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5143500" cx="9144000"/>
  <p:notesSz cx="6858000" cy="9144000"/>
  <p:embeddedFontLst>
    <p:embeddedFont>
      <p:font typeface="Patrick Hand"/>
      <p:regular r:id="rId43"/>
    </p:embeddedFont>
    <p:embeddedFont>
      <p:font typeface="Bellota Text"/>
      <p:regular r:id="rId44"/>
      <p:bold r:id="rId45"/>
      <p:italic r:id="rId46"/>
      <p:boldItalic r:id="rId47"/>
    </p:embeddedFont>
    <p:embeddedFont>
      <p:font typeface="Bellota Text Light"/>
      <p:regular r:id="rId48"/>
      <p:bold r:id="rId49"/>
      <p:italic r:id="rId50"/>
      <p:boldItalic r:id="rId51"/>
    </p:embeddedFont>
    <p:embeddedFont>
      <p:font typeface="Parisienne"/>
      <p:regular r:id="rId52"/>
    </p:embeddedFont>
    <p:embeddedFont>
      <p:font typeface="Montserrat"/>
      <p:regular r:id="rId53"/>
      <p:bold r:id="rId54"/>
      <p:italic r:id="rId55"/>
      <p:boldItalic r:id="rId56"/>
    </p:embeddedFont>
    <p:embeddedFont>
      <p:font typeface="Tahoma"/>
      <p:regular r:id="rId57"/>
      <p:bold r:id="rId58"/>
    </p:embeddedFont>
    <p:embeddedFont>
      <p:font typeface="Vidaloka"/>
      <p:regular r:id="rId59"/>
    </p:embeddedFont>
    <p:embeddedFont>
      <p:font typeface="Patrick Hand SC"/>
      <p:regular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BellotaText-regular.fntdata"/><Relationship Id="rId43" Type="http://schemas.openxmlformats.org/officeDocument/2006/relationships/font" Target="fonts/PatrickHand-regular.fntdata"/><Relationship Id="rId46" Type="http://schemas.openxmlformats.org/officeDocument/2006/relationships/font" Target="fonts/BellotaText-italic.fntdata"/><Relationship Id="rId45" Type="http://schemas.openxmlformats.org/officeDocument/2006/relationships/font" Target="fonts/BellotaTex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BellotaTextLight-regular.fntdata"/><Relationship Id="rId47" Type="http://schemas.openxmlformats.org/officeDocument/2006/relationships/font" Target="fonts/BellotaText-boldItalic.fntdata"/><Relationship Id="rId49" Type="http://schemas.openxmlformats.org/officeDocument/2006/relationships/font" Target="fonts/BellotaTextLigh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PatrickHandSC-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BellotaTextLight-boldItalic.fntdata"/><Relationship Id="rId50" Type="http://schemas.openxmlformats.org/officeDocument/2006/relationships/font" Target="fonts/BellotaTextLight-italic.fntdata"/><Relationship Id="rId53" Type="http://schemas.openxmlformats.org/officeDocument/2006/relationships/font" Target="fonts/Montserrat-regular.fntdata"/><Relationship Id="rId52" Type="http://schemas.openxmlformats.org/officeDocument/2006/relationships/font" Target="fonts/Parisienne-regular.fntdata"/><Relationship Id="rId11" Type="http://schemas.openxmlformats.org/officeDocument/2006/relationships/slide" Target="slides/slide7.xml"/><Relationship Id="rId55" Type="http://schemas.openxmlformats.org/officeDocument/2006/relationships/font" Target="fonts/Montserrat-italic.fntdata"/><Relationship Id="rId10" Type="http://schemas.openxmlformats.org/officeDocument/2006/relationships/slide" Target="slides/slide6.xml"/><Relationship Id="rId54" Type="http://schemas.openxmlformats.org/officeDocument/2006/relationships/font" Target="fonts/Montserrat-bold.fntdata"/><Relationship Id="rId13" Type="http://schemas.openxmlformats.org/officeDocument/2006/relationships/slide" Target="slides/slide9.xml"/><Relationship Id="rId57" Type="http://schemas.openxmlformats.org/officeDocument/2006/relationships/font" Target="fonts/Tahoma-regular.fntdata"/><Relationship Id="rId12" Type="http://schemas.openxmlformats.org/officeDocument/2006/relationships/slide" Target="slides/slide8.xml"/><Relationship Id="rId56" Type="http://schemas.openxmlformats.org/officeDocument/2006/relationships/font" Target="fonts/Montserrat-boldItalic.fntdata"/><Relationship Id="rId15" Type="http://schemas.openxmlformats.org/officeDocument/2006/relationships/slide" Target="slides/slide11.xml"/><Relationship Id="rId59" Type="http://schemas.openxmlformats.org/officeDocument/2006/relationships/font" Target="fonts/Vidaloka-regular.fntdata"/><Relationship Id="rId14" Type="http://schemas.openxmlformats.org/officeDocument/2006/relationships/slide" Target="slides/slide10.xml"/><Relationship Id="rId58" Type="http://schemas.openxmlformats.org/officeDocument/2006/relationships/font" Target="fonts/Tahoma-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eed9ef9d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eed9ef9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9e7b696b33ea7e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9e7b696b33ea7e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ceed9ef9de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ceed9ef9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eed9ef9de_1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eed9ef9d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5f391192_0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5ed75ccf_0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5ed75ccf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eed9ef9de_1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ceed9ef9de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ed75ccf_0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ed75ccf_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5ed75ccf_0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5ed75ccf_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bd40dabeefba4f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bd40dabeefba4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79e7b696b33ea7e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9e7b696b33ea7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5ed75ccf_0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5ed75ccf_0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79e7b696b33ea7e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9e7b696b33ea7e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6339f3f145355f05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6339f3f145355f0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6339f3f145355f05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339f3f145355f0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79e7b696b33ea7e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79e7b696b33ea7e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a252af745fe394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a252af745fe394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6ba66c2e5682979_1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6ba66c2e5682979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6ba66c2e5682979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6ba66c2e5682979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01994da5afe8122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01994da5afe812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d2277c582f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d2277c582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d2277c582f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d2277c582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9b699994a5b729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9b699994a5b729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Imagine its summertime, late July. You are on a small dock on the edge of a peaceful lake . You are sitting on the wooden boards, your legs dangling over the water. Its a warm day and you can feel the heat of the sun on your skin and face. Theres a refreshing drink in your hand and you can feel the coolness of the glass contrasting with the heat of the day. A light breeze blows across the water, stirring your hair, and the hairs on your arms &gt;The breeze carries the faint smell of the reeds, earth and the lake water.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cloud passes over the sun and then a cooler breeze blows across the water and gives you a slight shiver, reminding you that the summer is passing quickly. The new school year will soon begin. You recall that you still have some files to prep and go over before the first day. You start to wonder about the new students and old students and how they are doing-Will that one kid show up?? Did his mom remember to enroll him? And some of the jobs you left undone at the end of the year-I never did clean out those old files. Oh shoot I was going to make that new </a:t>
            </a:r>
            <a:r>
              <a:rPr lang="en">
                <a:solidFill>
                  <a:schemeClr val="dk1"/>
                </a:solidFill>
              </a:rPr>
              <a:t>bulletin</a:t>
            </a:r>
            <a:r>
              <a:rPr lang="en">
                <a:solidFill>
                  <a:schemeClr val="dk1"/>
                </a:solidFill>
              </a:rPr>
              <a:t> board! Did I order that mindfulness book I was going to get?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Whether or not you actually felt any sensations you probably noticed what happened there. We moved from full-on present moment sensory experiencing into thinking-planning the future with our internal narrative mode.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5f78936f595e6924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5f78936f595e692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two main modes of the mind- Sensing and thinking- can be observed in action using brain scans. We all have this capacity to experience our senses and to move into our thoughts and we flip from one to the other and back again, usually without even noticing. Most of us, however spend a lot of time in our thoughts and inner storytelling and not so much time experiencing the present moment directly through our sense.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key component of training in mindful awareness is learning how to bring our attention out of the thinking mode and into our bodies and sense. Into sensing mode. We train for this not to stop our thinking, nor to be permanently in our bodies, but in order to have a greater choice of where our attention goes. TO be able to inhabit the full range of sensory and cognitive experiences, depending on what is most appropriate for the occasion. When we are stuck in or overwhelmed by thinking, we can learn to drop our attention down into the body. When we want to focus on the future to do some planning for example, then we can choose that with full consciousness, now, in this moment.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we are having a difficult day--perhaps feeling stressed by an interaction with a parent, colleague or a negative interaction with a student acting out, or maybe we are under pressure from a pile of papers that need graded, we might be vaguely aware of our discomfort, and that we are not really in the best state of mind to walk into a classroom and teach a lesson. If though we have already established some mindfulness strategies, these may allow us to just take a moment to drop into sensing our body and breath, to acknowledge our thoughts and emotions, maybe take a deeper breath and let some of that tension go. We can thus make a small shift in our focus, even in a brief moment, that enables us to be more present with those students in front of us right now</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d2277c582f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d2277c582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41a98d525d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1a98d525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5ed75ccf_01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5ed75ccf_0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79e7b696b33ea7e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9e7b696b33ea7e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79e7b696b33ea7e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79e7b696b33ea7e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79e7b696b33ea7e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9e7b696b33ea7e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8.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8.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547725"/>
            <a:ext cx="2595750" cy="2595775"/>
          </a:xfrm>
          <a:prstGeom prst="rect">
            <a:avLst/>
          </a:prstGeom>
          <a:noFill/>
          <a:ln>
            <a:noFill/>
          </a:ln>
        </p:spPr>
      </p:pic>
      <p:sp>
        <p:nvSpPr>
          <p:cNvPr id="11" name="Google Shape;11;p2"/>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a:blip r:embed="rId3">
            <a:alphaModFix/>
          </a:blip>
          <a:stretch>
            <a:fillRect/>
          </a:stretch>
        </p:blipFill>
        <p:spPr>
          <a:xfrm>
            <a:off x="5218425" y="-25"/>
            <a:ext cx="3925575" cy="4932726"/>
          </a:xfrm>
          <a:prstGeom prst="rect">
            <a:avLst/>
          </a:prstGeom>
          <a:noFill/>
          <a:ln>
            <a:noFill/>
          </a:ln>
        </p:spPr>
      </p:pic>
      <p:sp>
        <p:nvSpPr>
          <p:cNvPr id="13" name="Google Shape;13;p2"/>
          <p:cNvSpPr txBox="1"/>
          <p:nvPr>
            <p:ph type="ctrTitle"/>
          </p:nvPr>
        </p:nvSpPr>
        <p:spPr>
          <a:xfrm>
            <a:off x="994975" y="1003175"/>
            <a:ext cx="4781700" cy="1710000"/>
          </a:xfrm>
          <a:prstGeom prst="rect">
            <a:avLst/>
          </a:prstGeom>
        </p:spPr>
        <p:txBody>
          <a:bodyPr anchorCtr="0" anchor="t" bIns="0" lIns="0" spcFirstLastPara="1" rIns="0" wrap="square" tIns="0">
            <a:noAutofit/>
          </a:bodyPr>
          <a:lstStyle>
            <a:lvl1pPr lvl="0" rtl="0">
              <a:lnSpc>
                <a:spcPct val="80000"/>
              </a:lnSpc>
              <a:spcBef>
                <a:spcPts val="0"/>
              </a:spcBef>
              <a:spcAft>
                <a:spcPts val="0"/>
              </a:spcAft>
              <a:buSzPts val="6000"/>
              <a:buNone/>
              <a:defRPr sz="6000"/>
            </a:lvl1pPr>
            <a:lvl2pPr lvl="1" rtl="0">
              <a:lnSpc>
                <a:spcPct val="80000"/>
              </a:lnSpc>
              <a:spcBef>
                <a:spcPts val="0"/>
              </a:spcBef>
              <a:spcAft>
                <a:spcPts val="0"/>
              </a:spcAft>
              <a:buSzPts val="6000"/>
              <a:buNone/>
              <a:defRPr sz="6000"/>
            </a:lvl2pPr>
            <a:lvl3pPr lvl="2" rtl="0">
              <a:lnSpc>
                <a:spcPct val="80000"/>
              </a:lnSpc>
              <a:spcBef>
                <a:spcPts val="0"/>
              </a:spcBef>
              <a:spcAft>
                <a:spcPts val="0"/>
              </a:spcAft>
              <a:buSzPts val="6000"/>
              <a:buNone/>
              <a:defRPr sz="6000"/>
            </a:lvl3pPr>
            <a:lvl4pPr lvl="3" rtl="0">
              <a:lnSpc>
                <a:spcPct val="80000"/>
              </a:lnSpc>
              <a:spcBef>
                <a:spcPts val="0"/>
              </a:spcBef>
              <a:spcAft>
                <a:spcPts val="0"/>
              </a:spcAft>
              <a:buSzPts val="6000"/>
              <a:buNone/>
              <a:defRPr sz="6000"/>
            </a:lvl4pPr>
            <a:lvl5pPr lvl="4" rtl="0">
              <a:lnSpc>
                <a:spcPct val="80000"/>
              </a:lnSpc>
              <a:spcBef>
                <a:spcPts val="0"/>
              </a:spcBef>
              <a:spcAft>
                <a:spcPts val="0"/>
              </a:spcAft>
              <a:buSzPts val="6000"/>
              <a:buNone/>
              <a:defRPr sz="6000"/>
            </a:lvl5pPr>
            <a:lvl6pPr lvl="5" rtl="0">
              <a:lnSpc>
                <a:spcPct val="80000"/>
              </a:lnSpc>
              <a:spcBef>
                <a:spcPts val="0"/>
              </a:spcBef>
              <a:spcAft>
                <a:spcPts val="0"/>
              </a:spcAft>
              <a:buSzPts val="6000"/>
              <a:buNone/>
              <a:defRPr sz="6000"/>
            </a:lvl6pPr>
            <a:lvl7pPr lvl="6" rtl="0">
              <a:lnSpc>
                <a:spcPct val="80000"/>
              </a:lnSpc>
              <a:spcBef>
                <a:spcPts val="0"/>
              </a:spcBef>
              <a:spcAft>
                <a:spcPts val="0"/>
              </a:spcAft>
              <a:buSzPts val="6000"/>
              <a:buNone/>
              <a:defRPr sz="6000"/>
            </a:lvl7pPr>
            <a:lvl8pPr lvl="7" rtl="0">
              <a:lnSpc>
                <a:spcPct val="80000"/>
              </a:lnSpc>
              <a:spcBef>
                <a:spcPts val="0"/>
              </a:spcBef>
              <a:spcAft>
                <a:spcPts val="0"/>
              </a:spcAft>
              <a:buSzPts val="6000"/>
              <a:buNone/>
              <a:defRPr sz="6000"/>
            </a:lvl8pPr>
            <a:lvl9pPr lvl="8" rtl="0">
              <a:lnSpc>
                <a:spcPct val="80000"/>
              </a:lnSpc>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Green Watercolor">
  <p:cSld name="BLANK_2">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11"/>
          <p:cNvSpPr/>
          <p:nvPr/>
        </p:nvSpPr>
        <p:spPr>
          <a:xfrm>
            <a:off x="548700" y="548700"/>
            <a:ext cx="8046600" cy="4046100"/>
          </a:xfrm>
          <a:prstGeom prst="frame">
            <a:avLst>
              <a:gd fmla="val 637" name="adj1"/>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pic>
        <p:nvPicPr>
          <p:cNvPr id="73" name="Google Shape;73;p11"/>
          <p:cNvPicPr preferRelativeResize="0"/>
          <p:nvPr/>
        </p:nvPicPr>
        <p:blipFill>
          <a:blip r:embed="rId3">
            <a:alphaModFix/>
          </a:blip>
          <a:stretch>
            <a:fillRect/>
          </a:stretch>
        </p:blipFill>
        <p:spPr>
          <a:xfrm>
            <a:off x="6915100" y="0"/>
            <a:ext cx="2228899" cy="1726875"/>
          </a:xfrm>
          <a:prstGeom prst="rect">
            <a:avLst/>
          </a:prstGeom>
          <a:noFill/>
          <a:ln>
            <a:noFill/>
          </a:ln>
        </p:spPr>
      </p:pic>
      <p:pic>
        <p:nvPicPr>
          <p:cNvPr id="74" name="Google Shape;74;p11"/>
          <p:cNvPicPr preferRelativeResize="0"/>
          <p:nvPr/>
        </p:nvPicPr>
        <p:blipFill>
          <a:blip r:embed="rId4">
            <a:alphaModFix/>
          </a:blip>
          <a:stretch>
            <a:fillRect/>
          </a:stretch>
        </p:blipFill>
        <p:spPr>
          <a:xfrm>
            <a:off x="0" y="3059525"/>
            <a:ext cx="2083950" cy="20839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ue Watercolor">
  <p:cSld name="BLANK_2_1">
    <p:bg>
      <p:bgPr>
        <a:blipFill>
          <a:blip r:embed="rId2">
            <a:alphaModFix/>
          </a:blip>
          <a:stretch>
            <a:fillRect/>
          </a:stretch>
        </a:blipFill>
      </p:bgPr>
    </p:bg>
    <p:spTree>
      <p:nvGrpSpPr>
        <p:cNvPr id="75" name="Shape 75"/>
        <p:cNvGrpSpPr/>
        <p:nvPr/>
      </p:nvGrpSpPr>
      <p:grpSpPr>
        <a:xfrm>
          <a:off x="0" y="0"/>
          <a:ext cx="0" cy="0"/>
          <a:chOff x="0" y="0"/>
          <a:chExt cx="0" cy="0"/>
        </a:xfrm>
      </p:grpSpPr>
      <p:pic>
        <p:nvPicPr>
          <p:cNvPr id="76" name="Google Shape;76;p12"/>
          <p:cNvPicPr preferRelativeResize="0"/>
          <p:nvPr/>
        </p:nvPicPr>
        <p:blipFill>
          <a:blip r:embed="rId3">
            <a:alphaModFix/>
          </a:blip>
          <a:stretch>
            <a:fillRect/>
          </a:stretch>
        </p:blipFill>
        <p:spPr>
          <a:xfrm>
            <a:off x="6915100" y="0"/>
            <a:ext cx="2228899" cy="1726875"/>
          </a:xfrm>
          <a:prstGeom prst="rect">
            <a:avLst/>
          </a:prstGeom>
          <a:noFill/>
          <a:ln>
            <a:noFill/>
          </a:ln>
        </p:spPr>
      </p:pic>
      <p:sp>
        <p:nvSpPr>
          <p:cNvPr id="77" name="Google Shape;77;p12"/>
          <p:cNvSpPr/>
          <p:nvPr/>
        </p:nvSpPr>
        <p:spPr>
          <a:xfrm>
            <a:off x="548700" y="548700"/>
            <a:ext cx="8046600" cy="4046100"/>
          </a:xfrm>
          <a:prstGeom prst="frame">
            <a:avLst>
              <a:gd fmla="val 637" name="adj1"/>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pic>
        <p:nvPicPr>
          <p:cNvPr id="79" name="Google Shape;79;p12"/>
          <p:cNvPicPr preferRelativeResize="0"/>
          <p:nvPr/>
        </p:nvPicPr>
        <p:blipFill>
          <a:blip r:embed="rId4">
            <a:alphaModFix/>
          </a:blip>
          <a:stretch>
            <a:fillRect/>
          </a:stretch>
        </p:blipFill>
        <p:spPr>
          <a:xfrm>
            <a:off x="0" y="3059525"/>
            <a:ext cx="2083950" cy="20839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13"/>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sp>
        <p:nvSpPr>
          <p:cNvPr id="82" name="Google Shape;82;p13"/>
          <p:cNvSpPr txBox="1"/>
          <p:nvPr>
            <p:ph idx="1" type="body"/>
          </p:nvPr>
        </p:nvSpPr>
        <p:spPr>
          <a:xfrm>
            <a:off x="685346" y="1557338"/>
            <a:ext cx="7765500" cy="27858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83" name="Google Shape;83;p13"/>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4" name="Google Shape;84;p13"/>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5" name="Google Shape;85;p13"/>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6" name="Shape 86"/>
        <p:cNvGrpSpPr/>
        <p:nvPr/>
      </p:nvGrpSpPr>
      <p:grpSpPr>
        <a:xfrm>
          <a:off x="0" y="0"/>
          <a:ext cx="0" cy="0"/>
          <a:chOff x="0" y="0"/>
          <a:chExt cx="0" cy="0"/>
        </a:xfrm>
      </p:grpSpPr>
      <p:sp>
        <p:nvSpPr>
          <p:cNvPr id="87" name="Google Shape;87;p14"/>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chemeClr val="lt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8" name="Google Shape;88;p14"/>
          <p:cNvSpPr txBox="1"/>
          <p:nvPr>
            <p:ph idx="1" type="body"/>
          </p:nvPr>
        </p:nvSpPr>
        <p:spPr>
          <a:xfrm>
            <a:off x="457200" y="1200151"/>
            <a:ext cx="4038600" cy="33945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lt1"/>
              </a:buClr>
              <a:buSzPts val="2100"/>
              <a:buChar char="⊳"/>
              <a:defRPr sz="2100"/>
            </a:lvl1pPr>
            <a:lvl2pPr indent="-342900" lvl="1" marL="914400" rtl="0" algn="l">
              <a:spcBef>
                <a:spcPts val="400"/>
              </a:spcBef>
              <a:spcAft>
                <a:spcPts val="0"/>
              </a:spcAft>
              <a:buClr>
                <a:schemeClr val="lt1"/>
              </a:buClr>
              <a:buSzPts val="1800"/>
              <a:buChar char="○"/>
              <a:defRPr sz="1800"/>
            </a:lvl2pPr>
            <a:lvl3pPr indent="-323850" lvl="2" marL="1371600" rtl="0" algn="l">
              <a:spcBef>
                <a:spcPts val="300"/>
              </a:spcBef>
              <a:spcAft>
                <a:spcPts val="0"/>
              </a:spcAft>
              <a:buClr>
                <a:schemeClr val="lt1"/>
              </a:buClr>
              <a:buSzPts val="1500"/>
              <a:buChar char="■"/>
              <a:defRPr sz="1500"/>
            </a:lvl3pPr>
            <a:lvl4pPr indent="-317500" lvl="3" marL="1828800" rtl="0" algn="l">
              <a:spcBef>
                <a:spcPts val="300"/>
              </a:spcBef>
              <a:spcAft>
                <a:spcPts val="0"/>
              </a:spcAft>
              <a:buClr>
                <a:schemeClr val="lt1"/>
              </a:buClr>
              <a:buSzPts val="1400"/>
              <a:buChar char="●"/>
              <a:defRPr sz="1400"/>
            </a:lvl4pPr>
            <a:lvl5pPr indent="-317500" lvl="4" marL="2286000" rtl="0" algn="l">
              <a:spcBef>
                <a:spcPts val="300"/>
              </a:spcBef>
              <a:spcAft>
                <a:spcPts val="0"/>
              </a:spcAft>
              <a:buClr>
                <a:schemeClr val="lt1"/>
              </a:buClr>
              <a:buSzPts val="1400"/>
              <a:buChar char="○"/>
              <a:defRPr sz="1400"/>
            </a:lvl5pPr>
            <a:lvl6pPr indent="-317500" lvl="5" marL="2743200" rtl="0" algn="l">
              <a:spcBef>
                <a:spcPts val="300"/>
              </a:spcBef>
              <a:spcAft>
                <a:spcPts val="0"/>
              </a:spcAft>
              <a:buClr>
                <a:schemeClr val="lt1"/>
              </a:buClr>
              <a:buSzPts val="1400"/>
              <a:buChar char="■"/>
              <a:defRPr sz="1400"/>
            </a:lvl6pPr>
            <a:lvl7pPr indent="-317500" lvl="6" marL="3200400" rtl="0" algn="l">
              <a:spcBef>
                <a:spcPts val="300"/>
              </a:spcBef>
              <a:spcAft>
                <a:spcPts val="0"/>
              </a:spcAft>
              <a:buClr>
                <a:schemeClr val="lt1"/>
              </a:buClr>
              <a:buSzPts val="1400"/>
              <a:buChar char="●"/>
              <a:defRPr sz="1400"/>
            </a:lvl7pPr>
            <a:lvl8pPr indent="-317500" lvl="7" marL="3657600" rtl="0" algn="l">
              <a:spcBef>
                <a:spcPts val="300"/>
              </a:spcBef>
              <a:spcAft>
                <a:spcPts val="0"/>
              </a:spcAft>
              <a:buClr>
                <a:schemeClr val="lt1"/>
              </a:buClr>
              <a:buSzPts val="1400"/>
              <a:buChar char="○"/>
              <a:defRPr sz="1400"/>
            </a:lvl8pPr>
            <a:lvl9pPr indent="-317500" lvl="8" marL="4114800" rtl="0" algn="l">
              <a:spcBef>
                <a:spcPts val="300"/>
              </a:spcBef>
              <a:spcAft>
                <a:spcPts val="0"/>
              </a:spcAft>
              <a:buClr>
                <a:schemeClr val="lt1"/>
              </a:buClr>
              <a:buSzPts val="1400"/>
              <a:buChar char="■"/>
              <a:defRPr sz="1400"/>
            </a:lvl9pPr>
          </a:lstStyle>
          <a:p/>
        </p:txBody>
      </p:sp>
      <p:sp>
        <p:nvSpPr>
          <p:cNvPr id="89" name="Google Shape;89;p14"/>
          <p:cNvSpPr txBox="1"/>
          <p:nvPr>
            <p:ph idx="2" type="body"/>
          </p:nvPr>
        </p:nvSpPr>
        <p:spPr>
          <a:xfrm>
            <a:off x="4648200" y="1200151"/>
            <a:ext cx="4038600" cy="33945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lt1"/>
              </a:buClr>
              <a:buSzPts val="2100"/>
              <a:buChar char="⊳"/>
              <a:defRPr sz="2100"/>
            </a:lvl1pPr>
            <a:lvl2pPr indent="-342900" lvl="1" marL="914400" rtl="0" algn="l">
              <a:spcBef>
                <a:spcPts val="400"/>
              </a:spcBef>
              <a:spcAft>
                <a:spcPts val="0"/>
              </a:spcAft>
              <a:buClr>
                <a:schemeClr val="lt1"/>
              </a:buClr>
              <a:buSzPts val="1800"/>
              <a:buChar char="○"/>
              <a:defRPr sz="1800"/>
            </a:lvl2pPr>
            <a:lvl3pPr indent="-323850" lvl="2" marL="1371600" rtl="0" algn="l">
              <a:spcBef>
                <a:spcPts val="300"/>
              </a:spcBef>
              <a:spcAft>
                <a:spcPts val="0"/>
              </a:spcAft>
              <a:buClr>
                <a:schemeClr val="lt1"/>
              </a:buClr>
              <a:buSzPts val="1500"/>
              <a:buChar char="■"/>
              <a:defRPr sz="1500"/>
            </a:lvl3pPr>
            <a:lvl4pPr indent="-317500" lvl="3" marL="1828800" rtl="0" algn="l">
              <a:spcBef>
                <a:spcPts val="300"/>
              </a:spcBef>
              <a:spcAft>
                <a:spcPts val="0"/>
              </a:spcAft>
              <a:buClr>
                <a:schemeClr val="lt1"/>
              </a:buClr>
              <a:buSzPts val="1400"/>
              <a:buChar char="●"/>
              <a:defRPr sz="1400"/>
            </a:lvl4pPr>
            <a:lvl5pPr indent="-317500" lvl="4" marL="2286000" rtl="0" algn="l">
              <a:spcBef>
                <a:spcPts val="300"/>
              </a:spcBef>
              <a:spcAft>
                <a:spcPts val="0"/>
              </a:spcAft>
              <a:buClr>
                <a:schemeClr val="lt1"/>
              </a:buClr>
              <a:buSzPts val="1400"/>
              <a:buChar char="○"/>
              <a:defRPr sz="1400"/>
            </a:lvl5pPr>
            <a:lvl6pPr indent="-317500" lvl="5" marL="2743200" rtl="0" algn="l">
              <a:spcBef>
                <a:spcPts val="300"/>
              </a:spcBef>
              <a:spcAft>
                <a:spcPts val="0"/>
              </a:spcAft>
              <a:buClr>
                <a:schemeClr val="lt1"/>
              </a:buClr>
              <a:buSzPts val="1400"/>
              <a:buChar char="■"/>
              <a:defRPr sz="1400"/>
            </a:lvl6pPr>
            <a:lvl7pPr indent="-317500" lvl="6" marL="3200400" rtl="0" algn="l">
              <a:spcBef>
                <a:spcPts val="300"/>
              </a:spcBef>
              <a:spcAft>
                <a:spcPts val="0"/>
              </a:spcAft>
              <a:buClr>
                <a:schemeClr val="lt1"/>
              </a:buClr>
              <a:buSzPts val="1400"/>
              <a:buChar char="●"/>
              <a:defRPr sz="1400"/>
            </a:lvl7pPr>
            <a:lvl8pPr indent="-317500" lvl="7" marL="3657600" rtl="0" algn="l">
              <a:spcBef>
                <a:spcPts val="300"/>
              </a:spcBef>
              <a:spcAft>
                <a:spcPts val="0"/>
              </a:spcAft>
              <a:buClr>
                <a:schemeClr val="lt1"/>
              </a:buClr>
              <a:buSzPts val="1400"/>
              <a:buChar char="○"/>
              <a:defRPr sz="1400"/>
            </a:lvl8pPr>
            <a:lvl9pPr indent="-317500" lvl="8" marL="4114800" rtl="0" algn="l">
              <a:spcBef>
                <a:spcPts val="300"/>
              </a:spcBef>
              <a:spcAft>
                <a:spcPts val="0"/>
              </a:spcAft>
              <a:buClr>
                <a:schemeClr val="lt1"/>
              </a:buClr>
              <a:buSzPts val="1400"/>
              <a:buChar char="■"/>
              <a:defRPr sz="1400"/>
            </a:lvl9pPr>
          </a:lstStyle>
          <a:p/>
        </p:txBody>
      </p:sp>
      <p:sp>
        <p:nvSpPr>
          <p:cNvPr id="90" name="Google Shape;90;p14"/>
          <p:cNvSpPr txBox="1"/>
          <p:nvPr>
            <p:ph idx="10" type="dt"/>
          </p:nvPr>
        </p:nvSpPr>
        <p:spPr>
          <a:xfrm>
            <a:off x="457200" y="4767265"/>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1" name="Google Shape;91;p14"/>
          <p:cNvSpPr txBox="1"/>
          <p:nvPr>
            <p:ph idx="11" type="ftr"/>
          </p:nvPr>
        </p:nvSpPr>
        <p:spPr>
          <a:xfrm>
            <a:off x="3124200" y="4767265"/>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2" name="Google Shape;92;p1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4"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rot="10800000">
            <a:off x="0" y="3103500"/>
            <a:ext cx="2633050" cy="2040000"/>
          </a:xfrm>
          <a:prstGeom prst="rect">
            <a:avLst/>
          </a:prstGeom>
          <a:noFill/>
          <a:ln>
            <a:noFill/>
          </a:ln>
        </p:spPr>
      </p:pic>
      <p:sp>
        <p:nvSpPr>
          <p:cNvPr id="16" name="Google Shape;16;p3"/>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 name="Google Shape;17;p3"/>
          <p:cNvPicPr preferRelativeResize="0"/>
          <p:nvPr/>
        </p:nvPicPr>
        <p:blipFill>
          <a:blip r:embed="rId3">
            <a:alphaModFix/>
          </a:blip>
          <a:stretch>
            <a:fillRect/>
          </a:stretch>
        </p:blipFill>
        <p:spPr>
          <a:xfrm>
            <a:off x="6499750" y="-25"/>
            <a:ext cx="2644250" cy="3322676"/>
          </a:xfrm>
          <a:prstGeom prst="rect">
            <a:avLst/>
          </a:prstGeom>
          <a:noFill/>
          <a:ln>
            <a:noFill/>
          </a:ln>
        </p:spPr>
      </p:pic>
      <p:sp>
        <p:nvSpPr>
          <p:cNvPr id="18" name="Google Shape;18;p3"/>
          <p:cNvSpPr txBox="1"/>
          <p:nvPr>
            <p:ph type="ctrTitle"/>
          </p:nvPr>
        </p:nvSpPr>
        <p:spPr>
          <a:xfrm>
            <a:off x="994975" y="2043325"/>
            <a:ext cx="6241500" cy="6117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 name="Google Shape;19;p3"/>
          <p:cNvSpPr txBox="1"/>
          <p:nvPr>
            <p:ph idx="1" type="subTitle"/>
          </p:nvPr>
        </p:nvSpPr>
        <p:spPr>
          <a:xfrm>
            <a:off x="994975" y="2751876"/>
            <a:ext cx="6241500" cy="348300"/>
          </a:xfrm>
          <a:prstGeom prst="rect">
            <a:avLst/>
          </a:prstGeom>
        </p:spPr>
        <p:txBody>
          <a:bodyPr anchorCtr="0" anchor="t" bIns="0" lIns="0" spcFirstLastPara="1" rIns="0" wrap="square" tIns="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6171" l="0" r="0" t="6162"/>
          <a:stretch/>
        </p:blipFill>
        <p:spPr>
          <a:xfrm>
            <a:off x="1575575" y="0"/>
            <a:ext cx="5992849" cy="5143501"/>
          </a:xfrm>
          <a:prstGeom prst="rect">
            <a:avLst/>
          </a:prstGeom>
          <a:noFill/>
          <a:ln>
            <a:noFill/>
          </a:ln>
        </p:spPr>
      </p:pic>
      <p:sp>
        <p:nvSpPr>
          <p:cNvPr id="22" name="Google Shape;22;p4"/>
          <p:cNvSpPr txBox="1"/>
          <p:nvPr>
            <p:ph idx="12" type="sldNum"/>
          </p:nvPr>
        </p:nvSpPr>
        <p:spPr>
          <a:xfrm>
            <a:off x="4297659" y="4292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23" name="Google Shape;23;p4"/>
          <p:cNvGrpSpPr/>
          <p:nvPr/>
        </p:nvGrpSpPr>
        <p:grpSpPr>
          <a:xfrm>
            <a:off x="548700" y="548650"/>
            <a:ext cx="1922400" cy="4045300"/>
            <a:chOff x="548700" y="548650"/>
            <a:chExt cx="1922400" cy="4045300"/>
          </a:xfrm>
        </p:grpSpPr>
        <p:sp>
          <p:nvSpPr>
            <p:cNvPr id="24" name="Google Shape;24;p4"/>
            <p:cNvSpPr/>
            <p:nvPr/>
          </p:nvSpPr>
          <p:spPr>
            <a:xfrm>
              <a:off x="548700" y="2569250"/>
              <a:ext cx="1735500" cy="2024700"/>
            </a:xfrm>
            <a:prstGeom prst="corner">
              <a:avLst>
                <a:gd fmla="val 1210" name="adj1"/>
                <a:gd fmla="val 1233" name="adj2"/>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flipH="1" rot="10800000">
              <a:off x="548700" y="548650"/>
              <a:ext cx="1922400" cy="2024700"/>
            </a:xfrm>
            <a:prstGeom prst="corner">
              <a:avLst>
                <a:gd fmla="val 1210" name="adj1"/>
                <a:gd fmla="val 1123" name="adj2"/>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4"/>
          <p:cNvGrpSpPr/>
          <p:nvPr/>
        </p:nvGrpSpPr>
        <p:grpSpPr>
          <a:xfrm>
            <a:off x="6700500" y="548650"/>
            <a:ext cx="1894800" cy="4045300"/>
            <a:chOff x="6700500" y="548650"/>
            <a:chExt cx="1894800" cy="4045300"/>
          </a:xfrm>
        </p:grpSpPr>
        <p:sp>
          <p:nvSpPr>
            <p:cNvPr id="27" name="Google Shape;27;p4"/>
            <p:cNvSpPr/>
            <p:nvPr/>
          </p:nvSpPr>
          <p:spPr>
            <a:xfrm flipH="1">
              <a:off x="6700500" y="2569250"/>
              <a:ext cx="1894800" cy="2024700"/>
            </a:xfrm>
            <a:prstGeom prst="corner">
              <a:avLst>
                <a:gd fmla="val 1210" name="adj1"/>
                <a:gd fmla="val 1045" name="adj2"/>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rot="10800000">
              <a:off x="6956700" y="548650"/>
              <a:ext cx="1638600" cy="2024700"/>
            </a:xfrm>
            <a:prstGeom prst="corner">
              <a:avLst>
                <a:gd fmla="val 1210" name="adj1"/>
                <a:gd fmla="val 1233" name="adj2"/>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 name="Google Shape;29;p4"/>
          <p:cNvSpPr txBox="1"/>
          <p:nvPr>
            <p:ph idx="1" type="body"/>
          </p:nvPr>
        </p:nvSpPr>
        <p:spPr>
          <a:xfrm>
            <a:off x="2907200" y="1280575"/>
            <a:ext cx="3329700" cy="2582400"/>
          </a:xfrm>
          <a:prstGeom prst="rect">
            <a:avLst/>
          </a:prstGeom>
        </p:spPr>
        <p:txBody>
          <a:bodyPr anchorCtr="0" anchor="ctr" bIns="0" lIns="0" spcFirstLastPara="1" rIns="0" wrap="square" tIns="0">
            <a:noAutofit/>
          </a:bodyPr>
          <a:lstStyle>
            <a:lvl1pPr indent="-381000" lvl="0" marL="457200" rtl="0" algn="ctr">
              <a:spcBef>
                <a:spcPts val="600"/>
              </a:spcBef>
              <a:spcAft>
                <a:spcPts val="0"/>
              </a:spcAft>
              <a:buSzPts val="24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a:lvl4pPr>
            <a:lvl5pPr indent="-381000" lvl="4" marL="2286000" rtl="0" algn="ctr">
              <a:spcBef>
                <a:spcPts val="0"/>
              </a:spcBef>
              <a:spcAft>
                <a:spcPts val="0"/>
              </a:spcAft>
              <a:buSzPts val="2400"/>
              <a:buChar char="○"/>
              <a:defRPr i="1"/>
            </a:lvl5pPr>
            <a:lvl6pPr indent="-381000" lvl="5" marL="2743200" rtl="0" algn="ctr">
              <a:spcBef>
                <a:spcPts val="0"/>
              </a:spcBef>
              <a:spcAft>
                <a:spcPts val="0"/>
              </a:spcAft>
              <a:buSzPts val="2400"/>
              <a:buChar char="■"/>
              <a:defRPr i="1"/>
            </a:lvl6pPr>
            <a:lvl7pPr indent="-381000" lvl="6" marL="3200400" rtl="0" algn="ctr">
              <a:spcBef>
                <a:spcPts val="0"/>
              </a:spcBef>
              <a:spcAft>
                <a:spcPts val="0"/>
              </a:spcAft>
              <a:buSzPts val="2400"/>
              <a:buChar char="●"/>
              <a:defRPr i="1"/>
            </a:lvl7pPr>
            <a:lvl8pPr indent="-381000" lvl="7" marL="3657600" rtl="0" algn="ctr">
              <a:spcBef>
                <a:spcPts val="0"/>
              </a:spcBef>
              <a:spcAft>
                <a:spcPts val="0"/>
              </a:spcAft>
              <a:buSzPts val="2400"/>
              <a:buChar char="○"/>
              <a:defRPr i="1"/>
            </a:lvl8pPr>
            <a:lvl9pPr indent="-381000" lvl="8" marL="4114800" rtl="0" algn="ctr">
              <a:spcBef>
                <a:spcPts val="0"/>
              </a:spcBef>
              <a:spcAft>
                <a:spcPts val="0"/>
              </a:spcAft>
              <a:buSzPts val="2400"/>
              <a:buChar char="■"/>
              <a:defRPr i="1"/>
            </a:lvl9pPr>
          </a:lstStyle>
          <a:p/>
        </p:txBody>
      </p:sp>
      <p:sp>
        <p:nvSpPr>
          <p:cNvPr id="30" name="Google Shape;30;p4"/>
          <p:cNvSpPr/>
          <p:nvPr/>
        </p:nvSpPr>
        <p:spPr>
          <a:xfrm>
            <a:off x="4351735" y="554671"/>
            <a:ext cx="440525" cy="309757"/>
          </a:xfrm>
          <a:prstGeom prst="rect">
            <a:avLst/>
          </a:prstGeom>
        </p:spPr>
        <p:txBody>
          <a:bodyPr>
            <a:prstTxWarp prst="textPlain"/>
          </a:bodyPr>
          <a:lstStyle/>
          <a:p>
            <a:pPr lvl="0" algn="ctr"/>
            <a:r>
              <a:rPr b="0" i="0">
                <a:ln>
                  <a:noFill/>
                </a:ln>
                <a:gradFill>
                  <a:gsLst>
                    <a:gs pos="0">
                      <a:schemeClr val="accent5"/>
                    </a:gs>
                    <a:gs pos="31000">
                      <a:schemeClr val="accent6"/>
                    </a:gs>
                    <a:gs pos="69000">
                      <a:schemeClr val="accent5"/>
                    </a:gs>
                    <a:gs pos="100000">
                      <a:schemeClr val="accent6"/>
                    </a:gs>
                  </a:gsLst>
                  <a:lin ang="5400012" scaled="0"/>
                </a:gradFill>
                <a:latin typeface="Parisienne"/>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0" y="2616525"/>
            <a:ext cx="1540475" cy="2526975"/>
          </a:xfrm>
          <a:prstGeom prst="rect">
            <a:avLst/>
          </a:prstGeom>
          <a:noFill/>
          <a:ln>
            <a:noFill/>
          </a:ln>
        </p:spPr>
      </p:pic>
      <p:sp>
        <p:nvSpPr>
          <p:cNvPr id="33" name="Google Shape;33;p5"/>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txBox="1"/>
          <p:nvPr>
            <p:ph type="title"/>
          </p:nvPr>
        </p:nvSpPr>
        <p:spPr>
          <a:xfrm>
            <a:off x="994975" y="984265"/>
            <a:ext cx="7154100" cy="3936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 name="Google Shape;35;p5"/>
          <p:cNvSpPr txBox="1"/>
          <p:nvPr>
            <p:ph idx="1" type="body"/>
          </p:nvPr>
        </p:nvSpPr>
        <p:spPr>
          <a:xfrm>
            <a:off x="994975" y="1524837"/>
            <a:ext cx="7154100" cy="28056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36" name="Google Shape;36;p5"/>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37" name="Google Shape;37;p5"/>
          <p:cNvPicPr preferRelativeResize="0"/>
          <p:nvPr/>
        </p:nvPicPr>
        <p:blipFill>
          <a:blip r:embed="rId3">
            <a:alphaModFix/>
          </a:blip>
          <a:stretch>
            <a:fillRect/>
          </a:stretch>
        </p:blipFill>
        <p:spPr>
          <a:xfrm>
            <a:off x="5961300" y="0"/>
            <a:ext cx="3182701" cy="2325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8"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0" y="2616525"/>
            <a:ext cx="1540475" cy="2526975"/>
          </a:xfrm>
          <a:prstGeom prst="rect">
            <a:avLst/>
          </a:prstGeom>
          <a:noFill/>
          <a:ln>
            <a:noFill/>
          </a:ln>
        </p:spPr>
      </p:pic>
      <p:sp>
        <p:nvSpPr>
          <p:cNvPr id="40" name="Google Shape;40;p6"/>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6"/>
          <p:cNvSpPr txBox="1"/>
          <p:nvPr>
            <p:ph type="title"/>
          </p:nvPr>
        </p:nvSpPr>
        <p:spPr>
          <a:xfrm>
            <a:off x="994975" y="984265"/>
            <a:ext cx="7154100" cy="3936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 name="Google Shape;42;p6"/>
          <p:cNvSpPr txBox="1"/>
          <p:nvPr>
            <p:ph idx="1" type="body"/>
          </p:nvPr>
        </p:nvSpPr>
        <p:spPr>
          <a:xfrm>
            <a:off x="994975" y="1524825"/>
            <a:ext cx="3342600" cy="26976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43" name="Google Shape;43;p6"/>
          <p:cNvSpPr txBox="1"/>
          <p:nvPr>
            <p:ph idx="2" type="body"/>
          </p:nvPr>
        </p:nvSpPr>
        <p:spPr>
          <a:xfrm>
            <a:off x="4806447" y="1524825"/>
            <a:ext cx="3342600" cy="26976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44" name="Google Shape;44;p6"/>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45" name="Google Shape;45;p6"/>
          <p:cNvPicPr preferRelativeResize="0"/>
          <p:nvPr/>
        </p:nvPicPr>
        <p:blipFill>
          <a:blip r:embed="rId3">
            <a:alphaModFix/>
          </a:blip>
          <a:stretch>
            <a:fillRect/>
          </a:stretch>
        </p:blipFill>
        <p:spPr>
          <a:xfrm>
            <a:off x="5982550" y="0"/>
            <a:ext cx="3161451" cy="19839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11150" r="0" t="0"/>
          <a:stretch/>
        </p:blipFill>
        <p:spPr>
          <a:xfrm>
            <a:off x="0" y="3274125"/>
            <a:ext cx="1214025" cy="1869375"/>
          </a:xfrm>
          <a:prstGeom prst="rect">
            <a:avLst/>
          </a:prstGeom>
          <a:noFill/>
          <a:ln>
            <a:noFill/>
          </a:ln>
        </p:spPr>
      </p:pic>
      <p:sp>
        <p:nvSpPr>
          <p:cNvPr id="48" name="Google Shape;48;p7"/>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7"/>
          <p:cNvSpPr txBox="1"/>
          <p:nvPr>
            <p:ph type="title"/>
          </p:nvPr>
        </p:nvSpPr>
        <p:spPr>
          <a:xfrm>
            <a:off x="994975" y="984265"/>
            <a:ext cx="7154100" cy="3936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0" name="Google Shape;50;p7"/>
          <p:cNvSpPr txBox="1"/>
          <p:nvPr>
            <p:ph idx="1" type="body"/>
          </p:nvPr>
        </p:nvSpPr>
        <p:spPr>
          <a:xfrm>
            <a:off x="994975" y="1524825"/>
            <a:ext cx="2218500" cy="27393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1" name="Google Shape;51;p7"/>
          <p:cNvSpPr txBox="1"/>
          <p:nvPr>
            <p:ph idx="2" type="body"/>
          </p:nvPr>
        </p:nvSpPr>
        <p:spPr>
          <a:xfrm>
            <a:off x="3446663" y="1524825"/>
            <a:ext cx="2218500" cy="27393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2" name="Google Shape;52;p7"/>
          <p:cNvSpPr txBox="1"/>
          <p:nvPr>
            <p:ph idx="3" type="body"/>
          </p:nvPr>
        </p:nvSpPr>
        <p:spPr>
          <a:xfrm>
            <a:off x="5898352" y="1524825"/>
            <a:ext cx="2218500" cy="27393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3" name="Google Shape;53;p7"/>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54" name="Google Shape;54;p7"/>
          <p:cNvPicPr preferRelativeResize="0"/>
          <p:nvPr/>
        </p:nvPicPr>
        <p:blipFill>
          <a:blip r:embed="rId3">
            <a:alphaModFix/>
          </a:blip>
          <a:stretch>
            <a:fillRect/>
          </a:stretch>
        </p:blipFill>
        <p:spPr>
          <a:xfrm>
            <a:off x="5961300" y="0"/>
            <a:ext cx="3182701" cy="2325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pic>
        <p:nvPicPr>
          <p:cNvPr id="56" name="Google Shape;56;p8"/>
          <p:cNvPicPr preferRelativeResize="0"/>
          <p:nvPr/>
        </p:nvPicPr>
        <p:blipFill>
          <a:blip r:embed="rId2">
            <a:alphaModFix/>
          </a:blip>
          <a:stretch>
            <a:fillRect/>
          </a:stretch>
        </p:blipFill>
        <p:spPr>
          <a:xfrm>
            <a:off x="0" y="3116650"/>
            <a:ext cx="1481525" cy="2026850"/>
          </a:xfrm>
          <a:prstGeom prst="rect">
            <a:avLst/>
          </a:prstGeom>
          <a:noFill/>
          <a:ln>
            <a:noFill/>
          </a:ln>
        </p:spPr>
      </p:pic>
      <p:sp>
        <p:nvSpPr>
          <p:cNvPr id="57" name="Google Shape;57;p8"/>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txBox="1"/>
          <p:nvPr>
            <p:ph type="title"/>
          </p:nvPr>
        </p:nvSpPr>
        <p:spPr>
          <a:xfrm>
            <a:off x="994975" y="984265"/>
            <a:ext cx="7154100" cy="3936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9" name="Google Shape;59;p8"/>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60" name="Google Shape;60;p8"/>
          <p:cNvPicPr preferRelativeResize="0"/>
          <p:nvPr/>
        </p:nvPicPr>
        <p:blipFill>
          <a:blip r:embed="rId3">
            <a:alphaModFix/>
          </a:blip>
          <a:stretch>
            <a:fillRect/>
          </a:stretch>
        </p:blipFill>
        <p:spPr>
          <a:xfrm>
            <a:off x="5409375" y="0"/>
            <a:ext cx="3734625" cy="23436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pic>
        <p:nvPicPr>
          <p:cNvPr id="62" name="Google Shape;62;p9"/>
          <p:cNvPicPr preferRelativeResize="0"/>
          <p:nvPr/>
        </p:nvPicPr>
        <p:blipFill>
          <a:blip r:embed="rId2">
            <a:alphaModFix/>
          </a:blip>
          <a:stretch>
            <a:fillRect/>
          </a:stretch>
        </p:blipFill>
        <p:spPr>
          <a:xfrm>
            <a:off x="6915100" y="0"/>
            <a:ext cx="2228899" cy="1726875"/>
          </a:xfrm>
          <a:prstGeom prst="rect">
            <a:avLst/>
          </a:prstGeom>
          <a:noFill/>
          <a:ln>
            <a:noFill/>
          </a:ln>
        </p:spPr>
      </p:pic>
      <p:sp>
        <p:nvSpPr>
          <p:cNvPr id="63" name="Google Shape;63;p9"/>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
          <p:cNvSpPr txBox="1"/>
          <p:nvPr>
            <p:ph idx="1" type="body"/>
          </p:nvPr>
        </p:nvSpPr>
        <p:spPr>
          <a:xfrm>
            <a:off x="994975" y="4025300"/>
            <a:ext cx="7154100" cy="411300"/>
          </a:xfrm>
          <a:prstGeom prst="rect">
            <a:avLst/>
          </a:prstGeom>
        </p:spPr>
        <p:txBody>
          <a:bodyPr anchorCtr="0" anchor="t" bIns="0" lIns="0" spcFirstLastPara="1" rIns="0" wrap="square" tIns="0">
            <a:noAutofit/>
          </a:bodyPr>
          <a:lstStyle>
            <a:lvl1pPr indent="-228600" lvl="0" marL="457200" rtl="0" algn="ctr">
              <a:spcBef>
                <a:spcPts val="360"/>
              </a:spcBef>
              <a:spcAft>
                <a:spcPts val="0"/>
              </a:spcAft>
              <a:buSzPts val="1800"/>
              <a:buNone/>
              <a:defRPr sz="1800"/>
            </a:lvl1pPr>
          </a:lstStyle>
          <a:p/>
        </p:txBody>
      </p:sp>
      <p:sp>
        <p:nvSpPr>
          <p:cNvPr id="65" name="Google Shape;65;p9"/>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66" name="Google Shape;66;p9"/>
          <p:cNvPicPr preferRelativeResize="0"/>
          <p:nvPr/>
        </p:nvPicPr>
        <p:blipFill>
          <a:blip r:embed="rId3">
            <a:alphaModFix/>
          </a:blip>
          <a:stretch>
            <a:fillRect/>
          </a:stretch>
        </p:blipFill>
        <p:spPr>
          <a:xfrm>
            <a:off x="0" y="3059525"/>
            <a:ext cx="2083950" cy="20839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0"/>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0"/>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94975" y="984265"/>
            <a:ext cx="71541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1pPr>
            <a:lvl2pPr lvl="1"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2pPr>
            <a:lvl3pPr lvl="2"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3pPr>
            <a:lvl4pPr lvl="3"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4pPr>
            <a:lvl5pPr lvl="4"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5pPr>
            <a:lvl6pPr lvl="5"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6pPr>
            <a:lvl7pPr lvl="6"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7pPr>
            <a:lvl8pPr lvl="7"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8pPr>
            <a:lvl9pPr lvl="8"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9pPr>
          </a:lstStyle>
          <a:p/>
        </p:txBody>
      </p:sp>
      <p:sp>
        <p:nvSpPr>
          <p:cNvPr id="7" name="Google Shape;7;p1"/>
          <p:cNvSpPr txBox="1"/>
          <p:nvPr>
            <p:ph idx="1" type="body"/>
          </p:nvPr>
        </p:nvSpPr>
        <p:spPr>
          <a:xfrm>
            <a:off x="994975" y="1524837"/>
            <a:ext cx="7154100" cy="2805600"/>
          </a:xfrm>
          <a:prstGeom prst="rect">
            <a:avLst/>
          </a:prstGeom>
          <a:noFill/>
          <a:ln>
            <a:noFill/>
          </a:ln>
        </p:spPr>
        <p:txBody>
          <a:bodyPr anchorCtr="0" anchor="t" bIns="0" lIns="0" spcFirstLastPara="1" rIns="0" wrap="square" tIns="0">
            <a:noAutofit/>
          </a:bodyPr>
          <a:lstStyle>
            <a:lvl1pPr indent="-381000" lvl="0" marL="457200" rtl="0">
              <a:lnSpc>
                <a:spcPct val="115000"/>
              </a:lnSpc>
              <a:spcBef>
                <a:spcPts val="60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indent="-381000" lvl="1" marL="9144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indent="-381000" lvl="2" marL="13716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indent="-381000" lvl="3" marL="18288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indent="-381000" lvl="4" marL="2286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indent="-381000" lvl="5" marL="27432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indent="-381000" lvl="6" marL="32004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indent="-381000" lvl="7" marL="36576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indent="-381000" lvl="8" marL="41148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p:txBody>
      </p:sp>
      <p:sp>
        <p:nvSpPr>
          <p:cNvPr id="8" name="Google Shape;8;p1"/>
          <p:cNvSpPr txBox="1"/>
          <p:nvPr>
            <p:ph idx="12" type="sldNum"/>
          </p:nvPr>
        </p:nvSpPr>
        <p:spPr>
          <a:xfrm>
            <a:off x="4297650" y="4594800"/>
            <a:ext cx="548700" cy="548700"/>
          </a:xfrm>
          <a:prstGeom prst="rect">
            <a:avLst/>
          </a:prstGeom>
          <a:noFill/>
          <a:ln>
            <a:noFill/>
          </a:ln>
        </p:spPr>
        <p:txBody>
          <a:bodyPr anchorCtr="0" anchor="ctr" bIns="0" lIns="0" spcFirstLastPara="1" rIns="0" wrap="square" tIns="0">
            <a:noAutofit/>
          </a:bodyPr>
          <a:lstStyle>
            <a:lvl1pPr lvl="0" rtl="0" algn="ctr">
              <a:buNone/>
              <a:defRPr sz="1300">
                <a:solidFill>
                  <a:schemeClr val="accent6"/>
                </a:solidFill>
                <a:latin typeface="Parisienne"/>
                <a:ea typeface="Parisienne"/>
                <a:cs typeface="Parisienne"/>
                <a:sym typeface="Parisienne"/>
              </a:defRPr>
            </a:lvl1pPr>
            <a:lvl2pPr lvl="1" rtl="0" algn="ctr">
              <a:buNone/>
              <a:defRPr sz="1300">
                <a:solidFill>
                  <a:schemeClr val="accent6"/>
                </a:solidFill>
                <a:latin typeface="Parisienne"/>
                <a:ea typeface="Parisienne"/>
                <a:cs typeface="Parisienne"/>
                <a:sym typeface="Parisienne"/>
              </a:defRPr>
            </a:lvl2pPr>
            <a:lvl3pPr lvl="2" rtl="0" algn="ctr">
              <a:buNone/>
              <a:defRPr sz="1300">
                <a:solidFill>
                  <a:schemeClr val="accent6"/>
                </a:solidFill>
                <a:latin typeface="Parisienne"/>
                <a:ea typeface="Parisienne"/>
                <a:cs typeface="Parisienne"/>
                <a:sym typeface="Parisienne"/>
              </a:defRPr>
            </a:lvl3pPr>
            <a:lvl4pPr lvl="3" rtl="0" algn="ctr">
              <a:buNone/>
              <a:defRPr sz="1300">
                <a:solidFill>
                  <a:schemeClr val="accent6"/>
                </a:solidFill>
                <a:latin typeface="Parisienne"/>
                <a:ea typeface="Parisienne"/>
                <a:cs typeface="Parisienne"/>
                <a:sym typeface="Parisienne"/>
              </a:defRPr>
            </a:lvl4pPr>
            <a:lvl5pPr lvl="4" rtl="0" algn="ctr">
              <a:buNone/>
              <a:defRPr sz="1300">
                <a:solidFill>
                  <a:schemeClr val="accent6"/>
                </a:solidFill>
                <a:latin typeface="Parisienne"/>
                <a:ea typeface="Parisienne"/>
                <a:cs typeface="Parisienne"/>
                <a:sym typeface="Parisienne"/>
              </a:defRPr>
            </a:lvl5pPr>
            <a:lvl6pPr lvl="5" rtl="0" algn="ctr">
              <a:buNone/>
              <a:defRPr sz="1300">
                <a:solidFill>
                  <a:schemeClr val="accent6"/>
                </a:solidFill>
                <a:latin typeface="Parisienne"/>
                <a:ea typeface="Parisienne"/>
                <a:cs typeface="Parisienne"/>
                <a:sym typeface="Parisienne"/>
              </a:defRPr>
            </a:lvl6pPr>
            <a:lvl7pPr lvl="6" rtl="0" algn="ctr">
              <a:buNone/>
              <a:defRPr sz="1300">
                <a:solidFill>
                  <a:schemeClr val="accent6"/>
                </a:solidFill>
                <a:latin typeface="Parisienne"/>
                <a:ea typeface="Parisienne"/>
                <a:cs typeface="Parisienne"/>
                <a:sym typeface="Parisienne"/>
              </a:defRPr>
            </a:lvl7pPr>
            <a:lvl8pPr lvl="7" rtl="0" algn="ctr">
              <a:buNone/>
              <a:defRPr sz="1300">
                <a:solidFill>
                  <a:schemeClr val="accent6"/>
                </a:solidFill>
                <a:latin typeface="Parisienne"/>
                <a:ea typeface="Parisienne"/>
                <a:cs typeface="Parisienne"/>
                <a:sym typeface="Parisienne"/>
              </a:defRPr>
            </a:lvl8pPr>
            <a:lvl9pPr lvl="8" rtl="0" algn="ctr">
              <a:buNone/>
              <a:defRPr sz="1300">
                <a:solidFill>
                  <a:schemeClr val="accent6"/>
                </a:solidFill>
                <a:latin typeface="Parisienne"/>
                <a:ea typeface="Parisienne"/>
                <a:cs typeface="Parisienne"/>
                <a:sym typeface="Parisienne"/>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2.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bit.ly/3evy7h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drive.google.com/file/d/1SveGYpDN1XxGVwwEwLxfcWa9ncYTSjAV/view"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25.jpg"/><Relationship Id="rId5"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safeshare.tv/x/ss6075d783a32bc" TargetMode="External"/><Relationship Id="rId4" Type="http://schemas.openxmlformats.org/officeDocument/2006/relationships/hyperlink" Target="https://safeshare.tv/x/ss6075d783a32bc"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47.jpg"/><Relationship Id="rId5"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1.jpg"/><Relationship Id="rId4" Type="http://schemas.openxmlformats.org/officeDocument/2006/relationships/image" Target="../media/image27.jpg"/><Relationship Id="rId5"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hyperlink" Target="mailto:tbroadus@gcsc.k12.in.u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mailto:jhaston@gcsc.k12.in.us" TargetMode="External"/><Relationship Id="rId4" Type="http://schemas.openxmlformats.org/officeDocument/2006/relationships/hyperlink" Target="mailto:jenhaston@stopbreathbe.u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type="ctrTitle"/>
          </p:nvPr>
        </p:nvSpPr>
        <p:spPr>
          <a:xfrm>
            <a:off x="1113400" y="1913450"/>
            <a:ext cx="4781700" cy="17100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2800">
                <a:solidFill>
                  <a:srgbClr val="595959"/>
                </a:solidFill>
                <a:latin typeface="Arial"/>
                <a:ea typeface="Arial"/>
                <a:cs typeface="Arial"/>
                <a:sym typeface="Arial"/>
              </a:rPr>
              <a:t>The Academy at Greenfield Central</a:t>
            </a:r>
            <a:endParaRPr sz="2800">
              <a:solidFill>
                <a:srgbClr val="595959"/>
              </a:solidFill>
              <a:latin typeface="Arial"/>
              <a:ea typeface="Arial"/>
              <a:cs typeface="Arial"/>
              <a:sym typeface="Arial"/>
            </a:endParaRPr>
          </a:p>
          <a:p>
            <a:pPr indent="0" lvl="0" marL="0" rtl="0" algn="ctr">
              <a:lnSpc>
                <a:spcPct val="100000"/>
              </a:lnSpc>
              <a:spcBef>
                <a:spcPts val="0"/>
              </a:spcBef>
              <a:spcAft>
                <a:spcPts val="0"/>
              </a:spcAft>
              <a:buNone/>
            </a:pPr>
            <a:r>
              <a:t/>
            </a:r>
            <a:endParaRPr sz="2800">
              <a:solidFill>
                <a:srgbClr val="595959"/>
              </a:solidFill>
              <a:latin typeface="Arial"/>
              <a:ea typeface="Arial"/>
              <a:cs typeface="Arial"/>
              <a:sym typeface="Arial"/>
            </a:endParaRPr>
          </a:p>
          <a:p>
            <a:pPr indent="0" lvl="0" marL="0" rtl="0" algn="ctr">
              <a:lnSpc>
                <a:spcPct val="100000"/>
              </a:lnSpc>
              <a:spcBef>
                <a:spcPts val="0"/>
              </a:spcBef>
              <a:spcAft>
                <a:spcPts val="0"/>
              </a:spcAft>
              <a:buNone/>
            </a:pPr>
            <a:r>
              <a:rPr lang="en" sz="2100">
                <a:solidFill>
                  <a:srgbClr val="595959"/>
                </a:solidFill>
                <a:latin typeface="Arial"/>
                <a:ea typeface="Arial"/>
                <a:cs typeface="Arial"/>
                <a:sym typeface="Arial"/>
              </a:rPr>
              <a:t>INSSWA presentation</a:t>
            </a:r>
            <a:endParaRPr sz="2100">
              <a:solidFill>
                <a:srgbClr val="595959"/>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71" name="Google Shape;171;p24"/>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Student Service Plan</a:t>
            </a:r>
            <a:endParaRPr/>
          </a:p>
        </p:txBody>
      </p:sp>
      <p:sp>
        <p:nvSpPr>
          <p:cNvPr id="172" name="Google Shape;172;p24"/>
          <p:cNvSpPr txBox="1"/>
          <p:nvPr>
            <p:ph idx="1" type="body"/>
          </p:nvPr>
        </p:nvSpPr>
        <p:spPr>
          <a:xfrm>
            <a:off x="994975" y="1524825"/>
            <a:ext cx="3342600" cy="2697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73" name="Google Shape;173;p24"/>
          <p:cNvSpPr txBox="1"/>
          <p:nvPr>
            <p:ph idx="2" type="body"/>
          </p:nvPr>
        </p:nvSpPr>
        <p:spPr>
          <a:xfrm>
            <a:off x="4806447" y="1524825"/>
            <a:ext cx="3342600" cy="2697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pic>
        <p:nvPicPr>
          <p:cNvPr id="174" name="Google Shape;174;p24"/>
          <p:cNvPicPr preferRelativeResize="0"/>
          <p:nvPr/>
        </p:nvPicPr>
        <p:blipFill rotWithShape="1">
          <a:blip r:embed="rId3">
            <a:alphaModFix/>
          </a:blip>
          <a:srcRect b="15421" l="0" r="0" t="15421"/>
          <a:stretch/>
        </p:blipFill>
        <p:spPr>
          <a:xfrm>
            <a:off x="4806450" y="1524825"/>
            <a:ext cx="3342597" cy="3069975"/>
          </a:xfrm>
          <a:prstGeom prst="rect">
            <a:avLst/>
          </a:prstGeom>
          <a:noFill/>
          <a:ln>
            <a:noFill/>
          </a:ln>
        </p:spPr>
      </p:pic>
      <p:pic>
        <p:nvPicPr>
          <p:cNvPr id="175" name="Google Shape;175;p24"/>
          <p:cNvPicPr preferRelativeResize="0"/>
          <p:nvPr/>
        </p:nvPicPr>
        <p:blipFill rotWithShape="1">
          <a:blip r:embed="rId4">
            <a:alphaModFix/>
          </a:blip>
          <a:srcRect b="1456" l="0" r="0" t="1456"/>
          <a:stretch/>
        </p:blipFill>
        <p:spPr>
          <a:xfrm>
            <a:off x="994975" y="1427862"/>
            <a:ext cx="3553747" cy="32639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81" name="Google Shape;181;p25"/>
          <p:cNvPicPr preferRelativeResize="0"/>
          <p:nvPr/>
        </p:nvPicPr>
        <p:blipFill>
          <a:blip r:embed="rId3">
            <a:alphaModFix/>
          </a:blip>
          <a:stretch>
            <a:fillRect/>
          </a:stretch>
        </p:blipFill>
        <p:spPr>
          <a:xfrm>
            <a:off x="616158" y="152400"/>
            <a:ext cx="3627254" cy="4838700"/>
          </a:xfrm>
          <a:prstGeom prst="rect">
            <a:avLst/>
          </a:prstGeom>
          <a:noFill/>
          <a:ln>
            <a:noFill/>
          </a:ln>
        </p:spPr>
      </p:pic>
      <p:pic>
        <p:nvPicPr>
          <p:cNvPr id="182" name="Google Shape;182;p25"/>
          <p:cNvPicPr preferRelativeResize="0"/>
          <p:nvPr/>
        </p:nvPicPr>
        <p:blipFill>
          <a:blip r:embed="rId4">
            <a:alphaModFix/>
          </a:blip>
          <a:stretch>
            <a:fillRect/>
          </a:stretch>
        </p:blipFill>
        <p:spPr>
          <a:xfrm>
            <a:off x="4539677" y="152400"/>
            <a:ext cx="3627254"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idx="1" type="body"/>
          </p:nvPr>
        </p:nvSpPr>
        <p:spPr>
          <a:xfrm>
            <a:off x="994975" y="1524825"/>
            <a:ext cx="3342600" cy="2926800"/>
          </a:xfrm>
          <a:prstGeom prst="rect">
            <a:avLst/>
          </a:prstGeom>
        </p:spPr>
        <p:txBody>
          <a:bodyPr anchorCtr="0" anchor="t" bIns="0" lIns="0" spcFirstLastPara="1" rIns="0" wrap="square" tIns="0">
            <a:noAutofit/>
          </a:bodyPr>
          <a:lstStyle/>
          <a:p>
            <a:pPr indent="-330200" lvl="0" marL="457200" rtl="0" algn="l">
              <a:spcBef>
                <a:spcPts val="0"/>
              </a:spcBef>
              <a:spcAft>
                <a:spcPts val="0"/>
              </a:spcAft>
              <a:buClr>
                <a:srgbClr val="595959"/>
              </a:buClr>
              <a:buSzPts val="1600"/>
              <a:buFont typeface="Tahoma"/>
              <a:buChar char="●"/>
            </a:pPr>
            <a:r>
              <a:rPr lang="en" sz="1600">
                <a:solidFill>
                  <a:srgbClr val="595959"/>
                </a:solidFill>
                <a:latin typeface="Tahoma"/>
                <a:ea typeface="Tahoma"/>
                <a:cs typeface="Tahoma"/>
                <a:sym typeface="Tahoma"/>
              </a:rPr>
              <a:t>15 minute yoga sessions</a:t>
            </a:r>
            <a:endParaRPr sz="1600">
              <a:solidFill>
                <a:srgbClr val="595959"/>
              </a:solidFill>
              <a:latin typeface="Tahoma"/>
              <a:ea typeface="Tahoma"/>
              <a:cs typeface="Tahoma"/>
              <a:sym typeface="Tahoma"/>
            </a:endParaRPr>
          </a:p>
          <a:p>
            <a:pPr indent="0" lvl="0" marL="0" rtl="0" algn="l">
              <a:spcBef>
                <a:spcPts val="1200"/>
              </a:spcBef>
              <a:spcAft>
                <a:spcPts val="0"/>
              </a:spcAft>
              <a:buNone/>
            </a:pPr>
            <a:r>
              <a:t/>
            </a:r>
            <a:endParaRPr sz="1600">
              <a:solidFill>
                <a:srgbClr val="595959"/>
              </a:solidFill>
              <a:latin typeface="Tahoma"/>
              <a:ea typeface="Tahoma"/>
              <a:cs typeface="Tahoma"/>
              <a:sym typeface="Tahoma"/>
            </a:endParaRPr>
          </a:p>
          <a:p>
            <a:pPr indent="-330200" lvl="0" marL="457200" rtl="0" algn="l">
              <a:spcBef>
                <a:spcPts val="1200"/>
              </a:spcBef>
              <a:spcAft>
                <a:spcPts val="0"/>
              </a:spcAft>
              <a:buClr>
                <a:srgbClr val="595959"/>
              </a:buClr>
              <a:buSzPts val="1600"/>
              <a:buFont typeface="Tahoma"/>
              <a:buChar char="●"/>
            </a:pPr>
            <a:r>
              <a:rPr lang="en" sz="1600">
                <a:solidFill>
                  <a:srgbClr val="595959"/>
                </a:solidFill>
                <a:latin typeface="Tahoma"/>
                <a:ea typeface="Tahoma"/>
                <a:cs typeface="Tahoma"/>
                <a:sym typeface="Tahoma"/>
              </a:rPr>
              <a:t>Mindful Moment</a:t>
            </a:r>
            <a:endParaRPr sz="1600">
              <a:solidFill>
                <a:srgbClr val="595959"/>
              </a:solidFill>
              <a:latin typeface="Tahoma"/>
              <a:ea typeface="Tahoma"/>
              <a:cs typeface="Tahoma"/>
              <a:sym typeface="Tahoma"/>
            </a:endParaRPr>
          </a:p>
          <a:p>
            <a:pPr indent="0" lvl="0" marL="0" rtl="0" algn="l">
              <a:spcBef>
                <a:spcPts val="1200"/>
              </a:spcBef>
              <a:spcAft>
                <a:spcPts val="0"/>
              </a:spcAft>
              <a:buNone/>
            </a:pPr>
            <a:r>
              <a:t/>
            </a:r>
            <a:endParaRPr sz="1600">
              <a:solidFill>
                <a:srgbClr val="595959"/>
              </a:solidFill>
              <a:latin typeface="Tahoma"/>
              <a:ea typeface="Tahoma"/>
              <a:cs typeface="Tahoma"/>
              <a:sym typeface="Tahoma"/>
            </a:endParaRPr>
          </a:p>
          <a:p>
            <a:pPr indent="-330200" lvl="0" marL="457200" rtl="0" algn="l">
              <a:spcBef>
                <a:spcPts val="1200"/>
              </a:spcBef>
              <a:spcAft>
                <a:spcPts val="0"/>
              </a:spcAft>
              <a:buClr>
                <a:srgbClr val="595959"/>
              </a:buClr>
              <a:buSzPts val="1600"/>
              <a:buFont typeface="Tahoma"/>
              <a:buChar char="●"/>
            </a:pPr>
            <a:r>
              <a:rPr lang="en" sz="1600">
                <a:solidFill>
                  <a:srgbClr val="595959"/>
                </a:solidFill>
                <a:latin typeface="Tahoma"/>
                <a:ea typeface="Tahoma"/>
                <a:cs typeface="Tahoma"/>
                <a:sym typeface="Tahoma"/>
              </a:rPr>
              <a:t>QOTD Wednesday</a:t>
            </a:r>
            <a:endParaRPr sz="1600">
              <a:solidFill>
                <a:srgbClr val="595959"/>
              </a:solidFill>
              <a:latin typeface="Tahoma"/>
              <a:ea typeface="Tahoma"/>
              <a:cs typeface="Tahoma"/>
              <a:sym typeface="Tahoma"/>
            </a:endParaRPr>
          </a:p>
          <a:p>
            <a:pPr indent="0" lvl="0" marL="0" rtl="0" algn="l">
              <a:spcBef>
                <a:spcPts val="1200"/>
              </a:spcBef>
              <a:spcAft>
                <a:spcPts val="0"/>
              </a:spcAft>
              <a:buNone/>
            </a:pPr>
            <a:r>
              <a:t/>
            </a:r>
            <a:endParaRPr sz="1600">
              <a:solidFill>
                <a:srgbClr val="595959"/>
              </a:solidFill>
              <a:latin typeface="Tahoma"/>
              <a:ea typeface="Tahoma"/>
              <a:cs typeface="Tahoma"/>
              <a:sym typeface="Tahoma"/>
            </a:endParaRPr>
          </a:p>
          <a:p>
            <a:pPr indent="-323850" lvl="0" marL="457200" rtl="0" algn="l">
              <a:spcBef>
                <a:spcPts val="1200"/>
              </a:spcBef>
              <a:spcAft>
                <a:spcPts val="0"/>
              </a:spcAft>
              <a:buClr>
                <a:srgbClr val="595959"/>
              </a:buClr>
              <a:buSzPts val="1500"/>
              <a:buFont typeface="Arial"/>
              <a:buChar char="●"/>
            </a:pPr>
            <a:r>
              <a:rPr lang="en" sz="1500">
                <a:solidFill>
                  <a:srgbClr val="595959"/>
                </a:solidFill>
                <a:latin typeface="Arial"/>
                <a:ea typeface="Arial"/>
                <a:cs typeface="Arial"/>
                <a:sym typeface="Arial"/>
              </a:rPr>
              <a:t>SEL Lessons </a:t>
            </a:r>
            <a:endParaRPr sz="1600">
              <a:solidFill>
                <a:srgbClr val="595959"/>
              </a:solidFill>
              <a:latin typeface="Tahoma"/>
              <a:ea typeface="Tahoma"/>
              <a:cs typeface="Tahoma"/>
              <a:sym typeface="Tahoma"/>
            </a:endParaRPr>
          </a:p>
          <a:p>
            <a:pPr indent="0" lvl="0" marL="0" rtl="0" algn="l">
              <a:spcBef>
                <a:spcPts val="1200"/>
              </a:spcBef>
              <a:spcAft>
                <a:spcPts val="0"/>
              </a:spcAft>
              <a:buNone/>
            </a:pPr>
            <a:r>
              <a:t/>
            </a:r>
            <a:endParaRPr b="1"/>
          </a:p>
        </p:txBody>
      </p:sp>
      <p:sp>
        <p:nvSpPr>
          <p:cNvPr id="188" name="Google Shape;188;p26"/>
          <p:cNvSpPr txBox="1"/>
          <p:nvPr>
            <p:ph type="title"/>
          </p:nvPr>
        </p:nvSpPr>
        <p:spPr>
          <a:xfrm>
            <a:off x="994950" y="988040"/>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Academy programs offered to Jazmine</a:t>
            </a:r>
            <a:endParaRPr/>
          </a:p>
        </p:txBody>
      </p:sp>
      <p:sp>
        <p:nvSpPr>
          <p:cNvPr id="189" name="Google Shape;189;p26"/>
          <p:cNvSpPr txBox="1"/>
          <p:nvPr>
            <p:ph idx="2" type="body"/>
          </p:nvPr>
        </p:nvSpPr>
        <p:spPr>
          <a:xfrm>
            <a:off x="4806447" y="1524825"/>
            <a:ext cx="3342600" cy="269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100">
              <a:solidFill>
                <a:srgbClr val="595959"/>
              </a:solidFill>
              <a:latin typeface="Arial"/>
              <a:ea typeface="Arial"/>
              <a:cs typeface="Arial"/>
              <a:sym typeface="Arial"/>
            </a:endParaRPr>
          </a:p>
          <a:p>
            <a:pPr indent="-323850" lvl="0" marL="457200" rtl="0" algn="l">
              <a:spcBef>
                <a:spcPts val="1200"/>
              </a:spcBef>
              <a:spcAft>
                <a:spcPts val="0"/>
              </a:spcAft>
              <a:buClr>
                <a:srgbClr val="3D85C6"/>
              </a:buClr>
              <a:buSzPts val="1500"/>
              <a:buFont typeface="Arial"/>
              <a:buChar char="●"/>
            </a:pPr>
            <a:r>
              <a:rPr b="1" lang="en" sz="1500">
                <a:solidFill>
                  <a:srgbClr val="3D85C6"/>
                </a:solidFill>
                <a:latin typeface="Arial"/>
                <a:ea typeface="Arial"/>
                <a:cs typeface="Arial"/>
                <a:sym typeface="Arial"/>
              </a:rPr>
              <a:t>Zones of Regulation QR code</a:t>
            </a:r>
            <a:endParaRPr b="1" sz="1500">
              <a:solidFill>
                <a:srgbClr val="3D85C6"/>
              </a:solidFill>
              <a:latin typeface="Arial"/>
              <a:ea typeface="Arial"/>
              <a:cs typeface="Arial"/>
              <a:sym typeface="Arial"/>
            </a:endParaRPr>
          </a:p>
          <a:p>
            <a:pPr indent="-298450" lvl="1" marL="914400" rtl="0" algn="l">
              <a:spcBef>
                <a:spcPts val="0"/>
              </a:spcBef>
              <a:spcAft>
                <a:spcPts val="0"/>
              </a:spcAft>
              <a:buClr>
                <a:srgbClr val="3D85C6"/>
              </a:buClr>
              <a:buSzPts val="1100"/>
              <a:buFont typeface="Arial"/>
              <a:buChar char="○"/>
            </a:pPr>
            <a:r>
              <a:rPr b="1" lang="en" sz="1100">
                <a:solidFill>
                  <a:srgbClr val="3D85C6"/>
                </a:solidFill>
                <a:latin typeface="Arial"/>
                <a:ea typeface="Arial"/>
                <a:cs typeface="Arial"/>
                <a:sym typeface="Arial"/>
              </a:rPr>
              <a:t>Google form</a:t>
            </a:r>
            <a:endParaRPr b="1" sz="1100">
              <a:solidFill>
                <a:srgbClr val="3D85C6"/>
              </a:solidFill>
              <a:latin typeface="Arial"/>
              <a:ea typeface="Arial"/>
              <a:cs typeface="Arial"/>
              <a:sym typeface="Arial"/>
            </a:endParaRPr>
          </a:p>
          <a:p>
            <a:pPr indent="-298450" lvl="1" marL="914400" rtl="0" algn="l">
              <a:spcBef>
                <a:spcPts val="0"/>
              </a:spcBef>
              <a:spcAft>
                <a:spcPts val="0"/>
              </a:spcAft>
              <a:buClr>
                <a:srgbClr val="3D85C6"/>
              </a:buClr>
              <a:buSzPts val="1100"/>
              <a:buFont typeface="Arial"/>
              <a:buChar char="○"/>
            </a:pPr>
            <a:r>
              <a:rPr b="1" lang="en" sz="1100">
                <a:solidFill>
                  <a:srgbClr val="3D85C6"/>
                </a:solidFill>
                <a:latin typeface="Arial"/>
                <a:ea typeface="Arial"/>
                <a:cs typeface="Arial"/>
                <a:sym typeface="Arial"/>
              </a:rPr>
              <a:t>Students can choose an intervention, depending on color selected</a:t>
            </a:r>
            <a:endParaRPr b="1" sz="1100">
              <a:solidFill>
                <a:srgbClr val="3D85C6"/>
              </a:solidFill>
              <a:latin typeface="Arial"/>
              <a:ea typeface="Arial"/>
              <a:cs typeface="Arial"/>
              <a:sym typeface="Arial"/>
            </a:endParaRPr>
          </a:p>
          <a:p>
            <a:pPr indent="-298450" lvl="1" marL="914400" rtl="0" algn="l">
              <a:spcBef>
                <a:spcPts val="0"/>
              </a:spcBef>
              <a:spcAft>
                <a:spcPts val="0"/>
              </a:spcAft>
              <a:buClr>
                <a:srgbClr val="3D85C6"/>
              </a:buClr>
              <a:buSzPts val="1100"/>
              <a:buFont typeface="Arial"/>
              <a:buChar char="○"/>
            </a:pPr>
            <a:r>
              <a:rPr b="1" lang="en" sz="1100" u="sng">
                <a:solidFill>
                  <a:srgbClr val="3D85C6"/>
                </a:solidFill>
                <a:latin typeface="Arial"/>
                <a:ea typeface="Arial"/>
                <a:cs typeface="Arial"/>
                <a:sym typeface="Arial"/>
                <a:hlinkClick r:id="rId3">
                  <a:extLst>
                    <a:ext uri="{A12FA001-AC4F-418D-AE19-62706E023703}">
                      <ahyp:hlinkClr val="tx"/>
                    </a:ext>
                  </a:extLst>
                </a:hlinkClick>
              </a:rPr>
              <a:t>http://bit.ly/3evy7h1</a:t>
            </a:r>
            <a:endParaRPr b="1" sz="1100">
              <a:solidFill>
                <a:srgbClr val="3D85C6"/>
              </a:solidFill>
              <a:latin typeface="Arial"/>
              <a:ea typeface="Arial"/>
              <a:cs typeface="Arial"/>
              <a:sym typeface="Arial"/>
            </a:endParaRPr>
          </a:p>
          <a:p>
            <a:pPr indent="0" lvl="0" marL="0" rtl="0" algn="l">
              <a:spcBef>
                <a:spcPts val="1200"/>
              </a:spcBef>
              <a:spcAft>
                <a:spcPts val="0"/>
              </a:spcAft>
              <a:buNone/>
            </a:pPr>
            <a:r>
              <a:t/>
            </a:r>
            <a:endParaRPr b="1" sz="1100">
              <a:solidFill>
                <a:srgbClr val="3D85C6"/>
              </a:solidFill>
              <a:latin typeface="Arial"/>
              <a:ea typeface="Arial"/>
              <a:cs typeface="Arial"/>
              <a:sym typeface="Arial"/>
            </a:endParaRPr>
          </a:p>
          <a:p>
            <a:pPr indent="-323850" lvl="0" marL="457200" rtl="0" algn="l">
              <a:spcBef>
                <a:spcPts val="1200"/>
              </a:spcBef>
              <a:spcAft>
                <a:spcPts val="0"/>
              </a:spcAft>
              <a:buClr>
                <a:srgbClr val="595959"/>
              </a:buClr>
              <a:buSzPts val="1500"/>
              <a:buFont typeface="Arial"/>
              <a:buChar char="●"/>
            </a:pPr>
            <a:r>
              <a:rPr lang="en" sz="1500">
                <a:solidFill>
                  <a:srgbClr val="595959"/>
                </a:solidFill>
                <a:latin typeface="Arial"/>
                <a:ea typeface="Arial"/>
                <a:cs typeface="Arial"/>
                <a:sym typeface="Arial"/>
              </a:rPr>
              <a:t>“Recess” time</a:t>
            </a:r>
            <a:endParaRPr sz="1500">
              <a:solidFill>
                <a:srgbClr val="595959"/>
              </a:solidFill>
              <a:latin typeface="Arial"/>
              <a:ea typeface="Arial"/>
              <a:cs typeface="Arial"/>
              <a:sym typeface="Arial"/>
            </a:endParaRPr>
          </a:p>
          <a:p>
            <a:pPr indent="0" lvl="0" marL="914400" rtl="0" algn="l">
              <a:spcBef>
                <a:spcPts val="1200"/>
              </a:spcBef>
              <a:spcAft>
                <a:spcPts val="1200"/>
              </a:spcAft>
              <a:buNone/>
            </a:pPr>
            <a:r>
              <a:t/>
            </a:r>
            <a:endParaRPr b="1"/>
          </a:p>
        </p:txBody>
      </p:sp>
      <p:sp>
        <p:nvSpPr>
          <p:cNvPr id="190" name="Google Shape;190;p26"/>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96" name="Google Shape;196;p27" title="IMG_0394.MOV">
            <a:hlinkClick r:id="rId3"/>
          </p:cNvPr>
          <p:cNvPicPr preferRelativeResize="0"/>
          <p:nvPr/>
        </p:nvPicPr>
        <p:blipFill>
          <a:blip r:embed="rId4">
            <a:alphaModFix/>
          </a:blip>
          <a:stretch>
            <a:fillRect/>
          </a:stretch>
        </p:blipFill>
        <p:spPr>
          <a:xfrm>
            <a:off x="2286000" y="9904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2" name="Google Shape;202;p28"/>
          <p:cNvPicPr preferRelativeResize="0"/>
          <p:nvPr/>
        </p:nvPicPr>
        <p:blipFill>
          <a:blip r:embed="rId3">
            <a:alphaModFix/>
          </a:blip>
          <a:stretch>
            <a:fillRect/>
          </a:stretch>
        </p:blipFill>
        <p:spPr>
          <a:xfrm>
            <a:off x="152400" y="152400"/>
            <a:ext cx="2445277" cy="2516991"/>
          </a:xfrm>
          <a:prstGeom prst="rect">
            <a:avLst/>
          </a:prstGeom>
          <a:noFill/>
          <a:ln>
            <a:noFill/>
          </a:ln>
        </p:spPr>
      </p:pic>
      <p:pic>
        <p:nvPicPr>
          <p:cNvPr id="203" name="Google Shape;203;p28"/>
          <p:cNvPicPr preferRelativeResize="0"/>
          <p:nvPr/>
        </p:nvPicPr>
        <p:blipFill>
          <a:blip r:embed="rId4">
            <a:alphaModFix/>
          </a:blip>
          <a:stretch>
            <a:fillRect/>
          </a:stretch>
        </p:blipFill>
        <p:spPr>
          <a:xfrm>
            <a:off x="5978527" y="226400"/>
            <a:ext cx="2586927" cy="2741275"/>
          </a:xfrm>
          <a:prstGeom prst="rect">
            <a:avLst/>
          </a:prstGeom>
          <a:noFill/>
          <a:ln>
            <a:noFill/>
          </a:ln>
        </p:spPr>
      </p:pic>
      <p:pic>
        <p:nvPicPr>
          <p:cNvPr id="204" name="Google Shape;204;p28"/>
          <p:cNvPicPr preferRelativeResize="0"/>
          <p:nvPr/>
        </p:nvPicPr>
        <p:blipFill>
          <a:blip r:embed="rId5">
            <a:alphaModFix/>
          </a:blip>
          <a:stretch>
            <a:fillRect/>
          </a:stretch>
        </p:blipFill>
        <p:spPr>
          <a:xfrm>
            <a:off x="2838225" y="2268748"/>
            <a:ext cx="2920740" cy="22304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Support services that Jazmine can use</a:t>
            </a:r>
            <a:endParaRPr/>
          </a:p>
        </p:txBody>
      </p:sp>
      <p:sp>
        <p:nvSpPr>
          <p:cNvPr id="210" name="Google Shape;210;p29"/>
          <p:cNvSpPr txBox="1"/>
          <p:nvPr>
            <p:ph idx="1" type="body"/>
          </p:nvPr>
        </p:nvSpPr>
        <p:spPr>
          <a:xfrm>
            <a:off x="994975" y="1524825"/>
            <a:ext cx="2218500" cy="2739300"/>
          </a:xfrm>
          <a:prstGeom prst="rect">
            <a:avLst/>
          </a:prstGeom>
          <a:ln cap="flat" cmpd="sng" w="9525">
            <a:solidFill>
              <a:srgbClr val="99999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rPr lang="en" sz="1700">
                <a:solidFill>
                  <a:srgbClr val="595959"/>
                </a:solidFill>
                <a:latin typeface="Tahoma"/>
                <a:ea typeface="Tahoma"/>
                <a:cs typeface="Tahoma"/>
                <a:sym typeface="Tahoma"/>
              </a:rPr>
              <a:t>Community service opportunities </a:t>
            </a:r>
            <a:endParaRPr sz="1700">
              <a:solidFill>
                <a:srgbClr val="595959"/>
              </a:solidFill>
              <a:latin typeface="Tahoma"/>
              <a:ea typeface="Tahoma"/>
              <a:cs typeface="Tahoma"/>
              <a:sym typeface="Tahoma"/>
            </a:endParaRPr>
          </a:p>
          <a:p>
            <a:pPr indent="0" lvl="0" marL="0" rtl="0" algn="l">
              <a:spcBef>
                <a:spcPts val="1200"/>
              </a:spcBef>
              <a:spcAft>
                <a:spcPts val="0"/>
              </a:spcAft>
              <a:buNone/>
            </a:pPr>
            <a:r>
              <a:t/>
            </a:r>
            <a:endParaRPr sz="1200">
              <a:solidFill>
                <a:srgbClr val="595959"/>
              </a:solidFill>
              <a:latin typeface="Tahoma"/>
              <a:ea typeface="Tahoma"/>
              <a:cs typeface="Tahoma"/>
              <a:sym typeface="Tahoma"/>
            </a:endParaRPr>
          </a:p>
          <a:p>
            <a:pPr indent="0" lvl="0" marL="0" rtl="0" algn="l">
              <a:spcBef>
                <a:spcPts val="1200"/>
              </a:spcBef>
              <a:spcAft>
                <a:spcPts val="0"/>
              </a:spcAft>
              <a:buNone/>
            </a:pPr>
            <a:r>
              <a:t/>
            </a:r>
            <a:endParaRPr b="1"/>
          </a:p>
        </p:txBody>
      </p:sp>
      <p:sp>
        <p:nvSpPr>
          <p:cNvPr id="211" name="Google Shape;211;p29"/>
          <p:cNvSpPr txBox="1"/>
          <p:nvPr>
            <p:ph idx="2" type="body"/>
          </p:nvPr>
        </p:nvSpPr>
        <p:spPr>
          <a:xfrm>
            <a:off x="3446663" y="1524825"/>
            <a:ext cx="2218500" cy="2739300"/>
          </a:xfrm>
          <a:prstGeom prst="rect">
            <a:avLst/>
          </a:prstGeom>
          <a:ln cap="flat" cmpd="sng" w="9525">
            <a:solidFill>
              <a:srgbClr val="999999"/>
            </a:solidFill>
            <a:prstDash val="solid"/>
            <a:round/>
            <a:headEnd len="sm" w="sm" type="none"/>
            <a:tailEnd len="sm" w="sm" type="none"/>
          </a:ln>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212" name="Google Shape;212;p29"/>
          <p:cNvSpPr txBox="1"/>
          <p:nvPr>
            <p:ph idx="3" type="body"/>
          </p:nvPr>
        </p:nvSpPr>
        <p:spPr>
          <a:xfrm>
            <a:off x="5898352" y="1524825"/>
            <a:ext cx="2218500" cy="2739300"/>
          </a:xfrm>
          <a:prstGeom prst="rect">
            <a:avLst/>
          </a:prstGeom>
          <a:ln cap="flat" cmpd="sng" w="9525">
            <a:solidFill>
              <a:srgbClr val="99999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rPr lang="en" sz="1400">
                <a:solidFill>
                  <a:srgbClr val="595959"/>
                </a:solidFill>
                <a:latin typeface="Tahoma"/>
                <a:ea typeface="Tahoma"/>
                <a:cs typeface="Tahoma"/>
                <a:sym typeface="Tahoma"/>
              </a:rPr>
              <a:t>SW services</a:t>
            </a:r>
            <a:endParaRPr sz="1400">
              <a:solidFill>
                <a:srgbClr val="595959"/>
              </a:solidFill>
              <a:latin typeface="Tahoma"/>
              <a:ea typeface="Tahoma"/>
              <a:cs typeface="Tahoma"/>
              <a:sym typeface="Tahoma"/>
            </a:endParaRPr>
          </a:p>
          <a:p>
            <a:pPr indent="0" lvl="0" marL="0" rtl="0" algn="l">
              <a:spcBef>
                <a:spcPts val="1200"/>
              </a:spcBef>
              <a:spcAft>
                <a:spcPts val="0"/>
              </a:spcAft>
              <a:buNone/>
            </a:pPr>
            <a:r>
              <a:rPr lang="en" sz="1100">
                <a:solidFill>
                  <a:srgbClr val="595959"/>
                </a:solidFill>
                <a:latin typeface="Tahoma"/>
                <a:ea typeface="Tahoma"/>
                <a:cs typeface="Tahoma"/>
                <a:sym typeface="Tahoma"/>
              </a:rPr>
              <a:t>1:1 counseling/psychoeducation</a:t>
            </a:r>
            <a:endParaRPr sz="1100">
              <a:solidFill>
                <a:srgbClr val="595959"/>
              </a:solidFill>
              <a:latin typeface="Tahoma"/>
              <a:ea typeface="Tahoma"/>
              <a:cs typeface="Tahoma"/>
              <a:sym typeface="Tahoma"/>
            </a:endParaRPr>
          </a:p>
          <a:p>
            <a:pPr indent="0" lvl="0" marL="0" rtl="0" algn="l">
              <a:spcBef>
                <a:spcPts val="1200"/>
              </a:spcBef>
              <a:spcAft>
                <a:spcPts val="0"/>
              </a:spcAft>
              <a:buNone/>
            </a:pPr>
            <a:r>
              <a:rPr lang="en" sz="1100">
                <a:solidFill>
                  <a:srgbClr val="595959"/>
                </a:solidFill>
                <a:latin typeface="Tahoma"/>
                <a:ea typeface="Tahoma"/>
                <a:cs typeface="Tahoma"/>
                <a:sym typeface="Tahoma"/>
              </a:rPr>
              <a:t>1:1 academic support</a:t>
            </a:r>
            <a:endParaRPr sz="700">
              <a:solidFill>
                <a:srgbClr val="595959"/>
              </a:solidFill>
              <a:latin typeface="Tahoma"/>
              <a:ea typeface="Tahoma"/>
              <a:cs typeface="Tahoma"/>
              <a:sym typeface="Tahoma"/>
            </a:endParaRPr>
          </a:p>
          <a:p>
            <a:pPr indent="0" lvl="0" marL="0" rtl="0" algn="l">
              <a:spcBef>
                <a:spcPts val="1200"/>
              </a:spcBef>
              <a:spcAft>
                <a:spcPts val="0"/>
              </a:spcAft>
              <a:buNone/>
            </a:pPr>
            <a:r>
              <a:rPr lang="en" sz="1100">
                <a:solidFill>
                  <a:srgbClr val="595959"/>
                </a:solidFill>
                <a:latin typeface="Tahoma"/>
                <a:ea typeface="Tahoma"/>
                <a:cs typeface="Tahoma"/>
                <a:sym typeface="Tahoma"/>
              </a:rPr>
              <a:t>Mental health assessments</a:t>
            </a:r>
            <a:endParaRPr sz="1100">
              <a:solidFill>
                <a:srgbClr val="595959"/>
              </a:solidFill>
              <a:latin typeface="Tahoma"/>
              <a:ea typeface="Tahoma"/>
              <a:cs typeface="Tahoma"/>
              <a:sym typeface="Tahoma"/>
            </a:endParaRPr>
          </a:p>
          <a:p>
            <a:pPr indent="0" lvl="0" marL="0" rtl="0" algn="l">
              <a:spcBef>
                <a:spcPts val="1200"/>
              </a:spcBef>
              <a:spcAft>
                <a:spcPts val="0"/>
              </a:spcAft>
              <a:buNone/>
            </a:pPr>
            <a:r>
              <a:rPr lang="en" sz="1100">
                <a:solidFill>
                  <a:srgbClr val="595959"/>
                </a:solidFill>
                <a:latin typeface="Tahoma"/>
                <a:ea typeface="Tahoma"/>
                <a:cs typeface="Tahoma"/>
                <a:sym typeface="Tahoma"/>
              </a:rPr>
              <a:t>Connection to resources</a:t>
            </a:r>
            <a:endParaRPr sz="1100">
              <a:solidFill>
                <a:srgbClr val="595959"/>
              </a:solidFill>
              <a:latin typeface="Tahoma"/>
              <a:ea typeface="Tahoma"/>
              <a:cs typeface="Tahoma"/>
              <a:sym typeface="Tahoma"/>
            </a:endParaRPr>
          </a:p>
          <a:p>
            <a:pPr indent="0" lvl="0" marL="0" rtl="0" algn="l">
              <a:spcBef>
                <a:spcPts val="1200"/>
              </a:spcBef>
              <a:spcAft>
                <a:spcPts val="0"/>
              </a:spcAft>
              <a:buNone/>
            </a:pPr>
            <a:r>
              <a:rPr lang="en" sz="1100">
                <a:solidFill>
                  <a:srgbClr val="595959"/>
                </a:solidFill>
                <a:latin typeface="Tahoma"/>
                <a:ea typeface="Tahoma"/>
                <a:cs typeface="Tahoma"/>
                <a:sym typeface="Tahoma"/>
              </a:rPr>
              <a:t>Academic advocacy w/teachers and administrators </a:t>
            </a:r>
            <a:endParaRPr sz="1100">
              <a:solidFill>
                <a:srgbClr val="595959"/>
              </a:solidFill>
              <a:latin typeface="Tahoma"/>
              <a:ea typeface="Tahoma"/>
              <a:cs typeface="Tahoma"/>
              <a:sym typeface="Tahoma"/>
            </a:endParaRPr>
          </a:p>
          <a:p>
            <a:pPr indent="0" lvl="0" marL="0" rtl="0" algn="l">
              <a:spcBef>
                <a:spcPts val="1200"/>
              </a:spcBef>
              <a:spcAft>
                <a:spcPts val="0"/>
              </a:spcAft>
              <a:buNone/>
            </a:pPr>
            <a:r>
              <a:rPr lang="en" sz="1100">
                <a:solidFill>
                  <a:srgbClr val="595959"/>
                </a:solidFill>
                <a:latin typeface="Tahoma"/>
                <a:ea typeface="Tahoma"/>
                <a:cs typeface="Tahoma"/>
                <a:sym typeface="Tahoma"/>
              </a:rPr>
              <a:t>Safe space to share and respond</a:t>
            </a:r>
            <a:endParaRPr sz="1100">
              <a:solidFill>
                <a:srgbClr val="595959"/>
              </a:solidFill>
              <a:latin typeface="Tahoma"/>
              <a:ea typeface="Tahoma"/>
              <a:cs typeface="Tahoma"/>
              <a:sym typeface="Tahoma"/>
            </a:endParaRPr>
          </a:p>
          <a:p>
            <a:pPr indent="0" lvl="0" marL="0" rtl="0" algn="l">
              <a:spcBef>
                <a:spcPts val="1200"/>
              </a:spcBef>
              <a:spcAft>
                <a:spcPts val="0"/>
              </a:spcAft>
              <a:buNone/>
            </a:pPr>
            <a:r>
              <a:t/>
            </a:r>
            <a:endParaRPr b="1"/>
          </a:p>
        </p:txBody>
      </p:sp>
      <p:sp>
        <p:nvSpPr>
          <p:cNvPr id="213" name="Google Shape;213;p29"/>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14" name="Google Shape;214;p29"/>
          <p:cNvPicPr preferRelativeResize="0"/>
          <p:nvPr/>
        </p:nvPicPr>
        <p:blipFill>
          <a:blip r:embed="rId3">
            <a:alphaModFix/>
          </a:blip>
          <a:stretch>
            <a:fillRect/>
          </a:stretch>
        </p:blipFill>
        <p:spPr>
          <a:xfrm>
            <a:off x="1085088" y="2407624"/>
            <a:ext cx="2038275" cy="1152075"/>
          </a:xfrm>
          <a:prstGeom prst="rect">
            <a:avLst/>
          </a:prstGeom>
          <a:noFill/>
          <a:ln>
            <a:noFill/>
          </a:ln>
        </p:spPr>
      </p:pic>
      <p:pic>
        <p:nvPicPr>
          <p:cNvPr id="215" name="Google Shape;215;p29"/>
          <p:cNvPicPr preferRelativeResize="0"/>
          <p:nvPr/>
        </p:nvPicPr>
        <p:blipFill>
          <a:blip r:embed="rId4">
            <a:alphaModFix/>
          </a:blip>
          <a:stretch>
            <a:fillRect/>
          </a:stretch>
        </p:blipFill>
        <p:spPr>
          <a:xfrm>
            <a:off x="3627963" y="1659603"/>
            <a:ext cx="1888125" cy="1256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txBox="1"/>
          <p:nvPr>
            <p:ph idx="1" type="body"/>
          </p:nvPr>
        </p:nvSpPr>
        <p:spPr>
          <a:xfrm>
            <a:off x="994975" y="1524824"/>
            <a:ext cx="7154100" cy="294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solidFill>
                  <a:srgbClr val="595959"/>
                </a:solidFill>
                <a:latin typeface="Tahoma"/>
                <a:ea typeface="Tahoma"/>
                <a:cs typeface="Tahoma"/>
                <a:sym typeface="Tahoma"/>
              </a:rPr>
              <a:t>As school social workers, how can we validate students concerns and connect them to resources?</a:t>
            </a:r>
            <a:endParaRPr sz="1400">
              <a:solidFill>
                <a:srgbClr val="595959"/>
              </a:solidFill>
              <a:latin typeface="Tahoma"/>
              <a:ea typeface="Tahoma"/>
              <a:cs typeface="Tahoma"/>
              <a:sym typeface="Tahoma"/>
            </a:endParaRPr>
          </a:p>
          <a:p>
            <a:pPr indent="-317500" lvl="0" marL="457200" rtl="0" algn="l">
              <a:spcBef>
                <a:spcPts val="120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In PLC’s, </a:t>
            </a:r>
            <a:endParaRPr sz="1400">
              <a:solidFill>
                <a:srgbClr val="595959"/>
              </a:solidFill>
              <a:latin typeface="Tahoma"/>
              <a:ea typeface="Tahoma"/>
              <a:cs typeface="Tahoma"/>
              <a:sym typeface="Tahoma"/>
            </a:endParaRPr>
          </a:p>
          <a:p>
            <a:pPr indent="-317500" lvl="0" marL="457200" rtl="0" algn="l">
              <a:spcBef>
                <a:spcPts val="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SPED teachers are a great resource!  </a:t>
            </a:r>
            <a:endParaRPr sz="1400">
              <a:solidFill>
                <a:srgbClr val="595959"/>
              </a:solidFill>
              <a:latin typeface="Tahoma"/>
              <a:ea typeface="Tahoma"/>
              <a:cs typeface="Tahoma"/>
              <a:sym typeface="Tahoma"/>
            </a:endParaRPr>
          </a:p>
          <a:p>
            <a:pPr indent="-317500" lvl="0" marL="457200" rtl="0" algn="l">
              <a:spcBef>
                <a:spcPts val="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Expect </a:t>
            </a:r>
            <a:r>
              <a:rPr b="1" lang="en" sz="1400">
                <a:solidFill>
                  <a:srgbClr val="595959"/>
                </a:solidFill>
                <a:latin typeface="Tahoma"/>
                <a:ea typeface="Tahoma"/>
                <a:cs typeface="Tahoma"/>
                <a:sym typeface="Tahoma"/>
              </a:rPr>
              <a:t>DAILY</a:t>
            </a:r>
            <a:r>
              <a:rPr lang="en" sz="1400">
                <a:solidFill>
                  <a:srgbClr val="595959"/>
                </a:solidFill>
                <a:latin typeface="Tahoma"/>
                <a:ea typeface="Tahoma"/>
                <a:cs typeface="Tahoma"/>
                <a:sym typeface="Tahoma"/>
              </a:rPr>
              <a:t> success of </a:t>
            </a:r>
            <a:r>
              <a:rPr b="1" lang="en" sz="1400">
                <a:solidFill>
                  <a:srgbClr val="595959"/>
                </a:solidFill>
                <a:latin typeface="Tahoma"/>
                <a:ea typeface="Tahoma"/>
                <a:cs typeface="Tahoma"/>
                <a:sym typeface="Tahoma"/>
              </a:rPr>
              <a:t>EVERY</a:t>
            </a:r>
            <a:r>
              <a:rPr lang="en" sz="1400">
                <a:solidFill>
                  <a:srgbClr val="595959"/>
                </a:solidFill>
                <a:latin typeface="Tahoma"/>
                <a:ea typeface="Tahoma"/>
                <a:cs typeface="Tahoma"/>
                <a:sym typeface="Tahoma"/>
              </a:rPr>
              <a:t> student. This </a:t>
            </a:r>
            <a:r>
              <a:rPr b="1" lang="en" sz="1400">
                <a:solidFill>
                  <a:srgbClr val="595959"/>
                </a:solidFill>
                <a:latin typeface="Tahoma"/>
                <a:ea typeface="Tahoma"/>
                <a:cs typeface="Tahoma"/>
                <a:sym typeface="Tahoma"/>
              </a:rPr>
              <a:t>IS NOT</a:t>
            </a:r>
            <a:r>
              <a:rPr lang="en" sz="1400">
                <a:solidFill>
                  <a:srgbClr val="595959"/>
                </a:solidFill>
                <a:latin typeface="Tahoma"/>
                <a:ea typeface="Tahoma"/>
                <a:cs typeface="Tahoma"/>
                <a:sym typeface="Tahoma"/>
              </a:rPr>
              <a:t> always academic</a:t>
            </a:r>
            <a:endParaRPr sz="1400">
              <a:solidFill>
                <a:srgbClr val="595959"/>
              </a:solidFill>
              <a:latin typeface="Tahoma"/>
              <a:ea typeface="Tahoma"/>
              <a:cs typeface="Tahoma"/>
              <a:sym typeface="Tahoma"/>
            </a:endParaRPr>
          </a:p>
          <a:p>
            <a:pPr indent="-317500" lvl="0" marL="457200" rtl="0" algn="l">
              <a:spcBef>
                <a:spcPts val="0"/>
              </a:spcBef>
              <a:spcAft>
                <a:spcPts val="0"/>
              </a:spcAft>
              <a:buClr>
                <a:srgbClr val="3D85C6"/>
              </a:buClr>
              <a:buSzPts val="1400"/>
              <a:buFont typeface="Tahoma"/>
              <a:buChar char="●"/>
            </a:pPr>
            <a:r>
              <a:rPr lang="en" sz="1400">
                <a:solidFill>
                  <a:srgbClr val="3D85C6"/>
                </a:solidFill>
                <a:latin typeface="Tahoma"/>
                <a:ea typeface="Tahoma"/>
                <a:cs typeface="Tahoma"/>
                <a:sym typeface="Tahoma"/>
              </a:rPr>
              <a:t>Survey your students often (Google forms is a blessing!!)</a:t>
            </a:r>
            <a:endParaRPr sz="1400">
              <a:solidFill>
                <a:srgbClr val="3D85C6"/>
              </a:solidFill>
              <a:latin typeface="Tahoma"/>
              <a:ea typeface="Tahoma"/>
              <a:cs typeface="Tahoma"/>
              <a:sym typeface="Tahoma"/>
            </a:endParaRPr>
          </a:p>
          <a:p>
            <a:pPr indent="-292100" lvl="1" marL="914400" rtl="0" algn="l">
              <a:spcBef>
                <a:spcPts val="0"/>
              </a:spcBef>
              <a:spcAft>
                <a:spcPts val="0"/>
              </a:spcAft>
              <a:buClr>
                <a:srgbClr val="3D85C6"/>
              </a:buClr>
              <a:buSzPts val="1000"/>
              <a:buFont typeface="Tahoma"/>
              <a:buChar char="○"/>
            </a:pPr>
            <a:r>
              <a:rPr lang="en" sz="1000">
                <a:solidFill>
                  <a:srgbClr val="3D85C6"/>
                </a:solidFill>
                <a:latin typeface="Tahoma"/>
                <a:ea typeface="Tahoma"/>
                <a:cs typeface="Tahoma"/>
                <a:sym typeface="Tahoma"/>
              </a:rPr>
              <a:t>Treatment preferences</a:t>
            </a:r>
            <a:endParaRPr sz="1000">
              <a:solidFill>
                <a:srgbClr val="3D85C6"/>
              </a:solidFill>
              <a:latin typeface="Tahoma"/>
              <a:ea typeface="Tahoma"/>
              <a:cs typeface="Tahoma"/>
              <a:sym typeface="Tahoma"/>
            </a:endParaRPr>
          </a:p>
          <a:p>
            <a:pPr indent="-292100" lvl="1" marL="914400" rtl="0" algn="l">
              <a:spcBef>
                <a:spcPts val="0"/>
              </a:spcBef>
              <a:spcAft>
                <a:spcPts val="0"/>
              </a:spcAft>
              <a:buClr>
                <a:srgbClr val="3D85C6"/>
              </a:buClr>
              <a:buSzPts val="1000"/>
              <a:buFont typeface="Tahoma"/>
              <a:buChar char="○"/>
            </a:pPr>
            <a:r>
              <a:rPr lang="en" sz="1000">
                <a:solidFill>
                  <a:srgbClr val="3D85C6"/>
                </a:solidFill>
                <a:latin typeface="Tahoma"/>
                <a:ea typeface="Tahoma"/>
                <a:cs typeface="Tahoma"/>
                <a:sym typeface="Tahoma"/>
              </a:rPr>
              <a:t>Bully surveys</a:t>
            </a:r>
            <a:endParaRPr sz="1000">
              <a:solidFill>
                <a:srgbClr val="3D85C6"/>
              </a:solidFill>
              <a:latin typeface="Tahoma"/>
              <a:ea typeface="Tahoma"/>
              <a:cs typeface="Tahoma"/>
              <a:sym typeface="Tahoma"/>
            </a:endParaRPr>
          </a:p>
          <a:p>
            <a:pPr indent="-292100" lvl="1" marL="914400" rtl="0" algn="l">
              <a:spcBef>
                <a:spcPts val="0"/>
              </a:spcBef>
              <a:spcAft>
                <a:spcPts val="0"/>
              </a:spcAft>
              <a:buClr>
                <a:srgbClr val="3D85C6"/>
              </a:buClr>
              <a:buSzPts val="1000"/>
              <a:buFont typeface="Tahoma"/>
              <a:buChar char="○"/>
            </a:pPr>
            <a:r>
              <a:rPr lang="en" sz="1000">
                <a:solidFill>
                  <a:srgbClr val="3D85C6"/>
                </a:solidFill>
                <a:latin typeface="Tahoma"/>
                <a:ea typeface="Tahoma"/>
                <a:cs typeface="Tahoma"/>
                <a:sym typeface="Tahoma"/>
              </a:rPr>
              <a:t>Career interests (most of our kids are going into the workforce)</a:t>
            </a:r>
            <a:endParaRPr sz="1000">
              <a:solidFill>
                <a:srgbClr val="3D85C6"/>
              </a:solidFill>
              <a:latin typeface="Tahoma"/>
              <a:ea typeface="Tahoma"/>
              <a:cs typeface="Tahoma"/>
              <a:sym typeface="Tahoma"/>
            </a:endParaRPr>
          </a:p>
          <a:p>
            <a:pPr indent="-317500" lvl="0" marL="457200" rtl="0" algn="l">
              <a:spcBef>
                <a:spcPts val="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Use Calendly to help students manage their time AND yours!</a:t>
            </a:r>
            <a:endParaRPr sz="1400">
              <a:solidFill>
                <a:srgbClr val="595959"/>
              </a:solidFill>
              <a:latin typeface="Tahoma"/>
              <a:ea typeface="Tahoma"/>
              <a:cs typeface="Tahoma"/>
              <a:sym typeface="Tahoma"/>
            </a:endParaRPr>
          </a:p>
          <a:p>
            <a:pPr indent="0" lvl="0" marL="0" rtl="0" algn="ctr">
              <a:spcBef>
                <a:spcPts val="1200"/>
              </a:spcBef>
              <a:spcAft>
                <a:spcPts val="0"/>
              </a:spcAft>
              <a:buNone/>
            </a:pPr>
            <a:r>
              <a:t/>
            </a:r>
            <a:endParaRPr/>
          </a:p>
        </p:txBody>
      </p:sp>
      <p:sp>
        <p:nvSpPr>
          <p:cNvPr id="221" name="Google Shape;221;p30"/>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22" name="Google Shape;222;p30"/>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Strategies for helping ALL students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28" name="Google Shape;228;p31"/>
          <p:cNvPicPr preferRelativeResize="0"/>
          <p:nvPr/>
        </p:nvPicPr>
        <p:blipFill>
          <a:blip r:embed="rId3">
            <a:alphaModFix/>
          </a:blip>
          <a:stretch>
            <a:fillRect/>
          </a:stretch>
        </p:blipFill>
        <p:spPr>
          <a:xfrm>
            <a:off x="1961125" y="0"/>
            <a:ext cx="4979619" cy="50726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idx="4294967295" type="ctrTitle"/>
          </p:nvPr>
        </p:nvSpPr>
        <p:spPr>
          <a:xfrm>
            <a:off x="994975" y="800400"/>
            <a:ext cx="7154100" cy="1027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3100">
                <a:solidFill>
                  <a:schemeClr val="accent5"/>
                </a:solidFill>
              </a:rPr>
              <a:t>One-of-a-kind services</a:t>
            </a:r>
            <a:endParaRPr sz="3100">
              <a:solidFill>
                <a:schemeClr val="accent5"/>
              </a:solidFill>
            </a:endParaRPr>
          </a:p>
          <a:p>
            <a:pPr indent="0" lvl="0" marL="0" rtl="0" algn="ctr">
              <a:spcBef>
                <a:spcPts val="0"/>
              </a:spcBef>
              <a:spcAft>
                <a:spcPts val="0"/>
              </a:spcAft>
              <a:buNone/>
            </a:pPr>
            <a:r>
              <a:rPr lang="en" sz="3100">
                <a:solidFill>
                  <a:schemeClr val="accent5"/>
                </a:solidFill>
              </a:rPr>
              <a:t>to assist the whole child</a:t>
            </a:r>
            <a:endParaRPr sz="3100">
              <a:solidFill>
                <a:schemeClr val="accent5"/>
              </a:solidFill>
            </a:endParaRPr>
          </a:p>
        </p:txBody>
      </p:sp>
      <p:sp>
        <p:nvSpPr>
          <p:cNvPr id="234" name="Google Shape;234;p32"/>
          <p:cNvSpPr txBox="1"/>
          <p:nvPr>
            <p:ph idx="4294967295" type="ctrTitle"/>
          </p:nvPr>
        </p:nvSpPr>
        <p:spPr>
          <a:xfrm>
            <a:off x="994975" y="1591149"/>
            <a:ext cx="7154100" cy="29457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Clr>
                <a:srgbClr val="595959"/>
              </a:buClr>
              <a:buSzPts val="1800"/>
              <a:buFont typeface="Arial"/>
              <a:buAutoNum type="arabicPeriod"/>
            </a:pPr>
            <a:r>
              <a:rPr lang="en" sz="1800">
                <a:solidFill>
                  <a:srgbClr val="595959"/>
                </a:solidFill>
                <a:latin typeface="Arial"/>
                <a:ea typeface="Arial"/>
                <a:cs typeface="Arial"/>
                <a:sym typeface="Arial"/>
              </a:rPr>
              <a:t>Yoga</a:t>
            </a:r>
            <a:endParaRPr sz="1800">
              <a:solidFill>
                <a:srgbClr val="595959"/>
              </a:solidFill>
              <a:latin typeface="Arial"/>
              <a:ea typeface="Arial"/>
              <a:cs typeface="Arial"/>
              <a:sym typeface="Arial"/>
            </a:endParaRPr>
          </a:p>
          <a:p>
            <a:pPr indent="-342900" lvl="0" marL="457200" rtl="0" algn="l">
              <a:lnSpc>
                <a:spcPct val="115000"/>
              </a:lnSpc>
              <a:spcBef>
                <a:spcPts val="0"/>
              </a:spcBef>
              <a:spcAft>
                <a:spcPts val="0"/>
              </a:spcAft>
              <a:buClr>
                <a:srgbClr val="595959"/>
              </a:buClr>
              <a:buSzPts val="1800"/>
              <a:buFont typeface="Arial"/>
              <a:buAutoNum type="arabicPeriod"/>
            </a:pPr>
            <a:r>
              <a:rPr lang="en" sz="1800">
                <a:solidFill>
                  <a:srgbClr val="595959"/>
                </a:solidFill>
                <a:latin typeface="Arial"/>
                <a:ea typeface="Arial"/>
                <a:cs typeface="Arial"/>
                <a:sym typeface="Arial"/>
              </a:rPr>
              <a:t>QOTD Wednesday</a:t>
            </a:r>
            <a:endParaRPr sz="1800">
              <a:solidFill>
                <a:srgbClr val="595959"/>
              </a:solidFill>
              <a:latin typeface="Arial"/>
              <a:ea typeface="Arial"/>
              <a:cs typeface="Arial"/>
              <a:sym typeface="Arial"/>
            </a:endParaRPr>
          </a:p>
          <a:p>
            <a:pPr indent="-342900" lvl="0" marL="457200" rtl="0" algn="l">
              <a:lnSpc>
                <a:spcPct val="115000"/>
              </a:lnSpc>
              <a:spcBef>
                <a:spcPts val="0"/>
              </a:spcBef>
              <a:spcAft>
                <a:spcPts val="0"/>
              </a:spcAft>
              <a:buClr>
                <a:srgbClr val="595959"/>
              </a:buClr>
              <a:buSzPts val="1800"/>
              <a:buFont typeface="Arial"/>
              <a:buAutoNum type="arabicPeriod"/>
            </a:pPr>
            <a:r>
              <a:rPr lang="en" sz="1800">
                <a:solidFill>
                  <a:srgbClr val="595959"/>
                </a:solidFill>
                <a:latin typeface="Arial"/>
                <a:ea typeface="Arial"/>
                <a:cs typeface="Arial"/>
                <a:sym typeface="Arial"/>
              </a:rPr>
              <a:t>Mindful minute</a:t>
            </a:r>
            <a:endParaRPr sz="1800">
              <a:solidFill>
                <a:srgbClr val="595959"/>
              </a:solidFill>
              <a:latin typeface="Arial"/>
              <a:ea typeface="Arial"/>
              <a:cs typeface="Arial"/>
              <a:sym typeface="Arial"/>
            </a:endParaRPr>
          </a:p>
          <a:p>
            <a:pPr indent="-342900" lvl="0" marL="457200" rtl="0" algn="l">
              <a:lnSpc>
                <a:spcPct val="115000"/>
              </a:lnSpc>
              <a:spcBef>
                <a:spcPts val="0"/>
              </a:spcBef>
              <a:spcAft>
                <a:spcPts val="0"/>
              </a:spcAft>
              <a:buClr>
                <a:srgbClr val="0000FF"/>
              </a:buClr>
              <a:buSzPts val="1800"/>
              <a:buFont typeface="Arial"/>
              <a:buAutoNum type="arabicPeriod"/>
            </a:pPr>
            <a:r>
              <a:rPr lang="en" sz="1800">
                <a:solidFill>
                  <a:srgbClr val="0000FF"/>
                </a:solidFill>
                <a:latin typeface="Arial"/>
                <a:ea typeface="Arial"/>
                <a:cs typeface="Arial"/>
                <a:sym typeface="Arial"/>
              </a:rPr>
              <a:t>End of day trivia</a:t>
            </a:r>
            <a:endParaRPr sz="1800">
              <a:solidFill>
                <a:srgbClr val="0000FF"/>
              </a:solidFill>
              <a:latin typeface="Arial"/>
              <a:ea typeface="Arial"/>
              <a:cs typeface="Arial"/>
              <a:sym typeface="Arial"/>
            </a:endParaRPr>
          </a:p>
          <a:p>
            <a:pPr indent="-342900" lvl="0" marL="457200" rtl="0" algn="l">
              <a:lnSpc>
                <a:spcPct val="115000"/>
              </a:lnSpc>
              <a:spcBef>
                <a:spcPts val="0"/>
              </a:spcBef>
              <a:spcAft>
                <a:spcPts val="0"/>
              </a:spcAft>
              <a:buClr>
                <a:srgbClr val="0000FF"/>
              </a:buClr>
              <a:buSzPts val="1800"/>
              <a:buFont typeface="Arial"/>
              <a:buAutoNum type="arabicPeriod"/>
            </a:pPr>
            <a:r>
              <a:rPr lang="en" sz="1800">
                <a:solidFill>
                  <a:srgbClr val="0000FF"/>
                </a:solidFill>
                <a:latin typeface="Arial"/>
                <a:ea typeface="Arial"/>
                <a:cs typeface="Arial"/>
                <a:sym typeface="Arial"/>
              </a:rPr>
              <a:t>Gift card giveaways</a:t>
            </a:r>
            <a:endParaRPr sz="1800">
              <a:solidFill>
                <a:srgbClr val="0000FF"/>
              </a:solidFill>
              <a:latin typeface="Arial"/>
              <a:ea typeface="Arial"/>
              <a:cs typeface="Arial"/>
              <a:sym typeface="Arial"/>
            </a:endParaRPr>
          </a:p>
          <a:p>
            <a:pPr indent="-342900" lvl="0" marL="457200" rtl="0" algn="l">
              <a:lnSpc>
                <a:spcPct val="115000"/>
              </a:lnSpc>
              <a:spcBef>
                <a:spcPts val="0"/>
              </a:spcBef>
              <a:spcAft>
                <a:spcPts val="0"/>
              </a:spcAft>
              <a:buClr>
                <a:srgbClr val="0000FF"/>
              </a:buClr>
              <a:buSzPts val="1800"/>
              <a:buFont typeface="Arial"/>
              <a:buAutoNum type="arabicPeriod"/>
            </a:pPr>
            <a:r>
              <a:rPr lang="en" sz="1800">
                <a:solidFill>
                  <a:srgbClr val="0000FF"/>
                </a:solidFill>
                <a:latin typeface="Arial"/>
                <a:ea typeface="Arial"/>
                <a:cs typeface="Arial"/>
                <a:sym typeface="Arial"/>
              </a:rPr>
              <a:t>Daily healthy snacks</a:t>
            </a:r>
            <a:endParaRPr sz="1800">
              <a:solidFill>
                <a:srgbClr val="0000FF"/>
              </a:solidFill>
              <a:latin typeface="Arial"/>
              <a:ea typeface="Arial"/>
              <a:cs typeface="Arial"/>
              <a:sym typeface="Arial"/>
            </a:endParaRPr>
          </a:p>
          <a:p>
            <a:pPr indent="-342900" lvl="0" marL="457200" rtl="0" algn="l">
              <a:lnSpc>
                <a:spcPct val="115000"/>
              </a:lnSpc>
              <a:spcBef>
                <a:spcPts val="0"/>
              </a:spcBef>
              <a:spcAft>
                <a:spcPts val="0"/>
              </a:spcAft>
              <a:buClr>
                <a:srgbClr val="0000FF"/>
              </a:buClr>
              <a:buSzPts val="1800"/>
              <a:buFont typeface="Arial"/>
              <a:buAutoNum type="arabicPeriod"/>
            </a:pPr>
            <a:r>
              <a:rPr lang="en" sz="1800">
                <a:solidFill>
                  <a:srgbClr val="0000FF"/>
                </a:solidFill>
                <a:latin typeface="Arial"/>
                <a:ea typeface="Arial"/>
                <a:cs typeface="Arial"/>
                <a:sym typeface="Arial"/>
              </a:rPr>
              <a:t>Quarterly Parent Newsletter</a:t>
            </a:r>
            <a:endParaRPr sz="1800">
              <a:solidFill>
                <a:srgbClr val="0000FF"/>
              </a:solidFill>
              <a:latin typeface="Arial"/>
              <a:ea typeface="Arial"/>
              <a:cs typeface="Arial"/>
              <a:sym typeface="Arial"/>
            </a:endParaRPr>
          </a:p>
          <a:p>
            <a:pPr indent="-342900" lvl="0" marL="457200" rtl="0" algn="l">
              <a:lnSpc>
                <a:spcPct val="115000"/>
              </a:lnSpc>
              <a:spcBef>
                <a:spcPts val="0"/>
              </a:spcBef>
              <a:spcAft>
                <a:spcPts val="0"/>
              </a:spcAft>
              <a:buClr>
                <a:srgbClr val="0000FF"/>
              </a:buClr>
              <a:buSzPts val="1800"/>
              <a:buFont typeface="Arial"/>
              <a:buAutoNum type="arabicPeriod"/>
            </a:pPr>
            <a:r>
              <a:rPr lang="en" sz="1800">
                <a:solidFill>
                  <a:srgbClr val="0000FF"/>
                </a:solidFill>
                <a:latin typeface="Arial"/>
                <a:ea typeface="Arial"/>
                <a:cs typeface="Arial"/>
                <a:sym typeface="Arial"/>
              </a:rPr>
              <a:t>Driver’s Education Lessons</a:t>
            </a:r>
            <a:endParaRPr sz="1800">
              <a:solidFill>
                <a:srgbClr val="0000FF"/>
              </a:solidFill>
              <a:latin typeface="Arial"/>
              <a:ea typeface="Arial"/>
              <a:cs typeface="Arial"/>
              <a:sym typeface="Arial"/>
            </a:endParaRPr>
          </a:p>
          <a:p>
            <a:pPr indent="-342900" lvl="0" marL="457200" rtl="0" algn="l">
              <a:lnSpc>
                <a:spcPct val="115000"/>
              </a:lnSpc>
              <a:spcBef>
                <a:spcPts val="0"/>
              </a:spcBef>
              <a:spcAft>
                <a:spcPts val="0"/>
              </a:spcAft>
              <a:buClr>
                <a:srgbClr val="595959"/>
              </a:buClr>
              <a:buSzPts val="1800"/>
              <a:buFont typeface="Arial"/>
              <a:buAutoNum type="arabicPeriod"/>
            </a:pPr>
            <a:r>
              <a:rPr lang="en" sz="1800">
                <a:solidFill>
                  <a:srgbClr val="595959"/>
                </a:solidFill>
                <a:latin typeface="Arial"/>
                <a:ea typeface="Arial"/>
                <a:cs typeface="Arial"/>
                <a:sym typeface="Arial"/>
              </a:rPr>
              <a:t>Outdoor frisbee and football games</a:t>
            </a:r>
            <a:endParaRPr sz="4800">
              <a:solidFill>
                <a:schemeClr val="accent2"/>
              </a:solidFill>
            </a:endParaRPr>
          </a:p>
        </p:txBody>
      </p:sp>
      <p:sp>
        <p:nvSpPr>
          <p:cNvPr id="235" name="Google Shape;235;p32"/>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36" name="Google Shape;236;p32"/>
          <p:cNvPicPr preferRelativeResize="0"/>
          <p:nvPr/>
        </p:nvPicPr>
        <p:blipFill>
          <a:blip r:embed="rId3">
            <a:alphaModFix/>
          </a:blip>
          <a:stretch>
            <a:fillRect/>
          </a:stretch>
        </p:blipFill>
        <p:spPr>
          <a:xfrm>
            <a:off x="5784650" y="3015150"/>
            <a:ext cx="1474875" cy="1474850"/>
          </a:xfrm>
          <a:prstGeom prst="rect">
            <a:avLst/>
          </a:prstGeom>
          <a:noFill/>
          <a:ln>
            <a:noFill/>
          </a:ln>
        </p:spPr>
      </p:pic>
      <p:pic>
        <p:nvPicPr>
          <p:cNvPr id="237" name="Google Shape;237;p32"/>
          <p:cNvPicPr preferRelativeResize="0"/>
          <p:nvPr/>
        </p:nvPicPr>
        <p:blipFill>
          <a:blip r:embed="rId4">
            <a:alphaModFix/>
          </a:blip>
          <a:stretch>
            <a:fillRect/>
          </a:stretch>
        </p:blipFill>
        <p:spPr>
          <a:xfrm>
            <a:off x="7003333" y="1827898"/>
            <a:ext cx="1474875" cy="956814"/>
          </a:xfrm>
          <a:prstGeom prst="rect">
            <a:avLst/>
          </a:prstGeom>
          <a:noFill/>
          <a:ln>
            <a:noFill/>
          </a:ln>
        </p:spPr>
      </p:pic>
      <p:pic>
        <p:nvPicPr>
          <p:cNvPr id="238" name="Google Shape;238;p32"/>
          <p:cNvPicPr preferRelativeResize="0"/>
          <p:nvPr/>
        </p:nvPicPr>
        <p:blipFill>
          <a:blip r:embed="rId5">
            <a:alphaModFix/>
          </a:blip>
          <a:stretch>
            <a:fillRect/>
          </a:stretch>
        </p:blipFill>
        <p:spPr>
          <a:xfrm>
            <a:off x="3921178" y="1490239"/>
            <a:ext cx="1863475" cy="1863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solidFill>
                  <a:schemeClr val="accent6"/>
                </a:solidFill>
              </a:rPr>
              <a:t>‹#›</a:t>
            </a:fld>
            <a:endParaRPr>
              <a:solidFill>
                <a:schemeClr val="accent6"/>
              </a:solidFill>
            </a:endParaRPr>
          </a:p>
        </p:txBody>
      </p:sp>
      <p:sp>
        <p:nvSpPr>
          <p:cNvPr id="244" name="Google Shape;244;p33"/>
          <p:cNvSpPr txBox="1"/>
          <p:nvPr>
            <p:ph type="title"/>
          </p:nvPr>
        </p:nvSpPr>
        <p:spPr>
          <a:xfrm>
            <a:off x="994950" y="695640"/>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More offerings from the Academy menu</a:t>
            </a:r>
            <a:endParaRPr/>
          </a:p>
        </p:txBody>
      </p:sp>
      <p:sp>
        <p:nvSpPr>
          <p:cNvPr id="245" name="Google Shape;245;p33"/>
          <p:cNvSpPr txBox="1"/>
          <p:nvPr>
            <p:ph idx="1" type="body"/>
          </p:nvPr>
        </p:nvSpPr>
        <p:spPr>
          <a:xfrm>
            <a:off x="921000" y="1444037"/>
            <a:ext cx="7154100" cy="3084600"/>
          </a:xfrm>
          <a:prstGeom prst="rect">
            <a:avLst/>
          </a:prstGeom>
        </p:spPr>
        <p:txBody>
          <a:bodyPr anchorCtr="0" anchor="t" bIns="0" lIns="0" spcFirstLastPara="1" rIns="0" wrap="square" tIns="0">
            <a:noAutofit/>
          </a:bodyPr>
          <a:lstStyle/>
          <a:p>
            <a:pPr indent="-317500" lvl="0" marL="457200" rtl="0" algn="l">
              <a:lnSpc>
                <a:spcPct val="95000"/>
              </a:lnSpc>
              <a:spcBef>
                <a:spcPts val="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Advisories</a:t>
            </a:r>
            <a:endParaRPr sz="1400">
              <a:solidFill>
                <a:srgbClr val="595959"/>
              </a:solidFill>
              <a:latin typeface="Tahoma"/>
              <a:ea typeface="Tahoma"/>
              <a:cs typeface="Tahoma"/>
              <a:sym typeface="Tahoma"/>
            </a:endParaRPr>
          </a:p>
          <a:p>
            <a:pPr indent="0" lvl="0" marL="0" rtl="0" algn="l">
              <a:lnSpc>
                <a:spcPct val="95000"/>
              </a:lnSpc>
              <a:spcBef>
                <a:spcPts val="1200"/>
              </a:spcBef>
              <a:spcAft>
                <a:spcPts val="0"/>
              </a:spcAft>
              <a:buNone/>
            </a:pPr>
            <a:r>
              <a:t/>
            </a:r>
            <a:endParaRPr sz="1400">
              <a:solidFill>
                <a:srgbClr val="595959"/>
              </a:solidFill>
              <a:latin typeface="Tahoma"/>
              <a:ea typeface="Tahoma"/>
              <a:cs typeface="Tahoma"/>
              <a:sym typeface="Tahoma"/>
            </a:endParaRPr>
          </a:p>
          <a:p>
            <a:pPr indent="-317500" lvl="0" marL="457200" rtl="0" algn="l">
              <a:lnSpc>
                <a:spcPct val="95000"/>
              </a:lnSpc>
              <a:spcBef>
                <a:spcPts val="120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W</a:t>
            </a:r>
            <a:r>
              <a:rPr lang="en" sz="1400">
                <a:solidFill>
                  <a:srgbClr val="595959"/>
                </a:solidFill>
                <a:latin typeface="Tahoma"/>
                <a:ea typeface="Tahoma"/>
                <a:cs typeface="Tahoma"/>
                <a:sym typeface="Tahoma"/>
              </a:rPr>
              <a:t>eekly Gift Card Drawings </a:t>
            </a:r>
            <a:endParaRPr sz="1400">
              <a:solidFill>
                <a:srgbClr val="595959"/>
              </a:solidFill>
              <a:latin typeface="Tahoma"/>
              <a:ea typeface="Tahoma"/>
              <a:cs typeface="Tahoma"/>
              <a:sym typeface="Tahoma"/>
            </a:endParaRPr>
          </a:p>
          <a:p>
            <a:pPr indent="0" lvl="0" marL="914400" rtl="0" algn="l">
              <a:lnSpc>
                <a:spcPct val="95000"/>
              </a:lnSpc>
              <a:spcBef>
                <a:spcPts val="1200"/>
              </a:spcBef>
              <a:spcAft>
                <a:spcPts val="0"/>
              </a:spcAft>
              <a:buNone/>
            </a:pPr>
            <a:r>
              <a:t/>
            </a:r>
            <a:endParaRPr sz="1400">
              <a:solidFill>
                <a:srgbClr val="595959"/>
              </a:solidFill>
              <a:latin typeface="Tahoma"/>
              <a:ea typeface="Tahoma"/>
              <a:cs typeface="Tahoma"/>
              <a:sym typeface="Tahoma"/>
            </a:endParaRPr>
          </a:p>
          <a:p>
            <a:pPr indent="-317500" lvl="0" marL="457200" rtl="0" algn="l">
              <a:lnSpc>
                <a:spcPct val="95000"/>
              </a:lnSpc>
              <a:spcBef>
                <a:spcPts val="1200"/>
              </a:spcBef>
              <a:spcAft>
                <a:spcPts val="0"/>
              </a:spcAft>
              <a:buClr>
                <a:srgbClr val="595959"/>
              </a:buClr>
              <a:buSzPts val="1400"/>
              <a:buFont typeface="Tahoma"/>
              <a:buChar char="●"/>
            </a:pPr>
            <a:r>
              <a:rPr lang="en" sz="1400">
                <a:solidFill>
                  <a:srgbClr val="595959"/>
                </a:solidFill>
                <a:latin typeface="Tahoma"/>
                <a:ea typeface="Tahoma"/>
                <a:cs typeface="Tahoma"/>
                <a:sym typeface="Tahoma"/>
              </a:rPr>
              <a:t>Progress Monitoring</a:t>
            </a:r>
            <a:endParaRPr sz="1400">
              <a:solidFill>
                <a:srgbClr val="595959"/>
              </a:solidFill>
              <a:latin typeface="Tahoma"/>
              <a:ea typeface="Tahoma"/>
              <a:cs typeface="Tahoma"/>
              <a:sym typeface="Tahoma"/>
            </a:endParaRPr>
          </a:p>
          <a:p>
            <a:pPr indent="0" lvl="0" marL="0" rtl="0" algn="l">
              <a:spcBef>
                <a:spcPts val="1200"/>
              </a:spcBef>
              <a:spcAft>
                <a:spcPts val="0"/>
              </a:spcAft>
              <a:buNone/>
            </a:pPr>
            <a:r>
              <a:t/>
            </a:r>
            <a:endParaRPr sz="1400"/>
          </a:p>
        </p:txBody>
      </p:sp>
      <p:pic>
        <p:nvPicPr>
          <p:cNvPr id="246" name="Google Shape;246;p33"/>
          <p:cNvPicPr preferRelativeResize="0"/>
          <p:nvPr/>
        </p:nvPicPr>
        <p:blipFill rotWithShape="1">
          <a:blip r:embed="rId3">
            <a:alphaModFix/>
          </a:blip>
          <a:srcRect b="9236" l="0" r="0" t="9236"/>
          <a:stretch/>
        </p:blipFill>
        <p:spPr>
          <a:xfrm>
            <a:off x="4623069" y="1119600"/>
            <a:ext cx="3238709" cy="34090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2" type="sldNum"/>
          </p:nvPr>
        </p:nvSpPr>
        <p:spPr>
          <a:xfrm>
            <a:off x="4297659" y="4292651"/>
            <a:ext cx="548700" cy="393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03" name="Google Shape;103;p16"/>
          <p:cNvSpPr txBox="1"/>
          <p:nvPr>
            <p:ph idx="1" type="body"/>
          </p:nvPr>
        </p:nvSpPr>
        <p:spPr>
          <a:xfrm>
            <a:off x="2907200" y="1280575"/>
            <a:ext cx="3329700" cy="2582400"/>
          </a:xfrm>
          <a:prstGeom prst="rect">
            <a:avLst/>
          </a:prstGeom>
        </p:spPr>
        <p:txBody>
          <a:bodyPr anchorCtr="0" anchor="ctr" bIns="0" lIns="0" spcFirstLastPara="1" rIns="0" wrap="square" tIns="0">
            <a:noAutofit/>
          </a:bodyPr>
          <a:lstStyle/>
          <a:p>
            <a:pPr indent="0" lvl="0" marL="0" rtl="0" algn="ctr">
              <a:spcBef>
                <a:spcPts val="600"/>
              </a:spcBef>
              <a:spcAft>
                <a:spcPts val="0"/>
              </a:spcAft>
              <a:buNone/>
            </a:pPr>
            <a:r>
              <a:rPr lang="en"/>
              <a:t>BREATHE…...</a:t>
            </a:r>
            <a:endParaRPr/>
          </a:p>
        </p:txBody>
      </p:sp>
      <p:sp>
        <p:nvSpPr>
          <p:cNvPr id="104" name="Google Shape;104;p16">
            <a:hlinkClick r:id="rId3"/>
          </p:cNvPr>
          <p:cNvSpPr txBox="1"/>
          <p:nvPr/>
        </p:nvSpPr>
        <p:spPr>
          <a:xfrm>
            <a:off x="1564175" y="3544323"/>
            <a:ext cx="61476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Bellota Text Light"/>
              <a:ea typeface="Bellota Text Light"/>
              <a:cs typeface="Bellota Text Light"/>
              <a:sym typeface="Bellota Text Light"/>
            </a:endParaRPr>
          </a:p>
          <a:p>
            <a:pPr indent="0" lvl="0" marL="0" rtl="0" algn="l">
              <a:spcBef>
                <a:spcPts val="0"/>
              </a:spcBef>
              <a:spcAft>
                <a:spcPts val="0"/>
              </a:spcAft>
              <a:buNone/>
            </a:pPr>
            <a:r>
              <a:rPr lang="en">
                <a:latin typeface="Bellota Text Light"/>
                <a:ea typeface="Bellota Text Light"/>
                <a:cs typeface="Bellota Text Light"/>
                <a:sym typeface="Bellota Text Light"/>
              </a:rPr>
              <a:t>                   </a:t>
            </a:r>
            <a:endParaRPr>
              <a:latin typeface="Bellota Text Light"/>
              <a:ea typeface="Bellota Text Light"/>
              <a:cs typeface="Bellota Text Light"/>
              <a:sym typeface="Bellota Text Light"/>
            </a:endParaRPr>
          </a:p>
          <a:p>
            <a:pPr indent="0" lvl="0" marL="0" rtl="0" algn="l">
              <a:spcBef>
                <a:spcPts val="0"/>
              </a:spcBef>
              <a:spcAft>
                <a:spcPts val="0"/>
              </a:spcAft>
              <a:buNone/>
            </a:pPr>
            <a:r>
              <a:rPr lang="en">
                <a:latin typeface="Bellota Text Light"/>
                <a:ea typeface="Bellota Text Light"/>
                <a:cs typeface="Bellota Text Light"/>
                <a:sym typeface="Bellota Text Light"/>
              </a:rPr>
              <a:t>                                      </a:t>
            </a:r>
            <a:r>
              <a:rPr lang="en" sz="900" u="sng">
                <a:solidFill>
                  <a:schemeClr val="hlink"/>
                </a:solidFill>
                <a:latin typeface="Bellota Text Light"/>
                <a:ea typeface="Bellota Text Light"/>
                <a:cs typeface="Bellota Text Light"/>
                <a:sym typeface="Bellota Text Light"/>
                <a:hlinkClick r:id="rId4"/>
              </a:rPr>
              <a:t>https://safeshare.tv/x/ss6075d783a32bc</a:t>
            </a:r>
            <a:endParaRPr sz="900">
              <a:latin typeface="Bellota Text Light"/>
              <a:ea typeface="Bellota Text Light"/>
              <a:cs typeface="Bellota Text Light"/>
              <a:sym typeface="Bellota Text Light"/>
            </a:endParaRPr>
          </a:p>
          <a:p>
            <a:pPr indent="0" lvl="0" marL="0" rtl="0" algn="ctr">
              <a:spcBef>
                <a:spcPts val="0"/>
              </a:spcBef>
              <a:spcAft>
                <a:spcPts val="0"/>
              </a:spcAft>
              <a:buNone/>
            </a:pPr>
            <a:r>
              <a:t/>
            </a:r>
            <a:endParaRPr>
              <a:latin typeface="Bellota Text Light"/>
              <a:ea typeface="Bellota Text Light"/>
              <a:cs typeface="Bellota Text Light"/>
              <a:sym typeface="Bellota Text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Academy at Greenfield Central</a:t>
            </a:r>
            <a:endParaRPr/>
          </a:p>
        </p:txBody>
      </p:sp>
      <p:sp>
        <p:nvSpPr>
          <p:cNvPr id="252" name="Google Shape;252;p34"/>
          <p:cNvSpPr txBox="1"/>
          <p:nvPr>
            <p:ph idx="1" type="body"/>
          </p:nvPr>
        </p:nvSpPr>
        <p:spPr>
          <a:xfrm>
            <a:off x="994975" y="1524825"/>
            <a:ext cx="2218500" cy="27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253" name="Google Shape;253;p34"/>
          <p:cNvSpPr txBox="1"/>
          <p:nvPr>
            <p:ph idx="2" type="body"/>
          </p:nvPr>
        </p:nvSpPr>
        <p:spPr>
          <a:xfrm>
            <a:off x="3446663" y="1524825"/>
            <a:ext cx="2218500" cy="27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254" name="Google Shape;254;p34"/>
          <p:cNvSpPr txBox="1"/>
          <p:nvPr>
            <p:ph idx="3" type="body"/>
          </p:nvPr>
        </p:nvSpPr>
        <p:spPr>
          <a:xfrm>
            <a:off x="5898352" y="1524825"/>
            <a:ext cx="2218500" cy="27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255" name="Google Shape;255;p34"/>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56" name="Google Shape;256;p34"/>
          <p:cNvPicPr preferRelativeResize="0"/>
          <p:nvPr/>
        </p:nvPicPr>
        <p:blipFill>
          <a:blip r:embed="rId3">
            <a:alphaModFix/>
          </a:blip>
          <a:stretch>
            <a:fillRect/>
          </a:stretch>
        </p:blipFill>
        <p:spPr>
          <a:xfrm>
            <a:off x="994975" y="1524825"/>
            <a:ext cx="2218499" cy="2739302"/>
          </a:xfrm>
          <a:prstGeom prst="rect">
            <a:avLst/>
          </a:prstGeom>
          <a:noFill/>
          <a:ln>
            <a:noFill/>
          </a:ln>
        </p:spPr>
      </p:pic>
      <p:pic>
        <p:nvPicPr>
          <p:cNvPr id="257" name="Google Shape;257;p34"/>
          <p:cNvPicPr preferRelativeResize="0"/>
          <p:nvPr/>
        </p:nvPicPr>
        <p:blipFill>
          <a:blip r:embed="rId4">
            <a:alphaModFix/>
          </a:blip>
          <a:stretch>
            <a:fillRect/>
          </a:stretch>
        </p:blipFill>
        <p:spPr>
          <a:xfrm>
            <a:off x="3446675" y="1441700"/>
            <a:ext cx="2323550" cy="2905202"/>
          </a:xfrm>
          <a:prstGeom prst="rect">
            <a:avLst/>
          </a:prstGeom>
          <a:noFill/>
          <a:ln>
            <a:noFill/>
          </a:ln>
        </p:spPr>
      </p:pic>
      <p:pic>
        <p:nvPicPr>
          <p:cNvPr id="258" name="Google Shape;258;p34"/>
          <p:cNvPicPr preferRelativeResize="0"/>
          <p:nvPr/>
        </p:nvPicPr>
        <p:blipFill>
          <a:blip r:embed="rId5">
            <a:alphaModFix/>
          </a:blip>
          <a:stretch>
            <a:fillRect/>
          </a:stretch>
        </p:blipFill>
        <p:spPr>
          <a:xfrm>
            <a:off x="5898350" y="1524825"/>
            <a:ext cx="2218497" cy="28220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64" name="Google Shape;264;p35"/>
          <p:cNvSpPr txBox="1"/>
          <p:nvPr/>
        </p:nvSpPr>
        <p:spPr>
          <a:xfrm>
            <a:off x="962100" y="762275"/>
            <a:ext cx="717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t>Other Delightful Tidbits </a:t>
            </a:r>
            <a:endParaRPr>
              <a:latin typeface="Bellota Text Light"/>
              <a:ea typeface="Bellota Text Light"/>
              <a:cs typeface="Bellota Text Light"/>
              <a:sym typeface="Bellota Text Light"/>
            </a:endParaRPr>
          </a:p>
        </p:txBody>
      </p:sp>
      <p:sp>
        <p:nvSpPr>
          <p:cNvPr id="265" name="Google Shape;265;p35"/>
          <p:cNvSpPr txBox="1"/>
          <p:nvPr/>
        </p:nvSpPr>
        <p:spPr>
          <a:xfrm>
            <a:off x="1028700" y="1428350"/>
            <a:ext cx="7422900" cy="276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595959"/>
                </a:solidFill>
              </a:rPr>
              <a:t>Academy special events</a:t>
            </a:r>
            <a:endParaRPr sz="1800">
              <a:solidFill>
                <a:srgbClr val="595959"/>
              </a:solidFill>
            </a:endParaRPr>
          </a:p>
          <a:p>
            <a:pPr indent="-342900" lvl="0" marL="457200" rtl="0" algn="l">
              <a:lnSpc>
                <a:spcPct val="115000"/>
              </a:lnSpc>
              <a:spcBef>
                <a:spcPts val="1200"/>
              </a:spcBef>
              <a:spcAft>
                <a:spcPts val="0"/>
              </a:spcAft>
              <a:buClr>
                <a:srgbClr val="595959"/>
              </a:buClr>
              <a:buSzPts val="1800"/>
              <a:buChar char="●"/>
            </a:pPr>
            <a:r>
              <a:rPr lang="en" sz="1800">
                <a:solidFill>
                  <a:srgbClr val="595959"/>
                </a:solidFill>
              </a:rPr>
              <a:t>Cookies and cocoa holiday party</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Donuts (AM) and pizza (PM) end of semester party</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SYF branded materials to pass out to students (tshirts, coozies, tote bags, lunch bags, etc.)</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spcBef>
                <a:spcPts val="1200"/>
              </a:spcBef>
              <a:spcAft>
                <a:spcPts val="0"/>
              </a:spcAft>
              <a:buNone/>
            </a:pPr>
            <a:r>
              <a:t/>
            </a:r>
            <a:endParaRPr>
              <a:latin typeface="Bellota Text Light"/>
              <a:ea typeface="Bellota Text Light"/>
              <a:cs typeface="Bellota Text Light"/>
              <a:sym typeface="Bellota Text Light"/>
            </a:endParaRPr>
          </a:p>
        </p:txBody>
      </p:sp>
      <p:pic>
        <p:nvPicPr>
          <p:cNvPr id="266" name="Google Shape;266;p35"/>
          <p:cNvPicPr preferRelativeResize="0"/>
          <p:nvPr/>
        </p:nvPicPr>
        <p:blipFill rotWithShape="1">
          <a:blip r:embed="rId3">
            <a:alphaModFix/>
          </a:blip>
          <a:srcRect b="5739" l="18065" r="5517" t="6763"/>
          <a:stretch/>
        </p:blipFill>
        <p:spPr>
          <a:xfrm>
            <a:off x="6202850" y="3079556"/>
            <a:ext cx="2248747" cy="19310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Bridging the Gap…..</a:t>
            </a:r>
            <a:endParaRPr/>
          </a:p>
        </p:txBody>
      </p:sp>
      <p:sp>
        <p:nvSpPr>
          <p:cNvPr id="272" name="Google Shape;272;p36"/>
          <p:cNvSpPr txBox="1"/>
          <p:nvPr>
            <p:ph idx="1" type="body"/>
          </p:nvPr>
        </p:nvSpPr>
        <p:spPr>
          <a:xfrm>
            <a:off x="994975" y="1524837"/>
            <a:ext cx="7154100" cy="2805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ctr">
              <a:spcBef>
                <a:spcPts val="600"/>
              </a:spcBef>
              <a:spcAft>
                <a:spcPts val="0"/>
              </a:spcAft>
              <a:buNone/>
            </a:pPr>
            <a:r>
              <a:rPr lang="en"/>
              <a:t>Creating an </a:t>
            </a:r>
            <a:r>
              <a:rPr lang="en"/>
              <a:t>environment where everyone can fit in!</a:t>
            </a:r>
            <a:endParaRPr/>
          </a:p>
        </p:txBody>
      </p:sp>
      <p:sp>
        <p:nvSpPr>
          <p:cNvPr id="273" name="Google Shape;273;p36"/>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My Whole School Strategies</a:t>
            </a:r>
            <a:endParaRPr/>
          </a:p>
        </p:txBody>
      </p:sp>
      <p:sp>
        <p:nvSpPr>
          <p:cNvPr id="279" name="Google Shape;279;p37"/>
          <p:cNvSpPr txBox="1"/>
          <p:nvPr>
            <p:ph idx="1" type="body"/>
          </p:nvPr>
        </p:nvSpPr>
        <p:spPr>
          <a:xfrm>
            <a:off x="994975" y="1524825"/>
            <a:ext cx="3342600" cy="26976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At risk cohort </a:t>
            </a:r>
            <a:r>
              <a:rPr lang="en"/>
              <a:t>meetings</a:t>
            </a:r>
            <a:endParaRPr/>
          </a:p>
          <a:p>
            <a:pPr indent="-355600" lvl="0" marL="457200" rtl="0" algn="l">
              <a:spcBef>
                <a:spcPts val="0"/>
              </a:spcBef>
              <a:spcAft>
                <a:spcPts val="0"/>
              </a:spcAft>
              <a:buSzPts val="2000"/>
              <a:buChar char="⊳"/>
            </a:pPr>
            <a:r>
              <a:rPr lang="en"/>
              <a:t>Leader on </a:t>
            </a:r>
            <a:r>
              <a:rPr lang="en"/>
              <a:t>wellness team </a:t>
            </a:r>
            <a:endParaRPr/>
          </a:p>
          <a:p>
            <a:pPr indent="-355600" lvl="0" marL="457200" rtl="0" algn="l">
              <a:spcBef>
                <a:spcPts val="0"/>
              </a:spcBef>
              <a:spcAft>
                <a:spcPts val="0"/>
              </a:spcAft>
              <a:buSzPts val="2000"/>
              <a:buChar char="⊳"/>
            </a:pPr>
            <a:r>
              <a:rPr lang="en"/>
              <a:t>PD’s on mental health </a:t>
            </a:r>
            <a:endParaRPr/>
          </a:p>
          <a:p>
            <a:pPr indent="-355600" lvl="0" marL="457200" rtl="0" algn="l">
              <a:spcBef>
                <a:spcPts val="0"/>
              </a:spcBef>
              <a:spcAft>
                <a:spcPts val="0"/>
              </a:spcAft>
              <a:buSzPts val="2000"/>
              <a:buChar char="⊳"/>
            </a:pPr>
            <a:r>
              <a:rPr lang="en"/>
              <a:t>1:1 counseling with teachers </a:t>
            </a:r>
            <a:endParaRPr/>
          </a:p>
          <a:p>
            <a:pPr indent="-355600" lvl="0" marL="457200" rtl="0" algn="l">
              <a:spcBef>
                <a:spcPts val="0"/>
              </a:spcBef>
              <a:spcAft>
                <a:spcPts val="0"/>
              </a:spcAft>
              <a:buSzPts val="2000"/>
              <a:buChar char="⊳"/>
            </a:pPr>
            <a:r>
              <a:rPr lang="en"/>
              <a:t>Presenter at new teacher induction meetings </a:t>
            </a:r>
            <a:endParaRPr/>
          </a:p>
        </p:txBody>
      </p:sp>
      <p:sp>
        <p:nvSpPr>
          <p:cNvPr id="280" name="Google Shape;280;p37"/>
          <p:cNvSpPr txBox="1"/>
          <p:nvPr>
            <p:ph idx="2" type="body"/>
          </p:nvPr>
        </p:nvSpPr>
        <p:spPr>
          <a:xfrm>
            <a:off x="4806447" y="1524825"/>
            <a:ext cx="3342600" cy="26976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Consult with SPED teachers for resources </a:t>
            </a:r>
            <a:endParaRPr/>
          </a:p>
          <a:p>
            <a:pPr indent="-355600" lvl="0" marL="457200" rtl="0" algn="l">
              <a:spcBef>
                <a:spcPts val="0"/>
              </a:spcBef>
              <a:spcAft>
                <a:spcPts val="0"/>
              </a:spcAft>
              <a:buSzPts val="2000"/>
              <a:buChar char="⊳"/>
            </a:pPr>
            <a:r>
              <a:rPr lang="en" sz="2400"/>
              <a:t>College/Career Fair </a:t>
            </a:r>
            <a:endParaRPr sz="1500"/>
          </a:p>
          <a:p>
            <a:pPr indent="-355600" lvl="0" marL="457200" rtl="0" algn="l">
              <a:spcBef>
                <a:spcPts val="0"/>
              </a:spcBef>
              <a:spcAft>
                <a:spcPts val="0"/>
              </a:spcAft>
              <a:buSzPts val="2000"/>
              <a:buFont typeface="Bellota Text"/>
              <a:buChar char="⊳"/>
            </a:pPr>
            <a:r>
              <a:rPr b="1" lang="en" u="sng">
                <a:latin typeface="Bellota Text"/>
                <a:ea typeface="Bellota Text"/>
                <a:cs typeface="Bellota Text"/>
                <a:sym typeface="Bellota Text"/>
              </a:rPr>
              <a:t>Self care accountability partner </a:t>
            </a:r>
            <a:endParaRPr b="1" u="sng">
              <a:latin typeface="Bellota Text"/>
              <a:ea typeface="Bellota Text"/>
              <a:cs typeface="Bellota Text"/>
              <a:sym typeface="Bellota Text"/>
            </a:endParaRPr>
          </a:p>
          <a:p>
            <a:pPr indent="-355600" lvl="0" marL="457200" rtl="0" algn="l">
              <a:spcBef>
                <a:spcPts val="0"/>
              </a:spcBef>
              <a:spcAft>
                <a:spcPts val="0"/>
              </a:spcAft>
              <a:buSzPts val="2000"/>
              <a:buChar char="⊳"/>
            </a:pPr>
            <a:r>
              <a:rPr lang="en"/>
              <a:t>Director of culture club</a:t>
            </a:r>
            <a:endParaRPr/>
          </a:p>
        </p:txBody>
      </p:sp>
      <p:sp>
        <p:nvSpPr>
          <p:cNvPr id="281" name="Google Shape;281;p37"/>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8"/>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Whole School Strategies cont’d.</a:t>
            </a:r>
            <a:endParaRPr/>
          </a:p>
        </p:txBody>
      </p:sp>
      <p:sp>
        <p:nvSpPr>
          <p:cNvPr id="287" name="Google Shape;287;p38"/>
          <p:cNvSpPr txBox="1"/>
          <p:nvPr>
            <p:ph idx="1" type="body"/>
          </p:nvPr>
        </p:nvSpPr>
        <p:spPr>
          <a:xfrm>
            <a:off x="994975" y="1583549"/>
            <a:ext cx="7154100" cy="28056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Mindful Moments </a:t>
            </a:r>
            <a:endParaRPr/>
          </a:p>
          <a:p>
            <a:pPr indent="-381000" lvl="0" marL="457200" rtl="0" algn="l">
              <a:spcBef>
                <a:spcPts val="0"/>
              </a:spcBef>
              <a:spcAft>
                <a:spcPts val="0"/>
              </a:spcAft>
              <a:buSzPts val="2400"/>
              <a:buChar char="⊳"/>
            </a:pPr>
            <a:r>
              <a:rPr lang="en"/>
              <a:t>Wellness Wednesday’s</a:t>
            </a:r>
            <a:endParaRPr sz="1500"/>
          </a:p>
          <a:p>
            <a:pPr indent="-381000" lvl="0" marL="457200" rtl="0" algn="l">
              <a:spcBef>
                <a:spcPts val="0"/>
              </a:spcBef>
              <a:spcAft>
                <a:spcPts val="0"/>
              </a:spcAft>
              <a:buSzPts val="2400"/>
              <a:buChar char="⊳"/>
            </a:pPr>
            <a:r>
              <a:rPr lang="en"/>
              <a:t>Food Trucks (bldg. secretary)</a:t>
            </a:r>
            <a:endParaRPr/>
          </a:p>
          <a:p>
            <a:pPr indent="-381000" lvl="0" marL="457200" rtl="0" algn="l">
              <a:spcBef>
                <a:spcPts val="0"/>
              </a:spcBef>
              <a:spcAft>
                <a:spcPts val="0"/>
              </a:spcAft>
              <a:buSzPts val="2400"/>
              <a:buChar char="⊳"/>
            </a:pPr>
            <a:r>
              <a:rPr lang="en"/>
              <a:t>Therapy Dogs (School corporation nurse)</a:t>
            </a:r>
            <a:endParaRPr/>
          </a:p>
        </p:txBody>
      </p:sp>
      <p:sp>
        <p:nvSpPr>
          <p:cNvPr id="288" name="Google Shape;288;p38"/>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9"/>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94" name="Google Shape;294;p39"/>
          <p:cNvPicPr preferRelativeResize="0"/>
          <p:nvPr/>
        </p:nvPicPr>
        <p:blipFill>
          <a:blip r:embed="rId3">
            <a:alphaModFix/>
          </a:blip>
          <a:stretch>
            <a:fillRect/>
          </a:stretch>
        </p:blipFill>
        <p:spPr>
          <a:xfrm>
            <a:off x="516200" y="566650"/>
            <a:ext cx="5239100" cy="4028149"/>
          </a:xfrm>
          <a:prstGeom prst="rect">
            <a:avLst/>
          </a:prstGeom>
          <a:noFill/>
          <a:ln>
            <a:noFill/>
          </a:ln>
        </p:spPr>
      </p:pic>
      <p:pic>
        <p:nvPicPr>
          <p:cNvPr id="295" name="Google Shape;295;p39"/>
          <p:cNvPicPr preferRelativeResize="0"/>
          <p:nvPr/>
        </p:nvPicPr>
        <p:blipFill>
          <a:blip r:embed="rId4">
            <a:alphaModFix/>
          </a:blip>
          <a:stretch>
            <a:fillRect/>
          </a:stretch>
        </p:blipFill>
        <p:spPr>
          <a:xfrm>
            <a:off x="5755300" y="566650"/>
            <a:ext cx="2856974" cy="21966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0"/>
          <p:cNvSpPr txBox="1"/>
          <p:nvPr>
            <p:ph idx="1" type="body"/>
          </p:nvPr>
        </p:nvSpPr>
        <p:spPr>
          <a:xfrm>
            <a:off x="994975" y="1524825"/>
            <a:ext cx="2218500" cy="27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301" name="Google Shape;301;p40"/>
          <p:cNvSpPr txBox="1"/>
          <p:nvPr>
            <p:ph idx="2" type="body"/>
          </p:nvPr>
        </p:nvSpPr>
        <p:spPr>
          <a:xfrm>
            <a:off x="3446663" y="1524825"/>
            <a:ext cx="2218500" cy="27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302" name="Google Shape;302;p40"/>
          <p:cNvSpPr txBox="1"/>
          <p:nvPr>
            <p:ph idx="3" type="body"/>
          </p:nvPr>
        </p:nvSpPr>
        <p:spPr>
          <a:xfrm>
            <a:off x="5898352" y="1524825"/>
            <a:ext cx="2218500" cy="27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303" name="Google Shape;303;p40"/>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04" name="Google Shape;304;p40"/>
          <p:cNvPicPr preferRelativeResize="0"/>
          <p:nvPr/>
        </p:nvPicPr>
        <p:blipFill>
          <a:blip r:embed="rId3">
            <a:alphaModFix/>
          </a:blip>
          <a:stretch>
            <a:fillRect/>
          </a:stretch>
        </p:blipFill>
        <p:spPr>
          <a:xfrm>
            <a:off x="3466550" y="1524825"/>
            <a:ext cx="2218500" cy="2841475"/>
          </a:xfrm>
          <a:prstGeom prst="rect">
            <a:avLst/>
          </a:prstGeom>
          <a:noFill/>
          <a:ln>
            <a:noFill/>
          </a:ln>
        </p:spPr>
      </p:pic>
      <p:pic>
        <p:nvPicPr>
          <p:cNvPr id="305" name="Google Shape;305;p40"/>
          <p:cNvPicPr preferRelativeResize="0"/>
          <p:nvPr/>
        </p:nvPicPr>
        <p:blipFill>
          <a:blip r:embed="rId4">
            <a:alphaModFix/>
          </a:blip>
          <a:stretch>
            <a:fillRect/>
          </a:stretch>
        </p:blipFill>
        <p:spPr>
          <a:xfrm>
            <a:off x="5898375" y="1524825"/>
            <a:ext cx="2218500" cy="2887100"/>
          </a:xfrm>
          <a:prstGeom prst="rect">
            <a:avLst/>
          </a:prstGeom>
          <a:noFill/>
          <a:ln>
            <a:noFill/>
          </a:ln>
        </p:spPr>
      </p:pic>
      <p:pic>
        <p:nvPicPr>
          <p:cNvPr id="306" name="Google Shape;306;p40"/>
          <p:cNvPicPr preferRelativeResize="0"/>
          <p:nvPr/>
        </p:nvPicPr>
        <p:blipFill>
          <a:blip r:embed="rId5">
            <a:alphaModFix/>
          </a:blip>
          <a:stretch>
            <a:fillRect/>
          </a:stretch>
        </p:blipFill>
        <p:spPr>
          <a:xfrm>
            <a:off x="994975" y="1524825"/>
            <a:ext cx="2218500" cy="2841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idx="12" type="sldNum"/>
          </p:nvPr>
        </p:nvSpPr>
        <p:spPr>
          <a:xfrm>
            <a:off x="4297659" y="4292651"/>
            <a:ext cx="548700" cy="393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12" name="Google Shape;312;p41"/>
          <p:cNvSpPr txBox="1"/>
          <p:nvPr>
            <p:ph idx="1" type="body"/>
          </p:nvPr>
        </p:nvSpPr>
        <p:spPr>
          <a:xfrm>
            <a:off x="2852825" y="2138525"/>
            <a:ext cx="3329700" cy="1610400"/>
          </a:xfrm>
          <a:prstGeom prst="rect">
            <a:avLst/>
          </a:prstGeom>
        </p:spPr>
        <p:txBody>
          <a:bodyPr anchorCtr="0" anchor="ctr" bIns="0" lIns="0" spcFirstLastPara="1" rIns="0" wrap="square" tIns="0">
            <a:noAutofit/>
          </a:bodyPr>
          <a:lstStyle/>
          <a:p>
            <a:pPr indent="0" lvl="0" marL="0" rtl="0" algn="ctr">
              <a:spcBef>
                <a:spcPts val="600"/>
              </a:spcBef>
              <a:spcAft>
                <a:spcPts val="0"/>
              </a:spcAft>
              <a:buNone/>
            </a:pPr>
            <a:r>
              <a:rPr lang="en"/>
              <a:t>What is your whole child, whole school </a:t>
            </a:r>
            <a:r>
              <a:rPr lang="en"/>
              <a:t>strategy?</a:t>
            </a:r>
            <a:endParaRPr/>
          </a:p>
          <a:p>
            <a:pPr indent="0" lvl="0" marL="0" rtl="0" algn="ctr">
              <a:spcBef>
                <a:spcPts val="600"/>
              </a:spcBef>
              <a:spcAft>
                <a:spcPts val="0"/>
              </a:spcAft>
              <a:buNone/>
            </a:pPr>
            <a:r>
              <a:t/>
            </a:r>
            <a:endParaRPr/>
          </a:p>
          <a:p>
            <a:pPr indent="0" lvl="0" marL="0" rtl="0" algn="ctr">
              <a:spcBef>
                <a:spcPts val="600"/>
              </a:spcBef>
              <a:spcAft>
                <a:spcPts val="0"/>
              </a:spcAft>
              <a:buNone/>
            </a:pPr>
            <a:r>
              <a:rPr lang="en" sz="900"/>
              <a:t>                         </a:t>
            </a:r>
            <a:endParaRPr sz="900"/>
          </a:p>
          <a:p>
            <a:pPr indent="0" lvl="0" marL="0" rtl="0" algn="ctr">
              <a:spcBef>
                <a:spcPts val="600"/>
              </a:spcBef>
              <a:spcAft>
                <a:spcPts val="0"/>
              </a:spcAft>
              <a:buNone/>
            </a:pPr>
            <a:r>
              <a:t/>
            </a:r>
            <a:endParaRPr sz="900"/>
          </a:p>
          <a:p>
            <a:pPr indent="0" lvl="0" marL="0" rtl="0" algn="ctr">
              <a:spcBef>
                <a:spcPts val="600"/>
              </a:spcBef>
              <a:spcAft>
                <a:spcPts val="0"/>
              </a:spcAft>
              <a:buNone/>
            </a:pPr>
            <a:r>
              <a:rPr lang="en" sz="900"/>
              <a:t>                                                             “Breakout rooms”</a:t>
            </a:r>
            <a:endParaRPr sz="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 name="Shape 316"/>
        <p:cNvGrpSpPr/>
        <p:nvPr/>
      </p:nvGrpSpPr>
      <p:grpSpPr>
        <a:xfrm>
          <a:off x="0" y="0"/>
          <a:ext cx="0" cy="0"/>
          <a:chOff x="0" y="0"/>
          <a:chExt cx="0" cy="0"/>
        </a:xfrm>
      </p:grpSpPr>
      <p:pic>
        <p:nvPicPr>
          <p:cNvPr descr="Image" id="317" name="Google Shape;317;p42"/>
          <p:cNvPicPr preferRelativeResize="0"/>
          <p:nvPr>
            <p:ph idx="1" type="body"/>
          </p:nvPr>
        </p:nvPicPr>
        <p:blipFill rotWithShape="1">
          <a:blip r:embed="rId3">
            <a:alphaModFix/>
          </a:blip>
          <a:srcRect b="0" l="4052" r="4043" t="0"/>
          <a:stretch/>
        </p:blipFill>
        <p:spPr>
          <a:xfrm>
            <a:off x="3388051" y="337666"/>
            <a:ext cx="5403000" cy="4468200"/>
          </a:xfrm>
          <a:prstGeom prst="rect">
            <a:avLst/>
          </a:prstGeom>
          <a:noFill/>
          <a:ln>
            <a:noFill/>
          </a:ln>
          <a:effectLst>
            <a:outerShdw blurRad="25400">
              <a:srgbClr val="000000">
                <a:alpha val="45880"/>
              </a:srgbClr>
            </a:outerShdw>
          </a:effectLst>
        </p:spPr>
      </p:pic>
      <p:sp>
        <p:nvSpPr>
          <p:cNvPr id="318" name="Google Shape;318;p42"/>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 Revelations in Education 2021</a:t>
            </a:r>
            <a:endParaRPr/>
          </a:p>
        </p:txBody>
      </p:sp>
      <p:sp>
        <p:nvSpPr>
          <p:cNvPr id="319" name="Google Shape;319;p42"/>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3" name="Shape 323"/>
        <p:cNvGrpSpPr/>
        <p:nvPr/>
      </p:nvGrpSpPr>
      <p:grpSpPr>
        <a:xfrm>
          <a:off x="0" y="0"/>
          <a:ext cx="0" cy="0"/>
          <a:chOff x="0" y="0"/>
          <a:chExt cx="0" cy="0"/>
        </a:xfrm>
      </p:grpSpPr>
      <p:sp>
        <p:nvSpPr>
          <p:cNvPr id="324" name="Google Shape;324;p43"/>
          <p:cNvSpPr txBox="1"/>
          <p:nvPr>
            <p:ph type="title"/>
          </p:nvPr>
        </p:nvSpPr>
        <p:spPr>
          <a:xfrm>
            <a:off x="628650" y="4150519"/>
            <a:ext cx="7886700" cy="6168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300"/>
              <a:buFont typeface="Calibri"/>
              <a:buNone/>
            </a:pPr>
            <a:r>
              <a:rPr lang="en"/>
              <a:t>Two Conditions for Well-Being and Learning! </a:t>
            </a:r>
            <a:endParaRPr/>
          </a:p>
        </p:txBody>
      </p:sp>
      <p:pic>
        <p:nvPicPr>
          <p:cNvPr descr="A drawing of a person&#10;&#10;Description automatically generated" id="325" name="Google Shape;325;p43"/>
          <p:cNvPicPr preferRelativeResize="0"/>
          <p:nvPr>
            <p:ph idx="1" type="body"/>
          </p:nvPr>
        </p:nvPicPr>
        <p:blipFill rotWithShape="1">
          <a:blip r:embed="rId3">
            <a:alphaModFix/>
          </a:blip>
          <a:srcRect b="0" l="0" r="0" t="0"/>
          <a:stretch/>
        </p:blipFill>
        <p:spPr>
          <a:xfrm>
            <a:off x="533400" y="30956"/>
            <a:ext cx="5043300" cy="3984900"/>
          </a:xfrm>
          <a:prstGeom prst="rect">
            <a:avLst/>
          </a:prstGeom>
          <a:noFill/>
          <a:ln>
            <a:noFill/>
          </a:ln>
        </p:spPr>
      </p:pic>
      <p:pic>
        <p:nvPicPr>
          <p:cNvPr descr="A drawing of a person&#10;&#10;Description automatically generated" id="326" name="Google Shape;326;p43"/>
          <p:cNvPicPr preferRelativeResize="0"/>
          <p:nvPr>
            <p:ph idx="2" type="body"/>
          </p:nvPr>
        </p:nvPicPr>
        <p:blipFill rotWithShape="1">
          <a:blip r:embed="rId4">
            <a:alphaModFix/>
          </a:blip>
          <a:srcRect b="0" l="0" r="0" t="0"/>
          <a:stretch/>
        </p:blipFill>
        <p:spPr>
          <a:xfrm>
            <a:off x="5637610" y="30956"/>
            <a:ext cx="2973000" cy="3984900"/>
          </a:xfrm>
          <a:prstGeom prst="rect">
            <a:avLst/>
          </a:prstGeom>
          <a:noFill/>
          <a:ln>
            <a:noFill/>
          </a:ln>
        </p:spPr>
      </p:pic>
      <p:sp>
        <p:nvSpPr>
          <p:cNvPr id="327" name="Google Shape;327;p43"/>
          <p:cNvSpPr txBox="1"/>
          <p:nvPr>
            <p:ph idx="11" type="ftr"/>
          </p:nvPr>
        </p:nvSpPr>
        <p:spPr>
          <a:xfrm>
            <a:off x="3124200" y="4767265"/>
            <a:ext cx="28956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 Revelations in Education 2021</a:t>
            </a:r>
            <a:endParaRPr/>
          </a:p>
        </p:txBody>
      </p:sp>
      <p:sp>
        <p:nvSpPr>
          <p:cNvPr id="328" name="Google Shape;328;p43"/>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Who we are</a:t>
            </a:r>
            <a:endParaRPr/>
          </a:p>
        </p:txBody>
      </p:sp>
      <p:sp>
        <p:nvSpPr>
          <p:cNvPr id="110" name="Google Shape;110;p17"/>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11" name="Google Shape;111;p17"/>
          <p:cNvSpPr txBox="1"/>
          <p:nvPr>
            <p:ph idx="1" type="body"/>
          </p:nvPr>
        </p:nvSpPr>
        <p:spPr>
          <a:xfrm>
            <a:off x="994975" y="1524837"/>
            <a:ext cx="7154100" cy="2805600"/>
          </a:xfrm>
          <a:prstGeom prst="rect">
            <a:avLst/>
          </a:prstGeom>
        </p:spPr>
        <p:txBody>
          <a:bodyPr anchorCtr="0" anchor="t" bIns="0" lIns="0" spcFirstLastPara="1" rIns="0" wrap="square" tIns="0">
            <a:noAutofit/>
          </a:bodyPr>
          <a:lstStyle/>
          <a:p>
            <a:pPr indent="-323850" lvl="0" marL="457200" rtl="0" algn="l">
              <a:spcBef>
                <a:spcPts val="0"/>
              </a:spcBef>
              <a:spcAft>
                <a:spcPts val="0"/>
              </a:spcAft>
              <a:buClr>
                <a:srgbClr val="595959"/>
              </a:buClr>
              <a:buSzPts val="1500"/>
              <a:buFont typeface="Arial"/>
              <a:buChar char="●"/>
            </a:pPr>
            <a:r>
              <a:rPr lang="en" sz="1500">
                <a:solidFill>
                  <a:srgbClr val="595959"/>
                </a:solidFill>
                <a:latin typeface="Arial"/>
                <a:ea typeface="Arial"/>
                <a:cs typeface="Arial"/>
                <a:sym typeface="Arial"/>
              </a:rPr>
              <a:t>Alternative education program within Greenfield Central Schools</a:t>
            </a:r>
            <a:endParaRPr sz="1500">
              <a:solidFill>
                <a:srgbClr val="595959"/>
              </a:solidFill>
              <a:latin typeface="Arial"/>
              <a:ea typeface="Arial"/>
              <a:cs typeface="Arial"/>
              <a:sym typeface="Arial"/>
            </a:endParaRPr>
          </a:p>
          <a:p>
            <a:pPr indent="-323850" lvl="0" marL="457200" rtl="0" algn="l">
              <a:spcBef>
                <a:spcPts val="0"/>
              </a:spcBef>
              <a:spcAft>
                <a:spcPts val="0"/>
              </a:spcAft>
              <a:buClr>
                <a:srgbClr val="595959"/>
              </a:buClr>
              <a:buSzPts val="1500"/>
              <a:buFont typeface="Arial"/>
              <a:buChar char="●"/>
            </a:pPr>
            <a:r>
              <a:rPr lang="en" sz="1500">
                <a:solidFill>
                  <a:srgbClr val="595959"/>
                </a:solidFill>
                <a:latin typeface="Arial"/>
                <a:ea typeface="Arial"/>
                <a:cs typeface="Arial"/>
                <a:sym typeface="Arial"/>
              </a:rPr>
              <a:t>Students in grades 11-12th</a:t>
            </a:r>
            <a:endParaRPr sz="1500">
              <a:solidFill>
                <a:srgbClr val="595959"/>
              </a:solidFill>
              <a:latin typeface="Arial"/>
              <a:ea typeface="Arial"/>
              <a:cs typeface="Arial"/>
              <a:sym typeface="Arial"/>
            </a:endParaRPr>
          </a:p>
          <a:p>
            <a:pPr indent="-323850" lvl="0" marL="457200" rtl="0" algn="l">
              <a:spcBef>
                <a:spcPts val="0"/>
              </a:spcBef>
              <a:spcAft>
                <a:spcPts val="0"/>
              </a:spcAft>
              <a:buClr>
                <a:srgbClr val="595959"/>
              </a:buClr>
              <a:buSzPts val="1500"/>
              <a:buFont typeface="Arial"/>
              <a:buChar char="●"/>
            </a:pPr>
            <a:r>
              <a:rPr lang="en" sz="1500">
                <a:solidFill>
                  <a:srgbClr val="595959"/>
                </a:solidFill>
                <a:latin typeface="Arial"/>
                <a:ea typeface="Arial"/>
                <a:cs typeface="Arial"/>
                <a:sym typeface="Arial"/>
              </a:rPr>
              <a:t>Students at risk of not graduating due to one of the reasons below:</a:t>
            </a:r>
            <a:endParaRPr sz="1500">
              <a:solidFill>
                <a:srgbClr val="595959"/>
              </a:solidFill>
              <a:latin typeface="Arial"/>
              <a:ea typeface="Arial"/>
              <a:cs typeface="Arial"/>
              <a:sym typeface="Arial"/>
            </a:endParaRPr>
          </a:p>
          <a:p>
            <a:pPr indent="-304800" lvl="1" marL="914400" rtl="0" algn="l">
              <a:spcBef>
                <a:spcPts val="0"/>
              </a:spcBef>
              <a:spcAft>
                <a:spcPts val="0"/>
              </a:spcAft>
              <a:buClr>
                <a:srgbClr val="595959"/>
              </a:buClr>
              <a:buSzPts val="1200"/>
              <a:buFont typeface="Arial"/>
              <a:buChar char="○"/>
            </a:pPr>
            <a:r>
              <a:rPr lang="en" sz="1200">
                <a:solidFill>
                  <a:srgbClr val="595959"/>
                </a:solidFill>
                <a:latin typeface="Arial"/>
                <a:ea typeface="Arial"/>
                <a:cs typeface="Arial"/>
                <a:sym typeface="Arial"/>
              </a:rPr>
              <a:t>At risk of dropping out</a:t>
            </a:r>
            <a:endParaRPr sz="1200">
              <a:solidFill>
                <a:srgbClr val="595959"/>
              </a:solidFill>
              <a:latin typeface="Arial"/>
              <a:ea typeface="Arial"/>
              <a:cs typeface="Arial"/>
              <a:sym typeface="Arial"/>
            </a:endParaRPr>
          </a:p>
          <a:p>
            <a:pPr indent="-304800" lvl="1" marL="914400" rtl="0" algn="l">
              <a:spcBef>
                <a:spcPts val="0"/>
              </a:spcBef>
              <a:spcAft>
                <a:spcPts val="0"/>
              </a:spcAft>
              <a:buClr>
                <a:srgbClr val="595959"/>
              </a:buClr>
              <a:buSzPts val="1200"/>
              <a:buFont typeface="Arial"/>
              <a:buChar char="○"/>
            </a:pPr>
            <a:r>
              <a:rPr lang="en" sz="1200">
                <a:solidFill>
                  <a:srgbClr val="595959"/>
                </a:solidFill>
                <a:latin typeface="Arial"/>
                <a:ea typeface="Arial"/>
                <a:cs typeface="Arial"/>
                <a:sym typeface="Arial"/>
              </a:rPr>
              <a:t>Failure to meet credit requirements</a:t>
            </a:r>
            <a:endParaRPr sz="1200">
              <a:solidFill>
                <a:srgbClr val="595959"/>
              </a:solidFill>
              <a:latin typeface="Arial"/>
              <a:ea typeface="Arial"/>
              <a:cs typeface="Arial"/>
              <a:sym typeface="Arial"/>
            </a:endParaRPr>
          </a:p>
          <a:p>
            <a:pPr indent="-304800" lvl="1" marL="914400" rtl="0" algn="l">
              <a:spcBef>
                <a:spcPts val="0"/>
              </a:spcBef>
              <a:spcAft>
                <a:spcPts val="0"/>
              </a:spcAft>
              <a:buClr>
                <a:srgbClr val="595959"/>
              </a:buClr>
              <a:buSzPts val="1200"/>
              <a:buFont typeface="Arial"/>
              <a:buChar char="○"/>
            </a:pPr>
            <a:r>
              <a:rPr lang="en" sz="1200">
                <a:solidFill>
                  <a:srgbClr val="595959"/>
                </a:solidFill>
                <a:latin typeface="Arial"/>
                <a:ea typeface="Arial"/>
                <a:cs typeface="Arial"/>
                <a:sym typeface="Arial"/>
              </a:rPr>
              <a:t>Pregnant or parenting teen</a:t>
            </a:r>
            <a:endParaRPr sz="1200">
              <a:solidFill>
                <a:srgbClr val="595959"/>
              </a:solidFill>
              <a:latin typeface="Arial"/>
              <a:ea typeface="Arial"/>
              <a:cs typeface="Arial"/>
              <a:sym typeface="Arial"/>
            </a:endParaRPr>
          </a:p>
          <a:p>
            <a:pPr indent="-323850" lvl="0" marL="457200" rtl="0" algn="l">
              <a:spcBef>
                <a:spcPts val="0"/>
              </a:spcBef>
              <a:spcAft>
                <a:spcPts val="0"/>
              </a:spcAft>
              <a:buClr>
                <a:srgbClr val="595959"/>
              </a:buClr>
              <a:buSzPts val="1500"/>
              <a:buFont typeface="Arial"/>
              <a:buChar char="●"/>
            </a:pPr>
            <a:r>
              <a:rPr lang="en" sz="1500">
                <a:solidFill>
                  <a:srgbClr val="595959"/>
                </a:solidFill>
                <a:latin typeface="Arial"/>
                <a:ea typeface="Arial"/>
                <a:cs typeface="Arial"/>
                <a:sym typeface="Arial"/>
              </a:rPr>
              <a:t>2 teachers, 1 social worker</a:t>
            </a:r>
            <a:endParaRPr sz="1500">
              <a:solidFill>
                <a:srgbClr val="595959"/>
              </a:solidFill>
              <a:latin typeface="Arial"/>
              <a:ea typeface="Arial"/>
              <a:cs typeface="Arial"/>
              <a:sym typeface="Arial"/>
            </a:endParaRPr>
          </a:p>
          <a:p>
            <a:pPr indent="-304800" lvl="1" marL="914400" rtl="0" algn="l">
              <a:spcBef>
                <a:spcPts val="0"/>
              </a:spcBef>
              <a:spcAft>
                <a:spcPts val="0"/>
              </a:spcAft>
              <a:buClr>
                <a:srgbClr val="595959"/>
              </a:buClr>
              <a:buSzPts val="1200"/>
              <a:buFont typeface="Arial"/>
              <a:buChar char="○"/>
            </a:pPr>
            <a:r>
              <a:rPr lang="en" sz="1200">
                <a:solidFill>
                  <a:srgbClr val="595959"/>
                </a:solidFill>
                <a:latin typeface="Arial"/>
                <a:ea typeface="Arial"/>
                <a:cs typeface="Arial"/>
                <a:sym typeface="Arial"/>
              </a:rPr>
              <a:t>One lead teacher (specializing in Math and Science)</a:t>
            </a:r>
            <a:endParaRPr sz="1200">
              <a:solidFill>
                <a:srgbClr val="595959"/>
              </a:solidFill>
              <a:latin typeface="Arial"/>
              <a:ea typeface="Arial"/>
              <a:cs typeface="Arial"/>
              <a:sym typeface="Arial"/>
            </a:endParaRPr>
          </a:p>
          <a:p>
            <a:pPr indent="-304800" lvl="1" marL="914400" rtl="0" algn="l">
              <a:spcBef>
                <a:spcPts val="0"/>
              </a:spcBef>
              <a:spcAft>
                <a:spcPts val="0"/>
              </a:spcAft>
              <a:buClr>
                <a:srgbClr val="595959"/>
              </a:buClr>
              <a:buSzPts val="1200"/>
              <a:buFont typeface="Arial"/>
              <a:buChar char="○"/>
            </a:pPr>
            <a:r>
              <a:rPr lang="en" sz="1200">
                <a:solidFill>
                  <a:srgbClr val="595959"/>
                </a:solidFill>
                <a:latin typeface="Arial"/>
                <a:ea typeface="Arial"/>
                <a:cs typeface="Arial"/>
                <a:sym typeface="Arial"/>
              </a:rPr>
              <a:t>Additional teacher (specializing in English and History)</a:t>
            </a: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4"/>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34" name="Google Shape;334;p44"/>
          <p:cNvSpPr txBox="1"/>
          <p:nvPr/>
        </p:nvSpPr>
        <p:spPr>
          <a:xfrm>
            <a:off x="1628246" y="835008"/>
            <a:ext cx="5887500" cy="2908800"/>
          </a:xfrm>
          <a:prstGeom prst="rect">
            <a:avLst/>
          </a:prstGeom>
          <a:noFill/>
          <a:ln>
            <a:noFill/>
          </a:ln>
        </p:spPr>
        <p:txBody>
          <a:bodyPr anchorCtr="0" anchor="t" bIns="0" lIns="0" spcFirstLastPara="1" rIns="0" wrap="square" tIns="0">
            <a:noAutofit/>
          </a:bodyPr>
          <a:lstStyle/>
          <a:p>
            <a:pPr indent="0" lvl="0" marL="457200" rtl="0" algn="l">
              <a:spcBef>
                <a:spcPts val="600"/>
              </a:spcBef>
              <a:spcAft>
                <a:spcPts val="0"/>
              </a:spcAft>
              <a:buNone/>
            </a:pPr>
            <a:r>
              <a:rPr lang="en" sz="2600">
                <a:solidFill>
                  <a:srgbClr val="393B44"/>
                </a:solidFill>
                <a:latin typeface="Patrick Hand"/>
                <a:ea typeface="Patrick Hand"/>
                <a:cs typeface="Patrick Hand"/>
                <a:sym typeface="Patrick Hand"/>
              </a:rPr>
              <a:t>But what if you don’t have an “</a:t>
            </a:r>
            <a:r>
              <a:rPr i="1" lang="en" sz="2600">
                <a:solidFill>
                  <a:srgbClr val="393B44"/>
                </a:solidFill>
                <a:latin typeface="Patrick Hand"/>
                <a:ea typeface="Patrick Hand"/>
                <a:cs typeface="Patrick Hand"/>
                <a:sym typeface="Patrick Hand"/>
              </a:rPr>
              <a:t>Academy”?</a:t>
            </a:r>
            <a:endParaRPr i="1" sz="2600">
              <a:solidFill>
                <a:srgbClr val="393B44"/>
              </a:solidFill>
              <a:latin typeface="Patrick Hand"/>
              <a:ea typeface="Patrick Hand"/>
              <a:cs typeface="Patrick Hand"/>
              <a:sym typeface="Patrick Hand"/>
            </a:endParaRPr>
          </a:p>
          <a:p>
            <a:pPr indent="-355600" lvl="1" marL="914400" rtl="0" algn="l">
              <a:spcBef>
                <a:spcPts val="60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Break room?</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Mindful morning announcement</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1:1 with students (Goal work? GOOP Sheet)</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QOTD</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GOALs room</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Teacher (and IA) education/training on behavior?</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SPED team work (PLCs)?</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Behavior team work?</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Classroom observations (secretly teachers...)?</a:t>
            </a:r>
            <a:endParaRPr sz="2000">
              <a:solidFill>
                <a:srgbClr val="393B44"/>
              </a:solidFill>
              <a:latin typeface="Patrick Hand"/>
              <a:ea typeface="Patrick Hand"/>
              <a:cs typeface="Patrick Hand"/>
              <a:sym typeface="Patrick Hand"/>
            </a:endParaRPr>
          </a:p>
          <a:p>
            <a:pPr indent="-355600" lvl="1" marL="914400" rtl="0" algn="l">
              <a:spcBef>
                <a:spcPts val="0"/>
              </a:spcBef>
              <a:spcAft>
                <a:spcPts val="0"/>
              </a:spcAft>
              <a:buClr>
                <a:srgbClr val="393B44"/>
              </a:buClr>
              <a:buSzPts val="2000"/>
              <a:buFont typeface="Patrick Hand"/>
              <a:buAutoNum type="alphaLcPeriod"/>
            </a:pPr>
            <a:r>
              <a:rPr lang="en" sz="2000">
                <a:solidFill>
                  <a:srgbClr val="393B44"/>
                </a:solidFill>
                <a:latin typeface="Patrick Hand"/>
                <a:ea typeface="Patrick Hand"/>
                <a:cs typeface="Patrick Hand"/>
                <a:sym typeface="Patrick Hand"/>
              </a:rPr>
              <a:t>Mindfulness work (but with teachers first!!)?</a:t>
            </a:r>
            <a:endParaRPr i="1" sz="2000">
              <a:solidFill>
                <a:srgbClr val="393B44"/>
              </a:solidFill>
              <a:latin typeface="Patrick Hand"/>
              <a:ea typeface="Patrick Hand"/>
              <a:cs typeface="Patrick Hand"/>
              <a:sym typeface="Patrick Ha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5"/>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40" name="Google Shape;340;p45"/>
          <p:cNvPicPr preferRelativeResize="0"/>
          <p:nvPr/>
        </p:nvPicPr>
        <p:blipFill rotWithShape="1">
          <a:blip r:embed="rId3">
            <a:alphaModFix/>
          </a:blip>
          <a:srcRect b="7295" l="0" r="0" t="0"/>
          <a:stretch/>
        </p:blipFill>
        <p:spPr>
          <a:xfrm>
            <a:off x="2321325" y="208625"/>
            <a:ext cx="4404275" cy="45425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6"/>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46" name="Google Shape;346;p46"/>
          <p:cNvPicPr preferRelativeResize="0"/>
          <p:nvPr/>
        </p:nvPicPr>
        <p:blipFill>
          <a:blip r:embed="rId3">
            <a:alphaModFix/>
          </a:blip>
          <a:stretch>
            <a:fillRect/>
          </a:stretch>
        </p:blipFill>
        <p:spPr>
          <a:xfrm>
            <a:off x="1500575" y="690850"/>
            <a:ext cx="6313399" cy="37802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txBox="1"/>
          <p:nvPr>
            <p:ph type="title"/>
          </p:nvPr>
        </p:nvSpPr>
        <p:spPr>
          <a:xfrm>
            <a:off x="677367" y="674150"/>
            <a:ext cx="5887500" cy="4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700"/>
              <a:t>TWO MAIN BRAIN MODES:</a:t>
            </a:r>
            <a:endParaRPr sz="2700"/>
          </a:p>
        </p:txBody>
      </p:sp>
      <p:sp>
        <p:nvSpPr>
          <p:cNvPr id="352" name="Google Shape;352;p47"/>
          <p:cNvSpPr txBox="1"/>
          <p:nvPr>
            <p:ph idx="1" type="body"/>
          </p:nvPr>
        </p:nvSpPr>
        <p:spPr>
          <a:xfrm>
            <a:off x="1628250" y="1117346"/>
            <a:ext cx="2721300" cy="2908800"/>
          </a:xfrm>
          <a:prstGeom prst="rect">
            <a:avLst/>
          </a:prstGeom>
        </p:spPr>
        <p:txBody>
          <a:bodyPr anchorCtr="0" anchor="t" bIns="0" lIns="0" spcFirstLastPara="1" rIns="0" wrap="square" tIns="0">
            <a:noAutofit/>
          </a:bodyPr>
          <a:lstStyle/>
          <a:p>
            <a:pPr indent="0" lvl="0" marL="0" rtl="0" algn="l">
              <a:lnSpc>
                <a:spcPct val="115000"/>
              </a:lnSpc>
              <a:spcBef>
                <a:spcPts val="600"/>
              </a:spcBef>
              <a:spcAft>
                <a:spcPts val="0"/>
              </a:spcAft>
              <a:buClr>
                <a:srgbClr val="666666"/>
              </a:buClr>
              <a:buSzPts val="1100"/>
              <a:buFont typeface="Arial"/>
              <a:buNone/>
            </a:pPr>
            <a:r>
              <a:rPr b="1" lang="en" sz="1800">
                <a:solidFill>
                  <a:srgbClr val="666666"/>
                </a:solidFill>
                <a:latin typeface="Patrick Hand SC"/>
                <a:ea typeface="Patrick Hand SC"/>
                <a:cs typeface="Patrick Hand SC"/>
                <a:sym typeface="Patrick Hand SC"/>
              </a:rPr>
              <a:t>SENSING/PERCEPTUAL</a:t>
            </a:r>
            <a:endParaRPr b="1" sz="1800">
              <a:solidFill>
                <a:srgbClr val="666666"/>
              </a:solidFill>
              <a:latin typeface="Patrick Hand SC"/>
              <a:ea typeface="Patrick Hand SC"/>
              <a:cs typeface="Patrick Hand SC"/>
              <a:sym typeface="Patrick Hand SC"/>
            </a:endParaRPr>
          </a:p>
          <a:p>
            <a:pPr indent="-342900" lvl="0" marL="457200" rtl="0" algn="l">
              <a:lnSpc>
                <a:spcPct val="115000"/>
              </a:lnSpc>
              <a:spcBef>
                <a:spcPts val="1000"/>
              </a:spcBef>
              <a:spcAft>
                <a:spcPts val="0"/>
              </a:spcAft>
              <a:buClr>
                <a:srgbClr val="B7B7B7"/>
              </a:buClr>
              <a:buSzPts val="1800"/>
              <a:buFont typeface="Patrick Hand SC"/>
              <a:buChar char="◦"/>
            </a:pPr>
            <a:r>
              <a:rPr lang="en" sz="1800">
                <a:solidFill>
                  <a:srgbClr val="666666"/>
                </a:solidFill>
                <a:latin typeface="Patrick Hand SC"/>
                <a:ea typeface="Patrick Hand SC"/>
                <a:cs typeface="Patrick Hand SC"/>
                <a:sym typeface="Patrick Hand SC"/>
              </a:rPr>
              <a:t>SEEING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B7B7B7"/>
              </a:buClr>
              <a:buSzPts val="1800"/>
              <a:buFont typeface="Patrick Hand SC"/>
              <a:buChar char="◦"/>
            </a:pPr>
            <a:r>
              <a:rPr lang="en" sz="1800">
                <a:solidFill>
                  <a:srgbClr val="666666"/>
                </a:solidFill>
                <a:latin typeface="Patrick Hand SC"/>
                <a:ea typeface="Patrick Hand SC"/>
                <a:cs typeface="Patrick Hand SC"/>
                <a:sym typeface="Patrick Hand SC"/>
              </a:rPr>
              <a:t>TASTING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B7B7B7"/>
              </a:buClr>
              <a:buSzPts val="1800"/>
              <a:buFont typeface="Patrick Hand SC"/>
              <a:buChar char="◦"/>
            </a:pPr>
            <a:r>
              <a:rPr lang="en" sz="1800">
                <a:solidFill>
                  <a:srgbClr val="666666"/>
                </a:solidFill>
                <a:latin typeface="Patrick Hand SC"/>
                <a:ea typeface="Patrick Hand SC"/>
                <a:cs typeface="Patrick Hand SC"/>
                <a:sym typeface="Patrick Hand SC"/>
              </a:rPr>
              <a:t>TOUCHING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B7B7B7"/>
              </a:buClr>
              <a:buSzPts val="1800"/>
              <a:buFont typeface="Patrick Hand SC"/>
              <a:buChar char="◦"/>
            </a:pPr>
            <a:r>
              <a:rPr lang="en" sz="1800">
                <a:solidFill>
                  <a:srgbClr val="666666"/>
                </a:solidFill>
                <a:latin typeface="Patrick Hand SC"/>
                <a:ea typeface="Patrick Hand SC"/>
                <a:cs typeface="Patrick Hand SC"/>
                <a:sym typeface="Patrick Hand SC"/>
              </a:rPr>
              <a:t>HEARING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B7B7B7"/>
              </a:buClr>
              <a:buSzPts val="1800"/>
              <a:buFont typeface="Patrick Hand SC"/>
              <a:buChar char="◦"/>
            </a:pPr>
            <a:r>
              <a:rPr lang="en" sz="1800">
                <a:solidFill>
                  <a:srgbClr val="666666"/>
                </a:solidFill>
                <a:latin typeface="Patrick Hand SC"/>
                <a:ea typeface="Patrick Hand SC"/>
                <a:cs typeface="Patrick Hand SC"/>
                <a:sym typeface="Patrick Hand SC"/>
              </a:rPr>
              <a:t>SMELLING</a:t>
            </a:r>
            <a:endParaRPr sz="1800">
              <a:latin typeface="Patrick Hand SC"/>
              <a:ea typeface="Patrick Hand SC"/>
              <a:cs typeface="Patrick Hand SC"/>
              <a:sym typeface="Patrick Hand SC"/>
            </a:endParaRPr>
          </a:p>
        </p:txBody>
      </p:sp>
      <p:sp>
        <p:nvSpPr>
          <p:cNvPr id="353" name="Google Shape;353;p47"/>
          <p:cNvSpPr txBox="1"/>
          <p:nvPr>
            <p:ph idx="2" type="body"/>
          </p:nvPr>
        </p:nvSpPr>
        <p:spPr>
          <a:xfrm>
            <a:off x="4846350" y="1119650"/>
            <a:ext cx="2669400" cy="3312000"/>
          </a:xfrm>
          <a:prstGeom prst="rect">
            <a:avLst/>
          </a:prstGeom>
        </p:spPr>
        <p:txBody>
          <a:bodyPr anchorCtr="0" anchor="t" bIns="0" lIns="0" spcFirstLastPara="1" rIns="0" wrap="square" tIns="0">
            <a:noAutofit/>
          </a:bodyPr>
          <a:lstStyle/>
          <a:p>
            <a:pPr indent="0" lvl="0" marL="0" rtl="0" algn="l">
              <a:lnSpc>
                <a:spcPct val="115000"/>
              </a:lnSpc>
              <a:spcBef>
                <a:spcPts val="600"/>
              </a:spcBef>
              <a:spcAft>
                <a:spcPts val="0"/>
              </a:spcAft>
              <a:buNone/>
            </a:pPr>
            <a:r>
              <a:rPr b="1" lang="en" sz="1800">
                <a:solidFill>
                  <a:srgbClr val="666666"/>
                </a:solidFill>
                <a:latin typeface="Patrick Hand SC"/>
                <a:ea typeface="Patrick Hand SC"/>
                <a:cs typeface="Patrick Hand SC"/>
                <a:sym typeface="Patrick Hand SC"/>
              </a:rPr>
              <a:t>THINKING/CONCEPTUAL</a:t>
            </a:r>
            <a:endParaRPr b="1" sz="1800">
              <a:solidFill>
                <a:srgbClr val="666666"/>
              </a:solidFill>
              <a:latin typeface="Patrick Hand SC"/>
              <a:ea typeface="Patrick Hand SC"/>
              <a:cs typeface="Patrick Hand SC"/>
              <a:sym typeface="Patrick Hand SC"/>
            </a:endParaRPr>
          </a:p>
          <a:p>
            <a:pPr indent="-342900" lvl="0" marL="457200" rtl="0" algn="l">
              <a:lnSpc>
                <a:spcPct val="115000"/>
              </a:lnSpc>
              <a:spcBef>
                <a:spcPts val="100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LABELING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ELABORATING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ANALYZING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JUDGING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GOAL-SETTING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PLANNING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COMPARING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REMEMBERING</a:t>
            </a:r>
            <a:endParaRPr sz="1800">
              <a:solidFill>
                <a:srgbClr val="666666"/>
              </a:solidFill>
              <a:latin typeface="Patrick Hand SC"/>
              <a:ea typeface="Patrick Hand SC"/>
              <a:cs typeface="Patrick Hand SC"/>
              <a:sym typeface="Patrick Hand SC"/>
            </a:endParaRPr>
          </a:p>
          <a:p>
            <a:pPr indent="-342900" lvl="0" marL="457200" rtl="0" algn="l">
              <a:lnSpc>
                <a:spcPct val="115000"/>
              </a:lnSpc>
              <a:spcBef>
                <a:spcPts val="0"/>
              </a:spcBef>
              <a:spcAft>
                <a:spcPts val="0"/>
              </a:spcAft>
              <a:buClr>
                <a:srgbClr val="666666"/>
              </a:buClr>
              <a:buSzPts val="1800"/>
              <a:buFont typeface="Patrick Hand SC"/>
              <a:buChar char="◦"/>
            </a:pPr>
            <a:r>
              <a:rPr lang="en" sz="1800">
                <a:solidFill>
                  <a:srgbClr val="666666"/>
                </a:solidFill>
                <a:latin typeface="Patrick Hand SC"/>
                <a:ea typeface="Patrick Hand SC"/>
                <a:cs typeface="Patrick Hand SC"/>
                <a:sym typeface="Patrick Hand SC"/>
              </a:rPr>
              <a:t>SELF-REFLECTING</a:t>
            </a:r>
            <a:endParaRPr sz="1800">
              <a:latin typeface="Patrick Hand SC"/>
              <a:ea typeface="Patrick Hand SC"/>
              <a:cs typeface="Patrick Hand SC"/>
              <a:sym typeface="Patrick Hand SC"/>
            </a:endParaRPr>
          </a:p>
        </p:txBody>
      </p:sp>
      <p:sp>
        <p:nvSpPr>
          <p:cNvPr id="354" name="Google Shape;354;p47"/>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8"/>
          <p:cNvSpPr txBox="1"/>
          <p:nvPr>
            <p:ph idx="1" type="body"/>
          </p:nvPr>
        </p:nvSpPr>
        <p:spPr>
          <a:xfrm>
            <a:off x="994950" y="1890875"/>
            <a:ext cx="7154100" cy="1049400"/>
          </a:xfrm>
          <a:prstGeom prst="rect">
            <a:avLst/>
          </a:prstGeom>
        </p:spPr>
        <p:txBody>
          <a:bodyPr anchorCtr="0" anchor="t" bIns="0" lIns="0" spcFirstLastPara="1" rIns="0" wrap="square" tIns="0">
            <a:noAutofit/>
          </a:bodyPr>
          <a:lstStyle/>
          <a:p>
            <a:pPr indent="0" lvl="0" marL="0" rtl="0" algn="ctr">
              <a:spcBef>
                <a:spcPts val="360"/>
              </a:spcBef>
              <a:spcAft>
                <a:spcPts val="0"/>
              </a:spcAft>
              <a:buNone/>
            </a:pPr>
            <a:r>
              <a:rPr b="1" lang="en" sz="2900">
                <a:latin typeface="Bellota Text"/>
                <a:ea typeface="Bellota Text"/>
                <a:cs typeface="Bellota Text"/>
                <a:sym typeface="Bellota Text"/>
              </a:rPr>
              <a:t>How do we help teachers without making them feel singled out, but supported?</a:t>
            </a:r>
            <a:endParaRPr b="1" sz="2900">
              <a:latin typeface="Bellota Text"/>
              <a:ea typeface="Bellota Text"/>
              <a:cs typeface="Bellota Text"/>
              <a:sym typeface="Bellota Text"/>
            </a:endParaRPr>
          </a:p>
        </p:txBody>
      </p:sp>
      <p:sp>
        <p:nvSpPr>
          <p:cNvPr id="360" name="Google Shape;360;p48"/>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966"/>
            </a:gs>
            <a:gs pos="100000">
              <a:srgbClr val="FF9900"/>
            </a:gs>
          </a:gsLst>
          <a:path path="circle">
            <a:fillToRect b="50%" l="50%" r="50%" t="50%"/>
          </a:path>
          <a:tileRect/>
        </a:gradFill>
      </p:bgPr>
    </p:bg>
    <p:spTree>
      <p:nvGrpSpPr>
        <p:cNvPr id="364" name="Shape 364"/>
        <p:cNvGrpSpPr/>
        <p:nvPr/>
      </p:nvGrpSpPr>
      <p:grpSpPr>
        <a:xfrm>
          <a:off x="0" y="0"/>
          <a:ext cx="0" cy="0"/>
          <a:chOff x="0" y="0"/>
          <a:chExt cx="0" cy="0"/>
        </a:xfrm>
      </p:grpSpPr>
      <p:sp>
        <p:nvSpPr>
          <p:cNvPr id="365" name="Google Shape;365;p49"/>
          <p:cNvSpPr txBox="1"/>
          <p:nvPr/>
        </p:nvSpPr>
        <p:spPr>
          <a:xfrm>
            <a:off x="1335525" y="943250"/>
            <a:ext cx="6931800" cy="3592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t/>
            </a:r>
            <a:endParaRPr b="1" sz="1800">
              <a:solidFill>
                <a:srgbClr val="434343"/>
              </a:solidFill>
              <a:latin typeface="Montserrat"/>
              <a:ea typeface="Montserrat"/>
              <a:cs typeface="Montserrat"/>
              <a:sym typeface="Montserrat"/>
            </a:endParaRPr>
          </a:p>
          <a:p>
            <a:pPr indent="0" lvl="0" marL="0" rtl="0" algn="ctr">
              <a:spcBef>
                <a:spcPts val="0"/>
              </a:spcBef>
              <a:spcAft>
                <a:spcPts val="0"/>
              </a:spcAft>
              <a:buNone/>
            </a:pPr>
            <a:r>
              <a:t/>
            </a:r>
            <a:endParaRPr b="1" sz="1800">
              <a:solidFill>
                <a:srgbClr val="434343"/>
              </a:solidFill>
              <a:latin typeface="Montserrat"/>
              <a:ea typeface="Montserrat"/>
              <a:cs typeface="Montserrat"/>
              <a:sym typeface="Montserrat"/>
            </a:endParaRPr>
          </a:p>
          <a:p>
            <a:pPr indent="0" lvl="0" marL="0" rtl="0" algn="ctr">
              <a:spcBef>
                <a:spcPts val="0"/>
              </a:spcBef>
              <a:spcAft>
                <a:spcPts val="0"/>
              </a:spcAft>
              <a:buNone/>
            </a:pPr>
            <a:r>
              <a:t/>
            </a:r>
            <a:endParaRPr b="1" sz="1800">
              <a:solidFill>
                <a:srgbClr val="434343"/>
              </a:solidFill>
              <a:latin typeface="Montserrat"/>
              <a:ea typeface="Montserrat"/>
              <a:cs typeface="Montserrat"/>
              <a:sym typeface="Montserrat"/>
            </a:endParaRPr>
          </a:p>
          <a:p>
            <a:pPr indent="0" lvl="0" marL="0" rtl="0" algn="ctr">
              <a:spcBef>
                <a:spcPts val="0"/>
              </a:spcBef>
              <a:spcAft>
                <a:spcPts val="0"/>
              </a:spcAft>
              <a:buNone/>
            </a:pPr>
            <a:r>
              <a:t/>
            </a:r>
            <a:endParaRPr b="1" sz="1800">
              <a:solidFill>
                <a:srgbClr val="434343"/>
              </a:solidFill>
              <a:latin typeface="Montserrat"/>
              <a:ea typeface="Montserrat"/>
              <a:cs typeface="Montserrat"/>
              <a:sym typeface="Montserrat"/>
            </a:endParaRPr>
          </a:p>
          <a:p>
            <a:pPr indent="0" lvl="0" marL="0" rtl="0" algn="ctr">
              <a:spcBef>
                <a:spcPts val="0"/>
              </a:spcBef>
              <a:spcAft>
                <a:spcPts val="0"/>
              </a:spcAft>
              <a:buNone/>
            </a:pPr>
            <a:r>
              <a:t/>
            </a:r>
            <a:endParaRPr b="1" sz="1800">
              <a:solidFill>
                <a:srgbClr val="434343"/>
              </a:solidFill>
              <a:latin typeface="Montserrat"/>
              <a:ea typeface="Montserrat"/>
              <a:cs typeface="Montserrat"/>
              <a:sym typeface="Montserrat"/>
            </a:endParaRPr>
          </a:p>
          <a:p>
            <a:pPr indent="0" lvl="0" marL="0" rtl="0" algn="ctr">
              <a:spcBef>
                <a:spcPts val="0"/>
              </a:spcBef>
              <a:spcAft>
                <a:spcPts val="0"/>
              </a:spcAft>
              <a:buNone/>
            </a:pPr>
            <a:r>
              <a:t/>
            </a:r>
            <a:endParaRPr b="1" sz="1800">
              <a:solidFill>
                <a:srgbClr val="434343"/>
              </a:solidFill>
              <a:latin typeface="Montserrat"/>
              <a:ea typeface="Montserrat"/>
              <a:cs typeface="Montserrat"/>
              <a:sym typeface="Montserrat"/>
            </a:endParaRPr>
          </a:p>
          <a:p>
            <a:pPr indent="0" lvl="0" marL="0" rtl="0" algn="ctr">
              <a:spcBef>
                <a:spcPts val="0"/>
              </a:spcBef>
              <a:spcAft>
                <a:spcPts val="0"/>
              </a:spcAft>
              <a:buNone/>
            </a:pPr>
            <a:r>
              <a:rPr lang="en" sz="2800"/>
              <a:t>                   </a:t>
            </a:r>
            <a:r>
              <a:rPr lang="en" sz="4000"/>
              <a:t>Questions???</a:t>
            </a:r>
            <a:endParaRPr sz="4000"/>
          </a:p>
          <a:p>
            <a:pPr indent="0" lvl="0" marL="0" rtl="0" algn="ctr">
              <a:spcBef>
                <a:spcPts val="0"/>
              </a:spcBef>
              <a:spcAft>
                <a:spcPts val="0"/>
              </a:spcAft>
              <a:buNone/>
            </a:pPr>
            <a:r>
              <a:t/>
            </a:r>
            <a:endParaRPr sz="2800"/>
          </a:p>
          <a:p>
            <a:pPr indent="0" lvl="0" marL="0" rtl="0" algn="ctr">
              <a:spcBef>
                <a:spcPts val="0"/>
              </a:spcBef>
              <a:spcAft>
                <a:spcPts val="0"/>
              </a:spcAft>
              <a:buNone/>
            </a:pPr>
            <a:r>
              <a:t/>
            </a:r>
            <a:endParaRPr sz="2800"/>
          </a:p>
          <a:p>
            <a:pPr indent="0" lvl="0" marL="0" rtl="0" algn="ctr">
              <a:spcBef>
                <a:spcPts val="0"/>
              </a:spcBef>
              <a:spcAft>
                <a:spcPts val="0"/>
              </a:spcAft>
              <a:buNone/>
            </a:pPr>
            <a:r>
              <a:rPr b="1" lang="en" sz="1800">
                <a:solidFill>
                  <a:srgbClr val="434343"/>
                </a:solidFill>
                <a:latin typeface="Montserrat"/>
                <a:ea typeface="Montserrat"/>
                <a:cs typeface="Montserrat"/>
                <a:sym typeface="Montserrat"/>
              </a:rPr>
              <a:t>   </a:t>
            </a:r>
            <a:endParaRPr b="1" sz="1800">
              <a:solidFill>
                <a:srgbClr val="434343"/>
              </a:solidFill>
              <a:latin typeface="Montserrat"/>
              <a:ea typeface="Montserrat"/>
              <a:cs typeface="Montserrat"/>
              <a:sym typeface="Montserrat"/>
            </a:endParaRPr>
          </a:p>
        </p:txBody>
      </p:sp>
      <p:pic>
        <p:nvPicPr>
          <p:cNvPr id="366" name="Google Shape;366;p49"/>
          <p:cNvPicPr preferRelativeResize="0"/>
          <p:nvPr/>
        </p:nvPicPr>
        <p:blipFill>
          <a:blip r:embed="rId3">
            <a:alphaModFix/>
          </a:blip>
          <a:stretch>
            <a:fillRect/>
          </a:stretch>
        </p:blipFill>
        <p:spPr>
          <a:xfrm>
            <a:off x="457984" y="1235245"/>
            <a:ext cx="3640525" cy="3640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0"/>
          <p:cNvSpPr txBox="1"/>
          <p:nvPr>
            <p:ph type="title"/>
          </p:nvPr>
        </p:nvSpPr>
        <p:spPr>
          <a:xfrm>
            <a:off x="994950" y="712584"/>
            <a:ext cx="7154100" cy="3936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2800">
                <a:solidFill>
                  <a:srgbClr val="000000"/>
                </a:solidFill>
                <a:latin typeface="Arial"/>
                <a:ea typeface="Arial"/>
                <a:cs typeface="Arial"/>
                <a:sym typeface="Arial"/>
              </a:rPr>
              <a:t>My contact information</a:t>
            </a:r>
            <a:endParaRPr/>
          </a:p>
        </p:txBody>
      </p:sp>
      <p:sp>
        <p:nvSpPr>
          <p:cNvPr id="372" name="Google Shape;372;p50"/>
          <p:cNvSpPr txBox="1"/>
          <p:nvPr>
            <p:ph idx="1" type="body"/>
          </p:nvPr>
        </p:nvSpPr>
        <p:spPr>
          <a:xfrm>
            <a:off x="994950" y="1172825"/>
            <a:ext cx="7154100" cy="336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00">
                <a:solidFill>
                  <a:srgbClr val="595959"/>
                </a:solidFill>
                <a:latin typeface="Arial"/>
                <a:ea typeface="Arial"/>
                <a:cs typeface="Arial"/>
                <a:sym typeface="Arial"/>
              </a:rPr>
              <a:t>Tammi L. Broadus, MSW, LSW</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School Social Worker</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The Academy at Greenfield Central</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u="sng">
                <a:solidFill>
                  <a:srgbClr val="0097A7"/>
                </a:solidFill>
                <a:latin typeface="Arial"/>
                <a:ea typeface="Arial"/>
                <a:cs typeface="Arial"/>
                <a:sym typeface="Arial"/>
                <a:hlinkClick r:id="rId3">
                  <a:extLst>
                    <a:ext uri="{A12FA001-AC4F-418D-AE19-62706E023703}">
                      <ahyp:hlinkClr val="tx"/>
                    </a:ext>
                  </a:extLst>
                </a:hlinkClick>
              </a:rPr>
              <a:t>tbroadus@gcsc.k12.in.us</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Facebook: Acad Greenfield</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Twitter: The Academy Gree1</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YouTube channel: The Secondary School Social Worker</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Instagram: Secondary School Social Worker</a:t>
            </a:r>
            <a:endParaRPr sz="1500">
              <a:solidFill>
                <a:srgbClr val="595959"/>
              </a:solidFill>
              <a:latin typeface="Arial"/>
              <a:ea typeface="Arial"/>
              <a:cs typeface="Arial"/>
              <a:sym typeface="Arial"/>
            </a:endParaRPr>
          </a:p>
          <a:p>
            <a:pPr indent="0" lvl="0" marL="0" rtl="0" algn="ctr">
              <a:spcBef>
                <a:spcPts val="1200"/>
              </a:spcBef>
              <a:spcAft>
                <a:spcPts val="0"/>
              </a:spcAft>
              <a:buNone/>
            </a:pPr>
            <a:r>
              <a:t/>
            </a:r>
            <a:endParaRPr sz="1500">
              <a:solidFill>
                <a:srgbClr val="595959"/>
              </a:solidFill>
              <a:latin typeface="Arial"/>
              <a:ea typeface="Arial"/>
              <a:cs typeface="Arial"/>
              <a:sym typeface="Arial"/>
            </a:endParaRPr>
          </a:p>
          <a:p>
            <a:pPr indent="0" lvl="0" marL="0" rtl="0" algn="ctr">
              <a:spcBef>
                <a:spcPts val="1200"/>
              </a:spcBef>
              <a:spcAft>
                <a:spcPts val="1200"/>
              </a:spcAft>
              <a:buNone/>
            </a:pPr>
            <a:r>
              <a:t/>
            </a:r>
            <a:endParaRPr sz="1500">
              <a:solidFill>
                <a:srgbClr val="595959"/>
              </a:solidFill>
              <a:latin typeface="Arial"/>
              <a:ea typeface="Arial"/>
              <a:cs typeface="Arial"/>
              <a:sym typeface="Arial"/>
            </a:endParaRPr>
          </a:p>
        </p:txBody>
      </p:sp>
      <p:sp>
        <p:nvSpPr>
          <p:cNvPr id="373" name="Google Shape;373;p50"/>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t>Jennifer’s Contact Information</a:t>
            </a:r>
            <a:endParaRPr b="1"/>
          </a:p>
          <a:p>
            <a:pPr indent="0" lvl="0" marL="0" rtl="0" algn="l">
              <a:spcBef>
                <a:spcPts val="0"/>
              </a:spcBef>
              <a:spcAft>
                <a:spcPts val="0"/>
              </a:spcAft>
              <a:buNone/>
            </a:pPr>
            <a:r>
              <a:t/>
            </a:r>
            <a:endParaRPr/>
          </a:p>
        </p:txBody>
      </p:sp>
      <p:sp>
        <p:nvSpPr>
          <p:cNvPr id="379" name="Google Shape;379;p51"/>
          <p:cNvSpPr txBox="1"/>
          <p:nvPr>
            <p:ph idx="1" type="body"/>
          </p:nvPr>
        </p:nvSpPr>
        <p:spPr>
          <a:xfrm>
            <a:off x="994975" y="1524837"/>
            <a:ext cx="7154100" cy="2805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00">
                <a:solidFill>
                  <a:srgbClr val="595959"/>
                </a:solidFill>
                <a:latin typeface="Arial"/>
                <a:ea typeface="Arial"/>
                <a:cs typeface="Arial"/>
                <a:sym typeface="Arial"/>
              </a:rPr>
              <a:t>Jennifer Haston-Maciejewski</a:t>
            </a:r>
            <a:r>
              <a:rPr lang="en" sz="1500">
                <a:solidFill>
                  <a:srgbClr val="595959"/>
                </a:solidFill>
                <a:latin typeface="Arial"/>
                <a:ea typeface="Arial"/>
                <a:cs typeface="Arial"/>
                <a:sym typeface="Arial"/>
              </a:rPr>
              <a:t> </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Behavior Specialist</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Stop.Breathe.Be. (Consulting)</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Greenfield-Central High School</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u="sng">
                <a:solidFill>
                  <a:schemeClr val="hlink"/>
                </a:solidFill>
                <a:latin typeface="Arial"/>
                <a:ea typeface="Arial"/>
                <a:cs typeface="Arial"/>
                <a:sym typeface="Arial"/>
                <a:hlinkClick r:id="rId3"/>
              </a:rPr>
              <a:t>jhaston@gcsc.k12.in.us</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u="sng">
                <a:solidFill>
                  <a:schemeClr val="hlink"/>
                </a:solidFill>
                <a:latin typeface="Arial"/>
                <a:ea typeface="Arial"/>
                <a:cs typeface="Arial"/>
                <a:sym typeface="Arial"/>
                <a:hlinkClick r:id="rId4"/>
              </a:rPr>
              <a:t>jenhaston@stopbreathbe.us</a:t>
            </a:r>
            <a:endParaRPr sz="1500">
              <a:solidFill>
                <a:srgbClr val="595959"/>
              </a:solidFill>
              <a:latin typeface="Arial"/>
              <a:ea typeface="Arial"/>
              <a:cs typeface="Arial"/>
              <a:sym typeface="Arial"/>
            </a:endParaRPr>
          </a:p>
          <a:p>
            <a:pPr indent="0" lvl="0" marL="0" rtl="0" algn="ctr">
              <a:spcBef>
                <a:spcPts val="1200"/>
              </a:spcBef>
              <a:spcAft>
                <a:spcPts val="0"/>
              </a:spcAft>
              <a:buNone/>
            </a:pPr>
            <a:r>
              <a:rPr lang="en" sz="1500">
                <a:solidFill>
                  <a:srgbClr val="595959"/>
                </a:solidFill>
                <a:latin typeface="Arial"/>
                <a:ea typeface="Arial"/>
                <a:cs typeface="Arial"/>
                <a:sym typeface="Arial"/>
              </a:rPr>
              <a:t>Twitter: @mrs_haston</a:t>
            </a:r>
            <a:endParaRPr sz="1500">
              <a:solidFill>
                <a:srgbClr val="595959"/>
              </a:solidFill>
              <a:latin typeface="Arial"/>
              <a:ea typeface="Arial"/>
              <a:cs typeface="Arial"/>
              <a:sym typeface="Arial"/>
            </a:endParaRPr>
          </a:p>
          <a:p>
            <a:pPr indent="0" lvl="0" marL="0" rtl="0" algn="ctr">
              <a:spcBef>
                <a:spcPts val="1200"/>
              </a:spcBef>
              <a:spcAft>
                <a:spcPts val="1200"/>
              </a:spcAft>
              <a:buNone/>
            </a:pPr>
            <a:r>
              <a:t/>
            </a:r>
            <a:endParaRPr/>
          </a:p>
        </p:txBody>
      </p:sp>
      <p:sp>
        <p:nvSpPr>
          <p:cNvPr id="380" name="Google Shape;380;p51"/>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2"/>
          <p:cNvSpPr txBox="1"/>
          <p:nvPr>
            <p:ph idx="12" type="sldNum"/>
          </p:nvPr>
        </p:nvSpPr>
        <p:spPr>
          <a:xfrm>
            <a:off x="4297659" y="4292651"/>
            <a:ext cx="548700" cy="393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86" name="Google Shape;386;p52"/>
          <p:cNvSpPr txBox="1"/>
          <p:nvPr>
            <p:ph idx="1" type="body"/>
          </p:nvPr>
        </p:nvSpPr>
        <p:spPr>
          <a:xfrm>
            <a:off x="2907150" y="1280550"/>
            <a:ext cx="3329700" cy="25824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t/>
            </a:r>
            <a:endParaRPr/>
          </a:p>
          <a:p>
            <a:pPr indent="0" lvl="0" marL="0" rtl="0" algn="ctr">
              <a:spcBef>
                <a:spcPts val="600"/>
              </a:spcBef>
              <a:spcAft>
                <a:spcPts val="0"/>
              </a:spcAft>
              <a:buNone/>
            </a:pPr>
            <a:r>
              <a:rPr lang="en"/>
              <a:t>Thank you!!!</a:t>
            </a:r>
            <a:endParaRPr/>
          </a:p>
          <a:p>
            <a:pPr indent="0" lvl="0" marL="0" rtl="0" algn="ctr">
              <a:spcBef>
                <a:spcPts val="600"/>
              </a:spcBef>
              <a:spcAft>
                <a:spcPts val="0"/>
              </a:spcAft>
              <a:buNone/>
            </a:pPr>
            <a:r>
              <a:t/>
            </a:r>
            <a:endParaRPr/>
          </a:p>
        </p:txBody>
      </p:sp>
      <p:pic>
        <p:nvPicPr>
          <p:cNvPr id="387" name="Google Shape;387;p52"/>
          <p:cNvPicPr preferRelativeResize="0"/>
          <p:nvPr/>
        </p:nvPicPr>
        <p:blipFill>
          <a:blip r:embed="rId3">
            <a:alphaModFix/>
          </a:blip>
          <a:stretch>
            <a:fillRect/>
          </a:stretch>
        </p:blipFill>
        <p:spPr>
          <a:xfrm>
            <a:off x="3690375" y="2281949"/>
            <a:ext cx="1763250" cy="1763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17" name="Google Shape;117;p18"/>
          <p:cNvPicPr preferRelativeResize="0"/>
          <p:nvPr/>
        </p:nvPicPr>
        <p:blipFill>
          <a:blip r:embed="rId3">
            <a:alphaModFix/>
          </a:blip>
          <a:stretch>
            <a:fillRect/>
          </a:stretch>
        </p:blipFill>
        <p:spPr>
          <a:xfrm>
            <a:off x="628746" y="991650"/>
            <a:ext cx="3244675" cy="3160199"/>
          </a:xfrm>
          <a:prstGeom prst="rect">
            <a:avLst/>
          </a:prstGeom>
          <a:noFill/>
          <a:ln>
            <a:noFill/>
          </a:ln>
        </p:spPr>
      </p:pic>
      <p:pic>
        <p:nvPicPr>
          <p:cNvPr id="118" name="Google Shape;118;p18"/>
          <p:cNvPicPr preferRelativeResize="0"/>
          <p:nvPr/>
        </p:nvPicPr>
        <p:blipFill>
          <a:blip r:embed="rId4">
            <a:alphaModFix/>
          </a:blip>
          <a:stretch>
            <a:fillRect/>
          </a:stretch>
        </p:blipFill>
        <p:spPr>
          <a:xfrm>
            <a:off x="4358539" y="637876"/>
            <a:ext cx="3736900" cy="38677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994975" y="984265"/>
            <a:ext cx="7154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Simon Youth Academy</a:t>
            </a:r>
            <a:endParaRPr/>
          </a:p>
        </p:txBody>
      </p:sp>
      <p:sp>
        <p:nvSpPr>
          <p:cNvPr id="124" name="Google Shape;124;p19"/>
          <p:cNvSpPr txBox="1"/>
          <p:nvPr>
            <p:ph idx="1" type="body"/>
          </p:nvPr>
        </p:nvSpPr>
        <p:spPr>
          <a:xfrm>
            <a:off x="994975" y="1524824"/>
            <a:ext cx="7154100" cy="306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595959"/>
                </a:solidFill>
                <a:latin typeface="Arial"/>
                <a:ea typeface="Arial"/>
                <a:cs typeface="Arial"/>
                <a:sym typeface="Arial"/>
              </a:rPr>
              <a:t>This is our first year as a Simon Youth Foundation (SYF) academy</a:t>
            </a:r>
            <a:endParaRPr sz="1600">
              <a:solidFill>
                <a:srgbClr val="595959"/>
              </a:solidFill>
              <a:latin typeface="Arial"/>
              <a:ea typeface="Arial"/>
              <a:cs typeface="Arial"/>
              <a:sym typeface="Arial"/>
            </a:endParaRPr>
          </a:p>
          <a:p>
            <a:pPr indent="-330200" lvl="0" marL="457200" rtl="0" algn="l">
              <a:spcBef>
                <a:spcPts val="1200"/>
              </a:spcBef>
              <a:spcAft>
                <a:spcPts val="0"/>
              </a:spcAft>
              <a:buClr>
                <a:srgbClr val="595959"/>
              </a:buClr>
              <a:buSzPts val="1600"/>
              <a:buFont typeface="Arial"/>
              <a:buChar char="●"/>
            </a:pPr>
            <a:r>
              <a:rPr lang="en" sz="1600">
                <a:solidFill>
                  <a:srgbClr val="595959"/>
                </a:solidFill>
                <a:latin typeface="Arial"/>
                <a:ea typeface="Arial"/>
                <a:cs typeface="Arial"/>
                <a:sym typeface="Arial"/>
              </a:rPr>
              <a:t>Annual scholarship opportunities </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rPr lang="en" sz="1600">
                <a:solidFill>
                  <a:srgbClr val="595959"/>
                </a:solidFill>
                <a:latin typeface="Arial"/>
                <a:ea typeface="Arial"/>
                <a:cs typeface="Arial"/>
                <a:sym typeface="Arial"/>
              </a:rPr>
              <a:t>Connected to 42 SYF Academies (7 in Indiana)</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rPr lang="en" sz="1600">
                <a:solidFill>
                  <a:srgbClr val="595959"/>
                </a:solidFill>
                <a:latin typeface="Arial"/>
                <a:ea typeface="Arial"/>
                <a:cs typeface="Arial"/>
                <a:sym typeface="Arial"/>
              </a:rPr>
              <a:t>Professional Development (monthly and annually)</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rPr lang="en" sz="1600">
                <a:solidFill>
                  <a:srgbClr val="595959"/>
                </a:solidFill>
                <a:latin typeface="Arial"/>
                <a:ea typeface="Arial"/>
                <a:cs typeface="Arial"/>
                <a:sym typeface="Arial"/>
              </a:rPr>
              <a:t>Enhancement grants </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t/>
            </a:r>
            <a:endParaRPr sz="1600">
              <a:solidFill>
                <a:srgbClr val="595959"/>
              </a:solidFill>
              <a:latin typeface="Arial"/>
              <a:ea typeface="Arial"/>
              <a:cs typeface="Arial"/>
              <a:sym typeface="Arial"/>
            </a:endParaRPr>
          </a:p>
          <a:p>
            <a:pPr indent="-330200" lvl="0" marL="457200" rtl="0" algn="l">
              <a:spcBef>
                <a:spcPts val="0"/>
              </a:spcBef>
              <a:spcAft>
                <a:spcPts val="0"/>
              </a:spcAft>
              <a:buClr>
                <a:srgbClr val="595959"/>
              </a:buClr>
              <a:buSzPts val="1600"/>
              <a:buFont typeface="Arial"/>
              <a:buChar char="●"/>
            </a:pPr>
            <a:r>
              <a:rPr lang="en" sz="1600">
                <a:solidFill>
                  <a:srgbClr val="595959"/>
                </a:solidFill>
                <a:latin typeface="Arial"/>
                <a:ea typeface="Arial"/>
                <a:cs typeface="Arial"/>
                <a:sym typeface="Arial"/>
              </a:rPr>
              <a:t>Graduation support </a:t>
            </a:r>
            <a:endParaRPr/>
          </a:p>
        </p:txBody>
      </p:sp>
      <p:sp>
        <p:nvSpPr>
          <p:cNvPr id="125" name="Google Shape;125;p19"/>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ctrTitle"/>
          </p:nvPr>
        </p:nvSpPr>
        <p:spPr>
          <a:xfrm>
            <a:off x="994975" y="2043325"/>
            <a:ext cx="6241500" cy="611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solidFill>
                <a:schemeClr val="accent3"/>
              </a:solidFill>
            </a:endParaRPr>
          </a:p>
          <a:p>
            <a:pPr indent="0" lvl="0" marL="0" rtl="0" algn="l">
              <a:spcBef>
                <a:spcPts val="0"/>
              </a:spcBef>
              <a:spcAft>
                <a:spcPts val="0"/>
              </a:spcAft>
              <a:buNone/>
            </a:pPr>
            <a:r>
              <a:rPr lang="en"/>
              <a:t>Program Overview</a:t>
            </a:r>
            <a:endParaRPr/>
          </a:p>
        </p:txBody>
      </p:sp>
      <p:sp>
        <p:nvSpPr>
          <p:cNvPr id="131" name="Google Shape;131;p20"/>
          <p:cNvSpPr txBox="1"/>
          <p:nvPr>
            <p:ph idx="1" type="subTitle"/>
          </p:nvPr>
        </p:nvSpPr>
        <p:spPr>
          <a:xfrm>
            <a:off x="994975" y="2751876"/>
            <a:ext cx="6241500" cy="34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walk as an Academy Student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idx="4294967295" type="ctrTitle"/>
          </p:nvPr>
        </p:nvSpPr>
        <p:spPr>
          <a:xfrm>
            <a:off x="968250" y="3454600"/>
            <a:ext cx="7207500" cy="585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4400">
                <a:solidFill>
                  <a:schemeClr val="accent3"/>
                </a:solidFill>
              </a:rPr>
              <a:t>Hello! I’m Jazmine</a:t>
            </a:r>
            <a:endParaRPr sz="4400">
              <a:solidFill>
                <a:schemeClr val="accent3"/>
              </a:solidFill>
            </a:endParaRPr>
          </a:p>
        </p:txBody>
      </p:sp>
      <p:sp>
        <p:nvSpPr>
          <p:cNvPr id="137" name="Google Shape;137;p21"/>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38" name="Google Shape;138;p21"/>
          <p:cNvPicPr preferRelativeResize="0"/>
          <p:nvPr/>
        </p:nvPicPr>
        <p:blipFill rotWithShape="1">
          <a:blip r:embed="rId3">
            <a:alphaModFix/>
          </a:blip>
          <a:srcRect b="0" l="0" r="0" t="2400"/>
          <a:stretch/>
        </p:blipFill>
        <p:spPr>
          <a:xfrm>
            <a:off x="2939375" y="234150"/>
            <a:ext cx="3147399" cy="3007451"/>
          </a:xfrm>
          <a:prstGeom prst="rect">
            <a:avLst/>
          </a:prstGeom>
          <a:noFill/>
          <a:ln>
            <a:noFill/>
          </a:ln>
        </p:spPr>
      </p:pic>
      <p:pic>
        <p:nvPicPr>
          <p:cNvPr id="139" name="Google Shape;139;p21"/>
          <p:cNvPicPr preferRelativeResize="0"/>
          <p:nvPr/>
        </p:nvPicPr>
        <p:blipFill>
          <a:blip r:embed="rId4">
            <a:alphaModFix/>
          </a:blip>
          <a:stretch>
            <a:fillRect/>
          </a:stretch>
        </p:blipFill>
        <p:spPr>
          <a:xfrm>
            <a:off x="3421589" y="458702"/>
            <a:ext cx="2300825" cy="2300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 name="Shape 143"/>
        <p:cNvGrpSpPr/>
        <p:nvPr/>
      </p:nvGrpSpPr>
      <p:grpSpPr>
        <a:xfrm>
          <a:off x="0" y="0"/>
          <a:ext cx="0" cy="0"/>
          <a:chOff x="0" y="0"/>
          <a:chExt cx="0" cy="0"/>
        </a:xfrm>
      </p:grpSpPr>
      <p:sp>
        <p:nvSpPr>
          <p:cNvPr id="144" name="Google Shape;144;p22"/>
          <p:cNvSpPr txBox="1"/>
          <p:nvPr>
            <p:ph idx="1" type="body"/>
          </p:nvPr>
        </p:nvSpPr>
        <p:spPr>
          <a:xfrm>
            <a:off x="3004700" y="984325"/>
            <a:ext cx="3522600" cy="338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i="0" sz="1100">
              <a:solidFill>
                <a:srgbClr val="595959"/>
              </a:solidFill>
              <a:latin typeface="Arial"/>
              <a:ea typeface="Arial"/>
              <a:cs typeface="Arial"/>
              <a:sym typeface="Arial"/>
            </a:endParaRPr>
          </a:p>
          <a:p>
            <a:pPr indent="0" lvl="0" marL="0" rtl="0" algn="l">
              <a:spcBef>
                <a:spcPts val="1200"/>
              </a:spcBef>
              <a:spcAft>
                <a:spcPts val="0"/>
              </a:spcAft>
              <a:buNone/>
            </a:pPr>
            <a:r>
              <a:rPr i="0" lang="en" sz="1150">
                <a:solidFill>
                  <a:srgbClr val="595959"/>
                </a:solidFill>
                <a:latin typeface="Tahoma"/>
                <a:ea typeface="Tahoma"/>
                <a:cs typeface="Tahoma"/>
                <a:sym typeface="Tahoma"/>
              </a:rPr>
              <a:t>Taylor is a junior at Greenfield Central High School.  </a:t>
            </a:r>
            <a:endParaRPr i="0" sz="1150">
              <a:solidFill>
                <a:srgbClr val="595959"/>
              </a:solidFill>
              <a:latin typeface="Tahoma"/>
              <a:ea typeface="Tahoma"/>
              <a:cs typeface="Tahoma"/>
              <a:sym typeface="Tahoma"/>
            </a:endParaRPr>
          </a:p>
          <a:p>
            <a:pPr indent="0" lvl="0" marL="0" rtl="0" algn="l">
              <a:spcBef>
                <a:spcPts val="1200"/>
              </a:spcBef>
              <a:spcAft>
                <a:spcPts val="0"/>
              </a:spcAft>
              <a:buNone/>
            </a:pPr>
            <a:r>
              <a:rPr i="0" lang="en" sz="1150">
                <a:solidFill>
                  <a:srgbClr val="595959"/>
                </a:solidFill>
                <a:latin typeface="Tahoma"/>
                <a:ea typeface="Tahoma"/>
                <a:cs typeface="Tahoma"/>
                <a:sym typeface="Tahoma"/>
              </a:rPr>
              <a:t>She struggles with attendance due to high levels of anxiety which prevent her from coming to school regularly.  </a:t>
            </a:r>
            <a:endParaRPr i="0" sz="1150">
              <a:solidFill>
                <a:srgbClr val="595959"/>
              </a:solidFill>
              <a:latin typeface="Tahoma"/>
              <a:ea typeface="Tahoma"/>
              <a:cs typeface="Tahoma"/>
              <a:sym typeface="Tahoma"/>
            </a:endParaRPr>
          </a:p>
          <a:p>
            <a:pPr indent="0" lvl="0" marL="0" rtl="0" algn="l">
              <a:spcBef>
                <a:spcPts val="1200"/>
              </a:spcBef>
              <a:spcAft>
                <a:spcPts val="0"/>
              </a:spcAft>
              <a:buNone/>
            </a:pPr>
            <a:r>
              <a:rPr i="0" lang="en" sz="1150">
                <a:solidFill>
                  <a:srgbClr val="595959"/>
                </a:solidFill>
                <a:latin typeface="Tahoma"/>
                <a:ea typeface="Tahoma"/>
                <a:cs typeface="Tahoma"/>
                <a:sym typeface="Tahoma"/>
              </a:rPr>
              <a:t>Taylor’s short bio:</a:t>
            </a:r>
            <a:endParaRPr i="0" sz="1150">
              <a:solidFill>
                <a:srgbClr val="595959"/>
              </a:solidFill>
              <a:latin typeface="Tahoma"/>
              <a:ea typeface="Tahoma"/>
              <a:cs typeface="Tahoma"/>
              <a:sym typeface="Tahoma"/>
            </a:endParaRPr>
          </a:p>
          <a:p>
            <a:pPr indent="-301625" lvl="0" marL="457200" rtl="0" algn="l">
              <a:spcBef>
                <a:spcPts val="1200"/>
              </a:spcBef>
              <a:spcAft>
                <a:spcPts val="0"/>
              </a:spcAft>
              <a:buClr>
                <a:srgbClr val="595959"/>
              </a:buClr>
              <a:buSzPts val="1150"/>
              <a:buFont typeface="Tahoma"/>
              <a:buChar char="●"/>
            </a:pPr>
            <a:r>
              <a:rPr i="0" lang="en" sz="1150">
                <a:solidFill>
                  <a:srgbClr val="595959"/>
                </a:solidFill>
                <a:latin typeface="Tahoma"/>
                <a:ea typeface="Tahoma"/>
                <a:cs typeface="Tahoma"/>
                <a:sym typeface="Tahoma"/>
              </a:rPr>
              <a:t>Lives with mom and younger brother (parents divorced when she was in grade school)</a:t>
            </a:r>
            <a:endParaRPr i="0" sz="1150">
              <a:solidFill>
                <a:srgbClr val="595959"/>
              </a:solidFill>
              <a:latin typeface="Tahoma"/>
              <a:ea typeface="Tahoma"/>
              <a:cs typeface="Tahoma"/>
              <a:sym typeface="Tahoma"/>
            </a:endParaRPr>
          </a:p>
          <a:p>
            <a:pPr indent="-301625" lvl="0" marL="457200" rtl="0" algn="l">
              <a:spcBef>
                <a:spcPts val="0"/>
              </a:spcBef>
              <a:spcAft>
                <a:spcPts val="0"/>
              </a:spcAft>
              <a:buClr>
                <a:srgbClr val="595959"/>
              </a:buClr>
              <a:buSzPts val="1150"/>
              <a:buFont typeface="Tahoma"/>
              <a:buChar char="●"/>
            </a:pPr>
            <a:r>
              <a:rPr i="0" lang="en" sz="1150">
                <a:solidFill>
                  <a:srgbClr val="595959"/>
                </a:solidFill>
                <a:latin typeface="Tahoma"/>
                <a:ea typeface="Tahoma"/>
                <a:cs typeface="Tahoma"/>
                <a:sym typeface="Tahoma"/>
              </a:rPr>
              <a:t>Has 11 credits (she should have 20-30 at this point in her academic career)</a:t>
            </a:r>
            <a:endParaRPr i="0" sz="1150">
              <a:solidFill>
                <a:srgbClr val="595959"/>
              </a:solidFill>
              <a:latin typeface="Tahoma"/>
              <a:ea typeface="Tahoma"/>
              <a:cs typeface="Tahoma"/>
              <a:sym typeface="Tahoma"/>
            </a:endParaRPr>
          </a:p>
          <a:p>
            <a:pPr indent="-301625" lvl="0" marL="457200" rtl="0" algn="l">
              <a:spcBef>
                <a:spcPts val="0"/>
              </a:spcBef>
              <a:spcAft>
                <a:spcPts val="0"/>
              </a:spcAft>
              <a:buClr>
                <a:srgbClr val="595959"/>
              </a:buClr>
              <a:buSzPts val="1150"/>
              <a:buFont typeface="Tahoma"/>
              <a:buChar char="●"/>
            </a:pPr>
            <a:r>
              <a:rPr i="0" lang="en" sz="1150">
                <a:solidFill>
                  <a:srgbClr val="595959"/>
                </a:solidFill>
                <a:latin typeface="Tahoma"/>
                <a:ea typeface="Tahoma"/>
                <a:cs typeface="Tahoma"/>
                <a:sym typeface="Tahoma"/>
              </a:rPr>
              <a:t>She has missed 25 days of school</a:t>
            </a:r>
            <a:endParaRPr i="0" sz="1150">
              <a:solidFill>
                <a:srgbClr val="595959"/>
              </a:solidFill>
              <a:latin typeface="Tahoma"/>
              <a:ea typeface="Tahoma"/>
              <a:cs typeface="Tahoma"/>
              <a:sym typeface="Tahoma"/>
            </a:endParaRPr>
          </a:p>
          <a:p>
            <a:pPr indent="-301625" lvl="0" marL="457200" rtl="0" algn="l">
              <a:spcBef>
                <a:spcPts val="0"/>
              </a:spcBef>
              <a:spcAft>
                <a:spcPts val="0"/>
              </a:spcAft>
              <a:buClr>
                <a:srgbClr val="595959"/>
              </a:buClr>
              <a:buSzPts val="1150"/>
              <a:buFont typeface="Tahoma"/>
              <a:buChar char="●"/>
            </a:pPr>
            <a:r>
              <a:rPr i="0" lang="en" sz="1150">
                <a:solidFill>
                  <a:srgbClr val="595959"/>
                </a:solidFill>
                <a:latin typeface="Tahoma"/>
                <a:ea typeface="Tahoma"/>
                <a:cs typeface="Tahoma"/>
                <a:sym typeface="Tahoma"/>
              </a:rPr>
              <a:t>She has a documented anxiety disorder and takes medication for the disorder</a:t>
            </a:r>
            <a:endParaRPr i="0" sz="1150">
              <a:solidFill>
                <a:srgbClr val="595959"/>
              </a:solidFill>
              <a:latin typeface="Tahoma"/>
              <a:ea typeface="Tahoma"/>
              <a:cs typeface="Tahoma"/>
              <a:sym typeface="Tahoma"/>
            </a:endParaRPr>
          </a:p>
          <a:p>
            <a:pPr indent="0" lvl="0" marL="0" rtl="0" algn="ctr">
              <a:spcBef>
                <a:spcPts val="1200"/>
              </a:spcBef>
              <a:spcAft>
                <a:spcPts val="0"/>
              </a:spcAft>
              <a:buNone/>
            </a:pPr>
            <a:r>
              <a:t/>
            </a:r>
            <a:endParaRPr i="0" sz="1600"/>
          </a:p>
        </p:txBody>
      </p:sp>
      <p:sp>
        <p:nvSpPr>
          <p:cNvPr id="145" name="Google Shape;145;p22"/>
          <p:cNvSpPr txBox="1"/>
          <p:nvPr>
            <p:ph idx="12" type="sldNum"/>
          </p:nvPr>
        </p:nvSpPr>
        <p:spPr>
          <a:xfrm>
            <a:off x="4297659" y="4292651"/>
            <a:ext cx="548700" cy="393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idx="4294967295" type="ctrTitle"/>
          </p:nvPr>
        </p:nvSpPr>
        <p:spPr>
          <a:xfrm>
            <a:off x="994975" y="1053900"/>
            <a:ext cx="4854000" cy="61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solidFill>
                  <a:schemeClr val="dk1"/>
                </a:solidFill>
              </a:rPr>
              <a:t>Jazmine’s Referral Process</a:t>
            </a:r>
            <a:endParaRPr sz="3100">
              <a:solidFill>
                <a:schemeClr val="dk1"/>
              </a:solidFill>
            </a:endParaRPr>
          </a:p>
        </p:txBody>
      </p:sp>
      <p:sp>
        <p:nvSpPr>
          <p:cNvPr id="151" name="Google Shape;151;p23"/>
          <p:cNvSpPr txBox="1"/>
          <p:nvPr>
            <p:ph idx="4294967295" type="subTitle"/>
          </p:nvPr>
        </p:nvSpPr>
        <p:spPr>
          <a:xfrm>
            <a:off x="994975" y="1670088"/>
            <a:ext cx="5850600" cy="2922300"/>
          </a:xfrm>
          <a:prstGeom prst="rect">
            <a:avLst/>
          </a:prstGeom>
        </p:spPr>
        <p:txBody>
          <a:bodyPr anchorCtr="0" anchor="t" bIns="0" lIns="0" spcFirstLastPara="1" rIns="0" wrap="square" tIns="0">
            <a:noAutofit/>
          </a:bodyPr>
          <a:lstStyle/>
          <a:p>
            <a:pPr indent="-342900" lvl="0" marL="457200" rtl="0" algn="l">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Counselor referral </a:t>
            </a:r>
            <a:endParaRPr sz="1800">
              <a:solidFill>
                <a:srgbClr val="595959"/>
              </a:solidFill>
              <a:latin typeface="Arial"/>
              <a:ea typeface="Arial"/>
              <a:cs typeface="Arial"/>
              <a:sym typeface="Arial"/>
            </a:endParaRPr>
          </a:p>
          <a:p>
            <a:pPr indent="-342900" lvl="0" marL="457200" rtl="0" algn="l">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Family interview w/Academy lead teacher</a:t>
            </a:r>
            <a:endParaRPr sz="1800">
              <a:solidFill>
                <a:srgbClr val="595959"/>
              </a:solidFill>
              <a:latin typeface="Arial"/>
              <a:ea typeface="Arial"/>
              <a:cs typeface="Arial"/>
              <a:sym typeface="Arial"/>
            </a:endParaRPr>
          </a:p>
          <a:p>
            <a:pPr indent="-342900" lvl="0" marL="457200" rtl="0" algn="l">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Review of program expectations </a:t>
            </a:r>
            <a:endParaRPr sz="1800">
              <a:solidFill>
                <a:srgbClr val="595959"/>
              </a:solidFill>
              <a:latin typeface="Arial"/>
              <a:ea typeface="Arial"/>
              <a:cs typeface="Arial"/>
              <a:sym typeface="Arial"/>
            </a:endParaRPr>
          </a:p>
          <a:p>
            <a:pPr indent="-342900" lvl="0" marL="457200" rtl="0" algn="l">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Selection of AM/PM class</a:t>
            </a:r>
            <a:endParaRPr sz="1800">
              <a:solidFill>
                <a:srgbClr val="595959"/>
              </a:solidFill>
              <a:latin typeface="Arial"/>
              <a:ea typeface="Arial"/>
              <a:cs typeface="Arial"/>
              <a:sym typeface="Arial"/>
            </a:endParaRPr>
          </a:p>
          <a:p>
            <a:pPr indent="-342900" lvl="0" marL="457200" rtl="0" algn="l">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Setting up Edgenuity classes </a:t>
            </a:r>
            <a:endParaRPr sz="1800">
              <a:solidFill>
                <a:srgbClr val="595959"/>
              </a:solidFill>
              <a:latin typeface="Arial"/>
              <a:ea typeface="Arial"/>
              <a:cs typeface="Arial"/>
              <a:sym typeface="Arial"/>
            </a:endParaRPr>
          </a:p>
          <a:p>
            <a:pPr indent="-342900" lvl="0" marL="457200" rtl="0" algn="l">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Providing a Chromebook from the Academy tech library </a:t>
            </a:r>
            <a:endParaRPr/>
          </a:p>
        </p:txBody>
      </p:sp>
      <p:grpSp>
        <p:nvGrpSpPr>
          <p:cNvPr id="152" name="Google Shape;152;p23"/>
          <p:cNvGrpSpPr/>
          <p:nvPr/>
        </p:nvGrpSpPr>
        <p:grpSpPr>
          <a:xfrm>
            <a:off x="5705524" y="1183585"/>
            <a:ext cx="1757163" cy="1757148"/>
            <a:chOff x="6643075" y="3664250"/>
            <a:chExt cx="407950" cy="407975"/>
          </a:xfrm>
        </p:grpSpPr>
        <p:sp>
          <p:nvSpPr>
            <p:cNvPr id="153" name="Google Shape;153;p23"/>
            <p:cNvSpPr/>
            <p:nvPr/>
          </p:nvSpPr>
          <p:spPr>
            <a:xfrm>
              <a:off x="6794075" y="3815250"/>
              <a:ext cx="211300" cy="211300"/>
            </a:xfrm>
            <a:custGeom>
              <a:rect b="b" l="l" r="r" t="t"/>
              <a:pathLst>
                <a:path extrusionOk="0" fill="none" h="8452" w="8452">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3"/>
            <p:cNvSpPr/>
            <p:nvPr/>
          </p:nvSpPr>
          <p:spPr>
            <a:xfrm>
              <a:off x="6643075" y="3664250"/>
              <a:ext cx="407950" cy="407975"/>
            </a:xfrm>
            <a:custGeom>
              <a:rect b="b" l="l" r="r" t="t"/>
              <a:pathLst>
                <a:path extrusionOk="0" fill="none" h="16319" w="16318">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 name="Google Shape;155;p23"/>
          <p:cNvGrpSpPr/>
          <p:nvPr/>
        </p:nvGrpSpPr>
        <p:grpSpPr>
          <a:xfrm rot="-587452">
            <a:off x="5602687" y="3169746"/>
            <a:ext cx="722440" cy="722399"/>
            <a:chOff x="576250" y="4319400"/>
            <a:chExt cx="442075" cy="442050"/>
          </a:xfrm>
        </p:grpSpPr>
        <p:sp>
          <p:nvSpPr>
            <p:cNvPr id="156" name="Google Shape;156;p23"/>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3"/>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 name="Google Shape;160;p23"/>
          <p:cNvSpPr/>
          <p:nvPr/>
        </p:nvSpPr>
        <p:spPr>
          <a:xfrm>
            <a:off x="5285496" y="1589557"/>
            <a:ext cx="274649" cy="262246"/>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3"/>
          <p:cNvSpPr/>
          <p:nvPr/>
        </p:nvSpPr>
        <p:spPr>
          <a:xfrm rot="2697359">
            <a:off x="7095452" y="2932193"/>
            <a:ext cx="416923" cy="398094"/>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
          <p:cNvSpPr/>
          <p:nvPr/>
        </p:nvSpPr>
        <p:spPr>
          <a:xfrm>
            <a:off x="7425286" y="2704927"/>
            <a:ext cx="167017" cy="159510"/>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p:nvPr/>
        </p:nvSpPr>
        <p:spPr>
          <a:xfrm rot="1279940">
            <a:off x="5095205" y="2380602"/>
            <a:ext cx="166981" cy="159499"/>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txBox="1"/>
          <p:nvPr>
            <p:ph idx="12" type="sldNum"/>
          </p:nvPr>
        </p:nvSpPr>
        <p:spPr>
          <a:xfrm>
            <a:off x="4297650" y="4594800"/>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65" name="Google Shape;165;p23"/>
          <p:cNvPicPr preferRelativeResize="0"/>
          <p:nvPr/>
        </p:nvPicPr>
        <p:blipFill>
          <a:blip r:embed="rId3">
            <a:alphaModFix/>
          </a:blip>
          <a:stretch>
            <a:fillRect/>
          </a:stretch>
        </p:blipFill>
        <p:spPr>
          <a:xfrm>
            <a:off x="6244075" y="2112425"/>
            <a:ext cx="2603175" cy="2603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