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278" r:id="rId4"/>
    <p:sldId id="277" r:id="rId5"/>
    <p:sldId id="273" r:id="rId6"/>
    <p:sldId id="272" r:id="rId7"/>
    <p:sldId id="274" r:id="rId8"/>
    <p:sldId id="27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97" autoAdjust="0"/>
    <p:restoredTop sz="85637" autoAdjust="0"/>
  </p:normalViewPr>
  <p:slideViewPr>
    <p:cSldViewPr>
      <p:cViewPr varScale="1">
        <p:scale>
          <a:sx n="63" d="100"/>
          <a:sy n="63" d="100"/>
        </p:scale>
        <p:origin x="4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9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C9BB8-742C-464B-BFB9-58988719A0A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28A91-032E-4E16-BA73-5692F36DD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54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49CAA14-EF89-422A-8FB0-CB2DC403E037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B500883-914A-4C0E-AC01-44E976738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89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32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03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51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62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40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60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00883-914A-4C0E-AC01-44E9767386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59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01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00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1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3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7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4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2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2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5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7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DA51-BA86-44A4-9E50-71D1E44B218B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7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9DA51-BA86-44A4-9E50-71D1E44B218B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C3891-B3AD-4ADD-B411-105EB931E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2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5532" y="34290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MCPS Course Choices </a:t>
            </a:r>
            <a:br>
              <a:rPr lang="en-US" b="1" dirty="0" smtClean="0"/>
            </a:br>
            <a:r>
              <a:rPr lang="en-US" sz="2000" b="1" dirty="0" smtClean="0"/>
              <a:t>Elementary &amp; Secondary </a:t>
            </a:r>
            <a:r>
              <a:rPr lang="en-US" sz="2000" b="1" dirty="0" smtClean="0"/>
              <a:t>Level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i="1" dirty="0" smtClean="0"/>
              <a:t>For Discussion Purposes  -- BOD 12/13/18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2700" b="1" dirty="0"/>
          </a:p>
        </p:txBody>
      </p:sp>
      <p:pic>
        <p:nvPicPr>
          <p:cNvPr id="1026" name="Picture 2" descr="C:\Users\206013197\Downloads\MCCPTA blue ba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56626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04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/>
          <a:lstStyle/>
          <a:p>
            <a:r>
              <a:rPr lang="en-US" b="1" dirty="0" smtClean="0"/>
              <a:t>Elementary </a:t>
            </a:r>
            <a:r>
              <a:rPr lang="en-US" b="1" dirty="0" smtClean="0"/>
              <a:t>School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7981950" cy="4805363"/>
          </a:xfrm>
        </p:spPr>
        <p:txBody>
          <a:bodyPr>
            <a:normAutofit/>
          </a:bodyPr>
          <a:lstStyle/>
          <a:p>
            <a:r>
              <a:rPr lang="en-US" b="1" dirty="0" smtClean="0"/>
              <a:t>New Curriculum -- English/Language Arts and Math</a:t>
            </a:r>
          </a:p>
          <a:p>
            <a:r>
              <a:rPr lang="en-US" b="1" dirty="0" smtClean="0"/>
              <a:t>3 year phase in process with 2 cohorts</a:t>
            </a:r>
          </a:p>
          <a:p>
            <a:pPr lvl="1"/>
            <a:r>
              <a:rPr lang="en-US" dirty="0" smtClean="0"/>
              <a:t>Year 1 – Math (36); ELA (42)</a:t>
            </a:r>
          </a:p>
          <a:p>
            <a:pPr lvl="2"/>
            <a:r>
              <a:rPr lang="en-US" dirty="0" smtClean="0"/>
              <a:t>ELA increased due to </a:t>
            </a:r>
            <a:r>
              <a:rPr lang="en-US" dirty="0" err="1" smtClean="0"/>
              <a:t>iReady</a:t>
            </a:r>
            <a:r>
              <a:rPr lang="en-US" dirty="0" smtClean="0"/>
              <a:t> ELA phase out</a:t>
            </a:r>
          </a:p>
          <a:p>
            <a:pPr lvl="1"/>
            <a:r>
              <a:rPr lang="en-US" dirty="0" smtClean="0"/>
              <a:t>Year 2 – All those in Cohort 1 will get opposite discipline; all other schools (Cohort 2) will implement one or the other.</a:t>
            </a:r>
          </a:p>
          <a:p>
            <a:pPr lvl="1"/>
            <a:r>
              <a:rPr lang="en-US" dirty="0" smtClean="0"/>
              <a:t>Year 3 – Cohort 2 schools will implement the opposite discipline of what they selected in year 2.</a:t>
            </a:r>
          </a:p>
        </p:txBody>
      </p:sp>
    </p:spTree>
    <p:extLst>
      <p:ext uri="{BB962C8B-B14F-4D97-AF65-F5344CB8AC3E}">
        <p14:creationId xmlns:p14="http://schemas.microsoft.com/office/powerpoint/2010/main" val="3483797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/>
          <a:lstStyle/>
          <a:p>
            <a:r>
              <a:rPr lang="en-US" b="1" dirty="0" smtClean="0"/>
              <a:t>Elementary School (continued)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7981950" cy="48053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Elementary Literacy Curriculum (ELC) – </a:t>
            </a:r>
            <a:r>
              <a:rPr lang="en-US" dirty="0" smtClean="0"/>
              <a:t>OSA identified through </a:t>
            </a:r>
            <a:r>
              <a:rPr lang="en-US" dirty="0" smtClean="0"/>
              <a:t>field testing for magnets, those </a:t>
            </a:r>
            <a:r>
              <a:rPr lang="en-US" dirty="0" smtClean="0"/>
              <a:t>schools that had a “cohort”  </a:t>
            </a:r>
          </a:p>
          <a:p>
            <a:pPr lvl="1"/>
            <a:r>
              <a:rPr lang="en-US" dirty="0" smtClean="0"/>
              <a:t>These students access Jr. Great Books, William &amp; Mary, and Lucy </a:t>
            </a:r>
            <a:r>
              <a:rPr lang="en-US" dirty="0" err="1" smtClean="0"/>
              <a:t>Caulkins</a:t>
            </a:r>
            <a:r>
              <a:rPr lang="en-US" dirty="0" smtClean="0"/>
              <a:t> Writing.</a:t>
            </a:r>
          </a:p>
          <a:p>
            <a:pPr lvl="1"/>
            <a:r>
              <a:rPr lang="en-US" dirty="0" smtClean="0"/>
              <a:t>All schools have access to these materials and schools can differentiate </a:t>
            </a:r>
            <a:r>
              <a:rPr lang="en-US" dirty="0" err="1" smtClean="0"/>
              <a:t>nstruction</a:t>
            </a:r>
            <a:r>
              <a:rPr lang="en-US" dirty="0" smtClean="0"/>
              <a:t> accessing these materials for high performing students.</a:t>
            </a:r>
          </a:p>
          <a:p>
            <a:pPr lvl="1"/>
            <a:r>
              <a:rPr lang="en-US" dirty="0" smtClean="0"/>
              <a:t>NOTE:  8 of the 42 Cohort 1 ELA schools are currently implementing ELC. </a:t>
            </a:r>
          </a:p>
          <a:p>
            <a:pPr lvl="1"/>
            <a:r>
              <a:rPr lang="en-US" dirty="0" smtClean="0"/>
              <a:t>QUESTION WHAT THEIR PLAN IS FOR NEXT YEAR!!!  </a:t>
            </a:r>
            <a:endParaRPr lang="en-US" dirty="0" smtClean="0"/>
          </a:p>
          <a:p>
            <a:r>
              <a:rPr lang="en-US" b="1" dirty="0" smtClean="0"/>
              <a:t>Compacted Math</a:t>
            </a:r>
            <a:r>
              <a:rPr lang="en-US" dirty="0" smtClean="0"/>
              <a:t> </a:t>
            </a:r>
            <a:r>
              <a:rPr lang="en-US" dirty="0" smtClean="0"/>
              <a:t>– No changes anticipated in the coming year.</a:t>
            </a:r>
          </a:p>
          <a:p>
            <a:pPr lvl="1"/>
            <a:r>
              <a:rPr lang="en-US" dirty="0" smtClean="0"/>
              <a:t>MCPS has a “guideline” document outlining general characteristics of students recommended for CM</a:t>
            </a:r>
          </a:p>
          <a:p>
            <a:pPr lvl="1"/>
            <a:r>
              <a:rPr lang="en-US" dirty="0" smtClean="0"/>
              <a:t>Parents should consider the path students are on once they commit to compacted math in 4</a:t>
            </a:r>
            <a:r>
              <a:rPr lang="en-US" baseline="30000" dirty="0" smtClean="0"/>
              <a:t>th</a:t>
            </a:r>
            <a:r>
              <a:rPr lang="en-US" dirty="0" smtClean="0"/>
              <a:t> grade.  </a:t>
            </a:r>
          </a:p>
          <a:p>
            <a:pPr lvl="1"/>
            <a:r>
              <a:rPr lang="en-US" dirty="0" smtClean="0"/>
              <a:t>Ask other parents... 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5008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/>
          <a:lstStyle/>
          <a:p>
            <a:r>
              <a:rPr lang="en-US" b="1" dirty="0" smtClean="0"/>
              <a:t>Middle School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7981950" cy="4805363"/>
          </a:xfrm>
        </p:spPr>
        <p:txBody>
          <a:bodyPr>
            <a:normAutofit/>
          </a:bodyPr>
          <a:lstStyle/>
          <a:p>
            <a:r>
              <a:rPr lang="en-US" b="1" dirty="0" smtClean="0"/>
              <a:t>New Curriculum – Cohort 1 ELA </a:t>
            </a:r>
            <a:r>
              <a:rPr lang="en-US" b="1" dirty="0" smtClean="0"/>
              <a:t>(22); </a:t>
            </a:r>
            <a:r>
              <a:rPr lang="en-US" b="1" dirty="0" smtClean="0"/>
              <a:t>Math (20)</a:t>
            </a:r>
          </a:p>
          <a:p>
            <a:pPr lvl="1"/>
            <a:r>
              <a:rPr lang="en-US" dirty="0" smtClean="0"/>
              <a:t>19 schools are opting to roll out both simultaneously</a:t>
            </a:r>
            <a:endParaRPr lang="en-US" b="1" dirty="0" smtClean="0"/>
          </a:p>
          <a:p>
            <a:r>
              <a:rPr lang="en-US" b="1" dirty="0" smtClean="0"/>
              <a:t>Social </a:t>
            </a:r>
            <a:r>
              <a:rPr lang="en-US" b="1" dirty="0" smtClean="0"/>
              <a:t>Studies – </a:t>
            </a:r>
            <a:r>
              <a:rPr lang="en-US" dirty="0" smtClean="0"/>
              <a:t>Time for “lessons learned” from the rollout of the expansion courses in “lower county.”</a:t>
            </a:r>
            <a:endParaRPr lang="en-US" dirty="0" smtClean="0"/>
          </a:p>
          <a:p>
            <a:pPr lvl="1"/>
            <a:r>
              <a:rPr lang="en-US" dirty="0" smtClean="0"/>
              <a:t>Upper county MS will implement global course for 6</a:t>
            </a:r>
            <a:r>
              <a:rPr lang="en-US" baseline="30000" dirty="0" smtClean="0"/>
              <a:t>th</a:t>
            </a:r>
            <a:r>
              <a:rPr lang="en-US" dirty="0" smtClean="0"/>
              <a:t> graders in schools with recognized cohort. </a:t>
            </a:r>
          </a:p>
          <a:p>
            <a:r>
              <a:rPr lang="en-US" b="1" dirty="0" smtClean="0"/>
              <a:t>Science</a:t>
            </a:r>
            <a:r>
              <a:rPr lang="en-US" dirty="0" smtClean="0"/>
              <a:t> </a:t>
            </a:r>
            <a:r>
              <a:rPr lang="en-US" dirty="0" smtClean="0"/>
              <a:t>– No changes anticipated in the coming year.</a:t>
            </a:r>
          </a:p>
          <a:p>
            <a:pPr lvl="1"/>
            <a:r>
              <a:rPr lang="en-US" dirty="0" smtClean="0"/>
              <a:t>We request oversight of “clustering” practices that will facilitate better dynamics and more teacher access by limiting the number of bands of “ability” per classroom.</a:t>
            </a:r>
          </a:p>
        </p:txBody>
      </p:sp>
    </p:spTree>
    <p:extLst>
      <p:ext uri="{BB962C8B-B14F-4D97-AF65-F5344CB8AC3E}">
        <p14:creationId xmlns:p14="http://schemas.microsoft.com/office/powerpoint/2010/main" val="3716174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/>
          <a:lstStyle/>
          <a:p>
            <a:r>
              <a:rPr lang="en-US" b="1" dirty="0" smtClean="0"/>
              <a:t>Middle School (continued)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7981950" cy="4805363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Electives</a:t>
            </a:r>
            <a:r>
              <a:rPr lang="en-US" dirty="0"/>
              <a:t> – courses </a:t>
            </a:r>
            <a:r>
              <a:rPr lang="en-US" dirty="0" smtClean="0"/>
              <a:t>are often offered based </a:t>
            </a:r>
            <a:r>
              <a:rPr lang="en-US" dirty="0"/>
              <a:t>on staffing </a:t>
            </a:r>
            <a:r>
              <a:rPr lang="en-US" i="1" dirty="0"/>
              <a:t>rather than</a:t>
            </a:r>
            <a:r>
              <a:rPr lang="en-US" dirty="0"/>
              <a:t> staffing based </a:t>
            </a:r>
            <a:r>
              <a:rPr lang="en-US" dirty="0" smtClean="0"/>
              <a:t>on student </a:t>
            </a:r>
            <a:r>
              <a:rPr lang="en-US" dirty="0"/>
              <a:t>selections</a:t>
            </a:r>
          </a:p>
          <a:p>
            <a:pPr lvl="1"/>
            <a:r>
              <a:rPr lang="en-US" dirty="0"/>
              <a:t>We request “oversight” to ensure all schools have a range of options (tech/art/music/culinary, etc.) available during the registration period.</a:t>
            </a:r>
          </a:p>
          <a:p>
            <a:r>
              <a:rPr lang="en-US" b="1" dirty="0"/>
              <a:t>World Languages </a:t>
            </a:r>
            <a:r>
              <a:rPr lang="en-US" dirty="0"/>
              <a:t>– some schools allow 6</a:t>
            </a:r>
            <a:r>
              <a:rPr lang="en-US" baseline="30000" dirty="0"/>
              <a:t>th</a:t>
            </a:r>
            <a:r>
              <a:rPr lang="en-US" dirty="0"/>
              <a:t> graders to take 1A/B while others require any 6</a:t>
            </a:r>
            <a:r>
              <a:rPr lang="en-US" baseline="30000" dirty="0"/>
              <a:t>th</a:t>
            </a:r>
            <a:r>
              <a:rPr lang="en-US" dirty="0"/>
              <a:t> graders interested in language take a full year 1A and then in 7</a:t>
            </a:r>
            <a:r>
              <a:rPr lang="en-US" baseline="30000" dirty="0"/>
              <a:t>th</a:t>
            </a:r>
            <a:r>
              <a:rPr lang="en-US" dirty="0"/>
              <a:t> grade, </a:t>
            </a:r>
            <a:r>
              <a:rPr lang="en-US" dirty="0" smtClean="0"/>
              <a:t>must </a:t>
            </a:r>
            <a:r>
              <a:rPr lang="en-US" dirty="0"/>
              <a:t>take a full year of 1B</a:t>
            </a:r>
            <a:r>
              <a:rPr lang="en-US" dirty="0" smtClean="0"/>
              <a:t>. (Note: if students begin world language in 7</a:t>
            </a:r>
            <a:r>
              <a:rPr lang="en-US" baseline="30000" dirty="0" smtClean="0"/>
              <a:t>th</a:t>
            </a:r>
            <a:r>
              <a:rPr lang="en-US" dirty="0" smtClean="0"/>
              <a:t> grade, they are eligible for 1A/B option)  </a:t>
            </a:r>
            <a:endParaRPr lang="en-US" dirty="0"/>
          </a:p>
          <a:p>
            <a:pPr lvl="1"/>
            <a:r>
              <a:rPr lang="en-US" dirty="0"/>
              <a:t>We request school </a:t>
            </a:r>
            <a:r>
              <a:rPr lang="en-US" dirty="0" smtClean="0"/>
              <a:t>be required to justify the criteria </a:t>
            </a:r>
            <a:r>
              <a:rPr lang="en-US" dirty="0"/>
              <a:t>for any courses where </a:t>
            </a:r>
            <a:r>
              <a:rPr lang="en-US" dirty="0" smtClean="0"/>
              <a:t>suspected gatekeeping is occurring.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561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HS – On Grade Level vs. Honors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53350" cy="4576763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difference between OGL &amp; Honors?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Are high school principals required to provide any justification before eliminating “on level” course options?</a:t>
            </a:r>
          </a:p>
          <a:p>
            <a:pPr lvl="1"/>
            <a:r>
              <a:rPr lang="en-US" dirty="0" smtClean="0"/>
              <a:t>Where “levels” are available, are there guidelines teachers use in making their course recommendations for the following year?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How are students “clustered” in classes at the high schools that have eliminated “on level” courses?  </a:t>
            </a:r>
          </a:p>
          <a:p>
            <a:pPr lvl="2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2028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Math, Specifically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53350" cy="4576763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recommended pathway for students that completed Algebra 1 in middle school but did not pass the PARCC Algebra 1 exam with a 3 or better?</a:t>
            </a:r>
          </a:p>
          <a:p>
            <a:pPr lvl="1"/>
            <a:r>
              <a:rPr lang="en-US" dirty="0" smtClean="0"/>
              <a:t>What guidelines are made available to parents to help understand the options and the impacts of continuing on the MCPS recommended course trajectory?</a:t>
            </a:r>
          </a:p>
          <a:p>
            <a:r>
              <a:rPr lang="en-US" dirty="0" smtClean="0"/>
              <a:t>What is the process/requirement if a student wants to move levels? 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9683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Ask... 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53350" cy="4576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Elementary Schools</a:t>
            </a:r>
          </a:p>
          <a:p>
            <a:pPr lvl="1"/>
            <a:r>
              <a:rPr lang="en-US" dirty="0" smtClean="0"/>
              <a:t>What happens to the ELCs?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Middle </a:t>
            </a:r>
            <a:r>
              <a:rPr lang="en-US" dirty="0" smtClean="0"/>
              <a:t>Schools</a:t>
            </a:r>
          </a:p>
          <a:p>
            <a:pPr lvl="1"/>
            <a:r>
              <a:rPr lang="en-US" dirty="0" smtClean="0"/>
              <a:t>Require range of course options</a:t>
            </a:r>
          </a:p>
          <a:p>
            <a:pPr lvl="1"/>
            <a:r>
              <a:rPr lang="en-US" dirty="0" smtClean="0"/>
              <a:t>Provide clarity on “clustering” practices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High Schools</a:t>
            </a:r>
          </a:p>
          <a:p>
            <a:pPr lvl="1"/>
            <a:r>
              <a:rPr lang="en-US" dirty="0" smtClean="0"/>
              <a:t>Provide clear trajectory guidelines for selecting OGL vs. Honors vs. AP</a:t>
            </a:r>
          </a:p>
          <a:p>
            <a:pPr lvl="1"/>
            <a:r>
              <a:rPr lang="en-US" dirty="0" smtClean="0"/>
              <a:t>Require justification before HS categorically eliminate levels in disciplines/courses</a:t>
            </a:r>
          </a:p>
          <a:p>
            <a:pPr lvl="1"/>
            <a:r>
              <a:rPr lang="en-US" dirty="0" smtClean="0"/>
              <a:t>Outline process followed when schools are  communicating with parents regarding concerns with meeting graduation requirements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9912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1142</TotalTime>
  <Words>662</Words>
  <Application>Microsoft Office PowerPoint</Application>
  <PresentationFormat>On-screen Show (4:3)</PresentationFormat>
  <Paragraphs>69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MCPS Course Choices  Elementary &amp; Secondary Level.  For Discussion Purposes  -- BOD 12/13/18 </vt:lpstr>
      <vt:lpstr>Elementary School</vt:lpstr>
      <vt:lpstr>Elementary School (continued)</vt:lpstr>
      <vt:lpstr>Middle School</vt:lpstr>
      <vt:lpstr>Middle School (continued)</vt:lpstr>
      <vt:lpstr>HS – On Grade Level vs. Honors</vt:lpstr>
      <vt:lpstr>Math, Specifically</vt:lpstr>
      <vt:lpstr>The Ask...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206013197</dc:creator>
  <cp:lastModifiedBy>Cynthia Simonson</cp:lastModifiedBy>
  <cp:revision>61</cp:revision>
  <cp:lastPrinted>2018-12-13T22:21:33Z</cp:lastPrinted>
  <dcterms:created xsi:type="dcterms:W3CDTF">2016-09-10T10:48:59Z</dcterms:created>
  <dcterms:modified xsi:type="dcterms:W3CDTF">2018-12-13T22:23:50Z</dcterms:modified>
</cp:coreProperties>
</file>