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82F5-DA3F-42BA-9419-A324026DA24B}" type="datetimeFigureOut">
              <a:rPr lang="en-GB" smtClean="0"/>
              <a:pPr/>
              <a:t>09/03/2011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1D2E-D822-4452-8B37-9997689CA3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82F5-DA3F-42BA-9419-A324026DA24B}" type="datetimeFigureOut">
              <a:rPr lang="en-GB" smtClean="0"/>
              <a:pPr/>
              <a:t>09/03/2011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1D2E-D822-4452-8B37-9997689CA3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82F5-DA3F-42BA-9419-A324026DA24B}" type="datetimeFigureOut">
              <a:rPr lang="en-GB" smtClean="0"/>
              <a:pPr/>
              <a:t>09/03/2011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1D2E-D822-4452-8B37-9997689CA3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82F5-DA3F-42BA-9419-A324026DA24B}" type="datetimeFigureOut">
              <a:rPr lang="en-GB" smtClean="0"/>
              <a:pPr/>
              <a:t>09/03/2011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1D2E-D822-4452-8B37-9997689CA3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82F5-DA3F-42BA-9419-A324026DA24B}" type="datetimeFigureOut">
              <a:rPr lang="en-GB" smtClean="0"/>
              <a:pPr/>
              <a:t>09/03/2011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1D2E-D822-4452-8B37-9997689CA3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82F5-DA3F-42BA-9419-A324026DA24B}" type="datetimeFigureOut">
              <a:rPr lang="en-GB" smtClean="0"/>
              <a:pPr/>
              <a:t>09/03/2011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1D2E-D822-4452-8B37-9997689CA3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82F5-DA3F-42BA-9419-A324026DA24B}" type="datetimeFigureOut">
              <a:rPr lang="en-GB" smtClean="0"/>
              <a:pPr/>
              <a:t>09/03/2011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1D2E-D822-4452-8B37-9997689CA3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82F5-DA3F-42BA-9419-A324026DA24B}" type="datetimeFigureOut">
              <a:rPr lang="en-GB" smtClean="0"/>
              <a:pPr/>
              <a:t>09/03/2011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1D2E-D822-4452-8B37-9997689CA3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82F5-DA3F-42BA-9419-A324026DA24B}" type="datetimeFigureOut">
              <a:rPr lang="en-GB" smtClean="0"/>
              <a:pPr/>
              <a:t>09/03/2011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1D2E-D822-4452-8B37-9997689CA3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82F5-DA3F-42BA-9419-A324026DA24B}" type="datetimeFigureOut">
              <a:rPr lang="en-GB" smtClean="0"/>
              <a:pPr/>
              <a:t>09/03/2011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1D2E-D822-4452-8B37-9997689CA3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82F5-DA3F-42BA-9419-A324026DA24B}" type="datetimeFigureOut">
              <a:rPr lang="en-GB" smtClean="0"/>
              <a:pPr/>
              <a:t>09/03/2011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B721D2E-D822-4452-8B37-9997689CA36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1B82F5-DA3F-42BA-9419-A324026DA24B}" type="datetimeFigureOut">
              <a:rPr lang="en-GB" smtClean="0"/>
              <a:pPr/>
              <a:t>09/03/2011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721D2E-D822-4452-8B37-9997689CA36B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468313" y="1125538"/>
            <a:ext cx="84963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b="1" dirty="0">
                <a:latin typeface="Constantia" pitchFamily="18" charset="0"/>
              </a:rPr>
              <a:t>ASSERTION</a:t>
            </a:r>
          </a:p>
          <a:p>
            <a:r>
              <a:rPr lang="en-GB" sz="2400" dirty="0" smtClean="0">
                <a:latin typeface="Constantia" pitchFamily="18" charset="0"/>
              </a:rPr>
              <a:t>Graded bedding has larger </a:t>
            </a:r>
            <a:r>
              <a:rPr lang="en-GB" sz="2400" dirty="0" err="1" smtClean="0">
                <a:latin typeface="Constantia" pitchFamily="18" charset="0"/>
              </a:rPr>
              <a:t>clasts</a:t>
            </a:r>
            <a:r>
              <a:rPr lang="en-GB" sz="2400" dirty="0" smtClean="0">
                <a:latin typeface="Constantia" pitchFamily="18" charset="0"/>
              </a:rPr>
              <a:t> at the bottom of a bed and smaller </a:t>
            </a:r>
            <a:r>
              <a:rPr lang="en-GB" sz="2400" dirty="0" err="1" smtClean="0">
                <a:latin typeface="Constantia" pitchFamily="18" charset="0"/>
              </a:rPr>
              <a:t>clasts</a:t>
            </a:r>
            <a:r>
              <a:rPr lang="en-GB" sz="2400" dirty="0" smtClean="0">
                <a:latin typeface="Constantia" pitchFamily="18" charset="0"/>
              </a:rPr>
              <a:t> at the top of the bed</a:t>
            </a:r>
            <a:endParaRPr lang="en-GB" sz="2400" dirty="0">
              <a:latin typeface="Constantia" pitchFamily="18" charset="0"/>
            </a:endParaRPr>
          </a:p>
        </p:txBody>
      </p:sp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468313" y="2420938"/>
            <a:ext cx="867568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b="1" dirty="0">
                <a:latin typeface="Constantia" pitchFamily="18" charset="0"/>
              </a:rPr>
              <a:t>REASON</a:t>
            </a:r>
          </a:p>
          <a:p>
            <a:r>
              <a:rPr lang="en-GB" sz="2400" dirty="0" smtClean="0">
                <a:latin typeface="Constantia" pitchFamily="18" charset="0"/>
              </a:rPr>
              <a:t>Asymmetrical ripple marks are caused by the flow of water or wind over a sandy surface</a:t>
            </a:r>
            <a:endParaRPr lang="en-GB" sz="2400" dirty="0">
              <a:latin typeface="Constantia" pitchFamily="18" charset="0"/>
            </a:endParaRPr>
          </a:p>
        </p:txBody>
      </p:sp>
      <p:sp>
        <p:nvSpPr>
          <p:cNvPr id="5124" name="Rectangle 25"/>
          <p:cNvSpPr>
            <a:spLocks noChangeArrowheads="1"/>
          </p:cNvSpPr>
          <p:nvPr/>
        </p:nvSpPr>
        <p:spPr bwMode="auto">
          <a:xfrm>
            <a:off x="468313" y="4221163"/>
            <a:ext cx="8424862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b="1">
                <a:solidFill>
                  <a:srgbClr val="FFFF00"/>
                </a:solidFill>
              </a:rPr>
              <a:t>A</a:t>
            </a:r>
            <a:r>
              <a:rPr lang="en-GB" sz="2000">
                <a:solidFill>
                  <a:srgbClr val="FFFF00"/>
                </a:solidFill>
              </a:rPr>
              <a:t>   both ASSERTION and REASON are TRUE and REASON is the correct  explanation of ASSERTION</a:t>
            </a:r>
          </a:p>
          <a:p>
            <a:r>
              <a:rPr lang="en-GB" sz="2000" b="1">
                <a:solidFill>
                  <a:srgbClr val="FFFF00"/>
                </a:solidFill>
              </a:rPr>
              <a:t>B</a:t>
            </a:r>
            <a:r>
              <a:rPr lang="en-GB" sz="2000">
                <a:solidFill>
                  <a:srgbClr val="FFFF00"/>
                </a:solidFill>
              </a:rPr>
              <a:t>   both ASSERTION and REASON are TRUE and REASON is NOT   the correct explanation of ASSERTION</a:t>
            </a:r>
          </a:p>
          <a:p>
            <a:r>
              <a:rPr lang="en-GB" sz="2000" b="1">
                <a:solidFill>
                  <a:srgbClr val="FFFF00"/>
                </a:solidFill>
              </a:rPr>
              <a:t>C</a:t>
            </a:r>
            <a:r>
              <a:rPr lang="en-GB" sz="2000">
                <a:solidFill>
                  <a:srgbClr val="FFFF00"/>
                </a:solidFill>
              </a:rPr>
              <a:t>   ASSERTION is TRUE and REASON is FALSE</a:t>
            </a:r>
          </a:p>
          <a:p>
            <a:r>
              <a:rPr lang="en-GB" sz="2000" b="1">
                <a:solidFill>
                  <a:srgbClr val="FFFF00"/>
                </a:solidFill>
              </a:rPr>
              <a:t>D</a:t>
            </a:r>
            <a:r>
              <a:rPr lang="en-GB" sz="2000">
                <a:solidFill>
                  <a:srgbClr val="FFFF00"/>
                </a:solidFill>
              </a:rPr>
              <a:t>   ASSERTION is FALSE and REASON is TRUE</a:t>
            </a:r>
          </a:p>
          <a:p>
            <a:r>
              <a:rPr lang="en-GB" sz="2000" b="1">
                <a:solidFill>
                  <a:srgbClr val="FFFF00"/>
                </a:solidFill>
              </a:rPr>
              <a:t>E</a:t>
            </a:r>
            <a:r>
              <a:rPr lang="en-GB" sz="2000">
                <a:solidFill>
                  <a:srgbClr val="FFFF00"/>
                </a:solidFill>
              </a:rPr>
              <a:t>   ASSERTION is FALSE and REASON is FALSE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467544" y="836712"/>
            <a:ext cx="84963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b="1" dirty="0">
                <a:latin typeface="Constantia" pitchFamily="18" charset="0"/>
              </a:rPr>
              <a:t>ASSERTION</a:t>
            </a:r>
          </a:p>
          <a:p>
            <a:r>
              <a:rPr lang="en-GB" sz="2400" dirty="0" smtClean="0">
                <a:latin typeface="Constantia" pitchFamily="18" charset="0"/>
              </a:rPr>
              <a:t>Cross bedding or current bedding are concave up sloping beds indicating movement</a:t>
            </a:r>
            <a:endParaRPr lang="en-GB" sz="2400" dirty="0">
              <a:latin typeface="Constantia" pitchFamily="18" charset="0"/>
            </a:endParaRPr>
          </a:p>
        </p:txBody>
      </p:sp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468313" y="2276872"/>
            <a:ext cx="867568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b="1" dirty="0">
                <a:latin typeface="Constantia" pitchFamily="18" charset="0"/>
              </a:rPr>
              <a:t>REASON</a:t>
            </a:r>
          </a:p>
          <a:p>
            <a:r>
              <a:rPr lang="en-GB" sz="2400" dirty="0" smtClean="0">
                <a:latin typeface="Constantia" pitchFamily="18" charset="0"/>
              </a:rPr>
              <a:t>Cross bedding or current bedding  are good examples of a </a:t>
            </a:r>
            <a:r>
              <a:rPr lang="en-GB" sz="2400" dirty="0" err="1" smtClean="0">
                <a:latin typeface="Constantia" pitchFamily="18" charset="0"/>
              </a:rPr>
              <a:t>palaeo</a:t>
            </a:r>
            <a:r>
              <a:rPr lang="en-GB" sz="2400" dirty="0" smtClean="0">
                <a:latin typeface="Constantia" pitchFamily="18" charset="0"/>
              </a:rPr>
              <a:t>-current indicators as it shows which way the wind or water flowed</a:t>
            </a:r>
            <a:endParaRPr lang="en-GB" sz="2400" dirty="0">
              <a:latin typeface="Constantia" pitchFamily="18" charset="0"/>
            </a:endParaRPr>
          </a:p>
        </p:txBody>
      </p:sp>
      <p:sp>
        <p:nvSpPr>
          <p:cNvPr id="5124" name="Rectangle 25"/>
          <p:cNvSpPr>
            <a:spLocks noChangeArrowheads="1"/>
          </p:cNvSpPr>
          <p:nvPr/>
        </p:nvSpPr>
        <p:spPr bwMode="auto">
          <a:xfrm>
            <a:off x="468313" y="4221163"/>
            <a:ext cx="8424862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b="1">
                <a:solidFill>
                  <a:srgbClr val="FFFF00"/>
                </a:solidFill>
              </a:rPr>
              <a:t>A</a:t>
            </a:r>
            <a:r>
              <a:rPr lang="en-GB" sz="2000">
                <a:solidFill>
                  <a:srgbClr val="FFFF00"/>
                </a:solidFill>
              </a:rPr>
              <a:t>   both ASSERTION and REASON are TRUE and REASON is the correct  explanation of ASSERTION</a:t>
            </a:r>
          </a:p>
          <a:p>
            <a:r>
              <a:rPr lang="en-GB" sz="2000" b="1">
                <a:solidFill>
                  <a:srgbClr val="FFFF00"/>
                </a:solidFill>
              </a:rPr>
              <a:t>B</a:t>
            </a:r>
            <a:r>
              <a:rPr lang="en-GB" sz="2000">
                <a:solidFill>
                  <a:srgbClr val="FFFF00"/>
                </a:solidFill>
              </a:rPr>
              <a:t>   both ASSERTION and REASON are TRUE and REASON is NOT   the correct explanation of ASSERTION</a:t>
            </a:r>
          </a:p>
          <a:p>
            <a:r>
              <a:rPr lang="en-GB" sz="2000" b="1">
                <a:solidFill>
                  <a:srgbClr val="FFFF00"/>
                </a:solidFill>
              </a:rPr>
              <a:t>C</a:t>
            </a:r>
            <a:r>
              <a:rPr lang="en-GB" sz="2000">
                <a:solidFill>
                  <a:srgbClr val="FFFF00"/>
                </a:solidFill>
              </a:rPr>
              <a:t>   ASSERTION is TRUE and REASON is FALSE</a:t>
            </a:r>
          </a:p>
          <a:p>
            <a:r>
              <a:rPr lang="en-GB" sz="2000" b="1">
                <a:solidFill>
                  <a:srgbClr val="FFFF00"/>
                </a:solidFill>
              </a:rPr>
              <a:t>D</a:t>
            </a:r>
            <a:r>
              <a:rPr lang="en-GB" sz="2000">
                <a:solidFill>
                  <a:srgbClr val="FFFF00"/>
                </a:solidFill>
              </a:rPr>
              <a:t>   ASSERTION is FALSE and REASON is TRUE</a:t>
            </a:r>
          </a:p>
          <a:p>
            <a:r>
              <a:rPr lang="en-GB" sz="2000" b="1">
                <a:solidFill>
                  <a:srgbClr val="FFFF00"/>
                </a:solidFill>
              </a:rPr>
              <a:t>E</a:t>
            </a:r>
            <a:r>
              <a:rPr lang="en-GB" sz="2000">
                <a:solidFill>
                  <a:srgbClr val="FFFF00"/>
                </a:solidFill>
              </a:rPr>
              <a:t>   ASSERTION is FALSE and REASON is FALSE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468313" y="1125538"/>
            <a:ext cx="84963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b="1" dirty="0" smtClean="0">
                <a:latin typeface="Constantia" pitchFamily="18" charset="0"/>
              </a:rPr>
              <a:t>ASSERTION</a:t>
            </a:r>
          </a:p>
          <a:p>
            <a:r>
              <a:rPr lang="en-GB" sz="2400" dirty="0" smtClean="0">
                <a:latin typeface="Constantia" pitchFamily="18" charset="0"/>
              </a:rPr>
              <a:t>Mud cracks or desiccation cracks form in sand when it is soaked by water</a:t>
            </a:r>
            <a:endParaRPr lang="en-GB" sz="2400" dirty="0">
              <a:latin typeface="Constantia" pitchFamily="18" charset="0"/>
            </a:endParaRPr>
          </a:p>
          <a:p>
            <a:endParaRPr lang="en-GB" sz="2400" dirty="0">
              <a:latin typeface="Constantia" pitchFamily="18" charset="0"/>
            </a:endParaRPr>
          </a:p>
        </p:txBody>
      </p:sp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468313" y="2420938"/>
            <a:ext cx="867568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b="1" dirty="0">
                <a:latin typeface="Constantia" pitchFamily="18" charset="0"/>
              </a:rPr>
              <a:t>REASON</a:t>
            </a:r>
          </a:p>
          <a:p>
            <a:r>
              <a:rPr lang="en-GB" sz="2400" dirty="0" smtClean="0">
                <a:latin typeface="Constantia" pitchFamily="18" charset="0"/>
              </a:rPr>
              <a:t>The cracks form a hexagonal / polygonal pattern as the sediment expands when soaked</a:t>
            </a:r>
            <a:endParaRPr lang="en-GB" sz="2400" dirty="0">
              <a:latin typeface="Constantia" pitchFamily="18" charset="0"/>
            </a:endParaRPr>
          </a:p>
        </p:txBody>
      </p:sp>
      <p:sp>
        <p:nvSpPr>
          <p:cNvPr id="5124" name="Rectangle 25"/>
          <p:cNvSpPr>
            <a:spLocks noChangeArrowheads="1"/>
          </p:cNvSpPr>
          <p:nvPr/>
        </p:nvSpPr>
        <p:spPr bwMode="auto">
          <a:xfrm>
            <a:off x="468313" y="4221163"/>
            <a:ext cx="8424862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b="1">
                <a:solidFill>
                  <a:srgbClr val="FFFF00"/>
                </a:solidFill>
              </a:rPr>
              <a:t>A</a:t>
            </a:r>
            <a:r>
              <a:rPr lang="en-GB" sz="2000">
                <a:solidFill>
                  <a:srgbClr val="FFFF00"/>
                </a:solidFill>
              </a:rPr>
              <a:t>   both ASSERTION and REASON are TRUE and REASON is the correct  explanation of ASSERTION</a:t>
            </a:r>
          </a:p>
          <a:p>
            <a:r>
              <a:rPr lang="en-GB" sz="2000" b="1">
                <a:solidFill>
                  <a:srgbClr val="FFFF00"/>
                </a:solidFill>
              </a:rPr>
              <a:t>B</a:t>
            </a:r>
            <a:r>
              <a:rPr lang="en-GB" sz="2000">
                <a:solidFill>
                  <a:srgbClr val="FFFF00"/>
                </a:solidFill>
              </a:rPr>
              <a:t>   both ASSERTION and REASON are TRUE and REASON is NOT   the correct explanation of ASSERTION</a:t>
            </a:r>
          </a:p>
          <a:p>
            <a:r>
              <a:rPr lang="en-GB" sz="2000" b="1">
                <a:solidFill>
                  <a:srgbClr val="FFFF00"/>
                </a:solidFill>
              </a:rPr>
              <a:t>C</a:t>
            </a:r>
            <a:r>
              <a:rPr lang="en-GB" sz="2000">
                <a:solidFill>
                  <a:srgbClr val="FFFF00"/>
                </a:solidFill>
              </a:rPr>
              <a:t>   ASSERTION is TRUE and REASON is FALSE</a:t>
            </a:r>
          </a:p>
          <a:p>
            <a:r>
              <a:rPr lang="en-GB" sz="2000" b="1">
                <a:solidFill>
                  <a:srgbClr val="FFFF00"/>
                </a:solidFill>
              </a:rPr>
              <a:t>D</a:t>
            </a:r>
            <a:r>
              <a:rPr lang="en-GB" sz="2000">
                <a:solidFill>
                  <a:srgbClr val="FFFF00"/>
                </a:solidFill>
              </a:rPr>
              <a:t>   ASSERTION is FALSE and REASON is TRUE</a:t>
            </a:r>
          </a:p>
          <a:p>
            <a:r>
              <a:rPr lang="en-GB" sz="2000" b="1">
                <a:solidFill>
                  <a:srgbClr val="FFFF00"/>
                </a:solidFill>
              </a:rPr>
              <a:t>E</a:t>
            </a:r>
            <a:r>
              <a:rPr lang="en-GB" sz="2000">
                <a:solidFill>
                  <a:srgbClr val="FFFF00"/>
                </a:solidFill>
              </a:rPr>
              <a:t>   ASSERTION is FALSE and REASON is FALSE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467544" y="1052736"/>
            <a:ext cx="84963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b="1" dirty="0" smtClean="0">
                <a:latin typeface="Constantia" pitchFamily="18" charset="0"/>
              </a:rPr>
              <a:t>ASSERTION</a:t>
            </a:r>
            <a:endParaRPr lang="en-GB" sz="2400" dirty="0">
              <a:latin typeface="Constantia" pitchFamily="18" charset="0"/>
            </a:endParaRPr>
          </a:p>
          <a:p>
            <a:r>
              <a:rPr lang="en-GB" sz="2400" dirty="0" smtClean="0">
                <a:latin typeface="Constantia" pitchFamily="18" charset="0"/>
              </a:rPr>
              <a:t>Symmetrical ripple marks form when sediments are washed backwards and forwards in a shallow wave environment</a:t>
            </a:r>
            <a:endParaRPr lang="en-GB" sz="2400" dirty="0">
              <a:latin typeface="Constantia" pitchFamily="18" charset="0"/>
            </a:endParaRPr>
          </a:p>
        </p:txBody>
      </p:sp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468313" y="2708920"/>
            <a:ext cx="867568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b="1" dirty="0" smtClean="0">
                <a:latin typeface="Constantia" pitchFamily="18" charset="0"/>
              </a:rPr>
              <a:t>REASON</a:t>
            </a:r>
          </a:p>
          <a:p>
            <a:r>
              <a:rPr lang="en-GB" sz="2400" dirty="0" smtClean="0">
                <a:latin typeface="Constantia" pitchFamily="18" charset="0"/>
              </a:rPr>
              <a:t>Asymmetrical ripple form in an environment where water or wind flows in one direction</a:t>
            </a:r>
            <a:endParaRPr lang="en-GB" sz="2400" dirty="0">
              <a:latin typeface="Constantia" pitchFamily="18" charset="0"/>
            </a:endParaRPr>
          </a:p>
        </p:txBody>
      </p:sp>
      <p:sp>
        <p:nvSpPr>
          <p:cNvPr id="5124" name="Rectangle 25"/>
          <p:cNvSpPr>
            <a:spLocks noChangeArrowheads="1"/>
          </p:cNvSpPr>
          <p:nvPr/>
        </p:nvSpPr>
        <p:spPr bwMode="auto">
          <a:xfrm>
            <a:off x="468313" y="4221163"/>
            <a:ext cx="8424862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b="1">
                <a:solidFill>
                  <a:srgbClr val="FFFF00"/>
                </a:solidFill>
              </a:rPr>
              <a:t>A</a:t>
            </a:r>
            <a:r>
              <a:rPr lang="en-GB" sz="2000">
                <a:solidFill>
                  <a:srgbClr val="FFFF00"/>
                </a:solidFill>
              </a:rPr>
              <a:t>   both ASSERTION and REASON are TRUE and REASON is the correct  explanation of ASSERTION</a:t>
            </a:r>
          </a:p>
          <a:p>
            <a:r>
              <a:rPr lang="en-GB" sz="2000" b="1">
                <a:solidFill>
                  <a:srgbClr val="FFFF00"/>
                </a:solidFill>
              </a:rPr>
              <a:t>B</a:t>
            </a:r>
            <a:r>
              <a:rPr lang="en-GB" sz="2000">
                <a:solidFill>
                  <a:srgbClr val="FFFF00"/>
                </a:solidFill>
              </a:rPr>
              <a:t>   both ASSERTION and REASON are TRUE and REASON is NOT   the correct explanation of ASSERTION</a:t>
            </a:r>
          </a:p>
          <a:p>
            <a:r>
              <a:rPr lang="en-GB" sz="2000" b="1">
                <a:solidFill>
                  <a:srgbClr val="FFFF00"/>
                </a:solidFill>
              </a:rPr>
              <a:t>C</a:t>
            </a:r>
            <a:r>
              <a:rPr lang="en-GB" sz="2000">
                <a:solidFill>
                  <a:srgbClr val="FFFF00"/>
                </a:solidFill>
              </a:rPr>
              <a:t>   ASSERTION is TRUE and REASON is FALSE</a:t>
            </a:r>
          </a:p>
          <a:p>
            <a:r>
              <a:rPr lang="en-GB" sz="2000" b="1">
                <a:solidFill>
                  <a:srgbClr val="FFFF00"/>
                </a:solidFill>
              </a:rPr>
              <a:t>D</a:t>
            </a:r>
            <a:r>
              <a:rPr lang="en-GB" sz="2000">
                <a:solidFill>
                  <a:srgbClr val="FFFF00"/>
                </a:solidFill>
              </a:rPr>
              <a:t>   ASSERTION is FALSE and REASON is TRUE</a:t>
            </a:r>
          </a:p>
          <a:p>
            <a:r>
              <a:rPr lang="en-GB" sz="2000" b="1">
                <a:solidFill>
                  <a:srgbClr val="FFFF00"/>
                </a:solidFill>
              </a:rPr>
              <a:t>E</a:t>
            </a:r>
            <a:r>
              <a:rPr lang="en-GB" sz="2000">
                <a:solidFill>
                  <a:srgbClr val="FFFF00"/>
                </a:solidFill>
              </a:rPr>
              <a:t>   ASSERTION is FALSE and REASON is FALSE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467544" y="908720"/>
            <a:ext cx="84242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b="1" dirty="0" smtClean="0">
                <a:latin typeface="Constantia" pitchFamily="18" charset="0"/>
              </a:rPr>
              <a:t>ASSERTION</a:t>
            </a:r>
          </a:p>
          <a:p>
            <a:r>
              <a:rPr lang="en-GB" sz="2400" dirty="0" err="1" smtClean="0">
                <a:latin typeface="Constantia" pitchFamily="18" charset="0"/>
              </a:rPr>
              <a:t>Mudcracks</a:t>
            </a:r>
            <a:r>
              <a:rPr lang="en-GB" sz="2400" dirty="0" smtClean="0">
                <a:latin typeface="Constantia" pitchFamily="18" charset="0"/>
              </a:rPr>
              <a:t> </a:t>
            </a:r>
            <a:r>
              <a:rPr lang="en-GB" sz="2400" dirty="0" smtClean="0">
                <a:latin typeface="Constantia" pitchFamily="18" charset="0"/>
              </a:rPr>
              <a:t>and graded bedding are </a:t>
            </a:r>
            <a:r>
              <a:rPr lang="en-GB" sz="2400" dirty="0" err="1" smtClean="0">
                <a:latin typeface="Constantia" pitchFamily="18" charset="0"/>
              </a:rPr>
              <a:t>palaeo</a:t>
            </a:r>
            <a:r>
              <a:rPr lang="en-GB" sz="2400" dirty="0" smtClean="0">
                <a:latin typeface="Constantia" pitchFamily="18" charset="0"/>
              </a:rPr>
              <a:t>-environmental indicators</a:t>
            </a:r>
            <a:endParaRPr lang="en-GB" sz="2400" dirty="0" smtClean="0">
              <a:latin typeface="Constantia" pitchFamily="18" charset="0"/>
            </a:endParaRPr>
          </a:p>
          <a:p>
            <a:endParaRPr lang="en-GB" sz="2400" b="1" dirty="0">
              <a:latin typeface="Constantia" pitchFamily="18" charset="0"/>
            </a:endParaRPr>
          </a:p>
          <a:p>
            <a:endParaRPr lang="en-GB" sz="2400" dirty="0">
              <a:latin typeface="Constantia" pitchFamily="18" charset="0"/>
            </a:endParaRPr>
          </a:p>
        </p:txBody>
      </p:sp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468313" y="2420938"/>
            <a:ext cx="867568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b="1" dirty="0">
                <a:latin typeface="Constantia" pitchFamily="18" charset="0"/>
              </a:rPr>
              <a:t>REASON</a:t>
            </a:r>
          </a:p>
          <a:p>
            <a:r>
              <a:rPr lang="en-GB" sz="2400" dirty="0" err="1" smtClean="0">
                <a:latin typeface="Constantia" pitchFamily="18" charset="0"/>
              </a:rPr>
              <a:t>Imbrication</a:t>
            </a:r>
            <a:r>
              <a:rPr lang="en-GB" sz="2400" dirty="0" smtClean="0">
                <a:latin typeface="Constantia" pitchFamily="18" charset="0"/>
              </a:rPr>
              <a:t>, current bedding and asymmetrical ripples are all </a:t>
            </a:r>
            <a:r>
              <a:rPr lang="en-GB" sz="2400" dirty="0" err="1" smtClean="0">
                <a:latin typeface="Constantia" pitchFamily="18" charset="0"/>
              </a:rPr>
              <a:t>palaeo</a:t>
            </a:r>
            <a:r>
              <a:rPr lang="en-GB" sz="2400" dirty="0" smtClean="0">
                <a:latin typeface="Constantia" pitchFamily="18" charset="0"/>
              </a:rPr>
              <a:t>-current indicators</a:t>
            </a:r>
            <a:endParaRPr lang="en-GB" sz="2400" dirty="0">
              <a:latin typeface="Constantia" pitchFamily="18" charset="0"/>
            </a:endParaRPr>
          </a:p>
        </p:txBody>
      </p:sp>
      <p:sp>
        <p:nvSpPr>
          <p:cNvPr id="5124" name="Rectangle 25"/>
          <p:cNvSpPr>
            <a:spLocks noChangeArrowheads="1"/>
          </p:cNvSpPr>
          <p:nvPr/>
        </p:nvSpPr>
        <p:spPr bwMode="auto">
          <a:xfrm>
            <a:off x="468313" y="4221163"/>
            <a:ext cx="8424862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b="1">
                <a:solidFill>
                  <a:srgbClr val="FFFF00"/>
                </a:solidFill>
              </a:rPr>
              <a:t>A</a:t>
            </a:r>
            <a:r>
              <a:rPr lang="en-GB" sz="2000">
                <a:solidFill>
                  <a:srgbClr val="FFFF00"/>
                </a:solidFill>
              </a:rPr>
              <a:t>   both ASSERTION and REASON are TRUE and REASON is the correct  explanation of ASSERTION</a:t>
            </a:r>
          </a:p>
          <a:p>
            <a:r>
              <a:rPr lang="en-GB" sz="2000" b="1">
                <a:solidFill>
                  <a:srgbClr val="FFFF00"/>
                </a:solidFill>
              </a:rPr>
              <a:t>B</a:t>
            </a:r>
            <a:r>
              <a:rPr lang="en-GB" sz="2000">
                <a:solidFill>
                  <a:srgbClr val="FFFF00"/>
                </a:solidFill>
              </a:rPr>
              <a:t>   both ASSERTION and REASON are TRUE and REASON is NOT   the correct explanation of ASSERTION</a:t>
            </a:r>
          </a:p>
          <a:p>
            <a:r>
              <a:rPr lang="en-GB" sz="2000" b="1">
                <a:solidFill>
                  <a:srgbClr val="FFFF00"/>
                </a:solidFill>
              </a:rPr>
              <a:t>C</a:t>
            </a:r>
            <a:r>
              <a:rPr lang="en-GB" sz="2000">
                <a:solidFill>
                  <a:srgbClr val="FFFF00"/>
                </a:solidFill>
              </a:rPr>
              <a:t>   ASSERTION is TRUE and REASON is FALSE</a:t>
            </a:r>
          </a:p>
          <a:p>
            <a:r>
              <a:rPr lang="en-GB" sz="2000" b="1">
                <a:solidFill>
                  <a:srgbClr val="FFFF00"/>
                </a:solidFill>
              </a:rPr>
              <a:t>D</a:t>
            </a:r>
            <a:r>
              <a:rPr lang="en-GB" sz="2000">
                <a:solidFill>
                  <a:srgbClr val="FFFF00"/>
                </a:solidFill>
              </a:rPr>
              <a:t>   ASSERTION is FALSE and REASON is TRUE</a:t>
            </a:r>
          </a:p>
          <a:p>
            <a:r>
              <a:rPr lang="en-GB" sz="2000" b="1">
                <a:solidFill>
                  <a:srgbClr val="FFFF00"/>
                </a:solidFill>
              </a:rPr>
              <a:t>E</a:t>
            </a:r>
            <a:r>
              <a:rPr lang="en-GB" sz="2000">
                <a:solidFill>
                  <a:srgbClr val="FFFF00"/>
                </a:solidFill>
              </a:rPr>
              <a:t>   ASSERTION is FALSE and REASON is FALSE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</TotalTime>
  <Words>431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Aiden</dc:creator>
  <cp:lastModifiedBy>john.payne</cp:lastModifiedBy>
  <cp:revision>17</cp:revision>
  <dcterms:created xsi:type="dcterms:W3CDTF">2011-02-23T16:04:14Z</dcterms:created>
  <dcterms:modified xsi:type="dcterms:W3CDTF">2011-03-09T12:29:57Z</dcterms:modified>
</cp:coreProperties>
</file>