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64" r:id="rId6"/>
    <p:sldId id="265" r:id="rId7"/>
    <p:sldId id="292" r:id="rId8"/>
    <p:sldId id="267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3B12-BFE0-5E33-8B50-8D5677161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51E11-D6CE-6737-22EA-3770118C1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5D24-8AF5-15C8-3B4E-46628612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87E81-6D83-B48A-C5B9-BB37BC09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9E54-41DB-3ABA-384C-21CFFFFC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57E3-47C6-B304-D1DE-E8EB5BD0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34F79-7E2A-4927-7BC9-C2AFCA5B0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AFC3A-54F6-660B-5C97-247279E6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019B-A5CC-83FB-9090-EB7029E6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15B67-D22F-883C-1776-98E10AF6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737F2-AB78-BD14-642C-F1EED0D95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0FE83-2ABB-2C67-A808-E0B6398B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339C-A9B3-35FE-B39A-2E17FDB6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A877-ED1B-A335-DE23-27C24650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D9D12-7F61-890A-F6D5-800D2991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B0E4-79C5-3BD1-07D8-1D7F35B2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F983-FA4D-3690-3495-F2BD90B5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0624B-C90E-DC65-60B5-5841DFB5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44235-FFA6-596E-8CB4-87B7933F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E82C-36FA-D5A5-2F23-C050C179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B90D-1A57-EC58-7021-C7B9AD96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D0514-C9B8-59E4-2C36-4D072971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B35C-C704-012C-1D5C-9C02C872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B232-1FE6-539B-0596-9B2C8610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6AC4-E737-D906-E7AA-CCF8B1BE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4A1A-0758-E659-34FC-F0353DD9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FD82-AF9D-678D-8B9F-2B8CE7EF5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3F887-C72E-DBF4-F770-2A5B398C2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1792E-17B7-8BFE-ADAD-411CAACC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F24D-1556-0688-8E17-A095F344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6658A-79FA-AA05-90F2-BB27AABE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1E5B-7A61-B215-D7E9-F8F05942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5AFE-C55C-29D3-2724-27BE3FAB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0F9F-C820-7A24-C1BA-14ACB2D6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79059-2352-0184-1E2A-5BC89AF60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2540D-26D6-671E-6A46-912B45311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0B321D-EA3F-3F05-81A4-C8DFCC51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143C5-BE5B-0012-8A92-765830F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2105C-23E0-34D5-64F6-8EA55D31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C2E1-875E-BAF9-11DD-B1DE735E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3228F-7574-E1B0-96C5-B96E9B11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CE28E-A639-DCB1-01E8-BBC9F0D7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ED787-6875-B083-B430-F7711DB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8145C-3C26-C09C-2A10-3A0E7B3C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C6417-4C0D-47D2-C30C-DE1CA473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9092-7323-0EA0-3A4B-ABABCF1F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A8E0-24D1-4E7D-4749-2F17F2FB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035F-A784-810E-3E0D-99C78B36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6C1FF-1F98-B183-47C6-930EEA84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5D47-AB21-A13D-9819-D65765F4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0338D-3605-8784-2215-1F387A81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719C7-1D5C-E7B7-A2F8-46DFBE43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1CFC-DA61-79F0-2464-4D6675FE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309C0-4FBB-0B6D-349E-1AB8629E4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9BDF3-CCAA-95D3-8DB1-E35C69C20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40E83-4FE2-1872-B0B2-5B2E08BB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DFCDD-9D22-AECA-16D2-EC2BB61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3A6D0-0A0A-6406-AAF4-E2E69044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77F74-FFCB-838A-AA87-A1D5A924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D32D-8913-2D09-7C45-7733D016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8A990-A90D-8E86-EBEB-2BF24EDAE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6B3EB-1DA0-47F3-B8B4-B39D8005C5A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092F3-93E4-D42F-53F8-1E4D871C4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FAA42-B5BA-2F8B-2D5A-206EE883B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EE80D-4740-4DD7-BCC3-773D8E94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aleigh.or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BE618FA3-ADB5-62C4-E826-2AF90572A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7" y="0"/>
            <a:ext cx="10972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0A374-4B6F-E0D8-D5D9-C73C65949E04}"/>
              </a:ext>
            </a:extLst>
          </p:cNvPr>
          <p:cNvSpPr txBox="1"/>
          <p:nvPr/>
        </p:nvSpPr>
        <p:spPr>
          <a:xfrm>
            <a:off x="7187381" y="3014134"/>
            <a:ext cx="4547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BOARD BRIEFING</a:t>
            </a:r>
            <a:br>
              <a:rPr lang="en-US" sz="3200" dirty="0"/>
            </a:br>
            <a:r>
              <a:rPr lang="en-US" sz="3200" b="1" dirty="0">
                <a:solidFill>
                  <a:srgbClr val="C00000"/>
                </a:solidFill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9313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concert hall&#10;&#10;Description automatically generated">
            <a:extLst>
              <a:ext uri="{FF2B5EF4-FFF2-40B4-BE49-F238E27FC236}">
                <a16:creationId xmlns:a16="http://schemas.microsoft.com/office/drawing/2014/main" id="{5BE47D2A-0622-DE35-5827-599F51897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r="1" b="19139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CD269A32-36F4-4A3B-04DE-C1DB1F8B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71"/>
            <a:ext cx="5563842" cy="494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07C64-97F7-1781-A176-2BF2C09500DF}"/>
              </a:ext>
            </a:extLst>
          </p:cNvPr>
          <p:cNvSpPr txBox="1"/>
          <p:nvPr/>
        </p:nvSpPr>
        <p:spPr>
          <a:xfrm>
            <a:off x="136437" y="5682806"/>
            <a:ext cx="5427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$900 Travel Stipend took their checks from $1045.06 to $1333.33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0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rectangular card&#10;&#10;Description automatically generated">
            <a:extLst>
              <a:ext uri="{FF2B5EF4-FFF2-40B4-BE49-F238E27FC236}">
                <a16:creationId xmlns:a16="http://schemas.microsoft.com/office/drawing/2014/main" id="{06DCAAF8-CE89-905F-37EA-69BFA3C2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1" y="0"/>
            <a:ext cx="91408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AAA58-46DB-F706-892A-6F7877E1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24" y="2302500"/>
            <a:ext cx="8038300" cy="2908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F24761-400E-0BF2-4744-E3FDCF528170}"/>
              </a:ext>
            </a:extLst>
          </p:cNvPr>
          <p:cNvSpPr/>
          <p:nvPr/>
        </p:nvSpPr>
        <p:spPr>
          <a:xfrm>
            <a:off x="9062082" y="4431910"/>
            <a:ext cx="1669124" cy="366626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0B28B-5861-75BA-9351-B88B77A6D29B}"/>
              </a:ext>
            </a:extLst>
          </p:cNvPr>
          <p:cNvSpPr txBox="1"/>
          <p:nvPr/>
        </p:nvSpPr>
        <p:spPr>
          <a:xfrm>
            <a:off x="2084832" y="5464138"/>
            <a:ext cx="973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Seeking support to move CD to another bank for a better 6-month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6FE87-4D57-5624-10A1-7CBA9597EB81}"/>
              </a:ext>
            </a:extLst>
          </p:cNvPr>
          <p:cNvSpPr txBox="1"/>
          <p:nvPr/>
        </p:nvSpPr>
        <p:spPr>
          <a:xfrm>
            <a:off x="7766304" y="890016"/>
            <a:ext cx="386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CD MATURES </a:t>
            </a:r>
            <a:b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2/23/2025</a:t>
            </a:r>
            <a:b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Currently @ 4.3% APY</a:t>
            </a:r>
          </a:p>
        </p:txBody>
      </p:sp>
    </p:spTree>
    <p:extLst>
      <p:ext uri="{BB962C8B-B14F-4D97-AF65-F5344CB8AC3E}">
        <p14:creationId xmlns:p14="http://schemas.microsoft.com/office/powerpoint/2010/main" val="20631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55606-E079-E0CE-553C-235F1712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1710983"/>
            <a:ext cx="7938008" cy="1127292"/>
          </a:xfrm>
          <a:prstGeom prst="rect">
            <a:avLst/>
          </a:prstGeom>
        </p:spPr>
      </p:pic>
      <p:pic>
        <p:nvPicPr>
          <p:cNvPr id="5" name="Picture 4" descr="A red and black text&#10;&#10;Description automatically generated">
            <a:extLst>
              <a:ext uri="{FF2B5EF4-FFF2-40B4-BE49-F238E27FC236}">
                <a16:creationId xmlns:a16="http://schemas.microsoft.com/office/drawing/2014/main" id="{CF60AD79-DC3D-41EC-7B9E-81F925DA5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" y="73457"/>
            <a:ext cx="5677712" cy="151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98B85-7D9F-C4E2-22F4-E0247DCD1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2838275"/>
            <a:ext cx="10284010" cy="4019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1065E-21B7-CEB1-72BC-3267D105D1D0}"/>
              </a:ext>
            </a:extLst>
          </p:cNvPr>
          <p:cNvSpPr txBox="1"/>
          <p:nvPr/>
        </p:nvSpPr>
        <p:spPr>
          <a:xfrm>
            <a:off x="8300081" y="1769791"/>
            <a:ext cx="35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$68,364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CA7FE-E8C7-8ADD-ECA9-FB195EEF4B42}"/>
              </a:ext>
            </a:extLst>
          </p:cNvPr>
          <p:cNvSpPr txBox="1"/>
          <p:nvPr/>
        </p:nvSpPr>
        <p:spPr>
          <a:xfrm>
            <a:off x="8300081" y="2139123"/>
            <a:ext cx="35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$21,850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6AAF7-6C72-3D9A-8880-3897324F4587}"/>
              </a:ext>
            </a:extLst>
          </p:cNvPr>
          <p:cNvSpPr txBox="1"/>
          <p:nvPr/>
        </p:nvSpPr>
        <p:spPr>
          <a:xfrm>
            <a:off x="8300080" y="2498439"/>
            <a:ext cx="35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$32,397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E7B017-813A-97F7-3F79-52B7D7523373}"/>
              </a:ext>
            </a:extLst>
          </p:cNvPr>
          <p:cNvSpPr/>
          <p:nvPr/>
        </p:nvSpPr>
        <p:spPr>
          <a:xfrm>
            <a:off x="8032956" y="1689071"/>
            <a:ext cx="1833344" cy="1269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99D19D-230A-F7B3-B267-266A43894923}"/>
              </a:ext>
            </a:extLst>
          </p:cNvPr>
          <p:cNvSpPr/>
          <p:nvPr/>
        </p:nvSpPr>
        <p:spPr>
          <a:xfrm>
            <a:off x="175259" y="5592115"/>
            <a:ext cx="10284009" cy="690697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C2F92-FF30-0F54-5800-14F5A0181823}"/>
              </a:ext>
            </a:extLst>
          </p:cNvPr>
          <p:cNvSpPr txBox="1"/>
          <p:nvPr/>
        </p:nvSpPr>
        <p:spPr>
          <a:xfrm>
            <a:off x="9691344" y="5762845"/>
            <a:ext cx="357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58FAA2-1BAC-E72D-2339-D293F0911754}"/>
              </a:ext>
            </a:extLst>
          </p:cNvPr>
          <p:cNvSpPr txBox="1"/>
          <p:nvPr/>
        </p:nvSpPr>
        <p:spPr>
          <a:xfrm>
            <a:off x="9866300" y="1965052"/>
            <a:ext cx="153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Last Year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Feb-June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$9K</a:t>
            </a:r>
          </a:p>
        </p:txBody>
      </p:sp>
    </p:spTree>
    <p:extLst>
      <p:ext uri="{BB962C8B-B14F-4D97-AF65-F5344CB8AC3E}">
        <p14:creationId xmlns:p14="http://schemas.microsoft.com/office/powerpoint/2010/main" val="35173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4AA6AE-8662-C108-4E3B-E40483EF8702}"/>
              </a:ext>
            </a:extLst>
          </p:cNvPr>
          <p:cNvSpPr/>
          <p:nvPr/>
        </p:nvSpPr>
        <p:spPr>
          <a:xfrm>
            <a:off x="0" y="0"/>
            <a:ext cx="1229590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a person playing instruments&#10;&#10;Description automatically generated">
            <a:extLst>
              <a:ext uri="{FF2B5EF4-FFF2-40B4-BE49-F238E27FC236}">
                <a16:creationId xmlns:a16="http://schemas.microsoft.com/office/drawing/2014/main" id="{23F08865-780F-F6E0-58B5-11C82138A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2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C19E00-BFD9-B777-DF04-59E0A617E7F1}"/>
              </a:ext>
            </a:extLst>
          </p:cNvPr>
          <p:cNvSpPr/>
          <p:nvPr/>
        </p:nvSpPr>
        <p:spPr>
          <a:xfrm>
            <a:off x="6176432" y="4424515"/>
            <a:ext cx="2541121" cy="179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screen with red white and blue stripes&#10;&#10;Description automatically generated">
            <a:extLst>
              <a:ext uri="{FF2B5EF4-FFF2-40B4-BE49-F238E27FC236}">
                <a16:creationId xmlns:a16="http://schemas.microsoft.com/office/drawing/2014/main" id="{A2B781B4-2C71-F3E5-1D29-3D3277E7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75" y="4344621"/>
            <a:ext cx="1979301" cy="1979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B2A3AC-8ECF-8BB6-2F30-EC58AAA1790E}"/>
              </a:ext>
            </a:extLst>
          </p:cNvPr>
          <p:cNvSpPr txBox="1"/>
          <p:nvPr/>
        </p:nvSpPr>
        <p:spPr>
          <a:xfrm>
            <a:off x="6176431" y="2568186"/>
            <a:ext cx="25411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$20k Fee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$1200 Hotel</a:t>
            </a:r>
          </a:p>
          <a:p>
            <a:r>
              <a:rPr lang="en-US" b="1" dirty="0">
                <a:solidFill>
                  <a:schemeClr val="bg1"/>
                </a:solidFill>
              </a:rPr>
              <a:t>$500 Ground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$3k Backline</a:t>
            </a:r>
            <a:br>
              <a:rPr lang="en-US" b="1" u="sng" dirty="0">
                <a:solidFill>
                  <a:schemeClr val="bg1"/>
                </a:solidFill>
              </a:rPr>
            </a:br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$24,700 Expenses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70C24-B094-9729-7076-196ECBE2809B}"/>
              </a:ext>
            </a:extLst>
          </p:cNvPr>
          <p:cNvSpPr txBox="1"/>
          <p:nvPr/>
        </p:nvSpPr>
        <p:spPr>
          <a:xfrm>
            <a:off x="9754783" y="2531989"/>
            <a:ext cx="254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$15K Grant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$5K </a:t>
            </a:r>
            <a:r>
              <a:rPr lang="en-US" sz="1600" b="1" dirty="0" err="1">
                <a:solidFill>
                  <a:schemeClr val="bg1"/>
                </a:solidFill>
              </a:rPr>
              <a:t>Cresimore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000" b="1" u="sng" dirty="0">
                <a:solidFill>
                  <a:schemeClr val="bg1"/>
                </a:solidFill>
              </a:rPr>
              <a:t>$5K SOLD</a:t>
            </a:r>
            <a:br>
              <a:rPr lang="en-US" sz="2000" b="1" u="sng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$25K Income</a:t>
            </a:r>
            <a:br>
              <a:rPr lang="en-US" sz="2000" b="1" dirty="0">
                <a:solidFill>
                  <a:srgbClr val="FFFF00"/>
                </a:solidFill>
              </a:rPr>
            </a:b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AB9BF-7E77-BCF0-D2C3-68E85C359189}"/>
              </a:ext>
            </a:extLst>
          </p:cNvPr>
          <p:cNvSpPr txBox="1"/>
          <p:nvPr/>
        </p:nvSpPr>
        <p:spPr>
          <a:xfrm>
            <a:off x="9906907" y="3736110"/>
            <a:ext cx="254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$9K Tickets</a:t>
            </a:r>
            <a:br>
              <a:rPr lang="en-US" sz="2000" b="1" dirty="0">
                <a:solidFill>
                  <a:srgbClr val="FFFF00"/>
                </a:solidFill>
              </a:rPr>
            </a:b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A51D7-861F-8558-59DA-EAD7681253DE}"/>
              </a:ext>
            </a:extLst>
          </p:cNvPr>
          <p:cNvSpPr txBox="1"/>
          <p:nvPr/>
        </p:nvSpPr>
        <p:spPr>
          <a:xfrm>
            <a:off x="9754783" y="3999347"/>
            <a:ext cx="254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$34K Potential</a:t>
            </a:r>
            <a:br>
              <a:rPr lang="en-US" sz="2000" b="1" dirty="0">
                <a:solidFill>
                  <a:srgbClr val="FFFF00"/>
                </a:solidFill>
              </a:rPr>
            </a:b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A person playing a trumpet&#10;&#10;Description automatically generated">
            <a:extLst>
              <a:ext uri="{FF2B5EF4-FFF2-40B4-BE49-F238E27FC236}">
                <a16:creationId xmlns:a16="http://schemas.microsoft.com/office/drawing/2014/main" id="{294A6695-31F8-574C-98E7-7D763DE2A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1" y="643467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4499D-B2AB-4265-D8BB-4B9545A7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" y="1596788"/>
            <a:ext cx="12102889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A4600-6A82-C857-9031-CE9971511AA6}"/>
              </a:ext>
            </a:extLst>
          </p:cNvPr>
          <p:cNvSpPr txBox="1"/>
          <p:nvPr/>
        </p:nvSpPr>
        <p:spPr>
          <a:xfrm>
            <a:off x="1395367" y="5376308"/>
            <a:ext cx="107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 NCMA OUTDOOR JAZZ SERIES FOR NEXT TWO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2448D-1B2F-1655-F684-AF7A58355AC0}"/>
              </a:ext>
            </a:extLst>
          </p:cNvPr>
          <p:cNvSpPr txBox="1"/>
          <p:nvPr/>
        </p:nvSpPr>
        <p:spPr>
          <a:xfrm>
            <a:off x="2182367" y="5899528"/>
            <a:ext cx="985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SOUTHARTS TOURING GRANT ON HIATUS ($6K)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4DF04-5C0F-6DB2-D4A8-430333205C2B}"/>
              </a:ext>
            </a:extLst>
          </p:cNvPr>
          <p:cNvSpPr txBox="1"/>
          <p:nvPr/>
        </p:nvSpPr>
        <p:spPr>
          <a:xfrm>
            <a:off x="714316" y="4853088"/>
            <a:ext cx="1074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50 ENSEMBLE OPTIONS CURRENTLY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0C69B-9B47-61D8-7921-75492B5F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45" y="-1096220"/>
            <a:ext cx="12192000" cy="26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3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8F098D-B94D-40E0-8503-87036AD4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D932BD-20C1-4F82-986C-BED2C354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678" y="501986"/>
            <a:ext cx="2769973" cy="2769973"/>
          </a:xfrm>
          <a:prstGeom prst="roundRect">
            <a:avLst>
              <a:gd name="adj" fmla="val 4817"/>
            </a:avLst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in a purple suit and hat&#10;&#10;Description automatically generated">
            <a:extLst>
              <a:ext uri="{FF2B5EF4-FFF2-40B4-BE49-F238E27FC236}">
                <a16:creationId xmlns:a16="http://schemas.microsoft.com/office/drawing/2014/main" id="{9F00F43B-E800-6DED-1577-46FB871D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19375"/>
          <a:stretch/>
        </p:blipFill>
        <p:spPr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Picture 4" descr="A person wearing a colorful shirt and yellow hat&#10;&#10;Description automatically generated">
            <a:extLst>
              <a:ext uri="{FF2B5EF4-FFF2-40B4-BE49-F238E27FC236}">
                <a16:creationId xmlns:a16="http://schemas.microsoft.com/office/drawing/2014/main" id="{A9A1234F-5821-2E47-9DF2-364A5C28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9502" b="3"/>
          <a:stretch/>
        </p:blipFill>
        <p:spPr>
          <a:xfrm>
            <a:off x="312774" y="3429001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3" name="Picture 2" descr="A black screen with red white and blue stripes&#10;&#10;Description automatically generated">
            <a:extLst>
              <a:ext uri="{FF2B5EF4-FFF2-40B4-BE49-F238E27FC236}">
                <a16:creationId xmlns:a16="http://schemas.microsoft.com/office/drawing/2014/main" id="{B2852146-BE15-05F7-686B-4E7A25B6D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3276003" y="3428998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C588D-BF4A-D77A-6EDA-2F160CD64F59}"/>
              </a:ext>
            </a:extLst>
          </p:cNvPr>
          <p:cNvSpPr txBox="1"/>
          <p:nvPr/>
        </p:nvSpPr>
        <p:spPr>
          <a:xfrm>
            <a:off x="6358653" y="1253329"/>
            <a:ext cx="50158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FEB 13, 2025 Grants.gov Initial Submission</a:t>
            </a:r>
            <a:br>
              <a:rPr lang="en-US" dirty="0"/>
            </a:br>
            <a:r>
              <a:rPr lang="en-US" dirty="0"/>
              <a:t>FEB 26, 2025 Full NEA Application Deadline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WINNER OF 7 GRAMMY’s &amp; 6 LATIN GRAMMY’s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E9656-0C96-F886-795C-042A1FBA8CD7}"/>
              </a:ext>
            </a:extLst>
          </p:cNvPr>
          <p:cNvSpPr txBox="1"/>
          <p:nvPr/>
        </p:nvSpPr>
        <p:spPr>
          <a:xfrm>
            <a:off x="406772" y="1298310"/>
            <a:ext cx="2228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NEXT YEAR’S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NEA GRANT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700E91-ED42-B441-CF48-FE3B67D11808}"/>
              </a:ext>
            </a:extLst>
          </p:cNvPr>
          <p:cNvSpPr txBox="1"/>
          <p:nvPr/>
        </p:nvSpPr>
        <p:spPr>
          <a:xfrm>
            <a:off x="7069610" y="2529417"/>
            <a:ext cx="384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masis MT Pro Medium" panose="020F0502020204030204" pitchFamily="18" charset="0"/>
                <a:cs typeface="Aldhabi" panose="020F0502020204030204" pitchFamily="2" charset="-78"/>
              </a:rPr>
              <a:t>CHUCHU VALD</a:t>
            </a:r>
            <a:r>
              <a:rPr lang="en-US" sz="3200" b="0" i="0" dirty="0">
                <a:solidFill>
                  <a:schemeClr val="accent2"/>
                </a:solidFill>
                <a:effectLst/>
                <a:highlight>
                  <a:srgbClr val="FFFFFF"/>
                </a:highlight>
                <a:latin typeface="Amasis MT Pro Medium" panose="020F0502020204030204" pitchFamily="18" charset="0"/>
                <a:cs typeface="Aldhabi" panose="020F0502020204030204" pitchFamily="2" charset="-78"/>
              </a:rPr>
              <a:t>É</a:t>
            </a:r>
            <a:r>
              <a:rPr lang="en-US" sz="3200" dirty="0">
                <a:solidFill>
                  <a:schemeClr val="accent2"/>
                </a:solidFill>
                <a:latin typeface="Amasis MT Pro Medium" panose="020F0502020204030204" pitchFamily="18" charset="0"/>
                <a:cs typeface="Aldhabi" panose="020F0502020204030204" pitchFamily="2" charset="-78"/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103AE-FFEA-7D67-636E-6DC604BE4042}"/>
              </a:ext>
            </a:extLst>
          </p:cNvPr>
          <p:cNvSpPr txBox="1"/>
          <p:nvPr/>
        </p:nvSpPr>
        <p:spPr>
          <a:xfrm>
            <a:off x="6594806" y="3126077"/>
            <a:ext cx="5015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Cuban pianist, composer, and arranger </a:t>
            </a:r>
            <a:b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r>
              <a:rPr lang="en-US" b="1" i="0" dirty="0" err="1">
                <a:solidFill>
                  <a:srgbClr val="76767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Chucho</a:t>
            </a:r>
            <a:r>
              <a:rPr lang="en-US" b="1" i="0" dirty="0">
                <a:solidFill>
                  <a:srgbClr val="767676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Valdés</a:t>
            </a: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is the most influential figure in modern Afro-Cuban jazz.</a:t>
            </a:r>
            <a:b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en-US" b="0" i="0" dirty="0">
              <a:solidFill>
                <a:srgbClr val="474747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747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2025 NEA JAZZ MASTER</a:t>
            </a:r>
            <a:br>
              <a:rPr lang="en-US" dirty="0">
                <a:solidFill>
                  <a:srgbClr val="474747"/>
                </a:solidFill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en-US" dirty="0">
              <a:solidFill>
                <a:srgbClr val="474747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747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Can be packaged with an acoustic quartet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C0ED8EE-8B37-BA4C-3346-31FD33DC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>
          <a:xfrm>
            <a:off x="-493181" y="-462462"/>
            <a:ext cx="5729722" cy="278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9FD02-35C6-46D8-594C-5EB1E3011565}"/>
              </a:ext>
            </a:extLst>
          </p:cNvPr>
          <p:cNvSpPr txBox="1"/>
          <p:nvPr/>
        </p:nvSpPr>
        <p:spPr>
          <a:xfrm>
            <a:off x="870156" y="2405181"/>
            <a:ext cx="108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SAT, FEBRUARY 22 – DINNER FOR ALESSANDRO MARANGONI &amp; JOHN &amp; NANCY LAMBERT</a:t>
            </a:r>
            <a:br>
              <a:rPr lang="en-US" dirty="0"/>
            </a:br>
            <a:r>
              <a:rPr lang="en-US" dirty="0"/>
              <a:t>AT ROWENA MARIANO’S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7FE10-4A26-C179-60DC-813D09857002}"/>
              </a:ext>
            </a:extLst>
          </p:cNvPr>
          <p:cNvSpPr txBox="1"/>
          <p:nvPr/>
        </p:nvSpPr>
        <p:spPr>
          <a:xfrm>
            <a:off x="870156" y="3006530"/>
            <a:ext cx="108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SUN, FEBRUARY 23 – ALESSANDRO MARANGONI @ NCMA (paying in cash EUROS, by the 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01CC6-EEC0-081B-B77D-789F66AE49DD}"/>
              </a:ext>
            </a:extLst>
          </p:cNvPr>
          <p:cNvSpPr txBox="1"/>
          <p:nvPr/>
        </p:nvSpPr>
        <p:spPr>
          <a:xfrm>
            <a:off x="870156" y="3433339"/>
            <a:ext cx="108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SUN, MARCH 16 – CALIDORE STRING QUARTET @ NCMA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BAAFE-0F13-7075-7E23-896B6F74F756}"/>
              </a:ext>
            </a:extLst>
          </p:cNvPr>
          <p:cNvSpPr txBox="1"/>
          <p:nvPr/>
        </p:nvSpPr>
        <p:spPr>
          <a:xfrm>
            <a:off x="870156" y="3822478"/>
            <a:ext cx="1087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FRI, APRIL 4 – WINDSYNC @ MOREHEAD SCHOOL FOR THE 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992C3-FC8F-9DE3-B1D8-DA71F8EBF077}"/>
              </a:ext>
            </a:extLst>
          </p:cNvPr>
          <p:cNvSpPr txBox="1"/>
          <p:nvPr/>
        </p:nvSpPr>
        <p:spPr>
          <a:xfrm>
            <a:off x="870156" y="4206859"/>
            <a:ext cx="108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SAT, APRIL 5 – WINDSYNC @ MARBLES KIDS MUSEUM (3 Performances of Peter &amp; The Wolf Program)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BD1CE-55EC-B526-8D92-6CEA8C71B35F}"/>
              </a:ext>
            </a:extLst>
          </p:cNvPr>
          <p:cNvSpPr txBox="1"/>
          <p:nvPr/>
        </p:nvSpPr>
        <p:spPr>
          <a:xfrm>
            <a:off x="870156" y="4633668"/>
            <a:ext cx="108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SUN, APRIL 6 – WINDSYNC @ CARY’S RITTER PARK – </a:t>
            </a:r>
            <a:r>
              <a:rPr lang="en-US" sz="1600" dirty="0"/>
              <a:t>presented by Joe Kahn in memory of Elizabeth A. Kahn)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D41E7-CAB9-EF16-D7CB-CD6D1BC11222}"/>
              </a:ext>
            </a:extLst>
          </p:cNvPr>
          <p:cNvSpPr txBox="1"/>
          <p:nvPr/>
        </p:nvSpPr>
        <p:spPr>
          <a:xfrm>
            <a:off x="870156" y="5020428"/>
            <a:ext cx="1087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MON, APRIL 7 – NEXT CMR BOARD MEETING – SEASON 84 PROPOSED BUDGET &amp; ARTIST ROSTER </a:t>
            </a:r>
            <a:endParaRPr lang="en-US" sz="16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3C38C-9C76-C65E-2D76-0A46AEA94AE7}"/>
              </a:ext>
            </a:extLst>
          </p:cNvPr>
          <p:cNvSpPr txBox="1"/>
          <p:nvPr/>
        </p:nvSpPr>
        <p:spPr>
          <a:xfrm>
            <a:off x="4117338" y="1189202"/>
            <a:ext cx="755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BETWEEN NOW &amp; THE NEXT BOARD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6648D-946A-AFAA-34A4-FD2BDE9CF580}"/>
              </a:ext>
            </a:extLst>
          </p:cNvPr>
          <p:cNvSpPr txBox="1"/>
          <p:nvPr/>
        </p:nvSpPr>
        <p:spPr>
          <a:xfrm>
            <a:off x="870156" y="5407188"/>
            <a:ext cx="1087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SUN, APRIL 13 – Rowena Mariano (piano) &amp; Jacob Wenger (cello) @ NCMA</a:t>
            </a:r>
          </a:p>
          <a:p>
            <a:r>
              <a:rPr lang="en-US" sz="1600" dirty="0"/>
              <a:t>        $35 at </a:t>
            </a:r>
            <a:r>
              <a:rPr lang="en-US" sz="1600" dirty="0">
                <a:hlinkClick r:id="rId3"/>
              </a:rPr>
              <a:t>www.AFRaleigh.org</a:t>
            </a:r>
            <a:r>
              <a:rPr lang="en-US" sz="1600" dirty="0"/>
              <a:t>       PROGRAM: Ravel, Chopin, Brahm &amp; </a:t>
            </a:r>
            <a:r>
              <a:rPr lang="en-US" sz="1600" dirty="0" err="1"/>
              <a:t>Fauré</a:t>
            </a:r>
            <a:endParaRPr lang="en-US" sz="16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1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8D6CC-D408-AD67-3BBD-A78B45EF5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1323609"/>
            <a:ext cx="6246003" cy="4169207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F1CA6A-D721-ED47-0C38-B31C2F820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06" y="955623"/>
            <a:ext cx="3217333" cy="321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EEC27-8A57-F125-C093-36CC05472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18" y="4473480"/>
            <a:ext cx="1907458" cy="1258922"/>
          </a:xfrm>
          <a:prstGeom prst="rect">
            <a:avLst/>
          </a:prstGeom>
        </p:spPr>
      </p:pic>
      <p:pic>
        <p:nvPicPr>
          <p:cNvPr id="2" name="Picture 2" descr="Thank You PNG Clipart - PNG All | PNG All">
            <a:extLst>
              <a:ext uri="{FF2B5EF4-FFF2-40B4-BE49-F238E27FC236}">
                <a16:creationId xmlns:a16="http://schemas.microsoft.com/office/drawing/2014/main" id="{DFBE7357-2FF8-98AC-3559-D81792D2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17" y="5043949"/>
            <a:ext cx="1672469" cy="12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and person standing in front of a gate&#10;&#10;Description automatically generated">
            <a:extLst>
              <a:ext uri="{FF2B5EF4-FFF2-40B4-BE49-F238E27FC236}">
                <a16:creationId xmlns:a16="http://schemas.microsoft.com/office/drawing/2014/main" id="{7FFBFD70-EB36-6E72-6DB2-6840FD699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2" y="1203298"/>
            <a:ext cx="6231518" cy="4450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C425B-106E-A1F3-05E3-79A6F9744C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93" r="10075"/>
          <a:stretch/>
        </p:blipFill>
        <p:spPr>
          <a:xfrm>
            <a:off x="974676" y="1123975"/>
            <a:ext cx="6246003" cy="4608895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A09A5C-9436-8B09-B86A-32D0189E0E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3835"/>
          <a:stretch/>
        </p:blipFill>
        <p:spPr>
          <a:xfrm>
            <a:off x="949649" y="1064439"/>
            <a:ext cx="6230883" cy="4668431"/>
          </a:xfrm>
          <a:prstGeom prst="rect">
            <a:avLst/>
          </a:prstGeom>
        </p:spPr>
      </p:pic>
      <p:pic>
        <p:nvPicPr>
          <p:cNvPr id="15" name="Picture 14" descr="A person standing on a red carpeted staircase&#10;&#10;Description automatically generated">
            <a:extLst>
              <a:ext uri="{FF2B5EF4-FFF2-40B4-BE49-F238E27FC236}">
                <a16:creationId xmlns:a16="http://schemas.microsoft.com/office/drawing/2014/main" id="{7F46E483-AB41-11AE-F043-9611F45CDF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" y="1034093"/>
            <a:ext cx="7007699" cy="47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354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Amasis MT Pro Medium</vt:lpstr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Riggan, Kaine</dc:creator>
  <cp:lastModifiedBy>Riggan, Kaine</cp:lastModifiedBy>
  <cp:revision>5</cp:revision>
  <dcterms:created xsi:type="dcterms:W3CDTF">2025-02-03T16:28:23Z</dcterms:created>
  <dcterms:modified xsi:type="dcterms:W3CDTF">2025-02-03T19:53:54Z</dcterms:modified>
</cp:coreProperties>
</file>