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29" r:id="rId7"/>
    <p:sldMasterId id="2147483737" r:id="rId8"/>
    <p:sldMasterId id="2147483706" r:id="rId9"/>
    <p:sldMasterId id="2147483713" r:id="rId10"/>
    <p:sldMasterId id="2147483719" r:id="rId11"/>
    <p:sldMasterId id="2147483734" r:id="rId12"/>
    <p:sldMasterId id="2147483725" r:id="rId13"/>
  </p:sldMasterIdLst>
  <p:notesMasterIdLst>
    <p:notesMasterId r:id="rId68"/>
  </p:notesMasterIdLst>
  <p:handoutMasterIdLst>
    <p:handoutMasterId r:id="rId69"/>
  </p:handoutMasterIdLst>
  <p:sldIdLst>
    <p:sldId id="287" r:id="rId14"/>
    <p:sldId id="264" r:id="rId15"/>
    <p:sldId id="265" r:id="rId16"/>
    <p:sldId id="268" r:id="rId17"/>
    <p:sldId id="2147482615" r:id="rId18"/>
    <p:sldId id="290" r:id="rId19"/>
    <p:sldId id="258" r:id="rId20"/>
    <p:sldId id="269" r:id="rId21"/>
    <p:sldId id="289" r:id="rId22"/>
    <p:sldId id="257" r:id="rId23"/>
    <p:sldId id="304" r:id="rId24"/>
    <p:sldId id="2147482581" r:id="rId25"/>
    <p:sldId id="2147475015" r:id="rId26"/>
    <p:sldId id="2147482587" r:id="rId27"/>
    <p:sldId id="296" r:id="rId28"/>
    <p:sldId id="297" r:id="rId29"/>
    <p:sldId id="2147482606" r:id="rId30"/>
    <p:sldId id="2147482597" r:id="rId31"/>
    <p:sldId id="2147482598" r:id="rId32"/>
    <p:sldId id="2147482588" r:id="rId33"/>
    <p:sldId id="314" r:id="rId34"/>
    <p:sldId id="315" r:id="rId35"/>
    <p:sldId id="2147482603" r:id="rId36"/>
    <p:sldId id="2147482494" r:id="rId37"/>
    <p:sldId id="2147472610" r:id="rId38"/>
    <p:sldId id="2147482610" r:id="rId39"/>
    <p:sldId id="325" r:id="rId40"/>
    <p:sldId id="2145706575" r:id="rId41"/>
    <p:sldId id="328" r:id="rId42"/>
    <p:sldId id="2147482493" r:id="rId43"/>
    <p:sldId id="2147482612" r:id="rId44"/>
    <p:sldId id="2147482589" r:id="rId45"/>
    <p:sldId id="2147482490" r:id="rId46"/>
    <p:sldId id="2147477988" r:id="rId47"/>
    <p:sldId id="2147482604" r:id="rId48"/>
    <p:sldId id="2147482592" r:id="rId49"/>
    <p:sldId id="2147482607" r:id="rId50"/>
    <p:sldId id="2147482601" r:id="rId51"/>
    <p:sldId id="2147482590" r:id="rId52"/>
    <p:sldId id="337" r:id="rId53"/>
    <p:sldId id="2147482614" r:id="rId54"/>
    <p:sldId id="341" r:id="rId55"/>
    <p:sldId id="343" r:id="rId56"/>
    <p:sldId id="2147471040" r:id="rId57"/>
    <p:sldId id="2147482593" r:id="rId58"/>
    <p:sldId id="267" r:id="rId59"/>
    <p:sldId id="277" r:id="rId60"/>
    <p:sldId id="2147482609" r:id="rId61"/>
    <p:sldId id="272" r:id="rId62"/>
    <p:sldId id="263" r:id="rId63"/>
    <p:sldId id="2147482616" r:id="rId64"/>
    <p:sldId id="316" r:id="rId65"/>
    <p:sldId id="2147482613" r:id="rId66"/>
    <p:sldId id="2147482605" r:id="rId6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tivity Content" id="{C891CB40-8986-448C-996E-28A85B6D7685}">
          <p14:sldIdLst>
            <p14:sldId id="287"/>
            <p14:sldId id="264"/>
            <p14:sldId id="265"/>
            <p14:sldId id="268"/>
            <p14:sldId id="2147482615"/>
            <p14:sldId id="290"/>
            <p14:sldId id="258"/>
            <p14:sldId id="269"/>
            <p14:sldId id="289"/>
            <p14:sldId id="257"/>
            <p14:sldId id="304"/>
            <p14:sldId id="2147482581"/>
            <p14:sldId id="2147475015"/>
            <p14:sldId id="2147482587"/>
            <p14:sldId id="296"/>
            <p14:sldId id="297"/>
            <p14:sldId id="2147482606"/>
            <p14:sldId id="2147482597"/>
            <p14:sldId id="2147482598"/>
            <p14:sldId id="2147482588"/>
            <p14:sldId id="314"/>
            <p14:sldId id="315"/>
            <p14:sldId id="2147482603"/>
            <p14:sldId id="2147482494"/>
            <p14:sldId id="2147472610"/>
            <p14:sldId id="2147482610"/>
            <p14:sldId id="325"/>
            <p14:sldId id="2145706575"/>
            <p14:sldId id="328"/>
            <p14:sldId id="2147482493"/>
            <p14:sldId id="2147482612"/>
            <p14:sldId id="2147482589"/>
            <p14:sldId id="2147482490"/>
            <p14:sldId id="2147477988"/>
            <p14:sldId id="2147482604"/>
            <p14:sldId id="2147482592"/>
            <p14:sldId id="2147482607"/>
            <p14:sldId id="2147482601"/>
            <p14:sldId id="2147482590"/>
            <p14:sldId id="337"/>
            <p14:sldId id="2147482614"/>
            <p14:sldId id="341"/>
            <p14:sldId id="343"/>
            <p14:sldId id="2147471040"/>
            <p14:sldId id="2147482593"/>
            <p14:sldId id="267"/>
            <p14:sldId id="277"/>
            <p14:sldId id="2147482609"/>
            <p14:sldId id="272"/>
            <p14:sldId id="263"/>
            <p14:sldId id="2147482616"/>
            <p14:sldId id="316"/>
            <p14:sldId id="2147482613"/>
            <p14:sldId id="21474826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6B2A77-98C3-ABC9-5E49-CADE858A7FD7}" name="Evan Luberger" initials="EL" userId="S::lubergere@knowfully.com::1f668eb4-55ea-4474-a9e6-68f7d9b776af" providerId="AD"/>
  <p188:author id="{887A8989-07F6-630A-581D-5F358BB6A681}" name="Jessica Hall" initials="JH" userId="S::hallj@knowfully.com::75eac296-6367-43e9-a0e4-bcb25499f221" providerId="AD"/>
  <p188:author id="{D489939C-C908-2827-6C36-A92F3C7929C6}" name="Rebecca Weaver" initials="RW" userId="S::weaverr@knowfully.com::c2263173-0cd9-483b-994e-186a23e8afbd" providerId="AD"/>
  <p188:author id="{33718BCD-4F1B-E822-E9F8-C7BBAEE65629}" name="David Modrak" initials="DM" userId="S::modrakd@knowfully.com::a441ea41-a2b3-4239-bd2a-8abb7ef788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B099C"/>
    <a:srgbClr val="297899"/>
    <a:srgbClr val="B80076"/>
    <a:srgbClr val="2C7899"/>
    <a:srgbClr val="E1A51F"/>
    <a:srgbClr val="2A789A"/>
    <a:srgbClr val="9C099D"/>
    <a:srgbClr val="1CAEA7"/>
    <a:srgbClr val="215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663D1-70D6-7E4A-98C5-26EA5BCBC284}" v="4" dt="2025-09-22T15:57:32.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36" autoAdjust="0"/>
    <p:restoredTop sz="93003"/>
  </p:normalViewPr>
  <p:slideViewPr>
    <p:cSldViewPr snapToGrid="0">
      <p:cViewPr varScale="1">
        <p:scale>
          <a:sx n="130" d="100"/>
          <a:sy n="130" d="100"/>
        </p:scale>
        <p:origin x="728" y="176"/>
      </p:cViewPr>
      <p:guideLst/>
    </p:cSldViewPr>
  </p:slideViewPr>
  <p:notesTextViewPr>
    <p:cViewPr>
      <p:scale>
        <a:sx n="1" d="1"/>
        <a:sy n="1" d="1"/>
      </p:scale>
      <p:origin x="0" y="0"/>
    </p:cViewPr>
  </p:notesTextViewPr>
  <p:sorterViewPr>
    <p:cViewPr>
      <p:scale>
        <a:sx n="80" d="100"/>
        <a:sy n="80" d="100"/>
      </p:scale>
      <p:origin x="0" y="-5189"/>
    </p:cViewPr>
  </p:sorterViewPr>
  <p:notesViewPr>
    <p:cSldViewPr snapToGrid="0">
      <p:cViewPr varScale="1">
        <p:scale>
          <a:sx n="83" d="100"/>
          <a:sy n="83" d="100"/>
        </p:scale>
        <p:origin x="350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cpenow-my.sharepoint.com/personal/modrakd_knowfully_com/Documents/Documents/Time%20sheets/250512%20Timesheet%20-%20Modra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penow-my.sharepoint.com/personal/modrakd_knowfully_com/Documents/Documents/Time%20sheets/250512%20Timesheet%20-%20Modra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cat>
            <c:strRef>
              <c:f>Sheet1!$A$23:$A$28</c:f>
              <c:strCache>
                <c:ptCount val="6"/>
                <c:pt idx="0">
                  <c:v>Global health status/QoL</c:v>
                </c:pt>
                <c:pt idx="1">
                  <c:v>Physical functioning</c:v>
                </c:pt>
                <c:pt idx="2">
                  <c:v>Role functioning</c:v>
                </c:pt>
                <c:pt idx="3">
                  <c:v>Emotional functioning</c:v>
                </c:pt>
                <c:pt idx="4">
                  <c:v>Cognitive functioning</c:v>
                </c:pt>
                <c:pt idx="5">
                  <c:v>Social functioning</c:v>
                </c:pt>
              </c:strCache>
            </c:strRef>
          </c:cat>
          <c:val>
            <c:numRef>
              <c:f>Sheet1!$B$23:$B$28</c:f>
              <c:numCache>
                <c:formatCode>General</c:formatCode>
                <c:ptCount val="6"/>
                <c:pt idx="0">
                  <c:v>0.66</c:v>
                </c:pt>
                <c:pt idx="1">
                  <c:v>1.31</c:v>
                </c:pt>
                <c:pt idx="2">
                  <c:v>-2.2400000000000002</c:v>
                </c:pt>
                <c:pt idx="3">
                  <c:v>3.34</c:v>
                </c:pt>
                <c:pt idx="4">
                  <c:v>-1.22</c:v>
                </c:pt>
                <c:pt idx="5">
                  <c:v>-1.51</c:v>
                </c:pt>
              </c:numCache>
            </c:numRef>
          </c:val>
          <c:extLst>
            <c:ext xmlns:c16="http://schemas.microsoft.com/office/drawing/2014/chart" uri="{C3380CC4-5D6E-409C-BE32-E72D297353CC}">
              <c16:uniqueId val="{00000000-2DC8-44E6-BCC4-877E86415777}"/>
            </c:ext>
          </c:extLst>
        </c:ser>
        <c:ser>
          <c:idx val="1"/>
          <c:order val="1"/>
          <c:spPr>
            <a:solidFill>
              <a:schemeClr val="tx1">
                <a:lumMod val="50000"/>
                <a:lumOff val="50000"/>
              </a:schemeClr>
            </a:solidFill>
            <a:ln>
              <a:noFill/>
            </a:ln>
            <a:effectLst/>
          </c:spPr>
          <c:invertIfNegative val="0"/>
          <c:cat>
            <c:strRef>
              <c:f>Sheet1!$A$23:$A$28</c:f>
              <c:strCache>
                <c:ptCount val="6"/>
                <c:pt idx="0">
                  <c:v>Global health status/QoL</c:v>
                </c:pt>
                <c:pt idx="1">
                  <c:v>Physical functioning</c:v>
                </c:pt>
                <c:pt idx="2">
                  <c:v>Role functioning</c:v>
                </c:pt>
                <c:pt idx="3">
                  <c:v>Emotional functioning</c:v>
                </c:pt>
                <c:pt idx="4">
                  <c:v>Cognitive functioning</c:v>
                </c:pt>
                <c:pt idx="5">
                  <c:v>Social functioning</c:v>
                </c:pt>
              </c:strCache>
            </c:strRef>
          </c:cat>
          <c:val>
            <c:numRef>
              <c:f>Sheet1!$C$23:$C$28</c:f>
              <c:numCache>
                <c:formatCode>General</c:formatCode>
                <c:ptCount val="6"/>
                <c:pt idx="0">
                  <c:v>-3.42</c:v>
                </c:pt>
                <c:pt idx="1">
                  <c:v>-4.3899999999999997</c:v>
                </c:pt>
                <c:pt idx="2">
                  <c:v>-7.83</c:v>
                </c:pt>
                <c:pt idx="3">
                  <c:v>-0.55000000000000004</c:v>
                </c:pt>
                <c:pt idx="4">
                  <c:v>-1.98</c:v>
                </c:pt>
                <c:pt idx="5">
                  <c:v>-5.41</c:v>
                </c:pt>
              </c:numCache>
            </c:numRef>
          </c:val>
          <c:extLst>
            <c:ext xmlns:c16="http://schemas.microsoft.com/office/drawing/2014/chart" uri="{C3380CC4-5D6E-409C-BE32-E72D297353CC}">
              <c16:uniqueId val="{00000001-2DC8-44E6-BCC4-877E86415777}"/>
            </c:ext>
          </c:extLst>
        </c:ser>
        <c:dLbls>
          <c:showLegendKey val="0"/>
          <c:showVal val="0"/>
          <c:showCatName val="0"/>
          <c:showSerName val="0"/>
          <c:showPercent val="0"/>
          <c:showBubbleSize val="0"/>
        </c:dLbls>
        <c:gapWidth val="219"/>
        <c:overlap val="-27"/>
        <c:axId val="532812392"/>
        <c:axId val="532812752"/>
      </c:barChart>
      <c:catAx>
        <c:axId val="5328123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2812752"/>
        <c:crossesAt val="0"/>
        <c:auto val="1"/>
        <c:lblAlgn val="ctr"/>
        <c:lblOffset val="1"/>
        <c:noMultiLvlLbl val="0"/>
      </c:catAx>
      <c:valAx>
        <c:axId val="532812752"/>
        <c:scaling>
          <c:orientation val="minMax"/>
          <c:max val="4"/>
          <c:min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2812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cat>
            <c:strRef>
              <c:f>Sheet1!$A$30:$A$39</c:f>
              <c:strCache>
                <c:ptCount val="10"/>
                <c:pt idx="0">
                  <c:v>Fatigue</c:v>
                </c:pt>
                <c:pt idx="1">
                  <c:v>Pain</c:v>
                </c:pt>
                <c:pt idx="2">
                  <c:v>Nausea/vomiting</c:v>
                </c:pt>
                <c:pt idx="3">
                  <c:v>Dyspnea</c:v>
                </c:pt>
                <c:pt idx="4">
                  <c:v>Insomnia</c:v>
                </c:pt>
                <c:pt idx="5">
                  <c:v>Appetite loss</c:v>
                </c:pt>
                <c:pt idx="6">
                  <c:v>Constipation</c:v>
                </c:pt>
                <c:pt idx="7">
                  <c:v>Diarrhea</c:v>
                </c:pt>
                <c:pt idx="8">
                  <c:v>Financial difficulties</c:v>
                </c:pt>
                <c:pt idx="9">
                  <c:v>EORTC QLQ-C30 summary score</c:v>
                </c:pt>
              </c:strCache>
            </c:strRef>
          </c:cat>
          <c:val>
            <c:numRef>
              <c:f>Sheet1!$B$30:$B$39</c:f>
              <c:numCache>
                <c:formatCode>General</c:formatCode>
                <c:ptCount val="10"/>
                <c:pt idx="0">
                  <c:v>1.97</c:v>
                </c:pt>
                <c:pt idx="1">
                  <c:v>-8.93</c:v>
                </c:pt>
                <c:pt idx="2">
                  <c:v>4.3</c:v>
                </c:pt>
                <c:pt idx="3">
                  <c:v>-3.79</c:v>
                </c:pt>
                <c:pt idx="4">
                  <c:v>-4.6900000000000004</c:v>
                </c:pt>
                <c:pt idx="5">
                  <c:v>3.52</c:v>
                </c:pt>
                <c:pt idx="6">
                  <c:v>2.16</c:v>
                </c:pt>
                <c:pt idx="7">
                  <c:v>14.07</c:v>
                </c:pt>
                <c:pt idx="8">
                  <c:v>-2.87</c:v>
                </c:pt>
                <c:pt idx="9">
                  <c:v>-0.67</c:v>
                </c:pt>
              </c:numCache>
            </c:numRef>
          </c:val>
          <c:extLst>
            <c:ext xmlns:c16="http://schemas.microsoft.com/office/drawing/2014/chart" uri="{C3380CC4-5D6E-409C-BE32-E72D297353CC}">
              <c16:uniqueId val="{00000000-D7D1-4160-A25E-1FECDF7139B3}"/>
            </c:ext>
          </c:extLst>
        </c:ser>
        <c:ser>
          <c:idx val="1"/>
          <c:order val="1"/>
          <c:spPr>
            <a:solidFill>
              <a:schemeClr val="tx1">
                <a:lumMod val="50000"/>
                <a:lumOff val="50000"/>
              </a:schemeClr>
            </a:solidFill>
            <a:ln>
              <a:noFill/>
            </a:ln>
            <a:effectLst/>
          </c:spPr>
          <c:invertIfNegative val="0"/>
          <c:cat>
            <c:strRef>
              <c:f>Sheet1!$A$30:$A$39</c:f>
              <c:strCache>
                <c:ptCount val="10"/>
                <c:pt idx="0">
                  <c:v>Fatigue</c:v>
                </c:pt>
                <c:pt idx="1">
                  <c:v>Pain</c:v>
                </c:pt>
                <c:pt idx="2">
                  <c:v>Nausea/vomiting</c:v>
                </c:pt>
                <c:pt idx="3">
                  <c:v>Dyspnea</c:v>
                </c:pt>
                <c:pt idx="4">
                  <c:v>Insomnia</c:v>
                </c:pt>
                <c:pt idx="5">
                  <c:v>Appetite loss</c:v>
                </c:pt>
                <c:pt idx="6">
                  <c:v>Constipation</c:v>
                </c:pt>
                <c:pt idx="7">
                  <c:v>Diarrhea</c:v>
                </c:pt>
                <c:pt idx="8">
                  <c:v>Financial difficulties</c:v>
                </c:pt>
                <c:pt idx="9">
                  <c:v>EORTC QLQ-C30 summary score</c:v>
                </c:pt>
              </c:strCache>
            </c:strRef>
          </c:cat>
          <c:val>
            <c:numRef>
              <c:f>Sheet1!$C$30:$C$39</c:f>
              <c:numCache>
                <c:formatCode>General</c:formatCode>
                <c:ptCount val="10"/>
                <c:pt idx="0">
                  <c:v>7.13</c:v>
                </c:pt>
                <c:pt idx="1">
                  <c:v>-1.89</c:v>
                </c:pt>
                <c:pt idx="2">
                  <c:v>2.5</c:v>
                </c:pt>
                <c:pt idx="3">
                  <c:v>3.95</c:v>
                </c:pt>
                <c:pt idx="4">
                  <c:v>0.34</c:v>
                </c:pt>
                <c:pt idx="5">
                  <c:v>7</c:v>
                </c:pt>
                <c:pt idx="6">
                  <c:v>2.69</c:v>
                </c:pt>
                <c:pt idx="7">
                  <c:v>-1.27</c:v>
                </c:pt>
                <c:pt idx="8">
                  <c:v>0.68</c:v>
                </c:pt>
                <c:pt idx="9">
                  <c:v>-3.15</c:v>
                </c:pt>
              </c:numCache>
            </c:numRef>
          </c:val>
          <c:extLst>
            <c:ext xmlns:c16="http://schemas.microsoft.com/office/drawing/2014/chart" uri="{C3380CC4-5D6E-409C-BE32-E72D297353CC}">
              <c16:uniqueId val="{00000001-D7D1-4160-A25E-1FECDF7139B3}"/>
            </c:ext>
          </c:extLst>
        </c:ser>
        <c:dLbls>
          <c:showLegendKey val="0"/>
          <c:showVal val="0"/>
          <c:showCatName val="0"/>
          <c:showSerName val="0"/>
          <c:showPercent val="0"/>
          <c:showBubbleSize val="0"/>
        </c:dLbls>
        <c:gapWidth val="219"/>
        <c:overlap val="-27"/>
        <c:axId val="631282712"/>
        <c:axId val="639673200"/>
      </c:barChart>
      <c:catAx>
        <c:axId val="631282712"/>
        <c:scaling>
          <c:orientation val="minMax"/>
        </c:scaling>
        <c:delete val="1"/>
        <c:axPos val="t"/>
        <c:numFmt formatCode="General" sourceLinked="1"/>
        <c:majorTickMark val="none"/>
        <c:minorTickMark val="none"/>
        <c:tickLblPos val="nextTo"/>
        <c:crossAx val="639673200"/>
        <c:crosses val="autoZero"/>
        <c:auto val="1"/>
        <c:lblAlgn val="ctr"/>
        <c:lblOffset val="100"/>
        <c:noMultiLvlLbl val="0"/>
      </c:catAx>
      <c:valAx>
        <c:axId val="639673200"/>
        <c:scaling>
          <c:orientation val="maxMin"/>
          <c:max val="15"/>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1282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30725065616798E-2"/>
          <c:y val="0"/>
          <c:w val="0.80083484638647029"/>
          <c:h val="0.84889913379670157"/>
        </c:manualLayout>
      </c:layout>
      <c:scatterChart>
        <c:scatterStyle val="lineMarker"/>
        <c:varyColors val="0"/>
        <c:ser>
          <c:idx val="0"/>
          <c:order val="0"/>
          <c:tx>
            <c:strRef>
              <c:f>Sheet1!$C$1</c:f>
              <c:strCache>
                <c:ptCount val="1"/>
                <c:pt idx="0">
                  <c:v>Y-values</c:v>
                </c:pt>
              </c:strCache>
            </c:strRef>
          </c:tx>
          <c:spPr>
            <a:ln w="28575" cap="rnd">
              <a:noFill/>
              <a:round/>
            </a:ln>
            <a:effectLst/>
          </c:spPr>
          <c:marker>
            <c:symbol val="diamond"/>
            <c:size val="5"/>
            <c:spPr>
              <a:solidFill>
                <a:srgbClr val="001965"/>
              </a:solidFill>
              <a:ln w="9525">
                <a:noFill/>
              </a:ln>
              <a:effectLst/>
            </c:spPr>
          </c:marker>
          <c:errBars>
            <c:errDir val="x"/>
            <c:errBarType val="both"/>
            <c:errValType val="cust"/>
            <c:noEndCap val="0"/>
            <c:plus>
              <c:numRef>
                <c:f>Sheet1!$H$2:$H$16</c:f>
                <c:numCache>
                  <c:formatCode>General</c:formatCode>
                  <c:ptCount val="15"/>
                  <c:pt idx="0">
                    <c:v>0.23000000000000009</c:v>
                  </c:pt>
                  <c:pt idx="1">
                    <c:v>0.14000000000000001</c:v>
                  </c:pt>
                  <c:pt idx="2">
                    <c:v>0.16999999999999993</c:v>
                  </c:pt>
                  <c:pt idx="3">
                    <c:v>0.27</c:v>
                  </c:pt>
                  <c:pt idx="4">
                    <c:v>0.18000000000000005</c:v>
                  </c:pt>
                  <c:pt idx="5">
                    <c:v>0.18</c:v>
                  </c:pt>
                  <c:pt idx="6">
                    <c:v>0.5</c:v>
                  </c:pt>
                  <c:pt idx="7">
                    <c:v>0.22999999999999998</c:v>
                  </c:pt>
                  <c:pt idx="8">
                    <c:v>0.30000000000000004</c:v>
                  </c:pt>
                  <c:pt idx="9">
                    <c:v>0.24</c:v>
                  </c:pt>
                </c:numCache>
              </c:numRef>
            </c:plus>
            <c:minus>
              <c:numRef>
                <c:f>Sheet1!$G$2:$G$11</c:f>
                <c:numCache>
                  <c:formatCode>General</c:formatCode>
                  <c:ptCount val="10"/>
                  <c:pt idx="0">
                    <c:v>0.16999999999999993</c:v>
                  </c:pt>
                  <c:pt idx="1">
                    <c:v>0.10000000000000003</c:v>
                  </c:pt>
                  <c:pt idx="2">
                    <c:v>0.13</c:v>
                  </c:pt>
                  <c:pt idx="3">
                    <c:v>0.18999999999999995</c:v>
                  </c:pt>
                  <c:pt idx="4">
                    <c:v>0.13999999999999996</c:v>
                  </c:pt>
                  <c:pt idx="5">
                    <c:v>0.14000000000000001</c:v>
                  </c:pt>
                  <c:pt idx="6">
                    <c:v>0.4</c:v>
                  </c:pt>
                  <c:pt idx="7">
                    <c:v>0.16999999999999998</c:v>
                  </c:pt>
                  <c:pt idx="8">
                    <c:v>0.20999999999999996</c:v>
                  </c:pt>
                  <c:pt idx="9">
                    <c:v>0.18999999999999995</c:v>
                  </c:pt>
                </c:numCache>
              </c:numRef>
            </c:minus>
            <c:spPr>
              <a:noFill/>
              <a:ln w="19050" cap="flat" cmpd="sng" algn="ctr">
                <a:solidFill>
                  <a:srgbClr val="001965"/>
                </a:solidFill>
                <a:round/>
              </a:ln>
              <a:effectLst/>
            </c:spPr>
          </c:errBars>
          <c:xVal>
            <c:numRef>
              <c:f>Sheet1!$B$2:$B$11</c:f>
              <c:numCache>
                <c:formatCode>General</c:formatCode>
                <c:ptCount val="10"/>
                <c:pt idx="0">
                  <c:v>0.69</c:v>
                </c:pt>
                <c:pt idx="1">
                  <c:v>0.4</c:v>
                </c:pt>
                <c:pt idx="2">
                  <c:v>0.53</c:v>
                </c:pt>
                <c:pt idx="3">
                  <c:v>0.69</c:v>
                </c:pt>
                <c:pt idx="4">
                  <c:v>0.59</c:v>
                </c:pt>
                <c:pt idx="5">
                  <c:v>0.61</c:v>
                </c:pt>
                <c:pt idx="6">
                  <c:v>1.5</c:v>
                </c:pt>
                <c:pt idx="7">
                  <c:v>0.62</c:v>
                </c:pt>
                <c:pt idx="8">
                  <c:v>0.71</c:v>
                </c:pt>
                <c:pt idx="9">
                  <c:v>0.73</c:v>
                </c:pt>
              </c:numCache>
            </c:numRef>
          </c:xVal>
          <c:yVal>
            <c:numRef>
              <c:f>Sheet1!$C$2:$C$11</c:f>
              <c:numCache>
                <c:formatCode>General</c:formatCode>
                <c:ptCount val="10"/>
                <c:pt idx="0">
                  <c:v>10</c:v>
                </c:pt>
                <c:pt idx="1">
                  <c:v>9</c:v>
                </c:pt>
                <c:pt idx="2">
                  <c:v>8</c:v>
                </c:pt>
                <c:pt idx="3">
                  <c:v>7</c:v>
                </c:pt>
                <c:pt idx="4">
                  <c:v>6</c:v>
                </c:pt>
                <c:pt idx="5">
                  <c:v>5</c:v>
                </c:pt>
                <c:pt idx="6">
                  <c:v>4</c:v>
                </c:pt>
                <c:pt idx="7">
                  <c:v>3</c:v>
                </c:pt>
                <c:pt idx="8">
                  <c:v>2</c:v>
                </c:pt>
                <c:pt idx="9">
                  <c:v>1</c:v>
                </c:pt>
              </c:numCache>
            </c:numRef>
          </c:yVal>
          <c:smooth val="0"/>
          <c:extLst>
            <c:ext xmlns:c16="http://schemas.microsoft.com/office/drawing/2014/chart" uri="{C3380CC4-5D6E-409C-BE32-E72D297353CC}">
              <c16:uniqueId val="{00000000-7DD7-5741-B1FE-B677E7363FED}"/>
            </c:ext>
          </c:extLst>
        </c:ser>
        <c:dLbls>
          <c:showLegendKey val="0"/>
          <c:showVal val="0"/>
          <c:showCatName val="0"/>
          <c:showSerName val="0"/>
          <c:showPercent val="0"/>
          <c:showBubbleSize val="0"/>
        </c:dLbls>
        <c:axId val="710825552"/>
        <c:axId val="710824240"/>
      </c:scatterChart>
      <c:valAx>
        <c:axId val="710825552"/>
        <c:scaling>
          <c:orientation val="minMax"/>
          <c:max val="2.1"/>
          <c:min val="0.25"/>
        </c:scaling>
        <c:delete val="0"/>
        <c:axPos val="b"/>
        <c:numFmt formatCode="#,##0.00" sourceLinked="0"/>
        <c:majorTickMark val="out"/>
        <c:minorTickMark val="out"/>
        <c:tickLblPos val="nextTo"/>
        <c:spPr>
          <a:noFill/>
          <a:ln w="19050" cap="flat" cmpd="sng" algn="ctr">
            <a:solidFill>
              <a:srgbClr val="544F40"/>
            </a:solidFill>
            <a:round/>
          </a:ln>
          <a:effectLst/>
        </c:spPr>
        <c:txPr>
          <a:bodyPr rot="-60000000" spcFirstLastPara="1" vertOverflow="ellipsis" vert="horz" wrap="square" anchor="ctr" anchorCtr="1"/>
          <a:lstStyle/>
          <a:p>
            <a:pPr>
              <a:defRPr sz="1000" b="0" i="0" u="none" strike="noStrike" kern="1200" baseline="0">
                <a:solidFill>
                  <a:srgbClr val="544F40"/>
                </a:solidFill>
                <a:latin typeface="Arial" panose="020B0604020202020204" pitchFamily="34" charset="0"/>
                <a:ea typeface="+mn-ea"/>
                <a:cs typeface="Arial" panose="020B0604020202020204" pitchFamily="34" charset="0"/>
              </a:defRPr>
            </a:pPr>
            <a:endParaRPr lang="en-US"/>
          </a:p>
        </c:txPr>
        <c:crossAx val="710824240"/>
        <c:crosses val="autoZero"/>
        <c:crossBetween val="midCat"/>
        <c:majorUnit val="0.25"/>
      </c:valAx>
      <c:valAx>
        <c:axId val="710824240"/>
        <c:scaling>
          <c:orientation val="minMax"/>
        </c:scaling>
        <c:delete val="0"/>
        <c:axPos val="l"/>
        <c:numFmt formatCode="General" sourceLinked="1"/>
        <c:majorTickMark val="none"/>
        <c:minorTickMark val="none"/>
        <c:tickLblPos val="none"/>
        <c:spPr>
          <a:noFill/>
          <a:ln w="15875" cap="flat" cmpd="sng" algn="ctr">
            <a:solidFill>
              <a:srgbClr val="544F40"/>
            </a:solidFill>
            <a:prstDash val="dash"/>
            <a:round/>
          </a:ln>
          <a:effectLst/>
        </c:spPr>
        <c:txPr>
          <a:bodyPr rot="-60000000" spcFirstLastPara="1" vertOverflow="ellipsis" vert="horz" wrap="square" anchor="ctr" anchorCtr="1"/>
          <a:lstStyle/>
          <a:p>
            <a:pPr>
              <a:defRPr sz="1197" b="0" i="0" u="none" strike="noStrike" kern="1200" baseline="0">
                <a:solidFill>
                  <a:srgbClr val="544F40"/>
                </a:solidFill>
                <a:latin typeface="Arial" panose="020B0604020202020204" pitchFamily="34" charset="0"/>
                <a:ea typeface="+mn-ea"/>
                <a:cs typeface="Arial" panose="020B0604020202020204" pitchFamily="34" charset="0"/>
              </a:defRPr>
            </a:pPr>
            <a:endParaRPr lang="en-US"/>
          </a:p>
        </c:txPr>
        <c:crossAx val="710825552"/>
        <c:crossesAt val="1"/>
        <c:crossBetween val="midCat"/>
      </c:valAx>
      <c:spPr>
        <a:noFill/>
        <a:ln>
          <a:noFill/>
        </a:ln>
        <a:effectLst/>
      </c:spPr>
    </c:plotArea>
    <c:plotVisOnly val="1"/>
    <c:dispBlanksAs val="gap"/>
    <c:showDLblsOverMax val="0"/>
  </c:chart>
  <c:spPr>
    <a:noFill/>
    <a:ln>
      <a:noFill/>
    </a:ln>
    <a:effectLst/>
  </c:spPr>
  <c:txPr>
    <a:bodyPr/>
    <a:lstStyle/>
    <a:p>
      <a:pPr>
        <a:defRPr>
          <a:solidFill>
            <a:srgbClr val="544F4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9B5EBC-331A-FC44-95BC-18634A33F98E}"/>
              </a:ext>
            </a:extLst>
          </p:cNvPr>
          <p:cNvPicPr>
            <a:picLocks noChangeAspect="1"/>
          </p:cNvPicPr>
          <p:nvPr/>
        </p:nvPicPr>
        <p:blipFill>
          <a:blip r:embed="rId2"/>
          <a:stretch>
            <a:fillRect/>
          </a:stretch>
        </p:blipFill>
        <p:spPr>
          <a:xfrm>
            <a:off x="1186679" y="0"/>
            <a:ext cx="4484642" cy="879342"/>
          </a:xfrm>
          <a:prstGeom prst="rect">
            <a:avLst/>
          </a:prstGeom>
        </p:spPr>
      </p:pic>
    </p:spTree>
    <p:extLst>
      <p:ext uri="{BB962C8B-B14F-4D97-AF65-F5344CB8AC3E}">
        <p14:creationId xmlns:p14="http://schemas.microsoft.com/office/powerpoint/2010/main" val="3769703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50BAF-22CB-415E-A163-B11D30C3848C}" type="datetimeFigureOut">
              <a:rPr lang="en-US" smtClean="0"/>
              <a:t>9/22/25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765AC-B2F3-4AEF-8372-862E340C857B}" type="slidenum">
              <a:rPr lang="en-US" smtClean="0"/>
              <a:t>‹#›</a:t>
            </a:fld>
            <a:endParaRPr lang="en-US"/>
          </a:p>
        </p:txBody>
      </p:sp>
    </p:spTree>
    <p:extLst>
      <p:ext uri="{BB962C8B-B14F-4D97-AF65-F5344CB8AC3E}">
        <p14:creationId xmlns:p14="http://schemas.microsoft.com/office/powerpoint/2010/main" val="264225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6765AC-B2F3-4AEF-8372-862E340C857B}" type="slidenum">
              <a:rPr lang="en-US" smtClean="0"/>
              <a:t>2</a:t>
            </a:fld>
            <a:endParaRPr lang="en-US"/>
          </a:p>
        </p:txBody>
      </p:sp>
    </p:spTree>
    <p:extLst>
      <p:ext uri="{BB962C8B-B14F-4D97-AF65-F5344CB8AC3E}">
        <p14:creationId xmlns:p14="http://schemas.microsoft.com/office/powerpoint/2010/main" val="504915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23963-A235-C506-14FD-C12514E1C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ADEA8-15F8-7BE0-5AB1-181B73C06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9D429-A5B3-C58C-A0FB-604F74C2AB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9024EE-18DB-04BE-BE93-BE0B34DE46DC}"/>
              </a:ext>
            </a:extLst>
          </p:cNvPr>
          <p:cNvSpPr>
            <a:spLocks noGrp="1"/>
          </p:cNvSpPr>
          <p:nvPr>
            <p:ph type="sldNum" sz="quarter" idx="5"/>
          </p:nvPr>
        </p:nvSpPr>
        <p:spPr/>
        <p:txBody>
          <a:bodyPr/>
          <a:lstStyle/>
          <a:p>
            <a:fld id="{751D3658-505D-8147-AF5E-3032D04F79F0}" type="slidenum">
              <a:rPr lang="en-US" smtClean="0"/>
              <a:t>19</a:t>
            </a:fld>
            <a:endParaRPr lang="en-US"/>
          </a:p>
        </p:txBody>
      </p:sp>
    </p:spTree>
    <p:extLst>
      <p:ext uri="{BB962C8B-B14F-4D97-AF65-F5344CB8AC3E}">
        <p14:creationId xmlns:p14="http://schemas.microsoft.com/office/powerpoint/2010/main" val="130327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21</a:t>
            </a:fld>
            <a:endParaRPr lang="en-US"/>
          </a:p>
        </p:txBody>
      </p:sp>
    </p:spTree>
    <p:extLst>
      <p:ext uri="{BB962C8B-B14F-4D97-AF65-F5344CB8AC3E}">
        <p14:creationId xmlns:p14="http://schemas.microsoft.com/office/powerpoint/2010/main" val="2165661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22</a:t>
            </a:fld>
            <a:endParaRPr lang="en-US"/>
          </a:p>
        </p:txBody>
      </p:sp>
    </p:spTree>
    <p:extLst>
      <p:ext uri="{BB962C8B-B14F-4D97-AF65-F5344CB8AC3E}">
        <p14:creationId xmlns:p14="http://schemas.microsoft.com/office/powerpoint/2010/main" val="272492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08C46-41B2-9BBF-6BC2-78AADD756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818DE-084B-E70C-223F-55C9F6C5D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81519-469D-8BCA-DFDA-63DA863880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58CC53-9B92-70A6-89B1-09BEE9DD0A31}"/>
              </a:ext>
            </a:extLst>
          </p:cNvPr>
          <p:cNvSpPr>
            <a:spLocks noGrp="1"/>
          </p:cNvSpPr>
          <p:nvPr>
            <p:ph type="sldNum" sz="quarter" idx="5"/>
          </p:nvPr>
        </p:nvSpPr>
        <p:spPr/>
        <p:txBody>
          <a:bodyPr/>
          <a:lstStyle/>
          <a:p>
            <a:fld id="{751D3658-505D-8147-AF5E-3032D04F79F0}" type="slidenum">
              <a:rPr lang="en-US" smtClean="0"/>
              <a:t>23</a:t>
            </a:fld>
            <a:endParaRPr lang="en-US" dirty="0"/>
          </a:p>
        </p:txBody>
      </p:sp>
    </p:spTree>
    <p:extLst>
      <p:ext uri="{BB962C8B-B14F-4D97-AF65-F5344CB8AC3E}">
        <p14:creationId xmlns:p14="http://schemas.microsoft.com/office/powerpoint/2010/main" val="2879981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24</a:t>
            </a:fld>
            <a:endParaRPr lang="en-US"/>
          </a:p>
        </p:txBody>
      </p:sp>
    </p:spTree>
    <p:extLst>
      <p:ext uri="{BB962C8B-B14F-4D97-AF65-F5344CB8AC3E}">
        <p14:creationId xmlns:p14="http://schemas.microsoft.com/office/powerpoint/2010/main" val="2684447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25</a:t>
            </a:fld>
            <a:endParaRPr lang="en-US"/>
          </a:p>
        </p:txBody>
      </p:sp>
    </p:spTree>
    <p:extLst>
      <p:ext uri="{BB962C8B-B14F-4D97-AF65-F5344CB8AC3E}">
        <p14:creationId xmlns:p14="http://schemas.microsoft.com/office/powerpoint/2010/main" val="2848312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27</a:t>
            </a:fld>
            <a:endParaRPr lang="en-US"/>
          </a:p>
        </p:txBody>
      </p:sp>
    </p:spTree>
    <p:extLst>
      <p:ext uri="{BB962C8B-B14F-4D97-AF65-F5344CB8AC3E}">
        <p14:creationId xmlns:p14="http://schemas.microsoft.com/office/powerpoint/2010/main" val="385627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1D3658-505D-8147-AF5E-3032D04F79F0}" type="slidenum">
              <a:rPr lang="en-US" smtClean="0"/>
              <a:t>28</a:t>
            </a:fld>
            <a:endParaRPr lang="en-US"/>
          </a:p>
        </p:txBody>
      </p:sp>
    </p:spTree>
    <p:extLst>
      <p:ext uri="{BB962C8B-B14F-4D97-AF65-F5344CB8AC3E}">
        <p14:creationId xmlns:p14="http://schemas.microsoft.com/office/powerpoint/2010/main" val="2336002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1D3658-505D-8147-AF5E-3032D04F79F0}" type="slidenum">
              <a:rPr lang="en-US" smtClean="0"/>
              <a:t>29</a:t>
            </a:fld>
            <a:endParaRPr lang="en-US" dirty="0"/>
          </a:p>
        </p:txBody>
      </p:sp>
    </p:spTree>
    <p:extLst>
      <p:ext uri="{BB962C8B-B14F-4D97-AF65-F5344CB8AC3E}">
        <p14:creationId xmlns:p14="http://schemas.microsoft.com/office/powerpoint/2010/main" val="3707151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30</a:t>
            </a:fld>
            <a:endParaRPr lang="en-US"/>
          </a:p>
        </p:txBody>
      </p:sp>
    </p:spTree>
    <p:extLst>
      <p:ext uri="{BB962C8B-B14F-4D97-AF65-F5344CB8AC3E}">
        <p14:creationId xmlns:p14="http://schemas.microsoft.com/office/powerpoint/2010/main" val="3463984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6765AC-B2F3-4AEF-8372-862E340C857B}" type="slidenum">
              <a:rPr lang="en-US" smtClean="0"/>
              <a:t>3</a:t>
            </a:fld>
            <a:endParaRPr lang="en-US"/>
          </a:p>
        </p:txBody>
      </p:sp>
    </p:spTree>
    <p:extLst>
      <p:ext uri="{BB962C8B-B14F-4D97-AF65-F5344CB8AC3E}">
        <p14:creationId xmlns:p14="http://schemas.microsoft.com/office/powerpoint/2010/main" val="1088986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32</a:t>
            </a:fld>
            <a:endParaRPr lang="en-US"/>
          </a:p>
        </p:txBody>
      </p:sp>
    </p:spTree>
    <p:extLst>
      <p:ext uri="{BB962C8B-B14F-4D97-AF65-F5344CB8AC3E}">
        <p14:creationId xmlns:p14="http://schemas.microsoft.com/office/powerpoint/2010/main" val="4186741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33</a:t>
            </a:fld>
            <a:endParaRPr lang="en-US"/>
          </a:p>
        </p:txBody>
      </p:sp>
    </p:spTree>
    <p:extLst>
      <p:ext uri="{BB962C8B-B14F-4D97-AF65-F5344CB8AC3E}">
        <p14:creationId xmlns:p14="http://schemas.microsoft.com/office/powerpoint/2010/main" val="3584326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34</a:t>
            </a:fld>
            <a:endParaRPr lang="en-US"/>
          </a:p>
        </p:txBody>
      </p:sp>
    </p:spTree>
    <p:extLst>
      <p:ext uri="{BB962C8B-B14F-4D97-AF65-F5344CB8AC3E}">
        <p14:creationId xmlns:p14="http://schemas.microsoft.com/office/powerpoint/2010/main" val="2754419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5DCD-A6A1-87C2-26BB-AB09CF1D9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09162-B26E-4EAA-081D-CEF969962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38A76-3A80-A343-7D1D-A847E3A9C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20F329-6016-490D-D3FE-C93361A3B71F}"/>
              </a:ext>
            </a:extLst>
          </p:cNvPr>
          <p:cNvSpPr>
            <a:spLocks noGrp="1"/>
          </p:cNvSpPr>
          <p:nvPr>
            <p:ph type="sldNum" sz="quarter" idx="5"/>
          </p:nvPr>
        </p:nvSpPr>
        <p:spPr/>
        <p:txBody>
          <a:bodyPr/>
          <a:lstStyle/>
          <a:p>
            <a:fld id="{751D3658-505D-8147-AF5E-3032D04F79F0}" type="slidenum">
              <a:rPr lang="en-US" smtClean="0"/>
              <a:t>35</a:t>
            </a:fld>
            <a:endParaRPr lang="en-US" dirty="0"/>
          </a:p>
        </p:txBody>
      </p:sp>
    </p:spTree>
    <p:extLst>
      <p:ext uri="{BB962C8B-B14F-4D97-AF65-F5344CB8AC3E}">
        <p14:creationId xmlns:p14="http://schemas.microsoft.com/office/powerpoint/2010/main" val="2659792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72EE7-8B4A-20E8-B60B-97F9EC916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B578A-6BC4-691E-8DBC-5E90B9795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8AFEB-DBC8-00E9-D907-71FD5F0CED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ED8B55-DE4A-C7AA-ED56-F1C50F2BF772}"/>
              </a:ext>
            </a:extLst>
          </p:cNvPr>
          <p:cNvSpPr>
            <a:spLocks noGrp="1"/>
          </p:cNvSpPr>
          <p:nvPr>
            <p:ph type="sldNum" sz="quarter" idx="5"/>
          </p:nvPr>
        </p:nvSpPr>
        <p:spPr/>
        <p:txBody>
          <a:bodyPr/>
          <a:lstStyle/>
          <a:p>
            <a:fld id="{751D3658-505D-8147-AF5E-3032D04F79F0}" type="slidenum">
              <a:rPr lang="en-US" smtClean="0"/>
              <a:t>36</a:t>
            </a:fld>
            <a:endParaRPr lang="en-US"/>
          </a:p>
        </p:txBody>
      </p:sp>
    </p:spTree>
    <p:extLst>
      <p:ext uri="{BB962C8B-B14F-4D97-AF65-F5344CB8AC3E}">
        <p14:creationId xmlns:p14="http://schemas.microsoft.com/office/powerpoint/2010/main" val="2926978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D29D3-B042-DC7B-C0DB-D5695047F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5FE8A-5295-209B-5480-4C1D9EC3A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F316D-3BD3-272D-B6D5-CA5ECBD85B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4B44C6-267C-C125-A8EA-AC6A62E8C1B5}"/>
              </a:ext>
            </a:extLst>
          </p:cNvPr>
          <p:cNvSpPr>
            <a:spLocks noGrp="1"/>
          </p:cNvSpPr>
          <p:nvPr>
            <p:ph type="sldNum" sz="quarter" idx="5"/>
          </p:nvPr>
        </p:nvSpPr>
        <p:spPr/>
        <p:txBody>
          <a:bodyPr/>
          <a:lstStyle/>
          <a:p>
            <a:fld id="{751D3658-505D-8147-AF5E-3032D04F79F0}" type="slidenum">
              <a:rPr lang="en-US" smtClean="0"/>
              <a:t>37</a:t>
            </a:fld>
            <a:endParaRPr lang="en-US"/>
          </a:p>
        </p:txBody>
      </p:sp>
    </p:spTree>
    <p:extLst>
      <p:ext uri="{BB962C8B-B14F-4D97-AF65-F5344CB8AC3E}">
        <p14:creationId xmlns:p14="http://schemas.microsoft.com/office/powerpoint/2010/main" val="1668973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40</a:t>
            </a:fld>
            <a:endParaRPr lang="en-US"/>
          </a:p>
        </p:txBody>
      </p:sp>
    </p:spTree>
    <p:extLst>
      <p:ext uri="{BB962C8B-B14F-4D97-AF65-F5344CB8AC3E}">
        <p14:creationId xmlns:p14="http://schemas.microsoft.com/office/powerpoint/2010/main" val="1282226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42</a:t>
            </a:fld>
            <a:endParaRPr lang="en-US"/>
          </a:p>
        </p:txBody>
      </p:sp>
    </p:spTree>
    <p:extLst>
      <p:ext uri="{BB962C8B-B14F-4D97-AF65-F5344CB8AC3E}">
        <p14:creationId xmlns:p14="http://schemas.microsoft.com/office/powerpoint/2010/main" val="1875402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43</a:t>
            </a:fld>
            <a:endParaRPr lang="en-US"/>
          </a:p>
        </p:txBody>
      </p:sp>
    </p:spTree>
    <p:extLst>
      <p:ext uri="{BB962C8B-B14F-4D97-AF65-F5344CB8AC3E}">
        <p14:creationId xmlns:p14="http://schemas.microsoft.com/office/powerpoint/2010/main" val="1197421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44</a:t>
            </a:fld>
            <a:endParaRPr lang="en-US"/>
          </a:p>
        </p:txBody>
      </p:sp>
    </p:spTree>
    <p:extLst>
      <p:ext uri="{BB962C8B-B14F-4D97-AF65-F5344CB8AC3E}">
        <p14:creationId xmlns:p14="http://schemas.microsoft.com/office/powerpoint/2010/main" val="3302263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11</a:t>
            </a:fld>
            <a:endParaRPr lang="en-US"/>
          </a:p>
        </p:txBody>
      </p:sp>
    </p:spTree>
    <p:extLst>
      <p:ext uri="{BB962C8B-B14F-4D97-AF65-F5344CB8AC3E}">
        <p14:creationId xmlns:p14="http://schemas.microsoft.com/office/powerpoint/2010/main" val="2893497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~21:40  </a:t>
            </a:r>
            <a:r>
              <a:rPr lang="en-US" sz="1800">
                <a:effectLst/>
                <a:latin typeface="Courier New" panose="02070309020205020404" pitchFamily="49" charset="0"/>
                <a:ea typeface="Aptos" panose="020B0004020202020204" pitchFamily="34" charset="0"/>
              </a:rPr>
              <a:t>We intervene rather quickly to be able to keep them on medication safely.</a:t>
            </a:r>
            <a:endParaRPr lang="en-US"/>
          </a:p>
        </p:txBody>
      </p:sp>
      <p:sp>
        <p:nvSpPr>
          <p:cNvPr id="4" name="Slide Number Placeholder 3"/>
          <p:cNvSpPr>
            <a:spLocks noGrp="1"/>
          </p:cNvSpPr>
          <p:nvPr>
            <p:ph type="sldNum" sz="quarter" idx="5"/>
          </p:nvPr>
        </p:nvSpPr>
        <p:spPr/>
        <p:txBody>
          <a:bodyPr/>
          <a:lstStyle/>
          <a:p>
            <a:fld id="{D0B610C1-1FD4-4014-8477-C90BB5A3EB4E}" type="slidenum">
              <a:rPr lang="en-US" smtClean="0"/>
              <a:pPr/>
              <a:t>45</a:t>
            </a:fld>
            <a:endParaRPr lang="en-US"/>
          </a:p>
        </p:txBody>
      </p:sp>
    </p:spTree>
    <p:extLst>
      <p:ext uri="{BB962C8B-B14F-4D97-AF65-F5344CB8AC3E}">
        <p14:creationId xmlns:p14="http://schemas.microsoft.com/office/powerpoint/2010/main" val="277647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51</a:t>
            </a:fld>
            <a:endParaRPr lang="en-US"/>
          </a:p>
        </p:txBody>
      </p:sp>
    </p:spTree>
    <p:extLst>
      <p:ext uri="{BB962C8B-B14F-4D97-AF65-F5344CB8AC3E}">
        <p14:creationId xmlns:p14="http://schemas.microsoft.com/office/powerpoint/2010/main" val="2893497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52</a:t>
            </a:fld>
            <a:endParaRPr lang="en-US"/>
          </a:p>
        </p:txBody>
      </p:sp>
    </p:spTree>
    <p:extLst>
      <p:ext uri="{BB962C8B-B14F-4D97-AF65-F5344CB8AC3E}">
        <p14:creationId xmlns:p14="http://schemas.microsoft.com/office/powerpoint/2010/main" val="3062159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54</a:t>
            </a:fld>
            <a:endParaRPr lang="en-US"/>
          </a:p>
        </p:txBody>
      </p:sp>
    </p:spTree>
    <p:extLst>
      <p:ext uri="{BB962C8B-B14F-4D97-AF65-F5344CB8AC3E}">
        <p14:creationId xmlns:p14="http://schemas.microsoft.com/office/powerpoint/2010/main" val="141503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580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0" name="Google Shape;960;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15</a:t>
            </a:fld>
            <a:endParaRPr lang="en-US"/>
          </a:p>
        </p:txBody>
      </p:sp>
    </p:spTree>
    <p:extLst>
      <p:ext uri="{BB962C8B-B14F-4D97-AF65-F5344CB8AC3E}">
        <p14:creationId xmlns:p14="http://schemas.microsoft.com/office/powerpoint/2010/main" val="3020327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D3658-505D-8147-AF5E-3032D04F79F0}" type="slidenum">
              <a:rPr lang="en-US" smtClean="0"/>
              <a:t>16</a:t>
            </a:fld>
            <a:endParaRPr lang="en-US"/>
          </a:p>
        </p:txBody>
      </p:sp>
    </p:spTree>
    <p:extLst>
      <p:ext uri="{BB962C8B-B14F-4D97-AF65-F5344CB8AC3E}">
        <p14:creationId xmlns:p14="http://schemas.microsoft.com/office/powerpoint/2010/main" val="3362053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D6241-331E-F88E-CBCD-71E2C79FE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02B84-C714-A5F6-C329-A15BC36AF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23BEC3-3CC4-FFB7-0664-E63E814BFE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AEE2DC-8325-33AA-3433-2D1CA36FCDB6}"/>
              </a:ext>
            </a:extLst>
          </p:cNvPr>
          <p:cNvSpPr>
            <a:spLocks noGrp="1"/>
          </p:cNvSpPr>
          <p:nvPr>
            <p:ph type="sldNum" sz="quarter" idx="5"/>
          </p:nvPr>
        </p:nvSpPr>
        <p:spPr/>
        <p:txBody>
          <a:bodyPr/>
          <a:lstStyle/>
          <a:p>
            <a:fld id="{751D3658-505D-8147-AF5E-3032D04F79F0}" type="slidenum">
              <a:rPr lang="en-US" smtClean="0"/>
              <a:t>17</a:t>
            </a:fld>
            <a:endParaRPr lang="en-US" dirty="0"/>
          </a:p>
        </p:txBody>
      </p:sp>
    </p:spTree>
    <p:extLst>
      <p:ext uri="{BB962C8B-B14F-4D97-AF65-F5344CB8AC3E}">
        <p14:creationId xmlns:p14="http://schemas.microsoft.com/office/powerpoint/2010/main" val="1746377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DB2A3-2BCC-3C0E-7215-76B3BE46D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6505F-F6F9-C0FA-EFBB-96F2CB3C5C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27568-1939-65E6-DA46-B2FD221811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ADD715-6FB6-E198-8DC1-0378F5EA692A}"/>
              </a:ext>
            </a:extLst>
          </p:cNvPr>
          <p:cNvSpPr>
            <a:spLocks noGrp="1"/>
          </p:cNvSpPr>
          <p:nvPr>
            <p:ph type="sldNum" sz="quarter" idx="5"/>
          </p:nvPr>
        </p:nvSpPr>
        <p:spPr/>
        <p:txBody>
          <a:bodyPr/>
          <a:lstStyle/>
          <a:p>
            <a:fld id="{751D3658-505D-8147-AF5E-3032D04F79F0}" type="slidenum">
              <a:rPr lang="en-US" smtClean="0"/>
              <a:t>18</a:t>
            </a:fld>
            <a:endParaRPr lang="en-US"/>
          </a:p>
        </p:txBody>
      </p:sp>
    </p:spTree>
    <p:extLst>
      <p:ext uri="{BB962C8B-B14F-4D97-AF65-F5344CB8AC3E}">
        <p14:creationId xmlns:p14="http://schemas.microsoft.com/office/powerpoint/2010/main" val="2683724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37F87C-0E59-604D-C8FB-525B4E56C05B}"/>
              </a:ext>
            </a:extLst>
          </p:cNvPr>
          <p:cNvSpPr txBox="1"/>
          <p:nvPr userDrawn="1"/>
        </p:nvSpPr>
        <p:spPr>
          <a:xfrm>
            <a:off x="271823" y="1270167"/>
            <a:ext cx="4781550" cy="3327065"/>
          </a:xfrm>
          <a:prstGeom prst="rect">
            <a:avLst/>
          </a:prstGeom>
          <a:noFill/>
        </p:spPr>
        <p:txBody>
          <a:bodyPr wrap="square" rtlCol="0">
            <a:spAutoFit/>
          </a:bodyPr>
          <a:lstStyle/>
          <a:p>
            <a:pPr>
              <a:lnSpc>
                <a:spcPct val="90000"/>
              </a:lnSpc>
            </a:pPr>
            <a:r>
              <a:rPr lang="en-US" sz="4000" b="1">
                <a:solidFill>
                  <a:schemeClr val="bg1"/>
                </a:solidFill>
                <a:latin typeface="Calibri" panose="020F0502020204030204" pitchFamily="34" charset="0"/>
                <a:cs typeface="Calibri" panose="020F0502020204030204" pitchFamily="34" charset="0"/>
              </a:rPr>
              <a:t>Treating Metastatic HER2-negative </a:t>
            </a:r>
          </a:p>
          <a:p>
            <a:pPr>
              <a:lnSpc>
                <a:spcPct val="90000"/>
              </a:lnSpc>
              <a:spcAft>
                <a:spcPts val="600"/>
              </a:spcAft>
            </a:pPr>
            <a:r>
              <a:rPr lang="en-US" sz="4000" b="1">
                <a:solidFill>
                  <a:schemeClr val="bg1"/>
                </a:solidFill>
                <a:latin typeface="Calibri" panose="020F0502020204030204" pitchFamily="34" charset="0"/>
                <a:cs typeface="Calibri" panose="020F0502020204030204" pitchFamily="34" charset="0"/>
              </a:rPr>
              <a:t>Breast Cancer</a:t>
            </a:r>
          </a:p>
          <a:p>
            <a:pPr>
              <a:lnSpc>
                <a:spcPct val="90000"/>
              </a:lnSpc>
            </a:pPr>
            <a:r>
              <a:rPr lang="en-US" sz="3600">
                <a:solidFill>
                  <a:schemeClr val="bg1"/>
                </a:solidFill>
                <a:latin typeface="Calibri" panose="020F0502020204030204" pitchFamily="34" charset="0"/>
                <a:cs typeface="Calibri" panose="020F0502020204030204" pitchFamily="34" charset="0"/>
              </a:rPr>
              <a:t>Oncology Nursing Approaches to Improve Patient Quality of Life</a:t>
            </a:r>
          </a:p>
        </p:txBody>
      </p:sp>
      <p:pic>
        <p:nvPicPr>
          <p:cNvPr id="3" name="Picture 2" descr="A white text on a black background&#10;&#10;AI-generated content may be incorrect.">
            <a:extLst>
              <a:ext uri="{FF2B5EF4-FFF2-40B4-BE49-F238E27FC236}">
                <a16:creationId xmlns:a16="http://schemas.microsoft.com/office/drawing/2014/main" id="{28898791-4E31-5E71-61EB-6CB448D0F47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2671" y="204368"/>
            <a:ext cx="1962150" cy="912400"/>
          </a:xfrm>
          <a:prstGeom prst="rect">
            <a:avLst/>
          </a:prstGeom>
        </p:spPr>
      </p:pic>
      <p:sp>
        <p:nvSpPr>
          <p:cNvPr id="4" name="TextBox 3">
            <a:extLst>
              <a:ext uri="{FF2B5EF4-FFF2-40B4-BE49-F238E27FC236}">
                <a16:creationId xmlns:a16="http://schemas.microsoft.com/office/drawing/2014/main" id="{104352CA-D0DD-3C32-23FA-0BE4E3ACBF5E}"/>
              </a:ext>
            </a:extLst>
          </p:cNvPr>
          <p:cNvSpPr txBox="1"/>
          <p:nvPr userDrawn="1"/>
        </p:nvSpPr>
        <p:spPr>
          <a:xfrm>
            <a:off x="255333" y="4773394"/>
            <a:ext cx="6993191" cy="307777"/>
          </a:xfrm>
          <a:prstGeom prst="rect">
            <a:avLst/>
          </a:prstGeom>
          <a:noFill/>
        </p:spPr>
        <p:txBody>
          <a:bodyPr wrap="square">
            <a:spAutoFit/>
          </a:bodyPr>
          <a:lstStyle/>
          <a:p>
            <a:r>
              <a:rPr lang="en-US" sz="1400">
                <a:solidFill>
                  <a:schemeClr val="bg1"/>
                </a:solidFill>
                <a:effectLst/>
                <a:latin typeface="Calibri" panose="020F0502020204030204" pitchFamily="34" charset="0"/>
                <a:ea typeface="Calibri" panose="020F0502020204030204" pitchFamily="34" charset="0"/>
                <a:cs typeface="Arial" panose="020B0604020202020204" pitchFamily="34" charset="0"/>
              </a:rPr>
              <a:t>This program is supported by an independent educational grant from Gilead Sciences, Inc.</a:t>
            </a:r>
            <a:endParaRPr lang="en-US" sz="1400">
              <a:solidFill>
                <a:schemeClr val="bg1"/>
              </a:solidFill>
            </a:endParaRPr>
          </a:p>
        </p:txBody>
      </p:sp>
    </p:spTree>
    <p:extLst>
      <p:ext uri="{BB962C8B-B14F-4D97-AF65-F5344CB8AC3E}">
        <p14:creationId xmlns:p14="http://schemas.microsoft.com/office/powerpoint/2010/main" val="128728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0" y="1016000"/>
            <a:ext cx="9144000" cy="1397000"/>
          </a:xfrm>
          <a:prstGeom prst="rect">
            <a:avLst/>
          </a:prstGeom>
        </p:spPr>
        <p:txBody>
          <a:bodyPr lIns="274320" rIns="274320" anchor="b"/>
          <a:lstStyle>
            <a:lvl1pPr algn="l">
              <a:spcBef>
                <a:spcPts val="0"/>
              </a:spcBef>
              <a:defRPr sz="4000" b="1">
                <a:solidFill>
                  <a:schemeClr val="bg1"/>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0" y="2413000"/>
            <a:ext cx="9144000" cy="1016000"/>
          </a:xfrm>
          <a:prstGeom prst="rect">
            <a:avLst/>
          </a:prstGeom>
        </p:spPr>
        <p:txBody>
          <a:bodyPr lIns="274320" rIns="274320" anchor="t"/>
          <a:lstStyle>
            <a:lvl1pPr marL="0" indent="0" algn="l">
              <a:spcBef>
                <a:spcPts val="0"/>
              </a:spcBef>
              <a:buNone/>
              <a:defRPr sz="3200" b="0" i="1">
                <a:solidFill>
                  <a:schemeClr val="accent5"/>
                </a:solidFill>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807708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021B3-297B-DDF8-4BF0-9923D56C4C77}"/>
              </a:ext>
            </a:extLst>
          </p:cNvPr>
          <p:cNvSpPr>
            <a:spLocks noGrp="1"/>
          </p:cNvSpPr>
          <p:nvPr>
            <p:ph sz="quarter" idx="10"/>
          </p:nvPr>
        </p:nvSpPr>
        <p:spPr>
          <a:xfrm>
            <a:off x="420688" y="396875"/>
            <a:ext cx="8318500" cy="4360863"/>
          </a:xfrm>
          <a:prstGeom prst="rect">
            <a:avLst/>
          </a:prstGeom>
        </p:spPr>
        <p:txBody>
          <a:bodyPr anchor="ctr"/>
          <a:lstStyle>
            <a:lvl1pPr marL="0" indent="0" algn="ctr">
              <a:buNone/>
              <a:defRPr sz="2800" b="1">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92681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070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12700" y="12700"/>
            <a:ext cx="9118600" cy="1041400"/>
          </a:xfrm>
          <a:prstGeom prst="rect">
            <a:avLst/>
          </a:prstGeom>
        </p:spPr>
        <p:txBody>
          <a:bodyPr anchor="ctr"/>
          <a:lstStyle>
            <a:lvl1pPr algn="ctr">
              <a:defRPr sz="4000" b="1">
                <a:solidFill>
                  <a:schemeClr val="bg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254000" y="1143000"/>
            <a:ext cx="8661400" cy="3746500"/>
          </a:xfrm>
          <a:prstGeom prst="rect">
            <a:avLst/>
          </a:prstGeom>
        </p:spPr>
        <p:txBody>
          <a:bodyPr/>
          <a:lstStyle>
            <a:lvl1pPr marL="274320" indent="-274320">
              <a:spcBef>
                <a:spcPts val="0"/>
              </a:spcBef>
              <a:spcAft>
                <a:spcPts val="600"/>
              </a:spcAft>
              <a:buClr>
                <a:schemeClr val="accent3"/>
              </a:buClr>
              <a:defRPr sz="2400">
                <a:solidFill>
                  <a:srgbClr val="000000"/>
                </a:solidFill>
                <a:latin typeface="Calibri" panose="020F0502020204030204" pitchFamily="34" charset="0"/>
              </a:defRPr>
            </a:lvl1pPr>
            <a:lvl2pPr marL="731520" indent="-274320">
              <a:spcBef>
                <a:spcPts val="0"/>
              </a:spcBef>
              <a:spcAft>
                <a:spcPts val="600"/>
              </a:spcAft>
              <a:buClr>
                <a:schemeClr val="accent5"/>
              </a:buClr>
              <a:defRPr sz="2000">
                <a:solidFill>
                  <a:srgbClr val="000000"/>
                </a:solidFill>
                <a:latin typeface="Calibri" panose="020F0502020204030204" pitchFamily="34" charset="0"/>
              </a:defRPr>
            </a:lvl2pPr>
            <a:lvl3pPr marL="1188720" indent="-274320">
              <a:spcBef>
                <a:spcPts val="0"/>
              </a:spcBef>
              <a:spcAft>
                <a:spcPts val="600"/>
              </a:spcAft>
              <a:buClr>
                <a:schemeClr val="accent5"/>
              </a:buClr>
              <a:defRPr sz="1800">
                <a:solidFill>
                  <a:srgbClr val="000000"/>
                </a:solidFill>
                <a:latin typeface="Calibri" panose="020F0502020204030204" pitchFamily="34" charset="0"/>
              </a:defRPr>
            </a:lvl3pPr>
            <a:lvl4pPr marL="1645920" indent="-274320">
              <a:spcBef>
                <a:spcPts val="0"/>
              </a:spcBef>
              <a:spcAft>
                <a:spcPts val="600"/>
              </a:spcAft>
              <a:buClr>
                <a:schemeClr val="accent5"/>
              </a:buClr>
              <a:defRPr sz="1600">
                <a:solidFill>
                  <a:srgbClr val="000000"/>
                </a:solidFill>
                <a:latin typeface="Calibri" panose="020F0502020204030204" pitchFamily="34" charset="0"/>
              </a:defRPr>
            </a:lvl4pPr>
            <a:lvl5pPr marL="2103120" indent="-274320">
              <a:spcBef>
                <a:spcPts val="0"/>
              </a:spcBef>
              <a:spcAft>
                <a:spcPts val="600"/>
              </a:spcAft>
              <a:buClr>
                <a:schemeClr val="accent5"/>
              </a:buClr>
              <a:defRPr sz="16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F148472-8EDF-C3C9-E5C3-CD2FB76B939D}"/>
              </a:ext>
            </a:extLst>
          </p:cNvPr>
          <p:cNvSpPr>
            <a:spLocks noGrp="1"/>
          </p:cNvSpPr>
          <p:nvPr>
            <p:ph sz="quarter" idx="10"/>
          </p:nvPr>
        </p:nvSpPr>
        <p:spPr>
          <a:xfrm>
            <a:off x="2540" y="4889500"/>
            <a:ext cx="7555647" cy="254000"/>
          </a:xfrm>
          <a:prstGeom prst="rect">
            <a:avLst/>
          </a:prstGeom>
        </p:spPr>
        <p:txBody>
          <a:bodyPr anchor="b"/>
          <a:lstStyle>
            <a:lvl1pPr marL="0" indent="0" algn="l">
              <a:spcBef>
                <a:spcPts val="0"/>
              </a:spcBef>
              <a:buFontTx/>
              <a:buNone/>
              <a:defRPr lang="en-US" sz="1000" b="0" smtClean="0">
                <a:solidFill>
                  <a:schemeClr val="bg1">
                    <a:lumMod val="50000"/>
                  </a:schemeClr>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685655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12700" y="12700"/>
            <a:ext cx="9118600" cy="1041400"/>
          </a:xfrm>
          <a:prstGeom prst="rect">
            <a:avLst/>
          </a:prstGeom>
        </p:spPr>
        <p:txBody>
          <a:bodyPr anchor="ctr"/>
          <a:lstStyle>
            <a:lvl1pPr algn="ctr">
              <a:defRPr sz="4000" b="1">
                <a:solidFill>
                  <a:schemeClr val="bg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254000" y="1143000"/>
            <a:ext cx="4260851" cy="3746500"/>
          </a:xfrm>
          <a:prstGeom prst="rect">
            <a:avLst/>
          </a:prstGeom>
        </p:spPr>
        <p:txBody>
          <a:bodyPr/>
          <a:lstStyle>
            <a:lvl1pPr marL="274320" indent="-274320">
              <a:spcBef>
                <a:spcPts val="0"/>
              </a:spcBef>
              <a:spcAft>
                <a:spcPts val="600"/>
              </a:spcAft>
              <a:buClr>
                <a:schemeClr val="accent3"/>
              </a:buClr>
              <a:defRPr sz="2400">
                <a:solidFill>
                  <a:srgbClr val="000000"/>
                </a:solidFill>
                <a:latin typeface="Calibri" panose="020F0502020204030204" pitchFamily="34" charset="0"/>
              </a:defRPr>
            </a:lvl1pPr>
            <a:lvl2pPr marL="731520" indent="-274320">
              <a:spcBef>
                <a:spcPts val="0"/>
              </a:spcBef>
              <a:spcAft>
                <a:spcPts val="600"/>
              </a:spcAft>
              <a:buClr>
                <a:schemeClr val="accent5"/>
              </a:buClr>
              <a:defRPr sz="2000">
                <a:solidFill>
                  <a:srgbClr val="000000"/>
                </a:solidFill>
                <a:latin typeface="Calibri" panose="020F0502020204030204" pitchFamily="34" charset="0"/>
              </a:defRPr>
            </a:lvl2pPr>
            <a:lvl3pPr marL="1188720" indent="-274320">
              <a:spcBef>
                <a:spcPts val="0"/>
              </a:spcBef>
              <a:spcAft>
                <a:spcPts val="600"/>
              </a:spcAft>
              <a:buClr>
                <a:schemeClr val="accent5"/>
              </a:buClr>
              <a:defRPr sz="2000">
                <a:solidFill>
                  <a:srgbClr val="000000"/>
                </a:solidFill>
                <a:latin typeface="Calibri" panose="020F0502020204030204" pitchFamily="34" charset="0"/>
              </a:defRPr>
            </a:lvl3pPr>
            <a:lvl4pPr marL="1645920" indent="-274320">
              <a:spcBef>
                <a:spcPts val="0"/>
              </a:spcBef>
              <a:spcAft>
                <a:spcPts val="600"/>
              </a:spcAft>
              <a:buClr>
                <a:schemeClr val="accent5"/>
              </a:buClr>
              <a:defRPr sz="1800">
                <a:solidFill>
                  <a:srgbClr val="000000"/>
                </a:solidFill>
                <a:latin typeface="Calibri" panose="020F0502020204030204" pitchFamily="34" charset="0"/>
              </a:defRPr>
            </a:lvl4pPr>
            <a:lvl5pPr indent="-274320">
              <a:spcBef>
                <a:spcPts val="0"/>
              </a:spcBef>
              <a:spcAft>
                <a:spcPts val="600"/>
              </a:spcAft>
              <a:defRPr sz="18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54548" y="1143000"/>
            <a:ext cx="4260851" cy="3746500"/>
          </a:xfrm>
          <a:prstGeom prst="rect">
            <a:avLst/>
          </a:prstGeom>
        </p:spPr>
        <p:txBody>
          <a:bodyPr/>
          <a:lstStyle>
            <a:lvl1pPr marL="274320" indent="-274320">
              <a:spcBef>
                <a:spcPts val="0"/>
              </a:spcBef>
              <a:spcAft>
                <a:spcPts val="600"/>
              </a:spcAft>
              <a:buClr>
                <a:schemeClr val="accent3"/>
              </a:buClr>
              <a:defRPr sz="2400">
                <a:solidFill>
                  <a:srgbClr val="000000"/>
                </a:solidFill>
                <a:latin typeface="Calibri" panose="020F0502020204030204" pitchFamily="34" charset="0"/>
              </a:defRPr>
            </a:lvl1pPr>
            <a:lvl2pPr marL="731520" indent="-274320">
              <a:spcBef>
                <a:spcPts val="0"/>
              </a:spcBef>
              <a:spcAft>
                <a:spcPts val="600"/>
              </a:spcAft>
              <a:buClr>
                <a:schemeClr val="accent5"/>
              </a:buClr>
              <a:defRPr sz="2000">
                <a:solidFill>
                  <a:srgbClr val="000000"/>
                </a:solidFill>
                <a:latin typeface="Calibri" panose="020F0502020204030204" pitchFamily="34" charset="0"/>
              </a:defRPr>
            </a:lvl2pPr>
            <a:lvl3pPr marL="1188720" indent="-274320">
              <a:spcBef>
                <a:spcPts val="0"/>
              </a:spcBef>
              <a:spcAft>
                <a:spcPts val="600"/>
              </a:spcAft>
              <a:buClr>
                <a:schemeClr val="accent5"/>
              </a:buClr>
              <a:defRPr sz="2000">
                <a:solidFill>
                  <a:srgbClr val="000000"/>
                </a:solidFill>
                <a:latin typeface="Calibri" panose="020F0502020204030204" pitchFamily="34" charset="0"/>
              </a:defRPr>
            </a:lvl3pPr>
            <a:lvl4pPr marL="1645920" indent="-274320">
              <a:spcBef>
                <a:spcPts val="0"/>
              </a:spcBef>
              <a:spcAft>
                <a:spcPts val="600"/>
              </a:spcAft>
              <a:buClr>
                <a:schemeClr val="accent5"/>
              </a:buClr>
              <a:defRPr sz="1800">
                <a:solidFill>
                  <a:srgbClr val="000000"/>
                </a:solidFill>
                <a:latin typeface="Calibri" panose="020F0502020204030204" pitchFamily="34" charset="0"/>
              </a:defRPr>
            </a:lvl4pPr>
            <a:lvl5pPr indent="-274320">
              <a:spcBef>
                <a:spcPts val="0"/>
              </a:spcBef>
              <a:spcAft>
                <a:spcPts val="600"/>
              </a:spcAft>
              <a:defRPr sz="18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a:extLst>
              <a:ext uri="{FF2B5EF4-FFF2-40B4-BE49-F238E27FC236}">
                <a16:creationId xmlns:a16="http://schemas.microsoft.com/office/drawing/2014/main" id="{48BA6224-8510-A883-D206-E8DE3B12B740}"/>
              </a:ext>
            </a:extLst>
          </p:cNvPr>
          <p:cNvSpPr>
            <a:spLocks noGrp="1"/>
          </p:cNvSpPr>
          <p:nvPr>
            <p:ph sz="quarter" idx="10"/>
          </p:nvPr>
        </p:nvSpPr>
        <p:spPr>
          <a:xfrm>
            <a:off x="2540" y="4889500"/>
            <a:ext cx="7549253" cy="254000"/>
          </a:xfrm>
          <a:prstGeom prst="rect">
            <a:avLst/>
          </a:prstGeom>
        </p:spPr>
        <p:txBody>
          <a:bodyPr anchor="b"/>
          <a:lstStyle>
            <a:lvl1pPr marL="0" indent="0" algn="l">
              <a:spcBef>
                <a:spcPts val="0"/>
              </a:spcBef>
              <a:buFontTx/>
              <a:buNone/>
              <a:defRPr lang="en-US" sz="1000" b="0" smtClean="0">
                <a:solidFill>
                  <a:schemeClr val="bg1">
                    <a:lumMod val="50000"/>
                  </a:schemeClr>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607387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700" y="12700"/>
            <a:ext cx="9118600" cy="1041400"/>
          </a:xfrm>
          <a:prstGeom prst="rect">
            <a:avLst/>
          </a:prstGeom>
        </p:spPr>
        <p:txBody>
          <a:bodyPr anchor="ctr"/>
          <a:lstStyle>
            <a:lvl1pPr algn="ctr">
              <a:defRPr sz="4000" b="1">
                <a:solidFill>
                  <a:schemeClr val="bg1"/>
                </a:solidFill>
                <a:latin typeface="Calibri" panose="020F0502020204030204" pitchFamily="34" charset="0"/>
              </a:defRPr>
            </a:lvl1pPr>
          </a:lstStyle>
          <a:p>
            <a:r>
              <a:rPr lang="en-US"/>
              <a:t>Click to edit Master title style</a:t>
            </a:r>
          </a:p>
        </p:txBody>
      </p:sp>
      <p:sp>
        <p:nvSpPr>
          <p:cNvPr id="4" name="Content Placeholder 4">
            <a:extLst>
              <a:ext uri="{FF2B5EF4-FFF2-40B4-BE49-F238E27FC236}">
                <a16:creationId xmlns:a16="http://schemas.microsoft.com/office/drawing/2014/main" id="{A4379A47-2B80-97CA-85B2-13694A3B5E78}"/>
              </a:ext>
            </a:extLst>
          </p:cNvPr>
          <p:cNvSpPr>
            <a:spLocks noGrp="1"/>
          </p:cNvSpPr>
          <p:nvPr>
            <p:ph sz="quarter" idx="10"/>
          </p:nvPr>
        </p:nvSpPr>
        <p:spPr>
          <a:xfrm>
            <a:off x="2540" y="4889500"/>
            <a:ext cx="7549253" cy="254000"/>
          </a:xfrm>
          <a:prstGeom prst="rect">
            <a:avLst/>
          </a:prstGeom>
        </p:spPr>
        <p:txBody>
          <a:bodyPr anchor="b"/>
          <a:lstStyle>
            <a:lvl1pPr marL="0" indent="0" algn="l">
              <a:spcBef>
                <a:spcPts val="0"/>
              </a:spcBef>
              <a:buFontTx/>
              <a:buNone/>
              <a:defRPr lang="en-US" sz="1000" b="0" smtClean="0">
                <a:solidFill>
                  <a:schemeClr val="bg1">
                    <a:lumMod val="50000"/>
                  </a:schemeClr>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4193713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1501854E-BDA2-7B36-CD52-E9A152485805}"/>
              </a:ext>
            </a:extLst>
          </p:cNvPr>
          <p:cNvSpPr>
            <a:spLocks noGrp="1"/>
          </p:cNvSpPr>
          <p:nvPr>
            <p:ph sz="quarter" idx="10"/>
          </p:nvPr>
        </p:nvSpPr>
        <p:spPr>
          <a:xfrm>
            <a:off x="2540" y="4889500"/>
            <a:ext cx="7549253" cy="254000"/>
          </a:xfrm>
          <a:prstGeom prst="rect">
            <a:avLst/>
          </a:prstGeom>
        </p:spPr>
        <p:txBody>
          <a:bodyPr anchor="b"/>
          <a:lstStyle>
            <a:lvl1pPr marL="0" indent="0" algn="l">
              <a:spcBef>
                <a:spcPts val="0"/>
              </a:spcBef>
              <a:buFontTx/>
              <a:buNone/>
              <a:defRPr lang="en-US" sz="1000" b="0" smtClean="0">
                <a:solidFill>
                  <a:schemeClr val="bg1">
                    <a:lumMod val="50000"/>
                  </a:schemeClr>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530699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2700" y="12700"/>
            <a:ext cx="9118600" cy="1041400"/>
          </a:xfrm>
          <a:prstGeom prst="rect">
            <a:avLst/>
          </a:prstGeom>
        </p:spPr>
        <p:txBody>
          <a:bodyPr anchor="ctr">
            <a:normAutofit/>
          </a:bodyPr>
          <a:lstStyle>
            <a:lvl1pPr algn="ctr">
              <a:lnSpc>
                <a:spcPct val="90000"/>
              </a:lnSpc>
              <a:defRPr sz="4000" b="1">
                <a:solidFill>
                  <a:srgbClr val="FFFFFF"/>
                </a:solidFill>
                <a:latin typeface="Calibri" panose="020F0502020204030204" pitchFamily="34" charset="0"/>
                <a:ea typeface="Calibri" charset="0"/>
                <a:cs typeface="Calibri" charset="0"/>
              </a:defRPr>
            </a:lvl1pPr>
          </a:lstStyle>
          <a:p>
            <a:r>
              <a:rPr lang="en-US"/>
              <a:t>Click to edit slide title</a:t>
            </a:r>
          </a:p>
        </p:txBody>
      </p:sp>
      <p:sp>
        <p:nvSpPr>
          <p:cNvPr id="3" name="Content Placeholder 2"/>
          <p:cNvSpPr>
            <a:spLocks noGrp="1"/>
          </p:cNvSpPr>
          <p:nvPr>
            <p:ph idx="1"/>
          </p:nvPr>
        </p:nvSpPr>
        <p:spPr>
          <a:xfrm>
            <a:off x="254000" y="1143000"/>
            <a:ext cx="8661400" cy="3746500"/>
          </a:xfrm>
          <a:prstGeom prst="rect">
            <a:avLst/>
          </a:prstGeom>
        </p:spPr>
        <p:txBody>
          <a:bodyPr>
            <a:normAutofit/>
          </a:bodyPr>
          <a:lstStyle>
            <a:lvl1pPr marL="274320" indent="-274320">
              <a:lnSpc>
                <a:spcPct val="90000"/>
              </a:lnSpc>
              <a:spcBef>
                <a:spcPts val="0"/>
              </a:spcBef>
              <a:spcAft>
                <a:spcPts val="600"/>
              </a:spcAft>
              <a:buClr>
                <a:schemeClr val="accent3"/>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1pPr>
            <a:lvl2pPr marL="731520" indent="-274320">
              <a:lnSpc>
                <a:spcPct val="90000"/>
              </a:lnSpc>
              <a:spcBef>
                <a:spcPts val="0"/>
              </a:spcBef>
              <a:spcAft>
                <a:spcPts val="600"/>
              </a:spcAft>
              <a:buClr>
                <a:schemeClr val="accent3"/>
              </a:buClr>
              <a:buFont typeface="Arial" panose="020B0604020202020204" pitchFamily="34" charset="0"/>
              <a:buChar char="•"/>
              <a:defRPr sz="2000">
                <a:solidFill>
                  <a:srgbClr val="000000"/>
                </a:solidFill>
                <a:latin typeface="Calibri" panose="020F0502020204030204" pitchFamily="34" charset="0"/>
                <a:ea typeface="Calibri" charset="0"/>
                <a:cs typeface="Calibri" charset="0"/>
              </a:defRPr>
            </a:lvl2pPr>
            <a:lvl3pPr marL="1188720" indent="-274320">
              <a:lnSpc>
                <a:spcPct val="90000"/>
              </a:lnSpc>
              <a:spcBef>
                <a:spcPts val="0"/>
              </a:spcBef>
              <a:spcAft>
                <a:spcPts val="600"/>
              </a:spcAft>
              <a:buClr>
                <a:schemeClr val="accent3"/>
              </a:buClr>
              <a:buFont typeface="Arial" panose="020B0604020202020204" pitchFamily="34" charset="0"/>
              <a:buChar char="•"/>
              <a:defRPr sz="1800">
                <a:solidFill>
                  <a:srgbClr val="000000"/>
                </a:solidFill>
                <a:latin typeface="Calibri" panose="020F0502020204030204" pitchFamily="34" charset="0"/>
                <a:ea typeface="Calibri" charset="0"/>
                <a:cs typeface="Calibri" charset="0"/>
              </a:defRPr>
            </a:lvl3pPr>
            <a:lvl4pPr marL="1645920" indent="-274320">
              <a:lnSpc>
                <a:spcPct val="90000"/>
              </a:lnSpc>
              <a:spcBef>
                <a:spcPts val="0"/>
              </a:spcBef>
              <a:spcAft>
                <a:spcPts val="600"/>
              </a:spcAft>
              <a:buClr>
                <a:schemeClr val="accent3"/>
              </a:buClr>
              <a:buFont typeface="Arial" panose="020B0604020202020204" pitchFamily="34" charset="0"/>
              <a:buChar char="•"/>
              <a:defRPr sz="1600">
                <a:solidFill>
                  <a:srgbClr val="000000"/>
                </a:solidFill>
                <a:latin typeface="Calibri" panose="020F0502020204030204" pitchFamily="34" charset="0"/>
                <a:ea typeface="Calibri" charset="0"/>
                <a:cs typeface="Calibri" charset="0"/>
              </a:defRPr>
            </a:lvl4pPr>
            <a:lvl5pPr marL="2057400" indent="-274320">
              <a:lnSpc>
                <a:spcPct val="90000"/>
              </a:lnSpc>
              <a:spcBef>
                <a:spcPts val="0"/>
              </a:spcBef>
              <a:spcAft>
                <a:spcPts val="600"/>
              </a:spcAft>
              <a:buClr>
                <a:srgbClr val="00B050"/>
              </a:buClr>
              <a:buFont typeface="Arial" panose="020B0604020202020204" pitchFamily="34" charset="0"/>
              <a:buChar char="•"/>
              <a:defRPr sz="2400">
                <a:solidFill>
                  <a:srgbClr val="000000"/>
                </a:solidFill>
                <a:latin typeface="Calibri" panose="020F0502020204030204" pitchFamily="34"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09E455E3-62F3-E523-3D01-B56B5EF1D97B}"/>
              </a:ext>
            </a:extLst>
          </p:cNvPr>
          <p:cNvSpPr>
            <a:spLocks noGrp="1"/>
          </p:cNvSpPr>
          <p:nvPr>
            <p:ph type="body" sz="quarter" idx="10" hasCustomPrompt="1"/>
          </p:nvPr>
        </p:nvSpPr>
        <p:spPr>
          <a:xfrm>
            <a:off x="1948" y="4889500"/>
            <a:ext cx="8890000" cy="254000"/>
          </a:xfrm>
          <a:prstGeom prst="rect">
            <a:avLst/>
          </a:prstGeom>
        </p:spPr>
        <p:txBody>
          <a:bodyPr anchor="ctr">
            <a:noAutofit/>
          </a:bodyPr>
          <a:lstStyle>
            <a:lvl1pPr marL="0" indent="0" algn="l">
              <a:lnSpc>
                <a:spcPct val="90000"/>
              </a:lnSpc>
              <a:spcBef>
                <a:spcPts val="0"/>
              </a:spcBef>
              <a:buNone/>
              <a:defRPr sz="1000" b="0">
                <a:solidFill>
                  <a:srgbClr val="000000"/>
                </a:solidFill>
                <a:latin typeface="Calibri" panose="020F0502020204030204" pitchFamily="34" charset="0"/>
              </a:defRPr>
            </a:lvl1pPr>
          </a:lstStyle>
          <a:p>
            <a:pPr lvl="0"/>
            <a:r>
              <a:rPr lang="en-US"/>
              <a:t>Citations</a:t>
            </a:r>
          </a:p>
        </p:txBody>
      </p:sp>
    </p:spTree>
    <p:extLst>
      <p:ext uri="{BB962C8B-B14F-4D97-AF65-F5344CB8AC3E}">
        <p14:creationId xmlns:p14="http://schemas.microsoft.com/office/powerpoint/2010/main" val="355755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7DEC0E41-3FCD-D19D-B855-459DAB4E3356}"/>
              </a:ext>
            </a:extLst>
          </p:cNvPr>
          <p:cNvSpPr>
            <a:spLocks noGrp="1"/>
          </p:cNvSpPr>
          <p:nvPr>
            <p:ph type="body" sz="quarter" idx="10" hasCustomPrompt="1"/>
          </p:nvPr>
        </p:nvSpPr>
        <p:spPr>
          <a:xfrm>
            <a:off x="1948" y="4889500"/>
            <a:ext cx="8890000" cy="254000"/>
          </a:xfrm>
          <a:prstGeom prst="rect">
            <a:avLst/>
          </a:prstGeom>
        </p:spPr>
        <p:txBody>
          <a:bodyPr anchor="ctr">
            <a:noAutofit/>
          </a:bodyPr>
          <a:lstStyle>
            <a:lvl1pPr marL="0" indent="0" algn="l">
              <a:lnSpc>
                <a:spcPct val="90000"/>
              </a:lnSpc>
              <a:spcBef>
                <a:spcPts val="0"/>
              </a:spcBef>
              <a:buNone/>
              <a:defRPr sz="1000" b="0">
                <a:solidFill>
                  <a:schemeClr val="bg1"/>
                </a:solidFill>
                <a:latin typeface="Calibri" panose="020F0502020204030204" pitchFamily="34" charset="0"/>
              </a:defRPr>
            </a:lvl1pPr>
          </a:lstStyle>
          <a:p>
            <a:pPr lvl="0"/>
            <a:r>
              <a:rPr lang="en-US"/>
              <a:t>Citations</a:t>
            </a:r>
          </a:p>
        </p:txBody>
      </p:sp>
    </p:spTree>
    <p:extLst>
      <p:ext uri="{BB962C8B-B14F-4D97-AF65-F5344CB8AC3E}">
        <p14:creationId xmlns:p14="http://schemas.microsoft.com/office/powerpoint/2010/main" val="3173514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A1829-7832-9CBA-7703-D128A0F7FA68}"/>
              </a:ext>
            </a:extLst>
          </p:cNvPr>
          <p:cNvSpPr>
            <a:spLocks noGrp="1"/>
          </p:cNvSpPr>
          <p:nvPr>
            <p:ph type="title" hasCustomPrompt="1"/>
          </p:nvPr>
        </p:nvSpPr>
        <p:spPr>
          <a:xfrm>
            <a:off x="12700" y="12700"/>
            <a:ext cx="9118600" cy="762000"/>
          </a:xfrm>
          <a:prstGeom prst="rect">
            <a:avLst/>
          </a:prstGeom>
        </p:spPr>
        <p:txBody>
          <a:bodyPr anchor="ctr">
            <a:normAutofit/>
          </a:bodyPr>
          <a:lstStyle>
            <a:lvl1pPr>
              <a:lnSpc>
                <a:spcPct val="90000"/>
              </a:lnSpc>
              <a:defRPr sz="4000" b="1">
                <a:solidFill>
                  <a:schemeClr val="accent1"/>
                </a:solidFill>
                <a:latin typeface="Calibri" panose="020F0502020204030204" pitchFamily="34" charset="0"/>
              </a:defRPr>
            </a:lvl1pPr>
          </a:lstStyle>
          <a:p>
            <a:r>
              <a:rPr lang="en-US"/>
              <a:t>Click to edit slide title</a:t>
            </a:r>
          </a:p>
        </p:txBody>
      </p:sp>
      <p:sp>
        <p:nvSpPr>
          <p:cNvPr id="6" name="Text Placeholder 7">
            <a:extLst>
              <a:ext uri="{FF2B5EF4-FFF2-40B4-BE49-F238E27FC236}">
                <a16:creationId xmlns:a16="http://schemas.microsoft.com/office/drawing/2014/main" id="{7E57B661-3B21-52F6-81E4-35BA078DF097}"/>
              </a:ext>
            </a:extLst>
          </p:cNvPr>
          <p:cNvSpPr>
            <a:spLocks noGrp="1"/>
          </p:cNvSpPr>
          <p:nvPr>
            <p:ph type="body" sz="quarter" idx="10" hasCustomPrompt="1"/>
          </p:nvPr>
        </p:nvSpPr>
        <p:spPr>
          <a:xfrm>
            <a:off x="254000" y="4889500"/>
            <a:ext cx="8890000" cy="254000"/>
          </a:xfrm>
          <a:prstGeom prst="rect">
            <a:avLst/>
          </a:prstGeom>
        </p:spPr>
        <p:txBody>
          <a:bodyPr anchor="b">
            <a:noAutofit/>
          </a:bodyPr>
          <a:lstStyle>
            <a:lvl1pPr marL="0" indent="0" algn="r">
              <a:lnSpc>
                <a:spcPct val="90000"/>
              </a:lnSpc>
              <a:spcBef>
                <a:spcPts val="0"/>
              </a:spcBef>
              <a:buNone/>
              <a:defRPr sz="1000" b="0">
                <a:solidFill>
                  <a:srgbClr val="FFFFFF"/>
                </a:solidFill>
                <a:latin typeface="Calibri" panose="020F0502020204030204" pitchFamily="34" charset="0"/>
              </a:defRPr>
            </a:lvl1pPr>
          </a:lstStyle>
          <a:p>
            <a:pPr lvl="0"/>
            <a:r>
              <a:rPr lang="en-US"/>
              <a:t>Citations</a:t>
            </a:r>
          </a:p>
        </p:txBody>
      </p:sp>
    </p:spTree>
    <p:extLst>
      <p:ext uri="{BB962C8B-B14F-4D97-AF65-F5344CB8AC3E}">
        <p14:creationId xmlns:p14="http://schemas.microsoft.com/office/powerpoint/2010/main" val="301169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0" y="1016000"/>
            <a:ext cx="5575412" cy="1397000"/>
          </a:xfrm>
          <a:prstGeom prst="rect">
            <a:avLst/>
          </a:prstGeom>
        </p:spPr>
        <p:txBody>
          <a:bodyPr lIns="274320" rIns="274320" anchor="b"/>
          <a:lstStyle>
            <a:lvl1pPr algn="l">
              <a:spcBef>
                <a:spcPts val="0"/>
              </a:spcBef>
              <a:defRPr sz="4000" b="1">
                <a:solidFill>
                  <a:schemeClr val="bg1"/>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0" y="2413000"/>
            <a:ext cx="5575412" cy="1016000"/>
          </a:xfrm>
          <a:prstGeom prst="rect">
            <a:avLst/>
          </a:prstGeom>
        </p:spPr>
        <p:txBody>
          <a:bodyPr lIns="274320" rIns="274320" anchor="t"/>
          <a:lstStyle>
            <a:lvl1pPr marL="0" indent="0" algn="l">
              <a:spcBef>
                <a:spcPts val="0"/>
              </a:spcBef>
              <a:buNone/>
              <a:defRPr sz="3200" b="0" i="1">
                <a:solidFill>
                  <a:schemeClr val="accent5"/>
                </a:solidFill>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119578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12700" y="12700"/>
            <a:ext cx="9118600" cy="731520"/>
          </a:xfrm>
          <a:prstGeom prst="rect">
            <a:avLst/>
          </a:prstGeom>
        </p:spPr>
        <p:txBody>
          <a:bodyPr anchor="ctr"/>
          <a:lstStyle>
            <a:lvl1pPr algn="ctr">
              <a:defRPr sz="4000" b="1">
                <a:solidFill>
                  <a:schemeClr val="accent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254000" y="853440"/>
            <a:ext cx="8661400" cy="4036060"/>
          </a:xfrm>
          <a:prstGeom prst="rect">
            <a:avLst/>
          </a:prstGeom>
        </p:spPr>
        <p:txBody>
          <a:bodyPr/>
          <a:lstStyle>
            <a:lvl1pPr marL="274320" indent="-274320">
              <a:spcBef>
                <a:spcPts val="0"/>
              </a:spcBef>
              <a:spcAft>
                <a:spcPts val="600"/>
              </a:spcAft>
              <a:buClr>
                <a:schemeClr val="accent3"/>
              </a:buClr>
              <a:defRPr sz="2400">
                <a:solidFill>
                  <a:srgbClr val="000000"/>
                </a:solidFill>
                <a:latin typeface="Calibri" panose="020F0502020204030204" pitchFamily="34" charset="0"/>
              </a:defRPr>
            </a:lvl1pPr>
            <a:lvl2pPr marL="731520" indent="-274320">
              <a:spcBef>
                <a:spcPts val="0"/>
              </a:spcBef>
              <a:spcAft>
                <a:spcPts val="600"/>
              </a:spcAft>
              <a:buClr>
                <a:schemeClr val="accent5"/>
              </a:buClr>
              <a:defRPr sz="2000">
                <a:solidFill>
                  <a:srgbClr val="000000"/>
                </a:solidFill>
                <a:latin typeface="Calibri" panose="020F0502020204030204" pitchFamily="34" charset="0"/>
              </a:defRPr>
            </a:lvl2pPr>
            <a:lvl3pPr marL="1188720" indent="-274320">
              <a:spcBef>
                <a:spcPts val="0"/>
              </a:spcBef>
              <a:spcAft>
                <a:spcPts val="600"/>
              </a:spcAft>
              <a:buClr>
                <a:schemeClr val="accent5"/>
              </a:buClr>
              <a:defRPr sz="1800">
                <a:solidFill>
                  <a:srgbClr val="000000"/>
                </a:solidFill>
                <a:latin typeface="Calibri" panose="020F0502020204030204" pitchFamily="34" charset="0"/>
              </a:defRPr>
            </a:lvl3pPr>
            <a:lvl4pPr marL="1645920" indent="-274320">
              <a:spcBef>
                <a:spcPts val="0"/>
              </a:spcBef>
              <a:spcAft>
                <a:spcPts val="600"/>
              </a:spcAft>
              <a:buClr>
                <a:schemeClr val="accent5"/>
              </a:buClr>
              <a:defRPr sz="1600">
                <a:solidFill>
                  <a:srgbClr val="000000"/>
                </a:solidFill>
                <a:latin typeface="Calibri" panose="020F0502020204030204" pitchFamily="34" charset="0"/>
              </a:defRPr>
            </a:lvl4pPr>
            <a:lvl5pPr marL="2103120" indent="-274320">
              <a:spcBef>
                <a:spcPts val="0"/>
              </a:spcBef>
              <a:spcAft>
                <a:spcPts val="600"/>
              </a:spcAft>
              <a:buClr>
                <a:schemeClr val="accent5"/>
              </a:buClr>
              <a:defRPr sz="16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F148472-8EDF-C3C9-E5C3-CD2FB76B939D}"/>
              </a:ext>
            </a:extLst>
          </p:cNvPr>
          <p:cNvSpPr>
            <a:spLocks noGrp="1"/>
          </p:cNvSpPr>
          <p:nvPr>
            <p:ph sz="quarter" idx="10"/>
          </p:nvPr>
        </p:nvSpPr>
        <p:spPr>
          <a:xfrm>
            <a:off x="2540" y="4889500"/>
            <a:ext cx="8890000" cy="254000"/>
          </a:xfrm>
          <a:prstGeom prst="rect">
            <a:avLst/>
          </a:prstGeom>
        </p:spPr>
        <p:txBody>
          <a:bodyPr anchor="b"/>
          <a:lstStyle>
            <a:lvl1pPr marL="0" indent="0" algn="l">
              <a:spcBef>
                <a:spcPts val="0"/>
              </a:spcBef>
              <a:buFontTx/>
              <a:buNone/>
              <a:defRPr lang="en-US" sz="1000" b="0" smtClean="0">
                <a:solidFill>
                  <a:schemeClr val="bg1"/>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3386893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12700" y="12700"/>
            <a:ext cx="9118600" cy="731520"/>
          </a:xfrm>
          <a:prstGeom prst="rect">
            <a:avLst/>
          </a:prstGeom>
        </p:spPr>
        <p:txBody>
          <a:bodyPr anchor="ctr"/>
          <a:lstStyle>
            <a:lvl1pPr algn="ctr">
              <a:defRPr sz="4000" b="1">
                <a:solidFill>
                  <a:schemeClr val="accent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254000" y="853440"/>
            <a:ext cx="4260851" cy="4036060"/>
          </a:xfrm>
          <a:prstGeom prst="rect">
            <a:avLst/>
          </a:prstGeom>
        </p:spPr>
        <p:txBody>
          <a:bodyPr/>
          <a:lstStyle>
            <a:lvl1pPr marL="274320" indent="-274320">
              <a:spcBef>
                <a:spcPts val="0"/>
              </a:spcBef>
              <a:spcAft>
                <a:spcPts val="600"/>
              </a:spcAft>
              <a:buClr>
                <a:schemeClr val="accent3"/>
              </a:buClr>
              <a:defRPr sz="2400">
                <a:solidFill>
                  <a:srgbClr val="000000"/>
                </a:solidFill>
                <a:latin typeface="Calibri" panose="020F0502020204030204" pitchFamily="34" charset="0"/>
              </a:defRPr>
            </a:lvl1pPr>
            <a:lvl2pPr marL="731520" indent="-274320">
              <a:spcBef>
                <a:spcPts val="0"/>
              </a:spcBef>
              <a:spcAft>
                <a:spcPts val="600"/>
              </a:spcAft>
              <a:buClr>
                <a:schemeClr val="accent5"/>
              </a:buClr>
              <a:defRPr sz="2000">
                <a:solidFill>
                  <a:srgbClr val="000000"/>
                </a:solidFill>
                <a:latin typeface="Calibri" panose="020F0502020204030204" pitchFamily="34" charset="0"/>
              </a:defRPr>
            </a:lvl2pPr>
            <a:lvl3pPr marL="1188720" indent="-274320">
              <a:spcBef>
                <a:spcPts val="0"/>
              </a:spcBef>
              <a:spcAft>
                <a:spcPts val="600"/>
              </a:spcAft>
              <a:buClr>
                <a:schemeClr val="accent5"/>
              </a:buClr>
              <a:defRPr sz="2000">
                <a:solidFill>
                  <a:srgbClr val="000000"/>
                </a:solidFill>
                <a:latin typeface="Calibri" panose="020F0502020204030204" pitchFamily="34" charset="0"/>
              </a:defRPr>
            </a:lvl3pPr>
            <a:lvl4pPr marL="1645920" indent="-274320">
              <a:spcBef>
                <a:spcPts val="0"/>
              </a:spcBef>
              <a:spcAft>
                <a:spcPts val="600"/>
              </a:spcAft>
              <a:buClr>
                <a:schemeClr val="accent5"/>
              </a:buClr>
              <a:defRPr sz="1800">
                <a:solidFill>
                  <a:srgbClr val="000000"/>
                </a:solidFill>
                <a:latin typeface="Calibri" panose="020F0502020204030204" pitchFamily="34" charset="0"/>
              </a:defRPr>
            </a:lvl4pPr>
            <a:lvl5pPr indent="-274320">
              <a:spcBef>
                <a:spcPts val="0"/>
              </a:spcBef>
              <a:spcAft>
                <a:spcPts val="600"/>
              </a:spcAft>
              <a:defRPr sz="18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54548" y="853440"/>
            <a:ext cx="4260851" cy="4036060"/>
          </a:xfrm>
          <a:prstGeom prst="rect">
            <a:avLst/>
          </a:prstGeom>
        </p:spPr>
        <p:txBody>
          <a:bodyPr/>
          <a:lstStyle>
            <a:lvl1pPr marL="274320" indent="-274320">
              <a:spcBef>
                <a:spcPts val="0"/>
              </a:spcBef>
              <a:spcAft>
                <a:spcPts val="600"/>
              </a:spcAft>
              <a:buClr>
                <a:schemeClr val="accent3"/>
              </a:buClr>
              <a:defRPr sz="2400">
                <a:solidFill>
                  <a:srgbClr val="000000"/>
                </a:solidFill>
                <a:latin typeface="Calibri" panose="020F0502020204030204" pitchFamily="34" charset="0"/>
              </a:defRPr>
            </a:lvl1pPr>
            <a:lvl2pPr marL="731520" indent="-274320">
              <a:spcBef>
                <a:spcPts val="0"/>
              </a:spcBef>
              <a:spcAft>
                <a:spcPts val="600"/>
              </a:spcAft>
              <a:buClr>
                <a:schemeClr val="accent5"/>
              </a:buClr>
              <a:defRPr sz="2000">
                <a:solidFill>
                  <a:srgbClr val="000000"/>
                </a:solidFill>
                <a:latin typeface="Calibri" panose="020F0502020204030204" pitchFamily="34" charset="0"/>
              </a:defRPr>
            </a:lvl2pPr>
            <a:lvl3pPr marL="1188720" indent="-274320">
              <a:spcBef>
                <a:spcPts val="0"/>
              </a:spcBef>
              <a:spcAft>
                <a:spcPts val="600"/>
              </a:spcAft>
              <a:buClr>
                <a:schemeClr val="accent5"/>
              </a:buClr>
              <a:defRPr sz="2000">
                <a:solidFill>
                  <a:srgbClr val="000000"/>
                </a:solidFill>
                <a:latin typeface="Calibri" panose="020F0502020204030204" pitchFamily="34" charset="0"/>
              </a:defRPr>
            </a:lvl3pPr>
            <a:lvl4pPr marL="1645920" indent="-274320">
              <a:spcBef>
                <a:spcPts val="0"/>
              </a:spcBef>
              <a:spcAft>
                <a:spcPts val="600"/>
              </a:spcAft>
              <a:buClr>
                <a:schemeClr val="accent5"/>
              </a:buClr>
              <a:defRPr sz="1800">
                <a:solidFill>
                  <a:srgbClr val="000000"/>
                </a:solidFill>
                <a:latin typeface="Calibri" panose="020F0502020204030204" pitchFamily="34" charset="0"/>
              </a:defRPr>
            </a:lvl4pPr>
            <a:lvl5pPr indent="-274320">
              <a:spcBef>
                <a:spcPts val="0"/>
              </a:spcBef>
              <a:spcAft>
                <a:spcPts val="600"/>
              </a:spcAft>
              <a:defRPr sz="18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a:extLst>
              <a:ext uri="{FF2B5EF4-FFF2-40B4-BE49-F238E27FC236}">
                <a16:creationId xmlns:a16="http://schemas.microsoft.com/office/drawing/2014/main" id="{48BA6224-8510-A883-D206-E8DE3B12B740}"/>
              </a:ext>
            </a:extLst>
          </p:cNvPr>
          <p:cNvSpPr>
            <a:spLocks noGrp="1"/>
          </p:cNvSpPr>
          <p:nvPr>
            <p:ph sz="quarter" idx="10"/>
          </p:nvPr>
        </p:nvSpPr>
        <p:spPr>
          <a:xfrm>
            <a:off x="2540" y="4889500"/>
            <a:ext cx="8890000" cy="254000"/>
          </a:xfrm>
          <a:prstGeom prst="rect">
            <a:avLst/>
          </a:prstGeom>
        </p:spPr>
        <p:txBody>
          <a:bodyPr anchor="b"/>
          <a:lstStyle>
            <a:lvl1pPr marL="0" indent="0" algn="l">
              <a:spcBef>
                <a:spcPts val="0"/>
              </a:spcBef>
              <a:buFontTx/>
              <a:buNone/>
              <a:defRPr lang="en-US" sz="1000" b="0" smtClean="0">
                <a:solidFill>
                  <a:schemeClr val="bg1"/>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1133382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700" y="12700"/>
            <a:ext cx="9118600" cy="731520"/>
          </a:xfrm>
          <a:prstGeom prst="rect">
            <a:avLst/>
          </a:prstGeom>
        </p:spPr>
        <p:txBody>
          <a:bodyPr anchor="ctr"/>
          <a:lstStyle>
            <a:lvl1pPr algn="ctr">
              <a:defRPr sz="4000" b="1">
                <a:solidFill>
                  <a:schemeClr val="accent1"/>
                </a:solidFill>
                <a:latin typeface="Calibri" panose="020F0502020204030204" pitchFamily="34" charset="0"/>
              </a:defRPr>
            </a:lvl1pPr>
          </a:lstStyle>
          <a:p>
            <a:r>
              <a:rPr lang="en-US"/>
              <a:t>Click to edit Master title style</a:t>
            </a:r>
          </a:p>
        </p:txBody>
      </p:sp>
      <p:sp>
        <p:nvSpPr>
          <p:cNvPr id="4" name="Content Placeholder 4">
            <a:extLst>
              <a:ext uri="{FF2B5EF4-FFF2-40B4-BE49-F238E27FC236}">
                <a16:creationId xmlns:a16="http://schemas.microsoft.com/office/drawing/2014/main" id="{A4379A47-2B80-97CA-85B2-13694A3B5E78}"/>
              </a:ext>
            </a:extLst>
          </p:cNvPr>
          <p:cNvSpPr>
            <a:spLocks noGrp="1"/>
          </p:cNvSpPr>
          <p:nvPr>
            <p:ph sz="quarter" idx="10"/>
          </p:nvPr>
        </p:nvSpPr>
        <p:spPr>
          <a:xfrm>
            <a:off x="2540" y="4889500"/>
            <a:ext cx="8890000" cy="254000"/>
          </a:xfrm>
          <a:prstGeom prst="rect">
            <a:avLst/>
          </a:prstGeom>
        </p:spPr>
        <p:txBody>
          <a:bodyPr anchor="b"/>
          <a:lstStyle>
            <a:lvl1pPr marL="0" indent="0" algn="l">
              <a:spcBef>
                <a:spcPts val="0"/>
              </a:spcBef>
              <a:buFontTx/>
              <a:buNone/>
              <a:defRPr lang="en-US" sz="1000" b="0" smtClean="0">
                <a:solidFill>
                  <a:schemeClr val="bg1"/>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71564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1501854E-BDA2-7B36-CD52-E9A152485805}"/>
              </a:ext>
            </a:extLst>
          </p:cNvPr>
          <p:cNvSpPr>
            <a:spLocks noGrp="1"/>
          </p:cNvSpPr>
          <p:nvPr>
            <p:ph sz="quarter" idx="10"/>
          </p:nvPr>
        </p:nvSpPr>
        <p:spPr>
          <a:xfrm>
            <a:off x="2540" y="4889500"/>
            <a:ext cx="8890000" cy="254000"/>
          </a:xfrm>
          <a:prstGeom prst="rect">
            <a:avLst/>
          </a:prstGeom>
        </p:spPr>
        <p:txBody>
          <a:bodyPr anchor="b"/>
          <a:lstStyle>
            <a:lvl1pPr marL="0" indent="0" algn="l">
              <a:spcBef>
                <a:spcPts val="0"/>
              </a:spcBef>
              <a:buFontTx/>
              <a:buNone/>
              <a:defRPr lang="en-US" sz="1000" b="0" smtClean="0">
                <a:solidFill>
                  <a:schemeClr val="bg1"/>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2799786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0" y="1016000"/>
            <a:ext cx="9144000" cy="1397000"/>
          </a:xfrm>
          <a:prstGeom prst="rect">
            <a:avLst/>
          </a:prstGeom>
        </p:spPr>
        <p:txBody>
          <a:bodyPr lIns="274320" rIns="274320" anchor="b"/>
          <a:lstStyle>
            <a:lvl1pPr algn="l">
              <a:spcBef>
                <a:spcPts val="0"/>
              </a:spcBef>
              <a:defRPr sz="4000" b="1">
                <a:solidFill>
                  <a:schemeClr val="accent1"/>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0" y="2413000"/>
            <a:ext cx="9144000" cy="1016000"/>
          </a:xfrm>
          <a:prstGeom prst="rect">
            <a:avLst/>
          </a:prstGeom>
        </p:spPr>
        <p:txBody>
          <a:bodyPr lIns="274320" rIns="274320" anchor="t"/>
          <a:lstStyle>
            <a:lvl1pPr marL="0" indent="0" algn="l">
              <a:spcBef>
                <a:spcPts val="0"/>
              </a:spcBef>
              <a:buNone/>
              <a:defRPr sz="3200" b="0" i="1">
                <a:solidFill>
                  <a:schemeClr val="accent5"/>
                </a:solidFill>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940864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12700" y="12700"/>
            <a:ext cx="9118600" cy="731520"/>
          </a:xfrm>
          <a:prstGeom prst="rect">
            <a:avLst/>
          </a:prstGeom>
        </p:spPr>
        <p:txBody>
          <a:bodyPr anchor="ctr"/>
          <a:lstStyle>
            <a:lvl1pPr algn="ctr">
              <a:defRPr sz="4000" b="1">
                <a:solidFill>
                  <a:schemeClr val="accent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276860" y="853440"/>
            <a:ext cx="8638540" cy="4036060"/>
          </a:xfrm>
          <a:prstGeom prst="rect">
            <a:avLst/>
          </a:prstGeom>
        </p:spPr>
        <p:txBody>
          <a:bodyPr/>
          <a:lstStyle>
            <a:lvl1pPr marL="274320" indent="-274320">
              <a:spcBef>
                <a:spcPts val="0"/>
              </a:spcBef>
              <a:spcAft>
                <a:spcPts val="600"/>
              </a:spcAft>
              <a:buClr>
                <a:schemeClr val="accent3"/>
              </a:buClr>
              <a:defRPr sz="2400">
                <a:solidFill>
                  <a:srgbClr val="000000"/>
                </a:solidFill>
                <a:latin typeface="Calibri" panose="020F0502020204030204" pitchFamily="34" charset="0"/>
              </a:defRPr>
            </a:lvl1pPr>
            <a:lvl2pPr marL="731520" indent="-274320">
              <a:spcBef>
                <a:spcPts val="0"/>
              </a:spcBef>
              <a:spcAft>
                <a:spcPts val="600"/>
              </a:spcAft>
              <a:buClr>
                <a:schemeClr val="accent5"/>
              </a:buClr>
              <a:defRPr sz="2000">
                <a:solidFill>
                  <a:srgbClr val="000000"/>
                </a:solidFill>
                <a:latin typeface="Calibri" panose="020F0502020204030204" pitchFamily="34" charset="0"/>
              </a:defRPr>
            </a:lvl2pPr>
            <a:lvl3pPr marL="1188720" indent="-274320">
              <a:spcBef>
                <a:spcPts val="0"/>
              </a:spcBef>
              <a:spcAft>
                <a:spcPts val="600"/>
              </a:spcAft>
              <a:buClr>
                <a:schemeClr val="accent5"/>
              </a:buClr>
              <a:defRPr sz="1800">
                <a:solidFill>
                  <a:srgbClr val="000000"/>
                </a:solidFill>
                <a:latin typeface="Calibri" panose="020F0502020204030204" pitchFamily="34" charset="0"/>
              </a:defRPr>
            </a:lvl3pPr>
            <a:lvl4pPr marL="1645920" indent="-274320">
              <a:spcBef>
                <a:spcPts val="0"/>
              </a:spcBef>
              <a:spcAft>
                <a:spcPts val="600"/>
              </a:spcAft>
              <a:buClr>
                <a:schemeClr val="accent5"/>
              </a:buClr>
              <a:defRPr sz="1600">
                <a:solidFill>
                  <a:srgbClr val="000000"/>
                </a:solidFill>
                <a:latin typeface="Calibri" panose="020F0502020204030204" pitchFamily="34" charset="0"/>
              </a:defRPr>
            </a:lvl4pPr>
            <a:lvl5pPr marL="2103120" indent="-274320">
              <a:spcBef>
                <a:spcPts val="0"/>
              </a:spcBef>
              <a:spcAft>
                <a:spcPts val="600"/>
              </a:spcAft>
              <a:buClr>
                <a:schemeClr val="accent5"/>
              </a:buClr>
              <a:defRPr sz="16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F148472-8EDF-C3C9-E5C3-CD2FB76B939D}"/>
              </a:ext>
            </a:extLst>
          </p:cNvPr>
          <p:cNvSpPr>
            <a:spLocks noGrp="1"/>
          </p:cNvSpPr>
          <p:nvPr>
            <p:ph sz="quarter" idx="10"/>
          </p:nvPr>
        </p:nvSpPr>
        <p:spPr>
          <a:xfrm>
            <a:off x="269240" y="4889500"/>
            <a:ext cx="7282553" cy="254000"/>
          </a:xfrm>
          <a:prstGeom prst="rect">
            <a:avLst/>
          </a:prstGeom>
        </p:spPr>
        <p:txBody>
          <a:bodyPr anchor="b"/>
          <a:lstStyle>
            <a:lvl1pPr marL="0" indent="0" algn="l">
              <a:spcBef>
                <a:spcPts val="0"/>
              </a:spcBef>
              <a:buFontTx/>
              <a:buNone/>
              <a:defRPr lang="en-US" sz="1000" b="0" smtClean="0">
                <a:solidFill>
                  <a:schemeClr val="bg1">
                    <a:lumMod val="50000"/>
                  </a:schemeClr>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3336316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12700" y="12700"/>
            <a:ext cx="9118600" cy="731520"/>
          </a:xfrm>
          <a:prstGeom prst="rect">
            <a:avLst/>
          </a:prstGeom>
        </p:spPr>
        <p:txBody>
          <a:bodyPr anchor="ctr"/>
          <a:lstStyle>
            <a:lvl1pPr algn="ctr">
              <a:defRPr sz="4000" b="1">
                <a:solidFill>
                  <a:schemeClr val="accent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269240" y="853440"/>
            <a:ext cx="4260851" cy="4036060"/>
          </a:xfrm>
          <a:prstGeom prst="rect">
            <a:avLst/>
          </a:prstGeom>
        </p:spPr>
        <p:txBody>
          <a:bodyPr/>
          <a:lstStyle>
            <a:lvl1pPr marL="274320" indent="-274320">
              <a:spcBef>
                <a:spcPts val="0"/>
              </a:spcBef>
              <a:spcAft>
                <a:spcPts val="600"/>
              </a:spcAft>
              <a:buClr>
                <a:schemeClr val="accent3"/>
              </a:buClr>
              <a:defRPr sz="2400">
                <a:solidFill>
                  <a:srgbClr val="000000"/>
                </a:solidFill>
                <a:latin typeface="Calibri" panose="020F0502020204030204" pitchFamily="34" charset="0"/>
              </a:defRPr>
            </a:lvl1pPr>
            <a:lvl2pPr marL="731520" indent="-274320">
              <a:spcBef>
                <a:spcPts val="0"/>
              </a:spcBef>
              <a:spcAft>
                <a:spcPts val="600"/>
              </a:spcAft>
              <a:buClr>
                <a:schemeClr val="accent5"/>
              </a:buClr>
              <a:defRPr sz="2000">
                <a:solidFill>
                  <a:srgbClr val="000000"/>
                </a:solidFill>
                <a:latin typeface="Calibri" panose="020F0502020204030204" pitchFamily="34" charset="0"/>
              </a:defRPr>
            </a:lvl2pPr>
            <a:lvl3pPr marL="1188720" indent="-274320">
              <a:spcBef>
                <a:spcPts val="0"/>
              </a:spcBef>
              <a:spcAft>
                <a:spcPts val="600"/>
              </a:spcAft>
              <a:buClr>
                <a:schemeClr val="accent5"/>
              </a:buClr>
              <a:defRPr sz="2000">
                <a:solidFill>
                  <a:srgbClr val="000000"/>
                </a:solidFill>
                <a:latin typeface="Calibri" panose="020F0502020204030204" pitchFamily="34" charset="0"/>
              </a:defRPr>
            </a:lvl3pPr>
            <a:lvl4pPr marL="1645920" indent="-274320">
              <a:spcBef>
                <a:spcPts val="0"/>
              </a:spcBef>
              <a:spcAft>
                <a:spcPts val="600"/>
              </a:spcAft>
              <a:buClr>
                <a:schemeClr val="accent5"/>
              </a:buClr>
              <a:defRPr sz="1800">
                <a:solidFill>
                  <a:srgbClr val="000000"/>
                </a:solidFill>
                <a:latin typeface="Calibri" panose="020F0502020204030204" pitchFamily="34" charset="0"/>
              </a:defRPr>
            </a:lvl4pPr>
            <a:lvl5pPr indent="-274320">
              <a:spcBef>
                <a:spcPts val="0"/>
              </a:spcBef>
              <a:spcAft>
                <a:spcPts val="600"/>
              </a:spcAft>
              <a:defRPr sz="18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54548" y="853440"/>
            <a:ext cx="4260851" cy="4036060"/>
          </a:xfrm>
          <a:prstGeom prst="rect">
            <a:avLst/>
          </a:prstGeom>
        </p:spPr>
        <p:txBody>
          <a:bodyPr/>
          <a:lstStyle>
            <a:lvl1pPr marL="274320" indent="-274320">
              <a:spcBef>
                <a:spcPts val="0"/>
              </a:spcBef>
              <a:spcAft>
                <a:spcPts val="600"/>
              </a:spcAft>
              <a:buClr>
                <a:schemeClr val="accent3"/>
              </a:buClr>
              <a:defRPr sz="2400">
                <a:solidFill>
                  <a:srgbClr val="000000"/>
                </a:solidFill>
                <a:latin typeface="Calibri" panose="020F0502020204030204" pitchFamily="34" charset="0"/>
              </a:defRPr>
            </a:lvl1pPr>
            <a:lvl2pPr marL="731520" indent="-274320">
              <a:spcBef>
                <a:spcPts val="0"/>
              </a:spcBef>
              <a:spcAft>
                <a:spcPts val="600"/>
              </a:spcAft>
              <a:buClr>
                <a:schemeClr val="accent5"/>
              </a:buClr>
              <a:defRPr sz="2000">
                <a:solidFill>
                  <a:srgbClr val="000000"/>
                </a:solidFill>
                <a:latin typeface="Calibri" panose="020F0502020204030204" pitchFamily="34" charset="0"/>
              </a:defRPr>
            </a:lvl2pPr>
            <a:lvl3pPr marL="1188720" indent="-274320">
              <a:spcBef>
                <a:spcPts val="0"/>
              </a:spcBef>
              <a:spcAft>
                <a:spcPts val="600"/>
              </a:spcAft>
              <a:buClr>
                <a:schemeClr val="accent5"/>
              </a:buClr>
              <a:defRPr sz="2000">
                <a:solidFill>
                  <a:srgbClr val="000000"/>
                </a:solidFill>
                <a:latin typeface="Calibri" panose="020F0502020204030204" pitchFamily="34" charset="0"/>
              </a:defRPr>
            </a:lvl3pPr>
            <a:lvl4pPr marL="1645920" indent="-274320">
              <a:spcBef>
                <a:spcPts val="0"/>
              </a:spcBef>
              <a:spcAft>
                <a:spcPts val="600"/>
              </a:spcAft>
              <a:buClr>
                <a:schemeClr val="accent5"/>
              </a:buClr>
              <a:defRPr sz="1800">
                <a:solidFill>
                  <a:srgbClr val="000000"/>
                </a:solidFill>
                <a:latin typeface="Calibri" panose="020F0502020204030204" pitchFamily="34" charset="0"/>
              </a:defRPr>
            </a:lvl4pPr>
            <a:lvl5pPr indent="-274320">
              <a:spcBef>
                <a:spcPts val="0"/>
              </a:spcBef>
              <a:spcAft>
                <a:spcPts val="600"/>
              </a:spcAft>
              <a:defRPr sz="18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a:extLst>
              <a:ext uri="{FF2B5EF4-FFF2-40B4-BE49-F238E27FC236}">
                <a16:creationId xmlns:a16="http://schemas.microsoft.com/office/drawing/2014/main" id="{48BA6224-8510-A883-D206-E8DE3B12B740}"/>
              </a:ext>
            </a:extLst>
          </p:cNvPr>
          <p:cNvSpPr>
            <a:spLocks noGrp="1"/>
          </p:cNvSpPr>
          <p:nvPr>
            <p:ph sz="quarter" idx="10"/>
          </p:nvPr>
        </p:nvSpPr>
        <p:spPr>
          <a:xfrm>
            <a:off x="269240" y="4889500"/>
            <a:ext cx="7276159" cy="254000"/>
          </a:xfrm>
          <a:prstGeom prst="rect">
            <a:avLst/>
          </a:prstGeom>
        </p:spPr>
        <p:txBody>
          <a:bodyPr anchor="b"/>
          <a:lstStyle>
            <a:lvl1pPr marL="0" indent="0" algn="l">
              <a:spcBef>
                <a:spcPts val="0"/>
              </a:spcBef>
              <a:buFontTx/>
              <a:buNone/>
              <a:defRPr lang="en-US" sz="1000" b="0" smtClean="0">
                <a:solidFill>
                  <a:schemeClr val="bg1">
                    <a:lumMod val="50000"/>
                  </a:schemeClr>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3157454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700" y="12700"/>
            <a:ext cx="9118600" cy="731520"/>
          </a:xfrm>
          <a:prstGeom prst="rect">
            <a:avLst/>
          </a:prstGeom>
        </p:spPr>
        <p:txBody>
          <a:bodyPr anchor="ctr"/>
          <a:lstStyle>
            <a:lvl1pPr algn="ctr">
              <a:defRPr sz="4000" b="1">
                <a:solidFill>
                  <a:schemeClr val="accent1"/>
                </a:solidFill>
                <a:latin typeface="Calibri" panose="020F0502020204030204" pitchFamily="34" charset="0"/>
              </a:defRPr>
            </a:lvl1pPr>
          </a:lstStyle>
          <a:p>
            <a:r>
              <a:rPr lang="en-US"/>
              <a:t>Click to edit Master title style</a:t>
            </a:r>
          </a:p>
        </p:txBody>
      </p:sp>
      <p:sp>
        <p:nvSpPr>
          <p:cNvPr id="4" name="Content Placeholder 4">
            <a:extLst>
              <a:ext uri="{FF2B5EF4-FFF2-40B4-BE49-F238E27FC236}">
                <a16:creationId xmlns:a16="http://schemas.microsoft.com/office/drawing/2014/main" id="{A4379A47-2B80-97CA-85B2-13694A3B5E78}"/>
              </a:ext>
            </a:extLst>
          </p:cNvPr>
          <p:cNvSpPr>
            <a:spLocks noGrp="1"/>
          </p:cNvSpPr>
          <p:nvPr>
            <p:ph sz="quarter" idx="10"/>
          </p:nvPr>
        </p:nvSpPr>
        <p:spPr>
          <a:xfrm>
            <a:off x="266700" y="4889500"/>
            <a:ext cx="7278699" cy="254000"/>
          </a:xfrm>
          <a:prstGeom prst="rect">
            <a:avLst/>
          </a:prstGeom>
        </p:spPr>
        <p:txBody>
          <a:bodyPr anchor="b"/>
          <a:lstStyle>
            <a:lvl1pPr marL="0" indent="0" algn="l">
              <a:spcBef>
                <a:spcPts val="0"/>
              </a:spcBef>
              <a:buFontTx/>
              <a:buNone/>
              <a:defRPr lang="en-US" sz="1000" b="0" smtClean="0">
                <a:solidFill>
                  <a:schemeClr val="bg1">
                    <a:lumMod val="50000"/>
                  </a:schemeClr>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3617119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1501854E-BDA2-7B36-CD52-E9A152485805}"/>
              </a:ext>
            </a:extLst>
          </p:cNvPr>
          <p:cNvSpPr>
            <a:spLocks noGrp="1"/>
          </p:cNvSpPr>
          <p:nvPr>
            <p:ph sz="quarter" idx="10"/>
          </p:nvPr>
        </p:nvSpPr>
        <p:spPr>
          <a:xfrm>
            <a:off x="266700" y="4889500"/>
            <a:ext cx="7285093" cy="254000"/>
          </a:xfrm>
          <a:prstGeom prst="rect">
            <a:avLst/>
          </a:prstGeom>
        </p:spPr>
        <p:txBody>
          <a:bodyPr anchor="b"/>
          <a:lstStyle>
            <a:lvl1pPr marL="0" indent="0" algn="l">
              <a:spcBef>
                <a:spcPts val="0"/>
              </a:spcBef>
              <a:buFontTx/>
              <a:buNone/>
              <a:defRPr lang="en-US" sz="1000" b="0" smtClean="0">
                <a:solidFill>
                  <a:schemeClr val="bg1">
                    <a:lumMod val="50000"/>
                  </a:schemeClr>
                </a:solidFill>
                <a:latin typeface="Calibri" panose="020F0502020204030204" pitchFamily="34" charset="0"/>
              </a:defRPr>
            </a:lvl1pPr>
            <a:lvl2pPr marL="342900" indent="0">
              <a:buFontTx/>
              <a:buNone/>
              <a:defRPr lang="en-US" smtClean="0"/>
            </a:lvl2pPr>
            <a:lvl3pPr marL="685800" indent="0">
              <a:buFontTx/>
              <a:buNone/>
              <a:defRPr lang="en-US" smtClean="0"/>
            </a:lvl3pPr>
            <a:lvl4pPr marL="1028700" indent="0">
              <a:buFontTx/>
              <a:buNone/>
              <a:defRPr lang="en-US" smtClean="0"/>
            </a:lvl4pPr>
            <a:lvl5pPr marL="1371600" indent="0">
              <a:buFontTx/>
              <a:buNone/>
              <a:defRPr lang="en-US"/>
            </a:lvl5pPr>
          </a:lstStyle>
          <a:p>
            <a:pPr lvl="0"/>
            <a:r>
              <a:rPr lang="en-US"/>
              <a:t>Click to edit Master text styles</a:t>
            </a:r>
          </a:p>
        </p:txBody>
      </p:sp>
    </p:spTree>
    <p:extLst>
      <p:ext uri="{BB962C8B-B14F-4D97-AF65-F5344CB8AC3E}">
        <p14:creationId xmlns:p14="http://schemas.microsoft.com/office/powerpoint/2010/main" val="896879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274320" y="1016000"/>
            <a:ext cx="8869680" cy="1397000"/>
          </a:xfrm>
          <a:prstGeom prst="rect">
            <a:avLst/>
          </a:prstGeom>
        </p:spPr>
        <p:txBody>
          <a:bodyPr lIns="274320" rIns="274320" anchor="b"/>
          <a:lstStyle>
            <a:lvl1pPr algn="l">
              <a:spcBef>
                <a:spcPts val="0"/>
              </a:spcBef>
              <a:defRPr sz="4000" b="1">
                <a:solidFill>
                  <a:schemeClr val="accent1"/>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274320" y="2413000"/>
            <a:ext cx="8869680" cy="1016000"/>
          </a:xfrm>
          <a:prstGeom prst="rect">
            <a:avLst/>
          </a:prstGeom>
        </p:spPr>
        <p:txBody>
          <a:bodyPr lIns="274320" rIns="274320" anchor="t"/>
          <a:lstStyle>
            <a:lvl1pPr marL="0" indent="0" algn="l">
              <a:spcBef>
                <a:spcPts val="0"/>
              </a:spcBef>
              <a:buNone/>
              <a:defRPr sz="3200" b="0" i="1">
                <a:solidFill>
                  <a:schemeClr val="accent5"/>
                </a:solidFill>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762506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430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1 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E610AA-BBC5-BAA8-CB66-0B73479433E9}"/>
              </a:ext>
            </a:extLst>
          </p:cNvPr>
          <p:cNvSpPr>
            <a:spLocks noGrp="1"/>
          </p:cNvSpPr>
          <p:nvPr>
            <p:ph type="title"/>
          </p:nvPr>
        </p:nvSpPr>
        <p:spPr>
          <a:xfrm>
            <a:off x="0" y="12095"/>
            <a:ext cx="9144000" cy="893254"/>
          </a:xfrm>
          <a:prstGeom prst="rect">
            <a:avLst/>
          </a:prstGeom>
        </p:spPr>
        <p:txBody>
          <a:bodyPr lIns="182880" anchor="ct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7229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tient Case">
    <p:spTree>
      <p:nvGrpSpPr>
        <p:cNvPr id="1" name=""/>
        <p:cNvGrpSpPr/>
        <p:nvPr/>
      </p:nvGrpSpPr>
      <p:grpSpPr>
        <a:xfrm>
          <a:off x="0" y="0"/>
          <a:ext cx="0" cy="0"/>
          <a:chOff x="0" y="0"/>
          <a:chExt cx="0" cy="0"/>
        </a:xfrm>
      </p:grpSpPr>
      <p:sp>
        <p:nvSpPr>
          <p:cNvPr id="2" name="Title 1"/>
          <p:cNvSpPr>
            <a:spLocks noGrp="1"/>
          </p:cNvSpPr>
          <p:nvPr>
            <p:ph type="title"/>
          </p:nvPr>
        </p:nvSpPr>
        <p:spPr>
          <a:xfrm>
            <a:off x="3243160" y="111833"/>
            <a:ext cx="2683994" cy="381548"/>
          </a:xfrm>
          <a:prstGeom prst="rect">
            <a:avLst/>
          </a:prstGeom>
        </p:spPr>
        <p:txBody>
          <a:bodyPr anchor="ctr"/>
          <a:lstStyle>
            <a:lvl1pPr algn="l">
              <a:defRPr sz="2000" b="1">
                <a:solidFill>
                  <a:schemeClr val="accent1"/>
                </a:solidFill>
                <a:latin typeface="Calibri" panose="020F0502020204030204" pitchFamily="34" charset="0"/>
              </a:defRPr>
            </a:lvl1pPr>
          </a:lstStyle>
          <a:p>
            <a:r>
              <a:rPr lang="en-US"/>
              <a:t>Click to edit</a:t>
            </a:r>
          </a:p>
        </p:txBody>
      </p:sp>
      <p:sp>
        <p:nvSpPr>
          <p:cNvPr id="3" name="Content Placeholder 2"/>
          <p:cNvSpPr>
            <a:spLocks noGrp="1"/>
          </p:cNvSpPr>
          <p:nvPr>
            <p:ph idx="1" hasCustomPrompt="1"/>
          </p:nvPr>
        </p:nvSpPr>
        <p:spPr>
          <a:xfrm>
            <a:off x="1151224" y="684155"/>
            <a:ext cx="7630964" cy="4289128"/>
          </a:xfrm>
          <a:prstGeom prst="rect">
            <a:avLst/>
          </a:prstGeom>
        </p:spPr>
        <p:txBody>
          <a:bodyPr/>
          <a:lstStyle>
            <a:lvl1pPr marL="0" indent="0">
              <a:spcBef>
                <a:spcPts val="0"/>
              </a:spcBef>
              <a:spcAft>
                <a:spcPts val="600"/>
              </a:spcAft>
              <a:buNone/>
              <a:defRPr sz="2400">
                <a:solidFill>
                  <a:srgbClr val="000000"/>
                </a:solidFill>
                <a:latin typeface="Calibri" panose="020F0502020204030204" pitchFamily="34" charset="0"/>
              </a:defRPr>
            </a:lvl1pPr>
            <a:lvl2pPr marL="457200" indent="0">
              <a:spcBef>
                <a:spcPts val="0"/>
              </a:spcBef>
              <a:spcAft>
                <a:spcPts val="600"/>
              </a:spcAft>
              <a:buNone/>
              <a:defRPr sz="2000">
                <a:solidFill>
                  <a:srgbClr val="000000"/>
                </a:solidFill>
                <a:latin typeface="Calibri" panose="020F0502020204030204" pitchFamily="34" charset="0"/>
              </a:defRPr>
            </a:lvl2pPr>
            <a:lvl3pPr marL="914400" indent="0">
              <a:spcBef>
                <a:spcPts val="0"/>
              </a:spcBef>
              <a:spcAft>
                <a:spcPts val="600"/>
              </a:spcAft>
              <a:buNone/>
              <a:defRPr sz="1800">
                <a:solidFill>
                  <a:srgbClr val="000000"/>
                </a:solidFill>
                <a:latin typeface="Calibri" panose="020F0502020204030204" pitchFamily="34" charset="0"/>
              </a:defRPr>
            </a:lvl3pPr>
            <a:lvl4pPr marL="1371600" indent="0">
              <a:spcBef>
                <a:spcPts val="0"/>
              </a:spcBef>
              <a:spcAft>
                <a:spcPts val="600"/>
              </a:spcAft>
              <a:buNone/>
              <a:defRPr sz="1600">
                <a:solidFill>
                  <a:srgbClr val="000000"/>
                </a:solidFill>
                <a:latin typeface="Calibri" panose="020F0502020204030204" pitchFamily="34" charset="0"/>
              </a:defRPr>
            </a:lvl4pPr>
            <a:lvl5pPr marL="1828800" indent="0">
              <a:spcBef>
                <a:spcPts val="0"/>
              </a:spcBef>
              <a:spcAft>
                <a:spcPts val="600"/>
              </a:spcAft>
              <a:buNone/>
              <a:defRPr sz="1600">
                <a:solidFill>
                  <a:srgbClr val="000000"/>
                </a:solidFill>
                <a:latin typeface="Calibri" panose="020F0502020204030204" pitchFamily="34" charset="0"/>
              </a:defRPr>
            </a:lvl5pPr>
          </a:lstStyle>
          <a:p>
            <a:pPr lvl="0"/>
            <a:r>
              <a:rPr lang="en-US"/>
              <a:t>Click to edit patient details</a:t>
            </a:r>
          </a:p>
        </p:txBody>
      </p:sp>
    </p:spTree>
    <p:extLst>
      <p:ext uri="{BB962C8B-B14F-4D97-AF65-F5344CB8AC3E}">
        <p14:creationId xmlns:p14="http://schemas.microsoft.com/office/powerpoint/2010/main" val="254533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12700"/>
            <a:ext cx="8382000" cy="1041400"/>
          </a:xfrm>
          <a:prstGeom prst="rect">
            <a:avLst/>
          </a:prstGeom>
        </p:spPr>
        <p:txBody>
          <a:bodyPr anchor="ctr"/>
          <a:lstStyle>
            <a:lvl1pPr algn="l">
              <a:defRPr sz="2800" b="1">
                <a:solidFill>
                  <a:srgbClr val="FFFFFF"/>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190500" y="1206500"/>
            <a:ext cx="8724900" cy="3683000"/>
          </a:xfrm>
          <a:prstGeom prst="rect">
            <a:avLst/>
          </a:prstGeom>
        </p:spPr>
        <p:txBody>
          <a:bodyPr/>
          <a:lstStyle>
            <a:lvl1pPr marL="457200" indent="-457200" algn="l">
              <a:spcBef>
                <a:spcPts val="0"/>
              </a:spcBef>
              <a:spcAft>
                <a:spcPts val="600"/>
              </a:spcAft>
              <a:buClr>
                <a:schemeClr val="accent3"/>
              </a:buClr>
              <a:buFont typeface="+mj-lt"/>
              <a:buAutoNum type="alphaUcPeriod"/>
              <a:defRPr sz="2800">
                <a:solidFill>
                  <a:srgbClr val="000000"/>
                </a:solidFill>
                <a:latin typeface="Calibri" panose="020F0502020204030204" pitchFamily="34" charset="0"/>
              </a:defRPr>
            </a:lvl1pPr>
            <a:lvl2pPr marL="914400" indent="-457200">
              <a:spcBef>
                <a:spcPts val="0"/>
              </a:spcBef>
              <a:spcAft>
                <a:spcPts val="600"/>
              </a:spcAft>
              <a:buFont typeface="+mj-lt"/>
              <a:buAutoNum type="alphaUcPeriod"/>
              <a:defRPr sz="2000">
                <a:solidFill>
                  <a:srgbClr val="000000"/>
                </a:solidFill>
                <a:latin typeface="Calibri" panose="020F0502020204030204" pitchFamily="34" charset="0"/>
              </a:defRPr>
            </a:lvl2pPr>
            <a:lvl3pPr marL="1257300" indent="-342900">
              <a:spcBef>
                <a:spcPts val="0"/>
              </a:spcBef>
              <a:spcAft>
                <a:spcPts val="600"/>
              </a:spcAft>
              <a:buFont typeface="+mj-lt"/>
              <a:buAutoNum type="alphaUcPeriod"/>
              <a:defRPr sz="1800">
                <a:solidFill>
                  <a:srgbClr val="000000"/>
                </a:solidFill>
                <a:latin typeface="Calibri" panose="020F0502020204030204" pitchFamily="34" charset="0"/>
              </a:defRPr>
            </a:lvl3pPr>
            <a:lvl4pPr marL="1714500" indent="-342900">
              <a:spcBef>
                <a:spcPts val="0"/>
              </a:spcBef>
              <a:spcAft>
                <a:spcPts val="600"/>
              </a:spcAft>
              <a:buFont typeface="+mj-lt"/>
              <a:buAutoNum type="alphaUcPeriod"/>
              <a:defRPr sz="1600">
                <a:solidFill>
                  <a:srgbClr val="000000"/>
                </a:solidFill>
                <a:latin typeface="Calibri" panose="020F0502020204030204" pitchFamily="34" charset="0"/>
              </a:defRPr>
            </a:lvl4pPr>
            <a:lvl5pPr marL="2171700" indent="-342900">
              <a:spcBef>
                <a:spcPts val="0"/>
              </a:spcBef>
              <a:spcAft>
                <a:spcPts val="600"/>
              </a:spcAft>
              <a:buFont typeface="+mj-lt"/>
              <a:buAutoNum type="alphaUcPeriod"/>
              <a:defRPr sz="1600">
                <a:solidFill>
                  <a:srgbClr val="000000"/>
                </a:solidFill>
                <a:latin typeface="Calibri" panose="020F0502020204030204" pitchFamily="34" charset="0"/>
              </a:defRPr>
            </a:lvl5pPr>
          </a:lstStyle>
          <a:p>
            <a:pPr lvl="0"/>
            <a:r>
              <a:rPr lang="en-US"/>
              <a:t>Click to edit Master text styles</a:t>
            </a:r>
          </a:p>
        </p:txBody>
      </p:sp>
      <p:sp>
        <p:nvSpPr>
          <p:cNvPr id="4" name="TextBox 3">
            <a:extLst>
              <a:ext uri="{FF2B5EF4-FFF2-40B4-BE49-F238E27FC236}">
                <a16:creationId xmlns:a16="http://schemas.microsoft.com/office/drawing/2014/main" id="{FE8EF0F0-B003-2293-D650-50EC0E970CA4}"/>
              </a:ext>
            </a:extLst>
          </p:cNvPr>
          <p:cNvSpPr txBox="1"/>
          <p:nvPr userDrawn="1"/>
        </p:nvSpPr>
        <p:spPr>
          <a:xfrm>
            <a:off x="15030" y="-66763"/>
            <a:ext cx="748923" cy="1200329"/>
          </a:xfrm>
          <a:prstGeom prst="rect">
            <a:avLst/>
          </a:prstGeom>
          <a:noFill/>
        </p:spPr>
        <p:txBody>
          <a:bodyPr wrap="none" rtlCol="0" anchor="ctr">
            <a:spAutoFit/>
          </a:bodyPr>
          <a:lstStyle/>
          <a:p>
            <a:pPr algn="ctr"/>
            <a:r>
              <a:rPr lang="en-US" sz="7200">
                <a:solidFill>
                  <a:schemeClr val="bg1"/>
                </a:solidFill>
                <a:latin typeface="Arial Black" panose="020B0A04020102020204" pitchFamily="34" charset="0"/>
              </a:rPr>
              <a:t>?</a:t>
            </a:r>
          </a:p>
        </p:txBody>
      </p:sp>
    </p:spTree>
    <p:extLst>
      <p:ext uri="{BB962C8B-B14F-4D97-AF65-F5344CB8AC3E}">
        <p14:creationId xmlns:p14="http://schemas.microsoft.com/office/powerpoint/2010/main" val="205310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Facult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CF2FC7-B414-032A-47D5-81002BF5DB24}"/>
              </a:ext>
            </a:extLst>
          </p:cNvPr>
          <p:cNvSpPr/>
          <p:nvPr userDrawn="1"/>
        </p:nvSpPr>
        <p:spPr>
          <a:xfrm>
            <a:off x="464820" y="1089660"/>
            <a:ext cx="2263140" cy="2956560"/>
          </a:xfrm>
          <a:prstGeom prst="rect">
            <a:avLst/>
          </a:prstGeom>
          <a:noFill/>
          <a:ln>
            <a:solidFill>
              <a:schemeClr val="accent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95600" y="1003300"/>
            <a:ext cx="5913119" cy="574040"/>
          </a:xfrm>
          <a:prstGeom prst="rect">
            <a:avLst/>
          </a:prstGeom>
        </p:spPr>
        <p:txBody>
          <a:bodyPr anchor="b"/>
          <a:lstStyle>
            <a:lvl1pPr>
              <a:defRPr sz="2800" b="1">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572691" y="1200150"/>
            <a:ext cx="2057400" cy="2743200"/>
          </a:xfrm>
          <a:prstGeom prst="rect">
            <a:avLst/>
          </a:prstGeom>
          <a:solidFill>
            <a:schemeClr val="bg1"/>
          </a:solidFill>
          <a:ln w="12700">
            <a:solidFill>
              <a:schemeClr val="accent5"/>
            </a:solidFill>
          </a:ln>
          <a:effectLst>
            <a:outerShdw blurRad="50800" dist="38100" dir="2700000" algn="tl" rotWithShape="0">
              <a:prstClr val="black">
                <a:alpha val="40000"/>
              </a:prst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93023" y="1595795"/>
            <a:ext cx="5915696" cy="2858691"/>
          </a:xfrm>
          <a:prstGeom prst="rect">
            <a:avLst/>
          </a:prstGeom>
        </p:spPr>
        <p:txBody>
          <a:bodyPr/>
          <a:lstStyle>
            <a:lvl1pPr marL="0" indent="0">
              <a:spcBef>
                <a:spcPts val="0"/>
              </a:spcBef>
              <a:buNone/>
              <a:defRPr sz="2400">
                <a:solidFill>
                  <a:schemeClr val="accent3">
                    <a:lumMod val="60000"/>
                    <a:lumOff val="40000"/>
                  </a:schemeClr>
                </a:solidFill>
                <a:effectLst>
                  <a:outerShdw blurRad="38100" dist="38100" dir="2700000" algn="tl">
                    <a:srgbClr val="000000">
                      <a:alpha val="43137"/>
                    </a:srgbClr>
                  </a:outerShdw>
                </a:effectLs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798418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0" y="1016000"/>
            <a:ext cx="9144000" cy="1397000"/>
          </a:xfrm>
          <a:prstGeom prst="rect">
            <a:avLst/>
          </a:prstGeom>
        </p:spPr>
        <p:txBody>
          <a:bodyPr lIns="274320" rIns="274320" anchor="b"/>
          <a:lstStyle>
            <a:lvl1pPr algn="l">
              <a:spcBef>
                <a:spcPts val="0"/>
              </a:spcBef>
              <a:defRPr sz="4000" b="1">
                <a:solidFill>
                  <a:schemeClr val="accent5"/>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0" y="2413000"/>
            <a:ext cx="9144000" cy="1016000"/>
          </a:xfrm>
          <a:prstGeom prst="rect">
            <a:avLst/>
          </a:prstGeom>
        </p:spPr>
        <p:txBody>
          <a:bodyPr lIns="274320" rIns="274320" anchor="t"/>
          <a:lstStyle>
            <a:lvl1pPr marL="0" indent="0" algn="l">
              <a:spcBef>
                <a:spcPts val="0"/>
              </a:spcBef>
              <a:buNone/>
              <a:defRPr sz="3200" b="0" i="1">
                <a:solidFill>
                  <a:schemeClr val="bg1"/>
                </a:solidFill>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89205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93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ultiple LOs">
    <p:spTree>
      <p:nvGrpSpPr>
        <p:cNvPr id="1" name=""/>
        <p:cNvGrpSpPr/>
        <p:nvPr/>
      </p:nvGrpSpPr>
      <p:grpSpPr>
        <a:xfrm>
          <a:off x="0" y="0"/>
          <a:ext cx="0" cy="0"/>
          <a:chOff x="0" y="0"/>
          <a:chExt cx="0" cy="0"/>
        </a:xfrm>
      </p:grpSpPr>
      <p:pic>
        <p:nvPicPr>
          <p:cNvPr id="5" name="Picture 4" descr="A doctor showing an x-ray to a patient&#10;&#10;AI-generated content may be incorrect.">
            <a:extLst>
              <a:ext uri="{FF2B5EF4-FFF2-40B4-BE49-F238E27FC236}">
                <a16:creationId xmlns:a16="http://schemas.microsoft.com/office/drawing/2014/main" id="{6C048939-49A4-F400-3A82-D2BB1FDE2581}"/>
              </a:ext>
            </a:extLst>
          </p:cNvPr>
          <p:cNvPicPr>
            <a:picLocks noChangeAspect="1"/>
          </p:cNvPicPr>
          <p:nvPr userDrawn="1"/>
        </p:nvPicPr>
        <p:blipFill>
          <a:blip r:embed="rId2"/>
          <a:stretch>
            <a:fillRect/>
          </a:stretch>
        </p:blipFill>
        <p:spPr>
          <a:xfrm flipH="1">
            <a:off x="1438996" y="0"/>
            <a:ext cx="7705004" cy="5143500"/>
          </a:xfrm>
          <a:prstGeom prst="rect">
            <a:avLst/>
          </a:prstGeom>
        </p:spPr>
      </p:pic>
      <p:sp>
        <p:nvSpPr>
          <p:cNvPr id="14" name="Rectangle 13">
            <a:extLst>
              <a:ext uri="{FF2B5EF4-FFF2-40B4-BE49-F238E27FC236}">
                <a16:creationId xmlns:a16="http://schemas.microsoft.com/office/drawing/2014/main" id="{ECEE0207-4F01-7B0D-9AD7-A9A9760CC15B}"/>
              </a:ext>
            </a:extLst>
          </p:cNvPr>
          <p:cNvSpPr/>
          <p:nvPr userDrawn="1"/>
        </p:nvSpPr>
        <p:spPr>
          <a:xfrm>
            <a:off x="0" y="0"/>
            <a:ext cx="9144000" cy="5143500"/>
          </a:xfrm>
          <a:prstGeom prst="rect">
            <a:avLst/>
          </a:prstGeom>
          <a:gradFill>
            <a:gsLst>
              <a:gs pos="0">
                <a:schemeClr val="accent5">
                  <a:lumMod val="20000"/>
                  <a:lumOff val="80000"/>
                  <a:alpha val="0"/>
                </a:schemeClr>
              </a:gs>
              <a:gs pos="97248">
                <a:schemeClr val="accent5">
                  <a:lumMod val="75000"/>
                </a:schemeClr>
              </a:gs>
              <a:gs pos="51000">
                <a:schemeClr val="accent5"/>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019A07D-6A95-7488-C490-3912833DF0C2}"/>
              </a:ext>
            </a:extLst>
          </p:cNvPr>
          <p:cNvSpPr/>
          <p:nvPr userDrawn="1"/>
        </p:nvSpPr>
        <p:spPr>
          <a:xfrm>
            <a:off x="0" y="153750"/>
            <a:ext cx="9144000" cy="4855220"/>
          </a:xfrm>
          <a:custGeom>
            <a:avLst/>
            <a:gdLst/>
            <a:ahLst/>
            <a:cxnLst/>
            <a:rect l="l" t="t" r="r" b="b"/>
            <a:pathLst>
              <a:path w="9144000" h="4855220">
                <a:moveTo>
                  <a:pt x="5191472" y="503474"/>
                </a:moveTo>
                <a:lnTo>
                  <a:pt x="5261124" y="503474"/>
                </a:lnTo>
                <a:cubicBezTo>
                  <a:pt x="5282555" y="503474"/>
                  <a:pt x="5299968" y="505409"/>
                  <a:pt x="5313362" y="509279"/>
                </a:cubicBezTo>
                <a:cubicBezTo>
                  <a:pt x="5326757" y="513148"/>
                  <a:pt x="5337770" y="518655"/>
                  <a:pt x="5346402" y="525799"/>
                </a:cubicBezTo>
                <a:cubicBezTo>
                  <a:pt x="5355034" y="532942"/>
                  <a:pt x="5361583" y="541798"/>
                  <a:pt x="5366047" y="552365"/>
                </a:cubicBezTo>
                <a:cubicBezTo>
                  <a:pt x="5370512" y="562931"/>
                  <a:pt x="5372745" y="574912"/>
                  <a:pt x="5372745" y="588307"/>
                </a:cubicBezTo>
                <a:cubicBezTo>
                  <a:pt x="5372745" y="601106"/>
                  <a:pt x="5370438" y="612491"/>
                  <a:pt x="5365824" y="622463"/>
                </a:cubicBezTo>
                <a:cubicBezTo>
                  <a:pt x="5361210" y="632434"/>
                  <a:pt x="5354811" y="640768"/>
                  <a:pt x="5346625" y="647466"/>
                </a:cubicBezTo>
                <a:cubicBezTo>
                  <a:pt x="5338440" y="654163"/>
                  <a:pt x="5328766" y="659223"/>
                  <a:pt x="5317604" y="662646"/>
                </a:cubicBezTo>
                <a:cubicBezTo>
                  <a:pt x="5306442" y="666069"/>
                  <a:pt x="5292675" y="667781"/>
                  <a:pt x="5276304" y="667781"/>
                </a:cubicBezTo>
                <a:lnTo>
                  <a:pt x="5191472" y="667781"/>
                </a:lnTo>
                <a:close/>
                <a:moveTo>
                  <a:pt x="1369119" y="290055"/>
                </a:moveTo>
                <a:lnTo>
                  <a:pt x="1369566" y="290055"/>
                </a:lnTo>
                <a:lnTo>
                  <a:pt x="1451272" y="535621"/>
                </a:lnTo>
                <a:lnTo>
                  <a:pt x="1287413" y="535621"/>
                </a:lnTo>
                <a:close/>
                <a:moveTo>
                  <a:pt x="1831380" y="269517"/>
                </a:moveTo>
                <a:lnTo>
                  <a:pt x="1884065" y="269517"/>
                </a:lnTo>
                <a:cubicBezTo>
                  <a:pt x="1897459" y="269517"/>
                  <a:pt x="1907952" y="269963"/>
                  <a:pt x="1915542" y="270856"/>
                </a:cubicBezTo>
                <a:cubicBezTo>
                  <a:pt x="1923132" y="271749"/>
                  <a:pt x="1929904" y="272940"/>
                  <a:pt x="1935857" y="274428"/>
                </a:cubicBezTo>
                <a:cubicBezTo>
                  <a:pt x="1955502" y="279786"/>
                  <a:pt x="1969641" y="289013"/>
                  <a:pt x="1978273" y="302110"/>
                </a:cubicBezTo>
                <a:cubicBezTo>
                  <a:pt x="1986905" y="315207"/>
                  <a:pt x="1991221" y="331280"/>
                  <a:pt x="1991221" y="350330"/>
                </a:cubicBezTo>
                <a:cubicBezTo>
                  <a:pt x="1991221" y="362832"/>
                  <a:pt x="1989137" y="374143"/>
                  <a:pt x="1984970" y="384263"/>
                </a:cubicBezTo>
                <a:cubicBezTo>
                  <a:pt x="1980803" y="394383"/>
                  <a:pt x="1974552" y="403090"/>
                  <a:pt x="1966218" y="410382"/>
                </a:cubicBezTo>
                <a:cubicBezTo>
                  <a:pt x="1957883" y="417675"/>
                  <a:pt x="1947465" y="423331"/>
                  <a:pt x="1934964" y="427349"/>
                </a:cubicBezTo>
                <a:cubicBezTo>
                  <a:pt x="1922462" y="431367"/>
                  <a:pt x="1907877" y="433376"/>
                  <a:pt x="1891208" y="433376"/>
                </a:cubicBezTo>
                <a:lnTo>
                  <a:pt x="1831380" y="433376"/>
                </a:lnTo>
                <a:close/>
                <a:moveTo>
                  <a:pt x="5191472" y="267731"/>
                </a:moveTo>
                <a:lnTo>
                  <a:pt x="5250854" y="267731"/>
                </a:lnTo>
                <a:cubicBezTo>
                  <a:pt x="5269011" y="267731"/>
                  <a:pt x="5283522" y="269368"/>
                  <a:pt x="5294387" y="272642"/>
                </a:cubicBezTo>
                <a:cubicBezTo>
                  <a:pt x="5305251" y="275916"/>
                  <a:pt x="5314255" y="280604"/>
                  <a:pt x="5321399" y="286706"/>
                </a:cubicBezTo>
                <a:cubicBezTo>
                  <a:pt x="5328543" y="292808"/>
                  <a:pt x="5333901" y="300473"/>
                  <a:pt x="5337472" y="309700"/>
                </a:cubicBezTo>
                <a:cubicBezTo>
                  <a:pt x="5341044" y="318928"/>
                  <a:pt x="5342830" y="329346"/>
                  <a:pt x="5342830" y="340954"/>
                </a:cubicBezTo>
                <a:cubicBezTo>
                  <a:pt x="5342830" y="351372"/>
                  <a:pt x="5341193" y="361269"/>
                  <a:pt x="5337919" y="370645"/>
                </a:cubicBezTo>
                <a:cubicBezTo>
                  <a:pt x="5334645" y="380022"/>
                  <a:pt x="5329659" y="388207"/>
                  <a:pt x="5322962" y="395202"/>
                </a:cubicBezTo>
                <a:cubicBezTo>
                  <a:pt x="5316264" y="402197"/>
                  <a:pt x="5307856" y="407704"/>
                  <a:pt x="5297735" y="411722"/>
                </a:cubicBezTo>
                <a:cubicBezTo>
                  <a:pt x="5287615" y="415740"/>
                  <a:pt x="5274072" y="417749"/>
                  <a:pt x="5257105" y="417749"/>
                </a:cubicBezTo>
                <a:lnTo>
                  <a:pt x="5191472" y="417749"/>
                </a:lnTo>
                <a:close/>
                <a:moveTo>
                  <a:pt x="4704953" y="265945"/>
                </a:moveTo>
                <a:cubicBezTo>
                  <a:pt x="4733528" y="265945"/>
                  <a:pt x="4757340" y="270782"/>
                  <a:pt x="4776390" y="280456"/>
                </a:cubicBezTo>
                <a:cubicBezTo>
                  <a:pt x="4795440" y="290129"/>
                  <a:pt x="4810695" y="303822"/>
                  <a:pt x="4822155" y="321532"/>
                </a:cubicBezTo>
                <a:cubicBezTo>
                  <a:pt x="4833615" y="339243"/>
                  <a:pt x="4841726" y="360525"/>
                  <a:pt x="4846488" y="385379"/>
                </a:cubicBezTo>
                <a:cubicBezTo>
                  <a:pt x="4851251" y="410234"/>
                  <a:pt x="4853632" y="437841"/>
                  <a:pt x="4853632" y="468202"/>
                </a:cubicBezTo>
                <a:cubicBezTo>
                  <a:pt x="4853632" y="495884"/>
                  <a:pt x="4851177" y="522004"/>
                  <a:pt x="4846265" y="546560"/>
                </a:cubicBezTo>
                <a:cubicBezTo>
                  <a:pt x="4841354" y="571117"/>
                  <a:pt x="4832945" y="592623"/>
                  <a:pt x="4821039" y="611077"/>
                </a:cubicBezTo>
                <a:cubicBezTo>
                  <a:pt x="4809133" y="629532"/>
                  <a:pt x="4793506" y="644117"/>
                  <a:pt x="4774158" y="654833"/>
                </a:cubicBezTo>
                <a:cubicBezTo>
                  <a:pt x="4754810" y="665548"/>
                  <a:pt x="4730700" y="670906"/>
                  <a:pt x="4701827" y="670906"/>
                </a:cubicBezTo>
                <a:cubicBezTo>
                  <a:pt x="4672955" y="670906"/>
                  <a:pt x="4648994" y="666218"/>
                  <a:pt x="4629944" y="656842"/>
                </a:cubicBezTo>
                <a:cubicBezTo>
                  <a:pt x="4610894" y="647466"/>
                  <a:pt x="4595713" y="633848"/>
                  <a:pt x="4584402" y="615989"/>
                </a:cubicBezTo>
                <a:cubicBezTo>
                  <a:pt x="4573091" y="598129"/>
                  <a:pt x="4565055" y="576624"/>
                  <a:pt x="4560292" y="551472"/>
                </a:cubicBezTo>
                <a:cubicBezTo>
                  <a:pt x="4555529" y="526320"/>
                  <a:pt x="4553148" y="497968"/>
                  <a:pt x="4553148" y="466416"/>
                </a:cubicBezTo>
                <a:cubicBezTo>
                  <a:pt x="4553148" y="439330"/>
                  <a:pt x="4555604" y="413657"/>
                  <a:pt x="4560515" y="389398"/>
                </a:cubicBezTo>
                <a:cubicBezTo>
                  <a:pt x="4565427" y="365139"/>
                  <a:pt x="4573836" y="343931"/>
                  <a:pt x="4585742" y="325774"/>
                </a:cubicBezTo>
                <a:cubicBezTo>
                  <a:pt x="4597648" y="307617"/>
                  <a:pt x="4613275" y="293106"/>
                  <a:pt x="4632622" y="282241"/>
                </a:cubicBezTo>
                <a:cubicBezTo>
                  <a:pt x="4651970" y="271377"/>
                  <a:pt x="4676080" y="265945"/>
                  <a:pt x="4704953" y="265945"/>
                </a:cubicBezTo>
                <a:close/>
                <a:moveTo>
                  <a:pt x="8101955" y="179773"/>
                </a:moveTo>
                <a:cubicBezTo>
                  <a:pt x="8092132" y="179773"/>
                  <a:pt x="8083872" y="182675"/>
                  <a:pt x="8077175" y="188480"/>
                </a:cubicBezTo>
                <a:cubicBezTo>
                  <a:pt x="8070478" y="194284"/>
                  <a:pt x="8067129" y="203735"/>
                  <a:pt x="8067129" y="216832"/>
                </a:cubicBezTo>
                <a:lnTo>
                  <a:pt x="8067129" y="720466"/>
                </a:lnTo>
                <a:cubicBezTo>
                  <a:pt x="8067129" y="733563"/>
                  <a:pt x="8070478" y="743013"/>
                  <a:pt x="8077175" y="748818"/>
                </a:cubicBezTo>
                <a:cubicBezTo>
                  <a:pt x="8083872" y="754622"/>
                  <a:pt x="8092132" y="757524"/>
                  <a:pt x="8101955" y="757524"/>
                </a:cubicBezTo>
                <a:lnTo>
                  <a:pt x="8392170" y="757524"/>
                </a:lnTo>
                <a:cubicBezTo>
                  <a:pt x="8394848" y="757524"/>
                  <a:pt x="8397304" y="756706"/>
                  <a:pt x="8399536" y="755068"/>
                </a:cubicBezTo>
                <a:cubicBezTo>
                  <a:pt x="8401769" y="753431"/>
                  <a:pt x="8403629" y="750827"/>
                  <a:pt x="8405118" y="747255"/>
                </a:cubicBezTo>
                <a:cubicBezTo>
                  <a:pt x="8406606" y="743683"/>
                  <a:pt x="8407722" y="738995"/>
                  <a:pt x="8408466" y="733191"/>
                </a:cubicBezTo>
                <a:cubicBezTo>
                  <a:pt x="8409210" y="727386"/>
                  <a:pt x="8409582" y="720168"/>
                  <a:pt x="8409582" y="711536"/>
                </a:cubicBezTo>
                <a:cubicBezTo>
                  <a:pt x="8409582" y="702904"/>
                  <a:pt x="8409210" y="695686"/>
                  <a:pt x="8408466" y="689882"/>
                </a:cubicBezTo>
                <a:cubicBezTo>
                  <a:pt x="8407722" y="684077"/>
                  <a:pt x="8406606" y="679389"/>
                  <a:pt x="8405118" y="675818"/>
                </a:cubicBezTo>
                <a:cubicBezTo>
                  <a:pt x="8403629" y="672246"/>
                  <a:pt x="8401769" y="669641"/>
                  <a:pt x="8399536" y="668004"/>
                </a:cubicBezTo>
                <a:cubicBezTo>
                  <a:pt x="8397304" y="666367"/>
                  <a:pt x="8394848" y="665548"/>
                  <a:pt x="8392170" y="665548"/>
                </a:cubicBezTo>
                <a:lnTo>
                  <a:pt x="8184108" y="665548"/>
                </a:lnTo>
                <a:lnTo>
                  <a:pt x="8184108" y="502582"/>
                </a:lnTo>
                <a:lnTo>
                  <a:pt x="8358683" y="502582"/>
                </a:lnTo>
                <a:cubicBezTo>
                  <a:pt x="8361362" y="502582"/>
                  <a:pt x="8363818" y="501837"/>
                  <a:pt x="8366050" y="500349"/>
                </a:cubicBezTo>
                <a:cubicBezTo>
                  <a:pt x="8368283" y="498861"/>
                  <a:pt x="8370143" y="496405"/>
                  <a:pt x="8371631" y="492982"/>
                </a:cubicBezTo>
                <a:cubicBezTo>
                  <a:pt x="8373120" y="489559"/>
                  <a:pt x="8374236" y="485020"/>
                  <a:pt x="8374980" y="479364"/>
                </a:cubicBezTo>
                <a:cubicBezTo>
                  <a:pt x="8375724" y="473709"/>
                  <a:pt x="8376096" y="466565"/>
                  <a:pt x="8376096" y="457933"/>
                </a:cubicBezTo>
                <a:cubicBezTo>
                  <a:pt x="8376096" y="449599"/>
                  <a:pt x="8375724" y="442529"/>
                  <a:pt x="8374980" y="436725"/>
                </a:cubicBezTo>
                <a:cubicBezTo>
                  <a:pt x="8374236" y="430921"/>
                  <a:pt x="8373120" y="426307"/>
                  <a:pt x="8371631" y="422884"/>
                </a:cubicBezTo>
                <a:cubicBezTo>
                  <a:pt x="8370143" y="419461"/>
                  <a:pt x="8368283" y="416931"/>
                  <a:pt x="8366050" y="415294"/>
                </a:cubicBezTo>
                <a:cubicBezTo>
                  <a:pt x="8363818" y="413657"/>
                  <a:pt x="8361362" y="412838"/>
                  <a:pt x="8358683" y="412838"/>
                </a:cubicBezTo>
                <a:lnTo>
                  <a:pt x="8184108" y="412838"/>
                </a:lnTo>
                <a:lnTo>
                  <a:pt x="8184108" y="271749"/>
                </a:lnTo>
                <a:lnTo>
                  <a:pt x="8390384" y="271749"/>
                </a:lnTo>
                <a:cubicBezTo>
                  <a:pt x="8393062" y="271749"/>
                  <a:pt x="8395444" y="270931"/>
                  <a:pt x="8397527" y="269293"/>
                </a:cubicBezTo>
                <a:cubicBezTo>
                  <a:pt x="8399611" y="267656"/>
                  <a:pt x="8401397" y="265052"/>
                  <a:pt x="8402885" y="261480"/>
                </a:cubicBezTo>
                <a:cubicBezTo>
                  <a:pt x="8404374" y="257908"/>
                  <a:pt x="8405490" y="253220"/>
                  <a:pt x="8406234" y="247416"/>
                </a:cubicBezTo>
                <a:cubicBezTo>
                  <a:pt x="8406978" y="241611"/>
                  <a:pt x="8407350" y="234542"/>
                  <a:pt x="8407350" y="226208"/>
                </a:cubicBezTo>
                <a:cubicBezTo>
                  <a:pt x="8407350" y="217278"/>
                  <a:pt x="8406978" y="209911"/>
                  <a:pt x="8406234" y="204107"/>
                </a:cubicBezTo>
                <a:cubicBezTo>
                  <a:pt x="8405490" y="198302"/>
                  <a:pt x="8404374" y="193540"/>
                  <a:pt x="8402885" y="189819"/>
                </a:cubicBezTo>
                <a:cubicBezTo>
                  <a:pt x="8401397" y="186099"/>
                  <a:pt x="8399611" y="183494"/>
                  <a:pt x="8397527" y="182006"/>
                </a:cubicBezTo>
                <a:cubicBezTo>
                  <a:pt x="8395444" y="180517"/>
                  <a:pt x="8393062" y="179773"/>
                  <a:pt x="8390384" y="179773"/>
                </a:cubicBezTo>
                <a:close/>
                <a:moveTo>
                  <a:pt x="6779170" y="179773"/>
                </a:moveTo>
                <a:cubicBezTo>
                  <a:pt x="6776194" y="179773"/>
                  <a:pt x="6773664" y="180592"/>
                  <a:pt x="6771580" y="182229"/>
                </a:cubicBezTo>
                <a:cubicBezTo>
                  <a:pt x="6769497" y="183866"/>
                  <a:pt x="6767711" y="186545"/>
                  <a:pt x="6766222" y="190266"/>
                </a:cubicBezTo>
                <a:cubicBezTo>
                  <a:pt x="6764734" y="193986"/>
                  <a:pt x="6763618" y="198972"/>
                  <a:pt x="6762874" y="205223"/>
                </a:cubicBezTo>
                <a:cubicBezTo>
                  <a:pt x="6762130" y="211474"/>
                  <a:pt x="6761758" y="219064"/>
                  <a:pt x="6761758" y="227994"/>
                </a:cubicBezTo>
                <a:cubicBezTo>
                  <a:pt x="6761758" y="236626"/>
                  <a:pt x="6762130" y="243993"/>
                  <a:pt x="6762874" y="250095"/>
                </a:cubicBezTo>
                <a:cubicBezTo>
                  <a:pt x="6763618" y="256197"/>
                  <a:pt x="6764734" y="261108"/>
                  <a:pt x="6766222" y="264829"/>
                </a:cubicBezTo>
                <a:cubicBezTo>
                  <a:pt x="6767711" y="268549"/>
                  <a:pt x="6769497" y="271303"/>
                  <a:pt x="6771580" y="273089"/>
                </a:cubicBezTo>
                <a:cubicBezTo>
                  <a:pt x="6773664" y="274874"/>
                  <a:pt x="6776194" y="275767"/>
                  <a:pt x="6779170" y="275767"/>
                </a:cubicBezTo>
                <a:lnTo>
                  <a:pt x="6923831" y="275767"/>
                </a:lnTo>
                <a:lnTo>
                  <a:pt x="6923831" y="741451"/>
                </a:lnTo>
                <a:cubicBezTo>
                  <a:pt x="6923831" y="744427"/>
                  <a:pt x="6924799" y="747106"/>
                  <a:pt x="6926734" y="749487"/>
                </a:cubicBezTo>
                <a:cubicBezTo>
                  <a:pt x="6928668" y="751869"/>
                  <a:pt x="6931868" y="753803"/>
                  <a:pt x="6936333" y="755292"/>
                </a:cubicBezTo>
                <a:cubicBezTo>
                  <a:pt x="6940798" y="756780"/>
                  <a:pt x="6946825" y="757971"/>
                  <a:pt x="6954416" y="758864"/>
                </a:cubicBezTo>
                <a:cubicBezTo>
                  <a:pt x="6962006" y="759757"/>
                  <a:pt x="6971456" y="760203"/>
                  <a:pt x="6982767" y="760203"/>
                </a:cubicBezTo>
                <a:cubicBezTo>
                  <a:pt x="6994078" y="760203"/>
                  <a:pt x="7003529" y="759757"/>
                  <a:pt x="7011119" y="758864"/>
                </a:cubicBezTo>
                <a:cubicBezTo>
                  <a:pt x="7018709" y="757971"/>
                  <a:pt x="7024737" y="756780"/>
                  <a:pt x="7029202" y="755292"/>
                </a:cubicBezTo>
                <a:cubicBezTo>
                  <a:pt x="7033667" y="753803"/>
                  <a:pt x="7036866" y="751869"/>
                  <a:pt x="7038801" y="749487"/>
                </a:cubicBezTo>
                <a:cubicBezTo>
                  <a:pt x="7040736" y="747106"/>
                  <a:pt x="7041703" y="744427"/>
                  <a:pt x="7041703" y="741451"/>
                </a:cubicBezTo>
                <a:lnTo>
                  <a:pt x="7041703" y="275767"/>
                </a:lnTo>
                <a:lnTo>
                  <a:pt x="7186364" y="275767"/>
                </a:lnTo>
                <a:cubicBezTo>
                  <a:pt x="7189043" y="275767"/>
                  <a:pt x="7191499" y="274874"/>
                  <a:pt x="7193731" y="273089"/>
                </a:cubicBezTo>
                <a:cubicBezTo>
                  <a:pt x="7195964" y="271303"/>
                  <a:pt x="7197824" y="268549"/>
                  <a:pt x="7199312" y="264829"/>
                </a:cubicBezTo>
                <a:cubicBezTo>
                  <a:pt x="7200801" y="261108"/>
                  <a:pt x="7201917" y="256197"/>
                  <a:pt x="7202661" y="250095"/>
                </a:cubicBezTo>
                <a:cubicBezTo>
                  <a:pt x="7203405" y="243993"/>
                  <a:pt x="7203777" y="236626"/>
                  <a:pt x="7203777" y="227994"/>
                </a:cubicBezTo>
                <a:cubicBezTo>
                  <a:pt x="7203777" y="219064"/>
                  <a:pt x="7203405" y="211474"/>
                  <a:pt x="7202661" y="205223"/>
                </a:cubicBezTo>
                <a:cubicBezTo>
                  <a:pt x="7201917" y="198972"/>
                  <a:pt x="7200801" y="193986"/>
                  <a:pt x="7199312" y="190266"/>
                </a:cubicBezTo>
                <a:cubicBezTo>
                  <a:pt x="7197824" y="186545"/>
                  <a:pt x="7195964" y="183866"/>
                  <a:pt x="7193731" y="182229"/>
                </a:cubicBezTo>
                <a:cubicBezTo>
                  <a:pt x="7191499" y="180592"/>
                  <a:pt x="7189043" y="179773"/>
                  <a:pt x="7186364" y="179773"/>
                </a:cubicBezTo>
                <a:close/>
                <a:moveTo>
                  <a:pt x="5930255" y="179773"/>
                </a:moveTo>
                <a:cubicBezTo>
                  <a:pt x="5920432" y="179773"/>
                  <a:pt x="5912172" y="182675"/>
                  <a:pt x="5905475" y="188480"/>
                </a:cubicBezTo>
                <a:cubicBezTo>
                  <a:pt x="5898778" y="194284"/>
                  <a:pt x="5895429" y="203735"/>
                  <a:pt x="5895429" y="216832"/>
                </a:cubicBezTo>
                <a:lnTo>
                  <a:pt x="5895429" y="720466"/>
                </a:lnTo>
                <a:cubicBezTo>
                  <a:pt x="5895429" y="733563"/>
                  <a:pt x="5898778" y="743013"/>
                  <a:pt x="5905475" y="748818"/>
                </a:cubicBezTo>
                <a:cubicBezTo>
                  <a:pt x="5912172" y="754622"/>
                  <a:pt x="5920432" y="757524"/>
                  <a:pt x="5930255" y="757524"/>
                </a:cubicBezTo>
                <a:lnTo>
                  <a:pt x="6220470" y="757524"/>
                </a:lnTo>
                <a:cubicBezTo>
                  <a:pt x="6223149" y="757524"/>
                  <a:pt x="6225604" y="756706"/>
                  <a:pt x="6227837" y="755068"/>
                </a:cubicBezTo>
                <a:cubicBezTo>
                  <a:pt x="6230069" y="753431"/>
                  <a:pt x="6231929" y="750827"/>
                  <a:pt x="6233418" y="747255"/>
                </a:cubicBezTo>
                <a:cubicBezTo>
                  <a:pt x="6234906" y="743683"/>
                  <a:pt x="6236022" y="738995"/>
                  <a:pt x="6236766" y="733191"/>
                </a:cubicBezTo>
                <a:cubicBezTo>
                  <a:pt x="6237510" y="727386"/>
                  <a:pt x="6237883" y="720168"/>
                  <a:pt x="6237883" y="711536"/>
                </a:cubicBezTo>
                <a:cubicBezTo>
                  <a:pt x="6237883" y="702904"/>
                  <a:pt x="6237510" y="695686"/>
                  <a:pt x="6236766" y="689882"/>
                </a:cubicBezTo>
                <a:cubicBezTo>
                  <a:pt x="6236022" y="684077"/>
                  <a:pt x="6234906" y="679389"/>
                  <a:pt x="6233418" y="675818"/>
                </a:cubicBezTo>
                <a:cubicBezTo>
                  <a:pt x="6231929" y="672246"/>
                  <a:pt x="6230069" y="669641"/>
                  <a:pt x="6227837" y="668004"/>
                </a:cubicBezTo>
                <a:cubicBezTo>
                  <a:pt x="6225604" y="666367"/>
                  <a:pt x="6223149" y="665548"/>
                  <a:pt x="6220470" y="665548"/>
                </a:cubicBezTo>
                <a:lnTo>
                  <a:pt x="6012408" y="665548"/>
                </a:lnTo>
                <a:lnTo>
                  <a:pt x="6012408" y="502582"/>
                </a:lnTo>
                <a:lnTo>
                  <a:pt x="6186983" y="502582"/>
                </a:lnTo>
                <a:cubicBezTo>
                  <a:pt x="6189662" y="502582"/>
                  <a:pt x="6192118" y="501837"/>
                  <a:pt x="6194350" y="500349"/>
                </a:cubicBezTo>
                <a:cubicBezTo>
                  <a:pt x="6196583" y="498861"/>
                  <a:pt x="6198443" y="496405"/>
                  <a:pt x="6199931" y="492982"/>
                </a:cubicBezTo>
                <a:cubicBezTo>
                  <a:pt x="6201420" y="489559"/>
                  <a:pt x="6202536" y="485020"/>
                  <a:pt x="6203280" y="479364"/>
                </a:cubicBezTo>
                <a:cubicBezTo>
                  <a:pt x="6204024" y="473709"/>
                  <a:pt x="6204396" y="466565"/>
                  <a:pt x="6204396" y="457933"/>
                </a:cubicBezTo>
                <a:cubicBezTo>
                  <a:pt x="6204396" y="449599"/>
                  <a:pt x="6204024" y="442529"/>
                  <a:pt x="6203280" y="436725"/>
                </a:cubicBezTo>
                <a:cubicBezTo>
                  <a:pt x="6202536" y="430921"/>
                  <a:pt x="6201420" y="426307"/>
                  <a:pt x="6199931" y="422884"/>
                </a:cubicBezTo>
                <a:cubicBezTo>
                  <a:pt x="6198443" y="419461"/>
                  <a:pt x="6196583" y="416931"/>
                  <a:pt x="6194350" y="415294"/>
                </a:cubicBezTo>
                <a:cubicBezTo>
                  <a:pt x="6192118" y="413657"/>
                  <a:pt x="6189662" y="412838"/>
                  <a:pt x="6186983" y="412838"/>
                </a:cubicBezTo>
                <a:lnTo>
                  <a:pt x="6012408" y="412838"/>
                </a:lnTo>
                <a:lnTo>
                  <a:pt x="6012408" y="271749"/>
                </a:lnTo>
                <a:lnTo>
                  <a:pt x="6218684" y="271749"/>
                </a:lnTo>
                <a:cubicBezTo>
                  <a:pt x="6221363" y="271749"/>
                  <a:pt x="6223744" y="270931"/>
                  <a:pt x="6225827" y="269293"/>
                </a:cubicBezTo>
                <a:cubicBezTo>
                  <a:pt x="6227911" y="267656"/>
                  <a:pt x="6229697" y="265052"/>
                  <a:pt x="6231185" y="261480"/>
                </a:cubicBezTo>
                <a:cubicBezTo>
                  <a:pt x="6232674" y="257908"/>
                  <a:pt x="6233790" y="253220"/>
                  <a:pt x="6234534" y="247416"/>
                </a:cubicBezTo>
                <a:cubicBezTo>
                  <a:pt x="6235278" y="241611"/>
                  <a:pt x="6235650" y="234542"/>
                  <a:pt x="6235650" y="226208"/>
                </a:cubicBezTo>
                <a:cubicBezTo>
                  <a:pt x="6235650" y="217278"/>
                  <a:pt x="6235278" y="209911"/>
                  <a:pt x="6234534" y="204107"/>
                </a:cubicBezTo>
                <a:cubicBezTo>
                  <a:pt x="6233790" y="198302"/>
                  <a:pt x="6232674" y="193540"/>
                  <a:pt x="6231185" y="189819"/>
                </a:cubicBezTo>
                <a:cubicBezTo>
                  <a:pt x="6229697" y="186099"/>
                  <a:pt x="6227911" y="183494"/>
                  <a:pt x="6225827" y="182006"/>
                </a:cubicBezTo>
                <a:cubicBezTo>
                  <a:pt x="6223744" y="180517"/>
                  <a:pt x="6221363" y="179773"/>
                  <a:pt x="6218684" y="179773"/>
                </a:cubicBezTo>
                <a:close/>
                <a:moveTo>
                  <a:pt x="5111105" y="179773"/>
                </a:moveTo>
                <a:cubicBezTo>
                  <a:pt x="5101282" y="179773"/>
                  <a:pt x="5093022" y="182675"/>
                  <a:pt x="5086325" y="188480"/>
                </a:cubicBezTo>
                <a:cubicBezTo>
                  <a:pt x="5079628" y="194284"/>
                  <a:pt x="5076279" y="203735"/>
                  <a:pt x="5076279" y="216832"/>
                </a:cubicBezTo>
                <a:lnTo>
                  <a:pt x="5076279" y="720466"/>
                </a:lnTo>
                <a:cubicBezTo>
                  <a:pt x="5076279" y="733563"/>
                  <a:pt x="5079628" y="743013"/>
                  <a:pt x="5086325" y="748818"/>
                </a:cubicBezTo>
                <a:cubicBezTo>
                  <a:pt x="5093022" y="754622"/>
                  <a:pt x="5101282" y="757524"/>
                  <a:pt x="5111105" y="757524"/>
                </a:cubicBezTo>
                <a:lnTo>
                  <a:pt x="5264695" y="757524"/>
                </a:lnTo>
                <a:cubicBezTo>
                  <a:pt x="5287913" y="757524"/>
                  <a:pt x="5308972" y="756110"/>
                  <a:pt x="5327873" y="753283"/>
                </a:cubicBezTo>
                <a:cubicBezTo>
                  <a:pt x="5346774" y="750455"/>
                  <a:pt x="5364559" y="746064"/>
                  <a:pt x="5381228" y="740111"/>
                </a:cubicBezTo>
                <a:cubicBezTo>
                  <a:pt x="5397897" y="734158"/>
                  <a:pt x="5413152" y="726568"/>
                  <a:pt x="5426993" y="717341"/>
                </a:cubicBezTo>
                <a:cubicBezTo>
                  <a:pt x="5440834" y="708113"/>
                  <a:pt x="5452740" y="697100"/>
                  <a:pt x="5462711" y="684301"/>
                </a:cubicBezTo>
                <a:cubicBezTo>
                  <a:pt x="5472683" y="671501"/>
                  <a:pt x="5480496" y="656767"/>
                  <a:pt x="5486152" y="640099"/>
                </a:cubicBezTo>
                <a:cubicBezTo>
                  <a:pt x="5491807" y="623430"/>
                  <a:pt x="5494635" y="604826"/>
                  <a:pt x="5494635" y="584288"/>
                </a:cubicBezTo>
                <a:cubicBezTo>
                  <a:pt x="5494635" y="564643"/>
                  <a:pt x="5491658" y="546932"/>
                  <a:pt x="5485705" y="531157"/>
                </a:cubicBezTo>
                <a:cubicBezTo>
                  <a:pt x="5479752" y="515381"/>
                  <a:pt x="5471641" y="501614"/>
                  <a:pt x="5461372" y="489857"/>
                </a:cubicBezTo>
                <a:cubicBezTo>
                  <a:pt x="5451103" y="478099"/>
                  <a:pt x="5439048" y="468500"/>
                  <a:pt x="5425207" y="461058"/>
                </a:cubicBezTo>
                <a:cubicBezTo>
                  <a:pt x="5411366" y="453617"/>
                  <a:pt x="5396260" y="448408"/>
                  <a:pt x="5379888" y="445432"/>
                </a:cubicBezTo>
                <a:cubicBezTo>
                  <a:pt x="5392688" y="440669"/>
                  <a:pt x="5404073" y="434418"/>
                  <a:pt x="5414044" y="426679"/>
                </a:cubicBezTo>
                <a:cubicBezTo>
                  <a:pt x="5424016" y="418940"/>
                  <a:pt x="5432425" y="410010"/>
                  <a:pt x="5439271" y="399890"/>
                </a:cubicBezTo>
                <a:cubicBezTo>
                  <a:pt x="5446117" y="389770"/>
                  <a:pt x="5451326" y="378533"/>
                  <a:pt x="5454898" y="366181"/>
                </a:cubicBezTo>
                <a:cubicBezTo>
                  <a:pt x="5458470" y="353828"/>
                  <a:pt x="5460256" y="340657"/>
                  <a:pt x="5460256" y="326667"/>
                </a:cubicBezTo>
                <a:cubicBezTo>
                  <a:pt x="5460256" y="301664"/>
                  <a:pt x="5455791" y="279935"/>
                  <a:pt x="5446861" y="261480"/>
                </a:cubicBezTo>
                <a:cubicBezTo>
                  <a:pt x="5437931" y="243025"/>
                  <a:pt x="5425058" y="227770"/>
                  <a:pt x="5408240" y="215715"/>
                </a:cubicBezTo>
                <a:cubicBezTo>
                  <a:pt x="5391423" y="203660"/>
                  <a:pt x="5370735" y="194656"/>
                  <a:pt x="5346179" y="188703"/>
                </a:cubicBezTo>
                <a:cubicBezTo>
                  <a:pt x="5321622" y="182750"/>
                  <a:pt x="5291633" y="179773"/>
                  <a:pt x="5256212" y="179773"/>
                </a:cubicBezTo>
                <a:close/>
                <a:moveTo>
                  <a:pt x="1748780" y="179773"/>
                </a:moveTo>
                <a:cubicBezTo>
                  <a:pt x="1738957" y="179773"/>
                  <a:pt x="1730697" y="182675"/>
                  <a:pt x="1724000" y="188480"/>
                </a:cubicBezTo>
                <a:cubicBezTo>
                  <a:pt x="1717303" y="194284"/>
                  <a:pt x="1713954" y="203735"/>
                  <a:pt x="1713954" y="216832"/>
                </a:cubicBezTo>
                <a:lnTo>
                  <a:pt x="1713954" y="741451"/>
                </a:lnTo>
                <a:cubicBezTo>
                  <a:pt x="1713954" y="744427"/>
                  <a:pt x="1714847" y="747106"/>
                  <a:pt x="1716633" y="749487"/>
                </a:cubicBezTo>
                <a:cubicBezTo>
                  <a:pt x="1718419" y="751869"/>
                  <a:pt x="1721544" y="753803"/>
                  <a:pt x="1726009" y="755292"/>
                </a:cubicBezTo>
                <a:cubicBezTo>
                  <a:pt x="1730474" y="756780"/>
                  <a:pt x="1736502" y="757971"/>
                  <a:pt x="1744092" y="758864"/>
                </a:cubicBezTo>
                <a:cubicBezTo>
                  <a:pt x="1751682" y="759757"/>
                  <a:pt x="1761133" y="760203"/>
                  <a:pt x="1772444" y="760203"/>
                </a:cubicBezTo>
                <a:cubicBezTo>
                  <a:pt x="1784052" y="760203"/>
                  <a:pt x="1793577" y="759757"/>
                  <a:pt x="1801019" y="758864"/>
                </a:cubicBezTo>
                <a:cubicBezTo>
                  <a:pt x="1808460" y="757971"/>
                  <a:pt x="1814413" y="756780"/>
                  <a:pt x="1818878" y="755292"/>
                </a:cubicBezTo>
                <a:cubicBezTo>
                  <a:pt x="1823343" y="753803"/>
                  <a:pt x="1826543" y="751869"/>
                  <a:pt x="1828477" y="749487"/>
                </a:cubicBezTo>
                <a:cubicBezTo>
                  <a:pt x="1830412" y="747106"/>
                  <a:pt x="1831380" y="744427"/>
                  <a:pt x="1831380" y="741451"/>
                </a:cubicBezTo>
                <a:lnTo>
                  <a:pt x="1831380" y="521334"/>
                </a:lnTo>
                <a:lnTo>
                  <a:pt x="1867991" y="521334"/>
                </a:lnTo>
                <a:cubicBezTo>
                  <a:pt x="1880493" y="521334"/>
                  <a:pt x="1891506" y="523269"/>
                  <a:pt x="1901031" y="527138"/>
                </a:cubicBezTo>
                <a:cubicBezTo>
                  <a:pt x="1910556" y="531008"/>
                  <a:pt x="1918965" y="536738"/>
                  <a:pt x="1926257" y="544328"/>
                </a:cubicBezTo>
                <a:cubicBezTo>
                  <a:pt x="1933550" y="551918"/>
                  <a:pt x="1940173" y="561369"/>
                  <a:pt x="1946126" y="572680"/>
                </a:cubicBezTo>
                <a:cubicBezTo>
                  <a:pt x="1952079" y="583991"/>
                  <a:pt x="1958181" y="596939"/>
                  <a:pt x="1964432" y="611524"/>
                </a:cubicBezTo>
                <a:lnTo>
                  <a:pt x="2016224" y="740558"/>
                </a:lnTo>
                <a:cubicBezTo>
                  <a:pt x="2017415" y="744130"/>
                  <a:pt x="2018903" y="747181"/>
                  <a:pt x="2020689" y="749711"/>
                </a:cubicBezTo>
                <a:cubicBezTo>
                  <a:pt x="2022475" y="752241"/>
                  <a:pt x="2025526" y="754324"/>
                  <a:pt x="2029842" y="755961"/>
                </a:cubicBezTo>
                <a:cubicBezTo>
                  <a:pt x="2034158" y="757599"/>
                  <a:pt x="2040037" y="758715"/>
                  <a:pt x="2047478" y="759310"/>
                </a:cubicBezTo>
                <a:cubicBezTo>
                  <a:pt x="2054919" y="759905"/>
                  <a:pt x="2064891" y="760203"/>
                  <a:pt x="2077392" y="760203"/>
                </a:cubicBezTo>
                <a:cubicBezTo>
                  <a:pt x="2092275" y="760203"/>
                  <a:pt x="2104033" y="759905"/>
                  <a:pt x="2112665" y="759310"/>
                </a:cubicBezTo>
                <a:cubicBezTo>
                  <a:pt x="2121297" y="758715"/>
                  <a:pt x="2127845" y="757673"/>
                  <a:pt x="2132310" y="756185"/>
                </a:cubicBezTo>
                <a:cubicBezTo>
                  <a:pt x="2136775" y="754696"/>
                  <a:pt x="2139603" y="752836"/>
                  <a:pt x="2140793" y="750604"/>
                </a:cubicBezTo>
                <a:cubicBezTo>
                  <a:pt x="2141984" y="748371"/>
                  <a:pt x="2142579" y="745618"/>
                  <a:pt x="2142579" y="742344"/>
                </a:cubicBezTo>
                <a:cubicBezTo>
                  <a:pt x="2142579" y="739367"/>
                  <a:pt x="2141835" y="735274"/>
                  <a:pt x="2140347" y="730065"/>
                </a:cubicBezTo>
                <a:cubicBezTo>
                  <a:pt x="2138859" y="724856"/>
                  <a:pt x="2135882" y="716596"/>
                  <a:pt x="2131417" y="705285"/>
                </a:cubicBezTo>
                <a:lnTo>
                  <a:pt x="2082750" y="591432"/>
                </a:lnTo>
                <a:cubicBezTo>
                  <a:pt x="2077095" y="577740"/>
                  <a:pt x="2071291" y="565461"/>
                  <a:pt x="2065337" y="554597"/>
                </a:cubicBezTo>
                <a:cubicBezTo>
                  <a:pt x="2059384" y="543732"/>
                  <a:pt x="2053059" y="534059"/>
                  <a:pt x="2046362" y="525575"/>
                </a:cubicBezTo>
                <a:cubicBezTo>
                  <a:pt x="2039664" y="517092"/>
                  <a:pt x="2032521" y="509874"/>
                  <a:pt x="2024931" y="503921"/>
                </a:cubicBezTo>
                <a:cubicBezTo>
                  <a:pt x="2017340" y="497968"/>
                  <a:pt x="2009229" y="492908"/>
                  <a:pt x="2000597" y="488740"/>
                </a:cubicBezTo>
                <a:cubicBezTo>
                  <a:pt x="2018456" y="483085"/>
                  <a:pt x="2034381" y="475644"/>
                  <a:pt x="2048371" y="466416"/>
                </a:cubicBezTo>
                <a:cubicBezTo>
                  <a:pt x="2062361" y="457189"/>
                  <a:pt x="2074118" y="446325"/>
                  <a:pt x="2083643" y="433823"/>
                </a:cubicBezTo>
                <a:cubicBezTo>
                  <a:pt x="2093168" y="421321"/>
                  <a:pt x="2100386" y="407108"/>
                  <a:pt x="2105298" y="391184"/>
                </a:cubicBezTo>
                <a:cubicBezTo>
                  <a:pt x="2110209" y="375259"/>
                  <a:pt x="2112665" y="357623"/>
                  <a:pt x="2112665" y="338275"/>
                </a:cubicBezTo>
                <a:cubicBezTo>
                  <a:pt x="2112665" y="315356"/>
                  <a:pt x="2109242" y="295041"/>
                  <a:pt x="2102396" y="277330"/>
                </a:cubicBezTo>
                <a:cubicBezTo>
                  <a:pt x="2095549" y="259620"/>
                  <a:pt x="2085652" y="244290"/>
                  <a:pt x="2072704" y="231342"/>
                </a:cubicBezTo>
                <a:cubicBezTo>
                  <a:pt x="2059756" y="218394"/>
                  <a:pt x="2043981" y="207902"/>
                  <a:pt x="2025377" y="199865"/>
                </a:cubicBezTo>
                <a:cubicBezTo>
                  <a:pt x="2006773" y="191828"/>
                  <a:pt x="1985863" y="186173"/>
                  <a:pt x="1962646" y="182899"/>
                </a:cubicBezTo>
                <a:cubicBezTo>
                  <a:pt x="1954609" y="182006"/>
                  <a:pt x="1945680" y="181262"/>
                  <a:pt x="1935857" y="180666"/>
                </a:cubicBezTo>
                <a:cubicBezTo>
                  <a:pt x="1926034" y="180071"/>
                  <a:pt x="1913533" y="179773"/>
                  <a:pt x="1898352" y="179773"/>
                </a:cubicBezTo>
                <a:close/>
                <a:moveTo>
                  <a:pt x="758180" y="179773"/>
                </a:moveTo>
                <a:cubicBezTo>
                  <a:pt x="748357" y="179773"/>
                  <a:pt x="740097" y="182675"/>
                  <a:pt x="733400" y="188480"/>
                </a:cubicBezTo>
                <a:cubicBezTo>
                  <a:pt x="726703" y="194284"/>
                  <a:pt x="723354" y="203735"/>
                  <a:pt x="723354" y="216832"/>
                </a:cubicBezTo>
                <a:lnTo>
                  <a:pt x="723354" y="720466"/>
                </a:lnTo>
                <a:cubicBezTo>
                  <a:pt x="723354" y="733563"/>
                  <a:pt x="726703" y="743013"/>
                  <a:pt x="733400" y="748818"/>
                </a:cubicBezTo>
                <a:cubicBezTo>
                  <a:pt x="740097" y="754622"/>
                  <a:pt x="748357" y="757524"/>
                  <a:pt x="758180" y="757524"/>
                </a:cubicBezTo>
                <a:lnTo>
                  <a:pt x="1048395" y="757524"/>
                </a:lnTo>
                <a:cubicBezTo>
                  <a:pt x="1051074" y="757524"/>
                  <a:pt x="1053529" y="756706"/>
                  <a:pt x="1055762" y="755068"/>
                </a:cubicBezTo>
                <a:cubicBezTo>
                  <a:pt x="1057994" y="753431"/>
                  <a:pt x="1059854" y="750827"/>
                  <a:pt x="1061343" y="747255"/>
                </a:cubicBezTo>
                <a:cubicBezTo>
                  <a:pt x="1062831" y="743683"/>
                  <a:pt x="1063947" y="738995"/>
                  <a:pt x="1064691" y="733191"/>
                </a:cubicBezTo>
                <a:cubicBezTo>
                  <a:pt x="1065436" y="727386"/>
                  <a:pt x="1065808" y="720168"/>
                  <a:pt x="1065808" y="711536"/>
                </a:cubicBezTo>
                <a:cubicBezTo>
                  <a:pt x="1065808" y="702904"/>
                  <a:pt x="1065436" y="695686"/>
                  <a:pt x="1064691" y="689882"/>
                </a:cubicBezTo>
                <a:cubicBezTo>
                  <a:pt x="1063947" y="684077"/>
                  <a:pt x="1062831" y="679389"/>
                  <a:pt x="1061343" y="675818"/>
                </a:cubicBezTo>
                <a:cubicBezTo>
                  <a:pt x="1059854" y="672246"/>
                  <a:pt x="1057994" y="669641"/>
                  <a:pt x="1055762" y="668004"/>
                </a:cubicBezTo>
                <a:cubicBezTo>
                  <a:pt x="1053529" y="666367"/>
                  <a:pt x="1051074" y="665548"/>
                  <a:pt x="1048395" y="665548"/>
                </a:cubicBezTo>
                <a:lnTo>
                  <a:pt x="840333" y="665548"/>
                </a:lnTo>
                <a:lnTo>
                  <a:pt x="840333" y="502582"/>
                </a:lnTo>
                <a:lnTo>
                  <a:pt x="1014908" y="502582"/>
                </a:lnTo>
                <a:cubicBezTo>
                  <a:pt x="1017587" y="502582"/>
                  <a:pt x="1020043" y="501837"/>
                  <a:pt x="1022275" y="500349"/>
                </a:cubicBezTo>
                <a:cubicBezTo>
                  <a:pt x="1024508" y="498861"/>
                  <a:pt x="1026368" y="496405"/>
                  <a:pt x="1027856" y="492982"/>
                </a:cubicBezTo>
                <a:cubicBezTo>
                  <a:pt x="1029345" y="489559"/>
                  <a:pt x="1030461" y="485020"/>
                  <a:pt x="1031205" y="479364"/>
                </a:cubicBezTo>
                <a:cubicBezTo>
                  <a:pt x="1031949" y="473709"/>
                  <a:pt x="1032321" y="466565"/>
                  <a:pt x="1032321" y="457933"/>
                </a:cubicBezTo>
                <a:cubicBezTo>
                  <a:pt x="1032321" y="449599"/>
                  <a:pt x="1031949" y="442529"/>
                  <a:pt x="1031205" y="436725"/>
                </a:cubicBezTo>
                <a:cubicBezTo>
                  <a:pt x="1030461" y="430921"/>
                  <a:pt x="1029345" y="426307"/>
                  <a:pt x="1027856" y="422884"/>
                </a:cubicBezTo>
                <a:cubicBezTo>
                  <a:pt x="1026368" y="419461"/>
                  <a:pt x="1024508" y="416931"/>
                  <a:pt x="1022275" y="415294"/>
                </a:cubicBezTo>
                <a:cubicBezTo>
                  <a:pt x="1020043" y="413657"/>
                  <a:pt x="1017587" y="412838"/>
                  <a:pt x="1014908" y="412838"/>
                </a:cubicBezTo>
                <a:lnTo>
                  <a:pt x="840333" y="412838"/>
                </a:lnTo>
                <a:lnTo>
                  <a:pt x="840333" y="271749"/>
                </a:lnTo>
                <a:lnTo>
                  <a:pt x="1046609" y="271749"/>
                </a:lnTo>
                <a:cubicBezTo>
                  <a:pt x="1049288" y="271749"/>
                  <a:pt x="1051669" y="270931"/>
                  <a:pt x="1053753" y="269293"/>
                </a:cubicBezTo>
                <a:cubicBezTo>
                  <a:pt x="1055836" y="267656"/>
                  <a:pt x="1057622" y="265052"/>
                  <a:pt x="1059111" y="261480"/>
                </a:cubicBezTo>
                <a:cubicBezTo>
                  <a:pt x="1060599" y="257908"/>
                  <a:pt x="1061715" y="253220"/>
                  <a:pt x="1062459" y="247416"/>
                </a:cubicBezTo>
                <a:cubicBezTo>
                  <a:pt x="1063203" y="241611"/>
                  <a:pt x="1063575" y="234542"/>
                  <a:pt x="1063575" y="226208"/>
                </a:cubicBezTo>
                <a:cubicBezTo>
                  <a:pt x="1063575" y="217278"/>
                  <a:pt x="1063203" y="209911"/>
                  <a:pt x="1062459" y="204107"/>
                </a:cubicBezTo>
                <a:cubicBezTo>
                  <a:pt x="1061715" y="198302"/>
                  <a:pt x="1060599" y="193540"/>
                  <a:pt x="1059111" y="189819"/>
                </a:cubicBezTo>
                <a:cubicBezTo>
                  <a:pt x="1057622" y="186099"/>
                  <a:pt x="1055836" y="183494"/>
                  <a:pt x="1053753" y="182006"/>
                </a:cubicBezTo>
                <a:cubicBezTo>
                  <a:pt x="1051669" y="180517"/>
                  <a:pt x="1049288" y="179773"/>
                  <a:pt x="1046609" y="179773"/>
                </a:cubicBezTo>
                <a:close/>
                <a:moveTo>
                  <a:pt x="3501083" y="177987"/>
                </a:moveTo>
                <a:cubicBezTo>
                  <a:pt x="3490367" y="177987"/>
                  <a:pt x="3481586" y="178359"/>
                  <a:pt x="3474740" y="179104"/>
                </a:cubicBezTo>
                <a:cubicBezTo>
                  <a:pt x="3467894" y="179848"/>
                  <a:pt x="3462387" y="181113"/>
                  <a:pt x="3458220" y="182899"/>
                </a:cubicBezTo>
                <a:cubicBezTo>
                  <a:pt x="3454053" y="184685"/>
                  <a:pt x="3451076" y="186768"/>
                  <a:pt x="3449290" y="189149"/>
                </a:cubicBezTo>
                <a:cubicBezTo>
                  <a:pt x="3447504" y="191531"/>
                  <a:pt x="3446611" y="194210"/>
                  <a:pt x="3446611" y="197186"/>
                </a:cubicBezTo>
                <a:lnTo>
                  <a:pt x="3446611" y="468202"/>
                </a:lnTo>
                <a:cubicBezTo>
                  <a:pt x="3446611" y="488740"/>
                  <a:pt x="3446834" y="510321"/>
                  <a:pt x="3447281" y="532942"/>
                </a:cubicBezTo>
                <a:cubicBezTo>
                  <a:pt x="3447727" y="555564"/>
                  <a:pt x="3448397" y="577293"/>
                  <a:pt x="3449290" y="598129"/>
                </a:cubicBezTo>
                <a:lnTo>
                  <a:pt x="3448844" y="598129"/>
                </a:lnTo>
                <a:cubicBezTo>
                  <a:pt x="3443486" y="586223"/>
                  <a:pt x="3437979" y="574317"/>
                  <a:pt x="3432324" y="562410"/>
                </a:cubicBezTo>
                <a:cubicBezTo>
                  <a:pt x="3426668" y="550504"/>
                  <a:pt x="3420864" y="538375"/>
                  <a:pt x="3414911" y="526022"/>
                </a:cubicBezTo>
                <a:cubicBezTo>
                  <a:pt x="3408958" y="513669"/>
                  <a:pt x="3402781" y="501316"/>
                  <a:pt x="3396382" y="488964"/>
                </a:cubicBezTo>
                <a:cubicBezTo>
                  <a:pt x="3389982" y="476611"/>
                  <a:pt x="3383508" y="464035"/>
                  <a:pt x="3376960" y="451236"/>
                </a:cubicBezTo>
                <a:lnTo>
                  <a:pt x="3264446" y="240049"/>
                </a:lnTo>
                <a:cubicBezTo>
                  <a:pt x="3258790" y="228440"/>
                  <a:pt x="3253284" y="218692"/>
                  <a:pt x="3247926" y="210804"/>
                </a:cubicBezTo>
                <a:cubicBezTo>
                  <a:pt x="3242568" y="202916"/>
                  <a:pt x="3236838" y="196740"/>
                  <a:pt x="3230736" y="192275"/>
                </a:cubicBezTo>
                <a:cubicBezTo>
                  <a:pt x="3224634" y="187810"/>
                  <a:pt x="3217714" y="184610"/>
                  <a:pt x="3209975" y="182675"/>
                </a:cubicBezTo>
                <a:cubicBezTo>
                  <a:pt x="3202235" y="180741"/>
                  <a:pt x="3192710" y="179773"/>
                  <a:pt x="3181399" y="179773"/>
                </a:cubicBezTo>
                <a:lnTo>
                  <a:pt x="3118445" y="179773"/>
                </a:lnTo>
                <a:cubicBezTo>
                  <a:pt x="3106539" y="179773"/>
                  <a:pt x="3096493" y="183271"/>
                  <a:pt x="3088307" y="190266"/>
                </a:cubicBezTo>
                <a:cubicBezTo>
                  <a:pt x="3080122" y="197261"/>
                  <a:pt x="3076029" y="207753"/>
                  <a:pt x="3076029" y="221743"/>
                </a:cubicBezTo>
                <a:lnTo>
                  <a:pt x="3076029" y="741004"/>
                </a:lnTo>
                <a:cubicBezTo>
                  <a:pt x="3076029" y="743981"/>
                  <a:pt x="3076774" y="746660"/>
                  <a:pt x="3078261" y="749041"/>
                </a:cubicBezTo>
                <a:cubicBezTo>
                  <a:pt x="3079750" y="751422"/>
                  <a:pt x="3082429" y="753431"/>
                  <a:pt x="3086298" y="755068"/>
                </a:cubicBezTo>
                <a:cubicBezTo>
                  <a:pt x="3090168" y="756706"/>
                  <a:pt x="3095526" y="757971"/>
                  <a:pt x="3102372" y="758864"/>
                </a:cubicBezTo>
                <a:cubicBezTo>
                  <a:pt x="3109218" y="759757"/>
                  <a:pt x="3117850" y="760203"/>
                  <a:pt x="3128268" y="760203"/>
                </a:cubicBezTo>
                <a:cubicBezTo>
                  <a:pt x="3138983" y="760203"/>
                  <a:pt x="3147764" y="759757"/>
                  <a:pt x="3154610" y="758864"/>
                </a:cubicBezTo>
                <a:cubicBezTo>
                  <a:pt x="3161457" y="757971"/>
                  <a:pt x="3166889" y="756706"/>
                  <a:pt x="3170907" y="755068"/>
                </a:cubicBezTo>
                <a:cubicBezTo>
                  <a:pt x="3174925" y="753431"/>
                  <a:pt x="3177753" y="751422"/>
                  <a:pt x="3179390" y="749041"/>
                </a:cubicBezTo>
                <a:cubicBezTo>
                  <a:pt x="3181028" y="746660"/>
                  <a:pt x="3181846" y="743981"/>
                  <a:pt x="3181846" y="741004"/>
                </a:cubicBezTo>
                <a:lnTo>
                  <a:pt x="3181846" y="438734"/>
                </a:lnTo>
                <a:cubicBezTo>
                  <a:pt x="3181846" y="416112"/>
                  <a:pt x="3181548" y="394160"/>
                  <a:pt x="3180953" y="372878"/>
                </a:cubicBezTo>
                <a:cubicBezTo>
                  <a:pt x="3180358" y="351595"/>
                  <a:pt x="3179465" y="330238"/>
                  <a:pt x="3178274" y="308807"/>
                </a:cubicBezTo>
                <a:lnTo>
                  <a:pt x="3179167" y="308807"/>
                </a:lnTo>
                <a:cubicBezTo>
                  <a:pt x="3186013" y="326369"/>
                  <a:pt x="3193752" y="344452"/>
                  <a:pt x="3202384" y="363055"/>
                </a:cubicBezTo>
                <a:cubicBezTo>
                  <a:pt x="3211016" y="381659"/>
                  <a:pt x="3219499" y="398997"/>
                  <a:pt x="3227834" y="415071"/>
                </a:cubicBezTo>
                <a:lnTo>
                  <a:pt x="3371602" y="685194"/>
                </a:lnTo>
                <a:cubicBezTo>
                  <a:pt x="3379043" y="700076"/>
                  <a:pt x="3385741" y="712206"/>
                  <a:pt x="3391693" y="721582"/>
                </a:cubicBezTo>
                <a:cubicBezTo>
                  <a:pt x="3397647" y="730958"/>
                  <a:pt x="3403823" y="738400"/>
                  <a:pt x="3410223" y="743906"/>
                </a:cubicBezTo>
                <a:cubicBezTo>
                  <a:pt x="3416622" y="749413"/>
                  <a:pt x="3423617" y="753208"/>
                  <a:pt x="3431208" y="755292"/>
                </a:cubicBezTo>
                <a:cubicBezTo>
                  <a:pt x="3438798" y="757375"/>
                  <a:pt x="3447802" y="758417"/>
                  <a:pt x="3458220" y="758417"/>
                </a:cubicBezTo>
                <a:lnTo>
                  <a:pt x="3508226" y="758417"/>
                </a:lnTo>
                <a:cubicBezTo>
                  <a:pt x="3513882" y="758417"/>
                  <a:pt x="3519463" y="757599"/>
                  <a:pt x="3524969" y="755961"/>
                </a:cubicBezTo>
                <a:cubicBezTo>
                  <a:pt x="3530476" y="754324"/>
                  <a:pt x="3535238" y="751720"/>
                  <a:pt x="3539256" y="748148"/>
                </a:cubicBezTo>
                <a:cubicBezTo>
                  <a:pt x="3543275" y="744576"/>
                  <a:pt x="3546475" y="740111"/>
                  <a:pt x="3548856" y="734753"/>
                </a:cubicBezTo>
                <a:cubicBezTo>
                  <a:pt x="3551237" y="729396"/>
                  <a:pt x="3552428" y="723294"/>
                  <a:pt x="3552428" y="716448"/>
                </a:cubicBezTo>
                <a:lnTo>
                  <a:pt x="3552428" y="197186"/>
                </a:lnTo>
                <a:cubicBezTo>
                  <a:pt x="3552428" y="194210"/>
                  <a:pt x="3551684" y="191531"/>
                  <a:pt x="3550196" y="189149"/>
                </a:cubicBezTo>
                <a:cubicBezTo>
                  <a:pt x="3548707" y="186768"/>
                  <a:pt x="3546103" y="184685"/>
                  <a:pt x="3542382" y="182899"/>
                </a:cubicBezTo>
                <a:cubicBezTo>
                  <a:pt x="3538661" y="181113"/>
                  <a:pt x="3533378" y="179848"/>
                  <a:pt x="3526532" y="179104"/>
                </a:cubicBezTo>
                <a:cubicBezTo>
                  <a:pt x="3519686" y="178359"/>
                  <a:pt x="3511203" y="177987"/>
                  <a:pt x="3501083" y="177987"/>
                </a:cubicBezTo>
                <a:close/>
                <a:moveTo>
                  <a:pt x="2653357" y="177987"/>
                </a:moveTo>
                <a:cubicBezTo>
                  <a:pt x="2642642" y="177987"/>
                  <a:pt x="2633861" y="178359"/>
                  <a:pt x="2627015" y="179104"/>
                </a:cubicBezTo>
                <a:cubicBezTo>
                  <a:pt x="2620168" y="179848"/>
                  <a:pt x="2614662" y="181113"/>
                  <a:pt x="2610495" y="182899"/>
                </a:cubicBezTo>
                <a:cubicBezTo>
                  <a:pt x="2606327" y="184685"/>
                  <a:pt x="2603351" y="186768"/>
                  <a:pt x="2601565" y="189149"/>
                </a:cubicBezTo>
                <a:cubicBezTo>
                  <a:pt x="2599779" y="191531"/>
                  <a:pt x="2598886" y="194210"/>
                  <a:pt x="2598886" y="197186"/>
                </a:cubicBezTo>
                <a:lnTo>
                  <a:pt x="2598886" y="468202"/>
                </a:lnTo>
                <a:cubicBezTo>
                  <a:pt x="2598886" y="488740"/>
                  <a:pt x="2599109" y="510321"/>
                  <a:pt x="2599556" y="532942"/>
                </a:cubicBezTo>
                <a:cubicBezTo>
                  <a:pt x="2600002" y="555564"/>
                  <a:pt x="2600672" y="577293"/>
                  <a:pt x="2601565" y="598129"/>
                </a:cubicBezTo>
                <a:lnTo>
                  <a:pt x="2601119" y="598129"/>
                </a:lnTo>
                <a:cubicBezTo>
                  <a:pt x="2595761" y="586223"/>
                  <a:pt x="2590254" y="574317"/>
                  <a:pt x="2584599" y="562410"/>
                </a:cubicBezTo>
                <a:cubicBezTo>
                  <a:pt x="2578943" y="550504"/>
                  <a:pt x="2573139" y="538375"/>
                  <a:pt x="2567186" y="526022"/>
                </a:cubicBezTo>
                <a:cubicBezTo>
                  <a:pt x="2561233" y="513669"/>
                  <a:pt x="2555056" y="501316"/>
                  <a:pt x="2548657" y="488964"/>
                </a:cubicBezTo>
                <a:cubicBezTo>
                  <a:pt x="2542257" y="476611"/>
                  <a:pt x="2535783" y="464035"/>
                  <a:pt x="2529235" y="451236"/>
                </a:cubicBezTo>
                <a:lnTo>
                  <a:pt x="2416721" y="240049"/>
                </a:lnTo>
                <a:cubicBezTo>
                  <a:pt x="2411065" y="228440"/>
                  <a:pt x="2405559" y="218692"/>
                  <a:pt x="2400201" y="210804"/>
                </a:cubicBezTo>
                <a:cubicBezTo>
                  <a:pt x="2394843" y="202916"/>
                  <a:pt x="2389113" y="196740"/>
                  <a:pt x="2383011" y="192275"/>
                </a:cubicBezTo>
                <a:cubicBezTo>
                  <a:pt x="2376909" y="187810"/>
                  <a:pt x="2369988" y="184610"/>
                  <a:pt x="2362250" y="182675"/>
                </a:cubicBezTo>
                <a:cubicBezTo>
                  <a:pt x="2354511" y="180741"/>
                  <a:pt x="2344986" y="179773"/>
                  <a:pt x="2333675" y="179773"/>
                </a:cubicBezTo>
                <a:lnTo>
                  <a:pt x="2270720" y="179773"/>
                </a:lnTo>
                <a:cubicBezTo>
                  <a:pt x="2258814" y="179773"/>
                  <a:pt x="2248768" y="183271"/>
                  <a:pt x="2240583" y="190266"/>
                </a:cubicBezTo>
                <a:cubicBezTo>
                  <a:pt x="2232397" y="197261"/>
                  <a:pt x="2228304" y="207753"/>
                  <a:pt x="2228304" y="221743"/>
                </a:cubicBezTo>
                <a:lnTo>
                  <a:pt x="2228304" y="741004"/>
                </a:lnTo>
                <a:cubicBezTo>
                  <a:pt x="2228304" y="743981"/>
                  <a:pt x="2229048" y="746660"/>
                  <a:pt x="2230537" y="749041"/>
                </a:cubicBezTo>
                <a:cubicBezTo>
                  <a:pt x="2232025" y="751422"/>
                  <a:pt x="2234704" y="753431"/>
                  <a:pt x="2238573" y="755068"/>
                </a:cubicBezTo>
                <a:cubicBezTo>
                  <a:pt x="2242443" y="756706"/>
                  <a:pt x="2247801" y="757971"/>
                  <a:pt x="2254647" y="758864"/>
                </a:cubicBezTo>
                <a:cubicBezTo>
                  <a:pt x="2261493" y="759757"/>
                  <a:pt x="2270125" y="760203"/>
                  <a:pt x="2280543" y="760203"/>
                </a:cubicBezTo>
                <a:cubicBezTo>
                  <a:pt x="2291259" y="760203"/>
                  <a:pt x="2300039" y="759757"/>
                  <a:pt x="2306885" y="758864"/>
                </a:cubicBezTo>
                <a:cubicBezTo>
                  <a:pt x="2313732" y="757971"/>
                  <a:pt x="2319164" y="756706"/>
                  <a:pt x="2323182" y="755068"/>
                </a:cubicBezTo>
                <a:cubicBezTo>
                  <a:pt x="2327200" y="753431"/>
                  <a:pt x="2330028" y="751422"/>
                  <a:pt x="2331665" y="749041"/>
                </a:cubicBezTo>
                <a:cubicBezTo>
                  <a:pt x="2333302" y="746660"/>
                  <a:pt x="2334121" y="743981"/>
                  <a:pt x="2334121" y="741004"/>
                </a:cubicBezTo>
                <a:lnTo>
                  <a:pt x="2334121" y="438734"/>
                </a:lnTo>
                <a:cubicBezTo>
                  <a:pt x="2334121" y="416112"/>
                  <a:pt x="2333823" y="394160"/>
                  <a:pt x="2333228" y="372878"/>
                </a:cubicBezTo>
                <a:cubicBezTo>
                  <a:pt x="2332633" y="351595"/>
                  <a:pt x="2331740" y="330238"/>
                  <a:pt x="2330549" y="308807"/>
                </a:cubicBezTo>
                <a:lnTo>
                  <a:pt x="2331442" y="308807"/>
                </a:lnTo>
                <a:cubicBezTo>
                  <a:pt x="2338288" y="326369"/>
                  <a:pt x="2346027" y="344452"/>
                  <a:pt x="2354659" y="363055"/>
                </a:cubicBezTo>
                <a:cubicBezTo>
                  <a:pt x="2363291" y="381659"/>
                  <a:pt x="2371775" y="398997"/>
                  <a:pt x="2380109" y="415071"/>
                </a:cubicBezTo>
                <a:lnTo>
                  <a:pt x="2523877" y="685194"/>
                </a:lnTo>
                <a:cubicBezTo>
                  <a:pt x="2531318" y="700076"/>
                  <a:pt x="2538016" y="712206"/>
                  <a:pt x="2543969" y="721582"/>
                </a:cubicBezTo>
                <a:cubicBezTo>
                  <a:pt x="2549922" y="730958"/>
                  <a:pt x="2556098" y="738400"/>
                  <a:pt x="2562498" y="743906"/>
                </a:cubicBezTo>
                <a:cubicBezTo>
                  <a:pt x="2568897" y="749413"/>
                  <a:pt x="2575892" y="753208"/>
                  <a:pt x="2583482" y="755292"/>
                </a:cubicBezTo>
                <a:cubicBezTo>
                  <a:pt x="2591073" y="757375"/>
                  <a:pt x="2600077" y="758417"/>
                  <a:pt x="2610495" y="758417"/>
                </a:cubicBezTo>
                <a:lnTo>
                  <a:pt x="2660501" y="758417"/>
                </a:lnTo>
                <a:cubicBezTo>
                  <a:pt x="2666156" y="758417"/>
                  <a:pt x="2671738" y="757599"/>
                  <a:pt x="2677244" y="755961"/>
                </a:cubicBezTo>
                <a:cubicBezTo>
                  <a:pt x="2682751" y="754324"/>
                  <a:pt x="2687513" y="751720"/>
                  <a:pt x="2691531" y="748148"/>
                </a:cubicBezTo>
                <a:cubicBezTo>
                  <a:pt x="2695550" y="744576"/>
                  <a:pt x="2698750" y="740111"/>
                  <a:pt x="2701131" y="734753"/>
                </a:cubicBezTo>
                <a:cubicBezTo>
                  <a:pt x="2703512" y="729396"/>
                  <a:pt x="2704703" y="723294"/>
                  <a:pt x="2704703" y="716448"/>
                </a:cubicBezTo>
                <a:lnTo>
                  <a:pt x="2704703" y="197186"/>
                </a:lnTo>
                <a:cubicBezTo>
                  <a:pt x="2704703" y="194210"/>
                  <a:pt x="2703959" y="191531"/>
                  <a:pt x="2702471" y="189149"/>
                </a:cubicBezTo>
                <a:cubicBezTo>
                  <a:pt x="2700982" y="186768"/>
                  <a:pt x="2698378" y="184685"/>
                  <a:pt x="2694657" y="182899"/>
                </a:cubicBezTo>
                <a:cubicBezTo>
                  <a:pt x="2690936" y="181113"/>
                  <a:pt x="2685653" y="179848"/>
                  <a:pt x="2678807" y="179104"/>
                </a:cubicBezTo>
                <a:cubicBezTo>
                  <a:pt x="2671961" y="178359"/>
                  <a:pt x="2663478" y="177987"/>
                  <a:pt x="2653357" y="177987"/>
                </a:cubicBezTo>
                <a:close/>
                <a:moveTo>
                  <a:pt x="7533134" y="177094"/>
                </a:moveTo>
                <a:cubicBezTo>
                  <a:pt x="7517060" y="177094"/>
                  <a:pt x="7504559" y="177466"/>
                  <a:pt x="7495629" y="178211"/>
                </a:cubicBezTo>
                <a:cubicBezTo>
                  <a:pt x="7486699" y="178955"/>
                  <a:pt x="7480374" y="180890"/>
                  <a:pt x="7476653" y="184015"/>
                </a:cubicBezTo>
                <a:cubicBezTo>
                  <a:pt x="7472933" y="187140"/>
                  <a:pt x="7471444" y="191828"/>
                  <a:pt x="7472189" y="198079"/>
                </a:cubicBezTo>
                <a:cubicBezTo>
                  <a:pt x="7472933" y="204330"/>
                  <a:pt x="7475091" y="212813"/>
                  <a:pt x="7478663" y="223529"/>
                </a:cubicBezTo>
                <a:lnTo>
                  <a:pt x="7650559" y="735646"/>
                </a:lnTo>
                <a:cubicBezTo>
                  <a:pt x="7651750" y="739516"/>
                  <a:pt x="7653015" y="742716"/>
                  <a:pt x="7654354" y="745246"/>
                </a:cubicBezTo>
                <a:cubicBezTo>
                  <a:pt x="7655694" y="747776"/>
                  <a:pt x="7657628" y="749934"/>
                  <a:pt x="7660159" y="751720"/>
                </a:cubicBezTo>
                <a:cubicBezTo>
                  <a:pt x="7662689" y="753506"/>
                  <a:pt x="7665814" y="754994"/>
                  <a:pt x="7669535" y="756185"/>
                </a:cubicBezTo>
                <a:cubicBezTo>
                  <a:pt x="7673255" y="757375"/>
                  <a:pt x="7678092" y="758268"/>
                  <a:pt x="7684045" y="758864"/>
                </a:cubicBezTo>
                <a:cubicBezTo>
                  <a:pt x="7689999" y="759459"/>
                  <a:pt x="7697217" y="759831"/>
                  <a:pt x="7705700" y="759980"/>
                </a:cubicBezTo>
                <a:cubicBezTo>
                  <a:pt x="7714183" y="760129"/>
                  <a:pt x="7724378" y="760203"/>
                  <a:pt x="7736284" y="760203"/>
                </a:cubicBezTo>
                <a:cubicBezTo>
                  <a:pt x="7751167" y="760203"/>
                  <a:pt x="7763222" y="759980"/>
                  <a:pt x="7772449" y="759533"/>
                </a:cubicBezTo>
                <a:cubicBezTo>
                  <a:pt x="7781677" y="759087"/>
                  <a:pt x="7788969" y="758045"/>
                  <a:pt x="7794327" y="756408"/>
                </a:cubicBezTo>
                <a:cubicBezTo>
                  <a:pt x="7799685" y="754771"/>
                  <a:pt x="7803554" y="752390"/>
                  <a:pt x="7805936" y="749264"/>
                </a:cubicBezTo>
                <a:cubicBezTo>
                  <a:pt x="7808317" y="746139"/>
                  <a:pt x="7810252" y="742046"/>
                  <a:pt x="7811740" y="736986"/>
                </a:cubicBezTo>
                <a:lnTo>
                  <a:pt x="7984083" y="224422"/>
                </a:lnTo>
                <a:cubicBezTo>
                  <a:pt x="7987655" y="214004"/>
                  <a:pt x="7989962" y="205669"/>
                  <a:pt x="7991003" y="199419"/>
                </a:cubicBezTo>
                <a:cubicBezTo>
                  <a:pt x="7992045" y="193168"/>
                  <a:pt x="7991152" y="188331"/>
                  <a:pt x="7988325" y="184908"/>
                </a:cubicBezTo>
                <a:cubicBezTo>
                  <a:pt x="7985497" y="181485"/>
                  <a:pt x="7980288" y="179327"/>
                  <a:pt x="7972698" y="178434"/>
                </a:cubicBezTo>
                <a:cubicBezTo>
                  <a:pt x="7965107" y="177541"/>
                  <a:pt x="7954466" y="177094"/>
                  <a:pt x="7940774" y="177094"/>
                </a:cubicBezTo>
                <a:cubicBezTo>
                  <a:pt x="7926784" y="177094"/>
                  <a:pt x="7915771" y="177392"/>
                  <a:pt x="7907734" y="177987"/>
                </a:cubicBezTo>
                <a:cubicBezTo>
                  <a:pt x="7899697" y="178583"/>
                  <a:pt x="7893521" y="179773"/>
                  <a:pt x="7889205" y="181559"/>
                </a:cubicBezTo>
                <a:cubicBezTo>
                  <a:pt x="7884889" y="183345"/>
                  <a:pt x="7881838" y="185801"/>
                  <a:pt x="7880052" y="188926"/>
                </a:cubicBezTo>
                <a:cubicBezTo>
                  <a:pt x="7878266" y="192052"/>
                  <a:pt x="7876778" y="196144"/>
                  <a:pt x="7875587" y="201205"/>
                </a:cubicBezTo>
                <a:lnTo>
                  <a:pt x="7737624" y="644564"/>
                </a:lnTo>
                <a:lnTo>
                  <a:pt x="7737177" y="644564"/>
                </a:lnTo>
                <a:lnTo>
                  <a:pt x="7596535" y="198972"/>
                </a:lnTo>
                <a:cubicBezTo>
                  <a:pt x="7595046" y="194507"/>
                  <a:pt x="7593484" y="190787"/>
                  <a:pt x="7591846" y="187810"/>
                </a:cubicBezTo>
                <a:cubicBezTo>
                  <a:pt x="7590209" y="184833"/>
                  <a:pt x="7587307" y="182601"/>
                  <a:pt x="7583140" y="181113"/>
                </a:cubicBezTo>
                <a:cubicBezTo>
                  <a:pt x="7578973" y="179624"/>
                  <a:pt x="7573020" y="178583"/>
                  <a:pt x="7565281" y="177987"/>
                </a:cubicBezTo>
                <a:cubicBezTo>
                  <a:pt x="7557542" y="177392"/>
                  <a:pt x="7546826" y="177094"/>
                  <a:pt x="7533134" y="177094"/>
                </a:cubicBezTo>
                <a:close/>
                <a:moveTo>
                  <a:pt x="7335490" y="177094"/>
                </a:moveTo>
                <a:cubicBezTo>
                  <a:pt x="7324179" y="177094"/>
                  <a:pt x="7314803" y="177541"/>
                  <a:pt x="7307361" y="178434"/>
                </a:cubicBezTo>
                <a:cubicBezTo>
                  <a:pt x="7299920" y="179327"/>
                  <a:pt x="7293893" y="180517"/>
                  <a:pt x="7289279" y="182006"/>
                </a:cubicBezTo>
                <a:cubicBezTo>
                  <a:pt x="7284665" y="183494"/>
                  <a:pt x="7281391" y="185429"/>
                  <a:pt x="7279456" y="187810"/>
                </a:cubicBezTo>
                <a:cubicBezTo>
                  <a:pt x="7277521" y="190191"/>
                  <a:pt x="7276554" y="192870"/>
                  <a:pt x="7276554" y="195847"/>
                </a:cubicBezTo>
                <a:lnTo>
                  <a:pt x="7276554" y="741451"/>
                </a:lnTo>
                <a:cubicBezTo>
                  <a:pt x="7276554" y="744427"/>
                  <a:pt x="7277521" y="747106"/>
                  <a:pt x="7279456" y="749487"/>
                </a:cubicBezTo>
                <a:cubicBezTo>
                  <a:pt x="7281391" y="751869"/>
                  <a:pt x="7284591" y="753803"/>
                  <a:pt x="7289056" y="755292"/>
                </a:cubicBezTo>
                <a:cubicBezTo>
                  <a:pt x="7293520" y="756780"/>
                  <a:pt x="7299548" y="757971"/>
                  <a:pt x="7307138" y="758864"/>
                </a:cubicBezTo>
                <a:cubicBezTo>
                  <a:pt x="7314728" y="759757"/>
                  <a:pt x="7324179" y="760203"/>
                  <a:pt x="7335490" y="760203"/>
                </a:cubicBezTo>
                <a:cubicBezTo>
                  <a:pt x="7347099" y="760203"/>
                  <a:pt x="7356624" y="759757"/>
                  <a:pt x="7364065" y="758864"/>
                </a:cubicBezTo>
                <a:cubicBezTo>
                  <a:pt x="7371506" y="757971"/>
                  <a:pt x="7377460" y="756780"/>
                  <a:pt x="7381924" y="755292"/>
                </a:cubicBezTo>
                <a:cubicBezTo>
                  <a:pt x="7386389" y="753803"/>
                  <a:pt x="7389589" y="751869"/>
                  <a:pt x="7391524" y="749487"/>
                </a:cubicBezTo>
                <a:cubicBezTo>
                  <a:pt x="7393459" y="747106"/>
                  <a:pt x="7394426" y="744427"/>
                  <a:pt x="7394426" y="741451"/>
                </a:cubicBezTo>
                <a:lnTo>
                  <a:pt x="7394426" y="195847"/>
                </a:lnTo>
                <a:cubicBezTo>
                  <a:pt x="7394426" y="192870"/>
                  <a:pt x="7393459" y="190191"/>
                  <a:pt x="7391524" y="187810"/>
                </a:cubicBezTo>
                <a:cubicBezTo>
                  <a:pt x="7389589" y="185429"/>
                  <a:pt x="7386389" y="183494"/>
                  <a:pt x="7381924" y="182006"/>
                </a:cubicBezTo>
                <a:cubicBezTo>
                  <a:pt x="7377460" y="180517"/>
                  <a:pt x="7371506" y="179327"/>
                  <a:pt x="7364065" y="178434"/>
                </a:cubicBezTo>
                <a:cubicBezTo>
                  <a:pt x="7356624" y="177541"/>
                  <a:pt x="7347099" y="177094"/>
                  <a:pt x="7335490" y="177094"/>
                </a:cubicBezTo>
                <a:close/>
                <a:moveTo>
                  <a:pt x="5709394" y="177094"/>
                </a:moveTo>
                <a:cubicBezTo>
                  <a:pt x="5698083" y="177094"/>
                  <a:pt x="5688558" y="177466"/>
                  <a:pt x="5680819" y="178211"/>
                </a:cubicBezTo>
                <a:cubicBezTo>
                  <a:pt x="5673080" y="178955"/>
                  <a:pt x="5667052" y="180071"/>
                  <a:pt x="5662736" y="181559"/>
                </a:cubicBezTo>
                <a:cubicBezTo>
                  <a:pt x="5658420" y="183048"/>
                  <a:pt x="5655295" y="184908"/>
                  <a:pt x="5653360" y="187140"/>
                </a:cubicBezTo>
                <a:cubicBezTo>
                  <a:pt x="5651425" y="189373"/>
                  <a:pt x="5650458" y="191977"/>
                  <a:pt x="5650458" y="194954"/>
                </a:cubicBezTo>
                <a:lnTo>
                  <a:pt x="5650458" y="591878"/>
                </a:lnTo>
                <a:cubicBezTo>
                  <a:pt x="5650458" y="606464"/>
                  <a:pt x="5649416" y="618370"/>
                  <a:pt x="5647333" y="627597"/>
                </a:cubicBezTo>
                <a:cubicBezTo>
                  <a:pt x="5645249" y="636825"/>
                  <a:pt x="5642198" y="644192"/>
                  <a:pt x="5638180" y="649698"/>
                </a:cubicBezTo>
                <a:cubicBezTo>
                  <a:pt x="5634161" y="655205"/>
                  <a:pt x="5629101" y="659074"/>
                  <a:pt x="5622999" y="661307"/>
                </a:cubicBezTo>
                <a:cubicBezTo>
                  <a:pt x="5616897" y="663539"/>
                  <a:pt x="5609828" y="664655"/>
                  <a:pt x="5601791" y="664655"/>
                </a:cubicBezTo>
                <a:cubicBezTo>
                  <a:pt x="5593754" y="664655"/>
                  <a:pt x="5586760" y="663688"/>
                  <a:pt x="5580806" y="661753"/>
                </a:cubicBezTo>
                <a:cubicBezTo>
                  <a:pt x="5574853" y="659818"/>
                  <a:pt x="5569644" y="657809"/>
                  <a:pt x="5565179" y="655726"/>
                </a:cubicBezTo>
                <a:cubicBezTo>
                  <a:pt x="5560715" y="653642"/>
                  <a:pt x="5556696" y="651633"/>
                  <a:pt x="5553124" y="649698"/>
                </a:cubicBezTo>
                <a:cubicBezTo>
                  <a:pt x="5549552" y="647763"/>
                  <a:pt x="5546427" y="646796"/>
                  <a:pt x="5543748" y="646796"/>
                </a:cubicBezTo>
                <a:cubicBezTo>
                  <a:pt x="5540772" y="646796"/>
                  <a:pt x="5538316" y="647615"/>
                  <a:pt x="5536381" y="649252"/>
                </a:cubicBezTo>
                <a:cubicBezTo>
                  <a:pt x="5534446" y="650889"/>
                  <a:pt x="5532958" y="653717"/>
                  <a:pt x="5531916" y="657735"/>
                </a:cubicBezTo>
                <a:cubicBezTo>
                  <a:pt x="5530875" y="661753"/>
                  <a:pt x="5530130" y="667260"/>
                  <a:pt x="5529684" y="674255"/>
                </a:cubicBezTo>
                <a:cubicBezTo>
                  <a:pt x="5529237" y="681250"/>
                  <a:pt x="5529014" y="689807"/>
                  <a:pt x="5529014" y="699928"/>
                </a:cubicBezTo>
                <a:cubicBezTo>
                  <a:pt x="5529014" y="707667"/>
                  <a:pt x="5529163" y="714066"/>
                  <a:pt x="5529461" y="719127"/>
                </a:cubicBezTo>
                <a:cubicBezTo>
                  <a:pt x="5529758" y="724187"/>
                  <a:pt x="5530354" y="728428"/>
                  <a:pt x="5531247" y="731851"/>
                </a:cubicBezTo>
                <a:cubicBezTo>
                  <a:pt x="5532140" y="735274"/>
                  <a:pt x="5533181" y="738028"/>
                  <a:pt x="5534372" y="740111"/>
                </a:cubicBezTo>
                <a:cubicBezTo>
                  <a:pt x="5535563" y="742195"/>
                  <a:pt x="5537051" y="744204"/>
                  <a:pt x="5538837" y="746139"/>
                </a:cubicBezTo>
                <a:cubicBezTo>
                  <a:pt x="5540623" y="748074"/>
                  <a:pt x="5544195" y="750232"/>
                  <a:pt x="5549552" y="752613"/>
                </a:cubicBezTo>
                <a:cubicBezTo>
                  <a:pt x="5554910" y="754994"/>
                  <a:pt x="5561235" y="757226"/>
                  <a:pt x="5568528" y="759310"/>
                </a:cubicBezTo>
                <a:cubicBezTo>
                  <a:pt x="5575821" y="761394"/>
                  <a:pt x="5583857" y="763105"/>
                  <a:pt x="5592638" y="764445"/>
                </a:cubicBezTo>
                <a:cubicBezTo>
                  <a:pt x="5601419" y="765784"/>
                  <a:pt x="5610274" y="766454"/>
                  <a:pt x="5619204" y="766454"/>
                </a:cubicBezTo>
                <a:cubicBezTo>
                  <a:pt x="5647184" y="766454"/>
                  <a:pt x="5670699" y="762584"/>
                  <a:pt x="5689749" y="754845"/>
                </a:cubicBezTo>
                <a:cubicBezTo>
                  <a:pt x="5708799" y="747106"/>
                  <a:pt x="5724202" y="735870"/>
                  <a:pt x="5735960" y="721136"/>
                </a:cubicBezTo>
                <a:cubicBezTo>
                  <a:pt x="5747717" y="706402"/>
                  <a:pt x="5756052" y="688542"/>
                  <a:pt x="5760963" y="667558"/>
                </a:cubicBezTo>
                <a:cubicBezTo>
                  <a:pt x="5765874" y="646573"/>
                  <a:pt x="5768330" y="622983"/>
                  <a:pt x="5768330" y="596790"/>
                </a:cubicBezTo>
                <a:lnTo>
                  <a:pt x="5768330" y="194954"/>
                </a:lnTo>
                <a:cubicBezTo>
                  <a:pt x="5768330" y="191977"/>
                  <a:pt x="5767362" y="189373"/>
                  <a:pt x="5765428" y="187140"/>
                </a:cubicBezTo>
                <a:cubicBezTo>
                  <a:pt x="5763493" y="184908"/>
                  <a:pt x="5760219" y="183048"/>
                  <a:pt x="5755605" y="181559"/>
                </a:cubicBezTo>
                <a:cubicBezTo>
                  <a:pt x="5750991" y="180071"/>
                  <a:pt x="5744964" y="178955"/>
                  <a:pt x="5737522" y="178211"/>
                </a:cubicBezTo>
                <a:cubicBezTo>
                  <a:pt x="5730081" y="177466"/>
                  <a:pt x="5720705" y="177094"/>
                  <a:pt x="5709394" y="177094"/>
                </a:cubicBezTo>
                <a:close/>
                <a:moveTo>
                  <a:pt x="2887315" y="177094"/>
                </a:moveTo>
                <a:cubicBezTo>
                  <a:pt x="2876004" y="177094"/>
                  <a:pt x="2866628" y="177541"/>
                  <a:pt x="2859187" y="178434"/>
                </a:cubicBezTo>
                <a:cubicBezTo>
                  <a:pt x="2851745" y="179327"/>
                  <a:pt x="2845718" y="180517"/>
                  <a:pt x="2841104" y="182006"/>
                </a:cubicBezTo>
                <a:cubicBezTo>
                  <a:pt x="2836490" y="183494"/>
                  <a:pt x="2833216" y="185429"/>
                  <a:pt x="2831281" y="187810"/>
                </a:cubicBezTo>
                <a:cubicBezTo>
                  <a:pt x="2829347" y="190191"/>
                  <a:pt x="2828379" y="192870"/>
                  <a:pt x="2828379" y="195847"/>
                </a:cubicBezTo>
                <a:lnTo>
                  <a:pt x="2828379" y="741451"/>
                </a:lnTo>
                <a:cubicBezTo>
                  <a:pt x="2828379" y="744427"/>
                  <a:pt x="2829347" y="747106"/>
                  <a:pt x="2831281" y="749487"/>
                </a:cubicBezTo>
                <a:cubicBezTo>
                  <a:pt x="2833216" y="751869"/>
                  <a:pt x="2836416" y="753803"/>
                  <a:pt x="2840881" y="755292"/>
                </a:cubicBezTo>
                <a:cubicBezTo>
                  <a:pt x="2845346" y="756780"/>
                  <a:pt x="2851373" y="757971"/>
                  <a:pt x="2858963" y="758864"/>
                </a:cubicBezTo>
                <a:cubicBezTo>
                  <a:pt x="2866554" y="759757"/>
                  <a:pt x="2876004" y="760203"/>
                  <a:pt x="2887315" y="760203"/>
                </a:cubicBezTo>
                <a:cubicBezTo>
                  <a:pt x="2898924" y="760203"/>
                  <a:pt x="2908449" y="759757"/>
                  <a:pt x="2915890" y="758864"/>
                </a:cubicBezTo>
                <a:cubicBezTo>
                  <a:pt x="2923331" y="757971"/>
                  <a:pt x="2929285" y="756780"/>
                  <a:pt x="2933749" y="755292"/>
                </a:cubicBezTo>
                <a:cubicBezTo>
                  <a:pt x="2938214" y="753803"/>
                  <a:pt x="2941414" y="751869"/>
                  <a:pt x="2943349" y="749487"/>
                </a:cubicBezTo>
                <a:cubicBezTo>
                  <a:pt x="2945284" y="747106"/>
                  <a:pt x="2946251" y="744427"/>
                  <a:pt x="2946251" y="741451"/>
                </a:cubicBezTo>
                <a:lnTo>
                  <a:pt x="2946251" y="195847"/>
                </a:lnTo>
                <a:cubicBezTo>
                  <a:pt x="2946251" y="192870"/>
                  <a:pt x="2945284" y="190191"/>
                  <a:pt x="2943349" y="187810"/>
                </a:cubicBezTo>
                <a:cubicBezTo>
                  <a:pt x="2941414" y="185429"/>
                  <a:pt x="2938214" y="183494"/>
                  <a:pt x="2933749" y="182006"/>
                </a:cubicBezTo>
                <a:cubicBezTo>
                  <a:pt x="2929285" y="180517"/>
                  <a:pt x="2923331" y="179327"/>
                  <a:pt x="2915890" y="178434"/>
                </a:cubicBezTo>
                <a:cubicBezTo>
                  <a:pt x="2908449" y="177541"/>
                  <a:pt x="2898924" y="177094"/>
                  <a:pt x="2887315" y="177094"/>
                </a:cubicBezTo>
                <a:close/>
                <a:moveTo>
                  <a:pt x="1370905" y="177094"/>
                </a:moveTo>
                <a:cubicBezTo>
                  <a:pt x="1355725" y="177094"/>
                  <a:pt x="1343521" y="177318"/>
                  <a:pt x="1334294" y="177764"/>
                </a:cubicBezTo>
                <a:cubicBezTo>
                  <a:pt x="1325066" y="178211"/>
                  <a:pt x="1317848" y="179252"/>
                  <a:pt x="1312639" y="180890"/>
                </a:cubicBezTo>
                <a:cubicBezTo>
                  <a:pt x="1307430" y="182527"/>
                  <a:pt x="1303635" y="184908"/>
                  <a:pt x="1301254" y="188033"/>
                </a:cubicBezTo>
                <a:cubicBezTo>
                  <a:pt x="1298872" y="191159"/>
                  <a:pt x="1296789" y="195251"/>
                  <a:pt x="1295003" y="200312"/>
                </a:cubicBezTo>
                <a:lnTo>
                  <a:pt x="1116856" y="712876"/>
                </a:lnTo>
                <a:cubicBezTo>
                  <a:pt x="1113284" y="723294"/>
                  <a:pt x="1111051" y="731628"/>
                  <a:pt x="1110158" y="737879"/>
                </a:cubicBezTo>
                <a:cubicBezTo>
                  <a:pt x="1109265" y="744130"/>
                  <a:pt x="1110307" y="748967"/>
                  <a:pt x="1113284" y="752390"/>
                </a:cubicBezTo>
                <a:cubicBezTo>
                  <a:pt x="1116260" y="755813"/>
                  <a:pt x="1121618" y="757971"/>
                  <a:pt x="1129357" y="758864"/>
                </a:cubicBezTo>
                <a:cubicBezTo>
                  <a:pt x="1137096" y="759757"/>
                  <a:pt x="1147812" y="760203"/>
                  <a:pt x="1161504" y="760203"/>
                </a:cubicBezTo>
                <a:cubicBezTo>
                  <a:pt x="1174303" y="760203"/>
                  <a:pt x="1184647" y="759905"/>
                  <a:pt x="1192535" y="759310"/>
                </a:cubicBezTo>
                <a:cubicBezTo>
                  <a:pt x="1200423" y="758715"/>
                  <a:pt x="1206525" y="757599"/>
                  <a:pt x="1210841" y="755961"/>
                </a:cubicBezTo>
                <a:cubicBezTo>
                  <a:pt x="1215157" y="754324"/>
                  <a:pt x="1218282" y="752092"/>
                  <a:pt x="1220217" y="749264"/>
                </a:cubicBezTo>
                <a:cubicBezTo>
                  <a:pt x="1222152" y="746436"/>
                  <a:pt x="1223714" y="742939"/>
                  <a:pt x="1224905" y="738772"/>
                </a:cubicBezTo>
                <a:lnTo>
                  <a:pt x="1261517" y="625811"/>
                </a:lnTo>
                <a:lnTo>
                  <a:pt x="1478508" y="625811"/>
                </a:lnTo>
                <a:lnTo>
                  <a:pt x="1517352" y="741897"/>
                </a:lnTo>
                <a:cubicBezTo>
                  <a:pt x="1518543" y="745767"/>
                  <a:pt x="1520031" y="748892"/>
                  <a:pt x="1521817" y="751273"/>
                </a:cubicBezTo>
                <a:cubicBezTo>
                  <a:pt x="1523603" y="753655"/>
                  <a:pt x="1526728" y="755515"/>
                  <a:pt x="1531193" y="756854"/>
                </a:cubicBezTo>
                <a:cubicBezTo>
                  <a:pt x="1535658" y="758194"/>
                  <a:pt x="1542132" y="759087"/>
                  <a:pt x="1550615" y="759533"/>
                </a:cubicBezTo>
                <a:cubicBezTo>
                  <a:pt x="1559098" y="759980"/>
                  <a:pt x="1570930" y="760203"/>
                  <a:pt x="1586111" y="760203"/>
                </a:cubicBezTo>
                <a:cubicBezTo>
                  <a:pt x="1600696" y="760203"/>
                  <a:pt x="1612156" y="759831"/>
                  <a:pt x="1620490" y="759087"/>
                </a:cubicBezTo>
                <a:cubicBezTo>
                  <a:pt x="1628824" y="758343"/>
                  <a:pt x="1634629" y="756408"/>
                  <a:pt x="1637903" y="753283"/>
                </a:cubicBezTo>
                <a:cubicBezTo>
                  <a:pt x="1641177" y="750157"/>
                  <a:pt x="1642368" y="745469"/>
                  <a:pt x="1641475" y="739218"/>
                </a:cubicBezTo>
                <a:cubicBezTo>
                  <a:pt x="1640582" y="732967"/>
                  <a:pt x="1638349" y="724484"/>
                  <a:pt x="1634778" y="713769"/>
                </a:cubicBezTo>
                <a:lnTo>
                  <a:pt x="1456184" y="201651"/>
                </a:lnTo>
                <a:cubicBezTo>
                  <a:pt x="1454398" y="195996"/>
                  <a:pt x="1452240" y="191531"/>
                  <a:pt x="1449710" y="188257"/>
                </a:cubicBezTo>
                <a:cubicBezTo>
                  <a:pt x="1447180" y="184982"/>
                  <a:pt x="1443013" y="182527"/>
                  <a:pt x="1437208" y="180890"/>
                </a:cubicBezTo>
                <a:cubicBezTo>
                  <a:pt x="1431404" y="179252"/>
                  <a:pt x="1423293" y="178211"/>
                  <a:pt x="1412875" y="177764"/>
                </a:cubicBezTo>
                <a:cubicBezTo>
                  <a:pt x="1402457" y="177318"/>
                  <a:pt x="1388467" y="177094"/>
                  <a:pt x="1370905" y="177094"/>
                </a:cubicBezTo>
                <a:close/>
                <a:moveTo>
                  <a:pt x="391765" y="177094"/>
                </a:moveTo>
                <a:cubicBezTo>
                  <a:pt x="380454" y="177094"/>
                  <a:pt x="371003" y="177541"/>
                  <a:pt x="363413" y="178434"/>
                </a:cubicBezTo>
                <a:cubicBezTo>
                  <a:pt x="355823" y="179327"/>
                  <a:pt x="349795" y="180517"/>
                  <a:pt x="345331" y="182006"/>
                </a:cubicBezTo>
                <a:cubicBezTo>
                  <a:pt x="340866" y="183494"/>
                  <a:pt x="337666" y="185429"/>
                  <a:pt x="335731" y="187810"/>
                </a:cubicBezTo>
                <a:cubicBezTo>
                  <a:pt x="333797" y="190191"/>
                  <a:pt x="332829" y="192870"/>
                  <a:pt x="332829" y="195847"/>
                </a:cubicBezTo>
                <a:lnTo>
                  <a:pt x="332829" y="720466"/>
                </a:lnTo>
                <a:cubicBezTo>
                  <a:pt x="332829" y="733563"/>
                  <a:pt x="336178" y="743013"/>
                  <a:pt x="342875" y="748818"/>
                </a:cubicBezTo>
                <a:cubicBezTo>
                  <a:pt x="349572" y="754622"/>
                  <a:pt x="357832" y="757524"/>
                  <a:pt x="367655" y="757524"/>
                </a:cubicBezTo>
                <a:lnTo>
                  <a:pt x="632420" y="757524"/>
                </a:lnTo>
                <a:cubicBezTo>
                  <a:pt x="635397" y="757524"/>
                  <a:pt x="638001" y="756631"/>
                  <a:pt x="640234" y="754845"/>
                </a:cubicBezTo>
                <a:cubicBezTo>
                  <a:pt x="642466" y="753059"/>
                  <a:pt x="644326" y="750157"/>
                  <a:pt x="645815" y="746139"/>
                </a:cubicBezTo>
                <a:cubicBezTo>
                  <a:pt x="647303" y="742120"/>
                  <a:pt x="648419" y="737060"/>
                  <a:pt x="649163" y="730958"/>
                </a:cubicBezTo>
                <a:cubicBezTo>
                  <a:pt x="649907" y="724856"/>
                  <a:pt x="650279" y="717341"/>
                  <a:pt x="650279" y="708411"/>
                </a:cubicBezTo>
                <a:cubicBezTo>
                  <a:pt x="650279" y="699481"/>
                  <a:pt x="649907" y="691965"/>
                  <a:pt x="649163" y="685863"/>
                </a:cubicBezTo>
                <a:cubicBezTo>
                  <a:pt x="648419" y="679761"/>
                  <a:pt x="647303" y="674850"/>
                  <a:pt x="645815" y="671129"/>
                </a:cubicBezTo>
                <a:cubicBezTo>
                  <a:pt x="644326" y="667409"/>
                  <a:pt x="642466" y="664730"/>
                  <a:pt x="640234" y="663093"/>
                </a:cubicBezTo>
                <a:cubicBezTo>
                  <a:pt x="638001" y="661456"/>
                  <a:pt x="635397" y="660637"/>
                  <a:pt x="632420" y="660637"/>
                </a:cubicBezTo>
                <a:lnTo>
                  <a:pt x="450701" y="660637"/>
                </a:lnTo>
                <a:lnTo>
                  <a:pt x="450701" y="195847"/>
                </a:lnTo>
                <a:cubicBezTo>
                  <a:pt x="450701" y="192870"/>
                  <a:pt x="449734" y="190191"/>
                  <a:pt x="447799" y="187810"/>
                </a:cubicBezTo>
                <a:cubicBezTo>
                  <a:pt x="445864" y="185429"/>
                  <a:pt x="442664" y="183494"/>
                  <a:pt x="438199" y="182006"/>
                </a:cubicBezTo>
                <a:cubicBezTo>
                  <a:pt x="433735" y="180517"/>
                  <a:pt x="427781" y="179327"/>
                  <a:pt x="420340" y="178434"/>
                </a:cubicBezTo>
                <a:cubicBezTo>
                  <a:pt x="412899" y="177541"/>
                  <a:pt x="403374" y="177094"/>
                  <a:pt x="391765" y="177094"/>
                </a:cubicBezTo>
                <a:close/>
                <a:moveTo>
                  <a:pt x="6573788" y="170397"/>
                </a:moveTo>
                <a:cubicBezTo>
                  <a:pt x="6534199" y="170397"/>
                  <a:pt x="6497960" y="177094"/>
                  <a:pt x="6465069" y="190489"/>
                </a:cubicBezTo>
                <a:cubicBezTo>
                  <a:pt x="6432178" y="203883"/>
                  <a:pt x="6403975" y="223529"/>
                  <a:pt x="6380460" y="249425"/>
                </a:cubicBezTo>
                <a:cubicBezTo>
                  <a:pt x="6356945" y="275321"/>
                  <a:pt x="6338639" y="307319"/>
                  <a:pt x="6325542" y="345419"/>
                </a:cubicBezTo>
                <a:cubicBezTo>
                  <a:pt x="6312445" y="383519"/>
                  <a:pt x="6305897" y="427126"/>
                  <a:pt x="6305897" y="476239"/>
                </a:cubicBezTo>
                <a:cubicBezTo>
                  <a:pt x="6305897" y="524459"/>
                  <a:pt x="6311850" y="566726"/>
                  <a:pt x="6323756" y="603041"/>
                </a:cubicBezTo>
                <a:cubicBezTo>
                  <a:pt x="6335663" y="639355"/>
                  <a:pt x="6352778" y="669641"/>
                  <a:pt x="6375102" y="693900"/>
                </a:cubicBezTo>
                <a:cubicBezTo>
                  <a:pt x="6397426" y="718159"/>
                  <a:pt x="6424513" y="736391"/>
                  <a:pt x="6456362" y="748594"/>
                </a:cubicBezTo>
                <a:cubicBezTo>
                  <a:pt x="6488211" y="760798"/>
                  <a:pt x="6523930" y="766900"/>
                  <a:pt x="6563519" y="766900"/>
                </a:cubicBezTo>
                <a:cubicBezTo>
                  <a:pt x="6583759" y="766900"/>
                  <a:pt x="6602586" y="765263"/>
                  <a:pt x="6619999" y="761989"/>
                </a:cubicBezTo>
                <a:cubicBezTo>
                  <a:pt x="6637412" y="758715"/>
                  <a:pt x="6652890" y="754622"/>
                  <a:pt x="6666433" y="749711"/>
                </a:cubicBezTo>
                <a:cubicBezTo>
                  <a:pt x="6679977" y="744799"/>
                  <a:pt x="6691436" y="739665"/>
                  <a:pt x="6700812" y="734307"/>
                </a:cubicBezTo>
                <a:cubicBezTo>
                  <a:pt x="6710189" y="728949"/>
                  <a:pt x="6716514" y="724559"/>
                  <a:pt x="6719788" y="721136"/>
                </a:cubicBezTo>
                <a:cubicBezTo>
                  <a:pt x="6723062" y="717713"/>
                  <a:pt x="6725444" y="714662"/>
                  <a:pt x="6726932" y="711983"/>
                </a:cubicBezTo>
                <a:cubicBezTo>
                  <a:pt x="6728420" y="709304"/>
                  <a:pt x="6729611" y="706104"/>
                  <a:pt x="6730504" y="702383"/>
                </a:cubicBezTo>
                <a:cubicBezTo>
                  <a:pt x="6731397" y="698663"/>
                  <a:pt x="6732066" y="694198"/>
                  <a:pt x="6732513" y="688989"/>
                </a:cubicBezTo>
                <a:cubicBezTo>
                  <a:pt x="6732959" y="683780"/>
                  <a:pt x="6733183" y="677455"/>
                  <a:pt x="6733183" y="670013"/>
                </a:cubicBezTo>
                <a:cubicBezTo>
                  <a:pt x="6733183" y="659298"/>
                  <a:pt x="6732885" y="650740"/>
                  <a:pt x="6732290" y="644340"/>
                </a:cubicBezTo>
                <a:cubicBezTo>
                  <a:pt x="6731694" y="637941"/>
                  <a:pt x="6730801" y="632955"/>
                  <a:pt x="6729611" y="629383"/>
                </a:cubicBezTo>
                <a:cubicBezTo>
                  <a:pt x="6728420" y="625811"/>
                  <a:pt x="6726932" y="623430"/>
                  <a:pt x="6725146" y="622239"/>
                </a:cubicBezTo>
                <a:cubicBezTo>
                  <a:pt x="6723360" y="621049"/>
                  <a:pt x="6720979" y="620453"/>
                  <a:pt x="6718002" y="620453"/>
                </a:cubicBezTo>
                <a:cubicBezTo>
                  <a:pt x="6714133" y="620453"/>
                  <a:pt x="6708700" y="622835"/>
                  <a:pt x="6701705" y="627597"/>
                </a:cubicBezTo>
                <a:cubicBezTo>
                  <a:pt x="6694710" y="632360"/>
                  <a:pt x="6685781" y="637717"/>
                  <a:pt x="6674916" y="643671"/>
                </a:cubicBezTo>
                <a:cubicBezTo>
                  <a:pt x="6664052" y="649624"/>
                  <a:pt x="6651029" y="655056"/>
                  <a:pt x="6635849" y="659967"/>
                </a:cubicBezTo>
                <a:cubicBezTo>
                  <a:pt x="6620669" y="664879"/>
                  <a:pt x="6602660" y="667334"/>
                  <a:pt x="6581824" y="667334"/>
                </a:cubicBezTo>
                <a:cubicBezTo>
                  <a:pt x="6558905" y="667334"/>
                  <a:pt x="6538292" y="663390"/>
                  <a:pt x="6519986" y="655503"/>
                </a:cubicBezTo>
                <a:cubicBezTo>
                  <a:pt x="6501680" y="647615"/>
                  <a:pt x="6486053" y="635634"/>
                  <a:pt x="6473105" y="619560"/>
                </a:cubicBezTo>
                <a:cubicBezTo>
                  <a:pt x="6460157" y="603487"/>
                  <a:pt x="6450186" y="583023"/>
                  <a:pt x="6443191" y="558169"/>
                </a:cubicBezTo>
                <a:cubicBezTo>
                  <a:pt x="6436196" y="533315"/>
                  <a:pt x="6432699" y="503921"/>
                  <a:pt x="6432699" y="469988"/>
                </a:cubicBezTo>
                <a:cubicBezTo>
                  <a:pt x="6432699" y="439032"/>
                  <a:pt x="6435973" y="411201"/>
                  <a:pt x="6442521" y="386496"/>
                </a:cubicBezTo>
                <a:cubicBezTo>
                  <a:pt x="6449070" y="361790"/>
                  <a:pt x="6458669" y="340731"/>
                  <a:pt x="6471319" y="323318"/>
                </a:cubicBezTo>
                <a:cubicBezTo>
                  <a:pt x="6483970" y="305905"/>
                  <a:pt x="6499299" y="292511"/>
                  <a:pt x="6517307" y="283134"/>
                </a:cubicBezTo>
                <a:cubicBezTo>
                  <a:pt x="6535316" y="273758"/>
                  <a:pt x="6555779" y="269070"/>
                  <a:pt x="6578699" y="269070"/>
                </a:cubicBezTo>
                <a:cubicBezTo>
                  <a:pt x="6599535" y="269070"/>
                  <a:pt x="6617469" y="271675"/>
                  <a:pt x="6632500" y="276884"/>
                </a:cubicBezTo>
                <a:cubicBezTo>
                  <a:pt x="6647532" y="282093"/>
                  <a:pt x="6660480" y="287897"/>
                  <a:pt x="6671344" y="294297"/>
                </a:cubicBezTo>
                <a:cubicBezTo>
                  <a:pt x="6682209" y="300696"/>
                  <a:pt x="6691064" y="306500"/>
                  <a:pt x="6697910" y="311709"/>
                </a:cubicBezTo>
                <a:cubicBezTo>
                  <a:pt x="6704756" y="316918"/>
                  <a:pt x="6710412" y="319523"/>
                  <a:pt x="6714877" y="319523"/>
                </a:cubicBezTo>
                <a:cubicBezTo>
                  <a:pt x="6717556" y="319523"/>
                  <a:pt x="6719937" y="318630"/>
                  <a:pt x="6722020" y="316844"/>
                </a:cubicBezTo>
                <a:cubicBezTo>
                  <a:pt x="6724104" y="315058"/>
                  <a:pt x="6725890" y="312230"/>
                  <a:pt x="6727378" y="308361"/>
                </a:cubicBezTo>
                <a:cubicBezTo>
                  <a:pt x="6728867" y="304491"/>
                  <a:pt x="6729908" y="299431"/>
                  <a:pt x="6730504" y="293180"/>
                </a:cubicBezTo>
                <a:cubicBezTo>
                  <a:pt x="6731099" y="286930"/>
                  <a:pt x="6731397" y="279339"/>
                  <a:pt x="6731397" y="270410"/>
                </a:cubicBezTo>
                <a:cubicBezTo>
                  <a:pt x="6731397" y="262075"/>
                  <a:pt x="6731173" y="255080"/>
                  <a:pt x="6730727" y="249425"/>
                </a:cubicBezTo>
                <a:cubicBezTo>
                  <a:pt x="6730280" y="243769"/>
                  <a:pt x="6729611" y="238858"/>
                  <a:pt x="6728718" y="234691"/>
                </a:cubicBezTo>
                <a:cubicBezTo>
                  <a:pt x="6727825" y="230524"/>
                  <a:pt x="6726634" y="227101"/>
                  <a:pt x="6725146" y="224422"/>
                </a:cubicBezTo>
                <a:cubicBezTo>
                  <a:pt x="6723658" y="221743"/>
                  <a:pt x="6720904" y="218394"/>
                  <a:pt x="6716886" y="214376"/>
                </a:cubicBezTo>
                <a:cubicBezTo>
                  <a:pt x="6712868" y="210357"/>
                  <a:pt x="6705798" y="205521"/>
                  <a:pt x="6695678" y="199865"/>
                </a:cubicBezTo>
                <a:cubicBezTo>
                  <a:pt x="6685558" y="194210"/>
                  <a:pt x="6674172" y="189224"/>
                  <a:pt x="6661522" y="184908"/>
                </a:cubicBezTo>
                <a:cubicBezTo>
                  <a:pt x="6648871" y="180592"/>
                  <a:pt x="6635105" y="177094"/>
                  <a:pt x="6620222" y="174415"/>
                </a:cubicBezTo>
                <a:cubicBezTo>
                  <a:pt x="6605339" y="171737"/>
                  <a:pt x="6589861" y="170397"/>
                  <a:pt x="6573788" y="170397"/>
                </a:cubicBezTo>
                <a:close/>
                <a:moveTo>
                  <a:pt x="3946673" y="169951"/>
                </a:moveTo>
                <a:cubicBezTo>
                  <a:pt x="3901132" y="169951"/>
                  <a:pt x="3859833" y="176946"/>
                  <a:pt x="3822774" y="190935"/>
                </a:cubicBezTo>
                <a:cubicBezTo>
                  <a:pt x="3785716" y="204925"/>
                  <a:pt x="3754090" y="225091"/>
                  <a:pt x="3727896" y="251434"/>
                </a:cubicBezTo>
                <a:cubicBezTo>
                  <a:pt x="3701703" y="277777"/>
                  <a:pt x="3681462" y="309775"/>
                  <a:pt x="3667174" y="347428"/>
                </a:cubicBezTo>
                <a:cubicBezTo>
                  <a:pt x="3652887" y="385082"/>
                  <a:pt x="3645743" y="427572"/>
                  <a:pt x="3645743" y="474899"/>
                </a:cubicBezTo>
                <a:cubicBezTo>
                  <a:pt x="3645743" y="520739"/>
                  <a:pt x="3652441" y="561741"/>
                  <a:pt x="3665835" y="597906"/>
                </a:cubicBezTo>
                <a:cubicBezTo>
                  <a:pt x="3679229" y="634071"/>
                  <a:pt x="3698577" y="664730"/>
                  <a:pt x="3723878" y="689882"/>
                </a:cubicBezTo>
                <a:cubicBezTo>
                  <a:pt x="3749179" y="715034"/>
                  <a:pt x="3780060" y="734233"/>
                  <a:pt x="3816524" y="747478"/>
                </a:cubicBezTo>
                <a:cubicBezTo>
                  <a:pt x="3852986" y="760724"/>
                  <a:pt x="3894286" y="767347"/>
                  <a:pt x="3940423" y="767347"/>
                </a:cubicBezTo>
                <a:cubicBezTo>
                  <a:pt x="3956199" y="767347"/>
                  <a:pt x="3971900" y="766603"/>
                  <a:pt x="3987527" y="765114"/>
                </a:cubicBezTo>
                <a:cubicBezTo>
                  <a:pt x="4003154" y="763626"/>
                  <a:pt x="4018632" y="761394"/>
                  <a:pt x="4033961" y="758417"/>
                </a:cubicBezTo>
                <a:cubicBezTo>
                  <a:pt x="4049290" y="755441"/>
                  <a:pt x="4064099" y="751869"/>
                  <a:pt x="4078386" y="747701"/>
                </a:cubicBezTo>
                <a:cubicBezTo>
                  <a:pt x="4092674" y="743534"/>
                  <a:pt x="4104655" y="739516"/>
                  <a:pt x="4114329" y="735646"/>
                </a:cubicBezTo>
                <a:cubicBezTo>
                  <a:pt x="4124002" y="731777"/>
                  <a:pt x="4130402" y="726493"/>
                  <a:pt x="4133527" y="719796"/>
                </a:cubicBezTo>
                <a:cubicBezTo>
                  <a:pt x="4136653" y="713099"/>
                  <a:pt x="4138216" y="705285"/>
                  <a:pt x="4138216" y="696356"/>
                </a:cubicBezTo>
                <a:lnTo>
                  <a:pt x="4138216" y="466416"/>
                </a:lnTo>
                <a:cubicBezTo>
                  <a:pt x="4138216" y="460463"/>
                  <a:pt x="4137471" y="455180"/>
                  <a:pt x="4135983" y="450566"/>
                </a:cubicBezTo>
                <a:cubicBezTo>
                  <a:pt x="4134495" y="445952"/>
                  <a:pt x="4132337" y="442008"/>
                  <a:pt x="4129509" y="438734"/>
                </a:cubicBezTo>
                <a:cubicBezTo>
                  <a:pt x="4126681" y="435460"/>
                  <a:pt x="4123407" y="433004"/>
                  <a:pt x="4119686" y="431367"/>
                </a:cubicBezTo>
                <a:cubicBezTo>
                  <a:pt x="4115966" y="429730"/>
                  <a:pt x="4111724" y="428912"/>
                  <a:pt x="4106961" y="428912"/>
                </a:cubicBezTo>
                <a:lnTo>
                  <a:pt x="3911848" y="428912"/>
                </a:lnTo>
                <a:cubicBezTo>
                  <a:pt x="3909169" y="428912"/>
                  <a:pt x="3906788" y="429730"/>
                  <a:pt x="3904704" y="431367"/>
                </a:cubicBezTo>
                <a:cubicBezTo>
                  <a:pt x="3902620" y="433004"/>
                  <a:pt x="3900835" y="435534"/>
                  <a:pt x="3899346" y="438957"/>
                </a:cubicBezTo>
                <a:cubicBezTo>
                  <a:pt x="3897858" y="442381"/>
                  <a:pt x="3896742" y="446920"/>
                  <a:pt x="3895997" y="452575"/>
                </a:cubicBezTo>
                <a:cubicBezTo>
                  <a:pt x="3895254" y="458231"/>
                  <a:pt x="3894882" y="465226"/>
                  <a:pt x="3894882" y="473560"/>
                </a:cubicBezTo>
                <a:cubicBezTo>
                  <a:pt x="3894882" y="489633"/>
                  <a:pt x="3896370" y="501019"/>
                  <a:pt x="3899346" y="507716"/>
                </a:cubicBezTo>
                <a:cubicBezTo>
                  <a:pt x="3902323" y="514413"/>
                  <a:pt x="3906490" y="517762"/>
                  <a:pt x="3911848" y="517762"/>
                </a:cubicBezTo>
                <a:lnTo>
                  <a:pt x="4021237" y="517762"/>
                </a:lnTo>
                <a:lnTo>
                  <a:pt x="4021237" y="651707"/>
                </a:lnTo>
                <a:cubicBezTo>
                  <a:pt x="4010223" y="657660"/>
                  <a:pt x="3998317" y="662125"/>
                  <a:pt x="3985518" y="665102"/>
                </a:cubicBezTo>
                <a:cubicBezTo>
                  <a:pt x="3972719" y="668078"/>
                  <a:pt x="3959771" y="669567"/>
                  <a:pt x="3946673" y="669567"/>
                </a:cubicBezTo>
                <a:cubicBezTo>
                  <a:pt x="3919885" y="669567"/>
                  <a:pt x="3895402" y="665251"/>
                  <a:pt x="3873227" y="656619"/>
                </a:cubicBezTo>
                <a:cubicBezTo>
                  <a:pt x="3851052" y="647987"/>
                  <a:pt x="3832076" y="635187"/>
                  <a:pt x="3816300" y="618221"/>
                </a:cubicBezTo>
                <a:cubicBezTo>
                  <a:pt x="3800524" y="601255"/>
                  <a:pt x="3788246" y="580195"/>
                  <a:pt x="3779465" y="555043"/>
                </a:cubicBezTo>
                <a:cubicBezTo>
                  <a:pt x="3770684" y="529891"/>
                  <a:pt x="3766294" y="500796"/>
                  <a:pt x="3766294" y="467756"/>
                </a:cubicBezTo>
                <a:cubicBezTo>
                  <a:pt x="3766294" y="437692"/>
                  <a:pt x="3770610" y="410234"/>
                  <a:pt x="3779242" y="385379"/>
                </a:cubicBezTo>
                <a:cubicBezTo>
                  <a:pt x="3787874" y="360525"/>
                  <a:pt x="3800227" y="339243"/>
                  <a:pt x="3816300" y="321532"/>
                </a:cubicBezTo>
                <a:cubicBezTo>
                  <a:pt x="3832374" y="303822"/>
                  <a:pt x="3851721" y="290129"/>
                  <a:pt x="3874343" y="280456"/>
                </a:cubicBezTo>
                <a:cubicBezTo>
                  <a:pt x="3896965" y="270782"/>
                  <a:pt x="3922266" y="265945"/>
                  <a:pt x="3950246" y="265945"/>
                </a:cubicBezTo>
                <a:cubicBezTo>
                  <a:pt x="3976439" y="265945"/>
                  <a:pt x="3999433" y="268624"/>
                  <a:pt x="4019227" y="273982"/>
                </a:cubicBezTo>
                <a:cubicBezTo>
                  <a:pt x="4039022" y="279339"/>
                  <a:pt x="4056062" y="285144"/>
                  <a:pt x="4070350" y="291394"/>
                </a:cubicBezTo>
                <a:cubicBezTo>
                  <a:pt x="4084638" y="297645"/>
                  <a:pt x="4096097" y="303449"/>
                  <a:pt x="4104729" y="308807"/>
                </a:cubicBezTo>
                <a:cubicBezTo>
                  <a:pt x="4113361" y="314165"/>
                  <a:pt x="4119612" y="316844"/>
                  <a:pt x="4123482" y="316844"/>
                </a:cubicBezTo>
                <a:cubicBezTo>
                  <a:pt x="4126160" y="316844"/>
                  <a:pt x="4128467" y="316100"/>
                  <a:pt x="4130402" y="314612"/>
                </a:cubicBezTo>
                <a:cubicBezTo>
                  <a:pt x="4132337" y="313123"/>
                  <a:pt x="4133974" y="310519"/>
                  <a:pt x="4135313" y="306798"/>
                </a:cubicBezTo>
                <a:cubicBezTo>
                  <a:pt x="4136653" y="303077"/>
                  <a:pt x="4137695" y="298092"/>
                  <a:pt x="4138439" y="291841"/>
                </a:cubicBezTo>
                <a:cubicBezTo>
                  <a:pt x="4139183" y="285590"/>
                  <a:pt x="4139555" y="278149"/>
                  <a:pt x="4139555" y="269517"/>
                </a:cubicBezTo>
                <a:cubicBezTo>
                  <a:pt x="4139555" y="254634"/>
                  <a:pt x="4138662" y="243397"/>
                  <a:pt x="4136876" y="235807"/>
                </a:cubicBezTo>
                <a:cubicBezTo>
                  <a:pt x="4135090" y="228217"/>
                  <a:pt x="4132188" y="222338"/>
                  <a:pt x="4128169" y="218171"/>
                </a:cubicBezTo>
                <a:cubicBezTo>
                  <a:pt x="4124151" y="214004"/>
                  <a:pt x="4117082" y="209092"/>
                  <a:pt x="4106961" y="203437"/>
                </a:cubicBezTo>
                <a:cubicBezTo>
                  <a:pt x="4096841" y="197781"/>
                  <a:pt x="4084116" y="192498"/>
                  <a:pt x="4068787" y="187587"/>
                </a:cubicBezTo>
                <a:cubicBezTo>
                  <a:pt x="4053458" y="182675"/>
                  <a:pt x="4035524" y="178508"/>
                  <a:pt x="4014986" y="175085"/>
                </a:cubicBezTo>
                <a:cubicBezTo>
                  <a:pt x="3994448" y="171662"/>
                  <a:pt x="3971677" y="169951"/>
                  <a:pt x="3946673" y="169951"/>
                </a:cubicBezTo>
                <a:close/>
                <a:moveTo>
                  <a:pt x="8674050" y="169504"/>
                </a:moveTo>
                <a:cubicBezTo>
                  <a:pt x="8647558" y="169504"/>
                  <a:pt x="8622481" y="172927"/>
                  <a:pt x="8598817" y="179773"/>
                </a:cubicBezTo>
                <a:cubicBezTo>
                  <a:pt x="8575154" y="186619"/>
                  <a:pt x="8554615" y="196963"/>
                  <a:pt x="8537202" y="210804"/>
                </a:cubicBezTo>
                <a:cubicBezTo>
                  <a:pt x="8519790" y="224645"/>
                  <a:pt x="8505948" y="242058"/>
                  <a:pt x="8495680" y="263043"/>
                </a:cubicBezTo>
                <a:cubicBezTo>
                  <a:pt x="8485410" y="284027"/>
                  <a:pt x="8480276" y="308361"/>
                  <a:pt x="8480276" y="336043"/>
                </a:cubicBezTo>
                <a:cubicBezTo>
                  <a:pt x="8480276" y="360153"/>
                  <a:pt x="8483848" y="380840"/>
                  <a:pt x="8490992" y="398104"/>
                </a:cubicBezTo>
                <a:cubicBezTo>
                  <a:pt x="8498135" y="415368"/>
                  <a:pt x="8507437" y="430325"/>
                  <a:pt x="8518896" y="442976"/>
                </a:cubicBezTo>
                <a:cubicBezTo>
                  <a:pt x="8530356" y="455626"/>
                  <a:pt x="8543379" y="466491"/>
                  <a:pt x="8557964" y="475569"/>
                </a:cubicBezTo>
                <a:cubicBezTo>
                  <a:pt x="8572549" y="484648"/>
                  <a:pt x="8587581" y="492759"/>
                  <a:pt x="8603059" y="499903"/>
                </a:cubicBezTo>
                <a:cubicBezTo>
                  <a:pt x="8618537" y="507046"/>
                  <a:pt x="8633569" y="513818"/>
                  <a:pt x="8648154" y="520218"/>
                </a:cubicBezTo>
                <a:cubicBezTo>
                  <a:pt x="8662739" y="526617"/>
                  <a:pt x="8675761" y="533463"/>
                  <a:pt x="8687221" y="540756"/>
                </a:cubicBezTo>
                <a:cubicBezTo>
                  <a:pt x="8698681" y="548049"/>
                  <a:pt x="8707983" y="556383"/>
                  <a:pt x="8715126" y="565759"/>
                </a:cubicBezTo>
                <a:cubicBezTo>
                  <a:pt x="8722270" y="575135"/>
                  <a:pt x="8725842" y="586372"/>
                  <a:pt x="8725842" y="599469"/>
                </a:cubicBezTo>
                <a:cubicBezTo>
                  <a:pt x="8725842" y="610780"/>
                  <a:pt x="8723758" y="621049"/>
                  <a:pt x="8719591" y="630276"/>
                </a:cubicBezTo>
                <a:cubicBezTo>
                  <a:pt x="8715424" y="639503"/>
                  <a:pt x="8709397" y="647242"/>
                  <a:pt x="8701509" y="653493"/>
                </a:cubicBezTo>
                <a:cubicBezTo>
                  <a:pt x="8693621" y="659744"/>
                  <a:pt x="8684021" y="664581"/>
                  <a:pt x="8672710" y="668004"/>
                </a:cubicBezTo>
                <a:cubicBezTo>
                  <a:pt x="8661400" y="671427"/>
                  <a:pt x="8648600" y="673139"/>
                  <a:pt x="8634313" y="673139"/>
                </a:cubicBezTo>
                <a:cubicBezTo>
                  <a:pt x="8612584" y="673139"/>
                  <a:pt x="8593459" y="670683"/>
                  <a:pt x="8576940" y="665772"/>
                </a:cubicBezTo>
                <a:cubicBezTo>
                  <a:pt x="8560420" y="660860"/>
                  <a:pt x="8546206" y="655428"/>
                  <a:pt x="8534300" y="649475"/>
                </a:cubicBezTo>
                <a:cubicBezTo>
                  <a:pt x="8522394" y="643522"/>
                  <a:pt x="8512646" y="638090"/>
                  <a:pt x="8505056" y="633178"/>
                </a:cubicBezTo>
                <a:cubicBezTo>
                  <a:pt x="8497466" y="628267"/>
                  <a:pt x="8491586" y="625811"/>
                  <a:pt x="8487420" y="625811"/>
                </a:cubicBezTo>
                <a:cubicBezTo>
                  <a:pt x="8484443" y="625811"/>
                  <a:pt x="8481838" y="626630"/>
                  <a:pt x="8479606" y="628267"/>
                </a:cubicBezTo>
                <a:cubicBezTo>
                  <a:pt x="8477374" y="629904"/>
                  <a:pt x="8475588" y="632657"/>
                  <a:pt x="8474248" y="636527"/>
                </a:cubicBezTo>
                <a:cubicBezTo>
                  <a:pt x="8472908" y="640396"/>
                  <a:pt x="8471942" y="645457"/>
                  <a:pt x="8471346" y="651707"/>
                </a:cubicBezTo>
                <a:cubicBezTo>
                  <a:pt x="8470750" y="657958"/>
                  <a:pt x="8470453" y="665697"/>
                  <a:pt x="8470453" y="674925"/>
                </a:cubicBezTo>
                <a:cubicBezTo>
                  <a:pt x="8470453" y="688617"/>
                  <a:pt x="8471272" y="699109"/>
                  <a:pt x="8472908" y="706402"/>
                </a:cubicBezTo>
                <a:cubicBezTo>
                  <a:pt x="8474546" y="713694"/>
                  <a:pt x="8477299" y="719275"/>
                  <a:pt x="8481168" y="723145"/>
                </a:cubicBezTo>
                <a:cubicBezTo>
                  <a:pt x="8485038" y="727014"/>
                  <a:pt x="8491364" y="731479"/>
                  <a:pt x="8500144" y="736539"/>
                </a:cubicBezTo>
                <a:cubicBezTo>
                  <a:pt x="8508925" y="741600"/>
                  <a:pt x="8519864" y="746436"/>
                  <a:pt x="8532961" y="751050"/>
                </a:cubicBezTo>
                <a:cubicBezTo>
                  <a:pt x="8546058" y="755664"/>
                  <a:pt x="8561164" y="759608"/>
                  <a:pt x="8578279" y="762882"/>
                </a:cubicBezTo>
                <a:cubicBezTo>
                  <a:pt x="8595394" y="766156"/>
                  <a:pt x="8613923" y="767793"/>
                  <a:pt x="8633866" y="767793"/>
                </a:cubicBezTo>
                <a:cubicBezTo>
                  <a:pt x="8663334" y="767793"/>
                  <a:pt x="8691016" y="763924"/>
                  <a:pt x="8716912" y="756185"/>
                </a:cubicBezTo>
                <a:cubicBezTo>
                  <a:pt x="8742808" y="748446"/>
                  <a:pt x="8765430" y="736911"/>
                  <a:pt x="8784778" y="721582"/>
                </a:cubicBezTo>
                <a:cubicBezTo>
                  <a:pt x="8804126" y="706253"/>
                  <a:pt x="8819455" y="687128"/>
                  <a:pt x="8830766" y="664209"/>
                </a:cubicBezTo>
                <a:cubicBezTo>
                  <a:pt x="8842077" y="641289"/>
                  <a:pt x="8847732" y="614649"/>
                  <a:pt x="8847732" y="584288"/>
                </a:cubicBezTo>
                <a:cubicBezTo>
                  <a:pt x="8847732" y="561071"/>
                  <a:pt x="8844160" y="540905"/>
                  <a:pt x="8837017" y="523790"/>
                </a:cubicBezTo>
                <a:cubicBezTo>
                  <a:pt x="8829873" y="506674"/>
                  <a:pt x="8820497" y="491792"/>
                  <a:pt x="8808888" y="479141"/>
                </a:cubicBezTo>
                <a:cubicBezTo>
                  <a:pt x="8797280" y="466491"/>
                  <a:pt x="8784034" y="455626"/>
                  <a:pt x="8769151" y="446548"/>
                </a:cubicBezTo>
                <a:cubicBezTo>
                  <a:pt x="8754268" y="437469"/>
                  <a:pt x="8739088" y="429358"/>
                  <a:pt x="8723610" y="422214"/>
                </a:cubicBezTo>
                <a:cubicBezTo>
                  <a:pt x="8708132" y="415071"/>
                  <a:pt x="8692951" y="408299"/>
                  <a:pt x="8678068" y="401899"/>
                </a:cubicBezTo>
                <a:cubicBezTo>
                  <a:pt x="8663185" y="395500"/>
                  <a:pt x="8649865" y="388654"/>
                  <a:pt x="8638108" y="381361"/>
                </a:cubicBezTo>
                <a:cubicBezTo>
                  <a:pt x="8626350" y="374068"/>
                  <a:pt x="8616974" y="365734"/>
                  <a:pt x="8609979" y="356358"/>
                </a:cubicBezTo>
                <a:cubicBezTo>
                  <a:pt x="8602984" y="346982"/>
                  <a:pt x="8599487" y="335894"/>
                  <a:pt x="8599487" y="323095"/>
                </a:cubicBezTo>
                <a:cubicBezTo>
                  <a:pt x="8599487" y="314463"/>
                  <a:pt x="8601050" y="306277"/>
                  <a:pt x="8604175" y="298538"/>
                </a:cubicBezTo>
                <a:cubicBezTo>
                  <a:pt x="8607300" y="290799"/>
                  <a:pt x="8612063" y="284176"/>
                  <a:pt x="8618463" y="278670"/>
                </a:cubicBezTo>
                <a:cubicBezTo>
                  <a:pt x="8624862" y="273163"/>
                  <a:pt x="8632825" y="268847"/>
                  <a:pt x="8642350" y="265722"/>
                </a:cubicBezTo>
                <a:cubicBezTo>
                  <a:pt x="8651875" y="262596"/>
                  <a:pt x="8663037" y="261033"/>
                  <a:pt x="8675836" y="261033"/>
                </a:cubicBezTo>
                <a:cubicBezTo>
                  <a:pt x="8692207" y="261033"/>
                  <a:pt x="8707239" y="263043"/>
                  <a:pt x="8720931" y="267061"/>
                </a:cubicBezTo>
                <a:cubicBezTo>
                  <a:pt x="8734623" y="271079"/>
                  <a:pt x="8746678" y="275544"/>
                  <a:pt x="8757096" y="280456"/>
                </a:cubicBezTo>
                <a:cubicBezTo>
                  <a:pt x="8767514" y="285367"/>
                  <a:pt x="8776295" y="289906"/>
                  <a:pt x="8783439" y="294073"/>
                </a:cubicBezTo>
                <a:cubicBezTo>
                  <a:pt x="8790582" y="298241"/>
                  <a:pt x="8795791" y="300324"/>
                  <a:pt x="8799066" y="300324"/>
                </a:cubicBezTo>
                <a:cubicBezTo>
                  <a:pt x="8802340" y="300324"/>
                  <a:pt x="8804944" y="299431"/>
                  <a:pt x="8806879" y="297645"/>
                </a:cubicBezTo>
                <a:cubicBezTo>
                  <a:pt x="8808814" y="295859"/>
                  <a:pt x="8810302" y="293032"/>
                  <a:pt x="8811344" y="289162"/>
                </a:cubicBezTo>
                <a:cubicBezTo>
                  <a:pt x="8812386" y="285292"/>
                  <a:pt x="8813130" y="280381"/>
                  <a:pt x="8813576" y="274428"/>
                </a:cubicBezTo>
                <a:cubicBezTo>
                  <a:pt x="8814023" y="268475"/>
                  <a:pt x="8814246" y="261182"/>
                  <a:pt x="8814246" y="252550"/>
                </a:cubicBezTo>
                <a:cubicBezTo>
                  <a:pt x="8814246" y="244811"/>
                  <a:pt x="8814097" y="238337"/>
                  <a:pt x="8813800" y="233128"/>
                </a:cubicBezTo>
                <a:cubicBezTo>
                  <a:pt x="8813502" y="227919"/>
                  <a:pt x="8812981" y="223603"/>
                  <a:pt x="8812237" y="220180"/>
                </a:cubicBezTo>
                <a:cubicBezTo>
                  <a:pt x="8811493" y="216757"/>
                  <a:pt x="8810600" y="214004"/>
                  <a:pt x="8809558" y="211920"/>
                </a:cubicBezTo>
                <a:cubicBezTo>
                  <a:pt x="8808516" y="209837"/>
                  <a:pt x="8806507" y="207307"/>
                  <a:pt x="8803530" y="204330"/>
                </a:cubicBezTo>
                <a:cubicBezTo>
                  <a:pt x="8800554" y="201353"/>
                  <a:pt x="8794452" y="197633"/>
                  <a:pt x="8785225" y="193168"/>
                </a:cubicBezTo>
                <a:cubicBezTo>
                  <a:pt x="8775997" y="188703"/>
                  <a:pt x="8765430" y="184685"/>
                  <a:pt x="8753524" y="181113"/>
                </a:cubicBezTo>
                <a:cubicBezTo>
                  <a:pt x="8741618" y="177541"/>
                  <a:pt x="8728819" y="174713"/>
                  <a:pt x="8715126" y="172630"/>
                </a:cubicBezTo>
                <a:cubicBezTo>
                  <a:pt x="8701434" y="170546"/>
                  <a:pt x="8687742" y="169504"/>
                  <a:pt x="8674050" y="169504"/>
                </a:cubicBezTo>
                <a:close/>
                <a:moveTo>
                  <a:pt x="4708971" y="169504"/>
                </a:moveTo>
                <a:cubicBezTo>
                  <a:pt x="4663132" y="169504"/>
                  <a:pt x="4622874" y="176499"/>
                  <a:pt x="4588198" y="190489"/>
                </a:cubicBezTo>
                <a:cubicBezTo>
                  <a:pt x="4553520" y="204479"/>
                  <a:pt x="4524424" y="224571"/>
                  <a:pt x="4500910" y="250764"/>
                </a:cubicBezTo>
                <a:cubicBezTo>
                  <a:pt x="4477395" y="276958"/>
                  <a:pt x="4459684" y="308733"/>
                  <a:pt x="4447778" y="346089"/>
                </a:cubicBezTo>
                <a:cubicBezTo>
                  <a:pt x="4435872" y="383445"/>
                  <a:pt x="4429919" y="425489"/>
                  <a:pt x="4429919" y="472221"/>
                </a:cubicBezTo>
                <a:cubicBezTo>
                  <a:pt x="4429919" y="523120"/>
                  <a:pt x="4435500" y="567173"/>
                  <a:pt x="4446662" y="604380"/>
                </a:cubicBezTo>
                <a:cubicBezTo>
                  <a:pt x="4457824" y="641587"/>
                  <a:pt x="4474567" y="672246"/>
                  <a:pt x="4496891" y="696356"/>
                </a:cubicBezTo>
                <a:cubicBezTo>
                  <a:pt x="4519215" y="720466"/>
                  <a:pt x="4547121" y="738400"/>
                  <a:pt x="4580607" y="750157"/>
                </a:cubicBezTo>
                <a:cubicBezTo>
                  <a:pt x="4614093" y="761915"/>
                  <a:pt x="4653310" y="767793"/>
                  <a:pt x="4698256" y="767793"/>
                </a:cubicBezTo>
                <a:cubicBezTo>
                  <a:pt x="4743797" y="767793"/>
                  <a:pt x="4783906" y="760873"/>
                  <a:pt x="4818583" y="747032"/>
                </a:cubicBezTo>
                <a:cubicBezTo>
                  <a:pt x="4853260" y="733191"/>
                  <a:pt x="4882356" y="713099"/>
                  <a:pt x="4905871" y="686756"/>
                </a:cubicBezTo>
                <a:cubicBezTo>
                  <a:pt x="4929386" y="660414"/>
                  <a:pt x="4947096" y="628341"/>
                  <a:pt x="4959002" y="590539"/>
                </a:cubicBezTo>
                <a:cubicBezTo>
                  <a:pt x="4970909" y="552737"/>
                  <a:pt x="4976862" y="509874"/>
                  <a:pt x="4976862" y="461951"/>
                </a:cubicBezTo>
                <a:cubicBezTo>
                  <a:pt x="4976862" y="411945"/>
                  <a:pt x="4971132" y="368562"/>
                  <a:pt x="4959672" y="331801"/>
                </a:cubicBezTo>
                <a:cubicBezTo>
                  <a:pt x="4948212" y="295041"/>
                  <a:pt x="4931246" y="264605"/>
                  <a:pt x="4908773" y="240495"/>
                </a:cubicBezTo>
                <a:cubicBezTo>
                  <a:pt x="4886300" y="216385"/>
                  <a:pt x="4858320" y="198526"/>
                  <a:pt x="4824834" y="186917"/>
                </a:cubicBezTo>
                <a:cubicBezTo>
                  <a:pt x="4791348" y="175308"/>
                  <a:pt x="4752727" y="169504"/>
                  <a:pt x="4708971" y="169504"/>
                </a:cubicBezTo>
                <a:close/>
                <a:moveTo>
                  <a:pt x="0" y="0"/>
                </a:moveTo>
                <a:lnTo>
                  <a:pt x="9144000" y="0"/>
                </a:lnTo>
                <a:lnTo>
                  <a:pt x="9144000" y="4855220"/>
                </a:lnTo>
                <a:lnTo>
                  <a:pt x="0" y="4855220"/>
                </a:lnTo>
                <a:close/>
              </a:path>
            </a:pathLst>
          </a:custGeom>
          <a:gradFill>
            <a:gsLst>
              <a:gs pos="0">
                <a:schemeClr val="accent1">
                  <a:alpha val="75000"/>
                </a:schemeClr>
              </a:gs>
              <a:gs pos="84000">
                <a:schemeClr val="accent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p:cNvSpPr>
            <a:spLocks noGrp="1"/>
          </p:cNvSpPr>
          <p:nvPr>
            <p:ph type="body" sz="half" idx="2"/>
          </p:nvPr>
        </p:nvSpPr>
        <p:spPr>
          <a:xfrm>
            <a:off x="2361652" y="1211423"/>
            <a:ext cx="6463784" cy="1082254"/>
          </a:xfrm>
          <a:prstGeom prst="rect">
            <a:avLst/>
          </a:prstGeom>
        </p:spPr>
        <p:txBody>
          <a:bodyPr anchor="ctr"/>
          <a:lstStyle>
            <a:lvl1pPr marL="0" indent="0">
              <a:spcBef>
                <a:spcPts val="0"/>
              </a:spcBef>
              <a:buNone/>
              <a:defRPr sz="24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Text Placeholder 3">
            <a:extLst>
              <a:ext uri="{FF2B5EF4-FFF2-40B4-BE49-F238E27FC236}">
                <a16:creationId xmlns:a16="http://schemas.microsoft.com/office/drawing/2014/main" id="{22BBB750-C5AB-F755-2BC3-D96AD771F842}"/>
              </a:ext>
            </a:extLst>
          </p:cNvPr>
          <p:cNvSpPr>
            <a:spLocks noGrp="1"/>
          </p:cNvSpPr>
          <p:nvPr>
            <p:ph type="body" sz="half" idx="10"/>
          </p:nvPr>
        </p:nvSpPr>
        <p:spPr>
          <a:xfrm>
            <a:off x="2361652" y="2482154"/>
            <a:ext cx="6463784" cy="1082254"/>
          </a:xfrm>
          <a:prstGeom prst="rect">
            <a:avLst/>
          </a:prstGeom>
        </p:spPr>
        <p:txBody>
          <a:bodyPr anchor="ctr"/>
          <a:lstStyle>
            <a:lvl1pPr marL="0" indent="0">
              <a:spcBef>
                <a:spcPts val="0"/>
              </a:spcBef>
              <a:buNone/>
              <a:defRPr sz="24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Text Placeholder 3">
            <a:extLst>
              <a:ext uri="{FF2B5EF4-FFF2-40B4-BE49-F238E27FC236}">
                <a16:creationId xmlns:a16="http://schemas.microsoft.com/office/drawing/2014/main" id="{9781DF5D-52D4-453A-3FCE-02B0B2D98166}"/>
              </a:ext>
            </a:extLst>
          </p:cNvPr>
          <p:cNvSpPr>
            <a:spLocks noGrp="1"/>
          </p:cNvSpPr>
          <p:nvPr>
            <p:ph type="body" sz="half" idx="11"/>
          </p:nvPr>
        </p:nvSpPr>
        <p:spPr>
          <a:xfrm>
            <a:off x="2361652" y="3752885"/>
            <a:ext cx="6463784" cy="1082254"/>
          </a:xfrm>
          <a:prstGeom prst="rect">
            <a:avLst/>
          </a:prstGeom>
        </p:spPr>
        <p:txBody>
          <a:bodyPr anchor="ctr"/>
          <a:lstStyle>
            <a:lvl1pPr marL="0" indent="0">
              <a:spcBef>
                <a:spcPts val="0"/>
              </a:spcBef>
              <a:buNone/>
              <a:defRPr sz="24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grpSp>
        <p:nvGrpSpPr>
          <p:cNvPr id="9" name="Group 8">
            <a:extLst>
              <a:ext uri="{FF2B5EF4-FFF2-40B4-BE49-F238E27FC236}">
                <a16:creationId xmlns:a16="http://schemas.microsoft.com/office/drawing/2014/main" id="{9D6E15FA-E824-9A97-62C7-55E5A9E9AFD2}"/>
              </a:ext>
            </a:extLst>
          </p:cNvPr>
          <p:cNvGrpSpPr/>
          <p:nvPr userDrawn="1"/>
        </p:nvGrpSpPr>
        <p:grpSpPr>
          <a:xfrm>
            <a:off x="643125" y="860994"/>
            <a:ext cx="1168910" cy="4403510"/>
            <a:chOff x="643125" y="860994"/>
            <a:chExt cx="1168910" cy="4403510"/>
          </a:xfrm>
        </p:grpSpPr>
        <p:sp>
          <p:nvSpPr>
            <p:cNvPr id="6" name="TextBox 5">
              <a:extLst>
                <a:ext uri="{FF2B5EF4-FFF2-40B4-BE49-F238E27FC236}">
                  <a16:creationId xmlns:a16="http://schemas.microsoft.com/office/drawing/2014/main" id="{EFDC851F-DA89-E7EA-7551-BA5801CAC820}"/>
                </a:ext>
              </a:extLst>
            </p:cNvPr>
            <p:cNvSpPr txBox="1"/>
            <p:nvPr userDrawn="1"/>
          </p:nvSpPr>
          <p:spPr>
            <a:xfrm>
              <a:off x="643125" y="860994"/>
              <a:ext cx="1168910" cy="1862048"/>
            </a:xfrm>
            <a:prstGeom prst="rect">
              <a:avLst/>
            </a:prstGeom>
            <a:noFill/>
          </p:spPr>
          <p:txBody>
            <a:bodyPr wrap="none" rtlCol="0">
              <a:spAutoFit/>
            </a:bodyPr>
            <a:lstStyle/>
            <a:p>
              <a:pPr algn="ctr"/>
              <a:r>
                <a:rPr lang="en-US" sz="11500" b="0">
                  <a:solidFill>
                    <a:schemeClr val="bg1"/>
                  </a:solidFill>
                  <a:latin typeface="Arial Black" panose="020B0A04020102020204" pitchFamily="34" charset="0"/>
                </a:rPr>
                <a:t>1</a:t>
              </a:r>
            </a:p>
          </p:txBody>
        </p:sp>
        <p:sp>
          <p:nvSpPr>
            <p:cNvPr id="7" name="TextBox 6">
              <a:extLst>
                <a:ext uri="{FF2B5EF4-FFF2-40B4-BE49-F238E27FC236}">
                  <a16:creationId xmlns:a16="http://schemas.microsoft.com/office/drawing/2014/main" id="{F3E77B42-CA74-3EAA-FDC0-72D2F094A711}"/>
                </a:ext>
              </a:extLst>
            </p:cNvPr>
            <p:cNvSpPr txBox="1"/>
            <p:nvPr userDrawn="1"/>
          </p:nvSpPr>
          <p:spPr>
            <a:xfrm>
              <a:off x="643125" y="2131725"/>
              <a:ext cx="1168910" cy="1862048"/>
            </a:xfrm>
            <a:prstGeom prst="rect">
              <a:avLst/>
            </a:prstGeom>
            <a:noFill/>
          </p:spPr>
          <p:txBody>
            <a:bodyPr wrap="none" rtlCol="0">
              <a:spAutoFit/>
            </a:bodyPr>
            <a:lstStyle/>
            <a:p>
              <a:pPr algn="ctr"/>
              <a:r>
                <a:rPr lang="en-US" sz="11500" b="0">
                  <a:solidFill>
                    <a:schemeClr val="bg1"/>
                  </a:solidFill>
                  <a:latin typeface="Arial Black" panose="020B0A04020102020204" pitchFamily="34" charset="0"/>
                </a:rPr>
                <a:t>2</a:t>
              </a:r>
            </a:p>
          </p:txBody>
        </p:sp>
        <p:sp>
          <p:nvSpPr>
            <p:cNvPr id="8" name="TextBox 7">
              <a:extLst>
                <a:ext uri="{FF2B5EF4-FFF2-40B4-BE49-F238E27FC236}">
                  <a16:creationId xmlns:a16="http://schemas.microsoft.com/office/drawing/2014/main" id="{47D2E5D1-AA5E-2362-662A-9F45E8FA1BF9}"/>
                </a:ext>
              </a:extLst>
            </p:cNvPr>
            <p:cNvSpPr txBox="1"/>
            <p:nvPr userDrawn="1"/>
          </p:nvSpPr>
          <p:spPr>
            <a:xfrm>
              <a:off x="643125" y="3402456"/>
              <a:ext cx="1168910" cy="1862048"/>
            </a:xfrm>
            <a:prstGeom prst="rect">
              <a:avLst/>
            </a:prstGeom>
            <a:noFill/>
          </p:spPr>
          <p:txBody>
            <a:bodyPr wrap="none" rtlCol="0">
              <a:spAutoFit/>
            </a:bodyPr>
            <a:lstStyle/>
            <a:p>
              <a:pPr algn="ctr"/>
              <a:r>
                <a:rPr lang="en-US" sz="11500" b="0">
                  <a:solidFill>
                    <a:schemeClr val="bg1"/>
                  </a:solidFill>
                  <a:latin typeface="Arial Black" panose="020B0A04020102020204" pitchFamily="34" charset="0"/>
                </a:rPr>
                <a:t>3</a:t>
              </a:r>
            </a:p>
          </p:txBody>
        </p:sp>
      </p:grpSp>
      <p:cxnSp>
        <p:nvCxnSpPr>
          <p:cNvPr id="11" name="Straight Connector 10">
            <a:extLst>
              <a:ext uri="{FF2B5EF4-FFF2-40B4-BE49-F238E27FC236}">
                <a16:creationId xmlns:a16="http://schemas.microsoft.com/office/drawing/2014/main" id="{F07E387C-772B-D3F2-36C5-774771CE4DD7}"/>
              </a:ext>
            </a:extLst>
          </p:cNvPr>
          <p:cNvCxnSpPr>
            <a:cxnSpLocks/>
          </p:cNvCxnSpPr>
          <p:nvPr userDrawn="1"/>
        </p:nvCxnSpPr>
        <p:spPr>
          <a:xfrm>
            <a:off x="2039305" y="1290360"/>
            <a:ext cx="0" cy="85420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1587348-A4B6-33D9-FF62-B2B871305107}"/>
              </a:ext>
            </a:extLst>
          </p:cNvPr>
          <p:cNvCxnSpPr>
            <a:cxnSpLocks/>
          </p:cNvCxnSpPr>
          <p:nvPr userDrawn="1"/>
        </p:nvCxnSpPr>
        <p:spPr>
          <a:xfrm>
            <a:off x="2039305" y="2587404"/>
            <a:ext cx="0" cy="85420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27B2939-9E8C-F478-044A-91ABEB313172}"/>
              </a:ext>
            </a:extLst>
          </p:cNvPr>
          <p:cNvCxnSpPr>
            <a:cxnSpLocks/>
          </p:cNvCxnSpPr>
          <p:nvPr userDrawn="1"/>
        </p:nvCxnSpPr>
        <p:spPr>
          <a:xfrm>
            <a:off x="2039305" y="3877870"/>
            <a:ext cx="0" cy="85420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824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0" y="1016000"/>
            <a:ext cx="9144000" cy="1397000"/>
          </a:xfrm>
          <a:prstGeom prst="rect">
            <a:avLst/>
          </a:prstGeom>
        </p:spPr>
        <p:txBody>
          <a:bodyPr lIns="274320" rIns="274320" anchor="b"/>
          <a:lstStyle>
            <a:lvl1pPr algn="l">
              <a:spcBef>
                <a:spcPts val="0"/>
              </a:spcBef>
              <a:defRPr sz="4000" b="1">
                <a:solidFill>
                  <a:schemeClr val="bg1"/>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0" y="2413000"/>
            <a:ext cx="9144000" cy="1016000"/>
          </a:xfrm>
          <a:prstGeom prst="rect">
            <a:avLst/>
          </a:prstGeom>
        </p:spPr>
        <p:txBody>
          <a:bodyPr lIns="274320" rIns="274320" anchor="t"/>
          <a:lstStyle>
            <a:lvl1pPr marL="0" indent="0" algn="l">
              <a:spcBef>
                <a:spcPts val="0"/>
              </a:spcBef>
              <a:buNone/>
              <a:defRPr sz="3200" b="0" i="1">
                <a:solidFill>
                  <a:schemeClr val="accent5"/>
                </a:solidFill>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096546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084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3.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4.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7.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theme" Target="../theme/theme8.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31.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974BC3-6312-A14F-AC14-F819FC2494F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275559184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548DF4-CDE1-4DAD-A56B-104F9F087DCA}"/>
              </a:ext>
            </a:extLst>
          </p:cNvPr>
          <p:cNvSpPr/>
          <p:nvPr userDrawn="1"/>
        </p:nvSpPr>
        <p:spPr>
          <a:xfrm>
            <a:off x="0" y="0"/>
            <a:ext cx="9144000" cy="10424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B10CD668-034E-F313-1A3E-B62A222420A7}"/>
              </a:ext>
            </a:extLst>
          </p:cNvPr>
          <p:cNvCxnSpPr>
            <a:cxnSpLocks/>
          </p:cNvCxnSpPr>
          <p:nvPr userDrawn="1"/>
        </p:nvCxnSpPr>
        <p:spPr>
          <a:xfrm>
            <a:off x="-16184" y="1035781"/>
            <a:ext cx="9171432" cy="0"/>
          </a:xfrm>
          <a:prstGeom prst="line">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407412"/>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D3D12-F585-B39A-1811-21638646528C}"/>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1473230643"/>
      </p:ext>
    </p:extLst>
  </p:cSld>
  <p:clrMap bg1="lt1" tx1="dk1" bg2="lt2" tx2="dk2" accent1="accent1" accent2="accent2" accent3="accent3" accent4="accent4" accent5="accent5" accent6="accent6" hlink="hlink" folHlink="folHlink"/>
  <p:sldLayoutIdLst>
    <p:sldLayoutId id="2147483673" r:id="rId1"/>
    <p:sldLayoutId id="2147483679"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doctor showing an x-ray to a patient&#10;&#10;AI-generated content may be incorrect.">
            <a:extLst>
              <a:ext uri="{FF2B5EF4-FFF2-40B4-BE49-F238E27FC236}">
                <a16:creationId xmlns:a16="http://schemas.microsoft.com/office/drawing/2014/main" id="{98118234-C095-2190-27C9-8F91DA36CBF0}"/>
              </a:ext>
            </a:extLst>
          </p:cNvPr>
          <p:cNvPicPr>
            <a:picLocks noChangeAspect="1"/>
          </p:cNvPicPr>
          <p:nvPr userDrawn="1"/>
        </p:nvPicPr>
        <p:blipFill>
          <a:blip r:embed="rId5"/>
          <a:stretch>
            <a:fillRect/>
          </a:stretch>
        </p:blipFill>
        <p:spPr>
          <a:xfrm flipH="1">
            <a:off x="1438996" y="0"/>
            <a:ext cx="7705004" cy="5143500"/>
          </a:xfrm>
          <a:prstGeom prst="rect">
            <a:avLst/>
          </a:prstGeom>
        </p:spPr>
      </p:pic>
      <p:sp>
        <p:nvSpPr>
          <p:cNvPr id="3" name="Rectangle 2">
            <a:extLst>
              <a:ext uri="{FF2B5EF4-FFF2-40B4-BE49-F238E27FC236}">
                <a16:creationId xmlns:a16="http://schemas.microsoft.com/office/drawing/2014/main" id="{D82CAF05-14C7-3D6F-9BAC-42E0DB4B4EEA}"/>
              </a:ext>
            </a:extLst>
          </p:cNvPr>
          <p:cNvSpPr/>
          <p:nvPr userDrawn="1"/>
        </p:nvSpPr>
        <p:spPr>
          <a:xfrm>
            <a:off x="0" y="0"/>
            <a:ext cx="9144000" cy="5143500"/>
          </a:xfrm>
          <a:prstGeom prst="rect">
            <a:avLst/>
          </a:prstGeom>
          <a:gradFill>
            <a:gsLst>
              <a:gs pos="0">
                <a:schemeClr val="accent5">
                  <a:alpha val="41000"/>
                </a:schemeClr>
              </a:gs>
              <a:gs pos="87000">
                <a:schemeClr val="accent5">
                  <a:lumMod val="75000"/>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7CDB120-56EF-FB69-D43E-08C6B7B00904}"/>
              </a:ext>
            </a:extLst>
          </p:cNvPr>
          <p:cNvSpPr/>
          <p:nvPr userDrawn="1"/>
        </p:nvSpPr>
        <p:spPr>
          <a:xfrm>
            <a:off x="0" y="153750"/>
            <a:ext cx="9144000" cy="4855220"/>
          </a:xfrm>
          <a:prstGeom prst="rect">
            <a:avLst/>
          </a:prstGeom>
          <a:gradFill>
            <a:gsLst>
              <a:gs pos="0">
                <a:schemeClr val="accent1">
                  <a:alpha val="39000"/>
                </a:schemeClr>
              </a:gs>
              <a:gs pos="84000">
                <a:schemeClr val="accent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302924"/>
      </p:ext>
    </p:extLst>
  </p:cSld>
  <p:clrMap bg1="lt1" tx1="dk1" bg2="lt2" tx2="dk2" accent1="accent1" accent2="accent2" accent3="accent3" accent4="accent4" accent5="accent5" accent6="accent6" hlink="hlink" folHlink="folHlink"/>
  <p:sldLayoutIdLst>
    <p:sldLayoutId id="2147483693" r:id="rId1"/>
    <p:sldLayoutId id="2147483685" r:id="rId2"/>
    <p:sldLayoutId id="2147483691"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doctor showing an x-ray to a patient&#10;&#10;AI-generated content may be incorrect.">
            <a:extLst>
              <a:ext uri="{FF2B5EF4-FFF2-40B4-BE49-F238E27FC236}">
                <a16:creationId xmlns:a16="http://schemas.microsoft.com/office/drawing/2014/main" id="{5463077B-70CA-3696-D135-C562701F7A92}"/>
              </a:ext>
            </a:extLst>
          </p:cNvPr>
          <p:cNvPicPr>
            <a:picLocks noChangeAspect="1"/>
          </p:cNvPicPr>
          <p:nvPr userDrawn="1"/>
        </p:nvPicPr>
        <p:blipFill>
          <a:blip r:embed="rId5"/>
          <a:stretch>
            <a:fillRect/>
          </a:stretch>
        </p:blipFill>
        <p:spPr>
          <a:xfrm flipH="1">
            <a:off x="1438996" y="0"/>
            <a:ext cx="7705004" cy="5143500"/>
          </a:xfrm>
          <a:prstGeom prst="rect">
            <a:avLst/>
          </a:prstGeom>
        </p:spPr>
      </p:pic>
      <p:sp>
        <p:nvSpPr>
          <p:cNvPr id="4" name="Rectangle 3">
            <a:extLst>
              <a:ext uri="{FF2B5EF4-FFF2-40B4-BE49-F238E27FC236}">
                <a16:creationId xmlns:a16="http://schemas.microsoft.com/office/drawing/2014/main" id="{9A4EEC8B-F582-3AE6-EB3A-8A9A05CDD15A}"/>
              </a:ext>
            </a:extLst>
          </p:cNvPr>
          <p:cNvSpPr/>
          <p:nvPr userDrawn="1"/>
        </p:nvSpPr>
        <p:spPr>
          <a:xfrm>
            <a:off x="0" y="0"/>
            <a:ext cx="9144000" cy="5143500"/>
          </a:xfrm>
          <a:prstGeom prst="rect">
            <a:avLst/>
          </a:prstGeom>
          <a:gradFill>
            <a:gsLst>
              <a:gs pos="0">
                <a:schemeClr val="accent5">
                  <a:alpha val="41000"/>
                </a:schemeClr>
              </a:gs>
              <a:gs pos="87000">
                <a:schemeClr val="accent5">
                  <a:lumMod val="75000"/>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259FA5-DE6E-AE27-481E-7FF2BE0CD2D8}"/>
              </a:ext>
            </a:extLst>
          </p:cNvPr>
          <p:cNvSpPr/>
          <p:nvPr userDrawn="1"/>
        </p:nvSpPr>
        <p:spPr>
          <a:xfrm>
            <a:off x="0" y="153750"/>
            <a:ext cx="9144000" cy="4855220"/>
          </a:xfrm>
          <a:prstGeom prst="rect">
            <a:avLst/>
          </a:prstGeom>
          <a:gradFill>
            <a:gsLst>
              <a:gs pos="0">
                <a:schemeClr val="accent1">
                  <a:alpha val="39000"/>
                </a:schemeClr>
              </a:gs>
              <a:gs pos="84000">
                <a:schemeClr val="accent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243375"/>
      </p:ext>
    </p:extLst>
  </p:cSld>
  <p:clrMap bg1="lt1" tx1="dk1" bg2="lt2" tx2="dk2" accent1="accent1" accent2="accent2" accent3="accent3" accent4="accent4" accent5="accent5" accent6="accent6" hlink="hlink" folHlink="folHlink"/>
  <p:sldLayoutIdLst>
    <p:sldLayoutId id="2147483736" r:id="rId1"/>
    <p:sldLayoutId id="2147483731" r:id="rId2"/>
    <p:sldLayoutId id="2147483732"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doctor showing an x-ray to a patient&#10;&#10;AI-generated content may be incorrect.">
            <a:extLst>
              <a:ext uri="{FF2B5EF4-FFF2-40B4-BE49-F238E27FC236}">
                <a16:creationId xmlns:a16="http://schemas.microsoft.com/office/drawing/2014/main" id="{5463077B-70CA-3696-D135-C562701F7A92}"/>
              </a:ext>
            </a:extLst>
          </p:cNvPr>
          <p:cNvPicPr>
            <a:picLocks noChangeAspect="1"/>
          </p:cNvPicPr>
          <p:nvPr userDrawn="1"/>
        </p:nvPicPr>
        <p:blipFill>
          <a:blip r:embed="rId5"/>
          <a:stretch>
            <a:fillRect/>
          </a:stretch>
        </p:blipFill>
        <p:spPr>
          <a:xfrm flipH="1">
            <a:off x="1438996" y="0"/>
            <a:ext cx="7705004" cy="5143500"/>
          </a:xfrm>
          <a:prstGeom prst="rect">
            <a:avLst/>
          </a:prstGeom>
        </p:spPr>
      </p:pic>
      <p:sp>
        <p:nvSpPr>
          <p:cNvPr id="4" name="Rectangle 3">
            <a:extLst>
              <a:ext uri="{FF2B5EF4-FFF2-40B4-BE49-F238E27FC236}">
                <a16:creationId xmlns:a16="http://schemas.microsoft.com/office/drawing/2014/main" id="{9A4EEC8B-F582-3AE6-EB3A-8A9A05CDD15A}"/>
              </a:ext>
            </a:extLst>
          </p:cNvPr>
          <p:cNvSpPr/>
          <p:nvPr userDrawn="1"/>
        </p:nvSpPr>
        <p:spPr>
          <a:xfrm>
            <a:off x="0" y="0"/>
            <a:ext cx="9144000" cy="5143500"/>
          </a:xfrm>
          <a:prstGeom prst="rect">
            <a:avLst/>
          </a:prstGeom>
          <a:gradFill>
            <a:gsLst>
              <a:gs pos="0">
                <a:schemeClr val="accent5">
                  <a:alpha val="41000"/>
                </a:schemeClr>
              </a:gs>
              <a:gs pos="87000">
                <a:schemeClr val="accent5">
                  <a:lumMod val="75000"/>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259FA5-DE6E-AE27-481E-7FF2BE0CD2D8}"/>
              </a:ext>
            </a:extLst>
          </p:cNvPr>
          <p:cNvSpPr/>
          <p:nvPr userDrawn="1"/>
        </p:nvSpPr>
        <p:spPr>
          <a:xfrm>
            <a:off x="327726" y="305979"/>
            <a:ext cx="8488547" cy="4531541"/>
          </a:xfrm>
          <a:prstGeom prst="rect">
            <a:avLst/>
          </a:prstGeom>
          <a:solidFill>
            <a:schemeClr val="accent1">
              <a:alpha val="84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63355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548DF4-CDE1-4DAD-A56B-104F9F087DCA}"/>
              </a:ext>
            </a:extLst>
          </p:cNvPr>
          <p:cNvSpPr/>
          <p:nvPr userDrawn="1"/>
        </p:nvSpPr>
        <p:spPr>
          <a:xfrm>
            <a:off x="0" y="0"/>
            <a:ext cx="9144000" cy="10424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black logo&#10;&#10;Description automatically generated">
            <a:extLst>
              <a:ext uri="{FF2B5EF4-FFF2-40B4-BE49-F238E27FC236}">
                <a16:creationId xmlns:a16="http://schemas.microsoft.com/office/drawing/2014/main" id="{4275539A-BAAE-717B-53DE-558F6FAF7283}"/>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7564340" y="4896660"/>
            <a:ext cx="1535430" cy="194658"/>
          </a:xfrm>
          <a:prstGeom prst="rect">
            <a:avLst/>
          </a:prstGeom>
        </p:spPr>
      </p:pic>
      <p:cxnSp>
        <p:nvCxnSpPr>
          <p:cNvPr id="4" name="Straight Connector 3">
            <a:extLst>
              <a:ext uri="{FF2B5EF4-FFF2-40B4-BE49-F238E27FC236}">
                <a16:creationId xmlns:a16="http://schemas.microsoft.com/office/drawing/2014/main" id="{52ACBEC7-F45E-0C02-2897-925CB027908F}"/>
              </a:ext>
            </a:extLst>
          </p:cNvPr>
          <p:cNvCxnSpPr>
            <a:cxnSpLocks/>
          </p:cNvCxnSpPr>
          <p:nvPr userDrawn="1"/>
        </p:nvCxnSpPr>
        <p:spPr>
          <a:xfrm>
            <a:off x="-16184" y="1035781"/>
            <a:ext cx="9171432" cy="0"/>
          </a:xfrm>
          <a:prstGeom prst="line">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88896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12" r:id="rId3"/>
    <p:sldLayoutId id="2147483710" r:id="rId4"/>
    <p:sldLayoutId id="2147483742" r:id="rId5"/>
    <p:sldLayoutId id="2147483743" r:id="rId6"/>
    <p:sldLayoutId id="2147483744"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5FC9B9-C1F5-BDEC-C762-5ED7FAE5A92B}"/>
              </a:ext>
            </a:extLst>
          </p:cNvPr>
          <p:cNvSpPr/>
          <p:nvPr userDrawn="1"/>
        </p:nvSpPr>
        <p:spPr>
          <a:xfrm>
            <a:off x="0" y="4887468"/>
            <a:ext cx="9144000" cy="2560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black logo&#10;&#10;Description automatically generated">
            <a:extLst>
              <a:ext uri="{FF2B5EF4-FFF2-40B4-BE49-F238E27FC236}">
                <a16:creationId xmlns:a16="http://schemas.microsoft.com/office/drawing/2014/main" id="{47A1FF9D-518F-5299-CBD0-17CCC1F6125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564340" y="4647283"/>
            <a:ext cx="1535430" cy="194658"/>
          </a:xfrm>
          <a:prstGeom prst="rect">
            <a:avLst/>
          </a:prstGeom>
        </p:spPr>
      </p:pic>
      <p:cxnSp>
        <p:nvCxnSpPr>
          <p:cNvPr id="4" name="Straight Connector 3">
            <a:extLst>
              <a:ext uri="{FF2B5EF4-FFF2-40B4-BE49-F238E27FC236}">
                <a16:creationId xmlns:a16="http://schemas.microsoft.com/office/drawing/2014/main" id="{45C1E98C-4F38-8F4B-3201-E473B00940BB}"/>
              </a:ext>
            </a:extLst>
          </p:cNvPr>
          <p:cNvCxnSpPr>
            <a:cxnSpLocks/>
          </p:cNvCxnSpPr>
          <p:nvPr userDrawn="1"/>
        </p:nvCxnSpPr>
        <p:spPr>
          <a:xfrm>
            <a:off x="-16184" y="4903757"/>
            <a:ext cx="9171432" cy="0"/>
          </a:xfrm>
          <a:prstGeom prst="line">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53837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C6BEAF-7E99-756C-B101-4A7A54864B35}"/>
              </a:ext>
            </a:extLst>
          </p:cNvPr>
          <p:cNvSpPr/>
          <p:nvPr userDrawn="1"/>
        </p:nvSpPr>
        <p:spPr>
          <a:xfrm>
            <a:off x="0" y="0"/>
            <a:ext cx="256032" cy="514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black logo&#10;&#10;Description automatically generated">
            <a:extLst>
              <a:ext uri="{FF2B5EF4-FFF2-40B4-BE49-F238E27FC236}">
                <a16:creationId xmlns:a16="http://schemas.microsoft.com/office/drawing/2014/main" id="{D86D5FBF-49C2-2CD3-A913-73EAC38C7A3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564340" y="4896660"/>
            <a:ext cx="1535430" cy="194658"/>
          </a:xfrm>
          <a:prstGeom prst="rect">
            <a:avLst/>
          </a:prstGeom>
        </p:spPr>
      </p:pic>
      <p:cxnSp>
        <p:nvCxnSpPr>
          <p:cNvPr id="4" name="Straight Connector 3">
            <a:extLst>
              <a:ext uri="{FF2B5EF4-FFF2-40B4-BE49-F238E27FC236}">
                <a16:creationId xmlns:a16="http://schemas.microsoft.com/office/drawing/2014/main" id="{3BDB97D3-5FE4-BDAC-8D2C-A4C445D99C9E}"/>
              </a:ext>
            </a:extLst>
          </p:cNvPr>
          <p:cNvCxnSpPr>
            <a:cxnSpLocks/>
          </p:cNvCxnSpPr>
          <p:nvPr userDrawn="1"/>
        </p:nvCxnSpPr>
        <p:spPr>
          <a:xfrm>
            <a:off x="247940" y="-16184"/>
            <a:ext cx="0" cy="5166360"/>
          </a:xfrm>
          <a:prstGeom prst="line">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0762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45"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5FC9B9-C1F5-BDEC-C762-5ED7FAE5A92B}"/>
              </a:ext>
            </a:extLst>
          </p:cNvPr>
          <p:cNvSpPr/>
          <p:nvPr userDrawn="1"/>
        </p:nvSpPr>
        <p:spPr>
          <a:xfrm>
            <a:off x="0" y="5032488"/>
            <a:ext cx="9144000" cy="1110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black logo&#10;&#10;Description automatically generated">
            <a:extLst>
              <a:ext uri="{FF2B5EF4-FFF2-40B4-BE49-F238E27FC236}">
                <a16:creationId xmlns:a16="http://schemas.microsoft.com/office/drawing/2014/main" id="{47A1FF9D-518F-5299-CBD0-17CCC1F612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4340" y="4785425"/>
            <a:ext cx="1535430" cy="194658"/>
          </a:xfrm>
          <a:prstGeom prst="rect">
            <a:avLst/>
          </a:prstGeom>
        </p:spPr>
      </p:pic>
      <p:pic>
        <p:nvPicPr>
          <p:cNvPr id="4" name="Picture 3">
            <a:extLst>
              <a:ext uri="{FF2B5EF4-FFF2-40B4-BE49-F238E27FC236}">
                <a16:creationId xmlns:a16="http://schemas.microsoft.com/office/drawing/2014/main" id="{A5442B62-6760-DED4-F0E1-E5250B2502A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6578" y="42906"/>
            <a:ext cx="9150578" cy="707969"/>
          </a:xfrm>
          <a:prstGeom prst="rect">
            <a:avLst/>
          </a:prstGeom>
        </p:spPr>
      </p:pic>
    </p:spTree>
    <p:extLst>
      <p:ext uri="{BB962C8B-B14F-4D97-AF65-F5344CB8AC3E}">
        <p14:creationId xmlns:p14="http://schemas.microsoft.com/office/powerpoint/2010/main" val="1749772149"/>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27.jpeg"/><Relationship Id="rId4" Type="http://schemas.openxmlformats.org/officeDocument/2006/relationships/image" Target="../media/image26.tif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548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29F2-3356-D005-3E27-AE50C5966EE0}"/>
              </a:ext>
            </a:extLst>
          </p:cNvPr>
          <p:cNvSpPr>
            <a:spLocks noGrp="1"/>
          </p:cNvSpPr>
          <p:nvPr>
            <p:ph type="ctrTitle"/>
          </p:nvPr>
        </p:nvSpPr>
        <p:spPr>
          <a:xfrm>
            <a:off x="0" y="1016000"/>
            <a:ext cx="5575412" cy="1765300"/>
          </a:xfrm>
        </p:spPr>
        <p:txBody>
          <a:bodyPr/>
          <a:lstStyle/>
          <a:p>
            <a:r>
              <a:rPr lang="en-US" noProof="0" dirty="0"/>
              <a:t>Unmet Needs in </a:t>
            </a:r>
            <a:br>
              <a:rPr lang="en-US" noProof="0" dirty="0"/>
            </a:br>
            <a:r>
              <a:rPr lang="en-US" noProof="0" dirty="0"/>
              <a:t>HER2-neg Metastatic Breast Cancer</a:t>
            </a:r>
          </a:p>
        </p:txBody>
      </p:sp>
    </p:spTree>
    <p:extLst>
      <p:ext uri="{BB962C8B-B14F-4D97-AF65-F5344CB8AC3E}">
        <p14:creationId xmlns:p14="http://schemas.microsoft.com/office/powerpoint/2010/main" val="1769145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577303-D2BE-1444-F3EF-84372414FC8A}"/>
              </a:ext>
            </a:extLst>
          </p:cNvPr>
          <p:cNvSpPr>
            <a:spLocks noGrp="1"/>
          </p:cNvSpPr>
          <p:nvPr>
            <p:ph type="body" sz="quarter" idx="10"/>
          </p:nvPr>
        </p:nvSpPr>
        <p:spPr>
          <a:xfrm>
            <a:off x="1948" y="4685002"/>
            <a:ext cx="7502438" cy="513017"/>
          </a:xfrm>
        </p:spPr>
        <p:txBody>
          <a:bodyPr anchor="b" anchorCtr="0"/>
          <a:lstStyle/>
          <a:p>
            <a:pPr lvl="0" defTabSz="457200">
              <a:lnSpc>
                <a:spcPct val="80000"/>
              </a:lnSpc>
              <a:defRPr/>
            </a:pP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AIAN, American Indian and Alaska Native; API, Asian Pacific Islander; </a:t>
            </a:r>
            <a:r>
              <a:rPr lang="en-US" dirty="0">
                <a:solidFill>
                  <a:schemeClr val="bg1">
                    <a:lumMod val="50000"/>
                  </a:schemeClr>
                </a:solidFill>
              </a:rPr>
              <a:t>HER2, human epidermal growth factor receptor 2</a:t>
            </a:r>
            <a:endPar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endParaRPr>
          </a:p>
          <a:p>
            <a:pPr defTabSz="457200">
              <a:lnSpc>
                <a:spcPct val="80000"/>
              </a:lnSpc>
              <a:defRPr/>
            </a:pPr>
            <a:r>
              <a:rPr kumimoji="0" lang="en-US" b="0" i="0" u="none" strike="noStrike" kern="1200" cap="none" spc="0" normalizeH="0" baseline="0" noProof="0" dirty="0" err="1">
                <a:ln>
                  <a:noFill/>
                </a:ln>
                <a:solidFill>
                  <a:schemeClr val="bg1">
                    <a:lumMod val="50000"/>
                  </a:schemeClr>
                </a:solidFill>
                <a:effectLst/>
                <a:uLnTx/>
                <a:uFillTx/>
                <a:latin typeface="Calibri"/>
                <a:ea typeface="+mn-ea"/>
                <a:cs typeface="+mn-cs"/>
              </a:rPr>
              <a:t>Rebner</a:t>
            </a: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 M, Pai VR. </a:t>
            </a:r>
            <a:r>
              <a:rPr kumimoji="0" lang="en-US" b="0" i="1" u="none" strike="noStrike" kern="1200" cap="none" spc="0" normalizeH="0" baseline="0" noProof="0" dirty="0">
                <a:ln>
                  <a:noFill/>
                </a:ln>
                <a:solidFill>
                  <a:schemeClr val="bg1">
                    <a:lumMod val="50000"/>
                  </a:schemeClr>
                </a:solidFill>
                <a:effectLst/>
                <a:uLnTx/>
                <a:uFillTx/>
                <a:latin typeface="Calibri"/>
                <a:ea typeface="+mn-ea"/>
                <a:cs typeface="+mn-cs"/>
              </a:rPr>
              <a:t>J Breast Imaging</a:t>
            </a: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 2020;2(5):416–421. Prakash O, et al. </a:t>
            </a:r>
            <a:r>
              <a:rPr kumimoji="0" lang="en-US" b="0" i="1" u="none" strike="noStrike" kern="1200" cap="none" spc="0" normalizeH="0" baseline="0" noProof="0" dirty="0">
                <a:ln>
                  <a:noFill/>
                </a:ln>
                <a:solidFill>
                  <a:schemeClr val="bg1">
                    <a:lumMod val="50000"/>
                  </a:schemeClr>
                </a:solidFill>
                <a:effectLst/>
                <a:uLnTx/>
                <a:uFillTx/>
                <a:latin typeface="Calibri"/>
                <a:ea typeface="+mn-ea"/>
                <a:cs typeface="+mn-cs"/>
              </a:rPr>
              <a:t>Front Public Health</a:t>
            </a: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 2020;8:576964</a:t>
            </a:r>
            <a:r>
              <a:rPr lang="en-US" dirty="0">
                <a:solidFill>
                  <a:schemeClr val="bg1">
                    <a:lumMod val="50000"/>
                  </a:schemeClr>
                </a:solidFill>
                <a:latin typeface="Calibri"/>
              </a:rPr>
              <a:t>; </a:t>
            </a: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Giaquinto AN, et al. </a:t>
            </a:r>
            <a:r>
              <a:rPr kumimoji="0" lang="en-US" b="0" i="1" u="none" strike="noStrike" kern="1200" cap="none" spc="0" normalizeH="0" baseline="0" noProof="0" dirty="0">
                <a:ln>
                  <a:noFill/>
                </a:ln>
                <a:solidFill>
                  <a:schemeClr val="bg1">
                    <a:lumMod val="50000"/>
                  </a:schemeClr>
                </a:solidFill>
                <a:effectLst/>
                <a:uLnTx/>
                <a:uFillTx/>
                <a:latin typeface="Calibri"/>
                <a:ea typeface="+mn-ea"/>
                <a:cs typeface="+mn-cs"/>
              </a:rPr>
              <a:t>CA Cancer J Clin. </a:t>
            </a: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2022;72:524–541; </a:t>
            </a:r>
            <a:r>
              <a:rPr lang="en-US" dirty="0">
                <a:solidFill>
                  <a:schemeClr val="bg1">
                    <a:lumMod val="50000"/>
                  </a:schemeClr>
                </a:solidFill>
              </a:rPr>
              <a:t>Waks AG, Winer EP. </a:t>
            </a:r>
            <a:r>
              <a:rPr lang="en-US" i="1" dirty="0">
                <a:solidFill>
                  <a:schemeClr val="bg1">
                    <a:lumMod val="50000"/>
                  </a:schemeClr>
                </a:solidFill>
              </a:rPr>
              <a:t>JAMA. </a:t>
            </a:r>
            <a:r>
              <a:rPr lang="en-US" dirty="0">
                <a:solidFill>
                  <a:schemeClr val="bg1">
                    <a:lumMod val="50000"/>
                  </a:schemeClr>
                </a:solidFill>
              </a:rPr>
              <a:t>2019;321(3):288–300.</a:t>
            </a:r>
          </a:p>
        </p:txBody>
      </p:sp>
      <p:sp>
        <p:nvSpPr>
          <p:cNvPr id="2" name="Title 1">
            <a:extLst>
              <a:ext uri="{FF2B5EF4-FFF2-40B4-BE49-F238E27FC236}">
                <a16:creationId xmlns:a16="http://schemas.microsoft.com/office/drawing/2014/main" id="{2DE7A6D5-5578-C677-AEF2-E271977CF3CB}"/>
              </a:ext>
            </a:extLst>
          </p:cNvPr>
          <p:cNvSpPr>
            <a:spLocks noGrp="1"/>
          </p:cNvSpPr>
          <p:nvPr>
            <p:ph type="title" idx="4294967295"/>
          </p:nvPr>
        </p:nvSpPr>
        <p:spPr>
          <a:xfrm>
            <a:off x="12700" y="0"/>
            <a:ext cx="9131300" cy="997720"/>
          </a:xfrm>
          <a:prstGeom prst="rect">
            <a:avLst/>
          </a:prstGeom>
        </p:spPr>
        <p:txBody>
          <a:bodyPr anchor="ctr" anchorCtr="0">
            <a:noAutofit/>
          </a:bodyPr>
          <a:lstStyle/>
          <a:p>
            <a:pPr algn="ctr">
              <a:lnSpc>
                <a:spcPct val="90000"/>
              </a:lnSpc>
            </a:pPr>
            <a:r>
              <a:rPr lang="en-US" sz="3200" b="1" noProof="0" dirty="0">
                <a:solidFill>
                  <a:schemeClr val="bg1"/>
                </a:solidFill>
                <a:latin typeface="Calibri" panose="020F0502020204030204" pitchFamily="34" charset="0"/>
              </a:rPr>
              <a:t>Epidemiology and Unmet Needs in mBC</a:t>
            </a:r>
          </a:p>
        </p:txBody>
      </p:sp>
      <p:sp>
        <p:nvSpPr>
          <p:cNvPr id="7" name="TextBox 6">
            <a:extLst>
              <a:ext uri="{FF2B5EF4-FFF2-40B4-BE49-F238E27FC236}">
                <a16:creationId xmlns:a16="http://schemas.microsoft.com/office/drawing/2014/main" id="{B250B611-E711-2A73-08AA-D521E185AB51}"/>
              </a:ext>
            </a:extLst>
          </p:cNvPr>
          <p:cNvSpPr txBox="1"/>
          <p:nvPr/>
        </p:nvSpPr>
        <p:spPr>
          <a:xfrm>
            <a:off x="176478" y="1316311"/>
            <a:ext cx="8791043" cy="3368691"/>
          </a:xfrm>
          <a:prstGeom prst="rect">
            <a:avLst/>
          </a:prstGeom>
          <a:noFill/>
        </p:spPr>
        <p:txBody>
          <a:bodyPr wrap="square" rtlCol="0">
            <a:noAutofit/>
          </a:bodyPr>
          <a:lstStyle/>
          <a:p>
            <a:pPr marL="342900" indent="-274320">
              <a:lnSpc>
                <a:spcPct val="90000"/>
              </a:lnSpc>
              <a:spcAft>
                <a:spcPts val="600"/>
              </a:spcAft>
              <a:buClr>
                <a:schemeClr val="accent3"/>
              </a:buClr>
              <a:buFont typeface="Arial" panose="020B0604020202020204" pitchFamily="34" charset="0"/>
              <a:buChar char="•"/>
            </a:pPr>
            <a:r>
              <a:rPr lang="en-US" sz="1900" noProof="0" dirty="0">
                <a:solidFill>
                  <a:schemeClr val="tx2"/>
                </a:solidFill>
              </a:rPr>
              <a:t>5-year BC-specific survival rates are significantly lower in Black women (80%) versus White (91%) women</a:t>
            </a:r>
          </a:p>
          <a:p>
            <a:pPr marL="342900" indent="-274320">
              <a:lnSpc>
                <a:spcPct val="90000"/>
              </a:lnSpc>
              <a:spcAft>
                <a:spcPts val="600"/>
              </a:spcAft>
              <a:buClr>
                <a:schemeClr val="accent3"/>
              </a:buClr>
              <a:buFont typeface="Arial" panose="020B0604020202020204" pitchFamily="34" charset="0"/>
              <a:buChar char="•"/>
            </a:pPr>
            <a:r>
              <a:rPr lang="en-US" sz="1900" noProof="0" dirty="0">
                <a:solidFill>
                  <a:schemeClr val="tx2"/>
                </a:solidFill>
              </a:rPr>
              <a:t>Median age at death due to breast cancer</a:t>
            </a:r>
          </a:p>
          <a:p>
            <a:pPr marL="731520" indent="-274320">
              <a:lnSpc>
                <a:spcPct val="90000"/>
              </a:lnSpc>
              <a:spcAft>
                <a:spcPts val="600"/>
              </a:spcAft>
              <a:buClr>
                <a:schemeClr val="accent3"/>
              </a:buClr>
              <a:buFont typeface="Arial" panose="020B0604020202020204" pitchFamily="34" charset="0"/>
              <a:buChar char="•"/>
            </a:pPr>
            <a:r>
              <a:rPr lang="en-US" sz="1900" noProof="0" dirty="0">
                <a:solidFill>
                  <a:schemeClr val="tx2"/>
                </a:solidFill>
              </a:rPr>
              <a:t>68 years all women</a:t>
            </a:r>
          </a:p>
          <a:p>
            <a:pPr marL="731520" indent="-274320">
              <a:lnSpc>
                <a:spcPct val="90000"/>
              </a:lnSpc>
              <a:spcAft>
                <a:spcPts val="600"/>
              </a:spcAft>
              <a:buClr>
                <a:schemeClr val="accent3"/>
              </a:buClr>
              <a:buFont typeface="Arial" panose="020B0604020202020204" pitchFamily="34" charset="0"/>
              <a:buChar char="•"/>
            </a:pPr>
            <a:r>
              <a:rPr lang="en-US" sz="1900" noProof="0" dirty="0">
                <a:solidFill>
                  <a:schemeClr val="tx2"/>
                </a:solidFill>
              </a:rPr>
              <a:t>70 years White women </a:t>
            </a:r>
          </a:p>
          <a:p>
            <a:pPr marL="731520" indent="-274320">
              <a:lnSpc>
                <a:spcPct val="90000"/>
              </a:lnSpc>
              <a:spcAft>
                <a:spcPts val="600"/>
              </a:spcAft>
              <a:buClr>
                <a:schemeClr val="accent3"/>
              </a:buClr>
              <a:buFont typeface="Arial" panose="020B0604020202020204" pitchFamily="34" charset="0"/>
              <a:buChar char="•"/>
            </a:pPr>
            <a:r>
              <a:rPr lang="en-US" sz="1900" noProof="0" dirty="0">
                <a:solidFill>
                  <a:schemeClr val="tx2"/>
                </a:solidFill>
              </a:rPr>
              <a:t>63 years Black women</a:t>
            </a:r>
          </a:p>
          <a:p>
            <a:pPr marL="352425" indent="-292100">
              <a:lnSpc>
                <a:spcPct val="90000"/>
              </a:lnSpc>
              <a:spcAft>
                <a:spcPts val="600"/>
              </a:spcAft>
              <a:buClr>
                <a:schemeClr val="accent3"/>
              </a:buClr>
              <a:buFont typeface="Arial" panose="020B0604020202020204" pitchFamily="34" charset="0"/>
              <a:buChar char="•"/>
            </a:pPr>
            <a:r>
              <a:rPr lang="en-US" sz="1900" dirty="0">
                <a:solidFill>
                  <a:schemeClr val="tx2"/>
                </a:solidFill>
              </a:rPr>
              <a:t>Endocrine therapies are effective in HR-positive/HER2-negative disease with smaller effects on quality of life than chemotherapies</a:t>
            </a:r>
          </a:p>
          <a:p>
            <a:pPr marL="352425" indent="-292100">
              <a:lnSpc>
                <a:spcPct val="90000"/>
              </a:lnSpc>
              <a:spcAft>
                <a:spcPts val="600"/>
              </a:spcAft>
              <a:buClr>
                <a:schemeClr val="accent3"/>
              </a:buClr>
              <a:buFont typeface="Arial" panose="020B0604020202020204" pitchFamily="34" charset="0"/>
              <a:buChar char="•"/>
            </a:pPr>
            <a:r>
              <a:rPr lang="en-US" sz="1900" dirty="0">
                <a:solidFill>
                  <a:schemeClr val="tx2"/>
                </a:solidFill>
              </a:rPr>
              <a:t>Chemotherapies for endocrine therapy–refractory HR-positive/HER2-negative and triple-negative BC are associated with diminished quality of life</a:t>
            </a:r>
          </a:p>
          <a:p>
            <a:pPr marL="352425" indent="-292100">
              <a:lnSpc>
                <a:spcPct val="90000"/>
              </a:lnSpc>
              <a:spcAft>
                <a:spcPts val="600"/>
              </a:spcAft>
              <a:buClr>
                <a:schemeClr val="accent3"/>
              </a:buClr>
              <a:buFont typeface="Arial" panose="020B0604020202020204" pitchFamily="34" charset="0"/>
              <a:buChar char="•"/>
            </a:pPr>
            <a:endParaRPr lang="en-US" dirty="0">
              <a:solidFill>
                <a:schemeClr val="tx2"/>
              </a:solidFill>
            </a:endParaRPr>
          </a:p>
          <a:p>
            <a:pPr marL="731520" indent="-274320">
              <a:lnSpc>
                <a:spcPct val="90000"/>
              </a:lnSpc>
              <a:spcAft>
                <a:spcPts val="600"/>
              </a:spcAft>
              <a:buClr>
                <a:schemeClr val="accent3"/>
              </a:buClr>
              <a:buFont typeface="Arial" panose="020B0604020202020204" pitchFamily="34" charset="0"/>
              <a:buChar char="•"/>
            </a:pPr>
            <a:endParaRPr lang="en-US" noProof="0" dirty="0">
              <a:solidFill>
                <a:schemeClr val="tx2"/>
              </a:solidFill>
            </a:endParaRPr>
          </a:p>
        </p:txBody>
      </p:sp>
    </p:spTree>
    <p:extLst>
      <p:ext uri="{BB962C8B-B14F-4D97-AF65-F5344CB8AC3E}">
        <p14:creationId xmlns:p14="http://schemas.microsoft.com/office/powerpoint/2010/main" val="169931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95FE5C02-845D-FC10-6376-BA0D82ADCF9A}"/>
              </a:ext>
            </a:extLst>
          </p:cNvPr>
          <p:cNvSpPr/>
          <p:nvPr/>
        </p:nvSpPr>
        <p:spPr>
          <a:xfrm>
            <a:off x="276860" y="3291913"/>
            <a:ext cx="8860872" cy="11400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9E33655-B1EA-4800-87D8-FD2DA6948137}"/>
              </a:ext>
            </a:extLst>
          </p:cNvPr>
          <p:cNvPicPr>
            <a:picLocks noChangeAspect="1"/>
          </p:cNvPicPr>
          <p:nvPr/>
        </p:nvPicPr>
        <p:blipFill>
          <a:blip r:embed="rId3"/>
          <a:stretch>
            <a:fillRect/>
          </a:stretch>
        </p:blipFill>
        <p:spPr>
          <a:xfrm>
            <a:off x="1225236" y="3481876"/>
            <a:ext cx="6773243" cy="701101"/>
          </a:xfrm>
          <a:prstGeom prst="rect">
            <a:avLst/>
          </a:prstGeom>
        </p:spPr>
      </p:pic>
      <p:sp>
        <p:nvSpPr>
          <p:cNvPr id="1215" name="Rectangle 1214">
            <a:extLst>
              <a:ext uri="{FF2B5EF4-FFF2-40B4-BE49-F238E27FC236}">
                <a16:creationId xmlns:a16="http://schemas.microsoft.com/office/drawing/2014/main" id="{6D0C79C5-98B6-B606-5740-DCD029E08C64}"/>
              </a:ext>
            </a:extLst>
          </p:cNvPr>
          <p:cNvSpPr/>
          <p:nvPr/>
        </p:nvSpPr>
        <p:spPr>
          <a:xfrm>
            <a:off x="276860" y="1368066"/>
            <a:ext cx="8867139" cy="155907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27EAB01-DD37-A001-1EBF-00BABD67AF1A}"/>
              </a:ext>
            </a:extLst>
          </p:cNvPr>
          <p:cNvSpPr>
            <a:spLocks noGrp="1"/>
          </p:cNvSpPr>
          <p:nvPr>
            <p:ph type="title"/>
          </p:nvPr>
        </p:nvSpPr>
        <p:spPr/>
        <p:txBody>
          <a:bodyPr>
            <a:normAutofit/>
          </a:bodyPr>
          <a:lstStyle/>
          <a:p>
            <a:r>
              <a:rPr lang="en-US" sz="3200" noProof="0" dirty="0">
                <a:solidFill>
                  <a:schemeClr val="tx2"/>
                </a:solidFill>
                <a:latin typeface="Arial" panose="020B0604020202020204" pitchFamily="34" charset="0"/>
                <a:cs typeface="Arial" panose="020B0604020202020204" pitchFamily="34" charset="0"/>
              </a:rPr>
              <a:t>Comparison of ADCs for m</a:t>
            </a:r>
            <a:r>
              <a:rPr lang="en-US" sz="3200" dirty="0">
                <a:solidFill>
                  <a:schemeClr val="tx2"/>
                </a:solidFill>
                <a:latin typeface="Arial" panose="020B0604020202020204" pitchFamily="34" charset="0"/>
                <a:cs typeface="Arial" panose="020B0604020202020204" pitchFamily="34" charset="0"/>
              </a:rPr>
              <a:t>BC</a:t>
            </a:r>
            <a:endParaRPr lang="en-US" sz="3200" noProof="0" dirty="0">
              <a:solidFill>
                <a:schemeClr val="tx2"/>
              </a:solidFill>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8CA724DB-D261-96C5-E38A-C5BB9564D775}"/>
              </a:ext>
            </a:extLst>
          </p:cNvPr>
          <p:cNvSpPr>
            <a:spLocks noGrp="1"/>
          </p:cNvSpPr>
          <p:nvPr>
            <p:ph sz="quarter" idx="10"/>
          </p:nvPr>
        </p:nvSpPr>
        <p:spPr>
          <a:xfrm>
            <a:off x="269241" y="4715162"/>
            <a:ext cx="7236460" cy="428338"/>
          </a:xfrm>
        </p:spPr>
        <p:txBody>
          <a:bodyPr/>
          <a:lstStyle/>
          <a:p>
            <a:r>
              <a:rPr lang="en-US" noProof="0" dirty="0">
                <a:cs typeface="Calibri" panose="020F0502020204030204" pitchFamily="34" charset="0"/>
              </a:rPr>
              <a:t>ADC, antibody drug conjugate.</a:t>
            </a:r>
          </a:p>
          <a:p>
            <a:r>
              <a:rPr lang="en-US" noProof="0" dirty="0">
                <a:cs typeface="Calibri" panose="020F0502020204030204" pitchFamily="34" charset="0"/>
              </a:rPr>
              <a:t>Sacituzumab </a:t>
            </a:r>
            <a:r>
              <a:rPr lang="en-US" noProof="0" dirty="0" err="1">
                <a:cs typeface="Calibri" panose="020F0502020204030204" pitchFamily="34" charset="0"/>
              </a:rPr>
              <a:t>govitecan-hziy</a:t>
            </a:r>
            <a:r>
              <a:rPr lang="en-US" noProof="0" dirty="0">
                <a:cs typeface="Calibri" panose="020F0502020204030204" pitchFamily="34" charset="0"/>
              </a:rPr>
              <a:t> [package insert]. https://www.accessdata.fda.gov/drugsatfda_docs/label/2023/761115s035lbl.pdf. </a:t>
            </a:r>
          </a:p>
          <a:p>
            <a:r>
              <a:rPr lang="en-US" noProof="0" dirty="0">
                <a:cs typeface="Calibri" panose="020F0502020204030204" pitchFamily="34" charset="0"/>
              </a:rPr>
              <a:t>Fam-trastuzumab </a:t>
            </a:r>
            <a:r>
              <a:rPr lang="en-US" noProof="0" dirty="0" err="1">
                <a:cs typeface="Calibri" panose="020F0502020204030204" pitchFamily="34" charset="0"/>
              </a:rPr>
              <a:t>deruxtecan-nxki</a:t>
            </a:r>
            <a:r>
              <a:rPr lang="en-US" noProof="0" dirty="0">
                <a:cs typeface="Calibri" panose="020F0502020204030204" pitchFamily="34" charset="0"/>
              </a:rPr>
              <a:t> (package insert). https://www.accessdata.fda.gov/drugsatfda_docs/label/2024/761139s028lbl.pdf. </a:t>
            </a:r>
          </a:p>
          <a:p>
            <a:r>
              <a:rPr lang="en-US" dirty="0" err="1">
                <a:cs typeface="Calibri" panose="020F0502020204030204" pitchFamily="34" charset="0"/>
              </a:rPr>
              <a:t>Datopotamab</a:t>
            </a:r>
            <a:r>
              <a:rPr lang="en-US" dirty="0">
                <a:cs typeface="Calibri" panose="020F0502020204030204" pitchFamily="34" charset="0"/>
              </a:rPr>
              <a:t> </a:t>
            </a:r>
            <a:r>
              <a:rPr lang="en-US" dirty="0" err="1">
                <a:cs typeface="Calibri" panose="020F0502020204030204" pitchFamily="34" charset="0"/>
              </a:rPr>
              <a:t>deruxtecan-dlnk</a:t>
            </a:r>
            <a:r>
              <a:rPr lang="en-US" dirty="0">
                <a:cs typeface="Calibri" panose="020F0502020204030204" pitchFamily="34" charset="0"/>
              </a:rPr>
              <a:t> (package insert). https://www.accessdata.fda.gov/drugsatfda_docs/label/2025/761394s000lbl.pdf.</a:t>
            </a:r>
            <a:endParaRPr lang="en-US" noProof="0" dirty="0">
              <a:cs typeface="Calibri" panose="020F0502020204030204" pitchFamily="34" charset="0"/>
            </a:endParaRPr>
          </a:p>
        </p:txBody>
      </p:sp>
      <p:sp>
        <p:nvSpPr>
          <p:cNvPr id="1150" name="TextBox 1149">
            <a:extLst>
              <a:ext uri="{FF2B5EF4-FFF2-40B4-BE49-F238E27FC236}">
                <a16:creationId xmlns:a16="http://schemas.microsoft.com/office/drawing/2014/main" id="{4C27CBB0-4F67-1D9A-F1F4-AF8A83BF6D31}"/>
              </a:ext>
            </a:extLst>
          </p:cNvPr>
          <p:cNvSpPr txBox="1"/>
          <p:nvPr/>
        </p:nvSpPr>
        <p:spPr>
          <a:xfrm>
            <a:off x="3423832" y="653300"/>
            <a:ext cx="2725426" cy="338554"/>
          </a:xfrm>
          <a:prstGeom prst="rect">
            <a:avLst/>
          </a:prstGeom>
          <a:noFill/>
        </p:spPr>
        <p:txBody>
          <a:bodyPr wrap="none" rtlCol="0">
            <a:spAutoFit/>
          </a:bodyPr>
          <a:lstStyle/>
          <a:p>
            <a:pPr algn="ctr"/>
            <a:r>
              <a:rPr lang="en-US" sz="1600" b="1" noProof="0" dirty="0" err="1">
                <a:solidFill>
                  <a:srgbClr val="7030A0"/>
                </a:solidFill>
                <a:latin typeface="Arial" panose="020B0604020202020204" pitchFamily="34" charset="0"/>
                <a:cs typeface="Arial" panose="020B0604020202020204" pitchFamily="34" charset="0"/>
              </a:rPr>
              <a:t>Datopotamab</a:t>
            </a:r>
            <a:r>
              <a:rPr lang="en-US" sz="1600" b="1" noProof="0" dirty="0">
                <a:solidFill>
                  <a:srgbClr val="7030A0"/>
                </a:solidFill>
                <a:latin typeface="Arial" panose="020B0604020202020204" pitchFamily="34" charset="0"/>
                <a:cs typeface="Arial" panose="020B0604020202020204" pitchFamily="34" charset="0"/>
              </a:rPr>
              <a:t> </a:t>
            </a:r>
            <a:r>
              <a:rPr lang="en-US" sz="1600" b="1" noProof="0" dirty="0" err="1">
                <a:solidFill>
                  <a:srgbClr val="7030A0"/>
                </a:solidFill>
                <a:latin typeface="Arial" panose="020B0604020202020204" pitchFamily="34" charset="0"/>
                <a:cs typeface="Arial" panose="020B0604020202020204" pitchFamily="34" charset="0"/>
              </a:rPr>
              <a:t>deruxtecan</a:t>
            </a:r>
            <a:endParaRPr lang="en-US" sz="1600" b="1" noProof="0" dirty="0">
              <a:solidFill>
                <a:srgbClr val="7030A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8CA6AEAC-2546-874C-B869-FC4C00254C83}"/>
              </a:ext>
            </a:extLst>
          </p:cNvPr>
          <p:cNvGrpSpPr/>
          <p:nvPr/>
        </p:nvGrpSpPr>
        <p:grpSpPr>
          <a:xfrm>
            <a:off x="3502194" y="896630"/>
            <a:ext cx="2603910" cy="2212644"/>
            <a:chOff x="5470013" y="935130"/>
            <a:chExt cx="2603910" cy="2212644"/>
          </a:xfrm>
        </p:grpSpPr>
        <p:sp>
          <p:nvSpPr>
            <p:cNvPr id="71" name="Rectangle 70">
              <a:extLst>
                <a:ext uri="{FF2B5EF4-FFF2-40B4-BE49-F238E27FC236}">
                  <a16:creationId xmlns:a16="http://schemas.microsoft.com/office/drawing/2014/main" id="{07909DA0-F750-26E0-DAD4-C26A00BD0DF3}"/>
                </a:ext>
              </a:extLst>
            </p:cNvPr>
            <p:cNvSpPr/>
            <p:nvPr/>
          </p:nvSpPr>
          <p:spPr>
            <a:xfrm>
              <a:off x="5638499" y="1344222"/>
              <a:ext cx="1311820" cy="1670224"/>
            </a:xfrm>
            <a:prstGeom prst="rect">
              <a:avLst/>
            </a:prstGeom>
            <a:solidFill>
              <a:schemeClr val="bg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45" name="Straight Connector 44">
              <a:extLst>
                <a:ext uri="{FF2B5EF4-FFF2-40B4-BE49-F238E27FC236}">
                  <a16:creationId xmlns:a16="http://schemas.microsoft.com/office/drawing/2014/main" id="{E978B754-CCCF-3553-ABC2-B7476E31687D}"/>
                </a:ext>
              </a:extLst>
            </p:cNvPr>
            <p:cNvCxnSpPr/>
            <p:nvPr/>
          </p:nvCxnSpPr>
          <p:spPr>
            <a:xfrm flipV="1">
              <a:off x="6181607" y="2129251"/>
              <a:ext cx="245278"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EB85CF9-B361-C52E-9B5E-E309090A53BF}"/>
                </a:ext>
              </a:extLst>
            </p:cNvPr>
            <p:cNvCxnSpPr/>
            <p:nvPr/>
          </p:nvCxnSpPr>
          <p:spPr>
            <a:xfrm flipV="1">
              <a:off x="6181607" y="2006613"/>
              <a:ext cx="245278"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5BAB3D5A-8C21-E3F2-D5B2-C513B03344BC}"/>
                </a:ext>
              </a:extLst>
            </p:cNvPr>
            <p:cNvCxnSpPr>
              <a:cxnSpLocks/>
            </p:cNvCxnSpPr>
            <p:nvPr/>
          </p:nvCxnSpPr>
          <p:spPr>
            <a:xfrm rot="16200000" flipV="1">
              <a:off x="6549524" y="1278262"/>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22745C53-6FFB-D1A3-7C13-21DBC37DF198}"/>
                </a:ext>
              </a:extLst>
            </p:cNvPr>
            <p:cNvCxnSpPr>
              <a:cxnSpLocks/>
            </p:cNvCxnSpPr>
            <p:nvPr/>
          </p:nvCxnSpPr>
          <p:spPr>
            <a:xfrm rot="5400000" flipV="1">
              <a:off x="6071946" y="1285924"/>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2013047A-DE0B-D49F-0BF5-628CEFDAB702}"/>
                </a:ext>
              </a:extLst>
            </p:cNvPr>
            <p:cNvCxnSpPr>
              <a:cxnSpLocks/>
            </p:cNvCxnSpPr>
            <p:nvPr/>
          </p:nvCxnSpPr>
          <p:spPr>
            <a:xfrm rot="16200000" flipV="1">
              <a:off x="6558661" y="2012505"/>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FA39888-626D-4C71-62F0-F270972E7490}"/>
                </a:ext>
              </a:extLst>
            </p:cNvPr>
            <p:cNvCxnSpPr>
              <a:cxnSpLocks/>
            </p:cNvCxnSpPr>
            <p:nvPr/>
          </p:nvCxnSpPr>
          <p:spPr>
            <a:xfrm rot="7763071" flipV="1">
              <a:off x="5934903" y="2245880"/>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38BE33F6-2E12-C6C2-DD34-AACB59A36081}"/>
                </a:ext>
              </a:extLst>
            </p:cNvPr>
            <p:cNvCxnSpPr/>
            <p:nvPr/>
          </p:nvCxnSpPr>
          <p:spPr>
            <a:xfrm>
              <a:off x="5895013" y="2569893"/>
              <a:ext cx="128478" cy="108636"/>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D12922B-3714-727F-EC44-B9C16C8D33E5}"/>
                </a:ext>
              </a:extLst>
            </p:cNvPr>
            <p:cNvCxnSpPr>
              <a:cxnSpLocks/>
            </p:cNvCxnSpPr>
            <p:nvPr/>
          </p:nvCxnSpPr>
          <p:spPr>
            <a:xfrm flipV="1">
              <a:off x="6611397" y="2586073"/>
              <a:ext cx="96531" cy="75298"/>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460D1BC4-B0D7-0547-802B-F4BE8FD901EF}"/>
                </a:ext>
              </a:extLst>
            </p:cNvPr>
            <p:cNvSpPr/>
            <p:nvPr/>
          </p:nvSpPr>
          <p:spPr>
            <a:xfrm rot="21361058" flipV="1">
              <a:off x="6607975" y="1307464"/>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4D0ABA9E-B891-3CFB-770D-955FEEA7A4BA}"/>
                </a:ext>
              </a:extLst>
            </p:cNvPr>
            <p:cNvSpPr/>
            <p:nvPr/>
          </p:nvSpPr>
          <p:spPr>
            <a:xfrm rot="21249019" flipV="1">
              <a:off x="5806205" y="1315123"/>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5F9A0F7D-B072-564B-9D1B-CF0AFED3F26E}"/>
                </a:ext>
              </a:extLst>
            </p:cNvPr>
            <p:cNvSpPr/>
            <p:nvPr/>
          </p:nvSpPr>
          <p:spPr>
            <a:xfrm rot="20635393" flipV="1">
              <a:off x="6603502" y="2041707"/>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63B78BB2-FD65-B201-F7C3-4FCEF9FA4DE1}"/>
                </a:ext>
              </a:extLst>
            </p:cNvPr>
            <p:cNvSpPr/>
            <p:nvPr/>
          </p:nvSpPr>
          <p:spPr>
            <a:xfrm rot="1888522" flipV="1">
              <a:off x="5740145" y="2200432"/>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51" name="TextBox 1150">
              <a:extLst>
                <a:ext uri="{FF2B5EF4-FFF2-40B4-BE49-F238E27FC236}">
                  <a16:creationId xmlns:a16="http://schemas.microsoft.com/office/drawing/2014/main" id="{3AD165DB-125F-C59F-1244-4A71F813168D}"/>
                </a:ext>
              </a:extLst>
            </p:cNvPr>
            <p:cNvSpPr txBox="1"/>
            <p:nvPr/>
          </p:nvSpPr>
          <p:spPr>
            <a:xfrm>
              <a:off x="6314013" y="935130"/>
              <a:ext cx="898003" cy="276999"/>
            </a:xfrm>
            <a:prstGeom prst="rect">
              <a:avLst/>
            </a:prstGeom>
            <a:noFill/>
          </p:spPr>
          <p:txBody>
            <a:bodyPr wrap="none" rtlCol="0">
              <a:spAutoFit/>
            </a:bodyPr>
            <a:lstStyle/>
            <a:p>
              <a:pPr algn="ctr"/>
              <a:r>
                <a:rPr lang="en-US" sz="1200" noProof="0">
                  <a:latin typeface="Arial" panose="020B0604020202020204" pitchFamily="34" charset="0"/>
                  <a:cs typeface="Arial" panose="020B0604020202020204" pitchFamily="34" charset="0"/>
                </a:rPr>
                <a:t>DAR = 4:1</a:t>
              </a:r>
            </a:p>
          </p:txBody>
        </p:sp>
        <p:sp>
          <p:nvSpPr>
            <p:cNvPr id="1169" name="TextBox 1168">
              <a:extLst>
                <a:ext uri="{FF2B5EF4-FFF2-40B4-BE49-F238E27FC236}">
                  <a16:creationId xmlns:a16="http://schemas.microsoft.com/office/drawing/2014/main" id="{36D54B44-9F9C-9524-95BF-7DAF8F59A76E}"/>
                </a:ext>
              </a:extLst>
            </p:cNvPr>
            <p:cNvSpPr txBox="1"/>
            <p:nvPr/>
          </p:nvSpPr>
          <p:spPr>
            <a:xfrm>
              <a:off x="7007713" y="1400447"/>
              <a:ext cx="663261" cy="415498"/>
            </a:xfrm>
            <a:prstGeom prst="rect">
              <a:avLst/>
            </a:prstGeom>
            <a:noFill/>
          </p:spPr>
          <p:txBody>
            <a:bodyPr wrap="square" lIns="0" tIns="0" rIns="0" bIns="0" rtlCol="0">
              <a:spAutoFit/>
            </a:bodyPr>
            <a:lstStyle/>
            <a:p>
              <a:pPr algn="r">
                <a:lnSpc>
                  <a:spcPct val="90000"/>
                </a:lnSpc>
              </a:pPr>
              <a:r>
                <a:rPr lang="en-US" sz="1000" b="1" noProof="0">
                  <a:latin typeface="Arial" panose="020B0604020202020204" pitchFamily="34" charset="0"/>
                  <a:cs typeface="Arial" panose="020B0604020202020204" pitchFamily="34" charset="0"/>
                </a:rPr>
                <a:t>Protease-cleavable linker</a:t>
              </a:r>
            </a:p>
          </p:txBody>
        </p:sp>
        <p:sp>
          <p:nvSpPr>
            <p:cNvPr id="1183" name="TextBox 1182">
              <a:extLst>
                <a:ext uri="{FF2B5EF4-FFF2-40B4-BE49-F238E27FC236}">
                  <a16:creationId xmlns:a16="http://schemas.microsoft.com/office/drawing/2014/main" id="{B141FA59-F4A6-2465-200C-33143130AF77}"/>
                </a:ext>
              </a:extLst>
            </p:cNvPr>
            <p:cNvSpPr txBox="1"/>
            <p:nvPr/>
          </p:nvSpPr>
          <p:spPr>
            <a:xfrm>
              <a:off x="7003783" y="2099443"/>
              <a:ext cx="1070140" cy="307777"/>
            </a:xfrm>
            <a:prstGeom prst="rect">
              <a:avLst/>
            </a:prstGeom>
            <a:noFill/>
          </p:spPr>
          <p:txBody>
            <a:bodyPr wrap="square" lIns="0" tIns="0" rIns="0" bIns="0" rtlCol="0">
              <a:spAutoFit/>
            </a:bodyPr>
            <a:lstStyle/>
            <a:p>
              <a:r>
                <a:rPr lang="en-US" sz="1000" b="1" noProof="0" err="1">
                  <a:latin typeface="Arial" panose="020B0604020202020204" pitchFamily="34" charset="0"/>
                  <a:cs typeface="Arial" panose="020B0604020202020204" pitchFamily="34" charset="0"/>
                </a:rPr>
                <a:t>DXd</a:t>
              </a:r>
              <a:r>
                <a:rPr lang="en-US" sz="1000" b="1" noProof="0">
                  <a:latin typeface="Arial" panose="020B0604020202020204" pitchFamily="34" charset="0"/>
                  <a:cs typeface="Arial" panose="020B0604020202020204" pitchFamily="34" charset="0"/>
                </a:rPr>
                <a:t> (</a:t>
              </a:r>
              <a:r>
                <a:rPr lang="en-US" sz="1000" b="1" noProof="0" err="1">
                  <a:latin typeface="Arial" panose="020B0604020202020204" pitchFamily="34" charset="0"/>
                  <a:cs typeface="Arial" panose="020B0604020202020204" pitchFamily="34" charset="0"/>
                </a:rPr>
                <a:t>exatecan</a:t>
              </a:r>
              <a:r>
                <a:rPr lang="en-US" sz="1000" b="1" noProof="0">
                  <a:latin typeface="Arial" panose="020B0604020202020204" pitchFamily="34" charset="0"/>
                  <a:cs typeface="Arial" panose="020B0604020202020204" pitchFamily="34" charset="0"/>
                </a:rPr>
                <a:t>)</a:t>
              </a:r>
            </a:p>
            <a:p>
              <a:r>
                <a:rPr lang="en-US" sz="1000" noProof="0">
                  <a:latin typeface="Arial" panose="020B0604020202020204" pitchFamily="34" charset="0"/>
                  <a:cs typeface="Arial" panose="020B0604020202020204" pitchFamily="34" charset="0"/>
                </a:rPr>
                <a:t>(Topo I inhibitor)</a:t>
              </a:r>
            </a:p>
          </p:txBody>
        </p:sp>
        <p:sp>
          <p:nvSpPr>
            <p:cNvPr id="1189" name="TextBox 1188">
              <a:extLst>
                <a:ext uri="{FF2B5EF4-FFF2-40B4-BE49-F238E27FC236}">
                  <a16:creationId xmlns:a16="http://schemas.microsoft.com/office/drawing/2014/main" id="{A119E7E2-2B06-C078-95B3-2A0ACBFD53BD}"/>
                </a:ext>
              </a:extLst>
            </p:cNvPr>
            <p:cNvSpPr txBox="1"/>
            <p:nvPr/>
          </p:nvSpPr>
          <p:spPr>
            <a:xfrm>
              <a:off x="6948697" y="2484334"/>
              <a:ext cx="1055308" cy="276999"/>
            </a:xfrm>
            <a:prstGeom prst="rect">
              <a:avLst/>
            </a:prstGeom>
            <a:noFill/>
          </p:spPr>
          <p:txBody>
            <a:bodyPr wrap="square" lIns="0" tIns="0" rIns="0" bIns="0" rtlCol="0">
              <a:spAutoFit/>
            </a:bodyPr>
            <a:lstStyle/>
            <a:p>
              <a:pPr algn="r">
                <a:lnSpc>
                  <a:spcPct val="90000"/>
                </a:lnSpc>
              </a:pPr>
              <a:r>
                <a:rPr lang="en-US" sz="1000" b="1" noProof="0">
                  <a:latin typeface="Arial" panose="020B0604020202020204" pitchFamily="34" charset="0"/>
                  <a:cs typeface="Arial" panose="020B0604020202020204" pitchFamily="34" charset="0"/>
                </a:rPr>
                <a:t>Humanized anti-TROP-2 IgG1</a:t>
              </a:r>
            </a:p>
          </p:txBody>
        </p:sp>
        <p:sp>
          <p:nvSpPr>
            <p:cNvPr id="60" name="Freeform: Shape 59">
              <a:extLst>
                <a:ext uri="{FF2B5EF4-FFF2-40B4-BE49-F238E27FC236}">
                  <a16:creationId xmlns:a16="http://schemas.microsoft.com/office/drawing/2014/main" id="{D88DFBD6-FB2E-8C8A-8BBB-C13F65675D31}"/>
                </a:ext>
              </a:extLst>
            </p:cNvPr>
            <p:cNvSpPr/>
            <p:nvPr/>
          </p:nvSpPr>
          <p:spPr>
            <a:xfrm flipH="1" flipV="1">
              <a:off x="6608797" y="2421238"/>
              <a:ext cx="530013" cy="583992"/>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chemeClr val="accent2"/>
                  </a:gs>
                  <a:gs pos="88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1DF13698-6711-E645-BF2E-B152F232DD44}"/>
                </a:ext>
              </a:extLst>
            </p:cNvPr>
            <p:cNvSpPr/>
            <p:nvPr/>
          </p:nvSpPr>
          <p:spPr>
            <a:xfrm flipV="1">
              <a:off x="5615136" y="1267108"/>
              <a:ext cx="579449" cy="1880666"/>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3000">
                    <a:schemeClr val="accent2"/>
                  </a:gs>
                  <a:gs pos="88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C2EABC91-0103-15B3-C8ED-60533F2ACD99}"/>
                </a:ext>
              </a:extLst>
            </p:cNvPr>
            <p:cNvSpPr/>
            <p:nvPr/>
          </p:nvSpPr>
          <p:spPr>
            <a:xfrm flipH="1" flipV="1">
              <a:off x="6426885" y="1267108"/>
              <a:ext cx="579449" cy="1880666"/>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3000">
                    <a:schemeClr val="accent2"/>
                  </a:gs>
                  <a:gs pos="88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FA10A90E-D030-5EF6-2C94-4F5F5BB82830}"/>
                </a:ext>
              </a:extLst>
            </p:cNvPr>
            <p:cNvSpPr/>
            <p:nvPr/>
          </p:nvSpPr>
          <p:spPr>
            <a:xfrm flipV="1">
              <a:off x="5470013" y="2427083"/>
              <a:ext cx="530013" cy="583992"/>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chemeClr val="accent2"/>
                  </a:gs>
                  <a:gs pos="88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sp>
        <p:nvSpPr>
          <p:cNvPr id="1231" name="Rectangle: Rounded Corners 1230">
            <a:extLst>
              <a:ext uri="{FF2B5EF4-FFF2-40B4-BE49-F238E27FC236}">
                <a16:creationId xmlns:a16="http://schemas.microsoft.com/office/drawing/2014/main" id="{344C1FFD-696E-A375-AC96-F2A3885B821C}"/>
              </a:ext>
            </a:extLst>
          </p:cNvPr>
          <p:cNvSpPr/>
          <p:nvPr/>
        </p:nvSpPr>
        <p:spPr>
          <a:xfrm>
            <a:off x="2763298" y="3015395"/>
            <a:ext cx="4089659" cy="1674206"/>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nvGrpSpPr>
          <p:cNvPr id="1142" name="Group 1141">
            <a:extLst>
              <a:ext uri="{FF2B5EF4-FFF2-40B4-BE49-F238E27FC236}">
                <a16:creationId xmlns:a16="http://schemas.microsoft.com/office/drawing/2014/main" id="{3184DC1D-0645-C5A3-9A18-2EE160A8E7B2}"/>
              </a:ext>
            </a:extLst>
          </p:cNvPr>
          <p:cNvGrpSpPr/>
          <p:nvPr/>
        </p:nvGrpSpPr>
        <p:grpSpPr>
          <a:xfrm>
            <a:off x="3102840" y="3065955"/>
            <a:ext cx="400138" cy="1432497"/>
            <a:chOff x="4846894" y="3242638"/>
            <a:chExt cx="400138" cy="1432497"/>
          </a:xfrm>
        </p:grpSpPr>
        <p:sp>
          <p:nvSpPr>
            <p:cNvPr id="1141" name="Oval 1140">
              <a:extLst>
                <a:ext uri="{FF2B5EF4-FFF2-40B4-BE49-F238E27FC236}">
                  <a16:creationId xmlns:a16="http://schemas.microsoft.com/office/drawing/2014/main" id="{E3559E54-4774-2695-12DD-56A39F1736D7}"/>
                </a:ext>
              </a:extLst>
            </p:cNvPr>
            <p:cNvSpPr/>
            <p:nvPr/>
          </p:nvSpPr>
          <p:spPr>
            <a:xfrm>
              <a:off x="4846894" y="3532224"/>
              <a:ext cx="400138" cy="1112292"/>
            </a:xfrm>
            <a:prstGeom prst="ellipse">
              <a:avLst/>
            </a:prstGeom>
            <a:solidFill>
              <a:schemeClr val="bg1">
                <a:alpha val="6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nvGrpSpPr>
            <p:cNvPr id="1133" name="Group 1132">
              <a:extLst>
                <a:ext uri="{FF2B5EF4-FFF2-40B4-BE49-F238E27FC236}">
                  <a16:creationId xmlns:a16="http://schemas.microsoft.com/office/drawing/2014/main" id="{ADB39DF2-4A1D-EC5A-D1DD-7D0F72E79B47}"/>
                </a:ext>
              </a:extLst>
            </p:cNvPr>
            <p:cNvGrpSpPr/>
            <p:nvPr/>
          </p:nvGrpSpPr>
          <p:grpSpPr>
            <a:xfrm>
              <a:off x="4955267" y="3242638"/>
              <a:ext cx="173736" cy="1432497"/>
              <a:chOff x="4116568" y="3223098"/>
              <a:chExt cx="173736" cy="1271538"/>
            </a:xfrm>
          </p:grpSpPr>
          <p:cxnSp>
            <p:nvCxnSpPr>
              <p:cNvPr id="1134" name="Straight Connector 1133">
                <a:extLst>
                  <a:ext uri="{FF2B5EF4-FFF2-40B4-BE49-F238E27FC236}">
                    <a16:creationId xmlns:a16="http://schemas.microsoft.com/office/drawing/2014/main" id="{84154A30-A0AC-8C86-5195-198ABCE74509}"/>
                  </a:ext>
                </a:extLst>
              </p:cNvPr>
              <p:cNvCxnSpPr/>
              <p:nvPr/>
            </p:nvCxnSpPr>
            <p:spPr>
              <a:xfrm>
                <a:off x="4208267" y="3229583"/>
                <a:ext cx="0" cy="1083013"/>
              </a:xfrm>
              <a:prstGeom prst="line">
                <a:avLst/>
              </a:prstGeom>
              <a:gradFill flip="none" rotWithShape="1">
                <a:gsLst>
                  <a:gs pos="19000">
                    <a:schemeClr val="accent3">
                      <a:lumMod val="75000"/>
                    </a:schemeClr>
                  </a:gs>
                  <a:gs pos="100000">
                    <a:schemeClr val="accent3">
                      <a:lumMod val="60000"/>
                      <a:lumOff val="40000"/>
                    </a:schemeClr>
                  </a:gs>
                </a:gsLst>
                <a:path path="circle">
                  <a:fillToRect l="100000" t="100000"/>
                </a:path>
                <a:tileRect r="-100000" b="-100000"/>
              </a:gradFill>
              <a:ln>
                <a:solidFill>
                  <a:schemeClr val="accent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cxnSp>
          <p:sp>
            <p:nvSpPr>
              <p:cNvPr id="1135" name="Oval 1134">
                <a:extLst>
                  <a:ext uri="{FF2B5EF4-FFF2-40B4-BE49-F238E27FC236}">
                    <a16:creationId xmlns:a16="http://schemas.microsoft.com/office/drawing/2014/main" id="{430736C4-C9E5-38D7-BB87-91818DC6A92A}"/>
                  </a:ext>
                </a:extLst>
              </p:cNvPr>
              <p:cNvSpPr/>
              <p:nvPr/>
            </p:nvSpPr>
            <p:spPr>
              <a:xfrm>
                <a:off x="4128742" y="3223098"/>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36" name="Oval 1135">
                <a:extLst>
                  <a:ext uri="{FF2B5EF4-FFF2-40B4-BE49-F238E27FC236}">
                    <a16:creationId xmlns:a16="http://schemas.microsoft.com/office/drawing/2014/main" id="{0012C522-3132-C314-D961-5ED34716460B}"/>
                  </a:ext>
                </a:extLst>
              </p:cNvPr>
              <p:cNvSpPr/>
              <p:nvPr/>
            </p:nvSpPr>
            <p:spPr>
              <a:xfrm>
                <a:off x="4128742" y="3365770"/>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37" name="Oval 1136">
                <a:extLst>
                  <a:ext uri="{FF2B5EF4-FFF2-40B4-BE49-F238E27FC236}">
                    <a16:creationId xmlns:a16="http://schemas.microsoft.com/office/drawing/2014/main" id="{9C3E7646-B697-033D-79B5-AD91634838FD}"/>
                  </a:ext>
                </a:extLst>
              </p:cNvPr>
              <p:cNvSpPr/>
              <p:nvPr/>
            </p:nvSpPr>
            <p:spPr>
              <a:xfrm>
                <a:off x="4128742" y="3508442"/>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38" name="Oval 1137">
                <a:extLst>
                  <a:ext uri="{FF2B5EF4-FFF2-40B4-BE49-F238E27FC236}">
                    <a16:creationId xmlns:a16="http://schemas.microsoft.com/office/drawing/2014/main" id="{7678522C-F473-0829-8F80-E8AA9179F35F}"/>
                  </a:ext>
                </a:extLst>
              </p:cNvPr>
              <p:cNvSpPr/>
              <p:nvPr/>
            </p:nvSpPr>
            <p:spPr>
              <a:xfrm>
                <a:off x="4128742" y="3651114"/>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39" name="Oval 1138">
                <a:extLst>
                  <a:ext uri="{FF2B5EF4-FFF2-40B4-BE49-F238E27FC236}">
                    <a16:creationId xmlns:a16="http://schemas.microsoft.com/office/drawing/2014/main" id="{F826888E-DD46-8CFD-08E6-420E0A21ECC6}"/>
                  </a:ext>
                </a:extLst>
              </p:cNvPr>
              <p:cNvSpPr/>
              <p:nvPr/>
            </p:nvSpPr>
            <p:spPr>
              <a:xfrm>
                <a:off x="4128742" y="3793786"/>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40" name="Oval 1139">
                <a:extLst>
                  <a:ext uri="{FF2B5EF4-FFF2-40B4-BE49-F238E27FC236}">
                    <a16:creationId xmlns:a16="http://schemas.microsoft.com/office/drawing/2014/main" id="{06979D9A-294E-C769-5505-CAC542D7824C}"/>
                  </a:ext>
                </a:extLst>
              </p:cNvPr>
              <p:cNvSpPr/>
              <p:nvPr/>
            </p:nvSpPr>
            <p:spPr>
              <a:xfrm>
                <a:off x="4116568" y="4129391"/>
                <a:ext cx="173736" cy="365245"/>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grpSp>
      <p:sp>
        <p:nvSpPr>
          <p:cNvPr id="1235" name="TextBox 1234">
            <a:extLst>
              <a:ext uri="{FF2B5EF4-FFF2-40B4-BE49-F238E27FC236}">
                <a16:creationId xmlns:a16="http://schemas.microsoft.com/office/drawing/2014/main" id="{95297C16-16F6-1B01-3474-DFDF801C56AD}"/>
              </a:ext>
            </a:extLst>
          </p:cNvPr>
          <p:cNvSpPr txBox="1"/>
          <p:nvPr/>
        </p:nvSpPr>
        <p:spPr>
          <a:xfrm>
            <a:off x="2956996" y="4457558"/>
            <a:ext cx="748923" cy="276999"/>
          </a:xfrm>
          <a:prstGeom prst="rect">
            <a:avLst/>
          </a:prstGeom>
          <a:noFill/>
        </p:spPr>
        <p:txBody>
          <a:bodyPr wrap="none" rtlCol="0">
            <a:spAutoFit/>
          </a:bodyPr>
          <a:lstStyle/>
          <a:p>
            <a:pPr algn="ctr"/>
            <a:r>
              <a:rPr lang="en-US" sz="1200" b="1" noProof="0">
                <a:latin typeface="Arial" panose="020B0604020202020204" pitchFamily="34" charset="0"/>
                <a:cs typeface="Arial" panose="020B0604020202020204" pitchFamily="34" charset="0"/>
              </a:rPr>
              <a:t>TROP-2</a:t>
            </a:r>
          </a:p>
        </p:txBody>
      </p:sp>
      <p:grpSp>
        <p:nvGrpSpPr>
          <p:cNvPr id="1147" name="Group 1146">
            <a:extLst>
              <a:ext uri="{FF2B5EF4-FFF2-40B4-BE49-F238E27FC236}">
                <a16:creationId xmlns:a16="http://schemas.microsoft.com/office/drawing/2014/main" id="{CABBE6C7-9A88-9691-04C2-C4F934545EDA}"/>
              </a:ext>
            </a:extLst>
          </p:cNvPr>
          <p:cNvGrpSpPr/>
          <p:nvPr/>
        </p:nvGrpSpPr>
        <p:grpSpPr>
          <a:xfrm>
            <a:off x="471899" y="890042"/>
            <a:ext cx="2645489" cy="2192886"/>
            <a:chOff x="1271036" y="1059882"/>
            <a:chExt cx="2645489" cy="2192886"/>
          </a:xfrm>
        </p:grpSpPr>
        <p:sp>
          <p:nvSpPr>
            <p:cNvPr id="1155" name="TextBox 1154">
              <a:extLst>
                <a:ext uri="{FF2B5EF4-FFF2-40B4-BE49-F238E27FC236}">
                  <a16:creationId xmlns:a16="http://schemas.microsoft.com/office/drawing/2014/main" id="{18146C19-0009-6B85-BE94-5FD954A796F1}"/>
                </a:ext>
              </a:extLst>
            </p:cNvPr>
            <p:cNvSpPr txBox="1"/>
            <p:nvPr/>
          </p:nvSpPr>
          <p:spPr>
            <a:xfrm>
              <a:off x="2247761" y="1059882"/>
              <a:ext cx="1026243" cy="276999"/>
            </a:xfrm>
            <a:prstGeom prst="rect">
              <a:avLst/>
            </a:prstGeom>
            <a:noFill/>
          </p:spPr>
          <p:txBody>
            <a:bodyPr wrap="none" rtlCol="0">
              <a:spAutoFit/>
            </a:bodyPr>
            <a:lstStyle/>
            <a:p>
              <a:pPr algn="ctr"/>
              <a:r>
                <a:rPr lang="en-US" sz="1200" noProof="0">
                  <a:latin typeface="Arial" panose="020B0604020202020204" pitchFamily="34" charset="0"/>
                  <a:cs typeface="Arial" panose="020B0604020202020204" pitchFamily="34" charset="0"/>
                </a:rPr>
                <a:t>DAR = 7.6:1</a:t>
              </a:r>
            </a:p>
          </p:txBody>
        </p:sp>
        <p:sp>
          <p:nvSpPr>
            <p:cNvPr id="1158" name="TextBox 1157">
              <a:extLst>
                <a:ext uri="{FF2B5EF4-FFF2-40B4-BE49-F238E27FC236}">
                  <a16:creationId xmlns:a16="http://schemas.microsoft.com/office/drawing/2014/main" id="{15CC687D-2871-B7C5-CDEA-CE2D4276A433}"/>
                </a:ext>
              </a:extLst>
            </p:cNvPr>
            <p:cNvSpPr txBox="1"/>
            <p:nvPr/>
          </p:nvSpPr>
          <p:spPr>
            <a:xfrm>
              <a:off x="1529693" y="1536443"/>
              <a:ext cx="824938" cy="415498"/>
            </a:xfrm>
            <a:prstGeom prst="rect">
              <a:avLst/>
            </a:prstGeom>
            <a:noFill/>
          </p:spPr>
          <p:txBody>
            <a:bodyPr wrap="square" lIns="0" tIns="0" rIns="0" bIns="0" rtlCol="0">
              <a:spAutoFit/>
            </a:bodyPr>
            <a:lstStyle/>
            <a:p>
              <a:pPr algn="r">
                <a:lnSpc>
                  <a:spcPct val="90000"/>
                </a:lnSpc>
              </a:pPr>
              <a:r>
                <a:rPr lang="en-US" sz="1000" b="1" noProof="0">
                  <a:latin typeface="Arial" panose="020B0604020202020204" pitchFamily="34" charset="0"/>
                  <a:cs typeface="Arial" panose="020B0604020202020204" pitchFamily="34" charset="0"/>
                </a:rPr>
                <a:t>pH-sensitive, cleavable linker</a:t>
              </a:r>
            </a:p>
          </p:txBody>
        </p:sp>
        <p:sp>
          <p:nvSpPr>
            <p:cNvPr id="1162" name="TextBox 1161">
              <a:extLst>
                <a:ext uri="{FF2B5EF4-FFF2-40B4-BE49-F238E27FC236}">
                  <a16:creationId xmlns:a16="http://schemas.microsoft.com/office/drawing/2014/main" id="{7F212B09-FE3D-AB4E-E0EA-87D276F57A87}"/>
                </a:ext>
              </a:extLst>
            </p:cNvPr>
            <p:cNvSpPr txBox="1"/>
            <p:nvPr/>
          </p:nvSpPr>
          <p:spPr>
            <a:xfrm>
              <a:off x="1379431" y="1988956"/>
              <a:ext cx="968878" cy="307777"/>
            </a:xfrm>
            <a:prstGeom prst="rect">
              <a:avLst/>
            </a:prstGeom>
            <a:noFill/>
          </p:spPr>
          <p:txBody>
            <a:bodyPr wrap="square" lIns="0" tIns="0" rIns="0" bIns="0" rtlCol="0">
              <a:spAutoFit/>
            </a:bodyPr>
            <a:lstStyle/>
            <a:p>
              <a:pPr algn="r"/>
              <a:r>
                <a:rPr lang="en-US" sz="1000" b="1" noProof="0">
                  <a:latin typeface="Arial" panose="020B0604020202020204" pitchFamily="34" charset="0"/>
                  <a:cs typeface="Arial" panose="020B0604020202020204" pitchFamily="34" charset="0"/>
                </a:rPr>
                <a:t>SN-38</a:t>
              </a:r>
              <a:r>
                <a:rPr lang="en-US" sz="1000" noProof="0">
                  <a:latin typeface="Arial" panose="020B0604020202020204" pitchFamily="34" charset="0"/>
                  <a:cs typeface="Arial" panose="020B0604020202020204" pitchFamily="34" charset="0"/>
                </a:rPr>
                <a:t> </a:t>
              </a:r>
            </a:p>
            <a:p>
              <a:pPr algn="r"/>
              <a:r>
                <a:rPr lang="en-US" sz="1000" noProof="0">
                  <a:latin typeface="Arial" panose="020B0604020202020204" pitchFamily="34" charset="0"/>
                  <a:cs typeface="Arial" panose="020B0604020202020204" pitchFamily="34" charset="0"/>
                </a:rPr>
                <a:t>(Topo I inhibitor)</a:t>
              </a:r>
            </a:p>
          </p:txBody>
        </p:sp>
        <p:sp>
          <p:nvSpPr>
            <p:cNvPr id="1165" name="TextBox 1164">
              <a:extLst>
                <a:ext uri="{FF2B5EF4-FFF2-40B4-BE49-F238E27FC236}">
                  <a16:creationId xmlns:a16="http://schemas.microsoft.com/office/drawing/2014/main" id="{107AD2A2-927A-EEAA-CDFA-8CDEAF38D6F5}"/>
                </a:ext>
              </a:extLst>
            </p:cNvPr>
            <p:cNvSpPr txBox="1"/>
            <p:nvPr/>
          </p:nvSpPr>
          <p:spPr>
            <a:xfrm>
              <a:off x="1271036" y="2462195"/>
              <a:ext cx="1005592" cy="276999"/>
            </a:xfrm>
            <a:prstGeom prst="rect">
              <a:avLst/>
            </a:prstGeom>
            <a:noFill/>
          </p:spPr>
          <p:txBody>
            <a:bodyPr wrap="square" lIns="0" tIns="0" rIns="0" bIns="0" rtlCol="0">
              <a:spAutoFit/>
            </a:bodyPr>
            <a:lstStyle/>
            <a:p>
              <a:pPr algn="r">
                <a:lnSpc>
                  <a:spcPct val="90000"/>
                </a:lnSpc>
              </a:pPr>
              <a:r>
                <a:rPr lang="en-US" sz="1000" b="1" noProof="0">
                  <a:latin typeface="Arial" panose="020B0604020202020204" pitchFamily="34" charset="0"/>
                  <a:cs typeface="Arial" panose="020B0604020202020204" pitchFamily="34" charset="0"/>
                </a:rPr>
                <a:t>Humanized anti-TROP-2 IgG1</a:t>
              </a:r>
            </a:p>
          </p:txBody>
        </p:sp>
        <p:grpSp>
          <p:nvGrpSpPr>
            <p:cNvPr id="1146" name="Group 1145">
              <a:extLst>
                <a:ext uri="{FF2B5EF4-FFF2-40B4-BE49-F238E27FC236}">
                  <a16:creationId xmlns:a16="http://schemas.microsoft.com/office/drawing/2014/main" id="{F22E9518-3825-0F79-98B8-29F3D3993890}"/>
                </a:ext>
              </a:extLst>
            </p:cNvPr>
            <p:cNvGrpSpPr/>
            <p:nvPr/>
          </p:nvGrpSpPr>
          <p:grpSpPr>
            <a:xfrm>
              <a:off x="2262006" y="1388188"/>
              <a:ext cx="1654519" cy="1864580"/>
              <a:chOff x="2262006" y="1388188"/>
              <a:chExt cx="1654519" cy="1864580"/>
            </a:xfrm>
          </p:grpSpPr>
          <p:sp>
            <p:nvSpPr>
              <p:cNvPr id="70" name="Rectangle 69">
                <a:extLst>
                  <a:ext uri="{FF2B5EF4-FFF2-40B4-BE49-F238E27FC236}">
                    <a16:creationId xmlns:a16="http://schemas.microsoft.com/office/drawing/2014/main" id="{1774DEF1-DADA-8728-180D-4EBE2AEDB5F0}"/>
                  </a:ext>
                </a:extLst>
              </p:cNvPr>
              <p:cNvSpPr/>
              <p:nvPr/>
            </p:nvSpPr>
            <p:spPr>
              <a:xfrm>
                <a:off x="2425274" y="1469648"/>
                <a:ext cx="1312930" cy="1659757"/>
              </a:xfrm>
              <a:prstGeom prst="rect">
                <a:avLst/>
              </a:prstGeom>
              <a:solidFill>
                <a:schemeClr val="bg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2FE86974-685E-34F6-EDAE-D753A59B1EF4}"/>
                  </a:ext>
                </a:extLst>
              </p:cNvPr>
              <p:cNvCxnSpPr/>
              <p:nvPr/>
            </p:nvCxnSpPr>
            <p:spPr>
              <a:xfrm flipV="1">
                <a:off x="2967512" y="2242957"/>
                <a:ext cx="243179"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54F2637-6D4F-47BB-6DF3-2914C4D370B1}"/>
                  </a:ext>
                </a:extLst>
              </p:cNvPr>
              <p:cNvCxnSpPr/>
              <p:nvPr/>
            </p:nvCxnSpPr>
            <p:spPr>
              <a:xfrm flipV="1">
                <a:off x="2967512" y="2121367"/>
                <a:ext cx="243179"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7BD0B58-6E22-4812-43EF-0EBF138E13D2}"/>
                  </a:ext>
                </a:extLst>
              </p:cNvPr>
              <p:cNvCxnSpPr>
                <a:cxnSpLocks/>
              </p:cNvCxnSpPr>
              <p:nvPr/>
            </p:nvCxnSpPr>
            <p:spPr>
              <a:xfrm rot="16200000" flipV="1">
                <a:off x="3332281" y="1399052"/>
                <a:ext cx="0" cy="2431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1CD81A3F-19C4-96D4-162E-8925AAF5CA71}"/>
                  </a:ext>
                </a:extLst>
              </p:cNvPr>
              <p:cNvCxnSpPr>
                <a:cxnSpLocks/>
              </p:cNvCxnSpPr>
              <p:nvPr/>
            </p:nvCxnSpPr>
            <p:spPr>
              <a:xfrm rot="5400000" flipV="1">
                <a:off x="2858789" y="1400493"/>
                <a:ext cx="0" cy="2431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EBF13DB-E9E5-46A5-4A41-F57714EAC082}"/>
                  </a:ext>
                </a:extLst>
              </p:cNvPr>
              <p:cNvCxnSpPr>
                <a:cxnSpLocks/>
              </p:cNvCxnSpPr>
              <p:nvPr/>
            </p:nvCxnSpPr>
            <p:spPr>
              <a:xfrm rot="7763071" flipV="1">
                <a:off x="2690194" y="2349939"/>
                <a:ext cx="0" cy="2431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259B547-F80B-A33A-3FDE-B9A015D3D5CF}"/>
                  </a:ext>
                </a:extLst>
              </p:cNvPr>
              <p:cNvCxnSpPr/>
              <p:nvPr/>
            </p:nvCxnSpPr>
            <p:spPr>
              <a:xfrm>
                <a:off x="2683370" y="2679830"/>
                <a:ext cx="127379" cy="107707"/>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40C9685-4AB5-AB9C-14E4-AB62561ED188}"/>
                  </a:ext>
                </a:extLst>
              </p:cNvPr>
              <p:cNvCxnSpPr>
                <a:cxnSpLocks/>
              </p:cNvCxnSpPr>
              <p:nvPr/>
            </p:nvCxnSpPr>
            <p:spPr>
              <a:xfrm flipV="1">
                <a:off x="3393626" y="2695872"/>
                <a:ext cx="95705" cy="74654"/>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4" name="Freeform: Shape 23">
                <a:extLst>
                  <a:ext uri="{FF2B5EF4-FFF2-40B4-BE49-F238E27FC236}">
                    <a16:creationId xmlns:a16="http://schemas.microsoft.com/office/drawing/2014/main" id="{734F8138-A81B-2D4C-DB63-8DDABB876EDA}"/>
                  </a:ext>
                </a:extLst>
              </p:cNvPr>
              <p:cNvSpPr/>
              <p:nvPr/>
            </p:nvSpPr>
            <p:spPr>
              <a:xfrm flipV="1">
                <a:off x="2405887" y="1388188"/>
                <a:ext cx="574491" cy="1864580"/>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0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A17B0910-40EE-3A7F-61CE-8C1EF642D1BE}"/>
                  </a:ext>
                </a:extLst>
              </p:cNvPr>
              <p:cNvSpPr/>
              <p:nvPr/>
            </p:nvSpPr>
            <p:spPr>
              <a:xfrm flipH="1" flipV="1">
                <a:off x="3210691" y="1388188"/>
                <a:ext cx="574491" cy="1864580"/>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0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1CFBA8BD-04B9-34A6-2E9A-D7BCB17D322E}"/>
                  </a:ext>
                </a:extLst>
              </p:cNvPr>
              <p:cNvSpPr/>
              <p:nvPr/>
            </p:nvSpPr>
            <p:spPr>
              <a:xfrm flipV="1">
                <a:off x="2262006" y="2538241"/>
                <a:ext cx="525478" cy="578997"/>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E8D332CA-F317-0D6A-CBA5-2B105224F7C5}"/>
                  </a:ext>
                </a:extLst>
              </p:cNvPr>
              <p:cNvSpPr/>
              <p:nvPr/>
            </p:nvSpPr>
            <p:spPr>
              <a:xfrm flipH="1" flipV="1">
                <a:off x="3391047" y="2532447"/>
                <a:ext cx="525478" cy="578997"/>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4AF16222-D858-FDCA-A13C-9B5D9F01F707}"/>
                  </a:ext>
                </a:extLst>
              </p:cNvPr>
              <p:cNvSpPr/>
              <p:nvPr/>
            </p:nvSpPr>
            <p:spPr>
              <a:xfrm rot="20802812" flipV="1">
                <a:off x="3417218" y="1428004"/>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31C40B71-421E-FBAF-9CF3-570D122CBD22}"/>
                  </a:ext>
                </a:extLst>
              </p:cNvPr>
              <p:cNvSpPr/>
              <p:nvPr/>
            </p:nvSpPr>
            <p:spPr>
              <a:xfrm rot="20906524" flipV="1">
                <a:off x="2588575" y="1429444"/>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9C2A7BDC-43E3-70D4-145F-DFAF92E94740}"/>
                  </a:ext>
                </a:extLst>
              </p:cNvPr>
              <p:cNvSpPr/>
              <p:nvPr/>
            </p:nvSpPr>
            <p:spPr>
              <a:xfrm rot="364313" flipV="1">
                <a:off x="2530838" y="2325115"/>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1160" name="Connector: Elbow 1159">
                <a:extLst>
                  <a:ext uri="{FF2B5EF4-FFF2-40B4-BE49-F238E27FC236}">
                    <a16:creationId xmlns:a16="http://schemas.microsoft.com/office/drawing/2014/main" id="{5C422228-E866-8191-74A0-6C39F6AEF231}"/>
                  </a:ext>
                </a:extLst>
              </p:cNvPr>
              <p:cNvCxnSpPr>
                <a:cxnSpLocks/>
                <a:stCxn id="1158" idx="3"/>
              </p:cNvCxnSpPr>
              <p:nvPr/>
            </p:nvCxnSpPr>
            <p:spPr>
              <a:xfrm flipV="1">
                <a:off x="2354631" y="1539903"/>
                <a:ext cx="481014" cy="204289"/>
              </a:xfrm>
              <a:prstGeom prst="bentConnector3">
                <a:avLst>
                  <a:gd name="adj1" fmla="val 98698"/>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56" name="Straight Connector 1155">
                <a:extLst>
                  <a:ext uri="{FF2B5EF4-FFF2-40B4-BE49-F238E27FC236}">
                    <a16:creationId xmlns:a16="http://schemas.microsoft.com/office/drawing/2014/main" id="{1B4278D1-C710-AB12-78A7-D14F227C6062}"/>
                  </a:ext>
                </a:extLst>
              </p:cNvPr>
              <p:cNvCxnSpPr>
                <a:cxnSpLocks/>
              </p:cNvCxnSpPr>
              <p:nvPr/>
            </p:nvCxnSpPr>
            <p:spPr>
              <a:xfrm rot="16200000" flipV="1">
                <a:off x="2841341" y="1920375"/>
                <a:ext cx="0" cy="13716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57" name="Oval 1156">
                <a:extLst>
                  <a:ext uri="{FF2B5EF4-FFF2-40B4-BE49-F238E27FC236}">
                    <a16:creationId xmlns:a16="http://schemas.microsoft.com/office/drawing/2014/main" id="{44F6AEAA-0C78-7774-BCE0-7583A1B94CD0}"/>
                  </a:ext>
                </a:extLst>
              </p:cNvPr>
              <p:cNvSpPr/>
              <p:nvPr/>
            </p:nvSpPr>
            <p:spPr>
              <a:xfrm rot="20802812" flipV="1">
                <a:off x="2600914" y="1900111"/>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1159" name="Straight Connector 1158">
                <a:extLst>
                  <a:ext uri="{FF2B5EF4-FFF2-40B4-BE49-F238E27FC236}">
                    <a16:creationId xmlns:a16="http://schemas.microsoft.com/office/drawing/2014/main" id="{7317B0A9-594C-B9DC-479A-2EF1FEB552AF}"/>
                  </a:ext>
                </a:extLst>
              </p:cNvPr>
              <p:cNvCxnSpPr>
                <a:cxnSpLocks/>
              </p:cNvCxnSpPr>
              <p:nvPr/>
            </p:nvCxnSpPr>
            <p:spPr>
              <a:xfrm rot="16200000" flipV="1">
                <a:off x="3343320" y="1924426"/>
                <a:ext cx="0" cy="13716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1" name="Oval 1160">
                <a:extLst>
                  <a:ext uri="{FF2B5EF4-FFF2-40B4-BE49-F238E27FC236}">
                    <a16:creationId xmlns:a16="http://schemas.microsoft.com/office/drawing/2014/main" id="{57E57324-CEE1-D921-E193-CB915421C338}"/>
                  </a:ext>
                </a:extLst>
              </p:cNvPr>
              <p:cNvSpPr/>
              <p:nvPr/>
            </p:nvSpPr>
            <p:spPr>
              <a:xfrm rot="20802812" flipV="1">
                <a:off x="3406449" y="1900369"/>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1163" name="Straight Connector 1162">
                <a:extLst>
                  <a:ext uri="{FF2B5EF4-FFF2-40B4-BE49-F238E27FC236}">
                    <a16:creationId xmlns:a16="http://schemas.microsoft.com/office/drawing/2014/main" id="{25355B1F-0C1A-3A80-EDA0-A6E01D17DCFD}"/>
                  </a:ext>
                </a:extLst>
              </p:cNvPr>
              <p:cNvCxnSpPr>
                <a:cxnSpLocks/>
              </p:cNvCxnSpPr>
              <p:nvPr/>
            </p:nvCxnSpPr>
            <p:spPr>
              <a:xfrm rot="7763071" flipV="1">
                <a:off x="2530473" y="2620374"/>
                <a:ext cx="0" cy="9144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67" name="Oval 1166">
                <a:extLst>
                  <a:ext uri="{FF2B5EF4-FFF2-40B4-BE49-F238E27FC236}">
                    <a16:creationId xmlns:a16="http://schemas.microsoft.com/office/drawing/2014/main" id="{D1493B16-4114-81AB-81F7-4F2FA5DCA780}"/>
                  </a:ext>
                </a:extLst>
              </p:cNvPr>
              <p:cNvSpPr/>
              <p:nvPr/>
            </p:nvSpPr>
            <p:spPr>
              <a:xfrm rot="364313" flipV="1">
                <a:off x="2363910" y="2507474"/>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76" name="Oval 1175">
                <a:extLst>
                  <a:ext uri="{FF2B5EF4-FFF2-40B4-BE49-F238E27FC236}">
                    <a16:creationId xmlns:a16="http://schemas.microsoft.com/office/drawing/2014/main" id="{8C589466-FD61-DC1D-0CB2-C253B0428CB5}"/>
                  </a:ext>
                </a:extLst>
              </p:cNvPr>
              <p:cNvSpPr/>
              <p:nvPr/>
            </p:nvSpPr>
            <p:spPr>
              <a:xfrm rot="21235687" flipH="1" flipV="1">
                <a:off x="3663494" y="2485038"/>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1177" name="Straight Connector 1176">
                <a:extLst>
                  <a:ext uri="{FF2B5EF4-FFF2-40B4-BE49-F238E27FC236}">
                    <a16:creationId xmlns:a16="http://schemas.microsoft.com/office/drawing/2014/main" id="{8E6E7307-54B9-CEAA-B8D8-3C4F570C8B2B}"/>
                  </a:ext>
                </a:extLst>
              </p:cNvPr>
              <p:cNvCxnSpPr>
                <a:cxnSpLocks/>
              </p:cNvCxnSpPr>
              <p:nvPr/>
            </p:nvCxnSpPr>
            <p:spPr>
              <a:xfrm rot="13836929" flipH="1" flipV="1">
                <a:off x="3487846" y="2434852"/>
                <a:ext cx="0" cy="9144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78" name="Oval 1177">
                <a:extLst>
                  <a:ext uri="{FF2B5EF4-FFF2-40B4-BE49-F238E27FC236}">
                    <a16:creationId xmlns:a16="http://schemas.microsoft.com/office/drawing/2014/main" id="{41415B13-F0BC-549E-BFE5-4B4F0F7142B4}"/>
                  </a:ext>
                </a:extLst>
              </p:cNvPr>
              <p:cNvSpPr/>
              <p:nvPr/>
            </p:nvSpPr>
            <p:spPr>
              <a:xfrm rot="21235687" flipH="1" flipV="1">
                <a:off x="3499100" y="2300442"/>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1179" name="Straight Connector 1178">
                <a:extLst>
                  <a:ext uri="{FF2B5EF4-FFF2-40B4-BE49-F238E27FC236}">
                    <a16:creationId xmlns:a16="http://schemas.microsoft.com/office/drawing/2014/main" id="{1A01226F-DC55-A130-6293-C1D43E30E846}"/>
                  </a:ext>
                </a:extLst>
              </p:cNvPr>
              <p:cNvCxnSpPr>
                <a:cxnSpLocks/>
              </p:cNvCxnSpPr>
              <p:nvPr/>
            </p:nvCxnSpPr>
            <p:spPr>
              <a:xfrm rot="13836929" flipH="1" flipV="1">
                <a:off x="3657491" y="2624698"/>
                <a:ext cx="0" cy="91440"/>
              </a:xfrm>
              <a:prstGeom prst="line">
                <a:avLst/>
              </a:prstGeom>
              <a:effectLst/>
            </p:spPr>
            <p:style>
              <a:lnRef idx="2">
                <a:schemeClr val="accent1"/>
              </a:lnRef>
              <a:fillRef idx="0">
                <a:schemeClr val="accent1"/>
              </a:fillRef>
              <a:effectRef idx="1">
                <a:schemeClr val="accent1"/>
              </a:effectRef>
              <a:fontRef idx="minor">
                <a:schemeClr val="tx1"/>
              </a:fontRef>
            </p:style>
          </p:cxnSp>
        </p:grpSp>
      </p:grpSp>
      <p:cxnSp>
        <p:nvCxnSpPr>
          <p:cNvPr id="95" name="Connector: Elbow 94">
            <a:extLst>
              <a:ext uri="{FF2B5EF4-FFF2-40B4-BE49-F238E27FC236}">
                <a16:creationId xmlns:a16="http://schemas.microsoft.com/office/drawing/2014/main" id="{5C1C0233-DF0D-D10F-28B7-7662FBC93B75}"/>
              </a:ext>
            </a:extLst>
          </p:cNvPr>
          <p:cNvCxnSpPr>
            <a:cxnSpLocks/>
          </p:cNvCxnSpPr>
          <p:nvPr/>
        </p:nvCxnSpPr>
        <p:spPr>
          <a:xfrm>
            <a:off x="1216928" y="2554537"/>
            <a:ext cx="272093" cy="263526"/>
          </a:xfrm>
          <a:prstGeom prst="bentConnector3">
            <a:avLst>
              <a:gd name="adj1" fmla="val 2391"/>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Connector: Elbow 49">
            <a:extLst>
              <a:ext uri="{FF2B5EF4-FFF2-40B4-BE49-F238E27FC236}">
                <a16:creationId xmlns:a16="http://schemas.microsoft.com/office/drawing/2014/main" id="{4D829079-1713-2830-44A0-799097850B0B}"/>
              </a:ext>
            </a:extLst>
          </p:cNvPr>
          <p:cNvCxnSpPr>
            <a:cxnSpLocks/>
          </p:cNvCxnSpPr>
          <p:nvPr/>
        </p:nvCxnSpPr>
        <p:spPr>
          <a:xfrm>
            <a:off x="1569035" y="1983165"/>
            <a:ext cx="263840" cy="155328"/>
          </a:xfrm>
          <a:prstGeom prst="bentConnector3">
            <a:avLst>
              <a:gd name="adj1" fmla="val 97260"/>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94" name="TextBox 1193">
            <a:extLst>
              <a:ext uri="{FF2B5EF4-FFF2-40B4-BE49-F238E27FC236}">
                <a16:creationId xmlns:a16="http://schemas.microsoft.com/office/drawing/2014/main" id="{BE50B886-83C4-E00D-258A-BD3B9454EA04}"/>
              </a:ext>
            </a:extLst>
          </p:cNvPr>
          <p:cNvSpPr txBox="1"/>
          <p:nvPr/>
        </p:nvSpPr>
        <p:spPr>
          <a:xfrm>
            <a:off x="6147400" y="653300"/>
            <a:ext cx="2680414" cy="338554"/>
          </a:xfrm>
          <a:prstGeom prst="rect">
            <a:avLst/>
          </a:prstGeom>
          <a:noFill/>
        </p:spPr>
        <p:txBody>
          <a:bodyPr wrap="none" rtlCol="0">
            <a:spAutoFit/>
          </a:bodyPr>
          <a:lstStyle/>
          <a:p>
            <a:pPr algn="ctr"/>
            <a:r>
              <a:rPr lang="en-US" sz="1600" b="1" noProof="0" dirty="0">
                <a:solidFill>
                  <a:srgbClr val="9C099D"/>
                </a:solidFill>
                <a:latin typeface="Arial" panose="020B0604020202020204" pitchFamily="34" charset="0"/>
                <a:cs typeface="Arial" panose="020B0604020202020204" pitchFamily="34" charset="0"/>
              </a:rPr>
              <a:t>Trastuzumab </a:t>
            </a:r>
            <a:r>
              <a:rPr lang="en-US" sz="1600" b="1" noProof="0" dirty="0" err="1">
                <a:solidFill>
                  <a:srgbClr val="9C099D"/>
                </a:solidFill>
                <a:latin typeface="Arial" panose="020B0604020202020204" pitchFamily="34" charset="0"/>
                <a:cs typeface="Arial" panose="020B0604020202020204" pitchFamily="34" charset="0"/>
              </a:rPr>
              <a:t>deruxtecan</a:t>
            </a:r>
            <a:endParaRPr lang="en-US" sz="1600" b="1" noProof="0" dirty="0">
              <a:solidFill>
                <a:srgbClr val="9C099D"/>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41CB3A53-FF25-F0CA-B654-B0477D7B0F9D}"/>
              </a:ext>
            </a:extLst>
          </p:cNvPr>
          <p:cNvGrpSpPr/>
          <p:nvPr/>
        </p:nvGrpSpPr>
        <p:grpSpPr>
          <a:xfrm>
            <a:off x="5883784" y="889665"/>
            <a:ext cx="3043278" cy="3850384"/>
            <a:chOff x="6065089" y="889665"/>
            <a:chExt cx="3043278" cy="3850384"/>
          </a:xfrm>
        </p:grpSpPr>
        <p:grpSp>
          <p:nvGrpSpPr>
            <p:cNvPr id="56" name="Group 55">
              <a:extLst>
                <a:ext uri="{FF2B5EF4-FFF2-40B4-BE49-F238E27FC236}">
                  <a16:creationId xmlns:a16="http://schemas.microsoft.com/office/drawing/2014/main" id="{432F7199-0EAD-4B56-2B1C-C904C62B18E9}"/>
                </a:ext>
              </a:extLst>
            </p:cNvPr>
            <p:cNvGrpSpPr/>
            <p:nvPr/>
          </p:nvGrpSpPr>
          <p:grpSpPr>
            <a:xfrm>
              <a:off x="6408635" y="889665"/>
              <a:ext cx="2699732" cy="2220500"/>
              <a:chOff x="5470013" y="927274"/>
              <a:chExt cx="2686859" cy="2220500"/>
            </a:xfrm>
          </p:grpSpPr>
          <p:sp>
            <p:nvSpPr>
              <p:cNvPr id="69" name="Rectangle 68">
                <a:extLst>
                  <a:ext uri="{FF2B5EF4-FFF2-40B4-BE49-F238E27FC236}">
                    <a16:creationId xmlns:a16="http://schemas.microsoft.com/office/drawing/2014/main" id="{774E6619-0ADB-70DF-EF1A-4B07298AEC21}"/>
                  </a:ext>
                </a:extLst>
              </p:cNvPr>
              <p:cNvSpPr/>
              <p:nvPr/>
            </p:nvSpPr>
            <p:spPr>
              <a:xfrm>
                <a:off x="5638499" y="1344222"/>
                <a:ext cx="1311820" cy="1670224"/>
              </a:xfrm>
              <a:prstGeom prst="rect">
                <a:avLst/>
              </a:prstGeom>
              <a:solidFill>
                <a:schemeClr val="bg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72" name="Straight Connector 71">
                <a:extLst>
                  <a:ext uri="{FF2B5EF4-FFF2-40B4-BE49-F238E27FC236}">
                    <a16:creationId xmlns:a16="http://schemas.microsoft.com/office/drawing/2014/main" id="{19180736-A385-F7CF-5DC3-17083B23997C}"/>
                  </a:ext>
                </a:extLst>
              </p:cNvPr>
              <p:cNvCxnSpPr/>
              <p:nvPr/>
            </p:nvCxnSpPr>
            <p:spPr>
              <a:xfrm flipV="1">
                <a:off x="6181607" y="2129251"/>
                <a:ext cx="245278"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F868C8DF-8FE6-4E9D-6D0E-6687CE88CD6D}"/>
                  </a:ext>
                </a:extLst>
              </p:cNvPr>
              <p:cNvCxnSpPr/>
              <p:nvPr/>
            </p:nvCxnSpPr>
            <p:spPr>
              <a:xfrm flipV="1">
                <a:off x="6181607" y="2006613"/>
                <a:ext cx="245278"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970D49E3-92E3-3F53-D3B0-A9F4506B22BF}"/>
                  </a:ext>
                </a:extLst>
              </p:cNvPr>
              <p:cNvCxnSpPr>
                <a:cxnSpLocks/>
              </p:cNvCxnSpPr>
              <p:nvPr/>
            </p:nvCxnSpPr>
            <p:spPr>
              <a:xfrm rot="16200000" flipV="1">
                <a:off x="6549524" y="1278262"/>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32F272E9-3E59-F450-53FA-ED8BABAADFC8}"/>
                  </a:ext>
                </a:extLst>
              </p:cNvPr>
              <p:cNvCxnSpPr>
                <a:cxnSpLocks/>
              </p:cNvCxnSpPr>
              <p:nvPr/>
            </p:nvCxnSpPr>
            <p:spPr>
              <a:xfrm rot="5400000" flipV="1">
                <a:off x="6071946" y="1285924"/>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72875AD9-4975-2A60-D94F-6694C9CCD554}"/>
                  </a:ext>
                </a:extLst>
              </p:cNvPr>
              <p:cNvCxnSpPr>
                <a:cxnSpLocks/>
              </p:cNvCxnSpPr>
              <p:nvPr/>
            </p:nvCxnSpPr>
            <p:spPr>
              <a:xfrm rot="7763071" flipV="1">
                <a:off x="5934903" y="2245880"/>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6DF3BC7A-130D-B19E-A6A6-3F5F25B45EFE}"/>
                  </a:ext>
                </a:extLst>
              </p:cNvPr>
              <p:cNvCxnSpPr/>
              <p:nvPr/>
            </p:nvCxnSpPr>
            <p:spPr>
              <a:xfrm>
                <a:off x="5895013" y="2569893"/>
                <a:ext cx="128478" cy="108636"/>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A4C8FE8E-AFC0-EFE0-173D-292CD554D21B}"/>
                  </a:ext>
                </a:extLst>
              </p:cNvPr>
              <p:cNvCxnSpPr>
                <a:cxnSpLocks/>
              </p:cNvCxnSpPr>
              <p:nvPr/>
            </p:nvCxnSpPr>
            <p:spPr>
              <a:xfrm flipV="1">
                <a:off x="6611397" y="2586073"/>
                <a:ext cx="96531" cy="75298"/>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82" name="Oval 81">
                <a:extLst>
                  <a:ext uri="{FF2B5EF4-FFF2-40B4-BE49-F238E27FC236}">
                    <a16:creationId xmlns:a16="http://schemas.microsoft.com/office/drawing/2014/main" id="{83049D02-FCAA-2309-0790-10A18CCCAB5D}"/>
                  </a:ext>
                </a:extLst>
              </p:cNvPr>
              <p:cNvSpPr/>
              <p:nvPr/>
            </p:nvSpPr>
            <p:spPr>
              <a:xfrm rot="21361058" flipV="1">
                <a:off x="6607975" y="1307464"/>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99FFC071-4E4F-3860-82BD-A187B269D3DA}"/>
                  </a:ext>
                </a:extLst>
              </p:cNvPr>
              <p:cNvSpPr/>
              <p:nvPr/>
            </p:nvSpPr>
            <p:spPr>
              <a:xfrm rot="21249019" flipV="1">
                <a:off x="5806205" y="1315123"/>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B90D86B4-A01A-8367-05EC-F22DF518E21C}"/>
                  </a:ext>
                </a:extLst>
              </p:cNvPr>
              <p:cNvSpPr/>
              <p:nvPr/>
            </p:nvSpPr>
            <p:spPr>
              <a:xfrm rot="1888522" flipV="1">
                <a:off x="5740145" y="2200432"/>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453AE776-A694-7A8B-2A81-082B49CE78C2}"/>
                  </a:ext>
                </a:extLst>
              </p:cNvPr>
              <p:cNvSpPr txBox="1"/>
              <p:nvPr/>
            </p:nvSpPr>
            <p:spPr>
              <a:xfrm>
                <a:off x="6251038" y="927274"/>
                <a:ext cx="893721" cy="276999"/>
              </a:xfrm>
              <a:prstGeom prst="rect">
                <a:avLst/>
              </a:prstGeom>
              <a:noFill/>
            </p:spPr>
            <p:txBody>
              <a:bodyPr wrap="none" rtlCol="0">
                <a:spAutoFit/>
              </a:bodyPr>
              <a:lstStyle/>
              <a:p>
                <a:pPr algn="ctr"/>
                <a:r>
                  <a:rPr lang="en-US" sz="1200" noProof="0">
                    <a:latin typeface="Arial" panose="020B0604020202020204" pitchFamily="34" charset="0"/>
                    <a:cs typeface="Arial" panose="020B0604020202020204" pitchFamily="34" charset="0"/>
                  </a:rPr>
                  <a:t>DAR = 8:1</a:t>
                </a:r>
              </a:p>
            </p:txBody>
          </p:sp>
          <p:sp>
            <p:nvSpPr>
              <p:cNvPr id="87" name="TextBox 86">
                <a:extLst>
                  <a:ext uri="{FF2B5EF4-FFF2-40B4-BE49-F238E27FC236}">
                    <a16:creationId xmlns:a16="http://schemas.microsoft.com/office/drawing/2014/main" id="{DDA6C8B3-9BDA-B64D-5377-D0FAB5C188A9}"/>
                  </a:ext>
                </a:extLst>
              </p:cNvPr>
              <p:cNvSpPr txBox="1"/>
              <p:nvPr/>
            </p:nvSpPr>
            <p:spPr>
              <a:xfrm>
                <a:off x="7034265" y="1339937"/>
                <a:ext cx="660098" cy="415498"/>
              </a:xfrm>
              <a:prstGeom prst="rect">
                <a:avLst/>
              </a:prstGeom>
              <a:noFill/>
            </p:spPr>
            <p:txBody>
              <a:bodyPr wrap="square" lIns="0" tIns="0" rIns="0" bIns="0" rtlCol="0">
                <a:spAutoFit/>
              </a:bodyPr>
              <a:lstStyle/>
              <a:p>
                <a:pPr>
                  <a:lnSpc>
                    <a:spcPct val="90000"/>
                  </a:lnSpc>
                </a:pPr>
                <a:r>
                  <a:rPr lang="en-US" sz="1000" b="1" noProof="0">
                    <a:latin typeface="Arial" panose="020B0604020202020204" pitchFamily="34" charset="0"/>
                    <a:cs typeface="Arial" panose="020B0604020202020204" pitchFamily="34" charset="0"/>
                  </a:rPr>
                  <a:t>Protease-cleavable linker</a:t>
                </a:r>
              </a:p>
            </p:txBody>
          </p:sp>
          <p:sp>
            <p:nvSpPr>
              <p:cNvPr id="88" name="TextBox 87">
                <a:extLst>
                  <a:ext uri="{FF2B5EF4-FFF2-40B4-BE49-F238E27FC236}">
                    <a16:creationId xmlns:a16="http://schemas.microsoft.com/office/drawing/2014/main" id="{5BFC4ED7-3574-03B4-3CFD-54E32565DDD4}"/>
                  </a:ext>
                </a:extLst>
              </p:cNvPr>
              <p:cNvSpPr txBox="1"/>
              <p:nvPr/>
            </p:nvSpPr>
            <p:spPr>
              <a:xfrm>
                <a:off x="7025044" y="2071237"/>
                <a:ext cx="1127622" cy="307777"/>
              </a:xfrm>
              <a:prstGeom prst="rect">
                <a:avLst/>
              </a:prstGeom>
              <a:noFill/>
            </p:spPr>
            <p:txBody>
              <a:bodyPr wrap="square" lIns="0" tIns="0" rIns="0" bIns="0" rtlCol="0">
                <a:spAutoFit/>
              </a:bodyPr>
              <a:lstStyle/>
              <a:p>
                <a:r>
                  <a:rPr lang="en-US" sz="1000" b="1" noProof="0" err="1">
                    <a:latin typeface="Arial" panose="020B0604020202020204" pitchFamily="34" charset="0"/>
                    <a:cs typeface="Arial" panose="020B0604020202020204" pitchFamily="34" charset="0"/>
                  </a:rPr>
                  <a:t>DXd</a:t>
                </a:r>
                <a:r>
                  <a:rPr lang="en-US" sz="1000" b="1" noProof="0">
                    <a:latin typeface="Arial" panose="020B0604020202020204" pitchFamily="34" charset="0"/>
                    <a:cs typeface="Arial" panose="020B0604020202020204" pitchFamily="34" charset="0"/>
                  </a:rPr>
                  <a:t> (</a:t>
                </a:r>
                <a:r>
                  <a:rPr lang="en-US" sz="1000" b="1" noProof="0" err="1">
                    <a:latin typeface="Arial" panose="020B0604020202020204" pitchFamily="34" charset="0"/>
                    <a:cs typeface="Arial" panose="020B0604020202020204" pitchFamily="34" charset="0"/>
                  </a:rPr>
                  <a:t>exatecan</a:t>
                </a:r>
                <a:r>
                  <a:rPr lang="en-US" sz="1000" b="1" noProof="0">
                    <a:latin typeface="Arial" panose="020B0604020202020204" pitchFamily="34" charset="0"/>
                    <a:cs typeface="Arial" panose="020B0604020202020204" pitchFamily="34" charset="0"/>
                  </a:rPr>
                  <a:t>)</a:t>
                </a:r>
              </a:p>
              <a:p>
                <a:r>
                  <a:rPr lang="en-US" sz="1000" noProof="0">
                    <a:latin typeface="Arial" panose="020B0604020202020204" pitchFamily="34" charset="0"/>
                    <a:cs typeface="Arial" panose="020B0604020202020204" pitchFamily="34" charset="0"/>
                  </a:rPr>
                  <a:t>(Topo I inhibitor)</a:t>
                </a:r>
              </a:p>
            </p:txBody>
          </p:sp>
          <p:sp>
            <p:nvSpPr>
              <p:cNvPr id="89" name="TextBox 88">
                <a:extLst>
                  <a:ext uri="{FF2B5EF4-FFF2-40B4-BE49-F238E27FC236}">
                    <a16:creationId xmlns:a16="http://schemas.microsoft.com/office/drawing/2014/main" id="{2BD22A92-4C2E-9110-32A5-74CF570EC7A1}"/>
                  </a:ext>
                </a:extLst>
              </p:cNvPr>
              <p:cNvSpPr txBox="1"/>
              <p:nvPr/>
            </p:nvSpPr>
            <p:spPr>
              <a:xfrm>
                <a:off x="7101564" y="2537363"/>
                <a:ext cx="1055308" cy="276999"/>
              </a:xfrm>
              <a:prstGeom prst="rect">
                <a:avLst/>
              </a:prstGeom>
              <a:noFill/>
            </p:spPr>
            <p:txBody>
              <a:bodyPr wrap="square" lIns="0" tIns="0" rIns="0" bIns="0" rtlCol="0">
                <a:spAutoFit/>
              </a:bodyPr>
              <a:lstStyle/>
              <a:p>
                <a:pPr>
                  <a:lnSpc>
                    <a:spcPct val="90000"/>
                  </a:lnSpc>
                </a:pPr>
                <a:r>
                  <a:rPr lang="en-US" sz="1000" b="1" noProof="0">
                    <a:latin typeface="Arial" panose="020B0604020202020204" pitchFamily="34" charset="0"/>
                    <a:cs typeface="Arial" panose="020B0604020202020204" pitchFamily="34" charset="0"/>
                  </a:rPr>
                  <a:t>Humanized anti-HER2 IgG1</a:t>
                </a:r>
              </a:p>
            </p:txBody>
          </p:sp>
          <p:cxnSp>
            <p:nvCxnSpPr>
              <p:cNvPr id="90" name="Straight Connector 89">
                <a:extLst>
                  <a:ext uri="{FF2B5EF4-FFF2-40B4-BE49-F238E27FC236}">
                    <a16:creationId xmlns:a16="http://schemas.microsoft.com/office/drawing/2014/main" id="{87387192-EDA5-8C1F-29B1-440EAFDA90B6}"/>
                  </a:ext>
                </a:extLst>
              </p:cNvPr>
              <p:cNvCxnSpPr>
                <a:cxnSpLocks/>
              </p:cNvCxnSpPr>
              <p:nvPr/>
            </p:nvCxnSpPr>
            <p:spPr>
              <a:xfrm rot="13836929" flipH="1" flipV="1">
                <a:off x="6702626" y="2244989"/>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1" name="Oval 90">
                <a:extLst>
                  <a:ext uri="{FF2B5EF4-FFF2-40B4-BE49-F238E27FC236}">
                    <a16:creationId xmlns:a16="http://schemas.microsoft.com/office/drawing/2014/main" id="{BFCE6D06-02E6-4BA0-B6CE-2F547961BB75}"/>
                  </a:ext>
                </a:extLst>
              </p:cNvPr>
              <p:cNvSpPr/>
              <p:nvPr/>
            </p:nvSpPr>
            <p:spPr>
              <a:xfrm rot="1888522" flipV="1">
                <a:off x="6691575" y="2199540"/>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82CD84D5-54EE-AA61-8D1B-D4F434282CAC}"/>
                  </a:ext>
                </a:extLst>
              </p:cNvPr>
              <p:cNvSpPr/>
              <p:nvPr/>
            </p:nvSpPr>
            <p:spPr>
              <a:xfrm flipH="1" flipV="1">
                <a:off x="6608797" y="2421238"/>
                <a:ext cx="530013" cy="583992"/>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chemeClr val="accent3">
                        <a:lumMod val="60000"/>
                        <a:lumOff val="40000"/>
                      </a:schemeClr>
                    </a:gs>
                    <a:gs pos="88000">
                      <a:srgbClr val="00B050"/>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93" name="Straight Connector 92">
                <a:extLst>
                  <a:ext uri="{FF2B5EF4-FFF2-40B4-BE49-F238E27FC236}">
                    <a16:creationId xmlns:a16="http://schemas.microsoft.com/office/drawing/2014/main" id="{F1686A75-CDBB-98FA-6C95-EF4DA439BB45}"/>
                  </a:ext>
                </a:extLst>
              </p:cNvPr>
              <p:cNvCxnSpPr>
                <a:cxnSpLocks/>
              </p:cNvCxnSpPr>
              <p:nvPr/>
            </p:nvCxnSpPr>
            <p:spPr>
              <a:xfrm rot="16200000" flipV="1">
                <a:off x="6543845" y="1714115"/>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7D3198E1-75AD-960C-320F-E69B318F84D3}"/>
                  </a:ext>
                </a:extLst>
              </p:cNvPr>
              <p:cNvCxnSpPr>
                <a:cxnSpLocks/>
              </p:cNvCxnSpPr>
              <p:nvPr/>
            </p:nvCxnSpPr>
            <p:spPr>
              <a:xfrm rot="5400000" flipV="1">
                <a:off x="6066267" y="1721777"/>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4" name="Oval 1183">
                <a:extLst>
                  <a:ext uri="{FF2B5EF4-FFF2-40B4-BE49-F238E27FC236}">
                    <a16:creationId xmlns:a16="http://schemas.microsoft.com/office/drawing/2014/main" id="{D9638AB3-C37F-6E19-9EF0-CD39DD8CB568}"/>
                  </a:ext>
                </a:extLst>
              </p:cNvPr>
              <p:cNvSpPr/>
              <p:nvPr/>
            </p:nvSpPr>
            <p:spPr>
              <a:xfrm rot="21361058" flipV="1">
                <a:off x="6602296" y="1743317"/>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85" name="Oval 1184">
                <a:extLst>
                  <a:ext uri="{FF2B5EF4-FFF2-40B4-BE49-F238E27FC236}">
                    <a16:creationId xmlns:a16="http://schemas.microsoft.com/office/drawing/2014/main" id="{110711EC-3CBA-36A0-703E-2F9957991099}"/>
                  </a:ext>
                </a:extLst>
              </p:cNvPr>
              <p:cNvSpPr/>
              <p:nvPr/>
            </p:nvSpPr>
            <p:spPr>
              <a:xfrm rot="21249019" flipV="1">
                <a:off x="5800526" y="1750976"/>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86" name="Freeform: Shape 1185">
                <a:extLst>
                  <a:ext uri="{FF2B5EF4-FFF2-40B4-BE49-F238E27FC236}">
                    <a16:creationId xmlns:a16="http://schemas.microsoft.com/office/drawing/2014/main" id="{3F0966A4-0A89-C866-3E61-5C5F33A85A84}"/>
                  </a:ext>
                </a:extLst>
              </p:cNvPr>
              <p:cNvSpPr/>
              <p:nvPr/>
            </p:nvSpPr>
            <p:spPr>
              <a:xfrm flipV="1">
                <a:off x="5615136" y="1267108"/>
                <a:ext cx="579449" cy="1880666"/>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3000">
                      <a:schemeClr val="accent3">
                        <a:lumMod val="60000"/>
                        <a:lumOff val="40000"/>
                      </a:schemeClr>
                    </a:gs>
                    <a:gs pos="88000">
                      <a:srgbClr val="00B050"/>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88" name="Freeform: Shape 1187">
                <a:extLst>
                  <a:ext uri="{FF2B5EF4-FFF2-40B4-BE49-F238E27FC236}">
                    <a16:creationId xmlns:a16="http://schemas.microsoft.com/office/drawing/2014/main" id="{B676DB59-FBE1-D024-D65E-1C8768F07629}"/>
                  </a:ext>
                </a:extLst>
              </p:cNvPr>
              <p:cNvSpPr/>
              <p:nvPr/>
            </p:nvSpPr>
            <p:spPr>
              <a:xfrm flipH="1" flipV="1">
                <a:off x="6426885" y="1267108"/>
                <a:ext cx="579449" cy="1880666"/>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3000">
                      <a:schemeClr val="accent3">
                        <a:lumMod val="60000"/>
                        <a:lumOff val="40000"/>
                      </a:schemeClr>
                    </a:gs>
                    <a:gs pos="88000">
                      <a:srgbClr val="00B050"/>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193" name="Freeform: Shape 1192">
                <a:extLst>
                  <a:ext uri="{FF2B5EF4-FFF2-40B4-BE49-F238E27FC236}">
                    <a16:creationId xmlns:a16="http://schemas.microsoft.com/office/drawing/2014/main" id="{7950C1C7-867D-0F4C-C5D6-174B8D0BC997}"/>
                  </a:ext>
                </a:extLst>
              </p:cNvPr>
              <p:cNvSpPr/>
              <p:nvPr/>
            </p:nvSpPr>
            <p:spPr>
              <a:xfrm flipV="1">
                <a:off x="5470013" y="2427083"/>
                <a:ext cx="530013" cy="583992"/>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chemeClr val="accent3">
                        <a:lumMod val="60000"/>
                        <a:lumOff val="40000"/>
                      </a:schemeClr>
                    </a:gs>
                    <a:gs pos="88000">
                      <a:srgbClr val="00B050"/>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1180" name="Straight Connector 1179">
                <a:extLst>
                  <a:ext uri="{FF2B5EF4-FFF2-40B4-BE49-F238E27FC236}">
                    <a16:creationId xmlns:a16="http://schemas.microsoft.com/office/drawing/2014/main" id="{74AA4046-1DD8-939F-FE02-7EF80D5E68DE}"/>
                  </a:ext>
                </a:extLst>
              </p:cNvPr>
              <p:cNvCxnSpPr>
                <a:cxnSpLocks/>
              </p:cNvCxnSpPr>
              <p:nvPr/>
            </p:nvCxnSpPr>
            <p:spPr>
              <a:xfrm flipH="1">
                <a:off x="6833374" y="2456167"/>
                <a:ext cx="154536" cy="13597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81" name="Oval 1180">
                <a:extLst>
                  <a:ext uri="{FF2B5EF4-FFF2-40B4-BE49-F238E27FC236}">
                    <a16:creationId xmlns:a16="http://schemas.microsoft.com/office/drawing/2014/main" id="{A934544E-E0DE-BC69-F8F7-7AC7AA7FB67E}"/>
                  </a:ext>
                </a:extLst>
              </p:cNvPr>
              <p:cNvSpPr/>
              <p:nvPr/>
            </p:nvSpPr>
            <p:spPr>
              <a:xfrm rot="1888522" flipV="1">
                <a:off x="6882070" y="2366270"/>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1195" name="Straight Connector 1194">
                <a:extLst>
                  <a:ext uri="{FF2B5EF4-FFF2-40B4-BE49-F238E27FC236}">
                    <a16:creationId xmlns:a16="http://schemas.microsoft.com/office/drawing/2014/main" id="{27E8DF2C-253A-E28C-9467-751934234FD4}"/>
                  </a:ext>
                </a:extLst>
              </p:cNvPr>
              <p:cNvCxnSpPr>
                <a:cxnSpLocks/>
              </p:cNvCxnSpPr>
              <p:nvPr/>
            </p:nvCxnSpPr>
            <p:spPr>
              <a:xfrm>
                <a:off x="5652509" y="2479901"/>
                <a:ext cx="129933" cy="11224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07" name="Oval 1206">
                <a:extLst>
                  <a:ext uri="{FF2B5EF4-FFF2-40B4-BE49-F238E27FC236}">
                    <a16:creationId xmlns:a16="http://schemas.microsoft.com/office/drawing/2014/main" id="{727E816B-5475-4CE4-CDD2-77E86280DF46}"/>
                  </a:ext>
                </a:extLst>
              </p:cNvPr>
              <p:cNvSpPr/>
              <p:nvPr/>
            </p:nvSpPr>
            <p:spPr>
              <a:xfrm rot="1888522" flipV="1">
                <a:off x="5552541" y="2390005"/>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grpSp>
          <p:nvGrpSpPr>
            <p:cNvPr id="1196" name="Group 1195">
              <a:extLst>
                <a:ext uri="{FF2B5EF4-FFF2-40B4-BE49-F238E27FC236}">
                  <a16:creationId xmlns:a16="http://schemas.microsoft.com/office/drawing/2014/main" id="{8B1B577C-1C6C-2224-F4D1-99FEE6D87651}"/>
                </a:ext>
              </a:extLst>
            </p:cNvPr>
            <p:cNvGrpSpPr/>
            <p:nvPr/>
          </p:nvGrpSpPr>
          <p:grpSpPr>
            <a:xfrm>
              <a:off x="6148256" y="3055141"/>
              <a:ext cx="402055" cy="1433808"/>
              <a:chOff x="4395230" y="3242635"/>
              <a:chExt cx="400138" cy="1433808"/>
            </a:xfrm>
          </p:grpSpPr>
          <p:sp>
            <p:nvSpPr>
              <p:cNvPr id="1197" name="Oval 1196">
                <a:extLst>
                  <a:ext uri="{FF2B5EF4-FFF2-40B4-BE49-F238E27FC236}">
                    <a16:creationId xmlns:a16="http://schemas.microsoft.com/office/drawing/2014/main" id="{03F6664D-EDD5-0013-F4E4-867D7FCD6C21}"/>
                  </a:ext>
                </a:extLst>
              </p:cNvPr>
              <p:cNvSpPr/>
              <p:nvPr/>
            </p:nvSpPr>
            <p:spPr>
              <a:xfrm>
                <a:off x="4395230" y="3532224"/>
                <a:ext cx="400138" cy="1112292"/>
              </a:xfrm>
              <a:prstGeom prst="ellipse">
                <a:avLst/>
              </a:prstGeom>
              <a:solidFill>
                <a:schemeClr val="bg1">
                  <a:alpha val="6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nvGrpSpPr>
              <p:cNvPr id="1198" name="Group 1197">
                <a:extLst>
                  <a:ext uri="{FF2B5EF4-FFF2-40B4-BE49-F238E27FC236}">
                    <a16:creationId xmlns:a16="http://schemas.microsoft.com/office/drawing/2014/main" id="{FCC259FE-CA4A-91B8-B9EE-9767414461AA}"/>
                  </a:ext>
                </a:extLst>
              </p:cNvPr>
              <p:cNvGrpSpPr/>
              <p:nvPr/>
            </p:nvGrpSpPr>
            <p:grpSpPr>
              <a:xfrm>
                <a:off x="4517375" y="3242635"/>
                <a:ext cx="152400" cy="1433808"/>
                <a:chOff x="3678676" y="3223098"/>
                <a:chExt cx="152400" cy="1272703"/>
              </a:xfrm>
            </p:grpSpPr>
            <p:cxnSp>
              <p:nvCxnSpPr>
                <p:cNvPr id="1199" name="Straight Connector 1198">
                  <a:extLst>
                    <a:ext uri="{FF2B5EF4-FFF2-40B4-BE49-F238E27FC236}">
                      <a16:creationId xmlns:a16="http://schemas.microsoft.com/office/drawing/2014/main" id="{035A7846-D7DB-FCA5-CCEF-199035C96E32}"/>
                    </a:ext>
                  </a:extLst>
                </p:cNvPr>
                <p:cNvCxnSpPr/>
                <p:nvPr/>
              </p:nvCxnSpPr>
              <p:spPr>
                <a:xfrm>
                  <a:off x="3754877" y="3229583"/>
                  <a:ext cx="0" cy="1083013"/>
                </a:xfrm>
                <a:prstGeom prst="line">
                  <a:avLst/>
                </a:prstGeom>
                <a:gradFill flip="none" rotWithShape="1">
                  <a:gsLst>
                    <a:gs pos="19000">
                      <a:schemeClr val="accent3">
                        <a:lumMod val="75000"/>
                      </a:schemeClr>
                    </a:gs>
                    <a:gs pos="100000">
                      <a:schemeClr val="accent3">
                        <a:lumMod val="60000"/>
                        <a:lumOff val="40000"/>
                      </a:schemeClr>
                    </a:gs>
                  </a:gsLst>
                  <a:path path="circle">
                    <a:fillToRect l="100000" t="100000"/>
                  </a:path>
                  <a:tileRect r="-100000" b="-100000"/>
                </a:gradFill>
                <a:ln>
                  <a:solidFill>
                    <a:schemeClr val="accent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cxnSp>
            <p:sp>
              <p:nvSpPr>
                <p:cNvPr id="1200" name="Oval 1199">
                  <a:extLst>
                    <a:ext uri="{FF2B5EF4-FFF2-40B4-BE49-F238E27FC236}">
                      <a16:creationId xmlns:a16="http://schemas.microsoft.com/office/drawing/2014/main" id="{26B7921D-D2A0-DDCB-140D-B6D401C1F362}"/>
                    </a:ext>
                  </a:extLst>
                </p:cNvPr>
                <p:cNvSpPr/>
                <p:nvPr/>
              </p:nvSpPr>
              <p:spPr>
                <a:xfrm>
                  <a:off x="3686783" y="3223098"/>
                  <a:ext cx="136187" cy="136187"/>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201" name="Oval 1200">
                  <a:extLst>
                    <a:ext uri="{FF2B5EF4-FFF2-40B4-BE49-F238E27FC236}">
                      <a16:creationId xmlns:a16="http://schemas.microsoft.com/office/drawing/2014/main" id="{11859EE9-7BD4-DB37-A7F1-C374EDE51248}"/>
                    </a:ext>
                  </a:extLst>
                </p:cNvPr>
                <p:cNvSpPr/>
                <p:nvPr/>
              </p:nvSpPr>
              <p:spPr>
                <a:xfrm>
                  <a:off x="3686783" y="3365770"/>
                  <a:ext cx="136187" cy="136187"/>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202" name="Oval 1201">
                  <a:extLst>
                    <a:ext uri="{FF2B5EF4-FFF2-40B4-BE49-F238E27FC236}">
                      <a16:creationId xmlns:a16="http://schemas.microsoft.com/office/drawing/2014/main" id="{E4FA7036-7B21-F5B1-B08E-D9259379E195}"/>
                    </a:ext>
                  </a:extLst>
                </p:cNvPr>
                <p:cNvSpPr/>
                <p:nvPr/>
              </p:nvSpPr>
              <p:spPr>
                <a:xfrm>
                  <a:off x="3686783" y="3508442"/>
                  <a:ext cx="136187" cy="136187"/>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203" name="Oval 1202">
                  <a:extLst>
                    <a:ext uri="{FF2B5EF4-FFF2-40B4-BE49-F238E27FC236}">
                      <a16:creationId xmlns:a16="http://schemas.microsoft.com/office/drawing/2014/main" id="{4EA6F77F-863E-3C8E-A441-A97941622804}"/>
                    </a:ext>
                  </a:extLst>
                </p:cNvPr>
                <p:cNvSpPr/>
                <p:nvPr/>
              </p:nvSpPr>
              <p:spPr>
                <a:xfrm>
                  <a:off x="3686783" y="3651114"/>
                  <a:ext cx="136187" cy="136187"/>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204" name="Oval 1203">
                  <a:extLst>
                    <a:ext uri="{FF2B5EF4-FFF2-40B4-BE49-F238E27FC236}">
                      <a16:creationId xmlns:a16="http://schemas.microsoft.com/office/drawing/2014/main" id="{E890AE2E-5FCA-D538-8C7A-88136CFA6F52}"/>
                    </a:ext>
                  </a:extLst>
                </p:cNvPr>
                <p:cNvSpPr/>
                <p:nvPr/>
              </p:nvSpPr>
              <p:spPr>
                <a:xfrm>
                  <a:off x="3686783" y="3793786"/>
                  <a:ext cx="136187" cy="136187"/>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1205" name="Oval 1204">
                  <a:extLst>
                    <a:ext uri="{FF2B5EF4-FFF2-40B4-BE49-F238E27FC236}">
                      <a16:creationId xmlns:a16="http://schemas.microsoft.com/office/drawing/2014/main" id="{74657FF6-D9B1-C13E-4327-49E760597A4D}"/>
                    </a:ext>
                  </a:extLst>
                </p:cNvPr>
                <p:cNvSpPr/>
                <p:nvPr/>
              </p:nvSpPr>
              <p:spPr>
                <a:xfrm>
                  <a:off x="3678676" y="4129391"/>
                  <a:ext cx="152400" cy="366410"/>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grpSp>
        <p:sp>
          <p:nvSpPr>
            <p:cNvPr id="1206" name="TextBox 1205">
              <a:extLst>
                <a:ext uri="{FF2B5EF4-FFF2-40B4-BE49-F238E27FC236}">
                  <a16:creationId xmlns:a16="http://schemas.microsoft.com/office/drawing/2014/main" id="{5CFC795F-30BD-AD3C-FFD6-6551F12E5E4B}"/>
                </a:ext>
              </a:extLst>
            </p:cNvPr>
            <p:cNvSpPr txBox="1"/>
            <p:nvPr/>
          </p:nvSpPr>
          <p:spPr>
            <a:xfrm>
              <a:off x="6065089" y="4463050"/>
              <a:ext cx="593432" cy="276999"/>
            </a:xfrm>
            <a:prstGeom prst="rect">
              <a:avLst/>
            </a:prstGeom>
            <a:noFill/>
          </p:spPr>
          <p:txBody>
            <a:bodyPr wrap="none" rtlCol="0">
              <a:spAutoFit/>
            </a:bodyPr>
            <a:lstStyle/>
            <a:p>
              <a:pPr algn="ctr"/>
              <a:r>
                <a:rPr lang="en-US" sz="1200" b="1" noProof="0">
                  <a:latin typeface="Arial" panose="020B0604020202020204" pitchFamily="34" charset="0"/>
                  <a:cs typeface="Arial" panose="020B0604020202020204" pitchFamily="34" charset="0"/>
                </a:rPr>
                <a:t>HER2</a:t>
              </a:r>
            </a:p>
          </p:txBody>
        </p:sp>
      </p:grpSp>
      <p:cxnSp>
        <p:nvCxnSpPr>
          <p:cNvPr id="10" name="Connector: Elbow 9">
            <a:extLst>
              <a:ext uri="{FF2B5EF4-FFF2-40B4-BE49-F238E27FC236}">
                <a16:creationId xmlns:a16="http://schemas.microsoft.com/office/drawing/2014/main" id="{EF36CECC-D426-47E2-A718-2C4C2F437585}"/>
              </a:ext>
            </a:extLst>
          </p:cNvPr>
          <p:cNvCxnSpPr>
            <a:cxnSpLocks/>
          </p:cNvCxnSpPr>
          <p:nvPr/>
        </p:nvCxnSpPr>
        <p:spPr>
          <a:xfrm rot="10800000">
            <a:off x="4591245" y="1383499"/>
            <a:ext cx="505789" cy="174407"/>
          </a:xfrm>
          <a:prstGeom prst="bentConnector3">
            <a:avLst>
              <a:gd name="adj1" fmla="val 99628"/>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25" name="Connector: Elbow 1124">
            <a:extLst>
              <a:ext uri="{FF2B5EF4-FFF2-40B4-BE49-F238E27FC236}">
                <a16:creationId xmlns:a16="http://schemas.microsoft.com/office/drawing/2014/main" id="{BAAEF836-1D0A-1026-4E96-CFDAC5F5C6FC}"/>
              </a:ext>
            </a:extLst>
          </p:cNvPr>
          <p:cNvCxnSpPr>
            <a:cxnSpLocks/>
          </p:cNvCxnSpPr>
          <p:nvPr/>
        </p:nvCxnSpPr>
        <p:spPr>
          <a:xfrm rot="10800000">
            <a:off x="4740109" y="2204954"/>
            <a:ext cx="306841" cy="36573"/>
          </a:xfrm>
          <a:prstGeom prst="bentConnector3">
            <a:avLst>
              <a:gd name="adj1" fmla="val 101483"/>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27" name="Connector: Elbow 1126">
            <a:extLst>
              <a:ext uri="{FF2B5EF4-FFF2-40B4-BE49-F238E27FC236}">
                <a16:creationId xmlns:a16="http://schemas.microsoft.com/office/drawing/2014/main" id="{35EB0ADA-04A6-0F01-35A9-E2AD37331010}"/>
              </a:ext>
            </a:extLst>
          </p:cNvPr>
          <p:cNvCxnSpPr>
            <a:cxnSpLocks/>
            <a:stCxn id="1189" idx="2"/>
          </p:cNvCxnSpPr>
          <p:nvPr/>
        </p:nvCxnSpPr>
        <p:spPr>
          <a:xfrm rot="5400000">
            <a:off x="5251999" y="2569690"/>
            <a:ext cx="103390" cy="409677"/>
          </a:xfrm>
          <a:prstGeom prst="bentConnector2">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30" name="Connector: Elbow 1129">
            <a:extLst>
              <a:ext uri="{FF2B5EF4-FFF2-40B4-BE49-F238E27FC236}">
                <a16:creationId xmlns:a16="http://schemas.microsoft.com/office/drawing/2014/main" id="{252F3839-B0CA-1E2D-8CAD-9135E5C4B463}"/>
              </a:ext>
            </a:extLst>
          </p:cNvPr>
          <p:cNvCxnSpPr>
            <a:cxnSpLocks/>
          </p:cNvCxnSpPr>
          <p:nvPr/>
        </p:nvCxnSpPr>
        <p:spPr>
          <a:xfrm rot="10800000" flipV="1">
            <a:off x="7337327" y="1500740"/>
            <a:ext cx="439168" cy="297514"/>
          </a:xfrm>
          <a:prstGeom prst="bentConnector3">
            <a:avLst>
              <a:gd name="adj1" fmla="val 100318"/>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45" name="Connector: Elbow 1144">
            <a:extLst>
              <a:ext uri="{FF2B5EF4-FFF2-40B4-BE49-F238E27FC236}">
                <a16:creationId xmlns:a16="http://schemas.microsoft.com/office/drawing/2014/main" id="{B53DF6C8-2E7A-C9D0-5E6D-A768DDC42E34}"/>
              </a:ext>
            </a:extLst>
          </p:cNvPr>
          <p:cNvCxnSpPr>
            <a:cxnSpLocks/>
          </p:cNvCxnSpPr>
          <p:nvPr/>
        </p:nvCxnSpPr>
        <p:spPr>
          <a:xfrm rot="10800000">
            <a:off x="7562015" y="1803393"/>
            <a:ext cx="201168" cy="274320"/>
          </a:xfrm>
          <a:prstGeom prst="bentConnector3">
            <a:avLst>
              <a:gd name="adj1" fmla="val 50000"/>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Connector: Elbow 46">
            <a:extLst>
              <a:ext uri="{FF2B5EF4-FFF2-40B4-BE49-F238E27FC236}">
                <a16:creationId xmlns:a16="http://schemas.microsoft.com/office/drawing/2014/main" id="{700F9AFA-BD37-5947-3A4F-8C61DD5D42B3}"/>
              </a:ext>
            </a:extLst>
          </p:cNvPr>
          <p:cNvCxnSpPr>
            <a:cxnSpLocks/>
          </p:cNvCxnSpPr>
          <p:nvPr/>
        </p:nvCxnSpPr>
        <p:spPr>
          <a:xfrm rot="10800000" flipV="1">
            <a:off x="7822564" y="2798132"/>
            <a:ext cx="421369" cy="71192"/>
          </a:xfrm>
          <a:prstGeom prst="bentConnector3">
            <a:avLst>
              <a:gd name="adj1" fmla="val 1020"/>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5806EFE-6B8F-2A19-C13D-4F8DF16316E1}"/>
              </a:ext>
            </a:extLst>
          </p:cNvPr>
          <p:cNvSpPr txBox="1"/>
          <p:nvPr/>
        </p:nvSpPr>
        <p:spPr>
          <a:xfrm>
            <a:off x="730556" y="653300"/>
            <a:ext cx="2464136" cy="338554"/>
          </a:xfrm>
          <a:prstGeom prst="rect">
            <a:avLst/>
          </a:prstGeom>
          <a:noFill/>
        </p:spPr>
        <p:txBody>
          <a:bodyPr wrap="none" rtlCol="0">
            <a:spAutoFit/>
          </a:bodyPr>
          <a:lstStyle/>
          <a:p>
            <a:r>
              <a:rPr lang="en-US" sz="1600" b="1" noProof="0" dirty="0">
                <a:solidFill>
                  <a:srgbClr val="2A789A"/>
                </a:solidFill>
                <a:latin typeface="Arial" panose="020B0604020202020204" pitchFamily="34" charset="0"/>
                <a:cs typeface="Arial" panose="020B0604020202020204" pitchFamily="34" charset="0"/>
              </a:rPr>
              <a:t>Sacituzumab </a:t>
            </a:r>
            <a:r>
              <a:rPr lang="en-US" sz="1600" b="1" noProof="0" dirty="0" err="1">
                <a:solidFill>
                  <a:srgbClr val="2A789A"/>
                </a:solidFill>
                <a:latin typeface="Arial" panose="020B0604020202020204" pitchFamily="34" charset="0"/>
                <a:cs typeface="Arial" panose="020B0604020202020204" pitchFamily="34" charset="0"/>
              </a:rPr>
              <a:t>govitecan</a:t>
            </a:r>
            <a:endParaRPr lang="en-US" sz="1600" b="1" noProof="0" dirty="0">
              <a:solidFill>
                <a:srgbClr val="2A78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436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2" name="Text Placeholder 1">
            <a:extLst>
              <a:ext uri="{FF2B5EF4-FFF2-40B4-BE49-F238E27FC236}">
                <a16:creationId xmlns:a16="http://schemas.microsoft.com/office/drawing/2014/main" id="{50B3E19A-5433-9C8B-663A-BC3D05479406}"/>
              </a:ext>
            </a:extLst>
          </p:cNvPr>
          <p:cNvSpPr>
            <a:spLocks noGrp="1"/>
          </p:cNvSpPr>
          <p:nvPr>
            <p:ph type="body" sz="quarter" idx="10"/>
          </p:nvPr>
        </p:nvSpPr>
        <p:spPr/>
        <p:txBody>
          <a:bodyPr/>
          <a:lstStyle/>
          <a:p>
            <a:r>
              <a:rPr lang="en-US" noProof="0" dirty="0" err="1">
                <a:solidFill>
                  <a:schemeClr val="bg1">
                    <a:lumMod val="50000"/>
                  </a:schemeClr>
                </a:solidFill>
              </a:rPr>
              <a:t>mAB</a:t>
            </a:r>
            <a:r>
              <a:rPr lang="en-US" noProof="0" dirty="0">
                <a:solidFill>
                  <a:schemeClr val="bg1">
                    <a:lumMod val="50000"/>
                  </a:schemeClr>
                </a:solidFill>
              </a:rPr>
              <a:t>, monoclonal antibody; NK, natural killer.  </a:t>
            </a:r>
          </a:p>
          <a:p>
            <a:r>
              <a:rPr lang="en-US" noProof="0" dirty="0">
                <a:solidFill>
                  <a:schemeClr val="bg1">
                    <a:lumMod val="50000"/>
                  </a:schemeClr>
                </a:solidFill>
              </a:rPr>
              <a:t>Drago JZ, et al. </a:t>
            </a:r>
            <a:r>
              <a:rPr lang="en-US" i="1" noProof="0" dirty="0">
                <a:solidFill>
                  <a:schemeClr val="bg1">
                    <a:lumMod val="50000"/>
                  </a:schemeClr>
                </a:solidFill>
              </a:rPr>
              <a:t>Nat Rev Clin Oncol</a:t>
            </a:r>
            <a:r>
              <a:rPr lang="en-US" noProof="0" dirty="0">
                <a:solidFill>
                  <a:schemeClr val="bg1">
                    <a:lumMod val="50000"/>
                  </a:schemeClr>
                </a:solidFill>
              </a:rPr>
              <a:t>. 2021;18:327-344.</a:t>
            </a:r>
          </a:p>
        </p:txBody>
      </p:sp>
      <p:sp>
        <p:nvSpPr>
          <p:cNvPr id="962" name="Google Shape;962;p60"/>
          <p:cNvSpPr txBox="1">
            <a:spLocks noGrp="1"/>
          </p:cNvSpPr>
          <p:nvPr>
            <p:ph type="title" idx="4294967295"/>
          </p:nvPr>
        </p:nvSpPr>
        <p:spPr>
          <a:xfrm>
            <a:off x="0" y="12700"/>
            <a:ext cx="9144000" cy="1057275"/>
          </a:xfrm>
          <a:prstGeom prst="rect">
            <a:avLst/>
          </a:prstGeom>
          <a:noFill/>
          <a:ln>
            <a:noFill/>
          </a:ln>
        </p:spPr>
        <p:txBody>
          <a:bodyPr spcFirstLastPara="1" wrap="square" lIns="91425" tIns="45700" rIns="91425" bIns="45700" anchor="ctr" anchorCtr="0">
            <a:noAutofit/>
          </a:bodyPr>
          <a:lstStyle/>
          <a:p>
            <a:pPr algn="ctr"/>
            <a:r>
              <a:rPr lang="en-US" sz="3200" b="1" noProof="0" dirty="0">
                <a:solidFill>
                  <a:schemeClr val="bg1"/>
                </a:solidFill>
              </a:rPr>
              <a:t>ADC Mechanisms of Action</a:t>
            </a:r>
          </a:p>
        </p:txBody>
      </p:sp>
      <p:grpSp>
        <p:nvGrpSpPr>
          <p:cNvPr id="964" name="Google Shape;964;p60"/>
          <p:cNvGrpSpPr/>
          <p:nvPr/>
        </p:nvGrpSpPr>
        <p:grpSpPr>
          <a:xfrm>
            <a:off x="281032" y="1161624"/>
            <a:ext cx="8581940" cy="3612303"/>
            <a:chOff x="471995" y="1267363"/>
            <a:chExt cx="11258043" cy="4738731"/>
          </a:xfrm>
        </p:grpSpPr>
        <p:sp>
          <p:nvSpPr>
            <p:cNvPr id="965" name="Google Shape;965;p60"/>
            <p:cNvSpPr/>
            <p:nvPr/>
          </p:nvSpPr>
          <p:spPr>
            <a:xfrm flipH="1">
              <a:off x="4272471" y="2878817"/>
              <a:ext cx="3665719" cy="2443163"/>
            </a:xfrm>
            <a:custGeom>
              <a:avLst/>
              <a:gdLst/>
              <a:ahLst/>
              <a:cxnLst/>
              <a:rect l="l" t="t" r="r" b="b"/>
              <a:pathLst>
                <a:path w="1833746" h="1203980" extrusionOk="0">
                  <a:moveTo>
                    <a:pt x="1023073" y="0"/>
                  </a:moveTo>
                  <a:cubicBezTo>
                    <a:pt x="1211951" y="0"/>
                    <a:pt x="1398593" y="9570"/>
                    <a:pt x="1582542" y="28251"/>
                  </a:cubicBezTo>
                  <a:lnTo>
                    <a:pt x="1833746" y="60172"/>
                  </a:lnTo>
                  <a:lnTo>
                    <a:pt x="1833746" y="1203980"/>
                  </a:lnTo>
                  <a:lnTo>
                    <a:pt x="0" y="1203980"/>
                  </a:lnTo>
                  <a:lnTo>
                    <a:pt x="0" y="96936"/>
                  </a:lnTo>
                  <a:lnTo>
                    <a:pt x="189759" y="63049"/>
                  </a:lnTo>
                  <a:cubicBezTo>
                    <a:pt x="461470" y="21532"/>
                    <a:pt x="739757" y="0"/>
                    <a:pt x="1023073" y="0"/>
                  </a:cubicBezTo>
                  <a:close/>
                </a:path>
              </a:pathLst>
            </a:custGeom>
            <a:gradFill>
              <a:gsLst>
                <a:gs pos="0">
                  <a:srgbClr val="A8D5E0"/>
                </a:gs>
                <a:gs pos="35000">
                  <a:srgbClr val="E4F1F4"/>
                </a:gs>
                <a:gs pos="100000">
                  <a:srgbClr val="E4F1F4"/>
                </a:gs>
              </a:gsLst>
              <a:lin ang="5400000" scaled="0"/>
            </a:gradFill>
            <a:ln>
              <a:noFill/>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66" name="Google Shape;966;p60"/>
            <p:cNvSpPr/>
            <p:nvPr/>
          </p:nvSpPr>
          <p:spPr>
            <a:xfrm flipH="1">
              <a:off x="4286172" y="2878817"/>
              <a:ext cx="3652016" cy="196706"/>
            </a:xfrm>
            <a:custGeom>
              <a:avLst/>
              <a:gdLst/>
              <a:ahLst/>
              <a:cxnLst/>
              <a:rect l="l" t="t" r="r" b="b"/>
              <a:pathLst>
                <a:path w="1833746" h="96936" extrusionOk="0">
                  <a:moveTo>
                    <a:pt x="0" y="96936"/>
                  </a:moveTo>
                  <a:lnTo>
                    <a:pt x="189759" y="63049"/>
                  </a:lnTo>
                  <a:cubicBezTo>
                    <a:pt x="461470" y="21532"/>
                    <a:pt x="739757" y="0"/>
                    <a:pt x="1023073" y="0"/>
                  </a:cubicBezTo>
                  <a:cubicBezTo>
                    <a:pt x="1211951" y="0"/>
                    <a:pt x="1398593" y="9570"/>
                    <a:pt x="1582542" y="28251"/>
                  </a:cubicBezTo>
                  <a:lnTo>
                    <a:pt x="1833746" y="60172"/>
                  </a:lnTo>
                </a:path>
              </a:pathLst>
            </a:custGeom>
            <a:no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67" name="Google Shape;967;p60"/>
            <p:cNvSpPr/>
            <p:nvPr/>
          </p:nvSpPr>
          <p:spPr>
            <a:xfrm flipH="1">
              <a:off x="4272470" y="4077697"/>
              <a:ext cx="3665719" cy="1431563"/>
            </a:xfrm>
            <a:custGeom>
              <a:avLst/>
              <a:gdLst/>
              <a:ahLst/>
              <a:cxnLst/>
              <a:rect l="l" t="t" r="r" b="b"/>
              <a:pathLst>
                <a:path w="3665719" h="1498284" extrusionOk="0">
                  <a:moveTo>
                    <a:pt x="2045157" y="0"/>
                  </a:moveTo>
                  <a:cubicBezTo>
                    <a:pt x="1478799" y="0"/>
                    <a:pt x="922494" y="43694"/>
                    <a:pt x="379335" y="127942"/>
                  </a:cubicBezTo>
                  <a:lnTo>
                    <a:pt x="0" y="196707"/>
                  </a:lnTo>
                  <a:lnTo>
                    <a:pt x="0" y="1498284"/>
                  </a:lnTo>
                  <a:lnTo>
                    <a:pt x="3665719" y="1498284"/>
                  </a:lnTo>
                  <a:lnTo>
                    <a:pt x="3665719" y="122104"/>
                  </a:lnTo>
                  <a:lnTo>
                    <a:pt x="3163554" y="57328"/>
                  </a:lnTo>
                  <a:cubicBezTo>
                    <a:pt x="2795834" y="19420"/>
                    <a:pt x="2422730" y="0"/>
                    <a:pt x="2045157" y="0"/>
                  </a:cubicBezTo>
                  <a:close/>
                </a:path>
              </a:pathLst>
            </a:custGeom>
            <a:gradFill>
              <a:gsLst>
                <a:gs pos="0">
                  <a:srgbClr val="98CEDB"/>
                </a:gs>
                <a:gs pos="27000">
                  <a:srgbClr val="98CEDB"/>
                </a:gs>
                <a:gs pos="91000">
                  <a:srgbClr val="E4F1F4"/>
                </a:gs>
                <a:gs pos="100000">
                  <a:srgbClr val="E4F1F4"/>
                </a:gs>
              </a:gsLst>
              <a:lin ang="5400000" scaled="0"/>
            </a:gradFill>
            <a:ln>
              <a:noFill/>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968" name="Google Shape;968;p60"/>
            <p:cNvGrpSpPr/>
            <p:nvPr/>
          </p:nvGrpSpPr>
          <p:grpSpPr>
            <a:xfrm>
              <a:off x="2300795" y="4372001"/>
              <a:ext cx="1840601" cy="1161051"/>
              <a:chOff x="2300795" y="4696758"/>
              <a:chExt cx="1840601" cy="1203980"/>
            </a:xfrm>
          </p:grpSpPr>
          <p:sp>
            <p:nvSpPr>
              <p:cNvPr id="969" name="Google Shape;969;p60"/>
              <p:cNvSpPr/>
              <p:nvPr/>
            </p:nvSpPr>
            <p:spPr>
              <a:xfrm flipH="1">
                <a:off x="2300795" y="4696758"/>
                <a:ext cx="1833746" cy="1203980"/>
              </a:xfrm>
              <a:custGeom>
                <a:avLst/>
                <a:gdLst/>
                <a:ahLst/>
                <a:cxnLst/>
                <a:rect l="l" t="t" r="r" b="b"/>
                <a:pathLst>
                  <a:path w="1833746" h="1203980" extrusionOk="0">
                    <a:moveTo>
                      <a:pt x="1023073" y="0"/>
                    </a:moveTo>
                    <a:cubicBezTo>
                      <a:pt x="1211951" y="0"/>
                      <a:pt x="1398593" y="9570"/>
                      <a:pt x="1582542" y="28251"/>
                    </a:cubicBezTo>
                    <a:lnTo>
                      <a:pt x="1833746" y="60172"/>
                    </a:lnTo>
                    <a:lnTo>
                      <a:pt x="1833746" y="1203980"/>
                    </a:lnTo>
                    <a:lnTo>
                      <a:pt x="0" y="1203980"/>
                    </a:lnTo>
                    <a:lnTo>
                      <a:pt x="0" y="96936"/>
                    </a:lnTo>
                    <a:lnTo>
                      <a:pt x="189759" y="63049"/>
                    </a:lnTo>
                    <a:cubicBezTo>
                      <a:pt x="461470" y="21532"/>
                      <a:pt x="739757" y="0"/>
                      <a:pt x="1023073" y="0"/>
                    </a:cubicBezTo>
                    <a:close/>
                  </a:path>
                </a:pathLst>
              </a:custGeom>
              <a:gradFill>
                <a:gsLst>
                  <a:gs pos="0">
                    <a:srgbClr val="A8D5E0"/>
                  </a:gs>
                  <a:gs pos="35000">
                    <a:srgbClr val="E4F1F4"/>
                  </a:gs>
                  <a:gs pos="100000">
                    <a:srgbClr val="E4F1F4"/>
                  </a:gs>
                </a:gsLst>
                <a:lin ang="5400000" scaled="0"/>
              </a:gradFill>
              <a:ln>
                <a:noFill/>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70" name="Google Shape;970;p60"/>
              <p:cNvSpPr/>
              <p:nvPr/>
            </p:nvSpPr>
            <p:spPr>
              <a:xfrm flipH="1">
                <a:off x="2307650" y="4696758"/>
                <a:ext cx="1833746" cy="96936"/>
              </a:xfrm>
              <a:custGeom>
                <a:avLst/>
                <a:gdLst/>
                <a:ahLst/>
                <a:cxnLst/>
                <a:rect l="l" t="t" r="r" b="b"/>
                <a:pathLst>
                  <a:path w="1833746" h="96936" extrusionOk="0">
                    <a:moveTo>
                      <a:pt x="0" y="96936"/>
                    </a:moveTo>
                    <a:lnTo>
                      <a:pt x="189759" y="63049"/>
                    </a:lnTo>
                    <a:cubicBezTo>
                      <a:pt x="461470" y="21532"/>
                      <a:pt x="739757" y="0"/>
                      <a:pt x="1023073" y="0"/>
                    </a:cubicBezTo>
                    <a:cubicBezTo>
                      <a:pt x="1211951" y="0"/>
                      <a:pt x="1398593" y="9570"/>
                      <a:pt x="1582542" y="28251"/>
                    </a:cubicBezTo>
                    <a:lnTo>
                      <a:pt x="1833746" y="60172"/>
                    </a:lnTo>
                  </a:path>
                </a:pathLst>
              </a:custGeom>
              <a:no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sp>
          <p:nvSpPr>
            <p:cNvPr id="971" name="Google Shape;971;p60"/>
            <p:cNvSpPr/>
            <p:nvPr/>
          </p:nvSpPr>
          <p:spPr>
            <a:xfrm>
              <a:off x="4270697" y="2465515"/>
              <a:ext cx="3667493" cy="3067537"/>
            </a:xfrm>
            <a:prstGeom prst="rect">
              <a:avLst/>
            </a:prstGeom>
            <a:noFill/>
            <a:ln w="28575" cap="flat" cmpd="sng">
              <a:solidFill>
                <a:srgbClr val="5B7F7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972" name="Google Shape;972;p60"/>
            <p:cNvSpPr/>
            <p:nvPr/>
          </p:nvSpPr>
          <p:spPr>
            <a:xfrm>
              <a:off x="4270697" y="1275579"/>
              <a:ext cx="3667493" cy="1196018"/>
            </a:xfrm>
            <a:prstGeom prst="rect">
              <a:avLst/>
            </a:prstGeom>
            <a:solidFill>
              <a:srgbClr val="5B7F71"/>
            </a:solidFill>
            <a:ln w="28575" cap="sq" cmpd="sng">
              <a:solidFill>
                <a:srgbClr val="5B7F71"/>
              </a:solidFill>
              <a:prstDash val="solid"/>
              <a:miter lim="800000"/>
              <a:headEnd type="none" w="sm" len="sm"/>
              <a:tailEnd type="none" w="sm" len="sm"/>
            </a:ln>
          </p:spPr>
          <p:txBody>
            <a:bodyPr spcFirstLastPara="1" wrap="square" lIns="108000" tIns="36000" rIns="108000" bIns="36000" anchor="ctr" anchorCtr="0">
              <a:noAutofit/>
            </a:bodyPr>
            <a:lstStyle/>
            <a:p>
              <a:pPr marL="0" marR="0" lvl="0" indent="0" algn="ctr" defTabSz="914378" rtl="0" eaLnBrk="1" fontAlgn="auto" latinLnBrk="0" hangingPunct="1">
                <a:lnSpc>
                  <a:spcPct val="90000"/>
                </a:lnSpc>
                <a:spcBef>
                  <a:spcPts val="0"/>
                </a:spcBef>
                <a:spcAft>
                  <a:spcPts val="0"/>
                </a:spcAft>
                <a:buClr>
                  <a:srgbClr val="FFFFFF"/>
                </a:buClr>
                <a:buSzPts val="1100"/>
                <a:buFont typeface="Arial"/>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Most ADCs are internalized in tumor cells</a:t>
              </a:r>
              <a:endParaRPr kumimoji="0" lang="en-US" sz="11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378" rtl="0" eaLnBrk="1" fontAlgn="auto" latinLnBrk="0" hangingPunct="1">
                <a:lnSpc>
                  <a:spcPct val="90000"/>
                </a:lnSpc>
                <a:spcBef>
                  <a:spcPts val="300"/>
                </a:spcBef>
                <a:spcAft>
                  <a:spcPts val="0"/>
                </a:spcAft>
                <a:buClr>
                  <a:srgbClr val="FFFFFF"/>
                </a:buClr>
                <a:buSzPts val="1100"/>
                <a:buFont typeface="Arial"/>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The payload is released from endosomes and/or lysosomes and takes its effect on cells, leading to cell death</a:t>
              </a:r>
              <a:endParaRPr kumimoji="0" lang="en-US" sz="11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73" name="Google Shape;973;p60"/>
            <p:cNvSpPr/>
            <p:nvPr/>
          </p:nvSpPr>
          <p:spPr>
            <a:xfrm>
              <a:off x="8062545" y="2465515"/>
              <a:ext cx="3667493" cy="3067537"/>
            </a:xfrm>
            <a:prstGeom prst="rect">
              <a:avLst/>
            </a:prstGeom>
            <a:noFill/>
            <a:ln w="28575" cap="flat" cmpd="sng">
              <a:solidFill>
                <a:srgbClr val="0057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974" name="Google Shape;974;p60"/>
            <p:cNvSpPr/>
            <p:nvPr/>
          </p:nvSpPr>
          <p:spPr>
            <a:xfrm>
              <a:off x="8062545" y="1267363"/>
              <a:ext cx="3667493" cy="1204234"/>
            </a:xfrm>
            <a:prstGeom prst="rect">
              <a:avLst/>
            </a:prstGeom>
            <a:solidFill>
              <a:srgbClr val="005774"/>
            </a:solidFill>
            <a:ln w="28575" cap="sq" cmpd="sng">
              <a:solidFill>
                <a:srgbClr val="005774"/>
              </a:solidFill>
              <a:prstDash val="solid"/>
              <a:miter lim="800000"/>
              <a:headEnd type="none" w="sm" len="sm"/>
              <a:tailEnd type="none" w="sm" len="sm"/>
            </a:ln>
          </p:spPr>
          <p:txBody>
            <a:bodyPr spcFirstLastPara="1" wrap="square" lIns="108000" tIns="36000" rIns="108000" bIns="36000" anchor="ctr" anchorCtr="0">
              <a:noAutofit/>
            </a:bodyPr>
            <a:lstStyle/>
            <a:p>
              <a:pPr marL="0" marR="0" lvl="0" indent="0" algn="ctr" defTabSz="914378" rtl="0" eaLnBrk="1" fontAlgn="auto" latinLnBrk="0" hangingPunct="1">
                <a:lnSpc>
                  <a:spcPct val="90000"/>
                </a:lnSpc>
                <a:spcBef>
                  <a:spcPts val="0"/>
                </a:spcBef>
                <a:spcAft>
                  <a:spcPts val="0"/>
                </a:spcAft>
                <a:buClr>
                  <a:srgbClr val="FFFFFF"/>
                </a:buClr>
                <a:buSzPts val="1100"/>
                <a:buFont typeface="Arial"/>
                <a:buNone/>
                <a:tabLst/>
                <a:defRPr/>
              </a:pPr>
              <a:r>
                <a:rPr kumimoji="0" lang="en-US" sz="1100" b="0" i="0" u="none" strike="noStrike" kern="0" cap="none" spc="0" normalizeH="0" baseline="0" noProof="0">
                  <a:ln>
                    <a:noFill/>
                  </a:ln>
                  <a:solidFill>
                    <a:srgbClr val="FFFFFF"/>
                  </a:solidFill>
                  <a:effectLst/>
                  <a:uLnTx/>
                  <a:uFillTx/>
                  <a:latin typeface="Arial"/>
                  <a:cs typeface="Arial"/>
                  <a:sym typeface="Arial"/>
                </a:rPr>
                <a:t>Membrane-permeable payloads enter neighboring cells regardless of target expression and can also kill these cells (bystander effect)</a:t>
              </a:r>
              <a:endParaRPr kumimoji="0" lang="en-US" sz="11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75" name="Google Shape;975;p60"/>
            <p:cNvGrpSpPr/>
            <p:nvPr/>
          </p:nvGrpSpPr>
          <p:grpSpPr>
            <a:xfrm>
              <a:off x="547295" y="1503131"/>
              <a:ext cx="1758446" cy="1758446"/>
              <a:chOff x="635046" y="2068846"/>
              <a:chExt cx="1620000" cy="1620000"/>
            </a:xfrm>
          </p:grpSpPr>
          <p:sp>
            <p:nvSpPr>
              <p:cNvPr id="976" name="Google Shape;976;p60"/>
              <p:cNvSpPr/>
              <p:nvPr/>
            </p:nvSpPr>
            <p:spPr>
              <a:xfrm>
                <a:off x="635046" y="2068846"/>
                <a:ext cx="1620000" cy="1620000"/>
              </a:xfrm>
              <a:custGeom>
                <a:avLst/>
                <a:gdLst/>
                <a:ahLst/>
                <a:cxnLst/>
                <a:rect l="l" t="t" r="r" b="b"/>
                <a:pathLst>
                  <a:path w="1620000" h="1620000" extrusionOk="0">
                    <a:moveTo>
                      <a:pt x="810000" y="0"/>
                    </a:moveTo>
                    <a:cubicBezTo>
                      <a:pt x="1257351" y="0"/>
                      <a:pt x="1620000" y="362649"/>
                      <a:pt x="1620000" y="810000"/>
                    </a:cubicBezTo>
                    <a:cubicBezTo>
                      <a:pt x="1620000" y="1257351"/>
                      <a:pt x="1257351" y="1620000"/>
                      <a:pt x="810000" y="1620000"/>
                    </a:cubicBezTo>
                    <a:cubicBezTo>
                      <a:pt x="754081" y="1620000"/>
                      <a:pt x="699486" y="1614334"/>
                      <a:pt x="646757" y="1603544"/>
                    </a:cubicBezTo>
                    <a:cubicBezTo>
                      <a:pt x="618454" y="1587970"/>
                      <a:pt x="569747" y="1595858"/>
                      <a:pt x="561848" y="1556822"/>
                    </a:cubicBezTo>
                    <a:cubicBezTo>
                      <a:pt x="553949" y="1517786"/>
                      <a:pt x="603390" y="1433000"/>
                      <a:pt x="599363" y="1369329"/>
                    </a:cubicBezTo>
                    <a:cubicBezTo>
                      <a:pt x="594419" y="1291165"/>
                      <a:pt x="518292" y="1198366"/>
                      <a:pt x="417885" y="1202139"/>
                    </a:cubicBezTo>
                    <a:cubicBezTo>
                      <a:pt x="313420" y="1206064"/>
                      <a:pt x="271261" y="1294357"/>
                      <a:pt x="230226" y="1306862"/>
                    </a:cubicBezTo>
                    <a:cubicBezTo>
                      <a:pt x="175784" y="1316807"/>
                      <a:pt x="166584" y="1293415"/>
                      <a:pt x="138335" y="1262879"/>
                    </a:cubicBezTo>
                    <a:cubicBezTo>
                      <a:pt x="50998" y="1133602"/>
                      <a:pt x="0" y="977757"/>
                      <a:pt x="0" y="810000"/>
                    </a:cubicBezTo>
                    <a:cubicBezTo>
                      <a:pt x="0" y="362649"/>
                      <a:pt x="362649" y="0"/>
                      <a:pt x="810000" y="0"/>
                    </a:cubicBezTo>
                    <a:close/>
                  </a:path>
                </a:pathLst>
              </a:custGeom>
              <a:gradFill>
                <a:gsLst>
                  <a:gs pos="0">
                    <a:srgbClr val="F9DDD4"/>
                  </a:gs>
                  <a:gs pos="38000">
                    <a:srgbClr val="F9DDD4"/>
                  </a:gs>
                  <a:gs pos="75000">
                    <a:srgbClr val="F0A68D"/>
                  </a:gs>
                  <a:gs pos="100000">
                    <a:srgbClr val="F0A68D"/>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77" name="Google Shape;977;p60"/>
              <p:cNvSpPr/>
              <p:nvPr/>
            </p:nvSpPr>
            <p:spPr>
              <a:xfrm>
                <a:off x="1113827" y="2386137"/>
                <a:ext cx="868680" cy="907658"/>
              </a:xfrm>
              <a:prstGeom prst="ellipse">
                <a:avLst/>
              </a:prstGeom>
              <a:gradFill>
                <a:gsLst>
                  <a:gs pos="0">
                    <a:srgbClr val="EE4C2E"/>
                  </a:gs>
                  <a:gs pos="5000">
                    <a:srgbClr val="EE4C2E"/>
                  </a:gs>
                  <a:gs pos="88000">
                    <a:srgbClr val="FFFFFF"/>
                  </a:gs>
                  <a:gs pos="100000">
                    <a:srgbClr val="FFFFFF"/>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sp>
          <p:nvSpPr>
            <p:cNvPr id="978" name="Google Shape;978;p60"/>
            <p:cNvSpPr/>
            <p:nvPr/>
          </p:nvSpPr>
          <p:spPr>
            <a:xfrm>
              <a:off x="610583" y="2298521"/>
              <a:ext cx="85726" cy="82296"/>
            </a:xfrm>
            <a:prstGeom prst="ellipse">
              <a:avLst/>
            </a:prstGeom>
            <a:gradFill>
              <a:gsLst>
                <a:gs pos="0">
                  <a:srgbClr val="EE4C2E"/>
                </a:gs>
                <a:gs pos="5000">
                  <a:srgbClr val="EE4C2E"/>
                </a:gs>
                <a:gs pos="88000">
                  <a:srgbClr val="FFFFFF"/>
                </a:gs>
                <a:gs pos="100000">
                  <a:srgbClr val="FFFFFF"/>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79" name="Google Shape;979;p60"/>
            <p:cNvSpPr/>
            <p:nvPr/>
          </p:nvSpPr>
          <p:spPr>
            <a:xfrm>
              <a:off x="1012031" y="2711446"/>
              <a:ext cx="85726" cy="82296"/>
            </a:xfrm>
            <a:prstGeom prst="ellipse">
              <a:avLst/>
            </a:prstGeom>
            <a:gradFill>
              <a:gsLst>
                <a:gs pos="0">
                  <a:srgbClr val="EE4C2E"/>
                </a:gs>
                <a:gs pos="5000">
                  <a:srgbClr val="EE4C2E"/>
                </a:gs>
                <a:gs pos="88000">
                  <a:srgbClr val="FFFFFF"/>
                </a:gs>
                <a:gs pos="100000">
                  <a:srgbClr val="FFFFFF"/>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80" name="Google Shape;980;p60"/>
            <p:cNvSpPr/>
            <p:nvPr/>
          </p:nvSpPr>
          <p:spPr>
            <a:xfrm>
              <a:off x="766763" y="2606671"/>
              <a:ext cx="85726" cy="82296"/>
            </a:xfrm>
            <a:prstGeom prst="ellipse">
              <a:avLst/>
            </a:prstGeom>
            <a:gradFill>
              <a:gsLst>
                <a:gs pos="0">
                  <a:srgbClr val="EE4C2E"/>
                </a:gs>
                <a:gs pos="5000">
                  <a:srgbClr val="EE4C2E"/>
                </a:gs>
                <a:gs pos="88000">
                  <a:srgbClr val="FFFFFF"/>
                </a:gs>
                <a:gs pos="100000">
                  <a:srgbClr val="FFFFFF"/>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81" name="Google Shape;981;p60"/>
            <p:cNvSpPr/>
            <p:nvPr/>
          </p:nvSpPr>
          <p:spPr>
            <a:xfrm>
              <a:off x="933450" y="2587621"/>
              <a:ext cx="85726" cy="82296"/>
            </a:xfrm>
            <a:prstGeom prst="ellipse">
              <a:avLst/>
            </a:prstGeom>
            <a:gradFill>
              <a:gsLst>
                <a:gs pos="0">
                  <a:srgbClr val="EE4C2E"/>
                </a:gs>
                <a:gs pos="5000">
                  <a:srgbClr val="EE4C2E"/>
                </a:gs>
                <a:gs pos="88000">
                  <a:srgbClr val="FFFFFF"/>
                </a:gs>
                <a:gs pos="100000">
                  <a:srgbClr val="FFFFFF"/>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82" name="Google Shape;982;p60"/>
            <p:cNvSpPr/>
            <p:nvPr/>
          </p:nvSpPr>
          <p:spPr>
            <a:xfrm>
              <a:off x="709613" y="2737640"/>
              <a:ext cx="85726" cy="82296"/>
            </a:xfrm>
            <a:prstGeom prst="ellipse">
              <a:avLst/>
            </a:prstGeom>
            <a:gradFill>
              <a:gsLst>
                <a:gs pos="0">
                  <a:srgbClr val="EE4C2E"/>
                </a:gs>
                <a:gs pos="5000">
                  <a:srgbClr val="EE4C2E"/>
                </a:gs>
                <a:gs pos="88000">
                  <a:srgbClr val="FFFFFF"/>
                </a:gs>
                <a:gs pos="100000">
                  <a:srgbClr val="FFFFFF"/>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83" name="Google Shape;983;p60"/>
            <p:cNvSpPr/>
            <p:nvPr/>
          </p:nvSpPr>
          <p:spPr>
            <a:xfrm>
              <a:off x="840958" y="2953321"/>
              <a:ext cx="92502" cy="83109"/>
            </a:xfrm>
            <a:custGeom>
              <a:avLst/>
              <a:gdLst/>
              <a:ahLst/>
              <a:cxnLst/>
              <a:rect l="l" t="t" r="r" b="b"/>
              <a:pathLst>
                <a:path w="92502" h="83109" extrusionOk="0">
                  <a:moveTo>
                    <a:pt x="3388" y="41775"/>
                  </a:moveTo>
                  <a:cubicBezTo>
                    <a:pt x="3388" y="19050"/>
                    <a:pt x="-1235" y="5389"/>
                    <a:pt x="46251" y="627"/>
                  </a:cubicBezTo>
                  <a:cubicBezTo>
                    <a:pt x="93737" y="-4135"/>
                    <a:pt x="89114" y="19050"/>
                    <a:pt x="89114" y="41775"/>
                  </a:cubicBezTo>
                  <a:cubicBezTo>
                    <a:pt x="89114" y="64500"/>
                    <a:pt x="110405" y="85305"/>
                    <a:pt x="46251" y="82923"/>
                  </a:cubicBezTo>
                  <a:cubicBezTo>
                    <a:pt x="-17903" y="80541"/>
                    <a:pt x="3388" y="64500"/>
                    <a:pt x="3388" y="41775"/>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84" name="Google Shape;984;p60"/>
            <p:cNvSpPr/>
            <p:nvPr/>
          </p:nvSpPr>
          <p:spPr>
            <a:xfrm>
              <a:off x="974176" y="2852515"/>
              <a:ext cx="89999" cy="82486"/>
            </a:xfrm>
            <a:custGeom>
              <a:avLst/>
              <a:gdLst/>
              <a:ahLst/>
              <a:cxnLst/>
              <a:rect l="l" t="t" r="r" b="b"/>
              <a:pathLst>
                <a:path w="89999" h="82486" extrusionOk="0">
                  <a:moveTo>
                    <a:pt x="0" y="41148"/>
                  </a:moveTo>
                  <a:cubicBezTo>
                    <a:pt x="0" y="18423"/>
                    <a:pt x="19190" y="0"/>
                    <a:pt x="42863" y="0"/>
                  </a:cubicBezTo>
                  <a:cubicBezTo>
                    <a:pt x="66536" y="0"/>
                    <a:pt x="85726" y="18423"/>
                    <a:pt x="85726" y="41148"/>
                  </a:cubicBezTo>
                  <a:cubicBezTo>
                    <a:pt x="102395" y="87685"/>
                    <a:pt x="66536" y="82296"/>
                    <a:pt x="42863" y="82296"/>
                  </a:cubicBezTo>
                  <a:cubicBezTo>
                    <a:pt x="19190" y="82296"/>
                    <a:pt x="0" y="63873"/>
                    <a:pt x="0" y="41148"/>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85" name="Google Shape;985;p60"/>
            <p:cNvSpPr/>
            <p:nvPr/>
          </p:nvSpPr>
          <p:spPr>
            <a:xfrm>
              <a:off x="1069543" y="2997849"/>
              <a:ext cx="86917" cy="82296"/>
            </a:xfrm>
            <a:custGeom>
              <a:avLst/>
              <a:gdLst/>
              <a:ahLst/>
              <a:cxnLst/>
              <a:rect l="l" t="t" r="r" b="b"/>
              <a:pathLst>
                <a:path w="86917" h="82296" extrusionOk="0">
                  <a:moveTo>
                    <a:pt x="1191" y="41148"/>
                  </a:moveTo>
                  <a:cubicBezTo>
                    <a:pt x="8335" y="4135"/>
                    <a:pt x="20381" y="0"/>
                    <a:pt x="44054" y="0"/>
                  </a:cubicBezTo>
                  <a:cubicBezTo>
                    <a:pt x="67727" y="0"/>
                    <a:pt x="86917" y="18423"/>
                    <a:pt x="86917" y="41148"/>
                  </a:cubicBezTo>
                  <a:cubicBezTo>
                    <a:pt x="86917" y="63873"/>
                    <a:pt x="67727" y="82296"/>
                    <a:pt x="44054" y="82296"/>
                  </a:cubicBezTo>
                  <a:cubicBezTo>
                    <a:pt x="20381" y="82296"/>
                    <a:pt x="-5953" y="78161"/>
                    <a:pt x="1191" y="41148"/>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86" name="Google Shape;986;p60"/>
            <p:cNvSpPr/>
            <p:nvPr/>
          </p:nvSpPr>
          <p:spPr>
            <a:xfrm rot="2971852">
              <a:off x="567125" y="3339969"/>
              <a:ext cx="86917" cy="82486"/>
            </a:xfrm>
            <a:custGeom>
              <a:avLst/>
              <a:gdLst/>
              <a:ahLst/>
              <a:cxnLst/>
              <a:rect l="l" t="t" r="r" b="b"/>
              <a:pathLst>
                <a:path w="86917" h="82486" extrusionOk="0">
                  <a:moveTo>
                    <a:pt x="0" y="41338"/>
                  </a:moveTo>
                  <a:cubicBezTo>
                    <a:pt x="0" y="18613"/>
                    <a:pt x="19190" y="190"/>
                    <a:pt x="42863" y="190"/>
                  </a:cubicBezTo>
                  <a:cubicBezTo>
                    <a:pt x="66536" y="190"/>
                    <a:pt x="92870" y="-5199"/>
                    <a:pt x="85726" y="41338"/>
                  </a:cubicBezTo>
                  <a:cubicBezTo>
                    <a:pt x="85726" y="64063"/>
                    <a:pt x="66536" y="82486"/>
                    <a:pt x="42863" y="82486"/>
                  </a:cubicBezTo>
                  <a:cubicBezTo>
                    <a:pt x="19190" y="82486"/>
                    <a:pt x="0" y="64063"/>
                    <a:pt x="0" y="41338"/>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87" name="Google Shape;987;p60"/>
            <p:cNvSpPr/>
            <p:nvPr/>
          </p:nvSpPr>
          <p:spPr>
            <a:xfrm>
              <a:off x="741727" y="3351186"/>
              <a:ext cx="92502" cy="83109"/>
            </a:xfrm>
            <a:custGeom>
              <a:avLst/>
              <a:gdLst/>
              <a:ahLst/>
              <a:cxnLst/>
              <a:rect l="l" t="t" r="r" b="b"/>
              <a:pathLst>
                <a:path w="92502" h="83109" extrusionOk="0">
                  <a:moveTo>
                    <a:pt x="3388" y="41775"/>
                  </a:moveTo>
                  <a:cubicBezTo>
                    <a:pt x="3388" y="19050"/>
                    <a:pt x="-1235" y="5389"/>
                    <a:pt x="46251" y="627"/>
                  </a:cubicBezTo>
                  <a:cubicBezTo>
                    <a:pt x="93737" y="-4135"/>
                    <a:pt x="89114" y="19050"/>
                    <a:pt x="89114" y="41775"/>
                  </a:cubicBezTo>
                  <a:cubicBezTo>
                    <a:pt x="89114" y="64500"/>
                    <a:pt x="110405" y="85305"/>
                    <a:pt x="46251" y="82923"/>
                  </a:cubicBezTo>
                  <a:cubicBezTo>
                    <a:pt x="-17903" y="80541"/>
                    <a:pt x="3388" y="64500"/>
                    <a:pt x="3388" y="41775"/>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88" name="Google Shape;988;p60"/>
            <p:cNvSpPr/>
            <p:nvPr/>
          </p:nvSpPr>
          <p:spPr>
            <a:xfrm>
              <a:off x="562525" y="3541244"/>
              <a:ext cx="86917" cy="82486"/>
            </a:xfrm>
            <a:custGeom>
              <a:avLst/>
              <a:gdLst/>
              <a:ahLst/>
              <a:cxnLst/>
              <a:rect l="l" t="t" r="r" b="b"/>
              <a:pathLst>
                <a:path w="86917" h="82486" extrusionOk="0">
                  <a:moveTo>
                    <a:pt x="0" y="41338"/>
                  </a:moveTo>
                  <a:cubicBezTo>
                    <a:pt x="0" y="18613"/>
                    <a:pt x="19190" y="190"/>
                    <a:pt x="42863" y="190"/>
                  </a:cubicBezTo>
                  <a:cubicBezTo>
                    <a:pt x="66536" y="190"/>
                    <a:pt x="92870" y="-5199"/>
                    <a:pt x="85726" y="41338"/>
                  </a:cubicBezTo>
                  <a:cubicBezTo>
                    <a:pt x="85726" y="64063"/>
                    <a:pt x="66536" y="82486"/>
                    <a:pt x="42863" y="82486"/>
                  </a:cubicBezTo>
                  <a:cubicBezTo>
                    <a:pt x="19190" y="82486"/>
                    <a:pt x="0" y="64063"/>
                    <a:pt x="0" y="41338"/>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89" name="Google Shape;989;p60"/>
            <p:cNvSpPr/>
            <p:nvPr/>
          </p:nvSpPr>
          <p:spPr>
            <a:xfrm>
              <a:off x="723304" y="3139786"/>
              <a:ext cx="86917" cy="82486"/>
            </a:xfrm>
            <a:custGeom>
              <a:avLst/>
              <a:gdLst/>
              <a:ahLst/>
              <a:cxnLst/>
              <a:rect l="l" t="t" r="r" b="b"/>
              <a:pathLst>
                <a:path w="86917" h="82486" extrusionOk="0">
                  <a:moveTo>
                    <a:pt x="0" y="41338"/>
                  </a:moveTo>
                  <a:cubicBezTo>
                    <a:pt x="0" y="18613"/>
                    <a:pt x="19190" y="190"/>
                    <a:pt x="42863" y="190"/>
                  </a:cubicBezTo>
                  <a:cubicBezTo>
                    <a:pt x="66536" y="190"/>
                    <a:pt x="92870" y="-5199"/>
                    <a:pt x="85726" y="41338"/>
                  </a:cubicBezTo>
                  <a:cubicBezTo>
                    <a:pt x="85726" y="64063"/>
                    <a:pt x="66536" y="82486"/>
                    <a:pt x="42863" y="82486"/>
                  </a:cubicBezTo>
                  <a:cubicBezTo>
                    <a:pt x="19190" y="82486"/>
                    <a:pt x="0" y="64063"/>
                    <a:pt x="0" y="41338"/>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90" name="Google Shape;990;p60"/>
            <p:cNvSpPr/>
            <p:nvPr/>
          </p:nvSpPr>
          <p:spPr>
            <a:xfrm>
              <a:off x="603191" y="3826490"/>
              <a:ext cx="92502" cy="83109"/>
            </a:xfrm>
            <a:custGeom>
              <a:avLst/>
              <a:gdLst/>
              <a:ahLst/>
              <a:cxnLst/>
              <a:rect l="l" t="t" r="r" b="b"/>
              <a:pathLst>
                <a:path w="92502" h="83109" extrusionOk="0">
                  <a:moveTo>
                    <a:pt x="3388" y="41775"/>
                  </a:moveTo>
                  <a:cubicBezTo>
                    <a:pt x="3388" y="19050"/>
                    <a:pt x="-1235" y="5389"/>
                    <a:pt x="46251" y="627"/>
                  </a:cubicBezTo>
                  <a:cubicBezTo>
                    <a:pt x="93737" y="-4135"/>
                    <a:pt x="89114" y="19050"/>
                    <a:pt x="89114" y="41775"/>
                  </a:cubicBezTo>
                  <a:cubicBezTo>
                    <a:pt x="89114" y="64500"/>
                    <a:pt x="110405" y="85305"/>
                    <a:pt x="46251" y="82923"/>
                  </a:cubicBezTo>
                  <a:cubicBezTo>
                    <a:pt x="-17903" y="80541"/>
                    <a:pt x="3388" y="64500"/>
                    <a:pt x="3388" y="41775"/>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91" name="Google Shape;991;p60"/>
            <p:cNvSpPr/>
            <p:nvPr/>
          </p:nvSpPr>
          <p:spPr>
            <a:xfrm rot="2733925">
              <a:off x="753712" y="3800968"/>
              <a:ext cx="92502" cy="83109"/>
            </a:xfrm>
            <a:custGeom>
              <a:avLst/>
              <a:gdLst/>
              <a:ahLst/>
              <a:cxnLst/>
              <a:rect l="l" t="t" r="r" b="b"/>
              <a:pathLst>
                <a:path w="92502" h="83109" extrusionOk="0">
                  <a:moveTo>
                    <a:pt x="3388" y="41775"/>
                  </a:moveTo>
                  <a:cubicBezTo>
                    <a:pt x="3388" y="19050"/>
                    <a:pt x="-1235" y="5389"/>
                    <a:pt x="46251" y="627"/>
                  </a:cubicBezTo>
                  <a:cubicBezTo>
                    <a:pt x="93737" y="-4135"/>
                    <a:pt x="89114" y="19050"/>
                    <a:pt x="89114" y="41775"/>
                  </a:cubicBezTo>
                  <a:cubicBezTo>
                    <a:pt x="89114" y="64500"/>
                    <a:pt x="110405" y="85305"/>
                    <a:pt x="46251" y="82923"/>
                  </a:cubicBezTo>
                  <a:cubicBezTo>
                    <a:pt x="-17903" y="80541"/>
                    <a:pt x="3388" y="64500"/>
                    <a:pt x="3388" y="41775"/>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92" name="Google Shape;992;p60"/>
            <p:cNvSpPr/>
            <p:nvPr/>
          </p:nvSpPr>
          <p:spPr>
            <a:xfrm rot="-3551589">
              <a:off x="885110" y="3091263"/>
              <a:ext cx="92502" cy="83109"/>
            </a:xfrm>
            <a:custGeom>
              <a:avLst/>
              <a:gdLst/>
              <a:ahLst/>
              <a:cxnLst/>
              <a:rect l="l" t="t" r="r" b="b"/>
              <a:pathLst>
                <a:path w="92502" h="83109" extrusionOk="0">
                  <a:moveTo>
                    <a:pt x="3388" y="41775"/>
                  </a:moveTo>
                  <a:cubicBezTo>
                    <a:pt x="3388" y="19050"/>
                    <a:pt x="-1235" y="5389"/>
                    <a:pt x="46251" y="627"/>
                  </a:cubicBezTo>
                  <a:cubicBezTo>
                    <a:pt x="93737" y="-4135"/>
                    <a:pt x="89114" y="19050"/>
                    <a:pt x="89114" y="41775"/>
                  </a:cubicBezTo>
                  <a:cubicBezTo>
                    <a:pt x="89114" y="64500"/>
                    <a:pt x="110405" y="85305"/>
                    <a:pt x="46251" y="82923"/>
                  </a:cubicBezTo>
                  <a:cubicBezTo>
                    <a:pt x="-17903" y="80541"/>
                    <a:pt x="3388" y="64500"/>
                    <a:pt x="3388" y="41775"/>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93" name="Google Shape;993;p60"/>
            <p:cNvSpPr/>
            <p:nvPr/>
          </p:nvSpPr>
          <p:spPr>
            <a:xfrm>
              <a:off x="700493" y="3634739"/>
              <a:ext cx="86917" cy="82486"/>
            </a:xfrm>
            <a:custGeom>
              <a:avLst/>
              <a:gdLst/>
              <a:ahLst/>
              <a:cxnLst/>
              <a:rect l="l" t="t" r="r" b="b"/>
              <a:pathLst>
                <a:path w="86917" h="82486" extrusionOk="0">
                  <a:moveTo>
                    <a:pt x="0" y="41338"/>
                  </a:moveTo>
                  <a:cubicBezTo>
                    <a:pt x="0" y="18613"/>
                    <a:pt x="19190" y="190"/>
                    <a:pt x="42863" y="190"/>
                  </a:cubicBezTo>
                  <a:cubicBezTo>
                    <a:pt x="66536" y="190"/>
                    <a:pt x="92870" y="-5199"/>
                    <a:pt x="85726" y="41338"/>
                  </a:cubicBezTo>
                  <a:cubicBezTo>
                    <a:pt x="85726" y="64063"/>
                    <a:pt x="66536" y="82486"/>
                    <a:pt x="42863" y="82486"/>
                  </a:cubicBezTo>
                  <a:cubicBezTo>
                    <a:pt x="19190" y="82486"/>
                    <a:pt x="0" y="64063"/>
                    <a:pt x="0" y="41338"/>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94" name="Google Shape;994;p60"/>
            <p:cNvSpPr/>
            <p:nvPr/>
          </p:nvSpPr>
          <p:spPr>
            <a:xfrm>
              <a:off x="718886" y="3943405"/>
              <a:ext cx="86917" cy="82486"/>
            </a:xfrm>
            <a:custGeom>
              <a:avLst/>
              <a:gdLst/>
              <a:ahLst/>
              <a:cxnLst/>
              <a:rect l="l" t="t" r="r" b="b"/>
              <a:pathLst>
                <a:path w="86917" h="82486" extrusionOk="0">
                  <a:moveTo>
                    <a:pt x="0" y="41338"/>
                  </a:moveTo>
                  <a:cubicBezTo>
                    <a:pt x="0" y="18613"/>
                    <a:pt x="19190" y="190"/>
                    <a:pt x="42863" y="190"/>
                  </a:cubicBezTo>
                  <a:cubicBezTo>
                    <a:pt x="66536" y="190"/>
                    <a:pt x="92870" y="-5199"/>
                    <a:pt x="85726" y="41338"/>
                  </a:cubicBezTo>
                  <a:cubicBezTo>
                    <a:pt x="85726" y="64063"/>
                    <a:pt x="66536" y="82486"/>
                    <a:pt x="42863" y="82486"/>
                  </a:cubicBezTo>
                  <a:cubicBezTo>
                    <a:pt x="19190" y="82486"/>
                    <a:pt x="0" y="64063"/>
                    <a:pt x="0" y="41338"/>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95" name="Google Shape;995;p60"/>
            <p:cNvSpPr/>
            <p:nvPr/>
          </p:nvSpPr>
          <p:spPr>
            <a:xfrm>
              <a:off x="471995" y="4372001"/>
              <a:ext cx="1833746" cy="1161051"/>
            </a:xfrm>
            <a:custGeom>
              <a:avLst/>
              <a:gdLst/>
              <a:ahLst/>
              <a:cxnLst/>
              <a:rect l="l" t="t" r="r" b="b"/>
              <a:pathLst>
                <a:path w="1833746" h="1203980" extrusionOk="0">
                  <a:moveTo>
                    <a:pt x="1023073" y="0"/>
                  </a:moveTo>
                  <a:cubicBezTo>
                    <a:pt x="1211951" y="0"/>
                    <a:pt x="1398593" y="9570"/>
                    <a:pt x="1582542" y="28251"/>
                  </a:cubicBezTo>
                  <a:lnTo>
                    <a:pt x="1833746" y="60172"/>
                  </a:lnTo>
                  <a:lnTo>
                    <a:pt x="1833746" y="1203980"/>
                  </a:lnTo>
                  <a:lnTo>
                    <a:pt x="0" y="1203980"/>
                  </a:lnTo>
                  <a:lnTo>
                    <a:pt x="0" y="96936"/>
                  </a:lnTo>
                  <a:lnTo>
                    <a:pt x="189759" y="63049"/>
                  </a:lnTo>
                  <a:cubicBezTo>
                    <a:pt x="461470" y="21532"/>
                    <a:pt x="739757" y="0"/>
                    <a:pt x="1023073" y="0"/>
                  </a:cubicBezTo>
                  <a:close/>
                </a:path>
              </a:pathLst>
            </a:custGeom>
            <a:gradFill>
              <a:gsLst>
                <a:gs pos="0">
                  <a:srgbClr val="A8D5E0"/>
                </a:gs>
                <a:gs pos="35000">
                  <a:srgbClr val="E4F1F4"/>
                </a:gs>
                <a:gs pos="100000">
                  <a:srgbClr val="E4F1F4"/>
                </a:gs>
              </a:gsLst>
              <a:lin ang="5400000" scaled="0"/>
            </a:gradFill>
            <a:ln>
              <a:noFill/>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96" name="Google Shape;996;p60"/>
            <p:cNvSpPr/>
            <p:nvPr/>
          </p:nvSpPr>
          <p:spPr>
            <a:xfrm>
              <a:off x="478850" y="4372001"/>
              <a:ext cx="1833746" cy="96936"/>
            </a:xfrm>
            <a:custGeom>
              <a:avLst/>
              <a:gdLst/>
              <a:ahLst/>
              <a:cxnLst/>
              <a:rect l="l" t="t" r="r" b="b"/>
              <a:pathLst>
                <a:path w="1833746" h="96936" extrusionOk="0">
                  <a:moveTo>
                    <a:pt x="0" y="96936"/>
                  </a:moveTo>
                  <a:lnTo>
                    <a:pt x="189759" y="63049"/>
                  </a:lnTo>
                  <a:cubicBezTo>
                    <a:pt x="461470" y="21532"/>
                    <a:pt x="739757" y="0"/>
                    <a:pt x="1023073" y="0"/>
                  </a:cubicBezTo>
                  <a:cubicBezTo>
                    <a:pt x="1211951" y="0"/>
                    <a:pt x="1398593" y="9570"/>
                    <a:pt x="1582542" y="28251"/>
                  </a:cubicBezTo>
                  <a:lnTo>
                    <a:pt x="1833746" y="60172"/>
                  </a:lnTo>
                </a:path>
              </a:pathLst>
            </a:custGeom>
            <a:no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997" name="Google Shape;997;p60"/>
            <p:cNvSpPr/>
            <p:nvPr/>
          </p:nvSpPr>
          <p:spPr>
            <a:xfrm>
              <a:off x="478851" y="1275579"/>
              <a:ext cx="3667493" cy="1196018"/>
            </a:xfrm>
            <a:prstGeom prst="rect">
              <a:avLst/>
            </a:prstGeom>
            <a:solidFill>
              <a:srgbClr val="005774"/>
            </a:solidFill>
            <a:ln w="28575" cap="sq" cmpd="sng">
              <a:solidFill>
                <a:srgbClr val="005774"/>
              </a:solidFill>
              <a:prstDash val="solid"/>
              <a:miter lim="800000"/>
              <a:headEnd type="none" w="sm" len="sm"/>
              <a:tailEnd type="none" w="sm" len="sm"/>
            </a:ln>
          </p:spPr>
          <p:txBody>
            <a:bodyPr spcFirstLastPara="1" wrap="square" lIns="108000" tIns="36000" rIns="108000" bIns="36000" anchor="ctr" anchorCtr="0">
              <a:noAutofit/>
            </a:bodyPr>
            <a:lstStyle/>
            <a:p>
              <a:pPr marL="0" marR="0" lvl="0" indent="0" algn="ctr" defTabSz="914378" rtl="0" eaLnBrk="1" fontAlgn="auto" latinLnBrk="0" hangingPunct="1">
                <a:lnSpc>
                  <a:spcPct val="90000"/>
                </a:lnSpc>
                <a:spcBef>
                  <a:spcPts val="0"/>
                </a:spcBef>
                <a:spcAft>
                  <a:spcPts val="0"/>
                </a:spcAft>
                <a:buClr>
                  <a:srgbClr val="FFFFFF"/>
                </a:buClr>
                <a:buSzPts val="1100"/>
                <a:buFont typeface="Arial"/>
                <a:buNone/>
                <a:tabLst/>
                <a:defRPr/>
              </a:pPr>
              <a:r>
                <a:rPr kumimoji="0" lang="en-US" sz="1100" b="0" i="0" u="none" strike="noStrike" kern="0" cap="none" spc="0" normalizeH="0" baseline="0" noProof="0">
                  <a:ln>
                    <a:noFill/>
                  </a:ln>
                  <a:solidFill>
                    <a:srgbClr val="FFFFFF"/>
                  </a:solidFill>
                  <a:effectLst/>
                  <a:uLnTx/>
                  <a:uFillTx/>
                  <a:latin typeface="Arial"/>
                  <a:cs typeface="Arial"/>
                  <a:sym typeface="Arial"/>
                </a:rPr>
                <a:t>Antibody engagement leads to</a:t>
              </a:r>
              <a:br>
                <a:rPr kumimoji="0" lang="en-US" sz="1100" b="0" i="0" u="none" strike="noStrike" kern="0" cap="none" spc="0" normalizeH="0" baseline="0" noProof="0">
                  <a:ln>
                    <a:noFill/>
                  </a:ln>
                  <a:solidFill>
                    <a:srgbClr val="FFFFFF"/>
                  </a:solidFill>
                  <a:effectLst/>
                  <a:uLnTx/>
                  <a:uFillTx/>
                  <a:latin typeface="Arial"/>
                  <a:cs typeface="Arial"/>
                  <a:sym typeface="Arial"/>
                </a:rPr>
              </a:br>
              <a:r>
                <a:rPr kumimoji="0" lang="en-US" sz="1100" b="0" i="0" u="none" strike="noStrike" kern="0" cap="none" spc="0" normalizeH="0" baseline="0" noProof="0">
                  <a:ln>
                    <a:noFill/>
                  </a:ln>
                  <a:solidFill>
                    <a:srgbClr val="FFFFFF"/>
                  </a:solidFill>
                  <a:effectLst/>
                  <a:uLnTx/>
                  <a:uFillTx/>
                  <a:latin typeface="Arial"/>
                  <a:cs typeface="Arial"/>
                  <a:sym typeface="Arial"/>
                </a:rPr>
                <a:t>payload-independent antitumor activity via several mechanisms:</a:t>
              </a:r>
              <a:endParaRPr kumimoji="0" lang="en-US" sz="11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defTabSz="914378" rtl="0" eaLnBrk="1" fontAlgn="auto" latinLnBrk="0" hangingPunct="1">
                <a:lnSpc>
                  <a:spcPct val="90000"/>
                </a:lnSpc>
                <a:spcBef>
                  <a:spcPts val="300"/>
                </a:spcBef>
                <a:spcAft>
                  <a:spcPts val="0"/>
                </a:spcAft>
                <a:buClr>
                  <a:srgbClr val="FFFFFF"/>
                </a:buClr>
                <a:buSzPts val="1100"/>
                <a:buFont typeface="Arial"/>
                <a:buNone/>
                <a:tabLst/>
                <a:defRPr/>
              </a:pPr>
              <a:r>
                <a:rPr kumimoji="0" lang="en-US" sz="1100" b="0" i="0" u="none" strike="noStrike" kern="0" cap="none" spc="0" normalizeH="0" baseline="0" noProof="0">
                  <a:ln>
                    <a:noFill/>
                  </a:ln>
                  <a:solidFill>
                    <a:srgbClr val="FFFFFF"/>
                  </a:solidFill>
                  <a:effectLst/>
                  <a:uLnTx/>
                  <a:uFillTx/>
                  <a:latin typeface="Arial"/>
                  <a:cs typeface="Arial"/>
                  <a:sym typeface="Arial"/>
                </a:rPr>
                <a:t>1. Fc-mediated stimulation of immune cell</a:t>
              </a:r>
              <a:endParaRPr kumimoji="0" lang="en-US" sz="11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defTabSz="914378" rtl="0" eaLnBrk="1" fontAlgn="auto" latinLnBrk="0" hangingPunct="1">
                <a:lnSpc>
                  <a:spcPct val="90000"/>
                </a:lnSpc>
                <a:spcBef>
                  <a:spcPts val="300"/>
                </a:spcBef>
                <a:spcAft>
                  <a:spcPts val="0"/>
                </a:spcAft>
                <a:buClr>
                  <a:srgbClr val="FFFFFF"/>
                </a:buClr>
                <a:buSzPts val="1100"/>
                <a:buFont typeface="Arial"/>
                <a:buNone/>
                <a:tabLst/>
                <a:defRPr/>
              </a:pPr>
              <a:r>
                <a:rPr kumimoji="0" lang="en-US" sz="1100" b="0" i="0" u="none" strike="noStrike" kern="0" cap="none" spc="0" normalizeH="0" baseline="0" noProof="0">
                  <a:ln>
                    <a:noFill/>
                  </a:ln>
                  <a:solidFill>
                    <a:srgbClr val="FFFFFF"/>
                  </a:solidFill>
                  <a:effectLst/>
                  <a:uLnTx/>
                  <a:uFillTx/>
                  <a:latin typeface="Arial"/>
                  <a:cs typeface="Arial"/>
                  <a:sym typeface="Arial"/>
                </a:rPr>
                <a:t>2. Disruption of receptor dimerization</a:t>
              </a:r>
              <a:endParaRPr kumimoji="0" lang="en-US" sz="1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60"/>
            <p:cNvSpPr/>
            <p:nvPr/>
          </p:nvSpPr>
          <p:spPr>
            <a:xfrm>
              <a:off x="478850" y="2465515"/>
              <a:ext cx="3667493" cy="3067537"/>
            </a:xfrm>
            <a:prstGeom prst="rect">
              <a:avLst/>
            </a:prstGeom>
            <a:noFill/>
            <a:ln w="28575" cap="flat" cmpd="sng">
              <a:solidFill>
                <a:srgbClr val="0057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cxnSp>
          <p:nvCxnSpPr>
            <p:cNvPr id="999" name="Google Shape;999;p60"/>
            <p:cNvCxnSpPr/>
            <p:nvPr/>
          </p:nvCxnSpPr>
          <p:spPr>
            <a:xfrm>
              <a:off x="2315082" y="2465515"/>
              <a:ext cx="0" cy="3067537"/>
            </a:xfrm>
            <a:prstGeom prst="straightConnector1">
              <a:avLst/>
            </a:prstGeom>
            <a:solidFill>
              <a:srgbClr val="CDCDCF"/>
            </a:solidFill>
            <a:ln w="28575" cap="flat" cmpd="sng">
              <a:solidFill>
                <a:srgbClr val="005774"/>
              </a:solidFill>
              <a:prstDash val="solid"/>
              <a:round/>
              <a:headEnd type="none" w="sm" len="sm"/>
              <a:tailEnd type="none" w="sm" len="sm"/>
            </a:ln>
          </p:spPr>
        </p:cxnSp>
        <p:sp>
          <p:nvSpPr>
            <p:cNvPr id="1000" name="Google Shape;1000;p60"/>
            <p:cNvSpPr/>
            <p:nvPr/>
          </p:nvSpPr>
          <p:spPr>
            <a:xfrm>
              <a:off x="961992" y="4458171"/>
              <a:ext cx="66" cy="323000"/>
            </a:xfrm>
            <a:custGeom>
              <a:avLst/>
              <a:gdLst/>
              <a:ahLst/>
              <a:cxnLst/>
              <a:rect l="l" t="t" r="r" b="b"/>
              <a:pathLst>
                <a:path w="57151" h="261938" extrusionOk="0">
                  <a:moveTo>
                    <a:pt x="0" y="0"/>
                  </a:moveTo>
                  <a:cubicBezTo>
                    <a:pt x="15081" y="155575"/>
                    <a:pt x="42068" y="218280"/>
                    <a:pt x="57151" y="261938"/>
                  </a:cubicBezTo>
                </a:path>
              </a:pathLst>
            </a:custGeom>
            <a:noFill/>
            <a:ln w="28575" cap="sq" cmpd="sng">
              <a:solidFill>
                <a:srgbClr val="939FA5"/>
              </a:solidFill>
              <a:prstDash val="solid"/>
              <a:miter lim="800000"/>
              <a:headEnd type="none" w="sm" len="sm"/>
              <a:tailEnd type="none" w="sm" len="sm"/>
            </a:ln>
          </p:spPr>
          <p:txBody>
            <a:bodyPr spcFirstLastPara="1" wrap="square" lIns="0" tIns="0" rIns="0" bIns="0" anchor="ctr" anchorCtr="0">
              <a:sp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001" name="Google Shape;1001;p60"/>
            <p:cNvGrpSpPr/>
            <p:nvPr/>
          </p:nvGrpSpPr>
          <p:grpSpPr>
            <a:xfrm>
              <a:off x="743820" y="4214856"/>
              <a:ext cx="322874" cy="266067"/>
              <a:chOff x="743819" y="3898335"/>
              <a:chExt cx="389059" cy="320607"/>
            </a:xfrm>
          </p:grpSpPr>
          <p:sp>
            <p:nvSpPr>
              <p:cNvPr id="1002" name="Google Shape;1002;p60"/>
              <p:cNvSpPr/>
              <p:nvPr/>
            </p:nvSpPr>
            <p:spPr>
              <a:xfrm rot="-232674">
                <a:off x="743819" y="3898335"/>
                <a:ext cx="389059" cy="320607"/>
              </a:xfrm>
              <a:custGeom>
                <a:avLst/>
                <a:gdLst/>
                <a:ahLst/>
                <a:cxnLst/>
                <a:rect l="l" t="t" r="r" b="b"/>
                <a:pathLst>
                  <a:path w="389059" h="320607" extrusionOk="0">
                    <a:moveTo>
                      <a:pt x="194530" y="0"/>
                    </a:moveTo>
                    <a:cubicBezTo>
                      <a:pt x="276570" y="0"/>
                      <a:pt x="345019" y="23733"/>
                      <a:pt x="360849" y="55284"/>
                    </a:cubicBezTo>
                    <a:lnTo>
                      <a:pt x="363588" y="66364"/>
                    </a:lnTo>
                    <a:lnTo>
                      <a:pt x="364298" y="66363"/>
                    </a:lnTo>
                    <a:lnTo>
                      <a:pt x="364298" y="69238"/>
                    </a:lnTo>
                    <a:lnTo>
                      <a:pt x="364298" y="109224"/>
                    </a:lnTo>
                    <a:lnTo>
                      <a:pt x="385107" y="130840"/>
                    </a:lnTo>
                    <a:lnTo>
                      <a:pt x="388245" y="143535"/>
                    </a:lnTo>
                    <a:lnTo>
                      <a:pt x="389059" y="143535"/>
                    </a:lnTo>
                    <a:lnTo>
                      <a:pt x="389059" y="146829"/>
                    </a:lnTo>
                    <a:lnTo>
                      <a:pt x="389059" y="241271"/>
                    </a:lnTo>
                    <a:lnTo>
                      <a:pt x="389059" y="244933"/>
                    </a:lnTo>
                    <a:lnTo>
                      <a:pt x="388154" y="244933"/>
                    </a:lnTo>
                    <a:lnTo>
                      <a:pt x="385107" y="257260"/>
                    </a:lnTo>
                    <a:cubicBezTo>
                      <a:pt x="366968" y="293412"/>
                      <a:pt x="288536" y="320607"/>
                      <a:pt x="194529" y="320607"/>
                    </a:cubicBezTo>
                    <a:cubicBezTo>
                      <a:pt x="100523" y="320607"/>
                      <a:pt x="22091" y="293412"/>
                      <a:pt x="3952" y="257260"/>
                    </a:cubicBezTo>
                    <a:lnTo>
                      <a:pt x="905" y="244933"/>
                    </a:lnTo>
                    <a:lnTo>
                      <a:pt x="555" y="244933"/>
                    </a:lnTo>
                    <a:lnTo>
                      <a:pt x="555" y="243517"/>
                    </a:lnTo>
                    <a:lnTo>
                      <a:pt x="0" y="241271"/>
                    </a:lnTo>
                    <a:lnTo>
                      <a:pt x="555" y="239025"/>
                    </a:lnTo>
                    <a:lnTo>
                      <a:pt x="555" y="149075"/>
                    </a:lnTo>
                    <a:lnTo>
                      <a:pt x="0" y="146829"/>
                    </a:lnTo>
                    <a:lnTo>
                      <a:pt x="555" y="144583"/>
                    </a:lnTo>
                    <a:lnTo>
                      <a:pt x="555" y="143535"/>
                    </a:lnTo>
                    <a:lnTo>
                      <a:pt x="814" y="143535"/>
                    </a:lnTo>
                    <a:lnTo>
                      <a:pt x="3952" y="130840"/>
                    </a:lnTo>
                    <a:lnTo>
                      <a:pt x="25245" y="108721"/>
                    </a:lnTo>
                    <a:lnTo>
                      <a:pt x="25245" y="71198"/>
                    </a:lnTo>
                    <a:lnTo>
                      <a:pt x="24761" y="69238"/>
                    </a:lnTo>
                    <a:lnTo>
                      <a:pt x="25245" y="67278"/>
                    </a:lnTo>
                    <a:lnTo>
                      <a:pt x="25246" y="66363"/>
                    </a:lnTo>
                    <a:lnTo>
                      <a:pt x="25471" y="66363"/>
                    </a:lnTo>
                    <a:lnTo>
                      <a:pt x="28210" y="55284"/>
                    </a:lnTo>
                    <a:cubicBezTo>
                      <a:pt x="44041" y="23733"/>
                      <a:pt x="112489" y="0"/>
                      <a:pt x="194530" y="0"/>
                    </a:cubicBezTo>
                    <a:close/>
                  </a:path>
                </a:pathLst>
              </a:custGeom>
              <a:solidFill>
                <a:schemeClr val="tx1">
                  <a:lumMod val="50000"/>
                  <a:lumOff val="50000"/>
                </a:schemeClr>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03" name="Google Shape;1003;p60"/>
              <p:cNvSpPr/>
              <p:nvPr/>
            </p:nvSpPr>
            <p:spPr>
              <a:xfrm rot="-232674">
                <a:off x="808482" y="3915526"/>
                <a:ext cx="246487" cy="90804"/>
              </a:xfrm>
              <a:prstGeom prst="ellipse">
                <a:avLst/>
              </a:prstGeom>
              <a:solidFill>
                <a:srgbClr val="FFFFFF"/>
              </a:solidFill>
              <a:ln>
                <a:noFill/>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sp>
          <p:nvSpPr>
            <p:cNvPr id="1004" name="Google Shape;1004;p60"/>
            <p:cNvSpPr/>
            <p:nvPr/>
          </p:nvSpPr>
          <p:spPr>
            <a:xfrm>
              <a:off x="890555" y="4010495"/>
              <a:ext cx="66" cy="323000"/>
            </a:xfrm>
            <a:custGeom>
              <a:avLst/>
              <a:gdLst/>
              <a:ahLst/>
              <a:cxnLst/>
              <a:rect l="l" t="t" r="r" b="b"/>
              <a:pathLst>
                <a:path w="23813" h="238125" extrusionOk="0">
                  <a:moveTo>
                    <a:pt x="0" y="0"/>
                  </a:moveTo>
                  <a:cubicBezTo>
                    <a:pt x="794" y="79375"/>
                    <a:pt x="15875" y="158750"/>
                    <a:pt x="23813" y="238125"/>
                  </a:cubicBezTo>
                </a:path>
              </a:pathLst>
            </a:custGeom>
            <a:noFill/>
            <a:ln w="28575" cap="sq" cmpd="sng">
              <a:solidFill>
                <a:srgbClr val="939FA5"/>
              </a:solidFill>
              <a:prstDash val="solid"/>
              <a:miter lim="800000"/>
              <a:headEnd type="none" w="sm" len="sm"/>
              <a:tailEnd type="none" w="sm" len="sm"/>
            </a:ln>
          </p:spPr>
          <p:txBody>
            <a:bodyPr spcFirstLastPara="1" wrap="square" lIns="0" tIns="0" rIns="0" bIns="0" anchor="ctr" anchorCtr="0">
              <a:sp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05" name="Google Shape;1005;p60"/>
            <p:cNvSpPr/>
            <p:nvPr/>
          </p:nvSpPr>
          <p:spPr>
            <a:xfrm rot="2733925">
              <a:off x="882436" y="4777187"/>
              <a:ext cx="92502" cy="83109"/>
            </a:xfrm>
            <a:custGeom>
              <a:avLst/>
              <a:gdLst/>
              <a:ahLst/>
              <a:cxnLst/>
              <a:rect l="l" t="t" r="r" b="b"/>
              <a:pathLst>
                <a:path w="92502" h="83109" extrusionOk="0">
                  <a:moveTo>
                    <a:pt x="3388" y="41775"/>
                  </a:moveTo>
                  <a:cubicBezTo>
                    <a:pt x="3388" y="19050"/>
                    <a:pt x="-1235" y="5389"/>
                    <a:pt x="46251" y="627"/>
                  </a:cubicBezTo>
                  <a:cubicBezTo>
                    <a:pt x="93737" y="-4135"/>
                    <a:pt x="89114" y="19050"/>
                    <a:pt x="89114" y="41775"/>
                  </a:cubicBezTo>
                  <a:cubicBezTo>
                    <a:pt x="89114" y="64500"/>
                    <a:pt x="110405" y="85305"/>
                    <a:pt x="46251" y="82923"/>
                  </a:cubicBezTo>
                  <a:cubicBezTo>
                    <a:pt x="-17903" y="80541"/>
                    <a:pt x="3388" y="64500"/>
                    <a:pt x="3388" y="41775"/>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06" name="Google Shape;1006;p60"/>
            <p:cNvSpPr/>
            <p:nvPr/>
          </p:nvSpPr>
          <p:spPr>
            <a:xfrm rot="2733925">
              <a:off x="949810" y="4919782"/>
              <a:ext cx="92502" cy="83109"/>
            </a:xfrm>
            <a:custGeom>
              <a:avLst/>
              <a:gdLst/>
              <a:ahLst/>
              <a:cxnLst/>
              <a:rect l="l" t="t" r="r" b="b"/>
              <a:pathLst>
                <a:path w="92502" h="83109" extrusionOk="0">
                  <a:moveTo>
                    <a:pt x="3388" y="41775"/>
                  </a:moveTo>
                  <a:cubicBezTo>
                    <a:pt x="3388" y="19050"/>
                    <a:pt x="-1235" y="5389"/>
                    <a:pt x="46251" y="627"/>
                  </a:cubicBezTo>
                  <a:cubicBezTo>
                    <a:pt x="93737" y="-4135"/>
                    <a:pt x="89114" y="19050"/>
                    <a:pt x="89114" y="41775"/>
                  </a:cubicBezTo>
                  <a:cubicBezTo>
                    <a:pt x="89114" y="64500"/>
                    <a:pt x="110405" y="85305"/>
                    <a:pt x="46251" y="82923"/>
                  </a:cubicBezTo>
                  <a:cubicBezTo>
                    <a:pt x="-17903" y="80541"/>
                    <a:pt x="3388" y="64500"/>
                    <a:pt x="3388" y="41775"/>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07" name="Google Shape;1007;p60"/>
            <p:cNvSpPr/>
            <p:nvPr/>
          </p:nvSpPr>
          <p:spPr>
            <a:xfrm rot="2733925">
              <a:off x="851618" y="5116650"/>
              <a:ext cx="92502" cy="83109"/>
            </a:xfrm>
            <a:custGeom>
              <a:avLst/>
              <a:gdLst/>
              <a:ahLst/>
              <a:cxnLst/>
              <a:rect l="l" t="t" r="r" b="b"/>
              <a:pathLst>
                <a:path w="92502" h="83109" extrusionOk="0">
                  <a:moveTo>
                    <a:pt x="3388" y="41775"/>
                  </a:moveTo>
                  <a:cubicBezTo>
                    <a:pt x="3388" y="19050"/>
                    <a:pt x="-1235" y="5389"/>
                    <a:pt x="46251" y="627"/>
                  </a:cubicBezTo>
                  <a:cubicBezTo>
                    <a:pt x="93737" y="-4135"/>
                    <a:pt x="89114" y="19050"/>
                    <a:pt x="89114" y="41775"/>
                  </a:cubicBezTo>
                  <a:cubicBezTo>
                    <a:pt x="89114" y="64500"/>
                    <a:pt x="110405" y="85305"/>
                    <a:pt x="46251" y="82923"/>
                  </a:cubicBezTo>
                  <a:cubicBezTo>
                    <a:pt x="-17903" y="80541"/>
                    <a:pt x="3388" y="64500"/>
                    <a:pt x="3388" y="41775"/>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08" name="Google Shape;1008;p60"/>
            <p:cNvSpPr/>
            <p:nvPr/>
          </p:nvSpPr>
          <p:spPr>
            <a:xfrm rot="2733925">
              <a:off x="1129629" y="4976520"/>
              <a:ext cx="92502" cy="83109"/>
            </a:xfrm>
            <a:custGeom>
              <a:avLst/>
              <a:gdLst/>
              <a:ahLst/>
              <a:cxnLst/>
              <a:rect l="l" t="t" r="r" b="b"/>
              <a:pathLst>
                <a:path w="92502" h="83109" extrusionOk="0">
                  <a:moveTo>
                    <a:pt x="3388" y="41775"/>
                  </a:moveTo>
                  <a:cubicBezTo>
                    <a:pt x="3388" y="19050"/>
                    <a:pt x="-1235" y="5389"/>
                    <a:pt x="46251" y="627"/>
                  </a:cubicBezTo>
                  <a:cubicBezTo>
                    <a:pt x="93737" y="-4135"/>
                    <a:pt x="89114" y="19050"/>
                    <a:pt x="89114" y="41775"/>
                  </a:cubicBezTo>
                  <a:cubicBezTo>
                    <a:pt x="89114" y="64500"/>
                    <a:pt x="110405" y="85305"/>
                    <a:pt x="46251" y="82923"/>
                  </a:cubicBezTo>
                  <a:cubicBezTo>
                    <a:pt x="-17903" y="80541"/>
                    <a:pt x="3388" y="64500"/>
                    <a:pt x="3388" y="41775"/>
                  </a:cubicBezTo>
                  <a:close/>
                </a:path>
              </a:pathLst>
            </a:custGeom>
            <a:solidFill>
              <a:srgbClr val="939F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09" name="Google Shape;1009;p60"/>
            <p:cNvSpPr/>
            <p:nvPr/>
          </p:nvSpPr>
          <p:spPr>
            <a:xfrm>
              <a:off x="598992" y="2498469"/>
              <a:ext cx="85726" cy="82296"/>
            </a:xfrm>
            <a:prstGeom prst="ellipse">
              <a:avLst/>
            </a:prstGeom>
            <a:gradFill>
              <a:gsLst>
                <a:gs pos="0">
                  <a:srgbClr val="EE4C2E"/>
                </a:gs>
                <a:gs pos="5000">
                  <a:srgbClr val="EE4C2E"/>
                </a:gs>
                <a:gs pos="88000">
                  <a:srgbClr val="FFFFFF"/>
                </a:gs>
                <a:gs pos="100000">
                  <a:srgbClr val="FFFFFF"/>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10" name="Google Shape;1010;p60"/>
            <p:cNvSpPr/>
            <p:nvPr/>
          </p:nvSpPr>
          <p:spPr>
            <a:xfrm rot="5400000">
              <a:off x="1741827" y="3198517"/>
              <a:ext cx="750727" cy="185217"/>
            </a:xfrm>
            <a:custGeom>
              <a:avLst/>
              <a:gdLst/>
              <a:ahLst/>
              <a:cxnLst/>
              <a:rect l="l" t="t" r="r" b="b"/>
              <a:pathLst>
                <a:path w="6089453" h="1502368" extrusionOk="0">
                  <a:moveTo>
                    <a:pt x="2844373" y="118"/>
                  </a:moveTo>
                  <a:cubicBezTo>
                    <a:pt x="3058302" y="-3401"/>
                    <a:pt x="3273515" y="71128"/>
                    <a:pt x="3444004" y="224460"/>
                  </a:cubicBezTo>
                  <a:cubicBezTo>
                    <a:pt x="3657114" y="416125"/>
                    <a:pt x="3755168" y="690292"/>
                    <a:pt x="3730139" y="957448"/>
                  </a:cubicBezTo>
                  <a:lnTo>
                    <a:pt x="3702610" y="1103834"/>
                  </a:lnTo>
                  <a:lnTo>
                    <a:pt x="3864602" y="1103834"/>
                  </a:lnTo>
                  <a:lnTo>
                    <a:pt x="3838416" y="986058"/>
                  </a:lnTo>
                  <a:cubicBezTo>
                    <a:pt x="3804616" y="719869"/>
                    <a:pt x="3893600" y="442626"/>
                    <a:pt x="4100293" y="244057"/>
                  </a:cubicBezTo>
                  <a:cubicBezTo>
                    <a:pt x="4265647" y="85201"/>
                    <a:pt x="4478293" y="3636"/>
                    <a:pt x="4692222" y="118"/>
                  </a:cubicBezTo>
                  <a:cubicBezTo>
                    <a:pt x="4906152" y="-3401"/>
                    <a:pt x="5121366" y="71128"/>
                    <a:pt x="5291854" y="224460"/>
                  </a:cubicBezTo>
                  <a:cubicBezTo>
                    <a:pt x="5504965" y="416125"/>
                    <a:pt x="5603018" y="690292"/>
                    <a:pt x="5577989" y="957448"/>
                  </a:cubicBezTo>
                  <a:lnTo>
                    <a:pt x="5550460" y="1103834"/>
                  </a:lnTo>
                  <a:lnTo>
                    <a:pt x="5890186" y="1103834"/>
                  </a:lnTo>
                  <a:cubicBezTo>
                    <a:pt x="6000238" y="1103834"/>
                    <a:pt x="6089453" y="1193049"/>
                    <a:pt x="6089453" y="1303101"/>
                  </a:cubicBezTo>
                  <a:cubicBezTo>
                    <a:pt x="6089453" y="1413153"/>
                    <a:pt x="6000238" y="1502368"/>
                    <a:pt x="5890186" y="1502368"/>
                  </a:cubicBezTo>
                  <a:lnTo>
                    <a:pt x="5234817" y="1502368"/>
                  </a:lnTo>
                  <a:cubicBezTo>
                    <a:pt x="5124765" y="1502368"/>
                    <a:pt x="5035550" y="1413153"/>
                    <a:pt x="5035550" y="1303101"/>
                  </a:cubicBezTo>
                  <a:cubicBezTo>
                    <a:pt x="5035550" y="1248075"/>
                    <a:pt x="5057854" y="1198258"/>
                    <a:pt x="5093914" y="1162198"/>
                  </a:cubicBezTo>
                  <a:lnTo>
                    <a:pt x="5123691" y="1142122"/>
                  </a:lnTo>
                  <a:lnTo>
                    <a:pt x="5150960" y="1098994"/>
                  </a:lnTo>
                  <a:cubicBezTo>
                    <a:pt x="5250254" y="902262"/>
                    <a:pt x="5208850" y="657830"/>
                    <a:pt x="5039265" y="505311"/>
                  </a:cubicBezTo>
                  <a:cubicBezTo>
                    <a:pt x="4845454" y="331003"/>
                    <a:pt x="4549956" y="335863"/>
                    <a:pt x="4361982" y="516450"/>
                  </a:cubicBezTo>
                  <a:cubicBezTo>
                    <a:pt x="4174007" y="697037"/>
                    <a:pt x="4157310" y="992102"/>
                    <a:pt x="4323712" y="1192743"/>
                  </a:cubicBezTo>
                  <a:lnTo>
                    <a:pt x="4320134" y="1195711"/>
                  </a:lnTo>
                  <a:lnTo>
                    <a:pt x="4340243" y="1225537"/>
                  </a:lnTo>
                  <a:cubicBezTo>
                    <a:pt x="4350327" y="1249377"/>
                    <a:pt x="4355903" y="1275588"/>
                    <a:pt x="4355903" y="1303101"/>
                  </a:cubicBezTo>
                  <a:cubicBezTo>
                    <a:pt x="4355903" y="1413153"/>
                    <a:pt x="4266688" y="1502368"/>
                    <a:pt x="4156636" y="1502368"/>
                  </a:cubicBezTo>
                  <a:lnTo>
                    <a:pt x="3407407" y="1502368"/>
                  </a:lnTo>
                  <a:cubicBezTo>
                    <a:pt x="3297355" y="1502368"/>
                    <a:pt x="3208140" y="1413153"/>
                    <a:pt x="3208140" y="1303101"/>
                  </a:cubicBezTo>
                  <a:cubicBezTo>
                    <a:pt x="3208140" y="1275588"/>
                    <a:pt x="3213716" y="1249377"/>
                    <a:pt x="3223799" y="1225537"/>
                  </a:cubicBezTo>
                  <a:lnTo>
                    <a:pt x="3253619" y="1181310"/>
                  </a:lnTo>
                  <a:lnTo>
                    <a:pt x="3251904" y="1179980"/>
                  </a:lnTo>
                  <a:cubicBezTo>
                    <a:pt x="3411617" y="973976"/>
                    <a:pt x="3385226" y="679619"/>
                    <a:pt x="3191415" y="505311"/>
                  </a:cubicBezTo>
                  <a:cubicBezTo>
                    <a:pt x="2997604" y="331003"/>
                    <a:pt x="2702106" y="335863"/>
                    <a:pt x="2514132" y="516450"/>
                  </a:cubicBezTo>
                  <a:cubicBezTo>
                    <a:pt x="2349654" y="674464"/>
                    <a:pt x="2316310" y="920124"/>
                    <a:pt x="2422021" y="1113485"/>
                  </a:cubicBezTo>
                  <a:lnTo>
                    <a:pt x="2444772" y="1146976"/>
                  </a:lnTo>
                  <a:lnTo>
                    <a:pt x="2467349" y="1162198"/>
                  </a:lnTo>
                  <a:cubicBezTo>
                    <a:pt x="2503409" y="1198258"/>
                    <a:pt x="2525713" y="1248075"/>
                    <a:pt x="2525713" y="1303101"/>
                  </a:cubicBezTo>
                  <a:cubicBezTo>
                    <a:pt x="2525713" y="1413153"/>
                    <a:pt x="2436498" y="1502368"/>
                    <a:pt x="2326446" y="1502368"/>
                  </a:cubicBezTo>
                  <a:lnTo>
                    <a:pt x="199267" y="1502368"/>
                  </a:lnTo>
                  <a:cubicBezTo>
                    <a:pt x="89215" y="1502368"/>
                    <a:pt x="0" y="1413153"/>
                    <a:pt x="0" y="1303101"/>
                  </a:cubicBezTo>
                  <a:cubicBezTo>
                    <a:pt x="0" y="1193049"/>
                    <a:pt x="89215" y="1103834"/>
                    <a:pt x="199267" y="1103834"/>
                  </a:cubicBezTo>
                  <a:lnTo>
                    <a:pt x="2020523" y="1103834"/>
                  </a:lnTo>
                  <a:lnTo>
                    <a:pt x="1984980" y="825736"/>
                  </a:lnTo>
                  <a:cubicBezTo>
                    <a:pt x="1997068" y="612119"/>
                    <a:pt x="2087089" y="402912"/>
                    <a:pt x="2252443" y="244057"/>
                  </a:cubicBezTo>
                  <a:cubicBezTo>
                    <a:pt x="2417797" y="85201"/>
                    <a:pt x="2630443" y="3636"/>
                    <a:pt x="2844373" y="118"/>
                  </a:cubicBezTo>
                  <a:close/>
                </a:path>
              </a:pathLst>
            </a:cu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011" name="Google Shape;1011;p60"/>
            <p:cNvGrpSpPr/>
            <p:nvPr/>
          </p:nvGrpSpPr>
          <p:grpSpPr>
            <a:xfrm>
              <a:off x="1727211" y="3562234"/>
              <a:ext cx="405457" cy="447932"/>
              <a:chOff x="1537841" y="4305906"/>
              <a:chExt cx="331176" cy="365870"/>
            </a:xfrm>
          </p:grpSpPr>
          <p:grpSp>
            <p:nvGrpSpPr>
              <p:cNvPr id="1012" name="Google Shape;1012;p60"/>
              <p:cNvGrpSpPr/>
              <p:nvPr/>
            </p:nvGrpSpPr>
            <p:grpSpPr>
              <a:xfrm>
                <a:off x="1552598" y="4409993"/>
                <a:ext cx="297177" cy="67595"/>
                <a:chOff x="1552598" y="4409993"/>
                <a:chExt cx="297177" cy="67595"/>
              </a:xfrm>
            </p:grpSpPr>
            <p:sp>
              <p:nvSpPr>
                <p:cNvPr id="1013" name="Google Shape;1013;p60"/>
                <p:cNvSpPr/>
                <p:nvPr/>
              </p:nvSpPr>
              <p:spPr>
                <a:xfrm rot="10800000">
                  <a:off x="1595430" y="4436969"/>
                  <a:ext cx="58346" cy="13653"/>
                </a:xfrm>
                <a:prstGeom prst="rect">
                  <a:avLst/>
                </a:prstGeom>
                <a:solidFill>
                  <a:srgbClr val="0290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14" name="Google Shape;1014;p60"/>
                <p:cNvSpPr/>
                <p:nvPr/>
              </p:nvSpPr>
              <p:spPr>
                <a:xfrm rot="10800000">
                  <a:off x="1552598" y="4410002"/>
                  <a:ext cx="67586" cy="67586"/>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015" name="Google Shape;1015;p60"/>
                <p:cNvGrpSpPr/>
                <p:nvPr/>
              </p:nvGrpSpPr>
              <p:grpSpPr>
                <a:xfrm rot="10800000" flipH="1">
                  <a:off x="1748597" y="4409993"/>
                  <a:ext cx="101178" cy="67587"/>
                  <a:chOff x="8998681" y="3909364"/>
                  <a:chExt cx="714375" cy="477200"/>
                </a:xfrm>
              </p:grpSpPr>
              <p:sp>
                <p:nvSpPr>
                  <p:cNvPr id="1016" name="Google Shape;1016;p60"/>
                  <p:cNvSpPr/>
                  <p:nvPr/>
                </p:nvSpPr>
                <p:spPr>
                  <a:xfrm>
                    <a:off x="8998681" y="4099766"/>
                    <a:ext cx="411956" cy="96397"/>
                  </a:xfrm>
                  <a:prstGeom prst="rect">
                    <a:avLst/>
                  </a:prstGeom>
                  <a:solidFill>
                    <a:srgbClr val="0290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17" name="Google Shape;1017;p60"/>
                  <p:cNvSpPr/>
                  <p:nvPr/>
                </p:nvSpPr>
                <p:spPr>
                  <a:xfrm>
                    <a:off x="9235856" y="3909364"/>
                    <a:ext cx="477200" cy="47720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018" name="Google Shape;1018;p60"/>
              <p:cNvGrpSpPr/>
              <p:nvPr/>
            </p:nvGrpSpPr>
            <p:grpSpPr>
              <a:xfrm rot="10800000">
                <a:off x="1537841" y="4305906"/>
                <a:ext cx="331176" cy="365870"/>
                <a:chOff x="8662494" y="2353352"/>
                <a:chExt cx="2338298" cy="2583256"/>
              </a:xfrm>
            </p:grpSpPr>
            <p:grpSp>
              <p:nvGrpSpPr>
                <p:cNvPr id="1019" name="Google Shape;1019;p60"/>
                <p:cNvGrpSpPr/>
                <p:nvPr/>
              </p:nvGrpSpPr>
              <p:grpSpPr>
                <a:xfrm>
                  <a:off x="8662494" y="2353352"/>
                  <a:ext cx="1106657" cy="2583256"/>
                  <a:chOff x="8662494" y="2353352"/>
                  <a:chExt cx="1106657" cy="2583256"/>
                </a:xfrm>
              </p:grpSpPr>
              <p:sp>
                <p:nvSpPr>
                  <p:cNvPr id="1020" name="Google Shape;1020;p60"/>
                  <p:cNvSpPr/>
                  <p:nvPr/>
                </p:nvSpPr>
                <p:spPr>
                  <a:xfrm>
                    <a:off x="8694727" y="2353352"/>
                    <a:ext cx="1074424" cy="2583256"/>
                  </a:xfrm>
                  <a:custGeom>
                    <a:avLst/>
                    <a:gdLst/>
                    <a:ahLst/>
                    <a:cxnLst/>
                    <a:rect l="l" t="t" r="r" b="b"/>
                    <a:pathLst>
                      <a:path w="1074424" h="2583256" extrusionOk="0">
                        <a:moveTo>
                          <a:pt x="167951" y="0"/>
                        </a:moveTo>
                        <a:cubicBezTo>
                          <a:pt x="210933" y="0"/>
                          <a:pt x="253916" y="16397"/>
                          <a:pt x="286710" y="49192"/>
                        </a:cubicBezTo>
                        <a:lnTo>
                          <a:pt x="1016189" y="778671"/>
                        </a:lnTo>
                        <a:cubicBezTo>
                          <a:pt x="1032586" y="795068"/>
                          <a:pt x="1044884" y="814012"/>
                          <a:pt x="1053083" y="834230"/>
                        </a:cubicBezTo>
                        <a:lnTo>
                          <a:pt x="1054668" y="842375"/>
                        </a:lnTo>
                        <a:lnTo>
                          <a:pt x="1061226" y="852102"/>
                        </a:lnTo>
                        <a:cubicBezTo>
                          <a:pt x="1069724" y="872195"/>
                          <a:pt x="1074424" y="894287"/>
                          <a:pt x="1074424" y="917476"/>
                        </a:cubicBezTo>
                        <a:lnTo>
                          <a:pt x="1074424" y="2415305"/>
                        </a:lnTo>
                        <a:cubicBezTo>
                          <a:pt x="1074424" y="2508062"/>
                          <a:pt x="999230" y="2583256"/>
                          <a:pt x="906473" y="2583256"/>
                        </a:cubicBezTo>
                        <a:cubicBezTo>
                          <a:pt x="813716" y="2583256"/>
                          <a:pt x="738522" y="2508062"/>
                          <a:pt x="738522" y="2415305"/>
                        </a:cubicBezTo>
                        <a:lnTo>
                          <a:pt x="738522" y="976041"/>
                        </a:lnTo>
                        <a:lnTo>
                          <a:pt x="49191" y="286710"/>
                        </a:lnTo>
                        <a:cubicBezTo>
                          <a:pt x="-16398" y="221121"/>
                          <a:pt x="-16398" y="114781"/>
                          <a:pt x="49191" y="49192"/>
                        </a:cubicBezTo>
                        <a:cubicBezTo>
                          <a:pt x="81986" y="16397"/>
                          <a:pt x="124968" y="0"/>
                          <a:pt x="167951" y="0"/>
                        </a:cubicBezTo>
                        <a:close/>
                      </a:path>
                    </a:pathLst>
                  </a:cu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21" name="Google Shape;1021;p60"/>
                  <p:cNvSpPr/>
                  <p:nvPr/>
                </p:nvSpPr>
                <p:spPr>
                  <a:xfrm rot="-2700000">
                    <a:off x="8662494" y="2579669"/>
                    <a:ext cx="335902" cy="1126740"/>
                  </a:xfrm>
                  <a:prstGeom prst="roundRect">
                    <a:avLst>
                      <a:gd name="adj" fmla="val 50000"/>
                    </a:avLst>
                  </a:pr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022" name="Google Shape;1022;p60"/>
                <p:cNvGrpSpPr/>
                <p:nvPr/>
              </p:nvGrpSpPr>
              <p:grpSpPr>
                <a:xfrm flipH="1">
                  <a:off x="9894135" y="2353352"/>
                  <a:ext cx="1106657" cy="2583256"/>
                  <a:chOff x="8662494" y="2353352"/>
                  <a:chExt cx="1106657" cy="2583256"/>
                </a:xfrm>
              </p:grpSpPr>
              <p:sp>
                <p:nvSpPr>
                  <p:cNvPr id="1023" name="Google Shape;1023;p60"/>
                  <p:cNvSpPr/>
                  <p:nvPr/>
                </p:nvSpPr>
                <p:spPr>
                  <a:xfrm>
                    <a:off x="8694727" y="2353352"/>
                    <a:ext cx="1074424" cy="2583256"/>
                  </a:xfrm>
                  <a:custGeom>
                    <a:avLst/>
                    <a:gdLst/>
                    <a:ahLst/>
                    <a:cxnLst/>
                    <a:rect l="l" t="t" r="r" b="b"/>
                    <a:pathLst>
                      <a:path w="1074424" h="2583256" extrusionOk="0">
                        <a:moveTo>
                          <a:pt x="167951" y="0"/>
                        </a:moveTo>
                        <a:cubicBezTo>
                          <a:pt x="210933" y="0"/>
                          <a:pt x="253916" y="16397"/>
                          <a:pt x="286710" y="49192"/>
                        </a:cubicBezTo>
                        <a:lnTo>
                          <a:pt x="1016189" y="778671"/>
                        </a:lnTo>
                        <a:cubicBezTo>
                          <a:pt x="1032586" y="795068"/>
                          <a:pt x="1044884" y="814012"/>
                          <a:pt x="1053083" y="834230"/>
                        </a:cubicBezTo>
                        <a:lnTo>
                          <a:pt x="1054668" y="842375"/>
                        </a:lnTo>
                        <a:lnTo>
                          <a:pt x="1061226" y="852102"/>
                        </a:lnTo>
                        <a:cubicBezTo>
                          <a:pt x="1069724" y="872195"/>
                          <a:pt x="1074424" y="894287"/>
                          <a:pt x="1074424" y="917476"/>
                        </a:cubicBezTo>
                        <a:lnTo>
                          <a:pt x="1074424" y="2415305"/>
                        </a:lnTo>
                        <a:cubicBezTo>
                          <a:pt x="1074424" y="2508062"/>
                          <a:pt x="999230" y="2583256"/>
                          <a:pt x="906473" y="2583256"/>
                        </a:cubicBezTo>
                        <a:cubicBezTo>
                          <a:pt x="813716" y="2583256"/>
                          <a:pt x="738522" y="2508062"/>
                          <a:pt x="738522" y="2415305"/>
                        </a:cubicBezTo>
                        <a:lnTo>
                          <a:pt x="738522" y="976041"/>
                        </a:lnTo>
                        <a:lnTo>
                          <a:pt x="49191" y="286710"/>
                        </a:lnTo>
                        <a:cubicBezTo>
                          <a:pt x="-16398" y="221121"/>
                          <a:pt x="-16398" y="114781"/>
                          <a:pt x="49191" y="49192"/>
                        </a:cubicBezTo>
                        <a:cubicBezTo>
                          <a:pt x="81986" y="16397"/>
                          <a:pt x="124968" y="0"/>
                          <a:pt x="167951" y="0"/>
                        </a:cubicBezTo>
                        <a:close/>
                      </a:path>
                    </a:pathLst>
                  </a:cu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24" name="Google Shape;1024;p60"/>
                  <p:cNvSpPr/>
                  <p:nvPr/>
                </p:nvSpPr>
                <p:spPr>
                  <a:xfrm rot="-2700000">
                    <a:off x="8662494" y="2579669"/>
                    <a:ext cx="335902" cy="1126740"/>
                  </a:xfrm>
                  <a:prstGeom prst="roundRect">
                    <a:avLst>
                      <a:gd name="adj" fmla="val 50000"/>
                    </a:avLst>
                  </a:pr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grpSp>
        <p:sp>
          <p:nvSpPr>
            <p:cNvPr id="1025" name="Google Shape;1025;p60"/>
            <p:cNvSpPr/>
            <p:nvPr/>
          </p:nvSpPr>
          <p:spPr>
            <a:xfrm>
              <a:off x="1621501" y="3997136"/>
              <a:ext cx="110106" cy="459284"/>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26" name="Google Shape;1026;p60"/>
            <p:cNvSpPr/>
            <p:nvPr/>
          </p:nvSpPr>
          <p:spPr>
            <a:xfrm>
              <a:off x="2565135" y="4068429"/>
              <a:ext cx="110106" cy="459284"/>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27" name="Google Shape;1027;p60"/>
            <p:cNvSpPr/>
            <p:nvPr/>
          </p:nvSpPr>
          <p:spPr>
            <a:xfrm>
              <a:off x="3451543" y="4068429"/>
              <a:ext cx="110106" cy="459284"/>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028" name="Google Shape;1028;p60"/>
            <p:cNvGrpSpPr/>
            <p:nvPr/>
          </p:nvGrpSpPr>
          <p:grpSpPr>
            <a:xfrm rot="718813">
              <a:off x="3610054" y="3724826"/>
              <a:ext cx="400365" cy="442307"/>
              <a:chOff x="1537841" y="4305906"/>
              <a:chExt cx="331176" cy="365870"/>
            </a:xfrm>
          </p:grpSpPr>
          <p:grpSp>
            <p:nvGrpSpPr>
              <p:cNvPr id="1029" name="Google Shape;1029;p60"/>
              <p:cNvGrpSpPr/>
              <p:nvPr/>
            </p:nvGrpSpPr>
            <p:grpSpPr>
              <a:xfrm>
                <a:off x="1552598" y="4409993"/>
                <a:ext cx="297177" cy="67595"/>
                <a:chOff x="1552598" y="4409993"/>
                <a:chExt cx="297177" cy="67595"/>
              </a:xfrm>
            </p:grpSpPr>
            <p:sp>
              <p:nvSpPr>
                <p:cNvPr id="1030" name="Google Shape;1030;p60"/>
                <p:cNvSpPr/>
                <p:nvPr/>
              </p:nvSpPr>
              <p:spPr>
                <a:xfrm rot="10800000">
                  <a:off x="1595430" y="4436969"/>
                  <a:ext cx="58346" cy="13653"/>
                </a:xfrm>
                <a:prstGeom prst="rect">
                  <a:avLst/>
                </a:prstGeom>
                <a:solidFill>
                  <a:srgbClr val="0290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31" name="Google Shape;1031;p60"/>
                <p:cNvSpPr/>
                <p:nvPr/>
              </p:nvSpPr>
              <p:spPr>
                <a:xfrm rot="10800000">
                  <a:off x="1552598" y="4410002"/>
                  <a:ext cx="67586" cy="67586"/>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032" name="Google Shape;1032;p60"/>
                <p:cNvGrpSpPr/>
                <p:nvPr/>
              </p:nvGrpSpPr>
              <p:grpSpPr>
                <a:xfrm rot="10800000" flipH="1">
                  <a:off x="1748597" y="4409993"/>
                  <a:ext cx="101178" cy="67587"/>
                  <a:chOff x="8998681" y="3909364"/>
                  <a:chExt cx="714375" cy="477200"/>
                </a:xfrm>
              </p:grpSpPr>
              <p:sp>
                <p:nvSpPr>
                  <p:cNvPr id="1033" name="Google Shape;1033;p60"/>
                  <p:cNvSpPr/>
                  <p:nvPr/>
                </p:nvSpPr>
                <p:spPr>
                  <a:xfrm>
                    <a:off x="8998681" y="4099766"/>
                    <a:ext cx="411956" cy="96397"/>
                  </a:xfrm>
                  <a:prstGeom prst="rect">
                    <a:avLst/>
                  </a:prstGeom>
                  <a:solidFill>
                    <a:srgbClr val="0290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34" name="Google Shape;1034;p60"/>
                  <p:cNvSpPr/>
                  <p:nvPr/>
                </p:nvSpPr>
                <p:spPr>
                  <a:xfrm>
                    <a:off x="9235856" y="3909364"/>
                    <a:ext cx="477200" cy="47720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035" name="Google Shape;1035;p60"/>
              <p:cNvGrpSpPr/>
              <p:nvPr/>
            </p:nvGrpSpPr>
            <p:grpSpPr>
              <a:xfrm rot="10800000">
                <a:off x="1537841" y="4305906"/>
                <a:ext cx="331176" cy="365870"/>
                <a:chOff x="8662494" y="2353352"/>
                <a:chExt cx="2338298" cy="2583256"/>
              </a:xfrm>
            </p:grpSpPr>
            <p:grpSp>
              <p:nvGrpSpPr>
                <p:cNvPr id="1036" name="Google Shape;1036;p60"/>
                <p:cNvGrpSpPr/>
                <p:nvPr/>
              </p:nvGrpSpPr>
              <p:grpSpPr>
                <a:xfrm>
                  <a:off x="8662494" y="2353352"/>
                  <a:ext cx="1106657" cy="2583256"/>
                  <a:chOff x="8662494" y="2353352"/>
                  <a:chExt cx="1106657" cy="2583256"/>
                </a:xfrm>
              </p:grpSpPr>
              <p:sp>
                <p:nvSpPr>
                  <p:cNvPr id="1037" name="Google Shape;1037;p60"/>
                  <p:cNvSpPr/>
                  <p:nvPr/>
                </p:nvSpPr>
                <p:spPr>
                  <a:xfrm>
                    <a:off x="8694727" y="2353352"/>
                    <a:ext cx="1074424" cy="2583256"/>
                  </a:xfrm>
                  <a:custGeom>
                    <a:avLst/>
                    <a:gdLst/>
                    <a:ahLst/>
                    <a:cxnLst/>
                    <a:rect l="l" t="t" r="r" b="b"/>
                    <a:pathLst>
                      <a:path w="1074424" h="2583256" extrusionOk="0">
                        <a:moveTo>
                          <a:pt x="167951" y="0"/>
                        </a:moveTo>
                        <a:cubicBezTo>
                          <a:pt x="210933" y="0"/>
                          <a:pt x="253916" y="16397"/>
                          <a:pt x="286710" y="49192"/>
                        </a:cubicBezTo>
                        <a:lnTo>
                          <a:pt x="1016189" y="778671"/>
                        </a:lnTo>
                        <a:cubicBezTo>
                          <a:pt x="1032586" y="795068"/>
                          <a:pt x="1044884" y="814012"/>
                          <a:pt x="1053083" y="834230"/>
                        </a:cubicBezTo>
                        <a:lnTo>
                          <a:pt x="1054668" y="842375"/>
                        </a:lnTo>
                        <a:lnTo>
                          <a:pt x="1061226" y="852102"/>
                        </a:lnTo>
                        <a:cubicBezTo>
                          <a:pt x="1069724" y="872195"/>
                          <a:pt x="1074424" y="894287"/>
                          <a:pt x="1074424" y="917476"/>
                        </a:cubicBezTo>
                        <a:lnTo>
                          <a:pt x="1074424" y="2415305"/>
                        </a:lnTo>
                        <a:cubicBezTo>
                          <a:pt x="1074424" y="2508062"/>
                          <a:pt x="999230" y="2583256"/>
                          <a:pt x="906473" y="2583256"/>
                        </a:cubicBezTo>
                        <a:cubicBezTo>
                          <a:pt x="813716" y="2583256"/>
                          <a:pt x="738522" y="2508062"/>
                          <a:pt x="738522" y="2415305"/>
                        </a:cubicBezTo>
                        <a:lnTo>
                          <a:pt x="738522" y="976041"/>
                        </a:lnTo>
                        <a:lnTo>
                          <a:pt x="49191" y="286710"/>
                        </a:lnTo>
                        <a:cubicBezTo>
                          <a:pt x="-16398" y="221121"/>
                          <a:pt x="-16398" y="114781"/>
                          <a:pt x="49191" y="49192"/>
                        </a:cubicBezTo>
                        <a:cubicBezTo>
                          <a:pt x="81986" y="16397"/>
                          <a:pt x="124968" y="0"/>
                          <a:pt x="167951" y="0"/>
                        </a:cubicBezTo>
                        <a:close/>
                      </a:path>
                    </a:pathLst>
                  </a:cu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38" name="Google Shape;1038;p60"/>
                  <p:cNvSpPr/>
                  <p:nvPr/>
                </p:nvSpPr>
                <p:spPr>
                  <a:xfrm rot="-2700000">
                    <a:off x="8662494" y="2579669"/>
                    <a:ext cx="335902" cy="1126740"/>
                  </a:xfrm>
                  <a:prstGeom prst="roundRect">
                    <a:avLst>
                      <a:gd name="adj" fmla="val 50000"/>
                    </a:avLst>
                  </a:pr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039" name="Google Shape;1039;p60"/>
                <p:cNvGrpSpPr/>
                <p:nvPr/>
              </p:nvGrpSpPr>
              <p:grpSpPr>
                <a:xfrm flipH="1">
                  <a:off x="9894135" y="2353352"/>
                  <a:ext cx="1106657" cy="2583256"/>
                  <a:chOff x="8662494" y="2353352"/>
                  <a:chExt cx="1106657" cy="2583256"/>
                </a:xfrm>
              </p:grpSpPr>
              <p:sp>
                <p:nvSpPr>
                  <p:cNvPr id="1040" name="Google Shape;1040;p60"/>
                  <p:cNvSpPr/>
                  <p:nvPr/>
                </p:nvSpPr>
                <p:spPr>
                  <a:xfrm>
                    <a:off x="8694727" y="2353352"/>
                    <a:ext cx="1074424" cy="2583256"/>
                  </a:xfrm>
                  <a:custGeom>
                    <a:avLst/>
                    <a:gdLst/>
                    <a:ahLst/>
                    <a:cxnLst/>
                    <a:rect l="l" t="t" r="r" b="b"/>
                    <a:pathLst>
                      <a:path w="1074424" h="2583256" extrusionOk="0">
                        <a:moveTo>
                          <a:pt x="167951" y="0"/>
                        </a:moveTo>
                        <a:cubicBezTo>
                          <a:pt x="210933" y="0"/>
                          <a:pt x="253916" y="16397"/>
                          <a:pt x="286710" y="49192"/>
                        </a:cubicBezTo>
                        <a:lnTo>
                          <a:pt x="1016189" y="778671"/>
                        </a:lnTo>
                        <a:cubicBezTo>
                          <a:pt x="1032586" y="795068"/>
                          <a:pt x="1044884" y="814012"/>
                          <a:pt x="1053083" y="834230"/>
                        </a:cubicBezTo>
                        <a:lnTo>
                          <a:pt x="1054668" y="842375"/>
                        </a:lnTo>
                        <a:lnTo>
                          <a:pt x="1061226" y="852102"/>
                        </a:lnTo>
                        <a:cubicBezTo>
                          <a:pt x="1069724" y="872195"/>
                          <a:pt x="1074424" y="894287"/>
                          <a:pt x="1074424" y="917476"/>
                        </a:cubicBezTo>
                        <a:lnTo>
                          <a:pt x="1074424" y="2415305"/>
                        </a:lnTo>
                        <a:cubicBezTo>
                          <a:pt x="1074424" y="2508062"/>
                          <a:pt x="999230" y="2583256"/>
                          <a:pt x="906473" y="2583256"/>
                        </a:cubicBezTo>
                        <a:cubicBezTo>
                          <a:pt x="813716" y="2583256"/>
                          <a:pt x="738522" y="2508062"/>
                          <a:pt x="738522" y="2415305"/>
                        </a:cubicBezTo>
                        <a:lnTo>
                          <a:pt x="738522" y="976041"/>
                        </a:lnTo>
                        <a:lnTo>
                          <a:pt x="49191" y="286710"/>
                        </a:lnTo>
                        <a:cubicBezTo>
                          <a:pt x="-16398" y="221121"/>
                          <a:pt x="-16398" y="114781"/>
                          <a:pt x="49191" y="49192"/>
                        </a:cubicBezTo>
                        <a:cubicBezTo>
                          <a:pt x="81986" y="16397"/>
                          <a:pt x="124968" y="0"/>
                          <a:pt x="167951" y="0"/>
                        </a:cubicBezTo>
                        <a:close/>
                      </a:path>
                    </a:pathLst>
                  </a:cu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41" name="Google Shape;1041;p60"/>
                  <p:cNvSpPr/>
                  <p:nvPr/>
                </p:nvSpPr>
                <p:spPr>
                  <a:xfrm rot="-2700000">
                    <a:off x="8662494" y="2579669"/>
                    <a:ext cx="335902" cy="1126740"/>
                  </a:xfrm>
                  <a:prstGeom prst="roundRect">
                    <a:avLst>
                      <a:gd name="adj" fmla="val 50000"/>
                    </a:avLst>
                  </a:pr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grpSp>
        <p:cxnSp>
          <p:nvCxnSpPr>
            <p:cNvPr id="1042" name="Google Shape;1042;p60"/>
            <p:cNvCxnSpPr/>
            <p:nvPr/>
          </p:nvCxnSpPr>
          <p:spPr>
            <a:xfrm>
              <a:off x="2702166" y="4115326"/>
              <a:ext cx="733978" cy="0"/>
            </a:xfrm>
            <a:prstGeom prst="straightConnector1">
              <a:avLst/>
            </a:prstGeom>
            <a:noFill/>
            <a:ln w="28575" cap="sq" cmpd="sng">
              <a:solidFill>
                <a:schemeClr val="tx1"/>
              </a:solidFill>
              <a:prstDash val="solid"/>
              <a:miter lim="800000"/>
              <a:headEnd type="triangle" w="med" len="med"/>
              <a:tailEnd type="triangle" w="med" len="med"/>
            </a:ln>
          </p:spPr>
        </p:cxnSp>
        <p:grpSp>
          <p:nvGrpSpPr>
            <p:cNvPr id="1043" name="Google Shape;1043;p60"/>
            <p:cNvGrpSpPr/>
            <p:nvPr/>
          </p:nvGrpSpPr>
          <p:grpSpPr>
            <a:xfrm>
              <a:off x="2964990" y="4016331"/>
              <a:ext cx="200745" cy="195262"/>
              <a:chOff x="3007853" y="3690530"/>
              <a:chExt cx="200745" cy="195262"/>
            </a:xfrm>
          </p:grpSpPr>
          <p:cxnSp>
            <p:nvCxnSpPr>
              <p:cNvPr id="1044" name="Google Shape;1044;p60"/>
              <p:cNvCxnSpPr/>
              <p:nvPr/>
            </p:nvCxnSpPr>
            <p:spPr>
              <a:xfrm rot="10800000" flipH="1">
                <a:off x="3007853" y="3690530"/>
                <a:ext cx="195262" cy="195262"/>
              </a:xfrm>
              <a:prstGeom prst="straightConnector1">
                <a:avLst/>
              </a:prstGeom>
              <a:solidFill>
                <a:srgbClr val="CDCDCF"/>
              </a:solidFill>
              <a:ln w="12700" cap="flat" cmpd="sng">
                <a:solidFill>
                  <a:srgbClr val="FF0000"/>
                </a:solidFill>
                <a:prstDash val="solid"/>
                <a:round/>
                <a:headEnd type="none" w="sm" len="sm"/>
                <a:tailEnd type="none" w="sm" len="sm"/>
              </a:ln>
            </p:spPr>
          </p:cxnSp>
          <p:cxnSp>
            <p:nvCxnSpPr>
              <p:cNvPr id="1045" name="Google Shape;1045;p60"/>
              <p:cNvCxnSpPr/>
              <p:nvPr/>
            </p:nvCxnSpPr>
            <p:spPr>
              <a:xfrm rot="10800000">
                <a:off x="3013336" y="3690530"/>
                <a:ext cx="195262" cy="195262"/>
              </a:xfrm>
              <a:prstGeom prst="straightConnector1">
                <a:avLst/>
              </a:prstGeom>
              <a:solidFill>
                <a:srgbClr val="CDCDCF"/>
              </a:solidFill>
              <a:ln w="12700" cap="flat" cmpd="sng">
                <a:solidFill>
                  <a:srgbClr val="FF0000"/>
                </a:solidFill>
                <a:prstDash val="solid"/>
                <a:round/>
                <a:headEnd type="none" w="sm" len="sm"/>
                <a:tailEnd type="none" w="sm" len="sm"/>
              </a:ln>
            </p:spPr>
          </p:cxnSp>
        </p:grpSp>
        <p:sp>
          <p:nvSpPr>
            <p:cNvPr id="1046" name="Google Shape;1046;p60"/>
            <p:cNvSpPr txBox="1"/>
            <p:nvPr/>
          </p:nvSpPr>
          <p:spPr>
            <a:xfrm>
              <a:off x="948070" y="3321245"/>
              <a:ext cx="918782" cy="726751"/>
            </a:xfrm>
            <a:prstGeom prst="rect">
              <a:avLst/>
            </a:prstGeom>
            <a:noFill/>
            <a:ln>
              <a:noFill/>
            </a:ln>
          </p:spPr>
          <p:txBody>
            <a:bodyPr spcFirstLastPara="1" wrap="square" lIns="0" tIns="0" rIns="0" bIns="0" anchor="t" anchorCtr="0">
              <a:spAutoFit/>
            </a:bodyPr>
            <a:lstStyle/>
            <a:p>
              <a:pPr marL="0" marR="0" lvl="0" indent="0" algn="l" defTabSz="914378" rtl="0" eaLnBrk="1" fontAlgn="auto" latinLnBrk="0" hangingPunct="1">
                <a:lnSpc>
                  <a:spcPct val="8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000000"/>
                  </a:solidFill>
                  <a:effectLst/>
                  <a:uLnTx/>
                  <a:uFillTx/>
                  <a:latin typeface="Arial"/>
                  <a:cs typeface="Arial"/>
                  <a:sym typeface="Arial"/>
                </a:rPr>
                <a:t>Fc-mediated stimulation </a:t>
              </a:r>
              <a:br>
                <a:rPr kumimoji="0" lang="en-US" sz="900" b="0" i="0" u="none" strike="noStrike" kern="0" cap="none" spc="0" normalizeH="0" baseline="0" noProof="0">
                  <a:ln>
                    <a:noFill/>
                  </a:ln>
                  <a:solidFill>
                    <a:srgbClr val="000000"/>
                  </a:solidFill>
                  <a:effectLst/>
                  <a:uLnTx/>
                  <a:uFillTx/>
                  <a:latin typeface="Arial"/>
                  <a:cs typeface="Arial"/>
                  <a:sym typeface="Arial"/>
                </a:rPr>
              </a:br>
              <a:r>
                <a:rPr kumimoji="0" lang="en-US" sz="900" b="0" i="0" u="none" strike="noStrike" kern="0" cap="none" spc="0" normalizeH="0" baseline="0" noProof="0">
                  <a:ln>
                    <a:noFill/>
                  </a:ln>
                  <a:solidFill>
                    <a:srgbClr val="000000"/>
                  </a:solidFill>
                  <a:effectLst/>
                  <a:uLnTx/>
                  <a:uFillTx/>
                  <a:latin typeface="Arial"/>
                  <a:cs typeface="Arial"/>
                  <a:sym typeface="Arial"/>
                </a:rPr>
                <a:t>of immune cell effector function</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60"/>
            <p:cNvSpPr txBox="1"/>
            <p:nvPr/>
          </p:nvSpPr>
          <p:spPr>
            <a:xfrm>
              <a:off x="2448009" y="3383450"/>
              <a:ext cx="1193867" cy="581400"/>
            </a:xfrm>
            <a:prstGeom prst="rect">
              <a:avLst/>
            </a:prstGeom>
            <a:noFill/>
            <a:ln>
              <a:noFill/>
            </a:ln>
          </p:spPr>
          <p:txBody>
            <a:bodyPr spcFirstLastPara="1" wrap="square" lIns="0" tIns="0" rIns="0" bIns="0" anchor="t" anchorCtr="0">
              <a:spAutoFit/>
            </a:bodyPr>
            <a:lstStyle/>
            <a:p>
              <a:pPr marL="0" marR="0" lvl="0" indent="0" algn="ctr" defTabSz="914378" rtl="0" eaLnBrk="1" fontAlgn="auto" latinLnBrk="0" hangingPunct="1">
                <a:lnSpc>
                  <a:spcPct val="8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000000"/>
                  </a:solidFill>
                  <a:effectLst/>
                  <a:uLnTx/>
                  <a:uFillTx/>
                  <a:latin typeface="Arial"/>
                  <a:cs typeface="Arial"/>
                  <a:sym typeface="Arial"/>
                </a:rPr>
                <a:t>Disruption </a:t>
              </a:r>
              <a:br>
                <a:rPr kumimoji="0" lang="en-US" sz="900" b="0" i="0" u="none" strike="noStrike" kern="0" cap="none" spc="0" normalizeH="0" baseline="0" noProof="0">
                  <a:ln>
                    <a:noFill/>
                  </a:ln>
                  <a:solidFill>
                    <a:srgbClr val="000000"/>
                  </a:solidFill>
                  <a:effectLst/>
                  <a:uLnTx/>
                  <a:uFillTx/>
                  <a:latin typeface="Arial"/>
                  <a:cs typeface="Arial"/>
                  <a:sym typeface="Arial"/>
                </a:rPr>
              </a:br>
              <a:r>
                <a:rPr kumimoji="0" lang="en-US" sz="900" b="0" i="0" u="none" strike="noStrike" kern="0" cap="none" spc="0" normalizeH="0" baseline="0" noProof="0">
                  <a:ln>
                    <a:noFill/>
                  </a:ln>
                  <a:solidFill>
                    <a:srgbClr val="000000"/>
                  </a:solidFill>
                  <a:effectLst/>
                  <a:uLnTx/>
                  <a:uFillTx/>
                  <a:latin typeface="Arial"/>
                  <a:cs typeface="Arial"/>
                  <a:sym typeface="Arial"/>
                </a:rPr>
                <a:t>of receptor dimerization and/or function</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60"/>
            <p:cNvSpPr txBox="1"/>
            <p:nvPr/>
          </p:nvSpPr>
          <p:spPr>
            <a:xfrm>
              <a:off x="1300042" y="2568966"/>
              <a:ext cx="513101" cy="145351"/>
            </a:xfrm>
            <a:prstGeom prst="rect">
              <a:avLst/>
            </a:prstGeom>
            <a:noFill/>
            <a:ln>
              <a:noFill/>
            </a:ln>
          </p:spPr>
          <p:txBody>
            <a:bodyPr spcFirstLastPara="1" wrap="square" lIns="0" tIns="0" rIns="0" bIns="0" anchor="t" anchorCtr="0">
              <a:spAutoFit/>
            </a:bodyPr>
            <a:lstStyle/>
            <a:p>
              <a:pPr marL="0" marR="0" lvl="0" indent="0" algn="ctr" defTabSz="914378" rtl="0" eaLnBrk="1" fontAlgn="auto" latinLnBrk="0" hangingPunct="1">
                <a:lnSpc>
                  <a:spcPct val="8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000000"/>
                  </a:solidFill>
                  <a:effectLst/>
                  <a:uLnTx/>
                  <a:uFillTx/>
                  <a:latin typeface="Arial"/>
                  <a:cs typeface="Arial"/>
                  <a:sym typeface="Arial"/>
                </a:rPr>
                <a:t>NK cell</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60"/>
            <p:cNvSpPr txBox="1"/>
            <p:nvPr/>
          </p:nvSpPr>
          <p:spPr>
            <a:xfrm>
              <a:off x="1027495" y="5339963"/>
              <a:ext cx="765443" cy="145351"/>
            </a:xfrm>
            <a:prstGeom prst="rect">
              <a:avLst/>
            </a:prstGeom>
            <a:noFill/>
            <a:ln>
              <a:noFill/>
            </a:ln>
          </p:spPr>
          <p:txBody>
            <a:bodyPr spcFirstLastPara="1" wrap="square" lIns="0" tIns="0" rIns="0" bIns="0" anchor="t" anchorCtr="0">
              <a:spAutoFit/>
            </a:bodyPr>
            <a:lstStyle/>
            <a:p>
              <a:pPr marL="0" marR="0" lvl="0" indent="0" algn="ctr" defTabSz="914378" rtl="0" eaLnBrk="1" fontAlgn="auto" latinLnBrk="0" hangingPunct="1">
                <a:lnSpc>
                  <a:spcPct val="8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000000"/>
                  </a:solidFill>
                  <a:effectLst/>
                  <a:uLnTx/>
                  <a:uFillTx/>
                  <a:latin typeface="Arial"/>
                  <a:cs typeface="Arial"/>
                  <a:sym typeface="Arial"/>
                </a:rPr>
                <a:t>Tumor cell</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50" name="Google Shape;1050;p60"/>
            <p:cNvGrpSpPr/>
            <p:nvPr/>
          </p:nvGrpSpPr>
          <p:grpSpPr>
            <a:xfrm>
              <a:off x="4345490" y="4048125"/>
              <a:ext cx="3436308" cy="198274"/>
              <a:chOff x="4345490" y="4048125"/>
              <a:chExt cx="3436308" cy="198274"/>
            </a:xfrm>
          </p:grpSpPr>
          <p:sp>
            <p:nvSpPr>
              <p:cNvPr id="1051" name="Google Shape;1051;p60"/>
              <p:cNvSpPr/>
              <p:nvPr/>
            </p:nvSpPr>
            <p:spPr>
              <a:xfrm>
                <a:off x="5923722" y="4048125"/>
                <a:ext cx="279848" cy="57566"/>
              </a:xfrm>
              <a:prstGeom prst="roundRect">
                <a:avLst>
                  <a:gd name="adj" fmla="val 50000"/>
                </a:avLst>
              </a:prstGeom>
              <a:solidFill>
                <a:srgbClr val="8B98A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52" name="Google Shape;1052;p60"/>
              <p:cNvSpPr/>
              <p:nvPr/>
            </p:nvSpPr>
            <p:spPr>
              <a:xfrm rot="-60000">
                <a:off x="5529164" y="4052887"/>
                <a:ext cx="279848" cy="57566"/>
              </a:xfrm>
              <a:prstGeom prst="roundRect">
                <a:avLst>
                  <a:gd name="adj" fmla="val 50000"/>
                </a:avLst>
              </a:prstGeom>
              <a:solidFill>
                <a:srgbClr val="8B98A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53" name="Google Shape;1053;p60"/>
              <p:cNvSpPr/>
              <p:nvPr/>
            </p:nvSpPr>
            <p:spPr>
              <a:xfrm rot="-240000">
                <a:off x="5134606" y="4074318"/>
                <a:ext cx="279848" cy="57566"/>
              </a:xfrm>
              <a:prstGeom prst="roundRect">
                <a:avLst>
                  <a:gd name="adj" fmla="val 50000"/>
                </a:avLst>
              </a:prstGeom>
              <a:solidFill>
                <a:srgbClr val="8B98A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54" name="Google Shape;1054;p60"/>
              <p:cNvSpPr/>
              <p:nvPr/>
            </p:nvSpPr>
            <p:spPr>
              <a:xfrm rot="-420000">
                <a:off x="4345490" y="4145754"/>
                <a:ext cx="279848" cy="57566"/>
              </a:xfrm>
              <a:prstGeom prst="roundRect">
                <a:avLst>
                  <a:gd name="adj" fmla="val 50000"/>
                </a:avLst>
              </a:prstGeom>
              <a:solidFill>
                <a:srgbClr val="8B98A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55" name="Google Shape;1055;p60"/>
              <p:cNvSpPr/>
              <p:nvPr/>
            </p:nvSpPr>
            <p:spPr>
              <a:xfrm rot="-300000">
                <a:off x="4740048" y="4102891"/>
                <a:ext cx="279848" cy="57566"/>
              </a:xfrm>
              <a:prstGeom prst="roundRect">
                <a:avLst>
                  <a:gd name="adj" fmla="val 50000"/>
                </a:avLst>
              </a:prstGeom>
              <a:solidFill>
                <a:srgbClr val="8B98A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56" name="Google Shape;1056;p60"/>
              <p:cNvSpPr/>
              <p:nvPr/>
            </p:nvSpPr>
            <p:spPr>
              <a:xfrm rot="198418" flipH="1">
                <a:off x="6318280" y="4060825"/>
                <a:ext cx="279848" cy="57566"/>
              </a:xfrm>
              <a:prstGeom prst="roundRect">
                <a:avLst>
                  <a:gd name="adj" fmla="val 50000"/>
                </a:avLst>
              </a:prstGeom>
              <a:solidFill>
                <a:srgbClr val="8B98A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57" name="Google Shape;1057;p60"/>
              <p:cNvSpPr/>
              <p:nvPr/>
            </p:nvSpPr>
            <p:spPr>
              <a:xfrm rot="240000" flipH="1">
                <a:off x="6712838" y="4087018"/>
                <a:ext cx="279848" cy="57566"/>
              </a:xfrm>
              <a:prstGeom prst="roundRect">
                <a:avLst>
                  <a:gd name="adj" fmla="val 50000"/>
                </a:avLst>
              </a:prstGeom>
              <a:solidFill>
                <a:srgbClr val="8B98A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58" name="Google Shape;1058;p60"/>
              <p:cNvSpPr/>
              <p:nvPr/>
            </p:nvSpPr>
            <p:spPr>
              <a:xfrm rot="645882" flipH="1">
                <a:off x="7501950" y="4188833"/>
                <a:ext cx="279848" cy="57566"/>
              </a:xfrm>
              <a:prstGeom prst="roundRect">
                <a:avLst>
                  <a:gd name="adj" fmla="val 50000"/>
                </a:avLst>
              </a:prstGeom>
              <a:solidFill>
                <a:srgbClr val="8B98A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059" name="Google Shape;1059;p60"/>
              <p:cNvSpPr/>
              <p:nvPr/>
            </p:nvSpPr>
            <p:spPr>
              <a:xfrm rot="367726" flipH="1">
                <a:off x="7107396" y="4123484"/>
                <a:ext cx="279848" cy="57566"/>
              </a:xfrm>
              <a:prstGeom prst="roundRect">
                <a:avLst>
                  <a:gd name="adj" fmla="val 50000"/>
                </a:avLst>
              </a:prstGeom>
              <a:solidFill>
                <a:srgbClr val="8B98A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060" name="Google Shape;1060;p60"/>
            <p:cNvGrpSpPr/>
            <p:nvPr/>
          </p:nvGrpSpPr>
          <p:grpSpPr>
            <a:xfrm>
              <a:off x="4970093" y="4389613"/>
              <a:ext cx="2039417" cy="276199"/>
              <a:chOff x="4685025" y="4530743"/>
              <a:chExt cx="2566501" cy="347582"/>
            </a:xfrm>
          </p:grpSpPr>
          <p:sp>
            <p:nvSpPr>
              <p:cNvPr id="1061" name="Google Shape;1061;p60"/>
              <p:cNvSpPr/>
              <p:nvPr/>
            </p:nvSpPr>
            <p:spPr>
              <a:xfrm flipH="1">
                <a:off x="4979500"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62" name="Google Shape;1062;p60"/>
              <p:cNvSpPr/>
              <p:nvPr/>
            </p:nvSpPr>
            <p:spPr>
              <a:xfrm flipH="1">
                <a:off x="5577779"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63" name="Google Shape;1063;p60"/>
              <p:cNvSpPr/>
              <p:nvPr/>
            </p:nvSpPr>
            <p:spPr>
              <a:xfrm flipH="1">
                <a:off x="6169899"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64" name="Google Shape;1064;p60"/>
              <p:cNvSpPr/>
              <p:nvPr/>
            </p:nvSpPr>
            <p:spPr>
              <a:xfrm>
                <a:off x="7061932" y="4530743"/>
                <a:ext cx="185388" cy="121449"/>
              </a:xfrm>
              <a:custGeom>
                <a:avLst/>
                <a:gdLst/>
                <a:ahLst/>
                <a:cxnLst/>
                <a:rect l="l" t="t" r="r" b="b"/>
                <a:pathLst>
                  <a:path w="1600892" h="1048756" extrusionOk="0">
                    <a:moveTo>
                      <a:pt x="0" y="0"/>
                    </a:moveTo>
                    <a:lnTo>
                      <a:pt x="437014" y="0"/>
                    </a:lnTo>
                    <a:cubicBezTo>
                      <a:pt x="665582" y="0"/>
                      <a:pt x="892272" y="92707"/>
                      <a:pt x="1092402" y="268340"/>
                    </a:cubicBezTo>
                    <a:cubicBezTo>
                      <a:pt x="1292532" y="443973"/>
                      <a:pt x="1462348" y="698705"/>
                      <a:pt x="1583876" y="1005744"/>
                    </a:cubicBezTo>
                    <a:lnTo>
                      <a:pt x="1600892" y="1048756"/>
                    </a:lnTo>
                    <a:lnTo>
                      <a:pt x="1080916" y="1048756"/>
                    </a:lnTo>
                    <a:lnTo>
                      <a:pt x="1062892" y="1003193"/>
                    </a:lnTo>
                    <a:cubicBezTo>
                      <a:pt x="828422" y="411228"/>
                      <a:pt x="435672" y="42951"/>
                      <a:pt x="0" y="0"/>
                    </a:cubicBez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65" name="Google Shape;1065;p60"/>
              <p:cNvSpPr/>
              <p:nvPr/>
            </p:nvSpPr>
            <p:spPr>
              <a:xfrm flipH="1">
                <a:off x="4825917"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66" name="Google Shape;1066;p60"/>
              <p:cNvSpPr/>
              <p:nvPr/>
            </p:nvSpPr>
            <p:spPr>
              <a:xfrm>
                <a:off x="4688739" y="4733816"/>
                <a:ext cx="194501" cy="144509"/>
              </a:xfrm>
              <a:custGeom>
                <a:avLst/>
                <a:gdLst/>
                <a:ahLst/>
                <a:cxnLst/>
                <a:rect l="l" t="t" r="r" b="b"/>
                <a:pathLst>
                  <a:path w="1679592" h="1247892" extrusionOk="0">
                    <a:moveTo>
                      <a:pt x="0" y="0"/>
                    </a:moveTo>
                    <a:lnTo>
                      <a:pt x="520066" y="0"/>
                    </a:lnTo>
                    <a:lnTo>
                      <a:pt x="616699" y="244274"/>
                    </a:lnTo>
                    <a:cubicBezTo>
                      <a:pt x="850900" y="836664"/>
                      <a:pt x="1243650" y="1204515"/>
                      <a:pt x="1679592" y="1247892"/>
                    </a:cubicBezTo>
                    <a:lnTo>
                      <a:pt x="1242577" y="1247892"/>
                    </a:lnTo>
                    <a:cubicBezTo>
                      <a:pt x="1014009" y="1247892"/>
                      <a:pt x="787319" y="1155185"/>
                      <a:pt x="587189" y="979552"/>
                    </a:cubicBezTo>
                    <a:cubicBezTo>
                      <a:pt x="387058" y="803919"/>
                      <a:pt x="217242" y="549187"/>
                      <a:pt x="95715" y="242148"/>
                    </a:cubicBez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67" name="Google Shape;1067;p60"/>
              <p:cNvSpPr/>
              <p:nvPr/>
            </p:nvSpPr>
            <p:spPr>
              <a:xfrm flipH="1">
                <a:off x="5424196"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68" name="Google Shape;1068;p60"/>
              <p:cNvSpPr/>
              <p:nvPr/>
            </p:nvSpPr>
            <p:spPr>
              <a:xfrm>
                <a:off x="5129721"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69" name="Google Shape;1069;p60"/>
              <p:cNvSpPr/>
              <p:nvPr/>
            </p:nvSpPr>
            <p:spPr>
              <a:xfrm flipH="1">
                <a:off x="6016316"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70" name="Google Shape;1070;p60"/>
              <p:cNvSpPr/>
              <p:nvPr/>
            </p:nvSpPr>
            <p:spPr>
              <a:xfrm>
                <a:off x="5721841"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71" name="Google Shape;1071;p60"/>
              <p:cNvSpPr/>
              <p:nvPr/>
            </p:nvSpPr>
            <p:spPr>
              <a:xfrm>
                <a:off x="4685025"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72" name="Google Shape;1072;p60"/>
              <p:cNvSpPr/>
              <p:nvPr/>
            </p:nvSpPr>
            <p:spPr>
              <a:xfrm>
                <a:off x="5283304"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73" name="Google Shape;1073;p60"/>
              <p:cNvSpPr/>
              <p:nvPr/>
            </p:nvSpPr>
            <p:spPr>
              <a:xfrm>
                <a:off x="5875424"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74" name="Google Shape;1074;p60"/>
              <p:cNvSpPr/>
              <p:nvPr/>
            </p:nvSpPr>
            <p:spPr>
              <a:xfrm flipH="1">
                <a:off x="6762830"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75" name="Google Shape;1075;p60"/>
              <p:cNvSpPr/>
              <p:nvPr/>
            </p:nvSpPr>
            <p:spPr>
              <a:xfrm flipH="1">
                <a:off x="6609247"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76" name="Google Shape;1076;p60"/>
              <p:cNvSpPr/>
              <p:nvPr/>
            </p:nvSpPr>
            <p:spPr>
              <a:xfrm>
                <a:off x="6314772"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77" name="Google Shape;1077;p60"/>
              <p:cNvSpPr/>
              <p:nvPr/>
            </p:nvSpPr>
            <p:spPr>
              <a:xfrm>
                <a:off x="6468355"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78" name="Google Shape;1078;p60"/>
              <p:cNvSpPr/>
              <p:nvPr/>
            </p:nvSpPr>
            <p:spPr>
              <a:xfrm>
                <a:off x="6899728" y="4530743"/>
                <a:ext cx="351798" cy="347582"/>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079" name="Google Shape;1079;p60"/>
            <p:cNvGrpSpPr/>
            <p:nvPr/>
          </p:nvGrpSpPr>
          <p:grpSpPr>
            <a:xfrm rot="-1282932">
              <a:off x="4981137" y="4973561"/>
              <a:ext cx="1120124" cy="276199"/>
              <a:chOff x="4836747" y="5842176"/>
              <a:chExt cx="1120124" cy="276199"/>
            </a:xfrm>
          </p:grpSpPr>
          <p:sp>
            <p:nvSpPr>
              <p:cNvPr id="1080" name="Google Shape;1080;p60"/>
              <p:cNvSpPr/>
              <p:nvPr/>
            </p:nvSpPr>
            <p:spPr>
              <a:xfrm flipH="1">
                <a:off x="5070746"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81" name="Google Shape;1081;p60"/>
              <p:cNvSpPr/>
              <p:nvPr/>
            </p:nvSpPr>
            <p:spPr>
              <a:xfrm flipH="1">
                <a:off x="5546156"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82" name="Google Shape;1082;p60"/>
              <p:cNvSpPr/>
              <p:nvPr/>
            </p:nvSpPr>
            <p:spPr>
              <a:xfrm flipH="1">
                <a:off x="4948704"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83" name="Google Shape;1083;p60"/>
              <p:cNvSpPr/>
              <p:nvPr/>
            </p:nvSpPr>
            <p:spPr>
              <a:xfrm>
                <a:off x="4839698" y="6003544"/>
                <a:ext cx="154556" cy="114831"/>
              </a:xfrm>
              <a:custGeom>
                <a:avLst/>
                <a:gdLst/>
                <a:ahLst/>
                <a:cxnLst/>
                <a:rect l="l" t="t" r="r" b="b"/>
                <a:pathLst>
                  <a:path w="1679592" h="1247892" extrusionOk="0">
                    <a:moveTo>
                      <a:pt x="0" y="0"/>
                    </a:moveTo>
                    <a:lnTo>
                      <a:pt x="520066" y="0"/>
                    </a:lnTo>
                    <a:lnTo>
                      <a:pt x="616699" y="244274"/>
                    </a:lnTo>
                    <a:cubicBezTo>
                      <a:pt x="850900" y="836664"/>
                      <a:pt x="1243650" y="1204515"/>
                      <a:pt x="1679592" y="1247892"/>
                    </a:cubicBezTo>
                    <a:lnTo>
                      <a:pt x="1242577" y="1247892"/>
                    </a:lnTo>
                    <a:cubicBezTo>
                      <a:pt x="1014009" y="1247892"/>
                      <a:pt x="787319" y="1155185"/>
                      <a:pt x="587189" y="979552"/>
                    </a:cubicBezTo>
                    <a:cubicBezTo>
                      <a:pt x="387058" y="803919"/>
                      <a:pt x="217242" y="549187"/>
                      <a:pt x="95715" y="242148"/>
                    </a:cubicBez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84" name="Google Shape;1084;p60"/>
              <p:cNvSpPr/>
              <p:nvPr/>
            </p:nvSpPr>
            <p:spPr>
              <a:xfrm flipH="1">
                <a:off x="5424114"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85" name="Google Shape;1085;p60"/>
              <p:cNvSpPr/>
              <p:nvPr/>
            </p:nvSpPr>
            <p:spPr>
              <a:xfrm>
                <a:off x="5190116"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86" name="Google Shape;1086;p60"/>
              <p:cNvSpPr/>
              <p:nvPr/>
            </p:nvSpPr>
            <p:spPr>
              <a:xfrm>
                <a:off x="5660632" y="5842176"/>
                <a:ext cx="174197" cy="164775"/>
              </a:xfrm>
              <a:custGeom>
                <a:avLst/>
                <a:gdLst/>
                <a:ahLst/>
                <a:cxnLst/>
                <a:rect l="l" t="t" r="r" b="b"/>
                <a:pathLst>
                  <a:path w="174197" h="164775" extrusionOk="0">
                    <a:moveTo>
                      <a:pt x="0" y="0"/>
                    </a:moveTo>
                    <a:lnTo>
                      <a:pt x="40214" y="0"/>
                    </a:lnTo>
                    <a:cubicBezTo>
                      <a:pt x="61247" y="0"/>
                      <a:pt x="82107" y="8531"/>
                      <a:pt x="100523" y="24693"/>
                    </a:cubicBezTo>
                    <a:cubicBezTo>
                      <a:pt x="118939" y="40855"/>
                      <a:pt x="134566" y="64295"/>
                      <a:pt x="145749" y="92549"/>
                    </a:cubicBezTo>
                    <a:lnTo>
                      <a:pt x="163350" y="137043"/>
                    </a:lnTo>
                    <a:lnTo>
                      <a:pt x="163227" y="137043"/>
                    </a:lnTo>
                    <a:lnTo>
                      <a:pt x="174197" y="164775"/>
                    </a:lnTo>
                    <a:lnTo>
                      <a:pt x="126340" y="164775"/>
                    </a:lnTo>
                    <a:lnTo>
                      <a:pt x="115533" y="137435"/>
                    </a:lnTo>
                    <a:lnTo>
                      <a:pt x="115656" y="137435"/>
                    </a:lnTo>
                    <a:lnTo>
                      <a:pt x="97808" y="92314"/>
                    </a:lnTo>
                    <a:cubicBezTo>
                      <a:pt x="76232" y="37842"/>
                      <a:pt x="40091" y="3953"/>
                      <a:pt x="0" y="0"/>
                    </a:cubicBez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87" name="Google Shape;1087;p60"/>
              <p:cNvSpPr/>
              <p:nvPr/>
            </p:nvSpPr>
            <p:spPr>
              <a:xfrm>
                <a:off x="4836747"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88" name="Google Shape;1088;p60"/>
              <p:cNvSpPr/>
              <p:nvPr/>
            </p:nvSpPr>
            <p:spPr>
              <a:xfrm>
                <a:off x="5312157"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89" name="Google Shape;1089;p60"/>
              <p:cNvSpPr/>
              <p:nvPr/>
            </p:nvSpPr>
            <p:spPr>
              <a:xfrm>
                <a:off x="5782674" y="5842176"/>
                <a:ext cx="174197" cy="164775"/>
              </a:xfrm>
              <a:custGeom>
                <a:avLst/>
                <a:gdLst/>
                <a:ahLst/>
                <a:cxnLst/>
                <a:rect l="l" t="t" r="r" b="b"/>
                <a:pathLst>
                  <a:path w="174197" h="164775" extrusionOk="0">
                    <a:moveTo>
                      <a:pt x="0" y="0"/>
                    </a:moveTo>
                    <a:lnTo>
                      <a:pt x="40214" y="0"/>
                    </a:lnTo>
                    <a:cubicBezTo>
                      <a:pt x="61247" y="0"/>
                      <a:pt x="82107" y="8531"/>
                      <a:pt x="100523" y="24693"/>
                    </a:cubicBezTo>
                    <a:cubicBezTo>
                      <a:pt x="118939" y="40855"/>
                      <a:pt x="134566" y="64295"/>
                      <a:pt x="145749" y="92549"/>
                    </a:cubicBezTo>
                    <a:lnTo>
                      <a:pt x="163350" y="137043"/>
                    </a:lnTo>
                    <a:lnTo>
                      <a:pt x="163227" y="137043"/>
                    </a:lnTo>
                    <a:lnTo>
                      <a:pt x="174197" y="164775"/>
                    </a:lnTo>
                    <a:lnTo>
                      <a:pt x="126340" y="164775"/>
                    </a:lnTo>
                    <a:lnTo>
                      <a:pt x="115533" y="137435"/>
                    </a:lnTo>
                    <a:lnTo>
                      <a:pt x="115656" y="137435"/>
                    </a:lnTo>
                    <a:lnTo>
                      <a:pt x="97808" y="92314"/>
                    </a:lnTo>
                    <a:cubicBezTo>
                      <a:pt x="76232" y="37842"/>
                      <a:pt x="40091" y="3953"/>
                      <a:pt x="0" y="0"/>
                    </a:cubicBez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090" name="Google Shape;1090;p60"/>
            <p:cNvGrpSpPr/>
            <p:nvPr/>
          </p:nvGrpSpPr>
          <p:grpSpPr>
            <a:xfrm rot="-10086109">
              <a:off x="6010967" y="5024653"/>
              <a:ext cx="1120124" cy="276199"/>
              <a:chOff x="4836747" y="5842176"/>
              <a:chExt cx="1120124" cy="276199"/>
            </a:xfrm>
          </p:grpSpPr>
          <p:sp>
            <p:nvSpPr>
              <p:cNvPr id="1091" name="Google Shape;1091;p60"/>
              <p:cNvSpPr/>
              <p:nvPr/>
            </p:nvSpPr>
            <p:spPr>
              <a:xfrm flipH="1">
                <a:off x="5070746"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92" name="Google Shape;1092;p60"/>
              <p:cNvSpPr/>
              <p:nvPr/>
            </p:nvSpPr>
            <p:spPr>
              <a:xfrm flipH="1">
                <a:off x="5546156"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93" name="Google Shape;1093;p60"/>
              <p:cNvSpPr/>
              <p:nvPr/>
            </p:nvSpPr>
            <p:spPr>
              <a:xfrm flipH="1">
                <a:off x="4948704"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94" name="Google Shape;1094;p60"/>
              <p:cNvSpPr/>
              <p:nvPr/>
            </p:nvSpPr>
            <p:spPr>
              <a:xfrm>
                <a:off x="4839698" y="6003544"/>
                <a:ext cx="154556" cy="114831"/>
              </a:xfrm>
              <a:custGeom>
                <a:avLst/>
                <a:gdLst/>
                <a:ahLst/>
                <a:cxnLst/>
                <a:rect l="l" t="t" r="r" b="b"/>
                <a:pathLst>
                  <a:path w="1679592" h="1247892" extrusionOk="0">
                    <a:moveTo>
                      <a:pt x="0" y="0"/>
                    </a:moveTo>
                    <a:lnTo>
                      <a:pt x="520066" y="0"/>
                    </a:lnTo>
                    <a:lnTo>
                      <a:pt x="616699" y="244274"/>
                    </a:lnTo>
                    <a:cubicBezTo>
                      <a:pt x="850900" y="836664"/>
                      <a:pt x="1243650" y="1204515"/>
                      <a:pt x="1679592" y="1247892"/>
                    </a:cubicBezTo>
                    <a:lnTo>
                      <a:pt x="1242577" y="1247892"/>
                    </a:lnTo>
                    <a:cubicBezTo>
                      <a:pt x="1014009" y="1247892"/>
                      <a:pt x="787319" y="1155185"/>
                      <a:pt x="587189" y="979552"/>
                    </a:cubicBezTo>
                    <a:cubicBezTo>
                      <a:pt x="387058" y="803919"/>
                      <a:pt x="217242" y="549187"/>
                      <a:pt x="95715" y="242148"/>
                    </a:cubicBez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95" name="Google Shape;1095;p60"/>
              <p:cNvSpPr/>
              <p:nvPr/>
            </p:nvSpPr>
            <p:spPr>
              <a:xfrm flipH="1">
                <a:off x="5424114"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0980BF"/>
                  </a:gs>
                  <a:gs pos="17700">
                    <a:srgbClr val="0980BF"/>
                  </a:gs>
                  <a:gs pos="51000">
                    <a:srgbClr val="1B8BC6"/>
                  </a:gs>
                  <a:gs pos="87611">
                    <a:srgbClr val="007BBC"/>
                  </a:gs>
                  <a:gs pos="100000">
                    <a:srgbClr val="007BBC"/>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96" name="Google Shape;1096;p60"/>
              <p:cNvSpPr/>
              <p:nvPr/>
            </p:nvSpPr>
            <p:spPr>
              <a:xfrm>
                <a:off x="5190116"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97" name="Google Shape;1097;p60"/>
              <p:cNvSpPr/>
              <p:nvPr/>
            </p:nvSpPr>
            <p:spPr>
              <a:xfrm>
                <a:off x="5660632" y="5842176"/>
                <a:ext cx="174197" cy="164775"/>
              </a:xfrm>
              <a:custGeom>
                <a:avLst/>
                <a:gdLst/>
                <a:ahLst/>
                <a:cxnLst/>
                <a:rect l="l" t="t" r="r" b="b"/>
                <a:pathLst>
                  <a:path w="174197" h="164775" extrusionOk="0">
                    <a:moveTo>
                      <a:pt x="0" y="0"/>
                    </a:moveTo>
                    <a:lnTo>
                      <a:pt x="40214" y="0"/>
                    </a:lnTo>
                    <a:cubicBezTo>
                      <a:pt x="61247" y="0"/>
                      <a:pt x="82107" y="8531"/>
                      <a:pt x="100523" y="24693"/>
                    </a:cubicBezTo>
                    <a:cubicBezTo>
                      <a:pt x="118939" y="40855"/>
                      <a:pt x="134566" y="64295"/>
                      <a:pt x="145749" y="92549"/>
                    </a:cubicBezTo>
                    <a:lnTo>
                      <a:pt x="163350" y="137043"/>
                    </a:lnTo>
                    <a:lnTo>
                      <a:pt x="163227" y="137043"/>
                    </a:lnTo>
                    <a:lnTo>
                      <a:pt x="174197" y="164775"/>
                    </a:lnTo>
                    <a:lnTo>
                      <a:pt x="126340" y="164775"/>
                    </a:lnTo>
                    <a:lnTo>
                      <a:pt x="115533" y="137435"/>
                    </a:lnTo>
                    <a:lnTo>
                      <a:pt x="115656" y="137435"/>
                    </a:lnTo>
                    <a:lnTo>
                      <a:pt x="97808" y="92314"/>
                    </a:lnTo>
                    <a:cubicBezTo>
                      <a:pt x="76232" y="37842"/>
                      <a:pt x="40091" y="3953"/>
                      <a:pt x="0" y="0"/>
                    </a:cubicBez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98" name="Google Shape;1098;p60"/>
              <p:cNvSpPr/>
              <p:nvPr/>
            </p:nvSpPr>
            <p:spPr>
              <a:xfrm>
                <a:off x="4836747"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099" name="Google Shape;1099;p60"/>
              <p:cNvSpPr/>
              <p:nvPr/>
            </p:nvSpPr>
            <p:spPr>
              <a:xfrm>
                <a:off x="5312157" y="5842176"/>
                <a:ext cx="279549" cy="276199"/>
              </a:xfrm>
              <a:custGeom>
                <a:avLst/>
                <a:gdLst/>
                <a:ahLst/>
                <a:cxnLst/>
                <a:rect l="l" t="t" r="r" b="b"/>
                <a:pathLst>
                  <a:path w="4815664" h="3001497" extrusionOk="0">
                    <a:moveTo>
                      <a:pt x="4122914" y="3001498"/>
                    </a:moveTo>
                    <a:cubicBezTo>
                      <a:pt x="3760590" y="3001498"/>
                      <a:pt x="3401244" y="2908791"/>
                      <a:pt x="3083999" y="2733158"/>
                    </a:cubicBezTo>
                    <a:cubicBezTo>
                      <a:pt x="2766753" y="2557525"/>
                      <a:pt x="2497563" y="2302793"/>
                      <a:pt x="2304919" y="1995754"/>
                    </a:cubicBezTo>
                    <a:lnTo>
                      <a:pt x="1990225" y="1493520"/>
                    </a:lnTo>
                    <a:lnTo>
                      <a:pt x="1992352" y="1493520"/>
                    </a:lnTo>
                    <a:lnTo>
                      <a:pt x="1684887" y="1003193"/>
                    </a:lnTo>
                    <a:cubicBezTo>
                      <a:pt x="1313209" y="411228"/>
                      <a:pt x="690625" y="42951"/>
                      <a:pt x="0" y="0"/>
                    </a:cubicBezTo>
                    <a:lnTo>
                      <a:pt x="692752" y="0"/>
                    </a:lnTo>
                    <a:cubicBezTo>
                      <a:pt x="1055075" y="0"/>
                      <a:pt x="1414421" y="92707"/>
                      <a:pt x="1731666" y="268340"/>
                    </a:cubicBezTo>
                    <a:cubicBezTo>
                      <a:pt x="2048912" y="443973"/>
                      <a:pt x="2318102" y="698705"/>
                      <a:pt x="2510746" y="1005744"/>
                    </a:cubicBezTo>
                    <a:lnTo>
                      <a:pt x="2813958" y="1489267"/>
                    </a:lnTo>
                    <a:lnTo>
                      <a:pt x="2811831" y="1489267"/>
                    </a:lnTo>
                    <a:lnTo>
                      <a:pt x="3130778" y="1997880"/>
                    </a:lnTo>
                    <a:cubicBezTo>
                      <a:pt x="3502031" y="2590270"/>
                      <a:pt x="4124614" y="2958121"/>
                      <a:pt x="4815665" y="3001498"/>
                    </a:cubicBezTo>
                    <a:lnTo>
                      <a:pt x="4122914" y="3001498"/>
                    </a:ln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
            <p:nvSpPr>
              <p:cNvPr id="1100" name="Google Shape;1100;p60"/>
              <p:cNvSpPr/>
              <p:nvPr/>
            </p:nvSpPr>
            <p:spPr>
              <a:xfrm>
                <a:off x="5782674" y="5842176"/>
                <a:ext cx="174197" cy="164775"/>
              </a:xfrm>
              <a:custGeom>
                <a:avLst/>
                <a:gdLst/>
                <a:ahLst/>
                <a:cxnLst/>
                <a:rect l="l" t="t" r="r" b="b"/>
                <a:pathLst>
                  <a:path w="174197" h="164775" extrusionOk="0">
                    <a:moveTo>
                      <a:pt x="0" y="0"/>
                    </a:moveTo>
                    <a:lnTo>
                      <a:pt x="40214" y="0"/>
                    </a:lnTo>
                    <a:cubicBezTo>
                      <a:pt x="61247" y="0"/>
                      <a:pt x="82107" y="8531"/>
                      <a:pt x="100523" y="24693"/>
                    </a:cubicBezTo>
                    <a:cubicBezTo>
                      <a:pt x="118939" y="40855"/>
                      <a:pt x="134566" y="64295"/>
                      <a:pt x="145749" y="92549"/>
                    </a:cubicBezTo>
                    <a:lnTo>
                      <a:pt x="163350" y="137043"/>
                    </a:lnTo>
                    <a:lnTo>
                      <a:pt x="163227" y="137043"/>
                    </a:lnTo>
                    <a:lnTo>
                      <a:pt x="174197" y="164775"/>
                    </a:lnTo>
                    <a:lnTo>
                      <a:pt x="126340" y="164775"/>
                    </a:lnTo>
                    <a:lnTo>
                      <a:pt x="115533" y="137435"/>
                    </a:lnTo>
                    <a:lnTo>
                      <a:pt x="115656" y="137435"/>
                    </a:lnTo>
                    <a:lnTo>
                      <a:pt x="97808" y="92314"/>
                    </a:lnTo>
                    <a:cubicBezTo>
                      <a:pt x="76232" y="37842"/>
                      <a:pt x="40091" y="3953"/>
                      <a:pt x="0" y="0"/>
                    </a:cubicBezTo>
                    <a:close/>
                  </a:path>
                </a:pathLst>
              </a:custGeom>
              <a:gradFill>
                <a:gsLst>
                  <a:gs pos="0">
                    <a:srgbClr val="ACC6E2"/>
                  </a:gs>
                  <a:gs pos="23000">
                    <a:srgbClr val="ACC6E2"/>
                  </a:gs>
                  <a:gs pos="51000">
                    <a:srgbClr val="E4F1F4"/>
                  </a:gs>
                  <a:gs pos="87611">
                    <a:srgbClr val="ACC6E2"/>
                  </a:gs>
                  <a:gs pos="100000">
                    <a:srgbClr val="ACC6E2"/>
                  </a:gs>
                </a:gsLst>
                <a:lin ang="5400000" scaled="0"/>
              </a:gradFill>
              <a:ln w="1270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Pts val="1200"/>
                  <a:buFont typeface="Arial"/>
                  <a:buNone/>
                  <a:tabLst/>
                  <a:defRPr/>
                </a:pPr>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grpSp>
        <p:sp>
          <p:nvSpPr>
            <p:cNvPr id="1101" name="Google Shape;1101;p60"/>
            <p:cNvSpPr/>
            <p:nvPr/>
          </p:nvSpPr>
          <p:spPr>
            <a:xfrm rot="10800000">
              <a:off x="6033806" y="4909797"/>
              <a:ext cx="140774" cy="140778"/>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02" name="Google Shape;1102;p60"/>
            <p:cNvSpPr/>
            <p:nvPr/>
          </p:nvSpPr>
          <p:spPr>
            <a:xfrm rot="771402">
              <a:off x="6859822" y="2594113"/>
              <a:ext cx="110106" cy="459284"/>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03" name="Google Shape;1103;p60"/>
            <p:cNvSpPr/>
            <p:nvPr/>
          </p:nvSpPr>
          <p:spPr>
            <a:xfrm rot="-526471">
              <a:off x="4942122" y="2594112"/>
              <a:ext cx="110106" cy="459284"/>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04" name="Google Shape;1104;p60"/>
            <p:cNvSpPr/>
            <p:nvPr/>
          </p:nvSpPr>
          <p:spPr>
            <a:xfrm>
              <a:off x="5538906" y="3069339"/>
              <a:ext cx="899994" cy="899994"/>
            </a:xfrm>
            <a:prstGeom prst="ellipse">
              <a:avLst/>
            </a:prstGeom>
            <a:solidFill>
              <a:srgbClr val="00000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105" name="Google Shape;1105;p60"/>
            <p:cNvGrpSpPr/>
            <p:nvPr/>
          </p:nvGrpSpPr>
          <p:grpSpPr>
            <a:xfrm rot="718813">
              <a:off x="5790747" y="3269772"/>
              <a:ext cx="400365" cy="442307"/>
              <a:chOff x="1537841" y="4305906"/>
              <a:chExt cx="331176" cy="365870"/>
            </a:xfrm>
          </p:grpSpPr>
          <p:grpSp>
            <p:nvGrpSpPr>
              <p:cNvPr id="1106" name="Google Shape;1106;p60"/>
              <p:cNvGrpSpPr/>
              <p:nvPr/>
            </p:nvGrpSpPr>
            <p:grpSpPr>
              <a:xfrm>
                <a:off x="1552598" y="4409993"/>
                <a:ext cx="297177" cy="67595"/>
                <a:chOff x="1552598" y="4409993"/>
                <a:chExt cx="297177" cy="67595"/>
              </a:xfrm>
            </p:grpSpPr>
            <p:sp>
              <p:nvSpPr>
                <p:cNvPr id="1107" name="Google Shape;1107;p60"/>
                <p:cNvSpPr/>
                <p:nvPr/>
              </p:nvSpPr>
              <p:spPr>
                <a:xfrm rot="10800000">
                  <a:off x="1595430" y="4436969"/>
                  <a:ext cx="58346" cy="13653"/>
                </a:xfrm>
                <a:prstGeom prst="rect">
                  <a:avLst/>
                </a:prstGeom>
                <a:solidFill>
                  <a:srgbClr val="0290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08" name="Google Shape;1108;p60"/>
                <p:cNvSpPr/>
                <p:nvPr/>
              </p:nvSpPr>
              <p:spPr>
                <a:xfrm rot="10800000">
                  <a:off x="1552598" y="4410002"/>
                  <a:ext cx="67586" cy="67586"/>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109" name="Google Shape;1109;p60"/>
                <p:cNvGrpSpPr/>
                <p:nvPr/>
              </p:nvGrpSpPr>
              <p:grpSpPr>
                <a:xfrm rot="10800000" flipH="1">
                  <a:off x="1748597" y="4409993"/>
                  <a:ext cx="101178" cy="67587"/>
                  <a:chOff x="8998681" y="3909364"/>
                  <a:chExt cx="714375" cy="477200"/>
                </a:xfrm>
              </p:grpSpPr>
              <p:sp>
                <p:nvSpPr>
                  <p:cNvPr id="1110" name="Google Shape;1110;p60"/>
                  <p:cNvSpPr/>
                  <p:nvPr/>
                </p:nvSpPr>
                <p:spPr>
                  <a:xfrm>
                    <a:off x="8998681" y="4099766"/>
                    <a:ext cx="411956" cy="96397"/>
                  </a:xfrm>
                  <a:prstGeom prst="rect">
                    <a:avLst/>
                  </a:prstGeom>
                  <a:solidFill>
                    <a:srgbClr val="0290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11" name="Google Shape;1111;p60"/>
                  <p:cNvSpPr/>
                  <p:nvPr/>
                </p:nvSpPr>
                <p:spPr>
                  <a:xfrm>
                    <a:off x="9235856" y="3909364"/>
                    <a:ext cx="477200" cy="47720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112" name="Google Shape;1112;p60"/>
              <p:cNvGrpSpPr/>
              <p:nvPr/>
            </p:nvGrpSpPr>
            <p:grpSpPr>
              <a:xfrm rot="10800000">
                <a:off x="1537841" y="4305906"/>
                <a:ext cx="331176" cy="365870"/>
                <a:chOff x="8662494" y="2353352"/>
                <a:chExt cx="2338298" cy="2583256"/>
              </a:xfrm>
            </p:grpSpPr>
            <p:grpSp>
              <p:nvGrpSpPr>
                <p:cNvPr id="1113" name="Google Shape;1113;p60"/>
                <p:cNvGrpSpPr/>
                <p:nvPr/>
              </p:nvGrpSpPr>
              <p:grpSpPr>
                <a:xfrm>
                  <a:off x="8662494" y="2353352"/>
                  <a:ext cx="1106657" cy="2583256"/>
                  <a:chOff x="8662494" y="2353352"/>
                  <a:chExt cx="1106657" cy="2583256"/>
                </a:xfrm>
              </p:grpSpPr>
              <p:sp>
                <p:nvSpPr>
                  <p:cNvPr id="1114" name="Google Shape;1114;p60"/>
                  <p:cNvSpPr/>
                  <p:nvPr/>
                </p:nvSpPr>
                <p:spPr>
                  <a:xfrm>
                    <a:off x="8694727" y="2353352"/>
                    <a:ext cx="1074424" cy="2583256"/>
                  </a:xfrm>
                  <a:custGeom>
                    <a:avLst/>
                    <a:gdLst/>
                    <a:ahLst/>
                    <a:cxnLst/>
                    <a:rect l="l" t="t" r="r" b="b"/>
                    <a:pathLst>
                      <a:path w="1074424" h="2583256" extrusionOk="0">
                        <a:moveTo>
                          <a:pt x="167951" y="0"/>
                        </a:moveTo>
                        <a:cubicBezTo>
                          <a:pt x="210933" y="0"/>
                          <a:pt x="253916" y="16397"/>
                          <a:pt x="286710" y="49192"/>
                        </a:cubicBezTo>
                        <a:lnTo>
                          <a:pt x="1016189" y="778671"/>
                        </a:lnTo>
                        <a:cubicBezTo>
                          <a:pt x="1032586" y="795068"/>
                          <a:pt x="1044884" y="814012"/>
                          <a:pt x="1053083" y="834230"/>
                        </a:cubicBezTo>
                        <a:lnTo>
                          <a:pt x="1054668" y="842375"/>
                        </a:lnTo>
                        <a:lnTo>
                          <a:pt x="1061226" y="852102"/>
                        </a:lnTo>
                        <a:cubicBezTo>
                          <a:pt x="1069724" y="872195"/>
                          <a:pt x="1074424" y="894287"/>
                          <a:pt x="1074424" y="917476"/>
                        </a:cubicBezTo>
                        <a:lnTo>
                          <a:pt x="1074424" y="2415305"/>
                        </a:lnTo>
                        <a:cubicBezTo>
                          <a:pt x="1074424" y="2508062"/>
                          <a:pt x="999230" y="2583256"/>
                          <a:pt x="906473" y="2583256"/>
                        </a:cubicBezTo>
                        <a:cubicBezTo>
                          <a:pt x="813716" y="2583256"/>
                          <a:pt x="738522" y="2508062"/>
                          <a:pt x="738522" y="2415305"/>
                        </a:cubicBezTo>
                        <a:lnTo>
                          <a:pt x="738522" y="976041"/>
                        </a:lnTo>
                        <a:lnTo>
                          <a:pt x="49191" y="286710"/>
                        </a:lnTo>
                        <a:cubicBezTo>
                          <a:pt x="-16398" y="221121"/>
                          <a:pt x="-16398" y="114781"/>
                          <a:pt x="49191" y="49192"/>
                        </a:cubicBezTo>
                        <a:cubicBezTo>
                          <a:pt x="81986" y="16397"/>
                          <a:pt x="124968" y="0"/>
                          <a:pt x="167951" y="0"/>
                        </a:cubicBezTo>
                        <a:close/>
                      </a:path>
                    </a:pathLst>
                  </a:cu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15" name="Google Shape;1115;p60"/>
                  <p:cNvSpPr/>
                  <p:nvPr/>
                </p:nvSpPr>
                <p:spPr>
                  <a:xfrm rot="-2700000">
                    <a:off x="8662494" y="2579669"/>
                    <a:ext cx="335902" cy="1126740"/>
                  </a:xfrm>
                  <a:prstGeom prst="roundRect">
                    <a:avLst>
                      <a:gd name="adj" fmla="val 50000"/>
                    </a:avLst>
                  </a:pr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116" name="Google Shape;1116;p60"/>
                <p:cNvGrpSpPr/>
                <p:nvPr/>
              </p:nvGrpSpPr>
              <p:grpSpPr>
                <a:xfrm flipH="1">
                  <a:off x="9894135" y="2353352"/>
                  <a:ext cx="1106657" cy="2583256"/>
                  <a:chOff x="8662494" y="2353352"/>
                  <a:chExt cx="1106657" cy="2583256"/>
                </a:xfrm>
              </p:grpSpPr>
              <p:sp>
                <p:nvSpPr>
                  <p:cNvPr id="1117" name="Google Shape;1117;p60"/>
                  <p:cNvSpPr/>
                  <p:nvPr/>
                </p:nvSpPr>
                <p:spPr>
                  <a:xfrm>
                    <a:off x="8694727" y="2353352"/>
                    <a:ext cx="1074424" cy="2583256"/>
                  </a:xfrm>
                  <a:custGeom>
                    <a:avLst/>
                    <a:gdLst/>
                    <a:ahLst/>
                    <a:cxnLst/>
                    <a:rect l="l" t="t" r="r" b="b"/>
                    <a:pathLst>
                      <a:path w="1074424" h="2583256" extrusionOk="0">
                        <a:moveTo>
                          <a:pt x="167951" y="0"/>
                        </a:moveTo>
                        <a:cubicBezTo>
                          <a:pt x="210933" y="0"/>
                          <a:pt x="253916" y="16397"/>
                          <a:pt x="286710" y="49192"/>
                        </a:cubicBezTo>
                        <a:lnTo>
                          <a:pt x="1016189" y="778671"/>
                        </a:lnTo>
                        <a:cubicBezTo>
                          <a:pt x="1032586" y="795068"/>
                          <a:pt x="1044884" y="814012"/>
                          <a:pt x="1053083" y="834230"/>
                        </a:cubicBezTo>
                        <a:lnTo>
                          <a:pt x="1054668" y="842375"/>
                        </a:lnTo>
                        <a:lnTo>
                          <a:pt x="1061226" y="852102"/>
                        </a:lnTo>
                        <a:cubicBezTo>
                          <a:pt x="1069724" y="872195"/>
                          <a:pt x="1074424" y="894287"/>
                          <a:pt x="1074424" y="917476"/>
                        </a:cubicBezTo>
                        <a:lnTo>
                          <a:pt x="1074424" y="2415305"/>
                        </a:lnTo>
                        <a:cubicBezTo>
                          <a:pt x="1074424" y="2508062"/>
                          <a:pt x="999230" y="2583256"/>
                          <a:pt x="906473" y="2583256"/>
                        </a:cubicBezTo>
                        <a:cubicBezTo>
                          <a:pt x="813716" y="2583256"/>
                          <a:pt x="738522" y="2508062"/>
                          <a:pt x="738522" y="2415305"/>
                        </a:cubicBezTo>
                        <a:lnTo>
                          <a:pt x="738522" y="976041"/>
                        </a:lnTo>
                        <a:lnTo>
                          <a:pt x="49191" y="286710"/>
                        </a:lnTo>
                        <a:cubicBezTo>
                          <a:pt x="-16398" y="221121"/>
                          <a:pt x="-16398" y="114781"/>
                          <a:pt x="49191" y="49192"/>
                        </a:cubicBezTo>
                        <a:cubicBezTo>
                          <a:pt x="81986" y="16397"/>
                          <a:pt x="124968" y="0"/>
                          <a:pt x="167951" y="0"/>
                        </a:cubicBezTo>
                        <a:close/>
                      </a:path>
                    </a:pathLst>
                  </a:cu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18" name="Google Shape;1118;p60"/>
                  <p:cNvSpPr/>
                  <p:nvPr/>
                </p:nvSpPr>
                <p:spPr>
                  <a:xfrm rot="-2700000">
                    <a:off x="8662494" y="2579669"/>
                    <a:ext cx="335902" cy="1126740"/>
                  </a:xfrm>
                  <a:prstGeom prst="roundRect">
                    <a:avLst>
                      <a:gd name="adj" fmla="val 50000"/>
                    </a:avLst>
                  </a:pr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grpSp>
        <p:sp>
          <p:nvSpPr>
            <p:cNvPr id="1119" name="Google Shape;1119;p60"/>
            <p:cNvSpPr/>
            <p:nvPr/>
          </p:nvSpPr>
          <p:spPr>
            <a:xfrm rot="10800000">
              <a:off x="6231370" y="3591073"/>
              <a:ext cx="140774" cy="140778"/>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20" name="Google Shape;1120;p60"/>
            <p:cNvSpPr/>
            <p:nvPr/>
          </p:nvSpPr>
          <p:spPr>
            <a:xfrm rot="10800000">
              <a:off x="5746103" y="3181094"/>
              <a:ext cx="140774" cy="140778"/>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21" name="Google Shape;1121;p60"/>
            <p:cNvSpPr/>
            <p:nvPr/>
          </p:nvSpPr>
          <p:spPr>
            <a:xfrm rot="3722292">
              <a:off x="5526894" y="3481588"/>
              <a:ext cx="110106" cy="459284"/>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122" name="Google Shape;1122;p60"/>
            <p:cNvGrpSpPr/>
            <p:nvPr/>
          </p:nvGrpSpPr>
          <p:grpSpPr>
            <a:xfrm>
              <a:off x="4566017" y="3049532"/>
              <a:ext cx="656082" cy="1074943"/>
              <a:chOff x="4566017" y="3049532"/>
              <a:chExt cx="656082" cy="1074943"/>
            </a:xfrm>
          </p:grpSpPr>
          <p:grpSp>
            <p:nvGrpSpPr>
              <p:cNvPr id="1123" name="Google Shape;1123;p60"/>
              <p:cNvGrpSpPr/>
              <p:nvPr/>
            </p:nvGrpSpPr>
            <p:grpSpPr>
              <a:xfrm rot="-2444182">
                <a:off x="4753232" y="3049532"/>
                <a:ext cx="468867" cy="1074943"/>
                <a:chOff x="2405076" y="-2199879"/>
                <a:chExt cx="788330" cy="1807339"/>
              </a:xfrm>
            </p:grpSpPr>
            <p:grpSp>
              <p:nvGrpSpPr>
                <p:cNvPr id="1124" name="Google Shape;1124;p60"/>
                <p:cNvGrpSpPr/>
                <p:nvPr/>
              </p:nvGrpSpPr>
              <p:grpSpPr>
                <a:xfrm>
                  <a:off x="2788050" y="-2152254"/>
                  <a:ext cx="76202" cy="1759714"/>
                  <a:chOff x="2788050" y="-2152254"/>
                  <a:chExt cx="76202" cy="1759714"/>
                </a:xfrm>
              </p:grpSpPr>
              <p:sp>
                <p:nvSpPr>
                  <p:cNvPr id="1125" name="Google Shape;1125;p60"/>
                  <p:cNvSpPr/>
                  <p:nvPr/>
                </p:nvSpPr>
                <p:spPr>
                  <a:xfrm rot="5400000">
                    <a:off x="2743019" y="-690471"/>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26" name="Google Shape;1126;p60"/>
                  <p:cNvSpPr/>
                  <p:nvPr/>
                </p:nvSpPr>
                <p:spPr>
                  <a:xfrm rot="5400000">
                    <a:off x="2743419" y="-513373"/>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27" name="Google Shape;1127;p60"/>
                  <p:cNvSpPr/>
                  <p:nvPr/>
                </p:nvSpPr>
                <p:spPr>
                  <a:xfrm rot="5400000">
                    <a:off x="2743419" y="-867565"/>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28" name="Google Shape;1128;p60"/>
                  <p:cNvSpPr/>
                  <p:nvPr/>
                </p:nvSpPr>
                <p:spPr>
                  <a:xfrm rot="5400000">
                    <a:off x="2743419" y="-1044659"/>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29" name="Google Shape;1129;p60"/>
                  <p:cNvSpPr/>
                  <p:nvPr/>
                </p:nvSpPr>
                <p:spPr>
                  <a:xfrm rot="5400000">
                    <a:off x="2743419" y="-1221753"/>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30" name="Google Shape;1130;p60"/>
                  <p:cNvSpPr/>
                  <p:nvPr/>
                </p:nvSpPr>
                <p:spPr>
                  <a:xfrm rot="5400000">
                    <a:off x="2743019" y="-1575941"/>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31" name="Google Shape;1131;p60"/>
                  <p:cNvSpPr/>
                  <p:nvPr/>
                </p:nvSpPr>
                <p:spPr>
                  <a:xfrm rot="5400000">
                    <a:off x="2743419" y="-1398847"/>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32" name="Google Shape;1132;p60"/>
                  <p:cNvSpPr/>
                  <p:nvPr/>
                </p:nvSpPr>
                <p:spPr>
                  <a:xfrm rot="5400000">
                    <a:off x="2743419" y="-1753035"/>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33" name="Google Shape;1133;p60"/>
                  <p:cNvSpPr/>
                  <p:nvPr/>
                </p:nvSpPr>
                <p:spPr>
                  <a:xfrm rot="5400000">
                    <a:off x="2743419" y="-1930129"/>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34" name="Google Shape;1134;p60"/>
                  <p:cNvSpPr/>
                  <p:nvPr/>
                </p:nvSpPr>
                <p:spPr>
                  <a:xfrm rot="5400000">
                    <a:off x="2743419" y="-2107223"/>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sp>
              <p:nvSpPr>
                <p:cNvPr id="1135" name="Google Shape;1135;p60"/>
                <p:cNvSpPr/>
                <p:nvPr/>
              </p:nvSpPr>
              <p:spPr>
                <a:xfrm rot="7258188">
                  <a:off x="2952369" y="-2154848"/>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36" name="Google Shape;1136;p60"/>
                <p:cNvSpPr/>
                <p:nvPr/>
              </p:nvSpPr>
              <p:spPr>
                <a:xfrm rot="10375895">
                  <a:off x="3027542" y="-1984032"/>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37" name="Google Shape;1137;p60"/>
                <p:cNvSpPr/>
                <p:nvPr/>
              </p:nvSpPr>
              <p:spPr>
                <a:xfrm rot="-7648961">
                  <a:off x="2969886" y="-1743853"/>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138" name="Google Shape;1138;p60"/>
                <p:cNvGrpSpPr/>
                <p:nvPr/>
              </p:nvGrpSpPr>
              <p:grpSpPr>
                <a:xfrm flipH="1">
                  <a:off x="2405076" y="-2187972"/>
                  <a:ext cx="273980" cy="359925"/>
                  <a:chOff x="2483050" y="-2187972"/>
                  <a:chExt cx="273980" cy="359925"/>
                </a:xfrm>
              </p:grpSpPr>
              <p:sp>
                <p:nvSpPr>
                  <p:cNvPr id="1139" name="Google Shape;1139;p60"/>
                  <p:cNvSpPr/>
                  <p:nvPr/>
                </p:nvSpPr>
                <p:spPr>
                  <a:xfrm rot="7258188">
                    <a:off x="2438019" y="-2142941"/>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40" name="Google Shape;1140;p60"/>
                  <p:cNvSpPr/>
                  <p:nvPr/>
                </p:nvSpPr>
                <p:spPr>
                  <a:xfrm rot="10800000">
                    <a:off x="2591166" y="-1903849"/>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sp>
            <p:nvSpPr>
              <p:cNvPr id="1141" name="Google Shape;1141;p60"/>
              <p:cNvSpPr/>
              <p:nvPr/>
            </p:nvSpPr>
            <p:spPr>
              <a:xfrm rot="10800000">
                <a:off x="4566017" y="3055901"/>
                <a:ext cx="140774" cy="140778"/>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142" name="Google Shape;1142;p60"/>
            <p:cNvGrpSpPr/>
            <p:nvPr/>
          </p:nvGrpSpPr>
          <p:grpSpPr>
            <a:xfrm rot="401768" flipH="1">
              <a:off x="6852058" y="3100402"/>
              <a:ext cx="656082" cy="1074943"/>
              <a:chOff x="4566017" y="3049532"/>
              <a:chExt cx="656082" cy="1074943"/>
            </a:xfrm>
          </p:grpSpPr>
          <p:grpSp>
            <p:nvGrpSpPr>
              <p:cNvPr id="1143" name="Google Shape;1143;p60"/>
              <p:cNvGrpSpPr/>
              <p:nvPr/>
            </p:nvGrpSpPr>
            <p:grpSpPr>
              <a:xfrm rot="-2444182">
                <a:off x="4753232" y="3049532"/>
                <a:ext cx="468867" cy="1074943"/>
                <a:chOff x="2405076" y="-2199879"/>
                <a:chExt cx="788330" cy="1807339"/>
              </a:xfrm>
            </p:grpSpPr>
            <p:grpSp>
              <p:nvGrpSpPr>
                <p:cNvPr id="1144" name="Google Shape;1144;p60"/>
                <p:cNvGrpSpPr/>
                <p:nvPr/>
              </p:nvGrpSpPr>
              <p:grpSpPr>
                <a:xfrm>
                  <a:off x="2788050" y="-2152254"/>
                  <a:ext cx="76202" cy="1759714"/>
                  <a:chOff x="2788050" y="-2152254"/>
                  <a:chExt cx="76202" cy="1759714"/>
                </a:xfrm>
              </p:grpSpPr>
              <p:sp>
                <p:nvSpPr>
                  <p:cNvPr id="1145" name="Google Shape;1145;p60"/>
                  <p:cNvSpPr/>
                  <p:nvPr/>
                </p:nvSpPr>
                <p:spPr>
                  <a:xfrm rot="5400000">
                    <a:off x="2743019" y="-690471"/>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46" name="Google Shape;1146;p60"/>
                  <p:cNvSpPr/>
                  <p:nvPr/>
                </p:nvSpPr>
                <p:spPr>
                  <a:xfrm rot="5400000">
                    <a:off x="2743419" y="-513373"/>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47" name="Google Shape;1147;p60"/>
                  <p:cNvSpPr/>
                  <p:nvPr/>
                </p:nvSpPr>
                <p:spPr>
                  <a:xfrm rot="5400000">
                    <a:off x="2743419" y="-867565"/>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48" name="Google Shape;1148;p60"/>
                  <p:cNvSpPr/>
                  <p:nvPr/>
                </p:nvSpPr>
                <p:spPr>
                  <a:xfrm rot="5400000">
                    <a:off x="2743419" y="-1044659"/>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49" name="Google Shape;1149;p60"/>
                  <p:cNvSpPr/>
                  <p:nvPr/>
                </p:nvSpPr>
                <p:spPr>
                  <a:xfrm rot="5400000">
                    <a:off x="2743419" y="-1221753"/>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50" name="Google Shape;1150;p60"/>
                  <p:cNvSpPr/>
                  <p:nvPr/>
                </p:nvSpPr>
                <p:spPr>
                  <a:xfrm rot="5400000">
                    <a:off x="2743019" y="-1575941"/>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51" name="Google Shape;1151;p60"/>
                  <p:cNvSpPr/>
                  <p:nvPr/>
                </p:nvSpPr>
                <p:spPr>
                  <a:xfrm rot="5400000">
                    <a:off x="2743419" y="-1398847"/>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52" name="Google Shape;1152;p60"/>
                  <p:cNvSpPr/>
                  <p:nvPr/>
                </p:nvSpPr>
                <p:spPr>
                  <a:xfrm rot="5400000">
                    <a:off x="2743419" y="-1753035"/>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53" name="Google Shape;1153;p60"/>
                  <p:cNvSpPr/>
                  <p:nvPr/>
                </p:nvSpPr>
                <p:spPr>
                  <a:xfrm rot="5400000">
                    <a:off x="2743419" y="-1930129"/>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54" name="Google Shape;1154;p60"/>
                  <p:cNvSpPr/>
                  <p:nvPr/>
                </p:nvSpPr>
                <p:spPr>
                  <a:xfrm rot="5400000">
                    <a:off x="2743419" y="-2107223"/>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sp>
              <p:nvSpPr>
                <p:cNvPr id="1155" name="Google Shape;1155;p60"/>
                <p:cNvSpPr/>
                <p:nvPr/>
              </p:nvSpPr>
              <p:spPr>
                <a:xfrm rot="7258188">
                  <a:off x="2952369" y="-2154848"/>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56" name="Google Shape;1156;p60"/>
                <p:cNvSpPr/>
                <p:nvPr/>
              </p:nvSpPr>
              <p:spPr>
                <a:xfrm rot="10375895">
                  <a:off x="3027542" y="-1984032"/>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57" name="Google Shape;1157;p60"/>
                <p:cNvSpPr/>
                <p:nvPr/>
              </p:nvSpPr>
              <p:spPr>
                <a:xfrm rot="-7648961">
                  <a:off x="2969886" y="-1743853"/>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158" name="Google Shape;1158;p60"/>
                <p:cNvGrpSpPr/>
                <p:nvPr/>
              </p:nvGrpSpPr>
              <p:grpSpPr>
                <a:xfrm flipH="1">
                  <a:off x="2405076" y="-2187972"/>
                  <a:ext cx="273980" cy="359925"/>
                  <a:chOff x="2483050" y="-2187972"/>
                  <a:chExt cx="273980" cy="359925"/>
                </a:xfrm>
              </p:grpSpPr>
              <p:sp>
                <p:nvSpPr>
                  <p:cNvPr id="1159" name="Google Shape;1159;p60"/>
                  <p:cNvSpPr/>
                  <p:nvPr/>
                </p:nvSpPr>
                <p:spPr>
                  <a:xfrm rot="7258188">
                    <a:off x="2438019" y="-2142941"/>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60" name="Google Shape;1160;p60"/>
                  <p:cNvSpPr/>
                  <p:nvPr/>
                </p:nvSpPr>
                <p:spPr>
                  <a:xfrm rot="10800000">
                    <a:off x="2591166" y="-1903849"/>
                    <a:ext cx="165864" cy="75802"/>
                  </a:xfrm>
                  <a:prstGeom prst="roundRect">
                    <a:avLst>
                      <a:gd name="adj" fmla="val 50000"/>
                    </a:avLst>
                  </a:prstGeom>
                  <a:solidFill>
                    <a:srgbClr val="B7CB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sp>
            <p:nvSpPr>
              <p:cNvPr id="1161" name="Google Shape;1161;p60"/>
              <p:cNvSpPr/>
              <p:nvPr/>
            </p:nvSpPr>
            <p:spPr>
              <a:xfrm rot="10800000">
                <a:off x="4566017" y="3055901"/>
                <a:ext cx="140774" cy="140778"/>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sp>
          <p:nvSpPr>
            <p:cNvPr id="1162" name="Google Shape;1162;p60"/>
            <p:cNvSpPr/>
            <p:nvPr/>
          </p:nvSpPr>
          <p:spPr>
            <a:xfrm rot="10800000">
              <a:off x="6461277" y="3739385"/>
              <a:ext cx="140774" cy="140778"/>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63" name="Google Shape;1163;p60"/>
            <p:cNvSpPr/>
            <p:nvPr/>
          </p:nvSpPr>
          <p:spPr>
            <a:xfrm rot="10800000">
              <a:off x="5143017" y="3480305"/>
              <a:ext cx="140774" cy="140778"/>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64" name="Google Shape;1164;p60"/>
            <p:cNvSpPr/>
            <p:nvPr/>
          </p:nvSpPr>
          <p:spPr>
            <a:xfrm rot="10800000">
              <a:off x="5091930" y="3264708"/>
              <a:ext cx="140774" cy="140778"/>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65" name="Google Shape;1165;p60"/>
            <p:cNvSpPr txBox="1"/>
            <p:nvPr/>
          </p:nvSpPr>
          <p:spPr>
            <a:xfrm>
              <a:off x="4329630" y="3755812"/>
              <a:ext cx="928871" cy="181687"/>
            </a:xfrm>
            <a:prstGeom prst="rect">
              <a:avLst/>
            </a:prstGeom>
            <a:noFill/>
            <a:ln>
              <a:noFill/>
            </a:ln>
          </p:spPr>
          <p:txBody>
            <a:bodyPr spcFirstLastPara="1" wrap="square" lIns="0" tIns="0" rIns="0" bIns="0"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000000"/>
                  </a:solidFill>
                  <a:effectLst/>
                  <a:uLnTx/>
                  <a:uFillTx/>
                  <a:latin typeface="Arial"/>
                  <a:cs typeface="Arial"/>
                  <a:sym typeface="Arial"/>
                </a:rPr>
                <a:t>Microtubule</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60"/>
            <p:cNvSpPr txBox="1"/>
            <p:nvPr/>
          </p:nvSpPr>
          <p:spPr>
            <a:xfrm>
              <a:off x="5530090" y="2883373"/>
              <a:ext cx="928871" cy="181687"/>
            </a:xfrm>
            <a:prstGeom prst="rect">
              <a:avLst/>
            </a:prstGeom>
            <a:noFill/>
            <a:ln>
              <a:noFill/>
            </a:ln>
          </p:spPr>
          <p:txBody>
            <a:bodyPr spcFirstLastPara="1" wrap="square" lIns="0" tIns="0" rIns="0" bIns="0"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000000"/>
                  </a:solidFill>
                  <a:effectLst/>
                  <a:uLnTx/>
                  <a:uFillTx/>
                  <a:latin typeface="Arial"/>
                  <a:cs typeface="Arial"/>
                  <a:sym typeface="Arial"/>
                </a:rPr>
                <a:t>Lysosome</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7" name="Google Shape;1167;p60"/>
            <p:cNvGrpSpPr/>
            <p:nvPr/>
          </p:nvGrpSpPr>
          <p:grpSpPr>
            <a:xfrm rot="-9012814">
              <a:off x="10630721" y="4385041"/>
              <a:ext cx="988838" cy="1041097"/>
              <a:chOff x="9490082" y="3592165"/>
              <a:chExt cx="1174158" cy="1236211"/>
            </a:xfrm>
          </p:grpSpPr>
          <p:sp>
            <p:nvSpPr>
              <p:cNvPr id="1168" name="Google Shape;1168;p60"/>
              <p:cNvSpPr/>
              <p:nvPr/>
            </p:nvSpPr>
            <p:spPr>
              <a:xfrm>
                <a:off x="9490082" y="3592165"/>
                <a:ext cx="1174158" cy="1236211"/>
              </a:xfrm>
              <a:custGeom>
                <a:avLst/>
                <a:gdLst/>
                <a:ahLst/>
                <a:cxnLst/>
                <a:rect l="l" t="t" r="r" b="b"/>
                <a:pathLst>
                  <a:path w="1720196" h="1811106" extrusionOk="0">
                    <a:moveTo>
                      <a:pt x="486" y="803900"/>
                    </a:moveTo>
                    <a:cubicBezTo>
                      <a:pt x="15901" y="502192"/>
                      <a:pt x="583248" y="-16528"/>
                      <a:pt x="869866" y="405"/>
                    </a:cubicBezTo>
                    <a:cubicBezTo>
                      <a:pt x="1156484" y="17338"/>
                      <a:pt x="1701146" y="203571"/>
                      <a:pt x="1720196" y="905500"/>
                    </a:cubicBezTo>
                    <a:cubicBezTo>
                      <a:pt x="1720196" y="1359779"/>
                      <a:pt x="1216392" y="1789487"/>
                      <a:pt x="777374" y="1810654"/>
                    </a:cubicBezTo>
                    <a:cubicBezTo>
                      <a:pt x="338356" y="1831821"/>
                      <a:pt x="-14929" y="1105608"/>
                      <a:pt x="486" y="803900"/>
                    </a:cubicBezTo>
                    <a:close/>
                  </a:path>
                </a:pathLst>
              </a:custGeom>
              <a:gradFill>
                <a:gsLst>
                  <a:gs pos="0">
                    <a:srgbClr val="E4F1F4"/>
                  </a:gs>
                  <a:gs pos="39000">
                    <a:srgbClr val="E4F1F4"/>
                  </a:gs>
                  <a:gs pos="60000">
                    <a:srgbClr val="A8D5E0"/>
                  </a:gs>
                  <a:gs pos="100000">
                    <a:srgbClr val="A8D5E0"/>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69" name="Google Shape;1169;p60"/>
              <p:cNvSpPr/>
              <p:nvPr/>
            </p:nvSpPr>
            <p:spPr>
              <a:xfrm>
                <a:off x="9635553" y="3945188"/>
                <a:ext cx="351259" cy="460868"/>
              </a:xfrm>
              <a:custGeom>
                <a:avLst/>
                <a:gdLst/>
                <a:ahLst/>
                <a:cxnLst/>
                <a:rect l="l" t="t" r="r" b="b"/>
                <a:pathLst>
                  <a:path w="514611" h="675192" extrusionOk="0">
                    <a:moveTo>
                      <a:pt x="17" y="321224"/>
                    </a:moveTo>
                    <a:cubicBezTo>
                      <a:pt x="-1041" y="208858"/>
                      <a:pt x="45363" y="0"/>
                      <a:pt x="257314" y="0"/>
                    </a:cubicBezTo>
                    <a:cubicBezTo>
                      <a:pt x="469265" y="0"/>
                      <a:pt x="514611" y="143817"/>
                      <a:pt x="514611" y="321224"/>
                    </a:cubicBezTo>
                    <a:cubicBezTo>
                      <a:pt x="514611" y="498631"/>
                      <a:pt x="481965" y="655148"/>
                      <a:pt x="263664" y="674198"/>
                    </a:cubicBezTo>
                    <a:cubicBezTo>
                      <a:pt x="45363" y="693248"/>
                      <a:pt x="1075" y="433590"/>
                      <a:pt x="17" y="321224"/>
                    </a:cubicBezTo>
                    <a:close/>
                  </a:path>
                </a:pathLst>
              </a:custGeom>
              <a:solidFill>
                <a:srgbClr val="87C7D6"/>
              </a:solidFill>
              <a:ln>
                <a:noFill/>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170" name="Google Shape;1170;p60"/>
            <p:cNvGrpSpPr/>
            <p:nvPr/>
          </p:nvGrpSpPr>
          <p:grpSpPr>
            <a:xfrm>
              <a:off x="8201158" y="2577275"/>
              <a:ext cx="3450628" cy="2868727"/>
              <a:chOff x="8201158" y="2577275"/>
              <a:chExt cx="3450628" cy="2868727"/>
            </a:xfrm>
          </p:grpSpPr>
          <p:sp>
            <p:nvSpPr>
              <p:cNvPr id="1171" name="Google Shape;1171;p60"/>
              <p:cNvSpPr/>
              <p:nvPr/>
            </p:nvSpPr>
            <p:spPr>
              <a:xfrm>
                <a:off x="9207427" y="3252592"/>
                <a:ext cx="1173873" cy="1124636"/>
              </a:xfrm>
              <a:custGeom>
                <a:avLst/>
                <a:gdLst/>
                <a:ahLst/>
                <a:cxnLst/>
                <a:rect l="l" t="t" r="r" b="b"/>
                <a:pathLst>
                  <a:path w="1719778" h="1647643" extrusionOk="0">
                    <a:moveTo>
                      <a:pt x="68" y="804624"/>
                    </a:moveTo>
                    <a:cubicBezTo>
                      <a:pt x="6418" y="153495"/>
                      <a:pt x="582830" y="-15804"/>
                      <a:pt x="869448" y="1129"/>
                    </a:cubicBezTo>
                    <a:cubicBezTo>
                      <a:pt x="1156066" y="18062"/>
                      <a:pt x="1700728" y="204295"/>
                      <a:pt x="1719778" y="906224"/>
                    </a:cubicBezTo>
                    <a:cubicBezTo>
                      <a:pt x="1719778" y="1360503"/>
                      <a:pt x="1308466" y="1625052"/>
                      <a:pt x="869448" y="1646219"/>
                    </a:cubicBezTo>
                    <a:cubicBezTo>
                      <a:pt x="430430" y="1667386"/>
                      <a:pt x="-6282" y="1455753"/>
                      <a:pt x="68" y="804624"/>
                    </a:cubicBezTo>
                    <a:close/>
                  </a:path>
                </a:pathLst>
              </a:custGeom>
              <a:gradFill>
                <a:gsLst>
                  <a:gs pos="0">
                    <a:srgbClr val="E4F1F4"/>
                  </a:gs>
                  <a:gs pos="39000">
                    <a:srgbClr val="E4F1F4"/>
                  </a:gs>
                  <a:gs pos="60000">
                    <a:srgbClr val="A8D5E0"/>
                  </a:gs>
                  <a:gs pos="100000">
                    <a:srgbClr val="A8D5E0"/>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72" name="Google Shape;1172;p60"/>
              <p:cNvSpPr/>
              <p:nvPr/>
            </p:nvSpPr>
            <p:spPr>
              <a:xfrm>
                <a:off x="9352614" y="3606110"/>
                <a:ext cx="351259" cy="460868"/>
              </a:xfrm>
              <a:custGeom>
                <a:avLst/>
                <a:gdLst/>
                <a:ahLst/>
                <a:cxnLst/>
                <a:rect l="l" t="t" r="r" b="b"/>
                <a:pathLst>
                  <a:path w="514611" h="675192" extrusionOk="0">
                    <a:moveTo>
                      <a:pt x="17" y="321224"/>
                    </a:moveTo>
                    <a:cubicBezTo>
                      <a:pt x="-1041" y="208858"/>
                      <a:pt x="45363" y="0"/>
                      <a:pt x="257314" y="0"/>
                    </a:cubicBezTo>
                    <a:cubicBezTo>
                      <a:pt x="469265" y="0"/>
                      <a:pt x="514611" y="143817"/>
                      <a:pt x="514611" y="321224"/>
                    </a:cubicBezTo>
                    <a:cubicBezTo>
                      <a:pt x="514611" y="498631"/>
                      <a:pt x="481965" y="655148"/>
                      <a:pt x="263664" y="674198"/>
                    </a:cubicBezTo>
                    <a:cubicBezTo>
                      <a:pt x="45363" y="693248"/>
                      <a:pt x="1075" y="433590"/>
                      <a:pt x="17" y="321224"/>
                    </a:cubicBezTo>
                    <a:close/>
                  </a:path>
                </a:pathLst>
              </a:custGeom>
              <a:solidFill>
                <a:srgbClr val="87C7D6"/>
              </a:solidFill>
              <a:ln>
                <a:noFill/>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73" name="Google Shape;1173;p60"/>
              <p:cNvSpPr/>
              <p:nvPr/>
            </p:nvSpPr>
            <p:spPr>
              <a:xfrm rot="1133248">
                <a:off x="9974675" y="3034021"/>
                <a:ext cx="75155" cy="313495"/>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74" name="Google Shape;1174;p60"/>
              <p:cNvSpPr/>
              <p:nvPr/>
            </p:nvSpPr>
            <p:spPr>
              <a:xfrm rot="4981193">
                <a:off x="10382103" y="3454452"/>
                <a:ext cx="75155" cy="313495"/>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75" name="Google Shape;1175;p60"/>
              <p:cNvSpPr/>
              <p:nvPr/>
            </p:nvSpPr>
            <p:spPr>
              <a:xfrm rot="9451375">
                <a:off x="9988216" y="4234554"/>
                <a:ext cx="75155" cy="313495"/>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76" name="Google Shape;1176;p60"/>
              <p:cNvSpPr/>
              <p:nvPr/>
            </p:nvSpPr>
            <p:spPr>
              <a:xfrm rot="-7389245">
                <a:off x="9184834" y="4022070"/>
                <a:ext cx="75155" cy="313495"/>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77" name="Google Shape;1177;p60"/>
              <p:cNvSpPr/>
              <p:nvPr/>
            </p:nvSpPr>
            <p:spPr>
              <a:xfrm rot="-2693679">
                <a:off x="9238500" y="3211624"/>
                <a:ext cx="75155" cy="313495"/>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178" name="Google Shape;1178;p60"/>
              <p:cNvGrpSpPr/>
              <p:nvPr/>
            </p:nvGrpSpPr>
            <p:grpSpPr>
              <a:xfrm rot="2512486">
                <a:off x="9761210" y="3408711"/>
                <a:ext cx="461851" cy="461850"/>
                <a:chOff x="5781831" y="3312264"/>
                <a:chExt cx="718944" cy="718944"/>
              </a:xfrm>
            </p:grpSpPr>
            <p:sp>
              <p:nvSpPr>
                <p:cNvPr id="1179" name="Google Shape;1179;p60"/>
                <p:cNvSpPr/>
                <p:nvPr/>
              </p:nvSpPr>
              <p:spPr>
                <a:xfrm>
                  <a:off x="5781831" y="3312264"/>
                  <a:ext cx="718944" cy="718944"/>
                </a:xfrm>
                <a:prstGeom prst="ellipse">
                  <a:avLst/>
                </a:prstGeom>
                <a:solidFill>
                  <a:srgbClr val="000000"/>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180" name="Google Shape;1180;p60"/>
                <p:cNvGrpSpPr/>
                <p:nvPr/>
              </p:nvGrpSpPr>
              <p:grpSpPr>
                <a:xfrm rot="718813">
                  <a:off x="5943147" y="3422172"/>
                  <a:ext cx="400365" cy="442307"/>
                  <a:chOff x="1537841" y="4305906"/>
                  <a:chExt cx="331176" cy="365870"/>
                </a:xfrm>
              </p:grpSpPr>
              <p:grpSp>
                <p:nvGrpSpPr>
                  <p:cNvPr id="1181" name="Google Shape;1181;p60"/>
                  <p:cNvGrpSpPr/>
                  <p:nvPr/>
                </p:nvGrpSpPr>
                <p:grpSpPr>
                  <a:xfrm>
                    <a:off x="1552598" y="4409993"/>
                    <a:ext cx="297177" cy="67595"/>
                    <a:chOff x="1552598" y="4409993"/>
                    <a:chExt cx="297177" cy="67595"/>
                  </a:xfrm>
                </p:grpSpPr>
                <p:sp>
                  <p:nvSpPr>
                    <p:cNvPr id="1182" name="Google Shape;1182;p60"/>
                    <p:cNvSpPr/>
                    <p:nvPr/>
                  </p:nvSpPr>
                  <p:spPr>
                    <a:xfrm rot="10800000">
                      <a:off x="1595430" y="4436969"/>
                      <a:ext cx="58346" cy="13653"/>
                    </a:xfrm>
                    <a:prstGeom prst="rect">
                      <a:avLst/>
                    </a:prstGeom>
                    <a:solidFill>
                      <a:srgbClr val="0290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83" name="Google Shape;1183;p60"/>
                    <p:cNvSpPr/>
                    <p:nvPr/>
                  </p:nvSpPr>
                  <p:spPr>
                    <a:xfrm rot="10800000">
                      <a:off x="1552598" y="4410002"/>
                      <a:ext cx="67586" cy="67586"/>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184" name="Google Shape;1184;p60"/>
                    <p:cNvGrpSpPr/>
                    <p:nvPr/>
                  </p:nvGrpSpPr>
                  <p:grpSpPr>
                    <a:xfrm rot="10800000" flipH="1">
                      <a:off x="1748597" y="4409993"/>
                      <a:ext cx="101178" cy="67587"/>
                      <a:chOff x="8998681" y="3909364"/>
                      <a:chExt cx="714375" cy="477200"/>
                    </a:xfrm>
                  </p:grpSpPr>
                  <p:sp>
                    <p:nvSpPr>
                      <p:cNvPr id="1185" name="Google Shape;1185;p60"/>
                      <p:cNvSpPr/>
                      <p:nvPr/>
                    </p:nvSpPr>
                    <p:spPr>
                      <a:xfrm>
                        <a:off x="8998681" y="4099766"/>
                        <a:ext cx="411956" cy="96397"/>
                      </a:xfrm>
                      <a:prstGeom prst="rect">
                        <a:avLst/>
                      </a:prstGeom>
                      <a:solidFill>
                        <a:srgbClr val="0290A5"/>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86" name="Google Shape;1186;p60"/>
                      <p:cNvSpPr/>
                      <p:nvPr/>
                    </p:nvSpPr>
                    <p:spPr>
                      <a:xfrm>
                        <a:off x="9235856" y="3909364"/>
                        <a:ext cx="477200" cy="47720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187" name="Google Shape;1187;p60"/>
                  <p:cNvGrpSpPr/>
                  <p:nvPr/>
                </p:nvGrpSpPr>
                <p:grpSpPr>
                  <a:xfrm rot="10800000">
                    <a:off x="1537841" y="4305906"/>
                    <a:ext cx="331176" cy="365870"/>
                    <a:chOff x="8662494" y="2353352"/>
                    <a:chExt cx="2338298" cy="2583256"/>
                  </a:xfrm>
                </p:grpSpPr>
                <p:grpSp>
                  <p:nvGrpSpPr>
                    <p:cNvPr id="1188" name="Google Shape;1188;p60"/>
                    <p:cNvGrpSpPr/>
                    <p:nvPr/>
                  </p:nvGrpSpPr>
                  <p:grpSpPr>
                    <a:xfrm>
                      <a:off x="8662494" y="2353352"/>
                      <a:ext cx="1106657" cy="2583256"/>
                      <a:chOff x="8662494" y="2353352"/>
                      <a:chExt cx="1106657" cy="2583256"/>
                    </a:xfrm>
                  </p:grpSpPr>
                  <p:sp>
                    <p:nvSpPr>
                      <p:cNvPr id="1189" name="Google Shape;1189;p60"/>
                      <p:cNvSpPr/>
                      <p:nvPr/>
                    </p:nvSpPr>
                    <p:spPr>
                      <a:xfrm>
                        <a:off x="8694727" y="2353352"/>
                        <a:ext cx="1074424" cy="2583256"/>
                      </a:xfrm>
                      <a:custGeom>
                        <a:avLst/>
                        <a:gdLst/>
                        <a:ahLst/>
                        <a:cxnLst/>
                        <a:rect l="l" t="t" r="r" b="b"/>
                        <a:pathLst>
                          <a:path w="1074424" h="2583256" extrusionOk="0">
                            <a:moveTo>
                              <a:pt x="167951" y="0"/>
                            </a:moveTo>
                            <a:cubicBezTo>
                              <a:pt x="210933" y="0"/>
                              <a:pt x="253916" y="16397"/>
                              <a:pt x="286710" y="49192"/>
                            </a:cubicBezTo>
                            <a:lnTo>
                              <a:pt x="1016189" y="778671"/>
                            </a:lnTo>
                            <a:cubicBezTo>
                              <a:pt x="1032586" y="795068"/>
                              <a:pt x="1044884" y="814012"/>
                              <a:pt x="1053083" y="834230"/>
                            </a:cubicBezTo>
                            <a:lnTo>
                              <a:pt x="1054668" y="842375"/>
                            </a:lnTo>
                            <a:lnTo>
                              <a:pt x="1061226" y="852102"/>
                            </a:lnTo>
                            <a:cubicBezTo>
                              <a:pt x="1069724" y="872195"/>
                              <a:pt x="1074424" y="894287"/>
                              <a:pt x="1074424" y="917476"/>
                            </a:cubicBezTo>
                            <a:lnTo>
                              <a:pt x="1074424" y="2415305"/>
                            </a:lnTo>
                            <a:cubicBezTo>
                              <a:pt x="1074424" y="2508062"/>
                              <a:pt x="999230" y="2583256"/>
                              <a:pt x="906473" y="2583256"/>
                            </a:cubicBezTo>
                            <a:cubicBezTo>
                              <a:pt x="813716" y="2583256"/>
                              <a:pt x="738522" y="2508062"/>
                              <a:pt x="738522" y="2415305"/>
                            </a:cubicBezTo>
                            <a:lnTo>
                              <a:pt x="738522" y="976041"/>
                            </a:lnTo>
                            <a:lnTo>
                              <a:pt x="49191" y="286710"/>
                            </a:lnTo>
                            <a:cubicBezTo>
                              <a:pt x="-16398" y="221121"/>
                              <a:pt x="-16398" y="114781"/>
                              <a:pt x="49191" y="49192"/>
                            </a:cubicBezTo>
                            <a:cubicBezTo>
                              <a:pt x="81986" y="16397"/>
                              <a:pt x="124968" y="0"/>
                              <a:pt x="167951" y="0"/>
                            </a:cubicBezTo>
                            <a:close/>
                          </a:path>
                        </a:pathLst>
                      </a:cu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90" name="Google Shape;1190;p60"/>
                      <p:cNvSpPr/>
                      <p:nvPr/>
                    </p:nvSpPr>
                    <p:spPr>
                      <a:xfrm rot="-2700000">
                        <a:off x="8662494" y="2579669"/>
                        <a:ext cx="335902" cy="1126740"/>
                      </a:xfrm>
                      <a:prstGeom prst="roundRect">
                        <a:avLst>
                          <a:gd name="adj" fmla="val 50000"/>
                        </a:avLst>
                      </a:pr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191" name="Google Shape;1191;p60"/>
                    <p:cNvGrpSpPr/>
                    <p:nvPr/>
                  </p:nvGrpSpPr>
                  <p:grpSpPr>
                    <a:xfrm flipH="1">
                      <a:off x="9894135" y="2353352"/>
                      <a:ext cx="1106657" cy="2583256"/>
                      <a:chOff x="8662494" y="2353352"/>
                      <a:chExt cx="1106657" cy="2583256"/>
                    </a:xfrm>
                  </p:grpSpPr>
                  <p:sp>
                    <p:nvSpPr>
                      <p:cNvPr id="1192" name="Google Shape;1192;p60"/>
                      <p:cNvSpPr/>
                      <p:nvPr/>
                    </p:nvSpPr>
                    <p:spPr>
                      <a:xfrm>
                        <a:off x="8694727" y="2353352"/>
                        <a:ext cx="1074424" cy="2583256"/>
                      </a:xfrm>
                      <a:custGeom>
                        <a:avLst/>
                        <a:gdLst/>
                        <a:ahLst/>
                        <a:cxnLst/>
                        <a:rect l="l" t="t" r="r" b="b"/>
                        <a:pathLst>
                          <a:path w="1074424" h="2583256" extrusionOk="0">
                            <a:moveTo>
                              <a:pt x="167951" y="0"/>
                            </a:moveTo>
                            <a:cubicBezTo>
                              <a:pt x="210933" y="0"/>
                              <a:pt x="253916" y="16397"/>
                              <a:pt x="286710" y="49192"/>
                            </a:cubicBezTo>
                            <a:lnTo>
                              <a:pt x="1016189" y="778671"/>
                            </a:lnTo>
                            <a:cubicBezTo>
                              <a:pt x="1032586" y="795068"/>
                              <a:pt x="1044884" y="814012"/>
                              <a:pt x="1053083" y="834230"/>
                            </a:cubicBezTo>
                            <a:lnTo>
                              <a:pt x="1054668" y="842375"/>
                            </a:lnTo>
                            <a:lnTo>
                              <a:pt x="1061226" y="852102"/>
                            </a:lnTo>
                            <a:cubicBezTo>
                              <a:pt x="1069724" y="872195"/>
                              <a:pt x="1074424" y="894287"/>
                              <a:pt x="1074424" y="917476"/>
                            </a:cubicBezTo>
                            <a:lnTo>
                              <a:pt x="1074424" y="2415305"/>
                            </a:lnTo>
                            <a:cubicBezTo>
                              <a:pt x="1074424" y="2508062"/>
                              <a:pt x="999230" y="2583256"/>
                              <a:pt x="906473" y="2583256"/>
                            </a:cubicBezTo>
                            <a:cubicBezTo>
                              <a:pt x="813716" y="2583256"/>
                              <a:pt x="738522" y="2508062"/>
                              <a:pt x="738522" y="2415305"/>
                            </a:cubicBezTo>
                            <a:lnTo>
                              <a:pt x="738522" y="976041"/>
                            </a:lnTo>
                            <a:lnTo>
                              <a:pt x="49191" y="286710"/>
                            </a:lnTo>
                            <a:cubicBezTo>
                              <a:pt x="-16398" y="221121"/>
                              <a:pt x="-16398" y="114781"/>
                              <a:pt x="49191" y="49192"/>
                            </a:cubicBezTo>
                            <a:cubicBezTo>
                              <a:pt x="81986" y="16397"/>
                              <a:pt x="124968" y="0"/>
                              <a:pt x="167951" y="0"/>
                            </a:cubicBezTo>
                            <a:close/>
                          </a:path>
                        </a:pathLst>
                      </a:cu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93" name="Google Shape;1193;p60"/>
                      <p:cNvSpPr/>
                      <p:nvPr/>
                    </p:nvSpPr>
                    <p:spPr>
                      <a:xfrm rot="-2700000">
                        <a:off x="8662494" y="2579669"/>
                        <a:ext cx="335902" cy="1126740"/>
                      </a:xfrm>
                      <a:prstGeom prst="roundRect">
                        <a:avLst>
                          <a:gd name="adj" fmla="val 50000"/>
                        </a:avLst>
                      </a:prstGeom>
                      <a:solidFill>
                        <a:srgbClr val="88C09B"/>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grpSp>
            </p:grpSp>
          </p:grpSp>
          <p:sp>
            <p:nvSpPr>
              <p:cNvPr id="1194" name="Google Shape;1194;p60"/>
              <p:cNvSpPr/>
              <p:nvPr/>
            </p:nvSpPr>
            <p:spPr>
              <a:xfrm rot="-9900000">
                <a:off x="8201158" y="2577275"/>
                <a:ext cx="980539" cy="888222"/>
              </a:xfrm>
              <a:custGeom>
                <a:avLst/>
                <a:gdLst/>
                <a:ahLst/>
                <a:cxnLst/>
                <a:rect l="l" t="t" r="r" b="b"/>
                <a:pathLst>
                  <a:path w="1719778" h="1647643" extrusionOk="0">
                    <a:moveTo>
                      <a:pt x="68" y="804624"/>
                    </a:moveTo>
                    <a:cubicBezTo>
                      <a:pt x="6418" y="153495"/>
                      <a:pt x="582830" y="-15804"/>
                      <a:pt x="869448" y="1129"/>
                    </a:cubicBezTo>
                    <a:cubicBezTo>
                      <a:pt x="1156066" y="18062"/>
                      <a:pt x="1700728" y="204295"/>
                      <a:pt x="1719778" y="906224"/>
                    </a:cubicBezTo>
                    <a:cubicBezTo>
                      <a:pt x="1719778" y="1360503"/>
                      <a:pt x="1308466" y="1625052"/>
                      <a:pt x="869448" y="1646219"/>
                    </a:cubicBezTo>
                    <a:cubicBezTo>
                      <a:pt x="430430" y="1667386"/>
                      <a:pt x="-6282" y="1455753"/>
                      <a:pt x="68" y="804624"/>
                    </a:cubicBezTo>
                    <a:close/>
                  </a:path>
                </a:pathLst>
              </a:custGeom>
              <a:gradFill>
                <a:gsLst>
                  <a:gs pos="0">
                    <a:srgbClr val="E4F1F4"/>
                  </a:gs>
                  <a:gs pos="39000">
                    <a:srgbClr val="E4F1F4"/>
                  </a:gs>
                  <a:gs pos="60000">
                    <a:srgbClr val="A8D5E0"/>
                  </a:gs>
                  <a:gs pos="100000">
                    <a:srgbClr val="A8D5E0"/>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95" name="Google Shape;1195;p60"/>
              <p:cNvSpPr/>
              <p:nvPr/>
            </p:nvSpPr>
            <p:spPr>
              <a:xfrm rot="3282910">
                <a:off x="8477278" y="2759112"/>
                <a:ext cx="311581" cy="408809"/>
              </a:xfrm>
              <a:custGeom>
                <a:avLst/>
                <a:gdLst/>
                <a:ahLst/>
                <a:cxnLst/>
                <a:rect l="l" t="t" r="r" b="b"/>
                <a:pathLst>
                  <a:path w="514611" h="675192" extrusionOk="0">
                    <a:moveTo>
                      <a:pt x="17" y="321224"/>
                    </a:moveTo>
                    <a:cubicBezTo>
                      <a:pt x="-1041" y="208858"/>
                      <a:pt x="45363" y="0"/>
                      <a:pt x="257314" y="0"/>
                    </a:cubicBezTo>
                    <a:cubicBezTo>
                      <a:pt x="469265" y="0"/>
                      <a:pt x="514611" y="143817"/>
                      <a:pt x="514611" y="321224"/>
                    </a:cubicBezTo>
                    <a:cubicBezTo>
                      <a:pt x="514611" y="498631"/>
                      <a:pt x="481965" y="655148"/>
                      <a:pt x="263664" y="674198"/>
                    </a:cubicBezTo>
                    <a:cubicBezTo>
                      <a:pt x="45363" y="693248"/>
                      <a:pt x="1075" y="433590"/>
                      <a:pt x="17" y="321224"/>
                    </a:cubicBezTo>
                    <a:close/>
                  </a:path>
                </a:pathLst>
              </a:custGeom>
              <a:solidFill>
                <a:srgbClr val="87C7D6"/>
              </a:solidFill>
              <a:ln>
                <a:noFill/>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nvGrpSpPr>
              <p:cNvPr id="1196" name="Google Shape;1196;p60"/>
              <p:cNvGrpSpPr/>
              <p:nvPr/>
            </p:nvGrpSpPr>
            <p:grpSpPr>
              <a:xfrm>
                <a:off x="8219511" y="4359520"/>
                <a:ext cx="1055117" cy="1086482"/>
                <a:chOff x="8219512" y="4471490"/>
                <a:chExt cx="920944" cy="948321"/>
              </a:xfrm>
            </p:grpSpPr>
            <p:sp>
              <p:nvSpPr>
                <p:cNvPr id="1197" name="Google Shape;1197;p60"/>
                <p:cNvSpPr/>
                <p:nvPr/>
              </p:nvSpPr>
              <p:spPr>
                <a:xfrm rot="-9900000">
                  <a:off x="8219512" y="4471490"/>
                  <a:ext cx="920944" cy="948321"/>
                </a:xfrm>
                <a:custGeom>
                  <a:avLst/>
                  <a:gdLst/>
                  <a:ahLst/>
                  <a:cxnLst/>
                  <a:rect l="l" t="t" r="r" b="b"/>
                  <a:pathLst>
                    <a:path w="1615254" h="1759128" extrusionOk="0">
                      <a:moveTo>
                        <a:pt x="46038" y="764487"/>
                      </a:moveTo>
                      <a:cubicBezTo>
                        <a:pt x="33694" y="699643"/>
                        <a:pt x="-20947" y="593965"/>
                        <a:pt x="8696" y="556810"/>
                      </a:cubicBezTo>
                      <a:cubicBezTo>
                        <a:pt x="38339" y="519655"/>
                        <a:pt x="158944" y="555387"/>
                        <a:pt x="180816" y="508032"/>
                      </a:cubicBezTo>
                      <a:cubicBezTo>
                        <a:pt x="202688" y="460677"/>
                        <a:pt x="154311" y="409872"/>
                        <a:pt x="166666" y="361138"/>
                      </a:cubicBezTo>
                      <a:cubicBezTo>
                        <a:pt x="179021" y="312404"/>
                        <a:pt x="276734" y="332926"/>
                        <a:pt x="315033" y="299208"/>
                      </a:cubicBezTo>
                      <a:cubicBezTo>
                        <a:pt x="353332" y="265490"/>
                        <a:pt x="351121" y="163027"/>
                        <a:pt x="412596" y="154254"/>
                      </a:cubicBezTo>
                      <a:cubicBezTo>
                        <a:pt x="474071" y="145481"/>
                        <a:pt x="536795" y="192221"/>
                        <a:pt x="592601" y="176406"/>
                      </a:cubicBezTo>
                      <a:cubicBezTo>
                        <a:pt x="648407" y="160591"/>
                        <a:pt x="647583" y="105187"/>
                        <a:pt x="700103" y="77347"/>
                      </a:cubicBezTo>
                      <a:cubicBezTo>
                        <a:pt x="752623" y="49507"/>
                        <a:pt x="822473" y="60533"/>
                        <a:pt x="852612" y="47850"/>
                      </a:cubicBezTo>
                      <a:cubicBezTo>
                        <a:pt x="882751" y="35167"/>
                        <a:pt x="970293" y="-7302"/>
                        <a:pt x="1010613" y="1088"/>
                      </a:cubicBezTo>
                      <a:cubicBezTo>
                        <a:pt x="1050933" y="9478"/>
                        <a:pt x="1065098" y="48533"/>
                        <a:pt x="1094531" y="98192"/>
                      </a:cubicBezTo>
                      <a:cubicBezTo>
                        <a:pt x="1123964" y="147851"/>
                        <a:pt x="1100353" y="252013"/>
                        <a:pt x="1152489" y="281444"/>
                      </a:cubicBezTo>
                      <a:cubicBezTo>
                        <a:pt x="1204625" y="310875"/>
                        <a:pt x="1227681" y="321128"/>
                        <a:pt x="1288772" y="335817"/>
                      </a:cubicBezTo>
                      <a:cubicBezTo>
                        <a:pt x="1349863" y="350506"/>
                        <a:pt x="1445730" y="336238"/>
                        <a:pt x="1471415" y="369354"/>
                      </a:cubicBezTo>
                      <a:cubicBezTo>
                        <a:pt x="1497100" y="402470"/>
                        <a:pt x="1476857" y="464918"/>
                        <a:pt x="1482144" y="518813"/>
                      </a:cubicBezTo>
                      <a:cubicBezTo>
                        <a:pt x="1487431" y="572708"/>
                        <a:pt x="1561035" y="597675"/>
                        <a:pt x="1585694" y="660183"/>
                      </a:cubicBezTo>
                      <a:cubicBezTo>
                        <a:pt x="1610353" y="722691"/>
                        <a:pt x="1530587" y="820445"/>
                        <a:pt x="1539975" y="896533"/>
                      </a:cubicBezTo>
                      <a:cubicBezTo>
                        <a:pt x="1549363" y="972621"/>
                        <a:pt x="1637340" y="1043484"/>
                        <a:pt x="1610014" y="1121209"/>
                      </a:cubicBezTo>
                      <a:cubicBezTo>
                        <a:pt x="1582689" y="1198934"/>
                        <a:pt x="1403381" y="1235725"/>
                        <a:pt x="1386176" y="1300559"/>
                      </a:cubicBezTo>
                      <a:cubicBezTo>
                        <a:pt x="1368971" y="1365393"/>
                        <a:pt x="1457445" y="1497517"/>
                        <a:pt x="1408881" y="1533382"/>
                      </a:cubicBezTo>
                      <a:cubicBezTo>
                        <a:pt x="1360317" y="1569247"/>
                        <a:pt x="1234808" y="1567015"/>
                        <a:pt x="1174759" y="1575404"/>
                      </a:cubicBezTo>
                      <a:cubicBezTo>
                        <a:pt x="1114710" y="1583793"/>
                        <a:pt x="1121729" y="1693851"/>
                        <a:pt x="1055228" y="1746464"/>
                      </a:cubicBezTo>
                      <a:cubicBezTo>
                        <a:pt x="988727" y="1799077"/>
                        <a:pt x="864328" y="1670861"/>
                        <a:pt x="784380" y="1669129"/>
                      </a:cubicBezTo>
                      <a:cubicBezTo>
                        <a:pt x="704432" y="1667397"/>
                        <a:pt x="645604" y="1794708"/>
                        <a:pt x="575538" y="1736072"/>
                      </a:cubicBezTo>
                      <a:cubicBezTo>
                        <a:pt x="505472" y="1677436"/>
                        <a:pt x="395086" y="1775712"/>
                        <a:pt x="337294" y="1741024"/>
                      </a:cubicBezTo>
                      <a:cubicBezTo>
                        <a:pt x="279502" y="1706336"/>
                        <a:pt x="373905" y="1567091"/>
                        <a:pt x="350393" y="1530067"/>
                      </a:cubicBezTo>
                      <a:cubicBezTo>
                        <a:pt x="326881" y="1493043"/>
                        <a:pt x="152083" y="1504725"/>
                        <a:pt x="146656" y="1459760"/>
                      </a:cubicBezTo>
                      <a:cubicBezTo>
                        <a:pt x="141229" y="1414795"/>
                        <a:pt x="159055" y="1299176"/>
                        <a:pt x="131388" y="1258238"/>
                      </a:cubicBezTo>
                      <a:cubicBezTo>
                        <a:pt x="103721" y="1217300"/>
                        <a:pt x="-2197" y="1176737"/>
                        <a:pt x="8524" y="1119341"/>
                      </a:cubicBezTo>
                      <a:cubicBezTo>
                        <a:pt x="19245" y="1061945"/>
                        <a:pt x="93895" y="1036675"/>
                        <a:pt x="82759" y="945876"/>
                      </a:cubicBezTo>
                      <a:cubicBezTo>
                        <a:pt x="68889" y="846970"/>
                        <a:pt x="58382" y="829331"/>
                        <a:pt x="46038" y="764487"/>
                      </a:cubicBezTo>
                      <a:close/>
                    </a:path>
                  </a:pathLst>
                </a:custGeom>
                <a:gradFill>
                  <a:gsLst>
                    <a:gs pos="0">
                      <a:srgbClr val="E4F1F4"/>
                    </a:gs>
                    <a:gs pos="39000">
                      <a:srgbClr val="E4F1F4"/>
                    </a:gs>
                    <a:gs pos="60000">
                      <a:srgbClr val="A8D5E0"/>
                    </a:gs>
                    <a:gs pos="100000">
                      <a:srgbClr val="A8D5E0"/>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198" name="Google Shape;1198;p60"/>
                <p:cNvSpPr/>
                <p:nvPr/>
              </p:nvSpPr>
              <p:spPr>
                <a:xfrm rot="3282910">
                  <a:off x="8469658" y="4684641"/>
                  <a:ext cx="311581" cy="408809"/>
                </a:xfrm>
                <a:custGeom>
                  <a:avLst/>
                  <a:gdLst/>
                  <a:ahLst/>
                  <a:cxnLst/>
                  <a:rect l="l" t="t" r="r" b="b"/>
                  <a:pathLst>
                    <a:path w="514611" h="675192" extrusionOk="0">
                      <a:moveTo>
                        <a:pt x="17" y="321224"/>
                      </a:moveTo>
                      <a:cubicBezTo>
                        <a:pt x="-1041" y="208858"/>
                        <a:pt x="45363" y="0"/>
                        <a:pt x="257314" y="0"/>
                      </a:cubicBezTo>
                      <a:cubicBezTo>
                        <a:pt x="469265" y="0"/>
                        <a:pt x="514611" y="143817"/>
                        <a:pt x="514611" y="321224"/>
                      </a:cubicBezTo>
                      <a:cubicBezTo>
                        <a:pt x="514611" y="498631"/>
                        <a:pt x="481965" y="655148"/>
                        <a:pt x="263664" y="674198"/>
                      </a:cubicBezTo>
                      <a:cubicBezTo>
                        <a:pt x="45363" y="693248"/>
                        <a:pt x="1075" y="433590"/>
                        <a:pt x="17" y="321224"/>
                      </a:cubicBezTo>
                      <a:close/>
                    </a:path>
                  </a:pathLst>
                </a:custGeom>
                <a:solidFill>
                  <a:srgbClr val="87C7D6"/>
                </a:solidFill>
                <a:ln>
                  <a:noFill/>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sp>
            <p:nvSpPr>
              <p:cNvPr id="1199" name="Google Shape;1199;p60"/>
              <p:cNvSpPr/>
              <p:nvPr/>
            </p:nvSpPr>
            <p:spPr>
              <a:xfrm rot="10218964">
                <a:off x="10575832" y="2580556"/>
                <a:ext cx="980539" cy="888222"/>
              </a:xfrm>
              <a:custGeom>
                <a:avLst/>
                <a:gdLst/>
                <a:ahLst/>
                <a:cxnLst/>
                <a:rect l="l" t="t" r="r" b="b"/>
                <a:pathLst>
                  <a:path w="1719778" h="1647643" extrusionOk="0">
                    <a:moveTo>
                      <a:pt x="68" y="804624"/>
                    </a:moveTo>
                    <a:cubicBezTo>
                      <a:pt x="6418" y="153495"/>
                      <a:pt x="582830" y="-15804"/>
                      <a:pt x="869448" y="1129"/>
                    </a:cubicBezTo>
                    <a:cubicBezTo>
                      <a:pt x="1156066" y="18062"/>
                      <a:pt x="1700728" y="204295"/>
                      <a:pt x="1719778" y="906224"/>
                    </a:cubicBezTo>
                    <a:cubicBezTo>
                      <a:pt x="1719778" y="1360503"/>
                      <a:pt x="1308466" y="1625052"/>
                      <a:pt x="869448" y="1646219"/>
                    </a:cubicBezTo>
                    <a:cubicBezTo>
                      <a:pt x="430430" y="1667386"/>
                      <a:pt x="-6282" y="1455753"/>
                      <a:pt x="68" y="804624"/>
                    </a:cubicBezTo>
                    <a:close/>
                  </a:path>
                </a:pathLst>
              </a:custGeom>
              <a:gradFill>
                <a:gsLst>
                  <a:gs pos="0">
                    <a:srgbClr val="E4F1F4"/>
                  </a:gs>
                  <a:gs pos="39000">
                    <a:srgbClr val="E4F1F4"/>
                  </a:gs>
                  <a:gs pos="60000">
                    <a:srgbClr val="A8D5E0"/>
                  </a:gs>
                  <a:gs pos="100000">
                    <a:srgbClr val="A8D5E0"/>
                  </a:gs>
                </a:gsLst>
                <a:path path="circle">
                  <a:fillToRect l="50000" t="50000" r="50000" b="50000"/>
                </a:path>
                <a:tileRect/>
              </a:gra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00" name="Google Shape;1200;p60"/>
              <p:cNvSpPr/>
              <p:nvPr/>
            </p:nvSpPr>
            <p:spPr>
              <a:xfrm rot="4558636">
                <a:off x="10900550" y="2790388"/>
                <a:ext cx="311581" cy="408809"/>
              </a:xfrm>
              <a:custGeom>
                <a:avLst/>
                <a:gdLst/>
                <a:ahLst/>
                <a:cxnLst/>
                <a:rect l="l" t="t" r="r" b="b"/>
                <a:pathLst>
                  <a:path w="514611" h="675192" extrusionOk="0">
                    <a:moveTo>
                      <a:pt x="17" y="321224"/>
                    </a:moveTo>
                    <a:cubicBezTo>
                      <a:pt x="-1041" y="208858"/>
                      <a:pt x="45363" y="0"/>
                      <a:pt x="257314" y="0"/>
                    </a:cubicBezTo>
                    <a:cubicBezTo>
                      <a:pt x="469265" y="0"/>
                      <a:pt x="514611" y="143817"/>
                      <a:pt x="514611" y="321224"/>
                    </a:cubicBezTo>
                    <a:cubicBezTo>
                      <a:pt x="514611" y="498631"/>
                      <a:pt x="481965" y="655148"/>
                      <a:pt x="263664" y="674198"/>
                    </a:cubicBezTo>
                    <a:cubicBezTo>
                      <a:pt x="45363" y="693248"/>
                      <a:pt x="1075" y="433590"/>
                      <a:pt x="17" y="321224"/>
                    </a:cubicBezTo>
                    <a:close/>
                  </a:path>
                </a:pathLst>
              </a:custGeom>
              <a:solidFill>
                <a:srgbClr val="87C7D6"/>
              </a:solidFill>
              <a:ln>
                <a:noFill/>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01" name="Google Shape;1201;p60"/>
              <p:cNvSpPr/>
              <p:nvPr/>
            </p:nvSpPr>
            <p:spPr>
              <a:xfrm rot="8040138">
                <a:off x="11457460" y="5090417"/>
                <a:ext cx="75155" cy="313495"/>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02" name="Google Shape;1202;p60"/>
              <p:cNvSpPr/>
              <p:nvPr/>
            </p:nvSpPr>
            <p:spPr>
              <a:xfrm rot="8040138">
                <a:off x="11401477" y="3261616"/>
                <a:ext cx="75155" cy="313495"/>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03" name="Google Shape;1203;p60"/>
              <p:cNvSpPr/>
              <p:nvPr/>
            </p:nvSpPr>
            <p:spPr>
              <a:xfrm rot="2745809">
                <a:off x="11457461" y="2487176"/>
                <a:ext cx="75155" cy="313495"/>
              </a:xfrm>
              <a:custGeom>
                <a:avLst/>
                <a:gdLst/>
                <a:ahLst/>
                <a:cxnLst/>
                <a:rect l="l" t="t" r="r" b="b"/>
                <a:pathLst>
                  <a:path w="110106" h="459284" extrusionOk="0">
                    <a:moveTo>
                      <a:pt x="55053" y="0"/>
                    </a:moveTo>
                    <a:cubicBezTo>
                      <a:pt x="85458" y="0"/>
                      <a:pt x="110106" y="24648"/>
                      <a:pt x="110106" y="55053"/>
                    </a:cubicBezTo>
                    <a:cubicBezTo>
                      <a:pt x="110106" y="70256"/>
                      <a:pt x="103944" y="84019"/>
                      <a:pt x="93981" y="93982"/>
                    </a:cubicBezTo>
                    <a:lnTo>
                      <a:pt x="81628" y="99099"/>
                    </a:lnTo>
                    <a:lnTo>
                      <a:pt x="81627" y="432710"/>
                    </a:lnTo>
                    <a:cubicBezTo>
                      <a:pt x="81627" y="447386"/>
                      <a:pt x="69729" y="459284"/>
                      <a:pt x="55053" y="459284"/>
                    </a:cubicBezTo>
                    <a:lnTo>
                      <a:pt x="55054" y="459283"/>
                    </a:lnTo>
                    <a:cubicBezTo>
                      <a:pt x="40378" y="459283"/>
                      <a:pt x="28480" y="447385"/>
                      <a:pt x="28480" y="432709"/>
                    </a:cubicBezTo>
                    <a:lnTo>
                      <a:pt x="28480" y="99099"/>
                    </a:lnTo>
                    <a:lnTo>
                      <a:pt x="16125" y="93982"/>
                    </a:lnTo>
                    <a:cubicBezTo>
                      <a:pt x="6162" y="84019"/>
                      <a:pt x="0" y="70256"/>
                      <a:pt x="0" y="55053"/>
                    </a:cubicBezTo>
                    <a:cubicBezTo>
                      <a:pt x="0" y="24648"/>
                      <a:pt x="24648" y="0"/>
                      <a:pt x="55053" y="0"/>
                    </a:cubicBezTo>
                    <a:close/>
                  </a:path>
                </a:pathLst>
              </a:custGeom>
              <a:solidFill>
                <a:srgbClr val="55B5C9"/>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04" name="Google Shape;1204;p60"/>
              <p:cNvSpPr/>
              <p:nvPr/>
            </p:nvSpPr>
            <p:spPr>
              <a:xfrm>
                <a:off x="8604551" y="3567608"/>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05" name="Google Shape;1205;p60"/>
              <p:cNvSpPr/>
              <p:nvPr/>
            </p:nvSpPr>
            <p:spPr>
              <a:xfrm>
                <a:off x="8375951" y="4110533"/>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06" name="Google Shape;1206;p60"/>
              <p:cNvSpPr/>
              <p:nvPr/>
            </p:nvSpPr>
            <p:spPr>
              <a:xfrm>
                <a:off x="8604551" y="5047793"/>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07" name="Google Shape;1207;p60"/>
              <p:cNvSpPr/>
              <p:nvPr/>
            </p:nvSpPr>
            <p:spPr>
              <a:xfrm>
                <a:off x="8909351" y="4552493"/>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08" name="Google Shape;1208;p60"/>
              <p:cNvSpPr/>
              <p:nvPr/>
            </p:nvSpPr>
            <p:spPr>
              <a:xfrm>
                <a:off x="9511331" y="4453433"/>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09" name="Google Shape;1209;p60"/>
              <p:cNvSpPr/>
              <p:nvPr/>
            </p:nvSpPr>
            <p:spPr>
              <a:xfrm>
                <a:off x="9976151" y="5055413"/>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10" name="Google Shape;1210;p60"/>
              <p:cNvSpPr/>
              <p:nvPr/>
            </p:nvSpPr>
            <p:spPr>
              <a:xfrm>
                <a:off x="10394378" y="4304695"/>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11" name="Google Shape;1211;p60"/>
              <p:cNvSpPr/>
              <p:nvPr/>
            </p:nvSpPr>
            <p:spPr>
              <a:xfrm>
                <a:off x="10892014" y="4478816"/>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12" name="Google Shape;1212;p60"/>
              <p:cNvSpPr/>
              <p:nvPr/>
            </p:nvSpPr>
            <p:spPr>
              <a:xfrm rot="20467748">
                <a:off x="10276891" y="4024605"/>
                <a:ext cx="57151" cy="323000"/>
              </a:xfrm>
              <a:custGeom>
                <a:avLst/>
                <a:gdLst/>
                <a:ahLst/>
                <a:cxnLst/>
                <a:rect l="l" t="t" r="r" b="b"/>
                <a:pathLst>
                  <a:path w="57151" h="261938" extrusionOk="0">
                    <a:moveTo>
                      <a:pt x="0" y="0"/>
                    </a:moveTo>
                    <a:cubicBezTo>
                      <a:pt x="15081" y="155575"/>
                      <a:pt x="42068" y="218280"/>
                      <a:pt x="57151" y="261938"/>
                    </a:cubicBezTo>
                  </a:path>
                </a:pathLst>
              </a:custGeom>
              <a:noFill/>
              <a:ln w="28575" cap="sq" cmpd="sng">
                <a:solidFill>
                  <a:schemeClr val="tx1"/>
                </a:solidFill>
                <a:prstDash val="solid"/>
                <a:miter lim="800000"/>
                <a:headEnd type="none" w="sm" len="sm"/>
                <a:tailEnd type="none" w="sm" len="sm"/>
              </a:ln>
            </p:spPr>
            <p:txBody>
              <a:bodyPr spcFirstLastPara="1" wrap="square" lIns="0" tIns="0" rIns="0" bIns="0" anchor="ctr" anchorCtr="0">
                <a:sp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13" name="Google Shape;1213;p60"/>
              <p:cNvSpPr/>
              <p:nvPr/>
            </p:nvSpPr>
            <p:spPr>
              <a:xfrm rot="18094036">
                <a:off x="10667264" y="4311917"/>
                <a:ext cx="75958" cy="323000"/>
              </a:xfrm>
              <a:custGeom>
                <a:avLst/>
                <a:gdLst/>
                <a:ahLst/>
                <a:cxnLst/>
                <a:rect l="l" t="t" r="r" b="b"/>
                <a:pathLst>
                  <a:path w="57151" h="261938" extrusionOk="0">
                    <a:moveTo>
                      <a:pt x="0" y="0"/>
                    </a:moveTo>
                    <a:cubicBezTo>
                      <a:pt x="15081" y="155575"/>
                      <a:pt x="42068" y="218280"/>
                      <a:pt x="57151" y="261938"/>
                    </a:cubicBezTo>
                  </a:path>
                </a:pathLst>
              </a:custGeom>
              <a:noFill/>
              <a:ln w="28575" cap="sq" cmpd="sng">
                <a:solidFill>
                  <a:schemeClr val="tx1"/>
                </a:solidFill>
                <a:prstDash val="solid"/>
                <a:miter lim="800000"/>
                <a:headEnd type="none" w="sm" len="sm"/>
                <a:tailEnd type="none" w="sm" len="sm"/>
              </a:ln>
            </p:spPr>
            <p:txBody>
              <a:bodyPr spcFirstLastPara="1" wrap="square" lIns="0" tIns="0" rIns="0" bIns="0" anchor="ctr" anchorCtr="0">
                <a:sp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14" name="Google Shape;1214;p60"/>
              <p:cNvSpPr/>
              <p:nvPr/>
            </p:nvSpPr>
            <p:spPr>
              <a:xfrm>
                <a:off x="10146728" y="3904645"/>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15" name="Google Shape;1215;p60"/>
              <p:cNvSpPr/>
              <p:nvPr/>
            </p:nvSpPr>
            <p:spPr>
              <a:xfrm>
                <a:off x="10710608" y="3546505"/>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16" name="Google Shape;1216;p60"/>
              <p:cNvSpPr/>
              <p:nvPr/>
            </p:nvSpPr>
            <p:spPr>
              <a:xfrm>
                <a:off x="10984928" y="4079905"/>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17" name="Google Shape;1217;p60"/>
              <p:cNvSpPr/>
              <p:nvPr/>
            </p:nvSpPr>
            <p:spPr>
              <a:xfrm>
                <a:off x="11320208" y="3790345"/>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18" name="Google Shape;1218;p60"/>
              <p:cNvSpPr/>
              <p:nvPr/>
            </p:nvSpPr>
            <p:spPr>
              <a:xfrm>
                <a:off x="9925748" y="2647345"/>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sp>
            <p:nvSpPr>
              <p:cNvPr id="1219" name="Google Shape;1219;p60"/>
              <p:cNvSpPr/>
              <p:nvPr/>
            </p:nvSpPr>
            <p:spPr>
              <a:xfrm>
                <a:off x="8912288" y="3051205"/>
                <a:ext cx="111050" cy="111050"/>
              </a:xfrm>
              <a:prstGeom prst="star16">
                <a:avLst>
                  <a:gd name="adj" fmla="val 37500"/>
                </a:avLst>
              </a:prstGeom>
              <a:solidFill>
                <a:srgbClr val="FFD98E"/>
              </a:solidFill>
              <a:ln w="12700" cap="sq" cmpd="sng">
                <a:solidFill>
                  <a:srgbClr val="FFFFFF"/>
                </a:solidFill>
                <a:prstDash val="solid"/>
                <a:miter lim="800000"/>
                <a:headEnd type="none" w="sm" len="sm"/>
                <a:tailEnd type="none" w="sm" len="sm"/>
              </a:ln>
            </p:spPr>
            <p:txBody>
              <a:bodyPr spcFirstLastPara="1" wrap="square" lIns="72000" tIns="36000" rIns="72000" bIns="36000"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Pts val="1600"/>
                  <a:buFont typeface="Arial"/>
                  <a:buNone/>
                  <a:tabLst/>
                  <a:defRPr/>
                </a:pPr>
                <a:endParaRPr kumimoji="0" lang="en-US" sz="1600" b="0" i="0" u="none" strike="noStrike" kern="0" cap="none" spc="0" normalizeH="0" baseline="0" noProof="0">
                  <a:ln>
                    <a:noFill/>
                  </a:ln>
                  <a:solidFill>
                    <a:srgbClr val="FFFFFF"/>
                  </a:solidFill>
                  <a:effectLst/>
                  <a:uLnTx/>
                  <a:uFillTx/>
                  <a:latin typeface="Arial"/>
                  <a:cs typeface="Arial"/>
                  <a:sym typeface="Arial"/>
                </a:endParaRPr>
              </a:p>
            </p:txBody>
          </p:sp>
        </p:grpSp>
        <p:sp>
          <p:nvSpPr>
            <p:cNvPr id="1220" name="Google Shape;1220;p60"/>
            <p:cNvSpPr/>
            <p:nvPr/>
          </p:nvSpPr>
          <p:spPr>
            <a:xfrm>
              <a:off x="471996" y="5631180"/>
              <a:ext cx="11258042" cy="374914"/>
            </a:xfrm>
            <a:prstGeom prst="rect">
              <a:avLst/>
            </a:prstGeom>
            <a:solidFill>
              <a:srgbClr val="1E3E4E"/>
            </a:solidFill>
            <a:ln w="28575" cap="sq"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108000" tIns="36000" rIns="108000" bIns="36000" anchor="ctr" anchorCtr="0">
              <a:noAutofit/>
            </a:bodyPr>
            <a:lstStyle/>
            <a:p>
              <a:pPr marL="457189" marR="0" lvl="1" indent="0" algn="ctr" defTabSz="914378" rtl="0" eaLnBrk="1" fontAlgn="auto" latinLnBrk="0" hangingPunct="1">
                <a:lnSpc>
                  <a:spcPct val="100000"/>
                </a:lnSpc>
                <a:spcBef>
                  <a:spcPts val="0"/>
                </a:spcBef>
                <a:spcAft>
                  <a:spcPts val="0"/>
                </a:spcAft>
                <a:buClr>
                  <a:srgbClr val="FFFFFF"/>
                </a:buClr>
                <a:buSzPts val="1200"/>
                <a:buFont typeface="Arial"/>
                <a:buNone/>
                <a:tabLst/>
                <a:defRPr/>
              </a:pPr>
              <a:r>
                <a:rPr kumimoji="0" lang="en-US" sz="1100" b="0" i="0" u="none" strike="noStrike" kern="0" cap="none" spc="0" normalizeH="0" baseline="0" noProof="0" dirty="0">
                  <a:ln>
                    <a:noFill/>
                  </a:ln>
                  <a:solidFill>
                    <a:srgbClr val="FFFFFF"/>
                  </a:solidFill>
                  <a:effectLst/>
                  <a:uLnTx/>
                  <a:uFillTx/>
                  <a:latin typeface="Arial"/>
                  <a:cs typeface="Arial"/>
                  <a:sym typeface="Arial"/>
                </a:rPr>
                <a:t>Fc region of the </a:t>
              </a:r>
              <a:r>
                <a:rPr kumimoji="0" lang="en-US" sz="1100" b="0" i="0" u="none" strike="noStrike" kern="0" cap="none" spc="0" normalizeH="0" baseline="0" noProof="0" dirty="0" err="1">
                  <a:ln>
                    <a:noFill/>
                  </a:ln>
                  <a:solidFill>
                    <a:srgbClr val="FFFFFF"/>
                  </a:solidFill>
                  <a:effectLst/>
                  <a:uLnTx/>
                  <a:uFillTx/>
                  <a:latin typeface="Arial"/>
                  <a:cs typeface="Arial"/>
                  <a:sym typeface="Arial"/>
                </a:rPr>
                <a:t>mAb</a:t>
              </a:r>
              <a:r>
                <a:rPr kumimoji="0" lang="en-US" sz="1100" b="0" i="0" u="none" strike="noStrike" kern="0" cap="none" spc="0" normalizeH="0" baseline="0" noProof="0" dirty="0">
                  <a:ln>
                    <a:noFill/>
                  </a:ln>
                  <a:solidFill>
                    <a:srgbClr val="FFFFFF"/>
                  </a:solidFill>
                  <a:effectLst/>
                  <a:uLnTx/>
                  <a:uFillTx/>
                  <a:latin typeface="Arial"/>
                  <a:cs typeface="Arial"/>
                  <a:sym typeface="Arial"/>
                </a:rPr>
                <a:t> component of ADCs can orchestrate antibody-dependent cellular cytotoxicity (ADCC)</a:t>
              </a:r>
              <a:endParaRPr kumimoji="0" lang="en-US" sz="11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21" name="Google Shape;1221;p60"/>
            <p:cNvSpPr txBox="1"/>
            <p:nvPr/>
          </p:nvSpPr>
          <p:spPr>
            <a:xfrm>
              <a:off x="2901704" y="4593397"/>
              <a:ext cx="1193867" cy="436051"/>
            </a:xfrm>
            <a:prstGeom prst="rect">
              <a:avLst/>
            </a:prstGeom>
            <a:noFill/>
            <a:ln>
              <a:noFill/>
            </a:ln>
          </p:spPr>
          <p:txBody>
            <a:bodyPr spcFirstLastPara="1" wrap="square" lIns="0" tIns="0" rIns="0" bIns="0" anchor="t" anchorCtr="0">
              <a:spAutoFit/>
            </a:bodyPr>
            <a:lstStyle/>
            <a:p>
              <a:pPr marL="0" marR="0" lvl="0" indent="0" algn="ctr" defTabSz="914378" rtl="0" eaLnBrk="1" fontAlgn="auto" latinLnBrk="0" hangingPunct="1">
                <a:lnSpc>
                  <a:spcPct val="8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000000"/>
                  </a:solidFill>
                  <a:effectLst/>
                  <a:uLnTx/>
                  <a:uFillTx/>
                  <a:latin typeface="Arial"/>
                  <a:cs typeface="Arial"/>
                  <a:sym typeface="Arial"/>
                </a:rPr>
                <a:t>Disruption </a:t>
              </a:r>
              <a:br>
                <a:rPr kumimoji="0" lang="en-US" sz="900" b="0" i="0" u="none" strike="noStrike" kern="0" cap="none" spc="0" normalizeH="0" baseline="0" noProof="0">
                  <a:ln>
                    <a:noFill/>
                  </a:ln>
                  <a:solidFill>
                    <a:srgbClr val="000000"/>
                  </a:solidFill>
                  <a:effectLst/>
                  <a:uLnTx/>
                  <a:uFillTx/>
                  <a:latin typeface="Arial"/>
                  <a:cs typeface="Arial"/>
                  <a:sym typeface="Arial"/>
                </a:rPr>
              </a:br>
              <a:r>
                <a:rPr kumimoji="0" lang="en-US" sz="900" b="0" i="0" u="none" strike="noStrike" kern="0" cap="none" spc="0" normalizeH="0" baseline="0" noProof="0">
                  <a:ln>
                    <a:noFill/>
                  </a:ln>
                  <a:solidFill>
                    <a:srgbClr val="000000"/>
                  </a:solidFill>
                  <a:effectLst/>
                  <a:uLnTx/>
                  <a:uFillTx/>
                  <a:latin typeface="Arial"/>
                  <a:cs typeface="Arial"/>
                  <a:sym typeface="Arial"/>
                </a:rPr>
                <a:t>of downstream signaling</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23E86-C02F-DEC9-D353-FEF01A3D5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625B06-6C04-3DF3-7EAA-138E309CDE62}"/>
              </a:ext>
            </a:extLst>
          </p:cNvPr>
          <p:cNvSpPr>
            <a:spLocks noGrp="1"/>
          </p:cNvSpPr>
          <p:nvPr>
            <p:ph type="ctrTitle"/>
          </p:nvPr>
        </p:nvSpPr>
        <p:spPr/>
        <p:txBody>
          <a:bodyPr/>
          <a:lstStyle/>
          <a:p>
            <a:pPr algn="ctr"/>
            <a:r>
              <a:rPr lang="en-US" noProof="0"/>
              <a:t>Triple-negative Breast Cancer</a:t>
            </a:r>
          </a:p>
        </p:txBody>
      </p:sp>
    </p:spTree>
    <p:extLst>
      <p:ext uri="{BB962C8B-B14F-4D97-AF65-F5344CB8AC3E}">
        <p14:creationId xmlns:p14="http://schemas.microsoft.com/office/powerpoint/2010/main" val="132311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E6755A-0C8A-0165-24ED-2DA41171E075}"/>
              </a:ext>
            </a:extLst>
          </p:cNvPr>
          <p:cNvSpPr>
            <a:spLocks noGrp="1"/>
          </p:cNvSpPr>
          <p:nvPr>
            <p:ph type="title"/>
          </p:nvPr>
        </p:nvSpPr>
        <p:spPr>
          <a:xfrm>
            <a:off x="12700" y="12700"/>
            <a:ext cx="9118600" cy="954454"/>
          </a:xfrm>
        </p:spPr>
        <p:txBody>
          <a:bodyPr>
            <a:noAutofit/>
          </a:bodyPr>
          <a:lstStyle/>
          <a:p>
            <a:pPr algn="ctr">
              <a:lnSpc>
                <a:spcPct val="80000"/>
              </a:lnSpc>
            </a:pPr>
            <a:r>
              <a:rPr lang="en-US" sz="3200" noProof="0" dirty="0">
                <a:solidFill>
                  <a:schemeClr val="bg1"/>
                </a:solidFill>
              </a:rPr>
              <a:t>ASCENT</a:t>
            </a:r>
            <a:br>
              <a:rPr lang="en-US" sz="2400" noProof="0" dirty="0">
                <a:solidFill>
                  <a:schemeClr val="bg1"/>
                </a:solidFill>
              </a:rPr>
            </a:br>
            <a:r>
              <a:rPr lang="en-US" sz="2400" i="1" noProof="0" dirty="0">
                <a:solidFill>
                  <a:schemeClr val="bg1"/>
                </a:solidFill>
              </a:rPr>
              <a:t>Sacituzumab </a:t>
            </a:r>
            <a:r>
              <a:rPr lang="en-US" sz="2400" i="1" noProof="0" dirty="0" err="1">
                <a:solidFill>
                  <a:schemeClr val="bg1"/>
                </a:solidFill>
              </a:rPr>
              <a:t>Govitecan</a:t>
            </a:r>
            <a:r>
              <a:rPr lang="en-US" sz="2400" i="1" noProof="0" dirty="0">
                <a:solidFill>
                  <a:schemeClr val="bg1"/>
                </a:solidFill>
              </a:rPr>
              <a:t> in Second-line and Later </a:t>
            </a:r>
            <a:r>
              <a:rPr lang="en-US" sz="2400" i="1" noProof="0" dirty="0" err="1">
                <a:solidFill>
                  <a:schemeClr val="bg1"/>
                </a:solidFill>
              </a:rPr>
              <a:t>mTNBC</a:t>
            </a:r>
            <a:endParaRPr lang="en-US" sz="2800" i="1" noProof="0" dirty="0">
              <a:solidFill>
                <a:schemeClr val="bg1"/>
              </a:solidFill>
            </a:endParaRPr>
          </a:p>
        </p:txBody>
      </p:sp>
      <p:sp>
        <p:nvSpPr>
          <p:cNvPr id="4" name="Text Placeholder 3">
            <a:extLst>
              <a:ext uri="{FF2B5EF4-FFF2-40B4-BE49-F238E27FC236}">
                <a16:creationId xmlns:a16="http://schemas.microsoft.com/office/drawing/2014/main" id="{02BB9CEE-B6A2-CB23-7F99-B94B19A22BCB}"/>
              </a:ext>
            </a:extLst>
          </p:cNvPr>
          <p:cNvSpPr>
            <a:spLocks noGrp="1"/>
          </p:cNvSpPr>
          <p:nvPr>
            <p:ph type="body" sz="quarter" idx="10"/>
          </p:nvPr>
        </p:nvSpPr>
        <p:spPr>
          <a:xfrm>
            <a:off x="12700" y="4889500"/>
            <a:ext cx="7523480" cy="254000"/>
          </a:xfrm>
        </p:spPr>
        <p:txBody>
          <a:bodyPr/>
          <a:lstStyle/>
          <a:p>
            <a:pPr algn="l"/>
            <a:r>
              <a:rPr lang="en-US" noProof="0" dirty="0" err="1">
                <a:solidFill>
                  <a:schemeClr val="bg1">
                    <a:lumMod val="50000"/>
                  </a:schemeClr>
                </a:solidFill>
              </a:rPr>
              <a:t>DoR</a:t>
            </a:r>
            <a:r>
              <a:rPr lang="en-US" noProof="0" dirty="0">
                <a:solidFill>
                  <a:schemeClr val="bg1">
                    <a:lumMod val="50000"/>
                  </a:schemeClr>
                </a:solidFill>
              </a:rPr>
              <a:t>, duration of response; IV, intravenous; ITT, intention to treat; </a:t>
            </a:r>
            <a:r>
              <a:rPr lang="en-US" noProof="0" dirty="0" err="1">
                <a:solidFill>
                  <a:schemeClr val="bg1">
                    <a:lumMod val="50000"/>
                  </a:schemeClr>
                </a:solidFill>
              </a:rPr>
              <a:t>mTNBC</a:t>
            </a:r>
            <a:r>
              <a:rPr lang="en-US" noProof="0" dirty="0">
                <a:solidFill>
                  <a:schemeClr val="bg1">
                    <a:lumMod val="50000"/>
                  </a:schemeClr>
                </a:solidFill>
              </a:rPr>
              <a:t>, metastatic triple-negative breast cancer; ORR, objective response rate; OS, overall survival; PFS, progression-free survival; RECIST, Response Evaluation Criteria In Solid </a:t>
            </a:r>
            <a:r>
              <a:rPr lang="en-US" noProof="0" dirty="0" err="1">
                <a:solidFill>
                  <a:schemeClr val="bg1">
                    <a:lumMod val="50000"/>
                  </a:schemeClr>
                </a:solidFill>
              </a:rPr>
              <a:t>Tumours</a:t>
            </a:r>
            <a:r>
              <a:rPr lang="en-US" noProof="0" dirty="0">
                <a:solidFill>
                  <a:schemeClr val="bg1">
                    <a:lumMod val="50000"/>
                  </a:schemeClr>
                </a:solidFill>
              </a:rPr>
              <a:t>; TTR, time to response.</a:t>
            </a:r>
          </a:p>
          <a:p>
            <a:pPr algn="l"/>
            <a:r>
              <a:rPr lang="en-US" noProof="0" dirty="0" err="1">
                <a:solidFill>
                  <a:schemeClr val="bg1">
                    <a:lumMod val="50000"/>
                  </a:schemeClr>
                </a:solidFill>
              </a:rPr>
              <a:t>Bardia</a:t>
            </a:r>
            <a:r>
              <a:rPr lang="en-US" noProof="0" dirty="0">
                <a:solidFill>
                  <a:schemeClr val="bg1">
                    <a:lumMod val="50000"/>
                  </a:schemeClr>
                </a:solidFill>
              </a:rPr>
              <a:t> A, et al. </a:t>
            </a:r>
            <a:r>
              <a:rPr lang="en-US" i="1" noProof="0" dirty="0">
                <a:solidFill>
                  <a:schemeClr val="bg1">
                    <a:lumMod val="50000"/>
                  </a:schemeClr>
                </a:solidFill>
              </a:rPr>
              <a:t>N </a:t>
            </a:r>
            <a:r>
              <a:rPr lang="en-US" i="1" noProof="0" dirty="0" err="1">
                <a:solidFill>
                  <a:schemeClr val="bg1">
                    <a:lumMod val="50000"/>
                  </a:schemeClr>
                </a:solidFill>
              </a:rPr>
              <a:t>Engl</a:t>
            </a:r>
            <a:r>
              <a:rPr lang="en-US" i="1" noProof="0" dirty="0">
                <a:solidFill>
                  <a:schemeClr val="bg1">
                    <a:lumMod val="50000"/>
                  </a:schemeClr>
                </a:solidFill>
              </a:rPr>
              <a:t> J Med</a:t>
            </a:r>
            <a:r>
              <a:rPr lang="en-US" noProof="0" dirty="0">
                <a:solidFill>
                  <a:schemeClr val="bg1">
                    <a:lumMod val="50000"/>
                  </a:schemeClr>
                </a:solidFill>
              </a:rPr>
              <a:t>. 2021;384(16):1529–1541. </a:t>
            </a:r>
            <a:r>
              <a:rPr lang="en-US" noProof="0" dirty="0" err="1">
                <a:solidFill>
                  <a:schemeClr val="bg1">
                    <a:lumMod val="50000"/>
                  </a:schemeClr>
                </a:solidFill>
              </a:rPr>
              <a:t>Bardia</a:t>
            </a:r>
            <a:r>
              <a:rPr lang="en-US" noProof="0" dirty="0">
                <a:solidFill>
                  <a:schemeClr val="bg1">
                    <a:lumMod val="50000"/>
                  </a:schemeClr>
                </a:solidFill>
              </a:rPr>
              <a:t> A, et al. ESMO Virtual Congress. 2020. Abstract No. LBA17. https://</a:t>
            </a:r>
            <a:r>
              <a:rPr lang="en-US" noProof="0" dirty="0" err="1">
                <a:solidFill>
                  <a:schemeClr val="bg1">
                    <a:lumMod val="50000"/>
                  </a:schemeClr>
                </a:solidFill>
              </a:rPr>
              <a:t>oncologypro.esmo.org</a:t>
            </a:r>
            <a:r>
              <a:rPr lang="en-US" noProof="0" dirty="0">
                <a:solidFill>
                  <a:schemeClr val="bg1">
                    <a:lumMod val="50000"/>
                  </a:schemeClr>
                </a:solidFill>
              </a:rPr>
              <a:t>/meeting-resources/esmo-virtual-congress-2020/ascent-a-randomized-phase-iii-study-of-sacituzumab-govitecan-sg-vs-treatment-of-physician-s-choice-tpc-in-patients-pts-with-previously-treat; </a:t>
            </a:r>
            <a:r>
              <a:rPr lang="en-US" noProof="0" dirty="0" err="1">
                <a:solidFill>
                  <a:schemeClr val="bg1">
                    <a:lumMod val="50000"/>
                  </a:schemeClr>
                </a:solidFill>
              </a:rPr>
              <a:t>ClinicalTrials.gov</a:t>
            </a:r>
            <a:r>
              <a:rPr lang="en-US" noProof="0" dirty="0">
                <a:solidFill>
                  <a:schemeClr val="bg1">
                    <a:lumMod val="50000"/>
                  </a:schemeClr>
                </a:solidFill>
              </a:rPr>
              <a:t>. Identifier: NCT02574455.</a:t>
            </a:r>
          </a:p>
        </p:txBody>
      </p:sp>
      <p:grpSp>
        <p:nvGrpSpPr>
          <p:cNvPr id="34" name="Group 33">
            <a:extLst>
              <a:ext uri="{FF2B5EF4-FFF2-40B4-BE49-F238E27FC236}">
                <a16:creationId xmlns:a16="http://schemas.microsoft.com/office/drawing/2014/main" id="{9695489C-592A-DAED-8643-062DBA4D72FB}"/>
              </a:ext>
            </a:extLst>
          </p:cNvPr>
          <p:cNvGrpSpPr/>
          <p:nvPr/>
        </p:nvGrpSpPr>
        <p:grpSpPr>
          <a:xfrm>
            <a:off x="0" y="967153"/>
            <a:ext cx="9144000" cy="3323995"/>
            <a:chOff x="0" y="967155"/>
            <a:chExt cx="11209808" cy="2097287"/>
          </a:xfrm>
        </p:grpSpPr>
        <p:sp>
          <p:nvSpPr>
            <p:cNvPr id="22" name="Rectangle 21">
              <a:extLst>
                <a:ext uri="{FF2B5EF4-FFF2-40B4-BE49-F238E27FC236}">
                  <a16:creationId xmlns:a16="http://schemas.microsoft.com/office/drawing/2014/main" id="{E567747A-8EED-B2D3-7222-CA397FE91271}"/>
                </a:ext>
              </a:extLst>
            </p:cNvPr>
            <p:cNvSpPr/>
            <p:nvPr/>
          </p:nvSpPr>
          <p:spPr>
            <a:xfrm>
              <a:off x="0" y="967155"/>
              <a:ext cx="11209808" cy="2097287"/>
            </a:xfrm>
            <a:prstGeom prst="rect">
              <a:avLst/>
            </a:prstGeom>
            <a:gradFill flip="none" rotWithShape="1">
              <a:gsLst>
                <a:gs pos="33000">
                  <a:schemeClr val="accent3">
                    <a:lumMod val="20000"/>
                    <a:lumOff val="80000"/>
                  </a:schemeClr>
                </a:gs>
                <a:gs pos="1835">
                  <a:schemeClr val="accent3">
                    <a:lumMod val="20000"/>
                    <a:lumOff val="80000"/>
                  </a:schemeClr>
                </a:gs>
                <a:gs pos="100000">
                  <a:schemeClr val="accent5">
                    <a:lumMod val="20000"/>
                    <a:lumOff val="80000"/>
                  </a:schemeClr>
                </a:gs>
                <a:gs pos="78000">
                  <a:schemeClr val="accent5">
                    <a:lumMod val="20000"/>
                    <a:lumOff val="80000"/>
                    <a:alpha val="51000"/>
                  </a:schemeClr>
                </a:gs>
              </a:gsLst>
              <a:lin ang="10800000" scaled="1"/>
              <a:tileRect/>
            </a:gra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6" name="Rounded Rectangle 12">
              <a:extLst>
                <a:ext uri="{FF2B5EF4-FFF2-40B4-BE49-F238E27FC236}">
                  <a16:creationId xmlns:a16="http://schemas.microsoft.com/office/drawing/2014/main" id="{1FBC4E9D-3699-9F19-1A5F-A7BE5592A89A}"/>
                </a:ext>
              </a:extLst>
            </p:cNvPr>
            <p:cNvSpPr/>
            <p:nvPr/>
          </p:nvSpPr>
          <p:spPr>
            <a:xfrm rot="10800000">
              <a:off x="5533460" y="1547492"/>
              <a:ext cx="214736" cy="948137"/>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12700" cap="flat" cmpd="sng" algn="ctr">
              <a:solidFill>
                <a:schemeClr val="tx2"/>
              </a:solidFill>
              <a:prstDash val="solid"/>
              <a:headEnd type="none" w="med" len="med"/>
              <a:tailEnd type="none" w="med" len="med"/>
            </a:ln>
          </p:spPr>
          <p:txBody>
            <a:bodyPr rtlCol="0" anchor="ctr" anchorCtr="0"/>
            <a:lstStyle/>
            <a:p>
              <a:pPr algn="ctr" defTabSz="914355">
                <a:defRPr/>
              </a:pPr>
              <a:endParaRPr lang="en-US" kern="0" noProof="0">
                <a:solidFill>
                  <a:prstClr val="black"/>
                </a:solidFill>
                <a:cs typeface="Calibri" panose="020F0502020204030204" pitchFamily="34" charset="0"/>
              </a:endParaRPr>
            </a:p>
          </p:txBody>
        </p:sp>
        <p:sp>
          <p:nvSpPr>
            <p:cNvPr id="7" name="Rounded Rectangle 12">
              <a:extLst>
                <a:ext uri="{FF2B5EF4-FFF2-40B4-BE49-F238E27FC236}">
                  <a16:creationId xmlns:a16="http://schemas.microsoft.com/office/drawing/2014/main" id="{C27323A9-BBFC-22AE-04A7-2D7F041A64ED}"/>
                </a:ext>
              </a:extLst>
            </p:cNvPr>
            <p:cNvSpPr/>
            <p:nvPr/>
          </p:nvSpPr>
          <p:spPr>
            <a:xfrm>
              <a:off x="2753337" y="1547492"/>
              <a:ext cx="322644" cy="948138"/>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12700" cap="flat" cmpd="sng" algn="ctr">
              <a:solidFill>
                <a:schemeClr val="tx2"/>
              </a:solidFill>
              <a:prstDash val="solid"/>
              <a:headEnd type="stealth" w="lg" len="lg"/>
              <a:tailEnd type="stealth" w="lg" len="lg"/>
            </a:ln>
          </p:spPr>
          <p:txBody>
            <a:bodyPr rtlCol="0" anchor="ctr" anchorCtr="0"/>
            <a:lstStyle/>
            <a:p>
              <a:pPr algn="ctr" defTabSz="914355">
                <a:defRPr/>
              </a:pPr>
              <a:endParaRPr lang="en-US" kern="0" noProof="0">
                <a:solidFill>
                  <a:prstClr val="black"/>
                </a:solidFill>
                <a:cs typeface="Calibri" panose="020F0502020204030204" pitchFamily="34" charset="0"/>
              </a:endParaRPr>
            </a:p>
          </p:txBody>
        </p:sp>
        <p:cxnSp>
          <p:nvCxnSpPr>
            <p:cNvPr id="8" name="Straight Connector 7">
              <a:extLst>
                <a:ext uri="{FF2B5EF4-FFF2-40B4-BE49-F238E27FC236}">
                  <a16:creationId xmlns:a16="http://schemas.microsoft.com/office/drawing/2014/main" id="{5AEBA2F8-7CAC-6B79-B216-C35FFCD4EEFC}"/>
                </a:ext>
              </a:extLst>
            </p:cNvPr>
            <p:cNvCxnSpPr>
              <a:cxnSpLocks/>
            </p:cNvCxnSpPr>
            <p:nvPr/>
          </p:nvCxnSpPr>
          <p:spPr>
            <a:xfrm flipH="1">
              <a:off x="2280100" y="2007031"/>
              <a:ext cx="438109" cy="0"/>
            </a:xfrm>
            <a:prstGeom prst="line">
              <a:avLst/>
            </a:prstGeom>
            <a:noFill/>
            <a:ln w="12700" cap="flat" cmpd="sng" algn="ctr">
              <a:solidFill>
                <a:schemeClr val="tx2"/>
              </a:solidFill>
              <a:prstDash val="solid"/>
            </a:ln>
          </p:spPr>
        </p:cxnSp>
        <p:cxnSp>
          <p:nvCxnSpPr>
            <p:cNvPr id="9" name="Straight Connector 8">
              <a:extLst>
                <a:ext uri="{FF2B5EF4-FFF2-40B4-BE49-F238E27FC236}">
                  <a16:creationId xmlns:a16="http://schemas.microsoft.com/office/drawing/2014/main" id="{14590CDF-1D97-5806-72B5-A5866EBEBF3C}"/>
                </a:ext>
              </a:extLst>
            </p:cNvPr>
            <p:cNvCxnSpPr>
              <a:cxnSpLocks/>
            </p:cNvCxnSpPr>
            <p:nvPr/>
          </p:nvCxnSpPr>
          <p:spPr>
            <a:xfrm>
              <a:off x="6239249" y="2031923"/>
              <a:ext cx="1013165" cy="0"/>
            </a:xfrm>
            <a:prstGeom prst="line">
              <a:avLst/>
            </a:prstGeom>
            <a:noFill/>
            <a:ln w="12700" cap="flat" cmpd="sng" algn="ctr">
              <a:solidFill>
                <a:schemeClr val="tx2"/>
              </a:solidFill>
              <a:prstDash val="solid"/>
              <a:headEnd type="none" w="med" len="med"/>
              <a:tailEnd type="stealth" w="lg" len="lg"/>
            </a:ln>
          </p:spPr>
        </p:cxnSp>
        <p:sp>
          <p:nvSpPr>
            <p:cNvPr id="10" name="Rectangle: Rounded Corners 21">
              <a:extLst>
                <a:ext uri="{FF2B5EF4-FFF2-40B4-BE49-F238E27FC236}">
                  <a16:creationId xmlns:a16="http://schemas.microsoft.com/office/drawing/2014/main" id="{0EA67FCA-43C4-512C-1207-C5D771848E88}"/>
                </a:ext>
              </a:extLst>
            </p:cNvPr>
            <p:cNvSpPr/>
            <p:nvPr/>
          </p:nvSpPr>
          <p:spPr>
            <a:xfrm>
              <a:off x="188419" y="1136801"/>
              <a:ext cx="2213167" cy="1734638"/>
            </a:xfrm>
            <a:prstGeom prst="roundRect">
              <a:avLst>
                <a:gd name="adj" fmla="val 4212"/>
              </a:avLst>
            </a:prstGeom>
            <a:solidFill>
              <a:schemeClr val="bg1"/>
            </a:solidFill>
            <a:ln w="9525" cap="flat" cmpd="sng" algn="ctr">
              <a:solidFill>
                <a:schemeClr val="bg1">
                  <a:lumMod val="50000"/>
                </a:schemeClr>
              </a:solidFill>
              <a:prstDash val="solid"/>
            </a:ln>
            <a:effectLst>
              <a:outerShdw blurRad="50800" dist="38100" dir="2700000" algn="tl" rotWithShape="0">
                <a:prstClr val="black">
                  <a:alpha val="40000"/>
                </a:prstClr>
              </a:outerShdw>
            </a:effectLst>
          </p:spPr>
          <p:txBody>
            <a:bodyPr wrap="square" lIns="91440" tIns="108000" rIns="91440" bIns="0" rtlCol="0" anchor="t" anchorCtr="0">
              <a:noAutofit/>
            </a:bodyPr>
            <a:lstStyle/>
            <a:p>
              <a:pPr defTabSz="914355">
                <a:lnSpc>
                  <a:spcPct val="95000"/>
                </a:lnSpc>
                <a:spcBef>
                  <a:spcPts val="450"/>
                </a:spcBef>
                <a:defRPr/>
              </a:pPr>
              <a:r>
                <a:rPr lang="en-US" sz="1600" b="1" kern="0" noProof="0" dirty="0">
                  <a:solidFill>
                    <a:schemeClr val="accent5"/>
                  </a:solidFill>
                  <a:cs typeface="Calibri" panose="020F0502020204030204" pitchFamily="34" charset="0"/>
                </a:rPr>
                <a:t>Metastatic TNBC</a:t>
              </a:r>
            </a:p>
            <a:p>
              <a:pPr marL="274320" indent="-182880" defTabSz="914355">
                <a:lnSpc>
                  <a:spcPct val="95000"/>
                </a:lnSpc>
                <a:spcBef>
                  <a:spcPts val="450"/>
                </a:spcBef>
                <a:buClr>
                  <a:schemeClr val="accent3"/>
                </a:buClr>
                <a:buFont typeface="Arial" panose="020B0604020202020204" pitchFamily="34" charset="0"/>
                <a:buChar char="•"/>
                <a:defRPr/>
              </a:pPr>
              <a:r>
                <a:rPr lang="en-US" sz="1200" kern="0" noProof="0" dirty="0">
                  <a:solidFill>
                    <a:schemeClr val="tx2"/>
                  </a:solidFill>
                  <a:cs typeface="Calibri" panose="020F0502020204030204" pitchFamily="34" charset="0"/>
                </a:rPr>
                <a:t>≥ 2 chemotherapies</a:t>
              </a:r>
              <a:r>
                <a:rPr lang="en-US" sz="1200" kern="0" dirty="0">
                  <a:solidFill>
                    <a:schemeClr val="tx2"/>
                  </a:solidFill>
                  <a:cs typeface="Calibri" panose="020F0502020204030204" pitchFamily="34" charset="0"/>
                </a:rPr>
                <a:t>, </a:t>
              </a:r>
              <a:r>
                <a:rPr lang="en-US" sz="1200" kern="0" noProof="0" dirty="0">
                  <a:solidFill>
                    <a:schemeClr val="tx2"/>
                  </a:solidFill>
                  <a:cs typeface="Calibri" panose="020F0502020204030204" pitchFamily="34" charset="0"/>
                </a:rPr>
                <a:t>o</a:t>
              </a:r>
              <a:r>
                <a:rPr lang="en-US" sz="1200" kern="0" noProof="0" dirty="0">
                  <a:solidFill>
                    <a:schemeClr val="tx2"/>
                  </a:solidFill>
                  <a:cs typeface="Calibri" panose="020F0502020204030204" pitchFamily="34" charset="0"/>
                  <a:sym typeface="Symbol" panose="05050102010706020507" pitchFamily="18" charset="2"/>
                </a:rPr>
                <a:t>ne of which could be in neo/adjuvant setting provided progression occurred within a 12-month period</a:t>
              </a:r>
            </a:p>
            <a:p>
              <a:pPr marL="274320" indent="-182880" defTabSz="914355">
                <a:lnSpc>
                  <a:spcPct val="95000"/>
                </a:lnSpc>
                <a:spcBef>
                  <a:spcPts val="450"/>
                </a:spcBef>
                <a:buClr>
                  <a:schemeClr val="accent3"/>
                </a:buClr>
                <a:buFont typeface="Arial" panose="020B0604020202020204" pitchFamily="34" charset="0"/>
                <a:buChar char="•"/>
                <a:defRPr/>
              </a:pPr>
              <a:r>
                <a:rPr lang="en-US" sz="1200" kern="0" noProof="0" dirty="0">
                  <a:solidFill>
                    <a:schemeClr val="tx2"/>
                  </a:solidFill>
                  <a:cs typeface="Calibri" panose="020F0502020204030204" pitchFamily="34" charset="0"/>
                  <a:sym typeface="Symbol" panose="05050102010706020507" pitchFamily="18" charset="2"/>
                </a:rPr>
                <a:t>Patients with stable brain metastasis were allowed</a:t>
              </a:r>
            </a:p>
            <a:p>
              <a:pPr algn="ctr" defTabSz="914355">
                <a:lnSpc>
                  <a:spcPct val="95000"/>
                </a:lnSpc>
                <a:spcBef>
                  <a:spcPts val="450"/>
                </a:spcBef>
                <a:defRPr/>
              </a:pPr>
              <a:r>
                <a:rPr lang="en-US" sz="1200" kern="0" noProof="0" dirty="0">
                  <a:solidFill>
                    <a:schemeClr val="tx2"/>
                  </a:solidFill>
                  <a:cs typeface="Calibri" panose="020F0502020204030204" pitchFamily="34" charset="0"/>
                  <a:sym typeface="Symbol" panose="05050102010706020507" pitchFamily="18" charset="2"/>
                </a:rPr>
                <a:t>(N = 529)</a:t>
              </a:r>
              <a:endParaRPr lang="en-US" sz="1200" kern="0" noProof="0" dirty="0">
                <a:solidFill>
                  <a:schemeClr val="tx2"/>
                </a:solidFill>
                <a:cs typeface="Calibri" panose="020F0502020204030204" pitchFamily="34" charset="0"/>
              </a:endParaRPr>
            </a:p>
          </p:txBody>
        </p:sp>
        <p:sp>
          <p:nvSpPr>
            <p:cNvPr id="11" name="Rectangle: Rounded Corners 22">
              <a:extLst>
                <a:ext uri="{FF2B5EF4-FFF2-40B4-BE49-F238E27FC236}">
                  <a16:creationId xmlns:a16="http://schemas.microsoft.com/office/drawing/2014/main" id="{D67C884B-5C32-6A52-3674-38725155ACF2}"/>
                </a:ext>
              </a:extLst>
            </p:cNvPr>
            <p:cNvSpPr/>
            <p:nvPr/>
          </p:nvSpPr>
          <p:spPr>
            <a:xfrm>
              <a:off x="3075982" y="1136803"/>
              <a:ext cx="2510849" cy="894856"/>
            </a:xfrm>
            <a:prstGeom prst="roundRect">
              <a:avLst>
                <a:gd name="adj" fmla="val 9505"/>
              </a:avLst>
            </a:prstGeom>
            <a:solidFill>
              <a:srgbClr val="2A789A"/>
            </a:solidFill>
            <a:ln w="12700" cap="flat" cmpd="sng" algn="ctr">
              <a:noFill/>
              <a:prstDash val="solid"/>
            </a:ln>
            <a:effectLst>
              <a:outerShdw blurRad="50800" dist="38100" dir="2700000" algn="tl" rotWithShape="0">
                <a:prstClr val="black">
                  <a:alpha val="40000"/>
                </a:prstClr>
              </a:outerShdw>
            </a:effectLst>
          </p:spPr>
          <p:txBody>
            <a:bodyPr lIns="0" rIns="0" rtlCol="0" anchor="ctr" anchorCtr="0"/>
            <a:lstStyle/>
            <a:p>
              <a:pPr algn="ctr" defTabSz="914355">
                <a:defRPr/>
              </a:pPr>
              <a:r>
                <a:rPr lang="en-US" sz="1600" b="1" kern="0" noProof="0" dirty="0">
                  <a:solidFill>
                    <a:prstClr val="white"/>
                  </a:solidFill>
                  <a:cs typeface="Calibri" panose="020F0502020204030204" pitchFamily="34" charset="0"/>
                </a:rPr>
                <a:t>Sacituzumab </a:t>
              </a:r>
              <a:r>
                <a:rPr lang="en-US" sz="1600" b="1" kern="0" noProof="0" dirty="0" err="1">
                  <a:solidFill>
                    <a:prstClr val="white"/>
                  </a:solidFill>
                  <a:cs typeface="Calibri" panose="020F0502020204030204" pitchFamily="34" charset="0"/>
                </a:rPr>
                <a:t>govitecan</a:t>
              </a:r>
              <a:r>
                <a:rPr lang="en-US" sz="1600" b="1" kern="0" noProof="0" dirty="0">
                  <a:solidFill>
                    <a:prstClr val="white"/>
                  </a:solidFill>
                  <a:cs typeface="Calibri" panose="020F0502020204030204" pitchFamily="34" charset="0"/>
                </a:rPr>
                <a:t> (SG) </a:t>
              </a:r>
            </a:p>
            <a:p>
              <a:pPr algn="ctr" defTabSz="914355">
                <a:defRPr/>
              </a:pPr>
              <a:r>
                <a:rPr lang="en-US" sz="1600" kern="0" noProof="0" dirty="0">
                  <a:solidFill>
                    <a:srgbClr val="FFFFFF"/>
                  </a:solidFill>
                  <a:cs typeface="Calibri" panose="020F0502020204030204" pitchFamily="34" charset="0"/>
                </a:rPr>
                <a:t>10 mg/kg IV</a:t>
              </a:r>
            </a:p>
            <a:p>
              <a:pPr algn="ctr" defTabSz="914355">
                <a:defRPr/>
              </a:pPr>
              <a:r>
                <a:rPr lang="en-US" sz="1600" kern="0" noProof="0" dirty="0">
                  <a:solidFill>
                    <a:srgbClr val="FFFFFF"/>
                  </a:solidFill>
                  <a:cs typeface="Calibri" panose="020F0502020204030204" pitchFamily="34" charset="0"/>
                </a:rPr>
                <a:t>Days 1 and 8, every 21 days</a:t>
              </a:r>
            </a:p>
            <a:p>
              <a:pPr algn="ctr" defTabSz="914355">
                <a:defRPr/>
              </a:pPr>
              <a:r>
                <a:rPr lang="en-US" sz="1050" kern="0" noProof="0" dirty="0">
                  <a:solidFill>
                    <a:srgbClr val="FFFFFF"/>
                  </a:solidFill>
                  <a:cs typeface="Calibri" panose="020F0502020204030204" pitchFamily="34" charset="0"/>
                </a:rPr>
                <a:t>(n = 267)</a:t>
              </a:r>
            </a:p>
          </p:txBody>
        </p:sp>
        <p:sp>
          <p:nvSpPr>
            <p:cNvPr id="12" name="Rectangle: Rounded Corners 23">
              <a:extLst>
                <a:ext uri="{FF2B5EF4-FFF2-40B4-BE49-F238E27FC236}">
                  <a16:creationId xmlns:a16="http://schemas.microsoft.com/office/drawing/2014/main" id="{B32B5953-6619-B012-C7CD-B1386EF31035}"/>
                </a:ext>
              </a:extLst>
            </p:cNvPr>
            <p:cNvSpPr/>
            <p:nvPr/>
          </p:nvSpPr>
          <p:spPr>
            <a:xfrm>
              <a:off x="3075982" y="2088476"/>
              <a:ext cx="2510849" cy="819805"/>
            </a:xfrm>
            <a:prstGeom prst="roundRect">
              <a:avLst>
                <a:gd name="adj" fmla="val 11090"/>
              </a:avLst>
            </a:prstGeom>
            <a:solidFill>
              <a:schemeClr val="bg1">
                <a:lumMod val="50000"/>
              </a:schemeClr>
            </a:solidFill>
            <a:ln w="12700" cap="flat" cmpd="sng" algn="ctr">
              <a:noFill/>
              <a:prstDash val="solid"/>
            </a:ln>
            <a:effectLst>
              <a:outerShdw blurRad="50800" dist="38100" dir="2700000" algn="tl" rotWithShape="0">
                <a:prstClr val="black">
                  <a:alpha val="40000"/>
                </a:prstClr>
              </a:outerShdw>
            </a:effectLst>
          </p:spPr>
          <p:txBody>
            <a:bodyPr lIns="34290" rIns="34290" rtlCol="0" anchor="ctr" anchorCtr="0"/>
            <a:lstStyle/>
            <a:p>
              <a:pPr algn="ctr" defTabSz="914355">
                <a:lnSpc>
                  <a:spcPct val="90000"/>
                </a:lnSpc>
                <a:spcBef>
                  <a:spcPts val="300"/>
                </a:spcBef>
                <a:defRPr/>
              </a:pPr>
              <a:r>
                <a:rPr lang="en-US" sz="1600" b="1" kern="0" noProof="0">
                  <a:solidFill>
                    <a:srgbClr val="FFFFFF"/>
                  </a:solidFill>
                  <a:cs typeface="Calibri" panose="020F0502020204030204" pitchFamily="34" charset="0"/>
                </a:rPr>
                <a:t>Treatment of </a:t>
              </a:r>
              <a:br>
                <a:rPr lang="en-US" sz="1600" b="1" kern="0" noProof="0">
                  <a:solidFill>
                    <a:srgbClr val="FFFFFF"/>
                  </a:solidFill>
                  <a:cs typeface="Calibri" panose="020F0502020204030204" pitchFamily="34" charset="0"/>
                </a:rPr>
              </a:br>
              <a:r>
                <a:rPr lang="en-US" sz="1600" b="1" kern="0" noProof="0">
                  <a:solidFill>
                    <a:srgbClr val="FFFFFF"/>
                  </a:solidFill>
                  <a:cs typeface="Calibri" panose="020F0502020204030204" pitchFamily="34" charset="0"/>
                </a:rPr>
                <a:t>physician’s choice</a:t>
              </a:r>
              <a:endParaRPr lang="en-US" sz="1600" kern="0" baseline="30000" noProof="0">
                <a:solidFill>
                  <a:srgbClr val="FFFFFF"/>
                </a:solidFill>
                <a:cs typeface="Calibri" panose="020F0502020204030204" pitchFamily="34" charset="0"/>
              </a:endParaRPr>
            </a:p>
            <a:p>
              <a:pPr algn="ctr" defTabSz="914355">
                <a:lnSpc>
                  <a:spcPct val="90000"/>
                </a:lnSpc>
                <a:spcBef>
                  <a:spcPts val="300"/>
                </a:spcBef>
                <a:defRPr/>
              </a:pPr>
              <a:r>
                <a:rPr lang="en-US" sz="1050" kern="0" noProof="0">
                  <a:solidFill>
                    <a:srgbClr val="FFFFFF"/>
                  </a:solidFill>
                  <a:cs typeface="Calibri" panose="020F0502020204030204" pitchFamily="34" charset="0"/>
                </a:rPr>
                <a:t>(n = 262) </a:t>
              </a:r>
            </a:p>
          </p:txBody>
        </p:sp>
        <p:sp>
          <p:nvSpPr>
            <p:cNvPr id="13" name="AutoShape 26">
              <a:extLst>
                <a:ext uri="{FF2B5EF4-FFF2-40B4-BE49-F238E27FC236}">
                  <a16:creationId xmlns:a16="http://schemas.microsoft.com/office/drawing/2014/main" id="{0212FDFC-8D89-4A96-6E04-E86EABFAAC2A}"/>
                </a:ext>
              </a:extLst>
            </p:cNvPr>
            <p:cNvSpPr>
              <a:spLocks noChangeArrowheads="1"/>
            </p:cNvSpPr>
            <p:nvPr/>
          </p:nvSpPr>
          <p:spPr bwMode="auto">
            <a:xfrm>
              <a:off x="7266290" y="1445355"/>
              <a:ext cx="1757606" cy="1192941"/>
            </a:xfrm>
            <a:prstGeom prst="roundRect">
              <a:avLst>
                <a:gd name="adj" fmla="val 5367"/>
              </a:avLst>
            </a:prstGeom>
            <a:solidFill>
              <a:schemeClr val="bg1"/>
            </a:solidFill>
            <a:ln w="9525">
              <a:solidFill>
                <a:schemeClr val="bg1">
                  <a:lumMod val="50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wrap="square" lIns="0" tIns="72000" rIns="0" bIns="72000" anchor="t" anchorCtr="0">
              <a:spAutoFit/>
            </a:bodyPr>
            <a:lstStyle>
              <a:lvl1pPr eaLnBrk="0" hangingPunct="0">
                <a:defRPr kumimoji="1" sz="1200">
                  <a:solidFill>
                    <a:schemeClr val="tx1"/>
                  </a:solidFill>
                  <a:latin typeface="Arial" pitchFamily="34" charset="0"/>
                  <a:ea typeface="HGP創英角ｺﾞｼｯｸUB"/>
                  <a:cs typeface="HGP創英角ｺﾞｼｯｸUB"/>
                </a:defRPr>
              </a:lvl1pPr>
              <a:lvl2pPr marL="742950" indent="-285750" eaLnBrk="0" hangingPunct="0">
                <a:defRPr kumimoji="1" sz="1200">
                  <a:solidFill>
                    <a:schemeClr val="tx1"/>
                  </a:solidFill>
                  <a:latin typeface="Arial" pitchFamily="34" charset="0"/>
                  <a:ea typeface="HGP創英角ｺﾞｼｯｸUB"/>
                  <a:cs typeface="HGP創英角ｺﾞｼｯｸUB"/>
                </a:defRPr>
              </a:lvl2pPr>
              <a:lvl3pPr marL="1143000" indent="-228600" eaLnBrk="0" hangingPunct="0">
                <a:defRPr kumimoji="1" sz="1200">
                  <a:solidFill>
                    <a:schemeClr val="tx1"/>
                  </a:solidFill>
                  <a:latin typeface="Arial" pitchFamily="34" charset="0"/>
                  <a:ea typeface="HGP創英角ｺﾞｼｯｸUB"/>
                  <a:cs typeface="HGP創英角ｺﾞｼｯｸUB"/>
                </a:defRPr>
              </a:lvl3pPr>
              <a:lvl4pPr marL="1600200" indent="-228600" eaLnBrk="0" hangingPunct="0">
                <a:defRPr kumimoji="1" sz="1200">
                  <a:solidFill>
                    <a:schemeClr val="tx1"/>
                  </a:solidFill>
                  <a:latin typeface="Arial" pitchFamily="34" charset="0"/>
                  <a:ea typeface="HGP創英角ｺﾞｼｯｸUB"/>
                  <a:cs typeface="HGP創英角ｺﾞｼｯｸUB"/>
                </a:defRPr>
              </a:lvl4pPr>
              <a:lvl5pPr marL="2057400" indent="-228600" eaLnBrk="0" hangingPunct="0">
                <a:defRPr kumimoji="1" sz="1200">
                  <a:solidFill>
                    <a:schemeClr val="tx1"/>
                  </a:solidFill>
                  <a:latin typeface="Arial" pitchFamily="34" charset="0"/>
                  <a:ea typeface="HGP創英角ｺﾞｼｯｸUB"/>
                  <a:cs typeface="HGP創英角ｺﾞｼｯｸUB"/>
                </a:defRPr>
              </a:lvl5pPr>
              <a:lvl6pPr marL="25146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6pPr>
              <a:lvl7pPr marL="29718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7pPr>
              <a:lvl8pPr marL="34290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8pPr>
              <a:lvl9pPr marL="38862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9pPr>
            </a:lstStyle>
            <a:p>
              <a:pPr marL="214308" indent="-176209" defTabSz="685783" eaLnBrk="1" hangingPunct="1">
                <a:spcAft>
                  <a:spcPts val="300"/>
                </a:spcAft>
                <a:defRPr/>
              </a:pPr>
              <a:r>
                <a:rPr kumimoji="0" lang="en-US" sz="1400" b="1" kern="0" noProof="0" dirty="0">
                  <a:solidFill>
                    <a:schemeClr val="accent5"/>
                  </a:solidFill>
                  <a:latin typeface="+mn-lt"/>
                  <a:ea typeface="MS PGothic" pitchFamily="50" charset="-128"/>
                  <a:cs typeface="Calibri" panose="020F0502020204030204" pitchFamily="34" charset="0"/>
                </a:rPr>
                <a:t>Primary Endpoint</a:t>
              </a:r>
            </a:p>
            <a:p>
              <a:pPr marL="274320" indent="-182880" defTabSz="685783" eaLnBrk="1" hangingPunct="1">
                <a:buClr>
                  <a:schemeClr val="accent3"/>
                </a:buClr>
                <a:buFont typeface="Arial" panose="020B0604020202020204" pitchFamily="34" charset="0"/>
                <a:buChar char="•"/>
                <a:defRPr/>
              </a:pPr>
              <a:r>
                <a:rPr kumimoji="0" lang="en-US" kern="0" noProof="0" dirty="0">
                  <a:solidFill>
                    <a:schemeClr val="tx2"/>
                  </a:solidFill>
                  <a:latin typeface="+mn-lt"/>
                  <a:ea typeface="MS PGothic" pitchFamily="50" charset="-128"/>
                  <a:cs typeface="Calibri" panose="020F0502020204030204" pitchFamily="34" charset="0"/>
                </a:rPr>
                <a:t>PFS</a:t>
              </a:r>
              <a:endParaRPr kumimoji="0" lang="en-US" kern="0" baseline="30000" noProof="0" dirty="0">
                <a:solidFill>
                  <a:schemeClr val="tx2"/>
                </a:solidFill>
                <a:latin typeface="+mn-lt"/>
                <a:ea typeface="MS PGothic" pitchFamily="50" charset="-128"/>
                <a:cs typeface="Calibri" panose="020F0502020204030204" pitchFamily="34" charset="0"/>
              </a:endParaRPr>
            </a:p>
            <a:p>
              <a:pPr marL="214308" indent="-176209" defTabSz="685783" eaLnBrk="1" hangingPunct="1">
                <a:spcBef>
                  <a:spcPts val="450"/>
                </a:spcBef>
                <a:spcAft>
                  <a:spcPts val="300"/>
                </a:spcAft>
                <a:defRPr/>
              </a:pPr>
              <a:r>
                <a:rPr kumimoji="0" lang="en-US" sz="1400" b="1" kern="0" noProof="0" dirty="0">
                  <a:solidFill>
                    <a:schemeClr val="accent5"/>
                  </a:solidFill>
                  <a:latin typeface="+mn-lt"/>
                  <a:ea typeface="MS PGothic" pitchFamily="50" charset="-128"/>
                  <a:cs typeface="Calibri" panose="020F0502020204030204" pitchFamily="34" charset="0"/>
                </a:rPr>
                <a:t>Secondary Endpoints </a:t>
              </a:r>
              <a:endParaRPr kumimoji="0" lang="en-US" sz="1400" b="1" kern="0" noProof="0" dirty="0">
                <a:solidFill>
                  <a:schemeClr val="accent5"/>
                </a:solidFill>
                <a:latin typeface="+mn-lt"/>
                <a:cs typeface="Calibri" panose="020F0502020204030204" pitchFamily="34" charset="0"/>
              </a:endParaRPr>
            </a:p>
            <a:p>
              <a:pPr marL="274320" indent="-182880" defTabSz="685783" eaLnBrk="1" hangingPunct="1">
                <a:buClr>
                  <a:schemeClr val="accent3"/>
                </a:buClr>
                <a:buFont typeface="Arial" panose="020B0604020202020204" pitchFamily="34" charset="0"/>
                <a:buChar char="•"/>
                <a:defRPr/>
              </a:pPr>
              <a:r>
                <a:rPr kumimoji="0" lang="en-US" kern="0" noProof="0" dirty="0">
                  <a:solidFill>
                    <a:schemeClr val="tx2"/>
                  </a:solidFill>
                  <a:latin typeface="+mn-lt"/>
                  <a:cs typeface="Calibri" panose="020F0502020204030204" pitchFamily="34" charset="0"/>
                </a:rPr>
                <a:t>PFS for the ITT population, OS, ORR, </a:t>
              </a:r>
              <a:r>
                <a:rPr kumimoji="0" lang="en-US" kern="0" noProof="0" dirty="0" err="1">
                  <a:solidFill>
                    <a:schemeClr val="tx2"/>
                  </a:solidFill>
                  <a:latin typeface="+mn-lt"/>
                  <a:cs typeface="Calibri" panose="020F0502020204030204" pitchFamily="34" charset="0"/>
                </a:rPr>
                <a:t>DoR</a:t>
              </a:r>
              <a:r>
                <a:rPr kumimoji="0" lang="en-US" kern="0" noProof="0" dirty="0">
                  <a:solidFill>
                    <a:schemeClr val="tx2"/>
                  </a:solidFill>
                  <a:latin typeface="+mn-lt"/>
                  <a:cs typeface="Calibri" panose="020F0502020204030204" pitchFamily="34" charset="0"/>
                </a:rPr>
                <a:t>, TTR, QoL, safety</a:t>
              </a:r>
            </a:p>
          </p:txBody>
        </p:sp>
        <p:sp>
          <p:nvSpPr>
            <p:cNvPr id="16" name="Rounded Rectangle 24">
              <a:extLst>
                <a:ext uri="{FF2B5EF4-FFF2-40B4-BE49-F238E27FC236}">
                  <a16:creationId xmlns:a16="http://schemas.microsoft.com/office/drawing/2014/main" id="{F1CBFEB5-36E0-88A9-D543-FB309C539816}"/>
                </a:ext>
              </a:extLst>
            </p:cNvPr>
            <p:cNvSpPr/>
            <p:nvPr/>
          </p:nvSpPr>
          <p:spPr>
            <a:xfrm>
              <a:off x="5930451" y="1498965"/>
              <a:ext cx="1142763" cy="1065916"/>
            </a:xfrm>
            <a:prstGeom prst="roundRect">
              <a:avLst>
                <a:gd name="adj" fmla="val 7828"/>
              </a:avLst>
            </a:prstGeom>
            <a:solidFill>
              <a:schemeClr val="bg1">
                <a:lumMod val="95000"/>
              </a:schemeClr>
            </a:solidFill>
            <a:ln w="9525">
              <a:solidFill>
                <a:schemeClr val="bg1">
                  <a:lumMod val="50000"/>
                </a:schemeClr>
              </a:solidFill>
            </a:ln>
            <a:effectLst>
              <a:outerShdw blurRad="50800" dist="38100" dir="2700000" algn="tl" rotWithShape="0">
                <a:prstClr val="black">
                  <a:alpha val="40000"/>
                </a:prstClr>
              </a:outerShdw>
            </a:effectLst>
          </p:spPr>
          <p:txBody>
            <a:bodyPr wrap="square" lIns="68580" anchor="ctr" anchorCtr="0">
              <a:noAutofit/>
            </a:bodyPr>
            <a:lstStyle/>
            <a:p>
              <a:pPr algn="ctr" defTabSz="685783">
                <a:lnSpc>
                  <a:spcPct val="90000"/>
                </a:lnSpc>
                <a:spcAft>
                  <a:spcPts val="225"/>
                </a:spcAft>
                <a:buClr>
                  <a:srgbClr val="4CACA8"/>
                </a:buClr>
                <a:defRPr/>
              </a:pPr>
              <a:r>
                <a:rPr lang="en-US" sz="1200" noProof="0">
                  <a:solidFill>
                    <a:schemeClr val="tx2"/>
                  </a:solidFill>
                </a:rPr>
                <a:t>Continue treatment until progression or unacceptable toxicity</a:t>
              </a:r>
              <a:endParaRPr lang="en-US" sz="1100" noProof="0">
                <a:solidFill>
                  <a:schemeClr val="tx2"/>
                </a:solidFill>
              </a:endParaRPr>
            </a:p>
          </p:txBody>
        </p:sp>
        <p:cxnSp>
          <p:nvCxnSpPr>
            <p:cNvPr id="17" name="Straight Connector 16">
              <a:extLst>
                <a:ext uri="{FF2B5EF4-FFF2-40B4-BE49-F238E27FC236}">
                  <a16:creationId xmlns:a16="http://schemas.microsoft.com/office/drawing/2014/main" id="{F06AEC5C-3799-0780-6801-0CE708E161DA}"/>
                </a:ext>
              </a:extLst>
            </p:cNvPr>
            <p:cNvCxnSpPr>
              <a:cxnSpLocks/>
            </p:cNvCxnSpPr>
            <p:nvPr/>
          </p:nvCxnSpPr>
          <p:spPr>
            <a:xfrm>
              <a:off x="5749372" y="2031923"/>
              <a:ext cx="175089" cy="0"/>
            </a:xfrm>
            <a:prstGeom prst="line">
              <a:avLst/>
            </a:prstGeom>
            <a:noFill/>
            <a:ln w="12700" cap="flat" cmpd="sng" algn="ctr">
              <a:solidFill>
                <a:schemeClr val="tx2"/>
              </a:solidFill>
              <a:prstDash val="solid"/>
              <a:headEnd type="none" w="med" len="med"/>
              <a:tailEnd type="stealth" w="lg" len="lg"/>
            </a:ln>
          </p:spPr>
        </p:cxnSp>
      </p:grpSp>
      <p:grpSp>
        <p:nvGrpSpPr>
          <p:cNvPr id="18" name="Group 17">
            <a:extLst>
              <a:ext uri="{FF2B5EF4-FFF2-40B4-BE49-F238E27FC236}">
                <a16:creationId xmlns:a16="http://schemas.microsoft.com/office/drawing/2014/main" id="{D2821302-3F8D-ADD3-D533-E43DD478C205}"/>
              </a:ext>
            </a:extLst>
          </p:cNvPr>
          <p:cNvGrpSpPr/>
          <p:nvPr/>
        </p:nvGrpSpPr>
        <p:grpSpPr>
          <a:xfrm>
            <a:off x="2035010" y="2337442"/>
            <a:ext cx="495212" cy="495212"/>
            <a:chOff x="3284310" y="1619462"/>
            <a:chExt cx="660282" cy="660282"/>
          </a:xfrm>
        </p:grpSpPr>
        <p:sp>
          <p:nvSpPr>
            <p:cNvPr id="19" name="Oval 18">
              <a:extLst>
                <a:ext uri="{FF2B5EF4-FFF2-40B4-BE49-F238E27FC236}">
                  <a16:creationId xmlns:a16="http://schemas.microsoft.com/office/drawing/2014/main" id="{A26BF904-9C5A-A680-DA90-E9E8B73F08A0}"/>
                </a:ext>
              </a:extLst>
            </p:cNvPr>
            <p:cNvSpPr/>
            <p:nvPr/>
          </p:nvSpPr>
          <p:spPr>
            <a:xfrm>
              <a:off x="3284310" y="1619462"/>
              <a:ext cx="660282" cy="660282"/>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noProof="0">
                  <a:solidFill>
                    <a:srgbClr val="FFFFFF"/>
                  </a:solidFill>
                </a:rPr>
                <a:t>1:1</a:t>
              </a:r>
            </a:p>
          </p:txBody>
        </p:sp>
        <p:sp>
          <p:nvSpPr>
            <p:cNvPr id="20" name="Graphic 16">
              <a:extLst>
                <a:ext uri="{FF2B5EF4-FFF2-40B4-BE49-F238E27FC236}">
                  <a16:creationId xmlns:a16="http://schemas.microsoft.com/office/drawing/2014/main" id="{0421A2D0-D053-0580-8569-C8F1F799F60C}"/>
                </a:ext>
              </a:extLst>
            </p:cNvPr>
            <p:cNvSpPr/>
            <p:nvPr/>
          </p:nvSpPr>
          <p:spPr>
            <a:xfrm>
              <a:off x="3378893" y="1748944"/>
              <a:ext cx="471116" cy="401319"/>
            </a:xfrm>
            <a:custGeom>
              <a:avLst/>
              <a:gdLst>
                <a:gd name="connsiteX0" fmla="*/ 552981 w 725943"/>
                <a:gd name="connsiteY0" fmla="*/ 191417 h 618392"/>
                <a:gd name="connsiteX1" fmla="*/ 634039 w 725943"/>
                <a:gd name="connsiteY1" fmla="*/ 231196 h 618392"/>
                <a:gd name="connsiteX2" fmla="*/ 283718 w 725943"/>
                <a:gd name="connsiteY2" fmla="*/ 39251 h 618392"/>
                <a:gd name="connsiteX3" fmla="*/ 86351 w 725943"/>
                <a:gd name="connsiteY3" fmla="*/ 246031 h 618392"/>
                <a:gd name="connsiteX4" fmla="*/ 70464 w 725943"/>
                <a:gd name="connsiteY4" fmla="*/ 258414 h 618392"/>
                <a:gd name="connsiteX5" fmla="*/ 57980 w 725943"/>
                <a:gd name="connsiteY5" fmla="*/ 242654 h 618392"/>
                <a:gd name="connsiteX6" fmla="*/ 58634 w 725943"/>
                <a:gd name="connsiteY6" fmla="*/ 239795 h 618392"/>
                <a:gd name="connsiteX7" fmla="*/ 432327 w 725943"/>
                <a:gd name="connsiteY7" fmla="*/ 7967 h 618392"/>
                <a:gd name="connsiteX8" fmla="*/ 660995 w 725943"/>
                <a:gd name="connsiteY8" fmla="*/ 220897 h 618392"/>
                <a:gd name="connsiteX9" fmla="*/ 700047 w 725943"/>
                <a:gd name="connsiteY9" fmla="*/ 142566 h 618392"/>
                <a:gd name="connsiteX10" fmla="*/ 719985 w 725943"/>
                <a:gd name="connsiteY10" fmla="*/ 139314 h 618392"/>
                <a:gd name="connsiteX11" fmla="*/ 725384 w 725943"/>
                <a:gd name="connsiteY11" fmla="*/ 154755 h 618392"/>
                <a:gd name="connsiteX12" fmla="*/ 670615 w 725943"/>
                <a:gd name="connsiteY12" fmla="*/ 264928 h 618392"/>
                <a:gd name="connsiteX13" fmla="*/ 651565 w 725943"/>
                <a:gd name="connsiteY13" fmla="*/ 271354 h 618392"/>
                <a:gd name="connsiteX14" fmla="*/ 540313 w 725943"/>
                <a:gd name="connsiteY14" fmla="*/ 216834 h 618392"/>
                <a:gd name="connsiteX15" fmla="*/ 533836 w 725943"/>
                <a:gd name="connsiteY15" fmla="*/ 197842 h 618392"/>
                <a:gd name="connsiteX16" fmla="*/ 552981 w 725943"/>
                <a:gd name="connsiteY16" fmla="*/ 191417 h 618392"/>
                <a:gd name="connsiteX17" fmla="*/ 1484 w 725943"/>
                <a:gd name="connsiteY17" fmla="*/ 455794 h 618392"/>
                <a:gd name="connsiteX18" fmla="*/ 7961 w 725943"/>
                <a:gd name="connsiteY18" fmla="*/ 474786 h 618392"/>
                <a:gd name="connsiteX19" fmla="*/ 27106 w 725943"/>
                <a:gd name="connsiteY19" fmla="*/ 468361 h 618392"/>
                <a:gd name="connsiteX20" fmla="*/ 63396 w 725943"/>
                <a:gd name="connsiteY20" fmla="*/ 395700 h 618392"/>
                <a:gd name="connsiteX21" fmla="*/ 449842 w 725943"/>
                <a:gd name="connsiteY21" fmla="*/ 605950 h 618392"/>
                <a:gd name="connsiteX22" fmla="*/ 666329 w 725943"/>
                <a:gd name="connsiteY22" fmla="*/ 378409 h 618392"/>
                <a:gd name="connsiteX23" fmla="*/ 656510 w 725943"/>
                <a:gd name="connsiteY23" fmla="*/ 360890 h 618392"/>
                <a:gd name="connsiteX24" fmla="*/ 638850 w 725943"/>
                <a:gd name="connsiteY24" fmla="*/ 370630 h 618392"/>
                <a:gd name="connsiteX25" fmla="*/ 638516 w 725943"/>
                <a:gd name="connsiteY25" fmla="*/ 372078 h 618392"/>
                <a:gd name="connsiteX26" fmla="*/ 299358 w 725943"/>
                <a:gd name="connsiteY26" fmla="*/ 582831 h 618392"/>
                <a:gd name="connsiteX27" fmla="*/ 88066 w 725943"/>
                <a:gd name="connsiteY27" fmla="*/ 376897 h 618392"/>
                <a:gd name="connsiteX28" fmla="*/ 173791 w 725943"/>
                <a:gd name="connsiteY28" fmla="*/ 419133 h 618392"/>
                <a:gd name="connsiteX29" fmla="*/ 193690 w 725943"/>
                <a:gd name="connsiteY29" fmla="*/ 415651 h 618392"/>
                <a:gd name="connsiteX30" fmla="*/ 190180 w 725943"/>
                <a:gd name="connsiteY30" fmla="*/ 395912 h 618392"/>
                <a:gd name="connsiteX31" fmla="*/ 186554 w 725943"/>
                <a:gd name="connsiteY31" fmla="*/ 394094 h 618392"/>
                <a:gd name="connsiteX32" fmla="*/ 75398 w 725943"/>
                <a:gd name="connsiteY32" fmla="*/ 339101 h 618392"/>
                <a:gd name="connsiteX33" fmla="*/ 56348 w 725943"/>
                <a:gd name="connsiteY33" fmla="*/ 345527 h 61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5943" h="618392">
                  <a:moveTo>
                    <a:pt x="552981" y="191417"/>
                  </a:moveTo>
                  <a:lnTo>
                    <a:pt x="634039" y="231196"/>
                  </a:lnTo>
                  <a:cubicBezTo>
                    <a:pt x="590733" y="82227"/>
                    <a:pt x="433888" y="-3709"/>
                    <a:pt x="283718" y="39251"/>
                  </a:cubicBezTo>
                  <a:cubicBezTo>
                    <a:pt x="184955" y="67505"/>
                    <a:pt x="109402" y="146662"/>
                    <a:pt x="86351" y="246031"/>
                  </a:cubicBezTo>
                  <a:cubicBezTo>
                    <a:pt x="85411" y="253802"/>
                    <a:pt x="78298" y="259347"/>
                    <a:pt x="70464" y="258414"/>
                  </a:cubicBezTo>
                  <a:cubicBezTo>
                    <a:pt x="62629" y="257483"/>
                    <a:pt x="57040" y="250426"/>
                    <a:pt x="57980" y="242654"/>
                  </a:cubicBezTo>
                  <a:cubicBezTo>
                    <a:pt x="58097" y="241682"/>
                    <a:pt x="58316" y="240722"/>
                    <a:pt x="58634" y="239795"/>
                  </a:cubicBezTo>
                  <a:cubicBezTo>
                    <a:pt x="97293" y="73410"/>
                    <a:pt x="264601" y="-30383"/>
                    <a:pt x="432327" y="7967"/>
                  </a:cubicBezTo>
                  <a:cubicBezTo>
                    <a:pt x="541621" y="32957"/>
                    <a:pt x="628948" y="114274"/>
                    <a:pt x="660995" y="220897"/>
                  </a:cubicBezTo>
                  <a:lnTo>
                    <a:pt x="700047" y="142566"/>
                  </a:lnTo>
                  <a:cubicBezTo>
                    <a:pt x="704648" y="136206"/>
                    <a:pt x="713575" y="134751"/>
                    <a:pt x="719985" y="139314"/>
                  </a:cubicBezTo>
                  <a:cubicBezTo>
                    <a:pt x="724896" y="142810"/>
                    <a:pt x="727058" y="148994"/>
                    <a:pt x="725384" y="154755"/>
                  </a:cubicBezTo>
                  <a:lnTo>
                    <a:pt x="670615" y="264928"/>
                  </a:lnTo>
                  <a:cubicBezTo>
                    <a:pt x="667119" y="271895"/>
                    <a:pt x="658616" y="274763"/>
                    <a:pt x="651565" y="271354"/>
                  </a:cubicBezTo>
                  <a:lnTo>
                    <a:pt x="540313" y="216834"/>
                  </a:lnTo>
                  <a:cubicBezTo>
                    <a:pt x="533238" y="213363"/>
                    <a:pt x="530337" y="204861"/>
                    <a:pt x="533836" y="197842"/>
                  </a:cubicBezTo>
                  <a:cubicBezTo>
                    <a:pt x="537334" y="190823"/>
                    <a:pt x="545906" y="187946"/>
                    <a:pt x="552981" y="191417"/>
                  </a:cubicBezTo>
                  <a:close/>
                  <a:moveTo>
                    <a:pt x="1484" y="455794"/>
                  </a:moveTo>
                  <a:cubicBezTo>
                    <a:pt x="-2015" y="462813"/>
                    <a:pt x="885" y="471316"/>
                    <a:pt x="7961" y="474786"/>
                  </a:cubicBezTo>
                  <a:cubicBezTo>
                    <a:pt x="15036" y="478257"/>
                    <a:pt x="23607" y="475380"/>
                    <a:pt x="27106" y="468361"/>
                  </a:cubicBezTo>
                  <a:lnTo>
                    <a:pt x="63396" y="395700"/>
                  </a:lnTo>
                  <a:cubicBezTo>
                    <a:pt x="111583" y="559620"/>
                    <a:pt x="284601" y="653751"/>
                    <a:pt x="449842" y="605950"/>
                  </a:cubicBezTo>
                  <a:cubicBezTo>
                    <a:pt x="558223" y="574598"/>
                    <a:pt x="641037" y="487553"/>
                    <a:pt x="666329" y="378409"/>
                  </a:cubicBezTo>
                  <a:cubicBezTo>
                    <a:pt x="668494" y="370882"/>
                    <a:pt x="664098" y="363038"/>
                    <a:pt x="656510" y="360890"/>
                  </a:cubicBezTo>
                  <a:cubicBezTo>
                    <a:pt x="648922" y="358743"/>
                    <a:pt x="641016" y="363103"/>
                    <a:pt x="638850" y="370630"/>
                  </a:cubicBezTo>
                  <a:cubicBezTo>
                    <a:pt x="638714" y="371106"/>
                    <a:pt x="638601" y="371590"/>
                    <a:pt x="638516" y="372078"/>
                  </a:cubicBezTo>
                  <a:cubicBezTo>
                    <a:pt x="603527" y="523182"/>
                    <a:pt x="451682" y="617540"/>
                    <a:pt x="299358" y="582831"/>
                  </a:cubicBezTo>
                  <a:cubicBezTo>
                    <a:pt x="195444" y="559154"/>
                    <a:pt x="113765" y="479547"/>
                    <a:pt x="88066" y="376897"/>
                  </a:cubicBezTo>
                  <a:lnTo>
                    <a:pt x="173791" y="419133"/>
                  </a:lnTo>
                  <a:cubicBezTo>
                    <a:pt x="180255" y="423622"/>
                    <a:pt x="189163" y="422064"/>
                    <a:pt x="193690" y="415651"/>
                  </a:cubicBezTo>
                  <a:cubicBezTo>
                    <a:pt x="198215" y="409239"/>
                    <a:pt x="196643" y="400402"/>
                    <a:pt x="190180" y="395912"/>
                  </a:cubicBezTo>
                  <a:cubicBezTo>
                    <a:pt x="189065" y="395138"/>
                    <a:pt x="187844" y="394525"/>
                    <a:pt x="186554" y="394094"/>
                  </a:cubicBezTo>
                  <a:lnTo>
                    <a:pt x="75398" y="339101"/>
                  </a:lnTo>
                  <a:cubicBezTo>
                    <a:pt x="68346" y="335692"/>
                    <a:pt x="59843" y="338560"/>
                    <a:pt x="56348" y="345527"/>
                  </a:cubicBezTo>
                  <a:close/>
                </a:path>
              </a:pathLst>
            </a:custGeom>
            <a:solidFill>
              <a:schemeClr val="bg1"/>
            </a:solidFill>
            <a:ln w="9525" cap="flat">
              <a:noFill/>
              <a:prstDash val="solid"/>
              <a:miter/>
            </a:ln>
          </p:spPr>
          <p:txBody>
            <a:bodyPr rtlCol="0" anchor="ctr"/>
            <a:lstStyle/>
            <a:p>
              <a:pPr defTabSz="685783">
                <a:defRPr/>
              </a:pPr>
              <a:endParaRPr lang="en-US" sz="1400" noProof="0">
                <a:solidFill>
                  <a:srgbClr val="1E1E1E"/>
                </a:solidFill>
              </a:endParaRPr>
            </a:p>
          </p:txBody>
        </p:sp>
      </p:grpSp>
      <p:grpSp>
        <p:nvGrpSpPr>
          <p:cNvPr id="77" name="Group 76">
            <a:extLst>
              <a:ext uri="{FF2B5EF4-FFF2-40B4-BE49-F238E27FC236}">
                <a16:creationId xmlns:a16="http://schemas.microsoft.com/office/drawing/2014/main" id="{DB640731-EE6D-3C0F-A029-E07E2F284BF0}"/>
              </a:ext>
            </a:extLst>
          </p:cNvPr>
          <p:cNvGrpSpPr/>
          <p:nvPr/>
        </p:nvGrpSpPr>
        <p:grpSpPr>
          <a:xfrm>
            <a:off x="7315233" y="1419710"/>
            <a:ext cx="1852919" cy="2635641"/>
            <a:chOff x="6986182" y="1349616"/>
            <a:chExt cx="1852919" cy="2635641"/>
          </a:xfrm>
        </p:grpSpPr>
        <p:pic>
          <p:nvPicPr>
            <p:cNvPr id="5" name="Picture 4">
              <a:extLst>
                <a:ext uri="{FF2B5EF4-FFF2-40B4-BE49-F238E27FC236}">
                  <a16:creationId xmlns:a16="http://schemas.microsoft.com/office/drawing/2014/main" id="{5A99D4F5-C28A-1520-ECC1-67D1C32FBB8C}"/>
                </a:ext>
              </a:extLst>
            </p:cNvPr>
            <p:cNvPicPr>
              <a:picLocks noChangeAspect="1"/>
            </p:cNvPicPr>
            <p:nvPr/>
          </p:nvPicPr>
          <p:blipFill>
            <a:blip r:embed="rId3"/>
            <a:srcRect r="61051"/>
            <a:stretch/>
          </p:blipFill>
          <p:spPr>
            <a:xfrm>
              <a:off x="7118857" y="3322373"/>
              <a:ext cx="1720244" cy="457171"/>
            </a:xfrm>
            <a:prstGeom prst="rect">
              <a:avLst/>
            </a:prstGeom>
          </p:spPr>
        </p:pic>
        <p:grpSp>
          <p:nvGrpSpPr>
            <p:cNvPr id="21" name="Group 20">
              <a:extLst>
                <a:ext uri="{FF2B5EF4-FFF2-40B4-BE49-F238E27FC236}">
                  <a16:creationId xmlns:a16="http://schemas.microsoft.com/office/drawing/2014/main" id="{A63DF00B-A706-DC0B-7DD6-177C12F6C162}"/>
                </a:ext>
              </a:extLst>
            </p:cNvPr>
            <p:cNvGrpSpPr/>
            <p:nvPr/>
          </p:nvGrpSpPr>
          <p:grpSpPr>
            <a:xfrm>
              <a:off x="7375457" y="3051161"/>
              <a:ext cx="260920" cy="934096"/>
              <a:chOff x="4846894" y="3242638"/>
              <a:chExt cx="400138" cy="1432497"/>
            </a:xfrm>
          </p:grpSpPr>
          <p:sp>
            <p:nvSpPr>
              <p:cNvPr id="23" name="Oval 22">
                <a:extLst>
                  <a:ext uri="{FF2B5EF4-FFF2-40B4-BE49-F238E27FC236}">
                    <a16:creationId xmlns:a16="http://schemas.microsoft.com/office/drawing/2014/main" id="{AE865BA8-FA0A-B987-7656-316D9E6E8549}"/>
                  </a:ext>
                </a:extLst>
              </p:cNvPr>
              <p:cNvSpPr/>
              <p:nvPr/>
            </p:nvSpPr>
            <p:spPr>
              <a:xfrm>
                <a:off x="4846894" y="3532224"/>
                <a:ext cx="400138" cy="1112292"/>
              </a:xfrm>
              <a:prstGeom prst="ellipse">
                <a:avLst/>
              </a:prstGeom>
              <a:solidFill>
                <a:schemeClr val="bg1">
                  <a:alpha val="6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855C27D9-E469-5B09-C1A7-512A1EB6197B}"/>
                  </a:ext>
                </a:extLst>
              </p:cNvPr>
              <p:cNvGrpSpPr/>
              <p:nvPr/>
            </p:nvGrpSpPr>
            <p:grpSpPr>
              <a:xfrm>
                <a:off x="4955267" y="3242638"/>
                <a:ext cx="173736" cy="1432497"/>
                <a:chOff x="4116568" y="3223098"/>
                <a:chExt cx="173736" cy="1271538"/>
              </a:xfrm>
            </p:grpSpPr>
            <p:cxnSp>
              <p:nvCxnSpPr>
                <p:cNvPr id="36" name="Straight Connector 35">
                  <a:extLst>
                    <a:ext uri="{FF2B5EF4-FFF2-40B4-BE49-F238E27FC236}">
                      <a16:creationId xmlns:a16="http://schemas.microsoft.com/office/drawing/2014/main" id="{9358E75A-6196-692E-4121-3753548A34B3}"/>
                    </a:ext>
                  </a:extLst>
                </p:cNvPr>
                <p:cNvCxnSpPr/>
                <p:nvPr/>
              </p:nvCxnSpPr>
              <p:spPr>
                <a:xfrm>
                  <a:off x="4208267" y="3229583"/>
                  <a:ext cx="0" cy="1083013"/>
                </a:xfrm>
                <a:prstGeom prst="line">
                  <a:avLst/>
                </a:prstGeom>
                <a:gradFill flip="none" rotWithShape="1">
                  <a:gsLst>
                    <a:gs pos="19000">
                      <a:schemeClr val="accent3">
                        <a:lumMod val="75000"/>
                      </a:schemeClr>
                    </a:gs>
                    <a:gs pos="100000">
                      <a:schemeClr val="accent3">
                        <a:lumMod val="60000"/>
                        <a:lumOff val="40000"/>
                      </a:schemeClr>
                    </a:gs>
                  </a:gsLst>
                  <a:path path="circle">
                    <a:fillToRect l="100000" t="100000"/>
                  </a:path>
                  <a:tileRect r="-100000" b="-100000"/>
                </a:gradFill>
                <a:ln>
                  <a:solidFill>
                    <a:schemeClr val="accent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cxnSp>
            <p:sp>
              <p:nvSpPr>
                <p:cNvPr id="37" name="Oval 36">
                  <a:extLst>
                    <a:ext uri="{FF2B5EF4-FFF2-40B4-BE49-F238E27FC236}">
                      <a16:creationId xmlns:a16="http://schemas.microsoft.com/office/drawing/2014/main" id="{51518A38-82F3-0841-80FD-F807FBCB5A77}"/>
                    </a:ext>
                  </a:extLst>
                </p:cNvPr>
                <p:cNvSpPr/>
                <p:nvPr/>
              </p:nvSpPr>
              <p:spPr>
                <a:xfrm>
                  <a:off x="4128742" y="3223098"/>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40764493-F3D8-9465-8C08-2603D6AA6506}"/>
                    </a:ext>
                  </a:extLst>
                </p:cNvPr>
                <p:cNvSpPr/>
                <p:nvPr/>
              </p:nvSpPr>
              <p:spPr>
                <a:xfrm>
                  <a:off x="4128742" y="3365770"/>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56F89C73-3EF4-12D1-F8AA-B3AFA9800453}"/>
                    </a:ext>
                  </a:extLst>
                </p:cNvPr>
                <p:cNvSpPr/>
                <p:nvPr/>
              </p:nvSpPr>
              <p:spPr>
                <a:xfrm>
                  <a:off x="4128742" y="3508442"/>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9CE3AD47-B118-D27F-8E4B-59C9CEA51FBD}"/>
                    </a:ext>
                  </a:extLst>
                </p:cNvPr>
                <p:cNvSpPr/>
                <p:nvPr/>
              </p:nvSpPr>
              <p:spPr>
                <a:xfrm>
                  <a:off x="4128742" y="3651114"/>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7DDB6A56-5C72-44A8-3651-15AD48B1CFD2}"/>
                    </a:ext>
                  </a:extLst>
                </p:cNvPr>
                <p:cNvSpPr/>
                <p:nvPr/>
              </p:nvSpPr>
              <p:spPr>
                <a:xfrm>
                  <a:off x="4128742" y="3793786"/>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55BA216C-2D64-9D30-4A36-FB3CED21EDEA}"/>
                    </a:ext>
                  </a:extLst>
                </p:cNvPr>
                <p:cNvSpPr/>
                <p:nvPr/>
              </p:nvSpPr>
              <p:spPr>
                <a:xfrm>
                  <a:off x="4116568" y="4129391"/>
                  <a:ext cx="173736" cy="365245"/>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grpSp>
        <p:grpSp>
          <p:nvGrpSpPr>
            <p:cNvPr id="43" name="Group 42">
              <a:extLst>
                <a:ext uri="{FF2B5EF4-FFF2-40B4-BE49-F238E27FC236}">
                  <a16:creationId xmlns:a16="http://schemas.microsoft.com/office/drawing/2014/main" id="{565528CC-9A44-CA46-ECFD-0B4B5B21627F}"/>
                </a:ext>
              </a:extLst>
            </p:cNvPr>
            <p:cNvGrpSpPr/>
            <p:nvPr/>
          </p:nvGrpSpPr>
          <p:grpSpPr>
            <a:xfrm>
              <a:off x="6986182" y="1846381"/>
              <a:ext cx="1709402" cy="2074623"/>
              <a:chOff x="1295048" y="1388188"/>
              <a:chExt cx="2621477" cy="3181568"/>
            </a:xfrm>
          </p:grpSpPr>
          <p:grpSp>
            <p:nvGrpSpPr>
              <p:cNvPr id="48" name="Group 47">
                <a:extLst>
                  <a:ext uri="{FF2B5EF4-FFF2-40B4-BE49-F238E27FC236}">
                    <a16:creationId xmlns:a16="http://schemas.microsoft.com/office/drawing/2014/main" id="{A498CD7E-1286-477F-8AB1-D9A095B68BC7}"/>
                  </a:ext>
                </a:extLst>
              </p:cNvPr>
              <p:cNvGrpSpPr/>
              <p:nvPr/>
            </p:nvGrpSpPr>
            <p:grpSpPr>
              <a:xfrm>
                <a:off x="2262006" y="1388188"/>
                <a:ext cx="1654519" cy="1864580"/>
                <a:chOff x="2262006" y="1388188"/>
                <a:chExt cx="1654519" cy="1864580"/>
              </a:xfrm>
            </p:grpSpPr>
            <p:sp>
              <p:nvSpPr>
                <p:cNvPr id="49" name="Rectangle 48">
                  <a:extLst>
                    <a:ext uri="{FF2B5EF4-FFF2-40B4-BE49-F238E27FC236}">
                      <a16:creationId xmlns:a16="http://schemas.microsoft.com/office/drawing/2014/main" id="{9EF53174-C376-A319-30FB-D91FA65E4FF8}"/>
                    </a:ext>
                  </a:extLst>
                </p:cNvPr>
                <p:cNvSpPr/>
                <p:nvPr/>
              </p:nvSpPr>
              <p:spPr>
                <a:xfrm>
                  <a:off x="2425274" y="1469648"/>
                  <a:ext cx="1312930" cy="1659757"/>
                </a:xfrm>
                <a:prstGeom prst="rect">
                  <a:avLst/>
                </a:prstGeom>
                <a:solidFill>
                  <a:schemeClr val="bg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6D02830B-EEA5-CED6-8C70-0A03E561566E}"/>
                    </a:ext>
                  </a:extLst>
                </p:cNvPr>
                <p:cNvCxnSpPr/>
                <p:nvPr/>
              </p:nvCxnSpPr>
              <p:spPr>
                <a:xfrm flipV="1">
                  <a:off x="2967512" y="2242957"/>
                  <a:ext cx="243179"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2A2A0F6B-5977-35A7-0AE1-DEA31C071AF8}"/>
                    </a:ext>
                  </a:extLst>
                </p:cNvPr>
                <p:cNvCxnSpPr/>
                <p:nvPr/>
              </p:nvCxnSpPr>
              <p:spPr>
                <a:xfrm flipV="1">
                  <a:off x="2967512" y="2121367"/>
                  <a:ext cx="243179"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FD0B1377-23E5-2EFB-021A-ED8CA861689D}"/>
                    </a:ext>
                  </a:extLst>
                </p:cNvPr>
                <p:cNvCxnSpPr>
                  <a:cxnSpLocks/>
                </p:cNvCxnSpPr>
                <p:nvPr/>
              </p:nvCxnSpPr>
              <p:spPr>
                <a:xfrm rot="16200000" flipV="1">
                  <a:off x="3332281" y="1399052"/>
                  <a:ext cx="0" cy="2431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FDBCA80-340C-9C3B-CADF-C2D4073C8BBF}"/>
                    </a:ext>
                  </a:extLst>
                </p:cNvPr>
                <p:cNvCxnSpPr>
                  <a:cxnSpLocks/>
                </p:cNvCxnSpPr>
                <p:nvPr/>
              </p:nvCxnSpPr>
              <p:spPr>
                <a:xfrm rot="5400000" flipV="1">
                  <a:off x="2858789" y="1400493"/>
                  <a:ext cx="0" cy="2431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9F5FF59E-217B-28D7-BE6F-E2ABA251900A}"/>
                    </a:ext>
                  </a:extLst>
                </p:cNvPr>
                <p:cNvCxnSpPr>
                  <a:cxnSpLocks/>
                </p:cNvCxnSpPr>
                <p:nvPr/>
              </p:nvCxnSpPr>
              <p:spPr>
                <a:xfrm rot="7763071" flipV="1">
                  <a:off x="2690194" y="2349939"/>
                  <a:ext cx="0" cy="2431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76AD604B-EEC3-93D8-450D-03D10FBB1F6C}"/>
                    </a:ext>
                  </a:extLst>
                </p:cNvPr>
                <p:cNvCxnSpPr/>
                <p:nvPr/>
              </p:nvCxnSpPr>
              <p:spPr>
                <a:xfrm>
                  <a:off x="2683370" y="2679830"/>
                  <a:ext cx="127379" cy="107707"/>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A986026E-193D-4DC0-F0F9-42E2FDFCC93B}"/>
                    </a:ext>
                  </a:extLst>
                </p:cNvPr>
                <p:cNvCxnSpPr>
                  <a:cxnSpLocks/>
                </p:cNvCxnSpPr>
                <p:nvPr/>
              </p:nvCxnSpPr>
              <p:spPr>
                <a:xfrm flipV="1">
                  <a:off x="3393626" y="2695872"/>
                  <a:ext cx="95705" cy="74654"/>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7" name="Freeform: Shape 56">
                  <a:extLst>
                    <a:ext uri="{FF2B5EF4-FFF2-40B4-BE49-F238E27FC236}">
                      <a16:creationId xmlns:a16="http://schemas.microsoft.com/office/drawing/2014/main" id="{0D75E732-490E-EB84-5A2E-E681D4DEB9F0}"/>
                    </a:ext>
                  </a:extLst>
                </p:cNvPr>
                <p:cNvSpPr/>
                <p:nvPr/>
              </p:nvSpPr>
              <p:spPr>
                <a:xfrm flipV="1">
                  <a:off x="2405887" y="1388188"/>
                  <a:ext cx="574491" cy="1864580"/>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0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957BCF22-07D2-DA10-E30E-A17E0A59B280}"/>
                    </a:ext>
                  </a:extLst>
                </p:cNvPr>
                <p:cNvSpPr/>
                <p:nvPr/>
              </p:nvSpPr>
              <p:spPr>
                <a:xfrm flipH="1" flipV="1">
                  <a:off x="3210691" y="1388188"/>
                  <a:ext cx="574491" cy="1864580"/>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0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3EB9D029-9121-B52C-1CCB-8C7784C9E75D}"/>
                    </a:ext>
                  </a:extLst>
                </p:cNvPr>
                <p:cNvSpPr/>
                <p:nvPr/>
              </p:nvSpPr>
              <p:spPr>
                <a:xfrm flipV="1">
                  <a:off x="2262006" y="2538241"/>
                  <a:ext cx="525478" cy="578997"/>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F0C656E9-DB41-4384-E04E-86EB516B45F2}"/>
                    </a:ext>
                  </a:extLst>
                </p:cNvPr>
                <p:cNvSpPr/>
                <p:nvPr/>
              </p:nvSpPr>
              <p:spPr>
                <a:xfrm flipH="1" flipV="1">
                  <a:off x="3391047" y="2532447"/>
                  <a:ext cx="525478" cy="578997"/>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8B2541B2-EA7D-0B0A-AB17-D6E34A5C7EA9}"/>
                    </a:ext>
                  </a:extLst>
                </p:cNvPr>
                <p:cNvSpPr/>
                <p:nvPr/>
              </p:nvSpPr>
              <p:spPr>
                <a:xfrm rot="20802812" flipV="1">
                  <a:off x="3417218" y="1428004"/>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7186B754-C810-5F18-5B4E-AE29EAECF2BF}"/>
                    </a:ext>
                  </a:extLst>
                </p:cNvPr>
                <p:cNvSpPr/>
                <p:nvPr/>
              </p:nvSpPr>
              <p:spPr>
                <a:xfrm rot="20906524" flipV="1">
                  <a:off x="2588575" y="1429444"/>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0D7F0D1A-2AD8-1B44-0194-A0B65C25E0CF}"/>
                    </a:ext>
                  </a:extLst>
                </p:cNvPr>
                <p:cNvSpPr/>
                <p:nvPr/>
              </p:nvSpPr>
              <p:spPr>
                <a:xfrm rot="364313" flipV="1">
                  <a:off x="2530838" y="2325115"/>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65" name="Straight Connector 64">
                  <a:extLst>
                    <a:ext uri="{FF2B5EF4-FFF2-40B4-BE49-F238E27FC236}">
                      <a16:creationId xmlns:a16="http://schemas.microsoft.com/office/drawing/2014/main" id="{4524A72D-C123-AD69-7E64-65981468C0DC}"/>
                    </a:ext>
                  </a:extLst>
                </p:cNvPr>
                <p:cNvCxnSpPr>
                  <a:cxnSpLocks/>
                </p:cNvCxnSpPr>
                <p:nvPr/>
              </p:nvCxnSpPr>
              <p:spPr>
                <a:xfrm rot="16200000" flipV="1">
                  <a:off x="2841341" y="1920375"/>
                  <a:ext cx="0" cy="13716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 name="Oval 65">
                  <a:extLst>
                    <a:ext uri="{FF2B5EF4-FFF2-40B4-BE49-F238E27FC236}">
                      <a16:creationId xmlns:a16="http://schemas.microsoft.com/office/drawing/2014/main" id="{606B9E71-3839-C2A8-4E4D-AA6DB82601CC}"/>
                    </a:ext>
                  </a:extLst>
                </p:cNvPr>
                <p:cNvSpPr/>
                <p:nvPr/>
              </p:nvSpPr>
              <p:spPr>
                <a:xfrm rot="20802812" flipV="1">
                  <a:off x="2600914" y="1900111"/>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67" name="Straight Connector 66">
                  <a:extLst>
                    <a:ext uri="{FF2B5EF4-FFF2-40B4-BE49-F238E27FC236}">
                      <a16:creationId xmlns:a16="http://schemas.microsoft.com/office/drawing/2014/main" id="{DDE1E67B-4A90-BE2C-6CEA-4E8DBA4BFCE0}"/>
                    </a:ext>
                  </a:extLst>
                </p:cNvPr>
                <p:cNvCxnSpPr>
                  <a:cxnSpLocks/>
                </p:cNvCxnSpPr>
                <p:nvPr/>
              </p:nvCxnSpPr>
              <p:spPr>
                <a:xfrm rot="16200000" flipV="1">
                  <a:off x="3343320" y="1924426"/>
                  <a:ext cx="0" cy="13716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8" name="Oval 67">
                  <a:extLst>
                    <a:ext uri="{FF2B5EF4-FFF2-40B4-BE49-F238E27FC236}">
                      <a16:creationId xmlns:a16="http://schemas.microsoft.com/office/drawing/2014/main" id="{AADA74D3-03C9-0758-8218-3075C4C90EF4}"/>
                    </a:ext>
                  </a:extLst>
                </p:cNvPr>
                <p:cNvSpPr/>
                <p:nvPr/>
              </p:nvSpPr>
              <p:spPr>
                <a:xfrm rot="20802812" flipV="1">
                  <a:off x="3406449" y="1900369"/>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69" name="Straight Connector 68">
                  <a:extLst>
                    <a:ext uri="{FF2B5EF4-FFF2-40B4-BE49-F238E27FC236}">
                      <a16:creationId xmlns:a16="http://schemas.microsoft.com/office/drawing/2014/main" id="{6E61EB55-2FB6-5797-10CB-A10A911B2B12}"/>
                    </a:ext>
                  </a:extLst>
                </p:cNvPr>
                <p:cNvCxnSpPr>
                  <a:cxnSpLocks/>
                </p:cNvCxnSpPr>
                <p:nvPr/>
              </p:nvCxnSpPr>
              <p:spPr>
                <a:xfrm rot="7763071" flipV="1">
                  <a:off x="2530473" y="2620374"/>
                  <a:ext cx="0" cy="9144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A2571894-F8D5-3041-3B2F-1A4BD6E31086}"/>
                    </a:ext>
                  </a:extLst>
                </p:cNvPr>
                <p:cNvSpPr/>
                <p:nvPr/>
              </p:nvSpPr>
              <p:spPr>
                <a:xfrm rot="364313" flipV="1">
                  <a:off x="2363910" y="2507474"/>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56C049ED-301C-E9C7-85A4-5607D6E6A718}"/>
                    </a:ext>
                  </a:extLst>
                </p:cNvPr>
                <p:cNvSpPr/>
                <p:nvPr/>
              </p:nvSpPr>
              <p:spPr>
                <a:xfrm rot="21235687" flipH="1" flipV="1">
                  <a:off x="3663494" y="2485038"/>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72" name="Straight Connector 71">
                  <a:extLst>
                    <a:ext uri="{FF2B5EF4-FFF2-40B4-BE49-F238E27FC236}">
                      <a16:creationId xmlns:a16="http://schemas.microsoft.com/office/drawing/2014/main" id="{44831D96-4697-60B3-B3C3-146BB546BB9A}"/>
                    </a:ext>
                  </a:extLst>
                </p:cNvPr>
                <p:cNvCxnSpPr>
                  <a:cxnSpLocks/>
                </p:cNvCxnSpPr>
                <p:nvPr/>
              </p:nvCxnSpPr>
              <p:spPr>
                <a:xfrm rot="13836929" flipH="1" flipV="1">
                  <a:off x="3487846" y="2434852"/>
                  <a:ext cx="0" cy="9144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36C92089-C40C-F7E6-BE84-2E4465973B29}"/>
                    </a:ext>
                  </a:extLst>
                </p:cNvPr>
                <p:cNvSpPr/>
                <p:nvPr/>
              </p:nvSpPr>
              <p:spPr>
                <a:xfrm rot="21235687" flipH="1" flipV="1">
                  <a:off x="3499100" y="2300442"/>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74" name="Straight Connector 73">
                  <a:extLst>
                    <a:ext uri="{FF2B5EF4-FFF2-40B4-BE49-F238E27FC236}">
                      <a16:creationId xmlns:a16="http://schemas.microsoft.com/office/drawing/2014/main" id="{E0A15E4A-0455-70AC-977A-8CBE3DED4771}"/>
                    </a:ext>
                  </a:extLst>
                </p:cNvPr>
                <p:cNvCxnSpPr>
                  <a:cxnSpLocks/>
                </p:cNvCxnSpPr>
                <p:nvPr/>
              </p:nvCxnSpPr>
              <p:spPr>
                <a:xfrm rot="13836929" flipH="1" flipV="1">
                  <a:off x="3657491" y="2624698"/>
                  <a:ext cx="0" cy="91440"/>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45" name="TextBox 44">
                <a:extLst>
                  <a:ext uri="{FF2B5EF4-FFF2-40B4-BE49-F238E27FC236}">
                    <a16:creationId xmlns:a16="http://schemas.microsoft.com/office/drawing/2014/main" id="{5A814617-75CC-2A42-9F27-CD7CCE0A6701}"/>
                  </a:ext>
                </a:extLst>
              </p:cNvPr>
              <p:cNvSpPr txBox="1"/>
              <p:nvPr/>
            </p:nvSpPr>
            <p:spPr>
              <a:xfrm>
                <a:off x="1540542" y="1478972"/>
                <a:ext cx="824938" cy="382316"/>
              </a:xfrm>
              <a:prstGeom prst="rect">
                <a:avLst/>
              </a:prstGeom>
              <a:noFill/>
            </p:spPr>
            <p:txBody>
              <a:bodyPr wrap="square" lIns="0" tIns="0" rIns="0" bIns="0" rtlCol="0">
                <a:spAutoFit/>
              </a:bodyPr>
              <a:lstStyle/>
              <a:p>
                <a:pPr algn="r">
                  <a:lnSpc>
                    <a:spcPct val="90000"/>
                  </a:lnSpc>
                </a:pPr>
                <a:r>
                  <a:rPr lang="en-US" sz="600" b="1" noProof="0" dirty="0">
                    <a:latin typeface="Arial" panose="020B0604020202020204" pitchFamily="34" charset="0"/>
                    <a:cs typeface="Arial" panose="020B0604020202020204" pitchFamily="34" charset="0"/>
                  </a:rPr>
                  <a:t>pH-sensitive, cleavable linker</a:t>
                </a:r>
              </a:p>
            </p:txBody>
          </p:sp>
          <p:sp>
            <p:nvSpPr>
              <p:cNvPr id="46" name="TextBox 45">
                <a:extLst>
                  <a:ext uri="{FF2B5EF4-FFF2-40B4-BE49-F238E27FC236}">
                    <a16:creationId xmlns:a16="http://schemas.microsoft.com/office/drawing/2014/main" id="{B6B55A93-532C-42BD-A74A-F386BFB71D03}"/>
                  </a:ext>
                </a:extLst>
              </p:cNvPr>
              <p:cNvSpPr txBox="1"/>
              <p:nvPr/>
            </p:nvSpPr>
            <p:spPr>
              <a:xfrm>
                <a:off x="1390279" y="1931485"/>
                <a:ext cx="968878" cy="283197"/>
              </a:xfrm>
              <a:prstGeom prst="rect">
                <a:avLst/>
              </a:prstGeom>
              <a:noFill/>
            </p:spPr>
            <p:txBody>
              <a:bodyPr wrap="square" lIns="0" tIns="0" rIns="0" bIns="0" rtlCol="0">
                <a:spAutoFit/>
              </a:bodyPr>
              <a:lstStyle/>
              <a:p>
                <a:pPr algn="r"/>
                <a:r>
                  <a:rPr lang="en-US" sz="600" b="1" noProof="0" dirty="0">
                    <a:latin typeface="Arial" panose="020B0604020202020204" pitchFamily="34" charset="0"/>
                    <a:cs typeface="Arial" panose="020B0604020202020204" pitchFamily="34" charset="0"/>
                  </a:rPr>
                  <a:t>SN-38</a:t>
                </a:r>
                <a:r>
                  <a:rPr lang="en-US" sz="600" noProof="0" dirty="0">
                    <a:latin typeface="Arial" panose="020B0604020202020204" pitchFamily="34" charset="0"/>
                    <a:cs typeface="Arial" panose="020B0604020202020204" pitchFamily="34" charset="0"/>
                  </a:rPr>
                  <a:t> </a:t>
                </a:r>
              </a:p>
              <a:p>
                <a:pPr algn="r"/>
                <a:r>
                  <a:rPr lang="en-US" sz="600" noProof="0" dirty="0">
                    <a:latin typeface="Arial" panose="020B0604020202020204" pitchFamily="34" charset="0"/>
                    <a:cs typeface="Arial" panose="020B0604020202020204" pitchFamily="34" charset="0"/>
                  </a:rPr>
                  <a:t>(Topo I inhibitor)</a:t>
                </a:r>
              </a:p>
            </p:txBody>
          </p:sp>
          <p:sp>
            <p:nvSpPr>
              <p:cNvPr id="47" name="TextBox 46">
                <a:extLst>
                  <a:ext uri="{FF2B5EF4-FFF2-40B4-BE49-F238E27FC236}">
                    <a16:creationId xmlns:a16="http://schemas.microsoft.com/office/drawing/2014/main" id="{4281E83C-1FC0-4E0F-61AB-4609E73349CA}"/>
                  </a:ext>
                </a:extLst>
              </p:cNvPr>
              <p:cNvSpPr txBox="1"/>
              <p:nvPr/>
            </p:nvSpPr>
            <p:spPr>
              <a:xfrm>
                <a:off x="1295048" y="2627314"/>
                <a:ext cx="1005592" cy="254877"/>
              </a:xfrm>
              <a:prstGeom prst="rect">
                <a:avLst/>
              </a:prstGeom>
              <a:noFill/>
            </p:spPr>
            <p:txBody>
              <a:bodyPr wrap="square" lIns="0" tIns="0" rIns="0" bIns="0" rtlCol="0">
                <a:spAutoFit/>
              </a:bodyPr>
              <a:lstStyle/>
              <a:p>
                <a:pPr algn="r">
                  <a:lnSpc>
                    <a:spcPct val="90000"/>
                  </a:lnSpc>
                </a:pPr>
                <a:r>
                  <a:rPr lang="en-US" sz="600" b="1" noProof="0" dirty="0">
                    <a:latin typeface="Arial" panose="020B0604020202020204" pitchFamily="34" charset="0"/>
                    <a:cs typeface="Arial" panose="020B0604020202020204" pitchFamily="34" charset="0"/>
                  </a:rPr>
                  <a:t>Humanized anti-TROP-2 IgG1</a:t>
                </a:r>
              </a:p>
            </p:txBody>
          </p:sp>
          <p:sp>
            <p:nvSpPr>
              <p:cNvPr id="78" name="TextBox 77">
                <a:extLst>
                  <a:ext uri="{FF2B5EF4-FFF2-40B4-BE49-F238E27FC236}">
                    <a16:creationId xmlns:a16="http://schemas.microsoft.com/office/drawing/2014/main" id="{FFBACFAB-2017-73D4-5BE7-C51351C24704}"/>
                  </a:ext>
                </a:extLst>
              </p:cNvPr>
              <p:cNvSpPr txBox="1"/>
              <p:nvPr/>
            </p:nvSpPr>
            <p:spPr>
              <a:xfrm>
                <a:off x="2174942" y="4442317"/>
                <a:ext cx="481274" cy="127439"/>
              </a:xfrm>
              <a:prstGeom prst="rect">
                <a:avLst/>
              </a:prstGeom>
              <a:noFill/>
            </p:spPr>
            <p:txBody>
              <a:bodyPr wrap="square" lIns="0" tIns="0" rIns="0" bIns="0" rtlCol="0">
                <a:spAutoFit/>
              </a:bodyPr>
              <a:lstStyle/>
              <a:p>
                <a:pPr algn="r">
                  <a:lnSpc>
                    <a:spcPct val="90000"/>
                  </a:lnSpc>
                </a:pPr>
                <a:r>
                  <a:rPr lang="en-US" sz="600" b="1" noProof="0" dirty="0">
                    <a:latin typeface="Arial" panose="020B0604020202020204" pitchFamily="34" charset="0"/>
                    <a:cs typeface="Arial" panose="020B0604020202020204" pitchFamily="34" charset="0"/>
                  </a:rPr>
                  <a:t>TROP-2</a:t>
                </a:r>
              </a:p>
            </p:txBody>
          </p:sp>
        </p:grpSp>
        <p:sp>
          <p:nvSpPr>
            <p:cNvPr id="75" name="TextBox 74">
              <a:extLst>
                <a:ext uri="{FF2B5EF4-FFF2-40B4-BE49-F238E27FC236}">
                  <a16:creationId xmlns:a16="http://schemas.microsoft.com/office/drawing/2014/main" id="{7D413CB3-2EBA-CAE4-3477-93F13AC4ADDC}"/>
                </a:ext>
              </a:extLst>
            </p:cNvPr>
            <p:cNvSpPr txBox="1"/>
            <p:nvPr/>
          </p:nvSpPr>
          <p:spPr>
            <a:xfrm>
              <a:off x="7523810" y="1349616"/>
              <a:ext cx="1133644" cy="461665"/>
            </a:xfrm>
            <a:prstGeom prst="rect">
              <a:avLst/>
            </a:prstGeom>
            <a:noFill/>
          </p:spPr>
          <p:txBody>
            <a:bodyPr wrap="none" rtlCol="0">
              <a:spAutoFit/>
            </a:bodyPr>
            <a:lstStyle/>
            <a:p>
              <a:pPr algn="ctr"/>
              <a:r>
                <a:rPr lang="en-US" sz="1200" b="1" noProof="0" dirty="0">
                  <a:solidFill>
                    <a:srgbClr val="1CAEA7"/>
                  </a:solidFill>
                  <a:latin typeface="Arial" panose="020B0604020202020204" pitchFamily="34" charset="0"/>
                  <a:cs typeface="Arial" panose="020B0604020202020204" pitchFamily="34" charset="0"/>
                </a:rPr>
                <a:t>Sacituzumab</a:t>
              </a:r>
            </a:p>
            <a:p>
              <a:pPr algn="ctr"/>
              <a:r>
                <a:rPr lang="en-US" sz="1200" b="1" noProof="0" dirty="0" err="1">
                  <a:solidFill>
                    <a:srgbClr val="1CAEA7"/>
                  </a:solidFill>
                  <a:latin typeface="Arial" panose="020B0604020202020204" pitchFamily="34" charset="0"/>
                  <a:cs typeface="Arial" panose="020B0604020202020204" pitchFamily="34" charset="0"/>
                </a:rPr>
                <a:t>govitecan</a:t>
              </a:r>
              <a:endParaRPr lang="en-US" sz="1200" b="1" noProof="0" dirty="0">
                <a:solidFill>
                  <a:srgbClr val="1CAEA7"/>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9889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icture 349">
            <a:extLst>
              <a:ext uri="{FF2B5EF4-FFF2-40B4-BE49-F238E27FC236}">
                <a16:creationId xmlns:a16="http://schemas.microsoft.com/office/drawing/2014/main" id="{E4C58E2A-AFBE-AF45-6315-54933A7807FD}"/>
              </a:ext>
            </a:extLst>
          </p:cNvPr>
          <p:cNvPicPr>
            <a:picLocks noChangeAspect="1"/>
          </p:cNvPicPr>
          <p:nvPr/>
        </p:nvPicPr>
        <p:blipFill>
          <a:blip r:embed="rId3"/>
          <a:srcRect l="6159"/>
          <a:stretch/>
        </p:blipFill>
        <p:spPr>
          <a:xfrm>
            <a:off x="413147" y="1457927"/>
            <a:ext cx="3769740" cy="3076523"/>
          </a:xfrm>
          <a:prstGeom prst="rect">
            <a:avLst/>
          </a:prstGeom>
        </p:spPr>
      </p:pic>
      <p:pic>
        <p:nvPicPr>
          <p:cNvPr id="360" name="Picture 359">
            <a:extLst>
              <a:ext uri="{FF2B5EF4-FFF2-40B4-BE49-F238E27FC236}">
                <a16:creationId xmlns:a16="http://schemas.microsoft.com/office/drawing/2014/main" id="{BD92D259-0B5D-7208-15A0-11D5FD73052B}"/>
              </a:ext>
            </a:extLst>
          </p:cNvPr>
          <p:cNvPicPr>
            <a:picLocks noChangeAspect="1"/>
          </p:cNvPicPr>
          <p:nvPr/>
        </p:nvPicPr>
        <p:blipFill>
          <a:blip r:embed="rId4"/>
          <a:srcRect l="4930"/>
          <a:stretch/>
        </p:blipFill>
        <p:spPr>
          <a:xfrm>
            <a:off x="4182886" y="1446901"/>
            <a:ext cx="4771439" cy="3076523"/>
          </a:xfrm>
          <a:prstGeom prst="rect">
            <a:avLst/>
          </a:prstGeom>
        </p:spPr>
      </p:pic>
      <p:sp>
        <p:nvSpPr>
          <p:cNvPr id="362" name="Rectangle 361">
            <a:extLst>
              <a:ext uri="{FF2B5EF4-FFF2-40B4-BE49-F238E27FC236}">
                <a16:creationId xmlns:a16="http://schemas.microsoft.com/office/drawing/2014/main" id="{54D17577-C367-78A1-C931-ECC74B4F33AD}"/>
              </a:ext>
            </a:extLst>
          </p:cNvPr>
          <p:cNvSpPr/>
          <p:nvPr/>
        </p:nvSpPr>
        <p:spPr>
          <a:xfrm>
            <a:off x="3032760" y="1770066"/>
            <a:ext cx="1150127" cy="850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extBox 362">
            <a:extLst>
              <a:ext uri="{FF2B5EF4-FFF2-40B4-BE49-F238E27FC236}">
                <a16:creationId xmlns:a16="http://schemas.microsoft.com/office/drawing/2014/main" id="{B2BE6C63-852C-0201-4FD4-CDCDADEA16EE}"/>
              </a:ext>
            </a:extLst>
          </p:cNvPr>
          <p:cNvSpPr txBox="1"/>
          <p:nvPr/>
        </p:nvSpPr>
        <p:spPr>
          <a:xfrm rot="16200000">
            <a:off x="-273976" y="2846663"/>
            <a:ext cx="1204304" cy="276999"/>
          </a:xfrm>
          <a:prstGeom prst="rect">
            <a:avLst/>
          </a:prstGeom>
          <a:noFill/>
        </p:spPr>
        <p:txBody>
          <a:bodyPr wrap="none" rtlCol="0">
            <a:spAutoFit/>
          </a:bodyPr>
          <a:lstStyle/>
          <a:p>
            <a:r>
              <a:rPr lang="en-US" sz="1200" dirty="0"/>
              <a:t>PFS (probability)</a:t>
            </a:r>
          </a:p>
        </p:txBody>
      </p:sp>
      <p:sp>
        <p:nvSpPr>
          <p:cNvPr id="366" name="Rectangle 365">
            <a:extLst>
              <a:ext uri="{FF2B5EF4-FFF2-40B4-BE49-F238E27FC236}">
                <a16:creationId xmlns:a16="http://schemas.microsoft.com/office/drawing/2014/main" id="{2777214F-2DFC-3394-A668-EFB83397C687}"/>
              </a:ext>
            </a:extLst>
          </p:cNvPr>
          <p:cNvSpPr/>
          <p:nvPr/>
        </p:nvSpPr>
        <p:spPr>
          <a:xfrm>
            <a:off x="6911341" y="1654005"/>
            <a:ext cx="2084640" cy="850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TextBox 369">
            <a:extLst>
              <a:ext uri="{FF2B5EF4-FFF2-40B4-BE49-F238E27FC236}">
                <a16:creationId xmlns:a16="http://schemas.microsoft.com/office/drawing/2014/main" id="{8751AAA5-3933-CE14-DA65-1C1843FA19C8}"/>
              </a:ext>
            </a:extLst>
          </p:cNvPr>
          <p:cNvSpPr txBox="1"/>
          <p:nvPr/>
        </p:nvSpPr>
        <p:spPr>
          <a:xfrm>
            <a:off x="1881139" y="4418810"/>
            <a:ext cx="1100173" cy="276999"/>
          </a:xfrm>
          <a:prstGeom prst="rect">
            <a:avLst/>
          </a:prstGeom>
          <a:noFill/>
        </p:spPr>
        <p:txBody>
          <a:bodyPr wrap="none" rtlCol="0">
            <a:spAutoFit/>
          </a:bodyPr>
          <a:lstStyle/>
          <a:p>
            <a:r>
              <a:rPr lang="en-US" sz="1200" dirty="0"/>
              <a:t>Time (months)</a:t>
            </a:r>
          </a:p>
        </p:txBody>
      </p:sp>
      <p:sp>
        <p:nvSpPr>
          <p:cNvPr id="371" name="TextBox 370">
            <a:extLst>
              <a:ext uri="{FF2B5EF4-FFF2-40B4-BE49-F238E27FC236}">
                <a16:creationId xmlns:a16="http://schemas.microsoft.com/office/drawing/2014/main" id="{B6C04F64-D274-12CD-6E29-94BDC44DCBD3}"/>
              </a:ext>
            </a:extLst>
          </p:cNvPr>
          <p:cNvSpPr txBox="1"/>
          <p:nvPr/>
        </p:nvSpPr>
        <p:spPr>
          <a:xfrm>
            <a:off x="6162690" y="4443778"/>
            <a:ext cx="1100173" cy="276999"/>
          </a:xfrm>
          <a:prstGeom prst="rect">
            <a:avLst/>
          </a:prstGeom>
          <a:noFill/>
        </p:spPr>
        <p:txBody>
          <a:bodyPr wrap="none" rtlCol="0">
            <a:spAutoFit/>
          </a:bodyPr>
          <a:lstStyle/>
          <a:p>
            <a:r>
              <a:rPr lang="en-US" sz="1200" dirty="0"/>
              <a:t>Time (months)</a:t>
            </a:r>
          </a:p>
        </p:txBody>
      </p:sp>
      <p:pic>
        <p:nvPicPr>
          <p:cNvPr id="349" name="Picture 348" descr="A white text on a black background&#10;&#10;Description automatically generated with low confidence">
            <a:extLst>
              <a:ext uri="{FF2B5EF4-FFF2-40B4-BE49-F238E27FC236}">
                <a16:creationId xmlns:a16="http://schemas.microsoft.com/office/drawing/2014/main" id="{F9DD49E6-DBBC-2E14-DA24-14350C65633B}"/>
              </a:ext>
            </a:extLst>
          </p:cNvPr>
          <p:cNvPicPr>
            <a:picLocks noChangeAspect="1"/>
          </p:cNvPicPr>
          <p:nvPr/>
        </p:nvPicPr>
        <p:blipFill rotWithShape="1">
          <a:blip r:embed="rId5">
            <a:duotone>
              <a:prstClr val="black"/>
              <a:schemeClr val="bg1">
                <a:lumMod val="50000"/>
                <a:tint val="45000"/>
                <a:satMod val="400000"/>
              </a:schemeClr>
            </a:duotone>
            <a:alphaModFix amt="36000"/>
          </a:blip>
          <a:srcRect l="56709" b="23763"/>
          <a:stretch/>
        </p:blipFill>
        <p:spPr>
          <a:xfrm flipH="1" flipV="1">
            <a:off x="7966590" y="4040254"/>
            <a:ext cx="1088300" cy="891192"/>
          </a:xfrm>
          <a:prstGeom prst="rect">
            <a:avLst/>
          </a:prstGeom>
        </p:spPr>
      </p:pic>
      <p:sp>
        <p:nvSpPr>
          <p:cNvPr id="2" name="Title 1">
            <a:extLst>
              <a:ext uri="{FF2B5EF4-FFF2-40B4-BE49-F238E27FC236}">
                <a16:creationId xmlns:a16="http://schemas.microsoft.com/office/drawing/2014/main" id="{77581F3C-9D77-8ED6-3069-5E700F66EAF9}"/>
              </a:ext>
            </a:extLst>
          </p:cNvPr>
          <p:cNvSpPr>
            <a:spLocks noGrp="1"/>
          </p:cNvSpPr>
          <p:nvPr>
            <p:ph type="title"/>
          </p:nvPr>
        </p:nvSpPr>
        <p:spPr>
          <a:xfrm>
            <a:off x="12700" y="12699"/>
            <a:ext cx="9118600" cy="960315"/>
          </a:xfrm>
        </p:spPr>
        <p:txBody>
          <a:bodyPr>
            <a:noAutofit/>
          </a:bodyPr>
          <a:lstStyle/>
          <a:p>
            <a:pPr algn="ctr">
              <a:lnSpc>
                <a:spcPct val="80000"/>
              </a:lnSpc>
            </a:pPr>
            <a:r>
              <a:rPr lang="en-US" sz="3200" noProof="0" dirty="0">
                <a:solidFill>
                  <a:schemeClr val="bg1"/>
                </a:solidFill>
              </a:rPr>
              <a:t>ASCENT</a:t>
            </a:r>
            <a:br>
              <a:rPr lang="en-US" sz="2800" noProof="0" dirty="0">
                <a:solidFill>
                  <a:schemeClr val="bg1"/>
                </a:solidFill>
              </a:rPr>
            </a:br>
            <a:r>
              <a:rPr lang="en-US" sz="2400" i="1" noProof="0" dirty="0">
                <a:solidFill>
                  <a:schemeClr val="bg1"/>
                </a:solidFill>
              </a:rPr>
              <a:t>PFS and OS Final Outcomes</a:t>
            </a:r>
            <a:endParaRPr lang="en-US" sz="2800" i="1" noProof="0" dirty="0">
              <a:solidFill>
                <a:schemeClr val="bg1"/>
              </a:solidFill>
            </a:endParaRPr>
          </a:p>
        </p:txBody>
      </p:sp>
      <p:sp>
        <p:nvSpPr>
          <p:cNvPr id="3" name="Text Placeholder 2">
            <a:extLst>
              <a:ext uri="{FF2B5EF4-FFF2-40B4-BE49-F238E27FC236}">
                <a16:creationId xmlns:a16="http://schemas.microsoft.com/office/drawing/2014/main" id="{194DC0A0-BDBF-C42C-AC70-C6F5A314A881}"/>
              </a:ext>
            </a:extLst>
          </p:cNvPr>
          <p:cNvSpPr>
            <a:spLocks noGrp="1"/>
          </p:cNvSpPr>
          <p:nvPr>
            <p:ph type="body" sz="quarter" idx="10"/>
          </p:nvPr>
        </p:nvSpPr>
        <p:spPr>
          <a:xfrm>
            <a:off x="0" y="4921868"/>
            <a:ext cx="8344764" cy="254000"/>
          </a:xfrm>
        </p:spPr>
        <p:txBody>
          <a:bodyPr/>
          <a:lstStyle/>
          <a:p>
            <a:pPr algn="l"/>
            <a:r>
              <a:rPr lang="en-US" noProof="0" dirty="0">
                <a:solidFill>
                  <a:schemeClr val="bg1">
                    <a:lumMod val="50000"/>
                  </a:schemeClr>
                </a:solidFill>
              </a:rPr>
              <a:t>BICR, blinded independent central review; </a:t>
            </a:r>
            <a:r>
              <a:rPr lang="en-US" noProof="0" dirty="0" err="1">
                <a:solidFill>
                  <a:schemeClr val="bg1">
                    <a:lumMod val="50000"/>
                  </a:schemeClr>
                </a:solidFill>
              </a:rPr>
              <a:t>BMneg</a:t>
            </a:r>
            <a:r>
              <a:rPr lang="en-US" noProof="0" dirty="0">
                <a:solidFill>
                  <a:schemeClr val="bg1">
                    <a:lumMod val="50000"/>
                  </a:schemeClr>
                </a:solidFill>
              </a:rPr>
              <a:t>, brain metastases negative; CI, confidence interval; HR, hazard ratio; </a:t>
            </a:r>
            <a:br>
              <a:rPr lang="en-US" noProof="0" dirty="0">
                <a:solidFill>
                  <a:schemeClr val="bg1">
                    <a:lumMod val="50000"/>
                  </a:schemeClr>
                </a:solidFill>
              </a:rPr>
            </a:br>
            <a:r>
              <a:rPr lang="en-US" noProof="0" dirty="0">
                <a:solidFill>
                  <a:schemeClr val="bg1">
                    <a:lumMod val="50000"/>
                  </a:schemeClr>
                </a:solidFill>
              </a:rPr>
              <a:t>TPC, treatment of physician’s choice.</a:t>
            </a:r>
          </a:p>
          <a:p>
            <a:pPr algn="l"/>
            <a:r>
              <a:rPr lang="en-US" noProof="0" dirty="0" err="1">
                <a:solidFill>
                  <a:schemeClr val="bg1">
                    <a:lumMod val="50000"/>
                  </a:schemeClr>
                </a:solidFill>
              </a:rPr>
              <a:t>Bardia</a:t>
            </a:r>
            <a:r>
              <a:rPr lang="en-US" noProof="0" dirty="0">
                <a:solidFill>
                  <a:schemeClr val="bg1">
                    <a:lumMod val="50000"/>
                  </a:schemeClr>
                </a:solidFill>
              </a:rPr>
              <a:t> A, et al. </a:t>
            </a:r>
            <a:r>
              <a:rPr lang="en-US" i="1" noProof="0" dirty="0">
                <a:solidFill>
                  <a:schemeClr val="bg1">
                    <a:lumMod val="50000"/>
                  </a:schemeClr>
                </a:solidFill>
              </a:rPr>
              <a:t>J Clin Oncol</a:t>
            </a:r>
            <a:r>
              <a:rPr lang="en-US" noProof="0" dirty="0">
                <a:solidFill>
                  <a:schemeClr val="bg1">
                    <a:lumMod val="50000"/>
                  </a:schemeClr>
                </a:solidFill>
              </a:rPr>
              <a:t>. 2024;42(15):1738-1744.</a:t>
            </a:r>
          </a:p>
        </p:txBody>
      </p:sp>
      <p:sp>
        <p:nvSpPr>
          <p:cNvPr id="4" name="Text Placeholder 3">
            <a:extLst>
              <a:ext uri="{FF2B5EF4-FFF2-40B4-BE49-F238E27FC236}">
                <a16:creationId xmlns:a16="http://schemas.microsoft.com/office/drawing/2014/main" id="{0E9FE76C-AECE-BE24-3BF9-F3C924DBE4E2}"/>
              </a:ext>
            </a:extLst>
          </p:cNvPr>
          <p:cNvSpPr txBox="1">
            <a:spLocks/>
          </p:cNvSpPr>
          <p:nvPr/>
        </p:nvSpPr>
        <p:spPr>
          <a:xfrm>
            <a:off x="225833" y="1155543"/>
            <a:ext cx="8641743" cy="32316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noProof="0" dirty="0">
                <a:solidFill>
                  <a:schemeClr val="tx2"/>
                </a:solidFill>
              </a:rPr>
              <a:t>The ASCENT trial demonstrated statistically significant improvement in PFS and OS over single-agent chemotherapy in the primary study population.</a:t>
            </a:r>
          </a:p>
        </p:txBody>
      </p:sp>
      <p:pic>
        <p:nvPicPr>
          <p:cNvPr id="8" name="Picture 7" descr="A graph with a line&#10;&#10;Description automatically generated">
            <a:extLst>
              <a:ext uri="{FF2B5EF4-FFF2-40B4-BE49-F238E27FC236}">
                <a16:creationId xmlns:a16="http://schemas.microsoft.com/office/drawing/2014/main" id="{D354005A-52EE-1F7D-B9C9-5EC2962BFEE5}"/>
              </a:ext>
            </a:extLst>
          </p:cNvPr>
          <p:cNvPicPr>
            <a:picLocks noChangeAspect="1"/>
          </p:cNvPicPr>
          <p:nvPr/>
        </p:nvPicPr>
        <p:blipFill rotWithShape="1">
          <a:blip r:embed="rId6">
            <a:extLst>
              <a:ext uri="{28A0092B-C50C-407E-A947-70E740481C1C}">
                <a14:useLocalDpi xmlns:a14="http://schemas.microsoft.com/office/drawing/2010/main" val="0"/>
              </a:ext>
            </a:extLst>
          </a:blip>
          <a:srcRect l="36727" t="26688" r="33937" b="31491"/>
          <a:stretch/>
        </p:blipFill>
        <p:spPr>
          <a:xfrm>
            <a:off x="830495" y="1524445"/>
            <a:ext cx="3245963" cy="2643111"/>
          </a:xfrm>
          <a:custGeom>
            <a:avLst/>
            <a:gdLst>
              <a:gd name="connsiteX0" fmla="*/ 0 w 3245963"/>
              <a:gd name="connsiteY0" fmla="*/ 0 h 2643111"/>
              <a:gd name="connsiteX1" fmla="*/ 3245963 w 3245963"/>
              <a:gd name="connsiteY1" fmla="*/ 0 h 2643111"/>
              <a:gd name="connsiteX2" fmla="*/ 3245963 w 3245963"/>
              <a:gd name="connsiteY2" fmla="*/ 129560 h 2643111"/>
              <a:gd name="connsiteX3" fmla="*/ 2150817 w 3245963"/>
              <a:gd name="connsiteY3" fmla="*/ 129560 h 2643111"/>
              <a:gd name="connsiteX4" fmla="*/ 2150817 w 3245963"/>
              <a:gd name="connsiteY4" fmla="*/ 1211948 h 2643111"/>
              <a:gd name="connsiteX5" fmla="*/ 3245963 w 3245963"/>
              <a:gd name="connsiteY5" fmla="*/ 1211948 h 2643111"/>
              <a:gd name="connsiteX6" fmla="*/ 3245963 w 3245963"/>
              <a:gd name="connsiteY6" fmla="*/ 2643111 h 2643111"/>
              <a:gd name="connsiteX7" fmla="*/ 0 w 3245963"/>
              <a:gd name="connsiteY7" fmla="*/ 2643111 h 264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963" h="2643111">
                <a:moveTo>
                  <a:pt x="0" y="0"/>
                </a:moveTo>
                <a:lnTo>
                  <a:pt x="3245963" y="0"/>
                </a:lnTo>
                <a:lnTo>
                  <a:pt x="3245963" y="129560"/>
                </a:lnTo>
                <a:lnTo>
                  <a:pt x="2150817" y="129560"/>
                </a:lnTo>
                <a:lnTo>
                  <a:pt x="2150817" y="1211948"/>
                </a:lnTo>
                <a:lnTo>
                  <a:pt x="3245963" y="1211948"/>
                </a:lnTo>
                <a:lnTo>
                  <a:pt x="3245963" y="2643111"/>
                </a:lnTo>
                <a:lnTo>
                  <a:pt x="0" y="2643111"/>
                </a:lnTo>
                <a:close/>
              </a:path>
            </a:pathLst>
          </a:custGeom>
        </p:spPr>
      </p:pic>
      <p:graphicFrame>
        <p:nvGraphicFramePr>
          <p:cNvPr id="361" name="Table 360">
            <a:extLst>
              <a:ext uri="{FF2B5EF4-FFF2-40B4-BE49-F238E27FC236}">
                <a16:creationId xmlns:a16="http://schemas.microsoft.com/office/drawing/2014/main" id="{78A404EA-305E-5FA1-EE59-0084D1771AFE}"/>
              </a:ext>
            </a:extLst>
          </p:cNvPr>
          <p:cNvGraphicFramePr>
            <a:graphicFrameLocks noGrp="1"/>
          </p:cNvGraphicFramePr>
          <p:nvPr>
            <p:extLst>
              <p:ext uri="{D42A27DB-BD31-4B8C-83A1-F6EECF244321}">
                <p14:modId xmlns:p14="http://schemas.microsoft.com/office/powerpoint/2010/main" val="3207773413"/>
              </p:ext>
            </p:extLst>
          </p:nvPr>
        </p:nvGraphicFramePr>
        <p:xfrm>
          <a:off x="1638300" y="1654005"/>
          <a:ext cx="2160016" cy="579120"/>
        </p:xfrm>
        <a:graphic>
          <a:graphicData uri="http://schemas.openxmlformats.org/drawingml/2006/table">
            <a:tbl>
              <a:tblPr firstRow="1" bandRow="1">
                <a:tableStyleId>{5C22544A-7EE6-4342-B048-85BDC9FD1C3A}</a:tableStyleId>
              </a:tblPr>
              <a:tblGrid>
                <a:gridCol w="376122">
                  <a:extLst>
                    <a:ext uri="{9D8B030D-6E8A-4147-A177-3AD203B41FA5}">
                      <a16:colId xmlns:a16="http://schemas.microsoft.com/office/drawing/2014/main" val="1420943572"/>
                    </a:ext>
                  </a:extLst>
                </a:gridCol>
                <a:gridCol w="1783894">
                  <a:extLst>
                    <a:ext uri="{9D8B030D-6E8A-4147-A177-3AD203B41FA5}">
                      <a16:colId xmlns:a16="http://schemas.microsoft.com/office/drawing/2014/main" val="3215090304"/>
                    </a:ext>
                  </a:extLst>
                </a:gridCol>
              </a:tblGrid>
              <a:tr h="134027">
                <a:tc gridSpan="2">
                  <a:txBody>
                    <a:bodyPr/>
                    <a:lstStyle/>
                    <a:p>
                      <a:pPr algn="ctr"/>
                      <a:r>
                        <a:rPr lang="en-US" sz="1100" dirty="0">
                          <a:solidFill>
                            <a:schemeClr val="tx1"/>
                          </a:solidFill>
                        </a:rPr>
                        <a:t>Median PFS, months (95% CI)</a:t>
                      </a:r>
                    </a:p>
                  </a:txBody>
                  <a:tcPr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4442471"/>
                  </a:ext>
                </a:extLst>
              </a:tr>
              <a:tr h="134027">
                <a:tc>
                  <a:txBody>
                    <a:bodyPr/>
                    <a:lstStyle/>
                    <a:p>
                      <a:r>
                        <a:rPr lang="en-US" sz="900" dirty="0"/>
                        <a:t>TPC</a:t>
                      </a:r>
                    </a:p>
                  </a:txBody>
                  <a:tcPr marT="0" marB="0">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900" dirty="0"/>
                        <a:t>1.7 (1.5 – 2.5)</a:t>
                      </a:r>
                    </a:p>
                  </a:txBody>
                  <a:tcPr marT="0" marB="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724558281"/>
                  </a:ext>
                </a:extLst>
              </a:tr>
              <a:tr h="134027">
                <a:tc>
                  <a:txBody>
                    <a:bodyPr/>
                    <a:lstStyle/>
                    <a:p>
                      <a:r>
                        <a:rPr lang="en-US" sz="900" b="1" dirty="0">
                          <a:solidFill>
                            <a:schemeClr val="accent3">
                              <a:lumMod val="75000"/>
                            </a:schemeClr>
                          </a:solidFill>
                        </a:rPr>
                        <a:t>SG</a:t>
                      </a:r>
                    </a:p>
                  </a:txBody>
                  <a:tcPr marT="0" marB="0">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4.8 (4.1-5.8)</a:t>
                      </a:r>
                    </a:p>
                  </a:txBody>
                  <a:tcPr marT="0"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6308332"/>
                  </a:ext>
                </a:extLst>
              </a:tr>
              <a:tr h="134027">
                <a:tc gridSpan="2">
                  <a:txBody>
                    <a:bodyPr/>
                    <a:lstStyle/>
                    <a:p>
                      <a:pPr algn="ctr"/>
                      <a:r>
                        <a:rPr lang="en-US" sz="900" dirty="0"/>
                        <a:t>Stratified HR (CI) = 0.413 (0.330 to 0.517)</a:t>
                      </a:r>
                    </a:p>
                  </a:txBody>
                  <a:tcPr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tc>
                <a:extLst>
                  <a:ext uri="{0D108BD9-81ED-4DB2-BD59-A6C34878D82A}">
                    <a16:rowId xmlns:a16="http://schemas.microsoft.com/office/drawing/2014/main" val="2373159952"/>
                  </a:ext>
                </a:extLst>
              </a:tr>
            </a:tbl>
          </a:graphicData>
        </a:graphic>
      </p:graphicFrame>
      <p:pic>
        <p:nvPicPr>
          <p:cNvPr id="12" name="Picture 11" descr="A graph with blue lines&#10;&#10;Description automatically generated">
            <a:extLst>
              <a:ext uri="{FF2B5EF4-FFF2-40B4-BE49-F238E27FC236}">
                <a16:creationId xmlns:a16="http://schemas.microsoft.com/office/drawing/2014/main" id="{FC678F4A-6DCD-CF5D-3842-34E0AA76BB32}"/>
              </a:ext>
            </a:extLst>
          </p:cNvPr>
          <p:cNvPicPr>
            <a:picLocks noChangeAspect="1"/>
          </p:cNvPicPr>
          <p:nvPr/>
        </p:nvPicPr>
        <p:blipFill rotWithShape="1">
          <a:blip r:embed="rId7">
            <a:extLst>
              <a:ext uri="{28A0092B-C50C-407E-A947-70E740481C1C}">
                <a14:useLocalDpi xmlns:a14="http://schemas.microsoft.com/office/drawing/2010/main" val="0"/>
              </a:ext>
            </a:extLst>
          </a:blip>
          <a:srcRect l="31681" t="26855" r="28763" b="31491"/>
          <a:stretch/>
        </p:blipFill>
        <p:spPr>
          <a:xfrm>
            <a:off x="4546706" y="1482771"/>
            <a:ext cx="4360981" cy="2716863"/>
          </a:xfrm>
          <a:custGeom>
            <a:avLst/>
            <a:gdLst>
              <a:gd name="connsiteX0" fmla="*/ 0 w 4360981"/>
              <a:gd name="connsiteY0" fmla="*/ 0 h 2658687"/>
              <a:gd name="connsiteX1" fmla="*/ 1911694 w 4360981"/>
              <a:gd name="connsiteY1" fmla="*/ 0 h 2658687"/>
              <a:gd name="connsiteX2" fmla="*/ 1911694 w 4360981"/>
              <a:gd name="connsiteY2" fmla="*/ 1072185 h 2658687"/>
              <a:gd name="connsiteX3" fmla="*/ 4360981 w 4360981"/>
              <a:gd name="connsiteY3" fmla="*/ 1072185 h 2658687"/>
              <a:gd name="connsiteX4" fmla="*/ 4360981 w 4360981"/>
              <a:gd name="connsiteY4" fmla="*/ 2658687 h 2658687"/>
              <a:gd name="connsiteX5" fmla="*/ 0 w 4360981"/>
              <a:gd name="connsiteY5" fmla="*/ 2658687 h 265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0981" h="2658687">
                <a:moveTo>
                  <a:pt x="0" y="0"/>
                </a:moveTo>
                <a:lnTo>
                  <a:pt x="1911694" y="0"/>
                </a:lnTo>
                <a:lnTo>
                  <a:pt x="1911694" y="1072185"/>
                </a:lnTo>
                <a:lnTo>
                  <a:pt x="4360981" y="1072185"/>
                </a:lnTo>
                <a:lnTo>
                  <a:pt x="4360981" y="2658687"/>
                </a:lnTo>
                <a:lnTo>
                  <a:pt x="0" y="2658687"/>
                </a:lnTo>
                <a:close/>
              </a:path>
            </a:pathLst>
          </a:custGeom>
        </p:spPr>
      </p:pic>
      <p:sp>
        <p:nvSpPr>
          <p:cNvPr id="365" name="TextBox 364">
            <a:extLst>
              <a:ext uri="{FF2B5EF4-FFF2-40B4-BE49-F238E27FC236}">
                <a16:creationId xmlns:a16="http://schemas.microsoft.com/office/drawing/2014/main" id="{AE7EE611-5912-9D6A-8C1C-198920AF8161}"/>
              </a:ext>
            </a:extLst>
          </p:cNvPr>
          <p:cNvSpPr txBox="1"/>
          <p:nvPr/>
        </p:nvSpPr>
        <p:spPr>
          <a:xfrm rot="16200000">
            <a:off x="3491740" y="2846662"/>
            <a:ext cx="1158394" cy="276999"/>
          </a:xfrm>
          <a:prstGeom prst="rect">
            <a:avLst/>
          </a:prstGeom>
          <a:noFill/>
        </p:spPr>
        <p:txBody>
          <a:bodyPr wrap="none" rtlCol="0">
            <a:spAutoFit/>
          </a:bodyPr>
          <a:lstStyle/>
          <a:p>
            <a:r>
              <a:rPr lang="en-US" sz="1200" dirty="0"/>
              <a:t>OS (probability)</a:t>
            </a:r>
          </a:p>
        </p:txBody>
      </p:sp>
      <p:graphicFrame>
        <p:nvGraphicFramePr>
          <p:cNvPr id="369" name="Table 368">
            <a:extLst>
              <a:ext uri="{FF2B5EF4-FFF2-40B4-BE49-F238E27FC236}">
                <a16:creationId xmlns:a16="http://schemas.microsoft.com/office/drawing/2014/main" id="{CB0E7333-0F19-EC7B-7458-CC37E28CA8DE}"/>
              </a:ext>
            </a:extLst>
          </p:cNvPr>
          <p:cNvGraphicFramePr>
            <a:graphicFrameLocks noGrp="1"/>
          </p:cNvGraphicFramePr>
          <p:nvPr>
            <p:extLst>
              <p:ext uri="{D42A27DB-BD31-4B8C-83A1-F6EECF244321}">
                <p14:modId xmlns:p14="http://schemas.microsoft.com/office/powerpoint/2010/main" val="970949399"/>
              </p:ext>
            </p:extLst>
          </p:nvPr>
        </p:nvGraphicFramePr>
        <p:xfrm>
          <a:off x="6515114" y="1654470"/>
          <a:ext cx="2160016" cy="579120"/>
        </p:xfrm>
        <a:graphic>
          <a:graphicData uri="http://schemas.openxmlformats.org/drawingml/2006/table">
            <a:tbl>
              <a:tblPr firstRow="1" bandRow="1">
                <a:tableStyleId>{5C22544A-7EE6-4342-B048-85BDC9FD1C3A}</a:tableStyleId>
              </a:tblPr>
              <a:tblGrid>
                <a:gridCol w="376122">
                  <a:extLst>
                    <a:ext uri="{9D8B030D-6E8A-4147-A177-3AD203B41FA5}">
                      <a16:colId xmlns:a16="http://schemas.microsoft.com/office/drawing/2014/main" val="1420943572"/>
                    </a:ext>
                  </a:extLst>
                </a:gridCol>
                <a:gridCol w="1783894">
                  <a:extLst>
                    <a:ext uri="{9D8B030D-6E8A-4147-A177-3AD203B41FA5}">
                      <a16:colId xmlns:a16="http://schemas.microsoft.com/office/drawing/2014/main" val="3215090304"/>
                    </a:ext>
                  </a:extLst>
                </a:gridCol>
              </a:tblGrid>
              <a:tr h="135182">
                <a:tc gridSpan="2">
                  <a:txBody>
                    <a:bodyPr/>
                    <a:lstStyle/>
                    <a:p>
                      <a:pPr algn="ctr"/>
                      <a:r>
                        <a:rPr lang="en-US" sz="1100" dirty="0">
                          <a:solidFill>
                            <a:schemeClr val="tx1"/>
                          </a:solidFill>
                        </a:rPr>
                        <a:t>Median OS, months (95% CI)</a:t>
                      </a:r>
                    </a:p>
                  </a:txBody>
                  <a:tcPr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4442471"/>
                  </a:ext>
                </a:extLst>
              </a:tr>
              <a:tr h="135182">
                <a:tc>
                  <a:txBody>
                    <a:bodyPr/>
                    <a:lstStyle/>
                    <a:p>
                      <a:r>
                        <a:rPr lang="en-US" sz="900" dirty="0"/>
                        <a:t>TPC</a:t>
                      </a:r>
                    </a:p>
                  </a:txBody>
                  <a:tcPr marT="0" marB="0">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900" dirty="0"/>
                        <a:t>6.9 (5.9 – 7.7)</a:t>
                      </a:r>
                    </a:p>
                  </a:txBody>
                  <a:tcPr marT="0" marB="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724558281"/>
                  </a:ext>
                </a:extLst>
              </a:tr>
              <a:tr h="135182">
                <a:tc>
                  <a:txBody>
                    <a:bodyPr/>
                    <a:lstStyle/>
                    <a:p>
                      <a:r>
                        <a:rPr lang="en-US" sz="900" b="1" dirty="0">
                          <a:solidFill>
                            <a:schemeClr val="accent3">
                              <a:lumMod val="75000"/>
                            </a:schemeClr>
                          </a:solidFill>
                        </a:rPr>
                        <a:t>SG</a:t>
                      </a:r>
                    </a:p>
                  </a:txBody>
                  <a:tcPr marT="0" marB="0">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11.8 (10.5 – 13.8)</a:t>
                      </a:r>
                    </a:p>
                  </a:txBody>
                  <a:tcPr marT="0"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6308332"/>
                  </a:ext>
                </a:extLst>
              </a:tr>
              <a:tr h="135182">
                <a:tc gridSpan="2">
                  <a:txBody>
                    <a:bodyPr/>
                    <a:lstStyle/>
                    <a:p>
                      <a:pPr algn="ctr"/>
                      <a:r>
                        <a:rPr lang="en-US" sz="900" dirty="0"/>
                        <a:t>Stratified HR (CI) = 0.514 (0.422 to 0.625)</a:t>
                      </a:r>
                    </a:p>
                  </a:txBody>
                  <a:tcPr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tc>
                <a:extLst>
                  <a:ext uri="{0D108BD9-81ED-4DB2-BD59-A6C34878D82A}">
                    <a16:rowId xmlns:a16="http://schemas.microsoft.com/office/drawing/2014/main" val="2373159952"/>
                  </a:ext>
                </a:extLst>
              </a:tr>
            </a:tbl>
          </a:graphicData>
        </a:graphic>
      </p:graphicFrame>
      <p:sp>
        <p:nvSpPr>
          <p:cNvPr id="5" name="TextBox 4">
            <a:extLst>
              <a:ext uri="{FF2B5EF4-FFF2-40B4-BE49-F238E27FC236}">
                <a16:creationId xmlns:a16="http://schemas.microsoft.com/office/drawing/2014/main" id="{13ACC5AB-B595-F3D6-81CF-0C9D1EC9EF1D}"/>
              </a:ext>
            </a:extLst>
          </p:cNvPr>
          <p:cNvSpPr txBox="1"/>
          <p:nvPr/>
        </p:nvSpPr>
        <p:spPr>
          <a:xfrm>
            <a:off x="3632575" y="4848547"/>
            <a:ext cx="3438955" cy="307777"/>
          </a:xfrm>
          <a:prstGeom prst="rect">
            <a:avLst/>
          </a:prstGeom>
          <a:noFill/>
        </p:spPr>
        <p:txBody>
          <a:bodyPr wrap="none" rtlCol="0">
            <a:spAutoFit/>
          </a:bodyPr>
          <a:lstStyle/>
          <a:p>
            <a:r>
              <a:rPr lang="en-US" sz="1400" dirty="0">
                <a:solidFill>
                  <a:schemeClr val="tx2"/>
                </a:solidFill>
              </a:rPr>
              <a:t>ASCENT → Approval in second-line+ </a:t>
            </a:r>
            <a:r>
              <a:rPr lang="en-US" sz="1400" dirty="0" err="1">
                <a:solidFill>
                  <a:schemeClr val="tx2"/>
                </a:solidFill>
              </a:rPr>
              <a:t>mTNBC</a:t>
            </a:r>
            <a:endParaRPr lang="en-US" sz="1400" dirty="0">
              <a:solidFill>
                <a:schemeClr val="tx2"/>
              </a:solidFill>
            </a:endParaRPr>
          </a:p>
        </p:txBody>
      </p:sp>
      <p:sp>
        <p:nvSpPr>
          <p:cNvPr id="6" name="TextBox 5">
            <a:extLst>
              <a:ext uri="{FF2B5EF4-FFF2-40B4-BE49-F238E27FC236}">
                <a16:creationId xmlns:a16="http://schemas.microsoft.com/office/drawing/2014/main" id="{F32387A4-A3EF-65BA-F862-15EF49AE60D7}"/>
              </a:ext>
            </a:extLst>
          </p:cNvPr>
          <p:cNvSpPr txBox="1"/>
          <p:nvPr/>
        </p:nvSpPr>
        <p:spPr>
          <a:xfrm>
            <a:off x="6803977" y="2504271"/>
            <a:ext cx="1871153" cy="523220"/>
          </a:xfrm>
          <a:prstGeom prst="rect">
            <a:avLst/>
          </a:prstGeom>
          <a:noFill/>
          <a:ln>
            <a:solidFill>
              <a:schemeClr val="tx1"/>
            </a:solidFill>
          </a:ln>
        </p:spPr>
        <p:txBody>
          <a:bodyPr wrap="none" rtlCol="0">
            <a:spAutoFit/>
          </a:bodyPr>
          <a:lstStyle/>
          <a:p>
            <a:r>
              <a:rPr lang="en-US" sz="1400" dirty="0">
                <a:solidFill>
                  <a:schemeClr val="tx2"/>
                </a:solidFill>
              </a:rPr>
              <a:t>ASCENT → Approval in </a:t>
            </a:r>
            <a:br>
              <a:rPr lang="en-US" sz="1400" dirty="0">
                <a:solidFill>
                  <a:schemeClr val="tx2"/>
                </a:solidFill>
              </a:rPr>
            </a:br>
            <a:r>
              <a:rPr lang="en-US" sz="1400" dirty="0">
                <a:solidFill>
                  <a:schemeClr val="tx2"/>
                </a:solidFill>
              </a:rPr>
              <a:t>second-line+ </a:t>
            </a:r>
            <a:r>
              <a:rPr lang="en-US" sz="1400" dirty="0" err="1">
                <a:solidFill>
                  <a:schemeClr val="tx2"/>
                </a:solidFill>
              </a:rPr>
              <a:t>mTNBC</a:t>
            </a:r>
            <a:endParaRPr lang="en-US" sz="1400" dirty="0">
              <a:solidFill>
                <a:schemeClr val="tx2"/>
              </a:solidFill>
            </a:endParaRPr>
          </a:p>
        </p:txBody>
      </p:sp>
    </p:spTree>
    <p:extLst>
      <p:ext uri="{BB962C8B-B14F-4D97-AF65-F5344CB8AC3E}">
        <p14:creationId xmlns:p14="http://schemas.microsoft.com/office/powerpoint/2010/main" val="18028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3AA18-D477-3ED8-3072-FE7D832FC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76CB3-0785-4E5C-E914-EFB8B3C5CB5C}"/>
              </a:ext>
            </a:extLst>
          </p:cNvPr>
          <p:cNvSpPr>
            <a:spLocks noGrp="1"/>
          </p:cNvSpPr>
          <p:nvPr>
            <p:ph type="title"/>
          </p:nvPr>
        </p:nvSpPr>
        <p:spPr>
          <a:prstGeom prst="rect">
            <a:avLst/>
          </a:prstGeom>
        </p:spPr>
        <p:txBody>
          <a:bodyPr>
            <a:noAutofit/>
          </a:bodyPr>
          <a:lstStyle/>
          <a:p>
            <a:pPr algn="ctr">
              <a:lnSpc>
                <a:spcPct val="80000"/>
              </a:lnSpc>
            </a:pPr>
            <a:r>
              <a:rPr lang="en-GB" sz="3200" dirty="0"/>
              <a:t>ASCENT</a:t>
            </a:r>
            <a:br>
              <a:rPr lang="en-GB" sz="2800" dirty="0"/>
            </a:br>
            <a:r>
              <a:rPr lang="en-US" sz="2400" i="1" dirty="0"/>
              <a:t>TRAEs Occurring in ≥15% of Patients and AESIs</a:t>
            </a:r>
            <a:endParaRPr lang="en-US" sz="2800" i="1" dirty="0"/>
          </a:p>
        </p:txBody>
      </p:sp>
      <p:sp>
        <p:nvSpPr>
          <p:cNvPr id="3" name="Text Placeholder 2">
            <a:extLst>
              <a:ext uri="{FF2B5EF4-FFF2-40B4-BE49-F238E27FC236}">
                <a16:creationId xmlns:a16="http://schemas.microsoft.com/office/drawing/2014/main" id="{1A5D9D0E-2DEF-663D-6472-DCCEE0DE7989}"/>
              </a:ext>
            </a:extLst>
          </p:cNvPr>
          <p:cNvSpPr>
            <a:spLocks noGrp="1"/>
          </p:cNvSpPr>
          <p:nvPr>
            <p:ph sz="quarter" idx="10"/>
          </p:nvPr>
        </p:nvSpPr>
        <p:spPr>
          <a:xfrm>
            <a:off x="272914" y="4672635"/>
            <a:ext cx="7278699" cy="458165"/>
          </a:xfrm>
        </p:spPr>
        <p:txBody>
          <a:bodyPr/>
          <a:lstStyle/>
          <a:p>
            <a:r>
              <a:rPr lang="en-US" kern="0" dirty="0">
                <a:solidFill>
                  <a:schemeClr val="bg1">
                    <a:lumMod val="50000"/>
                  </a:schemeClr>
                </a:solidFill>
                <a:latin typeface="Calibri" panose="020F0502020204030204" pitchFamily="34" charset="0"/>
                <a:cs typeface="Calibri" panose="020F0502020204030204" pitchFamily="34" charset="0"/>
              </a:rPr>
              <a:t>AESIs, adverse events of special interest; </a:t>
            </a:r>
            <a:r>
              <a:rPr lang="en-US" kern="0" spc="-10" dirty="0">
                <a:solidFill>
                  <a:schemeClr val="bg1">
                    <a:lumMod val="50000"/>
                  </a:schemeClr>
                </a:solidFill>
                <a:latin typeface="Calibri" panose="020F0502020204030204" pitchFamily="34" charset="0"/>
                <a:cs typeface="Calibri" panose="020F0502020204030204" pitchFamily="34" charset="0"/>
              </a:rPr>
              <a:t>TRAEs, treatment-related adverse events.</a:t>
            </a:r>
            <a:endParaRPr lang="en-US" dirty="0">
              <a:solidFill>
                <a:schemeClr val="bg1">
                  <a:lumMod val="50000"/>
                </a:schemeClr>
              </a:solidFill>
            </a:endParaRPr>
          </a:p>
          <a:p>
            <a:r>
              <a:rPr lang="en-US" dirty="0"/>
              <a:t>Bardia A, et al. </a:t>
            </a:r>
            <a:r>
              <a:rPr lang="en-US" i="1" dirty="0"/>
              <a:t>J Clin Oncol</a:t>
            </a:r>
            <a:r>
              <a:rPr lang="en-US" dirty="0"/>
              <a:t>. 2024;42(15):1738-1744. </a:t>
            </a:r>
            <a:r>
              <a:rPr lang="en-US" noProof="0" dirty="0">
                <a:cs typeface="Calibri" panose="020F0502020204030204" pitchFamily="34" charset="0"/>
              </a:rPr>
              <a:t>Sacituzumab </a:t>
            </a:r>
            <a:r>
              <a:rPr lang="en-US" noProof="0" dirty="0" err="1">
                <a:cs typeface="Calibri" panose="020F0502020204030204" pitchFamily="34" charset="0"/>
              </a:rPr>
              <a:t>govitecan-hziy</a:t>
            </a:r>
            <a:r>
              <a:rPr lang="en-US" noProof="0" dirty="0">
                <a:cs typeface="Calibri" panose="020F0502020204030204" pitchFamily="34" charset="0"/>
              </a:rPr>
              <a:t> [package insert]. https://www.accessdata.fda.gov/drugsatfda_docs/label/2023/761115s035lbl.pdf. </a:t>
            </a:r>
          </a:p>
        </p:txBody>
      </p:sp>
      <p:sp>
        <p:nvSpPr>
          <p:cNvPr id="6" name="object 4">
            <a:extLst>
              <a:ext uri="{FF2B5EF4-FFF2-40B4-BE49-F238E27FC236}">
                <a16:creationId xmlns:a16="http://schemas.microsoft.com/office/drawing/2014/main" id="{69CE24F2-D55D-C670-3685-055EF63DB68D}"/>
              </a:ext>
            </a:extLst>
          </p:cNvPr>
          <p:cNvSpPr txBox="1"/>
          <p:nvPr/>
        </p:nvSpPr>
        <p:spPr>
          <a:xfrm>
            <a:off x="5564208" y="744220"/>
            <a:ext cx="3567092" cy="4224683"/>
          </a:xfrm>
          <a:prstGeom prst="rect">
            <a:avLst/>
          </a:prstGeom>
        </p:spPr>
        <p:txBody>
          <a:bodyPr vert="horz" wrap="square" lIns="0" tIns="12700" rIns="0" bIns="0" rtlCol="0">
            <a:spAutoFit/>
          </a:bodyPr>
          <a:lstStyle/>
          <a:p>
            <a:pPr marL="76198" defTabSz="914378">
              <a:lnSpc>
                <a:spcPct val="90000"/>
              </a:lnSpc>
              <a:spcAft>
                <a:spcPts val="300"/>
              </a:spcAft>
              <a:defRPr/>
            </a:pPr>
            <a:r>
              <a:rPr sz="1400" b="1" kern="0" spc="-10" dirty="0">
                <a:solidFill>
                  <a:schemeClr val="accent5"/>
                </a:solidFill>
                <a:latin typeface="Calibri" panose="020F0502020204030204" pitchFamily="34" charset="0"/>
                <a:cs typeface="Calibri" panose="020F0502020204030204" pitchFamily="34" charset="0"/>
              </a:rPr>
              <a:t>AE</a:t>
            </a:r>
            <a:r>
              <a:rPr lang="en-US" sz="1400" b="1" kern="0" spc="-10" dirty="0">
                <a:solidFill>
                  <a:schemeClr val="accent5"/>
                </a:solidFill>
                <a:latin typeface="Calibri" panose="020F0502020204030204" pitchFamily="34" charset="0"/>
                <a:cs typeface="Calibri" panose="020F0502020204030204" pitchFamily="34" charset="0"/>
              </a:rPr>
              <a:t>s of special interest</a:t>
            </a:r>
          </a:p>
          <a:p>
            <a:pPr marL="274320" marR="147951" indent="-182876" defTabSz="914378">
              <a:lnSpc>
                <a:spcPct val="90000"/>
              </a:lnSpc>
              <a:spcAft>
                <a:spcPts val="300"/>
              </a:spcAft>
              <a:buClr>
                <a:schemeClr val="accent3"/>
              </a:buClr>
              <a:buFont typeface="Arial"/>
              <a:buChar char="•"/>
              <a:tabLst>
                <a:tab pos="259073" algn="l"/>
              </a:tabLst>
              <a:defRPr/>
            </a:pPr>
            <a:r>
              <a:rPr lang="en-US" sz="1380" kern="0" dirty="0">
                <a:solidFill>
                  <a:schemeClr val="tx2"/>
                </a:solidFill>
                <a:cs typeface="Calibri" panose="020F0502020204030204" pitchFamily="34" charset="0"/>
              </a:rPr>
              <a:t>Median time to first onset of neutropenia (including febrile) was 16 days; neutropenia occurred earlier in patients with reduced UGT1A1 activity; neutropenic colitis occurred in 1.4% of patients.</a:t>
            </a:r>
          </a:p>
          <a:p>
            <a:pPr marR="147951" lvl="1" indent="-182563" defTabSz="914378">
              <a:lnSpc>
                <a:spcPct val="90000"/>
              </a:lnSpc>
              <a:spcAft>
                <a:spcPts val="300"/>
              </a:spcAft>
              <a:buClr>
                <a:schemeClr val="accent3"/>
              </a:buClr>
              <a:buFont typeface="Arial"/>
              <a:buChar char="•"/>
              <a:tabLst>
                <a:tab pos="259073" algn="l"/>
              </a:tabLst>
              <a:defRPr/>
            </a:pPr>
            <a:r>
              <a:rPr lang="en-US" sz="1380" kern="0" dirty="0">
                <a:solidFill>
                  <a:schemeClr val="tx2"/>
                </a:solidFill>
                <a:cs typeface="Calibri" panose="020F0502020204030204" pitchFamily="34" charset="0"/>
              </a:rPr>
              <a:t>Primary prophylaxis with G-CSF is recommended starting in the cycle 1 of treatment in all patients at increased risk of febrile neutropenia (older patients, those with previous neutropenia, poor performance status, organ dysfunction or multiple comorbidities)</a:t>
            </a:r>
          </a:p>
          <a:p>
            <a:pPr marR="147951" lvl="1" indent="-182563" defTabSz="914378">
              <a:lnSpc>
                <a:spcPct val="90000"/>
              </a:lnSpc>
              <a:spcAft>
                <a:spcPts val="300"/>
              </a:spcAft>
              <a:buClr>
                <a:schemeClr val="accent3"/>
              </a:buClr>
              <a:buFont typeface="Arial"/>
              <a:buChar char="•"/>
              <a:tabLst>
                <a:tab pos="259073" algn="l"/>
              </a:tabLst>
              <a:defRPr/>
            </a:pPr>
            <a:r>
              <a:rPr lang="en-US" sz="1380" kern="0" dirty="0">
                <a:solidFill>
                  <a:schemeClr val="tx2"/>
                </a:solidFill>
                <a:cs typeface="Calibri" panose="020F0502020204030204" pitchFamily="34" charset="0"/>
              </a:rPr>
              <a:t>Withhold for absolute neutrophil count below 1,500/mm</a:t>
            </a:r>
            <a:r>
              <a:rPr lang="en-US" sz="1380" kern="0" baseline="30000" dirty="0">
                <a:solidFill>
                  <a:schemeClr val="tx2"/>
                </a:solidFill>
                <a:cs typeface="Calibri" panose="020F0502020204030204" pitchFamily="34" charset="0"/>
              </a:rPr>
              <a:t>3</a:t>
            </a:r>
            <a:r>
              <a:rPr lang="en-US" sz="1380" kern="0" dirty="0">
                <a:solidFill>
                  <a:schemeClr val="tx2"/>
                </a:solidFill>
                <a:cs typeface="Calibri" panose="020F0502020204030204" pitchFamily="34" charset="0"/>
              </a:rPr>
              <a:t> on Day 1 of any cycle or below 1,000/mm</a:t>
            </a:r>
            <a:r>
              <a:rPr lang="en-US" sz="1380" kern="0" baseline="30000" dirty="0">
                <a:solidFill>
                  <a:schemeClr val="tx2"/>
                </a:solidFill>
                <a:cs typeface="Calibri" panose="020F0502020204030204" pitchFamily="34" charset="0"/>
              </a:rPr>
              <a:t>3</a:t>
            </a:r>
            <a:r>
              <a:rPr lang="en-US" sz="1380" kern="0" dirty="0">
                <a:solidFill>
                  <a:schemeClr val="tx2"/>
                </a:solidFill>
                <a:cs typeface="Calibri" panose="020F0502020204030204" pitchFamily="34" charset="0"/>
              </a:rPr>
              <a:t> on Day 8 of any cycle</a:t>
            </a:r>
          </a:p>
          <a:p>
            <a:pPr marR="147951" lvl="1" indent="-182563" defTabSz="914378">
              <a:lnSpc>
                <a:spcPct val="90000"/>
              </a:lnSpc>
              <a:spcAft>
                <a:spcPts val="300"/>
              </a:spcAft>
              <a:buClr>
                <a:schemeClr val="accent3"/>
              </a:buClr>
              <a:buFont typeface="Arial"/>
              <a:buChar char="•"/>
              <a:tabLst>
                <a:tab pos="259073" algn="l"/>
              </a:tabLst>
              <a:defRPr/>
            </a:pPr>
            <a:r>
              <a:rPr lang="en-US" sz="1380" b="1" dirty="0"/>
              <a:t>Boxed Warning: </a:t>
            </a:r>
            <a:r>
              <a:rPr lang="en-US" sz="1380" dirty="0">
                <a:solidFill>
                  <a:schemeClr val="tx2"/>
                </a:solidFill>
              </a:rPr>
              <a:t>Severe or life-threatening neutropenia and severe diarrhea may occur with SG  </a:t>
            </a:r>
          </a:p>
          <a:p>
            <a:pPr marR="147951" lvl="1" indent="-182563" defTabSz="914378">
              <a:lnSpc>
                <a:spcPct val="90000"/>
              </a:lnSpc>
              <a:spcAft>
                <a:spcPts val="300"/>
              </a:spcAft>
              <a:buClr>
                <a:schemeClr val="accent3"/>
              </a:buClr>
              <a:buFont typeface="Arial"/>
              <a:buChar char="•"/>
              <a:tabLst>
                <a:tab pos="259073" algn="l"/>
              </a:tabLst>
              <a:defRPr/>
            </a:pPr>
            <a:endParaRPr lang="en-US" sz="1400" kern="0" dirty="0">
              <a:solidFill>
                <a:schemeClr val="tx2"/>
              </a:solidFill>
              <a:latin typeface="Calibri" panose="020F0502020204030204" pitchFamily="34" charset="0"/>
              <a:cs typeface="Calibri" panose="020F0502020204030204" pitchFamily="34" charset="0"/>
            </a:endParaRPr>
          </a:p>
        </p:txBody>
      </p:sp>
      <p:graphicFrame>
        <p:nvGraphicFramePr>
          <p:cNvPr id="7" name="object 5">
            <a:extLst>
              <a:ext uri="{FF2B5EF4-FFF2-40B4-BE49-F238E27FC236}">
                <a16:creationId xmlns:a16="http://schemas.microsoft.com/office/drawing/2014/main" id="{240F6D2C-BD72-4E83-9ACB-ED3D11973FD9}"/>
              </a:ext>
            </a:extLst>
          </p:cNvPr>
          <p:cNvGraphicFramePr>
            <a:graphicFrameLocks noGrp="1"/>
          </p:cNvGraphicFramePr>
          <p:nvPr>
            <p:extLst>
              <p:ext uri="{D42A27DB-BD31-4B8C-83A1-F6EECF244321}">
                <p14:modId xmlns:p14="http://schemas.microsoft.com/office/powerpoint/2010/main" val="47080054"/>
              </p:ext>
            </p:extLst>
          </p:nvPr>
        </p:nvGraphicFramePr>
        <p:xfrm>
          <a:off x="374515" y="829741"/>
          <a:ext cx="4835817" cy="3650819"/>
        </p:xfrm>
        <a:graphic>
          <a:graphicData uri="http://schemas.openxmlformats.org/drawingml/2006/table">
            <a:tbl>
              <a:tblPr firstRow="1" bandRow="1">
                <a:tableStyleId>{2D5ABB26-0587-4C30-8999-92F81FD0307C}</a:tableStyleId>
              </a:tblPr>
              <a:tblGrid>
                <a:gridCol w="1898348">
                  <a:extLst>
                    <a:ext uri="{9D8B030D-6E8A-4147-A177-3AD203B41FA5}">
                      <a16:colId xmlns:a16="http://schemas.microsoft.com/office/drawing/2014/main" val="20000"/>
                    </a:ext>
                  </a:extLst>
                </a:gridCol>
                <a:gridCol w="779342">
                  <a:extLst>
                    <a:ext uri="{9D8B030D-6E8A-4147-A177-3AD203B41FA5}">
                      <a16:colId xmlns:a16="http://schemas.microsoft.com/office/drawing/2014/main" val="20001"/>
                    </a:ext>
                  </a:extLst>
                </a:gridCol>
                <a:gridCol w="688418">
                  <a:extLst>
                    <a:ext uri="{9D8B030D-6E8A-4147-A177-3AD203B41FA5}">
                      <a16:colId xmlns:a16="http://schemas.microsoft.com/office/drawing/2014/main" val="20002"/>
                    </a:ext>
                  </a:extLst>
                </a:gridCol>
                <a:gridCol w="781290">
                  <a:extLst>
                    <a:ext uri="{9D8B030D-6E8A-4147-A177-3AD203B41FA5}">
                      <a16:colId xmlns:a16="http://schemas.microsoft.com/office/drawing/2014/main" val="20003"/>
                    </a:ext>
                  </a:extLst>
                </a:gridCol>
                <a:gridCol w="688419">
                  <a:extLst>
                    <a:ext uri="{9D8B030D-6E8A-4147-A177-3AD203B41FA5}">
                      <a16:colId xmlns:a16="http://schemas.microsoft.com/office/drawing/2014/main" val="20004"/>
                    </a:ext>
                  </a:extLst>
                </a:gridCol>
              </a:tblGrid>
              <a:tr h="314220">
                <a:tc rowSpan="2">
                  <a:txBody>
                    <a:bodyPr/>
                    <a:lstStyle/>
                    <a:p>
                      <a:pPr marL="45720" algn="l">
                        <a:lnSpc>
                          <a:spcPts val="1440"/>
                        </a:lnSpc>
                        <a:spcBef>
                          <a:spcPts val="395"/>
                        </a:spcBef>
                      </a:pPr>
                      <a:r>
                        <a:rPr sz="1200" b="1">
                          <a:solidFill>
                            <a:schemeClr val="bg1"/>
                          </a:solidFill>
                          <a:latin typeface="Calibri" panose="020F0502020204030204" pitchFamily="34" charset="0"/>
                          <a:cs typeface="Calibri" panose="020F0502020204030204" pitchFamily="34" charset="0"/>
                        </a:rPr>
                        <a:t>System</a:t>
                      </a:r>
                      <a:r>
                        <a:rPr sz="1200" b="1" spc="-25">
                          <a:solidFill>
                            <a:schemeClr val="bg1"/>
                          </a:solidFill>
                          <a:latin typeface="Calibri" panose="020F0502020204030204" pitchFamily="34" charset="0"/>
                          <a:cs typeface="Calibri" panose="020F0502020204030204" pitchFamily="34" charset="0"/>
                        </a:rPr>
                        <a:t> </a:t>
                      </a:r>
                      <a:r>
                        <a:rPr sz="1200" b="1">
                          <a:solidFill>
                            <a:schemeClr val="bg1"/>
                          </a:solidFill>
                          <a:latin typeface="Calibri" panose="020F0502020204030204" pitchFamily="34" charset="0"/>
                          <a:cs typeface="Calibri" panose="020F0502020204030204" pitchFamily="34" charset="0"/>
                        </a:rPr>
                        <a:t>Organ</a:t>
                      </a:r>
                      <a:r>
                        <a:rPr sz="1200" b="1" spc="-35">
                          <a:solidFill>
                            <a:schemeClr val="bg1"/>
                          </a:solidFill>
                          <a:latin typeface="Calibri" panose="020F0502020204030204" pitchFamily="34" charset="0"/>
                          <a:cs typeface="Calibri" panose="020F0502020204030204" pitchFamily="34" charset="0"/>
                        </a:rPr>
                        <a:t> </a:t>
                      </a:r>
                      <a:r>
                        <a:rPr sz="1200" b="1" spc="-10">
                          <a:solidFill>
                            <a:schemeClr val="bg1"/>
                          </a:solidFill>
                          <a:latin typeface="Calibri" panose="020F0502020204030204" pitchFamily="34" charset="0"/>
                          <a:cs typeface="Calibri" panose="020F0502020204030204" pitchFamily="34" charset="0"/>
                        </a:rPr>
                        <a:t>Class</a:t>
                      </a:r>
                      <a:endParaRPr sz="1200">
                        <a:solidFill>
                          <a:schemeClr val="bg1"/>
                        </a:solidFill>
                        <a:latin typeface="Calibri" panose="020F0502020204030204" pitchFamily="34" charset="0"/>
                        <a:cs typeface="Calibri" panose="020F0502020204030204" pitchFamily="34" charset="0"/>
                      </a:endParaRPr>
                    </a:p>
                    <a:p>
                      <a:pPr marL="185420" algn="l">
                        <a:lnSpc>
                          <a:spcPct val="100000"/>
                        </a:lnSpc>
                      </a:pPr>
                      <a:r>
                        <a:rPr sz="1200">
                          <a:solidFill>
                            <a:schemeClr val="bg1"/>
                          </a:solidFill>
                          <a:latin typeface="Calibri" panose="020F0502020204030204" pitchFamily="34" charset="0"/>
                          <a:cs typeface="Calibri" panose="020F0502020204030204" pitchFamily="34" charset="0"/>
                        </a:rPr>
                        <a:t>Preferred</a:t>
                      </a:r>
                      <a:r>
                        <a:rPr sz="1200" spc="-30">
                          <a:solidFill>
                            <a:schemeClr val="bg1"/>
                          </a:solidFill>
                          <a:latin typeface="Calibri" panose="020F0502020204030204" pitchFamily="34" charset="0"/>
                          <a:cs typeface="Calibri" panose="020F0502020204030204" pitchFamily="34" charset="0"/>
                        </a:rPr>
                        <a:t> </a:t>
                      </a:r>
                      <a:r>
                        <a:rPr sz="1200">
                          <a:solidFill>
                            <a:schemeClr val="bg1"/>
                          </a:solidFill>
                          <a:latin typeface="Calibri" panose="020F0502020204030204" pitchFamily="34" charset="0"/>
                          <a:cs typeface="Calibri" panose="020F0502020204030204" pitchFamily="34" charset="0"/>
                        </a:rPr>
                        <a:t>term,</a:t>
                      </a:r>
                      <a:r>
                        <a:rPr sz="1200" spc="-10">
                          <a:solidFill>
                            <a:schemeClr val="bg1"/>
                          </a:solidFill>
                          <a:latin typeface="Calibri" panose="020F0502020204030204" pitchFamily="34" charset="0"/>
                          <a:cs typeface="Calibri" panose="020F0502020204030204" pitchFamily="34" charset="0"/>
                        </a:rPr>
                        <a:t> </a:t>
                      </a:r>
                      <a:r>
                        <a:rPr sz="1200">
                          <a:solidFill>
                            <a:schemeClr val="bg1"/>
                          </a:solidFill>
                          <a:latin typeface="Calibri" panose="020F0502020204030204" pitchFamily="34" charset="0"/>
                          <a:cs typeface="Calibri" panose="020F0502020204030204" pitchFamily="34" charset="0"/>
                        </a:rPr>
                        <a:t>n</a:t>
                      </a:r>
                      <a:r>
                        <a:rPr sz="1200" spc="-30">
                          <a:solidFill>
                            <a:schemeClr val="bg1"/>
                          </a:solidFill>
                          <a:latin typeface="Calibri" panose="020F0502020204030204" pitchFamily="34" charset="0"/>
                          <a:cs typeface="Calibri" panose="020F0502020204030204" pitchFamily="34" charset="0"/>
                        </a:rPr>
                        <a:t> </a:t>
                      </a:r>
                      <a:r>
                        <a:rPr sz="1200" spc="-25">
                          <a:solidFill>
                            <a:schemeClr val="bg1"/>
                          </a:solidFill>
                          <a:latin typeface="Calibri" panose="020F0502020204030204" pitchFamily="34" charset="0"/>
                          <a:cs typeface="Calibri" panose="020F0502020204030204" pitchFamily="34" charset="0"/>
                        </a:rPr>
                        <a:t>(%)</a:t>
                      </a:r>
                      <a:endParaRPr sz="1200">
                        <a:solidFill>
                          <a:schemeClr val="bg1"/>
                        </a:solidFill>
                        <a:latin typeface="Calibri" panose="020F0502020204030204" pitchFamily="34" charset="0"/>
                        <a:cs typeface="Calibri" panose="020F0502020204030204" pitchFamily="34" charset="0"/>
                      </a:endParaRPr>
                    </a:p>
                  </a:txBody>
                  <a:tcPr marL="0" marR="0" marT="5016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solidFill>
                  </a:tcPr>
                </a:tc>
                <a:tc gridSpan="2">
                  <a:txBody>
                    <a:bodyPr/>
                    <a:lstStyle/>
                    <a:p>
                      <a:pPr marL="45720" algn="ctr">
                        <a:lnSpc>
                          <a:spcPct val="100000"/>
                        </a:lnSpc>
                        <a:spcBef>
                          <a:spcPts val="265"/>
                        </a:spcBef>
                      </a:pPr>
                      <a:r>
                        <a:rPr lang="en-US" sz="1200" b="1" spc="-10">
                          <a:solidFill>
                            <a:srgbClr val="FFFFFF"/>
                          </a:solidFill>
                          <a:latin typeface="Calibri" panose="020F0502020204030204" pitchFamily="34" charset="0"/>
                          <a:cs typeface="Calibri" panose="020F0502020204030204" pitchFamily="34" charset="0"/>
                        </a:rPr>
                        <a:t>SG</a:t>
                      </a:r>
                      <a:r>
                        <a:rPr sz="1200" b="1"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(n</a:t>
                      </a:r>
                      <a:r>
                        <a:rPr lang="en-US" sz="1200" b="0"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a:t>
                      </a:r>
                      <a:r>
                        <a:rPr lang="en-US" sz="1200" b="0" spc="-10">
                          <a:solidFill>
                            <a:srgbClr val="FFFFFF"/>
                          </a:solidFill>
                          <a:latin typeface="Calibri" panose="020F0502020204030204" pitchFamily="34" charset="0"/>
                          <a:cs typeface="Calibri" panose="020F0502020204030204" pitchFamily="34" charset="0"/>
                        </a:rPr>
                        <a:t> 258</a:t>
                      </a:r>
                      <a:r>
                        <a:rPr sz="1200" b="0" spc="-10">
                          <a:solidFill>
                            <a:srgbClr val="FFFFFF"/>
                          </a:solidFill>
                          <a:latin typeface="Calibri" panose="020F0502020204030204" pitchFamily="34" charset="0"/>
                          <a:cs typeface="Calibri" panose="020F0502020204030204" pitchFamily="34" charset="0"/>
                        </a:rPr>
                        <a:t>)</a:t>
                      </a:r>
                      <a:endParaRPr sz="1200" b="0">
                        <a:latin typeface="Calibri" panose="020F0502020204030204" pitchFamily="34" charset="0"/>
                        <a:cs typeface="Calibri" panose="020F0502020204030204" pitchFamily="34" charset="0"/>
                      </a:endParaRPr>
                    </a:p>
                  </a:txBody>
                  <a:tcPr marL="0" marR="0" marT="3365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2C7899"/>
                    </a:solidFill>
                  </a:tcPr>
                </a:tc>
                <a:tc hMerge="1">
                  <a:txBody>
                    <a:bodyPr/>
                    <a:lstStyle/>
                    <a:p>
                      <a:endParaRPr/>
                    </a:p>
                  </a:txBody>
                  <a:tcPr marL="0" marR="0" marT="0" marB="0"/>
                </a:tc>
                <a:tc gridSpan="2">
                  <a:txBody>
                    <a:bodyPr/>
                    <a:lstStyle/>
                    <a:p>
                      <a:pPr marL="45720" algn="ctr">
                        <a:lnSpc>
                          <a:spcPct val="100000"/>
                        </a:lnSpc>
                        <a:spcBef>
                          <a:spcPts val="265"/>
                        </a:spcBef>
                      </a:pPr>
                      <a:r>
                        <a:rPr lang="en-US" sz="1200" b="1">
                          <a:solidFill>
                            <a:srgbClr val="FFFFFF"/>
                          </a:solidFill>
                          <a:latin typeface="Calibri" panose="020F0502020204030204" pitchFamily="34" charset="0"/>
                          <a:cs typeface="Calibri" panose="020F0502020204030204" pitchFamily="34" charset="0"/>
                        </a:rPr>
                        <a:t>TPC</a:t>
                      </a:r>
                      <a:r>
                        <a:rPr sz="1200" b="0" spc="-15">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(n=</a:t>
                      </a:r>
                      <a:r>
                        <a:rPr lang="en-US" sz="1200" b="0" spc="-10">
                          <a:solidFill>
                            <a:srgbClr val="FFFFFF"/>
                          </a:solidFill>
                          <a:latin typeface="Calibri" panose="020F0502020204030204" pitchFamily="34" charset="0"/>
                          <a:cs typeface="Calibri" panose="020F0502020204030204" pitchFamily="34" charset="0"/>
                        </a:rPr>
                        <a:t>224</a:t>
                      </a:r>
                      <a:r>
                        <a:rPr sz="1200" b="0" spc="-10">
                          <a:solidFill>
                            <a:srgbClr val="FFFFFF"/>
                          </a:solidFill>
                          <a:latin typeface="Calibri" panose="020F0502020204030204" pitchFamily="34" charset="0"/>
                          <a:cs typeface="Calibri" panose="020F0502020204030204" pitchFamily="34" charset="0"/>
                        </a:rPr>
                        <a:t>)</a:t>
                      </a:r>
                      <a:endParaRPr sz="1200" b="0">
                        <a:latin typeface="Calibri" panose="020F0502020204030204" pitchFamily="34" charset="0"/>
                        <a:cs typeface="Calibri" panose="020F0502020204030204" pitchFamily="34" charset="0"/>
                      </a:endParaRPr>
                    </a:p>
                  </a:txBody>
                  <a:tcPr marL="0" marR="0" marT="3365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tc hMerge="1">
                  <a:txBody>
                    <a:bodyPr/>
                    <a:lstStyle/>
                    <a:p>
                      <a:endParaRPr/>
                    </a:p>
                  </a:txBody>
                  <a:tcPr marL="0" marR="0" marT="0" marB="0"/>
                </a:tc>
                <a:extLst>
                  <a:ext uri="{0D108BD9-81ED-4DB2-BD59-A6C34878D82A}">
                    <a16:rowId xmlns:a16="http://schemas.microsoft.com/office/drawing/2014/main" val="10000"/>
                  </a:ext>
                </a:extLst>
              </a:tr>
              <a:tr h="269784">
                <a:tc vMerge="1">
                  <a:txBody>
                    <a:bodyPr/>
                    <a:lstStyle/>
                    <a:p>
                      <a:endParaRPr/>
                    </a:p>
                  </a:txBody>
                  <a:tcPr marL="0" marR="0" marT="50165" marB="0">
                    <a:lnT w="12700">
                      <a:solidFill>
                        <a:srgbClr val="000000"/>
                      </a:solidFill>
                      <a:prstDash val="solid"/>
                    </a:lnT>
                    <a:lnB w="12700">
                      <a:solidFill>
                        <a:srgbClr val="000000"/>
                      </a:solidFill>
                      <a:prstDash val="solid"/>
                    </a:lnB>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Any</a:t>
                      </a:r>
                      <a:r>
                        <a:rPr sz="1200" b="0" spc="-2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Grade</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2C7899"/>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Grade</a:t>
                      </a:r>
                      <a:r>
                        <a:rPr sz="1200" b="0" spc="-3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a:t>
                      </a:r>
                      <a:r>
                        <a:rPr lang="en-US" sz="1200" b="0" spc="-2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3</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2C7899"/>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Any</a:t>
                      </a:r>
                      <a:r>
                        <a:rPr sz="1200" b="0" spc="-2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Grade</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Grade</a:t>
                      </a:r>
                      <a:r>
                        <a:rPr sz="1200" b="0" spc="-3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a:t>
                      </a:r>
                      <a:r>
                        <a:rPr lang="en-US" sz="1200" b="0" spc="-2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3</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1"/>
                  </a:ext>
                </a:extLst>
              </a:tr>
              <a:tr h="244393">
                <a:tc>
                  <a:txBody>
                    <a:bodyPr/>
                    <a:lstStyle/>
                    <a:p>
                      <a:pPr marL="0" algn="l">
                        <a:lnSpc>
                          <a:spcPct val="100000"/>
                        </a:lnSpc>
                        <a:spcBef>
                          <a:spcPts val="0"/>
                        </a:spcBef>
                      </a:pPr>
                      <a:r>
                        <a:rPr sz="1200" b="1">
                          <a:solidFill>
                            <a:schemeClr val="tx2"/>
                          </a:solidFill>
                          <a:latin typeface="Calibri" panose="020F0502020204030204" pitchFamily="34" charset="0"/>
                          <a:cs typeface="Calibri" panose="020F0502020204030204" pitchFamily="34" charset="0"/>
                        </a:rPr>
                        <a:t>Blood</a:t>
                      </a:r>
                      <a:r>
                        <a:rPr sz="1200" b="1" spc="-30">
                          <a:solidFill>
                            <a:schemeClr val="tx2"/>
                          </a:solidFill>
                          <a:latin typeface="Calibri" panose="020F0502020204030204" pitchFamily="34" charset="0"/>
                          <a:cs typeface="Calibri" panose="020F0502020204030204" pitchFamily="34" charset="0"/>
                        </a:rPr>
                        <a:t> </a:t>
                      </a:r>
                      <a:r>
                        <a:rPr sz="1200" b="1">
                          <a:solidFill>
                            <a:schemeClr val="tx2"/>
                          </a:solidFill>
                          <a:latin typeface="Calibri" panose="020F0502020204030204" pitchFamily="34" charset="0"/>
                          <a:cs typeface="Calibri" panose="020F0502020204030204" pitchFamily="34" charset="0"/>
                        </a:rPr>
                        <a:t>and</a:t>
                      </a:r>
                      <a:r>
                        <a:rPr sz="1200" b="1" spc="-30">
                          <a:solidFill>
                            <a:schemeClr val="tx2"/>
                          </a:solidFill>
                          <a:latin typeface="Calibri" panose="020F0502020204030204" pitchFamily="34" charset="0"/>
                          <a:cs typeface="Calibri" panose="020F0502020204030204" pitchFamily="34" charset="0"/>
                        </a:rPr>
                        <a:t> </a:t>
                      </a:r>
                      <a:r>
                        <a:rPr sz="1200" b="1">
                          <a:solidFill>
                            <a:schemeClr val="tx2"/>
                          </a:solidFill>
                          <a:latin typeface="Calibri" panose="020F0502020204030204" pitchFamily="34" charset="0"/>
                          <a:cs typeface="Calibri" panose="020F0502020204030204" pitchFamily="34" charset="0"/>
                        </a:rPr>
                        <a:t>lymphatic</a:t>
                      </a:r>
                      <a:r>
                        <a:rPr sz="1200" b="1" spc="-35">
                          <a:solidFill>
                            <a:schemeClr val="tx2"/>
                          </a:solidFill>
                          <a:latin typeface="Calibri" panose="020F0502020204030204" pitchFamily="34" charset="0"/>
                          <a:cs typeface="Calibri" panose="020F0502020204030204" pitchFamily="34" charset="0"/>
                        </a:rPr>
                        <a:t> </a:t>
                      </a:r>
                      <a:r>
                        <a:rPr sz="1200" b="1" spc="-10">
                          <a:solidFill>
                            <a:schemeClr val="tx2"/>
                          </a:solidFill>
                          <a:latin typeface="Calibri" panose="020F0502020204030204" pitchFamily="34" charset="0"/>
                          <a:cs typeface="Calibri" panose="020F0502020204030204" pitchFamily="34" charset="0"/>
                        </a:rPr>
                        <a:t>system</a:t>
                      </a:r>
                      <a:endParaRPr sz="1200">
                        <a:solidFill>
                          <a:schemeClr val="tx2"/>
                        </a:solidFill>
                        <a:latin typeface="Calibri" panose="020F0502020204030204" pitchFamily="34" charset="0"/>
                        <a:cs typeface="Calibri" panose="020F0502020204030204" pitchFamily="34" charset="0"/>
                      </a:endParaRPr>
                    </a:p>
                  </a:txBody>
                  <a:tcPr marR="0" marT="0" marB="0"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2"/>
                  </a:ext>
                </a:extLst>
              </a:tr>
              <a:tr h="238045">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Neutropenia</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165 (64)</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135 (52)</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98 (44)</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76 (34)</a:t>
                      </a:r>
                    </a:p>
                  </a:txBody>
                  <a:tcPr marR="0" marT="0" marB="0" anchor="ctr">
                    <a:solidFill>
                      <a:schemeClr val="bg1">
                        <a:lumMod val="95000"/>
                      </a:schemeClr>
                    </a:solidFill>
                  </a:tcPr>
                </a:tc>
                <a:extLst>
                  <a:ext uri="{0D108BD9-81ED-4DB2-BD59-A6C34878D82A}">
                    <a16:rowId xmlns:a16="http://schemas.microsoft.com/office/drawing/2014/main" val="10003"/>
                  </a:ext>
                </a:extLst>
              </a:tr>
              <a:tr h="230904">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Anemia</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103 (40)</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24 (9)</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62 (28)</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13 (6)</a:t>
                      </a:r>
                    </a:p>
                  </a:txBody>
                  <a:tcPr marR="0" marT="0" marB="0" anchor="ctr">
                    <a:solidFill>
                      <a:schemeClr val="bg1">
                        <a:lumMod val="95000"/>
                      </a:schemeClr>
                    </a:solidFill>
                  </a:tcPr>
                </a:tc>
                <a:extLst>
                  <a:ext uri="{0D108BD9-81ED-4DB2-BD59-A6C34878D82A}">
                    <a16:rowId xmlns:a16="http://schemas.microsoft.com/office/drawing/2014/main" val="10004"/>
                  </a:ext>
                </a:extLst>
              </a:tr>
              <a:tr h="230904">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Leukopenia</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43 (17)</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27 (11)</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27 (12)</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13 (6)</a:t>
                      </a:r>
                    </a:p>
                  </a:txBody>
                  <a:tcPr marR="0" marT="0" marB="0" anchor="ctr">
                    <a:solidFill>
                      <a:schemeClr val="bg1">
                        <a:lumMod val="95000"/>
                      </a:schemeClr>
                    </a:solidFill>
                  </a:tcPr>
                </a:tc>
                <a:extLst>
                  <a:ext uri="{0D108BD9-81ED-4DB2-BD59-A6C34878D82A}">
                    <a16:rowId xmlns:a16="http://schemas.microsoft.com/office/drawing/2014/main" val="1105188903"/>
                  </a:ext>
                </a:extLst>
              </a:tr>
              <a:tr h="246773">
                <a:tc>
                  <a:txBody>
                    <a:bodyPr/>
                    <a:lstStyle/>
                    <a:p>
                      <a:pPr marL="0" algn="l">
                        <a:lnSpc>
                          <a:spcPct val="100000"/>
                        </a:lnSpc>
                        <a:spcBef>
                          <a:spcPts val="0"/>
                        </a:spcBef>
                      </a:pPr>
                      <a:r>
                        <a:rPr sz="1200" b="1" spc="-10">
                          <a:solidFill>
                            <a:schemeClr val="tx2"/>
                          </a:solidFill>
                          <a:latin typeface="Calibri" panose="020F0502020204030204" pitchFamily="34" charset="0"/>
                          <a:cs typeface="Calibri" panose="020F0502020204030204" pitchFamily="34" charset="0"/>
                        </a:rPr>
                        <a:t>Gastrointestinal</a:t>
                      </a: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solidFill>
                  </a:tcPr>
                </a:tc>
                <a:extLst>
                  <a:ext uri="{0D108BD9-81ED-4DB2-BD59-A6C34878D82A}">
                    <a16:rowId xmlns:a16="http://schemas.microsoft.com/office/drawing/2014/main" val="10007"/>
                  </a:ext>
                </a:extLst>
              </a:tr>
              <a:tr h="239632">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Diarrhea</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168 (65)</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30 (12)</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38 (17)</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2 (1)</a:t>
                      </a:r>
                    </a:p>
                  </a:txBody>
                  <a:tcPr marR="0" marT="0" marB="0" anchor="ctr">
                    <a:solidFill>
                      <a:schemeClr val="bg1"/>
                    </a:solidFill>
                  </a:tcPr>
                </a:tc>
                <a:extLst>
                  <a:ext uri="{0D108BD9-81ED-4DB2-BD59-A6C34878D82A}">
                    <a16:rowId xmlns:a16="http://schemas.microsoft.com/office/drawing/2014/main" val="10008"/>
                  </a:ext>
                </a:extLst>
              </a:tr>
              <a:tr h="238045">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Nausea</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161 (62)</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8 (3)</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68 (30)</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1 (&lt; 1)</a:t>
                      </a:r>
                    </a:p>
                  </a:txBody>
                  <a:tcPr marR="0" marT="0" marB="0" anchor="ctr">
                    <a:solidFill>
                      <a:schemeClr val="bg1"/>
                    </a:solidFill>
                  </a:tcPr>
                </a:tc>
                <a:extLst>
                  <a:ext uri="{0D108BD9-81ED-4DB2-BD59-A6C34878D82A}">
                    <a16:rowId xmlns:a16="http://schemas.microsoft.com/office/drawing/2014/main" val="10009"/>
                  </a:ext>
                </a:extLst>
              </a:tr>
              <a:tr h="238839">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Vomiting</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87 (34)</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5 (2)</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36 (16)</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3 (1)</a:t>
                      </a:r>
                    </a:p>
                  </a:txBody>
                  <a:tcPr marR="0" marT="0" marB="0" anchor="ctr">
                    <a:solidFill>
                      <a:schemeClr val="bg1"/>
                    </a:solidFill>
                  </a:tcPr>
                </a:tc>
                <a:extLst>
                  <a:ext uri="{0D108BD9-81ED-4DB2-BD59-A6C34878D82A}">
                    <a16:rowId xmlns:a16="http://schemas.microsoft.com/office/drawing/2014/main" val="10010"/>
                  </a:ext>
                </a:extLst>
              </a:tr>
              <a:tr h="227730">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Constipation</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96 (37)</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1 (&lt; 1)</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52 (23)</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0</a:t>
                      </a:r>
                    </a:p>
                  </a:txBody>
                  <a:tcPr marR="0" marT="0" marB="0" anchor="ctr">
                    <a:solidFill>
                      <a:schemeClr val="bg1"/>
                    </a:solidFill>
                  </a:tcPr>
                </a:tc>
                <a:extLst>
                  <a:ext uri="{0D108BD9-81ED-4DB2-BD59-A6C34878D82A}">
                    <a16:rowId xmlns:a16="http://schemas.microsoft.com/office/drawing/2014/main" val="10011"/>
                  </a:ext>
                </a:extLst>
              </a:tr>
              <a:tr h="227730">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Abdominal Pain</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54 (21)</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7 (3)</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18 (8)</a:t>
                      </a:r>
                    </a:p>
                  </a:txBody>
                  <a:tcPr marR="0" marT="0" marB="0" anchor="ctr">
                    <a:solidFill>
                      <a:schemeClr val="bg1"/>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3 (1)</a:t>
                      </a:r>
                    </a:p>
                  </a:txBody>
                  <a:tcPr marR="0" marT="0" marB="0" anchor="ctr">
                    <a:solidFill>
                      <a:schemeClr val="bg1"/>
                    </a:solidFill>
                  </a:tcPr>
                </a:tc>
                <a:extLst>
                  <a:ext uri="{0D108BD9-81ED-4DB2-BD59-A6C34878D82A}">
                    <a16:rowId xmlns:a16="http://schemas.microsoft.com/office/drawing/2014/main" val="1170254156"/>
                  </a:ext>
                </a:extLst>
              </a:tr>
              <a:tr h="247567">
                <a:tc>
                  <a:txBody>
                    <a:bodyPr/>
                    <a:lstStyle/>
                    <a:p>
                      <a:pPr marL="0" algn="l">
                        <a:lnSpc>
                          <a:spcPct val="100000"/>
                        </a:lnSpc>
                        <a:spcBef>
                          <a:spcPts val="0"/>
                        </a:spcBef>
                      </a:pPr>
                      <a:r>
                        <a:rPr sz="1200" b="1" spc="-10">
                          <a:solidFill>
                            <a:schemeClr val="tx2"/>
                          </a:solidFill>
                          <a:latin typeface="Calibri" panose="020F0502020204030204" pitchFamily="34" charset="0"/>
                          <a:cs typeface="Calibri" panose="020F0502020204030204" pitchFamily="34" charset="0"/>
                        </a:rPr>
                        <a:t>General</a:t>
                      </a: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extLst>
                  <a:ext uri="{0D108BD9-81ED-4DB2-BD59-A6C34878D82A}">
                    <a16:rowId xmlns:a16="http://schemas.microsoft.com/office/drawing/2014/main" val="10012"/>
                  </a:ext>
                </a:extLst>
              </a:tr>
              <a:tr h="228523">
                <a:tc>
                  <a:txBody>
                    <a:bodyPr/>
                    <a:lstStyle/>
                    <a:p>
                      <a:pPr marL="182880" algn="l">
                        <a:lnSpc>
                          <a:spcPct val="100000"/>
                        </a:lnSpc>
                        <a:spcBef>
                          <a:spcPts val="0"/>
                        </a:spcBef>
                      </a:pPr>
                      <a:r>
                        <a:rPr sz="1200" spc="-10">
                          <a:solidFill>
                            <a:schemeClr val="tx2"/>
                          </a:solidFill>
                          <a:latin typeface="Calibri" panose="020F0502020204030204" pitchFamily="34" charset="0"/>
                          <a:cs typeface="Calibri" panose="020F0502020204030204" pitchFamily="34" charset="0"/>
                        </a:rPr>
                        <a:t>Fatigue</a:t>
                      </a: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133 (52)</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11 (4)</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89 (40)</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19 (9)</a:t>
                      </a:r>
                    </a:p>
                  </a:txBody>
                  <a:tcPr marL="0" marR="0" marT="0" marB="0" anchor="ctr">
                    <a:solidFill>
                      <a:schemeClr val="bg1">
                        <a:lumMod val="95000"/>
                      </a:schemeClr>
                    </a:solidFill>
                  </a:tcPr>
                </a:tc>
                <a:extLst>
                  <a:ext uri="{0D108BD9-81ED-4DB2-BD59-A6C34878D82A}">
                    <a16:rowId xmlns:a16="http://schemas.microsoft.com/office/drawing/2014/main" val="10013"/>
                  </a:ext>
                </a:extLst>
              </a:tr>
              <a:tr h="227730">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Asthenia</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40 (16)</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4 (2)</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29 (13)</a:t>
                      </a:r>
                    </a:p>
                  </a:txBody>
                  <a:tcPr marR="0" marT="0" marB="0" anchor="ctr">
                    <a:solidFill>
                      <a:schemeClr val="bg1">
                        <a:lumMod val="95000"/>
                      </a:schemeClr>
                    </a:solidFill>
                  </a:tcPr>
                </a:tc>
                <a:tc>
                  <a:txBody>
                    <a:bodyPr/>
                    <a:lstStyle/>
                    <a:p>
                      <a:pPr marL="0" algn="ctr" fontAlgn="ctr">
                        <a:lnSpc>
                          <a:spcPct val="100000"/>
                        </a:lnSpc>
                        <a:spcBef>
                          <a:spcPts val="0"/>
                        </a:spcBef>
                      </a:pPr>
                      <a:r>
                        <a:rPr lang="en-US" sz="1200" b="0" i="0" u="none" strike="noStrike">
                          <a:solidFill>
                            <a:schemeClr val="tx2"/>
                          </a:solidFill>
                          <a:effectLst/>
                          <a:latin typeface="Calibri" panose="020F0502020204030204" pitchFamily="34" charset="0"/>
                        </a:rPr>
                        <a:t>3 (1)</a:t>
                      </a:r>
                    </a:p>
                  </a:txBody>
                  <a:tcPr marR="0" marT="0" marB="0" anchor="ctr">
                    <a:solidFill>
                      <a:schemeClr val="bg1">
                        <a:lumMod val="95000"/>
                      </a:schemeClr>
                    </a:solidFill>
                  </a:tcPr>
                </a:tc>
                <a:extLst>
                  <a:ext uri="{0D108BD9-81ED-4DB2-BD59-A6C34878D82A}">
                    <a16:rowId xmlns:a16="http://schemas.microsoft.com/office/drawing/2014/main" val="2133384181"/>
                  </a:ext>
                </a:extLst>
              </a:tr>
            </a:tbl>
          </a:graphicData>
        </a:graphic>
      </p:graphicFrame>
      <p:sp>
        <p:nvSpPr>
          <p:cNvPr id="4" name="Rectangle 3">
            <a:extLst>
              <a:ext uri="{FF2B5EF4-FFF2-40B4-BE49-F238E27FC236}">
                <a16:creationId xmlns:a16="http://schemas.microsoft.com/office/drawing/2014/main" id="{4297044A-564A-B37C-A382-69472A1329FA}"/>
              </a:ext>
            </a:extLst>
          </p:cNvPr>
          <p:cNvSpPr/>
          <p:nvPr/>
        </p:nvSpPr>
        <p:spPr>
          <a:xfrm>
            <a:off x="374515" y="2613660"/>
            <a:ext cx="4835817" cy="45816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F97ED8C-23B5-4654-FEA3-F3C26E25D3AD}"/>
              </a:ext>
            </a:extLst>
          </p:cNvPr>
          <p:cNvSpPr/>
          <p:nvPr/>
        </p:nvSpPr>
        <p:spPr>
          <a:xfrm>
            <a:off x="374514" y="1683398"/>
            <a:ext cx="4835817" cy="20247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823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09F6-C715-FB34-536E-9A0DB5C9F7E0}"/>
            </a:ext>
          </a:extLst>
        </p:cNvPr>
        <p:cNvGrpSpPr/>
        <p:nvPr/>
      </p:nvGrpSpPr>
      <p:grpSpPr>
        <a:xfrm>
          <a:off x="0" y="0"/>
          <a:ext cx="0" cy="0"/>
          <a:chOff x="0" y="0"/>
          <a:chExt cx="0" cy="0"/>
        </a:xfrm>
      </p:grpSpPr>
      <p:pic>
        <p:nvPicPr>
          <p:cNvPr id="7" name="Picture 6" descr="A white text on a black background&#10;&#10;Description automatically generated with low confidence">
            <a:extLst>
              <a:ext uri="{FF2B5EF4-FFF2-40B4-BE49-F238E27FC236}">
                <a16:creationId xmlns:a16="http://schemas.microsoft.com/office/drawing/2014/main" id="{E2057C4D-A40F-DD66-28DA-9E4D8E1E8278}"/>
              </a:ext>
            </a:extLst>
          </p:cNvPr>
          <p:cNvPicPr>
            <a:picLocks noChangeAspect="1"/>
          </p:cNvPicPr>
          <p:nvPr/>
        </p:nvPicPr>
        <p:blipFill rotWithShape="1">
          <a:blip r:embed="rId3">
            <a:duotone>
              <a:prstClr val="black"/>
              <a:schemeClr val="bg1">
                <a:lumMod val="50000"/>
                <a:tint val="45000"/>
                <a:satMod val="400000"/>
              </a:schemeClr>
            </a:duotone>
            <a:alphaModFix amt="36000"/>
          </a:blip>
          <a:srcRect l="56709" b="23763"/>
          <a:stretch/>
        </p:blipFill>
        <p:spPr>
          <a:xfrm flipH="1" flipV="1">
            <a:off x="7966590" y="3925954"/>
            <a:ext cx="1088300" cy="891192"/>
          </a:xfrm>
          <a:prstGeom prst="rect">
            <a:avLst/>
          </a:prstGeom>
        </p:spPr>
      </p:pic>
      <p:sp>
        <p:nvSpPr>
          <p:cNvPr id="3" name="Text Placeholder 2">
            <a:extLst>
              <a:ext uri="{FF2B5EF4-FFF2-40B4-BE49-F238E27FC236}">
                <a16:creationId xmlns:a16="http://schemas.microsoft.com/office/drawing/2014/main" id="{00264AE8-1176-3312-27EF-27E012691C93}"/>
              </a:ext>
            </a:extLst>
          </p:cNvPr>
          <p:cNvSpPr>
            <a:spLocks noGrp="1"/>
          </p:cNvSpPr>
          <p:nvPr>
            <p:ph sz="quarter" idx="10"/>
          </p:nvPr>
        </p:nvSpPr>
        <p:spPr/>
        <p:txBody>
          <a:bodyPr/>
          <a:lstStyle/>
          <a:p>
            <a:pPr algn="l">
              <a:lnSpc>
                <a:spcPct val="80000"/>
              </a:lnSpc>
            </a:pPr>
            <a:r>
              <a:rPr lang="en-US" sz="900" noProof="0" dirty="0"/>
              <a:t>Loibl S, et al. </a:t>
            </a:r>
            <a:r>
              <a:rPr lang="en-US" sz="900" i="1" noProof="0" dirty="0"/>
              <a:t>Future Oncol</a:t>
            </a:r>
            <a:r>
              <a:rPr lang="en-US" sz="900" noProof="0" dirty="0"/>
              <a:t>. 2024;20(34):2609-2616.</a:t>
            </a:r>
          </a:p>
        </p:txBody>
      </p:sp>
      <p:grpSp>
        <p:nvGrpSpPr>
          <p:cNvPr id="4" name="Group 3">
            <a:extLst>
              <a:ext uri="{FF2B5EF4-FFF2-40B4-BE49-F238E27FC236}">
                <a16:creationId xmlns:a16="http://schemas.microsoft.com/office/drawing/2014/main" id="{61C4BB48-B1C9-2B5B-11A9-FB3DC02C033B}"/>
              </a:ext>
            </a:extLst>
          </p:cNvPr>
          <p:cNvGrpSpPr/>
          <p:nvPr/>
        </p:nvGrpSpPr>
        <p:grpSpPr>
          <a:xfrm>
            <a:off x="344387" y="573057"/>
            <a:ext cx="1080553" cy="3632366"/>
            <a:chOff x="344387" y="573057"/>
            <a:chExt cx="1080553" cy="2847877"/>
          </a:xfrm>
        </p:grpSpPr>
        <p:sp>
          <p:nvSpPr>
            <p:cNvPr id="241" name="Arrow: Up 240">
              <a:extLst>
                <a:ext uri="{FF2B5EF4-FFF2-40B4-BE49-F238E27FC236}">
                  <a16:creationId xmlns:a16="http://schemas.microsoft.com/office/drawing/2014/main" id="{C5CF1A5B-10C5-9B9D-4838-0E3652886B5B}"/>
                </a:ext>
              </a:extLst>
            </p:cNvPr>
            <p:cNvSpPr/>
            <p:nvPr/>
          </p:nvSpPr>
          <p:spPr>
            <a:xfrm>
              <a:off x="650858" y="941893"/>
              <a:ext cx="454042" cy="2479041"/>
            </a:xfrm>
            <a:prstGeom prst="upArrow">
              <a:avLst>
                <a:gd name="adj1" fmla="val 39930"/>
                <a:gd name="adj2" fmla="val 50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1100" dirty="0">
                <a:solidFill>
                  <a:schemeClr val="accent1"/>
                </a:solidFill>
              </a:endParaRPr>
            </a:p>
          </p:txBody>
        </p:sp>
        <p:sp>
          <p:nvSpPr>
            <p:cNvPr id="246" name="TextBox 245">
              <a:extLst>
                <a:ext uri="{FF2B5EF4-FFF2-40B4-BE49-F238E27FC236}">
                  <a16:creationId xmlns:a16="http://schemas.microsoft.com/office/drawing/2014/main" id="{07E9C85B-D00C-EAB3-342D-C158C2EC206B}"/>
                </a:ext>
              </a:extLst>
            </p:cNvPr>
            <p:cNvSpPr txBox="1"/>
            <p:nvPr/>
          </p:nvSpPr>
          <p:spPr>
            <a:xfrm>
              <a:off x="344387" y="573057"/>
              <a:ext cx="1080553" cy="410219"/>
            </a:xfrm>
            <a:prstGeom prst="rect">
              <a:avLst/>
            </a:prstGeom>
            <a:noFill/>
          </p:spPr>
          <p:txBody>
            <a:bodyPr wrap="square" rtlCol="0">
              <a:spAutoFit/>
            </a:bodyPr>
            <a:lstStyle/>
            <a:p>
              <a:pPr algn="ctr"/>
              <a:r>
                <a:rPr lang="en-US" sz="1400" b="1" dirty="0">
                  <a:solidFill>
                    <a:schemeClr val="accent1"/>
                  </a:solidFill>
                </a:rPr>
                <a:t>Improved functioning</a:t>
              </a:r>
            </a:p>
          </p:txBody>
        </p:sp>
      </p:grpSp>
      <p:sp>
        <p:nvSpPr>
          <p:cNvPr id="253" name="Rectangle 252">
            <a:extLst>
              <a:ext uri="{FF2B5EF4-FFF2-40B4-BE49-F238E27FC236}">
                <a16:creationId xmlns:a16="http://schemas.microsoft.com/office/drawing/2014/main" id="{3A842E3C-3A26-2B34-50C4-C7707C38E7C6}"/>
              </a:ext>
            </a:extLst>
          </p:cNvPr>
          <p:cNvSpPr/>
          <p:nvPr/>
        </p:nvSpPr>
        <p:spPr>
          <a:xfrm>
            <a:off x="245327" y="104078"/>
            <a:ext cx="8898672" cy="258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251">
            <a:extLst>
              <a:ext uri="{FF2B5EF4-FFF2-40B4-BE49-F238E27FC236}">
                <a16:creationId xmlns:a16="http://schemas.microsoft.com/office/drawing/2014/main" id="{55577A40-6615-2381-B398-42C9DF770229}"/>
              </a:ext>
            </a:extLst>
          </p:cNvPr>
          <p:cNvGrpSpPr/>
          <p:nvPr/>
        </p:nvGrpSpPr>
        <p:grpSpPr>
          <a:xfrm>
            <a:off x="6894734" y="601447"/>
            <a:ext cx="2104872" cy="430610"/>
            <a:chOff x="6556684" y="-86011"/>
            <a:chExt cx="2104872" cy="430610"/>
          </a:xfrm>
        </p:grpSpPr>
        <p:sp>
          <p:nvSpPr>
            <p:cNvPr id="244" name="Rectangle 243">
              <a:extLst>
                <a:ext uri="{FF2B5EF4-FFF2-40B4-BE49-F238E27FC236}">
                  <a16:creationId xmlns:a16="http://schemas.microsoft.com/office/drawing/2014/main" id="{CED0F534-030D-177C-637E-9F5112FCF78B}"/>
                </a:ext>
              </a:extLst>
            </p:cNvPr>
            <p:cNvSpPr/>
            <p:nvPr/>
          </p:nvSpPr>
          <p:spPr>
            <a:xfrm>
              <a:off x="6556684" y="-86011"/>
              <a:ext cx="2104872" cy="4306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3990A2A3-22D8-E88C-2CE9-46FC72285CB4}"/>
                </a:ext>
              </a:extLst>
            </p:cNvPr>
            <p:cNvGrpSpPr/>
            <p:nvPr/>
          </p:nvGrpSpPr>
          <p:grpSpPr>
            <a:xfrm>
              <a:off x="6616325" y="-33767"/>
              <a:ext cx="2002431" cy="369332"/>
              <a:chOff x="6551285" y="631541"/>
              <a:chExt cx="2002431" cy="369332"/>
            </a:xfrm>
            <a:solidFill>
              <a:schemeClr val="bg1"/>
            </a:solidFill>
          </p:grpSpPr>
          <p:sp>
            <p:nvSpPr>
              <p:cNvPr id="232" name="TextBox 231">
                <a:extLst>
                  <a:ext uri="{FF2B5EF4-FFF2-40B4-BE49-F238E27FC236}">
                    <a16:creationId xmlns:a16="http://schemas.microsoft.com/office/drawing/2014/main" id="{1A5F63CA-5157-B680-B980-37A2FAB53058}"/>
                  </a:ext>
                </a:extLst>
              </p:cNvPr>
              <p:cNvSpPr txBox="1"/>
              <p:nvPr/>
            </p:nvSpPr>
            <p:spPr>
              <a:xfrm>
                <a:off x="6759442" y="631541"/>
                <a:ext cx="1794274" cy="369332"/>
              </a:xfrm>
              <a:prstGeom prst="rect">
                <a:avLst/>
              </a:prstGeom>
              <a:noFill/>
            </p:spPr>
            <p:txBody>
              <a:bodyPr wrap="square" lIns="0" tIns="0" rIns="0" bIns="0" rtlCol="0">
                <a:spAutoFit/>
              </a:bodyPr>
              <a:lstStyle/>
              <a:p>
                <a:r>
                  <a:rPr lang="en-US" sz="1200" dirty="0"/>
                  <a:t>Sacituzumab </a:t>
                </a:r>
                <a:r>
                  <a:rPr lang="en-US" sz="1200" dirty="0" err="1"/>
                  <a:t>govitecan</a:t>
                </a:r>
                <a:endParaRPr lang="en-US" sz="1200" dirty="0"/>
              </a:p>
              <a:p>
                <a:r>
                  <a:rPr lang="en-US" sz="1200" dirty="0"/>
                  <a:t>Treatment physician's choice</a:t>
                </a:r>
              </a:p>
            </p:txBody>
          </p:sp>
          <p:cxnSp>
            <p:nvCxnSpPr>
              <p:cNvPr id="235" name="Straight Connector 234">
                <a:extLst>
                  <a:ext uri="{FF2B5EF4-FFF2-40B4-BE49-F238E27FC236}">
                    <a16:creationId xmlns:a16="http://schemas.microsoft.com/office/drawing/2014/main" id="{DFE81843-A9E2-0A6E-0946-BE34FD03A9C1}"/>
                  </a:ext>
                </a:extLst>
              </p:cNvPr>
              <p:cNvCxnSpPr/>
              <p:nvPr/>
            </p:nvCxnSpPr>
            <p:spPr>
              <a:xfrm>
                <a:off x="6551285" y="718360"/>
                <a:ext cx="170986" cy="0"/>
              </a:xfrm>
              <a:prstGeom prst="line">
                <a:avLst/>
              </a:prstGeom>
              <a:grpFill/>
              <a:ln w="95250">
                <a:solidFill>
                  <a:srgbClr val="2A789A"/>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a:extLst>
                  <a:ext uri="{FF2B5EF4-FFF2-40B4-BE49-F238E27FC236}">
                    <a16:creationId xmlns:a16="http://schemas.microsoft.com/office/drawing/2014/main" id="{97E511F4-B8D6-A4E0-EF82-EB8C59DFF287}"/>
                  </a:ext>
                </a:extLst>
              </p:cNvPr>
              <p:cNvCxnSpPr/>
              <p:nvPr/>
            </p:nvCxnSpPr>
            <p:spPr>
              <a:xfrm>
                <a:off x="6551285" y="899424"/>
                <a:ext cx="170986" cy="0"/>
              </a:xfrm>
              <a:prstGeom prst="line">
                <a:avLst/>
              </a:prstGeom>
              <a:grpFill/>
              <a:ln w="952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sp>
        <p:nvSpPr>
          <p:cNvPr id="15" name="Rectangle 14">
            <a:extLst>
              <a:ext uri="{FF2B5EF4-FFF2-40B4-BE49-F238E27FC236}">
                <a16:creationId xmlns:a16="http://schemas.microsoft.com/office/drawing/2014/main" id="{88CC6BEC-C65A-B6CC-E0D4-AC1A92B36716}"/>
              </a:ext>
            </a:extLst>
          </p:cNvPr>
          <p:cNvSpPr/>
          <p:nvPr/>
        </p:nvSpPr>
        <p:spPr>
          <a:xfrm>
            <a:off x="245328" y="159248"/>
            <a:ext cx="8898672" cy="258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16B9B-3E27-FF6D-DD0D-4E4B3A03B359}"/>
              </a:ext>
            </a:extLst>
          </p:cNvPr>
          <p:cNvSpPr>
            <a:spLocks noGrp="1"/>
          </p:cNvSpPr>
          <p:nvPr>
            <p:ph type="title" idx="4294967295"/>
          </p:nvPr>
        </p:nvSpPr>
        <p:spPr>
          <a:xfrm>
            <a:off x="0" y="12700"/>
            <a:ext cx="9144000" cy="457200"/>
          </a:xfrm>
          <a:prstGeom prst="rect">
            <a:avLst/>
          </a:prstGeom>
        </p:spPr>
        <p:txBody>
          <a:bodyPr>
            <a:noAutofit/>
          </a:bodyPr>
          <a:lstStyle/>
          <a:p>
            <a:pPr algn="ctr"/>
            <a:r>
              <a:rPr lang="en-US" sz="3200" b="1" noProof="0" dirty="0">
                <a:solidFill>
                  <a:schemeClr val="accent1"/>
                </a:solidFill>
                <a:latin typeface="+mn-lt"/>
              </a:rPr>
              <a:t>ASCENT:  </a:t>
            </a:r>
            <a:r>
              <a:rPr lang="en-US" sz="3200" b="1" i="1" noProof="0" dirty="0">
                <a:solidFill>
                  <a:schemeClr val="accent1"/>
                </a:solidFill>
                <a:latin typeface="+mn-lt"/>
              </a:rPr>
              <a:t>Quality of Life, Functional Domains</a:t>
            </a:r>
            <a:endParaRPr lang="en-US" sz="3200" b="1" i="1" noProof="0" dirty="0">
              <a:solidFill>
                <a:schemeClr val="accent1"/>
              </a:solidFill>
            </a:endParaRPr>
          </a:p>
        </p:txBody>
      </p:sp>
      <p:graphicFrame>
        <p:nvGraphicFramePr>
          <p:cNvPr id="5" name="Chart 4">
            <a:extLst>
              <a:ext uri="{FF2B5EF4-FFF2-40B4-BE49-F238E27FC236}">
                <a16:creationId xmlns:a16="http://schemas.microsoft.com/office/drawing/2014/main" id="{EBBCA42E-922B-56BB-E27C-E0C004502115}"/>
              </a:ext>
            </a:extLst>
          </p:cNvPr>
          <p:cNvGraphicFramePr>
            <a:graphicFrameLocks/>
          </p:cNvGraphicFramePr>
          <p:nvPr>
            <p:extLst>
              <p:ext uri="{D42A27DB-BD31-4B8C-83A1-F6EECF244321}">
                <p14:modId xmlns:p14="http://schemas.microsoft.com/office/powerpoint/2010/main" val="4253211420"/>
              </p:ext>
            </p:extLst>
          </p:nvPr>
        </p:nvGraphicFramePr>
        <p:xfrm>
          <a:off x="1315192" y="1039393"/>
          <a:ext cx="6949440" cy="34747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71879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DD066-377D-0674-407C-2D46A547ED91}"/>
            </a:ext>
          </a:extLst>
        </p:cNvPr>
        <p:cNvGrpSpPr/>
        <p:nvPr/>
      </p:nvGrpSpPr>
      <p:grpSpPr>
        <a:xfrm>
          <a:off x="0" y="0"/>
          <a:ext cx="0" cy="0"/>
          <a:chOff x="0" y="0"/>
          <a:chExt cx="0" cy="0"/>
        </a:xfrm>
      </p:grpSpPr>
      <p:pic>
        <p:nvPicPr>
          <p:cNvPr id="7" name="Picture 6" descr="A white text on a black background&#10;&#10;Description automatically generated with low confidence">
            <a:extLst>
              <a:ext uri="{FF2B5EF4-FFF2-40B4-BE49-F238E27FC236}">
                <a16:creationId xmlns:a16="http://schemas.microsoft.com/office/drawing/2014/main" id="{00165B3B-EC5C-24B9-BAD7-F184A1225139}"/>
              </a:ext>
            </a:extLst>
          </p:cNvPr>
          <p:cNvPicPr>
            <a:picLocks noChangeAspect="1"/>
          </p:cNvPicPr>
          <p:nvPr/>
        </p:nvPicPr>
        <p:blipFill rotWithShape="1">
          <a:blip r:embed="rId3">
            <a:duotone>
              <a:prstClr val="black"/>
              <a:schemeClr val="bg1">
                <a:lumMod val="50000"/>
                <a:tint val="45000"/>
                <a:satMod val="400000"/>
              </a:schemeClr>
            </a:duotone>
            <a:alphaModFix amt="36000"/>
          </a:blip>
          <a:srcRect l="56709" b="23763"/>
          <a:stretch/>
        </p:blipFill>
        <p:spPr>
          <a:xfrm flipH="1" flipV="1">
            <a:off x="7966590" y="3925954"/>
            <a:ext cx="1088300" cy="891192"/>
          </a:xfrm>
          <a:prstGeom prst="rect">
            <a:avLst/>
          </a:prstGeom>
        </p:spPr>
      </p:pic>
      <p:sp>
        <p:nvSpPr>
          <p:cNvPr id="3" name="Text Placeholder 2">
            <a:extLst>
              <a:ext uri="{FF2B5EF4-FFF2-40B4-BE49-F238E27FC236}">
                <a16:creationId xmlns:a16="http://schemas.microsoft.com/office/drawing/2014/main" id="{7E204358-CE4B-D6C4-F0B1-909BE77EC5DA}"/>
              </a:ext>
            </a:extLst>
          </p:cNvPr>
          <p:cNvSpPr>
            <a:spLocks noGrp="1"/>
          </p:cNvSpPr>
          <p:nvPr>
            <p:ph sz="quarter" idx="10"/>
          </p:nvPr>
        </p:nvSpPr>
        <p:spPr>
          <a:xfrm>
            <a:off x="2540" y="4889500"/>
            <a:ext cx="3914552" cy="241300"/>
          </a:xfrm>
        </p:spPr>
        <p:txBody>
          <a:bodyPr/>
          <a:lstStyle/>
          <a:p>
            <a:pPr>
              <a:lnSpc>
                <a:spcPct val="80000"/>
              </a:lnSpc>
            </a:pPr>
            <a:r>
              <a:rPr lang="en-US" sz="900" noProof="0" dirty="0"/>
              <a:t>Loibl S, et al. </a:t>
            </a:r>
            <a:r>
              <a:rPr lang="en-US" sz="900" i="1" noProof="0" dirty="0"/>
              <a:t>Future Oncol</a:t>
            </a:r>
            <a:r>
              <a:rPr lang="en-US" sz="900" noProof="0" dirty="0"/>
              <a:t>. 2024;20(34):2609-2616.</a:t>
            </a:r>
          </a:p>
        </p:txBody>
      </p:sp>
      <p:grpSp>
        <p:nvGrpSpPr>
          <p:cNvPr id="4" name="Group 3">
            <a:extLst>
              <a:ext uri="{FF2B5EF4-FFF2-40B4-BE49-F238E27FC236}">
                <a16:creationId xmlns:a16="http://schemas.microsoft.com/office/drawing/2014/main" id="{6B17AD35-D09E-E150-9F1D-72BF2B7C1BCB}"/>
              </a:ext>
            </a:extLst>
          </p:cNvPr>
          <p:cNvGrpSpPr/>
          <p:nvPr/>
        </p:nvGrpSpPr>
        <p:grpSpPr>
          <a:xfrm>
            <a:off x="189012" y="573430"/>
            <a:ext cx="1377733" cy="3631994"/>
            <a:chOff x="189012" y="573349"/>
            <a:chExt cx="1377733" cy="2847585"/>
          </a:xfrm>
        </p:grpSpPr>
        <p:sp>
          <p:nvSpPr>
            <p:cNvPr id="241" name="Arrow: Up 240">
              <a:extLst>
                <a:ext uri="{FF2B5EF4-FFF2-40B4-BE49-F238E27FC236}">
                  <a16:creationId xmlns:a16="http://schemas.microsoft.com/office/drawing/2014/main" id="{C2F95DB8-82B8-E9E7-583D-2994E5402014}"/>
                </a:ext>
              </a:extLst>
            </p:cNvPr>
            <p:cNvSpPr/>
            <p:nvPr/>
          </p:nvSpPr>
          <p:spPr>
            <a:xfrm>
              <a:off x="650858" y="941893"/>
              <a:ext cx="454042" cy="2479041"/>
            </a:xfrm>
            <a:prstGeom prst="upArrow">
              <a:avLst>
                <a:gd name="adj1" fmla="val 39930"/>
                <a:gd name="adj2" fmla="val 50000"/>
              </a:avLst>
            </a:prstGeom>
            <a:solidFill>
              <a:srgbClr val="E1A51F"/>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1100" dirty="0">
                <a:solidFill>
                  <a:schemeClr val="accent1"/>
                </a:solidFill>
              </a:endParaRPr>
            </a:p>
          </p:txBody>
        </p:sp>
        <p:sp>
          <p:nvSpPr>
            <p:cNvPr id="246" name="TextBox 245">
              <a:extLst>
                <a:ext uri="{FF2B5EF4-FFF2-40B4-BE49-F238E27FC236}">
                  <a16:creationId xmlns:a16="http://schemas.microsoft.com/office/drawing/2014/main" id="{AAE1142D-9E60-72BD-A3ED-D68708846694}"/>
                </a:ext>
              </a:extLst>
            </p:cNvPr>
            <p:cNvSpPr txBox="1"/>
            <p:nvPr/>
          </p:nvSpPr>
          <p:spPr>
            <a:xfrm>
              <a:off x="189012" y="573349"/>
              <a:ext cx="1377733" cy="410219"/>
            </a:xfrm>
            <a:prstGeom prst="rect">
              <a:avLst/>
            </a:prstGeom>
            <a:noFill/>
          </p:spPr>
          <p:txBody>
            <a:bodyPr wrap="square" rtlCol="0">
              <a:spAutoFit/>
            </a:bodyPr>
            <a:lstStyle/>
            <a:p>
              <a:pPr algn="ctr"/>
              <a:r>
                <a:rPr lang="en-US" sz="1400" b="1" dirty="0">
                  <a:solidFill>
                    <a:schemeClr val="accent1"/>
                  </a:solidFill>
                </a:rPr>
                <a:t>Improved symptomology</a:t>
              </a:r>
            </a:p>
          </p:txBody>
        </p:sp>
      </p:grpSp>
      <p:sp>
        <p:nvSpPr>
          <p:cNvPr id="253" name="Rectangle 252">
            <a:extLst>
              <a:ext uri="{FF2B5EF4-FFF2-40B4-BE49-F238E27FC236}">
                <a16:creationId xmlns:a16="http://schemas.microsoft.com/office/drawing/2014/main" id="{259E18F6-B35C-0784-11FC-17A7DDFFC386}"/>
              </a:ext>
            </a:extLst>
          </p:cNvPr>
          <p:cNvSpPr/>
          <p:nvPr/>
        </p:nvSpPr>
        <p:spPr>
          <a:xfrm>
            <a:off x="245327" y="104078"/>
            <a:ext cx="8898672" cy="258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A91D1E-4E20-1DD1-1EF5-30F7596B8BF2}"/>
              </a:ext>
            </a:extLst>
          </p:cNvPr>
          <p:cNvSpPr/>
          <p:nvPr/>
        </p:nvSpPr>
        <p:spPr>
          <a:xfrm>
            <a:off x="245328" y="159248"/>
            <a:ext cx="8898672" cy="258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B6D859-FF65-3F6D-0522-FF6050026DE9}"/>
              </a:ext>
            </a:extLst>
          </p:cNvPr>
          <p:cNvSpPr>
            <a:spLocks noGrp="1"/>
          </p:cNvSpPr>
          <p:nvPr>
            <p:ph type="title" idx="4294967295"/>
          </p:nvPr>
        </p:nvSpPr>
        <p:spPr>
          <a:xfrm>
            <a:off x="0" y="12700"/>
            <a:ext cx="9144000" cy="457200"/>
          </a:xfrm>
          <a:prstGeom prst="rect">
            <a:avLst/>
          </a:prstGeom>
        </p:spPr>
        <p:txBody>
          <a:bodyPr>
            <a:noAutofit/>
          </a:bodyPr>
          <a:lstStyle/>
          <a:p>
            <a:pPr algn="ctr"/>
            <a:r>
              <a:rPr lang="en-US" sz="3200" b="1" noProof="0" dirty="0">
                <a:solidFill>
                  <a:schemeClr val="accent1"/>
                </a:solidFill>
                <a:latin typeface="+mn-lt"/>
              </a:rPr>
              <a:t>ASCENT:  </a:t>
            </a:r>
            <a:r>
              <a:rPr lang="en-US" sz="3200" b="1" i="1" noProof="0" dirty="0">
                <a:solidFill>
                  <a:schemeClr val="accent1"/>
                </a:solidFill>
                <a:latin typeface="+mn-lt"/>
              </a:rPr>
              <a:t>Quality of Life, Symptom Domains</a:t>
            </a:r>
            <a:endParaRPr lang="en-US" sz="3200" b="1" i="1" noProof="0" dirty="0">
              <a:solidFill>
                <a:schemeClr val="accent1"/>
              </a:solidFill>
            </a:endParaRPr>
          </a:p>
        </p:txBody>
      </p:sp>
      <p:graphicFrame>
        <p:nvGraphicFramePr>
          <p:cNvPr id="8" name="Chart 7">
            <a:extLst>
              <a:ext uri="{FF2B5EF4-FFF2-40B4-BE49-F238E27FC236}">
                <a16:creationId xmlns:a16="http://schemas.microsoft.com/office/drawing/2014/main" id="{1FB9DD03-DE29-7AEE-4733-0827171A7282}"/>
              </a:ext>
            </a:extLst>
          </p:cNvPr>
          <p:cNvGraphicFramePr>
            <a:graphicFrameLocks/>
          </p:cNvGraphicFramePr>
          <p:nvPr>
            <p:extLst>
              <p:ext uri="{D42A27DB-BD31-4B8C-83A1-F6EECF244321}">
                <p14:modId xmlns:p14="http://schemas.microsoft.com/office/powerpoint/2010/main" val="260492823"/>
              </p:ext>
            </p:extLst>
          </p:nvPr>
        </p:nvGraphicFramePr>
        <p:xfrm>
          <a:off x="1310640" y="1032057"/>
          <a:ext cx="6949440" cy="347472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1416B455-0D48-CCF2-8D62-B727163D06DD}"/>
              </a:ext>
            </a:extLst>
          </p:cNvPr>
          <p:cNvSpPr/>
          <p:nvPr/>
        </p:nvSpPr>
        <p:spPr>
          <a:xfrm>
            <a:off x="1638300" y="4242010"/>
            <a:ext cx="6682740" cy="186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54A89165-FD4E-CCE8-4984-6D2E93E26FF4}"/>
              </a:ext>
            </a:extLst>
          </p:cNvPr>
          <p:cNvGraphicFramePr>
            <a:graphicFrameLocks noGrp="1"/>
          </p:cNvGraphicFramePr>
          <p:nvPr>
            <p:extLst>
              <p:ext uri="{D42A27DB-BD31-4B8C-83A1-F6EECF244321}">
                <p14:modId xmlns:p14="http://schemas.microsoft.com/office/powerpoint/2010/main" val="3565799641"/>
              </p:ext>
            </p:extLst>
          </p:nvPr>
        </p:nvGraphicFramePr>
        <p:xfrm>
          <a:off x="1691640" y="4103994"/>
          <a:ext cx="6568440" cy="457200"/>
        </p:xfrm>
        <a:graphic>
          <a:graphicData uri="http://schemas.openxmlformats.org/drawingml/2006/table">
            <a:tbl>
              <a:tblPr firstRow="1" firstCol="1" bandRow="1">
                <a:tableStyleId>{5C22544A-7EE6-4342-B048-85BDC9FD1C3A}</a:tableStyleId>
              </a:tblPr>
              <a:tblGrid>
                <a:gridCol w="644652">
                  <a:extLst>
                    <a:ext uri="{9D8B030D-6E8A-4147-A177-3AD203B41FA5}">
                      <a16:colId xmlns:a16="http://schemas.microsoft.com/office/drawing/2014/main" val="1820896528"/>
                    </a:ext>
                  </a:extLst>
                </a:gridCol>
                <a:gridCol w="644652">
                  <a:extLst>
                    <a:ext uri="{9D8B030D-6E8A-4147-A177-3AD203B41FA5}">
                      <a16:colId xmlns:a16="http://schemas.microsoft.com/office/drawing/2014/main" val="1450186707"/>
                    </a:ext>
                  </a:extLst>
                </a:gridCol>
                <a:gridCol w="644652">
                  <a:extLst>
                    <a:ext uri="{9D8B030D-6E8A-4147-A177-3AD203B41FA5}">
                      <a16:colId xmlns:a16="http://schemas.microsoft.com/office/drawing/2014/main" val="2245370302"/>
                    </a:ext>
                  </a:extLst>
                </a:gridCol>
                <a:gridCol w="644652">
                  <a:extLst>
                    <a:ext uri="{9D8B030D-6E8A-4147-A177-3AD203B41FA5}">
                      <a16:colId xmlns:a16="http://schemas.microsoft.com/office/drawing/2014/main" val="2505554594"/>
                    </a:ext>
                  </a:extLst>
                </a:gridCol>
                <a:gridCol w="644652">
                  <a:extLst>
                    <a:ext uri="{9D8B030D-6E8A-4147-A177-3AD203B41FA5}">
                      <a16:colId xmlns:a16="http://schemas.microsoft.com/office/drawing/2014/main" val="1693659191"/>
                    </a:ext>
                  </a:extLst>
                </a:gridCol>
                <a:gridCol w="647700">
                  <a:extLst>
                    <a:ext uri="{9D8B030D-6E8A-4147-A177-3AD203B41FA5}">
                      <a16:colId xmlns:a16="http://schemas.microsoft.com/office/drawing/2014/main" val="4170753309"/>
                    </a:ext>
                  </a:extLst>
                </a:gridCol>
                <a:gridCol w="709540">
                  <a:extLst>
                    <a:ext uri="{9D8B030D-6E8A-4147-A177-3AD203B41FA5}">
                      <a16:colId xmlns:a16="http://schemas.microsoft.com/office/drawing/2014/main" val="973480534"/>
                    </a:ext>
                  </a:extLst>
                </a:gridCol>
                <a:gridCol w="627086">
                  <a:extLst>
                    <a:ext uri="{9D8B030D-6E8A-4147-A177-3AD203B41FA5}">
                      <a16:colId xmlns:a16="http://schemas.microsoft.com/office/drawing/2014/main" val="4177065407"/>
                    </a:ext>
                  </a:extLst>
                </a:gridCol>
                <a:gridCol w="627086">
                  <a:extLst>
                    <a:ext uri="{9D8B030D-6E8A-4147-A177-3AD203B41FA5}">
                      <a16:colId xmlns:a16="http://schemas.microsoft.com/office/drawing/2014/main" val="2321159969"/>
                    </a:ext>
                  </a:extLst>
                </a:gridCol>
                <a:gridCol w="733768">
                  <a:extLst>
                    <a:ext uri="{9D8B030D-6E8A-4147-A177-3AD203B41FA5}">
                      <a16:colId xmlns:a16="http://schemas.microsoft.com/office/drawing/2014/main" val="2663223776"/>
                    </a:ext>
                  </a:extLst>
                </a:gridCol>
              </a:tblGrid>
              <a:tr h="351631">
                <a:tc>
                  <a:txBody>
                    <a:bodyPr/>
                    <a:lstStyle/>
                    <a:p>
                      <a:pPr marL="0" marR="0" algn="ctr">
                        <a:buNone/>
                      </a:pPr>
                      <a:r>
                        <a:rPr lang="en-US" sz="1000" b="0" dirty="0">
                          <a:solidFill>
                            <a:schemeClr val="tx1">
                              <a:lumMod val="65000"/>
                              <a:lumOff val="35000"/>
                            </a:schemeClr>
                          </a:solidFill>
                          <a:effectLst/>
                        </a:rPr>
                        <a:t>Fatigue</a:t>
                      </a:r>
                      <a:endParaRPr lang="en-US" sz="1000" b="0" dirty="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buNone/>
                      </a:pPr>
                      <a:r>
                        <a:rPr lang="en-US" sz="1000" b="0" dirty="0">
                          <a:solidFill>
                            <a:schemeClr val="tx1">
                              <a:lumMod val="65000"/>
                              <a:lumOff val="35000"/>
                            </a:schemeClr>
                          </a:solidFill>
                          <a:effectLst/>
                        </a:rPr>
                        <a:t>Pain</a:t>
                      </a:r>
                      <a:endParaRPr lang="en-US" sz="1000" b="0" dirty="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buNone/>
                      </a:pPr>
                      <a:r>
                        <a:rPr lang="en-US" sz="1000" b="0" dirty="0">
                          <a:solidFill>
                            <a:schemeClr val="tx1">
                              <a:lumMod val="65000"/>
                              <a:lumOff val="35000"/>
                            </a:schemeClr>
                          </a:solidFill>
                          <a:effectLst/>
                        </a:rPr>
                        <a:t>Nausea/ vomiting</a:t>
                      </a:r>
                      <a:endParaRPr lang="en-US" sz="1000" b="0" dirty="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buNone/>
                      </a:pPr>
                      <a:r>
                        <a:rPr lang="en-US" sz="1000" b="0">
                          <a:solidFill>
                            <a:schemeClr val="tx1">
                              <a:lumMod val="65000"/>
                              <a:lumOff val="35000"/>
                            </a:schemeClr>
                          </a:solidFill>
                          <a:effectLst/>
                        </a:rPr>
                        <a:t>Dyspnea</a:t>
                      </a:r>
                      <a:endParaRPr lang="en-US" sz="1000" b="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buNone/>
                      </a:pPr>
                      <a:r>
                        <a:rPr lang="en-US" sz="1000" b="0" dirty="0">
                          <a:solidFill>
                            <a:schemeClr val="tx1">
                              <a:lumMod val="65000"/>
                              <a:lumOff val="35000"/>
                            </a:schemeClr>
                          </a:solidFill>
                          <a:effectLst/>
                        </a:rPr>
                        <a:t>Insomnia</a:t>
                      </a:r>
                      <a:endParaRPr lang="en-US" sz="1000" b="0" dirty="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buNone/>
                      </a:pPr>
                      <a:r>
                        <a:rPr lang="en-US" sz="1000" b="0" dirty="0">
                          <a:solidFill>
                            <a:schemeClr val="tx1">
                              <a:lumMod val="65000"/>
                              <a:lumOff val="35000"/>
                            </a:schemeClr>
                          </a:solidFill>
                          <a:effectLst/>
                        </a:rPr>
                        <a:t>Appetite loss</a:t>
                      </a:r>
                      <a:endParaRPr lang="en-US" sz="1000" b="0" dirty="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buNone/>
                      </a:pPr>
                      <a:r>
                        <a:rPr lang="en-US" sz="1000" b="0" dirty="0">
                          <a:solidFill>
                            <a:schemeClr val="tx1">
                              <a:lumMod val="65000"/>
                              <a:lumOff val="35000"/>
                            </a:schemeClr>
                          </a:solidFill>
                          <a:effectLst/>
                        </a:rPr>
                        <a:t>Constipation</a:t>
                      </a:r>
                      <a:endParaRPr lang="en-US" sz="1000" b="0" dirty="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buNone/>
                      </a:pPr>
                      <a:r>
                        <a:rPr lang="en-US" sz="1000" b="0" dirty="0">
                          <a:solidFill>
                            <a:schemeClr val="tx1">
                              <a:lumMod val="65000"/>
                              <a:lumOff val="35000"/>
                            </a:schemeClr>
                          </a:solidFill>
                          <a:effectLst/>
                        </a:rPr>
                        <a:t>Diarrhea</a:t>
                      </a:r>
                      <a:endParaRPr lang="en-US" sz="1000" b="0" dirty="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buNone/>
                      </a:pPr>
                      <a:r>
                        <a:rPr lang="en-US" sz="1000" b="0" dirty="0">
                          <a:solidFill>
                            <a:schemeClr val="tx1">
                              <a:lumMod val="65000"/>
                              <a:lumOff val="35000"/>
                            </a:schemeClr>
                          </a:solidFill>
                          <a:effectLst/>
                        </a:rPr>
                        <a:t>Financial difficulties</a:t>
                      </a:r>
                      <a:endParaRPr lang="en-US" sz="1000" b="0" dirty="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buNone/>
                      </a:pPr>
                      <a:r>
                        <a:rPr lang="en-US" sz="1000" b="0" dirty="0">
                          <a:solidFill>
                            <a:schemeClr val="tx1">
                              <a:lumMod val="65000"/>
                              <a:lumOff val="35000"/>
                            </a:schemeClr>
                          </a:solidFill>
                          <a:effectLst/>
                        </a:rPr>
                        <a:t>EORTC QLQ-C30 summary score</a:t>
                      </a:r>
                      <a:endParaRPr lang="en-US" sz="1000" b="0" dirty="0">
                        <a:solidFill>
                          <a:schemeClr val="tx1">
                            <a:lumMod val="65000"/>
                            <a:lumOff val="3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9256446"/>
                  </a:ext>
                </a:extLst>
              </a:tr>
            </a:tbl>
          </a:graphicData>
        </a:graphic>
      </p:graphicFrame>
      <p:grpSp>
        <p:nvGrpSpPr>
          <p:cNvPr id="17" name="Group 16">
            <a:extLst>
              <a:ext uri="{FF2B5EF4-FFF2-40B4-BE49-F238E27FC236}">
                <a16:creationId xmlns:a16="http://schemas.microsoft.com/office/drawing/2014/main" id="{603DABB8-2806-D6B2-2C7D-7B00D1D92D84}"/>
              </a:ext>
            </a:extLst>
          </p:cNvPr>
          <p:cNvGrpSpPr/>
          <p:nvPr/>
        </p:nvGrpSpPr>
        <p:grpSpPr>
          <a:xfrm>
            <a:off x="6894734" y="601447"/>
            <a:ext cx="2104872" cy="430610"/>
            <a:chOff x="6556684" y="-86011"/>
            <a:chExt cx="2104872" cy="430610"/>
          </a:xfrm>
        </p:grpSpPr>
        <p:sp>
          <p:nvSpPr>
            <p:cNvPr id="18" name="Rectangle 17">
              <a:extLst>
                <a:ext uri="{FF2B5EF4-FFF2-40B4-BE49-F238E27FC236}">
                  <a16:creationId xmlns:a16="http://schemas.microsoft.com/office/drawing/2014/main" id="{7BBDBBAA-B7FC-9E54-8457-CCA87BA8FD17}"/>
                </a:ext>
              </a:extLst>
            </p:cNvPr>
            <p:cNvSpPr/>
            <p:nvPr/>
          </p:nvSpPr>
          <p:spPr>
            <a:xfrm>
              <a:off x="6556684" y="-86011"/>
              <a:ext cx="2104872" cy="4306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B1C7745-B2F8-A0AE-8E2E-D6006A1F837C}"/>
                </a:ext>
              </a:extLst>
            </p:cNvPr>
            <p:cNvGrpSpPr/>
            <p:nvPr/>
          </p:nvGrpSpPr>
          <p:grpSpPr>
            <a:xfrm>
              <a:off x="6616325" y="-33767"/>
              <a:ext cx="2002431" cy="369332"/>
              <a:chOff x="6551285" y="631541"/>
              <a:chExt cx="2002431" cy="369332"/>
            </a:xfrm>
            <a:solidFill>
              <a:schemeClr val="bg1"/>
            </a:solidFill>
          </p:grpSpPr>
          <p:sp>
            <p:nvSpPr>
              <p:cNvPr id="20" name="TextBox 19">
                <a:extLst>
                  <a:ext uri="{FF2B5EF4-FFF2-40B4-BE49-F238E27FC236}">
                    <a16:creationId xmlns:a16="http://schemas.microsoft.com/office/drawing/2014/main" id="{18462366-8E38-75C0-6E21-FF6C85302CA9}"/>
                  </a:ext>
                </a:extLst>
              </p:cNvPr>
              <p:cNvSpPr txBox="1"/>
              <p:nvPr/>
            </p:nvSpPr>
            <p:spPr>
              <a:xfrm>
                <a:off x="6759442" y="631541"/>
                <a:ext cx="1794274" cy="369332"/>
              </a:xfrm>
              <a:prstGeom prst="rect">
                <a:avLst/>
              </a:prstGeom>
              <a:noFill/>
            </p:spPr>
            <p:txBody>
              <a:bodyPr wrap="square" lIns="0" tIns="0" rIns="0" bIns="0" rtlCol="0">
                <a:spAutoFit/>
              </a:bodyPr>
              <a:lstStyle/>
              <a:p>
                <a:r>
                  <a:rPr lang="en-US" sz="1200" dirty="0"/>
                  <a:t>Sacituzumab </a:t>
                </a:r>
                <a:r>
                  <a:rPr lang="en-US" sz="1200" dirty="0" err="1"/>
                  <a:t>govitecan</a:t>
                </a:r>
                <a:endParaRPr lang="en-US" sz="1200" dirty="0"/>
              </a:p>
              <a:p>
                <a:r>
                  <a:rPr lang="en-US" sz="1200" dirty="0"/>
                  <a:t>Treatment physician's choice</a:t>
                </a:r>
              </a:p>
            </p:txBody>
          </p:sp>
          <p:cxnSp>
            <p:nvCxnSpPr>
              <p:cNvPr id="21" name="Straight Connector 20">
                <a:extLst>
                  <a:ext uri="{FF2B5EF4-FFF2-40B4-BE49-F238E27FC236}">
                    <a16:creationId xmlns:a16="http://schemas.microsoft.com/office/drawing/2014/main" id="{C3DECBA2-B1F7-4A34-244D-C6DFCA14687F}"/>
                  </a:ext>
                </a:extLst>
              </p:cNvPr>
              <p:cNvCxnSpPr/>
              <p:nvPr/>
            </p:nvCxnSpPr>
            <p:spPr>
              <a:xfrm>
                <a:off x="6551285" y="718360"/>
                <a:ext cx="170986" cy="0"/>
              </a:xfrm>
              <a:prstGeom prst="line">
                <a:avLst/>
              </a:prstGeom>
              <a:grpFill/>
              <a:ln w="95250">
                <a:solidFill>
                  <a:srgbClr val="2A789A"/>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7A48B85-2D8D-0A8D-0D62-5ED96C3A1A01}"/>
                  </a:ext>
                </a:extLst>
              </p:cNvPr>
              <p:cNvCxnSpPr/>
              <p:nvPr/>
            </p:nvCxnSpPr>
            <p:spPr>
              <a:xfrm>
                <a:off x="6551285" y="899424"/>
                <a:ext cx="170986" cy="0"/>
              </a:xfrm>
              <a:prstGeom prst="line">
                <a:avLst/>
              </a:prstGeom>
              <a:grpFill/>
              <a:ln w="952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sp>
        <p:nvSpPr>
          <p:cNvPr id="5" name="Text Placeholder 2">
            <a:extLst>
              <a:ext uri="{FF2B5EF4-FFF2-40B4-BE49-F238E27FC236}">
                <a16:creationId xmlns:a16="http://schemas.microsoft.com/office/drawing/2014/main" id="{4DC7C22E-E84D-2705-8B26-DC1B2FC72341}"/>
              </a:ext>
            </a:extLst>
          </p:cNvPr>
          <p:cNvSpPr txBox="1">
            <a:spLocks/>
          </p:cNvSpPr>
          <p:nvPr/>
        </p:nvSpPr>
        <p:spPr>
          <a:xfrm>
            <a:off x="4694662" y="4889500"/>
            <a:ext cx="4446797" cy="241300"/>
          </a:xfrm>
          <a:prstGeom prst="rect">
            <a:avLst/>
          </a:prstGeom>
        </p:spPr>
        <p:txBody>
          <a:bodyPr anchor="b"/>
          <a:lstStyle>
            <a:lvl1pPr marL="0" indent="0" algn="l" defTabSz="685800" rtl="0" eaLnBrk="1" latinLnBrk="0" hangingPunct="1">
              <a:lnSpc>
                <a:spcPct val="90000"/>
              </a:lnSpc>
              <a:spcBef>
                <a:spcPts val="0"/>
              </a:spcBef>
              <a:buFontTx/>
              <a:buNone/>
              <a:defRPr lang="en-US" sz="1000" b="0" kern="1200" smtClean="0">
                <a:solidFill>
                  <a:schemeClr val="bg1"/>
                </a:solidFill>
                <a:latin typeface="Calibri" panose="020F0502020204030204" pitchFamily="34" charset="0"/>
                <a:ea typeface="+mn-ea"/>
                <a:cs typeface="+mn-cs"/>
              </a:defRPr>
            </a:lvl1pPr>
            <a:lvl2pPr marL="342900" indent="0" algn="l" defTabSz="685800" rtl="0" eaLnBrk="1" latinLnBrk="0" hangingPunct="1">
              <a:lnSpc>
                <a:spcPct val="90000"/>
              </a:lnSpc>
              <a:spcBef>
                <a:spcPts val="375"/>
              </a:spcBef>
              <a:buFontTx/>
              <a:buNone/>
              <a:defRPr lang="en-US" sz="1800" kern="1200" smtClean="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lang="en-US" sz="1500" kern="1200" smtClean="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lang="en-US" sz="1350" kern="1200" smtClean="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lang="en-US"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ct val="80000"/>
              </a:lnSpc>
            </a:pPr>
            <a:r>
              <a:rPr lang="en-US" sz="900" dirty="0"/>
              <a:t>EORTC, European </a:t>
            </a:r>
            <a:r>
              <a:rPr lang="en-US" sz="900" dirty="0" err="1"/>
              <a:t>Organisation</a:t>
            </a:r>
            <a:r>
              <a:rPr lang="en-US" sz="900" dirty="0"/>
              <a:t> for Research and Treatment of Cancer.</a:t>
            </a:r>
          </a:p>
        </p:txBody>
      </p:sp>
    </p:spTree>
    <p:extLst>
      <p:ext uri="{BB962C8B-B14F-4D97-AF65-F5344CB8AC3E}">
        <p14:creationId xmlns:p14="http://schemas.microsoft.com/office/powerpoint/2010/main" val="319868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D92E10-DA29-CA2F-ED1C-AA5944DDBAB3}"/>
              </a:ext>
            </a:extLst>
          </p:cNvPr>
          <p:cNvGrpSpPr/>
          <p:nvPr/>
        </p:nvGrpSpPr>
        <p:grpSpPr>
          <a:xfrm rot="16892835">
            <a:off x="6932329" y="202531"/>
            <a:ext cx="2134353" cy="1900204"/>
            <a:chOff x="4909511" y="1022254"/>
            <a:chExt cx="4378453" cy="3898115"/>
          </a:xfrm>
        </p:grpSpPr>
        <p:grpSp>
          <p:nvGrpSpPr>
            <p:cNvPr id="7" name="Group 6">
              <a:extLst>
                <a:ext uri="{FF2B5EF4-FFF2-40B4-BE49-F238E27FC236}">
                  <a16:creationId xmlns:a16="http://schemas.microsoft.com/office/drawing/2014/main" id="{D086A93B-4476-0882-2E05-B689A647F354}"/>
                </a:ext>
              </a:extLst>
            </p:cNvPr>
            <p:cNvGrpSpPr/>
            <p:nvPr userDrawn="1"/>
          </p:nvGrpSpPr>
          <p:grpSpPr>
            <a:xfrm>
              <a:off x="6522911" y="1022254"/>
              <a:ext cx="2765053" cy="3504794"/>
              <a:chOff x="5909472" y="1362966"/>
              <a:chExt cx="3809489" cy="4828650"/>
            </a:xfrm>
          </p:grpSpPr>
          <p:pic>
            <p:nvPicPr>
              <p:cNvPr id="9" name="Picture 8" descr="A white text on a black background&#10;&#10;Description automatically generated with low confidence">
                <a:extLst>
                  <a:ext uri="{FF2B5EF4-FFF2-40B4-BE49-F238E27FC236}">
                    <a16:creationId xmlns:a16="http://schemas.microsoft.com/office/drawing/2014/main" id="{AE6B785C-70F6-F55D-96C1-3AA6EFAC1A9D}"/>
                  </a:ext>
                </a:extLst>
              </p:cNvPr>
              <p:cNvPicPr>
                <a:picLocks noChangeAspect="1"/>
              </p:cNvPicPr>
              <p:nvPr userDrawn="1"/>
            </p:nvPicPr>
            <p:blipFill rotWithShape="1">
              <a:blip r:embed="rId3">
                <a:duotone>
                  <a:prstClr val="black"/>
                  <a:schemeClr val="accent1">
                    <a:tint val="45000"/>
                    <a:satMod val="400000"/>
                  </a:schemeClr>
                </a:duotone>
                <a:alphaModFix amt="26000"/>
                <a:extLst>
                  <a:ext uri="{28A0092B-C50C-407E-A947-70E740481C1C}">
                    <a14:useLocalDpi xmlns:a14="http://schemas.microsoft.com/office/drawing/2010/main"/>
                  </a:ext>
                </a:extLst>
              </a:blip>
              <a:srcRect/>
              <a:stretch/>
            </p:blipFill>
            <p:spPr>
              <a:xfrm>
                <a:off x="5909472" y="1362966"/>
                <a:ext cx="3050883" cy="2498321"/>
              </a:xfrm>
              <a:prstGeom prst="rect">
                <a:avLst/>
              </a:prstGeom>
            </p:spPr>
          </p:pic>
          <p:pic>
            <p:nvPicPr>
              <p:cNvPr id="10" name="Picture 9" descr="A white text on a black background&#10;&#10;Description automatically generated with low confidence">
                <a:extLst>
                  <a:ext uri="{FF2B5EF4-FFF2-40B4-BE49-F238E27FC236}">
                    <a16:creationId xmlns:a16="http://schemas.microsoft.com/office/drawing/2014/main" id="{5F55A3C2-C8E7-5A9C-40A1-4F17BCF61B7D}"/>
                  </a:ext>
                </a:extLst>
              </p:cNvPr>
              <p:cNvPicPr>
                <a:picLocks noChangeAspect="1"/>
              </p:cNvPicPr>
              <p:nvPr userDrawn="1"/>
            </p:nvPicPr>
            <p:blipFill rotWithShape="1">
              <a:blip r:embed="rId3">
                <a:duotone>
                  <a:prstClr val="black"/>
                  <a:schemeClr val="accent1">
                    <a:tint val="45000"/>
                    <a:satMod val="400000"/>
                  </a:schemeClr>
                </a:duotone>
                <a:alphaModFix amt="26000"/>
                <a:extLst>
                  <a:ext uri="{28A0092B-C50C-407E-A947-70E740481C1C}">
                    <a14:useLocalDpi xmlns:a14="http://schemas.microsoft.com/office/drawing/2010/main"/>
                  </a:ext>
                </a:extLst>
              </a:blip>
              <a:srcRect/>
              <a:stretch/>
            </p:blipFill>
            <p:spPr>
              <a:xfrm flipH="1" flipV="1">
                <a:off x="6310743" y="3400680"/>
                <a:ext cx="3408218" cy="2790936"/>
              </a:xfrm>
              <a:prstGeom prst="rect">
                <a:avLst/>
              </a:prstGeom>
            </p:spPr>
          </p:pic>
        </p:grpSp>
        <p:pic>
          <p:nvPicPr>
            <p:cNvPr id="8" name="Picture 7" descr="A white text on a black background&#10;&#10;Description automatically generated with low confidence">
              <a:extLst>
                <a:ext uri="{FF2B5EF4-FFF2-40B4-BE49-F238E27FC236}">
                  <a16:creationId xmlns:a16="http://schemas.microsoft.com/office/drawing/2014/main" id="{B5EAD9E0-3586-D8FE-4044-0AD264D08C9F}"/>
                </a:ext>
              </a:extLst>
            </p:cNvPr>
            <p:cNvPicPr>
              <a:picLocks noChangeAspect="1"/>
            </p:cNvPicPr>
            <p:nvPr userDrawn="1"/>
          </p:nvPicPr>
          <p:blipFill rotWithShape="1">
            <a:blip r:embed="rId3">
              <a:duotone>
                <a:prstClr val="black"/>
                <a:schemeClr val="accent1">
                  <a:tint val="45000"/>
                  <a:satMod val="400000"/>
                </a:schemeClr>
              </a:duotone>
              <a:alphaModFix amt="26000"/>
              <a:extLst>
                <a:ext uri="{28A0092B-C50C-407E-A947-70E740481C1C}">
                  <a14:useLocalDpi xmlns:a14="http://schemas.microsoft.com/office/drawing/2010/main"/>
                </a:ext>
              </a:extLst>
            </a:blip>
            <a:srcRect/>
            <a:stretch/>
          </p:blipFill>
          <p:spPr>
            <a:xfrm flipV="1">
              <a:off x="4909511" y="3107007"/>
              <a:ext cx="2214429" cy="1813362"/>
            </a:xfrm>
            <a:prstGeom prst="rect">
              <a:avLst/>
            </a:prstGeom>
          </p:spPr>
        </p:pic>
      </p:grpSp>
      <p:sp>
        <p:nvSpPr>
          <p:cNvPr id="3" name="Rectangle 2">
            <a:extLst>
              <a:ext uri="{FF2B5EF4-FFF2-40B4-BE49-F238E27FC236}">
                <a16:creationId xmlns:a16="http://schemas.microsoft.com/office/drawing/2014/main" id="{600BF82B-00A2-DED9-D85B-49DBF00F34F2}"/>
              </a:ext>
            </a:extLst>
          </p:cNvPr>
          <p:cNvSpPr/>
          <p:nvPr/>
        </p:nvSpPr>
        <p:spPr>
          <a:xfrm>
            <a:off x="716107" y="0"/>
            <a:ext cx="1477024"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4" name="Content Placeholder 1">
            <a:extLst>
              <a:ext uri="{FF2B5EF4-FFF2-40B4-BE49-F238E27FC236}">
                <a16:creationId xmlns:a16="http://schemas.microsoft.com/office/drawing/2014/main" id="{14C0E5B6-DC11-D2DD-A1AB-CD1092AEA68D}"/>
              </a:ext>
            </a:extLst>
          </p:cNvPr>
          <p:cNvSpPr txBox="1">
            <a:spLocks/>
          </p:cNvSpPr>
          <p:nvPr/>
        </p:nvSpPr>
        <p:spPr>
          <a:xfrm>
            <a:off x="2687180" y="1337631"/>
            <a:ext cx="6180427" cy="246823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buFont typeface="Arial"/>
              <a:buNone/>
            </a:pPr>
            <a:r>
              <a:rPr lang="en-US" sz="2400" noProof="0"/>
              <a:t>In support of improving patient care, Creative Educational Concepts LLC (CEC) is jointly accredited by the Accreditation Council for Continuing Medical Education (ACCME), the Accreditation Council for Pharmacy Education (ACPE), and the American Nurses Credentialing Center (ANCC), to provide continuing education for the healthcare team.</a:t>
            </a:r>
          </a:p>
        </p:txBody>
      </p:sp>
      <p:pic>
        <p:nvPicPr>
          <p:cNvPr id="5" name="Picture 4" descr="A picture containing text, logo, font, graphics&#10;&#10;Description automatically generated">
            <a:extLst>
              <a:ext uri="{FF2B5EF4-FFF2-40B4-BE49-F238E27FC236}">
                <a16:creationId xmlns:a16="http://schemas.microsoft.com/office/drawing/2014/main" id="{39B263E1-7A04-0C7D-9DDC-7051F174672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5902" y="1739411"/>
            <a:ext cx="1897433" cy="1664677"/>
          </a:xfrm>
          <a:prstGeom prst="rect">
            <a:avLst/>
          </a:prstGeom>
          <a:ln w="1905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870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FA66D-FB1E-E048-9D3A-66137960C3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371BC-F58F-5F9F-DB95-3A3F35F85EB1}"/>
              </a:ext>
            </a:extLst>
          </p:cNvPr>
          <p:cNvSpPr>
            <a:spLocks noGrp="1"/>
          </p:cNvSpPr>
          <p:nvPr>
            <p:ph type="ctrTitle"/>
          </p:nvPr>
        </p:nvSpPr>
        <p:spPr/>
        <p:txBody>
          <a:bodyPr/>
          <a:lstStyle/>
          <a:p>
            <a:pPr algn="ctr"/>
            <a:r>
              <a:rPr lang="en-US" noProof="0"/>
              <a:t>HR+/HER2-negative Breast Cancer</a:t>
            </a:r>
          </a:p>
        </p:txBody>
      </p:sp>
    </p:spTree>
    <p:extLst>
      <p:ext uri="{BB962C8B-B14F-4D97-AF65-F5344CB8AC3E}">
        <p14:creationId xmlns:p14="http://schemas.microsoft.com/office/powerpoint/2010/main" val="4232510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A12840-1032-86E1-3170-7782FA1A54EA}"/>
              </a:ext>
            </a:extLst>
          </p:cNvPr>
          <p:cNvSpPr>
            <a:spLocks/>
          </p:cNvSpPr>
          <p:nvPr/>
        </p:nvSpPr>
        <p:spPr>
          <a:xfrm>
            <a:off x="1948" y="1156314"/>
            <a:ext cx="9144000" cy="3430926"/>
          </a:xfrm>
          <a:prstGeom prst="rect">
            <a:avLst/>
          </a:prstGeom>
          <a:gradFill flip="none" rotWithShape="1">
            <a:gsLst>
              <a:gs pos="33000">
                <a:schemeClr val="accent3">
                  <a:lumMod val="20000"/>
                  <a:lumOff val="80000"/>
                </a:schemeClr>
              </a:gs>
              <a:gs pos="1835">
                <a:schemeClr val="accent3">
                  <a:lumMod val="20000"/>
                  <a:lumOff val="80000"/>
                </a:schemeClr>
              </a:gs>
              <a:gs pos="100000">
                <a:schemeClr val="accent5">
                  <a:lumMod val="20000"/>
                  <a:lumOff val="80000"/>
                </a:schemeClr>
              </a:gs>
              <a:gs pos="78000">
                <a:schemeClr val="accent5">
                  <a:lumMod val="20000"/>
                  <a:lumOff val="80000"/>
                  <a:alpha val="51000"/>
                </a:schemeClr>
              </a:gs>
            </a:gsLst>
            <a:lin ang="10800000" scaled="1"/>
            <a:tileRect/>
          </a:gra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CA1591CC-42D1-1966-C008-2C664F8095D5}"/>
              </a:ext>
            </a:extLst>
          </p:cNvPr>
          <p:cNvSpPr>
            <a:spLocks noGrp="1"/>
          </p:cNvSpPr>
          <p:nvPr>
            <p:ph type="title"/>
          </p:nvPr>
        </p:nvSpPr>
        <p:spPr>
          <a:xfrm>
            <a:off x="12700" y="12700"/>
            <a:ext cx="9118600" cy="983982"/>
          </a:xfrm>
        </p:spPr>
        <p:txBody>
          <a:bodyPr>
            <a:noAutofit/>
          </a:bodyPr>
          <a:lstStyle/>
          <a:p>
            <a:pPr algn="ctr">
              <a:lnSpc>
                <a:spcPct val="80000"/>
              </a:lnSpc>
            </a:pPr>
            <a:r>
              <a:rPr lang="en-US" sz="3200" noProof="0" dirty="0">
                <a:solidFill>
                  <a:schemeClr val="bg1"/>
                </a:solidFill>
              </a:rPr>
              <a:t>TROPiCS-02</a:t>
            </a:r>
            <a:br>
              <a:rPr lang="en-US" sz="2800" noProof="0" dirty="0">
                <a:solidFill>
                  <a:schemeClr val="bg1"/>
                </a:solidFill>
              </a:rPr>
            </a:br>
            <a:r>
              <a:rPr lang="en-US" sz="2400" i="1" noProof="0" dirty="0">
                <a:solidFill>
                  <a:schemeClr val="bg1"/>
                </a:solidFill>
              </a:rPr>
              <a:t>SG in Pre-treated HR+/HER2-neg Locally Recurrent Inoperable or MBC</a:t>
            </a:r>
            <a:endParaRPr lang="en-US" sz="2800" i="1" baseline="30000" noProof="0" dirty="0">
              <a:solidFill>
                <a:schemeClr val="bg1"/>
              </a:solidFill>
            </a:endParaRPr>
          </a:p>
        </p:txBody>
      </p:sp>
      <p:sp>
        <p:nvSpPr>
          <p:cNvPr id="3" name="Text Placeholder 2">
            <a:extLst>
              <a:ext uri="{FF2B5EF4-FFF2-40B4-BE49-F238E27FC236}">
                <a16:creationId xmlns:a16="http://schemas.microsoft.com/office/drawing/2014/main" id="{349A4CB1-2A9A-2B9F-035A-38A6C7D03724}"/>
              </a:ext>
            </a:extLst>
          </p:cNvPr>
          <p:cNvSpPr>
            <a:spLocks noGrp="1"/>
          </p:cNvSpPr>
          <p:nvPr>
            <p:ph type="body" sz="quarter" idx="10"/>
          </p:nvPr>
        </p:nvSpPr>
        <p:spPr>
          <a:xfrm>
            <a:off x="12700" y="4889500"/>
            <a:ext cx="9131300" cy="254000"/>
          </a:xfrm>
        </p:spPr>
        <p:txBody>
          <a:bodyPr/>
          <a:lstStyle/>
          <a:p>
            <a:pPr algn="l"/>
            <a:r>
              <a:rPr lang="en-US" sz="900" noProof="0" dirty="0">
                <a:solidFill>
                  <a:schemeClr val="bg1">
                    <a:lumMod val="50000"/>
                  </a:schemeClr>
                </a:solidFill>
              </a:rPr>
              <a:t>CBR, clinical benefit rate; IHC, immunohistochemistry; LIR, local investigator review;  PRO, patient reported outcomes; SoC, standard of care.</a:t>
            </a:r>
          </a:p>
          <a:p>
            <a:pPr algn="l"/>
            <a:r>
              <a:rPr lang="en-US" sz="900" noProof="0" dirty="0">
                <a:solidFill>
                  <a:schemeClr val="bg1">
                    <a:lumMod val="50000"/>
                  </a:schemeClr>
                </a:solidFill>
              </a:rPr>
              <a:t>Adapted from </a:t>
            </a:r>
            <a:r>
              <a:rPr lang="en-US" sz="900" noProof="0" dirty="0" err="1">
                <a:solidFill>
                  <a:schemeClr val="bg1">
                    <a:lumMod val="50000"/>
                  </a:schemeClr>
                </a:solidFill>
              </a:rPr>
              <a:t>Rugo</a:t>
            </a:r>
            <a:r>
              <a:rPr lang="en-US" sz="900" noProof="0" dirty="0">
                <a:solidFill>
                  <a:schemeClr val="bg1">
                    <a:lumMod val="50000"/>
                  </a:schemeClr>
                </a:solidFill>
              </a:rPr>
              <a:t> H, et al. ESMO Congress. 2022. Abstract LBA76. https://</a:t>
            </a:r>
            <a:r>
              <a:rPr lang="en-US" sz="900" noProof="0" dirty="0" err="1">
                <a:solidFill>
                  <a:schemeClr val="bg1">
                    <a:lumMod val="50000"/>
                  </a:schemeClr>
                </a:solidFill>
              </a:rPr>
              <a:t>oncologypro.esmo.org</a:t>
            </a:r>
            <a:r>
              <a:rPr lang="en-US" sz="900" noProof="0" dirty="0">
                <a:solidFill>
                  <a:schemeClr val="bg1">
                    <a:lumMod val="50000"/>
                  </a:schemeClr>
                </a:solidFill>
              </a:rPr>
              <a:t>/meeting-resources/esmo-congress-2022/overall-survival-os-results-from-the-phase-iii-tropics-02-study-of-sacituzumab-govitecan-sg-vs-treatment-of-physician-s-choice-tpc-in-patient.</a:t>
            </a:r>
          </a:p>
          <a:p>
            <a:pPr algn="l"/>
            <a:r>
              <a:rPr lang="en-US" sz="900" noProof="0" dirty="0" err="1">
                <a:solidFill>
                  <a:schemeClr val="bg1">
                    <a:lumMod val="50000"/>
                  </a:schemeClr>
                </a:solidFill>
              </a:rPr>
              <a:t>Rugo</a:t>
            </a:r>
            <a:r>
              <a:rPr lang="en-US" sz="900" noProof="0" dirty="0">
                <a:solidFill>
                  <a:schemeClr val="bg1">
                    <a:lumMod val="50000"/>
                  </a:schemeClr>
                </a:solidFill>
              </a:rPr>
              <a:t> HS, et al. </a:t>
            </a:r>
            <a:r>
              <a:rPr lang="en-US" sz="900" i="1" noProof="0" dirty="0">
                <a:solidFill>
                  <a:schemeClr val="bg1">
                    <a:lumMod val="50000"/>
                  </a:schemeClr>
                </a:solidFill>
              </a:rPr>
              <a:t>J Clin Oncol</a:t>
            </a:r>
            <a:r>
              <a:rPr lang="en-US" sz="900" noProof="0" dirty="0">
                <a:solidFill>
                  <a:schemeClr val="bg1">
                    <a:lumMod val="50000"/>
                  </a:schemeClr>
                </a:solidFill>
              </a:rPr>
              <a:t>. 2022;40(29):3365–3376. </a:t>
            </a:r>
            <a:r>
              <a:rPr lang="en-US" sz="900" noProof="0" dirty="0" err="1">
                <a:solidFill>
                  <a:schemeClr val="bg1">
                    <a:lumMod val="50000"/>
                  </a:schemeClr>
                </a:solidFill>
              </a:rPr>
              <a:t>ClinicalTrials.gov</a:t>
            </a:r>
            <a:r>
              <a:rPr lang="en-US" sz="900" noProof="0" dirty="0">
                <a:solidFill>
                  <a:schemeClr val="bg1">
                    <a:lumMod val="50000"/>
                  </a:schemeClr>
                </a:solidFill>
              </a:rPr>
              <a:t>. Identifier: NCT03901339.</a:t>
            </a:r>
          </a:p>
        </p:txBody>
      </p:sp>
      <p:grpSp>
        <p:nvGrpSpPr>
          <p:cNvPr id="6" name="Group 5">
            <a:extLst>
              <a:ext uri="{FF2B5EF4-FFF2-40B4-BE49-F238E27FC236}">
                <a16:creationId xmlns:a16="http://schemas.microsoft.com/office/drawing/2014/main" id="{D36984FD-2BC3-6EFE-D71A-91A0D7C1A6E2}"/>
              </a:ext>
            </a:extLst>
          </p:cNvPr>
          <p:cNvGrpSpPr/>
          <p:nvPr/>
        </p:nvGrpSpPr>
        <p:grpSpPr>
          <a:xfrm>
            <a:off x="241300" y="1123601"/>
            <a:ext cx="7058659" cy="3454492"/>
            <a:chOff x="241300" y="1222661"/>
            <a:chExt cx="8661400" cy="2532533"/>
          </a:xfrm>
        </p:grpSpPr>
        <p:sp>
          <p:nvSpPr>
            <p:cNvPr id="5" name="Text Placeholder 19">
              <a:extLst>
                <a:ext uri="{FF2B5EF4-FFF2-40B4-BE49-F238E27FC236}">
                  <a16:creationId xmlns:a16="http://schemas.microsoft.com/office/drawing/2014/main" id="{6ADBDED8-F9BA-58B4-D7D6-2C7A3879AF3D}"/>
                </a:ext>
              </a:extLst>
            </p:cNvPr>
            <p:cNvSpPr txBox="1">
              <a:spLocks/>
            </p:cNvSpPr>
            <p:nvPr/>
          </p:nvSpPr>
          <p:spPr>
            <a:xfrm>
              <a:off x="241300" y="1257559"/>
              <a:ext cx="2767000" cy="2497635"/>
            </a:xfrm>
            <a:prstGeom prst="roundRect">
              <a:avLst>
                <a:gd name="adj" fmla="val 3026"/>
              </a:avLst>
            </a:prstGeom>
            <a:solidFill>
              <a:schemeClr val="bg1">
                <a:lumMod val="95000"/>
              </a:schemeClr>
            </a:solidFill>
            <a:ln>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91440" tIns="45720" rIns="0" bIns="45720" anchor="ctr" anchorCtr="0">
              <a:sp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914378">
                <a:lnSpc>
                  <a:spcPct val="90000"/>
                </a:lnSpc>
                <a:spcBef>
                  <a:spcPts val="0"/>
                </a:spcBef>
                <a:spcAft>
                  <a:spcPts val="450"/>
                </a:spcAft>
                <a:defRPr/>
              </a:pPr>
              <a:r>
                <a:rPr lang="en-US" sz="1400" noProof="0" dirty="0">
                  <a:solidFill>
                    <a:schemeClr val="accent3">
                      <a:lumMod val="75000"/>
                    </a:schemeClr>
                  </a:solidFill>
                  <a:latin typeface="Calibri" panose="020F0502020204030204" pitchFamily="34" charset="0"/>
                  <a:cs typeface="Calibri" panose="020F0502020204030204" pitchFamily="34" charset="0"/>
                </a:rPr>
                <a:t>Metastatic or locally recurrent inoperable HR+/HER2-neg breast cancer that progressed after</a:t>
              </a:r>
              <a:r>
                <a:rPr lang="en-US" sz="1400" baseline="30000" noProof="0" dirty="0">
                  <a:solidFill>
                    <a:schemeClr val="accent3">
                      <a:lumMod val="75000"/>
                    </a:schemeClr>
                  </a:solidFill>
                  <a:latin typeface="Calibri" panose="020F0502020204030204" pitchFamily="34" charset="0"/>
                  <a:cs typeface="Calibri" panose="020F0502020204030204" pitchFamily="34" charset="0"/>
                </a:rPr>
                <a:t>*</a:t>
              </a:r>
            </a:p>
            <a:p>
              <a:pPr marL="274320" indent="-182880" defTabSz="914378">
                <a:lnSpc>
                  <a:spcPct val="90000"/>
                </a:lnSpc>
                <a:spcBef>
                  <a:spcPts val="0"/>
                </a:spcBef>
                <a:spcAft>
                  <a:spcPts val="300"/>
                </a:spcAft>
                <a:buClr>
                  <a:schemeClr val="accent3"/>
                </a:buClr>
                <a:buFont typeface="Arial" panose="020B0604020202020204" pitchFamily="34" charset="0"/>
                <a:buChar char="•"/>
                <a:defRPr/>
              </a:pPr>
              <a:r>
                <a:rPr lang="en-US" sz="1400" b="0" noProof="0" dirty="0">
                  <a:solidFill>
                    <a:srgbClr val="203661"/>
                  </a:solidFill>
                  <a:latin typeface="Calibri" panose="020F0502020204030204" pitchFamily="34" charset="0"/>
                  <a:cs typeface="Calibri" panose="020F0502020204030204" pitchFamily="34" charset="0"/>
                </a:rPr>
                <a:t>At least 1 endocrine therapy, </a:t>
              </a:r>
              <a:r>
                <a:rPr lang="en-US" sz="1400" b="0" noProof="0" dirty="0" err="1">
                  <a:solidFill>
                    <a:srgbClr val="203661"/>
                  </a:solidFill>
                  <a:latin typeface="Calibri" panose="020F0502020204030204" pitchFamily="34" charset="0"/>
                  <a:cs typeface="Calibri" panose="020F0502020204030204" pitchFamily="34" charset="0"/>
                </a:rPr>
                <a:t>taxane</a:t>
              </a:r>
              <a:r>
                <a:rPr lang="en-US" sz="1400" b="0" noProof="0" dirty="0">
                  <a:solidFill>
                    <a:srgbClr val="203661"/>
                  </a:solidFill>
                  <a:latin typeface="Calibri" panose="020F0502020204030204" pitchFamily="34" charset="0"/>
                  <a:cs typeface="Calibri" panose="020F0502020204030204" pitchFamily="34" charset="0"/>
                </a:rPr>
                <a:t>, and CDK4/6 inhibitor in any setting</a:t>
              </a:r>
            </a:p>
            <a:p>
              <a:pPr marL="274320" indent="-182880" defTabSz="914378">
                <a:lnSpc>
                  <a:spcPct val="90000"/>
                </a:lnSpc>
                <a:spcBef>
                  <a:spcPts val="0"/>
                </a:spcBef>
                <a:spcAft>
                  <a:spcPts val="300"/>
                </a:spcAft>
                <a:buClr>
                  <a:schemeClr val="accent3"/>
                </a:buClr>
                <a:buFont typeface="Arial" panose="020B0604020202020204" pitchFamily="34" charset="0"/>
                <a:buChar char="•"/>
                <a:defRPr/>
              </a:pPr>
              <a:r>
                <a:rPr lang="en-US" sz="1400" b="0" noProof="0" dirty="0">
                  <a:solidFill>
                    <a:srgbClr val="203661"/>
                  </a:solidFill>
                  <a:latin typeface="Calibri" panose="020F0502020204030204" pitchFamily="34" charset="0"/>
                  <a:cs typeface="Calibri" panose="020F0502020204030204" pitchFamily="34" charset="0"/>
                </a:rPr>
                <a:t>At least 2, but no more than 4, lines of chemotherapy for metastatic disease</a:t>
              </a:r>
            </a:p>
            <a:p>
              <a:pPr marL="274320" indent="-182880" defTabSz="914378">
                <a:lnSpc>
                  <a:spcPct val="90000"/>
                </a:lnSpc>
                <a:spcBef>
                  <a:spcPts val="0"/>
                </a:spcBef>
                <a:spcAft>
                  <a:spcPts val="300"/>
                </a:spcAft>
                <a:buClr>
                  <a:schemeClr val="accent3"/>
                </a:buClr>
                <a:buFont typeface="Arial" panose="020B0604020202020204" pitchFamily="34" charset="0"/>
                <a:buChar char="•"/>
                <a:defRPr/>
              </a:pPr>
              <a:r>
                <a:rPr lang="en-US" sz="1400" b="0" noProof="0" dirty="0">
                  <a:solidFill>
                    <a:srgbClr val="203661"/>
                  </a:solidFill>
                  <a:latin typeface="Calibri" panose="020F0502020204030204" pitchFamily="34" charset="0"/>
                  <a:cs typeface="Calibri" panose="020F0502020204030204" pitchFamily="34" charset="0"/>
                </a:rPr>
                <a:t>IHC 0, IHC 1+, IHC 2+/ISH Negative</a:t>
              </a:r>
            </a:p>
            <a:p>
              <a:pPr marL="274320" indent="-182880" defTabSz="914378">
                <a:lnSpc>
                  <a:spcPct val="90000"/>
                </a:lnSpc>
                <a:spcBef>
                  <a:spcPts val="0"/>
                </a:spcBef>
                <a:spcAft>
                  <a:spcPts val="300"/>
                </a:spcAft>
                <a:buClr>
                  <a:schemeClr val="accent3"/>
                </a:buClr>
                <a:buFont typeface="Arial" panose="020B0604020202020204" pitchFamily="34" charset="0"/>
                <a:buChar char="•"/>
                <a:defRPr/>
              </a:pPr>
              <a:r>
                <a:rPr lang="en-US" sz="1400" b="0" noProof="0" dirty="0">
                  <a:solidFill>
                    <a:srgbClr val="203661"/>
                  </a:solidFill>
                  <a:latin typeface="Calibri" panose="020F0502020204030204" pitchFamily="34" charset="0"/>
                  <a:cs typeface="Calibri" panose="020F0502020204030204" pitchFamily="34" charset="0"/>
                </a:rPr>
                <a:t>Measurable disease by RECIST 1.1</a:t>
              </a:r>
            </a:p>
          </p:txBody>
        </p:sp>
        <p:sp>
          <p:nvSpPr>
            <p:cNvPr id="7" name="Text Placeholder 19">
              <a:extLst>
                <a:ext uri="{FF2B5EF4-FFF2-40B4-BE49-F238E27FC236}">
                  <a16:creationId xmlns:a16="http://schemas.microsoft.com/office/drawing/2014/main" id="{8A797A41-10C2-E3CF-BAF6-68E4A935D9B3}"/>
                </a:ext>
              </a:extLst>
            </p:cNvPr>
            <p:cNvSpPr txBox="1">
              <a:spLocks/>
            </p:cNvSpPr>
            <p:nvPr/>
          </p:nvSpPr>
          <p:spPr>
            <a:xfrm>
              <a:off x="4268434" y="1652680"/>
              <a:ext cx="2041156" cy="732386"/>
            </a:xfrm>
            <a:prstGeom prst="roundRect">
              <a:avLst>
                <a:gd name="adj" fmla="val 6632"/>
              </a:avLst>
            </a:prstGeom>
            <a:solidFill>
              <a:srgbClr val="2A789A"/>
            </a:solidFill>
            <a:ln>
              <a:noFill/>
              <a:prstDash val="lgDash"/>
            </a:ln>
          </p:spPr>
          <p:style>
            <a:lnRef idx="1">
              <a:schemeClr val="accent1"/>
            </a:lnRef>
            <a:fillRef idx="2">
              <a:schemeClr val="accent1"/>
            </a:fillRef>
            <a:effectRef idx="1">
              <a:schemeClr val="accent1"/>
            </a:effectRef>
            <a:fontRef idx="minor">
              <a:schemeClr val="dk1"/>
            </a:fontRef>
          </p:style>
          <p:txBody>
            <a:bodyPr wrap="square" lIns="0" tIns="45720" rIns="0" bIns="45720" anchor="ctr" anchorCtr="0">
              <a:sp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914378">
                <a:lnSpc>
                  <a:spcPct val="90000"/>
                </a:lnSpc>
                <a:spcBef>
                  <a:spcPts val="0"/>
                </a:spcBef>
                <a:spcAft>
                  <a:spcPts val="300"/>
                </a:spcAft>
                <a:defRPr/>
              </a:pPr>
              <a:r>
                <a:rPr lang="en-US" sz="1200" noProof="0" dirty="0">
                  <a:solidFill>
                    <a:srgbClr val="FFFFFF"/>
                  </a:solidFill>
                  <a:latin typeface="Calibri" panose="020F0502020204030204" pitchFamily="34" charset="0"/>
                  <a:cs typeface="Calibri" panose="020F0502020204030204" pitchFamily="34" charset="0"/>
                </a:rPr>
                <a:t>Sacituzumab </a:t>
              </a:r>
              <a:r>
                <a:rPr lang="en-US" sz="1200" noProof="0" dirty="0" err="1">
                  <a:solidFill>
                    <a:srgbClr val="FFFFFF"/>
                  </a:solidFill>
                  <a:latin typeface="Calibri" panose="020F0502020204030204" pitchFamily="34" charset="0"/>
                  <a:cs typeface="Calibri" panose="020F0502020204030204" pitchFamily="34" charset="0"/>
                </a:rPr>
                <a:t>govitecan</a:t>
              </a:r>
              <a:r>
                <a:rPr lang="en-US" sz="1200" noProof="0" dirty="0">
                  <a:solidFill>
                    <a:srgbClr val="FFFFFF"/>
                  </a:solidFill>
                  <a:latin typeface="Calibri" panose="020F0502020204030204" pitchFamily="34" charset="0"/>
                  <a:cs typeface="Calibri" panose="020F0502020204030204" pitchFamily="34" charset="0"/>
                </a:rPr>
                <a:t> </a:t>
              </a:r>
            </a:p>
            <a:p>
              <a:pPr algn="ctr" defTabSz="914378">
                <a:lnSpc>
                  <a:spcPct val="90000"/>
                </a:lnSpc>
                <a:spcBef>
                  <a:spcPts val="0"/>
                </a:spcBef>
                <a:spcAft>
                  <a:spcPts val="300"/>
                </a:spcAft>
                <a:defRPr/>
              </a:pPr>
              <a:r>
                <a:rPr lang="en-US" sz="1200" b="0" noProof="0" dirty="0">
                  <a:solidFill>
                    <a:srgbClr val="FFFFFF"/>
                  </a:solidFill>
                  <a:latin typeface="Calibri" panose="020F0502020204030204" pitchFamily="34" charset="0"/>
                  <a:cs typeface="Calibri" panose="020F0502020204030204" pitchFamily="34" charset="0"/>
                </a:rPr>
                <a:t>10 mg/kg IV</a:t>
              </a:r>
              <a:br>
                <a:rPr lang="en-US" sz="1200" b="0" noProof="0" dirty="0">
                  <a:solidFill>
                    <a:srgbClr val="FFFFFF"/>
                  </a:solidFill>
                  <a:latin typeface="Calibri" panose="020F0502020204030204" pitchFamily="34" charset="0"/>
                  <a:cs typeface="Calibri" panose="020F0502020204030204" pitchFamily="34" charset="0"/>
                </a:rPr>
              </a:br>
              <a:r>
                <a:rPr lang="en-US" sz="1200" b="0" noProof="0" dirty="0">
                  <a:solidFill>
                    <a:srgbClr val="FFFFFF"/>
                  </a:solidFill>
                  <a:latin typeface="Calibri" panose="020F0502020204030204" pitchFamily="34" charset="0"/>
                  <a:cs typeface="Calibri" panose="020F0502020204030204" pitchFamily="34" charset="0"/>
                </a:rPr>
                <a:t> Days 1 and 8, every 21 days</a:t>
              </a:r>
              <a:br>
                <a:rPr lang="en-US" sz="1200" b="0" noProof="0" dirty="0">
                  <a:solidFill>
                    <a:srgbClr val="FFFFFF"/>
                  </a:solidFill>
                  <a:latin typeface="Calibri" panose="020F0502020204030204" pitchFamily="34" charset="0"/>
                  <a:cs typeface="Calibri" panose="020F0502020204030204" pitchFamily="34" charset="0"/>
                </a:rPr>
              </a:br>
              <a:r>
                <a:rPr lang="en-US" sz="1200" b="0" noProof="0" dirty="0">
                  <a:solidFill>
                    <a:srgbClr val="FFFFFF"/>
                  </a:solidFill>
                  <a:latin typeface="Calibri" panose="020F0502020204030204" pitchFamily="34" charset="0"/>
                  <a:cs typeface="Calibri" panose="020F0502020204030204" pitchFamily="34" charset="0"/>
                </a:rPr>
                <a:t>n = 272</a:t>
              </a:r>
            </a:p>
          </p:txBody>
        </p:sp>
        <p:sp>
          <p:nvSpPr>
            <p:cNvPr id="8" name="Text Placeholder 19">
              <a:extLst>
                <a:ext uri="{FF2B5EF4-FFF2-40B4-BE49-F238E27FC236}">
                  <a16:creationId xmlns:a16="http://schemas.microsoft.com/office/drawing/2014/main" id="{F96CA539-DC3C-110A-00C2-2E70D9C24B2C}"/>
                </a:ext>
              </a:extLst>
            </p:cNvPr>
            <p:cNvSpPr txBox="1">
              <a:spLocks/>
            </p:cNvSpPr>
            <p:nvPr/>
          </p:nvSpPr>
          <p:spPr>
            <a:xfrm>
              <a:off x="7144165" y="1566476"/>
              <a:ext cx="1758535" cy="1932866"/>
            </a:xfrm>
            <a:prstGeom prst="roundRect">
              <a:avLst>
                <a:gd name="adj" fmla="val 3004"/>
              </a:avLst>
            </a:prstGeom>
            <a:solidFill>
              <a:schemeClr val="bg1"/>
            </a:solidFill>
            <a:ln>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91440" tIns="45720" rIns="45720" bIns="4572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914378">
                <a:lnSpc>
                  <a:spcPct val="90000"/>
                </a:lnSpc>
                <a:spcBef>
                  <a:spcPts val="0"/>
                </a:spcBef>
                <a:spcAft>
                  <a:spcPts val="450"/>
                </a:spcAft>
                <a:defRPr/>
              </a:pPr>
              <a:r>
                <a:rPr lang="en-US" sz="1600" noProof="0" dirty="0">
                  <a:solidFill>
                    <a:schemeClr val="accent5"/>
                  </a:solidFill>
                  <a:latin typeface="Calibri" panose="020F0502020204030204" pitchFamily="34" charset="0"/>
                  <a:cs typeface="Calibri" panose="020F0502020204030204" pitchFamily="34" charset="0"/>
                </a:rPr>
                <a:t>Primary Endpoint</a:t>
              </a:r>
              <a:endParaRPr lang="en-US" sz="1600" baseline="30000" noProof="0" dirty="0">
                <a:solidFill>
                  <a:schemeClr val="accent5"/>
                </a:solidFill>
                <a:latin typeface="Calibri" panose="020F0502020204030204" pitchFamily="34" charset="0"/>
                <a:cs typeface="Calibri" panose="020F0502020204030204" pitchFamily="34" charset="0"/>
              </a:endParaRPr>
            </a:p>
            <a:p>
              <a:pPr marL="274320" indent="-182880" defTabSz="914378">
                <a:lnSpc>
                  <a:spcPct val="90000"/>
                </a:lnSpc>
                <a:spcBef>
                  <a:spcPts val="0"/>
                </a:spcBef>
                <a:spcAft>
                  <a:spcPts val="300"/>
                </a:spcAft>
                <a:buClr>
                  <a:schemeClr val="accent3"/>
                </a:buClr>
                <a:buFont typeface="Arial" panose="020B0604020202020204" pitchFamily="34" charset="0"/>
                <a:buChar char="•"/>
                <a:defRPr/>
              </a:pPr>
              <a:r>
                <a:rPr lang="en-US" sz="1400" b="0" noProof="0" dirty="0">
                  <a:latin typeface="Calibri" panose="020F0502020204030204" pitchFamily="34" charset="0"/>
                  <a:cs typeface="Calibri" panose="020F0502020204030204" pitchFamily="34" charset="0"/>
                </a:rPr>
                <a:t>PFS by BICR </a:t>
              </a:r>
            </a:p>
            <a:p>
              <a:pPr defTabSz="914378">
                <a:lnSpc>
                  <a:spcPct val="90000"/>
                </a:lnSpc>
                <a:spcBef>
                  <a:spcPts val="0"/>
                </a:spcBef>
                <a:spcAft>
                  <a:spcPts val="450"/>
                </a:spcAft>
                <a:defRPr/>
              </a:pPr>
              <a:r>
                <a:rPr lang="en-US" sz="1600" noProof="0" dirty="0">
                  <a:solidFill>
                    <a:schemeClr val="accent5"/>
                  </a:solidFill>
                  <a:latin typeface="Calibri" panose="020F0502020204030204" pitchFamily="34" charset="0"/>
                  <a:cs typeface="Calibri" panose="020F0502020204030204" pitchFamily="34" charset="0"/>
                </a:rPr>
                <a:t>Secondary Endpoints</a:t>
              </a:r>
              <a:endParaRPr lang="en-US" sz="1600" baseline="30000" noProof="0" dirty="0">
                <a:solidFill>
                  <a:schemeClr val="accent5"/>
                </a:solidFill>
                <a:latin typeface="Calibri" panose="020F0502020204030204" pitchFamily="34" charset="0"/>
                <a:cs typeface="Calibri" panose="020F0502020204030204" pitchFamily="34" charset="0"/>
              </a:endParaRPr>
            </a:p>
            <a:p>
              <a:pPr marL="274320" indent="-182880" defTabSz="685800">
                <a:lnSpc>
                  <a:spcPct val="90000"/>
                </a:lnSpc>
                <a:spcBef>
                  <a:spcPts val="0"/>
                </a:spcBef>
                <a:spcAft>
                  <a:spcPts val="300"/>
                </a:spcAft>
                <a:buClr>
                  <a:schemeClr val="accent3"/>
                </a:buClr>
                <a:buFont typeface="Arial" panose="020B0604020202020204" pitchFamily="34" charset="0"/>
                <a:buChar char="•"/>
                <a:defRPr/>
              </a:pPr>
              <a:r>
                <a:rPr lang="en-US" sz="1400" b="0" kern="0" noProof="0" dirty="0">
                  <a:latin typeface="Calibri" panose="020F0502020204030204" pitchFamily="34" charset="0"/>
                  <a:ea typeface="MS PGothic" pitchFamily="50" charset="-128"/>
                  <a:cs typeface="Calibri" panose="020F0502020204030204" pitchFamily="34" charset="0"/>
                </a:rPr>
                <a:t>OS</a:t>
              </a:r>
            </a:p>
            <a:p>
              <a:pPr marL="274320" indent="-182880" defTabSz="685800">
                <a:lnSpc>
                  <a:spcPct val="90000"/>
                </a:lnSpc>
                <a:spcBef>
                  <a:spcPts val="0"/>
                </a:spcBef>
                <a:spcAft>
                  <a:spcPts val="300"/>
                </a:spcAft>
                <a:buClr>
                  <a:schemeClr val="accent3"/>
                </a:buClr>
                <a:buFont typeface="Arial" panose="020B0604020202020204" pitchFamily="34" charset="0"/>
                <a:buChar char="•"/>
                <a:defRPr/>
              </a:pPr>
              <a:r>
                <a:rPr lang="en-US" sz="1400" b="0" kern="0" noProof="0" dirty="0">
                  <a:latin typeface="Calibri" panose="020F0502020204030204" pitchFamily="34" charset="0"/>
                  <a:ea typeface="MS PGothic" pitchFamily="50" charset="-128"/>
                  <a:cs typeface="Calibri" panose="020F0502020204030204" pitchFamily="34" charset="0"/>
                </a:rPr>
                <a:t>ORR, </a:t>
              </a:r>
              <a:r>
                <a:rPr lang="en-US" sz="1400" b="0" kern="0" noProof="0" dirty="0" err="1">
                  <a:latin typeface="Calibri" panose="020F0502020204030204" pitchFamily="34" charset="0"/>
                  <a:ea typeface="MS PGothic" pitchFamily="50" charset="-128"/>
                  <a:cs typeface="Calibri" panose="020F0502020204030204" pitchFamily="34" charset="0"/>
                </a:rPr>
                <a:t>DoR</a:t>
              </a:r>
              <a:r>
                <a:rPr lang="en-US" sz="1400" b="0" kern="0" noProof="0" dirty="0">
                  <a:latin typeface="Calibri" panose="020F0502020204030204" pitchFamily="34" charset="0"/>
                  <a:ea typeface="MS PGothic" pitchFamily="50" charset="-128"/>
                  <a:cs typeface="Calibri" panose="020F0502020204030204" pitchFamily="34" charset="0"/>
                </a:rPr>
                <a:t>, CBR by LIR and BICR</a:t>
              </a:r>
            </a:p>
            <a:p>
              <a:pPr marL="274320" indent="-182880" defTabSz="685800">
                <a:lnSpc>
                  <a:spcPct val="90000"/>
                </a:lnSpc>
                <a:spcBef>
                  <a:spcPts val="0"/>
                </a:spcBef>
                <a:spcAft>
                  <a:spcPts val="300"/>
                </a:spcAft>
                <a:buClr>
                  <a:schemeClr val="accent3"/>
                </a:buClr>
                <a:buFont typeface="Arial" panose="020B0604020202020204" pitchFamily="34" charset="0"/>
                <a:buChar char="•"/>
                <a:defRPr/>
              </a:pPr>
              <a:r>
                <a:rPr lang="en-US" sz="1400" b="0" kern="0" noProof="0" dirty="0">
                  <a:latin typeface="Calibri" panose="020F0502020204030204" pitchFamily="34" charset="0"/>
                  <a:ea typeface="MS PGothic" pitchFamily="50" charset="-128"/>
                  <a:cs typeface="Calibri" panose="020F0502020204030204" pitchFamily="34" charset="0"/>
                </a:rPr>
                <a:t>PRO</a:t>
              </a:r>
            </a:p>
            <a:p>
              <a:pPr marL="274320" indent="-182880" defTabSz="685800">
                <a:lnSpc>
                  <a:spcPct val="90000"/>
                </a:lnSpc>
                <a:spcBef>
                  <a:spcPts val="0"/>
                </a:spcBef>
                <a:spcAft>
                  <a:spcPts val="300"/>
                </a:spcAft>
                <a:buClr>
                  <a:schemeClr val="accent3"/>
                </a:buClr>
                <a:buFont typeface="Arial" panose="020B0604020202020204" pitchFamily="34" charset="0"/>
                <a:buChar char="•"/>
                <a:defRPr/>
              </a:pPr>
              <a:r>
                <a:rPr lang="en-US" sz="1400" b="0" kern="0" noProof="0" dirty="0">
                  <a:latin typeface="Calibri" panose="020F0502020204030204" pitchFamily="34" charset="0"/>
                  <a:ea typeface="MS PGothic" pitchFamily="50" charset="-128"/>
                  <a:cs typeface="Calibri" panose="020F0502020204030204" pitchFamily="34" charset="0"/>
                </a:rPr>
                <a:t>Safety</a:t>
              </a:r>
              <a:endParaRPr lang="en-US" sz="1400" b="0" noProof="0" dirty="0">
                <a:latin typeface="Calibri" panose="020F0502020204030204" pitchFamily="34" charset="0"/>
                <a:cs typeface="Calibri" panose="020F0502020204030204" pitchFamily="34" charset="0"/>
              </a:endParaRPr>
            </a:p>
          </p:txBody>
        </p:sp>
        <p:sp>
          <p:nvSpPr>
            <p:cNvPr id="9" name="Text Placeholder 19">
              <a:extLst>
                <a:ext uri="{FF2B5EF4-FFF2-40B4-BE49-F238E27FC236}">
                  <a16:creationId xmlns:a16="http://schemas.microsoft.com/office/drawing/2014/main" id="{54A6918F-9FC9-DB65-98C3-984AB0E4142B}"/>
                </a:ext>
              </a:extLst>
            </p:cNvPr>
            <p:cNvSpPr txBox="1">
              <a:spLocks/>
            </p:cNvSpPr>
            <p:nvPr/>
          </p:nvSpPr>
          <p:spPr>
            <a:xfrm>
              <a:off x="4268434" y="2511118"/>
              <a:ext cx="2041156" cy="925422"/>
            </a:xfrm>
            <a:prstGeom prst="roundRect">
              <a:avLst>
                <a:gd name="adj" fmla="val 6632"/>
              </a:avLst>
            </a:prstGeom>
            <a:solidFill>
              <a:schemeClr val="bg1">
                <a:lumMod val="50000"/>
              </a:schemeClr>
            </a:solidFill>
            <a:ln>
              <a:noFill/>
              <a:prstDash val="lgDash"/>
            </a:ln>
          </p:spPr>
          <p:style>
            <a:lnRef idx="1">
              <a:schemeClr val="accent1"/>
            </a:lnRef>
            <a:fillRef idx="2">
              <a:schemeClr val="accent1"/>
            </a:fillRef>
            <a:effectRef idx="1">
              <a:schemeClr val="accent1"/>
            </a:effectRef>
            <a:fontRef idx="minor">
              <a:schemeClr val="dk1"/>
            </a:fontRef>
          </p:style>
          <p:txBody>
            <a:bodyPr wrap="square" lIns="81000" tIns="81000" rIns="81000" bIns="135000" anchor="ctr" anchorCtr="0">
              <a:sp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914378">
                <a:lnSpc>
                  <a:spcPct val="90000"/>
                </a:lnSpc>
                <a:spcBef>
                  <a:spcPts val="0"/>
                </a:spcBef>
                <a:spcAft>
                  <a:spcPts val="300"/>
                </a:spcAft>
                <a:defRPr/>
              </a:pPr>
              <a:r>
                <a:rPr lang="en-US" sz="1200" noProof="0" dirty="0">
                  <a:solidFill>
                    <a:srgbClr val="FFFFFF"/>
                  </a:solidFill>
                  <a:latin typeface="Calibri" panose="020F0502020204030204" pitchFamily="34" charset="0"/>
                  <a:ea typeface="Times New Roman" panose="02020603050405020304" pitchFamily="18" charset="0"/>
                </a:rPr>
                <a:t>TPC</a:t>
              </a:r>
              <a:r>
                <a:rPr lang="en-US" sz="1200" baseline="30000" noProof="0" dirty="0">
                  <a:solidFill>
                    <a:srgbClr val="FFFFFF"/>
                  </a:solidFill>
                  <a:latin typeface="Calibri" panose="020F0502020204030204" pitchFamily="34" charset="0"/>
                  <a:ea typeface="Times New Roman" panose="02020603050405020304" pitchFamily="18" charset="0"/>
                </a:rPr>
                <a:t>†</a:t>
              </a:r>
              <a:br>
                <a:rPr lang="en-US" sz="1200" baseline="30000" noProof="0" dirty="0">
                  <a:solidFill>
                    <a:srgbClr val="FFFFFF"/>
                  </a:solidFill>
                  <a:latin typeface="Calibri" panose="020F0502020204030204" pitchFamily="34" charset="0"/>
                  <a:cs typeface="Calibri" panose="020F0502020204030204" pitchFamily="34" charset="0"/>
                </a:rPr>
              </a:br>
              <a:r>
                <a:rPr lang="en-US" sz="1200" b="0" kern="0" noProof="0" dirty="0">
                  <a:solidFill>
                    <a:srgbClr val="FFFFFF"/>
                  </a:solidFill>
                  <a:latin typeface="Calibri" panose="020F0502020204030204" pitchFamily="34" charset="0"/>
                </a:rPr>
                <a:t>capecitabine, vinorelbine, </a:t>
              </a:r>
              <a:br>
                <a:rPr lang="en-US" sz="1200" b="0" kern="0" noProof="0" dirty="0">
                  <a:solidFill>
                    <a:srgbClr val="FFFFFF"/>
                  </a:solidFill>
                  <a:latin typeface="Calibri" panose="020F0502020204030204" pitchFamily="34" charset="0"/>
                </a:rPr>
              </a:br>
              <a:r>
                <a:rPr lang="en-US" sz="1200" b="0" kern="0" noProof="0" dirty="0">
                  <a:solidFill>
                    <a:srgbClr val="FFFFFF"/>
                  </a:solidFill>
                  <a:latin typeface="Calibri" panose="020F0502020204030204" pitchFamily="34" charset="0"/>
                </a:rPr>
                <a:t>gemcitabine, or </a:t>
              </a:r>
              <a:r>
                <a:rPr lang="en-US" sz="1200" b="0" kern="0" noProof="0" dirty="0" err="1">
                  <a:solidFill>
                    <a:srgbClr val="FFFFFF"/>
                  </a:solidFill>
                  <a:latin typeface="Calibri" panose="020F0502020204030204" pitchFamily="34" charset="0"/>
                </a:rPr>
                <a:t>eribulin</a:t>
              </a:r>
              <a:br>
                <a:rPr lang="en-US" sz="1200" b="0" kern="0" noProof="0" dirty="0">
                  <a:solidFill>
                    <a:srgbClr val="FFFFFF"/>
                  </a:solidFill>
                  <a:latin typeface="Calibri" panose="020F0502020204030204" pitchFamily="34" charset="0"/>
                </a:rPr>
              </a:br>
              <a:r>
                <a:rPr lang="en-US" sz="1200" b="0" kern="0" noProof="0" dirty="0">
                  <a:solidFill>
                    <a:srgbClr val="FFFFFF"/>
                  </a:solidFill>
                  <a:latin typeface="Calibri" panose="020F0502020204030204" pitchFamily="34" charset="0"/>
                </a:rPr>
                <a:t>n = 271</a:t>
              </a:r>
            </a:p>
          </p:txBody>
        </p:sp>
        <p:sp>
          <p:nvSpPr>
            <p:cNvPr id="11" name="Text Placeholder 2">
              <a:extLst>
                <a:ext uri="{FF2B5EF4-FFF2-40B4-BE49-F238E27FC236}">
                  <a16:creationId xmlns:a16="http://schemas.microsoft.com/office/drawing/2014/main" id="{604DF75E-C810-2BB5-2E2F-483669290B7F}"/>
                </a:ext>
              </a:extLst>
            </p:cNvPr>
            <p:cNvSpPr txBox="1">
              <a:spLocks/>
            </p:cNvSpPr>
            <p:nvPr/>
          </p:nvSpPr>
          <p:spPr>
            <a:xfrm>
              <a:off x="4261446" y="1222661"/>
              <a:ext cx="2108526" cy="390913"/>
            </a:xfrm>
            <a:prstGeom prst="rect">
              <a:avLst/>
            </a:prstGeom>
          </p:spPr>
          <p:txBody>
            <a:bodyPr vert="horz" wrap="square" lIns="0" tIns="34290" rIns="0" bIns="0" rtlCol="0" anchor="t" anchorCtr="0">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lnSpc>
                  <a:spcPct val="90000"/>
                </a:lnSpc>
                <a:buClrTx/>
                <a:defRPr/>
              </a:pPr>
              <a:r>
                <a:rPr lang="en-US" sz="1200" noProof="0" dirty="0">
                  <a:latin typeface="Calibri" panose="020F0502020204030204" pitchFamily="34" charset="0"/>
                </a:rPr>
                <a:t>Treatment was continued until progression or unacceptable toxicity</a:t>
              </a:r>
            </a:p>
          </p:txBody>
        </p:sp>
        <p:sp>
          <p:nvSpPr>
            <p:cNvPr id="12" name="Rectangle: Rounded Corners 15">
              <a:extLst>
                <a:ext uri="{FF2B5EF4-FFF2-40B4-BE49-F238E27FC236}">
                  <a16:creationId xmlns:a16="http://schemas.microsoft.com/office/drawing/2014/main" id="{C38EA55A-DB14-F799-4BD4-57F975AD18B0}"/>
                </a:ext>
              </a:extLst>
            </p:cNvPr>
            <p:cNvSpPr>
              <a:spLocks noChangeAspect="1"/>
            </p:cNvSpPr>
            <p:nvPr/>
          </p:nvSpPr>
          <p:spPr>
            <a:xfrm>
              <a:off x="3367832" y="2195191"/>
              <a:ext cx="622372" cy="622372"/>
            </a:xfrm>
            <a:prstGeom prst="ellipse">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685800">
                <a:lnSpc>
                  <a:spcPct val="90000"/>
                </a:lnSpc>
                <a:defRPr/>
              </a:pPr>
              <a:r>
                <a:rPr lang="en-US" sz="1100" b="1" noProof="0">
                  <a:solidFill>
                    <a:srgbClr val="FFFFFF"/>
                  </a:solidFill>
                  <a:latin typeface="Calibri" panose="020F0502020204030204" pitchFamily="34" charset="0"/>
                </a:rPr>
                <a:t>R</a:t>
              </a:r>
            </a:p>
            <a:p>
              <a:pPr algn="ctr" defTabSz="685800">
                <a:lnSpc>
                  <a:spcPct val="90000"/>
                </a:lnSpc>
                <a:defRPr/>
              </a:pPr>
              <a:r>
                <a:rPr lang="en-US" sz="1100" b="1" noProof="0">
                  <a:solidFill>
                    <a:srgbClr val="FFFFFF"/>
                  </a:solidFill>
                  <a:latin typeface="Calibri" panose="020F0502020204030204" pitchFamily="34" charset="0"/>
                </a:rPr>
                <a:t>1:1</a:t>
              </a:r>
            </a:p>
          </p:txBody>
        </p:sp>
        <p:cxnSp>
          <p:nvCxnSpPr>
            <p:cNvPr id="44" name="Straight Arrow Connector 43">
              <a:extLst>
                <a:ext uri="{FF2B5EF4-FFF2-40B4-BE49-F238E27FC236}">
                  <a16:creationId xmlns:a16="http://schemas.microsoft.com/office/drawing/2014/main" id="{A349BC7D-DF84-51A1-81F6-619D028F32C9}"/>
                </a:ext>
              </a:extLst>
            </p:cNvPr>
            <p:cNvCxnSpPr>
              <a:cxnSpLocks/>
              <a:stCxn id="5" idx="3"/>
              <a:endCxn id="12" idx="2"/>
            </p:cNvCxnSpPr>
            <p:nvPr/>
          </p:nvCxnSpPr>
          <p:spPr>
            <a:xfrm>
              <a:off x="3008300" y="2506376"/>
              <a:ext cx="359532" cy="1"/>
            </a:xfrm>
            <a:prstGeom prst="straightConnector1">
              <a:avLst/>
            </a:prstGeom>
            <a:ln>
              <a:solidFill>
                <a:schemeClr val="tx2"/>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9EABB487-5855-5086-D064-179E30C94F8B}"/>
                </a:ext>
              </a:extLst>
            </p:cNvPr>
            <p:cNvCxnSpPr>
              <a:cxnSpLocks/>
              <a:stCxn id="12" idx="0"/>
              <a:endCxn id="7" idx="1"/>
            </p:cNvCxnSpPr>
            <p:nvPr/>
          </p:nvCxnSpPr>
          <p:spPr>
            <a:xfrm rot="5400000" flipH="1" flipV="1">
              <a:off x="3885567" y="1812324"/>
              <a:ext cx="176318" cy="589416"/>
            </a:xfrm>
            <a:prstGeom prst="bentConnector2">
              <a:avLst/>
            </a:prstGeom>
            <a:ln>
              <a:solidFill>
                <a:schemeClr val="tx2"/>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8" name="Connector: Elbow 47">
              <a:extLst>
                <a:ext uri="{FF2B5EF4-FFF2-40B4-BE49-F238E27FC236}">
                  <a16:creationId xmlns:a16="http://schemas.microsoft.com/office/drawing/2014/main" id="{1BABCB58-A355-160D-4AD7-E04F0E21C235}"/>
                </a:ext>
              </a:extLst>
            </p:cNvPr>
            <p:cNvCxnSpPr>
              <a:cxnSpLocks/>
              <a:stCxn id="12" idx="4"/>
              <a:endCxn id="9" idx="1"/>
            </p:cNvCxnSpPr>
            <p:nvPr/>
          </p:nvCxnSpPr>
          <p:spPr>
            <a:xfrm rot="16200000" flipH="1">
              <a:off x="3895593" y="2600988"/>
              <a:ext cx="156266" cy="589416"/>
            </a:xfrm>
            <a:prstGeom prst="bentConnector2">
              <a:avLst/>
            </a:prstGeom>
            <a:ln>
              <a:solidFill>
                <a:schemeClr val="tx2"/>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1" name="Connector: Elbow 50">
              <a:extLst>
                <a:ext uri="{FF2B5EF4-FFF2-40B4-BE49-F238E27FC236}">
                  <a16:creationId xmlns:a16="http://schemas.microsoft.com/office/drawing/2014/main" id="{801D91ED-5883-1BCD-9507-0C5B521FBA5C}"/>
                </a:ext>
              </a:extLst>
            </p:cNvPr>
            <p:cNvCxnSpPr>
              <a:cxnSpLocks/>
              <a:stCxn id="7" idx="3"/>
              <a:endCxn id="8" idx="1"/>
            </p:cNvCxnSpPr>
            <p:nvPr/>
          </p:nvCxnSpPr>
          <p:spPr>
            <a:xfrm>
              <a:off x="6309589" y="2018873"/>
              <a:ext cx="834575" cy="514037"/>
            </a:xfrm>
            <a:prstGeom prst="bentConnector3">
              <a:avLst/>
            </a:prstGeom>
            <a:ln>
              <a:solidFill>
                <a:schemeClr val="tx2"/>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3" name="Connector: Elbow 52">
              <a:extLst>
                <a:ext uri="{FF2B5EF4-FFF2-40B4-BE49-F238E27FC236}">
                  <a16:creationId xmlns:a16="http://schemas.microsoft.com/office/drawing/2014/main" id="{4607B12A-7588-9650-CC9E-2B72212D674D}"/>
                </a:ext>
              </a:extLst>
            </p:cNvPr>
            <p:cNvCxnSpPr>
              <a:cxnSpLocks/>
              <a:stCxn id="9" idx="3"/>
              <a:endCxn id="8" idx="1"/>
            </p:cNvCxnSpPr>
            <p:nvPr/>
          </p:nvCxnSpPr>
          <p:spPr>
            <a:xfrm flipV="1">
              <a:off x="6309589" y="2532910"/>
              <a:ext cx="834575" cy="440919"/>
            </a:xfrm>
            <a:prstGeom prst="bentConnector3">
              <a:avLst/>
            </a:prstGeom>
            <a:ln>
              <a:solidFill>
                <a:schemeClr val="tx2"/>
              </a:solidFill>
              <a:tailEnd type="stealth" w="lg" len="lg"/>
            </a:ln>
            <a:effectLst/>
          </p:spPr>
          <p:style>
            <a:lnRef idx="2">
              <a:schemeClr val="accent1"/>
            </a:lnRef>
            <a:fillRef idx="0">
              <a:schemeClr val="accent1"/>
            </a:fillRef>
            <a:effectRef idx="1">
              <a:schemeClr val="accent1"/>
            </a:effectRef>
            <a:fontRef idx="minor">
              <a:schemeClr val="tx1"/>
            </a:fontRef>
          </p:style>
        </p:cxnSp>
      </p:grpSp>
      <p:pic>
        <p:nvPicPr>
          <p:cNvPr id="14" name="Picture 13" descr="A white text on a black background&#10;&#10;Description automatically generated with low confidence">
            <a:extLst>
              <a:ext uri="{FF2B5EF4-FFF2-40B4-BE49-F238E27FC236}">
                <a16:creationId xmlns:a16="http://schemas.microsoft.com/office/drawing/2014/main" id="{61E3149C-950F-B67D-2BED-A78D1A3ED4BF}"/>
              </a:ext>
            </a:extLst>
          </p:cNvPr>
          <p:cNvPicPr>
            <a:picLocks noChangeAspect="1"/>
          </p:cNvPicPr>
          <p:nvPr/>
        </p:nvPicPr>
        <p:blipFill rotWithShape="1">
          <a:blip r:embed="rId3">
            <a:duotone>
              <a:prstClr val="black"/>
              <a:schemeClr val="bg1">
                <a:lumMod val="50000"/>
                <a:tint val="45000"/>
                <a:satMod val="400000"/>
              </a:schemeClr>
            </a:duotone>
            <a:alphaModFix amt="36000"/>
          </a:blip>
          <a:srcRect l="56709" b="23763"/>
          <a:stretch/>
        </p:blipFill>
        <p:spPr>
          <a:xfrm flipH="1" flipV="1">
            <a:off x="7966590" y="3857374"/>
            <a:ext cx="1088300" cy="891192"/>
          </a:xfrm>
          <a:prstGeom prst="rect">
            <a:avLst/>
          </a:prstGeom>
        </p:spPr>
      </p:pic>
      <p:pic>
        <p:nvPicPr>
          <p:cNvPr id="15" name="Picture 14">
            <a:extLst>
              <a:ext uri="{FF2B5EF4-FFF2-40B4-BE49-F238E27FC236}">
                <a16:creationId xmlns:a16="http://schemas.microsoft.com/office/drawing/2014/main" id="{CAB9032B-84C6-477E-FDE0-7C9B03D53002}"/>
              </a:ext>
            </a:extLst>
          </p:cNvPr>
          <p:cNvPicPr>
            <a:picLocks noChangeAspect="1"/>
          </p:cNvPicPr>
          <p:nvPr/>
        </p:nvPicPr>
        <p:blipFill>
          <a:blip r:embed="rId4"/>
          <a:srcRect r="61051"/>
          <a:stretch/>
        </p:blipFill>
        <p:spPr>
          <a:xfrm>
            <a:off x="7447908" y="3392467"/>
            <a:ext cx="1720244" cy="457171"/>
          </a:xfrm>
          <a:prstGeom prst="rect">
            <a:avLst/>
          </a:prstGeom>
        </p:spPr>
      </p:pic>
      <p:grpSp>
        <p:nvGrpSpPr>
          <p:cNvPr id="16" name="Group 15">
            <a:extLst>
              <a:ext uri="{FF2B5EF4-FFF2-40B4-BE49-F238E27FC236}">
                <a16:creationId xmlns:a16="http://schemas.microsoft.com/office/drawing/2014/main" id="{8530E515-F34A-CFB6-489C-02593CF54B1C}"/>
              </a:ext>
            </a:extLst>
          </p:cNvPr>
          <p:cNvGrpSpPr/>
          <p:nvPr/>
        </p:nvGrpSpPr>
        <p:grpSpPr>
          <a:xfrm>
            <a:off x="7704508" y="3121255"/>
            <a:ext cx="260920" cy="934096"/>
            <a:chOff x="4846894" y="3242638"/>
            <a:chExt cx="400138" cy="1432497"/>
          </a:xfrm>
        </p:grpSpPr>
        <p:sp>
          <p:nvSpPr>
            <p:cNvPr id="55" name="Oval 54">
              <a:extLst>
                <a:ext uri="{FF2B5EF4-FFF2-40B4-BE49-F238E27FC236}">
                  <a16:creationId xmlns:a16="http://schemas.microsoft.com/office/drawing/2014/main" id="{5C0CE71B-29B2-42C4-9AEA-94A7B41416F6}"/>
                </a:ext>
              </a:extLst>
            </p:cNvPr>
            <p:cNvSpPr/>
            <p:nvPr/>
          </p:nvSpPr>
          <p:spPr>
            <a:xfrm>
              <a:off x="4846894" y="3532224"/>
              <a:ext cx="400138" cy="1112292"/>
            </a:xfrm>
            <a:prstGeom prst="ellipse">
              <a:avLst/>
            </a:prstGeom>
            <a:solidFill>
              <a:schemeClr val="bg1">
                <a:alpha val="6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nvGrpSpPr>
            <p:cNvPr id="56" name="Group 55">
              <a:extLst>
                <a:ext uri="{FF2B5EF4-FFF2-40B4-BE49-F238E27FC236}">
                  <a16:creationId xmlns:a16="http://schemas.microsoft.com/office/drawing/2014/main" id="{8BB03030-9D22-B738-D287-8F5C31C68BD3}"/>
                </a:ext>
              </a:extLst>
            </p:cNvPr>
            <p:cNvGrpSpPr/>
            <p:nvPr/>
          </p:nvGrpSpPr>
          <p:grpSpPr>
            <a:xfrm>
              <a:off x="4955267" y="3242638"/>
              <a:ext cx="173736" cy="1432497"/>
              <a:chOff x="4116568" y="3223098"/>
              <a:chExt cx="173736" cy="1271538"/>
            </a:xfrm>
          </p:grpSpPr>
          <p:cxnSp>
            <p:nvCxnSpPr>
              <p:cNvPr id="57" name="Straight Connector 56">
                <a:extLst>
                  <a:ext uri="{FF2B5EF4-FFF2-40B4-BE49-F238E27FC236}">
                    <a16:creationId xmlns:a16="http://schemas.microsoft.com/office/drawing/2014/main" id="{E804518C-4537-77CA-49EC-0B10EA8B9936}"/>
                  </a:ext>
                </a:extLst>
              </p:cNvPr>
              <p:cNvCxnSpPr/>
              <p:nvPr/>
            </p:nvCxnSpPr>
            <p:spPr>
              <a:xfrm>
                <a:off x="4208267" y="3229583"/>
                <a:ext cx="0" cy="1083013"/>
              </a:xfrm>
              <a:prstGeom prst="line">
                <a:avLst/>
              </a:prstGeom>
              <a:gradFill flip="none" rotWithShape="1">
                <a:gsLst>
                  <a:gs pos="19000">
                    <a:schemeClr val="accent3">
                      <a:lumMod val="75000"/>
                    </a:schemeClr>
                  </a:gs>
                  <a:gs pos="100000">
                    <a:schemeClr val="accent3">
                      <a:lumMod val="60000"/>
                      <a:lumOff val="40000"/>
                    </a:schemeClr>
                  </a:gs>
                </a:gsLst>
                <a:path path="circle">
                  <a:fillToRect l="100000" t="100000"/>
                </a:path>
                <a:tileRect r="-100000" b="-100000"/>
              </a:gradFill>
              <a:ln>
                <a:solidFill>
                  <a:schemeClr val="accent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cxnSp>
          <p:sp>
            <p:nvSpPr>
              <p:cNvPr id="58" name="Oval 57">
                <a:extLst>
                  <a:ext uri="{FF2B5EF4-FFF2-40B4-BE49-F238E27FC236}">
                    <a16:creationId xmlns:a16="http://schemas.microsoft.com/office/drawing/2014/main" id="{A4D83301-78A8-813C-4DF4-642C79AF2DB9}"/>
                  </a:ext>
                </a:extLst>
              </p:cNvPr>
              <p:cNvSpPr/>
              <p:nvPr/>
            </p:nvSpPr>
            <p:spPr>
              <a:xfrm>
                <a:off x="4128742" y="3223098"/>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506FD608-CEDD-5E84-6419-2C91CB9C265E}"/>
                  </a:ext>
                </a:extLst>
              </p:cNvPr>
              <p:cNvSpPr/>
              <p:nvPr/>
            </p:nvSpPr>
            <p:spPr>
              <a:xfrm>
                <a:off x="4128742" y="3365770"/>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665A7A01-D51D-3A5B-5566-642DC5F6A912}"/>
                  </a:ext>
                </a:extLst>
              </p:cNvPr>
              <p:cNvSpPr/>
              <p:nvPr/>
            </p:nvSpPr>
            <p:spPr>
              <a:xfrm>
                <a:off x="4128742" y="3508442"/>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88D2C421-C475-819D-0D91-3389B693BDA6}"/>
                  </a:ext>
                </a:extLst>
              </p:cNvPr>
              <p:cNvSpPr/>
              <p:nvPr/>
            </p:nvSpPr>
            <p:spPr>
              <a:xfrm>
                <a:off x="4128742" y="3651114"/>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29E2D91E-4433-E735-F35B-A1964196DE61}"/>
                  </a:ext>
                </a:extLst>
              </p:cNvPr>
              <p:cNvSpPr/>
              <p:nvPr/>
            </p:nvSpPr>
            <p:spPr>
              <a:xfrm>
                <a:off x="4128742" y="3793786"/>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6ED5BC18-8E2E-9EF2-135B-8CAADABC7054}"/>
                  </a:ext>
                </a:extLst>
              </p:cNvPr>
              <p:cNvSpPr/>
              <p:nvPr/>
            </p:nvSpPr>
            <p:spPr>
              <a:xfrm>
                <a:off x="4116568" y="4129391"/>
                <a:ext cx="173736" cy="365245"/>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grpSp>
      <p:grpSp>
        <p:nvGrpSpPr>
          <p:cNvPr id="17" name="Group 16">
            <a:extLst>
              <a:ext uri="{FF2B5EF4-FFF2-40B4-BE49-F238E27FC236}">
                <a16:creationId xmlns:a16="http://schemas.microsoft.com/office/drawing/2014/main" id="{5B25F816-02B8-F294-B1B9-4553756AA412}"/>
              </a:ext>
            </a:extLst>
          </p:cNvPr>
          <p:cNvGrpSpPr/>
          <p:nvPr/>
        </p:nvGrpSpPr>
        <p:grpSpPr>
          <a:xfrm>
            <a:off x="7316041" y="1916475"/>
            <a:ext cx="1708594" cy="2074623"/>
            <a:chOff x="1296288" y="1388188"/>
            <a:chExt cx="2620237" cy="3181568"/>
          </a:xfrm>
        </p:grpSpPr>
        <p:grpSp>
          <p:nvGrpSpPr>
            <p:cNvPr id="19" name="Group 18">
              <a:extLst>
                <a:ext uri="{FF2B5EF4-FFF2-40B4-BE49-F238E27FC236}">
                  <a16:creationId xmlns:a16="http://schemas.microsoft.com/office/drawing/2014/main" id="{E881F041-4BFE-C38F-EA1E-E1E114CFE5C4}"/>
                </a:ext>
              </a:extLst>
            </p:cNvPr>
            <p:cNvGrpSpPr/>
            <p:nvPr/>
          </p:nvGrpSpPr>
          <p:grpSpPr>
            <a:xfrm>
              <a:off x="2262006" y="1388188"/>
              <a:ext cx="1654519" cy="1864580"/>
              <a:chOff x="2262006" y="1388188"/>
              <a:chExt cx="1654519" cy="1864580"/>
            </a:xfrm>
          </p:grpSpPr>
          <p:sp>
            <p:nvSpPr>
              <p:cNvPr id="24" name="Rectangle 23">
                <a:extLst>
                  <a:ext uri="{FF2B5EF4-FFF2-40B4-BE49-F238E27FC236}">
                    <a16:creationId xmlns:a16="http://schemas.microsoft.com/office/drawing/2014/main" id="{06E24483-43E2-8E61-B7D5-A0CED69DBCE2}"/>
                  </a:ext>
                </a:extLst>
              </p:cNvPr>
              <p:cNvSpPr/>
              <p:nvPr/>
            </p:nvSpPr>
            <p:spPr>
              <a:xfrm>
                <a:off x="2425274" y="1469648"/>
                <a:ext cx="1312930" cy="1659757"/>
              </a:xfrm>
              <a:prstGeom prst="rect">
                <a:avLst/>
              </a:prstGeom>
              <a:solidFill>
                <a:schemeClr val="bg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75E0348B-CE60-0484-9763-5487DA11DBB4}"/>
                  </a:ext>
                </a:extLst>
              </p:cNvPr>
              <p:cNvCxnSpPr/>
              <p:nvPr/>
            </p:nvCxnSpPr>
            <p:spPr>
              <a:xfrm flipV="1">
                <a:off x="2967512" y="2242957"/>
                <a:ext cx="243179"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71614F8-7137-12D0-DA80-4EA5AB04C2E8}"/>
                  </a:ext>
                </a:extLst>
              </p:cNvPr>
              <p:cNvCxnSpPr/>
              <p:nvPr/>
            </p:nvCxnSpPr>
            <p:spPr>
              <a:xfrm flipV="1">
                <a:off x="2967512" y="2121367"/>
                <a:ext cx="243179"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594F15C-69E6-1861-5715-F2984FBF921B}"/>
                  </a:ext>
                </a:extLst>
              </p:cNvPr>
              <p:cNvCxnSpPr>
                <a:cxnSpLocks/>
              </p:cNvCxnSpPr>
              <p:nvPr/>
            </p:nvCxnSpPr>
            <p:spPr>
              <a:xfrm rot="16200000" flipV="1">
                <a:off x="3332281" y="1399052"/>
                <a:ext cx="0" cy="2431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8D1B5A6-0CA0-6DAE-AFC0-9F92EA471CEB}"/>
                  </a:ext>
                </a:extLst>
              </p:cNvPr>
              <p:cNvCxnSpPr>
                <a:cxnSpLocks/>
              </p:cNvCxnSpPr>
              <p:nvPr/>
            </p:nvCxnSpPr>
            <p:spPr>
              <a:xfrm rot="5400000" flipV="1">
                <a:off x="2858789" y="1400493"/>
                <a:ext cx="0" cy="2431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E54E8F5-61A8-B59E-24A2-9D925FE3959C}"/>
                  </a:ext>
                </a:extLst>
              </p:cNvPr>
              <p:cNvCxnSpPr>
                <a:cxnSpLocks/>
              </p:cNvCxnSpPr>
              <p:nvPr/>
            </p:nvCxnSpPr>
            <p:spPr>
              <a:xfrm rot="7763071" flipV="1">
                <a:off x="2690194" y="2349939"/>
                <a:ext cx="0" cy="2431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6BA5D45-3662-9B15-4904-7D96C1088BE4}"/>
                  </a:ext>
                </a:extLst>
              </p:cNvPr>
              <p:cNvCxnSpPr/>
              <p:nvPr/>
            </p:nvCxnSpPr>
            <p:spPr>
              <a:xfrm>
                <a:off x="2683370" y="2679830"/>
                <a:ext cx="127379" cy="107707"/>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999DB01-1E2F-E869-78BB-D82E0AD94010}"/>
                  </a:ext>
                </a:extLst>
              </p:cNvPr>
              <p:cNvCxnSpPr>
                <a:cxnSpLocks/>
              </p:cNvCxnSpPr>
              <p:nvPr/>
            </p:nvCxnSpPr>
            <p:spPr>
              <a:xfrm flipV="1">
                <a:off x="3393626" y="2695872"/>
                <a:ext cx="95705" cy="74654"/>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2" name="Freeform: Shape 31">
                <a:extLst>
                  <a:ext uri="{FF2B5EF4-FFF2-40B4-BE49-F238E27FC236}">
                    <a16:creationId xmlns:a16="http://schemas.microsoft.com/office/drawing/2014/main" id="{2C55EB48-8E90-C42B-AB5C-A0E726F9E000}"/>
                  </a:ext>
                </a:extLst>
              </p:cNvPr>
              <p:cNvSpPr/>
              <p:nvPr/>
            </p:nvSpPr>
            <p:spPr>
              <a:xfrm flipV="1">
                <a:off x="2405887" y="1388188"/>
                <a:ext cx="574491" cy="1864580"/>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0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3" name="Freeform: Shape 32">
                <a:extLst>
                  <a:ext uri="{FF2B5EF4-FFF2-40B4-BE49-F238E27FC236}">
                    <a16:creationId xmlns:a16="http://schemas.microsoft.com/office/drawing/2014/main" id="{4D472C82-C11E-46A8-F151-5F73861DA58A}"/>
                  </a:ext>
                </a:extLst>
              </p:cNvPr>
              <p:cNvSpPr/>
              <p:nvPr/>
            </p:nvSpPr>
            <p:spPr>
              <a:xfrm flipH="1" flipV="1">
                <a:off x="3210691" y="1388188"/>
                <a:ext cx="574491" cy="1864580"/>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0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7ABEBCDA-7D4D-5262-C0B7-FEB12D116E63}"/>
                  </a:ext>
                </a:extLst>
              </p:cNvPr>
              <p:cNvSpPr/>
              <p:nvPr/>
            </p:nvSpPr>
            <p:spPr>
              <a:xfrm flipV="1">
                <a:off x="2262006" y="2538241"/>
                <a:ext cx="525478" cy="578997"/>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5" name="Freeform: Shape 34">
                <a:extLst>
                  <a:ext uri="{FF2B5EF4-FFF2-40B4-BE49-F238E27FC236}">
                    <a16:creationId xmlns:a16="http://schemas.microsoft.com/office/drawing/2014/main" id="{44011C8C-FC67-8C57-EADF-246251A09158}"/>
                  </a:ext>
                </a:extLst>
              </p:cNvPr>
              <p:cNvSpPr/>
              <p:nvPr/>
            </p:nvSpPr>
            <p:spPr>
              <a:xfrm flipH="1" flipV="1">
                <a:off x="3391047" y="2532447"/>
                <a:ext cx="525478" cy="578997"/>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rgbClr val="7B59A5"/>
                    </a:gs>
                    <a:gs pos="86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112A6F85-C844-8894-568D-4A889C502E00}"/>
                  </a:ext>
                </a:extLst>
              </p:cNvPr>
              <p:cNvSpPr/>
              <p:nvPr/>
            </p:nvSpPr>
            <p:spPr>
              <a:xfrm rot="20802812" flipV="1">
                <a:off x="3417218" y="1428004"/>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8EAC7D8A-286E-2E4B-0668-E6A90A4659D5}"/>
                  </a:ext>
                </a:extLst>
              </p:cNvPr>
              <p:cNvSpPr/>
              <p:nvPr/>
            </p:nvSpPr>
            <p:spPr>
              <a:xfrm rot="20906524" flipV="1">
                <a:off x="2588575" y="1429444"/>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9E9E7416-2711-00C6-1B18-BED221D226BA}"/>
                  </a:ext>
                </a:extLst>
              </p:cNvPr>
              <p:cNvSpPr/>
              <p:nvPr/>
            </p:nvSpPr>
            <p:spPr>
              <a:xfrm rot="364313" flipV="1">
                <a:off x="2530838" y="2325115"/>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40" name="Straight Connector 39">
                <a:extLst>
                  <a:ext uri="{FF2B5EF4-FFF2-40B4-BE49-F238E27FC236}">
                    <a16:creationId xmlns:a16="http://schemas.microsoft.com/office/drawing/2014/main" id="{A97E4D24-0E4B-0EBE-853F-CADF63F07E22}"/>
                  </a:ext>
                </a:extLst>
              </p:cNvPr>
              <p:cNvCxnSpPr>
                <a:cxnSpLocks/>
              </p:cNvCxnSpPr>
              <p:nvPr/>
            </p:nvCxnSpPr>
            <p:spPr>
              <a:xfrm rot="16200000" flipV="1">
                <a:off x="2841341" y="1920375"/>
                <a:ext cx="0" cy="13716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86B8F861-9A51-54F7-15D1-AEC6050717C9}"/>
                  </a:ext>
                </a:extLst>
              </p:cNvPr>
              <p:cNvSpPr/>
              <p:nvPr/>
            </p:nvSpPr>
            <p:spPr>
              <a:xfrm rot="20802812" flipV="1">
                <a:off x="2600914" y="1900111"/>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47510C0C-046C-6D89-5A29-D4C57F5C363E}"/>
                  </a:ext>
                </a:extLst>
              </p:cNvPr>
              <p:cNvCxnSpPr>
                <a:cxnSpLocks/>
              </p:cNvCxnSpPr>
              <p:nvPr/>
            </p:nvCxnSpPr>
            <p:spPr>
              <a:xfrm rot="16200000" flipV="1">
                <a:off x="3343320" y="1924426"/>
                <a:ext cx="0" cy="13716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BCF827C9-FF0F-9D9E-5B31-DEDD3499008D}"/>
                  </a:ext>
                </a:extLst>
              </p:cNvPr>
              <p:cNvSpPr/>
              <p:nvPr/>
            </p:nvSpPr>
            <p:spPr>
              <a:xfrm rot="20802812" flipV="1">
                <a:off x="3406449" y="1900369"/>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45" name="Straight Connector 44">
                <a:extLst>
                  <a:ext uri="{FF2B5EF4-FFF2-40B4-BE49-F238E27FC236}">
                    <a16:creationId xmlns:a16="http://schemas.microsoft.com/office/drawing/2014/main" id="{67941213-7B52-185D-7C9A-B83FC253DCD9}"/>
                  </a:ext>
                </a:extLst>
              </p:cNvPr>
              <p:cNvCxnSpPr>
                <a:cxnSpLocks/>
              </p:cNvCxnSpPr>
              <p:nvPr/>
            </p:nvCxnSpPr>
            <p:spPr>
              <a:xfrm rot="7763071" flipV="1">
                <a:off x="2530473" y="2620374"/>
                <a:ext cx="0" cy="9144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3836E4BC-01FC-6FAB-3458-C5D4835215A5}"/>
                  </a:ext>
                </a:extLst>
              </p:cNvPr>
              <p:cNvSpPr/>
              <p:nvPr/>
            </p:nvSpPr>
            <p:spPr>
              <a:xfrm rot="364313" flipV="1">
                <a:off x="2363910" y="2507474"/>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F1601EDC-BAC7-EDE9-AB75-B49E928491CF}"/>
                  </a:ext>
                </a:extLst>
              </p:cNvPr>
              <p:cNvSpPr/>
              <p:nvPr/>
            </p:nvSpPr>
            <p:spPr>
              <a:xfrm rot="21235687" flipH="1" flipV="1">
                <a:off x="3663494" y="2485038"/>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C5E4C442-FF20-6D87-E600-FE00F8C0C9A2}"/>
                  </a:ext>
                </a:extLst>
              </p:cNvPr>
              <p:cNvCxnSpPr>
                <a:cxnSpLocks/>
              </p:cNvCxnSpPr>
              <p:nvPr/>
            </p:nvCxnSpPr>
            <p:spPr>
              <a:xfrm rot="13836929" flipH="1" flipV="1">
                <a:off x="3487846" y="2434852"/>
                <a:ext cx="0" cy="9144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0CA47E79-B32F-C2CF-8721-FFAB0C8F97AB}"/>
                  </a:ext>
                </a:extLst>
              </p:cNvPr>
              <p:cNvSpPr/>
              <p:nvPr/>
            </p:nvSpPr>
            <p:spPr>
              <a:xfrm rot="21235687" flipH="1" flipV="1">
                <a:off x="3499100" y="2300442"/>
                <a:ext cx="185277" cy="185277"/>
              </a:xfrm>
              <a:prstGeom prst="ellipse">
                <a:avLst/>
              </a:prstGeom>
              <a:gradFill flip="none" rotWithShape="1">
                <a:gsLst>
                  <a:gs pos="6000">
                    <a:srgbClr val="FFC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id="{460772DA-60A4-0AAA-BFE5-8300D6EF5388}"/>
                  </a:ext>
                </a:extLst>
              </p:cNvPr>
              <p:cNvCxnSpPr>
                <a:cxnSpLocks/>
              </p:cNvCxnSpPr>
              <p:nvPr/>
            </p:nvCxnSpPr>
            <p:spPr>
              <a:xfrm rot="13836929" flipH="1" flipV="1">
                <a:off x="3657491" y="2624698"/>
                <a:ext cx="0" cy="91440"/>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5C14761A-5B88-8C35-6084-09B0A7AC0DFD}"/>
                </a:ext>
              </a:extLst>
            </p:cNvPr>
            <p:cNvSpPr txBox="1"/>
            <p:nvPr/>
          </p:nvSpPr>
          <p:spPr>
            <a:xfrm>
              <a:off x="1541782" y="1536442"/>
              <a:ext cx="824937" cy="382316"/>
            </a:xfrm>
            <a:prstGeom prst="rect">
              <a:avLst/>
            </a:prstGeom>
            <a:noFill/>
          </p:spPr>
          <p:txBody>
            <a:bodyPr wrap="square" lIns="0" tIns="0" rIns="0" bIns="0" rtlCol="0">
              <a:spAutoFit/>
            </a:bodyPr>
            <a:lstStyle/>
            <a:p>
              <a:pPr algn="r">
                <a:lnSpc>
                  <a:spcPct val="90000"/>
                </a:lnSpc>
              </a:pPr>
              <a:r>
                <a:rPr lang="en-US" sz="600" b="1" noProof="0" dirty="0">
                  <a:latin typeface="Arial" panose="020B0604020202020204" pitchFamily="34" charset="0"/>
                  <a:cs typeface="Arial" panose="020B0604020202020204" pitchFamily="34" charset="0"/>
                </a:rPr>
                <a:t>pH-sensitive, cleavable linker</a:t>
              </a:r>
            </a:p>
          </p:txBody>
        </p:sp>
        <p:sp>
          <p:nvSpPr>
            <p:cNvPr id="21" name="TextBox 20">
              <a:extLst>
                <a:ext uri="{FF2B5EF4-FFF2-40B4-BE49-F238E27FC236}">
                  <a16:creationId xmlns:a16="http://schemas.microsoft.com/office/drawing/2014/main" id="{A692C9FD-D1A9-9B43-4020-C6182266ACAE}"/>
                </a:ext>
              </a:extLst>
            </p:cNvPr>
            <p:cNvSpPr txBox="1"/>
            <p:nvPr/>
          </p:nvSpPr>
          <p:spPr>
            <a:xfrm>
              <a:off x="1391519" y="1988956"/>
              <a:ext cx="968878" cy="283197"/>
            </a:xfrm>
            <a:prstGeom prst="rect">
              <a:avLst/>
            </a:prstGeom>
            <a:noFill/>
          </p:spPr>
          <p:txBody>
            <a:bodyPr wrap="square" lIns="0" tIns="0" rIns="0" bIns="0" rtlCol="0">
              <a:spAutoFit/>
            </a:bodyPr>
            <a:lstStyle/>
            <a:p>
              <a:pPr algn="r"/>
              <a:r>
                <a:rPr lang="en-US" sz="600" b="1" noProof="0" dirty="0">
                  <a:latin typeface="Arial" panose="020B0604020202020204" pitchFamily="34" charset="0"/>
                  <a:cs typeface="Arial" panose="020B0604020202020204" pitchFamily="34" charset="0"/>
                </a:rPr>
                <a:t>SN-38</a:t>
              </a:r>
              <a:r>
                <a:rPr lang="en-US" sz="600" noProof="0" dirty="0">
                  <a:latin typeface="Arial" panose="020B0604020202020204" pitchFamily="34" charset="0"/>
                  <a:cs typeface="Arial" panose="020B0604020202020204" pitchFamily="34" charset="0"/>
                </a:rPr>
                <a:t> </a:t>
              </a:r>
            </a:p>
            <a:p>
              <a:pPr algn="r"/>
              <a:r>
                <a:rPr lang="en-US" sz="600" noProof="0" dirty="0">
                  <a:latin typeface="Arial" panose="020B0604020202020204" pitchFamily="34" charset="0"/>
                  <a:cs typeface="Arial" panose="020B0604020202020204" pitchFamily="34" charset="0"/>
                </a:rPr>
                <a:t>(Topo I inhibitor)</a:t>
              </a:r>
            </a:p>
          </p:txBody>
        </p:sp>
        <p:sp>
          <p:nvSpPr>
            <p:cNvPr id="22" name="TextBox 21">
              <a:extLst>
                <a:ext uri="{FF2B5EF4-FFF2-40B4-BE49-F238E27FC236}">
                  <a16:creationId xmlns:a16="http://schemas.microsoft.com/office/drawing/2014/main" id="{4D784676-07B5-7D7C-8897-A5FD900D8A9B}"/>
                </a:ext>
              </a:extLst>
            </p:cNvPr>
            <p:cNvSpPr txBox="1"/>
            <p:nvPr/>
          </p:nvSpPr>
          <p:spPr>
            <a:xfrm>
              <a:off x="1296288" y="2684785"/>
              <a:ext cx="1005591" cy="254877"/>
            </a:xfrm>
            <a:prstGeom prst="rect">
              <a:avLst/>
            </a:prstGeom>
            <a:noFill/>
          </p:spPr>
          <p:txBody>
            <a:bodyPr wrap="square" lIns="0" tIns="0" rIns="0" bIns="0" rtlCol="0">
              <a:spAutoFit/>
            </a:bodyPr>
            <a:lstStyle/>
            <a:p>
              <a:pPr algn="r">
                <a:lnSpc>
                  <a:spcPct val="90000"/>
                </a:lnSpc>
              </a:pPr>
              <a:r>
                <a:rPr lang="en-US" sz="600" b="1" noProof="0" dirty="0">
                  <a:latin typeface="Arial" panose="020B0604020202020204" pitchFamily="34" charset="0"/>
                  <a:cs typeface="Arial" panose="020B0604020202020204" pitchFamily="34" charset="0"/>
                </a:rPr>
                <a:t>Humanized anti-TROP-2 IgG1</a:t>
              </a:r>
            </a:p>
          </p:txBody>
        </p:sp>
        <p:sp>
          <p:nvSpPr>
            <p:cNvPr id="23" name="TextBox 22">
              <a:extLst>
                <a:ext uri="{FF2B5EF4-FFF2-40B4-BE49-F238E27FC236}">
                  <a16:creationId xmlns:a16="http://schemas.microsoft.com/office/drawing/2014/main" id="{DCAC941C-6FA5-6AB9-C550-1239ADEB7878}"/>
                </a:ext>
              </a:extLst>
            </p:cNvPr>
            <p:cNvSpPr txBox="1"/>
            <p:nvPr/>
          </p:nvSpPr>
          <p:spPr>
            <a:xfrm>
              <a:off x="2174942" y="4442317"/>
              <a:ext cx="481274" cy="127439"/>
            </a:xfrm>
            <a:prstGeom prst="rect">
              <a:avLst/>
            </a:prstGeom>
            <a:noFill/>
          </p:spPr>
          <p:txBody>
            <a:bodyPr wrap="square" lIns="0" tIns="0" rIns="0" bIns="0" rtlCol="0">
              <a:spAutoFit/>
            </a:bodyPr>
            <a:lstStyle/>
            <a:p>
              <a:pPr algn="r">
                <a:lnSpc>
                  <a:spcPct val="90000"/>
                </a:lnSpc>
              </a:pPr>
              <a:r>
                <a:rPr lang="en-US" sz="600" b="1" noProof="0" dirty="0">
                  <a:latin typeface="Arial" panose="020B0604020202020204" pitchFamily="34" charset="0"/>
                  <a:cs typeface="Arial" panose="020B0604020202020204" pitchFamily="34" charset="0"/>
                </a:rPr>
                <a:t>TROP-2</a:t>
              </a:r>
            </a:p>
          </p:txBody>
        </p:sp>
      </p:grpSp>
      <p:sp>
        <p:nvSpPr>
          <p:cNvPr id="18" name="TextBox 17">
            <a:extLst>
              <a:ext uri="{FF2B5EF4-FFF2-40B4-BE49-F238E27FC236}">
                <a16:creationId xmlns:a16="http://schemas.microsoft.com/office/drawing/2014/main" id="{4BBD66F2-9CC9-8561-E0B2-32B22B6AAB5C}"/>
              </a:ext>
            </a:extLst>
          </p:cNvPr>
          <p:cNvSpPr txBox="1"/>
          <p:nvPr/>
        </p:nvSpPr>
        <p:spPr>
          <a:xfrm>
            <a:off x="7852861" y="1419710"/>
            <a:ext cx="1133644" cy="461665"/>
          </a:xfrm>
          <a:prstGeom prst="rect">
            <a:avLst/>
          </a:prstGeom>
          <a:noFill/>
        </p:spPr>
        <p:txBody>
          <a:bodyPr wrap="none" rtlCol="0">
            <a:spAutoFit/>
          </a:bodyPr>
          <a:lstStyle/>
          <a:p>
            <a:pPr algn="ctr"/>
            <a:r>
              <a:rPr lang="en-US" sz="1200" b="1" noProof="0" dirty="0">
                <a:solidFill>
                  <a:srgbClr val="1CAEA7"/>
                </a:solidFill>
                <a:latin typeface="Arial" panose="020B0604020202020204" pitchFamily="34" charset="0"/>
                <a:cs typeface="Arial" panose="020B0604020202020204" pitchFamily="34" charset="0"/>
              </a:rPr>
              <a:t>Sacituzumab</a:t>
            </a:r>
          </a:p>
          <a:p>
            <a:pPr algn="ctr"/>
            <a:r>
              <a:rPr lang="en-US" sz="1200" b="1" noProof="0" dirty="0" err="1">
                <a:solidFill>
                  <a:srgbClr val="1CAEA7"/>
                </a:solidFill>
                <a:latin typeface="Arial" panose="020B0604020202020204" pitchFamily="34" charset="0"/>
                <a:cs typeface="Arial" panose="020B0604020202020204" pitchFamily="34" charset="0"/>
              </a:rPr>
              <a:t>govitecan</a:t>
            </a:r>
            <a:endParaRPr lang="en-US" sz="1200" b="1" noProof="0" dirty="0">
              <a:solidFill>
                <a:srgbClr val="1CAEA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1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5EB973B-F0E2-806F-485C-0029ADC6A8B5}"/>
              </a:ext>
            </a:extLst>
          </p:cNvPr>
          <p:cNvSpPr/>
          <p:nvPr/>
        </p:nvSpPr>
        <p:spPr>
          <a:xfrm>
            <a:off x="1948" y="1643947"/>
            <a:ext cx="9142052" cy="256769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7" name="Rectangle 26">
            <a:extLst>
              <a:ext uri="{FF2B5EF4-FFF2-40B4-BE49-F238E27FC236}">
                <a16:creationId xmlns:a16="http://schemas.microsoft.com/office/drawing/2014/main" id="{2E9E1176-5A05-D853-7869-EA2B26039DEC}"/>
              </a:ext>
            </a:extLst>
          </p:cNvPr>
          <p:cNvSpPr/>
          <p:nvPr/>
        </p:nvSpPr>
        <p:spPr>
          <a:xfrm>
            <a:off x="4628576" y="1597592"/>
            <a:ext cx="4343732" cy="2671735"/>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pic>
        <p:nvPicPr>
          <p:cNvPr id="87" name="Picture 86">
            <a:extLst>
              <a:ext uri="{FF2B5EF4-FFF2-40B4-BE49-F238E27FC236}">
                <a16:creationId xmlns:a16="http://schemas.microsoft.com/office/drawing/2014/main" id="{D3577259-C3BA-9E3E-17CC-D19D6CE9023D}"/>
              </a:ext>
            </a:extLst>
          </p:cNvPr>
          <p:cNvPicPr>
            <a:picLocks noChangeAspect="1"/>
          </p:cNvPicPr>
          <p:nvPr/>
        </p:nvPicPr>
        <p:blipFill rotWithShape="1">
          <a:blip r:embed="rId3">
            <a:extLst>
              <a:ext uri="{28A0092B-C50C-407E-A947-70E740481C1C}">
                <a14:useLocalDpi xmlns:a14="http://schemas.microsoft.com/office/drawing/2010/main" val="0"/>
              </a:ext>
            </a:extLst>
          </a:blip>
          <a:srcRect l="53170" t="51430" r="-1530" b="-2251"/>
          <a:stretch/>
        </p:blipFill>
        <p:spPr>
          <a:xfrm>
            <a:off x="4631259" y="1806998"/>
            <a:ext cx="4210345" cy="2404640"/>
          </a:xfrm>
          <a:custGeom>
            <a:avLst/>
            <a:gdLst>
              <a:gd name="connsiteX0" fmla="*/ 1388287 w 4210345"/>
              <a:gd name="connsiteY0" fmla="*/ 54968 h 2404640"/>
              <a:gd name="connsiteX1" fmla="*/ 1388287 w 4210345"/>
              <a:gd name="connsiteY1" fmla="*/ 198104 h 2404640"/>
              <a:gd name="connsiteX2" fmla="*/ 2835497 w 4210345"/>
              <a:gd name="connsiteY2" fmla="*/ 198104 h 2404640"/>
              <a:gd name="connsiteX3" fmla="*/ 2835497 w 4210345"/>
              <a:gd name="connsiteY3" fmla="*/ 54968 h 2404640"/>
              <a:gd name="connsiteX4" fmla="*/ 0 w 4210345"/>
              <a:gd name="connsiteY4" fmla="*/ 0 h 2404640"/>
              <a:gd name="connsiteX5" fmla="*/ 4210345 w 4210345"/>
              <a:gd name="connsiteY5" fmla="*/ 0 h 2404640"/>
              <a:gd name="connsiteX6" fmla="*/ 4210345 w 4210345"/>
              <a:gd name="connsiteY6" fmla="*/ 2404640 h 2404640"/>
              <a:gd name="connsiteX7" fmla="*/ 0 w 4210345"/>
              <a:gd name="connsiteY7" fmla="*/ 2404640 h 24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0345" h="2404640">
                <a:moveTo>
                  <a:pt x="1388287" y="54968"/>
                </a:moveTo>
                <a:lnTo>
                  <a:pt x="1388287" y="198104"/>
                </a:lnTo>
                <a:lnTo>
                  <a:pt x="2835497" y="198104"/>
                </a:lnTo>
                <a:lnTo>
                  <a:pt x="2835497" y="54968"/>
                </a:lnTo>
                <a:close/>
                <a:moveTo>
                  <a:pt x="0" y="0"/>
                </a:moveTo>
                <a:lnTo>
                  <a:pt x="4210345" y="0"/>
                </a:lnTo>
                <a:lnTo>
                  <a:pt x="4210345" y="2404640"/>
                </a:lnTo>
                <a:lnTo>
                  <a:pt x="0" y="2404640"/>
                </a:lnTo>
                <a:close/>
              </a:path>
            </a:pathLst>
          </a:custGeom>
        </p:spPr>
      </p:pic>
      <p:sp>
        <p:nvSpPr>
          <p:cNvPr id="15" name="Rectangle 14">
            <a:extLst>
              <a:ext uri="{FF2B5EF4-FFF2-40B4-BE49-F238E27FC236}">
                <a16:creationId xmlns:a16="http://schemas.microsoft.com/office/drawing/2014/main" id="{EF06D9FE-6D07-A1D3-DF12-9D4B91824392}"/>
              </a:ext>
            </a:extLst>
          </p:cNvPr>
          <p:cNvSpPr/>
          <p:nvPr/>
        </p:nvSpPr>
        <p:spPr>
          <a:xfrm rot="16200000">
            <a:off x="4286033" y="3271849"/>
            <a:ext cx="1008729" cy="241637"/>
          </a:xfrm>
          <a:prstGeom prst="rect">
            <a:avLst/>
          </a:prstGeom>
          <a:solidFill>
            <a:schemeClr val="bg1"/>
          </a:solidFill>
          <a:ln w="12700" cap="flat" cmpd="sng" algn="ctr">
            <a:noFill/>
            <a:prstDash val="solid"/>
            <a:miter lim="800000"/>
          </a:ln>
          <a:effectLst/>
        </p:spPr>
        <p:txBody>
          <a:bodyPr lIns="0" tIns="25718" rIns="51435" bIns="25718" rtlCol="0" anchor="ctr"/>
          <a:lstStyle/>
          <a:p>
            <a:pPr algn="ctr" defTabSz="514337">
              <a:defRPr/>
            </a:pPr>
            <a:r>
              <a:rPr lang="en-US" sz="1200" b="1" noProof="0">
                <a:solidFill>
                  <a:srgbClr val="54565B"/>
                </a:solidFill>
                <a:latin typeface="Calibri" panose="020F0502020204030204" pitchFamily="34" charset="0"/>
              </a:rPr>
              <a:t>OS</a:t>
            </a:r>
            <a:r>
              <a:rPr lang="en-US" sz="1200" b="1" baseline="30000" noProof="0">
                <a:solidFill>
                  <a:srgbClr val="54565B"/>
                </a:solidFill>
                <a:latin typeface="Calibri" panose="020F0502020204030204" pitchFamily="34" charset="0"/>
              </a:rPr>
              <a:t>4†</a:t>
            </a:r>
          </a:p>
        </p:txBody>
      </p:sp>
      <p:grpSp>
        <p:nvGrpSpPr>
          <p:cNvPr id="50" name="Group 49">
            <a:extLst>
              <a:ext uri="{FF2B5EF4-FFF2-40B4-BE49-F238E27FC236}">
                <a16:creationId xmlns:a16="http://schemas.microsoft.com/office/drawing/2014/main" id="{42F400DD-43EC-27CC-4A11-E3EE77A4E59C}"/>
              </a:ext>
            </a:extLst>
          </p:cNvPr>
          <p:cNvGrpSpPr/>
          <p:nvPr/>
        </p:nvGrpSpPr>
        <p:grpSpPr>
          <a:xfrm>
            <a:off x="4941507" y="3471035"/>
            <a:ext cx="829766" cy="103875"/>
            <a:chOff x="677717" y="3558187"/>
            <a:chExt cx="829766" cy="103875"/>
          </a:xfrm>
        </p:grpSpPr>
        <p:sp>
          <p:nvSpPr>
            <p:cNvPr id="51" name="TextBox 50">
              <a:extLst>
                <a:ext uri="{FF2B5EF4-FFF2-40B4-BE49-F238E27FC236}">
                  <a16:creationId xmlns:a16="http://schemas.microsoft.com/office/drawing/2014/main" id="{7C00C39C-FEE9-2ACB-4A95-EF5983364A1D}"/>
                </a:ext>
              </a:extLst>
            </p:cNvPr>
            <p:cNvSpPr txBox="1"/>
            <p:nvPr/>
          </p:nvSpPr>
          <p:spPr>
            <a:xfrm>
              <a:off x="67771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0</a:t>
              </a:r>
            </a:p>
          </p:txBody>
        </p:sp>
        <p:sp>
          <p:nvSpPr>
            <p:cNvPr id="52" name="TextBox 51">
              <a:extLst>
                <a:ext uri="{FF2B5EF4-FFF2-40B4-BE49-F238E27FC236}">
                  <a16:creationId xmlns:a16="http://schemas.microsoft.com/office/drawing/2014/main" id="{9160DC6C-EB4C-FC36-1A67-C4FCC2384922}"/>
                </a:ext>
              </a:extLst>
            </p:cNvPr>
            <p:cNvSpPr txBox="1"/>
            <p:nvPr/>
          </p:nvSpPr>
          <p:spPr>
            <a:xfrm>
              <a:off x="961459"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a:t>
              </a:r>
            </a:p>
          </p:txBody>
        </p:sp>
        <p:sp>
          <p:nvSpPr>
            <p:cNvPr id="53" name="TextBox 52">
              <a:extLst>
                <a:ext uri="{FF2B5EF4-FFF2-40B4-BE49-F238E27FC236}">
                  <a16:creationId xmlns:a16="http://schemas.microsoft.com/office/drawing/2014/main" id="{2F491DCE-4760-5E08-11C6-71619D74F45D}"/>
                </a:ext>
              </a:extLst>
            </p:cNvPr>
            <p:cNvSpPr txBox="1"/>
            <p:nvPr/>
          </p:nvSpPr>
          <p:spPr>
            <a:xfrm>
              <a:off x="1226499"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6</a:t>
              </a:r>
            </a:p>
          </p:txBody>
        </p:sp>
      </p:grpSp>
      <p:grpSp>
        <p:nvGrpSpPr>
          <p:cNvPr id="54" name="Group 53">
            <a:extLst>
              <a:ext uri="{FF2B5EF4-FFF2-40B4-BE49-F238E27FC236}">
                <a16:creationId xmlns:a16="http://schemas.microsoft.com/office/drawing/2014/main" id="{EDC55706-6D50-5C43-1C14-7F504C6B65F3}"/>
              </a:ext>
            </a:extLst>
          </p:cNvPr>
          <p:cNvGrpSpPr/>
          <p:nvPr/>
        </p:nvGrpSpPr>
        <p:grpSpPr>
          <a:xfrm>
            <a:off x="5760129" y="3471035"/>
            <a:ext cx="824480" cy="103875"/>
            <a:chOff x="608999" y="3558187"/>
            <a:chExt cx="824480" cy="103875"/>
          </a:xfrm>
        </p:grpSpPr>
        <p:sp>
          <p:nvSpPr>
            <p:cNvPr id="55" name="TextBox 54">
              <a:extLst>
                <a:ext uri="{FF2B5EF4-FFF2-40B4-BE49-F238E27FC236}">
                  <a16:creationId xmlns:a16="http://schemas.microsoft.com/office/drawing/2014/main" id="{94F435B9-70DD-8C9F-861C-42D222784FE0}"/>
                </a:ext>
              </a:extLst>
            </p:cNvPr>
            <p:cNvSpPr txBox="1"/>
            <p:nvPr/>
          </p:nvSpPr>
          <p:spPr>
            <a:xfrm>
              <a:off x="608999"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9</a:t>
              </a:r>
            </a:p>
          </p:txBody>
        </p:sp>
        <p:sp>
          <p:nvSpPr>
            <p:cNvPr id="56" name="TextBox 55">
              <a:extLst>
                <a:ext uri="{FF2B5EF4-FFF2-40B4-BE49-F238E27FC236}">
                  <a16:creationId xmlns:a16="http://schemas.microsoft.com/office/drawing/2014/main" id="{002A5417-9D0A-088A-5085-974F500B5698}"/>
                </a:ext>
              </a:extLst>
            </p:cNvPr>
            <p:cNvSpPr txBox="1"/>
            <p:nvPr/>
          </p:nvSpPr>
          <p:spPr>
            <a:xfrm>
              <a:off x="876883"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12</a:t>
              </a:r>
            </a:p>
          </p:txBody>
        </p:sp>
        <p:sp>
          <p:nvSpPr>
            <p:cNvPr id="57" name="TextBox 56">
              <a:extLst>
                <a:ext uri="{FF2B5EF4-FFF2-40B4-BE49-F238E27FC236}">
                  <a16:creationId xmlns:a16="http://schemas.microsoft.com/office/drawing/2014/main" id="{4DCC069B-7F7F-DA42-DD49-12A3A707B804}"/>
                </a:ext>
              </a:extLst>
            </p:cNvPr>
            <p:cNvSpPr txBox="1"/>
            <p:nvPr/>
          </p:nvSpPr>
          <p:spPr>
            <a:xfrm>
              <a:off x="1152495"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15</a:t>
              </a:r>
            </a:p>
          </p:txBody>
        </p:sp>
      </p:grpSp>
      <p:grpSp>
        <p:nvGrpSpPr>
          <p:cNvPr id="58" name="Group 57">
            <a:extLst>
              <a:ext uri="{FF2B5EF4-FFF2-40B4-BE49-F238E27FC236}">
                <a16:creationId xmlns:a16="http://schemas.microsoft.com/office/drawing/2014/main" id="{A5C31BA6-2CDE-A261-1581-F188165C008F}"/>
              </a:ext>
            </a:extLst>
          </p:cNvPr>
          <p:cNvGrpSpPr/>
          <p:nvPr/>
        </p:nvGrpSpPr>
        <p:grpSpPr>
          <a:xfrm>
            <a:off x="6561538" y="3471035"/>
            <a:ext cx="824481" cy="103875"/>
            <a:chOff x="540287" y="3558187"/>
            <a:chExt cx="824481" cy="103875"/>
          </a:xfrm>
        </p:grpSpPr>
        <p:sp>
          <p:nvSpPr>
            <p:cNvPr id="59" name="TextBox 58">
              <a:extLst>
                <a:ext uri="{FF2B5EF4-FFF2-40B4-BE49-F238E27FC236}">
                  <a16:creationId xmlns:a16="http://schemas.microsoft.com/office/drawing/2014/main" id="{00CEDE31-C642-9437-5B82-32F7FD1951E9}"/>
                </a:ext>
              </a:extLst>
            </p:cNvPr>
            <p:cNvSpPr txBox="1"/>
            <p:nvPr/>
          </p:nvSpPr>
          <p:spPr>
            <a:xfrm>
              <a:off x="54028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dirty="0">
                  <a:solidFill>
                    <a:srgbClr val="002557"/>
                  </a:solidFill>
                  <a:latin typeface="Calibri" panose="020F0502020204030204" pitchFamily="34" charset="0"/>
                </a:rPr>
                <a:t>18</a:t>
              </a:r>
            </a:p>
          </p:txBody>
        </p:sp>
        <p:sp>
          <p:nvSpPr>
            <p:cNvPr id="60" name="TextBox 59">
              <a:extLst>
                <a:ext uri="{FF2B5EF4-FFF2-40B4-BE49-F238E27FC236}">
                  <a16:creationId xmlns:a16="http://schemas.microsoft.com/office/drawing/2014/main" id="{A1BFE89D-67B6-3B34-67C0-FA471E55CD12}"/>
                </a:ext>
              </a:extLst>
            </p:cNvPr>
            <p:cNvSpPr txBox="1"/>
            <p:nvPr/>
          </p:nvSpPr>
          <p:spPr>
            <a:xfrm>
              <a:off x="808173"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21</a:t>
              </a:r>
            </a:p>
          </p:txBody>
        </p:sp>
        <p:sp>
          <p:nvSpPr>
            <p:cNvPr id="61" name="TextBox 60">
              <a:extLst>
                <a:ext uri="{FF2B5EF4-FFF2-40B4-BE49-F238E27FC236}">
                  <a16:creationId xmlns:a16="http://schemas.microsoft.com/office/drawing/2014/main" id="{6A67131A-B2EB-D48E-A785-E85EB1290354}"/>
                </a:ext>
              </a:extLst>
            </p:cNvPr>
            <p:cNvSpPr txBox="1"/>
            <p:nvPr/>
          </p:nvSpPr>
          <p:spPr>
            <a:xfrm>
              <a:off x="1083784"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24</a:t>
              </a:r>
            </a:p>
          </p:txBody>
        </p:sp>
      </p:grpSp>
      <p:grpSp>
        <p:nvGrpSpPr>
          <p:cNvPr id="62" name="Group 61">
            <a:extLst>
              <a:ext uri="{FF2B5EF4-FFF2-40B4-BE49-F238E27FC236}">
                <a16:creationId xmlns:a16="http://schemas.microsoft.com/office/drawing/2014/main" id="{4B321B64-F9DA-3C06-5B19-420FABA7AC36}"/>
              </a:ext>
            </a:extLst>
          </p:cNvPr>
          <p:cNvGrpSpPr/>
          <p:nvPr/>
        </p:nvGrpSpPr>
        <p:grpSpPr>
          <a:xfrm>
            <a:off x="7373719" y="3471035"/>
            <a:ext cx="829779" cy="103875"/>
            <a:chOff x="471571" y="3558187"/>
            <a:chExt cx="829779" cy="103875"/>
          </a:xfrm>
        </p:grpSpPr>
        <p:sp>
          <p:nvSpPr>
            <p:cNvPr id="63" name="TextBox 62">
              <a:extLst>
                <a:ext uri="{FF2B5EF4-FFF2-40B4-BE49-F238E27FC236}">
                  <a16:creationId xmlns:a16="http://schemas.microsoft.com/office/drawing/2014/main" id="{A9F9F734-40A2-7A2F-C5CF-1379CFB212BB}"/>
                </a:ext>
              </a:extLst>
            </p:cNvPr>
            <p:cNvSpPr txBox="1"/>
            <p:nvPr/>
          </p:nvSpPr>
          <p:spPr>
            <a:xfrm>
              <a:off x="471571"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27</a:t>
              </a:r>
            </a:p>
          </p:txBody>
        </p:sp>
        <p:sp>
          <p:nvSpPr>
            <p:cNvPr id="64" name="TextBox 63">
              <a:extLst>
                <a:ext uri="{FF2B5EF4-FFF2-40B4-BE49-F238E27FC236}">
                  <a16:creationId xmlns:a16="http://schemas.microsoft.com/office/drawing/2014/main" id="{E8271703-1430-E364-A5A0-B5BE5B4637D4}"/>
                </a:ext>
              </a:extLst>
            </p:cNvPr>
            <p:cNvSpPr txBox="1"/>
            <p:nvPr/>
          </p:nvSpPr>
          <p:spPr>
            <a:xfrm>
              <a:off x="750031"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30</a:t>
              </a:r>
            </a:p>
          </p:txBody>
        </p:sp>
        <p:sp>
          <p:nvSpPr>
            <p:cNvPr id="65" name="TextBox 64">
              <a:extLst>
                <a:ext uri="{FF2B5EF4-FFF2-40B4-BE49-F238E27FC236}">
                  <a16:creationId xmlns:a16="http://schemas.microsoft.com/office/drawing/2014/main" id="{B74729C3-B313-8889-4FAE-44151C368911}"/>
                </a:ext>
              </a:extLst>
            </p:cNvPr>
            <p:cNvSpPr txBox="1"/>
            <p:nvPr/>
          </p:nvSpPr>
          <p:spPr>
            <a:xfrm>
              <a:off x="1020366"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33</a:t>
              </a:r>
            </a:p>
          </p:txBody>
        </p:sp>
      </p:grpSp>
      <p:grpSp>
        <p:nvGrpSpPr>
          <p:cNvPr id="69" name="Group 68">
            <a:extLst>
              <a:ext uri="{FF2B5EF4-FFF2-40B4-BE49-F238E27FC236}">
                <a16:creationId xmlns:a16="http://schemas.microsoft.com/office/drawing/2014/main" id="{111773B8-4CA6-E9C2-5E12-B4A98900E9A6}"/>
              </a:ext>
            </a:extLst>
          </p:cNvPr>
          <p:cNvGrpSpPr/>
          <p:nvPr/>
        </p:nvGrpSpPr>
        <p:grpSpPr>
          <a:xfrm>
            <a:off x="4899043" y="1835159"/>
            <a:ext cx="140491" cy="1627770"/>
            <a:chOff x="624116" y="1951622"/>
            <a:chExt cx="140491" cy="1627770"/>
          </a:xfrm>
        </p:grpSpPr>
        <p:sp>
          <p:nvSpPr>
            <p:cNvPr id="70" name="TextBox 69">
              <a:extLst>
                <a:ext uri="{FF2B5EF4-FFF2-40B4-BE49-F238E27FC236}">
                  <a16:creationId xmlns:a16="http://schemas.microsoft.com/office/drawing/2014/main" id="{BFC60DD3-F578-2E9E-0918-30ABD815FB82}"/>
                </a:ext>
              </a:extLst>
            </p:cNvPr>
            <p:cNvSpPr txBox="1"/>
            <p:nvPr/>
          </p:nvSpPr>
          <p:spPr>
            <a:xfrm>
              <a:off x="624116" y="3475517"/>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0</a:t>
              </a:r>
            </a:p>
          </p:txBody>
        </p:sp>
        <p:sp>
          <p:nvSpPr>
            <p:cNvPr id="71" name="TextBox 70">
              <a:extLst>
                <a:ext uri="{FF2B5EF4-FFF2-40B4-BE49-F238E27FC236}">
                  <a16:creationId xmlns:a16="http://schemas.microsoft.com/office/drawing/2014/main" id="{C550E6B5-C53F-FF06-9DCD-69C6EB40A136}"/>
                </a:ext>
              </a:extLst>
            </p:cNvPr>
            <p:cNvSpPr txBox="1"/>
            <p:nvPr/>
          </p:nvSpPr>
          <p:spPr>
            <a:xfrm>
              <a:off x="624116" y="3328051"/>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10</a:t>
              </a:r>
            </a:p>
          </p:txBody>
        </p:sp>
        <p:sp>
          <p:nvSpPr>
            <p:cNvPr id="72" name="TextBox 71">
              <a:extLst>
                <a:ext uri="{FF2B5EF4-FFF2-40B4-BE49-F238E27FC236}">
                  <a16:creationId xmlns:a16="http://schemas.microsoft.com/office/drawing/2014/main" id="{25745DB2-48C2-AE4D-34B1-019456782342}"/>
                </a:ext>
              </a:extLst>
            </p:cNvPr>
            <p:cNvSpPr txBox="1"/>
            <p:nvPr/>
          </p:nvSpPr>
          <p:spPr>
            <a:xfrm>
              <a:off x="624116" y="3173381"/>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20</a:t>
              </a:r>
            </a:p>
          </p:txBody>
        </p:sp>
        <p:sp>
          <p:nvSpPr>
            <p:cNvPr id="73" name="TextBox 72">
              <a:extLst>
                <a:ext uri="{FF2B5EF4-FFF2-40B4-BE49-F238E27FC236}">
                  <a16:creationId xmlns:a16="http://schemas.microsoft.com/office/drawing/2014/main" id="{23328A99-BDB6-8BDD-3B81-C62C8962A9AC}"/>
                </a:ext>
              </a:extLst>
            </p:cNvPr>
            <p:cNvSpPr txBox="1"/>
            <p:nvPr/>
          </p:nvSpPr>
          <p:spPr>
            <a:xfrm>
              <a:off x="624116" y="3013686"/>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30</a:t>
              </a:r>
            </a:p>
          </p:txBody>
        </p:sp>
        <p:sp>
          <p:nvSpPr>
            <p:cNvPr id="74" name="TextBox 73">
              <a:extLst>
                <a:ext uri="{FF2B5EF4-FFF2-40B4-BE49-F238E27FC236}">
                  <a16:creationId xmlns:a16="http://schemas.microsoft.com/office/drawing/2014/main" id="{4DA8E94B-5952-F619-4706-5E1D61C3F0BD}"/>
                </a:ext>
              </a:extLst>
            </p:cNvPr>
            <p:cNvSpPr txBox="1"/>
            <p:nvPr/>
          </p:nvSpPr>
          <p:spPr>
            <a:xfrm>
              <a:off x="624116" y="2864971"/>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40</a:t>
              </a:r>
            </a:p>
          </p:txBody>
        </p:sp>
        <p:sp>
          <p:nvSpPr>
            <p:cNvPr id="75" name="TextBox 74">
              <a:extLst>
                <a:ext uri="{FF2B5EF4-FFF2-40B4-BE49-F238E27FC236}">
                  <a16:creationId xmlns:a16="http://schemas.microsoft.com/office/drawing/2014/main" id="{3B03577D-455A-7443-5987-E8F9B3530A63}"/>
                </a:ext>
              </a:extLst>
            </p:cNvPr>
            <p:cNvSpPr txBox="1"/>
            <p:nvPr/>
          </p:nvSpPr>
          <p:spPr>
            <a:xfrm>
              <a:off x="624116" y="2710642"/>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50</a:t>
              </a:r>
            </a:p>
          </p:txBody>
        </p:sp>
        <p:sp>
          <p:nvSpPr>
            <p:cNvPr id="76" name="TextBox 75">
              <a:extLst>
                <a:ext uri="{FF2B5EF4-FFF2-40B4-BE49-F238E27FC236}">
                  <a16:creationId xmlns:a16="http://schemas.microsoft.com/office/drawing/2014/main" id="{876BB4AC-04E8-BD64-8215-D35FB6D37E89}"/>
                </a:ext>
              </a:extLst>
            </p:cNvPr>
            <p:cNvSpPr txBox="1"/>
            <p:nvPr/>
          </p:nvSpPr>
          <p:spPr>
            <a:xfrm>
              <a:off x="624116" y="2557890"/>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60</a:t>
              </a:r>
            </a:p>
          </p:txBody>
        </p:sp>
        <p:sp>
          <p:nvSpPr>
            <p:cNvPr id="77" name="TextBox 76">
              <a:extLst>
                <a:ext uri="{FF2B5EF4-FFF2-40B4-BE49-F238E27FC236}">
                  <a16:creationId xmlns:a16="http://schemas.microsoft.com/office/drawing/2014/main" id="{03B90B4D-30F4-2281-8620-16700AB042F9}"/>
                </a:ext>
              </a:extLst>
            </p:cNvPr>
            <p:cNvSpPr txBox="1"/>
            <p:nvPr/>
          </p:nvSpPr>
          <p:spPr>
            <a:xfrm>
              <a:off x="624116" y="2403561"/>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70</a:t>
              </a:r>
            </a:p>
          </p:txBody>
        </p:sp>
        <p:sp>
          <p:nvSpPr>
            <p:cNvPr id="78" name="TextBox 77">
              <a:extLst>
                <a:ext uri="{FF2B5EF4-FFF2-40B4-BE49-F238E27FC236}">
                  <a16:creationId xmlns:a16="http://schemas.microsoft.com/office/drawing/2014/main" id="{8D2429CF-3E7B-7AFB-6C86-805CB62C8BB1}"/>
                </a:ext>
              </a:extLst>
            </p:cNvPr>
            <p:cNvSpPr txBox="1"/>
            <p:nvPr/>
          </p:nvSpPr>
          <p:spPr>
            <a:xfrm>
              <a:off x="624116" y="2243394"/>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dirty="0">
                  <a:solidFill>
                    <a:srgbClr val="002557"/>
                  </a:solidFill>
                  <a:latin typeface="Calibri" panose="020F0502020204030204" pitchFamily="34" charset="0"/>
                </a:rPr>
                <a:t>80</a:t>
              </a:r>
            </a:p>
          </p:txBody>
        </p:sp>
        <p:sp>
          <p:nvSpPr>
            <p:cNvPr id="79" name="TextBox 78">
              <a:extLst>
                <a:ext uri="{FF2B5EF4-FFF2-40B4-BE49-F238E27FC236}">
                  <a16:creationId xmlns:a16="http://schemas.microsoft.com/office/drawing/2014/main" id="{1CBEC236-BA9E-7D8C-4E37-C93F229CFFE6}"/>
                </a:ext>
              </a:extLst>
            </p:cNvPr>
            <p:cNvSpPr txBox="1"/>
            <p:nvPr/>
          </p:nvSpPr>
          <p:spPr>
            <a:xfrm>
              <a:off x="624116" y="2100285"/>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90</a:t>
              </a:r>
            </a:p>
          </p:txBody>
        </p:sp>
        <p:sp>
          <p:nvSpPr>
            <p:cNvPr id="80" name="TextBox 79">
              <a:extLst>
                <a:ext uri="{FF2B5EF4-FFF2-40B4-BE49-F238E27FC236}">
                  <a16:creationId xmlns:a16="http://schemas.microsoft.com/office/drawing/2014/main" id="{6463CEC2-F331-A804-D5D5-47BAE0A5F74C}"/>
                </a:ext>
              </a:extLst>
            </p:cNvPr>
            <p:cNvSpPr txBox="1"/>
            <p:nvPr/>
          </p:nvSpPr>
          <p:spPr>
            <a:xfrm>
              <a:off x="624116" y="1951622"/>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dirty="0">
                  <a:solidFill>
                    <a:srgbClr val="002557"/>
                  </a:solidFill>
                  <a:latin typeface="Calibri" panose="020F0502020204030204" pitchFamily="34" charset="0"/>
                </a:rPr>
                <a:t>100</a:t>
              </a:r>
            </a:p>
          </p:txBody>
        </p:sp>
      </p:grpSp>
      <p:sp>
        <p:nvSpPr>
          <p:cNvPr id="81" name="TextBox 80">
            <a:extLst>
              <a:ext uri="{FF2B5EF4-FFF2-40B4-BE49-F238E27FC236}">
                <a16:creationId xmlns:a16="http://schemas.microsoft.com/office/drawing/2014/main" id="{40CB4AFD-F9BA-F056-4895-2097C32B107B}"/>
              </a:ext>
            </a:extLst>
          </p:cNvPr>
          <p:cNvSpPr txBox="1"/>
          <p:nvPr/>
        </p:nvSpPr>
        <p:spPr>
          <a:xfrm>
            <a:off x="4752705" y="3626000"/>
            <a:ext cx="4015180" cy="150041"/>
          </a:xfrm>
          <a:prstGeom prst="rect">
            <a:avLst/>
          </a:prstGeom>
          <a:solidFill>
            <a:schemeClr val="bg1"/>
          </a:solidFill>
        </p:spPr>
        <p:txBody>
          <a:bodyPr wrap="square" bIns="0">
            <a:spAutoFit/>
          </a:bodyPr>
          <a:lstStyle/>
          <a:p>
            <a:pPr algn="ctr" defTabSz="685800">
              <a:defRPr/>
            </a:pPr>
            <a:r>
              <a:rPr lang="en-US" sz="675" b="1" noProof="0">
                <a:solidFill>
                  <a:srgbClr val="002557"/>
                </a:solidFill>
                <a:latin typeface="Calibri" panose="020F0502020204030204" pitchFamily="34" charset="0"/>
              </a:rPr>
              <a:t>Time (months)</a:t>
            </a:r>
          </a:p>
        </p:txBody>
      </p:sp>
      <p:sp>
        <p:nvSpPr>
          <p:cNvPr id="66" name="TextBox 65">
            <a:extLst>
              <a:ext uri="{FF2B5EF4-FFF2-40B4-BE49-F238E27FC236}">
                <a16:creationId xmlns:a16="http://schemas.microsoft.com/office/drawing/2014/main" id="{0C2F8C98-D1D5-07E7-C263-F5CA9C7687A1}"/>
              </a:ext>
            </a:extLst>
          </p:cNvPr>
          <p:cNvSpPr txBox="1"/>
          <p:nvPr/>
        </p:nvSpPr>
        <p:spPr>
          <a:xfrm>
            <a:off x="8184184" y="3471035"/>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36</a:t>
            </a:r>
          </a:p>
        </p:txBody>
      </p:sp>
      <p:sp>
        <p:nvSpPr>
          <p:cNvPr id="67" name="TextBox 66">
            <a:extLst>
              <a:ext uri="{FF2B5EF4-FFF2-40B4-BE49-F238E27FC236}">
                <a16:creationId xmlns:a16="http://schemas.microsoft.com/office/drawing/2014/main" id="{8A9BF242-AC19-24D0-038F-79435D9C6108}"/>
              </a:ext>
            </a:extLst>
          </p:cNvPr>
          <p:cNvSpPr txBox="1"/>
          <p:nvPr/>
        </p:nvSpPr>
        <p:spPr>
          <a:xfrm>
            <a:off x="8452868" y="3470148"/>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39</a:t>
            </a:r>
          </a:p>
        </p:txBody>
      </p:sp>
      <p:sp>
        <p:nvSpPr>
          <p:cNvPr id="48" name="Rectangle 47">
            <a:extLst>
              <a:ext uri="{FF2B5EF4-FFF2-40B4-BE49-F238E27FC236}">
                <a16:creationId xmlns:a16="http://schemas.microsoft.com/office/drawing/2014/main" id="{11594018-D0A6-FF0F-AB25-F5AE373F4BD3}"/>
              </a:ext>
            </a:extLst>
          </p:cNvPr>
          <p:cNvSpPr/>
          <p:nvPr/>
        </p:nvSpPr>
        <p:spPr>
          <a:xfrm rot="16200000">
            <a:off x="3889424" y="2575389"/>
            <a:ext cx="1778423" cy="241637"/>
          </a:xfrm>
          <a:prstGeom prst="rect">
            <a:avLst/>
          </a:prstGeom>
          <a:solidFill>
            <a:schemeClr val="bg1"/>
          </a:solidFill>
          <a:ln w="12700" cap="flat" cmpd="sng" algn="ctr">
            <a:noFill/>
            <a:prstDash val="solid"/>
            <a:miter lim="800000"/>
          </a:ln>
          <a:effectLst/>
        </p:spPr>
        <p:txBody>
          <a:bodyPr lIns="0" tIns="25718" rIns="51435" bIns="25718" rtlCol="0" anchor="ctr"/>
          <a:lstStyle/>
          <a:p>
            <a:pPr algn="ctr" defTabSz="514337">
              <a:defRPr/>
            </a:pPr>
            <a:r>
              <a:rPr lang="en-US" sz="1200" b="1" noProof="0" dirty="0">
                <a:solidFill>
                  <a:srgbClr val="54565B"/>
                </a:solidFill>
                <a:latin typeface="Calibri" panose="020F0502020204030204" pitchFamily="34" charset="0"/>
              </a:rPr>
              <a:t>OS</a:t>
            </a:r>
            <a:endParaRPr lang="en-US" sz="1200" b="1" baseline="30000" noProof="0" dirty="0">
              <a:solidFill>
                <a:srgbClr val="54565B"/>
              </a:solidFill>
              <a:latin typeface="Calibri" panose="020F0502020204030204" pitchFamily="34" charset="0"/>
            </a:endParaRPr>
          </a:p>
        </p:txBody>
      </p:sp>
      <p:sp>
        <p:nvSpPr>
          <p:cNvPr id="68" name="TextBox 67">
            <a:extLst>
              <a:ext uri="{FF2B5EF4-FFF2-40B4-BE49-F238E27FC236}">
                <a16:creationId xmlns:a16="http://schemas.microsoft.com/office/drawing/2014/main" id="{0833A3A4-F159-EFB6-A78F-E8A7D64563EE}"/>
              </a:ext>
            </a:extLst>
          </p:cNvPr>
          <p:cNvSpPr txBox="1"/>
          <p:nvPr/>
        </p:nvSpPr>
        <p:spPr>
          <a:xfrm>
            <a:off x="5755647" y="1673372"/>
            <a:ext cx="1955103" cy="169277"/>
          </a:xfrm>
          <a:prstGeom prst="rect">
            <a:avLst/>
          </a:prstGeom>
          <a:solidFill>
            <a:schemeClr val="bg1"/>
          </a:solidFill>
        </p:spPr>
        <p:txBody>
          <a:bodyPr wrap="square" bIns="0">
            <a:spAutoFit/>
          </a:bodyPr>
          <a:lstStyle/>
          <a:p>
            <a:pPr algn="ctr" defTabSz="685800">
              <a:defRPr/>
            </a:pPr>
            <a:r>
              <a:rPr lang="en-US" sz="800" b="1" noProof="0" dirty="0">
                <a:solidFill>
                  <a:srgbClr val="002557"/>
                </a:solidFill>
                <a:latin typeface="Calibri" panose="020F0502020204030204" pitchFamily="34" charset="0"/>
              </a:rPr>
              <a:t> 12 months         18 months        24 months</a:t>
            </a:r>
          </a:p>
        </p:txBody>
      </p:sp>
      <p:sp>
        <p:nvSpPr>
          <p:cNvPr id="28" name="Rectangle 27">
            <a:extLst>
              <a:ext uri="{FF2B5EF4-FFF2-40B4-BE49-F238E27FC236}">
                <a16:creationId xmlns:a16="http://schemas.microsoft.com/office/drawing/2014/main" id="{07BB7FEB-1AEF-7E02-2891-CFF945F76DA9}"/>
              </a:ext>
            </a:extLst>
          </p:cNvPr>
          <p:cNvSpPr/>
          <p:nvPr/>
        </p:nvSpPr>
        <p:spPr>
          <a:xfrm>
            <a:off x="174982" y="1590992"/>
            <a:ext cx="4343732" cy="2671735"/>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pic>
        <p:nvPicPr>
          <p:cNvPr id="85" name="Picture 84">
            <a:extLst>
              <a:ext uri="{FF2B5EF4-FFF2-40B4-BE49-F238E27FC236}">
                <a16:creationId xmlns:a16="http://schemas.microsoft.com/office/drawing/2014/main" id="{36A4A214-5D7E-615E-77C4-F5EA336C8A81}"/>
              </a:ext>
            </a:extLst>
          </p:cNvPr>
          <p:cNvPicPr>
            <a:picLocks noChangeAspect="1"/>
          </p:cNvPicPr>
          <p:nvPr/>
        </p:nvPicPr>
        <p:blipFill rotWithShape="1">
          <a:blip r:embed="rId3">
            <a:extLst>
              <a:ext uri="{28A0092B-C50C-407E-A947-70E740481C1C}">
                <a14:useLocalDpi xmlns:a14="http://schemas.microsoft.com/office/drawing/2010/main" val="0"/>
              </a:ext>
            </a:extLst>
          </a:blip>
          <a:srcRect t="50771" r="51640" b="-431"/>
          <a:stretch/>
        </p:blipFill>
        <p:spPr>
          <a:xfrm>
            <a:off x="361344" y="1806997"/>
            <a:ext cx="4210345" cy="2349671"/>
          </a:xfrm>
          <a:custGeom>
            <a:avLst/>
            <a:gdLst>
              <a:gd name="connsiteX0" fmla="*/ 836000 w 4210345"/>
              <a:gd name="connsiteY0" fmla="*/ 107457 h 2349671"/>
              <a:gd name="connsiteX1" fmla="*/ 836000 w 4210345"/>
              <a:gd name="connsiteY1" fmla="*/ 207224 h 2349671"/>
              <a:gd name="connsiteX2" fmla="*/ 2312477 w 4210345"/>
              <a:gd name="connsiteY2" fmla="*/ 207224 h 2349671"/>
              <a:gd name="connsiteX3" fmla="*/ 2312477 w 4210345"/>
              <a:gd name="connsiteY3" fmla="*/ 107457 h 2349671"/>
              <a:gd name="connsiteX4" fmla="*/ 0 w 4210345"/>
              <a:gd name="connsiteY4" fmla="*/ 0 h 2349671"/>
              <a:gd name="connsiteX5" fmla="*/ 4210345 w 4210345"/>
              <a:gd name="connsiteY5" fmla="*/ 0 h 2349671"/>
              <a:gd name="connsiteX6" fmla="*/ 4210345 w 4210345"/>
              <a:gd name="connsiteY6" fmla="*/ 2349671 h 2349671"/>
              <a:gd name="connsiteX7" fmla="*/ 0 w 4210345"/>
              <a:gd name="connsiteY7" fmla="*/ 2349671 h 23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0345" h="2349671">
                <a:moveTo>
                  <a:pt x="836000" y="107457"/>
                </a:moveTo>
                <a:lnTo>
                  <a:pt x="836000" y="207224"/>
                </a:lnTo>
                <a:lnTo>
                  <a:pt x="2312477" y="207224"/>
                </a:lnTo>
                <a:lnTo>
                  <a:pt x="2312477" y="107457"/>
                </a:lnTo>
                <a:close/>
                <a:moveTo>
                  <a:pt x="0" y="0"/>
                </a:moveTo>
                <a:lnTo>
                  <a:pt x="4210345" y="0"/>
                </a:lnTo>
                <a:lnTo>
                  <a:pt x="4210345" y="2349671"/>
                </a:lnTo>
                <a:lnTo>
                  <a:pt x="0" y="2349671"/>
                </a:lnTo>
                <a:close/>
              </a:path>
            </a:pathLst>
          </a:custGeom>
        </p:spPr>
      </p:pic>
      <p:sp>
        <p:nvSpPr>
          <p:cNvPr id="14" name="Rectangle 13">
            <a:extLst>
              <a:ext uri="{FF2B5EF4-FFF2-40B4-BE49-F238E27FC236}">
                <a16:creationId xmlns:a16="http://schemas.microsoft.com/office/drawing/2014/main" id="{8BEA86E1-9443-5C3F-5ED1-90B4F16296DA}"/>
              </a:ext>
            </a:extLst>
          </p:cNvPr>
          <p:cNvSpPr/>
          <p:nvPr/>
        </p:nvSpPr>
        <p:spPr>
          <a:xfrm rot="16200000">
            <a:off x="-105829" y="3287900"/>
            <a:ext cx="956261" cy="241636"/>
          </a:xfrm>
          <a:prstGeom prst="rect">
            <a:avLst/>
          </a:prstGeom>
          <a:solidFill>
            <a:schemeClr val="bg1"/>
          </a:solidFill>
          <a:ln w="12700" cap="flat" cmpd="sng" algn="ctr">
            <a:noFill/>
            <a:prstDash val="solid"/>
            <a:miter lim="800000"/>
          </a:ln>
          <a:effectLst/>
        </p:spPr>
        <p:txBody>
          <a:bodyPr lIns="0" tIns="25718" rIns="51435" bIns="25718" rtlCol="0" anchor="ctr"/>
          <a:lstStyle/>
          <a:p>
            <a:pPr algn="ctr" defTabSz="514337">
              <a:defRPr/>
            </a:pPr>
            <a:r>
              <a:rPr lang="en-US" sz="1200" b="1" noProof="0">
                <a:solidFill>
                  <a:srgbClr val="54565B"/>
                </a:solidFill>
                <a:latin typeface="Calibri" panose="020F0502020204030204" pitchFamily="34" charset="0"/>
              </a:rPr>
              <a:t>PFS</a:t>
            </a:r>
            <a:r>
              <a:rPr lang="en-US" sz="1200" b="1" baseline="30000" noProof="0">
                <a:solidFill>
                  <a:srgbClr val="54565B"/>
                </a:solidFill>
                <a:latin typeface="Calibri" panose="020F0502020204030204" pitchFamily="34" charset="0"/>
              </a:rPr>
              <a:t>4†</a:t>
            </a:r>
          </a:p>
        </p:txBody>
      </p:sp>
      <p:sp>
        <p:nvSpPr>
          <p:cNvPr id="5" name="Rectangle 4">
            <a:extLst>
              <a:ext uri="{FF2B5EF4-FFF2-40B4-BE49-F238E27FC236}">
                <a16:creationId xmlns:a16="http://schemas.microsoft.com/office/drawing/2014/main" id="{2F9B1D4E-953D-A268-D0CC-2A0B1E6AAE7B}"/>
              </a:ext>
            </a:extLst>
          </p:cNvPr>
          <p:cNvSpPr/>
          <p:nvPr/>
        </p:nvSpPr>
        <p:spPr>
          <a:xfrm rot="16200000">
            <a:off x="-483717" y="2650142"/>
            <a:ext cx="1817988" cy="241636"/>
          </a:xfrm>
          <a:prstGeom prst="rect">
            <a:avLst/>
          </a:prstGeom>
          <a:solidFill>
            <a:schemeClr val="bg1"/>
          </a:solidFill>
          <a:ln w="12700" cap="flat" cmpd="sng" algn="ctr">
            <a:noFill/>
            <a:prstDash val="solid"/>
            <a:miter lim="800000"/>
          </a:ln>
          <a:effectLst/>
        </p:spPr>
        <p:txBody>
          <a:bodyPr lIns="0" tIns="25718" rIns="51435" bIns="25718" rtlCol="0" anchor="ctr"/>
          <a:lstStyle/>
          <a:p>
            <a:pPr algn="ctr" defTabSz="514337">
              <a:defRPr/>
            </a:pPr>
            <a:r>
              <a:rPr lang="en-US" sz="1200" b="1" noProof="0">
                <a:solidFill>
                  <a:srgbClr val="54565B"/>
                </a:solidFill>
                <a:latin typeface="Calibri" panose="020F0502020204030204" pitchFamily="34" charset="0"/>
              </a:rPr>
              <a:t>PFS</a:t>
            </a:r>
            <a:endParaRPr lang="en-US" sz="1200" b="1" baseline="30000" noProof="0">
              <a:solidFill>
                <a:srgbClr val="54565B"/>
              </a:solidFill>
              <a:latin typeface="Calibri" panose="020F0502020204030204" pitchFamily="34" charset="0"/>
            </a:endParaRPr>
          </a:p>
        </p:txBody>
      </p:sp>
      <p:sp>
        <p:nvSpPr>
          <p:cNvPr id="7" name="TextBox 6">
            <a:extLst>
              <a:ext uri="{FF2B5EF4-FFF2-40B4-BE49-F238E27FC236}">
                <a16:creationId xmlns:a16="http://schemas.microsoft.com/office/drawing/2014/main" id="{67C821B5-415F-54B9-05D5-CD4D9371B435}"/>
              </a:ext>
            </a:extLst>
          </p:cNvPr>
          <p:cNvSpPr txBox="1"/>
          <p:nvPr/>
        </p:nvSpPr>
        <p:spPr>
          <a:xfrm>
            <a:off x="361345" y="3628637"/>
            <a:ext cx="4015180" cy="150041"/>
          </a:xfrm>
          <a:prstGeom prst="rect">
            <a:avLst/>
          </a:prstGeom>
          <a:solidFill>
            <a:schemeClr val="bg1"/>
          </a:solidFill>
        </p:spPr>
        <p:txBody>
          <a:bodyPr wrap="square" bIns="0">
            <a:spAutoFit/>
          </a:bodyPr>
          <a:lstStyle/>
          <a:p>
            <a:pPr algn="ctr" defTabSz="685800">
              <a:defRPr/>
            </a:pPr>
            <a:r>
              <a:rPr lang="en-US" sz="675" b="1" noProof="0">
                <a:solidFill>
                  <a:srgbClr val="002557"/>
                </a:solidFill>
                <a:latin typeface="Calibri" panose="020F0502020204030204" pitchFamily="34" charset="0"/>
              </a:rPr>
              <a:t>Time (months)</a:t>
            </a:r>
          </a:p>
        </p:txBody>
      </p:sp>
      <p:grpSp>
        <p:nvGrpSpPr>
          <p:cNvPr id="8" name="Group 7">
            <a:extLst>
              <a:ext uri="{FF2B5EF4-FFF2-40B4-BE49-F238E27FC236}">
                <a16:creationId xmlns:a16="http://schemas.microsoft.com/office/drawing/2014/main" id="{559925AD-0368-688C-429F-546C2C95A10C}"/>
              </a:ext>
            </a:extLst>
          </p:cNvPr>
          <p:cNvGrpSpPr/>
          <p:nvPr/>
        </p:nvGrpSpPr>
        <p:grpSpPr>
          <a:xfrm>
            <a:off x="611474" y="3508299"/>
            <a:ext cx="3803800" cy="103875"/>
            <a:chOff x="672431" y="3594363"/>
            <a:chExt cx="3803800" cy="103875"/>
          </a:xfrm>
        </p:grpSpPr>
        <p:grpSp>
          <p:nvGrpSpPr>
            <p:cNvPr id="9" name="Group 8">
              <a:extLst>
                <a:ext uri="{FF2B5EF4-FFF2-40B4-BE49-F238E27FC236}">
                  <a16:creationId xmlns:a16="http://schemas.microsoft.com/office/drawing/2014/main" id="{5682C8D0-ADA1-DAF6-B90B-4DE3128901C2}"/>
                </a:ext>
              </a:extLst>
            </p:cNvPr>
            <p:cNvGrpSpPr/>
            <p:nvPr/>
          </p:nvGrpSpPr>
          <p:grpSpPr>
            <a:xfrm>
              <a:off x="672431" y="3594363"/>
              <a:ext cx="872054" cy="103875"/>
              <a:chOff x="677717" y="3558187"/>
              <a:chExt cx="872054" cy="103875"/>
            </a:xfrm>
          </p:grpSpPr>
          <p:sp>
            <p:nvSpPr>
              <p:cNvPr id="32" name="TextBox 31">
                <a:extLst>
                  <a:ext uri="{FF2B5EF4-FFF2-40B4-BE49-F238E27FC236}">
                    <a16:creationId xmlns:a16="http://schemas.microsoft.com/office/drawing/2014/main" id="{9080BE53-7C7B-DE40-FC71-A9E20E8B072A}"/>
                  </a:ext>
                </a:extLst>
              </p:cNvPr>
              <p:cNvSpPr txBox="1"/>
              <p:nvPr/>
            </p:nvSpPr>
            <p:spPr>
              <a:xfrm>
                <a:off x="67771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0</a:t>
                </a:r>
              </a:p>
            </p:txBody>
          </p:sp>
          <p:sp>
            <p:nvSpPr>
              <p:cNvPr id="33" name="TextBox 32">
                <a:extLst>
                  <a:ext uri="{FF2B5EF4-FFF2-40B4-BE49-F238E27FC236}">
                    <a16:creationId xmlns:a16="http://schemas.microsoft.com/office/drawing/2014/main" id="{7B5C6BC8-CA76-D489-5E55-566A5A33C5A6}"/>
                  </a:ext>
                </a:extLst>
              </p:cNvPr>
              <p:cNvSpPr txBox="1"/>
              <p:nvPr/>
            </p:nvSpPr>
            <p:spPr>
              <a:xfrm>
                <a:off x="982603"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a:t>
                </a:r>
              </a:p>
            </p:txBody>
          </p:sp>
          <p:sp>
            <p:nvSpPr>
              <p:cNvPr id="34" name="TextBox 33">
                <a:extLst>
                  <a:ext uri="{FF2B5EF4-FFF2-40B4-BE49-F238E27FC236}">
                    <a16:creationId xmlns:a16="http://schemas.microsoft.com/office/drawing/2014/main" id="{444159BF-45AC-F095-63A3-61AF6717CA1D}"/>
                  </a:ext>
                </a:extLst>
              </p:cNvPr>
              <p:cNvSpPr txBox="1"/>
              <p:nvPr/>
            </p:nvSpPr>
            <p:spPr>
              <a:xfrm>
                <a:off x="126878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6</a:t>
                </a:r>
              </a:p>
            </p:txBody>
          </p:sp>
        </p:grpSp>
        <p:grpSp>
          <p:nvGrpSpPr>
            <p:cNvPr id="10" name="Group 9">
              <a:extLst>
                <a:ext uri="{FF2B5EF4-FFF2-40B4-BE49-F238E27FC236}">
                  <a16:creationId xmlns:a16="http://schemas.microsoft.com/office/drawing/2014/main" id="{5C1E8BA7-12C9-929A-96C4-FECE06E4D7A0}"/>
                </a:ext>
              </a:extLst>
            </p:cNvPr>
            <p:cNvGrpSpPr/>
            <p:nvPr/>
          </p:nvGrpSpPr>
          <p:grpSpPr>
            <a:xfrm>
              <a:off x="1559771" y="3594363"/>
              <a:ext cx="872054" cy="103875"/>
              <a:chOff x="677717" y="3558187"/>
              <a:chExt cx="872054" cy="103875"/>
            </a:xfrm>
          </p:grpSpPr>
          <p:sp>
            <p:nvSpPr>
              <p:cNvPr id="29" name="TextBox 28">
                <a:extLst>
                  <a:ext uri="{FF2B5EF4-FFF2-40B4-BE49-F238E27FC236}">
                    <a16:creationId xmlns:a16="http://schemas.microsoft.com/office/drawing/2014/main" id="{AD8F094F-30EF-DF9F-60D8-E9C5866587D7}"/>
                  </a:ext>
                </a:extLst>
              </p:cNvPr>
              <p:cNvSpPr txBox="1"/>
              <p:nvPr/>
            </p:nvSpPr>
            <p:spPr>
              <a:xfrm>
                <a:off x="67771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9</a:t>
                </a:r>
              </a:p>
            </p:txBody>
          </p:sp>
          <p:sp>
            <p:nvSpPr>
              <p:cNvPr id="30" name="TextBox 29">
                <a:extLst>
                  <a:ext uri="{FF2B5EF4-FFF2-40B4-BE49-F238E27FC236}">
                    <a16:creationId xmlns:a16="http://schemas.microsoft.com/office/drawing/2014/main" id="{0A9B7F2C-D42D-B28B-9D09-1C2E95AC5172}"/>
                  </a:ext>
                </a:extLst>
              </p:cNvPr>
              <p:cNvSpPr txBox="1"/>
              <p:nvPr/>
            </p:nvSpPr>
            <p:spPr>
              <a:xfrm>
                <a:off x="982603"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12</a:t>
                </a:r>
              </a:p>
            </p:txBody>
          </p:sp>
          <p:sp>
            <p:nvSpPr>
              <p:cNvPr id="31" name="TextBox 30">
                <a:extLst>
                  <a:ext uri="{FF2B5EF4-FFF2-40B4-BE49-F238E27FC236}">
                    <a16:creationId xmlns:a16="http://schemas.microsoft.com/office/drawing/2014/main" id="{FC638544-778F-9C61-5E5B-D1312559D3AA}"/>
                  </a:ext>
                </a:extLst>
              </p:cNvPr>
              <p:cNvSpPr txBox="1"/>
              <p:nvPr/>
            </p:nvSpPr>
            <p:spPr>
              <a:xfrm>
                <a:off x="126878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15</a:t>
                </a:r>
              </a:p>
            </p:txBody>
          </p:sp>
        </p:grpSp>
        <p:grpSp>
          <p:nvGrpSpPr>
            <p:cNvPr id="12" name="Group 11">
              <a:extLst>
                <a:ext uri="{FF2B5EF4-FFF2-40B4-BE49-F238E27FC236}">
                  <a16:creationId xmlns:a16="http://schemas.microsoft.com/office/drawing/2014/main" id="{C6F0E8E8-5746-960F-641C-A50C5FCE815D}"/>
                </a:ext>
              </a:extLst>
            </p:cNvPr>
            <p:cNvGrpSpPr/>
            <p:nvPr/>
          </p:nvGrpSpPr>
          <p:grpSpPr>
            <a:xfrm>
              <a:off x="2429892" y="3594363"/>
              <a:ext cx="872054" cy="103875"/>
              <a:chOff x="677717" y="3558187"/>
              <a:chExt cx="872054" cy="103875"/>
            </a:xfrm>
          </p:grpSpPr>
          <p:sp>
            <p:nvSpPr>
              <p:cNvPr id="23" name="TextBox 22">
                <a:extLst>
                  <a:ext uri="{FF2B5EF4-FFF2-40B4-BE49-F238E27FC236}">
                    <a16:creationId xmlns:a16="http://schemas.microsoft.com/office/drawing/2014/main" id="{E0BAAE88-5FE8-A2B7-B9BF-9DD56F1ACEA9}"/>
                  </a:ext>
                </a:extLst>
              </p:cNvPr>
              <p:cNvSpPr txBox="1"/>
              <p:nvPr/>
            </p:nvSpPr>
            <p:spPr>
              <a:xfrm>
                <a:off x="67771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18</a:t>
                </a:r>
              </a:p>
            </p:txBody>
          </p:sp>
          <p:sp>
            <p:nvSpPr>
              <p:cNvPr id="24" name="TextBox 23">
                <a:extLst>
                  <a:ext uri="{FF2B5EF4-FFF2-40B4-BE49-F238E27FC236}">
                    <a16:creationId xmlns:a16="http://schemas.microsoft.com/office/drawing/2014/main" id="{DB79A1FF-65C9-A7B6-6003-184C1928EB16}"/>
                  </a:ext>
                </a:extLst>
              </p:cNvPr>
              <p:cNvSpPr txBox="1"/>
              <p:nvPr/>
            </p:nvSpPr>
            <p:spPr>
              <a:xfrm>
                <a:off x="982603"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21</a:t>
                </a:r>
              </a:p>
            </p:txBody>
          </p:sp>
          <p:sp>
            <p:nvSpPr>
              <p:cNvPr id="25" name="TextBox 24">
                <a:extLst>
                  <a:ext uri="{FF2B5EF4-FFF2-40B4-BE49-F238E27FC236}">
                    <a16:creationId xmlns:a16="http://schemas.microsoft.com/office/drawing/2014/main" id="{A53228A6-DDAF-7C8C-4F5E-E53EF7089D1F}"/>
                  </a:ext>
                </a:extLst>
              </p:cNvPr>
              <p:cNvSpPr txBox="1"/>
              <p:nvPr/>
            </p:nvSpPr>
            <p:spPr>
              <a:xfrm>
                <a:off x="126878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24</a:t>
                </a:r>
              </a:p>
            </p:txBody>
          </p:sp>
        </p:grpSp>
        <p:grpSp>
          <p:nvGrpSpPr>
            <p:cNvPr id="16" name="Group 15">
              <a:extLst>
                <a:ext uri="{FF2B5EF4-FFF2-40B4-BE49-F238E27FC236}">
                  <a16:creationId xmlns:a16="http://schemas.microsoft.com/office/drawing/2014/main" id="{B1011023-EE2B-B376-E285-AB881536E0E6}"/>
                </a:ext>
              </a:extLst>
            </p:cNvPr>
            <p:cNvGrpSpPr/>
            <p:nvPr/>
          </p:nvGrpSpPr>
          <p:grpSpPr>
            <a:xfrm>
              <a:off x="3310789" y="3594363"/>
              <a:ext cx="872054" cy="103875"/>
              <a:chOff x="677717" y="3558187"/>
              <a:chExt cx="872054" cy="103875"/>
            </a:xfrm>
          </p:grpSpPr>
          <p:sp>
            <p:nvSpPr>
              <p:cNvPr id="20" name="TextBox 19">
                <a:extLst>
                  <a:ext uri="{FF2B5EF4-FFF2-40B4-BE49-F238E27FC236}">
                    <a16:creationId xmlns:a16="http://schemas.microsoft.com/office/drawing/2014/main" id="{E3C18B66-56A5-3BD9-E6EC-F0A975A2CC51}"/>
                  </a:ext>
                </a:extLst>
              </p:cNvPr>
              <p:cNvSpPr txBox="1"/>
              <p:nvPr/>
            </p:nvSpPr>
            <p:spPr>
              <a:xfrm>
                <a:off x="67771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27</a:t>
                </a:r>
              </a:p>
            </p:txBody>
          </p:sp>
          <p:sp>
            <p:nvSpPr>
              <p:cNvPr id="21" name="TextBox 20">
                <a:extLst>
                  <a:ext uri="{FF2B5EF4-FFF2-40B4-BE49-F238E27FC236}">
                    <a16:creationId xmlns:a16="http://schemas.microsoft.com/office/drawing/2014/main" id="{FC47E40A-BD56-4D89-A1C6-50D571A1258F}"/>
                  </a:ext>
                </a:extLst>
              </p:cNvPr>
              <p:cNvSpPr txBox="1"/>
              <p:nvPr/>
            </p:nvSpPr>
            <p:spPr>
              <a:xfrm>
                <a:off x="97731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30</a:t>
                </a:r>
              </a:p>
            </p:txBody>
          </p:sp>
          <p:sp>
            <p:nvSpPr>
              <p:cNvPr id="22" name="TextBox 21">
                <a:extLst>
                  <a:ext uri="{FF2B5EF4-FFF2-40B4-BE49-F238E27FC236}">
                    <a16:creationId xmlns:a16="http://schemas.microsoft.com/office/drawing/2014/main" id="{58D2F7CD-059C-9134-1E03-7AC0B3B8BC65}"/>
                  </a:ext>
                </a:extLst>
              </p:cNvPr>
              <p:cNvSpPr txBox="1"/>
              <p:nvPr/>
            </p:nvSpPr>
            <p:spPr>
              <a:xfrm>
                <a:off x="1268787" y="3558187"/>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33</a:t>
                </a:r>
              </a:p>
            </p:txBody>
          </p:sp>
        </p:grpSp>
        <p:sp>
          <p:nvSpPr>
            <p:cNvPr id="19" name="TextBox 18">
              <a:extLst>
                <a:ext uri="{FF2B5EF4-FFF2-40B4-BE49-F238E27FC236}">
                  <a16:creationId xmlns:a16="http://schemas.microsoft.com/office/drawing/2014/main" id="{234C846D-CA94-7E30-9D80-F9355D41AA03}"/>
                </a:ext>
              </a:extLst>
            </p:cNvPr>
            <p:cNvSpPr txBox="1"/>
            <p:nvPr/>
          </p:nvSpPr>
          <p:spPr>
            <a:xfrm>
              <a:off x="4195247" y="3594363"/>
              <a:ext cx="280984"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36</a:t>
              </a:r>
            </a:p>
          </p:txBody>
        </p:sp>
      </p:grpSp>
      <p:sp>
        <p:nvSpPr>
          <p:cNvPr id="35" name="TextBox 34">
            <a:extLst>
              <a:ext uri="{FF2B5EF4-FFF2-40B4-BE49-F238E27FC236}">
                <a16:creationId xmlns:a16="http://schemas.microsoft.com/office/drawing/2014/main" id="{7791A94D-DDB5-7B43-8AEF-06033E35278E}"/>
              </a:ext>
            </a:extLst>
          </p:cNvPr>
          <p:cNvSpPr txBox="1"/>
          <p:nvPr/>
        </p:nvSpPr>
        <p:spPr>
          <a:xfrm>
            <a:off x="1065091" y="1742999"/>
            <a:ext cx="2082819" cy="169277"/>
          </a:xfrm>
          <a:prstGeom prst="rect">
            <a:avLst/>
          </a:prstGeom>
          <a:solidFill>
            <a:schemeClr val="bg1"/>
          </a:solidFill>
        </p:spPr>
        <p:txBody>
          <a:bodyPr wrap="square" bIns="0">
            <a:spAutoFit/>
          </a:bodyPr>
          <a:lstStyle/>
          <a:p>
            <a:pPr algn="ctr" defTabSz="685800">
              <a:defRPr/>
            </a:pPr>
            <a:r>
              <a:rPr lang="en-US" sz="800" b="1" noProof="0" dirty="0">
                <a:solidFill>
                  <a:srgbClr val="002557"/>
                </a:solidFill>
                <a:latin typeface="Calibri" panose="020F0502020204030204" pitchFamily="34" charset="0"/>
              </a:rPr>
              <a:t> 6 months            12 months           18 months</a:t>
            </a:r>
          </a:p>
        </p:txBody>
      </p:sp>
      <p:grpSp>
        <p:nvGrpSpPr>
          <p:cNvPr id="36" name="Group 35">
            <a:extLst>
              <a:ext uri="{FF2B5EF4-FFF2-40B4-BE49-F238E27FC236}">
                <a16:creationId xmlns:a16="http://schemas.microsoft.com/office/drawing/2014/main" id="{796C31A9-3F10-9201-5DDF-372F2A22A52A}"/>
              </a:ext>
            </a:extLst>
          </p:cNvPr>
          <p:cNvGrpSpPr/>
          <p:nvPr/>
        </p:nvGrpSpPr>
        <p:grpSpPr>
          <a:xfrm>
            <a:off x="563159" y="1865558"/>
            <a:ext cx="140491" cy="1627770"/>
            <a:chOff x="624116" y="1951622"/>
            <a:chExt cx="140491" cy="1627770"/>
          </a:xfrm>
        </p:grpSpPr>
        <p:sp>
          <p:nvSpPr>
            <p:cNvPr id="37" name="TextBox 36">
              <a:extLst>
                <a:ext uri="{FF2B5EF4-FFF2-40B4-BE49-F238E27FC236}">
                  <a16:creationId xmlns:a16="http://schemas.microsoft.com/office/drawing/2014/main" id="{0837B3CC-54FF-7A4E-E0DC-F1280ABF614C}"/>
                </a:ext>
              </a:extLst>
            </p:cNvPr>
            <p:cNvSpPr txBox="1"/>
            <p:nvPr/>
          </p:nvSpPr>
          <p:spPr>
            <a:xfrm>
              <a:off x="624116" y="3475517"/>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0</a:t>
              </a:r>
            </a:p>
          </p:txBody>
        </p:sp>
        <p:sp>
          <p:nvSpPr>
            <p:cNvPr id="38" name="TextBox 37">
              <a:extLst>
                <a:ext uri="{FF2B5EF4-FFF2-40B4-BE49-F238E27FC236}">
                  <a16:creationId xmlns:a16="http://schemas.microsoft.com/office/drawing/2014/main" id="{A334A5B7-6D89-0B17-79DA-5E695E44CB89}"/>
                </a:ext>
              </a:extLst>
            </p:cNvPr>
            <p:cNvSpPr txBox="1"/>
            <p:nvPr/>
          </p:nvSpPr>
          <p:spPr>
            <a:xfrm>
              <a:off x="624116" y="3328051"/>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10</a:t>
              </a:r>
            </a:p>
          </p:txBody>
        </p:sp>
        <p:sp>
          <p:nvSpPr>
            <p:cNvPr id="39" name="TextBox 38">
              <a:extLst>
                <a:ext uri="{FF2B5EF4-FFF2-40B4-BE49-F238E27FC236}">
                  <a16:creationId xmlns:a16="http://schemas.microsoft.com/office/drawing/2014/main" id="{A3F387B1-8745-A873-5F1B-B882DF5181B6}"/>
                </a:ext>
              </a:extLst>
            </p:cNvPr>
            <p:cNvSpPr txBox="1"/>
            <p:nvPr/>
          </p:nvSpPr>
          <p:spPr>
            <a:xfrm>
              <a:off x="624116" y="3173381"/>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20</a:t>
              </a:r>
            </a:p>
          </p:txBody>
        </p:sp>
        <p:sp>
          <p:nvSpPr>
            <p:cNvPr id="40" name="TextBox 39">
              <a:extLst>
                <a:ext uri="{FF2B5EF4-FFF2-40B4-BE49-F238E27FC236}">
                  <a16:creationId xmlns:a16="http://schemas.microsoft.com/office/drawing/2014/main" id="{36902B3A-49EC-4F8B-6FB9-717268A74AD6}"/>
                </a:ext>
              </a:extLst>
            </p:cNvPr>
            <p:cNvSpPr txBox="1"/>
            <p:nvPr/>
          </p:nvSpPr>
          <p:spPr>
            <a:xfrm>
              <a:off x="624116" y="3013686"/>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30</a:t>
              </a:r>
            </a:p>
          </p:txBody>
        </p:sp>
        <p:sp>
          <p:nvSpPr>
            <p:cNvPr id="41" name="TextBox 40">
              <a:extLst>
                <a:ext uri="{FF2B5EF4-FFF2-40B4-BE49-F238E27FC236}">
                  <a16:creationId xmlns:a16="http://schemas.microsoft.com/office/drawing/2014/main" id="{970723A7-CCC4-31B7-780E-42EC29C8B59C}"/>
                </a:ext>
              </a:extLst>
            </p:cNvPr>
            <p:cNvSpPr txBox="1"/>
            <p:nvPr/>
          </p:nvSpPr>
          <p:spPr>
            <a:xfrm>
              <a:off x="624116" y="2864971"/>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40</a:t>
              </a:r>
            </a:p>
          </p:txBody>
        </p:sp>
        <p:sp>
          <p:nvSpPr>
            <p:cNvPr id="42" name="TextBox 41">
              <a:extLst>
                <a:ext uri="{FF2B5EF4-FFF2-40B4-BE49-F238E27FC236}">
                  <a16:creationId xmlns:a16="http://schemas.microsoft.com/office/drawing/2014/main" id="{9F2BA3A8-E9A5-82F0-BDCB-CED8A3F30853}"/>
                </a:ext>
              </a:extLst>
            </p:cNvPr>
            <p:cNvSpPr txBox="1"/>
            <p:nvPr/>
          </p:nvSpPr>
          <p:spPr>
            <a:xfrm>
              <a:off x="624116" y="2710642"/>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50</a:t>
              </a:r>
            </a:p>
          </p:txBody>
        </p:sp>
        <p:sp>
          <p:nvSpPr>
            <p:cNvPr id="43" name="TextBox 42">
              <a:extLst>
                <a:ext uri="{FF2B5EF4-FFF2-40B4-BE49-F238E27FC236}">
                  <a16:creationId xmlns:a16="http://schemas.microsoft.com/office/drawing/2014/main" id="{C94D474F-794B-3E88-9994-BA57F7039977}"/>
                </a:ext>
              </a:extLst>
            </p:cNvPr>
            <p:cNvSpPr txBox="1"/>
            <p:nvPr/>
          </p:nvSpPr>
          <p:spPr>
            <a:xfrm>
              <a:off x="624116" y="2557890"/>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60</a:t>
              </a:r>
            </a:p>
          </p:txBody>
        </p:sp>
        <p:sp>
          <p:nvSpPr>
            <p:cNvPr id="44" name="TextBox 43">
              <a:extLst>
                <a:ext uri="{FF2B5EF4-FFF2-40B4-BE49-F238E27FC236}">
                  <a16:creationId xmlns:a16="http://schemas.microsoft.com/office/drawing/2014/main" id="{45D46132-29A1-2435-0B7A-94678A4025B3}"/>
                </a:ext>
              </a:extLst>
            </p:cNvPr>
            <p:cNvSpPr txBox="1"/>
            <p:nvPr/>
          </p:nvSpPr>
          <p:spPr>
            <a:xfrm>
              <a:off x="624116" y="2403561"/>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70</a:t>
              </a:r>
            </a:p>
          </p:txBody>
        </p:sp>
        <p:sp>
          <p:nvSpPr>
            <p:cNvPr id="45" name="TextBox 44">
              <a:extLst>
                <a:ext uri="{FF2B5EF4-FFF2-40B4-BE49-F238E27FC236}">
                  <a16:creationId xmlns:a16="http://schemas.microsoft.com/office/drawing/2014/main" id="{118484FD-EC1E-07C1-0C62-CC009308AD00}"/>
                </a:ext>
              </a:extLst>
            </p:cNvPr>
            <p:cNvSpPr txBox="1"/>
            <p:nvPr/>
          </p:nvSpPr>
          <p:spPr>
            <a:xfrm>
              <a:off x="624116" y="2243394"/>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80</a:t>
              </a:r>
            </a:p>
          </p:txBody>
        </p:sp>
        <p:sp>
          <p:nvSpPr>
            <p:cNvPr id="46" name="TextBox 45">
              <a:extLst>
                <a:ext uri="{FF2B5EF4-FFF2-40B4-BE49-F238E27FC236}">
                  <a16:creationId xmlns:a16="http://schemas.microsoft.com/office/drawing/2014/main" id="{98343FEC-172D-11EE-200D-B9BA1EC96CA6}"/>
                </a:ext>
              </a:extLst>
            </p:cNvPr>
            <p:cNvSpPr txBox="1"/>
            <p:nvPr/>
          </p:nvSpPr>
          <p:spPr>
            <a:xfrm>
              <a:off x="624116" y="2100285"/>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90</a:t>
              </a:r>
            </a:p>
          </p:txBody>
        </p:sp>
        <p:sp>
          <p:nvSpPr>
            <p:cNvPr id="47" name="TextBox 46">
              <a:extLst>
                <a:ext uri="{FF2B5EF4-FFF2-40B4-BE49-F238E27FC236}">
                  <a16:creationId xmlns:a16="http://schemas.microsoft.com/office/drawing/2014/main" id="{60675F9B-8505-D3D2-F584-DBF3C1658CCD}"/>
                </a:ext>
              </a:extLst>
            </p:cNvPr>
            <p:cNvSpPr txBox="1"/>
            <p:nvPr/>
          </p:nvSpPr>
          <p:spPr>
            <a:xfrm>
              <a:off x="624116" y="1951622"/>
              <a:ext cx="140491" cy="103875"/>
            </a:xfrm>
            <a:prstGeom prst="rect">
              <a:avLst/>
            </a:prstGeom>
            <a:solidFill>
              <a:schemeClr val="bg1"/>
            </a:solidFill>
            <a:ln w="12700">
              <a:noFill/>
            </a:ln>
          </p:spPr>
          <p:txBody>
            <a:bodyPr wrap="square" lIns="0" tIns="0" rIns="0" bIns="0">
              <a:spAutoFit/>
            </a:bodyPr>
            <a:lstStyle/>
            <a:p>
              <a:pPr algn="ctr" defTabSz="685800">
                <a:defRPr/>
              </a:pPr>
              <a:r>
                <a:rPr lang="en-US" sz="675" noProof="0">
                  <a:solidFill>
                    <a:srgbClr val="002557"/>
                  </a:solidFill>
                  <a:latin typeface="Calibri" panose="020F0502020204030204" pitchFamily="34" charset="0"/>
                </a:rPr>
                <a:t>100</a:t>
              </a:r>
            </a:p>
          </p:txBody>
        </p:sp>
      </p:grpSp>
      <p:sp>
        <p:nvSpPr>
          <p:cNvPr id="2" name="Title 1">
            <a:extLst>
              <a:ext uri="{FF2B5EF4-FFF2-40B4-BE49-F238E27FC236}">
                <a16:creationId xmlns:a16="http://schemas.microsoft.com/office/drawing/2014/main" id="{AEC08ED0-18AF-3756-B5FD-E3232FD8D850}"/>
              </a:ext>
            </a:extLst>
          </p:cNvPr>
          <p:cNvSpPr>
            <a:spLocks noGrp="1"/>
          </p:cNvSpPr>
          <p:nvPr>
            <p:ph type="title"/>
          </p:nvPr>
        </p:nvSpPr>
        <p:spPr>
          <a:xfrm>
            <a:off x="-10752" y="12700"/>
            <a:ext cx="9142052" cy="987919"/>
          </a:xfrm>
        </p:spPr>
        <p:txBody>
          <a:bodyPr>
            <a:noAutofit/>
          </a:bodyPr>
          <a:lstStyle/>
          <a:p>
            <a:pPr algn="ctr">
              <a:lnSpc>
                <a:spcPct val="80000"/>
              </a:lnSpc>
            </a:pPr>
            <a:r>
              <a:rPr lang="en-US" sz="3200" noProof="0" dirty="0">
                <a:solidFill>
                  <a:schemeClr val="bg1"/>
                </a:solidFill>
              </a:rPr>
              <a:t>TROPiCS-02</a:t>
            </a:r>
            <a:r>
              <a:rPr lang="en-US" sz="2800" noProof="0" dirty="0">
                <a:solidFill>
                  <a:schemeClr val="bg1"/>
                </a:solidFill>
              </a:rPr>
              <a:t> </a:t>
            </a:r>
            <a:br>
              <a:rPr lang="en-US" sz="2800" noProof="0" dirty="0">
                <a:solidFill>
                  <a:schemeClr val="bg1"/>
                </a:solidFill>
              </a:rPr>
            </a:br>
            <a:r>
              <a:rPr lang="en-US" sz="2300" i="1" noProof="0" dirty="0">
                <a:solidFill>
                  <a:schemeClr val="bg1"/>
                </a:solidFill>
              </a:rPr>
              <a:t>PFS and OS vs Chemotherapy</a:t>
            </a:r>
            <a:endParaRPr lang="en-US" sz="2300" i="1" baseline="30000" noProof="0" dirty="0">
              <a:solidFill>
                <a:schemeClr val="bg1"/>
              </a:solidFill>
            </a:endParaRPr>
          </a:p>
        </p:txBody>
      </p:sp>
      <p:sp>
        <p:nvSpPr>
          <p:cNvPr id="3" name="Text Placeholder 2">
            <a:extLst>
              <a:ext uri="{FF2B5EF4-FFF2-40B4-BE49-F238E27FC236}">
                <a16:creationId xmlns:a16="http://schemas.microsoft.com/office/drawing/2014/main" id="{3D87943F-E532-573A-92A3-DDD3DBB356B1}"/>
              </a:ext>
            </a:extLst>
          </p:cNvPr>
          <p:cNvSpPr>
            <a:spLocks noGrp="1"/>
          </p:cNvSpPr>
          <p:nvPr>
            <p:ph type="body" sz="quarter" idx="10"/>
          </p:nvPr>
        </p:nvSpPr>
        <p:spPr>
          <a:xfrm>
            <a:off x="0" y="4889500"/>
            <a:ext cx="7536180" cy="254000"/>
          </a:xfrm>
        </p:spPr>
        <p:txBody>
          <a:bodyPr/>
          <a:lstStyle/>
          <a:p>
            <a:pPr algn="l"/>
            <a:r>
              <a:rPr lang="en-US" sz="900" noProof="0" dirty="0">
                <a:solidFill>
                  <a:schemeClr val="bg1">
                    <a:lumMod val="50000"/>
                  </a:schemeClr>
                </a:solidFill>
              </a:rPr>
              <a:t>Adapted from </a:t>
            </a:r>
            <a:r>
              <a:rPr lang="en-US" sz="900" noProof="0" dirty="0" err="1">
                <a:solidFill>
                  <a:schemeClr val="bg1">
                    <a:lumMod val="50000"/>
                  </a:schemeClr>
                </a:solidFill>
              </a:rPr>
              <a:t>Rugo</a:t>
            </a:r>
            <a:r>
              <a:rPr lang="en-US" sz="900" noProof="0" dirty="0">
                <a:solidFill>
                  <a:schemeClr val="bg1">
                    <a:lumMod val="50000"/>
                  </a:schemeClr>
                </a:solidFill>
              </a:rPr>
              <a:t> HS, et al. </a:t>
            </a:r>
            <a:r>
              <a:rPr lang="en-US" sz="900" i="1" noProof="0" dirty="0">
                <a:solidFill>
                  <a:schemeClr val="bg1">
                    <a:lumMod val="50000"/>
                  </a:schemeClr>
                </a:solidFill>
              </a:rPr>
              <a:t>J Clin Oncol</a:t>
            </a:r>
            <a:r>
              <a:rPr lang="en-US" sz="900" noProof="0" dirty="0">
                <a:solidFill>
                  <a:schemeClr val="bg1">
                    <a:lumMod val="50000"/>
                  </a:schemeClr>
                </a:solidFill>
              </a:rPr>
              <a:t>. 2022;40:3365–3376.  Adapted from </a:t>
            </a:r>
            <a:r>
              <a:rPr lang="en-US" sz="900" noProof="0" dirty="0" err="1">
                <a:solidFill>
                  <a:schemeClr val="bg1">
                    <a:lumMod val="50000"/>
                  </a:schemeClr>
                </a:solidFill>
              </a:rPr>
              <a:t>Rugo</a:t>
            </a:r>
            <a:r>
              <a:rPr lang="en-US" sz="900" noProof="0" dirty="0">
                <a:solidFill>
                  <a:schemeClr val="bg1">
                    <a:lumMod val="50000"/>
                  </a:schemeClr>
                </a:solidFill>
              </a:rPr>
              <a:t> H, et al. ESMO Congress. 2022. Abstract No. LBA76;  </a:t>
            </a:r>
            <a:br>
              <a:rPr lang="en-US" sz="900" noProof="0" dirty="0">
                <a:solidFill>
                  <a:schemeClr val="bg1">
                    <a:lumMod val="50000"/>
                  </a:schemeClr>
                </a:solidFill>
              </a:rPr>
            </a:br>
            <a:r>
              <a:rPr lang="en-US" sz="900" noProof="0" dirty="0">
                <a:solidFill>
                  <a:schemeClr val="bg1">
                    <a:lumMod val="50000"/>
                  </a:schemeClr>
                </a:solidFill>
              </a:rPr>
              <a:t>Adapted from Rugo H, et al. </a:t>
            </a:r>
            <a:r>
              <a:rPr lang="en-US" sz="900" i="1" noProof="0" dirty="0">
                <a:solidFill>
                  <a:schemeClr val="bg1">
                    <a:lumMod val="50000"/>
                  </a:schemeClr>
                </a:solidFill>
              </a:rPr>
              <a:t>Lancet.</a:t>
            </a:r>
            <a:r>
              <a:rPr lang="en-US" sz="900" noProof="0" dirty="0">
                <a:solidFill>
                  <a:schemeClr val="bg1">
                    <a:lumMod val="50000"/>
                  </a:schemeClr>
                </a:solidFill>
              </a:rPr>
              <a:t> 2023;402(10411):1423–1433. </a:t>
            </a:r>
            <a:r>
              <a:rPr lang="en-US" sz="900" noProof="0" dirty="0" err="1">
                <a:solidFill>
                  <a:schemeClr val="bg1">
                    <a:lumMod val="50000"/>
                  </a:schemeClr>
                </a:solidFill>
              </a:rPr>
              <a:t>Tolaney</a:t>
            </a:r>
            <a:r>
              <a:rPr lang="en-US" sz="900" noProof="0" dirty="0">
                <a:solidFill>
                  <a:schemeClr val="bg1">
                    <a:lumMod val="50000"/>
                  </a:schemeClr>
                </a:solidFill>
              </a:rPr>
              <a:t> S, et al. ASCO Annual Meeting. 2023. Abstract No. 1003.</a:t>
            </a:r>
          </a:p>
        </p:txBody>
      </p:sp>
      <p:graphicFrame>
        <p:nvGraphicFramePr>
          <p:cNvPr id="6" name="Table 27">
            <a:extLst>
              <a:ext uri="{FF2B5EF4-FFF2-40B4-BE49-F238E27FC236}">
                <a16:creationId xmlns:a16="http://schemas.microsoft.com/office/drawing/2014/main" id="{40DCA873-6A4A-8FE3-6F04-139B0B6D2262}"/>
              </a:ext>
            </a:extLst>
          </p:cNvPr>
          <p:cNvGraphicFramePr>
            <a:graphicFrameLocks noGrp="1"/>
          </p:cNvGraphicFramePr>
          <p:nvPr>
            <p:extLst>
              <p:ext uri="{D42A27DB-BD31-4B8C-83A1-F6EECF244321}">
                <p14:modId xmlns:p14="http://schemas.microsoft.com/office/powerpoint/2010/main" val="3311761951"/>
              </p:ext>
            </p:extLst>
          </p:nvPr>
        </p:nvGraphicFramePr>
        <p:xfrm>
          <a:off x="361346" y="3776988"/>
          <a:ext cx="4072058" cy="343796"/>
        </p:xfrm>
        <a:graphic>
          <a:graphicData uri="http://schemas.openxmlformats.org/drawingml/2006/table">
            <a:tbl>
              <a:tblPr firstRow="1" bandRow="1">
                <a:tableStyleId>{5C22544A-7EE6-4342-B048-85BDC9FD1C3A}</a:tableStyleId>
              </a:tblPr>
              <a:tblGrid>
                <a:gridCol w="227373">
                  <a:extLst>
                    <a:ext uri="{9D8B030D-6E8A-4147-A177-3AD203B41FA5}">
                      <a16:colId xmlns:a16="http://schemas.microsoft.com/office/drawing/2014/main" val="2117145719"/>
                    </a:ext>
                  </a:extLst>
                </a:gridCol>
                <a:gridCol w="295745">
                  <a:extLst>
                    <a:ext uri="{9D8B030D-6E8A-4147-A177-3AD203B41FA5}">
                      <a16:colId xmlns:a16="http://schemas.microsoft.com/office/drawing/2014/main" val="116493994"/>
                    </a:ext>
                  </a:extLst>
                </a:gridCol>
                <a:gridCol w="295745">
                  <a:extLst>
                    <a:ext uri="{9D8B030D-6E8A-4147-A177-3AD203B41FA5}">
                      <a16:colId xmlns:a16="http://schemas.microsoft.com/office/drawing/2014/main" val="3515584910"/>
                    </a:ext>
                  </a:extLst>
                </a:gridCol>
                <a:gridCol w="295745">
                  <a:extLst>
                    <a:ext uri="{9D8B030D-6E8A-4147-A177-3AD203B41FA5}">
                      <a16:colId xmlns:a16="http://schemas.microsoft.com/office/drawing/2014/main" val="426262220"/>
                    </a:ext>
                  </a:extLst>
                </a:gridCol>
                <a:gridCol w="295745">
                  <a:extLst>
                    <a:ext uri="{9D8B030D-6E8A-4147-A177-3AD203B41FA5}">
                      <a16:colId xmlns:a16="http://schemas.microsoft.com/office/drawing/2014/main" val="2583470130"/>
                    </a:ext>
                  </a:extLst>
                </a:gridCol>
                <a:gridCol w="295745">
                  <a:extLst>
                    <a:ext uri="{9D8B030D-6E8A-4147-A177-3AD203B41FA5}">
                      <a16:colId xmlns:a16="http://schemas.microsoft.com/office/drawing/2014/main" val="1872342716"/>
                    </a:ext>
                  </a:extLst>
                </a:gridCol>
                <a:gridCol w="295745">
                  <a:extLst>
                    <a:ext uri="{9D8B030D-6E8A-4147-A177-3AD203B41FA5}">
                      <a16:colId xmlns:a16="http://schemas.microsoft.com/office/drawing/2014/main" val="941638318"/>
                    </a:ext>
                  </a:extLst>
                </a:gridCol>
                <a:gridCol w="295745">
                  <a:extLst>
                    <a:ext uri="{9D8B030D-6E8A-4147-A177-3AD203B41FA5}">
                      <a16:colId xmlns:a16="http://schemas.microsoft.com/office/drawing/2014/main" val="2578609759"/>
                    </a:ext>
                  </a:extLst>
                </a:gridCol>
                <a:gridCol w="295745">
                  <a:extLst>
                    <a:ext uri="{9D8B030D-6E8A-4147-A177-3AD203B41FA5}">
                      <a16:colId xmlns:a16="http://schemas.microsoft.com/office/drawing/2014/main" val="4125452289"/>
                    </a:ext>
                  </a:extLst>
                </a:gridCol>
                <a:gridCol w="295745">
                  <a:extLst>
                    <a:ext uri="{9D8B030D-6E8A-4147-A177-3AD203B41FA5}">
                      <a16:colId xmlns:a16="http://schemas.microsoft.com/office/drawing/2014/main" val="2607569124"/>
                    </a:ext>
                  </a:extLst>
                </a:gridCol>
                <a:gridCol w="295745">
                  <a:extLst>
                    <a:ext uri="{9D8B030D-6E8A-4147-A177-3AD203B41FA5}">
                      <a16:colId xmlns:a16="http://schemas.microsoft.com/office/drawing/2014/main" val="3015190534"/>
                    </a:ext>
                  </a:extLst>
                </a:gridCol>
                <a:gridCol w="295745">
                  <a:extLst>
                    <a:ext uri="{9D8B030D-6E8A-4147-A177-3AD203B41FA5}">
                      <a16:colId xmlns:a16="http://schemas.microsoft.com/office/drawing/2014/main" val="3049114674"/>
                    </a:ext>
                  </a:extLst>
                </a:gridCol>
                <a:gridCol w="295745">
                  <a:extLst>
                    <a:ext uri="{9D8B030D-6E8A-4147-A177-3AD203B41FA5}">
                      <a16:colId xmlns:a16="http://schemas.microsoft.com/office/drawing/2014/main" val="812398574"/>
                    </a:ext>
                  </a:extLst>
                </a:gridCol>
                <a:gridCol w="295745">
                  <a:extLst>
                    <a:ext uri="{9D8B030D-6E8A-4147-A177-3AD203B41FA5}">
                      <a16:colId xmlns:a16="http://schemas.microsoft.com/office/drawing/2014/main" val="320259088"/>
                    </a:ext>
                  </a:extLst>
                </a:gridCol>
              </a:tblGrid>
              <a:tr h="72489">
                <a:tc gridSpan="14">
                  <a:txBody>
                    <a:bodyPr/>
                    <a:lstStyle/>
                    <a:p>
                      <a:r>
                        <a:rPr lang="en-US" sz="700" spc="0" baseline="0" noProof="0" dirty="0">
                          <a:solidFill>
                            <a:srgbClr val="002557"/>
                          </a:solidFill>
                        </a:rPr>
                        <a:t>No. of Patients Still at Risk </a:t>
                      </a:r>
                    </a:p>
                  </a:txBody>
                  <a:tcPr marL="0" marR="0" marT="0" marB="0">
                    <a:lnL w="12700" cmpd="sng">
                      <a:noFill/>
                    </a:lnL>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5039325"/>
                  </a:ext>
                </a:extLst>
              </a:tr>
              <a:tr h="118558">
                <a:tc>
                  <a:txBody>
                    <a:bodyPr/>
                    <a:lstStyle/>
                    <a:p>
                      <a:r>
                        <a:rPr lang="en-US" sz="700" b="1" spc="-20" baseline="0" noProof="0" dirty="0">
                          <a:solidFill>
                            <a:srgbClr val="2A789A"/>
                          </a:solidFill>
                        </a:rPr>
                        <a:t>SG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272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148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82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48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27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17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13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0 </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2334739"/>
                  </a:ext>
                </a:extLst>
              </a:tr>
              <a:tr h="118558">
                <a:tc>
                  <a:txBody>
                    <a:bodyPr/>
                    <a:lstStyle/>
                    <a:p>
                      <a:r>
                        <a:rPr lang="en-US" sz="700" b="1" spc="-20" baseline="0" noProof="0">
                          <a:solidFill>
                            <a:srgbClr val="7F7F7F"/>
                          </a:solidFill>
                        </a:rPr>
                        <a:t>TPC</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7F7F7F"/>
                          </a:solidFill>
                        </a:rPr>
                        <a:t>271</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7F7F7F"/>
                          </a:solidFill>
                        </a:rPr>
                        <a:t>109</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7F7F7F"/>
                          </a:solidFill>
                        </a:rPr>
                        <a:t>42</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7F7F7F"/>
                          </a:solidFill>
                        </a:rPr>
                        <a:t>18</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7F7F7F"/>
                          </a:solidFill>
                        </a:rPr>
                        <a:t>7</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7F7F7F"/>
                          </a:solidFill>
                        </a:rPr>
                        <a:t>3</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7F7F7F"/>
                          </a:solidFill>
                        </a:rPr>
                        <a:t>1</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a:solidFill>
                            <a:srgbClr val="7F7F7F"/>
                          </a:solidFill>
                        </a:rPr>
                        <a:t>1</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a:solidFill>
                            <a:srgbClr val="7F7F7F"/>
                          </a:solidFill>
                        </a:rPr>
                        <a:t>1</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a:solidFill>
                            <a:srgbClr val="7F7F7F"/>
                          </a:solidFill>
                        </a:rPr>
                        <a:t>1</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a:solidFill>
                            <a:srgbClr val="7F7F7F"/>
                          </a:solidFill>
                        </a:rPr>
                        <a:t>1</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a:solidFill>
                            <a:srgbClr val="7F7F7F"/>
                          </a:solidFill>
                        </a:rPr>
                        <a:t>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1" spc="-20" baseline="0" noProof="0" dirty="0">
                        <a:solidFill>
                          <a:srgbClr val="7F7F7F"/>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0971893"/>
                  </a:ext>
                </a:extLst>
              </a:tr>
            </a:tbl>
          </a:graphicData>
        </a:graphic>
      </p:graphicFrame>
      <p:graphicFrame>
        <p:nvGraphicFramePr>
          <p:cNvPr id="49" name="Table 27">
            <a:extLst>
              <a:ext uri="{FF2B5EF4-FFF2-40B4-BE49-F238E27FC236}">
                <a16:creationId xmlns:a16="http://schemas.microsoft.com/office/drawing/2014/main" id="{3623C6A2-7829-E692-25DC-CD85192909B2}"/>
              </a:ext>
            </a:extLst>
          </p:cNvPr>
          <p:cNvGraphicFramePr>
            <a:graphicFrameLocks noGrp="1"/>
          </p:cNvGraphicFramePr>
          <p:nvPr>
            <p:extLst>
              <p:ext uri="{D42A27DB-BD31-4B8C-83A1-F6EECF244321}">
                <p14:modId xmlns:p14="http://schemas.microsoft.com/office/powerpoint/2010/main" val="2689182989"/>
              </p:ext>
            </p:extLst>
          </p:nvPr>
        </p:nvGraphicFramePr>
        <p:xfrm>
          <a:off x="4702881" y="3770972"/>
          <a:ext cx="4114799" cy="328100"/>
        </p:xfrm>
        <a:graphic>
          <a:graphicData uri="http://schemas.openxmlformats.org/drawingml/2006/table">
            <a:tbl>
              <a:tblPr firstRow="1" bandRow="1">
                <a:tableStyleId>{5C22544A-7EE6-4342-B048-85BDC9FD1C3A}</a:tableStyleId>
              </a:tblPr>
              <a:tblGrid>
                <a:gridCol w="214203">
                  <a:extLst>
                    <a:ext uri="{9D8B030D-6E8A-4147-A177-3AD203B41FA5}">
                      <a16:colId xmlns:a16="http://schemas.microsoft.com/office/drawing/2014/main" val="2117145719"/>
                    </a:ext>
                  </a:extLst>
                </a:gridCol>
                <a:gridCol w="278614">
                  <a:extLst>
                    <a:ext uri="{9D8B030D-6E8A-4147-A177-3AD203B41FA5}">
                      <a16:colId xmlns:a16="http://schemas.microsoft.com/office/drawing/2014/main" val="116493994"/>
                    </a:ext>
                  </a:extLst>
                </a:gridCol>
                <a:gridCol w="278614">
                  <a:extLst>
                    <a:ext uri="{9D8B030D-6E8A-4147-A177-3AD203B41FA5}">
                      <a16:colId xmlns:a16="http://schemas.microsoft.com/office/drawing/2014/main" val="3515584910"/>
                    </a:ext>
                  </a:extLst>
                </a:gridCol>
                <a:gridCol w="278614">
                  <a:extLst>
                    <a:ext uri="{9D8B030D-6E8A-4147-A177-3AD203B41FA5}">
                      <a16:colId xmlns:a16="http://schemas.microsoft.com/office/drawing/2014/main" val="426262220"/>
                    </a:ext>
                  </a:extLst>
                </a:gridCol>
                <a:gridCol w="278614">
                  <a:extLst>
                    <a:ext uri="{9D8B030D-6E8A-4147-A177-3AD203B41FA5}">
                      <a16:colId xmlns:a16="http://schemas.microsoft.com/office/drawing/2014/main" val="2583470130"/>
                    </a:ext>
                  </a:extLst>
                </a:gridCol>
                <a:gridCol w="278614">
                  <a:extLst>
                    <a:ext uri="{9D8B030D-6E8A-4147-A177-3AD203B41FA5}">
                      <a16:colId xmlns:a16="http://schemas.microsoft.com/office/drawing/2014/main" val="1872342716"/>
                    </a:ext>
                  </a:extLst>
                </a:gridCol>
                <a:gridCol w="278614">
                  <a:extLst>
                    <a:ext uri="{9D8B030D-6E8A-4147-A177-3AD203B41FA5}">
                      <a16:colId xmlns:a16="http://schemas.microsoft.com/office/drawing/2014/main" val="941638318"/>
                    </a:ext>
                  </a:extLst>
                </a:gridCol>
                <a:gridCol w="278614">
                  <a:extLst>
                    <a:ext uri="{9D8B030D-6E8A-4147-A177-3AD203B41FA5}">
                      <a16:colId xmlns:a16="http://schemas.microsoft.com/office/drawing/2014/main" val="2578609759"/>
                    </a:ext>
                  </a:extLst>
                </a:gridCol>
                <a:gridCol w="278614">
                  <a:extLst>
                    <a:ext uri="{9D8B030D-6E8A-4147-A177-3AD203B41FA5}">
                      <a16:colId xmlns:a16="http://schemas.microsoft.com/office/drawing/2014/main" val="4125452289"/>
                    </a:ext>
                  </a:extLst>
                </a:gridCol>
                <a:gridCol w="278614">
                  <a:extLst>
                    <a:ext uri="{9D8B030D-6E8A-4147-A177-3AD203B41FA5}">
                      <a16:colId xmlns:a16="http://schemas.microsoft.com/office/drawing/2014/main" val="2607569124"/>
                    </a:ext>
                  </a:extLst>
                </a:gridCol>
                <a:gridCol w="278614">
                  <a:extLst>
                    <a:ext uri="{9D8B030D-6E8A-4147-A177-3AD203B41FA5}">
                      <a16:colId xmlns:a16="http://schemas.microsoft.com/office/drawing/2014/main" val="3015190534"/>
                    </a:ext>
                  </a:extLst>
                </a:gridCol>
                <a:gridCol w="278614">
                  <a:extLst>
                    <a:ext uri="{9D8B030D-6E8A-4147-A177-3AD203B41FA5}">
                      <a16:colId xmlns:a16="http://schemas.microsoft.com/office/drawing/2014/main" val="3049114674"/>
                    </a:ext>
                  </a:extLst>
                </a:gridCol>
                <a:gridCol w="278614">
                  <a:extLst>
                    <a:ext uri="{9D8B030D-6E8A-4147-A177-3AD203B41FA5}">
                      <a16:colId xmlns:a16="http://schemas.microsoft.com/office/drawing/2014/main" val="812398574"/>
                    </a:ext>
                  </a:extLst>
                </a:gridCol>
                <a:gridCol w="278614">
                  <a:extLst>
                    <a:ext uri="{9D8B030D-6E8A-4147-A177-3AD203B41FA5}">
                      <a16:colId xmlns:a16="http://schemas.microsoft.com/office/drawing/2014/main" val="320259088"/>
                    </a:ext>
                  </a:extLst>
                </a:gridCol>
                <a:gridCol w="278614">
                  <a:extLst>
                    <a:ext uri="{9D8B030D-6E8A-4147-A177-3AD203B41FA5}">
                      <a16:colId xmlns:a16="http://schemas.microsoft.com/office/drawing/2014/main" val="1175249509"/>
                    </a:ext>
                  </a:extLst>
                </a:gridCol>
              </a:tblGrid>
              <a:tr h="67690">
                <a:tc gridSpan="14">
                  <a:txBody>
                    <a:bodyPr/>
                    <a:lstStyle/>
                    <a:p>
                      <a:r>
                        <a:rPr lang="en-US" sz="700" spc="0" baseline="0" noProof="0" dirty="0">
                          <a:solidFill>
                            <a:srgbClr val="002557"/>
                          </a:solidFill>
                        </a:rPr>
                        <a:t>No. of Patients Still at Risk </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700" spc="0" baseline="0" noProof="0">
                        <a:solidFill>
                          <a:srgbClr val="002557"/>
                        </a:solidFill>
                      </a:endParaRPr>
                    </a:p>
                  </a:txBody>
                  <a:tcPr marL="0" marR="0" marT="0" marB="0">
                    <a:lnL w="12700" cmpd="sng">
                      <a:noFill/>
                    </a:lnL>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5039325"/>
                  </a:ext>
                </a:extLst>
              </a:tr>
              <a:tr h="110710">
                <a:tc>
                  <a:txBody>
                    <a:bodyPr/>
                    <a:lstStyle/>
                    <a:p>
                      <a:r>
                        <a:rPr lang="en-US" sz="700" b="1" spc="-20" baseline="0" noProof="0" dirty="0">
                          <a:solidFill>
                            <a:srgbClr val="2A789A"/>
                          </a:solidFill>
                        </a:rPr>
                        <a:t>SG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272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253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223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2A789A"/>
                          </a:solidFill>
                        </a:rPr>
                        <a:t>200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2A789A"/>
                          </a:solidFill>
                        </a:rPr>
                        <a:t>163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2A789A"/>
                          </a:solidFill>
                        </a:rPr>
                        <a:t>130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2A789A"/>
                          </a:solidFill>
                        </a:rPr>
                        <a:t>105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2A789A"/>
                          </a:solidFill>
                        </a:rPr>
                        <a:t>71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52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33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19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13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1 </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2A789A"/>
                          </a:solidFill>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2334739"/>
                  </a:ext>
                </a:extLst>
              </a:tr>
              <a:tr h="110710">
                <a:tc>
                  <a:txBody>
                    <a:bodyPr/>
                    <a:lstStyle/>
                    <a:p>
                      <a:r>
                        <a:rPr lang="en-US" sz="700" b="1" spc="-20" baseline="0" noProof="0">
                          <a:solidFill>
                            <a:srgbClr val="7F7F7F"/>
                          </a:solidFill>
                        </a:rPr>
                        <a:t>TPC</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7F7F7F"/>
                          </a:solidFill>
                        </a:rPr>
                        <a:t>271</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a:solidFill>
                            <a:srgbClr val="7F7F7F"/>
                          </a:solidFill>
                        </a:rPr>
                        <a:t>251</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7F7F7F"/>
                          </a:solidFill>
                        </a:rPr>
                        <a:t>199</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7F7F7F"/>
                          </a:solidFill>
                        </a:rPr>
                        <a:t>167</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7F7F7F"/>
                          </a:solidFill>
                        </a:rPr>
                        <a:t>124</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7F7F7F"/>
                          </a:solidFill>
                        </a:rPr>
                        <a:t>96</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600" b="1" spc="-20" baseline="0" noProof="0" dirty="0">
                          <a:solidFill>
                            <a:srgbClr val="7F7F7F"/>
                          </a:solidFill>
                        </a:rPr>
                        <a:t>82</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dirty="0">
                          <a:solidFill>
                            <a:srgbClr val="7F7F7F"/>
                          </a:solidFill>
                        </a:rPr>
                        <a:t>66</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a:solidFill>
                            <a:srgbClr val="7F7F7F"/>
                          </a:solidFill>
                        </a:rPr>
                        <a:t>46</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a:solidFill>
                            <a:srgbClr val="7F7F7F"/>
                          </a:solidFill>
                        </a:rPr>
                        <a:t>27</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a:solidFill>
                            <a:srgbClr val="7F7F7F"/>
                          </a:solidFill>
                        </a:rPr>
                        <a:t>15</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a:solidFill>
                            <a:srgbClr val="7F7F7F"/>
                          </a:solidFill>
                        </a:rPr>
                        <a:t>7</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a:solidFill>
                            <a:srgbClr val="7F7F7F"/>
                          </a:solidFill>
                        </a:rPr>
                        <a:t>1</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1" spc="-20" baseline="0" noProof="0" dirty="0">
                          <a:solidFill>
                            <a:srgbClr val="7F7F7F"/>
                          </a:solidFill>
                        </a:rPr>
                        <a:t>0</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0971893"/>
                  </a:ext>
                </a:extLst>
              </a:tr>
            </a:tbl>
          </a:graphicData>
        </a:graphic>
      </p:graphicFrame>
      <p:sp>
        <p:nvSpPr>
          <p:cNvPr id="4" name="TextBox 3">
            <a:extLst>
              <a:ext uri="{FF2B5EF4-FFF2-40B4-BE49-F238E27FC236}">
                <a16:creationId xmlns:a16="http://schemas.microsoft.com/office/drawing/2014/main" id="{EAA2BF35-E503-8A42-B214-3245F113DE32}"/>
              </a:ext>
            </a:extLst>
          </p:cNvPr>
          <p:cNvSpPr txBox="1"/>
          <p:nvPr/>
        </p:nvSpPr>
        <p:spPr>
          <a:xfrm>
            <a:off x="235939" y="1220350"/>
            <a:ext cx="4336061" cy="307777"/>
          </a:xfrm>
          <a:prstGeom prst="rect">
            <a:avLst/>
          </a:prstGeom>
          <a:noFill/>
        </p:spPr>
        <p:txBody>
          <a:bodyPr wrap="square">
            <a:spAutoFit/>
          </a:bodyPr>
          <a:lstStyle/>
          <a:p>
            <a:pPr algn="ctr" defTabSz="685800">
              <a:defRPr/>
            </a:pPr>
            <a:r>
              <a:rPr lang="en-US" sz="1400" b="1" noProof="0" dirty="0">
                <a:solidFill>
                  <a:schemeClr val="accent5"/>
                </a:solidFill>
                <a:latin typeface="Calibri" panose="020F0502020204030204" pitchFamily="34" charset="0"/>
                <a:ea typeface="Times New Roman" panose="02020603050405020304" pitchFamily="18" charset="0"/>
                <a:cs typeface="Calibri"/>
              </a:rPr>
              <a:t>Progression-free Survival</a:t>
            </a:r>
          </a:p>
        </p:txBody>
      </p:sp>
      <p:sp>
        <p:nvSpPr>
          <p:cNvPr id="84" name="TextBox 83">
            <a:extLst>
              <a:ext uri="{FF2B5EF4-FFF2-40B4-BE49-F238E27FC236}">
                <a16:creationId xmlns:a16="http://schemas.microsoft.com/office/drawing/2014/main" id="{2F809BB8-A3CD-4B99-6B16-204B37A5174A}"/>
              </a:ext>
            </a:extLst>
          </p:cNvPr>
          <p:cNvSpPr txBox="1"/>
          <p:nvPr/>
        </p:nvSpPr>
        <p:spPr>
          <a:xfrm>
            <a:off x="4616281" y="1220769"/>
            <a:ext cx="4336061" cy="307777"/>
          </a:xfrm>
          <a:prstGeom prst="rect">
            <a:avLst/>
          </a:prstGeom>
          <a:noFill/>
        </p:spPr>
        <p:txBody>
          <a:bodyPr wrap="square">
            <a:spAutoFit/>
          </a:bodyPr>
          <a:lstStyle/>
          <a:p>
            <a:pPr algn="ctr" defTabSz="685800">
              <a:defRPr/>
            </a:pPr>
            <a:r>
              <a:rPr lang="en-US" sz="1400" b="1" noProof="0">
                <a:solidFill>
                  <a:schemeClr val="accent5"/>
                </a:solidFill>
                <a:latin typeface="Calibri" panose="020F0502020204030204" pitchFamily="34" charset="0"/>
                <a:ea typeface="Times New Roman" panose="02020603050405020304" pitchFamily="18" charset="0"/>
                <a:cs typeface="Calibri"/>
              </a:rPr>
              <a:t>Overall Survival</a:t>
            </a:r>
          </a:p>
        </p:txBody>
      </p:sp>
      <p:pic>
        <p:nvPicPr>
          <p:cNvPr id="88" name="Picture 87" descr="A graph of a patient&#10;&#10;Description automatically generated with medium confidence">
            <a:extLst>
              <a:ext uri="{FF2B5EF4-FFF2-40B4-BE49-F238E27FC236}">
                <a16:creationId xmlns:a16="http://schemas.microsoft.com/office/drawing/2014/main" id="{C69E114E-96B4-6DF7-3FA5-2D5FA35FD926}"/>
              </a:ext>
            </a:extLst>
          </p:cNvPr>
          <p:cNvPicPr>
            <a:picLocks noChangeAspect="1"/>
          </p:cNvPicPr>
          <p:nvPr/>
        </p:nvPicPr>
        <p:blipFill rotWithShape="1">
          <a:blip r:embed="rId4">
            <a:extLst>
              <a:ext uri="{28A0092B-C50C-407E-A947-70E740481C1C}">
                <a14:useLocalDpi xmlns:a14="http://schemas.microsoft.com/office/drawing/2010/main" val="0"/>
              </a:ext>
            </a:extLst>
          </a:blip>
          <a:srcRect l="32046" t="21245" r="16819" b="39446"/>
          <a:stretch/>
        </p:blipFill>
        <p:spPr>
          <a:xfrm>
            <a:off x="696535" y="1881841"/>
            <a:ext cx="3498624" cy="1507611"/>
          </a:xfrm>
          <a:custGeom>
            <a:avLst/>
            <a:gdLst>
              <a:gd name="connsiteX0" fmla="*/ 0 w 3498624"/>
              <a:gd name="connsiteY0" fmla="*/ 0 h 1507611"/>
              <a:gd name="connsiteX1" fmla="*/ 468635 w 3498624"/>
              <a:gd name="connsiteY1" fmla="*/ 0 h 1507611"/>
              <a:gd name="connsiteX2" fmla="*/ 468635 w 3498624"/>
              <a:gd name="connsiteY2" fmla="*/ 129737 h 1507611"/>
              <a:gd name="connsiteX3" fmla="*/ 2089617 w 3498624"/>
              <a:gd name="connsiteY3" fmla="*/ 129737 h 1507611"/>
              <a:gd name="connsiteX4" fmla="*/ 2089617 w 3498624"/>
              <a:gd name="connsiteY4" fmla="*/ 0 h 1507611"/>
              <a:gd name="connsiteX5" fmla="*/ 3498624 w 3498624"/>
              <a:gd name="connsiteY5" fmla="*/ 0 h 1507611"/>
              <a:gd name="connsiteX6" fmla="*/ 3498624 w 3498624"/>
              <a:gd name="connsiteY6" fmla="*/ 1507611 h 1507611"/>
              <a:gd name="connsiteX7" fmla="*/ 0 w 3498624"/>
              <a:gd name="connsiteY7" fmla="*/ 1507611 h 150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624" h="1507611">
                <a:moveTo>
                  <a:pt x="0" y="0"/>
                </a:moveTo>
                <a:lnTo>
                  <a:pt x="468635" y="0"/>
                </a:lnTo>
                <a:lnTo>
                  <a:pt x="468635" y="129737"/>
                </a:lnTo>
                <a:lnTo>
                  <a:pt x="2089617" y="129737"/>
                </a:lnTo>
                <a:lnTo>
                  <a:pt x="2089617" y="0"/>
                </a:lnTo>
                <a:lnTo>
                  <a:pt x="3498624" y="0"/>
                </a:lnTo>
                <a:lnTo>
                  <a:pt x="3498624" y="1507611"/>
                </a:lnTo>
                <a:lnTo>
                  <a:pt x="0" y="1507611"/>
                </a:lnTo>
                <a:close/>
              </a:path>
            </a:pathLst>
          </a:custGeom>
        </p:spPr>
      </p:pic>
      <p:graphicFrame>
        <p:nvGraphicFramePr>
          <p:cNvPr id="17" name="Content Placeholder 8">
            <a:extLst>
              <a:ext uri="{FF2B5EF4-FFF2-40B4-BE49-F238E27FC236}">
                <a16:creationId xmlns:a16="http://schemas.microsoft.com/office/drawing/2014/main" id="{F0810C3A-4C8A-5E89-25AD-570DFE56DFC9}"/>
              </a:ext>
            </a:extLst>
          </p:cNvPr>
          <p:cNvGraphicFramePr>
            <a:graphicFrameLocks/>
          </p:cNvGraphicFramePr>
          <p:nvPr>
            <p:extLst>
              <p:ext uri="{D42A27DB-BD31-4B8C-83A1-F6EECF244321}">
                <p14:modId xmlns:p14="http://schemas.microsoft.com/office/powerpoint/2010/main" val="1854193498"/>
              </p:ext>
            </p:extLst>
          </p:nvPr>
        </p:nvGraphicFramePr>
        <p:xfrm>
          <a:off x="2035038" y="2005102"/>
          <a:ext cx="2376945" cy="763451"/>
        </p:xfrm>
        <a:graphic>
          <a:graphicData uri="http://schemas.openxmlformats.org/drawingml/2006/table">
            <a:tbl>
              <a:tblPr firstRow="1" bandRow="1">
                <a:tableStyleId>{5C22544A-7EE6-4342-B048-85BDC9FD1C3A}</a:tableStyleId>
              </a:tblPr>
              <a:tblGrid>
                <a:gridCol w="1028380">
                  <a:extLst>
                    <a:ext uri="{9D8B030D-6E8A-4147-A177-3AD203B41FA5}">
                      <a16:colId xmlns:a16="http://schemas.microsoft.com/office/drawing/2014/main" val="2275183721"/>
                    </a:ext>
                  </a:extLst>
                </a:gridCol>
                <a:gridCol w="574984">
                  <a:extLst>
                    <a:ext uri="{9D8B030D-6E8A-4147-A177-3AD203B41FA5}">
                      <a16:colId xmlns:a16="http://schemas.microsoft.com/office/drawing/2014/main" val="1824806197"/>
                    </a:ext>
                  </a:extLst>
                </a:gridCol>
                <a:gridCol w="773581">
                  <a:extLst>
                    <a:ext uri="{9D8B030D-6E8A-4147-A177-3AD203B41FA5}">
                      <a16:colId xmlns:a16="http://schemas.microsoft.com/office/drawing/2014/main" val="639473703"/>
                    </a:ext>
                  </a:extLst>
                </a:gridCol>
              </a:tblGrid>
              <a:tr h="164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noProof="0">
                          <a:solidFill>
                            <a:schemeClr val="bg1"/>
                          </a:solidFill>
                          <a:latin typeface="+mn-lt"/>
                          <a:cs typeface="Calibri" panose="020F0502020204030204" pitchFamily="34" charset="0"/>
                        </a:rPr>
                        <a:t>BICR analysis</a:t>
                      </a:r>
                    </a:p>
                  </a:txBody>
                  <a:tcPr marL="13716" marR="13716" marT="8100" marB="810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none" strike="noStrike" kern="1200" cap="none" noProof="0">
                          <a:solidFill>
                            <a:schemeClr val="bg1"/>
                          </a:solidFill>
                          <a:latin typeface="+mn-lt"/>
                          <a:ea typeface="+mn-ea"/>
                          <a:cs typeface="+mn-cs"/>
                          <a:sym typeface="Arial"/>
                        </a:rPr>
                        <a:t>SG (n = 272)</a:t>
                      </a:r>
                      <a:endParaRPr lang="en-US" sz="800" b="1" noProof="0">
                        <a:solidFill>
                          <a:schemeClr val="bg1"/>
                        </a:solidFill>
                        <a:latin typeface="+mn-lt"/>
                        <a:cs typeface="Calibri" panose="020F0502020204030204" pitchFamily="34" charset="0"/>
                      </a:endParaRPr>
                    </a:p>
                  </a:txBody>
                  <a:tcPr marL="13716" marR="13716" marT="8100" marB="810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2A789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none" strike="noStrike" kern="1200" cap="none" noProof="0">
                          <a:solidFill>
                            <a:schemeClr val="bg1"/>
                          </a:solidFill>
                          <a:latin typeface="+mn-lt"/>
                          <a:ea typeface="+mn-ea"/>
                          <a:cs typeface="+mn-cs"/>
                          <a:sym typeface="Arial"/>
                        </a:rPr>
                        <a:t>TPC (n = 271)</a:t>
                      </a:r>
                      <a:endParaRPr lang="en-US" sz="800" b="1" noProof="0">
                        <a:solidFill>
                          <a:schemeClr val="bg1"/>
                        </a:solidFill>
                        <a:latin typeface="+mn-lt"/>
                        <a:cs typeface="Calibri" panose="020F0502020204030204" pitchFamily="34" charset="0"/>
                      </a:endParaRPr>
                    </a:p>
                  </a:txBody>
                  <a:tcPr marL="13716" marR="13716" marT="8100" marB="8100" anchor="ctr">
                    <a:lnL w="12700" cmpd="sng">
                      <a:noFill/>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271091">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800" b="1" u="none" strike="noStrike" kern="1200" cap="none" noProof="0">
                          <a:solidFill>
                            <a:schemeClr val="accent1"/>
                          </a:solidFill>
                          <a:latin typeface="+mn-lt"/>
                          <a:ea typeface="+mn-ea"/>
                          <a:cs typeface="+mn-cs"/>
                        </a:rPr>
                        <a:t>Median PFS, months  </a:t>
                      </a:r>
                    </a:p>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800" b="1" u="none" strike="noStrike" kern="1200" cap="none" noProof="0">
                          <a:solidFill>
                            <a:schemeClr val="accent1"/>
                          </a:solidFill>
                          <a:latin typeface="+mn-lt"/>
                          <a:ea typeface="+mn-ea"/>
                          <a:cs typeface="+mn-cs"/>
                        </a:rPr>
                        <a:t>   (95% CI)</a:t>
                      </a:r>
                      <a:endParaRPr lang="en-US" sz="800" b="1" u="none" strike="noStrike" kern="1200" cap="none" noProof="0" dirty="0">
                        <a:solidFill>
                          <a:schemeClr val="accent1"/>
                        </a:solidFill>
                        <a:latin typeface="+mn-lt"/>
                        <a:ea typeface="+mn-ea"/>
                        <a:cs typeface="+mn-cs"/>
                      </a:endParaRPr>
                    </a:p>
                  </a:txBody>
                  <a:tcPr marL="13716" marR="13716" marT="8100" marB="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1200" cap="none" normalizeH="0" baseline="0" noProof="0">
                          <a:ln>
                            <a:noFill/>
                          </a:ln>
                          <a:solidFill>
                            <a:schemeClr val="accent1"/>
                          </a:solidFill>
                          <a:effectLst/>
                          <a:latin typeface="+mn-lt"/>
                          <a:ea typeface="MS PGothic"/>
                          <a:cs typeface="+mn-cs"/>
                        </a:rPr>
                        <a:t>5.5 (4.2–6.9)</a:t>
                      </a:r>
                      <a:endParaRPr lang="en-US" sz="800" b="1" u="none" strike="noStrike" kern="1200" cap="none" noProof="0">
                        <a:solidFill>
                          <a:schemeClr val="accent1"/>
                        </a:solidFill>
                        <a:latin typeface="+mn-lt"/>
                        <a:ea typeface="+mn-ea"/>
                        <a:cs typeface="+mn-cs"/>
                      </a:endParaRPr>
                    </a:p>
                  </a:txBody>
                  <a:tcPr marL="13716" marR="13716" marT="8100" marB="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1200" cap="none" normalizeH="0" baseline="0" noProof="0">
                          <a:ln>
                            <a:noFill/>
                          </a:ln>
                          <a:solidFill>
                            <a:schemeClr val="accent1"/>
                          </a:solidFill>
                          <a:effectLst/>
                          <a:latin typeface="+mn-lt"/>
                          <a:ea typeface="MS PGothic"/>
                          <a:cs typeface="+mn-cs"/>
                        </a:rPr>
                        <a:t>4.0 (3.0–4.4)</a:t>
                      </a:r>
                      <a:endParaRPr lang="en-US" sz="800" b="1" u="none" strike="noStrike" kern="1200" cap="none" noProof="0">
                        <a:solidFill>
                          <a:schemeClr val="accent1"/>
                        </a:solidFill>
                        <a:latin typeface="+mn-lt"/>
                        <a:ea typeface="+mn-ea"/>
                        <a:cs typeface="+mn-cs"/>
                      </a:endParaRPr>
                    </a:p>
                  </a:txBody>
                  <a:tcPr marL="13716" marR="13716" marT="8100" marB="81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0994878"/>
                  </a:ext>
                </a:extLst>
              </a:tr>
              <a:tr h="164120">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800" b="1" u="none" strike="noStrike" kern="1200" cap="none" noProof="0">
                          <a:solidFill>
                            <a:schemeClr val="accent1"/>
                          </a:solidFill>
                          <a:latin typeface="+mn-lt"/>
                          <a:ea typeface="+mn-ea"/>
                          <a:cs typeface="+mn-cs"/>
                        </a:rPr>
                        <a:t>Stratified HR (95% CI)</a:t>
                      </a:r>
                    </a:p>
                  </a:txBody>
                  <a:tcPr marL="13716" marR="13716" marT="8100" marB="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1200" cap="none" normalizeH="0" baseline="0" noProof="0" dirty="0">
                          <a:ln>
                            <a:noFill/>
                          </a:ln>
                          <a:solidFill>
                            <a:schemeClr val="accent1"/>
                          </a:solidFill>
                          <a:effectLst/>
                          <a:latin typeface="+mn-lt"/>
                          <a:ea typeface="MS PGothic"/>
                          <a:cs typeface="+mn-cs"/>
                        </a:rPr>
                        <a:t>0.65 (0.53-0.81)</a:t>
                      </a:r>
                      <a:endParaRPr lang="en-US" sz="800" b="1" u="none" strike="noStrike" kern="1200" cap="none" noProof="0" dirty="0">
                        <a:solidFill>
                          <a:schemeClr val="accent1"/>
                        </a:solidFill>
                        <a:latin typeface="+mn-lt"/>
                        <a:ea typeface="+mn-ea"/>
                        <a:cs typeface="+mn-cs"/>
                      </a:endParaRPr>
                    </a:p>
                  </a:txBody>
                  <a:tcPr marL="13716" marR="13716" marT="8100" marB="81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altLang="zh-CN" sz="600" b="0" i="0" u="none" strike="noStrike" kern="1200" cap="none" normalizeH="0" baseline="0">
                          <a:ln>
                            <a:noFill/>
                          </a:ln>
                          <a:solidFill>
                            <a:schemeClr val="tx1"/>
                          </a:solidFill>
                          <a:effectLst/>
                          <a:latin typeface="+mn-lt"/>
                          <a:ea typeface="MS PGothic"/>
                          <a:cs typeface="+mn-cs"/>
                        </a:rPr>
                        <a:t>17.3 </a:t>
                      </a:r>
                      <a:r>
                        <a:rPr kumimoji="0" lang="en-US" altLang="zh-CN" sz="600" b="0" i="0" u="none" strike="noStrike" kern="1200" cap="none" normalizeH="0" baseline="0">
                          <a:ln>
                            <a:noFill/>
                          </a:ln>
                          <a:solidFill>
                            <a:srgbClr val="54565B"/>
                          </a:solidFill>
                          <a:effectLst/>
                          <a:latin typeface="+mn-lt"/>
                          <a:ea typeface="MS PGothic"/>
                          <a:cs typeface="+mn-cs"/>
                        </a:rPr>
                        <a:t> </a:t>
                      </a:r>
                      <a:r>
                        <a:rPr kumimoji="0" lang="en-US" altLang="zh-CN" sz="600" b="0" i="0" u="none" strike="noStrike" kern="1200" cap="none" normalizeH="0" baseline="0">
                          <a:ln>
                            <a:noFill/>
                          </a:ln>
                          <a:solidFill>
                            <a:schemeClr val="tx1"/>
                          </a:solidFill>
                          <a:effectLst/>
                          <a:latin typeface="+mn-lt"/>
                          <a:ea typeface="MS PGothic"/>
                          <a:cs typeface="+mn-cs"/>
                        </a:rPr>
                        <a:t>(11.5</a:t>
                      </a:r>
                      <a:r>
                        <a:rPr kumimoji="0" lang="en-US" sz="600" b="0" i="0" u="none" strike="noStrike" kern="1200" cap="none" normalizeH="0" baseline="0">
                          <a:ln>
                            <a:noFill/>
                          </a:ln>
                          <a:solidFill>
                            <a:schemeClr val="tx1"/>
                          </a:solidFill>
                          <a:effectLst/>
                          <a:latin typeface="+mn-lt"/>
                          <a:ea typeface="MS PGothic"/>
                          <a:cs typeface="Arial"/>
                        </a:rPr>
                        <a:t>–</a:t>
                      </a:r>
                      <a:r>
                        <a:rPr kumimoji="0" lang="en-US" altLang="zh-CN" sz="600" b="0" i="0" u="none" strike="noStrike" kern="1200" cap="none" normalizeH="0" baseline="0">
                          <a:ln>
                            <a:noFill/>
                          </a:ln>
                          <a:solidFill>
                            <a:schemeClr val="tx1"/>
                          </a:solidFill>
                          <a:effectLst/>
                          <a:latin typeface="+mn-lt"/>
                          <a:ea typeface="MS PGothic"/>
                          <a:cs typeface="+mn-cs"/>
                        </a:rPr>
                        <a:t>24.2)</a:t>
                      </a:r>
                      <a:endParaRPr lang="en-US" sz="600" b="1" u="none" strike="noStrike" kern="1200" cap="none">
                        <a:solidFill>
                          <a:schemeClr val="tx1"/>
                        </a:solidFill>
                        <a:latin typeface="+mn-lt"/>
                        <a:ea typeface="+mn-ea"/>
                        <a:cs typeface="+mn-cs"/>
                      </a:endParaRPr>
                    </a:p>
                  </a:txBody>
                  <a:tcPr marL="18288" marR="18288"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6090567"/>
                  </a:ext>
                </a:extLst>
              </a:tr>
              <a:tr h="164120">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800" b="1" u="none" strike="noStrike" kern="1200" cap="none" noProof="0">
                          <a:solidFill>
                            <a:schemeClr val="accent1"/>
                          </a:solidFill>
                          <a:latin typeface="+mn-lt"/>
                          <a:ea typeface="+mn-ea"/>
                          <a:cs typeface="+mn-cs"/>
                        </a:rPr>
                        <a:t>Nominal </a:t>
                      </a:r>
                      <a:r>
                        <a:rPr lang="en-US" sz="800" b="1" i="1" u="none" strike="noStrike" kern="1200" cap="none" noProof="0">
                          <a:solidFill>
                            <a:schemeClr val="accent1"/>
                          </a:solidFill>
                          <a:latin typeface="+mn-lt"/>
                          <a:ea typeface="+mn-ea"/>
                          <a:cs typeface="+mn-cs"/>
                        </a:rPr>
                        <a:t>P</a:t>
                      </a:r>
                      <a:r>
                        <a:rPr lang="en-US" sz="800" b="1" u="none" strike="noStrike" kern="1200" cap="none" noProof="0">
                          <a:solidFill>
                            <a:schemeClr val="accent1"/>
                          </a:solidFill>
                          <a:latin typeface="+mn-lt"/>
                          <a:ea typeface="+mn-ea"/>
                          <a:cs typeface="+mn-cs"/>
                        </a:rPr>
                        <a:t>-value</a:t>
                      </a:r>
                      <a:r>
                        <a:rPr lang="en-US" sz="800" b="1" u="none" strike="noStrike" kern="1200" cap="none" baseline="30000" noProof="0">
                          <a:solidFill>
                            <a:schemeClr val="accent1"/>
                          </a:solidFill>
                          <a:latin typeface="+mn-lt"/>
                          <a:ea typeface="+mn-ea"/>
                          <a:cs typeface="+mn-cs"/>
                        </a:rPr>
                        <a:t>*</a:t>
                      </a:r>
                    </a:p>
                  </a:txBody>
                  <a:tcPr marL="13716" marR="13716" marT="8100" marB="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1200" cap="none" normalizeH="0" baseline="0" noProof="0" dirty="0">
                          <a:ln>
                            <a:noFill/>
                          </a:ln>
                          <a:solidFill>
                            <a:schemeClr val="accent1"/>
                          </a:solidFill>
                          <a:effectLst/>
                          <a:latin typeface="+mn-lt"/>
                          <a:ea typeface="MS PGothic"/>
                          <a:cs typeface="+mn-cs"/>
                        </a:rPr>
                        <a:t>0.0001</a:t>
                      </a:r>
                      <a:endParaRPr lang="en-US" sz="800" b="1" u="none" strike="noStrike" kern="1200" cap="none" noProof="0" dirty="0">
                        <a:solidFill>
                          <a:schemeClr val="accent1"/>
                        </a:solidFill>
                        <a:latin typeface="+mn-lt"/>
                        <a:ea typeface="+mn-ea"/>
                        <a:cs typeface="+mn-cs"/>
                      </a:endParaRPr>
                    </a:p>
                  </a:txBody>
                  <a:tcPr marL="13716" marR="13716" marT="8100" marB="81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600" b="0" i="0" u="none" strike="noStrike" kern="1200" cap="none" normalizeH="0" baseline="0">
                          <a:ln>
                            <a:noFill/>
                          </a:ln>
                          <a:solidFill>
                            <a:schemeClr val="tx1"/>
                          </a:solidFill>
                          <a:effectLst/>
                          <a:latin typeface="+mn-lt"/>
                          <a:ea typeface="MS PGothic"/>
                          <a:cs typeface="+mn-cs"/>
                        </a:rPr>
                        <a:t>7.1 </a:t>
                      </a:r>
                      <a:r>
                        <a:rPr kumimoji="0" lang="en-US" sz="600" b="0" i="0" u="none" strike="noStrike" kern="1200" cap="none" normalizeH="0" baseline="0">
                          <a:ln>
                            <a:noFill/>
                          </a:ln>
                          <a:solidFill>
                            <a:srgbClr val="54565B"/>
                          </a:solidFill>
                          <a:effectLst/>
                          <a:latin typeface="+mn-lt"/>
                          <a:ea typeface="MS PGothic"/>
                          <a:cs typeface="+mn-cs"/>
                        </a:rPr>
                        <a:t> </a:t>
                      </a:r>
                      <a:r>
                        <a:rPr kumimoji="0" lang="en-US" sz="600" b="0" i="0" u="none" strike="noStrike" kern="1200" cap="none" normalizeH="0" baseline="0">
                          <a:ln>
                            <a:noFill/>
                          </a:ln>
                          <a:solidFill>
                            <a:schemeClr val="tx1"/>
                          </a:solidFill>
                          <a:effectLst/>
                          <a:latin typeface="+mn-lt"/>
                          <a:ea typeface="MS PGothic"/>
                          <a:cs typeface="+mn-cs"/>
                        </a:rPr>
                        <a:t>(2.8</a:t>
                      </a:r>
                      <a:r>
                        <a:rPr kumimoji="0" lang="en-US" sz="600" b="0" i="0" u="none" strike="noStrike" kern="1200" cap="none" normalizeH="0" baseline="0">
                          <a:ln>
                            <a:noFill/>
                          </a:ln>
                          <a:solidFill>
                            <a:schemeClr val="tx1"/>
                          </a:solidFill>
                          <a:effectLst/>
                          <a:latin typeface="+mn-lt"/>
                          <a:ea typeface="MS PGothic"/>
                          <a:cs typeface="Arial"/>
                        </a:rPr>
                        <a:t>–</a:t>
                      </a:r>
                      <a:r>
                        <a:rPr kumimoji="0" lang="en-US" sz="600" b="0" i="0" u="none" strike="noStrike" kern="1200" cap="none" normalizeH="0" baseline="0">
                          <a:ln>
                            <a:noFill/>
                          </a:ln>
                          <a:solidFill>
                            <a:schemeClr val="tx1"/>
                          </a:solidFill>
                          <a:effectLst/>
                          <a:latin typeface="+mn-lt"/>
                          <a:ea typeface="MS PGothic"/>
                          <a:cs typeface="+mn-cs"/>
                        </a:rPr>
                        <a:t>13.9)</a:t>
                      </a:r>
                      <a:endParaRPr lang="en-US" sz="600" b="1" u="none" strike="noStrike" kern="1200" cap="none">
                        <a:solidFill>
                          <a:schemeClr val="tx1"/>
                        </a:solidFill>
                        <a:latin typeface="+mn-lt"/>
                        <a:ea typeface="+mn-ea"/>
                        <a:cs typeface="+mn-cs"/>
                      </a:endParaRPr>
                    </a:p>
                  </a:txBody>
                  <a:tcPr marL="18288" marR="18288"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4720881"/>
                  </a:ext>
                </a:extLst>
              </a:tr>
            </a:tbl>
          </a:graphicData>
        </a:graphic>
      </p:graphicFrame>
      <p:pic>
        <p:nvPicPr>
          <p:cNvPr id="92" name="Picture 91" descr="A graph of a number of patients&#10;&#10;Description automatically generated">
            <a:extLst>
              <a:ext uri="{FF2B5EF4-FFF2-40B4-BE49-F238E27FC236}">
                <a16:creationId xmlns:a16="http://schemas.microsoft.com/office/drawing/2014/main" id="{62277FDC-37C4-8802-C53B-1A02BBA0C48B}"/>
              </a:ext>
            </a:extLst>
          </p:cNvPr>
          <p:cNvPicPr>
            <a:picLocks noChangeAspect="1"/>
          </p:cNvPicPr>
          <p:nvPr/>
        </p:nvPicPr>
        <p:blipFill rotWithShape="1">
          <a:blip r:embed="rId5">
            <a:extLst>
              <a:ext uri="{28A0092B-C50C-407E-A947-70E740481C1C}">
                <a14:useLocalDpi xmlns:a14="http://schemas.microsoft.com/office/drawing/2010/main" val="0"/>
              </a:ext>
            </a:extLst>
          </a:blip>
          <a:srcRect l="36884" t="21920" r="16461" b="42074"/>
          <a:stretch/>
        </p:blipFill>
        <p:spPr>
          <a:xfrm>
            <a:off x="5040397" y="1843954"/>
            <a:ext cx="3647295" cy="1574148"/>
          </a:xfrm>
          <a:custGeom>
            <a:avLst/>
            <a:gdLst>
              <a:gd name="connsiteX0" fmla="*/ 0 w 3647295"/>
              <a:gd name="connsiteY0" fmla="*/ 0 h 1609314"/>
              <a:gd name="connsiteX1" fmla="*/ 940205 w 3647295"/>
              <a:gd name="connsiteY1" fmla="*/ 0 h 1609314"/>
              <a:gd name="connsiteX2" fmla="*/ 940205 w 3647295"/>
              <a:gd name="connsiteY2" fmla="*/ 154443 h 1609314"/>
              <a:gd name="connsiteX3" fmla="*/ 2436424 w 3647295"/>
              <a:gd name="connsiteY3" fmla="*/ 154443 h 1609314"/>
              <a:gd name="connsiteX4" fmla="*/ 2436424 w 3647295"/>
              <a:gd name="connsiteY4" fmla="*/ 0 h 1609314"/>
              <a:gd name="connsiteX5" fmla="*/ 3647295 w 3647295"/>
              <a:gd name="connsiteY5" fmla="*/ 0 h 1609314"/>
              <a:gd name="connsiteX6" fmla="*/ 3647295 w 3647295"/>
              <a:gd name="connsiteY6" fmla="*/ 1609314 h 1609314"/>
              <a:gd name="connsiteX7" fmla="*/ 0 w 3647295"/>
              <a:gd name="connsiteY7" fmla="*/ 1609314 h 160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7295" h="1609314">
                <a:moveTo>
                  <a:pt x="0" y="0"/>
                </a:moveTo>
                <a:lnTo>
                  <a:pt x="940205" y="0"/>
                </a:lnTo>
                <a:lnTo>
                  <a:pt x="940205" y="154443"/>
                </a:lnTo>
                <a:lnTo>
                  <a:pt x="2436424" y="154443"/>
                </a:lnTo>
                <a:lnTo>
                  <a:pt x="2436424" y="0"/>
                </a:lnTo>
                <a:lnTo>
                  <a:pt x="3647295" y="0"/>
                </a:lnTo>
                <a:lnTo>
                  <a:pt x="3647295" y="1609314"/>
                </a:lnTo>
                <a:lnTo>
                  <a:pt x="0" y="1609314"/>
                </a:lnTo>
                <a:close/>
              </a:path>
            </a:pathLst>
          </a:custGeom>
        </p:spPr>
      </p:pic>
      <p:graphicFrame>
        <p:nvGraphicFramePr>
          <p:cNvPr id="18" name="Content Placeholder 8">
            <a:extLst>
              <a:ext uri="{FF2B5EF4-FFF2-40B4-BE49-F238E27FC236}">
                <a16:creationId xmlns:a16="http://schemas.microsoft.com/office/drawing/2014/main" id="{F1B5A7C8-0AB4-F404-79AD-B5326F9B99C3}"/>
              </a:ext>
            </a:extLst>
          </p:cNvPr>
          <p:cNvGraphicFramePr>
            <a:graphicFrameLocks/>
          </p:cNvGraphicFramePr>
          <p:nvPr>
            <p:extLst>
              <p:ext uri="{D42A27DB-BD31-4B8C-83A1-F6EECF244321}">
                <p14:modId xmlns:p14="http://schemas.microsoft.com/office/powerpoint/2010/main" val="270053228"/>
              </p:ext>
            </p:extLst>
          </p:nvPr>
        </p:nvGraphicFramePr>
        <p:xfrm>
          <a:off x="6488856" y="1886985"/>
          <a:ext cx="2427917" cy="796320"/>
        </p:xfrm>
        <a:graphic>
          <a:graphicData uri="http://schemas.openxmlformats.org/drawingml/2006/table">
            <a:tbl>
              <a:tblPr firstRow="1" bandRow="1">
                <a:tableStyleId>{5C22544A-7EE6-4342-B048-85BDC9FD1C3A}</a:tableStyleId>
              </a:tblPr>
              <a:tblGrid>
                <a:gridCol w="941494">
                  <a:extLst>
                    <a:ext uri="{9D8B030D-6E8A-4147-A177-3AD203B41FA5}">
                      <a16:colId xmlns:a16="http://schemas.microsoft.com/office/drawing/2014/main" val="2275183721"/>
                    </a:ext>
                  </a:extLst>
                </a:gridCol>
                <a:gridCol w="738293">
                  <a:extLst>
                    <a:ext uri="{9D8B030D-6E8A-4147-A177-3AD203B41FA5}">
                      <a16:colId xmlns:a16="http://schemas.microsoft.com/office/drawing/2014/main" val="1824806197"/>
                    </a:ext>
                  </a:extLst>
                </a:gridCol>
                <a:gridCol w="748130">
                  <a:extLst>
                    <a:ext uri="{9D8B030D-6E8A-4147-A177-3AD203B41FA5}">
                      <a16:colId xmlns:a16="http://schemas.microsoft.com/office/drawing/2014/main" val="639473703"/>
                    </a:ext>
                  </a:extLst>
                </a:gridCol>
              </a:tblGrid>
              <a:tr h="84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noProof="0">
                          <a:solidFill>
                            <a:schemeClr val="bg1"/>
                          </a:solidFill>
                          <a:latin typeface="+mn-lt"/>
                          <a:cs typeface="Calibri" panose="020F0502020204030204" pitchFamily="34" charset="0"/>
                        </a:rPr>
                        <a:t>BICR analysis</a:t>
                      </a:r>
                    </a:p>
                  </a:txBody>
                  <a:tcPr marL="13716" marR="13716" marT="8100" marB="810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none" strike="noStrike" kern="1200" cap="none" noProof="0">
                          <a:solidFill>
                            <a:schemeClr val="bg1"/>
                          </a:solidFill>
                          <a:latin typeface="+mn-lt"/>
                          <a:ea typeface="+mn-ea"/>
                          <a:cs typeface="+mn-cs"/>
                          <a:sym typeface="Arial"/>
                        </a:rPr>
                        <a:t>SG </a:t>
                      </a:r>
                      <a:br>
                        <a:rPr lang="en-US" sz="800" b="1" u="none" strike="noStrike" kern="1200" cap="none" noProof="0">
                          <a:solidFill>
                            <a:schemeClr val="bg1"/>
                          </a:solidFill>
                          <a:latin typeface="+mn-lt"/>
                          <a:ea typeface="+mn-ea"/>
                          <a:cs typeface="+mn-cs"/>
                          <a:sym typeface="Arial"/>
                        </a:rPr>
                      </a:br>
                      <a:r>
                        <a:rPr lang="en-US" sz="800" b="1" u="none" strike="noStrike" kern="1200" cap="none" noProof="0">
                          <a:solidFill>
                            <a:schemeClr val="bg1"/>
                          </a:solidFill>
                          <a:latin typeface="+mn-lt"/>
                          <a:ea typeface="+mn-ea"/>
                          <a:cs typeface="+mn-cs"/>
                          <a:sym typeface="Arial"/>
                        </a:rPr>
                        <a:t>(n = 272)</a:t>
                      </a:r>
                      <a:endParaRPr lang="en-US" sz="800" b="1" noProof="0">
                        <a:solidFill>
                          <a:schemeClr val="bg1"/>
                        </a:solidFill>
                        <a:latin typeface="+mn-lt"/>
                        <a:cs typeface="Calibri" panose="020F0502020204030204" pitchFamily="34" charset="0"/>
                      </a:endParaRPr>
                    </a:p>
                  </a:txBody>
                  <a:tcPr marL="13716" marR="13716" marT="8100" marB="810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2A789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none" strike="noStrike" kern="1200" cap="none" noProof="0" dirty="0">
                          <a:solidFill>
                            <a:schemeClr val="bg1"/>
                          </a:solidFill>
                          <a:latin typeface="+mn-lt"/>
                          <a:ea typeface="+mn-ea"/>
                          <a:cs typeface="+mn-cs"/>
                          <a:sym typeface="Arial"/>
                        </a:rPr>
                        <a:t>TPC (n = 271)</a:t>
                      </a:r>
                      <a:endParaRPr lang="en-US" sz="800" b="1" noProof="0" dirty="0">
                        <a:solidFill>
                          <a:schemeClr val="bg1"/>
                        </a:solidFill>
                        <a:latin typeface="+mn-lt"/>
                        <a:cs typeface="Calibri" panose="020F0502020204030204" pitchFamily="34" charset="0"/>
                      </a:endParaRPr>
                    </a:p>
                  </a:txBody>
                  <a:tcPr marL="13716" marR="13716" marT="8100" marB="8100" anchor="ctr">
                    <a:lnL w="12700" cmpd="sng">
                      <a:noFill/>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84780">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800" b="1" u="none" strike="noStrike" kern="1200" cap="none" noProof="0">
                          <a:solidFill>
                            <a:schemeClr val="tx2"/>
                          </a:solidFill>
                          <a:latin typeface="+mn-lt"/>
                          <a:ea typeface="+mn-ea"/>
                          <a:cs typeface="+mn-cs"/>
                        </a:rPr>
                        <a:t>Median OS, months</a:t>
                      </a:r>
                    </a:p>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800" b="1" u="none" strike="noStrike" kern="1200" cap="none" noProof="0">
                          <a:solidFill>
                            <a:schemeClr val="tx2"/>
                          </a:solidFill>
                          <a:latin typeface="+mn-lt"/>
                          <a:ea typeface="+mn-ea"/>
                          <a:cs typeface="+mn-cs"/>
                        </a:rPr>
                        <a:t>    (95% CI)</a:t>
                      </a:r>
                      <a:endParaRPr lang="en-US" sz="800" b="1" u="none" strike="noStrike" kern="1200" cap="none" noProof="0" dirty="0">
                        <a:solidFill>
                          <a:schemeClr val="tx2"/>
                        </a:solidFill>
                        <a:latin typeface="+mn-lt"/>
                        <a:ea typeface="+mn-ea"/>
                        <a:cs typeface="+mn-cs"/>
                      </a:endParaRPr>
                    </a:p>
                  </a:txBody>
                  <a:tcPr marL="13716" marR="13716" marT="8100" marB="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1200" cap="none" normalizeH="0" baseline="0" noProof="0">
                          <a:ln>
                            <a:noFill/>
                          </a:ln>
                          <a:solidFill>
                            <a:schemeClr val="tx2"/>
                          </a:solidFill>
                          <a:effectLst/>
                          <a:latin typeface="+mn-lt"/>
                          <a:ea typeface="MS PGothic"/>
                          <a:cs typeface="+mn-cs"/>
                        </a:rPr>
                        <a:t>14.5 (13.0–16.0)</a:t>
                      </a:r>
                      <a:endParaRPr lang="en-US" sz="800" b="1" u="none" strike="noStrike" kern="1200" cap="none" noProof="0">
                        <a:solidFill>
                          <a:schemeClr val="tx2"/>
                        </a:solidFill>
                        <a:latin typeface="+mn-lt"/>
                        <a:ea typeface="+mn-ea"/>
                        <a:cs typeface="+mn-cs"/>
                      </a:endParaRPr>
                    </a:p>
                  </a:txBody>
                  <a:tcPr marL="0" marR="13716" marT="8100" marB="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1200" cap="none" normalizeH="0" baseline="0" noProof="0">
                          <a:ln>
                            <a:noFill/>
                          </a:ln>
                          <a:solidFill>
                            <a:schemeClr val="tx2"/>
                          </a:solidFill>
                          <a:effectLst/>
                          <a:latin typeface="+mn-lt"/>
                          <a:ea typeface="MS PGothic"/>
                          <a:cs typeface="+mn-cs"/>
                        </a:rPr>
                        <a:t>11.2 (10.2–12.6)</a:t>
                      </a:r>
                      <a:endParaRPr lang="en-US" sz="800" b="1" u="none" strike="noStrike" kern="1200" cap="none" noProof="0">
                        <a:solidFill>
                          <a:schemeClr val="tx2"/>
                        </a:solidFill>
                        <a:latin typeface="+mn-lt"/>
                        <a:ea typeface="+mn-ea"/>
                        <a:cs typeface="+mn-cs"/>
                      </a:endParaRPr>
                    </a:p>
                  </a:txBody>
                  <a:tcPr marL="0" marR="13716" marT="8100" marB="81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0994878"/>
                  </a:ext>
                </a:extLst>
              </a:tr>
              <a:tr h="84780">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800" b="1" u="none" strike="noStrike" kern="1200" cap="none" noProof="0">
                          <a:solidFill>
                            <a:schemeClr val="tx2"/>
                          </a:solidFill>
                          <a:latin typeface="+mn-lt"/>
                          <a:ea typeface="+mn-ea"/>
                          <a:cs typeface="+mn-cs"/>
                        </a:rPr>
                        <a:t>Stratified HR (95% CI)</a:t>
                      </a:r>
                    </a:p>
                  </a:txBody>
                  <a:tcPr marL="13716" marR="13716" marT="8100" marB="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1200" cap="none" normalizeH="0" baseline="0" noProof="0">
                          <a:ln>
                            <a:noFill/>
                          </a:ln>
                          <a:solidFill>
                            <a:schemeClr val="tx2"/>
                          </a:solidFill>
                          <a:effectLst/>
                          <a:latin typeface="+mn-lt"/>
                          <a:ea typeface="MS PGothic"/>
                          <a:cs typeface="+mn-cs"/>
                        </a:rPr>
                        <a:t>0.79 (0.65–0.95)</a:t>
                      </a:r>
                      <a:endParaRPr lang="en-US" sz="800" b="1" u="none" strike="noStrike" kern="1200" cap="none" noProof="0">
                        <a:solidFill>
                          <a:schemeClr val="tx2"/>
                        </a:solidFill>
                        <a:latin typeface="+mn-lt"/>
                        <a:ea typeface="+mn-ea"/>
                        <a:cs typeface="+mn-cs"/>
                      </a:endParaRPr>
                    </a:p>
                  </a:txBody>
                  <a:tcPr marL="0" marR="13716" marT="8100" marB="81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altLang="zh-CN" sz="600" b="0" i="0" u="none" strike="noStrike" kern="1200" cap="none" normalizeH="0" baseline="0">
                          <a:ln>
                            <a:noFill/>
                          </a:ln>
                          <a:solidFill>
                            <a:schemeClr val="tx1"/>
                          </a:solidFill>
                          <a:effectLst/>
                          <a:latin typeface="+mn-lt"/>
                          <a:ea typeface="MS PGothic"/>
                          <a:cs typeface="+mn-cs"/>
                        </a:rPr>
                        <a:t>17.3 </a:t>
                      </a:r>
                      <a:r>
                        <a:rPr kumimoji="0" lang="en-US" altLang="zh-CN" sz="600" b="0" i="0" u="none" strike="noStrike" kern="1200" cap="none" normalizeH="0" baseline="0">
                          <a:ln>
                            <a:noFill/>
                          </a:ln>
                          <a:solidFill>
                            <a:srgbClr val="54565B"/>
                          </a:solidFill>
                          <a:effectLst/>
                          <a:latin typeface="+mn-lt"/>
                          <a:ea typeface="MS PGothic"/>
                          <a:cs typeface="+mn-cs"/>
                        </a:rPr>
                        <a:t> </a:t>
                      </a:r>
                      <a:r>
                        <a:rPr kumimoji="0" lang="en-US" altLang="zh-CN" sz="600" b="0" i="0" u="none" strike="noStrike" kern="1200" cap="none" normalizeH="0" baseline="0">
                          <a:ln>
                            <a:noFill/>
                          </a:ln>
                          <a:solidFill>
                            <a:schemeClr val="tx1"/>
                          </a:solidFill>
                          <a:effectLst/>
                          <a:latin typeface="+mn-lt"/>
                          <a:ea typeface="MS PGothic"/>
                          <a:cs typeface="+mn-cs"/>
                        </a:rPr>
                        <a:t>(11.5</a:t>
                      </a:r>
                      <a:r>
                        <a:rPr kumimoji="0" lang="en-US" sz="600" b="0" i="0" u="none" strike="noStrike" kern="1200" cap="none" normalizeH="0" baseline="0">
                          <a:ln>
                            <a:noFill/>
                          </a:ln>
                          <a:solidFill>
                            <a:schemeClr val="tx1"/>
                          </a:solidFill>
                          <a:effectLst/>
                          <a:latin typeface="+mn-lt"/>
                          <a:ea typeface="MS PGothic"/>
                          <a:cs typeface="Arial"/>
                        </a:rPr>
                        <a:t>–</a:t>
                      </a:r>
                      <a:r>
                        <a:rPr kumimoji="0" lang="en-US" altLang="zh-CN" sz="600" b="0" i="0" u="none" strike="noStrike" kern="1200" cap="none" normalizeH="0" baseline="0">
                          <a:ln>
                            <a:noFill/>
                          </a:ln>
                          <a:solidFill>
                            <a:schemeClr val="tx1"/>
                          </a:solidFill>
                          <a:effectLst/>
                          <a:latin typeface="+mn-lt"/>
                          <a:ea typeface="MS PGothic"/>
                          <a:cs typeface="+mn-cs"/>
                        </a:rPr>
                        <a:t>24.2)</a:t>
                      </a:r>
                      <a:endParaRPr lang="en-US" sz="600" b="1" u="none" strike="noStrike" kern="1200" cap="none">
                        <a:solidFill>
                          <a:schemeClr val="tx1"/>
                        </a:solidFill>
                        <a:latin typeface="+mn-lt"/>
                        <a:ea typeface="+mn-ea"/>
                        <a:cs typeface="+mn-cs"/>
                      </a:endParaRPr>
                    </a:p>
                  </a:txBody>
                  <a:tcPr marL="18288" marR="18288"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6090567"/>
                  </a:ext>
                </a:extLst>
              </a:tr>
              <a:tr h="84780">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800" b="1" u="none" strike="noStrike" kern="1200" cap="none" noProof="0" dirty="0">
                          <a:solidFill>
                            <a:schemeClr val="tx2"/>
                          </a:solidFill>
                          <a:latin typeface="+mn-lt"/>
                          <a:ea typeface="+mn-ea"/>
                          <a:cs typeface="+mn-cs"/>
                        </a:rPr>
                        <a:t>Nominal </a:t>
                      </a:r>
                      <a:r>
                        <a:rPr lang="en-US" sz="800" b="1" i="1" u="none" strike="noStrike" kern="1200" cap="none" noProof="0" dirty="0">
                          <a:solidFill>
                            <a:schemeClr val="tx2"/>
                          </a:solidFill>
                          <a:latin typeface="+mn-lt"/>
                          <a:ea typeface="+mn-ea"/>
                          <a:cs typeface="+mn-cs"/>
                        </a:rPr>
                        <a:t>P</a:t>
                      </a:r>
                      <a:r>
                        <a:rPr lang="en-US" sz="800" b="1" u="none" strike="noStrike" kern="1200" cap="none" noProof="0" dirty="0">
                          <a:solidFill>
                            <a:schemeClr val="tx2"/>
                          </a:solidFill>
                          <a:latin typeface="+mn-lt"/>
                          <a:ea typeface="+mn-ea"/>
                          <a:cs typeface="+mn-cs"/>
                        </a:rPr>
                        <a:t>-value</a:t>
                      </a:r>
                      <a:r>
                        <a:rPr lang="en-US" sz="800" b="1" u="none" strike="noStrike" kern="1200" cap="none" baseline="30000" noProof="0" dirty="0">
                          <a:solidFill>
                            <a:schemeClr val="tx2"/>
                          </a:solidFill>
                          <a:latin typeface="+mn-lt"/>
                          <a:ea typeface="+mn-ea"/>
                          <a:cs typeface="+mn-cs"/>
                        </a:rPr>
                        <a:t>*</a:t>
                      </a:r>
                    </a:p>
                  </a:txBody>
                  <a:tcPr marL="13716" marR="13716" marT="8100" marB="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1200" cap="none" normalizeH="0" baseline="0" noProof="0" dirty="0">
                          <a:ln>
                            <a:noFill/>
                          </a:ln>
                          <a:solidFill>
                            <a:schemeClr val="tx2"/>
                          </a:solidFill>
                          <a:effectLst/>
                          <a:latin typeface="+mn-lt"/>
                          <a:ea typeface="MS PGothic"/>
                          <a:cs typeface="+mn-cs"/>
                        </a:rPr>
                        <a:t>0.0133</a:t>
                      </a:r>
                      <a:endParaRPr lang="en-US" sz="800" b="1" u="none" strike="noStrike" kern="1200" cap="none" noProof="0" dirty="0">
                        <a:solidFill>
                          <a:schemeClr val="tx2"/>
                        </a:solidFill>
                        <a:latin typeface="+mn-lt"/>
                        <a:ea typeface="+mn-ea"/>
                        <a:cs typeface="+mn-cs"/>
                      </a:endParaRPr>
                    </a:p>
                  </a:txBody>
                  <a:tcPr marL="0" marR="13716" marT="8100" marB="81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64" rtl="0" eaLnBrk="1" fontAlgn="auto" latinLnBrk="0" hangingPunct="1">
                        <a:lnSpc>
                          <a:spcPct val="100000"/>
                        </a:lnSpc>
                        <a:spcBef>
                          <a:spcPts val="0"/>
                        </a:spcBef>
                        <a:spcAft>
                          <a:spcPts val="0"/>
                        </a:spcAft>
                        <a:buClr>
                          <a:srgbClr val="000000"/>
                        </a:buClr>
                        <a:buSzPts val="1400"/>
                        <a:buFont typeface="Arial"/>
                        <a:buNone/>
                        <a:tabLst/>
                        <a:defRPr/>
                      </a:pPr>
                      <a:r>
                        <a:rPr kumimoji="0" lang="en-US" sz="600" b="0" i="0" u="none" strike="noStrike" kern="1200" cap="none" normalizeH="0" baseline="0">
                          <a:ln>
                            <a:noFill/>
                          </a:ln>
                          <a:solidFill>
                            <a:schemeClr val="tx1"/>
                          </a:solidFill>
                          <a:effectLst/>
                          <a:latin typeface="+mn-lt"/>
                          <a:ea typeface="MS PGothic"/>
                          <a:cs typeface="+mn-cs"/>
                        </a:rPr>
                        <a:t>7.1 </a:t>
                      </a:r>
                      <a:r>
                        <a:rPr kumimoji="0" lang="en-US" sz="600" b="0" i="0" u="none" strike="noStrike" kern="1200" cap="none" normalizeH="0" baseline="0">
                          <a:ln>
                            <a:noFill/>
                          </a:ln>
                          <a:solidFill>
                            <a:srgbClr val="54565B"/>
                          </a:solidFill>
                          <a:effectLst/>
                          <a:latin typeface="+mn-lt"/>
                          <a:ea typeface="MS PGothic"/>
                          <a:cs typeface="+mn-cs"/>
                        </a:rPr>
                        <a:t> </a:t>
                      </a:r>
                      <a:r>
                        <a:rPr kumimoji="0" lang="en-US" sz="600" b="0" i="0" u="none" strike="noStrike" kern="1200" cap="none" normalizeH="0" baseline="0">
                          <a:ln>
                            <a:noFill/>
                          </a:ln>
                          <a:solidFill>
                            <a:schemeClr val="tx1"/>
                          </a:solidFill>
                          <a:effectLst/>
                          <a:latin typeface="+mn-lt"/>
                          <a:ea typeface="MS PGothic"/>
                          <a:cs typeface="+mn-cs"/>
                        </a:rPr>
                        <a:t>(2.8</a:t>
                      </a:r>
                      <a:r>
                        <a:rPr kumimoji="0" lang="en-US" sz="600" b="0" i="0" u="none" strike="noStrike" kern="1200" cap="none" normalizeH="0" baseline="0">
                          <a:ln>
                            <a:noFill/>
                          </a:ln>
                          <a:solidFill>
                            <a:schemeClr val="tx1"/>
                          </a:solidFill>
                          <a:effectLst/>
                          <a:latin typeface="+mn-lt"/>
                          <a:ea typeface="MS PGothic"/>
                          <a:cs typeface="Arial"/>
                        </a:rPr>
                        <a:t>–</a:t>
                      </a:r>
                      <a:r>
                        <a:rPr kumimoji="0" lang="en-US" sz="600" b="0" i="0" u="none" strike="noStrike" kern="1200" cap="none" normalizeH="0" baseline="0">
                          <a:ln>
                            <a:noFill/>
                          </a:ln>
                          <a:solidFill>
                            <a:schemeClr val="tx1"/>
                          </a:solidFill>
                          <a:effectLst/>
                          <a:latin typeface="+mn-lt"/>
                          <a:ea typeface="MS PGothic"/>
                          <a:cs typeface="+mn-cs"/>
                        </a:rPr>
                        <a:t>13.9)</a:t>
                      </a:r>
                      <a:endParaRPr lang="en-US" sz="600" b="1" u="none" strike="noStrike" kern="1200" cap="none">
                        <a:solidFill>
                          <a:schemeClr val="tx1"/>
                        </a:solidFill>
                        <a:latin typeface="+mn-lt"/>
                        <a:ea typeface="+mn-ea"/>
                        <a:cs typeface="+mn-cs"/>
                      </a:endParaRPr>
                    </a:p>
                  </a:txBody>
                  <a:tcPr marL="18288" marR="18288"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4720881"/>
                  </a:ext>
                </a:extLst>
              </a:tr>
            </a:tbl>
          </a:graphicData>
        </a:graphic>
      </p:graphicFrame>
      <p:sp>
        <p:nvSpPr>
          <p:cNvPr id="11" name="TextBox 10">
            <a:extLst>
              <a:ext uri="{FF2B5EF4-FFF2-40B4-BE49-F238E27FC236}">
                <a16:creationId xmlns:a16="http://schemas.microsoft.com/office/drawing/2014/main" id="{21458052-805F-3944-625C-D8CFE60B22CA}"/>
              </a:ext>
            </a:extLst>
          </p:cNvPr>
          <p:cNvSpPr txBox="1"/>
          <p:nvPr/>
        </p:nvSpPr>
        <p:spPr>
          <a:xfrm>
            <a:off x="1994787" y="4381574"/>
            <a:ext cx="5047853" cy="353943"/>
          </a:xfrm>
          <a:prstGeom prst="rect">
            <a:avLst/>
          </a:prstGeom>
          <a:noFill/>
          <a:ln>
            <a:solidFill>
              <a:schemeClr val="tx1"/>
            </a:solidFill>
          </a:ln>
        </p:spPr>
        <p:txBody>
          <a:bodyPr wrap="square" rtlCol="0">
            <a:spAutoFit/>
          </a:bodyPr>
          <a:lstStyle/>
          <a:p>
            <a:pPr algn="ctr"/>
            <a:r>
              <a:rPr lang="en-US" sz="1700" dirty="0">
                <a:solidFill>
                  <a:schemeClr val="tx2"/>
                </a:solidFill>
              </a:rPr>
              <a:t>TROPiCS-02 → Approval in HR+/HER2-negative mBC</a:t>
            </a:r>
          </a:p>
        </p:txBody>
      </p:sp>
    </p:spTree>
    <p:extLst>
      <p:ext uri="{BB962C8B-B14F-4D97-AF65-F5344CB8AC3E}">
        <p14:creationId xmlns:p14="http://schemas.microsoft.com/office/powerpoint/2010/main" val="32952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F82A6-A11D-BA34-3321-0E8B62047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69DAB-B433-300B-F068-751A0F093968}"/>
              </a:ext>
            </a:extLst>
          </p:cNvPr>
          <p:cNvSpPr>
            <a:spLocks noGrp="1"/>
          </p:cNvSpPr>
          <p:nvPr>
            <p:ph type="title"/>
          </p:nvPr>
        </p:nvSpPr>
        <p:spPr>
          <a:prstGeom prst="rect">
            <a:avLst/>
          </a:prstGeom>
        </p:spPr>
        <p:txBody>
          <a:bodyPr>
            <a:noAutofit/>
          </a:bodyPr>
          <a:lstStyle/>
          <a:p>
            <a:pPr algn="ctr">
              <a:lnSpc>
                <a:spcPct val="80000"/>
              </a:lnSpc>
            </a:pPr>
            <a:r>
              <a:rPr lang="en-GB" sz="3200" dirty="0" err="1"/>
              <a:t>TROPiCS</a:t>
            </a:r>
            <a:r>
              <a:rPr lang="en-GB" sz="3200" dirty="0"/>
              <a:t> (SG)</a:t>
            </a:r>
            <a:br>
              <a:rPr lang="en-GB" sz="3200" dirty="0"/>
            </a:br>
            <a:r>
              <a:rPr lang="en-US" sz="2400" i="1" dirty="0"/>
              <a:t>TRAEs Occurring in ≥ 15% of Patients and AESIs</a:t>
            </a:r>
            <a:endParaRPr lang="en-US" sz="2800" i="1" dirty="0"/>
          </a:p>
        </p:txBody>
      </p:sp>
      <p:sp>
        <p:nvSpPr>
          <p:cNvPr id="3" name="Text Placeholder 2">
            <a:extLst>
              <a:ext uri="{FF2B5EF4-FFF2-40B4-BE49-F238E27FC236}">
                <a16:creationId xmlns:a16="http://schemas.microsoft.com/office/drawing/2014/main" id="{019AD02A-5226-FCAB-C10C-B816FB6395E4}"/>
              </a:ext>
            </a:extLst>
          </p:cNvPr>
          <p:cNvSpPr>
            <a:spLocks noGrp="1"/>
          </p:cNvSpPr>
          <p:nvPr>
            <p:ph sz="quarter" idx="10"/>
          </p:nvPr>
        </p:nvSpPr>
        <p:spPr>
          <a:xfrm>
            <a:off x="266700" y="4750312"/>
            <a:ext cx="7278699" cy="393188"/>
          </a:xfrm>
        </p:spPr>
        <p:txBody>
          <a:bodyPr/>
          <a:lstStyle/>
          <a:p>
            <a:r>
              <a:rPr lang="en-US" sz="1000" kern="0" dirty="0">
                <a:solidFill>
                  <a:schemeClr val="bg1">
                    <a:lumMod val="50000"/>
                  </a:schemeClr>
                </a:solidFill>
                <a:latin typeface="Calibri" panose="020F0502020204030204" pitchFamily="34" charset="0"/>
                <a:cs typeface="Calibri" panose="020F0502020204030204" pitchFamily="34" charset="0"/>
              </a:rPr>
              <a:t>AESIs, adverse events of special interest; ANC, absolute neutrophil count;</a:t>
            </a:r>
            <a:r>
              <a:rPr lang="en-US" sz="1000" kern="0" spc="-10" dirty="0">
                <a:solidFill>
                  <a:schemeClr val="bg1">
                    <a:lumMod val="50000"/>
                  </a:schemeClr>
                </a:solidFill>
                <a:latin typeface="Calibri" panose="020F0502020204030204" pitchFamily="34" charset="0"/>
                <a:cs typeface="Calibri" panose="020F0502020204030204" pitchFamily="34" charset="0"/>
              </a:rPr>
              <a:t>; TRAEs, treatment-related adverse events</a:t>
            </a:r>
            <a:endParaRPr lang="en-US" sz="2400" dirty="0">
              <a:solidFill>
                <a:schemeClr val="bg1">
                  <a:lumMod val="50000"/>
                </a:schemeClr>
              </a:solidFill>
            </a:endParaRPr>
          </a:p>
          <a:p>
            <a:r>
              <a:rPr lang="en-US" dirty="0"/>
              <a:t>Bardia A, et al. </a:t>
            </a:r>
            <a:r>
              <a:rPr lang="en-US" i="1" dirty="0"/>
              <a:t>J Clin Oncol</a:t>
            </a:r>
            <a:r>
              <a:rPr lang="en-US" dirty="0"/>
              <a:t>. 2024;42(15):1738-1744. </a:t>
            </a:r>
            <a:r>
              <a:rPr lang="en-US" noProof="0" dirty="0">
                <a:cs typeface="Calibri" panose="020F0502020204030204" pitchFamily="34" charset="0"/>
              </a:rPr>
              <a:t>Sacituzumab </a:t>
            </a:r>
            <a:r>
              <a:rPr lang="en-US" noProof="0" dirty="0" err="1">
                <a:cs typeface="Calibri" panose="020F0502020204030204" pitchFamily="34" charset="0"/>
              </a:rPr>
              <a:t>govitecan-hziy</a:t>
            </a:r>
            <a:r>
              <a:rPr lang="en-US" noProof="0" dirty="0">
                <a:cs typeface="Calibri" panose="020F0502020204030204" pitchFamily="34" charset="0"/>
              </a:rPr>
              <a:t> [package insert]. https://www.accessdata.fda.gov/drugsatfda_docs/label/2023/761115s035lbl.pdf. </a:t>
            </a:r>
          </a:p>
        </p:txBody>
      </p:sp>
      <p:sp>
        <p:nvSpPr>
          <p:cNvPr id="6" name="object 4">
            <a:extLst>
              <a:ext uri="{FF2B5EF4-FFF2-40B4-BE49-F238E27FC236}">
                <a16:creationId xmlns:a16="http://schemas.microsoft.com/office/drawing/2014/main" id="{6F20758B-8412-4B90-FF1F-A68E642ECEDD}"/>
              </a:ext>
            </a:extLst>
          </p:cNvPr>
          <p:cNvSpPr txBox="1"/>
          <p:nvPr/>
        </p:nvSpPr>
        <p:spPr>
          <a:xfrm>
            <a:off x="5447317" y="905687"/>
            <a:ext cx="3567092" cy="3618426"/>
          </a:xfrm>
          <a:prstGeom prst="rect">
            <a:avLst/>
          </a:prstGeom>
        </p:spPr>
        <p:txBody>
          <a:bodyPr vert="horz" wrap="square" lIns="0" tIns="12700" rIns="0" bIns="0" rtlCol="0">
            <a:spAutoFit/>
          </a:bodyPr>
          <a:lstStyle/>
          <a:p>
            <a:pPr marL="76198" defTabSz="914378">
              <a:lnSpc>
                <a:spcPct val="90000"/>
              </a:lnSpc>
              <a:spcAft>
                <a:spcPts val="300"/>
              </a:spcAft>
              <a:defRPr/>
            </a:pPr>
            <a:r>
              <a:rPr sz="1400" b="1" kern="0" spc="-10" dirty="0">
                <a:solidFill>
                  <a:schemeClr val="accent5"/>
                </a:solidFill>
                <a:latin typeface="Calibri" panose="020F0502020204030204" pitchFamily="34" charset="0"/>
                <a:cs typeface="Calibri" panose="020F0502020204030204" pitchFamily="34" charset="0"/>
              </a:rPr>
              <a:t>AE</a:t>
            </a:r>
            <a:r>
              <a:rPr lang="en-US" sz="1400" b="1" kern="0" spc="-10" dirty="0">
                <a:solidFill>
                  <a:schemeClr val="accent5"/>
                </a:solidFill>
                <a:latin typeface="Calibri" panose="020F0502020204030204" pitchFamily="34" charset="0"/>
                <a:cs typeface="Calibri" panose="020F0502020204030204" pitchFamily="34" charset="0"/>
              </a:rPr>
              <a:t> of special interest</a:t>
            </a:r>
          </a:p>
          <a:p>
            <a:pPr marL="274320" marR="147951" indent="-182876" defTabSz="914378">
              <a:lnSpc>
                <a:spcPct val="90000"/>
              </a:lnSpc>
              <a:spcAft>
                <a:spcPts val="300"/>
              </a:spcAft>
              <a:buClr>
                <a:schemeClr val="accent3"/>
              </a:buClr>
              <a:buFont typeface="Arial"/>
              <a:buChar char="•"/>
              <a:tabLst>
                <a:tab pos="259073" algn="l"/>
              </a:tabLst>
              <a:defRPr/>
            </a:pPr>
            <a:r>
              <a:rPr lang="en-US" sz="1400" kern="0" dirty="0">
                <a:solidFill>
                  <a:schemeClr val="tx2"/>
                </a:solidFill>
                <a:latin typeface="Calibri" panose="020F0502020204030204" pitchFamily="34" charset="0"/>
                <a:cs typeface="Calibri" panose="020F0502020204030204" pitchFamily="34" charset="0"/>
              </a:rPr>
              <a:t>Median time to first onset of neutropenia (including febrile neutropenia) was 16 days; neutropenia occurred earlier in patients with reduced UGT1A1 activity; neutropenic colitis occurred in 1.4% of patients.</a:t>
            </a:r>
          </a:p>
          <a:p>
            <a:pPr marR="147951" lvl="1" indent="-182563" defTabSz="914378">
              <a:lnSpc>
                <a:spcPct val="90000"/>
              </a:lnSpc>
              <a:spcAft>
                <a:spcPts val="300"/>
              </a:spcAft>
              <a:buClr>
                <a:schemeClr val="accent3"/>
              </a:buClr>
              <a:buFont typeface="Arial"/>
              <a:buChar char="•"/>
              <a:tabLst>
                <a:tab pos="259073" algn="l"/>
              </a:tabLst>
              <a:defRPr/>
            </a:pPr>
            <a:r>
              <a:rPr lang="en-US" sz="1400" kern="0" dirty="0">
                <a:solidFill>
                  <a:schemeClr val="tx2"/>
                </a:solidFill>
                <a:latin typeface="Calibri" panose="020F0502020204030204" pitchFamily="34" charset="0"/>
                <a:cs typeface="Calibri" panose="020F0502020204030204" pitchFamily="34" charset="0"/>
              </a:rPr>
              <a:t>Primary prophylaxis with G-CSF is recommended starting in the first cycle of treatment in all patients at increased risk of febrile neutropenia (older patients, patients with previous neutropenia, poor performance status, organ dysfunction, or multiple comorbidities)</a:t>
            </a:r>
          </a:p>
          <a:p>
            <a:pPr marR="147951" lvl="1" indent="-182563" defTabSz="914378">
              <a:lnSpc>
                <a:spcPct val="90000"/>
              </a:lnSpc>
              <a:spcAft>
                <a:spcPts val="300"/>
              </a:spcAft>
              <a:buClr>
                <a:schemeClr val="accent3"/>
              </a:buClr>
              <a:buFont typeface="Arial"/>
              <a:buChar char="•"/>
              <a:tabLst>
                <a:tab pos="259073" algn="l"/>
              </a:tabLst>
              <a:defRPr/>
            </a:pPr>
            <a:r>
              <a:rPr lang="en-US" sz="1400" kern="0" dirty="0">
                <a:solidFill>
                  <a:schemeClr val="tx2"/>
                </a:solidFill>
                <a:latin typeface="Calibri" panose="020F0502020204030204" pitchFamily="34" charset="0"/>
                <a:cs typeface="Calibri" panose="020F0502020204030204" pitchFamily="34" charset="0"/>
              </a:rPr>
              <a:t>Withhold for ANC below 1500/mm</a:t>
            </a:r>
            <a:r>
              <a:rPr lang="en-US" sz="1400" kern="0" baseline="30000" dirty="0">
                <a:solidFill>
                  <a:schemeClr val="tx2"/>
                </a:solidFill>
                <a:latin typeface="Calibri" panose="020F0502020204030204" pitchFamily="34" charset="0"/>
                <a:cs typeface="Calibri" panose="020F0502020204030204" pitchFamily="34" charset="0"/>
              </a:rPr>
              <a:t>3</a:t>
            </a:r>
            <a:r>
              <a:rPr lang="en-US" sz="1400" kern="0" dirty="0">
                <a:solidFill>
                  <a:schemeClr val="tx2"/>
                </a:solidFill>
                <a:latin typeface="Calibri" panose="020F0502020204030204" pitchFamily="34" charset="0"/>
                <a:cs typeface="Calibri" panose="020F0502020204030204" pitchFamily="34" charset="0"/>
              </a:rPr>
              <a:t> on Day 1 of any cycle or below 1000/mm</a:t>
            </a:r>
            <a:r>
              <a:rPr lang="en-US" sz="1400" kern="0" baseline="30000" dirty="0">
                <a:solidFill>
                  <a:schemeClr val="tx2"/>
                </a:solidFill>
                <a:latin typeface="Calibri" panose="020F0502020204030204" pitchFamily="34" charset="0"/>
                <a:cs typeface="Calibri" panose="020F0502020204030204" pitchFamily="34" charset="0"/>
              </a:rPr>
              <a:t>3</a:t>
            </a:r>
            <a:r>
              <a:rPr lang="en-US" sz="1400" kern="0" dirty="0">
                <a:solidFill>
                  <a:schemeClr val="tx2"/>
                </a:solidFill>
                <a:latin typeface="Calibri" panose="020F0502020204030204" pitchFamily="34" charset="0"/>
                <a:cs typeface="Calibri" panose="020F0502020204030204" pitchFamily="34" charset="0"/>
              </a:rPr>
              <a:t> on Day 8 of any cycle</a:t>
            </a:r>
          </a:p>
        </p:txBody>
      </p:sp>
      <p:graphicFrame>
        <p:nvGraphicFramePr>
          <p:cNvPr id="7" name="object 5">
            <a:extLst>
              <a:ext uri="{FF2B5EF4-FFF2-40B4-BE49-F238E27FC236}">
                <a16:creationId xmlns:a16="http://schemas.microsoft.com/office/drawing/2014/main" id="{F72DBC95-5603-D0C4-A361-8ED1A4EC14B8}"/>
              </a:ext>
            </a:extLst>
          </p:cNvPr>
          <p:cNvGraphicFramePr>
            <a:graphicFrameLocks noGrp="1"/>
          </p:cNvGraphicFramePr>
          <p:nvPr>
            <p:extLst>
              <p:ext uri="{D42A27DB-BD31-4B8C-83A1-F6EECF244321}">
                <p14:modId xmlns:p14="http://schemas.microsoft.com/office/powerpoint/2010/main" val="869109967"/>
              </p:ext>
            </p:extLst>
          </p:nvPr>
        </p:nvGraphicFramePr>
        <p:xfrm>
          <a:off x="374515" y="867841"/>
          <a:ext cx="4835817" cy="3420708"/>
        </p:xfrm>
        <a:graphic>
          <a:graphicData uri="http://schemas.openxmlformats.org/drawingml/2006/table">
            <a:tbl>
              <a:tblPr firstRow="1" bandRow="1">
                <a:tableStyleId>{2D5ABB26-0587-4C30-8999-92F81FD0307C}</a:tableStyleId>
              </a:tblPr>
              <a:tblGrid>
                <a:gridCol w="1898348">
                  <a:extLst>
                    <a:ext uri="{9D8B030D-6E8A-4147-A177-3AD203B41FA5}">
                      <a16:colId xmlns:a16="http://schemas.microsoft.com/office/drawing/2014/main" val="20000"/>
                    </a:ext>
                  </a:extLst>
                </a:gridCol>
                <a:gridCol w="779342">
                  <a:extLst>
                    <a:ext uri="{9D8B030D-6E8A-4147-A177-3AD203B41FA5}">
                      <a16:colId xmlns:a16="http://schemas.microsoft.com/office/drawing/2014/main" val="20001"/>
                    </a:ext>
                  </a:extLst>
                </a:gridCol>
                <a:gridCol w="688418">
                  <a:extLst>
                    <a:ext uri="{9D8B030D-6E8A-4147-A177-3AD203B41FA5}">
                      <a16:colId xmlns:a16="http://schemas.microsoft.com/office/drawing/2014/main" val="20002"/>
                    </a:ext>
                  </a:extLst>
                </a:gridCol>
                <a:gridCol w="781290">
                  <a:extLst>
                    <a:ext uri="{9D8B030D-6E8A-4147-A177-3AD203B41FA5}">
                      <a16:colId xmlns:a16="http://schemas.microsoft.com/office/drawing/2014/main" val="20003"/>
                    </a:ext>
                  </a:extLst>
                </a:gridCol>
                <a:gridCol w="688419">
                  <a:extLst>
                    <a:ext uri="{9D8B030D-6E8A-4147-A177-3AD203B41FA5}">
                      <a16:colId xmlns:a16="http://schemas.microsoft.com/office/drawing/2014/main" val="20004"/>
                    </a:ext>
                  </a:extLst>
                </a:gridCol>
              </a:tblGrid>
              <a:tr h="314220">
                <a:tc rowSpan="2">
                  <a:txBody>
                    <a:bodyPr/>
                    <a:lstStyle/>
                    <a:p>
                      <a:pPr marL="45720" algn="l">
                        <a:lnSpc>
                          <a:spcPts val="1440"/>
                        </a:lnSpc>
                        <a:spcBef>
                          <a:spcPts val="395"/>
                        </a:spcBef>
                      </a:pPr>
                      <a:r>
                        <a:rPr sz="1200" b="1">
                          <a:solidFill>
                            <a:schemeClr val="bg1"/>
                          </a:solidFill>
                          <a:latin typeface="Calibri" panose="020F0502020204030204" pitchFamily="34" charset="0"/>
                          <a:cs typeface="Calibri" panose="020F0502020204030204" pitchFamily="34" charset="0"/>
                        </a:rPr>
                        <a:t>System</a:t>
                      </a:r>
                      <a:r>
                        <a:rPr sz="1200" b="1" spc="-25">
                          <a:solidFill>
                            <a:schemeClr val="bg1"/>
                          </a:solidFill>
                          <a:latin typeface="Calibri" panose="020F0502020204030204" pitchFamily="34" charset="0"/>
                          <a:cs typeface="Calibri" panose="020F0502020204030204" pitchFamily="34" charset="0"/>
                        </a:rPr>
                        <a:t> </a:t>
                      </a:r>
                      <a:r>
                        <a:rPr sz="1200" b="1">
                          <a:solidFill>
                            <a:schemeClr val="bg1"/>
                          </a:solidFill>
                          <a:latin typeface="Calibri" panose="020F0502020204030204" pitchFamily="34" charset="0"/>
                          <a:cs typeface="Calibri" panose="020F0502020204030204" pitchFamily="34" charset="0"/>
                        </a:rPr>
                        <a:t>Organ</a:t>
                      </a:r>
                      <a:r>
                        <a:rPr sz="1200" b="1" spc="-35">
                          <a:solidFill>
                            <a:schemeClr val="bg1"/>
                          </a:solidFill>
                          <a:latin typeface="Calibri" panose="020F0502020204030204" pitchFamily="34" charset="0"/>
                          <a:cs typeface="Calibri" panose="020F0502020204030204" pitchFamily="34" charset="0"/>
                        </a:rPr>
                        <a:t> </a:t>
                      </a:r>
                      <a:r>
                        <a:rPr sz="1200" b="1" spc="-10">
                          <a:solidFill>
                            <a:schemeClr val="bg1"/>
                          </a:solidFill>
                          <a:latin typeface="Calibri" panose="020F0502020204030204" pitchFamily="34" charset="0"/>
                          <a:cs typeface="Calibri" panose="020F0502020204030204" pitchFamily="34" charset="0"/>
                        </a:rPr>
                        <a:t>Class</a:t>
                      </a:r>
                      <a:endParaRPr sz="1200">
                        <a:solidFill>
                          <a:schemeClr val="bg1"/>
                        </a:solidFill>
                        <a:latin typeface="Calibri" panose="020F0502020204030204" pitchFamily="34" charset="0"/>
                        <a:cs typeface="Calibri" panose="020F0502020204030204" pitchFamily="34" charset="0"/>
                      </a:endParaRPr>
                    </a:p>
                    <a:p>
                      <a:pPr marL="185420" algn="l">
                        <a:lnSpc>
                          <a:spcPct val="100000"/>
                        </a:lnSpc>
                      </a:pPr>
                      <a:r>
                        <a:rPr sz="1200">
                          <a:solidFill>
                            <a:schemeClr val="bg1"/>
                          </a:solidFill>
                          <a:latin typeface="Calibri" panose="020F0502020204030204" pitchFamily="34" charset="0"/>
                          <a:cs typeface="Calibri" panose="020F0502020204030204" pitchFamily="34" charset="0"/>
                        </a:rPr>
                        <a:t>Preferred</a:t>
                      </a:r>
                      <a:r>
                        <a:rPr sz="1200" spc="-30">
                          <a:solidFill>
                            <a:schemeClr val="bg1"/>
                          </a:solidFill>
                          <a:latin typeface="Calibri" panose="020F0502020204030204" pitchFamily="34" charset="0"/>
                          <a:cs typeface="Calibri" panose="020F0502020204030204" pitchFamily="34" charset="0"/>
                        </a:rPr>
                        <a:t> </a:t>
                      </a:r>
                      <a:r>
                        <a:rPr sz="1200">
                          <a:solidFill>
                            <a:schemeClr val="bg1"/>
                          </a:solidFill>
                          <a:latin typeface="Calibri" panose="020F0502020204030204" pitchFamily="34" charset="0"/>
                          <a:cs typeface="Calibri" panose="020F0502020204030204" pitchFamily="34" charset="0"/>
                        </a:rPr>
                        <a:t>term,</a:t>
                      </a:r>
                      <a:r>
                        <a:rPr sz="1200" spc="-10">
                          <a:solidFill>
                            <a:schemeClr val="bg1"/>
                          </a:solidFill>
                          <a:latin typeface="Calibri" panose="020F0502020204030204" pitchFamily="34" charset="0"/>
                          <a:cs typeface="Calibri" panose="020F0502020204030204" pitchFamily="34" charset="0"/>
                        </a:rPr>
                        <a:t> </a:t>
                      </a:r>
                      <a:r>
                        <a:rPr sz="1200">
                          <a:solidFill>
                            <a:schemeClr val="bg1"/>
                          </a:solidFill>
                          <a:latin typeface="Calibri" panose="020F0502020204030204" pitchFamily="34" charset="0"/>
                          <a:cs typeface="Calibri" panose="020F0502020204030204" pitchFamily="34" charset="0"/>
                        </a:rPr>
                        <a:t>n</a:t>
                      </a:r>
                      <a:r>
                        <a:rPr sz="1200" spc="-30">
                          <a:solidFill>
                            <a:schemeClr val="bg1"/>
                          </a:solidFill>
                          <a:latin typeface="Calibri" panose="020F0502020204030204" pitchFamily="34" charset="0"/>
                          <a:cs typeface="Calibri" panose="020F0502020204030204" pitchFamily="34" charset="0"/>
                        </a:rPr>
                        <a:t> </a:t>
                      </a:r>
                      <a:r>
                        <a:rPr sz="1200" spc="-25">
                          <a:solidFill>
                            <a:schemeClr val="bg1"/>
                          </a:solidFill>
                          <a:latin typeface="Calibri" panose="020F0502020204030204" pitchFamily="34" charset="0"/>
                          <a:cs typeface="Calibri" panose="020F0502020204030204" pitchFamily="34" charset="0"/>
                        </a:rPr>
                        <a:t>(%)</a:t>
                      </a:r>
                      <a:endParaRPr sz="1200">
                        <a:solidFill>
                          <a:schemeClr val="bg1"/>
                        </a:solidFill>
                        <a:latin typeface="Calibri" panose="020F0502020204030204" pitchFamily="34" charset="0"/>
                        <a:cs typeface="Calibri" panose="020F0502020204030204" pitchFamily="34" charset="0"/>
                      </a:endParaRPr>
                    </a:p>
                  </a:txBody>
                  <a:tcPr marL="0" marR="0" marT="5016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solidFill>
                  </a:tcPr>
                </a:tc>
                <a:tc gridSpan="2">
                  <a:txBody>
                    <a:bodyPr/>
                    <a:lstStyle/>
                    <a:p>
                      <a:pPr marL="45720" algn="ctr">
                        <a:lnSpc>
                          <a:spcPct val="100000"/>
                        </a:lnSpc>
                        <a:spcBef>
                          <a:spcPts val="265"/>
                        </a:spcBef>
                      </a:pPr>
                      <a:r>
                        <a:rPr lang="en-US" sz="1200" b="1" spc="-10">
                          <a:solidFill>
                            <a:srgbClr val="FFFFFF"/>
                          </a:solidFill>
                          <a:latin typeface="Calibri" panose="020F0502020204030204" pitchFamily="34" charset="0"/>
                          <a:cs typeface="Calibri" panose="020F0502020204030204" pitchFamily="34" charset="0"/>
                        </a:rPr>
                        <a:t>SG</a:t>
                      </a:r>
                      <a:r>
                        <a:rPr sz="1200" b="1"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(n</a:t>
                      </a:r>
                      <a:r>
                        <a:rPr lang="en-US" sz="1200" b="0"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a:t>
                      </a:r>
                      <a:r>
                        <a:rPr lang="en-US" sz="1200" b="0" spc="-10">
                          <a:solidFill>
                            <a:srgbClr val="FFFFFF"/>
                          </a:solidFill>
                          <a:latin typeface="Calibri" panose="020F0502020204030204" pitchFamily="34" charset="0"/>
                          <a:cs typeface="Calibri" panose="020F0502020204030204" pitchFamily="34" charset="0"/>
                        </a:rPr>
                        <a:t> 268</a:t>
                      </a:r>
                      <a:r>
                        <a:rPr sz="1200" b="0" spc="-10">
                          <a:solidFill>
                            <a:srgbClr val="FFFFFF"/>
                          </a:solidFill>
                          <a:latin typeface="Calibri" panose="020F0502020204030204" pitchFamily="34" charset="0"/>
                          <a:cs typeface="Calibri" panose="020F0502020204030204" pitchFamily="34" charset="0"/>
                        </a:rPr>
                        <a:t>)</a:t>
                      </a:r>
                      <a:endParaRPr sz="1200" b="0">
                        <a:latin typeface="Calibri" panose="020F0502020204030204" pitchFamily="34" charset="0"/>
                        <a:cs typeface="Calibri" panose="020F0502020204030204" pitchFamily="34" charset="0"/>
                      </a:endParaRPr>
                    </a:p>
                  </a:txBody>
                  <a:tcPr marL="0" marR="0" marT="3365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297899"/>
                    </a:solidFill>
                  </a:tcPr>
                </a:tc>
                <a:tc hMerge="1">
                  <a:txBody>
                    <a:bodyPr/>
                    <a:lstStyle/>
                    <a:p>
                      <a:endParaRPr/>
                    </a:p>
                  </a:txBody>
                  <a:tcPr marL="0" marR="0" marT="0" marB="0"/>
                </a:tc>
                <a:tc gridSpan="2">
                  <a:txBody>
                    <a:bodyPr/>
                    <a:lstStyle/>
                    <a:p>
                      <a:pPr marL="45720" algn="ctr">
                        <a:lnSpc>
                          <a:spcPct val="100000"/>
                        </a:lnSpc>
                        <a:spcBef>
                          <a:spcPts val="265"/>
                        </a:spcBef>
                      </a:pPr>
                      <a:r>
                        <a:rPr lang="en-US" sz="1200" b="1">
                          <a:solidFill>
                            <a:srgbClr val="FFFFFF"/>
                          </a:solidFill>
                          <a:latin typeface="Calibri" panose="020F0502020204030204" pitchFamily="34" charset="0"/>
                          <a:cs typeface="Calibri" panose="020F0502020204030204" pitchFamily="34" charset="0"/>
                        </a:rPr>
                        <a:t>TPC</a:t>
                      </a:r>
                      <a:r>
                        <a:rPr sz="1200" b="0" spc="-15">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(n</a:t>
                      </a:r>
                      <a:r>
                        <a:rPr lang="en-US" sz="1200" b="0"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a:t>
                      </a:r>
                      <a:r>
                        <a:rPr lang="en-US" sz="1200" b="0" spc="-10">
                          <a:solidFill>
                            <a:srgbClr val="FFFFFF"/>
                          </a:solidFill>
                          <a:latin typeface="Calibri" panose="020F0502020204030204" pitchFamily="34" charset="0"/>
                          <a:cs typeface="Calibri" panose="020F0502020204030204" pitchFamily="34" charset="0"/>
                        </a:rPr>
                        <a:t> 249</a:t>
                      </a:r>
                      <a:r>
                        <a:rPr sz="1200" b="0" spc="-10">
                          <a:solidFill>
                            <a:srgbClr val="FFFFFF"/>
                          </a:solidFill>
                          <a:latin typeface="Calibri" panose="020F0502020204030204" pitchFamily="34" charset="0"/>
                          <a:cs typeface="Calibri" panose="020F0502020204030204" pitchFamily="34" charset="0"/>
                        </a:rPr>
                        <a:t>)</a:t>
                      </a:r>
                      <a:endParaRPr sz="1200" b="0">
                        <a:latin typeface="Calibri" panose="020F0502020204030204" pitchFamily="34" charset="0"/>
                        <a:cs typeface="Calibri" panose="020F0502020204030204" pitchFamily="34" charset="0"/>
                      </a:endParaRPr>
                    </a:p>
                  </a:txBody>
                  <a:tcPr marL="0" marR="0" marT="3365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tc hMerge="1">
                  <a:txBody>
                    <a:bodyPr/>
                    <a:lstStyle/>
                    <a:p>
                      <a:endParaRPr/>
                    </a:p>
                  </a:txBody>
                  <a:tcPr marL="0" marR="0" marT="0" marB="0"/>
                </a:tc>
                <a:extLst>
                  <a:ext uri="{0D108BD9-81ED-4DB2-BD59-A6C34878D82A}">
                    <a16:rowId xmlns:a16="http://schemas.microsoft.com/office/drawing/2014/main" val="10000"/>
                  </a:ext>
                </a:extLst>
              </a:tr>
              <a:tr h="269784">
                <a:tc vMerge="1">
                  <a:txBody>
                    <a:bodyPr/>
                    <a:lstStyle/>
                    <a:p>
                      <a:endParaRPr/>
                    </a:p>
                  </a:txBody>
                  <a:tcPr marL="0" marR="0" marT="50165" marB="0">
                    <a:lnT w="12700">
                      <a:solidFill>
                        <a:srgbClr val="000000"/>
                      </a:solidFill>
                      <a:prstDash val="solid"/>
                    </a:lnT>
                    <a:lnB w="12700">
                      <a:solidFill>
                        <a:srgbClr val="000000"/>
                      </a:solidFill>
                      <a:prstDash val="solid"/>
                    </a:lnB>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Any</a:t>
                      </a:r>
                      <a:r>
                        <a:rPr sz="1200" b="0" spc="-2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Grade</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297899"/>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Grade</a:t>
                      </a:r>
                      <a:r>
                        <a:rPr sz="1200" b="0" spc="-3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a:t>
                      </a:r>
                      <a:r>
                        <a:rPr lang="en-US" sz="1200" b="0" spc="-2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3</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297899"/>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Any</a:t>
                      </a:r>
                      <a:r>
                        <a:rPr sz="1200" b="0" spc="-2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Grade</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Grade</a:t>
                      </a:r>
                      <a:r>
                        <a:rPr sz="1200" b="0" spc="-3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a:t>
                      </a:r>
                      <a:r>
                        <a:rPr lang="en-US" sz="1200" b="0" spc="-2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3</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1"/>
                  </a:ext>
                </a:extLst>
              </a:tr>
              <a:tr h="244393">
                <a:tc>
                  <a:txBody>
                    <a:bodyPr/>
                    <a:lstStyle/>
                    <a:p>
                      <a:pPr marL="0" algn="l">
                        <a:lnSpc>
                          <a:spcPct val="100000"/>
                        </a:lnSpc>
                        <a:spcBef>
                          <a:spcPts val="0"/>
                        </a:spcBef>
                      </a:pPr>
                      <a:r>
                        <a:rPr sz="1200" b="1">
                          <a:solidFill>
                            <a:schemeClr val="tx2"/>
                          </a:solidFill>
                          <a:latin typeface="Calibri" panose="020F0502020204030204" pitchFamily="34" charset="0"/>
                          <a:cs typeface="Calibri" panose="020F0502020204030204" pitchFamily="34" charset="0"/>
                        </a:rPr>
                        <a:t>Blood</a:t>
                      </a:r>
                      <a:r>
                        <a:rPr sz="1200" b="1" spc="-30">
                          <a:solidFill>
                            <a:schemeClr val="tx2"/>
                          </a:solidFill>
                          <a:latin typeface="Calibri" panose="020F0502020204030204" pitchFamily="34" charset="0"/>
                          <a:cs typeface="Calibri" panose="020F0502020204030204" pitchFamily="34" charset="0"/>
                        </a:rPr>
                        <a:t> </a:t>
                      </a:r>
                      <a:r>
                        <a:rPr sz="1200" b="1">
                          <a:solidFill>
                            <a:schemeClr val="tx2"/>
                          </a:solidFill>
                          <a:latin typeface="Calibri" panose="020F0502020204030204" pitchFamily="34" charset="0"/>
                          <a:cs typeface="Calibri" panose="020F0502020204030204" pitchFamily="34" charset="0"/>
                        </a:rPr>
                        <a:t>and</a:t>
                      </a:r>
                      <a:r>
                        <a:rPr sz="1200" b="1" spc="-30">
                          <a:solidFill>
                            <a:schemeClr val="tx2"/>
                          </a:solidFill>
                          <a:latin typeface="Calibri" panose="020F0502020204030204" pitchFamily="34" charset="0"/>
                          <a:cs typeface="Calibri" panose="020F0502020204030204" pitchFamily="34" charset="0"/>
                        </a:rPr>
                        <a:t> </a:t>
                      </a:r>
                      <a:r>
                        <a:rPr sz="1200" b="1">
                          <a:solidFill>
                            <a:schemeClr val="tx2"/>
                          </a:solidFill>
                          <a:latin typeface="Calibri" panose="020F0502020204030204" pitchFamily="34" charset="0"/>
                          <a:cs typeface="Calibri" panose="020F0502020204030204" pitchFamily="34" charset="0"/>
                        </a:rPr>
                        <a:t>lymphatic</a:t>
                      </a:r>
                      <a:r>
                        <a:rPr sz="1200" b="1" spc="-35">
                          <a:solidFill>
                            <a:schemeClr val="tx2"/>
                          </a:solidFill>
                          <a:latin typeface="Calibri" panose="020F0502020204030204" pitchFamily="34" charset="0"/>
                          <a:cs typeface="Calibri" panose="020F0502020204030204" pitchFamily="34" charset="0"/>
                        </a:rPr>
                        <a:t> </a:t>
                      </a:r>
                      <a:r>
                        <a:rPr sz="1200" b="1" spc="-10">
                          <a:solidFill>
                            <a:schemeClr val="tx2"/>
                          </a:solidFill>
                          <a:latin typeface="Calibri" panose="020F0502020204030204" pitchFamily="34" charset="0"/>
                          <a:cs typeface="Calibri" panose="020F0502020204030204" pitchFamily="34" charset="0"/>
                        </a:rPr>
                        <a:t>system</a:t>
                      </a:r>
                      <a:endParaRPr sz="1200">
                        <a:solidFill>
                          <a:schemeClr val="tx2"/>
                        </a:solidFill>
                        <a:latin typeface="Calibri" panose="020F0502020204030204" pitchFamily="34" charset="0"/>
                        <a:cs typeface="Calibri" panose="020F0502020204030204" pitchFamily="34" charset="0"/>
                      </a:endParaRPr>
                    </a:p>
                  </a:txBody>
                  <a:tcPr marR="0" marT="0" marB="0"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lnT w="12700" cap="flat" cmpd="sng" algn="ctr">
                      <a:solidFill>
                        <a:schemeClr val="bg1">
                          <a:lumMod val="5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2"/>
                  </a:ext>
                </a:extLst>
              </a:tr>
              <a:tr h="238045">
                <a:tc>
                  <a:txBody>
                    <a:bodyPr/>
                    <a:lstStyle/>
                    <a:p>
                      <a:pPr marL="182880" algn="l" fontAlgn="ctr"/>
                      <a:r>
                        <a:rPr lang="en-US" sz="1200" b="0" i="0" u="none" strike="noStrike">
                          <a:solidFill>
                            <a:schemeClr val="tx2"/>
                          </a:solidFill>
                          <a:effectLst/>
                          <a:latin typeface="Calibri" panose="020F0502020204030204" pitchFamily="34" charset="0"/>
                          <a:cs typeface="Calibri" panose="020F0502020204030204" pitchFamily="34" charset="0"/>
                        </a:rPr>
                        <a:t>Neutropenia</a:t>
                      </a:r>
                      <a:endParaRPr lang="en-US" sz="1200" b="0" i="0" u="none" strike="noStrike">
                        <a:solidFill>
                          <a:schemeClr val="tx2"/>
                        </a:solidFill>
                        <a:effectLst/>
                        <a:latin typeface="Calibri" panose="020F0502020204030204" pitchFamily="34" charset="0"/>
                      </a:endParaRP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cs typeface="Calibri" panose="020F0502020204030204" pitchFamily="34" charset="0"/>
                        </a:rPr>
                        <a:t>188 (70)</a:t>
                      </a:r>
                      <a:endParaRPr lang="en-US" sz="1200" b="0" i="0" u="none" strike="noStrike">
                        <a:solidFill>
                          <a:schemeClr val="tx2"/>
                        </a:solidFill>
                        <a:effectLst/>
                        <a:latin typeface="Calibri" panose="020F0502020204030204" pitchFamily="34" charset="0"/>
                      </a:endParaRP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136 (51)</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134 (54)</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95 (38)</a:t>
                      </a:r>
                    </a:p>
                  </a:txBody>
                  <a:tcPr marL="0" marR="0" marT="0" marB="0" anchor="ctr">
                    <a:solidFill>
                      <a:schemeClr val="bg1">
                        <a:lumMod val="95000"/>
                      </a:schemeClr>
                    </a:solidFill>
                  </a:tcPr>
                </a:tc>
                <a:extLst>
                  <a:ext uri="{0D108BD9-81ED-4DB2-BD59-A6C34878D82A}">
                    <a16:rowId xmlns:a16="http://schemas.microsoft.com/office/drawing/2014/main" val="10003"/>
                  </a:ext>
                </a:extLst>
              </a:tr>
              <a:tr h="230904">
                <a:tc>
                  <a:txBody>
                    <a:bodyPr/>
                    <a:lstStyle/>
                    <a:p>
                      <a:pPr marL="182880" algn="l" fontAlgn="ctr"/>
                      <a:r>
                        <a:rPr lang="en-US" sz="1200" b="0" i="0" u="none" strike="noStrike">
                          <a:solidFill>
                            <a:schemeClr val="tx2"/>
                          </a:solidFill>
                          <a:effectLst/>
                          <a:latin typeface="Calibri" panose="020F0502020204030204" pitchFamily="34" charset="0"/>
                          <a:cs typeface="Calibri" panose="020F0502020204030204" pitchFamily="34" charset="0"/>
                        </a:rPr>
                        <a:t>Anemia</a:t>
                      </a:r>
                      <a:endParaRPr lang="en-US" sz="1200" b="0" i="0" u="none" strike="noStrike">
                        <a:solidFill>
                          <a:schemeClr val="tx2"/>
                        </a:solidFill>
                        <a:effectLst/>
                        <a:latin typeface="Calibri" panose="020F0502020204030204" pitchFamily="34" charset="0"/>
                      </a:endParaRP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cs typeface="Calibri" panose="020F0502020204030204" pitchFamily="34" charset="0"/>
                        </a:rPr>
                        <a:t>91 (34)</a:t>
                      </a:r>
                      <a:endParaRPr lang="en-US" sz="1200" b="0" i="0" u="none" strike="noStrike">
                        <a:solidFill>
                          <a:schemeClr val="tx2"/>
                        </a:solidFill>
                        <a:effectLst/>
                        <a:latin typeface="Calibri" panose="020F0502020204030204" pitchFamily="34" charset="0"/>
                      </a:endParaRP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17 (6)</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62 (25)</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8 (3)</a:t>
                      </a:r>
                    </a:p>
                  </a:txBody>
                  <a:tcPr marL="0" marR="0" marT="0" marB="0" anchor="ctr">
                    <a:solidFill>
                      <a:schemeClr val="bg1">
                        <a:lumMod val="95000"/>
                      </a:schemeClr>
                    </a:solidFill>
                  </a:tcPr>
                </a:tc>
                <a:extLst>
                  <a:ext uri="{0D108BD9-81ED-4DB2-BD59-A6C34878D82A}">
                    <a16:rowId xmlns:a16="http://schemas.microsoft.com/office/drawing/2014/main" val="10004"/>
                  </a:ext>
                </a:extLst>
              </a:tr>
              <a:tr h="246773">
                <a:tc>
                  <a:txBody>
                    <a:bodyPr/>
                    <a:lstStyle/>
                    <a:p>
                      <a:pPr marL="0" algn="l">
                        <a:lnSpc>
                          <a:spcPct val="100000"/>
                        </a:lnSpc>
                        <a:spcBef>
                          <a:spcPts val="0"/>
                        </a:spcBef>
                      </a:pPr>
                      <a:r>
                        <a:rPr sz="1200" b="1" spc="-10">
                          <a:solidFill>
                            <a:schemeClr val="tx2"/>
                          </a:solidFill>
                          <a:latin typeface="Calibri" panose="020F0502020204030204" pitchFamily="34" charset="0"/>
                          <a:cs typeface="Calibri" panose="020F0502020204030204" pitchFamily="34" charset="0"/>
                        </a:rPr>
                        <a:t>Gastrointestinal</a:t>
                      </a: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solidFill>
                  </a:tcPr>
                </a:tc>
                <a:extLst>
                  <a:ext uri="{0D108BD9-81ED-4DB2-BD59-A6C34878D82A}">
                    <a16:rowId xmlns:a16="http://schemas.microsoft.com/office/drawing/2014/main" val="10007"/>
                  </a:ext>
                </a:extLst>
              </a:tr>
              <a:tr h="239632">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Diarrhea</a:t>
                      </a:r>
                    </a:p>
                  </a:txBody>
                  <a:tcPr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152 (57)</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25 (9)</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42 (17)</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3 (1)</a:t>
                      </a:r>
                    </a:p>
                  </a:txBody>
                  <a:tcPr marL="0" marR="0" marT="0" marB="0" anchor="ctr">
                    <a:solidFill>
                      <a:schemeClr val="bg1"/>
                    </a:solidFill>
                  </a:tcPr>
                </a:tc>
                <a:extLst>
                  <a:ext uri="{0D108BD9-81ED-4DB2-BD59-A6C34878D82A}">
                    <a16:rowId xmlns:a16="http://schemas.microsoft.com/office/drawing/2014/main" val="10008"/>
                  </a:ext>
                </a:extLst>
              </a:tr>
              <a:tr h="238045">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Nausea</a:t>
                      </a:r>
                    </a:p>
                  </a:txBody>
                  <a:tcPr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148 (55)</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3 (1)</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77 (31)</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7 (3)</a:t>
                      </a:r>
                    </a:p>
                  </a:txBody>
                  <a:tcPr marL="0" marR="0" marT="0" marB="0" anchor="ctr">
                    <a:solidFill>
                      <a:schemeClr val="bg1"/>
                    </a:solidFill>
                  </a:tcPr>
                </a:tc>
                <a:extLst>
                  <a:ext uri="{0D108BD9-81ED-4DB2-BD59-A6C34878D82A}">
                    <a16:rowId xmlns:a16="http://schemas.microsoft.com/office/drawing/2014/main" val="10009"/>
                  </a:ext>
                </a:extLst>
              </a:tr>
              <a:tr h="238839">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Vomiting</a:t>
                      </a:r>
                    </a:p>
                  </a:txBody>
                  <a:tcPr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51 (19)</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1 (&lt; 1)</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30 (12)</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4 (2)</a:t>
                      </a:r>
                    </a:p>
                  </a:txBody>
                  <a:tcPr marL="0" marR="0" marT="0" marB="0" anchor="ctr">
                    <a:solidFill>
                      <a:schemeClr val="bg1"/>
                    </a:solidFill>
                  </a:tcPr>
                </a:tc>
                <a:extLst>
                  <a:ext uri="{0D108BD9-81ED-4DB2-BD59-A6C34878D82A}">
                    <a16:rowId xmlns:a16="http://schemas.microsoft.com/office/drawing/2014/main" val="10010"/>
                  </a:ext>
                </a:extLst>
              </a:tr>
              <a:tr h="227730">
                <a:tc>
                  <a:txBody>
                    <a:bodyPr/>
                    <a:lstStyle/>
                    <a:p>
                      <a:pPr marL="182880" algn="l" fontAlgn="ctr">
                        <a:lnSpc>
                          <a:spcPct val="100000"/>
                        </a:lnSpc>
                        <a:spcBef>
                          <a:spcPts val="0"/>
                        </a:spcBef>
                      </a:pPr>
                      <a:r>
                        <a:rPr lang="en-US" sz="1200" b="0" i="0" u="none" strike="noStrike">
                          <a:solidFill>
                            <a:schemeClr val="tx2"/>
                          </a:solidFill>
                          <a:effectLst/>
                          <a:latin typeface="Calibri" panose="020F0502020204030204" pitchFamily="34" charset="0"/>
                        </a:rPr>
                        <a:t>Constipation</a:t>
                      </a:r>
                    </a:p>
                  </a:txBody>
                  <a:tcPr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50 (19)</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0</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36 (15)</a:t>
                      </a:r>
                    </a:p>
                  </a:txBody>
                  <a:tcPr marL="0" marR="0" marT="0" marB="0" anchor="ctr">
                    <a:solidFill>
                      <a:schemeClr val="bg1"/>
                    </a:solidFill>
                  </a:tcPr>
                </a:tc>
                <a:tc>
                  <a:txBody>
                    <a:bodyPr/>
                    <a:lstStyle/>
                    <a:p>
                      <a:pPr algn="ctr" fontAlgn="ctr"/>
                      <a:r>
                        <a:rPr lang="en-US" sz="1200" b="0" i="0" u="none" strike="noStrike">
                          <a:solidFill>
                            <a:schemeClr val="tx2"/>
                          </a:solidFill>
                          <a:effectLst/>
                          <a:latin typeface="Calibri" panose="020F0502020204030204" pitchFamily="34" charset="0"/>
                        </a:rPr>
                        <a:t>0</a:t>
                      </a:r>
                    </a:p>
                  </a:txBody>
                  <a:tcPr marL="0" marR="0" marT="0" marB="0" anchor="ctr">
                    <a:solidFill>
                      <a:schemeClr val="bg1"/>
                    </a:solidFill>
                  </a:tcPr>
                </a:tc>
                <a:extLst>
                  <a:ext uri="{0D108BD9-81ED-4DB2-BD59-A6C34878D82A}">
                    <a16:rowId xmlns:a16="http://schemas.microsoft.com/office/drawing/2014/main" val="10011"/>
                  </a:ext>
                </a:extLst>
              </a:tr>
              <a:tr h="247567">
                <a:tc>
                  <a:txBody>
                    <a:bodyPr/>
                    <a:lstStyle/>
                    <a:p>
                      <a:pPr marL="0" algn="l">
                        <a:lnSpc>
                          <a:spcPct val="100000"/>
                        </a:lnSpc>
                        <a:spcBef>
                          <a:spcPts val="0"/>
                        </a:spcBef>
                      </a:pPr>
                      <a:r>
                        <a:rPr sz="1200" b="1" spc="-10">
                          <a:solidFill>
                            <a:schemeClr val="tx2"/>
                          </a:solidFill>
                          <a:latin typeface="Calibri" panose="020F0502020204030204" pitchFamily="34" charset="0"/>
                          <a:cs typeface="Calibri" panose="020F0502020204030204" pitchFamily="34" charset="0"/>
                        </a:rPr>
                        <a:t>General</a:t>
                      </a: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tc>
                  <a:txBody>
                    <a:bodyPr/>
                    <a:lstStyle/>
                    <a:p>
                      <a:pPr marL="0" algn="ctr">
                        <a:lnSpc>
                          <a:spcPct val="100000"/>
                        </a:lnSpc>
                        <a:spcBef>
                          <a:spcPts val="0"/>
                        </a:spcBef>
                      </a:pPr>
                      <a:endParaRPr sz="1200">
                        <a:solidFill>
                          <a:schemeClr val="tx2"/>
                        </a:solidFill>
                        <a:latin typeface="Calibri" panose="020F0502020204030204" pitchFamily="34" charset="0"/>
                        <a:cs typeface="Calibri" panose="020F0502020204030204" pitchFamily="34" charset="0"/>
                      </a:endParaRPr>
                    </a:p>
                  </a:txBody>
                  <a:tcPr marR="0" marT="0" marB="0" anchor="ctr">
                    <a:solidFill>
                      <a:schemeClr val="bg1">
                        <a:lumMod val="95000"/>
                      </a:schemeClr>
                    </a:solidFill>
                  </a:tcPr>
                </a:tc>
                <a:extLst>
                  <a:ext uri="{0D108BD9-81ED-4DB2-BD59-A6C34878D82A}">
                    <a16:rowId xmlns:a16="http://schemas.microsoft.com/office/drawing/2014/main" val="10012"/>
                  </a:ext>
                </a:extLst>
              </a:tr>
              <a:tr h="228523">
                <a:tc>
                  <a:txBody>
                    <a:bodyPr/>
                    <a:lstStyle/>
                    <a:p>
                      <a:pPr marL="182880" algn="l" fontAlgn="ctr"/>
                      <a:r>
                        <a:rPr lang="en-US" sz="1200" b="0" i="0" u="none" strike="noStrike" dirty="0">
                          <a:solidFill>
                            <a:schemeClr val="tx2"/>
                          </a:solidFill>
                          <a:effectLst/>
                          <a:latin typeface="Calibri" panose="020F0502020204030204" pitchFamily="34" charset="0"/>
                          <a:cs typeface="Calibri" panose="020F0502020204030204" pitchFamily="34" charset="0"/>
                        </a:rPr>
                        <a:t>Alopecia</a:t>
                      </a:r>
                      <a:endParaRPr lang="en-US" sz="1200" b="0" i="0" u="none" strike="noStrike" dirty="0">
                        <a:solidFill>
                          <a:schemeClr val="tx2"/>
                        </a:solidFill>
                        <a:effectLst/>
                        <a:latin typeface="Calibri" panose="020F0502020204030204" pitchFamily="34" charset="0"/>
                      </a:endParaRPr>
                    </a:p>
                  </a:txBody>
                  <a:tcPr marL="0" marR="0" marT="0" marB="0" anchor="ctr">
                    <a:solidFill>
                      <a:schemeClr val="bg1">
                        <a:lumMod val="95000"/>
                      </a:schemeClr>
                    </a:solidFill>
                  </a:tcPr>
                </a:tc>
                <a:tc>
                  <a:txBody>
                    <a:bodyPr/>
                    <a:lstStyle/>
                    <a:p>
                      <a:pPr algn="ctr" fontAlgn="ctr"/>
                      <a:r>
                        <a:rPr lang="en-US" sz="1200" b="0" i="0" u="none" strike="noStrike" dirty="0">
                          <a:solidFill>
                            <a:schemeClr val="tx2"/>
                          </a:solidFill>
                          <a:effectLst/>
                          <a:latin typeface="Calibri" panose="020F0502020204030204" pitchFamily="34" charset="0"/>
                        </a:rPr>
                        <a:t>123 (46)</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0</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41 (17)</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0</a:t>
                      </a:r>
                    </a:p>
                  </a:txBody>
                  <a:tcPr marL="0" marR="0" marT="0" marB="0" anchor="ctr">
                    <a:solidFill>
                      <a:schemeClr val="bg1">
                        <a:lumMod val="95000"/>
                      </a:schemeClr>
                    </a:solidFill>
                  </a:tcPr>
                </a:tc>
                <a:extLst>
                  <a:ext uri="{0D108BD9-81ED-4DB2-BD59-A6C34878D82A}">
                    <a16:rowId xmlns:a16="http://schemas.microsoft.com/office/drawing/2014/main" val="10013"/>
                  </a:ext>
                </a:extLst>
              </a:tr>
              <a:tr h="228523">
                <a:tc>
                  <a:txBody>
                    <a:bodyPr/>
                    <a:lstStyle/>
                    <a:p>
                      <a:pPr marL="182880" algn="l" fontAlgn="ctr"/>
                      <a:r>
                        <a:rPr lang="en-US" sz="1200" b="0" i="0" u="none" strike="noStrike">
                          <a:solidFill>
                            <a:schemeClr val="tx2"/>
                          </a:solidFill>
                          <a:effectLst/>
                          <a:latin typeface="Calibri" panose="020F0502020204030204" pitchFamily="34" charset="0"/>
                          <a:cs typeface="Calibri" panose="020F0502020204030204" pitchFamily="34" charset="0"/>
                        </a:rPr>
                        <a:t>Fatigue</a:t>
                      </a:r>
                      <a:endParaRPr lang="en-US" sz="1200" b="0" i="0" u="none" strike="noStrike">
                        <a:solidFill>
                          <a:schemeClr val="tx2"/>
                        </a:solidFill>
                        <a:effectLst/>
                        <a:latin typeface="Calibri" panose="020F0502020204030204" pitchFamily="34" charset="0"/>
                      </a:endParaRP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101 (38)</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15 (6)</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73 (29)</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7 (3)</a:t>
                      </a:r>
                    </a:p>
                  </a:txBody>
                  <a:tcPr marL="0" marR="0" marT="0" marB="0" anchor="ctr">
                    <a:solidFill>
                      <a:schemeClr val="bg1">
                        <a:lumMod val="95000"/>
                      </a:schemeClr>
                    </a:solidFill>
                  </a:tcPr>
                </a:tc>
                <a:extLst>
                  <a:ext uri="{0D108BD9-81ED-4DB2-BD59-A6C34878D82A}">
                    <a16:rowId xmlns:a16="http://schemas.microsoft.com/office/drawing/2014/main" val="602266176"/>
                  </a:ext>
                </a:extLst>
              </a:tr>
              <a:tr h="227730">
                <a:tc>
                  <a:txBody>
                    <a:bodyPr/>
                    <a:lstStyle/>
                    <a:p>
                      <a:pPr marL="182880" algn="l" fontAlgn="ctr"/>
                      <a:r>
                        <a:rPr lang="en-US" sz="1200" b="0" i="0" u="none" strike="noStrike">
                          <a:solidFill>
                            <a:schemeClr val="tx2"/>
                          </a:solidFill>
                          <a:effectLst/>
                          <a:latin typeface="Calibri" panose="020F0502020204030204" pitchFamily="34" charset="0"/>
                          <a:cs typeface="Calibri" panose="020F0502020204030204" pitchFamily="34" charset="0"/>
                        </a:rPr>
                        <a:t>Asthenia</a:t>
                      </a:r>
                      <a:endParaRPr lang="en-US" sz="1200" b="0" i="0" u="none" strike="noStrike">
                        <a:solidFill>
                          <a:schemeClr val="tx2"/>
                        </a:solidFill>
                        <a:effectLst/>
                        <a:latin typeface="Calibri" panose="020F0502020204030204" pitchFamily="34" charset="0"/>
                      </a:endParaRP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53 (20)</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5 (2)</a:t>
                      </a:r>
                    </a:p>
                  </a:txBody>
                  <a:tcPr marL="0" marR="0" marT="0" marB="0" anchor="ctr">
                    <a:solidFill>
                      <a:schemeClr val="bg1">
                        <a:lumMod val="95000"/>
                      </a:schemeClr>
                    </a:solidFill>
                  </a:tcPr>
                </a:tc>
                <a:tc>
                  <a:txBody>
                    <a:bodyPr/>
                    <a:lstStyle/>
                    <a:p>
                      <a:pPr algn="ctr" fontAlgn="ctr"/>
                      <a:r>
                        <a:rPr lang="en-US" sz="1200" b="0" i="0" u="none" strike="noStrike">
                          <a:solidFill>
                            <a:schemeClr val="tx2"/>
                          </a:solidFill>
                          <a:effectLst/>
                          <a:latin typeface="Calibri" panose="020F0502020204030204" pitchFamily="34" charset="0"/>
                        </a:rPr>
                        <a:t>37 (15)</a:t>
                      </a:r>
                    </a:p>
                  </a:txBody>
                  <a:tcPr marL="0" marR="0" marT="0" marB="0" anchor="ctr">
                    <a:solidFill>
                      <a:schemeClr val="bg1">
                        <a:lumMod val="95000"/>
                      </a:schemeClr>
                    </a:solidFill>
                  </a:tcPr>
                </a:tc>
                <a:tc>
                  <a:txBody>
                    <a:bodyPr/>
                    <a:lstStyle/>
                    <a:p>
                      <a:pPr algn="ctr" fontAlgn="ctr"/>
                      <a:r>
                        <a:rPr lang="en-US" sz="1200" b="0" i="0" u="none" strike="noStrike" dirty="0">
                          <a:solidFill>
                            <a:schemeClr val="tx2"/>
                          </a:solidFill>
                          <a:effectLst/>
                          <a:latin typeface="Calibri" panose="020F0502020204030204" pitchFamily="34" charset="0"/>
                        </a:rPr>
                        <a:t>2 (1)</a:t>
                      </a:r>
                    </a:p>
                  </a:txBody>
                  <a:tcPr marL="0" marR="0" marT="0" marB="0" anchor="ctr">
                    <a:solidFill>
                      <a:schemeClr val="bg1">
                        <a:lumMod val="95000"/>
                      </a:schemeClr>
                    </a:solidFill>
                  </a:tcPr>
                </a:tc>
                <a:extLst>
                  <a:ext uri="{0D108BD9-81ED-4DB2-BD59-A6C34878D82A}">
                    <a16:rowId xmlns:a16="http://schemas.microsoft.com/office/drawing/2014/main" val="2133384181"/>
                  </a:ext>
                </a:extLst>
              </a:tr>
            </a:tbl>
          </a:graphicData>
        </a:graphic>
      </p:graphicFrame>
      <p:sp>
        <p:nvSpPr>
          <p:cNvPr id="4" name="Rectangle 3">
            <a:extLst>
              <a:ext uri="{FF2B5EF4-FFF2-40B4-BE49-F238E27FC236}">
                <a16:creationId xmlns:a16="http://schemas.microsoft.com/office/drawing/2014/main" id="{C9FA7540-BAE3-5EC8-0B4B-BA75E4D6618A}"/>
              </a:ext>
            </a:extLst>
          </p:cNvPr>
          <p:cNvSpPr/>
          <p:nvPr/>
        </p:nvSpPr>
        <p:spPr>
          <a:xfrm>
            <a:off x="374515" y="2423160"/>
            <a:ext cx="4835817" cy="45816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BBA9BD-B61B-95F7-B148-31F68DB06BE4}"/>
              </a:ext>
            </a:extLst>
          </p:cNvPr>
          <p:cNvSpPr/>
          <p:nvPr/>
        </p:nvSpPr>
        <p:spPr>
          <a:xfrm>
            <a:off x="374514" y="1721498"/>
            <a:ext cx="4835817" cy="20247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243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C1B80-0C68-35B7-83A0-78E1515B784E}"/>
              </a:ext>
            </a:extLst>
          </p:cNvPr>
          <p:cNvSpPr/>
          <p:nvPr/>
        </p:nvSpPr>
        <p:spPr>
          <a:xfrm>
            <a:off x="0" y="1443789"/>
            <a:ext cx="9144000" cy="12191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4" name="Title 3">
            <a:extLst>
              <a:ext uri="{FF2B5EF4-FFF2-40B4-BE49-F238E27FC236}">
                <a16:creationId xmlns:a16="http://schemas.microsoft.com/office/drawing/2014/main" id="{59E2FE6D-EA21-5D73-0D1C-4D9A6CB74F3A}"/>
              </a:ext>
            </a:extLst>
          </p:cNvPr>
          <p:cNvSpPr>
            <a:spLocks noGrp="1"/>
          </p:cNvSpPr>
          <p:nvPr>
            <p:ph type="ctrTitle"/>
          </p:nvPr>
        </p:nvSpPr>
        <p:spPr/>
        <p:txBody>
          <a:bodyPr>
            <a:normAutofit/>
          </a:bodyPr>
          <a:lstStyle/>
          <a:p>
            <a:r>
              <a:rPr lang="en-US" sz="3200" noProof="0" dirty="0"/>
              <a:t>Sacituzumab </a:t>
            </a:r>
            <a:r>
              <a:rPr lang="en-US" sz="3200" noProof="0" dirty="0" err="1"/>
              <a:t>Govitecan</a:t>
            </a:r>
            <a:r>
              <a:rPr lang="en-US" sz="3200" noProof="0" dirty="0"/>
              <a:t> for Breast Cancer</a:t>
            </a:r>
          </a:p>
        </p:txBody>
      </p:sp>
      <p:sp>
        <p:nvSpPr>
          <p:cNvPr id="5" name="Content Placeholder 4">
            <a:extLst>
              <a:ext uri="{FF2B5EF4-FFF2-40B4-BE49-F238E27FC236}">
                <a16:creationId xmlns:a16="http://schemas.microsoft.com/office/drawing/2014/main" id="{B8AA1000-8451-A264-97F3-B573338E43AF}"/>
              </a:ext>
            </a:extLst>
          </p:cNvPr>
          <p:cNvSpPr>
            <a:spLocks noGrp="1"/>
          </p:cNvSpPr>
          <p:nvPr>
            <p:ph idx="1"/>
          </p:nvPr>
        </p:nvSpPr>
        <p:spPr>
          <a:xfrm>
            <a:off x="481030" y="1921695"/>
            <a:ext cx="8452184" cy="741257"/>
          </a:xfrm>
        </p:spPr>
        <p:txBody>
          <a:bodyPr>
            <a:normAutofit fontScale="92500" lnSpcReduction="20000"/>
          </a:bodyPr>
          <a:lstStyle/>
          <a:p>
            <a:r>
              <a:rPr lang="en-US" sz="2400" kern="0" noProof="0">
                <a:solidFill>
                  <a:schemeClr val="tx2"/>
                </a:solidFill>
              </a:rPr>
              <a:t>Neutropenia: severe, possibly life-threatening</a:t>
            </a:r>
          </a:p>
          <a:p>
            <a:r>
              <a:rPr lang="en-US" sz="2400" kern="0" noProof="0">
                <a:solidFill>
                  <a:schemeClr val="tx2"/>
                </a:solidFill>
              </a:rPr>
              <a:t>Diarrhea: may be severe and lead to dehydration</a:t>
            </a:r>
          </a:p>
          <a:p>
            <a:endParaRPr lang="en-US" noProof="0"/>
          </a:p>
        </p:txBody>
      </p:sp>
      <p:sp>
        <p:nvSpPr>
          <p:cNvPr id="6" name="Text Placeholder 5">
            <a:extLst>
              <a:ext uri="{FF2B5EF4-FFF2-40B4-BE49-F238E27FC236}">
                <a16:creationId xmlns:a16="http://schemas.microsoft.com/office/drawing/2014/main" id="{9877B01F-5DB8-38B9-B9D1-8893CE72E31C}"/>
              </a:ext>
            </a:extLst>
          </p:cNvPr>
          <p:cNvSpPr>
            <a:spLocks noGrp="1"/>
          </p:cNvSpPr>
          <p:nvPr>
            <p:ph type="body" sz="quarter" idx="10"/>
          </p:nvPr>
        </p:nvSpPr>
        <p:spPr>
          <a:xfrm>
            <a:off x="12700" y="4801413"/>
            <a:ext cx="7497481" cy="354263"/>
          </a:xfrm>
        </p:spPr>
        <p:txBody>
          <a:bodyPr/>
          <a:lstStyle/>
          <a:p>
            <a:r>
              <a:rPr lang="en-US" noProof="0" dirty="0">
                <a:solidFill>
                  <a:schemeClr val="bg1">
                    <a:lumMod val="50000"/>
                  </a:schemeClr>
                </a:solidFill>
              </a:rPr>
              <a:t>AEs, adverse events. </a:t>
            </a:r>
            <a:br>
              <a:rPr lang="en-US" noProof="0" dirty="0">
                <a:solidFill>
                  <a:schemeClr val="bg1">
                    <a:lumMod val="50000"/>
                  </a:schemeClr>
                </a:solidFill>
              </a:rPr>
            </a:br>
            <a:r>
              <a:rPr lang="en-US" noProof="0" dirty="0">
                <a:solidFill>
                  <a:schemeClr val="bg1">
                    <a:lumMod val="50000"/>
                  </a:schemeClr>
                </a:solidFill>
              </a:rPr>
              <a:t>Sacituzumab </a:t>
            </a:r>
            <a:r>
              <a:rPr lang="en-US" noProof="0" dirty="0" err="1">
                <a:solidFill>
                  <a:schemeClr val="bg1">
                    <a:lumMod val="50000"/>
                  </a:schemeClr>
                </a:solidFill>
              </a:rPr>
              <a:t>govitecan-hziy</a:t>
            </a:r>
            <a:r>
              <a:rPr lang="en-US" noProof="0" dirty="0">
                <a:solidFill>
                  <a:schemeClr val="bg1">
                    <a:lumMod val="50000"/>
                  </a:schemeClr>
                </a:solidFill>
              </a:rPr>
              <a:t> [package insert]. https://</a:t>
            </a:r>
            <a:r>
              <a:rPr lang="en-US" noProof="0" dirty="0" err="1">
                <a:solidFill>
                  <a:schemeClr val="bg1">
                    <a:lumMod val="50000"/>
                  </a:schemeClr>
                </a:solidFill>
              </a:rPr>
              <a:t>www.accessdata.fda.gov</a:t>
            </a:r>
            <a:r>
              <a:rPr lang="en-US" noProof="0" dirty="0">
                <a:solidFill>
                  <a:schemeClr val="bg1">
                    <a:lumMod val="50000"/>
                  </a:schemeClr>
                </a:solidFill>
              </a:rPr>
              <a:t>/</a:t>
            </a:r>
            <a:r>
              <a:rPr lang="en-US" noProof="0" dirty="0" err="1">
                <a:solidFill>
                  <a:schemeClr val="bg1">
                    <a:lumMod val="50000"/>
                  </a:schemeClr>
                </a:solidFill>
              </a:rPr>
              <a:t>drugsatfda_docs</a:t>
            </a:r>
            <a:r>
              <a:rPr lang="en-US" noProof="0" dirty="0">
                <a:solidFill>
                  <a:schemeClr val="bg1">
                    <a:lumMod val="50000"/>
                  </a:schemeClr>
                </a:solidFill>
              </a:rPr>
              <a:t>/label/2023/761115s035lbl.pdf. </a:t>
            </a:r>
          </a:p>
        </p:txBody>
      </p:sp>
      <p:grpSp>
        <p:nvGrpSpPr>
          <p:cNvPr id="13" name="Group 12">
            <a:extLst>
              <a:ext uri="{FF2B5EF4-FFF2-40B4-BE49-F238E27FC236}">
                <a16:creationId xmlns:a16="http://schemas.microsoft.com/office/drawing/2014/main" id="{D7ECE8D2-32D5-8160-85AA-84093F4D2073}"/>
              </a:ext>
            </a:extLst>
          </p:cNvPr>
          <p:cNvGrpSpPr/>
          <p:nvPr/>
        </p:nvGrpSpPr>
        <p:grpSpPr>
          <a:xfrm>
            <a:off x="1633817" y="1277471"/>
            <a:ext cx="5876365" cy="540040"/>
            <a:chOff x="1756201" y="1277471"/>
            <a:chExt cx="5876365" cy="739588"/>
          </a:xfrm>
        </p:grpSpPr>
        <p:sp>
          <p:nvSpPr>
            <p:cNvPr id="12" name="Rectangle 11">
              <a:extLst>
                <a:ext uri="{FF2B5EF4-FFF2-40B4-BE49-F238E27FC236}">
                  <a16:creationId xmlns:a16="http://schemas.microsoft.com/office/drawing/2014/main" id="{84359527-E041-0BC3-BAB3-0E33047DE870}"/>
                </a:ext>
              </a:extLst>
            </p:cNvPr>
            <p:cNvSpPr/>
            <p:nvPr/>
          </p:nvSpPr>
          <p:spPr>
            <a:xfrm>
              <a:off x="1756201" y="1277471"/>
              <a:ext cx="5876365" cy="739588"/>
            </a:xfrm>
            <a:prstGeom prst="rect">
              <a:avLst/>
            </a:prstGeom>
            <a:solidFill>
              <a:schemeClr val="tx1"/>
            </a:solidFill>
            <a:ln w="19050">
              <a:solidFill>
                <a:schemeClr val="bg1">
                  <a:lumMod val="50000"/>
                </a:schemeClr>
              </a:solidFill>
            </a:ln>
            <a:effectLst>
              <a:outerShdw blurRad="50800" dist="38100" dir="2700000" algn="tl" rotWithShape="0">
                <a:prstClr val="black">
                  <a:alpha val="40000"/>
                </a:prstClr>
              </a:outerShdw>
            </a:effectLst>
          </p:spPr>
          <p:txBody>
            <a:bodyPr vert="horz" lIns="68580" tIns="34290" rIns="68580" bIns="34290" rtlCol="0" anchor="ctr">
              <a:normAutofit/>
            </a:bodyPr>
            <a:lstStyle/>
            <a:p>
              <a:pPr algn="ctr"/>
              <a:endParaRPr lang="en-US" sz="1350" noProof="0">
                <a:solidFill>
                  <a:schemeClr val="bg1"/>
                </a:solidFill>
              </a:endParaRPr>
            </a:p>
          </p:txBody>
        </p:sp>
        <p:sp>
          <p:nvSpPr>
            <p:cNvPr id="11" name="Content Placeholder 2">
              <a:extLst>
                <a:ext uri="{FF2B5EF4-FFF2-40B4-BE49-F238E27FC236}">
                  <a16:creationId xmlns:a16="http://schemas.microsoft.com/office/drawing/2014/main" id="{CB125188-9C61-4E21-7082-24D468A5EE42}"/>
                </a:ext>
              </a:extLst>
            </p:cNvPr>
            <p:cNvSpPr txBox="1">
              <a:spLocks/>
            </p:cNvSpPr>
            <p:nvPr/>
          </p:nvSpPr>
          <p:spPr>
            <a:xfrm>
              <a:off x="1812758" y="1407380"/>
              <a:ext cx="5727032" cy="554491"/>
            </a:xfrm>
            <a:prstGeom prst="rect">
              <a:avLst/>
            </a:prstGeom>
          </p:spPr>
          <p:txBody>
            <a:bodyPr anchor="ctr">
              <a:normAutofit fontScale="77500" lnSpcReduction="20000"/>
            </a:bodyPr>
            <a:lstStyle>
              <a:lvl1pPr marL="2743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2400" kern="1200">
                  <a:solidFill>
                    <a:srgbClr val="000000"/>
                  </a:solidFill>
                  <a:latin typeface="Calibri" panose="020F0502020204030204" pitchFamily="34" charset="0"/>
                  <a:ea typeface="Calibri" charset="0"/>
                  <a:cs typeface="Calibri" charset="0"/>
                </a:defRPr>
              </a:lvl1pPr>
              <a:lvl2pPr marL="7315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2000" kern="1200">
                  <a:solidFill>
                    <a:srgbClr val="000000"/>
                  </a:solidFill>
                  <a:latin typeface="Calibri" panose="020F0502020204030204" pitchFamily="34" charset="0"/>
                  <a:ea typeface="Calibri" charset="0"/>
                  <a:cs typeface="Calibri" charset="0"/>
                </a:defRPr>
              </a:lvl2pPr>
              <a:lvl3pPr marL="11887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1800" kern="1200">
                  <a:solidFill>
                    <a:srgbClr val="000000"/>
                  </a:solidFill>
                  <a:latin typeface="Calibri" panose="020F0502020204030204" pitchFamily="34" charset="0"/>
                  <a:ea typeface="Calibri" charset="0"/>
                  <a:cs typeface="Calibri" charset="0"/>
                </a:defRPr>
              </a:lvl3pPr>
              <a:lvl4pPr marL="16459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1600" kern="1200">
                  <a:solidFill>
                    <a:srgbClr val="000000"/>
                  </a:solidFill>
                  <a:latin typeface="Calibri" panose="020F0502020204030204" pitchFamily="34" charset="0"/>
                  <a:ea typeface="Calibri" charset="0"/>
                  <a:cs typeface="Calibri" charset="0"/>
                </a:defRPr>
              </a:lvl4pPr>
              <a:lvl5pPr marL="2057400" indent="-274320" algn="l" defTabSz="457200" rtl="0" eaLnBrk="1" latinLnBrk="0" hangingPunct="1">
                <a:lnSpc>
                  <a:spcPct val="90000"/>
                </a:lnSpc>
                <a:spcBef>
                  <a:spcPts val="0"/>
                </a:spcBef>
                <a:spcAft>
                  <a:spcPts val="600"/>
                </a:spcAft>
                <a:buClr>
                  <a:srgbClr val="00B050"/>
                </a:buClr>
                <a:buFont typeface="Arial" panose="020B0604020202020204" pitchFamily="34" charset="0"/>
                <a:buChar char="•"/>
                <a:defRPr sz="2400" kern="1200">
                  <a:solidFill>
                    <a:srgbClr val="000000"/>
                  </a:solidFill>
                  <a:latin typeface="Calibri" panose="020F0502020204030204" pitchFamily="34"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300" b="1" spc="200" noProof="0">
                  <a:solidFill>
                    <a:schemeClr val="bg1"/>
                  </a:solidFill>
                </a:rPr>
                <a:t>Boxed Warnings</a:t>
              </a:r>
              <a:endParaRPr lang="en-US" b="1" spc="200" noProof="0">
                <a:solidFill>
                  <a:schemeClr val="bg1"/>
                </a:solidFill>
              </a:endParaRPr>
            </a:p>
          </p:txBody>
        </p:sp>
      </p:grpSp>
      <p:grpSp>
        <p:nvGrpSpPr>
          <p:cNvPr id="7" name="Group 6">
            <a:extLst>
              <a:ext uri="{FF2B5EF4-FFF2-40B4-BE49-F238E27FC236}">
                <a16:creationId xmlns:a16="http://schemas.microsoft.com/office/drawing/2014/main" id="{5C5B1218-5B08-14E4-DA52-A8F87C7EBD9A}"/>
              </a:ext>
            </a:extLst>
          </p:cNvPr>
          <p:cNvGrpSpPr/>
          <p:nvPr/>
        </p:nvGrpSpPr>
        <p:grpSpPr>
          <a:xfrm>
            <a:off x="254000" y="2789915"/>
            <a:ext cx="8706220" cy="2169422"/>
            <a:chOff x="-727128" y="2580143"/>
            <a:chExt cx="8706220" cy="2287312"/>
          </a:xfrm>
        </p:grpSpPr>
        <p:sp>
          <p:nvSpPr>
            <p:cNvPr id="9" name="TextBox 8">
              <a:extLst>
                <a:ext uri="{FF2B5EF4-FFF2-40B4-BE49-F238E27FC236}">
                  <a16:creationId xmlns:a16="http://schemas.microsoft.com/office/drawing/2014/main" id="{230A5B18-21F8-F055-9C6F-5CAAB5B2F6F3}"/>
                </a:ext>
              </a:extLst>
            </p:cNvPr>
            <p:cNvSpPr txBox="1"/>
            <p:nvPr/>
          </p:nvSpPr>
          <p:spPr>
            <a:xfrm>
              <a:off x="-727128" y="2600395"/>
              <a:ext cx="3405867" cy="2162263"/>
            </a:xfrm>
            <a:prstGeom prst="rect">
              <a:avLst/>
            </a:prstGeom>
            <a:noFill/>
          </p:spPr>
          <p:txBody>
            <a:bodyPr wrap="square">
              <a:spAutoFit/>
            </a:bodyPr>
            <a:lstStyle/>
            <a:p>
              <a:pPr>
                <a:lnSpc>
                  <a:spcPct val="90000"/>
                </a:lnSpc>
                <a:spcAft>
                  <a:spcPts val="200"/>
                </a:spcAft>
                <a:buClr>
                  <a:schemeClr val="accent3"/>
                </a:buClr>
              </a:pPr>
              <a:r>
                <a:rPr lang="en-US" sz="2000" b="1" noProof="0">
                  <a:solidFill>
                    <a:schemeClr val="tx2">
                      <a:lumMod val="75000"/>
                      <a:lumOff val="25000"/>
                    </a:schemeClr>
                  </a:solidFill>
                </a:rPr>
                <a:t>AEs of Special Concern</a:t>
              </a:r>
            </a:p>
            <a:p>
              <a:pPr marL="512763" lvl="1" indent="-285750">
                <a:lnSpc>
                  <a:spcPct val="90000"/>
                </a:lnSpc>
                <a:spcAft>
                  <a:spcPts val="200"/>
                </a:spcAft>
                <a:buClr>
                  <a:schemeClr val="accent3"/>
                </a:buClr>
                <a:buFont typeface="Arial" panose="020B0604020202020204" pitchFamily="34" charset="0"/>
                <a:buChar char="•"/>
              </a:pPr>
              <a:r>
                <a:rPr lang="en-US" sz="1600" noProof="0">
                  <a:solidFill>
                    <a:schemeClr val="tx2"/>
                  </a:solidFill>
                </a:rPr>
                <a:t>Hypersensitivity and infusion-related reactions</a:t>
              </a:r>
            </a:p>
            <a:p>
              <a:pPr marL="512763" lvl="1" indent="-285750">
                <a:lnSpc>
                  <a:spcPct val="90000"/>
                </a:lnSpc>
                <a:spcAft>
                  <a:spcPts val="200"/>
                </a:spcAft>
                <a:buClr>
                  <a:schemeClr val="accent3"/>
                </a:buClr>
                <a:buFont typeface="Arial" panose="020B0604020202020204" pitchFamily="34" charset="0"/>
                <a:buChar char="•"/>
              </a:pPr>
              <a:r>
                <a:rPr lang="en-US" sz="1600" noProof="0">
                  <a:solidFill>
                    <a:schemeClr val="tx2"/>
                  </a:solidFill>
                </a:rPr>
                <a:t>Nausea and vomiting</a:t>
              </a:r>
            </a:p>
            <a:p>
              <a:pPr marL="512763" lvl="1" indent="-285750">
                <a:lnSpc>
                  <a:spcPct val="90000"/>
                </a:lnSpc>
                <a:spcAft>
                  <a:spcPts val="200"/>
                </a:spcAft>
                <a:buClr>
                  <a:schemeClr val="accent3"/>
                </a:buClr>
                <a:buFont typeface="Arial" panose="020B0604020202020204" pitchFamily="34" charset="0"/>
                <a:buChar char="•"/>
              </a:pPr>
              <a:r>
                <a:rPr lang="en-US" sz="1600" noProof="0">
                  <a:solidFill>
                    <a:schemeClr val="tx2"/>
                  </a:solidFill>
                </a:rPr>
                <a:t>Increased risk of adverse reactions in patients with reduced UGT1A1 activity</a:t>
              </a:r>
            </a:p>
            <a:p>
              <a:pPr marL="512763" lvl="1" indent="-285750">
                <a:lnSpc>
                  <a:spcPct val="90000"/>
                </a:lnSpc>
                <a:spcAft>
                  <a:spcPts val="200"/>
                </a:spcAft>
                <a:buClr>
                  <a:schemeClr val="accent3"/>
                </a:buClr>
                <a:buFont typeface="Arial" panose="020B0604020202020204" pitchFamily="34" charset="0"/>
                <a:buChar char="•"/>
              </a:pPr>
              <a:r>
                <a:rPr lang="en-US" sz="1600" noProof="0">
                  <a:solidFill>
                    <a:schemeClr val="tx2"/>
                  </a:solidFill>
                </a:rPr>
                <a:t>Embryo-fetal harm</a:t>
              </a:r>
            </a:p>
          </p:txBody>
        </p:sp>
        <p:sp>
          <p:nvSpPr>
            <p:cNvPr id="14" name="TextBox 13">
              <a:extLst>
                <a:ext uri="{FF2B5EF4-FFF2-40B4-BE49-F238E27FC236}">
                  <a16:creationId xmlns:a16="http://schemas.microsoft.com/office/drawing/2014/main" id="{6996462F-6D41-C0B4-C6B8-523B796BBF51}"/>
                </a:ext>
              </a:extLst>
            </p:cNvPr>
            <p:cNvSpPr txBox="1"/>
            <p:nvPr/>
          </p:nvSpPr>
          <p:spPr>
            <a:xfrm>
              <a:off x="2660925" y="2580143"/>
              <a:ext cx="5318167" cy="2287312"/>
            </a:xfrm>
            <a:prstGeom prst="rect">
              <a:avLst/>
            </a:prstGeom>
            <a:noFill/>
          </p:spPr>
          <p:txBody>
            <a:bodyPr wrap="square" numCol="2">
              <a:noAutofit/>
            </a:bodyPr>
            <a:lstStyle/>
            <a:p>
              <a:pPr>
                <a:lnSpc>
                  <a:spcPct val="90000"/>
                </a:lnSpc>
                <a:spcAft>
                  <a:spcPts val="200"/>
                </a:spcAft>
                <a:buClr>
                  <a:schemeClr val="accent3"/>
                </a:buClr>
              </a:pPr>
              <a:r>
                <a:rPr lang="en-US" sz="2000" b="1" noProof="0">
                  <a:solidFill>
                    <a:schemeClr val="tx2">
                      <a:lumMod val="75000"/>
                      <a:lumOff val="25000"/>
                    </a:schemeClr>
                  </a:solidFill>
                </a:rPr>
                <a:t>Hematologic</a:t>
              </a:r>
            </a:p>
            <a:p>
              <a:pPr marL="512763" lvl="1" indent="-285750">
                <a:lnSpc>
                  <a:spcPct val="90000"/>
                </a:lnSpc>
                <a:spcAft>
                  <a:spcPts val="200"/>
                </a:spcAft>
                <a:buClr>
                  <a:schemeClr val="accent3"/>
                </a:buClr>
                <a:buFont typeface="Arial" panose="020B0604020202020204" pitchFamily="34" charset="0"/>
                <a:buChar char="•"/>
              </a:pPr>
              <a:r>
                <a:rPr lang="en-US" noProof="0">
                  <a:solidFill>
                    <a:schemeClr val="tx2"/>
                  </a:solidFill>
                </a:rPr>
                <a:t>Neutropenia (63%)</a:t>
              </a:r>
            </a:p>
            <a:p>
              <a:pPr marL="512763" lvl="1" indent="-285750">
                <a:lnSpc>
                  <a:spcPct val="90000"/>
                </a:lnSpc>
                <a:spcAft>
                  <a:spcPts val="200"/>
                </a:spcAft>
                <a:buClr>
                  <a:schemeClr val="accent3"/>
                </a:buClr>
                <a:buFont typeface="Arial" panose="020B0604020202020204" pitchFamily="34" charset="0"/>
                <a:buChar char="•"/>
              </a:pPr>
              <a:r>
                <a:rPr lang="en-US" noProof="0">
                  <a:solidFill>
                    <a:schemeClr val="tx2"/>
                  </a:solidFill>
                </a:rPr>
                <a:t>Anemia (34%)</a:t>
              </a:r>
            </a:p>
            <a:p>
              <a:pPr>
                <a:lnSpc>
                  <a:spcPct val="90000"/>
                </a:lnSpc>
                <a:spcAft>
                  <a:spcPts val="200"/>
                </a:spcAft>
                <a:buClr>
                  <a:schemeClr val="accent3"/>
                </a:buClr>
              </a:pPr>
              <a:r>
                <a:rPr lang="en-US" sz="2000" b="1" noProof="0">
                  <a:solidFill>
                    <a:schemeClr val="tx2">
                      <a:lumMod val="75000"/>
                      <a:lumOff val="25000"/>
                    </a:schemeClr>
                  </a:solidFill>
                </a:rPr>
                <a:t>Other</a:t>
              </a:r>
            </a:p>
            <a:p>
              <a:pPr marL="512763" lvl="1" indent="-285750">
                <a:lnSpc>
                  <a:spcPct val="90000"/>
                </a:lnSpc>
                <a:spcAft>
                  <a:spcPts val="200"/>
                </a:spcAft>
                <a:buClr>
                  <a:schemeClr val="accent3"/>
                </a:buClr>
                <a:buFont typeface="Arial" panose="020B0604020202020204" pitchFamily="34" charset="0"/>
                <a:buChar char="•"/>
              </a:pPr>
              <a:r>
                <a:rPr lang="en-US" noProof="0">
                  <a:solidFill>
                    <a:schemeClr val="tx2"/>
                  </a:solidFill>
                </a:rPr>
                <a:t>Fatigue (45%)</a:t>
              </a:r>
            </a:p>
            <a:p>
              <a:pPr marL="512763" lvl="1" indent="-285750">
                <a:lnSpc>
                  <a:spcPct val="90000"/>
                </a:lnSpc>
                <a:spcAft>
                  <a:spcPts val="200"/>
                </a:spcAft>
                <a:buClr>
                  <a:schemeClr val="accent3"/>
                </a:buClr>
                <a:buFont typeface="Arial" panose="020B0604020202020204" pitchFamily="34" charset="0"/>
                <a:buChar char="•"/>
              </a:pPr>
              <a:r>
                <a:rPr lang="en-US" noProof="0">
                  <a:solidFill>
                    <a:schemeClr val="tx2"/>
                  </a:solidFill>
                </a:rPr>
                <a:t>Alopecia (46%)</a:t>
              </a:r>
            </a:p>
            <a:p>
              <a:pPr marL="517525" lvl="1" indent="-285750">
                <a:lnSpc>
                  <a:spcPct val="90000"/>
                </a:lnSpc>
                <a:spcAft>
                  <a:spcPts val="200"/>
                </a:spcAft>
                <a:buClr>
                  <a:schemeClr val="accent3"/>
                </a:buClr>
                <a:buFont typeface="Arial" panose="020B0604020202020204" pitchFamily="34" charset="0"/>
                <a:buChar char="•"/>
              </a:pPr>
              <a:endParaRPr lang="en-US" noProof="0">
                <a:solidFill>
                  <a:schemeClr val="tx2"/>
                </a:solidFill>
              </a:endParaRPr>
            </a:p>
            <a:p>
              <a:pPr marL="3175">
                <a:lnSpc>
                  <a:spcPct val="90000"/>
                </a:lnSpc>
                <a:spcAft>
                  <a:spcPts val="200"/>
                </a:spcAft>
                <a:buClr>
                  <a:srgbClr val="9692C2"/>
                </a:buClr>
              </a:pPr>
              <a:r>
                <a:rPr lang="en-US" sz="2000" b="1" noProof="0">
                  <a:solidFill>
                    <a:schemeClr val="tx2">
                      <a:lumMod val="75000"/>
                      <a:lumOff val="25000"/>
                    </a:schemeClr>
                  </a:solidFill>
                </a:rPr>
                <a:t>Gastrointestinal</a:t>
              </a:r>
            </a:p>
            <a:p>
              <a:pPr marL="512763" lvl="1" indent="-285750">
                <a:lnSpc>
                  <a:spcPct val="90000"/>
                </a:lnSpc>
                <a:spcAft>
                  <a:spcPts val="200"/>
                </a:spcAft>
                <a:buClr>
                  <a:schemeClr val="accent3"/>
                </a:buClr>
                <a:buFont typeface="Arial" panose="020B0604020202020204" pitchFamily="34" charset="0"/>
                <a:buChar char="•"/>
              </a:pPr>
              <a:r>
                <a:rPr lang="en-US" noProof="0">
                  <a:solidFill>
                    <a:schemeClr val="tx2"/>
                  </a:solidFill>
                </a:rPr>
                <a:t>Diarrhea (59%)</a:t>
              </a:r>
            </a:p>
            <a:p>
              <a:pPr marL="512763" lvl="1" indent="-285750">
                <a:lnSpc>
                  <a:spcPct val="90000"/>
                </a:lnSpc>
                <a:spcAft>
                  <a:spcPts val="200"/>
                </a:spcAft>
                <a:buClr>
                  <a:schemeClr val="accent3"/>
                </a:buClr>
                <a:buFont typeface="Arial" panose="020B0604020202020204" pitchFamily="34" charset="0"/>
                <a:buChar char="•"/>
              </a:pPr>
              <a:r>
                <a:rPr lang="en-US" noProof="0">
                  <a:solidFill>
                    <a:schemeClr val="tx2"/>
                  </a:solidFill>
                </a:rPr>
                <a:t>Nausea (57%)</a:t>
              </a:r>
            </a:p>
            <a:p>
              <a:pPr marL="512763" lvl="1" indent="-285750">
                <a:lnSpc>
                  <a:spcPct val="90000"/>
                </a:lnSpc>
                <a:spcAft>
                  <a:spcPts val="200"/>
                </a:spcAft>
                <a:buClr>
                  <a:schemeClr val="accent3"/>
                </a:buClr>
                <a:buFont typeface="Arial" panose="020B0604020202020204" pitchFamily="34" charset="0"/>
                <a:buChar char="•"/>
              </a:pPr>
              <a:r>
                <a:rPr lang="en-US" noProof="0">
                  <a:solidFill>
                    <a:schemeClr val="tx2"/>
                  </a:solidFill>
                </a:rPr>
                <a:t>Vomiting (29%)</a:t>
              </a:r>
            </a:p>
            <a:p>
              <a:pPr marL="512763" lvl="1" indent="-285750">
                <a:lnSpc>
                  <a:spcPct val="90000"/>
                </a:lnSpc>
                <a:spcAft>
                  <a:spcPts val="200"/>
                </a:spcAft>
                <a:buClr>
                  <a:schemeClr val="accent3"/>
                </a:buClr>
                <a:buFont typeface="Arial" panose="020B0604020202020204" pitchFamily="34" charset="0"/>
                <a:buChar char="•"/>
              </a:pPr>
              <a:r>
                <a:rPr lang="en-US" noProof="0">
                  <a:solidFill>
                    <a:schemeClr val="tx2"/>
                  </a:solidFill>
                </a:rPr>
                <a:t>Constipation (17%)</a:t>
              </a:r>
            </a:p>
            <a:p>
              <a:pPr marL="512763" lvl="1" indent="-285750">
                <a:lnSpc>
                  <a:spcPct val="90000"/>
                </a:lnSpc>
                <a:spcAft>
                  <a:spcPts val="200"/>
                </a:spcAft>
                <a:buClr>
                  <a:schemeClr val="accent3"/>
                </a:buClr>
                <a:buFont typeface="Arial" panose="020B0604020202020204" pitchFamily="34" charset="0"/>
                <a:buChar char="•"/>
              </a:pPr>
              <a:r>
                <a:rPr lang="en-US" noProof="0">
                  <a:solidFill>
                    <a:schemeClr val="tx2"/>
                  </a:solidFill>
                </a:rPr>
                <a:t>Abdominal pain (11%)</a:t>
              </a:r>
              <a:endParaRPr lang="en-US" sz="2000" noProof="0">
                <a:solidFill>
                  <a:schemeClr val="tx2"/>
                </a:solidFill>
              </a:endParaRPr>
            </a:p>
          </p:txBody>
        </p:sp>
      </p:grpSp>
    </p:spTree>
    <p:extLst>
      <p:ext uri="{BB962C8B-B14F-4D97-AF65-F5344CB8AC3E}">
        <p14:creationId xmlns:p14="http://schemas.microsoft.com/office/powerpoint/2010/main" val="319831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F20E0B-1654-AAE4-1D7F-A0C73400F8A1}"/>
              </a:ext>
            </a:extLst>
          </p:cNvPr>
          <p:cNvSpPr/>
          <p:nvPr/>
        </p:nvSpPr>
        <p:spPr>
          <a:xfrm>
            <a:off x="1948" y="1240973"/>
            <a:ext cx="9142052" cy="311219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3" name="Title 2">
            <a:extLst>
              <a:ext uri="{FF2B5EF4-FFF2-40B4-BE49-F238E27FC236}">
                <a16:creationId xmlns:a16="http://schemas.microsoft.com/office/drawing/2014/main" id="{47AAF2C3-9669-E611-00FC-635A77AD3685}"/>
              </a:ext>
            </a:extLst>
          </p:cNvPr>
          <p:cNvSpPr>
            <a:spLocks noGrp="1"/>
          </p:cNvSpPr>
          <p:nvPr>
            <p:ph type="title"/>
          </p:nvPr>
        </p:nvSpPr>
        <p:spPr>
          <a:xfrm>
            <a:off x="12700" y="12699"/>
            <a:ext cx="9118600" cy="864137"/>
          </a:xfrm>
        </p:spPr>
        <p:txBody>
          <a:bodyPr>
            <a:noAutofit/>
          </a:bodyPr>
          <a:lstStyle/>
          <a:p>
            <a:pPr algn="ctr">
              <a:lnSpc>
                <a:spcPct val="80000"/>
              </a:lnSpc>
            </a:pPr>
            <a:r>
              <a:rPr lang="en-US" sz="3200" noProof="0" dirty="0">
                <a:solidFill>
                  <a:schemeClr val="bg1"/>
                </a:solidFill>
              </a:rPr>
              <a:t>ASCENT and TROPiCS-02 </a:t>
            </a:r>
            <a:br>
              <a:rPr lang="en-US" sz="3200" noProof="0" dirty="0">
                <a:solidFill>
                  <a:schemeClr val="bg1"/>
                </a:solidFill>
              </a:rPr>
            </a:br>
            <a:r>
              <a:rPr lang="en-US" sz="2400" i="1" noProof="0" dirty="0">
                <a:solidFill>
                  <a:schemeClr val="bg1"/>
                </a:solidFill>
              </a:rPr>
              <a:t>Safety Outcomes by UGT1A1 Status</a:t>
            </a:r>
            <a:endParaRPr lang="en-US" sz="3200" i="1" noProof="0" dirty="0">
              <a:solidFill>
                <a:schemeClr val="bg1"/>
              </a:solidFill>
            </a:endParaRPr>
          </a:p>
        </p:txBody>
      </p:sp>
      <p:sp>
        <p:nvSpPr>
          <p:cNvPr id="13" name="Text Placeholder 12">
            <a:extLst>
              <a:ext uri="{FF2B5EF4-FFF2-40B4-BE49-F238E27FC236}">
                <a16:creationId xmlns:a16="http://schemas.microsoft.com/office/drawing/2014/main" id="{B39846D9-D881-A2FD-7956-D96FD6650ED2}"/>
              </a:ext>
            </a:extLst>
          </p:cNvPr>
          <p:cNvSpPr>
            <a:spLocks noGrp="1"/>
          </p:cNvSpPr>
          <p:nvPr>
            <p:ph type="body" sz="quarter" idx="10"/>
          </p:nvPr>
        </p:nvSpPr>
        <p:spPr>
          <a:xfrm>
            <a:off x="0" y="4889500"/>
            <a:ext cx="9144000" cy="254000"/>
          </a:xfrm>
        </p:spPr>
        <p:txBody>
          <a:bodyPr/>
          <a:lstStyle/>
          <a:p>
            <a:pPr algn="l" defTabSz="685800">
              <a:lnSpc>
                <a:spcPct val="80000"/>
              </a:lnSpc>
              <a:buClr>
                <a:srgbClr val="000000"/>
              </a:buClr>
              <a:defRPr/>
            </a:pPr>
            <a:r>
              <a:rPr lang="en-US" sz="900" kern="0" noProof="0" dirty="0">
                <a:solidFill>
                  <a:schemeClr val="bg1">
                    <a:lumMod val="50000"/>
                  </a:schemeClr>
                </a:solidFill>
                <a:latin typeface="+mn-lt"/>
                <a:cs typeface="Calibri" panose="020F0502020204030204" pitchFamily="34" charset="0"/>
                <a:sym typeface="Arial"/>
              </a:rPr>
              <a:t>TRAE, treatment-related adverse events</a:t>
            </a:r>
            <a:r>
              <a:rPr lang="en-US" sz="900" kern="0" dirty="0">
                <a:solidFill>
                  <a:schemeClr val="bg1">
                    <a:lumMod val="50000"/>
                  </a:schemeClr>
                </a:solidFill>
                <a:latin typeface="+mn-lt"/>
                <a:cs typeface="Calibri" panose="020F0502020204030204" pitchFamily="34" charset="0"/>
                <a:sym typeface="Arial"/>
              </a:rPr>
              <a:t>; NM, normal metabolizer; IM, intermediate metabolizer; PM, poor metabolizer.</a:t>
            </a:r>
            <a:br>
              <a:rPr lang="en-US" sz="900" kern="0" noProof="0" dirty="0">
                <a:solidFill>
                  <a:schemeClr val="bg1">
                    <a:lumMod val="50000"/>
                  </a:schemeClr>
                </a:solidFill>
                <a:latin typeface="+mn-lt"/>
                <a:cs typeface="Calibri" panose="020F0502020204030204" pitchFamily="34" charset="0"/>
                <a:sym typeface="Arial"/>
              </a:rPr>
            </a:br>
            <a:r>
              <a:rPr lang="en-US" sz="900" kern="0" noProof="0" dirty="0">
                <a:solidFill>
                  <a:schemeClr val="bg1">
                    <a:lumMod val="50000"/>
                  </a:schemeClr>
                </a:solidFill>
                <a:latin typeface="+mn-lt"/>
                <a:cs typeface="Calibri" panose="020F0502020204030204" pitchFamily="34" charset="0"/>
                <a:sym typeface="Arial"/>
              </a:rPr>
              <a:t>Nelson RS, et al. </a:t>
            </a:r>
            <a:r>
              <a:rPr lang="en-US" sz="900" i="1" kern="0" noProof="0" dirty="0">
                <a:solidFill>
                  <a:schemeClr val="bg1">
                    <a:lumMod val="50000"/>
                  </a:schemeClr>
                </a:solidFill>
                <a:latin typeface="+mn-lt"/>
                <a:cs typeface="Calibri" panose="020F0502020204030204" pitchFamily="34" charset="0"/>
                <a:sym typeface="Arial"/>
              </a:rPr>
              <a:t>Cancers (Basel).</a:t>
            </a:r>
            <a:r>
              <a:rPr lang="en-US" sz="900" kern="0" noProof="0" dirty="0">
                <a:solidFill>
                  <a:schemeClr val="bg1">
                    <a:lumMod val="50000"/>
                  </a:schemeClr>
                </a:solidFill>
                <a:latin typeface="+mn-lt"/>
                <a:cs typeface="Calibri" panose="020F0502020204030204" pitchFamily="34" charset="0"/>
                <a:sym typeface="Arial"/>
              </a:rPr>
              <a:t> 2021;13(7):1566. </a:t>
            </a:r>
            <a:r>
              <a:rPr lang="en-US" sz="900" kern="0" noProof="0" dirty="0" err="1">
                <a:solidFill>
                  <a:schemeClr val="bg1">
                    <a:lumMod val="50000"/>
                  </a:schemeClr>
                </a:solidFill>
                <a:latin typeface="+mn-lt"/>
                <a:cs typeface="Calibri" panose="020F0502020204030204" pitchFamily="34" charset="0"/>
                <a:sym typeface="Arial"/>
              </a:rPr>
              <a:t>Rugo</a:t>
            </a:r>
            <a:r>
              <a:rPr lang="en-US" sz="900" kern="0" noProof="0" dirty="0">
                <a:solidFill>
                  <a:schemeClr val="bg1">
                    <a:lumMod val="50000"/>
                  </a:schemeClr>
                </a:solidFill>
                <a:latin typeface="+mn-lt"/>
                <a:cs typeface="Calibri" panose="020F0502020204030204" pitchFamily="34" charset="0"/>
                <a:sym typeface="Arial"/>
              </a:rPr>
              <a:t>, HS, et al. </a:t>
            </a:r>
            <a:r>
              <a:rPr lang="en-US" sz="900" i="1" kern="0" noProof="0" dirty="0">
                <a:solidFill>
                  <a:schemeClr val="bg1">
                    <a:lumMod val="50000"/>
                  </a:schemeClr>
                </a:solidFill>
                <a:latin typeface="+mn-lt"/>
                <a:cs typeface="Calibri" panose="020F0502020204030204" pitchFamily="34" charset="0"/>
                <a:sym typeface="Arial"/>
              </a:rPr>
              <a:t>NPJ Breast Cancer.</a:t>
            </a:r>
            <a:r>
              <a:rPr lang="en-US" sz="900" kern="0" noProof="0" dirty="0">
                <a:solidFill>
                  <a:schemeClr val="bg1">
                    <a:lumMod val="50000"/>
                  </a:schemeClr>
                </a:solidFill>
                <a:latin typeface="+mn-lt"/>
                <a:cs typeface="Calibri" panose="020F0502020204030204" pitchFamily="34" charset="0"/>
                <a:sym typeface="Arial"/>
              </a:rPr>
              <a:t> 2022;8(1):98. </a:t>
            </a:r>
          </a:p>
          <a:p>
            <a:pPr algn="l" defTabSz="685800">
              <a:lnSpc>
                <a:spcPct val="80000"/>
              </a:lnSpc>
              <a:buClr>
                <a:srgbClr val="000000"/>
              </a:buClr>
              <a:defRPr/>
            </a:pPr>
            <a:r>
              <a:rPr lang="en-US" sz="900" kern="0" noProof="0" dirty="0" err="1">
                <a:solidFill>
                  <a:schemeClr val="bg1">
                    <a:lumMod val="50000"/>
                  </a:schemeClr>
                </a:solidFill>
                <a:latin typeface="+mn-lt"/>
                <a:cs typeface="Calibri" panose="020F0502020204030204" pitchFamily="34" charset="0"/>
                <a:sym typeface="Arial"/>
              </a:rPr>
              <a:t>Marmé</a:t>
            </a:r>
            <a:r>
              <a:rPr lang="en-US" sz="900" kern="0" noProof="0" dirty="0">
                <a:solidFill>
                  <a:schemeClr val="bg1">
                    <a:lumMod val="50000"/>
                  </a:schemeClr>
                </a:solidFill>
                <a:latin typeface="+mn-lt"/>
                <a:cs typeface="Calibri" panose="020F0502020204030204" pitchFamily="34" charset="0"/>
                <a:sym typeface="Arial"/>
              </a:rPr>
              <a:t>, F, et al. </a:t>
            </a:r>
            <a:r>
              <a:rPr lang="en-US" sz="900" i="1" kern="0" noProof="0" dirty="0">
                <a:solidFill>
                  <a:schemeClr val="bg1">
                    <a:lumMod val="50000"/>
                  </a:schemeClr>
                </a:solidFill>
                <a:latin typeface="+mn-lt"/>
                <a:cs typeface="Calibri" panose="020F0502020204030204" pitchFamily="34" charset="0"/>
                <a:sym typeface="Arial"/>
              </a:rPr>
              <a:t>Ann Oncol.</a:t>
            </a:r>
            <a:r>
              <a:rPr lang="en-US" sz="900" kern="0" noProof="0" dirty="0">
                <a:solidFill>
                  <a:schemeClr val="bg1">
                    <a:lumMod val="50000"/>
                  </a:schemeClr>
                </a:solidFill>
                <a:latin typeface="+mn-lt"/>
                <a:cs typeface="Calibri" panose="020F0502020204030204" pitchFamily="34" charset="0"/>
                <a:sym typeface="Arial"/>
              </a:rPr>
              <a:t> 2023;8(1suppl_4):101223–101223. </a:t>
            </a:r>
            <a:r>
              <a:rPr lang="en-US" sz="900" kern="0" noProof="0" dirty="0" err="1">
                <a:solidFill>
                  <a:schemeClr val="bg1">
                    <a:lumMod val="50000"/>
                  </a:schemeClr>
                </a:solidFill>
                <a:latin typeface="+mn-lt"/>
                <a:cs typeface="Calibri" panose="020F0502020204030204" pitchFamily="34" charset="0"/>
                <a:sym typeface="Arial"/>
              </a:rPr>
              <a:t>Rugo</a:t>
            </a:r>
            <a:r>
              <a:rPr lang="en-US" sz="900" kern="0" noProof="0" dirty="0">
                <a:solidFill>
                  <a:schemeClr val="bg1">
                    <a:lumMod val="50000"/>
                  </a:schemeClr>
                </a:solidFill>
                <a:latin typeface="+mn-lt"/>
                <a:cs typeface="Calibri" panose="020F0502020204030204" pitchFamily="34" charset="0"/>
                <a:sym typeface="Arial"/>
              </a:rPr>
              <a:t> HS, et al. </a:t>
            </a:r>
            <a:r>
              <a:rPr lang="en-US" sz="900" i="1" kern="0" noProof="0" dirty="0">
                <a:solidFill>
                  <a:schemeClr val="bg1">
                    <a:lumMod val="50000"/>
                  </a:schemeClr>
                </a:solidFill>
                <a:latin typeface="+mn-lt"/>
                <a:cs typeface="Calibri" panose="020F0502020204030204" pitchFamily="34" charset="0"/>
                <a:sym typeface="Arial"/>
              </a:rPr>
              <a:t>Lancet.</a:t>
            </a:r>
            <a:r>
              <a:rPr lang="en-US" sz="900" kern="0" noProof="0" dirty="0">
                <a:solidFill>
                  <a:schemeClr val="bg1">
                    <a:lumMod val="50000"/>
                  </a:schemeClr>
                </a:solidFill>
                <a:latin typeface="+mn-lt"/>
                <a:cs typeface="Calibri" panose="020F0502020204030204" pitchFamily="34" charset="0"/>
                <a:sym typeface="Arial"/>
              </a:rPr>
              <a:t> 2023;402(10411):1423–1433.</a:t>
            </a:r>
          </a:p>
        </p:txBody>
      </p:sp>
      <p:graphicFrame>
        <p:nvGraphicFramePr>
          <p:cNvPr id="6" name="Table 5">
            <a:extLst>
              <a:ext uri="{FF2B5EF4-FFF2-40B4-BE49-F238E27FC236}">
                <a16:creationId xmlns:a16="http://schemas.microsoft.com/office/drawing/2014/main" id="{15D55D15-53D3-7A0A-BB8A-34314CFACD9C}"/>
              </a:ext>
            </a:extLst>
          </p:cNvPr>
          <p:cNvGraphicFramePr>
            <a:graphicFrameLocks noGrp="1"/>
          </p:cNvGraphicFramePr>
          <p:nvPr>
            <p:extLst>
              <p:ext uri="{D42A27DB-BD31-4B8C-83A1-F6EECF244321}">
                <p14:modId xmlns:p14="http://schemas.microsoft.com/office/powerpoint/2010/main" val="91460239"/>
              </p:ext>
            </p:extLst>
          </p:nvPr>
        </p:nvGraphicFramePr>
        <p:xfrm>
          <a:off x="4220307" y="1126255"/>
          <a:ext cx="4869661" cy="1736224"/>
        </p:xfrm>
        <a:graphic>
          <a:graphicData uri="http://schemas.openxmlformats.org/drawingml/2006/table">
            <a:tbl>
              <a:tblPr firstRow="1" bandRow="1">
                <a:tableStyleId>{6E25E649-3F16-4E02-A733-19D2CDBF48F0}</a:tableStyleId>
              </a:tblPr>
              <a:tblGrid>
                <a:gridCol w="1465552">
                  <a:extLst>
                    <a:ext uri="{9D8B030D-6E8A-4147-A177-3AD203B41FA5}">
                      <a16:colId xmlns:a16="http://schemas.microsoft.com/office/drawing/2014/main" val="2909287366"/>
                    </a:ext>
                  </a:extLst>
                </a:gridCol>
                <a:gridCol w="608895">
                  <a:extLst>
                    <a:ext uri="{9D8B030D-6E8A-4147-A177-3AD203B41FA5}">
                      <a16:colId xmlns:a16="http://schemas.microsoft.com/office/drawing/2014/main" val="2466449730"/>
                    </a:ext>
                  </a:extLst>
                </a:gridCol>
                <a:gridCol w="576920">
                  <a:extLst>
                    <a:ext uri="{9D8B030D-6E8A-4147-A177-3AD203B41FA5}">
                      <a16:colId xmlns:a16="http://schemas.microsoft.com/office/drawing/2014/main" val="1686081633"/>
                    </a:ext>
                  </a:extLst>
                </a:gridCol>
                <a:gridCol w="549547">
                  <a:extLst>
                    <a:ext uri="{9D8B030D-6E8A-4147-A177-3AD203B41FA5}">
                      <a16:colId xmlns:a16="http://schemas.microsoft.com/office/drawing/2014/main" val="1923738960"/>
                    </a:ext>
                  </a:extLst>
                </a:gridCol>
                <a:gridCol w="529442">
                  <a:extLst>
                    <a:ext uri="{9D8B030D-6E8A-4147-A177-3AD203B41FA5}">
                      <a16:colId xmlns:a16="http://schemas.microsoft.com/office/drawing/2014/main" val="1215866466"/>
                    </a:ext>
                  </a:extLst>
                </a:gridCol>
                <a:gridCol w="576355">
                  <a:extLst>
                    <a:ext uri="{9D8B030D-6E8A-4147-A177-3AD203B41FA5}">
                      <a16:colId xmlns:a16="http://schemas.microsoft.com/office/drawing/2014/main" val="3191892217"/>
                    </a:ext>
                  </a:extLst>
                </a:gridCol>
                <a:gridCol w="562950">
                  <a:extLst>
                    <a:ext uri="{9D8B030D-6E8A-4147-A177-3AD203B41FA5}">
                      <a16:colId xmlns:a16="http://schemas.microsoft.com/office/drawing/2014/main" val="3850500476"/>
                    </a:ext>
                  </a:extLst>
                </a:gridCol>
              </a:tblGrid>
              <a:tr h="347163">
                <a:tc>
                  <a:txBody>
                    <a:bodyPr/>
                    <a:lstStyle/>
                    <a:p>
                      <a:pPr algn="l" fontAlgn="b"/>
                      <a:endParaRPr lang="en-US" sz="1400" b="1" i="0" u="none" strike="noStrike" noProof="0" dirty="0">
                        <a:solidFill>
                          <a:srgbClr val="FFFFFF"/>
                        </a:solidFill>
                        <a:effectLst/>
                        <a:latin typeface="+mn-lt"/>
                      </a:endParaRPr>
                    </a:p>
                  </a:txBody>
                  <a:tcPr marR="4763" marT="4763" marB="0" anchor="ctr">
                    <a:lnL>
                      <a:noFill/>
                    </a:lnL>
                    <a:lnR>
                      <a:noFill/>
                    </a:lnR>
                    <a:lnT w="190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r>
                        <a:rPr lang="en-US" sz="1400" b="1" u="none" strike="noStrike" noProof="0" dirty="0">
                          <a:solidFill>
                            <a:srgbClr val="FFFFFF"/>
                          </a:solidFill>
                          <a:effectLst/>
                          <a:latin typeface="+mn-lt"/>
                        </a:rPr>
                        <a:t>ASCENT</a:t>
                      </a:r>
                      <a:endParaRPr lang="en-US" sz="1400" b="1" i="0" u="none" strike="noStrike" noProof="0" dirty="0">
                        <a:solidFill>
                          <a:srgbClr val="FFFFFF"/>
                        </a:solidFill>
                        <a:effectLst/>
                        <a:latin typeface="+mn-lt"/>
                      </a:endParaRPr>
                    </a:p>
                  </a:txBody>
                  <a:tcPr marR="4763" marT="4763" marB="0" anchor="ctr">
                    <a:lnL>
                      <a:noFill/>
                    </a:lnL>
                    <a:lnR>
                      <a:noFill/>
                    </a:lnR>
                    <a:lnT w="190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600" b="1" i="0" u="none" strike="noStrike">
                        <a:solidFill>
                          <a:srgbClr val="FFFFFF"/>
                        </a:solidFill>
                        <a:effectLst/>
                        <a:latin typeface="Calibri" panose="020F0502020204030204" pitchFamily="34" charset="0"/>
                      </a:endParaRPr>
                    </a:p>
                  </a:txBody>
                  <a:tcPr marL="6350" marR="6350" marT="6350" marB="0" anchor="ctr">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hMerge="1">
                  <a:txBody>
                    <a:bodyPr/>
                    <a:lstStyle/>
                    <a:p>
                      <a:pPr algn="ctr" fontAlgn="b"/>
                      <a:endParaRPr lang="en-US" sz="1600" b="1" i="0" u="none" strike="noStrike">
                        <a:solidFill>
                          <a:srgbClr val="FFFFFF"/>
                        </a:solidFill>
                        <a:effectLst/>
                        <a:latin typeface="Calibri" panose="020F0502020204030204" pitchFamily="34" charset="0"/>
                      </a:endParaRPr>
                    </a:p>
                  </a:txBody>
                  <a:tcPr marL="6350" marR="6350" marT="635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gridSpan="3">
                  <a:txBody>
                    <a:bodyPr/>
                    <a:lstStyle/>
                    <a:p>
                      <a:pPr algn="ctr" fontAlgn="b"/>
                      <a:r>
                        <a:rPr lang="en-US" sz="1400" b="1" u="none" strike="noStrike" noProof="0">
                          <a:solidFill>
                            <a:srgbClr val="FFFFFF"/>
                          </a:solidFill>
                          <a:effectLst/>
                          <a:latin typeface="+mn-lt"/>
                        </a:rPr>
                        <a:t>TROPiCS-02</a:t>
                      </a:r>
                      <a:endParaRPr lang="en-US" sz="1400" b="1" i="0" u="none" strike="noStrike" noProof="0">
                        <a:solidFill>
                          <a:srgbClr val="FFFFFF"/>
                        </a:solidFill>
                        <a:effectLst/>
                        <a:latin typeface="+mn-lt"/>
                      </a:endParaRPr>
                    </a:p>
                  </a:txBody>
                  <a:tcPr marR="4763" marT="4763" marB="0" anchor="ctr">
                    <a:lnL>
                      <a:noFill/>
                    </a:lnL>
                    <a:lnR>
                      <a:noFill/>
                    </a:lnR>
                    <a:lnT w="1905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600" b="1" i="0" u="none" strike="noStrike">
                        <a:solidFill>
                          <a:srgbClr val="FFFFFF"/>
                        </a:solidFill>
                        <a:effectLst/>
                        <a:latin typeface="Calibri" panose="020F0502020204030204" pitchFamily="34" charset="0"/>
                      </a:endParaRPr>
                    </a:p>
                  </a:txBody>
                  <a:tcPr marL="6350" marR="6350" marT="6350" marB="0" anchor="ctr">
                    <a:lnL>
                      <a:noFill/>
                    </a:lnL>
                    <a:lnR w="6350" cap="flat" cmpd="sng" algn="ctr">
                      <a:no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hMerge="1">
                  <a:txBody>
                    <a:bodyPr/>
                    <a:lstStyle/>
                    <a:p>
                      <a:pPr algn="ctr" fontAlgn="b"/>
                      <a:endParaRPr lang="en-US" sz="1600" b="1" i="0" u="none" strike="noStrike">
                        <a:solidFill>
                          <a:srgbClr val="FFFFFF"/>
                        </a:solidFill>
                        <a:effectLst/>
                        <a:latin typeface="Calibri" panose="020F0502020204030204" pitchFamily="34" charset="0"/>
                      </a:endParaRPr>
                    </a:p>
                  </a:txBody>
                  <a:tcPr marL="6350" marR="6350" marT="6350" marB="0" anchor="ctr">
                    <a:lnL>
                      <a:noFill/>
                    </a:lnL>
                    <a:lnR w="6350" cap="flat" cmpd="sng" algn="ctr">
                      <a:solidFill>
                        <a:srgbClr val="A9D08E"/>
                      </a:solidFill>
                      <a:prstDash val="solid"/>
                      <a:round/>
                      <a:headEnd type="none" w="med" len="med"/>
                      <a:tailEnd type="none" w="med" len="med"/>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extLst>
                  <a:ext uri="{0D108BD9-81ED-4DB2-BD59-A6C34878D82A}">
                    <a16:rowId xmlns:a16="http://schemas.microsoft.com/office/drawing/2014/main" val="3709119716"/>
                  </a:ext>
                </a:extLst>
              </a:tr>
              <a:tr h="459637">
                <a:tc>
                  <a:txBody>
                    <a:bodyPr/>
                    <a:lstStyle/>
                    <a:p>
                      <a:pPr algn="l" fontAlgn="b"/>
                      <a:r>
                        <a:rPr lang="en-US" sz="1200" b="1" u="none" strike="noStrike" noProof="0" dirty="0">
                          <a:solidFill>
                            <a:srgbClr val="FFFFFF"/>
                          </a:solidFill>
                          <a:effectLst/>
                          <a:latin typeface="+mn-lt"/>
                        </a:rPr>
                        <a:t>Grade ≥ 3 TEAEs By UGT1A1 Status (%)</a:t>
                      </a:r>
                      <a:endParaRPr lang="en-US" sz="1200" b="1" i="0" u="none" strike="noStrike" noProof="0" dirty="0">
                        <a:solidFill>
                          <a:srgbClr val="FFFFFF"/>
                        </a:solidFill>
                        <a:effectLst/>
                        <a:latin typeface="+mn-lt"/>
                      </a:endParaRPr>
                    </a:p>
                  </a:txBody>
                  <a:tcPr marR="4763" marT="4763" marB="0" anchor="ctr">
                    <a:lnL>
                      <a:noFill/>
                    </a:lnL>
                    <a:lnR>
                      <a:noFill/>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1200" b="1" u="none" strike="noStrike" noProof="0" dirty="0">
                          <a:solidFill>
                            <a:srgbClr val="FFFFFF"/>
                          </a:solidFill>
                          <a:effectLst/>
                          <a:latin typeface="+mn-lt"/>
                        </a:rPr>
                        <a:t>NM</a:t>
                      </a:r>
                      <a:endParaRPr lang="en-US" sz="1200" b="1" i="0" u="none" strike="noStrike" noProof="0" dirty="0">
                        <a:solidFill>
                          <a:srgbClr val="FFFFFF"/>
                        </a:solidFill>
                        <a:effectLst/>
                        <a:latin typeface="+mn-lt"/>
                      </a:endParaRPr>
                    </a:p>
                  </a:txBody>
                  <a:tcPr marR="4763" marT="4763" marB="0" anchor="ctr">
                    <a:lnL>
                      <a:noFill/>
                    </a:lnL>
                    <a:lnR>
                      <a:noFill/>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1200" b="1" u="none" strike="noStrike" noProof="0">
                          <a:solidFill>
                            <a:srgbClr val="FFFFFF"/>
                          </a:solidFill>
                          <a:effectLst/>
                          <a:latin typeface="+mn-lt"/>
                        </a:rPr>
                        <a:t>IM</a:t>
                      </a:r>
                      <a:endParaRPr lang="en-US" sz="1200" b="1" i="0" u="none" strike="noStrike" noProof="0" dirty="0">
                        <a:solidFill>
                          <a:srgbClr val="FFFFFF"/>
                        </a:solidFill>
                        <a:effectLst/>
                        <a:latin typeface="+mn-lt"/>
                      </a:endParaRPr>
                    </a:p>
                  </a:txBody>
                  <a:tcPr marR="4763" marT="4763" marB="0" anchor="ctr">
                    <a:lnL>
                      <a:noFill/>
                    </a:lnL>
                    <a:lnR>
                      <a:noFill/>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1200" b="1" u="none" strike="noStrike" noProof="0">
                          <a:solidFill>
                            <a:srgbClr val="FFFFFF"/>
                          </a:solidFill>
                          <a:effectLst/>
                          <a:latin typeface="+mn-lt"/>
                        </a:rPr>
                        <a:t>PM</a:t>
                      </a:r>
                      <a:endParaRPr lang="en-US" sz="1200" b="1" i="0" u="none" strike="noStrike" noProof="0" dirty="0">
                        <a:solidFill>
                          <a:srgbClr val="FFFFFF"/>
                        </a:solidFill>
                        <a:effectLst/>
                        <a:latin typeface="+mn-lt"/>
                      </a:endParaRPr>
                    </a:p>
                  </a:txBody>
                  <a:tcPr marR="4763" marT="4763" marB="0" anchor="ctr">
                    <a:lnL>
                      <a:noFill/>
                    </a:lnL>
                    <a:lnR>
                      <a:noFill/>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1200" b="1" u="none" strike="noStrike" noProof="0">
                          <a:solidFill>
                            <a:srgbClr val="FFFFFF"/>
                          </a:solidFill>
                          <a:effectLst/>
                          <a:latin typeface="+mn-lt"/>
                        </a:rPr>
                        <a:t>NM</a:t>
                      </a:r>
                      <a:endParaRPr lang="en-US" sz="1200" b="1" i="0" u="none" strike="noStrike" noProof="0" dirty="0">
                        <a:solidFill>
                          <a:srgbClr val="FFFFFF"/>
                        </a:solidFill>
                        <a:effectLst/>
                        <a:latin typeface="+mn-lt"/>
                      </a:endParaRPr>
                    </a:p>
                  </a:txBody>
                  <a:tcPr marR="4763" marT="4763" marB="0" anchor="ctr">
                    <a:lnL>
                      <a:noFill/>
                    </a:lnL>
                    <a:lnR>
                      <a:noFill/>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1200" b="1" u="none" strike="noStrike" noProof="0">
                          <a:solidFill>
                            <a:srgbClr val="FFFFFF"/>
                          </a:solidFill>
                          <a:effectLst/>
                          <a:latin typeface="+mn-lt"/>
                        </a:rPr>
                        <a:t>IM</a:t>
                      </a:r>
                      <a:endParaRPr lang="en-US" sz="1200" b="1" i="0" u="none" strike="noStrike" noProof="0" dirty="0">
                        <a:solidFill>
                          <a:srgbClr val="FFFFFF"/>
                        </a:solidFill>
                        <a:effectLst/>
                        <a:latin typeface="+mn-lt"/>
                      </a:endParaRPr>
                    </a:p>
                  </a:txBody>
                  <a:tcPr marR="4763" marT="4763" marB="0" anchor="ctr">
                    <a:lnL>
                      <a:noFill/>
                    </a:lnL>
                    <a:lnR>
                      <a:noFill/>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b"/>
                      <a:r>
                        <a:rPr lang="en-US" sz="1200" b="1" u="none" strike="noStrike" noProof="0">
                          <a:solidFill>
                            <a:srgbClr val="FFFFFF"/>
                          </a:solidFill>
                          <a:effectLst/>
                          <a:latin typeface="+mn-lt"/>
                        </a:rPr>
                        <a:t>PM</a:t>
                      </a:r>
                      <a:endParaRPr lang="en-US" sz="1200" b="1" i="0" u="none" strike="noStrike" noProof="0" dirty="0">
                        <a:solidFill>
                          <a:srgbClr val="FFFFFF"/>
                        </a:solidFill>
                        <a:effectLst/>
                        <a:latin typeface="+mn-lt"/>
                      </a:endParaRPr>
                    </a:p>
                  </a:txBody>
                  <a:tcPr marR="4763" marT="4763" marB="0" anchor="ctr">
                    <a:lnL>
                      <a:noFill/>
                    </a:lnL>
                    <a:lnR>
                      <a:noFill/>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739531660"/>
                  </a:ext>
                </a:extLst>
              </a:tr>
              <a:tr h="232356">
                <a:tc>
                  <a:txBody>
                    <a:bodyPr/>
                    <a:lstStyle/>
                    <a:p>
                      <a:pPr algn="l" fontAlgn="b"/>
                      <a:r>
                        <a:rPr lang="en-US" sz="1200" b="1" u="none" strike="noStrike" noProof="0" dirty="0">
                          <a:solidFill>
                            <a:srgbClr val="212121"/>
                          </a:solidFill>
                          <a:effectLst/>
                          <a:latin typeface="+mn-lt"/>
                        </a:rPr>
                        <a:t>Neutropenia</a:t>
                      </a:r>
                      <a:endParaRPr lang="en-US" sz="1200" b="1" i="0" u="none" strike="noStrike" noProof="0" dirty="0">
                        <a:solidFill>
                          <a:srgbClr val="212121"/>
                        </a:solidFill>
                        <a:effectLst/>
                        <a:latin typeface="+mn-lt"/>
                      </a:endParaRPr>
                    </a:p>
                  </a:txBody>
                  <a:tcPr marR="4763" marT="4763" marB="0" anchor="ctr">
                    <a:lnL>
                      <a:noFill/>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200" b="0" u="none" strike="noStrike" noProof="0">
                          <a:solidFill>
                            <a:srgbClr val="000000"/>
                          </a:solidFill>
                          <a:effectLst/>
                          <a:latin typeface="+mn-lt"/>
                        </a:rPr>
                        <a:t>53</a:t>
                      </a:r>
                      <a:endParaRPr lang="en-US" sz="1200" b="0" i="0" u="none" strike="noStrike" noProof="0">
                        <a:solidFill>
                          <a:srgbClr val="000000"/>
                        </a:solidFill>
                        <a:effectLst/>
                        <a:latin typeface="+mn-lt"/>
                      </a:endParaRPr>
                    </a:p>
                  </a:txBody>
                  <a:tcPr marR="4763" marT="4763" marB="0" anchor="ctr">
                    <a:lnL w="12700" cap="flat" cmpd="sng" algn="ctr">
                      <a:solidFill>
                        <a:schemeClr val="bg1">
                          <a:lumMod val="50000"/>
                        </a:schemeClr>
                      </a:solidFill>
                      <a:prstDash val="solid"/>
                      <a:round/>
                      <a:headEnd type="none" w="med" len="med"/>
                      <a:tailEnd type="none" w="med" len="med"/>
                    </a:lnL>
                    <a:lnR>
                      <a:noFill/>
                    </a:lnR>
                    <a:lnT w="9525"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200" b="0" u="none" strike="noStrike" noProof="0">
                          <a:solidFill>
                            <a:srgbClr val="000000"/>
                          </a:solidFill>
                          <a:effectLst/>
                          <a:latin typeface="+mn-lt"/>
                        </a:rPr>
                        <a:t>47</a:t>
                      </a:r>
                      <a:endParaRPr lang="en-US" sz="1200" b="0" i="0" u="none" strike="noStrike" noProof="0">
                        <a:solidFill>
                          <a:srgbClr val="000000"/>
                        </a:solidFill>
                        <a:effectLst/>
                        <a:latin typeface="+mn-lt"/>
                      </a:endParaRPr>
                    </a:p>
                  </a:txBody>
                  <a:tcPr marR="4763" marT="4763" marB="0" anchor="ctr">
                    <a:lnL>
                      <a:noFill/>
                    </a:lnL>
                    <a:lnR>
                      <a:noFill/>
                    </a:lnR>
                    <a:lnT w="9525"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200" b="0" u="none" strike="noStrike" noProof="0" dirty="0">
                          <a:solidFill>
                            <a:srgbClr val="000000"/>
                          </a:solidFill>
                          <a:effectLst/>
                          <a:latin typeface="+mn-lt"/>
                        </a:rPr>
                        <a:t>59</a:t>
                      </a:r>
                      <a:endParaRPr lang="en-US" sz="1200" b="0" i="0" u="none" strike="noStrike" noProof="0" dirty="0">
                        <a:solidFill>
                          <a:srgbClr val="000000"/>
                        </a:solidFill>
                        <a:effectLst/>
                        <a:latin typeface="+mn-lt"/>
                      </a:endParaRPr>
                    </a:p>
                  </a:txBody>
                  <a:tcPr marR="4763" marT="4763" marB="0" anchor="ctr">
                    <a:lnL>
                      <a:noFill/>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200" b="0" u="none" strike="noStrike" noProof="0">
                          <a:solidFill>
                            <a:srgbClr val="000000"/>
                          </a:solidFill>
                          <a:effectLst/>
                          <a:latin typeface="+mn-lt"/>
                        </a:rPr>
                        <a:t>45</a:t>
                      </a:r>
                      <a:endParaRPr lang="en-US" sz="1200" b="0" i="0" u="none" strike="noStrike" noProof="0" dirty="0">
                        <a:solidFill>
                          <a:srgbClr val="000000"/>
                        </a:solidFill>
                        <a:effectLst/>
                        <a:latin typeface="+mn-lt"/>
                      </a:endParaRPr>
                    </a:p>
                  </a:txBody>
                  <a:tcPr marR="4763" marT="4763" marB="0" anchor="ctr">
                    <a:lnL w="12700" cap="flat" cmpd="sng" algn="ctr">
                      <a:solidFill>
                        <a:schemeClr val="bg1">
                          <a:lumMod val="50000"/>
                        </a:schemeClr>
                      </a:solidFill>
                      <a:prstDash val="solid"/>
                      <a:round/>
                      <a:headEnd type="none" w="med" len="med"/>
                      <a:tailEnd type="none" w="med" len="med"/>
                    </a:lnL>
                    <a:lnR>
                      <a:noFill/>
                    </a:lnR>
                    <a:lnT w="9525"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200" b="0" u="none" strike="noStrike" noProof="0">
                          <a:solidFill>
                            <a:srgbClr val="000000"/>
                          </a:solidFill>
                          <a:effectLst/>
                          <a:latin typeface="+mn-lt"/>
                        </a:rPr>
                        <a:t>57</a:t>
                      </a:r>
                      <a:endParaRPr lang="en-US" sz="1200" b="0" i="0" u="none" strike="noStrike" noProof="0">
                        <a:solidFill>
                          <a:srgbClr val="000000"/>
                        </a:solidFill>
                        <a:effectLst/>
                        <a:latin typeface="+mn-lt"/>
                      </a:endParaRPr>
                    </a:p>
                  </a:txBody>
                  <a:tcPr marR="4763" marT="4763" marB="0" anchor="ctr">
                    <a:lnL>
                      <a:noFill/>
                    </a:lnL>
                    <a:lnR>
                      <a:noFill/>
                    </a:lnR>
                    <a:lnT w="9525"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200" b="0" u="none" strike="noStrike" noProof="0">
                          <a:solidFill>
                            <a:srgbClr val="000000"/>
                          </a:solidFill>
                          <a:effectLst/>
                          <a:latin typeface="+mn-lt"/>
                        </a:rPr>
                        <a:t>64</a:t>
                      </a:r>
                      <a:endParaRPr lang="en-US" sz="1200" b="0" i="0" u="none" strike="noStrike" noProof="0">
                        <a:solidFill>
                          <a:srgbClr val="000000"/>
                        </a:solidFill>
                        <a:effectLst/>
                        <a:latin typeface="+mn-lt"/>
                      </a:endParaRPr>
                    </a:p>
                  </a:txBody>
                  <a:tcPr marR="4763" marT="4763" marB="0" anchor="ctr">
                    <a:lnL>
                      <a:noFill/>
                    </a:lnL>
                    <a:lnR>
                      <a:noFill/>
                    </a:lnR>
                    <a:lnT w="9525"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240100508"/>
                  </a:ext>
                </a:extLst>
              </a:tr>
              <a:tr h="232356">
                <a:tc>
                  <a:txBody>
                    <a:bodyPr/>
                    <a:lstStyle/>
                    <a:p>
                      <a:pPr algn="l" fontAlgn="b"/>
                      <a:r>
                        <a:rPr lang="en-US" sz="1200" b="1" u="none" strike="noStrike" noProof="0" dirty="0">
                          <a:solidFill>
                            <a:srgbClr val="000000"/>
                          </a:solidFill>
                          <a:effectLst/>
                          <a:latin typeface="+mn-lt"/>
                        </a:rPr>
                        <a:t>Diarrhea</a:t>
                      </a:r>
                      <a:endParaRPr lang="en-US" sz="1200" b="1" i="0" u="none" strike="noStrike" noProof="0" dirty="0">
                        <a:solidFill>
                          <a:srgbClr val="000000"/>
                        </a:solidFill>
                        <a:effectLst/>
                        <a:latin typeface="+mn-lt"/>
                      </a:endParaRPr>
                    </a:p>
                  </a:txBody>
                  <a:tcPr marR="4763" marT="4763" marB="0" anchor="ctr">
                    <a:lnL>
                      <a:noFill/>
                    </a:lnL>
                    <a:lnR w="12700" cap="flat" cmpd="sng" algn="ctr">
                      <a:solidFill>
                        <a:schemeClr val="bg1">
                          <a:lumMod val="5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10</a:t>
                      </a:r>
                      <a:endParaRPr lang="en-US" sz="1200" b="0" i="0" u="none" strike="noStrike" noProof="0" dirty="0">
                        <a:solidFill>
                          <a:srgbClr val="000000"/>
                        </a:solidFill>
                        <a:effectLst/>
                        <a:latin typeface="+mn-lt"/>
                      </a:endParaRPr>
                    </a:p>
                  </a:txBody>
                  <a:tcPr marR="4763" marT="4763" marB="0" anchor="ctr">
                    <a:lnL w="12700" cap="flat" cmpd="sng" algn="ctr">
                      <a:solidFill>
                        <a:schemeClr val="bg1">
                          <a:lumMod val="5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a:solidFill>
                            <a:srgbClr val="000000"/>
                          </a:solidFill>
                          <a:effectLst/>
                          <a:latin typeface="+mn-lt"/>
                        </a:rPr>
                        <a:t>9</a:t>
                      </a:r>
                      <a:endParaRPr lang="en-US" sz="1200" b="0" i="0" u="none" strike="noStrike" noProof="0">
                        <a:solidFill>
                          <a:srgbClr val="000000"/>
                        </a:solidFill>
                        <a:effectLst/>
                        <a:latin typeface="+mn-lt"/>
                      </a:endParaRPr>
                    </a:p>
                  </a:txBody>
                  <a:tcPr marR="4763" marT="4763" marB="0"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15</a:t>
                      </a:r>
                      <a:endParaRPr lang="en-US" sz="1200" b="0" i="0" u="none" strike="noStrike" noProof="0" dirty="0">
                        <a:solidFill>
                          <a:srgbClr val="000000"/>
                        </a:solidFill>
                        <a:effectLst/>
                        <a:latin typeface="+mn-lt"/>
                      </a:endParaRPr>
                    </a:p>
                  </a:txBody>
                  <a:tcPr marR="4763" marT="4763" marB="0" anchor="ctr">
                    <a:lnL>
                      <a:noFill/>
                    </a:lnL>
                    <a:lnR w="12700" cap="flat" cmpd="sng" algn="ctr">
                      <a:solidFill>
                        <a:schemeClr val="bg1">
                          <a:lumMod val="5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6</a:t>
                      </a:r>
                      <a:endParaRPr lang="en-US" sz="1200" b="0" i="0" u="none" strike="noStrike" noProof="0" dirty="0">
                        <a:solidFill>
                          <a:srgbClr val="000000"/>
                        </a:solidFill>
                        <a:effectLst/>
                        <a:latin typeface="+mn-lt"/>
                      </a:endParaRPr>
                    </a:p>
                  </a:txBody>
                  <a:tcPr marR="4763" marT="4763" marB="0" anchor="ctr">
                    <a:lnL w="12700" cap="flat" cmpd="sng" algn="ctr">
                      <a:solidFill>
                        <a:schemeClr val="bg1">
                          <a:lumMod val="5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13</a:t>
                      </a:r>
                      <a:endParaRPr lang="en-US" sz="1200" b="0" i="0" u="none" strike="noStrike" noProof="0" dirty="0">
                        <a:solidFill>
                          <a:srgbClr val="000000"/>
                        </a:solidFill>
                        <a:effectLst/>
                        <a:latin typeface="+mn-lt"/>
                      </a:endParaRPr>
                    </a:p>
                  </a:txBody>
                  <a:tcPr marR="4763" marT="4763" marB="0"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24</a:t>
                      </a:r>
                      <a:endParaRPr lang="en-US" sz="1200" b="0" i="0" u="none" strike="noStrike" noProof="0" dirty="0">
                        <a:solidFill>
                          <a:srgbClr val="000000"/>
                        </a:solidFill>
                        <a:effectLst/>
                        <a:latin typeface="+mn-lt"/>
                      </a:endParaRPr>
                    </a:p>
                  </a:txBody>
                  <a:tcPr marR="4763" marT="4763" marB="0" anchor="ctr">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82768604"/>
                  </a:ext>
                </a:extLst>
              </a:tr>
              <a:tr h="232356">
                <a:tc>
                  <a:txBody>
                    <a:bodyPr/>
                    <a:lstStyle/>
                    <a:p>
                      <a:pPr algn="l" fontAlgn="b"/>
                      <a:r>
                        <a:rPr lang="en-US" sz="1200" b="1" u="none" strike="noStrike" noProof="0" dirty="0">
                          <a:solidFill>
                            <a:srgbClr val="000000"/>
                          </a:solidFill>
                          <a:effectLst/>
                          <a:latin typeface="+mn-lt"/>
                        </a:rPr>
                        <a:t>Anemia</a:t>
                      </a:r>
                      <a:endParaRPr lang="en-US" sz="1200" b="1" i="0" u="none" strike="noStrike" noProof="0" dirty="0">
                        <a:solidFill>
                          <a:srgbClr val="000000"/>
                        </a:solidFill>
                        <a:effectLst/>
                        <a:latin typeface="+mn-lt"/>
                      </a:endParaRPr>
                    </a:p>
                  </a:txBody>
                  <a:tcPr marR="4763" marT="4763" marB="0" anchor="ctr">
                    <a:lnL>
                      <a:noFill/>
                    </a:lnL>
                    <a:lnR w="12700" cap="flat" cmpd="sng" algn="ctr">
                      <a:solidFill>
                        <a:schemeClr val="bg1">
                          <a:lumMod val="5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en-US" sz="1200" b="0" u="none" strike="noStrike" noProof="0" dirty="0">
                          <a:solidFill>
                            <a:srgbClr val="000000"/>
                          </a:solidFill>
                          <a:effectLst/>
                          <a:latin typeface="+mn-lt"/>
                        </a:rPr>
                        <a:t>4</a:t>
                      </a:r>
                      <a:endParaRPr lang="en-US" sz="1200" b="0" i="0" u="none" strike="noStrike" noProof="0" dirty="0">
                        <a:solidFill>
                          <a:srgbClr val="000000"/>
                        </a:solidFill>
                        <a:effectLst/>
                        <a:latin typeface="+mn-lt"/>
                      </a:endParaRPr>
                    </a:p>
                  </a:txBody>
                  <a:tcPr marR="4763" marT="4763" marB="0" anchor="ctr">
                    <a:lnL w="12700" cap="flat" cmpd="sng" algn="ctr">
                      <a:solidFill>
                        <a:schemeClr val="bg1">
                          <a:lumMod val="5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1200" b="0" u="none" strike="noStrike" noProof="0" dirty="0">
                          <a:solidFill>
                            <a:srgbClr val="000000"/>
                          </a:solidFill>
                          <a:effectLst/>
                          <a:latin typeface="+mn-lt"/>
                        </a:rPr>
                        <a:t>6</a:t>
                      </a:r>
                      <a:endParaRPr lang="en-US" sz="1200" b="0" i="0" u="none" strike="noStrike" noProof="0" dirty="0">
                        <a:solidFill>
                          <a:srgbClr val="000000"/>
                        </a:solidFill>
                        <a:effectLst/>
                        <a:latin typeface="+mn-lt"/>
                      </a:endParaRPr>
                    </a:p>
                  </a:txBody>
                  <a:tcPr marR="4763" marT="4763"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200" b="0" u="none" strike="noStrike" noProof="0" dirty="0">
                          <a:solidFill>
                            <a:srgbClr val="000000"/>
                          </a:solidFill>
                          <a:effectLst/>
                          <a:latin typeface="+mn-lt"/>
                        </a:rPr>
                        <a:t>15</a:t>
                      </a:r>
                      <a:endParaRPr lang="en-US" sz="1200" b="0" i="0" u="none" strike="noStrike" noProof="0" dirty="0">
                        <a:solidFill>
                          <a:srgbClr val="000000"/>
                        </a:solidFill>
                        <a:effectLst/>
                        <a:latin typeface="+mn-lt"/>
                      </a:endParaRPr>
                    </a:p>
                  </a:txBody>
                  <a:tcPr marR="4763" marT="4763" marB="0" anchor="ctr">
                    <a:lnL>
                      <a:noFill/>
                    </a:lnL>
                    <a:lnR w="12700" cap="flat" cmpd="sng" algn="ctr">
                      <a:solidFill>
                        <a:schemeClr val="bg1">
                          <a:lumMod val="5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en-US" sz="1200" b="0" u="none" strike="noStrike" noProof="0">
                          <a:solidFill>
                            <a:srgbClr val="000000"/>
                          </a:solidFill>
                          <a:effectLst/>
                          <a:latin typeface="+mn-lt"/>
                        </a:rPr>
                        <a:t>6</a:t>
                      </a:r>
                      <a:endParaRPr lang="en-US" sz="1200" b="0" i="0" u="none" strike="noStrike" noProof="0">
                        <a:solidFill>
                          <a:srgbClr val="000000"/>
                        </a:solidFill>
                        <a:effectLst/>
                        <a:latin typeface="+mn-lt"/>
                      </a:endParaRPr>
                    </a:p>
                  </a:txBody>
                  <a:tcPr marR="4763" marT="4763" marB="0" anchor="ctr">
                    <a:lnL w="12700" cap="flat" cmpd="sng" algn="ctr">
                      <a:solidFill>
                        <a:schemeClr val="bg1">
                          <a:lumMod val="5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r>
                        <a:rPr lang="en-US" sz="1200" b="0" u="none" strike="noStrike" noProof="0">
                          <a:solidFill>
                            <a:srgbClr val="000000"/>
                          </a:solidFill>
                          <a:effectLst/>
                          <a:latin typeface="+mn-lt"/>
                        </a:rPr>
                        <a:t>8</a:t>
                      </a:r>
                      <a:endParaRPr lang="en-US" sz="1200" b="0" i="0" u="none" strike="noStrike" noProof="0" dirty="0">
                        <a:solidFill>
                          <a:srgbClr val="000000"/>
                        </a:solidFill>
                        <a:effectLst/>
                        <a:latin typeface="+mn-lt"/>
                      </a:endParaRPr>
                    </a:p>
                  </a:txBody>
                  <a:tcPr marR="4763" marT="4763"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200" b="0" u="none" strike="noStrike" noProof="0">
                          <a:solidFill>
                            <a:srgbClr val="000000"/>
                          </a:solidFill>
                          <a:effectLst/>
                          <a:latin typeface="+mn-lt"/>
                        </a:rPr>
                        <a:t>8</a:t>
                      </a:r>
                      <a:endParaRPr lang="en-US" sz="1200" b="0" i="0" u="none" strike="noStrike" noProof="0">
                        <a:solidFill>
                          <a:srgbClr val="000000"/>
                        </a:solidFill>
                        <a:effectLst/>
                        <a:latin typeface="+mn-lt"/>
                      </a:endParaRPr>
                    </a:p>
                  </a:txBody>
                  <a:tcPr marR="4763" marT="4763"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90397199"/>
                  </a:ext>
                </a:extLst>
              </a:tr>
              <a:tr h="232356">
                <a:tc>
                  <a:txBody>
                    <a:bodyPr/>
                    <a:lstStyle/>
                    <a:p>
                      <a:pPr algn="l" fontAlgn="b"/>
                      <a:r>
                        <a:rPr lang="en-US" sz="1200" b="1" u="none" strike="noStrike" noProof="0" dirty="0">
                          <a:solidFill>
                            <a:srgbClr val="000000"/>
                          </a:solidFill>
                          <a:effectLst/>
                          <a:latin typeface="+mn-lt"/>
                        </a:rPr>
                        <a:t>Febrile neutropenia</a:t>
                      </a:r>
                      <a:endParaRPr lang="en-US" sz="1200" b="1" i="0" u="none" strike="noStrike" noProof="0" dirty="0">
                        <a:solidFill>
                          <a:srgbClr val="000000"/>
                        </a:solidFill>
                        <a:effectLst/>
                        <a:latin typeface="+mn-lt"/>
                      </a:endParaRPr>
                    </a:p>
                  </a:txBody>
                  <a:tcPr marR="4763" marT="4763" marB="0" anchor="ctr">
                    <a:lnL>
                      <a:noFill/>
                    </a:lnL>
                    <a:lnR w="12700" cap="flat" cmpd="sng" algn="ctr">
                      <a:solidFill>
                        <a:schemeClr val="bg1">
                          <a:lumMod val="50000"/>
                        </a:schemeClr>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3</a:t>
                      </a:r>
                      <a:endParaRPr lang="en-US" sz="1200" b="0" i="0" u="none" strike="noStrike" noProof="0" dirty="0">
                        <a:solidFill>
                          <a:srgbClr val="000000"/>
                        </a:solidFill>
                        <a:effectLst/>
                        <a:latin typeface="+mn-lt"/>
                      </a:endParaRPr>
                    </a:p>
                  </a:txBody>
                  <a:tcPr marR="4763" marT="4763" marB="0" anchor="ctr">
                    <a:lnL w="12700" cap="flat" cmpd="sng" algn="ctr">
                      <a:solidFill>
                        <a:schemeClr val="bg1">
                          <a:lumMod val="50000"/>
                        </a:schemeClr>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5</a:t>
                      </a:r>
                      <a:endParaRPr lang="en-US" sz="1200" b="0" i="0" u="none" strike="noStrike" noProof="0" dirty="0">
                        <a:solidFill>
                          <a:srgbClr val="000000"/>
                        </a:solidFill>
                        <a:effectLst/>
                        <a:latin typeface="+mn-lt"/>
                      </a:endParaRPr>
                    </a:p>
                  </a:txBody>
                  <a:tcPr marR="4763" marT="4763"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18</a:t>
                      </a:r>
                      <a:endParaRPr lang="en-US" sz="1200" b="0" i="0" u="none" strike="noStrike" noProof="0" dirty="0">
                        <a:solidFill>
                          <a:srgbClr val="000000"/>
                        </a:solidFill>
                        <a:effectLst/>
                        <a:latin typeface="+mn-lt"/>
                      </a:endParaRPr>
                    </a:p>
                  </a:txBody>
                  <a:tcPr marR="4763" marT="4763" marB="0" anchor="ctr">
                    <a:lnL>
                      <a:noFill/>
                    </a:lnL>
                    <a:lnR w="12700" cap="flat" cmpd="sng" algn="ctr">
                      <a:solidFill>
                        <a:schemeClr val="bg1">
                          <a:lumMod val="50000"/>
                        </a:schemeClr>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6</a:t>
                      </a:r>
                      <a:endParaRPr lang="en-US" sz="1200" b="0" i="0" u="none" strike="noStrike" noProof="0" dirty="0">
                        <a:solidFill>
                          <a:srgbClr val="000000"/>
                        </a:solidFill>
                        <a:effectLst/>
                        <a:latin typeface="+mn-lt"/>
                      </a:endParaRPr>
                    </a:p>
                  </a:txBody>
                  <a:tcPr marR="4763" marT="4763" marB="0" anchor="ctr">
                    <a:lnL w="12700" cap="flat" cmpd="sng" algn="ctr">
                      <a:solidFill>
                        <a:schemeClr val="bg1">
                          <a:lumMod val="50000"/>
                        </a:schemeClr>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7</a:t>
                      </a:r>
                      <a:endParaRPr lang="en-US" sz="1200" b="0" i="0" u="none" strike="noStrike" noProof="0" dirty="0">
                        <a:solidFill>
                          <a:srgbClr val="000000"/>
                        </a:solidFill>
                        <a:effectLst/>
                        <a:latin typeface="+mn-lt"/>
                      </a:endParaRPr>
                    </a:p>
                  </a:txBody>
                  <a:tcPr marR="4763" marT="4763"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u="none" strike="noStrike" noProof="0" dirty="0">
                          <a:solidFill>
                            <a:srgbClr val="000000"/>
                          </a:solidFill>
                          <a:effectLst/>
                          <a:latin typeface="+mn-lt"/>
                        </a:rPr>
                        <a:t>4</a:t>
                      </a:r>
                      <a:endParaRPr lang="en-US" sz="1200" b="0" i="0" u="none" strike="noStrike" noProof="0" dirty="0">
                        <a:solidFill>
                          <a:srgbClr val="000000"/>
                        </a:solidFill>
                        <a:effectLst/>
                        <a:latin typeface="+mn-lt"/>
                      </a:endParaRPr>
                    </a:p>
                  </a:txBody>
                  <a:tcPr marR="4763" marT="4763"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6063956"/>
                  </a:ext>
                </a:extLst>
              </a:tr>
            </a:tbl>
          </a:graphicData>
        </a:graphic>
      </p:graphicFrame>
      <p:sp>
        <p:nvSpPr>
          <p:cNvPr id="8" name="TextBox 7">
            <a:extLst>
              <a:ext uri="{FF2B5EF4-FFF2-40B4-BE49-F238E27FC236}">
                <a16:creationId xmlns:a16="http://schemas.microsoft.com/office/drawing/2014/main" id="{7C3563CE-0DB1-2D4C-103D-96214471F5F7}"/>
              </a:ext>
            </a:extLst>
          </p:cNvPr>
          <p:cNvSpPr txBox="1"/>
          <p:nvPr/>
        </p:nvSpPr>
        <p:spPr>
          <a:xfrm>
            <a:off x="6655137" y="3635588"/>
            <a:ext cx="2196738" cy="646331"/>
          </a:xfrm>
          <a:prstGeom prst="rect">
            <a:avLst/>
          </a:prstGeom>
          <a:solidFill>
            <a:schemeClr val="bg1">
              <a:lumMod val="95000"/>
            </a:schemeClr>
          </a:solidFill>
          <a:ln w="12700">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pPr algn="ctr" defTabSz="685800">
              <a:buClr>
                <a:srgbClr val="000000"/>
              </a:buClr>
              <a:defRPr/>
            </a:pPr>
            <a:r>
              <a:rPr lang="en-US" sz="1200" kern="0" noProof="0" dirty="0">
                <a:solidFill>
                  <a:schemeClr val="accent1"/>
                </a:solidFill>
                <a:cs typeface="Calibri" panose="020F0502020204030204" pitchFamily="34" charset="0"/>
                <a:sym typeface="Arial"/>
              </a:rPr>
              <a:t>Treatment discontinuation due to TRAEs more common in PM homozygous genotype</a:t>
            </a:r>
          </a:p>
        </p:txBody>
      </p:sp>
      <p:sp>
        <p:nvSpPr>
          <p:cNvPr id="14" name="Rectangle 13">
            <a:extLst>
              <a:ext uri="{FF2B5EF4-FFF2-40B4-BE49-F238E27FC236}">
                <a16:creationId xmlns:a16="http://schemas.microsoft.com/office/drawing/2014/main" id="{7FA9A80E-4463-AA63-5A0D-82DBA775B0A6}"/>
              </a:ext>
            </a:extLst>
          </p:cNvPr>
          <p:cNvSpPr/>
          <p:nvPr/>
        </p:nvSpPr>
        <p:spPr>
          <a:xfrm>
            <a:off x="204743" y="1116876"/>
            <a:ext cx="3541547" cy="1736223"/>
          </a:xfrm>
          <a:prstGeom prst="rect">
            <a:avLst/>
          </a:prstGeom>
          <a:solidFill>
            <a:schemeClr val="bg1">
              <a:lumMod val="95000"/>
            </a:schemeClr>
          </a:solidFill>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spcAft>
                <a:spcPts val="300"/>
              </a:spcAft>
            </a:pPr>
            <a:r>
              <a:rPr lang="en-US" b="1" noProof="0">
                <a:solidFill>
                  <a:schemeClr val="tx2"/>
                </a:solidFill>
              </a:rPr>
              <a:t>UGT1A1</a:t>
            </a:r>
          </a:p>
          <a:p>
            <a:pPr marL="274320" indent="-182880">
              <a:lnSpc>
                <a:spcPct val="90000"/>
              </a:lnSpc>
              <a:spcAft>
                <a:spcPts val="300"/>
              </a:spcAft>
              <a:buClr>
                <a:schemeClr val="accent3"/>
              </a:buClr>
              <a:buFont typeface="Arial" panose="020B0604020202020204" pitchFamily="34" charset="0"/>
              <a:buChar char="•"/>
            </a:pPr>
            <a:r>
              <a:rPr lang="en-US" sz="1400" noProof="0">
                <a:solidFill>
                  <a:schemeClr val="tx2"/>
                </a:solidFill>
              </a:rPr>
              <a:t>Variants affect enzymatic function, causing reduced metabolic capacity</a:t>
            </a:r>
          </a:p>
          <a:p>
            <a:pPr marL="274320" indent="-182880">
              <a:lnSpc>
                <a:spcPct val="90000"/>
              </a:lnSpc>
              <a:spcAft>
                <a:spcPts val="300"/>
              </a:spcAft>
              <a:buClr>
                <a:schemeClr val="accent3"/>
              </a:buClr>
              <a:buFont typeface="Arial" panose="020B0604020202020204" pitchFamily="34" charset="0"/>
              <a:buChar char="•"/>
            </a:pPr>
            <a:r>
              <a:rPr lang="en-US" sz="1400" noProof="0">
                <a:solidFill>
                  <a:schemeClr val="tx2"/>
                </a:solidFill>
              </a:rPr>
              <a:t>Over 50% of individuals may harbor a UGT1A1 polymorphism dependent on genetic ancestry</a:t>
            </a:r>
          </a:p>
          <a:p>
            <a:pPr marL="274320" indent="-182880">
              <a:lnSpc>
                <a:spcPct val="90000"/>
              </a:lnSpc>
              <a:spcAft>
                <a:spcPts val="300"/>
              </a:spcAft>
              <a:buClr>
                <a:schemeClr val="accent3"/>
              </a:buClr>
              <a:buFont typeface="Arial" panose="020B0604020202020204" pitchFamily="34" charset="0"/>
              <a:buChar char="•"/>
            </a:pPr>
            <a:r>
              <a:rPr lang="en-US" sz="1400">
                <a:solidFill>
                  <a:schemeClr val="tx2"/>
                </a:solidFill>
              </a:rPr>
              <a:t>Commercial tests </a:t>
            </a:r>
            <a:r>
              <a:rPr lang="en-US" sz="1400" dirty="0">
                <a:solidFill>
                  <a:schemeClr val="tx2"/>
                </a:solidFill>
              </a:rPr>
              <a:t>are available for UGT1A1 polymorphisms</a:t>
            </a:r>
            <a:endParaRPr lang="en-US" sz="1400" noProof="0" dirty="0">
              <a:solidFill>
                <a:schemeClr val="tx2"/>
              </a:solidFill>
            </a:endParaRPr>
          </a:p>
        </p:txBody>
      </p:sp>
      <p:graphicFrame>
        <p:nvGraphicFramePr>
          <p:cNvPr id="2" name="Table 1">
            <a:extLst>
              <a:ext uri="{FF2B5EF4-FFF2-40B4-BE49-F238E27FC236}">
                <a16:creationId xmlns:a16="http://schemas.microsoft.com/office/drawing/2014/main" id="{80911DA1-597C-2711-F523-9B41CFF6E639}"/>
              </a:ext>
            </a:extLst>
          </p:cNvPr>
          <p:cNvGraphicFramePr>
            <a:graphicFrameLocks noGrp="1"/>
          </p:cNvGraphicFramePr>
          <p:nvPr>
            <p:extLst>
              <p:ext uri="{D42A27DB-BD31-4B8C-83A1-F6EECF244321}">
                <p14:modId xmlns:p14="http://schemas.microsoft.com/office/powerpoint/2010/main" val="1055890925"/>
              </p:ext>
            </p:extLst>
          </p:nvPr>
        </p:nvGraphicFramePr>
        <p:xfrm>
          <a:off x="306748" y="2967817"/>
          <a:ext cx="6056263" cy="1559598"/>
        </p:xfrm>
        <a:graphic>
          <a:graphicData uri="http://schemas.openxmlformats.org/drawingml/2006/table">
            <a:tbl>
              <a:tblPr firstRow="1" bandRow="1">
                <a:tableStyleId>{6E25E649-3F16-4E02-A733-19D2CDBF48F0}</a:tableStyleId>
              </a:tblPr>
              <a:tblGrid>
                <a:gridCol w="957424">
                  <a:extLst>
                    <a:ext uri="{9D8B030D-6E8A-4147-A177-3AD203B41FA5}">
                      <a16:colId xmlns:a16="http://schemas.microsoft.com/office/drawing/2014/main" val="3835679838"/>
                    </a:ext>
                  </a:extLst>
                </a:gridCol>
                <a:gridCol w="1261463">
                  <a:extLst>
                    <a:ext uri="{9D8B030D-6E8A-4147-A177-3AD203B41FA5}">
                      <a16:colId xmlns:a16="http://schemas.microsoft.com/office/drawing/2014/main" val="332929910"/>
                    </a:ext>
                  </a:extLst>
                </a:gridCol>
                <a:gridCol w="809243">
                  <a:extLst>
                    <a:ext uri="{9D8B030D-6E8A-4147-A177-3AD203B41FA5}">
                      <a16:colId xmlns:a16="http://schemas.microsoft.com/office/drawing/2014/main" val="138849815"/>
                    </a:ext>
                  </a:extLst>
                </a:gridCol>
                <a:gridCol w="702406">
                  <a:extLst>
                    <a:ext uri="{9D8B030D-6E8A-4147-A177-3AD203B41FA5}">
                      <a16:colId xmlns:a16="http://schemas.microsoft.com/office/drawing/2014/main" val="2202021036"/>
                    </a:ext>
                  </a:extLst>
                </a:gridCol>
                <a:gridCol w="831998">
                  <a:extLst>
                    <a:ext uri="{9D8B030D-6E8A-4147-A177-3AD203B41FA5}">
                      <a16:colId xmlns:a16="http://schemas.microsoft.com/office/drawing/2014/main" val="2212771427"/>
                    </a:ext>
                  </a:extLst>
                </a:gridCol>
                <a:gridCol w="539915">
                  <a:extLst>
                    <a:ext uri="{9D8B030D-6E8A-4147-A177-3AD203B41FA5}">
                      <a16:colId xmlns:a16="http://schemas.microsoft.com/office/drawing/2014/main" val="1763171102"/>
                    </a:ext>
                  </a:extLst>
                </a:gridCol>
                <a:gridCol w="953814">
                  <a:extLst>
                    <a:ext uri="{9D8B030D-6E8A-4147-A177-3AD203B41FA5}">
                      <a16:colId xmlns:a16="http://schemas.microsoft.com/office/drawing/2014/main" val="3292023354"/>
                    </a:ext>
                  </a:extLst>
                </a:gridCol>
              </a:tblGrid>
              <a:tr h="289152">
                <a:tc gridSpan="7">
                  <a:txBody>
                    <a:bodyPr/>
                    <a:lstStyle/>
                    <a:p>
                      <a:pPr>
                        <a:lnSpc>
                          <a:spcPct val="90000"/>
                        </a:lnSpc>
                      </a:pPr>
                      <a:r>
                        <a:rPr lang="en-US" sz="1400" noProof="0" dirty="0"/>
                        <a:t>UGT1A1 Phenotype Frequencies among Racial/Ethnic Groups</a:t>
                      </a:r>
                    </a:p>
                  </a:txBody>
                  <a:tcPr marT="0" marB="0" anchor="ctr">
                    <a:lnT w="19050" cap="flat" cmpd="sng" algn="ctr">
                      <a:solidFill>
                        <a:schemeClr val="bg1">
                          <a:lumMod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hMerge="1">
                  <a:txBody>
                    <a:bodyPr/>
                    <a:lstStyle/>
                    <a:p>
                      <a:endParaRPr lang="en-US"/>
                    </a:p>
                  </a:txBody>
                  <a:tcP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hMerge="1">
                  <a:txBody>
                    <a:bodyPr/>
                    <a:lstStyle/>
                    <a:p>
                      <a:endParaRPr lang="en-US"/>
                    </a:p>
                  </a:txBody>
                  <a:tcP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hMerge="1">
                  <a:txBody>
                    <a:bodyPr/>
                    <a:lstStyle/>
                    <a:p>
                      <a:endParaRPr lang="en-US"/>
                    </a:p>
                  </a:txBody>
                  <a:tcP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616001923"/>
                  </a:ext>
                </a:extLst>
              </a:tr>
              <a:tr h="402990">
                <a:tc>
                  <a:txBody>
                    <a:bodyPr/>
                    <a:lstStyle/>
                    <a:p>
                      <a:pPr>
                        <a:lnSpc>
                          <a:spcPct val="90000"/>
                        </a:lnSpc>
                      </a:pPr>
                      <a:r>
                        <a:rPr lang="en-US" sz="1200" b="1" noProof="0" dirty="0">
                          <a:solidFill>
                            <a:schemeClr val="bg1"/>
                          </a:solidFill>
                        </a:rPr>
                        <a:t>UGT1A1 Phenotype</a:t>
                      </a:r>
                    </a:p>
                  </a:txBody>
                  <a:tcPr marR="0" marT="0" marB="0" anchor="ctr">
                    <a:lnR w="12700" cap="flat" cmpd="sng" algn="ctr">
                      <a:solidFill>
                        <a:schemeClr val="bg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65000"/>
                      </a:schemeClr>
                    </a:solidFill>
                  </a:tcPr>
                </a:tc>
                <a:tc>
                  <a:txBody>
                    <a:bodyPr/>
                    <a:lstStyle/>
                    <a:p>
                      <a:pPr algn="ctr">
                        <a:lnSpc>
                          <a:spcPct val="90000"/>
                        </a:lnSpc>
                      </a:pPr>
                      <a:r>
                        <a:rPr lang="en-US" sz="1200" b="1" noProof="0" dirty="0">
                          <a:solidFill>
                            <a:schemeClr val="bg1"/>
                          </a:solidFill>
                        </a:rPr>
                        <a:t>African American /Afro-Caribbean</a:t>
                      </a:r>
                    </a:p>
                  </a:txBody>
                  <a:tcPr marR="0" marT="0" marB="0" anchor="ctr">
                    <a:lnL w="12700" cap="flat" cmpd="sng" algn="ctr">
                      <a:solidFill>
                        <a:schemeClr val="bg1">
                          <a:lumMod val="50000"/>
                        </a:schemeClr>
                      </a:solidFill>
                      <a:prstDash val="solid"/>
                      <a:round/>
                      <a:headEnd type="none" w="med" len="med"/>
                      <a:tailEnd type="none" w="med" len="med"/>
                    </a:lnL>
                    <a:solidFill>
                      <a:schemeClr val="bg1">
                        <a:lumMod val="65000"/>
                      </a:schemeClr>
                    </a:solidFill>
                  </a:tcPr>
                </a:tc>
                <a:tc>
                  <a:txBody>
                    <a:bodyPr/>
                    <a:lstStyle/>
                    <a:p>
                      <a:pPr algn="ctr">
                        <a:lnSpc>
                          <a:spcPct val="90000"/>
                        </a:lnSpc>
                      </a:pPr>
                      <a:r>
                        <a:rPr lang="en-US" sz="1200" b="1" noProof="0" dirty="0">
                          <a:solidFill>
                            <a:schemeClr val="bg1"/>
                          </a:solidFill>
                        </a:rPr>
                        <a:t>Central/</a:t>
                      </a:r>
                    </a:p>
                    <a:p>
                      <a:pPr algn="ctr">
                        <a:lnSpc>
                          <a:spcPct val="90000"/>
                        </a:lnSpc>
                      </a:pPr>
                      <a:r>
                        <a:rPr lang="en-US" sz="1200" b="1" noProof="0" dirty="0">
                          <a:solidFill>
                            <a:schemeClr val="bg1"/>
                          </a:solidFill>
                        </a:rPr>
                        <a:t>S. Asian</a:t>
                      </a:r>
                    </a:p>
                  </a:txBody>
                  <a:tcPr marR="0" marT="0" marB="0" anchor="ctr">
                    <a:solidFill>
                      <a:schemeClr val="bg1">
                        <a:lumMod val="65000"/>
                      </a:schemeClr>
                    </a:solidFill>
                  </a:tcPr>
                </a:tc>
                <a:tc>
                  <a:txBody>
                    <a:bodyPr/>
                    <a:lstStyle/>
                    <a:p>
                      <a:pPr algn="ctr"/>
                      <a:r>
                        <a:rPr lang="en-US" sz="1200" b="1" noProof="0" dirty="0">
                          <a:solidFill>
                            <a:schemeClr val="bg1"/>
                          </a:solidFill>
                        </a:rPr>
                        <a:t>East Asian</a:t>
                      </a:r>
                      <a:endParaRPr lang="en-US" sz="1800" noProof="0" dirty="0">
                        <a:solidFill>
                          <a:schemeClr val="bg1"/>
                        </a:solidFill>
                      </a:endParaRPr>
                    </a:p>
                  </a:txBody>
                  <a:tcPr marR="0" marT="0" marB="0" anchor="ctr">
                    <a:solidFill>
                      <a:schemeClr val="bg1">
                        <a:lumMod val="65000"/>
                      </a:schemeClr>
                    </a:solidFill>
                  </a:tcPr>
                </a:tc>
                <a:tc>
                  <a:txBody>
                    <a:bodyPr/>
                    <a:lstStyle/>
                    <a:p>
                      <a:pPr algn="ctr">
                        <a:lnSpc>
                          <a:spcPct val="90000"/>
                        </a:lnSpc>
                      </a:pPr>
                      <a:r>
                        <a:rPr lang="en-US" sz="1200" b="1" noProof="0" dirty="0">
                          <a:solidFill>
                            <a:schemeClr val="bg1"/>
                          </a:solidFill>
                        </a:rPr>
                        <a:t>European</a:t>
                      </a:r>
                    </a:p>
                  </a:txBody>
                  <a:tcPr marR="0" marT="0" marB="0" anchor="ctr">
                    <a:solidFill>
                      <a:schemeClr val="bg1">
                        <a:lumMod val="65000"/>
                      </a:schemeClr>
                    </a:solidFill>
                  </a:tcPr>
                </a:tc>
                <a:tc>
                  <a:txBody>
                    <a:bodyPr/>
                    <a:lstStyle/>
                    <a:p>
                      <a:pPr algn="ctr">
                        <a:lnSpc>
                          <a:spcPct val="90000"/>
                        </a:lnSpc>
                      </a:pPr>
                      <a:r>
                        <a:rPr lang="en-US" sz="1200" b="1" noProof="0" dirty="0">
                          <a:solidFill>
                            <a:schemeClr val="bg1"/>
                          </a:solidFill>
                        </a:rPr>
                        <a:t>Latino</a:t>
                      </a:r>
                    </a:p>
                  </a:txBody>
                  <a:tcPr marR="0" marT="0" marB="0" anchor="ctr">
                    <a:solidFill>
                      <a:schemeClr val="bg1">
                        <a:lumMod val="65000"/>
                      </a:schemeClr>
                    </a:solidFill>
                  </a:tcPr>
                </a:tc>
                <a:tc>
                  <a:txBody>
                    <a:bodyPr/>
                    <a:lstStyle/>
                    <a:p>
                      <a:pPr algn="ctr">
                        <a:lnSpc>
                          <a:spcPct val="90000"/>
                        </a:lnSpc>
                      </a:pPr>
                      <a:r>
                        <a:rPr lang="en-US" sz="1200" b="1" noProof="0" dirty="0">
                          <a:solidFill>
                            <a:schemeClr val="bg1"/>
                          </a:solidFill>
                        </a:rPr>
                        <a:t>Sub-Saharan African</a:t>
                      </a:r>
                    </a:p>
                  </a:txBody>
                  <a:tcPr marR="0" marT="0" marB="0" anchor="ctr">
                    <a:solidFill>
                      <a:schemeClr val="bg1">
                        <a:lumMod val="65000"/>
                      </a:schemeClr>
                    </a:solidFill>
                  </a:tcPr>
                </a:tc>
                <a:extLst>
                  <a:ext uri="{0D108BD9-81ED-4DB2-BD59-A6C34878D82A}">
                    <a16:rowId xmlns:a16="http://schemas.microsoft.com/office/drawing/2014/main" val="3304086389"/>
                  </a:ext>
                </a:extLst>
              </a:tr>
              <a:tr h="289152">
                <a:tc>
                  <a:txBody>
                    <a:bodyPr/>
                    <a:lstStyle/>
                    <a:p>
                      <a:pPr>
                        <a:lnSpc>
                          <a:spcPct val="90000"/>
                        </a:lnSpc>
                      </a:pPr>
                      <a:r>
                        <a:rPr lang="en-US" sz="1200" noProof="0" dirty="0"/>
                        <a:t>NM</a:t>
                      </a:r>
                    </a:p>
                  </a:txBody>
                  <a:tcPr marT="0" marB="0" anchor="ctr">
                    <a:lnR w="12700" cap="flat" cmpd="sng" algn="ctr">
                      <a:solidFill>
                        <a:schemeClr val="bg1">
                          <a:lumMod val="50000"/>
                        </a:schemeClr>
                      </a:solidFill>
                      <a:prstDash val="solid"/>
                      <a:round/>
                      <a:headEnd type="none" w="med" len="med"/>
                      <a:tailEnd type="none" w="med" len="med"/>
                    </a:lnR>
                    <a:solidFill>
                      <a:srgbClr val="FFFFFF"/>
                    </a:solidFill>
                  </a:tcPr>
                </a:tc>
                <a:tc>
                  <a:txBody>
                    <a:bodyPr/>
                    <a:lstStyle/>
                    <a:p>
                      <a:pPr algn="ctr">
                        <a:lnSpc>
                          <a:spcPct val="90000"/>
                        </a:lnSpc>
                      </a:pPr>
                      <a:r>
                        <a:rPr lang="en-US" sz="1200" noProof="0" dirty="0"/>
                        <a:t>2%</a:t>
                      </a:r>
                    </a:p>
                  </a:txBody>
                  <a:tcPr marT="0" marB="0" anchor="ctr">
                    <a:lnL w="12700" cap="flat" cmpd="sng" algn="ctr">
                      <a:solidFill>
                        <a:schemeClr val="bg1">
                          <a:lumMod val="50000"/>
                        </a:schemeClr>
                      </a:solidFill>
                      <a:prstDash val="solid"/>
                      <a:round/>
                      <a:headEnd type="none" w="med" len="med"/>
                      <a:tailEnd type="none" w="med" len="med"/>
                    </a:lnL>
                    <a:solidFill>
                      <a:srgbClr val="FFFFFF"/>
                    </a:solidFill>
                  </a:tcPr>
                </a:tc>
                <a:tc>
                  <a:txBody>
                    <a:bodyPr/>
                    <a:lstStyle/>
                    <a:p>
                      <a:pPr algn="ctr">
                        <a:lnSpc>
                          <a:spcPct val="90000"/>
                        </a:lnSpc>
                      </a:pPr>
                      <a:r>
                        <a:rPr lang="en-US" sz="1200" noProof="0" dirty="0"/>
                        <a:t>29%</a:t>
                      </a:r>
                    </a:p>
                  </a:txBody>
                  <a:tcPr marT="0" marB="0" anchor="ctr">
                    <a:solidFill>
                      <a:srgbClr val="FFFFFF"/>
                    </a:solidFill>
                  </a:tcPr>
                </a:tc>
                <a:tc>
                  <a:txBody>
                    <a:bodyPr/>
                    <a:lstStyle/>
                    <a:p>
                      <a:pPr algn="ctr"/>
                      <a:r>
                        <a:rPr lang="en-US" sz="1200" noProof="0" dirty="0"/>
                        <a:t>50%</a:t>
                      </a:r>
                      <a:endParaRPr lang="en-US" sz="1800" noProof="0" dirty="0"/>
                    </a:p>
                  </a:txBody>
                  <a:tcPr marT="0" marB="0" anchor="ctr">
                    <a:lnB w="19050" cap="flat" cmpd="sng" algn="ctr">
                      <a:noFill/>
                      <a:prstDash val="solid"/>
                      <a:round/>
                      <a:headEnd type="none" w="med" len="med"/>
                      <a:tailEnd type="none" w="med" len="med"/>
                    </a:lnB>
                    <a:solidFill>
                      <a:srgbClr val="FFFFFF"/>
                    </a:solidFill>
                  </a:tcPr>
                </a:tc>
                <a:tc>
                  <a:txBody>
                    <a:bodyPr/>
                    <a:lstStyle/>
                    <a:p>
                      <a:pPr algn="ctr">
                        <a:lnSpc>
                          <a:spcPct val="90000"/>
                        </a:lnSpc>
                      </a:pPr>
                      <a:r>
                        <a:rPr lang="en-US" sz="1200" noProof="0" dirty="0"/>
                        <a:t>13%</a:t>
                      </a:r>
                    </a:p>
                  </a:txBody>
                  <a:tcPr marT="0" marB="0" anchor="ctr">
                    <a:solidFill>
                      <a:srgbClr val="FFFFFF"/>
                    </a:solidFill>
                  </a:tcPr>
                </a:tc>
                <a:tc>
                  <a:txBody>
                    <a:bodyPr/>
                    <a:lstStyle/>
                    <a:p>
                      <a:pPr algn="ctr">
                        <a:lnSpc>
                          <a:spcPct val="90000"/>
                        </a:lnSpc>
                      </a:pPr>
                      <a:r>
                        <a:rPr lang="en-US" sz="1200" noProof="0" dirty="0"/>
                        <a:t>4%</a:t>
                      </a:r>
                    </a:p>
                  </a:txBody>
                  <a:tcPr marT="0" marB="0" anchor="ctr">
                    <a:solidFill>
                      <a:srgbClr val="FFFFFF"/>
                    </a:solidFill>
                  </a:tcPr>
                </a:tc>
                <a:tc>
                  <a:txBody>
                    <a:bodyPr/>
                    <a:lstStyle/>
                    <a:p>
                      <a:pPr algn="ctr">
                        <a:lnSpc>
                          <a:spcPct val="90000"/>
                        </a:lnSpc>
                      </a:pPr>
                      <a:r>
                        <a:rPr lang="en-US" sz="1200" noProof="0" dirty="0"/>
                        <a:t>32%</a:t>
                      </a:r>
                    </a:p>
                  </a:txBody>
                  <a:tcPr marT="0" marB="0" anchor="ctr">
                    <a:solidFill>
                      <a:srgbClr val="FFFFFF"/>
                    </a:solidFill>
                  </a:tcPr>
                </a:tc>
                <a:extLst>
                  <a:ext uri="{0D108BD9-81ED-4DB2-BD59-A6C34878D82A}">
                    <a16:rowId xmlns:a16="http://schemas.microsoft.com/office/drawing/2014/main" val="2059120479"/>
                  </a:ext>
                </a:extLst>
              </a:tr>
              <a:tr h="289152">
                <a:tc>
                  <a:txBody>
                    <a:bodyPr/>
                    <a:lstStyle/>
                    <a:p>
                      <a:pPr>
                        <a:lnSpc>
                          <a:spcPct val="90000"/>
                        </a:lnSpc>
                      </a:pPr>
                      <a:r>
                        <a:rPr lang="en-US" sz="1200" noProof="0" dirty="0"/>
                        <a:t>IM</a:t>
                      </a:r>
                    </a:p>
                  </a:txBody>
                  <a:tcPr marT="0" marB="0" anchor="ctr">
                    <a:lnR w="12700" cap="flat" cmpd="sng" algn="ctr">
                      <a:solidFill>
                        <a:schemeClr val="bg1">
                          <a:lumMod val="50000"/>
                        </a:schemeClr>
                      </a:solidFill>
                      <a:prstDash val="solid"/>
                      <a:round/>
                      <a:headEnd type="none" w="med" len="med"/>
                      <a:tailEnd type="none" w="med" len="med"/>
                    </a:lnR>
                    <a:solidFill>
                      <a:schemeClr val="bg2"/>
                    </a:solidFill>
                  </a:tcPr>
                </a:tc>
                <a:tc>
                  <a:txBody>
                    <a:bodyPr/>
                    <a:lstStyle/>
                    <a:p>
                      <a:pPr algn="ctr">
                        <a:lnSpc>
                          <a:spcPct val="90000"/>
                        </a:lnSpc>
                      </a:pPr>
                      <a:r>
                        <a:rPr lang="en-US" sz="1200" noProof="0" dirty="0"/>
                        <a:t>20%</a:t>
                      </a:r>
                    </a:p>
                  </a:txBody>
                  <a:tcPr marT="0" marB="0" anchor="ctr">
                    <a:lnL w="12700" cap="flat" cmpd="sng" algn="ctr">
                      <a:solidFill>
                        <a:schemeClr val="bg1">
                          <a:lumMod val="50000"/>
                        </a:schemeClr>
                      </a:solidFill>
                      <a:prstDash val="solid"/>
                      <a:round/>
                      <a:headEnd type="none" w="med" len="med"/>
                      <a:tailEnd type="none" w="med" len="med"/>
                    </a:lnL>
                    <a:solidFill>
                      <a:schemeClr val="bg2"/>
                    </a:solidFill>
                  </a:tcPr>
                </a:tc>
                <a:tc>
                  <a:txBody>
                    <a:bodyPr/>
                    <a:lstStyle/>
                    <a:p>
                      <a:pPr algn="ctr">
                        <a:lnSpc>
                          <a:spcPct val="90000"/>
                        </a:lnSpc>
                      </a:pPr>
                      <a:r>
                        <a:rPr lang="en-US" sz="1200" noProof="0" dirty="0"/>
                        <a:t>50%</a:t>
                      </a:r>
                    </a:p>
                  </a:txBody>
                  <a:tcPr marT="0" marB="0" anchor="ctr">
                    <a:solidFill>
                      <a:schemeClr val="bg2"/>
                    </a:solidFill>
                  </a:tcPr>
                </a:tc>
                <a:tc>
                  <a:txBody>
                    <a:bodyPr/>
                    <a:lstStyle/>
                    <a:p>
                      <a:pPr algn="ctr"/>
                      <a:r>
                        <a:rPr lang="en-US" sz="1200" noProof="0" dirty="0"/>
                        <a:t>42%</a:t>
                      </a:r>
                      <a:endParaRPr lang="en-US" sz="3600" noProof="0" dirty="0"/>
                    </a:p>
                  </a:txBody>
                  <a:tcPr marT="0" marB="0" anchor="ctr">
                    <a:lnT w="19050" cap="flat" cmpd="sng" algn="ctr">
                      <a:noFill/>
                      <a:prstDash val="solid"/>
                      <a:round/>
                      <a:headEnd type="none" w="med" len="med"/>
                      <a:tailEnd type="none" w="med" len="med"/>
                    </a:lnT>
                    <a:solidFill>
                      <a:schemeClr val="bg2"/>
                    </a:solidFill>
                  </a:tcPr>
                </a:tc>
                <a:tc>
                  <a:txBody>
                    <a:bodyPr/>
                    <a:lstStyle/>
                    <a:p>
                      <a:pPr algn="ctr">
                        <a:lnSpc>
                          <a:spcPct val="90000"/>
                        </a:lnSpc>
                      </a:pPr>
                      <a:r>
                        <a:rPr lang="en-US" sz="1200" noProof="0" dirty="0"/>
                        <a:t>46%</a:t>
                      </a:r>
                    </a:p>
                  </a:txBody>
                  <a:tcPr marT="0" marB="0" anchor="ctr">
                    <a:solidFill>
                      <a:schemeClr val="bg2"/>
                    </a:solidFill>
                  </a:tcPr>
                </a:tc>
                <a:tc>
                  <a:txBody>
                    <a:bodyPr/>
                    <a:lstStyle/>
                    <a:p>
                      <a:pPr algn="ctr">
                        <a:lnSpc>
                          <a:spcPct val="90000"/>
                        </a:lnSpc>
                      </a:pPr>
                      <a:r>
                        <a:rPr lang="en-US" sz="1200" noProof="0" dirty="0"/>
                        <a:t>33%</a:t>
                      </a:r>
                    </a:p>
                  </a:txBody>
                  <a:tcPr marT="0" marB="0" anchor="ctr">
                    <a:solidFill>
                      <a:schemeClr val="bg2"/>
                    </a:solidFill>
                  </a:tcPr>
                </a:tc>
                <a:tc>
                  <a:txBody>
                    <a:bodyPr/>
                    <a:lstStyle/>
                    <a:p>
                      <a:pPr algn="ctr">
                        <a:lnSpc>
                          <a:spcPct val="90000"/>
                        </a:lnSpc>
                      </a:pPr>
                      <a:r>
                        <a:rPr lang="en-US" sz="1200" noProof="0" dirty="0"/>
                        <a:t>49%</a:t>
                      </a:r>
                    </a:p>
                  </a:txBody>
                  <a:tcPr marT="0" marB="0" anchor="ctr">
                    <a:solidFill>
                      <a:schemeClr val="bg2"/>
                    </a:solidFill>
                  </a:tcPr>
                </a:tc>
                <a:extLst>
                  <a:ext uri="{0D108BD9-81ED-4DB2-BD59-A6C34878D82A}">
                    <a16:rowId xmlns:a16="http://schemas.microsoft.com/office/drawing/2014/main" val="937991778"/>
                  </a:ext>
                </a:extLst>
              </a:tr>
              <a:tr h="289152">
                <a:tc>
                  <a:txBody>
                    <a:bodyPr/>
                    <a:lstStyle/>
                    <a:p>
                      <a:pPr>
                        <a:lnSpc>
                          <a:spcPct val="90000"/>
                        </a:lnSpc>
                      </a:pPr>
                      <a:r>
                        <a:rPr lang="en-US" sz="1200" noProof="0" dirty="0"/>
                        <a:t>PM</a:t>
                      </a:r>
                    </a:p>
                  </a:txBody>
                  <a:tcPr marT="0" marB="0" anchor="ctr">
                    <a:lnR w="12700" cap="flat" cmpd="sng" algn="ctr">
                      <a:solidFill>
                        <a:schemeClr val="bg1">
                          <a:lumMod val="50000"/>
                        </a:schemeClr>
                      </a:solidFill>
                      <a:prstDash val="solid"/>
                      <a:round/>
                      <a:headEnd type="none" w="med" len="med"/>
                      <a:tailEnd type="none" w="med" len="med"/>
                    </a:lnR>
                    <a:lnB w="1905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a:lnSpc>
                          <a:spcPct val="90000"/>
                        </a:lnSpc>
                      </a:pPr>
                      <a:r>
                        <a:rPr lang="en-US" sz="1200" noProof="0" dirty="0"/>
                        <a:t>78%</a:t>
                      </a:r>
                    </a:p>
                  </a:txBody>
                  <a:tcPr marT="0" marB="0" anchor="ctr">
                    <a:lnL w="12700" cap="flat" cmpd="sng" algn="ctr">
                      <a:solidFill>
                        <a:schemeClr val="bg1">
                          <a:lumMod val="50000"/>
                        </a:schemeClr>
                      </a:solidFill>
                      <a:prstDash val="solid"/>
                      <a:round/>
                      <a:headEnd type="none" w="med" len="med"/>
                      <a:tailEnd type="none" w="med" len="med"/>
                    </a:lnL>
                    <a:lnB w="1905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a:lnSpc>
                          <a:spcPct val="90000"/>
                        </a:lnSpc>
                      </a:pPr>
                      <a:r>
                        <a:rPr lang="en-US" sz="1200" noProof="0" dirty="0"/>
                        <a:t>21%</a:t>
                      </a:r>
                    </a:p>
                  </a:txBody>
                  <a:tcPr marT="0" marB="0" anchor="ctr">
                    <a:lnB w="1905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a:r>
                        <a:rPr lang="en-US" sz="1200" noProof="0" dirty="0"/>
                        <a:t>8%</a:t>
                      </a:r>
                      <a:endParaRPr lang="en-US" sz="3600" noProof="0" dirty="0"/>
                    </a:p>
                  </a:txBody>
                  <a:tcPr marT="0" marB="0" anchor="ctr">
                    <a:lnB w="1905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a:lnSpc>
                          <a:spcPct val="90000"/>
                        </a:lnSpc>
                      </a:pPr>
                      <a:r>
                        <a:rPr lang="en-US" sz="1200" noProof="0" dirty="0"/>
                        <a:t>41%</a:t>
                      </a:r>
                    </a:p>
                  </a:txBody>
                  <a:tcPr marT="0" marB="0" anchor="ctr">
                    <a:lnB w="1905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a:lnSpc>
                          <a:spcPct val="90000"/>
                        </a:lnSpc>
                      </a:pPr>
                      <a:r>
                        <a:rPr lang="en-US" sz="1200" noProof="0" dirty="0"/>
                        <a:t>63%</a:t>
                      </a:r>
                    </a:p>
                  </a:txBody>
                  <a:tcPr marT="0" marB="0" anchor="ctr">
                    <a:lnB w="1905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a:lnSpc>
                          <a:spcPct val="90000"/>
                        </a:lnSpc>
                      </a:pPr>
                      <a:r>
                        <a:rPr lang="en-US" sz="1200" noProof="0" dirty="0"/>
                        <a:t>19%</a:t>
                      </a:r>
                    </a:p>
                  </a:txBody>
                  <a:tcPr marT="0" marB="0" anchor="ctr">
                    <a:lnB w="19050" cap="flat" cmpd="sng" algn="ctr">
                      <a:solidFill>
                        <a:schemeClr val="bg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514032992"/>
                  </a:ext>
                </a:extLst>
              </a:tr>
            </a:tbl>
          </a:graphicData>
        </a:graphic>
      </p:graphicFrame>
    </p:spTree>
    <p:extLst>
      <p:ext uri="{BB962C8B-B14F-4D97-AF65-F5344CB8AC3E}">
        <p14:creationId xmlns:p14="http://schemas.microsoft.com/office/powerpoint/2010/main" val="45010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27005B-F290-421C-5176-B84A87CF802B}"/>
              </a:ext>
            </a:extLst>
          </p:cNvPr>
          <p:cNvSpPr/>
          <p:nvPr/>
        </p:nvSpPr>
        <p:spPr>
          <a:xfrm>
            <a:off x="0" y="1378131"/>
            <a:ext cx="9144000" cy="276998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1385A7E-65CD-4E41-4F84-E9D22BA3906D}"/>
              </a:ext>
            </a:extLst>
          </p:cNvPr>
          <p:cNvSpPr>
            <a:spLocks noGrp="1"/>
          </p:cNvSpPr>
          <p:nvPr>
            <p:ph type="title"/>
          </p:nvPr>
        </p:nvSpPr>
        <p:spPr/>
        <p:txBody>
          <a:bodyPr/>
          <a:lstStyle/>
          <a:p>
            <a:r>
              <a:rPr lang="en-US" sz="3200" dirty="0">
                <a:solidFill>
                  <a:schemeClr val="bg1"/>
                </a:solidFill>
              </a:rPr>
              <a:t>Sacituzumab </a:t>
            </a:r>
            <a:r>
              <a:rPr lang="en-US" sz="3200" dirty="0" err="1">
                <a:solidFill>
                  <a:schemeClr val="bg1"/>
                </a:solidFill>
              </a:rPr>
              <a:t>Govitecan</a:t>
            </a:r>
            <a:r>
              <a:rPr lang="en-US" sz="3200" dirty="0">
                <a:solidFill>
                  <a:schemeClr val="bg1"/>
                </a:solidFill>
              </a:rPr>
              <a:t> Indication in Breast Cancer</a:t>
            </a:r>
            <a:endParaRPr lang="en-US" sz="3200" dirty="0"/>
          </a:p>
        </p:txBody>
      </p:sp>
      <p:sp>
        <p:nvSpPr>
          <p:cNvPr id="4" name="Content Placeholder 3">
            <a:extLst>
              <a:ext uri="{FF2B5EF4-FFF2-40B4-BE49-F238E27FC236}">
                <a16:creationId xmlns:a16="http://schemas.microsoft.com/office/drawing/2014/main" id="{8B5E2D77-6587-C437-AFCF-21D3D3270DB7}"/>
              </a:ext>
            </a:extLst>
          </p:cNvPr>
          <p:cNvSpPr>
            <a:spLocks noGrp="1"/>
          </p:cNvSpPr>
          <p:nvPr>
            <p:ph sz="quarter" idx="10"/>
          </p:nvPr>
        </p:nvSpPr>
        <p:spPr/>
        <p:txBody>
          <a:bodyPr/>
          <a:lstStyle/>
          <a:p>
            <a:r>
              <a:rPr lang="en-US" dirty="0">
                <a:solidFill>
                  <a:schemeClr val="bg1">
                    <a:lumMod val="50000"/>
                  </a:schemeClr>
                </a:solidFill>
                <a:cs typeface="Calibri" panose="020F0502020204030204" pitchFamily="34" charset="0"/>
              </a:rPr>
              <a:t>Sacituzumab </a:t>
            </a:r>
            <a:r>
              <a:rPr lang="en-US" dirty="0" err="1">
                <a:solidFill>
                  <a:schemeClr val="bg1">
                    <a:lumMod val="50000"/>
                  </a:schemeClr>
                </a:solidFill>
                <a:cs typeface="Calibri" panose="020F0502020204030204" pitchFamily="34" charset="0"/>
              </a:rPr>
              <a:t>govitecan-hziy</a:t>
            </a:r>
            <a:r>
              <a:rPr lang="en-US" dirty="0">
                <a:solidFill>
                  <a:schemeClr val="bg1">
                    <a:lumMod val="50000"/>
                  </a:schemeClr>
                </a:solidFill>
                <a:cs typeface="Calibri" panose="020F0502020204030204" pitchFamily="34" charset="0"/>
              </a:rPr>
              <a:t> [package insert]. https://</a:t>
            </a:r>
            <a:r>
              <a:rPr lang="en-US" dirty="0" err="1">
                <a:solidFill>
                  <a:schemeClr val="bg1">
                    <a:lumMod val="50000"/>
                  </a:schemeClr>
                </a:solidFill>
                <a:cs typeface="Calibri" panose="020F0502020204030204" pitchFamily="34" charset="0"/>
              </a:rPr>
              <a:t>www.accessdata.fda.gov</a:t>
            </a:r>
            <a:r>
              <a:rPr lang="en-US" dirty="0">
                <a:solidFill>
                  <a:schemeClr val="bg1">
                    <a:lumMod val="50000"/>
                  </a:schemeClr>
                </a:solidFill>
                <a:cs typeface="Calibri" panose="020F0502020204030204" pitchFamily="34" charset="0"/>
              </a:rPr>
              <a:t>/</a:t>
            </a:r>
            <a:r>
              <a:rPr lang="en-US" dirty="0" err="1">
                <a:solidFill>
                  <a:schemeClr val="bg1">
                    <a:lumMod val="50000"/>
                  </a:schemeClr>
                </a:solidFill>
                <a:cs typeface="Calibri" panose="020F0502020204030204" pitchFamily="34" charset="0"/>
              </a:rPr>
              <a:t>drugsatfda_docs</a:t>
            </a:r>
            <a:r>
              <a:rPr lang="en-US" dirty="0">
                <a:solidFill>
                  <a:schemeClr val="bg1">
                    <a:lumMod val="50000"/>
                  </a:schemeClr>
                </a:solidFill>
                <a:cs typeface="Calibri" panose="020F0502020204030204" pitchFamily="34" charset="0"/>
              </a:rPr>
              <a:t>/label/2023/761115s035lbl.pdf. </a:t>
            </a:r>
          </a:p>
        </p:txBody>
      </p:sp>
      <p:sp>
        <p:nvSpPr>
          <p:cNvPr id="5" name="TextBox 4">
            <a:extLst>
              <a:ext uri="{FF2B5EF4-FFF2-40B4-BE49-F238E27FC236}">
                <a16:creationId xmlns:a16="http://schemas.microsoft.com/office/drawing/2014/main" id="{47D87668-F618-052C-3620-06B80DA3B5F2}"/>
              </a:ext>
            </a:extLst>
          </p:cNvPr>
          <p:cNvSpPr txBox="1"/>
          <p:nvPr/>
        </p:nvSpPr>
        <p:spPr>
          <a:xfrm>
            <a:off x="454478" y="1378131"/>
            <a:ext cx="8235043" cy="2769989"/>
          </a:xfrm>
          <a:prstGeom prst="rect">
            <a:avLst/>
          </a:prstGeom>
          <a:noFill/>
        </p:spPr>
        <p:txBody>
          <a:bodyPr wrap="square" rtlCol="0">
            <a:spAutoFit/>
          </a:bodyPr>
          <a:lstStyle/>
          <a:p>
            <a:pPr algn="ctr">
              <a:spcBef>
                <a:spcPts val="1200"/>
              </a:spcBef>
            </a:pPr>
            <a:r>
              <a:rPr lang="en-US" dirty="0"/>
              <a:t>TNBC</a:t>
            </a:r>
          </a:p>
          <a:p>
            <a:pPr algn="ctr">
              <a:spcBef>
                <a:spcPts val="1200"/>
              </a:spcBef>
            </a:pPr>
            <a:r>
              <a:rPr lang="en-US" sz="1600" dirty="0"/>
              <a:t>Unresectable locally advanced or metastatic triple-negative breast cancer (</a:t>
            </a:r>
            <a:r>
              <a:rPr lang="en-US" sz="1600" dirty="0" err="1"/>
              <a:t>mTNBC</a:t>
            </a:r>
            <a:r>
              <a:rPr lang="en-US" sz="1600" dirty="0"/>
              <a:t>) who have received two or more prior systemic therapies, at least one of them for metastatic disease.</a:t>
            </a:r>
          </a:p>
          <a:p>
            <a:pPr algn="ctr">
              <a:spcBef>
                <a:spcPts val="1200"/>
              </a:spcBef>
            </a:pPr>
            <a:endParaRPr lang="en-US" dirty="0"/>
          </a:p>
          <a:p>
            <a:pPr algn="ctr">
              <a:spcBef>
                <a:spcPts val="1200"/>
              </a:spcBef>
            </a:pPr>
            <a:r>
              <a:rPr lang="en-US" dirty="0"/>
              <a:t>HR+/HER2-neg BC</a:t>
            </a:r>
          </a:p>
          <a:p>
            <a:pPr algn="ctr">
              <a:spcBef>
                <a:spcPts val="1200"/>
              </a:spcBef>
            </a:pPr>
            <a:r>
              <a:rPr lang="en-US" sz="1600" dirty="0"/>
              <a:t>Unresectable locally advanced or metastatic hormone receptor (HR)-positive, HER2-negative (IHC 0, IHC 1+ or IHC 2+/ISH–) breast cancer who have received endocrine-based therapy and at least two additional systemic therapies in the metastatic setting.</a:t>
            </a:r>
          </a:p>
        </p:txBody>
      </p:sp>
      <p:cxnSp>
        <p:nvCxnSpPr>
          <p:cNvPr id="6" name="Straight Connector 5">
            <a:extLst>
              <a:ext uri="{FF2B5EF4-FFF2-40B4-BE49-F238E27FC236}">
                <a16:creationId xmlns:a16="http://schemas.microsoft.com/office/drawing/2014/main" id="{16260E7E-BE49-7B70-1552-23CC80D0A5CF}"/>
              </a:ext>
            </a:extLst>
          </p:cNvPr>
          <p:cNvCxnSpPr/>
          <p:nvPr/>
        </p:nvCxnSpPr>
        <p:spPr>
          <a:xfrm>
            <a:off x="1074420" y="2682240"/>
            <a:ext cx="7193280" cy="0"/>
          </a:xfrm>
          <a:prstGeom prst="line">
            <a:avLst/>
          </a:prstGeom>
          <a:ln>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61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7FD2E10-61DD-9E2A-40DC-0F04185520A1}"/>
              </a:ext>
            </a:extLst>
          </p:cNvPr>
          <p:cNvSpPr>
            <a:spLocks/>
          </p:cNvSpPr>
          <p:nvPr/>
        </p:nvSpPr>
        <p:spPr>
          <a:xfrm>
            <a:off x="1948" y="1090459"/>
            <a:ext cx="9144000" cy="3633941"/>
          </a:xfrm>
          <a:prstGeom prst="rect">
            <a:avLst/>
          </a:prstGeom>
          <a:gradFill flip="none" rotWithShape="1">
            <a:gsLst>
              <a:gs pos="33000">
                <a:schemeClr val="accent3">
                  <a:lumMod val="20000"/>
                  <a:lumOff val="80000"/>
                </a:schemeClr>
              </a:gs>
              <a:gs pos="1835">
                <a:schemeClr val="accent3">
                  <a:lumMod val="20000"/>
                  <a:lumOff val="80000"/>
                </a:schemeClr>
              </a:gs>
              <a:gs pos="100000">
                <a:schemeClr val="accent5">
                  <a:lumMod val="20000"/>
                  <a:lumOff val="80000"/>
                </a:schemeClr>
              </a:gs>
              <a:gs pos="78000">
                <a:schemeClr val="accent5">
                  <a:lumMod val="20000"/>
                  <a:lumOff val="80000"/>
                  <a:alpha val="51000"/>
                </a:schemeClr>
              </a:gs>
            </a:gsLst>
            <a:lin ang="10800000" scaled="1"/>
            <a:tileRect/>
          </a:gra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67F374A-44F0-94CC-23B3-F05FDEB569FE}"/>
              </a:ext>
            </a:extLst>
          </p:cNvPr>
          <p:cNvSpPr>
            <a:spLocks noGrp="1"/>
          </p:cNvSpPr>
          <p:nvPr>
            <p:ph type="title"/>
          </p:nvPr>
        </p:nvSpPr>
        <p:spPr>
          <a:xfrm>
            <a:off x="12700" y="12699"/>
            <a:ext cx="9118600" cy="1065823"/>
          </a:xfrm>
        </p:spPr>
        <p:txBody>
          <a:bodyPr>
            <a:noAutofit/>
          </a:bodyPr>
          <a:lstStyle/>
          <a:p>
            <a:pPr algn="ctr">
              <a:lnSpc>
                <a:spcPct val="80000"/>
              </a:lnSpc>
            </a:pPr>
            <a:r>
              <a:rPr lang="en-US" sz="3200" noProof="0" dirty="0">
                <a:solidFill>
                  <a:schemeClr val="bg1"/>
                </a:solidFill>
              </a:rPr>
              <a:t>TROPION-Breast01</a:t>
            </a:r>
            <a:r>
              <a:rPr lang="en-US" sz="2800" noProof="0" dirty="0">
                <a:solidFill>
                  <a:schemeClr val="bg1"/>
                </a:solidFill>
              </a:rPr>
              <a:t> </a:t>
            </a:r>
            <a:br>
              <a:rPr lang="en-US" sz="2800" noProof="0" dirty="0">
                <a:solidFill>
                  <a:schemeClr val="bg1"/>
                </a:solidFill>
              </a:rPr>
            </a:br>
            <a:r>
              <a:rPr lang="en-US" sz="2800" noProof="0" dirty="0">
                <a:solidFill>
                  <a:schemeClr val="bg1"/>
                </a:solidFill>
              </a:rPr>
              <a:t>Dato-</a:t>
            </a:r>
            <a:r>
              <a:rPr lang="en-US" sz="2800" noProof="0" dirty="0" err="1">
                <a:solidFill>
                  <a:schemeClr val="bg1"/>
                </a:solidFill>
              </a:rPr>
              <a:t>DXd</a:t>
            </a:r>
            <a:r>
              <a:rPr lang="en-US" sz="2800" noProof="0">
                <a:solidFill>
                  <a:schemeClr val="bg1"/>
                </a:solidFill>
              </a:rPr>
              <a:t> vs. </a:t>
            </a:r>
            <a:r>
              <a:rPr lang="en-US" sz="2800" noProof="0" dirty="0">
                <a:solidFill>
                  <a:schemeClr val="bg1"/>
                </a:solidFill>
              </a:rPr>
              <a:t>CT in HR+/HER2-negative MBC</a:t>
            </a:r>
            <a:endParaRPr lang="en-US" sz="2800" i="1" noProof="0" dirty="0">
              <a:solidFill>
                <a:schemeClr val="bg1"/>
              </a:solidFill>
            </a:endParaRPr>
          </a:p>
        </p:txBody>
      </p:sp>
      <p:sp>
        <p:nvSpPr>
          <p:cNvPr id="3" name="Text Placeholder 2">
            <a:extLst>
              <a:ext uri="{FF2B5EF4-FFF2-40B4-BE49-F238E27FC236}">
                <a16:creationId xmlns:a16="http://schemas.microsoft.com/office/drawing/2014/main" id="{7418B2F2-35B2-2CBE-3C42-2CB2B7076489}"/>
              </a:ext>
            </a:extLst>
          </p:cNvPr>
          <p:cNvSpPr>
            <a:spLocks noGrp="1"/>
          </p:cNvSpPr>
          <p:nvPr>
            <p:ph type="body" sz="quarter" idx="10"/>
          </p:nvPr>
        </p:nvSpPr>
        <p:spPr>
          <a:xfrm>
            <a:off x="12700" y="4919980"/>
            <a:ext cx="7465060" cy="254000"/>
          </a:xfrm>
        </p:spPr>
        <p:txBody>
          <a:bodyPr/>
          <a:lstStyle/>
          <a:p>
            <a:pPr algn="l"/>
            <a:r>
              <a:rPr lang="en-US" sz="800" noProof="0" dirty="0">
                <a:solidFill>
                  <a:schemeClr val="bg1">
                    <a:lumMod val="50000"/>
                  </a:schemeClr>
                </a:solidFill>
              </a:rPr>
              <a:t>ICC, investigator’s choice of CT.</a:t>
            </a:r>
          </a:p>
          <a:p>
            <a:pPr algn="l"/>
            <a:r>
              <a:rPr lang="en-US" sz="800" noProof="0" dirty="0" err="1">
                <a:solidFill>
                  <a:schemeClr val="bg1">
                    <a:lumMod val="50000"/>
                  </a:schemeClr>
                </a:solidFill>
              </a:rPr>
              <a:t>Bardia</a:t>
            </a:r>
            <a:r>
              <a:rPr lang="en-US" sz="800" noProof="0" dirty="0">
                <a:solidFill>
                  <a:schemeClr val="bg1">
                    <a:lumMod val="50000"/>
                  </a:schemeClr>
                </a:solidFill>
              </a:rPr>
              <a:t> A, et al. ESMO Congress. 2023. Abstract No. LBA11. https://</a:t>
            </a:r>
            <a:r>
              <a:rPr lang="en-US" sz="800" noProof="0" dirty="0" err="1">
                <a:solidFill>
                  <a:schemeClr val="bg1">
                    <a:lumMod val="50000"/>
                  </a:schemeClr>
                </a:solidFill>
              </a:rPr>
              <a:t>oncologypro.esmo.org</a:t>
            </a:r>
            <a:r>
              <a:rPr lang="en-US" sz="800" noProof="0" dirty="0">
                <a:solidFill>
                  <a:schemeClr val="bg1">
                    <a:lumMod val="50000"/>
                  </a:schemeClr>
                </a:solidFill>
              </a:rPr>
              <a:t>/meeting-resources/esmo-congress-2023/datopotamab-deruxtecan-dato-dxd-vs-chemotherapy-in-previously-treated-inoperable-or-metastatic-hormone-receptor-positive-her2-negative-hr-her2.</a:t>
            </a:r>
          </a:p>
        </p:txBody>
      </p:sp>
      <p:grpSp>
        <p:nvGrpSpPr>
          <p:cNvPr id="18" name="Group 17">
            <a:extLst>
              <a:ext uri="{FF2B5EF4-FFF2-40B4-BE49-F238E27FC236}">
                <a16:creationId xmlns:a16="http://schemas.microsoft.com/office/drawing/2014/main" id="{D27DF512-DF7A-B565-4043-3E9F64DFA1A7}"/>
              </a:ext>
            </a:extLst>
          </p:cNvPr>
          <p:cNvGrpSpPr/>
          <p:nvPr/>
        </p:nvGrpSpPr>
        <p:grpSpPr>
          <a:xfrm>
            <a:off x="363231" y="1076940"/>
            <a:ext cx="6582624" cy="3535768"/>
            <a:chOff x="373381" y="891839"/>
            <a:chExt cx="3769292" cy="3327210"/>
          </a:xfrm>
        </p:grpSpPr>
        <p:sp>
          <p:nvSpPr>
            <p:cNvPr id="6" name="TextBox 5">
              <a:extLst>
                <a:ext uri="{FF2B5EF4-FFF2-40B4-BE49-F238E27FC236}">
                  <a16:creationId xmlns:a16="http://schemas.microsoft.com/office/drawing/2014/main" id="{30DE02B3-4015-827A-032F-8AE1DC72D5C6}"/>
                </a:ext>
              </a:extLst>
            </p:cNvPr>
            <p:cNvSpPr txBox="1"/>
            <p:nvPr/>
          </p:nvSpPr>
          <p:spPr>
            <a:xfrm>
              <a:off x="373381" y="891839"/>
              <a:ext cx="3769292" cy="950120"/>
            </a:xfrm>
            <a:prstGeom prst="rect">
              <a:avLst/>
            </a:prstGeom>
            <a:ln w="12700">
              <a:solidFill>
                <a:schemeClr val="bg1">
                  <a:lumMod val="50000"/>
                </a:schemeClr>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nchor="ctr">
              <a:noAutofit/>
            </a:bodyPr>
            <a:lstStyle/>
            <a:p>
              <a:pPr defTabSz="685800">
                <a:lnSpc>
                  <a:spcPct val="90000"/>
                </a:lnSpc>
                <a:spcAft>
                  <a:spcPts val="200"/>
                </a:spcAft>
                <a:defRPr/>
              </a:pPr>
              <a:r>
                <a:rPr lang="en-US" b="1" noProof="0" dirty="0">
                  <a:solidFill>
                    <a:schemeClr val="accent5"/>
                  </a:solidFill>
                  <a:latin typeface="Calibri" panose="020F0502020204030204" pitchFamily="34" charset="0"/>
                </a:rPr>
                <a:t>Key Eligibility Criteria</a:t>
              </a:r>
            </a:p>
            <a:p>
              <a:pPr marL="274320" indent="-182880" defTabSz="685800">
                <a:lnSpc>
                  <a:spcPct val="90000"/>
                </a:lnSpc>
                <a:spcAft>
                  <a:spcPts val="200"/>
                </a:spcAft>
                <a:buClr>
                  <a:schemeClr val="accent3"/>
                </a:buClr>
                <a:buFont typeface="Arial" panose="020B0604020202020204" pitchFamily="34" charset="0"/>
                <a:buChar char="•"/>
                <a:defRPr/>
              </a:pPr>
              <a:r>
                <a:rPr lang="en-US" sz="1400" noProof="0" dirty="0">
                  <a:solidFill>
                    <a:schemeClr val="tx2"/>
                  </a:solidFill>
                  <a:latin typeface="Calibri" panose="020F0502020204030204" pitchFamily="34" charset="0"/>
                </a:rPr>
                <a:t>Unresectable or metastatic HR+/HER2-neg BC (HER2 IHC 0/1+/2+; ISH neg)</a:t>
              </a:r>
            </a:p>
            <a:p>
              <a:pPr marL="274320" indent="-182880" defTabSz="685800">
                <a:lnSpc>
                  <a:spcPct val="90000"/>
                </a:lnSpc>
                <a:spcAft>
                  <a:spcPts val="200"/>
                </a:spcAft>
                <a:buClr>
                  <a:schemeClr val="accent3"/>
                </a:buClr>
                <a:buFont typeface="Arial" panose="020B0604020202020204" pitchFamily="34" charset="0"/>
                <a:buChar char="•"/>
                <a:defRPr/>
              </a:pPr>
              <a:r>
                <a:rPr lang="en-US" sz="1400" noProof="0">
                  <a:solidFill>
                    <a:schemeClr val="tx2"/>
                  </a:solidFill>
                  <a:latin typeface="Calibri" panose="020F0502020204030204" pitchFamily="34" charset="0"/>
                </a:rPr>
                <a:t>Prior endocrine </a:t>
              </a:r>
              <a:r>
                <a:rPr lang="en-US" sz="1400" noProof="0" dirty="0">
                  <a:solidFill>
                    <a:schemeClr val="tx2"/>
                  </a:solidFill>
                  <a:latin typeface="Calibri" panose="020F0502020204030204" pitchFamily="34" charset="0"/>
                </a:rPr>
                <a:t>therapy (ET)</a:t>
              </a:r>
            </a:p>
            <a:p>
              <a:pPr marL="274320" indent="-182880" defTabSz="685800">
                <a:lnSpc>
                  <a:spcPct val="90000"/>
                </a:lnSpc>
                <a:spcAft>
                  <a:spcPts val="200"/>
                </a:spcAft>
                <a:buClr>
                  <a:schemeClr val="accent3"/>
                </a:buClr>
                <a:buFont typeface="Arial" panose="020B0604020202020204" pitchFamily="34" charset="0"/>
                <a:buChar char="•"/>
                <a:defRPr/>
              </a:pPr>
              <a:r>
                <a:rPr lang="en-US" sz="1400" noProof="0" dirty="0">
                  <a:solidFill>
                    <a:schemeClr val="tx2"/>
                  </a:solidFill>
                  <a:latin typeface="Calibri" panose="020F0502020204030204" pitchFamily="34" charset="0"/>
                </a:rPr>
                <a:t>1–2 prior lines of CT in inoperable/metastatic setting</a:t>
              </a:r>
            </a:p>
          </p:txBody>
        </p:sp>
        <p:sp>
          <p:nvSpPr>
            <p:cNvPr id="7" name="Rectangle 6">
              <a:extLst>
                <a:ext uri="{FF2B5EF4-FFF2-40B4-BE49-F238E27FC236}">
                  <a16:creationId xmlns:a16="http://schemas.microsoft.com/office/drawing/2014/main" id="{21C581F7-BCE5-9C43-BB3D-CD1AC1BD5F03}"/>
                </a:ext>
              </a:extLst>
            </p:cNvPr>
            <p:cNvSpPr/>
            <p:nvPr/>
          </p:nvSpPr>
          <p:spPr>
            <a:xfrm>
              <a:off x="373381" y="3788114"/>
              <a:ext cx="3769292" cy="430935"/>
            </a:xfrm>
            <a:prstGeom prst="rect">
              <a:avLst/>
            </a:prstGeom>
            <a:solidFill>
              <a:schemeClr val="bg1">
                <a:lumMod val="95000"/>
              </a:schemeClr>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685800">
                <a:lnSpc>
                  <a:spcPct val="90000"/>
                </a:lnSpc>
                <a:defRPr/>
              </a:pPr>
              <a:r>
                <a:rPr lang="en-US" sz="1600" b="1" noProof="0" dirty="0">
                  <a:solidFill>
                    <a:schemeClr val="accent5"/>
                  </a:solidFill>
                  <a:latin typeface="Calibri" panose="020F0502020204030204" pitchFamily="34" charset="0"/>
                </a:rPr>
                <a:t>Dual primary endpoints: </a:t>
              </a:r>
              <a:r>
                <a:rPr lang="en-US" sz="1600" noProof="0" dirty="0">
                  <a:solidFill>
                    <a:schemeClr val="tx2"/>
                  </a:solidFill>
                  <a:latin typeface="Calibri" panose="020F0502020204030204" pitchFamily="34" charset="0"/>
                </a:rPr>
                <a:t>PFS by BICR per RECIST v1.1, and OS</a:t>
              </a:r>
            </a:p>
            <a:p>
              <a:pPr defTabSz="685800">
                <a:lnSpc>
                  <a:spcPct val="90000"/>
                </a:lnSpc>
                <a:defRPr/>
              </a:pPr>
              <a:r>
                <a:rPr lang="en-US" sz="1600" b="1" noProof="0" dirty="0">
                  <a:solidFill>
                    <a:schemeClr val="accent5"/>
                  </a:solidFill>
                  <a:latin typeface="Calibri" panose="020F0502020204030204" pitchFamily="34" charset="0"/>
                </a:rPr>
                <a:t>Secondary endpoints: </a:t>
              </a:r>
              <a:r>
                <a:rPr lang="en-US" sz="1600" noProof="0" dirty="0">
                  <a:solidFill>
                    <a:schemeClr val="tx2"/>
                  </a:solidFill>
                  <a:latin typeface="Calibri" panose="020F0502020204030204" pitchFamily="34" charset="0"/>
                </a:rPr>
                <a:t>ORR, PFS by investigator, safety</a:t>
              </a:r>
            </a:p>
          </p:txBody>
        </p:sp>
        <p:grpSp>
          <p:nvGrpSpPr>
            <p:cNvPr id="9" name="Group 8">
              <a:extLst>
                <a:ext uri="{FF2B5EF4-FFF2-40B4-BE49-F238E27FC236}">
                  <a16:creationId xmlns:a16="http://schemas.microsoft.com/office/drawing/2014/main" id="{86890D5E-B050-2F71-9D5F-15CC20873CFB}"/>
                </a:ext>
              </a:extLst>
            </p:cNvPr>
            <p:cNvGrpSpPr/>
            <p:nvPr/>
          </p:nvGrpSpPr>
          <p:grpSpPr>
            <a:xfrm>
              <a:off x="440502" y="1913479"/>
              <a:ext cx="3702170" cy="1916312"/>
              <a:chOff x="798444" y="2003057"/>
              <a:chExt cx="4936231" cy="2555078"/>
            </a:xfrm>
          </p:grpSpPr>
          <p:grpSp>
            <p:nvGrpSpPr>
              <p:cNvPr id="10" name="Group 9">
                <a:extLst>
                  <a:ext uri="{FF2B5EF4-FFF2-40B4-BE49-F238E27FC236}">
                    <a16:creationId xmlns:a16="http://schemas.microsoft.com/office/drawing/2014/main" id="{C1B8B92E-F7B3-D521-84D9-BFB2C1492D8E}"/>
                  </a:ext>
                </a:extLst>
              </p:cNvPr>
              <p:cNvGrpSpPr/>
              <p:nvPr/>
            </p:nvGrpSpPr>
            <p:grpSpPr>
              <a:xfrm>
                <a:off x="913585" y="2003057"/>
                <a:ext cx="4821090" cy="2294164"/>
                <a:chOff x="840882" y="2134981"/>
                <a:chExt cx="4821090" cy="2294164"/>
              </a:xfrm>
            </p:grpSpPr>
            <p:sp>
              <p:nvSpPr>
                <p:cNvPr id="12" name="Rectangle 11">
                  <a:extLst>
                    <a:ext uri="{FF2B5EF4-FFF2-40B4-BE49-F238E27FC236}">
                      <a16:creationId xmlns:a16="http://schemas.microsoft.com/office/drawing/2014/main" id="{2A3D9CF7-A138-418D-5FC9-E4ACA13E18CB}"/>
                    </a:ext>
                  </a:extLst>
                </p:cNvPr>
                <p:cNvSpPr/>
                <p:nvPr/>
              </p:nvSpPr>
              <p:spPr>
                <a:xfrm>
                  <a:off x="1504321" y="2385919"/>
                  <a:ext cx="4157649" cy="85586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lnSpc>
                      <a:spcPct val="90000"/>
                    </a:lnSpc>
                    <a:defRPr/>
                  </a:pPr>
                  <a:r>
                    <a:rPr lang="en-US" b="1" noProof="0" dirty="0" err="1">
                      <a:solidFill>
                        <a:srgbClr val="FFFFFF"/>
                      </a:solidFill>
                      <a:latin typeface="Calibri" panose="020F0502020204030204" pitchFamily="34" charset="0"/>
                    </a:rPr>
                    <a:t>Datopotamab</a:t>
                  </a:r>
                  <a:r>
                    <a:rPr lang="en-US" b="1" noProof="0" dirty="0">
                      <a:solidFill>
                        <a:srgbClr val="FFFFFF"/>
                      </a:solidFill>
                      <a:latin typeface="Calibri" panose="020F0502020204030204" pitchFamily="34" charset="0"/>
                    </a:rPr>
                    <a:t> </a:t>
                  </a:r>
                  <a:r>
                    <a:rPr lang="en-US" b="1" noProof="0" dirty="0" err="1">
                      <a:solidFill>
                        <a:srgbClr val="FFFFFF"/>
                      </a:solidFill>
                      <a:latin typeface="Calibri" panose="020F0502020204030204" pitchFamily="34" charset="0"/>
                    </a:rPr>
                    <a:t>deruxtecan</a:t>
                  </a:r>
                  <a:r>
                    <a:rPr lang="en-US" b="1" noProof="0" dirty="0">
                      <a:solidFill>
                        <a:srgbClr val="FFFFFF"/>
                      </a:solidFill>
                      <a:latin typeface="Calibri" panose="020F0502020204030204" pitchFamily="34" charset="0"/>
                    </a:rPr>
                    <a:t>  </a:t>
                  </a:r>
                  <a:r>
                    <a:rPr lang="en-US" b="1" dirty="0">
                      <a:solidFill>
                        <a:srgbClr val="FFFFFF"/>
                      </a:solidFill>
                      <a:latin typeface="Calibri" panose="020F0502020204030204" pitchFamily="34" charset="0"/>
                    </a:rPr>
                    <a:t>(</a:t>
                  </a:r>
                  <a:r>
                    <a:rPr lang="en-US" b="1" noProof="0" dirty="0">
                      <a:solidFill>
                        <a:srgbClr val="FFFFFF"/>
                      </a:solidFill>
                      <a:latin typeface="Calibri" panose="020F0502020204030204" pitchFamily="34" charset="0"/>
                    </a:rPr>
                    <a:t>Dato-</a:t>
                  </a:r>
                  <a:r>
                    <a:rPr lang="en-US" b="1" noProof="0" dirty="0" err="1">
                      <a:solidFill>
                        <a:srgbClr val="FFFFFF"/>
                      </a:solidFill>
                      <a:latin typeface="Calibri" panose="020F0502020204030204" pitchFamily="34" charset="0"/>
                    </a:rPr>
                    <a:t>DXd</a:t>
                  </a:r>
                  <a:r>
                    <a:rPr lang="en-US" b="1" noProof="0" dirty="0">
                      <a:solidFill>
                        <a:srgbClr val="FFFFFF"/>
                      </a:solidFill>
                      <a:latin typeface="Calibri" panose="020F0502020204030204" pitchFamily="34" charset="0"/>
                    </a:rPr>
                    <a:t>)</a:t>
                  </a:r>
                </a:p>
                <a:p>
                  <a:pPr algn="ctr" defTabSz="685800">
                    <a:lnSpc>
                      <a:spcPct val="90000"/>
                    </a:lnSpc>
                    <a:defRPr/>
                  </a:pPr>
                  <a:r>
                    <a:rPr lang="en-US" sz="1400" noProof="0" dirty="0">
                      <a:solidFill>
                        <a:srgbClr val="FFFFFF"/>
                      </a:solidFill>
                      <a:latin typeface="Calibri" panose="020F0502020204030204" pitchFamily="34" charset="0"/>
                    </a:rPr>
                    <a:t>6 mg/kg IV Day 1, Q3W</a:t>
                  </a:r>
                </a:p>
                <a:p>
                  <a:pPr algn="ctr" defTabSz="685800">
                    <a:lnSpc>
                      <a:spcPct val="90000"/>
                    </a:lnSpc>
                    <a:defRPr/>
                  </a:pPr>
                  <a:r>
                    <a:rPr lang="en-US" sz="1400" noProof="0" dirty="0">
                      <a:solidFill>
                        <a:srgbClr val="FFFFFF"/>
                      </a:solidFill>
                      <a:latin typeface="Calibri" panose="020F0502020204030204" pitchFamily="34" charset="0"/>
                    </a:rPr>
                    <a:t>(n = 365)</a:t>
                  </a:r>
                </a:p>
              </p:txBody>
            </p:sp>
            <p:sp>
              <p:nvSpPr>
                <p:cNvPr id="13" name="Rectangle 12">
                  <a:extLst>
                    <a:ext uri="{FF2B5EF4-FFF2-40B4-BE49-F238E27FC236}">
                      <a16:creationId xmlns:a16="http://schemas.microsoft.com/office/drawing/2014/main" id="{29F14C81-B874-A658-3CAF-C26782B356DD}"/>
                    </a:ext>
                  </a:extLst>
                </p:cNvPr>
                <p:cNvSpPr/>
                <p:nvPr/>
              </p:nvSpPr>
              <p:spPr>
                <a:xfrm>
                  <a:off x="1504322" y="3362530"/>
                  <a:ext cx="4157650" cy="106661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lnSpc>
                      <a:spcPct val="90000"/>
                    </a:lnSpc>
                    <a:defRPr/>
                  </a:pPr>
                  <a:r>
                    <a:rPr lang="en-US" b="1" noProof="0" dirty="0">
                      <a:solidFill>
                        <a:srgbClr val="FFFFFF"/>
                      </a:solidFill>
                      <a:latin typeface="Calibri" panose="020F0502020204030204" pitchFamily="34" charset="0"/>
                    </a:rPr>
                    <a:t>ICC</a:t>
                  </a:r>
                  <a:endParaRPr lang="en-US" b="1" baseline="30000" noProof="0" dirty="0">
                    <a:solidFill>
                      <a:srgbClr val="FFFFFF"/>
                    </a:solidFill>
                    <a:latin typeface="Calibri" panose="020F0502020204030204" pitchFamily="34" charset="0"/>
                  </a:endParaRPr>
                </a:p>
                <a:p>
                  <a:pPr algn="ctr" defTabSz="685800">
                    <a:lnSpc>
                      <a:spcPct val="90000"/>
                    </a:lnSpc>
                    <a:defRPr/>
                  </a:pPr>
                  <a:r>
                    <a:rPr lang="en-US" sz="1400" noProof="0" dirty="0" err="1">
                      <a:solidFill>
                        <a:srgbClr val="FFFFFF"/>
                      </a:solidFill>
                      <a:latin typeface="Calibri" panose="020F0502020204030204" pitchFamily="34" charset="0"/>
                    </a:rPr>
                    <a:t>Eribulin</a:t>
                  </a:r>
                  <a:r>
                    <a:rPr lang="en-US" sz="1400" noProof="0" dirty="0">
                      <a:solidFill>
                        <a:srgbClr val="FFFFFF"/>
                      </a:solidFill>
                      <a:latin typeface="Calibri" panose="020F0502020204030204" pitchFamily="34" charset="0"/>
                    </a:rPr>
                    <a:t> D1, 8, Q3W; vinorelbine D1, 8, Q3W;</a:t>
                  </a:r>
                </a:p>
                <a:p>
                  <a:pPr algn="ctr" defTabSz="685800">
                    <a:lnSpc>
                      <a:spcPct val="90000"/>
                    </a:lnSpc>
                    <a:defRPr/>
                  </a:pPr>
                  <a:r>
                    <a:rPr lang="en-US" sz="1400" noProof="0" dirty="0">
                      <a:solidFill>
                        <a:srgbClr val="FFFFFF"/>
                      </a:solidFill>
                      <a:latin typeface="Calibri" panose="020F0502020204030204" pitchFamily="34" charset="0"/>
                    </a:rPr>
                    <a:t>gemcitabine D1, 8, Q3W; capecitabine D1–14, Q3W</a:t>
                  </a:r>
                </a:p>
                <a:p>
                  <a:pPr algn="ctr" defTabSz="685800">
                    <a:lnSpc>
                      <a:spcPct val="90000"/>
                    </a:lnSpc>
                    <a:defRPr/>
                  </a:pPr>
                  <a:r>
                    <a:rPr lang="en-US" sz="1400" noProof="0" dirty="0">
                      <a:solidFill>
                        <a:srgbClr val="FFFFFF"/>
                      </a:solidFill>
                      <a:latin typeface="Calibri" panose="020F0502020204030204" pitchFamily="34" charset="0"/>
                    </a:rPr>
                    <a:t>(n = 367)</a:t>
                  </a:r>
                </a:p>
              </p:txBody>
            </p:sp>
            <p:cxnSp>
              <p:nvCxnSpPr>
                <p:cNvPr id="14" name="Straight Arrow Connector 13">
                  <a:extLst>
                    <a:ext uri="{FF2B5EF4-FFF2-40B4-BE49-F238E27FC236}">
                      <a16:creationId xmlns:a16="http://schemas.microsoft.com/office/drawing/2014/main" id="{698394C0-FA55-AEC4-5BC8-ADBDAF3AFE08}"/>
                    </a:ext>
                  </a:extLst>
                </p:cNvPr>
                <p:cNvCxnSpPr>
                  <a:cxnSpLocks/>
                  <a:stCxn id="17" idx="3"/>
                  <a:endCxn id="12" idx="1"/>
                </p:cNvCxnSpPr>
                <p:nvPr/>
              </p:nvCxnSpPr>
              <p:spPr>
                <a:xfrm flipV="1">
                  <a:off x="1152069" y="2813851"/>
                  <a:ext cx="352252" cy="448191"/>
                </a:xfrm>
                <a:prstGeom prst="straightConnector1">
                  <a:avLst/>
                </a:prstGeom>
                <a:ln>
                  <a:solidFill>
                    <a:schemeClr val="accent1"/>
                  </a:solidFill>
                  <a:tailEnd type="stealth" w="lg" len="lg"/>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35BBC08-8AA3-FFFD-C4C4-363CCA38618A}"/>
                    </a:ext>
                  </a:extLst>
                </p:cNvPr>
                <p:cNvCxnSpPr>
                  <a:cxnSpLocks/>
                  <a:stCxn id="17" idx="3"/>
                </p:cNvCxnSpPr>
                <p:nvPr/>
              </p:nvCxnSpPr>
              <p:spPr>
                <a:xfrm>
                  <a:off x="1152069" y="3262043"/>
                  <a:ext cx="352251" cy="550412"/>
                </a:xfrm>
                <a:prstGeom prst="straightConnector1">
                  <a:avLst/>
                </a:prstGeom>
                <a:ln>
                  <a:solidFill>
                    <a:schemeClr val="accent1"/>
                  </a:solidFill>
                  <a:tailEnd type="stealth" w="lg" len="lg"/>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7266171-F4CE-B2CE-4106-1C775013729D}"/>
                    </a:ext>
                  </a:extLst>
                </p:cNvPr>
                <p:cNvSpPr txBox="1"/>
                <p:nvPr/>
              </p:nvSpPr>
              <p:spPr>
                <a:xfrm>
                  <a:off x="1215120" y="3138583"/>
                  <a:ext cx="292749" cy="347547"/>
                </a:xfrm>
                <a:prstGeom prst="rect">
                  <a:avLst/>
                </a:prstGeom>
                <a:noFill/>
              </p:spPr>
              <p:txBody>
                <a:bodyPr wrap="none" rtlCol="0">
                  <a:spAutoFit/>
                </a:bodyPr>
                <a:lstStyle/>
                <a:p>
                  <a:pPr algn="ctr" defTabSz="685800">
                    <a:defRPr/>
                  </a:pPr>
                  <a:r>
                    <a:rPr lang="en-US" sz="1200" noProof="0">
                      <a:solidFill>
                        <a:srgbClr val="404040"/>
                      </a:solidFill>
                      <a:latin typeface="Calibri" panose="020F0502020204030204" pitchFamily="34" charset="0"/>
                    </a:rPr>
                    <a:t>1:1</a:t>
                  </a:r>
                  <a:endParaRPr lang="en-US" sz="1200" baseline="30000" noProof="0">
                    <a:solidFill>
                      <a:srgbClr val="404040"/>
                    </a:solidFill>
                    <a:latin typeface="Calibri" panose="020F0502020204030204" pitchFamily="34" charset="0"/>
                  </a:endParaRPr>
                </a:p>
              </p:txBody>
            </p:sp>
            <p:sp>
              <p:nvSpPr>
                <p:cNvPr id="17" name="Rectangle 16">
                  <a:extLst>
                    <a:ext uri="{FF2B5EF4-FFF2-40B4-BE49-F238E27FC236}">
                      <a16:creationId xmlns:a16="http://schemas.microsoft.com/office/drawing/2014/main" id="{3A9CF19A-E76B-6E6F-C07F-A3AEC981FF61}"/>
                    </a:ext>
                  </a:extLst>
                </p:cNvPr>
                <p:cNvSpPr/>
                <p:nvPr/>
              </p:nvSpPr>
              <p:spPr>
                <a:xfrm>
                  <a:off x="840882" y="2134981"/>
                  <a:ext cx="311187" cy="2254121"/>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72" rIns="118872" rtlCol="0" anchor="ctr"/>
                <a:lstStyle/>
                <a:p>
                  <a:pPr algn="ctr" defTabSz="685800">
                    <a:defRPr/>
                  </a:pPr>
                  <a:r>
                    <a:rPr lang="en-US" sz="1200" b="1" noProof="0" dirty="0">
                      <a:solidFill>
                        <a:srgbClr val="FFFFFF"/>
                      </a:solidFill>
                      <a:latin typeface="Calibri" panose="020F0502020204030204" pitchFamily="34" charset="0"/>
                    </a:rPr>
                    <a:t>R</a:t>
                  </a:r>
                </a:p>
                <a:p>
                  <a:pPr algn="ctr" defTabSz="685800">
                    <a:defRPr/>
                  </a:pPr>
                  <a:r>
                    <a:rPr lang="en-US" sz="1200" b="1" noProof="0" dirty="0">
                      <a:solidFill>
                        <a:srgbClr val="FFFFFF"/>
                      </a:solidFill>
                      <a:latin typeface="Calibri" panose="020F0502020204030204" pitchFamily="34" charset="0"/>
                    </a:rPr>
                    <a:t>A</a:t>
                  </a:r>
                </a:p>
                <a:p>
                  <a:pPr algn="ctr" defTabSz="685800">
                    <a:defRPr/>
                  </a:pPr>
                  <a:r>
                    <a:rPr lang="en-US" sz="1200" b="1" noProof="0" dirty="0">
                      <a:solidFill>
                        <a:srgbClr val="FFFFFF"/>
                      </a:solidFill>
                      <a:latin typeface="Calibri" panose="020F0502020204030204" pitchFamily="34" charset="0"/>
                    </a:rPr>
                    <a:t>N</a:t>
                  </a:r>
                </a:p>
                <a:p>
                  <a:pPr algn="ctr" defTabSz="685800">
                    <a:defRPr/>
                  </a:pPr>
                  <a:r>
                    <a:rPr lang="en-US" sz="1200" b="1" noProof="0" dirty="0">
                      <a:solidFill>
                        <a:srgbClr val="FFFFFF"/>
                      </a:solidFill>
                      <a:latin typeface="Calibri" panose="020F0502020204030204" pitchFamily="34" charset="0"/>
                    </a:rPr>
                    <a:t>D</a:t>
                  </a:r>
                </a:p>
                <a:p>
                  <a:pPr algn="ctr" defTabSz="685800">
                    <a:defRPr/>
                  </a:pPr>
                  <a:r>
                    <a:rPr lang="en-US" sz="1200" b="1" noProof="0" dirty="0">
                      <a:solidFill>
                        <a:srgbClr val="FFFFFF"/>
                      </a:solidFill>
                      <a:latin typeface="Calibri" panose="020F0502020204030204" pitchFamily="34" charset="0"/>
                    </a:rPr>
                    <a:t>OM</a:t>
                  </a:r>
                </a:p>
                <a:p>
                  <a:pPr algn="ctr" defTabSz="685800">
                    <a:defRPr/>
                  </a:pPr>
                  <a:r>
                    <a:rPr lang="en-US" sz="1200" b="1" noProof="0" dirty="0">
                      <a:solidFill>
                        <a:srgbClr val="FFFFFF"/>
                      </a:solidFill>
                      <a:latin typeface="Calibri" panose="020F0502020204030204" pitchFamily="34" charset="0"/>
                    </a:rPr>
                    <a:t>I</a:t>
                  </a:r>
                </a:p>
                <a:p>
                  <a:pPr algn="ctr" defTabSz="685800">
                    <a:defRPr/>
                  </a:pPr>
                  <a:r>
                    <a:rPr lang="en-US" sz="1200" b="1" noProof="0" dirty="0">
                      <a:solidFill>
                        <a:srgbClr val="FFFFFF"/>
                      </a:solidFill>
                      <a:latin typeface="Calibri" panose="020F0502020204030204" pitchFamily="34" charset="0"/>
                    </a:rPr>
                    <a:t>Z</a:t>
                  </a:r>
                </a:p>
                <a:p>
                  <a:pPr algn="ctr" defTabSz="685800">
                    <a:defRPr/>
                  </a:pPr>
                  <a:r>
                    <a:rPr lang="en-US" sz="1200" b="1" noProof="0" dirty="0">
                      <a:solidFill>
                        <a:srgbClr val="FFFFFF"/>
                      </a:solidFill>
                      <a:latin typeface="Calibri" panose="020F0502020204030204" pitchFamily="34" charset="0"/>
                    </a:rPr>
                    <a:t>E</a:t>
                  </a:r>
                </a:p>
                <a:p>
                  <a:pPr algn="ctr" defTabSz="685800">
                    <a:defRPr/>
                  </a:pPr>
                  <a:r>
                    <a:rPr lang="en-US" sz="1200" b="1" noProof="0" dirty="0">
                      <a:solidFill>
                        <a:srgbClr val="FFFFFF"/>
                      </a:solidFill>
                      <a:latin typeface="Calibri" panose="020F0502020204030204" pitchFamily="34" charset="0"/>
                    </a:rPr>
                    <a:t>D</a:t>
                  </a:r>
                </a:p>
              </p:txBody>
            </p:sp>
          </p:grpSp>
          <p:sp>
            <p:nvSpPr>
              <p:cNvPr id="11" name="TextBox 10">
                <a:extLst>
                  <a:ext uri="{FF2B5EF4-FFF2-40B4-BE49-F238E27FC236}">
                    <a16:creationId xmlns:a16="http://schemas.microsoft.com/office/drawing/2014/main" id="{477F2121-F43F-C9D5-0717-68E8D3AC72D4}"/>
                  </a:ext>
                </a:extLst>
              </p:cNvPr>
              <p:cNvSpPr txBox="1"/>
              <p:nvPr/>
            </p:nvSpPr>
            <p:spPr>
              <a:xfrm>
                <a:off x="798444" y="4210588"/>
                <a:ext cx="509373" cy="347547"/>
              </a:xfrm>
              <a:prstGeom prst="rect">
                <a:avLst/>
              </a:prstGeom>
              <a:noFill/>
            </p:spPr>
            <p:txBody>
              <a:bodyPr wrap="none" rtlCol="0">
                <a:spAutoFit/>
              </a:bodyPr>
              <a:lstStyle/>
              <a:p>
                <a:pPr algn="ctr" defTabSz="685800">
                  <a:defRPr/>
                </a:pPr>
                <a:r>
                  <a:rPr lang="en-US" sz="1200" noProof="0" dirty="0">
                    <a:solidFill>
                      <a:schemeClr val="tx2"/>
                    </a:solidFill>
                    <a:latin typeface="Calibri" panose="020F0502020204030204" pitchFamily="34" charset="0"/>
                  </a:rPr>
                  <a:t>N = 732</a:t>
                </a:r>
              </a:p>
            </p:txBody>
          </p:sp>
        </p:grpSp>
      </p:grpSp>
      <p:grpSp>
        <p:nvGrpSpPr>
          <p:cNvPr id="45" name="Group 44">
            <a:extLst>
              <a:ext uri="{FF2B5EF4-FFF2-40B4-BE49-F238E27FC236}">
                <a16:creationId xmlns:a16="http://schemas.microsoft.com/office/drawing/2014/main" id="{EC1059DE-2F1F-7356-26EE-23EFE4937C6E}"/>
              </a:ext>
            </a:extLst>
          </p:cNvPr>
          <p:cNvGrpSpPr>
            <a:grpSpLocks noChangeAspect="1"/>
          </p:cNvGrpSpPr>
          <p:nvPr/>
        </p:nvGrpSpPr>
        <p:grpSpPr>
          <a:xfrm>
            <a:off x="7269890" y="1418839"/>
            <a:ext cx="1737078" cy="1688700"/>
            <a:chOff x="2442148" y="456427"/>
            <a:chExt cx="2728843" cy="2652847"/>
          </a:xfrm>
        </p:grpSpPr>
        <p:sp>
          <p:nvSpPr>
            <p:cNvPr id="46" name="TextBox 45">
              <a:extLst>
                <a:ext uri="{FF2B5EF4-FFF2-40B4-BE49-F238E27FC236}">
                  <a16:creationId xmlns:a16="http://schemas.microsoft.com/office/drawing/2014/main" id="{721D9BCF-B1C2-8BD1-65D8-CA620700DF03}"/>
                </a:ext>
              </a:extLst>
            </p:cNvPr>
            <p:cNvSpPr txBox="1"/>
            <p:nvPr/>
          </p:nvSpPr>
          <p:spPr>
            <a:xfrm>
              <a:off x="3546378" y="456427"/>
              <a:ext cx="1624613" cy="642527"/>
            </a:xfrm>
            <a:prstGeom prst="rect">
              <a:avLst/>
            </a:prstGeom>
            <a:noFill/>
          </p:spPr>
          <p:txBody>
            <a:bodyPr wrap="none" rtlCol="0">
              <a:spAutoFit/>
            </a:bodyPr>
            <a:lstStyle/>
            <a:p>
              <a:pPr algn="ctr"/>
              <a:r>
                <a:rPr lang="en-US" sz="1200" b="1" noProof="0" dirty="0" err="1">
                  <a:solidFill>
                    <a:srgbClr val="7030A0"/>
                  </a:solidFill>
                  <a:latin typeface="Arial" panose="020B0604020202020204" pitchFamily="34" charset="0"/>
                  <a:cs typeface="Arial" panose="020B0604020202020204" pitchFamily="34" charset="0"/>
                </a:rPr>
                <a:t>Datopotamab</a:t>
              </a:r>
              <a:endParaRPr lang="en-US" sz="1200" b="1" dirty="0">
                <a:solidFill>
                  <a:srgbClr val="7030A0"/>
                </a:solidFill>
                <a:latin typeface="Arial" panose="020B0604020202020204" pitchFamily="34" charset="0"/>
                <a:cs typeface="Arial" panose="020B0604020202020204" pitchFamily="34" charset="0"/>
              </a:endParaRPr>
            </a:p>
            <a:p>
              <a:pPr algn="ctr"/>
              <a:r>
                <a:rPr lang="en-US" sz="1200" b="1" noProof="0" dirty="0" err="1">
                  <a:solidFill>
                    <a:srgbClr val="7030A0"/>
                  </a:solidFill>
                  <a:latin typeface="Arial" panose="020B0604020202020204" pitchFamily="34" charset="0"/>
                  <a:cs typeface="Arial" panose="020B0604020202020204" pitchFamily="34" charset="0"/>
                </a:rPr>
                <a:t>deruxtecan</a:t>
              </a:r>
              <a:endParaRPr lang="en-US" sz="1200" b="1" noProof="0" dirty="0">
                <a:solidFill>
                  <a:srgbClr val="7030A0"/>
                </a:solidFill>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437773BF-FBF4-7E26-32CC-51B5CB75D09F}"/>
                </a:ext>
              </a:extLst>
            </p:cNvPr>
            <p:cNvGrpSpPr/>
            <p:nvPr/>
          </p:nvGrpSpPr>
          <p:grpSpPr>
            <a:xfrm>
              <a:off x="2442148" y="1228608"/>
              <a:ext cx="2728843" cy="1880666"/>
              <a:chOff x="4409967" y="1267108"/>
              <a:chExt cx="2728843" cy="1880666"/>
            </a:xfrm>
          </p:grpSpPr>
          <p:sp>
            <p:nvSpPr>
              <p:cNvPr id="51" name="Rectangle 50">
                <a:extLst>
                  <a:ext uri="{FF2B5EF4-FFF2-40B4-BE49-F238E27FC236}">
                    <a16:creationId xmlns:a16="http://schemas.microsoft.com/office/drawing/2014/main" id="{9BF66BF2-648E-D1DD-1D15-C1DCF4C0C7D3}"/>
                  </a:ext>
                </a:extLst>
              </p:cNvPr>
              <p:cNvSpPr/>
              <p:nvPr/>
            </p:nvSpPr>
            <p:spPr>
              <a:xfrm>
                <a:off x="5638499" y="1344222"/>
                <a:ext cx="1311820" cy="1670224"/>
              </a:xfrm>
              <a:prstGeom prst="rect">
                <a:avLst/>
              </a:prstGeom>
              <a:solidFill>
                <a:schemeClr val="bg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9FAF39DA-AE09-BCF0-C4D0-5C371B89046F}"/>
                  </a:ext>
                </a:extLst>
              </p:cNvPr>
              <p:cNvCxnSpPr/>
              <p:nvPr/>
            </p:nvCxnSpPr>
            <p:spPr>
              <a:xfrm flipV="1">
                <a:off x="6181607" y="2129251"/>
                <a:ext cx="245278"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780B7C32-8AE4-522C-19EF-F1E45E35B756}"/>
                  </a:ext>
                </a:extLst>
              </p:cNvPr>
              <p:cNvCxnSpPr/>
              <p:nvPr/>
            </p:nvCxnSpPr>
            <p:spPr>
              <a:xfrm flipV="1">
                <a:off x="6181607" y="2006613"/>
                <a:ext cx="245278"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C466B22-064E-C3CB-E24C-1CC298E6887A}"/>
                  </a:ext>
                </a:extLst>
              </p:cNvPr>
              <p:cNvCxnSpPr>
                <a:cxnSpLocks/>
              </p:cNvCxnSpPr>
              <p:nvPr/>
            </p:nvCxnSpPr>
            <p:spPr>
              <a:xfrm rot="16200000" flipV="1">
                <a:off x="6549524" y="1278262"/>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8A1CCA24-1830-20ED-AF95-24FFCC186459}"/>
                  </a:ext>
                </a:extLst>
              </p:cNvPr>
              <p:cNvCxnSpPr>
                <a:cxnSpLocks/>
              </p:cNvCxnSpPr>
              <p:nvPr/>
            </p:nvCxnSpPr>
            <p:spPr>
              <a:xfrm rot="5400000" flipV="1">
                <a:off x="6071946" y="1285924"/>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8527D536-2C34-7FA0-8301-DA8867440C52}"/>
                  </a:ext>
                </a:extLst>
              </p:cNvPr>
              <p:cNvCxnSpPr>
                <a:cxnSpLocks/>
              </p:cNvCxnSpPr>
              <p:nvPr/>
            </p:nvCxnSpPr>
            <p:spPr>
              <a:xfrm rot="16200000" flipV="1">
                <a:off x="6558661" y="2012505"/>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665F59E-C148-30A2-3649-6C942D5D23EC}"/>
                  </a:ext>
                </a:extLst>
              </p:cNvPr>
              <p:cNvCxnSpPr>
                <a:cxnSpLocks/>
              </p:cNvCxnSpPr>
              <p:nvPr/>
            </p:nvCxnSpPr>
            <p:spPr>
              <a:xfrm rot="7763071" flipV="1">
                <a:off x="5934903" y="2245880"/>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BB9E9FD0-7FDE-3724-5339-343D042BCC4F}"/>
                  </a:ext>
                </a:extLst>
              </p:cNvPr>
              <p:cNvCxnSpPr/>
              <p:nvPr/>
            </p:nvCxnSpPr>
            <p:spPr>
              <a:xfrm>
                <a:off x="5895013" y="2569893"/>
                <a:ext cx="128478" cy="108636"/>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9D5E2B7-3AC9-1641-CB5B-CF3E22E038F0}"/>
                  </a:ext>
                </a:extLst>
              </p:cNvPr>
              <p:cNvCxnSpPr>
                <a:cxnSpLocks/>
              </p:cNvCxnSpPr>
              <p:nvPr/>
            </p:nvCxnSpPr>
            <p:spPr>
              <a:xfrm flipV="1">
                <a:off x="6611397" y="2586073"/>
                <a:ext cx="96531" cy="75298"/>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C5BC9FC5-5889-D7C1-8081-AAA758CF803D}"/>
                  </a:ext>
                </a:extLst>
              </p:cNvPr>
              <p:cNvSpPr/>
              <p:nvPr/>
            </p:nvSpPr>
            <p:spPr>
              <a:xfrm rot="21361058" flipV="1">
                <a:off x="6607975" y="1307464"/>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58F8F847-69CA-1607-6E29-C4128FFF496F}"/>
                  </a:ext>
                </a:extLst>
              </p:cNvPr>
              <p:cNvSpPr/>
              <p:nvPr/>
            </p:nvSpPr>
            <p:spPr>
              <a:xfrm rot="21249019" flipV="1">
                <a:off x="5806205" y="1315123"/>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3DF57C4B-5A29-6CDB-921A-FE28ECBEBFE7}"/>
                  </a:ext>
                </a:extLst>
              </p:cNvPr>
              <p:cNvSpPr/>
              <p:nvPr/>
            </p:nvSpPr>
            <p:spPr>
              <a:xfrm rot="20635393" flipV="1">
                <a:off x="6603502" y="2041707"/>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A23C2E2C-E62C-BD7D-F9C3-991F99806CF3}"/>
                  </a:ext>
                </a:extLst>
              </p:cNvPr>
              <p:cNvSpPr/>
              <p:nvPr/>
            </p:nvSpPr>
            <p:spPr>
              <a:xfrm rot="1888522" flipV="1">
                <a:off x="5740145" y="2200432"/>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F4247B5A-674F-56DC-A18C-60DACBA978A4}"/>
                  </a:ext>
                </a:extLst>
              </p:cNvPr>
              <p:cNvSpPr/>
              <p:nvPr/>
            </p:nvSpPr>
            <p:spPr>
              <a:xfrm flipH="1" flipV="1">
                <a:off x="6608797" y="2421238"/>
                <a:ext cx="530013" cy="583992"/>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chemeClr val="accent2"/>
                    </a:gs>
                    <a:gs pos="88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D2A2BAE2-C0C4-4AD8-39E7-81CEAD47825B}"/>
                  </a:ext>
                </a:extLst>
              </p:cNvPr>
              <p:cNvSpPr/>
              <p:nvPr/>
            </p:nvSpPr>
            <p:spPr>
              <a:xfrm flipV="1">
                <a:off x="5615136" y="1267108"/>
                <a:ext cx="579449" cy="1880666"/>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3000">
                      <a:schemeClr val="accent2"/>
                    </a:gs>
                    <a:gs pos="88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E04A842D-5CBE-5645-2B0F-B72D745EB8D3}"/>
                  </a:ext>
                </a:extLst>
              </p:cNvPr>
              <p:cNvSpPr/>
              <p:nvPr/>
            </p:nvSpPr>
            <p:spPr>
              <a:xfrm flipH="1" flipV="1">
                <a:off x="6426885" y="1267108"/>
                <a:ext cx="579449" cy="1880666"/>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3000">
                      <a:schemeClr val="accent2"/>
                    </a:gs>
                    <a:gs pos="88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0681883F-630B-1F37-CB4D-11A9F52AA148}"/>
                  </a:ext>
                </a:extLst>
              </p:cNvPr>
              <p:cNvSpPr/>
              <p:nvPr/>
            </p:nvSpPr>
            <p:spPr>
              <a:xfrm flipV="1">
                <a:off x="5470013" y="2427083"/>
                <a:ext cx="530013" cy="583992"/>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chemeClr val="accent2"/>
                    </a:gs>
                    <a:gs pos="88000">
                      <a:srgbClr val="FF9BE5"/>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FE67C12F-F116-05A6-9523-AA417860C9B2}"/>
                  </a:ext>
                </a:extLst>
              </p:cNvPr>
              <p:cNvSpPr txBox="1"/>
              <p:nvPr/>
            </p:nvSpPr>
            <p:spPr>
              <a:xfrm>
                <a:off x="4882973" y="1389842"/>
                <a:ext cx="663260" cy="456907"/>
              </a:xfrm>
              <a:prstGeom prst="rect">
                <a:avLst/>
              </a:prstGeom>
              <a:noFill/>
            </p:spPr>
            <p:txBody>
              <a:bodyPr wrap="square" lIns="0" tIns="0" rIns="0" bIns="0" rtlCol="0">
                <a:spAutoFit/>
              </a:bodyPr>
              <a:lstStyle/>
              <a:p>
                <a:pPr algn="r">
                  <a:lnSpc>
                    <a:spcPct val="90000"/>
                  </a:lnSpc>
                </a:pPr>
                <a:r>
                  <a:rPr lang="en-US" sz="700" b="1" noProof="0" dirty="0">
                    <a:latin typeface="Arial" panose="020B0604020202020204" pitchFamily="34" charset="0"/>
                    <a:cs typeface="Arial" panose="020B0604020202020204" pitchFamily="34" charset="0"/>
                  </a:rPr>
                  <a:t>Protease-cleavable linker</a:t>
                </a:r>
              </a:p>
            </p:txBody>
          </p:sp>
          <p:sp>
            <p:nvSpPr>
              <p:cNvPr id="66" name="TextBox 65">
                <a:extLst>
                  <a:ext uri="{FF2B5EF4-FFF2-40B4-BE49-F238E27FC236}">
                    <a16:creationId xmlns:a16="http://schemas.microsoft.com/office/drawing/2014/main" id="{0CB26371-B17E-124E-BBD3-9E43E683F01A}"/>
                  </a:ext>
                </a:extLst>
              </p:cNvPr>
              <p:cNvSpPr txBox="1"/>
              <p:nvPr/>
            </p:nvSpPr>
            <p:spPr>
              <a:xfrm>
                <a:off x="4573431" y="2088837"/>
                <a:ext cx="1070138" cy="338450"/>
              </a:xfrm>
              <a:prstGeom prst="rect">
                <a:avLst/>
              </a:prstGeom>
              <a:noFill/>
            </p:spPr>
            <p:txBody>
              <a:bodyPr wrap="square" lIns="0" tIns="0" rIns="0" bIns="0" rtlCol="0">
                <a:spAutoFit/>
              </a:bodyPr>
              <a:lstStyle/>
              <a:p>
                <a:r>
                  <a:rPr lang="en-US" sz="700" b="1" noProof="0" dirty="0" err="1">
                    <a:latin typeface="Arial" panose="020B0604020202020204" pitchFamily="34" charset="0"/>
                    <a:cs typeface="Arial" panose="020B0604020202020204" pitchFamily="34" charset="0"/>
                  </a:rPr>
                  <a:t>DXd</a:t>
                </a:r>
                <a:r>
                  <a:rPr lang="en-US" sz="700" b="1" noProof="0" dirty="0">
                    <a:latin typeface="Arial" panose="020B0604020202020204" pitchFamily="34" charset="0"/>
                    <a:cs typeface="Arial" panose="020B0604020202020204" pitchFamily="34" charset="0"/>
                  </a:rPr>
                  <a:t> (</a:t>
                </a:r>
                <a:r>
                  <a:rPr lang="en-US" sz="700" b="1" noProof="0" dirty="0" err="1">
                    <a:latin typeface="Arial" panose="020B0604020202020204" pitchFamily="34" charset="0"/>
                    <a:cs typeface="Arial" panose="020B0604020202020204" pitchFamily="34" charset="0"/>
                  </a:rPr>
                  <a:t>exatecan</a:t>
                </a:r>
                <a:r>
                  <a:rPr lang="en-US" sz="700" b="1" noProof="0" dirty="0">
                    <a:latin typeface="Arial" panose="020B0604020202020204" pitchFamily="34" charset="0"/>
                    <a:cs typeface="Arial" panose="020B0604020202020204" pitchFamily="34" charset="0"/>
                  </a:rPr>
                  <a:t>)</a:t>
                </a:r>
              </a:p>
              <a:p>
                <a:r>
                  <a:rPr lang="en-US" sz="700" noProof="0" dirty="0">
                    <a:latin typeface="Arial" panose="020B0604020202020204" pitchFamily="34" charset="0"/>
                    <a:cs typeface="Arial" panose="020B0604020202020204" pitchFamily="34" charset="0"/>
                  </a:rPr>
                  <a:t>(Topo I inhibitor)</a:t>
                </a:r>
              </a:p>
            </p:txBody>
          </p:sp>
          <p:sp>
            <p:nvSpPr>
              <p:cNvPr id="67" name="TextBox 66">
                <a:extLst>
                  <a:ext uri="{FF2B5EF4-FFF2-40B4-BE49-F238E27FC236}">
                    <a16:creationId xmlns:a16="http://schemas.microsoft.com/office/drawing/2014/main" id="{2AD8C34B-3CE7-B62B-84CD-7EBEB209E4E0}"/>
                  </a:ext>
                </a:extLst>
              </p:cNvPr>
              <p:cNvSpPr txBox="1"/>
              <p:nvPr/>
            </p:nvSpPr>
            <p:spPr>
              <a:xfrm>
                <a:off x="4409967" y="2473729"/>
                <a:ext cx="1055306" cy="456907"/>
              </a:xfrm>
              <a:prstGeom prst="rect">
                <a:avLst/>
              </a:prstGeom>
              <a:noFill/>
            </p:spPr>
            <p:txBody>
              <a:bodyPr wrap="square" lIns="0" tIns="0" rIns="0" bIns="0" rtlCol="0">
                <a:spAutoFit/>
              </a:bodyPr>
              <a:lstStyle/>
              <a:p>
                <a:pPr algn="r">
                  <a:lnSpc>
                    <a:spcPct val="90000"/>
                  </a:lnSpc>
                </a:pPr>
                <a:r>
                  <a:rPr lang="en-US" sz="700" b="1" noProof="0">
                    <a:latin typeface="Arial" panose="020B0604020202020204" pitchFamily="34" charset="0"/>
                    <a:cs typeface="Arial" panose="020B0604020202020204" pitchFamily="34" charset="0"/>
                  </a:rPr>
                  <a:t>Humanized anti-TROP-2 IgG1</a:t>
                </a:r>
              </a:p>
            </p:txBody>
          </p:sp>
        </p:grpSp>
      </p:grpSp>
      <p:grpSp>
        <p:nvGrpSpPr>
          <p:cNvPr id="87" name="Group 86">
            <a:extLst>
              <a:ext uri="{FF2B5EF4-FFF2-40B4-BE49-F238E27FC236}">
                <a16:creationId xmlns:a16="http://schemas.microsoft.com/office/drawing/2014/main" id="{A5B2C5FD-E04D-A553-C78F-7298B5E738CF}"/>
              </a:ext>
            </a:extLst>
          </p:cNvPr>
          <p:cNvGrpSpPr/>
          <p:nvPr/>
        </p:nvGrpSpPr>
        <p:grpSpPr>
          <a:xfrm>
            <a:off x="7447908" y="3121255"/>
            <a:ext cx="1720244" cy="934096"/>
            <a:chOff x="7447908" y="3121255"/>
            <a:chExt cx="1720244" cy="934096"/>
          </a:xfrm>
        </p:grpSpPr>
        <p:pic>
          <p:nvPicPr>
            <p:cNvPr id="75" name="Picture 74">
              <a:extLst>
                <a:ext uri="{FF2B5EF4-FFF2-40B4-BE49-F238E27FC236}">
                  <a16:creationId xmlns:a16="http://schemas.microsoft.com/office/drawing/2014/main" id="{96D9D17F-A593-273E-A061-3431B46EBAD7}"/>
                </a:ext>
              </a:extLst>
            </p:cNvPr>
            <p:cNvPicPr>
              <a:picLocks noChangeAspect="1"/>
            </p:cNvPicPr>
            <p:nvPr/>
          </p:nvPicPr>
          <p:blipFill>
            <a:blip r:embed="rId3"/>
            <a:srcRect r="61051"/>
            <a:stretch/>
          </p:blipFill>
          <p:spPr>
            <a:xfrm>
              <a:off x="7447908" y="3392467"/>
              <a:ext cx="1720244" cy="457171"/>
            </a:xfrm>
            <a:prstGeom prst="rect">
              <a:avLst/>
            </a:prstGeom>
          </p:spPr>
        </p:pic>
        <p:grpSp>
          <p:nvGrpSpPr>
            <p:cNvPr id="76" name="Group 75">
              <a:extLst>
                <a:ext uri="{FF2B5EF4-FFF2-40B4-BE49-F238E27FC236}">
                  <a16:creationId xmlns:a16="http://schemas.microsoft.com/office/drawing/2014/main" id="{5B0E4F91-D387-5377-E9B5-6A098C4E4E63}"/>
                </a:ext>
              </a:extLst>
            </p:cNvPr>
            <p:cNvGrpSpPr/>
            <p:nvPr/>
          </p:nvGrpSpPr>
          <p:grpSpPr>
            <a:xfrm>
              <a:off x="7704508" y="3121255"/>
              <a:ext cx="260920" cy="934096"/>
              <a:chOff x="4846894" y="3242638"/>
              <a:chExt cx="400138" cy="1432497"/>
            </a:xfrm>
          </p:grpSpPr>
          <p:sp>
            <p:nvSpPr>
              <p:cNvPr id="77" name="Oval 76">
                <a:extLst>
                  <a:ext uri="{FF2B5EF4-FFF2-40B4-BE49-F238E27FC236}">
                    <a16:creationId xmlns:a16="http://schemas.microsoft.com/office/drawing/2014/main" id="{4CF9385B-6DE6-D626-D254-453F593DBAD6}"/>
                  </a:ext>
                </a:extLst>
              </p:cNvPr>
              <p:cNvSpPr/>
              <p:nvPr/>
            </p:nvSpPr>
            <p:spPr>
              <a:xfrm>
                <a:off x="4846894" y="3532224"/>
                <a:ext cx="400138" cy="1112292"/>
              </a:xfrm>
              <a:prstGeom prst="ellipse">
                <a:avLst/>
              </a:prstGeom>
              <a:solidFill>
                <a:schemeClr val="bg1">
                  <a:alpha val="6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3595FC8E-E3E1-4272-9105-E8B1BAA4B47A}"/>
                  </a:ext>
                </a:extLst>
              </p:cNvPr>
              <p:cNvGrpSpPr/>
              <p:nvPr/>
            </p:nvGrpSpPr>
            <p:grpSpPr>
              <a:xfrm>
                <a:off x="4955267" y="3242638"/>
                <a:ext cx="173736" cy="1432497"/>
                <a:chOff x="4116568" y="3223098"/>
                <a:chExt cx="173736" cy="1271538"/>
              </a:xfrm>
            </p:grpSpPr>
            <p:cxnSp>
              <p:nvCxnSpPr>
                <p:cNvPr id="79" name="Straight Connector 78">
                  <a:extLst>
                    <a:ext uri="{FF2B5EF4-FFF2-40B4-BE49-F238E27FC236}">
                      <a16:creationId xmlns:a16="http://schemas.microsoft.com/office/drawing/2014/main" id="{48233B94-B071-6285-4700-FD89B820EAF0}"/>
                    </a:ext>
                  </a:extLst>
                </p:cNvPr>
                <p:cNvCxnSpPr/>
                <p:nvPr/>
              </p:nvCxnSpPr>
              <p:spPr>
                <a:xfrm>
                  <a:off x="4208267" y="3229583"/>
                  <a:ext cx="0" cy="1083013"/>
                </a:xfrm>
                <a:prstGeom prst="line">
                  <a:avLst/>
                </a:prstGeom>
                <a:gradFill flip="none" rotWithShape="1">
                  <a:gsLst>
                    <a:gs pos="19000">
                      <a:schemeClr val="accent3">
                        <a:lumMod val="75000"/>
                      </a:schemeClr>
                    </a:gs>
                    <a:gs pos="100000">
                      <a:schemeClr val="accent3">
                        <a:lumMod val="60000"/>
                        <a:lumOff val="40000"/>
                      </a:schemeClr>
                    </a:gs>
                  </a:gsLst>
                  <a:path path="circle">
                    <a:fillToRect l="100000" t="100000"/>
                  </a:path>
                  <a:tileRect r="-100000" b="-100000"/>
                </a:gradFill>
                <a:ln>
                  <a:solidFill>
                    <a:schemeClr val="accent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cxnSp>
            <p:sp>
              <p:nvSpPr>
                <p:cNvPr id="80" name="Oval 79">
                  <a:extLst>
                    <a:ext uri="{FF2B5EF4-FFF2-40B4-BE49-F238E27FC236}">
                      <a16:creationId xmlns:a16="http://schemas.microsoft.com/office/drawing/2014/main" id="{211C5B76-8AC2-6C7A-0DE0-0005BC82F8DC}"/>
                    </a:ext>
                  </a:extLst>
                </p:cNvPr>
                <p:cNvSpPr/>
                <p:nvPr/>
              </p:nvSpPr>
              <p:spPr>
                <a:xfrm>
                  <a:off x="4128742" y="3223098"/>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1" name="Oval 80">
                  <a:extLst>
                    <a:ext uri="{FF2B5EF4-FFF2-40B4-BE49-F238E27FC236}">
                      <a16:creationId xmlns:a16="http://schemas.microsoft.com/office/drawing/2014/main" id="{C0631138-5D77-2B34-B245-536E70F9EA61}"/>
                    </a:ext>
                  </a:extLst>
                </p:cNvPr>
                <p:cNvSpPr/>
                <p:nvPr/>
              </p:nvSpPr>
              <p:spPr>
                <a:xfrm>
                  <a:off x="4128742" y="3365770"/>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73909C94-D34A-422C-6CB4-59FB8082FE53}"/>
                    </a:ext>
                  </a:extLst>
                </p:cNvPr>
                <p:cNvSpPr/>
                <p:nvPr/>
              </p:nvSpPr>
              <p:spPr>
                <a:xfrm>
                  <a:off x="4128742" y="3508442"/>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D644B0D2-587A-0952-CD9A-54EE1138EF6A}"/>
                    </a:ext>
                  </a:extLst>
                </p:cNvPr>
                <p:cNvSpPr/>
                <p:nvPr/>
              </p:nvSpPr>
              <p:spPr>
                <a:xfrm>
                  <a:off x="4128742" y="3651114"/>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B185A5E6-DB2E-236F-3C43-8B1B66C7FAF1}"/>
                    </a:ext>
                  </a:extLst>
                </p:cNvPr>
                <p:cNvSpPr/>
                <p:nvPr/>
              </p:nvSpPr>
              <p:spPr>
                <a:xfrm>
                  <a:off x="4128742" y="3793786"/>
                  <a:ext cx="155448" cy="137982"/>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50889833-F8DA-3EC9-AAC5-9A3E7AE117A0}"/>
                    </a:ext>
                  </a:extLst>
                </p:cNvPr>
                <p:cNvSpPr/>
                <p:nvPr/>
              </p:nvSpPr>
              <p:spPr>
                <a:xfrm>
                  <a:off x="4116568" y="4129391"/>
                  <a:ext cx="173736" cy="365245"/>
                </a:xfrm>
                <a:prstGeom prst="ellipse">
                  <a:avLst/>
                </a:prstGeom>
                <a:gradFill flip="none" rotWithShape="1">
                  <a:gsLst>
                    <a:gs pos="84000">
                      <a:srgbClr val="FF9BE5"/>
                    </a:gs>
                    <a:gs pos="100000">
                      <a:schemeClr val="accent4">
                        <a:lumMod val="5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grpSp>
        <p:sp>
          <p:nvSpPr>
            <p:cNvPr id="86" name="TextBox 85">
              <a:extLst>
                <a:ext uri="{FF2B5EF4-FFF2-40B4-BE49-F238E27FC236}">
                  <a16:creationId xmlns:a16="http://schemas.microsoft.com/office/drawing/2014/main" id="{686F0FBF-B35A-0F5D-2573-345BB96909C5}"/>
                </a:ext>
              </a:extLst>
            </p:cNvPr>
            <p:cNvSpPr txBox="1"/>
            <p:nvPr/>
          </p:nvSpPr>
          <p:spPr>
            <a:xfrm>
              <a:off x="7888990" y="3907998"/>
              <a:ext cx="313827" cy="83100"/>
            </a:xfrm>
            <a:prstGeom prst="rect">
              <a:avLst/>
            </a:prstGeom>
            <a:noFill/>
          </p:spPr>
          <p:txBody>
            <a:bodyPr wrap="square" lIns="0" tIns="0" rIns="0" bIns="0" rtlCol="0">
              <a:spAutoFit/>
            </a:bodyPr>
            <a:lstStyle/>
            <a:p>
              <a:pPr algn="r">
                <a:lnSpc>
                  <a:spcPct val="90000"/>
                </a:lnSpc>
              </a:pPr>
              <a:r>
                <a:rPr lang="en-US" sz="600" b="1" noProof="0" dirty="0">
                  <a:latin typeface="Arial" panose="020B0604020202020204" pitchFamily="34" charset="0"/>
                  <a:cs typeface="Arial" panose="020B0604020202020204" pitchFamily="34" charset="0"/>
                </a:rPr>
                <a:t>TROP-2</a:t>
              </a:r>
            </a:p>
          </p:txBody>
        </p:sp>
      </p:grpSp>
    </p:spTree>
    <p:extLst>
      <p:ext uri="{BB962C8B-B14F-4D97-AF65-F5344CB8AC3E}">
        <p14:creationId xmlns:p14="http://schemas.microsoft.com/office/powerpoint/2010/main" val="374024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4DBC096-2ECF-C006-692E-FD6EF711FAEA}"/>
              </a:ext>
            </a:extLst>
          </p:cNvPr>
          <p:cNvSpPr/>
          <p:nvPr/>
        </p:nvSpPr>
        <p:spPr>
          <a:xfrm>
            <a:off x="0" y="1619250"/>
            <a:ext cx="9144000" cy="1955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13" name="TextBox 12">
            <a:extLst>
              <a:ext uri="{FF2B5EF4-FFF2-40B4-BE49-F238E27FC236}">
                <a16:creationId xmlns:a16="http://schemas.microsoft.com/office/drawing/2014/main" id="{CE94D2ED-BBCE-D1EC-24FF-E75D96AA4BED}"/>
              </a:ext>
            </a:extLst>
          </p:cNvPr>
          <p:cNvSpPr txBox="1"/>
          <p:nvPr/>
        </p:nvSpPr>
        <p:spPr>
          <a:xfrm>
            <a:off x="5585386" y="2608680"/>
            <a:ext cx="2193999" cy="300082"/>
          </a:xfrm>
          <a:prstGeom prst="rect">
            <a:avLst/>
          </a:prstGeom>
          <a:noFill/>
        </p:spPr>
        <p:txBody>
          <a:bodyPr wrap="none" rtlCol="0">
            <a:spAutoFit/>
          </a:bodyPr>
          <a:lstStyle/>
          <a:p>
            <a:pPr defTabSz="685800">
              <a:spcBef>
                <a:spcPts val="900"/>
              </a:spcBef>
              <a:buClr>
                <a:srgbClr val="A271B0"/>
              </a:buClr>
              <a:defRPr/>
            </a:pPr>
            <a:r>
              <a:rPr lang="en-US" sz="1350" b="1" noProof="0">
                <a:solidFill>
                  <a:srgbClr val="223341"/>
                </a:solidFill>
                <a:latin typeface="Calibri" panose="020F0502020204030204"/>
              </a:rPr>
              <a:t>Time to subsequent therapy</a:t>
            </a:r>
          </a:p>
        </p:txBody>
      </p:sp>
      <p:pic>
        <p:nvPicPr>
          <p:cNvPr id="9" name="Picture 8" descr="A graph of a number of patients&#10;&#10;Description automatically generated with medium confidence">
            <a:extLst>
              <a:ext uri="{FF2B5EF4-FFF2-40B4-BE49-F238E27FC236}">
                <a16:creationId xmlns:a16="http://schemas.microsoft.com/office/drawing/2014/main" id="{B03A8EB0-0959-64E7-A49F-1B052559BFD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6111" t="3374" r="2500" b="42221"/>
          <a:stretch/>
        </p:blipFill>
        <p:spPr>
          <a:xfrm>
            <a:off x="4606634" y="1527648"/>
            <a:ext cx="4297654" cy="2142369"/>
          </a:xfrm>
          <a:prstGeom prst="rect">
            <a:avLst/>
          </a:prstGeom>
          <a:ln w="19050">
            <a:solidFill>
              <a:schemeClr val="bg1">
                <a:lumMod val="50000"/>
              </a:schemeClr>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319CFD24-5057-1817-4644-77E77F82E720}"/>
              </a:ext>
            </a:extLst>
          </p:cNvPr>
          <p:cNvSpPr/>
          <p:nvPr/>
        </p:nvSpPr>
        <p:spPr>
          <a:xfrm>
            <a:off x="7024081" y="1657242"/>
            <a:ext cx="1843728" cy="664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33" name="TextBox 32">
            <a:extLst>
              <a:ext uri="{FF2B5EF4-FFF2-40B4-BE49-F238E27FC236}">
                <a16:creationId xmlns:a16="http://schemas.microsoft.com/office/drawing/2014/main" id="{5F5BA10B-7703-5F82-C70B-9BF2FA23A33A}"/>
              </a:ext>
            </a:extLst>
          </p:cNvPr>
          <p:cNvSpPr txBox="1"/>
          <p:nvPr/>
        </p:nvSpPr>
        <p:spPr>
          <a:xfrm>
            <a:off x="4647891" y="3258233"/>
            <a:ext cx="617157" cy="123111"/>
          </a:xfrm>
          <a:prstGeom prst="rect">
            <a:avLst/>
          </a:prstGeom>
          <a:solidFill>
            <a:schemeClr val="bg1"/>
          </a:solidFill>
        </p:spPr>
        <p:txBody>
          <a:bodyPr wrap="none" lIns="0" tIns="0" rIns="0" bIns="0" rtlCol="0">
            <a:spAutoFit/>
          </a:bodyPr>
          <a:lstStyle/>
          <a:p>
            <a:r>
              <a:rPr lang="en-US" sz="800" noProof="0">
                <a:solidFill>
                  <a:schemeClr val="tx2"/>
                </a:solidFill>
              </a:rPr>
              <a:t>Number at risk</a:t>
            </a:r>
          </a:p>
        </p:txBody>
      </p:sp>
      <p:pic>
        <p:nvPicPr>
          <p:cNvPr id="6" name="Picture 5" descr="A graph with a line&#10;&#10;Description automatically generated">
            <a:extLst>
              <a:ext uri="{FF2B5EF4-FFF2-40B4-BE49-F238E27FC236}">
                <a16:creationId xmlns:a16="http://schemas.microsoft.com/office/drawing/2014/main" id="{C08D27AD-E619-3F72-4A69-7EC94445903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22708" t="25991" r="24653" b="26466"/>
          <a:stretch/>
        </p:blipFill>
        <p:spPr>
          <a:xfrm>
            <a:off x="230428" y="1539553"/>
            <a:ext cx="4238037" cy="2153116"/>
          </a:xfrm>
          <a:prstGeom prst="rect">
            <a:avLst/>
          </a:prstGeom>
          <a:ln w="19050">
            <a:solidFill>
              <a:schemeClr val="bg1">
                <a:lumMod val="50000"/>
              </a:schemeClr>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B474FEC-9DE9-F59E-9E2B-469691A7118C}"/>
              </a:ext>
            </a:extLst>
          </p:cNvPr>
          <p:cNvSpPr txBox="1"/>
          <p:nvPr/>
        </p:nvSpPr>
        <p:spPr>
          <a:xfrm>
            <a:off x="239712" y="1238222"/>
            <a:ext cx="4228753" cy="246221"/>
          </a:xfrm>
          <a:prstGeom prst="rect">
            <a:avLst/>
          </a:prstGeom>
          <a:solidFill>
            <a:schemeClr val="bg1"/>
          </a:solidFill>
        </p:spPr>
        <p:txBody>
          <a:bodyPr wrap="square" tIns="0" bIns="0" rtlCol="0" anchor="ctr">
            <a:spAutoFit/>
          </a:bodyPr>
          <a:lstStyle/>
          <a:p>
            <a:pPr algn="ctr"/>
            <a:r>
              <a:rPr lang="en-US" sz="1600" b="1" noProof="0">
                <a:solidFill>
                  <a:schemeClr val="accent5"/>
                </a:solidFill>
              </a:rPr>
              <a:t>PFS by Investigator Assessment</a:t>
            </a:r>
          </a:p>
        </p:txBody>
      </p:sp>
      <p:sp>
        <p:nvSpPr>
          <p:cNvPr id="4" name="TextBox 3">
            <a:extLst>
              <a:ext uri="{FF2B5EF4-FFF2-40B4-BE49-F238E27FC236}">
                <a16:creationId xmlns:a16="http://schemas.microsoft.com/office/drawing/2014/main" id="{A47E5652-CAAF-CC96-126B-9B8F8816DAA1}"/>
              </a:ext>
            </a:extLst>
          </p:cNvPr>
          <p:cNvSpPr txBox="1"/>
          <p:nvPr/>
        </p:nvSpPr>
        <p:spPr>
          <a:xfrm rot="16200000">
            <a:off x="-29104" y="2310229"/>
            <a:ext cx="1218603" cy="169277"/>
          </a:xfrm>
          <a:prstGeom prst="rect">
            <a:avLst/>
          </a:prstGeom>
          <a:solidFill>
            <a:schemeClr val="bg1"/>
          </a:solidFill>
        </p:spPr>
        <p:txBody>
          <a:bodyPr wrap="none" tIns="0" bIns="0" rtlCol="0" anchor="ctr">
            <a:spAutoFit/>
          </a:bodyPr>
          <a:lstStyle/>
          <a:p>
            <a:pPr algn="ctr"/>
            <a:r>
              <a:rPr lang="en-US" sz="1100" b="1" noProof="0" dirty="0">
                <a:solidFill>
                  <a:schemeClr val="tx2"/>
                </a:solidFill>
              </a:rPr>
              <a:t>Probability of PFS</a:t>
            </a:r>
          </a:p>
        </p:txBody>
      </p:sp>
      <p:sp>
        <p:nvSpPr>
          <p:cNvPr id="15" name="Rectangle 14">
            <a:extLst>
              <a:ext uri="{FF2B5EF4-FFF2-40B4-BE49-F238E27FC236}">
                <a16:creationId xmlns:a16="http://schemas.microsoft.com/office/drawing/2014/main" id="{E85B902E-FB02-CBC7-4DF2-03F504B2ECA0}"/>
              </a:ext>
            </a:extLst>
          </p:cNvPr>
          <p:cNvSpPr/>
          <p:nvPr/>
        </p:nvSpPr>
        <p:spPr>
          <a:xfrm>
            <a:off x="2543819" y="1834438"/>
            <a:ext cx="1843728" cy="664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31" name="TextBox 30">
            <a:extLst>
              <a:ext uri="{FF2B5EF4-FFF2-40B4-BE49-F238E27FC236}">
                <a16:creationId xmlns:a16="http://schemas.microsoft.com/office/drawing/2014/main" id="{ECBD6F62-E307-4D75-13BA-536672C0C016}"/>
              </a:ext>
            </a:extLst>
          </p:cNvPr>
          <p:cNvSpPr txBox="1"/>
          <p:nvPr/>
        </p:nvSpPr>
        <p:spPr>
          <a:xfrm>
            <a:off x="271732" y="3300935"/>
            <a:ext cx="617157" cy="123111"/>
          </a:xfrm>
          <a:prstGeom prst="rect">
            <a:avLst/>
          </a:prstGeom>
          <a:solidFill>
            <a:schemeClr val="bg1"/>
          </a:solidFill>
        </p:spPr>
        <p:txBody>
          <a:bodyPr wrap="none" lIns="0" tIns="0" rIns="0" bIns="0" rtlCol="0">
            <a:spAutoFit/>
          </a:bodyPr>
          <a:lstStyle/>
          <a:p>
            <a:r>
              <a:rPr lang="en-US" sz="800" noProof="0">
                <a:solidFill>
                  <a:schemeClr val="tx2"/>
                </a:solidFill>
              </a:rPr>
              <a:t>Number at risk</a:t>
            </a:r>
          </a:p>
        </p:txBody>
      </p:sp>
      <p:sp>
        <p:nvSpPr>
          <p:cNvPr id="8" name="Title 7">
            <a:extLst>
              <a:ext uri="{FF2B5EF4-FFF2-40B4-BE49-F238E27FC236}">
                <a16:creationId xmlns:a16="http://schemas.microsoft.com/office/drawing/2014/main" id="{24BBF8A1-9A7B-5A0A-99D4-EE259FC0BADA}"/>
              </a:ext>
            </a:extLst>
          </p:cNvPr>
          <p:cNvSpPr>
            <a:spLocks noGrp="1"/>
          </p:cNvSpPr>
          <p:nvPr>
            <p:ph type="title"/>
          </p:nvPr>
        </p:nvSpPr>
        <p:spPr>
          <a:xfrm>
            <a:off x="12700" y="12700"/>
            <a:ext cx="9118600" cy="983895"/>
          </a:xfrm>
        </p:spPr>
        <p:txBody>
          <a:bodyPr>
            <a:noAutofit/>
          </a:bodyPr>
          <a:lstStyle/>
          <a:p>
            <a:pPr algn="ctr">
              <a:lnSpc>
                <a:spcPct val="80000"/>
              </a:lnSpc>
            </a:pPr>
            <a:r>
              <a:rPr lang="en-US" sz="3200" noProof="0" dirty="0">
                <a:solidFill>
                  <a:schemeClr val="bg1"/>
                </a:solidFill>
              </a:rPr>
              <a:t>TROPION-Breast01</a:t>
            </a:r>
            <a:br>
              <a:rPr lang="en-US" sz="3200" noProof="0" dirty="0">
                <a:solidFill>
                  <a:schemeClr val="bg1"/>
                </a:solidFill>
              </a:rPr>
            </a:br>
            <a:r>
              <a:rPr lang="en-US" sz="2400" i="1" noProof="0" dirty="0">
                <a:solidFill>
                  <a:schemeClr val="bg1"/>
                </a:solidFill>
              </a:rPr>
              <a:t>Dato-</a:t>
            </a:r>
            <a:r>
              <a:rPr lang="en-US" sz="2400" i="1" noProof="0" dirty="0" err="1">
                <a:solidFill>
                  <a:schemeClr val="bg1"/>
                </a:solidFill>
              </a:rPr>
              <a:t>DXd</a:t>
            </a:r>
            <a:r>
              <a:rPr lang="en-US" sz="2400" i="1" noProof="0" dirty="0">
                <a:solidFill>
                  <a:schemeClr val="bg1"/>
                </a:solidFill>
              </a:rPr>
              <a:t> vs. TPC in HR+ MBC PFS and Time to Subsequent Therapy </a:t>
            </a:r>
            <a:endParaRPr lang="en-US" sz="3200" i="1" noProof="0" dirty="0">
              <a:solidFill>
                <a:schemeClr val="bg1"/>
              </a:solidFill>
            </a:endParaRPr>
          </a:p>
        </p:txBody>
      </p:sp>
      <p:sp>
        <p:nvSpPr>
          <p:cNvPr id="10" name="Text Placeholder 9">
            <a:extLst>
              <a:ext uri="{FF2B5EF4-FFF2-40B4-BE49-F238E27FC236}">
                <a16:creationId xmlns:a16="http://schemas.microsoft.com/office/drawing/2014/main" id="{C1084B19-432F-48CF-F6A0-0B6244667E5C}"/>
              </a:ext>
            </a:extLst>
          </p:cNvPr>
          <p:cNvSpPr>
            <a:spLocks noGrp="1"/>
          </p:cNvSpPr>
          <p:nvPr>
            <p:ph type="body" sz="quarter" idx="10"/>
          </p:nvPr>
        </p:nvSpPr>
        <p:spPr>
          <a:xfrm>
            <a:off x="1948" y="4889500"/>
            <a:ext cx="8890000" cy="254000"/>
          </a:xfrm>
        </p:spPr>
        <p:txBody>
          <a:bodyPr/>
          <a:lstStyle/>
          <a:p>
            <a:pPr algn="l"/>
            <a:r>
              <a:rPr lang="en-US" noProof="0" dirty="0">
                <a:solidFill>
                  <a:schemeClr val="bg1">
                    <a:lumMod val="50000"/>
                  </a:schemeClr>
                </a:solidFill>
              </a:rPr>
              <a:t>TFST, time to fist subsequent therapy.</a:t>
            </a:r>
          </a:p>
          <a:p>
            <a:pPr algn="l"/>
            <a:r>
              <a:rPr lang="en-US" noProof="0" dirty="0" err="1">
                <a:solidFill>
                  <a:schemeClr val="bg1">
                    <a:lumMod val="50000"/>
                  </a:schemeClr>
                </a:solidFill>
              </a:rPr>
              <a:t>Bardia</a:t>
            </a:r>
            <a:r>
              <a:rPr lang="en-US" noProof="0" dirty="0">
                <a:solidFill>
                  <a:schemeClr val="bg1">
                    <a:lumMod val="50000"/>
                  </a:schemeClr>
                </a:solidFill>
              </a:rPr>
              <a:t> A, et al. San Antonio Breast Cancer Symposium. 2023. Abstract No. GS02-01. </a:t>
            </a:r>
            <a:br>
              <a:rPr lang="en-US" noProof="0" dirty="0">
                <a:solidFill>
                  <a:schemeClr val="bg1">
                    <a:lumMod val="50000"/>
                  </a:schemeClr>
                </a:solidFill>
              </a:rPr>
            </a:br>
            <a:r>
              <a:rPr lang="en-US" noProof="0" dirty="0">
                <a:solidFill>
                  <a:schemeClr val="bg1">
                    <a:lumMod val="50000"/>
                  </a:schemeClr>
                </a:solidFill>
              </a:rPr>
              <a:t>https://</a:t>
            </a:r>
            <a:r>
              <a:rPr lang="en-US" noProof="0" dirty="0" err="1">
                <a:solidFill>
                  <a:schemeClr val="bg1">
                    <a:lumMod val="50000"/>
                  </a:schemeClr>
                </a:solidFill>
              </a:rPr>
              <a:t>aacrjournals.org</a:t>
            </a:r>
            <a:r>
              <a:rPr lang="en-US" noProof="0" dirty="0">
                <a:solidFill>
                  <a:schemeClr val="bg1">
                    <a:lumMod val="50000"/>
                  </a:schemeClr>
                </a:solidFill>
              </a:rPr>
              <a:t>/</a:t>
            </a:r>
            <a:r>
              <a:rPr lang="en-US" noProof="0" dirty="0" err="1">
                <a:solidFill>
                  <a:schemeClr val="bg1">
                    <a:lumMod val="50000"/>
                  </a:schemeClr>
                </a:solidFill>
              </a:rPr>
              <a:t>cancerres</a:t>
            </a:r>
            <a:r>
              <a:rPr lang="en-US" noProof="0" dirty="0">
                <a:solidFill>
                  <a:schemeClr val="bg1">
                    <a:lumMod val="50000"/>
                  </a:schemeClr>
                </a:solidFill>
              </a:rPr>
              <a:t>/article/84/9_Supplement/GS02-01/743527/Abstract-GS02-01-Randomized-phase-3-study-of.</a:t>
            </a:r>
          </a:p>
        </p:txBody>
      </p:sp>
      <p:sp>
        <p:nvSpPr>
          <p:cNvPr id="12" name="TextBox 11">
            <a:extLst>
              <a:ext uri="{FF2B5EF4-FFF2-40B4-BE49-F238E27FC236}">
                <a16:creationId xmlns:a16="http://schemas.microsoft.com/office/drawing/2014/main" id="{803C7C47-39B4-C517-F31A-3100495CFE81}"/>
              </a:ext>
            </a:extLst>
          </p:cNvPr>
          <p:cNvSpPr txBox="1"/>
          <p:nvPr/>
        </p:nvSpPr>
        <p:spPr>
          <a:xfrm>
            <a:off x="3572794" y="3876186"/>
            <a:ext cx="2379947" cy="807144"/>
          </a:xfrm>
          <a:prstGeom prst="rect">
            <a:avLst/>
          </a:prstGeom>
          <a:solidFill>
            <a:schemeClr val="bg1"/>
          </a:solidFill>
        </p:spPr>
        <p:txBody>
          <a:bodyPr wrap="none" rtlCol="0">
            <a:spAutoFit/>
          </a:bodyPr>
          <a:lstStyle/>
          <a:p>
            <a:pPr defTabSz="685800">
              <a:lnSpc>
                <a:spcPct val="90000"/>
              </a:lnSpc>
              <a:spcAft>
                <a:spcPts val="600"/>
              </a:spcAft>
              <a:buClr>
                <a:srgbClr val="A271B0"/>
              </a:buClr>
              <a:defRPr/>
            </a:pPr>
            <a:r>
              <a:rPr lang="en-US" sz="1350" noProof="0" dirty="0">
                <a:solidFill>
                  <a:srgbClr val="223341"/>
                </a:solidFill>
                <a:latin typeface="Calibri" panose="020F0502020204030204"/>
              </a:rPr>
              <a:t>PFS by BICR (primary endpoint)</a:t>
            </a:r>
          </a:p>
          <a:p>
            <a:pPr marL="274320" indent="-182880" defTabSz="685800">
              <a:lnSpc>
                <a:spcPct val="90000"/>
              </a:lnSpc>
              <a:spcAft>
                <a:spcPts val="600"/>
              </a:spcAft>
              <a:buClr>
                <a:schemeClr val="accent3"/>
              </a:buClr>
              <a:buFont typeface="Arial" panose="020B0604020202020204" pitchFamily="34" charset="0"/>
              <a:buChar char="•"/>
              <a:defRPr/>
            </a:pPr>
            <a:r>
              <a:rPr lang="en-US" sz="1350" noProof="0" dirty="0">
                <a:solidFill>
                  <a:srgbClr val="223341"/>
                </a:solidFill>
                <a:latin typeface="Calibri" panose="020F0502020204030204"/>
              </a:rPr>
              <a:t>Median 6.9 vs 4.9 months</a:t>
            </a:r>
          </a:p>
          <a:p>
            <a:pPr marL="274320" indent="-182880" defTabSz="685800">
              <a:lnSpc>
                <a:spcPct val="90000"/>
              </a:lnSpc>
              <a:spcAft>
                <a:spcPts val="600"/>
              </a:spcAft>
              <a:buClr>
                <a:schemeClr val="accent3"/>
              </a:buClr>
              <a:buFont typeface="Arial" panose="020B0604020202020204" pitchFamily="34" charset="0"/>
              <a:buChar char="•"/>
              <a:defRPr/>
            </a:pPr>
            <a:r>
              <a:rPr lang="en-US" sz="1350" noProof="0" dirty="0">
                <a:solidFill>
                  <a:srgbClr val="223341"/>
                </a:solidFill>
                <a:latin typeface="Calibri" panose="020F0502020204030204"/>
              </a:rPr>
              <a:t>HR 0.63 (95% CI: 0.52, 0)</a:t>
            </a:r>
          </a:p>
        </p:txBody>
      </p:sp>
      <p:sp>
        <p:nvSpPr>
          <p:cNvPr id="2" name="TextBox 1">
            <a:extLst>
              <a:ext uri="{FF2B5EF4-FFF2-40B4-BE49-F238E27FC236}">
                <a16:creationId xmlns:a16="http://schemas.microsoft.com/office/drawing/2014/main" id="{63B7E858-9A65-6D8A-B780-7D24DA967FF9}"/>
              </a:ext>
            </a:extLst>
          </p:cNvPr>
          <p:cNvSpPr txBox="1"/>
          <p:nvPr/>
        </p:nvSpPr>
        <p:spPr>
          <a:xfrm>
            <a:off x="155959" y="3747527"/>
            <a:ext cx="3106813" cy="323165"/>
          </a:xfrm>
          <a:prstGeom prst="rect">
            <a:avLst/>
          </a:prstGeom>
          <a:noFill/>
        </p:spPr>
        <p:txBody>
          <a:bodyPr wrap="none" rtlCol="0">
            <a:spAutoFit/>
          </a:bodyPr>
          <a:lstStyle/>
          <a:p>
            <a:pPr>
              <a:spcBef>
                <a:spcPts val="900"/>
              </a:spcBef>
              <a:buClr>
                <a:schemeClr val="accent3"/>
              </a:buClr>
            </a:pPr>
            <a:r>
              <a:rPr lang="en-US" sz="1500" i="1" noProof="0">
                <a:solidFill>
                  <a:srgbClr val="223341"/>
                </a:solidFill>
              </a:rPr>
              <a:t>Median 1 line of prior chemotherapy </a:t>
            </a:r>
          </a:p>
        </p:txBody>
      </p:sp>
      <p:pic>
        <p:nvPicPr>
          <p:cNvPr id="18" name="Picture 17" descr="A white text on a black background&#10;&#10;Description automatically generated with low confidence">
            <a:extLst>
              <a:ext uri="{FF2B5EF4-FFF2-40B4-BE49-F238E27FC236}">
                <a16:creationId xmlns:a16="http://schemas.microsoft.com/office/drawing/2014/main" id="{F4867646-04FE-C8EC-F600-0F1A4727C00F}"/>
              </a:ext>
            </a:extLst>
          </p:cNvPr>
          <p:cNvPicPr>
            <a:picLocks noChangeAspect="1"/>
          </p:cNvPicPr>
          <p:nvPr/>
        </p:nvPicPr>
        <p:blipFill rotWithShape="1">
          <a:blip r:embed="rId7">
            <a:duotone>
              <a:prstClr val="black"/>
              <a:schemeClr val="bg1">
                <a:lumMod val="50000"/>
                <a:tint val="45000"/>
                <a:satMod val="400000"/>
              </a:schemeClr>
            </a:duotone>
            <a:alphaModFix amt="36000"/>
          </a:blip>
          <a:srcRect l="56709" b="23763"/>
          <a:stretch/>
        </p:blipFill>
        <p:spPr>
          <a:xfrm flipH="1" flipV="1">
            <a:off x="7966590" y="3911525"/>
            <a:ext cx="1088300" cy="891192"/>
          </a:xfrm>
          <a:prstGeom prst="rect">
            <a:avLst/>
          </a:prstGeom>
        </p:spPr>
      </p:pic>
      <p:graphicFrame>
        <p:nvGraphicFramePr>
          <p:cNvPr id="30" name="Table 29">
            <a:extLst>
              <a:ext uri="{FF2B5EF4-FFF2-40B4-BE49-F238E27FC236}">
                <a16:creationId xmlns:a16="http://schemas.microsoft.com/office/drawing/2014/main" id="{4C031937-DB07-082C-FDBA-0220452FEAC5}"/>
              </a:ext>
            </a:extLst>
          </p:cNvPr>
          <p:cNvGraphicFramePr>
            <a:graphicFrameLocks noGrp="1"/>
          </p:cNvGraphicFramePr>
          <p:nvPr>
            <p:extLst>
              <p:ext uri="{D42A27DB-BD31-4B8C-83A1-F6EECF244321}">
                <p14:modId xmlns:p14="http://schemas.microsoft.com/office/powerpoint/2010/main" val="272295739"/>
              </p:ext>
            </p:extLst>
          </p:nvPr>
        </p:nvGraphicFramePr>
        <p:xfrm>
          <a:off x="325651" y="3427236"/>
          <a:ext cx="3950712" cy="243840"/>
        </p:xfrm>
        <a:graphic>
          <a:graphicData uri="http://schemas.openxmlformats.org/drawingml/2006/table">
            <a:tbl>
              <a:tblPr firstRow="1" bandRow="1">
                <a:tableStyleId>{2D5ABB26-0587-4C30-8999-92F81FD0307C}</a:tableStyleId>
              </a:tblPr>
              <a:tblGrid>
                <a:gridCol w="493839">
                  <a:extLst>
                    <a:ext uri="{9D8B030D-6E8A-4147-A177-3AD203B41FA5}">
                      <a16:colId xmlns:a16="http://schemas.microsoft.com/office/drawing/2014/main" val="4094032361"/>
                    </a:ext>
                  </a:extLst>
                </a:gridCol>
                <a:gridCol w="493839">
                  <a:extLst>
                    <a:ext uri="{9D8B030D-6E8A-4147-A177-3AD203B41FA5}">
                      <a16:colId xmlns:a16="http://schemas.microsoft.com/office/drawing/2014/main" val="2223588537"/>
                    </a:ext>
                  </a:extLst>
                </a:gridCol>
                <a:gridCol w="493839">
                  <a:extLst>
                    <a:ext uri="{9D8B030D-6E8A-4147-A177-3AD203B41FA5}">
                      <a16:colId xmlns:a16="http://schemas.microsoft.com/office/drawing/2014/main" val="2962627362"/>
                    </a:ext>
                  </a:extLst>
                </a:gridCol>
                <a:gridCol w="493839">
                  <a:extLst>
                    <a:ext uri="{9D8B030D-6E8A-4147-A177-3AD203B41FA5}">
                      <a16:colId xmlns:a16="http://schemas.microsoft.com/office/drawing/2014/main" val="3056187800"/>
                    </a:ext>
                  </a:extLst>
                </a:gridCol>
                <a:gridCol w="493839">
                  <a:extLst>
                    <a:ext uri="{9D8B030D-6E8A-4147-A177-3AD203B41FA5}">
                      <a16:colId xmlns:a16="http://schemas.microsoft.com/office/drawing/2014/main" val="36962136"/>
                    </a:ext>
                  </a:extLst>
                </a:gridCol>
                <a:gridCol w="493839">
                  <a:extLst>
                    <a:ext uri="{9D8B030D-6E8A-4147-A177-3AD203B41FA5}">
                      <a16:colId xmlns:a16="http://schemas.microsoft.com/office/drawing/2014/main" val="2693373700"/>
                    </a:ext>
                  </a:extLst>
                </a:gridCol>
                <a:gridCol w="493839">
                  <a:extLst>
                    <a:ext uri="{9D8B030D-6E8A-4147-A177-3AD203B41FA5}">
                      <a16:colId xmlns:a16="http://schemas.microsoft.com/office/drawing/2014/main" val="3483974047"/>
                    </a:ext>
                  </a:extLst>
                </a:gridCol>
                <a:gridCol w="493839">
                  <a:extLst>
                    <a:ext uri="{9D8B030D-6E8A-4147-A177-3AD203B41FA5}">
                      <a16:colId xmlns:a16="http://schemas.microsoft.com/office/drawing/2014/main" val="1746490458"/>
                    </a:ext>
                  </a:extLst>
                </a:gridCol>
              </a:tblGrid>
              <a:tr h="112059">
                <a:tc>
                  <a:txBody>
                    <a:bodyPr/>
                    <a:lstStyle/>
                    <a:p>
                      <a:pPr algn="r"/>
                      <a:r>
                        <a:rPr lang="en-US" sz="800" noProof="0" dirty="0">
                          <a:solidFill>
                            <a:srgbClr val="7030A0"/>
                          </a:solidFill>
                        </a:rPr>
                        <a:t>Dato-</a:t>
                      </a:r>
                      <a:r>
                        <a:rPr lang="en-US" sz="800" noProof="0" dirty="0" err="1">
                          <a:solidFill>
                            <a:srgbClr val="7030A0"/>
                          </a:solidFill>
                        </a:rPr>
                        <a:t>DXd</a:t>
                      </a:r>
                      <a:endParaRPr lang="en-US" sz="800" noProof="0" dirty="0">
                        <a:solidFill>
                          <a:srgbClr val="7030A0"/>
                        </a:solidFill>
                      </a:endParaRPr>
                    </a:p>
                  </a:txBody>
                  <a:tcPr marL="0" marT="0" marB="0" anchor="ctr">
                    <a:solidFill>
                      <a:schemeClr val="bg1"/>
                    </a:solidFill>
                  </a:tcPr>
                </a:tc>
                <a:tc>
                  <a:txBody>
                    <a:bodyPr/>
                    <a:lstStyle/>
                    <a:p>
                      <a:r>
                        <a:rPr lang="en-US" sz="800" noProof="0" dirty="0">
                          <a:solidFill>
                            <a:srgbClr val="7030A0"/>
                          </a:solidFill>
                        </a:rPr>
                        <a:t>365</a:t>
                      </a:r>
                    </a:p>
                  </a:txBody>
                  <a:tcPr marL="0" marR="0" marT="0" marB="0" anchor="ctr">
                    <a:solidFill>
                      <a:schemeClr val="bg1"/>
                    </a:solidFill>
                  </a:tcPr>
                </a:tc>
                <a:tc>
                  <a:txBody>
                    <a:bodyPr/>
                    <a:lstStyle/>
                    <a:p>
                      <a:r>
                        <a:rPr lang="en-US" sz="800" noProof="0" dirty="0">
                          <a:solidFill>
                            <a:srgbClr val="7030A0"/>
                          </a:solidFill>
                        </a:rPr>
                        <a:t>272</a:t>
                      </a:r>
                    </a:p>
                  </a:txBody>
                  <a:tcPr marL="0" marR="0" marT="0" marB="0" anchor="ctr">
                    <a:solidFill>
                      <a:schemeClr val="bg1"/>
                    </a:solidFill>
                  </a:tcPr>
                </a:tc>
                <a:tc>
                  <a:txBody>
                    <a:bodyPr/>
                    <a:lstStyle/>
                    <a:p>
                      <a:r>
                        <a:rPr lang="en-US" sz="800" noProof="0" dirty="0">
                          <a:solidFill>
                            <a:srgbClr val="7030A0"/>
                          </a:solidFill>
                        </a:rPr>
                        <a:t>185</a:t>
                      </a:r>
                    </a:p>
                  </a:txBody>
                  <a:tcPr marL="0" marR="0" marT="0" marB="0" anchor="ctr">
                    <a:solidFill>
                      <a:schemeClr val="bg1"/>
                    </a:solidFill>
                  </a:tcPr>
                </a:tc>
                <a:tc>
                  <a:txBody>
                    <a:bodyPr/>
                    <a:lstStyle/>
                    <a:p>
                      <a:r>
                        <a:rPr lang="en-US" sz="800" noProof="0" dirty="0">
                          <a:solidFill>
                            <a:srgbClr val="7030A0"/>
                          </a:solidFill>
                        </a:rPr>
                        <a:t>74</a:t>
                      </a:r>
                    </a:p>
                  </a:txBody>
                  <a:tcPr marL="0" marR="0" marT="0" marB="0" anchor="ctr">
                    <a:solidFill>
                      <a:schemeClr val="bg1"/>
                    </a:solidFill>
                  </a:tcPr>
                </a:tc>
                <a:tc>
                  <a:txBody>
                    <a:bodyPr/>
                    <a:lstStyle/>
                    <a:p>
                      <a:r>
                        <a:rPr lang="en-US" sz="800" noProof="0" dirty="0">
                          <a:solidFill>
                            <a:srgbClr val="7030A0"/>
                          </a:solidFill>
                        </a:rPr>
                        <a:t>19</a:t>
                      </a:r>
                    </a:p>
                  </a:txBody>
                  <a:tcPr marL="0" marR="0" marT="0" marB="0" anchor="ctr">
                    <a:solidFill>
                      <a:schemeClr val="bg1"/>
                    </a:solidFill>
                  </a:tcPr>
                </a:tc>
                <a:tc>
                  <a:txBody>
                    <a:bodyPr/>
                    <a:lstStyle/>
                    <a:p>
                      <a:r>
                        <a:rPr lang="en-US" sz="800" noProof="0" dirty="0">
                          <a:solidFill>
                            <a:srgbClr val="7030A0"/>
                          </a:solidFill>
                        </a:rPr>
                        <a:t>4</a:t>
                      </a:r>
                    </a:p>
                  </a:txBody>
                  <a:tcPr marL="0" marR="0" marT="0" marB="0" anchor="ctr">
                    <a:solidFill>
                      <a:schemeClr val="bg1"/>
                    </a:solidFill>
                  </a:tcPr>
                </a:tc>
                <a:tc>
                  <a:txBody>
                    <a:bodyPr/>
                    <a:lstStyle/>
                    <a:p>
                      <a:r>
                        <a:rPr lang="en-US" sz="800" noProof="0" dirty="0">
                          <a:solidFill>
                            <a:srgbClr val="7030A0"/>
                          </a:solidFill>
                        </a:rPr>
                        <a:t>0</a:t>
                      </a:r>
                    </a:p>
                  </a:txBody>
                  <a:tcPr marL="0" marR="0" marT="0" marB="0" anchor="ctr">
                    <a:solidFill>
                      <a:schemeClr val="bg1"/>
                    </a:solidFill>
                  </a:tcPr>
                </a:tc>
                <a:extLst>
                  <a:ext uri="{0D108BD9-81ED-4DB2-BD59-A6C34878D82A}">
                    <a16:rowId xmlns:a16="http://schemas.microsoft.com/office/drawing/2014/main" val="1758070622"/>
                  </a:ext>
                </a:extLst>
              </a:tr>
              <a:tr h="112059">
                <a:tc>
                  <a:txBody>
                    <a:bodyPr/>
                    <a:lstStyle/>
                    <a:p>
                      <a:pPr algn="r"/>
                      <a:r>
                        <a:rPr lang="en-US" sz="800" noProof="0">
                          <a:solidFill>
                            <a:schemeClr val="bg1">
                              <a:lumMod val="50000"/>
                            </a:schemeClr>
                          </a:solidFill>
                        </a:rPr>
                        <a:t>ICC</a:t>
                      </a:r>
                    </a:p>
                  </a:txBody>
                  <a:tcPr marL="0" marT="0" marB="0" anchor="ctr">
                    <a:solidFill>
                      <a:schemeClr val="bg1"/>
                    </a:solidFill>
                  </a:tcPr>
                </a:tc>
                <a:tc>
                  <a:txBody>
                    <a:bodyPr/>
                    <a:lstStyle/>
                    <a:p>
                      <a:r>
                        <a:rPr lang="en-US" sz="800" noProof="0">
                          <a:solidFill>
                            <a:schemeClr val="bg1">
                              <a:lumMod val="50000"/>
                            </a:schemeClr>
                          </a:solidFill>
                        </a:rPr>
                        <a:t>367</a:t>
                      </a:r>
                    </a:p>
                  </a:txBody>
                  <a:tcPr marL="0" marR="0" marT="0" marB="0" anchor="ctr">
                    <a:solidFill>
                      <a:schemeClr val="bg1"/>
                    </a:solidFill>
                  </a:tcPr>
                </a:tc>
                <a:tc>
                  <a:txBody>
                    <a:bodyPr/>
                    <a:lstStyle/>
                    <a:p>
                      <a:r>
                        <a:rPr lang="en-US" sz="800" noProof="0">
                          <a:solidFill>
                            <a:schemeClr val="bg1">
                              <a:lumMod val="50000"/>
                            </a:schemeClr>
                          </a:solidFill>
                        </a:rPr>
                        <a:t>216</a:t>
                      </a:r>
                    </a:p>
                  </a:txBody>
                  <a:tcPr marL="0" marR="0" marT="0" marB="0" anchor="ctr">
                    <a:solidFill>
                      <a:schemeClr val="bg1"/>
                    </a:solidFill>
                  </a:tcPr>
                </a:tc>
                <a:tc>
                  <a:txBody>
                    <a:bodyPr/>
                    <a:lstStyle/>
                    <a:p>
                      <a:r>
                        <a:rPr lang="en-US" sz="800" noProof="0">
                          <a:solidFill>
                            <a:schemeClr val="bg1">
                              <a:lumMod val="50000"/>
                            </a:schemeClr>
                          </a:solidFill>
                        </a:rPr>
                        <a:t>110</a:t>
                      </a:r>
                    </a:p>
                  </a:txBody>
                  <a:tcPr marL="0" marR="0" marT="0" marB="0" anchor="ctr">
                    <a:solidFill>
                      <a:schemeClr val="bg1"/>
                    </a:solidFill>
                  </a:tcPr>
                </a:tc>
                <a:tc>
                  <a:txBody>
                    <a:bodyPr/>
                    <a:lstStyle/>
                    <a:p>
                      <a:r>
                        <a:rPr lang="en-US" sz="800" noProof="0">
                          <a:solidFill>
                            <a:schemeClr val="bg1">
                              <a:lumMod val="50000"/>
                            </a:schemeClr>
                          </a:solidFill>
                        </a:rPr>
                        <a:t>43</a:t>
                      </a:r>
                    </a:p>
                  </a:txBody>
                  <a:tcPr marL="0" marR="0" marT="0" marB="0" anchor="ctr">
                    <a:solidFill>
                      <a:schemeClr val="bg1"/>
                    </a:solidFill>
                  </a:tcPr>
                </a:tc>
                <a:tc>
                  <a:txBody>
                    <a:bodyPr/>
                    <a:lstStyle/>
                    <a:p>
                      <a:r>
                        <a:rPr lang="en-US" sz="800" noProof="0">
                          <a:solidFill>
                            <a:schemeClr val="bg1">
                              <a:lumMod val="50000"/>
                            </a:schemeClr>
                          </a:solidFill>
                        </a:rPr>
                        <a:t>11</a:t>
                      </a:r>
                    </a:p>
                  </a:txBody>
                  <a:tcPr marL="0" marR="0" marT="0" marB="0" anchor="ctr">
                    <a:solidFill>
                      <a:schemeClr val="bg1"/>
                    </a:solidFill>
                  </a:tcPr>
                </a:tc>
                <a:tc>
                  <a:txBody>
                    <a:bodyPr/>
                    <a:lstStyle/>
                    <a:p>
                      <a:r>
                        <a:rPr lang="en-US" sz="800" noProof="0">
                          <a:solidFill>
                            <a:schemeClr val="bg1">
                              <a:lumMod val="50000"/>
                            </a:schemeClr>
                          </a:solidFill>
                        </a:rPr>
                        <a:t>2</a:t>
                      </a:r>
                    </a:p>
                  </a:txBody>
                  <a:tcPr marL="0" marR="0" marT="0" marB="0" anchor="ctr">
                    <a:solidFill>
                      <a:schemeClr val="bg1"/>
                    </a:solidFill>
                  </a:tcPr>
                </a:tc>
                <a:tc>
                  <a:txBody>
                    <a:bodyPr/>
                    <a:lstStyle/>
                    <a:p>
                      <a:r>
                        <a:rPr lang="en-US" sz="800" noProof="0" dirty="0">
                          <a:solidFill>
                            <a:schemeClr val="bg1">
                              <a:lumMod val="50000"/>
                            </a:schemeClr>
                          </a:solidFill>
                        </a:rPr>
                        <a:t>0</a:t>
                      </a:r>
                    </a:p>
                  </a:txBody>
                  <a:tcPr marL="0" marR="0" marT="0" marB="0" anchor="ctr">
                    <a:solidFill>
                      <a:schemeClr val="bg1"/>
                    </a:solidFill>
                  </a:tcPr>
                </a:tc>
                <a:extLst>
                  <a:ext uri="{0D108BD9-81ED-4DB2-BD59-A6C34878D82A}">
                    <a16:rowId xmlns:a16="http://schemas.microsoft.com/office/drawing/2014/main" val="122038184"/>
                  </a:ext>
                </a:extLst>
              </a:tr>
            </a:tbl>
          </a:graphicData>
        </a:graphic>
      </p:graphicFrame>
      <p:sp>
        <p:nvSpPr>
          <p:cNvPr id="40" name="TextBox 39">
            <a:extLst>
              <a:ext uri="{FF2B5EF4-FFF2-40B4-BE49-F238E27FC236}">
                <a16:creationId xmlns:a16="http://schemas.microsoft.com/office/drawing/2014/main" id="{BFF4148D-3B30-E725-7614-14D9C99B24B6}"/>
              </a:ext>
            </a:extLst>
          </p:cNvPr>
          <p:cNvSpPr txBox="1"/>
          <p:nvPr/>
        </p:nvSpPr>
        <p:spPr>
          <a:xfrm>
            <a:off x="4606634" y="1219513"/>
            <a:ext cx="4297654" cy="246221"/>
          </a:xfrm>
          <a:prstGeom prst="rect">
            <a:avLst/>
          </a:prstGeom>
          <a:solidFill>
            <a:schemeClr val="bg1"/>
          </a:solidFill>
        </p:spPr>
        <p:txBody>
          <a:bodyPr wrap="square" tIns="0" bIns="0" rtlCol="0" anchor="ctr">
            <a:spAutoFit/>
          </a:bodyPr>
          <a:lstStyle/>
          <a:p>
            <a:pPr algn="ctr"/>
            <a:r>
              <a:rPr lang="en-US" sz="1600" b="1" noProof="0">
                <a:solidFill>
                  <a:schemeClr val="accent5"/>
                </a:solidFill>
              </a:rPr>
              <a:t>Time to First Subsequent Therapy</a:t>
            </a:r>
          </a:p>
        </p:txBody>
      </p:sp>
      <p:sp>
        <p:nvSpPr>
          <p:cNvPr id="42" name="TextBox 41">
            <a:extLst>
              <a:ext uri="{FF2B5EF4-FFF2-40B4-BE49-F238E27FC236}">
                <a16:creationId xmlns:a16="http://schemas.microsoft.com/office/drawing/2014/main" id="{88E6B90F-D467-927C-03C4-0E3616CFE365}"/>
              </a:ext>
            </a:extLst>
          </p:cNvPr>
          <p:cNvSpPr txBox="1"/>
          <p:nvPr/>
        </p:nvSpPr>
        <p:spPr>
          <a:xfrm>
            <a:off x="1105741" y="3288845"/>
            <a:ext cx="2575613" cy="152349"/>
          </a:xfrm>
          <a:prstGeom prst="rect">
            <a:avLst/>
          </a:prstGeom>
          <a:solidFill>
            <a:schemeClr val="bg1"/>
          </a:solidFill>
        </p:spPr>
        <p:txBody>
          <a:bodyPr wrap="square" tIns="0" bIns="0" rtlCol="0" anchor="ctr">
            <a:spAutoFit/>
          </a:bodyPr>
          <a:lstStyle/>
          <a:p>
            <a:pPr algn="ctr">
              <a:lnSpc>
                <a:spcPct val="90000"/>
              </a:lnSpc>
            </a:pPr>
            <a:r>
              <a:rPr lang="en-US" sz="1100" b="1" noProof="0">
                <a:solidFill>
                  <a:schemeClr val="tx2"/>
                </a:solidFill>
              </a:rPr>
              <a:t>Time from Randomization (months)</a:t>
            </a:r>
          </a:p>
        </p:txBody>
      </p:sp>
      <p:sp>
        <p:nvSpPr>
          <p:cNvPr id="7" name="Rectangle 6">
            <a:extLst>
              <a:ext uri="{FF2B5EF4-FFF2-40B4-BE49-F238E27FC236}">
                <a16:creationId xmlns:a16="http://schemas.microsoft.com/office/drawing/2014/main" id="{09BAD4F4-8AC8-CAC2-FEA3-323A3D52DF90}"/>
              </a:ext>
            </a:extLst>
          </p:cNvPr>
          <p:cNvSpPr/>
          <p:nvPr/>
        </p:nvSpPr>
        <p:spPr>
          <a:xfrm>
            <a:off x="1508760" y="1619250"/>
            <a:ext cx="1964745" cy="138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8" name="Picture 47" descr="A graph on a white background&#10;&#10;Description automatically generated">
            <a:extLst>
              <a:ext uri="{FF2B5EF4-FFF2-40B4-BE49-F238E27FC236}">
                <a16:creationId xmlns:a16="http://schemas.microsoft.com/office/drawing/2014/main" id="{127CF505-F39D-ACE7-29A7-04F6CA3F9EEB}"/>
              </a:ext>
            </a:extLst>
          </p:cNvPr>
          <p:cNvPicPr>
            <a:picLocks noChangeAspect="1"/>
          </p:cNvPicPr>
          <p:nvPr/>
        </p:nvPicPr>
        <p:blipFill rotWithShape="1">
          <a:blip r:embed="rId8">
            <a:extLst>
              <a:ext uri="{28A0092B-C50C-407E-A947-70E740481C1C}">
                <a14:useLocalDpi xmlns:a14="http://schemas.microsoft.com/office/drawing/2010/main" val="0"/>
              </a:ext>
            </a:extLst>
          </a:blip>
          <a:srcRect l="42026" t="6972" r="23412" b="60628"/>
          <a:stretch/>
        </p:blipFill>
        <p:spPr>
          <a:xfrm>
            <a:off x="926923" y="1650096"/>
            <a:ext cx="2754431" cy="1469179"/>
          </a:xfrm>
          <a:custGeom>
            <a:avLst/>
            <a:gdLst>
              <a:gd name="connsiteX0" fmla="*/ 2396800 w 2754431"/>
              <a:gd name="connsiteY0" fmla="*/ 0 h 1469179"/>
              <a:gd name="connsiteX1" fmla="*/ 2754431 w 2754431"/>
              <a:gd name="connsiteY1" fmla="*/ 0 h 1469179"/>
              <a:gd name="connsiteX2" fmla="*/ 2754431 w 2754431"/>
              <a:gd name="connsiteY2" fmla="*/ 153767 h 1469179"/>
              <a:gd name="connsiteX3" fmla="*/ 2396800 w 2754431"/>
              <a:gd name="connsiteY3" fmla="*/ 153767 h 1469179"/>
              <a:gd name="connsiteX4" fmla="*/ 0 w 2754431"/>
              <a:gd name="connsiteY4" fmla="*/ 0 h 1469179"/>
              <a:gd name="connsiteX5" fmla="*/ 534299 w 2754431"/>
              <a:gd name="connsiteY5" fmla="*/ 0 h 1469179"/>
              <a:gd name="connsiteX6" fmla="*/ 534299 w 2754431"/>
              <a:gd name="connsiteY6" fmla="*/ 177518 h 1469179"/>
              <a:gd name="connsiteX7" fmla="*/ 1615284 w 2754431"/>
              <a:gd name="connsiteY7" fmla="*/ 177518 h 1469179"/>
              <a:gd name="connsiteX8" fmla="*/ 1615284 w 2754431"/>
              <a:gd name="connsiteY8" fmla="*/ 807309 h 1469179"/>
              <a:gd name="connsiteX9" fmla="*/ 2754431 w 2754431"/>
              <a:gd name="connsiteY9" fmla="*/ 807309 h 1469179"/>
              <a:gd name="connsiteX10" fmla="*/ 2754431 w 2754431"/>
              <a:gd name="connsiteY10" fmla="*/ 1469179 h 1469179"/>
              <a:gd name="connsiteX11" fmla="*/ 0 w 2754431"/>
              <a:gd name="connsiteY11" fmla="*/ 1469179 h 146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431" h="1469179">
                <a:moveTo>
                  <a:pt x="2396800" y="0"/>
                </a:moveTo>
                <a:lnTo>
                  <a:pt x="2754431" y="0"/>
                </a:lnTo>
                <a:lnTo>
                  <a:pt x="2754431" y="153767"/>
                </a:lnTo>
                <a:lnTo>
                  <a:pt x="2396800" y="153767"/>
                </a:lnTo>
                <a:close/>
                <a:moveTo>
                  <a:pt x="0" y="0"/>
                </a:moveTo>
                <a:lnTo>
                  <a:pt x="534299" y="0"/>
                </a:lnTo>
                <a:lnTo>
                  <a:pt x="534299" y="177518"/>
                </a:lnTo>
                <a:lnTo>
                  <a:pt x="1615284" y="177518"/>
                </a:lnTo>
                <a:lnTo>
                  <a:pt x="1615284" y="807309"/>
                </a:lnTo>
                <a:lnTo>
                  <a:pt x="2754431" y="807309"/>
                </a:lnTo>
                <a:lnTo>
                  <a:pt x="2754431" y="1469179"/>
                </a:lnTo>
                <a:lnTo>
                  <a:pt x="0" y="1469179"/>
                </a:lnTo>
                <a:close/>
              </a:path>
            </a:pathLst>
          </a:custGeom>
        </p:spPr>
      </p:pic>
      <p:graphicFrame>
        <p:nvGraphicFramePr>
          <p:cNvPr id="14" name="Table 13">
            <a:extLst>
              <a:ext uri="{FF2B5EF4-FFF2-40B4-BE49-F238E27FC236}">
                <a16:creationId xmlns:a16="http://schemas.microsoft.com/office/drawing/2014/main" id="{9EC8302F-36A7-7E6A-14D4-FDFF140A6BBD}"/>
              </a:ext>
            </a:extLst>
          </p:cNvPr>
          <p:cNvGraphicFramePr>
            <a:graphicFrameLocks noGrp="1"/>
          </p:cNvGraphicFramePr>
          <p:nvPr>
            <p:extLst>
              <p:ext uri="{D42A27DB-BD31-4B8C-83A1-F6EECF244321}">
                <p14:modId xmlns:p14="http://schemas.microsoft.com/office/powerpoint/2010/main" val="2601183079"/>
              </p:ext>
            </p:extLst>
          </p:nvPr>
        </p:nvGraphicFramePr>
        <p:xfrm>
          <a:off x="1956513" y="1581032"/>
          <a:ext cx="2455959" cy="523162"/>
        </p:xfrm>
        <a:graphic>
          <a:graphicData uri="http://schemas.openxmlformats.org/drawingml/2006/table">
            <a:tbl>
              <a:tblPr firstRow="1" bandRow="1">
                <a:tableStyleId>{6E25E649-3F16-4E02-A733-19D2CDBF48F0}</a:tableStyleId>
              </a:tblPr>
              <a:tblGrid>
                <a:gridCol w="1180487">
                  <a:extLst>
                    <a:ext uri="{9D8B030D-6E8A-4147-A177-3AD203B41FA5}">
                      <a16:colId xmlns:a16="http://schemas.microsoft.com/office/drawing/2014/main" val="3622752972"/>
                    </a:ext>
                  </a:extLst>
                </a:gridCol>
                <a:gridCol w="665116">
                  <a:extLst>
                    <a:ext uri="{9D8B030D-6E8A-4147-A177-3AD203B41FA5}">
                      <a16:colId xmlns:a16="http://schemas.microsoft.com/office/drawing/2014/main" val="491653221"/>
                    </a:ext>
                  </a:extLst>
                </a:gridCol>
                <a:gridCol w="610356">
                  <a:extLst>
                    <a:ext uri="{9D8B030D-6E8A-4147-A177-3AD203B41FA5}">
                      <a16:colId xmlns:a16="http://schemas.microsoft.com/office/drawing/2014/main" val="3738235168"/>
                    </a:ext>
                  </a:extLst>
                </a:gridCol>
              </a:tblGrid>
              <a:tr h="138137">
                <a:tc>
                  <a:txBody>
                    <a:bodyPr/>
                    <a:lstStyle/>
                    <a:p>
                      <a:pPr>
                        <a:lnSpc>
                          <a:spcPct val="90000"/>
                        </a:lnSpc>
                      </a:pPr>
                      <a:endParaRPr lang="en-US" sz="900" noProof="0" dirty="0"/>
                    </a:p>
                  </a:txBody>
                  <a:tcPr marT="0" marB="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US" sz="900" noProof="0" dirty="0"/>
                        <a:t>Dato-</a:t>
                      </a:r>
                      <a:r>
                        <a:rPr lang="en-US" sz="900" noProof="0" dirty="0" err="1"/>
                        <a:t>DXd</a:t>
                      </a:r>
                      <a:endParaRPr lang="en-US" sz="900" noProof="0" dirty="0"/>
                    </a:p>
                  </a:txBody>
                  <a:tcPr marT="0" marB="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rgbClr val="7030A0"/>
                    </a:solidFill>
                  </a:tcPr>
                </a:tc>
                <a:tc>
                  <a:txBody>
                    <a:bodyPr/>
                    <a:lstStyle/>
                    <a:p>
                      <a:pPr algn="ctr">
                        <a:lnSpc>
                          <a:spcPct val="90000"/>
                        </a:lnSpc>
                      </a:pPr>
                      <a:r>
                        <a:rPr lang="en-US" sz="900" noProof="0"/>
                        <a:t>ICC</a:t>
                      </a:r>
                    </a:p>
                  </a:txBody>
                  <a:tcPr marT="0" marB="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770062886"/>
                  </a:ext>
                </a:extLst>
              </a:tr>
              <a:tr h="138137">
                <a:tc>
                  <a:txBody>
                    <a:bodyPr/>
                    <a:lstStyle/>
                    <a:p>
                      <a:pPr>
                        <a:lnSpc>
                          <a:spcPct val="90000"/>
                        </a:lnSpc>
                      </a:pPr>
                      <a:r>
                        <a:rPr lang="en-US" sz="900" noProof="0" dirty="0"/>
                        <a:t>Median PFS, months (95% CI)</a:t>
                      </a:r>
                    </a:p>
                  </a:txBody>
                  <a:tcPr marT="0" marB="0" anchor="ctr">
                    <a:lnT w="19050" cap="flat" cmpd="sng" algn="ctr">
                      <a:solidFill>
                        <a:schemeClr val="bg1">
                          <a:lumMod val="50000"/>
                        </a:schemeClr>
                      </a:solidFill>
                      <a:prstDash val="solid"/>
                      <a:round/>
                      <a:headEnd type="none" w="med" len="med"/>
                      <a:tailEnd type="none" w="med" len="med"/>
                    </a:lnT>
                  </a:tcPr>
                </a:tc>
                <a:tc>
                  <a:txBody>
                    <a:bodyPr/>
                    <a:lstStyle/>
                    <a:p>
                      <a:pPr algn="ctr">
                        <a:lnSpc>
                          <a:spcPct val="90000"/>
                        </a:lnSpc>
                      </a:pPr>
                      <a:r>
                        <a:rPr lang="en-US" sz="900" noProof="0"/>
                        <a:t>6.9</a:t>
                      </a:r>
                    </a:p>
                    <a:p>
                      <a:pPr algn="ctr">
                        <a:lnSpc>
                          <a:spcPct val="90000"/>
                        </a:lnSpc>
                      </a:pPr>
                      <a:r>
                        <a:rPr lang="en-US" sz="900" noProof="0"/>
                        <a:t>(5.9–7.1)</a:t>
                      </a:r>
                    </a:p>
                  </a:txBody>
                  <a:tcPr marT="0" marB="0" anchor="ctr">
                    <a:lnT w="19050" cap="flat" cmpd="sng" algn="ctr">
                      <a:solidFill>
                        <a:schemeClr val="bg1">
                          <a:lumMod val="50000"/>
                        </a:schemeClr>
                      </a:solidFill>
                      <a:prstDash val="solid"/>
                      <a:round/>
                      <a:headEnd type="none" w="med" len="med"/>
                      <a:tailEnd type="none" w="med" len="med"/>
                    </a:lnT>
                  </a:tcPr>
                </a:tc>
                <a:tc>
                  <a:txBody>
                    <a:bodyPr/>
                    <a:lstStyle/>
                    <a:p>
                      <a:pPr algn="ctr">
                        <a:lnSpc>
                          <a:spcPct val="90000"/>
                        </a:lnSpc>
                      </a:pPr>
                      <a:r>
                        <a:rPr lang="en-US" sz="900" noProof="0"/>
                        <a:t>4.5</a:t>
                      </a:r>
                    </a:p>
                    <a:p>
                      <a:pPr algn="ctr">
                        <a:lnSpc>
                          <a:spcPct val="90000"/>
                        </a:lnSpc>
                      </a:pPr>
                      <a:r>
                        <a:rPr lang="en-US" sz="900" noProof="0"/>
                        <a:t>(4.2–5.5)</a:t>
                      </a:r>
                    </a:p>
                  </a:txBody>
                  <a:tcPr marT="0" marB="0" anchor="ctr">
                    <a:lnT w="1905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3043392432"/>
                  </a:ext>
                </a:extLst>
              </a:tr>
              <a:tr h="138137">
                <a:tc>
                  <a:txBody>
                    <a:bodyPr/>
                    <a:lstStyle/>
                    <a:p>
                      <a:pPr>
                        <a:lnSpc>
                          <a:spcPct val="90000"/>
                        </a:lnSpc>
                      </a:pPr>
                      <a:r>
                        <a:rPr lang="en-US" sz="900" noProof="0"/>
                        <a:t>HR (95% CI)</a:t>
                      </a:r>
                    </a:p>
                  </a:txBody>
                  <a:tcPr marT="0" marB="0" anchor="ctr">
                    <a:lnB w="19050" cap="flat" cmpd="sng" algn="ctr">
                      <a:solidFill>
                        <a:schemeClr val="bg1">
                          <a:lumMod val="50000"/>
                        </a:schemeClr>
                      </a:solidFill>
                      <a:prstDash val="solid"/>
                      <a:round/>
                      <a:headEnd type="none" w="med" len="med"/>
                      <a:tailEnd type="none" w="med" len="med"/>
                    </a:lnB>
                  </a:tcPr>
                </a:tc>
                <a:tc gridSpan="2">
                  <a:txBody>
                    <a:bodyPr/>
                    <a:lstStyle/>
                    <a:p>
                      <a:pPr algn="ctr">
                        <a:lnSpc>
                          <a:spcPct val="90000"/>
                        </a:lnSpc>
                      </a:pPr>
                      <a:r>
                        <a:rPr lang="en-US" sz="900" noProof="0" dirty="0"/>
                        <a:t>0.64 (0.53–0.76)</a:t>
                      </a:r>
                    </a:p>
                  </a:txBody>
                  <a:tcPr marT="0" marB="0" anchor="ctr">
                    <a:lnB w="19050" cap="flat" cmpd="sng" algn="ctr">
                      <a:solidFill>
                        <a:schemeClr val="bg1">
                          <a:lumMod val="50000"/>
                        </a:schemeClr>
                      </a:solidFill>
                      <a:prstDash val="solid"/>
                      <a:round/>
                      <a:headEnd type="none" w="med" len="med"/>
                      <a:tailEnd type="none" w="med" len="med"/>
                    </a:lnB>
                  </a:tcPr>
                </a:tc>
                <a:tc hMerge="1">
                  <a:txBody>
                    <a:bodyPr/>
                    <a:lstStyle/>
                    <a:p>
                      <a:pPr>
                        <a:lnSpc>
                          <a:spcPct val="90000"/>
                        </a:lnSpc>
                      </a:pPr>
                      <a:endParaRPr lang="en-US" sz="1050"/>
                    </a:p>
                  </a:txBody>
                  <a:tcPr marT="0" marB="0">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63164959"/>
                  </a:ext>
                </a:extLst>
              </a:tr>
            </a:tbl>
          </a:graphicData>
        </a:graphic>
      </p:graphicFrame>
      <p:sp>
        <p:nvSpPr>
          <p:cNvPr id="20" name="TextBox 19">
            <a:extLst>
              <a:ext uri="{FF2B5EF4-FFF2-40B4-BE49-F238E27FC236}">
                <a16:creationId xmlns:a16="http://schemas.microsoft.com/office/drawing/2014/main" id="{8F324C61-3DB0-2BAD-5605-60447DC5703A}"/>
              </a:ext>
            </a:extLst>
          </p:cNvPr>
          <p:cNvSpPr txBox="1"/>
          <p:nvPr/>
        </p:nvSpPr>
        <p:spPr>
          <a:xfrm>
            <a:off x="3620902" y="2509780"/>
            <a:ext cx="808748" cy="313932"/>
          </a:xfrm>
          <a:prstGeom prst="rect">
            <a:avLst/>
          </a:prstGeom>
          <a:solidFill>
            <a:schemeClr val="bg1"/>
          </a:solidFill>
        </p:spPr>
        <p:txBody>
          <a:bodyPr wrap="none" lIns="18288" rIns="0" rtlCol="0">
            <a:spAutoFit/>
          </a:bodyPr>
          <a:lstStyle/>
          <a:p>
            <a:pPr>
              <a:lnSpc>
                <a:spcPct val="90000"/>
              </a:lnSpc>
            </a:pPr>
            <a:r>
              <a:rPr lang="en-US" sz="800" noProof="0" dirty="0"/>
              <a:t>Dato-</a:t>
            </a:r>
            <a:r>
              <a:rPr lang="en-US" sz="800" noProof="0" dirty="0" err="1"/>
              <a:t>DXd</a:t>
            </a:r>
            <a:r>
              <a:rPr lang="en-US" sz="800" noProof="0" dirty="0"/>
              <a:t> (n = 365)</a:t>
            </a:r>
          </a:p>
          <a:p>
            <a:pPr>
              <a:lnSpc>
                <a:spcPct val="90000"/>
              </a:lnSpc>
            </a:pPr>
            <a:r>
              <a:rPr lang="en-US" sz="800" noProof="0" dirty="0"/>
              <a:t>ICC (n = 367)</a:t>
            </a:r>
          </a:p>
        </p:txBody>
      </p:sp>
      <p:sp>
        <p:nvSpPr>
          <p:cNvPr id="22" name="TextBox 21">
            <a:extLst>
              <a:ext uri="{FF2B5EF4-FFF2-40B4-BE49-F238E27FC236}">
                <a16:creationId xmlns:a16="http://schemas.microsoft.com/office/drawing/2014/main" id="{5C9BCB8C-E5E6-73B8-180F-0FE4B0514848}"/>
              </a:ext>
            </a:extLst>
          </p:cNvPr>
          <p:cNvSpPr txBox="1"/>
          <p:nvPr/>
        </p:nvSpPr>
        <p:spPr>
          <a:xfrm>
            <a:off x="1869025" y="2218137"/>
            <a:ext cx="256480" cy="110800"/>
          </a:xfrm>
          <a:prstGeom prst="rect">
            <a:avLst/>
          </a:prstGeom>
          <a:solidFill>
            <a:schemeClr val="bg1"/>
          </a:solidFill>
        </p:spPr>
        <p:txBody>
          <a:bodyPr wrap="none" lIns="0" tIns="0" rIns="0" bIns="0" rtlCol="0">
            <a:spAutoFit/>
          </a:bodyPr>
          <a:lstStyle/>
          <a:p>
            <a:pPr>
              <a:lnSpc>
                <a:spcPct val="90000"/>
              </a:lnSpc>
            </a:pPr>
            <a:r>
              <a:rPr lang="en-US" sz="800" b="1" noProof="0" dirty="0">
                <a:solidFill>
                  <a:srgbClr val="7030A0"/>
                </a:solidFill>
              </a:rPr>
              <a:t>55.2%</a:t>
            </a:r>
          </a:p>
        </p:txBody>
      </p:sp>
      <p:sp>
        <p:nvSpPr>
          <p:cNvPr id="23" name="TextBox 22">
            <a:extLst>
              <a:ext uri="{FF2B5EF4-FFF2-40B4-BE49-F238E27FC236}">
                <a16:creationId xmlns:a16="http://schemas.microsoft.com/office/drawing/2014/main" id="{A903A11F-E456-FD1C-58A1-9B7C76632F29}"/>
              </a:ext>
            </a:extLst>
          </p:cNvPr>
          <p:cNvSpPr txBox="1"/>
          <p:nvPr/>
        </p:nvSpPr>
        <p:spPr>
          <a:xfrm>
            <a:off x="2349670" y="2502092"/>
            <a:ext cx="256480" cy="110800"/>
          </a:xfrm>
          <a:prstGeom prst="rect">
            <a:avLst/>
          </a:prstGeom>
          <a:solidFill>
            <a:schemeClr val="bg1"/>
          </a:solidFill>
        </p:spPr>
        <p:txBody>
          <a:bodyPr wrap="none" lIns="0" tIns="0" rIns="0" bIns="0" rtlCol="0">
            <a:spAutoFit/>
          </a:bodyPr>
          <a:lstStyle/>
          <a:p>
            <a:pPr>
              <a:lnSpc>
                <a:spcPct val="90000"/>
              </a:lnSpc>
            </a:pPr>
            <a:r>
              <a:rPr lang="en-US" sz="800" b="1" noProof="0">
                <a:solidFill>
                  <a:srgbClr val="7030A0"/>
                </a:solidFill>
              </a:rPr>
              <a:t>34.7%</a:t>
            </a:r>
          </a:p>
        </p:txBody>
      </p:sp>
      <p:sp>
        <p:nvSpPr>
          <p:cNvPr id="24" name="TextBox 23">
            <a:extLst>
              <a:ext uri="{FF2B5EF4-FFF2-40B4-BE49-F238E27FC236}">
                <a16:creationId xmlns:a16="http://schemas.microsoft.com/office/drawing/2014/main" id="{28B886F7-671D-F87E-BB9B-20D2862F43FB}"/>
              </a:ext>
            </a:extLst>
          </p:cNvPr>
          <p:cNvSpPr txBox="1"/>
          <p:nvPr/>
        </p:nvSpPr>
        <p:spPr>
          <a:xfrm>
            <a:off x="2808278" y="2692567"/>
            <a:ext cx="256480" cy="110800"/>
          </a:xfrm>
          <a:prstGeom prst="rect">
            <a:avLst/>
          </a:prstGeom>
          <a:solidFill>
            <a:schemeClr val="bg1"/>
          </a:solidFill>
        </p:spPr>
        <p:txBody>
          <a:bodyPr wrap="none" lIns="0" tIns="0" rIns="0" bIns="0" rtlCol="0">
            <a:spAutoFit/>
          </a:bodyPr>
          <a:lstStyle/>
          <a:p>
            <a:pPr>
              <a:lnSpc>
                <a:spcPct val="90000"/>
              </a:lnSpc>
            </a:pPr>
            <a:r>
              <a:rPr lang="en-US" sz="800" b="1" noProof="0">
                <a:solidFill>
                  <a:srgbClr val="7030A0"/>
                </a:solidFill>
              </a:rPr>
              <a:t>21.7%</a:t>
            </a:r>
          </a:p>
        </p:txBody>
      </p:sp>
      <p:sp>
        <p:nvSpPr>
          <p:cNvPr id="25" name="TextBox 24">
            <a:extLst>
              <a:ext uri="{FF2B5EF4-FFF2-40B4-BE49-F238E27FC236}">
                <a16:creationId xmlns:a16="http://schemas.microsoft.com/office/drawing/2014/main" id="{F9E34902-FD2F-FEB6-4225-9E6FDED34557}"/>
              </a:ext>
            </a:extLst>
          </p:cNvPr>
          <p:cNvSpPr txBox="1"/>
          <p:nvPr/>
        </p:nvSpPr>
        <p:spPr>
          <a:xfrm>
            <a:off x="1599391" y="2597463"/>
            <a:ext cx="256480" cy="110800"/>
          </a:xfrm>
          <a:prstGeom prst="rect">
            <a:avLst/>
          </a:prstGeom>
          <a:solidFill>
            <a:schemeClr val="bg1"/>
          </a:solidFill>
        </p:spPr>
        <p:txBody>
          <a:bodyPr wrap="none" lIns="0" tIns="0" rIns="0" bIns="0" rtlCol="0">
            <a:spAutoFit/>
          </a:bodyPr>
          <a:lstStyle/>
          <a:p>
            <a:pPr>
              <a:lnSpc>
                <a:spcPct val="90000"/>
              </a:lnSpc>
            </a:pPr>
            <a:r>
              <a:rPr lang="en-US" sz="800" b="1" noProof="0" dirty="0">
                <a:solidFill>
                  <a:schemeClr val="bg1">
                    <a:lumMod val="50000"/>
                  </a:schemeClr>
                </a:solidFill>
              </a:rPr>
              <a:t>36.9%</a:t>
            </a:r>
          </a:p>
        </p:txBody>
      </p:sp>
      <p:sp>
        <p:nvSpPr>
          <p:cNvPr id="26" name="TextBox 25">
            <a:extLst>
              <a:ext uri="{FF2B5EF4-FFF2-40B4-BE49-F238E27FC236}">
                <a16:creationId xmlns:a16="http://schemas.microsoft.com/office/drawing/2014/main" id="{30940341-4BD8-CB96-DBC8-3D979DAC07D1}"/>
              </a:ext>
            </a:extLst>
          </p:cNvPr>
          <p:cNvSpPr txBox="1"/>
          <p:nvPr/>
        </p:nvSpPr>
        <p:spPr>
          <a:xfrm>
            <a:off x="2081801" y="2834184"/>
            <a:ext cx="256480" cy="110800"/>
          </a:xfrm>
          <a:prstGeom prst="rect">
            <a:avLst/>
          </a:prstGeom>
          <a:solidFill>
            <a:schemeClr val="bg1"/>
          </a:solidFill>
        </p:spPr>
        <p:txBody>
          <a:bodyPr wrap="none" lIns="0" tIns="0" rIns="0" bIns="0" rtlCol="0">
            <a:spAutoFit/>
          </a:bodyPr>
          <a:lstStyle/>
          <a:p>
            <a:pPr>
              <a:lnSpc>
                <a:spcPct val="90000"/>
              </a:lnSpc>
            </a:pPr>
            <a:r>
              <a:rPr lang="en-US" sz="800" b="1" noProof="0" dirty="0">
                <a:solidFill>
                  <a:schemeClr val="bg1">
                    <a:lumMod val="50000"/>
                  </a:schemeClr>
                </a:solidFill>
              </a:rPr>
              <a:t>20.9%</a:t>
            </a:r>
          </a:p>
        </p:txBody>
      </p:sp>
      <p:sp>
        <p:nvSpPr>
          <p:cNvPr id="27" name="TextBox 26">
            <a:extLst>
              <a:ext uri="{FF2B5EF4-FFF2-40B4-BE49-F238E27FC236}">
                <a16:creationId xmlns:a16="http://schemas.microsoft.com/office/drawing/2014/main" id="{4DCD8CDB-5CF1-A50D-F6E7-6C417651285B}"/>
              </a:ext>
            </a:extLst>
          </p:cNvPr>
          <p:cNvSpPr txBox="1"/>
          <p:nvPr/>
        </p:nvSpPr>
        <p:spPr>
          <a:xfrm>
            <a:off x="2612333" y="2998514"/>
            <a:ext cx="205184" cy="110800"/>
          </a:xfrm>
          <a:prstGeom prst="rect">
            <a:avLst/>
          </a:prstGeom>
          <a:solidFill>
            <a:schemeClr val="bg1"/>
          </a:solidFill>
        </p:spPr>
        <p:txBody>
          <a:bodyPr wrap="none" lIns="0" tIns="0" rIns="0" bIns="0" rtlCol="0">
            <a:spAutoFit/>
          </a:bodyPr>
          <a:lstStyle/>
          <a:p>
            <a:pPr>
              <a:lnSpc>
                <a:spcPct val="90000"/>
              </a:lnSpc>
            </a:pPr>
            <a:r>
              <a:rPr lang="en-US" sz="800" b="1" noProof="0">
                <a:solidFill>
                  <a:schemeClr val="bg1">
                    <a:lumMod val="50000"/>
                  </a:schemeClr>
                </a:solidFill>
              </a:rPr>
              <a:t>9.9%</a:t>
            </a:r>
          </a:p>
        </p:txBody>
      </p:sp>
      <p:sp>
        <p:nvSpPr>
          <p:cNvPr id="34" name="TextBox 33">
            <a:extLst>
              <a:ext uri="{FF2B5EF4-FFF2-40B4-BE49-F238E27FC236}">
                <a16:creationId xmlns:a16="http://schemas.microsoft.com/office/drawing/2014/main" id="{3CCBE00C-911F-8EF9-5CD9-F2B95EC06B50}"/>
              </a:ext>
            </a:extLst>
          </p:cNvPr>
          <p:cNvSpPr txBox="1"/>
          <p:nvPr/>
        </p:nvSpPr>
        <p:spPr>
          <a:xfrm>
            <a:off x="698585" y="1568896"/>
            <a:ext cx="144270" cy="1692771"/>
          </a:xfrm>
          <a:prstGeom prst="rect">
            <a:avLst/>
          </a:prstGeom>
          <a:solidFill>
            <a:schemeClr val="bg1"/>
          </a:solidFill>
        </p:spPr>
        <p:txBody>
          <a:bodyPr wrap="none" lIns="0" rIns="0" rtlCol="0">
            <a:spAutoFit/>
          </a:bodyPr>
          <a:lstStyle/>
          <a:p>
            <a:pPr algn="r">
              <a:spcAft>
                <a:spcPts val="1200"/>
              </a:spcAft>
            </a:pPr>
            <a:r>
              <a:rPr lang="en-US" sz="900" noProof="0">
                <a:solidFill>
                  <a:schemeClr val="tx2"/>
                </a:solidFill>
              </a:rPr>
              <a:t>1.0</a:t>
            </a:r>
          </a:p>
          <a:p>
            <a:pPr algn="r">
              <a:spcAft>
                <a:spcPts val="1200"/>
              </a:spcAft>
            </a:pPr>
            <a:r>
              <a:rPr lang="en-US" sz="900" noProof="0">
                <a:solidFill>
                  <a:schemeClr val="tx2"/>
                </a:solidFill>
              </a:rPr>
              <a:t>0.8</a:t>
            </a:r>
          </a:p>
          <a:p>
            <a:pPr algn="r">
              <a:spcAft>
                <a:spcPts val="1200"/>
              </a:spcAft>
            </a:pPr>
            <a:r>
              <a:rPr lang="en-US" sz="900" noProof="0">
                <a:solidFill>
                  <a:schemeClr val="tx2"/>
                </a:solidFill>
              </a:rPr>
              <a:t>0.6</a:t>
            </a:r>
          </a:p>
          <a:p>
            <a:pPr algn="r">
              <a:spcAft>
                <a:spcPts val="1200"/>
              </a:spcAft>
            </a:pPr>
            <a:r>
              <a:rPr lang="en-US" sz="900" noProof="0">
                <a:solidFill>
                  <a:schemeClr val="tx2"/>
                </a:solidFill>
              </a:rPr>
              <a:t>0.4</a:t>
            </a:r>
          </a:p>
          <a:p>
            <a:pPr algn="r">
              <a:spcAft>
                <a:spcPts val="1200"/>
              </a:spcAft>
            </a:pPr>
            <a:r>
              <a:rPr lang="en-US" sz="900" noProof="0">
                <a:solidFill>
                  <a:schemeClr val="tx2"/>
                </a:solidFill>
              </a:rPr>
              <a:t>0.2</a:t>
            </a:r>
          </a:p>
          <a:p>
            <a:pPr algn="r">
              <a:spcAft>
                <a:spcPts val="1200"/>
              </a:spcAft>
            </a:pPr>
            <a:r>
              <a:rPr lang="en-US" sz="900" noProof="0">
                <a:solidFill>
                  <a:schemeClr val="tx2"/>
                </a:solidFill>
              </a:rPr>
              <a:t>0.0</a:t>
            </a:r>
          </a:p>
        </p:txBody>
      </p:sp>
      <p:sp>
        <p:nvSpPr>
          <p:cNvPr id="37" name="TextBox 36">
            <a:extLst>
              <a:ext uri="{FF2B5EF4-FFF2-40B4-BE49-F238E27FC236}">
                <a16:creationId xmlns:a16="http://schemas.microsoft.com/office/drawing/2014/main" id="{EFD1328F-9067-B9BE-2F75-E4F86540AE84}"/>
              </a:ext>
            </a:extLst>
          </p:cNvPr>
          <p:cNvSpPr txBox="1"/>
          <p:nvPr/>
        </p:nvSpPr>
        <p:spPr>
          <a:xfrm>
            <a:off x="879920" y="3163764"/>
            <a:ext cx="2997231" cy="138499"/>
          </a:xfrm>
          <a:prstGeom prst="rect">
            <a:avLst/>
          </a:prstGeom>
          <a:solidFill>
            <a:schemeClr val="bg1"/>
          </a:solidFill>
        </p:spPr>
        <p:txBody>
          <a:bodyPr wrap="none" lIns="0" tIns="0" rIns="9144" bIns="0" rtlCol="0">
            <a:spAutoFit/>
          </a:bodyPr>
          <a:lstStyle/>
          <a:p>
            <a:pPr>
              <a:spcAft>
                <a:spcPts val="1200"/>
              </a:spcAft>
            </a:pPr>
            <a:r>
              <a:rPr lang="en-US" sz="900" noProof="0" dirty="0">
                <a:solidFill>
                  <a:schemeClr val="tx2"/>
                </a:solidFill>
              </a:rPr>
              <a:t>0	 3	  6	   9	  12	   15      	    18</a:t>
            </a:r>
          </a:p>
        </p:txBody>
      </p:sp>
      <p:graphicFrame>
        <p:nvGraphicFramePr>
          <p:cNvPr id="32" name="Table 31">
            <a:extLst>
              <a:ext uri="{FF2B5EF4-FFF2-40B4-BE49-F238E27FC236}">
                <a16:creationId xmlns:a16="http://schemas.microsoft.com/office/drawing/2014/main" id="{C9AC400A-977E-236A-0800-860F0DBF438D}"/>
              </a:ext>
            </a:extLst>
          </p:cNvPr>
          <p:cNvGraphicFramePr>
            <a:graphicFrameLocks noGrp="1"/>
          </p:cNvGraphicFramePr>
          <p:nvPr>
            <p:extLst>
              <p:ext uri="{D42A27DB-BD31-4B8C-83A1-F6EECF244321}">
                <p14:modId xmlns:p14="http://schemas.microsoft.com/office/powerpoint/2010/main" val="3349935960"/>
              </p:ext>
            </p:extLst>
          </p:nvPr>
        </p:nvGraphicFramePr>
        <p:xfrm>
          <a:off x="4633874" y="3377528"/>
          <a:ext cx="3911642" cy="243840"/>
        </p:xfrm>
        <a:graphic>
          <a:graphicData uri="http://schemas.openxmlformats.org/drawingml/2006/table">
            <a:tbl>
              <a:tblPr firstRow="1" bandRow="1">
                <a:tableStyleId>{2D5ABB26-0587-4C30-8999-92F81FD0307C}</a:tableStyleId>
              </a:tblPr>
              <a:tblGrid>
                <a:gridCol w="531650">
                  <a:extLst>
                    <a:ext uri="{9D8B030D-6E8A-4147-A177-3AD203B41FA5}">
                      <a16:colId xmlns:a16="http://schemas.microsoft.com/office/drawing/2014/main" val="4094032361"/>
                    </a:ext>
                  </a:extLst>
                </a:gridCol>
                <a:gridCol w="482856">
                  <a:extLst>
                    <a:ext uri="{9D8B030D-6E8A-4147-A177-3AD203B41FA5}">
                      <a16:colId xmlns:a16="http://schemas.microsoft.com/office/drawing/2014/main" val="2223588537"/>
                    </a:ext>
                  </a:extLst>
                </a:gridCol>
                <a:gridCol w="482856">
                  <a:extLst>
                    <a:ext uri="{9D8B030D-6E8A-4147-A177-3AD203B41FA5}">
                      <a16:colId xmlns:a16="http://schemas.microsoft.com/office/drawing/2014/main" val="2962627362"/>
                    </a:ext>
                  </a:extLst>
                </a:gridCol>
                <a:gridCol w="482856">
                  <a:extLst>
                    <a:ext uri="{9D8B030D-6E8A-4147-A177-3AD203B41FA5}">
                      <a16:colId xmlns:a16="http://schemas.microsoft.com/office/drawing/2014/main" val="3056187800"/>
                    </a:ext>
                  </a:extLst>
                </a:gridCol>
                <a:gridCol w="482856">
                  <a:extLst>
                    <a:ext uri="{9D8B030D-6E8A-4147-A177-3AD203B41FA5}">
                      <a16:colId xmlns:a16="http://schemas.microsoft.com/office/drawing/2014/main" val="36962136"/>
                    </a:ext>
                  </a:extLst>
                </a:gridCol>
                <a:gridCol w="482856">
                  <a:extLst>
                    <a:ext uri="{9D8B030D-6E8A-4147-A177-3AD203B41FA5}">
                      <a16:colId xmlns:a16="http://schemas.microsoft.com/office/drawing/2014/main" val="2693373700"/>
                    </a:ext>
                  </a:extLst>
                </a:gridCol>
                <a:gridCol w="482856">
                  <a:extLst>
                    <a:ext uri="{9D8B030D-6E8A-4147-A177-3AD203B41FA5}">
                      <a16:colId xmlns:a16="http://schemas.microsoft.com/office/drawing/2014/main" val="3483974047"/>
                    </a:ext>
                  </a:extLst>
                </a:gridCol>
                <a:gridCol w="482856">
                  <a:extLst>
                    <a:ext uri="{9D8B030D-6E8A-4147-A177-3AD203B41FA5}">
                      <a16:colId xmlns:a16="http://schemas.microsoft.com/office/drawing/2014/main" val="1746490458"/>
                    </a:ext>
                  </a:extLst>
                </a:gridCol>
              </a:tblGrid>
              <a:tr h="112059">
                <a:tc>
                  <a:txBody>
                    <a:bodyPr/>
                    <a:lstStyle/>
                    <a:p>
                      <a:pPr algn="r"/>
                      <a:r>
                        <a:rPr lang="en-US" sz="800" noProof="0" dirty="0">
                          <a:solidFill>
                            <a:srgbClr val="7030A0"/>
                          </a:solidFill>
                        </a:rPr>
                        <a:t>Dato-</a:t>
                      </a:r>
                      <a:r>
                        <a:rPr lang="en-US" sz="800" noProof="0" dirty="0" err="1">
                          <a:solidFill>
                            <a:srgbClr val="7030A0"/>
                          </a:solidFill>
                        </a:rPr>
                        <a:t>DXd</a:t>
                      </a:r>
                      <a:endParaRPr lang="en-US" sz="800" noProof="0" dirty="0">
                        <a:solidFill>
                          <a:srgbClr val="7030A0"/>
                        </a:solidFill>
                      </a:endParaRPr>
                    </a:p>
                  </a:txBody>
                  <a:tcPr marL="0" marT="0" marB="0" anchor="ctr">
                    <a:solidFill>
                      <a:schemeClr val="bg1"/>
                    </a:solidFill>
                  </a:tcPr>
                </a:tc>
                <a:tc>
                  <a:txBody>
                    <a:bodyPr/>
                    <a:lstStyle/>
                    <a:p>
                      <a:r>
                        <a:rPr lang="en-US" sz="800" noProof="0" dirty="0">
                          <a:solidFill>
                            <a:srgbClr val="7030A0"/>
                          </a:solidFill>
                        </a:rPr>
                        <a:t>365</a:t>
                      </a:r>
                    </a:p>
                  </a:txBody>
                  <a:tcPr marL="0" marR="0" marT="0" marB="0" anchor="ctr">
                    <a:solidFill>
                      <a:schemeClr val="bg1"/>
                    </a:solidFill>
                  </a:tcPr>
                </a:tc>
                <a:tc>
                  <a:txBody>
                    <a:bodyPr/>
                    <a:lstStyle/>
                    <a:p>
                      <a:r>
                        <a:rPr lang="en-US" sz="800" noProof="0" dirty="0">
                          <a:solidFill>
                            <a:srgbClr val="7030A0"/>
                          </a:solidFill>
                        </a:rPr>
                        <a:t>304</a:t>
                      </a:r>
                    </a:p>
                  </a:txBody>
                  <a:tcPr marL="0" marR="0" marT="0" marB="0" anchor="ctr">
                    <a:solidFill>
                      <a:schemeClr val="bg1"/>
                    </a:solidFill>
                  </a:tcPr>
                </a:tc>
                <a:tc>
                  <a:txBody>
                    <a:bodyPr/>
                    <a:lstStyle/>
                    <a:p>
                      <a:r>
                        <a:rPr lang="en-US" sz="800" noProof="0" dirty="0">
                          <a:solidFill>
                            <a:srgbClr val="7030A0"/>
                          </a:solidFill>
                        </a:rPr>
                        <a:t>231</a:t>
                      </a:r>
                    </a:p>
                  </a:txBody>
                  <a:tcPr marL="0" marR="0" marT="0" marB="0" anchor="ctr">
                    <a:solidFill>
                      <a:schemeClr val="bg1"/>
                    </a:solidFill>
                  </a:tcPr>
                </a:tc>
                <a:tc>
                  <a:txBody>
                    <a:bodyPr/>
                    <a:lstStyle/>
                    <a:p>
                      <a:r>
                        <a:rPr lang="en-US" sz="800" noProof="0" dirty="0">
                          <a:solidFill>
                            <a:srgbClr val="7030A0"/>
                          </a:solidFill>
                        </a:rPr>
                        <a:t>110</a:t>
                      </a:r>
                    </a:p>
                  </a:txBody>
                  <a:tcPr marL="0" marR="0" marT="0" marB="0" anchor="ctr">
                    <a:solidFill>
                      <a:schemeClr val="bg1"/>
                    </a:solidFill>
                  </a:tcPr>
                </a:tc>
                <a:tc>
                  <a:txBody>
                    <a:bodyPr/>
                    <a:lstStyle/>
                    <a:p>
                      <a:r>
                        <a:rPr lang="en-US" sz="800" noProof="0" dirty="0">
                          <a:solidFill>
                            <a:srgbClr val="7030A0"/>
                          </a:solidFill>
                        </a:rPr>
                        <a:t>36</a:t>
                      </a:r>
                    </a:p>
                  </a:txBody>
                  <a:tcPr marL="0" marR="0" marT="0" marB="0" anchor="ctr">
                    <a:solidFill>
                      <a:schemeClr val="bg1"/>
                    </a:solidFill>
                  </a:tcPr>
                </a:tc>
                <a:tc>
                  <a:txBody>
                    <a:bodyPr/>
                    <a:lstStyle/>
                    <a:p>
                      <a:r>
                        <a:rPr lang="en-US" sz="800" noProof="0" dirty="0">
                          <a:solidFill>
                            <a:srgbClr val="7030A0"/>
                          </a:solidFill>
                        </a:rPr>
                        <a:t>7</a:t>
                      </a:r>
                    </a:p>
                  </a:txBody>
                  <a:tcPr marL="0" marR="0" marT="0" marB="0" anchor="ctr">
                    <a:solidFill>
                      <a:schemeClr val="bg1"/>
                    </a:solidFill>
                  </a:tcPr>
                </a:tc>
                <a:tc>
                  <a:txBody>
                    <a:bodyPr/>
                    <a:lstStyle/>
                    <a:p>
                      <a:r>
                        <a:rPr lang="en-US" sz="800" noProof="0" dirty="0">
                          <a:solidFill>
                            <a:srgbClr val="7030A0"/>
                          </a:solidFill>
                        </a:rPr>
                        <a:t>0</a:t>
                      </a:r>
                    </a:p>
                  </a:txBody>
                  <a:tcPr marL="0" marR="0" marT="0" marB="0" anchor="ctr">
                    <a:solidFill>
                      <a:schemeClr val="bg1"/>
                    </a:solidFill>
                  </a:tcPr>
                </a:tc>
                <a:extLst>
                  <a:ext uri="{0D108BD9-81ED-4DB2-BD59-A6C34878D82A}">
                    <a16:rowId xmlns:a16="http://schemas.microsoft.com/office/drawing/2014/main" val="1758070622"/>
                  </a:ext>
                </a:extLst>
              </a:tr>
              <a:tr h="112059">
                <a:tc>
                  <a:txBody>
                    <a:bodyPr/>
                    <a:lstStyle/>
                    <a:p>
                      <a:pPr algn="r"/>
                      <a:r>
                        <a:rPr lang="en-US" sz="800" noProof="0">
                          <a:solidFill>
                            <a:schemeClr val="bg1">
                              <a:lumMod val="50000"/>
                            </a:schemeClr>
                          </a:solidFill>
                        </a:rPr>
                        <a:t>ICC</a:t>
                      </a:r>
                    </a:p>
                  </a:txBody>
                  <a:tcPr marL="0" marT="0" marB="0" anchor="ctr">
                    <a:solidFill>
                      <a:schemeClr val="bg1"/>
                    </a:solidFill>
                  </a:tcPr>
                </a:tc>
                <a:tc>
                  <a:txBody>
                    <a:bodyPr/>
                    <a:lstStyle/>
                    <a:p>
                      <a:r>
                        <a:rPr lang="en-US" sz="800" noProof="0">
                          <a:solidFill>
                            <a:schemeClr val="bg1">
                              <a:lumMod val="50000"/>
                            </a:schemeClr>
                          </a:solidFill>
                        </a:rPr>
                        <a:t>367</a:t>
                      </a:r>
                    </a:p>
                  </a:txBody>
                  <a:tcPr marL="0" marR="0" marT="0" marB="0" anchor="ctr">
                    <a:solidFill>
                      <a:schemeClr val="bg1"/>
                    </a:solidFill>
                  </a:tcPr>
                </a:tc>
                <a:tc>
                  <a:txBody>
                    <a:bodyPr/>
                    <a:lstStyle/>
                    <a:p>
                      <a:r>
                        <a:rPr lang="en-US" sz="800" noProof="0">
                          <a:solidFill>
                            <a:schemeClr val="bg1">
                              <a:lumMod val="50000"/>
                            </a:schemeClr>
                          </a:solidFill>
                        </a:rPr>
                        <a:t>256</a:t>
                      </a:r>
                    </a:p>
                  </a:txBody>
                  <a:tcPr marL="0" marR="0" marT="0" marB="0" anchor="ctr">
                    <a:solidFill>
                      <a:schemeClr val="bg1"/>
                    </a:solidFill>
                  </a:tcPr>
                </a:tc>
                <a:tc>
                  <a:txBody>
                    <a:bodyPr/>
                    <a:lstStyle/>
                    <a:p>
                      <a:r>
                        <a:rPr lang="en-US" sz="800" noProof="0">
                          <a:solidFill>
                            <a:schemeClr val="bg1">
                              <a:lumMod val="50000"/>
                            </a:schemeClr>
                          </a:solidFill>
                        </a:rPr>
                        <a:t>147</a:t>
                      </a:r>
                    </a:p>
                  </a:txBody>
                  <a:tcPr marL="0" marR="0" marT="0" marB="0" anchor="ctr">
                    <a:solidFill>
                      <a:schemeClr val="bg1"/>
                    </a:solidFill>
                  </a:tcPr>
                </a:tc>
                <a:tc>
                  <a:txBody>
                    <a:bodyPr/>
                    <a:lstStyle/>
                    <a:p>
                      <a:r>
                        <a:rPr lang="en-US" sz="800" noProof="0">
                          <a:solidFill>
                            <a:schemeClr val="bg1">
                              <a:lumMod val="50000"/>
                            </a:schemeClr>
                          </a:solidFill>
                        </a:rPr>
                        <a:t>65</a:t>
                      </a:r>
                    </a:p>
                  </a:txBody>
                  <a:tcPr marL="0" marR="0" marT="0" marB="0" anchor="ctr">
                    <a:solidFill>
                      <a:schemeClr val="bg1"/>
                    </a:solidFill>
                  </a:tcPr>
                </a:tc>
                <a:tc>
                  <a:txBody>
                    <a:bodyPr/>
                    <a:lstStyle/>
                    <a:p>
                      <a:r>
                        <a:rPr lang="en-US" sz="800" noProof="0">
                          <a:solidFill>
                            <a:schemeClr val="bg1">
                              <a:lumMod val="50000"/>
                            </a:schemeClr>
                          </a:solidFill>
                        </a:rPr>
                        <a:t>13</a:t>
                      </a:r>
                    </a:p>
                  </a:txBody>
                  <a:tcPr marL="0" marR="0" marT="0" marB="0" anchor="ctr">
                    <a:solidFill>
                      <a:schemeClr val="bg1"/>
                    </a:solidFill>
                  </a:tcPr>
                </a:tc>
                <a:tc>
                  <a:txBody>
                    <a:bodyPr/>
                    <a:lstStyle/>
                    <a:p>
                      <a:r>
                        <a:rPr lang="en-US" sz="800" noProof="0" dirty="0">
                          <a:solidFill>
                            <a:schemeClr val="bg1">
                              <a:lumMod val="50000"/>
                            </a:schemeClr>
                          </a:solidFill>
                        </a:rPr>
                        <a:t>4</a:t>
                      </a:r>
                    </a:p>
                  </a:txBody>
                  <a:tcPr marL="0" marR="0" marT="0" marB="0" anchor="ctr">
                    <a:solidFill>
                      <a:schemeClr val="bg1"/>
                    </a:solidFill>
                  </a:tcPr>
                </a:tc>
                <a:tc>
                  <a:txBody>
                    <a:bodyPr/>
                    <a:lstStyle/>
                    <a:p>
                      <a:r>
                        <a:rPr lang="en-US" sz="800" noProof="0" dirty="0">
                          <a:solidFill>
                            <a:schemeClr val="bg1">
                              <a:lumMod val="50000"/>
                            </a:schemeClr>
                          </a:solidFill>
                        </a:rPr>
                        <a:t>0</a:t>
                      </a:r>
                    </a:p>
                  </a:txBody>
                  <a:tcPr marL="0" marR="0" marT="0" marB="0" anchor="ctr">
                    <a:solidFill>
                      <a:schemeClr val="bg1"/>
                    </a:solidFill>
                  </a:tcPr>
                </a:tc>
                <a:extLst>
                  <a:ext uri="{0D108BD9-81ED-4DB2-BD59-A6C34878D82A}">
                    <a16:rowId xmlns:a16="http://schemas.microsoft.com/office/drawing/2014/main" val="122038184"/>
                  </a:ext>
                </a:extLst>
              </a:tr>
            </a:tbl>
          </a:graphicData>
        </a:graphic>
      </p:graphicFrame>
      <p:sp>
        <p:nvSpPr>
          <p:cNvPr id="41" name="TextBox 40">
            <a:extLst>
              <a:ext uri="{FF2B5EF4-FFF2-40B4-BE49-F238E27FC236}">
                <a16:creationId xmlns:a16="http://schemas.microsoft.com/office/drawing/2014/main" id="{15367D5B-9B10-1F0F-B9D6-BADB52016D0C}"/>
              </a:ext>
            </a:extLst>
          </p:cNvPr>
          <p:cNvSpPr txBox="1"/>
          <p:nvPr/>
        </p:nvSpPr>
        <p:spPr>
          <a:xfrm>
            <a:off x="5400437" y="3213841"/>
            <a:ext cx="2575613" cy="152349"/>
          </a:xfrm>
          <a:prstGeom prst="rect">
            <a:avLst/>
          </a:prstGeom>
          <a:solidFill>
            <a:schemeClr val="bg1"/>
          </a:solidFill>
        </p:spPr>
        <p:txBody>
          <a:bodyPr wrap="square" tIns="0" bIns="0" rtlCol="0" anchor="ctr">
            <a:spAutoFit/>
          </a:bodyPr>
          <a:lstStyle/>
          <a:p>
            <a:pPr algn="ctr">
              <a:lnSpc>
                <a:spcPct val="90000"/>
              </a:lnSpc>
            </a:pPr>
            <a:r>
              <a:rPr lang="en-US" sz="1100" b="1" noProof="0" dirty="0">
                <a:solidFill>
                  <a:schemeClr val="tx2"/>
                </a:solidFill>
              </a:rPr>
              <a:t>Time from Randomization (months)</a:t>
            </a:r>
          </a:p>
        </p:txBody>
      </p:sp>
      <p:pic>
        <p:nvPicPr>
          <p:cNvPr id="52" name="Picture 51" descr="A graph on a screen&#10;&#10;Description automatically generated">
            <a:extLst>
              <a:ext uri="{FF2B5EF4-FFF2-40B4-BE49-F238E27FC236}">
                <a16:creationId xmlns:a16="http://schemas.microsoft.com/office/drawing/2014/main" id="{DCF578CA-C626-D96A-2029-1B7228E69B3F}"/>
              </a:ext>
            </a:extLst>
          </p:cNvPr>
          <p:cNvPicPr>
            <a:picLocks noChangeAspect="1"/>
          </p:cNvPicPr>
          <p:nvPr/>
        </p:nvPicPr>
        <p:blipFill rotWithShape="1">
          <a:blip r:embed="rId9">
            <a:extLst>
              <a:ext uri="{28A0092B-C50C-407E-A947-70E740481C1C}">
                <a14:useLocalDpi xmlns:a14="http://schemas.microsoft.com/office/drawing/2010/main" val="0"/>
              </a:ext>
            </a:extLst>
          </a:blip>
          <a:srcRect l="41979" t="9365" r="23412" b="58535"/>
          <a:stretch/>
        </p:blipFill>
        <p:spPr>
          <a:xfrm>
            <a:off x="5286081" y="1578263"/>
            <a:ext cx="2800218" cy="1454871"/>
          </a:xfrm>
          <a:custGeom>
            <a:avLst/>
            <a:gdLst>
              <a:gd name="connsiteX0" fmla="*/ 0 w 2800218"/>
              <a:gd name="connsiteY0" fmla="*/ 0 h 1454871"/>
              <a:gd name="connsiteX1" fmla="*/ 1498288 w 2800218"/>
              <a:gd name="connsiteY1" fmla="*/ 0 h 1454871"/>
              <a:gd name="connsiteX2" fmla="*/ 1498288 w 2800218"/>
              <a:gd name="connsiteY2" fmla="*/ 790728 h 1454871"/>
              <a:gd name="connsiteX3" fmla="*/ 2800218 w 2800218"/>
              <a:gd name="connsiteY3" fmla="*/ 790728 h 1454871"/>
              <a:gd name="connsiteX4" fmla="*/ 2800218 w 2800218"/>
              <a:gd name="connsiteY4" fmla="*/ 1454871 h 1454871"/>
              <a:gd name="connsiteX5" fmla="*/ 0 w 2800218"/>
              <a:gd name="connsiteY5" fmla="*/ 1454871 h 145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218" h="1454871">
                <a:moveTo>
                  <a:pt x="0" y="0"/>
                </a:moveTo>
                <a:lnTo>
                  <a:pt x="1498288" y="0"/>
                </a:lnTo>
                <a:lnTo>
                  <a:pt x="1498288" y="790728"/>
                </a:lnTo>
                <a:lnTo>
                  <a:pt x="2800218" y="790728"/>
                </a:lnTo>
                <a:lnTo>
                  <a:pt x="2800218" y="1454871"/>
                </a:lnTo>
                <a:lnTo>
                  <a:pt x="0" y="1454871"/>
                </a:lnTo>
                <a:close/>
              </a:path>
            </a:pathLst>
          </a:custGeom>
        </p:spPr>
      </p:pic>
      <p:sp>
        <p:nvSpPr>
          <p:cNvPr id="36" name="TextBox 35">
            <a:extLst>
              <a:ext uri="{FF2B5EF4-FFF2-40B4-BE49-F238E27FC236}">
                <a16:creationId xmlns:a16="http://schemas.microsoft.com/office/drawing/2014/main" id="{75150AC8-4B3C-7E1B-5FF4-527B3951979D}"/>
              </a:ext>
            </a:extLst>
          </p:cNvPr>
          <p:cNvSpPr txBox="1"/>
          <p:nvPr/>
        </p:nvSpPr>
        <p:spPr>
          <a:xfrm>
            <a:off x="5243234" y="3093004"/>
            <a:ext cx="2894639" cy="138499"/>
          </a:xfrm>
          <a:prstGeom prst="rect">
            <a:avLst/>
          </a:prstGeom>
          <a:solidFill>
            <a:schemeClr val="bg1"/>
          </a:solidFill>
        </p:spPr>
        <p:txBody>
          <a:bodyPr wrap="none" lIns="0" tIns="0" rIns="9144" bIns="0" rtlCol="0">
            <a:spAutoFit/>
          </a:bodyPr>
          <a:lstStyle/>
          <a:p>
            <a:pPr>
              <a:spcAft>
                <a:spcPts val="1200"/>
              </a:spcAft>
            </a:pPr>
            <a:r>
              <a:rPr lang="en-US" sz="900" noProof="0">
                <a:solidFill>
                  <a:schemeClr val="tx2"/>
                </a:solidFill>
              </a:rPr>
              <a:t>0	3	6	9	12	15      	18</a:t>
            </a:r>
          </a:p>
        </p:txBody>
      </p:sp>
      <p:sp>
        <p:nvSpPr>
          <p:cNvPr id="5" name="TextBox 4">
            <a:extLst>
              <a:ext uri="{FF2B5EF4-FFF2-40B4-BE49-F238E27FC236}">
                <a16:creationId xmlns:a16="http://schemas.microsoft.com/office/drawing/2014/main" id="{CD7D6ABD-6BBF-690C-0FCD-382EFBB0946C}"/>
              </a:ext>
            </a:extLst>
          </p:cNvPr>
          <p:cNvSpPr txBox="1"/>
          <p:nvPr/>
        </p:nvSpPr>
        <p:spPr>
          <a:xfrm rot="16200000">
            <a:off x="4094807" y="2189470"/>
            <a:ext cx="1600844" cy="304699"/>
          </a:xfrm>
          <a:prstGeom prst="rect">
            <a:avLst/>
          </a:prstGeom>
          <a:solidFill>
            <a:schemeClr val="bg1"/>
          </a:solidFill>
        </p:spPr>
        <p:txBody>
          <a:bodyPr wrap="square" tIns="0" bIns="0" rtlCol="0" anchor="ctr">
            <a:spAutoFit/>
          </a:bodyPr>
          <a:lstStyle/>
          <a:p>
            <a:pPr algn="ctr">
              <a:lnSpc>
                <a:spcPct val="90000"/>
              </a:lnSpc>
            </a:pPr>
            <a:r>
              <a:rPr lang="en-US" sz="1100" b="1" noProof="0" dirty="0">
                <a:solidFill>
                  <a:schemeClr val="tx2"/>
                </a:solidFill>
              </a:rPr>
              <a:t>Probability of No First Subsequent Therapy</a:t>
            </a:r>
          </a:p>
        </p:txBody>
      </p:sp>
      <p:sp>
        <p:nvSpPr>
          <p:cNvPr id="21" name="TextBox 20">
            <a:extLst>
              <a:ext uri="{FF2B5EF4-FFF2-40B4-BE49-F238E27FC236}">
                <a16:creationId xmlns:a16="http://schemas.microsoft.com/office/drawing/2014/main" id="{C06C800F-FE98-75BB-6992-F081D0229EA4}"/>
              </a:ext>
            </a:extLst>
          </p:cNvPr>
          <p:cNvSpPr txBox="1"/>
          <p:nvPr/>
        </p:nvSpPr>
        <p:spPr>
          <a:xfrm>
            <a:off x="5521756" y="2719203"/>
            <a:ext cx="808748" cy="313932"/>
          </a:xfrm>
          <a:prstGeom prst="rect">
            <a:avLst/>
          </a:prstGeom>
          <a:solidFill>
            <a:schemeClr val="bg1"/>
          </a:solidFill>
        </p:spPr>
        <p:txBody>
          <a:bodyPr wrap="none" lIns="18288" rIns="0" rtlCol="0">
            <a:spAutoFit/>
          </a:bodyPr>
          <a:lstStyle/>
          <a:p>
            <a:pPr>
              <a:lnSpc>
                <a:spcPct val="90000"/>
              </a:lnSpc>
            </a:pPr>
            <a:r>
              <a:rPr lang="en-US" sz="800" noProof="0" dirty="0"/>
              <a:t>Dato-</a:t>
            </a:r>
            <a:r>
              <a:rPr lang="en-US" sz="800" noProof="0" dirty="0" err="1"/>
              <a:t>DXd</a:t>
            </a:r>
            <a:r>
              <a:rPr lang="en-US" sz="800" noProof="0" dirty="0"/>
              <a:t> (n = 365)</a:t>
            </a:r>
          </a:p>
          <a:p>
            <a:pPr>
              <a:lnSpc>
                <a:spcPct val="90000"/>
              </a:lnSpc>
            </a:pPr>
            <a:r>
              <a:rPr lang="en-US" sz="800" noProof="0" dirty="0"/>
              <a:t>ICC (n = 367)</a:t>
            </a:r>
          </a:p>
        </p:txBody>
      </p:sp>
      <p:sp>
        <p:nvSpPr>
          <p:cNvPr id="35" name="TextBox 34">
            <a:extLst>
              <a:ext uri="{FF2B5EF4-FFF2-40B4-BE49-F238E27FC236}">
                <a16:creationId xmlns:a16="http://schemas.microsoft.com/office/drawing/2014/main" id="{1432B5D6-832A-EC48-9A95-9D8E3DC07BBE}"/>
              </a:ext>
            </a:extLst>
          </p:cNvPr>
          <p:cNvSpPr txBox="1"/>
          <p:nvPr/>
        </p:nvSpPr>
        <p:spPr>
          <a:xfrm>
            <a:off x="5071072" y="1533411"/>
            <a:ext cx="153505" cy="1600438"/>
          </a:xfrm>
          <a:prstGeom prst="rect">
            <a:avLst/>
          </a:prstGeom>
          <a:solidFill>
            <a:schemeClr val="bg1"/>
          </a:solidFill>
        </p:spPr>
        <p:txBody>
          <a:bodyPr wrap="none" lIns="0" tIns="0" rIns="9144" bIns="0" rtlCol="0">
            <a:spAutoFit/>
          </a:bodyPr>
          <a:lstStyle/>
          <a:p>
            <a:pPr algn="r">
              <a:spcAft>
                <a:spcPts val="1200"/>
              </a:spcAft>
            </a:pPr>
            <a:r>
              <a:rPr lang="en-US" sz="900" noProof="0" dirty="0">
                <a:solidFill>
                  <a:schemeClr val="tx2"/>
                </a:solidFill>
              </a:rPr>
              <a:t>1.0</a:t>
            </a:r>
          </a:p>
          <a:p>
            <a:pPr algn="r">
              <a:spcAft>
                <a:spcPts val="1200"/>
              </a:spcAft>
            </a:pPr>
            <a:r>
              <a:rPr lang="en-US" sz="900" noProof="0" dirty="0">
                <a:solidFill>
                  <a:schemeClr val="tx2"/>
                </a:solidFill>
              </a:rPr>
              <a:t>0.8</a:t>
            </a:r>
          </a:p>
          <a:p>
            <a:pPr algn="r">
              <a:spcAft>
                <a:spcPts val="1200"/>
              </a:spcAft>
            </a:pPr>
            <a:r>
              <a:rPr lang="en-US" sz="900" noProof="0" dirty="0">
                <a:solidFill>
                  <a:schemeClr val="tx2"/>
                </a:solidFill>
              </a:rPr>
              <a:t>0.6</a:t>
            </a:r>
          </a:p>
          <a:p>
            <a:pPr algn="r">
              <a:spcAft>
                <a:spcPts val="1200"/>
              </a:spcAft>
            </a:pPr>
            <a:r>
              <a:rPr lang="en-US" sz="900" noProof="0" dirty="0">
                <a:solidFill>
                  <a:schemeClr val="tx2"/>
                </a:solidFill>
              </a:rPr>
              <a:t>0.4</a:t>
            </a:r>
          </a:p>
          <a:p>
            <a:pPr algn="r">
              <a:spcAft>
                <a:spcPts val="1200"/>
              </a:spcAft>
            </a:pPr>
            <a:r>
              <a:rPr lang="en-US" sz="900" noProof="0" dirty="0">
                <a:solidFill>
                  <a:schemeClr val="tx2"/>
                </a:solidFill>
              </a:rPr>
              <a:t>0.2</a:t>
            </a:r>
          </a:p>
          <a:p>
            <a:pPr algn="r">
              <a:spcAft>
                <a:spcPts val="1200"/>
              </a:spcAft>
            </a:pPr>
            <a:r>
              <a:rPr lang="en-US" sz="900" noProof="0" dirty="0">
                <a:solidFill>
                  <a:schemeClr val="tx2"/>
                </a:solidFill>
              </a:rPr>
              <a:t>0.0</a:t>
            </a:r>
          </a:p>
        </p:txBody>
      </p:sp>
      <p:graphicFrame>
        <p:nvGraphicFramePr>
          <p:cNvPr id="19" name="Table 18">
            <a:extLst>
              <a:ext uri="{FF2B5EF4-FFF2-40B4-BE49-F238E27FC236}">
                <a16:creationId xmlns:a16="http://schemas.microsoft.com/office/drawing/2014/main" id="{91AA2FC5-1EE5-7CB9-9155-9CCCB6BA31DC}"/>
              </a:ext>
            </a:extLst>
          </p:cNvPr>
          <p:cNvGraphicFramePr>
            <a:graphicFrameLocks noGrp="1"/>
          </p:cNvGraphicFramePr>
          <p:nvPr>
            <p:extLst>
              <p:ext uri="{D42A27DB-BD31-4B8C-83A1-F6EECF244321}">
                <p14:modId xmlns:p14="http://schemas.microsoft.com/office/powerpoint/2010/main" val="2057427669"/>
              </p:ext>
            </p:extLst>
          </p:nvPr>
        </p:nvGraphicFramePr>
        <p:xfrm>
          <a:off x="6228767" y="1569276"/>
          <a:ext cx="2616246" cy="523162"/>
        </p:xfrm>
        <a:graphic>
          <a:graphicData uri="http://schemas.openxmlformats.org/drawingml/2006/table">
            <a:tbl>
              <a:tblPr firstRow="1" bandRow="1">
                <a:tableStyleId>{6E25E649-3F16-4E02-A733-19D2CDBF48F0}</a:tableStyleId>
              </a:tblPr>
              <a:tblGrid>
                <a:gridCol w="1257531">
                  <a:extLst>
                    <a:ext uri="{9D8B030D-6E8A-4147-A177-3AD203B41FA5}">
                      <a16:colId xmlns:a16="http://schemas.microsoft.com/office/drawing/2014/main" val="3622752972"/>
                    </a:ext>
                  </a:extLst>
                </a:gridCol>
                <a:gridCol w="708524">
                  <a:extLst>
                    <a:ext uri="{9D8B030D-6E8A-4147-A177-3AD203B41FA5}">
                      <a16:colId xmlns:a16="http://schemas.microsoft.com/office/drawing/2014/main" val="491653221"/>
                    </a:ext>
                  </a:extLst>
                </a:gridCol>
                <a:gridCol w="650191">
                  <a:extLst>
                    <a:ext uri="{9D8B030D-6E8A-4147-A177-3AD203B41FA5}">
                      <a16:colId xmlns:a16="http://schemas.microsoft.com/office/drawing/2014/main" val="3738235168"/>
                    </a:ext>
                  </a:extLst>
                </a:gridCol>
              </a:tblGrid>
              <a:tr h="138137">
                <a:tc>
                  <a:txBody>
                    <a:bodyPr/>
                    <a:lstStyle/>
                    <a:p>
                      <a:pPr>
                        <a:lnSpc>
                          <a:spcPct val="90000"/>
                        </a:lnSpc>
                      </a:pPr>
                      <a:endParaRPr lang="en-US" sz="900" noProof="0"/>
                    </a:p>
                  </a:txBody>
                  <a:tcPr marT="0" marB="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a:lnSpc>
                          <a:spcPct val="90000"/>
                        </a:lnSpc>
                      </a:pPr>
                      <a:r>
                        <a:rPr lang="en-US" sz="900" noProof="0" dirty="0"/>
                        <a:t>Dato-</a:t>
                      </a:r>
                      <a:r>
                        <a:rPr lang="en-US" sz="900" noProof="0" dirty="0" err="1"/>
                        <a:t>DXd</a:t>
                      </a:r>
                      <a:endParaRPr lang="en-US" sz="900" noProof="0" dirty="0"/>
                    </a:p>
                  </a:txBody>
                  <a:tcPr marT="0" marB="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rgbClr val="7030A0"/>
                    </a:solidFill>
                  </a:tcPr>
                </a:tc>
                <a:tc>
                  <a:txBody>
                    <a:bodyPr/>
                    <a:lstStyle/>
                    <a:p>
                      <a:pPr>
                        <a:lnSpc>
                          <a:spcPct val="90000"/>
                        </a:lnSpc>
                      </a:pPr>
                      <a:r>
                        <a:rPr lang="en-US" sz="900" noProof="0"/>
                        <a:t>ICC</a:t>
                      </a:r>
                    </a:p>
                  </a:txBody>
                  <a:tcPr marT="0" marB="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770062886"/>
                  </a:ext>
                </a:extLst>
              </a:tr>
              <a:tr h="138137">
                <a:tc>
                  <a:txBody>
                    <a:bodyPr/>
                    <a:lstStyle/>
                    <a:p>
                      <a:pPr>
                        <a:lnSpc>
                          <a:spcPct val="90000"/>
                        </a:lnSpc>
                      </a:pPr>
                      <a:r>
                        <a:rPr lang="en-US" sz="900" noProof="0" dirty="0"/>
                        <a:t>Median TFST, months (95% CI)</a:t>
                      </a:r>
                    </a:p>
                  </a:txBody>
                  <a:tcPr marT="0" marB="0" anchor="ctr">
                    <a:lnT w="19050" cap="flat" cmpd="sng" algn="ctr">
                      <a:solidFill>
                        <a:schemeClr val="bg1">
                          <a:lumMod val="50000"/>
                        </a:schemeClr>
                      </a:solidFill>
                      <a:prstDash val="solid"/>
                      <a:round/>
                      <a:headEnd type="none" w="med" len="med"/>
                      <a:tailEnd type="none" w="med" len="med"/>
                    </a:lnT>
                  </a:tcPr>
                </a:tc>
                <a:tc>
                  <a:txBody>
                    <a:bodyPr/>
                    <a:lstStyle/>
                    <a:p>
                      <a:pPr algn="ctr">
                        <a:lnSpc>
                          <a:spcPct val="90000"/>
                        </a:lnSpc>
                      </a:pPr>
                      <a:r>
                        <a:rPr lang="en-US" sz="900" noProof="0" dirty="0"/>
                        <a:t>8.2</a:t>
                      </a:r>
                    </a:p>
                    <a:p>
                      <a:pPr algn="ctr">
                        <a:lnSpc>
                          <a:spcPct val="90000"/>
                        </a:lnSpc>
                      </a:pPr>
                      <a:r>
                        <a:rPr lang="en-US" sz="900" noProof="0" dirty="0"/>
                        <a:t>(7.4–8.9)</a:t>
                      </a:r>
                    </a:p>
                  </a:txBody>
                  <a:tcPr marT="0" marB="0" anchor="ctr">
                    <a:lnT w="19050" cap="flat" cmpd="sng" algn="ctr">
                      <a:solidFill>
                        <a:schemeClr val="bg1">
                          <a:lumMod val="50000"/>
                        </a:schemeClr>
                      </a:solidFill>
                      <a:prstDash val="solid"/>
                      <a:round/>
                      <a:headEnd type="none" w="med" len="med"/>
                      <a:tailEnd type="none" w="med" len="med"/>
                    </a:lnT>
                  </a:tcPr>
                </a:tc>
                <a:tc>
                  <a:txBody>
                    <a:bodyPr/>
                    <a:lstStyle/>
                    <a:p>
                      <a:pPr algn="ctr">
                        <a:lnSpc>
                          <a:spcPct val="90000"/>
                        </a:lnSpc>
                      </a:pPr>
                      <a:r>
                        <a:rPr lang="en-US" sz="900" noProof="0"/>
                        <a:t>5.0</a:t>
                      </a:r>
                    </a:p>
                    <a:p>
                      <a:pPr algn="ctr">
                        <a:lnSpc>
                          <a:spcPct val="90000"/>
                        </a:lnSpc>
                      </a:pPr>
                      <a:r>
                        <a:rPr lang="en-US" sz="900" noProof="0"/>
                        <a:t>(4.6–5.7)</a:t>
                      </a:r>
                    </a:p>
                  </a:txBody>
                  <a:tcPr marT="0" marB="0" anchor="ctr">
                    <a:lnT w="1905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3043392432"/>
                  </a:ext>
                </a:extLst>
              </a:tr>
              <a:tr h="138137">
                <a:tc>
                  <a:txBody>
                    <a:bodyPr/>
                    <a:lstStyle/>
                    <a:p>
                      <a:pPr>
                        <a:lnSpc>
                          <a:spcPct val="90000"/>
                        </a:lnSpc>
                      </a:pPr>
                      <a:r>
                        <a:rPr lang="en-US" sz="900" noProof="0"/>
                        <a:t>HR (95% CI)</a:t>
                      </a:r>
                    </a:p>
                  </a:txBody>
                  <a:tcPr marT="0" marB="0" anchor="ctr">
                    <a:lnB w="19050" cap="flat" cmpd="sng" algn="ctr">
                      <a:solidFill>
                        <a:schemeClr val="bg1">
                          <a:lumMod val="50000"/>
                        </a:schemeClr>
                      </a:solidFill>
                      <a:prstDash val="solid"/>
                      <a:round/>
                      <a:headEnd type="none" w="med" len="med"/>
                      <a:tailEnd type="none" w="med" len="med"/>
                    </a:lnB>
                  </a:tcPr>
                </a:tc>
                <a:tc gridSpan="2">
                  <a:txBody>
                    <a:bodyPr/>
                    <a:lstStyle/>
                    <a:p>
                      <a:pPr algn="ctr">
                        <a:lnSpc>
                          <a:spcPct val="90000"/>
                        </a:lnSpc>
                      </a:pPr>
                      <a:r>
                        <a:rPr lang="en-US" sz="900" noProof="0" dirty="0"/>
                        <a:t>0.53 (0.45–0.64)</a:t>
                      </a:r>
                    </a:p>
                  </a:txBody>
                  <a:tcPr marT="0" marB="0" anchor="ctr">
                    <a:lnB w="19050" cap="flat" cmpd="sng" algn="ctr">
                      <a:solidFill>
                        <a:schemeClr val="bg1">
                          <a:lumMod val="50000"/>
                        </a:schemeClr>
                      </a:solidFill>
                      <a:prstDash val="solid"/>
                      <a:round/>
                      <a:headEnd type="none" w="med" len="med"/>
                      <a:tailEnd type="none" w="med" len="med"/>
                    </a:lnB>
                  </a:tcPr>
                </a:tc>
                <a:tc hMerge="1">
                  <a:txBody>
                    <a:bodyPr/>
                    <a:lstStyle/>
                    <a:p>
                      <a:pPr>
                        <a:lnSpc>
                          <a:spcPct val="90000"/>
                        </a:lnSpc>
                      </a:pPr>
                      <a:endParaRPr lang="en-US" sz="1050"/>
                    </a:p>
                  </a:txBody>
                  <a:tcPr marT="0" marB="0">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63164959"/>
                  </a:ext>
                </a:extLst>
              </a:tr>
            </a:tbl>
          </a:graphicData>
        </a:graphic>
      </p:graphicFrame>
    </p:spTree>
    <p:extLst>
      <p:ext uri="{BB962C8B-B14F-4D97-AF65-F5344CB8AC3E}">
        <p14:creationId xmlns:p14="http://schemas.microsoft.com/office/powerpoint/2010/main" val="15215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AD84-B2CE-70F6-3BA2-0F00B560DFC0}"/>
              </a:ext>
            </a:extLst>
          </p:cNvPr>
          <p:cNvSpPr>
            <a:spLocks noGrp="1"/>
          </p:cNvSpPr>
          <p:nvPr>
            <p:ph type="title"/>
          </p:nvPr>
        </p:nvSpPr>
        <p:spPr>
          <a:prstGeom prst="rect">
            <a:avLst/>
          </a:prstGeom>
        </p:spPr>
        <p:txBody>
          <a:bodyPr>
            <a:noAutofit/>
          </a:bodyPr>
          <a:lstStyle/>
          <a:p>
            <a:pPr algn="ctr">
              <a:lnSpc>
                <a:spcPct val="80000"/>
              </a:lnSpc>
            </a:pPr>
            <a:r>
              <a:rPr lang="en-GB" sz="3200" dirty="0"/>
              <a:t>TROPION-Breast01 (Dato-</a:t>
            </a:r>
            <a:r>
              <a:rPr lang="en-GB" sz="3200" dirty="0" err="1"/>
              <a:t>DXd</a:t>
            </a:r>
            <a:r>
              <a:rPr lang="en-GB" sz="3200" dirty="0"/>
              <a:t>)</a:t>
            </a:r>
            <a:br>
              <a:rPr lang="en-GB" sz="3200" dirty="0"/>
            </a:br>
            <a:r>
              <a:rPr lang="en-US" sz="2400" i="1" dirty="0"/>
              <a:t>TRAEs Occurring in ≥ 15% of Patients and AESIs</a:t>
            </a:r>
            <a:endParaRPr lang="en-US" sz="2800" i="1" dirty="0"/>
          </a:p>
        </p:txBody>
      </p:sp>
      <p:sp>
        <p:nvSpPr>
          <p:cNvPr id="3" name="Text Placeholder 2">
            <a:extLst>
              <a:ext uri="{FF2B5EF4-FFF2-40B4-BE49-F238E27FC236}">
                <a16:creationId xmlns:a16="http://schemas.microsoft.com/office/drawing/2014/main" id="{5038A9BB-49EE-65B2-AE18-03B2CF4E0DB8}"/>
              </a:ext>
            </a:extLst>
          </p:cNvPr>
          <p:cNvSpPr>
            <a:spLocks noGrp="1"/>
          </p:cNvSpPr>
          <p:nvPr>
            <p:ph sz="quarter" idx="10"/>
          </p:nvPr>
        </p:nvSpPr>
        <p:spPr/>
        <p:txBody>
          <a:bodyPr/>
          <a:lstStyle/>
          <a:p>
            <a:r>
              <a:rPr lang="en-US" sz="900" dirty="0"/>
              <a:t>ILD, interstitial lung disease; PTs, preferred terms; SMQ, standard MedDRA query; SOC, system organ class.</a:t>
            </a:r>
            <a:br>
              <a:rPr lang="en-US" sz="900" dirty="0"/>
            </a:br>
            <a:r>
              <a:rPr lang="en-US" sz="900" dirty="0" err="1"/>
              <a:t>Bardia</a:t>
            </a:r>
            <a:r>
              <a:rPr lang="en-US" sz="900" dirty="0"/>
              <a:t> A, et al. ESMO Congress 2023. Abstract LBA11. https://</a:t>
            </a:r>
            <a:r>
              <a:rPr lang="en-US" sz="900" dirty="0" err="1"/>
              <a:t>oncologypro.esmo.org</a:t>
            </a:r>
            <a:r>
              <a:rPr lang="en-US" sz="900" dirty="0"/>
              <a:t>/meeting-resources/esmo-congress-2023/datopotamab-deruxtecan-dato-dxd-vs-chemotherapy-in-previously-treated-inoperable-or-metastatic-hormone-receptor-positive-her2-negative-hr-her2.</a:t>
            </a:r>
          </a:p>
        </p:txBody>
      </p:sp>
      <p:sp>
        <p:nvSpPr>
          <p:cNvPr id="6" name="object 4">
            <a:extLst>
              <a:ext uri="{FF2B5EF4-FFF2-40B4-BE49-F238E27FC236}">
                <a16:creationId xmlns:a16="http://schemas.microsoft.com/office/drawing/2014/main" id="{6932CDB4-1C4E-C3C1-61CA-F224C24324FF}"/>
              </a:ext>
            </a:extLst>
          </p:cNvPr>
          <p:cNvSpPr txBox="1"/>
          <p:nvPr/>
        </p:nvSpPr>
        <p:spPr>
          <a:xfrm>
            <a:off x="5447317" y="905687"/>
            <a:ext cx="3567092" cy="1873333"/>
          </a:xfrm>
          <a:prstGeom prst="rect">
            <a:avLst/>
          </a:prstGeom>
        </p:spPr>
        <p:txBody>
          <a:bodyPr vert="horz" wrap="square" lIns="0" tIns="12700" rIns="0" bIns="0" rtlCol="0">
            <a:spAutoFit/>
          </a:bodyPr>
          <a:lstStyle/>
          <a:p>
            <a:pPr marL="76198" defTabSz="914378">
              <a:lnSpc>
                <a:spcPct val="90000"/>
              </a:lnSpc>
              <a:spcAft>
                <a:spcPts val="300"/>
              </a:spcAft>
              <a:defRPr/>
            </a:pPr>
            <a:r>
              <a:rPr sz="1400" b="1" kern="0" spc="-10" dirty="0">
                <a:solidFill>
                  <a:schemeClr val="accent5"/>
                </a:solidFill>
                <a:latin typeface="Calibri" panose="020F0502020204030204" pitchFamily="34" charset="0"/>
                <a:cs typeface="Calibri" panose="020F0502020204030204" pitchFamily="34" charset="0"/>
              </a:rPr>
              <a:t>AE</a:t>
            </a:r>
            <a:r>
              <a:rPr lang="en-US" sz="1400" b="1" kern="0" spc="-10" dirty="0">
                <a:solidFill>
                  <a:schemeClr val="accent5"/>
                </a:solidFill>
                <a:latin typeface="Calibri" panose="020F0502020204030204" pitchFamily="34" charset="0"/>
                <a:cs typeface="Calibri" panose="020F0502020204030204" pitchFamily="34" charset="0"/>
              </a:rPr>
              <a:t> of special interest</a:t>
            </a:r>
            <a:endParaRPr sz="1400" kern="0" dirty="0">
              <a:solidFill>
                <a:schemeClr val="accent5"/>
              </a:solidFill>
              <a:latin typeface="Calibri" panose="020F0502020204030204" pitchFamily="34" charset="0"/>
              <a:cs typeface="Calibri" panose="020F0502020204030204" pitchFamily="34" charset="0"/>
            </a:endParaRPr>
          </a:p>
          <a:p>
            <a:pPr marL="274320" marR="147951" indent="-182876" defTabSz="914378">
              <a:lnSpc>
                <a:spcPct val="90000"/>
              </a:lnSpc>
              <a:spcAft>
                <a:spcPts val="300"/>
              </a:spcAft>
              <a:buClr>
                <a:schemeClr val="accent3"/>
              </a:buClr>
              <a:buFont typeface="Arial"/>
              <a:buChar char="•"/>
              <a:tabLst>
                <a:tab pos="259073" algn="l"/>
              </a:tabLst>
              <a:defRPr/>
            </a:pPr>
            <a:r>
              <a:rPr sz="1400" kern="0" dirty="0">
                <a:solidFill>
                  <a:schemeClr val="tx2"/>
                </a:solidFill>
                <a:latin typeface="Calibri" panose="020F0502020204030204" pitchFamily="34" charset="0"/>
                <a:cs typeface="Calibri" panose="020F0502020204030204" pitchFamily="34" charset="0"/>
              </a:rPr>
              <a:t>Oral</a:t>
            </a:r>
            <a:r>
              <a:rPr sz="1400" kern="0" spc="-25"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mucositis/stomatitis</a:t>
            </a:r>
            <a:r>
              <a:rPr lang="en-US" sz="1350" kern="0" dirty="0">
                <a:solidFill>
                  <a:schemeClr val="tx2"/>
                </a:solidFill>
                <a:latin typeface="Calibri" panose="020F0502020204030204" pitchFamily="34" charset="0"/>
                <a:cs typeface="Calibri" panose="020F0502020204030204" pitchFamily="34" charset="0"/>
              </a:rPr>
              <a:t>:</a:t>
            </a:r>
            <a:r>
              <a:rPr sz="1350" kern="0" spc="165" baseline="24691"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led</a:t>
            </a:r>
            <a:r>
              <a:rPr sz="1400" kern="0" spc="-5"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to</a:t>
            </a:r>
            <a:r>
              <a:rPr sz="1400" kern="0" spc="15" dirty="0">
                <a:solidFill>
                  <a:schemeClr val="tx2"/>
                </a:solidFill>
                <a:latin typeface="Calibri" panose="020F0502020204030204" pitchFamily="34" charset="0"/>
                <a:cs typeface="Calibri" panose="020F0502020204030204" pitchFamily="34" charset="0"/>
              </a:rPr>
              <a:t> </a:t>
            </a:r>
            <a:r>
              <a:rPr sz="1400" kern="0" spc="-10" dirty="0">
                <a:solidFill>
                  <a:schemeClr val="tx2"/>
                </a:solidFill>
                <a:latin typeface="Calibri" panose="020F0502020204030204" pitchFamily="34" charset="0"/>
                <a:cs typeface="Calibri" panose="020F0502020204030204" pitchFamily="34" charset="0"/>
              </a:rPr>
              <a:t>treatment </a:t>
            </a:r>
            <a:r>
              <a:rPr sz="1400" kern="0" dirty="0">
                <a:solidFill>
                  <a:schemeClr val="tx2"/>
                </a:solidFill>
                <a:latin typeface="Calibri" panose="020F0502020204030204" pitchFamily="34" charset="0"/>
                <a:cs typeface="Calibri" panose="020F0502020204030204" pitchFamily="34" charset="0"/>
              </a:rPr>
              <a:t>discontinuation</a:t>
            </a:r>
            <a:r>
              <a:rPr sz="1400" kern="0" spc="-15"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in</a:t>
            </a:r>
            <a:r>
              <a:rPr sz="1400" kern="0" spc="-10"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one</a:t>
            </a:r>
            <a:r>
              <a:rPr sz="1400" kern="0" spc="-10"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patient</a:t>
            </a:r>
            <a:r>
              <a:rPr sz="1400" kern="0" spc="5"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in the</a:t>
            </a:r>
            <a:r>
              <a:rPr sz="1400" kern="0" spc="-10" dirty="0">
                <a:solidFill>
                  <a:schemeClr val="tx2"/>
                </a:solidFill>
                <a:latin typeface="Calibri" panose="020F0502020204030204" pitchFamily="34" charset="0"/>
                <a:cs typeface="Calibri" panose="020F0502020204030204" pitchFamily="34" charset="0"/>
              </a:rPr>
              <a:t> Dato-</a:t>
            </a:r>
            <a:r>
              <a:rPr sz="1400" kern="0" spc="-25" dirty="0">
                <a:solidFill>
                  <a:schemeClr val="tx2"/>
                </a:solidFill>
                <a:latin typeface="Calibri" panose="020F0502020204030204" pitchFamily="34" charset="0"/>
                <a:cs typeface="Calibri" panose="020F0502020204030204" pitchFamily="34" charset="0"/>
              </a:rPr>
              <a:t>DXd </a:t>
            </a:r>
            <a:r>
              <a:rPr sz="1400" kern="0" spc="-10" dirty="0">
                <a:solidFill>
                  <a:schemeClr val="tx2"/>
                </a:solidFill>
                <a:latin typeface="Calibri" panose="020F0502020204030204" pitchFamily="34" charset="0"/>
                <a:cs typeface="Calibri" panose="020F0502020204030204" pitchFamily="34" charset="0"/>
              </a:rPr>
              <a:t>group</a:t>
            </a:r>
            <a:endParaRPr sz="1400" kern="0" dirty="0">
              <a:solidFill>
                <a:schemeClr val="tx2"/>
              </a:solidFill>
              <a:latin typeface="Calibri" panose="020F0502020204030204" pitchFamily="34" charset="0"/>
              <a:cs typeface="Calibri" panose="020F0502020204030204" pitchFamily="34" charset="0"/>
            </a:endParaRPr>
          </a:p>
          <a:p>
            <a:pPr marL="274320" marR="81278" indent="-182876" defTabSz="914378">
              <a:lnSpc>
                <a:spcPct val="90000"/>
              </a:lnSpc>
              <a:spcAft>
                <a:spcPts val="300"/>
              </a:spcAft>
              <a:buClr>
                <a:schemeClr val="accent3"/>
              </a:buClr>
              <a:buFont typeface="Arial"/>
              <a:buChar char="•"/>
              <a:tabLst>
                <a:tab pos="259073" algn="l"/>
              </a:tabLst>
              <a:defRPr/>
            </a:pPr>
            <a:r>
              <a:rPr sz="1400" kern="0" dirty="0">
                <a:solidFill>
                  <a:schemeClr val="tx2"/>
                </a:solidFill>
                <a:latin typeface="Calibri" panose="020F0502020204030204" pitchFamily="34" charset="0"/>
                <a:cs typeface="Calibri" panose="020F0502020204030204" pitchFamily="34" charset="0"/>
              </a:rPr>
              <a:t>Ocular</a:t>
            </a:r>
            <a:r>
              <a:rPr sz="1400" kern="0" spc="-15"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events</a:t>
            </a:r>
            <a:r>
              <a:rPr lang="en-US" sz="1350" kern="0" dirty="0">
                <a:solidFill>
                  <a:schemeClr val="tx2"/>
                </a:solidFill>
                <a:latin typeface="Calibri" panose="020F0502020204030204" pitchFamily="34" charset="0"/>
                <a:cs typeface="Calibri" panose="020F0502020204030204" pitchFamily="34" charset="0"/>
              </a:rPr>
              <a:t>:</a:t>
            </a:r>
            <a:r>
              <a:rPr sz="1350" kern="0" spc="172" baseline="24691"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most</a:t>
            </a:r>
            <a:r>
              <a:rPr sz="1400" kern="0" spc="10"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were</a:t>
            </a:r>
            <a:r>
              <a:rPr sz="1400" kern="0" spc="-10"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dry eye;</a:t>
            </a:r>
            <a:r>
              <a:rPr sz="1400" kern="0" spc="20"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one</a:t>
            </a:r>
            <a:r>
              <a:rPr sz="1400" kern="0" spc="-10" dirty="0">
                <a:solidFill>
                  <a:schemeClr val="tx2"/>
                </a:solidFill>
                <a:latin typeface="Calibri" panose="020F0502020204030204" pitchFamily="34" charset="0"/>
                <a:cs typeface="Calibri" panose="020F0502020204030204" pitchFamily="34" charset="0"/>
              </a:rPr>
              <a:t> patient </a:t>
            </a:r>
            <a:r>
              <a:rPr sz="1400" kern="0" dirty="0">
                <a:solidFill>
                  <a:schemeClr val="tx2"/>
                </a:solidFill>
                <a:latin typeface="Calibri" panose="020F0502020204030204" pitchFamily="34" charset="0"/>
                <a:cs typeface="Calibri" panose="020F0502020204030204" pitchFamily="34" charset="0"/>
              </a:rPr>
              <a:t>discontinued</a:t>
            </a:r>
            <a:r>
              <a:rPr sz="1400" kern="0" spc="5"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treatment</a:t>
            </a:r>
            <a:r>
              <a:rPr sz="1400" kern="0" spc="15"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in</a:t>
            </a:r>
            <a:r>
              <a:rPr sz="1400" kern="0" spc="-5"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the</a:t>
            </a:r>
            <a:r>
              <a:rPr sz="1400" kern="0" spc="-5" dirty="0">
                <a:solidFill>
                  <a:schemeClr val="tx2"/>
                </a:solidFill>
                <a:latin typeface="Calibri" panose="020F0502020204030204" pitchFamily="34" charset="0"/>
                <a:cs typeface="Calibri" panose="020F0502020204030204" pitchFamily="34" charset="0"/>
              </a:rPr>
              <a:t> </a:t>
            </a:r>
            <a:r>
              <a:rPr sz="1400" kern="0" spc="-10" dirty="0">
                <a:solidFill>
                  <a:schemeClr val="tx2"/>
                </a:solidFill>
                <a:latin typeface="Calibri" panose="020F0502020204030204" pitchFamily="34" charset="0"/>
                <a:cs typeface="Calibri" panose="020F0502020204030204" pitchFamily="34" charset="0"/>
              </a:rPr>
              <a:t>Dato-</a:t>
            </a:r>
            <a:r>
              <a:rPr sz="1400" kern="0" dirty="0">
                <a:solidFill>
                  <a:schemeClr val="tx2"/>
                </a:solidFill>
                <a:latin typeface="Calibri" panose="020F0502020204030204" pitchFamily="34" charset="0"/>
                <a:cs typeface="Calibri" panose="020F0502020204030204" pitchFamily="34" charset="0"/>
              </a:rPr>
              <a:t>DXd </a:t>
            </a:r>
            <a:r>
              <a:rPr sz="1400" kern="0" spc="-20" dirty="0">
                <a:solidFill>
                  <a:schemeClr val="tx2"/>
                </a:solidFill>
                <a:latin typeface="Calibri" panose="020F0502020204030204" pitchFamily="34" charset="0"/>
                <a:cs typeface="Calibri" panose="020F0502020204030204" pitchFamily="34" charset="0"/>
              </a:rPr>
              <a:t>group</a:t>
            </a:r>
            <a:endParaRPr sz="1400" kern="0" dirty="0">
              <a:solidFill>
                <a:schemeClr val="tx2"/>
              </a:solidFill>
              <a:latin typeface="Calibri" panose="020F0502020204030204" pitchFamily="34" charset="0"/>
              <a:cs typeface="Calibri" panose="020F0502020204030204" pitchFamily="34" charset="0"/>
            </a:endParaRPr>
          </a:p>
          <a:p>
            <a:pPr marL="274320" marR="258439" indent="-182876" defTabSz="914378">
              <a:lnSpc>
                <a:spcPct val="90000"/>
              </a:lnSpc>
              <a:spcAft>
                <a:spcPts val="300"/>
              </a:spcAft>
              <a:buClr>
                <a:schemeClr val="accent3"/>
              </a:buClr>
              <a:buFont typeface="Arial"/>
              <a:buChar char="•"/>
              <a:tabLst>
                <a:tab pos="259073" algn="l"/>
              </a:tabLst>
              <a:defRPr/>
            </a:pPr>
            <a:r>
              <a:rPr sz="1400" kern="0" dirty="0">
                <a:solidFill>
                  <a:schemeClr val="tx2"/>
                </a:solidFill>
                <a:latin typeface="Calibri" panose="020F0502020204030204" pitchFamily="34" charset="0"/>
                <a:cs typeface="Calibri" panose="020F0502020204030204" pitchFamily="34" charset="0"/>
              </a:rPr>
              <a:t>Adjudicated</a:t>
            </a:r>
            <a:r>
              <a:rPr sz="1400" kern="0" spc="-5" dirty="0">
                <a:solidFill>
                  <a:schemeClr val="tx2"/>
                </a:solidFill>
                <a:latin typeface="Calibri" panose="020F0502020204030204" pitchFamily="34" charset="0"/>
                <a:cs typeface="Calibri" panose="020F0502020204030204" pitchFamily="34" charset="0"/>
              </a:rPr>
              <a:t> </a:t>
            </a:r>
            <a:r>
              <a:rPr sz="1400" kern="0" spc="-10" dirty="0">
                <a:solidFill>
                  <a:schemeClr val="tx2"/>
                </a:solidFill>
                <a:latin typeface="Calibri" panose="020F0502020204030204" pitchFamily="34" charset="0"/>
                <a:cs typeface="Calibri" panose="020F0502020204030204" pitchFamily="34" charset="0"/>
              </a:rPr>
              <a:t>drug-</a:t>
            </a:r>
            <a:r>
              <a:rPr sz="1400" kern="0" dirty="0">
                <a:solidFill>
                  <a:schemeClr val="tx2"/>
                </a:solidFill>
                <a:latin typeface="Calibri" panose="020F0502020204030204" pitchFamily="34" charset="0"/>
                <a:cs typeface="Calibri" panose="020F0502020204030204" pitchFamily="34" charset="0"/>
              </a:rPr>
              <a:t>related</a:t>
            </a:r>
            <a:r>
              <a:rPr sz="1400" kern="0" spc="20"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ILD</a:t>
            </a:r>
            <a:r>
              <a:rPr lang="en-US" sz="1350" kern="0" dirty="0">
                <a:solidFill>
                  <a:schemeClr val="tx2"/>
                </a:solidFill>
                <a:latin typeface="Calibri" panose="020F0502020204030204" pitchFamily="34" charset="0"/>
                <a:cs typeface="Calibri" panose="020F0502020204030204" pitchFamily="34" charset="0"/>
              </a:rPr>
              <a:t>:</a:t>
            </a:r>
            <a:r>
              <a:rPr sz="1350" kern="0" spc="112" baseline="24691"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rate</a:t>
            </a:r>
            <a:r>
              <a:rPr sz="1400" kern="0" spc="5"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was</a:t>
            </a:r>
            <a:r>
              <a:rPr sz="1400" kern="0" spc="5" dirty="0">
                <a:solidFill>
                  <a:schemeClr val="tx2"/>
                </a:solidFill>
                <a:latin typeface="Calibri" panose="020F0502020204030204" pitchFamily="34" charset="0"/>
                <a:cs typeface="Calibri" panose="020F0502020204030204" pitchFamily="34" charset="0"/>
              </a:rPr>
              <a:t> </a:t>
            </a:r>
            <a:r>
              <a:rPr sz="1400" kern="0" spc="-20" dirty="0">
                <a:solidFill>
                  <a:schemeClr val="tx2"/>
                </a:solidFill>
                <a:latin typeface="Calibri" panose="020F0502020204030204" pitchFamily="34" charset="0"/>
                <a:cs typeface="Calibri" panose="020F0502020204030204" pitchFamily="34" charset="0"/>
              </a:rPr>
              <a:t>low; </a:t>
            </a:r>
            <a:r>
              <a:rPr sz="1400" kern="0" dirty="0">
                <a:solidFill>
                  <a:schemeClr val="tx2"/>
                </a:solidFill>
                <a:latin typeface="Calibri" panose="020F0502020204030204" pitchFamily="34" charset="0"/>
                <a:cs typeface="Calibri" panose="020F0502020204030204" pitchFamily="34" charset="0"/>
              </a:rPr>
              <a:t>mainly</a:t>
            </a:r>
            <a:r>
              <a:rPr sz="1400" kern="0" spc="-20" dirty="0">
                <a:solidFill>
                  <a:schemeClr val="tx2"/>
                </a:solidFill>
                <a:latin typeface="Calibri" panose="020F0502020204030204" pitchFamily="34" charset="0"/>
                <a:cs typeface="Calibri" panose="020F0502020204030204" pitchFamily="34" charset="0"/>
              </a:rPr>
              <a:t> </a:t>
            </a:r>
            <a:r>
              <a:rPr sz="1400" kern="0" dirty="0">
                <a:solidFill>
                  <a:schemeClr val="tx2"/>
                </a:solidFill>
                <a:latin typeface="Calibri" panose="020F0502020204030204" pitchFamily="34" charset="0"/>
                <a:cs typeface="Calibri" panose="020F0502020204030204" pitchFamily="34" charset="0"/>
              </a:rPr>
              <a:t>grade</a:t>
            </a:r>
            <a:r>
              <a:rPr sz="1400" kern="0" spc="-5" dirty="0">
                <a:solidFill>
                  <a:schemeClr val="tx2"/>
                </a:solidFill>
                <a:latin typeface="Calibri" panose="020F0502020204030204" pitchFamily="34" charset="0"/>
                <a:cs typeface="Calibri" panose="020F0502020204030204" pitchFamily="34" charset="0"/>
              </a:rPr>
              <a:t> </a:t>
            </a:r>
            <a:r>
              <a:rPr sz="1400" kern="0" spc="-25" dirty="0">
                <a:solidFill>
                  <a:schemeClr val="tx2"/>
                </a:solidFill>
                <a:latin typeface="Calibri" panose="020F0502020204030204" pitchFamily="34" charset="0"/>
                <a:cs typeface="Calibri" panose="020F0502020204030204" pitchFamily="34" charset="0"/>
              </a:rPr>
              <a:t>1/2</a:t>
            </a:r>
            <a:endParaRPr sz="1400" kern="0" dirty="0">
              <a:solidFill>
                <a:schemeClr val="tx2"/>
              </a:solidFill>
              <a:latin typeface="Calibri" panose="020F0502020204030204" pitchFamily="34" charset="0"/>
              <a:cs typeface="Calibri" panose="020F0502020204030204" pitchFamily="34" charset="0"/>
            </a:endParaRPr>
          </a:p>
        </p:txBody>
      </p:sp>
      <p:graphicFrame>
        <p:nvGraphicFramePr>
          <p:cNvPr id="7" name="object 5">
            <a:extLst>
              <a:ext uri="{FF2B5EF4-FFF2-40B4-BE49-F238E27FC236}">
                <a16:creationId xmlns:a16="http://schemas.microsoft.com/office/drawing/2014/main" id="{C25CD3C4-98C3-FF53-3381-C5E03F80724A}"/>
              </a:ext>
            </a:extLst>
          </p:cNvPr>
          <p:cNvGraphicFramePr>
            <a:graphicFrameLocks noGrp="1"/>
          </p:cNvGraphicFramePr>
          <p:nvPr>
            <p:extLst>
              <p:ext uri="{D42A27DB-BD31-4B8C-83A1-F6EECF244321}">
                <p14:modId xmlns:p14="http://schemas.microsoft.com/office/powerpoint/2010/main" val="22318715"/>
              </p:ext>
            </p:extLst>
          </p:nvPr>
        </p:nvGraphicFramePr>
        <p:xfrm>
          <a:off x="374515" y="793699"/>
          <a:ext cx="4835817" cy="3833698"/>
        </p:xfrm>
        <a:graphic>
          <a:graphicData uri="http://schemas.openxmlformats.org/drawingml/2006/table">
            <a:tbl>
              <a:tblPr firstRow="1" bandRow="1">
                <a:tableStyleId>{2D5ABB26-0587-4C30-8999-92F81FD0307C}</a:tableStyleId>
              </a:tblPr>
              <a:tblGrid>
                <a:gridCol w="1898348">
                  <a:extLst>
                    <a:ext uri="{9D8B030D-6E8A-4147-A177-3AD203B41FA5}">
                      <a16:colId xmlns:a16="http://schemas.microsoft.com/office/drawing/2014/main" val="20000"/>
                    </a:ext>
                  </a:extLst>
                </a:gridCol>
                <a:gridCol w="779342">
                  <a:extLst>
                    <a:ext uri="{9D8B030D-6E8A-4147-A177-3AD203B41FA5}">
                      <a16:colId xmlns:a16="http://schemas.microsoft.com/office/drawing/2014/main" val="20001"/>
                    </a:ext>
                  </a:extLst>
                </a:gridCol>
                <a:gridCol w="688418">
                  <a:extLst>
                    <a:ext uri="{9D8B030D-6E8A-4147-A177-3AD203B41FA5}">
                      <a16:colId xmlns:a16="http://schemas.microsoft.com/office/drawing/2014/main" val="20002"/>
                    </a:ext>
                  </a:extLst>
                </a:gridCol>
                <a:gridCol w="781290">
                  <a:extLst>
                    <a:ext uri="{9D8B030D-6E8A-4147-A177-3AD203B41FA5}">
                      <a16:colId xmlns:a16="http://schemas.microsoft.com/office/drawing/2014/main" val="20003"/>
                    </a:ext>
                  </a:extLst>
                </a:gridCol>
                <a:gridCol w="688419">
                  <a:extLst>
                    <a:ext uri="{9D8B030D-6E8A-4147-A177-3AD203B41FA5}">
                      <a16:colId xmlns:a16="http://schemas.microsoft.com/office/drawing/2014/main" val="20004"/>
                    </a:ext>
                  </a:extLst>
                </a:gridCol>
              </a:tblGrid>
              <a:tr h="307753">
                <a:tc rowSpan="2">
                  <a:txBody>
                    <a:bodyPr/>
                    <a:lstStyle/>
                    <a:p>
                      <a:pPr marL="45720" algn="l">
                        <a:lnSpc>
                          <a:spcPts val="1440"/>
                        </a:lnSpc>
                        <a:spcBef>
                          <a:spcPts val="395"/>
                        </a:spcBef>
                      </a:pPr>
                      <a:r>
                        <a:rPr sz="1200" b="1">
                          <a:solidFill>
                            <a:schemeClr val="bg1"/>
                          </a:solidFill>
                          <a:latin typeface="Calibri" panose="020F0502020204030204" pitchFamily="34" charset="0"/>
                          <a:cs typeface="Calibri" panose="020F0502020204030204" pitchFamily="34" charset="0"/>
                        </a:rPr>
                        <a:t>System</a:t>
                      </a:r>
                      <a:r>
                        <a:rPr sz="1200" b="1" spc="-25">
                          <a:solidFill>
                            <a:schemeClr val="bg1"/>
                          </a:solidFill>
                          <a:latin typeface="Calibri" panose="020F0502020204030204" pitchFamily="34" charset="0"/>
                          <a:cs typeface="Calibri" panose="020F0502020204030204" pitchFamily="34" charset="0"/>
                        </a:rPr>
                        <a:t> </a:t>
                      </a:r>
                      <a:r>
                        <a:rPr sz="1200" b="1">
                          <a:solidFill>
                            <a:schemeClr val="bg1"/>
                          </a:solidFill>
                          <a:latin typeface="Calibri" panose="020F0502020204030204" pitchFamily="34" charset="0"/>
                          <a:cs typeface="Calibri" panose="020F0502020204030204" pitchFamily="34" charset="0"/>
                        </a:rPr>
                        <a:t>Organ</a:t>
                      </a:r>
                      <a:r>
                        <a:rPr sz="1200" b="1" spc="-35">
                          <a:solidFill>
                            <a:schemeClr val="bg1"/>
                          </a:solidFill>
                          <a:latin typeface="Calibri" panose="020F0502020204030204" pitchFamily="34" charset="0"/>
                          <a:cs typeface="Calibri" panose="020F0502020204030204" pitchFamily="34" charset="0"/>
                        </a:rPr>
                        <a:t> </a:t>
                      </a:r>
                      <a:r>
                        <a:rPr sz="1200" b="1" spc="-10">
                          <a:solidFill>
                            <a:schemeClr val="bg1"/>
                          </a:solidFill>
                          <a:latin typeface="Calibri" panose="020F0502020204030204" pitchFamily="34" charset="0"/>
                          <a:cs typeface="Calibri" panose="020F0502020204030204" pitchFamily="34" charset="0"/>
                        </a:rPr>
                        <a:t>Class</a:t>
                      </a:r>
                      <a:endParaRPr sz="1200">
                        <a:solidFill>
                          <a:schemeClr val="bg1"/>
                        </a:solidFill>
                        <a:latin typeface="Calibri" panose="020F0502020204030204" pitchFamily="34" charset="0"/>
                        <a:cs typeface="Calibri" panose="020F0502020204030204" pitchFamily="34" charset="0"/>
                      </a:endParaRPr>
                    </a:p>
                    <a:p>
                      <a:pPr marL="185420" algn="l">
                        <a:lnSpc>
                          <a:spcPct val="100000"/>
                        </a:lnSpc>
                      </a:pPr>
                      <a:r>
                        <a:rPr sz="1200">
                          <a:solidFill>
                            <a:schemeClr val="bg1"/>
                          </a:solidFill>
                          <a:latin typeface="Calibri" panose="020F0502020204030204" pitchFamily="34" charset="0"/>
                          <a:cs typeface="Calibri" panose="020F0502020204030204" pitchFamily="34" charset="0"/>
                        </a:rPr>
                        <a:t>Preferred</a:t>
                      </a:r>
                      <a:r>
                        <a:rPr sz="1200" spc="-30">
                          <a:solidFill>
                            <a:schemeClr val="bg1"/>
                          </a:solidFill>
                          <a:latin typeface="Calibri" panose="020F0502020204030204" pitchFamily="34" charset="0"/>
                          <a:cs typeface="Calibri" panose="020F0502020204030204" pitchFamily="34" charset="0"/>
                        </a:rPr>
                        <a:t> </a:t>
                      </a:r>
                      <a:r>
                        <a:rPr sz="1200">
                          <a:solidFill>
                            <a:schemeClr val="bg1"/>
                          </a:solidFill>
                          <a:latin typeface="Calibri" panose="020F0502020204030204" pitchFamily="34" charset="0"/>
                          <a:cs typeface="Calibri" panose="020F0502020204030204" pitchFamily="34" charset="0"/>
                        </a:rPr>
                        <a:t>term,</a:t>
                      </a:r>
                      <a:r>
                        <a:rPr sz="1200" spc="-10">
                          <a:solidFill>
                            <a:schemeClr val="bg1"/>
                          </a:solidFill>
                          <a:latin typeface="Calibri" panose="020F0502020204030204" pitchFamily="34" charset="0"/>
                          <a:cs typeface="Calibri" panose="020F0502020204030204" pitchFamily="34" charset="0"/>
                        </a:rPr>
                        <a:t> </a:t>
                      </a:r>
                      <a:r>
                        <a:rPr sz="1200">
                          <a:solidFill>
                            <a:schemeClr val="bg1"/>
                          </a:solidFill>
                          <a:latin typeface="Calibri" panose="020F0502020204030204" pitchFamily="34" charset="0"/>
                          <a:cs typeface="Calibri" panose="020F0502020204030204" pitchFamily="34" charset="0"/>
                        </a:rPr>
                        <a:t>n</a:t>
                      </a:r>
                      <a:r>
                        <a:rPr sz="1200" spc="-30">
                          <a:solidFill>
                            <a:schemeClr val="bg1"/>
                          </a:solidFill>
                          <a:latin typeface="Calibri" panose="020F0502020204030204" pitchFamily="34" charset="0"/>
                          <a:cs typeface="Calibri" panose="020F0502020204030204" pitchFamily="34" charset="0"/>
                        </a:rPr>
                        <a:t> </a:t>
                      </a:r>
                      <a:r>
                        <a:rPr sz="1200" spc="-25">
                          <a:solidFill>
                            <a:schemeClr val="bg1"/>
                          </a:solidFill>
                          <a:latin typeface="Calibri" panose="020F0502020204030204" pitchFamily="34" charset="0"/>
                          <a:cs typeface="Calibri" panose="020F0502020204030204" pitchFamily="34" charset="0"/>
                        </a:rPr>
                        <a:t>(%)</a:t>
                      </a:r>
                      <a:endParaRPr sz="1200">
                        <a:solidFill>
                          <a:schemeClr val="bg1"/>
                        </a:solidFill>
                        <a:latin typeface="Calibri" panose="020F0502020204030204" pitchFamily="34" charset="0"/>
                        <a:cs typeface="Calibri" panose="020F0502020204030204" pitchFamily="34" charset="0"/>
                      </a:endParaRPr>
                    </a:p>
                  </a:txBody>
                  <a:tcPr marL="0" marR="0" marT="5016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solidFill>
                  </a:tcPr>
                </a:tc>
                <a:tc gridSpan="2">
                  <a:txBody>
                    <a:bodyPr/>
                    <a:lstStyle/>
                    <a:p>
                      <a:pPr marL="45720" algn="ctr">
                        <a:lnSpc>
                          <a:spcPct val="100000"/>
                        </a:lnSpc>
                        <a:spcBef>
                          <a:spcPts val="265"/>
                        </a:spcBef>
                      </a:pPr>
                      <a:r>
                        <a:rPr sz="1200" b="1" spc="-10">
                          <a:solidFill>
                            <a:srgbClr val="FFFFFF"/>
                          </a:solidFill>
                          <a:latin typeface="Calibri" panose="020F0502020204030204" pitchFamily="34" charset="0"/>
                          <a:cs typeface="Calibri" panose="020F0502020204030204" pitchFamily="34" charset="0"/>
                        </a:rPr>
                        <a:t>Dato-</a:t>
                      </a:r>
                      <a:r>
                        <a:rPr sz="1200" b="1">
                          <a:solidFill>
                            <a:srgbClr val="FFFFFF"/>
                          </a:solidFill>
                          <a:latin typeface="Calibri" panose="020F0502020204030204" pitchFamily="34" charset="0"/>
                          <a:cs typeface="Calibri" panose="020F0502020204030204" pitchFamily="34" charset="0"/>
                        </a:rPr>
                        <a:t>DXd</a:t>
                      </a:r>
                      <a:r>
                        <a:rPr sz="1200" b="1"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(n</a:t>
                      </a:r>
                      <a:r>
                        <a:rPr lang="en-US" sz="1200" b="0"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a:t>
                      </a:r>
                      <a:r>
                        <a:rPr lang="en-US" sz="1200" b="0"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360)</a:t>
                      </a:r>
                      <a:endParaRPr sz="1200" b="0">
                        <a:latin typeface="Calibri" panose="020F0502020204030204" pitchFamily="34" charset="0"/>
                        <a:cs typeface="Calibri" panose="020F0502020204030204" pitchFamily="34" charset="0"/>
                      </a:endParaRPr>
                    </a:p>
                  </a:txBody>
                  <a:tcPr marL="0" marR="0" marT="3365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hMerge="1">
                  <a:txBody>
                    <a:bodyPr/>
                    <a:lstStyle/>
                    <a:p>
                      <a:endParaRPr/>
                    </a:p>
                  </a:txBody>
                  <a:tcPr marL="0" marR="0" marT="0" marB="0"/>
                </a:tc>
                <a:tc gridSpan="2">
                  <a:txBody>
                    <a:bodyPr/>
                    <a:lstStyle/>
                    <a:p>
                      <a:pPr marL="45720" algn="ctr">
                        <a:lnSpc>
                          <a:spcPct val="100000"/>
                        </a:lnSpc>
                        <a:spcBef>
                          <a:spcPts val="265"/>
                        </a:spcBef>
                      </a:pPr>
                      <a:r>
                        <a:rPr sz="1200" b="1">
                          <a:solidFill>
                            <a:srgbClr val="FFFFFF"/>
                          </a:solidFill>
                          <a:latin typeface="Calibri" panose="020F0502020204030204" pitchFamily="34" charset="0"/>
                          <a:cs typeface="Calibri" panose="020F0502020204030204" pitchFamily="34" charset="0"/>
                        </a:rPr>
                        <a:t>ICC</a:t>
                      </a:r>
                      <a:r>
                        <a:rPr sz="1200" b="0" spc="-15">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(n</a:t>
                      </a:r>
                      <a:r>
                        <a:rPr lang="en-US" sz="1200" b="0"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a:t>
                      </a:r>
                      <a:r>
                        <a:rPr lang="en-US" sz="1200" b="0"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351)</a:t>
                      </a:r>
                      <a:endParaRPr sz="1200" b="0">
                        <a:latin typeface="Calibri" panose="020F0502020204030204" pitchFamily="34" charset="0"/>
                        <a:cs typeface="Calibri" panose="020F0502020204030204" pitchFamily="34" charset="0"/>
                      </a:endParaRPr>
                    </a:p>
                  </a:txBody>
                  <a:tcPr marL="0" marR="0" marT="3365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tc hMerge="1">
                  <a:txBody>
                    <a:bodyPr/>
                    <a:lstStyle/>
                    <a:p>
                      <a:endParaRPr/>
                    </a:p>
                  </a:txBody>
                  <a:tcPr marL="0" marR="0" marT="0" marB="0"/>
                </a:tc>
                <a:extLst>
                  <a:ext uri="{0D108BD9-81ED-4DB2-BD59-A6C34878D82A}">
                    <a16:rowId xmlns:a16="http://schemas.microsoft.com/office/drawing/2014/main" val="10000"/>
                  </a:ext>
                </a:extLst>
              </a:tr>
              <a:tr h="264232">
                <a:tc vMerge="1">
                  <a:txBody>
                    <a:bodyPr/>
                    <a:lstStyle/>
                    <a:p>
                      <a:endParaRPr/>
                    </a:p>
                  </a:txBody>
                  <a:tcPr marL="0" marR="0" marT="50165" marB="0">
                    <a:lnT w="12700">
                      <a:solidFill>
                        <a:srgbClr val="000000"/>
                      </a:solidFill>
                      <a:prstDash val="solid"/>
                    </a:lnT>
                    <a:lnB w="12700">
                      <a:solidFill>
                        <a:srgbClr val="000000"/>
                      </a:solidFill>
                      <a:prstDash val="solid"/>
                    </a:lnB>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Any</a:t>
                      </a:r>
                      <a:r>
                        <a:rPr sz="1200" b="0" spc="-2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Grade</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Grade</a:t>
                      </a:r>
                      <a:r>
                        <a:rPr sz="1200" b="0" spc="-3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a:t>
                      </a:r>
                      <a:r>
                        <a:rPr lang="en-US" sz="1200" b="0" spc="-2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3</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Any</a:t>
                      </a:r>
                      <a:r>
                        <a:rPr sz="1200" b="0" spc="-2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Grade</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Grade</a:t>
                      </a:r>
                      <a:r>
                        <a:rPr sz="1200" b="0" spc="-3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a:t>
                      </a:r>
                      <a:r>
                        <a:rPr lang="en-US" sz="1200" b="0" spc="-2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3</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1"/>
                  </a:ext>
                </a:extLst>
              </a:tr>
              <a:tr h="239363">
                <a:tc>
                  <a:txBody>
                    <a:bodyPr/>
                    <a:lstStyle/>
                    <a:p>
                      <a:pPr marL="45720" algn="l">
                        <a:lnSpc>
                          <a:spcPts val="1415"/>
                        </a:lnSpc>
                        <a:spcBef>
                          <a:spcPts val="20"/>
                        </a:spcBef>
                      </a:pPr>
                      <a:r>
                        <a:rPr sz="1200" b="1">
                          <a:solidFill>
                            <a:schemeClr val="tx2"/>
                          </a:solidFill>
                          <a:latin typeface="Calibri" panose="020F0502020204030204" pitchFamily="34" charset="0"/>
                          <a:cs typeface="Calibri" panose="020F0502020204030204" pitchFamily="34" charset="0"/>
                        </a:rPr>
                        <a:t>Blood</a:t>
                      </a:r>
                      <a:r>
                        <a:rPr sz="1200" b="1" spc="-30">
                          <a:solidFill>
                            <a:schemeClr val="tx2"/>
                          </a:solidFill>
                          <a:latin typeface="Calibri" panose="020F0502020204030204" pitchFamily="34" charset="0"/>
                          <a:cs typeface="Calibri" panose="020F0502020204030204" pitchFamily="34" charset="0"/>
                        </a:rPr>
                        <a:t> </a:t>
                      </a:r>
                      <a:r>
                        <a:rPr sz="1200" b="1">
                          <a:solidFill>
                            <a:schemeClr val="tx2"/>
                          </a:solidFill>
                          <a:latin typeface="Calibri" panose="020F0502020204030204" pitchFamily="34" charset="0"/>
                          <a:cs typeface="Calibri" panose="020F0502020204030204" pitchFamily="34" charset="0"/>
                        </a:rPr>
                        <a:t>and</a:t>
                      </a:r>
                      <a:r>
                        <a:rPr sz="1200" b="1" spc="-30">
                          <a:solidFill>
                            <a:schemeClr val="tx2"/>
                          </a:solidFill>
                          <a:latin typeface="Calibri" panose="020F0502020204030204" pitchFamily="34" charset="0"/>
                          <a:cs typeface="Calibri" panose="020F0502020204030204" pitchFamily="34" charset="0"/>
                        </a:rPr>
                        <a:t> </a:t>
                      </a:r>
                      <a:r>
                        <a:rPr sz="1200" b="1">
                          <a:solidFill>
                            <a:schemeClr val="tx2"/>
                          </a:solidFill>
                          <a:latin typeface="Calibri" panose="020F0502020204030204" pitchFamily="34" charset="0"/>
                          <a:cs typeface="Calibri" panose="020F0502020204030204" pitchFamily="34" charset="0"/>
                        </a:rPr>
                        <a:t>lymphatic</a:t>
                      </a:r>
                      <a:r>
                        <a:rPr sz="1200" b="1" spc="-35">
                          <a:solidFill>
                            <a:schemeClr val="tx2"/>
                          </a:solidFill>
                          <a:latin typeface="Calibri" panose="020F0502020204030204" pitchFamily="34" charset="0"/>
                          <a:cs typeface="Calibri" panose="020F0502020204030204" pitchFamily="34" charset="0"/>
                        </a:rPr>
                        <a:t> </a:t>
                      </a:r>
                      <a:r>
                        <a:rPr sz="1200" b="1" spc="-10">
                          <a:solidFill>
                            <a:schemeClr val="tx2"/>
                          </a:solidFill>
                          <a:latin typeface="Calibri" panose="020F0502020204030204" pitchFamily="34" charset="0"/>
                          <a:cs typeface="Calibri" panose="020F0502020204030204" pitchFamily="34" charset="0"/>
                        </a:rPr>
                        <a:t>system</a:t>
                      </a:r>
                      <a:endParaRPr sz="1200">
                        <a:solidFill>
                          <a:schemeClr val="tx2"/>
                        </a:solidFill>
                        <a:latin typeface="Calibri" panose="020F0502020204030204" pitchFamily="34" charset="0"/>
                        <a:cs typeface="Calibri" panose="020F0502020204030204" pitchFamily="34" charset="0"/>
                      </a:endParaRPr>
                    </a:p>
                  </a:txBody>
                  <a:tcPr marL="0" marR="0" marT="2540" marB="0" anchor="ctr">
                    <a:lnT w="12700" cap="flat" cmpd="sng" algn="ctr">
                      <a:solidFill>
                        <a:schemeClr val="bg1">
                          <a:lumMod val="50000"/>
                        </a:schemeClr>
                      </a:solidFill>
                      <a:prstDash val="solid"/>
                      <a:round/>
                      <a:headEnd type="none" w="med" len="med"/>
                      <a:tailEnd type="none" w="med" len="med"/>
                    </a:lnT>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solidFill>
                      <a:srgbClr val="F1F1F1"/>
                    </a:solidFill>
                  </a:tcPr>
                </a:tc>
                <a:extLst>
                  <a:ext uri="{0D108BD9-81ED-4DB2-BD59-A6C34878D82A}">
                    <a16:rowId xmlns:a16="http://schemas.microsoft.com/office/drawing/2014/main" val="10002"/>
                  </a:ext>
                </a:extLst>
              </a:tr>
              <a:tr h="233146">
                <a:tc>
                  <a:txBody>
                    <a:bodyPr/>
                    <a:lstStyle/>
                    <a:p>
                      <a:pPr marL="185420" algn="l">
                        <a:lnSpc>
                          <a:spcPts val="1400"/>
                        </a:lnSpc>
                      </a:pPr>
                      <a:r>
                        <a:rPr sz="1200" spc="-10">
                          <a:solidFill>
                            <a:schemeClr val="tx2"/>
                          </a:solidFill>
                          <a:latin typeface="Calibri" panose="020F0502020204030204" pitchFamily="34" charset="0"/>
                          <a:cs typeface="Calibri" panose="020F0502020204030204" pitchFamily="34" charset="0"/>
                        </a:rPr>
                        <a:t>Anemia</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0"/>
                        </a:lnSpc>
                      </a:pPr>
                      <a:r>
                        <a:rPr sz="1200">
                          <a:solidFill>
                            <a:schemeClr val="tx2"/>
                          </a:solidFill>
                          <a:latin typeface="Calibri" panose="020F0502020204030204" pitchFamily="34" charset="0"/>
                          <a:cs typeface="Calibri" panose="020F0502020204030204" pitchFamily="34" charset="0"/>
                        </a:rPr>
                        <a:t>40</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(11)</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0"/>
                        </a:lnSpc>
                      </a:pPr>
                      <a:r>
                        <a:rPr sz="1200">
                          <a:solidFill>
                            <a:schemeClr val="tx2"/>
                          </a:solidFill>
                          <a:latin typeface="Calibri" panose="020F0502020204030204" pitchFamily="34" charset="0"/>
                          <a:cs typeface="Calibri" panose="020F0502020204030204" pitchFamily="34" charset="0"/>
                        </a:rPr>
                        <a:t>4</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(1)</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0"/>
                        </a:lnSpc>
                      </a:pPr>
                      <a:r>
                        <a:rPr sz="1200">
                          <a:solidFill>
                            <a:schemeClr val="tx2"/>
                          </a:solidFill>
                          <a:latin typeface="Calibri" panose="020F0502020204030204" pitchFamily="34" charset="0"/>
                          <a:cs typeface="Calibri" panose="020F0502020204030204" pitchFamily="34" charset="0"/>
                        </a:rPr>
                        <a:t>69</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(20)</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0"/>
                        </a:lnSpc>
                      </a:pPr>
                      <a:r>
                        <a:rPr sz="1200">
                          <a:solidFill>
                            <a:schemeClr val="tx2"/>
                          </a:solidFill>
                          <a:latin typeface="Calibri" panose="020F0502020204030204" pitchFamily="34" charset="0"/>
                          <a:cs typeface="Calibri" panose="020F0502020204030204" pitchFamily="34" charset="0"/>
                        </a:rPr>
                        <a:t>7</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(2)</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extLst>
                  <a:ext uri="{0D108BD9-81ED-4DB2-BD59-A6C34878D82A}">
                    <a16:rowId xmlns:a16="http://schemas.microsoft.com/office/drawing/2014/main" val="10003"/>
                  </a:ext>
                </a:extLst>
              </a:tr>
              <a:tr h="226152">
                <a:tc>
                  <a:txBody>
                    <a:bodyPr/>
                    <a:lstStyle/>
                    <a:p>
                      <a:pPr marL="185420" algn="l">
                        <a:lnSpc>
                          <a:spcPts val="1360"/>
                        </a:lnSpc>
                      </a:pPr>
                      <a:r>
                        <a:rPr sz="1200" spc="-10" dirty="0">
                          <a:solidFill>
                            <a:schemeClr val="tx2"/>
                          </a:solidFill>
                          <a:latin typeface="Calibri" panose="020F0502020204030204" pitchFamily="34" charset="0"/>
                          <a:cs typeface="Calibri" panose="020F0502020204030204" pitchFamily="34" charset="0"/>
                        </a:rPr>
                        <a:t>Neutropenia</a:t>
                      </a:r>
                      <a:endParaRPr sz="1200" dirty="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360"/>
                        </a:lnSpc>
                      </a:pPr>
                      <a:r>
                        <a:rPr sz="1200">
                          <a:solidFill>
                            <a:schemeClr val="tx2"/>
                          </a:solidFill>
                          <a:latin typeface="Calibri" panose="020F0502020204030204" pitchFamily="34" charset="0"/>
                          <a:cs typeface="Calibri" panose="020F0502020204030204" pitchFamily="34" charset="0"/>
                        </a:rPr>
                        <a:t>39</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(11)</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360"/>
                        </a:lnSpc>
                      </a:pPr>
                      <a:r>
                        <a:rPr sz="1200">
                          <a:solidFill>
                            <a:schemeClr val="tx2"/>
                          </a:solidFill>
                          <a:latin typeface="Calibri" panose="020F0502020204030204" pitchFamily="34" charset="0"/>
                          <a:cs typeface="Calibri" panose="020F0502020204030204" pitchFamily="34" charset="0"/>
                        </a:rPr>
                        <a:t>4</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(1)</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360"/>
                        </a:lnSpc>
                      </a:pPr>
                      <a:r>
                        <a:rPr sz="1200">
                          <a:solidFill>
                            <a:schemeClr val="tx2"/>
                          </a:solidFill>
                          <a:latin typeface="Calibri" panose="020F0502020204030204" pitchFamily="34" charset="0"/>
                          <a:cs typeface="Calibri" panose="020F0502020204030204" pitchFamily="34" charset="0"/>
                        </a:rPr>
                        <a:t>149</a:t>
                      </a:r>
                      <a:r>
                        <a:rPr sz="1200" spc="-1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(42)</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360"/>
                        </a:lnSpc>
                      </a:pPr>
                      <a:r>
                        <a:rPr sz="1200">
                          <a:solidFill>
                            <a:schemeClr val="tx2"/>
                          </a:solidFill>
                          <a:latin typeface="Calibri" panose="020F0502020204030204" pitchFamily="34" charset="0"/>
                          <a:cs typeface="Calibri" panose="020F0502020204030204" pitchFamily="34" charset="0"/>
                        </a:rPr>
                        <a:t>108</a:t>
                      </a:r>
                      <a:r>
                        <a:rPr sz="1200" spc="-1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(31)</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extLst>
                  <a:ext uri="{0D108BD9-81ED-4DB2-BD59-A6C34878D82A}">
                    <a16:rowId xmlns:a16="http://schemas.microsoft.com/office/drawing/2014/main" val="10004"/>
                  </a:ext>
                </a:extLst>
              </a:tr>
              <a:tr h="240918">
                <a:tc>
                  <a:txBody>
                    <a:bodyPr/>
                    <a:lstStyle/>
                    <a:p>
                      <a:pPr marL="45720" algn="l">
                        <a:lnSpc>
                          <a:spcPts val="1415"/>
                        </a:lnSpc>
                        <a:spcBef>
                          <a:spcPts val="35"/>
                        </a:spcBef>
                      </a:pPr>
                      <a:r>
                        <a:rPr sz="1200" b="1" spc="-25">
                          <a:solidFill>
                            <a:schemeClr val="tx2"/>
                          </a:solidFill>
                          <a:latin typeface="Calibri" panose="020F0502020204030204" pitchFamily="34" charset="0"/>
                          <a:cs typeface="Calibri" panose="020F0502020204030204" pitchFamily="34" charset="0"/>
                        </a:rPr>
                        <a:t>Eye</a:t>
                      </a:r>
                      <a:endParaRPr sz="1200">
                        <a:solidFill>
                          <a:schemeClr val="tx2"/>
                        </a:solidFill>
                        <a:latin typeface="Calibri" panose="020F0502020204030204" pitchFamily="34" charset="0"/>
                        <a:cs typeface="Calibri" panose="020F0502020204030204" pitchFamily="34" charset="0"/>
                      </a:endParaRPr>
                    </a:p>
                  </a:txBody>
                  <a:tcPr marL="0" marR="0" marT="4445"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val="10005"/>
                  </a:ext>
                </a:extLst>
              </a:tr>
              <a:tr h="224597">
                <a:tc>
                  <a:txBody>
                    <a:bodyPr/>
                    <a:lstStyle/>
                    <a:p>
                      <a:pPr marL="185420" algn="l">
                        <a:lnSpc>
                          <a:spcPts val="1345"/>
                        </a:lnSpc>
                      </a:pPr>
                      <a:r>
                        <a:rPr sz="1200">
                          <a:solidFill>
                            <a:schemeClr val="tx2"/>
                          </a:solidFill>
                          <a:latin typeface="Calibri" panose="020F0502020204030204" pitchFamily="34" charset="0"/>
                          <a:cs typeface="Calibri" panose="020F0502020204030204" pitchFamily="34" charset="0"/>
                        </a:rPr>
                        <a:t>Dry</a:t>
                      </a:r>
                      <a:r>
                        <a:rPr sz="1200" spc="-30">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eye</a:t>
                      </a:r>
                      <a:endParaRPr sz="12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ts val="1345"/>
                        </a:lnSpc>
                      </a:pPr>
                      <a:r>
                        <a:rPr sz="1200">
                          <a:solidFill>
                            <a:schemeClr val="tx2"/>
                          </a:solidFill>
                          <a:latin typeface="Calibri" panose="020F0502020204030204" pitchFamily="34" charset="0"/>
                          <a:cs typeface="Calibri" panose="020F0502020204030204" pitchFamily="34" charset="0"/>
                        </a:rPr>
                        <a:t>78</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(22)</a:t>
                      </a:r>
                      <a:endParaRPr sz="12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ts val="1345"/>
                        </a:lnSpc>
                      </a:pPr>
                      <a:r>
                        <a:rPr sz="1200">
                          <a:solidFill>
                            <a:schemeClr val="tx2"/>
                          </a:solidFill>
                          <a:latin typeface="Calibri" panose="020F0502020204030204" pitchFamily="34" charset="0"/>
                          <a:cs typeface="Calibri" panose="020F0502020204030204" pitchFamily="34" charset="0"/>
                        </a:rPr>
                        <a:t>2</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(1)</a:t>
                      </a:r>
                      <a:endParaRPr sz="12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ts val="1345"/>
                        </a:lnSpc>
                      </a:pPr>
                      <a:r>
                        <a:rPr sz="1200">
                          <a:solidFill>
                            <a:schemeClr val="tx2"/>
                          </a:solidFill>
                          <a:latin typeface="Calibri" panose="020F0502020204030204" pitchFamily="34" charset="0"/>
                          <a:cs typeface="Calibri" panose="020F0502020204030204" pitchFamily="34" charset="0"/>
                        </a:rPr>
                        <a:t>27</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(8)</a:t>
                      </a:r>
                      <a:endParaRPr sz="12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ts val="1345"/>
                        </a:lnSpc>
                      </a:pPr>
                      <a:r>
                        <a:rPr sz="1200">
                          <a:solidFill>
                            <a:schemeClr val="tx2"/>
                          </a:solidFill>
                          <a:latin typeface="Calibri" panose="020F0502020204030204" pitchFamily="34" charset="0"/>
                          <a:cs typeface="Calibri" panose="020F0502020204030204" pitchFamily="34" charset="0"/>
                        </a:rPr>
                        <a:t>0</a:t>
                      </a:r>
                    </a:p>
                  </a:txBody>
                  <a:tcPr marL="0" marR="0" marT="0" marB="0" anchor="ctr"/>
                </a:tc>
                <a:extLst>
                  <a:ext uri="{0D108BD9-81ED-4DB2-BD59-A6C34878D82A}">
                    <a16:rowId xmlns:a16="http://schemas.microsoft.com/office/drawing/2014/main" val="10006"/>
                  </a:ext>
                </a:extLst>
              </a:tr>
              <a:tr h="241695">
                <a:tc>
                  <a:txBody>
                    <a:bodyPr/>
                    <a:lstStyle/>
                    <a:p>
                      <a:pPr marL="45720" algn="l">
                        <a:lnSpc>
                          <a:spcPts val="1425"/>
                        </a:lnSpc>
                        <a:spcBef>
                          <a:spcPts val="35"/>
                        </a:spcBef>
                      </a:pPr>
                      <a:r>
                        <a:rPr sz="1200" b="1" spc="-10">
                          <a:solidFill>
                            <a:schemeClr val="tx2"/>
                          </a:solidFill>
                          <a:latin typeface="Calibri" panose="020F0502020204030204" pitchFamily="34" charset="0"/>
                          <a:cs typeface="Calibri" panose="020F0502020204030204" pitchFamily="34" charset="0"/>
                        </a:rPr>
                        <a:t>Gastrointestinal</a:t>
                      </a:r>
                      <a:endParaRPr sz="1200">
                        <a:solidFill>
                          <a:schemeClr val="tx2"/>
                        </a:solidFill>
                        <a:latin typeface="Calibri" panose="020F0502020204030204" pitchFamily="34" charset="0"/>
                        <a:cs typeface="Calibri" panose="020F0502020204030204" pitchFamily="34" charset="0"/>
                      </a:endParaRPr>
                    </a:p>
                  </a:txBody>
                  <a:tcPr marL="0" marR="0" marT="4445"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extLst>
                  <a:ext uri="{0D108BD9-81ED-4DB2-BD59-A6C34878D82A}">
                    <a16:rowId xmlns:a16="http://schemas.microsoft.com/office/drawing/2014/main" val="10007"/>
                  </a:ext>
                </a:extLst>
              </a:tr>
              <a:tr h="234700">
                <a:tc>
                  <a:txBody>
                    <a:bodyPr/>
                    <a:lstStyle/>
                    <a:p>
                      <a:pPr marL="185420" algn="l">
                        <a:lnSpc>
                          <a:spcPts val="1415"/>
                        </a:lnSpc>
                      </a:pPr>
                      <a:r>
                        <a:rPr sz="1200" spc="-10">
                          <a:solidFill>
                            <a:schemeClr val="tx2"/>
                          </a:solidFill>
                          <a:latin typeface="Calibri" panose="020F0502020204030204" pitchFamily="34" charset="0"/>
                          <a:cs typeface="Calibri" panose="020F0502020204030204" pitchFamily="34" charset="0"/>
                        </a:rPr>
                        <a:t>Nausea</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10"/>
                        </a:lnSpc>
                      </a:pPr>
                      <a:r>
                        <a:rPr sz="1200">
                          <a:solidFill>
                            <a:schemeClr val="tx2"/>
                          </a:solidFill>
                          <a:latin typeface="Calibri" panose="020F0502020204030204" pitchFamily="34" charset="0"/>
                          <a:cs typeface="Calibri" panose="020F0502020204030204" pitchFamily="34" charset="0"/>
                        </a:rPr>
                        <a:t>184</a:t>
                      </a:r>
                      <a:r>
                        <a:rPr sz="1200" spc="-1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(51)</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10"/>
                        </a:lnSpc>
                      </a:pPr>
                      <a:r>
                        <a:rPr sz="1200">
                          <a:solidFill>
                            <a:schemeClr val="tx2"/>
                          </a:solidFill>
                          <a:latin typeface="Calibri" panose="020F0502020204030204" pitchFamily="34" charset="0"/>
                          <a:cs typeface="Calibri" panose="020F0502020204030204" pitchFamily="34" charset="0"/>
                        </a:rPr>
                        <a:t>5</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(1)</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10"/>
                        </a:lnSpc>
                      </a:pPr>
                      <a:r>
                        <a:rPr sz="1200">
                          <a:solidFill>
                            <a:schemeClr val="tx2"/>
                          </a:solidFill>
                          <a:latin typeface="Calibri" panose="020F0502020204030204" pitchFamily="34" charset="0"/>
                          <a:cs typeface="Calibri" panose="020F0502020204030204" pitchFamily="34" charset="0"/>
                        </a:rPr>
                        <a:t>83</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(24)</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10"/>
                        </a:lnSpc>
                      </a:pPr>
                      <a:r>
                        <a:rPr sz="1200">
                          <a:solidFill>
                            <a:schemeClr val="tx2"/>
                          </a:solidFill>
                          <a:latin typeface="Calibri" panose="020F0502020204030204" pitchFamily="34" charset="0"/>
                          <a:cs typeface="Calibri" panose="020F0502020204030204" pitchFamily="34" charset="0"/>
                        </a:rPr>
                        <a:t>2</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(1)</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extLst>
                  <a:ext uri="{0D108BD9-81ED-4DB2-BD59-A6C34878D82A}">
                    <a16:rowId xmlns:a16="http://schemas.microsoft.com/office/drawing/2014/main" val="10008"/>
                  </a:ext>
                </a:extLst>
              </a:tr>
              <a:tr h="233146">
                <a:tc>
                  <a:txBody>
                    <a:bodyPr/>
                    <a:lstStyle/>
                    <a:p>
                      <a:pPr marL="185420" algn="l">
                        <a:lnSpc>
                          <a:spcPts val="1400"/>
                        </a:lnSpc>
                      </a:pPr>
                      <a:r>
                        <a:rPr sz="1200" spc="-10">
                          <a:solidFill>
                            <a:schemeClr val="tx2"/>
                          </a:solidFill>
                          <a:latin typeface="Calibri" panose="020F0502020204030204" pitchFamily="34" charset="0"/>
                          <a:cs typeface="Calibri" panose="020F0502020204030204" pitchFamily="34" charset="0"/>
                        </a:rPr>
                        <a:t>Stomatitis</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0"/>
                        </a:lnSpc>
                      </a:pPr>
                      <a:r>
                        <a:rPr sz="1200">
                          <a:solidFill>
                            <a:schemeClr val="tx2"/>
                          </a:solidFill>
                          <a:latin typeface="Calibri" panose="020F0502020204030204" pitchFamily="34" charset="0"/>
                          <a:cs typeface="Calibri" panose="020F0502020204030204" pitchFamily="34" charset="0"/>
                        </a:rPr>
                        <a:t>180</a:t>
                      </a:r>
                      <a:r>
                        <a:rPr sz="1200" spc="-1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(50)</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0"/>
                        </a:lnSpc>
                      </a:pPr>
                      <a:r>
                        <a:rPr sz="1200">
                          <a:solidFill>
                            <a:schemeClr val="tx2"/>
                          </a:solidFill>
                          <a:latin typeface="Calibri" panose="020F0502020204030204" pitchFamily="34" charset="0"/>
                          <a:cs typeface="Calibri" panose="020F0502020204030204" pitchFamily="34" charset="0"/>
                        </a:rPr>
                        <a:t>23</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(6)</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0"/>
                        </a:lnSpc>
                      </a:pPr>
                      <a:r>
                        <a:rPr sz="1200">
                          <a:solidFill>
                            <a:schemeClr val="tx2"/>
                          </a:solidFill>
                          <a:latin typeface="Calibri" panose="020F0502020204030204" pitchFamily="34" charset="0"/>
                          <a:cs typeface="Calibri" panose="020F0502020204030204" pitchFamily="34" charset="0"/>
                        </a:rPr>
                        <a:t>46</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(13)</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0"/>
                        </a:lnSpc>
                      </a:pPr>
                      <a:r>
                        <a:rPr sz="1200">
                          <a:solidFill>
                            <a:schemeClr val="tx2"/>
                          </a:solidFill>
                          <a:latin typeface="Calibri" panose="020F0502020204030204" pitchFamily="34" charset="0"/>
                          <a:cs typeface="Calibri" panose="020F0502020204030204" pitchFamily="34" charset="0"/>
                        </a:rPr>
                        <a:t>9</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(3)</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extLst>
                  <a:ext uri="{0D108BD9-81ED-4DB2-BD59-A6C34878D82A}">
                    <a16:rowId xmlns:a16="http://schemas.microsoft.com/office/drawing/2014/main" val="10009"/>
                  </a:ext>
                </a:extLst>
              </a:tr>
              <a:tr h="233923">
                <a:tc>
                  <a:txBody>
                    <a:bodyPr/>
                    <a:lstStyle/>
                    <a:p>
                      <a:pPr marL="185420" algn="l">
                        <a:lnSpc>
                          <a:spcPts val="1405"/>
                        </a:lnSpc>
                      </a:pPr>
                      <a:r>
                        <a:rPr sz="1200" spc="-10">
                          <a:solidFill>
                            <a:schemeClr val="tx2"/>
                          </a:solidFill>
                          <a:latin typeface="Calibri" panose="020F0502020204030204" pitchFamily="34" charset="0"/>
                          <a:cs typeface="Calibri" panose="020F0502020204030204" pitchFamily="34" charset="0"/>
                        </a:rPr>
                        <a:t>Vomiting</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5"/>
                        </a:lnSpc>
                      </a:pPr>
                      <a:r>
                        <a:rPr sz="1200">
                          <a:solidFill>
                            <a:schemeClr val="tx2"/>
                          </a:solidFill>
                          <a:latin typeface="Calibri" panose="020F0502020204030204" pitchFamily="34" charset="0"/>
                          <a:cs typeface="Calibri" panose="020F0502020204030204" pitchFamily="34" charset="0"/>
                        </a:rPr>
                        <a:t>71</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(20)</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5"/>
                        </a:lnSpc>
                      </a:pPr>
                      <a:r>
                        <a:rPr sz="1200">
                          <a:solidFill>
                            <a:schemeClr val="tx2"/>
                          </a:solidFill>
                          <a:latin typeface="Calibri" panose="020F0502020204030204" pitchFamily="34" charset="0"/>
                          <a:cs typeface="Calibri" panose="020F0502020204030204" pitchFamily="34" charset="0"/>
                        </a:rPr>
                        <a:t>4</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(1)</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5"/>
                        </a:lnSpc>
                      </a:pPr>
                      <a:r>
                        <a:rPr sz="1200">
                          <a:solidFill>
                            <a:schemeClr val="tx2"/>
                          </a:solidFill>
                          <a:latin typeface="Calibri" panose="020F0502020204030204" pitchFamily="34" charset="0"/>
                          <a:cs typeface="Calibri" panose="020F0502020204030204" pitchFamily="34" charset="0"/>
                        </a:rPr>
                        <a:t>27</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(8)</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405"/>
                        </a:lnSpc>
                      </a:pPr>
                      <a:r>
                        <a:rPr sz="1200">
                          <a:solidFill>
                            <a:schemeClr val="tx2"/>
                          </a:solidFill>
                          <a:latin typeface="Calibri" panose="020F0502020204030204" pitchFamily="34" charset="0"/>
                          <a:cs typeface="Calibri" panose="020F0502020204030204" pitchFamily="34" charset="0"/>
                        </a:rPr>
                        <a:t>2</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(1)</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extLst>
                  <a:ext uri="{0D108BD9-81ED-4DB2-BD59-A6C34878D82A}">
                    <a16:rowId xmlns:a16="http://schemas.microsoft.com/office/drawing/2014/main" val="10010"/>
                  </a:ext>
                </a:extLst>
              </a:tr>
              <a:tr h="223043">
                <a:tc>
                  <a:txBody>
                    <a:bodyPr/>
                    <a:lstStyle/>
                    <a:p>
                      <a:pPr marL="185420" algn="l">
                        <a:lnSpc>
                          <a:spcPts val="1335"/>
                        </a:lnSpc>
                      </a:pPr>
                      <a:r>
                        <a:rPr sz="1200" spc="-10">
                          <a:solidFill>
                            <a:schemeClr val="tx2"/>
                          </a:solidFill>
                          <a:latin typeface="Calibri" panose="020F0502020204030204" pitchFamily="34" charset="0"/>
                          <a:cs typeface="Calibri" panose="020F0502020204030204" pitchFamily="34" charset="0"/>
                        </a:rPr>
                        <a:t>Constipation</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335"/>
                        </a:lnSpc>
                      </a:pPr>
                      <a:r>
                        <a:rPr sz="1200">
                          <a:solidFill>
                            <a:schemeClr val="tx2"/>
                          </a:solidFill>
                          <a:latin typeface="Calibri" panose="020F0502020204030204" pitchFamily="34" charset="0"/>
                          <a:cs typeface="Calibri" panose="020F0502020204030204" pitchFamily="34" charset="0"/>
                        </a:rPr>
                        <a:t>65</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(18)</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335"/>
                        </a:lnSpc>
                      </a:pPr>
                      <a:r>
                        <a:rPr sz="1200">
                          <a:solidFill>
                            <a:schemeClr val="tx2"/>
                          </a:solidFill>
                          <a:latin typeface="Calibri" panose="020F0502020204030204" pitchFamily="34" charset="0"/>
                          <a:cs typeface="Calibri" panose="020F0502020204030204" pitchFamily="34" charset="0"/>
                        </a:rPr>
                        <a:t>0</a:t>
                      </a:r>
                    </a:p>
                  </a:txBody>
                  <a:tcPr marL="0" marR="0" marT="0" marB="0" anchor="ctr">
                    <a:solidFill>
                      <a:srgbClr val="F1F1F1"/>
                    </a:solidFill>
                  </a:tcPr>
                </a:tc>
                <a:tc>
                  <a:txBody>
                    <a:bodyPr/>
                    <a:lstStyle/>
                    <a:p>
                      <a:pPr marL="45720" algn="ctr">
                        <a:lnSpc>
                          <a:spcPts val="1335"/>
                        </a:lnSpc>
                      </a:pPr>
                      <a:r>
                        <a:rPr sz="1200">
                          <a:solidFill>
                            <a:schemeClr val="tx2"/>
                          </a:solidFill>
                          <a:latin typeface="Calibri" panose="020F0502020204030204" pitchFamily="34" charset="0"/>
                          <a:cs typeface="Calibri" panose="020F0502020204030204" pitchFamily="34" charset="0"/>
                        </a:rPr>
                        <a:t>32</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(9)</a:t>
                      </a:r>
                      <a:endParaRPr sz="12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ts val="1335"/>
                        </a:lnSpc>
                      </a:pPr>
                      <a:r>
                        <a:rPr sz="1200">
                          <a:solidFill>
                            <a:schemeClr val="tx2"/>
                          </a:solidFill>
                          <a:latin typeface="Calibri" panose="020F0502020204030204" pitchFamily="34" charset="0"/>
                          <a:cs typeface="Calibri" panose="020F0502020204030204" pitchFamily="34" charset="0"/>
                        </a:rPr>
                        <a:t>0</a:t>
                      </a:r>
                    </a:p>
                  </a:txBody>
                  <a:tcPr marL="0" marR="0" marT="0" marB="0" anchor="ctr">
                    <a:solidFill>
                      <a:srgbClr val="F1F1F1"/>
                    </a:solidFill>
                  </a:tcPr>
                </a:tc>
                <a:extLst>
                  <a:ext uri="{0D108BD9-81ED-4DB2-BD59-A6C34878D82A}">
                    <a16:rowId xmlns:a16="http://schemas.microsoft.com/office/drawing/2014/main" val="10011"/>
                  </a:ext>
                </a:extLst>
              </a:tr>
              <a:tr h="242472">
                <a:tc>
                  <a:txBody>
                    <a:bodyPr/>
                    <a:lstStyle/>
                    <a:p>
                      <a:pPr marL="45720" algn="l">
                        <a:lnSpc>
                          <a:spcPts val="1415"/>
                        </a:lnSpc>
                        <a:spcBef>
                          <a:spcPts val="45"/>
                        </a:spcBef>
                      </a:pPr>
                      <a:r>
                        <a:rPr sz="1200" b="1" spc="-10">
                          <a:solidFill>
                            <a:schemeClr val="tx2"/>
                          </a:solidFill>
                          <a:latin typeface="Calibri" panose="020F0502020204030204" pitchFamily="34" charset="0"/>
                          <a:cs typeface="Calibri" panose="020F0502020204030204" pitchFamily="34" charset="0"/>
                        </a:rPr>
                        <a:t>General</a:t>
                      </a:r>
                      <a:endParaRPr sz="1200">
                        <a:solidFill>
                          <a:schemeClr val="tx2"/>
                        </a:solidFill>
                        <a:latin typeface="Calibri" panose="020F0502020204030204" pitchFamily="34" charset="0"/>
                        <a:cs typeface="Calibri" panose="020F0502020204030204" pitchFamily="34" charset="0"/>
                      </a:endParaRPr>
                    </a:p>
                  </a:txBody>
                  <a:tcPr marL="0" marR="0" marT="5715"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val="10012"/>
                  </a:ext>
                </a:extLst>
              </a:tr>
              <a:tr h="223043">
                <a:tc>
                  <a:txBody>
                    <a:bodyPr/>
                    <a:lstStyle/>
                    <a:p>
                      <a:pPr marL="185420" algn="l">
                        <a:lnSpc>
                          <a:spcPts val="1335"/>
                        </a:lnSpc>
                      </a:pPr>
                      <a:r>
                        <a:rPr sz="1200" spc="-10" dirty="0">
                          <a:solidFill>
                            <a:schemeClr val="tx2"/>
                          </a:solidFill>
                          <a:latin typeface="Calibri" panose="020F0502020204030204" pitchFamily="34" charset="0"/>
                          <a:cs typeface="Calibri" panose="020F0502020204030204" pitchFamily="34" charset="0"/>
                        </a:rPr>
                        <a:t>Fatigue</a:t>
                      </a:r>
                      <a:endParaRPr sz="1200" dirty="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ts val="1335"/>
                        </a:lnSpc>
                      </a:pPr>
                      <a:r>
                        <a:rPr sz="1200">
                          <a:solidFill>
                            <a:schemeClr val="tx2"/>
                          </a:solidFill>
                          <a:latin typeface="Calibri" panose="020F0502020204030204" pitchFamily="34" charset="0"/>
                          <a:cs typeface="Calibri" panose="020F0502020204030204" pitchFamily="34" charset="0"/>
                        </a:rPr>
                        <a:t>85</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(24)</a:t>
                      </a:r>
                      <a:endParaRPr sz="12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ts val="1335"/>
                        </a:lnSpc>
                      </a:pPr>
                      <a:r>
                        <a:rPr sz="1200">
                          <a:solidFill>
                            <a:schemeClr val="tx2"/>
                          </a:solidFill>
                          <a:latin typeface="Calibri" panose="020F0502020204030204" pitchFamily="34" charset="0"/>
                          <a:cs typeface="Calibri" panose="020F0502020204030204" pitchFamily="34" charset="0"/>
                        </a:rPr>
                        <a:t>6</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(2)</a:t>
                      </a:r>
                      <a:endParaRPr sz="12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ts val="1335"/>
                        </a:lnSpc>
                      </a:pPr>
                      <a:r>
                        <a:rPr sz="1200">
                          <a:solidFill>
                            <a:schemeClr val="tx2"/>
                          </a:solidFill>
                          <a:latin typeface="Calibri" panose="020F0502020204030204" pitchFamily="34" charset="0"/>
                          <a:cs typeface="Calibri" panose="020F0502020204030204" pitchFamily="34" charset="0"/>
                        </a:rPr>
                        <a:t>64</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(18)</a:t>
                      </a:r>
                      <a:endParaRPr sz="12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ts val="1335"/>
                        </a:lnSpc>
                      </a:pPr>
                      <a:r>
                        <a:rPr sz="1200">
                          <a:solidFill>
                            <a:schemeClr val="tx2"/>
                          </a:solidFill>
                          <a:latin typeface="Calibri" panose="020F0502020204030204" pitchFamily="34" charset="0"/>
                          <a:cs typeface="Calibri" panose="020F0502020204030204" pitchFamily="34" charset="0"/>
                        </a:rPr>
                        <a:t>7</a:t>
                      </a:r>
                      <a:r>
                        <a:rPr sz="1200" spc="-5">
                          <a:solidFill>
                            <a:schemeClr val="tx2"/>
                          </a:solidFill>
                          <a:latin typeface="Calibri" panose="020F0502020204030204" pitchFamily="34" charset="0"/>
                          <a:cs typeface="Calibri" panose="020F0502020204030204" pitchFamily="34" charset="0"/>
                        </a:rPr>
                        <a:t> </a:t>
                      </a:r>
                      <a:r>
                        <a:rPr sz="1200" spc="-25">
                          <a:solidFill>
                            <a:schemeClr val="tx2"/>
                          </a:solidFill>
                          <a:latin typeface="Calibri" panose="020F0502020204030204" pitchFamily="34" charset="0"/>
                          <a:cs typeface="Calibri" panose="020F0502020204030204" pitchFamily="34" charset="0"/>
                        </a:rPr>
                        <a:t>(2)</a:t>
                      </a:r>
                      <a:endParaRPr sz="1200">
                        <a:solidFill>
                          <a:schemeClr val="tx2"/>
                        </a:solidFill>
                        <a:latin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val="10013"/>
                  </a:ext>
                </a:extLst>
              </a:tr>
              <a:tr h="244803">
                <a:tc>
                  <a:txBody>
                    <a:bodyPr/>
                    <a:lstStyle/>
                    <a:p>
                      <a:pPr marL="45720" algn="l">
                        <a:lnSpc>
                          <a:spcPts val="1415"/>
                        </a:lnSpc>
                        <a:spcBef>
                          <a:spcPts val="55"/>
                        </a:spcBef>
                      </a:pPr>
                      <a:r>
                        <a:rPr sz="1200" b="1">
                          <a:solidFill>
                            <a:schemeClr val="tx2"/>
                          </a:solidFill>
                          <a:latin typeface="Calibri" panose="020F0502020204030204" pitchFamily="34" charset="0"/>
                          <a:cs typeface="Calibri" panose="020F0502020204030204" pitchFamily="34" charset="0"/>
                        </a:rPr>
                        <a:t>Skin</a:t>
                      </a:r>
                      <a:r>
                        <a:rPr sz="1200" b="1" spc="-15">
                          <a:solidFill>
                            <a:schemeClr val="tx2"/>
                          </a:solidFill>
                          <a:latin typeface="Calibri" panose="020F0502020204030204" pitchFamily="34" charset="0"/>
                          <a:cs typeface="Calibri" panose="020F0502020204030204" pitchFamily="34" charset="0"/>
                        </a:rPr>
                        <a:t> </a:t>
                      </a:r>
                      <a:r>
                        <a:rPr sz="1200" b="1">
                          <a:solidFill>
                            <a:schemeClr val="tx2"/>
                          </a:solidFill>
                          <a:latin typeface="Calibri" panose="020F0502020204030204" pitchFamily="34" charset="0"/>
                          <a:cs typeface="Calibri" panose="020F0502020204030204" pitchFamily="34" charset="0"/>
                        </a:rPr>
                        <a:t>and</a:t>
                      </a:r>
                      <a:r>
                        <a:rPr sz="1200" b="1" spc="-15">
                          <a:solidFill>
                            <a:schemeClr val="tx2"/>
                          </a:solidFill>
                          <a:latin typeface="Calibri" panose="020F0502020204030204" pitchFamily="34" charset="0"/>
                          <a:cs typeface="Calibri" panose="020F0502020204030204" pitchFamily="34" charset="0"/>
                        </a:rPr>
                        <a:t> </a:t>
                      </a:r>
                      <a:r>
                        <a:rPr sz="1200" b="1" spc="-10">
                          <a:solidFill>
                            <a:schemeClr val="tx2"/>
                          </a:solidFill>
                          <a:latin typeface="Calibri" panose="020F0502020204030204" pitchFamily="34" charset="0"/>
                          <a:cs typeface="Calibri" panose="020F0502020204030204" pitchFamily="34" charset="0"/>
                        </a:rPr>
                        <a:t>subcutaneous</a:t>
                      </a:r>
                      <a:endParaRPr sz="1200">
                        <a:solidFill>
                          <a:schemeClr val="tx2"/>
                        </a:solidFill>
                        <a:latin typeface="Calibri" panose="020F0502020204030204" pitchFamily="34" charset="0"/>
                        <a:cs typeface="Calibri" panose="020F0502020204030204" pitchFamily="34" charset="0"/>
                      </a:endParaRPr>
                    </a:p>
                  </a:txBody>
                  <a:tcPr marL="0" marR="0" marT="6985"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extLst>
                  <a:ext uri="{0D108BD9-81ED-4DB2-BD59-A6C34878D82A}">
                    <a16:rowId xmlns:a16="http://schemas.microsoft.com/office/drawing/2014/main" val="10014"/>
                  </a:ext>
                </a:extLst>
              </a:tr>
              <a:tr h="220712">
                <a:tc>
                  <a:txBody>
                    <a:bodyPr/>
                    <a:lstStyle/>
                    <a:p>
                      <a:pPr marL="185420" algn="l">
                        <a:lnSpc>
                          <a:spcPts val="1325"/>
                        </a:lnSpc>
                      </a:pPr>
                      <a:r>
                        <a:rPr sz="1200" spc="-10">
                          <a:solidFill>
                            <a:schemeClr val="tx2"/>
                          </a:solidFill>
                          <a:latin typeface="Calibri" panose="020F0502020204030204" pitchFamily="34" charset="0"/>
                          <a:cs typeface="Calibri" panose="020F0502020204030204" pitchFamily="34" charset="0"/>
                        </a:rPr>
                        <a:t>Alopecia</a:t>
                      </a:r>
                      <a:endParaRPr sz="1200">
                        <a:solidFill>
                          <a:schemeClr val="tx2"/>
                        </a:solidFill>
                        <a:latin typeface="Calibri" panose="020F0502020204030204" pitchFamily="34" charset="0"/>
                        <a:cs typeface="Calibri" panose="020F0502020204030204" pitchFamily="34" charset="0"/>
                      </a:endParaRPr>
                    </a:p>
                  </a:txBody>
                  <a:tcPr marL="0" marR="0" marT="0" marB="0" anchor="ctr">
                    <a:lnB w="12700" cap="flat" cmpd="sng" algn="ctr">
                      <a:solidFill>
                        <a:schemeClr val="bg1">
                          <a:lumMod val="50000"/>
                        </a:schemeClr>
                      </a:solidFill>
                      <a:prstDash val="solid"/>
                      <a:round/>
                      <a:headEnd type="none" w="med" len="med"/>
                      <a:tailEnd type="none" w="med" len="med"/>
                    </a:lnB>
                    <a:solidFill>
                      <a:srgbClr val="F1F1F1"/>
                    </a:solidFill>
                  </a:tcPr>
                </a:tc>
                <a:tc>
                  <a:txBody>
                    <a:bodyPr/>
                    <a:lstStyle/>
                    <a:p>
                      <a:pPr marL="45720" algn="ctr">
                        <a:lnSpc>
                          <a:spcPts val="1325"/>
                        </a:lnSpc>
                      </a:pPr>
                      <a:r>
                        <a:rPr sz="1200">
                          <a:solidFill>
                            <a:schemeClr val="tx2"/>
                          </a:solidFill>
                          <a:latin typeface="Calibri" panose="020F0502020204030204" pitchFamily="34" charset="0"/>
                          <a:cs typeface="Calibri" panose="020F0502020204030204" pitchFamily="34" charset="0"/>
                        </a:rPr>
                        <a:t>131</a:t>
                      </a:r>
                      <a:r>
                        <a:rPr sz="1200" spc="-1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(36)</a:t>
                      </a:r>
                      <a:endParaRPr sz="1200">
                        <a:solidFill>
                          <a:schemeClr val="tx2"/>
                        </a:solidFill>
                        <a:latin typeface="Calibri" panose="020F0502020204030204" pitchFamily="34" charset="0"/>
                        <a:cs typeface="Calibri" panose="020F0502020204030204" pitchFamily="34" charset="0"/>
                      </a:endParaRPr>
                    </a:p>
                  </a:txBody>
                  <a:tcPr marL="0" marR="0" marT="0" marB="0" anchor="ctr">
                    <a:lnB w="12700" cap="flat" cmpd="sng" algn="ctr">
                      <a:solidFill>
                        <a:schemeClr val="bg1">
                          <a:lumMod val="50000"/>
                        </a:schemeClr>
                      </a:solidFill>
                      <a:prstDash val="solid"/>
                      <a:round/>
                      <a:headEnd type="none" w="med" len="med"/>
                      <a:tailEnd type="none" w="med" len="med"/>
                    </a:lnB>
                    <a:solidFill>
                      <a:srgbClr val="F1F1F1"/>
                    </a:solidFill>
                  </a:tcPr>
                </a:tc>
                <a:tc>
                  <a:txBody>
                    <a:bodyPr/>
                    <a:lstStyle/>
                    <a:p>
                      <a:pPr marL="45720" algn="ctr">
                        <a:lnSpc>
                          <a:spcPts val="1325"/>
                        </a:lnSpc>
                      </a:pPr>
                      <a:r>
                        <a:rPr sz="1200">
                          <a:solidFill>
                            <a:schemeClr val="tx2"/>
                          </a:solidFill>
                          <a:latin typeface="Calibri" panose="020F0502020204030204" pitchFamily="34" charset="0"/>
                          <a:cs typeface="Calibri" panose="020F0502020204030204" pitchFamily="34" charset="0"/>
                        </a:rPr>
                        <a:t>0</a:t>
                      </a:r>
                    </a:p>
                  </a:txBody>
                  <a:tcPr marL="0" marR="0" marT="0" marB="0" anchor="ctr">
                    <a:lnB w="12700" cap="flat" cmpd="sng" algn="ctr">
                      <a:solidFill>
                        <a:schemeClr val="bg1">
                          <a:lumMod val="50000"/>
                        </a:schemeClr>
                      </a:solidFill>
                      <a:prstDash val="solid"/>
                      <a:round/>
                      <a:headEnd type="none" w="med" len="med"/>
                      <a:tailEnd type="none" w="med" len="med"/>
                    </a:lnB>
                    <a:solidFill>
                      <a:srgbClr val="F1F1F1"/>
                    </a:solidFill>
                  </a:tcPr>
                </a:tc>
                <a:tc>
                  <a:txBody>
                    <a:bodyPr/>
                    <a:lstStyle/>
                    <a:p>
                      <a:pPr marL="45720" algn="ctr">
                        <a:lnSpc>
                          <a:spcPts val="1325"/>
                        </a:lnSpc>
                      </a:pPr>
                      <a:r>
                        <a:rPr sz="1200">
                          <a:solidFill>
                            <a:schemeClr val="tx2"/>
                          </a:solidFill>
                          <a:latin typeface="Calibri" panose="020F0502020204030204" pitchFamily="34" charset="0"/>
                          <a:cs typeface="Calibri" panose="020F0502020204030204" pitchFamily="34" charset="0"/>
                        </a:rPr>
                        <a:t>72</a:t>
                      </a:r>
                      <a:r>
                        <a:rPr sz="1200" spc="-5">
                          <a:solidFill>
                            <a:schemeClr val="tx2"/>
                          </a:solidFill>
                          <a:latin typeface="Calibri" panose="020F0502020204030204" pitchFamily="34" charset="0"/>
                          <a:cs typeface="Calibri" panose="020F0502020204030204" pitchFamily="34" charset="0"/>
                        </a:rPr>
                        <a:t> </a:t>
                      </a:r>
                      <a:r>
                        <a:rPr sz="1200" spc="-20">
                          <a:solidFill>
                            <a:schemeClr val="tx2"/>
                          </a:solidFill>
                          <a:latin typeface="Calibri" panose="020F0502020204030204" pitchFamily="34" charset="0"/>
                          <a:cs typeface="Calibri" panose="020F0502020204030204" pitchFamily="34" charset="0"/>
                        </a:rPr>
                        <a:t>(21)</a:t>
                      </a:r>
                      <a:endParaRPr sz="1200">
                        <a:solidFill>
                          <a:schemeClr val="tx2"/>
                        </a:solidFill>
                        <a:latin typeface="Calibri" panose="020F0502020204030204" pitchFamily="34" charset="0"/>
                        <a:cs typeface="Calibri" panose="020F0502020204030204" pitchFamily="34" charset="0"/>
                      </a:endParaRPr>
                    </a:p>
                  </a:txBody>
                  <a:tcPr marL="0" marR="0" marT="0" marB="0" anchor="ctr">
                    <a:lnB w="12700" cap="flat" cmpd="sng" algn="ctr">
                      <a:solidFill>
                        <a:schemeClr val="bg1">
                          <a:lumMod val="50000"/>
                        </a:schemeClr>
                      </a:solidFill>
                      <a:prstDash val="solid"/>
                      <a:round/>
                      <a:headEnd type="none" w="med" len="med"/>
                      <a:tailEnd type="none" w="med" len="med"/>
                    </a:lnB>
                    <a:solidFill>
                      <a:srgbClr val="F1F1F1"/>
                    </a:solidFill>
                  </a:tcPr>
                </a:tc>
                <a:tc>
                  <a:txBody>
                    <a:bodyPr/>
                    <a:lstStyle/>
                    <a:p>
                      <a:pPr marL="45720" algn="ctr">
                        <a:lnSpc>
                          <a:spcPts val="1325"/>
                        </a:lnSpc>
                      </a:pPr>
                      <a:r>
                        <a:rPr sz="1200" dirty="0">
                          <a:solidFill>
                            <a:schemeClr val="tx2"/>
                          </a:solidFill>
                          <a:latin typeface="Calibri" panose="020F0502020204030204" pitchFamily="34" charset="0"/>
                          <a:cs typeface="Calibri" panose="020F0502020204030204" pitchFamily="34" charset="0"/>
                        </a:rPr>
                        <a:t>0</a:t>
                      </a:r>
                    </a:p>
                  </a:txBody>
                  <a:tcPr marL="0" marR="0" marT="0" marB="0" anchor="ctr">
                    <a:lnB w="12700" cap="flat" cmpd="sng" algn="ctr">
                      <a:solidFill>
                        <a:schemeClr val="bg1">
                          <a:lumMod val="50000"/>
                        </a:schemeClr>
                      </a:solidFill>
                      <a:prstDash val="solid"/>
                      <a:round/>
                      <a:headEnd type="none" w="med" len="med"/>
                      <a:tailEnd type="none" w="med" len="med"/>
                    </a:lnB>
                    <a:solidFill>
                      <a:srgbClr val="F1F1F1"/>
                    </a:solidFill>
                  </a:tcPr>
                </a:tc>
                <a:extLst>
                  <a:ext uri="{0D108BD9-81ED-4DB2-BD59-A6C34878D82A}">
                    <a16:rowId xmlns:a16="http://schemas.microsoft.com/office/drawing/2014/main" val="10015"/>
                  </a:ext>
                </a:extLst>
              </a:tr>
            </a:tbl>
          </a:graphicData>
        </a:graphic>
      </p:graphicFrame>
      <p:graphicFrame>
        <p:nvGraphicFramePr>
          <p:cNvPr id="9" name="object 7">
            <a:extLst>
              <a:ext uri="{FF2B5EF4-FFF2-40B4-BE49-F238E27FC236}">
                <a16:creationId xmlns:a16="http://schemas.microsoft.com/office/drawing/2014/main" id="{274C123C-C3AE-EE4A-F763-6816C25E4B29}"/>
              </a:ext>
            </a:extLst>
          </p:cNvPr>
          <p:cNvGraphicFramePr>
            <a:graphicFrameLocks noGrp="1"/>
          </p:cNvGraphicFramePr>
          <p:nvPr>
            <p:extLst>
              <p:ext uri="{D42A27DB-BD31-4B8C-83A1-F6EECF244321}">
                <p14:modId xmlns:p14="http://schemas.microsoft.com/office/powerpoint/2010/main" val="3866956457"/>
              </p:ext>
            </p:extLst>
          </p:nvPr>
        </p:nvGraphicFramePr>
        <p:xfrm>
          <a:off x="5447316" y="3109924"/>
          <a:ext cx="3567093" cy="890373"/>
        </p:xfrm>
        <a:graphic>
          <a:graphicData uri="http://schemas.openxmlformats.org/drawingml/2006/table">
            <a:tbl>
              <a:tblPr firstRow="1" bandRow="1">
                <a:tableStyleId>{6E25E649-3F16-4E02-A733-19D2CDBF48F0}</a:tableStyleId>
              </a:tblPr>
              <a:tblGrid>
                <a:gridCol w="2154932">
                  <a:extLst>
                    <a:ext uri="{9D8B030D-6E8A-4147-A177-3AD203B41FA5}">
                      <a16:colId xmlns:a16="http://schemas.microsoft.com/office/drawing/2014/main" val="20000"/>
                    </a:ext>
                  </a:extLst>
                </a:gridCol>
                <a:gridCol w="938337">
                  <a:extLst>
                    <a:ext uri="{9D8B030D-6E8A-4147-A177-3AD203B41FA5}">
                      <a16:colId xmlns:a16="http://schemas.microsoft.com/office/drawing/2014/main" val="20001"/>
                    </a:ext>
                  </a:extLst>
                </a:gridCol>
                <a:gridCol w="473824">
                  <a:extLst>
                    <a:ext uri="{9D8B030D-6E8A-4147-A177-3AD203B41FA5}">
                      <a16:colId xmlns:a16="http://schemas.microsoft.com/office/drawing/2014/main" val="20002"/>
                    </a:ext>
                  </a:extLst>
                </a:gridCol>
              </a:tblGrid>
              <a:tr h="342285">
                <a:tc>
                  <a:txBody>
                    <a:bodyPr/>
                    <a:lstStyle/>
                    <a:p>
                      <a:pPr marL="91440" algn="l">
                        <a:lnSpc>
                          <a:spcPct val="90000"/>
                        </a:lnSpc>
                        <a:spcBef>
                          <a:spcPts val="0"/>
                        </a:spcBef>
                      </a:pPr>
                      <a:r>
                        <a:rPr sz="1200" b="1"/>
                        <a:t>Adjudicated</a:t>
                      </a:r>
                      <a:r>
                        <a:rPr sz="1200" b="1" spc="-30"/>
                        <a:t> </a:t>
                      </a:r>
                      <a:r>
                        <a:rPr lang="en-US" sz="1200" b="1" spc="-10"/>
                        <a:t>D</a:t>
                      </a:r>
                      <a:r>
                        <a:rPr sz="1200" b="1" spc="-10"/>
                        <a:t>rug-</a:t>
                      </a:r>
                      <a:r>
                        <a:rPr sz="1200" b="1"/>
                        <a:t>related</a:t>
                      </a:r>
                      <a:r>
                        <a:rPr sz="1200" b="1" spc="-30"/>
                        <a:t> </a:t>
                      </a:r>
                      <a:r>
                        <a:rPr sz="1200" b="1" spc="-25"/>
                        <a:t>ILD</a:t>
                      </a:r>
                      <a:endParaRPr sz="1200">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91440" marR="69215" algn="ctr">
                        <a:lnSpc>
                          <a:spcPct val="90000"/>
                        </a:lnSpc>
                        <a:spcBef>
                          <a:spcPts val="0"/>
                        </a:spcBef>
                      </a:pPr>
                      <a:r>
                        <a:rPr sz="1200" b="1" spc="-10"/>
                        <a:t>Dato-</a:t>
                      </a:r>
                      <a:r>
                        <a:rPr sz="1200" b="1" spc="-25"/>
                        <a:t>DXd</a:t>
                      </a:r>
                      <a:endParaRPr sz="1200">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030A0"/>
                    </a:solidFill>
                  </a:tcPr>
                </a:tc>
                <a:tc>
                  <a:txBody>
                    <a:bodyPr/>
                    <a:lstStyle/>
                    <a:p>
                      <a:pPr marL="91440" marR="72390" algn="ctr">
                        <a:lnSpc>
                          <a:spcPct val="90000"/>
                        </a:lnSpc>
                        <a:spcBef>
                          <a:spcPts val="0"/>
                        </a:spcBef>
                      </a:pPr>
                      <a:r>
                        <a:rPr sz="1200" b="1" spc="-25"/>
                        <a:t>ICC</a:t>
                      </a:r>
                      <a:endParaRPr sz="1200">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286919">
                <a:tc>
                  <a:txBody>
                    <a:bodyPr/>
                    <a:lstStyle/>
                    <a:p>
                      <a:pPr marL="91440" algn="l">
                        <a:lnSpc>
                          <a:spcPct val="90000"/>
                        </a:lnSpc>
                        <a:spcBef>
                          <a:spcPts val="0"/>
                        </a:spcBef>
                      </a:pPr>
                      <a:r>
                        <a:rPr sz="1200">
                          <a:solidFill>
                            <a:schemeClr val="tx2"/>
                          </a:solidFill>
                        </a:rPr>
                        <a:t>All</a:t>
                      </a:r>
                      <a:r>
                        <a:rPr sz="1200" spc="-20">
                          <a:solidFill>
                            <a:schemeClr val="tx2"/>
                          </a:solidFill>
                        </a:rPr>
                        <a:t> </a:t>
                      </a:r>
                      <a:r>
                        <a:rPr sz="1200">
                          <a:solidFill>
                            <a:schemeClr val="tx2"/>
                          </a:solidFill>
                        </a:rPr>
                        <a:t>grades,</a:t>
                      </a:r>
                      <a:r>
                        <a:rPr sz="1200" spc="-35">
                          <a:solidFill>
                            <a:schemeClr val="tx2"/>
                          </a:solidFill>
                        </a:rPr>
                        <a:t> </a:t>
                      </a:r>
                      <a:r>
                        <a:rPr sz="1200">
                          <a:solidFill>
                            <a:schemeClr val="tx2"/>
                          </a:solidFill>
                        </a:rPr>
                        <a:t>n</a:t>
                      </a:r>
                      <a:r>
                        <a:rPr sz="1200" spc="-5">
                          <a:solidFill>
                            <a:schemeClr val="tx2"/>
                          </a:solidFill>
                        </a:rPr>
                        <a:t> </a:t>
                      </a:r>
                      <a:r>
                        <a:rPr sz="1200" spc="-25">
                          <a:solidFill>
                            <a:schemeClr val="tx2"/>
                          </a:solidFill>
                        </a:rPr>
                        <a:t>(%)</a:t>
                      </a:r>
                      <a:endParaRPr sz="12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tcPr>
                </a:tc>
                <a:tc>
                  <a:txBody>
                    <a:bodyPr/>
                    <a:lstStyle/>
                    <a:p>
                      <a:pPr marL="91440" marR="68580" algn="ctr">
                        <a:lnSpc>
                          <a:spcPct val="90000"/>
                        </a:lnSpc>
                        <a:spcBef>
                          <a:spcPts val="0"/>
                        </a:spcBef>
                      </a:pPr>
                      <a:r>
                        <a:rPr sz="1200">
                          <a:solidFill>
                            <a:schemeClr val="tx2"/>
                          </a:solidFill>
                        </a:rPr>
                        <a:t>9</a:t>
                      </a:r>
                      <a:r>
                        <a:rPr sz="1200" spc="-5">
                          <a:solidFill>
                            <a:schemeClr val="tx2"/>
                          </a:solidFill>
                        </a:rPr>
                        <a:t> </a:t>
                      </a:r>
                      <a:r>
                        <a:rPr sz="1200" spc="-25">
                          <a:solidFill>
                            <a:schemeClr val="tx2"/>
                          </a:solidFill>
                        </a:rPr>
                        <a:t>(3)</a:t>
                      </a:r>
                      <a:endParaRPr sz="12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tcPr>
                </a:tc>
                <a:tc>
                  <a:txBody>
                    <a:bodyPr/>
                    <a:lstStyle/>
                    <a:p>
                      <a:pPr marL="91440" marR="74930" algn="ctr">
                        <a:lnSpc>
                          <a:spcPct val="90000"/>
                        </a:lnSpc>
                        <a:spcBef>
                          <a:spcPts val="0"/>
                        </a:spcBef>
                      </a:pPr>
                      <a:r>
                        <a:rPr sz="1200">
                          <a:solidFill>
                            <a:schemeClr val="tx2"/>
                          </a:solidFill>
                        </a:rPr>
                        <a:t>0</a:t>
                      </a:r>
                      <a:endParaRPr sz="12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0001"/>
                  </a:ext>
                </a:extLst>
              </a:tr>
              <a:tr h="261169">
                <a:tc>
                  <a:txBody>
                    <a:bodyPr/>
                    <a:lstStyle/>
                    <a:p>
                      <a:pPr marL="91440" algn="l">
                        <a:lnSpc>
                          <a:spcPct val="90000"/>
                        </a:lnSpc>
                        <a:spcBef>
                          <a:spcPts val="0"/>
                        </a:spcBef>
                      </a:pPr>
                      <a:r>
                        <a:rPr sz="1200">
                          <a:solidFill>
                            <a:schemeClr val="tx2"/>
                          </a:solidFill>
                        </a:rPr>
                        <a:t>Grade</a:t>
                      </a:r>
                      <a:r>
                        <a:rPr sz="1200" spc="-20">
                          <a:solidFill>
                            <a:schemeClr val="tx2"/>
                          </a:solidFill>
                        </a:rPr>
                        <a:t> </a:t>
                      </a:r>
                      <a:r>
                        <a:rPr sz="1200">
                          <a:solidFill>
                            <a:schemeClr val="tx2"/>
                          </a:solidFill>
                        </a:rPr>
                        <a:t>≥</a:t>
                      </a:r>
                      <a:r>
                        <a:rPr lang="en-US" sz="1200">
                          <a:solidFill>
                            <a:schemeClr val="tx2"/>
                          </a:solidFill>
                        </a:rPr>
                        <a:t> </a:t>
                      </a:r>
                      <a:r>
                        <a:rPr sz="1200">
                          <a:solidFill>
                            <a:schemeClr val="tx2"/>
                          </a:solidFill>
                        </a:rPr>
                        <a:t>3,</a:t>
                      </a:r>
                      <a:r>
                        <a:rPr sz="1200" spc="-5">
                          <a:solidFill>
                            <a:schemeClr val="tx2"/>
                          </a:solidFill>
                        </a:rPr>
                        <a:t> </a:t>
                      </a:r>
                      <a:r>
                        <a:rPr sz="1200">
                          <a:solidFill>
                            <a:schemeClr val="tx2"/>
                          </a:solidFill>
                        </a:rPr>
                        <a:t>n</a:t>
                      </a:r>
                      <a:r>
                        <a:rPr sz="1200" spc="-10">
                          <a:solidFill>
                            <a:schemeClr val="tx2"/>
                          </a:solidFill>
                        </a:rPr>
                        <a:t> </a:t>
                      </a:r>
                      <a:r>
                        <a:rPr sz="1200" spc="-25">
                          <a:solidFill>
                            <a:schemeClr val="tx2"/>
                          </a:solidFill>
                        </a:rPr>
                        <a:t>(%)</a:t>
                      </a:r>
                      <a:endParaRPr sz="1200">
                        <a:solidFill>
                          <a:schemeClr val="tx2"/>
                        </a:solidFill>
                        <a:latin typeface="Calibri" panose="020F0502020204030204" pitchFamily="34" charset="0"/>
                        <a:cs typeface="Calibri" panose="020F0502020204030204" pitchFamily="34" charset="0"/>
                      </a:endParaRPr>
                    </a:p>
                  </a:txBody>
                  <a:tcPr marL="0" marR="0" marT="0" marB="0" anchor="ctr">
                    <a:lnB w="12700" cap="flat" cmpd="sng" algn="ctr">
                      <a:solidFill>
                        <a:schemeClr val="bg1">
                          <a:lumMod val="50000"/>
                        </a:schemeClr>
                      </a:solidFill>
                      <a:prstDash val="solid"/>
                      <a:round/>
                      <a:headEnd type="none" w="med" len="med"/>
                      <a:tailEnd type="none" w="med" len="med"/>
                    </a:lnB>
                  </a:tcPr>
                </a:tc>
                <a:tc>
                  <a:txBody>
                    <a:bodyPr/>
                    <a:lstStyle/>
                    <a:p>
                      <a:pPr marL="91440" marR="36195" algn="ctr">
                        <a:lnSpc>
                          <a:spcPct val="90000"/>
                        </a:lnSpc>
                        <a:spcBef>
                          <a:spcPts val="0"/>
                        </a:spcBef>
                      </a:pPr>
                      <a:r>
                        <a:rPr sz="1200">
                          <a:solidFill>
                            <a:schemeClr val="tx2"/>
                          </a:solidFill>
                        </a:rPr>
                        <a:t>2</a:t>
                      </a:r>
                      <a:r>
                        <a:rPr sz="1200" spc="-5">
                          <a:solidFill>
                            <a:schemeClr val="tx2"/>
                          </a:solidFill>
                        </a:rPr>
                        <a:t> </a:t>
                      </a:r>
                      <a:r>
                        <a:rPr sz="1200" spc="-20">
                          <a:solidFill>
                            <a:schemeClr val="tx2"/>
                          </a:solidFill>
                        </a:rPr>
                        <a:t>(1)</a:t>
                      </a:r>
                      <a:endParaRPr sz="1200" baseline="24305">
                        <a:solidFill>
                          <a:schemeClr val="tx2"/>
                        </a:solidFill>
                        <a:latin typeface="Calibri" panose="020F0502020204030204" pitchFamily="34" charset="0"/>
                        <a:cs typeface="Calibri" panose="020F0502020204030204" pitchFamily="34" charset="0"/>
                      </a:endParaRPr>
                    </a:p>
                  </a:txBody>
                  <a:tcPr marL="0" marR="0" marT="0" marB="0" anchor="ctr">
                    <a:lnB w="12700" cap="flat" cmpd="sng" algn="ctr">
                      <a:solidFill>
                        <a:schemeClr val="bg1">
                          <a:lumMod val="50000"/>
                        </a:schemeClr>
                      </a:solidFill>
                      <a:prstDash val="solid"/>
                      <a:round/>
                      <a:headEnd type="none" w="med" len="med"/>
                      <a:tailEnd type="none" w="med" len="med"/>
                    </a:lnB>
                  </a:tcPr>
                </a:tc>
                <a:tc>
                  <a:txBody>
                    <a:bodyPr/>
                    <a:lstStyle/>
                    <a:p>
                      <a:pPr marL="91440" marR="74930" algn="ctr">
                        <a:lnSpc>
                          <a:spcPct val="90000"/>
                        </a:lnSpc>
                        <a:spcBef>
                          <a:spcPts val="0"/>
                        </a:spcBef>
                      </a:pPr>
                      <a:r>
                        <a:rPr sz="1200">
                          <a:solidFill>
                            <a:schemeClr val="tx2"/>
                          </a:solidFill>
                        </a:rPr>
                        <a:t>0</a:t>
                      </a:r>
                      <a:endParaRPr sz="1200">
                        <a:solidFill>
                          <a:schemeClr val="tx2"/>
                        </a:solidFill>
                        <a:latin typeface="Calibri" panose="020F0502020204030204" pitchFamily="34" charset="0"/>
                        <a:cs typeface="Calibri" panose="020F0502020204030204" pitchFamily="34" charset="0"/>
                      </a:endParaRPr>
                    </a:p>
                  </a:txBody>
                  <a:tcPr marL="0" marR="0" marT="0" marB="0" anchor="ct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a:extLst>
              <a:ext uri="{FF2B5EF4-FFF2-40B4-BE49-F238E27FC236}">
                <a16:creationId xmlns:a16="http://schemas.microsoft.com/office/drawing/2014/main" id="{99D1AE8B-7A35-2322-AA10-5DCA426DBA17}"/>
              </a:ext>
            </a:extLst>
          </p:cNvPr>
          <p:cNvSpPr/>
          <p:nvPr/>
        </p:nvSpPr>
        <p:spPr>
          <a:xfrm>
            <a:off x="374515" y="2303298"/>
            <a:ext cx="4835817" cy="20247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1143E1-B590-B1A8-8B9F-8D10BCA6E583}"/>
              </a:ext>
            </a:extLst>
          </p:cNvPr>
          <p:cNvSpPr/>
          <p:nvPr/>
        </p:nvSpPr>
        <p:spPr>
          <a:xfrm>
            <a:off x="374514" y="3026576"/>
            <a:ext cx="4835817" cy="20247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671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F9CF-9F86-22AF-6D14-8544F809FC6D}"/>
              </a:ext>
            </a:extLst>
          </p:cNvPr>
          <p:cNvSpPr>
            <a:spLocks noGrp="1"/>
          </p:cNvSpPr>
          <p:nvPr>
            <p:ph type="title"/>
          </p:nvPr>
        </p:nvSpPr>
        <p:spPr/>
        <p:txBody>
          <a:bodyPr/>
          <a:lstStyle/>
          <a:p>
            <a:r>
              <a:rPr lang="en-US" noProof="0"/>
              <a:t>Activity Credit Types</a:t>
            </a:r>
          </a:p>
        </p:txBody>
      </p:sp>
      <p:graphicFrame>
        <p:nvGraphicFramePr>
          <p:cNvPr id="5" name="Table 4">
            <a:extLst>
              <a:ext uri="{FF2B5EF4-FFF2-40B4-BE49-F238E27FC236}">
                <a16:creationId xmlns:a16="http://schemas.microsoft.com/office/drawing/2014/main" id="{989D10C8-373E-7E6B-5E83-1A02C43DFD8C}"/>
              </a:ext>
            </a:extLst>
          </p:cNvPr>
          <p:cNvGraphicFramePr>
            <a:graphicFrameLocks noGrp="1"/>
          </p:cNvGraphicFramePr>
          <p:nvPr>
            <p:extLst>
              <p:ext uri="{D42A27DB-BD31-4B8C-83A1-F6EECF244321}">
                <p14:modId xmlns:p14="http://schemas.microsoft.com/office/powerpoint/2010/main" val="1154987454"/>
              </p:ext>
            </p:extLst>
          </p:nvPr>
        </p:nvGraphicFramePr>
        <p:xfrm>
          <a:off x="564947" y="744220"/>
          <a:ext cx="7907868" cy="4128092"/>
        </p:xfrm>
        <a:graphic>
          <a:graphicData uri="http://schemas.openxmlformats.org/drawingml/2006/table">
            <a:tbl>
              <a:tblPr/>
              <a:tblGrid>
                <a:gridCol w="1068285">
                  <a:extLst>
                    <a:ext uri="{9D8B030D-6E8A-4147-A177-3AD203B41FA5}">
                      <a16:colId xmlns:a16="http://schemas.microsoft.com/office/drawing/2014/main" val="847419183"/>
                    </a:ext>
                  </a:extLst>
                </a:gridCol>
                <a:gridCol w="6839583">
                  <a:extLst>
                    <a:ext uri="{9D8B030D-6E8A-4147-A177-3AD203B41FA5}">
                      <a16:colId xmlns:a16="http://schemas.microsoft.com/office/drawing/2014/main" val="2222094789"/>
                    </a:ext>
                  </a:extLst>
                </a:gridCol>
              </a:tblGrid>
              <a:tr h="744812">
                <a:tc>
                  <a:txBody>
                    <a:bodyPr/>
                    <a:lstStyle/>
                    <a:p>
                      <a:pPr algn="ctr">
                        <a:lnSpc>
                          <a:spcPct val="90000"/>
                        </a:lnSpc>
                      </a:pPr>
                      <a:r>
                        <a:rPr lang="en-US" sz="1200" b="1" noProof="0"/>
                        <a:t>Nurses </a:t>
                      </a:r>
                      <a:r>
                        <a:rPr lang="en-US" sz="1200" b="0" noProof="0"/>
                        <a:t>(ANCC)</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nSpc>
                          <a:spcPct val="90000"/>
                        </a:lnSpc>
                        <a:spcAft>
                          <a:spcPts val="600"/>
                        </a:spcAft>
                      </a:pPr>
                      <a:r>
                        <a:rPr lang="en-US" sz="1200" kern="1200" noProof="0">
                          <a:solidFill>
                            <a:schemeClr val="tx1"/>
                          </a:solidFill>
                          <a:effectLst/>
                          <a:latin typeface="+mn-lt"/>
                          <a:ea typeface="+mn-ea"/>
                          <a:cs typeface="+mn-cs"/>
                        </a:rPr>
                        <a:t>This activity is designated for 1.0 contact hours.</a:t>
                      </a:r>
                    </a:p>
                    <a:p>
                      <a:pPr>
                        <a:lnSpc>
                          <a:spcPct val="90000"/>
                        </a:lnSpc>
                      </a:pPr>
                      <a:r>
                        <a:rPr lang="en-US" sz="1200" i="1" noProof="0"/>
                        <a:t>Note to Nurse Practitioners: The content of this CNE activity pertains to Pharmacology.</a:t>
                      </a:r>
                    </a:p>
                  </a:txBody>
                  <a:tcPr anchor="ctr">
                    <a:lnL w="12700" cmpd="sng">
                      <a:noFill/>
                      <a:prstDash val="solid"/>
                    </a:lnL>
                    <a:lnR w="12700" cmpd="sng">
                      <a:noFill/>
                      <a:prstDash val="soli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940193"/>
                  </a:ext>
                </a:extLst>
              </a:tr>
              <a:tr h="1448813">
                <a:tc>
                  <a:txBody>
                    <a:bodyPr/>
                    <a:lstStyle/>
                    <a:p>
                      <a:pPr>
                        <a:lnSpc>
                          <a:spcPct val="90000"/>
                        </a:lnSpc>
                      </a:pPr>
                      <a:endParaRPr lang="en-US" sz="1200" b="1" noProof="0"/>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nSpc>
                          <a:spcPct val="90000"/>
                        </a:lnSpc>
                      </a:pPr>
                      <a:r>
                        <a:rPr lang="en-US" sz="1200" noProof="0"/>
                        <a:t>This activity is designated for 1.0 contact hours.</a:t>
                      </a:r>
                    </a:p>
                    <a:p>
                      <a:pPr>
                        <a:lnSpc>
                          <a:spcPct val="90000"/>
                        </a:lnSpc>
                      </a:pPr>
                      <a:endParaRPr lang="en-US" sz="1200" noProof="0"/>
                    </a:p>
                    <a:p>
                      <a:pPr>
                        <a:lnSpc>
                          <a:spcPct val="90000"/>
                        </a:lnSpc>
                      </a:pPr>
                      <a:r>
                        <a:rPr lang="en-US" sz="1200" noProof="0"/>
                        <a:t>The program content has been reviewed by the Oncology Nursing Certification Corporation (ONCC) and is acceptable for recertification points.</a:t>
                      </a:r>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p>
                      <a:pPr>
                        <a:lnSpc>
                          <a:spcPct val="90000"/>
                        </a:lnSpc>
                      </a:pPr>
                      <a:endParaRPr lang="en-US" sz="1200" noProof="0"/>
                    </a:p>
                  </a:txBody>
                  <a:tcPr anchor="ctr">
                    <a:lnL w="12700" cmpd="sng">
                      <a:noFill/>
                      <a:prstDash val="solid"/>
                    </a:lnL>
                    <a:lnR w="12700" cmpd="sng">
                      <a:noFill/>
                      <a:prstDash val="soli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7288806"/>
                  </a:ext>
                </a:extLst>
              </a:tr>
            </a:tbl>
          </a:graphicData>
        </a:graphic>
      </p:graphicFrame>
      <p:pic>
        <p:nvPicPr>
          <p:cNvPr id="3" name="Picture 2" descr="A logo of a company&#10;&#10;Description automatically generated">
            <a:extLst>
              <a:ext uri="{FF2B5EF4-FFF2-40B4-BE49-F238E27FC236}">
                <a16:creationId xmlns:a16="http://schemas.microsoft.com/office/drawing/2014/main" id="{3C33532D-7E6A-7A37-84E9-1D41C8DC6C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9310" y="1364113"/>
            <a:ext cx="741680" cy="712470"/>
          </a:xfrm>
          <a:prstGeom prst="rect">
            <a:avLst/>
          </a:prstGeom>
        </p:spPr>
      </p:pic>
      <p:sp>
        <p:nvSpPr>
          <p:cNvPr id="14" name="TextBox 13">
            <a:extLst>
              <a:ext uri="{FF2B5EF4-FFF2-40B4-BE49-F238E27FC236}">
                <a16:creationId xmlns:a16="http://schemas.microsoft.com/office/drawing/2014/main" id="{18C203B7-3632-0D30-F67C-B4CB798631F9}"/>
              </a:ext>
            </a:extLst>
          </p:cNvPr>
          <p:cNvSpPr txBox="1"/>
          <p:nvPr/>
        </p:nvSpPr>
        <p:spPr>
          <a:xfrm>
            <a:off x="1618715" y="2305117"/>
            <a:ext cx="3144521" cy="2169825"/>
          </a:xfrm>
          <a:prstGeom prst="rect">
            <a:avLst/>
          </a:prstGeom>
          <a:noFill/>
        </p:spPr>
        <p:txBody>
          <a:bodyPr wrap="square" numCol="1">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OCN</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Care Continuum</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Care of the Pediatric Hematology and Oncology Patient</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Oncology Nursing Practice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Professional Practice/Performance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Symptom Management, Palliative Care, Supportive Care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Treatment</a:t>
            </a:r>
          </a:p>
          <a:p>
            <a:pPr marL="0" marR="0" lvl="0" indent="0" algn="l" defTabSz="6858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CBCN</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Care Continuum</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Coordination of Care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Diagnosis and Staging</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Nursing Practice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Psychosocial Dimensions of Care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Treatment</a:t>
            </a:r>
          </a:p>
        </p:txBody>
      </p:sp>
      <p:sp>
        <p:nvSpPr>
          <p:cNvPr id="15" name="TextBox 14">
            <a:extLst>
              <a:ext uri="{FF2B5EF4-FFF2-40B4-BE49-F238E27FC236}">
                <a16:creationId xmlns:a16="http://schemas.microsoft.com/office/drawing/2014/main" id="{11EE4300-AA4F-EA9E-1ACD-869100D14E57}"/>
              </a:ext>
            </a:extLst>
          </p:cNvPr>
          <p:cNvSpPr txBox="1"/>
          <p:nvPr/>
        </p:nvSpPr>
        <p:spPr>
          <a:xfrm>
            <a:off x="4838910" y="2307132"/>
            <a:ext cx="3384973" cy="2308324"/>
          </a:xfrm>
          <a:prstGeom prst="rect">
            <a:avLst/>
          </a:prstGeom>
          <a:noFill/>
        </p:spPr>
        <p:txBody>
          <a:bodyPr wrap="square" numCol="1">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CPHON</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Care Continuum</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Psychosocial Dimensions of Care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Symptom Management, Palliative Care, Supportive Care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Treatment</a:t>
            </a:r>
          </a:p>
          <a:p>
            <a:pPr marL="0" marR="0" lvl="0" indent="0" algn="l" defTabSz="6858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AOCNP</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Care Continuum</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Professional Practice/Performance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Psychosocial Dimensions of Care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Roles of the APRN</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Symptom Management, Palliative Care, Supportive Care</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Treatment</a:t>
            </a:r>
          </a:p>
          <a:p>
            <a:pPr marL="0" marR="0" lvl="0" indent="0" algn="l" defTabSz="6858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BMTCN</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Professional Practice/Performance</a:t>
            </a:r>
          </a:p>
        </p:txBody>
      </p:sp>
      <p:cxnSp>
        <p:nvCxnSpPr>
          <p:cNvPr id="17" name="Straight Connector 16">
            <a:extLst>
              <a:ext uri="{FF2B5EF4-FFF2-40B4-BE49-F238E27FC236}">
                <a16:creationId xmlns:a16="http://schemas.microsoft.com/office/drawing/2014/main" id="{6CDD2D4E-E195-778C-5B01-BDA76F375054}"/>
              </a:ext>
            </a:extLst>
          </p:cNvPr>
          <p:cNvCxnSpPr>
            <a:cxnSpLocks/>
          </p:cNvCxnSpPr>
          <p:nvPr/>
        </p:nvCxnSpPr>
        <p:spPr>
          <a:xfrm>
            <a:off x="4763236" y="2445173"/>
            <a:ext cx="0" cy="2032242"/>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7518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2FE6D-EA21-5D73-0D1C-4D9A6CB74F3A}"/>
              </a:ext>
            </a:extLst>
          </p:cNvPr>
          <p:cNvSpPr>
            <a:spLocks noGrp="1"/>
          </p:cNvSpPr>
          <p:nvPr>
            <p:ph type="ctrTitle"/>
          </p:nvPr>
        </p:nvSpPr>
        <p:spPr/>
        <p:txBody>
          <a:bodyPr>
            <a:noAutofit/>
          </a:bodyPr>
          <a:lstStyle/>
          <a:p>
            <a:r>
              <a:rPr lang="en-US" sz="3200" noProof="0" dirty="0" err="1"/>
              <a:t>Datopotamab</a:t>
            </a:r>
            <a:r>
              <a:rPr lang="en-US" sz="3200" noProof="0" dirty="0"/>
              <a:t> </a:t>
            </a:r>
            <a:r>
              <a:rPr lang="en-US" sz="3200" noProof="0" dirty="0" err="1"/>
              <a:t>Deruxtecan</a:t>
            </a:r>
            <a:r>
              <a:rPr lang="en-US" sz="3200" noProof="0" dirty="0"/>
              <a:t> for Breast Cancer</a:t>
            </a:r>
          </a:p>
        </p:txBody>
      </p:sp>
      <p:sp>
        <p:nvSpPr>
          <p:cNvPr id="6" name="Text Placeholder 5">
            <a:extLst>
              <a:ext uri="{FF2B5EF4-FFF2-40B4-BE49-F238E27FC236}">
                <a16:creationId xmlns:a16="http://schemas.microsoft.com/office/drawing/2014/main" id="{9877B01F-5DB8-38B9-B9D1-8893CE72E31C}"/>
              </a:ext>
            </a:extLst>
          </p:cNvPr>
          <p:cNvSpPr>
            <a:spLocks noGrp="1"/>
          </p:cNvSpPr>
          <p:nvPr>
            <p:ph type="body" sz="quarter" idx="10"/>
          </p:nvPr>
        </p:nvSpPr>
        <p:spPr>
          <a:xfrm>
            <a:off x="1947" y="4908884"/>
            <a:ext cx="9118599" cy="234616"/>
          </a:xfrm>
        </p:spPr>
        <p:txBody>
          <a:bodyPr/>
          <a:lstStyle/>
          <a:p>
            <a:r>
              <a:rPr lang="en-US" dirty="0">
                <a:solidFill>
                  <a:schemeClr val="bg1">
                    <a:lumMod val="50000"/>
                  </a:schemeClr>
                </a:solidFill>
              </a:rPr>
              <a:t>D</a:t>
            </a:r>
            <a:r>
              <a:rPr lang="en-US" noProof="0" dirty="0" err="1">
                <a:solidFill>
                  <a:schemeClr val="bg1">
                    <a:lumMod val="50000"/>
                  </a:schemeClr>
                </a:solidFill>
              </a:rPr>
              <a:t>atopotamab</a:t>
            </a:r>
            <a:r>
              <a:rPr lang="en-US" noProof="0" dirty="0">
                <a:solidFill>
                  <a:schemeClr val="bg1">
                    <a:lumMod val="50000"/>
                  </a:schemeClr>
                </a:solidFill>
              </a:rPr>
              <a:t> </a:t>
            </a:r>
            <a:r>
              <a:rPr lang="en-US" noProof="0" dirty="0" err="1">
                <a:solidFill>
                  <a:schemeClr val="bg1">
                    <a:lumMod val="50000"/>
                  </a:schemeClr>
                </a:solidFill>
              </a:rPr>
              <a:t>deruxtecan-dlnk</a:t>
            </a:r>
            <a:r>
              <a:rPr lang="en-US" noProof="0" dirty="0">
                <a:solidFill>
                  <a:schemeClr val="bg1">
                    <a:lumMod val="50000"/>
                  </a:schemeClr>
                </a:solidFill>
              </a:rPr>
              <a:t> [package insert]. https://</a:t>
            </a:r>
            <a:r>
              <a:rPr lang="en-US" noProof="0" dirty="0" err="1">
                <a:solidFill>
                  <a:schemeClr val="bg1">
                    <a:lumMod val="50000"/>
                  </a:schemeClr>
                </a:solidFill>
              </a:rPr>
              <a:t>www.accessdata.fda.gov</a:t>
            </a:r>
            <a:r>
              <a:rPr lang="en-US" noProof="0" dirty="0">
                <a:solidFill>
                  <a:schemeClr val="bg1">
                    <a:lumMod val="50000"/>
                  </a:schemeClr>
                </a:solidFill>
              </a:rPr>
              <a:t>/</a:t>
            </a:r>
            <a:r>
              <a:rPr lang="en-US" noProof="0" dirty="0" err="1">
                <a:solidFill>
                  <a:schemeClr val="bg1">
                    <a:lumMod val="50000"/>
                  </a:schemeClr>
                </a:solidFill>
              </a:rPr>
              <a:t>drugsatfda_docs</a:t>
            </a:r>
            <a:r>
              <a:rPr lang="en-US" noProof="0" dirty="0">
                <a:solidFill>
                  <a:schemeClr val="bg1">
                    <a:lumMod val="50000"/>
                  </a:schemeClr>
                </a:solidFill>
              </a:rPr>
              <a:t>/label/2025/761394s000lbl.pdf</a:t>
            </a:r>
            <a:r>
              <a:rPr lang="en-US" dirty="0">
                <a:solidFill>
                  <a:schemeClr val="bg1">
                    <a:lumMod val="50000"/>
                  </a:schemeClr>
                </a:solidFill>
              </a:rPr>
              <a:t>. </a:t>
            </a:r>
            <a:endParaRPr lang="en-US" noProof="0" dirty="0">
              <a:solidFill>
                <a:schemeClr val="bg1">
                  <a:lumMod val="50000"/>
                </a:schemeClr>
              </a:solidFill>
            </a:endParaRPr>
          </a:p>
        </p:txBody>
      </p:sp>
      <p:grpSp>
        <p:nvGrpSpPr>
          <p:cNvPr id="3" name="Group 2">
            <a:extLst>
              <a:ext uri="{FF2B5EF4-FFF2-40B4-BE49-F238E27FC236}">
                <a16:creationId xmlns:a16="http://schemas.microsoft.com/office/drawing/2014/main" id="{9EB09F4D-259D-8C55-A213-87B2456D1F70}"/>
              </a:ext>
            </a:extLst>
          </p:cNvPr>
          <p:cNvGrpSpPr/>
          <p:nvPr/>
        </p:nvGrpSpPr>
        <p:grpSpPr>
          <a:xfrm>
            <a:off x="254000" y="1434837"/>
            <a:ext cx="8752244" cy="3000003"/>
            <a:chOff x="-727128" y="2580143"/>
            <a:chExt cx="8752244" cy="3163027"/>
          </a:xfrm>
        </p:grpSpPr>
        <p:sp>
          <p:nvSpPr>
            <p:cNvPr id="8" name="TextBox 7">
              <a:extLst>
                <a:ext uri="{FF2B5EF4-FFF2-40B4-BE49-F238E27FC236}">
                  <a16:creationId xmlns:a16="http://schemas.microsoft.com/office/drawing/2014/main" id="{F9C9EC43-825C-FC8D-E817-BFBECEE9E7ED}"/>
                </a:ext>
              </a:extLst>
            </p:cNvPr>
            <p:cNvSpPr txBox="1"/>
            <p:nvPr/>
          </p:nvSpPr>
          <p:spPr>
            <a:xfrm>
              <a:off x="-727128" y="2600395"/>
              <a:ext cx="3548379" cy="1882109"/>
            </a:xfrm>
            <a:prstGeom prst="rect">
              <a:avLst/>
            </a:prstGeom>
            <a:noFill/>
          </p:spPr>
          <p:txBody>
            <a:bodyPr wrap="square">
              <a:spAutoFit/>
            </a:bodyPr>
            <a:lstStyle/>
            <a:p>
              <a:pPr>
                <a:buClr>
                  <a:schemeClr val="accent3"/>
                </a:buClr>
              </a:pPr>
              <a:r>
                <a:rPr lang="en-US" sz="2000" b="1" noProof="0">
                  <a:solidFill>
                    <a:schemeClr val="tx2">
                      <a:lumMod val="75000"/>
                      <a:lumOff val="25000"/>
                    </a:schemeClr>
                  </a:solidFill>
                </a:rPr>
                <a:t>AEs of Special Concern</a:t>
              </a:r>
            </a:p>
            <a:p>
              <a:pPr marL="512763" lvl="1" indent="-285750">
                <a:buClr>
                  <a:schemeClr val="accent3"/>
                </a:buClr>
                <a:buFont typeface="Arial" panose="020B0604020202020204" pitchFamily="34" charset="0"/>
                <a:buChar char="•"/>
              </a:pPr>
              <a:r>
                <a:rPr lang="en-US" noProof="0">
                  <a:solidFill>
                    <a:schemeClr val="tx2"/>
                  </a:solidFill>
                </a:rPr>
                <a:t>Interstitial lung disease/ pneumonitis</a:t>
              </a:r>
            </a:p>
            <a:p>
              <a:pPr marL="512763" lvl="1" indent="-285750">
                <a:buClr>
                  <a:schemeClr val="accent3"/>
                </a:buClr>
                <a:buFont typeface="Arial" panose="020B0604020202020204" pitchFamily="34" charset="0"/>
                <a:buChar char="•"/>
              </a:pPr>
              <a:r>
                <a:rPr lang="en-US">
                  <a:solidFill>
                    <a:schemeClr val="tx2"/>
                  </a:solidFill>
                </a:rPr>
                <a:t>Ocular adverse reactions</a:t>
              </a:r>
            </a:p>
            <a:p>
              <a:pPr marL="512763" lvl="1" indent="-285750">
                <a:buClr>
                  <a:schemeClr val="accent3"/>
                </a:buClr>
                <a:buFont typeface="Arial" panose="020B0604020202020204" pitchFamily="34" charset="0"/>
                <a:buChar char="•"/>
              </a:pPr>
              <a:r>
                <a:rPr lang="en-US">
                  <a:solidFill>
                    <a:schemeClr val="tx2"/>
                  </a:solidFill>
                </a:rPr>
                <a:t>Stomatitis</a:t>
              </a:r>
            </a:p>
            <a:p>
              <a:pPr marL="512763" lvl="1" indent="-285750">
                <a:buClr>
                  <a:schemeClr val="accent3"/>
                </a:buClr>
                <a:buFont typeface="Arial" panose="020B0604020202020204" pitchFamily="34" charset="0"/>
                <a:buChar char="•"/>
              </a:pPr>
              <a:r>
                <a:rPr lang="en-US" noProof="0">
                  <a:solidFill>
                    <a:schemeClr val="tx2"/>
                  </a:solidFill>
                </a:rPr>
                <a:t>Embryo-fetal toxicity</a:t>
              </a:r>
            </a:p>
          </p:txBody>
        </p:sp>
        <p:sp>
          <p:nvSpPr>
            <p:cNvPr id="10" name="TextBox 9">
              <a:extLst>
                <a:ext uri="{FF2B5EF4-FFF2-40B4-BE49-F238E27FC236}">
                  <a16:creationId xmlns:a16="http://schemas.microsoft.com/office/drawing/2014/main" id="{4FADD0A3-E431-BC57-079C-C053CCD8DEA7}"/>
                </a:ext>
              </a:extLst>
            </p:cNvPr>
            <p:cNvSpPr txBox="1"/>
            <p:nvPr/>
          </p:nvSpPr>
          <p:spPr>
            <a:xfrm>
              <a:off x="2569709" y="2580143"/>
              <a:ext cx="5455407" cy="3163027"/>
            </a:xfrm>
            <a:prstGeom prst="rect">
              <a:avLst/>
            </a:prstGeom>
            <a:noFill/>
          </p:spPr>
          <p:txBody>
            <a:bodyPr wrap="square" numCol="2">
              <a:noAutofit/>
            </a:bodyPr>
            <a:lstStyle/>
            <a:p>
              <a:pPr>
                <a:buClr>
                  <a:schemeClr val="accent3"/>
                </a:buClr>
              </a:pPr>
              <a:r>
                <a:rPr lang="en-US" sz="2000" b="1" noProof="0">
                  <a:solidFill>
                    <a:schemeClr val="tx2">
                      <a:lumMod val="75000"/>
                      <a:lumOff val="25000"/>
                    </a:schemeClr>
                  </a:solidFill>
                </a:rPr>
                <a:t>Hematologic</a:t>
              </a:r>
            </a:p>
            <a:p>
              <a:pPr marL="517525" lvl="1" indent="-285750">
                <a:buClr>
                  <a:schemeClr val="accent3"/>
                </a:buClr>
                <a:buFont typeface="Arial" panose="020B0604020202020204" pitchFamily="34" charset="0"/>
                <a:buChar char="•"/>
              </a:pPr>
              <a:r>
                <a:rPr lang="en-US" noProof="0">
                  <a:solidFill>
                    <a:schemeClr val="tx2"/>
                  </a:solidFill>
                </a:rPr>
                <a:t>Leukopenia (41%)</a:t>
              </a:r>
            </a:p>
            <a:p>
              <a:pPr marL="517525" lvl="1" indent="-285750">
                <a:buClr>
                  <a:schemeClr val="accent3"/>
                </a:buClr>
                <a:buFont typeface="Arial" panose="020B0604020202020204" pitchFamily="34" charset="0"/>
                <a:buChar char="•"/>
              </a:pPr>
              <a:r>
                <a:rPr lang="en-US">
                  <a:solidFill>
                    <a:schemeClr val="tx2"/>
                  </a:solidFill>
                </a:rPr>
                <a:t>Lymphopenia (36%)</a:t>
              </a:r>
            </a:p>
            <a:p>
              <a:pPr marL="517525" lvl="1" indent="-285750">
                <a:buClr>
                  <a:schemeClr val="accent3"/>
                </a:buClr>
                <a:buFont typeface="Arial" panose="020B0604020202020204" pitchFamily="34" charset="0"/>
                <a:buChar char="•"/>
              </a:pPr>
              <a:r>
                <a:rPr lang="en-US" noProof="0">
                  <a:solidFill>
                    <a:schemeClr val="tx2"/>
                  </a:solidFill>
                </a:rPr>
                <a:t>Anemia (35%)</a:t>
              </a:r>
            </a:p>
            <a:p>
              <a:pPr marL="517525" lvl="1" indent="-285750">
                <a:buClr>
                  <a:schemeClr val="accent3"/>
                </a:buClr>
                <a:buFont typeface="Arial" panose="020B0604020202020204" pitchFamily="34" charset="0"/>
                <a:buChar char="•"/>
              </a:pPr>
              <a:r>
                <a:rPr lang="en-US">
                  <a:solidFill>
                    <a:schemeClr val="tx2"/>
                  </a:solidFill>
                </a:rPr>
                <a:t>Neutropenia (30%)</a:t>
              </a:r>
              <a:endParaRPr lang="en-US" noProof="0">
                <a:solidFill>
                  <a:schemeClr val="tx2"/>
                </a:solidFill>
              </a:endParaRPr>
            </a:p>
            <a:p>
              <a:pPr>
                <a:spcBef>
                  <a:spcPts val="600"/>
                </a:spcBef>
                <a:buClr>
                  <a:schemeClr val="accent3"/>
                </a:buClr>
              </a:pPr>
              <a:r>
                <a:rPr lang="en-US" sz="2000" b="1" noProof="0">
                  <a:solidFill>
                    <a:schemeClr val="tx2">
                      <a:lumMod val="75000"/>
                      <a:lumOff val="25000"/>
                    </a:schemeClr>
                  </a:solidFill>
                </a:rPr>
                <a:t>Other</a:t>
              </a:r>
            </a:p>
            <a:p>
              <a:pPr marL="517525" lvl="1" indent="-285750">
                <a:buClr>
                  <a:schemeClr val="accent3"/>
                </a:buClr>
                <a:buFont typeface="Arial" panose="020B0604020202020204" pitchFamily="34" charset="0"/>
                <a:buChar char="•"/>
              </a:pPr>
              <a:r>
                <a:rPr lang="en-US" noProof="0">
                  <a:solidFill>
                    <a:schemeClr val="tx2"/>
                  </a:solidFill>
                </a:rPr>
                <a:t>Fatigue (44%)</a:t>
              </a:r>
            </a:p>
            <a:p>
              <a:pPr marL="517525" lvl="1" indent="-285750">
                <a:buClr>
                  <a:schemeClr val="accent3"/>
                </a:buClr>
                <a:buFont typeface="Arial" panose="020B0604020202020204" pitchFamily="34" charset="0"/>
                <a:buChar char="•"/>
              </a:pPr>
              <a:r>
                <a:rPr lang="en-US" noProof="0">
                  <a:solidFill>
                    <a:schemeClr val="tx2"/>
                  </a:solidFill>
                </a:rPr>
                <a:t>Alopecia (38%)</a:t>
              </a:r>
            </a:p>
            <a:p>
              <a:pPr marL="517525" lvl="1" indent="-285750">
                <a:buClr>
                  <a:schemeClr val="accent3"/>
                </a:buClr>
                <a:buFont typeface="Arial" panose="020B0604020202020204" pitchFamily="34" charset="0"/>
                <a:buChar char="•"/>
              </a:pPr>
              <a:r>
                <a:rPr lang="en-US">
                  <a:solidFill>
                    <a:schemeClr val="tx2"/>
                  </a:solidFill>
                </a:rPr>
                <a:t>Dry eye (27%)</a:t>
              </a:r>
            </a:p>
            <a:p>
              <a:pPr marL="517525" lvl="1" indent="-285750">
                <a:buClr>
                  <a:schemeClr val="accent3"/>
                </a:buClr>
                <a:buFont typeface="Arial" panose="020B0604020202020204" pitchFamily="34" charset="0"/>
                <a:buChar char="•"/>
              </a:pPr>
              <a:r>
                <a:rPr lang="en-US" noProof="0">
                  <a:solidFill>
                    <a:schemeClr val="tx2"/>
                  </a:solidFill>
                </a:rPr>
                <a:t>Keratitis (24%)</a:t>
              </a:r>
            </a:p>
            <a:p>
              <a:pPr marL="3175">
                <a:buClr>
                  <a:srgbClr val="9692C2"/>
                </a:buClr>
              </a:pPr>
              <a:r>
                <a:rPr lang="en-US" sz="2000" b="1" noProof="0">
                  <a:solidFill>
                    <a:schemeClr val="tx2">
                      <a:lumMod val="75000"/>
                      <a:lumOff val="25000"/>
                    </a:schemeClr>
                  </a:solidFill>
                </a:rPr>
                <a:t>Gastrointestinal</a:t>
              </a:r>
            </a:p>
            <a:p>
              <a:pPr marL="517525" lvl="1" indent="-285750">
                <a:buClr>
                  <a:srgbClr val="9692C2"/>
                </a:buClr>
                <a:buFont typeface="Arial" panose="020B0604020202020204" pitchFamily="34" charset="0"/>
                <a:buChar char="•"/>
              </a:pPr>
              <a:r>
                <a:rPr lang="en-US" noProof="0">
                  <a:solidFill>
                    <a:schemeClr val="tx2"/>
                  </a:solidFill>
                </a:rPr>
                <a:t>Stomatitis (59%)</a:t>
              </a:r>
              <a:endParaRPr lang="en-US" sz="2000" noProof="0">
                <a:solidFill>
                  <a:schemeClr val="tx2"/>
                </a:solidFill>
              </a:endParaRPr>
            </a:p>
            <a:p>
              <a:pPr marL="517525" lvl="1" indent="-285750">
                <a:buClr>
                  <a:srgbClr val="9692C2"/>
                </a:buClr>
                <a:buFont typeface="Arial" panose="020B0604020202020204" pitchFamily="34" charset="0"/>
                <a:buChar char="•"/>
              </a:pPr>
              <a:r>
                <a:rPr lang="en-US" noProof="0">
                  <a:solidFill>
                    <a:schemeClr val="tx2"/>
                  </a:solidFill>
                </a:rPr>
                <a:t>Nausea (56%)</a:t>
              </a:r>
            </a:p>
            <a:p>
              <a:pPr marL="517525" lvl="1" indent="-285750">
                <a:buClr>
                  <a:srgbClr val="9692C2"/>
                </a:buClr>
                <a:buFont typeface="Arial" panose="020B0604020202020204" pitchFamily="34" charset="0"/>
                <a:buChar char="•"/>
              </a:pPr>
              <a:r>
                <a:rPr lang="en-US" noProof="0">
                  <a:solidFill>
                    <a:schemeClr val="tx2"/>
                  </a:solidFill>
                </a:rPr>
                <a:t>Constipation (34%)</a:t>
              </a:r>
            </a:p>
            <a:p>
              <a:pPr marL="517525" lvl="1" indent="-285750">
                <a:buClr>
                  <a:srgbClr val="9692C2"/>
                </a:buClr>
                <a:buFont typeface="Arial" panose="020B0604020202020204" pitchFamily="34" charset="0"/>
                <a:buChar char="•"/>
              </a:pPr>
              <a:r>
                <a:rPr lang="en-US" noProof="0">
                  <a:solidFill>
                    <a:schemeClr val="tx2"/>
                  </a:solidFill>
                </a:rPr>
                <a:t>Vomiting (24%)</a:t>
              </a:r>
            </a:p>
          </p:txBody>
        </p:sp>
      </p:grpSp>
    </p:spTree>
    <p:extLst>
      <p:ext uri="{BB962C8B-B14F-4D97-AF65-F5344CB8AC3E}">
        <p14:creationId xmlns:p14="http://schemas.microsoft.com/office/powerpoint/2010/main" val="79030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7239AC-0820-6190-5CBA-D5B67C3D800B}"/>
              </a:ext>
            </a:extLst>
          </p:cNvPr>
          <p:cNvSpPr/>
          <p:nvPr/>
        </p:nvSpPr>
        <p:spPr>
          <a:xfrm>
            <a:off x="0" y="1378131"/>
            <a:ext cx="9144000" cy="276998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8899B67-D53A-AE84-254C-39BBB63A024D}"/>
              </a:ext>
            </a:extLst>
          </p:cNvPr>
          <p:cNvSpPr>
            <a:spLocks noGrp="1"/>
          </p:cNvSpPr>
          <p:nvPr>
            <p:ph type="title"/>
          </p:nvPr>
        </p:nvSpPr>
        <p:spPr/>
        <p:txBody>
          <a:bodyPr/>
          <a:lstStyle/>
          <a:p>
            <a:r>
              <a:rPr lang="en-US" sz="3000" dirty="0" err="1">
                <a:solidFill>
                  <a:schemeClr val="bg1"/>
                </a:solidFill>
              </a:rPr>
              <a:t>Datopotamab</a:t>
            </a:r>
            <a:r>
              <a:rPr lang="en-US" sz="3000" dirty="0">
                <a:solidFill>
                  <a:schemeClr val="bg1"/>
                </a:solidFill>
              </a:rPr>
              <a:t> </a:t>
            </a:r>
            <a:r>
              <a:rPr lang="en-US" sz="3000" dirty="0" err="1">
                <a:solidFill>
                  <a:schemeClr val="bg1"/>
                </a:solidFill>
              </a:rPr>
              <a:t>Deruxtecan</a:t>
            </a:r>
            <a:r>
              <a:rPr lang="en-US" sz="3000" dirty="0">
                <a:solidFill>
                  <a:schemeClr val="bg1"/>
                </a:solidFill>
              </a:rPr>
              <a:t> Indication in Breast Cancer</a:t>
            </a:r>
            <a:endParaRPr lang="en-US" sz="3000" dirty="0"/>
          </a:p>
        </p:txBody>
      </p:sp>
      <p:sp>
        <p:nvSpPr>
          <p:cNvPr id="4" name="Content Placeholder 3">
            <a:extLst>
              <a:ext uri="{FF2B5EF4-FFF2-40B4-BE49-F238E27FC236}">
                <a16:creationId xmlns:a16="http://schemas.microsoft.com/office/drawing/2014/main" id="{2CFA80DC-94E0-C97B-AAA1-598A4DF221BC}"/>
              </a:ext>
            </a:extLst>
          </p:cNvPr>
          <p:cNvSpPr>
            <a:spLocks noGrp="1"/>
          </p:cNvSpPr>
          <p:nvPr>
            <p:ph sz="quarter" idx="10"/>
          </p:nvPr>
        </p:nvSpPr>
        <p:spPr/>
        <p:txBody>
          <a:bodyPr/>
          <a:lstStyle/>
          <a:p>
            <a:r>
              <a:rPr lang="en-US" dirty="0" err="1"/>
              <a:t>Datopotamab</a:t>
            </a:r>
            <a:r>
              <a:rPr lang="en-US" dirty="0"/>
              <a:t> </a:t>
            </a:r>
            <a:r>
              <a:rPr lang="en-US" dirty="0" err="1"/>
              <a:t>deruxtecan-dlnk</a:t>
            </a:r>
            <a:r>
              <a:rPr lang="en-US" dirty="0"/>
              <a:t> (package insert). https://</a:t>
            </a:r>
            <a:r>
              <a:rPr lang="en-US" dirty="0" err="1"/>
              <a:t>www.accessdata.fda.gov</a:t>
            </a:r>
            <a:r>
              <a:rPr lang="en-US" dirty="0"/>
              <a:t>/</a:t>
            </a:r>
            <a:r>
              <a:rPr lang="en-US" dirty="0" err="1"/>
              <a:t>drugsatfda_docs</a:t>
            </a:r>
            <a:r>
              <a:rPr lang="en-US" dirty="0"/>
              <a:t>/label/2025/761394s000lbl.pdf.</a:t>
            </a:r>
          </a:p>
        </p:txBody>
      </p:sp>
      <p:sp>
        <p:nvSpPr>
          <p:cNvPr id="6" name="TextBox 5">
            <a:extLst>
              <a:ext uri="{FF2B5EF4-FFF2-40B4-BE49-F238E27FC236}">
                <a16:creationId xmlns:a16="http://schemas.microsoft.com/office/drawing/2014/main" id="{1F6BF21D-E537-926D-900F-2347EB7D8D52}"/>
              </a:ext>
            </a:extLst>
          </p:cNvPr>
          <p:cNvSpPr txBox="1"/>
          <p:nvPr/>
        </p:nvSpPr>
        <p:spPr>
          <a:xfrm>
            <a:off x="470693" y="1740753"/>
            <a:ext cx="8235043" cy="1661993"/>
          </a:xfrm>
          <a:prstGeom prst="rect">
            <a:avLst/>
          </a:prstGeom>
          <a:noFill/>
        </p:spPr>
        <p:txBody>
          <a:bodyPr wrap="square" rtlCol="0">
            <a:spAutoFit/>
          </a:bodyPr>
          <a:lstStyle/>
          <a:p>
            <a:pPr algn="ctr">
              <a:spcBef>
                <a:spcPts val="1200"/>
              </a:spcBef>
            </a:pPr>
            <a:r>
              <a:rPr lang="en-US" sz="2000" dirty="0"/>
              <a:t>HR+/HER2-neg BC</a:t>
            </a:r>
          </a:p>
          <a:p>
            <a:pPr algn="ctr">
              <a:spcBef>
                <a:spcPts val="1200"/>
              </a:spcBef>
            </a:pPr>
            <a:r>
              <a:rPr lang="en-US" dirty="0"/>
              <a:t>Unresectable or metastatic, hormone receptor (HR)-positive, human epidermal growth factor receptor 2 (HER2)-negative (IHC 0, IHC 1+ or IHC 2+/ISH-) breast cancer who have received prior endocrine-based therapy and chemotherapy for unresectable or metastatic disease.</a:t>
            </a:r>
          </a:p>
        </p:txBody>
      </p:sp>
    </p:spTree>
    <p:extLst>
      <p:ext uri="{BB962C8B-B14F-4D97-AF65-F5344CB8AC3E}">
        <p14:creationId xmlns:p14="http://schemas.microsoft.com/office/powerpoint/2010/main" val="3876661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848C2D2-F9D1-2BBC-88DD-C39787FCFBEB}"/>
              </a:ext>
            </a:extLst>
          </p:cNvPr>
          <p:cNvSpPr/>
          <p:nvPr/>
        </p:nvSpPr>
        <p:spPr>
          <a:xfrm>
            <a:off x="254000" y="1188720"/>
            <a:ext cx="8637948" cy="356261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40" name="Rectangle 39">
            <a:extLst>
              <a:ext uri="{FF2B5EF4-FFF2-40B4-BE49-F238E27FC236}">
                <a16:creationId xmlns:a16="http://schemas.microsoft.com/office/drawing/2014/main" id="{45BE28FA-859F-34BD-3C68-74F4029951B4}"/>
              </a:ext>
            </a:extLst>
          </p:cNvPr>
          <p:cNvSpPr/>
          <p:nvPr/>
        </p:nvSpPr>
        <p:spPr>
          <a:xfrm>
            <a:off x="3259460" y="1107066"/>
            <a:ext cx="5488115" cy="3781590"/>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46" name="Rectangle 45">
            <a:extLst>
              <a:ext uri="{FF2B5EF4-FFF2-40B4-BE49-F238E27FC236}">
                <a16:creationId xmlns:a16="http://schemas.microsoft.com/office/drawing/2014/main" id="{5905476D-E126-8B4E-39BD-CB7B046074D0}"/>
              </a:ext>
            </a:extLst>
          </p:cNvPr>
          <p:cNvSpPr/>
          <p:nvPr/>
        </p:nvSpPr>
        <p:spPr>
          <a:xfrm>
            <a:off x="6204217" y="1470478"/>
            <a:ext cx="1904733" cy="2356819"/>
          </a:xfrm>
          <a:prstGeom prst="rect">
            <a:avLst/>
          </a:prstGeom>
          <a:solidFill>
            <a:schemeClr val="bg1">
              <a:lumMod val="95000"/>
            </a:schemeClr>
          </a:solid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45" name="Rectangle 44">
            <a:extLst>
              <a:ext uri="{FF2B5EF4-FFF2-40B4-BE49-F238E27FC236}">
                <a16:creationId xmlns:a16="http://schemas.microsoft.com/office/drawing/2014/main" id="{041D9157-729A-C26C-C03D-7965DFC9A692}"/>
              </a:ext>
            </a:extLst>
          </p:cNvPr>
          <p:cNvSpPr/>
          <p:nvPr/>
        </p:nvSpPr>
        <p:spPr>
          <a:xfrm>
            <a:off x="4101721" y="1470478"/>
            <a:ext cx="1725358" cy="2356819"/>
          </a:xfrm>
          <a:prstGeom prst="rect">
            <a:avLst/>
          </a:prstGeom>
          <a:solidFill>
            <a:schemeClr val="bg1">
              <a:lumMod val="95000"/>
            </a:schemeClr>
          </a:solidFill>
          <a:ln w="95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cxnSp>
        <p:nvCxnSpPr>
          <p:cNvPr id="39" name="Straight Arrow Connector 38">
            <a:extLst>
              <a:ext uri="{FF2B5EF4-FFF2-40B4-BE49-F238E27FC236}">
                <a16:creationId xmlns:a16="http://schemas.microsoft.com/office/drawing/2014/main" id="{4F7C91B0-2E19-5C95-A47E-6227955574AF}"/>
              </a:ext>
            </a:extLst>
          </p:cNvPr>
          <p:cNvCxnSpPr>
            <a:cxnSpLocks/>
            <a:stCxn id="6" idx="3"/>
          </p:cNvCxnSpPr>
          <p:nvPr/>
        </p:nvCxnSpPr>
        <p:spPr>
          <a:xfrm flipV="1">
            <a:off x="2695061" y="3071861"/>
            <a:ext cx="1146689" cy="42748"/>
          </a:xfrm>
          <a:prstGeom prst="straightConnector1">
            <a:avLst/>
          </a:prstGeom>
          <a:ln w="73025">
            <a:tailEnd type="stealth" w="lg" len="lg"/>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0F06356-B04E-565B-F182-8F17FACE56B9}"/>
              </a:ext>
            </a:extLst>
          </p:cNvPr>
          <p:cNvSpPr>
            <a:spLocks noGrp="1"/>
          </p:cNvSpPr>
          <p:nvPr>
            <p:ph type="title"/>
          </p:nvPr>
        </p:nvSpPr>
        <p:spPr>
          <a:xfrm>
            <a:off x="12700" y="12700"/>
            <a:ext cx="9118600" cy="984274"/>
          </a:xfrm>
        </p:spPr>
        <p:txBody>
          <a:bodyPr>
            <a:normAutofit/>
          </a:bodyPr>
          <a:lstStyle/>
          <a:p>
            <a:pPr algn="ctr"/>
            <a:r>
              <a:rPr lang="en-US" sz="3200" noProof="0" dirty="0">
                <a:solidFill>
                  <a:schemeClr val="bg1"/>
                </a:solidFill>
              </a:rPr>
              <a:t>Prevalence of HER2-low by HR Status</a:t>
            </a:r>
          </a:p>
        </p:txBody>
      </p:sp>
      <p:sp>
        <p:nvSpPr>
          <p:cNvPr id="3" name="Text Placeholder 2">
            <a:extLst>
              <a:ext uri="{FF2B5EF4-FFF2-40B4-BE49-F238E27FC236}">
                <a16:creationId xmlns:a16="http://schemas.microsoft.com/office/drawing/2014/main" id="{853CCCBE-442B-5A6B-A7E5-E0899EACDC3D}"/>
              </a:ext>
            </a:extLst>
          </p:cNvPr>
          <p:cNvSpPr>
            <a:spLocks noGrp="1"/>
          </p:cNvSpPr>
          <p:nvPr>
            <p:ph type="body" sz="quarter" idx="10"/>
          </p:nvPr>
        </p:nvSpPr>
        <p:spPr>
          <a:xfrm>
            <a:off x="12700" y="4889500"/>
            <a:ext cx="9131300" cy="254000"/>
          </a:xfrm>
        </p:spPr>
        <p:txBody>
          <a:bodyPr/>
          <a:lstStyle/>
          <a:p>
            <a:pPr algn="l"/>
            <a:r>
              <a:rPr lang="en-US" sz="1000" noProof="0" dirty="0" err="1">
                <a:solidFill>
                  <a:schemeClr val="bg1">
                    <a:lumMod val="50000"/>
                  </a:schemeClr>
                </a:solidFill>
                <a:latin typeface="Calibri" panose="020F0502020204030204" pitchFamily="34" charset="0"/>
                <a:cs typeface="Calibri" panose="020F0502020204030204" pitchFamily="34" charset="0"/>
              </a:rPr>
              <a:t>Schettini</a:t>
            </a:r>
            <a:r>
              <a:rPr lang="en-US" sz="1000" noProof="0" dirty="0">
                <a:solidFill>
                  <a:schemeClr val="bg1">
                    <a:lumMod val="50000"/>
                  </a:schemeClr>
                </a:solidFill>
                <a:latin typeface="Calibri" panose="020F0502020204030204" pitchFamily="34" charset="0"/>
                <a:cs typeface="Calibri" panose="020F0502020204030204" pitchFamily="34" charset="0"/>
              </a:rPr>
              <a:t> F, et al. </a:t>
            </a:r>
            <a:r>
              <a:rPr lang="en-US" sz="1000" i="1" noProof="0" dirty="0">
                <a:solidFill>
                  <a:schemeClr val="bg1">
                    <a:lumMod val="50000"/>
                  </a:schemeClr>
                </a:solidFill>
                <a:latin typeface="Calibri" panose="020F0502020204030204" pitchFamily="34" charset="0"/>
                <a:cs typeface="Calibri" panose="020F0502020204030204" pitchFamily="34" charset="0"/>
              </a:rPr>
              <a:t>Ann Oncol</a:t>
            </a:r>
            <a:r>
              <a:rPr lang="en-US" sz="1000" noProof="0" dirty="0">
                <a:solidFill>
                  <a:schemeClr val="bg1">
                    <a:lumMod val="50000"/>
                  </a:schemeClr>
                </a:solidFill>
                <a:latin typeface="Calibri" panose="020F0502020204030204" pitchFamily="34" charset="0"/>
                <a:cs typeface="Calibri" panose="020F0502020204030204" pitchFamily="34" charset="0"/>
              </a:rPr>
              <a:t>. 2020;13(2):S24. Slide courtesy of </a:t>
            </a:r>
            <a:r>
              <a:rPr lang="en-US" sz="1000" noProof="0" dirty="0" err="1">
                <a:solidFill>
                  <a:schemeClr val="bg1">
                    <a:lumMod val="50000"/>
                  </a:schemeClr>
                </a:solidFill>
                <a:latin typeface="Calibri" panose="020F0502020204030204" pitchFamily="34" charset="0"/>
                <a:cs typeface="Calibri" panose="020F0502020204030204" pitchFamily="34" charset="0"/>
              </a:rPr>
              <a:t>Aleix</a:t>
            </a:r>
            <a:r>
              <a:rPr lang="en-US" sz="1000" noProof="0" dirty="0">
                <a:solidFill>
                  <a:schemeClr val="bg1">
                    <a:lumMod val="50000"/>
                  </a:schemeClr>
                </a:solidFill>
                <a:latin typeface="Calibri" panose="020F0502020204030204" pitchFamily="34" charset="0"/>
                <a:cs typeface="Calibri" panose="020F0502020204030204" pitchFamily="34" charset="0"/>
              </a:rPr>
              <a:t> Prat.</a:t>
            </a:r>
          </a:p>
        </p:txBody>
      </p:sp>
      <p:grpSp>
        <p:nvGrpSpPr>
          <p:cNvPr id="41" name="Group 40">
            <a:extLst>
              <a:ext uri="{FF2B5EF4-FFF2-40B4-BE49-F238E27FC236}">
                <a16:creationId xmlns:a16="http://schemas.microsoft.com/office/drawing/2014/main" id="{2067C733-E3A3-356A-6B1C-49ADD747FF5E}"/>
              </a:ext>
            </a:extLst>
          </p:cNvPr>
          <p:cNvGrpSpPr/>
          <p:nvPr/>
        </p:nvGrpSpPr>
        <p:grpSpPr>
          <a:xfrm>
            <a:off x="396424" y="1091400"/>
            <a:ext cx="2530926" cy="3781590"/>
            <a:chOff x="396424" y="793750"/>
            <a:chExt cx="2530926" cy="3873500"/>
          </a:xfrm>
        </p:grpSpPr>
        <p:sp>
          <p:nvSpPr>
            <p:cNvPr id="37" name="Rectangle 36">
              <a:extLst>
                <a:ext uri="{FF2B5EF4-FFF2-40B4-BE49-F238E27FC236}">
                  <a16:creationId xmlns:a16="http://schemas.microsoft.com/office/drawing/2014/main" id="{29FDDF91-538A-D48C-40F9-84A659C50D30}"/>
                </a:ext>
              </a:extLst>
            </p:cNvPr>
            <p:cNvSpPr/>
            <p:nvPr/>
          </p:nvSpPr>
          <p:spPr>
            <a:xfrm>
              <a:off x="396424" y="793750"/>
              <a:ext cx="2530926" cy="3873500"/>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pic>
          <p:nvPicPr>
            <p:cNvPr id="4" name="Imagen 1">
              <a:extLst>
                <a:ext uri="{FF2B5EF4-FFF2-40B4-BE49-F238E27FC236}">
                  <a16:creationId xmlns:a16="http://schemas.microsoft.com/office/drawing/2014/main" id="{3C70DE6D-876C-4E0E-9116-5A08FA2F7D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591" y="1182436"/>
              <a:ext cx="1304873" cy="1039497"/>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2" descr="C:\Users\mbgonzal\Desktop\Mama\fotos\2.tif">
              <a:extLst>
                <a:ext uri="{FF2B5EF4-FFF2-40B4-BE49-F238E27FC236}">
                  <a16:creationId xmlns:a16="http://schemas.microsoft.com/office/drawing/2014/main" id="{010C1DAE-3C71-BE0E-D502-AF4E03193640}"/>
                </a:ext>
              </a:extLst>
            </p:cNvPr>
            <p:cNvPicPr>
              <a:picLocks noChangeAspect="1" noChangeArrowheads="1"/>
            </p:cNvPicPr>
            <p:nvPr/>
          </p:nvPicPr>
          <p:blipFill>
            <a:blip r:embed="rId4" cstate="print"/>
            <a:srcRect/>
            <a:stretch>
              <a:fillRect/>
            </a:stretch>
          </p:blipFill>
          <p:spPr bwMode="auto">
            <a:xfrm>
              <a:off x="1393744" y="3513616"/>
              <a:ext cx="1308560" cy="985269"/>
            </a:xfrm>
            <a:prstGeom prst="rect">
              <a:avLst/>
            </a:prstGeom>
            <a:noFill/>
            <a:ln w="9525">
              <a:solidFill>
                <a:schemeClr val="bg1">
                  <a:lumMod val="50000"/>
                </a:schemeClr>
              </a:solidFill>
            </a:ln>
            <a:effectLst/>
          </p:spPr>
        </p:pic>
        <p:pic>
          <p:nvPicPr>
            <p:cNvPr id="6" name="Picture 1">
              <a:extLst>
                <a:ext uri="{FF2B5EF4-FFF2-40B4-BE49-F238E27FC236}">
                  <a16:creationId xmlns:a16="http://schemas.microsoft.com/office/drawing/2014/main" id="{312420D2-F719-ED97-9224-E53D9E9B7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0990" y="2336497"/>
              <a:ext cx="1294071" cy="1059270"/>
            </a:xfrm>
            <a:prstGeom prst="rect">
              <a:avLst/>
            </a:prstGeom>
            <a:ln w="28575">
              <a:solidFill>
                <a:schemeClr val="accent5"/>
              </a:solidFill>
            </a:ln>
            <a:effectLst/>
          </p:spPr>
        </p:pic>
        <p:sp>
          <p:nvSpPr>
            <p:cNvPr id="7" name="CuadroTexto 9">
              <a:extLst>
                <a:ext uri="{FF2B5EF4-FFF2-40B4-BE49-F238E27FC236}">
                  <a16:creationId xmlns:a16="http://schemas.microsoft.com/office/drawing/2014/main" id="{7A3471D4-11AC-3235-63A4-7C7E1B896960}"/>
                </a:ext>
              </a:extLst>
            </p:cNvPr>
            <p:cNvSpPr txBox="1"/>
            <p:nvPr/>
          </p:nvSpPr>
          <p:spPr>
            <a:xfrm>
              <a:off x="396424" y="809416"/>
              <a:ext cx="2530926" cy="346247"/>
            </a:xfrm>
            <a:prstGeom prst="rect">
              <a:avLst/>
            </a:prstGeom>
            <a:noFill/>
          </p:spPr>
          <p:txBody>
            <a:bodyPr wrap="square" lIns="68577" tIns="34289" rIns="68577" bIns="34289" rtlCol="0">
              <a:spAutoFit/>
            </a:bodyPr>
            <a:lstStyle/>
            <a:p>
              <a:pPr algn="ctr" defTabSz="685749" eaLnBrk="0" fontAlgn="base" hangingPunct="0">
                <a:spcBef>
                  <a:spcPct val="0"/>
                </a:spcBef>
                <a:spcAft>
                  <a:spcPct val="0"/>
                </a:spcAft>
                <a:defRPr/>
              </a:pPr>
              <a:r>
                <a:rPr lang="en-US" b="1" noProof="0" dirty="0">
                  <a:solidFill>
                    <a:schemeClr val="accent5"/>
                  </a:solidFill>
                  <a:latin typeface="Calibri" panose="020F0502020204030204" pitchFamily="34" charset="0"/>
                  <a:cs typeface="Calibri" panose="020F0502020204030204" pitchFamily="34" charset="0"/>
                  <a:sym typeface="Times" panose="02020603050405020304" pitchFamily="18" charset="0"/>
                </a:rPr>
                <a:t>HER2 IHC Examples</a:t>
              </a:r>
            </a:p>
          </p:txBody>
        </p:sp>
        <p:sp>
          <p:nvSpPr>
            <p:cNvPr id="8" name="CuadroTexto 6">
              <a:extLst>
                <a:ext uri="{FF2B5EF4-FFF2-40B4-BE49-F238E27FC236}">
                  <a16:creationId xmlns:a16="http://schemas.microsoft.com/office/drawing/2014/main" id="{9F22C5DA-A2F0-2A2C-7DA0-263EE687E91E}"/>
                </a:ext>
              </a:extLst>
            </p:cNvPr>
            <p:cNvSpPr txBox="1"/>
            <p:nvPr/>
          </p:nvSpPr>
          <p:spPr>
            <a:xfrm>
              <a:off x="625298" y="1583538"/>
              <a:ext cx="883896" cy="300080"/>
            </a:xfrm>
            <a:prstGeom prst="rect">
              <a:avLst/>
            </a:prstGeom>
            <a:noFill/>
          </p:spPr>
          <p:txBody>
            <a:bodyPr wrap="square" lIns="68577" tIns="34289" rIns="68577" bIns="34289" rtlCol="0">
              <a:spAutoFit/>
            </a:bodyPr>
            <a:lstStyle/>
            <a:p>
              <a:pPr defTabSz="685749" eaLnBrk="0" fontAlgn="base" hangingPunct="0">
                <a:spcBef>
                  <a:spcPct val="0"/>
                </a:spcBef>
                <a:spcAft>
                  <a:spcPct val="0"/>
                </a:spcAft>
                <a:defRPr/>
              </a:pPr>
              <a:r>
                <a:rPr lang="en-US" sz="1500" b="1" noProof="0">
                  <a:solidFill>
                    <a:schemeClr val="tx2"/>
                  </a:solidFill>
                  <a:latin typeface="Calibri" panose="020F0502020204030204" pitchFamily="34" charset="0"/>
                  <a:cs typeface="Calibri" panose="020F0502020204030204" pitchFamily="34" charset="0"/>
                  <a:sym typeface="Times" panose="02020603050405020304" pitchFamily="18" charset="0"/>
                </a:rPr>
                <a:t>HER2+</a:t>
              </a:r>
            </a:p>
          </p:txBody>
        </p:sp>
        <p:sp>
          <p:nvSpPr>
            <p:cNvPr id="9" name="CuadroTexto 10">
              <a:extLst>
                <a:ext uri="{FF2B5EF4-FFF2-40B4-BE49-F238E27FC236}">
                  <a16:creationId xmlns:a16="http://schemas.microsoft.com/office/drawing/2014/main" id="{61234B96-48AE-3A8C-BE6A-6A97DCB0852E}"/>
                </a:ext>
              </a:extLst>
            </p:cNvPr>
            <p:cNvSpPr txBox="1"/>
            <p:nvPr/>
          </p:nvSpPr>
          <p:spPr>
            <a:xfrm>
              <a:off x="440915" y="2733533"/>
              <a:ext cx="1252662" cy="300080"/>
            </a:xfrm>
            <a:prstGeom prst="rect">
              <a:avLst/>
            </a:prstGeom>
            <a:noFill/>
          </p:spPr>
          <p:txBody>
            <a:bodyPr wrap="square" lIns="68577" tIns="34289" rIns="68577" bIns="34289" rtlCol="0">
              <a:spAutoFit/>
            </a:bodyPr>
            <a:lstStyle/>
            <a:p>
              <a:pPr defTabSz="685749" eaLnBrk="0" fontAlgn="base" hangingPunct="0">
                <a:spcBef>
                  <a:spcPct val="0"/>
                </a:spcBef>
                <a:spcAft>
                  <a:spcPct val="0"/>
                </a:spcAft>
                <a:defRPr/>
              </a:pPr>
              <a:r>
                <a:rPr lang="en-US" sz="1500" b="1" noProof="0">
                  <a:solidFill>
                    <a:schemeClr val="tx2"/>
                  </a:solidFill>
                  <a:latin typeface="Calibri" panose="020F0502020204030204" pitchFamily="34" charset="0"/>
                  <a:cs typeface="Calibri" panose="020F0502020204030204" pitchFamily="34" charset="0"/>
                  <a:sym typeface="Times" panose="02020603050405020304" pitchFamily="18" charset="0"/>
                </a:rPr>
                <a:t>HER2-low</a:t>
              </a:r>
            </a:p>
          </p:txBody>
        </p:sp>
        <p:sp>
          <p:nvSpPr>
            <p:cNvPr id="10" name="CuadroTexto 12">
              <a:extLst>
                <a:ext uri="{FF2B5EF4-FFF2-40B4-BE49-F238E27FC236}">
                  <a16:creationId xmlns:a16="http://schemas.microsoft.com/office/drawing/2014/main" id="{8701C680-9105-7C80-4B92-B536ABA89C52}"/>
                </a:ext>
              </a:extLst>
            </p:cNvPr>
            <p:cNvSpPr txBox="1"/>
            <p:nvPr/>
          </p:nvSpPr>
          <p:spPr>
            <a:xfrm>
              <a:off x="447558" y="3819731"/>
              <a:ext cx="1026774" cy="300080"/>
            </a:xfrm>
            <a:prstGeom prst="rect">
              <a:avLst/>
            </a:prstGeom>
            <a:noFill/>
          </p:spPr>
          <p:txBody>
            <a:bodyPr wrap="square" lIns="68577" tIns="34289" rIns="68577" bIns="34289" rtlCol="0">
              <a:spAutoFit/>
            </a:bodyPr>
            <a:lstStyle/>
            <a:p>
              <a:pPr defTabSz="685749" eaLnBrk="0" fontAlgn="base" hangingPunct="0">
                <a:spcBef>
                  <a:spcPct val="0"/>
                </a:spcBef>
                <a:spcAft>
                  <a:spcPct val="0"/>
                </a:spcAft>
                <a:defRPr/>
              </a:pPr>
              <a:r>
                <a:rPr lang="en-US" sz="1500" b="1" noProof="0">
                  <a:solidFill>
                    <a:schemeClr val="tx2"/>
                  </a:solidFill>
                  <a:latin typeface="Calibri" panose="020F0502020204030204" pitchFamily="34" charset="0"/>
                  <a:cs typeface="Calibri" panose="020F0502020204030204" pitchFamily="34" charset="0"/>
                  <a:sym typeface="Times" panose="02020603050405020304" pitchFamily="18" charset="0"/>
                </a:rPr>
                <a:t>HER2-neg</a:t>
              </a:r>
            </a:p>
          </p:txBody>
        </p:sp>
      </p:grpSp>
      <p:sp>
        <p:nvSpPr>
          <p:cNvPr id="12" name="TextBox 11">
            <a:extLst>
              <a:ext uri="{FF2B5EF4-FFF2-40B4-BE49-F238E27FC236}">
                <a16:creationId xmlns:a16="http://schemas.microsoft.com/office/drawing/2014/main" id="{6004EF9C-8FF1-6F3F-F0E0-8C1B7B753386}"/>
              </a:ext>
            </a:extLst>
          </p:cNvPr>
          <p:cNvSpPr txBox="1"/>
          <p:nvPr/>
        </p:nvSpPr>
        <p:spPr>
          <a:xfrm>
            <a:off x="3518228" y="4197333"/>
            <a:ext cx="4970578" cy="553998"/>
          </a:xfrm>
          <a:prstGeom prst="rect">
            <a:avLst/>
          </a:prstGeom>
          <a:solidFill>
            <a:schemeClr val="bg1">
              <a:lumMod val="95000"/>
            </a:schemeClr>
          </a:solidFill>
          <a:ln>
            <a:solidFill>
              <a:schemeClr val="bg1">
                <a:lumMod val="75000"/>
              </a:schemeClr>
            </a:solidFill>
          </a:ln>
          <a:effectLst/>
        </p:spPr>
        <p:txBody>
          <a:bodyPr wrap="square" rtlCol="0">
            <a:spAutoFit/>
          </a:bodyPr>
          <a:lstStyle/>
          <a:p>
            <a:pPr defTabSz="685800">
              <a:defRPr/>
            </a:pPr>
            <a:r>
              <a:rPr lang="en-US" sz="1500" noProof="0">
                <a:solidFill>
                  <a:schemeClr val="tx2"/>
                </a:solidFill>
                <a:latin typeface="Calibri" panose="020F0502020204030204" pitchFamily="34" charset="0"/>
                <a:cs typeface="Calibri" panose="020F0502020204030204" pitchFamily="34" charset="0"/>
              </a:rPr>
              <a:t>34%–63% of breast cancer patients considered HER2-neg under current guidelines express low levels of HER2</a:t>
            </a:r>
          </a:p>
        </p:txBody>
      </p:sp>
      <p:sp>
        <p:nvSpPr>
          <p:cNvPr id="13" name="Partial Circle 12">
            <a:extLst>
              <a:ext uri="{FF2B5EF4-FFF2-40B4-BE49-F238E27FC236}">
                <a16:creationId xmlns:a16="http://schemas.microsoft.com/office/drawing/2014/main" id="{1A7D59AF-43A8-9683-308D-68BE1D0515F3}"/>
              </a:ext>
            </a:extLst>
          </p:cNvPr>
          <p:cNvSpPr/>
          <p:nvPr/>
        </p:nvSpPr>
        <p:spPr bwMode="auto">
          <a:xfrm>
            <a:off x="4206686" y="2207984"/>
            <a:ext cx="1518134" cy="1518134"/>
          </a:xfrm>
          <a:prstGeom prst="pie">
            <a:avLst>
              <a:gd name="adj1" fmla="val 12466697"/>
              <a:gd name="adj2" fmla="val 16200000"/>
            </a:avLst>
          </a:prstGeom>
          <a:solidFill>
            <a:schemeClr val="accent1"/>
          </a:solidFill>
          <a:ln w="0">
            <a:solidFill>
              <a:schemeClr val="bg1"/>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noProof="0">
              <a:solidFill>
                <a:srgbClr val="FFFFFF"/>
              </a:solidFill>
              <a:latin typeface="Calibri" panose="020F0502020204030204" pitchFamily="34" charset="0"/>
              <a:cs typeface="Calibri" panose="020F0502020204030204" pitchFamily="34" charset="0"/>
            </a:endParaRPr>
          </a:p>
        </p:txBody>
      </p:sp>
      <p:sp>
        <p:nvSpPr>
          <p:cNvPr id="14" name="Partial Circle 13">
            <a:extLst>
              <a:ext uri="{FF2B5EF4-FFF2-40B4-BE49-F238E27FC236}">
                <a16:creationId xmlns:a16="http://schemas.microsoft.com/office/drawing/2014/main" id="{34D033A2-06D8-FD62-D05E-6421F09E7C50}"/>
              </a:ext>
            </a:extLst>
          </p:cNvPr>
          <p:cNvSpPr/>
          <p:nvPr/>
        </p:nvSpPr>
        <p:spPr bwMode="auto">
          <a:xfrm>
            <a:off x="4206686" y="2207984"/>
            <a:ext cx="1518134" cy="1518134"/>
          </a:xfrm>
          <a:prstGeom prst="pie">
            <a:avLst>
              <a:gd name="adj1" fmla="val 2514098"/>
              <a:gd name="adj2" fmla="val 12462694"/>
            </a:avLst>
          </a:prstGeom>
          <a:solidFill>
            <a:schemeClr val="accent4"/>
          </a:solidFill>
          <a:ln w="0">
            <a:solidFill>
              <a:schemeClr val="bg1"/>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noProof="0">
              <a:solidFill>
                <a:srgbClr val="FFFFFF"/>
              </a:solidFill>
              <a:latin typeface="Calibri" panose="020F0502020204030204" pitchFamily="34" charset="0"/>
              <a:cs typeface="Calibri" panose="020F0502020204030204" pitchFamily="34" charset="0"/>
            </a:endParaRPr>
          </a:p>
        </p:txBody>
      </p:sp>
      <p:sp>
        <p:nvSpPr>
          <p:cNvPr id="15" name="Partial Circle 14">
            <a:extLst>
              <a:ext uri="{FF2B5EF4-FFF2-40B4-BE49-F238E27FC236}">
                <a16:creationId xmlns:a16="http://schemas.microsoft.com/office/drawing/2014/main" id="{B248E9CA-2B11-0675-DFCE-B026F8A3D490}"/>
              </a:ext>
            </a:extLst>
          </p:cNvPr>
          <p:cNvSpPr/>
          <p:nvPr/>
        </p:nvSpPr>
        <p:spPr bwMode="auto">
          <a:xfrm>
            <a:off x="4206686" y="2208440"/>
            <a:ext cx="1518134" cy="1518134"/>
          </a:xfrm>
          <a:prstGeom prst="pie">
            <a:avLst>
              <a:gd name="adj1" fmla="val 16199901"/>
              <a:gd name="adj2" fmla="val 2520283"/>
            </a:avLst>
          </a:prstGeom>
          <a:solidFill>
            <a:schemeClr val="accent3"/>
          </a:solidFill>
          <a:ln w="0">
            <a:solidFill>
              <a:schemeClr val="bg1"/>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noProof="0">
              <a:solidFill>
                <a:srgbClr val="FFFFFF"/>
              </a:solidFill>
              <a:latin typeface="Calibri" panose="020F0502020204030204" pitchFamily="34" charset="0"/>
              <a:cs typeface="Calibri" panose="020F0502020204030204" pitchFamily="34" charset="0"/>
            </a:endParaRPr>
          </a:p>
        </p:txBody>
      </p:sp>
      <p:sp>
        <p:nvSpPr>
          <p:cNvPr id="16" name="Partial Circle 15">
            <a:extLst>
              <a:ext uri="{FF2B5EF4-FFF2-40B4-BE49-F238E27FC236}">
                <a16:creationId xmlns:a16="http://schemas.microsoft.com/office/drawing/2014/main" id="{7220FBC3-E1F5-1C9F-2A54-C0686E159676}"/>
              </a:ext>
            </a:extLst>
          </p:cNvPr>
          <p:cNvSpPr/>
          <p:nvPr/>
        </p:nvSpPr>
        <p:spPr bwMode="auto">
          <a:xfrm>
            <a:off x="6496757" y="2207640"/>
            <a:ext cx="1518134" cy="1518134"/>
          </a:xfrm>
          <a:prstGeom prst="pie">
            <a:avLst>
              <a:gd name="adj1" fmla="val 14418025"/>
              <a:gd name="adj2" fmla="val 16200000"/>
            </a:avLst>
          </a:prstGeom>
          <a:solidFill>
            <a:schemeClr val="accent1"/>
          </a:solidFill>
          <a:ln w="0">
            <a:solidFill>
              <a:schemeClr val="bg1"/>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noProof="0">
              <a:solidFill>
                <a:srgbClr val="FFFFFF"/>
              </a:solidFill>
              <a:latin typeface="Calibri" panose="020F0502020204030204" pitchFamily="34" charset="0"/>
              <a:cs typeface="Calibri" panose="020F0502020204030204" pitchFamily="34" charset="0"/>
            </a:endParaRPr>
          </a:p>
        </p:txBody>
      </p:sp>
      <p:sp>
        <p:nvSpPr>
          <p:cNvPr id="17" name="Partial Circle 16">
            <a:extLst>
              <a:ext uri="{FF2B5EF4-FFF2-40B4-BE49-F238E27FC236}">
                <a16:creationId xmlns:a16="http://schemas.microsoft.com/office/drawing/2014/main" id="{375BAE62-2F00-F07A-2545-C576855C1F3C}"/>
              </a:ext>
            </a:extLst>
          </p:cNvPr>
          <p:cNvSpPr/>
          <p:nvPr/>
        </p:nvSpPr>
        <p:spPr bwMode="auto">
          <a:xfrm>
            <a:off x="6496757" y="2207640"/>
            <a:ext cx="1518134" cy="1518134"/>
          </a:xfrm>
          <a:prstGeom prst="pie">
            <a:avLst>
              <a:gd name="adj1" fmla="val 8932332"/>
              <a:gd name="adj2" fmla="val 14426810"/>
            </a:avLst>
          </a:prstGeom>
          <a:solidFill>
            <a:schemeClr val="accent4"/>
          </a:solidFill>
          <a:ln w="0">
            <a:solidFill>
              <a:schemeClr val="bg1"/>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noProof="0">
              <a:solidFill>
                <a:srgbClr val="FFFFFF"/>
              </a:solidFill>
              <a:latin typeface="Calibri" panose="020F0502020204030204" pitchFamily="34" charset="0"/>
              <a:cs typeface="Calibri" panose="020F0502020204030204" pitchFamily="34" charset="0"/>
            </a:endParaRPr>
          </a:p>
        </p:txBody>
      </p:sp>
      <p:sp>
        <p:nvSpPr>
          <p:cNvPr id="18" name="Partial Circle 17">
            <a:extLst>
              <a:ext uri="{FF2B5EF4-FFF2-40B4-BE49-F238E27FC236}">
                <a16:creationId xmlns:a16="http://schemas.microsoft.com/office/drawing/2014/main" id="{EC379628-C165-6C46-E6E6-1EFF4E6CAFAD}"/>
              </a:ext>
            </a:extLst>
          </p:cNvPr>
          <p:cNvSpPr/>
          <p:nvPr/>
        </p:nvSpPr>
        <p:spPr bwMode="auto">
          <a:xfrm>
            <a:off x="6496757" y="2208096"/>
            <a:ext cx="1518134" cy="1518134"/>
          </a:xfrm>
          <a:prstGeom prst="pie">
            <a:avLst>
              <a:gd name="adj1" fmla="val 16199901"/>
              <a:gd name="adj2" fmla="val 8953423"/>
            </a:avLst>
          </a:prstGeom>
          <a:solidFill>
            <a:schemeClr val="accent3"/>
          </a:solidFill>
          <a:ln w="0">
            <a:solidFill>
              <a:schemeClr val="bg1"/>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noProof="0">
              <a:solidFill>
                <a:srgbClr val="FFFFFF"/>
              </a:solidFill>
              <a:latin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D43EDD34-1B8F-646C-3EA0-2D9EB8D6BE7D}"/>
              </a:ext>
            </a:extLst>
          </p:cNvPr>
          <p:cNvGrpSpPr/>
          <p:nvPr/>
        </p:nvGrpSpPr>
        <p:grpSpPr>
          <a:xfrm>
            <a:off x="5078596" y="3850313"/>
            <a:ext cx="1956340" cy="301918"/>
            <a:chOff x="6100763" y="4902986"/>
            <a:chExt cx="2608453" cy="402556"/>
          </a:xfrm>
        </p:grpSpPr>
        <p:sp>
          <p:nvSpPr>
            <p:cNvPr id="20" name="Rectangle 19">
              <a:extLst>
                <a:ext uri="{FF2B5EF4-FFF2-40B4-BE49-F238E27FC236}">
                  <a16:creationId xmlns:a16="http://schemas.microsoft.com/office/drawing/2014/main" id="{214D7E24-0DB4-2D27-1A61-8D9084DF83DE}"/>
                </a:ext>
              </a:extLst>
            </p:cNvPr>
            <p:cNvSpPr/>
            <p:nvPr/>
          </p:nvSpPr>
          <p:spPr bwMode="auto">
            <a:xfrm>
              <a:off x="6100763" y="5036497"/>
              <a:ext cx="111496" cy="111496"/>
            </a:xfrm>
            <a:prstGeom prst="rect">
              <a:avLst/>
            </a:prstGeom>
            <a:solidFill>
              <a:schemeClr val="accent1"/>
            </a:solidFill>
            <a:ln w="0">
              <a:solidFill>
                <a:schemeClr val="bg1"/>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noProof="0">
                <a:solidFill>
                  <a:srgbClr val="FFFFFF"/>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0DFA42F-0A9E-8F46-23C2-903C3D0EE20E}"/>
                </a:ext>
              </a:extLst>
            </p:cNvPr>
            <p:cNvSpPr txBox="1"/>
            <p:nvPr/>
          </p:nvSpPr>
          <p:spPr bwMode="auto">
            <a:xfrm>
              <a:off x="6158562" y="4905434"/>
              <a:ext cx="739947"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fontAlgn="base" hangingPunct="0">
                <a:spcBef>
                  <a:spcPct val="50000"/>
                </a:spcBef>
                <a:spcAft>
                  <a:spcPct val="0"/>
                </a:spcAft>
                <a:defRPr/>
              </a:pPr>
              <a:r>
                <a:rPr lang="en-US" sz="1350" noProof="0">
                  <a:solidFill>
                    <a:srgbClr val="000000"/>
                  </a:solidFill>
                  <a:latin typeface="Calibri" panose="020F0502020204030204" pitchFamily="34" charset="0"/>
                  <a:cs typeface="Calibri" panose="020F0502020204030204" pitchFamily="34" charset="0"/>
                </a:rPr>
                <a:t>IHC 0</a:t>
              </a:r>
            </a:p>
          </p:txBody>
        </p:sp>
        <p:sp>
          <p:nvSpPr>
            <p:cNvPr id="22" name="Rectangle 21">
              <a:extLst>
                <a:ext uri="{FF2B5EF4-FFF2-40B4-BE49-F238E27FC236}">
                  <a16:creationId xmlns:a16="http://schemas.microsoft.com/office/drawing/2014/main" id="{7579667F-5E22-FA47-7B6F-119F5D6E43D5}"/>
                </a:ext>
              </a:extLst>
            </p:cNvPr>
            <p:cNvSpPr/>
            <p:nvPr/>
          </p:nvSpPr>
          <p:spPr bwMode="auto">
            <a:xfrm>
              <a:off x="6896353" y="5034049"/>
              <a:ext cx="111496" cy="111496"/>
            </a:xfrm>
            <a:prstGeom prst="rect">
              <a:avLst/>
            </a:prstGeom>
            <a:solidFill>
              <a:schemeClr val="accent4"/>
            </a:solidFill>
            <a:ln w="0">
              <a:solidFill>
                <a:schemeClr val="bg1"/>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noProof="0">
                <a:solidFill>
                  <a:srgbClr val="FFFFFF"/>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C6360E5-8C1E-021B-D6B7-AA212155E48B}"/>
                </a:ext>
              </a:extLst>
            </p:cNvPr>
            <p:cNvSpPr txBox="1"/>
            <p:nvPr/>
          </p:nvSpPr>
          <p:spPr bwMode="auto">
            <a:xfrm>
              <a:off x="6954151" y="4902986"/>
              <a:ext cx="855363"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fontAlgn="base" hangingPunct="0">
                <a:spcBef>
                  <a:spcPct val="50000"/>
                </a:spcBef>
                <a:spcAft>
                  <a:spcPct val="0"/>
                </a:spcAft>
                <a:defRPr/>
              </a:pPr>
              <a:r>
                <a:rPr lang="en-US" sz="1350" noProof="0">
                  <a:solidFill>
                    <a:srgbClr val="000000"/>
                  </a:solidFill>
                  <a:latin typeface="Calibri" panose="020F0502020204030204" pitchFamily="34" charset="0"/>
                  <a:cs typeface="Calibri" panose="020F0502020204030204" pitchFamily="34" charset="0"/>
                </a:rPr>
                <a:t>IHC +1</a:t>
              </a:r>
            </a:p>
          </p:txBody>
        </p:sp>
        <p:sp>
          <p:nvSpPr>
            <p:cNvPr id="24" name="Rectangle 23">
              <a:extLst>
                <a:ext uri="{FF2B5EF4-FFF2-40B4-BE49-F238E27FC236}">
                  <a16:creationId xmlns:a16="http://schemas.microsoft.com/office/drawing/2014/main" id="{80C56E0F-8D3C-10FB-31AA-E988A5D7FC94}"/>
                </a:ext>
              </a:extLst>
            </p:cNvPr>
            <p:cNvSpPr/>
            <p:nvPr/>
          </p:nvSpPr>
          <p:spPr bwMode="auto">
            <a:xfrm>
              <a:off x="7796056" y="5034049"/>
              <a:ext cx="111496" cy="111496"/>
            </a:xfrm>
            <a:prstGeom prst="rect">
              <a:avLst/>
            </a:prstGeom>
            <a:solidFill>
              <a:schemeClr val="accent3"/>
            </a:solidFill>
            <a:ln w="0">
              <a:solidFill>
                <a:schemeClr val="bg1"/>
              </a:solidFill>
              <a:miter lim="800000"/>
              <a:headEnd/>
              <a:tailEnd/>
            </a:ln>
          </p:spPr>
          <p:txBody>
            <a:bodyPr rtlCol="0" anchor="b"/>
            <a:lstStyle/>
            <a:p>
              <a:pPr algn="ctr" defTabSz="685800" fontAlgn="base">
                <a:spcBef>
                  <a:spcPct val="35000"/>
                </a:spcBef>
                <a:spcAft>
                  <a:spcPct val="25000"/>
                </a:spcAft>
                <a:buClr>
                  <a:srgbClr val="015873"/>
                </a:buClr>
                <a:defRPr/>
              </a:pPr>
              <a:endParaRPr lang="en-US" sz="1350" noProof="0">
                <a:solidFill>
                  <a:srgbClr val="FFFFFF"/>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DEA39872-E303-F8B3-2276-6A955D4FBB0A}"/>
                </a:ext>
              </a:extLst>
            </p:cNvPr>
            <p:cNvSpPr txBox="1"/>
            <p:nvPr/>
          </p:nvSpPr>
          <p:spPr bwMode="auto">
            <a:xfrm>
              <a:off x="7853853" y="4902986"/>
              <a:ext cx="855363"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fontAlgn="base" hangingPunct="0">
                <a:spcBef>
                  <a:spcPct val="50000"/>
                </a:spcBef>
                <a:spcAft>
                  <a:spcPct val="0"/>
                </a:spcAft>
                <a:defRPr/>
              </a:pPr>
              <a:r>
                <a:rPr lang="en-US" sz="1350" noProof="0">
                  <a:solidFill>
                    <a:srgbClr val="000000"/>
                  </a:solidFill>
                  <a:latin typeface="Calibri" panose="020F0502020204030204" pitchFamily="34" charset="0"/>
                  <a:cs typeface="Calibri" panose="020F0502020204030204" pitchFamily="34" charset="0"/>
                </a:rPr>
                <a:t>IHC +2</a:t>
              </a:r>
            </a:p>
          </p:txBody>
        </p:sp>
      </p:grpSp>
      <p:sp>
        <p:nvSpPr>
          <p:cNvPr id="26" name="TextBox 25">
            <a:extLst>
              <a:ext uri="{FF2B5EF4-FFF2-40B4-BE49-F238E27FC236}">
                <a16:creationId xmlns:a16="http://schemas.microsoft.com/office/drawing/2014/main" id="{B5DB5413-0620-5D9B-EF06-184E7B3576C9}"/>
              </a:ext>
            </a:extLst>
          </p:cNvPr>
          <p:cNvSpPr txBox="1"/>
          <p:nvPr/>
        </p:nvSpPr>
        <p:spPr bwMode="auto">
          <a:xfrm>
            <a:off x="4432042" y="1507347"/>
            <a:ext cx="1064715"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fontAlgn="base" hangingPunct="0">
              <a:spcAft>
                <a:spcPct val="0"/>
              </a:spcAft>
              <a:defRPr/>
            </a:pPr>
            <a:r>
              <a:rPr lang="en-US" sz="1350" b="1" noProof="0" dirty="0">
                <a:solidFill>
                  <a:schemeClr val="tx2"/>
                </a:solidFill>
                <a:latin typeface="Calibri" panose="020F0502020204030204" pitchFamily="34" charset="0"/>
                <a:cs typeface="Calibri" panose="020F0502020204030204" pitchFamily="34" charset="0"/>
              </a:rPr>
              <a:t>HR+ Disease</a:t>
            </a:r>
          </a:p>
          <a:p>
            <a:pPr algn="ctr" defTabSz="685800" eaLnBrk="0" fontAlgn="base" hangingPunct="0">
              <a:spcAft>
                <a:spcPct val="0"/>
              </a:spcAft>
              <a:defRPr/>
            </a:pPr>
            <a:r>
              <a:rPr lang="en-US" sz="1200" noProof="0" dirty="0">
                <a:solidFill>
                  <a:schemeClr val="tx2"/>
                </a:solidFill>
                <a:latin typeface="Calibri" panose="020F0502020204030204" pitchFamily="34" charset="0"/>
                <a:cs typeface="Calibri" panose="020F0502020204030204" pitchFamily="34" charset="0"/>
              </a:rPr>
              <a:t>N = 2,485</a:t>
            </a:r>
          </a:p>
        </p:txBody>
      </p:sp>
      <p:sp>
        <p:nvSpPr>
          <p:cNvPr id="27" name="TextBox 26">
            <a:extLst>
              <a:ext uri="{FF2B5EF4-FFF2-40B4-BE49-F238E27FC236}">
                <a16:creationId xmlns:a16="http://schemas.microsoft.com/office/drawing/2014/main" id="{BF4A8A28-DA9E-5BB5-0DDF-763E844E21A4}"/>
              </a:ext>
            </a:extLst>
          </p:cNvPr>
          <p:cNvSpPr txBox="1"/>
          <p:nvPr/>
        </p:nvSpPr>
        <p:spPr bwMode="auto">
          <a:xfrm>
            <a:off x="6846187" y="1507347"/>
            <a:ext cx="66717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fontAlgn="base" hangingPunct="0">
              <a:spcAft>
                <a:spcPct val="0"/>
              </a:spcAft>
              <a:defRPr/>
            </a:pPr>
            <a:r>
              <a:rPr lang="en-US" sz="1350" b="1" noProof="0" dirty="0">
                <a:solidFill>
                  <a:schemeClr val="tx2"/>
                </a:solidFill>
                <a:latin typeface="Calibri" panose="020F0502020204030204" pitchFamily="34" charset="0"/>
                <a:cs typeface="Calibri" panose="020F0502020204030204" pitchFamily="34" charset="0"/>
              </a:rPr>
              <a:t>TNBC</a:t>
            </a:r>
          </a:p>
          <a:p>
            <a:pPr algn="ctr" defTabSz="685800" eaLnBrk="0" fontAlgn="base" hangingPunct="0">
              <a:spcAft>
                <a:spcPct val="0"/>
              </a:spcAft>
              <a:defRPr/>
            </a:pPr>
            <a:r>
              <a:rPr lang="en-US" sz="1200" noProof="0" dirty="0">
                <a:solidFill>
                  <a:schemeClr val="tx2"/>
                </a:solidFill>
                <a:latin typeface="Calibri" panose="020F0502020204030204" pitchFamily="34" charset="0"/>
                <a:cs typeface="Calibri" panose="020F0502020204030204" pitchFamily="34" charset="0"/>
              </a:rPr>
              <a:t>N = 620</a:t>
            </a:r>
          </a:p>
        </p:txBody>
      </p:sp>
      <p:sp>
        <p:nvSpPr>
          <p:cNvPr id="28" name="TextBox 27">
            <a:extLst>
              <a:ext uri="{FF2B5EF4-FFF2-40B4-BE49-F238E27FC236}">
                <a16:creationId xmlns:a16="http://schemas.microsoft.com/office/drawing/2014/main" id="{1476EB6C-EBB0-EED4-46F1-52F9855E515D}"/>
              </a:ext>
            </a:extLst>
          </p:cNvPr>
          <p:cNvSpPr txBox="1"/>
          <p:nvPr/>
        </p:nvSpPr>
        <p:spPr bwMode="auto">
          <a:xfrm>
            <a:off x="5049764" y="2610376"/>
            <a:ext cx="55496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fontAlgn="base" hangingPunct="0">
              <a:spcAft>
                <a:spcPct val="0"/>
              </a:spcAft>
              <a:defRPr/>
            </a:pPr>
            <a:r>
              <a:rPr lang="en-US" sz="1350" noProof="0">
                <a:solidFill>
                  <a:schemeClr val="bg1"/>
                </a:solidFill>
                <a:latin typeface="Calibri" panose="020F0502020204030204" pitchFamily="34" charset="0"/>
                <a:cs typeface="Calibri" panose="020F0502020204030204" pitchFamily="34" charset="0"/>
              </a:rPr>
              <a:t>IHC 0</a:t>
            </a:r>
          </a:p>
          <a:p>
            <a:pPr algn="ctr" defTabSz="685800" eaLnBrk="0" fontAlgn="base" hangingPunct="0">
              <a:spcAft>
                <a:spcPct val="0"/>
              </a:spcAft>
              <a:defRPr/>
            </a:pPr>
            <a:r>
              <a:rPr lang="en-US" sz="1350" noProof="0">
                <a:solidFill>
                  <a:schemeClr val="bg1"/>
                </a:solidFill>
                <a:latin typeface="Calibri" panose="020F0502020204030204" pitchFamily="34" charset="0"/>
                <a:cs typeface="Calibri" panose="020F0502020204030204" pitchFamily="34" charset="0"/>
              </a:rPr>
              <a:t>37%</a:t>
            </a:r>
          </a:p>
        </p:txBody>
      </p:sp>
      <p:sp>
        <p:nvSpPr>
          <p:cNvPr id="29" name="TextBox 28">
            <a:extLst>
              <a:ext uri="{FF2B5EF4-FFF2-40B4-BE49-F238E27FC236}">
                <a16:creationId xmlns:a16="http://schemas.microsoft.com/office/drawing/2014/main" id="{5534B4A0-6924-3C0F-9309-E5662AA71838}"/>
              </a:ext>
            </a:extLst>
          </p:cNvPr>
          <p:cNvSpPr txBox="1"/>
          <p:nvPr/>
        </p:nvSpPr>
        <p:spPr bwMode="auto">
          <a:xfrm>
            <a:off x="4389995" y="3034089"/>
            <a:ext cx="6415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fontAlgn="base" hangingPunct="0">
              <a:spcAft>
                <a:spcPct val="0"/>
              </a:spcAft>
              <a:defRPr/>
            </a:pPr>
            <a:r>
              <a:rPr lang="en-US" sz="1350" noProof="0">
                <a:solidFill>
                  <a:srgbClr val="FFFFFF"/>
                </a:solidFill>
                <a:latin typeface="Calibri" panose="020F0502020204030204" pitchFamily="34" charset="0"/>
                <a:cs typeface="Calibri" panose="020F0502020204030204" pitchFamily="34" charset="0"/>
              </a:rPr>
              <a:t>IHC +1</a:t>
            </a:r>
          </a:p>
          <a:p>
            <a:pPr algn="ctr" defTabSz="685800" eaLnBrk="0" fontAlgn="base" hangingPunct="0">
              <a:spcAft>
                <a:spcPct val="0"/>
              </a:spcAft>
              <a:defRPr/>
            </a:pPr>
            <a:r>
              <a:rPr lang="en-US" sz="1350" noProof="0">
                <a:solidFill>
                  <a:srgbClr val="FFFFFF"/>
                </a:solidFill>
                <a:latin typeface="Calibri" panose="020F0502020204030204" pitchFamily="34" charset="0"/>
                <a:cs typeface="Calibri" panose="020F0502020204030204" pitchFamily="34" charset="0"/>
              </a:rPr>
              <a:t>46%</a:t>
            </a:r>
          </a:p>
        </p:txBody>
      </p:sp>
      <p:sp>
        <p:nvSpPr>
          <p:cNvPr id="30" name="TextBox 29">
            <a:extLst>
              <a:ext uri="{FF2B5EF4-FFF2-40B4-BE49-F238E27FC236}">
                <a16:creationId xmlns:a16="http://schemas.microsoft.com/office/drawing/2014/main" id="{D246E363-5B41-3140-F186-AFD5941BDC1C}"/>
              </a:ext>
            </a:extLst>
          </p:cNvPr>
          <p:cNvSpPr txBox="1"/>
          <p:nvPr/>
        </p:nvSpPr>
        <p:spPr bwMode="auto">
          <a:xfrm>
            <a:off x="4389994" y="2334512"/>
            <a:ext cx="6415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fontAlgn="base" hangingPunct="0">
              <a:spcAft>
                <a:spcPct val="0"/>
              </a:spcAft>
              <a:defRPr/>
            </a:pPr>
            <a:r>
              <a:rPr lang="en-US" sz="1350" noProof="0">
                <a:solidFill>
                  <a:srgbClr val="FFFFFF"/>
                </a:solidFill>
                <a:latin typeface="Calibri" panose="020F0502020204030204" pitchFamily="34" charset="0"/>
                <a:cs typeface="Calibri" panose="020F0502020204030204" pitchFamily="34" charset="0"/>
              </a:rPr>
              <a:t>IHC +2</a:t>
            </a:r>
          </a:p>
          <a:p>
            <a:pPr algn="ctr" defTabSz="685800" eaLnBrk="0" fontAlgn="base" hangingPunct="0">
              <a:spcAft>
                <a:spcPct val="0"/>
              </a:spcAft>
              <a:defRPr/>
            </a:pPr>
            <a:r>
              <a:rPr lang="en-US" sz="1350" noProof="0">
                <a:solidFill>
                  <a:srgbClr val="FFFFFF"/>
                </a:solidFill>
                <a:latin typeface="Calibri" panose="020F0502020204030204" pitchFamily="34" charset="0"/>
                <a:cs typeface="Calibri" panose="020F0502020204030204" pitchFamily="34" charset="0"/>
              </a:rPr>
              <a:t>17%</a:t>
            </a:r>
          </a:p>
        </p:txBody>
      </p:sp>
      <p:sp>
        <p:nvSpPr>
          <p:cNvPr id="31" name="TextBox 30">
            <a:extLst>
              <a:ext uri="{FF2B5EF4-FFF2-40B4-BE49-F238E27FC236}">
                <a16:creationId xmlns:a16="http://schemas.microsoft.com/office/drawing/2014/main" id="{72BD00C9-37B7-E46A-9DD6-11F73FC65A6F}"/>
              </a:ext>
            </a:extLst>
          </p:cNvPr>
          <p:cNvSpPr txBox="1"/>
          <p:nvPr/>
        </p:nvSpPr>
        <p:spPr bwMode="auto">
          <a:xfrm>
            <a:off x="7335655" y="2875011"/>
            <a:ext cx="55496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fontAlgn="base" hangingPunct="0">
              <a:spcAft>
                <a:spcPct val="0"/>
              </a:spcAft>
              <a:defRPr/>
            </a:pPr>
            <a:r>
              <a:rPr lang="en-US" sz="1350" noProof="0">
                <a:solidFill>
                  <a:schemeClr val="bg1"/>
                </a:solidFill>
                <a:latin typeface="Calibri" panose="020F0502020204030204" pitchFamily="34" charset="0"/>
                <a:cs typeface="Calibri" panose="020F0502020204030204" pitchFamily="34" charset="0"/>
              </a:rPr>
              <a:t>IHC 0</a:t>
            </a:r>
          </a:p>
          <a:p>
            <a:pPr algn="ctr" defTabSz="685800" eaLnBrk="0" fontAlgn="base" hangingPunct="0">
              <a:spcAft>
                <a:spcPct val="0"/>
              </a:spcAft>
              <a:defRPr/>
            </a:pPr>
            <a:r>
              <a:rPr lang="en-US" sz="1350" noProof="0">
                <a:solidFill>
                  <a:schemeClr val="bg1"/>
                </a:solidFill>
                <a:latin typeface="Calibri" panose="020F0502020204030204" pitchFamily="34" charset="0"/>
                <a:cs typeface="Calibri" panose="020F0502020204030204" pitchFamily="34" charset="0"/>
              </a:rPr>
              <a:t>66%</a:t>
            </a:r>
          </a:p>
        </p:txBody>
      </p:sp>
      <p:sp>
        <p:nvSpPr>
          <p:cNvPr id="32" name="TextBox 31">
            <a:extLst>
              <a:ext uri="{FF2B5EF4-FFF2-40B4-BE49-F238E27FC236}">
                <a16:creationId xmlns:a16="http://schemas.microsoft.com/office/drawing/2014/main" id="{895CCA1D-6D6C-160C-1964-67F1FFA04399}"/>
              </a:ext>
            </a:extLst>
          </p:cNvPr>
          <p:cNvSpPr txBox="1"/>
          <p:nvPr/>
        </p:nvSpPr>
        <p:spPr bwMode="auto">
          <a:xfrm>
            <a:off x="6502993" y="2632637"/>
            <a:ext cx="6415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fontAlgn="base" hangingPunct="0">
              <a:spcAft>
                <a:spcPct val="0"/>
              </a:spcAft>
              <a:defRPr/>
            </a:pPr>
            <a:r>
              <a:rPr lang="en-US" sz="1350" noProof="0">
                <a:solidFill>
                  <a:srgbClr val="FFFFFF"/>
                </a:solidFill>
                <a:latin typeface="Calibri" panose="020F0502020204030204" pitchFamily="34" charset="0"/>
                <a:cs typeface="Calibri" panose="020F0502020204030204" pitchFamily="34" charset="0"/>
              </a:rPr>
              <a:t>IHC +1</a:t>
            </a:r>
          </a:p>
          <a:p>
            <a:pPr algn="ctr" defTabSz="685800" eaLnBrk="0" fontAlgn="base" hangingPunct="0">
              <a:spcAft>
                <a:spcPct val="0"/>
              </a:spcAft>
              <a:defRPr/>
            </a:pPr>
            <a:r>
              <a:rPr lang="en-US" sz="1350" noProof="0">
                <a:solidFill>
                  <a:srgbClr val="FFFFFF"/>
                </a:solidFill>
                <a:latin typeface="Calibri" panose="020F0502020204030204" pitchFamily="34" charset="0"/>
                <a:cs typeface="Calibri" panose="020F0502020204030204" pitchFamily="34" charset="0"/>
              </a:rPr>
              <a:t>26%</a:t>
            </a:r>
          </a:p>
        </p:txBody>
      </p:sp>
      <p:sp>
        <p:nvSpPr>
          <p:cNvPr id="33" name="TextBox 32">
            <a:extLst>
              <a:ext uri="{FF2B5EF4-FFF2-40B4-BE49-F238E27FC236}">
                <a16:creationId xmlns:a16="http://schemas.microsoft.com/office/drawing/2014/main" id="{E09A00AE-9F9E-2BE2-5C3D-B2B102E5E361}"/>
              </a:ext>
            </a:extLst>
          </p:cNvPr>
          <p:cNvSpPr txBox="1"/>
          <p:nvPr/>
        </p:nvSpPr>
        <p:spPr bwMode="auto">
          <a:xfrm>
            <a:off x="6204217" y="1962295"/>
            <a:ext cx="64152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fontAlgn="base" hangingPunct="0">
              <a:spcAft>
                <a:spcPct val="0"/>
              </a:spcAft>
              <a:defRPr/>
            </a:pPr>
            <a:r>
              <a:rPr lang="en-US" sz="1350" noProof="0">
                <a:solidFill>
                  <a:schemeClr val="tx2"/>
                </a:solidFill>
                <a:latin typeface="Calibri" panose="020F0502020204030204" pitchFamily="34" charset="0"/>
                <a:cs typeface="Calibri" panose="020F0502020204030204" pitchFamily="34" charset="0"/>
              </a:rPr>
              <a:t>IHC +2</a:t>
            </a:r>
          </a:p>
          <a:p>
            <a:pPr algn="ctr" defTabSz="685800" eaLnBrk="0" fontAlgn="base" hangingPunct="0">
              <a:spcAft>
                <a:spcPct val="0"/>
              </a:spcAft>
              <a:defRPr/>
            </a:pPr>
            <a:r>
              <a:rPr lang="en-US" sz="1350" noProof="0">
                <a:solidFill>
                  <a:schemeClr val="tx2"/>
                </a:solidFill>
                <a:latin typeface="Calibri" panose="020F0502020204030204" pitchFamily="34" charset="0"/>
                <a:cs typeface="Calibri" panose="020F0502020204030204" pitchFamily="34" charset="0"/>
              </a:rPr>
              <a:t>8%</a:t>
            </a:r>
          </a:p>
        </p:txBody>
      </p:sp>
      <p:cxnSp>
        <p:nvCxnSpPr>
          <p:cNvPr id="34" name="Straight Connector 33">
            <a:extLst>
              <a:ext uri="{FF2B5EF4-FFF2-40B4-BE49-F238E27FC236}">
                <a16:creationId xmlns:a16="http://schemas.microsoft.com/office/drawing/2014/main" id="{9FDAE81B-0425-BCCA-FD7B-2F98C3678AAA}"/>
              </a:ext>
            </a:extLst>
          </p:cNvPr>
          <p:cNvCxnSpPr>
            <a:cxnSpLocks/>
          </p:cNvCxnSpPr>
          <p:nvPr/>
        </p:nvCxnSpPr>
        <p:spPr bwMode="auto">
          <a:xfrm>
            <a:off x="6823754" y="2156868"/>
            <a:ext cx="179772" cy="101089"/>
          </a:xfrm>
          <a:prstGeom prst="line">
            <a:avLst/>
          </a:prstGeom>
          <a:noFill/>
          <a:ln w="12700" cap="flat" cmpd="sng" algn="ctr">
            <a:solidFill>
              <a:schemeClr val="tx2"/>
            </a:solidFill>
            <a:prstDash val="solid"/>
            <a:round/>
            <a:headEnd type="none" w="med" len="med"/>
            <a:tailEnd type="none" w="med" len="med"/>
          </a:ln>
          <a:effectLst/>
        </p:spPr>
      </p:cxnSp>
      <p:sp>
        <p:nvSpPr>
          <p:cNvPr id="35" name="TextBox 34">
            <a:extLst>
              <a:ext uri="{FF2B5EF4-FFF2-40B4-BE49-F238E27FC236}">
                <a16:creationId xmlns:a16="http://schemas.microsoft.com/office/drawing/2014/main" id="{0F0215E4-F204-D7EA-3AB9-4F0D6CFE9CB7}"/>
              </a:ext>
            </a:extLst>
          </p:cNvPr>
          <p:cNvSpPr txBox="1"/>
          <p:nvPr/>
        </p:nvSpPr>
        <p:spPr>
          <a:xfrm>
            <a:off x="5105458" y="1122078"/>
            <a:ext cx="1574277" cy="369332"/>
          </a:xfrm>
          <a:prstGeom prst="rect">
            <a:avLst/>
          </a:prstGeom>
          <a:noFill/>
        </p:spPr>
        <p:txBody>
          <a:bodyPr wrap="none" rtlCol="0">
            <a:spAutoFit/>
          </a:bodyPr>
          <a:lstStyle/>
          <a:p>
            <a:pPr algn="ctr" defTabSz="685800">
              <a:defRPr/>
            </a:pPr>
            <a:r>
              <a:rPr lang="en-US" b="1" noProof="0">
                <a:solidFill>
                  <a:schemeClr val="accent5"/>
                </a:solidFill>
                <a:latin typeface="Calibri" panose="020F0502020204030204" pitchFamily="34" charset="0"/>
                <a:cs typeface="Calibri" panose="020F0502020204030204" pitchFamily="34" charset="0"/>
              </a:rPr>
              <a:t>HER2-negative</a:t>
            </a:r>
          </a:p>
        </p:txBody>
      </p:sp>
    </p:spTree>
    <p:extLst>
      <p:ext uri="{BB962C8B-B14F-4D97-AF65-F5344CB8AC3E}">
        <p14:creationId xmlns:p14="http://schemas.microsoft.com/office/powerpoint/2010/main" val="307381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A12840-1032-86E1-3170-7782FA1A54EA}"/>
              </a:ext>
            </a:extLst>
          </p:cNvPr>
          <p:cNvSpPr>
            <a:spLocks/>
          </p:cNvSpPr>
          <p:nvPr/>
        </p:nvSpPr>
        <p:spPr>
          <a:xfrm>
            <a:off x="1948" y="1362309"/>
            <a:ext cx="9144000" cy="3199601"/>
          </a:xfrm>
          <a:prstGeom prst="rect">
            <a:avLst/>
          </a:prstGeom>
          <a:gradFill flip="none" rotWithShape="1">
            <a:gsLst>
              <a:gs pos="33000">
                <a:schemeClr val="accent3">
                  <a:lumMod val="20000"/>
                  <a:lumOff val="80000"/>
                </a:schemeClr>
              </a:gs>
              <a:gs pos="1835">
                <a:schemeClr val="accent3">
                  <a:lumMod val="20000"/>
                  <a:lumOff val="80000"/>
                </a:schemeClr>
              </a:gs>
              <a:gs pos="100000">
                <a:schemeClr val="accent5">
                  <a:lumMod val="20000"/>
                  <a:lumOff val="80000"/>
                </a:schemeClr>
              </a:gs>
              <a:gs pos="78000">
                <a:schemeClr val="accent5">
                  <a:lumMod val="20000"/>
                  <a:lumOff val="80000"/>
                  <a:alpha val="51000"/>
                </a:schemeClr>
              </a:gs>
            </a:gsLst>
            <a:lin ang="10800000" scaled="1"/>
            <a:tileRect/>
          </a:gra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CA1591CC-42D1-1966-C008-2C664F8095D5}"/>
              </a:ext>
            </a:extLst>
          </p:cNvPr>
          <p:cNvSpPr>
            <a:spLocks noGrp="1"/>
          </p:cNvSpPr>
          <p:nvPr>
            <p:ph type="title"/>
          </p:nvPr>
        </p:nvSpPr>
        <p:spPr>
          <a:xfrm>
            <a:off x="12700" y="12699"/>
            <a:ext cx="9118600" cy="1001423"/>
          </a:xfrm>
        </p:spPr>
        <p:txBody>
          <a:bodyPr>
            <a:noAutofit/>
          </a:bodyPr>
          <a:lstStyle/>
          <a:p>
            <a:pPr algn="ctr">
              <a:lnSpc>
                <a:spcPct val="80000"/>
              </a:lnSpc>
            </a:pPr>
            <a:r>
              <a:rPr lang="en-US" sz="3200" noProof="0">
                <a:solidFill>
                  <a:schemeClr val="bg1"/>
                </a:solidFill>
              </a:rPr>
              <a:t>DESTINY-Breast04</a:t>
            </a:r>
            <a:br>
              <a:rPr lang="en-US" sz="4000" noProof="0">
                <a:solidFill>
                  <a:schemeClr val="bg1"/>
                </a:solidFill>
              </a:rPr>
            </a:br>
            <a:r>
              <a:rPr lang="en-US" sz="2400" i="1" noProof="0">
                <a:solidFill>
                  <a:schemeClr val="bg1"/>
                </a:solidFill>
              </a:rPr>
              <a:t>First Randomized Phase 3 Study of T-</a:t>
            </a:r>
            <a:r>
              <a:rPr lang="en-US" sz="2400" i="1" noProof="0" err="1">
                <a:solidFill>
                  <a:schemeClr val="bg1"/>
                </a:solidFill>
              </a:rPr>
              <a:t>DXd</a:t>
            </a:r>
            <a:r>
              <a:rPr lang="en-US" sz="2400" i="1" noProof="0">
                <a:solidFill>
                  <a:schemeClr val="bg1"/>
                </a:solidFill>
              </a:rPr>
              <a:t> for HER2-low </a:t>
            </a:r>
            <a:r>
              <a:rPr lang="en-US" sz="2400" i="1" noProof="0" err="1">
                <a:solidFill>
                  <a:schemeClr val="bg1"/>
                </a:solidFill>
              </a:rPr>
              <a:t>mBC</a:t>
            </a:r>
            <a:endParaRPr lang="en-US" sz="2800" i="1" baseline="30000" noProof="0">
              <a:solidFill>
                <a:schemeClr val="bg1"/>
              </a:solidFill>
            </a:endParaRPr>
          </a:p>
        </p:txBody>
      </p:sp>
      <p:sp>
        <p:nvSpPr>
          <p:cNvPr id="3" name="Text Placeholder 2">
            <a:extLst>
              <a:ext uri="{FF2B5EF4-FFF2-40B4-BE49-F238E27FC236}">
                <a16:creationId xmlns:a16="http://schemas.microsoft.com/office/drawing/2014/main" id="{349A4CB1-2A9A-2B9F-035A-38A6C7D03724}"/>
              </a:ext>
            </a:extLst>
          </p:cNvPr>
          <p:cNvSpPr>
            <a:spLocks noGrp="1"/>
          </p:cNvSpPr>
          <p:nvPr>
            <p:ph type="body" sz="quarter" idx="10"/>
          </p:nvPr>
        </p:nvSpPr>
        <p:spPr>
          <a:xfrm>
            <a:off x="12700" y="4908624"/>
            <a:ext cx="7591242" cy="254000"/>
          </a:xfrm>
        </p:spPr>
        <p:txBody>
          <a:bodyPr/>
          <a:lstStyle/>
          <a:p>
            <a:pPr algn="l"/>
            <a:r>
              <a:rPr lang="en-US" sz="800" noProof="0" dirty="0">
                <a:solidFill>
                  <a:schemeClr val="bg1">
                    <a:lumMod val="50000"/>
                  </a:schemeClr>
                </a:solidFill>
              </a:rPr>
              <a:t>CBR, clinical benefit rate; LIR, local investigator review;  PRO, patient reported outcomes; SoC, standard of care.</a:t>
            </a:r>
          </a:p>
          <a:p>
            <a:pPr algn="l"/>
            <a:r>
              <a:rPr lang="en-US" sz="800" noProof="0" dirty="0">
                <a:solidFill>
                  <a:schemeClr val="bg1">
                    <a:lumMod val="50000"/>
                  </a:schemeClr>
                </a:solidFill>
              </a:rPr>
              <a:t>Modi S, et al. </a:t>
            </a:r>
            <a:r>
              <a:rPr lang="en-US" sz="800" i="1" noProof="0" dirty="0">
                <a:solidFill>
                  <a:schemeClr val="bg1">
                    <a:lumMod val="50000"/>
                  </a:schemeClr>
                </a:solidFill>
              </a:rPr>
              <a:t>N </a:t>
            </a:r>
            <a:r>
              <a:rPr lang="en-US" sz="800" i="1" noProof="0" dirty="0" err="1">
                <a:solidFill>
                  <a:schemeClr val="bg1">
                    <a:lumMod val="50000"/>
                  </a:schemeClr>
                </a:solidFill>
              </a:rPr>
              <a:t>Engl</a:t>
            </a:r>
            <a:r>
              <a:rPr lang="en-US" sz="800" i="1" noProof="0" dirty="0">
                <a:solidFill>
                  <a:schemeClr val="bg1">
                    <a:lumMod val="50000"/>
                  </a:schemeClr>
                </a:solidFill>
              </a:rPr>
              <a:t> J Med. </a:t>
            </a:r>
            <a:r>
              <a:rPr lang="en-US" sz="800" noProof="0" dirty="0">
                <a:solidFill>
                  <a:schemeClr val="bg1">
                    <a:lumMod val="50000"/>
                  </a:schemeClr>
                </a:solidFill>
              </a:rPr>
              <a:t>2022;387(1):9–20. Modi S, et al. ESMO Congress 2023. Abstract No. 3760. https://</a:t>
            </a:r>
            <a:r>
              <a:rPr lang="en-US" sz="800" noProof="0" dirty="0" err="1">
                <a:solidFill>
                  <a:schemeClr val="bg1">
                    <a:lumMod val="50000"/>
                  </a:schemeClr>
                </a:solidFill>
              </a:rPr>
              <a:t>oncologypro.esmo.org</a:t>
            </a:r>
            <a:r>
              <a:rPr lang="en-US" sz="800" noProof="0" dirty="0">
                <a:solidFill>
                  <a:schemeClr val="bg1">
                    <a:lumMod val="50000"/>
                  </a:schemeClr>
                </a:solidFill>
              </a:rPr>
              <a:t>/meeting-resources/esmo-congress-2023/trastuzumab-deruxtecan-t-dxd-versus-treatment-of-physician-s-choice-tpc-in-patients-pts-with-her2-low-unresectable-and-or-metastatic-breast-c.</a:t>
            </a:r>
            <a:br>
              <a:rPr lang="en-US" sz="800" noProof="0" dirty="0">
                <a:solidFill>
                  <a:schemeClr val="bg1">
                    <a:lumMod val="50000"/>
                  </a:schemeClr>
                </a:solidFill>
              </a:rPr>
            </a:br>
            <a:r>
              <a:rPr lang="en-US" sz="800" noProof="0" dirty="0" err="1">
                <a:solidFill>
                  <a:schemeClr val="bg1">
                    <a:lumMod val="50000"/>
                  </a:schemeClr>
                </a:solidFill>
              </a:rPr>
              <a:t>ClinicalTrials.gov</a:t>
            </a:r>
            <a:r>
              <a:rPr lang="en-US" sz="800" noProof="0" dirty="0">
                <a:solidFill>
                  <a:schemeClr val="bg1">
                    <a:lumMod val="50000"/>
                  </a:schemeClr>
                </a:solidFill>
              </a:rPr>
              <a:t>. Identifier: NCT03734029.</a:t>
            </a:r>
          </a:p>
        </p:txBody>
      </p:sp>
      <p:grpSp>
        <p:nvGrpSpPr>
          <p:cNvPr id="25" name="Group 24">
            <a:extLst>
              <a:ext uri="{FF2B5EF4-FFF2-40B4-BE49-F238E27FC236}">
                <a16:creationId xmlns:a16="http://schemas.microsoft.com/office/drawing/2014/main" id="{FDEDCE02-ABCE-A889-23D9-BED1EA25B3DC}"/>
              </a:ext>
            </a:extLst>
          </p:cNvPr>
          <p:cNvGrpSpPr/>
          <p:nvPr/>
        </p:nvGrpSpPr>
        <p:grpSpPr>
          <a:xfrm>
            <a:off x="126134" y="1452951"/>
            <a:ext cx="7017311" cy="2871944"/>
            <a:chOff x="680879" y="1700067"/>
            <a:chExt cx="7726214" cy="1933171"/>
          </a:xfrm>
        </p:grpSpPr>
        <p:sp>
          <p:nvSpPr>
            <p:cNvPr id="7" name="Text Placeholder 19">
              <a:extLst>
                <a:ext uri="{FF2B5EF4-FFF2-40B4-BE49-F238E27FC236}">
                  <a16:creationId xmlns:a16="http://schemas.microsoft.com/office/drawing/2014/main" id="{8A797A41-10C2-E3CF-BAF6-68E4A935D9B3}"/>
                </a:ext>
              </a:extLst>
            </p:cNvPr>
            <p:cNvSpPr txBox="1">
              <a:spLocks/>
            </p:cNvSpPr>
            <p:nvPr/>
          </p:nvSpPr>
          <p:spPr>
            <a:xfrm>
              <a:off x="3540515" y="1723014"/>
              <a:ext cx="1758536" cy="728877"/>
            </a:xfrm>
            <a:prstGeom prst="roundRect">
              <a:avLst>
                <a:gd name="adj" fmla="val 6632"/>
              </a:avLst>
            </a:prstGeom>
            <a:solidFill>
              <a:srgbClr val="9B099C"/>
            </a:solidFill>
            <a:ln>
              <a:noFill/>
              <a:prstDash val="lgDash"/>
            </a:ln>
          </p:spPr>
          <p:style>
            <a:lnRef idx="1">
              <a:schemeClr val="accent1"/>
            </a:lnRef>
            <a:fillRef idx="2">
              <a:schemeClr val="accent1"/>
            </a:fillRef>
            <a:effectRef idx="1">
              <a:schemeClr val="accent1"/>
            </a:effectRef>
            <a:fontRef idx="minor">
              <a:schemeClr val="dk1"/>
            </a:fontRef>
          </p:style>
          <p:txBody>
            <a:bodyPr wrap="square" lIns="0" tIns="45720" rIns="0" bIns="45720" anchor="ctr" anchorCtr="0">
              <a:sp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914378">
                <a:lnSpc>
                  <a:spcPct val="90000"/>
                </a:lnSpc>
                <a:spcBef>
                  <a:spcPts val="0"/>
                </a:spcBef>
                <a:defRPr/>
              </a:pPr>
              <a:r>
                <a:rPr lang="en-US" sz="1200" noProof="0" dirty="0">
                  <a:solidFill>
                    <a:srgbClr val="FFFFFF"/>
                  </a:solidFill>
                  <a:latin typeface="Calibri" panose="020F0502020204030204" pitchFamily="34" charset="0"/>
                  <a:cs typeface="Calibri" panose="020F0502020204030204" pitchFamily="34" charset="0"/>
                </a:rPr>
                <a:t>Trastuzumab </a:t>
              </a:r>
              <a:r>
                <a:rPr lang="en-US" sz="1200" noProof="0" dirty="0" err="1">
                  <a:solidFill>
                    <a:srgbClr val="FFFFFF"/>
                  </a:solidFill>
                  <a:latin typeface="Calibri" panose="020F0502020204030204" pitchFamily="34" charset="0"/>
                  <a:cs typeface="Calibri" panose="020F0502020204030204" pitchFamily="34" charset="0"/>
                </a:rPr>
                <a:t>deruxtecan</a:t>
              </a:r>
              <a:endParaRPr lang="en-US" sz="1200" noProof="0" dirty="0">
                <a:solidFill>
                  <a:srgbClr val="FFFFFF"/>
                </a:solidFill>
                <a:latin typeface="Calibri" panose="020F0502020204030204" pitchFamily="34" charset="0"/>
                <a:cs typeface="Calibri" panose="020F0502020204030204" pitchFamily="34" charset="0"/>
              </a:endParaRPr>
            </a:p>
            <a:p>
              <a:pPr algn="ctr" defTabSz="914378">
                <a:lnSpc>
                  <a:spcPct val="90000"/>
                </a:lnSpc>
                <a:spcBef>
                  <a:spcPts val="0"/>
                </a:spcBef>
                <a:defRPr/>
              </a:pPr>
              <a:r>
                <a:rPr lang="en-US" sz="1200" dirty="0">
                  <a:solidFill>
                    <a:srgbClr val="FFFFFF"/>
                  </a:solidFill>
                  <a:latin typeface="Calibri" panose="020F0502020204030204" pitchFamily="34" charset="0"/>
                  <a:cs typeface="Calibri" panose="020F0502020204030204" pitchFamily="34" charset="0"/>
                </a:rPr>
                <a:t>(</a:t>
              </a:r>
              <a:r>
                <a:rPr lang="en-US" sz="1200" noProof="0" dirty="0">
                  <a:solidFill>
                    <a:srgbClr val="FFFFFF"/>
                  </a:solidFill>
                  <a:latin typeface="Calibri" panose="020F0502020204030204" pitchFamily="34" charset="0"/>
                  <a:cs typeface="Calibri" panose="020F0502020204030204" pitchFamily="34" charset="0"/>
                </a:rPr>
                <a:t>T-</a:t>
              </a:r>
              <a:r>
                <a:rPr lang="en-US" sz="1200" noProof="0" dirty="0" err="1">
                  <a:solidFill>
                    <a:srgbClr val="FFFFFF"/>
                  </a:solidFill>
                  <a:latin typeface="Calibri" panose="020F0502020204030204" pitchFamily="34" charset="0"/>
                  <a:cs typeface="Calibri" panose="020F0502020204030204" pitchFamily="34" charset="0"/>
                </a:rPr>
                <a:t>DXd</a:t>
              </a:r>
              <a:r>
                <a:rPr lang="en-US" sz="1200" noProof="0" dirty="0">
                  <a:solidFill>
                    <a:srgbClr val="FFFFFF"/>
                  </a:solidFill>
                  <a:latin typeface="Calibri" panose="020F0502020204030204" pitchFamily="34" charset="0"/>
                  <a:cs typeface="Calibri" panose="020F0502020204030204" pitchFamily="34" charset="0"/>
                </a:rPr>
                <a:t>)</a:t>
              </a:r>
            </a:p>
            <a:p>
              <a:pPr algn="ctr" defTabSz="914378">
                <a:lnSpc>
                  <a:spcPct val="90000"/>
                </a:lnSpc>
                <a:spcBef>
                  <a:spcPts val="0"/>
                </a:spcBef>
                <a:defRPr/>
              </a:pPr>
              <a:r>
                <a:rPr lang="en-US" sz="1200" b="0" noProof="0" dirty="0">
                  <a:solidFill>
                    <a:srgbClr val="FFFFFF"/>
                  </a:solidFill>
                  <a:latin typeface="Calibri" panose="020F0502020204030204" pitchFamily="34" charset="0"/>
                  <a:cs typeface="Calibri" panose="020F0502020204030204" pitchFamily="34" charset="0"/>
                </a:rPr>
                <a:t>5.4 mg/kg Q3W</a:t>
              </a:r>
            </a:p>
            <a:p>
              <a:pPr algn="ctr" defTabSz="914378">
                <a:lnSpc>
                  <a:spcPct val="90000"/>
                </a:lnSpc>
                <a:spcBef>
                  <a:spcPts val="0"/>
                </a:spcBef>
                <a:defRPr/>
              </a:pPr>
              <a:r>
                <a:rPr lang="en-US" sz="1200" b="0" noProof="0" dirty="0">
                  <a:solidFill>
                    <a:srgbClr val="FFFFFF"/>
                  </a:solidFill>
                  <a:latin typeface="Calibri" panose="020F0502020204030204" pitchFamily="34" charset="0"/>
                  <a:cs typeface="Calibri" panose="020F0502020204030204" pitchFamily="34" charset="0"/>
                </a:rPr>
                <a:t>(n = 373)</a:t>
              </a:r>
            </a:p>
          </p:txBody>
        </p:sp>
        <p:sp>
          <p:nvSpPr>
            <p:cNvPr id="8" name="Text Placeholder 19">
              <a:extLst>
                <a:ext uri="{FF2B5EF4-FFF2-40B4-BE49-F238E27FC236}">
                  <a16:creationId xmlns:a16="http://schemas.microsoft.com/office/drawing/2014/main" id="{F96CA539-DC3C-110A-00C2-2E70D9C24B2C}"/>
                </a:ext>
              </a:extLst>
            </p:cNvPr>
            <p:cNvSpPr txBox="1">
              <a:spLocks/>
            </p:cNvSpPr>
            <p:nvPr/>
          </p:nvSpPr>
          <p:spPr>
            <a:xfrm>
              <a:off x="5587676" y="1700067"/>
              <a:ext cx="2819417" cy="1933171"/>
            </a:xfrm>
            <a:prstGeom prst="roundRect">
              <a:avLst>
                <a:gd name="adj" fmla="val 3004"/>
              </a:avLst>
            </a:prstGeom>
            <a:solidFill>
              <a:schemeClr val="bg1"/>
            </a:solidFill>
            <a:ln>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91440" tIns="45720" rIns="45720" bIns="4572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914378">
                <a:lnSpc>
                  <a:spcPct val="90000"/>
                </a:lnSpc>
                <a:spcBef>
                  <a:spcPts val="0"/>
                </a:spcBef>
                <a:spcAft>
                  <a:spcPts val="200"/>
                </a:spcAft>
                <a:defRPr/>
              </a:pPr>
              <a:r>
                <a:rPr lang="en-US" sz="1400" noProof="0" dirty="0">
                  <a:solidFill>
                    <a:schemeClr val="accent5"/>
                  </a:solidFill>
                  <a:latin typeface="Calibri" panose="020F0502020204030204" pitchFamily="34" charset="0"/>
                  <a:cs typeface="Calibri" panose="020F0502020204030204" pitchFamily="34" charset="0"/>
                </a:rPr>
                <a:t>Primary Endpoint</a:t>
              </a:r>
              <a:endParaRPr lang="en-US" sz="1400" baseline="30000" noProof="0" dirty="0">
                <a:solidFill>
                  <a:schemeClr val="accent5"/>
                </a:solidFill>
                <a:latin typeface="Calibri" panose="020F0502020204030204" pitchFamily="34" charset="0"/>
                <a:cs typeface="Calibri" panose="020F0502020204030204" pitchFamily="34" charset="0"/>
              </a:endParaRPr>
            </a:p>
            <a:p>
              <a:pPr marL="274320" indent="-182880" defTabSz="914378">
                <a:lnSpc>
                  <a:spcPct val="90000"/>
                </a:lnSpc>
                <a:spcBef>
                  <a:spcPts val="0"/>
                </a:spcBef>
                <a:spcAft>
                  <a:spcPts val="200"/>
                </a:spcAft>
                <a:buClr>
                  <a:schemeClr val="accent3"/>
                </a:buClr>
                <a:buFont typeface="Arial" panose="020B0604020202020204" pitchFamily="34" charset="0"/>
                <a:buChar char="•"/>
                <a:defRPr/>
              </a:pPr>
              <a:r>
                <a:rPr lang="en-US" sz="1200" b="0" noProof="0" dirty="0">
                  <a:latin typeface="Calibri" panose="020F0502020204030204" pitchFamily="34" charset="0"/>
                  <a:cs typeface="Calibri" panose="020F0502020204030204" pitchFamily="34" charset="0"/>
                </a:rPr>
                <a:t>PFS by BICR (HR+)</a:t>
              </a:r>
            </a:p>
            <a:p>
              <a:pPr defTabSz="914378">
                <a:lnSpc>
                  <a:spcPct val="90000"/>
                </a:lnSpc>
                <a:spcBef>
                  <a:spcPts val="0"/>
                </a:spcBef>
                <a:spcAft>
                  <a:spcPts val="200"/>
                </a:spcAft>
                <a:defRPr/>
              </a:pPr>
              <a:r>
                <a:rPr lang="en-US" sz="1400" noProof="0" dirty="0">
                  <a:solidFill>
                    <a:schemeClr val="accent5"/>
                  </a:solidFill>
                  <a:latin typeface="Calibri" panose="020F0502020204030204" pitchFamily="34" charset="0"/>
                  <a:cs typeface="Calibri" panose="020F0502020204030204" pitchFamily="34" charset="0"/>
                </a:rPr>
                <a:t>Key Secondary Endpoints</a:t>
              </a:r>
              <a:endParaRPr lang="en-US" sz="1400" baseline="30000" noProof="0" dirty="0">
                <a:solidFill>
                  <a:schemeClr val="accent5"/>
                </a:solidFill>
                <a:latin typeface="Calibri" panose="020F0502020204030204" pitchFamily="34" charset="0"/>
                <a:cs typeface="Calibri" panose="020F0502020204030204" pitchFamily="34" charset="0"/>
              </a:endParaRPr>
            </a:p>
            <a:p>
              <a:pPr marL="274320" indent="-182880" defTabSz="685800">
                <a:lnSpc>
                  <a:spcPct val="90000"/>
                </a:lnSpc>
                <a:spcBef>
                  <a:spcPts val="0"/>
                </a:spcBef>
                <a:spcAft>
                  <a:spcPts val="200"/>
                </a:spcAft>
                <a:buClr>
                  <a:schemeClr val="accent3"/>
                </a:buClr>
                <a:buFont typeface="Arial" panose="020B0604020202020204" pitchFamily="34" charset="0"/>
                <a:buChar char="•"/>
                <a:defRPr/>
              </a:pPr>
              <a:r>
                <a:rPr lang="en-US" sz="1200" b="0" kern="0" noProof="0" dirty="0">
                  <a:latin typeface="Calibri" panose="020F0502020204030204" pitchFamily="34" charset="0"/>
                  <a:ea typeface="MS PGothic" pitchFamily="50" charset="-128"/>
                  <a:cs typeface="Calibri" panose="020F0502020204030204" pitchFamily="34" charset="0"/>
                </a:rPr>
                <a:t>PFS by BICR (all patients)</a:t>
              </a:r>
            </a:p>
            <a:p>
              <a:pPr marL="274320" indent="-182880" defTabSz="685800">
                <a:lnSpc>
                  <a:spcPct val="90000"/>
                </a:lnSpc>
                <a:spcBef>
                  <a:spcPts val="0"/>
                </a:spcBef>
                <a:spcAft>
                  <a:spcPts val="200"/>
                </a:spcAft>
                <a:buClr>
                  <a:schemeClr val="accent3"/>
                </a:buClr>
                <a:buFont typeface="Arial" panose="020B0604020202020204" pitchFamily="34" charset="0"/>
                <a:buChar char="•"/>
                <a:defRPr/>
              </a:pPr>
              <a:r>
                <a:rPr lang="en-US" sz="1200" b="0" i="1" kern="0" noProof="0" dirty="0">
                  <a:solidFill>
                    <a:schemeClr val="accent3">
                      <a:lumMod val="75000"/>
                    </a:schemeClr>
                  </a:solidFill>
                  <a:latin typeface="Calibri" panose="020F0502020204030204" pitchFamily="34" charset="0"/>
                  <a:ea typeface="MS PGothic" pitchFamily="50" charset="-128"/>
                  <a:cs typeface="Calibri" panose="020F0502020204030204" pitchFamily="34" charset="0"/>
                </a:rPr>
                <a:t>OS (HR+ and all patients)</a:t>
              </a:r>
            </a:p>
            <a:p>
              <a:pPr defTabSz="914378">
                <a:lnSpc>
                  <a:spcPct val="90000"/>
                </a:lnSpc>
                <a:spcBef>
                  <a:spcPts val="0"/>
                </a:spcBef>
                <a:spcAft>
                  <a:spcPts val="200"/>
                </a:spcAft>
                <a:defRPr/>
              </a:pPr>
              <a:r>
                <a:rPr lang="en-US" sz="1400" noProof="0" dirty="0">
                  <a:solidFill>
                    <a:schemeClr val="accent5"/>
                  </a:solidFill>
                  <a:latin typeface="Calibri" panose="020F0502020204030204" pitchFamily="34" charset="0"/>
                  <a:cs typeface="Calibri" panose="020F0502020204030204" pitchFamily="34" charset="0"/>
                </a:rPr>
                <a:t>Secondary Endpoints</a:t>
              </a:r>
              <a:endParaRPr lang="en-US" sz="1400" baseline="30000" noProof="0" dirty="0">
                <a:solidFill>
                  <a:schemeClr val="accent5"/>
                </a:solidFill>
                <a:latin typeface="Calibri" panose="020F0502020204030204" pitchFamily="34" charset="0"/>
                <a:cs typeface="Calibri" panose="020F0502020204030204" pitchFamily="34" charset="0"/>
              </a:endParaRPr>
            </a:p>
            <a:p>
              <a:pPr marL="274320" indent="-182880" defTabSz="685800">
                <a:lnSpc>
                  <a:spcPct val="90000"/>
                </a:lnSpc>
                <a:spcBef>
                  <a:spcPts val="0"/>
                </a:spcBef>
                <a:spcAft>
                  <a:spcPts val="200"/>
                </a:spcAft>
                <a:buClr>
                  <a:schemeClr val="accent3"/>
                </a:buClr>
                <a:buFont typeface="Arial" panose="020B0604020202020204" pitchFamily="34" charset="0"/>
                <a:buChar char="•"/>
                <a:defRPr/>
              </a:pPr>
              <a:r>
                <a:rPr lang="en-US" sz="1200" b="0" i="1" kern="0" noProof="0" dirty="0">
                  <a:solidFill>
                    <a:schemeClr val="accent3">
                      <a:lumMod val="75000"/>
                    </a:schemeClr>
                  </a:solidFill>
                  <a:latin typeface="Calibri" panose="020F0502020204030204" pitchFamily="34" charset="0"/>
                  <a:ea typeface="MS PGothic" pitchFamily="50" charset="-128"/>
                  <a:cs typeface="Calibri" panose="020F0502020204030204" pitchFamily="34" charset="0"/>
                </a:rPr>
                <a:t>PFS by investigator</a:t>
              </a:r>
            </a:p>
            <a:p>
              <a:pPr marL="274320" indent="-182880" defTabSz="685800">
                <a:lnSpc>
                  <a:spcPct val="90000"/>
                </a:lnSpc>
                <a:spcBef>
                  <a:spcPts val="0"/>
                </a:spcBef>
                <a:spcAft>
                  <a:spcPts val="200"/>
                </a:spcAft>
                <a:buClr>
                  <a:schemeClr val="accent3"/>
                </a:buClr>
                <a:buFont typeface="Arial" panose="020B0604020202020204" pitchFamily="34" charset="0"/>
                <a:buChar char="•"/>
                <a:defRPr/>
              </a:pPr>
              <a:r>
                <a:rPr lang="en-US" sz="1200" b="0" kern="0" noProof="0" dirty="0">
                  <a:latin typeface="Calibri" panose="020F0502020204030204" pitchFamily="34" charset="0"/>
                  <a:ea typeface="MS PGothic" pitchFamily="50" charset="-128"/>
                  <a:cs typeface="Calibri" panose="020F0502020204030204" pitchFamily="34" charset="0"/>
                </a:rPr>
                <a:t>ORR by BICR and investigator</a:t>
              </a:r>
            </a:p>
            <a:p>
              <a:pPr marL="274320" indent="-182880" defTabSz="685800">
                <a:lnSpc>
                  <a:spcPct val="90000"/>
                </a:lnSpc>
                <a:spcBef>
                  <a:spcPts val="0"/>
                </a:spcBef>
                <a:spcAft>
                  <a:spcPts val="200"/>
                </a:spcAft>
                <a:buClr>
                  <a:schemeClr val="accent3"/>
                </a:buClr>
                <a:buFont typeface="Arial" panose="020B0604020202020204" pitchFamily="34" charset="0"/>
                <a:buChar char="•"/>
                <a:defRPr/>
              </a:pPr>
              <a:r>
                <a:rPr lang="en-US" sz="1200" b="0" kern="0" noProof="0" dirty="0">
                  <a:latin typeface="Calibri" panose="020F0502020204030204" pitchFamily="34" charset="0"/>
                  <a:ea typeface="MS PGothic" pitchFamily="50" charset="-128"/>
                  <a:cs typeface="Calibri" panose="020F0502020204030204" pitchFamily="34" charset="0"/>
                </a:rPr>
                <a:t>DOR by BICR</a:t>
              </a:r>
            </a:p>
            <a:p>
              <a:pPr marL="274320" indent="-182880" defTabSz="685800">
                <a:lnSpc>
                  <a:spcPct val="90000"/>
                </a:lnSpc>
                <a:spcBef>
                  <a:spcPts val="0"/>
                </a:spcBef>
                <a:spcAft>
                  <a:spcPts val="200"/>
                </a:spcAft>
                <a:buClr>
                  <a:schemeClr val="accent3"/>
                </a:buClr>
                <a:buFont typeface="Arial" panose="020B0604020202020204" pitchFamily="34" charset="0"/>
                <a:buChar char="•"/>
                <a:defRPr/>
              </a:pPr>
              <a:r>
                <a:rPr lang="en-US" sz="1200" b="0" i="1" kern="0" noProof="0" dirty="0">
                  <a:solidFill>
                    <a:schemeClr val="accent3">
                      <a:lumMod val="75000"/>
                    </a:schemeClr>
                  </a:solidFill>
                  <a:latin typeface="Calibri" panose="020F0502020204030204" pitchFamily="34" charset="0"/>
                  <a:ea typeface="MS PGothic" pitchFamily="50" charset="-128"/>
                  <a:cs typeface="Calibri" panose="020F0502020204030204" pitchFamily="34" charset="0"/>
                </a:rPr>
                <a:t>Safety</a:t>
              </a:r>
            </a:p>
            <a:p>
              <a:pPr marL="274320" indent="-182880" defTabSz="685800">
                <a:lnSpc>
                  <a:spcPct val="90000"/>
                </a:lnSpc>
                <a:spcBef>
                  <a:spcPts val="0"/>
                </a:spcBef>
                <a:spcAft>
                  <a:spcPts val="200"/>
                </a:spcAft>
                <a:buClr>
                  <a:schemeClr val="accent3"/>
                </a:buClr>
                <a:buFont typeface="Arial" panose="020B0604020202020204" pitchFamily="34" charset="0"/>
                <a:buChar char="•"/>
                <a:defRPr/>
              </a:pPr>
              <a:r>
                <a:rPr lang="en-US" sz="1200" b="0" kern="0" noProof="0" dirty="0">
                  <a:latin typeface="Calibri" panose="020F0502020204030204" pitchFamily="34" charset="0"/>
                  <a:ea typeface="MS PGothic" pitchFamily="50" charset="-128"/>
                  <a:cs typeface="Calibri" panose="020F0502020204030204" pitchFamily="34" charset="0"/>
                </a:rPr>
                <a:t>Patient-reported outcomes (HR+)</a:t>
              </a:r>
            </a:p>
            <a:p>
              <a:pPr marL="274320" indent="-182880" defTabSz="685800">
                <a:lnSpc>
                  <a:spcPct val="90000"/>
                </a:lnSpc>
                <a:spcBef>
                  <a:spcPts val="0"/>
                </a:spcBef>
                <a:spcAft>
                  <a:spcPts val="200"/>
                </a:spcAft>
                <a:buClr>
                  <a:schemeClr val="accent3"/>
                </a:buClr>
                <a:buFont typeface="Arial" panose="020B0604020202020204" pitchFamily="34" charset="0"/>
                <a:buChar char="•"/>
                <a:defRPr/>
              </a:pPr>
              <a:r>
                <a:rPr lang="en-US" sz="1200" b="0" kern="0" noProof="0" dirty="0">
                  <a:latin typeface="Calibri" panose="020F0502020204030204" pitchFamily="34" charset="0"/>
                  <a:ea typeface="MS PGothic" pitchFamily="50" charset="-128"/>
                  <a:cs typeface="Calibri" panose="020F0502020204030204" pitchFamily="34" charset="0"/>
                </a:rPr>
                <a:t>OS (HR+ and all patients)</a:t>
              </a:r>
              <a:endParaRPr lang="en-US" sz="1200" b="0" noProof="0" dirty="0">
                <a:latin typeface="Calibri" panose="020F0502020204030204" pitchFamily="34" charset="0"/>
                <a:cs typeface="Calibri" panose="020F0502020204030204" pitchFamily="34" charset="0"/>
              </a:endParaRPr>
            </a:p>
          </p:txBody>
        </p:sp>
        <p:sp>
          <p:nvSpPr>
            <p:cNvPr id="9" name="Text Placeholder 19">
              <a:extLst>
                <a:ext uri="{FF2B5EF4-FFF2-40B4-BE49-F238E27FC236}">
                  <a16:creationId xmlns:a16="http://schemas.microsoft.com/office/drawing/2014/main" id="{54A6918F-9FC9-DB65-98C3-984AB0E4142B}"/>
                </a:ext>
              </a:extLst>
            </p:cNvPr>
            <p:cNvSpPr txBox="1">
              <a:spLocks/>
            </p:cNvSpPr>
            <p:nvPr/>
          </p:nvSpPr>
          <p:spPr>
            <a:xfrm>
              <a:off x="3540515" y="2505518"/>
              <a:ext cx="1758536" cy="1073783"/>
            </a:xfrm>
            <a:prstGeom prst="roundRect">
              <a:avLst>
                <a:gd name="adj" fmla="val 6632"/>
              </a:avLst>
            </a:prstGeom>
            <a:solidFill>
              <a:schemeClr val="bg1">
                <a:lumMod val="50000"/>
              </a:schemeClr>
            </a:solidFill>
            <a:ln>
              <a:noFill/>
              <a:prstDash val="lgDash"/>
            </a:ln>
          </p:spPr>
          <p:style>
            <a:lnRef idx="1">
              <a:schemeClr val="accent1"/>
            </a:lnRef>
            <a:fillRef idx="2">
              <a:schemeClr val="accent1"/>
            </a:fillRef>
            <a:effectRef idx="1">
              <a:schemeClr val="accent1"/>
            </a:effectRef>
            <a:fontRef idx="minor">
              <a:schemeClr val="dk1"/>
            </a:fontRef>
          </p:style>
          <p:txBody>
            <a:bodyPr wrap="square" lIns="81000" tIns="81000" rIns="81000" bIns="135000" anchor="ctr" anchorCtr="0">
              <a:sp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914378">
                <a:lnSpc>
                  <a:spcPct val="90000"/>
                </a:lnSpc>
                <a:spcBef>
                  <a:spcPts val="0"/>
                </a:spcBef>
                <a:spcAft>
                  <a:spcPts val="300"/>
                </a:spcAft>
                <a:defRPr/>
              </a:pPr>
              <a:r>
                <a:rPr lang="en-US" sz="1200" noProof="0">
                  <a:solidFill>
                    <a:srgbClr val="FFFFFF"/>
                  </a:solidFill>
                  <a:latin typeface="Calibri" panose="020F0502020204030204" pitchFamily="34" charset="0"/>
                  <a:ea typeface="Times New Roman" panose="02020603050405020304" pitchFamily="18" charset="0"/>
                </a:rPr>
                <a:t>TPC</a:t>
              </a:r>
              <a:br>
                <a:rPr lang="en-US" sz="1200" baseline="30000" noProof="0">
                  <a:solidFill>
                    <a:srgbClr val="FFFFFF"/>
                  </a:solidFill>
                  <a:latin typeface="Calibri" panose="020F0502020204030204" pitchFamily="34" charset="0"/>
                  <a:cs typeface="Calibri" panose="020F0502020204030204" pitchFamily="34" charset="0"/>
                </a:rPr>
              </a:br>
              <a:r>
                <a:rPr lang="en-US" sz="1200" b="0" kern="0" noProof="0">
                  <a:solidFill>
                    <a:srgbClr val="FFFFFF"/>
                  </a:solidFill>
                  <a:latin typeface="Calibri" panose="020F0502020204030204" pitchFamily="34" charset="0"/>
                  <a:cs typeface="Calibri" panose="020F0502020204030204" pitchFamily="34" charset="0"/>
                </a:rPr>
                <a:t>C</a:t>
              </a:r>
              <a:r>
                <a:rPr lang="en-US" sz="1200" b="0" kern="0" noProof="0">
                  <a:solidFill>
                    <a:srgbClr val="FFFFFF"/>
                  </a:solidFill>
                  <a:latin typeface="Calibri" panose="020F0502020204030204" pitchFamily="34" charset="0"/>
                </a:rPr>
                <a:t>apecitabine, </a:t>
              </a:r>
              <a:r>
                <a:rPr lang="en-US" sz="1200" b="0" kern="0" noProof="0" err="1">
                  <a:solidFill>
                    <a:srgbClr val="FFFFFF"/>
                  </a:solidFill>
                  <a:latin typeface="Calibri" panose="020F0502020204030204" pitchFamily="34" charset="0"/>
                </a:rPr>
                <a:t>eribulin</a:t>
              </a:r>
              <a:r>
                <a:rPr lang="en-US" sz="1200" b="0" kern="0" noProof="0">
                  <a:solidFill>
                    <a:srgbClr val="FFFFFF"/>
                  </a:solidFill>
                  <a:latin typeface="Calibri" panose="020F0502020204030204" pitchFamily="34" charset="0"/>
                </a:rPr>
                <a:t>, </a:t>
              </a:r>
              <a:br>
                <a:rPr lang="en-US" sz="1200" b="0" kern="0" noProof="0">
                  <a:solidFill>
                    <a:srgbClr val="FFFFFF"/>
                  </a:solidFill>
                  <a:latin typeface="Calibri" panose="020F0502020204030204" pitchFamily="34" charset="0"/>
                </a:rPr>
              </a:br>
              <a:r>
                <a:rPr lang="en-US" sz="1200" b="0" kern="0" noProof="0">
                  <a:solidFill>
                    <a:srgbClr val="FFFFFF"/>
                  </a:solidFill>
                  <a:latin typeface="Calibri" panose="020F0502020204030204" pitchFamily="34" charset="0"/>
                </a:rPr>
                <a:t>gemcitabine, paclitaxel, nab-paclitaxel</a:t>
              </a:r>
              <a:br>
                <a:rPr lang="en-US" sz="1200" b="0" kern="0" noProof="0">
                  <a:solidFill>
                    <a:srgbClr val="FFFFFF"/>
                  </a:solidFill>
                  <a:latin typeface="Calibri" panose="020F0502020204030204" pitchFamily="34" charset="0"/>
                </a:rPr>
              </a:br>
              <a:r>
                <a:rPr lang="en-US" sz="1200" b="0" kern="0" noProof="0">
                  <a:solidFill>
                    <a:srgbClr val="FFFFFF"/>
                  </a:solidFill>
                  <a:latin typeface="Calibri" panose="020F0502020204030204" pitchFamily="34" charset="0"/>
                </a:rPr>
                <a:t>(n = 184)</a:t>
              </a:r>
            </a:p>
          </p:txBody>
        </p:sp>
        <p:sp>
          <p:nvSpPr>
            <p:cNvPr id="12" name="Rectangle: Rounded Corners 15">
              <a:extLst>
                <a:ext uri="{FF2B5EF4-FFF2-40B4-BE49-F238E27FC236}">
                  <a16:creationId xmlns:a16="http://schemas.microsoft.com/office/drawing/2014/main" id="{C38EA55A-DB14-F799-4BD4-57F975AD18B0}"/>
                </a:ext>
              </a:extLst>
            </p:cNvPr>
            <p:cNvSpPr>
              <a:spLocks noChangeAspect="1"/>
            </p:cNvSpPr>
            <p:nvPr/>
          </p:nvSpPr>
          <p:spPr>
            <a:xfrm>
              <a:off x="2790313" y="2263771"/>
              <a:ext cx="622372" cy="622372"/>
            </a:xfrm>
            <a:prstGeom prst="ellipse">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685800">
                <a:lnSpc>
                  <a:spcPct val="90000"/>
                </a:lnSpc>
                <a:defRPr/>
              </a:pPr>
              <a:r>
                <a:rPr lang="en-US" sz="1100" b="1" noProof="0">
                  <a:solidFill>
                    <a:srgbClr val="FFFFFF"/>
                  </a:solidFill>
                  <a:latin typeface="Calibri" panose="020F0502020204030204" pitchFamily="34" charset="0"/>
                </a:rPr>
                <a:t>R</a:t>
              </a:r>
            </a:p>
            <a:p>
              <a:pPr algn="ctr" defTabSz="685800">
                <a:lnSpc>
                  <a:spcPct val="90000"/>
                </a:lnSpc>
                <a:defRPr/>
              </a:pPr>
              <a:r>
                <a:rPr lang="en-US" sz="1100" b="1" noProof="0">
                  <a:solidFill>
                    <a:srgbClr val="FFFFFF"/>
                  </a:solidFill>
                  <a:latin typeface="Calibri" panose="020F0502020204030204" pitchFamily="34" charset="0"/>
                </a:rPr>
                <a:t>2:1</a:t>
              </a:r>
            </a:p>
          </p:txBody>
        </p:sp>
        <p:cxnSp>
          <p:nvCxnSpPr>
            <p:cNvPr id="44" name="Straight Arrow Connector 43">
              <a:extLst>
                <a:ext uri="{FF2B5EF4-FFF2-40B4-BE49-F238E27FC236}">
                  <a16:creationId xmlns:a16="http://schemas.microsoft.com/office/drawing/2014/main" id="{A349BC7D-DF84-51A1-81F6-619D028F32C9}"/>
                </a:ext>
              </a:extLst>
            </p:cNvPr>
            <p:cNvCxnSpPr>
              <a:cxnSpLocks/>
              <a:endCxn id="12" idx="2"/>
            </p:cNvCxnSpPr>
            <p:nvPr/>
          </p:nvCxnSpPr>
          <p:spPr>
            <a:xfrm>
              <a:off x="2434199" y="2574957"/>
              <a:ext cx="356114" cy="0"/>
            </a:xfrm>
            <a:prstGeom prst="straightConnector1">
              <a:avLst/>
            </a:prstGeom>
            <a:ln>
              <a:solidFill>
                <a:schemeClr val="tx2"/>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9EABB487-5855-5086-D064-179E30C94F8B}"/>
                </a:ext>
              </a:extLst>
            </p:cNvPr>
            <p:cNvCxnSpPr>
              <a:cxnSpLocks/>
              <a:stCxn id="12" idx="0"/>
              <a:endCxn id="7" idx="1"/>
            </p:cNvCxnSpPr>
            <p:nvPr/>
          </p:nvCxnSpPr>
          <p:spPr>
            <a:xfrm rot="5400000" flipH="1" flipV="1">
              <a:off x="3232848" y="1956104"/>
              <a:ext cx="176318" cy="439016"/>
            </a:xfrm>
            <a:prstGeom prst="bentConnector2">
              <a:avLst/>
            </a:prstGeom>
            <a:ln>
              <a:solidFill>
                <a:schemeClr val="tx2"/>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8" name="Connector: Elbow 47">
              <a:extLst>
                <a:ext uri="{FF2B5EF4-FFF2-40B4-BE49-F238E27FC236}">
                  <a16:creationId xmlns:a16="http://schemas.microsoft.com/office/drawing/2014/main" id="{1BABCB58-A355-160D-4AD7-E04F0E21C235}"/>
                </a:ext>
              </a:extLst>
            </p:cNvPr>
            <p:cNvCxnSpPr>
              <a:cxnSpLocks/>
              <a:stCxn id="12" idx="4"/>
              <a:endCxn id="9" idx="1"/>
            </p:cNvCxnSpPr>
            <p:nvPr/>
          </p:nvCxnSpPr>
          <p:spPr>
            <a:xfrm rot="16200000" flipH="1">
              <a:off x="3242873" y="2744768"/>
              <a:ext cx="156266" cy="439016"/>
            </a:xfrm>
            <a:prstGeom prst="bentConnector2">
              <a:avLst/>
            </a:prstGeom>
            <a:ln>
              <a:solidFill>
                <a:schemeClr val="tx2"/>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1" name="Connector: Elbow 50">
              <a:extLst>
                <a:ext uri="{FF2B5EF4-FFF2-40B4-BE49-F238E27FC236}">
                  <a16:creationId xmlns:a16="http://schemas.microsoft.com/office/drawing/2014/main" id="{801D91ED-5883-1BCD-9507-0C5B521FBA5C}"/>
                </a:ext>
              </a:extLst>
            </p:cNvPr>
            <p:cNvCxnSpPr>
              <a:cxnSpLocks/>
              <a:stCxn id="7" idx="3"/>
              <a:endCxn id="8" idx="1"/>
            </p:cNvCxnSpPr>
            <p:nvPr/>
          </p:nvCxnSpPr>
          <p:spPr>
            <a:xfrm>
              <a:off x="5299051" y="2087453"/>
              <a:ext cx="288625" cy="579199"/>
            </a:xfrm>
            <a:prstGeom prst="bentConnector3">
              <a:avLst/>
            </a:prstGeom>
            <a:ln>
              <a:solidFill>
                <a:schemeClr val="tx2"/>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3" name="Connector: Elbow 52">
              <a:extLst>
                <a:ext uri="{FF2B5EF4-FFF2-40B4-BE49-F238E27FC236}">
                  <a16:creationId xmlns:a16="http://schemas.microsoft.com/office/drawing/2014/main" id="{4607B12A-7588-9650-CC9E-2B72212D674D}"/>
                </a:ext>
              </a:extLst>
            </p:cNvPr>
            <p:cNvCxnSpPr>
              <a:cxnSpLocks/>
              <a:stCxn id="9" idx="3"/>
              <a:endCxn id="8" idx="1"/>
            </p:cNvCxnSpPr>
            <p:nvPr/>
          </p:nvCxnSpPr>
          <p:spPr>
            <a:xfrm flipV="1">
              <a:off x="5299051" y="2666653"/>
              <a:ext cx="288625" cy="375757"/>
            </a:xfrm>
            <a:prstGeom prst="bentConnector3">
              <a:avLst/>
            </a:prstGeom>
            <a:ln>
              <a:solidFill>
                <a:schemeClr val="tx2"/>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5" name="Text Placeholder 19">
              <a:extLst>
                <a:ext uri="{FF2B5EF4-FFF2-40B4-BE49-F238E27FC236}">
                  <a16:creationId xmlns:a16="http://schemas.microsoft.com/office/drawing/2014/main" id="{6ADBDED8-F9BA-58B4-D7D6-2C7A3879AF3D}"/>
                </a:ext>
              </a:extLst>
            </p:cNvPr>
            <p:cNvSpPr txBox="1">
              <a:spLocks/>
            </p:cNvSpPr>
            <p:nvPr/>
          </p:nvSpPr>
          <p:spPr>
            <a:xfrm>
              <a:off x="680879" y="1796847"/>
              <a:ext cx="1894286" cy="1754443"/>
            </a:xfrm>
            <a:prstGeom prst="roundRect">
              <a:avLst>
                <a:gd name="adj" fmla="val 3026"/>
              </a:avLst>
            </a:prstGeom>
            <a:solidFill>
              <a:schemeClr val="bg1">
                <a:lumMod val="95000"/>
              </a:schemeClr>
            </a:solidFill>
            <a:ln>
              <a:solidFill>
                <a:schemeClr val="bg1">
                  <a:lumMod val="65000"/>
                </a:schemeClr>
              </a:solid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91440" tIns="45720" rIns="91440" bIns="4572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914378">
                <a:lnSpc>
                  <a:spcPct val="90000"/>
                </a:lnSpc>
                <a:spcBef>
                  <a:spcPts val="0"/>
                </a:spcBef>
                <a:spcAft>
                  <a:spcPts val="450"/>
                </a:spcAft>
                <a:defRPr/>
              </a:pPr>
              <a:r>
                <a:rPr lang="en-US" sz="1200" noProof="0" dirty="0">
                  <a:solidFill>
                    <a:schemeClr val="accent5"/>
                  </a:solidFill>
                  <a:latin typeface="Calibri" panose="020F0502020204030204" pitchFamily="34" charset="0"/>
                  <a:cs typeface="Calibri" panose="020F0502020204030204" pitchFamily="34" charset="0"/>
                </a:rPr>
                <a:t>Patients</a:t>
              </a:r>
              <a:endParaRPr lang="en-US" sz="1200" baseline="30000" noProof="0" dirty="0">
                <a:solidFill>
                  <a:schemeClr val="accent5"/>
                </a:solidFill>
                <a:latin typeface="Calibri" panose="020F0502020204030204" pitchFamily="34" charset="0"/>
                <a:cs typeface="Calibri" panose="020F0502020204030204" pitchFamily="34" charset="0"/>
              </a:endParaRPr>
            </a:p>
            <a:p>
              <a:pPr marL="274320" indent="-182880" defTabSz="914378">
                <a:lnSpc>
                  <a:spcPct val="90000"/>
                </a:lnSpc>
                <a:spcBef>
                  <a:spcPts val="0"/>
                </a:spcBef>
                <a:spcAft>
                  <a:spcPts val="300"/>
                </a:spcAft>
                <a:buClr>
                  <a:schemeClr val="accent3"/>
                </a:buClr>
                <a:buFont typeface="Arial" panose="020B0604020202020204" pitchFamily="34" charset="0"/>
                <a:buChar char="•"/>
                <a:defRPr/>
              </a:pPr>
              <a:r>
                <a:rPr lang="en-US" sz="1200" b="0" noProof="0" dirty="0">
                  <a:solidFill>
                    <a:srgbClr val="203661"/>
                  </a:solidFill>
                  <a:latin typeface="Calibri" panose="020F0502020204030204" pitchFamily="34" charset="0"/>
                  <a:cs typeface="Calibri" panose="020F0502020204030204" pitchFamily="34" charset="0"/>
                </a:rPr>
                <a:t>HER2-low (IHC 1+ or IHC 2+/ISH negative), unresectable, and/or </a:t>
              </a:r>
              <a:r>
                <a:rPr lang="en-US" sz="1200" b="0" noProof="0" dirty="0" err="1">
                  <a:solidFill>
                    <a:srgbClr val="203661"/>
                  </a:solidFill>
                  <a:latin typeface="Calibri" panose="020F0502020204030204" pitchFamily="34" charset="0"/>
                  <a:cs typeface="Calibri" panose="020F0502020204030204" pitchFamily="34" charset="0"/>
                </a:rPr>
                <a:t>mBC</a:t>
              </a:r>
              <a:r>
                <a:rPr lang="en-US" sz="1200" b="0" noProof="0" dirty="0">
                  <a:solidFill>
                    <a:srgbClr val="203661"/>
                  </a:solidFill>
                  <a:latin typeface="Calibri" panose="020F0502020204030204" pitchFamily="34" charset="0"/>
                  <a:cs typeface="Calibri" panose="020F0502020204030204" pitchFamily="34" charset="0"/>
                </a:rPr>
                <a:t> treated with 1–2 lines of CT in the metastatic setting</a:t>
              </a:r>
            </a:p>
            <a:p>
              <a:pPr marL="274320" indent="-182880" defTabSz="914378">
                <a:lnSpc>
                  <a:spcPct val="90000"/>
                </a:lnSpc>
                <a:spcBef>
                  <a:spcPts val="0"/>
                </a:spcBef>
                <a:spcAft>
                  <a:spcPts val="300"/>
                </a:spcAft>
                <a:buClr>
                  <a:schemeClr val="accent3"/>
                </a:buClr>
                <a:buFont typeface="Arial" panose="020B0604020202020204" pitchFamily="34" charset="0"/>
                <a:buChar char="•"/>
                <a:defRPr/>
              </a:pPr>
              <a:r>
                <a:rPr lang="en-US" sz="1200" b="0" noProof="0" dirty="0">
                  <a:solidFill>
                    <a:srgbClr val="203661"/>
                  </a:solidFill>
                  <a:latin typeface="Calibri" panose="020F0502020204030204" pitchFamily="34" charset="0"/>
                  <a:cs typeface="Calibri" panose="020F0502020204030204" pitchFamily="34" charset="0"/>
                </a:rPr>
                <a:t>HR+ disease considered endocrine refractory</a:t>
              </a:r>
            </a:p>
          </p:txBody>
        </p:sp>
      </p:grpSp>
      <p:pic>
        <p:nvPicPr>
          <p:cNvPr id="14" name="Picture 13" descr="A white text on a black background&#10;&#10;Description automatically generated with low confidence">
            <a:extLst>
              <a:ext uri="{FF2B5EF4-FFF2-40B4-BE49-F238E27FC236}">
                <a16:creationId xmlns:a16="http://schemas.microsoft.com/office/drawing/2014/main" id="{61E3149C-950F-B67D-2BED-A78D1A3ED4BF}"/>
              </a:ext>
            </a:extLst>
          </p:cNvPr>
          <p:cNvPicPr>
            <a:picLocks noChangeAspect="1"/>
          </p:cNvPicPr>
          <p:nvPr/>
        </p:nvPicPr>
        <p:blipFill rotWithShape="1">
          <a:blip r:embed="rId3">
            <a:duotone>
              <a:prstClr val="black"/>
              <a:schemeClr val="bg1">
                <a:lumMod val="50000"/>
                <a:tint val="45000"/>
                <a:satMod val="400000"/>
              </a:schemeClr>
            </a:duotone>
            <a:alphaModFix amt="36000"/>
          </a:blip>
          <a:srcRect l="56709" b="23763"/>
          <a:stretch/>
        </p:blipFill>
        <p:spPr>
          <a:xfrm flipH="1" flipV="1">
            <a:off x="7966590" y="3925954"/>
            <a:ext cx="1088300" cy="891192"/>
          </a:xfrm>
          <a:prstGeom prst="rect">
            <a:avLst/>
          </a:prstGeom>
        </p:spPr>
      </p:pic>
      <p:pic>
        <p:nvPicPr>
          <p:cNvPr id="90" name="Picture 89">
            <a:extLst>
              <a:ext uri="{FF2B5EF4-FFF2-40B4-BE49-F238E27FC236}">
                <a16:creationId xmlns:a16="http://schemas.microsoft.com/office/drawing/2014/main" id="{F112F764-6CFA-D4AD-6DD3-784A49CD400A}"/>
              </a:ext>
            </a:extLst>
          </p:cNvPr>
          <p:cNvPicPr>
            <a:picLocks noChangeAspect="1"/>
          </p:cNvPicPr>
          <p:nvPr/>
        </p:nvPicPr>
        <p:blipFill>
          <a:blip r:embed="rId4"/>
          <a:srcRect r="61051"/>
          <a:stretch/>
        </p:blipFill>
        <p:spPr>
          <a:xfrm>
            <a:off x="7447908" y="3664317"/>
            <a:ext cx="1720244" cy="457171"/>
          </a:xfrm>
          <a:prstGeom prst="rect">
            <a:avLst/>
          </a:prstGeom>
        </p:spPr>
      </p:pic>
      <p:grpSp>
        <p:nvGrpSpPr>
          <p:cNvPr id="24" name="Group 23">
            <a:extLst>
              <a:ext uri="{FF2B5EF4-FFF2-40B4-BE49-F238E27FC236}">
                <a16:creationId xmlns:a16="http://schemas.microsoft.com/office/drawing/2014/main" id="{A2BF6011-1BB5-D445-21CC-458CB44EFBD2}"/>
              </a:ext>
            </a:extLst>
          </p:cNvPr>
          <p:cNvGrpSpPr>
            <a:grpSpLocks noChangeAspect="1"/>
          </p:cNvGrpSpPr>
          <p:nvPr/>
        </p:nvGrpSpPr>
        <p:grpSpPr>
          <a:xfrm>
            <a:off x="7461248" y="2121706"/>
            <a:ext cx="1539735" cy="2279260"/>
            <a:chOff x="5790539" y="1229499"/>
            <a:chExt cx="2294872" cy="3397095"/>
          </a:xfrm>
        </p:grpSpPr>
        <p:grpSp>
          <p:nvGrpSpPr>
            <p:cNvPr id="26" name="Group 25">
              <a:extLst>
                <a:ext uri="{FF2B5EF4-FFF2-40B4-BE49-F238E27FC236}">
                  <a16:creationId xmlns:a16="http://schemas.microsoft.com/office/drawing/2014/main" id="{38A6A782-07BA-F03A-54B1-8C67070ACAAE}"/>
                </a:ext>
              </a:extLst>
            </p:cNvPr>
            <p:cNvGrpSpPr/>
            <p:nvPr/>
          </p:nvGrpSpPr>
          <p:grpSpPr>
            <a:xfrm>
              <a:off x="5790539" y="1229499"/>
              <a:ext cx="2294872" cy="1880666"/>
              <a:chOff x="4854876" y="1267108"/>
              <a:chExt cx="2283934" cy="1880666"/>
            </a:xfrm>
          </p:grpSpPr>
          <p:sp>
            <p:nvSpPr>
              <p:cNvPr id="39" name="Rectangle 38">
                <a:extLst>
                  <a:ext uri="{FF2B5EF4-FFF2-40B4-BE49-F238E27FC236}">
                    <a16:creationId xmlns:a16="http://schemas.microsoft.com/office/drawing/2014/main" id="{A6F15B5D-D632-BC66-5FE7-541D82D5DEAF}"/>
                  </a:ext>
                </a:extLst>
              </p:cNvPr>
              <p:cNvSpPr/>
              <p:nvPr/>
            </p:nvSpPr>
            <p:spPr>
              <a:xfrm>
                <a:off x="5638499" y="1344222"/>
                <a:ext cx="1311820" cy="1670224"/>
              </a:xfrm>
              <a:prstGeom prst="rect">
                <a:avLst/>
              </a:prstGeom>
              <a:solidFill>
                <a:schemeClr val="bg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C9424144-20A9-69EC-EB83-17340903F629}"/>
                  </a:ext>
                </a:extLst>
              </p:cNvPr>
              <p:cNvCxnSpPr/>
              <p:nvPr/>
            </p:nvCxnSpPr>
            <p:spPr>
              <a:xfrm flipV="1">
                <a:off x="6181607" y="2129251"/>
                <a:ext cx="245278"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D27153B-F805-B005-851D-3EFA450A192E}"/>
                  </a:ext>
                </a:extLst>
              </p:cNvPr>
              <p:cNvCxnSpPr/>
              <p:nvPr/>
            </p:nvCxnSpPr>
            <p:spPr>
              <a:xfrm flipV="1">
                <a:off x="6181607" y="2006613"/>
                <a:ext cx="245278"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0F3FD74A-54F9-01A6-EE42-01C5D46B8900}"/>
                  </a:ext>
                </a:extLst>
              </p:cNvPr>
              <p:cNvCxnSpPr>
                <a:cxnSpLocks/>
              </p:cNvCxnSpPr>
              <p:nvPr/>
            </p:nvCxnSpPr>
            <p:spPr>
              <a:xfrm rot="16200000" flipV="1">
                <a:off x="6549524" y="1278262"/>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FC76C58-8DBB-C8AB-15D9-4B8A38880CD8}"/>
                  </a:ext>
                </a:extLst>
              </p:cNvPr>
              <p:cNvCxnSpPr>
                <a:cxnSpLocks/>
              </p:cNvCxnSpPr>
              <p:nvPr/>
            </p:nvCxnSpPr>
            <p:spPr>
              <a:xfrm rot="5400000" flipV="1">
                <a:off x="6071946" y="1285924"/>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4459B59-8AF6-EE0E-E16E-83BCDF552425}"/>
                  </a:ext>
                </a:extLst>
              </p:cNvPr>
              <p:cNvCxnSpPr>
                <a:cxnSpLocks/>
              </p:cNvCxnSpPr>
              <p:nvPr/>
            </p:nvCxnSpPr>
            <p:spPr>
              <a:xfrm rot="7763071" flipV="1">
                <a:off x="5934903" y="2245880"/>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8AAFFB97-3705-B043-C9FD-639E5C6A7CC4}"/>
                  </a:ext>
                </a:extLst>
              </p:cNvPr>
              <p:cNvCxnSpPr/>
              <p:nvPr/>
            </p:nvCxnSpPr>
            <p:spPr>
              <a:xfrm>
                <a:off x="5895013" y="2569893"/>
                <a:ext cx="128478" cy="108636"/>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E973BD34-B952-C16E-F428-95B9861DEB13}"/>
                  </a:ext>
                </a:extLst>
              </p:cNvPr>
              <p:cNvCxnSpPr>
                <a:cxnSpLocks/>
              </p:cNvCxnSpPr>
              <p:nvPr/>
            </p:nvCxnSpPr>
            <p:spPr>
              <a:xfrm flipV="1">
                <a:off x="6611397" y="2586073"/>
                <a:ext cx="96531" cy="75298"/>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4529F87B-A55D-7DA5-0678-028E6E456EF5}"/>
                  </a:ext>
                </a:extLst>
              </p:cNvPr>
              <p:cNvSpPr/>
              <p:nvPr/>
            </p:nvSpPr>
            <p:spPr>
              <a:xfrm rot="21361058" flipV="1">
                <a:off x="6607975" y="1307464"/>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8CB35697-7B14-CCE7-8295-EDFB98B0B901}"/>
                  </a:ext>
                </a:extLst>
              </p:cNvPr>
              <p:cNvSpPr/>
              <p:nvPr/>
            </p:nvSpPr>
            <p:spPr>
              <a:xfrm rot="21249019" flipV="1">
                <a:off x="5806205" y="1315123"/>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AC6531A4-1DAF-3D7D-F7C7-7839F748E155}"/>
                  </a:ext>
                </a:extLst>
              </p:cNvPr>
              <p:cNvSpPr/>
              <p:nvPr/>
            </p:nvSpPr>
            <p:spPr>
              <a:xfrm rot="1888522" flipV="1">
                <a:off x="5740145" y="2200432"/>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13BD26A1-502C-3ECD-7E7C-161A06CF00C2}"/>
                  </a:ext>
                </a:extLst>
              </p:cNvPr>
              <p:cNvCxnSpPr>
                <a:cxnSpLocks/>
              </p:cNvCxnSpPr>
              <p:nvPr/>
            </p:nvCxnSpPr>
            <p:spPr>
              <a:xfrm rot="13836929" flipH="1" flipV="1">
                <a:off x="6702626" y="2244989"/>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8B705576-0D80-3813-4072-324474D2DA74}"/>
                  </a:ext>
                </a:extLst>
              </p:cNvPr>
              <p:cNvSpPr/>
              <p:nvPr/>
            </p:nvSpPr>
            <p:spPr>
              <a:xfrm rot="1888522" flipV="1">
                <a:off x="6691575" y="2199540"/>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2347E42D-56DF-56F6-F516-E3F21CB37C2F}"/>
                  </a:ext>
                </a:extLst>
              </p:cNvPr>
              <p:cNvSpPr/>
              <p:nvPr/>
            </p:nvSpPr>
            <p:spPr>
              <a:xfrm flipH="1" flipV="1">
                <a:off x="6608797" y="2421238"/>
                <a:ext cx="530013" cy="583992"/>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chemeClr val="accent3">
                        <a:lumMod val="60000"/>
                        <a:lumOff val="40000"/>
                      </a:schemeClr>
                    </a:gs>
                    <a:gs pos="88000">
                      <a:srgbClr val="00B050"/>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78" name="Straight Connector 77">
                <a:extLst>
                  <a:ext uri="{FF2B5EF4-FFF2-40B4-BE49-F238E27FC236}">
                    <a16:creationId xmlns:a16="http://schemas.microsoft.com/office/drawing/2014/main" id="{2AFC9A72-D6F9-B175-2CC8-661FC8C6D252}"/>
                  </a:ext>
                </a:extLst>
              </p:cNvPr>
              <p:cNvCxnSpPr>
                <a:cxnSpLocks/>
              </p:cNvCxnSpPr>
              <p:nvPr/>
            </p:nvCxnSpPr>
            <p:spPr>
              <a:xfrm rot="16200000" flipV="1">
                <a:off x="6543845" y="1714115"/>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CA3B52EF-8BE9-9B34-B2CF-5792E107B2C3}"/>
                  </a:ext>
                </a:extLst>
              </p:cNvPr>
              <p:cNvCxnSpPr>
                <a:cxnSpLocks/>
              </p:cNvCxnSpPr>
              <p:nvPr/>
            </p:nvCxnSpPr>
            <p:spPr>
              <a:xfrm rot="5400000" flipV="1">
                <a:off x="6066267" y="1721777"/>
                <a:ext cx="0" cy="24527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0" name="Oval 79">
                <a:extLst>
                  <a:ext uri="{FF2B5EF4-FFF2-40B4-BE49-F238E27FC236}">
                    <a16:creationId xmlns:a16="http://schemas.microsoft.com/office/drawing/2014/main" id="{84E37AE4-A30F-1C7F-86B8-B66938B5FD06}"/>
                  </a:ext>
                </a:extLst>
              </p:cNvPr>
              <p:cNvSpPr/>
              <p:nvPr/>
            </p:nvSpPr>
            <p:spPr>
              <a:xfrm rot="21361058" flipV="1">
                <a:off x="6602296" y="1743317"/>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1" name="Oval 80">
                <a:extLst>
                  <a:ext uri="{FF2B5EF4-FFF2-40B4-BE49-F238E27FC236}">
                    <a16:creationId xmlns:a16="http://schemas.microsoft.com/office/drawing/2014/main" id="{9914E281-1271-21C6-B215-31C766F6F4FF}"/>
                  </a:ext>
                </a:extLst>
              </p:cNvPr>
              <p:cNvSpPr/>
              <p:nvPr/>
            </p:nvSpPr>
            <p:spPr>
              <a:xfrm rot="21249019" flipV="1">
                <a:off x="5800526" y="1750976"/>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5472FF99-1BB5-EA30-1221-F20487865AC9}"/>
                  </a:ext>
                </a:extLst>
              </p:cNvPr>
              <p:cNvSpPr/>
              <p:nvPr/>
            </p:nvSpPr>
            <p:spPr>
              <a:xfrm flipV="1">
                <a:off x="5615136" y="1267108"/>
                <a:ext cx="579449" cy="1880666"/>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3000">
                      <a:schemeClr val="accent3">
                        <a:lumMod val="60000"/>
                        <a:lumOff val="40000"/>
                      </a:schemeClr>
                    </a:gs>
                    <a:gs pos="88000">
                      <a:srgbClr val="00B050"/>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BC3B69EE-38EE-DB2E-41B6-9DC2FCAE8F4F}"/>
                  </a:ext>
                </a:extLst>
              </p:cNvPr>
              <p:cNvSpPr/>
              <p:nvPr/>
            </p:nvSpPr>
            <p:spPr>
              <a:xfrm flipH="1" flipV="1">
                <a:off x="6426885" y="1267108"/>
                <a:ext cx="579449" cy="1880666"/>
              </a:xfrm>
              <a:custGeom>
                <a:avLst/>
                <a:gdLst>
                  <a:gd name="connsiteX0" fmla="*/ 0 w 321733"/>
                  <a:gd name="connsiteY0" fmla="*/ 0 h 1044222"/>
                  <a:gd name="connsiteX1" fmla="*/ 321733 w 321733"/>
                  <a:gd name="connsiteY1" fmla="*/ 349955 h 1044222"/>
                  <a:gd name="connsiteX2" fmla="*/ 316088 w 321733"/>
                  <a:gd name="connsiteY2" fmla="*/ 1044222 h 1044222"/>
                </a:gdLst>
                <a:ahLst/>
                <a:cxnLst>
                  <a:cxn ang="0">
                    <a:pos x="connsiteX0" y="connsiteY0"/>
                  </a:cxn>
                  <a:cxn ang="0">
                    <a:pos x="connsiteX1" y="connsiteY1"/>
                  </a:cxn>
                  <a:cxn ang="0">
                    <a:pos x="connsiteX2" y="connsiteY2"/>
                  </a:cxn>
                </a:cxnLst>
                <a:rect l="l" t="t" r="r" b="b"/>
                <a:pathLst>
                  <a:path w="321733" h="1044222">
                    <a:moveTo>
                      <a:pt x="0" y="0"/>
                    </a:moveTo>
                    <a:lnTo>
                      <a:pt x="321733" y="349955"/>
                    </a:lnTo>
                    <a:cubicBezTo>
                      <a:pt x="319851" y="581377"/>
                      <a:pt x="317970" y="812800"/>
                      <a:pt x="316088" y="1044222"/>
                    </a:cubicBezTo>
                  </a:path>
                </a:pathLst>
              </a:custGeom>
              <a:noFill/>
              <a:ln w="120650" cap="rnd">
                <a:gradFill flip="none" rotWithShape="1">
                  <a:gsLst>
                    <a:gs pos="73000">
                      <a:schemeClr val="accent3">
                        <a:lumMod val="60000"/>
                        <a:lumOff val="40000"/>
                      </a:schemeClr>
                    </a:gs>
                    <a:gs pos="88000">
                      <a:srgbClr val="00B050"/>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BF63E2EE-9C0C-C909-60AA-786EA7C226DB}"/>
                  </a:ext>
                </a:extLst>
              </p:cNvPr>
              <p:cNvSpPr/>
              <p:nvPr/>
            </p:nvSpPr>
            <p:spPr>
              <a:xfrm flipV="1">
                <a:off x="5470013" y="2427083"/>
                <a:ext cx="530013" cy="583992"/>
              </a:xfrm>
              <a:custGeom>
                <a:avLst/>
                <a:gdLst>
                  <a:gd name="connsiteX0" fmla="*/ 0 w 317770"/>
                  <a:gd name="connsiteY0" fmla="*/ 0 h 350196"/>
                  <a:gd name="connsiteX1" fmla="*/ 317770 w 317770"/>
                  <a:gd name="connsiteY1" fmla="*/ 350196 h 350196"/>
                </a:gdLst>
                <a:ahLst/>
                <a:cxnLst>
                  <a:cxn ang="0">
                    <a:pos x="connsiteX0" y="connsiteY0"/>
                  </a:cxn>
                  <a:cxn ang="0">
                    <a:pos x="connsiteX1" y="connsiteY1"/>
                  </a:cxn>
                </a:cxnLst>
                <a:rect l="l" t="t" r="r" b="b"/>
                <a:pathLst>
                  <a:path w="317770" h="350196">
                    <a:moveTo>
                      <a:pt x="0" y="0"/>
                    </a:moveTo>
                    <a:lnTo>
                      <a:pt x="317770" y="350196"/>
                    </a:lnTo>
                  </a:path>
                </a:pathLst>
              </a:custGeom>
              <a:noFill/>
              <a:ln w="120650" cap="rnd">
                <a:gradFill flip="none" rotWithShape="1">
                  <a:gsLst>
                    <a:gs pos="35000">
                      <a:schemeClr val="accent3">
                        <a:lumMod val="60000"/>
                        <a:lumOff val="40000"/>
                      </a:schemeClr>
                    </a:gs>
                    <a:gs pos="88000">
                      <a:srgbClr val="00B050"/>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85" name="Straight Connector 84">
                <a:extLst>
                  <a:ext uri="{FF2B5EF4-FFF2-40B4-BE49-F238E27FC236}">
                    <a16:creationId xmlns:a16="http://schemas.microsoft.com/office/drawing/2014/main" id="{AA849557-EB99-FB44-9DBB-7C584580AE80}"/>
                  </a:ext>
                </a:extLst>
              </p:cNvPr>
              <p:cNvCxnSpPr>
                <a:cxnSpLocks/>
              </p:cNvCxnSpPr>
              <p:nvPr/>
            </p:nvCxnSpPr>
            <p:spPr>
              <a:xfrm flipH="1">
                <a:off x="6833374" y="2456167"/>
                <a:ext cx="154536" cy="13597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 name="Oval 85">
                <a:extLst>
                  <a:ext uri="{FF2B5EF4-FFF2-40B4-BE49-F238E27FC236}">
                    <a16:creationId xmlns:a16="http://schemas.microsoft.com/office/drawing/2014/main" id="{92394792-952A-9BF6-1840-B9CA3138F25A}"/>
                  </a:ext>
                </a:extLst>
              </p:cNvPr>
              <p:cNvSpPr/>
              <p:nvPr/>
            </p:nvSpPr>
            <p:spPr>
              <a:xfrm rot="1888522" flipV="1">
                <a:off x="6882070" y="2366270"/>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cxnSp>
            <p:nvCxnSpPr>
              <p:cNvPr id="87" name="Straight Connector 86">
                <a:extLst>
                  <a:ext uri="{FF2B5EF4-FFF2-40B4-BE49-F238E27FC236}">
                    <a16:creationId xmlns:a16="http://schemas.microsoft.com/office/drawing/2014/main" id="{433BACDF-9CBF-2CBA-BA79-6038BB039706}"/>
                  </a:ext>
                </a:extLst>
              </p:cNvPr>
              <p:cNvCxnSpPr>
                <a:cxnSpLocks/>
              </p:cNvCxnSpPr>
              <p:nvPr/>
            </p:nvCxnSpPr>
            <p:spPr>
              <a:xfrm>
                <a:off x="5652509" y="2479901"/>
                <a:ext cx="129933" cy="11224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8" name="Oval 87">
                <a:extLst>
                  <a:ext uri="{FF2B5EF4-FFF2-40B4-BE49-F238E27FC236}">
                    <a16:creationId xmlns:a16="http://schemas.microsoft.com/office/drawing/2014/main" id="{5209B3E6-E471-F9BA-9724-C2F5BEB930C5}"/>
                  </a:ext>
                </a:extLst>
              </p:cNvPr>
              <p:cNvSpPr/>
              <p:nvPr/>
            </p:nvSpPr>
            <p:spPr>
              <a:xfrm rot="1888522" flipV="1">
                <a:off x="5552541" y="2390005"/>
                <a:ext cx="186876" cy="186876"/>
              </a:xfrm>
              <a:prstGeom prst="ellipse">
                <a:avLst/>
              </a:prstGeom>
              <a:gradFill flip="none" rotWithShape="1">
                <a:gsLst>
                  <a:gs pos="6000">
                    <a:srgbClr val="C00000"/>
                  </a:gs>
                  <a:gs pos="100000">
                    <a:schemeClr val="bg1"/>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5C485742-8447-BAE5-02B1-1D1F1CFD2E1F}"/>
                  </a:ext>
                </a:extLst>
              </p:cNvPr>
              <p:cNvSpPr txBox="1"/>
              <p:nvPr/>
            </p:nvSpPr>
            <p:spPr>
              <a:xfrm>
                <a:off x="5169275" y="1362651"/>
                <a:ext cx="660095" cy="371565"/>
              </a:xfrm>
              <a:prstGeom prst="rect">
                <a:avLst/>
              </a:prstGeom>
              <a:noFill/>
            </p:spPr>
            <p:txBody>
              <a:bodyPr wrap="square" lIns="0" tIns="0" rIns="0" bIns="0" rtlCol="0">
                <a:spAutoFit/>
              </a:bodyPr>
              <a:lstStyle/>
              <a:p>
                <a:pPr>
                  <a:lnSpc>
                    <a:spcPct val="90000"/>
                  </a:lnSpc>
                </a:pPr>
                <a:r>
                  <a:rPr lang="en-US" sz="600" b="1" noProof="0" dirty="0">
                    <a:latin typeface="Arial" panose="020B0604020202020204" pitchFamily="34" charset="0"/>
                    <a:cs typeface="Arial" panose="020B0604020202020204" pitchFamily="34" charset="0"/>
                  </a:rPr>
                  <a:t>Protease-cleavable linker</a:t>
                </a:r>
              </a:p>
            </p:txBody>
          </p:sp>
          <p:sp>
            <p:nvSpPr>
              <p:cNvPr id="73" name="TextBox 72">
                <a:extLst>
                  <a:ext uri="{FF2B5EF4-FFF2-40B4-BE49-F238E27FC236}">
                    <a16:creationId xmlns:a16="http://schemas.microsoft.com/office/drawing/2014/main" id="{5AFA92AF-2671-0679-657B-B8DCA2BD88C9}"/>
                  </a:ext>
                </a:extLst>
              </p:cNvPr>
              <p:cNvSpPr txBox="1"/>
              <p:nvPr/>
            </p:nvSpPr>
            <p:spPr>
              <a:xfrm>
                <a:off x="4854876" y="2093951"/>
                <a:ext cx="1127620" cy="275233"/>
              </a:xfrm>
              <a:prstGeom prst="rect">
                <a:avLst/>
              </a:prstGeom>
              <a:noFill/>
            </p:spPr>
            <p:txBody>
              <a:bodyPr wrap="square" lIns="0" tIns="0" rIns="0" bIns="0" rtlCol="0">
                <a:spAutoFit/>
              </a:bodyPr>
              <a:lstStyle/>
              <a:p>
                <a:r>
                  <a:rPr lang="en-US" sz="600" b="1" noProof="0" err="1">
                    <a:latin typeface="Arial" panose="020B0604020202020204" pitchFamily="34" charset="0"/>
                    <a:cs typeface="Arial" panose="020B0604020202020204" pitchFamily="34" charset="0"/>
                  </a:rPr>
                  <a:t>DXd</a:t>
                </a:r>
                <a:r>
                  <a:rPr lang="en-US" sz="600" b="1" noProof="0">
                    <a:latin typeface="Arial" panose="020B0604020202020204" pitchFamily="34" charset="0"/>
                    <a:cs typeface="Arial" panose="020B0604020202020204" pitchFamily="34" charset="0"/>
                  </a:rPr>
                  <a:t> (</a:t>
                </a:r>
                <a:r>
                  <a:rPr lang="en-US" sz="600" b="1" noProof="0" err="1">
                    <a:latin typeface="Arial" panose="020B0604020202020204" pitchFamily="34" charset="0"/>
                    <a:cs typeface="Arial" panose="020B0604020202020204" pitchFamily="34" charset="0"/>
                  </a:rPr>
                  <a:t>exatecan</a:t>
                </a:r>
                <a:r>
                  <a:rPr lang="en-US" sz="600" b="1" noProof="0">
                    <a:latin typeface="Arial" panose="020B0604020202020204" pitchFamily="34" charset="0"/>
                    <a:cs typeface="Arial" panose="020B0604020202020204" pitchFamily="34" charset="0"/>
                  </a:rPr>
                  <a:t>)</a:t>
                </a:r>
              </a:p>
              <a:p>
                <a:r>
                  <a:rPr lang="en-US" sz="600" noProof="0">
                    <a:latin typeface="Arial" panose="020B0604020202020204" pitchFamily="34" charset="0"/>
                    <a:cs typeface="Arial" panose="020B0604020202020204" pitchFamily="34" charset="0"/>
                  </a:rPr>
                  <a:t>(Topo I inhibitor)</a:t>
                </a:r>
              </a:p>
            </p:txBody>
          </p:sp>
          <p:sp>
            <p:nvSpPr>
              <p:cNvPr id="74" name="TextBox 73">
                <a:extLst>
                  <a:ext uri="{FF2B5EF4-FFF2-40B4-BE49-F238E27FC236}">
                    <a16:creationId xmlns:a16="http://schemas.microsoft.com/office/drawing/2014/main" id="{ECF8BDF2-E2D9-57D6-8798-778ECB15D472}"/>
                  </a:ext>
                </a:extLst>
              </p:cNvPr>
              <p:cNvSpPr txBox="1"/>
              <p:nvPr/>
            </p:nvSpPr>
            <p:spPr>
              <a:xfrm>
                <a:off x="4931405" y="2560078"/>
                <a:ext cx="1055305" cy="247709"/>
              </a:xfrm>
              <a:prstGeom prst="rect">
                <a:avLst/>
              </a:prstGeom>
              <a:noFill/>
            </p:spPr>
            <p:txBody>
              <a:bodyPr wrap="square" lIns="0" tIns="0" rIns="0" bIns="0" rtlCol="0">
                <a:spAutoFit/>
              </a:bodyPr>
              <a:lstStyle/>
              <a:p>
                <a:pPr>
                  <a:lnSpc>
                    <a:spcPct val="90000"/>
                  </a:lnSpc>
                </a:pPr>
                <a:r>
                  <a:rPr lang="en-US" sz="600" b="1" noProof="0">
                    <a:latin typeface="Arial" panose="020B0604020202020204" pitchFamily="34" charset="0"/>
                    <a:cs typeface="Arial" panose="020B0604020202020204" pitchFamily="34" charset="0"/>
                  </a:rPr>
                  <a:t>Humanized anti-HER2 IgG1</a:t>
                </a:r>
              </a:p>
            </p:txBody>
          </p:sp>
        </p:grpSp>
        <p:grpSp>
          <p:nvGrpSpPr>
            <p:cNvPr id="27" name="Group 26">
              <a:extLst>
                <a:ext uri="{FF2B5EF4-FFF2-40B4-BE49-F238E27FC236}">
                  <a16:creationId xmlns:a16="http://schemas.microsoft.com/office/drawing/2014/main" id="{427D5BD3-F2B0-47FB-D17F-A8FEA0F8B728}"/>
                </a:ext>
              </a:extLst>
            </p:cNvPr>
            <p:cNvGrpSpPr/>
            <p:nvPr/>
          </p:nvGrpSpPr>
          <p:grpSpPr>
            <a:xfrm>
              <a:off x="6148256" y="3055141"/>
              <a:ext cx="402055" cy="1433808"/>
              <a:chOff x="4395230" y="3242635"/>
              <a:chExt cx="400138" cy="1433808"/>
            </a:xfrm>
          </p:grpSpPr>
          <p:sp>
            <p:nvSpPr>
              <p:cNvPr id="29" name="Oval 28">
                <a:extLst>
                  <a:ext uri="{FF2B5EF4-FFF2-40B4-BE49-F238E27FC236}">
                    <a16:creationId xmlns:a16="http://schemas.microsoft.com/office/drawing/2014/main" id="{755C6386-04BA-EBEA-EBBB-55AB036E2DC2}"/>
                  </a:ext>
                </a:extLst>
              </p:cNvPr>
              <p:cNvSpPr/>
              <p:nvPr/>
            </p:nvSpPr>
            <p:spPr>
              <a:xfrm>
                <a:off x="4395230" y="3532224"/>
                <a:ext cx="400138" cy="1112292"/>
              </a:xfrm>
              <a:prstGeom prst="ellipse">
                <a:avLst/>
              </a:prstGeom>
              <a:solidFill>
                <a:schemeClr val="bg1">
                  <a:alpha val="6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911D86AE-77D1-15F8-58F7-3C22C4303A62}"/>
                  </a:ext>
                </a:extLst>
              </p:cNvPr>
              <p:cNvGrpSpPr/>
              <p:nvPr/>
            </p:nvGrpSpPr>
            <p:grpSpPr>
              <a:xfrm>
                <a:off x="4517375" y="3242635"/>
                <a:ext cx="152400" cy="1433808"/>
                <a:chOff x="3678676" y="3223098"/>
                <a:chExt cx="152400" cy="1272703"/>
              </a:xfrm>
            </p:grpSpPr>
            <p:cxnSp>
              <p:nvCxnSpPr>
                <p:cNvPr id="31" name="Straight Connector 30">
                  <a:extLst>
                    <a:ext uri="{FF2B5EF4-FFF2-40B4-BE49-F238E27FC236}">
                      <a16:creationId xmlns:a16="http://schemas.microsoft.com/office/drawing/2014/main" id="{7E54609F-7C5A-605C-34C3-318515F04E43}"/>
                    </a:ext>
                  </a:extLst>
                </p:cNvPr>
                <p:cNvCxnSpPr/>
                <p:nvPr/>
              </p:nvCxnSpPr>
              <p:spPr>
                <a:xfrm>
                  <a:off x="3754877" y="3229583"/>
                  <a:ext cx="0" cy="1083013"/>
                </a:xfrm>
                <a:prstGeom prst="line">
                  <a:avLst/>
                </a:prstGeom>
                <a:gradFill flip="none" rotWithShape="1">
                  <a:gsLst>
                    <a:gs pos="19000">
                      <a:schemeClr val="accent3">
                        <a:lumMod val="75000"/>
                      </a:schemeClr>
                    </a:gs>
                    <a:gs pos="100000">
                      <a:schemeClr val="accent3">
                        <a:lumMod val="60000"/>
                        <a:lumOff val="40000"/>
                      </a:schemeClr>
                    </a:gs>
                  </a:gsLst>
                  <a:path path="circle">
                    <a:fillToRect l="100000" t="100000"/>
                  </a:path>
                  <a:tileRect r="-100000" b="-100000"/>
                </a:gradFill>
                <a:ln>
                  <a:solidFill>
                    <a:schemeClr val="accent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cxnSp>
            <p:sp>
              <p:nvSpPr>
                <p:cNvPr id="32" name="Oval 31">
                  <a:extLst>
                    <a:ext uri="{FF2B5EF4-FFF2-40B4-BE49-F238E27FC236}">
                      <a16:creationId xmlns:a16="http://schemas.microsoft.com/office/drawing/2014/main" id="{A3A3E5F7-403A-6080-B8B6-15E149AD9BB0}"/>
                    </a:ext>
                  </a:extLst>
                </p:cNvPr>
                <p:cNvSpPr/>
                <p:nvPr/>
              </p:nvSpPr>
              <p:spPr>
                <a:xfrm>
                  <a:off x="3686783" y="3223098"/>
                  <a:ext cx="136187" cy="136187"/>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42F30608-D2A7-D343-ABA9-8EF598CCFE57}"/>
                    </a:ext>
                  </a:extLst>
                </p:cNvPr>
                <p:cNvSpPr/>
                <p:nvPr/>
              </p:nvSpPr>
              <p:spPr>
                <a:xfrm>
                  <a:off x="3686783" y="3365770"/>
                  <a:ext cx="136187" cy="136187"/>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19D04ED8-FD6F-7B8D-90D4-DE1C05D08F93}"/>
                    </a:ext>
                  </a:extLst>
                </p:cNvPr>
                <p:cNvSpPr/>
                <p:nvPr/>
              </p:nvSpPr>
              <p:spPr>
                <a:xfrm>
                  <a:off x="3686783" y="3508442"/>
                  <a:ext cx="136187" cy="136187"/>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7569D942-5679-0E1E-A3D4-2C9D506ED550}"/>
                    </a:ext>
                  </a:extLst>
                </p:cNvPr>
                <p:cNvSpPr/>
                <p:nvPr/>
              </p:nvSpPr>
              <p:spPr>
                <a:xfrm>
                  <a:off x="3686783" y="3651114"/>
                  <a:ext cx="136187" cy="136187"/>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AD2BA977-DFB3-37C5-E942-534E9BCD4740}"/>
                    </a:ext>
                  </a:extLst>
                </p:cNvPr>
                <p:cNvSpPr/>
                <p:nvPr/>
              </p:nvSpPr>
              <p:spPr>
                <a:xfrm>
                  <a:off x="3686783" y="3793786"/>
                  <a:ext cx="136187" cy="136187"/>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8C4BC66D-4ADD-1FAA-58B4-15C5F8B8AEC7}"/>
                    </a:ext>
                  </a:extLst>
                </p:cNvPr>
                <p:cNvSpPr/>
                <p:nvPr/>
              </p:nvSpPr>
              <p:spPr>
                <a:xfrm>
                  <a:off x="3678676" y="4129391"/>
                  <a:ext cx="152400" cy="366410"/>
                </a:xfrm>
                <a:prstGeom prst="ellipse">
                  <a:avLst/>
                </a:prstGeom>
                <a:gradFill flip="none" rotWithShape="1">
                  <a:gsLst>
                    <a:gs pos="6000">
                      <a:srgbClr val="00B050"/>
                    </a:gs>
                    <a:gs pos="100000">
                      <a:schemeClr val="accent2">
                        <a:lumMod val="20000"/>
                        <a:lumOff val="80000"/>
                      </a:schemeClr>
                    </a:gs>
                  </a:gsLst>
                  <a:path path="circle">
                    <a:fillToRect l="100000" t="100000"/>
                  </a:path>
                  <a:tileRect r="-100000" b="-100000"/>
                </a:gra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cs typeface="Arial" panose="020B0604020202020204" pitchFamily="34" charset="0"/>
                  </a:endParaRPr>
                </a:p>
              </p:txBody>
            </p:sp>
          </p:grpSp>
        </p:grpSp>
        <p:sp>
          <p:nvSpPr>
            <p:cNvPr id="28" name="TextBox 27">
              <a:extLst>
                <a:ext uri="{FF2B5EF4-FFF2-40B4-BE49-F238E27FC236}">
                  <a16:creationId xmlns:a16="http://schemas.microsoft.com/office/drawing/2014/main" id="{F6A3CFEF-79D4-387E-7F9F-C5FBCCC185BE}"/>
                </a:ext>
              </a:extLst>
            </p:cNvPr>
            <p:cNvSpPr txBox="1"/>
            <p:nvPr/>
          </p:nvSpPr>
          <p:spPr>
            <a:xfrm>
              <a:off x="6422276" y="4282553"/>
              <a:ext cx="733956" cy="344041"/>
            </a:xfrm>
            <a:prstGeom prst="rect">
              <a:avLst/>
            </a:prstGeom>
            <a:noFill/>
          </p:spPr>
          <p:txBody>
            <a:bodyPr wrap="none" rtlCol="0">
              <a:spAutoFit/>
            </a:bodyPr>
            <a:lstStyle/>
            <a:p>
              <a:pPr algn="ctr"/>
              <a:r>
                <a:rPr lang="en-US" sz="900" b="1" noProof="0" dirty="0">
                  <a:latin typeface="Arial" panose="020B0604020202020204" pitchFamily="34" charset="0"/>
                  <a:cs typeface="Arial" panose="020B0604020202020204" pitchFamily="34" charset="0"/>
                </a:rPr>
                <a:t>HER2</a:t>
              </a:r>
            </a:p>
          </p:txBody>
        </p:sp>
      </p:grpSp>
      <p:sp>
        <p:nvSpPr>
          <p:cNvPr id="102" name="TextBox 101">
            <a:extLst>
              <a:ext uri="{FF2B5EF4-FFF2-40B4-BE49-F238E27FC236}">
                <a16:creationId xmlns:a16="http://schemas.microsoft.com/office/drawing/2014/main" id="{5DCF868D-3A17-EE4A-228E-234141AE576F}"/>
              </a:ext>
            </a:extLst>
          </p:cNvPr>
          <p:cNvSpPr txBox="1"/>
          <p:nvPr/>
        </p:nvSpPr>
        <p:spPr>
          <a:xfrm>
            <a:off x="7834970" y="1566763"/>
            <a:ext cx="1133194" cy="461665"/>
          </a:xfrm>
          <a:prstGeom prst="rect">
            <a:avLst/>
          </a:prstGeom>
          <a:noFill/>
        </p:spPr>
        <p:txBody>
          <a:bodyPr wrap="none" rtlCol="0">
            <a:spAutoFit/>
          </a:bodyPr>
          <a:lstStyle/>
          <a:p>
            <a:pPr algn="ctr"/>
            <a:r>
              <a:rPr lang="en-US" sz="1200" b="1" noProof="0" dirty="0">
                <a:solidFill>
                  <a:srgbClr val="215F9A"/>
                </a:solidFill>
                <a:latin typeface="Arial" panose="020B0604020202020204" pitchFamily="34" charset="0"/>
                <a:cs typeface="Arial" panose="020B0604020202020204" pitchFamily="34" charset="0"/>
              </a:rPr>
              <a:t>Trastuzumab</a:t>
            </a:r>
          </a:p>
          <a:p>
            <a:pPr algn="ctr"/>
            <a:r>
              <a:rPr lang="en-US" sz="1200" b="1" noProof="0" dirty="0" err="1">
                <a:solidFill>
                  <a:srgbClr val="215F9A"/>
                </a:solidFill>
                <a:latin typeface="Arial" panose="020B0604020202020204" pitchFamily="34" charset="0"/>
                <a:cs typeface="Arial" panose="020B0604020202020204" pitchFamily="34" charset="0"/>
              </a:rPr>
              <a:t>deruxtecan</a:t>
            </a:r>
            <a:endParaRPr lang="en-US" sz="1200" b="1" noProof="0" dirty="0">
              <a:solidFill>
                <a:srgbClr val="215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61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F94112-B0F8-C47E-7D89-CF08857420C0}"/>
              </a:ext>
            </a:extLst>
          </p:cNvPr>
          <p:cNvSpPr/>
          <p:nvPr/>
        </p:nvSpPr>
        <p:spPr>
          <a:xfrm>
            <a:off x="-10752" y="1406103"/>
            <a:ext cx="9142052" cy="283761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25BFAF3-B7B8-EDD8-11B0-C21486071811}"/>
              </a:ext>
            </a:extLst>
          </p:cNvPr>
          <p:cNvSpPr/>
          <p:nvPr/>
        </p:nvSpPr>
        <p:spPr>
          <a:xfrm>
            <a:off x="129984" y="1309166"/>
            <a:ext cx="4294778" cy="3068579"/>
          </a:xfrm>
          <a:prstGeom prst="rect">
            <a:avLst/>
          </a:prstGeom>
          <a:solidFill>
            <a:schemeClr val="bg1"/>
          </a:solidFill>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230BCF-D9EC-F647-8687-973A30E1C7B9}"/>
              </a:ext>
            </a:extLst>
          </p:cNvPr>
          <p:cNvSpPr>
            <a:spLocks noGrp="1"/>
          </p:cNvSpPr>
          <p:nvPr>
            <p:ph type="title"/>
          </p:nvPr>
        </p:nvSpPr>
        <p:spPr>
          <a:xfrm>
            <a:off x="12700" y="12700"/>
            <a:ext cx="9118600" cy="857126"/>
          </a:xfrm>
        </p:spPr>
        <p:txBody>
          <a:bodyPr>
            <a:noAutofit/>
          </a:bodyPr>
          <a:lstStyle/>
          <a:p>
            <a:pPr algn="ctr"/>
            <a:r>
              <a:rPr lang="en-US" sz="3200" noProof="0" dirty="0">
                <a:solidFill>
                  <a:schemeClr val="bg1"/>
                </a:solidFill>
              </a:rPr>
              <a:t>DESTINY-Breast04 </a:t>
            </a:r>
            <a:br>
              <a:rPr lang="en-US" sz="3200" noProof="0" dirty="0">
                <a:solidFill>
                  <a:schemeClr val="bg1"/>
                </a:solidFill>
              </a:rPr>
            </a:br>
            <a:r>
              <a:rPr lang="en-US" sz="2400" i="1" noProof="0" dirty="0">
                <a:solidFill>
                  <a:schemeClr val="bg1"/>
                </a:solidFill>
              </a:rPr>
              <a:t>Updated PFS (Investigator Assessed)</a:t>
            </a:r>
            <a:endParaRPr lang="en-US" sz="2800" i="1" noProof="0" dirty="0">
              <a:solidFill>
                <a:schemeClr val="bg1"/>
              </a:solidFill>
            </a:endParaRPr>
          </a:p>
        </p:txBody>
      </p:sp>
      <p:sp>
        <p:nvSpPr>
          <p:cNvPr id="6" name="Text Placeholder 5">
            <a:extLst>
              <a:ext uri="{FF2B5EF4-FFF2-40B4-BE49-F238E27FC236}">
                <a16:creationId xmlns:a16="http://schemas.microsoft.com/office/drawing/2014/main" id="{D8AB924B-5D7A-D84B-7873-0EE765CE3C9A}"/>
              </a:ext>
            </a:extLst>
          </p:cNvPr>
          <p:cNvSpPr>
            <a:spLocks noGrp="1"/>
          </p:cNvSpPr>
          <p:nvPr>
            <p:ph type="body" sz="quarter" idx="10"/>
          </p:nvPr>
        </p:nvSpPr>
        <p:spPr>
          <a:xfrm>
            <a:off x="25400" y="4908624"/>
            <a:ext cx="7596332" cy="254000"/>
          </a:xfrm>
        </p:spPr>
        <p:txBody>
          <a:bodyPr/>
          <a:lstStyle/>
          <a:p>
            <a:pPr algn="l"/>
            <a:r>
              <a:rPr lang="en-US" sz="800" noProof="0" dirty="0">
                <a:solidFill>
                  <a:schemeClr val="bg1">
                    <a:lumMod val="50000"/>
                  </a:schemeClr>
                </a:solidFill>
              </a:rPr>
              <a:t>Modi S, et al. </a:t>
            </a:r>
            <a:r>
              <a:rPr lang="en-US" sz="800" i="1" noProof="0" dirty="0">
                <a:solidFill>
                  <a:schemeClr val="bg1">
                    <a:lumMod val="50000"/>
                  </a:schemeClr>
                </a:solidFill>
              </a:rPr>
              <a:t>N </a:t>
            </a:r>
            <a:r>
              <a:rPr lang="en-US" sz="800" i="1" noProof="0" dirty="0" err="1">
                <a:solidFill>
                  <a:schemeClr val="bg1">
                    <a:lumMod val="50000"/>
                  </a:schemeClr>
                </a:solidFill>
              </a:rPr>
              <a:t>Engl</a:t>
            </a:r>
            <a:r>
              <a:rPr lang="en-US" sz="800" i="1" noProof="0" dirty="0">
                <a:solidFill>
                  <a:schemeClr val="bg1">
                    <a:lumMod val="50000"/>
                  </a:schemeClr>
                </a:solidFill>
              </a:rPr>
              <a:t> J Med. </a:t>
            </a:r>
            <a:r>
              <a:rPr lang="en-US" sz="800" noProof="0" dirty="0">
                <a:solidFill>
                  <a:schemeClr val="bg1">
                    <a:lumMod val="50000"/>
                  </a:schemeClr>
                </a:solidFill>
              </a:rPr>
              <a:t>2022;387(1):9–20. Modi S, et al. </a:t>
            </a:r>
            <a:r>
              <a:rPr lang="en-US" sz="800" i="1" noProof="0" dirty="0">
                <a:solidFill>
                  <a:schemeClr val="bg1">
                    <a:lumMod val="50000"/>
                  </a:schemeClr>
                </a:solidFill>
              </a:rPr>
              <a:t>N </a:t>
            </a:r>
            <a:r>
              <a:rPr lang="en-US" sz="800" i="1" noProof="0" dirty="0" err="1">
                <a:solidFill>
                  <a:schemeClr val="bg1">
                    <a:lumMod val="50000"/>
                  </a:schemeClr>
                </a:solidFill>
              </a:rPr>
              <a:t>Engl</a:t>
            </a:r>
            <a:r>
              <a:rPr lang="en-US" sz="800" i="1" noProof="0" dirty="0">
                <a:solidFill>
                  <a:schemeClr val="bg1">
                    <a:lumMod val="50000"/>
                  </a:schemeClr>
                </a:solidFill>
              </a:rPr>
              <a:t> J Med</a:t>
            </a:r>
            <a:r>
              <a:rPr lang="en-US" sz="800" noProof="0" dirty="0">
                <a:solidFill>
                  <a:schemeClr val="bg1">
                    <a:lumMod val="50000"/>
                  </a:schemeClr>
                </a:solidFill>
              </a:rPr>
              <a:t>. 2022;387(1):9–20. Modi S, et al. ESMO Congress 2023. Abstract No. 3760. https://</a:t>
            </a:r>
            <a:r>
              <a:rPr lang="en-US" sz="800" noProof="0" dirty="0" err="1">
                <a:solidFill>
                  <a:schemeClr val="bg1">
                    <a:lumMod val="50000"/>
                  </a:schemeClr>
                </a:solidFill>
              </a:rPr>
              <a:t>oncologypro.esmo.org</a:t>
            </a:r>
            <a:r>
              <a:rPr lang="en-US" sz="800" noProof="0" dirty="0">
                <a:solidFill>
                  <a:schemeClr val="bg1">
                    <a:lumMod val="50000"/>
                  </a:schemeClr>
                </a:solidFill>
              </a:rPr>
              <a:t>/meeting-resources/esmo-congress-2023/trastuzumab-deruxtecan-t-dxd-versus-treatment-of-physician-s-choice-tpc-in-patients-pts-with-her2-low-unresectable-and-or-metastatic-breast-c.</a:t>
            </a:r>
          </a:p>
        </p:txBody>
      </p:sp>
      <p:pic>
        <p:nvPicPr>
          <p:cNvPr id="10" name="Picture 9" descr="A graph of a number of patients&#10;&#10;Description automatically generated">
            <a:extLst>
              <a:ext uri="{FF2B5EF4-FFF2-40B4-BE49-F238E27FC236}">
                <a16:creationId xmlns:a16="http://schemas.microsoft.com/office/drawing/2014/main" id="{A43D2487-9E2E-D09F-1829-F6C0AB19F77F}"/>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07304" y="1687259"/>
            <a:ext cx="4147447" cy="2605104"/>
          </a:xfrm>
          <a:prstGeom prst="rect">
            <a:avLst/>
          </a:prstGeom>
        </p:spPr>
      </p:pic>
      <p:sp>
        <p:nvSpPr>
          <p:cNvPr id="16" name="TextBox 15">
            <a:extLst>
              <a:ext uri="{FF2B5EF4-FFF2-40B4-BE49-F238E27FC236}">
                <a16:creationId xmlns:a16="http://schemas.microsoft.com/office/drawing/2014/main" id="{355B29BC-CAEE-EFD5-0F8D-4B222C856CD2}"/>
              </a:ext>
            </a:extLst>
          </p:cNvPr>
          <p:cNvSpPr txBox="1"/>
          <p:nvPr/>
        </p:nvSpPr>
        <p:spPr>
          <a:xfrm>
            <a:off x="398897" y="1318054"/>
            <a:ext cx="435632" cy="300082"/>
          </a:xfrm>
          <a:prstGeom prst="rect">
            <a:avLst/>
          </a:prstGeom>
          <a:noFill/>
        </p:spPr>
        <p:txBody>
          <a:bodyPr wrap="none" rtlCol="0">
            <a:spAutoFit/>
          </a:bodyPr>
          <a:lstStyle/>
          <a:p>
            <a:pPr algn="ctr" defTabSz="342900">
              <a:defRPr/>
            </a:pPr>
            <a:r>
              <a:rPr lang="en-US" sz="1350" b="1" noProof="0" dirty="0">
                <a:solidFill>
                  <a:schemeClr val="accent5"/>
                </a:solidFill>
                <a:ea typeface="Osaka"/>
              </a:rPr>
              <a:t>PFS</a:t>
            </a:r>
            <a:endParaRPr lang="en-US" sz="1350" b="1" noProof="0">
              <a:solidFill>
                <a:schemeClr val="accent5"/>
              </a:solidFill>
              <a:ea typeface="Osaka"/>
            </a:endParaRPr>
          </a:p>
        </p:txBody>
      </p:sp>
      <p:sp>
        <p:nvSpPr>
          <p:cNvPr id="5" name="TextBox 4">
            <a:extLst>
              <a:ext uri="{FF2B5EF4-FFF2-40B4-BE49-F238E27FC236}">
                <a16:creationId xmlns:a16="http://schemas.microsoft.com/office/drawing/2014/main" id="{F7AEF06A-BEF9-B468-DB9E-D0BA0163127D}"/>
              </a:ext>
            </a:extLst>
          </p:cNvPr>
          <p:cNvSpPr txBox="1"/>
          <p:nvPr/>
        </p:nvSpPr>
        <p:spPr>
          <a:xfrm>
            <a:off x="2165693" y="3672944"/>
            <a:ext cx="918842" cy="246221"/>
          </a:xfrm>
          <a:prstGeom prst="rect">
            <a:avLst/>
          </a:prstGeom>
          <a:solidFill>
            <a:schemeClr val="bg1"/>
          </a:solidFill>
        </p:spPr>
        <p:txBody>
          <a:bodyPr wrap="none" rtlCol="0" anchor="ctr">
            <a:spAutoFit/>
          </a:bodyPr>
          <a:lstStyle/>
          <a:p>
            <a:pPr algn="ctr"/>
            <a:r>
              <a:rPr lang="en-US" sz="1000" b="1" noProof="0">
                <a:solidFill>
                  <a:schemeClr val="tx2"/>
                </a:solidFill>
              </a:rPr>
              <a:t>Time, months</a:t>
            </a:r>
          </a:p>
        </p:txBody>
      </p:sp>
      <p:sp>
        <p:nvSpPr>
          <p:cNvPr id="21" name="TextBox 20">
            <a:extLst>
              <a:ext uri="{FF2B5EF4-FFF2-40B4-BE49-F238E27FC236}">
                <a16:creationId xmlns:a16="http://schemas.microsoft.com/office/drawing/2014/main" id="{839E8E8B-4491-25E1-79B3-099181707952}"/>
              </a:ext>
            </a:extLst>
          </p:cNvPr>
          <p:cNvSpPr txBox="1"/>
          <p:nvPr/>
        </p:nvSpPr>
        <p:spPr>
          <a:xfrm>
            <a:off x="178415" y="3824083"/>
            <a:ext cx="1099981" cy="230832"/>
          </a:xfrm>
          <a:prstGeom prst="rect">
            <a:avLst/>
          </a:prstGeom>
          <a:solidFill>
            <a:schemeClr val="bg1"/>
          </a:solidFill>
        </p:spPr>
        <p:txBody>
          <a:bodyPr wrap="none" rtlCol="0">
            <a:spAutoFit/>
          </a:bodyPr>
          <a:lstStyle/>
          <a:p>
            <a:r>
              <a:rPr lang="en-US" sz="900" b="1" noProof="0">
                <a:solidFill>
                  <a:schemeClr val="tx2"/>
                </a:solidFill>
              </a:rPr>
              <a:t>Patients still at risk</a:t>
            </a:r>
          </a:p>
        </p:txBody>
      </p:sp>
      <p:sp>
        <p:nvSpPr>
          <p:cNvPr id="29" name="TextBox 28">
            <a:extLst>
              <a:ext uri="{FF2B5EF4-FFF2-40B4-BE49-F238E27FC236}">
                <a16:creationId xmlns:a16="http://schemas.microsoft.com/office/drawing/2014/main" id="{BCB9313D-4CCD-1302-DA3A-ECAF99353B27}"/>
              </a:ext>
            </a:extLst>
          </p:cNvPr>
          <p:cNvSpPr txBox="1"/>
          <p:nvPr/>
        </p:nvSpPr>
        <p:spPr>
          <a:xfrm>
            <a:off x="807035" y="3600836"/>
            <a:ext cx="3576605" cy="123111"/>
          </a:xfrm>
          <a:prstGeom prst="rect">
            <a:avLst/>
          </a:prstGeom>
          <a:solidFill>
            <a:schemeClr val="bg1"/>
          </a:solidFill>
        </p:spPr>
        <p:txBody>
          <a:bodyPr wrap="square" tIns="0" rIns="0" rtlCol="0">
            <a:spAutoFit/>
          </a:bodyPr>
          <a:lstStyle/>
          <a:p>
            <a:r>
              <a:rPr lang="en-US" sz="500" noProof="0"/>
              <a:t>0    1    2    3   4    5    6    7    8    9   10 11  12 13  14  15 16  17  18 19  20  21 22  23 24  25  26 27  28  29 30  31 32  33  34 35  36  37 38  39  </a:t>
            </a:r>
          </a:p>
        </p:txBody>
      </p:sp>
      <p:pic>
        <p:nvPicPr>
          <p:cNvPr id="32" name="Picture 31" descr="A graph on a white background&#10;&#10;Description automatically generated">
            <a:extLst>
              <a:ext uri="{FF2B5EF4-FFF2-40B4-BE49-F238E27FC236}">
                <a16:creationId xmlns:a16="http://schemas.microsoft.com/office/drawing/2014/main" id="{553D60CA-4499-B987-89DA-9077A1D40446}"/>
              </a:ext>
            </a:extLst>
          </p:cNvPr>
          <p:cNvPicPr>
            <a:picLocks noChangeAspect="1"/>
          </p:cNvPicPr>
          <p:nvPr/>
        </p:nvPicPr>
        <p:blipFill rotWithShape="1">
          <a:blip r:embed="rId5">
            <a:extLst>
              <a:ext uri="{28A0092B-C50C-407E-A947-70E740481C1C}">
                <a14:useLocalDpi xmlns:a14="http://schemas.microsoft.com/office/drawing/2010/main" val="0"/>
              </a:ext>
            </a:extLst>
          </a:blip>
          <a:srcRect l="43449" t="5108" r="18955" b="59570"/>
          <a:stretch/>
        </p:blipFill>
        <p:spPr>
          <a:xfrm>
            <a:off x="903822" y="1701084"/>
            <a:ext cx="3450929" cy="1814279"/>
          </a:xfrm>
          <a:prstGeom prst="rect">
            <a:avLst/>
          </a:prstGeom>
        </p:spPr>
      </p:pic>
      <p:graphicFrame>
        <p:nvGraphicFramePr>
          <p:cNvPr id="13" name="Table 10">
            <a:extLst>
              <a:ext uri="{FF2B5EF4-FFF2-40B4-BE49-F238E27FC236}">
                <a16:creationId xmlns:a16="http://schemas.microsoft.com/office/drawing/2014/main" id="{00B83A6C-0283-BE8D-FA9C-386CF335F5E5}"/>
              </a:ext>
            </a:extLst>
          </p:cNvPr>
          <p:cNvGraphicFramePr>
            <a:graphicFrameLocks noGrp="1"/>
          </p:cNvGraphicFramePr>
          <p:nvPr>
            <p:extLst>
              <p:ext uri="{D42A27DB-BD31-4B8C-83A1-F6EECF244321}">
                <p14:modId xmlns:p14="http://schemas.microsoft.com/office/powerpoint/2010/main" val="4250199003"/>
              </p:ext>
            </p:extLst>
          </p:nvPr>
        </p:nvGraphicFramePr>
        <p:xfrm>
          <a:off x="1922457" y="1160645"/>
          <a:ext cx="2568105" cy="937260"/>
        </p:xfrm>
        <a:graphic>
          <a:graphicData uri="http://schemas.openxmlformats.org/drawingml/2006/table">
            <a:tbl>
              <a:tblPr firstRow="1" bandRow="1">
                <a:tableStyleId>{6E25E649-3F16-4E02-A733-19D2CDBF48F0}</a:tableStyleId>
              </a:tblPr>
              <a:tblGrid>
                <a:gridCol w="565101">
                  <a:extLst>
                    <a:ext uri="{9D8B030D-6E8A-4147-A177-3AD203B41FA5}">
                      <a16:colId xmlns:a16="http://schemas.microsoft.com/office/drawing/2014/main" val="1285726488"/>
                    </a:ext>
                  </a:extLst>
                </a:gridCol>
                <a:gridCol w="651131">
                  <a:extLst>
                    <a:ext uri="{9D8B030D-6E8A-4147-A177-3AD203B41FA5}">
                      <a16:colId xmlns:a16="http://schemas.microsoft.com/office/drawing/2014/main" val="103459706"/>
                    </a:ext>
                  </a:extLst>
                </a:gridCol>
                <a:gridCol w="651131">
                  <a:extLst>
                    <a:ext uri="{9D8B030D-6E8A-4147-A177-3AD203B41FA5}">
                      <a16:colId xmlns:a16="http://schemas.microsoft.com/office/drawing/2014/main" val="293757630"/>
                    </a:ext>
                  </a:extLst>
                </a:gridCol>
                <a:gridCol w="700742">
                  <a:extLst>
                    <a:ext uri="{9D8B030D-6E8A-4147-A177-3AD203B41FA5}">
                      <a16:colId xmlns:a16="http://schemas.microsoft.com/office/drawing/2014/main" val="2353570026"/>
                    </a:ext>
                  </a:extLst>
                </a:gridCol>
              </a:tblGrid>
              <a:tr h="265548">
                <a:tc>
                  <a:txBody>
                    <a:bodyPr/>
                    <a:lstStyle/>
                    <a:p>
                      <a:pPr algn="l"/>
                      <a:r>
                        <a:rPr lang="en-US" sz="800" noProof="0"/>
                        <a:t>Median</a:t>
                      </a:r>
                    </a:p>
                    <a:p>
                      <a:pPr algn="l"/>
                      <a:r>
                        <a:rPr lang="en-US" sz="800" noProof="0"/>
                        <a:t>(95% CI)</a:t>
                      </a:r>
                    </a:p>
                  </a:txBody>
                  <a:tcPr marL="68580" marR="68580" marT="34290" marB="3429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algn="ctr"/>
                      <a:r>
                        <a:rPr lang="en-US" sz="800" b="1" noProof="0" dirty="0">
                          <a:solidFill>
                            <a:schemeClr val="bg1"/>
                          </a:solidFill>
                        </a:rPr>
                        <a:t>T-</a:t>
                      </a:r>
                      <a:r>
                        <a:rPr lang="en-US" sz="800" b="1" noProof="0" dirty="0" err="1">
                          <a:solidFill>
                            <a:schemeClr val="bg1"/>
                          </a:solidFill>
                        </a:rPr>
                        <a:t>DXd</a:t>
                      </a:r>
                      <a:endParaRPr lang="en-US" sz="800" b="1" noProof="0" dirty="0">
                        <a:solidFill>
                          <a:schemeClr val="bg1"/>
                        </a:solidFill>
                      </a:endParaRPr>
                    </a:p>
                    <a:p>
                      <a:pPr algn="ctr"/>
                      <a:r>
                        <a:rPr lang="en-US" sz="800" b="1" noProof="0" dirty="0">
                          <a:solidFill>
                            <a:schemeClr val="bg1"/>
                          </a:solidFill>
                        </a:rPr>
                        <a:t>(n = 373)</a:t>
                      </a:r>
                    </a:p>
                  </a:txBody>
                  <a:tcPr marL="68580" marR="68580" marT="34290" marB="3429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rgbClr val="9C099D"/>
                    </a:solidFill>
                  </a:tcPr>
                </a:tc>
                <a:tc>
                  <a:txBody>
                    <a:bodyPr/>
                    <a:lstStyle/>
                    <a:p>
                      <a:pPr algn="ctr"/>
                      <a:r>
                        <a:rPr lang="en-US" sz="800" b="1" noProof="0">
                          <a:solidFill>
                            <a:schemeClr val="bg1"/>
                          </a:solidFill>
                        </a:rPr>
                        <a:t>TPC </a:t>
                      </a:r>
                    </a:p>
                    <a:p>
                      <a:pPr algn="ctr"/>
                      <a:r>
                        <a:rPr lang="en-US" sz="800" b="1" noProof="0">
                          <a:solidFill>
                            <a:schemeClr val="bg1"/>
                          </a:solidFill>
                        </a:rPr>
                        <a:t>(n = 184)</a:t>
                      </a:r>
                    </a:p>
                  </a:txBody>
                  <a:tcPr marL="68580" marR="68580" marT="34290" marB="3429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a:r>
                        <a:rPr lang="en-US" sz="800" noProof="0"/>
                        <a:t>Hazard Ratio</a:t>
                      </a:r>
                    </a:p>
                    <a:p>
                      <a:pPr algn="ctr"/>
                      <a:r>
                        <a:rPr lang="en-US" sz="800" noProof="0"/>
                        <a:t>(95% CI)</a:t>
                      </a:r>
                    </a:p>
                  </a:txBody>
                  <a:tcPr marL="68580" marR="68580" marT="34290" marB="3429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34101224"/>
                  </a:ext>
                </a:extLst>
              </a:tr>
              <a:tr h="265548">
                <a:tc>
                  <a:txBody>
                    <a:bodyPr/>
                    <a:lstStyle/>
                    <a:p>
                      <a:pPr algn="l"/>
                      <a:r>
                        <a:rPr lang="en-US" sz="800" noProof="0">
                          <a:solidFill>
                            <a:schemeClr val="tx1"/>
                          </a:solidFill>
                        </a:rPr>
                        <a:t>Primary</a:t>
                      </a:r>
                    </a:p>
                    <a:p>
                      <a:pPr algn="l"/>
                      <a:r>
                        <a:rPr lang="en-US" sz="800" noProof="0">
                          <a:solidFill>
                            <a:schemeClr val="tx1"/>
                          </a:solidFill>
                        </a:rPr>
                        <a:t>analysis</a:t>
                      </a:r>
                    </a:p>
                  </a:txBody>
                  <a:tcPr marL="68580" marR="68580" marT="34290" marB="34290" anchor="ctr">
                    <a:lnT w="19050" cap="flat" cmpd="sng" algn="ctr">
                      <a:solidFill>
                        <a:schemeClr val="bg1">
                          <a:lumMod val="50000"/>
                        </a:schemeClr>
                      </a:solidFill>
                      <a:prstDash val="solid"/>
                      <a:round/>
                      <a:headEnd type="none" w="med" len="med"/>
                      <a:tailEnd type="none" w="med" len="med"/>
                    </a:lnT>
                  </a:tcPr>
                </a:tc>
                <a:tc>
                  <a:txBody>
                    <a:bodyPr/>
                    <a:lstStyle/>
                    <a:p>
                      <a:pPr algn="ctr"/>
                      <a:r>
                        <a:rPr lang="en-US" sz="800" noProof="0" dirty="0">
                          <a:solidFill>
                            <a:schemeClr val="tx1"/>
                          </a:solidFill>
                        </a:rPr>
                        <a:t>8.8 months</a:t>
                      </a:r>
                    </a:p>
                    <a:p>
                      <a:pPr algn="ctr"/>
                      <a:r>
                        <a:rPr lang="en-US" sz="800" noProof="0" dirty="0">
                          <a:solidFill>
                            <a:schemeClr val="tx1"/>
                          </a:solidFill>
                        </a:rPr>
                        <a:t>(8.3–9.8)</a:t>
                      </a:r>
                    </a:p>
                  </a:txBody>
                  <a:tcPr marL="68580" marR="68580" marT="34290" marB="34290" anchor="ctr">
                    <a:lnT w="19050" cap="flat" cmpd="sng" algn="ctr">
                      <a:solidFill>
                        <a:schemeClr val="bg1">
                          <a:lumMod val="50000"/>
                        </a:schemeClr>
                      </a:solidFill>
                      <a:prstDash val="solid"/>
                      <a:round/>
                      <a:headEnd type="none" w="med" len="med"/>
                      <a:tailEnd type="none" w="med" len="med"/>
                    </a:lnT>
                  </a:tcPr>
                </a:tc>
                <a:tc>
                  <a:txBody>
                    <a:bodyPr/>
                    <a:lstStyle/>
                    <a:p>
                      <a:pPr algn="ctr"/>
                      <a:r>
                        <a:rPr lang="en-US" sz="800" noProof="0" dirty="0">
                          <a:solidFill>
                            <a:schemeClr val="tx1"/>
                          </a:solidFill>
                        </a:rPr>
                        <a:t>4.2 months</a:t>
                      </a:r>
                    </a:p>
                    <a:p>
                      <a:pPr algn="ctr"/>
                      <a:r>
                        <a:rPr lang="en-US" sz="800" noProof="0" dirty="0">
                          <a:solidFill>
                            <a:schemeClr val="tx1"/>
                          </a:solidFill>
                        </a:rPr>
                        <a:t>(3.0–4.5)</a:t>
                      </a:r>
                    </a:p>
                  </a:txBody>
                  <a:tcPr marL="68580" marR="68580" marT="34290" marB="34290" anchor="ctr">
                    <a:lnT w="19050" cap="flat" cmpd="sng" algn="ctr">
                      <a:solidFill>
                        <a:schemeClr val="bg1">
                          <a:lumMod val="50000"/>
                        </a:schemeClr>
                      </a:solidFill>
                      <a:prstDash val="solid"/>
                      <a:round/>
                      <a:headEnd type="none" w="med" len="med"/>
                      <a:tailEnd type="none" w="med" len="med"/>
                    </a:lnT>
                  </a:tcPr>
                </a:tc>
                <a:tc>
                  <a:txBody>
                    <a:bodyPr/>
                    <a:lstStyle/>
                    <a:p>
                      <a:pPr algn="ctr"/>
                      <a:r>
                        <a:rPr lang="en-US" sz="800" noProof="0">
                          <a:solidFill>
                            <a:schemeClr val="tx1"/>
                          </a:solidFill>
                        </a:rPr>
                        <a:t>0.37</a:t>
                      </a:r>
                    </a:p>
                    <a:p>
                      <a:pPr algn="ctr"/>
                      <a:r>
                        <a:rPr lang="en-US" sz="800" noProof="0">
                          <a:solidFill>
                            <a:schemeClr val="tx1"/>
                          </a:solidFill>
                        </a:rPr>
                        <a:t>(0.30–0.45)</a:t>
                      </a:r>
                    </a:p>
                  </a:txBody>
                  <a:tcPr marL="68580" marR="68580" marT="34290" marB="34290" anchor="ctr">
                    <a:lnT w="1905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849842352"/>
                  </a:ext>
                </a:extLst>
              </a:tr>
              <a:tr h="265548">
                <a:tc>
                  <a:txBody>
                    <a:bodyPr/>
                    <a:lstStyle/>
                    <a:p>
                      <a:pPr algn="l"/>
                      <a:r>
                        <a:rPr lang="en-US" sz="800" b="1" noProof="0"/>
                        <a:t>Updated</a:t>
                      </a:r>
                    </a:p>
                    <a:p>
                      <a:pPr algn="l"/>
                      <a:r>
                        <a:rPr lang="en-US" sz="800" b="1" noProof="0"/>
                        <a:t>analysis</a:t>
                      </a:r>
                    </a:p>
                  </a:txBody>
                  <a:tcPr marL="68580" marR="68580" marT="34290" marB="34290" anchor="ctr">
                    <a:lnB w="19050" cap="flat" cmpd="sng" algn="ctr">
                      <a:solidFill>
                        <a:schemeClr val="bg1">
                          <a:lumMod val="50000"/>
                        </a:schemeClr>
                      </a:solidFill>
                      <a:prstDash val="solid"/>
                      <a:round/>
                      <a:headEnd type="none" w="med" len="med"/>
                      <a:tailEnd type="none" w="med" len="med"/>
                    </a:lnB>
                  </a:tcPr>
                </a:tc>
                <a:tc>
                  <a:txBody>
                    <a:bodyPr/>
                    <a:lstStyle/>
                    <a:p>
                      <a:pPr algn="ctr"/>
                      <a:r>
                        <a:rPr lang="en-US" sz="800" b="1" noProof="0"/>
                        <a:t>8.8 months</a:t>
                      </a:r>
                    </a:p>
                    <a:p>
                      <a:pPr algn="ctr"/>
                      <a:r>
                        <a:rPr lang="en-US" sz="800" b="1" noProof="0"/>
                        <a:t>(8.3–9.8)</a:t>
                      </a:r>
                    </a:p>
                  </a:txBody>
                  <a:tcPr marL="68580" marR="68580" marT="34290" marB="34290" anchor="ctr">
                    <a:lnB w="19050" cap="flat" cmpd="sng" algn="ctr">
                      <a:solidFill>
                        <a:schemeClr val="bg1">
                          <a:lumMod val="50000"/>
                        </a:schemeClr>
                      </a:solidFill>
                      <a:prstDash val="solid"/>
                      <a:round/>
                      <a:headEnd type="none" w="med" len="med"/>
                      <a:tailEnd type="none" w="med" len="med"/>
                    </a:lnB>
                  </a:tcPr>
                </a:tc>
                <a:tc>
                  <a:txBody>
                    <a:bodyPr/>
                    <a:lstStyle/>
                    <a:p>
                      <a:pPr algn="ctr"/>
                      <a:r>
                        <a:rPr lang="en-US" sz="800" b="1" noProof="0"/>
                        <a:t>4.2 months</a:t>
                      </a:r>
                    </a:p>
                    <a:p>
                      <a:pPr algn="ctr"/>
                      <a:r>
                        <a:rPr lang="en-US" sz="800" b="1" noProof="0"/>
                        <a:t>(3.0–4.5)</a:t>
                      </a:r>
                    </a:p>
                  </a:txBody>
                  <a:tcPr marL="68580" marR="68580" marT="34290" marB="34290" anchor="ctr">
                    <a:lnB w="19050" cap="flat" cmpd="sng" algn="ctr">
                      <a:solidFill>
                        <a:schemeClr val="bg1">
                          <a:lumMod val="50000"/>
                        </a:schemeClr>
                      </a:solidFill>
                      <a:prstDash val="solid"/>
                      <a:round/>
                      <a:headEnd type="none" w="med" len="med"/>
                      <a:tailEnd type="none" w="med" len="med"/>
                    </a:lnB>
                  </a:tcPr>
                </a:tc>
                <a:tc>
                  <a:txBody>
                    <a:bodyPr/>
                    <a:lstStyle/>
                    <a:p>
                      <a:pPr algn="ctr"/>
                      <a:r>
                        <a:rPr lang="en-US" sz="800" b="1" noProof="0" dirty="0"/>
                        <a:t>0.36</a:t>
                      </a:r>
                    </a:p>
                    <a:p>
                      <a:pPr algn="ctr"/>
                      <a:r>
                        <a:rPr lang="en-US" sz="800" b="1" noProof="0" dirty="0"/>
                        <a:t>(0.29–0.45)</a:t>
                      </a:r>
                    </a:p>
                  </a:txBody>
                  <a:tcPr marL="68580" marR="68580" marT="34290" marB="34290" anchor="ctr">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33394673"/>
                  </a:ext>
                </a:extLst>
              </a:tr>
            </a:tbl>
          </a:graphicData>
        </a:graphic>
      </p:graphicFrame>
      <p:sp>
        <p:nvSpPr>
          <p:cNvPr id="19" name="TextBox 18">
            <a:extLst>
              <a:ext uri="{FF2B5EF4-FFF2-40B4-BE49-F238E27FC236}">
                <a16:creationId xmlns:a16="http://schemas.microsoft.com/office/drawing/2014/main" id="{54158780-AB76-CF36-0DB2-AF17AC506FF9}"/>
              </a:ext>
            </a:extLst>
          </p:cNvPr>
          <p:cNvSpPr txBox="1"/>
          <p:nvPr/>
        </p:nvSpPr>
        <p:spPr>
          <a:xfrm rot="16200000">
            <a:off x="-458217" y="2516217"/>
            <a:ext cx="2082621" cy="230832"/>
          </a:xfrm>
          <a:prstGeom prst="rect">
            <a:avLst/>
          </a:prstGeom>
          <a:solidFill>
            <a:schemeClr val="bg1"/>
          </a:solidFill>
        </p:spPr>
        <p:txBody>
          <a:bodyPr wrap="none" rtlCol="0" anchor="ctr">
            <a:spAutoFit/>
          </a:bodyPr>
          <a:lstStyle/>
          <a:p>
            <a:pPr algn="ctr"/>
            <a:r>
              <a:rPr lang="en-US" sz="900" b="1" noProof="0">
                <a:solidFill>
                  <a:schemeClr val="tx2"/>
                </a:solidFill>
              </a:rPr>
              <a:t>Progression-free Survival Probability, %</a:t>
            </a:r>
          </a:p>
        </p:txBody>
      </p:sp>
      <p:sp>
        <p:nvSpPr>
          <p:cNvPr id="23" name="TextBox 22">
            <a:extLst>
              <a:ext uri="{FF2B5EF4-FFF2-40B4-BE49-F238E27FC236}">
                <a16:creationId xmlns:a16="http://schemas.microsoft.com/office/drawing/2014/main" id="{A5F99B16-99B6-E3D1-94BC-13FB1AE40A51}"/>
              </a:ext>
            </a:extLst>
          </p:cNvPr>
          <p:cNvSpPr txBox="1"/>
          <p:nvPr/>
        </p:nvSpPr>
        <p:spPr>
          <a:xfrm>
            <a:off x="2727350" y="3029019"/>
            <a:ext cx="929742" cy="166199"/>
          </a:xfrm>
          <a:prstGeom prst="rect">
            <a:avLst/>
          </a:prstGeom>
          <a:solidFill>
            <a:schemeClr val="bg1"/>
          </a:solidFill>
        </p:spPr>
        <p:txBody>
          <a:bodyPr wrap="none" lIns="0" tIns="0" rIns="0" bIns="0" rtlCol="0">
            <a:spAutoFit/>
          </a:bodyPr>
          <a:lstStyle/>
          <a:p>
            <a:pPr>
              <a:lnSpc>
                <a:spcPct val="90000"/>
              </a:lnSpc>
            </a:pPr>
            <a:r>
              <a:rPr lang="en-US" sz="600" b="1" noProof="0" dirty="0"/>
              <a:t>24-month Landmark (95% CI)</a:t>
            </a:r>
          </a:p>
          <a:p>
            <a:pPr>
              <a:lnSpc>
                <a:spcPct val="90000"/>
              </a:lnSpc>
            </a:pPr>
            <a:r>
              <a:rPr lang="en-US" sz="600" b="1" noProof="0" dirty="0">
                <a:solidFill>
                  <a:srgbClr val="9C099D"/>
                </a:solidFill>
              </a:rPr>
              <a:t>T-</a:t>
            </a:r>
            <a:r>
              <a:rPr lang="en-US" sz="600" b="1" noProof="0" dirty="0" err="1">
                <a:solidFill>
                  <a:srgbClr val="9C099D"/>
                </a:solidFill>
              </a:rPr>
              <a:t>DXd</a:t>
            </a:r>
            <a:r>
              <a:rPr lang="en-US" sz="600" b="1" noProof="0" dirty="0">
                <a:solidFill>
                  <a:srgbClr val="9C099D"/>
                </a:solidFill>
              </a:rPr>
              <a:t>: 14.5% (10.8%–18.7%)</a:t>
            </a:r>
          </a:p>
        </p:txBody>
      </p:sp>
      <p:sp>
        <p:nvSpPr>
          <p:cNvPr id="25" name="TextBox 24">
            <a:extLst>
              <a:ext uri="{FF2B5EF4-FFF2-40B4-BE49-F238E27FC236}">
                <a16:creationId xmlns:a16="http://schemas.microsoft.com/office/drawing/2014/main" id="{0746BD30-E11E-FCF2-BFDE-9507C6A74D90}"/>
              </a:ext>
            </a:extLst>
          </p:cNvPr>
          <p:cNvSpPr txBox="1"/>
          <p:nvPr/>
        </p:nvSpPr>
        <p:spPr>
          <a:xfrm>
            <a:off x="1207392" y="3316401"/>
            <a:ext cx="493785" cy="207749"/>
          </a:xfrm>
          <a:prstGeom prst="rect">
            <a:avLst/>
          </a:prstGeom>
          <a:solidFill>
            <a:schemeClr val="bg1"/>
          </a:solidFill>
        </p:spPr>
        <p:txBody>
          <a:bodyPr wrap="square" lIns="45720" tIns="0" rIns="0" bIns="0" rtlCol="0">
            <a:spAutoFit/>
          </a:bodyPr>
          <a:lstStyle/>
          <a:p>
            <a:pPr>
              <a:lnSpc>
                <a:spcPct val="90000"/>
              </a:lnSpc>
            </a:pPr>
            <a:r>
              <a:rPr lang="en-US" sz="500" b="1" noProof="0"/>
              <a:t>Censored</a:t>
            </a:r>
          </a:p>
          <a:p>
            <a:pPr>
              <a:lnSpc>
                <a:spcPct val="90000"/>
              </a:lnSpc>
            </a:pPr>
            <a:r>
              <a:rPr lang="en-US" sz="500" b="1" noProof="0"/>
              <a:t>T-</a:t>
            </a:r>
            <a:r>
              <a:rPr lang="en-US" sz="500" b="1" noProof="0" err="1"/>
              <a:t>DXd</a:t>
            </a:r>
            <a:r>
              <a:rPr lang="en-US" sz="500" b="1" noProof="0"/>
              <a:t> (n = 373)</a:t>
            </a:r>
          </a:p>
          <a:p>
            <a:pPr>
              <a:lnSpc>
                <a:spcPct val="90000"/>
              </a:lnSpc>
            </a:pPr>
            <a:r>
              <a:rPr lang="en-US" sz="500" b="1" noProof="0"/>
              <a:t>TPC (n = 184)</a:t>
            </a:r>
          </a:p>
        </p:txBody>
      </p:sp>
      <p:sp>
        <p:nvSpPr>
          <p:cNvPr id="27" name="TextBox 26">
            <a:extLst>
              <a:ext uri="{FF2B5EF4-FFF2-40B4-BE49-F238E27FC236}">
                <a16:creationId xmlns:a16="http://schemas.microsoft.com/office/drawing/2014/main" id="{015C02FC-2A14-655F-1B39-85034AD3F291}"/>
              </a:ext>
            </a:extLst>
          </p:cNvPr>
          <p:cNvSpPr txBox="1"/>
          <p:nvPr/>
        </p:nvSpPr>
        <p:spPr>
          <a:xfrm>
            <a:off x="684525" y="1679120"/>
            <a:ext cx="163122" cy="1995418"/>
          </a:xfrm>
          <a:prstGeom prst="rect">
            <a:avLst/>
          </a:prstGeom>
          <a:solidFill>
            <a:schemeClr val="bg1"/>
          </a:solidFill>
        </p:spPr>
        <p:txBody>
          <a:bodyPr wrap="none" lIns="0" tIns="0" rIns="9144" bIns="0" rtlCol="0">
            <a:spAutoFit/>
          </a:bodyPr>
          <a:lstStyle/>
          <a:p>
            <a:pPr algn="r">
              <a:lnSpc>
                <a:spcPct val="95000"/>
              </a:lnSpc>
              <a:spcAft>
                <a:spcPts val="500"/>
              </a:spcAft>
            </a:pPr>
            <a:r>
              <a:rPr lang="en-US" sz="800" noProof="0"/>
              <a:t>100</a:t>
            </a:r>
          </a:p>
          <a:p>
            <a:pPr algn="r">
              <a:lnSpc>
                <a:spcPct val="95000"/>
              </a:lnSpc>
              <a:spcAft>
                <a:spcPts val="500"/>
              </a:spcAft>
            </a:pPr>
            <a:r>
              <a:rPr lang="en-US" sz="800" noProof="0"/>
              <a:t>90</a:t>
            </a:r>
          </a:p>
          <a:p>
            <a:pPr algn="r">
              <a:lnSpc>
                <a:spcPct val="95000"/>
              </a:lnSpc>
              <a:spcAft>
                <a:spcPts val="500"/>
              </a:spcAft>
            </a:pPr>
            <a:r>
              <a:rPr lang="en-US" sz="800" noProof="0"/>
              <a:t>80</a:t>
            </a:r>
          </a:p>
          <a:p>
            <a:pPr algn="r">
              <a:lnSpc>
                <a:spcPct val="95000"/>
              </a:lnSpc>
              <a:spcAft>
                <a:spcPts val="500"/>
              </a:spcAft>
            </a:pPr>
            <a:r>
              <a:rPr lang="en-US" sz="800" noProof="0"/>
              <a:t>70</a:t>
            </a:r>
          </a:p>
          <a:p>
            <a:pPr algn="r">
              <a:lnSpc>
                <a:spcPct val="95000"/>
              </a:lnSpc>
              <a:spcAft>
                <a:spcPts val="500"/>
              </a:spcAft>
            </a:pPr>
            <a:r>
              <a:rPr lang="en-US" sz="800" noProof="0"/>
              <a:t>60</a:t>
            </a:r>
          </a:p>
          <a:p>
            <a:pPr algn="r">
              <a:lnSpc>
                <a:spcPct val="95000"/>
              </a:lnSpc>
              <a:spcAft>
                <a:spcPts val="500"/>
              </a:spcAft>
            </a:pPr>
            <a:r>
              <a:rPr lang="en-US" sz="800" noProof="0"/>
              <a:t>50</a:t>
            </a:r>
          </a:p>
          <a:p>
            <a:pPr algn="r">
              <a:lnSpc>
                <a:spcPct val="95000"/>
              </a:lnSpc>
              <a:spcAft>
                <a:spcPts val="500"/>
              </a:spcAft>
            </a:pPr>
            <a:r>
              <a:rPr lang="en-US" sz="800" noProof="0"/>
              <a:t>40</a:t>
            </a:r>
          </a:p>
          <a:p>
            <a:pPr algn="r">
              <a:lnSpc>
                <a:spcPct val="95000"/>
              </a:lnSpc>
              <a:spcAft>
                <a:spcPts val="500"/>
              </a:spcAft>
            </a:pPr>
            <a:r>
              <a:rPr lang="en-US" sz="800" noProof="0"/>
              <a:t>30</a:t>
            </a:r>
          </a:p>
          <a:p>
            <a:pPr algn="r">
              <a:lnSpc>
                <a:spcPct val="95000"/>
              </a:lnSpc>
              <a:spcAft>
                <a:spcPts val="500"/>
              </a:spcAft>
            </a:pPr>
            <a:r>
              <a:rPr lang="en-US" sz="800" noProof="0"/>
              <a:t>20</a:t>
            </a:r>
          </a:p>
          <a:p>
            <a:pPr algn="r">
              <a:lnSpc>
                <a:spcPct val="95000"/>
              </a:lnSpc>
              <a:spcAft>
                <a:spcPts val="500"/>
              </a:spcAft>
            </a:pPr>
            <a:r>
              <a:rPr lang="en-US" sz="800" noProof="0"/>
              <a:t>10</a:t>
            </a:r>
          </a:p>
          <a:p>
            <a:pPr algn="r">
              <a:lnSpc>
                <a:spcPct val="95000"/>
              </a:lnSpc>
              <a:spcAft>
                <a:spcPts val="500"/>
              </a:spcAft>
            </a:pPr>
            <a:r>
              <a:rPr lang="en-US" sz="800" noProof="0"/>
              <a:t>0</a:t>
            </a:r>
          </a:p>
        </p:txBody>
      </p:sp>
      <p:sp>
        <p:nvSpPr>
          <p:cNvPr id="4" name="Rectangle 3">
            <a:extLst>
              <a:ext uri="{FF2B5EF4-FFF2-40B4-BE49-F238E27FC236}">
                <a16:creationId xmlns:a16="http://schemas.microsoft.com/office/drawing/2014/main" id="{E1CB0C65-516F-482E-DE76-4066DCC682CA}"/>
              </a:ext>
            </a:extLst>
          </p:cNvPr>
          <p:cNvSpPr/>
          <p:nvPr/>
        </p:nvSpPr>
        <p:spPr>
          <a:xfrm>
            <a:off x="4667181" y="1236501"/>
            <a:ext cx="4294778" cy="3068579"/>
          </a:xfrm>
          <a:prstGeom prst="rect">
            <a:avLst/>
          </a:prstGeom>
          <a:solidFill>
            <a:schemeClr val="bg1"/>
          </a:solidFill>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pic>
        <p:nvPicPr>
          <p:cNvPr id="31" name="Picture 30" descr="A graph showing the amount of cancer in the patient's body&#10;&#10;Description automatically generated with medium confidence">
            <a:extLst>
              <a:ext uri="{FF2B5EF4-FFF2-40B4-BE49-F238E27FC236}">
                <a16:creationId xmlns:a16="http://schemas.microsoft.com/office/drawing/2014/main" id="{A1A197E8-9080-DB06-15F9-9DF96D2AE244}"/>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4700921" y="1608758"/>
            <a:ext cx="4188565" cy="2568180"/>
          </a:xfrm>
          <a:prstGeom prst="rect">
            <a:avLst/>
          </a:prstGeom>
        </p:spPr>
      </p:pic>
      <p:sp>
        <p:nvSpPr>
          <p:cNvPr id="33" name="TextBox 32">
            <a:extLst>
              <a:ext uri="{FF2B5EF4-FFF2-40B4-BE49-F238E27FC236}">
                <a16:creationId xmlns:a16="http://schemas.microsoft.com/office/drawing/2014/main" id="{6DC79901-460B-D4B7-62C0-9039E62A1874}"/>
              </a:ext>
            </a:extLst>
          </p:cNvPr>
          <p:cNvSpPr txBox="1"/>
          <p:nvPr/>
        </p:nvSpPr>
        <p:spPr>
          <a:xfrm>
            <a:off x="4702164" y="3745929"/>
            <a:ext cx="1099981" cy="230832"/>
          </a:xfrm>
          <a:prstGeom prst="rect">
            <a:avLst/>
          </a:prstGeom>
          <a:solidFill>
            <a:schemeClr val="bg1"/>
          </a:solidFill>
        </p:spPr>
        <p:txBody>
          <a:bodyPr wrap="none" rtlCol="0">
            <a:spAutoFit/>
          </a:bodyPr>
          <a:lstStyle/>
          <a:p>
            <a:r>
              <a:rPr lang="en-US" sz="900" b="1" noProof="0">
                <a:solidFill>
                  <a:schemeClr val="tx2"/>
                </a:solidFill>
              </a:rPr>
              <a:t>Patients still at risk</a:t>
            </a:r>
          </a:p>
        </p:txBody>
      </p:sp>
      <p:sp>
        <p:nvSpPr>
          <p:cNvPr id="34" name="TextBox 33">
            <a:extLst>
              <a:ext uri="{FF2B5EF4-FFF2-40B4-BE49-F238E27FC236}">
                <a16:creationId xmlns:a16="http://schemas.microsoft.com/office/drawing/2014/main" id="{D23CBBEC-8579-DA65-9A44-EF3A86CA9CCB}"/>
              </a:ext>
            </a:extLst>
          </p:cNvPr>
          <p:cNvSpPr txBox="1"/>
          <p:nvPr/>
        </p:nvSpPr>
        <p:spPr>
          <a:xfrm>
            <a:off x="5018546" y="1208250"/>
            <a:ext cx="383439" cy="300082"/>
          </a:xfrm>
          <a:prstGeom prst="rect">
            <a:avLst/>
          </a:prstGeom>
          <a:noFill/>
        </p:spPr>
        <p:txBody>
          <a:bodyPr wrap="none" rtlCol="0">
            <a:spAutoFit/>
          </a:bodyPr>
          <a:lstStyle/>
          <a:p>
            <a:pPr algn="ctr" defTabSz="342900">
              <a:defRPr/>
            </a:pPr>
            <a:r>
              <a:rPr lang="en-US" sz="1350" b="1" noProof="0" dirty="0">
                <a:solidFill>
                  <a:schemeClr val="accent5"/>
                </a:solidFill>
                <a:ea typeface="Osaka"/>
              </a:rPr>
              <a:t>OS</a:t>
            </a:r>
          </a:p>
        </p:txBody>
      </p:sp>
      <p:sp>
        <p:nvSpPr>
          <p:cNvPr id="35" name="TextBox 34">
            <a:extLst>
              <a:ext uri="{FF2B5EF4-FFF2-40B4-BE49-F238E27FC236}">
                <a16:creationId xmlns:a16="http://schemas.microsoft.com/office/drawing/2014/main" id="{C6AD5379-3954-A5F4-A6C7-C83EC86F6A90}"/>
              </a:ext>
            </a:extLst>
          </p:cNvPr>
          <p:cNvSpPr txBox="1"/>
          <p:nvPr/>
        </p:nvSpPr>
        <p:spPr>
          <a:xfrm>
            <a:off x="6675994" y="3583671"/>
            <a:ext cx="918842" cy="246221"/>
          </a:xfrm>
          <a:prstGeom prst="rect">
            <a:avLst/>
          </a:prstGeom>
          <a:solidFill>
            <a:schemeClr val="bg1"/>
          </a:solidFill>
        </p:spPr>
        <p:txBody>
          <a:bodyPr wrap="none" rtlCol="0" anchor="ctr">
            <a:spAutoFit/>
          </a:bodyPr>
          <a:lstStyle/>
          <a:p>
            <a:pPr algn="ctr"/>
            <a:r>
              <a:rPr lang="en-US" sz="1000" b="1" noProof="0">
                <a:solidFill>
                  <a:schemeClr val="tx2"/>
                </a:solidFill>
              </a:rPr>
              <a:t>Time, months</a:t>
            </a:r>
          </a:p>
        </p:txBody>
      </p:sp>
      <p:pic>
        <p:nvPicPr>
          <p:cNvPr id="37" name="Picture 36" descr="A graph on a screen&#10;&#10;Description automatically generated">
            <a:extLst>
              <a:ext uri="{FF2B5EF4-FFF2-40B4-BE49-F238E27FC236}">
                <a16:creationId xmlns:a16="http://schemas.microsoft.com/office/drawing/2014/main" id="{74294429-89D5-F9B5-B857-55BBBDA6A5B2}"/>
              </a:ext>
            </a:extLst>
          </p:cNvPr>
          <p:cNvPicPr>
            <a:picLocks noChangeAspect="1"/>
          </p:cNvPicPr>
          <p:nvPr/>
        </p:nvPicPr>
        <p:blipFill rotWithShape="1">
          <a:blip r:embed="rId8">
            <a:extLst>
              <a:ext uri="{28A0092B-C50C-407E-A947-70E740481C1C}">
                <a14:useLocalDpi xmlns:a14="http://schemas.microsoft.com/office/drawing/2010/main" val="0"/>
              </a:ext>
            </a:extLst>
          </a:blip>
          <a:srcRect l="34926" t="24946" r="27042" b="43966"/>
          <a:stretch/>
        </p:blipFill>
        <p:spPr>
          <a:xfrm>
            <a:off x="5406030" y="1612286"/>
            <a:ext cx="3492002" cy="1588260"/>
          </a:xfrm>
          <a:prstGeom prst="rect">
            <a:avLst/>
          </a:prstGeom>
        </p:spPr>
      </p:pic>
      <p:sp>
        <p:nvSpPr>
          <p:cNvPr id="36" name="TextBox 35">
            <a:extLst>
              <a:ext uri="{FF2B5EF4-FFF2-40B4-BE49-F238E27FC236}">
                <a16:creationId xmlns:a16="http://schemas.microsoft.com/office/drawing/2014/main" id="{EAAA88DD-5B4E-9D18-80D8-9C6DBA2D469E}"/>
              </a:ext>
            </a:extLst>
          </p:cNvPr>
          <p:cNvSpPr txBox="1"/>
          <p:nvPr/>
        </p:nvSpPr>
        <p:spPr>
          <a:xfrm>
            <a:off x="7167160" y="2368689"/>
            <a:ext cx="929742" cy="249299"/>
          </a:xfrm>
          <a:prstGeom prst="rect">
            <a:avLst/>
          </a:prstGeom>
          <a:solidFill>
            <a:schemeClr val="bg1"/>
          </a:solidFill>
        </p:spPr>
        <p:txBody>
          <a:bodyPr wrap="none" lIns="0" tIns="0" rIns="0" bIns="0" rtlCol="0">
            <a:spAutoFit/>
          </a:bodyPr>
          <a:lstStyle/>
          <a:p>
            <a:pPr>
              <a:lnSpc>
                <a:spcPct val="90000"/>
              </a:lnSpc>
            </a:pPr>
            <a:r>
              <a:rPr lang="en-US" sz="600" b="1" noProof="0" dirty="0"/>
              <a:t>24-month Landmark (95% CI)</a:t>
            </a:r>
          </a:p>
          <a:p>
            <a:pPr>
              <a:lnSpc>
                <a:spcPct val="90000"/>
              </a:lnSpc>
            </a:pPr>
            <a:r>
              <a:rPr lang="en-US" sz="600" b="1" noProof="0" dirty="0">
                <a:solidFill>
                  <a:srgbClr val="9C099D"/>
                </a:solidFill>
              </a:rPr>
              <a:t>T-</a:t>
            </a:r>
            <a:r>
              <a:rPr lang="en-US" sz="600" b="1" noProof="0" dirty="0" err="1">
                <a:solidFill>
                  <a:srgbClr val="9C099D"/>
                </a:solidFill>
              </a:rPr>
              <a:t>DXd</a:t>
            </a:r>
            <a:r>
              <a:rPr lang="en-US" sz="600" b="1" noProof="0" dirty="0">
                <a:solidFill>
                  <a:srgbClr val="9C099D"/>
                </a:solidFill>
              </a:rPr>
              <a:t>: 47.3% (41.9%–52.4%)</a:t>
            </a:r>
          </a:p>
          <a:p>
            <a:pPr>
              <a:lnSpc>
                <a:spcPct val="90000"/>
              </a:lnSpc>
            </a:pPr>
            <a:r>
              <a:rPr lang="en-US" sz="600" b="1" noProof="0" dirty="0">
                <a:solidFill>
                  <a:schemeClr val="bg1">
                    <a:lumMod val="50000"/>
                  </a:schemeClr>
                </a:solidFill>
              </a:rPr>
              <a:t>TPC: 32.0% (24.8%–39.3%)</a:t>
            </a:r>
          </a:p>
        </p:txBody>
      </p:sp>
      <p:sp>
        <p:nvSpPr>
          <p:cNvPr id="38" name="TextBox 37">
            <a:extLst>
              <a:ext uri="{FF2B5EF4-FFF2-40B4-BE49-F238E27FC236}">
                <a16:creationId xmlns:a16="http://schemas.microsoft.com/office/drawing/2014/main" id="{D55E2637-82CA-4673-DF6D-14EF51C05EF0}"/>
              </a:ext>
            </a:extLst>
          </p:cNvPr>
          <p:cNvSpPr txBox="1"/>
          <p:nvPr/>
        </p:nvSpPr>
        <p:spPr>
          <a:xfrm>
            <a:off x="7957721" y="2680170"/>
            <a:ext cx="929742" cy="249299"/>
          </a:xfrm>
          <a:prstGeom prst="rect">
            <a:avLst/>
          </a:prstGeom>
          <a:solidFill>
            <a:schemeClr val="bg1"/>
          </a:solidFill>
        </p:spPr>
        <p:txBody>
          <a:bodyPr wrap="none" lIns="0" tIns="0" rIns="0" bIns="0" rtlCol="0">
            <a:spAutoFit/>
          </a:bodyPr>
          <a:lstStyle/>
          <a:p>
            <a:pPr>
              <a:lnSpc>
                <a:spcPct val="90000"/>
              </a:lnSpc>
            </a:pPr>
            <a:r>
              <a:rPr lang="en-US" sz="600" b="1" noProof="0" dirty="0"/>
              <a:t>36-month Landmark (95% CI)</a:t>
            </a:r>
          </a:p>
          <a:p>
            <a:pPr>
              <a:lnSpc>
                <a:spcPct val="90000"/>
              </a:lnSpc>
            </a:pPr>
            <a:r>
              <a:rPr lang="en-US" sz="600" b="1" noProof="0" dirty="0">
                <a:solidFill>
                  <a:srgbClr val="9C099D"/>
                </a:solidFill>
              </a:rPr>
              <a:t>T-</a:t>
            </a:r>
            <a:r>
              <a:rPr lang="en-US" sz="600" b="1" noProof="0" dirty="0" err="1">
                <a:solidFill>
                  <a:srgbClr val="9C099D"/>
                </a:solidFill>
              </a:rPr>
              <a:t>DXd</a:t>
            </a:r>
            <a:r>
              <a:rPr lang="en-US" sz="600" b="1" noProof="0" dirty="0">
                <a:solidFill>
                  <a:srgbClr val="9C099D"/>
                </a:solidFill>
              </a:rPr>
              <a:t>: 26.2% (20.8%–31.9%)</a:t>
            </a:r>
          </a:p>
          <a:p>
            <a:pPr>
              <a:lnSpc>
                <a:spcPct val="90000"/>
              </a:lnSpc>
            </a:pPr>
            <a:r>
              <a:rPr lang="en-US" sz="600" b="1" noProof="0" dirty="0">
                <a:solidFill>
                  <a:schemeClr val="bg1">
                    <a:lumMod val="50000"/>
                  </a:schemeClr>
                </a:solidFill>
              </a:rPr>
              <a:t>TPC: 16.3% (10.3%–23.6%)</a:t>
            </a:r>
          </a:p>
        </p:txBody>
      </p:sp>
      <p:sp>
        <p:nvSpPr>
          <p:cNvPr id="39" name="TextBox 38">
            <a:extLst>
              <a:ext uri="{FF2B5EF4-FFF2-40B4-BE49-F238E27FC236}">
                <a16:creationId xmlns:a16="http://schemas.microsoft.com/office/drawing/2014/main" id="{DF1943AA-DDAC-82D5-2C4A-5DB3EEE5C331}"/>
              </a:ext>
            </a:extLst>
          </p:cNvPr>
          <p:cNvSpPr txBox="1"/>
          <p:nvPr/>
        </p:nvSpPr>
        <p:spPr>
          <a:xfrm rot="16200000">
            <a:off x="4207159" y="2454484"/>
            <a:ext cx="1789272" cy="246221"/>
          </a:xfrm>
          <a:prstGeom prst="rect">
            <a:avLst/>
          </a:prstGeom>
          <a:solidFill>
            <a:schemeClr val="bg1"/>
          </a:solidFill>
        </p:spPr>
        <p:txBody>
          <a:bodyPr wrap="none" rtlCol="0" anchor="ctr">
            <a:spAutoFit/>
          </a:bodyPr>
          <a:lstStyle/>
          <a:p>
            <a:pPr algn="ctr"/>
            <a:r>
              <a:rPr lang="en-US" sz="1000" b="1" noProof="0" dirty="0">
                <a:solidFill>
                  <a:schemeClr val="tx2"/>
                </a:solidFill>
              </a:rPr>
              <a:t>Overall Survival Probability, %</a:t>
            </a:r>
          </a:p>
        </p:txBody>
      </p:sp>
      <p:sp>
        <p:nvSpPr>
          <p:cNvPr id="40" name="TextBox 39">
            <a:extLst>
              <a:ext uri="{FF2B5EF4-FFF2-40B4-BE49-F238E27FC236}">
                <a16:creationId xmlns:a16="http://schemas.microsoft.com/office/drawing/2014/main" id="{04F6AA02-0687-1C2C-C1F5-444AF4FD079C}"/>
              </a:ext>
            </a:extLst>
          </p:cNvPr>
          <p:cNvSpPr txBox="1"/>
          <p:nvPr/>
        </p:nvSpPr>
        <p:spPr>
          <a:xfrm>
            <a:off x="5181378" y="1587518"/>
            <a:ext cx="163122" cy="1995418"/>
          </a:xfrm>
          <a:prstGeom prst="rect">
            <a:avLst/>
          </a:prstGeom>
          <a:solidFill>
            <a:schemeClr val="bg1"/>
          </a:solidFill>
        </p:spPr>
        <p:txBody>
          <a:bodyPr wrap="none" lIns="0" tIns="0" rIns="9144" bIns="0" rtlCol="0">
            <a:spAutoFit/>
          </a:bodyPr>
          <a:lstStyle/>
          <a:p>
            <a:pPr algn="r">
              <a:lnSpc>
                <a:spcPct val="95000"/>
              </a:lnSpc>
              <a:spcAft>
                <a:spcPts val="500"/>
              </a:spcAft>
            </a:pPr>
            <a:r>
              <a:rPr lang="en-US" sz="800" noProof="0" dirty="0"/>
              <a:t>100</a:t>
            </a:r>
          </a:p>
          <a:p>
            <a:pPr algn="r">
              <a:lnSpc>
                <a:spcPct val="95000"/>
              </a:lnSpc>
              <a:spcAft>
                <a:spcPts val="500"/>
              </a:spcAft>
            </a:pPr>
            <a:r>
              <a:rPr lang="en-US" sz="800" noProof="0" dirty="0"/>
              <a:t>90</a:t>
            </a:r>
          </a:p>
          <a:p>
            <a:pPr algn="r">
              <a:lnSpc>
                <a:spcPct val="95000"/>
              </a:lnSpc>
              <a:spcAft>
                <a:spcPts val="500"/>
              </a:spcAft>
            </a:pPr>
            <a:r>
              <a:rPr lang="en-US" sz="800" noProof="0" dirty="0"/>
              <a:t>80</a:t>
            </a:r>
          </a:p>
          <a:p>
            <a:pPr algn="r">
              <a:lnSpc>
                <a:spcPct val="95000"/>
              </a:lnSpc>
              <a:spcAft>
                <a:spcPts val="500"/>
              </a:spcAft>
            </a:pPr>
            <a:r>
              <a:rPr lang="en-US" sz="800" noProof="0" dirty="0"/>
              <a:t>70</a:t>
            </a:r>
          </a:p>
          <a:p>
            <a:pPr algn="r">
              <a:lnSpc>
                <a:spcPct val="95000"/>
              </a:lnSpc>
              <a:spcAft>
                <a:spcPts val="500"/>
              </a:spcAft>
            </a:pPr>
            <a:r>
              <a:rPr lang="en-US" sz="800" noProof="0" dirty="0"/>
              <a:t>60</a:t>
            </a:r>
          </a:p>
          <a:p>
            <a:pPr algn="r">
              <a:lnSpc>
                <a:spcPct val="95000"/>
              </a:lnSpc>
              <a:spcAft>
                <a:spcPts val="500"/>
              </a:spcAft>
            </a:pPr>
            <a:r>
              <a:rPr lang="en-US" sz="800" noProof="0" dirty="0"/>
              <a:t>50</a:t>
            </a:r>
          </a:p>
          <a:p>
            <a:pPr algn="r">
              <a:lnSpc>
                <a:spcPct val="95000"/>
              </a:lnSpc>
              <a:spcAft>
                <a:spcPts val="500"/>
              </a:spcAft>
            </a:pPr>
            <a:r>
              <a:rPr lang="en-US" sz="800" noProof="0" dirty="0"/>
              <a:t>40</a:t>
            </a:r>
          </a:p>
          <a:p>
            <a:pPr algn="r">
              <a:lnSpc>
                <a:spcPct val="95000"/>
              </a:lnSpc>
              <a:spcAft>
                <a:spcPts val="500"/>
              </a:spcAft>
            </a:pPr>
            <a:r>
              <a:rPr lang="en-US" sz="800" noProof="0" dirty="0"/>
              <a:t>30</a:t>
            </a:r>
          </a:p>
          <a:p>
            <a:pPr algn="r">
              <a:lnSpc>
                <a:spcPct val="95000"/>
              </a:lnSpc>
              <a:spcAft>
                <a:spcPts val="500"/>
              </a:spcAft>
            </a:pPr>
            <a:r>
              <a:rPr lang="en-US" sz="800" noProof="0" dirty="0"/>
              <a:t>20</a:t>
            </a:r>
          </a:p>
          <a:p>
            <a:pPr algn="r">
              <a:lnSpc>
                <a:spcPct val="95000"/>
              </a:lnSpc>
              <a:spcAft>
                <a:spcPts val="500"/>
              </a:spcAft>
            </a:pPr>
            <a:r>
              <a:rPr lang="en-US" sz="800" noProof="0" dirty="0"/>
              <a:t>10</a:t>
            </a:r>
          </a:p>
          <a:p>
            <a:pPr algn="r">
              <a:lnSpc>
                <a:spcPct val="95000"/>
              </a:lnSpc>
              <a:spcAft>
                <a:spcPts val="500"/>
              </a:spcAft>
            </a:pPr>
            <a:r>
              <a:rPr lang="en-US" sz="800" noProof="0" dirty="0"/>
              <a:t>0</a:t>
            </a:r>
          </a:p>
        </p:txBody>
      </p:sp>
      <p:sp>
        <p:nvSpPr>
          <p:cNvPr id="41" name="TextBox 40">
            <a:extLst>
              <a:ext uri="{FF2B5EF4-FFF2-40B4-BE49-F238E27FC236}">
                <a16:creationId xmlns:a16="http://schemas.microsoft.com/office/drawing/2014/main" id="{E852E463-B71E-0826-EDDA-ACDEB63F2744}"/>
              </a:ext>
            </a:extLst>
          </p:cNvPr>
          <p:cNvSpPr txBox="1"/>
          <p:nvPr/>
        </p:nvSpPr>
        <p:spPr>
          <a:xfrm>
            <a:off x="5286139" y="3486933"/>
            <a:ext cx="3642200" cy="169277"/>
          </a:xfrm>
          <a:prstGeom prst="rect">
            <a:avLst/>
          </a:prstGeom>
          <a:solidFill>
            <a:schemeClr val="bg1"/>
          </a:solidFill>
        </p:spPr>
        <p:txBody>
          <a:bodyPr wrap="square" tIns="0" rIns="0" rtlCol="0">
            <a:spAutoFit/>
          </a:bodyPr>
          <a:lstStyle/>
          <a:p>
            <a:r>
              <a:rPr lang="en-US" sz="800" noProof="0"/>
              <a:t>0    2    4    6    8   10  12  14  16  18  20  22 24	26  28  30  32  34  36  38  40  42 44  46  48</a:t>
            </a:r>
          </a:p>
        </p:txBody>
      </p:sp>
      <p:sp>
        <p:nvSpPr>
          <p:cNvPr id="42" name="TextBox 41">
            <a:extLst>
              <a:ext uri="{FF2B5EF4-FFF2-40B4-BE49-F238E27FC236}">
                <a16:creationId xmlns:a16="http://schemas.microsoft.com/office/drawing/2014/main" id="{5C7DA4E7-CEA9-4E6B-0EAE-62F1E0A3096F}"/>
              </a:ext>
            </a:extLst>
          </p:cNvPr>
          <p:cNvSpPr txBox="1"/>
          <p:nvPr/>
        </p:nvSpPr>
        <p:spPr>
          <a:xfrm>
            <a:off x="5708807" y="3210754"/>
            <a:ext cx="554570" cy="207749"/>
          </a:xfrm>
          <a:prstGeom prst="rect">
            <a:avLst/>
          </a:prstGeom>
          <a:solidFill>
            <a:schemeClr val="bg1"/>
          </a:solidFill>
        </p:spPr>
        <p:txBody>
          <a:bodyPr wrap="square" lIns="45720" tIns="0" rIns="0" bIns="0" rtlCol="0">
            <a:spAutoFit/>
          </a:bodyPr>
          <a:lstStyle/>
          <a:p>
            <a:pPr>
              <a:lnSpc>
                <a:spcPct val="90000"/>
              </a:lnSpc>
            </a:pPr>
            <a:r>
              <a:rPr lang="en-US" sz="500" b="1" noProof="0" dirty="0"/>
              <a:t>Censored</a:t>
            </a:r>
          </a:p>
          <a:p>
            <a:pPr>
              <a:lnSpc>
                <a:spcPct val="90000"/>
              </a:lnSpc>
            </a:pPr>
            <a:r>
              <a:rPr lang="en-US" sz="500" b="1" noProof="0" dirty="0"/>
              <a:t>T-</a:t>
            </a:r>
            <a:r>
              <a:rPr lang="en-US" sz="500" b="1" noProof="0" dirty="0" err="1"/>
              <a:t>DXd</a:t>
            </a:r>
            <a:r>
              <a:rPr lang="en-US" sz="500" b="1" noProof="0" dirty="0"/>
              <a:t> (n = 373)</a:t>
            </a:r>
          </a:p>
          <a:p>
            <a:pPr>
              <a:lnSpc>
                <a:spcPct val="90000"/>
              </a:lnSpc>
            </a:pPr>
            <a:r>
              <a:rPr lang="en-US" sz="500" b="1" noProof="0" dirty="0"/>
              <a:t>TPC (n = 184)</a:t>
            </a:r>
          </a:p>
        </p:txBody>
      </p:sp>
      <p:graphicFrame>
        <p:nvGraphicFramePr>
          <p:cNvPr id="43" name="Table 10">
            <a:extLst>
              <a:ext uri="{FF2B5EF4-FFF2-40B4-BE49-F238E27FC236}">
                <a16:creationId xmlns:a16="http://schemas.microsoft.com/office/drawing/2014/main" id="{2CF33D94-8E45-E8B6-941D-B9F474DF058B}"/>
              </a:ext>
            </a:extLst>
          </p:cNvPr>
          <p:cNvGraphicFramePr>
            <a:graphicFrameLocks noGrp="1"/>
          </p:cNvGraphicFramePr>
          <p:nvPr>
            <p:extLst>
              <p:ext uri="{D42A27DB-BD31-4B8C-83A1-F6EECF244321}">
                <p14:modId xmlns:p14="http://schemas.microsoft.com/office/powerpoint/2010/main" val="1900770436"/>
              </p:ext>
            </p:extLst>
          </p:nvPr>
        </p:nvGraphicFramePr>
        <p:xfrm>
          <a:off x="6289495" y="1163212"/>
          <a:ext cx="2802685" cy="757530"/>
        </p:xfrm>
        <a:graphic>
          <a:graphicData uri="http://schemas.openxmlformats.org/drawingml/2006/table">
            <a:tbl>
              <a:tblPr firstRow="1" bandRow="1">
                <a:tableStyleId>{6E25E649-3F16-4E02-A733-19D2CDBF48F0}</a:tableStyleId>
              </a:tblPr>
              <a:tblGrid>
                <a:gridCol w="588936">
                  <a:extLst>
                    <a:ext uri="{9D8B030D-6E8A-4147-A177-3AD203B41FA5}">
                      <a16:colId xmlns:a16="http://schemas.microsoft.com/office/drawing/2014/main" val="1285726488"/>
                    </a:ext>
                  </a:extLst>
                </a:gridCol>
                <a:gridCol w="762721">
                  <a:extLst>
                    <a:ext uri="{9D8B030D-6E8A-4147-A177-3AD203B41FA5}">
                      <a16:colId xmlns:a16="http://schemas.microsoft.com/office/drawing/2014/main" val="103459706"/>
                    </a:ext>
                  </a:extLst>
                </a:gridCol>
                <a:gridCol w="713112">
                  <a:extLst>
                    <a:ext uri="{9D8B030D-6E8A-4147-A177-3AD203B41FA5}">
                      <a16:colId xmlns:a16="http://schemas.microsoft.com/office/drawing/2014/main" val="293757630"/>
                    </a:ext>
                  </a:extLst>
                </a:gridCol>
                <a:gridCol w="737916">
                  <a:extLst>
                    <a:ext uri="{9D8B030D-6E8A-4147-A177-3AD203B41FA5}">
                      <a16:colId xmlns:a16="http://schemas.microsoft.com/office/drawing/2014/main" val="2353570026"/>
                    </a:ext>
                  </a:extLst>
                </a:gridCol>
              </a:tblGrid>
              <a:tr h="252510">
                <a:tc>
                  <a:txBody>
                    <a:bodyPr/>
                    <a:lstStyle/>
                    <a:p>
                      <a:pPr algn="ctr"/>
                      <a:r>
                        <a:rPr lang="en-US" sz="800" noProof="0"/>
                        <a:t>Median</a:t>
                      </a:r>
                    </a:p>
                    <a:p>
                      <a:pPr algn="ctr"/>
                      <a:r>
                        <a:rPr lang="en-US" sz="800" noProof="0"/>
                        <a:t>(95% CI)</a:t>
                      </a:r>
                    </a:p>
                  </a:txBody>
                  <a:tcPr marL="68580" marR="68580" marT="0" marB="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algn="ctr"/>
                      <a:r>
                        <a:rPr lang="en-US" sz="800" b="1" noProof="0" dirty="0">
                          <a:solidFill>
                            <a:schemeClr val="bg1"/>
                          </a:solidFill>
                        </a:rPr>
                        <a:t>T-</a:t>
                      </a:r>
                      <a:r>
                        <a:rPr lang="en-US" sz="800" b="1" noProof="0" dirty="0" err="1">
                          <a:solidFill>
                            <a:schemeClr val="bg1"/>
                          </a:solidFill>
                        </a:rPr>
                        <a:t>DXd</a:t>
                      </a:r>
                      <a:endParaRPr lang="en-US" sz="800" b="1" noProof="0" dirty="0">
                        <a:solidFill>
                          <a:schemeClr val="bg1"/>
                        </a:solidFill>
                      </a:endParaRPr>
                    </a:p>
                    <a:p>
                      <a:pPr algn="ctr"/>
                      <a:r>
                        <a:rPr lang="en-US" sz="800" b="1" noProof="0" dirty="0">
                          <a:solidFill>
                            <a:schemeClr val="bg1"/>
                          </a:solidFill>
                        </a:rPr>
                        <a:t>(n = 373)</a:t>
                      </a:r>
                    </a:p>
                  </a:txBody>
                  <a:tcPr marL="68580" marR="68580" marT="0" marB="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rgbClr val="9C099D"/>
                    </a:solidFill>
                  </a:tcPr>
                </a:tc>
                <a:tc>
                  <a:txBody>
                    <a:bodyPr/>
                    <a:lstStyle/>
                    <a:p>
                      <a:pPr algn="ctr"/>
                      <a:r>
                        <a:rPr lang="en-US" sz="800" b="1" noProof="0" dirty="0">
                          <a:solidFill>
                            <a:schemeClr val="bg1"/>
                          </a:solidFill>
                        </a:rPr>
                        <a:t>TPC </a:t>
                      </a:r>
                    </a:p>
                    <a:p>
                      <a:pPr algn="ctr"/>
                      <a:r>
                        <a:rPr lang="en-US" sz="800" b="1" noProof="0" dirty="0">
                          <a:solidFill>
                            <a:schemeClr val="bg1"/>
                          </a:solidFill>
                        </a:rPr>
                        <a:t>(n = 184)</a:t>
                      </a:r>
                    </a:p>
                  </a:txBody>
                  <a:tcPr marL="68580" marR="68580" marT="0" marB="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a:r>
                        <a:rPr lang="en-US" sz="800" noProof="0"/>
                        <a:t>Hazard Ratio</a:t>
                      </a:r>
                    </a:p>
                    <a:p>
                      <a:pPr algn="ctr"/>
                      <a:r>
                        <a:rPr lang="en-US" sz="800" noProof="0"/>
                        <a:t>(95% CI)</a:t>
                      </a:r>
                    </a:p>
                  </a:txBody>
                  <a:tcPr marL="68580" marR="68580" marT="0" marB="0" anchor="ct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34101224"/>
                  </a:ext>
                </a:extLst>
              </a:tr>
              <a:tr h="252510">
                <a:tc>
                  <a:txBody>
                    <a:bodyPr/>
                    <a:lstStyle/>
                    <a:p>
                      <a:pPr algn="ctr"/>
                      <a:r>
                        <a:rPr lang="en-US" sz="800" noProof="0" dirty="0"/>
                        <a:t>Primary analysis</a:t>
                      </a:r>
                      <a:r>
                        <a:rPr lang="en-US" sz="800" baseline="30000" noProof="0" dirty="0"/>
                        <a:t>1</a:t>
                      </a:r>
                    </a:p>
                  </a:txBody>
                  <a:tcPr marL="68580" marR="68580" marT="0" marB="0" anchor="ctr">
                    <a:lnT w="19050" cap="flat" cmpd="sng" algn="ctr">
                      <a:solidFill>
                        <a:schemeClr val="bg1">
                          <a:lumMod val="50000"/>
                        </a:schemeClr>
                      </a:solidFill>
                      <a:prstDash val="solid"/>
                      <a:round/>
                      <a:headEnd type="none" w="med" len="med"/>
                      <a:tailEnd type="none" w="med" len="med"/>
                    </a:lnT>
                  </a:tcPr>
                </a:tc>
                <a:tc>
                  <a:txBody>
                    <a:bodyPr/>
                    <a:lstStyle/>
                    <a:p>
                      <a:pPr algn="ctr"/>
                      <a:r>
                        <a:rPr lang="en-US" sz="800" noProof="0"/>
                        <a:t>23.4 months</a:t>
                      </a:r>
                    </a:p>
                    <a:p>
                      <a:pPr algn="ctr"/>
                      <a:r>
                        <a:rPr lang="en-US" sz="800" noProof="0"/>
                        <a:t>(20.0–24.8)</a:t>
                      </a:r>
                    </a:p>
                  </a:txBody>
                  <a:tcPr marL="68580" marR="68580" marT="0" marB="0" anchor="ctr">
                    <a:lnT w="19050" cap="flat" cmpd="sng" algn="ctr">
                      <a:solidFill>
                        <a:schemeClr val="bg1">
                          <a:lumMod val="50000"/>
                        </a:schemeClr>
                      </a:solidFill>
                      <a:prstDash val="solid"/>
                      <a:round/>
                      <a:headEnd type="none" w="med" len="med"/>
                      <a:tailEnd type="none" w="med" len="med"/>
                    </a:lnT>
                  </a:tcPr>
                </a:tc>
                <a:tc>
                  <a:txBody>
                    <a:bodyPr/>
                    <a:lstStyle/>
                    <a:p>
                      <a:pPr algn="ctr"/>
                      <a:r>
                        <a:rPr lang="en-US" sz="800" noProof="0"/>
                        <a:t>16.8 months</a:t>
                      </a:r>
                    </a:p>
                    <a:p>
                      <a:pPr algn="ctr"/>
                      <a:r>
                        <a:rPr lang="en-US" sz="800" noProof="0"/>
                        <a:t>(14.5–20.0)</a:t>
                      </a:r>
                    </a:p>
                  </a:txBody>
                  <a:tcPr marL="68580" marR="68580" marT="0" marB="0" anchor="ctr">
                    <a:lnT w="19050" cap="flat" cmpd="sng" algn="ctr">
                      <a:solidFill>
                        <a:schemeClr val="bg1">
                          <a:lumMod val="50000"/>
                        </a:schemeClr>
                      </a:solidFill>
                      <a:prstDash val="solid"/>
                      <a:round/>
                      <a:headEnd type="none" w="med" len="med"/>
                      <a:tailEnd type="none" w="med" len="med"/>
                    </a:lnT>
                  </a:tcPr>
                </a:tc>
                <a:tc>
                  <a:txBody>
                    <a:bodyPr/>
                    <a:lstStyle/>
                    <a:p>
                      <a:pPr algn="ctr"/>
                      <a:r>
                        <a:rPr lang="en-US" sz="800" noProof="0"/>
                        <a:t>0.64</a:t>
                      </a:r>
                    </a:p>
                    <a:p>
                      <a:pPr algn="ctr"/>
                      <a:r>
                        <a:rPr lang="en-US" sz="800" noProof="0"/>
                        <a:t>(0.49–0.84)</a:t>
                      </a:r>
                    </a:p>
                  </a:txBody>
                  <a:tcPr marL="68580" marR="68580" marT="0" marB="0" anchor="ctr">
                    <a:lnT w="1905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849842352"/>
                  </a:ext>
                </a:extLst>
              </a:tr>
              <a:tr h="252510">
                <a:tc>
                  <a:txBody>
                    <a:bodyPr/>
                    <a:lstStyle/>
                    <a:p>
                      <a:pPr algn="ctr"/>
                      <a:r>
                        <a:rPr lang="en-US" sz="800" b="1" noProof="0"/>
                        <a:t>Updated analysis</a:t>
                      </a:r>
                    </a:p>
                  </a:txBody>
                  <a:tcPr marL="68580" marR="68580" marT="0" marB="0" anchor="ctr">
                    <a:lnB w="19050" cap="flat" cmpd="sng" algn="ctr">
                      <a:solidFill>
                        <a:schemeClr val="bg1">
                          <a:lumMod val="50000"/>
                        </a:schemeClr>
                      </a:solidFill>
                      <a:prstDash val="solid"/>
                      <a:round/>
                      <a:headEnd type="none" w="med" len="med"/>
                      <a:tailEnd type="none" w="med" len="med"/>
                    </a:lnB>
                  </a:tcPr>
                </a:tc>
                <a:tc>
                  <a:txBody>
                    <a:bodyPr/>
                    <a:lstStyle/>
                    <a:p>
                      <a:pPr algn="ctr"/>
                      <a:r>
                        <a:rPr lang="en-US" sz="800" b="1" noProof="0"/>
                        <a:t>22.9 months</a:t>
                      </a:r>
                    </a:p>
                    <a:p>
                      <a:pPr algn="ctr"/>
                      <a:r>
                        <a:rPr lang="en-US" sz="800" b="1" noProof="0"/>
                        <a:t>(21.2–24.5)</a:t>
                      </a:r>
                    </a:p>
                  </a:txBody>
                  <a:tcPr marL="68580" marR="68580" marT="0" marB="0" anchor="ctr">
                    <a:lnB w="19050" cap="flat" cmpd="sng" algn="ctr">
                      <a:solidFill>
                        <a:schemeClr val="bg1">
                          <a:lumMod val="50000"/>
                        </a:schemeClr>
                      </a:solidFill>
                      <a:prstDash val="solid"/>
                      <a:round/>
                      <a:headEnd type="none" w="med" len="med"/>
                      <a:tailEnd type="none" w="med" len="med"/>
                    </a:lnB>
                  </a:tcPr>
                </a:tc>
                <a:tc>
                  <a:txBody>
                    <a:bodyPr/>
                    <a:lstStyle/>
                    <a:p>
                      <a:pPr algn="ctr"/>
                      <a:r>
                        <a:rPr lang="en-US" sz="800" b="1" noProof="0"/>
                        <a:t>16.8 months</a:t>
                      </a:r>
                    </a:p>
                    <a:p>
                      <a:pPr algn="ctr"/>
                      <a:r>
                        <a:rPr lang="en-US" sz="800" b="1" noProof="0"/>
                        <a:t>(14.1–19.5)</a:t>
                      </a:r>
                    </a:p>
                  </a:txBody>
                  <a:tcPr marL="68580" marR="68580" marT="0" marB="0" anchor="ctr">
                    <a:lnB w="19050" cap="flat" cmpd="sng" algn="ctr">
                      <a:solidFill>
                        <a:schemeClr val="bg1">
                          <a:lumMod val="50000"/>
                        </a:schemeClr>
                      </a:solidFill>
                      <a:prstDash val="solid"/>
                      <a:round/>
                      <a:headEnd type="none" w="med" len="med"/>
                      <a:tailEnd type="none" w="med" len="med"/>
                    </a:lnB>
                  </a:tcPr>
                </a:tc>
                <a:tc>
                  <a:txBody>
                    <a:bodyPr/>
                    <a:lstStyle/>
                    <a:p>
                      <a:pPr algn="ctr"/>
                      <a:r>
                        <a:rPr lang="en-US" sz="800" b="1" noProof="0" dirty="0"/>
                        <a:t>0.69</a:t>
                      </a:r>
                    </a:p>
                    <a:p>
                      <a:pPr algn="ctr"/>
                      <a:r>
                        <a:rPr lang="en-US" sz="800" b="1" noProof="0" dirty="0"/>
                        <a:t>(0.55–0.86)</a:t>
                      </a:r>
                    </a:p>
                  </a:txBody>
                  <a:tcPr marL="68580" marR="68580" marT="0" marB="0" anchor="ctr">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33394673"/>
                  </a:ext>
                </a:extLst>
              </a:tr>
            </a:tbl>
          </a:graphicData>
        </a:graphic>
      </p:graphicFrame>
      <p:cxnSp>
        <p:nvCxnSpPr>
          <p:cNvPr id="44" name="Straight Connector 43">
            <a:extLst>
              <a:ext uri="{FF2B5EF4-FFF2-40B4-BE49-F238E27FC236}">
                <a16:creationId xmlns:a16="http://schemas.microsoft.com/office/drawing/2014/main" id="{8C08B389-2417-1F13-10F8-64CD8D2534A5}"/>
              </a:ext>
            </a:extLst>
          </p:cNvPr>
          <p:cNvCxnSpPr>
            <a:cxnSpLocks/>
          </p:cNvCxnSpPr>
          <p:nvPr/>
        </p:nvCxnSpPr>
        <p:spPr>
          <a:xfrm>
            <a:off x="5460969" y="3313234"/>
            <a:ext cx="246291" cy="0"/>
          </a:xfrm>
          <a:prstGeom prst="line">
            <a:avLst/>
          </a:prstGeom>
          <a:ln w="12700">
            <a:solidFill>
              <a:srgbClr val="9C099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472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4400C-A24C-8757-E9AB-8585A4F480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CC619-0808-7316-3254-BC7C061D79A3}"/>
              </a:ext>
            </a:extLst>
          </p:cNvPr>
          <p:cNvSpPr>
            <a:spLocks noGrp="1"/>
          </p:cNvSpPr>
          <p:nvPr>
            <p:ph type="title"/>
          </p:nvPr>
        </p:nvSpPr>
        <p:spPr>
          <a:prstGeom prst="rect">
            <a:avLst/>
          </a:prstGeom>
        </p:spPr>
        <p:txBody>
          <a:bodyPr>
            <a:noAutofit/>
          </a:bodyPr>
          <a:lstStyle/>
          <a:p>
            <a:pPr algn="ctr">
              <a:lnSpc>
                <a:spcPct val="80000"/>
              </a:lnSpc>
            </a:pPr>
            <a:r>
              <a:rPr lang="en-US" sz="2800" noProof="0" dirty="0"/>
              <a:t>DESTINY-Breast04 </a:t>
            </a:r>
            <a:br>
              <a:rPr lang="en-US" sz="2800" noProof="0" dirty="0"/>
            </a:br>
            <a:r>
              <a:rPr lang="en-US" sz="2400" i="1" dirty="0"/>
              <a:t>TRAEs Occurring in ≥ 15% of Patients and AESIs</a:t>
            </a:r>
            <a:endParaRPr lang="en-US" sz="2800" i="1" dirty="0"/>
          </a:p>
        </p:txBody>
      </p:sp>
      <p:sp>
        <p:nvSpPr>
          <p:cNvPr id="3" name="Text Placeholder 2">
            <a:extLst>
              <a:ext uri="{FF2B5EF4-FFF2-40B4-BE49-F238E27FC236}">
                <a16:creationId xmlns:a16="http://schemas.microsoft.com/office/drawing/2014/main" id="{F62251CB-AB8B-4800-1383-BE6C1B76273C}"/>
              </a:ext>
            </a:extLst>
          </p:cNvPr>
          <p:cNvSpPr>
            <a:spLocks noGrp="1"/>
          </p:cNvSpPr>
          <p:nvPr>
            <p:ph sz="quarter" idx="10"/>
          </p:nvPr>
        </p:nvSpPr>
        <p:spPr/>
        <p:txBody>
          <a:bodyPr/>
          <a:lstStyle/>
          <a:p>
            <a:r>
              <a:rPr lang="en-US" sz="1000" noProof="0" dirty="0">
                <a:solidFill>
                  <a:schemeClr val="bg1">
                    <a:lumMod val="50000"/>
                  </a:schemeClr>
                </a:solidFill>
              </a:rPr>
              <a:t>Modi S, et al. </a:t>
            </a:r>
            <a:r>
              <a:rPr lang="en-US" sz="1000" i="1" noProof="0" dirty="0">
                <a:solidFill>
                  <a:schemeClr val="bg1">
                    <a:lumMod val="50000"/>
                  </a:schemeClr>
                </a:solidFill>
              </a:rPr>
              <a:t>N Engl J Med. </a:t>
            </a:r>
            <a:r>
              <a:rPr lang="en-US" sz="1000" noProof="0" dirty="0">
                <a:solidFill>
                  <a:schemeClr val="bg1">
                    <a:lumMod val="50000"/>
                  </a:schemeClr>
                </a:solidFill>
              </a:rPr>
              <a:t>2022;387(1):9–20.</a:t>
            </a:r>
            <a:endParaRPr lang="en-US" dirty="0"/>
          </a:p>
        </p:txBody>
      </p:sp>
      <p:sp>
        <p:nvSpPr>
          <p:cNvPr id="6" name="object 4">
            <a:extLst>
              <a:ext uri="{FF2B5EF4-FFF2-40B4-BE49-F238E27FC236}">
                <a16:creationId xmlns:a16="http://schemas.microsoft.com/office/drawing/2014/main" id="{CB9F736C-BDDD-ED74-02FD-323C59A0DCE7}"/>
              </a:ext>
            </a:extLst>
          </p:cNvPr>
          <p:cNvSpPr txBox="1"/>
          <p:nvPr/>
        </p:nvSpPr>
        <p:spPr>
          <a:xfrm>
            <a:off x="5447317" y="821867"/>
            <a:ext cx="3567092" cy="3075201"/>
          </a:xfrm>
          <a:prstGeom prst="rect">
            <a:avLst/>
          </a:prstGeom>
        </p:spPr>
        <p:txBody>
          <a:bodyPr vert="horz" wrap="square" lIns="0" tIns="12700" rIns="0" bIns="0" rtlCol="0">
            <a:spAutoFit/>
          </a:bodyPr>
          <a:lstStyle/>
          <a:p>
            <a:pPr marL="76198" defTabSz="914378">
              <a:lnSpc>
                <a:spcPct val="90000"/>
              </a:lnSpc>
              <a:spcAft>
                <a:spcPts val="300"/>
              </a:spcAft>
              <a:defRPr/>
            </a:pPr>
            <a:r>
              <a:rPr sz="1400" b="1" kern="0" spc="-10" dirty="0">
                <a:solidFill>
                  <a:schemeClr val="accent5"/>
                </a:solidFill>
                <a:latin typeface="Calibri" panose="020F0502020204030204" pitchFamily="34" charset="0"/>
                <a:cs typeface="Calibri" panose="020F0502020204030204" pitchFamily="34" charset="0"/>
              </a:rPr>
              <a:t>AE</a:t>
            </a:r>
            <a:r>
              <a:rPr lang="en-US" sz="1400" b="1" kern="0" spc="-10" dirty="0">
                <a:solidFill>
                  <a:schemeClr val="accent5"/>
                </a:solidFill>
                <a:latin typeface="Calibri" panose="020F0502020204030204" pitchFamily="34" charset="0"/>
                <a:cs typeface="Calibri" panose="020F0502020204030204" pitchFamily="34" charset="0"/>
              </a:rPr>
              <a:t> of special interest</a:t>
            </a:r>
            <a:endParaRPr sz="1400" kern="0" dirty="0">
              <a:solidFill>
                <a:schemeClr val="accent5"/>
              </a:solidFill>
              <a:latin typeface="Calibri" panose="020F0502020204030204" pitchFamily="34" charset="0"/>
              <a:cs typeface="Calibri" panose="020F0502020204030204" pitchFamily="34" charset="0"/>
            </a:endParaRPr>
          </a:p>
          <a:p>
            <a:pPr marL="274320" marR="147951" indent="-182876" defTabSz="914378">
              <a:lnSpc>
                <a:spcPct val="90000"/>
              </a:lnSpc>
              <a:spcAft>
                <a:spcPts val="300"/>
              </a:spcAft>
              <a:buClr>
                <a:schemeClr val="accent3"/>
              </a:buClr>
              <a:buFont typeface="Arial"/>
              <a:buChar char="•"/>
              <a:tabLst>
                <a:tab pos="259073" algn="l"/>
              </a:tabLst>
              <a:defRPr/>
            </a:pPr>
            <a:r>
              <a:rPr lang="en-US" sz="1380" kern="0" dirty="0">
                <a:solidFill>
                  <a:schemeClr val="tx2"/>
                </a:solidFill>
                <a:latin typeface="Calibri" panose="020F0502020204030204" pitchFamily="34" charset="0"/>
                <a:cs typeface="Calibri" panose="020F0502020204030204" pitchFamily="34" charset="0"/>
              </a:rPr>
              <a:t>Left ventricular dysfunction occurred in 17 (4.6%) of patients (2 cardiac failure:  one Grade 1, one Grade 2)</a:t>
            </a:r>
          </a:p>
          <a:p>
            <a:pPr marL="274320" marR="147951" indent="-182876" defTabSz="914378">
              <a:lnSpc>
                <a:spcPct val="90000"/>
              </a:lnSpc>
              <a:spcAft>
                <a:spcPts val="300"/>
              </a:spcAft>
              <a:buClr>
                <a:schemeClr val="accent3"/>
              </a:buClr>
              <a:buFont typeface="Arial"/>
              <a:buChar char="•"/>
              <a:tabLst>
                <a:tab pos="259073" algn="l"/>
              </a:tabLst>
              <a:defRPr/>
            </a:pPr>
            <a:r>
              <a:rPr lang="en-US" sz="1380" b="1" dirty="0"/>
              <a:t>Boxed Warning: </a:t>
            </a:r>
            <a:r>
              <a:rPr lang="en-US" sz="1380" b="1" dirty="0">
                <a:solidFill>
                  <a:schemeClr val="tx2"/>
                </a:solidFill>
              </a:rPr>
              <a:t>Interstitial lung disease/pneumonitis </a:t>
            </a:r>
            <a:r>
              <a:rPr lang="en-US" sz="1380" dirty="0">
                <a:solidFill>
                  <a:schemeClr val="tx2"/>
                </a:solidFill>
              </a:rPr>
              <a:t>—</a:t>
            </a:r>
            <a:r>
              <a:rPr lang="en-US" sz="1380" b="1" dirty="0">
                <a:solidFill>
                  <a:schemeClr val="tx2"/>
                </a:solidFill>
              </a:rPr>
              <a:t> </a:t>
            </a:r>
            <a:r>
              <a:rPr lang="en-US" sz="1380" dirty="0">
                <a:solidFill>
                  <a:schemeClr val="tx2"/>
                </a:solidFill>
              </a:rPr>
              <a:t>can be severe or fatal. Monitor for cough, dyspnea, fever, or other new/worsening respiratory symptoms; permanently discontinue if Grade ≥2 ILD is confirmed. </a:t>
            </a:r>
            <a:r>
              <a:rPr lang="en-US" sz="1380" b="1" dirty="0">
                <a:solidFill>
                  <a:schemeClr val="tx2"/>
                </a:solidFill>
              </a:rPr>
              <a:t>Embryo-fetal toxicity</a:t>
            </a:r>
            <a:r>
              <a:rPr lang="en-US" sz="1380" b="1" dirty="0"/>
              <a:t> </a:t>
            </a:r>
            <a:r>
              <a:rPr lang="en-US" sz="1380" dirty="0">
                <a:solidFill>
                  <a:schemeClr val="tx2"/>
                </a:solidFill>
              </a:rPr>
              <a:t>— exposure during pregnancy can cause embryo-fetal harm; advise contraception during and after treatment.</a:t>
            </a:r>
          </a:p>
          <a:p>
            <a:pPr marL="274320" marR="147951" indent="-182876" defTabSz="914378">
              <a:lnSpc>
                <a:spcPct val="90000"/>
              </a:lnSpc>
              <a:spcAft>
                <a:spcPts val="300"/>
              </a:spcAft>
              <a:buClr>
                <a:schemeClr val="accent3"/>
              </a:buClr>
              <a:buFont typeface="Arial"/>
              <a:buChar char="•"/>
              <a:tabLst>
                <a:tab pos="259073" algn="l"/>
              </a:tabLst>
              <a:defRPr/>
            </a:pPr>
            <a:endParaRPr lang="en-US" sz="1400" dirty="0">
              <a:solidFill>
                <a:schemeClr val="tx2"/>
              </a:solidFill>
            </a:endParaRPr>
          </a:p>
          <a:p>
            <a:pPr marL="274320" marR="147951" indent="-182876" defTabSz="914378">
              <a:lnSpc>
                <a:spcPct val="90000"/>
              </a:lnSpc>
              <a:spcAft>
                <a:spcPts val="300"/>
              </a:spcAft>
              <a:buClr>
                <a:schemeClr val="accent3"/>
              </a:buClr>
              <a:buFont typeface="Arial"/>
              <a:buChar char="•"/>
              <a:tabLst>
                <a:tab pos="259073" algn="l"/>
              </a:tabLst>
              <a:defRPr/>
            </a:pPr>
            <a:endParaRPr sz="1400" kern="0" dirty="0">
              <a:solidFill>
                <a:schemeClr val="tx2"/>
              </a:solidFill>
              <a:latin typeface="Calibri" panose="020F0502020204030204" pitchFamily="34" charset="0"/>
              <a:cs typeface="Calibri" panose="020F0502020204030204" pitchFamily="34" charset="0"/>
            </a:endParaRPr>
          </a:p>
        </p:txBody>
      </p:sp>
      <p:graphicFrame>
        <p:nvGraphicFramePr>
          <p:cNvPr id="7" name="object 5">
            <a:extLst>
              <a:ext uri="{FF2B5EF4-FFF2-40B4-BE49-F238E27FC236}">
                <a16:creationId xmlns:a16="http://schemas.microsoft.com/office/drawing/2014/main" id="{AF3A7B80-B623-DE61-F864-53E979B34B47}"/>
              </a:ext>
            </a:extLst>
          </p:cNvPr>
          <p:cNvGraphicFramePr>
            <a:graphicFrameLocks noGrp="1"/>
          </p:cNvGraphicFramePr>
          <p:nvPr>
            <p:extLst>
              <p:ext uri="{D42A27DB-BD31-4B8C-83A1-F6EECF244321}">
                <p14:modId xmlns:p14="http://schemas.microsoft.com/office/powerpoint/2010/main" val="99945519"/>
              </p:ext>
            </p:extLst>
          </p:nvPr>
        </p:nvGraphicFramePr>
        <p:xfrm>
          <a:off x="374515" y="784021"/>
          <a:ext cx="4835817" cy="3757500"/>
        </p:xfrm>
        <a:graphic>
          <a:graphicData uri="http://schemas.openxmlformats.org/drawingml/2006/table">
            <a:tbl>
              <a:tblPr firstRow="1" bandRow="1">
                <a:tableStyleId>{2D5ABB26-0587-4C30-8999-92F81FD0307C}</a:tableStyleId>
              </a:tblPr>
              <a:tblGrid>
                <a:gridCol w="1898348">
                  <a:extLst>
                    <a:ext uri="{9D8B030D-6E8A-4147-A177-3AD203B41FA5}">
                      <a16:colId xmlns:a16="http://schemas.microsoft.com/office/drawing/2014/main" val="20000"/>
                    </a:ext>
                  </a:extLst>
                </a:gridCol>
                <a:gridCol w="779342">
                  <a:extLst>
                    <a:ext uri="{9D8B030D-6E8A-4147-A177-3AD203B41FA5}">
                      <a16:colId xmlns:a16="http://schemas.microsoft.com/office/drawing/2014/main" val="20001"/>
                    </a:ext>
                  </a:extLst>
                </a:gridCol>
                <a:gridCol w="688418">
                  <a:extLst>
                    <a:ext uri="{9D8B030D-6E8A-4147-A177-3AD203B41FA5}">
                      <a16:colId xmlns:a16="http://schemas.microsoft.com/office/drawing/2014/main" val="20002"/>
                    </a:ext>
                  </a:extLst>
                </a:gridCol>
                <a:gridCol w="781290">
                  <a:extLst>
                    <a:ext uri="{9D8B030D-6E8A-4147-A177-3AD203B41FA5}">
                      <a16:colId xmlns:a16="http://schemas.microsoft.com/office/drawing/2014/main" val="20003"/>
                    </a:ext>
                  </a:extLst>
                </a:gridCol>
                <a:gridCol w="688419">
                  <a:extLst>
                    <a:ext uri="{9D8B030D-6E8A-4147-A177-3AD203B41FA5}">
                      <a16:colId xmlns:a16="http://schemas.microsoft.com/office/drawing/2014/main" val="20004"/>
                    </a:ext>
                  </a:extLst>
                </a:gridCol>
              </a:tblGrid>
              <a:tr h="301636">
                <a:tc rowSpan="2">
                  <a:txBody>
                    <a:bodyPr/>
                    <a:lstStyle/>
                    <a:p>
                      <a:pPr marL="45720" algn="l">
                        <a:lnSpc>
                          <a:spcPts val="1440"/>
                        </a:lnSpc>
                        <a:spcBef>
                          <a:spcPts val="395"/>
                        </a:spcBef>
                      </a:pPr>
                      <a:r>
                        <a:rPr sz="1200" b="1">
                          <a:solidFill>
                            <a:schemeClr val="bg1"/>
                          </a:solidFill>
                          <a:latin typeface="Calibri" panose="020F0502020204030204" pitchFamily="34" charset="0"/>
                          <a:cs typeface="Calibri" panose="020F0502020204030204" pitchFamily="34" charset="0"/>
                        </a:rPr>
                        <a:t>System</a:t>
                      </a:r>
                      <a:r>
                        <a:rPr sz="1200" b="1" spc="-25">
                          <a:solidFill>
                            <a:schemeClr val="bg1"/>
                          </a:solidFill>
                          <a:latin typeface="Calibri" panose="020F0502020204030204" pitchFamily="34" charset="0"/>
                          <a:cs typeface="Calibri" panose="020F0502020204030204" pitchFamily="34" charset="0"/>
                        </a:rPr>
                        <a:t> </a:t>
                      </a:r>
                      <a:r>
                        <a:rPr sz="1200" b="1">
                          <a:solidFill>
                            <a:schemeClr val="bg1"/>
                          </a:solidFill>
                          <a:latin typeface="Calibri" panose="020F0502020204030204" pitchFamily="34" charset="0"/>
                          <a:cs typeface="Calibri" panose="020F0502020204030204" pitchFamily="34" charset="0"/>
                        </a:rPr>
                        <a:t>Organ</a:t>
                      </a:r>
                      <a:r>
                        <a:rPr sz="1200" b="1" spc="-35">
                          <a:solidFill>
                            <a:schemeClr val="bg1"/>
                          </a:solidFill>
                          <a:latin typeface="Calibri" panose="020F0502020204030204" pitchFamily="34" charset="0"/>
                          <a:cs typeface="Calibri" panose="020F0502020204030204" pitchFamily="34" charset="0"/>
                        </a:rPr>
                        <a:t> </a:t>
                      </a:r>
                      <a:r>
                        <a:rPr sz="1200" b="1" spc="-10">
                          <a:solidFill>
                            <a:schemeClr val="bg1"/>
                          </a:solidFill>
                          <a:latin typeface="Calibri" panose="020F0502020204030204" pitchFamily="34" charset="0"/>
                          <a:cs typeface="Calibri" panose="020F0502020204030204" pitchFamily="34" charset="0"/>
                        </a:rPr>
                        <a:t>Class</a:t>
                      </a:r>
                      <a:endParaRPr sz="1200">
                        <a:solidFill>
                          <a:schemeClr val="bg1"/>
                        </a:solidFill>
                        <a:latin typeface="Calibri" panose="020F0502020204030204" pitchFamily="34" charset="0"/>
                        <a:cs typeface="Calibri" panose="020F0502020204030204" pitchFamily="34" charset="0"/>
                      </a:endParaRPr>
                    </a:p>
                    <a:p>
                      <a:pPr marL="185420" algn="l">
                        <a:lnSpc>
                          <a:spcPct val="100000"/>
                        </a:lnSpc>
                      </a:pPr>
                      <a:r>
                        <a:rPr sz="1200">
                          <a:solidFill>
                            <a:schemeClr val="bg1"/>
                          </a:solidFill>
                          <a:latin typeface="Calibri" panose="020F0502020204030204" pitchFamily="34" charset="0"/>
                          <a:cs typeface="Calibri" panose="020F0502020204030204" pitchFamily="34" charset="0"/>
                        </a:rPr>
                        <a:t>Preferred</a:t>
                      </a:r>
                      <a:r>
                        <a:rPr sz="1200" spc="-30">
                          <a:solidFill>
                            <a:schemeClr val="bg1"/>
                          </a:solidFill>
                          <a:latin typeface="Calibri" panose="020F0502020204030204" pitchFamily="34" charset="0"/>
                          <a:cs typeface="Calibri" panose="020F0502020204030204" pitchFamily="34" charset="0"/>
                        </a:rPr>
                        <a:t> </a:t>
                      </a:r>
                      <a:r>
                        <a:rPr sz="1200">
                          <a:solidFill>
                            <a:schemeClr val="bg1"/>
                          </a:solidFill>
                          <a:latin typeface="Calibri" panose="020F0502020204030204" pitchFamily="34" charset="0"/>
                          <a:cs typeface="Calibri" panose="020F0502020204030204" pitchFamily="34" charset="0"/>
                        </a:rPr>
                        <a:t>term,</a:t>
                      </a:r>
                      <a:r>
                        <a:rPr sz="1200" spc="-10">
                          <a:solidFill>
                            <a:schemeClr val="bg1"/>
                          </a:solidFill>
                          <a:latin typeface="Calibri" panose="020F0502020204030204" pitchFamily="34" charset="0"/>
                          <a:cs typeface="Calibri" panose="020F0502020204030204" pitchFamily="34" charset="0"/>
                        </a:rPr>
                        <a:t> </a:t>
                      </a:r>
                      <a:r>
                        <a:rPr sz="1200">
                          <a:solidFill>
                            <a:schemeClr val="bg1"/>
                          </a:solidFill>
                          <a:latin typeface="Calibri" panose="020F0502020204030204" pitchFamily="34" charset="0"/>
                          <a:cs typeface="Calibri" panose="020F0502020204030204" pitchFamily="34" charset="0"/>
                        </a:rPr>
                        <a:t>n</a:t>
                      </a:r>
                      <a:r>
                        <a:rPr sz="1200" spc="-30">
                          <a:solidFill>
                            <a:schemeClr val="bg1"/>
                          </a:solidFill>
                          <a:latin typeface="Calibri" panose="020F0502020204030204" pitchFamily="34" charset="0"/>
                          <a:cs typeface="Calibri" panose="020F0502020204030204" pitchFamily="34" charset="0"/>
                        </a:rPr>
                        <a:t> </a:t>
                      </a:r>
                      <a:r>
                        <a:rPr sz="1200" spc="-25">
                          <a:solidFill>
                            <a:schemeClr val="bg1"/>
                          </a:solidFill>
                          <a:latin typeface="Calibri" panose="020F0502020204030204" pitchFamily="34" charset="0"/>
                          <a:cs typeface="Calibri" panose="020F0502020204030204" pitchFamily="34" charset="0"/>
                        </a:rPr>
                        <a:t>(%)</a:t>
                      </a:r>
                      <a:endParaRPr sz="1200">
                        <a:solidFill>
                          <a:schemeClr val="bg1"/>
                        </a:solidFill>
                        <a:latin typeface="Calibri" panose="020F0502020204030204" pitchFamily="34" charset="0"/>
                        <a:cs typeface="Calibri" panose="020F0502020204030204" pitchFamily="34" charset="0"/>
                      </a:endParaRPr>
                    </a:p>
                  </a:txBody>
                  <a:tcPr marL="0" marR="0" marT="5016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solidFill>
                  </a:tcPr>
                </a:tc>
                <a:tc gridSpan="2">
                  <a:txBody>
                    <a:bodyPr/>
                    <a:lstStyle/>
                    <a:p>
                      <a:pPr marL="45720" algn="ctr">
                        <a:lnSpc>
                          <a:spcPct val="100000"/>
                        </a:lnSpc>
                        <a:spcBef>
                          <a:spcPts val="265"/>
                        </a:spcBef>
                      </a:pPr>
                      <a:r>
                        <a:rPr lang="en-US" sz="1200" b="1" spc="-10">
                          <a:solidFill>
                            <a:srgbClr val="FFFFFF"/>
                          </a:solidFill>
                          <a:latin typeface="Calibri" panose="020F0502020204030204" pitchFamily="34" charset="0"/>
                          <a:cs typeface="Calibri" panose="020F0502020204030204" pitchFamily="34" charset="0"/>
                        </a:rPr>
                        <a:t>T-</a:t>
                      </a:r>
                      <a:r>
                        <a:rPr lang="en-US" sz="1200" b="1" spc="-10" err="1">
                          <a:solidFill>
                            <a:srgbClr val="FFFFFF"/>
                          </a:solidFill>
                          <a:latin typeface="Calibri" panose="020F0502020204030204" pitchFamily="34" charset="0"/>
                          <a:cs typeface="Calibri" panose="020F0502020204030204" pitchFamily="34" charset="0"/>
                        </a:rPr>
                        <a:t>DXd</a:t>
                      </a:r>
                      <a:r>
                        <a:rPr sz="1200" b="1"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(n</a:t>
                      </a:r>
                      <a:r>
                        <a:rPr lang="en-US" sz="1200" b="0"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a:t>
                      </a:r>
                      <a:r>
                        <a:rPr lang="en-US" sz="1200" b="0" spc="-10">
                          <a:solidFill>
                            <a:srgbClr val="FFFFFF"/>
                          </a:solidFill>
                          <a:latin typeface="Calibri" panose="020F0502020204030204" pitchFamily="34" charset="0"/>
                          <a:cs typeface="Calibri" panose="020F0502020204030204" pitchFamily="34" charset="0"/>
                        </a:rPr>
                        <a:t> 371</a:t>
                      </a:r>
                      <a:r>
                        <a:rPr sz="1200" b="0" spc="-10">
                          <a:solidFill>
                            <a:srgbClr val="FFFFFF"/>
                          </a:solidFill>
                          <a:latin typeface="Calibri" panose="020F0502020204030204" pitchFamily="34" charset="0"/>
                          <a:cs typeface="Calibri" panose="020F0502020204030204" pitchFamily="34" charset="0"/>
                        </a:rPr>
                        <a:t>)</a:t>
                      </a:r>
                      <a:endParaRPr sz="1200" b="0">
                        <a:latin typeface="Calibri" panose="020F0502020204030204" pitchFamily="34" charset="0"/>
                        <a:cs typeface="Calibri" panose="020F0502020204030204" pitchFamily="34" charset="0"/>
                      </a:endParaRPr>
                    </a:p>
                  </a:txBody>
                  <a:tcPr marL="0" marR="0" marT="3365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B099C"/>
                    </a:solidFill>
                  </a:tcPr>
                </a:tc>
                <a:tc hMerge="1">
                  <a:txBody>
                    <a:bodyPr/>
                    <a:lstStyle/>
                    <a:p>
                      <a:endParaRPr/>
                    </a:p>
                  </a:txBody>
                  <a:tcPr marL="0" marR="0" marT="0" marB="0"/>
                </a:tc>
                <a:tc gridSpan="2">
                  <a:txBody>
                    <a:bodyPr/>
                    <a:lstStyle/>
                    <a:p>
                      <a:pPr marL="45720" algn="ctr">
                        <a:lnSpc>
                          <a:spcPct val="100000"/>
                        </a:lnSpc>
                        <a:spcBef>
                          <a:spcPts val="265"/>
                        </a:spcBef>
                      </a:pPr>
                      <a:r>
                        <a:rPr lang="en-US" sz="1200" b="1">
                          <a:solidFill>
                            <a:srgbClr val="FFFFFF"/>
                          </a:solidFill>
                          <a:latin typeface="Calibri" panose="020F0502020204030204" pitchFamily="34" charset="0"/>
                          <a:cs typeface="Calibri" panose="020F0502020204030204" pitchFamily="34" charset="0"/>
                        </a:rPr>
                        <a:t>TPC</a:t>
                      </a:r>
                      <a:r>
                        <a:rPr sz="1200" b="0" spc="-15">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(n</a:t>
                      </a:r>
                      <a:r>
                        <a:rPr lang="en-US" sz="1200" b="0" spc="-1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a:t>
                      </a:r>
                      <a:r>
                        <a:rPr lang="en-US" sz="1200" b="0" spc="-10">
                          <a:solidFill>
                            <a:srgbClr val="FFFFFF"/>
                          </a:solidFill>
                          <a:latin typeface="Calibri" panose="020F0502020204030204" pitchFamily="34" charset="0"/>
                          <a:cs typeface="Calibri" panose="020F0502020204030204" pitchFamily="34" charset="0"/>
                        </a:rPr>
                        <a:t> 172</a:t>
                      </a:r>
                      <a:r>
                        <a:rPr sz="1200" b="0" spc="-10">
                          <a:solidFill>
                            <a:srgbClr val="FFFFFF"/>
                          </a:solidFill>
                          <a:latin typeface="Calibri" panose="020F0502020204030204" pitchFamily="34" charset="0"/>
                          <a:cs typeface="Calibri" panose="020F0502020204030204" pitchFamily="34" charset="0"/>
                        </a:rPr>
                        <a:t>)</a:t>
                      </a:r>
                      <a:endParaRPr sz="1200" b="0">
                        <a:latin typeface="Calibri" panose="020F0502020204030204" pitchFamily="34" charset="0"/>
                        <a:cs typeface="Calibri" panose="020F0502020204030204" pitchFamily="34" charset="0"/>
                      </a:endParaRPr>
                    </a:p>
                  </a:txBody>
                  <a:tcPr marL="0" marR="0" marT="3365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tc hMerge="1">
                  <a:txBody>
                    <a:bodyPr/>
                    <a:lstStyle/>
                    <a:p>
                      <a:endParaRPr/>
                    </a:p>
                  </a:txBody>
                  <a:tcPr marL="0" marR="0" marT="0" marB="0"/>
                </a:tc>
                <a:extLst>
                  <a:ext uri="{0D108BD9-81ED-4DB2-BD59-A6C34878D82A}">
                    <a16:rowId xmlns:a16="http://schemas.microsoft.com/office/drawing/2014/main" val="10000"/>
                  </a:ext>
                </a:extLst>
              </a:tr>
              <a:tr h="258980">
                <a:tc vMerge="1">
                  <a:txBody>
                    <a:bodyPr/>
                    <a:lstStyle/>
                    <a:p>
                      <a:endParaRPr/>
                    </a:p>
                  </a:txBody>
                  <a:tcPr marL="0" marR="0" marT="50165" marB="0">
                    <a:lnT w="12700">
                      <a:solidFill>
                        <a:srgbClr val="000000"/>
                      </a:solidFill>
                      <a:prstDash val="solid"/>
                    </a:lnT>
                    <a:lnB w="12700">
                      <a:solidFill>
                        <a:srgbClr val="000000"/>
                      </a:solidFill>
                      <a:prstDash val="solid"/>
                    </a:lnB>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Any</a:t>
                      </a:r>
                      <a:r>
                        <a:rPr sz="1200" b="0" spc="-2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Grade</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B099C"/>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Grade</a:t>
                      </a:r>
                      <a:r>
                        <a:rPr sz="1200" b="0" spc="-3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a:t>
                      </a:r>
                      <a:r>
                        <a:rPr lang="en-US" sz="1200" b="0" spc="-2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3</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B099C"/>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Any</a:t>
                      </a:r>
                      <a:r>
                        <a:rPr sz="1200" b="0" spc="-20">
                          <a:solidFill>
                            <a:srgbClr val="FFFFFF"/>
                          </a:solidFill>
                          <a:latin typeface="Calibri" panose="020F0502020204030204" pitchFamily="34" charset="0"/>
                          <a:cs typeface="Calibri" panose="020F0502020204030204" pitchFamily="34" charset="0"/>
                        </a:rPr>
                        <a:t> </a:t>
                      </a:r>
                      <a:r>
                        <a:rPr sz="1200" b="0" spc="-10">
                          <a:solidFill>
                            <a:srgbClr val="FFFFFF"/>
                          </a:solidFill>
                          <a:latin typeface="Calibri" panose="020F0502020204030204" pitchFamily="34" charset="0"/>
                          <a:cs typeface="Calibri" panose="020F0502020204030204" pitchFamily="34" charset="0"/>
                        </a:rPr>
                        <a:t>Grade</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tc>
                  <a:txBody>
                    <a:bodyPr/>
                    <a:lstStyle/>
                    <a:p>
                      <a:pPr marL="45720" algn="ctr">
                        <a:lnSpc>
                          <a:spcPct val="100000"/>
                        </a:lnSpc>
                        <a:spcBef>
                          <a:spcPts val="105"/>
                        </a:spcBef>
                      </a:pPr>
                      <a:r>
                        <a:rPr sz="1200" b="0">
                          <a:solidFill>
                            <a:srgbClr val="FFFFFF"/>
                          </a:solidFill>
                          <a:latin typeface="Calibri" panose="020F0502020204030204" pitchFamily="34" charset="0"/>
                          <a:cs typeface="Calibri" panose="020F0502020204030204" pitchFamily="34" charset="0"/>
                        </a:rPr>
                        <a:t>Grade</a:t>
                      </a:r>
                      <a:r>
                        <a:rPr sz="1200" b="0" spc="-3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a:t>
                      </a:r>
                      <a:r>
                        <a:rPr lang="en-US" sz="1200" b="0" spc="-25">
                          <a:solidFill>
                            <a:srgbClr val="FFFFFF"/>
                          </a:solidFill>
                          <a:latin typeface="Calibri" panose="020F0502020204030204" pitchFamily="34" charset="0"/>
                          <a:cs typeface="Calibri" panose="020F0502020204030204" pitchFamily="34" charset="0"/>
                        </a:rPr>
                        <a:t> </a:t>
                      </a:r>
                      <a:r>
                        <a:rPr sz="1200" b="0" spc="-25">
                          <a:solidFill>
                            <a:srgbClr val="FFFFFF"/>
                          </a:solidFill>
                          <a:latin typeface="Calibri" panose="020F0502020204030204" pitchFamily="34" charset="0"/>
                          <a:cs typeface="Calibri" panose="020F0502020204030204" pitchFamily="34" charset="0"/>
                        </a:rPr>
                        <a:t>3</a:t>
                      </a:r>
                      <a:endParaRPr sz="1200" b="0">
                        <a:latin typeface="Calibri" panose="020F0502020204030204" pitchFamily="34" charset="0"/>
                        <a:cs typeface="Calibri" panose="020F0502020204030204" pitchFamily="34" charset="0"/>
                      </a:endParaRPr>
                    </a:p>
                  </a:txBody>
                  <a:tcPr marL="0" marR="0" marT="13335"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1"/>
                  </a:ext>
                </a:extLst>
              </a:tr>
              <a:tr h="234606">
                <a:tc>
                  <a:txBody>
                    <a:bodyPr/>
                    <a:lstStyle/>
                    <a:p>
                      <a:pPr marL="45720" algn="l">
                        <a:lnSpc>
                          <a:spcPts val="1415"/>
                        </a:lnSpc>
                        <a:spcBef>
                          <a:spcPts val="20"/>
                        </a:spcBef>
                      </a:pPr>
                      <a:r>
                        <a:rPr sz="1200" b="1">
                          <a:solidFill>
                            <a:schemeClr val="tx2"/>
                          </a:solidFill>
                          <a:latin typeface="Calibri" panose="020F0502020204030204" pitchFamily="34" charset="0"/>
                          <a:cs typeface="Calibri" panose="020F0502020204030204" pitchFamily="34" charset="0"/>
                        </a:rPr>
                        <a:t>Blood</a:t>
                      </a:r>
                      <a:r>
                        <a:rPr sz="1200" b="1" spc="-30">
                          <a:solidFill>
                            <a:schemeClr val="tx2"/>
                          </a:solidFill>
                          <a:latin typeface="Calibri" panose="020F0502020204030204" pitchFamily="34" charset="0"/>
                          <a:cs typeface="Calibri" panose="020F0502020204030204" pitchFamily="34" charset="0"/>
                        </a:rPr>
                        <a:t> </a:t>
                      </a:r>
                      <a:r>
                        <a:rPr sz="1200" b="1">
                          <a:solidFill>
                            <a:schemeClr val="tx2"/>
                          </a:solidFill>
                          <a:latin typeface="Calibri" panose="020F0502020204030204" pitchFamily="34" charset="0"/>
                          <a:cs typeface="Calibri" panose="020F0502020204030204" pitchFamily="34" charset="0"/>
                        </a:rPr>
                        <a:t>and</a:t>
                      </a:r>
                      <a:r>
                        <a:rPr sz="1200" b="1" spc="-30">
                          <a:solidFill>
                            <a:schemeClr val="tx2"/>
                          </a:solidFill>
                          <a:latin typeface="Calibri" panose="020F0502020204030204" pitchFamily="34" charset="0"/>
                          <a:cs typeface="Calibri" panose="020F0502020204030204" pitchFamily="34" charset="0"/>
                        </a:rPr>
                        <a:t> </a:t>
                      </a:r>
                      <a:r>
                        <a:rPr sz="1200" b="1">
                          <a:solidFill>
                            <a:schemeClr val="tx2"/>
                          </a:solidFill>
                          <a:latin typeface="Calibri" panose="020F0502020204030204" pitchFamily="34" charset="0"/>
                          <a:cs typeface="Calibri" panose="020F0502020204030204" pitchFamily="34" charset="0"/>
                        </a:rPr>
                        <a:t>lymphatic</a:t>
                      </a:r>
                      <a:r>
                        <a:rPr sz="1200" b="1" spc="-35">
                          <a:solidFill>
                            <a:schemeClr val="tx2"/>
                          </a:solidFill>
                          <a:latin typeface="Calibri" panose="020F0502020204030204" pitchFamily="34" charset="0"/>
                          <a:cs typeface="Calibri" panose="020F0502020204030204" pitchFamily="34" charset="0"/>
                        </a:rPr>
                        <a:t> </a:t>
                      </a:r>
                      <a:r>
                        <a:rPr sz="1200" b="1" spc="-10">
                          <a:solidFill>
                            <a:schemeClr val="tx2"/>
                          </a:solidFill>
                          <a:latin typeface="Calibri" panose="020F0502020204030204" pitchFamily="34" charset="0"/>
                          <a:cs typeface="Calibri" panose="020F0502020204030204" pitchFamily="34" charset="0"/>
                        </a:rPr>
                        <a:t>system</a:t>
                      </a:r>
                      <a:endParaRPr sz="1200">
                        <a:solidFill>
                          <a:schemeClr val="tx2"/>
                        </a:solidFill>
                        <a:latin typeface="Calibri" panose="020F0502020204030204" pitchFamily="34" charset="0"/>
                        <a:cs typeface="Calibri" panose="020F0502020204030204" pitchFamily="34" charset="0"/>
                      </a:endParaRPr>
                    </a:p>
                  </a:txBody>
                  <a:tcPr marL="0" marR="0" marT="2540" marB="0" anchor="ctr">
                    <a:lnT w="12700" cap="flat" cmpd="sng" algn="ctr">
                      <a:solidFill>
                        <a:schemeClr val="bg1">
                          <a:lumMod val="50000"/>
                        </a:schemeClr>
                      </a:solidFill>
                      <a:prstDash val="solid"/>
                      <a:round/>
                      <a:headEnd type="none" w="med" len="med"/>
                      <a:tailEnd type="none" w="med" len="med"/>
                    </a:lnT>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solidFill>
                      <a:srgbClr val="F1F1F1"/>
                    </a:solidFill>
                  </a:tcPr>
                </a:tc>
                <a:extLst>
                  <a:ext uri="{0D108BD9-81ED-4DB2-BD59-A6C34878D82A}">
                    <a16:rowId xmlns:a16="http://schemas.microsoft.com/office/drawing/2014/main" val="10002"/>
                  </a:ext>
                </a:extLst>
              </a:tr>
              <a:tr h="228512">
                <a:tc>
                  <a:txBody>
                    <a:bodyPr/>
                    <a:lstStyle/>
                    <a:p>
                      <a:pPr algn="l" fontAlgn="b"/>
                      <a:r>
                        <a:rPr lang="en-US" sz="1200" b="0" i="0" u="none" strike="noStrike" dirty="0">
                          <a:solidFill>
                            <a:schemeClr val="tx2"/>
                          </a:solidFill>
                          <a:effectLst/>
                          <a:latin typeface="Calibri" panose="020F0502020204030204" pitchFamily="34" charset="0"/>
                          <a:cs typeface="Calibri" panose="020F0502020204030204" pitchFamily="34" charset="0"/>
                        </a:rPr>
                        <a:t>   Neutropenia</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123 (33)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51 (14)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88 (51)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70 (41)</a:t>
                      </a:r>
                    </a:p>
                  </a:txBody>
                  <a:tcPr marL="0" marR="0" marT="0" marB="0" anchor="ctr">
                    <a:solidFill>
                      <a:srgbClr val="F1F1F1"/>
                    </a:solidFill>
                  </a:tcPr>
                </a:tc>
                <a:extLst>
                  <a:ext uri="{0D108BD9-81ED-4DB2-BD59-A6C34878D82A}">
                    <a16:rowId xmlns:a16="http://schemas.microsoft.com/office/drawing/2014/main" val="10003"/>
                  </a:ext>
                </a:extLst>
              </a:tr>
              <a:tr h="221657">
                <a:tc>
                  <a:txBody>
                    <a:bodyPr/>
                    <a:lstStyle/>
                    <a:p>
                      <a:pPr algn="l" fontAlgn="b"/>
                      <a:r>
                        <a:rPr lang="en-US" sz="1200" b="0" i="0" u="none" strike="noStrike" dirty="0">
                          <a:solidFill>
                            <a:schemeClr val="tx2"/>
                          </a:solidFill>
                          <a:effectLst/>
                          <a:latin typeface="Calibri" panose="020F0502020204030204" pitchFamily="34" charset="0"/>
                          <a:cs typeface="Calibri" panose="020F0502020204030204" pitchFamily="34" charset="0"/>
                        </a:rPr>
                        <a:t>   Anemia</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123 (33)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30 (8)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39 (23)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8 (5)</a:t>
                      </a:r>
                    </a:p>
                  </a:txBody>
                  <a:tcPr marL="0" marR="0" marT="0" marB="0" anchor="ctr">
                    <a:solidFill>
                      <a:srgbClr val="F1F1F1"/>
                    </a:solidFill>
                  </a:tcPr>
                </a:tc>
                <a:extLst>
                  <a:ext uri="{0D108BD9-81ED-4DB2-BD59-A6C34878D82A}">
                    <a16:rowId xmlns:a16="http://schemas.microsoft.com/office/drawing/2014/main" val="10004"/>
                  </a:ext>
                </a:extLst>
              </a:tr>
              <a:tr h="236129">
                <a:tc>
                  <a:txBody>
                    <a:bodyPr/>
                    <a:lstStyle/>
                    <a:p>
                      <a:pPr algn="l" fontAlgn="b"/>
                      <a:r>
                        <a:rPr lang="en-US" sz="1200" b="0" i="0" u="none" strike="noStrike" dirty="0">
                          <a:solidFill>
                            <a:schemeClr val="tx2"/>
                          </a:solidFill>
                          <a:effectLst/>
                          <a:latin typeface="Calibri" panose="020F0502020204030204" pitchFamily="34" charset="0"/>
                          <a:cs typeface="Calibri" panose="020F0502020204030204" pitchFamily="34" charset="0"/>
                        </a:rPr>
                        <a:t>   </a:t>
                      </a:r>
                      <a:r>
                        <a:rPr lang="en-US" sz="1200" b="0" i="0" u="none" strike="noStrike" dirty="0" err="1">
                          <a:solidFill>
                            <a:schemeClr val="tx2"/>
                          </a:solidFill>
                          <a:effectLst/>
                          <a:latin typeface="Calibri" panose="020F0502020204030204" pitchFamily="34" charset="0"/>
                          <a:cs typeface="Calibri" panose="020F0502020204030204" pitchFamily="34" charset="0"/>
                        </a:rPr>
                        <a:t>Thrombocyopenia</a:t>
                      </a:r>
                      <a:endParaRPr lang="en-US" sz="1200" b="0" i="0" u="none" strike="noStrike" dirty="0">
                        <a:solidFill>
                          <a:schemeClr val="tx2"/>
                        </a:solidFill>
                        <a:effectLst/>
                        <a:latin typeface="Calibri" panose="020F0502020204030204" pitchFamily="34" charset="0"/>
                        <a:cs typeface="Calibri" panose="020F0502020204030204" pitchFamily="34" charset="0"/>
                      </a:endParaRPr>
                    </a:p>
                  </a:txBody>
                  <a:tcPr marL="0" marR="0" marT="0" marB="0" anchor="ct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88 (24) </a:t>
                      </a:r>
                    </a:p>
                  </a:txBody>
                  <a:tcPr marL="0" marR="0" marT="0" marB="0" anchor="ct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19 (5) </a:t>
                      </a:r>
                    </a:p>
                  </a:txBody>
                  <a:tcPr marL="0" marR="0" marT="0" marB="0" anchor="ct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16 (9) </a:t>
                      </a:r>
                    </a:p>
                  </a:txBody>
                  <a:tcPr marL="0" marR="0" marT="0" marB="0" anchor="ct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1 (1)</a:t>
                      </a:r>
                    </a:p>
                  </a:txBody>
                  <a:tcPr marL="0" marR="0" marT="0" marB="0" anchor="ctr"/>
                </a:tc>
                <a:extLst>
                  <a:ext uri="{0D108BD9-81ED-4DB2-BD59-A6C34878D82A}">
                    <a16:rowId xmlns:a16="http://schemas.microsoft.com/office/drawing/2014/main" val="10005"/>
                  </a:ext>
                </a:extLst>
              </a:tr>
              <a:tr h="220133">
                <a:tc>
                  <a:txBody>
                    <a:bodyPr/>
                    <a:lstStyle/>
                    <a:p>
                      <a:pPr algn="l" fontAlgn="b"/>
                      <a:r>
                        <a:rPr lang="en-US" sz="1200" b="0" i="0" u="none" strike="noStrike" dirty="0">
                          <a:solidFill>
                            <a:schemeClr val="tx2"/>
                          </a:solidFill>
                          <a:effectLst/>
                          <a:latin typeface="Calibri" panose="020F0502020204030204" pitchFamily="34" charset="0"/>
                          <a:cs typeface="Calibri" panose="020F0502020204030204" pitchFamily="34" charset="0"/>
                        </a:rPr>
                        <a:t>   Leukopenia</a:t>
                      </a:r>
                    </a:p>
                  </a:txBody>
                  <a:tcPr marL="0" marR="0" marT="0" marB="0" anchor="ct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86 (23) </a:t>
                      </a:r>
                    </a:p>
                  </a:txBody>
                  <a:tcPr marL="0" marR="0" marT="0" marB="0" anchor="ct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24 (7) </a:t>
                      </a:r>
                    </a:p>
                  </a:txBody>
                  <a:tcPr marL="0" marR="0" marT="0" marB="0" anchor="ct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54 (31) </a:t>
                      </a:r>
                    </a:p>
                  </a:txBody>
                  <a:tcPr marL="0" marR="0" marT="0" marB="0" anchor="ct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33 (19)</a:t>
                      </a:r>
                    </a:p>
                  </a:txBody>
                  <a:tcPr marL="0" marR="0" marT="0" marB="0" anchor="ctr"/>
                </a:tc>
                <a:extLst>
                  <a:ext uri="{0D108BD9-81ED-4DB2-BD59-A6C34878D82A}">
                    <a16:rowId xmlns:a16="http://schemas.microsoft.com/office/drawing/2014/main" val="10006"/>
                  </a:ext>
                </a:extLst>
              </a:tr>
              <a:tr h="236891">
                <a:tc>
                  <a:txBody>
                    <a:bodyPr/>
                    <a:lstStyle/>
                    <a:p>
                      <a:pPr marL="45720" algn="l">
                        <a:lnSpc>
                          <a:spcPts val="1425"/>
                        </a:lnSpc>
                        <a:spcBef>
                          <a:spcPts val="35"/>
                        </a:spcBef>
                      </a:pPr>
                      <a:r>
                        <a:rPr lang="en-US" sz="1200" b="1" spc="-10" dirty="0">
                          <a:solidFill>
                            <a:schemeClr val="tx2"/>
                          </a:solidFill>
                          <a:latin typeface="Calibri" panose="020F0502020204030204" pitchFamily="34" charset="0"/>
                          <a:cs typeface="Calibri" panose="020F0502020204030204" pitchFamily="34" charset="0"/>
                        </a:rPr>
                        <a:t>Gastrointestinal</a:t>
                      </a:r>
                      <a:endParaRPr sz="1200" dirty="0">
                        <a:solidFill>
                          <a:schemeClr val="tx2"/>
                        </a:solidFill>
                        <a:latin typeface="Calibri" panose="020F0502020204030204" pitchFamily="34" charset="0"/>
                        <a:cs typeface="Calibri" panose="020F0502020204030204" pitchFamily="34" charset="0"/>
                      </a:endParaRPr>
                    </a:p>
                  </a:txBody>
                  <a:tcPr marL="0" marR="0" marT="4445" marB="0" anchor="ctr">
                    <a:solidFill>
                      <a:srgbClr val="F1F1F1"/>
                    </a:solidFill>
                  </a:tcPr>
                </a:tc>
                <a:tc>
                  <a:txBody>
                    <a:bodyPr/>
                    <a:lstStyle/>
                    <a:p>
                      <a:pPr marL="45720" algn="ctr">
                        <a:lnSpc>
                          <a:spcPct val="100000"/>
                        </a:lnSpc>
                      </a:pPr>
                      <a:endParaRPr sz="900" dirty="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dirty="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extLst>
                  <a:ext uri="{0D108BD9-81ED-4DB2-BD59-A6C34878D82A}">
                    <a16:rowId xmlns:a16="http://schemas.microsoft.com/office/drawing/2014/main" val="10007"/>
                  </a:ext>
                </a:extLst>
              </a:tr>
              <a:tr h="230035">
                <a:tc>
                  <a:txBody>
                    <a:bodyPr/>
                    <a:lstStyle/>
                    <a:p>
                      <a:pPr algn="l" fontAlgn="b"/>
                      <a:r>
                        <a:rPr lang="en-US" sz="1200" b="0" i="0" u="none" strike="noStrike" dirty="0">
                          <a:solidFill>
                            <a:schemeClr val="tx2"/>
                          </a:solidFill>
                          <a:effectLst/>
                          <a:latin typeface="Calibri" panose="020F0502020204030204" pitchFamily="34" charset="0"/>
                          <a:cs typeface="Calibri" panose="020F0502020204030204" pitchFamily="34" charset="0"/>
                        </a:rPr>
                        <a:t>   Nausea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271 (73)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17 (5)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41 (24)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0</a:t>
                      </a:r>
                    </a:p>
                  </a:txBody>
                  <a:tcPr marL="0" marR="0" marT="0" marB="0" anchor="ctr">
                    <a:solidFill>
                      <a:srgbClr val="F1F1F1"/>
                    </a:solidFill>
                  </a:tcPr>
                </a:tc>
                <a:extLst>
                  <a:ext uri="{0D108BD9-81ED-4DB2-BD59-A6C34878D82A}">
                    <a16:rowId xmlns:a16="http://schemas.microsoft.com/office/drawing/2014/main" val="10008"/>
                  </a:ext>
                </a:extLst>
              </a:tr>
              <a:tr h="228512">
                <a:tc>
                  <a:txBody>
                    <a:bodyPr/>
                    <a:lstStyle/>
                    <a:p>
                      <a:pPr algn="l" fontAlgn="b"/>
                      <a:r>
                        <a:rPr lang="en-US" sz="1200" b="0" i="0" u="none" strike="noStrike" dirty="0">
                          <a:solidFill>
                            <a:schemeClr val="tx2"/>
                          </a:solidFill>
                          <a:effectLst/>
                          <a:latin typeface="Calibri" panose="020F0502020204030204" pitchFamily="34" charset="0"/>
                          <a:cs typeface="Calibri" panose="020F0502020204030204" pitchFamily="34" charset="0"/>
                        </a:rPr>
                        <a:t>   Vomiting </a:t>
                      </a:r>
                    </a:p>
                  </a:txBody>
                  <a:tcPr marL="0" marR="0" marT="0" marB="0" anchor="ctr">
                    <a:solidFill>
                      <a:srgbClr val="F1F1F1"/>
                    </a:solidFill>
                  </a:tcP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126 (34)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5 (1)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17 (10)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0</a:t>
                      </a:r>
                    </a:p>
                  </a:txBody>
                  <a:tcPr marL="0" marR="0" marT="0" marB="0" anchor="ctr">
                    <a:solidFill>
                      <a:srgbClr val="F1F1F1"/>
                    </a:solidFill>
                  </a:tcPr>
                </a:tc>
                <a:extLst>
                  <a:ext uri="{0D108BD9-81ED-4DB2-BD59-A6C34878D82A}">
                    <a16:rowId xmlns:a16="http://schemas.microsoft.com/office/drawing/2014/main" val="10009"/>
                  </a:ext>
                </a:extLst>
              </a:tr>
              <a:tr h="229274">
                <a:tc>
                  <a:txBody>
                    <a:bodyPr/>
                    <a:lstStyle/>
                    <a:p>
                      <a:pPr algn="l" fontAlgn="b"/>
                      <a:r>
                        <a:rPr lang="en-US" sz="1200" b="0" i="0" u="none" strike="noStrike">
                          <a:solidFill>
                            <a:schemeClr val="tx2"/>
                          </a:solidFill>
                          <a:effectLst/>
                          <a:latin typeface="Calibri" panose="020F0502020204030204" pitchFamily="34" charset="0"/>
                          <a:cs typeface="Calibri" panose="020F0502020204030204" pitchFamily="34" charset="0"/>
                        </a:rPr>
                        <a:t>   Diarrhea </a:t>
                      </a:r>
                    </a:p>
                  </a:txBody>
                  <a:tcPr marL="0" marR="0" marT="0" marB="0" anchor="ctr">
                    <a:solidFill>
                      <a:srgbClr val="F1F1F1"/>
                    </a:solidFill>
                  </a:tcP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83 (22) </a:t>
                      </a:r>
                    </a:p>
                  </a:txBody>
                  <a:tcPr marL="0" marR="0" marT="0" marB="0" anchor="ctr">
                    <a:solidFill>
                      <a:srgbClr val="F1F1F1"/>
                    </a:solidFill>
                  </a:tcP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4 (1) </a:t>
                      </a:r>
                    </a:p>
                  </a:txBody>
                  <a:tcPr marL="0" marR="0" marT="0" marB="0" anchor="ctr">
                    <a:solidFill>
                      <a:srgbClr val="F1F1F1"/>
                    </a:solidFill>
                  </a:tcP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31 (18)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3 (2)</a:t>
                      </a:r>
                    </a:p>
                  </a:txBody>
                  <a:tcPr marL="0" marR="0" marT="0" marB="0" anchor="ctr">
                    <a:solidFill>
                      <a:srgbClr val="F1F1F1"/>
                    </a:solidFill>
                  </a:tcPr>
                </a:tc>
                <a:extLst>
                  <a:ext uri="{0D108BD9-81ED-4DB2-BD59-A6C34878D82A}">
                    <a16:rowId xmlns:a16="http://schemas.microsoft.com/office/drawing/2014/main" val="10010"/>
                  </a:ext>
                </a:extLst>
              </a:tr>
              <a:tr h="218610">
                <a:tc>
                  <a:txBody>
                    <a:bodyPr/>
                    <a:lstStyle/>
                    <a:p>
                      <a:pPr algn="l" fontAlgn="b"/>
                      <a:r>
                        <a:rPr lang="en-US" sz="1200" b="0" i="0" u="none" strike="noStrike" dirty="0">
                          <a:solidFill>
                            <a:schemeClr val="tx2"/>
                          </a:solidFill>
                          <a:effectLst/>
                          <a:latin typeface="Calibri" panose="020F0502020204030204" pitchFamily="34" charset="0"/>
                          <a:cs typeface="Calibri" panose="020F0502020204030204" pitchFamily="34" charset="0"/>
                        </a:rPr>
                        <a:t>   Constipation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79 (21) </a:t>
                      </a:r>
                    </a:p>
                  </a:txBody>
                  <a:tcPr marL="0" marR="0" marT="0" marB="0" anchor="ctr">
                    <a:solidFill>
                      <a:srgbClr val="F1F1F1"/>
                    </a:solidFill>
                  </a:tcPr>
                </a:tc>
                <a:tc>
                  <a:txBody>
                    <a:bodyPr/>
                    <a:lstStyle/>
                    <a:p>
                      <a:pPr algn="ctr" fontAlgn="b"/>
                      <a:r>
                        <a:rPr lang="en-US" sz="1200" b="0" i="0" u="none" strike="noStrike">
                          <a:solidFill>
                            <a:schemeClr val="tx2"/>
                          </a:solidFill>
                          <a:effectLst/>
                          <a:latin typeface="Calibri" panose="020F0502020204030204" pitchFamily="34" charset="0"/>
                          <a:cs typeface="Calibri" panose="020F0502020204030204" pitchFamily="34" charset="0"/>
                        </a:rPr>
                        <a:t>0</a:t>
                      </a:r>
                    </a:p>
                  </a:txBody>
                  <a:tcPr marL="0" marR="0" marT="0" marB="0" anchor="ctr">
                    <a:solidFill>
                      <a:srgbClr val="F1F1F1"/>
                    </a:solidFill>
                  </a:tcP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22 (13) </a:t>
                      </a:r>
                    </a:p>
                  </a:txBody>
                  <a:tcPr marL="0" marR="0" marT="0" marB="0" anchor="ctr">
                    <a:solidFill>
                      <a:srgbClr val="F1F1F1"/>
                    </a:solidFill>
                  </a:tcP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0</a:t>
                      </a:r>
                    </a:p>
                  </a:txBody>
                  <a:tcPr marL="0" marR="0" marT="0" marB="0" anchor="ctr">
                    <a:solidFill>
                      <a:srgbClr val="F1F1F1"/>
                    </a:solidFill>
                  </a:tcPr>
                </a:tc>
                <a:extLst>
                  <a:ext uri="{0D108BD9-81ED-4DB2-BD59-A6C34878D82A}">
                    <a16:rowId xmlns:a16="http://schemas.microsoft.com/office/drawing/2014/main" val="10011"/>
                  </a:ext>
                </a:extLst>
              </a:tr>
              <a:tr h="237652">
                <a:tc>
                  <a:txBody>
                    <a:bodyPr/>
                    <a:lstStyle/>
                    <a:p>
                      <a:pPr marL="45720" algn="l">
                        <a:lnSpc>
                          <a:spcPts val="1415"/>
                        </a:lnSpc>
                        <a:spcBef>
                          <a:spcPts val="45"/>
                        </a:spcBef>
                      </a:pPr>
                      <a:r>
                        <a:rPr sz="1200" b="1" spc="-10">
                          <a:solidFill>
                            <a:schemeClr val="tx2"/>
                          </a:solidFill>
                          <a:latin typeface="Calibri" panose="020F0502020204030204" pitchFamily="34" charset="0"/>
                          <a:cs typeface="Calibri" panose="020F0502020204030204" pitchFamily="34" charset="0"/>
                        </a:rPr>
                        <a:t>General</a:t>
                      </a:r>
                      <a:endParaRPr sz="1200">
                        <a:solidFill>
                          <a:schemeClr val="tx2"/>
                        </a:solidFill>
                        <a:latin typeface="Calibri" panose="020F0502020204030204" pitchFamily="34" charset="0"/>
                        <a:cs typeface="Calibri" panose="020F0502020204030204" pitchFamily="34" charset="0"/>
                      </a:endParaRPr>
                    </a:p>
                  </a:txBody>
                  <a:tcPr marL="0" marR="0" marT="5715"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val="10012"/>
                  </a:ext>
                </a:extLst>
              </a:tr>
              <a:tr h="218610">
                <a:tc>
                  <a:txBody>
                    <a:bodyPr/>
                    <a:lstStyle/>
                    <a:p>
                      <a:pPr marL="185420" algn="l">
                        <a:lnSpc>
                          <a:spcPts val="1335"/>
                        </a:lnSpc>
                      </a:pPr>
                      <a:r>
                        <a:rPr sz="1200" spc="-10" dirty="0">
                          <a:solidFill>
                            <a:schemeClr val="tx2"/>
                          </a:solidFill>
                          <a:latin typeface="Calibri" panose="020F0502020204030204" pitchFamily="34" charset="0"/>
                          <a:cs typeface="Calibri" panose="020F0502020204030204" pitchFamily="34" charset="0"/>
                        </a:rPr>
                        <a:t>Fatigue</a:t>
                      </a:r>
                      <a:endParaRPr sz="1800" dirty="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177 (48) </a:t>
                      </a:r>
                    </a:p>
                  </a:txBody>
                  <a:tcPr marL="0" marR="0" marT="0" marB="0" anchor="ct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28 (8) </a:t>
                      </a:r>
                    </a:p>
                  </a:txBody>
                  <a:tcPr marL="0" marR="0" marT="0" marB="0" anchor="ct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73 (42) </a:t>
                      </a:r>
                    </a:p>
                  </a:txBody>
                  <a:tcPr marL="0" marR="0" marT="0" marB="0" anchor="ct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8 (5)</a:t>
                      </a:r>
                    </a:p>
                  </a:txBody>
                  <a:tcPr marL="0" marR="0" marT="0" marB="0" anchor="ctr"/>
                </a:tc>
                <a:extLst>
                  <a:ext uri="{0D108BD9-81ED-4DB2-BD59-A6C34878D82A}">
                    <a16:rowId xmlns:a16="http://schemas.microsoft.com/office/drawing/2014/main" val="10013"/>
                  </a:ext>
                </a:extLst>
              </a:tr>
              <a:tr h="239938">
                <a:tc>
                  <a:txBody>
                    <a:bodyPr/>
                    <a:lstStyle/>
                    <a:p>
                      <a:pPr marL="45720" algn="l">
                        <a:lnSpc>
                          <a:spcPts val="1415"/>
                        </a:lnSpc>
                        <a:spcBef>
                          <a:spcPts val="55"/>
                        </a:spcBef>
                      </a:pPr>
                      <a:r>
                        <a:rPr sz="1200" b="1">
                          <a:solidFill>
                            <a:schemeClr val="tx2"/>
                          </a:solidFill>
                          <a:latin typeface="Calibri" panose="020F0502020204030204" pitchFamily="34" charset="0"/>
                          <a:cs typeface="Calibri" panose="020F0502020204030204" pitchFamily="34" charset="0"/>
                        </a:rPr>
                        <a:t>Skin</a:t>
                      </a:r>
                      <a:r>
                        <a:rPr sz="1200" b="1" spc="-15">
                          <a:solidFill>
                            <a:schemeClr val="tx2"/>
                          </a:solidFill>
                          <a:latin typeface="Calibri" panose="020F0502020204030204" pitchFamily="34" charset="0"/>
                          <a:cs typeface="Calibri" panose="020F0502020204030204" pitchFamily="34" charset="0"/>
                        </a:rPr>
                        <a:t> </a:t>
                      </a:r>
                      <a:r>
                        <a:rPr sz="1200" b="1">
                          <a:solidFill>
                            <a:schemeClr val="tx2"/>
                          </a:solidFill>
                          <a:latin typeface="Calibri" panose="020F0502020204030204" pitchFamily="34" charset="0"/>
                          <a:cs typeface="Calibri" panose="020F0502020204030204" pitchFamily="34" charset="0"/>
                        </a:rPr>
                        <a:t>and</a:t>
                      </a:r>
                      <a:r>
                        <a:rPr sz="1200" b="1" spc="-15">
                          <a:solidFill>
                            <a:schemeClr val="tx2"/>
                          </a:solidFill>
                          <a:latin typeface="Calibri" panose="020F0502020204030204" pitchFamily="34" charset="0"/>
                          <a:cs typeface="Calibri" panose="020F0502020204030204" pitchFamily="34" charset="0"/>
                        </a:rPr>
                        <a:t> </a:t>
                      </a:r>
                      <a:r>
                        <a:rPr sz="1200" b="1" spc="-10">
                          <a:solidFill>
                            <a:schemeClr val="tx2"/>
                          </a:solidFill>
                          <a:latin typeface="Calibri" panose="020F0502020204030204" pitchFamily="34" charset="0"/>
                          <a:cs typeface="Calibri" panose="020F0502020204030204" pitchFamily="34" charset="0"/>
                        </a:rPr>
                        <a:t>subcutaneous</a:t>
                      </a:r>
                      <a:endParaRPr sz="1200">
                        <a:solidFill>
                          <a:schemeClr val="tx2"/>
                        </a:solidFill>
                        <a:latin typeface="Calibri" panose="020F0502020204030204" pitchFamily="34" charset="0"/>
                        <a:cs typeface="Calibri" panose="020F0502020204030204" pitchFamily="34" charset="0"/>
                      </a:endParaRPr>
                    </a:p>
                  </a:txBody>
                  <a:tcPr marL="0" marR="0" marT="6985"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tc>
                  <a:txBody>
                    <a:bodyPr/>
                    <a:lstStyle/>
                    <a:p>
                      <a:pPr marL="45720" algn="ctr">
                        <a:lnSpc>
                          <a:spcPct val="100000"/>
                        </a:lnSpc>
                      </a:pPr>
                      <a:endParaRPr sz="900">
                        <a:solidFill>
                          <a:schemeClr val="tx2"/>
                        </a:solidFill>
                        <a:latin typeface="Calibri" panose="020F0502020204030204" pitchFamily="34" charset="0"/>
                        <a:cs typeface="Calibri" panose="020F0502020204030204" pitchFamily="34" charset="0"/>
                      </a:endParaRPr>
                    </a:p>
                  </a:txBody>
                  <a:tcPr marL="0" marR="0" marT="0" marB="0" anchor="ctr">
                    <a:solidFill>
                      <a:srgbClr val="F1F1F1"/>
                    </a:solidFill>
                  </a:tcPr>
                </a:tc>
                <a:extLst>
                  <a:ext uri="{0D108BD9-81ED-4DB2-BD59-A6C34878D82A}">
                    <a16:rowId xmlns:a16="http://schemas.microsoft.com/office/drawing/2014/main" val="10014"/>
                  </a:ext>
                </a:extLst>
              </a:tr>
              <a:tr h="216325">
                <a:tc>
                  <a:txBody>
                    <a:bodyPr/>
                    <a:lstStyle/>
                    <a:p>
                      <a:pPr marL="185420" algn="l">
                        <a:lnSpc>
                          <a:spcPts val="1325"/>
                        </a:lnSpc>
                      </a:pPr>
                      <a:r>
                        <a:rPr sz="1200" spc="-10" dirty="0">
                          <a:solidFill>
                            <a:schemeClr val="tx2"/>
                          </a:solidFill>
                          <a:latin typeface="Calibri" panose="020F0502020204030204" pitchFamily="34" charset="0"/>
                          <a:cs typeface="Calibri" panose="020F0502020204030204" pitchFamily="34" charset="0"/>
                        </a:rPr>
                        <a:t>Alopecia</a:t>
                      </a:r>
                      <a:endParaRPr sz="1800" dirty="0">
                        <a:solidFill>
                          <a:schemeClr val="tx2"/>
                        </a:solidFill>
                        <a:latin typeface="Calibri" panose="020F0502020204030204" pitchFamily="34" charset="0"/>
                        <a:cs typeface="Calibri" panose="020F0502020204030204" pitchFamily="34" charset="0"/>
                      </a:endParaRPr>
                    </a:p>
                  </a:txBody>
                  <a:tcPr marL="0" marR="0" marT="0" marB="0" anchor="ctr">
                    <a:lnB w="12700" cap="flat" cmpd="sng" algn="ctr">
                      <a:solidFill>
                        <a:schemeClr val="bg1">
                          <a:lumMod val="50000"/>
                        </a:schemeClr>
                      </a:solidFill>
                      <a:prstDash val="solid"/>
                      <a:round/>
                      <a:headEnd type="none" w="med" len="med"/>
                      <a:tailEnd type="none" w="med" len="med"/>
                    </a:lnB>
                    <a:solidFill>
                      <a:srgbClr val="F1F1F1"/>
                    </a:solidFill>
                  </a:tcP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140 (38) </a:t>
                      </a:r>
                    </a:p>
                  </a:txBody>
                  <a:tcPr marL="0" marR="0" marT="0" marB="0" anchor="ctr">
                    <a:lnB w="12700" cap="flat" cmpd="sng" algn="ctr">
                      <a:solidFill>
                        <a:schemeClr val="bg1">
                          <a:lumMod val="50000"/>
                        </a:schemeClr>
                      </a:solidFill>
                      <a:prstDash val="solid"/>
                      <a:round/>
                      <a:headEnd type="none" w="med" len="med"/>
                      <a:tailEnd type="none" w="med" len="med"/>
                    </a:lnB>
                    <a:solidFill>
                      <a:srgbClr val="F1F1F1"/>
                    </a:solidFill>
                  </a:tcP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0</a:t>
                      </a:r>
                    </a:p>
                  </a:txBody>
                  <a:tcPr marL="0" marR="0" marT="0" marB="0" anchor="ctr">
                    <a:lnB w="12700" cap="flat" cmpd="sng" algn="ctr">
                      <a:solidFill>
                        <a:schemeClr val="bg1">
                          <a:lumMod val="50000"/>
                        </a:schemeClr>
                      </a:solidFill>
                      <a:prstDash val="solid"/>
                      <a:round/>
                      <a:headEnd type="none" w="med" len="med"/>
                      <a:tailEnd type="none" w="med" len="med"/>
                    </a:lnB>
                    <a:solidFill>
                      <a:srgbClr val="F1F1F1"/>
                    </a:solidFill>
                  </a:tcP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56 (32) </a:t>
                      </a:r>
                    </a:p>
                  </a:txBody>
                  <a:tcPr marL="0" marR="0" marT="0" marB="0" anchor="ctr">
                    <a:lnB w="12700" cap="flat" cmpd="sng" algn="ctr">
                      <a:solidFill>
                        <a:schemeClr val="bg1">
                          <a:lumMod val="50000"/>
                        </a:schemeClr>
                      </a:solidFill>
                      <a:prstDash val="solid"/>
                      <a:round/>
                      <a:headEnd type="none" w="med" len="med"/>
                      <a:tailEnd type="none" w="med" len="med"/>
                    </a:lnB>
                    <a:solidFill>
                      <a:srgbClr val="F1F1F1"/>
                    </a:solidFill>
                  </a:tcPr>
                </a:tc>
                <a:tc>
                  <a:txBody>
                    <a:bodyPr/>
                    <a:lstStyle/>
                    <a:p>
                      <a:pPr algn="ctr" fontAlgn="b"/>
                      <a:r>
                        <a:rPr lang="en-US" sz="1200" b="0" i="0" u="none" strike="noStrike" dirty="0">
                          <a:solidFill>
                            <a:schemeClr val="tx2"/>
                          </a:solidFill>
                          <a:effectLst/>
                          <a:latin typeface="Calibri" panose="020F0502020204030204" pitchFamily="34" charset="0"/>
                          <a:cs typeface="Calibri" panose="020F0502020204030204" pitchFamily="34" charset="0"/>
                        </a:rPr>
                        <a:t>0</a:t>
                      </a:r>
                    </a:p>
                  </a:txBody>
                  <a:tcPr marL="0" marR="0" marT="0" marB="0" anchor="ctr">
                    <a:lnB w="12700" cap="flat" cmpd="sng" algn="ctr">
                      <a:solidFill>
                        <a:schemeClr val="bg1">
                          <a:lumMod val="50000"/>
                        </a:schemeClr>
                      </a:solidFill>
                      <a:prstDash val="solid"/>
                      <a:round/>
                      <a:headEnd type="none" w="med" len="med"/>
                      <a:tailEnd type="none" w="med" len="med"/>
                    </a:lnB>
                    <a:solidFill>
                      <a:srgbClr val="F1F1F1"/>
                    </a:solidFill>
                  </a:tcPr>
                </a:tc>
                <a:extLst>
                  <a:ext uri="{0D108BD9-81ED-4DB2-BD59-A6C34878D82A}">
                    <a16:rowId xmlns:a16="http://schemas.microsoft.com/office/drawing/2014/main" val="10015"/>
                  </a:ext>
                </a:extLst>
              </a:tr>
            </a:tbl>
          </a:graphicData>
        </a:graphic>
      </p:graphicFrame>
      <p:graphicFrame>
        <p:nvGraphicFramePr>
          <p:cNvPr id="9" name="object 7">
            <a:extLst>
              <a:ext uri="{FF2B5EF4-FFF2-40B4-BE49-F238E27FC236}">
                <a16:creationId xmlns:a16="http://schemas.microsoft.com/office/drawing/2014/main" id="{94007050-9A1E-5FEF-D440-B00F8FE58EC7}"/>
              </a:ext>
            </a:extLst>
          </p:cNvPr>
          <p:cNvGraphicFramePr>
            <a:graphicFrameLocks noGrp="1"/>
          </p:cNvGraphicFramePr>
          <p:nvPr>
            <p:extLst>
              <p:ext uri="{D42A27DB-BD31-4B8C-83A1-F6EECF244321}">
                <p14:modId xmlns:p14="http://schemas.microsoft.com/office/powerpoint/2010/main" val="1576338473"/>
              </p:ext>
            </p:extLst>
          </p:nvPr>
        </p:nvGraphicFramePr>
        <p:xfrm>
          <a:off x="5447316" y="3563969"/>
          <a:ext cx="3567093" cy="1151542"/>
        </p:xfrm>
        <a:graphic>
          <a:graphicData uri="http://schemas.openxmlformats.org/drawingml/2006/table">
            <a:tbl>
              <a:tblPr firstRow="1" bandRow="1">
                <a:tableStyleId>{6E25E649-3F16-4E02-A733-19D2CDBF48F0}</a:tableStyleId>
              </a:tblPr>
              <a:tblGrid>
                <a:gridCol w="2154932">
                  <a:extLst>
                    <a:ext uri="{9D8B030D-6E8A-4147-A177-3AD203B41FA5}">
                      <a16:colId xmlns:a16="http://schemas.microsoft.com/office/drawing/2014/main" val="20000"/>
                    </a:ext>
                  </a:extLst>
                </a:gridCol>
                <a:gridCol w="938337">
                  <a:extLst>
                    <a:ext uri="{9D8B030D-6E8A-4147-A177-3AD203B41FA5}">
                      <a16:colId xmlns:a16="http://schemas.microsoft.com/office/drawing/2014/main" val="20001"/>
                    </a:ext>
                  </a:extLst>
                </a:gridCol>
                <a:gridCol w="473824">
                  <a:extLst>
                    <a:ext uri="{9D8B030D-6E8A-4147-A177-3AD203B41FA5}">
                      <a16:colId xmlns:a16="http://schemas.microsoft.com/office/drawing/2014/main" val="20002"/>
                    </a:ext>
                  </a:extLst>
                </a:gridCol>
              </a:tblGrid>
              <a:tr h="342285">
                <a:tc>
                  <a:txBody>
                    <a:bodyPr/>
                    <a:lstStyle/>
                    <a:p>
                      <a:pPr marL="91440" algn="l">
                        <a:lnSpc>
                          <a:spcPct val="90000"/>
                        </a:lnSpc>
                        <a:spcBef>
                          <a:spcPts val="0"/>
                        </a:spcBef>
                      </a:pPr>
                      <a:r>
                        <a:rPr sz="1200" b="1" dirty="0"/>
                        <a:t>Adjudicated</a:t>
                      </a:r>
                      <a:r>
                        <a:rPr sz="1200" b="1" spc="-30" dirty="0"/>
                        <a:t> </a:t>
                      </a:r>
                      <a:r>
                        <a:rPr lang="en-US" sz="1200" b="1" spc="-10" dirty="0"/>
                        <a:t>D</a:t>
                      </a:r>
                      <a:r>
                        <a:rPr sz="1200" b="1" spc="-10" dirty="0"/>
                        <a:t>rug-</a:t>
                      </a:r>
                      <a:r>
                        <a:rPr sz="1200" b="1" dirty="0"/>
                        <a:t>related</a:t>
                      </a:r>
                      <a:r>
                        <a:rPr sz="1200" b="1" spc="-30" dirty="0"/>
                        <a:t> </a:t>
                      </a:r>
                      <a:r>
                        <a:rPr sz="1200" b="1" spc="-25" dirty="0"/>
                        <a:t>ILD</a:t>
                      </a:r>
                      <a:endParaRPr sz="1200" dirty="0">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91440" marR="69215" algn="ctr">
                        <a:lnSpc>
                          <a:spcPct val="90000"/>
                        </a:lnSpc>
                        <a:spcBef>
                          <a:spcPts val="0"/>
                        </a:spcBef>
                      </a:pPr>
                      <a:r>
                        <a:rPr lang="en-US" sz="1200" b="1" spc="-10"/>
                        <a:t>T</a:t>
                      </a:r>
                      <a:r>
                        <a:rPr sz="1200" b="1" spc="-10"/>
                        <a:t>-</a:t>
                      </a:r>
                      <a:r>
                        <a:rPr sz="1200" b="1" spc="-25" err="1"/>
                        <a:t>DXd</a:t>
                      </a:r>
                      <a:endParaRPr sz="1200">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B099C"/>
                    </a:solidFill>
                  </a:tcPr>
                </a:tc>
                <a:tc>
                  <a:txBody>
                    <a:bodyPr/>
                    <a:lstStyle/>
                    <a:p>
                      <a:pPr marL="91440" marR="72390" algn="ctr">
                        <a:lnSpc>
                          <a:spcPct val="90000"/>
                        </a:lnSpc>
                        <a:spcBef>
                          <a:spcPts val="0"/>
                        </a:spcBef>
                      </a:pPr>
                      <a:r>
                        <a:rPr lang="en-US" sz="1200" b="1" spc="-25"/>
                        <a:t>TP</a:t>
                      </a:r>
                      <a:r>
                        <a:rPr sz="1200" b="1" spc="-25"/>
                        <a:t>C</a:t>
                      </a:r>
                      <a:endParaRPr sz="1200">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286919">
                <a:tc>
                  <a:txBody>
                    <a:bodyPr/>
                    <a:lstStyle/>
                    <a:p>
                      <a:pPr marL="91440" algn="l">
                        <a:lnSpc>
                          <a:spcPct val="90000"/>
                        </a:lnSpc>
                        <a:spcBef>
                          <a:spcPts val="0"/>
                        </a:spcBef>
                      </a:pPr>
                      <a:r>
                        <a:rPr sz="1200">
                          <a:solidFill>
                            <a:schemeClr val="tx2"/>
                          </a:solidFill>
                        </a:rPr>
                        <a:t>All</a:t>
                      </a:r>
                      <a:r>
                        <a:rPr sz="1200" spc="-20">
                          <a:solidFill>
                            <a:schemeClr val="tx2"/>
                          </a:solidFill>
                        </a:rPr>
                        <a:t> </a:t>
                      </a:r>
                      <a:r>
                        <a:rPr sz="1200">
                          <a:solidFill>
                            <a:schemeClr val="tx2"/>
                          </a:solidFill>
                        </a:rPr>
                        <a:t>grades,</a:t>
                      </a:r>
                      <a:r>
                        <a:rPr sz="1200" spc="-35">
                          <a:solidFill>
                            <a:schemeClr val="tx2"/>
                          </a:solidFill>
                        </a:rPr>
                        <a:t> </a:t>
                      </a:r>
                      <a:r>
                        <a:rPr sz="1200">
                          <a:solidFill>
                            <a:schemeClr val="tx2"/>
                          </a:solidFill>
                        </a:rPr>
                        <a:t>n</a:t>
                      </a:r>
                      <a:r>
                        <a:rPr sz="1200" spc="-5">
                          <a:solidFill>
                            <a:schemeClr val="tx2"/>
                          </a:solidFill>
                        </a:rPr>
                        <a:t> </a:t>
                      </a:r>
                      <a:r>
                        <a:rPr sz="1200" spc="-25">
                          <a:solidFill>
                            <a:schemeClr val="tx2"/>
                          </a:solidFill>
                        </a:rPr>
                        <a:t>(%)</a:t>
                      </a:r>
                      <a:endParaRPr sz="12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tcPr>
                </a:tc>
                <a:tc>
                  <a:txBody>
                    <a:bodyPr/>
                    <a:lstStyle/>
                    <a:p>
                      <a:pPr marL="91440" marR="68580" algn="ctr">
                        <a:lnSpc>
                          <a:spcPct val="90000"/>
                        </a:lnSpc>
                        <a:spcBef>
                          <a:spcPts val="0"/>
                        </a:spcBef>
                      </a:pPr>
                      <a:r>
                        <a:rPr lang="en-US" sz="1200">
                          <a:solidFill>
                            <a:schemeClr val="tx2"/>
                          </a:solidFill>
                        </a:rPr>
                        <a:t>45 (12)</a:t>
                      </a:r>
                      <a:endParaRPr sz="12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tcPr>
                </a:tc>
                <a:tc>
                  <a:txBody>
                    <a:bodyPr/>
                    <a:lstStyle/>
                    <a:p>
                      <a:pPr marL="91440" marR="74930" algn="ctr">
                        <a:lnSpc>
                          <a:spcPct val="90000"/>
                        </a:lnSpc>
                        <a:spcBef>
                          <a:spcPts val="0"/>
                        </a:spcBef>
                      </a:pPr>
                      <a:r>
                        <a:rPr lang="en-US" sz="1200">
                          <a:solidFill>
                            <a:schemeClr val="tx2"/>
                          </a:solidFill>
                        </a:rPr>
                        <a:t>1</a:t>
                      </a:r>
                      <a:endParaRPr sz="1200">
                        <a:solidFill>
                          <a:schemeClr val="tx2"/>
                        </a:solidFill>
                        <a:latin typeface="Calibri" panose="020F0502020204030204" pitchFamily="34" charset="0"/>
                        <a:cs typeface="Calibri" panose="020F0502020204030204" pitchFamily="34" charset="0"/>
                      </a:endParaRPr>
                    </a:p>
                  </a:txBody>
                  <a:tcPr marL="0" marR="0" marT="0" marB="0" anchor="ctr">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0001"/>
                  </a:ext>
                </a:extLst>
              </a:tr>
              <a:tr h="261169">
                <a:tc>
                  <a:txBody>
                    <a:bodyPr/>
                    <a:lstStyle/>
                    <a:p>
                      <a:pPr marL="91440" algn="l">
                        <a:lnSpc>
                          <a:spcPct val="90000"/>
                        </a:lnSpc>
                        <a:spcBef>
                          <a:spcPts val="0"/>
                        </a:spcBef>
                      </a:pPr>
                      <a:r>
                        <a:rPr sz="1200">
                          <a:solidFill>
                            <a:schemeClr val="tx2"/>
                          </a:solidFill>
                        </a:rPr>
                        <a:t>Grade</a:t>
                      </a:r>
                      <a:r>
                        <a:rPr sz="1200" spc="-20">
                          <a:solidFill>
                            <a:schemeClr val="tx2"/>
                          </a:solidFill>
                        </a:rPr>
                        <a:t> </a:t>
                      </a:r>
                      <a:r>
                        <a:rPr sz="1200">
                          <a:solidFill>
                            <a:schemeClr val="tx2"/>
                          </a:solidFill>
                        </a:rPr>
                        <a:t>≥</a:t>
                      </a:r>
                      <a:r>
                        <a:rPr lang="en-US" sz="1200">
                          <a:solidFill>
                            <a:schemeClr val="tx2"/>
                          </a:solidFill>
                        </a:rPr>
                        <a:t> </a:t>
                      </a:r>
                      <a:r>
                        <a:rPr sz="1200">
                          <a:solidFill>
                            <a:schemeClr val="tx2"/>
                          </a:solidFill>
                        </a:rPr>
                        <a:t>3,</a:t>
                      </a:r>
                      <a:r>
                        <a:rPr sz="1200" spc="-5">
                          <a:solidFill>
                            <a:schemeClr val="tx2"/>
                          </a:solidFill>
                        </a:rPr>
                        <a:t> </a:t>
                      </a:r>
                      <a:r>
                        <a:rPr sz="1200">
                          <a:solidFill>
                            <a:schemeClr val="tx2"/>
                          </a:solidFill>
                        </a:rPr>
                        <a:t>n</a:t>
                      </a:r>
                      <a:r>
                        <a:rPr sz="1200" spc="-10">
                          <a:solidFill>
                            <a:schemeClr val="tx2"/>
                          </a:solidFill>
                        </a:rPr>
                        <a:t> </a:t>
                      </a:r>
                      <a:r>
                        <a:rPr sz="1200" spc="-25">
                          <a:solidFill>
                            <a:schemeClr val="tx2"/>
                          </a:solidFill>
                        </a:rPr>
                        <a:t>(%)</a:t>
                      </a:r>
                      <a:endParaRPr sz="1200">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91440" marR="36195" algn="ctr">
                        <a:lnSpc>
                          <a:spcPct val="90000"/>
                        </a:lnSpc>
                        <a:spcBef>
                          <a:spcPts val="0"/>
                        </a:spcBef>
                      </a:pPr>
                      <a:r>
                        <a:rPr lang="en-US" sz="1200" spc="-5">
                          <a:solidFill>
                            <a:schemeClr val="tx2"/>
                          </a:solidFill>
                        </a:rPr>
                        <a:t>5</a:t>
                      </a:r>
                      <a:r>
                        <a:rPr sz="1200" spc="-5">
                          <a:solidFill>
                            <a:schemeClr val="tx2"/>
                          </a:solidFill>
                        </a:rPr>
                        <a:t> </a:t>
                      </a:r>
                      <a:r>
                        <a:rPr sz="1200" spc="-20">
                          <a:solidFill>
                            <a:schemeClr val="tx2"/>
                          </a:solidFill>
                        </a:rPr>
                        <a:t>(1)</a:t>
                      </a:r>
                      <a:endParaRPr sz="1200" baseline="24305">
                        <a:solidFill>
                          <a:schemeClr val="tx2"/>
                        </a:solidFill>
                        <a:latin typeface="Calibri" panose="020F0502020204030204" pitchFamily="34" charset="0"/>
                        <a:cs typeface="Calibri" panose="020F0502020204030204" pitchFamily="34" charset="0"/>
                      </a:endParaRPr>
                    </a:p>
                  </a:txBody>
                  <a:tcPr marL="0" marR="0" marT="0" marB="0" anchor="ctr"/>
                </a:tc>
                <a:tc>
                  <a:txBody>
                    <a:bodyPr/>
                    <a:lstStyle/>
                    <a:p>
                      <a:pPr marL="91440" marR="74930" algn="ctr">
                        <a:lnSpc>
                          <a:spcPct val="90000"/>
                        </a:lnSpc>
                        <a:spcBef>
                          <a:spcPts val="0"/>
                        </a:spcBef>
                      </a:pPr>
                      <a:r>
                        <a:rPr sz="1200">
                          <a:solidFill>
                            <a:schemeClr val="tx2"/>
                          </a:solidFill>
                        </a:rPr>
                        <a:t>0</a:t>
                      </a:r>
                      <a:endParaRPr sz="1200">
                        <a:solidFill>
                          <a:schemeClr val="tx2"/>
                        </a:solidFill>
                        <a:latin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val="10002"/>
                  </a:ext>
                </a:extLst>
              </a:tr>
              <a:tr h="261169">
                <a:tc>
                  <a:txBody>
                    <a:bodyPr/>
                    <a:lstStyle/>
                    <a:p>
                      <a:pPr marL="91440" algn="l">
                        <a:lnSpc>
                          <a:spcPct val="90000"/>
                        </a:lnSpc>
                        <a:spcBef>
                          <a:spcPts val="0"/>
                        </a:spcBef>
                      </a:pPr>
                      <a:r>
                        <a:rPr lang="en-US" sz="1200" dirty="0">
                          <a:solidFill>
                            <a:schemeClr val="tx2"/>
                          </a:solidFill>
                          <a:latin typeface="Calibri" panose="020F0502020204030204" pitchFamily="34" charset="0"/>
                          <a:cs typeface="Calibri" panose="020F0502020204030204" pitchFamily="34" charset="0"/>
                        </a:rPr>
                        <a:t>Grade 5, n (%)</a:t>
                      </a:r>
                      <a:endParaRPr sz="1200" dirty="0">
                        <a:solidFill>
                          <a:schemeClr val="tx2"/>
                        </a:solidFill>
                        <a:latin typeface="Calibri" panose="020F0502020204030204" pitchFamily="34" charset="0"/>
                        <a:cs typeface="Calibri" panose="020F0502020204030204" pitchFamily="34" charset="0"/>
                      </a:endParaRPr>
                    </a:p>
                  </a:txBody>
                  <a:tcPr marL="0" marR="0" marT="0" marB="0" anchor="ctr">
                    <a:lnB w="12700" cap="flat" cmpd="sng" algn="ctr">
                      <a:solidFill>
                        <a:schemeClr val="bg1">
                          <a:lumMod val="50000"/>
                        </a:schemeClr>
                      </a:solidFill>
                      <a:prstDash val="solid"/>
                      <a:round/>
                      <a:headEnd type="none" w="med" len="med"/>
                      <a:tailEnd type="none" w="med" len="med"/>
                    </a:lnB>
                  </a:tcPr>
                </a:tc>
                <a:tc>
                  <a:txBody>
                    <a:bodyPr/>
                    <a:lstStyle/>
                    <a:p>
                      <a:pPr marL="91440" marR="36195" algn="ctr">
                        <a:lnSpc>
                          <a:spcPct val="90000"/>
                        </a:lnSpc>
                        <a:spcBef>
                          <a:spcPts val="0"/>
                        </a:spcBef>
                      </a:pPr>
                      <a:r>
                        <a:rPr lang="en-US" sz="1200" baseline="0">
                          <a:solidFill>
                            <a:schemeClr val="tx2"/>
                          </a:solidFill>
                          <a:latin typeface="Calibri" panose="020F0502020204030204" pitchFamily="34" charset="0"/>
                          <a:cs typeface="Calibri" panose="020F0502020204030204" pitchFamily="34" charset="0"/>
                        </a:rPr>
                        <a:t>3 (1)</a:t>
                      </a:r>
                      <a:endParaRPr sz="1200" baseline="0">
                        <a:solidFill>
                          <a:schemeClr val="tx2"/>
                        </a:solidFill>
                        <a:latin typeface="Calibri" panose="020F0502020204030204" pitchFamily="34" charset="0"/>
                        <a:cs typeface="Calibri" panose="020F0502020204030204" pitchFamily="34" charset="0"/>
                      </a:endParaRPr>
                    </a:p>
                  </a:txBody>
                  <a:tcPr marL="0" marR="0" marT="0" marB="0" anchor="ctr">
                    <a:lnB w="12700" cap="flat" cmpd="sng" algn="ctr">
                      <a:solidFill>
                        <a:schemeClr val="bg1">
                          <a:lumMod val="50000"/>
                        </a:schemeClr>
                      </a:solidFill>
                      <a:prstDash val="solid"/>
                      <a:round/>
                      <a:headEnd type="none" w="med" len="med"/>
                      <a:tailEnd type="none" w="med" len="med"/>
                    </a:lnB>
                  </a:tcPr>
                </a:tc>
                <a:tc>
                  <a:txBody>
                    <a:bodyPr/>
                    <a:lstStyle/>
                    <a:p>
                      <a:pPr marL="91440" marR="74930" algn="ctr">
                        <a:lnSpc>
                          <a:spcPct val="90000"/>
                        </a:lnSpc>
                        <a:spcBef>
                          <a:spcPts val="0"/>
                        </a:spcBef>
                      </a:pPr>
                      <a:r>
                        <a:rPr lang="en-US" sz="1200" baseline="0" dirty="0">
                          <a:solidFill>
                            <a:schemeClr val="tx2"/>
                          </a:solidFill>
                          <a:latin typeface="Calibri" panose="020F0502020204030204" pitchFamily="34" charset="0"/>
                          <a:cs typeface="Calibri" panose="020F0502020204030204" pitchFamily="34" charset="0"/>
                        </a:rPr>
                        <a:t>0</a:t>
                      </a:r>
                    </a:p>
                  </a:txBody>
                  <a:tcPr marL="0" marR="0" marT="0" marB="0" anchor="ct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29209468"/>
                  </a:ext>
                </a:extLst>
              </a:tr>
            </a:tbl>
          </a:graphicData>
        </a:graphic>
      </p:graphicFrame>
      <p:sp>
        <p:nvSpPr>
          <p:cNvPr id="4" name="Rectangle 3">
            <a:extLst>
              <a:ext uri="{FF2B5EF4-FFF2-40B4-BE49-F238E27FC236}">
                <a16:creationId xmlns:a16="http://schemas.microsoft.com/office/drawing/2014/main" id="{A79BC9EF-1AFB-A771-6E64-09C101597218}"/>
              </a:ext>
            </a:extLst>
          </p:cNvPr>
          <p:cNvSpPr/>
          <p:nvPr/>
        </p:nvSpPr>
        <p:spPr>
          <a:xfrm>
            <a:off x="374515" y="1573034"/>
            <a:ext cx="4835817" cy="44626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ED23925-251E-9514-F741-60E121CCB336}"/>
              </a:ext>
            </a:extLst>
          </p:cNvPr>
          <p:cNvSpPr/>
          <p:nvPr/>
        </p:nvSpPr>
        <p:spPr>
          <a:xfrm>
            <a:off x="374514" y="2734958"/>
            <a:ext cx="4835817" cy="20247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627A4E-BF2D-19E3-4245-41F2D5C67ACA}"/>
              </a:ext>
            </a:extLst>
          </p:cNvPr>
          <p:cNvSpPr/>
          <p:nvPr/>
        </p:nvSpPr>
        <p:spPr>
          <a:xfrm>
            <a:off x="374514" y="3866596"/>
            <a:ext cx="4835817" cy="20247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512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ACB50-2B24-A6A7-B699-109D69BB710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2FDEB8-5FFD-FF58-7046-7EEF7733FCF4}"/>
              </a:ext>
            </a:extLst>
          </p:cNvPr>
          <p:cNvSpPr/>
          <p:nvPr/>
        </p:nvSpPr>
        <p:spPr>
          <a:xfrm>
            <a:off x="0" y="1506078"/>
            <a:ext cx="9131300" cy="123110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4" name="Title 3">
            <a:extLst>
              <a:ext uri="{FF2B5EF4-FFF2-40B4-BE49-F238E27FC236}">
                <a16:creationId xmlns:a16="http://schemas.microsoft.com/office/drawing/2014/main" id="{0FB60823-3592-30ED-C265-33620A2AB0C6}"/>
              </a:ext>
            </a:extLst>
          </p:cNvPr>
          <p:cNvSpPr>
            <a:spLocks noGrp="1"/>
          </p:cNvSpPr>
          <p:nvPr>
            <p:ph type="ctrTitle"/>
          </p:nvPr>
        </p:nvSpPr>
        <p:spPr/>
        <p:txBody>
          <a:bodyPr>
            <a:noAutofit/>
          </a:bodyPr>
          <a:lstStyle/>
          <a:p>
            <a:r>
              <a:rPr lang="en-US" sz="3200" noProof="0" dirty="0"/>
              <a:t>Trastuzumab </a:t>
            </a:r>
            <a:r>
              <a:rPr lang="en-US" sz="3200" noProof="0" dirty="0" err="1"/>
              <a:t>Deruxtecan</a:t>
            </a:r>
            <a:r>
              <a:rPr lang="en-US" sz="3200" noProof="0" dirty="0"/>
              <a:t> for Breast Cancer</a:t>
            </a:r>
          </a:p>
        </p:txBody>
      </p:sp>
      <p:sp>
        <p:nvSpPr>
          <p:cNvPr id="5" name="Content Placeholder 4">
            <a:extLst>
              <a:ext uri="{FF2B5EF4-FFF2-40B4-BE49-F238E27FC236}">
                <a16:creationId xmlns:a16="http://schemas.microsoft.com/office/drawing/2014/main" id="{C021A7FC-F855-168B-8844-3A653F03522B}"/>
              </a:ext>
            </a:extLst>
          </p:cNvPr>
          <p:cNvSpPr>
            <a:spLocks noGrp="1"/>
          </p:cNvSpPr>
          <p:nvPr>
            <p:ph idx="1"/>
          </p:nvPr>
        </p:nvSpPr>
        <p:spPr>
          <a:xfrm>
            <a:off x="481030" y="1933727"/>
            <a:ext cx="8452184" cy="755329"/>
          </a:xfrm>
        </p:spPr>
        <p:txBody>
          <a:bodyPr>
            <a:normAutofit lnSpcReduction="10000"/>
          </a:bodyPr>
          <a:lstStyle/>
          <a:p>
            <a:r>
              <a:rPr lang="en-US" sz="2200" kern="0" noProof="0">
                <a:solidFill>
                  <a:schemeClr val="tx2"/>
                </a:solidFill>
              </a:rPr>
              <a:t>Interstitial lung disease/pneumonitis: severe, possibly life-threatening</a:t>
            </a:r>
          </a:p>
          <a:p>
            <a:r>
              <a:rPr lang="en-US" sz="2200" kern="0" noProof="0">
                <a:solidFill>
                  <a:schemeClr val="tx2"/>
                </a:solidFill>
              </a:rPr>
              <a:t>Embryo-fetal harm</a:t>
            </a:r>
          </a:p>
        </p:txBody>
      </p:sp>
      <p:sp>
        <p:nvSpPr>
          <p:cNvPr id="6" name="Text Placeholder 5">
            <a:extLst>
              <a:ext uri="{FF2B5EF4-FFF2-40B4-BE49-F238E27FC236}">
                <a16:creationId xmlns:a16="http://schemas.microsoft.com/office/drawing/2014/main" id="{90406ACB-8D06-E2F5-859B-19696DE5291F}"/>
              </a:ext>
            </a:extLst>
          </p:cNvPr>
          <p:cNvSpPr>
            <a:spLocks noGrp="1"/>
          </p:cNvSpPr>
          <p:nvPr>
            <p:ph type="body" sz="quarter" idx="10"/>
          </p:nvPr>
        </p:nvSpPr>
        <p:spPr>
          <a:xfrm>
            <a:off x="1947" y="4908884"/>
            <a:ext cx="9118599" cy="234616"/>
          </a:xfrm>
        </p:spPr>
        <p:txBody>
          <a:bodyPr anchor="b" anchorCtr="0"/>
          <a:lstStyle/>
          <a:p>
            <a:r>
              <a:rPr lang="en-US" noProof="0" dirty="0">
                <a:solidFill>
                  <a:schemeClr val="bg1">
                    <a:lumMod val="50000"/>
                  </a:schemeClr>
                </a:solidFill>
              </a:rPr>
              <a:t>FDA-approved drug: fam-trastuzumab </a:t>
            </a:r>
            <a:r>
              <a:rPr lang="en-US" noProof="0" dirty="0" err="1">
                <a:solidFill>
                  <a:schemeClr val="bg1">
                    <a:lumMod val="50000"/>
                  </a:schemeClr>
                </a:solidFill>
              </a:rPr>
              <a:t>deruxtecan-nxki</a:t>
            </a:r>
            <a:r>
              <a:rPr lang="en-US" noProof="0" dirty="0">
                <a:solidFill>
                  <a:schemeClr val="bg1">
                    <a:lumMod val="50000"/>
                  </a:schemeClr>
                </a:solidFill>
              </a:rPr>
              <a:t>. Revised January 2025. FDA website. https://</a:t>
            </a:r>
            <a:r>
              <a:rPr lang="en-US" noProof="0" dirty="0" err="1">
                <a:solidFill>
                  <a:schemeClr val="bg1">
                    <a:lumMod val="50000"/>
                  </a:schemeClr>
                </a:solidFill>
              </a:rPr>
              <a:t>www.accessdata.fda.gov</a:t>
            </a:r>
            <a:r>
              <a:rPr lang="en-US" noProof="0" dirty="0">
                <a:solidFill>
                  <a:schemeClr val="bg1">
                    <a:lumMod val="50000"/>
                  </a:schemeClr>
                </a:solidFill>
              </a:rPr>
              <a:t>/</a:t>
            </a:r>
            <a:r>
              <a:rPr lang="en-US" noProof="0" dirty="0" err="1">
                <a:solidFill>
                  <a:schemeClr val="bg1">
                    <a:lumMod val="50000"/>
                  </a:schemeClr>
                </a:solidFill>
              </a:rPr>
              <a:t>drugsatfda_docs</a:t>
            </a:r>
            <a:r>
              <a:rPr lang="en-US" noProof="0" dirty="0">
                <a:solidFill>
                  <a:schemeClr val="bg1">
                    <a:lumMod val="50000"/>
                  </a:schemeClr>
                </a:solidFill>
              </a:rPr>
              <a:t>/label/2024/761139s028lbl.pdf. </a:t>
            </a:r>
          </a:p>
        </p:txBody>
      </p:sp>
      <p:grpSp>
        <p:nvGrpSpPr>
          <p:cNvPr id="3" name="Group 2">
            <a:extLst>
              <a:ext uri="{FF2B5EF4-FFF2-40B4-BE49-F238E27FC236}">
                <a16:creationId xmlns:a16="http://schemas.microsoft.com/office/drawing/2014/main" id="{45037E2B-BAA7-1442-DF63-94995EA462AF}"/>
              </a:ext>
            </a:extLst>
          </p:cNvPr>
          <p:cNvGrpSpPr/>
          <p:nvPr/>
        </p:nvGrpSpPr>
        <p:grpSpPr>
          <a:xfrm>
            <a:off x="254000" y="2684517"/>
            <a:ext cx="8752244" cy="2169423"/>
            <a:chOff x="-727128" y="2580143"/>
            <a:chExt cx="8752244" cy="2287312"/>
          </a:xfrm>
        </p:grpSpPr>
        <p:sp>
          <p:nvSpPr>
            <p:cNvPr id="8" name="TextBox 7">
              <a:extLst>
                <a:ext uri="{FF2B5EF4-FFF2-40B4-BE49-F238E27FC236}">
                  <a16:creationId xmlns:a16="http://schemas.microsoft.com/office/drawing/2014/main" id="{812D178A-0DF9-E3CD-F8CF-058B339D6C4A}"/>
                </a:ext>
              </a:extLst>
            </p:cNvPr>
            <p:cNvSpPr txBox="1"/>
            <p:nvPr/>
          </p:nvSpPr>
          <p:spPr>
            <a:xfrm>
              <a:off x="-727128" y="2600395"/>
              <a:ext cx="3548379" cy="1298006"/>
            </a:xfrm>
            <a:prstGeom prst="rect">
              <a:avLst/>
            </a:prstGeom>
            <a:noFill/>
          </p:spPr>
          <p:txBody>
            <a:bodyPr wrap="square">
              <a:spAutoFit/>
            </a:bodyPr>
            <a:lstStyle/>
            <a:p>
              <a:pPr>
                <a:buClr>
                  <a:schemeClr val="accent3"/>
                </a:buClr>
              </a:pPr>
              <a:r>
                <a:rPr lang="en-US" sz="2000" b="1" noProof="0">
                  <a:solidFill>
                    <a:schemeClr val="tx2">
                      <a:lumMod val="75000"/>
                      <a:lumOff val="25000"/>
                    </a:schemeClr>
                  </a:solidFill>
                </a:rPr>
                <a:t>AEs of Special Concern</a:t>
              </a:r>
            </a:p>
            <a:p>
              <a:pPr marL="512763" lvl="1" indent="-285750">
                <a:buClr>
                  <a:schemeClr val="accent3"/>
                </a:buClr>
                <a:buFont typeface="Arial" panose="020B0604020202020204" pitchFamily="34" charset="0"/>
                <a:buChar char="•"/>
              </a:pPr>
              <a:r>
                <a:rPr lang="en-US" noProof="0">
                  <a:solidFill>
                    <a:schemeClr val="tx2"/>
                  </a:solidFill>
                </a:rPr>
                <a:t>Neutropenia/febrile neutropenia</a:t>
              </a:r>
            </a:p>
            <a:p>
              <a:pPr marL="512763" lvl="1" indent="-285750">
                <a:buClr>
                  <a:schemeClr val="accent3"/>
                </a:buClr>
                <a:buFont typeface="Arial" panose="020B0604020202020204" pitchFamily="34" charset="0"/>
                <a:buChar char="•"/>
              </a:pPr>
              <a:r>
                <a:rPr lang="en-US" noProof="0">
                  <a:solidFill>
                    <a:schemeClr val="tx2"/>
                  </a:solidFill>
                </a:rPr>
                <a:t>Left ventricular dysfunction</a:t>
              </a:r>
            </a:p>
          </p:txBody>
        </p:sp>
        <p:sp>
          <p:nvSpPr>
            <p:cNvPr id="10" name="TextBox 9">
              <a:extLst>
                <a:ext uri="{FF2B5EF4-FFF2-40B4-BE49-F238E27FC236}">
                  <a16:creationId xmlns:a16="http://schemas.microsoft.com/office/drawing/2014/main" id="{2F8513DA-B046-A526-1974-87FF5DBD0F51}"/>
                </a:ext>
              </a:extLst>
            </p:cNvPr>
            <p:cNvSpPr txBox="1"/>
            <p:nvPr/>
          </p:nvSpPr>
          <p:spPr>
            <a:xfrm>
              <a:off x="2569709" y="2580143"/>
              <a:ext cx="5455407" cy="2287312"/>
            </a:xfrm>
            <a:prstGeom prst="rect">
              <a:avLst/>
            </a:prstGeom>
            <a:noFill/>
          </p:spPr>
          <p:txBody>
            <a:bodyPr wrap="square" numCol="2">
              <a:noAutofit/>
            </a:bodyPr>
            <a:lstStyle/>
            <a:p>
              <a:pPr>
                <a:buClr>
                  <a:schemeClr val="accent3"/>
                </a:buClr>
              </a:pPr>
              <a:r>
                <a:rPr lang="en-US" sz="2000" b="1" noProof="0">
                  <a:solidFill>
                    <a:schemeClr val="tx2">
                      <a:lumMod val="75000"/>
                      <a:lumOff val="25000"/>
                    </a:schemeClr>
                  </a:solidFill>
                </a:rPr>
                <a:t>Hematologic</a:t>
              </a:r>
            </a:p>
            <a:p>
              <a:pPr marL="517525" lvl="1" indent="-285750">
                <a:buClr>
                  <a:schemeClr val="accent3"/>
                </a:buClr>
                <a:buFont typeface="Arial" panose="020B0604020202020204" pitchFamily="34" charset="0"/>
                <a:buChar char="•"/>
              </a:pPr>
              <a:r>
                <a:rPr lang="en-US" noProof="0">
                  <a:solidFill>
                    <a:schemeClr val="tx2"/>
                  </a:solidFill>
                </a:rPr>
                <a:t>Neutropenia (70%)</a:t>
              </a:r>
            </a:p>
            <a:p>
              <a:pPr marL="517525" lvl="1" indent="-285750">
                <a:buClr>
                  <a:schemeClr val="accent3"/>
                </a:buClr>
                <a:buFont typeface="Arial" panose="020B0604020202020204" pitchFamily="34" charset="0"/>
                <a:buChar char="•"/>
              </a:pPr>
              <a:r>
                <a:rPr lang="en-US" noProof="0">
                  <a:solidFill>
                    <a:schemeClr val="tx2"/>
                  </a:solidFill>
                </a:rPr>
                <a:t>Anemia (64%)</a:t>
              </a:r>
            </a:p>
            <a:p>
              <a:pPr marL="517525" lvl="1" indent="-285750">
                <a:buClr>
                  <a:schemeClr val="accent3"/>
                </a:buClr>
                <a:buFont typeface="Arial" panose="020B0604020202020204" pitchFamily="34" charset="0"/>
                <a:buChar char="•"/>
              </a:pPr>
              <a:r>
                <a:rPr lang="en-US">
                  <a:solidFill>
                    <a:schemeClr val="tx2"/>
                  </a:solidFill>
                </a:rPr>
                <a:t>Lymphopenia (55%)</a:t>
              </a:r>
              <a:endParaRPr lang="en-US" noProof="0">
                <a:solidFill>
                  <a:schemeClr val="tx2"/>
                </a:solidFill>
              </a:endParaRPr>
            </a:p>
            <a:p>
              <a:pPr>
                <a:spcBef>
                  <a:spcPts val="600"/>
                </a:spcBef>
                <a:buClr>
                  <a:schemeClr val="accent3"/>
                </a:buClr>
              </a:pPr>
              <a:r>
                <a:rPr lang="en-US" sz="2000" b="1" noProof="0">
                  <a:solidFill>
                    <a:schemeClr val="tx2">
                      <a:lumMod val="75000"/>
                      <a:lumOff val="25000"/>
                    </a:schemeClr>
                  </a:solidFill>
                </a:rPr>
                <a:t>Other</a:t>
              </a:r>
            </a:p>
            <a:p>
              <a:pPr marL="517525" lvl="1" indent="-285750">
                <a:buClr>
                  <a:schemeClr val="accent3"/>
                </a:buClr>
                <a:buFont typeface="Arial" panose="020B0604020202020204" pitchFamily="34" charset="0"/>
                <a:buChar char="•"/>
              </a:pPr>
              <a:r>
                <a:rPr lang="en-US" noProof="0">
                  <a:solidFill>
                    <a:schemeClr val="tx2"/>
                  </a:solidFill>
                </a:rPr>
                <a:t>Fatigue (49%)</a:t>
              </a:r>
            </a:p>
            <a:p>
              <a:pPr marL="517525" lvl="1" indent="-285750">
                <a:buClr>
                  <a:schemeClr val="accent3"/>
                </a:buClr>
                <a:buFont typeface="Arial" panose="020B0604020202020204" pitchFamily="34" charset="0"/>
                <a:buChar char="•"/>
              </a:pPr>
              <a:r>
                <a:rPr lang="en-US" noProof="0">
                  <a:solidFill>
                    <a:schemeClr val="tx2"/>
                  </a:solidFill>
                </a:rPr>
                <a:t>Alopecia (37%)</a:t>
              </a:r>
            </a:p>
            <a:p>
              <a:pPr marL="231775" lvl="1">
                <a:buClr>
                  <a:schemeClr val="accent3"/>
                </a:buClr>
              </a:pPr>
              <a:endParaRPr lang="en-US" noProof="0">
                <a:solidFill>
                  <a:schemeClr val="tx2"/>
                </a:solidFill>
              </a:endParaRPr>
            </a:p>
            <a:p>
              <a:pPr marL="3175">
                <a:buClr>
                  <a:srgbClr val="9692C2"/>
                </a:buClr>
              </a:pPr>
              <a:r>
                <a:rPr lang="en-US" sz="2000" b="1" noProof="0">
                  <a:solidFill>
                    <a:schemeClr val="tx2">
                      <a:lumMod val="75000"/>
                      <a:lumOff val="25000"/>
                    </a:schemeClr>
                  </a:solidFill>
                </a:rPr>
                <a:t>Gastrointestinal</a:t>
              </a:r>
            </a:p>
            <a:p>
              <a:pPr marL="517525" lvl="1" indent="-285750">
                <a:buClr>
                  <a:srgbClr val="9692C2"/>
                </a:buClr>
                <a:buFont typeface="Arial" panose="020B0604020202020204" pitchFamily="34" charset="0"/>
                <a:buChar char="•"/>
              </a:pPr>
              <a:r>
                <a:rPr lang="en-US" noProof="0">
                  <a:solidFill>
                    <a:schemeClr val="tx2"/>
                  </a:solidFill>
                </a:rPr>
                <a:t>Nausea (76%)</a:t>
              </a:r>
            </a:p>
            <a:p>
              <a:pPr marL="517525" lvl="1" indent="-285750">
                <a:buClr>
                  <a:srgbClr val="9692C2"/>
                </a:buClr>
                <a:buFont typeface="Arial" panose="020B0604020202020204" pitchFamily="34" charset="0"/>
                <a:buChar char="•"/>
              </a:pPr>
              <a:r>
                <a:rPr lang="en-US" noProof="0">
                  <a:solidFill>
                    <a:schemeClr val="tx2"/>
                  </a:solidFill>
                </a:rPr>
                <a:t>Vomiting (49%)</a:t>
              </a:r>
            </a:p>
            <a:p>
              <a:pPr marL="517525" lvl="1" indent="-285750">
                <a:buClr>
                  <a:srgbClr val="9692C2"/>
                </a:buClr>
                <a:buFont typeface="Arial" panose="020B0604020202020204" pitchFamily="34" charset="0"/>
                <a:buChar char="•"/>
              </a:pPr>
              <a:r>
                <a:rPr lang="en-US" noProof="0">
                  <a:solidFill>
                    <a:schemeClr val="tx2"/>
                  </a:solidFill>
                </a:rPr>
                <a:t>Constipation (34%)</a:t>
              </a:r>
            </a:p>
            <a:p>
              <a:pPr marL="517525" lvl="1" indent="-285750">
                <a:buClr>
                  <a:srgbClr val="9692C2"/>
                </a:buClr>
                <a:buFont typeface="Arial" panose="020B0604020202020204" pitchFamily="34" charset="0"/>
                <a:buChar char="•"/>
              </a:pPr>
              <a:r>
                <a:rPr lang="en-US" noProof="0">
                  <a:solidFill>
                    <a:schemeClr val="tx2"/>
                  </a:solidFill>
                </a:rPr>
                <a:t>Diarrhea (29%)</a:t>
              </a:r>
            </a:p>
            <a:p>
              <a:pPr marL="517525" lvl="1" indent="-285750">
                <a:buClr>
                  <a:srgbClr val="9692C2"/>
                </a:buClr>
                <a:buFont typeface="Arial" panose="020B0604020202020204" pitchFamily="34" charset="0"/>
                <a:buChar char="•"/>
              </a:pPr>
              <a:r>
                <a:rPr lang="en-US" noProof="0">
                  <a:solidFill>
                    <a:schemeClr val="tx2"/>
                  </a:solidFill>
                </a:rPr>
                <a:t>Abdominal pain (21%)</a:t>
              </a:r>
            </a:p>
            <a:p>
              <a:pPr marL="517525" lvl="1" indent="-285750">
                <a:buClr>
                  <a:srgbClr val="9692C2"/>
                </a:buClr>
                <a:buFont typeface="Arial" panose="020B0604020202020204" pitchFamily="34" charset="0"/>
                <a:buChar char="•"/>
              </a:pPr>
              <a:r>
                <a:rPr lang="en-US" sz="2000">
                  <a:solidFill>
                    <a:schemeClr val="tx2"/>
                  </a:solidFill>
                </a:rPr>
                <a:t>Stomatitis (20%)</a:t>
              </a:r>
              <a:endParaRPr lang="en-US" sz="2000" noProof="0">
                <a:solidFill>
                  <a:schemeClr val="tx2"/>
                </a:solidFill>
              </a:endParaRPr>
            </a:p>
            <a:p>
              <a:pPr marL="742950" lvl="1" indent="-285750">
                <a:buClr>
                  <a:schemeClr val="accent3"/>
                </a:buClr>
                <a:buFont typeface="Arial" panose="020B0604020202020204" pitchFamily="34" charset="0"/>
                <a:buChar char="•"/>
              </a:pPr>
              <a:endParaRPr lang="en-US" sz="2000" noProof="0">
                <a:solidFill>
                  <a:schemeClr val="tx2"/>
                </a:solidFill>
              </a:endParaRPr>
            </a:p>
          </p:txBody>
        </p:sp>
      </p:grpSp>
      <p:grpSp>
        <p:nvGrpSpPr>
          <p:cNvPr id="13" name="Group 12">
            <a:extLst>
              <a:ext uri="{FF2B5EF4-FFF2-40B4-BE49-F238E27FC236}">
                <a16:creationId xmlns:a16="http://schemas.microsoft.com/office/drawing/2014/main" id="{8F7B578D-5AA8-AD51-3818-83A805154E37}"/>
              </a:ext>
            </a:extLst>
          </p:cNvPr>
          <p:cNvGrpSpPr/>
          <p:nvPr/>
        </p:nvGrpSpPr>
        <p:grpSpPr>
          <a:xfrm>
            <a:off x="1633817" y="1277471"/>
            <a:ext cx="5876365" cy="540040"/>
            <a:chOff x="1756201" y="1277471"/>
            <a:chExt cx="5876365" cy="739588"/>
          </a:xfrm>
        </p:grpSpPr>
        <p:sp>
          <p:nvSpPr>
            <p:cNvPr id="12" name="Rectangle 11">
              <a:extLst>
                <a:ext uri="{FF2B5EF4-FFF2-40B4-BE49-F238E27FC236}">
                  <a16:creationId xmlns:a16="http://schemas.microsoft.com/office/drawing/2014/main" id="{A080D1E8-91FD-37C9-F4E8-6AF5F673CD5F}"/>
                </a:ext>
              </a:extLst>
            </p:cNvPr>
            <p:cNvSpPr/>
            <p:nvPr/>
          </p:nvSpPr>
          <p:spPr>
            <a:xfrm>
              <a:off x="1756201" y="1277471"/>
              <a:ext cx="5876365" cy="739588"/>
            </a:xfrm>
            <a:prstGeom prst="rect">
              <a:avLst/>
            </a:prstGeom>
            <a:solidFill>
              <a:schemeClr val="tx1"/>
            </a:solidFill>
            <a:ln w="19050">
              <a:solidFill>
                <a:schemeClr val="bg1">
                  <a:lumMod val="50000"/>
                </a:schemeClr>
              </a:solidFill>
            </a:ln>
            <a:effectLst>
              <a:outerShdw blurRad="50800" dist="38100" dir="2700000" algn="tl" rotWithShape="0">
                <a:prstClr val="black">
                  <a:alpha val="40000"/>
                </a:prstClr>
              </a:outerShdw>
            </a:effectLst>
          </p:spPr>
          <p:txBody>
            <a:bodyPr vert="horz" lIns="68580" tIns="34290" rIns="68580" bIns="34290" rtlCol="0" anchor="ctr">
              <a:normAutofit/>
            </a:bodyPr>
            <a:lstStyle/>
            <a:p>
              <a:pPr algn="ctr"/>
              <a:endParaRPr lang="en-US" sz="1350" noProof="0">
                <a:solidFill>
                  <a:schemeClr val="bg1"/>
                </a:solidFill>
              </a:endParaRPr>
            </a:p>
          </p:txBody>
        </p:sp>
        <p:sp>
          <p:nvSpPr>
            <p:cNvPr id="11" name="Content Placeholder 2">
              <a:extLst>
                <a:ext uri="{FF2B5EF4-FFF2-40B4-BE49-F238E27FC236}">
                  <a16:creationId xmlns:a16="http://schemas.microsoft.com/office/drawing/2014/main" id="{3662BEE7-6708-0746-A84D-40380D0E7753}"/>
                </a:ext>
              </a:extLst>
            </p:cNvPr>
            <p:cNvSpPr txBox="1">
              <a:spLocks/>
            </p:cNvSpPr>
            <p:nvPr/>
          </p:nvSpPr>
          <p:spPr>
            <a:xfrm>
              <a:off x="1812758" y="1415619"/>
              <a:ext cx="5727032" cy="554491"/>
            </a:xfrm>
            <a:prstGeom prst="rect">
              <a:avLst/>
            </a:prstGeom>
          </p:spPr>
          <p:txBody>
            <a:bodyPr anchor="ctr">
              <a:normAutofit fontScale="77500" lnSpcReduction="20000"/>
            </a:bodyPr>
            <a:lstStyle>
              <a:lvl1pPr marL="2743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2400" kern="1200">
                  <a:solidFill>
                    <a:srgbClr val="000000"/>
                  </a:solidFill>
                  <a:latin typeface="Calibri" panose="020F0502020204030204" pitchFamily="34" charset="0"/>
                  <a:ea typeface="Calibri" charset="0"/>
                  <a:cs typeface="Calibri" charset="0"/>
                </a:defRPr>
              </a:lvl1pPr>
              <a:lvl2pPr marL="7315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2000" kern="1200">
                  <a:solidFill>
                    <a:srgbClr val="000000"/>
                  </a:solidFill>
                  <a:latin typeface="Calibri" panose="020F0502020204030204" pitchFamily="34" charset="0"/>
                  <a:ea typeface="Calibri" charset="0"/>
                  <a:cs typeface="Calibri" charset="0"/>
                </a:defRPr>
              </a:lvl2pPr>
              <a:lvl3pPr marL="11887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1800" kern="1200">
                  <a:solidFill>
                    <a:srgbClr val="000000"/>
                  </a:solidFill>
                  <a:latin typeface="Calibri" panose="020F0502020204030204" pitchFamily="34" charset="0"/>
                  <a:ea typeface="Calibri" charset="0"/>
                  <a:cs typeface="Calibri" charset="0"/>
                </a:defRPr>
              </a:lvl3pPr>
              <a:lvl4pPr marL="1645920" indent="-274320" algn="l" defTabSz="457200" rtl="0" eaLnBrk="1" latinLnBrk="0" hangingPunct="1">
                <a:lnSpc>
                  <a:spcPct val="90000"/>
                </a:lnSpc>
                <a:spcBef>
                  <a:spcPts val="0"/>
                </a:spcBef>
                <a:spcAft>
                  <a:spcPts val="600"/>
                </a:spcAft>
                <a:buClr>
                  <a:schemeClr val="accent3"/>
                </a:buClr>
                <a:buFont typeface="Arial" panose="020B0604020202020204" pitchFamily="34" charset="0"/>
                <a:buChar char="•"/>
                <a:defRPr sz="1600" kern="1200">
                  <a:solidFill>
                    <a:srgbClr val="000000"/>
                  </a:solidFill>
                  <a:latin typeface="Calibri" panose="020F0502020204030204" pitchFamily="34" charset="0"/>
                  <a:ea typeface="Calibri" charset="0"/>
                  <a:cs typeface="Calibri" charset="0"/>
                </a:defRPr>
              </a:lvl4pPr>
              <a:lvl5pPr marL="2057400" indent="-274320" algn="l" defTabSz="457200" rtl="0" eaLnBrk="1" latinLnBrk="0" hangingPunct="1">
                <a:lnSpc>
                  <a:spcPct val="90000"/>
                </a:lnSpc>
                <a:spcBef>
                  <a:spcPts val="0"/>
                </a:spcBef>
                <a:spcAft>
                  <a:spcPts val="600"/>
                </a:spcAft>
                <a:buClr>
                  <a:srgbClr val="00B050"/>
                </a:buClr>
                <a:buFont typeface="Arial" panose="020B0604020202020204" pitchFamily="34" charset="0"/>
                <a:buChar char="•"/>
                <a:defRPr sz="2400" kern="1200">
                  <a:solidFill>
                    <a:srgbClr val="000000"/>
                  </a:solidFill>
                  <a:latin typeface="Calibri" panose="020F0502020204030204" pitchFamily="34"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300" b="1" spc="200" noProof="0">
                  <a:solidFill>
                    <a:schemeClr val="bg1"/>
                  </a:solidFill>
                </a:rPr>
                <a:t>Boxed Warnings</a:t>
              </a:r>
              <a:endParaRPr lang="en-US" b="1" spc="200" noProof="0">
                <a:solidFill>
                  <a:schemeClr val="bg1"/>
                </a:solidFill>
              </a:endParaRPr>
            </a:p>
          </p:txBody>
        </p:sp>
      </p:grpSp>
    </p:spTree>
    <p:extLst>
      <p:ext uri="{BB962C8B-B14F-4D97-AF65-F5344CB8AC3E}">
        <p14:creationId xmlns:p14="http://schemas.microsoft.com/office/powerpoint/2010/main" val="242823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059F3-FDCE-01ED-713D-314B48565B7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28E3D4-B34D-19E2-9EA9-5B19FB42AD2A}"/>
              </a:ext>
            </a:extLst>
          </p:cNvPr>
          <p:cNvSpPr>
            <a:spLocks noGrp="1"/>
          </p:cNvSpPr>
          <p:nvPr>
            <p:ph type="title"/>
          </p:nvPr>
        </p:nvSpPr>
        <p:spPr>
          <a:xfrm>
            <a:off x="12700" y="12699"/>
            <a:ext cx="9118600" cy="980077"/>
          </a:xfrm>
        </p:spPr>
        <p:txBody>
          <a:bodyPr>
            <a:normAutofit/>
          </a:bodyPr>
          <a:lstStyle/>
          <a:p>
            <a:pPr algn="ctr"/>
            <a:r>
              <a:rPr lang="en-US" sz="3200" noProof="0" dirty="0">
                <a:solidFill>
                  <a:schemeClr val="bg1"/>
                </a:solidFill>
              </a:rPr>
              <a:t>DESTINY-Breast04 </a:t>
            </a:r>
            <a:br>
              <a:rPr lang="en-US" sz="3200" noProof="0" dirty="0">
                <a:solidFill>
                  <a:schemeClr val="bg1"/>
                </a:solidFill>
              </a:rPr>
            </a:br>
            <a:r>
              <a:rPr lang="en-US" sz="2400" i="1" noProof="0" dirty="0">
                <a:solidFill>
                  <a:schemeClr val="bg1"/>
                </a:solidFill>
              </a:rPr>
              <a:t>Quality of Life</a:t>
            </a:r>
            <a:endParaRPr lang="en-US" sz="3200" noProof="0" dirty="0">
              <a:solidFill>
                <a:schemeClr val="bg1"/>
              </a:solidFill>
            </a:endParaRPr>
          </a:p>
        </p:txBody>
      </p:sp>
      <p:sp>
        <p:nvSpPr>
          <p:cNvPr id="10" name="Text Placeholder 9">
            <a:extLst>
              <a:ext uri="{FF2B5EF4-FFF2-40B4-BE49-F238E27FC236}">
                <a16:creationId xmlns:a16="http://schemas.microsoft.com/office/drawing/2014/main" id="{BE2F8E21-6434-703C-ED2F-EF8DFCE2F02F}"/>
              </a:ext>
            </a:extLst>
          </p:cNvPr>
          <p:cNvSpPr>
            <a:spLocks noGrp="1"/>
          </p:cNvSpPr>
          <p:nvPr>
            <p:ph type="body" sz="quarter" idx="10"/>
          </p:nvPr>
        </p:nvSpPr>
        <p:spPr>
          <a:xfrm>
            <a:off x="12700" y="4889500"/>
            <a:ext cx="9131300" cy="254000"/>
          </a:xfrm>
        </p:spPr>
        <p:txBody>
          <a:bodyPr/>
          <a:lstStyle/>
          <a:p>
            <a:pPr algn="l"/>
            <a:r>
              <a:rPr lang="en-US" noProof="0" dirty="0">
                <a:solidFill>
                  <a:schemeClr val="bg1">
                    <a:lumMod val="50000"/>
                  </a:schemeClr>
                </a:solidFill>
              </a:rPr>
              <a:t>Ueno NT, et al. </a:t>
            </a:r>
            <a:r>
              <a:rPr lang="en-US" i="1" noProof="0" dirty="0">
                <a:solidFill>
                  <a:schemeClr val="bg1">
                    <a:lumMod val="50000"/>
                  </a:schemeClr>
                </a:solidFill>
              </a:rPr>
              <a:t>Annals of Oncology</a:t>
            </a:r>
            <a:r>
              <a:rPr lang="en-US" noProof="0" dirty="0">
                <a:solidFill>
                  <a:schemeClr val="bg1">
                    <a:lumMod val="50000"/>
                  </a:schemeClr>
                </a:solidFill>
              </a:rPr>
              <a:t>. 2022;33:S632-S633. Ueno NT, et al. </a:t>
            </a:r>
            <a:r>
              <a:rPr lang="en-US" i="1" noProof="0" dirty="0">
                <a:solidFill>
                  <a:schemeClr val="bg1">
                    <a:lumMod val="50000"/>
                  </a:schemeClr>
                </a:solidFill>
              </a:rPr>
              <a:t>ESMO Open</a:t>
            </a:r>
            <a:r>
              <a:rPr lang="en-US" noProof="0" dirty="0">
                <a:solidFill>
                  <a:schemeClr val="bg1">
                    <a:lumMod val="50000"/>
                  </a:schemeClr>
                </a:solidFill>
              </a:rPr>
              <a:t>. 2024;9:103210.</a:t>
            </a:r>
          </a:p>
        </p:txBody>
      </p:sp>
      <p:sp>
        <p:nvSpPr>
          <p:cNvPr id="9" name="TextBox 8">
            <a:extLst>
              <a:ext uri="{FF2B5EF4-FFF2-40B4-BE49-F238E27FC236}">
                <a16:creationId xmlns:a16="http://schemas.microsoft.com/office/drawing/2014/main" id="{A9D81ACC-5C54-9AFF-6B9A-55F5557FDED8}"/>
              </a:ext>
            </a:extLst>
          </p:cNvPr>
          <p:cNvSpPr txBox="1"/>
          <p:nvPr/>
        </p:nvSpPr>
        <p:spPr>
          <a:xfrm>
            <a:off x="320043" y="1221377"/>
            <a:ext cx="8477793" cy="2606040"/>
          </a:xfrm>
          <a:prstGeom prst="rect">
            <a:avLst/>
          </a:prstGeom>
          <a:noFill/>
        </p:spPr>
        <p:txBody>
          <a:bodyPr wrap="square" rtlCol="0">
            <a:noAutofit/>
          </a:bodyPr>
          <a:lstStyle/>
          <a:p>
            <a:pPr marL="285750" indent="-285750">
              <a:spcBef>
                <a:spcPts val="600"/>
              </a:spcBef>
              <a:buFont typeface="Arial" panose="020B0604020202020204" pitchFamily="34" charset="0"/>
              <a:buChar char="•"/>
            </a:pPr>
            <a:r>
              <a:rPr lang="en-US" dirty="0"/>
              <a:t>In the total population had similar baseline EORTC QLQ-C30 global health status (GHS/QoL) scores (36.3 for T-</a:t>
            </a:r>
            <a:r>
              <a:rPr lang="en-US" dirty="0" err="1"/>
              <a:t>DXd</a:t>
            </a:r>
            <a:r>
              <a:rPr lang="en-US" dirty="0"/>
              <a:t> vs. 37.8 for TPC)</a:t>
            </a:r>
          </a:p>
          <a:p>
            <a:pPr marL="285750" indent="-285750">
              <a:spcBef>
                <a:spcPts val="600"/>
              </a:spcBef>
              <a:buFont typeface="Arial" panose="020B0604020202020204" pitchFamily="34" charset="0"/>
              <a:buChar char="•"/>
            </a:pPr>
            <a:r>
              <a:rPr lang="en-US" dirty="0"/>
              <a:t>Mean change from baseline for GHS/QoL remained stable (± 10 points) over time </a:t>
            </a:r>
          </a:p>
          <a:p>
            <a:pPr marL="742950" lvl="1" indent="-285750">
              <a:buFont typeface="Arial" panose="020B0604020202020204" pitchFamily="34" charset="0"/>
              <a:buChar char="•"/>
            </a:pPr>
            <a:r>
              <a:rPr lang="en-US" dirty="0"/>
              <a:t>T-</a:t>
            </a:r>
            <a:r>
              <a:rPr lang="en-US" dirty="0" err="1"/>
              <a:t>DXd</a:t>
            </a:r>
            <a:r>
              <a:rPr lang="en-US" dirty="0"/>
              <a:t> arm (n = 331) up to 27 cycles </a:t>
            </a:r>
          </a:p>
          <a:p>
            <a:pPr marL="742950" lvl="1" indent="-285750">
              <a:buFont typeface="Arial" panose="020B0604020202020204" pitchFamily="34" charset="0"/>
              <a:buChar char="•"/>
            </a:pPr>
            <a:r>
              <a:rPr lang="en-US" dirty="0"/>
              <a:t>TPC arm (n = 163) up to 13 cycles</a:t>
            </a:r>
          </a:p>
          <a:p>
            <a:pPr marL="1200150" lvl="2" indent="-285750">
              <a:buFont typeface="Arial" panose="020B0604020202020204" pitchFamily="34" charset="0"/>
              <a:buChar char="•"/>
            </a:pPr>
            <a:r>
              <a:rPr lang="en-US" sz="1400" dirty="0"/>
              <a:t>Insufficient numbers of patients beyond these data points for data to be informative</a:t>
            </a:r>
          </a:p>
          <a:p>
            <a:pPr marL="285750" indent="-285750">
              <a:spcBef>
                <a:spcPts val="600"/>
              </a:spcBef>
              <a:buFont typeface="Arial" panose="020B0604020202020204" pitchFamily="34" charset="0"/>
              <a:buChar char="•"/>
            </a:pPr>
            <a:r>
              <a:rPr lang="en-US" dirty="0"/>
              <a:t>Median time to deterioration of GHS/QoL </a:t>
            </a:r>
          </a:p>
          <a:p>
            <a:pPr marL="742950" lvl="1" indent="-285750">
              <a:buFont typeface="Arial" panose="020B0604020202020204" pitchFamily="34" charset="0"/>
              <a:buChar char="•"/>
            </a:pPr>
            <a:r>
              <a:rPr lang="en-US" dirty="0"/>
              <a:t>7.6 months for T-</a:t>
            </a:r>
            <a:r>
              <a:rPr lang="en-US" dirty="0" err="1"/>
              <a:t>DXd</a:t>
            </a:r>
            <a:r>
              <a:rPr lang="en-US" dirty="0"/>
              <a:t> vs. 5.1 months for TPC</a:t>
            </a:r>
          </a:p>
          <a:p>
            <a:pPr marL="285750" indent="-285750">
              <a:spcBef>
                <a:spcPts val="600"/>
              </a:spcBef>
              <a:buFont typeface="Arial" panose="020B0604020202020204" pitchFamily="34" charset="0"/>
              <a:buChar char="•"/>
            </a:pPr>
            <a:r>
              <a:rPr lang="en-US" dirty="0"/>
              <a:t>In the subset of patients with HR+/HER2-neg MBC, T-</a:t>
            </a:r>
            <a:r>
              <a:rPr lang="en-US" dirty="0" err="1"/>
              <a:t>DXd</a:t>
            </a:r>
            <a:r>
              <a:rPr lang="en-US" dirty="0"/>
              <a:t> provided numerically higher GHS/QoL and functioning and lower pain than capecitabine</a:t>
            </a:r>
          </a:p>
        </p:txBody>
      </p:sp>
    </p:spTree>
    <p:extLst>
      <p:ext uri="{BB962C8B-B14F-4D97-AF65-F5344CB8AC3E}">
        <p14:creationId xmlns:p14="http://schemas.microsoft.com/office/powerpoint/2010/main" val="356264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A3938-7784-E2B0-0493-BCB49C4B08A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09F0CF9-5935-031D-6B1A-3441FD8F5ECF}"/>
              </a:ext>
            </a:extLst>
          </p:cNvPr>
          <p:cNvSpPr/>
          <p:nvPr/>
        </p:nvSpPr>
        <p:spPr>
          <a:xfrm>
            <a:off x="0" y="1103811"/>
            <a:ext cx="9144000" cy="38164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7387413-88A6-8E7C-8CD4-08234B20D748}"/>
              </a:ext>
            </a:extLst>
          </p:cNvPr>
          <p:cNvSpPr>
            <a:spLocks noGrp="1"/>
          </p:cNvSpPr>
          <p:nvPr>
            <p:ph type="title"/>
          </p:nvPr>
        </p:nvSpPr>
        <p:spPr>
          <a:xfrm>
            <a:off x="12700" y="12700"/>
            <a:ext cx="9118600" cy="1016000"/>
          </a:xfrm>
        </p:spPr>
        <p:txBody>
          <a:bodyPr>
            <a:normAutofit/>
          </a:bodyPr>
          <a:lstStyle/>
          <a:p>
            <a:pPr algn="ctr"/>
            <a:r>
              <a:rPr lang="en-US" sz="3200" dirty="0">
                <a:solidFill>
                  <a:schemeClr val="bg1"/>
                </a:solidFill>
              </a:rPr>
              <a:t>Trastuzumab Deruxtecan Indication in Breast Cancer</a:t>
            </a:r>
          </a:p>
        </p:txBody>
      </p:sp>
      <p:sp>
        <p:nvSpPr>
          <p:cNvPr id="4" name="TextBox 3">
            <a:extLst>
              <a:ext uri="{FF2B5EF4-FFF2-40B4-BE49-F238E27FC236}">
                <a16:creationId xmlns:a16="http://schemas.microsoft.com/office/drawing/2014/main" id="{C4F681E2-9349-73B5-15C8-43747EEA6195}"/>
              </a:ext>
            </a:extLst>
          </p:cNvPr>
          <p:cNvSpPr txBox="1"/>
          <p:nvPr/>
        </p:nvSpPr>
        <p:spPr>
          <a:xfrm>
            <a:off x="581297" y="1103811"/>
            <a:ext cx="8235043" cy="3816429"/>
          </a:xfrm>
          <a:prstGeom prst="rect">
            <a:avLst/>
          </a:prstGeom>
          <a:noFill/>
        </p:spPr>
        <p:txBody>
          <a:bodyPr wrap="square" rtlCol="0">
            <a:spAutoFit/>
          </a:bodyPr>
          <a:lstStyle/>
          <a:p>
            <a:pPr algn="ctr">
              <a:spcBef>
                <a:spcPts val="1200"/>
              </a:spcBef>
            </a:pPr>
            <a:r>
              <a:rPr lang="en-US" b="1" dirty="0">
                <a:solidFill>
                  <a:schemeClr val="accent2"/>
                </a:solidFill>
              </a:rPr>
              <a:t>HER2-positive</a:t>
            </a:r>
            <a:r>
              <a:rPr lang="en-US" b="1" dirty="0"/>
              <a:t> mBC</a:t>
            </a:r>
          </a:p>
          <a:p>
            <a:pPr>
              <a:buNone/>
            </a:pPr>
            <a:r>
              <a:rPr lang="en-US" sz="1600" dirty="0"/>
              <a:t>Unresectable </a:t>
            </a:r>
            <a:r>
              <a:rPr lang="en-US" sz="1600" dirty="0">
                <a:effectLst/>
              </a:rPr>
              <a:t>or metastatic HER2-positive (IHC 3+ or ISH positive) BC who have received a prior anti-HER2-based regimen either: </a:t>
            </a:r>
          </a:p>
          <a:p>
            <a:pPr marL="517525" indent="-288925">
              <a:buFont typeface="Arial" panose="020B0604020202020204" pitchFamily="34" charset="0"/>
              <a:buChar char="•"/>
            </a:pPr>
            <a:r>
              <a:rPr lang="en-US" sz="1600" dirty="0"/>
              <a:t>In the metastatic setting, or</a:t>
            </a:r>
          </a:p>
          <a:p>
            <a:pPr marL="517525" indent="-288925">
              <a:buFont typeface="Arial" panose="020B0604020202020204" pitchFamily="34" charset="0"/>
              <a:buChar char="•"/>
            </a:pPr>
            <a:r>
              <a:rPr lang="en-US" sz="1600" dirty="0"/>
              <a:t>In the neoadjuvant or adjuvant setting and have developed disease recurrence during or within six months of completing therapy</a:t>
            </a:r>
          </a:p>
          <a:p>
            <a:pPr algn="ctr">
              <a:spcBef>
                <a:spcPts val="1200"/>
              </a:spcBef>
            </a:pPr>
            <a:r>
              <a:rPr lang="en-US" b="1" dirty="0">
                <a:solidFill>
                  <a:schemeClr val="accent2"/>
                </a:solidFill>
              </a:rPr>
              <a:t>HER2-low/HER2-ultralow </a:t>
            </a:r>
            <a:r>
              <a:rPr lang="en-US" b="1" dirty="0"/>
              <a:t>mBC</a:t>
            </a:r>
            <a:endParaRPr lang="en-US" dirty="0"/>
          </a:p>
          <a:p>
            <a:pPr>
              <a:spcBef>
                <a:spcPts val="1200"/>
              </a:spcBef>
            </a:pPr>
            <a:r>
              <a:rPr lang="en-US" sz="1600" dirty="0"/>
              <a:t>Unresectable or metastatic HR+/HER2-low (IHC 1+ or IHC 2+/ISH-) or HER2-ultralow (IHC 0 with membrane staining) BC, as determined by an FDA-approved test, that has progressed on one or more endocrine therapies in the metastatic setting </a:t>
            </a:r>
          </a:p>
          <a:p>
            <a:pPr>
              <a:spcBef>
                <a:spcPts val="1200"/>
              </a:spcBef>
            </a:pPr>
            <a:r>
              <a:rPr lang="en-US" sz="1600" dirty="0"/>
              <a:t>HER2-low (IHC 1+ or IHC 2+/ISH-) BC, as determined by an FDA-approved test, who have received a prior chemotherapy in the metastatic setting or developed disease recurrence during or within 6 months of completing adjuvant chemotherapy </a:t>
            </a:r>
          </a:p>
        </p:txBody>
      </p:sp>
      <p:cxnSp>
        <p:nvCxnSpPr>
          <p:cNvPr id="6" name="Straight Connector 5">
            <a:extLst>
              <a:ext uri="{FF2B5EF4-FFF2-40B4-BE49-F238E27FC236}">
                <a16:creationId xmlns:a16="http://schemas.microsoft.com/office/drawing/2014/main" id="{A4A3C671-5C90-B534-1EF0-93885BDE5567}"/>
              </a:ext>
            </a:extLst>
          </p:cNvPr>
          <p:cNvCxnSpPr/>
          <p:nvPr/>
        </p:nvCxnSpPr>
        <p:spPr>
          <a:xfrm>
            <a:off x="893549" y="2728295"/>
            <a:ext cx="7193280" cy="0"/>
          </a:xfrm>
          <a:prstGeom prst="line">
            <a:avLst/>
          </a:prstGeom>
          <a:ln>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8" name="Content Placeholder 11">
            <a:extLst>
              <a:ext uri="{FF2B5EF4-FFF2-40B4-BE49-F238E27FC236}">
                <a16:creationId xmlns:a16="http://schemas.microsoft.com/office/drawing/2014/main" id="{BE934E45-A436-5B14-4020-95EBF4964771}"/>
              </a:ext>
            </a:extLst>
          </p:cNvPr>
          <p:cNvSpPr txBox="1">
            <a:spLocks/>
          </p:cNvSpPr>
          <p:nvPr/>
        </p:nvSpPr>
        <p:spPr>
          <a:xfrm>
            <a:off x="0" y="4715162"/>
            <a:ext cx="7236460" cy="428338"/>
          </a:xfrm>
          <a:prstGeom prst="rect">
            <a:avLst/>
          </a:prstGeom>
        </p:spPr>
        <p:txBody>
          <a:bodyPr anchor="b">
            <a:noAutofit/>
          </a:bodyPr>
          <a:lstStyle>
            <a:lvl1pPr marL="0" indent="0" algn="r" defTabSz="685800" rtl="0" eaLnBrk="1" latinLnBrk="0" hangingPunct="1">
              <a:lnSpc>
                <a:spcPct val="90000"/>
              </a:lnSpc>
              <a:spcBef>
                <a:spcPts val="0"/>
              </a:spcBef>
              <a:buFont typeface="Arial" panose="020B0604020202020204" pitchFamily="34" charset="0"/>
              <a:buNone/>
              <a:defRPr sz="1000" b="0" kern="1200">
                <a:solidFill>
                  <a:srgbClr val="FFFFFF"/>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dirty="0">
                <a:solidFill>
                  <a:schemeClr val="bg1">
                    <a:lumMod val="50000"/>
                  </a:schemeClr>
                </a:solidFill>
                <a:cs typeface="Calibri" panose="020F0502020204030204" pitchFamily="34" charset="0"/>
              </a:rPr>
              <a:t>Fam-trastuzumab </a:t>
            </a:r>
            <a:r>
              <a:rPr lang="en-US" dirty="0" err="1">
                <a:solidFill>
                  <a:schemeClr val="bg1">
                    <a:lumMod val="50000"/>
                  </a:schemeClr>
                </a:solidFill>
                <a:cs typeface="Calibri" panose="020F0502020204030204" pitchFamily="34" charset="0"/>
              </a:rPr>
              <a:t>deruxtecan-nxki</a:t>
            </a:r>
            <a:r>
              <a:rPr lang="en-US" dirty="0">
                <a:solidFill>
                  <a:schemeClr val="bg1">
                    <a:lumMod val="50000"/>
                  </a:schemeClr>
                </a:solidFill>
                <a:cs typeface="Calibri" panose="020F0502020204030204" pitchFamily="34" charset="0"/>
              </a:rPr>
              <a:t> (package insert). https://www.accessdata.fda.gov/drugsatfda_docs/label/2024/761139s028lbl.pdf. </a:t>
            </a:r>
          </a:p>
        </p:txBody>
      </p:sp>
    </p:spTree>
    <p:extLst>
      <p:ext uri="{BB962C8B-B14F-4D97-AF65-F5344CB8AC3E}">
        <p14:creationId xmlns:p14="http://schemas.microsoft.com/office/powerpoint/2010/main" val="12056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0DCDD-5057-5598-2EB1-241BB193E3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0F6C9A-3317-A93C-96A8-38E122310305}"/>
              </a:ext>
            </a:extLst>
          </p:cNvPr>
          <p:cNvSpPr>
            <a:spLocks noGrp="1"/>
          </p:cNvSpPr>
          <p:nvPr>
            <p:ph type="ctrTitle"/>
          </p:nvPr>
        </p:nvSpPr>
        <p:spPr/>
        <p:txBody>
          <a:bodyPr/>
          <a:lstStyle/>
          <a:p>
            <a:pPr algn="ctr"/>
            <a:r>
              <a:rPr lang="en-US" noProof="0"/>
              <a:t>Management of AEs</a:t>
            </a:r>
            <a:br>
              <a:rPr lang="en-US" noProof="0"/>
            </a:br>
            <a:r>
              <a:rPr lang="en-US" noProof="0"/>
              <a:t>in ADC Therapy</a:t>
            </a:r>
          </a:p>
        </p:txBody>
      </p:sp>
    </p:spTree>
    <p:extLst>
      <p:ext uri="{BB962C8B-B14F-4D97-AF65-F5344CB8AC3E}">
        <p14:creationId xmlns:p14="http://schemas.microsoft.com/office/powerpoint/2010/main" val="733652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0003E372-E410-43EF-7168-F5164E6BE3FD}"/>
              </a:ext>
            </a:extLst>
          </p:cNvPr>
          <p:cNvSpPr txBox="1">
            <a:spLocks/>
          </p:cNvSpPr>
          <p:nvPr/>
        </p:nvSpPr>
        <p:spPr>
          <a:xfrm>
            <a:off x="528637" y="450850"/>
            <a:ext cx="8086725" cy="4241800"/>
          </a:xfrm>
          <a:prstGeom prst="rect">
            <a:avLst/>
          </a:prstGeom>
        </p:spPr>
        <p:txBody>
          <a:bodyPr vert="horz" wrap="square" lIns="0" tIns="45720" rIns="0" bIns="45720" rtlCol="0" anchor="ctr">
            <a:noAutofit/>
          </a:bodyPr>
          <a:lstStyle>
            <a:lvl1pPr marL="0" indent="0" algn="ctr" defTabSz="685800" rtl="0" eaLnBrk="1" latinLnBrk="0" hangingPunct="1">
              <a:lnSpc>
                <a:spcPct val="85000"/>
              </a:lnSpc>
              <a:spcBef>
                <a:spcPts val="600"/>
              </a:spcBef>
              <a:buClr>
                <a:schemeClr val="accent1"/>
              </a:buClr>
              <a:buSzPct val="115000"/>
              <a:buFont typeface="Arial"/>
              <a:buNone/>
              <a:defRPr sz="4000" kern="1200">
                <a:solidFill>
                  <a:schemeClr val="bg2"/>
                </a:solidFill>
                <a:latin typeface="Arial"/>
                <a:ea typeface="+mn-ea"/>
                <a:cs typeface="Arial"/>
              </a:defRPr>
            </a:lvl1pPr>
            <a:lvl2pPr marL="342900" indent="0" algn="ctr" defTabSz="685800" rtl="0" eaLnBrk="1" latinLnBrk="0" hangingPunct="1">
              <a:lnSpc>
                <a:spcPct val="85000"/>
              </a:lnSpc>
              <a:spcBef>
                <a:spcPts val="0"/>
              </a:spcBef>
              <a:buClr>
                <a:schemeClr val="accent2"/>
              </a:buClr>
              <a:buSzPct val="115000"/>
              <a:buFont typeface="Arial"/>
              <a:buNone/>
              <a:defRPr sz="2800" kern="1200">
                <a:solidFill>
                  <a:schemeClr val="bg2"/>
                </a:solidFill>
                <a:latin typeface="Arial"/>
                <a:ea typeface="+mn-ea"/>
                <a:cs typeface="Arial"/>
              </a:defRPr>
            </a:lvl2pPr>
            <a:lvl3pPr marL="596646" indent="0" algn="ctr" defTabSz="685800" rtl="0" eaLnBrk="1" latinLnBrk="0" hangingPunct="1">
              <a:lnSpc>
                <a:spcPct val="85000"/>
              </a:lnSpc>
              <a:spcBef>
                <a:spcPts val="0"/>
              </a:spcBef>
              <a:buClr>
                <a:schemeClr val="accent2"/>
              </a:buClr>
              <a:buSzPct val="115000"/>
              <a:buFont typeface="Arial"/>
              <a:buNone/>
              <a:defRPr sz="2800" kern="1200">
                <a:solidFill>
                  <a:schemeClr val="bg2"/>
                </a:solidFill>
                <a:latin typeface="Arial"/>
                <a:ea typeface="+mn-ea"/>
                <a:cs typeface="Arial"/>
              </a:defRPr>
            </a:lvl3pPr>
            <a:lvl4pPr marL="898398" indent="0" algn="ctr" defTabSz="685800" rtl="0" eaLnBrk="1" latinLnBrk="0" hangingPunct="1">
              <a:lnSpc>
                <a:spcPct val="85000"/>
              </a:lnSpc>
              <a:spcBef>
                <a:spcPts val="0"/>
              </a:spcBef>
              <a:buClr>
                <a:schemeClr val="accent2"/>
              </a:buClr>
              <a:buSzPct val="115000"/>
              <a:buFont typeface="Arial"/>
              <a:buNone/>
              <a:defRPr sz="2800" kern="1200">
                <a:solidFill>
                  <a:schemeClr val="bg2"/>
                </a:solidFill>
                <a:latin typeface="Arial"/>
                <a:ea typeface="+mn-ea"/>
                <a:cs typeface="Arial"/>
              </a:defRPr>
            </a:lvl4pPr>
            <a:lvl5pPr marL="1200150" indent="0" algn="ctr" defTabSz="685800" rtl="0" eaLnBrk="1" latinLnBrk="0" hangingPunct="1">
              <a:lnSpc>
                <a:spcPct val="85000"/>
              </a:lnSpc>
              <a:spcBef>
                <a:spcPts val="0"/>
              </a:spcBef>
              <a:buClr>
                <a:schemeClr val="accent2"/>
              </a:buClr>
              <a:buSzPct val="115000"/>
              <a:buFont typeface="Arial"/>
              <a:buNone/>
              <a:defRPr sz="2800" kern="1200">
                <a:solidFill>
                  <a:schemeClr val="bg2"/>
                </a:solidFill>
                <a:latin typeface="Arial"/>
                <a:ea typeface="+mn-ea"/>
                <a:cs typeface="Arial"/>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1800"/>
              </a:spcAft>
              <a:buClr>
                <a:srgbClr val="0B273E"/>
              </a:buClr>
              <a:buSzPct val="115000"/>
              <a:buFont typeface="Arial"/>
              <a:buNone/>
              <a:tabLst/>
              <a:defRPr/>
            </a:pPr>
            <a:endParaRPr kumimoji="0" lang="en-US" sz="3200" i="0" u="none" strike="noStrike" kern="1200" cap="none" spc="0" normalizeH="0" baseline="0" noProof="0">
              <a:ln>
                <a:noFill/>
              </a:ln>
              <a:solidFill>
                <a:schemeClr val="bg1"/>
              </a:solidFill>
              <a:effectLst/>
              <a:uLnTx/>
              <a:uFillTx/>
              <a:latin typeface="+mn-lt"/>
              <a:ea typeface="+mn-ea"/>
              <a:cs typeface="Arial"/>
            </a:endParaRPr>
          </a:p>
          <a:p>
            <a:pPr marL="0" marR="0" lvl="0" indent="0" algn="l" defTabSz="685800" rtl="0" eaLnBrk="1" fontAlgn="auto" latinLnBrk="0" hangingPunct="1">
              <a:lnSpc>
                <a:spcPct val="90000"/>
              </a:lnSpc>
              <a:spcBef>
                <a:spcPts val="0"/>
              </a:spcBef>
              <a:spcAft>
                <a:spcPts val="2400"/>
              </a:spcAft>
              <a:buClr>
                <a:srgbClr val="0B273E"/>
              </a:buClr>
              <a:buSzPct val="115000"/>
              <a:buFont typeface="Arial"/>
              <a:buNone/>
              <a:tabLst/>
              <a:defRPr/>
            </a:pPr>
            <a:r>
              <a:rPr kumimoji="0" lang="en-US" sz="3200" i="0" u="none" strike="noStrike" kern="1200" cap="none" spc="0" normalizeH="0" baseline="0" noProof="0">
                <a:ln>
                  <a:noFill/>
                </a:ln>
                <a:solidFill>
                  <a:schemeClr val="bg1"/>
                </a:solidFill>
                <a:effectLst/>
                <a:uLnTx/>
                <a:uFillTx/>
                <a:latin typeface="+mn-lt"/>
                <a:ea typeface="+mn-ea"/>
                <a:cs typeface="Arial"/>
              </a:rPr>
              <a:t>This activity may include discussions of products or devices that are not currently labeled for use by the U.S. Food and Drug Administration (FDA). </a:t>
            </a:r>
          </a:p>
          <a:p>
            <a:pPr marL="0" marR="0" lvl="0" indent="0" algn="l" defTabSz="685800" rtl="0" eaLnBrk="1" fontAlgn="auto" latinLnBrk="0" hangingPunct="1">
              <a:lnSpc>
                <a:spcPct val="90000"/>
              </a:lnSpc>
              <a:spcBef>
                <a:spcPts val="0"/>
              </a:spcBef>
              <a:spcAft>
                <a:spcPts val="1800"/>
              </a:spcAft>
              <a:buClr>
                <a:srgbClr val="0B273E"/>
              </a:buClr>
              <a:buSzPct val="115000"/>
              <a:buFont typeface="Arial"/>
              <a:buNone/>
              <a:tabLst/>
              <a:defRPr/>
            </a:pPr>
            <a:r>
              <a:rPr kumimoji="0" lang="en-US" sz="3200" i="0" u="none" strike="noStrike" kern="1200" cap="none" spc="0" normalizeH="0" baseline="0" noProof="0">
                <a:ln>
                  <a:noFill/>
                </a:ln>
                <a:solidFill>
                  <a:schemeClr val="bg1"/>
                </a:solidFill>
                <a:effectLst/>
                <a:uLnTx/>
                <a:uFillTx/>
                <a:latin typeface="+mn-lt"/>
                <a:ea typeface="+mn-ea"/>
                <a:cs typeface="Arial"/>
              </a:rPr>
              <a:t>The faculty have been informed of their responsibility to disclose to the audience if they will be discussing off-label or investigational uses (any uses not approved by the FDA) of products or devices. </a:t>
            </a:r>
          </a:p>
          <a:p>
            <a:pPr marL="0" marR="0" lvl="0" indent="0" algn="l" defTabSz="685800" rtl="0" eaLnBrk="1" fontAlgn="auto" latinLnBrk="0" hangingPunct="1">
              <a:lnSpc>
                <a:spcPct val="90000"/>
              </a:lnSpc>
              <a:spcBef>
                <a:spcPts val="0"/>
              </a:spcBef>
              <a:spcAft>
                <a:spcPts val="1800"/>
              </a:spcAft>
              <a:buClr>
                <a:srgbClr val="0B273E"/>
              </a:buClr>
              <a:buSzPct val="115000"/>
              <a:buFont typeface="Arial"/>
              <a:buNone/>
              <a:tabLst/>
              <a:defRPr/>
            </a:pPr>
            <a:endParaRPr kumimoji="0" lang="en-US" sz="2000" i="0" u="none" strike="noStrike" kern="1200" cap="none" spc="0" normalizeH="0" baseline="0" noProof="0">
              <a:ln>
                <a:noFill/>
              </a:ln>
              <a:solidFill>
                <a:schemeClr val="bg1"/>
              </a:solidFill>
              <a:effectLst/>
              <a:uLnTx/>
              <a:uFillTx/>
              <a:latin typeface="+mn-lt"/>
              <a:ea typeface="+mn-ea"/>
              <a:cs typeface="Arial"/>
            </a:endParaRPr>
          </a:p>
        </p:txBody>
      </p:sp>
    </p:spTree>
    <p:extLst>
      <p:ext uri="{BB962C8B-B14F-4D97-AF65-F5344CB8AC3E}">
        <p14:creationId xmlns:p14="http://schemas.microsoft.com/office/powerpoint/2010/main" val="3829088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DA1808-7F6D-41C0-F032-16A2875432D7}"/>
              </a:ext>
            </a:extLst>
          </p:cNvPr>
          <p:cNvSpPr>
            <a:spLocks noGrp="1"/>
          </p:cNvSpPr>
          <p:nvPr>
            <p:ph type="ctrTitle"/>
          </p:nvPr>
        </p:nvSpPr>
        <p:spPr/>
        <p:txBody>
          <a:bodyPr>
            <a:normAutofit/>
          </a:bodyPr>
          <a:lstStyle/>
          <a:p>
            <a:r>
              <a:rPr lang="en-US" sz="3200" noProof="0" dirty="0"/>
              <a:t>Management of Neutropenia </a:t>
            </a:r>
          </a:p>
        </p:txBody>
      </p:sp>
      <p:sp>
        <p:nvSpPr>
          <p:cNvPr id="6" name="Text Placeholder 5">
            <a:extLst>
              <a:ext uri="{FF2B5EF4-FFF2-40B4-BE49-F238E27FC236}">
                <a16:creationId xmlns:a16="http://schemas.microsoft.com/office/drawing/2014/main" id="{4E55DCE3-B4C1-822E-4872-58CDE706D137}"/>
              </a:ext>
            </a:extLst>
          </p:cNvPr>
          <p:cNvSpPr>
            <a:spLocks noGrp="1"/>
          </p:cNvSpPr>
          <p:nvPr>
            <p:ph type="body" sz="quarter" idx="10"/>
          </p:nvPr>
        </p:nvSpPr>
        <p:spPr>
          <a:xfrm>
            <a:off x="1947" y="4777740"/>
            <a:ext cx="8835076" cy="365760"/>
          </a:xfrm>
        </p:spPr>
        <p:txBody>
          <a:bodyPr anchor="b" anchorCtr="0"/>
          <a:lstStyle/>
          <a:p>
            <a:r>
              <a:rPr lang="en-US" sz="900" noProof="0" dirty="0">
                <a:solidFill>
                  <a:schemeClr val="bg1">
                    <a:lumMod val="50000"/>
                  </a:schemeClr>
                </a:solidFill>
              </a:rPr>
              <a:t>G-CSF, granulocyte colony-stimulating factor. </a:t>
            </a:r>
          </a:p>
          <a:p>
            <a:r>
              <a:rPr lang="en-US" sz="900" noProof="0" dirty="0">
                <a:solidFill>
                  <a:schemeClr val="bg1">
                    <a:lumMod val="50000"/>
                  </a:schemeClr>
                </a:solidFill>
              </a:rPr>
              <a:t>Sacituzumab </a:t>
            </a:r>
            <a:r>
              <a:rPr lang="en-US" sz="900" noProof="0" dirty="0" err="1">
                <a:solidFill>
                  <a:schemeClr val="bg1">
                    <a:lumMod val="50000"/>
                  </a:schemeClr>
                </a:solidFill>
              </a:rPr>
              <a:t>govitecan-hziy</a:t>
            </a:r>
            <a:r>
              <a:rPr lang="en-US" sz="900" dirty="0">
                <a:solidFill>
                  <a:schemeClr val="bg1">
                    <a:lumMod val="50000"/>
                  </a:schemeClr>
                </a:solidFill>
              </a:rPr>
              <a:t> [package insert]</a:t>
            </a:r>
            <a:r>
              <a:rPr lang="en-US" sz="900" noProof="0" dirty="0">
                <a:solidFill>
                  <a:schemeClr val="bg1">
                    <a:lumMod val="50000"/>
                  </a:schemeClr>
                </a:solidFill>
              </a:rPr>
              <a:t>. https://</a:t>
            </a:r>
            <a:r>
              <a:rPr lang="en-US" sz="900" noProof="0" dirty="0" err="1">
                <a:solidFill>
                  <a:schemeClr val="bg1">
                    <a:lumMod val="50000"/>
                  </a:schemeClr>
                </a:solidFill>
              </a:rPr>
              <a:t>www.accessdata.fda.gov</a:t>
            </a:r>
            <a:r>
              <a:rPr lang="en-US" sz="900" noProof="0" dirty="0">
                <a:solidFill>
                  <a:schemeClr val="bg1">
                    <a:lumMod val="50000"/>
                  </a:schemeClr>
                </a:solidFill>
              </a:rPr>
              <a:t>/</a:t>
            </a:r>
            <a:r>
              <a:rPr lang="en-US" sz="900" noProof="0" dirty="0" err="1">
                <a:solidFill>
                  <a:schemeClr val="bg1">
                    <a:lumMod val="50000"/>
                  </a:schemeClr>
                </a:solidFill>
              </a:rPr>
              <a:t>drugsatfda_docs</a:t>
            </a:r>
            <a:r>
              <a:rPr lang="en-US" sz="900" noProof="0" dirty="0">
                <a:solidFill>
                  <a:schemeClr val="bg1">
                    <a:lumMod val="50000"/>
                  </a:schemeClr>
                </a:solidFill>
              </a:rPr>
              <a:t>/label/2023/761115s035lbl.pdf; Fam-trastuzumab </a:t>
            </a:r>
            <a:r>
              <a:rPr lang="en-US" sz="900" noProof="0" dirty="0" err="1">
                <a:solidFill>
                  <a:schemeClr val="bg1">
                    <a:lumMod val="50000"/>
                  </a:schemeClr>
                </a:solidFill>
              </a:rPr>
              <a:t>deruxtecan-nxki</a:t>
            </a:r>
            <a:r>
              <a:rPr lang="en-US" sz="900" noProof="0" dirty="0">
                <a:solidFill>
                  <a:schemeClr val="bg1">
                    <a:lumMod val="50000"/>
                  </a:schemeClr>
                </a:solidFill>
              </a:rPr>
              <a:t> [package insert]. https://</a:t>
            </a:r>
            <a:r>
              <a:rPr lang="en-US" sz="900" noProof="0" dirty="0" err="1">
                <a:solidFill>
                  <a:schemeClr val="bg1">
                    <a:lumMod val="50000"/>
                  </a:schemeClr>
                </a:solidFill>
              </a:rPr>
              <a:t>www.accessdata.fda.gov</a:t>
            </a:r>
            <a:r>
              <a:rPr lang="en-US" sz="900" noProof="0" dirty="0">
                <a:solidFill>
                  <a:schemeClr val="bg1">
                    <a:lumMod val="50000"/>
                  </a:schemeClr>
                </a:solidFill>
              </a:rPr>
              <a:t>/</a:t>
            </a:r>
            <a:r>
              <a:rPr lang="en-US" sz="900" noProof="0" dirty="0" err="1">
                <a:solidFill>
                  <a:schemeClr val="bg1">
                    <a:lumMod val="50000"/>
                  </a:schemeClr>
                </a:solidFill>
              </a:rPr>
              <a:t>drugsatfda_docs</a:t>
            </a:r>
            <a:r>
              <a:rPr lang="en-US" sz="900" noProof="0" dirty="0">
                <a:solidFill>
                  <a:schemeClr val="bg1">
                    <a:lumMod val="50000"/>
                  </a:schemeClr>
                </a:solidFill>
              </a:rPr>
              <a:t>/label/2024/761139s028lbl.pdf; </a:t>
            </a:r>
            <a:r>
              <a:rPr lang="en-US" sz="900" dirty="0">
                <a:solidFill>
                  <a:schemeClr val="bg1">
                    <a:lumMod val="50000"/>
                  </a:schemeClr>
                </a:solidFill>
              </a:rPr>
              <a:t>d</a:t>
            </a:r>
            <a:r>
              <a:rPr lang="en-US" sz="900" noProof="0" dirty="0" err="1">
                <a:solidFill>
                  <a:schemeClr val="bg1">
                    <a:lumMod val="50000"/>
                  </a:schemeClr>
                </a:solidFill>
              </a:rPr>
              <a:t>atopotamab</a:t>
            </a:r>
            <a:r>
              <a:rPr lang="en-US" sz="900" noProof="0" dirty="0">
                <a:solidFill>
                  <a:schemeClr val="bg1">
                    <a:lumMod val="50000"/>
                  </a:schemeClr>
                </a:solidFill>
              </a:rPr>
              <a:t> </a:t>
            </a:r>
            <a:r>
              <a:rPr lang="en-US" sz="900" noProof="0" dirty="0" err="1">
                <a:solidFill>
                  <a:schemeClr val="bg1">
                    <a:lumMod val="50000"/>
                  </a:schemeClr>
                </a:solidFill>
              </a:rPr>
              <a:t>deruxtecan-dlnk</a:t>
            </a:r>
            <a:r>
              <a:rPr lang="en-US" sz="900" noProof="0" dirty="0">
                <a:solidFill>
                  <a:schemeClr val="bg1">
                    <a:lumMod val="50000"/>
                  </a:schemeClr>
                </a:solidFill>
              </a:rPr>
              <a:t> [package insert]. https://</a:t>
            </a:r>
            <a:r>
              <a:rPr lang="en-US" sz="900" noProof="0" dirty="0" err="1">
                <a:solidFill>
                  <a:schemeClr val="bg1">
                    <a:lumMod val="50000"/>
                  </a:schemeClr>
                </a:solidFill>
              </a:rPr>
              <a:t>www.accessdata.fda.gov</a:t>
            </a:r>
            <a:r>
              <a:rPr lang="en-US" sz="900" noProof="0" dirty="0">
                <a:solidFill>
                  <a:schemeClr val="bg1">
                    <a:lumMod val="50000"/>
                  </a:schemeClr>
                </a:solidFill>
              </a:rPr>
              <a:t>/</a:t>
            </a:r>
            <a:r>
              <a:rPr lang="en-US" sz="900" noProof="0" dirty="0" err="1">
                <a:solidFill>
                  <a:schemeClr val="bg1">
                    <a:lumMod val="50000"/>
                  </a:schemeClr>
                </a:solidFill>
              </a:rPr>
              <a:t>drugsatfda_docs</a:t>
            </a:r>
            <a:r>
              <a:rPr lang="en-US" sz="900" noProof="0" dirty="0">
                <a:solidFill>
                  <a:schemeClr val="bg1">
                    <a:lumMod val="50000"/>
                  </a:schemeClr>
                </a:solidFill>
              </a:rPr>
              <a:t>/label/2025/761394s000lbl.pdf. </a:t>
            </a:r>
          </a:p>
        </p:txBody>
      </p:sp>
      <p:graphicFrame>
        <p:nvGraphicFramePr>
          <p:cNvPr id="7" name="Table 6">
            <a:extLst>
              <a:ext uri="{FF2B5EF4-FFF2-40B4-BE49-F238E27FC236}">
                <a16:creationId xmlns:a16="http://schemas.microsoft.com/office/drawing/2014/main" id="{202C18F3-1F6C-C203-2540-8D8320F5288F}"/>
              </a:ext>
            </a:extLst>
          </p:cNvPr>
          <p:cNvGraphicFramePr>
            <a:graphicFrameLocks noGrp="1"/>
          </p:cNvGraphicFramePr>
          <p:nvPr>
            <p:extLst>
              <p:ext uri="{D42A27DB-BD31-4B8C-83A1-F6EECF244321}">
                <p14:modId xmlns:p14="http://schemas.microsoft.com/office/powerpoint/2010/main" val="2416736"/>
              </p:ext>
            </p:extLst>
          </p:nvPr>
        </p:nvGraphicFramePr>
        <p:xfrm>
          <a:off x="364273" y="1214064"/>
          <a:ext cx="4869366" cy="3317478"/>
        </p:xfrm>
        <a:graphic>
          <a:graphicData uri="http://schemas.openxmlformats.org/drawingml/2006/table">
            <a:tbl>
              <a:tblPr>
                <a:tableStyleId>{5C22544A-7EE6-4342-B048-85BDC9FD1C3A}</a:tableStyleId>
              </a:tblPr>
              <a:tblGrid>
                <a:gridCol w="2632555">
                  <a:extLst>
                    <a:ext uri="{9D8B030D-6E8A-4147-A177-3AD203B41FA5}">
                      <a16:colId xmlns:a16="http://schemas.microsoft.com/office/drawing/2014/main" val="4220975997"/>
                    </a:ext>
                  </a:extLst>
                </a:gridCol>
                <a:gridCol w="2236811">
                  <a:extLst>
                    <a:ext uri="{9D8B030D-6E8A-4147-A177-3AD203B41FA5}">
                      <a16:colId xmlns:a16="http://schemas.microsoft.com/office/drawing/2014/main" val="3096732466"/>
                    </a:ext>
                  </a:extLst>
                </a:gridCol>
              </a:tblGrid>
              <a:tr h="258026">
                <a:tc gridSpan="2">
                  <a:txBody>
                    <a:bodyPr/>
                    <a:lstStyle/>
                    <a:p>
                      <a:pPr algn="l" fontAlgn="b"/>
                      <a:r>
                        <a:rPr lang="en-US" sz="1400" u="none" strike="noStrike">
                          <a:solidFill>
                            <a:schemeClr val="bg1"/>
                          </a:solidFill>
                          <a:effectLst/>
                          <a:latin typeface="+mn-lt"/>
                        </a:rPr>
                        <a:t>Sacituzumab </a:t>
                      </a:r>
                      <a:r>
                        <a:rPr lang="en-US" sz="1400" u="none" strike="noStrike" err="1">
                          <a:solidFill>
                            <a:schemeClr val="bg1"/>
                          </a:solidFill>
                          <a:effectLst/>
                          <a:latin typeface="+mn-lt"/>
                        </a:rPr>
                        <a:t>govitecan</a:t>
                      </a:r>
                      <a:r>
                        <a:rPr lang="en-US" sz="1400" u="none" strike="noStrike">
                          <a:solidFill>
                            <a:schemeClr val="bg1"/>
                          </a:solidFill>
                          <a:effectLst/>
                          <a:latin typeface="+mn-lt"/>
                        </a:rPr>
                        <a:t> dose reductions due to neutropenia</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hMerge="1">
                  <a:txBody>
                    <a:bodyPr/>
                    <a:lstStyle/>
                    <a:p>
                      <a:pPr algn="l" fontAlgn="ctr"/>
                      <a:endParaRPr lang="en-US" sz="1000" b="0" i="0" u="none" strike="noStrike">
                        <a:effectLst/>
                        <a:latin typeface="+mn-lt"/>
                      </a:endParaRPr>
                    </a:p>
                  </a:txBody>
                  <a:tcPr marT="0" marB="0" anchor="ctr"/>
                </a:tc>
                <a:extLst>
                  <a:ext uri="{0D108BD9-81ED-4DB2-BD59-A6C34878D82A}">
                    <a16:rowId xmlns:a16="http://schemas.microsoft.com/office/drawing/2014/main" val="651782777"/>
                  </a:ext>
                </a:extLst>
              </a:tr>
              <a:tr h="2174791">
                <a:tc>
                  <a:txBody>
                    <a:bodyPr/>
                    <a:lstStyle/>
                    <a:p>
                      <a:pPr algn="l" fontAlgn="b">
                        <a:spcBef>
                          <a:spcPts val="600"/>
                        </a:spcBef>
                      </a:pPr>
                      <a:r>
                        <a:rPr lang="en-US" sz="1200" u="none" strike="noStrike" dirty="0">
                          <a:effectLst/>
                          <a:latin typeface="+mn-lt"/>
                        </a:rPr>
                        <a:t>Grade 3–4 neutropenia (Absolute Neutrophil Count [ANC] &lt; 1000/mm</a:t>
                      </a:r>
                      <a:r>
                        <a:rPr lang="en-US" sz="1200" u="none" strike="noStrike" baseline="30000" dirty="0">
                          <a:effectLst/>
                          <a:latin typeface="+mn-lt"/>
                        </a:rPr>
                        <a:t>3</a:t>
                      </a:r>
                      <a:r>
                        <a:rPr lang="en-US" sz="1200" u="none" strike="noStrike" dirty="0">
                          <a:effectLst/>
                          <a:latin typeface="+mn-lt"/>
                        </a:rPr>
                        <a:t>) or febrile neutropenia</a:t>
                      </a:r>
                    </a:p>
                  </a:txBody>
                  <a:tcPr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spcBef>
                          <a:spcPts val="600"/>
                        </a:spcBef>
                      </a:pPr>
                      <a:r>
                        <a:rPr lang="en-US" sz="1200" u="none" strike="noStrike" dirty="0">
                          <a:effectLst/>
                          <a:latin typeface="+mn-lt"/>
                        </a:rPr>
                        <a:t>Withhold SG until ANC ≥ 1500/mm</a:t>
                      </a:r>
                      <a:r>
                        <a:rPr lang="en-US" sz="1200" u="none" strike="noStrike" baseline="30000" dirty="0">
                          <a:effectLst/>
                          <a:latin typeface="+mn-lt"/>
                        </a:rPr>
                        <a:t>3</a:t>
                      </a:r>
                      <a:r>
                        <a:rPr lang="en-US" sz="1200" u="none" strike="noStrike" dirty="0">
                          <a:effectLst/>
                          <a:latin typeface="+mn-lt"/>
                        </a:rPr>
                        <a:t> for Day 1 dose or ANC ≥ 1000/mm</a:t>
                      </a:r>
                      <a:r>
                        <a:rPr lang="en-US" sz="1200" u="none" strike="noStrike" baseline="30000" dirty="0">
                          <a:effectLst/>
                          <a:latin typeface="+mn-lt"/>
                        </a:rPr>
                        <a:t>3</a:t>
                      </a:r>
                      <a:r>
                        <a:rPr lang="en-US" sz="1200" u="none" strike="noStrike" dirty="0">
                          <a:effectLst/>
                          <a:latin typeface="+mn-lt"/>
                        </a:rPr>
                        <a:t> for Day 8 Dose</a:t>
                      </a:r>
                    </a:p>
                    <a:p>
                      <a:pPr algn="l" fontAlgn="ctr">
                        <a:spcBef>
                          <a:spcPts val="600"/>
                        </a:spcBef>
                      </a:pPr>
                      <a:r>
                        <a:rPr lang="en-US" sz="1200" u="none" strike="noStrike" dirty="0">
                          <a:effectLst/>
                          <a:latin typeface="+mn-lt"/>
                        </a:rPr>
                        <a:t>Administer G-CSF during treatment as clinically indicated</a:t>
                      </a:r>
                    </a:p>
                    <a:p>
                      <a:pPr algn="l" fontAlgn="ctr">
                        <a:spcBef>
                          <a:spcPts val="600"/>
                        </a:spcBef>
                      </a:pPr>
                      <a:r>
                        <a:rPr lang="en-US" sz="1200" u="none" strike="noStrike" dirty="0">
                          <a:effectLst/>
                          <a:latin typeface="+mn-lt"/>
                        </a:rPr>
                        <a:t>Reduce one dose level for each occurrence of febrile neutropenia or prolonged Grade 3–4 neutropenia, or discontinue after 2 dose reductions </a:t>
                      </a:r>
                      <a:endParaRPr lang="en-US" sz="1200" b="0" i="0" u="none" strike="noStrike" dirty="0">
                        <a:effectLst/>
                        <a:latin typeface="+mn-lt"/>
                      </a:endParaRPr>
                    </a:p>
                  </a:txBody>
                  <a:tcPr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490569982"/>
                  </a:ext>
                </a:extLst>
              </a:tr>
              <a:tr h="884661">
                <a:tc>
                  <a:txBody>
                    <a:bodyPr/>
                    <a:lstStyle/>
                    <a:p>
                      <a:pPr algn="l" fontAlgn="b"/>
                      <a:r>
                        <a:rPr lang="en-US" sz="1200" u="none" strike="noStrike">
                          <a:effectLst/>
                          <a:latin typeface="+mn-lt"/>
                        </a:rPr>
                        <a:t>At time of scheduled treatment, Grade 3–4 neutropenia which delays dosing beyond 3 weeks for recovery to Grade ≤ 1</a:t>
                      </a:r>
                    </a:p>
                  </a:txBody>
                  <a:tcPr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n-US" sz="1200" b="0" i="0" u="none" strike="noStrike" dirty="0">
                          <a:effectLst/>
                          <a:latin typeface="+mn-lt"/>
                        </a:rPr>
                        <a:t>Discontinue treatment and administer G-CSF</a:t>
                      </a:r>
                    </a:p>
                  </a:txBody>
                  <a:tcPr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9386105"/>
                  </a:ext>
                </a:extLst>
              </a:tr>
            </a:tbl>
          </a:graphicData>
        </a:graphic>
      </p:graphicFrame>
      <p:graphicFrame>
        <p:nvGraphicFramePr>
          <p:cNvPr id="8" name="Table 7">
            <a:extLst>
              <a:ext uri="{FF2B5EF4-FFF2-40B4-BE49-F238E27FC236}">
                <a16:creationId xmlns:a16="http://schemas.microsoft.com/office/drawing/2014/main" id="{A215523D-984B-C7FA-04C5-0860A4FF6D15}"/>
              </a:ext>
            </a:extLst>
          </p:cNvPr>
          <p:cNvGraphicFramePr>
            <a:graphicFrameLocks noGrp="1"/>
          </p:cNvGraphicFramePr>
          <p:nvPr>
            <p:extLst>
              <p:ext uri="{D42A27DB-BD31-4B8C-83A1-F6EECF244321}">
                <p14:modId xmlns:p14="http://schemas.microsoft.com/office/powerpoint/2010/main" val="1179501573"/>
              </p:ext>
            </p:extLst>
          </p:nvPr>
        </p:nvGraphicFramePr>
        <p:xfrm>
          <a:off x="5605346" y="1214064"/>
          <a:ext cx="3285896" cy="2579003"/>
        </p:xfrm>
        <a:graphic>
          <a:graphicData uri="http://schemas.openxmlformats.org/drawingml/2006/table">
            <a:tbl>
              <a:tblPr>
                <a:tableStyleId>{5C22544A-7EE6-4342-B048-85BDC9FD1C3A}</a:tableStyleId>
              </a:tblPr>
              <a:tblGrid>
                <a:gridCol w="1531371">
                  <a:extLst>
                    <a:ext uri="{9D8B030D-6E8A-4147-A177-3AD203B41FA5}">
                      <a16:colId xmlns:a16="http://schemas.microsoft.com/office/drawing/2014/main" val="4220975997"/>
                    </a:ext>
                  </a:extLst>
                </a:gridCol>
                <a:gridCol w="1754525">
                  <a:extLst>
                    <a:ext uri="{9D8B030D-6E8A-4147-A177-3AD203B41FA5}">
                      <a16:colId xmlns:a16="http://schemas.microsoft.com/office/drawing/2014/main" val="3096732466"/>
                    </a:ext>
                  </a:extLst>
                </a:gridCol>
              </a:tblGrid>
              <a:tr h="530971">
                <a:tc gridSpan="2">
                  <a:txBody>
                    <a:bodyPr/>
                    <a:lstStyle/>
                    <a:p>
                      <a:pPr algn="l" fontAlgn="b"/>
                      <a:r>
                        <a:rPr lang="en-US" sz="1400" u="none" strike="noStrike" dirty="0">
                          <a:solidFill>
                            <a:schemeClr val="bg1"/>
                          </a:solidFill>
                          <a:effectLst/>
                          <a:latin typeface="+mn-lt"/>
                        </a:rPr>
                        <a:t>Trastuzumab </a:t>
                      </a:r>
                      <a:r>
                        <a:rPr lang="en-US" sz="1400" u="none" strike="noStrike" dirty="0" err="1">
                          <a:solidFill>
                            <a:schemeClr val="bg1"/>
                          </a:solidFill>
                          <a:effectLst/>
                          <a:latin typeface="+mn-lt"/>
                        </a:rPr>
                        <a:t>deruxtecan</a:t>
                      </a:r>
                      <a:r>
                        <a:rPr lang="en-US" sz="1400" u="none" strike="noStrike" dirty="0">
                          <a:solidFill>
                            <a:schemeClr val="bg1"/>
                          </a:solidFill>
                          <a:effectLst/>
                          <a:latin typeface="+mn-lt"/>
                        </a:rPr>
                        <a:t> dose reductions due to neutropenia</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hMerge="1">
                  <a:txBody>
                    <a:bodyPr/>
                    <a:lstStyle/>
                    <a:p>
                      <a:pPr algn="l" fontAlgn="ctr"/>
                      <a:endParaRPr lang="en-US" sz="1000" b="0" i="0" u="none" strike="noStrike">
                        <a:effectLst/>
                        <a:latin typeface="+mn-lt"/>
                      </a:endParaRPr>
                    </a:p>
                  </a:txBody>
                  <a:tcPr marT="0" marB="0" anchor="ctr"/>
                </a:tc>
                <a:extLst>
                  <a:ext uri="{0D108BD9-81ED-4DB2-BD59-A6C34878D82A}">
                    <a16:rowId xmlns:a16="http://schemas.microsoft.com/office/drawing/2014/main" val="651782777"/>
                  </a:ext>
                </a:extLst>
              </a:tr>
              <a:tr h="682677">
                <a:tc>
                  <a:txBody>
                    <a:bodyPr/>
                    <a:lstStyle/>
                    <a:p>
                      <a:pPr algn="l" fontAlgn="ctr"/>
                      <a:r>
                        <a:rPr lang="en-US" sz="1200" b="0" i="0" u="none" strike="noStrike" dirty="0">
                          <a:effectLst/>
                          <a:latin typeface="+mn-lt"/>
                        </a:rPr>
                        <a:t>Grade 3 (&lt; 1.0 to 0.5 × 10</a:t>
                      </a:r>
                      <a:r>
                        <a:rPr lang="en-US" sz="1200" b="0" i="0" u="none" strike="noStrike" baseline="30000" dirty="0">
                          <a:effectLst/>
                          <a:latin typeface="+mn-lt"/>
                        </a:rPr>
                        <a:t>9</a:t>
                      </a:r>
                      <a:r>
                        <a:rPr lang="en-US" sz="1200" b="0" i="0" u="none" strike="noStrike" dirty="0">
                          <a:effectLst/>
                          <a:latin typeface="+mn-lt"/>
                        </a:rPr>
                        <a:t>/L)</a:t>
                      </a:r>
                    </a:p>
                  </a:txBody>
                  <a:tcPr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200" b="0" i="0" u="none" strike="noStrike" dirty="0">
                          <a:effectLst/>
                          <a:latin typeface="+mn-lt"/>
                        </a:rPr>
                        <a:t>Hold dosing until resolved to Grade 2 or less, then maintain dose</a:t>
                      </a:r>
                    </a:p>
                  </a:txBody>
                  <a:tcPr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490569982"/>
                  </a:ext>
                </a:extLst>
              </a:tr>
              <a:tr h="1365355">
                <a:tc>
                  <a:txBody>
                    <a:bodyPr/>
                    <a:lstStyle/>
                    <a:p>
                      <a:pPr algn="l" fontAlgn="ctr"/>
                      <a:r>
                        <a:rPr lang="en-US" sz="1200" b="0" i="0" u="none" strike="noStrike">
                          <a:effectLst/>
                          <a:latin typeface="+mn-lt"/>
                        </a:rPr>
                        <a:t>Grade 4 (&lt; 0.5 × 10</a:t>
                      </a:r>
                      <a:r>
                        <a:rPr lang="en-US" sz="1200" b="0" i="0" u="none" strike="noStrike" baseline="30000">
                          <a:effectLst/>
                          <a:latin typeface="+mn-lt"/>
                        </a:rPr>
                        <a:t>9</a:t>
                      </a:r>
                      <a:r>
                        <a:rPr lang="en-US" sz="1200" b="0" i="0" u="none" strike="noStrike">
                          <a:effectLst/>
                          <a:latin typeface="+mn-lt"/>
                        </a:rPr>
                        <a:t>/L)</a:t>
                      </a:r>
                    </a:p>
                  </a:txBody>
                  <a:tcPr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n-US" sz="1200" b="0" i="0" u="none" strike="noStrike" dirty="0">
                          <a:effectLst/>
                          <a:latin typeface="+mn-lt"/>
                        </a:rPr>
                        <a:t>Hold dosing until resolved to Grade ≤ 2; resume with reduced dose; discontinue treatment after second dose reduction</a:t>
                      </a:r>
                    </a:p>
                  </a:txBody>
                  <a:tcPr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8570954"/>
                  </a:ext>
                </a:extLst>
              </a:tr>
            </a:tbl>
          </a:graphicData>
        </a:graphic>
      </p:graphicFrame>
      <p:sp>
        <p:nvSpPr>
          <p:cNvPr id="9" name="Content Placeholder 4">
            <a:extLst>
              <a:ext uri="{FF2B5EF4-FFF2-40B4-BE49-F238E27FC236}">
                <a16:creationId xmlns:a16="http://schemas.microsoft.com/office/drawing/2014/main" id="{CC2EF451-4537-5419-3ECC-D112E76F2C6B}"/>
              </a:ext>
            </a:extLst>
          </p:cNvPr>
          <p:cNvSpPr>
            <a:spLocks noGrp="1"/>
          </p:cNvSpPr>
          <p:nvPr>
            <p:ph idx="1"/>
          </p:nvPr>
        </p:nvSpPr>
        <p:spPr>
          <a:xfrm>
            <a:off x="5605346" y="3916677"/>
            <a:ext cx="3285896" cy="614865"/>
          </a:xfrm>
          <a:ln w="12700">
            <a:solidFill>
              <a:schemeClr val="tx1"/>
            </a:solidFill>
          </a:ln>
        </p:spPr>
        <p:txBody>
          <a:bodyPr>
            <a:normAutofit/>
          </a:bodyPr>
          <a:lstStyle/>
          <a:p>
            <a:pPr marL="182880" indent="0">
              <a:buNone/>
            </a:pPr>
            <a:r>
              <a:rPr lang="en-US" sz="1200" noProof="0" dirty="0" err="1">
                <a:solidFill>
                  <a:schemeClr val="tx1"/>
                </a:solidFill>
              </a:rPr>
              <a:t>Datopotamab</a:t>
            </a:r>
            <a:r>
              <a:rPr lang="en-US" sz="1200" noProof="0" dirty="0">
                <a:solidFill>
                  <a:schemeClr val="tx1"/>
                </a:solidFill>
              </a:rPr>
              <a:t> </a:t>
            </a:r>
            <a:r>
              <a:rPr lang="en-US" sz="1200" noProof="0" dirty="0" err="1">
                <a:solidFill>
                  <a:schemeClr val="tx1"/>
                </a:solidFill>
              </a:rPr>
              <a:t>deruxtecan</a:t>
            </a:r>
            <a:r>
              <a:rPr lang="en-US" sz="1200" noProof="0" dirty="0">
                <a:solidFill>
                  <a:schemeClr val="tx1"/>
                </a:solidFill>
              </a:rPr>
              <a:t> dose modifications for neutropenia are not specified in the package insert</a:t>
            </a:r>
          </a:p>
        </p:txBody>
      </p:sp>
    </p:spTree>
    <p:extLst>
      <p:ext uri="{BB962C8B-B14F-4D97-AF65-F5344CB8AC3E}">
        <p14:creationId xmlns:p14="http://schemas.microsoft.com/office/powerpoint/2010/main" val="213225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2145-564A-3BBB-1A72-5107DA387F8D}"/>
              </a:ext>
            </a:extLst>
          </p:cNvPr>
          <p:cNvSpPr>
            <a:spLocks noGrp="1"/>
          </p:cNvSpPr>
          <p:nvPr>
            <p:ph type="title"/>
          </p:nvPr>
        </p:nvSpPr>
        <p:spPr/>
        <p:txBody>
          <a:bodyPr/>
          <a:lstStyle/>
          <a:p>
            <a:r>
              <a:rPr lang="en-US" sz="3200" dirty="0">
                <a:solidFill>
                  <a:schemeClr val="bg1"/>
                </a:solidFill>
              </a:rPr>
              <a:t>GI Toxicities</a:t>
            </a:r>
            <a:br>
              <a:rPr lang="en-US" sz="3200" dirty="0"/>
            </a:br>
            <a:r>
              <a:rPr lang="en-US" sz="3200" i="1" dirty="0">
                <a:solidFill>
                  <a:schemeClr val="bg1"/>
                </a:solidFill>
              </a:rPr>
              <a:t>Recognition and Management</a:t>
            </a:r>
            <a:endParaRPr lang="en-US" sz="3200" i="1" dirty="0"/>
          </a:p>
        </p:txBody>
      </p:sp>
      <p:sp>
        <p:nvSpPr>
          <p:cNvPr id="4" name="Content Placeholder 3">
            <a:extLst>
              <a:ext uri="{FF2B5EF4-FFF2-40B4-BE49-F238E27FC236}">
                <a16:creationId xmlns:a16="http://schemas.microsoft.com/office/drawing/2014/main" id="{677749F4-7BAE-FCE4-0C39-339632AB3E52}"/>
              </a:ext>
            </a:extLst>
          </p:cNvPr>
          <p:cNvSpPr>
            <a:spLocks noGrp="1"/>
          </p:cNvSpPr>
          <p:nvPr>
            <p:ph sz="quarter" idx="10"/>
          </p:nvPr>
        </p:nvSpPr>
        <p:spPr/>
        <p:txBody>
          <a:bodyPr/>
          <a:lstStyle/>
          <a:p>
            <a:r>
              <a:rPr lang="en-US" sz="900" dirty="0"/>
              <a:t>ADL,  activities of daily living.</a:t>
            </a:r>
          </a:p>
          <a:p>
            <a:r>
              <a:rPr lang="en-US" sz="900" dirty="0"/>
              <a:t>Sacituzumab </a:t>
            </a:r>
            <a:r>
              <a:rPr lang="en-US" sz="900" dirty="0" err="1"/>
              <a:t>govitecan-hziy</a:t>
            </a:r>
            <a:r>
              <a:rPr lang="en-US" sz="900" dirty="0"/>
              <a:t> [package insert]. https://</a:t>
            </a:r>
            <a:r>
              <a:rPr lang="en-US" sz="900" dirty="0" err="1"/>
              <a:t>www.accessdata.fda.gov</a:t>
            </a:r>
            <a:r>
              <a:rPr lang="en-US" sz="900" dirty="0"/>
              <a:t>/</a:t>
            </a:r>
            <a:r>
              <a:rPr lang="en-US" sz="900" dirty="0" err="1"/>
              <a:t>drugsatfda_docs</a:t>
            </a:r>
            <a:r>
              <a:rPr lang="en-US" sz="900" dirty="0"/>
              <a:t>/label/2023/761115s035lbl.pdf. </a:t>
            </a:r>
          </a:p>
          <a:p>
            <a:r>
              <a:rPr lang="en-US" sz="900" dirty="0"/>
              <a:t>Fam-trastuzumab </a:t>
            </a:r>
            <a:r>
              <a:rPr lang="en-US" sz="900" dirty="0" err="1"/>
              <a:t>deruxtecan-nxki</a:t>
            </a:r>
            <a:r>
              <a:rPr lang="en-US" sz="900" dirty="0"/>
              <a:t> (package insert). https://</a:t>
            </a:r>
            <a:r>
              <a:rPr lang="en-US" sz="900" dirty="0" err="1"/>
              <a:t>www.accessdata.fda.gov</a:t>
            </a:r>
            <a:r>
              <a:rPr lang="en-US" sz="900" dirty="0"/>
              <a:t>/</a:t>
            </a:r>
            <a:r>
              <a:rPr lang="en-US" sz="900" dirty="0" err="1"/>
              <a:t>drugsatfda_docs</a:t>
            </a:r>
            <a:r>
              <a:rPr lang="en-US" sz="900" dirty="0"/>
              <a:t>/label/2024/761139s028lbl.pdf. </a:t>
            </a:r>
          </a:p>
          <a:p>
            <a:r>
              <a:rPr lang="en-US" sz="900" dirty="0" err="1"/>
              <a:t>Datopotamab</a:t>
            </a:r>
            <a:r>
              <a:rPr lang="en-US" sz="900" dirty="0"/>
              <a:t> </a:t>
            </a:r>
            <a:r>
              <a:rPr lang="en-US" sz="900" dirty="0" err="1"/>
              <a:t>deruxtecan-dlnk</a:t>
            </a:r>
            <a:r>
              <a:rPr lang="en-US" sz="900" dirty="0"/>
              <a:t> (package insert). https://</a:t>
            </a:r>
            <a:r>
              <a:rPr lang="en-US" sz="900" dirty="0" err="1"/>
              <a:t>www.accessdata.fda.gov</a:t>
            </a:r>
            <a:r>
              <a:rPr lang="en-US" sz="900" dirty="0"/>
              <a:t>/</a:t>
            </a:r>
            <a:r>
              <a:rPr lang="en-US" sz="900" dirty="0" err="1"/>
              <a:t>drugsatfda_docs</a:t>
            </a:r>
            <a:r>
              <a:rPr lang="en-US" sz="900" dirty="0"/>
              <a:t>/label/2025/761394s000lbl.pdf.</a:t>
            </a:r>
          </a:p>
        </p:txBody>
      </p:sp>
      <p:cxnSp>
        <p:nvCxnSpPr>
          <p:cNvPr id="6" name="Connector: Elbow 19">
            <a:extLst>
              <a:ext uri="{FF2B5EF4-FFF2-40B4-BE49-F238E27FC236}">
                <a16:creationId xmlns:a16="http://schemas.microsoft.com/office/drawing/2014/main" id="{D848DBF0-2CCA-6459-705D-8F0B438266C1}"/>
              </a:ext>
            </a:extLst>
          </p:cNvPr>
          <p:cNvCxnSpPr>
            <a:stCxn id="13" idx="2"/>
            <a:endCxn id="14" idx="0"/>
          </p:cNvCxnSpPr>
          <p:nvPr/>
        </p:nvCxnSpPr>
        <p:spPr>
          <a:xfrm rot="5400000">
            <a:off x="2756261" y="601031"/>
            <a:ext cx="441316" cy="3217460"/>
          </a:xfrm>
          <a:prstGeom prst="bentConnector3">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7" name="Connector: Elbow 21">
            <a:extLst>
              <a:ext uri="{FF2B5EF4-FFF2-40B4-BE49-F238E27FC236}">
                <a16:creationId xmlns:a16="http://schemas.microsoft.com/office/drawing/2014/main" id="{9B8BECE5-DFB1-9124-F035-69C5FCA0BE24}"/>
              </a:ext>
            </a:extLst>
          </p:cNvPr>
          <p:cNvCxnSpPr>
            <a:stCxn id="13" idx="2"/>
            <a:endCxn id="15" idx="0"/>
          </p:cNvCxnSpPr>
          <p:nvPr/>
        </p:nvCxnSpPr>
        <p:spPr>
          <a:xfrm rot="5400000">
            <a:off x="3834434" y="1674654"/>
            <a:ext cx="436767" cy="1065664"/>
          </a:xfrm>
          <a:prstGeom prst="bentConnector3">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8" name="Connector: Elbow 23">
            <a:extLst>
              <a:ext uri="{FF2B5EF4-FFF2-40B4-BE49-F238E27FC236}">
                <a16:creationId xmlns:a16="http://schemas.microsoft.com/office/drawing/2014/main" id="{120EAAC3-B79C-9832-6A1A-EA0812F1A2D6}"/>
              </a:ext>
            </a:extLst>
          </p:cNvPr>
          <p:cNvCxnSpPr>
            <a:stCxn id="13" idx="2"/>
            <a:endCxn id="16" idx="0"/>
          </p:cNvCxnSpPr>
          <p:nvPr/>
        </p:nvCxnSpPr>
        <p:spPr>
          <a:xfrm rot="16200000" flipH="1">
            <a:off x="4900097" y="1674654"/>
            <a:ext cx="436767" cy="1065664"/>
          </a:xfrm>
          <a:prstGeom prst="bentConnector3">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9" name="Connector: Elbow 25">
            <a:extLst>
              <a:ext uri="{FF2B5EF4-FFF2-40B4-BE49-F238E27FC236}">
                <a16:creationId xmlns:a16="http://schemas.microsoft.com/office/drawing/2014/main" id="{7F8B985E-FDFB-5352-A145-9E9CAA0BDC4F}"/>
              </a:ext>
            </a:extLst>
          </p:cNvPr>
          <p:cNvCxnSpPr>
            <a:stCxn id="13" idx="2"/>
            <a:endCxn id="17" idx="0"/>
          </p:cNvCxnSpPr>
          <p:nvPr/>
        </p:nvCxnSpPr>
        <p:spPr>
          <a:xfrm rot="16200000" flipH="1">
            <a:off x="5973720" y="601031"/>
            <a:ext cx="441316" cy="3217460"/>
          </a:xfrm>
          <a:prstGeom prst="bentConnector3">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4629E19-770E-649E-957B-CF3D4E17E51B}"/>
              </a:ext>
            </a:extLst>
          </p:cNvPr>
          <p:cNvCxnSpPr>
            <a:stCxn id="21" idx="2"/>
            <a:endCxn id="13" idx="0"/>
          </p:cNvCxnSpPr>
          <p:nvPr/>
        </p:nvCxnSpPr>
        <p:spPr>
          <a:xfrm flipH="1">
            <a:off x="4585649" y="1474949"/>
            <a:ext cx="1" cy="198015"/>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028F920-B640-5CC8-40F4-3DF9D7AD1038}"/>
              </a:ext>
            </a:extLst>
          </p:cNvPr>
          <p:cNvCxnSpPr>
            <a:cxnSpLocks/>
            <a:stCxn id="19" idx="2"/>
            <a:endCxn id="20" idx="0"/>
          </p:cNvCxnSpPr>
          <p:nvPr/>
        </p:nvCxnSpPr>
        <p:spPr>
          <a:xfrm>
            <a:off x="6757727" y="4237133"/>
            <a:ext cx="2058" cy="108968"/>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C569EFC-D170-CED2-3A77-82438C2677F9}"/>
              </a:ext>
            </a:extLst>
          </p:cNvPr>
          <p:cNvCxnSpPr>
            <a:cxnSpLocks/>
            <a:stCxn id="14" idx="2"/>
          </p:cNvCxnSpPr>
          <p:nvPr/>
        </p:nvCxnSpPr>
        <p:spPr>
          <a:xfrm>
            <a:off x="1368188" y="3208348"/>
            <a:ext cx="538671" cy="340554"/>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0FD71349-E460-027B-43BB-261D5CB52FB5}"/>
              </a:ext>
            </a:extLst>
          </p:cNvPr>
          <p:cNvSpPr/>
          <p:nvPr/>
        </p:nvSpPr>
        <p:spPr>
          <a:xfrm>
            <a:off x="354843" y="1672965"/>
            <a:ext cx="8461612" cy="316139"/>
          </a:xfrm>
          <a:prstGeom prst="rect">
            <a:avLst/>
          </a:prstGeom>
          <a:solidFill>
            <a:schemeClr val="bg1">
              <a:lumMod val="85000"/>
            </a:schemeClr>
          </a:solidFill>
          <a:ln w="28575">
            <a:solidFill>
              <a:srgbClr val="36466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364660"/>
                </a:solidFill>
              </a:rPr>
              <a:t>Start antidiarrheal agents (e.g., loperamide) and increase intake of oral fluids</a:t>
            </a:r>
          </a:p>
        </p:txBody>
      </p:sp>
      <p:sp>
        <p:nvSpPr>
          <p:cNvPr id="14" name="Rectangle 13">
            <a:extLst>
              <a:ext uri="{FF2B5EF4-FFF2-40B4-BE49-F238E27FC236}">
                <a16:creationId xmlns:a16="http://schemas.microsoft.com/office/drawing/2014/main" id="{CB4BDF8C-608A-976E-ED2D-AA66B89C9E80}"/>
              </a:ext>
            </a:extLst>
          </p:cNvPr>
          <p:cNvSpPr/>
          <p:nvPr/>
        </p:nvSpPr>
        <p:spPr>
          <a:xfrm>
            <a:off x="354842" y="2430420"/>
            <a:ext cx="2026692" cy="777928"/>
          </a:xfrm>
          <a:prstGeom prst="rect">
            <a:avLst/>
          </a:prstGeom>
          <a:solidFill>
            <a:srgbClr val="5198B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600" b="1" dirty="0"/>
              <a:t>Grade 1</a:t>
            </a:r>
          </a:p>
          <a:p>
            <a:pPr algn="ctr">
              <a:lnSpc>
                <a:spcPct val="90000"/>
              </a:lnSpc>
            </a:pPr>
            <a:r>
              <a:rPr lang="en-US" sz="1200" dirty="0"/>
              <a:t>Increase of &lt; 4 stools per day over baseline</a:t>
            </a:r>
          </a:p>
        </p:txBody>
      </p:sp>
      <p:sp>
        <p:nvSpPr>
          <p:cNvPr id="15" name="Rectangle 14">
            <a:extLst>
              <a:ext uri="{FF2B5EF4-FFF2-40B4-BE49-F238E27FC236}">
                <a16:creationId xmlns:a16="http://schemas.microsoft.com/office/drawing/2014/main" id="{91A04A18-671E-A6E0-B3D7-9B4048599958}"/>
              </a:ext>
            </a:extLst>
          </p:cNvPr>
          <p:cNvSpPr/>
          <p:nvPr/>
        </p:nvSpPr>
        <p:spPr>
          <a:xfrm>
            <a:off x="2506638" y="2425871"/>
            <a:ext cx="2026692" cy="777928"/>
          </a:xfrm>
          <a:prstGeom prst="rect">
            <a:avLst/>
          </a:prstGeom>
          <a:solidFill>
            <a:srgbClr val="165B6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600" b="1" dirty="0"/>
              <a:t>Grade 2</a:t>
            </a:r>
          </a:p>
          <a:p>
            <a:pPr algn="ctr">
              <a:lnSpc>
                <a:spcPct val="90000"/>
              </a:lnSpc>
            </a:pPr>
            <a:r>
              <a:rPr lang="en-US" sz="1200" dirty="0"/>
              <a:t>Increase of 4–6 stools per day over baseline</a:t>
            </a:r>
          </a:p>
        </p:txBody>
      </p:sp>
      <p:sp>
        <p:nvSpPr>
          <p:cNvPr id="16" name="Rectangle 15">
            <a:extLst>
              <a:ext uri="{FF2B5EF4-FFF2-40B4-BE49-F238E27FC236}">
                <a16:creationId xmlns:a16="http://schemas.microsoft.com/office/drawing/2014/main" id="{D017AB4D-9304-BB74-753F-C3C950998278}"/>
              </a:ext>
            </a:extLst>
          </p:cNvPr>
          <p:cNvSpPr/>
          <p:nvPr/>
        </p:nvSpPr>
        <p:spPr>
          <a:xfrm>
            <a:off x="4637966" y="2425871"/>
            <a:ext cx="2026692" cy="777928"/>
          </a:xfrm>
          <a:prstGeom prst="rect">
            <a:avLst/>
          </a:prstGeom>
          <a:solidFill>
            <a:srgbClr val="3646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600" b="1" dirty="0"/>
              <a:t>Grade 3</a:t>
            </a:r>
          </a:p>
          <a:p>
            <a:pPr algn="ctr">
              <a:lnSpc>
                <a:spcPct val="90000"/>
              </a:lnSpc>
            </a:pPr>
            <a:r>
              <a:rPr lang="en-US" sz="1200" dirty="0"/>
              <a:t>Increase of ≥ 7 stools per day over baseline</a:t>
            </a:r>
          </a:p>
        </p:txBody>
      </p:sp>
      <p:sp>
        <p:nvSpPr>
          <p:cNvPr id="17" name="Rectangle 16">
            <a:extLst>
              <a:ext uri="{FF2B5EF4-FFF2-40B4-BE49-F238E27FC236}">
                <a16:creationId xmlns:a16="http://schemas.microsoft.com/office/drawing/2014/main" id="{011F4C4B-627C-0AD5-4757-E282B3DA12EB}"/>
              </a:ext>
            </a:extLst>
          </p:cNvPr>
          <p:cNvSpPr/>
          <p:nvPr/>
        </p:nvSpPr>
        <p:spPr>
          <a:xfrm>
            <a:off x="6789762" y="2430420"/>
            <a:ext cx="2026692" cy="777928"/>
          </a:xfrm>
          <a:prstGeom prst="rect">
            <a:avLst/>
          </a:prstGeom>
          <a:solidFill>
            <a:srgbClr val="7F7F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600" b="1" dirty="0"/>
              <a:t>Grade 4</a:t>
            </a:r>
          </a:p>
          <a:p>
            <a:pPr algn="ctr">
              <a:lnSpc>
                <a:spcPct val="90000"/>
              </a:lnSpc>
            </a:pPr>
            <a:r>
              <a:rPr lang="en-US" sz="1200" dirty="0"/>
              <a:t>Life-threatening consequences/urgent intervention indicated</a:t>
            </a:r>
          </a:p>
        </p:txBody>
      </p:sp>
      <p:sp>
        <p:nvSpPr>
          <p:cNvPr id="18" name="Rectangle 17">
            <a:extLst>
              <a:ext uri="{FF2B5EF4-FFF2-40B4-BE49-F238E27FC236}">
                <a16:creationId xmlns:a16="http://schemas.microsoft.com/office/drawing/2014/main" id="{82917983-076E-6926-1B7E-3697FFB79E15}"/>
              </a:ext>
            </a:extLst>
          </p:cNvPr>
          <p:cNvSpPr/>
          <p:nvPr/>
        </p:nvSpPr>
        <p:spPr>
          <a:xfrm>
            <a:off x="354842" y="3563893"/>
            <a:ext cx="4178488" cy="673240"/>
          </a:xfrm>
          <a:prstGeom prst="rect">
            <a:avLst/>
          </a:prstGeom>
          <a:solidFill>
            <a:srgbClr val="5198B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400" dirty="0"/>
              <a:t>No dose modification required</a:t>
            </a:r>
          </a:p>
        </p:txBody>
      </p:sp>
      <p:sp>
        <p:nvSpPr>
          <p:cNvPr id="19" name="Rectangle 18">
            <a:extLst>
              <a:ext uri="{FF2B5EF4-FFF2-40B4-BE49-F238E27FC236}">
                <a16:creationId xmlns:a16="http://schemas.microsoft.com/office/drawing/2014/main" id="{4047FAF3-ADDE-A04F-F352-E95ADF0C8038}"/>
              </a:ext>
            </a:extLst>
          </p:cNvPr>
          <p:cNvSpPr/>
          <p:nvPr/>
        </p:nvSpPr>
        <p:spPr>
          <a:xfrm>
            <a:off x="4699000" y="3563893"/>
            <a:ext cx="4117454" cy="673240"/>
          </a:xfrm>
          <a:prstGeom prst="rect">
            <a:avLst/>
          </a:prstGeom>
          <a:solidFill>
            <a:srgbClr val="3646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400" dirty="0"/>
              <a:t>Suspend dose until toxicity resolves</a:t>
            </a:r>
          </a:p>
          <a:p>
            <a:pPr algn="ctr">
              <a:lnSpc>
                <a:spcPct val="90000"/>
              </a:lnSpc>
            </a:pPr>
            <a:r>
              <a:rPr lang="en-US" sz="1400" dirty="0"/>
              <a:t>to grade ≤ 1</a:t>
            </a:r>
            <a:endParaRPr lang="en-US" sz="1100" dirty="0"/>
          </a:p>
        </p:txBody>
      </p:sp>
      <p:sp>
        <p:nvSpPr>
          <p:cNvPr id="20" name="Rectangle 19">
            <a:extLst>
              <a:ext uri="{FF2B5EF4-FFF2-40B4-BE49-F238E27FC236}">
                <a16:creationId xmlns:a16="http://schemas.microsoft.com/office/drawing/2014/main" id="{AB2D1905-83A1-ED52-F0BB-B60E98A0A45B}"/>
              </a:ext>
            </a:extLst>
          </p:cNvPr>
          <p:cNvSpPr/>
          <p:nvPr/>
        </p:nvSpPr>
        <p:spPr>
          <a:xfrm>
            <a:off x="5831356" y="4346101"/>
            <a:ext cx="1856857" cy="273191"/>
          </a:xfrm>
          <a:prstGeom prst="rect">
            <a:avLst/>
          </a:prstGeom>
          <a:solidFill>
            <a:srgbClr val="3646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400" dirty="0"/>
              <a:t>Dose must be reduced</a:t>
            </a:r>
            <a:endParaRPr lang="en-US" sz="1100" dirty="0"/>
          </a:p>
        </p:txBody>
      </p:sp>
      <p:sp>
        <p:nvSpPr>
          <p:cNvPr id="21" name="Rectangle 20">
            <a:extLst>
              <a:ext uri="{FF2B5EF4-FFF2-40B4-BE49-F238E27FC236}">
                <a16:creationId xmlns:a16="http://schemas.microsoft.com/office/drawing/2014/main" id="{4C2D6959-74F5-96C4-732E-BFA8CAD2CA0A}"/>
              </a:ext>
            </a:extLst>
          </p:cNvPr>
          <p:cNvSpPr/>
          <p:nvPr/>
        </p:nvSpPr>
        <p:spPr>
          <a:xfrm>
            <a:off x="2506640" y="1158811"/>
            <a:ext cx="4158019" cy="316139"/>
          </a:xfrm>
          <a:prstGeom prst="rect">
            <a:avLst/>
          </a:prstGeom>
          <a:solidFill>
            <a:schemeClr val="bg1"/>
          </a:solidFill>
          <a:ln w="28575">
            <a:solidFill>
              <a:srgbClr val="36466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rgbClr val="364660"/>
                </a:solidFill>
              </a:rPr>
              <a:t>The first sign of loose stools</a:t>
            </a:r>
          </a:p>
        </p:txBody>
      </p:sp>
      <p:cxnSp>
        <p:nvCxnSpPr>
          <p:cNvPr id="22" name="Straight Connector 21">
            <a:extLst>
              <a:ext uri="{FF2B5EF4-FFF2-40B4-BE49-F238E27FC236}">
                <a16:creationId xmlns:a16="http://schemas.microsoft.com/office/drawing/2014/main" id="{F12951E2-7835-EF88-5A49-69D283480ED6}"/>
              </a:ext>
            </a:extLst>
          </p:cNvPr>
          <p:cNvCxnSpPr>
            <a:cxnSpLocks/>
            <a:stCxn id="15" idx="2"/>
          </p:cNvCxnSpPr>
          <p:nvPr/>
        </p:nvCxnSpPr>
        <p:spPr>
          <a:xfrm flipH="1">
            <a:off x="3044283" y="3203799"/>
            <a:ext cx="475701" cy="360382"/>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AB44D2F-9C21-7853-224F-44ADDAF8B4D9}"/>
              </a:ext>
            </a:extLst>
          </p:cNvPr>
          <p:cNvCxnSpPr>
            <a:cxnSpLocks/>
            <a:stCxn id="16" idx="2"/>
          </p:cNvCxnSpPr>
          <p:nvPr/>
        </p:nvCxnSpPr>
        <p:spPr>
          <a:xfrm>
            <a:off x="5651312" y="3203799"/>
            <a:ext cx="498203" cy="360094"/>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71A8413-EE62-0A02-D9EB-D2483D6F4B25}"/>
              </a:ext>
            </a:extLst>
          </p:cNvPr>
          <p:cNvCxnSpPr>
            <a:cxnSpLocks/>
            <a:stCxn id="17" idx="2"/>
          </p:cNvCxnSpPr>
          <p:nvPr/>
        </p:nvCxnSpPr>
        <p:spPr>
          <a:xfrm flipH="1">
            <a:off x="7419902" y="3208348"/>
            <a:ext cx="383206" cy="355545"/>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4540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F2DB6D-1B11-5760-56D2-736C050F306F}"/>
              </a:ext>
            </a:extLst>
          </p:cNvPr>
          <p:cNvSpPr>
            <a:spLocks noGrp="1"/>
          </p:cNvSpPr>
          <p:nvPr>
            <p:ph type="ctrTitle"/>
          </p:nvPr>
        </p:nvSpPr>
        <p:spPr/>
        <p:txBody>
          <a:bodyPr>
            <a:normAutofit/>
          </a:bodyPr>
          <a:lstStyle/>
          <a:p>
            <a:r>
              <a:rPr lang="en-US" sz="3200" noProof="0" dirty="0"/>
              <a:t>Management of Diarrhea </a:t>
            </a:r>
            <a:br>
              <a:rPr lang="en-US" sz="3200" noProof="0" dirty="0"/>
            </a:br>
            <a:r>
              <a:rPr lang="en-US" sz="3200" i="1" noProof="0" dirty="0"/>
              <a:t>Clinical Considerations</a:t>
            </a:r>
          </a:p>
        </p:txBody>
      </p:sp>
      <p:sp>
        <p:nvSpPr>
          <p:cNvPr id="6" name="Text Placeholder 5">
            <a:extLst>
              <a:ext uri="{FF2B5EF4-FFF2-40B4-BE49-F238E27FC236}">
                <a16:creationId xmlns:a16="http://schemas.microsoft.com/office/drawing/2014/main" id="{9175C702-345B-E33E-63C3-CA8A87996575}"/>
              </a:ext>
            </a:extLst>
          </p:cNvPr>
          <p:cNvSpPr>
            <a:spLocks noGrp="1"/>
          </p:cNvSpPr>
          <p:nvPr>
            <p:ph type="body" sz="quarter" idx="10"/>
          </p:nvPr>
        </p:nvSpPr>
        <p:spPr>
          <a:xfrm>
            <a:off x="1947" y="4920990"/>
            <a:ext cx="7287850" cy="222510"/>
          </a:xfrm>
        </p:spPr>
        <p:txBody>
          <a:bodyPr anchor="b" anchorCtr="0"/>
          <a:lstStyle/>
          <a:p>
            <a:r>
              <a:rPr lang="en-US" noProof="0" dirty="0">
                <a:solidFill>
                  <a:schemeClr val="bg1">
                    <a:lumMod val="50000"/>
                  </a:schemeClr>
                </a:solidFill>
              </a:rPr>
              <a:t>IV, intravenous; PO, by mouth.</a:t>
            </a:r>
            <a:br>
              <a:rPr lang="en-US" noProof="0" dirty="0">
                <a:solidFill>
                  <a:schemeClr val="bg1">
                    <a:lumMod val="50000"/>
                  </a:schemeClr>
                </a:solidFill>
              </a:rPr>
            </a:br>
            <a:r>
              <a:rPr lang="en-US" noProof="0" dirty="0">
                <a:solidFill>
                  <a:schemeClr val="bg1">
                    <a:lumMod val="50000"/>
                  </a:schemeClr>
                </a:solidFill>
              </a:rPr>
              <a:t>Spring LM, et al. </a:t>
            </a:r>
            <a:r>
              <a:rPr lang="en-US" i="1" noProof="0" dirty="0">
                <a:solidFill>
                  <a:schemeClr val="bg1">
                    <a:lumMod val="50000"/>
                  </a:schemeClr>
                </a:solidFill>
              </a:rPr>
              <a:t>Ann Oncol.</a:t>
            </a:r>
            <a:r>
              <a:rPr lang="en-US" noProof="0" dirty="0">
                <a:solidFill>
                  <a:schemeClr val="bg1">
                    <a:lumMod val="50000"/>
                  </a:schemeClr>
                </a:solidFill>
              </a:rPr>
              <a:t> 2024;35(3):293–301. Benson AB, et al. </a:t>
            </a:r>
            <a:r>
              <a:rPr lang="en-US" i="1" noProof="0" dirty="0">
                <a:solidFill>
                  <a:schemeClr val="bg1">
                    <a:lumMod val="50000"/>
                  </a:schemeClr>
                </a:solidFill>
              </a:rPr>
              <a:t>J Clin Oncol</a:t>
            </a:r>
            <a:r>
              <a:rPr lang="en-US" noProof="0" dirty="0">
                <a:solidFill>
                  <a:schemeClr val="bg1">
                    <a:lumMod val="50000"/>
                  </a:schemeClr>
                </a:solidFill>
              </a:rPr>
              <a:t>. 2004;22(14):2918–2926.</a:t>
            </a:r>
          </a:p>
          <a:p>
            <a:pPr marL="0" indent="0" algn="l" rtl="0" eaLnBrk="1" latinLnBrk="0" hangingPunct="1">
              <a:lnSpc>
                <a:spcPct val="90000"/>
              </a:lnSpc>
              <a:buNone/>
            </a:pPr>
            <a:r>
              <a:rPr lang="en-US" sz="1000" b="0" kern="1200" dirty="0">
                <a:solidFill>
                  <a:srgbClr val="7F7F7F"/>
                </a:solidFill>
                <a:effectLst/>
                <a:latin typeface="Calibri" panose="020F0502020204030204" pitchFamily="34" charset="0"/>
                <a:ea typeface="+mn-ea"/>
                <a:cs typeface="Calibri" panose="020F0502020204030204" pitchFamily="34" charset="0"/>
              </a:rPr>
              <a:t>Sacituzumab </a:t>
            </a:r>
            <a:r>
              <a:rPr lang="en-US" sz="1000" b="0" kern="1200" dirty="0" err="1">
                <a:solidFill>
                  <a:srgbClr val="7F7F7F"/>
                </a:solidFill>
                <a:effectLst/>
                <a:latin typeface="Calibri" panose="020F0502020204030204" pitchFamily="34" charset="0"/>
                <a:ea typeface="+mn-ea"/>
                <a:cs typeface="Calibri" panose="020F0502020204030204" pitchFamily="34" charset="0"/>
              </a:rPr>
              <a:t>govitecan-hziy</a:t>
            </a:r>
            <a:r>
              <a:rPr lang="en-US" sz="1000" b="0" kern="1200" dirty="0">
                <a:solidFill>
                  <a:srgbClr val="7F7F7F"/>
                </a:solidFill>
                <a:effectLst/>
                <a:latin typeface="Calibri" panose="020F0502020204030204" pitchFamily="34" charset="0"/>
                <a:ea typeface="+mn-ea"/>
                <a:cs typeface="Calibri" panose="020F0502020204030204" pitchFamily="34" charset="0"/>
              </a:rPr>
              <a:t> [package insert]. https://www.accessdata.fda.gov/drugsatfda_docs/label/2023/761115s035lbl.pdf. </a:t>
            </a:r>
            <a:endParaRPr lang="en-US" dirty="0">
              <a:effectLst/>
            </a:endParaRPr>
          </a:p>
          <a:p>
            <a:pPr marL="0" indent="0" algn="l" rtl="0" eaLnBrk="1" latinLnBrk="0" hangingPunct="1">
              <a:lnSpc>
                <a:spcPct val="90000"/>
              </a:lnSpc>
              <a:buNone/>
            </a:pPr>
            <a:r>
              <a:rPr lang="en-US" sz="1000" b="0" kern="1200" dirty="0">
                <a:solidFill>
                  <a:srgbClr val="7F7F7F"/>
                </a:solidFill>
                <a:effectLst/>
                <a:latin typeface="Calibri" panose="020F0502020204030204" pitchFamily="34" charset="0"/>
                <a:ea typeface="+mn-ea"/>
                <a:cs typeface="Calibri" panose="020F0502020204030204" pitchFamily="34" charset="0"/>
              </a:rPr>
              <a:t>Fam-trastuzumab </a:t>
            </a:r>
            <a:r>
              <a:rPr lang="en-US" sz="1000" b="0" kern="1200" dirty="0" err="1">
                <a:solidFill>
                  <a:srgbClr val="7F7F7F"/>
                </a:solidFill>
                <a:effectLst/>
                <a:latin typeface="Calibri" panose="020F0502020204030204" pitchFamily="34" charset="0"/>
                <a:ea typeface="+mn-ea"/>
                <a:cs typeface="Calibri" panose="020F0502020204030204" pitchFamily="34" charset="0"/>
              </a:rPr>
              <a:t>deruxtecan-nxki</a:t>
            </a:r>
            <a:r>
              <a:rPr lang="en-US" sz="1000" b="0" kern="1200" dirty="0">
                <a:solidFill>
                  <a:srgbClr val="7F7F7F"/>
                </a:solidFill>
                <a:effectLst/>
                <a:latin typeface="Calibri" panose="020F0502020204030204" pitchFamily="34" charset="0"/>
                <a:ea typeface="+mn-ea"/>
                <a:cs typeface="Calibri" panose="020F0502020204030204" pitchFamily="34" charset="0"/>
              </a:rPr>
              <a:t> (package insert). https://www.accessdata.fda.gov/drugsatfda_docs/label/2024/761139s028lbl.pdf. </a:t>
            </a:r>
            <a:endParaRPr lang="en-US" dirty="0">
              <a:effectLst/>
            </a:endParaRPr>
          </a:p>
          <a:p>
            <a:pPr marL="0" indent="0" algn="l" rtl="0" eaLnBrk="1" latinLnBrk="0" hangingPunct="1">
              <a:lnSpc>
                <a:spcPct val="90000"/>
              </a:lnSpc>
            </a:pPr>
            <a:r>
              <a:rPr lang="en-US" sz="1000" b="0" kern="1200" dirty="0" err="1">
                <a:solidFill>
                  <a:srgbClr val="7F7F7F"/>
                </a:solidFill>
                <a:effectLst/>
                <a:latin typeface="Calibri" panose="020F0502020204030204" pitchFamily="34" charset="0"/>
                <a:ea typeface="+mn-ea"/>
                <a:cs typeface="Calibri" panose="020F0502020204030204" pitchFamily="34" charset="0"/>
              </a:rPr>
              <a:t>Datopotamab</a:t>
            </a:r>
            <a:r>
              <a:rPr lang="en-US" sz="1000" b="0" kern="1200" dirty="0">
                <a:solidFill>
                  <a:srgbClr val="7F7F7F"/>
                </a:solidFill>
                <a:effectLst/>
                <a:latin typeface="Calibri" panose="020F0502020204030204" pitchFamily="34" charset="0"/>
                <a:ea typeface="+mn-ea"/>
                <a:cs typeface="Calibri" panose="020F0502020204030204" pitchFamily="34" charset="0"/>
              </a:rPr>
              <a:t> </a:t>
            </a:r>
            <a:r>
              <a:rPr lang="en-US" sz="1000" b="0" kern="1200" dirty="0" err="1">
                <a:solidFill>
                  <a:srgbClr val="7F7F7F"/>
                </a:solidFill>
                <a:effectLst/>
                <a:latin typeface="Calibri" panose="020F0502020204030204" pitchFamily="34" charset="0"/>
                <a:ea typeface="+mn-ea"/>
                <a:cs typeface="Calibri" panose="020F0502020204030204" pitchFamily="34" charset="0"/>
              </a:rPr>
              <a:t>deruxtecan-dlnk</a:t>
            </a:r>
            <a:r>
              <a:rPr lang="en-US" sz="1000" b="0" kern="1200" dirty="0">
                <a:solidFill>
                  <a:srgbClr val="7F7F7F"/>
                </a:solidFill>
                <a:effectLst/>
                <a:latin typeface="Calibri" panose="020F0502020204030204" pitchFamily="34" charset="0"/>
                <a:ea typeface="+mn-ea"/>
                <a:cs typeface="Calibri" panose="020F0502020204030204" pitchFamily="34" charset="0"/>
              </a:rPr>
              <a:t> (package insert). https://www.accessdata.fda.gov/drugsatfda_docs/label/2025/761394s000lbl.pdf.</a:t>
            </a:r>
            <a:endParaRPr lang="en-US" dirty="0">
              <a:effectLst/>
            </a:endParaRPr>
          </a:p>
        </p:txBody>
      </p:sp>
      <p:sp>
        <p:nvSpPr>
          <p:cNvPr id="8" name="TextBox 7">
            <a:extLst>
              <a:ext uri="{FF2B5EF4-FFF2-40B4-BE49-F238E27FC236}">
                <a16:creationId xmlns:a16="http://schemas.microsoft.com/office/drawing/2014/main" id="{200E3BF8-12A3-AA24-8EB2-ACC4EE56AAD8}"/>
              </a:ext>
            </a:extLst>
          </p:cNvPr>
          <p:cNvSpPr txBox="1"/>
          <p:nvPr/>
        </p:nvSpPr>
        <p:spPr>
          <a:xfrm>
            <a:off x="228600" y="1195829"/>
            <a:ext cx="4015147" cy="2893100"/>
          </a:xfrm>
          <a:prstGeom prst="rect">
            <a:avLst/>
          </a:prstGeom>
          <a:noFill/>
        </p:spPr>
        <p:txBody>
          <a:bodyPr wrap="square">
            <a:spAutoFit/>
          </a:bodyPr>
          <a:lstStyle/>
          <a:p>
            <a:pPr>
              <a:buClr>
                <a:schemeClr val="accent3"/>
              </a:buClr>
            </a:pPr>
            <a:r>
              <a:rPr lang="en-US" sz="2000" i="1" noProof="0">
                <a:solidFill>
                  <a:schemeClr val="accent3">
                    <a:lumMod val="75000"/>
                  </a:schemeClr>
                </a:solidFill>
              </a:rPr>
              <a:t>Acute or early cholinergic syndrome</a:t>
            </a:r>
          </a:p>
          <a:p>
            <a:pPr lvl="1" indent="-285750">
              <a:buClr>
                <a:schemeClr val="accent3"/>
              </a:buClr>
              <a:buFont typeface="Arial" panose="020B0604020202020204" pitchFamily="34" charset="0"/>
              <a:buChar char="•"/>
            </a:pPr>
            <a:r>
              <a:rPr lang="en-US" noProof="0">
                <a:solidFill>
                  <a:schemeClr val="tx2"/>
                </a:solidFill>
              </a:rPr>
              <a:t>During or shortly after infusion</a:t>
            </a:r>
          </a:p>
          <a:p>
            <a:pPr lvl="1" indent="-285750">
              <a:buClr>
                <a:schemeClr val="accent3"/>
              </a:buClr>
              <a:buFont typeface="Arial" panose="020B0604020202020204" pitchFamily="34" charset="0"/>
              <a:buChar char="•"/>
            </a:pPr>
            <a:r>
              <a:rPr lang="en-US" noProof="0">
                <a:solidFill>
                  <a:schemeClr val="tx2"/>
                </a:solidFill>
              </a:rPr>
              <a:t>Signs/symptoms: abdominal cramping, sweating, diarrhea, excess salivation  </a:t>
            </a:r>
          </a:p>
          <a:p>
            <a:pPr lvl="1" indent="-285750">
              <a:buClr>
                <a:schemeClr val="accent3"/>
              </a:buClr>
              <a:buFont typeface="Arial" panose="020B0604020202020204" pitchFamily="34" charset="0"/>
              <a:buChar char="•"/>
            </a:pPr>
            <a:r>
              <a:rPr lang="en-US" noProof="0">
                <a:solidFill>
                  <a:schemeClr val="tx2"/>
                </a:solidFill>
              </a:rPr>
              <a:t>Give atropine 0.4 mg IV every 15 minutes ×2 doses, if needed; then 0.2 mg IV for total of 1 mg </a:t>
            </a:r>
          </a:p>
          <a:p>
            <a:pPr lvl="1" indent="-285750">
              <a:buClr>
                <a:schemeClr val="accent3"/>
              </a:buClr>
              <a:buFont typeface="Arial" panose="020B0604020202020204" pitchFamily="34" charset="0"/>
              <a:buChar char="•"/>
            </a:pPr>
            <a:r>
              <a:rPr lang="en-US" noProof="0">
                <a:solidFill>
                  <a:schemeClr val="tx2"/>
                </a:solidFill>
              </a:rPr>
              <a:t>Use atropine prophylactically in future cycles </a:t>
            </a:r>
          </a:p>
        </p:txBody>
      </p:sp>
      <p:sp>
        <p:nvSpPr>
          <p:cNvPr id="10" name="TextBox 9">
            <a:extLst>
              <a:ext uri="{FF2B5EF4-FFF2-40B4-BE49-F238E27FC236}">
                <a16:creationId xmlns:a16="http://schemas.microsoft.com/office/drawing/2014/main" id="{0DD16228-A57F-D0AF-F959-0E2034895380}"/>
              </a:ext>
            </a:extLst>
          </p:cNvPr>
          <p:cNvSpPr txBox="1"/>
          <p:nvPr/>
        </p:nvSpPr>
        <p:spPr>
          <a:xfrm>
            <a:off x="4494392" y="1205639"/>
            <a:ext cx="4421008" cy="3170099"/>
          </a:xfrm>
          <a:prstGeom prst="rect">
            <a:avLst/>
          </a:prstGeom>
          <a:noFill/>
        </p:spPr>
        <p:txBody>
          <a:bodyPr wrap="square">
            <a:spAutoFit/>
          </a:bodyPr>
          <a:lstStyle>
            <a:defPPr>
              <a:defRPr lang="en-US"/>
            </a:defPPr>
            <a:lvl1pPr>
              <a:buClr>
                <a:schemeClr val="accent3"/>
              </a:buClr>
              <a:defRPr i="1">
                <a:solidFill>
                  <a:schemeClr val="accent5"/>
                </a:solidFill>
              </a:defRPr>
            </a:lvl1pPr>
            <a:lvl2pPr lvl="1" indent="-285750">
              <a:buClr>
                <a:schemeClr val="accent3"/>
              </a:buClr>
              <a:buFont typeface="Arial" panose="020B0604020202020204" pitchFamily="34" charset="0"/>
              <a:buChar char="•"/>
            </a:lvl2pPr>
          </a:lstStyle>
          <a:p>
            <a:r>
              <a:rPr lang="en-US" sz="2000" noProof="0" dirty="0">
                <a:solidFill>
                  <a:schemeClr val="accent3">
                    <a:lumMod val="75000"/>
                  </a:schemeClr>
                </a:solidFill>
              </a:rPr>
              <a:t>Delayed</a:t>
            </a:r>
          </a:p>
          <a:p>
            <a:pPr lvl="1"/>
            <a:r>
              <a:rPr lang="en-US" noProof="0" dirty="0">
                <a:solidFill>
                  <a:schemeClr val="tx2"/>
                </a:solidFill>
              </a:rPr>
              <a:t>Rule out infection </a:t>
            </a:r>
          </a:p>
          <a:p>
            <a:pPr lvl="1"/>
            <a:r>
              <a:rPr lang="en-US" noProof="0" dirty="0">
                <a:solidFill>
                  <a:schemeClr val="tx2"/>
                </a:solidFill>
              </a:rPr>
              <a:t>If negative, start loperamide 4 mg PO after first loose stool, followed by 2 mg PO after each subsequent loose stool (total daily dose 16 mg); discontinue 12 hours after last loose stool</a:t>
            </a:r>
          </a:p>
          <a:p>
            <a:pPr lvl="1"/>
            <a:r>
              <a:rPr lang="en-US" noProof="0" dirty="0">
                <a:solidFill>
                  <a:schemeClr val="tx2"/>
                </a:solidFill>
              </a:rPr>
              <a:t>High dose: 4 mg PO ×1, followed by 2 mg PO every 2 hours </a:t>
            </a:r>
          </a:p>
          <a:p>
            <a:pPr lvl="1"/>
            <a:r>
              <a:rPr lang="en-US" noProof="0" dirty="0">
                <a:solidFill>
                  <a:schemeClr val="tx2"/>
                </a:solidFill>
              </a:rPr>
              <a:t>Octreotide or oral atropine if needed</a:t>
            </a:r>
          </a:p>
          <a:p>
            <a:pPr lvl="1"/>
            <a:r>
              <a:rPr lang="en-US" noProof="0" dirty="0">
                <a:solidFill>
                  <a:schemeClr val="tx2"/>
                </a:solidFill>
              </a:rPr>
              <a:t>Replace fluid and electrolytes as needed</a:t>
            </a:r>
          </a:p>
        </p:txBody>
      </p:sp>
      <p:cxnSp>
        <p:nvCxnSpPr>
          <p:cNvPr id="14" name="Straight Connector 13">
            <a:extLst>
              <a:ext uri="{FF2B5EF4-FFF2-40B4-BE49-F238E27FC236}">
                <a16:creationId xmlns:a16="http://schemas.microsoft.com/office/drawing/2014/main" id="{ABC30668-E807-384C-4735-6A887A7D9658}"/>
              </a:ext>
            </a:extLst>
          </p:cNvPr>
          <p:cNvCxnSpPr/>
          <p:nvPr/>
        </p:nvCxnSpPr>
        <p:spPr>
          <a:xfrm>
            <a:off x="4243747" y="1383733"/>
            <a:ext cx="0" cy="288065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280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Description automatically generated with low confidence">
            <a:extLst>
              <a:ext uri="{FF2B5EF4-FFF2-40B4-BE49-F238E27FC236}">
                <a16:creationId xmlns:a16="http://schemas.microsoft.com/office/drawing/2014/main" id="{9702291C-A1D3-D3B7-42CB-209343BC8568}"/>
              </a:ext>
            </a:extLst>
          </p:cNvPr>
          <p:cNvPicPr>
            <a:picLocks noChangeAspect="1"/>
          </p:cNvPicPr>
          <p:nvPr/>
        </p:nvPicPr>
        <p:blipFill rotWithShape="1">
          <a:blip r:embed="rId3">
            <a:duotone>
              <a:prstClr val="black"/>
              <a:schemeClr val="bg1">
                <a:lumMod val="50000"/>
                <a:tint val="45000"/>
                <a:satMod val="400000"/>
              </a:schemeClr>
            </a:duotone>
            <a:alphaModFix amt="36000"/>
          </a:blip>
          <a:srcRect l="56709" b="23763"/>
          <a:stretch/>
        </p:blipFill>
        <p:spPr>
          <a:xfrm flipH="1" flipV="1">
            <a:off x="7966590" y="4159030"/>
            <a:ext cx="1088300" cy="891192"/>
          </a:xfrm>
          <a:prstGeom prst="rect">
            <a:avLst/>
          </a:prstGeom>
        </p:spPr>
      </p:pic>
      <p:sp>
        <p:nvSpPr>
          <p:cNvPr id="4" name="Title 3">
            <a:extLst>
              <a:ext uri="{FF2B5EF4-FFF2-40B4-BE49-F238E27FC236}">
                <a16:creationId xmlns:a16="http://schemas.microsoft.com/office/drawing/2014/main" id="{ED80E555-DE4C-72D5-78CB-F50055D5EF4C}"/>
              </a:ext>
            </a:extLst>
          </p:cNvPr>
          <p:cNvSpPr>
            <a:spLocks noGrp="1"/>
          </p:cNvSpPr>
          <p:nvPr>
            <p:ph type="ctrTitle"/>
          </p:nvPr>
        </p:nvSpPr>
        <p:spPr/>
        <p:txBody>
          <a:bodyPr>
            <a:normAutofit/>
          </a:bodyPr>
          <a:lstStyle/>
          <a:p>
            <a:r>
              <a:rPr lang="en-US" sz="3600" noProof="0" dirty="0"/>
              <a:t>Management of Diarrhea</a:t>
            </a:r>
            <a:br>
              <a:rPr lang="en-US" noProof="0" dirty="0"/>
            </a:br>
            <a:r>
              <a:rPr lang="en-US" sz="2700" i="1" noProof="0" dirty="0"/>
              <a:t>Nursing Interventions and Patient Education</a:t>
            </a:r>
            <a:endParaRPr lang="en-US" i="1" noProof="0" dirty="0"/>
          </a:p>
        </p:txBody>
      </p:sp>
      <p:sp>
        <p:nvSpPr>
          <p:cNvPr id="5" name="Content Placeholder 4">
            <a:extLst>
              <a:ext uri="{FF2B5EF4-FFF2-40B4-BE49-F238E27FC236}">
                <a16:creationId xmlns:a16="http://schemas.microsoft.com/office/drawing/2014/main" id="{75CB700C-8C75-C1E0-561A-A91A9A43E5C2}"/>
              </a:ext>
            </a:extLst>
          </p:cNvPr>
          <p:cNvSpPr>
            <a:spLocks noGrp="1"/>
          </p:cNvSpPr>
          <p:nvPr>
            <p:ph idx="1"/>
          </p:nvPr>
        </p:nvSpPr>
        <p:spPr/>
        <p:txBody>
          <a:bodyPr>
            <a:normAutofit fontScale="92500"/>
          </a:bodyPr>
          <a:lstStyle/>
          <a:p>
            <a:pPr marL="457200"/>
            <a:r>
              <a:rPr lang="en-US" noProof="0">
                <a:solidFill>
                  <a:schemeClr val="tx2"/>
                </a:solidFill>
              </a:rPr>
              <a:t>Counsel patients on risks of severe diarrhea</a:t>
            </a:r>
          </a:p>
          <a:p>
            <a:pPr marL="457200"/>
            <a:r>
              <a:rPr lang="en-US" noProof="0">
                <a:solidFill>
                  <a:schemeClr val="tx2"/>
                </a:solidFill>
              </a:rPr>
              <a:t>Monitor for signs/symptoms of cholinergic syndrome</a:t>
            </a:r>
          </a:p>
          <a:p>
            <a:pPr marL="457200"/>
            <a:r>
              <a:rPr lang="en-US" noProof="0">
                <a:solidFill>
                  <a:schemeClr val="tx2"/>
                </a:solidFill>
              </a:rPr>
              <a:t>Advise patients to promptly start antidiarrheals at symptom onset</a:t>
            </a:r>
          </a:p>
          <a:p>
            <a:pPr marL="457200"/>
            <a:r>
              <a:rPr lang="en-US" noProof="0">
                <a:solidFill>
                  <a:schemeClr val="tx2"/>
                </a:solidFill>
              </a:rPr>
              <a:t>Encourage bland diet until gastrointestinal (GI) symptoms improve</a:t>
            </a:r>
          </a:p>
          <a:p>
            <a:pPr marL="457200"/>
            <a:r>
              <a:rPr lang="en-US" noProof="0">
                <a:solidFill>
                  <a:schemeClr val="tx2"/>
                </a:solidFill>
              </a:rPr>
              <a:t>Replace fluids and electrolytes (orally; IV if indicated)</a:t>
            </a:r>
          </a:p>
          <a:p>
            <a:pPr marL="457200"/>
            <a:r>
              <a:rPr lang="en-US" noProof="0">
                <a:solidFill>
                  <a:schemeClr val="tx2"/>
                </a:solidFill>
              </a:rPr>
              <a:t>Monitor and assess for signs of dehydration </a:t>
            </a:r>
          </a:p>
          <a:p>
            <a:pPr marL="457200"/>
            <a:r>
              <a:rPr lang="en-US" noProof="0">
                <a:solidFill>
                  <a:schemeClr val="tx2"/>
                </a:solidFill>
              </a:rPr>
              <a:t>Encourage patients to call if black or bloody stool, inability to drink oral fluids, or nausea/vomiting/diarrhea not responding to supportive medications</a:t>
            </a:r>
          </a:p>
          <a:p>
            <a:pPr marL="0" indent="0">
              <a:buNone/>
            </a:pPr>
            <a:endParaRPr lang="en-US" noProof="0"/>
          </a:p>
        </p:txBody>
      </p:sp>
      <p:sp>
        <p:nvSpPr>
          <p:cNvPr id="6" name="Text Placeholder 5">
            <a:extLst>
              <a:ext uri="{FF2B5EF4-FFF2-40B4-BE49-F238E27FC236}">
                <a16:creationId xmlns:a16="http://schemas.microsoft.com/office/drawing/2014/main" id="{A2EF7EE9-FEB6-D936-7AE0-BAAD4F6953EB}"/>
              </a:ext>
            </a:extLst>
          </p:cNvPr>
          <p:cNvSpPr>
            <a:spLocks noGrp="1"/>
          </p:cNvSpPr>
          <p:nvPr>
            <p:ph type="body" sz="quarter" idx="10"/>
          </p:nvPr>
        </p:nvSpPr>
        <p:spPr/>
        <p:txBody>
          <a:bodyPr/>
          <a:lstStyle/>
          <a:p>
            <a:r>
              <a:rPr lang="en-US" noProof="0" dirty="0">
                <a:solidFill>
                  <a:schemeClr val="bg1">
                    <a:lumMod val="50000"/>
                  </a:schemeClr>
                </a:solidFill>
              </a:rPr>
              <a:t>Spring LM, et al. </a:t>
            </a:r>
            <a:r>
              <a:rPr lang="en-US" i="1" noProof="0" dirty="0">
                <a:solidFill>
                  <a:schemeClr val="bg1">
                    <a:lumMod val="50000"/>
                  </a:schemeClr>
                </a:solidFill>
              </a:rPr>
              <a:t>Ann Oncol</a:t>
            </a:r>
            <a:r>
              <a:rPr lang="en-US" noProof="0" dirty="0">
                <a:solidFill>
                  <a:schemeClr val="bg1">
                    <a:lumMod val="50000"/>
                  </a:schemeClr>
                </a:solidFill>
              </a:rPr>
              <a:t>. 2024;35(3):293–301. </a:t>
            </a:r>
            <a:r>
              <a:rPr lang="en-US" noProof="0" dirty="0" err="1">
                <a:solidFill>
                  <a:schemeClr val="bg1">
                    <a:lumMod val="50000"/>
                  </a:schemeClr>
                </a:solidFill>
              </a:rPr>
              <a:t>Skay</a:t>
            </a:r>
            <a:r>
              <a:rPr lang="en-US" noProof="0" dirty="0">
                <a:solidFill>
                  <a:schemeClr val="bg1">
                    <a:lumMod val="50000"/>
                  </a:schemeClr>
                </a:solidFill>
              </a:rPr>
              <a:t> A, Kardashian A. </a:t>
            </a:r>
            <a:r>
              <a:rPr lang="en-US" i="1" noProof="0" dirty="0">
                <a:solidFill>
                  <a:schemeClr val="bg1">
                    <a:lumMod val="50000"/>
                  </a:schemeClr>
                </a:solidFill>
              </a:rPr>
              <a:t>Proceedings of UCLA Health</a:t>
            </a:r>
            <a:r>
              <a:rPr lang="en-US" noProof="0" dirty="0">
                <a:solidFill>
                  <a:schemeClr val="bg1">
                    <a:lumMod val="50000"/>
                  </a:schemeClr>
                </a:solidFill>
              </a:rPr>
              <a:t>. 2020;24.</a:t>
            </a:r>
          </a:p>
        </p:txBody>
      </p:sp>
    </p:spTree>
    <p:extLst>
      <p:ext uri="{BB962C8B-B14F-4D97-AF65-F5344CB8AC3E}">
        <p14:creationId xmlns:p14="http://schemas.microsoft.com/office/powerpoint/2010/main" val="63881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8F62BF-1EF5-5FBC-FC0F-888120BFF704}"/>
              </a:ext>
            </a:extLst>
          </p:cNvPr>
          <p:cNvSpPr/>
          <p:nvPr/>
        </p:nvSpPr>
        <p:spPr>
          <a:xfrm>
            <a:off x="0" y="1869421"/>
            <a:ext cx="9144000" cy="25425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4" name="Title 3">
            <a:extLst>
              <a:ext uri="{FF2B5EF4-FFF2-40B4-BE49-F238E27FC236}">
                <a16:creationId xmlns:a16="http://schemas.microsoft.com/office/drawing/2014/main" id="{EE4B7CE1-FD25-A677-BBEC-84BB4C6C0E5A}"/>
              </a:ext>
            </a:extLst>
          </p:cNvPr>
          <p:cNvSpPr>
            <a:spLocks noGrp="1"/>
          </p:cNvSpPr>
          <p:nvPr>
            <p:ph type="title"/>
          </p:nvPr>
        </p:nvSpPr>
        <p:spPr>
          <a:xfrm>
            <a:off x="12700" y="12700"/>
            <a:ext cx="9118600" cy="984590"/>
          </a:xfrm>
        </p:spPr>
        <p:txBody>
          <a:bodyPr>
            <a:noAutofit/>
          </a:bodyPr>
          <a:lstStyle/>
          <a:p>
            <a:pPr algn="ctr"/>
            <a:r>
              <a:rPr lang="en-US" sz="2400" noProof="0" dirty="0">
                <a:solidFill>
                  <a:schemeClr val="bg1"/>
                </a:solidFill>
              </a:rPr>
              <a:t>Trastuzumab Deruxtecan Restart Following </a:t>
            </a:r>
            <a:r>
              <a:rPr lang="en-US" sz="2400" noProof="0">
                <a:solidFill>
                  <a:schemeClr val="bg1"/>
                </a:solidFill>
              </a:rPr>
              <a:t>a Confirmed </a:t>
            </a:r>
            <a:r>
              <a:rPr lang="en-US" sz="2400" noProof="0" dirty="0">
                <a:solidFill>
                  <a:schemeClr val="bg1"/>
                </a:solidFill>
              </a:rPr>
              <a:t>and Resolved (Grade 0) Case of Grade 1 ILD/Pneumonitis</a:t>
            </a:r>
            <a:endParaRPr lang="en-US" sz="2400" baseline="30000" noProof="0" dirty="0">
              <a:solidFill>
                <a:schemeClr val="bg1"/>
              </a:solidFill>
            </a:endParaRPr>
          </a:p>
        </p:txBody>
      </p:sp>
      <p:sp>
        <p:nvSpPr>
          <p:cNvPr id="5" name="Text Placeholder 4">
            <a:extLst>
              <a:ext uri="{FF2B5EF4-FFF2-40B4-BE49-F238E27FC236}">
                <a16:creationId xmlns:a16="http://schemas.microsoft.com/office/drawing/2014/main" id="{1F7ABA17-05DE-3793-C436-176ACB25CC4E}"/>
              </a:ext>
            </a:extLst>
          </p:cNvPr>
          <p:cNvSpPr>
            <a:spLocks noGrp="1"/>
          </p:cNvSpPr>
          <p:nvPr>
            <p:ph type="body" sz="quarter" idx="10"/>
          </p:nvPr>
        </p:nvSpPr>
        <p:spPr>
          <a:xfrm>
            <a:off x="1949" y="4838700"/>
            <a:ext cx="6731360" cy="304800"/>
          </a:xfrm>
        </p:spPr>
        <p:txBody>
          <a:bodyPr/>
          <a:lstStyle/>
          <a:p>
            <a:pPr algn="l">
              <a:lnSpc>
                <a:spcPct val="80000"/>
              </a:lnSpc>
            </a:pPr>
            <a:r>
              <a:rPr lang="en-US" sz="900" noProof="0" dirty="0">
                <a:solidFill>
                  <a:schemeClr val="bg1">
                    <a:lumMod val="50000"/>
                  </a:schemeClr>
                </a:solidFill>
              </a:rPr>
              <a:t>MDT, multidisciplinary team.</a:t>
            </a:r>
          </a:p>
          <a:p>
            <a:pPr algn="l">
              <a:lnSpc>
                <a:spcPct val="80000"/>
              </a:lnSpc>
            </a:pPr>
            <a:r>
              <a:rPr lang="en-US" sz="900" noProof="0" dirty="0">
                <a:solidFill>
                  <a:schemeClr val="bg1">
                    <a:lumMod val="50000"/>
                  </a:schemeClr>
                </a:solidFill>
              </a:rPr>
              <a:t>Swain SM, et al. </a:t>
            </a:r>
            <a:r>
              <a:rPr lang="en-US" sz="900" i="1" noProof="0" dirty="0">
                <a:solidFill>
                  <a:schemeClr val="bg1">
                    <a:lumMod val="50000"/>
                  </a:schemeClr>
                </a:solidFill>
              </a:rPr>
              <a:t>Cancer Treat Rev</a:t>
            </a:r>
            <a:r>
              <a:rPr lang="en-US" sz="900" noProof="0" dirty="0">
                <a:solidFill>
                  <a:schemeClr val="bg1">
                    <a:lumMod val="50000"/>
                  </a:schemeClr>
                </a:solidFill>
              </a:rPr>
              <a:t>. 2022;106:102378. </a:t>
            </a:r>
            <a:r>
              <a:rPr lang="en-US" sz="900" dirty="0">
                <a:solidFill>
                  <a:schemeClr val="bg1">
                    <a:lumMod val="50000"/>
                  </a:schemeClr>
                </a:solidFill>
              </a:rPr>
              <a:t>F</a:t>
            </a:r>
            <a:r>
              <a:rPr lang="en-US" sz="900" noProof="0" dirty="0">
                <a:solidFill>
                  <a:schemeClr val="bg1">
                    <a:lumMod val="50000"/>
                  </a:schemeClr>
                </a:solidFill>
              </a:rPr>
              <a:t>am-trastuzumab </a:t>
            </a:r>
            <a:r>
              <a:rPr lang="en-US" sz="900" noProof="0" dirty="0" err="1">
                <a:solidFill>
                  <a:schemeClr val="bg1">
                    <a:lumMod val="50000"/>
                  </a:schemeClr>
                </a:solidFill>
              </a:rPr>
              <a:t>deruxtecan-nxki</a:t>
            </a:r>
            <a:r>
              <a:rPr lang="en-US" sz="900" noProof="0" dirty="0">
                <a:solidFill>
                  <a:schemeClr val="bg1">
                    <a:lumMod val="50000"/>
                  </a:schemeClr>
                </a:solidFill>
              </a:rPr>
              <a:t> [package insert]. https://</a:t>
            </a:r>
            <a:r>
              <a:rPr lang="en-US" sz="900" noProof="0" dirty="0" err="1">
                <a:solidFill>
                  <a:schemeClr val="bg1">
                    <a:lumMod val="50000"/>
                  </a:schemeClr>
                </a:solidFill>
              </a:rPr>
              <a:t>www.accessdata.fda.gov</a:t>
            </a:r>
            <a:r>
              <a:rPr lang="en-US" sz="900" noProof="0" dirty="0">
                <a:solidFill>
                  <a:schemeClr val="bg1">
                    <a:lumMod val="50000"/>
                  </a:schemeClr>
                </a:solidFill>
              </a:rPr>
              <a:t>/</a:t>
            </a:r>
            <a:r>
              <a:rPr lang="en-US" sz="900" noProof="0" dirty="0" err="1">
                <a:solidFill>
                  <a:schemeClr val="bg1">
                    <a:lumMod val="50000"/>
                  </a:schemeClr>
                </a:solidFill>
              </a:rPr>
              <a:t>drugsatfda_docs</a:t>
            </a:r>
            <a:r>
              <a:rPr lang="en-US" sz="900" noProof="0" dirty="0">
                <a:solidFill>
                  <a:schemeClr val="bg1">
                    <a:lumMod val="50000"/>
                  </a:schemeClr>
                </a:solidFill>
              </a:rPr>
              <a:t>/label/2024/761139s028lbl.pdf. </a:t>
            </a:r>
            <a:r>
              <a:rPr lang="en-US" sz="900" noProof="0" dirty="0" err="1">
                <a:solidFill>
                  <a:schemeClr val="bg1">
                    <a:lumMod val="50000"/>
                  </a:schemeClr>
                </a:solidFill>
              </a:rPr>
              <a:t>Rugo</a:t>
            </a:r>
            <a:r>
              <a:rPr lang="en-US" sz="900" noProof="0" dirty="0">
                <a:solidFill>
                  <a:schemeClr val="bg1">
                    <a:lumMod val="50000"/>
                  </a:schemeClr>
                </a:solidFill>
              </a:rPr>
              <a:t> HS, et al. </a:t>
            </a:r>
            <a:r>
              <a:rPr lang="en-US" sz="900" i="1" noProof="0" dirty="0">
                <a:solidFill>
                  <a:schemeClr val="bg1">
                    <a:lumMod val="50000"/>
                  </a:schemeClr>
                </a:solidFill>
              </a:rPr>
              <a:t>ESMO Open</a:t>
            </a:r>
            <a:r>
              <a:rPr lang="en-US" sz="900" noProof="0" dirty="0">
                <a:solidFill>
                  <a:schemeClr val="bg1">
                    <a:lumMod val="50000"/>
                  </a:schemeClr>
                </a:solidFill>
              </a:rPr>
              <a:t>. 2024;9.</a:t>
            </a:r>
          </a:p>
        </p:txBody>
      </p:sp>
      <p:grpSp>
        <p:nvGrpSpPr>
          <p:cNvPr id="3" name="Group 2">
            <a:extLst>
              <a:ext uri="{FF2B5EF4-FFF2-40B4-BE49-F238E27FC236}">
                <a16:creationId xmlns:a16="http://schemas.microsoft.com/office/drawing/2014/main" id="{BF4889E9-B7B5-0F07-F212-DF798DF10C75}"/>
              </a:ext>
            </a:extLst>
          </p:cNvPr>
          <p:cNvGrpSpPr/>
          <p:nvPr/>
        </p:nvGrpSpPr>
        <p:grpSpPr>
          <a:xfrm>
            <a:off x="251020" y="1753455"/>
            <a:ext cx="8619574" cy="2721424"/>
            <a:chOff x="296098" y="1107584"/>
            <a:chExt cx="8619574" cy="2357584"/>
          </a:xfrm>
        </p:grpSpPr>
        <p:sp>
          <p:nvSpPr>
            <p:cNvPr id="2" name="Rectangle 1">
              <a:extLst>
                <a:ext uri="{FF2B5EF4-FFF2-40B4-BE49-F238E27FC236}">
                  <a16:creationId xmlns:a16="http://schemas.microsoft.com/office/drawing/2014/main" id="{591666C2-D9D4-DD5C-62F4-A5E3DDF23485}"/>
                </a:ext>
              </a:extLst>
            </p:cNvPr>
            <p:cNvSpPr/>
            <p:nvPr/>
          </p:nvSpPr>
          <p:spPr>
            <a:xfrm>
              <a:off x="303134" y="1107584"/>
              <a:ext cx="8612538" cy="2357584"/>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noProof="0"/>
            </a:p>
          </p:txBody>
        </p:sp>
        <p:grpSp>
          <p:nvGrpSpPr>
            <p:cNvPr id="15" name="Group 14">
              <a:extLst>
                <a:ext uri="{FF2B5EF4-FFF2-40B4-BE49-F238E27FC236}">
                  <a16:creationId xmlns:a16="http://schemas.microsoft.com/office/drawing/2014/main" id="{AB4391F5-0074-D62F-3F57-4CFD62899BD7}"/>
                </a:ext>
              </a:extLst>
            </p:cNvPr>
            <p:cNvGrpSpPr/>
            <p:nvPr/>
          </p:nvGrpSpPr>
          <p:grpSpPr>
            <a:xfrm>
              <a:off x="296098" y="1184208"/>
              <a:ext cx="8559875" cy="2232995"/>
              <a:chOff x="296098" y="1348334"/>
              <a:chExt cx="8559875" cy="2232995"/>
            </a:xfrm>
          </p:grpSpPr>
          <p:sp>
            <p:nvSpPr>
              <p:cNvPr id="6" name="Rectangle 5">
                <a:extLst>
                  <a:ext uri="{FF2B5EF4-FFF2-40B4-BE49-F238E27FC236}">
                    <a16:creationId xmlns:a16="http://schemas.microsoft.com/office/drawing/2014/main" id="{FA1E3919-3EDD-8E42-8F59-9C73B086C9A0}"/>
                  </a:ext>
                </a:extLst>
              </p:cNvPr>
              <p:cNvSpPr/>
              <p:nvPr/>
            </p:nvSpPr>
            <p:spPr>
              <a:xfrm>
                <a:off x="296098" y="1597480"/>
                <a:ext cx="1229729" cy="1685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50"/>
                  </a:spcAft>
                  <a:defRPr/>
                </a:pPr>
                <a:r>
                  <a:rPr lang="en-US" sz="1400" b="1" noProof="0">
                    <a:solidFill>
                      <a:schemeClr val="accent5"/>
                    </a:solidFill>
                    <a:latin typeface="Calibri" panose="020F0502020204030204" pitchFamily="34" charset="0"/>
                    <a:cs typeface="Calibri" panose="020F0502020204030204" pitchFamily="34" charset="0"/>
                  </a:rPr>
                  <a:t>T-</a:t>
                </a:r>
                <a:r>
                  <a:rPr lang="en-US" sz="1400" b="1" noProof="0" err="1">
                    <a:solidFill>
                      <a:schemeClr val="accent5"/>
                    </a:solidFill>
                    <a:latin typeface="Calibri" panose="020F0502020204030204" pitchFamily="34" charset="0"/>
                    <a:cs typeface="Calibri" panose="020F0502020204030204" pitchFamily="34" charset="0"/>
                  </a:rPr>
                  <a:t>DXd</a:t>
                </a:r>
                <a:r>
                  <a:rPr lang="en-US" sz="1400" b="1" noProof="0">
                    <a:solidFill>
                      <a:schemeClr val="accent5"/>
                    </a:solidFill>
                    <a:latin typeface="Calibri" panose="020F0502020204030204" pitchFamily="34" charset="0"/>
                    <a:cs typeface="Calibri" panose="020F0502020204030204" pitchFamily="34" charset="0"/>
                  </a:rPr>
                  <a:t> dosing modification</a:t>
                </a:r>
                <a:endParaRPr lang="en-US" sz="1400" baseline="30000" noProof="0">
                  <a:solidFill>
                    <a:schemeClr val="accent5"/>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1D7012F3-4172-27C2-F6BF-6B67DC10F69A}"/>
                  </a:ext>
                </a:extLst>
              </p:cNvPr>
              <p:cNvSpPr/>
              <p:nvPr/>
            </p:nvSpPr>
            <p:spPr>
              <a:xfrm>
                <a:off x="355383" y="3365329"/>
                <a:ext cx="8500590" cy="216000"/>
              </a:xfrm>
              <a:prstGeom prst="rect">
                <a:avLst/>
              </a:prstGeom>
              <a:solidFill>
                <a:schemeClr val="bg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spcAft>
                    <a:spcPts val="450"/>
                  </a:spcAft>
                  <a:defRPr/>
                </a:pPr>
                <a:r>
                  <a:rPr lang="en-US" sz="1400" b="1" noProof="0" dirty="0">
                    <a:solidFill>
                      <a:schemeClr val="tx2"/>
                    </a:solidFill>
                    <a:latin typeface="Calibri" panose="020F0502020204030204" pitchFamily="34" charset="0"/>
                    <a:cs typeface="Calibri" panose="020F0502020204030204" pitchFamily="34" charset="0"/>
                  </a:rPr>
                  <a:t>Guidelines suggest: </a:t>
                </a:r>
                <a:r>
                  <a:rPr lang="en-US" sz="1400" noProof="0" dirty="0">
                    <a:solidFill>
                      <a:schemeClr val="tx2"/>
                    </a:solidFill>
                    <a:latin typeface="Calibri" panose="020F0502020204030204" pitchFamily="34" charset="0"/>
                    <a:cs typeface="Calibri" panose="020F0502020204030204" pitchFamily="34" charset="0"/>
                  </a:rPr>
                  <a:t>manage and treat the ILD/pneumonitis jointly with MDT and involve a pulmonologist early</a:t>
                </a:r>
              </a:p>
            </p:txBody>
          </p:sp>
          <p:sp>
            <p:nvSpPr>
              <p:cNvPr id="8" name="Rectangle 7">
                <a:extLst>
                  <a:ext uri="{FF2B5EF4-FFF2-40B4-BE49-F238E27FC236}">
                    <a16:creationId xmlns:a16="http://schemas.microsoft.com/office/drawing/2014/main" id="{A8FEC3E5-6984-59A2-32D7-B189E926D76E}"/>
                  </a:ext>
                </a:extLst>
              </p:cNvPr>
              <p:cNvSpPr/>
              <p:nvPr/>
            </p:nvSpPr>
            <p:spPr>
              <a:xfrm>
                <a:off x="1514024" y="1597481"/>
                <a:ext cx="4351820" cy="1728167"/>
              </a:xfrm>
              <a:prstGeom prst="rect">
                <a:avLst/>
              </a:prstGeom>
              <a:solidFill>
                <a:schemeClr val="accent1">
                  <a:lumMod val="10000"/>
                  <a:lumOff val="90000"/>
                  <a:alpha val="4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45720" rIns="68580" bIns="45720" rtlCol="0" anchor="t"/>
              <a:lstStyle/>
              <a:p>
                <a:pPr defTabSz="685800">
                  <a:lnSpc>
                    <a:spcPct val="90000"/>
                  </a:lnSpc>
                  <a:spcAft>
                    <a:spcPts val="600"/>
                  </a:spcAft>
                  <a:defRPr/>
                </a:pPr>
                <a:r>
                  <a:rPr lang="en-US" sz="1200" noProof="0" dirty="0">
                    <a:solidFill>
                      <a:schemeClr val="tx2"/>
                    </a:solidFill>
                    <a:latin typeface="Calibri" panose="020F0502020204030204" pitchFamily="34" charset="0"/>
                    <a:cs typeface="Calibri" panose="020F0502020204030204" pitchFamily="34" charset="0"/>
                  </a:rPr>
                  <a:t>T-</a:t>
                </a:r>
                <a:r>
                  <a:rPr lang="en-US" sz="1200" noProof="0" dirty="0" err="1">
                    <a:solidFill>
                      <a:schemeClr val="tx2"/>
                    </a:solidFill>
                    <a:latin typeface="Calibri" panose="020F0502020204030204" pitchFamily="34" charset="0"/>
                    <a:cs typeface="Calibri" panose="020F0502020204030204" pitchFamily="34" charset="0"/>
                  </a:rPr>
                  <a:t>DXd</a:t>
                </a:r>
                <a:r>
                  <a:rPr lang="en-US" sz="1200" noProof="0" dirty="0">
                    <a:solidFill>
                      <a:schemeClr val="tx2"/>
                    </a:solidFill>
                    <a:latin typeface="Calibri" panose="020F0502020204030204" pitchFamily="34" charset="0"/>
                    <a:cs typeface="Calibri" panose="020F0502020204030204" pitchFamily="34" charset="0"/>
                  </a:rPr>
                  <a:t> can be resumed if the ILD/pneumonitis fully resolved to Grade 0</a:t>
                </a:r>
              </a:p>
              <a:p>
                <a:pPr marL="274320" indent="-182880" defTabSz="685800">
                  <a:lnSpc>
                    <a:spcPct val="90000"/>
                  </a:lnSpc>
                  <a:spcAft>
                    <a:spcPts val="600"/>
                  </a:spcAft>
                  <a:buClr>
                    <a:schemeClr val="accent3"/>
                  </a:buClr>
                  <a:buFont typeface="Arial" panose="020B0604020202020204" pitchFamily="34" charset="0"/>
                  <a:buChar char="•"/>
                  <a:defRPr/>
                </a:pPr>
                <a:r>
                  <a:rPr lang="en-US" sz="1200" noProof="0" dirty="0">
                    <a:solidFill>
                      <a:schemeClr val="tx2"/>
                    </a:solidFill>
                    <a:latin typeface="Calibri" panose="020F0502020204030204" pitchFamily="34" charset="0"/>
                    <a:cs typeface="Calibri" panose="020F0502020204030204" pitchFamily="34" charset="0"/>
                  </a:rPr>
                  <a:t>If resolved in ≤ 28 days from day of onset, maintain dose</a:t>
                </a:r>
              </a:p>
              <a:p>
                <a:pPr marL="274320" indent="-182880" defTabSz="685800">
                  <a:lnSpc>
                    <a:spcPct val="90000"/>
                  </a:lnSpc>
                  <a:spcAft>
                    <a:spcPts val="600"/>
                  </a:spcAft>
                  <a:buClr>
                    <a:schemeClr val="accent3"/>
                  </a:buClr>
                  <a:buFont typeface="Arial" panose="020B0604020202020204" pitchFamily="34" charset="0"/>
                  <a:buChar char="•"/>
                  <a:defRPr/>
                </a:pPr>
                <a:r>
                  <a:rPr lang="en-US" sz="1200" noProof="0" dirty="0">
                    <a:solidFill>
                      <a:schemeClr val="tx2"/>
                    </a:solidFill>
                    <a:latin typeface="Calibri" panose="020F0502020204030204" pitchFamily="34" charset="0"/>
                    <a:cs typeface="Calibri" panose="020F0502020204030204" pitchFamily="34" charset="0"/>
                  </a:rPr>
                  <a:t>If resolved in &gt; 28 days from day of onset, reduce dose by one level</a:t>
                </a:r>
              </a:p>
              <a:p>
                <a:pPr marL="274320" indent="-182880" defTabSz="685800">
                  <a:lnSpc>
                    <a:spcPct val="90000"/>
                  </a:lnSpc>
                  <a:spcAft>
                    <a:spcPts val="600"/>
                  </a:spcAft>
                  <a:buClr>
                    <a:schemeClr val="accent3"/>
                  </a:buClr>
                  <a:buFont typeface="Arial" panose="020B0604020202020204" pitchFamily="34" charset="0"/>
                  <a:buChar char="•"/>
                  <a:defRPr/>
                </a:pPr>
                <a:r>
                  <a:rPr lang="en-US" sz="1200" noProof="0" dirty="0">
                    <a:solidFill>
                      <a:schemeClr val="tx2"/>
                    </a:solidFill>
                    <a:latin typeface="Calibri" panose="020F0502020204030204" pitchFamily="34" charset="0"/>
                    <a:cs typeface="Calibri" panose="020F0502020204030204" pitchFamily="34" charset="0"/>
                  </a:rPr>
                  <a:t>Swain SM, et al. recommend that if ILD/pneumonitis occurs beyond Day 22 and has not resolved within 49 days from the last infusion, discontinue T-</a:t>
                </a:r>
                <a:r>
                  <a:rPr lang="en-US" sz="1200" noProof="0" dirty="0" err="1">
                    <a:solidFill>
                      <a:schemeClr val="tx2"/>
                    </a:solidFill>
                    <a:latin typeface="Calibri" panose="020F0502020204030204" pitchFamily="34" charset="0"/>
                    <a:cs typeface="Calibri" panose="020F0502020204030204" pitchFamily="34" charset="0"/>
                  </a:rPr>
                  <a:t>DXd</a:t>
                </a:r>
                <a:endParaRPr lang="en-US" sz="1200" noProof="0" dirty="0">
                  <a:solidFill>
                    <a:schemeClr val="tx2"/>
                  </a:solidFill>
                  <a:latin typeface="Calibri" panose="020F0502020204030204" pitchFamily="34" charset="0"/>
                  <a:cs typeface="Calibri" panose="020F0502020204030204" pitchFamily="34" charset="0"/>
                </a:endParaRPr>
              </a:p>
              <a:p>
                <a:pPr marL="274320" indent="-182880" defTabSz="685800">
                  <a:lnSpc>
                    <a:spcPct val="90000"/>
                  </a:lnSpc>
                  <a:spcAft>
                    <a:spcPts val="600"/>
                  </a:spcAft>
                  <a:buClr>
                    <a:schemeClr val="accent3"/>
                  </a:buClr>
                  <a:buFont typeface="Arial" panose="020B0604020202020204" pitchFamily="34" charset="0"/>
                  <a:buChar char="•"/>
                  <a:defRPr/>
                </a:pPr>
                <a:r>
                  <a:rPr lang="en-US" sz="1200" noProof="0" dirty="0">
                    <a:solidFill>
                      <a:schemeClr val="tx2"/>
                    </a:solidFill>
                    <a:latin typeface="Calibri" panose="020F0502020204030204" pitchFamily="34" charset="0"/>
                    <a:cs typeface="Calibri" panose="020F0502020204030204" pitchFamily="34" charset="0"/>
                  </a:rPr>
                  <a:t>Consider corticosteroid treatment as soon as ILD/pneumonitis is suspected</a:t>
                </a:r>
              </a:p>
            </p:txBody>
          </p:sp>
          <p:sp>
            <p:nvSpPr>
              <p:cNvPr id="9" name="Rectangle 8">
                <a:extLst>
                  <a:ext uri="{FF2B5EF4-FFF2-40B4-BE49-F238E27FC236}">
                    <a16:creationId xmlns:a16="http://schemas.microsoft.com/office/drawing/2014/main" id="{410816C0-1650-0DF3-CD81-AB77F44D7747}"/>
                  </a:ext>
                </a:extLst>
              </p:cNvPr>
              <p:cNvSpPr/>
              <p:nvPr/>
            </p:nvSpPr>
            <p:spPr>
              <a:xfrm>
                <a:off x="5996298" y="1597481"/>
                <a:ext cx="2788920" cy="1728167"/>
              </a:xfrm>
              <a:prstGeom prst="rect">
                <a:avLst/>
              </a:prstGeom>
              <a:solidFill>
                <a:schemeClr val="accent3">
                  <a:lumMod val="20000"/>
                  <a:lumOff val="80000"/>
                  <a:alpha val="4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685800">
                  <a:lnSpc>
                    <a:spcPct val="90000"/>
                  </a:lnSpc>
                  <a:spcAft>
                    <a:spcPts val="600"/>
                  </a:spcAft>
                  <a:buClr>
                    <a:schemeClr val="accent3"/>
                  </a:buClr>
                  <a:buFont typeface="Arial" panose="020B0604020202020204" pitchFamily="34" charset="0"/>
                  <a:buChar char="•"/>
                  <a:defRPr/>
                </a:pPr>
                <a:r>
                  <a:rPr lang="en-US" sz="1200" noProof="0">
                    <a:solidFill>
                      <a:schemeClr val="tx2"/>
                    </a:solidFill>
                    <a:latin typeface="Calibri" panose="020F0502020204030204" pitchFamily="34" charset="0"/>
                    <a:cs typeface="Calibri" panose="020F0502020204030204" pitchFamily="34" charset="0"/>
                  </a:rPr>
                  <a:t>Promptly initiate corticosteroid treatment as soon as ILD/pneumonitis is suspected</a:t>
                </a:r>
              </a:p>
              <a:p>
                <a:pPr marL="182880" indent="-182880" defTabSz="685800">
                  <a:lnSpc>
                    <a:spcPct val="90000"/>
                  </a:lnSpc>
                  <a:spcAft>
                    <a:spcPts val="600"/>
                  </a:spcAft>
                  <a:buClr>
                    <a:schemeClr val="accent3"/>
                  </a:buClr>
                  <a:buFont typeface="Arial" panose="020B0604020202020204" pitchFamily="34" charset="0"/>
                  <a:buChar char="•"/>
                  <a:defRPr/>
                </a:pPr>
                <a:r>
                  <a:rPr lang="en-US" sz="1200" noProof="0">
                    <a:solidFill>
                      <a:schemeClr val="tx2"/>
                    </a:solidFill>
                    <a:latin typeface="Calibri" panose="020F0502020204030204" pitchFamily="34" charset="0"/>
                    <a:cs typeface="Calibri" panose="020F0502020204030204" pitchFamily="34" charset="0"/>
                  </a:rPr>
                  <a:t>Permanently discontinue T-</a:t>
                </a:r>
                <a:r>
                  <a:rPr lang="en-US" sz="1200" noProof="0" err="1">
                    <a:solidFill>
                      <a:schemeClr val="tx2"/>
                    </a:solidFill>
                    <a:latin typeface="Calibri" panose="020F0502020204030204" pitchFamily="34" charset="0"/>
                    <a:cs typeface="Calibri" panose="020F0502020204030204" pitchFamily="34" charset="0"/>
                  </a:rPr>
                  <a:t>DXd</a:t>
                </a:r>
                <a:endParaRPr lang="en-US" sz="1200" noProof="0">
                  <a:solidFill>
                    <a:schemeClr val="tx2"/>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ED1637D-EF64-F366-6B60-3DF1E5E88BDC}"/>
                  </a:ext>
                </a:extLst>
              </p:cNvPr>
              <p:cNvSpPr/>
              <p:nvPr/>
            </p:nvSpPr>
            <p:spPr>
              <a:xfrm>
                <a:off x="306705" y="1348334"/>
                <a:ext cx="1229729"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50"/>
                  </a:spcAft>
                  <a:defRPr/>
                </a:pPr>
                <a:r>
                  <a:rPr lang="en-US" sz="1400" b="1" noProof="0">
                    <a:solidFill>
                      <a:schemeClr val="accent5"/>
                    </a:solidFill>
                    <a:latin typeface="Calibri" panose="020F0502020204030204" pitchFamily="34" charset="0"/>
                    <a:cs typeface="Calibri" panose="020F0502020204030204" pitchFamily="34" charset="0"/>
                  </a:rPr>
                  <a:t>Severity</a:t>
                </a:r>
                <a:endParaRPr lang="en-US" sz="1400" noProof="0">
                  <a:solidFill>
                    <a:schemeClr val="accent5"/>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8EC3FBF2-937C-F520-F937-4A7869476DFB}"/>
                  </a:ext>
                </a:extLst>
              </p:cNvPr>
              <p:cNvSpPr/>
              <p:nvPr/>
            </p:nvSpPr>
            <p:spPr>
              <a:xfrm>
                <a:off x="1514024" y="1348334"/>
                <a:ext cx="4351820" cy="2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50"/>
                  </a:spcAft>
                  <a:defRPr/>
                </a:pPr>
                <a:r>
                  <a:rPr lang="en-US" sz="1600" b="1" noProof="0">
                    <a:solidFill>
                      <a:srgbClr val="FFFFFF"/>
                    </a:solidFill>
                    <a:latin typeface="Calibri" panose="020F0502020204030204" pitchFamily="34" charset="0"/>
                    <a:cs typeface="Calibri" panose="020F0502020204030204" pitchFamily="34" charset="0"/>
                  </a:rPr>
                  <a:t>Grade 1</a:t>
                </a:r>
                <a:endParaRPr lang="en-US" sz="1600" noProof="0">
                  <a:solidFill>
                    <a:srgbClr val="FFFFF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BFC3CCF-8054-83AD-AC8C-5CEC25495083}"/>
                  </a:ext>
                </a:extLst>
              </p:cNvPr>
              <p:cNvSpPr/>
              <p:nvPr/>
            </p:nvSpPr>
            <p:spPr>
              <a:xfrm>
                <a:off x="5996298" y="1348334"/>
                <a:ext cx="2788920" cy="21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450"/>
                  </a:spcAft>
                  <a:defRPr/>
                </a:pPr>
                <a:r>
                  <a:rPr lang="en-US" sz="1600" b="1" noProof="0">
                    <a:solidFill>
                      <a:srgbClr val="FFFFFF"/>
                    </a:solidFill>
                    <a:latin typeface="Calibri" panose="020F0502020204030204" pitchFamily="34" charset="0"/>
                    <a:cs typeface="Calibri" panose="020F0502020204030204" pitchFamily="34" charset="0"/>
                  </a:rPr>
                  <a:t>Grade 2-4</a:t>
                </a:r>
                <a:endParaRPr lang="en-US" sz="1600" noProof="0">
                  <a:solidFill>
                    <a:srgbClr val="FFFFFF"/>
                  </a:solidFill>
                  <a:latin typeface="Calibri" panose="020F0502020204030204" pitchFamily="34" charset="0"/>
                  <a:cs typeface="Calibri" panose="020F0502020204030204" pitchFamily="34" charset="0"/>
                </a:endParaRPr>
              </a:p>
            </p:txBody>
          </p:sp>
        </p:grpSp>
      </p:grpSp>
      <p:sp>
        <p:nvSpPr>
          <p:cNvPr id="10" name="Content Placeholder 5">
            <a:extLst>
              <a:ext uri="{FF2B5EF4-FFF2-40B4-BE49-F238E27FC236}">
                <a16:creationId xmlns:a16="http://schemas.microsoft.com/office/drawing/2014/main" id="{F1234883-96D0-C964-6F96-ECD9674429D8}"/>
              </a:ext>
            </a:extLst>
          </p:cNvPr>
          <p:cNvSpPr txBox="1">
            <a:spLocks/>
          </p:cNvSpPr>
          <p:nvPr/>
        </p:nvSpPr>
        <p:spPr>
          <a:xfrm>
            <a:off x="254000" y="1143000"/>
            <a:ext cx="8661400" cy="58472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300"/>
              </a:spcAft>
              <a:buNone/>
            </a:pPr>
            <a:r>
              <a:rPr lang="en-US" sz="1400" dirty="0">
                <a:solidFill>
                  <a:schemeClr val="tx2"/>
                </a:solidFill>
              </a:rPr>
              <a:t>Incidence of ILD with T-</a:t>
            </a:r>
            <a:r>
              <a:rPr lang="en-US" sz="1400" dirty="0" err="1">
                <a:solidFill>
                  <a:schemeClr val="tx2"/>
                </a:solidFill>
              </a:rPr>
              <a:t>DXd</a:t>
            </a:r>
            <a:r>
              <a:rPr lang="en-US" sz="1400" dirty="0">
                <a:solidFill>
                  <a:schemeClr val="tx2"/>
                </a:solidFill>
              </a:rPr>
              <a:t> treatment is reported at ~15% across all indications; most of these ILD events are low-grade (27% Grade 1 and 50% Grade 2), but ILD can be fatal if not appropriately managed</a:t>
            </a:r>
          </a:p>
        </p:txBody>
      </p:sp>
    </p:spTree>
    <p:extLst>
      <p:ext uri="{BB962C8B-B14F-4D97-AF65-F5344CB8AC3E}">
        <p14:creationId xmlns:p14="http://schemas.microsoft.com/office/powerpoint/2010/main" val="223052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4FE182AB-43E4-C926-44BE-151D9B72BDE3}"/>
              </a:ext>
            </a:extLst>
          </p:cNvPr>
          <p:cNvSpPr txBox="1"/>
          <p:nvPr/>
        </p:nvSpPr>
        <p:spPr>
          <a:xfrm>
            <a:off x="269240" y="1191434"/>
            <a:ext cx="8874760" cy="3340786"/>
          </a:xfrm>
          <a:prstGeom prst="rect">
            <a:avLst/>
          </a:prstGeom>
          <a:solidFill>
            <a:schemeClr val="bg2"/>
          </a:solidFill>
          <a:ln>
            <a:noFill/>
          </a:ln>
          <a:effectLst/>
        </p:spPr>
        <p:txBody>
          <a:bodyPr wrap="square" rtlCol="0">
            <a:spAutoFit/>
          </a:bodyPr>
          <a:lstStyle/>
          <a:p>
            <a:endParaRPr lang="en-US"/>
          </a:p>
        </p:txBody>
      </p:sp>
      <p:sp>
        <p:nvSpPr>
          <p:cNvPr id="3" name="Title 2">
            <a:extLst>
              <a:ext uri="{FF2B5EF4-FFF2-40B4-BE49-F238E27FC236}">
                <a16:creationId xmlns:a16="http://schemas.microsoft.com/office/drawing/2014/main" id="{F3FE6FC4-D99E-7101-7190-D4E0D96B0001}"/>
              </a:ext>
            </a:extLst>
          </p:cNvPr>
          <p:cNvSpPr>
            <a:spLocks noGrp="1"/>
          </p:cNvSpPr>
          <p:nvPr>
            <p:ph type="title"/>
          </p:nvPr>
        </p:nvSpPr>
        <p:spPr>
          <a:xfrm>
            <a:off x="256538" y="81524"/>
            <a:ext cx="8874761" cy="731520"/>
          </a:xfrm>
        </p:spPr>
        <p:txBody>
          <a:bodyPr>
            <a:noAutofit/>
          </a:bodyPr>
          <a:lstStyle/>
          <a:p>
            <a:r>
              <a:rPr lang="en-US" sz="3200" dirty="0">
                <a:solidFill>
                  <a:schemeClr val="tx1"/>
                </a:solidFill>
              </a:rPr>
              <a:t>Team-based Approach for the Management</a:t>
            </a:r>
            <a:br>
              <a:rPr lang="en-US" sz="3200" dirty="0">
                <a:solidFill>
                  <a:schemeClr val="tx1"/>
                </a:solidFill>
              </a:rPr>
            </a:br>
            <a:r>
              <a:rPr lang="en-US" sz="3200" dirty="0">
                <a:solidFill>
                  <a:schemeClr val="tx1"/>
                </a:solidFill>
              </a:rPr>
              <a:t>of Patients with Cancer</a:t>
            </a:r>
          </a:p>
        </p:txBody>
      </p:sp>
      <p:sp>
        <p:nvSpPr>
          <p:cNvPr id="2" name="Content Placeholder 1">
            <a:extLst>
              <a:ext uri="{FF2B5EF4-FFF2-40B4-BE49-F238E27FC236}">
                <a16:creationId xmlns:a16="http://schemas.microsoft.com/office/drawing/2014/main" id="{EDA6412B-0AF0-30CD-649D-3D4BAAD8EFD5}"/>
              </a:ext>
            </a:extLst>
          </p:cNvPr>
          <p:cNvSpPr>
            <a:spLocks noGrp="1"/>
          </p:cNvSpPr>
          <p:nvPr>
            <p:ph idx="1"/>
          </p:nvPr>
        </p:nvSpPr>
        <p:spPr>
          <a:xfrm>
            <a:off x="5294095" y="1026113"/>
            <a:ext cx="3635482" cy="3623805"/>
          </a:xfr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a:normAutofit lnSpcReduction="10000"/>
          </a:bodyPr>
          <a:lstStyle/>
          <a:p>
            <a:pPr marL="0" indent="0">
              <a:buNone/>
            </a:pPr>
            <a:r>
              <a:rPr lang="en-US" sz="1800"/>
              <a:t>In general, treatment recommendations should be made by a multidisciplinary team.</a:t>
            </a:r>
          </a:p>
          <a:p>
            <a:pPr marL="0" indent="0">
              <a:buNone/>
            </a:pPr>
            <a:r>
              <a:rPr lang="en-US" sz="1800"/>
              <a:t>MDTs increase treatment personalization, improve outcomes, preserve quality of life, and increase overall patient satisfaction.</a:t>
            </a:r>
          </a:p>
          <a:p>
            <a:pPr marL="0" indent="0">
              <a:buNone/>
            </a:pPr>
            <a:r>
              <a:rPr lang="en-US" sz="1800"/>
              <a:t>Each person on the care team should: </a:t>
            </a:r>
            <a:endParaRPr lang="en-US" sz="1600"/>
          </a:p>
          <a:p>
            <a:pPr marL="365760" indent="-182880"/>
            <a:r>
              <a:rPr lang="en-US" sz="1600"/>
              <a:t>Encourage use of comprehensive molecular biomarker testing</a:t>
            </a:r>
          </a:p>
          <a:p>
            <a:pPr marL="365760" indent="-182880"/>
            <a:r>
              <a:rPr lang="en-US" sz="1600"/>
              <a:t>Ensure guideline-concordant care</a:t>
            </a:r>
          </a:p>
          <a:p>
            <a:pPr marL="365760" indent="-182880"/>
            <a:r>
              <a:rPr lang="en-US" sz="1600"/>
              <a:t>Be available to answer questions</a:t>
            </a:r>
          </a:p>
          <a:p>
            <a:endParaRPr lang="en-US" sz="1800"/>
          </a:p>
        </p:txBody>
      </p:sp>
      <p:sp>
        <p:nvSpPr>
          <p:cNvPr id="4" name="Text Placeholder 3">
            <a:extLst>
              <a:ext uri="{FF2B5EF4-FFF2-40B4-BE49-F238E27FC236}">
                <a16:creationId xmlns:a16="http://schemas.microsoft.com/office/drawing/2014/main" id="{E0145333-EB96-8F69-0D1E-69DA56E10B9E}"/>
              </a:ext>
            </a:extLst>
          </p:cNvPr>
          <p:cNvSpPr>
            <a:spLocks noGrp="1"/>
          </p:cNvSpPr>
          <p:nvPr>
            <p:ph sz="quarter" idx="10"/>
          </p:nvPr>
        </p:nvSpPr>
        <p:spPr/>
        <p:txBody>
          <a:bodyPr/>
          <a:lstStyle/>
          <a:p>
            <a:r>
              <a:rPr lang="en-US"/>
              <a:t>Cornelius LA, et al. </a:t>
            </a:r>
            <a:r>
              <a:rPr lang="en-US" i="1"/>
              <a:t>Oncologist</a:t>
            </a:r>
            <a:r>
              <a:rPr lang="en-US"/>
              <a:t>. 2021;26(9):e1644–e1651. Daly ME, et al. </a:t>
            </a:r>
            <a:r>
              <a:rPr lang="en-US" i="1"/>
              <a:t>J Clin Oncol</a:t>
            </a:r>
            <a:r>
              <a:rPr lang="en-US"/>
              <a:t>. 2022:40(12). </a:t>
            </a:r>
          </a:p>
        </p:txBody>
      </p:sp>
      <p:sp>
        <p:nvSpPr>
          <p:cNvPr id="6" name="Rectangle 5">
            <a:extLst>
              <a:ext uri="{FF2B5EF4-FFF2-40B4-BE49-F238E27FC236}">
                <a16:creationId xmlns:a16="http://schemas.microsoft.com/office/drawing/2014/main" id="{FEB7BE5E-E1AB-E814-8475-9CA2A69830B9}"/>
              </a:ext>
            </a:extLst>
          </p:cNvPr>
          <p:cNvSpPr/>
          <p:nvPr/>
        </p:nvSpPr>
        <p:spPr>
          <a:xfrm>
            <a:off x="418014" y="1029250"/>
            <a:ext cx="4636350" cy="3623805"/>
          </a:xfrm>
          <a:prstGeom prst="rect">
            <a:avLst/>
          </a:prstGeom>
          <a:gradFill>
            <a:gsLst>
              <a:gs pos="0">
                <a:sysClr val="window" lastClr="FFFFFF"/>
              </a:gs>
              <a:gs pos="100000">
                <a:schemeClr val="accent5">
                  <a:lumMod val="20000"/>
                  <a:lumOff val="80000"/>
                </a:schemeClr>
              </a:gs>
            </a:gsLst>
            <a:path path="circle">
              <a:fillToRect l="50000" t="50000" r="50000" b="50000"/>
            </a:path>
          </a:gradFill>
          <a:ln w="19050" cap="flat" cmpd="sng" algn="ctr">
            <a:solidFill>
              <a:schemeClr val="accent5"/>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cxnSp>
        <p:nvCxnSpPr>
          <p:cNvPr id="7" name="Straight Connector 6">
            <a:extLst>
              <a:ext uri="{FF2B5EF4-FFF2-40B4-BE49-F238E27FC236}">
                <a16:creationId xmlns:a16="http://schemas.microsoft.com/office/drawing/2014/main" id="{CA5CC18B-3B3F-5038-7688-48F62E4C098D}"/>
              </a:ext>
            </a:extLst>
          </p:cNvPr>
          <p:cNvCxnSpPr>
            <a:cxnSpLocks/>
            <a:endCxn id="69" idx="5"/>
          </p:cNvCxnSpPr>
          <p:nvPr/>
        </p:nvCxnSpPr>
        <p:spPr>
          <a:xfrm flipH="1" flipV="1">
            <a:off x="2007393" y="2497307"/>
            <a:ext cx="276201" cy="400266"/>
          </a:xfrm>
          <a:prstGeom prst="line">
            <a:avLst/>
          </a:prstGeom>
          <a:noFill/>
          <a:ln w="6350" cap="flat" cmpd="sng" algn="ctr">
            <a:solidFill>
              <a:schemeClr val="accent5"/>
            </a:solidFill>
            <a:prstDash val="solid"/>
            <a:miter lim="800000"/>
          </a:ln>
          <a:effectLst/>
        </p:spPr>
      </p:cxnSp>
      <p:cxnSp>
        <p:nvCxnSpPr>
          <p:cNvPr id="8" name="Straight Connector 7">
            <a:extLst>
              <a:ext uri="{FF2B5EF4-FFF2-40B4-BE49-F238E27FC236}">
                <a16:creationId xmlns:a16="http://schemas.microsoft.com/office/drawing/2014/main" id="{2822EF98-5773-2424-C6F7-69397D0B4C0B}"/>
              </a:ext>
            </a:extLst>
          </p:cNvPr>
          <p:cNvCxnSpPr>
            <a:cxnSpLocks/>
            <a:endCxn id="68" idx="5"/>
          </p:cNvCxnSpPr>
          <p:nvPr/>
        </p:nvCxnSpPr>
        <p:spPr>
          <a:xfrm flipH="1" flipV="1">
            <a:off x="1368607" y="1283426"/>
            <a:ext cx="1033864" cy="1327986"/>
          </a:xfrm>
          <a:prstGeom prst="line">
            <a:avLst/>
          </a:prstGeom>
          <a:noFill/>
          <a:ln w="6350" cap="flat" cmpd="sng" algn="ctr">
            <a:solidFill>
              <a:schemeClr val="accent5"/>
            </a:solidFill>
            <a:prstDash val="solid"/>
            <a:miter lim="800000"/>
          </a:ln>
          <a:effectLst/>
        </p:spPr>
      </p:cxnSp>
      <p:cxnSp>
        <p:nvCxnSpPr>
          <p:cNvPr id="9" name="Straight Connector 8">
            <a:extLst>
              <a:ext uri="{FF2B5EF4-FFF2-40B4-BE49-F238E27FC236}">
                <a16:creationId xmlns:a16="http://schemas.microsoft.com/office/drawing/2014/main" id="{B24957D5-AE0A-8001-A431-10292A210124}"/>
              </a:ext>
            </a:extLst>
          </p:cNvPr>
          <p:cNvCxnSpPr>
            <a:cxnSpLocks/>
            <a:endCxn id="64" idx="4"/>
          </p:cNvCxnSpPr>
          <p:nvPr/>
        </p:nvCxnSpPr>
        <p:spPr>
          <a:xfrm flipV="1">
            <a:off x="2689465" y="1348437"/>
            <a:ext cx="798934" cy="1144444"/>
          </a:xfrm>
          <a:prstGeom prst="line">
            <a:avLst/>
          </a:prstGeom>
          <a:noFill/>
          <a:ln w="6350" cap="flat" cmpd="sng" algn="ctr">
            <a:solidFill>
              <a:schemeClr val="accent5"/>
            </a:solidFill>
            <a:prstDash val="solid"/>
            <a:miter lim="800000"/>
          </a:ln>
          <a:effectLst/>
        </p:spPr>
      </p:cxnSp>
      <p:cxnSp>
        <p:nvCxnSpPr>
          <p:cNvPr id="10" name="Straight Connector 9">
            <a:extLst>
              <a:ext uri="{FF2B5EF4-FFF2-40B4-BE49-F238E27FC236}">
                <a16:creationId xmlns:a16="http://schemas.microsoft.com/office/drawing/2014/main" id="{3E21A9D6-1C92-07C2-3579-C97115C0C8F3}"/>
              </a:ext>
            </a:extLst>
          </p:cNvPr>
          <p:cNvCxnSpPr>
            <a:cxnSpLocks/>
            <a:endCxn id="56" idx="4"/>
          </p:cNvCxnSpPr>
          <p:nvPr/>
        </p:nvCxnSpPr>
        <p:spPr>
          <a:xfrm flipH="1" flipV="1">
            <a:off x="2305884" y="1831582"/>
            <a:ext cx="383582" cy="661299"/>
          </a:xfrm>
          <a:prstGeom prst="line">
            <a:avLst/>
          </a:prstGeom>
          <a:noFill/>
          <a:ln w="19050" cap="flat" cmpd="sng" algn="ctr">
            <a:solidFill>
              <a:schemeClr val="accent5"/>
            </a:solidFill>
            <a:prstDash val="solid"/>
            <a:miter lim="800000"/>
          </a:ln>
          <a:effectLst/>
        </p:spPr>
      </p:cxnSp>
      <p:cxnSp>
        <p:nvCxnSpPr>
          <p:cNvPr id="11" name="Straight Connector 10">
            <a:extLst>
              <a:ext uri="{FF2B5EF4-FFF2-40B4-BE49-F238E27FC236}">
                <a16:creationId xmlns:a16="http://schemas.microsoft.com/office/drawing/2014/main" id="{28FC27A1-6906-38C1-D161-CAB385B13BE8}"/>
              </a:ext>
            </a:extLst>
          </p:cNvPr>
          <p:cNvCxnSpPr>
            <a:cxnSpLocks/>
            <a:endCxn id="57" idx="3"/>
          </p:cNvCxnSpPr>
          <p:nvPr/>
        </p:nvCxnSpPr>
        <p:spPr>
          <a:xfrm flipV="1">
            <a:off x="3095334" y="1812098"/>
            <a:ext cx="957063" cy="1085474"/>
          </a:xfrm>
          <a:prstGeom prst="line">
            <a:avLst/>
          </a:prstGeom>
          <a:noFill/>
          <a:ln w="19050" cap="flat" cmpd="sng" algn="ctr">
            <a:solidFill>
              <a:schemeClr val="accent5"/>
            </a:solidFill>
            <a:prstDash val="solid"/>
            <a:miter lim="800000"/>
          </a:ln>
          <a:effectLst/>
        </p:spPr>
      </p:cxnSp>
      <p:cxnSp>
        <p:nvCxnSpPr>
          <p:cNvPr id="12" name="Straight Connector 11">
            <a:extLst>
              <a:ext uri="{FF2B5EF4-FFF2-40B4-BE49-F238E27FC236}">
                <a16:creationId xmlns:a16="http://schemas.microsoft.com/office/drawing/2014/main" id="{F71A6C65-E12F-C16E-C0B3-AB85E85D01FA}"/>
              </a:ext>
            </a:extLst>
          </p:cNvPr>
          <p:cNvCxnSpPr>
            <a:cxnSpLocks/>
            <a:endCxn id="65" idx="2"/>
          </p:cNvCxnSpPr>
          <p:nvPr/>
        </p:nvCxnSpPr>
        <p:spPr>
          <a:xfrm flipV="1">
            <a:off x="2976457" y="2724748"/>
            <a:ext cx="1460344" cy="458984"/>
          </a:xfrm>
          <a:prstGeom prst="line">
            <a:avLst/>
          </a:prstGeom>
          <a:noFill/>
          <a:ln w="6350" cap="flat" cmpd="sng" algn="ctr">
            <a:solidFill>
              <a:schemeClr val="accent5"/>
            </a:solidFill>
            <a:prstDash val="solid"/>
            <a:miter lim="800000"/>
          </a:ln>
          <a:effectLst/>
        </p:spPr>
      </p:cxnSp>
      <p:cxnSp>
        <p:nvCxnSpPr>
          <p:cNvPr id="13" name="Straight Connector 12">
            <a:extLst>
              <a:ext uri="{FF2B5EF4-FFF2-40B4-BE49-F238E27FC236}">
                <a16:creationId xmlns:a16="http://schemas.microsoft.com/office/drawing/2014/main" id="{A1F75665-B4EC-A44C-3704-83BBADBD8B1D}"/>
              </a:ext>
            </a:extLst>
          </p:cNvPr>
          <p:cNvCxnSpPr>
            <a:cxnSpLocks/>
            <a:endCxn id="55" idx="1"/>
          </p:cNvCxnSpPr>
          <p:nvPr/>
        </p:nvCxnSpPr>
        <p:spPr>
          <a:xfrm>
            <a:off x="2976457" y="3183732"/>
            <a:ext cx="923340" cy="545076"/>
          </a:xfrm>
          <a:prstGeom prst="line">
            <a:avLst/>
          </a:prstGeom>
          <a:noFill/>
          <a:ln w="19050" cap="flat" cmpd="sng" algn="ctr">
            <a:solidFill>
              <a:schemeClr val="accent5"/>
            </a:solidFill>
            <a:prstDash val="solid"/>
            <a:miter lim="800000"/>
          </a:ln>
          <a:effectLst/>
        </p:spPr>
      </p:cxnSp>
      <p:cxnSp>
        <p:nvCxnSpPr>
          <p:cNvPr id="14" name="Straight Connector 13">
            <a:extLst>
              <a:ext uri="{FF2B5EF4-FFF2-40B4-BE49-F238E27FC236}">
                <a16:creationId xmlns:a16="http://schemas.microsoft.com/office/drawing/2014/main" id="{1D8CC717-7C23-9B13-C310-A3691CBB7D11}"/>
              </a:ext>
            </a:extLst>
          </p:cNvPr>
          <p:cNvCxnSpPr>
            <a:endCxn id="66" idx="0"/>
          </p:cNvCxnSpPr>
          <p:nvPr/>
        </p:nvCxnSpPr>
        <p:spPr>
          <a:xfrm flipH="1">
            <a:off x="2512973" y="2378293"/>
            <a:ext cx="367978" cy="1483328"/>
          </a:xfrm>
          <a:prstGeom prst="line">
            <a:avLst/>
          </a:prstGeom>
          <a:noFill/>
          <a:ln w="6350" cap="flat" cmpd="sng" algn="ctr">
            <a:solidFill>
              <a:srgbClr val="489299">
                <a:lumMod val="60000"/>
                <a:lumOff val="40000"/>
              </a:srgbClr>
            </a:solidFill>
            <a:prstDash val="solid"/>
            <a:miter lim="800000"/>
          </a:ln>
          <a:effectLst/>
        </p:spPr>
      </p:cxnSp>
      <p:cxnSp>
        <p:nvCxnSpPr>
          <p:cNvPr id="15" name="Straight Connector 14">
            <a:extLst>
              <a:ext uri="{FF2B5EF4-FFF2-40B4-BE49-F238E27FC236}">
                <a16:creationId xmlns:a16="http://schemas.microsoft.com/office/drawing/2014/main" id="{303E6FEE-FEE4-83F0-24FB-6823BD703F42}"/>
              </a:ext>
            </a:extLst>
          </p:cNvPr>
          <p:cNvCxnSpPr>
            <a:cxnSpLocks/>
            <a:endCxn id="58" idx="7"/>
          </p:cNvCxnSpPr>
          <p:nvPr/>
        </p:nvCxnSpPr>
        <p:spPr>
          <a:xfrm flipH="1">
            <a:off x="1336316" y="3183732"/>
            <a:ext cx="1066155" cy="251890"/>
          </a:xfrm>
          <a:prstGeom prst="line">
            <a:avLst/>
          </a:prstGeom>
          <a:noFill/>
          <a:ln w="19050" cap="flat" cmpd="sng" algn="ctr">
            <a:solidFill>
              <a:schemeClr val="accent5"/>
            </a:solidFill>
            <a:prstDash val="solid"/>
            <a:miter lim="800000"/>
          </a:ln>
          <a:effectLst/>
        </p:spPr>
      </p:cxnSp>
      <p:cxnSp>
        <p:nvCxnSpPr>
          <p:cNvPr id="16" name="Straight Connector 15">
            <a:extLst>
              <a:ext uri="{FF2B5EF4-FFF2-40B4-BE49-F238E27FC236}">
                <a16:creationId xmlns:a16="http://schemas.microsoft.com/office/drawing/2014/main" id="{0BEFDBE7-550E-F0C2-A229-2CC57C7D2DBD}"/>
              </a:ext>
            </a:extLst>
          </p:cNvPr>
          <p:cNvCxnSpPr>
            <a:cxnSpLocks/>
            <a:endCxn id="67" idx="6"/>
          </p:cNvCxnSpPr>
          <p:nvPr/>
        </p:nvCxnSpPr>
        <p:spPr>
          <a:xfrm flipH="1">
            <a:off x="797622" y="2670565"/>
            <a:ext cx="1701626" cy="303719"/>
          </a:xfrm>
          <a:prstGeom prst="line">
            <a:avLst/>
          </a:prstGeom>
          <a:noFill/>
          <a:ln w="6350" cap="flat" cmpd="sng" algn="ctr">
            <a:solidFill>
              <a:schemeClr val="accent5"/>
            </a:solidFill>
            <a:prstDash val="solid"/>
            <a:miter lim="800000"/>
          </a:ln>
          <a:effectLst/>
        </p:spPr>
      </p:cxnSp>
      <p:cxnSp>
        <p:nvCxnSpPr>
          <p:cNvPr id="17" name="Straight Connector 16">
            <a:extLst>
              <a:ext uri="{FF2B5EF4-FFF2-40B4-BE49-F238E27FC236}">
                <a16:creationId xmlns:a16="http://schemas.microsoft.com/office/drawing/2014/main" id="{01442061-1350-A1B4-1D3A-5A9E5576CD88}"/>
              </a:ext>
            </a:extLst>
          </p:cNvPr>
          <p:cNvCxnSpPr>
            <a:cxnSpLocks/>
            <a:stCxn id="71" idx="0"/>
            <a:endCxn id="68" idx="4"/>
          </p:cNvCxnSpPr>
          <p:nvPr/>
        </p:nvCxnSpPr>
        <p:spPr>
          <a:xfrm flipV="1">
            <a:off x="1057787" y="1311129"/>
            <a:ext cx="243747" cy="447316"/>
          </a:xfrm>
          <a:prstGeom prst="line">
            <a:avLst/>
          </a:prstGeom>
          <a:noFill/>
          <a:ln w="6350" cap="flat" cmpd="sng" algn="ctr">
            <a:solidFill>
              <a:schemeClr val="accent5"/>
            </a:solidFill>
            <a:prstDash val="solid"/>
            <a:miter lim="800000"/>
          </a:ln>
          <a:effectLst/>
        </p:spPr>
      </p:cxnSp>
      <p:cxnSp>
        <p:nvCxnSpPr>
          <p:cNvPr id="18" name="Straight Connector 17">
            <a:extLst>
              <a:ext uri="{FF2B5EF4-FFF2-40B4-BE49-F238E27FC236}">
                <a16:creationId xmlns:a16="http://schemas.microsoft.com/office/drawing/2014/main" id="{759845D7-D066-355E-39C1-FED3A48E8D6B}"/>
              </a:ext>
            </a:extLst>
          </p:cNvPr>
          <p:cNvCxnSpPr>
            <a:cxnSpLocks/>
            <a:stCxn id="71" idx="7"/>
            <a:endCxn id="56" idx="2"/>
          </p:cNvCxnSpPr>
          <p:nvPr/>
        </p:nvCxnSpPr>
        <p:spPr>
          <a:xfrm flipV="1">
            <a:off x="1285243" y="1511508"/>
            <a:ext cx="699633" cy="340780"/>
          </a:xfrm>
          <a:prstGeom prst="line">
            <a:avLst/>
          </a:prstGeom>
          <a:noFill/>
          <a:ln w="19050" cap="flat" cmpd="sng" algn="ctr">
            <a:solidFill>
              <a:schemeClr val="accent5"/>
            </a:solidFill>
            <a:prstDash val="solid"/>
            <a:miter lim="800000"/>
          </a:ln>
          <a:effectLst/>
        </p:spPr>
      </p:cxnSp>
      <p:cxnSp>
        <p:nvCxnSpPr>
          <p:cNvPr id="19" name="Straight Connector 18">
            <a:extLst>
              <a:ext uri="{FF2B5EF4-FFF2-40B4-BE49-F238E27FC236}">
                <a16:creationId xmlns:a16="http://schemas.microsoft.com/office/drawing/2014/main" id="{A031858F-150F-BEDE-D73F-B6EDBB842928}"/>
              </a:ext>
            </a:extLst>
          </p:cNvPr>
          <p:cNvCxnSpPr>
            <a:cxnSpLocks/>
            <a:endCxn id="69" idx="1"/>
          </p:cNvCxnSpPr>
          <p:nvPr/>
        </p:nvCxnSpPr>
        <p:spPr>
          <a:xfrm>
            <a:off x="1386795" y="2065065"/>
            <a:ext cx="486451" cy="298484"/>
          </a:xfrm>
          <a:prstGeom prst="line">
            <a:avLst/>
          </a:prstGeom>
          <a:noFill/>
          <a:ln w="6350" cap="flat" cmpd="sng" algn="ctr">
            <a:solidFill>
              <a:schemeClr val="accent5"/>
            </a:solidFill>
            <a:prstDash val="solid"/>
            <a:miter lim="800000"/>
          </a:ln>
          <a:effectLst/>
        </p:spPr>
      </p:cxnSp>
      <p:cxnSp>
        <p:nvCxnSpPr>
          <p:cNvPr id="20" name="Straight Connector 19">
            <a:extLst>
              <a:ext uri="{FF2B5EF4-FFF2-40B4-BE49-F238E27FC236}">
                <a16:creationId xmlns:a16="http://schemas.microsoft.com/office/drawing/2014/main" id="{6EE2229A-2A03-8365-9FE6-241EB492A586}"/>
              </a:ext>
            </a:extLst>
          </p:cNvPr>
          <p:cNvCxnSpPr>
            <a:cxnSpLocks/>
            <a:stCxn id="71" idx="4"/>
            <a:endCxn id="58" idx="0"/>
          </p:cNvCxnSpPr>
          <p:nvPr/>
        </p:nvCxnSpPr>
        <p:spPr>
          <a:xfrm>
            <a:off x="1057786" y="2399253"/>
            <a:ext cx="51545" cy="942621"/>
          </a:xfrm>
          <a:prstGeom prst="line">
            <a:avLst/>
          </a:prstGeom>
          <a:noFill/>
          <a:ln w="19050" cap="flat" cmpd="sng" algn="ctr">
            <a:solidFill>
              <a:schemeClr val="accent5"/>
            </a:solidFill>
            <a:prstDash val="solid"/>
            <a:miter lim="800000"/>
          </a:ln>
          <a:effectLst/>
        </p:spPr>
      </p:cxnSp>
      <p:cxnSp>
        <p:nvCxnSpPr>
          <p:cNvPr id="21" name="Straight Connector 20">
            <a:extLst>
              <a:ext uri="{FF2B5EF4-FFF2-40B4-BE49-F238E27FC236}">
                <a16:creationId xmlns:a16="http://schemas.microsoft.com/office/drawing/2014/main" id="{C9AC1BA8-8FED-7F83-A8C4-FDF47CC1613F}"/>
              </a:ext>
            </a:extLst>
          </p:cNvPr>
          <p:cNvCxnSpPr>
            <a:cxnSpLocks/>
            <a:stCxn id="71" idx="4"/>
            <a:endCxn id="67" idx="7"/>
          </p:cNvCxnSpPr>
          <p:nvPr/>
        </p:nvCxnSpPr>
        <p:spPr>
          <a:xfrm flipH="1">
            <a:off x="769838" y="2399252"/>
            <a:ext cx="287949" cy="508153"/>
          </a:xfrm>
          <a:prstGeom prst="line">
            <a:avLst/>
          </a:prstGeom>
          <a:noFill/>
          <a:ln w="6350" cap="flat" cmpd="sng" algn="ctr">
            <a:solidFill>
              <a:schemeClr val="accent5"/>
            </a:solidFill>
            <a:prstDash val="solid"/>
            <a:miter lim="800000"/>
          </a:ln>
          <a:effectLst/>
        </p:spPr>
      </p:cxnSp>
      <p:cxnSp>
        <p:nvCxnSpPr>
          <p:cNvPr id="22" name="Straight Connector 21">
            <a:extLst>
              <a:ext uri="{FF2B5EF4-FFF2-40B4-BE49-F238E27FC236}">
                <a16:creationId xmlns:a16="http://schemas.microsoft.com/office/drawing/2014/main" id="{FBD43BFE-79CA-EEAB-CC49-4EE60E10C9D1}"/>
              </a:ext>
            </a:extLst>
          </p:cNvPr>
          <p:cNvCxnSpPr>
            <a:cxnSpLocks/>
            <a:stCxn id="71" idx="6"/>
            <a:endCxn id="64" idx="2"/>
          </p:cNvCxnSpPr>
          <p:nvPr/>
        </p:nvCxnSpPr>
        <p:spPr>
          <a:xfrm flipV="1">
            <a:off x="1379459" y="1253855"/>
            <a:ext cx="2014083" cy="824993"/>
          </a:xfrm>
          <a:prstGeom prst="line">
            <a:avLst/>
          </a:prstGeom>
          <a:noFill/>
          <a:ln w="6350" cap="flat" cmpd="sng" algn="ctr">
            <a:solidFill>
              <a:schemeClr val="accent5"/>
            </a:solidFill>
            <a:prstDash val="solid"/>
            <a:miter lim="800000"/>
          </a:ln>
          <a:effectLst/>
        </p:spPr>
      </p:cxnSp>
      <p:cxnSp>
        <p:nvCxnSpPr>
          <p:cNvPr id="23" name="Straight Connector 22">
            <a:extLst>
              <a:ext uri="{FF2B5EF4-FFF2-40B4-BE49-F238E27FC236}">
                <a16:creationId xmlns:a16="http://schemas.microsoft.com/office/drawing/2014/main" id="{266163A2-2D88-CB43-FC1A-EFA70030C110}"/>
              </a:ext>
            </a:extLst>
          </p:cNvPr>
          <p:cNvCxnSpPr>
            <a:cxnSpLocks/>
            <a:stCxn id="71" idx="5"/>
            <a:endCxn id="57" idx="2"/>
          </p:cNvCxnSpPr>
          <p:nvPr/>
        </p:nvCxnSpPr>
        <p:spPr>
          <a:xfrm flipV="1">
            <a:off x="1285242" y="1585772"/>
            <a:ext cx="2673134" cy="719637"/>
          </a:xfrm>
          <a:prstGeom prst="line">
            <a:avLst/>
          </a:prstGeom>
          <a:noFill/>
          <a:ln w="6350" cap="flat" cmpd="sng" algn="ctr">
            <a:solidFill>
              <a:schemeClr val="accent5"/>
            </a:solidFill>
            <a:prstDash val="solid"/>
            <a:miter lim="800000"/>
          </a:ln>
          <a:effectLst/>
        </p:spPr>
      </p:cxnSp>
      <p:cxnSp>
        <p:nvCxnSpPr>
          <p:cNvPr id="24" name="Straight Connector 23">
            <a:extLst>
              <a:ext uri="{FF2B5EF4-FFF2-40B4-BE49-F238E27FC236}">
                <a16:creationId xmlns:a16="http://schemas.microsoft.com/office/drawing/2014/main" id="{44C8649A-1C45-7052-2AEC-9D82CCE749D9}"/>
              </a:ext>
            </a:extLst>
          </p:cNvPr>
          <p:cNvCxnSpPr>
            <a:cxnSpLocks/>
            <a:stCxn id="71" idx="4"/>
          </p:cNvCxnSpPr>
          <p:nvPr/>
        </p:nvCxnSpPr>
        <p:spPr>
          <a:xfrm>
            <a:off x="1057787" y="2399252"/>
            <a:ext cx="2660858" cy="1560053"/>
          </a:xfrm>
          <a:prstGeom prst="line">
            <a:avLst/>
          </a:prstGeom>
          <a:noFill/>
          <a:ln w="6350" cap="flat" cmpd="sng" algn="ctr">
            <a:solidFill>
              <a:schemeClr val="accent5"/>
            </a:solidFill>
            <a:prstDash val="solid"/>
            <a:miter lim="800000"/>
          </a:ln>
          <a:effectLst/>
        </p:spPr>
      </p:cxnSp>
      <p:cxnSp>
        <p:nvCxnSpPr>
          <p:cNvPr id="25" name="Straight Connector 24">
            <a:extLst>
              <a:ext uri="{FF2B5EF4-FFF2-40B4-BE49-F238E27FC236}">
                <a16:creationId xmlns:a16="http://schemas.microsoft.com/office/drawing/2014/main" id="{ACA455B8-B1C6-864C-31ED-DAF618CCAA1D}"/>
              </a:ext>
            </a:extLst>
          </p:cNvPr>
          <p:cNvCxnSpPr>
            <a:cxnSpLocks/>
            <a:stCxn id="71" idx="5"/>
          </p:cNvCxnSpPr>
          <p:nvPr/>
        </p:nvCxnSpPr>
        <p:spPr>
          <a:xfrm>
            <a:off x="1285243" y="2305408"/>
            <a:ext cx="1117228" cy="306003"/>
          </a:xfrm>
          <a:prstGeom prst="line">
            <a:avLst/>
          </a:prstGeom>
          <a:noFill/>
          <a:ln w="19050" cap="flat" cmpd="sng" algn="ctr">
            <a:solidFill>
              <a:schemeClr val="accent5"/>
            </a:solidFill>
            <a:prstDash val="solid"/>
            <a:miter lim="800000"/>
          </a:ln>
          <a:effectLst/>
        </p:spPr>
      </p:cxnSp>
      <p:cxnSp>
        <p:nvCxnSpPr>
          <p:cNvPr id="26" name="Straight Connector 25">
            <a:extLst>
              <a:ext uri="{FF2B5EF4-FFF2-40B4-BE49-F238E27FC236}">
                <a16:creationId xmlns:a16="http://schemas.microsoft.com/office/drawing/2014/main" id="{AB876C31-5D88-3808-F1DC-6E49343886DE}"/>
              </a:ext>
            </a:extLst>
          </p:cNvPr>
          <p:cNvCxnSpPr>
            <a:cxnSpLocks/>
            <a:stCxn id="71" idx="5"/>
            <a:endCxn id="65" idx="1"/>
          </p:cNvCxnSpPr>
          <p:nvPr/>
        </p:nvCxnSpPr>
        <p:spPr>
          <a:xfrm>
            <a:off x="1285242" y="2305409"/>
            <a:ext cx="3179342" cy="352459"/>
          </a:xfrm>
          <a:prstGeom prst="line">
            <a:avLst/>
          </a:prstGeom>
          <a:noFill/>
          <a:ln w="6350" cap="flat" cmpd="sng" algn="ctr">
            <a:solidFill>
              <a:schemeClr val="accent5"/>
            </a:solidFill>
            <a:prstDash val="solid"/>
            <a:miter lim="800000"/>
          </a:ln>
          <a:effectLst/>
        </p:spPr>
      </p:cxnSp>
      <p:cxnSp>
        <p:nvCxnSpPr>
          <p:cNvPr id="27" name="Straight Connector 26">
            <a:extLst>
              <a:ext uri="{FF2B5EF4-FFF2-40B4-BE49-F238E27FC236}">
                <a16:creationId xmlns:a16="http://schemas.microsoft.com/office/drawing/2014/main" id="{F29FBC67-4BE5-883C-9670-E30065DEB411}"/>
              </a:ext>
            </a:extLst>
          </p:cNvPr>
          <p:cNvCxnSpPr>
            <a:cxnSpLocks/>
            <a:stCxn id="71" idx="5"/>
            <a:endCxn id="66" idx="1"/>
          </p:cNvCxnSpPr>
          <p:nvPr/>
        </p:nvCxnSpPr>
        <p:spPr>
          <a:xfrm>
            <a:off x="1285242" y="2305409"/>
            <a:ext cx="1160657" cy="1583914"/>
          </a:xfrm>
          <a:prstGeom prst="line">
            <a:avLst/>
          </a:prstGeom>
          <a:noFill/>
          <a:ln w="6350" cap="flat" cmpd="sng" algn="ctr">
            <a:solidFill>
              <a:schemeClr val="accent5"/>
            </a:solidFill>
            <a:prstDash val="solid"/>
            <a:miter lim="800000"/>
          </a:ln>
          <a:effectLst/>
        </p:spPr>
      </p:cxnSp>
      <p:cxnSp>
        <p:nvCxnSpPr>
          <p:cNvPr id="28" name="Straight Connector 27">
            <a:extLst>
              <a:ext uri="{FF2B5EF4-FFF2-40B4-BE49-F238E27FC236}">
                <a16:creationId xmlns:a16="http://schemas.microsoft.com/office/drawing/2014/main" id="{B5EC0036-8F26-8C7C-DC14-CD6971CF8808}"/>
              </a:ext>
            </a:extLst>
          </p:cNvPr>
          <p:cNvCxnSpPr>
            <a:stCxn id="56" idx="4"/>
            <a:endCxn id="57" idx="2"/>
          </p:cNvCxnSpPr>
          <p:nvPr/>
        </p:nvCxnSpPr>
        <p:spPr>
          <a:xfrm flipV="1">
            <a:off x="2305884" y="1585772"/>
            <a:ext cx="1652492" cy="245810"/>
          </a:xfrm>
          <a:prstGeom prst="line">
            <a:avLst/>
          </a:prstGeom>
          <a:noFill/>
          <a:ln w="6350" cap="flat" cmpd="sng" algn="ctr">
            <a:solidFill>
              <a:schemeClr val="accent5"/>
            </a:solidFill>
            <a:prstDash val="solid"/>
            <a:miter lim="800000"/>
          </a:ln>
          <a:effectLst/>
        </p:spPr>
      </p:cxnSp>
      <p:cxnSp>
        <p:nvCxnSpPr>
          <p:cNvPr id="29" name="Straight Connector 28">
            <a:extLst>
              <a:ext uri="{FF2B5EF4-FFF2-40B4-BE49-F238E27FC236}">
                <a16:creationId xmlns:a16="http://schemas.microsoft.com/office/drawing/2014/main" id="{F4AFD296-1EE8-67B5-86C5-01002DF88AAD}"/>
              </a:ext>
            </a:extLst>
          </p:cNvPr>
          <p:cNvCxnSpPr>
            <a:cxnSpLocks/>
            <a:stCxn id="56" idx="4"/>
            <a:endCxn id="55" idx="0"/>
          </p:cNvCxnSpPr>
          <p:nvPr/>
        </p:nvCxnSpPr>
        <p:spPr>
          <a:xfrm>
            <a:off x="2305884" y="1831582"/>
            <a:ext cx="1820899" cy="1803478"/>
          </a:xfrm>
          <a:prstGeom prst="line">
            <a:avLst/>
          </a:prstGeom>
          <a:noFill/>
          <a:ln w="6350" cap="flat" cmpd="sng" algn="ctr">
            <a:solidFill>
              <a:schemeClr val="accent5"/>
            </a:solidFill>
            <a:prstDash val="solid"/>
            <a:miter lim="800000"/>
          </a:ln>
          <a:effectLst/>
        </p:spPr>
      </p:cxnSp>
      <p:cxnSp>
        <p:nvCxnSpPr>
          <p:cNvPr id="30" name="Straight Connector 29">
            <a:extLst>
              <a:ext uri="{FF2B5EF4-FFF2-40B4-BE49-F238E27FC236}">
                <a16:creationId xmlns:a16="http://schemas.microsoft.com/office/drawing/2014/main" id="{AF84B147-92EC-395A-1236-6C957D8B928D}"/>
              </a:ext>
            </a:extLst>
          </p:cNvPr>
          <p:cNvCxnSpPr>
            <a:stCxn id="56" idx="4"/>
            <a:endCxn id="66" idx="0"/>
          </p:cNvCxnSpPr>
          <p:nvPr/>
        </p:nvCxnSpPr>
        <p:spPr>
          <a:xfrm>
            <a:off x="2305884" y="1831582"/>
            <a:ext cx="207089" cy="2030039"/>
          </a:xfrm>
          <a:prstGeom prst="line">
            <a:avLst/>
          </a:prstGeom>
          <a:noFill/>
          <a:ln w="6350" cap="flat" cmpd="sng" algn="ctr">
            <a:solidFill>
              <a:schemeClr val="accent5"/>
            </a:solidFill>
            <a:prstDash val="solid"/>
            <a:miter lim="800000"/>
          </a:ln>
          <a:effectLst/>
        </p:spPr>
      </p:cxnSp>
      <p:cxnSp>
        <p:nvCxnSpPr>
          <p:cNvPr id="31" name="Straight Connector 30">
            <a:extLst>
              <a:ext uri="{FF2B5EF4-FFF2-40B4-BE49-F238E27FC236}">
                <a16:creationId xmlns:a16="http://schemas.microsoft.com/office/drawing/2014/main" id="{C0358483-C293-8B6C-A8C2-6F830B3C8F8A}"/>
              </a:ext>
            </a:extLst>
          </p:cNvPr>
          <p:cNvCxnSpPr>
            <a:cxnSpLocks/>
            <a:stCxn id="56" idx="4"/>
            <a:endCxn id="58" idx="7"/>
          </p:cNvCxnSpPr>
          <p:nvPr/>
        </p:nvCxnSpPr>
        <p:spPr>
          <a:xfrm flipH="1">
            <a:off x="1336316" y="1831582"/>
            <a:ext cx="969568" cy="1604040"/>
          </a:xfrm>
          <a:prstGeom prst="line">
            <a:avLst/>
          </a:prstGeom>
          <a:noFill/>
          <a:ln w="6350" cap="flat" cmpd="sng" algn="ctr">
            <a:solidFill>
              <a:schemeClr val="accent5"/>
            </a:solidFill>
            <a:prstDash val="solid"/>
            <a:miter lim="800000"/>
          </a:ln>
          <a:effectLst/>
        </p:spPr>
      </p:cxnSp>
      <p:cxnSp>
        <p:nvCxnSpPr>
          <p:cNvPr id="32" name="Straight Connector 31">
            <a:extLst>
              <a:ext uri="{FF2B5EF4-FFF2-40B4-BE49-F238E27FC236}">
                <a16:creationId xmlns:a16="http://schemas.microsoft.com/office/drawing/2014/main" id="{85BBC0CF-8F16-76F0-3BF1-DF72A5D409E6}"/>
              </a:ext>
            </a:extLst>
          </p:cNvPr>
          <p:cNvCxnSpPr>
            <a:cxnSpLocks/>
            <a:stCxn id="56" idx="4"/>
            <a:endCxn id="67" idx="7"/>
          </p:cNvCxnSpPr>
          <p:nvPr/>
        </p:nvCxnSpPr>
        <p:spPr>
          <a:xfrm flipH="1">
            <a:off x="769839" y="1831582"/>
            <a:ext cx="1536044" cy="1075822"/>
          </a:xfrm>
          <a:prstGeom prst="line">
            <a:avLst/>
          </a:prstGeom>
          <a:noFill/>
          <a:ln w="6350" cap="flat" cmpd="sng" algn="ctr">
            <a:solidFill>
              <a:schemeClr val="accent5"/>
            </a:solidFill>
            <a:prstDash val="solid"/>
            <a:miter lim="800000"/>
          </a:ln>
          <a:effectLst/>
        </p:spPr>
      </p:cxnSp>
      <p:cxnSp>
        <p:nvCxnSpPr>
          <p:cNvPr id="33" name="Straight Connector 32">
            <a:extLst>
              <a:ext uri="{FF2B5EF4-FFF2-40B4-BE49-F238E27FC236}">
                <a16:creationId xmlns:a16="http://schemas.microsoft.com/office/drawing/2014/main" id="{62BB55CC-AE4C-663B-C652-61E53EC35EC5}"/>
              </a:ext>
            </a:extLst>
          </p:cNvPr>
          <p:cNvCxnSpPr>
            <a:cxnSpLocks/>
            <a:stCxn id="56" idx="4"/>
            <a:endCxn id="69" idx="0"/>
          </p:cNvCxnSpPr>
          <p:nvPr/>
        </p:nvCxnSpPr>
        <p:spPr>
          <a:xfrm flipH="1">
            <a:off x="1940320" y="1831582"/>
            <a:ext cx="365564" cy="504264"/>
          </a:xfrm>
          <a:prstGeom prst="line">
            <a:avLst/>
          </a:prstGeom>
          <a:noFill/>
          <a:ln w="6350" cap="flat" cmpd="sng" algn="ctr">
            <a:solidFill>
              <a:schemeClr val="accent5"/>
            </a:solidFill>
            <a:prstDash val="solid"/>
            <a:miter lim="800000"/>
          </a:ln>
          <a:effectLst/>
        </p:spPr>
      </p:cxnSp>
      <p:cxnSp>
        <p:nvCxnSpPr>
          <p:cNvPr id="34" name="Straight Connector 33">
            <a:extLst>
              <a:ext uri="{FF2B5EF4-FFF2-40B4-BE49-F238E27FC236}">
                <a16:creationId xmlns:a16="http://schemas.microsoft.com/office/drawing/2014/main" id="{D20BF8B6-07C6-C673-3616-231014B10040}"/>
              </a:ext>
            </a:extLst>
          </p:cNvPr>
          <p:cNvCxnSpPr>
            <a:cxnSpLocks/>
            <a:stCxn id="67" idx="5"/>
            <a:endCxn id="58" idx="1"/>
          </p:cNvCxnSpPr>
          <p:nvPr/>
        </p:nvCxnSpPr>
        <p:spPr>
          <a:xfrm>
            <a:off x="769839" y="3041163"/>
            <a:ext cx="112506" cy="394459"/>
          </a:xfrm>
          <a:prstGeom prst="line">
            <a:avLst/>
          </a:prstGeom>
          <a:noFill/>
          <a:ln w="6350" cap="flat" cmpd="sng" algn="ctr">
            <a:solidFill>
              <a:schemeClr val="accent5"/>
            </a:solidFill>
            <a:prstDash val="solid"/>
            <a:miter lim="800000"/>
          </a:ln>
          <a:effectLst/>
        </p:spPr>
      </p:cxnSp>
      <p:cxnSp>
        <p:nvCxnSpPr>
          <p:cNvPr id="35" name="Straight Connector 34">
            <a:extLst>
              <a:ext uri="{FF2B5EF4-FFF2-40B4-BE49-F238E27FC236}">
                <a16:creationId xmlns:a16="http://schemas.microsoft.com/office/drawing/2014/main" id="{76218A9C-EBB3-CA06-0CE8-333080552F99}"/>
              </a:ext>
            </a:extLst>
          </p:cNvPr>
          <p:cNvCxnSpPr>
            <a:cxnSpLocks/>
            <a:stCxn id="58" idx="0"/>
            <a:endCxn id="69" idx="3"/>
          </p:cNvCxnSpPr>
          <p:nvPr/>
        </p:nvCxnSpPr>
        <p:spPr>
          <a:xfrm flipV="1">
            <a:off x="1109331" y="2497307"/>
            <a:ext cx="763915" cy="844567"/>
          </a:xfrm>
          <a:prstGeom prst="line">
            <a:avLst/>
          </a:prstGeom>
          <a:noFill/>
          <a:ln w="6350" cap="flat" cmpd="sng" algn="ctr">
            <a:solidFill>
              <a:schemeClr val="accent5"/>
            </a:solidFill>
            <a:prstDash val="solid"/>
            <a:miter lim="800000"/>
          </a:ln>
          <a:effectLst/>
        </p:spPr>
      </p:cxnSp>
      <p:cxnSp>
        <p:nvCxnSpPr>
          <p:cNvPr id="36" name="Straight Connector 35">
            <a:extLst>
              <a:ext uri="{FF2B5EF4-FFF2-40B4-BE49-F238E27FC236}">
                <a16:creationId xmlns:a16="http://schemas.microsoft.com/office/drawing/2014/main" id="{A4BA4198-844D-9766-A246-61F87B23A8BA}"/>
              </a:ext>
            </a:extLst>
          </p:cNvPr>
          <p:cNvCxnSpPr>
            <a:cxnSpLocks/>
            <a:stCxn id="67" idx="6"/>
            <a:endCxn id="69" idx="2"/>
          </p:cNvCxnSpPr>
          <p:nvPr/>
        </p:nvCxnSpPr>
        <p:spPr>
          <a:xfrm flipV="1">
            <a:off x="797622" y="2430428"/>
            <a:ext cx="1047841" cy="543856"/>
          </a:xfrm>
          <a:prstGeom prst="line">
            <a:avLst/>
          </a:prstGeom>
          <a:noFill/>
          <a:ln w="6350" cap="flat" cmpd="sng" algn="ctr">
            <a:solidFill>
              <a:srgbClr val="489299">
                <a:lumMod val="60000"/>
                <a:lumOff val="40000"/>
              </a:srgbClr>
            </a:solidFill>
            <a:prstDash val="solid"/>
            <a:miter lim="800000"/>
          </a:ln>
          <a:effectLst/>
        </p:spPr>
      </p:cxnSp>
      <p:cxnSp>
        <p:nvCxnSpPr>
          <p:cNvPr id="37" name="Straight Connector 36">
            <a:extLst>
              <a:ext uri="{FF2B5EF4-FFF2-40B4-BE49-F238E27FC236}">
                <a16:creationId xmlns:a16="http://schemas.microsoft.com/office/drawing/2014/main" id="{B4321E4F-9925-A1D4-8A0F-EC48E60B1958}"/>
              </a:ext>
            </a:extLst>
          </p:cNvPr>
          <p:cNvCxnSpPr>
            <a:cxnSpLocks/>
            <a:stCxn id="67" idx="5"/>
            <a:endCxn id="55" idx="1"/>
          </p:cNvCxnSpPr>
          <p:nvPr/>
        </p:nvCxnSpPr>
        <p:spPr>
          <a:xfrm>
            <a:off x="769839" y="3041163"/>
            <a:ext cx="3129958" cy="687645"/>
          </a:xfrm>
          <a:prstGeom prst="line">
            <a:avLst/>
          </a:prstGeom>
          <a:noFill/>
          <a:ln w="6350" cap="flat" cmpd="sng" algn="ctr">
            <a:solidFill>
              <a:schemeClr val="accent5"/>
            </a:solidFill>
            <a:prstDash val="solid"/>
            <a:miter lim="800000"/>
          </a:ln>
          <a:effectLst/>
        </p:spPr>
      </p:cxnSp>
      <p:cxnSp>
        <p:nvCxnSpPr>
          <p:cNvPr id="38" name="Straight Connector 37">
            <a:extLst>
              <a:ext uri="{FF2B5EF4-FFF2-40B4-BE49-F238E27FC236}">
                <a16:creationId xmlns:a16="http://schemas.microsoft.com/office/drawing/2014/main" id="{57C6C0AB-9BB6-BDBA-6AA1-9AB3BFF65B60}"/>
              </a:ext>
            </a:extLst>
          </p:cNvPr>
          <p:cNvCxnSpPr>
            <a:cxnSpLocks/>
            <a:endCxn id="57" idx="2"/>
          </p:cNvCxnSpPr>
          <p:nvPr/>
        </p:nvCxnSpPr>
        <p:spPr>
          <a:xfrm flipV="1">
            <a:off x="797622" y="1585772"/>
            <a:ext cx="3160754" cy="1140696"/>
          </a:xfrm>
          <a:prstGeom prst="line">
            <a:avLst/>
          </a:prstGeom>
          <a:noFill/>
          <a:ln w="6350" cap="flat" cmpd="sng" algn="ctr">
            <a:solidFill>
              <a:schemeClr val="accent5"/>
            </a:solidFill>
            <a:prstDash val="solid"/>
            <a:miter lim="800000"/>
          </a:ln>
          <a:effectLst/>
        </p:spPr>
      </p:cxnSp>
      <p:cxnSp>
        <p:nvCxnSpPr>
          <p:cNvPr id="39" name="Straight Connector 38">
            <a:extLst>
              <a:ext uri="{FF2B5EF4-FFF2-40B4-BE49-F238E27FC236}">
                <a16:creationId xmlns:a16="http://schemas.microsoft.com/office/drawing/2014/main" id="{394A839B-E111-CD12-9DE8-C63C81FA84FC}"/>
              </a:ext>
            </a:extLst>
          </p:cNvPr>
          <p:cNvCxnSpPr>
            <a:cxnSpLocks/>
            <a:stCxn id="67" idx="7"/>
            <a:endCxn id="64" idx="4"/>
          </p:cNvCxnSpPr>
          <p:nvPr/>
        </p:nvCxnSpPr>
        <p:spPr>
          <a:xfrm flipV="1">
            <a:off x="769838" y="1348437"/>
            <a:ext cx="2718561" cy="1558968"/>
          </a:xfrm>
          <a:prstGeom prst="line">
            <a:avLst/>
          </a:prstGeom>
          <a:noFill/>
          <a:ln w="6350" cap="flat" cmpd="sng" algn="ctr">
            <a:solidFill>
              <a:schemeClr val="accent5"/>
            </a:solidFill>
            <a:prstDash val="solid"/>
            <a:miter lim="800000"/>
          </a:ln>
          <a:effectLst/>
        </p:spPr>
      </p:cxnSp>
      <p:cxnSp>
        <p:nvCxnSpPr>
          <p:cNvPr id="40" name="Straight Connector 39">
            <a:extLst>
              <a:ext uri="{FF2B5EF4-FFF2-40B4-BE49-F238E27FC236}">
                <a16:creationId xmlns:a16="http://schemas.microsoft.com/office/drawing/2014/main" id="{D4EBA197-F266-47C0-A530-3B97BEECC069}"/>
              </a:ext>
            </a:extLst>
          </p:cNvPr>
          <p:cNvCxnSpPr>
            <a:cxnSpLocks/>
            <a:stCxn id="66" idx="6"/>
            <a:endCxn id="55" idx="3"/>
          </p:cNvCxnSpPr>
          <p:nvPr/>
        </p:nvCxnSpPr>
        <p:spPr>
          <a:xfrm>
            <a:off x="2607830" y="3956203"/>
            <a:ext cx="1291967" cy="225257"/>
          </a:xfrm>
          <a:prstGeom prst="line">
            <a:avLst/>
          </a:prstGeom>
          <a:noFill/>
          <a:ln w="6350" cap="flat" cmpd="sng" algn="ctr">
            <a:solidFill>
              <a:schemeClr val="accent5"/>
            </a:solidFill>
            <a:prstDash val="solid"/>
            <a:miter lim="800000"/>
          </a:ln>
          <a:effectLst/>
        </p:spPr>
      </p:cxnSp>
      <p:cxnSp>
        <p:nvCxnSpPr>
          <p:cNvPr id="41" name="Straight Connector 40">
            <a:extLst>
              <a:ext uri="{FF2B5EF4-FFF2-40B4-BE49-F238E27FC236}">
                <a16:creationId xmlns:a16="http://schemas.microsoft.com/office/drawing/2014/main" id="{694FE799-90D1-C18F-A067-5F970ACD2DB4}"/>
              </a:ext>
            </a:extLst>
          </p:cNvPr>
          <p:cNvCxnSpPr>
            <a:cxnSpLocks/>
            <a:stCxn id="66" idx="6"/>
            <a:endCxn id="65" idx="3"/>
          </p:cNvCxnSpPr>
          <p:nvPr/>
        </p:nvCxnSpPr>
        <p:spPr>
          <a:xfrm flipV="1">
            <a:off x="2607830" y="2791627"/>
            <a:ext cx="1856754" cy="1164576"/>
          </a:xfrm>
          <a:prstGeom prst="line">
            <a:avLst/>
          </a:prstGeom>
          <a:noFill/>
          <a:ln w="6350" cap="flat" cmpd="sng" algn="ctr">
            <a:solidFill>
              <a:schemeClr val="accent5"/>
            </a:solidFill>
            <a:prstDash val="solid"/>
            <a:miter lim="800000"/>
          </a:ln>
          <a:effectLst/>
        </p:spPr>
      </p:cxnSp>
      <p:cxnSp>
        <p:nvCxnSpPr>
          <p:cNvPr id="42" name="Straight Connector 41">
            <a:extLst>
              <a:ext uri="{FF2B5EF4-FFF2-40B4-BE49-F238E27FC236}">
                <a16:creationId xmlns:a16="http://schemas.microsoft.com/office/drawing/2014/main" id="{B7A034BD-BD41-1B04-E096-B19DABB5C213}"/>
              </a:ext>
            </a:extLst>
          </p:cNvPr>
          <p:cNvCxnSpPr>
            <a:cxnSpLocks/>
            <a:stCxn id="66" idx="7"/>
            <a:endCxn id="57" idx="2"/>
          </p:cNvCxnSpPr>
          <p:nvPr/>
        </p:nvCxnSpPr>
        <p:spPr>
          <a:xfrm flipV="1">
            <a:off x="2580047" y="1585772"/>
            <a:ext cx="1378329" cy="2303551"/>
          </a:xfrm>
          <a:prstGeom prst="line">
            <a:avLst/>
          </a:prstGeom>
          <a:noFill/>
          <a:ln w="6350" cap="flat" cmpd="sng" algn="ctr">
            <a:solidFill>
              <a:schemeClr val="accent5"/>
            </a:solidFill>
            <a:prstDash val="solid"/>
            <a:miter lim="800000"/>
          </a:ln>
          <a:effectLst/>
        </p:spPr>
      </p:cxnSp>
      <p:cxnSp>
        <p:nvCxnSpPr>
          <p:cNvPr id="43" name="Straight Connector 42">
            <a:extLst>
              <a:ext uri="{FF2B5EF4-FFF2-40B4-BE49-F238E27FC236}">
                <a16:creationId xmlns:a16="http://schemas.microsoft.com/office/drawing/2014/main" id="{6349D89A-05F8-F3EF-45EF-15650D593C92}"/>
              </a:ext>
            </a:extLst>
          </p:cNvPr>
          <p:cNvCxnSpPr>
            <a:cxnSpLocks/>
            <a:stCxn id="66" idx="7"/>
            <a:endCxn id="64" idx="4"/>
          </p:cNvCxnSpPr>
          <p:nvPr/>
        </p:nvCxnSpPr>
        <p:spPr>
          <a:xfrm flipV="1">
            <a:off x="2580047" y="1348436"/>
            <a:ext cx="908352" cy="2540887"/>
          </a:xfrm>
          <a:prstGeom prst="line">
            <a:avLst/>
          </a:prstGeom>
          <a:noFill/>
          <a:ln w="6350" cap="flat" cmpd="sng" algn="ctr">
            <a:solidFill>
              <a:schemeClr val="accent5"/>
            </a:solidFill>
            <a:prstDash val="solid"/>
            <a:miter lim="800000"/>
          </a:ln>
          <a:effectLst/>
        </p:spPr>
      </p:cxnSp>
      <p:cxnSp>
        <p:nvCxnSpPr>
          <p:cNvPr id="44" name="Straight Connector 43">
            <a:extLst>
              <a:ext uri="{FF2B5EF4-FFF2-40B4-BE49-F238E27FC236}">
                <a16:creationId xmlns:a16="http://schemas.microsoft.com/office/drawing/2014/main" id="{50EA1464-0D5D-68C2-9505-89FE0D957513}"/>
              </a:ext>
            </a:extLst>
          </p:cNvPr>
          <p:cNvCxnSpPr>
            <a:cxnSpLocks/>
            <a:stCxn id="66" idx="0"/>
            <a:endCxn id="69" idx="4"/>
          </p:cNvCxnSpPr>
          <p:nvPr/>
        </p:nvCxnSpPr>
        <p:spPr>
          <a:xfrm flipH="1" flipV="1">
            <a:off x="1940320" y="2525009"/>
            <a:ext cx="572653" cy="1336612"/>
          </a:xfrm>
          <a:prstGeom prst="line">
            <a:avLst/>
          </a:prstGeom>
          <a:noFill/>
          <a:ln w="6350" cap="flat" cmpd="sng" algn="ctr">
            <a:solidFill>
              <a:schemeClr val="accent5"/>
            </a:solidFill>
            <a:prstDash val="solid"/>
            <a:miter lim="800000"/>
          </a:ln>
          <a:effectLst/>
        </p:spPr>
      </p:cxnSp>
      <p:cxnSp>
        <p:nvCxnSpPr>
          <p:cNvPr id="45" name="Straight Connector 44">
            <a:extLst>
              <a:ext uri="{FF2B5EF4-FFF2-40B4-BE49-F238E27FC236}">
                <a16:creationId xmlns:a16="http://schemas.microsoft.com/office/drawing/2014/main" id="{71927CD4-FCF9-A368-40A0-A89326F764A5}"/>
              </a:ext>
            </a:extLst>
          </p:cNvPr>
          <p:cNvCxnSpPr>
            <a:cxnSpLocks/>
            <a:stCxn id="57" idx="2"/>
            <a:endCxn id="65" idx="0"/>
          </p:cNvCxnSpPr>
          <p:nvPr/>
        </p:nvCxnSpPr>
        <p:spPr>
          <a:xfrm>
            <a:off x="3958376" y="1585772"/>
            <a:ext cx="573282" cy="1044394"/>
          </a:xfrm>
          <a:prstGeom prst="line">
            <a:avLst/>
          </a:prstGeom>
          <a:noFill/>
          <a:ln w="6350" cap="flat" cmpd="sng" algn="ctr">
            <a:solidFill>
              <a:schemeClr val="accent5"/>
            </a:solidFill>
            <a:prstDash val="solid"/>
            <a:miter lim="800000"/>
          </a:ln>
          <a:effectLst/>
        </p:spPr>
      </p:cxnSp>
      <p:cxnSp>
        <p:nvCxnSpPr>
          <p:cNvPr id="46" name="Straight Connector 45">
            <a:extLst>
              <a:ext uri="{FF2B5EF4-FFF2-40B4-BE49-F238E27FC236}">
                <a16:creationId xmlns:a16="http://schemas.microsoft.com/office/drawing/2014/main" id="{8B24C19A-35D1-E7FA-233E-EBDBDECA1B1C}"/>
              </a:ext>
            </a:extLst>
          </p:cNvPr>
          <p:cNvCxnSpPr>
            <a:cxnSpLocks/>
            <a:stCxn id="55" idx="7"/>
            <a:endCxn id="65" idx="4"/>
          </p:cNvCxnSpPr>
          <p:nvPr/>
        </p:nvCxnSpPr>
        <p:spPr>
          <a:xfrm flipV="1">
            <a:off x="4353768" y="2819329"/>
            <a:ext cx="177890" cy="909479"/>
          </a:xfrm>
          <a:prstGeom prst="line">
            <a:avLst/>
          </a:prstGeom>
          <a:noFill/>
          <a:ln w="6350" cap="flat" cmpd="sng" algn="ctr">
            <a:solidFill>
              <a:schemeClr val="accent5"/>
            </a:solidFill>
            <a:prstDash val="solid"/>
            <a:miter lim="800000"/>
          </a:ln>
          <a:effectLst/>
        </p:spPr>
      </p:cxnSp>
      <p:cxnSp>
        <p:nvCxnSpPr>
          <p:cNvPr id="47" name="Straight Connector 46">
            <a:extLst>
              <a:ext uri="{FF2B5EF4-FFF2-40B4-BE49-F238E27FC236}">
                <a16:creationId xmlns:a16="http://schemas.microsoft.com/office/drawing/2014/main" id="{65A06C93-15AA-C8D6-A075-D88399B46BD5}"/>
              </a:ext>
            </a:extLst>
          </p:cNvPr>
          <p:cNvCxnSpPr>
            <a:cxnSpLocks/>
            <a:stCxn id="68" idx="6"/>
            <a:endCxn id="56" idx="1"/>
          </p:cNvCxnSpPr>
          <p:nvPr/>
        </p:nvCxnSpPr>
        <p:spPr>
          <a:xfrm>
            <a:off x="1396391" y="1216547"/>
            <a:ext cx="682506" cy="68634"/>
          </a:xfrm>
          <a:prstGeom prst="line">
            <a:avLst/>
          </a:prstGeom>
          <a:noFill/>
          <a:ln w="6350" cap="flat" cmpd="sng" algn="ctr">
            <a:solidFill>
              <a:schemeClr val="accent5"/>
            </a:solidFill>
            <a:prstDash val="solid"/>
            <a:miter lim="800000"/>
          </a:ln>
          <a:effectLst/>
        </p:spPr>
      </p:cxnSp>
      <p:cxnSp>
        <p:nvCxnSpPr>
          <p:cNvPr id="48" name="Straight Connector 47">
            <a:extLst>
              <a:ext uri="{FF2B5EF4-FFF2-40B4-BE49-F238E27FC236}">
                <a16:creationId xmlns:a16="http://schemas.microsoft.com/office/drawing/2014/main" id="{03943354-EA2D-BD13-AAFE-D1A9F51CB92B}"/>
              </a:ext>
            </a:extLst>
          </p:cNvPr>
          <p:cNvCxnSpPr>
            <a:cxnSpLocks/>
            <a:stCxn id="67" idx="5"/>
            <a:endCxn id="66" idx="1"/>
          </p:cNvCxnSpPr>
          <p:nvPr/>
        </p:nvCxnSpPr>
        <p:spPr>
          <a:xfrm>
            <a:off x="769839" y="3041163"/>
            <a:ext cx="1676060" cy="848160"/>
          </a:xfrm>
          <a:prstGeom prst="line">
            <a:avLst/>
          </a:prstGeom>
          <a:noFill/>
          <a:ln w="6350" cap="flat" cmpd="sng" algn="ctr">
            <a:solidFill>
              <a:schemeClr val="accent5"/>
            </a:solidFill>
            <a:prstDash val="solid"/>
            <a:miter lim="800000"/>
          </a:ln>
          <a:effectLst/>
        </p:spPr>
      </p:cxnSp>
      <p:cxnSp>
        <p:nvCxnSpPr>
          <p:cNvPr id="49" name="Straight Connector 48">
            <a:extLst>
              <a:ext uri="{FF2B5EF4-FFF2-40B4-BE49-F238E27FC236}">
                <a16:creationId xmlns:a16="http://schemas.microsoft.com/office/drawing/2014/main" id="{D7063EDF-A6CF-21C7-D1D3-8BDBBF261F5A}"/>
              </a:ext>
            </a:extLst>
          </p:cNvPr>
          <p:cNvCxnSpPr>
            <a:stCxn id="57" idx="4"/>
            <a:endCxn id="55" idx="0"/>
          </p:cNvCxnSpPr>
          <p:nvPr/>
        </p:nvCxnSpPr>
        <p:spPr>
          <a:xfrm flipH="1">
            <a:off x="4126783" y="1905846"/>
            <a:ext cx="152600" cy="1729214"/>
          </a:xfrm>
          <a:prstGeom prst="line">
            <a:avLst/>
          </a:prstGeom>
          <a:noFill/>
          <a:ln w="19050" cap="flat" cmpd="sng" algn="ctr">
            <a:solidFill>
              <a:schemeClr val="accent5"/>
            </a:solidFill>
            <a:prstDash val="solid"/>
            <a:miter lim="800000"/>
          </a:ln>
          <a:effectLst/>
        </p:spPr>
      </p:cxnSp>
      <p:cxnSp>
        <p:nvCxnSpPr>
          <p:cNvPr id="50" name="Straight Connector 49">
            <a:extLst>
              <a:ext uri="{FF2B5EF4-FFF2-40B4-BE49-F238E27FC236}">
                <a16:creationId xmlns:a16="http://schemas.microsoft.com/office/drawing/2014/main" id="{39A9BA0D-5A1E-B80F-0680-93E8AAFCEEFE}"/>
              </a:ext>
            </a:extLst>
          </p:cNvPr>
          <p:cNvCxnSpPr>
            <a:cxnSpLocks/>
            <a:stCxn id="64" idx="5"/>
            <a:endCxn id="57" idx="1"/>
          </p:cNvCxnSpPr>
          <p:nvPr/>
        </p:nvCxnSpPr>
        <p:spPr>
          <a:xfrm>
            <a:off x="3555473" y="1320734"/>
            <a:ext cx="496924" cy="38712"/>
          </a:xfrm>
          <a:prstGeom prst="line">
            <a:avLst/>
          </a:prstGeom>
          <a:noFill/>
          <a:ln w="6350" cap="flat" cmpd="sng" algn="ctr">
            <a:solidFill>
              <a:schemeClr val="accent5"/>
            </a:solidFill>
            <a:prstDash val="solid"/>
            <a:miter lim="800000"/>
          </a:ln>
          <a:effectLst/>
        </p:spPr>
      </p:cxnSp>
      <p:cxnSp>
        <p:nvCxnSpPr>
          <p:cNvPr id="51" name="Straight Connector 50">
            <a:extLst>
              <a:ext uri="{FF2B5EF4-FFF2-40B4-BE49-F238E27FC236}">
                <a16:creationId xmlns:a16="http://schemas.microsoft.com/office/drawing/2014/main" id="{72BB8DA4-9BAB-96D4-E71D-1261C17FA9D4}"/>
              </a:ext>
            </a:extLst>
          </p:cNvPr>
          <p:cNvCxnSpPr>
            <a:cxnSpLocks/>
            <a:stCxn id="64" idx="2"/>
            <a:endCxn id="56" idx="7"/>
          </p:cNvCxnSpPr>
          <p:nvPr/>
        </p:nvCxnSpPr>
        <p:spPr>
          <a:xfrm flipH="1">
            <a:off x="2532869" y="1253855"/>
            <a:ext cx="860673" cy="31326"/>
          </a:xfrm>
          <a:prstGeom prst="line">
            <a:avLst/>
          </a:prstGeom>
          <a:noFill/>
          <a:ln w="6350" cap="flat" cmpd="sng" algn="ctr">
            <a:solidFill>
              <a:schemeClr val="accent5"/>
            </a:solidFill>
            <a:prstDash val="solid"/>
            <a:miter lim="800000"/>
          </a:ln>
          <a:effectLst/>
        </p:spPr>
      </p:cxnSp>
      <p:cxnSp>
        <p:nvCxnSpPr>
          <p:cNvPr id="52" name="Straight Connector 51">
            <a:extLst>
              <a:ext uri="{FF2B5EF4-FFF2-40B4-BE49-F238E27FC236}">
                <a16:creationId xmlns:a16="http://schemas.microsoft.com/office/drawing/2014/main" id="{0CD17FFD-9606-9099-126C-5F81250DB88C}"/>
              </a:ext>
            </a:extLst>
          </p:cNvPr>
          <p:cNvCxnSpPr>
            <a:stCxn id="56" idx="6"/>
            <a:endCxn id="57" idx="1"/>
          </p:cNvCxnSpPr>
          <p:nvPr/>
        </p:nvCxnSpPr>
        <p:spPr>
          <a:xfrm flipV="1">
            <a:off x="2626890" y="1359446"/>
            <a:ext cx="1425507" cy="152062"/>
          </a:xfrm>
          <a:prstGeom prst="line">
            <a:avLst/>
          </a:prstGeom>
          <a:noFill/>
          <a:ln w="19050" cap="flat" cmpd="sng" algn="ctr">
            <a:solidFill>
              <a:schemeClr val="accent5"/>
            </a:solidFill>
            <a:prstDash val="solid"/>
            <a:miter lim="800000"/>
          </a:ln>
          <a:effectLst/>
        </p:spPr>
      </p:cxnSp>
      <p:cxnSp>
        <p:nvCxnSpPr>
          <p:cNvPr id="53" name="Straight Connector 52">
            <a:extLst>
              <a:ext uri="{FF2B5EF4-FFF2-40B4-BE49-F238E27FC236}">
                <a16:creationId xmlns:a16="http://schemas.microsoft.com/office/drawing/2014/main" id="{DBE8C546-0080-D551-F4F6-35442A24D449}"/>
              </a:ext>
            </a:extLst>
          </p:cNvPr>
          <p:cNvCxnSpPr>
            <a:cxnSpLocks/>
            <a:stCxn id="58" idx="6"/>
            <a:endCxn id="55" idx="2"/>
          </p:cNvCxnSpPr>
          <p:nvPr/>
        </p:nvCxnSpPr>
        <p:spPr>
          <a:xfrm>
            <a:off x="1430337" y="3661948"/>
            <a:ext cx="2375439" cy="293186"/>
          </a:xfrm>
          <a:prstGeom prst="line">
            <a:avLst/>
          </a:prstGeom>
          <a:noFill/>
          <a:ln w="19050" cap="flat" cmpd="sng" algn="ctr">
            <a:solidFill>
              <a:schemeClr val="accent5"/>
            </a:solidFill>
            <a:prstDash val="solid"/>
            <a:miter lim="800000"/>
          </a:ln>
          <a:effectLst/>
        </p:spPr>
      </p:cxnSp>
      <p:pic>
        <p:nvPicPr>
          <p:cNvPr id="55" name="Picture 54">
            <a:extLst>
              <a:ext uri="{FF2B5EF4-FFF2-40B4-BE49-F238E27FC236}">
                <a16:creationId xmlns:a16="http://schemas.microsoft.com/office/drawing/2014/main" id="{E942B76B-B142-EDB1-4F21-4A43BE0BB693}"/>
              </a:ext>
            </a:extLst>
          </p:cNvPr>
          <p:cNvPicPr>
            <a:picLocks noChangeAspect="1"/>
          </p:cNvPicPr>
          <p:nvPr/>
        </p:nvPicPr>
        <p:blipFill rotWithShape="1">
          <a:blip r:embed="rId3"/>
          <a:srcRect l="84872" t="50000" r="523" b="30662"/>
          <a:stretch/>
        </p:blipFill>
        <p:spPr>
          <a:xfrm>
            <a:off x="3805776" y="3635060"/>
            <a:ext cx="642013" cy="640148"/>
          </a:xfrm>
          <a:prstGeom prst="ellipse">
            <a:avLst/>
          </a:prstGeom>
          <a:ln w="28575">
            <a:solidFill>
              <a:schemeClr val="accent5"/>
            </a:solidFill>
          </a:ln>
          <a:effectLst>
            <a:outerShdw blurRad="50800" dist="38100" dir="2700000" algn="tl" rotWithShape="0">
              <a:prstClr val="black">
                <a:alpha val="40000"/>
              </a:prstClr>
            </a:outerShdw>
          </a:effectLst>
        </p:spPr>
      </p:pic>
      <p:pic>
        <p:nvPicPr>
          <p:cNvPr id="56" name="Picture 55">
            <a:extLst>
              <a:ext uri="{FF2B5EF4-FFF2-40B4-BE49-F238E27FC236}">
                <a16:creationId xmlns:a16="http://schemas.microsoft.com/office/drawing/2014/main" id="{D68FC45B-4267-8EE1-3725-B3BFD7EABD96}"/>
              </a:ext>
            </a:extLst>
          </p:cNvPr>
          <p:cNvPicPr>
            <a:picLocks noChangeAspect="1"/>
          </p:cNvPicPr>
          <p:nvPr/>
        </p:nvPicPr>
        <p:blipFill rotWithShape="1">
          <a:blip r:embed="rId3"/>
          <a:srcRect l="56716" t="73642" r="28218" b="6706"/>
          <a:stretch/>
        </p:blipFill>
        <p:spPr>
          <a:xfrm>
            <a:off x="1984877" y="1191434"/>
            <a:ext cx="642013" cy="640148"/>
          </a:xfrm>
          <a:prstGeom prst="ellipse">
            <a:avLst/>
          </a:prstGeom>
          <a:ln w="28575">
            <a:solidFill>
              <a:schemeClr val="accent5"/>
            </a:solidFill>
          </a:ln>
          <a:effectLst>
            <a:outerShdw blurRad="50800" dist="38100" dir="2700000" algn="tl" rotWithShape="0">
              <a:prstClr val="black">
                <a:alpha val="40000"/>
              </a:prstClr>
            </a:outerShdw>
          </a:effectLst>
        </p:spPr>
      </p:pic>
      <p:pic>
        <p:nvPicPr>
          <p:cNvPr id="57" name="Picture 56">
            <a:extLst>
              <a:ext uri="{FF2B5EF4-FFF2-40B4-BE49-F238E27FC236}">
                <a16:creationId xmlns:a16="http://schemas.microsoft.com/office/drawing/2014/main" id="{B989AF7A-92E7-9A9D-59F0-77C881B03603}"/>
              </a:ext>
            </a:extLst>
          </p:cNvPr>
          <p:cNvPicPr>
            <a:picLocks noChangeAspect="1"/>
          </p:cNvPicPr>
          <p:nvPr/>
        </p:nvPicPr>
        <p:blipFill rotWithShape="1">
          <a:blip r:embed="rId3"/>
          <a:srcRect l="83433" t="2361" r="-104" b="75417"/>
          <a:stretch/>
        </p:blipFill>
        <p:spPr>
          <a:xfrm>
            <a:off x="3958376" y="1265698"/>
            <a:ext cx="642013" cy="640148"/>
          </a:xfrm>
          <a:prstGeom prst="ellipse">
            <a:avLst/>
          </a:prstGeom>
          <a:ln w="28575">
            <a:solidFill>
              <a:schemeClr val="accent5"/>
            </a:solidFill>
          </a:ln>
          <a:effectLst>
            <a:outerShdw blurRad="50800" dist="38100" dir="2700000" algn="tl" rotWithShape="0">
              <a:prstClr val="black">
                <a:alpha val="40000"/>
              </a:prstClr>
            </a:outerShdw>
          </a:effectLst>
        </p:spPr>
      </p:pic>
      <p:pic>
        <p:nvPicPr>
          <p:cNvPr id="58" name="Picture 57">
            <a:extLst>
              <a:ext uri="{FF2B5EF4-FFF2-40B4-BE49-F238E27FC236}">
                <a16:creationId xmlns:a16="http://schemas.microsoft.com/office/drawing/2014/main" id="{C905AB2B-B615-6FCD-AB12-B6304D06F915}"/>
              </a:ext>
            </a:extLst>
          </p:cNvPr>
          <p:cNvPicPr>
            <a:picLocks noChangeAspect="1"/>
          </p:cNvPicPr>
          <p:nvPr/>
        </p:nvPicPr>
        <p:blipFill rotWithShape="1">
          <a:blip r:embed="rId3"/>
          <a:srcRect l="27829" t="71158" r="55437" b="6750"/>
          <a:stretch/>
        </p:blipFill>
        <p:spPr>
          <a:xfrm>
            <a:off x="788324" y="3341874"/>
            <a:ext cx="642013" cy="640148"/>
          </a:xfrm>
          <a:prstGeom prst="ellipse">
            <a:avLst/>
          </a:prstGeom>
          <a:ln w="28575">
            <a:solidFill>
              <a:schemeClr val="accent5"/>
            </a:solidFill>
          </a:ln>
          <a:effectLst>
            <a:outerShdw blurRad="50800" dist="38100" dir="2700000" algn="tl" rotWithShape="0">
              <a:prstClr val="black">
                <a:alpha val="40000"/>
              </a:prstClr>
            </a:outerShdw>
          </a:effectLst>
        </p:spPr>
      </p:pic>
      <p:sp>
        <p:nvSpPr>
          <p:cNvPr id="59" name="Rectangle 58">
            <a:extLst>
              <a:ext uri="{FF2B5EF4-FFF2-40B4-BE49-F238E27FC236}">
                <a16:creationId xmlns:a16="http://schemas.microsoft.com/office/drawing/2014/main" id="{C3377C65-B303-3887-A9A4-ED267662D4C4}"/>
              </a:ext>
            </a:extLst>
          </p:cNvPr>
          <p:cNvSpPr/>
          <p:nvPr/>
        </p:nvSpPr>
        <p:spPr>
          <a:xfrm>
            <a:off x="1913717" y="1751900"/>
            <a:ext cx="736007" cy="222350"/>
          </a:xfrm>
          <a:prstGeom prst="rect">
            <a:avLst/>
          </a:prstGeom>
          <a:solidFill>
            <a:srgbClr val="E2F3FA"/>
          </a:solidFill>
          <a:ln w="12700" cap="flat" cmpd="sng" algn="ctr">
            <a:solidFill>
              <a:schemeClr val="accent5"/>
            </a:solidFill>
            <a:prstDash val="solid"/>
            <a:miter lim="800000"/>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E3E4E"/>
                </a:solidFill>
                <a:effectLst/>
                <a:uLnTx/>
                <a:uFillTx/>
              </a:rPr>
              <a:t>Pharmacist</a:t>
            </a:r>
          </a:p>
        </p:txBody>
      </p:sp>
      <p:sp>
        <p:nvSpPr>
          <p:cNvPr id="60" name="Rectangle 59">
            <a:extLst>
              <a:ext uri="{FF2B5EF4-FFF2-40B4-BE49-F238E27FC236}">
                <a16:creationId xmlns:a16="http://schemas.microsoft.com/office/drawing/2014/main" id="{17DCFA0F-E2A1-5777-21DD-D062DA4E4B57}"/>
              </a:ext>
            </a:extLst>
          </p:cNvPr>
          <p:cNvSpPr/>
          <p:nvPr/>
        </p:nvSpPr>
        <p:spPr>
          <a:xfrm>
            <a:off x="460724" y="3928850"/>
            <a:ext cx="1288872" cy="222350"/>
          </a:xfrm>
          <a:prstGeom prst="rect">
            <a:avLst/>
          </a:prstGeom>
          <a:solidFill>
            <a:srgbClr val="E2F3FA"/>
          </a:solidFill>
          <a:ln w="12700" cap="flat" cmpd="sng" algn="ctr">
            <a:solidFill>
              <a:schemeClr val="accent5"/>
            </a:solidFill>
            <a:prstDash val="solid"/>
            <a:miter lim="800000"/>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E3E4E"/>
                </a:solidFill>
                <a:effectLst/>
                <a:uLnTx/>
                <a:uFillTx/>
              </a:rPr>
              <a:t>Radiation Oncologist</a:t>
            </a:r>
          </a:p>
        </p:txBody>
      </p:sp>
      <p:sp>
        <p:nvSpPr>
          <p:cNvPr id="61" name="Rectangle 60">
            <a:extLst>
              <a:ext uri="{FF2B5EF4-FFF2-40B4-BE49-F238E27FC236}">
                <a16:creationId xmlns:a16="http://schemas.microsoft.com/office/drawing/2014/main" id="{B8DC100C-8EEE-0774-02EC-9A368C46D041}"/>
              </a:ext>
            </a:extLst>
          </p:cNvPr>
          <p:cNvSpPr/>
          <p:nvPr/>
        </p:nvSpPr>
        <p:spPr>
          <a:xfrm>
            <a:off x="3514324" y="4254943"/>
            <a:ext cx="1224916" cy="222350"/>
          </a:xfrm>
          <a:prstGeom prst="rect">
            <a:avLst/>
          </a:prstGeom>
          <a:solidFill>
            <a:srgbClr val="E2F3FA"/>
          </a:solidFill>
          <a:ln w="12700" cap="flat" cmpd="sng" algn="ctr">
            <a:solidFill>
              <a:schemeClr val="accent5"/>
            </a:solidFill>
            <a:prstDash val="solid"/>
            <a:miter lim="800000"/>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E3E4E"/>
                </a:solidFill>
                <a:effectLst/>
                <a:uLnTx/>
                <a:uFillTx/>
              </a:rPr>
              <a:t>Medical Oncologist</a:t>
            </a:r>
          </a:p>
        </p:txBody>
      </p:sp>
      <p:sp>
        <p:nvSpPr>
          <p:cNvPr id="62" name="Rectangle 61">
            <a:extLst>
              <a:ext uri="{FF2B5EF4-FFF2-40B4-BE49-F238E27FC236}">
                <a16:creationId xmlns:a16="http://schemas.microsoft.com/office/drawing/2014/main" id="{8A89CCB4-CCC9-77C6-8CA8-0B5E309A4EEB}"/>
              </a:ext>
            </a:extLst>
          </p:cNvPr>
          <p:cNvSpPr/>
          <p:nvPr/>
        </p:nvSpPr>
        <p:spPr>
          <a:xfrm>
            <a:off x="3647340" y="1854837"/>
            <a:ext cx="1271739" cy="222350"/>
          </a:xfrm>
          <a:prstGeom prst="rect">
            <a:avLst/>
          </a:prstGeom>
          <a:solidFill>
            <a:srgbClr val="E2F3FA"/>
          </a:solidFill>
          <a:ln w="12700" cap="flat" cmpd="sng" algn="ctr">
            <a:solidFill>
              <a:schemeClr val="accent5"/>
            </a:solidFill>
            <a:prstDash val="solid"/>
            <a:miter lim="800000"/>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E3E4E"/>
                </a:solidFill>
                <a:effectLst/>
                <a:uLnTx/>
                <a:uFillTx/>
              </a:rPr>
              <a:t>Oncology Nurse</a:t>
            </a:r>
          </a:p>
        </p:txBody>
      </p:sp>
      <p:sp>
        <p:nvSpPr>
          <p:cNvPr id="64" name="Oval 63">
            <a:extLst>
              <a:ext uri="{FF2B5EF4-FFF2-40B4-BE49-F238E27FC236}">
                <a16:creationId xmlns:a16="http://schemas.microsoft.com/office/drawing/2014/main" id="{92866898-A38D-3207-4219-27C1D55B26C5}"/>
              </a:ext>
            </a:extLst>
          </p:cNvPr>
          <p:cNvSpPr/>
          <p:nvPr/>
        </p:nvSpPr>
        <p:spPr>
          <a:xfrm>
            <a:off x="3393542" y="1159273"/>
            <a:ext cx="189714" cy="189163"/>
          </a:xfrm>
          <a:prstGeom prst="ellipse">
            <a:avLst/>
          </a:prstGeom>
          <a:solidFill>
            <a:schemeClr val="accent3"/>
          </a:solidFill>
          <a:ln w="28575" cap="flat" cmpd="sng" algn="ctr">
            <a:solidFill>
              <a:schemeClr val="accent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65" name="Oval 64">
            <a:extLst>
              <a:ext uri="{FF2B5EF4-FFF2-40B4-BE49-F238E27FC236}">
                <a16:creationId xmlns:a16="http://schemas.microsoft.com/office/drawing/2014/main" id="{06B094AD-D00C-BD47-DD4E-AA977758915A}"/>
              </a:ext>
            </a:extLst>
          </p:cNvPr>
          <p:cNvSpPr/>
          <p:nvPr/>
        </p:nvSpPr>
        <p:spPr>
          <a:xfrm>
            <a:off x="4436801" y="2630166"/>
            <a:ext cx="189714" cy="189163"/>
          </a:xfrm>
          <a:prstGeom prst="ellipse">
            <a:avLst/>
          </a:prstGeom>
          <a:solidFill>
            <a:schemeClr val="accent4"/>
          </a:solidFill>
          <a:ln w="28575" cap="flat" cmpd="sng" algn="ctr">
            <a:solidFill>
              <a:schemeClr val="accent4"/>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66" name="Oval 65">
            <a:extLst>
              <a:ext uri="{FF2B5EF4-FFF2-40B4-BE49-F238E27FC236}">
                <a16:creationId xmlns:a16="http://schemas.microsoft.com/office/drawing/2014/main" id="{4378EFFE-ECBB-E013-2CF2-B7EBD78E6899}"/>
              </a:ext>
            </a:extLst>
          </p:cNvPr>
          <p:cNvSpPr/>
          <p:nvPr/>
        </p:nvSpPr>
        <p:spPr>
          <a:xfrm>
            <a:off x="2418116" y="3861621"/>
            <a:ext cx="189714" cy="189163"/>
          </a:xfrm>
          <a:prstGeom prst="ellipse">
            <a:avLst/>
          </a:prstGeom>
          <a:solidFill>
            <a:srgbClr val="7030A0"/>
          </a:solidFill>
          <a:ln w="28575" cap="flat" cmpd="sng" algn="ctr">
            <a:solidFill>
              <a:srgbClr val="7030A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67" name="Oval 66">
            <a:extLst>
              <a:ext uri="{FF2B5EF4-FFF2-40B4-BE49-F238E27FC236}">
                <a16:creationId xmlns:a16="http://schemas.microsoft.com/office/drawing/2014/main" id="{F2C6F782-084F-A2F1-22BE-98F9F4B9C63C}"/>
              </a:ext>
            </a:extLst>
          </p:cNvPr>
          <p:cNvSpPr/>
          <p:nvPr/>
        </p:nvSpPr>
        <p:spPr>
          <a:xfrm>
            <a:off x="607908" y="2879702"/>
            <a:ext cx="189714" cy="189163"/>
          </a:xfrm>
          <a:prstGeom prst="ellipse">
            <a:avLst/>
          </a:prstGeom>
          <a:solidFill>
            <a:schemeClr val="accent2"/>
          </a:solidFill>
          <a:ln w="28575" cap="flat" cmpd="sng" algn="ctr">
            <a:solidFill>
              <a:schemeClr val="accent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68" name="Oval 67">
            <a:extLst>
              <a:ext uri="{FF2B5EF4-FFF2-40B4-BE49-F238E27FC236}">
                <a16:creationId xmlns:a16="http://schemas.microsoft.com/office/drawing/2014/main" id="{17EBE02E-DB08-C4CC-8288-B8A31B351E63}"/>
              </a:ext>
            </a:extLst>
          </p:cNvPr>
          <p:cNvSpPr/>
          <p:nvPr/>
        </p:nvSpPr>
        <p:spPr>
          <a:xfrm>
            <a:off x="1206676" y="1121965"/>
            <a:ext cx="189714" cy="189163"/>
          </a:xfrm>
          <a:prstGeom prst="ellipse">
            <a:avLst/>
          </a:prstGeom>
          <a:solidFill>
            <a:schemeClr val="accent1"/>
          </a:solidFill>
          <a:ln w="28575" cap="flat" cmpd="sng" algn="ctr">
            <a:solidFill>
              <a:schemeClr val="accent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69" name="Oval 68">
            <a:extLst>
              <a:ext uri="{FF2B5EF4-FFF2-40B4-BE49-F238E27FC236}">
                <a16:creationId xmlns:a16="http://schemas.microsoft.com/office/drawing/2014/main" id="{FA303654-5E0E-8084-F6D2-C8C0F08ACB50}"/>
              </a:ext>
            </a:extLst>
          </p:cNvPr>
          <p:cNvSpPr/>
          <p:nvPr/>
        </p:nvSpPr>
        <p:spPr>
          <a:xfrm>
            <a:off x="1845463" y="2335846"/>
            <a:ext cx="189714" cy="189163"/>
          </a:xfrm>
          <a:prstGeom prst="ellipse">
            <a:avLst/>
          </a:prstGeom>
          <a:solidFill>
            <a:srgbClr val="0055B1"/>
          </a:solidFill>
          <a:ln w="28575" cap="flat" cmpd="sng" algn="ctr">
            <a:solidFill>
              <a:srgbClr val="0055B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pic>
        <p:nvPicPr>
          <p:cNvPr id="71" name="Picture 70">
            <a:extLst>
              <a:ext uri="{FF2B5EF4-FFF2-40B4-BE49-F238E27FC236}">
                <a16:creationId xmlns:a16="http://schemas.microsoft.com/office/drawing/2014/main" id="{E8EB737E-07BD-5035-283D-6021E9159095}"/>
              </a:ext>
            </a:extLst>
          </p:cNvPr>
          <p:cNvPicPr>
            <a:picLocks noChangeAspect="1"/>
          </p:cNvPicPr>
          <p:nvPr/>
        </p:nvPicPr>
        <p:blipFill rotWithShape="1">
          <a:blip r:embed="rId3"/>
          <a:srcRect l="28246" t="3215" r="55700" b="75402"/>
          <a:stretch/>
        </p:blipFill>
        <p:spPr>
          <a:xfrm>
            <a:off x="736114" y="1758445"/>
            <a:ext cx="643344" cy="640808"/>
          </a:xfrm>
          <a:prstGeom prst="ellipse">
            <a:avLst/>
          </a:prstGeom>
          <a:ln w="28575">
            <a:solidFill>
              <a:schemeClr val="accent5"/>
            </a:solidFill>
          </a:ln>
          <a:effectLst>
            <a:outerShdw blurRad="50800" dist="38100" dir="2700000" algn="tl" rotWithShape="0">
              <a:prstClr val="black">
                <a:alpha val="40000"/>
              </a:prstClr>
            </a:outerShdw>
          </a:effectLst>
        </p:spPr>
      </p:pic>
      <p:sp>
        <p:nvSpPr>
          <p:cNvPr id="72" name="Rectangle 71">
            <a:extLst>
              <a:ext uri="{FF2B5EF4-FFF2-40B4-BE49-F238E27FC236}">
                <a16:creationId xmlns:a16="http://schemas.microsoft.com/office/drawing/2014/main" id="{45A50DB7-254E-2D8D-261A-2284E0781231}"/>
              </a:ext>
            </a:extLst>
          </p:cNvPr>
          <p:cNvSpPr/>
          <p:nvPr/>
        </p:nvSpPr>
        <p:spPr>
          <a:xfrm>
            <a:off x="623638" y="2334793"/>
            <a:ext cx="889755" cy="229075"/>
          </a:xfrm>
          <a:prstGeom prst="rect">
            <a:avLst/>
          </a:prstGeom>
          <a:solidFill>
            <a:srgbClr val="E2F3FA"/>
          </a:solidFill>
          <a:ln w="12700" cap="flat" cmpd="sng" algn="ctr">
            <a:solidFill>
              <a:schemeClr val="accent5"/>
            </a:solidFill>
            <a:prstDash val="solid"/>
            <a:miter lim="800000"/>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srgbClr val="1E3E4E"/>
                </a:solidFill>
              </a:rPr>
              <a:t>Specialists</a:t>
            </a:r>
            <a:endParaRPr kumimoji="0" lang="en-US" sz="1100" b="0" i="0" u="none" strike="noStrike" kern="0" cap="none" spc="0" normalizeH="0" baseline="0" noProof="0">
              <a:ln>
                <a:noFill/>
              </a:ln>
              <a:solidFill>
                <a:srgbClr val="1E3E4E"/>
              </a:solidFill>
              <a:effectLst/>
              <a:uLnTx/>
              <a:uFillTx/>
            </a:endParaRPr>
          </a:p>
        </p:txBody>
      </p:sp>
      <p:pic>
        <p:nvPicPr>
          <p:cNvPr id="130" name="Picture 129">
            <a:extLst>
              <a:ext uri="{FF2B5EF4-FFF2-40B4-BE49-F238E27FC236}">
                <a16:creationId xmlns:a16="http://schemas.microsoft.com/office/drawing/2014/main" id="{45DF966A-69F1-6AEF-A3FD-53D17A468271}"/>
              </a:ext>
            </a:extLst>
          </p:cNvPr>
          <p:cNvPicPr preferRelativeResize="0">
            <a:picLocks/>
          </p:cNvPicPr>
          <p:nvPr/>
        </p:nvPicPr>
        <p:blipFill rotWithShape="1">
          <a:blip r:embed="rId4"/>
          <a:srcRect l="21816" t="16091" r="63318" b="65224"/>
          <a:stretch/>
        </p:blipFill>
        <p:spPr>
          <a:xfrm>
            <a:off x="4224772" y="2313612"/>
            <a:ext cx="694944" cy="694944"/>
          </a:xfrm>
          <a:prstGeom prst="ellipse">
            <a:avLst/>
          </a:prstGeom>
          <a:ln w="28575">
            <a:solidFill>
              <a:schemeClr val="accent5"/>
            </a:solidFill>
          </a:ln>
          <a:effectLst>
            <a:outerShdw blurRad="50800" dist="38100" dir="2700000" algn="tl" rotWithShape="0">
              <a:prstClr val="black">
                <a:alpha val="40000"/>
              </a:prstClr>
            </a:outerShdw>
          </a:effectLst>
        </p:spPr>
      </p:pic>
      <p:sp>
        <p:nvSpPr>
          <p:cNvPr id="80" name="Rectangle 79">
            <a:extLst>
              <a:ext uri="{FF2B5EF4-FFF2-40B4-BE49-F238E27FC236}">
                <a16:creationId xmlns:a16="http://schemas.microsoft.com/office/drawing/2014/main" id="{E6DF747E-0891-5249-3710-7473B85D066F}"/>
              </a:ext>
            </a:extLst>
          </p:cNvPr>
          <p:cNvSpPr/>
          <p:nvPr/>
        </p:nvSpPr>
        <p:spPr>
          <a:xfrm>
            <a:off x="4161456" y="2961460"/>
            <a:ext cx="811182" cy="240068"/>
          </a:xfrm>
          <a:prstGeom prst="rect">
            <a:avLst/>
          </a:prstGeom>
          <a:solidFill>
            <a:srgbClr val="E2F3FA"/>
          </a:solidFill>
          <a:ln w="12700" cap="flat" cmpd="sng" algn="ctr">
            <a:solidFill>
              <a:schemeClr val="accent5"/>
            </a:solidFill>
            <a:prstDash val="solid"/>
            <a:miter lim="800000"/>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a:solidFill>
                  <a:srgbClr val="1E3E4E"/>
                </a:solidFill>
              </a:rPr>
              <a:t>Pathologist</a:t>
            </a:r>
            <a:endParaRPr kumimoji="0" lang="en-US" sz="1100" b="0" i="0" u="none" strike="noStrike" kern="0" cap="none" spc="0" normalizeH="0" baseline="0" noProof="0">
              <a:ln>
                <a:noFill/>
              </a:ln>
              <a:solidFill>
                <a:srgbClr val="1E3E4E"/>
              </a:solidFill>
              <a:effectLst/>
              <a:uLnTx/>
              <a:uFillTx/>
            </a:endParaRPr>
          </a:p>
        </p:txBody>
      </p:sp>
      <p:pic>
        <p:nvPicPr>
          <p:cNvPr id="131" name="Picture 130">
            <a:extLst>
              <a:ext uri="{FF2B5EF4-FFF2-40B4-BE49-F238E27FC236}">
                <a16:creationId xmlns:a16="http://schemas.microsoft.com/office/drawing/2014/main" id="{210436D2-2CA4-631C-7A45-CA7D5F99D60A}"/>
              </a:ext>
            </a:extLst>
          </p:cNvPr>
          <p:cNvPicPr preferRelativeResize="0">
            <a:picLocks/>
          </p:cNvPicPr>
          <p:nvPr/>
        </p:nvPicPr>
        <p:blipFill rotWithShape="1">
          <a:blip r:embed="rId3"/>
          <a:srcRect l="14899" t="2724" r="69878" b="77056"/>
          <a:stretch/>
        </p:blipFill>
        <p:spPr>
          <a:xfrm>
            <a:off x="2279122" y="2418099"/>
            <a:ext cx="798934" cy="798934"/>
          </a:xfrm>
          <a:prstGeom prst="ellipse">
            <a:avLst/>
          </a:prstGeom>
          <a:ln w="28575">
            <a:solidFill>
              <a:schemeClr val="accent5"/>
            </a:solidFill>
          </a:ln>
          <a:effectLst>
            <a:outerShdw blurRad="50800" dist="38100" dir="2700000" algn="tl" rotWithShape="0">
              <a:prstClr val="black">
                <a:alpha val="40000"/>
              </a:prstClr>
            </a:outerShdw>
          </a:effectLst>
        </p:spPr>
      </p:pic>
      <p:pic>
        <p:nvPicPr>
          <p:cNvPr id="141" name="Picture 140">
            <a:extLst>
              <a:ext uri="{FF2B5EF4-FFF2-40B4-BE49-F238E27FC236}">
                <a16:creationId xmlns:a16="http://schemas.microsoft.com/office/drawing/2014/main" id="{10780F09-7504-9789-2325-78E02B684297}"/>
              </a:ext>
            </a:extLst>
          </p:cNvPr>
          <p:cNvPicPr>
            <a:picLocks noChangeAspect="1"/>
          </p:cNvPicPr>
          <p:nvPr/>
        </p:nvPicPr>
        <p:blipFill rotWithShape="1">
          <a:blip r:embed="rId4"/>
          <a:srcRect l="8288" t="16722" r="74619" b="62736"/>
          <a:stretch/>
        </p:blipFill>
        <p:spPr>
          <a:xfrm>
            <a:off x="2179042" y="3662911"/>
            <a:ext cx="640080" cy="638221"/>
          </a:xfrm>
          <a:prstGeom prst="ellipse">
            <a:avLst/>
          </a:prstGeom>
          <a:ln w="28575">
            <a:solidFill>
              <a:schemeClr val="accent5"/>
            </a:solidFill>
          </a:ln>
          <a:effectLst>
            <a:outerShdw blurRad="50800" dist="38100" dir="2700000" algn="tl" rotWithShape="0">
              <a:prstClr val="black">
                <a:alpha val="40000"/>
              </a:prstClr>
            </a:outerShdw>
          </a:effectLst>
        </p:spPr>
      </p:pic>
      <p:sp>
        <p:nvSpPr>
          <p:cNvPr id="63" name="Rectangle 62">
            <a:extLst>
              <a:ext uri="{FF2B5EF4-FFF2-40B4-BE49-F238E27FC236}">
                <a16:creationId xmlns:a16="http://schemas.microsoft.com/office/drawing/2014/main" id="{898EF935-C1B6-A45C-BACC-692A0C2DC379}"/>
              </a:ext>
            </a:extLst>
          </p:cNvPr>
          <p:cNvSpPr/>
          <p:nvPr/>
        </p:nvSpPr>
        <p:spPr>
          <a:xfrm>
            <a:off x="2307685" y="3155182"/>
            <a:ext cx="752856" cy="222350"/>
          </a:xfrm>
          <a:prstGeom prst="rect">
            <a:avLst/>
          </a:prstGeom>
          <a:solidFill>
            <a:srgbClr val="E2F3FA"/>
          </a:solidFill>
          <a:ln w="12700" cap="flat" cmpd="sng" algn="ctr">
            <a:solidFill>
              <a:schemeClr val="accent5"/>
            </a:solidFill>
            <a:prstDash val="solid"/>
            <a:miter lim="800000"/>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E3E4E"/>
                </a:solidFill>
                <a:effectLst/>
                <a:uLnTx/>
                <a:uFillTx/>
              </a:rPr>
              <a:t>Patient</a:t>
            </a:r>
          </a:p>
        </p:txBody>
      </p:sp>
      <p:grpSp>
        <p:nvGrpSpPr>
          <p:cNvPr id="70" name="Group 69">
            <a:extLst>
              <a:ext uri="{FF2B5EF4-FFF2-40B4-BE49-F238E27FC236}">
                <a16:creationId xmlns:a16="http://schemas.microsoft.com/office/drawing/2014/main" id="{8D425F87-5F67-2C7C-C75B-4D1337353237}"/>
              </a:ext>
            </a:extLst>
          </p:cNvPr>
          <p:cNvGrpSpPr/>
          <p:nvPr/>
        </p:nvGrpSpPr>
        <p:grpSpPr>
          <a:xfrm>
            <a:off x="2866961" y="2360649"/>
            <a:ext cx="701899" cy="671906"/>
            <a:chOff x="1877998" y="3563483"/>
            <a:chExt cx="1048742" cy="1006854"/>
          </a:xfrm>
        </p:grpSpPr>
        <p:grpSp>
          <p:nvGrpSpPr>
            <p:cNvPr id="73" name="Group 72">
              <a:extLst>
                <a:ext uri="{FF2B5EF4-FFF2-40B4-BE49-F238E27FC236}">
                  <a16:creationId xmlns:a16="http://schemas.microsoft.com/office/drawing/2014/main" id="{A3D8CB6F-1160-A1B9-40BB-71A1BA7A2172}"/>
                </a:ext>
              </a:extLst>
            </p:cNvPr>
            <p:cNvGrpSpPr/>
            <p:nvPr/>
          </p:nvGrpSpPr>
          <p:grpSpPr>
            <a:xfrm>
              <a:off x="2008521" y="3563483"/>
              <a:ext cx="777240" cy="777240"/>
              <a:chOff x="6296313" y="825398"/>
              <a:chExt cx="777240" cy="777240"/>
            </a:xfrm>
          </p:grpSpPr>
          <p:sp>
            <p:nvSpPr>
              <p:cNvPr id="75" name="Oval 74">
                <a:extLst>
                  <a:ext uri="{FF2B5EF4-FFF2-40B4-BE49-F238E27FC236}">
                    <a16:creationId xmlns:a16="http://schemas.microsoft.com/office/drawing/2014/main" id="{A703ABC6-CBCB-BA0C-BFC9-DB122888E065}"/>
                  </a:ext>
                </a:extLst>
              </p:cNvPr>
              <p:cNvSpPr/>
              <p:nvPr/>
            </p:nvSpPr>
            <p:spPr>
              <a:xfrm>
                <a:off x="6296313" y="825398"/>
                <a:ext cx="777240" cy="777240"/>
              </a:xfrm>
              <a:prstGeom prst="ellipse">
                <a:avLst/>
              </a:prstGeom>
              <a:solidFill>
                <a:sysClr val="window" lastClr="FFFFFF"/>
              </a:solidFill>
              <a:ln w="28575" cap="flat" cmpd="sng" algn="ctr">
                <a:solidFill>
                  <a:schemeClr val="accent5"/>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ndParaRPr>
              </a:p>
            </p:txBody>
          </p:sp>
          <p:pic>
            <p:nvPicPr>
              <p:cNvPr id="76" name="Picture 75">
                <a:extLst>
                  <a:ext uri="{FF2B5EF4-FFF2-40B4-BE49-F238E27FC236}">
                    <a16:creationId xmlns:a16="http://schemas.microsoft.com/office/drawing/2014/main" id="{A6C5EDE2-C4A1-3B3A-F124-3979A9DF35B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Lst>
              </a:blip>
              <a:srcRect l="3899" t="51451" r="86445" b="35898"/>
              <a:stretch/>
            </p:blipFill>
            <p:spPr>
              <a:xfrm>
                <a:off x="6363383" y="1109667"/>
                <a:ext cx="385581" cy="378923"/>
              </a:xfrm>
              <a:prstGeom prst="ellipse">
                <a:avLst/>
              </a:prstGeom>
            </p:spPr>
          </p:pic>
          <p:pic>
            <p:nvPicPr>
              <p:cNvPr id="77" name="Picture 76">
                <a:extLst>
                  <a:ext uri="{FF2B5EF4-FFF2-40B4-BE49-F238E27FC236}">
                    <a16:creationId xmlns:a16="http://schemas.microsoft.com/office/drawing/2014/main" id="{10BC875B-830C-B9DD-5B01-C9A44624458C}"/>
                  </a:ext>
                </a:extLst>
              </p:cNvPr>
              <p:cNvPicPr>
                <a:picLocks noChangeAspect="1"/>
              </p:cNvPicPr>
              <p:nvPr/>
            </p:nvPicPr>
            <p:blipFill rotWithShape="1">
              <a:blip r:embed="rId4"/>
              <a:srcRect l="24161" t="19524" r="65529" b="67682"/>
              <a:stretch/>
            </p:blipFill>
            <p:spPr>
              <a:xfrm>
                <a:off x="6684932" y="1151228"/>
                <a:ext cx="321551" cy="319254"/>
              </a:xfrm>
              <a:prstGeom prst="ellipse">
                <a:avLst/>
              </a:prstGeom>
              <a:ln w="28575">
                <a:noFill/>
              </a:ln>
              <a:effectLst/>
            </p:spPr>
          </p:pic>
          <p:pic>
            <p:nvPicPr>
              <p:cNvPr id="78" name="Picture 77" descr="A group of people standing together&#10;&#10;Description automatically generated">
                <a:extLst>
                  <a:ext uri="{FF2B5EF4-FFF2-40B4-BE49-F238E27FC236}">
                    <a16:creationId xmlns:a16="http://schemas.microsoft.com/office/drawing/2014/main" id="{EAF78F90-3BFF-45A5-2777-6C9461FE8F01}"/>
                  </a:ext>
                </a:extLst>
              </p:cNvPr>
              <p:cNvPicPr>
                <a:picLocks noChangeAspect="1"/>
              </p:cNvPicPr>
              <p:nvPr/>
            </p:nvPicPr>
            <p:blipFill rotWithShape="1">
              <a:blip r:embed="rId7">
                <a:extLst>
                  <a:ext uri="{28A0092B-C50C-407E-A947-70E740481C1C}">
                    <a14:useLocalDpi xmlns:a14="http://schemas.microsoft.com/office/drawing/2010/main" val="0"/>
                  </a:ext>
                </a:extLst>
              </a:blip>
              <a:srcRect l="45085" t="18549" r="44812" b="68945"/>
              <a:stretch/>
            </p:blipFill>
            <p:spPr>
              <a:xfrm>
                <a:off x="6508539" y="852641"/>
                <a:ext cx="352791" cy="349367"/>
              </a:xfrm>
              <a:prstGeom prst="ellipse">
                <a:avLst/>
              </a:prstGeom>
            </p:spPr>
          </p:pic>
        </p:grpSp>
        <p:sp>
          <p:nvSpPr>
            <p:cNvPr id="74" name="Rectangle 73">
              <a:extLst>
                <a:ext uri="{FF2B5EF4-FFF2-40B4-BE49-F238E27FC236}">
                  <a16:creationId xmlns:a16="http://schemas.microsoft.com/office/drawing/2014/main" id="{D0F5C24F-1F47-01FB-8A4C-0452DD278D57}"/>
                </a:ext>
              </a:extLst>
            </p:cNvPr>
            <p:cNvSpPr/>
            <p:nvPr/>
          </p:nvSpPr>
          <p:spPr>
            <a:xfrm>
              <a:off x="1877998" y="4251083"/>
              <a:ext cx="1048742" cy="319254"/>
            </a:xfrm>
            <a:prstGeom prst="rect">
              <a:avLst/>
            </a:prstGeom>
            <a:solidFill>
              <a:srgbClr val="E2F3FA"/>
            </a:solidFill>
            <a:ln w="12700" cap="flat" cmpd="sng" algn="ctr">
              <a:solidFill>
                <a:schemeClr val="accent5"/>
              </a:solidFill>
              <a:prstDash val="solid"/>
              <a:miter lim="800000"/>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E3E4E"/>
                  </a:solidFill>
                  <a:effectLst/>
                  <a:uLnTx/>
                  <a:uFillTx/>
                </a:rPr>
                <a:t>Caregivers</a:t>
              </a:r>
            </a:p>
          </p:txBody>
        </p:sp>
      </p:grpSp>
      <p:sp>
        <p:nvSpPr>
          <p:cNvPr id="81" name="Rectangle 80">
            <a:extLst>
              <a:ext uri="{FF2B5EF4-FFF2-40B4-BE49-F238E27FC236}">
                <a16:creationId xmlns:a16="http://schemas.microsoft.com/office/drawing/2014/main" id="{6A9FCBB8-839B-0159-E605-D2E79085A43E}"/>
              </a:ext>
            </a:extLst>
          </p:cNvPr>
          <p:cNvSpPr/>
          <p:nvPr/>
        </p:nvSpPr>
        <p:spPr>
          <a:xfrm>
            <a:off x="2184021" y="4282421"/>
            <a:ext cx="627308" cy="241975"/>
          </a:xfrm>
          <a:prstGeom prst="rect">
            <a:avLst/>
          </a:prstGeom>
          <a:solidFill>
            <a:srgbClr val="E2F3FA"/>
          </a:solidFill>
          <a:ln w="12700" cap="flat" cmpd="sng" algn="ctr">
            <a:solidFill>
              <a:schemeClr val="accent5"/>
            </a:solidFill>
            <a:prstDash val="solid"/>
            <a:miter lim="800000"/>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a:solidFill>
                  <a:srgbClr val="1E3E4E"/>
                </a:solidFill>
              </a:rPr>
              <a:t>NPs/PAs</a:t>
            </a:r>
            <a:endParaRPr kumimoji="0" lang="en-US" sz="1100" b="0" i="0" u="none" strike="noStrike" kern="0" cap="none" spc="0" normalizeH="0" baseline="0" noProof="0">
              <a:ln>
                <a:noFill/>
              </a:ln>
              <a:solidFill>
                <a:srgbClr val="1E3E4E"/>
              </a:solidFill>
              <a:effectLst/>
              <a:uLnTx/>
              <a:uFillTx/>
            </a:endParaRPr>
          </a:p>
        </p:txBody>
      </p:sp>
    </p:spTree>
    <p:extLst>
      <p:ext uri="{BB962C8B-B14F-4D97-AF65-F5344CB8AC3E}">
        <p14:creationId xmlns:p14="http://schemas.microsoft.com/office/powerpoint/2010/main" val="331116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36B018-0F47-C6F2-D333-BD4ED0F916F3}"/>
              </a:ext>
            </a:extLst>
          </p:cNvPr>
          <p:cNvSpPr/>
          <p:nvPr/>
        </p:nvSpPr>
        <p:spPr>
          <a:xfrm>
            <a:off x="275698" y="429092"/>
            <a:ext cx="8868302" cy="13935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6" name="TextBox 5">
            <a:extLst>
              <a:ext uri="{FF2B5EF4-FFF2-40B4-BE49-F238E27FC236}">
                <a16:creationId xmlns:a16="http://schemas.microsoft.com/office/drawing/2014/main" id="{52D411F0-FE65-3630-8287-C6F3354F612E}"/>
              </a:ext>
            </a:extLst>
          </p:cNvPr>
          <p:cNvSpPr txBox="1"/>
          <p:nvPr/>
        </p:nvSpPr>
        <p:spPr>
          <a:xfrm>
            <a:off x="4390391" y="496103"/>
            <a:ext cx="4341233" cy="1249573"/>
          </a:xfrm>
          <a:prstGeom prst="rect">
            <a:avLst/>
          </a:prstGeom>
          <a:noFill/>
        </p:spPr>
        <p:txBody>
          <a:bodyPr wrap="square">
            <a:spAutoFit/>
          </a:bodyPr>
          <a:lstStyle/>
          <a:p>
            <a:pPr marL="0" indent="0">
              <a:lnSpc>
                <a:spcPct val="90000"/>
              </a:lnSpc>
              <a:spcAft>
                <a:spcPts val="300"/>
              </a:spcAft>
              <a:buNone/>
            </a:pPr>
            <a:r>
              <a:rPr lang="en-US" sz="2400" b="1" noProof="0">
                <a:solidFill>
                  <a:schemeClr val="accent1"/>
                </a:solidFill>
              </a:rPr>
              <a:t>Put information into action! </a:t>
            </a:r>
          </a:p>
          <a:p>
            <a:pPr marL="0" indent="0">
              <a:lnSpc>
                <a:spcPct val="90000"/>
              </a:lnSpc>
              <a:spcAft>
                <a:spcPts val="1200"/>
              </a:spcAft>
              <a:buNone/>
            </a:pPr>
            <a:r>
              <a:rPr lang="en-US" sz="1800" noProof="0">
                <a:solidFill>
                  <a:schemeClr val="accent1"/>
                </a:solidFill>
              </a:rPr>
              <a:t>Takeaways from this program can be implemented into your practice to improve patient care.</a:t>
            </a:r>
          </a:p>
        </p:txBody>
      </p:sp>
      <p:grpSp>
        <p:nvGrpSpPr>
          <p:cNvPr id="7" name="Group 6">
            <a:extLst>
              <a:ext uri="{FF2B5EF4-FFF2-40B4-BE49-F238E27FC236}">
                <a16:creationId xmlns:a16="http://schemas.microsoft.com/office/drawing/2014/main" id="{5FC19D18-9BD5-4DC2-480C-DC1592C3B94A}"/>
              </a:ext>
            </a:extLst>
          </p:cNvPr>
          <p:cNvGrpSpPr/>
          <p:nvPr/>
        </p:nvGrpSpPr>
        <p:grpSpPr>
          <a:xfrm>
            <a:off x="497549" y="269388"/>
            <a:ext cx="3750426" cy="1703978"/>
            <a:chOff x="748556" y="328706"/>
            <a:chExt cx="3471845" cy="1577407"/>
          </a:xfrm>
        </p:grpSpPr>
        <p:grpSp>
          <p:nvGrpSpPr>
            <p:cNvPr id="8" name="Group 7">
              <a:extLst>
                <a:ext uri="{FF2B5EF4-FFF2-40B4-BE49-F238E27FC236}">
                  <a16:creationId xmlns:a16="http://schemas.microsoft.com/office/drawing/2014/main" id="{BD227A44-F6A1-D01C-C339-2E377247AFD4}"/>
                </a:ext>
              </a:extLst>
            </p:cNvPr>
            <p:cNvGrpSpPr/>
            <p:nvPr/>
          </p:nvGrpSpPr>
          <p:grpSpPr>
            <a:xfrm>
              <a:off x="748556" y="328706"/>
              <a:ext cx="3471845" cy="1577407"/>
              <a:chOff x="556398" y="1284773"/>
              <a:chExt cx="3898213" cy="1771123"/>
            </a:xfrm>
          </p:grpSpPr>
          <p:sp>
            <p:nvSpPr>
              <p:cNvPr id="10" name="Rectangle 9">
                <a:extLst>
                  <a:ext uri="{FF2B5EF4-FFF2-40B4-BE49-F238E27FC236}">
                    <a16:creationId xmlns:a16="http://schemas.microsoft.com/office/drawing/2014/main" id="{242ACF6C-B5CB-4CC0-5FE4-F3E912AF069D}"/>
                  </a:ext>
                </a:extLst>
              </p:cNvPr>
              <p:cNvSpPr/>
              <p:nvPr/>
            </p:nvSpPr>
            <p:spPr>
              <a:xfrm>
                <a:off x="615110" y="1284773"/>
                <a:ext cx="3752661" cy="1771122"/>
              </a:xfrm>
              <a:prstGeom prst="rect">
                <a:avLst/>
              </a:prstGeom>
              <a:solidFill>
                <a:schemeClr val="bg1"/>
              </a:solid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pic>
            <p:nvPicPr>
              <p:cNvPr id="11" name="Picture 10">
                <a:extLst>
                  <a:ext uri="{FF2B5EF4-FFF2-40B4-BE49-F238E27FC236}">
                    <a16:creationId xmlns:a16="http://schemas.microsoft.com/office/drawing/2014/main" id="{6D503450-187F-62C4-E8BF-BDCCE0DAD328}"/>
                  </a:ext>
                </a:extLst>
              </p:cNvPr>
              <p:cNvPicPr>
                <a:picLocks noChangeAspect="1"/>
              </p:cNvPicPr>
              <p:nvPr/>
            </p:nvPicPr>
            <p:blipFill>
              <a:blip r:embed="rId2"/>
              <a:stretch>
                <a:fillRect/>
              </a:stretch>
            </p:blipFill>
            <p:spPr>
              <a:xfrm>
                <a:off x="556398" y="1373145"/>
                <a:ext cx="3898213" cy="1682751"/>
              </a:xfrm>
              <a:prstGeom prst="rect">
                <a:avLst/>
              </a:prstGeom>
            </p:spPr>
          </p:pic>
        </p:grpSp>
        <p:pic>
          <p:nvPicPr>
            <p:cNvPr id="9" name="Picture 8" descr="A blue and black logo&#10;&#10;Description automatically generated">
              <a:extLst>
                <a:ext uri="{FF2B5EF4-FFF2-40B4-BE49-F238E27FC236}">
                  <a16:creationId xmlns:a16="http://schemas.microsoft.com/office/drawing/2014/main" id="{7BF014D3-1FA5-DE5E-7CC5-B9D173EFB7D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16044" y="1575061"/>
              <a:ext cx="519094" cy="241409"/>
            </a:xfrm>
            <a:prstGeom prst="rect">
              <a:avLst/>
            </a:prstGeom>
            <a:noFill/>
            <a:ln>
              <a:noFill/>
            </a:ln>
          </p:spPr>
        </p:pic>
      </p:grpSp>
      <p:sp>
        <p:nvSpPr>
          <p:cNvPr id="12" name="Content Placeholder 2">
            <a:extLst>
              <a:ext uri="{FF2B5EF4-FFF2-40B4-BE49-F238E27FC236}">
                <a16:creationId xmlns:a16="http://schemas.microsoft.com/office/drawing/2014/main" id="{2BE314EE-BD64-007B-0439-62B5F176409B}"/>
              </a:ext>
            </a:extLst>
          </p:cNvPr>
          <p:cNvSpPr txBox="1">
            <a:spLocks/>
          </p:cNvSpPr>
          <p:nvPr/>
        </p:nvSpPr>
        <p:spPr>
          <a:xfrm>
            <a:off x="519953" y="2032684"/>
            <a:ext cx="8494300" cy="3104639"/>
          </a:xfrm>
          <a:prstGeom prst="rect">
            <a:avLst/>
          </a:prstGeom>
        </p:spPr>
        <p:txBody>
          <a:bodyPr anchor="t">
            <a:noAutofit/>
          </a:bodyPr>
          <a:lstStyle>
            <a:lvl1pPr marL="0" indent="0" algn="r" defTabSz="457200" rtl="0" eaLnBrk="1" latinLnBrk="0" hangingPunct="1">
              <a:lnSpc>
                <a:spcPct val="90000"/>
              </a:lnSpc>
              <a:spcBef>
                <a:spcPts val="0"/>
              </a:spcBef>
              <a:buFont typeface="Arial"/>
              <a:buNone/>
              <a:defRPr sz="1000" b="0" kern="1200">
                <a:solidFill>
                  <a:schemeClr val="bg1">
                    <a:lumMod val="50000"/>
                  </a:schemeClr>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4320" indent="-274320" algn="l">
              <a:spcAft>
                <a:spcPts val="600"/>
              </a:spcAft>
              <a:buClr>
                <a:schemeClr val="accent3"/>
              </a:buClr>
              <a:buFont typeface="Arial" panose="020B0604020202020204" pitchFamily="34" charset="0"/>
              <a:buChar char="•"/>
            </a:pPr>
            <a:r>
              <a:rPr lang="en-US" sz="2000" i="1" noProof="0">
                <a:solidFill>
                  <a:schemeClr val="accent4"/>
                </a:solidFill>
              </a:rPr>
              <a:t>Document </a:t>
            </a:r>
            <a:r>
              <a:rPr lang="en-US" sz="2000">
                <a:solidFill>
                  <a:schemeClr val="accent1"/>
                </a:solidFill>
              </a:rPr>
              <a:t>the impact of AEs on QoL in patients receiving ADCs for HER2-neg MBC </a:t>
            </a:r>
            <a:r>
              <a:rPr lang="en-US" sz="2000" noProof="0">
                <a:solidFill>
                  <a:schemeClr val="tx1"/>
                </a:solidFill>
              </a:rPr>
              <a:t>through obtaining improved patient histories and </a:t>
            </a:r>
            <a:r>
              <a:rPr lang="en-US" sz="2000">
                <a:solidFill>
                  <a:schemeClr val="accent1"/>
                </a:solidFill>
              </a:rPr>
              <a:t>increased use of AE assessment tools, as documented in EHR patient charts.</a:t>
            </a:r>
            <a:endParaRPr lang="en-US" sz="2000" noProof="0">
              <a:solidFill>
                <a:schemeClr val="tx1"/>
              </a:solidFill>
            </a:endParaRPr>
          </a:p>
          <a:p>
            <a:pPr marL="274320" indent="-274320" algn="l">
              <a:spcAft>
                <a:spcPts val="600"/>
              </a:spcAft>
              <a:buClr>
                <a:schemeClr val="accent3"/>
              </a:buClr>
              <a:buFont typeface="Arial" panose="020B0604020202020204" pitchFamily="34" charset="0"/>
              <a:buChar char="•"/>
            </a:pPr>
            <a:r>
              <a:rPr lang="en-US" sz="2000" i="1">
                <a:solidFill>
                  <a:schemeClr val="accent4"/>
                </a:solidFill>
              </a:rPr>
              <a:t>Manage AEs </a:t>
            </a:r>
            <a:r>
              <a:rPr lang="en-US" sz="2000">
                <a:solidFill>
                  <a:schemeClr val="accent1"/>
                </a:solidFill>
              </a:rPr>
              <a:t>in patients receiving ADCs for HER2-neg MBC according to updated guidelines and expert consensus, as documented by increased use of mitigation strategies in EHR patient charts.</a:t>
            </a:r>
          </a:p>
          <a:p>
            <a:pPr marL="274320" indent="-274320" algn="l">
              <a:spcAft>
                <a:spcPts val="600"/>
              </a:spcAft>
              <a:buClr>
                <a:schemeClr val="accent3"/>
              </a:buClr>
              <a:buFont typeface="Arial" panose="020B0604020202020204" pitchFamily="34" charset="0"/>
              <a:buChar char="•"/>
            </a:pPr>
            <a:r>
              <a:rPr lang="en-US" sz="2000" i="1" noProof="0">
                <a:solidFill>
                  <a:schemeClr val="accent4"/>
                </a:solidFill>
              </a:rPr>
              <a:t>Communication is key! </a:t>
            </a:r>
            <a:r>
              <a:rPr lang="en-US" sz="2000" noProof="0">
                <a:solidFill>
                  <a:schemeClr val="tx1"/>
                </a:solidFill>
              </a:rPr>
              <a:t>Patients should be encouraged to communicate quickly when they experience AEs.</a:t>
            </a:r>
          </a:p>
        </p:txBody>
      </p:sp>
    </p:spTree>
    <p:extLst>
      <p:ext uri="{BB962C8B-B14F-4D97-AF65-F5344CB8AC3E}">
        <p14:creationId xmlns:p14="http://schemas.microsoft.com/office/powerpoint/2010/main" val="1348000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05D214-9792-25DC-B432-A931B021EA0E}"/>
              </a:ext>
            </a:extLst>
          </p:cNvPr>
          <p:cNvSpPr txBox="1"/>
          <p:nvPr/>
        </p:nvSpPr>
        <p:spPr>
          <a:xfrm>
            <a:off x="429514" y="704850"/>
            <a:ext cx="5923411" cy="707886"/>
          </a:xfrm>
          <a:prstGeom prst="rect">
            <a:avLst/>
          </a:prstGeom>
          <a:noFill/>
        </p:spPr>
        <p:txBody>
          <a:bodyPr wrap="square" rtlCol="0">
            <a:spAutoFit/>
          </a:bodyPr>
          <a:lstStyle/>
          <a:p>
            <a:r>
              <a:rPr lang="en-US" sz="4000" b="1" noProof="0">
                <a:solidFill>
                  <a:schemeClr val="bg1"/>
                </a:solidFill>
                <a:effectLst>
                  <a:outerShdw blurRad="38100" dist="38100" dir="2700000" algn="tl">
                    <a:srgbClr val="000000">
                      <a:alpha val="43137"/>
                    </a:srgbClr>
                  </a:outerShdw>
                </a:effectLst>
              </a:rPr>
              <a:t>Additional Resources</a:t>
            </a:r>
          </a:p>
        </p:txBody>
      </p:sp>
      <p:sp>
        <p:nvSpPr>
          <p:cNvPr id="3" name="Content Placeholder 2">
            <a:extLst>
              <a:ext uri="{FF2B5EF4-FFF2-40B4-BE49-F238E27FC236}">
                <a16:creationId xmlns:a16="http://schemas.microsoft.com/office/drawing/2014/main" id="{4E5474C7-63EC-505B-4E8F-CF2FFA2BA746}"/>
              </a:ext>
            </a:extLst>
          </p:cNvPr>
          <p:cNvSpPr txBox="1">
            <a:spLocks/>
          </p:cNvSpPr>
          <p:nvPr/>
        </p:nvSpPr>
        <p:spPr>
          <a:xfrm>
            <a:off x="429515" y="1751049"/>
            <a:ext cx="6637105" cy="2385538"/>
          </a:xfrm>
          <a:prstGeom prst="rect">
            <a:avLst/>
          </a:prstGeom>
        </p:spPr>
        <p:txBody>
          <a:bodyPr anchor="ctr"/>
          <a:lstStyle>
            <a:lvl1pPr marL="346075" indent="-365760" algn="l" defTabSz="914400" rtl="0" eaLnBrk="1" latinLnBrk="0" hangingPunct="1">
              <a:lnSpc>
                <a:spcPct val="85000"/>
              </a:lnSpc>
              <a:spcBef>
                <a:spcPts val="800"/>
              </a:spcBef>
              <a:spcAft>
                <a:spcPts val="200"/>
              </a:spcAft>
              <a:buClr>
                <a:schemeClr val="accent2"/>
              </a:buClr>
              <a:buSzPct val="77000"/>
              <a:buFont typeface=".Lucida Grande UI Regular"/>
              <a:buChar char="►"/>
              <a:defRPr sz="2700" kern="1200" spc="10" baseline="0">
                <a:solidFill>
                  <a:schemeClr val="accent3"/>
                </a:solidFill>
                <a:latin typeface="Arial"/>
                <a:ea typeface="+mn-ea"/>
                <a:cs typeface="Arial"/>
              </a:defRPr>
            </a:lvl1pPr>
            <a:lvl2pPr marL="739775" indent="-374015" algn="l" defTabSz="914400" rtl="0" eaLnBrk="1" latinLnBrk="0" hangingPunct="1">
              <a:lnSpc>
                <a:spcPct val="85000"/>
              </a:lnSpc>
              <a:spcBef>
                <a:spcPts val="600"/>
              </a:spcBef>
              <a:spcAft>
                <a:spcPts val="200"/>
              </a:spcAft>
              <a:buClr>
                <a:schemeClr val="accent6"/>
              </a:buClr>
              <a:buSzPct val="69000"/>
              <a:buFont typeface=".Lucida Grande UI Regular"/>
              <a:buChar char="►"/>
              <a:defRPr sz="2500" kern="1200" spc="10">
                <a:solidFill>
                  <a:schemeClr val="accent3"/>
                </a:solidFill>
                <a:latin typeface="Arial"/>
                <a:ea typeface="+mn-ea"/>
                <a:cs typeface="Arial"/>
              </a:defRPr>
            </a:lvl2pPr>
            <a:lvl3pPr marL="1078992" indent="-283464" algn="l" defTabSz="914400" rtl="0" eaLnBrk="1" latinLnBrk="0" hangingPunct="1">
              <a:lnSpc>
                <a:spcPct val="85000"/>
              </a:lnSpc>
              <a:spcBef>
                <a:spcPts val="600"/>
              </a:spcBef>
              <a:spcAft>
                <a:spcPts val="200"/>
              </a:spcAft>
              <a:buClr>
                <a:schemeClr val="accent4"/>
              </a:buClr>
              <a:buSzPct val="60000"/>
              <a:buFont typeface=".Lucida Grande UI Regular"/>
              <a:buChar char="►"/>
              <a:defRPr sz="2400" kern="1200" spc="10">
                <a:solidFill>
                  <a:schemeClr val="accent3"/>
                </a:solidFill>
                <a:latin typeface="Arial"/>
                <a:ea typeface="+mn-ea"/>
                <a:cs typeface="Arial"/>
              </a:defRPr>
            </a:lvl3pPr>
            <a:lvl4pPr marL="1481328" indent="-283464" algn="l" defTabSz="914400" rtl="0" eaLnBrk="1" latinLnBrk="0" hangingPunct="1">
              <a:lnSpc>
                <a:spcPct val="85000"/>
              </a:lnSpc>
              <a:spcBef>
                <a:spcPts val="300"/>
              </a:spcBef>
              <a:spcAft>
                <a:spcPts val="200"/>
              </a:spcAft>
              <a:buClr>
                <a:schemeClr val="accent1"/>
              </a:buClr>
              <a:buSzPct val="115000"/>
              <a:buFont typeface="System Font Regular"/>
              <a:buChar char="⁃"/>
              <a:defRPr sz="2100" kern="1200" spc="10">
                <a:solidFill>
                  <a:schemeClr val="accent3"/>
                </a:solidFill>
                <a:latin typeface="Arial"/>
                <a:ea typeface="+mn-ea"/>
                <a:cs typeface="Arial"/>
              </a:defRPr>
            </a:lvl4pPr>
            <a:lvl5pPr marL="1883664" indent="-283464" algn="l" defTabSz="914400" rtl="0" eaLnBrk="1" latinLnBrk="0" hangingPunct="1">
              <a:lnSpc>
                <a:spcPct val="85000"/>
              </a:lnSpc>
              <a:spcBef>
                <a:spcPts val="300"/>
              </a:spcBef>
              <a:spcAft>
                <a:spcPts val="200"/>
              </a:spcAft>
              <a:buClr>
                <a:schemeClr val="accent3">
                  <a:lumMod val="60000"/>
                  <a:lumOff val="40000"/>
                </a:schemeClr>
              </a:buClr>
              <a:buSzPct val="115000"/>
              <a:buFont typeface="System Font Regular"/>
              <a:buChar char="⁃"/>
              <a:defRPr sz="2100" kern="1200" spc="10">
                <a:solidFill>
                  <a:schemeClr val="accent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600"/>
              </a:spcBef>
              <a:buNone/>
            </a:pPr>
            <a:r>
              <a:rPr lang="en-US" sz="3600" noProof="0">
                <a:solidFill>
                  <a:schemeClr val="bg1"/>
                </a:solidFill>
                <a:effectLst>
                  <a:outerShdw blurRad="38100" dist="38100" dir="2700000" algn="tl">
                    <a:srgbClr val="000000">
                      <a:alpha val="43137"/>
                    </a:srgbClr>
                  </a:outerShdw>
                </a:effectLst>
                <a:latin typeface="+mn-lt"/>
              </a:rPr>
              <a:t>Visit </a:t>
            </a:r>
            <a:r>
              <a:rPr lang="en-US" sz="3600" noProof="0">
                <a:solidFill>
                  <a:schemeClr val="accent3">
                    <a:lumMod val="60000"/>
                    <a:lumOff val="40000"/>
                  </a:schemeClr>
                </a:solidFill>
                <a:effectLst>
                  <a:outerShdw blurRad="38100" dist="38100" dir="2700000" algn="tl">
                    <a:srgbClr val="000000">
                      <a:alpha val="43137"/>
                    </a:srgbClr>
                  </a:outerShdw>
                </a:effectLst>
                <a:latin typeface="+mn-lt"/>
              </a:rPr>
              <a:t>www.ceconcepts.com</a:t>
            </a:r>
            <a:br>
              <a:rPr lang="en-US" sz="3600" noProof="0">
                <a:solidFill>
                  <a:schemeClr val="bg1"/>
                </a:solidFill>
                <a:effectLst>
                  <a:outerShdw blurRad="38100" dist="38100" dir="2700000" algn="tl">
                    <a:srgbClr val="000000">
                      <a:alpha val="43137"/>
                    </a:srgbClr>
                  </a:outerShdw>
                </a:effectLst>
                <a:latin typeface="+mn-lt"/>
              </a:rPr>
            </a:br>
            <a:r>
              <a:rPr lang="en-US" sz="3600" noProof="0">
                <a:solidFill>
                  <a:schemeClr val="bg1"/>
                </a:solidFill>
                <a:effectLst>
                  <a:outerShdw blurRad="38100" dist="38100" dir="2700000" algn="tl">
                    <a:srgbClr val="000000">
                      <a:alpha val="43137"/>
                    </a:srgbClr>
                  </a:outerShdw>
                </a:effectLst>
                <a:latin typeface="+mn-lt"/>
              </a:rPr>
              <a:t>for clinical information and </a:t>
            </a:r>
            <a:br>
              <a:rPr lang="en-US" sz="3600" noProof="0">
                <a:solidFill>
                  <a:schemeClr val="bg1"/>
                </a:solidFill>
                <a:effectLst>
                  <a:outerShdw blurRad="38100" dist="38100" dir="2700000" algn="tl">
                    <a:srgbClr val="000000">
                      <a:alpha val="43137"/>
                    </a:srgbClr>
                  </a:outerShdw>
                </a:effectLst>
                <a:latin typeface="+mn-lt"/>
              </a:rPr>
            </a:br>
            <a:r>
              <a:rPr lang="en-US" sz="3600" noProof="0">
                <a:solidFill>
                  <a:schemeClr val="bg1"/>
                </a:solidFill>
                <a:effectLst>
                  <a:outerShdw blurRad="38100" dist="38100" dir="2700000" algn="tl">
                    <a:srgbClr val="000000">
                      <a:alpha val="43137"/>
                    </a:srgbClr>
                  </a:outerShdw>
                </a:effectLst>
                <a:latin typeface="+mn-lt"/>
              </a:rPr>
              <a:t>certified educational activities</a:t>
            </a:r>
          </a:p>
        </p:txBody>
      </p:sp>
      <p:cxnSp>
        <p:nvCxnSpPr>
          <p:cNvPr id="4" name="Straight Connector 3">
            <a:extLst>
              <a:ext uri="{FF2B5EF4-FFF2-40B4-BE49-F238E27FC236}">
                <a16:creationId xmlns:a16="http://schemas.microsoft.com/office/drawing/2014/main" id="{C84DBA94-2B8F-FD9C-9CCA-2104D39349E3}"/>
              </a:ext>
            </a:extLst>
          </p:cNvPr>
          <p:cNvCxnSpPr>
            <a:cxnSpLocks/>
          </p:cNvCxnSpPr>
          <p:nvPr/>
        </p:nvCxnSpPr>
        <p:spPr>
          <a:xfrm>
            <a:off x="488337" y="1750002"/>
            <a:ext cx="5247174"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310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2185F1-7BA7-6F6E-B26A-062694182E20}"/>
              </a:ext>
            </a:extLst>
          </p:cNvPr>
          <p:cNvSpPr/>
          <p:nvPr/>
        </p:nvSpPr>
        <p:spPr>
          <a:xfrm>
            <a:off x="0" y="1778000"/>
            <a:ext cx="9144000" cy="2146300"/>
          </a:xfrm>
          <a:prstGeom prst="rect">
            <a:avLst/>
          </a:prstGeom>
          <a:solidFill>
            <a:srgbClr val="E9E9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endParaRPr lang="en-US" sz="1600" noProof="0">
              <a:solidFill>
                <a:schemeClr val="tx1"/>
              </a:solidFill>
            </a:endParaRPr>
          </a:p>
        </p:txBody>
      </p:sp>
      <p:pic>
        <p:nvPicPr>
          <p:cNvPr id="6" name="Picture 5" descr="A brochure of a doctor&#10;&#10;Description automatically generated">
            <a:extLst>
              <a:ext uri="{FF2B5EF4-FFF2-40B4-BE49-F238E27FC236}">
                <a16:creationId xmlns:a16="http://schemas.microsoft.com/office/drawing/2014/main" id="{0636012D-D6C7-A855-A000-4FB5B129E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731" y="737904"/>
            <a:ext cx="4813477" cy="3462813"/>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F3910F4-5281-2F8C-333E-1348047B30B8}"/>
              </a:ext>
            </a:extLst>
          </p:cNvPr>
          <p:cNvSpPr>
            <a:spLocks noGrp="1"/>
          </p:cNvSpPr>
          <p:nvPr>
            <p:ph type="title"/>
          </p:nvPr>
        </p:nvSpPr>
        <p:spPr/>
        <p:txBody>
          <a:bodyPr/>
          <a:lstStyle/>
          <a:p>
            <a:r>
              <a:rPr lang="en-US" dirty="0"/>
              <a:t>Patient Resource</a:t>
            </a:r>
          </a:p>
        </p:txBody>
      </p:sp>
      <p:pic>
        <p:nvPicPr>
          <p:cNvPr id="7" name="Content Placeholder 6" descr="A qr code with green and blue circles&#10;&#10;Description automatically generated">
            <a:extLst>
              <a:ext uri="{FF2B5EF4-FFF2-40B4-BE49-F238E27FC236}">
                <a16:creationId xmlns:a16="http://schemas.microsoft.com/office/drawing/2014/main" id="{3A426838-6AE9-CB7E-43F6-2FDE3ABA3CD7}"/>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951454" y="3062109"/>
            <a:ext cx="1501362" cy="1501362"/>
          </a:xfr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54123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E277-542F-6168-54B8-57C71770F695}"/>
              </a:ext>
            </a:extLst>
          </p:cNvPr>
          <p:cNvSpPr>
            <a:spLocks noGrp="1"/>
          </p:cNvSpPr>
          <p:nvPr>
            <p:ph type="title"/>
          </p:nvPr>
        </p:nvSpPr>
        <p:spPr/>
        <p:txBody>
          <a:bodyPr/>
          <a:lstStyle/>
          <a:p>
            <a:r>
              <a:rPr lang="en-US" noProof="0"/>
              <a:t>Claim Credit</a:t>
            </a:r>
          </a:p>
        </p:txBody>
      </p:sp>
      <p:sp>
        <p:nvSpPr>
          <p:cNvPr id="4" name="Rectangle 3">
            <a:extLst>
              <a:ext uri="{FF2B5EF4-FFF2-40B4-BE49-F238E27FC236}">
                <a16:creationId xmlns:a16="http://schemas.microsoft.com/office/drawing/2014/main" id="{04CB162F-4763-8C69-DEE4-16FFAEB92EA8}"/>
              </a:ext>
            </a:extLst>
          </p:cNvPr>
          <p:cNvSpPr/>
          <p:nvPr/>
        </p:nvSpPr>
        <p:spPr>
          <a:xfrm>
            <a:off x="0" y="1778000"/>
            <a:ext cx="9144000" cy="2146300"/>
          </a:xfrm>
          <a:prstGeom prst="rect">
            <a:avLst/>
          </a:prstGeom>
          <a:solidFill>
            <a:srgbClr val="E9E9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endParaRPr lang="en-US" sz="1600" noProof="0">
              <a:solidFill>
                <a:schemeClr val="tx1"/>
              </a:solidFill>
            </a:endParaRPr>
          </a:p>
        </p:txBody>
      </p:sp>
      <p:sp>
        <p:nvSpPr>
          <p:cNvPr id="5" name="Rectangle 4">
            <a:extLst>
              <a:ext uri="{FF2B5EF4-FFF2-40B4-BE49-F238E27FC236}">
                <a16:creationId xmlns:a16="http://schemas.microsoft.com/office/drawing/2014/main" id="{1FAF9F47-1B44-EA0E-F993-1C3FC6054F9B}"/>
              </a:ext>
            </a:extLst>
          </p:cNvPr>
          <p:cNvSpPr/>
          <p:nvPr/>
        </p:nvSpPr>
        <p:spPr>
          <a:xfrm>
            <a:off x="363143" y="1644684"/>
            <a:ext cx="2412930" cy="2412930"/>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noProof="0">
                <a:solidFill>
                  <a:schemeClr val="tx1"/>
                </a:solidFill>
              </a:rPr>
              <a:t>QR Code</a:t>
            </a:r>
          </a:p>
        </p:txBody>
      </p:sp>
      <p:sp>
        <p:nvSpPr>
          <p:cNvPr id="6" name="TextBox 5">
            <a:extLst>
              <a:ext uri="{FF2B5EF4-FFF2-40B4-BE49-F238E27FC236}">
                <a16:creationId xmlns:a16="http://schemas.microsoft.com/office/drawing/2014/main" id="{6FB0E3EB-A0E3-98CF-53FF-A42E2014063B}"/>
              </a:ext>
            </a:extLst>
          </p:cNvPr>
          <p:cNvSpPr txBox="1"/>
          <p:nvPr/>
        </p:nvSpPr>
        <p:spPr>
          <a:xfrm>
            <a:off x="2929689" y="1917749"/>
            <a:ext cx="6086719" cy="1862048"/>
          </a:xfrm>
          <a:prstGeom prst="rect">
            <a:avLst/>
          </a:prstGeom>
          <a:noFill/>
        </p:spPr>
        <p:txBody>
          <a:bodyPr wrap="square">
            <a:spAutoFit/>
          </a:bodyPr>
          <a:lstStyle/>
          <a:p>
            <a:pPr rtl="0" fontAlgn="base">
              <a:spcAft>
                <a:spcPts val="1200"/>
              </a:spcAft>
            </a:pPr>
            <a:r>
              <a:rPr lang="en-US" sz="2100" b="0" i="0" u="none" strike="noStrike" noProof="0">
                <a:effectLst/>
              </a:rPr>
              <a:t>Scan the QR code to create or log in to a Creative Educational Concepts learner account. Complete the necessary requirements (e.g., pre-test, post-test, evaluation) and then claim your credit.* ​</a:t>
            </a:r>
          </a:p>
          <a:p>
            <a:pPr rtl="0" fontAlgn="base"/>
            <a:r>
              <a:rPr lang="en-US" sz="2100" b="0" i="0" u="none" strike="noStrike" noProof="0">
                <a:effectLst/>
              </a:rPr>
              <a:t>Thank you for your participation! ​</a:t>
            </a:r>
            <a:endParaRPr lang="en-US" sz="2100" b="0" i="0" noProof="0">
              <a:effectLst/>
            </a:endParaRPr>
          </a:p>
        </p:txBody>
      </p:sp>
      <p:sp>
        <p:nvSpPr>
          <p:cNvPr id="7" name="TextBox 6">
            <a:extLst>
              <a:ext uri="{FF2B5EF4-FFF2-40B4-BE49-F238E27FC236}">
                <a16:creationId xmlns:a16="http://schemas.microsoft.com/office/drawing/2014/main" id="{74F16C52-23CB-8131-F755-1624BEABB5F3}"/>
              </a:ext>
            </a:extLst>
          </p:cNvPr>
          <p:cNvSpPr txBox="1"/>
          <p:nvPr/>
        </p:nvSpPr>
        <p:spPr>
          <a:xfrm>
            <a:off x="2929689" y="3983403"/>
            <a:ext cx="5715996" cy="397032"/>
          </a:xfrm>
          <a:prstGeom prst="rect">
            <a:avLst/>
          </a:prstGeom>
          <a:noFill/>
        </p:spPr>
        <p:txBody>
          <a:bodyPr wrap="square" rtlCol="0">
            <a:spAutoFit/>
          </a:bodyPr>
          <a:lstStyle/>
          <a:p>
            <a:pPr>
              <a:lnSpc>
                <a:spcPct val="90000"/>
              </a:lnSpc>
            </a:pPr>
            <a:r>
              <a:rPr lang="en-US" sz="1100" noProof="0">
                <a:solidFill>
                  <a:schemeClr val="tx1">
                    <a:lumMod val="50000"/>
                    <a:lumOff val="50000"/>
                  </a:schemeClr>
                </a:solidFill>
                <a:latin typeface="Calibri" panose="020F0502020204030204" pitchFamily="34" charset="0"/>
                <a:cs typeface="Calibri" panose="020F0502020204030204" pitchFamily="34" charset="0"/>
              </a:rPr>
              <a:t>*To receive credit, participants must register an account and apply for credit within 10 days of the live activity. For questions or technical difficulties, please contact info@ceconcepts.com. </a:t>
            </a:r>
          </a:p>
        </p:txBody>
      </p:sp>
      <p:pic>
        <p:nvPicPr>
          <p:cNvPr id="3" name="Picture 2" descr="A qr code on a white background&#10;&#10;Description automatically generated">
            <a:extLst>
              <a:ext uri="{FF2B5EF4-FFF2-40B4-BE49-F238E27FC236}">
                <a16:creationId xmlns:a16="http://schemas.microsoft.com/office/drawing/2014/main" id="{E1BD09C6-5E4F-5825-0BA7-E302694F1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79" y="1634852"/>
            <a:ext cx="2477057" cy="2477057"/>
          </a:xfrm>
          <a:prstGeom prst="rect">
            <a:avLst/>
          </a:prstGeom>
        </p:spPr>
      </p:pic>
    </p:spTree>
    <p:extLst>
      <p:ext uri="{BB962C8B-B14F-4D97-AF65-F5344CB8AC3E}">
        <p14:creationId xmlns:p14="http://schemas.microsoft.com/office/powerpoint/2010/main" val="44357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E277-542F-6168-54B8-57C71770F695}"/>
              </a:ext>
            </a:extLst>
          </p:cNvPr>
          <p:cNvSpPr>
            <a:spLocks noGrp="1"/>
          </p:cNvSpPr>
          <p:nvPr>
            <p:ph type="title"/>
          </p:nvPr>
        </p:nvSpPr>
        <p:spPr/>
        <p:txBody>
          <a:bodyPr/>
          <a:lstStyle/>
          <a:p>
            <a:r>
              <a:rPr lang="en-US" noProof="0"/>
              <a:t>Claim Credit</a:t>
            </a:r>
          </a:p>
        </p:txBody>
      </p:sp>
      <p:sp>
        <p:nvSpPr>
          <p:cNvPr id="4" name="Rectangle 3">
            <a:extLst>
              <a:ext uri="{FF2B5EF4-FFF2-40B4-BE49-F238E27FC236}">
                <a16:creationId xmlns:a16="http://schemas.microsoft.com/office/drawing/2014/main" id="{04CB162F-4763-8C69-DEE4-16FFAEB92EA8}"/>
              </a:ext>
            </a:extLst>
          </p:cNvPr>
          <p:cNvSpPr/>
          <p:nvPr/>
        </p:nvSpPr>
        <p:spPr>
          <a:xfrm>
            <a:off x="0" y="1778000"/>
            <a:ext cx="9144000" cy="2146300"/>
          </a:xfrm>
          <a:prstGeom prst="rect">
            <a:avLst/>
          </a:prstGeom>
          <a:solidFill>
            <a:srgbClr val="E9E9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endParaRPr lang="en-US" sz="1600" noProof="0">
              <a:solidFill>
                <a:schemeClr val="tx1"/>
              </a:solidFill>
            </a:endParaRPr>
          </a:p>
        </p:txBody>
      </p:sp>
      <p:sp>
        <p:nvSpPr>
          <p:cNvPr id="5" name="Rectangle 4">
            <a:extLst>
              <a:ext uri="{FF2B5EF4-FFF2-40B4-BE49-F238E27FC236}">
                <a16:creationId xmlns:a16="http://schemas.microsoft.com/office/drawing/2014/main" id="{1FAF9F47-1B44-EA0E-F993-1C3FC6054F9B}"/>
              </a:ext>
            </a:extLst>
          </p:cNvPr>
          <p:cNvSpPr/>
          <p:nvPr/>
        </p:nvSpPr>
        <p:spPr>
          <a:xfrm>
            <a:off x="363143" y="1644684"/>
            <a:ext cx="2412930" cy="2412930"/>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noProof="0" dirty="0">
                <a:solidFill>
                  <a:schemeClr val="tx1"/>
                </a:solidFill>
              </a:rPr>
              <a:t>QR Code</a:t>
            </a:r>
          </a:p>
        </p:txBody>
      </p:sp>
      <p:sp>
        <p:nvSpPr>
          <p:cNvPr id="6" name="TextBox 5">
            <a:extLst>
              <a:ext uri="{FF2B5EF4-FFF2-40B4-BE49-F238E27FC236}">
                <a16:creationId xmlns:a16="http://schemas.microsoft.com/office/drawing/2014/main" id="{6FB0E3EB-A0E3-98CF-53FF-A42E2014063B}"/>
              </a:ext>
            </a:extLst>
          </p:cNvPr>
          <p:cNvSpPr txBox="1"/>
          <p:nvPr/>
        </p:nvSpPr>
        <p:spPr>
          <a:xfrm>
            <a:off x="2929689" y="1917749"/>
            <a:ext cx="6086719" cy="1862048"/>
          </a:xfrm>
          <a:prstGeom prst="rect">
            <a:avLst/>
          </a:prstGeom>
          <a:noFill/>
        </p:spPr>
        <p:txBody>
          <a:bodyPr wrap="square">
            <a:spAutoFit/>
          </a:bodyPr>
          <a:lstStyle/>
          <a:p>
            <a:pPr rtl="0" fontAlgn="base">
              <a:spcAft>
                <a:spcPts val="1200"/>
              </a:spcAft>
            </a:pPr>
            <a:r>
              <a:rPr lang="en-US" sz="2100" b="0" i="0" u="none" strike="noStrike" noProof="0">
                <a:effectLst/>
              </a:rPr>
              <a:t>Scan the QR code to create or log in to a Creative Educational Concepts learner account. Complete the necessary requirements (e.g., pre-test, post-test, evaluation) and then claim your credit.* ​</a:t>
            </a:r>
          </a:p>
          <a:p>
            <a:pPr rtl="0" fontAlgn="base"/>
            <a:r>
              <a:rPr lang="en-US" sz="2100" b="0" i="0" u="none" strike="noStrike" noProof="0">
                <a:effectLst/>
              </a:rPr>
              <a:t>Thank you for your participation! ​</a:t>
            </a:r>
            <a:endParaRPr lang="en-US" sz="2100" b="0" i="0" noProof="0">
              <a:effectLst/>
            </a:endParaRPr>
          </a:p>
        </p:txBody>
      </p:sp>
      <p:sp>
        <p:nvSpPr>
          <p:cNvPr id="7" name="TextBox 6">
            <a:extLst>
              <a:ext uri="{FF2B5EF4-FFF2-40B4-BE49-F238E27FC236}">
                <a16:creationId xmlns:a16="http://schemas.microsoft.com/office/drawing/2014/main" id="{74F16C52-23CB-8131-F755-1624BEABB5F3}"/>
              </a:ext>
            </a:extLst>
          </p:cNvPr>
          <p:cNvSpPr txBox="1"/>
          <p:nvPr/>
        </p:nvSpPr>
        <p:spPr>
          <a:xfrm>
            <a:off x="2929689" y="3983403"/>
            <a:ext cx="5715996" cy="397032"/>
          </a:xfrm>
          <a:prstGeom prst="rect">
            <a:avLst/>
          </a:prstGeom>
          <a:noFill/>
        </p:spPr>
        <p:txBody>
          <a:bodyPr wrap="square" rtlCol="0">
            <a:spAutoFit/>
          </a:bodyPr>
          <a:lstStyle/>
          <a:p>
            <a:pPr>
              <a:lnSpc>
                <a:spcPct val="90000"/>
              </a:lnSpc>
            </a:pPr>
            <a:r>
              <a:rPr lang="en-US" sz="1100" noProof="0">
                <a:solidFill>
                  <a:schemeClr val="tx1">
                    <a:lumMod val="50000"/>
                    <a:lumOff val="50000"/>
                  </a:schemeClr>
                </a:solidFill>
                <a:latin typeface="Calibri" panose="020F0502020204030204" pitchFamily="34" charset="0"/>
                <a:cs typeface="Calibri" panose="020F0502020204030204" pitchFamily="34" charset="0"/>
              </a:rPr>
              <a:t>*To receive credit, participants must register an account and apply for credit within 10 days of the live activity. For questions or technical difficulties, please contact info@ceconcepts.com. </a:t>
            </a:r>
          </a:p>
        </p:txBody>
      </p:sp>
      <p:pic>
        <p:nvPicPr>
          <p:cNvPr id="9" name="Picture 8" descr="A qr code on a white background&#10;&#10;Description automatically generated">
            <a:extLst>
              <a:ext uri="{FF2B5EF4-FFF2-40B4-BE49-F238E27FC236}">
                <a16:creationId xmlns:a16="http://schemas.microsoft.com/office/drawing/2014/main" id="{2578EDA2-79FB-840C-5D48-AD23F39A2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79" y="1634852"/>
            <a:ext cx="2477057" cy="2477057"/>
          </a:xfrm>
          <a:prstGeom prst="rect">
            <a:avLst/>
          </a:prstGeom>
        </p:spPr>
      </p:pic>
    </p:spTree>
    <p:extLst>
      <p:ext uri="{BB962C8B-B14F-4D97-AF65-F5344CB8AC3E}">
        <p14:creationId xmlns:p14="http://schemas.microsoft.com/office/powerpoint/2010/main" val="3451746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789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B5E160-FD68-3FE5-EC11-6D1428325B4C}"/>
              </a:ext>
            </a:extLst>
          </p:cNvPr>
          <p:cNvSpPr/>
          <p:nvPr/>
        </p:nvSpPr>
        <p:spPr>
          <a:xfrm>
            <a:off x="3290001" y="1234384"/>
            <a:ext cx="5801711" cy="332714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3" name="Text Placeholder 2">
            <a:extLst>
              <a:ext uri="{FF2B5EF4-FFF2-40B4-BE49-F238E27FC236}">
                <a16:creationId xmlns:a16="http://schemas.microsoft.com/office/drawing/2014/main" id="{AE577303-D2BE-1444-F3EF-84372414FC8A}"/>
              </a:ext>
            </a:extLst>
          </p:cNvPr>
          <p:cNvSpPr>
            <a:spLocks noGrp="1"/>
          </p:cNvSpPr>
          <p:nvPr>
            <p:ph type="body" sz="quarter" idx="10"/>
          </p:nvPr>
        </p:nvSpPr>
        <p:spPr>
          <a:xfrm>
            <a:off x="1948" y="4944019"/>
            <a:ext cx="7502438" cy="254000"/>
          </a:xfrm>
        </p:spPr>
        <p:txBody>
          <a:bodyPr anchor="b" anchorCtr="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AIAN, American Indian and Alaska Native; API, Asian Pacific Islander.</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b="0" i="0" u="none" strike="noStrike" kern="1200" cap="none" spc="0" normalizeH="0" baseline="0" noProof="0" dirty="0" err="1">
                <a:ln>
                  <a:noFill/>
                </a:ln>
                <a:solidFill>
                  <a:schemeClr val="bg1">
                    <a:lumMod val="50000"/>
                  </a:schemeClr>
                </a:solidFill>
                <a:effectLst/>
                <a:uLnTx/>
                <a:uFillTx/>
                <a:latin typeface="Calibri"/>
                <a:ea typeface="+mn-ea"/>
                <a:cs typeface="+mn-cs"/>
              </a:rPr>
              <a:t>Rebner</a:t>
            </a: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 M, Pai VR. </a:t>
            </a:r>
            <a:r>
              <a:rPr kumimoji="0" lang="en-US" b="0" i="1" u="none" strike="noStrike" kern="1200" cap="none" spc="0" normalizeH="0" baseline="0" noProof="0" dirty="0">
                <a:ln>
                  <a:noFill/>
                </a:ln>
                <a:solidFill>
                  <a:schemeClr val="bg1">
                    <a:lumMod val="50000"/>
                  </a:schemeClr>
                </a:solidFill>
                <a:effectLst/>
                <a:uLnTx/>
                <a:uFillTx/>
                <a:latin typeface="Calibri"/>
                <a:ea typeface="+mn-ea"/>
                <a:cs typeface="+mn-cs"/>
              </a:rPr>
              <a:t>J Breast Imaging</a:t>
            </a: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 2020;2(5):416–421. Prakash O, et al. </a:t>
            </a:r>
            <a:r>
              <a:rPr kumimoji="0" lang="en-US" b="0" i="1" u="none" strike="noStrike" kern="1200" cap="none" spc="0" normalizeH="0" baseline="0" noProof="0" dirty="0">
                <a:ln>
                  <a:noFill/>
                </a:ln>
                <a:solidFill>
                  <a:schemeClr val="bg1">
                    <a:lumMod val="50000"/>
                  </a:schemeClr>
                </a:solidFill>
                <a:effectLst/>
                <a:uLnTx/>
                <a:uFillTx/>
                <a:latin typeface="Calibri"/>
                <a:ea typeface="+mn-ea"/>
                <a:cs typeface="+mn-cs"/>
              </a:rPr>
              <a:t>Front Public Health</a:t>
            </a: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 2020;8:576964.  </a:t>
            </a:r>
            <a:b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br>
            <a:r>
              <a:rPr kumimoji="0" lang="en-US" b="0" i="0" u="none" strike="noStrike" kern="1200" cap="none" spc="0" normalizeH="0" baseline="0" noProof="0" dirty="0" err="1">
                <a:ln>
                  <a:noFill/>
                </a:ln>
                <a:solidFill>
                  <a:schemeClr val="bg1">
                    <a:lumMod val="50000"/>
                  </a:schemeClr>
                </a:solidFill>
                <a:effectLst/>
                <a:uLnTx/>
                <a:uFillTx/>
                <a:latin typeface="Calibri"/>
                <a:ea typeface="+mn-ea"/>
                <a:cs typeface="+mn-cs"/>
              </a:rPr>
              <a:t>Giaquinto</a:t>
            </a: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 AN, et al. </a:t>
            </a:r>
            <a:r>
              <a:rPr kumimoji="0" lang="en-US" b="0" i="1" u="none" strike="noStrike" kern="1200" cap="none" spc="0" normalizeH="0" baseline="0" noProof="0" dirty="0">
                <a:ln>
                  <a:noFill/>
                </a:ln>
                <a:solidFill>
                  <a:schemeClr val="bg1">
                    <a:lumMod val="50000"/>
                  </a:schemeClr>
                </a:solidFill>
                <a:effectLst/>
                <a:uLnTx/>
                <a:uFillTx/>
                <a:latin typeface="Calibri"/>
                <a:ea typeface="+mn-ea"/>
                <a:cs typeface="+mn-cs"/>
              </a:rPr>
              <a:t>CA Cancer J Clin. </a:t>
            </a:r>
            <a:r>
              <a:rPr kumimoji="0" lang="en-US" b="0" i="0" u="none" strike="noStrike" kern="1200" cap="none" spc="0" normalizeH="0" baseline="0" noProof="0" dirty="0">
                <a:ln>
                  <a:noFill/>
                </a:ln>
                <a:solidFill>
                  <a:schemeClr val="bg1">
                    <a:lumMod val="50000"/>
                  </a:schemeClr>
                </a:solidFill>
                <a:effectLst/>
                <a:uLnTx/>
                <a:uFillTx/>
                <a:latin typeface="Calibri"/>
                <a:ea typeface="+mn-ea"/>
                <a:cs typeface="+mn-cs"/>
              </a:rPr>
              <a:t>2022;72:524–541.</a:t>
            </a:r>
          </a:p>
        </p:txBody>
      </p:sp>
      <p:sp>
        <p:nvSpPr>
          <p:cNvPr id="2" name="Title 1">
            <a:extLst>
              <a:ext uri="{FF2B5EF4-FFF2-40B4-BE49-F238E27FC236}">
                <a16:creationId xmlns:a16="http://schemas.microsoft.com/office/drawing/2014/main" id="{2DE7A6D5-5578-C677-AEF2-E271977CF3CB}"/>
              </a:ext>
            </a:extLst>
          </p:cNvPr>
          <p:cNvSpPr>
            <a:spLocks noGrp="1"/>
          </p:cNvSpPr>
          <p:nvPr>
            <p:ph type="title" idx="4294967295"/>
          </p:nvPr>
        </p:nvSpPr>
        <p:spPr>
          <a:xfrm>
            <a:off x="12700" y="0"/>
            <a:ext cx="9131300" cy="997720"/>
          </a:xfrm>
          <a:prstGeom prst="rect">
            <a:avLst/>
          </a:prstGeom>
        </p:spPr>
        <p:txBody>
          <a:bodyPr anchor="ctr" anchorCtr="0">
            <a:noAutofit/>
          </a:bodyPr>
          <a:lstStyle/>
          <a:p>
            <a:pPr algn="ctr">
              <a:lnSpc>
                <a:spcPct val="90000"/>
              </a:lnSpc>
            </a:pPr>
            <a:r>
              <a:rPr lang="en-US" sz="3200" b="1" noProof="0" dirty="0">
                <a:solidFill>
                  <a:schemeClr val="bg1"/>
                </a:solidFill>
                <a:latin typeface="Calibri" panose="020F0502020204030204" pitchFamily="34" charset="0"/>
              </a:rPr>
              <a:t>Breast Cancer Incidence and Mortality by Age</a:t>
            </a:r>
          </a:p>
        </p:txBody>
      </p:sp>
      <p:sp>
        <p:nvSpPr>
          <p:cNvPr id="7" name="TextBox 6">
            <a:extLst>
              <a:ext uri="{FF2B5EF4-FFF2-40B4-BE49-F238E27FC236}">
                <a16:creationId xmlns:a16="http://schemas.microsoft.com/office/drawing/2014/main" id="{B250B611-E711-2A73-08AA-D521E185AB51}"/>
              </a:ext>
            </a:extLst>
          </p:cNvPr>
          <p:cNvSpPr txBox="1"/>
          <p:nvPr/>
        </p:nvSpPr>
        <p:spPr>
          <a:xfrm>
            <a:off x="180237" y="1234384"/>
            <a:ext cx="3181743" cy="3633885"/>
          </a:xfrm>
          <a:prstGeom prst="rect">
            <a:avLst/>
          </a:prstGeom>
          <a:noFill/>
        </p:spPr>
        <p:txBody>
          <a:bodyPr wrap="square" rtlCol="0">
            <a:noAutofit/>
          </a:bodyPr>
          <a:lstStyle/>
          <a:p>
            <a:pPr marL="342900" indent="-274320">
              <a:lnSpc>
                <a:spcPct val="90000"/>
              </a:lnSpc>
              <a:spcAft>
                <a:spcPts val="600"/>
              </a:spcAft>
              <a:buClr>
                <a:schemeClr val="accent3"/>
              </a:buClr>
              <a:buFont typeface="Arial" panose="020B0604020202020204" pitchFamily="34" charset="0"/>
              <a:buChar char="•"/>
            </a:pPr>
            <a:r>
              <a:rPr lang="en-US" sz="2000" noProof="0">
                <a:solidFill>
                  <a:schemeClr val="tx2"/>
                </a:solidFill>
              </a:rPr>
              <a:t>5-year BC-specific survival rates are significantly lower in Black women (80%) vs. White (91%) women</a:t>
            </a:r>
          </a:p>
          <a:p>
            <a:pPr marL="342900" indent="-274320">
              <a:lnSpc>
                <a:spcPct val="90000"/>
              </a:lnSpc>
              <a:spcAft>
                <a:spcPts val="600"/>
              </a:spcAft>
              <a:buClr>
                <a:schemeClr val="accent3"/>
              </a:buClr>
              <a:buFont typeface="Arial" panose="020B0604020202020204" pitchFamily="34" charset="0"/>
              <a:buChar char="•"/>
            </a:pPr>
            <a:r>
              <a:rPr lang="en-US" sz="2000" noProof="0">
                <a:solidFill>
                  <a:schemeClr val="tx2"/>
                </a:solidFill>
              </a:rPr>
              <a:t>Median age at death due to breast cancer</a:t>
            </a:r>
          </a:p>
          <a:p>
            <a:pPr marL="731520" indent="-274320">
              <a:lnSpc>
                <a:spcPct val="90000"/>
              </a:lnSpc>
              <a:spcAft>
                <a:spcPts val="600"/>
              </a:spcAft>
              <a:buClr>
                <a:schemeClr val="accent3"/>
              </a:buClr>
              <a:buFont typeface="Arial" panose="020B0604020202020204" pitchFamily="34" charset="0"/>
              <a:buChar char="•"/>
            </a:pPr>
            <a:r>
              <a:rPr lang="en-US" noProof="0">
                <a:solidFill>
                  <a:schemeClr val="tx2"/>
                </a:solidFill>
              </a:rPr>
              <a:t>68 years all women</a:t>
            </a:r>
          </a:p>
          <a:p>
            <a:pPr marL="731520" indent="-274320">
              <a:lnSpc>
                <a:spcPct val="90000"/>
              </a:lnSpc>
              <a:spcAft>
                <a:spcPts val="600"/>
              </a:spcAft>
              <a:buClr>
                <a:schemeClr val="accent3"/>
              </a:buClr>
              <a:buFont typeface="Arial" panose="020B0604020202020204" pitchFamily="34" charset="0"/>
              <a:buChar char="•"/>
            </a:pPr>
            <a:r>
              <a:rPr lang="en-US" noProof="0">
                <a:solidFill>
                  <a:schemeClr val="tx2"/>
                </a:solidFill>
              </a:rPr>
              <a:t>70 years White women </a:t>
            </a:r>
          </a:p>
          <a:p>
            <a:pPr marL="731520" indent="-274320">
              <a:lnSpc>
                <a:spcPct val="90000"/>
              </a:lnSpc>
              <a:spcAft>
                <a:spcPts val="600"/>
              </a:spcAft>
              <a:buClr>
                <a:schemeClr val="accent3"/>
              </a:buClr>
              <a:buFont typeface="Arial" panose="020B0604020202020204" pitchFamily="34" charset="0"/>
              <a:buChar char="•"/>
            </a:pPr>
            <a:r>
              <a:rPr lang="en-US" noProof="0">
                <a:solidFill>
                  <a:schemeClr val="tx2"/>
                </a:solidFill>
              </a:rPr>
              <a:t>63 years Black women</a:t>
            </a:r>
          </a:p>
        </p:txBody>
      </p:sp>
      <p:grpSp>
        <p:nvGrpSpPr>
          <p:cNvPr id="20" name="Group 19">
            <a:extLst>
              <a:ext uri="{FF2B5EF4-FFF2-40B4-BE49-F238E27FC236}">
                <a16:creationId xmlns:a16="http://schemas.microsoft.com/office/drawing/2014/main" id="{D92D03F8-5548-A0F6-1997-01657666801A}"/>
              </a:ext>
            </a:extLst>
          </p:cNvPr>
          <p:cNvGrpSpPr/>
          <p:nvPr/>
        </p:nvGrpSpPr>
        <p:grpSpPr>
          <a:xfrm>
            <a:off x="3468217" y="1104636"/>
            <a:ext cx="2717623" cy="3633885"/>
            <a:chOff x="3433794" y="876299"/>
            <a:chExt cx="2717623" cy="3633885"/>
          </a:xfrm>
        </p:grpSpPr>
        <p:pic>
          <p:nvPicPr>
            <p:cNvPr id="4" name="Picture 3">
              <a:extLst>
                <a:ext uri="{FF2B5EF4-FFF2-40B4-BE49-F238E27FC236}">
                  <a16:creationId xmlns:a16="http://schemas.microsoft.com/office/drawing/2014/main" id="{9BF71DB0-F10B-6A9B-7A7A-EFF4A434A217}"/>
                </a:ext>
              </a:extLst>
            </p:cNvPr>
            <p:cNvPicPr>
              <a:picLocks noChangeAspect="1"/>
            </p:cNvPicPr>
            <p:nvPr/>
          </p:nvPicPr>
          <p:blipFill rotWithShape="1">
            <a:blip r:embed="rId3"/>
            <a:srcRect l="2455" t="2460" r="50601"/>
            <a:stretch/>
          </p:blipFill>
          <p:spPr>
            <a:xfrm>
              <a:off x="3433794" y="876299"/>
              <a:ext cx="2717623" cy="3633885"/>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6CF1197-646D-EEE4-7BD4-89C91415BB44}"/>
                </a:ext>
              </a:extLst>
            </p:cNvPr>
            <p:cNvSpPr txBox="1"/>
            <p:nvPr/>
          </p:nvSpPr>
          <p:spPr>
            <a:xfrm rot="16200000">
              <a:off x="4876801" y="3073173"/>
              <a:ext cx="381000" cy="2139047"/>
            </a:xfrm>
            <a:prstGeom prst="rect">
              <a:avLst/>
            </a:prstGeom>
            <a:solidFill>
              <a:schemeClr val="bg1"/>
            </a:solidFill>
          </p:spPr>
          <p:txBody>
            <a:bodyPr wrap="square" lIns="0" rIns="0" rtlCol="0">
              <a:spAutoFit/>
            </a:bodyPr>
            <a:lstStyle/>
            <a:p>
              <a:pPr algn="r"/>
              <a:r>
                <a:rPr lang="en-US" sz="950" noProof="0"/>
                <a:t>20–24</a:t>
              </a:r>
            </a:p>
            <a:p>
              <a:pPr algn="r"/>
              <a:r>
                <a:rPr lang="en-US" sz="950" noProof="0"/>
                <a:t>25–29</a:t>
              </a:r>
            </a:p>
            <a:p>
              <a:pPr algn="r"/>
              <a:r>
                <a:rPr lang="en-US" sz="950" noProof="0"/>
                <a:t>30–34</a:t>
              </a:r>
            </a:p>
            <a:p>
              <a:pPr algn="r"/>
              <a:r>
                <a:rPr lang="en-US" sz="950" noProof="0"/>
                <a:t>35–39</a:t>
              </a:r>
            </a:p>
            <a:p>
              <a:pPr algn="r"/>
              <a:r>
                <a:rPr lang="en-US" sz="950" noProof="0"/>
                <a:t>40–44</a:t>
              </a:r>
            </a:p>
            <a:p>
              <a:pPr algn="r"/>
              <a:r>
                <a:rPr lang="en-US" sz="950" noProof="0"/>
                <a:t>45–49</a:t>
              </a:r>
            </a:p>
            <a:p>
              <a:pPr algn="r"/>
              <a:r>
                <a:rPr lang="en-US" sz="950" noProof="0"/>
                <a:t>50–54</a:t>
              </a:r>
            </a:p>
            <a:p>
              <a:pPr algn="r"/>
              <a:r>
                <a:rPr lang="en-US" sz="950" noProof="0"/>
                <a:t>55–59</a:t>
              </a:r>
            </a:p>
            <a:p>
              <a:pPr algn="r"/>
              <a:r>
                <a:rPr lang="en-US" sz="950" noProof="0"/>
                <a:t>60–64</a:t>
              </a:r>
            </a:p>
            <a:p>
              <a:pPr algn="r"/>
              <a:r>
                <a:rPr lang="en-US" sz="950" noProof="0"/>
                <a:t>65–69</a:t>
              </a:r>
            </a:p>
            <a:p>
              <a:pPr algn="r"/>
              <a:r>
                <a:rPr lang="en-US" sz="950" noProof="0"/>
                <a:t>70–74</a:t>
              </a:r>
            </a:p>
            <a:p>
              <a:pPr algn="r"/>
              <a:r>
                <a:rPr lang="en-US" sz="950" noProof="0"/>
                <a:t>75–79</a:t>
              </a:r>
            </a:p>
            <a:p>
              <a:pPr algn="r"/>
              <a:r>
                <a:rPr lang="en-US" sz="950" noProof="0"/>
                <a:t>80–84</a:t>
              </a:r>
            </a:p>
            <a:p>
              <a:pPr algn="r"/>
              <a:r>
                <a:rPr lang="en-US" sz="950" noProof="0"/>
                <a:t>85+</a:t>
              </a:r>
            </a:p>
          </p:txBody>
        </p:sp>
        <p:sp>
          <p:nvSpPr>
            <p:cNvPr id="10" name="TextBox 9">
              <a:extLst>
                <a:ext uri="{FF2B5EF4-FFF2-40B4-BE49-F238E27FC236}">
                  <a16:creationId xmlns:a16="http://schemas.microsoft.com/office/drawing/2014/main" id="{DDC5D15E-DDF1-5CC7-2F2D-E57E10AB2C5D}"/>
                </a:ext>
              </a:extLst>
            </p:cNvPr>
            <p:cNvSpPr txBox="1"/>
            <p:nvPr/>
          </p:nvSpPr>
          <p:spPr>
            <a:xfrm>
              <a:off x="4637448" y="4286225"/>
              <a:ext cx="721672" cy="153888"/>
            </a:xfrm>
            <a:prstGeom prst="rect">
              <a:avLst/>
            </a:prstGeom>
            <a:solidFill>
              <a:schemeClr val="bg1"/>
            </a:solidFill>
          </p:spPr>
          <p:txBody>
            <a:bodyPr wrap="none" tIns="0" rIns="91440" bIns="0" rtlCol="0">
              <a:spAutoFit/>
            </a:bodyPr>
            <a:lstStyle/>
            <a:p>
              <a:r>
                <a:rPr lang="en-US" sz="1000" noProof="0"/>
                <a:t>Age, years</a:t>
              </a:r>
            </a:p>
          </p:txBody>
        </p:sp>
        <p:sp>
          <p:nvSpPr>
            <p:cNvPr id="12" name="TextBox 11">
              <a:extLst>
                <a:ext uri="{FF2B5EF4-FFF2-40B4-BE49-F238E27FC236}">
                  <a16:creationId xmlns:a16="http://schemas.microsoft.com/office/drawing/2014/main" id="{C6E6899E-E61B-90FD-BD44-A4ADB54BFBF0}"/>
                </a:ext>
              </a:extLst>
            </p:cNvPr>
            <p:cNvSpPr txBox="1"/>
            <p:nvPr/>
          </p:nvSpPr>
          <p:spPr>
            <a:xfrm>
              <a:off x="3601324" y="1006048"/>
              <a:ext cx="340922" cy="2957220"/>
            </a:xfrm>
            <a:prstGeom prst="rect">
              <a:avLst/>
            </a:prstGeom>
            <a:solidFill>
              <a:schemeClr val="bg1"/>
            </a:solidFill>
          </p:spPr>
          <p:txBody>
            <a:bodyPr wrap="square" lIns="0" rIns="0" rtlCol="0">
              <a:spAutoFit/>
            </a:bodyPr>
            <a:lstStyle/>
            <a:p>
              <a:pPr algn="r">
                <a:spcAft>
                  <a:spcPts val="3100"/>
                </a:spcAft>
              </a:pPr>
              <a:r>
                <a:rPr lang="en-US" sz="950" noProof="0"/>
                <a:t>500</a:t>
              </a:r>
            </a:p>
            <a:p>
              <a:pPr algn="r">
                <a:spcAft>
                  <a:spcPts val="3100"/>
                </a:spcAft>
              </a:pPr>
              <a:r>
                <a:rPr lang="en-US" sz="950" noProof="0"/>
                <a:t>400</a:t>
              </a:r>
            </a:p>
            <a:p>
              <a:pPr algn="r">
                <a:spcAft>
                  <a:spcPts val="3100"/>
                </a:spcAft>
              </a:pPr>
              <a:r>
                <a:rPr lang="en-US" sz="950" noProof="0"/>
                <a:t>300</a:t>
              </a:r>
            </a:p>
            <a:p>
              <a:pPr algn="r">
                <a:spcAft>
                  <a:spcPts val="3100"/>
                </a:spcAft>
              </a:pPr>
              <a:r>
                <a:rPr lang="en-US" sz="950" noProof="0"/>
                <a:t>200</a:t>
              </a:r>
            </a:p>
            <a:p>
              <a:pPr algn="r">
                <a:spcAft>
                  <a:spcPts val="3100"/>
                </a:spcAft>
              </a:pPr>
              <a:r>
                <a:rPr lang="en-US" sz="950" noProof="0"/>
                <a:t>100</a:t>
              </a:r>
            </a:p>
            <a:p>
              <a:pPr algn="r">
                <a:spcAft>
                  <a:spcPts val="3100"/>
                </a:spcAft>
              </a:pPr>
              <a:r>
                <a:rPr lang="en-US" sz="950" noProof="0"/>
                <a:t>0</a:t>
              </a:r>
            </a:p>
          </p:txBody>
        </p:sp>
        <p:sp>
          <p:nvSpPr>
            <p:cNvPr id="14" name="TextBox 13">
              <a:extLst>
                <a:ext uri="{FF2B5EF4-FFF2-40B4-BE49-F238E27FC236}">
                  <a16:creationId xmlns:a16="http://schemas.microsoft.com/office/drawing/2014/main" id="{6E90480B-A7AD-9A41-758E-00929A6711B3}"/>
                </a:ext>
              </a:extLst>
            </p:cNvPr>
            <p:cNvSpPr txBox="1"/>
            <p:nvPr/>
          </p:nvSpPr>
          <p:spPr>
            <a:xfrm rot="16200000">
              <a:off x="2996591" y="2490959"/>
              <a:ext cx="1127232" cy="161583"/>
            </a:xfrm>
            <a:prstGeom prst="rect">
              <a:avLst/>
            </a:prstGeom>
            <a:solidFill>
              <a:schemeClr val="bg1"/>
            </a:solidFill>
          </p:spPr>
          <p:txBody>
            <a:bodyPr wrap="none" tIns="0" bIns="0" rtlCol="0">
              <a:spAutoFit/>
            </a:bodyPr>
            <a:lstStyle/>
            <a:p>
              <a:pPr algn="ctr"/>
              <a:r>
                <a:rPr lang="en-US" sz="1050" noProof="0"/>
                <a:t>Rate per 100,000</a:t>
              </a:r>
            </a:p>
          </p:txBody>
        </p:sp>
        <p:sp>
          <p:nvSpPr>
            <p:cNvPr id="15" name="TextBox 14">
              <a:extLst>
                <a:ext uri="{FF2B5EF4-FFF2-40B4-BE49-F238E27FC236}">
                  <a16:creationId xmlns:a16="http://schemas.microsoft.com/office/drawing/2014/main" id="{9EDE6241-93EC-1E91-AB16-1C558A241985}"/>
                </a:ext>
              </a:extLst>
            </p:cNvPr>
            <p:cNvSpPr txBox="1"/>
            <p:nvPr/>
          </p:nvSpPr>
          <p:spPr>
            <a:xfrm>
              <a:off x="4446948" y="1074792"/>
              <a:ext cx="619400" cy="938719"/>
            </a:xfrm>
            <a:prstGeom prst="rect">
              <a:avLst/>
            </a:prstGeom>
            <a:solidFill>
              <a:schemeClr val="bg1"/>
            </a:solidFill>
          </p:spPr>
          <p:txBody>
            <a:bodyPr wrap="none" lIns="45720" rtlCol="0">
              <a:spAutoFit/>
            </a:bodyPr>
            <a:lstStyle/>
            <a:p>
              <a:r>
                <a:rPr lang="en-US" sz="1100" noProof="0"/>
                <a:t>White</a:t>
              </a:r>
            </a:p>
            <a:p>
              <a:r>
                <a:rPr lang="en-US" sz="1100" noProof="0"/>
                <a:t>Black</a:t>
              </a:r>
            </a:p>
            <a:p>
              <a:r>
                <a:rPr lang="en-US" sz="1100" noProof="0"/>
                <a:t>AIAN</a:t>
              </a:r>
            </a:p>
            <a:p>
              <a:r>
                <a:rPr lang="en-US" sz="1100" noProof="0"/>
                <a:t>Hispanic</a:t>
              </a:r>
            </a:p>
            <a:p>
              <a:r>
                <a:rPr lang="en-US" sz="1100" noProof="0"/>
                <a:t>API</a:t>
              </a:r>
            </a:p>
          </p:txBody>
        </p:sp>
        <p:sp>
          <p:nvSpPr>
            <p:cNvPr id="17" name="TextBox 16">
              <a:extLst>
                <a:ext uri="{FF2B5EF4-FFF2-40B4-BE49-F238E27FC236}">
                  <a16:creationId xmlns:a16="http://schemas.microsoft.com/office/drawing/2014/main" id="{518D6000-E124-E243-9F74-55FE990641A9}"/>
                </a:ext>
              </a:extLst>
            </p:cNvPr>
            <p:cNvSpPr txBox="1"/>
            <p:nvPr/>
          </p:nvSpPr>
          <p:spPr>
            <a:xfrm>
              <a:off x="4104923" y="886929"/>
              <a:ext cx="1273247" cy="246221"/>
            </a:xfrm>
            <a:prstGeom prst="rect">
              <a:avLst/>
            </a:prstGeom>
            <a:solidFill>
              <a:schemeClr val="bg1"/>
            </a:solidFill>
          </p:spPr>
          <p:txBody>
            <a:bodyPr wrap="square" tIns="0" bIns="0" rtlCol="0" anchor="ctr">
              <a:spAutoFit/>
            </a:bodyPr>
            <a:lstStyle/>
            <a:p>
              <a:pPr algn="ctr"/>
              <a:r>
                <a:rPr lang="en-US" sz="1600" b="1" noProof="0">
                  <a:solidFill>
                    <a:schemeClr val="accent5">
                      <a:lumMod val="75000"/>
                    </a:schemeClr>
                  </a:solidFill>
                </a:rPr>
                <a:t>Incidence</a:t>
              </a:r>
            </a:p>
          </p:txBody>
        </p:sp>
      </p:grpSp>
      <p:grpSp>
        <p:nvGrpSpPr>
          <p:cNvPr id="19" name="Group 18">
            <a:extLst>
              <a:ext uri="{FF2B5EF4-FFF2-40B4-BE49-F238E27FC236}">
                <a16:creationId xmlns:a16="http://schemas.microsoft.com/office/drawing/2014/main" id="{8166B505-9BF4-C178-4C89-967DA40D297D}"/>
              </a:ext>
            </a:extLst>
          </p:cNvPr>
          <p:cNvGrpSpPr/>
          <p:nvPr/>
        </p:nvGrpSpPr>
        <p:grpSpPr>
          <a:xfrm>
            <a:off x="6329467" y="1104636"/>
            <a:ext cx="2596904" cy="3633885"/>
            <a:chOff x="6295044" y="876299"/>
            <a:chExt cx="2596904" cy="3633885"/>
          </a:xfrm>
        </p:grpSpPr>
        <p:pic>
          <p:nvPicPr>
            <p:cNvPr id="5" name="Picture 4">
              <a:extLst>
                <a:ext uri="{FF2B5EF4-FFF2-40B4-BE49-F238E27FC236}">
                  <a16:creationId xmlns:a16="http://schemas.microsoft.com/office/drawing/2014/main" id="{9BF0A004-C563-CEF1-24C2-7A23E9589B34}"/>
                </a:ext>
              </a:extLst>
            </p:cNvPr>
            <p:cNvPicPr>
              <a:picLocks noChangeAspect="1"/>
            </p:cNvPicPr>
            <p:nvPr/>
          </p:nvPicPr>
          <p:blipFill rotWithShape="1">
            <a:blip r:embed="rId3"/>
            <a:srcRect l="52510" t="2460" r="2633"/>
            <a:stretch/>
          </p:blipFill>
          <p:spPr>
            <a:xfrm>
              <a:off x="6295044" y="876299"/>
              <a:ext cx="2596904" cy="3633885"/>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A72BF5F-754F-B33E-AF48-8CFBD9678620}"/>
                </a:ext>
              </a:extLst>
            </p:cNvPr>
            <p:cNvSpPr txBox="1"/>
            <p:nvPr/>
          </p:nvSpPr>
          <p:spPr>
            <a:xfrm rot="16200000">
              <a:off x="7566074" y="3073173"/>
              <a:ext cx="381000" cy="2139047"/>
            </a:xfrm>
            <a:prstGeom prst="rect">
              <a:avLst/>
            </a:prstGeom>
            <a:solidFill>
              <a:schemeClr val="bg1"/>
            </a:solidFill>
          </p:spPr>
          <p:txBody>
            <a:bodyPr wrap="square" lIns="0" rIns="0" rtlCol="0">
              <a:spAutoFit/>
            </a:bodyPr>
            <a:lstStyle/>
            <a:p>
              <a:pPr algn="r"/>
              <a:r>
                <a:rPr lang="en-US" sz="950" noProof="0"/>
                <a:t>20–24</a:t>
              </a:r>
            </a:p>
            <a:p>
              <a:pPr algn="r"/>
              <a:r>
                <a:rPr lang="en-US" sz="950" noProof="0"/>
                <a:t>25–29</a:t>
              </a:r>
            </a:p>
            <a:p>
              <a:pPr algn="r"/>
              <a:r>
                <a:rPr lang="en-US" sz="950" noProof="0"/>
                <a:t>30–34</a:t>
              </a:r>
            </a:p>
            <a:p>
              <a:pPr algn="r"/>
              <a:r>
                <a:rPr lang="en-US" sz="950" noProof="0"/>
                <a:t>35–39</a:t>
              </a:r>
            </a:p>
            <a:p>
              <a:pPr algn="r"/>
              <a:r>
                <a:rPr lang="en-US" sz="950" noProof="0"/>
                <a:t>40–44</a:t>
              </a:r>
            </a:p>
            <a:p>
              <a:pPr algn="r"/>
              <a:r>
                <a:rPr lang="en-US" sz="950" noProof="0"/>
                <a:t>45–49</a:t>
              </a:r>
            </a:p>
            <a:p>
              <a:pPr algn="r"/>
              <a:r>
                <a:rPr lang="en-US" sz="950" noProof="0"/>
                <a:t>50–54</a:t>
              </a:r>
            </a:p>
            <a:p>
              <a:pPr algn="r"/>
              <a:r>
                <a:rPr lang="en-US" sz="950" noProof="0"/>
                <a:t>55–59</a:t>
              </a:r>
            </a:p>
            <a:p>
              <a:pPr algn="r"/>
              <a:r>
                <a:rPr lang="en-US" sz="950" noProof="0"/>
                <a:t>60–64</a:t>
              </a:r>
            </a:p>
            <a:p>
              <a:pPr algn="r"/>
              <a:r>
                <a:rPr lang="en-US" sz="950" noProof="0"/>
                <a:t>65–69</a:t>
              </a:r>
            </a:p>
            <a:p>
              <a:pPr algn="r"/>
              <a:r>
                <a:rPr lang="en-US" sz="950" noProof="0"/>
                <a:t>70–74</a:t>
              </a:r>
            </a:p>
            <a:p>
              <a:pPr algn="r"/>
              <a:r>
                <a:rPr lang="en-US" sz="950" noProof="0"/>
                <a:t>75–79</a:t>
              </a:r>
            </a:p>
            <a:p>
              <a:pPr algn="r"/>
              <a:r>
                <a:rPr lang="en-US" sz="950" noProof="0"/>
                <a:t>80–84</a:t>
              </a:r>
            </a:p>
            <a:p>
              <a:pPr algn="r"/>
              <a:r>
                <a:rPr lang="en-US" sz="950" noProof="0"/>
                <a:t>85+</a:t>
              </a:r>
            </a:p>
          </p:txBody>
        </p:sp>
        <p:sp>
          <p:nvSpPr>
            <p:cNvPr id="11" name="TextBox 10">
              <a:extLst>
                <a:ext uri="{FF2B5EF4-FFF2-40B4-BE49-F238E27FC236}">
                  <a16:creationId xmlns:a16="http://schemas.microsoft.com/office/drawing/2014/main" id="{A3F6F54B-001B-7014-BB61-D8140129A566}"/>
                </a:ext>
              </a:extLst>
            </p:cNvPr>
            <p:cNvSpPr txBox="1"/>
            <p:nvPr/>
          </p:nvSpPr>
          <p:spPr>
            <a:xfrm>
              <a:off x="7389388" y="4286225"/>
              <a:ext cx="721672" cy="153888"/>
            </a:xfrm>
            <a:prstGeom prst="rect">
              <a:avLst/>
            </a:prstGeom>
            <a:solidFill>
              <a:schemeClr val="bg1"/>
            </a:solidFill>
          </p:spPr>
          <p:txBody>
            <a:bodyPr wrap="none" tIns="0" rIns="91440" bIns="0" rtlCol="0">
              <a:spAutoFit/>
            </a:bodyPr>
            <a:lstStyle/>
            <a:p>
              <a:r>
                <a:rPr lang="en-US" sz="1000" noProof="0"/>
                <a:t>Age, years</a:t>
              </a:r>
            </a:p>
          </p:txBody>
        </p:sp>
        <p:sp>
          <p:nvSpPr>
            <p:cNvPr id="13" name="TextBox 12">
              <a:extLst>
                <a:ext uri="{FF2B5EF4-FFF2-40B4-BE49-F238E27FC236}">
                  <a16:creationId xmlns:a16="http://schemas.microsoft.com/office/drawing/2014/main" id="{2AF2B8AC-33F2-6B5C-172F-B7523E939271}"/>
                </a:ext>
              </a:extLst>
            </p:cNvPr>
            <p:cNvSpPr txBox="1"/>
            <p:nvPr/>
          </p:nvSpPr>
          <p:spPr>
            <a:xfrm>
              <a:off x="6352266" y="982276"/>
              <a:ext cx="261082" cy="2970044"/>
            </a:xfrm>
            <a:prstGeom prst="rect">
              <a:avLst/>
            </a:prstGeom>
            <a:solidFill>
              <a:schemeClr val="bg1"/>
            </a:solidFill>
          </p:spPr>
          <p:txBody>
            <a:bodyPr wrap="square" lIns="0" rIns="0" rtlCol="0">
              <a:spAutoFit/>
            </a:bodyPr>
            <a:lstStyle/>
            <a:p>
              <a:pPr algn="r">
                <a:spcAft>
                  <a:spcPts val="1800"/>
                </a:spcAft>
              </a:pPr>
              <a:r>
                <a:rPr lang="en-US" sz="950" noProof="0"/>
                <a:t>230</a:t>
              </a:r>
            </a:p>
            <a:p>
              <a:pPr algn="r">
                <a:spcAft>
                  <a:spcPts val="3500"/>
                </a:spcAft>
              </a:pPr>
              <a:r>
                <a:rPr lang="en-US" sz="950" noProof="0"/>
                <a:t>200</a:t>
              </a:r>
            </a:p>
            <a:p>
              <a:pPr algn="r">
                <a:spcAft>
                  <a:spcPts val="3400"/>
                </a:spcAft>
              </a:pPr>
              <a:r>
                <a:rPr lang="en-US" sz="950" noProof="0"/>
                <a:t>150</a:t>
              </a:r>
            </a:p>
            <a:p>
              <a:pPr algn="r">
                <a:spcAft>
                  <a:spcPts val="3600"/>
                </a:spcAft>
              </a:pPr>
              <a:r>
                <a:rPr lang="en-US" sz="950" noProof="0"/>
                <a:t>100</a:t>
              </a:r>
            </a:p>
            <a:p>
              <a:pPr algn="r">
                <a:spcAft>
                  <a:spcPts val="3300"/>
                </a:spcAft>
              </a:pPr>
              <a:r>
                <a:rPr lang="en-US" sz="950" noProof="0"/>
                <a:t>50</a:t>
              </a:r>
            </a:p>
            <a:p>
              <a:pPr algn="r">
                <a:spcAft>
                  <a:spcPts val="3100"/>
                </a:spcAft>
              </a:pPr>
              <a:r>
                <a:rPr lang="en-US" sz="950" noProof="0"/>
                <a:t>0</a:t>
              </a:r>
            </a:p>
          </p:txBody>
        </p:sp>
        <p:sp>
          <p:nvSpPr>
            <p:cNvPr id="16" name="TextBox 15">
              <a:extLst>
                <a:ext uri="{FF2B5EF4-FFF2-40B4-BE49-F238E27FC236}">
                  <a16:creationId xmlns:a16="http://schemas.microsoft.com/office/drawing/2014/main" id="{D0D01B56-BC03-6C79-65A4-60A032320DAA}"/>
                </a:ext>
              </a:extLst>
            </p:cNvPr>
            <p:cNvSpPr txBox="1"/>
            <p:nvPr/>
          </p:nvSpPr>
          <p:spPr>
            <a:xfrm>
              <a:off x="7130824" y="1038597"/>
              <a:ext cx="619400" cy="938719"/>
            </a:xfrm>
            <a:prstGeom prst="rect">
              <a:avLst/>
            </a:prstGeom>
            <a:solidFill>
              <a:schemeClr val="bg1"/>
            </a:solidFill>
          </p:spPr>
          <p:txBody>
            <a:bodyPr wrap="none" lIns="45720" rtlCol="0">
              <a:spAutoFit/>
            </a:bodyPr>
            <a:lstStyle/>
            <a:p>
              <a:r>
                <a:rPr lang="en-US" sz="1100" noProof="0"/>
                <a:t>White</a:t>
              </a:r>
            </a:p>
            <a:p>
              <a:r>
                <a:rPr lang="en-US" sz="1100" noProof="0"/>
                <a:t>Black</a:t>
              </a:r>
            </a:p>
            <a:p>
              <a:r>
                <a:rPr lang="en-US" sz="1100" noProof="0"/>
                <a:t>AIAN</a:t>
              </a:r>
            </a:p>
            <a:p>
              <a:r>
                <a:rPr lang="en-US" sz="1100" noProof="0"/>
                <a:t>Hispanic</a:t>
              </a:r>
            </a:p>
            <a:p>
              <a:r>
                <a:rPr lang="en-US" sz="1100" noProof="0"/>
                <a:t>API</a:t>
              </a:r>
            </a:p>
          </p:txBody>
        </p:sp>
        <p:sp>
          <p:nvSpPr>
            <p:cNvPr id="18" name="TextBox 17">
              <a:extLst>
                <a:ext uri="{FF2B5EF4-FFF2-40B4-BE49-F238E27FC236}">
                  <a16:creationId xmlns:a16="http://schemas.microsoft.com/office/drawing/2014/main" id="{E6D70BF0-E51A-37C2-56EF-B61E2DBECEAB}"/>
                </a:ext>
              </a:extLst>
            </p:cNvPr>
            <p:cNvSpPr txBox="1"/>
            <p:nvPr/>
          </p:nvSpPr>
          <p:spPr>
            <a:xfrm>
              <a:off x="6756976" y="880579"/>
              <a:ext cx="1669474" cy="246221"/>
            </a:xfrm>
            <a:prstGeom prst="rect">
              <a:avLst/>
            </a:prstGeom>
            <a:solidFill>
              <a:schemeClr val="bg1"/>
            </a:solidFill>
          </p:spPr>
          <p:txBody>
            <a:bodyPr wrap="square" tIns="0" bIns="0" rtlCol="0" anchor="ctr">
              <a:spAutoFit/>
            </a:bodyPr>
            <a:lstStyle/>
            <a:p>
              <a:pPr algn="ctr"/>
              <a:r>
                <a:rPr lang="en-US" sz="1600" b="1" noProof="0">
                  <a:solidFill>
                    <a:schemeClr val="accent5">
                      <a:lumMod val="75000"/>
                    </a:schemeClr>
                  </a:solidFill>
                </a:rPr>
                <a:t>Mortality</a:t>
              </a:r>
            </a:p>
          </p:txBody>
        </p:sp>
      </p:grpSp>
    </p:spTree>
    <p:extLst>
      <p:ext uri="{BB962C8B-B14F-4D97-AF65-F5344CB8AC3E}">
        <p14:creationId xmlns:p14="http://schemas.microsoft.com/office/powerpoint/2010/main" val="186699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13769A8-CCC7-54E9-DE4F-D41F2E11F24A}"/>
              </a:ext>
            </a:extLst>
          </p:cNvPr>
          <p:cNvSpPr/>
          <p:nvPr/>
        </p:nvSpPr>
        <p:spPr>
          <a:xfrm>
            <a:off x="203201" y="1311925"/>
            <a:ext cx="8743950" cy="304259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FDD7346-D0EA-3515-471D-1C7CEACA5E7E}"/>
              </a:ext>
            </a:extLst>
          </p:cNvPr>
          <p:cNvSpPr>
            <a:spLocks noGrp="1"/>
          </p:cNvSpPr>
          <p:nvPr>
            <p:ph type="title"/>
          </p:nvPr>
        </p:nvSpPr>
        <p:spPr>
          <a:xfrm>
            <a:off x="12700" y="12699"/>
            <a:ext cx="9118600" cy="960315"/>
          </a:xfrm>
        </p:spPr>
        <p:txBody>
          <a:bodyPr>
            <a:noAutofit/>
          </a:bodyPr>
          <a:lstStyle/>
          <a:p>
            <a:pPr algn="ctr">
              <a:lnSpc>
                <a:spcPct val="80000"/>
              </a:lnSpc>
            </a:pPr>
            <a:r>
              <a:rPr lang="en-US" sz="3200" noProof="0" dirty="0">
                <a:solidFill>
                  <a:schemeClr val="bg1"/>
                </a:solidFill>
              </a:rPr>
              <a:t>TROPiCS-02</a:t>
            </a:r>
            <a:br>
              <a:rPr lang="en-US" sz="2800" noProof="0" dirty="0">
                <a:solidFill>
                  <a:schemeClr val="bg1"/>
                </a:solidFill>
              </a:rPr>
            </a:br>
            <a:r>
              <a:rPr lang="en-US" sz="2400" i="1" noProof="0" dirty="0">
                <a:solidFill>
                  <a:schemeClr val="bg1"/>
                </a:solidFill>
              </a:rPr>
              <a:t>ORR and TTD of Global Health Status and Fatigue vs TPC</a:t>
            </a:r>
            <a:endParaRPr lang="en-US" sz="2800" i="1" baseline="30000" noProof="0" dirty="0">
              <a:solidFill>
                <a:schemeClr val="bg1"/>
              </a:solidFill>
            </a:endParaRPr>
          </a:p>
        </p:txBody>
      </p:sp>
      <p:sp>
        <p:nvSpPr>
          <p:cNvPr id="3" name="Text Placeholder 2">
            <a:extLst>
              <a:ext uri="{FF2B5EF4-FFF2-40B4-BE49-F238E27FC236}">
                <a16:creationId xmlns:a16="http://schemas.microsoft.com/office/drawing/2014/main" id="{5D5D4DD0-0D7B-026E-6DD0-7B10BA730379}"/>
              </a:ext>
            </a:extLst>
          </p:cNvPr>
          <p:cNvSpPr>
            <a:spLocks noGrp="1"/>
          </p:cNvSpPr>
          <p:nvPr>
            <p:ph type="body" sz="quarter" idx="10"/>
          </p:nvPr>
        </p:nvSpPr>
        <p:spPr>
          <a:xfrm>
            <a:off x="-2676" y="4889500"/>
            <a:ext cx="8890000" cy="254000"/>
          </a:xfrm>
        </p:spPr>
        <p:txBody>
          <a:bodyPr/>
          <a:lstStyle/>
          <a:p>
            <a:pPr algn="l"/>
            <a:r>
              <a:rPr lang="en-US" sz="900" noProof="0" dirty="0">
                <a:solidFill>
                  <a:schemeClr val="bg1">
                    <a:lumMod val="50000"/>
                  </a:schemeClr>
                </a:solidFill>
              </a:rPr>
              <a:t>CR, complete response; PR, partial response;  TTD, time to deterioration.</a:t>
            </a:r>
          </a:p>
          <a:p>
            <a:pPr algn="l"/>
            <a:r>
              <a:rPr lang="en-US" sz="900" noProof="0" dirty="0">
                <a:solidFill>
                  <a:schemeClr val="bg1">
                    <a:lumMod val="50000"/>
                  </a:schemeClr>
                </a:solidFill>
              </a:rPr>
              <a:t>Adapted from </a:t>
            </a:r>
            <a:r>
              <a:rPr lang="en-US" sz="900" noProof="0" dirty="0" err="1">
                <a:solidFill>
                  <a:schemeClr val="bg1">
                    <a:lumMod val="50000"/>
                  </a:schemeClr>
                </a:solidFill>
              </a:rPr>
              <a:t>Rugo</a:t>
            </a:r>
            <a:r>
              <a:rPr lang="en-US" sz="900" noProof="0" dirty="0">
                <a:solidFill>
                  <a:schemeClr val="bg1">
                    <a:lumMod val="50000"/>
                  </a:schemeClr>
                </a:solidFill>
              </a:rPr>
              <a:t> HS, et al. </a:t>
            </a:r>
            <a:r>
              <a:rPr lang="en-US" sz="900" i="1" noProof="0" dirty="0">
                <a:solidFill>
                  <a:schemeClr val="bg1">
                    <a:lumMod val="50000"/>
                  </a:schemeClr>
                </a:solidFill>
              </a:rPr>
              <a:t>J Clin Oncol</a:t>
            </a:r>
            <a:r>
              <a:rPr lang="en-US" sz="900" noProof="0" dirty="0">
                <a:solidFill>
                  <a:schemeClr val="bg1">
                    <a:lumMod val="50000"/>
                  </a:schemeClr>
                </a:solidFill>
              </a:rPr>
              <a:t>. 2022;40(29):3365‒3376. Adapted from </a:t>
            </a:r>
            <a:r>
              <a:rPr lang="en-US" sz="900" noProof="0" dirty="0" err="1">
                <a:solidFill>
                  <a:schemeClr val="bg1">
                    <a:lumMod val="50000"/>
                  </a:schemeClr>
                </a:solidFill>
              </a:rPr>
              <a:t>Rugo</a:t>
            </a:r>
            <a:r>
              <a:rPr lang="en-US" sz="900" noProof="0" dirty="0">
                <a:solidFill>
                  <a:schemeClr val="bg1">
                    <a:lumMod val="50000"/>
                  </a:schemeClr>
                </a:solidFill>
              </a:rPr>
              <a:t> H, et al. </a:t>
            </a:r>
            <a:r>
              <a:rPr lang="en-US" sz="900" i="1" noProof="0" dirty="0">
                <a:solidFill>
                  <a:schemeClr val="bg1">
                    <a:lumMod val="50000"/>
                  </a:schemeClr>
                </a:solidFill>
              </a:rPr>
              <a:t>ESMO Open</a:t>
            </a:r>
            <a:r>
              <a:rPr lang="en-US" sz="900" noProof="0" dirty="0">
                <a:solidFill>
                  <a:schemeClr val="bg1">
                    <a:lumMod val="50000"/>
                  </a:schemeClr>
                </a:solidFill>
              </a:rPr>
              <a:t>. 2022;7(4):100553. </a:t>
            </a:r>
          </a:p>
        </p:txBody>
      </p:sp>
      <p:graphicFrame>
        <p:nvGraphicFramePr>
          <p:cNvPr id="15" name="Table 14">
            <a:extLst>
              <a:ext uri="{FF2B5EF4-FFF2-40B4-BE49-F238E27FC236}">
                <a16:creationId xmlns:a16="http://schemas.microsoft.com/office/drawing/2014/main" id="{313BB57E-228A-E373-5995-1286FCA3B2B1}"/>
              </a:ext>
            </a:extLst>
          </p:cNvPr>
          <p:cNvGraphicFramePr>
            <a:graphicFrameLocks noGrp="1"/>
          </p:cNvGraphicFramePr>
          <p:nvPr>
            <p:extLst>
              <p:ext uri="{D42A27DB-BD31-4B8C-83A1-F6EECF244321}">
                <p14:modId xmlns:p14="http://schemas.microsoft.com/office/powerpoint/2010/main" val="2345307223"/>
              </p:ext>
            </p:extLst>
          </p:nvPr>
        </p:nvGraphicFramePr>
        <p:xfrm>
          <a:off x="337804" y="1201782"/>
          <a:ext cx="8475295" cy="3252650"/>
        </p:xfrm>
        <a:graphic>
          <a:graphicData uri="http://schemas.openxmlformats.org/drawingml/2006/table">
            <a:tbl>
              <a:tblPr firstRow="1" bandRow="1">
                <a:tableStyleId>{5C22544A-7EE6-4342-B048-85BDC9FD1C3A}</a:tableStyleId>
              </a:tblPr>
              <a:tblGrid>
                <a:gridCol w="1347305">
                  <a:extLst>
                    <a:ext uri="{9D8B030D-6E8A-4147-A177-3AD203B41FA5}">
                      <a16:colId xmlns:a16="http://schemas.microsoft.com/office/drawing/2014/main" val="2834939509"/>
                    </a:ext>
                  </a:extLst>
                </a:gridCol>
                <a:gridCol w="1319348">
                  <a:extLst>
                    <a:ext uri="{9D8B030D-6E8A-4147-A177-3AD203B41FA5}">
                      <a16:colId xmlns:a16="http://schemas.microsoft.com/office/drawing/2014/main" val="2136152898"/>
                    </a:ext>
                  </a:extLst>
                </a:gridCol>
                <a:gridCol w="1538152">
                  <a:extLst>
                    <a:ext uri="{9D8B030D-6E8A-4147-A177-3AD203B41FA5}">
                      <a16:colId xmlns:a16="http://schemas.microsoft.com/office/drawing/2014/main" val="3672777338"/>
                    </a:ext>
                  </a:extLst>
                </a:gridCol>
                <a:gridCol w="1629591">
                  <a:extLst>
                    <a:ext uri="{9D8B030D-6E8A-4147-A177-3AD203B41FA5}">
                      <a16:colId xmlns:a16="http://schemas.microsoft.com/office/drawing/2014/main" val="3369824298"/>
                    </a:ext>
                  </a:extLst>
                </a:gridCol>
                <a:gridCol w="1228350">
                  <a:extLst>
                    <a:ext uri="{9D8B030D-6E8A-4147-A177-3AD203B41FA5}">
                      <a16:colId xmlns:a16="http://schemas.microsoft.com/office/drawing/2014/main" val="1876206475"/>
                    </a:ext>
                  </a:extLst>
                </a:gridCol>
                <a:gridCol w="1412549">
                  <a:extLst>
                    <a:ext uri="{9D8B030D-6E8A-4147-A177-3AD203B41FA5}">
                      <a16:colId xmlns:a16="http://schemas.microsoft.com/office/drawing/2014/main" val="2415858216"/>
                    </a:ext>
                  </a:extLst>
                </a:gridCol>
              </a:tblGrid>
              <a:tr h="911459">
                <a:tc>
                  <a:txBody>
                    <a:bodyPr/>
                    <a:lstStyle/>
                    <a:p>
                      <a:endParaRPr lang="en-US" sz="1600" noProof="0" dirty="0">
                        <a:solidFill>
                          <a:schemeClr val="bg1"/>
                        </a:solidFill>
                      </a:endParaRPr>
                    </a:p>
                  </a:txBody>
                  <a:tcPr marL="68580" marR="68580" marT="34290" marB="34290" anchor="ctr">
                    <a:lnL w="12700" cmpd="sng">
                      <a:noFill/>
                    </a:lnL>
                    <a:lnR w="12700" cmpd="sng">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noProof="0">
                          <a:solidFill>
                            <a:schemeClr val="bg1"/>
                          </a:solidFill>
                        </a:rPr>
                        <a:t>Patients </a:t>
                      </a:r>
                      <a:br>
                        <a:rPr lang="en-US" sz="1600" noProof="0">
                          <a:solidFill>
                            <a:schemeClr val="bg1"/>
                          </a:solidFill>
                        </a:rPr>
                      </a:br>
                      <a:r>
                        <a:rPr lang="en-US" sz="1600" noProof="0">
                          <a:solidFill>
                            <a:schemeClr val="bg1"/>
                          </a:solidFill>
                        </a:rPr>
                        <a:t>SG/TPC, n/n</a:t>
                      </a:r>
                      <a:endParaRPr lang="en-US" sz="1600" noProof="0" dirty="0">
                        <a:solidFill>
                          <a:schemeClr val="bg1"/>
                        </a:solidFill>
                      </a:endParaRPr>
                    </a:p>
                  </a:txBody>
                  <a:tcPr marL="68580" marR="68580" marT="81000" marB="81000" anchor="ctr">
                    <a:lnL w="12700" cmpd="sng">
                      <a:noFill/>
                    </a:lnL>
                    <a:lnR w="12700" cmpd="sng">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noProof="0"/>
                        <a:t>SG Median TTD, </a:t>
                      </a:r>
                      <a:br>
                        <a:rPr lang="en-US" sz="1600" noProof="0"/>
                      </a:br>
                      <a:r>
                        <a:rPr lang="en-US" sz="1600" noProof="0"/>
                        <a:t>Months (95% CI)</a:t>
                      </a:r>
                      <a:endParaRPr lang="en-US" sz="1600" noProof="0" dirty="0"/>
                    </a:p>
                  </a:txBody>
                  <a:tcPr marL="68580" marR="68580" marT="81000" marB="81000" anchor="ctr">
                    <a:lnL w="12700" cmpd="sng">
                      <a:noFill/>
                    </a:lnL>
                    <a:lnR w="12700" cmpd="sng">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2A789A"/>
                    </a:solidFill>
                  </a:tcPr>
                </a:tc>
                <a:tc>
                  <a:txBody>
                    <a:bodyPr/>
                    <a:lstStyle/>
                    <a:p>
                      <a:pPr algn="ctr"/>
                      <a:r>
                        <a:rPr lang="en-US" sz="1600" noProof="0"/>
                        <a:t>TPC Median TTD,</a:t>
                      </a:r>
                      <a:br>
                        <a:rPr lang="en-US" sz="1600" noProof="0"/>
                      </a:br>
                      <a:r>
                        <a:rPr lang="en-US" sz="1600" noProof="0"/>
                        <a:t>Months (95% CI)</a:t>
                      </a:r>
                      <a:endParaRPr lang="en-US" sz="1600" noProof="0" dirty="0"/>
                    </a:p>
                  </a:txBody>
                  <a:tcPr marL="68580" marR="68580" marT="81000" marB="81000" anchor="ctr">
                    <a:lnL w="12700" cmpd="sng">
                      <a:noFill/>
                    </a:lnL>
                    <a:lnR w="12700" cmpd="sng">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600" noProof="0">
                          <a:solidFill>
                            <a:schemeClr val="bg1"/>
                          </a:solidFill>
                        </a:rPr>
                        <a:t>Stratified HR</a:t>
                      </a:r>
                      <a:br>
                        <a:rPr lang="en-US" sz="1600" noProof="0">
                          <a:solidFill>
                            <a:schemeClr val="bg1"/>
                          </a:solidFill>
                        </a:rPr>
                      </a:br>
                      <a:r>
                        <a:rPr lang="en-US" sz="1600" noProof="0">
                          <a:solidFill>
                            <a:schemeClr val="bg1"/>
                          </a:solidFill>
                        </a:rPr>
                        <a:t>(95% CI)</a:t>
                      </a:r>
                    </a:p>
                  </a:txBody>
                  <a:tcPr marL="68580" marR="68580" marT="81000" marB="81000" anchor="ctr">
                    <a:lnL w="12700" cmpd="sng">
                      <a:noFill/>
                    </a:lnL>
                    <a:lnR w="12700" cmpd="sng">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noProof="0">
                          <a:solidFill>
                            <a:schemeClr val="bg1"/>
                          </a:solidFill>
                        </a:rPr>
                        <a:t>Stratified Log Rank </a:t>
                      </a:r>
                      <a:r>
                        <a:rPr lang="en-US" sz="1600" i="1" noProof="0">
                          <a:solidFill>
                            <a:schemeClr val="bg1"/>
                          </a:solidFill>
                        </a:rPr>
                        <a:t>P-</a:t>
                      </a:r>
                      <a:r>
                        <a:rPr lang="en-US" sz="1600" noProof="0">
                          <a:solidFill>
                            <a:schemeClr val="bg1"/>
                          </a:solidFill>
                        </a:rPr>
                        <a:t>value</a:t>
                      </a:r>
                      <a:endParaRPr lang="en-US" sz="1600" noProof="0" dirty="0">
                        <a:solidFill>
                          <a:schemeClr val="bg1"/>
                        </a:solidFill>
                      </a:endParaRPr>
                    </a:p>
                  </a:txBody>
                  <a:tcPr marL="68580" marR="68580" marT="81000" marB="81000" anchor="ctr">
                    <a:lnL w="12700" cmpd="sng">
                      <a:noFill/>
                    </a:lnL>
                    <a:lnR w="12700" cmpd="sng">
                      <a:noFill/>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01223399"/>
                  </a:ext>
                </a:extLst>
              </a:tr>
              <a:tr h="780397">
                <a:tc>
                  <a:txBody>
                    <a:bodyPr/>
                    <a:lstStyle/>
                    <a:p>
                      <a:r>
                        <a:rPr lang="en-US" sz="1600" b="1" noProof="0">
                          <a:solidFill>
                            <a:schemeClr val="tx2"/>
                          </a:solidFill>
                        </a:rPr>
                        <a:t>Global health status QoL</a:t>
                      </a:r>
                    </a:p>
                  </a:txBody>
                  <a:tcPr marL="68580" marR="68580" marT="34290" marB="34290" anchor="ctr">
                    <a:lnL w="12700" cmpd="sng">
                      <a:noFill/>
                    </a:lnL>
                    <a:lnR w="12700" cmpd="sng">
                      <a:noFill/>
                    </a:lnR>
                    <a:lnT w="19050"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noProof="0">
                          <a:solidFill>
                            <a:schemeClr val="tx2"/>
                          </a:solidFill>
                        </a:rPr>
                        <a:t>234/207</a:t>
                      </a:r>
                    </a:p>
                  </a:txBody>
                  <a:tcPr marL="68580" marR="68580" marT="34290" marB="34290" anchor="ctr">
                    <a:lnL w="12700" cmpd="sng">
                      <a:noFill/>
                    </a:lnL>
                    <a:lnR w="12700" cmpd="sng">
                      <a:noFill/>
                    </a:lnR>
                    <a:lnT w="19050"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noProof="0">
                          <a:solidFill>
                            <a:schemeClr val="bg1"/>
                          </a:solidFill>
                        </a:rPr>
                        <a:t>4.3 </a:t>
                      </a:r>
                    </a:p>
                    <a:p>
                      <a:pPr algn="ctr"/>
                      <a:r>
                        <a:rPr lang="en-US" sz="1600" noProof="0">
                          <a:solidFill>
                            <a:schemeClr val="bg1"/>
                          </a:solidFill>
                        </a:rPr>
                        <a:t>(3.1–5.7)</a:t>
                      </a:r>
                      <a:endParaRPr lang="en-US" sz="1600" noProof="0" dirty="0">
                        <a:solidFill>
                          <a:schemeClr val="bg1"/>
                        </a:solidFill>
                      </a:endParaRPr>
                    </a:p>
                  </a:txBody>
                  <a:tcPr marL="68580" marR="68580" marT="34290" marB="34290" anchor="ctr">
                    <a:lnL w="12700" cmpd="sng">
                      <a:noFill/>
                    </a:lnL>
                    <a:lnR w="12700" cmpd="sng">
                      <a:noFill/>
                    </a:lnR>
                    <a:lnT w="19050"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2A789A"/>
                    </a:solidFill>
                  </a:tcPr>
                </a:tc>
                <a:tc>
                  <a:txBody>
                    <a:bodyPr/>
                    <a:lstStyle/>
                    <a:p>
                      <a:pPr algn="ctr"/>
                      <a:r>
                        <a:rPr lang="en-US" sz="1600" noProof="0">
                          <a:solidFill>
                            <a:schemeClr val="tx2"/>
                          </a:solidFill>
                        </a:rPr>
                        <a:t>3.0 </a:t>
                      </a:r>
                    </a:p>
                    <a:p>
                      <a:pPr algn="ctr"/>
                      <a:r>
                        <a:rPr lang="en-US" sz="1600" noProof="0">
                          <a:solidFill>
                            <a:schemeClr val="tx2"/>
                          </a:solidFill>
                        </a:rPr>
                        <a:t>(2.2–3.9)</a:t>
                      </a:r>
                      <a:endParaRPr lang="en-US" sz="1600" noProof="0" dirty="0">
                        <a:solidFill>
                          <a:schemeClr val="tx2"/>
                        </a:solidFill>
                      </a:endParaRPr>
                    </a:p>
                  </a:txBody>
                  <a:tcPr marL="68580" marR="68580" marT="34290" marB="34290" anchor="ctr">
                    <a:lnL w="12700" cmpd="sng">
                      <a:noFill/>
                    </a:lnL>
                    <a:lnR w="12700" cmpd="sng">
                      <a:noFill/>
                    </a:lnR>
                    <a:lnT w="19050"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noProof="0">
                          <a:solidFill>
                            <a:schemeClr val="tx2"/>
                          </a:solidFill>
                        </a:rPr>
                        <a:t>0.75 </a:t>
                      </a:r>
                    </a:p>
                    <a:p>
                      <a:pPr algn="ctr"/>
                      <a:r>
                        <a:rPr lang="en-US" sz="1600" noProof="0">
                          <a:solidFill>
                            <a:schemeClr val="tx2"/>
                          </a:solidFill>
                        </a:rPr>
                        <a:t>(0.61–0.92)</a:t>
                      </a:r>
                      <a:endParaRPr lang="en-US" sz="1600" noProof="0" dirty="0">
                        <a:solidFill>
                          <a:schemeClr val="tx2"/>
                        </a:solidFill>
                      </a:endParaRPr>
                    </a:p>
                  </a:txBody>
                  <a:tcPr marL="68580" marR="68580" marT="34290" marB="34290" anchor="ctr">
                    <a:lnL w="12700" cmpd="sng">
                      <a:noFill/>
                    </a:lnL>
                    <a:lnR w="12700" cmpd="sng">
                      <a:noFill/>
                    </a:lnR>
                    <a:lnT w="19050"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noProof="0">
                          <a:solidFill>
                            <a:schemeClr val="tx2"/>
                          </a:solidFill>
                        </a:rPr>
                        <a:t>0.006</a:t>
                      </a:r>
                    </a:p>
                  </a:txBody>
                  <a:tcPr marL="68580" marR="68580" marT="34290" marB="34290" anchor="ctr">
                    <a:lnL w="12700" cmpd="sng">
                      <a:noFill/>
                    </a:lnL>
                    <a:lnR w="12700" cmpd="sng">
                      <a:noFill/>
                    </a:lnR>
                    <a:lnT w="19050" cap="flat" cmpd="sng" algn="ctr">
                      <a:solidFill>
                        <a:schemeClr val="bg1">
                          <a:lumMod val="5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7091527"/>
                  </a:ext>
                </a:extLst>
              </a:tr>
              <a:tr h="780397">
                <a:tc>
                  <a:txBody>
                    <a:bodyPr/>
                    <a:lstStyle/>
                    <a:p>
                      <a:r>
                        <a:rPr lang="en-US" sz="1600" b="1" noProof="0">
                          <a:solidFill>
                            <a:schemeClr val="tx2"/>
                          </a:solidFill>
                        </a:rPr>
                        <a:t>Fatigue</a:t>
                      </a: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noProof="0">
                          <a:solidFill>
                            <a:schemeClr val="tx2"/>
                          </a:solidFill>
                        </a:rPr>
                        <a:t>234/205</a:t>
                      </a: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noProof="0">
                          <a:solidFill>
                            <a:schemeClr val="bg1"/>
                          </a:solidFill>
                        </a:rPr>
                        <a:t>2.2 </a:t>
                      </a:r>
                    </a:p>
                    <a:p>
                      <a:pPr algn="ctr"/>
                      <a:r>
                        <a:rPr lang="en-US" sz="1600" noProof="0">
                          <a:solidFill>
                            <a:schemeClr val="bg1"/>
                          </a:solidFill>
                        </a:rPr>
                        <a:t>(1.6–2.8)</a:t>
                      </a:r>
                      <a:endParaRPr lang="en-US" sz="1600" noProof="0" dirty="0">
                        <a:solidFill>
                          <a:schemeClr val="bg1"/>
                        </a:solidFill>
                      </a:endParaRP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2A789A"/>
                    </a:solidFill>
                  </a:tcPr>
                </a:tc>
                <a:tc>
                  <a:txBody>
                    <a:bodyPr/>
                    <a:lstStyle/>
                    <a:p>
                      <a:pPr algn="ctr"/>
                      <a:r>
                        <a:rPr lang="en-US" sz="1600" noProof="0">
                          <a:solidFill>
                            <a:schemeClr val="tx2"/>
                          </a:solidFill>
                        </a:rPr>
                        <a:t>1.4 </a:t>
                      </a:r>
                    </a:p>
                    <a:p>
                      <a:pPr algn="ctr"/>
                      <a:r>
                        <a:rPr lang="en-US" sz="1600" noProof="0">
                          <a:solidFill>
                            <a:schemeClr val="tx2"/>
                          </a:solidFill>
                        </a:rPr>
                        <a:t>(1.1–1.9)</a:t>
                      </a:r>
                      <a:endParaRPr lang="en-US" sz="1600" noProof="0" dirty="0">
                        <a:solidFill>
                          <a:schemeClr val="tx2"/>
                        </a:solidFill>
                      </a:endParaRP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noProof="0">
                          <a:solidFill>
                            <a:schemeClr val="tx2"/>
                          </a:solidFill>
                        </a:rPr>
                        <a:t>0.73 </a:t>
                      </a:r>
                    </a:p>
                    <a:p>
                      <a:pPr algn="ctr"/>
                      <a:r>
                        <a:rPr lang="en-US" sz="1600" noProof="0">
                          <a:solidFill>
                            <a:schemeClr val="tx2"/>
                          </a:solidFill>
                        </a:rPr>
                        <a:t>(0.60–0.89)</a:t>
                      </a:r>
                      <a:endParaRPr lang="en-US" sz="1600" noProof="0" dirty="0">
                        <a:solidFill>
                          <a:schemeClr val="tx2"/>
                        </a:solidFill>
                      </a:endParaRP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noProof="0">
                          <a:solidFill>
                            <a:schemeClr val="tx2"/>
                          </a:solidFill>
                        </a:rPr>
                        <a:t>0.002</a:t>
                      </a: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3683077"/>
                  </a:ext>
                </a:extLst>
              </a:tr>
              <a:tr h="780397">
                <a:tc>
                  <a:txBody>
                    <a:bodyPr/>
                    <a:lstStyle/>
                    <a:p>
                      <a:r>
                        <a:rPr lang="en-US" sz="1600" b="1" noProof="0">
                          <a:solidFill>
                            <a:schemeClr val="tx2"/>
                          </a:solidFill>
                        </a:rPr>
                        <a:t>Pain</a:t>
                      </a: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noProof="0">
                          <a:solidFill>
                            <a:schemeClr val="tx2"/>
                          </a:solidFill>
                        </a:rPr>
                        <a:t>229/202</a:t>
                      </a: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noProof="0">
                          <a:solidFill>
                            <a:schemeClr val="bg1"/>
                          </a:solidFill>
                        </a:rPr>
                        <a:t>3.8 </a:t>
                      </a:r>
                    </a:p>
                    <a:p>
                      <a:pPr algn="ctr"/>
                      <a:r>
                        <a:rPr lang="en-US" sz="1600" noProof="0">
                          <a:solidFill>
                            <a:schemeClr val="bg1"/>
                          </a:solidFill>
                        </a:rPr>
                        <a:t>(2.8–5.0)</a:t>
                      </a:r>
                      <a:endParaRPr lang="en-US" sz="1600" noProof="0" dirty="0">
                        <a:solidFill>
                          <a:schemeClr val="bg1"/>
                        </a:solidFill>
                      </a:endParaRP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2A789A"/>
                    </a:solidFill>
                  </a:tcPr>
                </a:tc>
                <a:tc>
                  <a:txBody>
                    <a:bodyPr/>
                    <a:lstStyle/>
                    <a:p>
                      <a:pPr algn="ctr"/>
                      <a:r>
                        <a:rPr lang="en-US" sz="1600" noProof="0">
                          <a:solidFill>
                            <a:schemeClr val="tx2"/>
                          </a:solidFill>
                        </a:rPr>
                        <a:t>3.5 </a:t>
                      </a:r>
                    </a:p>
                    <a:p>
                      <a:pPr algn="ctr"/>
                      <a:r>
                        <a:rPr lang="en-US" sz="1600" noProof="0">
                          <a:solidFill>
                            <a:schemeClr val="tx2"/>
                          </a:solidFill>
                        </a:rPr>
                        <a:t>(2.8–5.0)</a:t>
                      </a:r>
                      <a:endParaRPr lang="en-US" sz="1600" noProof="0" dirty="0">
                        <a:solidFill>
                          <a:schemeClr val="tx2"/>
                        </a:solidFill>
                      </a:endParaRP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noProof="0">
                          <a:solidFill>
                            <a:schemeClr val="tx2"/>
                          </a:solidFill>
                        </a:rPr>
                        <a:t>0.92 </a:t>
                      </a:r>
                    </a:p>
                    <a:p>
                      <a:pPr algn="ctr"/>
                      <a:r>
                        <a:rPr lang="en-US" sz="1600" noProof="0">
                          <a:solidFill>
                            <a:schemeClr val="tx2"/>
                          </a:solidFill>
                        </a:rPr>
                        <a:t>(0.75–1.13)</a:t>
                      </a:r>
                      <a:endParaRPr lang="en-US" sz="1600" noProof="0" dirty="0">
                        <a:solidFill>
                          <a:schemeClr val="tx2"/>
                        </a:solidFill>
                      </a:endParaRP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noProof="0">
                          <a:solidFill>
                            <a:schemeClr val="tx2"/>
                          </a:solidFill>
                        </a:rPr>
                        <a:t>0.415</a:t>
                      </a:r>
                      <a:endParaRPr lang="en-US" sz="1600" noProof="0" dirty="0">
                        <a:solidFill>
                          <a:schemeClr val="tx2"/>
                        </a:solidFill>
                      </a:endParaRPr>
                    </a:p>
                  </a:txBody>
                  <a:tcPr marL="68580" marR="68580" marT="34290" marB="34290" anchor="ctr">
                    <a:lnL w="12700" cmpd="sng">
                      <a:noFill/>
                    </a:lnL>
                    <a:lnR w="12700" cmpd="sng">
                      <a:noFill/>
                    </a:lnR>
                    <a:lnT w="6350" cap="flat" cmpd="sng" algn="ctr">
                      <a:solidFill>
                        <a:schemeClr val="tx1">
                          <a:lumMod val="20000"/>
                          <a:lumOff val="8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9151045"/>
                  </a:ext>
                </a:extLst>
              </a:tr>
            </a:tbl>
          </a:graphicData>
        </a:graphic>
      </p:graphicFrame>
    </p:spTree>
    <p:extLst>
      <p:ext uri="{BB962C8B-B14F-4D97-AF65-F5344CB8AC3E}">
        <p14:creationId xmlns:p14="http://schemas.microsoft.com/office/powerpoint/2010/main" val="197615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C321-91CF-40D5-21E5-AAF5A6760DAC}"/>
              </a:ext>
            </a:extLst>
          </p:cNvPr>
          <p:cNvSpPr>
            <a:spLocks noGrp="1"/>
          </p:cNvSpPr>
          <p:nvPr>
            <p:ph type="title"/>
          </p:nvPr>
        </p:nvSpPr>
        <p:spPr>
          <a:xfrm>
            <a:off x="327620" y="12700"/>
            <a:ext cx="8803679" cy="731520"/>
          </a:xfrm>
        </p:spPr>
        <p:txBody>
          <a:bodyPr>
            <a:noAutofit/>
          </a:bodyPr>
          <a:lstStyle/>
          <a:p>
            <a:r>
              <a:rPr lang="en-US" sz="2800" dirty="0">
                <a:cs typeface="Calibri" panose="020F0502020204030204" pitchFamily="34" charset="0"/>
              </a:rPr>
              <a:t>Time to Definitive Deterioration in PRO Measure of Interest in Patients Receiving T-</a:t>
            </a:r>
            <a:r>
              <a:rPr lang="en-US" sz="2800" dirty="0" err="1">
                <a:cs typeface="Calibri" panose="020F0502020204030204" pitchFamily="34" charset="0"/>
              </a:rPr>
              <a:t>DXd</a:t>
            </a:r>
            <a:r>
              <a:rPr lang="en-US" sz="2800" dirty="0">
                <a:cs typeface="Calibri" panose="020F0502020204030204" pitchFamily="34" charset="0"/>
              </a:rPr>
              <a:t> vs TPC</a:t>
            </a:r>
          </a:p>
        </p:txBody>
      </p:sp>
      <p:sp>
        <p:nvSpPr>
          <p:cNvPr id="15" name="Content Placeholder 14">
            <a:extLst>
              <a:ext uri="{FF2B5EF4-FFF2-40B4-BE49-F238E27FC236}">
                <a16:creationId xmlns:a16="http://schemas.microsoft.com/office/drawing/2014/main" id="{12EF265A-CD48-3616-ADBF-78165C5BCBDE}"/>
              </a:ext>
            </a:extLst>
          </p:cNvPr>
          <p:cNvSpPr>
            <a:spLocks noGrp="1"/>
          </p:cNvSpPr>
          <p:nvPr>
            <p:ph sz="quarter" idx="10"/>
          </p:nvPr>
        </p:nvSpPr>
        <p:spPr>
          <a:xfrm>
            <a:off x="269239" y="4899548"/>
            <a:ext cx="8612171" cy="254000"/>
          </a:xfrm>
        </p:spPr>
        <p:txBody>
          <a:bodyPr/>
          <a:lstStyle/>
          <a:p>
            <a:r>
              <a:rPr lang="en-US" sz="800" dirty="0"/>
              <a:t>EORTC, European Organization for Research and Treatment of Cancer; EQ-5D-5L, </a:t>
            </a:r>
            <a:r>
              <a:rPr lang="en-US" sz="800" dirty="0" err="1"/>
              <a:t>EuroQol</a:t>
            </a:r>
            <a:r>
              <a:rPr lang="en-US" sz="800" dirty="0"/>
              <a:t> 5-dimension, 5-level questionnaire; NE, not estimable; PRO, patient-reported outcome; </a:t>
            </a:r>
            <a:br>
              <a:rPr lang="en-US" sz="800" dirty="0"/>
            </a:br>
            <a:r>
              <a:rPr lang="en-US" sz="800" dirty="0"/>
              <a:t>QLQ-BR23, Quality of Life Breast cancer questionnaire; QLQ-C30, Quality of Life Core 30 questionnaire; TDD, time to definitive deterioration; VAS, visual analog scale.  </a:t>
            </a:r>
          </a:p>
          <a:p>
            <a:r>
              <a:rPr lang="en-US" sz="800" noProof="0" dirty="0">
                <a:solidFill>
                  <a:schemeClr val="bg1">
                    <a:lumMod val="50000"/>
                  </a:schemeClr>
                </a:solidFill>
              </a:rPr>
              <a:t>Ueno NT, et al. </a:t>
            </a:r>
            <a:r>
              <a:rPr lang="en-US" sz="800" i="1" noProof="0" dirty="0">
                <a:solidFill>
                  <a:schemeClr val="bg1">
                    <a:lumMod val="50000"/>
                  </a:schemeClr>
                </a:solidFill>
              </a:rPr>
              <a:t>ESMO Open</a:t>
            </a:r>
            <a:r>
              <a:rPr lang="en-US" sz="800" noProof="0" dirty="0">
                <a:solidFill>
                  <a:schemeClr val="bg1">
                    <a:lumMod val="50000"/>
                  </a:schemeClr>
                </a:solidFill>
              </a:rPr>
              <a:t>. 2024;9:103210.</a:t>
            </a:r>
            <a:endParaRPr lang="en-US" sz="800" dirty="0"/>
          </a:p>
        </p:txBody>
      </p:sp>
      <p:graphicFrame>
        <p:nvGraphicFramePr>
          <p:cNvPr id="7" name="Table 9">
            <a:extLst>
              <a:ext uri="{FF2B5EF4-FFF2-40B4-BE49-F238E27FC236}">
                <a16:creationId xmlns:a16="http://schemas.microsoft.com/office/drawing/2014/main" id="{7C67CBDC-59D2-5F57-8CE9-104AEA771919}"/>
              </a:ext>
            </a:extLst>
          </p:cNvPr>
          <p:cNvGraphicFramePr>
            <a:graphicFrameLocks noGrp="1"/>
          </p:cNvGraphicFramePr>
          <p:nvPr>
            <p:extLst>
              <p:ext uri="{D42A27DB-BD31-4B8C-83A1-F6EECF244321}">
                <p14:modId xmlns:p14="http://schemas.microsoft.com/office/powerpoint/2010/main" val="1166561688"/>
              </p:ext>
            </p:extLst>
          </p:nvPr>
        </p:nvGraphicFramePr>
        <p:xfrm>
          <a:off x="388057" y="833228"/>
          <a:ext cx="8612171" cy="3128040"/>
        </p:xfrm>
        <a:graphic>
          <a:graphicData uri="http://schemas.openxmlformats.org/drawingml/2006/table">
            <a:tbl>
              <a:tblPr firstRow="1" bandRow="1"/>
              <a:tblGrid>
                <a:gridCol w="822064">
                  <a:extLst>
                    <a:ext uri="{9D8B030D-6E8A-4147-A177-3AD203B41FA5}">
                      <a16:colId xmlns:a16="http://schemas.microsoft.com/office/drawing/2014/main" val="1734348260"/>
                    </a:ext>
                  </a:extLst>
                </a:gridCol>
                <a:gridCol w="1455908">
                  <a:extLst>
                    <a:ext uri="{9D8B030D-6E8A-4147-A177-3AD203B41FA5}">
                      <a16:colId xmlns:a16="http://schemas.microsoft.com/office/drawing/2014/main" val="2188449504"/>
                    </a:ext>
                  </a:extLst>
                </a:gridCol>
                <a:gridCol w="1066800">
                  <a:extLst>
                    <a:ext uri="{9D8B030D-6E8A-4147-A177-3AD203B41FA5}">
                      <a16:colId xmlns:a16="http://schemas.microsoft.com/office/drawing/2014/main" val="1994510694"/>
                    </a:ext>
                  </a:extLst>
                </a:gridCol>
                <a:gridCol w="1066800">
                  <a:extLst>
                    <a:ext uri="{9D8B030D-6E8A-4147-A177-3AD203B41FA5}">
                      <a16:colId xmlns:a16="http://schemas.microsoft.com/office/drawing/2014/main" val="2833926246"/>
                    </a:ext>
                  </a:extLst>
                </a:gridCol>
                <a:gridCol w="2286000">
                  <a:extLst>
                    <a:ext uri="{9D8B030D-6E8A-4147-A177-3AD203B41FA5}">
                      <a16:colId xmlns:a16="http://schemas.microsoft.com/office/drawing/2014/main" val="1619768050"/>
                    </a:ext>
                  </a:extLst>
                </a:gridCol>
                <a:gridCol w="1134534">
                  <a:extLst>
                    <a:ext uri="{9D8B030D-6E8A-4147-A177-3AD203B41FA5}">
                      <a16:colId xmlns:a16="http://schemas.microsoft.com/office/drawing/2014/main" val="1997368703"/>
                    </a:ext>
                  </a:extLst>
                </a:gridCol>
                <a:gridCol w="780065">
                  <a:extLst>
                    <a:ext uri="{9D8B030D-6E8A-4147-A177-3AD203B41FA5}">
                      <a16:colId xmlns:a16="http://schemas.microsoft.com/office/drawing/2014/main" val="1598984037"/>
                    </a:ext>
                  </a:extLst>
                </a:gridCol>
              </a:tblGrid>
              <a:tr h="23237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900" dirty="0">
                        <a:solidFill>
                          <a:schemeClr val="tx1"/>
                        </a:solidFill>
                        <a:latin typeface="Arial" panose="020B0604020202020204" pitchFamily="34" charset="0"/>
                        <a:cs typeface="Arial" panose="020B0604020202020204" pitchFamily="34" charset="0"/>
                      </a:endParaRPr>
                    </a:p>
                  </a:txBody>
                  <a:tcPr marL="112079" marR="112079" marT="56040" marB="56040"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900">
                        <a:solidFill>
                          <a:schemeClr val="tx1"/>
                        </a:solidFill>
                        <a:latin typeface="Arial" panose="020B0604020202020204" pitchFamily="34" charset="0"/>
                        <a:cs typeface="Arial" panose="020B0604020202020204" pitchFamily="34" charset="0"/>
                      </a:endParaRPr>
                    </a:p>
                  </a:txBody>
                  <a:tcPr marL="112079" marR="112079" marT="56040" marB="56040"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900">
                          <a:solidFill>
                            <a:schemeClr val="tx1"/>
                          </a:solidFill>
                          <a:latin typeface="Arial" panose="020B0604020202020204" pitchFamily="34" charset="0"/>
                          <a:cs typeface="Arial" panose="020B0604020202020204" pitchFamily="34" charset="0"/>
                        </a:rPr>
                        <a:t>Median (95% CI) TDD, months</a:t>
                      </a:r>
                    </a:p>
                  </a:txBody>
                  <a:tcPr marL="0" marR="0" marT="0" marB="0"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hMerge="1">
                  <a:txBody>
                    <a:bodyPr/>
                    <a:lstStyle/>
                    <a:p>
                      <a:endParaRPr lang="en-US"/>
                    </a:p>
                  </a:txBody>
                  <a:tcPr/>
                </a:tc>
                <a:tc rowSpan="2"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r"/>
                      <a:r>
                        <a:rPr lang="en-US" sz="900">
                          <a:solidFill>
                            <a:schemeClr val="tx1"/>
                          </a:solidFill>
                          <a:latin typeface="Arial" panose="020B0604020202020204" pitchFamily="34" charset="0"/>
                          <a:cs typeface="Arial" panose="020B0604020202020204" pitchFamily="34" charset="0"/>
                        </a:rPr>
                        <a:t>Hazard Ratio (95% CI)</a:t>
                      </a:r>
                    </a:p>
                  </a:txBody>
                  <a:tcPr marL="112079" marR="112079" marT="56040" marB="5604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hMerge="1">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a:solidFill>
                            <a:schemeClr val="tx1"/>
                          </a:solidFill>
                          <a:latin typeface="Arial" panose="020B0604020202020204" pitchFamily="34" charset="0"/>
                          <a:cs typeface="Arial" panose="020B0604020202020204" pitchFamily="34" charset="0"/>
                        </a:rPr>
                        <a:t>HR (95% CI)</a:t>
                      </a:r>
                    </a:p>
                  </a:txBody>
                  <a:tcPr marL="112079" marR="112079" marT="56040" marB="5604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9050" cap="flat" cmpd="sng" algn="ctr">
                      <a:solidFill>
                        <a:srgbClr val="1C2F5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a:r>
                        <a:rPr lang="en-US" sz="900" b="1" i="1">
                          <a:solidFill>
                            <a:schemeClr val="tx1"/>
                          </a:solidFill>
                          <a:latin typeface="Arial" panose="020B0604020202020204" pitchFamily="34" charset="0"/>
                          <a:cs typeface="Arial" panose="020B0604020202020204" pitchFamily="34" charset="0"/>
                        </a:rPr>
                        <a:t>P</a:t>
                      </a:r>
                      <a:r>
                        <a:rPr lang="en-US" sz="900" b="1">
                          <a:solidFill>
                            <a:schemeClr val="tx1"/>
                          </a:solidFill>
                          <a:latin typeface="Arial" panose="020B0604020202020204" pitchFamily="34" charset="0"/>
                          <a:cs typeface="Arial" panose="020B0604020202020204" pitchFamily="34" charset="0"/>
                        </a:rPr>
                        <a:t> Value</a:t>
                      </a:r>
                      <a:endParaRPr lang="en-US" sz="900" b="1" baseline="30000" dirty="0">
                        <a:solidFill>
                          <a:schemeClr val="tx1"/>
                        </a:solidFill>
                        <a:latin typeface="Arial" panose="020B0604020202020204" pitchFamily="34" charset="0"/>
                        <a:cs typeface="Arial" panose="020B0604020202020204" pitchFamily="34" charset="0"/>
                      </a:endParaRPr>
                    </a:p>
                  </a:txBody>
                  <a:tcPr marL="112079" marR="112079" marT="56040" marB="5604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06105697"/>
                  </a:ext>
                </a:extLst>
              </a:tr>
              <a:tr h="3602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900" b="1">
                        <a:latin typeface="Arial" panose="020B0604020202020204" pitchFamily="34" charset="0"/>
                        <a:cs typeface="Arial" panose="020B0604020202020204" pitchFamily="34" charset="0"/>
                      </a:endParaRPr>
                    </a:p>
                  </a:txBody>
                  <a:tcPr marL="112079" marR="112079" marT="56040" marB="56040">
                    <a:lnL w="12700" cmpd="sng">
                      <a:solidFill>
                        <a:srgbClr val="FFFFFF"/>
                      </a:solidFill>
                    </a:lnL>
                    <a:lnR w="6350" cap="flat" cmpd="sng" algn="ctr">
                      <a:noFill/>
                      <a:prstDash val="solid"/>
                      <a:round/>
                      <a:headEnd type="none" w="med" len="med"/>
                      <a:tailEnd type="none" w="med" len="med"/>
                    </a:lnR>
                    <a:lnT w="38100" cmpd="sng">
                      <a:solidFill>
                        <a:srgbClr val="FFFFFF"/>
                      </a:solidFill>
                    </a:lnT>
                    <a:lnB w="12700" cap="flat" cmpd="sng" algn="ctr">
                      <a:solidFill>
                        <a:srgbClr val="2867A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mpd="sng">
                      <a:solidFill>
                        <a:srgbClr val="FFFFFF"/>
                      </a:solidFill>
                    </a:lnT>
                    <a:lnB w="12700" cap="flat" cmpd="sng" algn="ctr">
                      <a:solidFill>
                        <a:srgbClr val="2867A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1" dirty="0">
                          <a:solidFill>
                            <a:srgbClr val="9B099C"/>
                          </a:solidFill>
                          <a:latin typeface="Arial" panose="020B0604020202020204" pitchFamily="34" charset="0"/>
                          <a:cs typeface="Arial" panose="020B0604020202020204" pitchFamily="34" charset="0"/>
                        </a:rPr>
                        <a:t>T-</a:t>
                      </a:r>
                      <a:r>
                        <a:rPr lang="en-US" sz="900" b="1" dirty="0" err="1">
                          <a:solidFill>
                            <a:srgbClr val="9B099C"/>
                          </a:solidFill>
                          <a:latin typeface="Arial" panose="020B0604020202020204" pitchFamily="34" charset="0"/>
                          <a:cs typeface="Arial" panose="020B0604020202020204" pitchFamily="34" charset="0"/>
                        </a:rPr>
                        <a:t>DXd</a:t>
                      </a:r>
                      <a:r>
                        <a:rPr lang="en-US" sz="900" b="1" dirty="0">
                          <a:solidFill>
                            <a:srgbClr val="9B099C"/>
                          </a:solidFill>
                          <a:latin typeface="Arial" panose="020B0604020202020204" pitchFamily="34" charset="0"/>
                          <a:cs typeface="Arial" panose="020B0604020202020204" pitchFamily="34" charset="0"/>
                        </a:rPr>
                        <a:t> </a:t>
                      </a:r>
                      <a:br>
                        <a:rPr lang="en-US" sz="900" b="1" dirty="0">
                          <a:solidFill>
                            <a:srgbClr val="9B099C"/>
                          </a:solidFill>
                          <a:latin typeface="Arial" panose="020B0604020202020204" pitchFamily="34" charset="0"/>
                          <a:cs typeface="Arial" panose="020B0604020202020204" pitchFamily="34" charset="0"/>
                        </a:rPr>
                      </a:br>
                      <a:r>
                        <a:rPr lang="en-US" sz="900" b="1" dirty="0">
                          <a:solidFill>
                            <a:srgbClr val="9B099C"/>
                          </a:solidFill>
                          <a:latin typeface="Arial" panose="020B0604020202020204" pitchFamily="34" charset="0"/>
                          <a:cs typeface="Arial" panose="020B0604020202020204" pitchFamily="34" charset="0"/>
                        </a:rPr>
                        <a:t>(n = 331) </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mpd="sng">
                      <a:solidFill>
                        <a:srgbClr val="FFFFFF"/>
                      </a:solidFill>
                    </a:lnT>
                    <a:lnB w="12700" cap="flat" cmpd="sng" algn="ctr">
                      <a:solidFill>
                        <a:srgbClr val="2867A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1">
                          <a:solidFill>
                            <a:srgbClr val="777777"/>
                          </a:solidFill>
                          <a:latin typeface="Arial" panose="020B0604020202020204" pitchFamily="34" charset="0"/>
                          <a:cs typeface="Arial" panose="020B0604020202020204" pitchFamily="34" charset="0"/>
                        </a:rPr>
                        <a:t>TPC </a:t>
                      </a:r>
                      <a:br>
                        <a:rPr lang="en-US" sz="900" b="1">
                          <a:solidFill>
                            <a:srgbClr val="777777"/>
                          </a:solidFill>
                          <a:latin typeface="Arial" panose="020B0604020202020204" pitchFamily="34" charset="0"/>
                          <a:cs typeface="Arial" panose="020B0604020202020204" pitchFamily="34" charset="0"/>
                        </a:rPr>
                      </a:br>
                      <a:r>
                        <a:rPr lang="en-US" sz="900" b="1">
                          <a:solidFill>
                            <a:srgbClr val="777777"/>
                          </a:solidFill>
                          <a:latin typeface="Arial" panose="020B0604020202020204" pitchFamily="34" charset="0"/>
                          <a:cs typeface="Arial" panose="020B0604020202020204" pitchFamily="34" charset="0"/>
                        </a:rPr>
                        <a:t>(n = 163)</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mpd="sng">
                      <a:solidFill>
                        <a:srgbClr val="FFFFFF"/>
                      </a:solidFill>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10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19050" cap="flat" cmpd="sng" algn="ctr">
                      <a:solidFill>
                        <a:srgbClr val="1C2F5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1200">
                        <a:latin typeface="Arial" panose="020B0604020202020204" pitchFamily="34" charset="0"/>
                        <a:cs typeface="Arial" panose="020B0604020202020204" pitchFamily="34" charset="0"/>
                      </a:endParaRPr>
                    </a:p>
                  </a:txBody>
                  <a:tcPr marL="121920" marR="121920" marT="60960" marB="60960">
                    <a:lnL w="6350" cap="flat" cmpd="sng" algn="ctr">
                      <a:noFill/>
                      <a:prstDash val="solid"/>
                      <a:round/>
                      <a:headEnd type="none" w="med" len="med"/>
                      <a:tailEnd type="none" w="med" len="med"/>
                    </a:lnL>
                    <a:lnR w="12700" cmpd="sng">
                      <a:solidFill>
                        <a:srgbClr val="FFFFFF"/>
                      </a:solidFill>
                    </a:lnR>
                    <a:lnT w="38100" cmpd="sng">
                      <a:solidFill>
                        <a:srgbClr val="FFFFFF"/>
                      </a:solidFill>
                    </a:lnT>
                    <a:lnB w="19050" cap="flat" cmpd="sng" algn="ctr">
                      <a:solidFill>
                        <a:srgbClr val="1C2F5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2873858828"/>
                  </a:ext>
                </a:extLst>
              </a:tr>
              <a:tr h="232376">
                <a:tc rowSpan="5">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900" b="1" dirty="0">
                          <a:latin typeface="Arial" panose="020B0604020202020204" pitchFamily="34" charset="0"/>
                          <a:cs typeface="Arial" panose="020B0604020202020204" pitchFamily="34" charset="0"/>
                        </a:rPr>
                        <a:t>EORTC </a:t>
                      </a:r>
                      <a:br>
                        <a:rPr lang="en-US" sz="900" b="1" dirty="0">
                          <a:latin typeface="Arial" panose="020B0604020202020204" pitchFamily="34" charset="0"/>
                          <a:cs typeface="Arial" panose="020B0604020202020204" pitchFamily="34" charset="0"/>
                        </a:rPr>
                      </a:br>
                      <a:r>
                        <a:rPr lang="en-US" sz="900" b="1" dirty="0">
                          <a:latin typeface="Arial" panose="020B0604020202020204" pitchFamily="34" charset="0"/>
                          <a:cs typeface="Arial" panose="020B0604020202020204" pitchFamily="34" charset="0"/>
                        </a:rPr>
                        <a:t>QLQ-C30</a:t>
                      </a:r>
                    </a:p>
                  </a:txBody>
                  <a:tcPr marL="84059" marR="84059" marT="42030" marB="42030">
                    <a:lnL w="12700" cmpd="sng">
                      <a:noFill/>
                    </a:lnL>
                    <a:lnR w="6350" cap="flat" cmpd="sng" algn="ctr">
                      <a:noFill/>
                      <a:prstDash val="solid"/>
                      <a:round/>
                      <a:headEnd type="none" w="med" len="med"/>
                      <a:tailEnd type="none" w="med" len="med"/>
                    </a:lnR>
                    <a:lnT w="12700" cap="flat" cmpd="sng" algn="ctr">
                      <a:solidFill>
                        <a:srgbClr val="2867A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900">
                          <a:latin typeface="Arial" panose="020B0604020202020204" pitchFamily="34" charset="0"/>
                          <a:cs typeface="Arial" panose="020B0604020202020204" pitchFamily="34" charset="0"/>
                        </a:rPr>
                        <a:t>Global health status/QoL</a:t>
                      </a:r>
                      <a:endParaRPr lang="en-US" sz="900" baseline="30000" dirty="0">
                        <a:latin typeface="Arial" panose="020B0604020202020204" pitchFamily="34" charset="0"/>
                        <a:cs typeface="Arial" panose="020B0604020202020204" pitchFamily="34" charset="0"/>
                      </a:endParaRPr>
                    </a:p>
                  </a:txBody>
                  <a:tcPr marL="56040" marR="56040"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2867AE"/>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a:latin typeface="Arial" panose="020B0604020202020204" pitchFamily="34" charset="0"/>
                          <a:cs typeface="Arial" panose="020B0604020202020204" pitchFamily="34" charset="0"/>
                        </a:rPr>
                        <a:t>11.4 (8.8-16.3)</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2867AE"/>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a:latin typeface="Arial" panose="020B0604020202020204" pitchFamily="34" charset="0"/>
                          <a:cs typeface="Arial" panose="020B0604020202020204" pitchFamily="34" charset="0"/>
                        </a:rPr>
                        <a:t>7.5 (5.9-9.5)</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a:latin typeface="Arial" panose="020B0604020202020204" pitchFamily="34" charset="0"/>
                          <a:cs typeface="Arial" panose="020B0604020202020204" pitchFamily="34" charset="0"/>
                        </a:rPr>
                        <a:t>0.69 (0.52-0.92)</a:t>
                      </a:r>
                    </a:p>
                  </a:txBody>
                  <a:tcPr marL="112079" marR="112079" marT="56040" marB="56040" anchor="ctr">
                    <a:lnL w="635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a:latin typeface="Arial" panose="020B0604020202020204" pitchFamily="34" charset="0"/>
                          <a:cs typeface="Arial" panose="020B0604020202020204" pitchFamily="34" charset="0"/>
                        </a:rPr>
                        <a:t>0.0096</a:t>
                      </a:r>
                    </a:p>
                  </a:txBody>
                  <a:tcPr marL="112079" marR="112079" marT="56040" marB="56040" anchor="ctr">
                    <a:lnL w="635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extLst>
                  <a:ext uri="{0D108BD9-81ED-4DB2-BD59-A6C34878D82A}">
                    <a16:rowId xmlns:a16="http://schemas.microsoft.com/office/drawing/2014/main" val="768462702"/>
                  </a:ext>
                </a:extLst>
              </a:tr>
              <a:tr h="232376">
                <a:tc vMerge="1">
                  <a:txBody>
                    <a:bodyPr/>
                    <a:lstStyle/>
                    <a:p>
                      <a:endParaRPr lang="en-US" sz="1200"/>
                    </a:p>
                  </a:txBody>
                  <a:tcP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r>
                        <a:rPr lang="en-US" sz="900">
                          <a:latin typeface="Arial" panose="020B0604020202020204" pitchFamily="34" charset="0"/>
                          <a:cs typeface="Arial" panose="020B0604020202020204" pitchFamily="34" charset="0"/>
                        </a:rPr>
                        <a:t>Pain symptoms</a:t>
                      </a:r>
                    </a:p>
                  </a:txBody>
                  <a:tcPr marL="56040" marR="56040"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a:latin typeface="Arial" panose="020B0604020202020204" pitchFamily="34" charset="0"/>
                          <a:cs typeface="Arial" panose="020B0604020202020204" pitchFamily="34" charset="0"/>
                        </a:rPr>
                        <a:t>16.4 (13.1-21.5)</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a:latin typeface="Arial" panose="020B0604020202020204" pitchFamily="34" charset="0"/>
                          <a:cs typeface="Arial" panose="020B0604020202020204" pitchFamily="34" charset="0"/>
                        </a:rPr>
                        <a:t>6.1 (4.2-7.5)</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a:latin typeface="Arial" panose="020B0604020202020204" pitchFamily="34" charset="0"/>
                          <a:cs typeface="Arial" panose="020B0604020202020204" pitchFamily="34" charset="0"/>
                        </a:rPr>
                        <a:t>0.40 (0.30-0.54)</a:t>
                      </a:r>
                    </a:p>
                  </a:txBody>
                  <a:tcPr marL="112079" marR="112079" marT="56040" marB="5604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0">
                          <a:latin typeface="Arial" panose="020B0604020202020204" pitchFamily="34" charset="0"/>
                          <a:cs typeface="Arial" panose="020B0604020202020204" pitchFamily="34" charset="0"/>
                        </a:rPr>
                        <a:t>&lt;0.0001</a:t>
                      </a:r>
                    </a:p>
                  </a:txBody>
                  <a:tcPr marL="112079" marR="112079" marT="56040" marB="5604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extLst>
                  <a:ext uri="{0D108BD9-81ED-4DB2-BD59-A6C34878D82A}">
                    <a16:rowId xmlns:a16="http://schemas.microsoft.com/office/drawing/2014/main" val="634785770"/>
                  </a:ext>
                </a:extLst>
              </a:tr>
              <a:tr h="232376">
                <a:tc v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900">
                          <a:latin typeface="Arial" panose="020B0604020202020204" pitchFamily="34" charset="0"/>
                          <a:cs typeface="Arial" panose="020B0604020202020204" pitchFamily="34" charset="0"/>
                        </a:rPr>
                        <a:t>Physical functioning</a:t>
                      </a:r>
                      <a:endParaRPr lang="en-US" sz="900" baseline="30000" dirty="0">
                        <a:latin typeface="Arial" panose="020B0604020202020204" pitchFamily="34" charset="0"/>
                        <a:cs typeface="Arial" panose="020B0604020202020204" pitchFamily="34" charset="0"/>
                      </a:endParaRPr>
                    </a:p>
                  </a:txBody>
                  <a:tcPr marL="56040" marR="56040"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a:latin typeface="Arial" panose="020B0604020202020204" pitchFamily="34" charset="0"/>
                          <a:cs typeface="Arial" panose="020B0604020202020204" pitchFamily="34" charset="0"/>
                        </a:rPr>
                        <a:t>16.6 (11.3-21.5)</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a:latin typeface="Arial" panose="020B0604020202020204" pitchFamily="34" charset="0"/>
                          <a:cs typeface="Arial" panose="020B0604020202020204" pitchFamily="34" charset="0"/>
                        </a:rPr>
                        <a:t>7.5 (4.9-9.5)</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0">
                          <a:latin typeface="Arial" panose="020B0604020202020204" pitchFamily="34" charset="0"/>
                          <a:cs typeface="Arial" panose="020B0604020202020204" pitchFamily="34" charset="0"/>
                        </a:rPr>
                        <a:t>0.53 (0.40-0.70)</a:t>
                      </a:r>
                    </a:p>
                  </a:txBody>
                  <a:tcPr marL="112079" marR="112079" marT="56040" marB="5604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a:latin typeface="Arial" panose="020B0604020202020204" pitchFamily="34" charset="0"/>
                          <a:cs typeface="Arial" panose="020B0604020202020204" pitchFamily="34" charset="0"/>
                        </a:rPr>
                        <a:t>&lt;0.0001</a:t>
                      </a:r>
                    </a:p>
                  </a:txBody>
                  <a:tcPr marL="112079" marR="112079" marT="56040" marB="5604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extLst>
                  <a:ext uri="{0D108BD9-81ED-4DB2-BD59-A6C34878D82A}">
                    <a16:rowId xmlns:a16="http://schemas.microsoft.com/office/drawing/2014/main" val="3138024903"/>
                  </a:ext>
                </a:extLst>
              </a:tr>
              <a:tr h="232376">
                <a:tc vMerge="1">
                  <a:txBody>
                    <a:bodyPr/>
                    <a:lstStyle/>
                    <a:p>
                      <a:endParaRPr lang="en-US" sz="800" b="1">
                        <a:latin typeface="Arial" panose="020B0604020202020204" pitchFamily="34" charset="0"/>
                        <a:cs typeface="Arial" panose="020B0604020202020204" pitchFamily="34" charset="0"/>
                      </a:endParaRPr>
                    </a:p>
                  </a:txBody>
                  <a:tcPr marL="84059" marR="84059" marT="42030" marB="42030">
                    <a:lnL w="12700" cmpd="sng">
                      <a:noFill/>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alpha val="50023"/>
                      </a:srgbClr>
                    </a:solidFill>
                  </a:tcPr>
                </a:tc>
                <a:tc>
                  <a:txBody>
                    <a:bodyPr/>
                    <a:lstStyle/>
                    <a:p>
                      <a:r>
                        <a:rPr lang="en-US" sz="900">
                          <a:latin typeface="Arial" panose="020B0604020202020204" pitchFamily="34" charset="0"/>
                          <a:cs typeface="Arial" panose="020B0604020202020204" pitchFamily="34" charset="0"/>
                        </a:rPr>
                        <a:t>Emotional functioning</a:t>
                      </a:r>
                      <a:endParaRPr lang="en-US" sz="900" dirty="0">
                        <a:latin typeface="Arial" panose="020B0604020202020204" pitchFamily="34" charset="0"/>
                        <a:cs typeface="Arial" panose="020B0604020202020204" pitchFamily="34" charset="0"/>
                      </a:endParaRPr>
                    </a:p>
                  </a:txBody>
                  <a:tcPr marL="56040" marR="56040"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a:latin typeface="Arial" panose="020B0604020202020204" pitchFamily="34" charset="0"/>
                          <a:cs typeface="Arial" panose="020B0604020202020204" pitchFamily="34" charset="0"/>
                        </a:rPr>
                        <a:t>19.2 (16.3-24.5)</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a:latin typeface="Arial" panose="020B0604020202020204" pitchFamily="34" charset="0"/>
                          <a:cs typeface="Arial" panose="020B0604020202020204" pitchFamily="34" charset="0"/>
                        </a:rPr>
                        <a:t>10.5 (7.1-NE)</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a:latin typeface="Arial" panose="020B0604020202020204" pitchFamily="34" charset="0"/>
                          <a:cs typeface="Arial" panose="020B0604020202020204" pitchFamily="34" charset="0"/>
                        </a:rPr>
                        <a:t>0.69 (0.50-0.96)</a:t>
                      </a:r>
                    </a:p>
                  </a:txBody>
                  <a:tcPr marL="112079" marR="112079" marT="56040" marB="5604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a:latin typeface="Arial" panose="020B0604020202020204" pitchFamily="34" charset="0"/>
                          <a:cs typeface="Arial" panose="020B0604020202020204" pitchFamily="34" charset="0"/>
                        </a:rPr>
                        <a:t>0.0266</a:t>
                      </a:r>
                    </a:p>
                  </a:txBody>
                  <a:tcPr marL="112079" marR="112079" marT="56040" marB="5604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extLst>
                  <a:ext uri="{0D108BD9-81ED-4DB2-BD59-A6C34878D82A}">
                    <a16:rowId xmlns:a16="http://schemas.microsoft.com/office/drawing/2014/main" val="78041680"/>
                  </a:ext>
                </a:extLst>
              </a:tr>
              <a:tr h="232376">
                <a:tc vMerge="1">
                  <a:txBody>
                    <a:bodyPr/>
                    <a:lstStyle/>
                    <a:p>
                      <a:endParaRPr lang="en-US" sz="800" b="1">
                        <a:latin typeface="Arial" panose="020B0604020202020204" pitchFamily="34" charset="0"/>
                        <a:cs typeface="Arial" panose="020B0604020202020204" pitchFamily="34" charset="0"/>
                      </a:endParaRPr>
                    </a:p>
                  </a:txBody>
                  <a:tcPr marL="84059" marR="84059" marT="42030" marB="42030">
                    <a:lnL w="12700" cmpd="sng">
                      <a:noFill/>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alpha val="50023"/>
                      </a:srgbClr>
                    </a:solidFill>
                  </a:tcPr>
                </a:tc>
                <a:tc>
                  <a:txBody>
                    <a:bodyPr/>
                    <a:lstStyle/>
                    <a:p>
                      <a:r>
                        <a:rPr lang="en-US" sz="900">
                          <a:latin typeface="Arial" panose="020B0604020202020204" pitchFamily="34" charset="0"/>
                          <a:cs typeface="Arial" panose="020B0604020202020204" pitchFamily="34" charset="0"/>
                        </a:rPr>
                        <a:t>Social functioning</a:t>
                      </a:r>
                      <a:endParaRPr lang="en-US" sz="900" dirty="0">
                        <a:latin typeface="Arial" panose="020B0604020202020204" pitchFamily="34" charset="0"/>
                        <a:cs typeface="Arial" panose="020B0604020202020204" pitchFamily="34" charset="0"/>
                      </a:endParaRPr>
                    </a:p>
                  </a:txBody>
                  <a:tcPr marL="56040" marR="56040"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a:latin typeface="Arial" panose="020B0604020202020204" pitchFamily="34" charset="0"/>
                          <a:cs typeface="Arial" panose="020B0604020202020204" pitchFamily="34" charset="0"/>
                        </a:rPr>
                        <a:t>12.8 (10.4-15.2)</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a:latin typeface="Arial" panose="020B0604020202020204" pitchFamily="34" charset="0"/>
                          <a:cs typeface="Arial" panose="020B0604020202020204" pitchFamily="34" charset="0"/>
                        </a:rPr>
                        <a:t>6.0 (4.4-7.7)</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a:latin typeface="Arial" panose="020B0604020202020204" pitchFamily="34" charset="0"/>
                          <a:cs typeface="Arial" panose="020B0604020202020204" pitchFamily="34" charset="0"/>
                        </a:rPr>
                        <a:t>0.59 (0.45-0.77)</a:t>
                      </a:r>
                    </a:p>
                  </a:txBody>
                  <a:tcPr marL="112079" marR="112079" marT="56040" marB="5604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a:latin typeface="Arial" panose="020B0604020202020204" pitchFamily="34" charset="0"/>
                          <a:cs typeface="Arial" panose="020B0604020202020204" pitchFamily="34" charset="0"/>
                        </a:rPr>
                        <a:t>0.0001</a:t>
                      </a:r>
                    </a:p>
                  </a:txBody>
                  <a:tcPr marL="112079" marR="112079" marT="56040" marB="5604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extLst>
                  <a:ext uri="{0D108BD9-81ED-4DB2-BD59-A6C34878D82A}">
                    <a16:rowId xmlns:a16="http://schemas.microsoft.com/office/drawing/2014/main" val="154502351"/>
                  </a:ext>
                </a:extLst>
              </a:tr>
              <a:tr h="232376">
                <a:tc>
                  <a:txBody>
                    <a:bodyPr/>
                    <a:lstStyle/>
                    <a:p>
                      <a:endParaRPr lang="en-US" sz="900" b="1">
                        <a:latin typeface="Arial" panose="020B0604020202020204" pitchFamily="34" charset="0"/>
                        <a:cs typeface="Arial" panose="020B0604020202020204" pitchFamily="34" charset="0"/>
                      </a:endParaRPr>
                    </a:p>
                  </a:txBody>
                  <a:tcPr marL="84059" marR="84059" marT="42030" marB="42030">
                    <a:lnL w="12700" cmpd="sng">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r>
                        <a:rPr lang="en-US" sz="900">
                          <a:latin typeface="Arial" panose="020B0604020202020204" pitchFamily="34" charset="0"/>
                          <a:cs typeface="Arial" panose="020B0604020202020204" pitchFamily="34" charset="0"/>
                        </a:rPr>
                        <a:t>Fatigue</a:t>
                      </a:r>
                      <a:endParaRPr lang="en-US" sz="900" baseline="30000" dirty="0">
                        <a:latin typeface="Arial" panose="020B0604020202020204" pitchFamily="34" charset="0"/>
                        <a:cs typeface="Arial" panose="020B0604020202020204" pitchFamily="34" charset="0"/>
                      </a:endParaRPr>
                    </a:p>
                  </a:txBody>
                  <a:tcPr marL="56040" marR="56040"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a:latin typeface="Arial" panose="020B0604020202020204" pitchFamily="34" charset="0"/>
                          <a:cs typeface="Arial" panose="020B0604020202020204" pitchFamily="34" charset="0"/>
                        </a:rPr>
                        <a:t>11.1 (7.2-12.4)</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a:latin typeface="Arial" panose="020B0604020202020204" pitchFamily="34" charset="0"/>
                          <a:cs typeface="Arial" panose="020B0604020202020204" pitchFamily="34" charset="0"/>
                        </a:rPr>
                        <a:t>4.5 (3.1-6.2)</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a:latin typeface="Arial" panose="020B0604020202020204" pitchFamily="34" charset="0"/>
                          <a:cs typeface="Arial" panose="020B0604020202020204" pitchFamily="34" charset="0"/>
                        </a:rPr>
                        <a:t>0.61 (0.47-0.79)</a:t>
                      </a:r>
                    </a:p>
                  </a:txBody>
                  <a:tcPr marL="112079" marR="112079" marT="56040" marB="56040" anchor="ctr">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a:latin typeface="Arial" panose="020B0604020202020204" pitchFamily="34" charset="0"/>
                          <a:cs typeface="Arial" panose="020B0604020202020204" pitchFamily="34" charset="0"/>
                        </a:rPr>
                        <a:t>0.0002</a:t>
                      </a:r>
                    </a:p>
                  </a:txBody>
                  <a:tcPr marL="112079" marR="112079" marT="56040" marB="56040" anchor="ctr">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EFF"/>
                    </a:solidFill>
                  </a:tcPr>
                </a:tc>
                <a:extLst>
                  <a:ext uri="{0D108BD9-81ED-4DB2-BD59-A6C34878D82A}">
                    <a16:rowId xmlns:a16="http://schemas.microsoft.com/office/drawing/2014/main" val="474343102"/>
                  </a:ext>
                </a:extLst>
              </a:tr>
              <a:tr h="232376">
                <a:tc>
                  <a:txBody>
                    <a:bodyPr/>
                    <a:lstStyle/>
                    <a:p>
                      <a:endParaRPr lang="en-US" sz="900" b="1">
                        <a:latin typeface="Arial" panose="020B0604020202020204" pitchFamily="34" charset="0"/>
                        <a:cs typeface="Arial" panose="020B0604020202020204" pitchFamily="34" charset="0"/>
                      </a:endParaRPr>
                    </a:p>
                  </a:txBody>
                  <a:tcPr marL="84059" marR="84059" marT="42030" marB="42030">
                    <a:lnL w="12700" cmpd="sng">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r>
                        <a:rPr lang="en-US" sz="900">
                          <a:latin typeface="Arial" panose="020B0604020202020204" pitchFamily="34" charset="0"/>
                          <a:cs typeface="Arial" panose="020B0604020202020204" pitchFamily="34" charset="0"/>
                        </a:rPr>
                        <a:t>Nausea and vomiting</a:t>
                      </a:r>
                      <a:endParaRPr lang="en-US" sz="900" baseline="30000" dirty="0">
                        <a:latin typeface="Arial" panose="020B0604020202020204" pitchFamily="34" charset="0"/>
                        <a:cs typeface="Arial" panose="020B0604020202020204" pitchFamily="34" charset="0"/>
                      </a:endParaRPr>
                    </a:p>
                  </a:txBody>
                  <a:tcPr marL="56040" marR="56040"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a:latin typeface="Arial" panose="020B0604020202020204" pitchFamily="34" charset="0"/>
                          <a:cs typeface="Arial" panose="020B0604020202020204" pitchFamily="34" charset="0"/>
                        </a:rPr>
                        <a:t>5.7 (3.8-8.4)</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a:latin typeface="Arial" panose="020B0604020202020204" pitchFamily="34" charset="0"/>
                          <a:cs typeface="Arial" panose="020B0604020202020204" pitchFamily="34" charset="0"/>
                        </a:rPr>
                        <a:t>9.3 (7.5-17.1)</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a:latin typeface="Arial" panose="020B0604020202020204" pitchFamily="34" charset="0"/>
                          <a:cs typeface="Arial" panose="020B0604020202020204" pitchFamily="34" charset="0"/>
                        </a:rPr>
                        <a:t>1.46 (1.09-1.96)</a:t>
                      </a:r>
                    </a:p>
                  </a:txBody>
                  <a:tcPr marL="112079" marR="112079" marT="56040" marB="56040" anchor="ctr">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a:latin typeface="Arial" panose="020B0604020202020204" pitchFamily="34" charset="0"/>
                          <a:cs typeface="Arial" panose="020B0604020202020204" pitchFamily="34" charset="0"/>
                        </a:rPr>
                        <a:t>0.0128</a:t>
                      </a:r>
                    </a:p>
                  </a:txBody>
                  <a:tcPr marL="112079" marR="112079" marT="56040" marB="56040" anchor="ctr">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E7EEFF"/>
                    </a:solidFill>
                  </a:tcPr>
                </a:tc>
                <a:extLst>
                  <a:ext uri="{0D108BD9-81ED-4DB2-BD59-A6C34878D82A}">
                    <a16:rowId xmlns:a16="http://schemas.microsoft.com/office/drawing/2014/main" val="1031749454"/>
                  </a:ext>
                </a:extLst>
              </a:tr>
              <a:tr h="232376">
                <a:tc rowSpan="2">
                  <a:txBody>
                    <a:bodyPr/>
                    <a:lstStyle/>
                    <a:p>
                      <a:r>
                        <a:rPr lang="en-US" sz="900" b="1">
                          <a:latin typeface="Arial" panose="020B0604020202020204" pitchFamily="34" charset="0"/>
                          <a:cs typeface="Arial" panose="020B0604020202020204" pitchFamily="34" charset="0"/>
                        </a:rPr>
                        <a:t>EORTC QLQ-BR23</a:t>
                      </a:r>
                    </a:p>
                  </a:txBody>
                  <a:tcPr marL="84059" marR="84059" marT="42030" marB="42030" anchor="ctr">
                    <a:lnL w="12700" cmpd="sng">
                      <a:noFill/>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latin typeface="Arial" panose="020B0604020202020204" pitchFamily="34" charset="0"/>
                          <a:cs typeface="Arial" panose="020B0604020202020204" pitchFamily="34" charset="0"/>
                        </a:rPr>
                        <a:t>Arm symptoms</a:t>
                      </a:r>
                      <a:endParaRPr lang="en-US" sz="900" dirty="0">
                        <a:latin typeface="Arial" panose="020B0604020202020204" pitchFamily="34" charset="0"/>
                        <a:cs typeface="Arial" panose="020B0604020202020204" pitchFamily="34" charset="0"/>
                      </a:endParaRPr>
                    </a:p>
                  </a:txBody>
                  <a:tcPr marL="56040" marR="56040"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a:latin typeface="Arial" panose="020B0604020202020204" pitchFamily="34" charset="0"/>
                          <a:cs typeface="Arial" panose="020B0604020202020204" pitchFamily="34" charset="0"/>
                        </a:rPr>
                        <a:t>14.4 (11.9-23.0)</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a:latin typeface="Arial" panose="020B0604020202020204" pitchFamily="34" charset="0"/>
                          <a:cs typeface="Arial" panose="020B0604020202020204" pitchFamily="34" charset="0"/>
                        </a:rPr>
                        <a:t>8.7 (5.6-NE)</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a:latin typeface="Arial" panose="020B0604020202020204" pitchFamily="34" charset="0"/>
                          <a:cs typeface="Arial" panose="020B0604020202020204" pitchFamily="34" charset="0"/>
                        </a:rPr>
                        <a:t>0.62 (0.45-0.85)</a:t>
                      </a:r>
                    </a:p>
                  </a:txBody>
                  <a:tcPr marL="112079" marR="112079" marT="56040" marB="56040" anchor="ctr">
                    <a:lnL w="635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a:latin typeface="Arial" panose="020B0604020202020204" pitchFamily="34" charset="0"/>
                          <a:cs typeface="Arial" panose="020B0604020202020204" pitchFamily="34" charset="0"/>
                        </a:rPr>
                        <a:t>0.0027</a:t>
                      </a:r>
                    </a:p>
                  </a:txBody>
                  <a:tcPr marL="112079" marR="112079" marT="56040" marB="56040" anchor="ctr">
                    <a:lnL w="635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8466969"/>
                  </a:ext>
                </a:extLst>
              </a:tr>
              <a:tr h="232376">
                <a:tc vMerge="1">
                  <a:txBody>
                    <a:bodyPr/>
                    <a:lstStyle/>
                    <a:p>
                      <a:endParaRPr lang="en-US" sz="1000" b="1">
                        <a:latin typeface="Arial" panose="020B0604020202020204" pitchFamily="34" charset="0"/>
                        <a:cs typeface="Arial" panose="020B0604020202020204" pitchFamily="34" charset="0"/>
                      </a:endParaRPr>
                    </a:p>
                  </a:txBody>
                  <a:tcPr marL="84059" marR="84059" marT="42030" marB="42030" anchor="ctr">
                    <a:lnL w="12700" cmpd="sng">
                      <a:noFill/>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alpha val="50000"/>
                      </a:srgbClr>
                    </a:solidFill>
                  </a:tcPr>
                </a:tc>
                <a:tc>
                  <a:txBody>
                    <a:bodyPr/>
                    <a:lstStyle/>
                    <a:p>
                      <a:r>
                        <a:rPr lang="en-US" sz="900">
                          <a:latin typeface="Arial" panose="020B0604020202020204" pitchFamily="34" charset="0"/>
                          <a:cs typeface="Arial" panose="020B0604020202020204" pitchFamily="34" charset="0"/>
                        </a:rPr>
                        <a:t>Breast symptoms</a:t>
                      </a:r>
                      <a:endParaRPr lang="en-US" sz="900" dirty="0">
                        <a:latin typeface="Arial" panose="020B0604020202020204" pitchFamily="34" charset="0"/>
                        <a:cs typeface="Arial" panose="020B0604020202020204" pitchFamily="34" charset="0"/>
                      </a:endParaRPr>
                    </a:p>
                  </a:txBody>
                  <a:tcPr marL="56040" marR="56040"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a:latin typeface="Arial" panose="020B0604020202020204" pitchFamily="34" charset="0"/>
                          <a:cs typeface="Arial" panose="020B0604020202020204" pitchFamily="34" charset="0"/>
                        </a:rPr>
                        <a:t>NE (24.7-NE)</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a:latin typeface="Arial" panose="020B0604020202020204" pitchFamily="34" charset="0"/>
                          <a:cs typeface="Arial" panose="020B0604020202020204" pitchFamily="34" charset="0"/>
                        </a:rPr>
                        <a:t>NE (NE-NE)</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a:latin typeface="Arial" panose="020B0604020202020204" pitchFamily="34" charset="0"/>
                          <a:cs typeface="Arial" panose="020B0604020202020204" pitchFamily="34" charset="0"/>
                        </a:rPr>
                        <a:t>0.71 (0.50-1.01)</a:t>
                      </a:r>
                    </a:p>
                  </a:txBody>
                  <a:tcPr marL="112079" marR="112079" marT="56040" marB="56040" anchor="ctr">
                    <a:lnL w="635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0">
                          <a:latin typeface="Arial" panose="020B0604020202020204" pitchFamily="34" charset="0"/>
                          <a:cs typeface="Arial" panose="020B0604020202020204" pitchFamily="34" charset="0"/>
                        </a:rPr>
                        <a:t>0.1008</a:t>
                      </a:r>
                    </a:p>
                  </a:txBody>
                  <a:tcPr marL="112079" marR="112079" marT="56040" marB="56040" anchor="ctr">
                    <a:lnL w="635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3600095"/>
                  </a:ext>
                </a:extLst>
              </a:tr>
              <a:tr h="23237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900" b="1">
                          <a:latin typeface="Arial" panose="020B0604020202020204" pitchFamily="34" charset="0"/>
                          <a:cs typeface="Arial" panose="020B0604020202020204" pitchFamily="34" charset="0"/>
                        </a:rPr>
                        <a:t>EQ-5D-5L</a:t>
                      </a:r>
                    </a:p>
                  </a:txBody>
                  <a:tcPr marL="84059" marR="84059" marT="42030" marB="42030" anchor="ctr">
                    <a:lnL w="12700" cmpd="sng">
                      <a:noFill/>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900">
                          <a:latin typeface="Arial" panose="020B0604020202020204" pitchFamily="34" charset="0"/>
                          <a:cs typeface="Arial" panose="020B0604020202020204" pitchFamily="34" charset="0"/>
                        </a:rPr>
                        <a:t>VAS</a:t>
                      </a:r>
                      <a:endParaRPr lang="en-US" sz="900" dirty="0">
                        <a:latin typeface="Arial" panose="020B0604020202020204" pitchFamily="34" charset="0"/>
                        <a:cs typeface="Arial" panose="020B0604020202020204" pitchFamily="34" charset="0"/>
                      </a:endParaRPr>
                    </a:p>
                  </a:txBody>
                  <a:tcPr marL="56040" marR="56040"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a:latin typeface="Arial" panose="020B0604020202020204" pitchFamily="34" charset="0"/>
                          <a:cs typeface="Arial" panose="020B0604020202020204" pitchFamily="34" charset="0"/>
                        </a:rPr>
                        <a:t>12.0 (9.9-15.2)</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a:latin typeface="Arial" panose="020B0604020202020204" pitchFamily="34" charset="0"/>
                          <a:cs typeface="Arial" panose="020B0604020202020204" pitchFamily="34" charset="0"/>
                        </a:rPr>
                        <a:t>6.8 (4.9-11.4)</a:t>
                      </a:r>
                    </a:p>
                  </a:txBody>
                  <a:tcPr marL="112079" marR="112079" marT="56040" marB="560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900">
                        <a:latin typeface="Arial" panose="020B0604020202020204" pitchFamily="34" charset="0"/>
                        <a:cs typeface="Arial" panose="020B0604020202020204" pitchFamily="34" charset="0"/>
                      </a:endParaRPr>
                    </a:p>
                  </a:txBody>
                  <a:tcPr marL="112079" marR="112079" marT="56040" marB="5604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900" b="0">
                          <a:latin typeface="Arial" panose="020B0604020202020204" pitchFamily="34" charset="0"/>
                          <a:cs typeface="Arial" panose="020B0604020202020204" pitchFamily="34" charset="0"/>
                        </a:rPr>
                        <a:t>0.73 (0.54-0.97)</a:t>
                      </a:r>
                    </a:p>
                  </a:txBody>
                  <a:tcPr marL="112079" marR="112079" marT="56040" marB="56040" anchor="ctr">
                    <a:lnL w="635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EFF"/>
                    </a:solidFill>
                  </a:tcPr>
                </a:tc>
                <a:tc>
                  <a:txBody>
                    <a:bodyPr/>
                    <a:lstStyle/>
                    <a:p>
                      <a:pPr algn="ctr"/>
                      <a:r>
                        <a:rPr lang="en-US" sz="900" b="0" dirty="0">
                          <a:latin typeface="Arial" panose="020B0604020202020204" pitchFamily="34" charset="0"/>
                          <a:cs typeface="Arial" panose="020B0604020202020204" pitchFamily="34" charset="0"/>
                        </a:rPr>
                        <a:t>0.0288</a:t>
                      </a:r>
                    </a:p>
                  </a:txBody>
                  <a:tcPr marL="112079" marR="112079" marT="56040" marB="56040" anchor="ctr">
                    <a:lnL w="6350" cap="flat" cmpd="sng" algn="ctr">
                      <a:noFill/>
                      <a:prstDash val="solid"/>
                      <a:round/>
                      <a:headEnd type="none" w="med" len="med"/>
                      <a:tailEnd type="none" w="med" len="med"/>
                    </a:lnL>
                    <a:lnR w="12700" cmpd="sng">
                      <a:noFill/>
                    </a:lnR>
                    <a:lnT w="12700" cap="flat" cmpd="sng" algn="ctr">
                      <a:solidFill>
                        <a:srgbClr val="0070C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EFF"/>
                    </a:solidFill>
                  </a:tcPr>
                </a:tc>
                <a:extLst>
                  <a:ext uri="{0D108BD9-81ED-4DB2-BD59-A6C34878D82A}">
                    <a16:rowId xmlns:a16="http://schemas.microsoft.com/office/drawing/2014/main" val="1495926570"/>
                  </a:ext>
                </a:extLst>
              </a:tr>
            </a:tbl>
          </a:graphicData>
        </a:graphic>
      </p:graphicFrame>
      <p:graphicFrame>
        <p:nvGraphicFramePr>
          <p:cNvPr id="8" name="Chart 7">
            <a:extLst>
              <a:ext uri="{FF2B5EF4-FFF2-40B4-BE49-F238E27FC236}">
                <a16:creationId xmlns:a16="http://schemas.microsoft.com/office/drawing/2014/main" id="{19E47D2E-448D-DF40-5393-761D73B1DA5C}"/>
              </a:ext>
            </a:extLst>
          </p:cNvPr>
          <p:cNvGraphicFramePr/>
          <p:nvPr>
            <p:extLst>
              <p:ext uri="{D42A27DB-BD31-4B8C-83A1-F6EECF244321}">
                <p14:modId xmlns:p14="http://schemas.microsoft.com/office/powerpoint/2010/main" val="4240380144"/>
              </p:ext>
            </p:extLst>
          </p:nvPr>
        </p:nvGraphicFramePr>
        <p:xfrm>
          <a:off x="4850430" y="1125716"/>
          <a:ext cx="2717792" cy="3483967"/>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a:extLst>
              <a:ext uri="{FF2B5EF4-FFF2-40B4-BE49-F238E27FC236}">
                <a16:creationId xmlns:a16="http://schemas.microsoft.com/office/drawing/2014/main" id="{052612E1-A121-2DC6-5CA6-F419727A3D38}"/>
              </a:ext>
            </a:extLst>
          </p:cNvPr>
          <p:cNvCxnSpPr>
            <a:cxnSpLocks/>
          </p:cNvCxnSpPr>
          <p:nvPr/>
        </p:nvCxnSpPr>
        <p:spPr>
          <a:xfrm flipH="1" flipV="1">
            <a:off x="4924020" y="4348858"/>
            <a:ext cx="914400" cy="0"/>
          </a:xfrm>
          <a:prstGeom prst="straightConnector1">
            <a:avLst/>
          </a:prstGeom>
          <a:ln>
            <a:solidFill>
              <a:srgbClr val="81144E"/>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0A2CDDD-0C07-B530-D01A-47CF753EC21C}"/>
              </a:ext>
            </a:extLst>
          </p:cNvPr>
          <p:cNvCxnSpPr>
            <a:cxnSpLocks/>
          </p:cNvCxnSpPr>
          <p:nvPr/>
        </p:nvCxnSpPr>
        <p:spPr>
          <a:xfrm>
            <a:off x="5985173" y="4348858"/>
            <a:ext cx="914400" cy="0"/>
          </a:xfrm>
          <a:prstGeom prst="straightConnector1">
            <a:avLst/>
          </a:prstGeom>
          <a:ln>
            <a:solidFill>
              <a:schemeClr val="bg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4">
            <a:extLst>
              <a:ext uri="{FF2B5EF4-FFF2-40B4-BE49-F238E27FC236}">
                <a16:creationId xmlns:a16="http://schemas.microsoft.com/office/drawing/2014/main" id="{F004AD45-CAD6-FD3F-9B0F-03EBDF1D0164}"/>
              </a:ext>
            </a:extLst>
          </p:cNvPr>
          <p:cNvSpPr txBox="1"/>
          <p:nvPr/>
        </p:nvSpPr>
        <p:spPr>
          <a:xfrm>
            <a:off x="6037310" y="4340325"/>
            <a:ext cx="894797"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pPr>
            <a:r>
              <a:rPr lang="en-US" sz="1000" b="1">
                <a:solidFill>
                  <a:schemeClr val="bg2">
                    <a:lumMod val="50000"/>
                  </a:schemeClr>
                </a:solidFill>
                <a:latin typeface="Arial" panose="020B0604020202020204" pitchFamily="34" charset="0"/>
                <a:ea typeface="+mn-ea"/>
                <a:cs typeface="Arial" panose="020B0604020202020204" pitchFamily="34" charset="0"/>
              </a:rPr>
              <a:t>Favors TPC</a:t>
            </a:r>
            <a:endParaRPr lang="en-US" sz="1000" b="1" i="0" u="none" strike="noStrike" kern="1200" baseline="0">
              <a:solidFill>
                <a:schemeClr val="bg2">
                  <a:lumMod val="50000"/>
                </a:schemeClr>
              </a:solidFill>
              <a:latin typeface="Arial" panose="020B0604020202020204" pitchFamily="34" charset="0"/>
              <a:ea typeface="+mn-ea"/>
              <a:cs typeface="Arial" panose="020B0604020202020204" pitchFamily="34" charset="0"/>
            </a:endParaRPr>
          </a:p>
        </p:txBody>
      </p:sp>
      <p:sp>
        <p:nvSpPr>
          <p:cNvPr id="12" name="TextBox 15">
            <a:extLst>
              <a:ext uri="{FF2B5EF4-FFF2-40B4-BE49-F238E27FC236}">
                <a16:creationId xmlns:a16="http://schemas.microsoft.com/office/drawing/2014/main" id="{DF6FE375-DA36-399D-25E9-6F0B94A7A016}"/>
              </a:ext>
            </a:extLst>
          </p:cNvPr>
          <p:cNvSpPr txBox="1"/>
          <p:nvPr/>
        </p:nvSpPr>
        <p:spPr>
          <a:xfrm>
            <a:off x="4915243" y="4340325"/>
            <a:ext cx="1016625"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pPr>
            <a:r>
              <a:rPr lang="en-US" sz="1000" b="1" dirty="0">
                <a:solidFill>
                  <a:srgbClr val="81144E"/>
                </a:solidFill>
                <a:latin typeface="Arial" panose="020B0604020202020204" pitchFamily="34" charset="0"/>
                <a:ea typeface="+mn-ea"/>
                <a:cs typeface="Arial" panose="020B0604020202020204" pitchFamily="34" charset="0"/>
              </a:rPr>
              <a:t>Favors T-</a:t>
            </a:r>
            <a:r>
              <a:rPr lang="en-US" sz="1000" b="1" dirty="0" err="1">
                <a:solidFill>
                  <a:srgbClr val="81144E"/>
                </a:solidFill>
                <a:latin typeface="Arial" panose="020B0604020202020204" pitchFamily="34" charset="0"/>
                <a:ea typeface="+mn-ea"/>
                <a:cs typeface="Arial" panose="020B0604020202020204" pitchFamily="34" charset="0"/>
              </a:rPr>
              <a:t>DXd</a:t>
            </a:r>
            <a:endParaRPr lang="en-US" sz="1000" b="1" i="0" u="none" strike="noStrike" kern="1200" baseline="0" dirty="0">
              <a:solidFill>
                <a:srgbClr val="81144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056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80E555-DE4C-72D5-78CB-F50055D5EF4C}"/>
              </a:ext>
            </a:extLst>
          </p:cNvPr>
          <p:cNvSpPr>
            <a:spLocks noGrp="1"/>
          </p:cNvSpPr>
          <p:nvPr>
            <p:ph type="ctrTitle"/>
          </p:nvPr>
        </p:nvSpPr>
        <p:spPr/>
        <p:txBody>
          <a:bodyPr>
            <a:normAutofit/>
          </a:bodyPr>
          <a:lstStyle/>
          <a:p>
            <a:r>
              <a:rPr lang="en-US" sz="3200" noProof="0" dirty="0"/>
              <a:t>Benefits of Early Side Effect Management</a:t>
            </a:r>
            <a:endParaRPr lang="en-US" sz="3200" i="1" noProof="0" dirty="0"/>
          </a:p>
        </p:txBody>
      </p:sp>
      <p:sp>
        <p:nvSpPr>
          <p:cNvPr id="5" name="Content Placeholder 4">
            <a:extLst>
              <a:ext uri="{FF2B5EF4-FFF2-40B4-BE49-F238E27FC236}">
                <a16:creationId xmlns:a16="http://schemas.microsoft.com/office/drawing/2014/main" id="{75CB700C-8C75-C1E0-561A-A91A9A43E5C2}"/>
              </a:ext>
            </a:extLst>
          </p:cNvPr>
          <p:cNvSpPr>
            <a:spLocks noGrp="1"/>
          </p:cNvSpPr>
          <p:nvPr>
            <p:ph idx="1"/>
          </p:nvPr>
        </p:nvSpPr>
        <p:spPr>
          <a:xfrm>
            <a:off x="25400" y="1188721"/>
            <a:ext cx="8966200" cy="3047999"/>
          </a:xfrm>
        </p:spPr>
        <p:txBody>
          <a:bodyPr>
            <a:noAutofit/>
          </a:bodyPr>
          <a:lstStyle/>
          <a:p>
            <a:pPr marL="457200">
              <a:spcBef>
                <a:spcPts val="300"/>
              </a:spcBef>
              <a:spcAft>
                <a:spcPts val="0"/>
              </a:spcAft>
            </a:pPr>
            <a:r>
              <a:rPr lang="en-US" sz="1600" noProof="0" dirty="0">
                <a:solidFill>
                  <a:schemeClr val="tx2"/>
                </a:solidFill>
              </a:rPr>
              <a:t>Goal of cancer care is to recover pre-cancer quality of life and emotional and social functions</a:t>
            </a:r>
          </a:p>
          <a:p>
            <a:pPr marL="746125" lvl="1" indent="-273050">
              <a:spcBef>
                <a:spcPts val="300"/>
              </a:spcBef>
              <a:spcAft>
                <a:spcPts val="0"/>
              </a:spcAft>
            </a:pPr>
            <a:r>
              <a:rPr lang="en-US" sz="1400" noProof="0" dirty="0">
                <a:solidFill>
                  <a:schemeClr val="tx2"/>
                </a:solidFill>
              </a:rPr>
              <a:t>Only possible through the mitigation of the side-effects of anticancer treatments</a:t>
            </a:r>
          </a:p>
          <a:p>
            <a:pPr marL="746125" lvl="1" indent="-273050">
              <a:spcBef>
                <a:spcPts val="300"/>
              </a:spcBef>
              <a:spcAft>
                <a:spcPts val="0"/>
              </a:spcAft>
            </a:pPr>
            <a:r>
              <a:rPr lang="en-US" sz="1400" noProof="0" dirty="0">
                <a:solidFill>
                  <a:schemeClr val="tx2"/>
                </a:solidFill>
              </a:rPr>
              <a:t>Early screening, suspicion, and prompt identification of significant AEs (e.g., ILD and pneumonitis) are crucial for improving patient outcomes</a:t>
            </a:r>
          </a:p>
          <a:p>
            <a:pPr marL="746125" lvl="1" indent="-273050">
              <a:spcBef>
                <a:spcPts val="300"/>
              </a:spcBef>
              <a:spcAft>
                <a:spcPts val="0"/>
              </a:spcAft>
            </a:pPr>
            <a:r>
              <a:rPr lang="en-US" sz="1400" noProof="0" dirty="0">
                <a:solidFill>
                  <a:schemeClr val="tx2"/>
                </a:solidFill>
              </a:rPr>
              <a:t>Education for both the MDT and patients is essential for ensuring prompt and timely management of AEs</a:t>
            </a:r>
          </a:p>
          <a:p>
            <a:pPr marL="746125" lvl="1" indent="-273050">
              <a:spcBef>
                <a:spcPts val="300"/>
              </a:spcBef>
              <a:spcAft>
                <a:spcPts val="0"/>
              </a:spcAft>
            </a:pPr>
            <a:r>
              <a:rPr lang="en-US" sz="1400" noProof="0" dirty="0">
                <a:solidFill>
                  <a:schemeClr val="tx2"/>
                </a:solidFill>
              </a:rPr>
              <a:t>Specialists (e.g., dermatologists and ophthalmologists) are essential for managing organ-specific AEs </a:t>
            </a:r>
          </a:p>
          <a:p>
            <a:pPr marL="746125" lvl="1" indent="-273050">
              <a:spcBef>
                <a:spcPts val="300"/>
              </a:spcBef>
              <a:spcAft>
                <a:spcPts val="0"/>
              </a:spcAft>
            </a:pPr>
            <a:r>
              <a:rPr lang="en-US" sz="1400" noProof="0" dirty="0">
                <a:solidFill>
                  <a:schemeClr val="tx2"/>
                </a:solidFill>
              </a:rPr>
              <a:t>Assess potential for synergistic or overlapping toxicities when combining ADCs with other anticancer therapies</a:t>
            </a:r>
          </a:p>
          <a:p>
            <a:pPr marL="746125" lvl="1" indent="-273050">
              <a:spcBef>
                <a:spcPts val="300"/>
              </a:spcBef>
            </a:pPr>
            <a:r>
              <a:rPr lang="en-US" sz="1400" noProof="0" dirty="0">
                <a:solidFill>
                  <a:schemeClr val="tx2"/>
                </a:solidFill>
              </a:rPr>
              <a:t>Proactive management and interdisciplinary collaboration to address these challenges will enhance the safety and efficacy of ADCs in breast cancer treatment, ultimately improving clinical outcomes.</a:t>
            </a:r>
          </a:p>
          <a:p>
            <a:pPr marL="457200">
              <a:spcBef>
                <a:spcPts val="300"/>
              </a:spcBef>
              <a:spcAft>
                <a:spcPts val="0"/>
              </a:spcAft>
            </a:pPr>
            <a:r>
              <a:rPr lang="en-US" sz="1600" noProof="0" dirty="0">
                <a:solidFill>
                  <a:schemeClr val="tx2"/>
                </a:solidFill>
              </a:rPr>
              <a:t>SG dose reductions or treatment interruptions in ASCENT trial did not appear to reduce efficacy</a:t>
            </a:r>
          </a:p>
          <a:p>
            <a:pPr marL="746125" lvl="1" indent="-273050">
              <a:spcBef>
                <a:spcPts val="300"/>
              </a:spcBef>
            </a:pPr>
            <a:r>
              <a:rPr lang="en-US" sz="1400" noProof="0" dirty="0">
                <a:solidFill>
                  <a:schemeClr val="tx2"/>
                </a:solidFill>
              </a:rPr>
              <a:t>PFS in those who received a SG dose reduction was similar to the overall study population </a:t>
            </a:r>
          </a:p>
          <a:p>
            <a:pPr marL="457200">
              <a:spcBef>
                <a:spcPts val="300"/>
              </a:spcBef>
            </a:pPr>
            <a:r>
              <a:rPr lang="en-US" sz="1600" noProof="0" dirty="0">
                <a:solidFill>
                  <a:schemeClr val="tx2"/>
                </a:solidFill>
              </a:rPr>
              <a:t>Encourage patients to discuss symptoms and side effect management challenges with the health care team </a:t>
            </a:r>
            <a:endParaRPr lang="en-US" sz="1800" noProof="0" dirty="0"/>
          </a:p>
        </p:txBody>
      </p:sp>
      <p:sp>
        <p:nvSpPr>
          <p:cNvPr id="6" name="Text Placeholder 5">
            <a:extLst>
              <a:ext uri="{FF2B5EF4-FFF2-40B4-BE49-F238E27FC236}">
                <a16:creationId xmlns:a16="http://schemas.microsoft.com/office/drawing/2014/main" id="{A2EF7EE9-FEB6-D936-7AE0-BAAD4F6953EB}"/>
              </a:ext>
            </a:extLst>
          </p:cNvPr>
          <p:cNvSpPr>
            <a:spLocks noGrp="1"/>
          </p:cNvSpPr>
          <p:nvPr>
            <p:ph type="body" sz="quarter" idx="10"/>
          </p:nvPr>
        </p:nvSpPr>
        <p:spPr>
          <a:xfrm>
            <a:off x="1948" y="4637314"/>
            <a:ext cx="8890000" cy="506186"/>
          </a:xfrm>
        </p:spPr>
        <p:txBody>
          <a:bodyPr anchor="b" anchorCtr="0"/>
          <a:lstStyle/>
          <a:p>
            <a:r>
              <a:rPr lang="en-US" noProof="0" dirty="0">
                <a:solidFill>
                  <a:schemeClr val="bg1">
                    <a:lumMod val="50000"/>
                  </a:schemeClr>
                </a:solidFill>
              </a:rPr>
              <a:t>Franzoi MA, et al. </a:t>
            </a:r>
            <a:r>
              <a:rPr lang="en-US" i="1" noProof="0" dirty="0">
                <a:solidFill>
                  <a:schemeClr val="bg1">
                    <a:lumMod val="50000"/>
                  </a:schemeClr>
                </a:solidFill>
              </a:rPr>
              <a:t>The Lancet Oncology</a:t>
            </a:r>
            <a:r>
              <a:rPr lang="en-US" noProof="0" dirty="0">
                <a:solidFill>
                  <a:schemeClr val="bg1">
                    <a:lumMod val="50000"/>
                  </a:schemeClr>
                </a:solidFill>
              </a:rPr>
              <a:t>. 2021;22(7):e303-e313. Kang S, et al. </a:t>
            </a:r>
            <a:r>
              <a:rPr lang="en-US" i="1" noProof="0" dirty="0">
                <a:solidFill>
                  <a:schemeClr val="bg1">
                    <a:lumMod val="50000"/>
                  </a:schemeClr>
                </a:solidFill>
              </a:rPr>
              <a:t>Ther Adv Med Oncol</a:t>
            </a:r>
            <a:r>
              <a:rPr lang="en-US" noProof="0" dirty="0">
                <a:solidFill>
                  <a:schemeClr val="bg1">
                    <a:lumMod val="50000"/>
                  </a:schemeClr>
                </a:solidFill>
              </a:rPr>
              <a:t>. 2025;17:17588359251324889. </a:t>
            </a:r>
            <a:br>
              <a:rPr lang="en-US" noProof="0" dirty="0">
                <a:solidFill>
                  <a:schemeClr val="bg1">
                    <a:lumMod val="50000"/>
                  </a:schemeClr>
                </a:solidFill>
              </a:rPr>
            </a:br>
            <a:r>
              <a:rPr lang="en-US" noProof="0" dirty="0" err="1">
                <a:solidFill>
                  <a:schemeClr val="bg1">
                    <a:lumMod val="50000"/>
                  </a:schemeClr>
                </a:solidFill>
              </a:rPr>
              <a:t>Rugo</a:t>
            </a:r>
            <a:r>
              <a:rPr lang="en-US" noProof="0" dirty="0">
                <a:solidFill>
                  <a:schemeClr val="bg1">
                    <a:lumMod val="50000"/>
                  </a:schemeClr>
                </a:solidFill>
              </a:rPr>
              <a:t> HS, et al. </a:t>
            </a:r>
            <a:r>
              <a:rPr lang="en-US" i="1" noProof="0" dirty="0">
                <a:solidFill>
                  <a:schemeClr val="bg1">
                    <a:lumMod val="50000"/>
                  </a:schemeClr>
                </a:solidFill>
              </a:rPr>
              <a:t>NPJ Breast Cancer</a:t>
            </a:r>
            <a:r>
              <a:rPr lang="en-US" noProof="0" dirty="0">
                <a:solidFill>
                  <a:schemeClr val="bg1">
                    <a:lumMod val="50000"/>
                  </a:schemeClr>
                </a:solidFill>
              </a:rPr>
              <a:t>. 2022;8(1):98. </a:t>
            </a:r>
          </a:p>
        </p:txBody>
      </p:sp>
      <p:pic>
        <p:nvPicPr>
          <p:cNvPr id="2" name="Picture 1" descr="A white text on a black background&#10;&#10;Description automatically generated with low confidence">
            <a:extLst>
              <a:ext uri="{FF2B5EF4-FFF2-40B4-BE49-F238E27FC236}">
                <a16:creationId xmlns:a16="http://schemas.microsoft.com/office/drawing/2014/main" id="{1CF4D100-128B-D687-C03F-BF5ED2A6458C}"/>
              </a:ext>
            </a:extLst>
          </p:cNvPr>
          <p:cNvPicPr>
            <a:picLocks noChangeAspect="1"/>
          </p:cNvPicPr>
          <p:nvPr/>
        </p:nvPicPr>
        <p:blipFill rotWithShape="1">
          <a:blip r:embed="rId3">
            <a:duotone>
              <a:prstClr val="black"/>
              <a:schemeClr val="bg1">
                <a:lumMod val="50000"/>
                <a:tint val="45000"/>
                <a:satMod val="400000"/>
              </a:schemeClr>
            </a:duotone>
            <a:alphaModFix amt="36000"/>
          </a:blip>
          <a:srcRect l="56709" b="23763"/>
          <a:stretch/>
        </p:blipFill>
        <p:spPr>
          <a:xfrm flipH="1" flipV="1">
            <a:off x="7966590" y="4159030"/>
            <a:ext cx="1088300" cy="891192"/>
          </a:xfrm>
          <a:prstGeom prst="rect">
            <a:avLst/>
          </a:prstGeom>
        </p:spPr>
      </p:pic>
    </p:spTree>
    <p:extLst>
      <p:ext uri="{BB962C8B-B14F-4D97-AF65-F5344CB8AC3E}">
        <p14:creationId xmlns:p14="http://schemas.microsoft.com/office/powerpoint/2010/main" val="233224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CC10F-E3B5-C8BF-B835-F7068CA73692}"/>
              </a:ext>
            </a:extLst>
          </p:cNvPr>
          <p:cNvSpPr>
            <a:spLocks noGrp="1"/>
          </p:cNvSpPr>
          <p:nvPr>
            <p:ph type="title"/>
          </p:nvPr>
        </p:nvSpPr>
        <p:spPr/>
        <p:txBody>
          <a:bodyPr/>
          <a:lstStyle/>
          <a:p>
            <a:r>
              <a:rPr lang="en-US" noProof="0" dirty="0"/>
              <a:t>Jennifer McKenna, RN, MSN, AOCNP</a:t>
            </a:r>
          </a:p>
        </p:txBody>
      </p:sp>
      <p:pic>
        <p:nvPicPr>
          <p:cNvPr id="6" name="Picture Placeholder 5" descr="A person in a blue shirt&#10;&#10;AI-generated content may be incorrect.">
            <a:extLst>
              <a:ext uri="{FF2B5EF4-FFF2-40B4-BE49-F238E27FC236}">
                <a16:creationId xmlns:a16="http://schemas.microsoft.com/office/drawing/2014/main" id="{C8F87875-DB47-C64E-D82D-18C7D5A29824}"/>
              </a:ext>
            </a:extLst>
          </p:cNvPr>
          <p:cNvPicPr>
            <a:picLocks noGrp="1" noChangeAspect="1"/>
          </p:cNvPicPr>
          <p:nvPr>
            <p:ph type="pic" idx="1"/>
          </p:nvPr>
        </p:nvPicPr>
        <p:blipFill>
          <a:blip r:embed="rId2">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7DB6286C-F1D9-270C-4F3A-63ED544DDB68}"/>
              </a:ext>
            </a:extLst>
          </p:cNvPr>
          <p:cNvSpPr>
            <a:spLocks noGrp="1"/>
          </p:cNvSpPr>
          <p:nvPr>
            <p:ph type="body" sz="half" idx="2"/>
          </p:nvPr>
        </p:nvSpPr>
        <p:spPr/>
        <p:txBody>
          <a:bodyPr/>
          <a:lstStyle/>
          <a:p>
            <a:r>
              <a:rPr lang="en-US" noProof="0">
                <a:solidFill>
                  <a:schemeClr val="accent3">
                    <a:lumMod val="60000"/>
                    <a:lumOff val="40000"/>
                  </a:schemeClr>
                </a:solidFill>
              </a:rPr>
              <a:t>Nurse Practitioner</a:t>
            </a:r>
          </a:p>
          <a:p>
            <a:r>
              <a:rPr lang="en-US" noProof="0">
                <a:solidFill>
                  <a:schemeClr val="accent3">
                    <a:lumMod val="60000"/>
                    <a:lumOff val="40000"/>
                  </a:schemeClr>
                </a:solidFill>
              </a:rPr>
              <a:t>Breast Oncology Center</a:t>
            </a:r>
          </a:p>
          <a:p>
            <a:r>
              <a:rPr lang="en-US" noProof="0">
                <a:solidFill>
                  <a:schemeClr val="accent3">
                    <a:lumMod val="60000"/>
                    <a:lumOff val="40000"/>
                  </a:schemeClr>
                </a:solidFill>
              </a:rPr>
              <a:t>Dana Farber Cancer Institute</a:t>
            </a:r>
          </a:p>
          <a:p>
            <a:r>
              <a:rPr lang="en-US" noProof="0">
                <a:solidFill>
                  <a:schemeClr val="accent3">
                    <a:lumMod val="60000"/>
                    <a:lumOff val="40000"/>
                  </a:schemeClr>
                </a:solidFill>
              </a:rPr>
              <a:t>Boston, Massachusetts</a:t>
            </a:r>
          </a:p>
          <a:p>
            <a:endParaRPr lang="en-US" noProof="0"/>
          </a:p>
        </p:txBody>
      </p:sp>
    </p:spTree>
    <p:extLst>
      <p:ext uri="{BB962C8B-B14F-4D97-AF65-F5344CB8AC3E}">
        <p14:creationId xmlns:p14="http://schemas.microsoft.com/office/powerpoint/2010/main" val="420023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64DE1-038A-A507-60AE-94DDAD566580}"/>
              </a:ext>
            </a:extLst>
          </p:cNvPr>
          <p:cNvSpPr>
            <a:spLocks noGrp="1"/>
          </p:cNvSpPr>
          <p:nvPr>
            <p:ph type="title"/>
          </p:nvPr>
        </p:nvSpPr>
        <p:spPr>
          <a:xfrm>
            <a:off x="2895600" y="1396150"/>
            <a:ext cx="6099387" cy="574040"/>
          </a:xfrm>
        </p:spPr>
        <p:txBody>
          <a:bodyPr/>
          <a:lstStyle/>
          <a:p>
            <a:r>
              <a:rPr lang="en-US" noProof="0" dirty="0"/>
              <a:t>Clara Beaver </a:t>
            </a:r>
            <a:br>
              <a:rPr lang="en-US" noProof="0" dirty="0"/>
            </a:br>
            <a:r>
              <a:rPr lang="en-US" noProof="0" dirty="0"/>
              <a:t>DNP, RN, AOCNS, ACNS, BC</a:t>
            </a:r>
          </a:p>
        </p:txBody>
      </p:sp>
      <p:pic>
        <p:nvPicPr>
          <p:cNvPr id="6" name="Picture Placeholder 5" descr="A person wearing glasses and a white lab coat&#10;&#10;AI-generated content may be incorrect.">
            <a:extLst>
              <a:ext uri="{FF2B5EF4-FFF2-40B4-BE49-F238E27FC236}">
                <a16:creationId xmlns:a16="http://schemas.microsoft.com/office/drawing/2014/main" id="{1021F861-C678-D9A7-F51B-99361BBD9A0B}"/>
              </a:ext>
            </a:extLst>
          </p:cNvPr>
          <p:cNvPicPr>
            <a:picLocks noGrp="1" noChangeAspect="1"/>
          </p:cNvPicPr>
          <p:nvPr>
            <p:ph type="pic" idx="1"/>
          </p:nvPr>
        </p:nvPicPr>
        <p:blipFill>
          <a:blip r:embed="rId2">
            <a:extLst>
              <a:ext uri="{28A0092B-C50C-407E-A947-70E740481C1C}">
                <a14:useLocalDpi xmlns:a14="http://schemas.microsoft.com/office/drawing/2010/main"/>
              </a:ext>
            </a:extLst>
          </a:blip>
          <a:srcRect/>
          <a:stretch/>
        </p:blipFill>
        <p:spPr>
          <a:xfrm>
            <a:off x="572691" y="1200150"/>
            <a:ext cx="2057400" cy="2743200"/>
          </a:xfrm>
        </p:spPr>
      </p:pic>
      <p:sp>
        <p:nvSpPr>
          <p:cNvPr id="4" name="Text Placeholder 3">
            <a:extLst>
              <a:ext uri="{FF2B5EF4-FFF2-40B4-BE49-F238E27FC236}">
                <a16:creationId xmlns:a16="http://schemas.microsoft.com/office/drawing/2014/main" id="{5229CAF5-78FB-CECF-624E-C3CF7065D6B0}"/>
              </a:ext>
            </a:extLst>
          </p:cNvPr>
          <p:cNvSpPr>
            <a:spLocks noGrp="1"/>
          </p:cNvSpPr>
          <p:nvPr>
            <p:ph type="body" sz="half" idx="2"/>
          </p:nvPr>
        </p:nvSpPr>
        <p:spPr>
          <a:xfrm>
            <a:off x="2893023" y="1988646"/>
            <a:ext cx="5915696" cy="2061808"/>
          </a:xfrm>
        </p:spPr>
        <p:txBody>
          <a:bodyPr/>
          <a:lstStyle/>
          <a:p>
            <a:r>
              <a:rPr lang="en-US" noProof="0" dirty="0">
                <a:solidFill>
                  <a:schemeClr val="accent3">
                    <a:lumMod val="60000"/>
                    <a:lumOff val="40000"/>
                  </a:schemeClr>
                </a:solidFill>
              </a:rPr>
              <a:t>Manager Nursing Education/Clinical Nurse</a:t>
            </a:r>
          </a:p>
          <a:p>
            <a:r>
              <a:rPr lang="en-US" noProof="0" dirty="0">
                <a:solidFill>
                  <a:schemeClr val="accent3">
                    <a:lumMod val="60000"/>
                    <a:lumOff val="40000"/>
                  </a:schemeClr>
                </a:solidFill>
              </a:rPr>
              <a:t>Specialist</a:t>
            </a:r>
          </a:p>
          <a:p>
            <a:r>
              <a:rPr lang="en-US" noProof="0" dirty="0" err="1">
                <a:solidFill>
                  <a:schemeClr val="accent3">
                    <a:lumMod val="60000"/>
                    <a:lumOff val="40000"/>
                  </a:schemeClr>
                </a:solidFill>
              </a:rPr>
              <a:t>Karmanos</a:t>
            </a:r>
            <a:r>
              <a:rPr lang="en-US" noProof="0" dirty="0">
                <a:solidFill>
                  <a:schemeClr val="accent3">
                    <a:lumMod val="60000"/>
                    <a:lumOff val="40000"/>
                  </a:schemeClr>
                </a:solidFill>
              </a:rPr>
              <a:t> Cancer Institute</a:t>
            </a:r>
          </a:p>
          <a:p>
            <a:r>
              <a:rPr lang="en-US" noProof="0" dirty="0">
                <a:solidFill>
                  <a:schemeClr val="accent3">
                    <a:lumMod val="60000"/>
                    <a:lumOff val="40000"/>
                  </a:schemeClr>
                </a:solidFill>
              </a:rPr>
              <a:t>Detroit, Michigan</a:t>
            </a:r>
          </a:p>
          <a:p>
            <a:endParaRPr lang="en-US" noProof="0" dirty="0">
              <a:solidFill>
                <a:schemeClr val="accent3">
                  <a:lumMod val="60000"/>
                  <a:lumOff val="40000"/>
                </a:schemeClr>
              </a:solidFill>
            </a:endParaRPr>
          </a:p>
        </p:txBody>
      </p:sp>
    </p:spTree>
    <p:extLst>
      <p:ext uri="{BB962C8B-B14F-4D97-AF65-F5344CB8AC3E}">
        <p14:creationId xmlns:p14="http://schemas.microsoft.com/office/powerpoint/2010/main" val="3489862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FC42B42-BCF2-D12B-DBF6-21D826B6EEBB}"/>
              </a:ext>
            </a:extLst>
          </p:cNvPr>
          <p:cNvSpPr>
            <a:spLocks noGrp="1"/>
          </p:cNvSpPr>
          <p:nvPr>
            <p:ph type="title"/>
          </p:nvPr>
        </p:nvSpPr>
        <p:spPr>
          <a:xfrm>
            <a:off x="308705" y="12700"/>
            <a:ext cx="8835295" cy="762000"/>
          </a:xfrm>
        </p:spPr>
        <p:txBody>
          <a:bodyPr/>
          <a:lstStyle/>
          <a:p>
            <a:r>
              <a:rPr lang="en-US" dirty="0"/>
              <a:t>Disclosures</a:t>
            </a:r>
          </a:p>
        </p:txBody>
      </p:sp>
      <p:sp>
        <p:nvSpPr>
          <p:cNvPr id="9" name="Content Placeholder 5">
            <a:extLst>
              <a:ext uri="{FF2B5EF4-FFF2-40B4-BE49-F238E27FC236}">
                <a16:creationId xmlns:a16="http://schemas.microsoft.com/office/drawing/2014/main" id="{7B7141AB-72EA-F307-8802-949DF2B1E770}"/>
              </a:ext>
            </a:extLst>
          </p:cNvPr>
          <p:cNvSpPr>
            <a:spLocks noGrp="1"/>
          </p:cNvSpPr>
          <p:nvPr>
            <p:ph idx="1"/>
          </p:nvPr>
        </p:nvSpPr>
        <p:spPr>
          <a:xfrm>
            <a:off x="367322" y="707766"/>
            <a:ext cx="8548077" cy="4203347"/>
          </a:xfrm>
        </p:spPr>
        <p:txBody>
          <a:bodyPr/>
          <a:lstStyle/>
          <a:p>
            <a:pPr marL="0" indent="0">
              <a:buNone/>
            </a:pPr>
            <a:r>
              <a:rPr lang="en-US" sz="1800" b="1" i="1" dirty="0">
                <a:solidFill>
                  <a:schemeClr val="accent4"/>
                </a:solidFill>
              </a:rPr>
              <a:t>Faculty</a:t>
            </a:r>
          </a:p>
          <a:p>
            <a:pPr marL="0" indent="0">
              <a:buNone/>
            </a:pPr>
            <a:r>
              <a:rPr lang="en-US" sz="1800" b="1" dirty="0">
                <a:solidFill>
                  <a:schemeClr val="accent4"/>
                </a:solidFill>
              </a:rPr>
              <a:t>Jennifer McKenna, RN, MSN, AOCNP </a:t>
            </a:r>
            <a:r>
              <a:rPr lang="en-US" sz="1800" dirty="0"/>
              <a:t>reports no financial relationships to disclose.</a:t>
            </a:r>
          </a:p>
          <a:p>
            <a:pPr marL="0" indent="0">
              <a:buNone/>
            </a:pPr>
            <a:r>
              <a:rPr lang="en-US" sz="1800" b="1" dirty="0">
                <a:solidFill>
                  <a:schemeClr val="accent4"/>
                </a:solidFill>
              </a:rPr>
              <a:t>Clara Beaver, DNP, RN, AOCNS, ACNS, BC </a:t>
            </a:r>
            <a:r>
              <a:rPr lang="en-US" sz="1800" dirty="0"/>
              <a:t>reports the following financial relationships:</a:t>
            </a:r>
          </a:p>
          <a:p>
            <a:pPr marL="365760" indent="0">
              <a:buNone/>
            </a:pPr>
            <a:r>
              <a:rPr lang="en-US" sz="1800" i="1" dirty="0"/>
              <a:t>Speakers Bureau</a:t>
            </a:r>
            <a:r>
              <a:rPr lang="en-US" sz="1800" dirty="0"/>
              <a:t>—</a:t>
            </a:r>
            <a:r>
              <a:rPr lang="en-US" sz="1800" dirty="0" err="1"/>
              <a:t>Padcev</a:t>
            </a:r>
            <a:r>
              <a:rPr lang="en-US" sz="1800" dirty="0"/>
              <a:t>: drug for urothelial cancer: Astellas Pharma Inc./</a:t>
            </a:r>
            <a:r>
              <a:rPr lang="en-US" sz="1800" dirty="0" err="1"/>
              <a:t>Seagen</a:t>
            </a:r>
            <a:endParaRPr lang="en-US" sz="1800" dirty="0"/>
          </a:p>
          <a:p>
            <a:pPr marL="9525" indent="0">
              <a:buNone/>
            </a:pPr>
            <a:br>
              <a:rPr lang="en-US" sz="1600" dirty="0">
                <a:solidFill>
                  <a:schemeClr val="accent4"/>
                </a:solidFill>
              </a:rPr>
            </a:br>
            <a:r>
              <a:rPr lang="en-US" sz="1600" dirty="0">
                <a:solidFill>
                  <a:schemeClr val="accent4"/>
                </a:solidFill>
              </a:rPr>
              <a:t>Disclosures were obtained from the peer reviewers and Creative Educational Concepts staff—no disclosures to report.</a:t>
            </a:r>
          </a:p>
          <a:p>
            <a:pPr marL="295275" indent="-285750"/>
            <a:r>
              <a:rPr lang="en-US" sz="1600" dirty="0"/>
              <a:t>Margaret Wright, BSN, RN (peer reviewer)</a:t>
            </a:r>
          </a:p>
          <a:p>
            <a:pPr marL="295275" indent="-285750"/>
            <a:r>
              <a:rPr lang="en-US" sz="1600" dirty="0"/>
              <a:t>David </a:t>
            </a:r>
            <a:r>
              <a:rPr lang="en-US" sz="1600" dirty="0" err="1"/>
              <a:t>Modrak</a:t>
            </a:r>
            <a:r>
              <a:rPr lang="en-US" sz="1600" dirty="0"/>
              <a:t>, PhD (planning committee) </a:t>
            </a:r>
          </a:p>
          <a:p>
            <a:pPr marL="295275" indent="-285750"/>
            <a:r>
              <a:rPr lang="en-US" sz="1600" dirty="0"/>
              <a:t>Evan </a:t>
            </a:r>
            <a:r>
              <a:rPr lang="en-US" sz="1600" dirty="0" err="1"/>
              <a:t>Luberger</a:t>
            </a:r>
            <a:r>
              <a:rPr lang="en-US" sz="1600" dirty="0"/>
              <a:t> (planning committee)</a:t>
            </a:r>
          </a:p>
          <a:p>
            <a:pPr marL="295275" indent="-285750"/>
            <a:r>
              <a:rPr lang="en-US" sz="1600" dirty="0"/>
              <a:t>Scott J. Hershman, MD, FACEHP, CHCP (planning committee) </a:t>
            </a:r>
          </a:p>
          <a:p>
            <a:pPr marL="295275" indent="-285750"/>
            <a:r>
              <a:rPr lang="en-US" sz="1600" dirty="0"/>
              <a:t>Sandra Caballero, PharmD (planning committee)</a:t>
            </a:r>
          </a:p>
          <a:p>
            <a:pPr marL="295275" indent="-285750"/>
            <a:r>
              <a:rPr lang="en-US" sz="1600" dirty="0"/>
              <a:t>Sharon Tordoff (planning committee)</a:t>
            </a:r>
          </a:p>
          <a:p>
            <a:pPr marL="295275" indent="-285750"/>
            <a:endParaRPr lang="en-US" sz="1400" dirty="0"/>
          </a:p>
          <a:p>
            <a:pPr marL="365760" indent="0">
              <a:buNone/>
            </a:pPr>
            <a:endParaRPr lang="en-US" sz="2000" dirty="0"/>
          </a:p>
          <a:p>
            <a:pPr marL="365760" indent="0">
              <a:buNone/>
            </a:pPr>
            <a:endParaRPr lang="en-US" sz="2000" dirty="0"/>
          </a:p>
          <a:p>
            <a:pPr marL="0" indent="0">
              <a:buNone/>
            </a:pPr>
            <a:endParaRPr lang="en-US" sz="2000" dirty="0"/>
          </a:p>
        </p:txBody>
      </p:sp>
    </p:spTree>
    <p:extLst>
      <p:ext uri="{BB962C8B-B14F-4D97-AF65-F5344CB8AC3E}">
        <p14:creationId xmlns:p14="http://schemas.microsoft.com/office/powerpoint/2010/main" val="1899129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BC95F6-CFF2-11EA-6952-F579D60FF482}"/>
              </a:ext>
            </a:extLst>
          </p:cNvPr>
          <p:cNvSpPr>
            <a:spLocks noGrp="1"/>
          </p:cNvSpPr>
          <p:nvPr>
            <p:ph type="body" sz="half" idx="2"/>
          </p:nvPr>
        </p:nvSpPr>
        <p:spPr/>
        <p:txBody>
          <a:bodyPr/>
          <a:lstStyle/>
          <a:p>
            <a:r>
              <a:rPr lang="en-US" noProof="0" dirty="0"/>
              <a:t>Summarize the impact of AEs associated with ADC use on the health-related quality of life of patients with HER2-negative MBC</a:t>
            </a:r>
          </a:p>
        </p:txBody>
      </p:sp>
      <p:sp>
        <p:nvSpPr>
          <p:cNvPr id="3" name="Text Placeholder 2">
            <a:extLst>
              <a:ext uri="{FF2B5EF4-FFF2-40B4-BE49-F238E27FC236}">
                <a16:creationId xmlns:a16="http://schemas.microsoft.com/office/drawing/2014/main" id="{245917D7-856C-275C-9F5F-9BDFA489B2A5}"/>
              </a:ext>
            </a:extLst>
          </p:cNvPr>
          <p:cNvSpPr>
            <a:spLocks noGrp="1"/>
          </p:cNvSpPr>
          <p:nvPr>
            <p:ph type="body" sz="half" idx="10"/>
          </p:nvPr>
        </p:nvSpPr>
        <p:spPr/>
        <p:txBody>
          <a:bodyPr/>
          <a:lstStyle/>
          <a:p>
            <a:r>
              <a:rPr lang="en-US" noProof="0" dirty="0"/>
              <a:t>Differentiate patients with HER2-negative MBC who are at risk of higher-grade AEs when receiving ADCs</a:t>
            </a:r>
          </a:p>
        </p:txBody>
      </p:sp>
      <p:sp>
        <p:nvSpPr>
          <p:cNvPr id="4" name="Text Placeholder 3">
            <a:extLst>
              <a:ext uri="{FF2B5EF4-FFF2-40B4-BE49-F238E27FC236}">
                <a16:creationId xmlns:a16="http://schemas.microsoft.com/office/drawing/2014/main" id="{5F1C054B-8938-41A8-4DFE-993B5C028A10}"/>
              </a:ext>
            </a:extLst>
          </p:cNvPr>
          <p:cNvSpPr>
            <a:spLocks noGrp="1"/>
          </p:cNvSpPr>
          <p:nvPr>
            <p:ph type="body" sz="half" idx="11"/>
          </p:nvPr>
        </p:nvSpPr>
        <p:spPr/>
        <p:txBody>
          <a:bodyPr/>
          <a:lstStyle/>
          <a:p>
            <a:r>
              <a:rPr lang="en-US" noProof="0" dirty="0"/>
              <a:t>Select optimal approaches to the management of AEs associated with ADC use by patients with HER2-negative MBC</a:t>
            </a:r>
          </a:p>
        </p:txBody>
      </p:sp>
    </p:spTree>
    <p:extLst>
      <p:ext uri="{BB962C8B-B14F-4D97-AF65-F5344CB8AC3E}">
        <p14:creationId xmlns:p14="http://schemas.microsoft.com/office/powerpoint/2010/main" val="2143070103"/>
      </p:ext>
    </p:extLst>
  </p:cSld>
  <p:clrMapOvr>
    <a:masterClrMapping/>
  </p:clrMapOvr>
</p:sld>
</file>

<file path=ppt/theme/theme1.xml><?xml version="1.0" encoding="utf-8"?>
<a:theme xmlns:a="http://schemas.openxmlformats.org/drawingml/2006/main" name="Title Slide">
  <a:themeElements>
    <a:clrScheme name="CEC">
      <a:dk1>
        <a:sysClr val="windowText" lastClr="000000"/>
      </a:dk1>
      <a:lt1>
        <a:sysClr val="window" lastClr="FFFFFF"/>
      </a:lt1>
      <a:dk2>
        <a:srgbClr val="44546A"/>
      </a:dk2>
      <a:lt2>
        <a:srgbClr val="E7E6E6"/>
      </a:lt2>
      <a:accent1>
        <a:srgbClr val="0E2841"/>
      </a:accent1>
      <a:accent2>
        <a:srgbClr val="2C789A"/>
      </a:accent2>
      <a:accent3>
        <a:srgbClr val="2D98A0"/>
      </a:accent3>
      <a:accent4>
        <a:srgbClr val="31C9A2"/>
      </a:accent4>
      <a:accent5>
        <a:srgbClr val="72C096"/>
      </a:accent5>
      <a:accent6>
        <a:srgbClr val="368DDD"/>
      </a:accent6>
      <a:hlink>
        <a:srgbClr val="0070C0"/>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Question—Short">
  <a:themeElements>
    <a:clrScheme name="CEC">
      <a:dk1>
        <a:sysClr val="windowText" lastClr="000000"/>
      </a:dk1>
      <a:lt1>
        <a:sysClr val="window" lastClr="FFFFFF"/>
      </a:lt1>
      <a:dk2>
        <a:srgbClr val="44546A"/>
      </a:dk2>
      <a:lt2>
        <a:srgbClr val="E7E6E6"/>
      </a:lt2>
      <a:accent1>
        <a:srgbClr val="0E2841"/>
      </a:accent1>
      <a:accent2>
        <a:srgbClr val="2C789A"/>
      </a:accent2>
      <a:accent3>
        <a:srgbClr val="2D98A0"/>
      </a:accent3>
      <a:accent4>
        <a:srgbClr val="31C9A2"/>
      </a:accent4>
      <a:accent5>
        <a:srgbClr val="72C096"/>
      </a:accent5>
      <a:accent6>
        <a:srgbClr val="368DDD"/>
      </a:accent6>
      <a:hlink>
        <a:srgbClr val="0070C0"/>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 Slide">
  <a:themeElements>
    <a:clrScheme name="CEC">
      <a:dk1>
        <a:sysClr val="windowText" lastClr="000000"/>
      </a:dk1>
      <a:lt1>
        <a:sysClr val="window" lastClr="FFFFFF"/>
      </a:lt1>
      <a:dk2>
        <a:srgbClr val="44546A"/>
      </a:dk2>
      <a:lt2>
        <a:srgbClr val="E7E6E6"/>
      </a:lt2>
      <a:accent1>
        <a:srgbClr val="0E2841"/>
      </a:accent1>
      <a:accent2>
        <a:srgbClr val="2C789A"/>
      </a:accent2>
      <a:accent3>
        <a:srgbClr val="2D98A0"/>
      </a:accent3>
      <a:accent4>
        <a:srgbClr val="31C9A2"/>
      </a:accent4>
      <a:accent5>
        <a:srgbClr val="72C096"/>
      </a:accent5>
      <a:accent6>
        <a:srgbClr val="368DDD"/>
      </a:accent6>
      <a:hlink>
        <a:srgbClr val="0070C0"/>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Faculty Slide">
  <a:themeElements>
    <a:clrScheme name="CEC">
      <a:dk1>
        <a:sysClr val="windowText" lastClr="000000"/>
      </a:dk1>
      <a:lt1>
        <a:sysClr val="window" lastClr="FFFFFF"/>
      </a:lt1>
      <a:dk2>
        <a:srgbClr val="44546A"/>
      </a:dk2>
      <a:lt2>
        <a:srgbClr val="E7E6E6"/>
      </a:lt2>
      <a:accent1>
        <a:srgbClr val="0E2841"/>
      </a:accent1>
      <a:accent2>
        <a:srgbClr val="2C789A"/>
      </a:accent2>
      <a:accent3>
        <a:srgbClr val="2D98A0"/>
      </a:accent3>
      <a:accent4>
        <a:srgbClr val="31C9A2"/>
      </a:accent4>
      <a:accent5>
        <a:srgbClr val="72C096"/>
      </a:accent5>
      <a:accent6>
        <a:srgbClr val="368DDD"/>
      </a:accent6>
      <a:hlink>
        <a:srgbClr val="0070C0"/>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Learning Objective">
  <a:themeElements>
    <a:clrScheme name="CEC">
      <a:dk1>
        <a:sysClr val="windowText" lastClr="000000"/>
      </a:dk1>
      <a:lt1>
        <a:sysClr val="window" lastClr="FFFFFF"/>
      </a:lt1>
      <a:dk2>
        <a:srgbClr val="44546A"/>
      </a:dk2>
      <a:lt2>
        <a:srgbClr val="E7E6E6"/>
      </a:lt2>
      <a:accent1>
        <a:srgbClr val="0E2841"/>
      </a:accent1>
      <a:accent2>
        <a:srgbClr val="2C789A"/>
      </a:accent2>
      <a:accent3>
        <a:srgbClr val="2D98A0"/>
      </a:accent3>
      <a:accent4>
        <a:srgbClr val="31C9A2"/>
      </a:accent4>
      <a:accent5>
        <a:srgbClr val="72C096"/>
      </a:accent5>
      <a:accent6>
        <a:srgbClr val="368DDD"/>
      </a:accent6>
      <a:hlink>
        <a:srgbClr val="0070C0"/>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Learning Objective">
  <a:themeElements>
    <a:clrScheme name="CEC">
      <a:dk1>
        <a:sysClr val="windowText" lastClr="000000"/>
      </a:dk1>
      <a:lt1>
        <a:sysClr val="window" lastClr="FFFFFF"/>
      </a:lt1>
      <a:dk2>
        <a:srgbClr val="44546A"/>
      </a:dk2>
      <a:lt2>
        <a:srgbClr val="E7E6E6"/>
      </a:lt2>
      <a:accent1>
        <a:srgbClr val="0E2841"/>
      </a:accent1>
      <a:accent2>
        <a:srgbClr val="2C789A"/>
      </a:accent2>
      <a:accent3>
        <a:srgbClr val="2D98A0"/>
      </a:accent3>
      <a:accent4>
        <a:srgbClr val="31C9A2"/>
      </a:accent4>
      <a:accent5>
        <a:srgbClr val="72C096"/>
      </a:accent5>
      <a:accent6>
        <a:srgbClr val="368DDD"/>
      </a:accent6>
      <a:hlink>
        <a:srgbClr val="0070C0"/>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Primary">
  <a:themeElements>
    <a:clrScheme name="CEC">
      <a:dk1>
        <a:sysClr val="windowText" lastClr="000000"/>
      </a:dk1>
      <a:lt1>
        <a:sysClr val="window" lastClr="FFFFFF"/>
      </a:lt1>
      <a:dk2>
        <a:srgbClr val="44546A"/>
      </a:dk2>
      <a:lt2>
        <a:srgbClr val="E7E6E6"/>
      </a:lt2>
      <a:accent1>
        <a:srgbClr val="0E2841"/>
      </a:accent1>
      <a:accent2>
        <a:srgbClr val="2C789A"/>
      </a:accent2>
      <a:accent3>
        <a:srgbClr val="2D98A0"/>
      </a:accent3>
      <a:accent4>
        <a:srgbClr val="31C9A2"/>
      </a:accent4>
      <a:accent5>
        <a:srgbClr val="72C096"/>
      </a:accent5>
      <a:accent6>
        <a:srgbClr val="368DDD"/>
      </a:accent6>
      <a:hlink>
        <a:srgbClr val="0070C0"/>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econdary">
  <a:themeElements>
    <a:clrScheme name="CEC">
      <a:dk1>
        <a:sysClr val="windowText" lastClr="000000"/>
      </a:dk1>
      <a:lt1>
        <a:sysClr val="window" lastClr="FFFFFF"/>
      </a:lt1>
      <a:dk2>
        <a:srgbClr val="44546A"/>
      </a:dk2>
      <a:lt2>
        <a:srgbClr val="E7E6E6"/>
      </a:lt2>
      <a:accent1>
        <a:srgbClr val="0E2841"/>
      </a:accent1>
      <a:accent2>
        <a:srgbClr val="2C789A"/>
      </a:accent2>
      <a:accent3>
        <a:srgbClr val="2D98A0"/>
      </a:accent3>
      <a:accent4>
        <a:srgbClr val="31C9A2"/>
      </a:accent4>
      <a:accent5>
        <a:srgbClr val="72C096"/>
      </a:accent5>
      <a:accent6>
        <a:srgbClr val="368DDD"/>
      </a:accent6>
      <a:hlink>
        <a:srgbClr val="0070C0"/>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Tertiary">
  <a:themeElements>
    <a:clrScheme name="CEC">
      <a:dk1>
        <a:sysClr val="windowText" lastClr="000000"/>
      </a:dk1>
      <a:lt1>
        <a:sysClr val="window" lastClr="FFFFFF"/>
      </a:lt1>
      <a:dk2>
        <a:srgbClr val="44546A"/>
      </a:dk2>
      <a:lt2>
        <a:srgbClr val="E7E6E6"/>
      </a:lt2>
      <a:accent1>
        <a:srgbClr val="0E2841"/>
      </a:accent1>
      <a:accent2>
        <a:srgbClr val="2C789A"/>
      </a:accent2>
      <a:accent3>
        <a:srgbClr val="2D98A0"/>
      </a:accent3>
      <a:accent4>
        <a:srgbClr val="31C9A2"/>
      </a:accent4>
      <a:accent5>
        <a:srgbClr val="72C096"/>
      </a:accent5>
      <a:accent6>
        <a:srgbClr val="368DDD"/>
      </a:accent6>
      <a:hlink>
        <a:srgbClr val="0070C0"/>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Patient Case">
  <a:themeElements>
    <a:clrScheme name="CEC">
      <a:dk1>
        <a:sysClr val="windowText" lastClr="000000"/>
      </a:dk1>
      <a:lt1>
        <a:sysClr val="window" lastClr="FFFFFF"/>
      </a:lt1>
      <a:dk2>
        <a:srgbClr val="44546A"/>
      </a:dk2>
      <a:lt2>
        <a:srgbClr val="E7E6E6"/>
      </a:lt2>
      <a:accent1>
        <a:srgbClr val="0E2841"/>
      </a:accent1>
      <a:accent2>
        <a:srgbClr val="2C789A"/>
      </a:accent2>
      <a:accent3>
        <a:srgbClr val="2D98A0"/>
      </a:accent3>
      <a:accent4>
        <a:srgbClr val="31C9A2"/>
      </a:accent4>
      <a:accent5>
        <a:srgbClr val="72C096"/>
      </a:accent5>
      <a:accent6>
        <a:srgbClr val="368DDD"/>
      </a:accent6>
      <a:hlink>
        <a:srgbClr val="0070C0"/>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N Microsoft Office Color Scheme">
    <a:dk1>
      <a:srgbClr val="001965"/>
    </a:dk1>
    <a:lt1>
      <a:srgbClr val="FFFFFF"/>
    </a:lt1>
    <a:dk2>
      <a:srgbClr val="001965"/>
    </a:dk2>
    <a:lt2>
      <a:srgbClr val="E0DED8"/>
    </a:lt2>
    <a:accent1>
      <a:srgbClr val="009FDA"/>
    </a:accent1>
    <a:accent2>
      <a:srgbClr val="001965"/>
    </a:accent2>
    <a:accent3>
      <a:srgbClr val="82786F"/>
    </a:accent3>
    <a:accent4>
      <a:srgbClr val="E0DED8"/>
    </a:accent4>
    <a:accent5>
      <a:srgbClr val="E64A0E"/>
    </a:accent5>
    <a:accent6>
      <a:srgbClr val="AEA79F"/>
    </a:accent6>
    <a:hlink>
      <a:srgbClr val="009FDA"/>
    </a:hlink>
    <a:folHlink>
      <a:srgbClr val="82786F"/>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B29F64E88E45A20499A33E101A9B" ma:contentTypeVersion="35" ma:contentTypeDescription="Create a new document." ma:contentTypeScope="" ma:versionID="2b4aefb4d1b15cc4272d0e5ac734b9c1">
  <xsd:schema xmlns:xsd="http://www.w3.org/2001/XMLSchema" xmlns:xs="http://www.w3.org/2001/XMLSchema" xmlns:p="http://schemas.microsoft.com/office/2006/metadata/properties" xmlns:ns1="http://schemas.microsoft.com/sharepoint/v3" xmlns:ns2="6d112406-df4e-4417-85d7-a842cf8c97d6" xmlns:ns3="5beda5a1-d995-4f75-94bd-2af6e97b6b84" targetNamespace="http://schemas.microsoft.com/office/2006/metadata/properties" ma:root="true" ma:fieldsID="85680d8049a91840d1b3a90956ff6303" ns1:_="" ns2:_="" ns3:_="">
    <xsd:import namespace="http://schemas.microsoft.com/sharepoint/v3"/>
    <xsd:import namespace="6d112406-df4e-4417-85d7-a842cf8c97d6"/>
    <xsd:import namespace="5beda5a1-d995-4f75-94bd-2af6e97b6b84"/>
    <xsd:element name="properties">
      <xsd:complexType>
        <xsd:sequence>
          <xsd:element name="documentManagement">
            <xsd:complexType>
              <xsd:all>
                <xsd:element ref="ns2:Test"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InvoiceStatus" minOccurs="0"/>
                <xsd:element ref="ns2:MediaServiceLocation"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112406-df4e-4417-85d7-a842cf8c97d6" elementFormDefault="qualified">
    <xsd:import namespace="http://schemas.microsoft.com/office/2006/documentManagement/types"/>
    <xsd:import namespace="http://schemas.microsoft.com/office/infopath/2007/PartnerControls"/>
    <xsd:element name="Test" ma:index="2" nillable="true" ma:displayName="Test" ma:internalName="Test"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InvoiceStatus" ma:index="21" nillable="true" ma:displayName="Invoice Status" ma:format="Dropdown" ma:internalName="InvoiceStatus">
      <xsd:simpleType>
        <xsd:union memberTypes="dms:Text">
          <xsd:simpleType>
            <xsd:restriction base="dms:Choice">
              <xsd:enumeration value="Finance Approved"/>
              <xsd:enumeration value="Paid AMEX"/>
              <xsd:enumeration value="Paid Check"/>
            </xsd:restriction>
          </xsd:simpleType>
        </xsd:un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36b3256-ab1d-4459-94ff-4b67be3389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Notes" ma:index="30" nillable="true" ma:displayName="Notes" ma:format="Dropdown" ma:internalName="Notes">
      <xsd:simpleType>
        <xsd:restriction base="dms:Text">
          <xsd:maxLength value="255"/>
        </xsd:restrictio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eda5a1-d995-4f75-94bd-2af6e97b6b84"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5" nillable="true" ma:displayName="Taxonomy Catch All Column" ma:hidden="true" ma:list="{f5e36b40-faba-4325-9939-0db834be33a9}" ma:internalName="TaxCatchAll" ma:showField="CatchAllData" ma:web="5beda5a1-d995-4f75-94bd-2af6e97b6b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st xmlns="6d112406-df4e-4417-85d7-a842cf8c97d6" xsi:nil="true"/>
    <lcf76f155ced4ddcb4097134ff3c332f xmlns="6d112406-df4e-4417-85d7-a842cf8c97d6">
      <Terms xmlns="http://schemas.microsoft.com/office/infopath/2007/PartnerControls"/>
    </lcf76f155ced4ddcb4097134ff3c332f>
    <TaxCatchAll xmlns="5beda5a1-d995-4f75-94bd-2af6e97b6b84" xsi:nil="true"/>
    <_ip_UnifiedCompliancePolicyProperties xmlns="http://schemas.microsoft.com/sharepoint/v3" xsi:nil="true"/>
    <InvoiceStatus xmlns="6d112406-df4e-4417-85d7-a842cf8c97d6" xsi:nil="true"/>
    <Notes xmlns="6d112406-df4e-4417-85d7-a842cf8c97d6" xsi:nil="true"/>
  </documentManagement>
</p:properties>
</file>

<file path=customXml/itemProps1.xml><?xml version="1.0" encoding="utf-8"?>
<ds:datastoreItem xmlns:ds="http://schemas.openxmlformats.org/officeDocument/2006/customXml" ds:itemID="{42584B53-6FC1-4EA9-A958-EFA3D72621A0}">
  <ds:schemaRefs>
    <ds:schemaRef ds:uri="http://schemas.microsoft.com/sharepoint/v3/contenttype/forms"/>
  </ds:schemaRefs>
</ds:datastoreItem>
</file>

<file path=customXml/itemProps2.xml><?xml version="1.0" encoding="utf-8"?>
<ds:datastoreItem xmlns:ds="http://schemas.openxmlformats.org/officeDocument/2006/customXml" ds:itemID="{EBD2A3E5-99C4-4EE2-93AD-6E4E7E7334F6}">
  <ds:schemaRefs>
    <ds:schemaRef ds:uri="5beda5a1-d995-4f75-94bd-2af6e97b6b84"/>
    <ds:schemaRef ds:uri="6d112406-df4e-4417-85d7-a842cf8c97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0DC0B1-F39E-4506-911A-2423EE690575}">
  <ds:schemaRefs>
    <ds:schemaRef ds:uri="http://purl.org/dc/elements/1.1/"/>
    <ds:schemaRef ds:uri="6d112406-df4e-4417-85d7-a842cf8c97d6"/>
    <ds:schemaRef ds:uri="http://schemas.microsoft.com/office/2006/documentManagement/types"/>
    <ds:schemaRef ds:uri="http://www.w3.org/XML/1998/namespace"/>
    <ds:schemaRef ds:uri="http://schemas.microsoft.com/sharepoint/v3"/>
    <ds:schemaRef ds:uri="http://purl.org/dc/dcmitype/"/>
    <ds:schemaRef ds:uri="http://schemas.microsoft.com/office/infopath/2007/PartnerControls"/>
    <ds:schemaRef ds:uri="http://purl.org/dc/terms/"/>
    <ds:schemaRef ds:uri="http://schemas.openxmlformats.org/package/2006/metadata/core-properties"/>
    <ds:schemaRef ds:uri="5beda5a1-d995-4f75-94bd-2af6e97b6b8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10385</TotalTime>
  <Words>8001</Words>
  <Application>Microsoft Macintosh PowerPoint</Application>
  <PresentationFormat>On-screen Show (16:9)</PresentationFormat>
  <Paragraphs>1430</Paragraphs>
  <Slides>54</Slides>
  <Notes>33</Notes>
  <HiddenSlides>5</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54</vt:i4>
      </vt:variant>
    </vt:vector>
  </HeadingPairs>
  <TitlesOfParts>
    <vt:vector size="70" baseType="lpstr">
      <vt:lpstr>.Lucida Grande UI Regular</vt:lpstr>
      <vt:lpstr>Aptos</vt:lpstr>
      <vt:lpstr>Arial</vt:lpstr>
      <vt:lpstr>Arial Black</vt:lpstr>
      <vt:lpstr>Calibri</vt:lpstr>
      <vt:lpstr>Courier New</vt:lpstr>
      <vt:lpstr>Title Slide</vt:lpstr>
      <vt:lpstr>Section Title Slide</vt:lpstr>
      <vt:lpstr>Faculty Slide</vt:lpstr>
      <vt:lpstr>Learning Objective</vt:lpstr>
      <vt:lpstr>1_Learning Objective</vt:lpstr>
      <vt:lpstr>Primary</vt:lpstr>
      <vt:lpstr>Secondary</vt:lpstr>
      <vt:lpstr>Tertiary</vt:lpstr>
      <vt:lpstr>Patient Case</vt:lpstr>
      <vt:lpstr>Question—Short</vt:lpstr>
      <vt:lpstr>PowerPoint Presentation</vt:lpstr>
      <vt:lpstr>PowerPoint Presentation</vt:lpstr>
      <vt:lpstr>Activity Credit Types</vt:lpstr>
      <vt:lpstr>PowerPoint Presentation</vt:lpstr>
      <vt:lpstr>Claim Credit</vt:lpstr>
      <vt:lpstr>Jennifer McKenna, RN, MSN, AOCNP</vt:lpstr>
      <vt:lpstr>Clara Beaver  DNP, RN, AOCNS, ACNS, BC</vt:lpstr>
      <vt:lpstr>Disclosures</vt:lpstr>
      <vt:lpstr>PowerPoint Presentation</vt:lpstr>
      <vt:lpstr>Unmet Needs in  HER2-neg Metastatic Breast Cancer</vt:lpstr>
      <vt:lpstr>Epidemiology and Unmet Needs in mBC</vt:lpstr>
      <vt:lpstr>Comparison of ADCs for mBC</vt:lpstr>
      <vt:lpstr>ADC Mechanisms of Action</vt:lpstr>
      <vt:lpstr>Triple-negative Breast Cancer</vt:lpstr>
      <vt:lpstr>ASCENT Sacituzumab Govitecan in Second-line and Later mTNBC</vt:lpstr>
      <vt:lpstr>ASCENT PFS and OS Final Outcomes</vt:lpstr>
      <vt:lpstr>ASCENT TRAEs Occurring in ≥15% of Patients and AESIs</vt:lpstr>
      <vt:lpstr>ASCENT:  Quality of Life, Functional Domains</vt:lpstr>
      <vt:lpstr>ASCENT:  Quality of Life, Symptom Domains</vt:lpstr>
      <vt:lpstr>HR+/HER2-negative Breast Cancer</vt:lpstr>
      <vt:lpstr>TROPiCS-02 SG in Pre-treated HR+/HER2-neg Locally Recurrent Inoperable or MBC</vt:lpstr>
      <vt:lpstr>TROPiCS-02  PFS and OS vs Chemotherapy</vt:lpstr>
      <vt:lpstr>TROPiCS (SG) TRAEs Occurring in ≥ 15% of Patients and AESIs</vt:lpstr>
      <vt:lpstr>Sacituzumab Govitecan for Breast Cancer</vt:lpstr>
      <vt:lpstr>ASCENT and TROPiCS-02  Safety Outcomes by UGT1A1 Status</vt:lpstr>
      <vt:lpstr>Sacituzumab Govitecan Indication in Breast Cancer</vt:lpstr>
      <vt:lpstr>TROPION-Breast01  Dato-DXd vs. CT in HR+/HER2-negative MBC</vt:lpstr>
      <vt:lpstr>TROPION-Breast01 Dato-DXd vs. TPC in HR+ MBC PFS and Time to Subsequent Therapy </vt:lpstr>
      <vt:lpstr>TROPION-Breast01 (Dato-DXd) TRAEs Occurring in ≥ 15% of Patients and AESIs</vt:lpstr>
      <vt:lpstr>Datopotamab Deruxtecan for Breast Cancer</vt:lpstr>
      <vt:lpstr>Datopotamab Deruxtecan Indication in Breast Cancer</vt:lpstr>
      <vt:lpstr>Prevalence of HER2-low by HR Status</vt:lpstr>
      <vt:lpstr>DESTINY-Breast04 First Randomized Phase 3 Study of T-DXd for HER2-low mBC</vt:lpstr>
      <vt:lpstr>DESTINY-Breast04  Updated PFS (Investigator Assessed)</vt:lpstr>
      <vt:lpstr>DESTINY-Breast04  TRAEs Occurring in ≥ 15% of Patients and AESIs</vt:lpstr>
      <vt:lpstr>Trastuzumab Deruxtecan for Breast Cancer</vt:lpstr>
      <vt:lpstr>DESTINY-Breast04  Quality of Life</vt:lpstr>
      <vt:lpstr>Trastuzumab Deruxtecan Indication in Breast Cancer</vt:lpstr>
      <vt:lpstr>Management of AEs in ADC Therapy</vt:lpstr>
      <vt:lpstr>Management of Neutropenia </vt:lpstr>
      <vt:lpstr>GI Toxicities Recognition and Management</vt:lpstr>
      <vt:lpstr>Management of Diarrhea  Clinical Considerations</vt:lpstr>
      <vt:lpstr>Management of Diarrhea Nursing Interventions and Patient Education</vt:lpstr>
      <vt:lpstr>Trastuzumab Deruxtecan Restart Following a Confirmed and Resolved (Grade 0) Case of Grade 1 ILD/Pneumonitis</vt:lpstr>
      <vt:lpstr>Team-based Approach for the Management of Patients with Cancer</vt:lpstr>
      <vt:lpstr>PowerPoint Presentation</vt:lpstr>
      <vt:lpstr>PowerPoint Presentation</vt:lpstr>
      <vt:lpstr>Patient Resource</vt:lpstr>
      <vt:lpstr>Claim Credit</vt:lpstr>
      <vt:lpstr>PowerPoint Presentation</vt:lpstr>
      <vt:lpstr>Breast Cancer Incidence and Mortality by Age</vt:lpstr>
      <vt:lpstr>TROPiCS-02 ORR and TTD of Global Health Status and Fatigue vs TPC</vt:lpstr>
      <vt:lpstr>Time to Definitive Deterioration in PRO Measure of Interest in Patients Receiving T-DXd vs TPC</vt:lpstr>
      <vt:lpstr>Benefits of Early Side Effect Management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Nichole Lainhart</dc:creator>
  <cp:lastModifiedBy>Evan Luberger</cp:lastModifiedBy>
  <cp:revision>33</cp:revision>
  <dcterms:created xsi:type="dcterms:W3CDTF">2025-01-24T12:43:23Z</dcterms:created>
  <dcterms:modified xsi:type="dcterms:W3CDTF">2025-09-22T15:58:39Z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0x010100F628B29F64E88E45A20499A33E101A9B</vt:lpwstr>
  </property>
  <property fmtid="{D5CDD505-2E9C-101B-9397-08002B2CF9AE}" pid="3" name="MediaServiceImageTags">
    <vt:lpwstr/>
  </property>
</Properties>
</file>