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57" r:id="rId6"/>
    <p:sldId id="260" r:id="rId7"/>
    <p:sldId id="264" r:id="rId8"/>
    <p:sldId id="266" r:id="rId9"/>
    <p:sldId id="265" r:id="rId10"/>
    <p:sldId id="267" r:id="rId11"/>
    <p:sldId id="268" r:id="rId12"/>
    <p:sldId id="259"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DCD4-A300-4781-BB9B-AEFEF0F4DD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2AD39A-E75B-4272-8360-F7C8FB3980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40955A-8914-44DA-AF05-850C2BF8054A}"/>
              </a:ext>
            </a:extLst>
          </p:cNvPr>
          <p:cNvSpPr>
            <a:spLocks noGrp="1"/>
          </p:cNvSpPr>
          <p:nvPr>
            <p:ph type="dt" sz="half" idx="10"/>
          </p:nvPr>
        </p:nvSpPr>
        <p:spPr/>
        <p:txBody>
          <a:bodyPr/>
          <a:lstStyle/>
          <a:p>
            <a:fld id="{D85FBDAE-5369-44F2-905D-BE734CC57A82}" type="datetimeFigureOut">
              <a:rPr lang="en-US" smtClean="0"/>
              <a:t>8/20/2018</a:t>
            </a:fld>
            <a:endParaRPr lang="en-US"/>
          </a:p>
        </p:txBody>
      </p:sp>
      <p:sp>
        <p:nvSpPr>
          <p:cNvPr id="5" name="Footer Placeholder 4">
            <a:extLst>
              <a:ext uri="{FF2B5EF4-FFF2-40B4-BE49-F238E27FC236}">
                <a16:creationId xmlns:a16="http://schemas.microsoft.com/office/drawing/2014/main" id="{B35FAADB-8DF9-482B-9E81-7B304284E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F355B-83DE-42DF-A299-C7274B09BD22}"/>
              </a:ext>
            </a:extLst>
          </p:cNvPr>
          <p:cNvSpPr>
            <a:spLocks noGrp="1"/>
          </p:cNvSpPr>
          <p:nvPr>
            <p:ph type="sldNum" sz="quarter" idx="12"/>
          </p:nvPr>
        </p:nvSpPr>
        <p:spPr/>
        <p:txBody>
          <a:bodyPr/>
          <a:lstStyle/>
          <a:p>
            <a:fld id="{590B9E11-A0F6-4E19-9151-CE21AFFAC2FE}" type="slidenum">
              <a:rPr lang="en-US" smtClean="0"/>
              <a:t>‹#›</a:t>
            </a:fld>
            <a:endParaRPr lang="en-US"/>
          </a:p>
        </p:txBody>
      </p:sp>
    </p:spTree>
    <p:extLst>
      <p:ext uri="{BB962C8B-B14F-4D97-AF65-F5344CB8AC3E}">
        <p14:creationId xmlns:p14="http://schemas.microsoft.com/office/powerpoint/2010/main" val="89599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2635-0E6C-4F9B-80F6-E9401AA8E8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4D4F83-1AE9-4CEA-A818-BA42EB425E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D7484-31BC-4F94-9D79-65C07C79A5F2}"/>
              </a:ext>
            </a:extLst>
          </p:cNvPr>
          <p:cNvSpPr>
            <a:spLocks noGrp="1"/>
          </p:cNvSpPr>
          <p:nvPr>
            <p:ph type="dt" sz="half" idx="10"/>
          </p:nvPr>
        </p:nvSpPr>
        <p:spPr/>
        <p:txBody>
          <a:bodyPr/>
          <a:lstStyle/>
          <a:p>
            <a:fld id="{D85FBDAE-5369-44F2-905D-BE734CC57A82}" type="datetimeFigureOut">
              <a:rPr lang="en-US" smtClean="0"/>
              <a:t>8/20/2018</a:t>
            </a:fld>
            <a:endParaRPr lang="en-US"/>
          </a:p>
        </p:txBody>
      </p:sp>
      <p:sp>
        <p:nvSpPr>
          <p:cNvPr id="5" name="Footer Placeholder 4">
            <a:extLst>
              <a:ext uri="{FF2B5EF4-FFF2-40B4-BE49-F238E27FC236}">
                <a16:creationId xmlns:a16="http://schemas.microsoft.com/office/drawing/2014/main" id="{E8D48366-C5F0-4A88-A00A-4AC46BF43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EA19A-BEF0-4D6E-91B6-776F9344E2BA}"/>
              </a:ext>
            </a:extLst>
          </p:cNvPr>
          <p:cNvSpPr>
            <a:spLocks noGrp="1"/>
          </p:cNvSpPr>
          <p:nvPr>
            <p:ph type="sldNum" sz="quarter" idx="12"/>
          </p:nvPr>
        </p:nvSpPr>
        <p:spPr/>
        <p:txBody>
          <a:bodyPr/>
          <a:lstStyle/>
          <a:p>
            <a:fld id="{590B9E11-A0F6-4E19-9151-CE21AFFAC2FE}" type="slidenum">
              <a:rPr lang="en-US" smtClean="0"/>
              <a:t>‹#›</a:t>
            </a:fld>
            <a:endParaRPr lang="en-US"/>
          </a:p>
        </p:txBody>
      </p:sp>
    </p:spTree>
    <p:extLst>
      <p:ext uri="{BB962C8B-B14F-4D97-AF65-F5344CB8AC3E}">
        <p14:creationId xmlns:p14="http://schemas.microsoft.com/office/powerpoint/2010/main" val="93990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AEF016-6C3D-4FD0-80D5-BAE6D14ACF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A57DF6-F1B9-4550-9106-FFE682FE1A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0A217-FE88-4C69-ACA6-BEF74E939C4E}"/>
              </a:ext>
            </a:extLst>
          </p:cNvPr>
          <p:cNvSpPr>
            <a:spLocks noGrp="1"/>
          </p:cNvSpPr>
          <p:nvPr>
            <p:ph type="dt" sz="half" idx="10"/>
          </p:nvPr>
        </p:nvSpPr>
        <p:spPr/>
        <p:txBody>
          <a:bodyPr/>
          <a:lstStyle/>
          <a:p>
            <a:fld id="{D85FBDAE-5369-44F2-905D-BE734CC57A82}" type="datetimeFigureOut">
              <a:rPr lang="en-US" smtClean="0"/>
              <a:t>8/20/2018</a:t>
            </a:fld>
            <a:endParaRPr lang="en-US"/>
          </a:p>
        </p:txBody>
      </p:sp>
      <p:sp>
        <p:nvSpPr>
          <p:cNvPr id="5" name="Footer Placeholder 4">
            <a:extLst>
              <a:ext uri="{FF2B5EF4-FFF2-40B4-BE49-F238E27FC236}">
                <a16:creationId xmlns:a16="http://schemas.microsoft.com/office/drawing/2014/main" id="{E5E14D95-BDBD-4697-B31E-C608DF362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26968-C75F-471F-8FE3-2CD22F4BF60E}"/>
              </a:ext>
            </a:extLst>
          </p:cNvPr>
          <p:cNvSpPr>
            <a:spLocks noGrp="1"/>
          </p:cNvSpPr>
          <p:nvPr>
            <p:ph type="sldNum" sz="quarter" idx="12"/>
          </p:nvPr>
        </p:nvSpPr>
        <p:spPr/>
        <p:txBody>
          <a:bodyPr/>
          <a:lstStyle/>
          <a:p>
            <a:fld id="{590B9E11-A0F6-4E19-9151-CE21AFFAC2FE}" type="slidenum">
              <a:rPr lang="en-US" smtClean="0"/>
              <a:t>‹#›</a:t>
            </a:fld>
            <a:endParaRPr lang="en-US"/>
          </a:p>
        </p:txBody>
      </p:sp>
    </p:spTree>
    <p:extLst>
      <p:ext uri="{BB962C8B-B14F-4D97-AF65-F5344CB8AC3E}">
        <p14:creationId xmlns:p14="http://schemas.microsoft.com/office/powerpoint/2010/main" val="77961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DB55-B108-48AB-8537-CA1FFBABE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8F3F22-D3F6-44E7-8A50-9D30AFD1BB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A9FAD-0CCE-43AD-8A74-985881352DDD}"/>
              </a:ext>
            </a:extLst>
          </p:cNvPr>
          <p:cNvSpPr>
            <a:spLocks noGrp="1"/>
          </p:cNvSpPr>
          <p:nvPr>
            <p:ph type="dt" sz="half" idx="10"/>
          </p:nvPr>
        </p:nvSpPr>
        <p:spPr/>
        <p:txBody>
          <a:bodyPr/>
          <a:lstStyle/>
          <a:p>
            <a:fld id="{D85FBDAE-5369-44F2-905D-BE734CC57A82}" type="datetimeFigureOut">
              <a:rPr lang="en-US" smtClean="0"/>
              <a:t>8/20/2018</a:t>
            </a:fld>
            <a:endParaRPr lang="en-US"/>
          </a:p>
        </p:txBody>
      </p:sp>
      <p:sp>
        <p:nvSpPr>
          <p:cNvPr id="5" name="Footer Placeholder 4">
            <a:extLst>
              <a:ext uri="{FF2B5EF4-FFF2-40B4-BE49-F238E27FC236}">
                <a16:creationId xmlns:a16="http://schemas.microsoft.com/office/drawing/2014/main" id="{12ACFDF4-6F76-4326-B474-E33034D65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59076-1C20-4982-851B-7E46D4AE018F}"/>
              </a:ext>
            </a:extLst>
          </p:cNvPr>
          <p:cNvSpPr>
            <a:spLocks noGrp="1"/>
          </p:cNvSpPr>
          <p:nvPr>
            <p:ph type="sldNum" sz="quarter" idx="12"/>
          </p:nvPr>
        </p:nvSpPr>
        <p:spPr/>
        <p:txBody>
          <a:bodyPr/>
          <a:lstStyle/>
          <a:p>
            <a:fld id="{590B9E11-A0F6-4E19-9151-CE21AFFAC2FE}" type="slidenum">
              <a:rPr lang="en-US" smtClean="0"/>
              <a:t>‹#›</a:t>
            </a:fld>
            <a:endParaRPr lang="en-US"/>
          </a:p>
        </p:txBody>
      </p:sp>
    </p:spTree>
    <p:extLst>
      <p:ext uri="{BB962C8B-B14F-4D97-AF65-F5344CB8AC3E}">
        <p14:creationId xmlns:p14="http://schemas.microsoft.com/office/powerpoint/2010/main" val="188913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C866-E616-4A08-BB9C-41EDE11A22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5BE810-CDF9-4C0A-9E99-53ACB105B9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F5D528-F43C-4ACE-B37C-0780AB2785AE}"/>
              </a:ext>
            </a:extLst>
          </p:cNvPr>
          <p:cNvSpPr>
            <a:spLocks noGrp="1"/>
          </p:cNvSpPr>
          <p:nvPr>
            <p:ph type="dt" sz="half" idx="10"/>
          </p:nvPr>
        </p:nvSpPr>
        <p:spPr/>
        <p:txBody>
          <a:bodyPr/>
          <a:lstStyle/>
          <a:p>
            <a:fld id="{D85FBDAE-5369-44F2-905D-BE734CC57A82}" type="datetimeFigureOut">
              <a:rPr lang="en-US" smtClean="0"/>
              <a:t>8/20/2018</a:t>
            </a:fld>
            <a:endParaRPr lang="en-US"/>
          </a:p>
        </p:txBody>
      </p:sp>
      <p:sp>
        <p:nvSpPr>
          <p:cNvPr id="5" name="Footer Placeholder 4">
            <a:extLst>
              <a:ext uri="{FF2B5EF4-FFF2-40B4-BE49-F238E27FC236}">
                <a16:creationId xmlns:a16="http://schemas.microsoft.com/office/drawing/2014/main" id="{2DFF5495-CEB3-458E-9815-5D5035FDF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4F4FA-583F-4A4E-8F2B-9558C10393B1}"/>
              </a:ext>
            </a:extLst>
          </p:cNvPr>
          <p:cNvSpPr>
            <a:spLocks noGrp="1"/>
          </p:cNvSpPr>
          <p:nvPr>
            <p:ph type="sldNum" sz="quarter" idx="12"/>
          </p:nvPr>
        </p:nvSpPr>
        <p:spPr/>
        <p:txBody>
          <a:bodyPr/>
          <a:lstStyle/>
          <a:p>
            <a:fld id="{590B9E11-A0F6-4E19-9151-CE21AFFAC2FE}" type="slidenum">
              <a:rPr lang="en-US" smtClean="0"/>
              <a:t>‹#›</a:t>
            </a:fld>
            <a:endParaRPr lang="en-US"/>
          </a:p>
        </p:txBody>
      </p:sp>
    </p:spTree>
    <p:extLst>
      <p:ext uri="{BB962C8B-B14F-4D97-AF65-F5344CB8AC3E}">
        <p14:creationId xmlns:p14="http://schemas.microsoft.com/office/powerpoint/2010/main" val="113663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A11D-2FA9-4EF7-B85E-335184E0E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DFD71C-187B-4755-9125-ECD556CBE2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8B0335-F482-4091-BF30-A2DF0E0474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E10D78-9E35-4194-A0E3-2701A37FB9DC}"/>
              </a:ext>
            </a:extLst>
          </p:cNvPr>
          <p:cNvSpPr>
            <a:spLocks noGrp="1"/>
          </p:cNvSpPr>
          <p:nvPr>
            <p:ph type="dt" sz="half" idx="10"/>
          </p:nvPr>
        </p:nvSpPr>
        <p:spPr/>
        <p:txBody>
          <a:bodyPr/>
          <a:lstStyle/>
          <a:p>
            <a:fld id="{D85FBDAE-5369-44F2-905D-BE734CC57A82}" type="datetimeFigureOut">
              <a:rPr lang="en-US" smtClean="0"/>
              <a:t>8/20/2018</a:t>
            </a:fld>
            <a:endParaRPr lang="en-US"/>
          </a:p>
        </p:txBody>
      </p:sp>
      <p:sp>
        <p:nvSpPr>
          <p:cNvPr id="6" name="Footer Placeholder 5">
            <a:extLst>
              <a:ext uri="{FF2B5EF4-FFF2-40B4-BE49-F238E27FC236}">
                <a16:creationId xmlns:a16="http://schemas.microsoft.com/office/drawing/2014/main" id="{5754DAAC-D207-44CF-B170-D8B583DFD7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55D07-DB36-4461-B681-B167CC81554E}"/>
              </a:ext>
            </a:extLst>
          </p:cNvPr>
          <p:cNvSpPr>
            <a:spLocks noGrp="1"/>
          </p:cNvSpPr>
          <p:nvPr>
            <p:ph type="sldNum" sz="quarter" idx="12"/>
          </p:nvPr>
        </p:nvSpPr>
        <p:spPr/>
        <p:txBody>
          <a:bodyPr/>
          <a:lstStyle/>
          <a:p>
            <a:fld id="{590B9E11-A0F6-4E19-9151-CE21AFFAC2FE}" type="slidenum">
              <a:rPr lang="en-US" smtClean="0"/>
              <a:t>‹#›</a:t>
            </a:fld>
            <a:endParaRPr lang="en-US"/>
          </a:p>
        </p:txBody>
      </p:sp>
    </p:spTree>
    <p:extLst>
      <p:ext uri="{BB962C8B-B14F-4D97-AF65-F5344CB8AC3E}">
        <p14:creationId xmlns:p14="http://schemas.microsoft.com/office/powerpoint/2010/main" val="80004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9978-9EE9-4A07-BFE4-34EFABBA46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469C1A-5B94-476A-B5B5-619345B74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1BFDAF-211E-4556-A490-1ACDBC012A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8A46DE-397B-4B3C-A9B9-AF4DCE0665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3B5DB3-DCC6-43CD-B5EE-7C0AB0E5DC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DECF8D-11FC-413C-99FE-A989EF6C8EB0}"/>
              </a:ext>
            </a:extLst>
          </p:cNvPr>
          <p:cNvSpPr>
            <a:spLocks noGrp="1"/>
          </p:cNvSpPr>
          <p:nvPr>
            <p:ph type="dt" sz="half" idx="10"/>
          </p:nvPr>
        </p:nvSpPr>
        <p:spPr/>
        <p:txBody>
          <a:bodyPr/>
          <a:lstStyle/>
          <a:p>
            <a:fld id="{D85FBDAE-5369-44F2-905D-BE734CC57A82}" type="datetimeFigureOut">
              <a:rPr lang="en-US" smtClean="0"/>
              <a:t>8/20/2018</a:t>
            </a:fld>
            <a:endParaRPr lang="en-US"/>
          </a:p>
        </p:txBody>
      </p:sp>
      <p:sp>
        <p:nvSpPr>
          <p:cNvPr id="8" name="Footer Placeholder 7">
            <a:extLst>
              <a:ext uri="{FF2B5EF4-FFF2-40B4-BE49-F238E27FC236}">
                <a16:creationId xmlns:a16="http://schemas.microsoft.com/office/drawing/2014/main" id="{650656E9-D667-4104-89E5-C83284252D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AA3E20-4D66-4072-9B9F-255D8F3942FD}"/>
              </a:ext>
            </a:extLst>
          </p:cNvPr>
          <p:cNvSpPr>
            <a:spLocks noGrp="1"/>
          </p:cNvSpPr>
          <p:nvPr>
            <p:ph type="sldNum" sz="quarter" idx="12"/>
          </p:nvPr>
        </p:nvSpPr>
        <p:spPr/>
        <p:txBody>
          <a:bodyPr/>
          <a:lstStyle/>
          <a:p>
            <a:fld id="{590B9E11-A0F6-4E19-9151-CE21AFFAC2FE}" type="slidenum">
              <a:rPr lang="en-US" smtClean="0"/>
              <a:t>‹#›</a:t>
            </a:fld>
            <a:endParaRPr lang="en-US"/>
          </a:p>
        </p:txBody>
      </p:sp>
    </p:spTree>
    <p:extLst>
      <p:ext uri="{BB962C8B-B14F-4D97-AF65-F5344CB8AC3E}">
        <p14:creationId xmlns:p14="http://schemas.microsoft.com/office/powerpoint/2010/main" val="10588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1653-CC1D-44B2-B99C-204EEB817C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01392C-D5CA-496D-B9B6-BD8BE7E16268}"/>
              </a:ext>
            </a:extLst>
          </p:cNvPr>
          <p:cNvSpPr>
            <a:spLocks noGrp="1"/>
          </p:cNvSpPr>
          <p:nvPr>
            <p:ph type="dt" sz="half" idx="10"/>
          </p:nvPr>
        </p:nvSpPr>
        <p:spPr/>
        <p:txBody>
          <a:bodyPr/>
          <a:lstStyle/>
          <a:p>
            <a:fld id="{D85FBDAE-5369-44F2-905D-BE734CC57A82}" type="datetimeFigureOut">
              <a:rPr lang="en-US" smtClean="0"/>
              <a:t>8/20/2018</a:t>
            </a:fld>
            <a:endParaRPr lang="en-US"/>
          </a:p>
        </p:txBody>
      </p:sp>
      <p:sp>
        <p:nvSpPr>
          <p:cNvPr id="4" name="Footer Placeholder 3">
            <a:extLst>
              <a:ext uri="{FF2B5EF4-FFF2-40B4-BE49-F238E27FC236}">
                <a16:creationId xmlns:a16="http://schemas.microsoft.com/office/drawing/2014/main" id="{63AA5A6E-7127-4B67-A417-164B6750B0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3CB533-B410-4FEA-AC39-4291CBA7A997}"/>
              </a:ext>
            </a:extLst>
          </p:cNvPr>
          <p:cNvSpPr>
            <a:spLocks noGrp="1"/>
          </p:cNvSpPr>
          <p:nvPr>
            <p:ph type="sldNum" sz="quarter" idx="12"/>
          </p:nvPr>
        </p:nvSpPr>
        <p:spPr/>
        <p:txBody>
          <a:bodyPr/>
          <a:lstStyle/>
          <a:p>
            <a:fld id="{590B9E11-A0F6-4E19-9151-CE21AFFAC2FE}" type="slidenum">
              <a:rPr lang="en-US" smtClean="0"/>
              <a:t>‹#›</a:t>
            </a:fld>
            <a:endParaRPr lang="en-US"/>
          </a:p>
        </p:txBody>
      </p:sp>
    </p:spTree>
    <p:extLst>
      <p:ext uri="{BB962C8B-B14F-4D97-AF65-F5344CB8AC3E}">
        <p14:creationId xmlns:p14="http://schemas.microsoft.com/office/powerpoint/2010/main" val="284246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9E2AD-AC23-4977-B169-C4715D13C205}"/>
              </a:ext>
            </a:extLst>
          </p:cNvPr>
          <p:cNvSpPr>
            <a:spLocks noGrp="1"/>
          </p:cNvSpPr>
          <p:nvPr>
            <p:ph type="dt" sz="half" idx="10"/>
          </p:nvPr>
        </p:nvSpPr>
        <p:spPr/>
        <p:txBody>
          <a:bodyPr/>
          <a:lstStyle/>
          <a:p>
            <a:fld id="{D85FBDAE-5369-44F2-905D-BE734CC57A82}" type="datetimeFigureOut">
              <a:rPr lang="en-US" smtClean="0"/>
              <a:t>8/20/2018</a:t>
            </a:fld>
            <a:endParaRPr lang="en-US"/>
          </a:p>
        </p:txBody>
      </p:sp>
      <p:sp>
        <p:nvSpPr>
          <p:cNvPr id="3" name="Footer Placeholder 2">
            <a:extLst>
              <a:ext uri="{FF2B5EF4-FFF2-40B4-BE49-F238E27FC236}">
                <a16:creationId xmlns:a16="http://schemas.microsoft.com/office/drawing/2014/main" id="{2FBB96D9-A00F-456F-80E6-8E2767B4AE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9DD60-AEFF-4B15-B16E-4CA2CD0996A3}"/>
              </a:ext>
            </a:extLst>
          </p:cNvPr>
          <p:cNvSpPr>
            <a:spLocks noGrp="1"/>
          </p:cNvSpPr>
          <p:nvPr>
            <p:ph type="sldNum" sz="quarter" idx="12"/>
          </p:nvPr>
        </p:nvSpPr>
        <p:spPr/>
        <p:txBody>
          <a:bodyPr/>
          <a:lstStyle/>
          <a:p>
            <a:fld id="{590B9E11-A0F6-4E19-9151-CE21AFFAC2FE}" type="slidenum">
              <a:rPr lang="en-US" smtClean="0"/>
              <a:t>‹#›</a:t>
            </a:fld>
            <a:endParaRPr lang="en-US"/>
          </a:p>
        </p:txBody>
      </p:sp>
    </p:spTree>
    <p:extLst>
      <p:ext uri="{BB962C8B-B14F-4D97-AF65-F5344CB8AC3E}">
        <p14:creationId xmlns:p14="http://schemas.microsoft.com/office/powerpoint/2010/main" val="326837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F391-D3CD-42F3-95BF-22B3E1D07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A0494F-623B-4B39-95F9-642C91E9E9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4CCD3C-F33A-4889-8DF7-CEBDD8C39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0E1F38-060F-4A71-9B64-EF290B1901A5}"/>
              </a:ext>
            </a:extLst>
          </p:cNvPr>
          <p:cNvSpPr>
            <a:spLocks noGrp="1"/>
          </p:cNvSpPr>
          <p:nvPr>
            <p:ph type="dt" sz="half" idx="10"/>
          </p:nvPr>
        </p:nvSpPr>
        <p:spPr/>
        <p:txBody>
          <a:bodyPr/>
          <a:lstStyle/>
          <a:p>
            <a:fld id="{D85FBDAE-5369-44F2-905D-BE734CC57A82}" type="datetimeFigureOut">
              <a:rPr lang="en-US" smtClean="0"/>
              <a:t>8/20/2018</a:t>
            </a:fld>
            <a:endParaRPr lang="en-US"/>
          </a:p>
        </p:txBody>
      </p:sp>
      <p:sp>
        <p:nvSpPr>
          <p:cNvPr id="6" name="Footer Placeholder 5">
            <a:extLst>
              <a:ext uri="{FF2B5EF4-FFF2-40B4-BE49-F238E27FC236}">
                <a16:creationId xmlns:a16="http://schemas.microsoft.com/office/drawing/2014/main" id="{DA6A0ED1-F987-4679-B336-0E96FC5BEA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D9DDB-79A4-44CD-98B0-D39EA55BFE6C}"/>
              </a:ext>
            </a:extLst>
          </p:cNvPr>
          <p:cNvSpPr>
            <a:spLocks noGrp="1"/>
          </p:cNvSpPr>
          <p:nvPr>
            <p:ph type="sldNum" sz="quarter" idx="12"/>
          </p:nvPr>
        </p:nvSpPr>
        <p:spPr/>
        <p:txBody>
          <a:bodyPr/>
          <a:lstStyle/>
          <a:p>
            <a:fld id="{590B9E11-A0F6-4E19-9151-CE21AFFAC2FE}" type="slidenum">
              <a:rPr lang="en-US" smtClean="0"/>
              <a:t>‹#›</a:t>
            </a:fld>
            <a:endParaRPr lang="en-US"/>
          </a:p>
        </p:txBody>
      </p:sp>
    </p:spTree>
    <p:extLst>
      <p:ext uri="{BB962C8B-B14F-4D97-AF65-F5344CB8AC3E}">
        <p14:creationId xmlns:p14="http://schemas.microsoft.com/office/powerpoint/2010/main" val="2266194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AFF8-4D7B-4599-BD37-597A194FD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3E73C5-0C97-4CE4-8206-351AB0EF42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D58051-2536-427C-A7CC-2F4AFDA0C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C74120-05E4-4364-8CFB-39C6353A4A90}"/>
              </a:ext>
            </a:extLst>
          </p:cNvPr>
          <p:cNvSpPr>
            <a:spLocks noGrp="1"/>
          </p:cNvSpPr>
          <p:nvPr>
            <p:ph type="dt" sz="half" idx="10"/>
          </p:nvPr>
        </p:nvSpPr>
        <p:spPr/>
        <p:txBody>
          <a:bodyPr/>
          <a:lstStyle/>
          <a:p>
            <a:fld id="{D85FBDAE-5369-44F2-905D-BE734CC57A82}" type="datetimeFigureOut">
              <a:rPr lang="en-US" smtClean="0"/>
              <a:t>8/20/2018</a:t>
            </a:fld>
            <a:endParaRPr lang="en-US"/>
          </a:p>
        </p:txBody>
      </p:sp>
      <p:sp>
        <p:nvSpPr>
          <p:cNvPr id="6" name="Footer Placeholder 5">
            <a:extLst>
              <a:ext uri="{FF2B5EF4-FFF2-40B4-BE49-F238E27FC236}">
                <a16:creationId xmlns:a16="http://schemas.microsoft.com/office/drawing/2014/main" id="{4C477685-BAE6-49E7-B54A-E21B828B2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25E968-F1B6-4CB7-A70C-D9580D4E5171}"/>
              </a:ext>
            </a:extLst>
          </p:cNvPr>
          <p:cNvSpPr>
            <a:spLocks noGrp="1"/>
          </p:cNvSpPr>
          <p:nvPr>
            <p:ph type="sldNum" sz="quarter" idx="12"/>
          </p:nvPr>
        </p:nvSpPr>
        <p:spPr/>
        <p:txBody>
          <a:bodyPr/>
          <a:lstStyle/>
          <a:p>
            <a:fld id="{590B9E11-A0F6-4E19-9151-CE21AFFAC2FE}" type="slidenum">
              <a:rPr lang="en-US" smtClean="0"/>
              <a:t>‹#›</a:t>
            </a:fld>
            <a:endParaRPr lang="en-US"/>
          </a:p>
        </p:txBody>
      </p:sp>
    </p:spTree>
    <p:extLst>
      <p:ext uri="{BB962C8B-B14F-4D97-AF65-F5344CB8AC3E}">
        <p14:creationId xmlns:p14="http://schemas.microsoft.com/office/powerpoint/2010/main" val="296696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5BFD74-7BD3-49DA-A8C1-1941C03F90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32768E-1B64-4A87-8BF2-C8EC1594E6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35232-90F5-43F4-826E-556DD13795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FBDAE-5369-44F2-905D-BE734CC57A82}" type="datetimeFigureOut">
              <a:rPr lang="en-US" smtClean="0"/>
              <a:t>8/20/2018</a:t>
            </a:fld>
            <a:endParaRPr lang="en-US"/>
          </a:p>
        </p:txBody>
      </p:sp>
      <p:sp>
        <p:nvSpPr>
          <p:cNvPr id="5" name="Footer Placeholder 4">
            <a:extLst>
              <a:ext uri="{FF2B5EF4-FFF2-40B4-BE49-F238E27FC236}">
                <a16:creationId xmlns:a16="http://schemas.microsoft.com/office/drawing/2014/main" id="{B6AC93E7-B993-4A18-ABE2-8376B210CC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7EDCC-FFD4-4DFC-A1EB-3354EF8A25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B9E11-A0F6-4E19-9151-CE21AFFAC2FE}" type="slidenum">
              <a:rPr lang="en-US" smtClean="0"/>
              <a:t>‹#›</a:t>
            </a:fld>
            <a:endParaRPr lang="en-US"/>
          </a:p>
        </p:txBody>
      </p:sp>
    </p:spTree>
    <p:extLst>
      <p:ext uri="{BB962C8B-B14F-4D97-AF65-F5344CB8AC3E}">
        <p14:creationId xmlns:p14="http://schemas.microsoft.com/office/powerpoint/2010/main" val="1114029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arloshelties.com/" TargetMode="External"/><Relationship Id="rId2" Type="http://schemas.openxmlformats.org/officeDocument/2006/relationships/hyperlink" Target="http://bowlingsite.mcf.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bowlingsite.mcf.com/Lines/EngCH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hyperlink" Target="http://bowlingsite.mcf.com/Imports/Fairy.html" TargetMode="External"/><Relationship Id="rId7" Type="http://schemas.openxmlformats.org/officeDocument/2006/relationships/image" Target="../media/image18.jpeg"/><Relationship Id="rId2" Type="http://schemas.openxmlformats.org/officeDocument/2006/relationships/hyperlink" Target="http://bowlingsite.mcf.com/Imports/WeeLaird.html"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bowlingsite.mcf.com/Imports/Grethe.html" TargetMode="External"/><Relationship Id="rId4" Type="http://schemas.openxmlformats.org/officeDocument/2006/relationships/hyperlink" Target="http://bowlingsite.mcf.com/Imports/Natalie.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edigreedatabase.com/"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C499-1F90-4E5B-9D28-9C73A5EE43FC}"/>
              </a:ext>
            </a:extLst>
          </p:cNvPr>
          <p:cNvSpPr>
            <a:spLocks noGrp="1"/>
          </p:cNvSpPr>
          <p:nvPr>
            <p:ph type="ctrTitle"/>
          </p:nvPr>
        </p:nvSpPr>
        <p:spPr>
          <a:xfrm>
            <a:off x="1784059" y="1030084"/>
            <a:ext cx="9144000" cy="1562114"/>
          </a:xfrm>
        </p:spPr>
        <p:txBody>
          <a:bodyPr>
            <a:normAutofit fontScale="90000"/>
          </a:bodyPr>
          <a:lstStyle/>
          <a:p>
            <a:r>
              <a:rPr lang="en-US" b="1" i="1" cap="all" dirty="0">
                <a:solidFill>
                  <a:schemeClr val="accent6">
                    <a:lumMod val="75000"/>
                  </a:schemeClr>
                </a:solidFill>
                <a:latin typeface="Century Gothic" panose="020B0502020202020204" pitchFamily="34" charset="0"/>
              </a:rPr>
              <a:t>The History of the Shetland Sheepdog</a:t>
            </a:r>
            <a:br>
              <a:rPr lang="en-US" cap="all" dirty="0">
                <a:solidFill>
                  <a:schemeClr val="accent6">
                    <a:lumMod val="75000"/>
                  </a:schemeClr>
                </a:solidFill>
                <a:latin typeface="Century Gothic" panose="020B0502020202020204" pitchFamily="34" charset="0"/>
              </a:rPr>
            </a:br>
            <a:endParaRPr lang="en-US" cap="all" dirty="0">
              <a:solidFill>
                <a:schemeClr val="accent6">
                  <a:lumMod val="75000"/>
                </a:schemeClr>
              </a:solidFill>
              <a:latin typeface="Century Gothic" panose="020B0502020202020204" pitchFamily="34" charset="0"/>
            </a:endParaRPr>
          </a:p>
        </p:txBody>
      </p:sp>
      <p:pic>
        <p:nvPicPr>
          <p:cNvPr id="5" name="Picture 4">
            <a:extLst>
              <a:ext uri="{FF2B5EF4-FFF2-40B4-BE49-F238E27FC236}">
                <a16:creationId xmlns:a16="http://schemas.microsoft.com/office/drawing/2014/main" id="{8AA33054-BEA6-47A4-8C2C-074CEC4DC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02508"/>
            <a:ext cx="4321949" cy="3241462"/>
          </a:xfrm>
          <a:prstGeom prst="rect">
            <a:avLst/>
          </a:prstGeom>
        </p:spPr>
      </p:pic>
      <p:pic>
        <p:nvPicPr>
          <p:cNvPr id="1026" name="Picture 2" descr="Wallace, the foundation dog on Line BB">
            <a:extLst>
              <a:ext uri="{FF2B5EF4-FFF2-40B4-BE49-F238E27FC236}">
                <a16:creationId xmlns:a16="http://schemas.microsoft.com/office/drawing/2014/main" id="{3776262E-407D-4957-A5EA-F003DD2E4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01" y="2592198"/>
            <a:ext cx="3197531" cy="2031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F32DF8E-5960-4D5C-B7DA-D18FA75AE458}"/>
              </a:ext>
            </a:extLst>
          </p:cNvPr>
          <p:cNvSpPr/>
          <p:nvPr/>
        </p:nvSpPr>
        <p:spPr>
          <a:xfrm>
            <a:off x="2066488" y="4792022"/>
            <a:ext cx="3197531" cy="369332"/>
          </a:xfrm>
          <a:prstGeom prst="rect">
            <a:avLst/>
          </a:prstGeom>
        </p:spPr>
        <p:txBody>
          <a:bodyPr wrap="square">
            <a:spAutoFit/>
          </a:bodyPr>
          <a:lstStyle/>
          <a:p>
            <a:r>
              <a:rPr lang="en-US" b="1" i="0" dirty="0">
                <a:solidFill>
                  <a:srgbClr val="800000"/>
                </a:solidFill>
                <a:effectLst/>
                <a:latin typeface="Comic Sans MS" panose="030F0702030302020204" pitchFamily="66" charset="0"/>
              </a:rPr>
              <a:t>Wallace – Foundation Dog</a:t>
            </a:r>
            <a:endParaRPr lang="en-US" dirty="0"/>
          </a:p>
        </p:txBody>
      </p:sp>
      <p:sp>
        <p:nvSpPr>
          <p:cNvPr id="7" name="TextBox 6">
            <a:extLst>
              <a:ext uri="{FF2B5EF4-FFF2-40B4-BE49-F238E27FC236}">
                <a16:creationId xmlns:a16="http://schemas.microsoft.com/office/drawing/2014/main" id="{DEE89FA4-7535-4AD8-89AF-AB46F4585018}"/>
              </a:ext>
            </a:extLst>
          </p:cNvPr>
          <p:cNvSpPr txBox="1"/>
          <p:nvPr/>
        </p:nvSpPr>
        <p:spPr>
          <a:xfrm>
            <a:off x="6095999" y="5827916"/>
            <a:ext cx="4321949" cy="369332"/>
          </a:xfrm>
          <a:prstGeom prst="rect">
            <a:avLst/>
          </a:prstGeom>
          <a:noFill/>
        </p:spPr>
        <p:txBody>
          <a:bodyPr wrap="square" rtlCol="0">
            <a:spAutoFit/>
          </a:bodyPr>
          <a:lstStyle/>
          <a:p>
            <a:pPr algn="ctr"/>
            <a:r>
              <a:rPr lang="en-US" dirty="0"/>
              <a:t>Dixie Doodle – Modern Sheltie</a:t>
            </a:r>
          </a:p>
        </p:txBody>
      </p:sp>
    </p:spTree>
    <p:extLst>
      <p:ext uri="{BB962C8B-B14F-4D97-AF65-F5344CB8AC3E}">
        <p14:creationId xmlns:p14="http://schemas.microsoft.com/office/powerpoint/2010/main" val="369457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CAA71F-680F-4AAA-A424-3102A77AF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820" y="458710"/>
            <a:ext cx="7658247" cy="5940579"/>
          </a:xfrm>
          <a:prstGeom prst="rect">
            <a:avLst/>
          </a:prstGeom>
        </p:spPr>
      </p:pic>
      <p:pic>
        <p:nvPicPr>
          <p:cNvPr id="7" name="Picture 6">
            <a:extLst>
              <a:ext uri="{FF2B5EF4-FFF2-40B4-BE49-F238E27FC236}">
                <a16:creationId xmlns:a16="http://schemas.microsoft.com/office/drawing/2014/main" id="{382F7ED3-1A13-485D-8101-FEA0438CB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21" y="1310850"/>
            <a:ext cx="2842198" cy="4236298"/>
          </a:xfrm>
          <a:prstGeom prst="rect">
            <a:avLst/>
          </a:prstGeom>
        </p:spPr>
      </p:pic>
      <p:sp>
        <p:nvSpPr>
          <p:cNvPr id="8" name="Rectangle 7">
            <a:extLst>
              <a:ext uri="{FF2B5EF4-FFF2-40B4-BE49-F238E27FC236}">
                <a16:creationId xmlns:a16="http://schemas.microsoft.com/office/drawing/2014/main" id="{0CA6B426-4760-4E7E-A340-933BBC102459}"/>
              </a:ext>
            </a:extLst>
          </p:cNvPr>
          <p:cNvSpPr/>
          <p:nvPr/>
        </p:nvSpPr>
        <p:spPr>
          <a:xfrm>
            <a:off x="8988724" y="4218317"/>
            <a:ext cx="2484408" cy="431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616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7E8941-711E-406B-B7C8-EFED1B725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580" y="336429"/>
            <a:ext cx="8125638" cy="6318611"/>
          </a:xfrm>
          <a:prstGeom prst="rect">
            <a:avLst/>
          </a:prstGeom>
        </p:spPr>
      </p:pic>
      <p:pic>
        <p:nvPicPr>
          <p:cNvPr id="9" name="Picture 8">
            <a:extLst>
              <a:ext uri="{FF2B5EF4-FFF2-40B4-BE49-F238E27FC236}">
                <a16:creationId xmlns:a16="http://schemas.microsoft.com/office/drawing/2014/main" id="{A667FF16-A822-4616-A0C3-543385F4D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13" y="1104086"/>
            <a:ext cx="3442446" cy="4252918"/>
          </a:xfrm>
          <a:prstGeom prst="rect">
            <a:avLst/>
          </a:prstGeom>
        </p:spPr>
      </p:pic>
      <p:sp>
        <p:nvSpPr>
          <p:cNvPr id="10" name="Rectangle 9">
            <a:extLst>
              <a:ext uri="{FF2B5EF4-FFF2-40B4-BE49-F238E27FC236}">
                <a16:creationId xmlns:a16="http://schemas.microsoft.com/office/drawing/2014/main" id="{A258E6E4-6797-4947-B8E2-7635888F14C8}"/>
              </a:ext>
            </a:extLst>
          </p:cNvPr>
          <p:cNvSpPr/>
          <p:nvPr/>
        </p:nvSpPr>
        <p:spPr>
          <a:xfrm>
            <a:off x="6814868" y="2303253"/>
            <a:ext cx="1906438" cy="3278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90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2DAA-9A14-4A5D-B0A1-315353909731}"/>
              </a:ext>
            </a:extLst>
          </p:cNvPr>
          <p:cNvSpPr>
            <a:spLocks noGrp="1"/>
          </p:cNvSpPr>
          <p:nvPr>
            <p:ph type="title"/>
          </p:nvPr>
        </p:nvSpPr>
        <p:spPr/>
        <p:txBody>
          <a:bodyPr/>
          <a:lstStyle/>
          <a:p>
            <a:r>
              <a:rPr lang="en-US" dirty="0"/>
              <a:t>Main Breeding Kennels</a:t>
            </a:r>
          </a:p>
        </p:txBody>
      </p:sp>
      <p:sp>
        <p:nvSpPr>
          <p:cNvPr id="3" name="Content Placeholder 2">
            <a:extLst>
              <a:ext uri="{FF2B5EF4-FFF2-40B4-BE49-F238E27FC236}">
                <a16:creationId xmlns:a16="http://schemas.microsoft.com/office/drawing/2014/main" id="{8BC34300-BE88-401F-AA86-9EE2074AFCAE}"/>
              </a:ext>
            </a:extLst>
          </p:cNvPr>
          <p:cNvSpPr>
            <a:spLocks noGrp="1"/>
          </p:cNvSpPr>
          <p:nvPr>
            <p:ph idx="1"/>
          </p:nvPr>
        </p:nvSpPr>
        <p:spPr>
          <a:xfrm>
            <a:off x="838200" y="1339849"/>
            <a:ext cx="10515600" cy="4651375"/>
          </a:xfrm>
        </p:spPr>
        <p:txBody>
          <a:bodyPr>
            <a:normAutofit fontScale="92500" lnSpcReduction="10000"/>
          </a:bodyPr>
          <a:lstStyle/>
          <a:p>
            <a:r>
              <a:rPr lang="en-US" sz="1300" dirty="0" err="1"/>
              <a:t>Invernes</a:t>
            </a:r>
            <a:r>
              <a:rPr lang="en-US" sz="1300" dirty="0"/>
              <a:t> Holy (IH)</a:t>
            </a:r>
          </a:p>
          <a:p>
            <a:r>
              <a:rPr lang="en-US" sz="1300" dirty="0"/>
              <a:t> Sea Isles</a:t>
            </a:r>
          </a:p>
          <a:p>
            <a:r>
              <a:rPr lang="en-US" sz="1300" dirty="0" err="1"/>
              <a:t>Riverhill</a:t>
            </a:r>
            <a:endParaRPr lang="en-US" sz="1300" dirty="0"/>
          </a:p>
          <a:p>
            <a:r>
              <a:rPr lang="en-US" sz="1300" dirty="0"/>
              <a:t>Houghton Hill</a:t>
            </a:r>
          </a:p>
          <a:p>
            <a:r>
              <a:rPr lang="en-US" sz="1300" dirty="0" err="1"/>
              <a:t>Kilravock</a:t>
            </a:r>
            <a:endParaRPr lang="en-US" sz="1300" dirty="0"/>
          </a:p>
          <a:p>
            <a:r>
              <a:rPr lang="en-US" sz="1300" dirty="0" err="1"/>
              <a:t>Mountfort</a:t>
            </a:r>
            <a:endParaRPr lang="en-US" sz="1300" dirty="0"/>
          </a:p>
          <a:p>
            <a:r>
              <a:rPr lang="en-US" sz="1300" dirty="0"/>
              <a:t>Exford</a:t>
            </a:r>
          </a:p>
          <a:p>
            <a:r>
              <a:rPr lang="en-US" sz="1300" dirty="0"/>
              <a:t>Chestnut (CHE)</a:t>
            </a:r>
          </a:p>
          <a:p>
            <a:r>
              <a:rPr lang="en-US" sz="1300" dirty="0" err="1"/>
              <a:t>Sheltieland</a:t>
            </a:r>
            <a:r>
              <a:rPr lang="en-US" sz="1300" dirty="0"/>
              <a:t> </a:t>
            </a:r>
          </a:p>
          <a:p>
            <a:r>
              <a:rPr lang="en-US" sz="1300" dirty="0"/>
              <a:t>Far Sea Kennels</a:t>
            </a:r>
          </a:p>
          <a:p>
            <a:r>
              <a:rPr lang="en-US" sz="1300" dirty="0" err="1"/>
              <a:t>Anahassitt</a:t>
            </a:r>
            <a:endParaRPr lang="en-US" sz="1300" dirty="0"/>
          </a:p>
          <a:p>
            <a:r>
              <a:rPr lang="en-US" sz="1300" dirty="0"/>
              <a:t>Page’s Hill</a:t>
            </a:r>
          </a:p>
          <a:p>
            <a:r>
              <a:rPr lang="en-US" sz="1300" dirty="0"/>
              <a:t>Walnut Hall</a:t>
            </a:r>
          </a:p>
          <a:p>
            <a:r>
              <a:rPr lang="en-US" sz="1300" dirty="0"/>
              <a:t>Pocono</a:t>
            </a:r>
          </a:p>
          <a:p>
            <a:r>
              <a:rPr lang="en-US" sz="1300" dirty="0"/>
              <a:t>Bogota</a:t>
            </a:r>
          </a:p>
          <a:p>
            <a:r>
              <a:rPr lang="en-US" sz="1300" dirty="0"/>
              <a:t>Banchory </a:t>
            </a:r>
          </a:p>
          <a:p>
            <a:r>
              <a:rPr lang="en-US" sz="1300" dirty="0" err="1"/>
              <a:t>Barwood</a:t>
            </a:r>
            <a:endParaRPr lang="en-US" sz="1300" dirty="0"/>
          </a:p>
          <a:p>
            <a:endParaRPr lang="en-US" dirty="0"/>
          </a:p>
        </p:txBody>
      </p:sp>
      <p:sp>
        <p:nvSpPr>
          <p:cNvPr id="4" name="TextBox 3">
            <a:extLst>
              <a:ext uri="{FF2B5EF4-FFF2-40B4-BE49-F238E27FC236}">
                <a16:creationId xmlns:a16="http://schemas.microsoft.com/office/drawing/2014/main" id="{0AE8BED5-04D6-4EB6-9099-542E1C0AAF62}"/>
              </a:ext>
            </a:extLst>
          </p:cNvPr>
          <p:cNvSpPr txBox="1"/>
          <p:nvPr/>
        </p:nvSpPr>
        <p:spPr>
          <a:xfrm>
            <a:off x="6165012" y="1321356"/>
            <a:ext cx="3864634" cy="738664"/>
          </a:xfrm>
          <a:prstGeom prst="rect">
            <a:avLst/>
          </a:prstGeom>
          <a:noFill/>
        </p:spPr>
        <p:txBody>
          <a:bodyPr wrap="square" rtlCol="0">
            <a:spAutoFit/>
          </a:bodyPr>
          <a:lstStyle/>
          <a:p>
            <a:r>
              <a:rPr lang="en-US" sz="1200" dirty="0" err="1"/>
              <a:t>Nashcrest</a:t>
            </a:r>
            <a:endParaRPr lang="en-US" sz="1200" dirty="0"/>
          </a:p>
          <a:p>
            <a:r>
              <a:rPr lang="en-US" sz="1200" dirty="0"/>
              <a:t>Sea Crags</a:t>
            </a:r>
          </a:p>
          <a:p>
            <a:endParaRPr lang="en-US" dirty="0"/>
          </a:p>
        </p:txBody>
      </p:sp>
      <p:pic>
        <p:nvPicPr>
          <p:cNvPr id="5" name="Picture 4" descr="A Modern Shetland Sheepdog">
            <a:extLst>
              <a:ext uri="{FF2B5EF4-FFF2-40B4-BE49-F238E27FC236}">
                <a16:creationId xmlns:a16="http://schemas.microsoft.com/office/drawing/2014/main" id="{5A8D4E62-A204-4AF8-ABB8-96A209B698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05050"/>
            <a:ext cx="5115464" cy="3440142"/>
          </a:xfrm>
          <a:prstGeom prst="rect">
            <a:avLst/>
          </a:prstGeom>
          <a:noFill/>
          <a:ln>
            <a:noFill/>
          </a:ln>
        </p:spPr>
      </p:pic>
    </p:spTree>
    <p:extLst>
      <p:ext uri="{BB962C8B-B14F-4D97-AF65-F5344CB8AC3E}">
        <p14:creationId xmlns:p14="http://schemas.microsoft.com/office/powerpoint/2010/main" val="243790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D427-6229-4F81-94F6-8126073D3B0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F99CB88-20E9-42E8-8652-B370040E4549}"/>
              </a:ext>
            </a:extLst>
          </p:cNvPr>
          <p:cNvSpPr>
            <a:spLocks noGrp="1"/>
          </p:cNvSpPr>
          <p:nvPr>
            <p:ph idx="1"/>
          </p:nvPr>
        </p:nvSpPr>
        <p:spPr>
          <a:xfrm>
            <a:off x="838200" y="1471942"/>
            <a:ext cx="10515600" cy="4351338"/>
          </a:xfrm>
        </p:spPr>
        <p:txBody>
          <a:bodyPr/>
          <a:lstStyle/>
          <a:p>
            <a:r>
              <a:rPr lang="en-US" b="1" dirty="0"/>
              <a:t>The development of the Shetland Sheepdog</a:t>
            </a:r>
            <a:br>
              <a:rPr lang="en-US" dirty="0"/>
            </a:br>
            <a:r>
              <a:rPr lang="en-US" dirty="0"/>
              <a:t>By Barbara Thornley http://www.sheltiesofuktype.org</a:t>
            </a:r>
          </a:p>
          <a:p>
            <a:r>
              <a:rPr lang="en-US" dirty="0"/>
              <a:t>Wikipedia http:/www.Wikipedia.com</a:t>
            </a:r>
          </a:p>
          <a:p>
            <a:r>
              <a:rPr lang="en-US" dirty="0"/>
              <a:t>Sue Ann Bowling  </a:t>
            </a:r>
            <a:r>
              <a:rPr lang="en-US" dirty="0" err="1"/>
              <a:t>Deryini</a:t>
            </a:r>
            <a:r>
              <a:rPr lang="en-US" dirty="0"/>
              <a:t> Shelties – </a:t>
            </a:r>
            <a:r>
              <a:rPr lang="en-US" dirty="0">
                <a:hlinkClick r:id="rId2"/>
              </a:rPr>
              <a:t>http://bowlingsite.mcf.com</a:t>
            </a:r>
            <a:endParaRPr lang="en-US" dirty="0"/>
          </a:p>
          <a:p>
            <a:r>
              <a:rPr lang="en-US" dirty="0" err="1"/>
              <a:t>Barlo</a:t>
            </a:r>
            <a:r>
              <a:rPr lang="en-US" dirty="0"/>
              <a:t> Shelties – </a:t>
            </a:r>
            <a:r>
              <a:rPr lang="en-US" dirty="0">
                <a:hlinkClick r:id="rId3"/>
              </a:rPr>
              <a:t>http://www.barloshelties.com</a:t>
            </a:r>
            <a:r>
              <a:rPr lang="en-US" dirty="0"/>
              <a:t> (AKC Champion Lists)</a:t>
            </a:r>
          </a:p>
          <a:p>
            <a:r>
              <a:rPr lang="en-US" dirty="0"/>
              <a:t>ASSA – http:://www.assa.org – Pat Ferrell</a:t>
            </a:r>
          </a:p>
          <a:p>
            <a:pPr marL="0" indent="0">
              <a:buNone/>
            </a:pPr>
            <a:br>
              <a:rPr lang="en-US" dirty="0"/>
            </a:br>
            <a:endParaRPr lang="en-US" dirty="0"/>
          </a:p>
        </p:txBody>
      </p:sp>
    </p:spTree>
    <p:extLst>
      <p:ext uri="{BB962C8B-B14F-4D97-AF65-F5344CB8AC3E}">
        <p14:creationId xmlns:p14="http://schemas.microsoft.com/office/powerpoint/2010/main" val="24363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hetland UK relief location map.jpg">
            <a:extLst>
              <a:ext uri="{FF2B5EF4-FFF2-40B4-BE49-F238E27FC236}">
                <a16:creationId xmlns:a16="http://schemas.microsoft.com/office/drawing/2014/main" id="{715689B7-6A52-4214-B8BE-A671EB64E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656" y="622836"/>
            <a:ext cx="2072080" cy="39416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c/c0/Shetland_%28boxed%29_with_surrounding_lands.png">
            <a:extLst>
              <a:ext uri="{FF2B5EF4-FFF2-40B4-BE49-F238E27FC236}">
                <a16:creationId xmlns:a16="http://schemas.microsoft.com/office/drawing/2014/main" id="{4F1E978A-1414-47D5-B6DF-7C6E0D649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182" y="622836"/>
            <a:ext cx="4899170" cy="3896248"/>
          </a:xfrm>
          <a:prstGeom prst="rect">
            <a:avLst/>
          </a:prstGeom>
          <a:noFill/>
          <a:extLst>
            <a:ext uri="{909E8E84-426E-40DD-AFC4-6F175D3DCCD1}">
              <a14:hiddenFill xmlns:a14="http://schemas.microsoft.com/office/drawing/2010/main">
                <a:solidFill>
                  <a:srgbClr val="FFFFFF"/>
                </a:solidFill>
              </a14:hiddenFill>
            </a:ext>
          </a:extLst>
        </p:spPr>
      </p:pic>
      <p:sp>
        <p:nvSpPr>
          <p:cNvPr id="2" name="Star: 5 Points 1">
            <a:extLst>
              <a:ext uri="{FF2B5EF4-FFF2-40B4-BE49-F238E27FC236}">
                <a16:creationId xmlns:a16="http://schemas.microsoft.com/office/drawing/2014/main" id="{CF235F09-B2BA-4AC1-B538-62EAFD18639C}"/>
              </a:ext>
            </a:extLst>
          </p:cNvPr>
          <p:cNvSpPr/>
          <p:nvPr/>
        </p:nvSpPr>
        <p:spPr>
          <a:xfrm>
            <a:off x="2592197" y="3145871"/>
            <a:ext cx="377505" cy="414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421921B-6ABD-4EAA-83E6-F3442DC0F3BD}"/>
              </a:ext>
            </a:extLst>
          </p:cNvPr>
          <p:cNvSpPr/>
          <p:nvPr/>
        </p:nvSpPr>
        <p:spPr>
          <a:xfrm>
            <a:off x="1034642" y="5140221"/>
            <a:ext cx="10357608" cy="1262846"/>
          </a:xfrm>
          <a:prstGeom prst="rect">
            <a:avLst/>
          </a:prstGeom>
        </p:spPr>
        <p:txBody>
          <a:bodyPr wrap="square">
            <a:spAutoFit/>
          </a:bodyPr>
          <a:lstStyle/>
          <a:p>
            <a:pPr>
              <a:lnSpc>
                <a:spcPct val="107000"/>
              </a:lnSpc>
              <a:spcAft>
                <a:spcPts val="1500"/>
              </a:spcAft>
            </a:pPr>
            <a:r>
              <a:rPr lang="en-US" dirty="0">
                <a:solidFill>
                  <a:srgbClr val="747474"/>
                </a:solidFill>
                <a:latin typeface="Arial" panose="020B0604020202020204" pitchFamily="34" charset="0"/>
                <a:ea typeface="Times New Roman" panose="02020603050405020304" pitchFamily="18" charset="0"/>
                <a:cs typeface="Times New Roman" panose="02020603050405020304" pitchFamily="18" charset="0"/>
              </a:rPr>
              <a:t>The Shetland Islands in the Northern Atlantic are a series of small islands exposed to the vagaries of the sea and north winds. They are rugged, rocky and sparse in vegetation. The people who inhabit the islands are also rough and rugged as are some of the animals that hail from there; for example, the Shetland Pony and the Shetland Sheepdog.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0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8E1E7D6-F0D4-443C-BB5C-884DD9E37C7F}"/>
              </a:ext>
            </a:extLst>
          </p:cNvPr>
          <p:cNvGrpSpPr/>
          <p:nvPr/>
        </p:nvGrpSpPr>
        <p:grpSpPr>
          <a:xfrm>
            <a:off x="443166" y="147416"/>
            <a:ext cx="9071769" cy="4622991"/>
            <a:chOff x="193001" y="552859"/>
            <a:chExt cx="11275802" cy="5835358"/>
          </a:xfrm>
        </p:grpSpPr>
        <p:pic>
          <p:nvPicPr>
            <p:cNvPr id="4098" name="Picture 2" descr="Icelandic Sheepdog standing facing left">
              <a:extLst>
                <a:ext uri="{FF2B5EF4-FFF2-40B4-BE49-F238E27FC236}">
                  <a16:creationId xmlns:a16="http://schemas.microsoft.com/office/drawing/2014/main" id="{1DDDFC2C-24D6-4262-BDBF-05926209C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01" y="844376"/>
              <a:ext cx="4167101" cy="27780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king charles spaniel">
              <a:extLst>
                <a:ext uri="{FF2B5EF4-FFF2-40B4-BE49-F238E27FC236}">
                  <a16:creationId xmlns:a16="http://schemas.microsoft.com/office/drawing/2014/main" id="{7BF3B748-5127-43C6-9C5F-740C95212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45" y="2914517"/>
              <a:ext cx="4132367" cy="302003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pomeranian">
              <a:extLst>
                <a:ext uri="{FF2B5EF4-FFF2-40B4-BE49-F238E27FC236}">
                  <a16:creationId xmlns:a16="http://schemas.microsoft.com/office/drawing/2014/main" id="{15961A9C-DA83-4F5E-80EE-C406BC969F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Related image">
              <a:extLst>
                <a:ext uri="{FF2B5EF4-FFF2-40B4-BE49-F238E27FC236}">
                  <a16:creationId xmlns:a16="http://schemas.microsoft.com/office/drawing/2014/main" id="{75BD4E2E-96D8-4423-8B70-F45FE14CD8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272279" y="552859"/>
              <a:ext cx="2862299" cy="332531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quot;Scottish Collie&quot;">
              <a:extLst>
                <a:ext uri="{FF2B5EF4-FFF2-40B4-BE49-F238E27FC236}">
                  <a16:creationId xmlns:a16="http://schemas.microsoft.com/office/drawing/2014/main" id="{C04744DB-7C91-4E24-9D29-6B70ACAA43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618" y="4076105"/>
              <a:ext cx="2767042" cy="231211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quot;Shetland Collie&quot;">
              <a:extLst>
                <a:ext uri="{FF2B5EF4-FFF2-40B4-BE49-F238E27FC236}">
                  <a16:creationId xmlns:a16="http://schemas.microsoft.com/office/drawing/2014/main" id="{9F4BCF77-6483-48C1-9E67-6F200B4870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988" y="2543931"/>
              <a:ext cx="5641815" cy="3761210"/>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62C909AF-8EEA-4796-8135-A50CD9293F6D}"/>
              </a:ext>
            </a:extLst>
          </p:cNvPr>
          <p:cNvSpPr/>
          <p:nvPr/>
        </p:nvSpPr>
        <p:spPr>
          <a:xfrm>
            <a:off x="443167" y="4932783"/>
            <a:ext cx="11306009" cy="1559209"/>
          </a:xfrm>
          <a:prstGeom prst="rect">
            <a:avLst/>
          </a:prstGeom>
        </p:spPr>
        <p:txBody>
          <a:bodyPr wrap="square">
            <a:spAutoFit/>
          </a:bodyPr>
          <a:lstStyle/>
          <a:p>
            <a:pPr>
              <a:lnSpc>
                <a:spcPct val="107000"/>
              </a:lnSpc>
              <a:spcAft>
                <a:spcPts val="1500"/>
              </a:spcAft>
            </a:pPr>
            <a:r>
              <a:rPr lang="en-US" dirty="0">
                <a:solidFill>
                  <a:srgbClr val="747474"/>
                </a:solidFill>
                <a:latin typeface="Arial" panose="020B0604020202020204" pitchFamily="34" charset="0"/>
                <a:ea typeface="Times New Roman" panose="02020603050405020304" pitchFamily="18" charset="0"/>
                <a:cs typeface="Times New Roman" panose="02020603050405020304" pitchFamily="18" charset="0"/>
              </a:rPr>
              <a:t>It has been long supposed that the beginnings of this breed could be traced to influence by a Northern Spitz type dog brought from Scandinavia by the early inhabitants, a King Charles Spaniel, the original Pomeranian and other dogs indigenous to the islands as well as the Scotch Collie. The actual mix of what went into developing this breed is shrouded in mystery and still debated. In the 1800s, the people of the Shetland Islands found that they could make money by selling the cute, fluffy </a:t>
            </a:r>
            <a:r>
              <a:rPr lang="en-US" dirty="0" err="1">
                <a:solidFill>
                  <a:srgbClr val="747474"/>
                </a:solidFill>
                <a:latin typeface="Arial" panose="020B0604020202020204" pitchFamily="34" charset="0"/>
                <a:ea typeface="Times New Roman" panose="02020603050405020304" pitchFamily="18" charset="0"/>
                <a:cs typeface="Times New Roman" panose="02020603050405020304" pitchFamily="18" charset="0"/>
              </a:rPr>
              <a:t>Toonie</a:t>
            </a:r>
            <a:r>
              <a:rPr lang="en-US" dirty="0">
                <a:solidFill>
                  <a:srgbClr val="747474"/>
                </a:solidFill>
                <a:latin typeface="Arial" panose="020B0604020202020204" pitchFamily="34" charset="0"/>
                <a:ea typeface="Times New Roman" panose="02020603050405020304" pitchFamily="18" charset="0"/>
                <a:cs typeface="Times New Roman" panose="02020603050405020304" pitchFamily="18" charset="0"/>
              </a:rPr>
              <a:t> breed to rich travelers.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22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46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pic>
        <p:nvPicPr>
          <p:cNvPr id="5122" name="Picture 2" descr="Image result for +&quot;Shetland Collie&quot;">
            <a:extLst>
              <a:ext uri="{FF2B5EF4-FFF2-40B4-BE49-F238E27FC236}">
                <a16:creationId xmlns:a16="http://schemas.microsoft.com/office/drawing/2014/main" id="{E60BC03D-0C9B-4628-B7EB-AB06F9A37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60" y="595629"/>
            <a:ext cx="3686357" cy="55065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quot;Shetland Collie&quot;">
            <a:extLst>
              <a:ext uri="{FF2B5EF4-FFF2-40B4-BE49-F238E27FC236}">
                <a16:creationId xmlns:a16="http://schemas.microsoft.com/office/drawing/2014/main" id="{D953C9C8-C175-46F3-817B-D714072A5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4" y="1836600"/>
            <a:ext cx="5741242" cy="31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61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9D29-1E6D-4C44-82F8-C9896901C551}"/>
              </a:ext>
            </a:extLst>
          </p:cNvPr>
          <p:cNvSpPr>
            <a:spLocks noGrp="1"/>
          </p:cNvSpPr>
          <p:nvPr>
            <p:ph type="title"/>
          </p:nvPr>
        </p:nvSpPr>
        <p:spPr>
          <a:xfrm>
            <a:off x="682925" y="365126"/>
            <a:ext cx="10515600" cy="656342"/>
          </a:xfrm>
        </p:spPr>
        <p:txBody>
          <a:bodyPr>
            <a:normAutofit fontScale="90000"/>
          </a:bodyPr>
          <a:lstStyle/>
          <a:p>
            <a:r>
              <a:rPr lang="en-US" dirty="0"/>
              <a:t>Beginnings </a:t>
            </a:r>
          </a:p>
        </p:txBody>
      </p:sp>
      <p:sp>
        <p:nvSpPr>
          <p:cNvPr id="3" name="Content Placeholder 2">
            <a:extLst>
              <a:ext uri="{FF2B5EF4-FFF2-40B4-BE49-F238E27FC236}">
                <a16:creationId xmlns:a16="http://schemas.microsoft.com/office/drawing/2014/main" id="{D6554566-B8B1-41E6-8008-81C555F5C9BE}"/>
              </a:ext>
            </a:extLst>
          </p:cNvPr>
          <p:cNvSpPr>
            <a:spLocks noGrp="1"/>
          </p:cNvSpPr>
          <p:nvPr>
            <p:ph idx="1"/>
          </p:nvPr>
        </p:nvSpPr>
        <p:spPr>
          <a:xfrm>
            <a:off x="682925" y="969287"/>
            <a:ext cx="10515600" cy="2267727"/>
          </a:xfrm>
        </p:spPr>
        <p:txBody>
          <a:bodyPr>
            <a:normAutofit/>
          </a:bodyPr>
          <a:lstStyle/>
          <a:p>
            <a:pPr marL="0" indent="0">
              <a:buNone/>
            </a:pPr>
            <a:r>
              <a:rPr lang="en-US" sz="1200" dirty="0"/>
              <a:t>The Shetland Sheepdog, also known as the Sheltie, is a breed of herding dog that originated in the Shetland Islands. The original name of this breed was Shetland Collie, but when this caused controversy among the Rough Collie breeders of the time, the breed's name was formally changed to Shetland Sheepdog.</a:t>
            </a:r>
          </a:p>
          <a:p>
            <a:pPr marL="0" indent="0">
              <a:buNone/>
            </a:pPr>
            <a:r>
              <a:rPr lang="en-US" sz="1200" dirty="0"/>
              <a:t>Shelties were called by other names;  </a:t>
            </a:r>
            <a:r>
              <a:rPr lang="en-US" sz="1200" dirty="0" err="1"/>
              <a:t>Toonie</a:t>
            </a:r>
            <a:r>
              <a:rPr lang="en-US" sz="1200" dirty="0"/>
              <a:t> Dogs, Shetland Collies, </a:t>
            </a:r>
            <a:r>
              <a:rPr lang="en-US" sz="1200" dirty="0" err="1"/>
              <a:t>Pommies</a:t>
            </a:r>
            <a:r>
              <a:rPr lang="en-US" sz="1200" dirty="0"/>
              <a:t>, </a:t>
            </a:r>
            <a:r>
              <a:rPr lang="en-US" sz="1200" dirty="0" err="1"/>
              <a:t>Peeire</a:t>
            </a:r>
            <a:r>
              <a:rPr lang="en-US" sz="1200" dirty="0"/>
              <a:t> Dog, Fairy Dog or Dwarf Scotch </a:t>
            </a:r>
            <a:r>
              <a:rPr lang="en-US" sz="1200" dirty="0" err="1"/>
              <a:t>Sheppards</a:t>
            </a:r>
            <a:r>
              <a:rPr lang="en-US" sz="1200" dirty="0"/>
              <a:t>.</a:t>
            </a:r>
          </a:p>
          <a:p>
            <a:pPr marL="0" indent="0">
              <a:buNone/>
            </a:pPr>
            <a:r>
              <a:rPr lang="en-US" sz="1200" dirty="0"/>
              <a:t>It is not really known exactly when the Sheltie has it origins, but in the very early 1800's they were thought to be a type of small working Collie which had been crossed (mostly by accident!) with the Icelandic Dog bought from Iceland on the fishing boats visiting the Shetland Islands. The original sheepdog of Shetland was a Spitz-type dog, probably similar to the modern Icelandic Sheepdog. This dog was crossed with mainland working collies brought to the islands.   It has also been suggested that there may be some crossing with the Cavalier King Charles spaniel, but not actually proven.</a:t>
            </a:r>
          </a:p>
          <a:p>
            <a:pPr marL="0" indent="0">
              <a:buNone/>
            </a:pPr>
            <a:r>
              <a:rPr lang="en-US" sz="1200" dirty="0"/>
              <a:t>One theory is that the sheltie was called a </a:t>
            </a:r>
            <a:r>
              <a:rPr lang="en-US" sz="1200" dirty="0" err="1"/>
              <a:t>toonie</a:t>
            </a:r>
            <a:r>
              <a:rPr lang="en-US" sz="1200" dirty="0"/>
              <a:t> dog because toon is Scottish for town and they were a town dog.   They were bred to be sold to town people and tourists who wanted the smaller dogs to take home.   </a:t>
            </a:r>
          </a:p>
          <a:p>
            <a:pPr marL="0" indent="0">
              <a:buNone/>
            </a:pPr>
            <a:endParaRPr lang="en-US" sz="1200" dirty="0"/>
          </a:p>
        </p:txBody>
      </p:sp>
      <p:pic>
        <p:nvPicPr>
          <p:cNvPr id="2050" name="Picture 2" descr="http://bowlingsite.mcf.com/photos/Yarrow.jpg">
            <a:extLst>
              <a:ext uri="{FF2B5EF4-FFF2-40B4-BE49-F238E27FC236}">
                <a16:creationId xmlns:a16="http://schemas.microsoft.com/office/drawing/2014/main" id="{89C6AA79-3F28-4CE7-BF82-3E2C3B0D9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55" y="3015492"/>
            <a:ext cx="2458929" cy="16513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DC6BB0E-00AB-4BB1-87B5-B5D95779AAD2}"/>
              </a:ext>
            </a:extLst>
          </p:cNvPr>
          <p:cNvSpPr/>
          <p:nvPr/>
        </p:nvSpPr>
        <p:spPr>
          <a:xfrm>
            <a:off x="4119114" y="3143225"/>
            <a:ext cx="6096000" cy="1200329"/>
          </a:xfrm>
          <a:prstGeom prst="rect">
            <a:avLst/>
          </a:prstGeom>
        </p:spPr>
        <p:txBody>
          <a:bodyPr>
            <a:spAutoFit/>
          </a:bodyPr>
          <a:lstStyle/>
          <a:p>
            <a:r>
              <a:rPr lang="en-US" sz="1200" dirty="0"/>
              <a:t>Inverness Yarrow appears in the March 1910 Kennel Gazette - one of the earliest Shelties registered. He is listed as being bred by Mr. C. F. Thompson, his sire being Inverness Hoy (unregistered) and his dam Inverness Patricia (unregistered), and was whelped April 21, 1909. He was the first registered dog in Line IH (Inverness Hoy).  Inverness Yarrow's picture was selected to depict the "Shetland Collie" in a series of silk cigarette cards depicting top winning dogs of a number of breeds. </a:t>
            </a:r>
          </a:p>
        </p:txBody>
      </p:sp>
      <p:pic>
        <p:nvPicPr>
          <p:cNvPr id="2052" name="Picture 4" descr="http://bowlingsite.mcf.com/photos/Rainbow.gif">
            <a:extLst>
              <a:ext uri="{FF2B5EF4-FFF2-40B4-BE49-F238E27FC236}">
                <a16:creationId xmlns:a16="http://schemas.microsoft.com/office/drawing/2014/main" id="{EAFB944A-7376-49F3-A722-1B86FB38A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566" y="4821770"/>
            <a:ext cx="2486685" cy="18391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29F5B54-9701-487C-97F5-A960BB739861}"/>
              </a:ext>
            </a:extLst>
          </p:cNvPr>
          <p:cNvSpPr/>
          <p:nvPr/>
        </p:nvSpPr>
        <p:spPr>
          <a:xfrm>
            <a:off x="4119114" y="4710985"/>
            <a:ext cx="6096000" cy="1754326"/>
          </a:xfrm>
          <a:prstGeom prst="rect">
            <a:avLst/>
          </a:prstGeom>
        </p:spPr>
        <p:txBody>
          <a:bodyPr>
            <a:spAutoFit/>
          </a:bodyPr>
          <a:lstStyle/>
          <a:p>
            <a:r>
              <a:rPr lang="en-US" sz="1200" b="0" i="0" dirty="0">
                <a:effectLst/>
                <a:latin typeface="Times New Roman" panose="02020603050405020304" pitchFamily="18" charset="0"/>
              </a:rPr>
              <a:t>Chestnut </a:t>
            </a:r>
            <a:r>
              <a:rPr lang="en-US" sz="1200" dirty="0">
                <a:latin typeface="Times New Roman" panose="02020603050405020304" pitchFamily="18" charset="0"/>
              </a:rPr>
              <a:t>Rainbow - </a:t>
            </a:r>
            <a:r>
              <a:rPr lang="en-US" sz="1200" b="0" i="0" dirty="0">
                <a:effectLst/>
                <a:latin typeface="Times New Roman" panose="02020603050405020304" pitchFamily="18" charset="0"/>
              </a:rPr>
              <a:t>This tricolor dog is behind sire </a:t>
            </a:r>
            <a:r>
              <a:rPr lang="en-US" sz="1200" b="0" i="0" dirty="0">
                <a:effectLst/>
                <a:latin typeface="Times New Roman" panose="02020603050405020304" pitchFamily="18" charset="0"/>
                <a:hlinkClick r:id="rId4"/>
              </a:rPr>
              <a:t>line CHE</a:t>
            </a:r>
            <a:r>
              <a:rPr lang="en-US" sz="1200" b="0" i="0" dirty="0">
                <a:effectLst/>
                <a:latin typeface="Times New Roman" panose="02020603050405020304" pitchFamily="18" charset="0"/>
              </a:rPr>
              <a:t>, which includes almost all modern US Shelties and a few modern British dogs. He was never registered, but appears on numerous import pedigrees as by Irvine Ronnie ex Chestnut Lassie, both registered Shelties and full siblings, though from different litters. While an exact birthdate is not available, Chestnut Rainbow's dam was whelped in March, 1921, and he had puppies on the ground early in 1924, so 1922 seems a good guess for his birth year. Chestnut Rainbow sired a number of litters, his most critical litters were out of a Collie bitch, Chestnut Sweet Lady.  </a:t>
            </a:r>
            <a:r>
              <a:rPr lang="en-US" sz="1200" dirty="0">
                <a:latin typeface="Times New Roman" panose="02020603050405020304" pitchFamily="18" charset="0"/>
              </a:rPr>
              <a:t>This dog appears as many as two million times in some modern pedigrees, and most modern Shelties are very close to 23% Chestnut Rainbow.</a:t>
            </a:r>
            <a:endParaRPr lang="en-US" sz="1200" dirty="0"/>
          </a:p>
        </p:txBody>
      </p:sp>
    </p:spTree>
    <p:extLst>
      <p:ext uri="{BB962C8B-B14F-4D97-AF65-F5344CB8AC3E}">
        <p14:creationId xmlns:p14="http://schemas.microsoft.com/office/powerpoint/2010/main" val="89900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C1BC-E499-445C-90CE-1A62C1A68EAB}"/>
              </a:ext>
            </a:extLst>
          </p:cNvPr>
          <p:cNvSpPr>
            <a:spLocks noGrp="1"/>
          </p:cNvSpPr>
          <p:nvPr>
            <p:ph type="title"/>
          </p:nvPr>
        </p:nvSpPr>
        <p:spPr>
          <a:xfrm>
            <a:off x="747712" y="363717"/>
            <a:ext cx="10515600" cy="995363"/>
          </a:xfrm>
        </p:spPr>
        <p:txBody>
          <a:bodyPr>
            <a:normAutofit/>
          </a:bodyPr>
          <a:lstStyle/>
          <a:p>
            <a:r>
              <a:rPr lang="en-US" sz="1200" dirty="0"/>
              <a:t>Mr. J Loggie, who was one of the first Sheltie enthusiasts from the islands, took the rather courageous step of introducing a small show Collie into the breed. This he did to establish a definite type, up until that time the little dog tended to appear as a variety of types, sometimes with a head which resembled a </a:t>
            </a:r>
            <a:r>
              <a:rPr lang="en-US" sz="1200" dirty="0" err="1"/>
              <a:t>spitz</a:t>
            </a:r>
            <a:r>
              <a:rPr lang="en-US" sz="1200" dirty="0"/>
              <a:t> type of dog, with pricked ears, or sometimes with a head of more rounded appearance, with a round eye to match!</a:t>
            </a:r>
            <a:br>
              <a:rPr lang="en-US" sz="1200" dirty="0"/>
            </a:br>
            <a:br>
              <a:rPr lang="en-US" sz="1200" dirty="0"/>
            </a:br>
            <a:endParaRPr lang="en-US" sz="1200" dirty="0"/>
          </a:p>
        </p:txBody>
      </p:sp>
      <p:sp>
        <p:nvSpPr>
          <p:cNvPr id="3" name="Content Placeholder 2">
            <a:extLst>
              <a:ext uri="{FF2B5EF4-FFF2-40B4-BE49-F238E27FC236}">
                <a16:creationId xmlns:a16="http://schemas.microsoft.com/office/drawing/2014/main" id="{A7AAD250-3830-4616-ACF6-EBAD942C3FD8}"/>
              </a:ext>
            </a:extLst>
          </p:cNvPr>
          <p:cNvSpPr>
            <a:spLocks noGrp="1"/>
          </p:cNvSpPr>
          <p:nvPr>
            <p:ph idx="1"/>
          </p:nvPr>
        </p:nvSpPr>
        <p:spPr>
          <a:xfrm>
            <a:off x="747712" y="1140274"/>
            <a:ext cx="10696575" cy="2932113"/>
          </a:xfrm>
        </p:spPr>
        <p:txBody>
          <a:bodyPr>
            <a:normAutofit fontScale="92500" lnSpcReduction="20000"/>
          </a:bodyPr>
          <a:lstStyle/>
          <a:p>
            <a:pPr marL="0" indent="0">
              <a:buNone/>
            </a:pPr>
            <a:r>
              <a:rPr lang="en-US" sz="1200" dirty="0"/>
              <a:t>The Shetland Sheepdog throughout the world is based on British breeding. In the United States, a relatively small number of imports, most of whom came to this country from the British Isles between 1929 and 1936, provided virtually all of the genetic material of the modern American Sheltie.</a:t>
            </a:r>
          </a:p>
          <a:p>
            <a:pPr marL="0" indent="0">
              <a:buNone/>
            </a:pPr>
            <a:r>
              <a:rPr lang="en-US" sz="1200" dirty="0"/>
              <a:t>The Lerwick Shetland Collie Club was formed in 1908</a:t>
            </a:r>
          </a:p>
          <a:p>
            <a:pPr marL="0" indent="0">
              <a:buNone/>
            </a:pPr>
            <a:r>
              <a:rPr lang="en-US" sz="1200" dirty="0"/>
              <a:t>The Scottish Shetland Sheepdog Club was formed in 1909</a:t>
            </a:r>
          </a:p>
          <a:p>
            <a:pPr marL="0" indent="0">
              <a:buNone/>
            </a:pPr>
            <a:r>
              <a:rPr lang="en-US" sz="1200" dirty="0"/>
              <a:t>The year 1909 marked the initial recognition of the Sheltie by the English Kennel Club, with the first registered Sheltie being a female called </a:t>
            </a:r>
            <a:r>
              <a:rPr lang="en-US" sz="1200" dirty="0" err="1"/>
              <a:t>Badenock</a:t>
            </a:r>
            <a:r>
              <a:rPr lang="en-US" sz="1200" dirty="0"/>
              <a:t> Rose.</a:t>
            </a:r>
          </a:p>
          <a:p>
            <a:pPr marL="0" indent="0">
              <a:buNone/>
            </a:pPr>
            <a:r>
              <a:rPr lang="en-US" sz="1200" dirty="0"/>
              <a:t>The English Kennel Club accepted these two clubs and the breed in 1909</a:t>
            </a:r>
          </a:p>
          <a:p>
            <a:pPr marL="0" indent="0">
              <a:buNone/>
            </a:pPr>
            <a:r>
              <a:rPr lang="en-US" sz="1200" dirty="0"/>
              <a:t>Registered initially as Shetland Collies in Mar. of 1909, changed to Shetland Sheepdogs in Oct. 1909</a:t>
            </a:r>
          </a:p>
          <a:p>
            <a:pPr marL="0" indent="0">
              <a:buNone/>
            </a:pPr>
            <a:r>
              <a:rPr lang="en-US" sz="1200" dirty="0"/>
              <a:t>The American Kennel Club accepted the breed as Shetland Sheepdogs in April of 1911</a:t>
            </a:r>
          </a:p>
          <a:p>
            <a:pPr marL="0" indent="0">
              <a:buNone/>
            </a:pPr>
            <a:r>
              <a:rPr lang="en-US" sz="1200" dirty="0"/>
              <a:t>The English Shetland Sheepdog Club was formed in 1914</a:t>
            </a:r>
          </a:p>
          <a:p>
            <a:pPr marL="0" indent="0">
              <a:buNone/>
            </a:pPr>
            <a:r>
              <a:rPr lang="en-US" sz="1200" dirty="0"/>
              <a:t>A total of 29 Shetland Sheepdogs were registered in 1917, 3 in 1918, and 22 in 1919. Of these, 11 appear in modern pedigrees</a:t>
            </a:r>
          </a:p>
          <a:p>
            <a:pPr marL="0" indent="0">
              <a:buNone/>
            </a:pPr>
            <a:r>
              <a:rPr lang="en-US" sz="1200" dirty="0"/>
              <a:t>The American Shetland Sheepdog Club was formed in Feb. 1929</a:t>
            </a:r>
          </a:p>
          <a:p>
            <a:pPr marL="0" indent="0">
              <a:buNone/>
            </a:pPr>
            <a:r>
              <a:rPr lang="en-US" sz="1200" dirty="0"/>
              <a:t>The first AKC Sheltie champion’s dam was a purebred rough collie.</a:t>
            </a:r>
          </a:p>
          <a:p>
            <a:pPr marL="0" indent="0">
              <a:buNone/>
            </a:pPr>
            <a:endParaRPr lang="en-US" sz="1200" dirty="0"/>
          </a:p>
        </p:txBody>
      </p:sp>
      <p:pic>
        <p:nvPicPr>
          <p:cNvPr id="5" name="Picture 4" descr="https://upload.wikimedia.org/wikipedia/commons/thumb/f/f8/Shetland_Sheepdog_from_1915.JPG/220px-Shetland_Sheepdog_from_1915.JPG">
            <a:extLst>
              <a:ext uri="{FF2B5EF4-FFF2-40B4-BE49-F238E27FC236}">
                <a16:creationId xmlns:a16="http://schemas.microsoft.com/office/drawing/2014/main" id="{3783C54E-E6B3-4A48-8EE0-0E9AA9856F5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7712" y="4276097"/>
            <a:ext cx="2775908" cy="2054284"/>
          </a:xfrm>
          <a:prstGeom prst="rect">
            <a:avLst/>
          </a:prstGeom>
          <a:noFill/>
          <a:ln>
            <a:noFill/>
          </a:ln>
        </p:spPr>
      </p:pic>
      <p:pic>
        <p:nvPicPr>
          <p:cNvPr id="6" name="Picture 5" descr="http://bowlingsite.mcf.com/photos/Jarl2.gif">
            <a:extLst>
              <a:ext uri="{FF2B5EF4-FFF2-40B4-BE49-F238E27FC236}">
                <a16:creationId xmlns:a16="http://schemas.microsoft.com/office/drawing/2014/main" id="{FD44FEB8-9C80-4FDB-BA45-6555F7B92A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21857" y="2606330"/>
            <a:ext cx="2147977" cy="2054283"/>
          </a:xfrm>
          <a:prstGeom prst="rect">
            <a:avLst/>
          </a:prstGeom>
          <a:noFill/>
          <a:ln>
            <a:noFill/>
          </a:ln>
        </p:spPr>
      </p:pic>
      <p:pic>
        <p:nvPicPr>
          <p:cNvPr id="7" name="Picture 6" descr="Champion Woodvold">
            <a:extLst>
              <a:ext uri="{FF2B5EF4-FFF2-40B4-BE49-F238E27FC236}">
                <a16:creationId xmlns:a16="http://schemas.microsoft.com/office/drawing/2014/main" id="{FBD24148-4FDD-4905-BA82-F164EDFBA3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86042" y="3725325"/>
            <a:ext cx="3314161" cy="2054282"/>
          </a:xfrm>
          <a:prstGeom prst="rect">
            <a:avLst/>
          </a:prstGeom>
          <a:noFill/>
          <a:ln>
            <a:noFill/>
          </a:ln>
        </p:spPr>
      </p:pic>
      <p:sp>
        <p:nvSpPr>
          <p:cNvPr id="8" name="Rectangle 7">
            <a:extLst>
              <a:ext uri="{FF2B5EF4-FFF2-40B4-BE49-F238E27FC236}">
                <a16:creationId xmlns:a16="http://schemas.microsoft.com/office/drawing/2014/main" id="{BF8AA439-DBE9-4387-84AB-BC9ADCCF0CFB}"/>
              </a:ext>
            </a:extLst>
          </p:cNvPr>
          <p:cNvSpPr/>
          <p:nvPr/>
        </p:nvSpPr>
        <p:spPr>
          <a:xfrm>
            <a:off x="4848044" y="5792301"/>
            <a:ext cx="3897521" cy="646331"/>
          </a:xfrm>
          <a:prstGeom prst="rect">
            <a:avLst/>
          </a:prstGeom>
        </p:spPr>
        <p:txBody>
          <a:bodyPr wrap="square">
            <a:spAutoFit/>
          </a:bodyPr>
          <a:lstStyle/>
          <a:p>
            <a:r>
              <a:rPr lang="en-US" dirty="0"/>
              <a:t>Ch </a:t>
            </a:r>
            <a:r>
              <a:rPr lang="en-US" dirty="0" err="1"/>
              <a:t>Woodvold</a:t>
            </a:r>
            <a:r>
              <a:rPr lang="en-US" dirty="0"/>
              <a:t> - the first Champion </a:t>
            </a:r>
          </a:p>
          <a:p>
            <a:r>
              <a:rPr lang="en-US" dirty="0"/>
              <a:t>in the breed - born 1913</a:t>
            </a:r>
          </a:p>
        </p:txBody>
      </p:sp>
      <p:sp>
        <p:nvSpPr>
          <p:cNvPr id="9" name="Rectangle 8">
            <a:extLst>
              <a:ext uri="{FF2B5EF4-FFF2-40B4-BE49-F238E27FC236}">
                <a16:creationId xmlns:a16="http://schemas.microsoft.com/office/drawing/2014/main" id="{CDB56041-F11D-45D0-8497-A040CF38AB77}"/>
              </a:ext>
            </a:extLst>
          </p:cNvPr>
          <p:cNvSpPr/>
          <p:nvPr/>
        </p:nvSpPr>
        <p:spPr>
          <a:xfrm>
            <a:off x="9261087" y="4664278"/>
            <a:ext cx="1269515" cy="369332"/>
          </a:xfrm>
          <a:prstGeom prst="rect">
            <a:avLst/>
          </a:prstGeom>
        </p:spPr>
        <p:txBody>
          <a:bodyPr wrap="none">
            <a:spAutoFit/>
          </a:bodyPr>
          <a:lstStyle/>
          <a:p>
            <a:r>
              <a:rPr lang="en-US" dirty="0"/>
              <a:t>Lerwick Jarl</a:t>
            </a:r>
          </a:p>
        </p:txBody>
      </p:sp>
    </p:spTree>
    <p:extLst>
      <p:ext uri="{BB962C8B-B14F-4D97-AF65-F5344CB8AC3E}">
        <p14:creationId xmlns:p14="http://schemas.microsoft.com/office/powerpoint/2010/main" val="95109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5D05-9841-4F1A-A0BF-7DF69FD3819C}"/>
              </a:ext>
            </a:extLst>
          </p:cNvPr>
          <p:cNvSpPr>
            <a:spLocks noGrp="1"/>
          </p:cNvSpPr>
          <p:nvPr>
            <p:ph type="title"/>
          </p:nvPr>
        </p:nvSpPr>
        <p:spPr/>
        <p:txBody>
          <a:bodyPr/>
          <a:lstStyle/>
          <a:p>
            <a:r>
              <a:rPr lang="en-US" dirty="0"/>
              <a:t>From British Isles to the United States</a:t>
            </a:r>
          </a:p>
        </p:txBody>
      </p:sp>
      <p:sp>
        <p:nvSpPr>
          <p:cNvPr id="3" name="Content Placeholder 2">
            <a:extLst>
              <a:ext uri="{FF2B5EF4-FFF2-40B4-BE49-F238E27FC236}">
                <a16:creationId xmlns:a16="http://schemas.microsoft.com/office/drawing/2014/main" id="{88B03A08-5FFC-4C7A-8C84-D81237E8D53A}"/>
              </a:ext>
            </a:extLst>
          </p:cNvPr>
          <p:cNvSpPr>
            <a:spLocks noGrp="1"/>
          </p:cNvSpPr>
          <p:nvPr>
            <p:ph idx="1"/>
          </p:nvPr>
        </p:nvSpPr>
        <p:spPr>
          <a:xfrm>
            <a:off x="760562" y="1471942"/>
            <a:ext cx="10515600" cy="4351338"/>
          </a:xfrm>
        </p:spPr>
        <p:txBody>
          <a:bodyPr>
            <a:normAutofit/>
          </a:bodyPr>
          <a:lstStyle/>
          <a:p>
            <a:r>
              <a:rPr lang="en-US" sz="1200" dirty="0"/>
              <a:t>The modern American Sheltie is descended almost entirely from dogs imported between World Wars I and II, generally close descendants of the Chestnut Sweet Lady cross. The most influential dog in modern US pedigrees, </a:t>
            </a:r>
            <a:r>
              <a:rPr lang="en-US" sz="1200" dirty="0">
                <a:hlinkClick r:id="rId2"/>
              </a:rPr>
              <a:t>Ch Wee Laird </a:t>
            </a:r>
            <a:r>
              <a:rPr lang="en-US" sz="1200" dirty="0" err="1">
                <a:hlinkClick r:id="rId2"/>
              </a:rPr>
              <a:t>O'Downfield</a:t>
            </a:r>
            <a:r>
              <a:rPr lang="en-US" sz="1200" dirty="0"/>
              <a:t> (around 27% of modern pedigrees) and the three most influential bitches (</a:t>
            </a:r>
            <a:r>
              <a:rPr lang="en-US" sz="1200" dirty="0">
                <a:hlinkClick r:id="rId3"/>
              </a:rPr>
              <a:t>Ch </a:t>
            </a:r>
            <a:r>
              <a:rPr lang="en-US" sz="1200" dirty="0" err="1">
                <a:hlinkClick r:id="rId3"/>
              </a:rPr>
              <a:t>Ashbank</a:t>
            </a:r>
            <a:r>
              <a:rPr lang="en-US" sz="1200" dirty="0">
                <a:hlinkClick r:id="rId3"/>
              </a:rPr>
              <a:t> Fairy</a:t>
            </a:r>
            <a:r>
              <a:rPr lang="en-US" sz="1200" dirty="0"/>
              <a:t> [8%], </a:t>
            </a:r>
            <a:r>
              <a:rPr lang="en-US" sz="1200" dirty="0">
                <a:hlinkClick r:id="rId4"/>
              </a:rPr>
              <a:t>Natalie of </a:t>
            </a:r>
            <a:r>
              <a:rPr lang="en-US" sz="1200" dirty="0" err="1">
                <a:hlinkClick r:id="rId4"/>
              </a:rPr>
              <a:t>Clerwood</a:t>
            </a:r>
            <a:r>
              <a:rPr lang="en-US" sz="1200" dirty="0"/>
              <a:t> [6%] </a:t>
            </a:r>
            <a:r>
              <a:rPr lang="en-US" sz="1200" dirty="0" err="1"/>
              <a:t>and</a:t>
            </a:r>
            <a:r>
              <a:rPr lang="en-US" sz="1200" dirty="0" err="1">
                <a:hlinkClick r:id="rId5"/>
              </a:rPr>
              <a:t>Downfield</a:t>
            </a:r>
            <a:r>
              <a:rPr lang="en-US" sz="1200" dirty="0">
                <a:hlinkClick r:id="rId5"/>
              </a:rPr>
              <a:t> </a:t>
            </a:r>
            <a:r>
              <a:rPr lang="en-US" sz="1200" dirty="0" err="1">
                <a:hlinkClick r:id="rId5"/>
              </a:rPr>
              <a:t>Grethe</a:t>
            </a:r>
            <a:r>
              <a:rPr lang="en-US" sz="1200" dirty="0"/>
              <a:t>[5%] were all sired by </a:t>
            </a:r>
            <a:r>
              <a:rPr lang="en-US" sz="1200" dirty="0" err="1"/>
              <a:t>Eng</a:t>
            </a:r>
            <a:r>
              <a:rPr lang="en-US" sz="1200" dirty="0"/>
              <a:t> Ch </a:t>
            </a:r>
            <a:r>
              <a:rPr lang="en-US" sz="1200" dirty="0" err="1"/>
              <a:t>Blaeberry</a:t>
            </a:r>
            <a:r>
              <a:rPr lang="en-US" sz="1200" dirty="0"/>
              <a:t> of </a:t>
            </a:r>
            <a:r>
              <a:rPr lang="en-US" sz="1200" dirty="0" err="1"/>
              <a:t>Clerwood</a:t>
            </a:r>
            <a:r>
              <a:rPr lang="en-US" sz="1200" dirty="0"/>
              <a:t>, the result of mating Chestnut Lucky Boy and Chestnut Blossom. The influence of the Chestnut cross descendants is such that the American Sheltie today is roughly 22% Chestnut Sweet Lady. </a:t>
            </a:r>
          </a:p>
          <a:p>
            <a:r>
              <a:rPr lang="en-US" sz="1200" dirty="0"/>
              <a:t>Dogs were sent to America in the 20's and 30's, the AKC refused to register many early top English imports because of the Collie crosses. </a:t>
            </a:r>
            <a:r>
              <a:rPr lang="en-US" sz="1200" dirty="0" err="1"/>
              <a:t>Sheltieland</a:t>
            </a:r>
            <a:r>
              <a:rPr lang="en-US" sz="1200" dirty="0"/>
              <a:t> Kennels  went to England and convinced the Kennel Club to remove notation of the Collie crosses so the breed could be established in America. Because a great many early dogs that went to America had the Collie crosses close up, stabilization of the breed type and size was an enormous problem. </a:t>
            </a:r>
          </a:p>
          <a:p>
            <a:r>
              <a:rPr lang="en-US" sz="1200" dirty="0"/>
              <a:t>The first Sheltie to be registered by the American Kennel Club was "Lord Scott" in 1911.</a:t>
            </a:r>
          </a:p>
          <a:p>
            <a:r>
              <a:rPr lang="en-US" sz="1200" dirty="0"/>
              <a:t>Mary Van Wagenen (Sea Isle Kennels), breed historian, calculated that American Shelties have approximately 50% Collie blood</a:t>
            </a:r>
            <a:r>
              <a:rPr lang="en-US" dirty="0"/>
              <a:t>.</a:t>
            </a:r>
          </a:p>
          <a:p>
            <a:r>
              <a:rPr lang="en-US" sz="1200" dirty="0"/>
              <a:t>In October 1909 a article in the Boston Globe addressed Shetland Collies being imported to Boston by gentlemen who had seen them in the Shetlands.  </a:t>
            </a:r>
          </a:p>
          <a:p>
            <a:r>
              <a:rPr lang="en-US" sz="1200" dirty="0"/>
              <a:t>Two World  Wars caused a drought in sheltie breeding and importation of shelties to the United States.   The breed almost became extinct in 1919.</a:t>
            </a:r>
          </a:p>
          <a:p>
            <a:r>
              <a:rPr lang="en-US" sz="1200" dirty="0"/>
              <a:t>Sue Bowling’s website has a listing of the major imported shelties by name.  </a:t>
            </a:r>
            <a:endParaRPr lang="en-US" dirty="0"/>
          </a:p>
          <a:p>
            <a:pPr marL="0" indent="0">
              <a:buNone/>
            </a:pPr>
            <a:endParaRPr lang="en-US" dirty="0"/>
          </a:p>
          <a:p>
            <a:endParaRPr lang="en-US" dirty="0"/>
          </a:p>
        </p:txBody>
      </p:sp>
      <p:pic>
        <p:nvPicPr>
          <p:cNvPr id="1026" name="Picture 2" descr="https://americanshetlandsheepdogassociation.org/wp-content/uploads/2016/07/sheltiehistory.jpg">
            <a:extLst>
              <a:ext uri="{FF2B5EF4-FFF2-40B4-BE49-F238E27FC236}">
                <a16:creationId xmlns:a16="http://schemas.microsoft.com/office/drawing/2014/main" id="{E0E41509-83C4-4047-8600-754E4DD325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8817" y="4349028"/>
            <a:ext cx="3009900" cy="2316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americanshetlandsheepdogassociation.org/wp-content/uploads/2017/03/image004_000.jpg">
            <a:extLst>
              <a:ext uri="{FF2B5EF4-FFF2-40B4-BE49-F238E27FC236}">
                <a16:creationId xmlns:a16="http://schemas.microsoft.com/office/drawing/2014/main" id="{6AE55A5C-CEEC-4A63-AAA3-6375922CE4C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409970" y="4803877"/>
            <a:ext cx="1859441" cy="1419417"/>
          </a:xfrm>
          <a:prstGeom prst="rect">
            <a:avLst/>
          </a:prstGeom>
          <a:noFill/>
          <a:ln>
            <a:noFill/>
          </a:ln>
        </p:spPr>
      </p:pic>
    </p:spTree>
    <p:extLst>
      <p:ext uri="{BB962C8B-B14F-4D97-AF65-F5344CB8AC3E}">
        <p14:creationId xmlns:p14="http://schemas.microsoft.com/office/powerpoint/2010/main" val="167196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3043-EF8B-4F9E-A625-DA0DFF33DF8D}"/>
              </a:ext>
            </a:extLst>
          </p:cNvPr>
          <p:cNvSpPr>
            <a:spLocks noGrp="1"/>
          </p:cNvSpPr>
          <p:nvPr>
            <p:ph type="title"/>
          </p:nvPr>
        </p:nvSpPr>
        <p:spPr>
          <a:xfrm>
            <a:off x="581025" y="344487"/>
            <a:ext cx="10706100" cy="673100"/>
          </a:xfrm>
        </p:spPr>
        <p:txBody>
          <a:bodyPr>
            <a:normAutofit fontScale="90000"/>
          </a:bodyPr>
          <a:lstStyle/>
          <a:p>
            <a:r>
              <a:rPr lang="en-US" dirty="0"/>
              <a:t>Shetland Sheepdog Breed Development in US	</a:t>
            </a:r>
          </a:p>
        </p:txBody>
      </p:sp>
      <p:sp>
        <p:nvSpPr>
          <p:cNvPr id="3" name="Content Placeholder 2">
            <a:extLst>
              <a:ext uri="{FF2B5EF4-FFF2-40B4-BE49-F238E27FC236}">
                <a16:creationId xmlns:a16="http://schemas.microsoft.com/office/drawing/2014/main" id="{593B0209-02B4-4522-AE65-6F3614C31BB3}"/>
              </a:ext>
            </a:extLst>
          </p:cNvPr>
          <p:cNvSpPr>
            <a:spLocks noGrp="1"/>
          </p:cNvSpPr>
          <p:nvPr>
            <p:ph idx="1"/>
          </p:nvPr>
        </p:nvSpPr>
        <p:spPr>
          <a:xfrm>
            <a:off x="967596" y="1253331"/>
            <a:ext cx="10515600" cy="4351338"/>
          </a:xfrm>
        </p:spPr>
        <p:txBody>
          <a:bodyPr>
            <a:normAutofit/>
          </a:bodyPr>
          <a:lstStyle/>
          <a:p>
            <a:r>
              <a:rPr lang="en-US" sz="1200" dirty="0"/>
              <a:t>The first breed champion in either country was in 1914 in the USA, followed quickly by the first champion in the UK the same year.  The USA champion was a bi-black by the name of Lerwick Rex.</a:t>
            </a:r>
          </a:p>
          <a:p>
            <a:r>
              <a:rPr lang="en-US" sz="1200" dirty="0"/>
              <a:t>Because of a virtual cessation of imports during and after World War II, the Sheltie in England and America are rather different today. The English have proceeded with an ideal size of 14 1/2 inches for dogs and 14 inches for bitches, while the American standard calls for dogs and bitches to be between 13-16 inches. </a:t>
            </a:r>
          </a:p>
          <a:p>
            <a:r>
              <a:rPr lang="en-US" sz="1200" dirty="0"/>
              <a:t>In 1952  The American Sheltie standard was amended to have dogs over 17” were disqualified.  They wanted to include mostly white but could only have one disqualifying factor.   Thus the mostly white sheltie became only a penalty.  </a:t>
            </a:r>
          </a:p>
          <a:p>
            <a:r>
              <a:rPr lang="en-US" sz="1200" dirty="0"/>
              <a:t>There have been a few in-</a:t>
            </a:r>
            <a:r>
              <a:rPr lang="en-US" sz="1200" dirty="0" err="1"/>
              <a:t>breedings</a:t>
            </a:r>
            <a:r>
              <a:rPr lang="en-US" sz="1200" dirty="0"/>
              <a:t> by some kennels over the years to produce different traits in the sheltie.  One such was the inbreeding by one kennel with terriers to attempt to improve the stop and head shape.   This resulted in some undesirable traits in the sheltie like excessive barking and aggressiveness.</a:t>
            </a:r>
          </a:p>
          <a:p>
            <a:r>
              <a:rPr lang="en-US" sz="1200" dirty="0"/>
              <a:t>Other breeders have introduced </a:t>
            </a:r>
            <a:r>
              <a:rPr lang="en-US" sz="1200" dirty="0" err="1"/>
              <a:t>inbreedings</a:t>
            </a:r>
            <a:r>
              <a:rPr lang="en-US" sz="1200" dirty="0"/>
              <a:t> with smaller breeds and produced what is known as teacup shelties.   These dogs have the traits of the breeds that were inbred as well as the standard sheltie traits.</a:t>
            </a:r>
          </a:p>
        </p:txBody>
      </p:sp>
      <p:pic>
        <p:nvPicPr>
          <p:cNvPr id="4" name="Picture 3" descr="https://americanshetlandsheepdogassociation.org/wp-content/uploads/2017/03/image006_001.jpg">
            <a:extLst>
              <a:ext uri="{FF2B5EF4-FFF2-40B4-BE49-F238E27FC236}">
                <a16:creationId xmlns:a16="http://schemas.microsoft.com/office/drawing/2014/main" id="{B0BC2C87-15AC-456A-8CAC-85E81B1BD1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24142" y="3961951"/>
            <a:ext cx="1876425" cy="2143125"/>
          </a:xfrm>
          <a:prstGeom prst="rect">
            <a:avLst/>
          </a:prstGeom>
          <a:noFill/>
          <a:ln>
            <a:noFill/>
          </a:ln>
        </p:spPr>
      </p:pic>
    </p:spTree>
    <p:extLst>
      <p:ext uri="{BB962C8B-B14F-4D97-AF65-F5344CB8AC3E}">
        <p14:creationId xmlns:p14="http://schemas.microsoft.com/office/powerpoint/2010/main" val="33538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8D4B8-2036-4245-AF6B-A3E3D427F473}"/>
              </a:ext>
            </a:extLst>
          </p:cNvPr>
          <p:cNvSpPr>
            <a:spLocks noGrp="1"/>
          </p:cNvSpPr>
          <p:nvPr>
            <p:ph type="title"/>
          </p:nvPr>
        </p:nvSpPr>
        <p:spPr>
          <a:xfrm>
            <a:off x="838200" y="251876"/>
            <a:ext cx="10515600" cy="835025"/>
          </a:xfrm>
        </p:spPr>
        <p:txBody>
          <a:bodyPr/>
          <a:lstStyle/>
          <a:p>
            <a:r>
              <a:rPr lang="en-US" dirty="0"/>
              <a:t>Pedigree Lines</a:t>
            </a:r>
          </a:p>
        </p:txBody>
      </p:sp>
      <p:grpSp>
        <p:nvGrpSpPr>
          <p:cNvPr id="15" name="Group 14">
            <a:extLst>
              <a:ext uri="{FF2B5EF4-FFF2-40B4-BE49-F238E27FC236}">
                <a16:creationId xmlns:a16="http://schemas.microsoft.com/office/drawing/2014/main" id="{E3D29EC8-8A46-4EF7-BF27-307804268E3A}"/>
              </a:ext>
            </a:extLst>
          </p:cNvPr>
          <p:cNvGrpSpPr/>
          <p:nvPr/>
        </p:nvGrpSpPr>
        <p:grpSpPr>
          <a:xfrm>
            <a:off x="991858" y="2059033"/>
            <a:ext cx="9050548" cy="646336"/>
            <a:chOff x="2419889" y="1505124"/>
            <a:chExt cx="9050548" cy="646336"/>
          </a:xfrm>
        </p:grpSpPr>
        <p:sp>
          <p:nvSpPr>
            <p:cNvPr id="4" name="TextBox 3">
              <a:extLst>
                <a:ext uri="{FF2B5EF4-FFF2-40B4-BE49-F238E27FC236}">
                  <a16:creationId xmlns:a16="http://schemas.microsoft.com/office/drawing/2014/main" id="{E0FBB08F-4E45-4499-888A-19D4D6201E1E}"/>
                </a:ext>
              </a:extLst>
            </p:cNvPr>
            <p:cNvSpPr txBox="1"/>
            <p:nvPr/>
          </p:nvSpPr>
          <p:spPr>
            <a:xfrm>
              <a:off x="2419889" y="1505129"/>
              <a:ext cx="741872" cy="646331"/>
            </a:xfrm>
            <a:prstGeom prst="rect">
              <a:avLst/>
            </a:prstGeom>
            <a:noFill/>
          </p:spPr>
          <p:txBody>
            <a:bodyPr wrap="square" rtlCol="0">
              <a:spAutoFit/>
            </a:bodyPr>
            <a:lstStyle/>
            <a:p>
              <a:r>
                <a:rPr lang="en-US" sz="1200" dirty="0" err="1"/>
                <a:t>JimJans</a:t>
              </a:r>
              <a:r>
                <a:rPr lang="en-US" sz="1200" dirty="0"/>
                <a:t> Autumn Breeze</a:t>
              </a:r>
            </a:p>
          </p:txBody>
        </p:sp>
        <p:sp>
          <p:nvSpPr>
            <p:cNvPr id="5" name="TextBox 4">
              <a:extLst>
                <a:ext uri="{FF2B5EF4-FFF2-40B4-BE49-F238E27FC236}">
                  <a16:creationId xmlns:a16="http://schemas.microsoft.com/office/drawing/2014/main" id="{0399FDDE-20A5-46CA-AB72-940136346F06}"/>
                </a:ext>
              </a:extLst>
            </p:cNvPr>
            <p:cNvSpPr txBox="1"/>
            <p:nvPr/>
          </p:nvSpPr>
          <p:spPr>
            <a:xfrm>
              <a:off x="3470694" y="1505129"/>
              <a:ext cx="872706" cy="646331"/>
            </a:xfrm>
            <a:prstGeom prst="rect">
              <a:avLst/>
            </a:prstGeom>
            <a:noFill/>
          </p:spPr>
          <p:txBody>
            <a:bodyPr wrap="square" rtlCol="0">
              <a:spAutoFit/>
            </a:bodyPr>
            <a:lstStyle/>
            <a:p>
              <a:r>
                <a:rPr lang="en-US" sz="1200" dirty="0"/>
                <a:t>Jade Mist</a:t>
              </a:r>
            </a:p>
            <a:p>
              <a:r>
                <a:rPr lang="en-US" sz="1200" dirty="0"/>
                <a:t>Memorandum</a:t>
              </a:r>
            </a:p>
          </p:txBody>
        </p:sp>
        <p:sp>
          <p:nvSpPr>
            <p:cNvPr id="6" name="TextBox 5">
              <a:extLst>
                <a:ext uri="{FF2B5EF4-FFF2-40B4-BE49-F238E27FC236}">
                  <a16:creationId xmlns:a16="http://schemas.microsoft.com/office/drawing/2014/main" id="{19E7D1B0-6FE7-4F87-BEE7-502F03C3F15C}"/>
                </a:ext>
              </a:extLst>
            </p:cNvPr>
            <p:cNvSpPr txBox="1"/>
            <p:nvPr/>
          </p:nvSpPr>
          <p:spPr>
            <a:xfrm>
              <a:off x="4423194" y="1505128"/>
              <a:ext cx="872706" cy="646331"/>
            </a:xfrm>
            <a:prstGeom prst="rect">
              <a:avLst/>
            </a:prstGeom>
            <a:noFill/>
          </p:spPr>
          <p:txBody>
            <a:bodyPr wrap="square" rtlCol="0">
              <a:spAutoFit/>
            </a:bodyPr>
            <a:lstStyle/>
            <a:p>
              <a:r>
                <a:rPr lang="en-US" sz="1200" dirty="0"/>
                <a:t>Jade Mist</a:t>
              </a:r>
            </a:p>
            <a:p>
              <a:r>
                <a:rPr lang="en-US" sz="1200" dirty="0"/>
                <a:t>Play Me a Memory</a:t>
              </a:r>
            </a:p>
          </p:txBody>
        </p:sp>
        <p:sp>
          <p:nvSpPr>
            <p:cNvPr id="7" name="TextBox 6">
              <a:extLst>
                <a:ext uri="{FF2B5EF4-FFF2-40B4-BE49-F238E27FC236}">
                  <a16:creationId xmlns:a16="http://schemas.microsoft.com/office/drawing/2014/main" id="{1F806340-D06D-4CD8-A040-88141F996B62}"/>
                </a:ext>
              </a:extLst>
            </p:cNvPr>
            <p:cNvSpPr txBox="1"/>
            <p:nvPr/>
          </p:nvSpPr>
          <p:spPr>
            <a:xfrm>
              <a:off x="5524500" y="1505127"/>
              <a:ext cx="872706" cy="646331"/>
            </a:xfrm>
            <a:prstGeom prst="rect">
              <a:avLst/>
            </a:prstGeom>
            <a:noFill/>
          </p:spPr>
          <p:txBody>
            <a:bodyPr wrap="square" rtlCol="0">
              <a:spAutoFit/>
            </a:bodyPr>
            <a:lstStyle/>
            <a:p>
              <a:r>
                <a:rPr lang="en-US" sz="1200" dirty="0" err="1"/>
                <a:t>Gleneagle</a:t>
              </a:r>
              <a:r>
                <a:rPr lang="en-US" sz="1200" dirty="0"/>
                <a:t> Jade Mist</a:t>
              </a:r>
            </a:p>
            <a:p>
              <a:r>
                <a:rPr lang="en-US" sz="1200" dirty="0"/>
                <a:t>Impulse</a:t>
              </a:r>
            </a:p>
          </p:txBody>
        </p:sp>
        <p:sp>
          <p:nvSpPr>
            <p:cNvPr id="8" name="TextBox 7">
              <a:extLst>
                <a:ext uri="{FF2B5EF4-FFF2-40B4-BE49-F238E27FC236}">
                  <a16:creationId xmlns:a16="http://schemas.microsoft.com/office/drawing/2014/main" id="{DD342296-BADA-4D40-8312-D4CD996DB7A7}"/>
                </a:ext>
              </a:extLst>
            </p:cNvPr>
            <p:cNvSpPr txBox="1"/>
            <p:nvPr/>
          </p:nvSpPr>
          <p:spPr>
            <a:xfrm>
              <a:off x="6563264" y="1505127"/>
              <a:ext cx="872706" cy="646331"/>
            </a:xfrm>
            <a:prstGeom prst="rect">
              <a:avLst/>
            </a:prstGeom>
            <a:noFill/>
          </p:spPr>
          <p:txBody>
            <a:bodyPr wrap="square" rtlCol="0">
              <a:spAutoFit/>
            </a:bodyPr>
            <a:lstStyle/>
            <a:p>
              <a:r>
                <a:rPr lang="en-US" sz="1200" dirty="0"/>
                <a:t>Jade Mist</a:t>
              </a:r>
            </a:p>
            <a:p>
              <a:r>
                <a:rPr lang="en-US" sz="1200" dirty="0" err="1"/>
                <a:t>Gleneagle</a:t>
              </a:r>
              <a:endParaRPr lang="en-US" sz="1200" dirty="0"/>
            </a:p>
            <a:p>
              <a:r>
                <a:rPr lang="en-US" sz="1200" dirty="0"/>
                <a:t>Huntsman</a:t>
              </a:r>
            </a:p>
          </p:txBody>
        </p:sp>
        <p:sp>
          <p:nvSpPr>
            <p:cNvPr id="9" name="TextBox 8">
              <a:extLst>
                <a:ext uri="{FF2B5EF4-FFF2-40B4-BE49-F238E27FC236}">
                  <a16:creationId xmlns:a16="http://schemas.microsoft.com/office/drawing/2014/main" id="{E4B09BDB-570F-4C34-8082-7C76F93EFAE2}"/>
                </a:ext>
              </a:extLst>
            </p:cNvPr>
            <p:cNvSpPr txBox="1"/>
            <p:nvPr/>
          </p:nvSpPr>
          <p:spPr>
            <a:xfrm>
              <a:off x="7575251" y="1505127"/>
              <a:ext cx="872706" cy="646331"/>
            </a:xfrm>
            <a:prstGeom prst="rect">
              <a:avLst/>
            </a:prstGeom>
            <a:noFill/>
          </p:spPr>
          <p:txBody>
            <a:bodyPr wrap="square" rtlCol="0">
              <a:spAutoFit/>
            </a:bodyPr>
            <a:lstStyle/>
            <a:p>
              <a:r>
                <a:rPr lang="en-US" sz="1200" dirty="0" err="1"/>
                <a:t>Romayne’s</a:t>
              </a:r>
              <a:endParaRPr lang="en-US" sz="1200" dirty="0"/>
            </a:p>
            <a:p>
              <a:r>
                <a:rPr lang="en-US" sz="1200" dirty="0" err="1"/>
                <a:t>Sportin</a:t>
              </a:r>
              <a:r>
                <a:rPr lang="en-US" sz="1200" dirty="0"/>
                <a:t>’ Life</a:t>
              </a:r>
            </a:p>
          </p:txBody>
        </p:sp>
        <p:sp>
          <p:nvSpPr>
            <p:cNvPr id="10" name="TextBox 9">
              <a:extLst>
                <a:ext uri="{FF2B5EF4-FFF2-40B4-BE49-F238E27FC236}">
                  <a16:creationId xmlns:a16="http://schemas.microsoft.com/office/drawing/2014/main" id="{4D532684-FF76-4FA2-9DCE-DE928AE4D525}"/>
                </a:ext>
              </a:extLst>
            </p:cNvPr>
            <p:cNvSpPr txBox="1"/>
            <p:nvPr/>
          </p:nvSpPr>
          <p:spPr>
            <a:xfrm>
              <a:off x="8587238" y="1597459"/>
              <a:ext cx="872706" cy="461665"/>
            </a:xfrm>
            <a:prstGeom prst="rect">
              <a:avLst/>
            </a:prstGeom>
            <a:noFill/>
          </p:spPr>
          <p:txBody>
            <a:bodyPr wrap="square" rtlCol="0">
              <a:spAutoFit/>
            </a:bodyPr>
            <a:lstStyle/>
            <a:p>
              <a:r>
                <a:rPr lang="en-US" sz="1200" dirty="0"/>
                <a:t>Fair Play of Sea Isles</a:t>
              </a:r>
            </a:p>
          </p:txBody>
        </p:sp>
        <p:sp>
          <p:nvSpPr>
            <p:cNvPr id="11" name="TextBox 10">
              <a:extLst>
                <a:ext uri="{FF2B5EF4-FFF2-40B4-BE49-F238E27FC236}">
                  <a16:creationId xmlns:a16="http://schemas.microsoft.com/office/drawing/2014/main" id="{1EEA1D62-1D13-4E7E-89C8-C6B8795894AE}"/>
                </a:ext>
              </a:extLst>
            </p:cNvPr>
            <p:cNvSpPr txBox="1"/>
            <p:nvPr/>
          </p:nvSpPr>
          <p:spPr>
            <a:xfrm>
              <a:off x="9599225" y="1597458"/>
              <a:ext cx="999224" cy="461665"/>
            </a:xfrm>
            <a:prstGeom prst="rect">
              <a:avLst/>
            </a:prstGeom>
            <a:noFill/>
          </p:spPr>
          <p:txBody>
            <a:bodyPr wrap="square" rtlCol="0">
              <a:spAutoFit/>
            </a:bodyPr>
            <a:lstStyle/>
            <a:p>
              <a:r>
                <a:rPr lang="en-US" sz="1200" dirty="0" err="1"/>
                <a:t>Kawartha’S</a:t>
              </a:r>
              <a:endParaRPr lang="en-US" sz="1200" dirty="0"/>
            </a:p>
            <a:p>
              <a:r>
                <a:rPr lang="en-US" sz="1200" dirty="0"/>
                <a:t>Fair Game</a:t>
              </a:r>
            </a:p>
          </p:txBody>
        </p:sp>
        <p:sp>
          <p:nvSpPr>
            <p:cNvPr id="12" name="TextBox 11">
              <a:extLst>
                <a:ext uri="{FF2B5EF4-FFF2-40B4-BE49-F238E27FC236}">
                  <a16:creationId xmlns:a16="http://schemas.microsoft.com/office/drawing/2014/main" id="{5C5525A1-AB60-4910-B292-20AA7521237B}"/>
                </a:ext>
              </a:extLst>
            </p:cNvPr>
            <p:cNvSpPr txBox="1"/>
            <p:nvPr/>
          </p:nvSpPr>
          <p:spPr>
            <a:xfrm>
              <a:off x="10597731" y="1505124"/>
              <a:ext cx="872706" cy="646331"/>
            </a:xfrm>
            <a:prstGeom prst="rect">
              <a:avLst/>
            </a:prstGeom>
            <a:noFill/>
          </p:spPr>
          <p:txBody>
            <a:bodyPr wrap="square" rtlCol="0">
              <a:spAutoFit/>
            </a:bodyPr>
            <a:lstStyle/>
            <a:p>
              <a:r>
                <a:rPr lang="en-US" sz="1200" dirty="0" err="1"/>
                <a:t>Sheltieland</a:t>
              </a:r>
              <a:endParaRPr lang="en-US" sz="1200" dirty="0"/>
            </a:p>
            <a:p>
              <a:r>
                <a:rPr lang="en-US" sz="1200" dirty="0"/>
                <a:t>Kiltie O’ Sea Isle</a:t>
              </a:r>
            </a:p>
          </p:txBody>
        </p:sp>
      </p:grpSp>
      <p:pic>
        <p:nvPicPr>
          <p:cNvPr id="14" name="Picture 13">
            <a:extLst>
              <a:ext uri="{FF2B5EF4-FFF2-40B4-BE49-F238E27FC236}">
                <a16:creationId xmlns:a16="http://schemas.microsoft.com/office/drawing/2014/main" id="{60AE5BCF-6BCF-475B-B68B-5C31516D0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58" y="3163150"/>
            <a:ext cx="3698112" cy="2773584"/>
          </a:xfrm>
          <a:prstGeom prst="rect">
            <a:avLst/>
          </a:prstGeom>
        </p:spPr>
      </p:pic>
      <p:sp>
        <p:nvSpPr>
          <p:cNvPr id="16" name="Rectangle 15">
            <a:extLst>
              <a:ext uri="{FF2B5EF4-FFF2-40B4-BE49-F238E27FC236}">
                <a16:creationId xmlns:a16="http://schemas.microsoft.com/office/drawing/2014/main" id="{E1B559E3-B22E-4C24-88F8-F2EB3BCAF85D}"/>
              </a:ext>
            </a:extLst>
          </p:cNvPr>
          <p:cNvSpPr/>
          <p:nvPr/>
        </p:nvSpPr>
        <p:spPr>
          <a:xfrm>
            <a:off x="991858" y="1153350"/>
            <a:ext cx="10191749" cy="64633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Using the website </a:t>
            </a:r>
            <a:r>
              <a:rPr lang="en-US" dirty="0">
                <a:latin typeface="Calibri" panose="020F0502020204030204" pitchFamily="34" charset="0"/>
                <a:ea typeface="Calibri" panose="020F0502020204030204" pitchFamily="34" charset="0"/>
                <a:cs typeface="Times New Roman" panose="02020603050405020304" pitchFamily="18" charset="0"/>
                <a:hlinkClick r:id="rId3"/>
              </a:rPr>
              <a:t>www.pedigreedatabase.com</a:t>
            </a:r>
            <a:r>
              <a:rPr lang="en-US" dirty="0">
                <a:latin typeface="Calibri" panose="020F0502020204030204" pitchFamily="34" charset="0"/>
                <a:ea typeface="Calibri" panose="020F0502020204030204" pitchFamily="34" charset="0"/>
                <a:cs typeface="Times New Roman" panose="02020603050405020304" pitchFamily="18" charset="0"/>
              </a:rPr>
              <a:t> the following line is shown for </a:t>
            </a:r>
            <a:r>
              <a:rPr lang="en-US" dirty="0" err="1">
                <a:latin typeface="Calibri" panose="020F0502020204030204" pitchFamily="34" charset="0"/>
                <a:ea typeface="Calibri" panose="020F0502020204030204" pitchFamily="34" charset="0"/>
                <a:cs typeface="Times New Roman" panose="02020603050405020304" pitchFamily="18" charset="0"/>
              </a:rPr>
              <a:t>JimJans</a:t>
            </a:r>
            <a:r>
              <a:rPr lang="en-US" dirty="0">
                <a:latin typeface="Calibri" panose="020F0502020204030204" pitchFamily="34" charset="0"/>
                <a:ea typeface="Calibri" panose="020F0502020204030204" pitchFamily="34" charset="0"/>
                <a:cs typeface="Times New Roman" panose="02020603050405020304" pitchFamily="18" charset="0"/>
              </a:rPr>
              <a:t> Autumn Breeze, as can be seen the lines go back to the </a:t>
            </a:r>
            <a:r>
              <a:rPr lang="en-US" dirty="0" err="1">
                <a:latin typeface="Calibri" panose="020F0502020204030204" pitchFamily="34" charset="0"/>
                <a:ea typeface="Calibri" panose="020F0502020204030204" pitchFamily="34" charset="0"/>
                <a:cs typeface="Times New Roman" panose="02020603050405020304" pitchFamily="18" charset="0"/>
              </a:rPr>
              <a:t>Shetieland</a:t>
            </a:r>
            <a:r>
              <a:rPr lang="en-US" dirty="0">
                <a:latin typeface="Calibri" panose="020F0502020204030204" pitchFamily="34" charset="0"/>
                <a:ea typeface="Calibri" panose="020F0502020204030204" pitchFamily="34" charset="0"/>
                <a:cs typeface="Times New Roman" panose="02020603050405020304" pitchFamily="18" charset="0"/>
              </a:rPr>
              <a:t> and Sea Isles shelties.   </a:t>
            </a:r>
            <a:endParaRPr lang="en-US" dirty="0"/>
          </a:p>
        </p:txBody>
      </p:sp>
      <p:sp>
        <p:nvSpPr>
          <p:cNvPr id="3" name="TextBox 2">
            <a:extLst>
              <a:ext uri="{FF2B5EF4-FFF2-40B4-BE49-F238E27FC236}">
                <a16:creationId xmlns:a16="http://schemas.microsoft.com/office/drawing/2014/main" id="{E5A406A1-FD80-4A53-B40A-B202E5964C27}"/>
              </a:ext>
            </a:extLst>
          </p:cNvPr>
          <p:cNvSpPr txBox="1"/>
          <p:nvPr/>
        </p:nvSpPr>
        <p:spPr>
          <a:xfrm>
            <a:off x="6728604" y="3397485"/>
            <a:ext cx="2070340" cy="461665"/>
          </a:xfrm>
          <a:prstGeom prst="rect">
            <a:avLst/>
          </a:prstGeom>
          <a:noFill/>
        </p:spPr>
        <p:txBody>
          <a:bodyPr wrap="square" rtlCol="0">
            <a:spAutoFit/>
          </a:bodyPr>
          <a:lstStyle/>
          <a:p>
            <a:r>
              <a:rPr lang="en-US" sz="1200" dirty="0">
                <a:solidFill>
                  <a:srgbClr val="FF0000"/>
                </a:solidFill>
              </a:rPr>
              <a:t>Great Grandmother of Peter Pumpkin</a:t>
            </a:r>
          </a:p>
        </p:txBody>
      </p:sp>
      <p:sp>
        <p:nvSpPr>
          <p:cNvPr id="13" name="Arrow: Down 12">
            <a:extLst>
              <a:ext uri="{FF2B5EF4-FFF2-40B4-BE49-F238E27FC236}">
                <a16:creationId xmlns:a16="http://schemas.microsoft.com/office/drawing/2014/main" id="{4242C6AC-660B-4A59-B853-3B51438299F7}"/>
              </a:ext>
            </a:extLst>
          </p:cNvPr>
          <p:cNvSpPr/>
          <p:nvPr/>
        </p:nvSpPr>
        <p:spPr>
          <a:xfrm>
            <a:off x="7384646" y="2689347"/>
            <a:ext cx="459179"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793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9582</TotalTime>
  <Words>1237</Words>
  <Application>Microsoft Office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Century Gothic</vt:lpstr>
      <vt:lpstr>Comic Sans MS</vt:lpstr>
      <vt:lpstr>Times New Roman</vt:lpstr>
      <vt:lpstr>Office Theme</vt:lpstr>
      <vt:lpstr>The History of the Shetland Sheepdog </vt:lpstr>
      <vt:lpstr>PowerPoint Presentation</vt:lpstr>
      <vt:lpstr>PowerPoint Presentation</vt:lpstr>
      <vt:lpstr>PowerPoint Presentation</vt:lpstr>
      <vt:lpstr>Beginnings </vt:lpstr>
      <vt:lpstr>Mr. J Loggie, who was one of the first Sheltie enthusiasts from the islands, took the rather courageous step of introducing a small show Collie into the breed. This he did to establish a definite type, up until that time the little dog tended to appear as a variety of types, sometimes with a head which resembled a spitz type of dog, with pricked ears, or sometimes with a head of more rounded appearance, with a round eye to match!  </vt:lpstr>
      <vt:lpstr>From British Isles to the United States</vt:lpstr>
      <vt:lpstr>Shetland Sheepdog Breed Development in US </vt:lpstr>
      <vt:lpstr>Pedigree Lines</vt:lpstr>
      <vt:lpstr>PowerPoint Presentation</vt:lpstr>
      <vt:lpstr>PowerPoint Presentation</vt:lpstr>
      <vt:lpstr>Main Breeding Kennels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OSHEA</dc:creator>
  <cp:lastModifiedBy>OSHEA</cp:lastModifiedBy>
  <cp:revision>43</cp:revision>
  <dcterms:created xsi:type="dcterms:W3CDTF">2018-06-27T18:33:38Z</dcterms:created>
  <dcterms:modified xsi:type="dcterms:W3CDTF">2018-08-20T17:02:43Z</dcterms:modified>
</cp:coreProperties>
</file>