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x="6954825" cy="9309100"/>
  <p:embeddedFontLst>
    <p:embeddedFont>
      <p:font typeface="Garamond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0" roundtripDataSignature="AMtx7mjUSK38chJ081bYMYnQpUw4oTKu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Garamond-bold.fntdata"/><Relationship Id="rId16" Type="http://schemas.openxmlformats.org/officeDocument/2006/relationships/font" Target="fonts/Garamond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Garamond-boldItalic.fntdata"/><Relationship Id="rId6" Type="http://schemas.openxmlformats.org/officeDocument/2006/relationships/slide" Target="slides/slide1.xml"/><Relationship Id="rId18" Type="http://schemas.openxmlformats.org/officeDocument/2006/relationships/font" Target="fonts/Garamond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39466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0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10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5" name="Google Shape;315;p10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8" name="Google Shape;98;p2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23" name="Google Shape;123;p3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0" name="Google Shape;150;p4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Google Shape;151;p4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76" name="Google Shape;176;p5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5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02" name="Google Shape;202;p6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3" name="Google Shape;203;p6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7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28" name="Google Shape;228;p7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p7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8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9" name="Google Shape;259;p8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0" name="Google Shape;260;p8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9:notes"/>
          <p:cNvSpPr txBox="1"/>
          <p:nvPr>
            <p:ph idx="12" type="sldNum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anchorCtr="0" anchor="b" bIns="46450" lIns="92925" spcFirstLastPara="1" rIns="92925" wrap="square" tIns="4645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88" name="Google Shape;288;p9:notes"/>
          <p:cNvSpPr/>
          <p:nvPr>
            <p:ph idx="2" type="sldImg"/>
          </p:nvPr>
        </p:nvSpPr>
        <p:spPr>
          <a:xfrm>
            <a:off x="1150938" y="698500"/>
            <a:ext cx="4652962" cy="34909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9" name="Google Shape;289;p9:notes"/>
          <p:cNvSpPr txBox="1"/>
          <p:nvPr>
            <p:ph idx="1" type="body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anchorCtr="0" anchor="t" bIns="46450" lIns="92925" spcFirstLastPara="1" rIns="92925" wrap="square" tIns="4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1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1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6609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1.jpg"/><Relationship Id="rId4" Type="http://schemas.openxmlformats.org/officeDocument/2006/relationships/image" Target="../media/image21.jpg"/><Relationship Id="rId5" Type="http://schemas.openxmlformats.org/officeDocument/2006/relationships/image" Target="../media/image4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8.jpg"/><Relationship Id="rId5" Type="http://schemas.openxmlformats.org/officeDocument/2006/relationships/image" Target="../media/image9.png"/><Relationship Id="rId6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3.jpg"/><Relationship Id="rId5" Type="http://schemas.openxmlformats.org/officeDocument/2006/relationships/image" Target="../media/image10.png"/><Relationship Id="rId6" Type="http://schemas.openxmlformats.org/officeDocument/2006/relationships/image" Target="../media/image1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2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jpg"/><Relationship Id="rId4" Type="http://schemas.openxmlformats.org/officeDocument/2006/relationships/image" Target="../media/image16.png"/><Relationship Id="rId5" Type="http://schemas.openxmlformats.org/officeDocument/2006/relationships/image" Target="../media/image15.png"/><Relationship Id="rId6" Type="http://schemas.openxmlformats.org/officeDocument/2006/relationships/image" Target="../media/image1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g"/><Relationship Id="rId4" Type="http://schemas.openxmlformats.org/officeDocument/2006/relationships/image" Target="../media/image25.png"/><Relationship Id="rId5" Type="http://schemas.openxmlformats.org/officeDocument/2006/relationships/image" Target="../media/image6.png"/><Relationship Id="rId6" Type="http://schemas.openxmlformats.org/officeDocument/2006/relationships/image" Target="../media/image2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g"/><Relationship Id="rId4" Type="http://schemas.openxmlformats.org/officeDocument/2006/relationships/image" Target="../media/image28.jpg"/><Relationship Id="rId10" Type="http://schemas.openxmlformats.org/officeDocument/2006/relationships/image" Target="../media/image32.jpg"/><Relationship Id="rId9" Type="http://schemas.openxmlformats.org/officeDocument/2006/relationships/image" Target="../media/image30.jpg"/><Relationship Id="rId5" Type="http://schemas.openxmlformats.org/officeDocument/2006/relationships/image" Target="../media/image27.jpg"/><Relationship Id="rId6" Type="http://schemas.openxmlformats.org/officeDocument/2006/relationships/image" Target="../media/image26.jpg"/><Relationship Id="rId7" Type="http://schemas.openxmlformats.org/officeDocument/2006/relationships/image" Target="../media/image24.jpg"/><Relationship Id="rId8" Type="http://schemas.openxmlformats.org/officeDocument/2006/relationships/image" Target="../media/image2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jpg"/><Relationship Id="rId4" Type="http://schemas.openxmlformats.org/officeDocument/2006/relationships/image" Target="../media/image31.jpg"/><Relationship Id="rId5" Type="http://schemas.openxmlformats.org/officeDocument/2006/relationships/image" Target="../media/image33.png"/><Relationship Id="rId6" Type="http://schemas.openxmlformats.org/officeDocument/2006/relationships/image" Target="../media/image37.jpg"/><Relationship Id="rId7" Type="http://schemas.openxmlformats.org/officeDocument/2006/relationships/image" Target="../media/image35.png"/><Relationship Id="rId8" Type="http://schemas.openxmlformats.org/officeDocument/2006/relationships/image" Target="../media/image3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2.jpg"/><Relationship Id="rId4" Type="http://schemas.openxmlformats.org/officeDocument/2006/relationships/image" Target="../media/image39.png"/><Relationship Id="rId5" Type="http://schemas.openxmlformats.org/officeDocument/2006/relationships/image" Target="../media/image38.png"/><Relationship Id="rId6" Type="http://schemas.openxmlformats.org/officeDocument/2006/relationships/image" Target="../media/image4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>
            <p:ph type="ctrTitle"/>
          </p:nvPr>
        </p:nvSpPr>
        <p:spPr>
          <a:xfrm>
            <a:off x="685800" y="461464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Political Dynamics of the 118</a:t>
            </a:r>
            <a:r>
              <a:rPr b="1" baseline="30000" lang="en-US" sz="3200"/>
              <a:t>th</a:t>
            </a:r>
            <a:r>
              <a:rPr b="1" lang="en-US" sz="3200"/>
              <a:t> Congress</a:t>
            </a:r>
            <a:endParaRPr/>
          </a:p>
        </p:txBody>
      </p:sp>
      <p:sp>
        <p:nvSpPr>
          <p:cNvPr id="90" name="Google Shape;90;p1"/>
          <p:cNvSpPr txBox="1"/>
          <p:nvPr>
            <p:ph idx="1" type="subTitle"/>
          </p:nvPr>
        </p:nvSpPr>
        <p:spPr>
          <a:xfrm>
            <a:off x="1371600" y="4343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Presented by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Matt Glassman, Senior Fellow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Government Affairs Institute 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at Georgetown University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Matthew.Glassman@georgetown.edu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3276600" y="3657600"/>
            <a:ext cx="259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July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2023</a:t>
            </a:r>
            <a:endParaRPr/>
          </a:p>
        </p:txBody>
      </p:sp>
      <p:pic>
        <p:nvPicPr>
          <p:cNvPr descr="2016 United States presidential election - Wikipedia" id="92" name="Google Shape;9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1987773"/>
            <a:ext cx="2071049" cy="12045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ussia-Ukraine crisis a &amp;amp;#39;dangerous moment for the world&amp;amp;#39;, warns Truss |  Russia | The Guardian" id="93" name="Google Shape;9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70387" y="1922262"/>
            <a:ext cx="2106213" cy="13014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ggs says he will challenge Kevin McCarthy for House speaker" id="94" name="Google Shape;9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72200" y="1922262"/>
            <a:ext cx="2066114" cy="1376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0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What Happens Next … Week? Month?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" name="Google Shape;319;p1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0" name="Google Shape;320;p1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21" name="Google Shape;321;p10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322" name="Google Shape;322;p10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323" name="Google Shape;323;p10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324" name="Google Shape;324;p10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325" name="Google Shape;325;p10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326" name="Google Shape;326;p10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327" name="Google Shape;327;p10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328" name="Google Shape;328;p10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329" name="Google Shape;329;p10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330" name="Google Shape;330;p10"/>
          <p:cNvSpPr/>
          <p:nvPr/>
        </p:nvSpPr>
        <p:spPr>
          <a:xfrm>
            <a:off x="269875" y="-2582864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331" name="Google Shape;331;p10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332" name="Google Shape;332;p10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3" name="Google Shape;333;p10"/>
          <p:cNvCxnSpPr/>
          <p:nvPr/>
        </p:nvCxnSpPr>
        <p:spPr>
          <a:xfrm>
            <a:off x="4114800" y="1598220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Their last spending fight | Washington Examiner" id="334" name="Google Shape;33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7977" y="1598220"/>
            <a:ext cx="3597833" cy="21990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ggs says he will challenge Kevin McCarthy for House speaker" id="335" name="Google Shape;33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2019" y="3991499"/>
            <a:ext cx="3573791" cy="23802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Federal Government Shutdown is a Thirteenth Amendment Problem | ACS" id="336" name="Google Shape;336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19600" y="1598219"/>
            <a:ext cx="4192980" cy="47734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i="0" lang="en-US" sz="32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0" lang="en-US" sz="32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0" lang="en-US" sz="32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2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117</a:t>
            </a:r>
            <a:r>
              <a:rPr b="1" baseline="30000" i="0" lang="en-US" sz="32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1" i="0" lang="en-US" sz="32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 – Crisis &amp; Productivity</a:t>
            </a:r>
            <a:br>
              <a:rPr b="1" i="0" lang="en-US" sz="44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0" lang="en-US" sz="44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0" lang="en-US" sz="4400" u="none" cap="none" strike="noStrik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i="0" sz="3200" u="none" cap="none" strike="noStrik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2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" name="Google Shape;103;p2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05" name="Google Shape;105;p2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06" name="Google Shape;106;p2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07" name="Google Shape;107;p2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108" name="Google Shape;108;p2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09" name="Google Shape;109;p2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10" name="Google Shape;110;p2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111" name="Google Shape;111;p2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12" name="Google Shape;112;p2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13" name="Google Shape;113;p2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114" name="Google Shape;114;p2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115" name="Google Shape;115;p2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2020 Presidential Election Interactive Map" id="117" name="Google Shape;1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6989" y="1468438"/>
            <a:ext cx="3452021" cy="22024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at it was like for a photojournalist at the pro-Trump mob breaking into  the Capitol | Fortune" id="118" name="Google Shape;11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42696" y="1477963"/>
            <a:ext cx="3338514" cy="22256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rnock, Ossoff to be sworn into Senate Wednesday afternoon | TheHill" id="119" name="Google Shape;119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6989" y="3848101"/>
            <a:ext cx="3486467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use poised to impeach Trump for a 2nd time - ABC News" id="120" name="Google Shape;120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42696" y="3820319"/>
            <a:ext cx="3368322" cy="198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2022 Midterm Elections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9" name="Google Shape;129;p3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31" name="Google Shape;131;p3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32" name="Google Shape;132;p3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33" name="Google Shape;133;p3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134" name="Google Shape;134;p3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35" name="Google Shape;135;p3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36" name="Google Shape;136;p3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137" name="Google Shape;137;p3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38" name="Google Shape;138;p3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39" name="Google Shape;139;p3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140" name="Google Shape;140;p3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141" name="Google Shape;141;p3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2" name="Google Shape;142;p3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2022 United States Senate elections results map.svg" id="143" name="Google Shape;14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2775" y="1529867"/>
            <a:ext cx="3333750" cy="2057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 things to watch in Tuesday's Georgia Senate race | CNN Politics" id="144" name="Google Shape;14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59841" y="1598220"/>
            <a:ext cx="3488268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S House 2022.svg" id="145" name="Google Shape;145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0" y="3925624"/>
            <a:ext cx="3810000" cy="19145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obbs decision shows US can be both powerful and humane | The Hill" id="146" name="Google Shape;146;p3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obbs decision shows US can be both powerful and humane | The Hill" id="147" name="Google Shape;147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3376" y="3925624"/>
            <a:ext cx="3538331" cy="198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4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Global Dynamics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4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6" name="Google Shape;156;p4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57" name="Google Shape;157;p4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58" name="Google Shape;158;p4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59" name="Google Shape;159;p4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60" name="Google Shape;160;p4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161" name="Google Shape;161;p4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62" name="Google Shape;162;p4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63" name="Google Shape;163;p4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164" name="Google Shape;164;p4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65" name="Google Shape;165;p4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66" name="Google Shape;166;p4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167" name="Google Shape;167;p4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168" name="Google Shape;168;p4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4"/>
          <p:cNvGrpSpPr/>
          <p:nvPr/>
        </p:nvGrpSpPr>
        <p:grpSpPr>
          <a:xfrm>
            <a:off x="832935" y="1427637"/>
            <a:ext cx="7326881" cy="4856801"/>
            <a:chOff x="669931" y="1444879"/>
            <a:chExt cx="7326881" cy="4856801"/>
          </a:xfrm>
        </p:grpSpPr>
        <p:pic>
          <p:nvPicPr>
            <p:cNvPr descr="R for Political Data Science Week 1: Polarization in the 115th ..." id="170" name="Google Shape;170;p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69931" y="1444879"/>
              <a:ext cx="3359150" cy="2399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mage result for social media explosion" id="171" name="Google Shape;171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69931" y="3942019"/>
              <a:ext cx="3404679" cy="23596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Two people in front of a flag&#10;&#10;Description automatically generated with low confidence" id="172" name="Google Shape;172;p4"/>
            <p:cNvPicPr preferRelativeResize="0"/>
            <p:nvPr/>
          </p:nvPicPr>
          <p:blipFill rotWithShape="1">
            <a:blip r:embed="rId5">
              <a:alphaModFix/>
            </a:blip>
            <a:srcRect b="4079" l="0" r="0" t="0"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Jeffries and Schumer begin their Dem buddy act - POLITICO" id="173" name="Google Shape;173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71735" y="1443118"/>
            <a:ext cx="3617402" cy="241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 1: Divided Government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5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2" name="Google Shape;182;p5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3" name="Google Shape;183;p5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84" name="Google Shape;184;p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85" name="Google Shape;185;p5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186" name="Google Shape;186;p5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187" name="Google Shape;187;p5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88" name="Google Shape;188;p5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189" name="Google Shape;189;p5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190" name="Google Shape;190;p5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91" name="Google Shape;191;p5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192" name="Google Shape;192;p5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193" name="Google Shape;193;p5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194" name="Google Shape;194;p5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5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READ: Chuck Schumer's Statement to the Senate on the Storming of the  Capitol | America 2020 | US News" id="196" name="Google Shape;19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7589" y="1488395"/>
            <a:ext cx="3286051" cy="1965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9280" y="3901646"/>
            <a:ext cx="3581399" cy="18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0" y="3819923"/>
            <a:ext cx="3810001" cy="19585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vestigating the investigators: Dem strategists to launch counterpunch to House  GOP - POLITICO" id="199" name="Google Shape;199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2870" y="1488395"/>
            <a:ext cx="3208855" cy="1965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7" name="Google Shape;207;p6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8" name="Google Shape;208;p6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9" name="Google Shape;209;p6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10" name="Google Shape;210;p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11" name="Google Shape;211;p6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12" name="Google Shape;212;p6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213" name="Google Shape;213;p6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214" name="Google Shape;214;p6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215" name="Google Shape;215;p6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216" name="Google Shape;216;p6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217" name="Google Shape;217;p6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218" name="Google Shape;218;p6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219" name="Google Shape;219;p6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220" name="Google Shape;220;p6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1" name="Google Shape;221;p6"/>
          <p:cNvCxnSpPr/>
          <p:nvPr/>
        </p:nvCxnSpPr>
        <p:spPr>
          <a:xfrm>
            <a:off x="4114800" y="1524000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Helen Raleigh: 'The squad' is now the face of the Democratic Party ..." id="222" name="Google Shape;222;p6"/>
          <p:cNvPicPr preferRelativeResize="0"/>
          <p:nvPr/>
        </p:nvPicPr>
        <p:blipFill rotWithShape="1">
          <a:blip r:embed="rId3">
            <a:alphaModFix/>
          </a:blip>
          <a:srcRect b="-195" l="7223" r="-7912" t="196"/>
          <a:stretch/>
        </p:blipFill>
        <p:spPr>
          <a:xfrm>
            <a:off x="4572001" y="3795649"/>
            <a:ext cx="3581396" cy="22859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litical Polarization" id="223" name="Google Shape;22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4625" y="1545514"/>
            <a:ext cx="3200508" cy="20155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 for Political Data Science Week 1: Polarization in the 115th ..." id="224" name="Google Shape;22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9492" y="3795648"/>
            <a:ext cx="3200509" cy="22859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ggs says he will challenge Kevin McCarthy for House speaker" id="225" name="Google Shape;225;p6"/>
          <p:cNvPicPr preferRelativeResize="0"/>
          <p:nvPr/>
        </p:nvPicPr>
        <p:blipFill rotWithShape="1">
          <a:blip r:embed="rId6">
            <a:alphaModFix/>
          </a:blip>
          <a:srcRect b="4147" l="0" r="0" t="4147"/>
          <a:stretch/>
        </p:blipFill>
        <p:spPr>
          <a:xfrm>
            <a:off x="4572000" y="1545514"/>
            <a:ext cx="3300008" cy="2015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7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#3: Biden and Congress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3" name="Google Shape;233;p7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4" name="Google Shape;234;p7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5" name="Google Shape;235;p7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36" name="Google Shape;236;p7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37" name="Google Shape;237;p7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38" name="Google Shape;238;p7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239" name="Google Shape;239;p7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240" name="Google Shape;240;p7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241" name="Google Shape;241;p7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242" name="Google Shape;242;p7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243" name="Google Shape;243;p7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244" name="Google Shape;244;p7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245" name="Google Shape;245;p7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246" name="Google Shape;246;p7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p7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https://upload.wikimedia.org/wikipedia/commons/d/d8/USSupremeCourtWestFacade.JPG" id="248" name="Google Shape;24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3856" y="3086144"/>
            <a:ext cx="2267254" cy="14144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ief Justice John Roberts expanded legal role rejected by Trump ..." id="249" name="Google Shape;24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81596" y="3082496"/>
            <a:ext cx="2011481" cy="14083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oe Biden Fast Facts" id="250" name="Google Shape;25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7975" y="1518851"/>
            <a:ext cx="3703429" cy="2083179"/>
          </a:xfrm>
          <a:prstGeom prst="rect">
            <a:avLst/>
          </a:prstGeom>
          <a:noFill/>
          <a:ln>
            <a:noFill/>
          </a:ln>
        </p:spPr>
      </p:pic>
      <p:sp>
        <p:nvSpPr>
          <p:cNvPr descr="How President Joe Biden Will Impact Your Personal Finances" id="251" name="Google Shape;251;p7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erson sitting at a desk&#10;&#10;Description automatically generated with medium confidence" id="252" name="Google Shape;252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3994" y="3757896"/>
            <a:ext cx="3676649" cy="23592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sident-elect Joe Biden's plan to combat Covid-19 benefits explained" id="253" name="Google Shape;253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252322" y="4674040"/>
            <a:ext cx="2319857" cy="15743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n Joe Biden Unrig the Economy? | The Nation" id="254" name="Google Shape;254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81596" y="4708771"/>
            <a:ext cx="1989723" cy="15396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oe Biden and Mitch McConnell: Is Bipartisanship Possible? - Bloomberg" id="255" name="Google Shape;255;p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703355" y="1507172"/>
            <a:ext cx="2011481" cy="13858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iden Tara Reade accusation: Nancy Pelosi defends ex-vice president" id="256" name="Google Shape;256;p7"/>
          <p:cNvPicPr preferRelativeResize="0"/>
          <p:nvPr/>
        </p:nvPicPr>
        <p:blipFill rotWithShape="1">
          <a:blip r:embed="rId10">
            <a:alphaModFix/>
          </a:blip>
          <a:srcRect b="26671" l="0" r="0" t="0"/>
          <a:stretch/>
        </p:blipFill>
        <p:spPr>
          <a:xfrm>
            <a:off x="4312644" y="1493333"/>
            <a:ext cx="2264104" cy="1419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8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#4: Oversight!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4" name="Google Shape;264;p8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5" name="Google Shape;265;p8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6" name="Google Shape;266;p8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67" name="Google Shape;267;p8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68" name="Google Shape;268;p8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69" name="Google Shape;269;p8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270" name="Google Shape;270;p8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271" name="Google Shape;271;p8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272" name="Google Shape;272;p8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273" name="Google Shape;273;p8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274" name="Google Shape;274;p8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275" name="Google Shape;275;p8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276" name="Google Shape;276;p8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277" name="Google Shape;277;p8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8" name="Google Shape;278;p8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descr="How President Joe Biden Will Impact Your Personal Finances" id="279" name="Google Shape;279;p8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www.rollingstone.com/wp-content/uploads/2023/01/GettyImages-1245610099.jpeg?w=1581&amp;h=1054&amp;crop=1" id="280" name="Google Shape;28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3995" y="1542042"/>
            <a:ext cx="3676648" cy="24510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im Jordan, left, and James Comer lean in and talk to one another during a hearing." id="281" name="Google Shape;281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55913" y="1539530"/>
            <a:ext cx="1842091" cy="1228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07192" y="1539529"/>
            <a:ext cx="2142945" cy="27657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rland names special counsel to lead Trump-related probes | AP News" id="283" name="Google Shape;283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55913" y="3079751"/>
            <a:ext cx="1838324" cy="1225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55913" y="4670801"/>
            <a:ext cx="4278656" cy="11626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publicans Lay Out Biden Investigations, but Democrat-Aligned Groups  Promise Counteroffensive - The New York Times" id="285" name="Google Shape;285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7975" y="4083398"/>
            <a:ext cx="3682668" cy="2071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9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9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#5: The 2024 Election</a:t>
            </a: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lang="en-US" sz="44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b="1" sz="320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3" name="Google Shape;293;p9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cap="flat" cmpd="sng" w="38100">
            <a:solidFill>
              <a:srgbClr val="FF33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4" name="Google Shape;294;p9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95" name="Google Shape;295;p9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96" name="Google Shape;296;p9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97" name="Google Shape;297;p9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Kennedy" id="298" name="Google Shape;298;p9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obama forward drone" id="299" name="Google Shape;299;p9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300" name="Google Shape;300;p9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 id="301" name="Google Shape;301;p9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pro gun control" id="302" name="Google Shape;302;p9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303" name="Google Shape;303;p9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upload.wikimedia.org/wikipedia/commons/7/72/US-EOP-OfficeOfAdministration-Seal.svg" id="304" name="Google Shape;304;p9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 id="305" name="Google Shape;305;p9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 id="306" name="Google Shape;306;p9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7" name="Google Shape;307;p9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descr="Biden campaign to Sanders supporters: 'We'd love to have you ..." id="308" name="Google Shape;30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3289" y="1550988"/>
            <a:ext cx="3931110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03289" y="4456046"/>
            <a:ext cx="3939668" cy="17336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016 United States presidential election - Wikipedia" id="310" name="Google Shape;310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1706" y="1577941"/>
            <a:ext cx="3671249" cy="21351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-Trump protesters in New York want DeSantis to 'go home' – Orlando  Sentinel" id="311" name="Google Shape;311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7218" y="4046538"/>
            <a:ext cx="3450902" cy="2143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2020-03-09T18:52:31Z</dcterms:created>
  <dc:creator>Mark Harkins</dc:creator>
</cp:coreProperties>
</file>