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5143500" cx="9144000"/>
  <p:notesSz cx="6858000" cy="9144000"/>
  <p:embeddedFontLst>
    <p:embeddedFont>
      <p:font typeface="Roboto"/>
      <p:regular r:id="rId20"/>
      <p:bold r:id="rId21"/>
      <p:italic r:id="rId22"/>
      <p:boldItalic r:id="rId23"/>
    </p:embeddedFont>
    <p:embeddedFont>
      <p:font typeface="Merriweather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regular.fntdata"/><Relationship Id="rId22" Type="http://schemas.openxmlformats.org/officeDocument/2006/relationships/font" Target="fonts/Roboto-italic.fntdata"/><Relationship Id="rId21" Type="http://schemas.openxmlformats.org/officeDocument/2006/relationships/font" Target="fonts/Roboto-bold.fntdata"/><Relationship Id="rId24" Type="http://schemas.openxmlformats.org/officeDocument/2006/relationships/font" Target="fonts/Merriweather-regular.fntdata"/><Relationship Id="rId23" Type="http://schemas.openxmlformats.org/officeDocument/2006/relationships/font" Target="fonts/Roboto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Merriweather-italic.fntdata"/><Relationship Id="rId25" Type="http://schemas.openxmlformats.org/officeDocument/2006/relationships/font" Target="fonts/Merriweather-bold.fntdata"/><Relationship Id="rId27" Type="http://schemas.openxmlformats.org/officeDocument/2006/relationships/font" Target="fonts/Merriweather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a06532d55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1a06532d55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23e1a1919bb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23e1a1919bb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d77479345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1d77479345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ab8def163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1ab8def163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a20e2e0266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a20e2e0266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9efc5e099e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9efc5e099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70292b649d_0_2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70292b649d_0_2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3ee6c436b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13ee6c436b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1fc29fb0669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1fc29fb0669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102e5eec1de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102e5eec1de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53141d2cf8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153141d2cf8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1fc29fb0669_1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1fc29fb0669_1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ee875e1209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ee875e1209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hasCustomPrompt="1" type="title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7" name="Google Shape;5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0" y="44125"/>
            <a:ext cx="4313625" cy="4399375"/>
          </a:xfrm>
          <a:custGeom>
            <a:rect b="b" l="l" r="r" t="t"/>
            <a:pathLst>
              <a:path extrusionOk="0" h="175975" w="172545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-125" y="0"/>
            <a:ext cx="4316900" cy="4395600"/>
          </a:xfrm>
          <a:custGeom>
            <a:rect b="b" l="l" r="r" t="t"/>
            <a:pathLst>
              <a:path extrusionOk="0" h="175824" w="172676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Google Shape;23;p4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2" type="body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7"/>
          <p:cNvSpPr txBox="1"/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3" name="Google Shape;4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9"/>
          <p:cNvSpPr txBox="1"/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1" type="subTitle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8" name="Google Shape;48;p9"/>
          <p:cNvSpPr txBox="1"/>
          <p:nvPr>
            <p:ph idx="2" type="body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9" name="Google Shape;49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aradigm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9845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9845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9845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9845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29845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29845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29845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29845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Happened in 2022,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and What’s Next in 2024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3"/>
          <p:cNvSpPr txBox="1"/>
          <p:nvPr>
            <p:ph idx="1" type="subTitle"/>
          </p:nvPr>
        </p:nvSpPr>
        <p:spPr>
          <a:xfrm>
            <a:off x="311700" y="1878541"/>
            <a:ext cx="4242600" cy="137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Kyle Kondik</a:t>
            </a:r>
            <a:endParaRPr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Managing Editor, Sabato’s Crystal Ball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University of Virginia Center for Politics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6" name="Google Shape;6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86675" y="2303900"/>
            <a:ext cx="4861699" cy="2430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2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Looking Ahead to 2024: The Primaries</a:t>
            </a:r>
            <a:endParaRPr/>
          </a:p>
        </p:txBody>
      </p:sp>
      <p:sp>
        <p:nvSpPr>
          <p:cNvPr id="124" name="Google Shape;124;p22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Biden: Generic preferences vs. actual choices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GOP: “Wine track” vs. “beer track”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Rules matter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25" name="Google Shape;12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02300" y="1518125"/>
            <a:ext cx="5139076" cy="3424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3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Looking Ahead to 2024: The General Election</a:t>
            </a:r>
            <a:endParaRPr/>
          </a:p>
        </p:txBody>
      </p:sp>
      <p:sp>
        <p:nvSpPr>
          <p:cNvPr id="131" name="Google Shape;131;p23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–Biden dependent on weak GOP nominee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Shades of 2016/2022; cross-pressured voters 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Third parties could be important, but likely won’t get many votes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32" name="Google Shape;13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52525" y="1594950"/>
            <a:ext cx="5139076" cy="32989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4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Electoral College Trends: 2000-2020</a:t>
            </a:r>
            <a:endParaRPr/>
          </a:p>
        </p:txBody>
      </p:sp>
      <p:sp>
        <p:nvSpPr>
          <p:cNvPr id="138" name="Google Shape;138;p24"/>
          <p:cNvSpPr txBox="1"/>
          <p:nvPr/>
        </p:nvSpPr>
        <p:spPr>
          <a:xfrm>
            <a:off x="6936550" y="4413200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39" name="Google Shape;13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1970400"/>
            <a:ext cx="4572000" cy="28803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24"/>
          <p:cNvPicPr preferRelativeResize="0"/>
          <p:nvPr/>
        </p:nvPicPr>
        <p:blipFill rotWithShape="1">
          <a:blip r:embed="rId4">
            <a:alphaModFix/>
          </a:blip>
          <a:srcRect b="1970" l="0" r="0" t="-1970"/>
          <a:stretch/>
        </p:blipFill>
        <p:spPr>
          <a:xfrm>
            <a:off x="0" y="1886475"/>
            <a:ext cx="4571987" cy="288035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4"/>
          <p:cNvSpPr txBox="1"/>
          <p:nvPr/>
        </p:nvSpPr>
        <p:spPr>
          <a:xfrm>
            <a:off x="222100" y="1517175"/>
            <a:ext cx="3973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Roboto"/>
                <a:ea typeface="Roboto"/>
                <a:cs typeface="Roboto"/>
                <a:sym typeface="Roboto"/>
              </a:rPr>
              <a:t>Consistency in voting, 2000-2020</a:t>
            </a:r>
            <a:endParaRPr b="1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2" name="Google Shape;142;p24"/>
          <p:cNvSpPr txBox="1"/>
          <p:nvPr/>
        </p:nvSpPr>
        <p:spPr>
          <a:xfrm>
            <a:off x="4617850" y="1517175"/>
            <a:ext cx="4353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Roboto"/>
                <a:ea typeface="Roboto"/>
                <a:cs typeface="Roboto"/>
                <a:sym typeface="Roboto"/>
              </a:rPr>
              <a:t>2000 vs. 2020: Changes relative to nation</a:t>
            </a:r>
            <a:endParaRPr b="1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Looking Ahead to 2024: The Electoral College</a:t>
            </a:r>
            <a:endParaRPr/>
          </a:p>
        </p:txBody>
      </p:sp>
      <p:sp>
        <p:nvSpPr>
          <p:cNvPr id="148" name="Google Shape;148;p25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9" name="Google Shape;149;p25"/>
          <p:cNvSpPr txBox="1"/>
          <p:nvPr/>
        </p:nvSpPr>
        <p:spPr>
          <a:xfrm>
            <a:off x="165825" y="1413425"/>
            <a:ext cx="34779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AZ, GA, MI, NC, NV, PA, &amp; WI keys to Elec College. Trump won 6/7 in ‘16, Biden 6/7 in ‘20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Biden loses 3 net electoral votes in new 2020 apportionment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269 magic R number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50" name="Google Shape;150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88788" y="1277025"/>
            <a:ext cx="5502812" cy="3866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Questions?</a:t>
            </a:r>
            <a:endParaRPr/>
          </a:p>
        </p:txBody>
      </p:sp>
      <p:sp>
        <p:nvSpPr>
          <p:cNvPr id="156" name="Google Shape;156;p26"/>
          <p:cNvSpPr txBox="1"/>
          <p:nvPr/>
        </p:nvSpPr>
        <p:spPr>
          <a:xfrm>
            <a:off x="328550" y="1540775"/>
            <a:ext cx="61971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To sign up for Sabato’s Crystal Ball for FREE, 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visit centerforpolitics.org/crystalball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Follow me on Twitter @kkondik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Contact me at kylekondik.com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Books: </a:t>
            </a:r>
            <a:r>
              <a:rPr i="1" lang="en" sz="2400">
                <a:latin typeface="Roboto"/>
                <a:ea typeface="Roboto"/>
                <a:cs typeface="Roboto"/>
                <a:sym typeface="Roboto"/>
              </a:rPr>
              <a:t>The Long Red Thread</a:t>
            </a:r>
            <a:r>
              <a:rPr lang="en" sz="2400"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i="1" lang="en" sz="2400">
                <a:latin typeface="Roboto"/>
                <a:ea typeface="Roboto"/>
                <a:cs typeface="Roboto"/>
                <a:sym typeface="Roboto"/>
              </a:rPr>
              <a:t>The Bellwether</a:t>
            </a:r>
            <a:endParaRPr i="1"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57" name="Google Shape;157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89250" y="1591563"/>
            <a:ext cx="2313551" cy="3251824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2022: Voters Put a Check on the White House, But Punish Republicans, Too</a:t>
            </a:r>
            <a:endParaRPr/>
          </a:p>
        </p:txBody>
      </p:sp>
      <p:sp>
        <p:nvSpPr>
          <p:cNvPr id="72" name="Google Shape;72;p14"/>
          <p:cNvSpPr txBox="1"/>
          <p:nvPr/>
        </p:nvSpPr>
        <p:spPr>
          <a:xfrm>
            <a:off x="165825" y="1413425"/>
            <a:ext cx="41358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Since 1946, prez party loses on average 26 House seats, 4 Senate seats, and 4 governorships in midterms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Ds lost only 9 net House seats while netting 1 senator and 2 governorships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3" name="Google Shape;7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32800" y="1576600"/>
            <a:ext cx="4537574" cy="30270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Senate: Party </a:t>
            </a:r>
            <a:r>
              <a:rPr lang="en"/>
              <a:t>C</a:t>
            </a:r>
            <a:r>
              <a:rPr lang="en"/>
              <a:t>ontrol </a:t>
            </a:r>
            <a:r>
              <a:rPr lang="en"/>
              <a:t>F</a:t>
            </a:r>
            <a:r>
              <a:rPr lang="en"/>
              <a:t>urther </a:t>
            </a:r>
            <a:r>
              <a:rPr lang="en"/>
              <a:t>A</a:t>
            </a:r>
            <a:r>
              <a:rPr lang="en"/>
              <a:t>ligns with </a:t>
            </a:r>
            <a:r>
              <a:rPr lang="en"/>
              <a:t>P</a:t>
            </a:r>
            <a:r>
              <a:rPr lang="en"/>
              <a:t>residential Results, </a:t>
            </a:r>
            <a:r>
              <a:rPr lang="en"/>
              <a:t>F</a:t>
            </a:r>
            <a:r>
              <a:rPr lang="en"/>
              <a:t>ew </a:t>
            </a:r>
            <a:r>
              <a:rPr lang="en"/>
              <a:t>S</a:t>
            </a:r>
            <a:r>
              <a:rPr lang="en"/>
              <a:t>plit </a:t>
            </a:r>
            <a:r>
              <a:rPr lang="en"/>
              <a:t>D</a:t>
            </a:r>
            <a:r>
              <a:rPr lang="en"/>
              <a:t>elegations</a:t>
            </a:r>
            <a:endParaRPr/>
          </a:p>
        </p:txBody>
      </p:sp>
      <p:pic>
        <p:nvPicPr>
          <p:cNvPr id="79" name="Google Shape;7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41589" y="1303575"/>
            <a:ext cx="5660823" cy="3839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Senate: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Great 2024 GOP Map Looms </a:t>
            </a:r>
            <a:endParaRPr/>
          </a:p>
        </p:txBody>
      </p:sp>
      <p:sp>
        <p:nvSpPr>
          <p:cNvPr id="85" name="Google Shape;85;p16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Ds defending 3 Trump states (MT-OH-WV), 5 others where Biden did worse than he did nationally (AZ-MI-NV-PA-WI)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FL-TX only potentially vulnerable R seats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6" name="Google Shape;8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04925" y="1413425"/>
            <a:ext cx="5139075" cy="34517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7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Senate: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Democrats on Defensive in Initial Ratings </a:t>
            </a:r>
            <a:endParaRPr/>
          </a:p>
        </p:txBody>
      </p:sp>
      <p:pic>
        <p:nvPicPr>
          <p:cNvPr id="92" name="Google Shape;9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15700" y="1351325"/>
            <a:ext cx="4712602" cy="3792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8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House: Narrow 222-213 GOP Edge, Republicans Enjoy Crossover Advantage </a:t>
            </a:r>
            <a:endParaRPr/>
          </a:p>
        </p:txBody>
      </p:sp>
      <p:sp>
        <p:nvSpPr>
          <p:cNvPr id="98" name="Google Shape;98;p18"/>
          <p:cNvSpPr txBox="1"/>
          <p:nvPr/>
        </p:nvSpPr>
        <p:spPr>
          <a:xfrm>
            <a:off x="165825" y="1413425"/>
            <a:ext cx="44061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211 seats Safe/Likely/Lean R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202 seats Safe/Likely/Lean D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22 Toss-ups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Lots of uncertainty about redistricting in certain states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9" name="Google Shape;9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05660" y="1413425"/>
            <a:ext cx="3940290" cy="3286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9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Governors: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Small Majority of Americans Live Under D Govs</a:t>
            </a:r>
            <a:endParaRPr/>
          </a:p>
        </p:txBody>
      </p:sp>
      <p:pic>
        <p:nvPicPr>
          <p:cNvPr id="105" name="Google Shape;10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96487" y="1383425"/>
            <a:ext cx="5751025" cy="3760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0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Governors: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Small Number of 2023/24 Races, Ds on Defense</a:t>
            </a:r>
            <a:endParaRPr/>
          </a:p>
        </p:txBody>
      </p:sp>
      <p:pic>
        <p:nvPicPr>
          <p:cNvPr id="111" name="Google Shape;11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95725" y="1385225"/>
            <a:ext cx="4600673" cy="37582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1"/>
          <p:cNvSpPr txBox="1"/>
          <p:nvPr>
            <p:ph type="title"/>
          </p:nvPr>
        </p:nvSpPr>
        <p:spPr>
          <a:xfrm>
            <a:off x="353750" y="523250"/>
            <a:ext cx="8638500" cy="65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Biden Approval Negative and Largely Static </a:t>
            </a:r>
            <a:endParaRPr/>
          </a:p>
        </p:txBody>
      </p:sp>
      <p:sp>
        <p:nvSpPr>
          <p:cNvPr id="117" name="Google Shape;117;p21"/>
          <p:cNvSpPr txBox="1"/>
          <p:nvPr/>
        </p:nvSpPr>
        <p:spPr>
          <a:xfrm>
            <a:off x="6964550" y="4856675"/>
            <a:ext cx="2518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Source: FiveThirtyEight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8" name="Google Shape;11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2513" y="1486250"/>
            <a:ext cx="8818987" cy="3370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