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762" r:id="rId2"/>
    <p:sldId id="259" r:id="rId3"/>
  </p:sldIdLst>
  <p:sldSz cx="12192000" cy="6858000"/>
  <p:notesSz cx="7102475" cy="938847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7" autoAdjust="0"/>
    <p:restoredTop sz="94660"/>
  </p:normalViewPr>
  <p:slideViewPr>
    <p:cSldViewPr snapToGrid="0">
      <p:cViewPr varScale="1">
        <p:scale>
          <a:sx n="87" d="100"/>
          <a:sy n="87" d="100"/>
        </p:scale>
        <p:origin x="533" y="4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microsoft.com/office/2016/11/relationships/changesInfo" Target="changesInfos/changesInfo1.xml"/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ichelle Mrdeza" userId="b74bd533b077b0b8" providerId="LiveId" clId="{044150EE-956F-4D48-A0E5-EBBD721C4D76}"/>
    <pc:docChg chg="modSld">
      <pc:chgData name="Michelle Mrdeza" userId="b74bd533b077b0b8" providerId="LiveId" clId="{044150EE-956F-4D48-A0E5-EBBD721C4D76}" dt="2023-03-10T23:29:54.071" v="98" actId="20577"/>
      <pc:docMkLst>
        <pc:docMk/>
      </pc:docMkLst>
      <pc:sldChg chg="modSp mod">
        <pc:chgData name="Michelle Mrdeza" userId="b74bd533b077b0b8" providerId="LiveId" clId="{044150EE-956F-4D48-A0E5-EBBD721C4D76}" dt="2023-03-10T23:29:54.071" v="98" actId="20577"/>
        <pc:sldMkLst>
          <pc:docMk/>
          <pc:sldMk cId="2601757519" sldId="762"/>
        </pc:sldMkLst>
        <pc:spChg chg="mod">
          <ac:chgData name="Michelle Mrdeza" userId="b74bd533b077b0b8" providerId="LiveId" clId="{044150EE-956F-4D48-A0E5-EBBD721C4D76}" dt="2023-03-10T23:29:13.776" v="81" actId="20577"/>
          <ac:spMkLst>
            <pc:docMk/>
            <pc:sldMk cId="2601757519" sldId="762"/>
            <ac:spMk id="46" creationId="{1AA218BA-D815-4355-AECB-8345AC5A8CA2}"/>
          </ac:spMkLst>
        </pc:spChg>
        <pc:spChg chg="mod">
          <ac:chgData name="Michelle Mrdeza" userId="b74bd533b077b0b8" providerId="LiveId" clId="{044150EE-956F-4D48-A0E5-EBBD721C4D76}" dt="2023-03-10T21:59:41.485" v="7" actId="1076"/>
          <ac:spMkLst>
            <pc:docMk/>
            <pc:sldMk cId="2601757519" sldId="762"/>
            <ac:spMk id="15371" creationId="{00000000-0000-0000-0000-000000000000}"/>
          </ac:spMkLst>
        </pc:spChg>
        <pc:spChg chg="mod">
          <ac:chgData name="Michelle Mrdeza" userId="b74bd533b077b0b8" providerId="LiveId" clId="{044150EE-956F-4D48-A0E5-EBBD721C4D76}" dt="2023-03-10T23:24:28.647" v="14" actId="20577"/>
          <ac:spMkLst>
            <pc:docMk/>
            <pc:sldMk cId="2601757519" sldId="762"/>
            <ac:spMk id="27651" creationId="{00000000-0000-0000-0000-000000000000}"/>
          </ac:spMkLst>
        </pc:spChg>
        <pc:spChg chg="mod">
          <ac:chgData name="Michelle Mrdeza" userId="b74bd533b077b0b8" providerId="LiveId" clId="{044150EE-956F-4D48-A0E5-EBBD721C4D76}" dt="2023-03-10T23:24:45.572" v="21" actId="20577"/>
          <ac:spMkLst>
            <pc:docMk/>
            <pc:sldMk cId="2601757519" sldId="762"/>
            <ac:spMk id="27652" creationId="{00000000-0000-0000-0000-000000000000}"/>
          </ac:spMkLst>
        </pc:spChg>
        <pc:spChg chg="mod">
          <ac:chgData name="Michelle Mrdeza" userId="b74bd533b077b0b8" providerId="LiveId" clId="{044150EE-956F-4D48-A0E5-EBBD721C4D76}" dt="2023-03-10T23:25:24.688" v="30" actId="20577"/>
          <ac:spMkLst>
            <pc:docMk/>
            <pc:sldMk cId="2601757519" sldId="762"/>
            <ac:spMk id="27653" creationId="{00000000-0000-0000-0000-000000000000}"/>
          </ac:spMkLst>
        </pc:spChg>
        <pc:spChg chg="mod">
          <ac:chgData name="Michelle Mrdeza" userId="b74bd533b077b0b8" providerId="LiveId" clId="{044150EE-956F-4D48-A0E5-EBBD721C4D76}" dt="2023-03-10T23:29:54.071" v="98" actId="20577"/>
          <ac:spMkLst>
            <pc:docMk/>
            <pc:sldMk cId="2601757519" sldId="762"/>
            <ac:spMk id="27654" creationId="{00000000-0000-0000-0000-000000000000}"/>
          </ac:spMkLst>
        </pc:spChg>
        <pc:spChg chg="mod">
          <ac:chgData name="Michelle Mrdeza" userId="b74bd533b077b0b8" providerId="LiveId" clId="{044150EE-956F-4D48-A0E5-EBBD721C4D76}" dt="2023-03-10T23:27:43.590" v="48" actId="20577"/>
          <ac:spMkLst>
            <pc:docMk/>
            <pc:sldMk cId="2601757519" sldId="762"/>
            <ac:spMk id="27655" creationId="{00000000-0000-0000-0000-000000000000}"/>
          </ac:spMkLst>
        </pc:spChg>
        <pc:spChg chg="mod">
          <ac:chgData name="Michelle Mrdeza" userId="b74bd533b077b0b8" providerId="LiveId" clId="{044150EE-956F-4D48-A0E5-EBBD721C4D76}" dt="2023-03-10T23:28:01.181" v="57" actId="20577"/>
          <ac:spMkLst>
            <pc:docMk/>
            <pc:sldMk cId="2601757519" sldId="762"/>
            <ac:spMk id="27656" creationId="{00000000-0000-0000-0000-000000000000}"/>
          </ac:spMkLst>
        </pc:spChg>
        <pc:spChg chg="mod">
          <ac:chgData name="Michelle Mrdeza" userId="b74bd533b077b0b8" providerId="LiveId" clId="{044150EE-956F-4D48-A0E5-EBBD721C4D76}" dt="2023-03-10T21:59:39.654" v="6" actId="20577"/>
          <ac:spMkLst>
            <pc:docMk/>
            <pc:sldMk cId="2601757519" sldId="762"/>
            <ac:spMk id="54274" creationId="{00000000-0000-0000-0000-000000000000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964A29-864E-4B51-B1A8-21F0675A3A1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8231B3F-8ED1-41A0-802B-F46FDCAB52E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325775A-9ECD-430E-9FC3-FFDCCB3AB6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AE1F14-16E0-4212-8E86-4B4E39C820B3}" type="datetimeFigureOut">
              <a:rPr lang="en-US" smtClean="0"/>
              <a:t>3/10/2023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E146E24-710B-4666-8A8F-0FD212A319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B7B5784-EA20-4C32-BFE3-A02FC15EF3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924439-C527-405C-91A5-72ADA8E2B0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50336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4913D0-0440-4BB3-BED9-F2E5FDEF0D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154D109-AC7D-4C29-A3FB-1657D987DCC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2F478D5-653B-4CC6-AD09-E472415F19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AE1F14-16E0-4212-8E86-4B4E39C820B3}" type="datetimeFigureOut">
              <a:rPr lang="en-US" smtClean="0"/>
              <a:t>3/10/2023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3EE02CA-07BF-445E-A91F-98BF3F9505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C190B74-B441-4A90-9DD9-E5C6E4A71F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924439-C527-405C-91A5-72ADA8E2B0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51053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E9E2136-4B7E-4273-8B49-721BF747F63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A409ABA-29DA-4D80-910D-64EA5F63D1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13562A7-9F03-43FA-BE73-9CDD16510D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AE1F14-16E0-4212-8E86-4B4E39C820B3}" type="datetimeFigureOut">
              <a:rPr lang="en-US" smtClean="0"/>
              <a:t>3/10/2023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41973F2-115D-42FE-AFB5-0F66A30DA3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C40AD6C-F40F-4A70-B0C1-863E7513D6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924439-C527-405C-91A5-72ADA8E2B0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97832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506805-56CF-4271-B282-8978A1203D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2781C80-D544-454E-941C-0C2EEFBAC8B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A8ED78F-A78B-44C1-8307-3B59194D2F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AE1F14-16E0-4212-8E86-4B4E39C820B3}" type="datetimeFigureOut">
              <a:rPr lang="en-US" smtClean="0"/>
              <a:t>3/10/2023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EB71D60-1CEF-4E77-852D-DE9F397FEE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B41F172-8B5C-4D0A-A890-A92D6DDDAE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924439-C527-405C-91A5-72ADA8E2B0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93854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DCF974-73B4-4EA0-B3AD-118C34CDD1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C65DD86-D697-4F70-BFFB-A0DB6A9BE02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1A96587-09A1-4BE9-A04F-A03D576006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AE1F14-16E0-4212-8E86-4B4E39C820B3}" type="datetimeFigureOut">
              <a:rPr lang="en-US" smtClean="0"/>
              <a:t>3/10/2023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0C7DED9-4E57-4CF5-8579-0C0196D61C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7552847-2308-4991-9CDA-14E2F33665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924439-C527-405C-91A5-72ADA8E2B0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20706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399C40-6F38-43A0-9EC4-D141BB7B79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81E3D3E-EDF1-4FEB-B5BC-D3AECE05948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35A0DDE-B7FC-4F50-BC92-3FB9BCD8E36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B62EF59-F0F2-4A9B-92B1-4DF3C38A14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AE1F14-16E0-4212-8E86-4B4E39C820B3}" type="datetimeFigureOut">
              <a:rPr lang="en-US" smtClean="0"/>
              <a:t>3/10/2023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F6CB4BF-E9BE-4E31-AE8F-5E6850C859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3038D85-16B3-4A45-81D8-4B117174B9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924439-C527-405C-91A5-72ADA8E2B0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20214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5679B1-33BF-46B6-A3A0-6F78374839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DA7AB67-6ACE-4FAA-9862-892BF2D5CAC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852EAE7-66CC-4982-A867-116DE401AD0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CA434C1-549D-4777-B979-7B7025902A5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0A3C13E-E0F6-4006-9C12-69F4987EE3C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03972B3-5381-4EE4-9E96-6226C20AE9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AE1F14-16E0-4212-8E86-4B4E39C820B3}" type="datetimeFigureOut">
              <a:rPr lang="en-US" smtClean="0"/>
              <a:t>3/10/2023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E7C0F5F-606F-45D0-A806-E47B5AA3F8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43CD871-6C97-4ABE-A946-B9B435145A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924439-C527-405C-91A5-72ADA8E2B0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88457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7F0201-3419-4D16-AEF2-E08812B311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6A1491E-0750-40FC-9D95-7AB38FBA3C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AE1F14-16E0-4212-8E86-4B4E39C820B3}" type="datetimeFigureOut">
              <a:rPr lang="en-US" smtClean="0"/>
              <a:t>3/10/2023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510C941-6721-4113-ADE6-A31235BF0D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5010B24-9C13-47E4-83C7-E6F7AA6C35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924439-C527-405C-91A5-72ADA8E2B0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09364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D2A6BD1-9361-45E4-BD31-38E68DD35F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AE1F14-16E0-4212-8E86-4B4E39C820B3}" type="datetimeFigureOut">
              <a:rPr lang="en-US" smtClean="0"/>
              <a:t>3/10/2023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A48A80A-A110-467B-A717-7403155EB9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E5EAE33-1C44-474E-8604-C6014CC2EA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924439-C527-405C-91A5-72ADA8E2B0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01960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44E74F-BE98-4840-9067-1BC57971E8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3EB51EA-D301-465A-B759-7B5F0EC2C81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A6BBAAD-3F1C-4BF4-8ECC-0AB01915B1C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89D7E64-C2EF-4ABB-9F85-101E499060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AE1F14-16E0-4212-8E86-4B4E39C820B3}" type="datetimeFigureOut">
              <a:rPr lang="en-US" smtClean="0"/>
              <a:t>3/10/2023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3C61710-371F-4826-982D-3888DFAF33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C418A05-127E-4AD2-81C3-6E31B747DE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924439-C527-405C-91A5-72ADA8E2B0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91521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00E102-D9B0-46AB-ACF1-D123D0DCE4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6B718C5-0255-4C50-86F0-B0CCE758E09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3DA1D66-2865-4FD9-88E7-08B7E703495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6A10A39-557B-4607-BFC6-10EF5637F3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AE1F14-16E0-4212-8E86-4B4E39C820B3}" type="datetimeFigureOut">
              <a:rPr lang="en-US" smtClean="0"/>
              <a:t>3/10/2023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76FF736-83FC-4643-9F1C-72735B3CC7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AF57492-5A5F-45CA-B994-0CD73435D0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924439-C527-405C-91A5-72ADA8E2B0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01430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75E3314-038A-4FFC-9FB3-6E23358876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24EC54B-B0C3-4415-97BD-2FEF4BF1A4C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7AA41C2-1153-4B89-ADD7-3EFC916C666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2AE1F14-16E0-4212-8E86-4B4E39C820B3}" type="datetimeFigureOut">
              <a:rPr lang="en-US" smtClean="0"/>
              <a:t>3/10/2023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32A118A-1FF0-4824-936F-B7F16C16DC9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B94E6D2-4AD1-425F-9B79-33E24A72BF0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924439-C527-405C-91A5-72ADA8E2B0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37436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524000" y="76200"/>
            <a:ext cx="9144000" cy="914400"/>
          </a:xfrm>
        </p:spPr>
        <p:txBody>
          <a:bodyPr>
            <a:normAutofit fontScale="90000"/>
          </a:bodyPr>
          <a:lstStyle/>
          <a:p>
            <a:pPr algn="ctr" eaLnBrk="1" hangingPunct="1">
              <a:defRPr/>
            </a:pPr>
            <a:br>
              <a:rPr lang="en-US" sz="25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en-US" sz="22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PUTTING THE BUDGET IN PERSPECTIVE</a:t>
            </a:r>
            <a:br>
              <a:rPr lang="en-US" sz="22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en-US" sz="22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FY 2022/FY 2023/BIDEN FY 2024</a:t>
            </a:r>
            <a:br>
              <a:rPr lang="en-US" sz="22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endParaRPr lang="en-US" sz="2200" b="1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27651" name="Text Box 3"/>
          <p:cNvSpPr txBox="1">
            <a:spLocks noChangeArrowheads="1"/>
          </p:cNvSpPr>
          <p:nvPr/>
        </p:nvSpPr>
        <p:spPr bwMode="auto">
          <a:xfrm>
            <a:off x="4094284" y="1106269"/>
            <a:ext cx="3341075" cy="646331"/>
          </a:xfrm>
          <a:prstGeom prst="rect">
            <a:avLst/>
          </a:prstGeom>
          <a:solidFill>
            <a:srgbClr val="003366"/>
          </a:solidFill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FEDERAL BUDGET </a:t>
            </a:r>
          </a:p>
          <a:p>
            <a:pPr algn="ctr">
              <a:defRPr/>
            </a:pPr>
            <a:r>
              <a:rPr 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$6.3 /$6.4 /$6.9 Trillion</a:t>
            </a:r>
          </a:p>
        </p:txBody>
      </p:sp>
      <p:sp>
        <p:nvSpPr>
          <p:cNvPr id="27652" name="Text Box 4"/>
          <p:cNvSpPr txBox="1">
            <a:spLocks noChangeArrowheads="1"/>
          </p:cNvSpPr>
          <p:nvPr/>
        </p:nvSpPr>
        <p:spPr bwMode="auto">
          <a:xfrm>
            <a:off x="1828800" y="2133601"/>
            <a:ext cx="2438400" cy="784830"/>
          </a:xfrm>
          <a:prstGeom prst="rect">
            <a:avLst/>
          </a:prstGeom>
          <a:solidFill>
            <a:srgbClr val="003366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MANDATORY </a:t>
            </a:r>
          </a:p>
          <a:p>
            <a:pPr algn="ctr">
              <a:spcBef>
                <a:spcPct val="50000"/>
              </a:spcBef>
              <a:defRPr/>
            </a:pPr>
            <a:r>
              <a:rPr 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$4.1/$3.9/$3.9 Trillion</a:t>
            </a:r>
          </a:p>
        </p:txBody>
      </p:sp>
      <p:sp>
        <p:nvSpPr>
          <p:cNvPr id="27653" name="Text Box 5"/>
          <p:cNvSpPr txBox="1">
            <a:spLocks noChangeArrowheads="1"/>
          </p:cNvSpPr>
          <p:nvPr/>
        </p:nvSpPr>
        <p:spPr bwMode="auto">
          <a:xfrm>
            <a:off x="4648200" y="2133600"/>
            <a:ext cx="2438400" cy="784830"/>
          </a:xfrm>
          <a:prstGeom prst="rect">
            <a:avLst/>
          </a:prstGeom>
          <a:solidFill>
            <a:srgbClr val="003366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INTEREST ON THE DEBT</a:t>
            </a:r>
          </a:p>
          <a:p>
            <a:pPr algn="ctr">
              <a:spcBef>
                <a:spcPct val="50000"/>
              </a:spcBef>
              <a:defRPr/>
            </a:pPr>
            <a:r>
              <a:rPr 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$476/$665/$796 Billion</a:t>
            </a:r>
          </a:p>
        </p:txBody>
      </p:sp>
      <p:sp>
        <p:nvSpPr>
          <p:cNvPr id="27654" name="Text Box 6"/>
          <p:cNvSpPr txBox="1">
            <a:spLocks noChangeArrowheads="1"/>
          </p:cNvSpPr>
          <p:nvPr/>
        </p:nvSpPr>
        <p:spPr bwMode="auto">
          <a:xfrm>
            <a:off x="7385770" y="2143838"/>
            <a:ext cx="3059259" cy="787395"/>
          </a:xfrm>
          <a:prstGeom prst="rect">
            <a:avLst/>
          </a:prstGeom>
          <a:solidFill>
            <a:srgbClr val="003366"/>
          </a:solidFill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ts val="1080"/>
              </a:spcBef>
              <a:defRPr/>
            </a:pPr>
            <a:r>
              <a:rPr 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DISCRETIONARY</a:t>
            </a:r>
          </a:p>
          <a:p>
            <a:pPr algn="ctr">
              <a:spcBef>
                <a:spcPts val="1080"/>
              </a:spcBef>
              <a:defRPr/>
            </a:pPr>
            <a:r>
              <a:rPr 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$1.601/1.736/$1.730 Trillion</a:t>
            </a:r>
          </a:p>
        </p:txBody>
      </p:sp>
      <p:sp>
        <p:nvSpPr>
          <p:cNvPr id="27655" name="Text Box 7"/>
          <p:cNvSpPr txBox="1">
            <a:spLocks noChangeArrowheads="1"/>
          </p:cNvSpPr>
          <p:nvPr/>
        </p:nvSpPr>
        <p:spPr bwMode="auto">
          <a:xfrm>
            <a:off x="2435469" y="3708469"/>
            <a:ext cx="3166695" cy="923330"/>
          </a:xfrm>
          <a:prstGeom prst="rect">
            <a:avLst/>
          </a:prstGeom>
          <a:solidFill>
            <a:srgbClr val="003366"/>
          </a:solidFill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b="1" dirty="0">
                <a:solidFill>
                  <a:srgbClr val="92D05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DEFENSE</a:t>
            </a:r>
          </a:p>
          <a:p>
            <a:pPr algn="ctr">
              <a:defRPr/>
            </a:pPr>
            <a:r>
              <a:rPr 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$782/$858 /$886 Billion</a:t>
            </a:r>
          </a:p>
          <a:p>
            <a:pPr algn="ctr">
              <a:defRPr/>
            </a:pPr>
            <a:endParaRPr lang="en-US" b="1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Calibri" pitchFamily="34" charset="0"/>
            </a:endParaRPr>
          </a:p>
        </p:txBody>
      </p:sp>
      <p:sp>
        <p:nvSpPr>
          <p:cNvPr id="27656" name="Text Box 8"/>
          <p:cNvSpPr txBox="1">
            <a:spLocks noChangeArrowheads="1"/>
          </p:cNvSpPr>
          <p:nvPr/>
        </p:nvSpPr>
        <p:spPr bwMode="auto">
          <a:xfrm>
            <a:off x="6769360" y="3702786"/>
            <a:ext cx="3243154" cy="861774"/>
          </a:xfrm>
          <a:prstGeom prst="rect">
            <a:avLst/>
          </a:prstGeom>
          <a:solidFill>
            <a:srgbClr val="003366"/>
          </a:solidFill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b="1" dirty="0">
                <a:solidFill>
                  <a:srgbClr val="92D05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NON-DEFENSE</a:t>
            </a:r>
          </a:p>
          <a:p>
            <a:pPr algn="ctr">
              <a:defRPr/>
            </a:pPr>
            <a:r>
              <a:rPr 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$694 /$760/$809 Billion</a:t>
            </a:r>
          </a:p>
          <a:p>
            <a:pPr algn="ctr">
              <a:defRPr/>
            </a:pPr>
            <a:endParaRPr lang="en-US" sz="1400" b="1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Calibri" pitchFamily="34" charset="0"/>
            </a:endParaRPr>
          </a:p>
        </p:txBody>
      </p:sp>
      <p:sp>
        <p:nvSpPr>
          <p:cNvPr id="27657" name="Text Box 9"/>
          <p:cNvSpPr txBox="1">
            <a:spLocks noChangeArrowheads="1"/>
          </p:cNvSpPr>
          <p:nvPr/>
        </p:nvSpPr>
        <p:spPr bwMode="auto">
          <a:xfrm>
            <a:off x="6953251" y="4973259"/>
            <a:ext cx="3059263" cy="1200329"/>
          </a:xfrm>
          <a:prstGeom prst="rect">
            <a:avLst/>
          </a:prstGeom>
          <a:solidFill>
            <a:srgbClr val="003366"/>
          </a:solidFill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Agriculture; Justice; Interior; Health; Education; Energy; Transportation; Housing; Homeland; Veterans</a:t>
            </a:r>
          </a:p>
        </p:txBody>
      </p:sp>
      <p:sp>
        <p:nvSpPr>
          <p:cNvPr id="27658" name="Text Box 10"/>
          <p:cNvSpPr txBox="1">
            <a:spLocks noChangeArrowheads="1"/>
          </p:cNvSpPr>
          <p:nvPr/>
        </p:nvSpPr>
        <p:spPr bwMode="auto">
          <a:xfrm>
            <a:off x="2598126" y="5246742"/>
            <a:ext cx="3166696" cy="646331"/>
          </a:xfrm>
          <a:prstGeom prst="rect">
            <a:avLst/>
          </a:prstGeom>
          <a:solidFill>
            <a:srgbClr val="003366"/>
          </a:solidFill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DOD; Intelligence Community; DOE; Coast Guard </a:t>
            </a:r>
          </a:p>
        </p:txBody>
      </p:sp>
      <p:sp>
        <p:nvSpPr>
          <p:cNvPr id="15370" name="Line 11"/>
          <p:cNvSpPr>
            <a:spLocks noChangeShapeType="1"/>
          </p:cNvSpPr>
          <p:nvPr/>
        </p:nvSpPr>
        <p:spPr bwMode="auto">
          <a:xfrm>
            <a:off x="5562600" y="1752600"/>
            <a:ext cx="0" cy="381000"/>
          </a:xfrm>
          <a:prstGeom prst="line">
            <a:avLst/>
          </a:prstGeom>
          <a:noFill/>
          <a:ln w="25400">
            <a:solidFill>
              <a:schemeClr val="tx2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5371" name="Line 12"/>
          <p:cNvSpPr>
            <a:spLocks noChangeShapeType="1"/>
          </p:cNvSpPr>
          <p:nvPr/>
        </p:nvSpPr>
        <p:spPr bwMode="auto">
          <a:xfrm>
            <a:off x="2743200" y="1820105"/>
            <a:ext cx="5916764" cy="0"/>
          </a:xfrm>
          <a:prstGeom prst="line">
            <a:avLst/>
          </a:prstGeom>
          <a:noFill/>
          <a:ln w="25400">
            <a:solidFill>
              <a:schemeClr val="tx2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5372" name="Line 13"/>
          <p:cNvSpPr>
            <a:spLocks noChangeShapeType="1"/>
          </p:cNvSpPr>
          <p:nvPr/>
        </p:nvSpPr>
        <p:spPr bwMode="auto">
          <a:xfrm>
            <a:off x="2743200" y="1789332"/>
            <a:ext cx="0" cy="344268"/>
          </a:xfrm>
          <a:prstGeom prst="line">
            <a:avLst/>
          </a:prstGeom>
          <a:noFill/>
          <a:ln w="25400">
            <a:solidFill>
              <a:schemeClr val="tx2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5373" name="Line 14"/>
          <p:cNvSpPr>
            <a:spLocks noChangeShapeType="1"/>
          </p:cNvSpPr>
          <p:nvPr/>
        </p:nvSpPr>
        <p:spPr bwMode="auto">
          <a:xfrm>
            <a:off x="8659964" y="1757200"/>
            <a:ext cx="0" cy="376401"/>
          </a:xfrm>
          <a:prstGeom prst="line">
            <a:avLst/>
          </a:prstGeom>
          <a:noFill/>
          <a:ln w="25400">
            <a:solidFill>
              <a:schemeClr val="tx2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cxnSp>
        <p:nvCxnSpPr>
          <p:cNvPr id="25" name="Straight Connector 24"/>
          <p:cNvCxnSpPr>
            <a:cxnSpLocks/>
          </p:cNvCxnSpPr>
          <p:nvPr/>
        </p:nvCxnSpPr>
        <p:spPr>
          <a:xfrm>
            <a:off x="8915400" y="2875085"/>
            <a:ext cx="0" cy="827701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>
            <a:cxnSpLocks/>
          </p:cNvCxnSpPr>
          <p:nvPr/>
        </p:nvCxnSpPr>
        <p:spPr>
          <a:xfrm flipH="1">
            <a:off x="8496071" y="4497265"/>
            <a:ext cx="2" cy="475994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/>
          <p:cNvCxnSpPr>
            <a:cxnSpLocks/>
            <a:endCxn id="27658" idx="0"/>
          </p:cNvCxnSpPr>
          <p:nvPr/>
        </p:nvCxnSpPr>
        <p:spPr>
          <a:xfrm>
            <a:off x="4181474" y="4553435"/>
            <a:ext cx="0" cy="693307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/>
          <p:cNvCxnSpPr>
            <a:cxnSpLocks/>
          </p:cNvCxnSpPr>
          <p:nvPr/>
        </p:nvCxnSpPr>
        <p:spPr>
          <a:xfrm flipH="1">
            <a:off x="4145573" y="3518038"/>
            <a:ext cx="4769827" cy="0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Connector 44"/>
          <p:cNvCxnSpPr>
            <a:cxnSpLocks/>
          </p:cNvCxnSpPr>
          <p:nvPr/>
        </p:nvCxnSpPr>
        <p:spPr>
          <a:xfrm>
            <a:off x="4181474" y="3511114"/>
            <a:ext cx="0" cy="286261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TextBox 45">
            <a:extLst>
              <a:ext uri="{FF2B5EF4-FFF2-40B4-BE49-F238E27FC236}">
                <a16:creationId xmlns:a16="http://schemas.microsoft.com/office/drawing/2014/main" id="{1AA218BA-D815-4355-AECB-8345AC5A8CA2}"/>
              </a:ext>
            </a:extLst>
          </p:cNvPr>
          <p:cNvSpPr txBox="1"/>
          <p:nvPr/>
        </p:nvSpPr>
        <p:spPr>
          <a:xfrm>
            <a:off x="1200733" y="6151140"/>
            <a:ext cx="380018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</a:rPr>
              <a:t>2022 Deficit:  $1.4 T</a:t>
            </a:r>
          </a:p>
          <a:p>
            <a:r>
              <a:rPr lang="en-US" b="1" dirty="0">
                <a:solidFill>
                  <a:srgbClr val="FF0000"/>
                </a:solidFill>
              </a:rPr>
              <a:t>2024 (EST): $1.9 T</a:t>
            </a:r>
          </a:p>
        </p:txBody>
      </p:sp>
    </p:spTree>
    <p:extLst>
      <p:ext uri="{BB962C8B-B14F-4D97-AF65-F5344CB8AC3E}">
        <p14:creationId xmlns:p14="http://schemas.microsoft.com/office/powerpoint/2010/main" val="260175751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0295" name="Picture 18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62201" y="304800"/>
            <a:ext cx="7888941" cy="609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44313517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551</TotalTime>
  <Words>108</Words>
  <Application>Microsoft Office PowerPoint</Application>
  <PresentationFormat>Widescreen</PresentationFormat>
  <Paragraphs>17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 PUTTING THE BUDGET IN PERSPECTIVE FY 2022/FY 2023/BIDEN FY 2024 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PUTTING THE BUDGET IN PERSPECTIVE FY 2019/FY 2020/FY 2021</dc:title>
  <dc:creator>Michelle Mrdeza</dc:creator>
  <cp:lastModifiedBy>Michelle Mrdeza</cp:lastModifiedBy>
  <cp:revision>4</cp:revision>
  <cp:lastPrinted>2023-03-10T22:02:08Z</cp:lastPrinted>
  <dcterms:created xsi:type="dcterms:W3CDTF">2020-10-15T17:28:52Z</dcterms:created>
  <dcterms:modified xsi:type="dcterms:W3CDTF">2023-03-10T23:29:57Z</dcterms:modified>
</cp:coreProperties>
</file>