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15" r:id="rId3"/>
    <p:sldId id="327" r:id="rId4"/>
    <p:sldId id="323" r:id="rId5"/>
    <p:sldId id="324" r:id="rId6"/>
    <p:sldId id="325" r:id="rId7"/>
    <p:sldId id="326" r:id="rId8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1" autoAdjust="0"/>
    <p:restoredTop sz="95498" autoAdjust="0"/>
  </p:normalViewPr>
  <p:slideViewPr>
    <p:cSldViewPr>
      <p:cViewPr varScale="1">
        <p:scale>
          <a:sx n="102" d="100"/>
          <a:sy n="102" d="100"/>
        </p:scale>
        <p:origin x="97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2018 elections: Historic in several ways</a:t>
            </a:r>
          </a:p>
          <a:p>
            <a:r>
              <a:rPr lang="en-US" dirty="0"/>
              <a:t>	Highest midterm turnout since 1914. </a:t>
            </a:r>
          </a:p>
          <a:p>
            <a:r>
              <a:rPr lang="en-US" dirty="0"/>
              <a:t>	Democrats won 8.6% of the popular vote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First Congress to elect more than 100 women.</a:t>
            </a:r>
          </a:p>
          <a:p>
            <a:r>
              <a:rPr lang="en-US" dirty="0"/>
              <a:t>	35 Ds, 1 R.</a:t>
            </a:r>
          </a:p>
          <a:p>
            <a:r>
              <a:rPr lang="en-US" dirty="0"/>
              <a:t>	Average age of the House freshmen is 45.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Midterms are bad years for presidents.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House: Democrats picked up 42 seats. </a:t>
            </a:r>
          </a:p>
          <a:p>
            <a:pPr lvl="0"/>
            <a:r>
              <a:rPr lang="en-US" dirty="0"/>
              <a:t>235-199</a:t>
            </a:r>
          </a:p>
          <a:p>
            <a:pPr lvl="0"/>
            <a:r>
              <a:rPr lang="en-US" dirty="0"/>
              <a:t>More than 60% of Dems new to the majority</a:t>
            </a:r>
          </a:p>
          <a:p>
            <a:pPr lvl="0"/>
            <a:r>
              <a:rPr lang="en-US" dirty="0"/>
              <a:t>76% of Republicans new to the minority</a:t>
            </a:r>
          </a:p>
          <a:p>
            <a:pPr lvl="0"/>
            <a:r>
              <a:rPr lang="en-US" b="1" dirty="0"/>
              <a:t>New members</a:t>
            </a:r>
            <a:r>
              <a:rPr lang="en-US" dirty="0"/>
              <a:t>: 94.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Senate: Republicans gained 4 (IN, ND, MO, FL). Democrats picked up 2 (NV, AZ). </a:t>
            </a:r>
          </a:p>
          <a:p>
            <a:pPr lvl="0"/>
            <a:r>
              <a:rPr lang="en-US" dirty="0"/>
              <a:t>Republicans had a Senate majority of 51-49. Probable 53-47 after Florida recount.</a:t>
            </a:r>
          </a:p>
          <a:p>
            <a:pPr lvl="0"/>
            <a:r>
              <a:rPr lang="en-US" dirty="0"/>
              <a:t>9 freshmen senators.</a:t>
            </a:r>
          </a:p>
          <a:p>
            <a:pPr lvl="1"/>
            <a:r>
              <a:rPr lang="en-US" dirty="0"/>
              <a:t>7 Rs – Blackburn, Braun (IN), Hawley (MO), Scott (FL), Kramer (ND), Romney. (McSally)</a:t>
            </a:r>
          </a:p>
          <a:p>
            <a:pPr lvl="1"/>
            <a:r>
              <a:rPr lang="en-US" dirty="0"/>
              <a:t>2 Ds – Rosen (NV), </a:t>
            </a:r>
            <a:r>
              <a:rPr lang="en-US" dirty="0" err="1"/>
              <a:t>Sinema</a:t>
            </a:r>
            <a:r>
              <a:rPr lang="en-US" dirty="0"/>
              <a:t> (AZ),  </a:t>
            </a:r>
          </a:p>
          <a:p>
            <a:r>
              <a:rPr lang="en-US" b="1" dirty="0"/>
              <a:t> </a:t>
            </a:r>
            <a:endParaRPr lang="en-US" sz="1100" dirty="0"/>
          </a:p>
          <a:p>
            <a:r>
              <a:rPr lang="en-US" b="1" dirty="0"/>
              <a:t>House Leadership races</a:t>
            </a:r>
            <a:endParaRPr lang="en-US" dirty="0"/>
          </a:p>
          <a:p>
            <a:pPr lvl="0"/>
            <a:r>
              <a:rPr lang="en-US" dirty="0"/>
              <a:t>Pelosi , Hoyer, Clyburn. P and H on top for 16 years. </a:t>
            </a:r>
          </a:p>
          <a:p>
            <a:pPr lvl="0"/>
            <a:r>
              <a:rPr lang="en-US" dirty="0"/>
              <a:t>Roughly 20 anti-Pelosi Democrats. Moulton, Cooper, Perlmutter, Foster, Lynch, etc. Several freshmen: Sherrill, Van Drew, Rose, Cunningham, etc.</a:t>
            </a:r>
          </a:p>
          <a:p>
            <a:pPr lvl="0"/>
            <a:r>
              <a:rPr lang="en-US" dirty="0"/>
              <a:t>12 voted for others. 3 voted present. Won with 220 votes.</a:t>
            </a:r>
          </a:p>
          <a:p>
            <a:pPr lvl="1"/>
            <a:r>
              <a:rPr lang="en-US" dirty="0"/>
              <a:t>Had to concede several things: subcommittee chair, bills on the floor, Select Committee on Modernization, Select Committee on Climate Change, Consent Calendar, motion to vacate the chair, proportional representation on A Committees.</a:t>
            </a:r>
          </a:p>
          <a:p>
            <a:pPr lvl="1"/>
            <a:r>
              <a:rPr lang="en-US" b="1" dirty="0"/>
              <a:t>Most important, term limit. </a:t>
            </a:r>
            <a:endParaRPr lang="en-US" dirty="0"/>
          </a:p>
          <a:p>
            <a:pPr lvl="2"/>
            <a:r>
              <a:rPr lang="en-US" dirty="0"/>
              <a:t>Steny and Clyburn against. </a:t>
            </a:r>
          </a:p>
          <a:p>
            <a:pPr lvl="1"/>
            <a:r>
              <a:rPr lang="en-US" dirty="0"/>
              <a:t>Average age of leadership: 79.</a:t>
            </a:r>
          </a:p>
          <a:p>
            <a:pPr lvl="1"/>
            <a:r>
              <a:rPr lang="en-US" dirty="0"/>
              <a:t>Average age of Democratic freshmen class? 45.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Senate Leadership</a:t>
            </a:r>
            <a:endParaRPr lang="en-US" dirty="0"/>
          </a:p>
          <a:p>
            <a:pPr lvl="0"/>
            <a:r>
              <a:rPr lang="en-US" dirty="0"/>
              <a:t>Mostly the same</a:t>
            </a:r>
          </a:p>
          <a:p>
            <a:pPr lvl="0"/>
            <a:r>
              <a:rPr lang="en-US" dirty="0"/>
              <a:t>McConnell returns as Majority Leader; Thune as Majority Whip</a:t>
            </a:r>
          </a:p>
          <a:p>
            <a:pPr lvl="0"/>
            <a:r>
              <a:rPr lang="en-US" dirty="0"/>
              <a:t>Schumer as Minority Leader; Durbin as Minority Whip</a:t>
            </a:r>
          </a:p>
          <a:p>
            <a:pPr lvl="0"/>
            <a:r>
              <a:rPr lang="en-US" dirty="0"/>
              <a:t>53 majority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Post-election phase</a:t>
            </a:r>
          </a:p>
          <a:p>
            <a:pPr lvl="2"/>
            <a:r>
              <a:rPr lang="en-US" dirty="0"/>
              <a:t>CJR bill passes, Farm bill passes</a:t>
            </a:r>
          </a:p>
          <a:p>
            <a:pPr lvl="2"/>
            <a:r>
              <a:rPr lang="en-US" dirty="0"/>
              <a:t>Shutdown dynamic over appropriations</a:t>
            </a:r>
          </a:p>
          <a:p>
            <a:pPr lvl="0"/>
            <a:endParaRPr 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9305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7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The Unique Nature of the Senate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4953000"/>
            <a:ext cx="4953000" cy="1143000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pic>
        <p:nvPicPr>
          <p:cNvPr id="6" name="Picture 2" descr="United States Senate | Definition, History, &amp; Facts | Britanni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896" y="1905000"/>
            <a:ext cx="4268207" cy="27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Not your typical upper chamber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Explainer: U.S. Senate referee in spotlight as Democrats pursue major  spending | Reut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453109"/>
            <a:ext cx="8059737" cy="453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63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 historical compromise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9D537E0-DDD0-46B8-B982-AE4CC025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2" y="1536854"/>
            <a:ext cx="3400801" cy="4597622"/>
          </a:xfrm>
          <a:prstGeom prst="rect">
            <a:avLst/>
          </a:prstGeom>
        </p:spPr>
      </p:pic>
      <p:pic>
        <p:nvPicPr>
          <p:cNvPr id="25" name="Picture 2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3BCA073-8422-4B12-9CBC-7CD5F732FA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624" y="1547794"/>
            <a:ext cx="2932176" cy="2032975"/>
          </a:xfrm>
          <a:prstGeom prst="rect">
            <a:avLst/>
          </a:prstGeom>
        </p:spPr>
      </p:pic>
      <p:pic>
        <p:nvPicPr>
          <p:cNvPr id="26" name="Picture 25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2B35F2A5-75CC-4F5A-8A57-162B0C57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54" y="3989314"/>
            <a:ext cx="3022394" cy="214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21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 modern outlier to democratic theory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 descr="What is the filibuster? How it works, and why Democrats want carveouts — or  to end it entirely - The Washington Po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1598220"/>
            <a:ext cx="6912321" cy="388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26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Senate Rules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" name="Picture 4" descr="U.S. Senate: Riddick's Senate Procedure">
            <a:extLst>
              <a:ext uri="{FF2B5EF4-FFF2-40B4-BE49-F238E27FC236}">
                <a16:creationId xmlns:a16="http://schemas.microsoft.com/office/drawing/2014/main" id="{609F5F7E-08A8-49A6-86BA-A39F22ADD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12" y="1392953"/>
            <a:ext cx="3121023" cy="485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Sen. Chuck Schumer celebrates gains in $2T stimulus deal, says Democrats  'improved it' - ABC News">
            <a:extLst>
              <a:ext uri="{FF2B5EF4-FFF2-40B4-BE49-F238E27FC236}">
                <a16:creationId xmlns:a16="http://schemas.microsoft.com/office/drawing/2014/main" id="{07DD4D83-C0AC-8F37-E3EE-B8775AD01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840" y="4020882"/>
            <a:ext cx="3566856" cy="204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ce President Harris casts tie-breaking vote to advance sweeping bill |  CNN Politics">
            <a:extLst>
              <a:ext uri="{FF2B5EF4-FFF2-40B4-BE49-F238E27FC236}">
                <a16:creationId xmlns:a16="http://schemas.microsoft.com/office/drawing/2014/main" id="{A62F5077-D28B-E8D2-3BD5-3C85C8C4B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61" y="1543640"/>
            <a:ext cx="3554952" cy="19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Holds and Filibuster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Picture 4" descr="Shutdown debate gets heated on Senate floor - CNN Video">
            <a:extLst>
              <a:ext uri="{FF2B5EF4-FFF2-40B4-BE49-F238E27FC236}">
                <a16:creationId xmlns:a16="http://schemas.microsoft.com/office/drawing/2014/main" id="{8D7BF5C4-458C-4BCB-A137-4A3D585E5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754386"/>
            <a:ext cx="7205635" cy="405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Is the Senate broken?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Tommy Tuberville steadfast in hold on Pentagon nominations | CNN Politic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39" y="1397716"/>
            <a:ext cx="3717901" cy="225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chumer addresses canceled White House meeting on Senate flo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442" y="1413554"/>
            <a:ext cx="3989416" cy="224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Voting bill collapses, Democrats unable to change filibuster | AP New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39" y="3869077"/>
            <a:ext cx="3717901" cy="209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What is the filibuster? How it works, and why Democrats want carveouts — or  to end it entirely - The Washington Pos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651" y="3846390"/>
            <a:ext cx="3952207" cy="211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1945</Words>
  <Application>Microsoft Office PowerPoint</Application>
  <PresentationFormat>On-screen Show (4:3)</PresentationFormat>
  <Paragraphs>220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Garamond</vt:lpstr>
      <vt:lpstr>Wingdings</vt:lpstr>
      <vt:lpstr>Office Theme</vt:lpstr>
      <vt:lpstr>The Unique Nature of the Senate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Scott M IMPACt Inc.</cp:lastModifiedBy>
  <cp:revision>37</cp:revision>
  <cp:lastPrinted>2020-05-05T11:47:59Z</cp:lastPrinted>
  <dcterms:created xsi:type="dcterms:W3CDTF">2020-03-09T18:52:31Z</dcterms:created>
  <dcterms:modified xsi:type="dcterms:W3CDTF">2023-07-26T14:56:42Z</dcterms:modified>
</cp:coreProperties>
</file>