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4" r:id="rId3"/>
    <p:sldId id="281" r:id="rId4"/>
    <p:sldId id="308" r:id="rId5"/>
    <p:sldId id="263" r:id="rId6"/>
    <p:sldId id="289" r:id="rId7"/>
    <p:sldId id="290" r:id="rId8"/>
    <p:sldId id="305" r:id="rId9"/>
    <p:sldId id="306" r:id="rId10"/>
    <p:sldId id="278" r:id="rId11"/>
    <p:sldId id="291" r:id="rId12"/>
    <p:sldId id="275" r:id="rId13"/>
    <p:sldId id="304" r:id="rId14"/>
    <p:sldId id="294" r:id="rId15"/>
    <p:sldId id="307" r:id="rId16"/>
    <p:sldId id="280" r:id="rId17"/>
    <p:sldId id="295" r:id="rId18"/>
    <p:sldId id="293" r:id="rId19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1289"/>
  </p:normalViewPr>
  <p:slideViewPr>
    <p:cSldViewPr>
      <p:cViewPr varScale="1">
        <p:scale>
          <a:sx n="98" d="100"/>
          <a:sy n="98" d="100"/>
        </p:scale>
        <p:origin x="1272" y="-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7/26/2023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118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-23949" y="23622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majority of those present and voting in the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Patty Murray (D-WA) = Pres pro-</a:t>
            </a:r>
            <a:r>
              <a:rPr lang="en-US" dirty="0" err="1"/>
              <a:t>tem</a:t>
            </a:r>
            <a:r>
              <a:rPr lang="en-US" dirty="0"/>
              <a:t> and </a:t>
            </a:r>
            <a:r>
              <a:rPr lang="en-US" dirty="0" err="1"/>
              <a:t>Appops</a:t>
            </a:r>
            <a:r>
              <a:rPr lang="en-US" dirty="0"/>
              <a:t> chair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on the floor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 Whips = somewhat tougher job in Senate, fewer tools.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0" y="78366"/>
            <a:ext cx="8534399" cy="122792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HOUSE: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8586649" cy="5712834"/>
          </a:xfrm>
        </p:spPr>
        <p:txBody>
          <a:bodyPr>
            <a:normAutofit fontScale="25000" lnSpcReduction="20000"/>
          </a:bodyPr>
          <a:lstStyle/>
          <a:p>
            <a:pPr lvl="2"/>
            <a:r>
              <a:rPr lang="en-US" sz="12000" dirty="0"/>
              <a:t>Speaker Kevin McCarthy (R-CA)</a:t>
            </a:r>
          </a:p>
          <a:p>
            <a:pPr lvl="2"/>
            <a:r>
              <a:rPr lang="en-US" sz="12000" dirty="0"/>
              <a:t>Majority Leader Steve Scalise (R-LA)</a:t>
            </a:r>
          </a:p>
          <a:p>
            <a:pPr lvl="2"/>
            <a:r>
              <a:rPr lang="en-US" sz="12000" dirty="0"/>
              <a:t>Majority Whip Tom Emmer (R-MN)</a:t>
            </a:r>
          </a:p>
          <a:p>
            <a:pPr lvl="2"/>
            <a:r>
              <a:rPr lang="en-US" sz="12000" dirty="0"/>
              <a:t>Conference Chair Elise Stefanik (R-NY)</a:t>
            </a:r>
          </a:p>
          <a:p>
            <a:pPr lvl="2"/>
            <a:endParaRPr lang="en-US" sz="12000" dirty="0"/>
          </a:p>
          <a:p>
            <a:pPr lvl="2"/>
            <a:r>
              <a:rPr lang="en-US" sz="12000" dirty="0"/>
              <a:t>Minority Leader Hakeem Jeffries (D-NY)</a:t>
            </a:r>
          </a:p>
          <a:p>
            <a:pPr lvl="2"/>
            <a:r>
              <a:rPr lang="en-US" sz="12000" dirty="0"/>
              <a:t>Minority Whip Katherine Clark (D-MA)</a:t>
            </a:r>
          </a:p>
          <a:p>
            <a:pPr lvl="2"/>
            <a:r>
              <a:rPr lang="en-US" sz="12000" dirty="0"/>
              <a:t>Caucus Chair Pete Aguilar (D-CA)</a:t>
            </a:r>
          </a:p>
          <a:p>
            <a:pPr lvl="2"/>
            <a:r>
              <a:rPr lang="en-US" sz="12000" dirty="0"/>
              <a:t>Asst Minority Leader Jim Clyburn (D-SC)</a:t>
            </a:r>
          </a:p>
          <a:p>
            <a:pPr lvl="2"/>
            <a:endParaRPr lang="en-US" sz="12000" dirty="0"/>
          </a:p>
          <a:p>
            <a:pPr lvl="2"/>
            <a:endParaRPr lang="en-US" sz="12000" dirty="0"/>
          </a:p>
          <a:p>
            <a:pPr marL="0" indent="0">
              <a:buNone/>
            </a:pPr>
            <a:r>
              <a:rPr lang="en-US" sz="2800" b="1" dirty="0"/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3AF7D-70C5-0DEF-ABF9-1C89173BC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SENATE: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339EE-C36D-43FC-7F1E-3EFD88F5FED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52400" y="868362"/>
            <a:ext cx="8001000" cy="5715000"/>
          </a:xfrm>
        </p:spPr>
        <p:txBody>
          <a:bodyPr/>
          <a:lstStyle/>
          <a:p>
            <a:pPr lvl="1"/>
            <a:r>
              <a:rPr lang="en-US" sz="2800" dirty="0"/>
              <a:t>Majority Leader Chuck Schumer (D-NY)</a:t>
            </a:r>
          </a:p>
          <a:p>
            <a:pPr lvl="1"/>
            <a:r>
              <a:rPr lang="en-US" sz="2800" dirty="0"/>
              <a:t>Majority Whip Dick Durbin (D-IL)</a:t>
            </a:r>
          </a:p>
          <a:p>
            <a:pPr lvl="1"/>
            <a:r>
              <a:rPr lang="en-US" sz="2800" dirty="0"/>
              <a:t>Policy Chair Debbie Stabenow (D-MI)</a:t>
            </a:r>
          </a:p>
          <a:p>
            <a:pPr lvl="1"/>
            <a:r>
              <a:rPr lang="en-US" sz="2800" dirty="0"/>
              <a:t>Outreach Chair Amy Klobuchar (D-MN)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Minority Leader Mitch McConnell (R-KY)</a:t>
            </a:r>
          </a:p>
          <a:p>
            <a:pPr lvl="1"/>
            <a:r>
              <a:rPr lang="en-US" sz="2800" dirty="0"/>
              <a:t>Minority Whip John Thune (R-SD)</a:t>
            </a:r>
          </a:p>
          <a:p>
            <a:pPr lvl="1"/>
            <a:r>
              <a:rPr lang="en-US" sz="2800" dirty="0"/>
              <a:t>Conference Chair John </a:t>
            </a:r>
            <a:r>
              <a:rPr lang="en-US" sz="2800" dirty="0" err="1"/>
              <a:t>Barrasso</a:t>
            </a:r>
            <a:r>
              <a:rPr lang="en-US" sz="2800" dirty="0"/>
              <a:t> (R-WY)</a:t>
            </a:r>
          </a:p>
          <a:p>
            <a:pPr lvl="1"/>
            <a:r>
              <a:rPr lang="en-US" sz="2800" dirty="0"/>
              <a:t>Policy Chair Joni Ernst (R-IA)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23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118th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5105400"/>
          </a:xfrm>
        </p:spPr>
        <p:txBody>
          <a:bodyPr>
            <a:normAutofit/>
          </a:bodyPr>
          <a:lstStyle/>
          <a:p>
            <a:r>
              <a:rPr lang="en-US" sz="3200" u="sng" dirty="0"/>
              <a:t>House</a:t>
            </a:r>
            <a:r>
              <a:rPr lang="en-US" sz="3200" dirty="0"/>
              <a:t>:</a:t>
            </a:r>
          </a:p>
          <a:p>
            <a:r>
              <a:rPr lang="en-US" sz="3200" b="1" dirty="0"/>
              <a:t>222 R</a:t>
            </a:r>
            <a:r>
              <a:rPr lang="en-US" sz="3200" dirty="0"/>
              <a:t>epublicans, </a:t>
            </a:r>
            <a:r>
              <a:rPr lang="en-US" sz="3200" b="1" dirty="0"/>
              <a:t>212 D</a:t>
            </a:r>
            <a:r>
              <a:rPr lang="en-US" sz="3200" dirty="0"/>
              <a:t>emocrats, 1 </a:t>
            </a:r>
            <a:r>
              <a:rPr lang="en-US" sz="3200" b="1" dirty="0"/>
              <a:t>V</a:t>
            </a:r>
          </a:p>
          <a:p>
            <a:r>
              <a:rPr lang="en-US" sz="3200" dirty="0"/>
              <a:t>Majority needed to pass legislation IF all are present and voting: </a:t>
            </a:r>
            <a:r>
              <a:rPr lang="en-US" sz="3200" b="1" dirty="0"/>
              <a:t>218</a:t>
            </a:r>
          </a:p>
          <a:p>
            <a:r>
              <a:rPr lang="en-US" sz="3200" u="sng" dirty="0"/>
              <a:t>Senate</a:t>
            </a:r>
            <a:r>
              <a:rPr lang="en-US" sz="3200" dirty="0"/>
              <a:t>: </a:t>
            </a:r>
            <a:r>
              <a:rPr lang="en-US" sz="3200" b="1" dirty="0"/>
              <a:t>51 D</a:t>
            </a:r>
            <a:r>
              <a:rPr lang="en-US" sz="3200" dirty="0"/>
              <a:t>emocrats</a:t>
            </a:r>
            <a:r>
              <a:rPr lang="en-US" sz="3200" b="1" dirty="0"/>
              <a:t>, 49 R</a:t>
            </a:r>
            <a:r>
              <a:rPr lang="en-US" sz="3200" dirty="0"/>
              <a:t>epublicans</a:t>
            </a:r>
            <a:r>
              <a:rPr lang="en-US" sz="3200" b="1" dirty="0"/>
              <a:t> 	</a:t>
            </a:r>
            <a:r>
              <a:rPr lang="en-US" sz="3200" dirty="0"/>
              <a:t> 	(including 3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Majority required to confirm presidential appointees to </a:t>
            </a:r>
            <a:r>
              <a:rPr lang="en-US" sz="3200" dirty="0" err="1"/>
              <a:t>judic</a:t>
            </a:r>
            <a:r>
              <a:rPr lang="en-US" sz="3200" dirty="0"/>
              <a:t> and exec branch: </a:t>
            </a:r>
            <a:r>
              <a:rPr lang="en-US" sz="3200" b="1" dirty="0"/>
              <a:t>51</a:t>
            </a:r>
          </a:p>
          <a:p>
            <a:r>
              <a:rPr lang="en-US" sz="3200" dirty="0"/>
              <a:t>Majority required to end filibuster: </a:t>
            </a:r>
            <a:r>
              <a:rPr lang="en-US" sz="3200" b="1" dirty="0"/>
              <a:t>60</a:t>
            </a:r>
          </a:p>
          <a:p>
            <a:pPr marL="0" indent="0">
              <a:buNone/>
            </a:pPr>
            <a:endParaRPr lang="en-US" sz="3200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Stats about the 118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639417"/>
            <a:ext cx="8382000" cy="6218583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Average size of House District = 763,000</a:t>
            </a:r>
          </a:p>
          <a:p>
            <a:r>
              <a:rPr lang="en-US" sz="2600" dirty="0"/>
              <a:t>Most diverse Congress ever, 28% H, 12% Sen BIPOC</a:t>
            </a:r>
          </a:p>
          <a:p>
            <a:r>
              <a:rPr lang="en-US" sz="2600" dirty="0"/>
              <a:t>Women: 124 House, 25 Senate, record #</a:t>
            </a:r>
          </a:p>
          <a:p>
            <a:r>
              <a:rPr lang="en-US" sz="2600" dirty="0"/>
              <a:t>Veterans: about 20%</a:t>
            </a:r>
          </a:p>
          <a:p>
            <a:r>
              <a:rPr lang="en-US" sz="2600" dirty="0"/>
              <a:t>Average length of service:</a:t>
            </a:r>
          </a:p>
          <a:p>
            <a:pPr lvl="1"/>
            <a:r>
              <a:rPr lang="en-US" sz="2400" dirty="0"/>
              <a:t>House: 9 years</a:t>
            </a:r>
          </a:p>
          <a:p>
            <a:pPr lvl="1"/>
            <a:r>
              <a:rPr lang="en-US" sz="2400" dirty="0"/>
              <a:t>Senate: 11 years</a:t>
            </a:r>
            <a:endParaRPr lang="en-US" sz="2600" dirty="0"/>
          </a:p>
          <a:p>
            <a:r>
              <a:rPr lang="en-US" sz="2600" dirty="0"/>
              <a:t>Average age:</a:t>
            </a:r>
          </a:p>
          <a:p>
            <a:pPr lvl="1"/>
            <a:r>
              <a:rPr lang="en-US" sz="2600" dirty="0"/>
              <a:t>House: 57</a:t>
            </a:r>
          </a:p>
          <a:p>
            <a:pPr lvl="1"/>
            <a:r>
              <a:rPr lang="en-US" sz="2600" dirty="0"/>
              <a:t>Senate: 64</a:t>
            </a:r>
          </a:p>
          <a:p>
            <a:r>
              <a:rPr lang="en-US" sz="2600" dirty="0"/>
              <a:t>Incumbents who lost: 25 reps (13 R, 12 D)</a:t>
            </a:r>
          </a:p>
          <a:p>
            <a:r>
              <a:rPr lang="en-US" sz="2600" dirty="0"/>
              <a:t>New Members:</a:t>
            </a:r>
          </a:p>
          <a:p>
            <a:pPr lvl="1"/>
            <a:r>
              <a:rPr lang="en-US" sz="2600" dirty="0"/>
              <a:t>House: 77</a:t>
            </a:r>
          </a:p>
          <a:p>
            <a:pPr lvl="1"/>
            <a:r>
              <a:rPr lang="en-US" sz="2600" dirty="0"/>
              <a:t>Senate: 7 (5 R, 2 D—</a:t>
            </a:r>
            <a:r>
              <a:rPr lang="en-US" sz="2600" i="1" dirty="0"/>
              <a:t>all</a:t>
            </a:r>
            <a:r>
              <a:rPr lang="en-US" sz="2600" dirty="0"/>
              <a:t> open seats)</a:t>
            </a:r>
          </a:p>
          <a:p>
            <a:pPr marL="365760" lvl="1" indent="0">
              <a:buNone/>
            </a:pPr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76200"/>
            <a:ext cx="7785993" cy="6781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How long will McCarthy be Speaker?</a:t>
            </a:r>
          </a:p>
          <a:p>
            <a:r>
              <a:rPr lang="en-US" sz="2800" dirty="0"/>
              <a:t>What could prompt a Member to deploy the motion to vacate the chair?</a:t>
            </a:r>
          </a:p>
          <a:p>
            <a:r>
              <a:rPr lang="en-US" sz="2800" dirty="0"/>
              <a:t>How will having 3 Freedom Caucus reps on the Rules Committee affect the agenda?</a:t>
            </a:r>
          </a:p>
          <a:p>
            <a:r>
              <a:rPr lang="en-US" sz="2800" dirty="0"/>
              <a:t>How unified will either party be?</a:t>
            </a:r>
          </a:p>
          <a:p>
            <a:r>
              <a:rPr lang="en-US" sz="2800" dirty="0"/>
              <a:t>Will MCs align with or distance themselves from their parties’ presidential candidates?</a:t>
            </a:r>
          </a:p>
          <a:p>
            <a:r>
              <a:rPr lang="en-US" sz="2800" dirty="0"/>
              <a:t>Will the Senate abolish the filibuster?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3149" y="4800600"/>
            <a:ext cx="1066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Committee assignments = huge part of Members’ identity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2DDCAC-3DF4-CD61-132E-8079E6007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</p:spPr>
        <p:txBody>
          <a:bodyPr/>
          <a:lstStyle/>
          <a:p>
            <a:r>
              <a:rPr lang="en-US" dirty="0"/>
              <a:t>Committees in the 118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1475AB-17D2-5661-B325-BCC5E403E23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808038"/>
            <a:ext cx="3657600" cy="597376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House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 &amp; the Workforce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Commerce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Financial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House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Oversight &amp; Accountability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Science, Space, and Technology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Transportation &amp; Infrastructure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 &amp; Means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(HPSCI)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4F6E964-948B-C556-346E-D9570B3ED9B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0" y="808039"/>
            <a:ext cx="4114800" cy="596723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Senate</a:t>
            </a: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Agriculture, Nutrition, &amp; Forestry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Armed Services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Banking, Housing, &amp; Urban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Commerce, Science, &amp; Transportation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 &amp; Natural Resources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 &amp; Public Works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Foreign Relations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Health, Education, Labor, &amp; Pensions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Homeland Security &amp; Governmental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Indian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Judiciary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 &amp; Administration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 Business &amp; Entrepreneurship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Veterans’ Affairs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Ethics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 (SSCI)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41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</a:p>
          <a:p>
            <a:pPr lvl="1"/>
            <a:r>
              <a:rPr lang="en-US" dirty="0"/>
              <a:t>Appropriations, Ways &amp; Means, Energy &amp; Commerce, Rules, Financial Services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Armed Services. Rs (but not Ds) treat 	Foreign Relations as a “Super A” as well.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740809"/>
            <a:ext cx="3200400" cy="1443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844" y="3751960"/>
            <a:ext cx="2667000" cy="188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857952" cy="5178308"/>
          </a:xfrm>
        </p:spPr>
        <p:txBody>
          <a:bodyPr>
            <a:normAutofit fontScale="92500"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   “Mod Con,” Jan 6, Benghazi, Climate Change</a:t>
            </a:r>
          </a:p>
          <a:p>
            <a:pPr marL="0" indent="0">
              <a:buNone/>
            </a:pPr>
            <a:r>
              <a:rPr lang="en-US" dirty="0"/>
              <a:t>    ”Weaponization of Fed Govt,” COVID </a:t>
            </a:r>
          </a:p>
          <a:p>
            <a:r>
              <a:rPr lang="en-US" dirty="0"/>
              <a:t>Theoretically temporary, last for just one Congress*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but: CAN’T LEGISLATE.**</a:t>
            </a:r>
          </a:p>
          <a:p>
            <a:r>
              <a:rPr lang="en-US" dirty="0"/>
              <a:t>*Can become permanent, e.g., Homeland Security, Intelligence.</a:t>
            </a:r>
          </a:p>
          <a:p>
            <a:r>
              <a:rPr lang="en-US" dirty="0"/>
              <a:t>**Intelligence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248" y="846138"/>
            <a:ext cx="2371552" cy="156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1502</TotalTime>
  <Words>1325</Words>
  <Application>Microsoft Office PowerPoint</Application>
  <PresentationFormat>On-screen Show (4:3)</PresentationFormat>
  <Paragraphs>198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118th Congress</vt:lpstr>
      <vt:lpstr>PowerPoint Presentation</vt:lpstr>
      <vt:lpstr>Article I allows both chambers to Determine their own rules. Both rely on the committee system and political party structure.</vt:lpstr>
      <vt:lpstr>Committees in the 118th Congress</vt:lpstr>
      <vt:lpstr>           how do members get on committees? </vt:lpstr>
      <vt:lpstr>Considerations when demand exceeds supply</vt:lpstr>
      <vt:lpstr>All Committees are not created equal!</vt:lpstr>
      <vt:lpstr>              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PowerPoint Presentation</vt:lpstr>
      <vt:lpstr>  Role of the Speaker</vt:lpstr>
      <vt:lpstr>Political Party Top Leadership Roles </vt:lpstr>
      <vt:lpstr>What does the “Chief Whip” do? 2-way communications conduit:  Leaders’ priorities to membership  Count votes and report to leadership Assisted by whip team Corrals Dem Caucus or Repub Conference</vt:lpstr>
      <vt:lpstr>    HOUSE:   </vt:lpstr>
      <vt:lpstr>SENATE: </vt:lpstr>
      <vt:lpstr>Leaders operate in context.  118th Party Ratios &amp; Key Numbers today</vt:lpstr>
      <vt:lpstr>Stats about the 118th Congress </vt:lpstr>
      <vt:lpstr>Looking Ahead…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 IMPACt Inc.</cp:lastModifiedBy>
  <cp:revision>176</cp:revision>
  <cp:lastPrinted>2014-07-25T14:44:28Z</cp:lastPrinted>
  <dcterms:created xsi:type="dcterms:W3CDTF">2014-07-25T13:01:25Z</dcterms:created>
  <dcterms:modified xsi:type="dcterms:W3CDTF">2023-07-26T14:56:13Z</dcterms:modified>
</cp:coreProperties>
</file>