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7" r:id="rId2"/>
    <p:sldId id="266" r:id="rId3"/>
    <p:sldId id="256" r:id="rId4"/>
    <p:sldId id="261" r:id="rId5"/>
    <p:sldId id="259" r:id="rId6"/>
    <p:sldId id="265" r:id="rId7"/>
    <p:sldId id="262" r:id="rId8"/>
    <p:sldId id="263" r:id="rId9"/>
    <p:sldId id="264" r:id="rId10"/>
    <p:sldId id="258" r:id="rId11"/>
    <p:sldId id="26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AD47"/>
    <a:srgbClr val="FFC000"/>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CAAB6B-241D-492C-B99B-B02B32335ADE}" v="1" dt="2023-04-14T02:45:51.4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1" autoAdjust="0"/>
    <p:restoredTop sz="94660"/>
  </p:normalViewPr>
  <p:slideViewPr>
    <p:cSldViewPr snapToGrid="0">
      <p:cViewPr varScale="1">
        <p:scale>
          <a:sx n="114" d="100"/>
          <a:sy n="114" d="100"/>
        </p:scale>
        <p:origin x="38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solidFill>
                  <a:schemeClr val="tx1"/>
                </a:solidFill>
              </a:rPr>
              <a:t>Common Native Plant</a:t>
            </a:r>
            <a:r>
              <a:rPr lang="en-US" baseline="0" dirty="0">
                <a:solidFill>
                  <a:schemeClr val="tx1"/>
                </a:solidFill>
              </a:rPr>
              <a:t> </a:t>
            </a:r>
            <a:r>
              <a:rPr lang="en-US" dirty="0">
                <a:solidFill>
                  <a:schemeClr val="tx1"/>
                </a:solidFill>
              </a:rPr>
              <a:t>Species by Bloom Time</a:t>
            </a:r>
          </a:p>
        </c:rich>
      </c:tx>
      <c:layout>
        <c:manualLayout>
          <c:xMode val="edge"/>
          <c:yMode val="edge"/>
          <c:x val="0.24524300087489065"/>
          <c:y val="3.343783754608398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Sheet1!$A$2:$A$10</c:f>
              <c:strCache>
                <c:ptCount val="9"/>
                <c:pt idx="0">
                  <c:v>March</c:v>
                </c:pt>
                <c:pt idx="1">
                  <c:v>April</c:v>
                </c:pt>
                <c:pt idx="2">
                  <c:v>May</c:v>
                </c:pt>
                <c:pt idx="3">
                  <c:v>June</c:v>
                </c:pt>
                <c:pt idx="4">
                  <c:v>July</c:v>
                </c:pt>
                <c:pt idx="5">
                  <c:v>August</c:v>
                </c:pt>
                <c:pt idx="6">
                  <c:v>September</c:v>
                </c:pt>
                <c:pt idx="7">
                  <c:v>October</c:v>
                </c:pt>
                <c:pt idx="8">
                  <c:v>November</c:v>
                </c:pt>
              </c:strCache>
            </c:strRef>
          </c:cat>
          <c:val>
            <c:numRef>
              <c:f>Sheet1!$B$2:$B$10</c:f>
              <c:numCache>
                <c:formatCode>General</c:formatCode>
                <c:ptCount val="9"/>
                <c:pt idx="0">
                  <c:v>4</c:v>
                </c:pt>
                <c:pt idx="1">
                  <c:v>7</c:v>
                </c:pt>
                <c:pt idx="2">
                  <c:v>13</c:v>
                </c:pt>
                <c:pt idx="3">
                  <c:v>12</c:v>
                </c:pt>
                <c:pt idx="4">
                  <c:v>8</c:v>
                </c:pt>
                <c:pt idx="5">
                  <c:v>9</c:v>
                </c:pt>
                <c:pt idx="6">
                  <c:v>16</c:v>
                </c:pt>
                <c:pt idx="7">
                  <c:v>11</c:v>
                </c:pt>
                <c:pt idx="8">
                  <c:v>4</c:v>
                </c:pt>
              </c:numCache>
            </c:numRef>
          </c:val>
          <c:extLst>
            <c:ext xmlns:c16="http://schemas.microsoft.com/office/drawing/2014/chart" uri="{C3380CC4-5D6E-409C-BE32-E72D297353CC}">
              <c16:uniqueId val="{00000000-97AE-4126-9D40-8FDAED7DBDA4}"/>
            </c:ext>
          </c:extLst>
        </c:ser>
        <c:dLbls>
          <c:showLegendKey val="0"/>
          <c:showVal val="0"/>
          <c:showCatName val="0"/>
          <c:showSerName val="0"/>
          <c:showPercent val="0"/>
          <c:showBubbleSize val="0"/>
        </c:dLbls>
        <c:gapWidth val="219"/>
        <c:overlap val="-27"/>
        <c:axId val="1791645536"/>
        <c:axId val="1791644096"/>
      </c:barChart>
      <c:catAx>
        <c:axId val="179164553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solidFill>
                      <a:schemeClr val="tx1"/>
                    </a:solidFill>
                  </a:rPr>
                  <a:t>Month</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91644096"/>
        <c:crosses val="autoZero"/>
        <c:auto val="1"/>
        <c:lblAlgn val="ctr"/>
        <c:lblOffset val="100"/>
        <c:noMultiLvlLbl val="0"/>
      </c:catAx>
      <c:valAx>
        <c:axId val="17916440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solidFill>
                      <a:schemeClr val="tx1"/>
                    </a:solidFill>
                  </a:rPr>
                  <a:t>Species in Bloom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916455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926D5-1DB6-139E-2194-1DC4378844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B3BFFC-7BB9-8930-B724-962599DE77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9350BF-B7A2-20C0-8CAE-E0D7ADDD842E}"/>
              </a:ext>
            </a:extLst>
          </p:cNvPr>
          <p:cNvSpPr>
            <a:spLocks noGrp="1"/>
          </p:cNvSpPr>
          <p:nvPr>
            <p:ph type="dt" sz="half" idx="10"/>
          </p:nvPr>
        </p:nvSpPr>
        <p:spPr/>
        <p:txBody>
          <a:bodyPr/>
          <a:lstStyle/>
          <a:p>
            <a:fld id="{EE809A66-146F-484E-A406-DCA65C8ADD13}" type="datetimeFigureOut">
              <a:rPr lang="en-US" smtClean="0"/>
              <a:t>4/18/2023</a:t>
            </a:fld>
            <a:endParaRPr lang="en-US"/>
          </a:p>
        </p:txBody>
      </p:sp>
      <p:sp>
        <p:nvSpPr>
          <p:cNvPr id="5" name="Footer Placeholder 4">
            <a:extLst>
              <a:ext uri="{FF2B5EF4-FFF2-40B4-BE49-F238E27FC236}">
                <a16:creationId xmlns:a16="http://schemas.microsoft.com/office/drawing/2014/main" id="{7D5B2D4E-A0B5-AEC0-6ABB-5DFDFE9212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EB092C-4117-0B74-1826-E87CE4234D7B}"/>
              </a:ext>
            </a:extLst>
          </p:cNvPr>
          <p:cNvSpPr>
            <a:spLocks noGrp="1"/>
          </p:cNvSpPr>
          <p:nvPr>
            <p:ph type="sldNum" sz="quarter" idx="12"/>
          </p:nvPr>
        </p:nvSpPr>
        <p:spPr/>
        <p:txBody>
          <a:bodyPr/>
          <a:lstStyle/>
          <a:p>
            <a:fld id="{56F4F6BD-DF45-4E42-A452-B41C58675805}" type="slidenum">
              <a:rPr lang="en-US" smtClean="0"/>
              <a:t>‹#›</a:t>
            </a:fld>
            <a:endParaRPr lang="en-US"/>
          </a:p>
        </p:txBody>
      </p:sp>
    </p:spTree>
    <p:extLst>
      <p:ext uri="{BB962C8B-B14F-4D97-AF65-F5344CB8AC3E}">
        <p14:creationId xmlns:p14="http://schemas.microsoft.com/office/powerpoint/2010/main" val="1601030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8716A-098C-D9EC-F01D-26B47CC8D6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3C5DE5-9AF9-207C-EBCD-F3C21EF809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5C524E-57B7-CD14-0DD0-7F6341F4FC7F}"/>
              </a:ext>
            </a:extLst>
          </p:cNvPr>
          <p:cNvSpPr>
            <a:spLocks noGrp="1"/>
          </p:cNvSpPr>
          <p:nvPr>
            <p:ph type="dt" sz="half" idx="10"/>
          </p:nvPr>
        </p:nvSpPr>
        <p:spPr/>
        <p:txBody>
          <a:bodyPr/>
          <a:lstStyle/>
          <a:p>
            <a:fld id="{EE809A66-146F-484E-A406-DCA65C8ADD13}" type="datetimeFigureOut">
              <a:rPr lang="en-US" smtClean="0"/>
              <a:t>4/18/2023</a:t>
            </a:fld>
            <a:endParaRPr lang="en-US"/>
          </a:p>
        </p:txBody>
      </p:sp>
      <p:sp>
        <p:nvSpPr>
          <p:cNvPr id="5" name="Footer Placeholder 4">
            <a:extLst>
              <a:ext uri="{FF2B5EF4-FFF2-40B4-BE49-F238E27FC236}">
                <a16:creationId xmlns:a16="http://schemas.microsoft.com/office/drawing/2014/main" id="{60229754-34CB-9147-973C-1905A39AE9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F0504-260A-8E75-C148-6FF817709352}"/>
              </a:ext>
            </a:extLst>
          </p:cNvPr>
          <p:cNvSpPr>
            <a:spLocks noGrp="1"/>
          </p:cNvSpPr>
          <p:nvPr>
            <p:ph type="sldNum" sz="quarter" idx="12"/>
          </p:nvPr>
        </p:nvSpPr>
        <p:spPr/>
        <p:txBody>
          <a:bodyPr/>
          <a:lstStyle/>
          <a:p>
            <a:fld id="{56F4F6BD-DF45-4E42-A452-B41C58675805}" type="slidenum">
              <a:rPr lang="en-US" smtClean="0"/>
              <a:t>‹#›</a:t>
            </a:fld>
            <a:endParaRPr lang="en-US"/>
          </a:p>
        </p:txBody>
      </p:sp>
    </p:spTree>
    <p:extLst>
      <p:ext uri="{BB962C8B-B14F-4D97-AF65-F5344CB8AC3E}">
        <p14:creationId xmlns:p14="http://schemas.microsoft.com/office/powerpoint/2010/main" val="3085183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4EE5D8-333B-4605-DF9B-A886240157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AE3C9F-1A2C-7346-6257-F4F5A92569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A837BF-27A1-DDC5-24F0-A8E51E5A1567}"/>
              </a:ext>
            </a:extLst>
          </p:cNvPr>
          <p:cNvSpPr>
            <a:spLocks noGrp="1"/>
          </p:cNvSpPr>
          <p:nvPr>
            <p:ph type="dt" sz="half" idx="10"/>
          </p:nvPr>
        </p:nvSpPr>
        <p:spPr/>
        <p:txBody>
          <a:bodyPr/>
          <a:lstStyle/>
          <a:p>
            <a:fld id="{EE809A66-146F-484E-A406-DCA65C8ADD13}" type="datetimeFigureOut">
              <a:rPr lang="en-US" smtClean="0"/>
              <a:t>4/18/2023</a:t>
            </a:fld>
            <a:endParaRPr lang="en-US"/>
          </a:p>
        </p:txBody>
      </p:sp>
      <p:sp>
        <p:nvSpPr>
          <p:cNvPr id="5" name="Footer Placeholder 4">
            <a:extLst>
              <a:ext uri="{FF2B5EF4-FFF2-40B4-BE49-F238E27FC236}">
                <a16:creationId xmlns:a16="http://schemas.microsoft.com/office/drawing/2014/main" id="{C1596670-18E7-8A15-6299-9119A1539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F61B1D-E73D-CF2F-7A8B-383EF9911674}"/>
              </a:ext>
            </a:extLst>
          </p:cNvPr>
          <p:cNvSpPr>
            <a:spLocks noGrp="1"/>
          </p:cNvSpPr>
          <p:nvPr>
            <p:ph type="sldNum" sz="quarter" idx="12"/>
          </p:nvPr>
        </p:nvSpPr>
        <p:spPr/>
        <p:txBody>
          <a:bodyPr/>
          <a:lstStyle/>
          <a:p>
            <a:fld id="{56F4F6BD-DF45-4E42-A452-B41C58675805}" type="slidenum">
              <a:rPr lang="en-US" smtClean="0"/>
              <a:t>‹#›</a:t>
            </a:fld>
            <a:endParaRPr lang="en-US"/>
          </a:p>
        </p:txBody>
      </p:sp>
    </p:spTree>
    <p:extLst>
      <p:ext uri="{BB962C8B-B14F-4D97-AF65-F5344CB8AC3E}">
        <p14:creationId xmlns:p14="http://schemas.microsoft.com/office/powerpoint/2010/main" val="2738091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053CB-1A9A-F1A8-BB2A-905A85166F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EC4784-2C8A-2FC2-E115-A3881C48C6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260C98-11FC-76AB-EFC9-CDBE7EA5140B}"/>
              </a:ext>
            </a:extLst>
          </p:cNvPr>
          <p:cNvSpPr>
            <a:spLocks noGrp="1"/>
          </p:cNvSpPr>
          <p:nvPr>
            <p:ph type="dt" sz="half" idx="10"/>
          </p:nvPr>
        </p:nvSpPr>
        <p:spPr/>
        <p:txBody>
          <a:bodyPr/>
          <a:lstStyle/>
          <a:p>
            <a:fld id="{EE809A66-146F-484E-A406-DCA65C8ADD13}" type="datetimeFigureOut">
              <a:rPr lang="en-US" smtClean="0"/>
              <a:t>4/18/2023</a:t>
            </a:fld>
            <a:endParaRPr lang="en-US"/>
          </a:p>
        </p:txBody>
      </p:sp>
      <p:sp>
        <p:nvSpPr>
          <p:cNvPr id="5" name="Footer Placeholder 4">
            <a:extLst>
              <a:ext uri="{FF2B5EF4-FFF2-40B4-BE49-F238E27FC236}">
                <a16:creationId xmlns:a16="http://schemas.microsoft.com/office/drawing/2014/main" id="{F704E139-20E1-C6A6-0EA9-126B3BEDFC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7D5DBE-BD33-B0E3-3BC4-A404773728D0}"/>
              </a:ext>
            </a:extLst>
          </p:cNvPr>
          <p:cNvSpPr>
            <a:spLocks noGrp="1"/>
          </p:cNvSpPr>
          <p:nvPr>
            <p:ph type="sldNum" sz="quarter" idx="12"/>
          </p:nvPr>
        </p:nvSpPr>
        <p:spPr/>
        <p:txBody>
          <a:bodyPr/>
          <a:lstStyle/>
          <a:p>
            <a:fld id="{56F4F6BD-DF45-4E42-A452-B41C58675805}" type="slidenum">
              <a:rPr lang="en-US" smtClean="0"/>
              <a:t>‹#›</a:t>
            </a:fld>
            <a:endParaRPr lang="en-US"/>
          </a:p>
        </p:txBody>
      </p:sp>
    </p:spTree>
    <p:extLst>
      <p:ext uri="{BB962C8B-B14F-4D97-AF65-F5344CB8AC3E}">
        <p14:creationId xmlns:p14="http://schemas.microsoft.com/office/powerpoint/2010/main" val="1095282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5F77A-0110-6D6F-A600-CB81EA2F1F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E1E6C4-4665-3075-C9B3-F3F70B9F13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070219-4050-19A5-54D3-9C6D244FCEEC}"/>
              </a:ext>
            </a:extLst>
          </p:cNvPr>
          <p:cNvSpPr>
            <a:spLocks noGrp="1"/>
          </p:cNvSpPr>
          <p:nvPr>
            <p:ph type="dt" sz="half" idx="10"/>
          </p:nvPr>
        </p:nvSpPr>
        <p:spPr/>
        <p:txBody>
          <a:bodyPr/>
          <a:lstStyle/>
          <a:p>
            <a:fld id="{EE809A66-146F-484E-A406-DCA65C8ADD13}" type="datetimeFigureOut">
              <a:rPr lang="en-US" smtClean="0"/>
              <a:t>4/18/2023</a:t>
            </a:fld>
            <a:endParaRPr lang="en-US"/>
          </a:p>
        </p:txBody>
      </p:sp>
      <p:sp>
        <p:nvSpPr>
          <p:cNvPr id="5" name="Footer Placeholder 4">
            <a:extLst>
              <a:ext uri="{FF2B5EF4-FFF2-40B4-BE49-F238E27FC236}">
                <a16:creationId xmlns:a16="http://schemas.microsoft.com/office/drawing/2014/main" id="{AC7847DD-276B-84F5-C85F-E7450D1185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D23802-038E-94BA-5719-143C8B34DAE1}"/>
              </a:ext>
            </a:extLst>
          </p:cNvPr>
          <p:cNvSpPr>
            <a:spLocks noGrp="1"/>
          </p:cNvSpPr>
          <p:nvPr>
            <p:ph type="sldNum" sz="quarter" idx="12"/>
          </p:nvPr>
        </p:nvSpPr>
        <p:spPr/>
        <p:txBody>
          <a:bodyPr/>
          <a:lstStyle/>
          <a:p>
            <a:fld id="{56F4F6BD-DF45-4E42-A452-B41C58675805}" type="slidenum">
              <a:rPr lang="en-US" smtClean="0"/>
              <a:t>‹#›</a:t>
            </a:fld>
            <a:endParaRPr lang="en-US"/>
          </a:p>
        </p:txBody>
      </p:sp>
    </p:spTree>
    <p:extLst>
      <p:ext uri="{BB962C8B-B14F-4D97-AF65-F5344CB8AC3E}">
        <p14:creationId xmlns:p14="http://schemas.microsoft.com/office/powerpoint/2010/main" val="1371189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209CD-19DC-10F2-FC5E-DFF6A7CA38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808591-D4CB-5DA1-FA59-D5A95E57E4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004EB5-8A58-99F7-0CCC-4053C110BC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6105E9-5522-06FE-F2AF-3FE6E7DBDACE}"/>
              </a:ext>
            </a:extLst>
          </p:cNvPr>
          <p:cNvSpPr>
            <a:spLocks noGrp="1"/>
          </p:cNvSpPr>
          <p:nvPr>
            <p:ph type="dt" sz="half" idx="10"/>
          </p:nvPr>
        </p:nvSpPr>
        <p:spPr/>
        <p:txBody>
          <a:bodyPr/>
          <a:lstStyle/>
          <a:p>
            <a:fld id="{EE809A66-146F-484E-A406-DCA65C8ADD13}" type="datetimeFigureOut">
              <a:rPr lang="en-US" smtClean="0"/>
              <a:t>4/18/2023</a:t>
            </a:fld>
            <a:endParaRPr lang="en-US"/>
          </a:p>
        </p:txBody>
      </p:sp>
      <p:sp>
        <p:nvSpPr>
          <p:cNvPr id="6" name="Footer Placeholder 5">
            <a:extLst>
              <a:ext uri="{FF2B5EF4-FFF2-40B4-BE49-F238E27FC236}">
                <a16:creationId xmlns:a16="http://schemas.microsoft.com/office/drawing/2014/main" id="{92775EAF-34DC-4DEC-D2BD-F1156EBF7D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814C8C-62B5-BE59-0B8C-948C64B361FF}"/>
              </a:ext>
            </a:extLst>
          </p:cNvPr>
          <p:cNvSpPr>
            <a:spLocks noGrp="1"/>
          </p:cNvSpPr>
          <p:nvPr>
            <p:ph type="sldNum" sz="quarter" idx="12"/>
          </p:nvPr>
        </p:nvSpPr>
        <p:spPr/>
        <p:txBody>
          <a:bodyPr/>
          <a:lstStyle/>
          <a:p>
            <a:fld id="{56F4F6BD-DF45-4E42-A452-B41C58675805}" type="slidenum">
              <a:rPr lang="en-US" smtClean="0"/>
              <a:t>‹#›</a:t>
            </a:fld>
            <a:endParaRPr lang="en-US"/>
          </a:p>
        </p:txBody>
      </p:sp>
    </p:spTree>
    <p:extLst>
      <p:ext uri="{BB962C8B-B14F-4D97-AF65-F5344CB8AC3E}">
        <p14:creationId xmlns:p14="http://schemas.microsoft.com/office/powerpoint/2010/main" val="2166651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FABAA-F83C-679C-3928-05155C2D4D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75F94E-7B74-CCC8-CA21-B1CC669551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5F5940-6705-2907-8F64-B69F2B209C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3E8F5B-A7B1-6289-8AC9-2F3E11B9BD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540E2-AF18-ECB5-E905-BE68186517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2AF50B-24C3-8C8A-00A2-824BA4484FED}"/>
              </a:ext>
            </a:extLst>
          </p:cNvPr>
          <p:cNvSpPr>
            <a:spLocks noGrp="1"/>
          </p:cNvSpPr>
          <p:nvPr>
            <p:ph type="dt" sz="half" idx="10"/>
          </p:nvPr>
        </p:nvSpPr>
        <p:spPr/>
        <p:txBody>
          <a:bodyPr/>
          <a:lstStyle/>
          <a:p>
            <a:fld id="{EE809A66-146F-484E-A406-DCA65C8ADD13}" type="datetimeFigureOut">
              <a:rPr lang="en-US" smtClean="0"/>
              <a:t>4/18/2023</a:t>
            </a:fld>
            <a:endParaRPr lang="en-US"/>
          </a:p>
        </p:txBody>
      </p:sp>
      <p:sp>
        <p:nvSpPr>
          <p:cNvPr id="8" name="Footer Placeholder 7">
            <a:extLst>
              <a:ext uri="{FF2B5EF4-FFF2-40B4-BE49-F238E27FC236}">
                <a16:creationId xmlns:a16="http://schemas.microsoft.com/office/drawing/2014/main" id="{8D2AF15A-929C-DEC0-8B80-56C3F2BF1D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6FD7FC-600D-185C-1FE3-6345CF3C2525}"/>
              </a:ext>
            </a:extLst>
          </p:cNvPr>
          <p:cNvSpPr>
            <a:spLocks noGrp="1"/>
          </p:cNvSpPr>
          <p:nvPr>
            <p:ph type="sldNum" sz="quarter" idx="12"/>
          </p:nvPr>
        </p:nvSpPr>
        <p:spPr/>
        <p:txBody>
          <a:bodyPr/>
          <a:lstStyle/>
          <a:p>
            <a:fld id="{56F4F6BD-DF45-4E42-A452-B41C58675805}" type="slidenum">
              <a:rPr lang="en-US" smtClean="0"/>
              <a:t>‹#›</a:t>
            </a:fld>
            <a:endParaRPr lang="en-US"/>
          </a:p>
        </p:txBody>
      </p:sp>
    </p:spTree>
    <p:extLst>
      <p:ext uri="{BB962C8B-B14F-4D97-AF65-F5344CB8AC3E}">
        <p14:creationId xmlns:p14="http://schemas.microsoft.com/office/powerpoint/2010/main" val="2383448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87438-FDCC-8BC2-8749-E15AD32052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4B5B4C-A9D6-A47C-56E8-3F73993F114F}"/>
              </a:ext>
            </a:extLst>
          </p:cNvPr>
          <p:cNvSpPr>
            <a:spLocks noGrp="1"/>
          </p:cNvSpPr>
          <p:nvPr>
            <p:ph type="dt" sz="half" idx="10"/>
          </p:nvPr>
        </p:nvSpPr>
        <p:spPr/>
        <p:txBody>
          <a:bodyPr/>
          <a:lstStyle/>
          <a:p>
            <a:fld id="{EE809A66-146F-484E-A406-DCA65C8ADD13}" type="datetimeFigureOut">
              <a:rPr lang="en-US" smtClean="0"/>
              <a:t>4/18/2023</a:t>
            </a:fld>
            <a:endParaRPr lang="en-US"/>
          </a:p>
        </p:txBody>
      </p:sp>
      <p:sp>
        <p:nvSpPr>
          <p:cNvPr id="4" name="Footer Placeholder 3">
            <a:extLst>
              <a:ext uri="{FF2B5EF4-FFF2-40B4-BE49-F238E27FC236}">
                <a16:creationId xmlns:a16="http://schemas.microsoft.com/office/drawing/2014/main" id="{36D03EC2-D0F1-6C71-8733-BBF17B4EA3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114E01-4939-A3E9-5B87-AF0BB3C03EA5}"/>
              </a:ext>
            </a:extLst>
          </p:cNvPr>
          <p:cNvSpPr>
            <a:spLocks noGrp="1"/>
          </p:cNvSpPr>
          <p:nvPr>
            <p:ph type="sldNum" sz="quarter" idx="12"/>
          </p:nvPr>
        </p:nvSpPr>
        <p:spPr/>
        <p:txBody>
          <a:bodyPr/>
          <a:lstStyle/>
          <a:p>
            <a:fld id="{56F4F6BD-DF45-4E42-A452-B41C58675805}" type="slidenum">
              <a:rPr lang="en-US" smtClean="0"/>
              <a:t>‹#›</a:t>
            </a:fld>
            <a:endParaRPr lang="en-US"/>
          </a:p>
        </p:txBody>
      </p:sp>
    </p:spTree>
    <p:extLst>
      <p:ext uri="{BB962C8B-B14F-4D97-AF65-F5344CB8AC3E}">
        <p14:creationId xmlns:p14="http://schemas.microsoft.com/office/powerpoint/2010/main" val="4160365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9BE4E1-2D3C-8DF9-BFD0-BDB91B9DC9F0}"/>
              </a:ext>
            </a:extLst>
          </p:cNvPr>
          <p:cNvSpPr>
            <a:spLocks noGrp="1"/>
          </p:cNvSpPr>
          <p:nvPr>
            <p:ph type="dt" sz="half" idx="10"/>
          </p:nvPr>
        </p:nvSpPr>
        <p:spPr/>
        <p:txBody>
          <a:bodyPr/>
          <a:lstStyle/>
          <a:p>
            <a:fld id="{EE809A66-146F-484E-A406-DCA65C8ADD13}" type="datetimeFigureOut">
              <a:rPr lang="en-US" smtClean="0"/>
              <a:t>4/18/2023</a:t>
            </a:fld>
            <a:endParaRPr lang="en-US"/>
          </a:p>
        </p:txBody>
      </p:sp>
      <p:sp>
        <p:nvSpPr>
          <p:cNvPr id="3" name="Footer Placeholder 2">
            <a:extLst>
              <a:ext uri="{FF2B5EF4-FFF2-40B4-BE49-F238E27FC236}">
                <a16:creationId xmlns:a16="http://schemas.microsoft.com/office/drawing/2014/main" id="{9130EF71-83AF-E01A-0C99-874A1A6E5A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62445BD-C139-72B5-60A2-DFCA189FD455}"/>
              </a:ext>
            </a:extLst>
          </p:cNvPr>
          <p:cNvSpPr>
            <a:spLocks noGrp="1"/>
          </p:cNvSpPr>
          <p:nvPr>
            <p:ph type="sldNum" sz="quarter" idx="12"/>
          </p:nvPr>
        </p:nvSpPr>
        <p:spPr/>
        <p:txBody>
          <a:bodyPr/>
          <a:lstStyle/>
          <a:p>
            <a:fld id="{56F4F6BD-DF45-4E42-A452-B41C58675805}" type="slidenum">
              <a:rPr lang="en-US" smtClean="0"/>
              <a:t>‹#›</a:t>
            </a:fld>
            <a:endParaRPr lang="en-US"/>
          </a:p>
        </p:txBody>
      </p:sp>
    </p:spTree>
    <p:extLst>
      <p:ext uri="{BB962C8B-B14F-4D97-AF65-F5344CB8AC3E}">
        <p14:creationId xmlns:p14="http://schemas.microsoft.com/office/powerpoint/2010/main" val="711490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28FDD-BB08-BEB0-A1D5-17D4D5A58B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7FC2D8-8A70-10BA-CFBC-6931EC617E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6F43B8-1540-3210-CAC4-706E134274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75D9BA-DFBC-B24E-39EE-5F5489B2F39F}"/>
              </a:ext>
            </a:extLst>
          </p:cNvPr>
          <p:cNvSpPr>
            <a:spLocks noGrp="1"/>
          </p:cNvSpPr>
          <p:nvPr>
            <p:ph type="dt" sz="half" idx="10"/>
          </p:nvPr>
        </p:nvSpPr>
        <p:spPr/>
        <p:txBody>
          <a:bodyPr/>
          <a:lstStyle/>
          <a:p>
            <a:fld id="{EE809A66-146F-484E-A406-DCA65C8ADD13}" type="datetimeFigureOut">
              <a:rPr lang="en-US" smtClean="0"/>
              <a:t>4/18/2023</a:t>
            </a:fld>
            <a:endParaRPr lang="en-US"/>
          </a:p>
        </p:txBody>
      </p:sp>
      <p:sp>
        <p:nvSpPr>
          <p:cNvPr id="6" name="Footer Placeholder 5">
            <a:extLst>
              <a:ext uri="{FF2B5EF4-FFF2-40B4-BE49-F238E27FC236}">
                <a16:creationId xmlns:a16="http://schemas.microsoft.com/office/drawing/2014/main" id="{7AFBA318-FAE9-C01E-1E8E-7FC736B6C9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24EAEC-A8B4-8387-B274-3A6D8469FAFF}"/>
              </a:ext>
            </a:extLst>
          </p:cNvPr>
          <p:cNvSpPr>
            <a:spLocks noGrp="1"/>
          </p:cNvSpPr>
          <p:nvPr>
            <p:ph type="sldNum" sz="quarter" idx="12"/>
          </p:nvPr>
        </p:nvSpPr>
        <p:spPr/>
        <p:txBody>
          <a:bodyPr/>
          <a:lstStyle/>
          <a:p>
            <a:fld id="{56F4F6BD-DF45-4E42-A452-B41C58675805}" type="slidenum">
              <a:rPr lang="en-US" smtClean="0"/>
              <a:t>‹#›</a:t>
            </a:fld>
            <a:endParaRPr lang="en-US"/>
          </a:p>
        </p:txBody>
      </p:sp>
    </p:spTree>
    <p:extLst>
      <p:ext uri="{BB962C8B-B14F-4D97-AF65-F5344CB8AC3E}">
        <p14:creationId xmlns:p14="http://schemas.microsoft.com/office/powerpoint/2010/main" val="1662025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27560-7560-E88D-1F15-FD5F7C7440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7B48F4-828B-5D08-B436-26811807C2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CF7804-56C7-F92D-2972-B35354A481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E35B12-B96E-DEFA-E26B-CB70BECECCEF}"/>
              </a:ext>
            </a:extLst>
          </p:cNvPr>
          <p:cNvSpPr>
            <a:spLocks noGrp="1"/>
          </p:cNvSpPr>
          <p:nvPr>
            <p:ph type="dt" sz="half" idx="10"/>
          </p:nvPr>
        </p:nvSpPr>
        <p:spPr/>
        <p:txBody>
          <a:bodyPr/>
          <a:lstStyle/>
          <a:p>
            <a:fld id="{EE809A66-146F-484E-A406-DCA65C8ADD13}" type="datetimeFigureOut">
              <a:rPr lang="en-US" smtClean="0"/>
              <a:t>4/18/2023</a:t>
            </a:fld>
            <a:endParaRPr lang="en-US"/>
          </a:p>
        </p:txBody>
      </p:sp>
      <p:sp>
        <p:nvSpPr>
          <p:cNvPr id="6" name="Footer Placeholder 5">
            <a:extLst>
              <a:ext uri="{FF2B5EF4-FFF2-40B4-BE49-F238E27FC236}">
                <a16:creationId xmlns:a16="http://schemas.microsoft.com/office/drawing/2014/main" id="{C37E87C5-3C27-E2A2-BF77-65411DF9C3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C21AE9-BD5C-D4C6-59D8-3C92637CF119}"/>
              </a:ext>
            </a:extLst>
          </p:cNvPr>
          <p:cNvSpPr>
            <a:spLocks noGrp="1"/>
          </p:cNvSpPr>
          <p:nvPr>
            <p:ph type="sldNum" sz="quarter" idx="12"/>
          </p:nvPr>
        </p:nvSpPr>
        <p:spPr/>
        <p:txBody>
          <a:bodyPr/>
          <a:lstStyle/>
          <a:p>
            <a:fld id="{56F4F6BD-DF45-4E42-A452-B41C58675805}" type="slidenum">
              <a:rPr lang="en-US" smtClean="0"/>
              <a:t>‹#›</a:t>
            </a:fld>
            <a:endParaRPr lang="en-US"/>
          </a:p>
        </p:txBody>
      </p:sp>
    </p:spTree>
    <p:extLst>
      <p:ext uri="{BB962C8B-B14F-4D97-AF65-F5344CB8AC3E}">
        <p14:creationId xmlns:p14="http://schemas.microsoft.com/office/powerpoint/2010/main" val="1507907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80A0FD-00F6-CCD5-EEAF-2869B800C7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1EB9AF-26E2-7141-B27B-A4881CF51A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EA4368-C83A-492D-4CA0-C5CF471ABD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809A66-146F-484E-A406-DCA65C8ADD13}" type="datetimeFigureOut">
              <a:rPr lang="en-US" smtClean="0"/>
              <a:t>4/18/2023</a:t>
            </a:fld>
            <a:endParaRPr lang="en-US"/>
          </a:p>
        </p:txBody>
      </p:sp>
      <p:sp>
        <p:nvSpPr>
          <p:cNvPr id="5" name="Footer Placeholder 4">
            <a:extLst>
              <a:ext uri="{FF2B5EF4-FFF2-40B4-BE49-F238E27FC236}">
                <a16:creationId xmlns:a16="http://schemas.microsoft.com/office/drawing/2014/main" id="{B0DE7B66-9AAE-01B9-77EA-AB56858C88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20E5CC-41FA-27FD-F55A-D77B4B9A0C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F4F6BD-DF45-4E42-A452-B41C58675805}" type="slidenum">
              <a:rPr lang="en-US" smtClean="0"/>
              <a:t>‹#›</a:t>
            </a:fld>
            <a:endParaRPr lang="en-US"/>
          </a:p>
        </p:txBody>
      </p:sp>
    </p:spTree>
    <p:extLst>
      <p:ext uri="{BB962C8B-B14F-4D97-AF65-F5344CB8AC3E}">
        <p14:creationId xmlns:p14="http://schemas.microsoft.com/office/powerpoint/2010/main" val="15423529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kids.wng.org/sites/default/files/1_BumbleInfo.jpg" TargetMode="External"/><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hyperlink" Target="https://cals.cornell.edu/pollinator-network/ny-bee-diversit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8" Type="http://schemas.openxmlformats.org/officeDocument/2006/relationships/hyperlink" Target="https://www.youtube.com/watch?v=ihXAwIcBoJ4" TargetMode="External"/><Relationship Id="rId3" Type="http://schemas.openxmlformats.org/officeDocument/2006/relationships/image" Target="../media/image18.jpg"/><Relationship Id="rId7" Type="http://schemas.openxmlformats.org/officeDocument/2006/relationships/hyperlink" Target="https://beecityusa.org/reduced-mowing-studies/" TargetMode="Externa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hyperlink" Target="https://beecityusa.org/no-mow-may-low-mow-spring-faqs/" TargetMode="External"/><Relationship Id="rId11" Type="http://schemas.openxmlformats.org/officeDocument/2006/relationships/image" Target="../media/image19.jpg"/><Relationship Id="rId5" Type="http://schemas.openxmlformats.org/officeDocument/2006/relationships/hyperlink" Target="https://beelab.umn.edu/no-mow-may#:~:text=The%20basic%20idea%20of%20No%20Mow%20May%20is,seed%20spread%20may%20need%20to%20happen%20during%20May." TargetMode="External"/><Relationship Id="rId10" Type="http://schemas.openxmlformats.org/officeDocument/2006/relationships/hyperlink" Target="https://beecityusa.org/no-mow-may-affiliate-spotlights-appleton-wi-and-lawrence-university/" TargetMode="External"/><Relationship Id="rId4" Type="http://schemas.openxmlformats.org/officeDocument/2006/relationships/hyperlink" Target="https://cals.cornell.edu/pollinator-network/ny-bee-diversity" TargetMode="External"/><Relationship Id="rId9" Type="http://schemas.openxmlformats.org/officeDocument/2006/relationships/hyperlink" Target="https://xerces.org/blog/dont-spring-into-garden-cleanup-too-soon"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beecityusa.org/no-mow-may-affiliate-spotlights-appleton-wi-and-lawrence-university/" TargetMode="External"/><Relationship Id="rId3" Type="http://schemas.openxmlformats.org/officeDocument/2006/relationships/hyperlink" Target="https://beelab.umn.edu/no-mow-may#:~:text=The%20basic%20idea%20of%20No%20Mow%20May%20is,seed%20spread%20may%20need%20to%20happen%20during%20May." TargetMode="External"/><Relationship Id="rId7" Type="http://schemas.openxmlformats.org/officeDocument/2006/relationships/hyperlink" Target="https://xerces.org/blog/dont-spring-into-garden-cleanup-too-soon" TargetMode="External"/><Relationship Id="rId2" Type="http://schemas.openxmlformats.org/officeDocument/2006/relationships/hyperlink" Target="https://cals.cornell.edu/pollinator-network/ny-bee-diversity" TargetMode="External"/><Relationship Id="rId1" Type="http://schemas.openxmlformats.org/officeDocument/2006/relationships/slideLayout" Target="../slideLayouts/slideLayout2.xml"/><Relationship Id="rId6" Type="http://schemas.openxmlformats.org/officeDocument/2006/relationships/hyperlink" Target="https://www.youtube.com/watch?v=ihXAwIcBoJ4" TargetMode="External"/><Relationship Id="rId5" Type="http://schemas.openxmlformats.org/officeDocument/2006/relationships/hyperlink" Target="https://beecityusa.org/reduced-mowing-studies/" TargetMode="External"/><Relationship Id="rId4" Type="http://schemas.openxmlformats.org/officeDocument/2006/relationships/hyperlink" Target="https://beecityusa.org/no-mow-may-low-mow-spring-faqs/"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AC38CA-4BAD-3813-FCA2-1363A3944ABC}"/>
              </a:ext>
            </a:extLst>
          </p:cNvPr>
          <p:cNvPicPr>
            <a:picLocks noChangeAspect="1"/>
          </p:cNvPicPr>
          <p:nvPr/>
        </p:nvPicPr>
        <p:blipFill rotWithShape="1">
          <a:blip r:embed="rId2">
            <a:alphaModFix/>
          </a:blip>
          <a:srcRect r="1" b="13664"/>
          <a:stretch/>
        </p:blipFill>
        <p:spPr>
          <a:xfrm>
            <a:off x="0" y="1541994"/>
            <a:ext cx="7765143" cy="5316006"/>
          </a:xfrm>
          <a:prstGeom prst="rect">
            <a:avLst/>
          </a:prstGeom>
        </p:spPr>
      </p:pic>
      <p:sp>
        <p:nvSpPr>
          <p:cNvPr id="2" name="Title 1">
            <a:extLst>
              <a:ext uri="{FF2B5EF4-FFF2-40B4-BE49-F238E27FC236}">
                <a16:creationId xmlns:a16="http://schemas.microsoft.com/office/drawing/2014/main" id="{728E5DE6-538B-F528-81CB-A0CE84F43665}"/>
              </a:ext>
            </a:extLst>
          </p:cNvPr>
          <p:cNvSpPr>
            <a:spLocks noGrp="1"/>
          </p:cNvSpPr>
          <p:nvPr>
            <p:ph type="title"/>
          </p:nvPr>
        </p:nvSpPr>
        <p:spPr>
          <a:xfrm>
            <a:off x="1891959" y="255289"/>
            <a:ext cx="5251316" cy="1458686"/>
          </a:xfrm>
          <a:solidFill>
            <a:schemeClr val="bg1"/>
          </a:solidFill>
        </p:spPr>
        <p:txBody>
          <a:bodyPr>
            <a:normAutofit/>
          </a:bodyPr>
          <a:lstStyle/>
          <a:p>
            <a:r>
              <a:rPr lang="en-US" sz="6600" strike="sngStrike" dirty="0"/>
              <a:t>No</a:t>
            </a:r>
            <a:r>
              <a:rPr lang="en-US" sz="6600" dirty="0"/>
              <a:t> Mow May</a:t>
            </a:r>
          </a:p>
        </p:txBody>
      </p:sp>
      <p:sp>
        <p:nvSpPr>
          <p:cNvPr id="3" name="Content Placeholder 2">
            <a:extLst>
              <a:ext uri="{FF2B5EF4-FFF2-40B4-BE49-F238E27FC236}">
                <a16:creationId xmlns:a16="http://schemas.microsoft.com/office/drawing/2014/main" id="{5A6B62BE-354B-C7E4-B4F9-495637CFE2F6}"/>
              </a:ext>
            </a:extLst>
          </p:cNvPr>
          <p:cNvSpPr>
            <a:spLocks noGrp="1"/>
          </p:cNvSpPr>
          <p:nvPr>
            <p:ph idx="1"/>
          </p:nvPr>
        </p:nvSpPr>
        <p:spPr>
          <a:xfrm>
            <a:off x="776745" y="1885956"/>
            <a:ext cx="4619621" cy="3957178"/>
          </a:xfrm>
        </p:spPr>
        <p:txBody>
          <a:bodyPr>
            <a:normAutofit/>
          </a:bodyPr>
          <a:lstStyle/>
          <a:p>
            <a:pPr marL="0" indent="0">
              <a:buNone/>
            </a:pPr>
            <a:r>
              <a:rPr lang="en-US" sz="2000" dirty="0">
                <a:solidFill>
                  <a:srgbClr val="FFFFFF"/>
                </a:solidFill>
              </a:rPr>
              <a:t>Helping Spring Pollinators in Union Vale</a:t>
            </a:r>
          </a:p>
          <a:p>
            <a:pPr marL="0" indent="0">
              <a:buNone/>
            </a:pPr>
            <a:r>
              <a:rPr lang="en-US" sz="2000" dirty="0">
                <a:solidFill>
                  <a:srgbClr val="FFFFFF"/>
                </a:solidFill>
              </a:rPr>
              <a:t>A Presentation by the CAC</a:t>
            </a:r>
          </a:p>
          <a:p>
            <a:pPr marL="0" indent="0">
              <a:buNone/>
            </a:pPr>
            <a:endParaRPr lang="en-US" sz="2000" dirty="0">
              <a:solidFill>
                <a:srgbClr val="FFFFFF"/>
              </a:solidFill>
            </a:endParaRPr>
          </a:p>
          <a:p>
            <a:pPr marL="0" indent="0">
              <a:buNone/>
            </a:pPr>
            <a:r>
              <a:rPr lang="en-US" sz="2000" dirty="0">
                <a:solidFill>
                  <a:srgbClr val="FFFFFF"/>
                </a:solidFill>
              </a:rPr>
              <a:t>April 2023</a:t>
            </a:r>
          </a:p>
        </p:txBody>
      </p:sp>
      <p:pic>
        <p:nvPicPr>
          <p:cNvPr id="4098" name="Picture 2">
            <a:extLst>
              <a:ext uri="{FF2B5EF4-FFF2-40B4-BE49-F238E27FC236}">
                <a16:creationId xmlns:a16="http://schemas.microsoft.com/office/drawing/2014/main" id="{63D5C720-59B8-6D1A-9D64-6B1018F3B6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99" r="6055"/>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E4AE0BB-7ACE-77B5-F2D8-2C3F9FCDF819}"/>
              </a:ext>
            </a:extLst>
          </p:cNvPr>
          <p:cNvSpPr txBox="1"/>
          <p:nvPr/>
        </p:nvSpPr>
        <p:spPr>
          <a:xfrm rot="20946799">
            <a:off x="176042" y="170832"/>
            <a:ext cx="1748736" cy="1200329"/>
          </a:xfrm>
          <a:prstGeom prst="rect">
            <a:avLst/>
          </a:prstGeom>
          <a:solidFill>
            <a:schemeClr val="bg1"/>
          </a:solidFill>
        </p:spPr>
        <p:txBody>
          <a:bodyPr wrap="square">
            <a:spAutoFit/>
          </a:bodyPr>
          <a:lstStyle/>
          <a:p>
            <a:r>
              <a:rPr lang="en-US" sz="7200" dirty="0">
                <a:latin typeface="Dreaming Outloud Pro" panose="020B0604020202020204" pitchFamily="66" charset="0"/>
                <a:cs typeface="Dreaming Outloud Pro" panose="020B0604020202020204" pitchFamily="66" charset="0"/>
              </a:rPr>
              <a:t>Low</a:t>
            </a:r>
          </a:p>
        </p:txBody>
      </p:sp>
    </p:spTree>
    <p:extLst>
      <p:ext uri="{BB962C8B-B14F-4D97-AF65-F5344CB8AC3E}">
        <p14:creationId xmlns:p14="http://schemas.microsoft.com/office/powerpoint/2010/main" val="2419979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49F88-D48A-592F-AC5C-5E00385F789B}"/>
              </a:ext>
            </a:extLst>
          </p:cNvPr>
          <p:cNvSpPr>
            <a:spLocks noGrp="1"/>
          </p:cNvSpPr>
          <p:nvPr>
            <p:ph type="title"/>
          </p:nvPr>
        </p:nvSpPr>
        <p:spPr/>
        <p:txBody>
          <a:bodyPr/>
          <a:lstStyle/>
          <a:p>
            <a:endParaRPr lang="en-US" dirty="0"/>
          </a:p>
        </p:txBody>
      </p:sp>
      <p:graphicFrame>
        <p:nvGraphicFramePr>
          <p:cNvPr id="15" name="Table 15">
            <a:extLst>
              <a:ext uri="{FF2B5EF4-FFF2-40B4-BE49-F238E27FC236}">
                <a16:creationId xmlns:a16="http://schemas.microsoft.com/office/drawing/2014/main" id="{5C31B6A5-5A8F-1E9C-B646-797D19264C2F}"/>
              </a:ext>
            </a:extLst>
          </p:cNvPr>
          <p:cNvGraphicFramePr>
            <a:graphicFrameLocks noGrp="1"/>
          </p:cNvGraphicFramePr>
          <p:nvPr>
            <p:ph idx="1"/>
            <p:extLst>
              <p:ext uri="{D42A27DB-BD31-4B8C-83A1-F6EECF244321}">
                <p14:modId xmlns:p14="http://schemas.microsoft.com/office/powerpoint/2010/main" val="1326410814"/>
              </p:ext>
            </p:extLst>
          </p:nvPr>
        </p:nvGraphicFramePr>
        <p:xfrm>
          <a:off x="7331844" y="847222"/>
          <a:ext cx="1267460" cy="2590800"/>
        </p:xfrm>
        <a:graphic>
          <a:graphicData uri="http://schemas.openxmlformats.org/drawingml/2006/table">
            <a:tbl>
              <a:tblPr firstRow="1" bandRow="1">
                <a:tableStyleId>{5C22544A-7EE6-4342-B048-85BDC9FD1C3A}</a:tableStyleId>
              </a:tblPr>
              <a:tblGrid>
                <a:gridCol w="814705">
                  <a:extLst>
                    <a:ext uri="{9D8B030D-6E8A-4147-A177-3AD203B41FA5}">
                      <a16:colId xmlns:a16="http://schemas.microsoft.com/office/drawing/2014/main" val="4178289873"/>
                    </a:ext>
                  </a:extLst>
                </a:gridCol>
                <a:gridCol w="452755">
                  <a:extLst>
                    <a:ext uri="{9D8B030D-6E8A-4147-A177-3AD203B41FA5}">
                      <a16:colId xmlns:a16="http://schemas.microsoft.com/office/drawing/2014/main" val="2298939568"/>
                    </a:ext>
                  </a:extLst>
                </a:gridCol>
              </a:tblGrid>
              <a:tr h="187496">
                <a:tc>
                  <a:txBody>
                    <a:bodyPr/>
                    <a:lstStyle/>
                    <a:p>
                      <a:r>
                        <a:rPr lang="en-US" sz="1100" dirty="0"/>
                        <a:t>Month</a:t>
                      </a:r>
                    </a:p>
                  </a:txBody>
                  <a:tcPr/>
                </a:tc>
                <a:tc>
                  <a:txBody>
                    <a:bodyPr/>
                    <a:lstStyle/>
                    <a:p>
                      <a:r>
                        <a:rPr lang="en-US" sz="1100"/>
                        <a:t>QTY</a:t>
                      </a:r>
                      <a:endParaRPr lang="en-US" sz="1100" dirty="0"/>
                    </a:p>
                  </a:txBody>
                  <a:tcPr/>
                </a:tc>
                <a:extLst>
                  <a:ext uri="{0D108BD9-81ED-4DB2-BD59-A6C34878D82A}">
                    <a16:rowId xmlns:a16="http://schemas.microsoft.com/office/drawing/2014/main" val="1994687612"/>
                  </a:ext>
                </a:extLst>
              </a:tr>
              <a:tr h="187496">
                <a:tc>
                  <a:txBody>
                    <a:bodyPr/>
                    <a:lstStyle/>
                    <a:p>
                      <a:r>
                        <a:rPr lang="en-US" sz="1100" dirty="0"/>
                        <a:t>March</a:t>
                      </a:r>
                    </a:p>
                  </a:txBody>
                  <a:tcPr/>
                </a:tc>
                <a:tc>
                  <a:txBody>
                    <a:bodyPr/>
                    <a:lstStyle/>
                    <a:p>
                      <a:r>
                        <a:rPr lang="en-US" sz="1100" dirty="0"/>
                        <a:t>4</a:t>
                      </a:r>
                    </a:p>
                  </a:txBody>
                  <a:tcPr/>
                </a:tc>
                <a:extLst>
                  <a:ext uri="{0D108BD9-81ED-4DB2-BD59-A6C34878D82A}">
                    <a16:rowId xmlns:a16="http://schemas.microsoft.com/office/drawing/2014/main" val="1953524386"/>
                  </a:ext>
                </a:extLst>
              </a:tr>
              <a:tr h="187496">
                <a:tc>
                  <a:txBody>
                    <a:bodyPr/>
                    <a:lstStyle/>
                    <a:p>
                      <a:r>
                        <a:rPr lang="en-US" sz="1100" dirty="0"/>
                        <a:t>April</a:t>
                      </a:r>
                    </a:p>
                  </a:txBody>
                  <a:tcPr/>
                </a:tc>
                <a:tc>
                  <a:txBody>
                    <a:bodyPr/>
                    <a:lstStyle/>
                    <a:p>
                      <a:r>
                        <a:rPr lang="en-US" sz="1100" dirty="0"/>
                        <a:t>7</a:t>
                      </a:r>
                    </a:p>
                  </a:txBody>
                  <a:tcPr/>
                </a:tc>
                <a:extLst>
                  <a:ext uri="{0D108BD9-81ED-4DB2-BD59-A6C34878D82A}">
                    <a16:rowId xmlns:a16="http://schemas.microsoft.com/office/drawing/2014/main" val="888588314"/>
                  </a:ext>
                </a:extLst>
              </a:tr>
              <a:tr h="187496">
                <a:tc>
                  <a:txBody>
                    <a:bodyPr/>
                    <a:lstStyle/>
                    <a:p>
                      <a:r>
                        <a:rPr lang="en-US" sz="1100" dirty="0"/>
                        <a:t>May</a:t>
                      </a:r>
                    </a:p>
                  </a:txBody>
                  <a:tcPr/>
                </a:tc>
                <a:tc>
                  <a:txBody>
                    <a:bodyPr/>
                    <a:lstStyle/>
                    <a:p>
                      <a:r>
                        <a:rPr lang="en-US" sz="1100" dirty="0"/>
                        <a:t>13</a:t>
                      </a:r>
                    </a:p>
                  </a:txBody>
                  <a:tcPr/>
                </a:tc>
                <a:extLst>
                  <a:ext uri="{0D108BD9-81ED-4DB2-BD59-A6C34878D82A}">
                    <a16:rowId xmlns:a16="http://schemas.microsoft.com/office/drawing/2014/main" val="244401881"/>
                  </a:ext>
                </a:extLst>
              </a:tr>
              <a:tr h="187496">
                <a:tc>
                  <a:txBody>
                    <a:bodyPr/>
                    <a:lstStyle/>
                    <a:p>
                      <a:r>
                        <a:rPr lang="en-US" sz="1100" dirty="0"/>
                        <a:t>June</a:t>
                      </a:r>
                    </a:p>
                  </a:txBody>
                  <a:tcPr/>
                </a:tc>
                <a:tc>
                  <a:txBody>
                    <a:bodyPr/>
                    <a:lstStyle/>
                    <a:p>
                      <a:r>
                        <a:rPr lang="en-US" sz="1100" dirty="0"/>
                        <a:t>12</a:t>
                      </a:r>
                    </a:p>
                  </a:txBody>
                  <a:tcPr/>
                </a:tc>
                <a:extLst>
                  <a:ext uri="{0D108BD9-81ED-4DB2-BD59-A6C34878D82A}">
                    <a16:rowId xmlns:a16="http://schemas.microsoft.com/office/drawing/2014/main" val="3432019248"/>
                  </a:ext>
                </a:extLst>
              </a:tr>
              <a:tr h="187496">
                <a:tc>
                  <a:txBody>
                    <a:bodyPr/>
                    <a:lstStyle/>
                    <a:p>
                      <a:r>
                        <a:rPr lang="en-US" sz="1100" dirty="0"/>
                        <a:t>July</a:t>
                      </a:r>
                    </a:p>
                  </a:txBody>
                  <a:tcPr/>
                </a:tc>
                <a:tc>
                  <a:txBody>
                    <a:bodyPr/>
                    <a:lstStyle/>
                    <a:p>
                      <a:r>
                        <a:rPr lang="en-US" sz="1100" dirty="0"/>
                        <a:t>8</a:t>
                      </a:r>
                    </a:p>
                  </a:txBody>
                  <a:tcPr/>
                </a:tc>
                <a:extLst>
                  <a:ext uri="{0D108BD9-81ED-4DB2-BD59-A6C34878D82A}">
                    <a16:rowId xmlns:a16="http://schemas.microsoft.com/office/drawing/2014/main" val="3903853570"/>
                  </a:ext>
                </a:extLst>
              </a:tr>
              <a:tr h="187496">
                <a:tc>
                  <a:txBody>
                    <a:bodyPr/>
                    <a:lstStyle/>
                    <a:p>
                      <a:r>
                        <a:rPr lang="en-US" sz="1100" dirty="0"/>
                        <a:t>August</a:t>
                      </a:r>
                    </a:p>
                  </a:txBody>
                  <a:tcPr/>
                </a:tc>
                <a:tc>
                  <a:txBody>
                    <a:bodyPr/>
                    <a:lstStyle/>
                    <a:p>
                      <a:r>
                        <a:rPr lang="en-US" sz="1100" dirty="0"/>
                        <a:t>9</a:t>
                      </a:r>
                    </a:p>
                  </a:txBody>
                  <a:tcPr/>
                </a:tc>
                <a:extLst>
                  <a:ext uri="{0D108BD9-81ED-4DB2-BD59-A6C34878D82A}">
                    <a16:rowId xmlns:a16="http://schemas.microsoft.com/office/drawing/2014/main" val="540354084"/>
                  </a:ext>
                </a:extLst>
              </a:tr>
              <a:tr h="187496">
                <a:tc>
                  <a:txBody>
                    <a:bodyPr/>
                    <a:lstStyle/>
                    <a:p>
                      <a:r>
                        <a:rPr lang="en-US" sz="1100" dirty="0"/>
                        <a:t>Sept</a:t>
                      </a:r>
                    </a:p>
                  </a:txBody>
                  <a:tcPr/>
                </a:tc>
                <a:tc>
                  <a:txBody>
                    <a:bodyPr/>
                    <a:lstStyle/>
                    <a:p>
                      <a:r>
                        <a:rPr lang="en-US" sz="1100" dirty="0"/>
                        <a:t>16</a:t>
                      </a:r>
                    </a:p>
                  </a:txBody>
                  <a:tcPr/>
                </a:tc>
                <a:extLst>
                  <a:ext uri="{0D108BD9-81ED-4DB2-BD59-A6C34878D82A}">
                    <a16:rowId xmlns:a16="http://schemas.microsoft.com/office/drawing/2014/main" val="2457095664"/>
                  </a:ext>
                </a:extLst>
              </a:tr>
              <a:tr h="187496">
                <a:tc>
                  <a:txBody>
                    <a:bodyPr/>
                    <a:lstStyle/>
                    <a:p>
                      <a:r>
                        <a:rPr lang="en-US" sz="1100" dirty="0"/>
                        <a:t>October</a:t>
                      </a:r>
                    </a:p>
                  </a:txBody>
                  <a:tcPr/>
                </a:tc>
                <a:tc>
                  <a:txBody>
                    <a:bodyPr/>
                    <a:lstStyle/>
                    <a:p>
                      <a:r>
                        <a:rPr lang="en-US" sz="1100" dirty="0"/>
                        <a:t>11</a:t>
                      </a:r>
                    </a:p>
                  </a:txBody>
                  <a:tcPr/>
                </a:tc>
                <a:extLst>
                  <a:ext uri="{0D108BD9-81ED-4DB2-BD59-A6C34878D82A}">
                    <a16:rowId xmlns:a16="http://schemas.microsoft.com/office/drawing/2014/main" val="1991216855"/>
                  </a:ext>
                </a:extLst>
              </a:tr>
              <a:tr h="187496">
                <a:tc>
                  <a:txBody>
                    <a:bodyPr/>
                    <a:lstStyle/>
                    <a:p>
                      <a:r>
                        <a:rPr lang="en-US" sz="1100" dirty="0"/>
                        <a:t>November</a:t>
                      </a:r>
                    </a:p>
                  </a:txBody>
                  <a:tcPr/>
                </a:tc>
                <a:tc>
                  <a:txBody>
                    <a:bodyPr/>
                    <a:lstStyle/>
                    <a:p>
                      <a:r>
                        <a:rPr lang="en-US" sz="1100" dirty="0"/>
                        <a:t>4</a:t>
                      </a:r>
                    </a:p>
                  </a:txBody>
                  <a:tcPr/>
                </a:tc>
                <a:extLst>
                  <a:ext uri="{0D108BD9-81ED-4DB2-BD59-A6C34878D82A}">
                    <a16:rowId xmlns:a16="http://schemas.microsoft.com/office/drawing/2014/main" val="2982020029"/>
                  </a:ext>
                </a:extLst>
              </a:tr>
            </a:tbl>
          </a:graphicData>
        </a:graphic>
      </p:graphicFrame>
      <p:pic>
        <p:nvPicPr>
          <p:cNvPr id="2050" name="Picture 2">
            <a:extLst>
              <a:ext uri="{FF2B5EF4-FFF2-40B4-BE49-F238E27FC236}">
                <a16:creationId xmlns:a16="http://schemas.microsoft.com/office/drawing/2014/main" id="{06E57395-C3EE-A3DF-81AE-DF68225A74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638" y="0"/>
            <a:ext cx="666908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E51312F-C1D5-89B0-B64B-ED446BA8178A}"/>
              </a:ext>
            </a:extLst>
          </p:cNvPr>
          <p:cNvSpPr/>
          <p:nvPr/>
        </p:nvSpPr>
        <p:spPr>
          <a:xfrm>
            <a:off x="4173505" y="922084"/>
            <a:ext cx="318607" cy="5745164"/>
          </a:xfrm>
          <a:prstGeom prst="rect">
            <a:avLst/>
          </a:prstGeom>
          <a:solidFill>
            <a:srgbClr val="4472C4">
              <a:alpha val="4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2E81708-A3FE-74A5-53AD-973E38BE90AF}"/>
              </a:ext>
            </a:extLst>
          </p:cNvPr>
          <p:cNvSpPr/>
          <p:nvPr/>
        </p:nvSpPr>
        <p:spPr>
          <a:xfrm>
            <a:off x="4492112" y="922084"/>
            <a:ext cx="318607" cy="5745164"/>
          </a:xfrm>
          <a:prstGeom prst="rect">
            <a:avLst/>
          </a:prstGeom>
          <a:solidFill>
            <a:schemeClr val="accent6">
              <a:alpha val="45882"/>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AD36E36-D10A-EDCA-7ADC-B3A0BBA7FB6B}"/>
              </a:ext>
            </a:extLst>
          </p:cNvPr>
          <p:cNvSpPr/>
          <p:nvPr/>
        </p:nvSpPr>
        <p:spPr>
          <a:xfrm>
            <a:off x="4846687" y="922084"/>
            <a:ext cx="318607" cy="5745164"/>
          </a:xfrm>
          <a:prstGeom prst="rect">
            <a:avLst/>
          </a:prstGeom>
          <a:solidFill>
            <a:srgbClr val="4472C4">
              <a:alpha val="4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9122D7C-12D8-1279-AC56-8866CD216ECC}"/>
              </a:ext>
            </a:extLst>
          </p:cNvPr>
          <p:cNvSpPr/>
          <p:nvPr/>
        </p:nvSpPr>
        <p:spPr>
          <a:xfrm>
            <a:off x="5183462" y="922084"/>
            <a:ext cx="318607" cy="5745164"/>
          </a:xfrm>
          <a:prstGeom prst="rect">
            <a:avLst/>
          </a:prstGeom>
          <a:solidFill>
            <a:schemeClr val="accent6">
              <a:alpha val="45882"/>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7F5989B-C903-4912-9162-027F7C635D1F}"/>
              </a:ext>
            </a:extLst>
          </p:cNvPr>
          <p:cNvSpPr/>
          <p:nvPr/>
        </p:nvSpPr>
        <p:spPr>
          <a:xfrm>
            <a:off x="3494267" y="922084"/>
            <a:ext cx="318607" cy="5745164"/>
          </a:xfrm>
          <a:prstGeom prst="rect">
            <a:avLst/>
          </a:prstGeom>
          <a:solidFill>
            <a:srgbClr val="4472C4">
              <a:alpha val="4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FC5FDD4-810F-971F-94BC-5EB6859668F1}"/>
              </a:ext>
            </a:extLst>
          </p:cNvPr>
          <p:cNvSpPr/>
          <p:nvPr/>
        </p:nvSpPr>
        <p:spPr>
          <a:xfrm>
            <a:off x="3812874" y="922084"/>
            <a:ext cx="318607" cy="5745164"/>
          </a:xfrm>
          <a:prstGeom prst="rect">
            <a:avLst/>
          </a:prstGeom>
          <a:solidFill>
            <a:schemeClr val="accent6">
              <a:alpha val="45882"/>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B9B39FB-1114-DA5E-5C64-194E11088C92}"/>
              </a:ext>
            </a:extLst>
          </p:cNvPr>
          <p:cNvSpPr/>
          <p:nvPr/>
        </p:nvSpPr>
        <p:spPr>
          <a:xfrm>
            <a:off x="5543451" y="922084"/>
            <a:ext cx="318607" cy="5745164"/>
          </a:xfrm>
          <a:prstGeom prst="rect">
            <a:avLst/>
          </a:prstGeom>
          <a:solidFill>
            <a:srgbClr val="4472C4">
              <a:alpha val="4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8F81823-0755-5986-6254-8CE2B295AF30}"/>
              </a:ext>
            </a:extLst>
          </p:cNvPr>
          <p:cNvSpPr/>
          <p:nvPr/>
        </p:nvSpPr>
        <p:spPr>
          <a:xfrm>
            <a:off x="5862058" y="922084"/>
            <a:ext cx="318607" cy="5745164"/>
          </a:xfrm>
          <a:prstGeom prst="rect">
            <a:avLst/>
          </a:prstGeom>
          <a:solidFill>
            <a:schemeClr val="accent6">
              <a:alpha val="45882"/>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C0EFA6-46EA-3BDB-A223-923C3B81F574}"/>
              </a:ext>
            </a:extLst>
          </p:cNvPr>
          <p:cNvSpPr/>
          <p:nvPr/>
        </p:nvSpPr>
        <p:spPr>
          <a:xfrm>
            <a:off x="6245784" y="922084"/>
            <a:ext cx="318607" cy="5745164"/>
          </a:xfrm>
          <a:prstGeom prst="rect">
            <a:avLst/>
          </a:prstGeom>
          <a:solidFill>
            <a:srgbClr val="4472C4">
              <a:alpha val="4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E6A90EC-8615-531C-6FAB-31FD0C01A6B1}"/>
              </a:ext>
            </a:extLst>
          </p:cNvPr>
          <p:cNvSpPr/>
          <p:nvPr/>
        </p:nvSpPr>
        <p:spPr>
          <a:xfrm>
            <a:off x="6564391" y="922084"/>
            <a:ext cx="318607" cy="5745164"/>
          </a:xfrm>
          <a:prstGeom prst="rect">
            <a:avLst/>
          </a:prstGeom>
          <a:solidFill>
            <a:schemeClr val="accent6">
              <a:alpha val="45882"/>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7F19B4EF-66C1-C94E-2026-FC0450F7DB5B}"/>
              </a:ext>
            </a:extLst>
          </p:cNvPr>
          <p:cNvGrpSpPr/>
          <p:nvPr/>
        </p:nvGrpSpPr>
        <p:grpSpPr>
          <a:xfrm>
            <a:off x="7022362" y="3628774"/>
            <a:ext cx="5523776" cy="3038474"/>
            <a:chOff x="7022362" y="3628774"/>
            <a:chExt cx="5523776" cy="3038474"/>
          </a:xfrm>
        </p:grpSpPr>
        <p:sp>
          <p:nvSpPr>
            <p:cNvPr id="22" name="Rectangle 21">
              <a:extLst>
                <a:ext uri="{FF2B5EF4-FFF2-40B4-BE49-F238E27FC236}">
                  <a16:creationId xmlns:a16="http://schemas.microsoft.com/office/drawing/2014/main" id="{EB15D9F4-ED2E-C9E3-420C-00F6FD1165FD}"/>
                </a:ext>
              </a:extLst>
            </p:cNvPr>
            <p:cNvSpPr/>
            <p:nvPr/>
          </p:nvSpPr>
          <p:spPr>
            <a:xfrm rot="10800000">
              <a:off x="10605683" y="4093321"/>
              <a:ext cx="509363" cy="1669240"/>
            </a:xfrm>
            <a:prstGeom prst="rect">
              <a:avLst/>
            </a:prstGeom>
            <a:gradFill flip="none" rotWithShape="1">
              <a:gsLst>
                <a:gs pos="0">
                  <a:srgbClr val="FFC000"/>
                </a:gs>
                <a:gs pos="67000">
                  <a:srgbClr val="FFEEC7"/>
                </a:gs>
                <a:gs pos="95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C29A3F6-04BF-4BD6-104E-48A249894B75}"/>
                </a:ext>
              </a:extLst>
            </p:cNvPr>
            <p:cNvSpPr/>
            <p:nvPr/>
          </p:nvSpPr>
          <p:spPr>
            <a:xfrm>
              <a:off x="8205052" y="4093321"/>
              <a:ext cx="509363" cy="1669240"/>
            </a:xfrm>
            <a:prstGeom prst="rect">
              <a:avLst/>
            </a:prstGeom>
            <a:gradFill flip="none" rotWithShape="1">
              <a:gsLst>
                <a:gs pos="0">
                  <a:srgbClr val="FFC000"/>
                </a:gs>
                <a:gs pos="67000">
                  <a:srgbClr val="FFEEC7"/>
                </a:gs>
                <a:gs pos="95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Chart 15">
              <a:extLst>
                <a:ext uri="{FF2B5EF4-FFF2-40B4-BE49-F238E27FC236}">
                  <a16:creationId xmlns:a16="http://schemas.microsoft.com/office/drawing/2014/main" id="{AB5016D3-8B2C-7D01-C1D3-61DCC550E3B9}"/>
                </a:ext>
              </a:extLst>
            </p:cNvPr>
            <p:cNvGraphicFramePr>
              <a:graphicFrameLocks/>
            </p:cNvGraphicFramePr>
            <p:nvPr>
              <p:extLst>
                <p:ext uri="{D42A27DB-BD31-4B8C-83A1-F6EECF244321}">
                  <p14:modId xmlns:p14="http://schemas.microsoft.com/office/powerpoint/2010/main" val="3825413491"/>
                </p:ext>
              </p:extLst>
            </p:nvPr>
          </p:nvGraphicFramePr>
          <p:xfrm>
            <a:off x="7022362" y="3628774"/>
            <a:ext cx="4572000" cy="3038474"/>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4C7B354A-B401-750B-B1F0-EE1DC7F498F2}"/>
                </a:ext>
              </a:extLst>
            </p:cNvPr>
            <p:cNvSpPr txBox="1"/>
            <p:nvPr/>
          </p:nvSpPr>
          <p:spPr>
            <a:xfrm>
              <a:off x="7506406" y="4044955"/>
              <a:ext cx="1884031" cy="646331"/>
            </a:xfrm>
            <a:prstGeom prst="rect">
              <a:avLst/>
            </a:prstGeom>
            <a:noFill/>
          </p:spPr>
          <p:txBody>
            <a:bodyPr wrap="square" rtlCol="0">
              <a:spAutoFit/>
            </a:bodyPr>
            <a:lstStyle/>
            <a:p>
              <a:r>
                <a:rPr lang="en-US" dirty="0"/>
                <a:t>Start of Bee Emergence</a:t>
              </a:r>
            </a:p>
          </p:txBody>
        </p:sp>
        <p:sp>
          <p:nvSpPr>
            <p:cNvPr id="21" name="Rectangle 20">
              <a:extLst>
                <a:ext uri="{FF2B5EF4-FFF2-40B4-BE49-F238E27FC236}">
                  <a16:creationId xmlns:a16="http://schemas.microsoft.com/office/drawing/2014/main" id="{C0E5BDFC-1462-ECB8-FD87-EAE1129F402C}"/>
                </a:ext>
              </a:extLst>
            </p:cNvPr>
            <p:cNvSpPr/>
            <p:nvPr/>
          </p:nvSpPr>
          <p:spPr>
            <a:xfrm>
              <a:off x="8721652" y="4093321"/>
              <a:ext cx="1884031" cy="1669240"/>
            </a:xfrm>
            <a:prstGeom prst="rect">
              <a:avLst/>
            </a:prstGeom>
            <a:solidFill>
              <a:srgbClr val="70AD47">
                <a:alpha val="68000"/>
              </a:srgbClr>
            </a:solidFill>
            <a:ln>
              <a:solidFill>
                <a:schemeClr val="accent1">
                  <a:shade val="50000"/>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Active Bee Lifetime</a:t>
              </a:r>
            </a:p>
            <a:p>
              <a:pPr algn="ctr"/>
              <a:endParaRPr lang="en-US" dirty="0"/>
            </a:p>
            <a:p>
              <a:pPr algn="ctr"/>
              <a:endParaRPr lang="en-US" dirty="0"/>
            </a:p>
            <a:p>
              <a:pPr algn="ctr"/>
              <a:endParaRPr lang="en-US" dirty="0"/>
            </a:p>
            <a:p>
              <a:pPr algn="ctr"/>
              <a:endParaRPr lang="en-US" dirty="0"/>
            </a:p>
          </p:txBody>
        </p:sp>
        <p:sp>
          <p:nvSpPr>
            <p:cNvPr id="23" name="TextBox 22">
              <a:extLst>
                <a:ext uri="{FF2B5EF4-FFF2-40B4-BE49-F238E27FC236}">
                  <a16:creationId xmlns:a16="http://schemas.microsoft.com/office/drawing/2014/main" id="{EF85C91F-06EA-11D4-F10C-B24B2A8AB2B7}"/>
                </a:ext>
              </a:extLst>
            </p:cNvPr>
            <p:cNvSpPr txBox="1"/>
            <p:nvPr/>
          </p:nvSpPr>
          <p:spPr>
            <a:xfrm>
              <a:off x="10662107" y="4024782"/>
              <a:ext cx="1884031" cy="923330"/>
            </a:xfrm>
            <a:prstGeom prst="rect">
              <a:avLst/>
            </a:prstGeom>
            <a:noFill/>
          </p:spPr>
          <p:txBody>
            <a:bodyPr wrap="square" rtlCol="0">
              <a:spAutoFit/>
            </a:bodyPr>
            <a:lstStyle/>
            <a:p>
              <a:r>
                <a:rPr lang="en-US" dirty="0"/>
                <a:t>Queen hibernation    </a:t>
              </a:r>
            </a:p>
            <a:p>
              <a:r>
                <a:rPr lang="en-US" dirty="0"/>
                <a:t>   begins</a:t>
              </a:r>
            </a:p>
          </p:txBody>
        </p:sp>
      </p:grpSp>
    </p:spTree>
    <p:extLst>
      <p:ext uri="{BB962C8B-B14F-4D97-AF65-F5344CB8AC3E}">
        <p14:creationId xmlns:p14="http://schemas.microsoft.com/office/powerpoint/2010/main" val="3573128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72E4153-3420-C14A-2CB2-1D6AE68BE1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4531" y="-81733"/>
            <a:ext cx="5401816" cy="36462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D856735-55DE-C863-2F93-0E51B9BCB6D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944C7E7-E597-895F-99D1-DFA5F01C3674}"/>
              </a:ext>
            </a:extLst>
          </p:cNvPr>
          <p:cNvSpPr>
            <a:spLocks noGrp="1"/>
          </p:cNvSpPr>
          <p:nvPr>
            <p:ph idx="1"/>
          </p:nvPr>
        </p:nvSpPr>
        <p:spPr>
          <a:xfrm>
            <a:off x="838200" y="1825625"/>
            <a:ext cx="5257800" cy="4351338"/>
          </a:xfrm>
        </p:spPr>
        <p:txBody>
          <a:bodyPr>
            <a:normAutofit/>
          </a:bodyPr>
          <a:lstStyle/>
          <a:p>
            <a:pPr marL="0" indent="0">
              <a:buNone/>
            </a:pPr>
            <a:r>
              <a:rPr lang="en-US" sz="2000" b="0" i="0" dirty="0">
                <a:solidFill>
                  <a:srgbClr val="000000"/>
                </a:solidFill>
                <a:effectLst/>
                <a:latin typeface="Lora" pitchFamily="2" charset="0"/>
              </a:rPr>
              <a:t>“70% of all the 20,000 species of bees nest underground. In North America, most of these ground bees become active in early spring.”</a:t>
            </a:r>
          </a:p>
          <a:p>
            <a:pPr marL="0" indent="0">
              <a:buNone/>
            </a:pPr>
            <a:endParaRPr lang="en-US" sz="2000" b="0" i="0" dirty="0">
              <a:solidFill>
                <a:srgbClr val="000000"/>
              </a:solidFill>
              <a:effectLst/>
              <a:latin typeface="Lora" pitchFamily="2" charset="0"/>
            </a:endParaRPr>
          </a:p>
          <a:p>
            <a:pPr marL="0" indent="0">
              <a:buNone/>
            </a:pPr>
            <a:r>
              <a:rPr lang="en-US" sz="2000" dirty="0">
                <a:solidFill>
                  <a:srgbClr val="000000"/>
                </a:solidFill>
                <a:latin typeface="Lora" pitchFamily="2" charset="0"/>
              </a:rPr>
              <a:t>There are ~450 species of native bees found in NY and </a:t>
            </a:r>
            <a:r>
              <a:rPr lang="en-US" sz="2000" dirty="0">
                <a:latin typeface="Lora" pitchFamily="2" charset="0"/>
              </a:rPr>
              <a:t>54% of those bees are </a:t>
            </a:r>
          </a:p>
          <a:p>
            <a:pPr marL="0" indent="0">
              <a:buNone/>
            </a:pPr>
            <a:endParaRPr lang="en-US" sz="2000" dirty="0">
              <a:latin typeface="Lora" pitchFamily="2" charset="0"/>
            </a:endParaRPr>
          </a:p>
          <a:p>
            <a:pPr marL="0" indent="0">
              <a:buNone/>
            </a:pPr>
            <a:endParaRPr lang="en-US" sz="2000" dirty="0">
              <a:latin typeface="Lora" pitchFamily="2" charset="0"/>
            </a:endParaRPr>
          </a:p>
          <a:p>
            <a:pPr marL="0" indent="0">
              <a:buNone/>
            </a:pPr>
            <a:r>
              <a:rPr lang="en-US" sz="2000" dirty="0">
                <a:latin typeface="Lora" pitchFamily="2" charset="0"/>
              </a:rPr>
              <a:t>Honey bees are not native to the US, but are an introduced managed (or escaped) agriculture species – Just 1 species, not included in the 450 found in NY in the wild</a:t>
            </a:r>
          </a:p>
          <a:p>
            <a:pPr marL="0" indent="0">
              <a:buNone/>
            </a:pPr>
            <a:endParaRPr lang="en-US" sz="2000" dirty="0">
              <a:latin typeface="Lora" pitchFamily="2" charset="0"/>
            </a:endParaRPr>
          </a:p>
          <a:p>
            <a:pPr marL="0" indent="0">
              <a:buNone/>
            </a:pPr>
            <a:endParaRPr lang="en-US" sz="2000" dirty="0">
              <a:latin typeface="Lora" pitchFamily="2" charset="0"/>
            </a:endParaRPr>
          </a:p>
          <a:p>
            <a:pPr marL="0" indent="0">
              <a:buNone/>
            </a:pPr>
            <a:endParaRPr lang="en-US" sz="2000" dirty="0">
              <a:latin typeface="Lora" pitchFamily="2" charset="0"/>
            </a:endParaRPr>
          </a:p>
          <a:p>
            <a:pPr marL="0" indent="0">
              <a:buNone/>
            </a:pPr>
            <a:endParaRPr lang="en-US" sz="2000" dirty="0">
              <a:latin typeface="Lora" pitchFamily="2" charset="0"/>
            </a:endParaRPr>
          </a:p>
        </p:txBody>
      </p:sp>
      <p:sp>
        <p:nvSpPr>
          <p:cNvPr id="5" name="TextBox 4">
            <a:extLst>
              <a:ext uri="{FF2B5EF4-FFF2-40B4-BE49-F238E27FC236}">
                <a16:creationId xmlns:a16="http://schemas.microsoft.com/office/drawing/2014/main" id="{D2CD36E5-0E2E-6BEF-051A-9B1B2A70B66E}"/>
              </a:ext>
            </a:extLst>
          </p:cNvPr>
          <p:cNvSpPr txBox="1"/>
          <p:nvPr/>
        </p:nvSpPr>
        <p:spPr>
          <a:xfrm>
            <a:off x="7971783" y="3564493"/>
            <a:ext cx="6097280" cy="369332"/>
          </a:xfrm>
          <a:prstGeom prst="rect">
            <a:avLst/>
          </a:prstGeom>
          <a:noFill/>
        </p:spPr>
        <p:txBody>
          <a:bodyPr wrap="square">
            <a:spAutoFit/>
          </a:bodyPr>
          <a:lstStyle/>
          <a:p>
            <a:r>
              <a:rPr lang="en-US" dirty="0">
                <a:hlinkClick r:id="rId3"/>
              </a:rPr>
              <a:t>1_BumbleInfo.jpg (1000×675) (wng.org)</a:t>
            </a:r>
            <a:endParaRPr lang="en-US" dirty="0"/>
          </a:p>
        </p:txBody>
      </p:sp>
      <p:sp>
        <p:nvSpPr>
          <p:cNvPr id="7" name="TextBox 6">
            <a:extLst>
              <a:ext uri="{FF2B5EF4-FFF2-40B4-BE49-F238E27FC236}">
                <a16:creationId xmlns:a16="http://schemas.microsoft.com/office/drawing/2014/main" id="{F11AA993-7AFF-C3B4-B550-6861118550C7}"/>
              </a:ext>
            </a:extLst>
          </p:cNvPr>
          <p:cNvSpPr txBox="1"/>
          <p:nvPr/>
        </p:nvSpPr>
        <p:spPr>
          <a:xfrm>
            <a:off x="895042" y="6176963"/>
            <a:ext cx="6425022" cy="369332"/>
          </a:xfrm>
          <a:prstGeom prst="rect">
            <a:avLst/>
          </a:prstGeom>
          <a:noFill/>
        </p:spPr>
        <p:txBody>
          <a:bodyPr wrap="square">
            <a:spAutoFit/>
          </a:bodyPr>
          <a:lstStyle/>
          <a:p>
            <a:r>
              <a:rPr lang="en-US" dirty="0">
                <a:hlinkClick r:id="rId4"/>
              </a:rPr>
              <a:t>NY Bee Diversity | CALS (cornell.edu)</a:t>
            </a:r>
            <a:endParaRPr lang="en-US" dirty="0"/>
          </a:p>
        </p:txBody>
      </p:sp>
      <p:pic>
        <p:nvPicPr>
          <p:cNvPr id="10" name="Picture 2">
            <a:extLst>
              <a:ext uri="{FF2B5EF4-FFF2-40B4-BE49-F238E27FC236}">
                <a16:creationId xmlns:a16="http://schemas.microsoft.com/office/drawing/2014/main" id="{95F3156D-2EAE-1E66-1B07-63B8A8F94D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6206" y="3933825"/>
            <a:ext cx="3016135" cy="301334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B582D1A-4C5F-101E-50C6-DA3F999A0C1D}"/>
              </a:ext>
            </a:extLst>
          </p:cNvPr>
          <p:cNvSpPr txBox="1"/>
          <p:nvPr/>
        </p:nvSpPr>
        <p:spPr>
          <a:xfrm>
            <a:off x="8255437" y="5253633"/>
            <a:ext cx="1458836" cy="923330"/>
          </a:xfrm>
          <a:prstGeom prst="rect">
            <a:avLst/>
          </a:prstGeom>
          <a:noFill/>
        </p:spPr>
        <p:txBody>
          <a:bodyPr wrap="square" rtlCol="0">
            <a:spAutoFit/>
          </a:bodyPr>
          <a:lstStyle/>
          <a:p>
            <a:r>
              <a:rPr lang="en-US" dirty="0" err="1">
                <a:solidFill>
                  <a:schemeClr val="bg1"/>
                </a:solidFill>
              </a:rPr>
              <a:t>B.Hedrick</a:t>
            </a:r>
            <a:r>
              <a:rPr lang="en-US" dirty="0">
                <a:solidFill>
                  <a:schemeClr val="bg1"/>
                </a:solidFill>
              </a:rPr>
              <a:t> </a:t>
            </a:r>
            <a:r>
              <a:rPr lang="en-US" dirty="0" err="1">
                <a:solidFill>
                  <a:schemeClr val="bg1"/>
                </a:solidFill>
              </a:rPr>
              <a:t>Unionvale,NY</a:t>
            </a:r>
            <a:r>
              <a:rPr lang="en-US" dirty="0">
                <a:solidFill>
                  <a:schemeClr val="bg1"/>
                </a:solidFill>
              </a:rPr>
              <a:t> May 4, 2022</a:t>
            </a:r>
          </a:p>
        </p:txBody>
      </p:sp>
    </p:spTree>
    <p:extLst>
      <p:ext uri="{BB962C8B-B14F-4D97-AF65-F5344CB8AC3E}">
        <p14:creationId xmlns:p14="http://schemas.microsoft.com/office/powerpoint/2010/main" val="3819470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4E8F40FE-293C-453F-B8A6-4278993567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E03ABA-E0E6-0B9B-C736-13312A7E7D50}"/>
              </a:ext>
            </a:extLst>
          </p:cNvPr>
          <p:cNvSpPr>
            <a:spLocks noGrp="1"/>
          </p:cNvSpPr>
          <p:nvPr>
            <p:ph type="title"/>
          </p:nvPr>
        </p:nvSpPr>
        <p:spPr>
          <a:xfrm>
            <a:off x="548640" y="856271"/>
            <a:ext cx="4114800" cy="1645139"/>
          </a:xfrm>
        </p:spPr>
        <p:txBody>
          <a:bodyPr anchor="b">
            <a:normAutofit/>
          </a:bodyPr>
          <a:lstStyle/>
          <a:p>
            <a:r>
              <a:rPr lang="en-US" sz="3500"/>
              <a:t>Pollinators are key to the food web, and they are in decline</a:t>
            </a:r>
          </a:p>
        </p:txBody>
      </p:sp>
      <p:sp>
        <p:nvSpPr>
          <p:cNvPr id="41" name="Rectangle 40">
            <a:extLst>
              <a:ext uri="{FF2B5EF4-FFF2-40B4-BE49-F238E27FC236}">
                <a16:creationId xmlns:a16="http://schemas.microsoft.com/office/drawing/2014/main" id="{481EABE0-FA8E-49A5-A966-F0539111C9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86384"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56A3E26D-73B1-468C-B97B-BC1815959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40" y="2712821"/>
            <a:ext cx="3975945"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4106CDF-E5FE-AFC2-00B1-C803D5543A0B}"/>
              </a:ext>
            </a:extLst>
          </p:cNvPr>
          <p:cNvSpPr>
            <a:spLocks noGrp="1"/>
          </p:cNvSpPr>
          <p:nvPr>
            <p:ph idx="1"/>
          </p:nvPr>
        </p:nvSpPr>
        <p:spPr>
          <a:xfrm>
            <a:off x="548640" y="2942520"/>
            <a:ext cx="4114800" cy="3245804"/>
          </a:xfrm>
        </p:spPr>
        <p:txBody>
          <a:bodyPr>
            <a:normAutofit/>
          </a:bodyPr>
          <a:lstStyle/>
          <a:p>
            <a:r>
              <a:rPr lang="en-US" sz="1800"/>
              <a:t>3/4ths of the worlds flowering plants depend on pollinators to reproduce</a:t>
            </a:r>
          </a:p>
          <a:p>
            <a:r>
              <a:rPr lang="en-US" sz="1800"/>
              <a:t>35% of the world’s crops require bees and other insects and animals for pollination</a:t>
            </a:r>
          </a:p>
          <a:p>
            <a:r>
              <a:rPr lang="en-US" sz="1800"/>
              <a:t>1 out of 3 bites of food we eat is thanks to insect pollinators</a:t>
            </a:r>
          </a:p>
        </p:txBody>
      </p:sp>
      <p:pic>
        <p:nvPicPr>
          <p:cNvPr id="9" name="Picture 8">
            <a:extLst>
              <a:ext uri="{FF2B5EF4-FFF2-40B4-BE49-F238E27FC236}">
                <a16:creationId xmlns:a16="http://schemas.microsoft.com/office/drawing/2014/main" id="{8A07CB60-A84A-3AD7-6ED0-8A0C54BA1FE1}"/>
              </a:ext>
            </a:extLst>
          </p:cNvPr>
          <p:cNvPicPr>
            <a:picLocks noChangeAspect="1"/>
          </p:cNvPicPr>
          <p:nvPr/>
        </p:nvPicPr>
        <p:blipFill>
          <a:blip r:embed="rId2"/>
          <a:stretch>
            <a:fillRect/>
          </a:stretch>
        </p:blipFill>
        <p:spPr>
          <a:xfrm>
            <a:off x="5327679" y="601133"/>
            <a:ext cx="2941769" cy="2743200"/>
          </a:xfrm>
          <a:prstGeom prst="rect">
            <a:avLst/>
          </a:prstGeom>
        </p:spPr>
      </p:pic>
      <p:pic>
        <p:nvPicPr>
          <p:cNvPr id="11" name="Picture 10">
            <a:extLst>
              <a:ext uri="{FF2B5EF4-FFF2-40B4-BE49-F238E27FC236}">
                <a16:creationId xmlns:a16="http://schemas.microsoft.com/office/drawing/2014/main" id="{682FE472-3B29-21BD-C0E6-66581DDB2BA4}"/>
              </a:ext>
            </a:extLst>
          </p:cNvPr>
          <p:cNvPicPr>
            <a:picLocks noChangeAspect="1"/>
          </p:cNvPicPr>
          <p:nvPr/>
        </p:nvPicPr>
        <p:blipFill>
          <a:blip r:embed="rId3"/>
          <a:stretch>
            <a:fillRect/>
          </a:stretch>
        </p:blipFill>
        <p:spPr>
          <a:xfrm>
            <a:off x="8548766" y="601133"/>
            <a:ext cx="3208420" cy="2743200"/>
          </a:xfrm>
          <a:prstGeom prst="rect">
            <a:avLst/>
          </a:prstGeom>
        </p:spPr>
      </p:pic>
      <p:pic>
        <p:nvPicPr>
          <p:cNvPr id="5" name="Picture 4">
            <a:extLst>
              <a:ext uri="{FF2B5EF4-FFF2-40B4-BE49-F238E27FC236}">
                <a16:creationId xmlns:a16="http://schemas.microsoft.com/office/drawing/2014/main" id="{3B1B28A9-70AD-EBD0-06B8-23A662107AC9}"/>
              </a:ext>
            </a:extLst>
          </p:cNvPr>
          <p:cNvPicPr>
            <a:picLocks noChangeAspect="1"/>
          </p:cNvPicPr>
          <p:nvPr/>
        </p:nvPicPr>
        <p:blipFill>
          <a:blip r:embed="rId4"/>
          <a:stretch>
            <a:fillRect/>
          </a:stretch>
        </p:blipFill>
        <p:spPr>
          <a:xfrm>
            <a:off x="5175502" y="4262161"/>
            <a:ext cx="3246120" cy="1111795"/>
          </a:xfrm>
          <a:prstGeom prst="rect">
            <a:avLst/>
          </a:prstGeom>
        </p:spPr>
      </p:pic>
      <p:pic>
        <p:nvPicPr>
          <p:cNvPr id="7" name="Picture 6">
            <a:extLst>
              <a:ext uri="{FF2B5EF4-FFF2-40B4-BE49-F238E27FC236}">
                <a16:creationId xmlns:a16="http://schemas.microsoft.com/office/drawing/2014/main" id="{2F51FE61-D7DE-5A79-0166-F91B4B205DA3}"/>
              </a:ext>
            </a:extLst>
          </p:cNvPr>
          <p:cNvPicPr>
            <a:picLocks noChangeAspect="1"/>
          </p:cNvPicPr>
          <p:nvPr/>
        </p:nvPicPr>
        <p:blipFill>
          <a:blip r:embed="rId5"/>
          <a:stretch>
            <a:fillRect/>
          </a:stretch>
        </p:blipFill>
        <p:spPr>
          <a:xfrm>
            <a:off x="8529916" y="3696812"/>
            <a:ext cx="3246120" cy="2239822"/>
          </a:xfrm>
          <a:prstGeom prst="rect">
            <a:avLst/>
          </a:prstGeom>
        </p:spPr>
      </p:pic>
    </p:spTree>
    <p:extLst>
      <p:ext uri="{BB962C8B-B14F-4D97-AF65-F5344CB8AC3E}">
        <p14:creationId xmlns:p14="http://schemas.microsoft.com/office/powerpoint/2010/main" val="2155492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 name="Picture 2">
            <a:extLst>
              <a:ext uri="{FF2B5EF4-FFF2-40B4-BE49-F238E27FC236}">
                <a16:creationId xmlns:a16="http://schemas.microsoft.com/office/drawing/2014/main" id="{07C6BDD9-D8DD-97A5-8D12-BCE647A727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8326" y="3671249"/>
            <a:ext cx="4627013" cy="312323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A butterfly on a purple flower&#10;&#10;Description automatically generated with medium confidence">
            <a:extLst>
              <a:ext uri="{FF2B5EF4-FFF2-40B4-BE49-F238E27FC236}">
                <a16:creationId xmlns:a16="http://schemas.microsoft.com/office/drawing/2014/main" id="{BB264C83-5917-2F29-8751-BCCA299E88F0}"/>
              </a:ext>
            </a:extLst>
          </p:cNvPr>
          <p:cNvPicPr>
            <a:picLocks noChangeAspect="1"/>
          </p:cNvPicPr>
          <p:nvPr/>
        </p:nvPicPr>
        <p:blipFill rotWithShape="1">
          <a:blip r:embed="rId3">
            <a:extLst>
              <a:ext uri="{28A0092B-C50C-407E-A947-70E740481C1C}">
                <a14:useLocalDpi xmlns:a14="http://schemas.microsoft.com/office/drawing/2010/main" val="0"/>
              </a:ext>
            </a:extLst>
          </a:blip>
          <a:srcRect l="14394" t="1" r="186" b="4"/>
          <a:stretch/>
        </p:blipFill>
        <p:spPr>
          <a:xfrm rot="5400000">
            <a:off x="-526860" y="184864"/>
            <a:ext cx="3383278" cy="2970465"/>
          </a:xfrm>
          <a:prstGeom prst="rect">
            <a:avLst/>
          </a:prstGeom>
          <a:ln w="76200">
            <a:solidFill>
              <a:schemeClr val="bg1"/>
            </a:solidFill>
          </a:ln>
        </p:spPr>
      </p:pic>
      <p:pic>
        <p:nvPicPr>
          <p:cNvPr id="25" name="Picture 24" descr="A moth on a flower&#10;&#10;Description automatically generated with low confidence">
            <a:extLst>
              <a:ext uri="{FF2B5EF4-FFF2-40B4-BE49-F238E27FC236}">
                <a16:creationId xmlns:a16="http://schemas.microsoft.com/office/drawing/2014/main" id="{9CCD9C1E-2516-FA6B-4F8F-47FF844C2937}"/>
              </a:ext>
            </a:extLst>
          </p:cNvPr>
          <p:cNvPicPr>
            <a:picLocks noChangeAspect="1"/>
          </p:cNvPicPr>
          <p:nvPr/>
        </p:nvPicPr>
        <p:blipFill rotWithShape="1">
          <a:blip r:embed="rId4">
            <a:extLst>
              <a:ext uri="{28A0092B-C50C-407E-A947-70E740481C1C}">
                <a14:useLocalDpi xmlns:a14="http://schemas.microsoft.com/office/drawing/2010/main" val="0"/>
              </a:ext>
            </a:extLst>
          </a:blip>
          <a:srcRect r="14581" b="5"/>
          <a:stretch/>
        </p:blipFill>
        <p:spPr>
          <a:xfrm rot="5400000">
            <a:off x="2009190" y="182538"/>
            <a:ext cx="3383278" cy="2970465"/>
          </a:xfrm>
          <a:prstGeom prst="rect">
            <a:avLst/>
          </a:prstGeom>
          <a:ln w="76200">
            <a:solidFill>
              <a:schemeClr val="bg1"/>
            </a:solidFill>
          </a:ln>
        </p:spPr>
      </p:pic>
      <p:pic>
        <p:nvPicPr>
          <p:cNvPr id="27" name="Picture 26" descr="A bee on a flower&#10;&#10;Description automatically generated with medium confidence">
            <a:extLst>
              <a:ext uri="{FF2B5EF4-FFF2-40B4-BE49-F238E27FC236}">
                <a16:creationId xmlns:a16="http://schemas.microsoft.com/office/drawing/2014/main" id="{AB8557C8-56AA-E1C9-1752-5909FFB93FF8}"/>
              </a:ext>
            </a:extLst>
          </p:cNvPr>
          <p:cNvPicPr>
            <a:picLocks noChangeAspect="1"/>
          </p:cNvPicPr>
          <p:nvPr/>
        </p:nvPicPr>
        <p:blipFill rotWithShape="1">
          <a:blip r:embed="rId5">
            <a:extLst>
              <a:ext uri="{28A0092B-C50C-407E-A947-70E740481C1C}">
                <a14:useLocalDpi xmlns:a14="http://schemas.microsoft.com/office/drawing/2010/main" val="0"/>
              </a:ext>
            </a:extLst>
          </a:blip>
          <a:srcRect l="14650" r="-34"/>
          <a:stretch/>
        </p:blipFill>
        <p:spPr>
          <a:xfrm rot="5400000">
            <a:off x="4454167" y="183969"/>
            <a:ext cx="3383279" cy="2971800"/>
          </a:xfrm>
          <a:prstGeom prst="rect">
            <a:avLst/>
          </a:prstGeom>
          <a:ln w="76200">
            <a:solidFill>
              <a:schemeClr val="bg1"/>
            </a:solidFill>
          </a:ln>
        </p:spPr>
      </p:pic>
      <p:pic>
        <p:nvPicPr>
          <p:cNvPr id="29" name="Picture 28" descr="A butterfly on a flower&#10;&#10;Description automatically generated with low confidence">
            <a:extLst>
              <a:ext uri="{FF2B5EF4-FFF2-40B4-BE49-F238E27FC236}">
                <a16:creationId xmlns:a16="http://schemas.microsoft.com/office/drawing/2014/main" id="{FD32A15B-E0B1-648B-BB35-406D6CE25D8C}"/>
              </a:ext>
            </a:extLst>
          </p:cNvPr>
          <p:cNvPicPr>
            <a:picLocks noChangeAspect="1"/>
          </p:cNvPicPr>
          <p:nvPr/>
        </p:nvPicPr>
        <p:blipFill rotWithShape="1">
          <a:blip r:embed="rId6">
            <a:extLst>
              <a:ext uri="{28A0092B-C50C-407E-A947-70E740481C1C}">
                <a14:useLocalDpi xmlns:a14="http://schemas.microsoft.com/office/drawing/2010/main" val="0"/>
              </a:ext>
            </a:extLst>
          </a:blip>
          <a:srcRect r="14615"/>
          <a:stretch/>
        </p:blipFill>
        <p:spPr>
          <a:xfrm rot="5400000">
            <a:off x="7023951" y="197301"/>
            <a:ext cx="3383278" cy="2971800"/>
          </a:xfrm>
          <a:prstGeom prst="rect">
            <a:avLst/>
          </a:prstGeom>
          <a:ln w="76200">
            <a:solidFill>
              <a:schemeClr val="bg1"/>
            </a:solidFill>
          </a:ln>
        </p:spPr>
      </p:pic>
      <p:pic>
        <p:nvPicPr>
          <p:cNvPr id="33" name="Picture 32">
            <a:extLst>
              <a:ext uri="{FF2B5EF4-FFF2-40B4-BE49-F238E27FC236}">
                <a16:creationId xmlns:a16="http://schemas.microsoft.com/office/drawing/2014/main" id="{D5918511-FBA3-D958-4E70-5EA23F4E658C}"/>
              </a:ext>
            </a:extLst>
          </p:cNvPr>
          <p:cNvPicPr>
            <a:picLocks noChangeAspect="1"/>
          </p:cNvPicPr>
          <p:nvPr/>
        </p:nvPicPr>
        <p:blipFill rotWithShape="1">
          <a:blip r:embed="rId7"/>
          <a:srcRect r="-1" b="6320"/>
          <a:stretch/>
        </p:blipFill>
        <p:spPr>
          <a:xfrm>
            <a:off x="-117130" y="3946712"/>
            <a:ext cx="5201195" cy="2911288"/>
          </a:xfrm>
          <a:prstGeom prst="rect">
            <a:avLst/>
          </a:prstGeom>
        </p:spPr>
      </p:pic>
      <p:sp>
        <p:nvSpPr>
          <p:cNvPr id="36" name="TextBox 35">
            <a:extLst>
              <a:ext uri="{FF2B5EF4-FFF2-40B4-BE49-F238E27FC236}">
                <a16:creationId xmlns:a16="http://schemas.microsoft.com/office/drawing/2014/main" id="{D53EF36C-C9C8-C283-8319-EDBFB35827C4}"/>
              </a:ext>
            </a:extLst>
          </p:cNvPr>
          <p:cNvSpPr txBox="1"/>
          <p:nvPr/>
        </p:nvSpPr>
        <p:spPr>
          <a:xfrm>
            <a:off x="3017494" y="3374840"/>
            <a:ext cx="1407886" cy="369332"/>
          </a:xfrm>
          <a:prstGeom prst="rect">
            <a:avLst/>
          </a:prstGeom>
          <a:noFill/>
        </p:spPr>
        <p:txBody>
          <a:bodyPr wrap="square" rtlCol="0">
            <a:spAutoFit/>
          </a:bodyPr>
          <a:lstStyle/>
          <a:p>
            <a:r>
              <a:rPr lang="en-US" i="1" dirty="0">
                <a:solidFill>
                  <a:schemeClr val="accent3"/>
                </a:solidFill>
              </a:rPr>
              <a:t>Honey Bee</a:t>
            </a:r>
          </a:p>
        </p:txBody>
      </p:sp>
      <p:sp>
        <p:nvSpPr>
          <p:cNvPr id="39" name="TextBox 38">
            <a:extLst>
              <a:ext uri="{FF2B5EF4-FFF2-40B4-BE49-F238E27FC236}">
                <a16:creationId xmlns:a16="http://schemas.microsoft.com/office/drawing/2014/main" id="{DC5CD494-0ECB-28CB-56BF-A0F84E77D805}"/>
              </a:ext>
            </a:extLst>
          </p:cNvPr>
          <p:cNvSpPr txBox="1"/>
          <p:nvPr/>
        </p:nvSpPr>
        <p:spPr>
          <a:xfrm>
            <a:off x="106364" y="3359409"/>
            <a:ext cx="2235200" cy="369332"/>
          </a:xfrm>
          <a:prstGeom prst="rect">
            <a:avLst/>
          </a:prstGeom>
          <a:noFill/>
        </p:spPr>
        <p:txBody>
          <a:bodyPr wrap="square" rtlCol="0">
            <a:spAutoFit/>
          </a:bodyPr>
          <a:lstStyle/>
          <a:p>
            <a:r>
              <a:rPr lang="en-US" i="1" dirty="0">
                <a:solidFill>
                  <a:schemeClr val="accent3"/>
                </a:solidFill>
              </a:rPr>
              <a:t>Metallic Sweat Bee</a:t>
            </a:r>
          </a:p>
        </p:txBody>
      </p:sp>
      <p:sp>
        <p:nvSpPr>
          <p:cNvPr id="41" name="TextBox 40">
            <a:extLst>
              <a:ext uri="{FF2B5EF4-FFF2-40B4-BE49-F238E27FC236}">
                <a16:creationId xmlns:a16="http://schemas.microsoft.com/office/drawing/2014/main" id="{2746A155-200C-3CB3-AA66-DAA089088DEB}"/>
              </a:ext>
            </a:extLst>
          </p:cNvPr>
          <p:cNvSpPr txBox="1"/>
          <p:nvPr/>
        </p:nvSpPr>
        <p:spPr>
          <a:xfrm>
            <a:off x="5166626" y="3368641"/>
            <a:ext cx="2380275" cy="369332"/>
          </a:xfrm>
          <a:prstGeom prst="rect">
            <a:avLst/>
          </a:prstGeom>
          <a:noFill/>
        </p:spPr>
        <p:txBody>
          <a:bodyPr wrap="square" rtlCol="0">
            <a:spAutoFit/>
          </a:bodyPr>
          <a:lstStyle/>
          <a:p>
            <a:r>
              <a:rPr lang="en-US" i="1" dirty="0">
                <a:solidFill>
                  <a:schemeClr val="accent3"/>
                </a:solidFill>
              </a:rPr>
              <a:t>Cellophane Bee</a:t>
            </a:r>
          </a:p>
        </p:txBody>
      </p:sp>
      <p:sp>
        <p:nvSpPr>
          <p:cNvPr id="43" name="TextBox 42">
            <a:extLst>
              <a:ext uri="{FF2B5EF4-FFF2-40B4-BE49-F238E27FC236}">
                <a16:creationId xmlns:a16="http://schemas.microsoft.com/office/drawing/2014/main" id="{E12BCB5A-EA88-1F95-464B-3A9344D1763C}"/>
              </a:ext>
            </a:extLst>
          </p:cNvPr>
          <p:cNvSpPr txBox="1"/>
          <p:nvPr/>
        </p:nvSpPr>
        <p:spPr>
          <a:xfrm>
            <a:off x="9906068" y="3373923"/>
            <a:ext cx="2380275" cy="369332"/>
          </a:xfrm>
          <a:prstGeom prst="rect">
            <a:avLst/>
          </a:prstGeom>
          <a:noFill/>
        </p:spPr>
        <p:txBody>
          <a:bodyPr wrap="square" rtlCol="0">
            <a:spAutoFit/>
          </a:bodyPr>
          <a:lstStyle/>
          <a:p>
            <a:r>
              <a:rPr lang="en-US" i="1" dirty="0">
                <a:solidFill>
                  <a:schemeClr val="accent3"/>
                </a:solidFill>
              </a:rPr>
              <a:t>Perplexing Bumble Bee</a:t>
            </a:r>
          </a:p>
        </p:txBody>
      </p:sp>
      <p:sp>
        <p:nvSpPr>
          <p:cNvPr id="47" name="TextBox 46">
            <a:extLst>
              <a:ext uri="{FF2B5EF4-FFF2-40B4-BE49-F238E27FC236}">
                <a16:creationId xmlns:a16="http://schemas.microsoft.com/office/drawing/2014/main" id="{EE0D817F-E7B2-C337-B7D7-0CA333631263}"/>
              </a:ext>
            </a:extLst>
          </p:cNvPr>
          <p:cNvSpPr txBox="1"/>
          <p:nvPr/>
        </p:nvSpPr>
        <p:spPr>
          <a:xfrm>
            <a:off x="8462506" y="4560304"/>
            <a:ext cx="3522888" cy="2308324"/>
          </a:xfrm>
          <a:prstGeom prst="rect">
            <a:avLst/>
          </a:prstGeom>
          <a:noFill/>
        </p:spPr>
        <p:txBody>
          <a:bodyPr wrap="square">
            <a:spAutoFit/>
          </a:bodyPr>
          <a:lstStyle/>
          <a:p>
            <a:pPr marL="0" indent="0" algn="just">
              <a:buNone/>
            </a:pPr>
            <a:r>
              <a:rPr lang="en-US" sz="1200" dirty="0">
                <a:solidFill>
                  <a:schemeClr val="bg1"/>
                </a:solidFill>
                <a:highlight>
                  <a:srgbClr val="FFFF00"/>
                </a:highlight>
                <a:latin typeface="Lora" pitchFamily="2" charset="0"/>
              </a:rPr>
              <a:t>7</a:t>
            </a:r>
            <a:r>
              <a:rPr lang="en-US" sz="1200" b="0" i="0" dirty="0">
                <a:solidFill>
                  <a:schemeClr val="bg1"/>
                </a:solidFill>
                <a:effectLst/>
                <a:highlight>
                  <a:srgbClr val="FFFF00"/>
                </a:highlight>
                <a:latin typeface="Lora" pitchFamily="2" charset="0"/>
              </a:rPr>
              <a:t>0% of all the 20,000 species of bees nest underground</a:t>
            </a:r>
            <a:r>
              <a:rPr lang="en-US" sz="1200" b="0" i="0" dirty="0">
                <a:solidFill>
                  <a:schemeClr val="bg1"/>
                </a:solidFill>
                <a:effectLst/>
                <a:latin typeface="Lora" pitchFamily="2" charset="0"/>
              </a:rPr>
              <a:t>. In North America, most of these ground bees become active in early spring.</a:t>
            </a:r>
          </a:p>
          <a:p>
            <a:pPr marL="0" indent="0" algn="just">
              <a:buNone/>
            </a:pPr>
            <a:endParaRPr lang="en-US" sz="1200" b="0" i="0" dirty="0">
              <a:solidFill>
                <a:schemeClr val="bg1"/>
              </a:solidFill>
              <a:effectLst/>
              <a:latin typeface="Lora" pitchFamily="2" charset="0"/>
            </a:endParaRPr>
          </a:p>
          <a:p>
            <a:pPr marL="0" indent="0" algn="just">
              <a:buNone/>
            </a:pPr>
            <a:r>
              <a:rPr lang="en-US" sz="1200" dirty="0">
                <a:solidFill>
                  <a:schemeClr val="bg1"/>
                </a:solidFill>
                <a:latin typeface="Lora" pitchFamily="2" charset="0"/>
              </a:rPr>
              <a:t>There are ~450 species of native bees found </a:t>
            </a:r>
            <a:r>
              <a:rPr lang="en-US" sz="1200" dirty="0">
                <a:solidFill>
                  <a:schemeClr val="bg1"/>
                </a:solidFill>
                <a:highlight>
                  <a:srgbClr val="FFFF00"/>
                </a:highlight>
                <a:latin typeface="Lora" pitchFamily="2" charset="0"/>
              </a:rPr>
              <a:t>in NY and 54% of those bees are ground nesting</a:t>
            </a:r>
            <a:r>
              <a:rPr lang="en-US" sz="1200" dirty="0">
                <a:solidFill>
                  <a:schemeClr val="bg1"/>
                </a:solidFill>
                <a:latin typeface="Lora" pitchFamily="2" charset="0"/>
              </a:rPr>
              <a:t>. </a:t>
            </a:r>
          </a:p>
          <a:p>
            <a:pPr marL="0" indent="0" algn="just">
              <a:buNone/>
            </a:pPr>
            <a:endParaRPr lang="en-US" sz="1200" dirty="0">
              <a:solidFill>
                <a:schemeClr val="bg1"/>
              </a:solidFill>
              <a:latin typeface="Lora" pitchFamily="2" charset="0"/>
            </a:endParaRPr>
          </a:p>
          <a:p>
            <a:pPr marL="0" indent="0" algn="just">
              <a:buNone/>
            </a:pPr>
            <a:r>
              <a:rPr lang="en-US" sz="1200" dirty="0">
                <a:solidFill>
                  <a:schemeClr val="bg1"/>
                </a:solidFill>
                <a:latin typeface="Lora" pitchFamily="2" charset="0"/>
              </a:rPr>
              <a:t>Honey bees are not native to the US, but and as an introduced, managed, (or escaped) agriculture species, are just one species, not included in the 450 total of NY wild bee species.</a:t>
            </a:r>
          </a:p>
        </p:txBody>
      </p:sp>
      <p:sp>
        <p:nvSpPr>
          <p:cNvPr id="48" name="TextBox 47">
            <a:extLst>
              <a:ext uri="{FF2B5EF4-FFF2-40B4-BE49-F238E27FC236}">
                <a16:creationId xmlns:a16="http://schemas.microsoft.com/office/drawing/2014/main" id="{3F7DA797-61A6-6530-0894-6E5A6360F394}"/>
              </a:ext>
            </a:extLst>
          </p:cNvPr>
          <p:cNvSpPr txBox="1"/>
          <p:nvPr/>
        </p:nvSpPr>
        <p:spPr>
          <a:xfrm>
            <a:off x="-88103" y="3650303"/>
            <a:ext cx="5843017" cy="338554"/>
          </a:xfrm>
          <a:prstGeom prst="rect">
            <a:avLst/>
          </a:prstGeom>
          <a:noFill/>
        </p:spPr>
        <p:txBody>
          <a:bodyPr wrap="square" rtlCol="0">
            <a:spAutoFit/>
          </a:bodyPr>
          <a:lstStyle/>
          <a:p>
            <a:r>
              <a:rPr lang="en-US" sz="1600" dirty="0">
                <a:highlight>
                  <a:srgbClr val="008000"/>
                </a:highlight>
              </a:rPr>
              <a:t>Native Bee lifecycles are in sync with native plant abundance</a:t>
            </a:r>
          </a:p>
        </p:txBody>
      </p:sp>
      <p:sp>
        <p:nvSpPr>
          <p:cNvPr id="49" name="TextBox 48">
            <a:extLst>
              <a:ext uri="{FF2B5EF4-FFF2-40B4-BE49-F238E27FC236}">
                <a16:creationId xmlns:a16="http://schemas.microsoft.com/office/drawing/2014/main" id="{29C2455F-1D8F-FE8C-10B5-7ECE83F74B1B}"/>
              </a:ext>
            </a:extLst>
          </p:cNvPr>
          <p:cNvSpPr txBox="1"/>
          <p:nvPr/>
        </p:nvSpPr>
        <p:spPr>
          <a:xfrm>
            <a:off x="8116638" y="3700278"/>
            <a:ext cx="4169705" cy="830997"/>
          </a:xfrm>
          <a:prstGeom prst="rect">
            <a:avLst/>
          </a:prstGeom>
          <a:noFill/>
        </p:spPr>
        <p:txBody>
          <a:bodyPr wrap="square" rtlCol="0">
            <a:spAutoFit/>
          </a:bodyPr>
          <a:lstStyle/>
          <a:p>
            <a:r>
              <a:rPr lang="en-US" sz="1600" dirty="0">
                <a:highlight>
                  <a:srgbClr val="008000"/>
                </a:highlight>
              </a:rPr>
              <a:t>But in our non- native, cultivated landscapes what is growing abundantly? </a:t>
            </a:r>
          </a:p>
          <a:p>
            <a:pPr marL="285750" indent="-285750">
              <a:buFont typeface="Arial" panose="020B0604020202020204" pitchFamily="34" charset="0"/>
              <a:buChar char="•"/>
            </a:pPr>
            <a:r>
              <a:rPr lang="en-US" sz="1600" dirty="0">
                <a:highlight>
                  <a:srgbClr val="008000"/>
                </a:highlight>
              </a:rPr>
              <a:t>Creeping Charlie, Clover, Dandelions</a:t>
            </a:r>
          </a:p>
        </p:txBody>
      </p:sp>
      <p:pic>
        <p:nvPicPr>
          <p:cNvPr id="53" name="Picture 52">
            <a:extLst>
              <a:ext uri="{FF2B5EF4-FFF2-40B4-BE49-F238E27FC236}">
                <a16:creationId xmlns:a16="http://schemas.microsoft.com/office/drawing/2014/main" id="{E538B642-7180-B1AD-5E9F-CF7D93DDF3C0}"/>
              </a:ext>
            </a:extLst>
          </p:cNvPr>
          <p:cNvPicPr>
            <a:picLocks noChangeAspect="1"/>
          </p:cNvPicPr>
          <p:nvPr/>
        </p:nvPicPr>
        <p:blipFill rotWithShape="1">
          <a:blip r:embed="rId8"/>
          <a:srcRect b="12021"/>
          <a:stretch/>
        </p:blipFill>
        <p:spPr>
          <a:xfrm>
            <a:off x="9720468" y="-7028"/>
            <a:ext cx="2985139" cy="3390307"/>
          </a:xfrm>
          <a:prstGeom prst="rect">
            <a:avLst/>
          </a:prstGeom>
          <a:ln w="76200">
            <a:solidFill>
              <a:schemeClr val="bg1"/>
            </a:solidFill>
          </a:ln>
        </p:spPr>
      </p:pic>
      <p:sp>
        <p:nvSpPr>
          <p:cNvPr id="54" name="TextBox 53">
            <a:extLst>
              <a:ext uri="{FF2B5EF4-FFF2-40B4-BE49-F238E27FC236}">
                <a16:creationId xmlns:a16="http://schemas.microsoft.com/office/drawing/2014/main" id="{85CE270C-FCEF-F5C0-1A6B-5F8685201BDB}"/>
              </a:ext>
            </a:extLst>
          </p:cNvPr>
          <p:cNvSpPr txBox="1"/>
          <p:nvPr/>
        </p:nvSpPr>
        <p:spPr>
          <a:xfrm>
            <a:off x="7843675" y="3373865"/>
            <a:ext cx="2380275" cy="369332"/>
          </a:xfrm>
          <a:prstGeom prst="rect">
            <a:avLst/>
          </a:prstGeom>
          <a:noFill/>
        </p:spPr>
        <p:txBody>
          <a:bodyPr wrap="square" rtlCol="0">
            <a:spAutoFit/>
          </a:bodyPr>
          <a:lstStyle/>
          <a:p>
            <a:r>
              <a:rPr lang="en-US" i="1" dirty="0">
                <a:solidFill>
                  <a:schemeClr val="accent3"/>
                </a:solidFill>
              </a:rPr>
              <a:t>Mining Bee</a:t>
            </a:r>
          </a:p>
        </p:txBody>
      </p:sp>
      <p:sp>
        <p:nvSpPr>
          <p:cNvPr id="45" name="Title 44">
            <a:extLst>
              <a:ext uri="{FF2B5EF4-FFF2-40B4-BE49-F238E27FC236}">
                <a16:creationId xmlns:a16="http://schemas.microsoft.com/office/drawing/2014/main" id="{46B71EA1-E9CF-C310-B3E2-6CFD3DA12F4C}"/>
              </a:ext>
            </a:extLst>
          </p:cNvPr>
          <p:cNvSpPr>
            <a:spLocks noGrp="1"/>
          </p:cNvSpPr>
          <p:nvPr>
            <p:ph type="title"/>
          </p:nvPr>
        </p:nvSpPr>
        <p:spPr>
          <a:xfrm>
            <a:off x="-88103" y="53070"/>
            <a:ext cx="12962273" cy="1325563"/>
          </a:xfrm>
        </p:spPr>
        <p:txBody>
          <a:bodyPr/>
          <a:lstStyle/>
          <a:p>
            <a:r>
              <a:rPr lang="en-US" dirty="0">
                <a:highlight>
                  <a:srgbClr val="008000"/>
                </a:highlight>
              </a:rPr>
              <a:t>How can No Mow May help? </a:t>
            </a:r>
            <a:br>
              <a:rPr lang="en-US" dirty="0">
                <a:highlight>
                  <a:srgbClr val="008000"/>
                </a:highlight>
              </a:rPr>
            </a:br>
            <a:endParaRPr lang="en-US" dirty="0">
              <a:highlight>
                <a:srgbClr val="008000"/>
              </a:highlight>
            </a:endParaRPr>
          </a:p>
        </p:txBody>
      </p:sp>
      <p:sp>
        <p:nvSpPr>
          <p:cNvPr id="3" name="TextBox 2">
            <a:extLst>
              <a:ext uri="{FF2B5EF4-FFF2-40B4-BE49-F238E27FC236}">
                <a16:creationId xmlns:a16="http://schemas.microsoft.com/office/drawing/2014/main" id="{2312F48D-C856-A892-EDCF-F33DAC2EE122}"/>
              </a:ext>
            </a:extLst>
          </p:cNvPr>
          <p:cNvSpPr txBox="1"/>
          <p:nvPr/>
        </p:nvSpPr>
        <p:spPr>
          <a:xfrm>
            <a:off x="294934" y="660011"/>
            <a:ext cx="10046270" cy="369332"/>
          </a:xfrm>
          <a:prstGeom prst="rect">
            <a:avLst/>
          </a:prstGeom>
          <a:noFill/>
        </p:spPr>
        <p:txBody>
          <a:bodyPr wrap="square">
            <a:spAutoFit/>
          </a:bodyPr>
          <a:lstStyle/>
          <a:p>
            <a:r>
              <a:rPr lang="en-US" dirty="0">
                <a:highlight>
                  <a:srgbClr val="008000"/>
                </a:highlight>
              </a:rPr>
              <a:t>April through May are the restart of the Bee’s life cycle and their </a:t>
            </a:r>
            <a:r>
              <a:rPr lang="en-US" dirty="0" err="1">
                <a:highlight>
                  <a:srgbClr val="008000"/>
                </a:highlight>
              </a:rPr>
              <a:t>sucess</a:t>
            </a:r>
            <a:r>
              <a:rPr lang="en-US" dirty="0">
                <a:highlight>
                  <a:srgbClr val="008000"/>
                </a:highlight>
              </a:rPr>
              <a:t> hinges on plant bloom abundance</a:t>
            </a:r>
            <a:endParaRPr lang="en-US" dirty="0"/>
          </a:p>
        </p:txBody>
      </p:sp>
    </p:spTree>
    <p:extLst>
      <p:ext uri="{BB962C8B-B14F-4D97-AF65-F5344CB8AC3E}">
        <p14:creationId xmlns:p14="http://schemas.microsoft.com/office/powerpoint/2010/main" val="2420850618"/>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nature&#10;&#10;Description automatically generated">
            <a:extLst>
              <a:ext uri="{FF2B5EF4-FFF2-40B4-BE49-F238E27FC236}">
                <a16:creationId xmlns:a16="http://schemas.microsoft.com/office/drawing/2014/main" id="{3B279C52-C29E-D1B6-C0D6-16624F704EEF}"/>
              </a:ext>
            </a:extLst>
          </p:cNvPr>
          <p:cNvPicPr>
            <a:picLocks noChangeAspect="1"/>
          </p:cNvPicPr>
          <p:nvPr/>
        </p:nvPicPr>
        <p:blipFill rotWithShape="1">
          <a:blip r:embed="rId2">
            <a:extLst>
              <a:ext uri="{28A0092B-C50C-407E-A947-70E740481C1C}">
                <a14:useLocalDpi xmlns:a14="http://schemas.microsoft.com/office/drawing/2010/main" val="0"/>
              </a:ext>
            </a:extLst>
          </a:blip>
          <a:srcRect l="3072" r="20531" b="-3"/>
          <a:stretch/>
        </p:blipFill>
        <p:spPr>
          <a:xfrm rot="5400000">
            <a:off x="-36576" y="36576"/>
            <a:ext cx="4005072" cy="3931920"/>
          </a:xfrm>
          <a:prstGeom prst="rect">
            <a:avLst/>
          </a:prstGeom>
        </p:spPr>
      </p:pic>
      <p:sp>
        <p:nvSpPr>
          <p:cNvPr id="13" name="Content Placeholder 12">
            <a:extLst>
              <a:ext uri="{FF2B5EF4-FFF2-40B4-BE49-F238E27FC236}">
                <a16:creationId xmlns:a16="http://schemas.microsoft.com/office/drawing/2014/main" id="{9AB9F2F3-0A1D-2EAA-96E6-34CD3F32DBEC}"/>
              </a:ext>
            </a:extLst>
          </p:cNvPr>
          <p:cNvSpPr>
            <a:spLocks noGrp="1"/>
          </p:cNvSpPr>
          <p:nvPr>
            <p:ph idx="1"/>
          </p:nvPr>
        </p:nvSpPr>
        <p:spPr>
          <a:xfrm>
            <a:off x="1" y="3938646"/>
            <a:ext cx="12101992" cy="2919350"/>
          </a:xfrm>
        </p:spPr>
        <p:txBody>
          <a:bodyPr anchor="ctr">
            <a:normAutofit fontScale="92500" lnSpcReduction="20000"/>
          </a:bodyPr>
          <a:lstStyle/>
          <a:p>
            <a:pPr marL="0" indent="0">
              <a:buNone/>
            </a:pPr>
            <a:r>
              <a:rPr lang="en-US" sz="1900" dirty="0"/>
              <a:t>Lessons Learned:</a:t>
            </a:r>
          </a:p>
          <a:p>
            <a:r>
              <a:rPr lang="en-US" sz="1800" dirty="0"/>
              <a:t>The goal of “No Mow May” is not  to make hay</a:t>
            </a:r>
          </a:p>
          <a:p>
            <a:pPr lvl="1"/>
            <a:r>
              <a:rPr lang="en-US" sz="1400" dirty="0"/>
              <a:t>Manicured lawns comprised mainly of fescue result in a yard full of hay after May </a:t>
            </a:r>
            <a:r>
              <a:rPr lang="en-US" sz="1400" dirty="0">
                <a:sym typeface="Wingdings" panose="05000000000000000000" pitchFamily="2" charset="2"/>
              </a:rPr>
              <a:t> diversity of </a:t>
            </a:r>
            <a:r>
              <a:rPr lang="en-US" sz="1400" dirty="0"/>
              <a:t>“weeds” are key</a:t>
            </a:r>
          </a:p>
          <a:p>
            <a:pPr lvl="1"/>
            <a:r>
              <a:rPr lang="en-US" sz="1400" dirty="0"/>
              <a:t>If your whole yard is grass it is for bees</a:t>
            </a:r>
            <a:r>
              <a:rPr lang="en-US" sz="1400" dirty="0">
                <a:sym typeface="Wingdings" panose="05000000000000000000" pitchFamily="2" charset="2"/>
              </a:rPr>
              <a:t> </a:t>
            </a:r>
            <a:r>
              <a:rPr lang="en-US" sz="1400" dirty="0"/>
              <a:t>grass is grass, cut it</a:t>
            </a:r>
          </a:p>
          <a:p>
            <a:r>
              <a:rPr lang="en-US" sz="1800" dirty="0"/>
              <a:t>Some not all </a:t>
            </a:r>
            <a:r>
              <a:rPr lang="en-US" sz="1800" dirty="0">
                <a:sym typeface="Wingdings" panose="05000000000000000000" pitchFamily="2" charset="2"/>
              </a:rPr>
              <a:t></a:t>
            </a:r>
            <a:r>
              <a:rPr lang="en-US" sz="1800" dirty="0"/>
              <a:t>“No-mowing” select areas of your yard,  particularly “weedy” areas with high plant diversity and flowering species is the best way to support bees </a:t>
            </a:r>
          </a:p>
          <a:p>
            <a:pPr lvl="1"/>
            <a:r>
              <a:rPr lang="en-US" sz="1400" dirty="0"/>
              <a:t>Leave the margins of your lawn un-mown, or isolated patches where clover, creeping </a:t>
            </a:r>
            <a:r>
              <a:rPr lang="en-US" sz="1400" dirty="0" err="1"/>
              <a:t>charlie</a:t>
            </a:r>
            <a:r>
              <a:rPr lang="en-US" sz="1400" dirty="0"/>
              <a:t>, or dandelions are abundant</a:t>
            </a:r>
          </a:p>
          <a:p>
            <a:pPr lvl="1"/>
            <a:r>
              <a:rPr lang="en-US" sz="1400" dirty="0"/>
              <a:t>Mow one site and start a new patch left un-mowed for successional flowering regions of lawn</a:t>
            </a:r>
          </a:p>
          <a:p>
            <a:pPr lvl="1"/>
            <a:r>
              <a:rPr lang="en-US" sz="1400" dirty="0"/>
              <a:t>Mow fewer times and not as short so that flowering species can be present for longer durations and more quickly after trims</a:t>
            </a:r>
          </a:p>
          <a:p>
            <a:pPr lvl="1"/>
            <a:r>
              <a:rPr lang="en-US" sz="1400" dirty="0"/>
              <a:t>Worried about weeds? Cut patches back before seed heads form</a:t>
            </a:r>
          </a:p>
          <a:p>
            <a:r>
              <a:rPr lang="en-US" sz="1800" dirty="0"/>
              <a:t>Consider leaving a forgotten corner of diverse weeds to leave for the bees year-round, ground nesting bees need undisturbed spaces and exposed soil</a:t>
            </a:r>
            <a:r>
              <a:rPr lang="en-US" sz="2200" dirty="0"/>
              <a:t> </a:t>
            </a:r>
            <a:endParaRPr lang="en-US" sz="1800" dirty="0"/>
          </a:p>
        </p:txBody>
      </p:sp>
      <p:pic>
        <p:nvPicPr>
          <p:cNvPr id="7" name="Picture 6" descr="A picture containing grass, sky, tree, outdoor&#10;&#10;Description automatically generated">
            <a:extLst>
              <a:ext uri="{FF2B5EF4-FFF2-40B4-BE49-F238E27FC236}">
                <a16:creationId xmlns:a16="http://schemas.microsoft.com/office/drawing/2014/main" id="{43368AEC-0ED5-B70E-05AC-2B14574C8B02}"/>
              </a:ext>
            </a:extLst>
          </p:cNvPr>
          <p:cNvPicPr>
            <a:picLocks noChangeAspect="1"/>
          </p:cNvPicPr>
          <p:nvPr/>
        </p:nvPicPr>
        <p:blipFill rotWithShape="1">
          <a:blip r:embed="rId3">
            <a:extLst>
              <a:ext uri="{28A0092B-C50C-407E-A947-70E740481C1C}">
                <a14:useLocalDpi xmlns:a14="http://schemas.microsoft.com/office/drawing/2010/main" val="0"/>
              </a:ext>
            </a:extLst>
          </a:blip>
          <a:srcRect l="9684" r="16685" b="-2"/>
          <a:stretch/>
        </p:blipFill>
        <p:spPr>
          <a:xfrm>
            <a:off x="8260100" y="-2"/>
            <a:ext cx="3931900" cy="4005072"/>
          </a:xfrm>
          <a:prstGeom prst="rect">
            <a:avLst/>
          </a:prstGeom>
        </p:spPr>
      </p:pic>
      <p:pic>
        <p:nvPicPr>
          <p:cNvPr id="5" name="Content Placeholder 4" descr="A picture containing plant, tree, birch&#10;&#10;Description automatically generated">
            <a:extLst>
              <a:ext uri="{FF2B5EF4-FFF2-40B4-BE49-F238E27FC236}">
                <a16:creationId xmlns:a16="http://schemas.microsoft.com/office/drawing/2014/main" id="{684DEAE2-AFEE-4F85-1322-3FEAECEA729E}"/>
              </a:ext>
            </a:extLst>
          </p:cNvPr>
          <p:cNvPicPr>
            <a:picLocks noChangeAspect="1"/>
          </p:cNvPicPr>
          <p:nvPr/>
        </p:nvPicPr>
        <p:blipFill rotWithShape="1">
          <a:blip r:embed="rId4">
            <a:extLst>
              <a:ext uri="{28A0092B-C50C-407E-A947-70E740481C1C}">
                <a14:useLocalDpi xmlns:a14="http://schemas.microsoft.com/office/drawing/2010/main" val="0"/>
              </a:ext>
            </a:extLst>
          </a:blip>
          <a:srcRect r="23602" b="-3"/>
          <a:stretch/>
        </p:blipFill>
        <p:spPr>
          <a:xfrm rot="5400000">
            <a:off x="4093464" y="36581"/>
            <a:ext cx="4005071" cy="3931920"/>
          </a:xfrm>
          <a:prstGeom prst="rect">
            <a:avLst/>
          </a:prstGeom>
        </p:spPr>
      </p:pic>
      <p:sp>
        <p:nvSpPr>
          <p:cNvPr id="4" name="TextBox 3">
            <a:extLst>
              <a:ext uri="{FF2B5EF4-FFF2-40B4-BE49-F238E27FC236}">
                <a16:creationId xmlns:a16="http://schemas.microsoft.com/office/drawing/2014/main" id="{74A5D484-2B89-E34E-48F1-C1B54952B6B4}"/>
              </a:ext>
            </a:extLst>
          </p:cNvPr>
          <p:cNvSpPr txBox="1"/>
          <p:nvPr/>
        </p:nvSpPr>
        <p:spPr>
          <a:xfrm>
            <a:off x="0" y="-2"/>
            <a:ext cx="5943599" cy="584775"/>
          </a:xfrm>
          <a:prstGeom prst="rect">
            <a:avLst/>
          </a:prstGeom>
          <a:solidFill>
            <a:schemeClr val="bg1"/>
          </a:solidFill>
        </p:spPr>
        <p:txBody>
          <a:bodyPr wrap="square">
            <a:spAutoFit/>
          </a:bodyPr>
          <a:lstStyle/>
          <a:p>
            <a:r>
              <a:rPr lang="en-US" sz="3200" dirty="0"/>
              <a:t>No Mow May 2022: A Case Study</a:t>
            </a:r>
          </a:p>
        </p:txBody>
      </p:sp>
      <p:sp>
        <p:nvSpPr>
          <p:cNvPr id="8" name="TextBox 7">
            <a:extLst>
              <a:ext uri="{FF2B5EF4-FFF2-40B4-BE49-F238E27FC236}">
                <a16:creationId xmlns:a16="http://schemas.microsoft.com/office/drawing/2014/main" id="{AB412DAB-FC88-8EBE-EF72-6EECAF5A21D1}"/>
              </a:ext>
            </a:extLst>
          </p:cNvPr>
          <p:cNvSpPr txBox="1"/>
          <p:nvPr/>
        </p:nvSpPr>
        <p:spPr>
          <a:xfrm>
            <a:off x="-73524" y="3147247"/>
            <a:ext cx="4104493" cy="646331"/>
          </a:xfrm>
          <a:prstGeom prst="rect">
            <a:avLst/>
          </a:prstGeom>
          <a:noFill/>
        </p:spPr>
        <p:txBody>
          <a:bodyPr wrap="square">
            <a:spAutoFit/>
          </a:bodyPr>
          <a:lstStyle/>
          <a:p>
            <a:r>
              <a:rPr lang="en-US" sz="1800" dirty="0">
                <a:solidFill>
                  <a:schemeClr val="bg1"/>
                </a:solidFill>
                <a:highlight>
                  <a:srgbClr val="008000"/>
                </a:highlight>
              </a:rPr>
              <a:t>We left the whole yard grow except a few paths</a:t>
            </a:r>
            <a:endParaRPr lang="en-US" dirty="0">
              <a:solidFill>
                <a:schemeClr val="bg1"/>
              </a:solidFill>
              <a:highlight>
                <a:srgbClr val="008000"/>
              </a:highlight>
            </a:endParaRPr>
          </a:p>
        </p:txBody>
      </p:sp>
      <p:sp>
        <p:nvSpPr>
          <p:cNvPr id="11" name="TextBox 10">
            <a:extLst>
              <a:ext uri="{FF2B5EF4-FFF2-40B4-BE49-F238E27FC236}">
                <a16:creationId xmlns:a16="http://schemas.microsoft.com/office/drawing/2014/main" id="{EB20C93D-DB31-6498-309B-609FC04F376D}"/>
              </a:ext>
            </a:extLst>
          </p:cNvPr>
          <p:cNvSpPr txBox="1"/>
          <p:nvPr/>
        </p:nvSpPr>
        <p:spPr>
          <a:xfrm>
            <a:off x="4216324" y="3081740"/>
            <a:ext cx="3845636" cy="923330"/>
          </a:xfrm>
          <a:prstGeom prst="rect">
            <a:avLst/>
          </a:prstGeom>
          <a:noFill/>
        </p:spPr>
        <p:txBody>
          <a:bodyPr wrap="square">
            <a:spAutoFit/>
          </a:bodyPr>
          <a:lstStyle/>
          <a:p>
            <a:r>
              <a:rPr lang="en-US" sz="1800" dirty="0">
                <a:solidFill>
                  <a:schemeClr val="bg1"/>
                </a:solidFill>
                <a:highlight>
                  <a:srgbClr val="008000"/>
                </a:highlight>
              </a:rPr>
              <a:t>By the end of May the lawn was over 12” tall.  Most flowers had  not rebloomed and the grass </a:t>
            </a:r>
            <a:r>
              <a:rPr lang="en-US" dirty="0">
                <a:solidFill>
                  <a:schemeClr val="bg1"/>
                </a:solidFill>
                <a:highlight>
                  <a:srgbClr val="008000"/>
                </a:highlight>
              </a:rPr>
              <a:t>went</a:t>
            </a:r>
            <a:r>
              <a:rPr lang="en-US" sz="1800" dirty="0">
                <a:solidFill>
                  <a:schemeClr val="bg1"/>
                </a:solidFill>
                <a:highlight>
                  <a:srgbClr val="008000"/>
                </a:highlight>
              </a:rPr>
              <a:t> to seed</a:t>
            </a:r>
            <a:endParaRPr lang="en-US" dirty="0">
              <a:solidFill>
                <a:schemeClr val="bg1"/>
              </a:solidFill>
              <a:highlight>
                <a:srgbClr val="008000"/>
              </a:highlight>
            </a:endParaRPr>
          </a:p>
        </p:txBody>
      </p:sp>
      <p:sp>
        <p:nvSpPr>
          <p:cNvPr id="14" name="TextBox 13">
            <a:extLst>
              <a:ext uri="{FF2B5EF4-FFF2-40B4-BE49-F238E27FC236}">
                <a16:creationId xmlns:a16="http://schemas.microsoft.com/office/drawing/2014/main" id="{CFBD946C-6710-ED9A-61A9-E9EFBC50705B}"/>
              </a:ext>
            </a:extLst>
          </p:cNvPr>
          <p:cNvSpPr txBox="1"/>
          <p:nvPr/>
        </p:nvSpPr>
        <p:spPr>
          <a:xfrm>
            <a:off x="8260078" y="3107178"/>
            <a:ext cx="4018207" cy="923330"/>
          </a:xfrm>
          <a:prstGeom prst="rect">
            <a:avLst/>
          </a:prstGeom>
          <a:noFill/>
        </p:spPr>
        <p:txBody>
          <a:bodyPr wrap="square">
            <a:spAutoFit/>
          </a:bodyPr>
          <a:lstStyle/>
          <a:p>
            <a:r>
              <a:rPr lang="en-US" sz="1800" dirty="0">
                <a:solidFill>
                  <a:schemeClr val="bg1"/>
                </a:solidFill>
                <a:highlight>
                  <a:srgbClr val="008000"/>
                </a:highlight>
              </a:rPr>
              <a:t>Mowing at the very end of May we were left with a thick layer of hay that required raking and collecting  </a:t>
            </a:r>
            <a:endParaRPr lang="en-US" dirty="0">
              <a:solidFill>
                <a:schemeClr val="bg1"/>
              </a:solidFill>
              <a:highlight>
                <a:srgbClr val="008000"/>
              </a:highlight>
            </a:endParaRPr>
          </a:p>
        </p:txBody>
      </p:sp>
    </p:spTree>
    <p:extLst>
      <p:ext uri="{BB962C8B-B14F-4D97-AF65-F5344CB8AC3E}">
        <p14:creationId xmlns:p14="http://schemas.microsoft.com/office/powerpoint/2010/main" val="1534656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2">
            <a:extLst>
              <a:ext uri="{FF2B5EF4-FFF2-40B4-BE49-F238E27FC236}">
                <a16:creationId xmlns:a16="http://schemas.microsoft.com/office/drawing/2014/main" id="{9A42C7B2-7BD6-433A-95AB-5AA4F44B5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01789E18-198B-0474-59DD-A1C2DF931B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267" r="1" b="5001"/>
          <a:stretch/>
        </p:blipFill>
        <p:spPr bwMode="auto">
          <a:xfrm>
            <a:off x="-6" y="10"/>
            <a:ext cx="7642746" cy="685799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4">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63" y="3986129"/>
            <a:ext cx="6288261" cy="2253231"/>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35EC9EA-B762-3D56-B610-076236A9AAA4}"/>
              </a:ext>
            </a:extLst>
          </p:cNvPr>
          <p:cNvSpPr>
            <a:spLocks noGrp="1"/>
          </p:cNvSpPr>
          <p:nvPr>
            <p:ph type="title"/>
          </p:nvPr>
        </p:nvSpPr>
        <p:spPr>
          <a:xfrm>
            <a:off x="841247" y="4152624"/>
            <a:ext cx="2402695" cy="1920240"/>
          </a:xfrm>
        </p:spPr>
        <p:txBody>
          <a:bodyPr>
            <a:normAutofit/>
          </a:bodyPr>
          <a:lstStyle/>
          <a:p>
            <a:r>
              <a:rPr lang="en-US" sz="2400" dirty="0"/>
              <a:t>Resources and More information</a:t>
            </a:r>
          </a:p>
        </p:txBody>
      </p:sp>
      <p:pic>
        <p:nvPicPr>
          <p:cNvPr id="6" name="Picture 5" descr="A bee on a flower&#10;&#10;Description automatically generated">
            <a:extLst>
              <a:ext uri="{FF2B5EF4-FFF2-40B4-BE49-F238E27FC236}">
                <a16:creationId xmlns:a16="http://schemas.microsoft.com/office/drawing/2014/main" id="{2B864F90-2117-9F1A-4ED3-BC332572302C}"/>
              </a:ext>
            </a:extLst>
          </p:cNvPr>
          <p:cNvPicPr>
            <a:picLocks noChangeAspect="1"/>
          </p:cNvPicPr>
          <p:nvPr/>
        </p:nvPicPr>
        <p:blipFill rotWithShape="1">
          <a:blip r:embed="rId3">
            <a:extLst>
              <a:ext uri="{28A0092B-C50C-407E-A947-70E740481C1C}">
                <a14:useLocalDpi xmlns:a14="http://schemas.microsoft.com/office/drawing/2010/main" val="0"/>
              </a:ext>
            </a:extLst>
          </a:blip>
          <a:srcRect t="18203" r="-3" b="5454"/>
          <a:stretch/>
        </p:blipFill>
        <p:spPr>
          <a:xfrm>
            <a:off x="7809454" y="1"/>
            <a:ext cx="4382546" cy="3345645"/>
          </a:xfrm>
          <a:prstGeom prst="rect">
            <a:avLst/>
          </a:prstGeom>
        </p:spPr>
      </p:pic>
      <p:sp>
        <p:nvSpPr>
          <p:cNvPr id="17" name="Rectangle 16">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535" y="47845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4346" y="5103601"/>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54B870B-231A-9844-0778-DF57909F6455}"/>
              </a:ext>
            </a:extLst>
          </p:cNvPr>
          <p:cNvSpPr>
            <a:spLocks noGrp="1"/>
          </p:cNvSpPr>
          <p:nvPr>
            <p:ph idx="1"/>
          </p:nvPr>
        </p:nvSpPr>
        <p:spPr>
          <a:xfrm>
            <a:off x="3024240" y="3986128"/>
            <a:ext cx="3660024" cy="2253232"/>
          </a:xfrm>
        </p:spPr>
        <p:txBody>
          <a:bodyPr anchor="ctr">
            <a:normAutofit fontScale="70000" lnSpcReduction="20000"/>
          </a:bodyPr>
          <a:lstStyle/>
          <a:p>
            <a:pPr marL="406400" fontAlgn="base">
              <a:lnSpc>
                <a:spcPct val="120000"/>
              </a:lnSpc>
              <a:spcBef>
                <a:spcPts val="0"/>
              </a:spcBef>
            </a:pPr>
            <a:r>
              <a:rPr lang="en-US" sz="1600" dirty="0">
                <a:latin typeface="Arial" panose="020B0604020202020204" pitchFamily="34" charset="0"/>
                <a:cs typeface="Arial" panose="020B0604020202020204" pitchFamily="34" charset="0"/>
                <a:hlinkClick r:id="rId4"/>
              </a:rPr>
              <a:t>https://cals.cornell.edu/pollinator-network/ny-bee-diversity</a:t>
            </a:r>
            <a:endParaRPr lang="en-US" sz="1600" dirty="0">
              <a:latin typeface="Arial" panose="020B0604020202020204" pitchFamily="34" charset="0"/>
              <a:cs typeface="Arial" panose="020B0604020202020204" pitchFamily="34" charset="0"/>
              <a:hlinkClick r:id="rId5"/>
            </a:endParaRPr>
          </a:p>
          <a:p>
            <a:pPr marL="406400" rtl="0" fontAlgn="base">
              <a:lnSpc>
                <a:spcPct val="120000"/>
              </a:lnSpc>
              <a:spcBef>
                <a:spcPts val="0"/>
              </a:spcBef>
              <a:spcAft>
                <a:spcPts val="0"/>
              </a:spcAft>
              <a:buFont typeface="Arial" panose="020B0604020202020204" pitchFamily="34" charset="0"/>
              <a:buChar char="•"/>
            </a:pPr>
            <a:r>
              <a:rPr lang="en-US" sz="1600" dirty="0">
                <a:latin typeface="Arial" panose="020B0604020202020204" pitchFamily="34" charset="0"/>
                <a:cs typeface="Arial" panose="020B0604020202020204" pitchFamily="34" charset="0"/>
                <a:hlinkClick r:id="rId5"/>
              </a:rPr>
              <a:t>No Mow May | Bee Lab (umn.edu)</a:t>
            </a:r>
            <a:endParaRPr lang="en-US" sz="1600" b="0" i="0" u="none" strike="noStrike" dirty="0">
              <a:solidFill>
                <a:srgbClr val="007298"/>
              </a:solidFill>
              <a:effectLst/>
              <a:latin typeface="Arial" panose="020B0604020202020204" pitchFamily="34" charset="0"/>
              <a:cs typeface="Arial" panose="020B0604020202020204" pitchFamily="34" charset="0"/>
              <a:hlinkClick r:id="rId6"/>
            </a:endParaRPr>
          </a:p>
          <a:p>
            <a:pPr marL="406400" rtl="0" fontAlgn="base">
              <a:lnSpc>
                <a:spcPct val="120000"/>
              </a:lnSpc>
              <a:spcBef>
                <a:spcPts val="0"/>
              </a:spcBef>
              <a:spcAft>
                <a:spcPts val="0"/>
              </a:spcAft>
              <a:buFont typeface="Arial" panose="020B0604020202020204" pitchFamily="34" charset="0"/>
              <a:buChar char="•"/>
            </a:pPr>
            <a:r>
              <a:rPr lang="en-US" sz="1600" b="0" i="0" u="none" strike="noStrike" dirty="0">
                <a:solidFill>
                  <a:srgbClr val="007298"/>
                </a:solidFill>
                <a:effectLst/>
                <a:latin typeface="Arial" panose="020B0604020202020204" pitchFamily="34" charset="0"/>
                <a:cs typeface="Arial" panose="020B0604020202020204" pitchFamily="34" charset="0"/>
                <a:hlinkClick r:id="rId6"/>
              </a:rPr>
              <a:t>No Mow May FAQs</a:t>
            </a:r>
            <a:endParaRPr lang="en-US" sz="1600" b="0" i="0" u="none" strike="noStrike" dirty="0">
              <a:solidFill>
                <a:srgbClr val="2D2E2F"/>
              </a:solidFill>
              <a:effectLst/>
              <a:latin typeface="Arial" panose="020B0604020202020204" pitchFamily="34" charset="0"/>
              <a:cs typeface="Arial" panose="020B0604020202020204" pitchFamily="34" charset="0"/>
            </a:endParaRPr>
          </a:p>
          <a:p>
            <a:pPr marL="406400" rtl="0" fontAlgn="base">
              <a:lnSpc>
                <a:spcPct val="120000"/>
              </a:lnSpc>
              <a:spcBef>
                <a:spcPts val="0"/>
              </a:spcBef>
              <a:spcAft>
                <a:spcPts val="0"/>
              </a:spcAft>
              <a:buFont typeface="Arial" panose="020B0604020202020204" pitchFamily="34" charset="0"/>
              <a:buChar char="•"/>
            </a:pPr>
            <a:r>
              <a:rPr lang="en-US" sz="1600" b="0" i="0" u="none" strike="noStrike" dirty="0">
                <a:solidFill>
                  <a:srgbClr val="007298"/>
                </a:solidFill>
                <a:effectLst/>
                <a:latin typeface="Arial" panose="020B0604020202020204" pitchFamily="34" charset="0"/>
                <a:cs typeface="Arial" panose="020B0604020202020204" pitchFamily="34" charset="0"/>
                <a:hlinkClick r:id="rId7"/>
              </a:rPr>
              <a:t>Summaries of Published Studies of Conservation Benefits of Reduced Mowing</a:t>
            </a:r>
            <a:endParaRPr lang="en-US" sz="1600" b="0" i="0" u="none" strike="noStrike" dirty="0">
              <a:solidFill>
                <a:srgbClr val="2D2E2F"/>
              </a:solidFill>
              <a:effectLst/>
              <a:latin typeface="Arial" panose="020B0604020202020204" pitchFamily="34" charset="0"/>
              <a:cs typeface="Arial" panose="020B0604020202020204" pitchFamily="34" charset="0"/>
            </a:endParaRPr>
          </a:p>
          <a:p>
            <a:pPr marL="406400" rtl="0" fontAlgn="base">
              <a:lnSpc>
                <a:spcPct val="120000"/>
              </a:lnSpc>
              <a:spcBef>
                <a:spcPts val="0"/>
              </a:spcBef>
              <a:spcAft>
                <a:spcPts val="0"/>
              </a:spcAft>
              <a:buFont typeface="Arial" panose="020B0604020202020204" pitchFamily="34" charset="0"/>
              <a:buChar char="•"/>
            </a:pPr>
            <a:r>
              <a:rPr lang="en-US" sz="1600" b="0" i="0" u="none" strike="noStrike" dirty="0">
                <a:solidFill>
                  <a:srgbClr val="2D2E2F"/>
                </a:solidFill>
                <a:effectLst/>
                <a:latin typeface="Arial" panose="020B0604020202020204" pitchFamily="34" charset="0"/>
                <a:cs typeface="Arial" panose="020B0604020202020204" pitchFamily="34" charset="0"/>
              </a:rPr>
              <a:t>Webinar: </a:t>
            </a:r>
            <a:r>
              <a:rPr lang="en-US" sz="1600" b="0" i="0" u="none" strike="noStrike" dirty="0">
                <a:solidFill>
                  <a:srgbClr val="007298"/>
                </a:solidFill>
                <a:effectLst/>
                <a:latin typeface="Arial" panose="020B0604020202020204" pitchFamily="34" charset="0"/>
                <a:cs typeface="Arial" panose="020B0604020202020204" pitchFamily="34" charset="0"/>
                <a:hlinkClick r:id="rId8"/>
              </a:rPr>
              <a:t>No Mow May? No Mow April? Low Mow Spring?</a:t>
            </a:r>
            <a:endParaRPr lang="en-US" sz="1600" b="0" i="0" u="none" strike="noStrike" dirty="0">
              <a:solidFill>
                <a:srgbClr val="2D2E2F"/>
              </a:solidFill>
              <a:effectLst/>
              <a:latin typeface="Arial" panose="020B0604020202020204" pitchFamily="34" charset="0"/>
              <a:cs typeface="Arial" panose="020B0604020202020204" pitchFamily="34" charset="0"/>
            </a:endParaRPr>
          </a:p>
          <a:p>
            <a:pPr marL="406400" rtl="0" fontAlgn="base">
              <a:lnSpc>
                <a:spcPct val="120000"/>
              </a:lnSpc>
              <a:spcBef>
                <a:spcPts val="0"/>
              </a:spcBef>
              <a:spcAft>
                <a:spcPts val="0"/>
              </a:spcAft>
              <a:buFont typeface="Arial" panose="020B0604020202020204" pitchFamily="34" charset="0"/>
              <a:buChar char="•"/>
            </a:pPr>
            <a:r>
              <a:rPr lang="en-US" sz="1600" b="0" i="0" u="none" strike="noStrike" dirty="0">
                <a:solidFill>
                  <a:srgbClr val="2D2E2F"/>
                </a:solidFill>
                <a:effectLst/>
                <a:latin typeface="Arial" panose="020B0604020202020204" pitchFamily="34" charset="0"/>
                <a:cs typeface="Arial" panose="020B0604020202020204" pitchFamily="34" charset="0"/>
              </a:rPr>
              <a:t>Blog: </a:t>
            </a:r>
            <a:r>
              <a:rPr lang="en-US" sz="1600" b="0" i="0" u="none" strike="noStrike" dirty="0">
                <a:solidFill>
                  <a:srgbClr val="007298"/>
                </a:solidFill>
                <a:effectLst/>
                <a:latin typeface="Arial" panose="020B0604020202020204" pitchFamily="34" charset="0"/>
                <a:cs typeface="Arial" panose="020B0604020202020204" pitchFamily="34" charset="0"/>
                <a:hlinkClick r:id="rId9"/>
              </a:rPr>
              <a:t>For Pollinators’ Sakes, Don’t Spring Into Garden Cleanup Too Soon!</a:t>
            </a:r>
            <a:endParaRPr lang="en-US" sz="1600" dirty="0">
              <a:solidFill>
                <a:srgbClr val="2D2E2F"/>
              </a:solidFill>
              <a:latin typeface="Arial" panose="020B0604020202020204" pitchFamily="34" charset="0"/>
              <a:cs typeface="Arial" panose="020B0604020202020204" pitchFamily="34" charset="0"/>
            </a:endParaRPr>
          </a:p>
          <a:p>
            <a:pPr marL="406400" rtl="0" fontAlgn="base">
              <a:lnSpc>
                <a:spcPct val="120000"/>
              </a:lnSpc>
              <a:spcBef>
                <a:spcPts val="0"/>
              </a:spcBef>
              <a:spcAft>
                <a:spcPts val="0"/>
              </a:spcAft>
              <a:buFont typeface="Arial" panose="020B0604020202020204" pitchFamily="34" charset="0"/>
              <a:buChar char="•"/>
            </a:pPr>
            <a:r>
              <a:rPr lang="en-US" sz="1600" b="0" i="0" u="none" strike="noStrike" dirty="0">
                <a:solidFill>
                  <a:srgbClr val="2D2E2F"/>
                </a:solidFill>
                <a:effectLst/>
                <a:latin typeface="Arial" panose="020B0604020202020204" pitchFamily="34" charset="0"/>
                <a:cs typeface="Arial" panose="020B0604020202020204" pitchFamily="34" charset="0"/>
              </a:rPr>
              <a:t>Blog: </a:t>
            </a:r>
            <a:r>
              <a:rPr lang="en-US" sz="1600" b="0" i="0" u="none" strike="noStrike" dirty="0">
                <a:solidFill>
                  <a:srgbClr val="007298"/>
                </a:solidFill>
                <a:effectLst/>
                <a:latin typeface="Arial" panose="020B0604020202020204" pitchFamily="34" charset="0"/>
                <a:cs typeface="Arial" panose="020B0604020202020204" pitchFamily="34" charset="0"/>
                <a:hlinkClick r:id="rId10"/>
              </a:rPr>
              <a:t>No Mow May Affiliate Spotlights: Appleton, WI and Lawrence University</a:t>
            </a:r>
            <a:endParaRPr lang="en-US" sz="1600" dirty="0">
              <a:latin typeface="Arial" panose="020B0604020202020204" pitchFamily="34" charset="0"/>
              <a:cs typeface="Arial" panose="020B0604020202020204" pitchFamily="34" charset="0"/>
            </a:endParaRPr>
          </a:p>
        </p:txBody>
      </p:sp>
      <p:pic>
        <p:nvPicPr>
          <p:cNvPr id="7" name="Picture 6" descr="A bee on a flower&#10;&#10;Description automatically generated">
            <a:extLst>
              <a:ext uri="{FF2B5EF4-FFF2-40B4-BE49-F238E27FC236}">
                <a16:creationId xmlns:a16="http://schemas.microsoft.com/office/drawing/2014/main" id="{5CAEA040-4587-65BF-47CF-309A7D3A24E4}"/>
              </a:ext>
            </a:extLst>
          </p:cNvPr>
          <p:cNvPicPr>
            <a:picLocks noChangeAspect="1"/>
          </p:cNvPicPr>
          <p:nvPr/>
        </p:nvPicPr>
        <p:blipFill rotWithShape="1">
          <a:blip r:embed="rId11">
            <a:extLst>
              <a:ext uri="{28A0092B-C50C-407E-A947-70E740481C1C}">
                <a14:useLocalDpi xmlns:a14="http://schemas.microsoft.com/office/drawing/2010/main" val="0"/>
              </a:ext>
            </a:extLst>
          </a:blip>
          <a:srcRect r="-3" b="23657"/>
          <a:stretch/>
        </p:blipFill>
        <p:spPr>
          <a:xfrm>
            <a:off x="7809462" y="3512354"/>
            <a:ext cx="4382545" cy="3345646"/>
          </a:xfrm>
          <a:prstGeom prst="rect">
            <a:avLst/>
          </a:prstGeom>
        </p:spPr>
      </p:pic>
    </p:spTree>
    <p:extLst>
      <p:ext uri="{BB962C8B-B14F-4D97-AF65-F5344CB8AC3E}">
        <p14:creationId xmlns:p14="http://schemas.microsoft.com/office/powerpoint/2010/main" val="1747270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7C020-48F4-AE33-79BB-E07C2CC7097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7D434AE-D66A-B6EC-C657-17779501650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14638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BF008-1C5C-3DCB-B500-CEFA94BB6E5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E6DB143-BFBB-0A54-B456-4D18E8B9E3C2}"/>
              </a:ext>
            </a:extLst>
          </p:cNvPr>
          <p:cNvSpPr>
            <a:spLocks noGrp="1"/>
          </p:cNvSpPr>
          <p:nvPr>
            <p:ph idx="1"/>
          </p:nvPr>
        </p:nvSpPr>
        <p:spPr/>
        <p:txBody>
          <a:bodyPr>
            <a:normAutofit/>
          </a:bodyPr>
          <a:lstStyle/>
          <a:p>
            <a:pPr marL="406400" fontAlgn="base">
              <a:spcBef>
                <a:spcPts val="0"/>
              </a:spcBef>
            </a:pPr>
            <a:r>
              <a:rPr lang="en-US" sz="1800" dirty="0">
                <a:latin typeface="Arial" panose="020B0604020202020204" pitchFamily="34" charset="0"/>
                <a:cs typeface="Arial" panose="020B0604020202020204" pitchFamily="34" charset="0"/>
                <a:hlinkClick r:id="rId2"/>
              </a:rPr>
              <a:t>https://cals.cornell.edu/pollinator-network/ny-bee-diversity</a:t>
            </a:r>
            <a:endParaRPr lang="en-US" sz="1800" dirty="0">
              <a:latin typeface="Arial" panose="020B0604020202020204" pitchFamily="34" charset="0"/>
              <a:cs typeface="Arial" panose="020B0604020202020204" pitchFamily="34" charset="0"/>
              <a:hlinkClick r:id="rId3"/>
            </a:endParaRPr>
          </a:p>
          <a:p>
            <a:pPr marL="406400" rtl="0" fontAlgn="base">
              <a:spcBef>
                <a:spcPts val="0"/>
              </a:spcBef>
              <a:spcAft>
                <a:spcPts val="0"/>
              </a:spcAft>
              <a:buFont typeface="Arial" panose="020B0604020202020204" pitchFamily="34" charset="0"/>
              <a:buChar char="•"/>
            </a:pPr>
            <a:r>
              <a:rPr lang="en-US" sz="1800" dirty="0">
                <a:latin typeface="Arial" panose="020B0604020202020204" pitchFamily="34" charset="0"/>
                <a:cs typeface="Arial" panose="020B0604020202020204" pitchFamily="34" charset="0"/>
                <a:hlinkClick r:id="rId3"/>
              </a:rPr>
              <a:t>No Mow May | Bee Lab (umn.edu)</a:t>
            </a:r>
            <a:endParaRPr lang="en-US" sz="1800" b="0" i="0" u="none" strike="noStrike" dirty="0">
              <a:solidFill>
                <a:srgbClr val="007298"/>
              </a:solidFill>
              <a:effectLst/>
              <a:latin typeface="Arial" panose="020B0604020202020204" pitchFamily="34" charset="0"/>
              <a:cs typeface="Arial" panose="020B0604020202020204" pitchFamily="34" charset="0"/>
              <a:hlinkClick r:id="rId4"/>
            </a:endParaRPr>
          </a:p>
          <a:p>
            <a:pPr marL="406400" rtl="0" fontAlgn="base">
              <a:spcBef>
                <a:spcPts val="0"/>
              </a:spcBef>
              <a:spcAft>
                <a:spcPts val="0"/>
              </a:spcAft>
              <a:buFont typeface="Arial" panose="020B0604020202020204" pitchFamily="34" charset="0"/>
              <a:buChar char="•"/>
            </a:pPr>
            <a:r>
              <a:rPr lang="en-US" sz="1800" b="0" i="0" u="none" strike="noStrike" dirty="0">
                <a:solidFill>
                  <a:srgbClr val="007298"/>
                </a:solidFill>
                <a:effectLst/>
                <a:latin typeface="Arial" panose="020B0604020202020204" pitchFamily="34" charset="0"/>
                <a:cs typeface="Arial" panose="020B0604020202020204" pitchFamily="34" charset="0"/>
                <a:hlinkClick r:id="rId4"/>
              </a:rPr>
              <a:t>No Mow May FAQs</a:t>
            </a:r>
            <a:endParaRPr lang="en-US" sz="1800" b="0" i="0" u="none" strike="noStrike" dirty="0">
              <a:solidFill>
                <a:srgbClr val="2D2E2F"/>
              </a:solidFill>
              <a:effectLst/>
              <a:latin typeface="Arial" panose="020B0604020202020204" pitchFamily="34" charset="0"/>
              <a:cs typeface="Arial" panose="020B0604020202020204" pitchFamily="34" charset="0"/>
            </a:endParaRPr>
          </a:p>
          <a:p>
            <a:pPr marL="406400" rtl="0" fontAlgn="base">
              <a:spcBef>
                <a:spcPts val="0"/>
              </a:spcBef>
              <a:spcAft>
                <a:spcPts val="0"/>
              </a:spcAft>
              <a:buFont typeface="Arial" panose="020B0604020202020204" pitchFamily="34" charset="0"/>
              <a:buChar char="•"/>
            </a:pPr>
            <a:r>
              <a:rPr lang="en-US" sz="1800" b="0" i="0" u="none" strike="noStrike" dirty="0">
                <a:solidFill>
                  <a:srgbClr val="007298"/>
                </a:solidFill>
                <a:effectLst/>
                <a:latin typeface="Arial" panose="020B0604020202020204" pitchFamily="34" charset="0"/>
                <a:cs typeface="Arial" panose="020B0604020202020204" pitchFamily="34" charset="0"/>
                <a:hlinkClick r:id="rId5"/>
              </a:rPr>
              <a:t>Summaries of Published Studies of Conservation Benefits of Reduced Mowing</a:t>
            </a:r>
            <a:endParaRPr lang="en-US" sz="1800" b="0" i="0" u="none" strike="noStrike" dirty="0">
              <a:solidFill>
                <a:srgbClr val="2D2E2F"/>
              </a:solidFill>
              <a:effectLst/>
              <a:latin typeface="Arial" panose="020B0604020202020204" pitchFamily="34" charset="0"/>
              <a:cs typeface="Arial" panose="020B0604020202020204" pitchFamily="34" charset="0"/>
            </a:endParaRPr>
          </a:p>
          <a:p>
            <a:pPr marL="406400" rtl="0" fontAlgn="base">
              <a:spcBef>
                <a:spcPts val="0"/>
              </a:spcBef>
              <a:spcAft>
                <a:spcPts val="0"/>
              </a:spcAft>
              <a:buFont typeface="Arial" panose="020B0604020202020204" pitchFamily="34" charset="0"/>
              <a:buChar char="•"/>
            </a:pPr>
            <a:r>
              <a:rPr lang="en-US" sz="1800" b="0" i="0" u="none" strike="noStrike" dirty="0">
                <a:solidFill>
                  <a:srgbClr val="2D2E2F"/>
                </a:solidFill>
                <a:effectLst/>
                <a:latin typeface="Arial" panose="020B0604020202020204" pitchFamily="34" charset="0"/>
                <a:cs typeface="Arial" panose="020B0604020202020204" pitchFamily="34" charset="0"/>
              </a:rPr>
              <a:t>Webinar: </a:t>
            </a:r>
            <a:r>
              <a:rPr lang="en-US" sz="1800" b="0" i="0" u="none" strike="noStrike" dirty="0">
                <a:solidFill>
                  <a:srgbClr val="007298"/>
                </a:solidFill>
                <a:effectLst/>
                <a:latin typeface="Arial" panose="020B0604020202020204" pitchFamily="34" charset="0"/>
                <a:cs typeface="Arial" panose="020B0604020202020204" pitchFamily="34" charset="0"/>
                <a:hlinkClick r:id="rId6"/>
              </a:rPr>
              <a:t>No Mow May? No Mow April? Low Mow Spring?</a:t>
            </a:r>
            <a:endParaRPr lang="en-US" sz="1800" b="0" i="0" u="none" strike="noStrike" dirty="0">
              <a:solidFill>
                <a:srgbClr val="2D2E2F"/>
              </a:solidFill>
              <a:effectLst/>
              <a:latin typeface="Arial" panose="020B0604020202020204" pitchFamily="34" charset="0"/>
              <a:cs typeface="Arial" panose="020B0604020202020204" pitchFamily="34" charset="0"/>
            </a:endParaRPr>
          </a:p>
          <a:p>
            <a:pPr marL="406400" rtl="0" fontAlgn="base">
              <a:spcBef>
                <a:spcPts val="0"/>
              </a:spcBef>
              <a:spcAft>
                <a:spcPts val="0"/>
              </a:spcAft>
              <a:buFont typeface="Arial" panose="020B0604020202020204" pitchFamily="34" charset="0"/>
              <a:buChar char="•"/>
            </a:pPr>
            <a:r>
              <a:rPr lang="en-US" sz="1800" b="0" i="0" u="none" strike="noStrike" dirty="0">
                <a:solidFill>
                  <a:srgbClr val="2D2E2F"/>
                </a:solidFill>
                <a:effectLst/>
                <a:latin typeface="Arial" panose="020B0604020202020204" pitchFamily="34" charset="0"/>
                <a:cs typeface="Arial" panose="020B0604020202020204" pitchFamily="34" charset="0"/>
              </a:rPr>
              <a:t>Blog: </a:t>
            </a:r>
            <a:r>
              <a:rPr lang="en-US" sz="1800" b="0" i="0" u="none" strike="noStrike" dirty="0">
                <a:solidFill>
                  <a:srgbClr val="007298"/>
                </a:solidFill>
                <a:effectLst/>
                <a:latin typeface="Arial" panose="020B0604020202020204" pitchFamily="34" charset="0"/>
                <a:cs typeface="Arial" panose="020B0604020202020204" pitchFamily="34" charset="0"/>
                <a:hlinkClick r:id="rId7"/>
              </a:rPr>
              <a:t>For Pollinators’ Sakes, Don’t Spring Into Garden Cleanup Too Soon!</a:t>
            </a:r>
            <a:endParaRPr lang="en-US" sz="1800" dirty="0">
              <a:solidFill>
                <a:srgbClr val="2D2E2F"/>
              </a:solidFill>
              <a:latin typeface="Arial" panose="020B0604020202020204" pitchFamily="34" charset="0"/>
              <a:cs typeface="Arial" panose="020B0604020202020204" pitchFamily="34" charset="0"/>
            </a:endParaRPr>
          </a:p>
          <a:p>
            <a:pPr marL="406400" rtl="0" fontAlgn="base">
              <a:spcBef>
                <a:spcPts val="0"/>
              </a:spcBef>
              <a:spcAft>
                <a:spcPts val="0"/>
              </a:spcAft>
              <a:buFont typeface="Arial" panose="020B0604020202020204" pitchFamily="34" charset="0"/>
              <a:buChar char="•"/>
            </a:pPr>
            <a:r>
              <a:rPr lang="en-US" sz="1800" b="0" i="0" u="none" strike="noStrike" dirty="0">
                <a:solidFill>
                  <a:srgbClr val="2D2E2F"/>
                </a:solidFill>
                <a:effectLst/>
                <a:latin typeface="Arial" panose="020B0604020202020204" pitchFamily="34" charset="0"/>
                <a:cs typeface="Arial" panose="020B0604020202020204" pitchFamily="34" charset="0"/>
              </a:rPr>
              <a:t>Blog: </a:t>
            </a:r>
            <a:r>
              <a:rPr lang="en-US" sz="1800" b="0" i="0" u="none" strike="noStrike" dirty="0">
                <a:solidFill>
                  <a:srgbClr val="007298"/>
                </a:solidFill>
                <a:effectLst/>
                <a:latin typeface="Arial" panose="020B0604020202020204" pitchFamily="34" charset="0"/>
                <a:cs typeface="Arial" panose="020B0604020202020204" pitchFamily="34" charset="0"/>
                <a:hlinkClick r:id="rId8"/>
              </a:rPr>
              <a:t>No Mow May Affiliate Spotlights: Appleton, WI and Lawrence University</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3502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C0CBB-6226-7F8D-D0A0-707DCCDEBBA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CFE25D6-22E9-B3EE-8BF8-A32813263FF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C2A9BB0-F5EB-F832-B449-BA7127A90D43}"/>
              </a:ext>
            </a:extLst>
          </p:cNvPr>
          <p:cNvPicPr>
            <a:picLocks noChangeAspect="1"/>
          </p:cNvPicPr>
          <p:nvPr/>
        </p:nvPicPr>
        <p:blipFill>
          <a:blip r:embed="rId2"/>
          <a:stretch>
            <a:fillRect/>
          </a:stretch>
        </p:blipFill>
        <p:spPr>
          <a:xfrm>
            <a:off x="300153" y="0"/>
            <a:ext cx="11538427" cy="6858000"/>
          </a:xfrm>
          <a:prstGeom prst="rect">
            <a:avLst/>
          </a:prstGeom>
        </p:spPr>
      </p:pic>
      <p:sp>
        <p:nvSpPr>
          <p:cNvPr id="6" name="Oval 5">
            <a:extLst>
              <a:ext uri="{FF2B5EF4-FFF2-40B4-BE49-F238E27FC236}">
                <a16:creationId xmlns:a16="http://schemas.microsoft.com/office/drawing/2014/main" id="{24EA43AA-826B-0F8C-8654-A2864391E16A}"/>
              </a:ext>
            </a:extLst>
          </p:cNvPr>
          <p:cNvSpPr/>
          <p:nvPr/>
        </p:nvSpPr>
        <p:spPr>
          <a:xfrm>
            <a:off x="541538" y="2148396"/>
            <a:ext cx="1367161" cy="52378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Dandelion</a:t>
            </a:r>
          </a:p>
        </p:txBody>
      </p:sp>
      <p:sp>
        <p:nvSpPr>
          <p:cNvPr id="7" name="Oval 6">
            <a:extLst>
              <a:ext uri="{FF2B5EF4-FFF2-40B4-BE49-F238E27FC236}">
                <a16:creationId xmlns:a16="http://schemas.microsoft.com/office/drawing/2014/main" id="{93EAA803-4CDB-D330-6014-CD59A313E0D4}"/>
              </a:ext>
            </a:extLst>
          </p:cNvPr>
          <p:cNvSpPr/>
          <p:nvPr/>
        </p:nvSpPr>
        <p:spPr>
          <a:xfrm>
            <a:off x="789631" y="3236462"/>
            <a:ext cx="2293811" cy="39987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Crimson Clover</a:t>
            </a:r>
          </a:p>
        </p:txBody>
      </p:sp>
      <p:sp>
        <p:nvSpPr>
          <p:cNvPr id="8" name="Oval 7">
            <a:extLst>
              <a:ext uri="{FF2B5EF4-FFF2-40B4-BE49-F238E27FC236}">
                <a16:creationId xmlns:a16="http://schemas.microsoft.com/office/drawing/2014/main" id="{037183BE-B808-9377-8D49-7EF9E345F8E9}"/>
              </a:ext>
            </a:extLst>
          </p:cNvPr>
          <p:cNvSpPr/>
          <p:nvPr/>
        </p:nvSpPr>
        <p:spPr>
          <a:xfrm>
            <a:off x="731520" y="4679182"/>
            <a:ext cx="1336039" cy="39987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Buttercups</a:t>
            </a:r>
          </a:p>
          <a:p>
            <a:endParaRPr lang="en-US" sz="1200" dirty="0">
              <a:solidFill>
                <a:schemeClr val="tx1"/>
              </a:solidFill>
            </a:endParaRPr>
          </a:p>
        </p:txBody>
      </p:sp>
      <p:sp>
        <p:nvSpPr>
          <p:cNvPr id="10" name="TextBox 9">
            <a:extLst>
              <a:ext uri="{FF2B5EF4-FFF2-40B4-BE49-F238E27FC236}">
                <a16:creationId xmlns:a16="http://schemas.microsoft.com/office/drawing/2014/main" id="{348F0F3A-087B-4AB6-313B-870EF2747401}"/>
              </a:ext>
            </a:extLst>
          </p:cNvPr>
          <p:cNvSpPr txBox="1"/>
          <p:nvPr/>
        </p:nvSpPr>
        <p:spPr>
          <a:xfrm>
            <a:off x="787079" y="6072640"/>
            <a:ext cx="10394065" cy="738664"/>
          </a:xfrm>
          <a:prstGeom prst="rect">
            <a:avLst/>
          </a:prstGeom>
          <a:noFill/>
        </p:spPr>
        <p:txBody>
          <a:bodyPr wrap="square">
            <a:spAutoFit/>
          </a:bodyPr>
          <a:lstStyle/>
          <a:p>
            <a:r>
              <a:rPr lang="en-US" sz="1400" dirty="0"/>
              <a:t>https://www.researchgate.net/publication/301741498 </a:t>
            </a:r>
          </a:p>
          <a:p>
            <a:r>
              <a:rPr lang="en-US" sz="1400" dirty="0"/>
              <a:t>Wild bee pollination networks in northern New England Article  in  Journal of Insect Conservation · April 2016 DOI: 10.1007/s10841-016-9870-1 </a:t>
            </a:r>
          </a:p>
        </p:txBody>
      </p:sp>
    </p:spTree>
    <p:extLst>
      <p:ext uri="{BB962C8B-B14F-4D97-AF65-F5344CB8AC3E}">
        <p14:creationId xmlns:p14="http://schemas.microsoft.com/office/powerpoint/2010/main" val="4277072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255C8-585F-398A-1033-5394F580C47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315F531-3E22-4C51-939B-1B011AE53AE9}"/>
              </a:ext>
            </a:extLst>
          </p:cNvPr>
          <p:cNvSpPr>
            <a:spLocks noGrp="1"/>
          </p:cNvSpPr>
          <p:nvPr>
            <p:ph idx="1"/>
          </p:nvPr>
        </p:nvSpPr>
        <p:spPr/>
        <p:txBody>
          <a:bodyPr/>
          <a:lstStyle/>
          <a:p>
            <a:endParaRPr lang="en-US"/>
          </a:p>
        </p:txBody>
      </p:sp>
      <p:sp>
        <p:nvSpPr>
          <p:cNvPr id="5" name="TextBox 4">
            <a:extLst>
              <a:ext uri="{FF2B5EF4-FFF2-40B4-BE49-F238E27FC236}">
                <a16:creationId xmlns:a16="http://schemas.microsoft.com/office/drawing/2014/main" id="{94E13416-BD8D-5431-0A46-4749C0D8A6FF}"/>
              </a:ext>
            </a:extLst>
          </p:cNvPr>
          <p:cNvSpPr txBox="1"/>
          <p:nvPr/>
        </p:nvSpPr>
        <p:spPr>
          <a:xfrm>
            <a:off x="694481" y="5493906"/>
            <a:ext cx="10150997" cy="646331"/>
          </a:xfrm>
          <a:prstGeom prst="rect">
            <a:avLst/>
          </a:prstGeom>
          <a:noFill/>
        </p:spPr>
        <p:txBody>
          <a:bodyPr wrap="square">
            <a:spAutoFit/>
          </a:bodyPr>
          <a:lstStyle/>
          <a:p>
            <a:r>
              <a:rPr lang="en-US" dirty="0"/>
              <a:t>https://www.researchgate.net/publication/257531506 Supporting crop pollinators with floral resources: Network-based phenological matching Article  in  Ecology and Evolution · Sep</a:t>
            </a:r>
          </a:p>
        </p:txBody>
      </p:sp>
      <p:pic>
        <p:nvPicPr>
          <p:cNvPr id="7" name="Picture 6">
            <a:extLst>
              <a:ext uri="{FF2B5EF4-FFF2-40B4-BE49-F238E27FC236}">
                <a16:creationId xmlns:a16="http://schemas.microsoft.com/office/drawing/2014/main" id="{2EEC1D4B-96C2-89DB-4D85-308F2578B0CB}"/>
              </a:ext>
            </a:extLst>
          </p:cNvPr>
          <p:cNvPicPr>
            <a:picLocks noChangeAspect="1"/>
          </p:cNvPicPr>
          <p:nvPr/>
        </p:nvPicPr>
        <p:blipFill>
          <a:blip r:embed="rId2"/>
          <a:stretch>
            <a:fillRect/>
          </a:stretch>
        </p:blipFill>
        <p:spPr>
          <a:xfrm>
            <a:off x="448494" y="439838"/>
            <a:ext cx="4869209" cy="5098648"/>
          </a:xfrm>
          <a:prstGeom prst="rect">
            <a:avLst/>
          </a:prstGeom>
        </p:spPr>
      </p:pic>
    </p:spTree>
    <p:extLst>
      <p:ext uri="{BB962C8B-B14F-4D97-AF65-F5344CB8AC3E}">
        <p14:creationId xmlns:p14="http://schemas.microsoft.com/office/powerpoint/2010/main" val="3382491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2105</TotalTime>
  <Words>864</Words>
  <Application>Microsoft Office PowerPoint</Application>
  <PresentationFormat>Widescreen</PresentationFormat>
  <Paragraphs>100</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Calibri Light</vt:lpstr>
      <vt:lpstr>Dreaming Outloud Pro</vt:lpstr>
      <vt:lpstr>Lora</vt:lpstr>
      <vt:lpstr>Wingdings</vt:lpstr>
      <vt:lpstr>Office Theme</vt:lpstr>
      <vt:lpstr>No Mow May</vt:lpstr>
      <vt:lpstr>Pollinators are key to the food web, and they are in decline</vt:lpstr>
      <vt:lpstr>How can No Mow May help?  </vt:lpstr>
      <vt:lpstr>PowerPoint Presentation</vt:lpstr>
      <vt:lpstr>Resources and More information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Mow May</dc:title>
  <dc:creator>brittanylhedrick@gmail.com</dc:creator>
  <cp:lastModifiedBy>Andrea Casey</cp:lastModifiedBy>
  <cp:revision>4</cp:revision>
  <dcterms:created xsi:type="dcterms:W3CDTF">2023-04-11T23:37:21Z</dcterms:created>
  <dcterms:modified xsi:type="dcterms:W3CDTF">2023-04-18T19:49:12Z</dcterms:modified>
</cp:coreProperties>
</file>