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60" r:id="rId3"/>
    <p:sldId id="258" r:id="rId4"/>
    <p:sldId id="259" r:id="rId5"/>
    <p:sldId id="267" r:id="rId6"/>
    <p:sldId id="270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21903-1909-489E-9A0E-F209EFCABCA3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1E3AF4-B70F-452E-BE50-77DA0B70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60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1A3B14-804D-4D78-8069-68FDB7F0F25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4087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46C6A2-84B9-4F4B-9D29-2CFB53138DB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149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E69EF-6784-4225-89AA-E6C06863EC9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621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1EC54-034C-46DC-8500-E99EB784E40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0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3C96-DA9D-4C8D-A443-56B68AA6C52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0553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74D438-187F-4866-8104-AA515C505A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1/20/2017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D5D0A-758E-45D9-820B-98EBDBDB8D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6756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74D438-187F-4866-8104-AA515C505A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1/20/2017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D5D0A-758E-45D9-820B-98EBDBDB8D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626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74D438-187F-4866-8104-AA515C505A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1/20/2017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D5D0A-758E-45D9-820B-98EBDBDB8D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733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74D438-187F-4866-8104-AA515C505A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1/20/2017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D5D0A-758E-45D9-820B-98EBDBDB8D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169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74D438-187F-4866-8104-AA515C505A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1/20/2017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D5D0A-758E-45D9-820B-98EBDBDB8D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7673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74D438-187F-4866-8104-AA515C505A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1/20/2017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D5D0A-758E-45D9-820B-98EBDBDB8D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501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74D438-187F-4866-8104-AA515C505A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1/20/2017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D5D0A-758E-45D9-820B-98EBDBDB8D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1603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74D438-187F-4866-8104-AA515C505A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1/20/2017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D5D0A-758E-45D9-820B-98EBDBDB8D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51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725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74D438-187F-4866-8104-AA515C505A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1/20/2017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D5D0A-758E-45D9-820B-98EBDBDB8D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11415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74D438-187F-4866-8104-AA515C505A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1/20/2017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D5D0A-758E-45D9-820B-98EBDBDB8D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472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74D438-187F-4866-8104-AA515C505A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1/20/2017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D5D0A-758E-45D9-820B-98EBDBDB8D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531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E040-2E79-4EF6-B110-590348DE69F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672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E26E-BECB-4060-9299-C96746AEAA6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45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CFC23-99AF-4883-881F-A6DD366A843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35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7775-0FB7-4EC8-BCB2-C596B636DF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49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3495-C270-42FA-BEA2-29A2E18E9D6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0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B50-6DD7-4EEF-8CC7-AC3030BD2D4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77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AB168-0F9A-485B-99C3-0E1B6524C3B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900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59200" y="609600"/>
            <a:ext cx="81280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6C345-A948-4B2E-87CB-4EF8A38F23A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 descr="NCCCS_logo_2C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3556000" cy="1014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98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74D438-187F-4866-8104-AA515C505AA1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1/20/2017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2D5D0A-758E-45D9-820B-98EBDBDB8DF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396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ncleg.net/EnactedLegislation/SessionLaws/HTML/2015-2016/SL2016-94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62" y="128587"/>
            <a:ext cx="1133475" cy="75882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9252585" y="155892"/>
          <a:ext cx="2830830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6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 #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0300-0375-005-D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REVISION #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1.0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TITLE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PROGRAM/PROJECT REVIEW FORM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EFFECTIVE DATE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3/30/15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816497"/>
              </p:ext>
            </p:extLst>
          </p:nvPr>
        </p:nvGraphicFramePr>
        <p:xfrm>
          <a:off x="157161" y="1221546"/>
          <a:ext cx="11715048" cy="792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3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2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82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1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29400" algn="l"/>
                        </a:tabLs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Agency: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29400" algn="l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NCCCS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629400" algn="l"/>
                        </a:tabLst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Project Name: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29400" algn="l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NCCCS – ERP RFP Planning</a:t>
                      </a:r>
                      <a:endParaRPr lang="en-US" sz="14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629400" algn="l"/>
                        </a:tabLst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Business Owner(s):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29400" algn="l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</a:rPr>
                        <a:t>Jennifer Haygood</a:t>
                      </a:r>
                      <a:endParaRPr lang="en-US" sz="1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29400" algn="l"/>
                        </a:tabLs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Manager: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629400" algn="l"/>
                        </a:tabLs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Janet Stewart / Patrick Fleming ERP Program Manager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157161" y="2024768"/>
          <a:ext cx="5852160" cy="1957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en-US" sz="1600" dirty="0"/>
                        <a:t>2.0 Executive Summary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1730">
                <a:tc>
                  <a:txBody>
                    <a:bodyPr/>
                    <a:lstStyle/>
                    <a:p>
                      <a:r>
                        <a:rPr lang="EN-US" sz="1200" dirty="0"/>
                        <a:t>During the 2016 legislative session, the North Carolina Community College System Office, in consultation with the Department of Information Technology, was tasked to begin planning and designing a modernized ERP for the State's 58 community colleges. The ERP system shall address, at a minimum, student information system, core financial management, grants, human resource management, and payroll.</a:t>
                      </a:r>
                      <a:endParaRPr lang="en-US" sz="1200" dirty="0"/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This project will result in a plan to develop overall business needs and objectives for an ERP to be used by all 58 community colleges and the System Office.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6020840" y="2021076"/>
          <a:ext cx="5852160" cy="1956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0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0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09">
                <a:tc gridSpan="4">
                  <a:txBody>
                    <a:bodyPr/>
                    <a:lstStyle/>
                    <a:p>
                      <a:r>
                        <a:rPr lang="en-US" sz="1600" dirty="0"/>
                        <a:t>3.0 Cost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552">
                <a:tc>
                  <a:txBody>
                    <a:bodyPr/>
                    <a:lstStyle/>
                    <a:p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Project:        $1,000,000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b="1" dirty="0"/>
                        <a:t>O&amp;M:                         $0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TCO:              $1,000,000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552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Actual (to date):                   $14,842</a:t>
                      </a:r>
                      <a:endParaRPr lang="en-US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Remaining:                             $985,158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552">
                <a:tc gridSpan="4">
                  <a:txBody>
                    <a:bodyPr/>
                    <a:lstStyle/>
                    <a:p>
                      <a:r>
                        <a:rPr lang="EN-US" sz="1400" b="1" baseline="0" dirty="0"/>
                        <a:t>CPI:   Not able to calculate the CPI until the project is further along</a:t>
                      </a:r>
                      <a:endParaRPr lang="EN-US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552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/>
                        <a:t>Budgetary Information: Legislative Requirement </a:t>
                      </a:r>
                      <a:r>
                        <a:rPr lang="EN-US" sz="1400" b="1" baseline="0" dirty="0">
                          <a:hlinkClick r:id="rId4"/>
                        </a:rPr>
                        <a:t>Section 7.10A</a:t>
                      </a:r>
                      <a:endParaRPr lang="EN-US" sz="1400" b="1">
                        <a:hlinkClick r:id="rId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157161" y="3989197"/>
          <a:ext cx="5852160" cy="2196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9349">
                <a:tc>
                  <a:txBody>
                    <a:bodyPr/>
                    <a:lstStyle/>
                    <a:p>
                      <a:r>
                        <a:rPr lang="en-US" sz="1600" dirty="0"/>
                        <a:t>4.0 Schedule</a:t>
                      </a:r>
                      <a:r>
                        <a:rPr lang="en-US" sz="1600" baseline="0" dirty="0"/>
                        <a:t> (Key </a:t>
                      </a:r>
                      <a:r>
                        <a:rPr lang="en-US" sz="1600" dirty="0"/>
                        <a:t>Milestones / Decision Points / Key</a:t>
                      </a:r>
                      <a:r>
                        <a:rPr lang="en-US" sz="1600" baseline="0" dirty="0"/>
                        <a:t> Deliverables)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476">
                <a:tc>
                  <a:txBody>
                    <a:bodyPr/>
                    <a:lstStyle/>
                    <a:p>
                      <a:pPr marL="45720" indent="-13716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Vendors: Bid Submission Deadline                                                    Dec 16, 2016</a:t>
                      </a:r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476">
                <a:tc>
                  <a:txBody>
                    <a:bodyPr/>
                    <a:lstStyle/>
                    <a:p>
                      <a:pPr marL="45720" indent="-13716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Evaluation Team: Award Recommendation                                      Jan 24, 2017</a:t>
                      </a:r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428">
                <a:tc>
                  <a:txBody>
                    <a:bodyPr/>
                    <a:lstStyle/>
                    <a:p>
                      <a:pPr marL="45720" marR="0" indent="-13716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Decision Point: Contract Award                                                         Feb 15, 2017</a:t>
                      </a:r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428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Vendor in Place                                                                                 Mar 15, 2017</a:t>
                      </a:r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349">
                <a:tc>
                  <a:txBody>
                    <a:bodyPr/>
                    <a:lstStyle/>
                    <a:p>
                      <a:r>
                        <a:rPr lang="EN-US" sz="1400" b="1" dirty="0"/>
                        <a:t>SPI:  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</a:rPr>
                        <a:t>Not able to calculate the SPI until the project is further along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6020840" y="3989197"/>
          <a:ext cx="5852160" cy="2190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2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600" dirty="0"/>
                        <a:t>5.0 Key Issues and Risks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45720" indent="-13716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RISK: If Cost of Vendor is greater than the current funds allocated.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9167640" y="903145"/>
            <a:ext cx="297870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Instructions:</a:t>
            </a: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sz="900" b="0" i="1" u="sng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0300-0375-005-C PROGRAM/PROJECT REVIEW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7161" y="873124"/>
            <a:ext cx="172566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1.0 Project Details</a:t>
            </a: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6662" y="6211669"/>
            <a:ext cx="11849100" cy="6617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  <a:defRPr/>
            </a:pP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PRINTED COPIES FROM THE ON-LINE SYSTEM ARE CONSIDERED UNCONTROLLED.  IT IS THE RESPONSIBILITY OF THE PERSON USING A PRINTED COPY TO VERIFY THE COPY THEY HAVE IS THE LATEST REVISION IN THE ON-LINE SYSTEM.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Program/Project Review Form		                                                                                            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            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 State of North Carolina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Version 1.0    3/30/15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  Enterprise Project Management Office</a:t>
            </a: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471612" y="128587"/>
            <a:ext cx="7696027" cy="79353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NCCCS – ERP RFP Planning Project Review</a:t>
            </a:r>
          </a:p>
        </p:txBody>
      </p:sp>
    </p:spTree>
    <p:extLst>
      <p:ext uri="{BB962C8B-B14F-4D97-AF65-F5344CB8AC3E}">
        <p14:creationId xmlns:p14="http://schemas.microsoft.com/office/powerpoint/2010/main" val="68225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E26E-BECB-4060-9299-C96746AEAA62}" type="datetime1">
              <a:rPr lang="en-US">
                <a:solidFill>
                  <a:prstClr val="black">
                    <a:tint val="75000"/>
                  </a:prstClr>
                </a:solidFill>
                <a:latin typeface="Franklin Gothic Medium"/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  <a:latin typeface="Franklin Gothic Medium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>
                <a:solidFill>
                  <a:prstClr val="black">
                    <a:tint val="75000"/>
                  </a:prstClr>
                </a:solidFill>
                <a:latin typeface="Franklin Gothic Medium"/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  <a:latin typeface="Franklin Gothic Medium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66900" y="4524375"/>
            <a:ext cx="2286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prstClr val="black"/>
                </a:solidFill>
                <a:latin typeface="Franklin Gothic Medium"/>
              </a:rPr>
              <a:t>Institutional Support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38651" y="3337787"/>
            <a:ext cx="4219745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Franklin Gothic Medium"/>
              </a:rPr>
              <a:t>Resources enabling the student lifecycle.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438650" y="4478020"/>
            <a:ext cx="4053546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Franklin Gothic Medium"/>
              </a:rPr>
              <a:t>Resources enabling college operations.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438651" y="2181225"/>
            <a:ext cx="5799088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Franklin Gothic Medium"/>
              </a:rPr>
              <a:t>Education and training resources for delivery to students.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66900" y="3352165"/>
            <a:ext cx="2286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>
                <a:solidFill>
                  <a:prstClr val="black"/>
                </a:solidFill>
                <a:latin typeface="Franklin Gothic Medium"/>
              </a:rPr>
              <a:t>Student Services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866900" y="2181225"/>
            <a:ext cx="2286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>
                <a:solidFill>
                  <a:prstClr val="black"/>
                </a:solidFill>
                <a:latin typeface="Franklin Gothic Medium"/>
              </a:rPr>
              <a:t>Instruction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42423" y="411659"/>
            <a:ext cx="40363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Franklin Gothic Medium"/>
              </a:rPr>
              <a:t>Functional Areas Defined</a:t>
            </a:r>
          </a:p>
        </p:txBody>
      </p:sp>
    </p:spTree>
    <p:extLst>
      <p:ext uri="{BB962C8B-B14F-4D97-AF65-F5344CB8AC3E}">
        <p14:creationId xmlns:p14="http://schemas.microsoft.com/office/powerpoint/2010/main" val="244241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2DE26E-BECB-4060-9299-C96746AEAA62}" type="datetime1">
              <a:rPr lang="en-US">
                <a:solidFill>
                  <a:prstClr val="black">
                    <a:tint val="75000"/>
                  </a:prstClr>
                </a:solidFill>
                <a:latin typeface="Franklin Gothic Medium"/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  <a:latin typeface="Franklin Gothic Medium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>
                <a:solidFill>
                  <a:prstClr val="black">
                    <a:tint val="75000"/>
                  </a:prstClr>
                </a:solidFill>
                <a:latin typeface="Franklin Gothic Medium"/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  <a:latin typeface="Franklin Gothic Medium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82915" y="4935788"/>
            <a:ext cx="7213892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sz="1200">
                <a:solidFill>
                  <a:prstClr val="black"/>
                </a:solidFill>
                <a:latin typeface="Franklin Gothic Medium"/>
              </a:rPr>
              <a:t>Accounts Receivable, Cash Receipting, Sponsorships, Financial Aid, Scholarships, Veteran Affairs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5321203"/>
            <a:ext cx="11187207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Franklin Gothic Medium"/>
              </a:rPr>
              <a:t>Auxiliary Services – Bookstore, Day Care, Dental, Concessions, Landscaping, Culinary, Cosmetology, etc.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9600" y="5706618"/>
            <a:ext cx="11187207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prstClr val="black"/>
                </a:solidFill>
                <a:latin typeface="Franklin Gothic Medium"/>
              </a:rPr>
              <a:t>Planning and Reporting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" y="6092033"/>
            <a:ext cx="11201435" cy="2837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solidFill>
                  <a:prstClr val="black"/>
                </a:solidFill>
                <a:latin typeface="Franklin Gothic Medium"/>
              </a:rPr>
              <a:t>Scanning/Imaging/Electronic Filing/Printing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81229" y="1403350"/>
            <a:ext cx="2896281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prstClr val="black"/>
                </a:solidFill>
                <a:latin typeface="Franklin Gothic Medium"/>
              </a:rPr>
              <a:t>Institutional Support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82915" y="1403350"/>
            <a:ext cx="2286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>
                <a:solidFill>
                  <a:prstClr val="black"/>
                </a:solidFill>
                <a:latin typeface="Franklin Gothic Medium"/>
              </a:rPr>
              <a:t>Student Services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16471" y="1403350"/>
            <a:ext cx="2286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prstClr val="black"/>
                </a:solidFill>
                <a:latin typeface="Franklin Gothic Medium"/>
              </a:rPr>
              <a:t>Instruction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82915" y="1951534"/>
            <a:ext cx="2328862" cy="3093154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Admissions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Advising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Academic Records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Registration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Retention &amp; Counseling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Graduation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Small Business Center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prstClr val="black"/>
              </a:solidFill>
              <a:latin typeface="Franklin Gothic Medium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24060" y="1922628"/>
            <a:ext cx="3658340" cy="2646878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Budgeting &amp; Financials</a:t>
            </a:r>
            <a:endParaRPr lang="EN-US" sz="1600" dirty="0">
              <a:solidFill>
                <a:srgbClr val="000000"/>
              </a:solidFill>
              <a:latin typeface="Franklin Gothic Medium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Franklin Gothic Medium"/>
              </a:rPr>
              <a:t>Contract/Grant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Franklin Gothic Medium"/>
              </a:rPr>
              <a:t>Purchasing/e-Procurement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Franklin Gothic Medium"/>
              </a:rPr>
              <a:t>Accounts Payable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Franklin Gothic Medium"/>
              </a:rPr>
              <a:t>Fixed Assets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Franklin Gothic Medium"/>
              </a:rPr>
              <a:t>Physical Plant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Human Resources/Payroll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College Budget &amp; Accounting System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srgbClr val="000000"/>
              </a:solidFill>
              <a:latin typeface="Franklin Gothic Medium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1810" y="1922628"/>
            <a:ext cx="2720396" cy="3416320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Curriculum Programs</a:t>
            </a:r>
            <a:endParaRPr lang="EN-US" sz="1600" dirty="0">
              <a:solidFill>
                <a:srgbClr val="000000"/>
              </a:solidFill>
              <a:latin typeface="Franklin Gothic Medium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Combined Course Library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Competency Based Ed.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Workforce Cont. Education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College &amp; Career Readiness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Customized Training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prstClr val="black"/>
                </a:solidFill>
                <a:latin typeface="Franklin Gothic Medium"/>
              </a:rPr>
              <a:t>High School Equivalency</a:t>
            </a:r>
          </a:p>
          <a:p>
            <a:pPr>
              <a:lnSpc>
                <a:spcPct val="150000"/>
              </a:lnSpc>
            </a:pPr>
            <a:endParaRPr lang="EN-US" sz="1600" dirty="0">
              <a:solidFill>
                <a:prstClr val="black"/>
              </a:solidFill>
              <a:latin typeface="Franklin Gothic Medium"/>
            </a:endParaRPr>
          </a:p>
          <a:p>
            <a:pPr>
              <a:lnSpc>
                <a:spcPct val="150000"/>
              </a:lnSpc>
            </a:pPr>
            <a:endParaRPr lang="EN-US" sz="1600" dirty="0">
              <a:solidFill>
                <a:prstClr val="black"/>
              </a:solidFill>
              <a:latin typeface="Franklin Gothic Medium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9477" y="323851"/>
            <a:ext cx="5161996" cy="461665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sz="2400" dirty="0">
                <a:solidFill>
                  <a:prstClr val="black"/>
                </a:solidFill>
                <a:latin typeface="Franklin Gothic Medium"/>
              </a:rPr>
              <a:t>Functional Area Components</a:t>
            </a:r>
          </a:p>
        </p:txBody>
      </p:sp>
    </p:spTree>
    <p:extLst>
      <p:ext uri="{BB962C8B-B14F-4D97-AF65-F5344CB8AC3E}">
        <p14:creationId xmlns:p14="http://schemas.microsoft.com/office/powerpoint/2010/main" val="3648620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Enabling a Smooth ERP Transition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197600" y="1554162"/>
            <a:ext cx="5384800" cy="4525963"/>
          </a:xfrm>
        </p:spPr>
        <p:txBody>
          <a:bodyPr>
            <a:normAutofit/>
          </a:bodyPr>
          <a:lstStyle/>
          <a:p>
            <a:r>
              <a:rPr lang="en-US" dirty="0"/>
              <a:t>Data Quality</a:t>
            </a:r>
          </a:p>
          <a:p>
            <a:r>
              <a:rPr lang="en-US" dirty="0"/>
              <a:t>DBMS</a:t>
            </a:r>
          </a:p>
          <a:p>
            <a:r>
              <a:rPr lang="en-US" dirty="0"/>
              <a:t>User Interface</a:t>
            </a:r>
          </a:p>
          <a:p>
            <a:pPr lvl="1"/>
            <a:r>
              <a:rPr lang="en-US" dirty="0"/>
              <a:t>Web Services</a:t>
            </a:r>
          </a:p>
          <a:p>
            <a:pPr lvl="1"/>
            <a:r>
              <a:rPr lang="en-US" dirty="0"/>
              <a:t>Web Adviser - Sunset</a:t>
            </a:r>
          </a:p>
          <a:p>
            <a:r>
              <a:rPr lang="en-US" dirty="0"/>
              <a:t>O/S</a:t>
            </a:r>
          </a:p>
          <a:p>
            <a:r>
              <a:rPr lang="en-US" dirty="0"/>
              <a:t>Network</a:t>
            </a:r>
          </a:p>
          <a:p>
            <a:r>
              <a:rPr lang="en-US" dirty="0"/>
              <a:t>Cloud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00423" y="1554162"/>
            <a:ext cx="5384800" cy="4525963"/>
          </a:xfrm>
        </p:spPr>
        <p:txBody>
          <a:bodyPr>
            <a:normAutofit/>
          </a:bodyPr>
          <a:lstStyle/>
          <a:p>
            <a:r>
              <a:rPr lang="en-US" dirty="0"/>
              <a:t>People are the key. Adoption, Training and KSAs</a:t>
            </a:r>
          </a:p>
          <a:p>
            <a:r>
              <a:rPr lang="en-US" dirty="0"/>
              <a:t>Time</a:t>
            </a:r>
          </a:p>
          <a:p>
            <a:pPr lvl="1"/>
            <a:r>
              <a:rPr lang="en-US" dirty="0"/>
              <a:t>Time to Plan, Solicit, Prototype</a:t>
            </a:r>
          </a:p>
          <a:p>
            <a:pPr lvl="1"/>
            <a:r>
              <a:rPr lang="en-US" dirty="0"/>
              <a:t>Time to Implement</a:t>
            </a:r>
          </a:p>
          <a:p>
            <a:pPr lvl="1"/>
            <a:r>
              <a:rPr lang="en-US" dirty="0"/>
              <a:t>Time to Ongoing Operations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3495-C270-42FA-BEA2-29A2E18E9D6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08729" y="5822576"/>
            <a:ext cx="7171018" cy="76944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The Criticality of Years 1-3</a:t>
            </a:r>
          </a:p>
        </p:txBody>
      </p:sp>
    </p:spTree>
    <p:extLst>
      <p:ext uri="{BB962C8B-B14F-4D97-AF65-F5344CB8AC3E}">
        <p14:creationId xmlns:p14="http://schemas.microsoft.com/office/powerpoint/2010/main" val="2686770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924964" y="133885"/>
            <a:ext cx="8128000" cy="996492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IT Project and Requirements Governance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003640" y="4268966"/>
            <a:ext cx="1871329" cy="967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IT Requirements Oversight Council</a:t>
            </a:r>
          </a:p>
        </p:txBody>
      </p:sp>
      <p:sp>
        <p:nvSpPr>
          <p:cNvPr id="7" name="Rectangle 6"/>
          <p:cNvSpPr/>
          <p:nvPr/>
        </p:nvSpPr>
        <p:spPr>
          <a:xfrm>
            <a:off x="4520001" y="4268966"/>
            <a:ext cx="1871329" cy="967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IT Review Board</a:t>
            </a:r>
          </a:p>
        </p:txBody>
      </p:sp>
      <p:sp>
        <p:nvSpPr>
          <p:cNvPr id="8" name="Rectangle 7"/>
          <p:cNvSpPr/>
          <p:nvPr/>
        </p:nvSpPr>
        <p:spPr>
          <a:xfrm>
            <a:off x="1036362" y="4268967"/>
            <a:ext cx="1871329" cy="967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Change/Release Management</a:t>
            </a:r>
          </a:p>
        </p:txBody>
      </p:sp>
      <p:sp>
        <p:nvSpPr>
          <p:cNvPr id="10" name="Flowchart: Document 9"/>
          <p:cNvSpPr/>
          <p:nvPr/>
        </p:nvSpPr>
        <p:spPr>
          <a:xfrm>
            <a:off x="3491969" y="4517423"/>
            <a:ext cx="443753" cy="470647"/>
          </a:xfrm>
          <a:prstGeom prst="flowChartDocumen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lowchart: Document 10"/>
          <p:cNvSpPr/>
          <p:nvPr/>
        </p:nvSpPr>
        <p:spPr>
          <a:xfrm>
            <a:off x="7052022" y="4517422"/>
            <a:ext cx="443753" cy="470647"/>
          </a:xfrm>
          <a:prstGeom prst="flowChartDocumen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Document 11"/>
          <p:cNvSpPr/>
          <p:nvPr/>
        </p:nvSpPr>
        <p:spPr>
          <a:xfrm>
            <a:off x="10512398" y="4517422"/>
            <a:ext cx="443753" cy="470647"/>
          </a:xfrm>
          <a:prstGeom prst="flowChartDocument">
            <a:avLst/>
          </a:prstGeom>
          <a:solidFill>
            <a:srgbClr val="00B050"/>
          </a:solidFill>
          <a:ln>
            <a:solidFill>
              <a:srgbClr val="007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8" idx="3"/>
            <a:endCxn id="10" idx="1"/>
          </p:cNvCxnSpPr>
          <p:nvPr/>
        </p:nvCxnSpPr>
        <p:spPr>
          <a:xfrm flipV="1">
            <a:off x="2907691" y="4752747"/>
            <a:ext cx="584278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3"/>
            <a:endCxn id="7" idx="1"/>
          </p:cNvCxnSpPr>
          <p:nvPr/>
        </p:nvCxnSpPr>
        <p:spPr>
          <a:xfrm>
            <a:off x="3935722" y="4752747"/>
            <a:ext cx="58427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3"/>
            <a:endCxn id="11" idx="1"/>
          </p:cNvCxnSpPr>
          <p:nvPr/>
        </p:nvCxnSpPr>
        <p:spPr>
          <a:xfrm flipV="1">
            <a:off x="6391330" y="4752746"/>
            <a:ext cx="660692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3"/>
            <a:endCxn id="6" idx="1"/>
          </p:cNvCxnSpPr>
          <p:nvPr/>
        </p:nvCxnSpPr>
        <p:spPr>
          <a:xfrm>
            <a:off x="7495775" y="4752746"/>
            <a:ext cx="507865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6" idx="3"/>
            <a:endCxn id="12" idx="1"/>
          </p:cNvCxnSpPr>
          <p:nvPr/>
        </p:nvCxnSpPr>
        <p:spPr>
          <a:xfrm flipV="1">
            <a:off x="9874969" y="4752746"/>
            <a:ext cx="637429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Display 23"/>
          <p:cNvSpPr/>
          <p:nvPr/>
        </p:nvSpPr>
        <p:spPr>
          <a:xfrm>
            <a:off x="6242067" y="5720309"/>
            <a:ext cx="2063662" cy="6413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Make Transparent</a:t>
            </a:r>
          </a:p>
        </p:txBody>
      </p:sp>
      <p:cxnSp>
        <p:nvCxnSpPr>
          <p:cNvPr id="26" name="Connector: Elbow 25"/>
          <p:cNvCxnSpPr>
            <a:stCxn id="10" idx="2"/>
            <a:endCxn id="24" idx="1"/>
          </p:cNvCxnSpPr>
          <p:nvPr/>
        </p:nvCxnSpPr>
        <p:spPr>
          <a:xfrm rot="16200000" flipH="1">
            <a:off x="4435941" y="4234859"/>
            <a:ext cx="1084030" cy="252822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1" idx="2"/>
            <a:endCxn id="24" idx="0"/>
          </p:cNvCxnSpPr>
          <p:nvPr/>
        </p:nvCxnSpPr>
        <p:spPr>
          <a:xfrm flipH="1">
            <a:off x="7273898" y="4956954"/>
            <a:ext cx="1" cy="763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or: Elbow 29"/>
          <p:cNvCxnSpPr>
            <a:stCxn id="12" idx="2"/>
            <a:endCxn id="24" idx="3"/>
          </p:cNvCxnSpPr>
          <p:nvPr/>
        </p:nvCxnSpPr>
        <p:spPr>
          <a:xfrm rot="5400000">
            <a:off x="8977987" y="4284696"/>
            <a:ext cx="1084031" cy="242854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042547" y="2190477"/>
            <a:ext cx="1871329" cy="967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CCCB</a:t>
            </a:r>
            <a:endParaRPr lang="en-US" dirty="0"/>
          </a:p>
          <a:p>
            <a:pPr algn="ctr"/>
            <a:r>
              <a:rPr lang="en-US" dirty="0"/>
              <a:t>Design Analysis</a:t>
            </a:r>
          </a:p>
        </p:txBody>
      </p:sp>
      <p:sp>
        <p:nvSpPr>
          <p:cNvPr id="32" name="Flowchart: Document 31"/>
          <p:cNvSpPr/>
          <p:nvPr/>
        </p:nvSpPr>
        <p:spPr>
          <a:xfrm>
            <a:off x="1756334" y="3487180"/>
            <a:ext cx="443753" cy="470647"/>
          </a:xfrm>
          <a:prstGeom prst="flowChartDocumen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>
            <a:stCxn id="31" idx="2"/>
            <a:endCxn id="32" idx="0"/>
          </p:cNvCxnSpPr>
          <p:nvPr/>
        </p:nvCxnSpPr>
        <p:spPr>
          <a:xfrm flipH="1">
            <a:off x="1978211" y="3158040"/>
            <a:ext cx="1" cy="329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2" idx="2"/>
            <a:endCxn id="8" idx="0"/>
          </p:cNvCxnSpPr>
          <p:nvPr/>
        </p:nvCxnSpPr>
        <p:spPr>
          <a:xfrm flipH="1">
            <a:off x="1972027" y="3926712"/>
            <a:ext cx="6184" cy="342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99450" y="1141135"/>
            <a:ext cx="31451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NCCCS Requirements,</a:t>
            </a:r>
          </a:p>
          <a:p>
            <a:pPr algn="ctr"/>
            <a:r>
              <a:rPr lang="en-US" dirty="0"/>
              <a:t>Needs &amp; Requests for Change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003639" y="2259418"/>
            <a:ext cx="1871329" cy="9675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Design, Build, Test</a:t>
            </a:r>
          </a:p>
        </p:txBody>
      </p:sp>
      <p:cxnSp>
        <p:nvCxnSpPr>
          <p:cNvPr id="41" name="Connector: Elbow 40"/>
          <p:cNvCxnSpPr>
            <a:stCxn id="12" idx="0"/>
            <a:endCxn id="39" idx="3"/>
          </p:cNvCxnSpPr>
          <p:nvPr/>
        </p:nvCxnSpPr>
        <p:spPr>
          <a:xfrm rot="16200000" flipV="1">
            <a:off x="9417511" y="3200657"/>
            <a:ext cx="1774222" cy="8593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Arrow: Right 41"/>
          <p:cNvSpPr/>
          <p:nvPr/>
        </p:nvSpPr>
        <p:spPr>
          <a:xfrm rot="10800000">
            <a:off x="3132953" y="2628739"/>
            <a:ext cx="4648810" cy="98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029536" y="2303778"/>
            <a:ext cx="858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Deploy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32799" y="5332423"/>
            <a:ext cx="34010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Legislation and Regulation</a:t>
            </a:r>
          </a:p>
          <a:p>
            <a:r>
              <a:rPr lang="en-US" sz="1600" dirty="0"/>
              <a:t>Planning, Programming &amp; Budgeting</a:t>
            </a:r>
          </a:p>
          <a:p>
            <a:r>
              <a:rPr lang="en-US" sz="1600" dirty="0"/>
              <a:t>Portfolio Analysis, Tech Roadmaps</a:t>
            </a:r>
          </a:p>
          <a:p>
            <a:r>
              <a:rPr lang="en-US" sz="1600" dirty="0"/>
              <a:t>Resource &amp; Execution Analysis</a:t>
            </a:r>
          </a:p>
        </p:txBody>
      </p:sp>
      <p:sp>
        <p:nvSpPr>
          <p:cNvPr id="46" name="Rectangle 45"/>
          <p:cNvSpPr/>
          <p:nvPr/>
        </p:nvSpPr>
        <p:spPr>
          <a:xfrm>
            <a:off x="8939303" y="1560012"/>
            <a:ext cx="30554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Agile Methods / Tiger Teams</a:t>
            </a:r>
          </a:p>
          <a:p>
            <a:r>
              <a:rPr lang="en-US" dirty="0"/>
              <a:t>Business Owner Engagement</a:t>
            </a:r>
          </a:p>
        </p:txBody>
      </p:sp>
      <p:sp>
        <p:nvSpPr>
          <p:cNvPr id="47" name="Flowchart: Display 46"/>
          <p:cNvSpPr/>
          <p:nvPr/>
        </p:nvSpPr>
        <p:spPr>
          <a:xfrm>
            <a:off x="5465692" y="1143264"/>
            <a:ext cx="2063662" cy="641351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Make Transparent</a:t>
            </a:r>
          </a:p>
        </p:txBody>
      </p:sp>
      <p:cxnSp>
        <p:nvCxnSpPr>
          <p:cNvPr id="49" name="Connector: Elbow 48"/>
          <p:cNvCxnSpPr>
            <a:stCxn id="39" idx="0"/>
            <a:endCxn id="47" idx="3"/>
          </p:cNvCxnSpPr>
          <p:nvPr/>
        </p:nvCxnSpPr>
        <p:spPr>
          <a:xfrm rot="16200000" flipV="1">
            <a:off x="7836590" y="1156704"/>
            <a:ext cx="795478" cy="140995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970852" y="2114456"/>
            <a:ext cx="2016896" cy="3201823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Document 39"/>
          <p:cNvSpPr/>
          <p:nvPr/>
        </p:nvSpPr>
        <p:spPr>
          <a:xfrm>
            <a:off x="4077446" y="1229333"/>
            <a:ext cx="443753" cy="470647"/>
          </a:xfrm>
          <a:prstGeom prst="flowChartDocument">
            <a:avLst/>
          </a:prstGeom>
          <a:solidFill>
            <a:srgbClr val="00B050"/>
          </a:solidFill>
          <a:ln>
            <a:solidFill>
              <a:srgbClr val="007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>
            <a:cxnSpLocks/>
            <a:endCxn id="40" idx="3"/>
          </p:cNvCxnSpPr>
          <p:nvPr/>
        </p:nvCxnSpPr>
        <p:spPr>
          <a:xfrm flipH="1">
            <a:off x="4521199" y="1464366"/>
            <a:ext cx="944494" cy="2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0" idx="1"/>
            <a:endCxn id="37" idx="3"/>
          </p:cNvCxnSpPr>
          <p:nvPr/>
        </p:nvCxnSpPr>
        <p:spPr>
          <a:xfrm flipH="1" flipV="1">
            <a:off x="3544606" y="1464301"/>
            <a:ext cx="532840" cy="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rrow: Curved Right 28"/>
          <p:cNvSpPr/>
          <p:nvPr/>
        </p:nvSpPr>
        <p:spPr>
          <a:xfrm>
            <a:off x="1201479" y="3322610"/>
            <a:ext cx="276447" cy="77522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8" name="Arrow: Curved Right 47"/>
          <p:cNvSpPr/>
          <p:nvPr/>
        </p:nvSpPr>
        <p:spPr>
          <a:xfrm rot="10800000">
            <a:off x="2417741" y="3321561"/>
            <a:ext cx="276447" cy="77522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stCxn id="37" idx="2"/>
            <a:endCxn id="3" idx="0"/>
          </p:cNvCxnSpPr>
          <p:nvPr/>
        </p:nvCxnSpPr>
        <p:spPr>
          <a:xfrm>
            <a:off x="1972028" y="1787466"/>
            <a:ext cx="7272" cy="326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988597" y="3867393"/>
            <a:ext cx="151355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CCCB Recommended </a:t>
            </a:r>
          </a:p>
          <a:p>
            <a:pPr algn="ctr"/>
            <a:r>
              <a:rPr lang="en-US" sz="1100" dirty="0"/>
              <a:t>Validation &amp; Priority</a:t>
            </a:r>
          </a:p>
          <a:p>
            <a:pPr algn="ctr"/>
            <a:r>
              <a:rPr lang="en-US" sz="1100" dirty="0"/>
              <a:t>List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719099" y="3876071"/>
            <a:ext cx="11095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ITROC Decision</a:t>
            </a:r>
          </a:p>
          <a:p>
            <a:pPr algn="ctr"/>
            <a:r>
              <a:rPr lang="en-US" sz="1100" dirty="0"/>
              <a:t>Package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1142561" y="4412322"/>
            <a:ext cx="78899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Approved </a:t>
            </a:r>
          </a:p>
          <a:p>
            <a:pPr algn="ctr"/>
            <a:r>
              <a:rPr lang="en-US" sz="1100" dirty="0"/>
              <a:t>Priority</a:t>
            </a:r>
          </a:p>
          <a:p>
            <a:pPr algn="ctr"/>
            <a:r>
              <a:rPr lang="en-US" sz="1100" dirty="0"/>
              <a:t>List</a:t>
            </a:r>
          </a:p>
        </p:txBody>
      </p:sp>
    </p:spTree>
    <p:extLst>
      <p:ext uri="{BB962C8B-B14F-4D97-AF65-F5344CB8AC3E}">
        <p14:creationId xmlns:p14="http://schemas.microsoft.com/office/powerpoint/2010/main" val="1099466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9200" y="276447"/>
            <a:ext cx="8128000" cy="1118220"/>
          </a:xfrm>
        </p:spPr>
        <p:txBody>
          <a:bodyPr>
            <a:normAutofit fontScale="90000"/>
          </a:bodyPr>
          <a:lstStyle/>
          <a:p>
            <a:r>
              <a:rPr lang="en-US" dirty="0"/>
              <a:t>IT Projects and Requirements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IT Requirements Oversight Council (ITROC)</a:t>
            </a:r>
          </a:p>
          <a:p>
            <a:pPr lvl="1"/>
            <a:r>
              <a:rPr lang="en-US" dirty="0"/>
              <a:t>Executives from System Office (Permanent) and Colleges (Rotating)</a:t>
            </a:r>
          </a:p>
          <a:p>
            <a:pPr lvl="1"/>
            <a:r>
              <a:rPr lang="en-US" dirty="0"/>
              <a:t>Prioritize Projects and Initiatives Based on Recommendation</a:t>
            </a:r>
          </a:p>
          <a:p>
            <a:pPr lvl="1"/>
            <a:r>
              <a:rPr lang="en-US" dirty="0"/>
              <a:t>Final Approval and Arbitration</a:t>
            </a:r>
          </a:p>
          <a:p>
            <a:r>
              <a:rPr lang="en-US" dirty="0"/>
              <a:t>IT Review Board (ITRB)</a:t>
            </a:r>
          </a:p>
          <a:p>
            <a:pPr lvl="1"/>
            <a:r>
              <a:rPr lang="en-US" dirty="0"/>
              <a:t>System Office AVP’s and Leaders Designated by ITROC Chair, ITRB Chair / Co-Chair</a:t>
            </a:r>
          </a:p>
          <a:p>
            <a:pPr lvl="1"/>
            <a:r>
              <a:rPr lang="en-US" dirty="0"/>
              <a:t>Proponents for College Concepts, Requirements and Requests for Change</a:t>
            </a:r>
          </a:p>
          <a:p>
            <a:pPr lvl="1"/>
            <a:r>
              <a:rPr lang="en-US" dirty="0"/>
              <a:t>Ensure Projects and Initiatives are Formatted and Prioritized for ITROC Action / Decision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483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9200" y="333147"/>
            <a:ext cx="8128000" cy="1026233"/>
          </a:xfrm>
        </p:spPr>
        <p:txBody>
          <a:bodyPr>
            <a:normAutofit fontScale="90000"/>
          </a:bodyPr>
          <a:lstStyle/>
          <a:p>
            <a:r>
              <a:rPr lang="en-US" dirty="0"/>
              <a:t>IT Projects and Requirements Governance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Change and Configuration Control Board</a:t>
            </a:r>
          </a:p>
          <a:p>
            <a:pPr lvl="1"/>
            <a:r>
              <a:rPr lang="en-US" dirty="0"/>
              <a:t>Managed by IT Project and Portfolio Management Department</a:t>
            </a:r>
          </a:p>
          <a:p>
            <a:pPr lvl="1"/>
            <a:r>
              <a:rPr lang="en-US" dirty="0"/>
              <a:t>Primarily System Office Resources with Input from the Colleges</a:t>
            </a:r>
          </a:p>
          <a:p>
            <a:pPr lvl="1"/>
            <a:r>
              <a:rPr lang="en-US" dirty="0"/>
              <a:t>Receive, Process and Organize Required and Requested Work for Review and Decision Making</a:t>
            </a:r>
          </a:p>
          <a:p>
            <a:pPr lvl="1"/>
            <a:r>
              <a:rPr lang="en-US" dirty="0"/>
              <a:t>Create Initial Cost/Resource/Schedule Estimates</a:t>
            </a:r>
          </a:p>
          <a:p>
            <a:r>
              <a:rPr lang="en-US" dirty="0"/>
              <a:t>Integrate Additional Information into Decision-Making Process</a:t>
            </a:r>
          </a:p>
          <a:p>
            <a:pPr lvl="1"/>
            <a:r>
              <a:rPr lang="en-US" dirty="0"/>
              <a:t>Federal/State Legislation and SBCC Regulatory Requirements</a:t>
            </a:r>
          </a:p>
          <a:p>
            <a:pPr lvl="1"/>
            <a:r>
              <a:rPr lang="en-US" dirty="0"/>
              <a:t>Strategic and Supporting Operational/IT Plans</a:t>
            </a:r>
          </a:p>
          <a:p>
            <a:pPr lvl="1"/>
            <a:r>
              <a:rPr lang="en-US" dirty="0"/>
              <a:t>Current Programming &amp; Budgeting Plans</a:t>
            </a:r>
          </a:p>
          <a:p>
            <a:pPr lvl="1"/>
            <a:r>
              <a:rPr lang="en-US" dirty="0"/>
              <a:t>Technology Roadmaps and Standards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9085A-6F1E-42B7-ADB4-8C51132841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07EB5-E551-4081-B1D4-5458D7644D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519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676400" y="1644834"/>
          <a:ext cx="8851072" cy="3231967"/>
        </p:xfrm>
        <a:graphic>
          <a:graphicData uri="http://schemas.openxmlformats.org/drawingml/2006/table">
            <a:tbl>
              <a:tblPr/>
              <a:tblGrid>
                <a:gridCol w="1377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589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4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Element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Considerations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Remarks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920"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Staff / Organization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Impacts, additions, subtractions, or other changes affecting System Office state employee and contract personnel and organization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5920"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Training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Impacts, modifications or additional requirements for staff training and education, or position knowledge, skills and abilities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5920"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Policy and Process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Need for new or changes to existing policy, statute, regulation (SBCC), processes,  procedures and work instructions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Infrastructure and Resources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Dependencies and constraints on information, technology, funding, facilities, supporting infrastructure, OSHA, etc.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Leadership / Stakeholder Engagement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Awareness and support requirements on the system, colleges, partner organizations and other stakeholders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59200" y="290610"/>
            <a:ext cx="8128000" cy="944562"/>
          </a:xfrm>
        </p:spPr>
        <p:txBody>
          <a:bodyPr>
            <a:normAutofit fontScale="90000"/>
          </a:bodyPr>
          <a:lstStyle/>
          <a:p>
            <a:r>
              <a:rPr lang="en-US" dirty="0"/>
              <a:t>Institutional Impacts and Support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345015908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1777</TotalTime>
  <Words>659</Words>
  <Application>Microsoft Office PowerPoint</Application>
  <PresentationFormat>Widescreen</PresentationFormat>
  <Paragraphs>169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Franklin Gothic Medium</vt:lpstr>
      <vt:lpstr>Times New Roman</vt:lpstr>
      <vt:lpstr>1_Office Theme</vt:lpstr>
      <vt:lpstr>Office Theme</vt:lpstr>
      <vt:lpstr>PowerPoint Presentation</vt:lpstr>
      <vt:lpstr>PowerPoint Presentation</vt:lpstr>
      <vt:lpstr>PowerPoint Presentation</vt:lpstr>
      <vt:lpstr>Enabling a Smooth ERP Transition</vt:lpstr>
      <vt:lpstr>IT Project and Requirements Governance</vt:lpstr>
      <vt:lpstr>IT Projects and Requirements Governance</vt:lpstr>
      <vt:lpstr>IT Projects and Requirements Governance</vt:lpstr>
      <vt:lpstr>Institutional Impacts and Support Considerations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ERP Functional Areas</dc:title>
  <dc:creator>Danny Gilchrist</dc:creator>
  <cp:lastModifiedBy>Tara Williams</cp:lastModifiedBy>
  <cp:revision>28</cp:revision>
  <dcterms:created xsi:type="dcterms:W3CDTF">2016-12-01T19:58:41Z</dcterms:created>
  <dcterms:modified xsi:type="dcterms:W3CDTF">2017-01-20T15:14:24Z</dcterms:modified>
</cp:coreProperties>
</file>