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0"/>
  </p:notesMasterIdLst>
  <p:sldIdLst>
    <p:sldId id="256" r:id="rId3"/>
    <p:sldId id="265" r:id="rId4"/>
    <p:sldId id="257" r:id="rId5"/>
    <p:sldId id="259" r:id="rId6"/>
    <p:sldId id="262" r:id="rId7"/>
    <p:sldId id="266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29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7D9DB-6128-4D27-8AB1-9FAEA15501F9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FE0F6-8ABB-4D75-93A7-48127091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FE0F6-8ABB-4D75-93A7-481270911E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3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75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74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68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6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6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91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65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88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51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2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3C04D-D1F0-4E66-91B5-A8A3E7321847}" type="datetimeFigureOut">
              <a:rPr lang="en-US" smtClean="0"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98FF9-7BB6-4014-820B-F05185CEEA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9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2200"/>
            <a:ext cx="7772400" cy="13938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Algerian" pitchFamily="82" charset="0"/>
              </a:rPr>
              <a:t>Fund Development: </a:t>
            </a:r>
            <a:br>
              <a:rPr lang="en-US" sz="4400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sz="4400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sz="4400" dirty="0" smtClean="0">
                <a:solidFill>
                  <a:srgbClr val="C00000"/>
                </a:solidFill>
                <a:latin typeface="Algerian" pitchFamily="82" charset="0"/>
              </a:rPr>
              <a:t>The Foundation’s Pit Crew</a:t>
            </a:r>
            <a:endParaRPr lang="en-US" sz="44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4876800"/>
            <a:ext cx="3657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</a:rPr>
              <a:t>Presented by: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 Rounded MT Bold" pitchFamily="34" charset="0"/>
              </a:rPr>
              <a:t>Charmayne B. Vincent</a:t>
            </a:r>
            <a:endParaRPr lang="en-US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"/>
            <a:ext cx="2133600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32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Bernard MT Condensed" pitchFamily="18" charset="0"/>
              </a:rPr>
              <a:t>Why is the Fund Development Committee important?</a:t>
            </a:r>
            <a:endParaRPr lang="en-US" sz="36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Just like a race car driver and his team need a “Pit Crew” the Foundation needs a Fund Development Committee. So following our racing theme: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Board Members: Driver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Foundation Chair: Crew Chief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Fund Development: Pit Crew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181100" cy="1152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114800"/>
            <a:ext cx="2819399" cy="2118319"/>
          </a:xfrm>
          <a:prstGeom prst="ellipse">
            <a:avLst/>
          </a:prstGeom>
          <a:ln w="635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3148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Bernard MT Condensed" pitchFamily="18" charset="0"/>
              </a:rPr>
              <a:t>What is the job of the Fund Development Committee?</a:t>
            </a:r>
            <a:endParaRPr lang="en-US" sz="36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The purpose of the Fund Development Committee is to work as a “crew” or team  to raise funds to help the Foundation provide services and programs for the metro Richmond community. This includes grants along with major and minor fundraisers.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181100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743200" y="5155746"/>
            <a:ext cx="6172199" cy="124505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 algn="just">
              <a:buFont typeface="Arial" pitchFamily="34" charset="0"/>
              <a:buNone/>
            </a:pPr>
            <a:r>
              <a:rPr lang="en-US" sz="3600" i="1" dirty="0" smtClean="0">
                <a:solidFill>
                  <a:srgbClr val="C00000"/>
                </a:solidFill>
              </a:rPr>
              <a:t>Teamwork is the “fuel” that allows common people to attain uncommon results. </a:t>
            </a:r>
            <a:endParaRPr lang="en-US" sz="3600" i="1" dirty="0">
              <a:solidFill>
                <a:srgbClr val="C00000"/>
              </a:solidFill>
            </a:endParaRPr>
          </a:p>
          <a:p>
            <a:pPr marL="0" indent="0" algn="r">
              <a:buFont typeface="Arial" pitchFamily="34" charset="0"/>
              <a:buNone/>
            </a:pPr>
            <a:r>
              <a:rPr lang="en-US" sz="3600" i="1" dirty="0" smtClean="0">
                <a:solidFill>
                  <a:srgbClr val="C00000"/>
                </a:solidFill>
              </a:rPr>
              <a:t>- Andrew Carnegie</a:t>
            </a:r>
            <a:endParaRPr lang="en-US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8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ernard MT Condensed" pitchFamily="18" charset="0"/>
              </a:rPr>
              <a:t>What are the plans of the Fund Development Committee?</a:t>
            </a:r>
            <a:endParaRPr lang="en-US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646464"/>
                </a:solidFill>
              </a:rPr>
              <a:t>By December 31, 2013</a:t>
            </a:r>
          </a:p>
          <a:p>
            <a:pPr marL="0" indent="0">
              <a:buNone/>
            </a:pPr>
            <a:endParaRPr lang="en-US" sz="3200" dirty="0" smtClean="0">
              <a:solidFill>
                <a:srgbClr val="64646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646464"/>
                </a:solidFill>
              </a:rPr>
              <a:t>Conduct three (3) fundraisers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646464"/>
                </a:solidFill>
              </a:rPr>
              <a:t>Raise $5,000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646464"/>
                </a:solidFill>
              </a:rPr>
              <a:t>Secure at least one (1) grant</a:t>
            </a:r>
            <a:endParaRPr lang="en-US" sz="3200" dirty="0">
              <a:solidFill>
                <a:srgbClr val="646464"/>
              </a:solidFill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181100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819400" y="5181600"/>
            <a:ext cx="6019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 algn="just">
              <a:buFont typeface="Arial" pitchFamily="34" charset="0"/>
              <a:buNone/>
            </a:pPr>
            <a:r>
              <a:rPr lang="en-US" sz="5000" i="1" dirty="0" smtClean="0">
                <a:solidFill>
                  <a:srgbClr val="C00000"/>
                </a:solidFill>
              </a:rPr>
              <a:t>If you lock yourself in a box with the lock on the outside, you will never get out!  </a:t>
            </a:r>
            <a:endParaRPr lang="en-US" sz="5000" i="1" dirty="0">
              <a:solidFill>
                <a:srgbClr val="C00000"/>
              </a:solidFill>
            </a:endParaRPr>
          </a:p>
          <a:p>
            <a:pPr marL="0" indent="0" algn="r">
              <a:buFont typeface="Arial" pitchFamily="34" charset="0"/>
              <a:buNone/>
            </a:pPr>
            <a:r>
              <a:rPr lang="en-US" sz="5000" i="1" dirty="0" smtClean="0">
                <a:solidFill>
                  <a:srgbClr val="C00000"/>
                </a:solidFill>
              </a:rPr>
              <a:t>- Charmayne Vincent</a:t>
            </a:r>
            <a:endParaRPr lang="en-US" sz="50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0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800" b="1" dirty="0" smtClean="0"/>
              <a:t>FUND </a:t>
            </a:r>
            <a:r>
              <a:rPr lang="en-US" sz="1800" b="1" dirty="0"/>
              <a:t>DEVELOPMENT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dirty="0"/>
              <a:t>FUNDRAISER PROPOSAL FORM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181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Date of Submission:      </a:t>
            </a:r>
          </a:p>
          <a:p>
            <a:pPr marL="0" indent="0">
              <a:buNone/>
            </a:pPr>
            <a:r>
              <a:rPr lang="en-US" dirty="0"/>
              <a:t>Submitted By:      </a:t>
            </a:r>
          </a:p>
          <a:p>
            <a:pPr marL="0" indent="0">
              <a:buNone/>
            </a:pPr>
            <a:r>
              <a:rPr lang="en-US" dirty="0"/>
              <a:t>Contact Number:      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b="1" u="sng" dirty="0" smtClean="0"/>
              <a:t>FUNDRAISER </a:t>
            </a:r>
            <a:r>
              <a:rPr lang="en-US" b="1" u="sng" dirty="0"/>
              <a:t>INFORMATION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Description of Fundraiser:     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Target Audience:      </a:t>
            </a:r>
          </a:p>
          <a:p>
            <a:pPr marL="0" indent="0">
              <a:buNone/>
            </a:pPr>
            <a:r>
              <a:rPr lang="en-US" dirty="0"/>
              <a:t>Date of Fundraiser:      </a:t>
            </a:r>
          </a:p>
          <a:p>
            <a:pPr marL="0" indent="0">
              <a:buNone/>
            </a:pPr>
            <a:r>
              <a:rPr lang="en-US" dirty="0"/>
              <a:t>Seed Money Needed: $     </a:t>
            </a:r>
          </a:p>
          <a:p>
            <a:pPr marL="0" indent="0">
              <a:buNone/>
            </a:pPr>
            <a:r>
              <a:rPr lang="en-US" dirty="0"/>
              <a:t>Estimated Fundraiser Expenses $     </a:t>
            </a:r>
            <a:r>
              <a:rPr lang="en-US" i="1" dirty="0" smtClean="0"/>
              <a:t>(</a:t>
            </a:r>
            <a:r>
              <a:rPr lang="en-US" i="1" dirty="0"/>
              <a:t>Please attach an estimated fundraiser budget)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Estimated Fundraiser Profit: $     </a:t>
            </a:r>
          </a:p>
          <a:p>
            <a:pPr marL="0" indent="0">
              <a:buNone/>
            </a:pPr>
            <a:r>
              <a:rPr lang="en-US" dirty="0"/>
              <a:t>Will You Serve As Chair of this Fundraiser?   Yes       No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______________________________________________________________________________________________</a:t>
            </a:r>
            <a:endParaRPr lang="en-US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Reviewed by Fund Development Committee: __________________________________________________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Committee Decision:  ____________ Proceed       _________Provide Additional Information    _______Denied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Tentative Date to Present to PROC Foundation: 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Untitled art 2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056" y="48987"/>
            <a:ext cx="576943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6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65760"/>
            <a:ext cx="6667500" cy="62484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Bernard MT Condensed" pitchFamily="18" charset="0"/>
              </a:rPr>
              <a:t>How Can You Help?</a:t>
            </a:r>
            <a:endParaRPr lang="en-US" sz="40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2960" y="1304925"/>
            <a:ext cx="7520940" cy="38004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Submit ideas for fund raisers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Be willing to chair fund raising projects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Support fund raising projects with your time, resources and finances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1181100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43200" y="5181600"/>
            <a:ext cx="6096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 algn="just">
              <a:buFont typeface="Arial" pitchFamily="34" charset="0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A good idea is like a parachute, you won’t know if it works until you try it.  </a:t>
            </a:r>
            <a:endParaRPr lang="en-US" i="1" dirty="0">
              <a:solidFill>
                <a:srgbClr val="C00000"/>
              </a:solidFill>
            </a:endParaRPr>
          </a:p>
          <a:p>
            <a:pPr marL="0" indent="0" algn="r">
              <a:buFont typeface="Arial" pitchFamily="34" charset="0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- Frank Zappa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8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5760"/>
            <a:ext cx="6591300" cy="85344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Bernard MT Condensed" pitchFamily="18" charset="0"/>
              </a:rPr>
              <a:t>Fund Development Committee Members</a:t>
            </a:r>
            <a:endParaRPr lang="en-US" sz="32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Charmayne B. Vincent, Chair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Cheryl N. Ivey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An’Jou C. Johnson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Patricia B. Lancaster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Quan B. Myles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Darlene Sims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646464"/>
                </a:solidFill>
              </a:rPr>
              <a:t>Karen D. Spence</a:t>
            </a:r>
            <a:endParaRPr lang="en-US" sz="2400" dirty="0">
              <a:solidFill>
                <a:srgbClr val="646464"/>
              </a:solidFill>
            </a:endParaRPr>
          </a:p>
        </p:txBody>
      </p:sp>
      <p:pic>
        <p:nvPicPr>
          <p:cNvPr id="4" name="Picture 3" descr="Untitled art 2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1181100" cy="115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37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275</Words>
  <Application>Microsoft Office PowerPoint</Application>
  <PresentationFormat>On-screen Show (4:3)</PresentationFormat>
  <Paragraphs>69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Angles</vt:lpstr>
      <vt:lpstr>Office Theme</vt:lpstr>
      <vt:lpstr>Fund Development:   The Foundation’s Pit Crew</vt:lpstr>
      <vt:lpstr>Why is the Fund Development Committee important?</vt:lpstr>
      <vt:lpstr>What is the job of the Fund Development Committee?</vt:lpstr>
      <vt:lpstr>What are the plans of the Fund Development Committee?</vt:lpstr>
      <vt:lpstr> FUND DEVELOPMENT FUNDRAISER PROPOSAL FORM </vt:lpstr>
      <vt:lpstr>How Can You Help?</vt:lpstr>
      <vt:lpstr>Fund Development Committee Members</vt:lpstr>
    </vt:vector>
  </TitlesOfParts>
  <Company>Virginia Lottery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Development: The Foundation’s Pit Crew</dc:title>
  <dc:creator>Lotto</dc:creator>
  <cp:lastModifiedBy>BJF</cp:lastModifiedBy>
  <cp:revision>23</cp:revision>
  <dcterms:created xsi:type="dcterms:W3CDTF">2012-05-11T21:38:33Z</dcterms:created>
  <dcterms:modified xsi:type="dcterms:W3CDTF">2012-05-12T13:00:16Z</dcterms:modified>
</cp:coreProperties>
</file>