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7" r:id="rId5"/>
    <p:sldId id="266" r:id="rId6"/>
    <p:sldId id="269" r:id="rId7"/>
    <p:sldId id="265" r:id="rId8"/>
    <p:sldId id="268" r:id="rId9"/>
    <p:sldId id="270"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60"/>
  </p:normalViewPr>
  <p:slideViewPr>
    <p:cSldViewPr>
      <p:cViewPr varScale="1">
        <p:scale>
          <a:sx n="83" d="100"/>
          <a:sy n="83" d="100"/>
        </p:scale>
        <p:origin x="1469"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6057A768-95C4-47B5-BE26-4FCE0C6EA063}" type="datetimeFigureOut">
              <a:rPr lang="en-US" smtClean="0"/>
              <a:pPr/>
              <a:t>3/30/2023</a:t>
            </a:fld>
            <a:endParaRPr lang="en-U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250484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57A768-95C4-47B5-BE26-4FCE0C6EA063}"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115200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57A768-95C4-47B5-BE26-4FCE0C6EA063}"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2907439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57A768-95C4-47B5-BE26-4FCE0C6EA063}"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3552432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57A768-95C4-47B5-BE26-4FCE0C6EA063}"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332365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057A768-95C4-47B5-BE26-4FCE0C6EA063}"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177113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57A768-95C4-47B5-BE26-4FCE0C6EA063}" type="datetimeFigureOut">
              <a:rPr lang="en-US" smtClean="0"/>
              <a:pPr/>
              <a:t>3/30/2023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423876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057A768-95C4-47B5-BE26-4FCE0C6EA063}" type="datetimeFigureOut">
              <a:rPr lang="en-US" smtClean="0"/>
              <a:pPr/>
              <a:t>3/30/2023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2760879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7A768-95C4-47B5-BE26-4FCE0C6EA063}" type="datetimeFigureOut">
              <a:rPr lang="en-US" smtClean="0"/>
              <a:pPr/>
              <a:t>3/30/2023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3746320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Click to edit Master text styles</a:t>
            </a:r>
          </a:p>
        </p:txBody>
      </p:sp>
      <p:sp>
        <p:nvSpPr>
          <p:cNvPr id="5" name="Date Placeholder 4"/>
          <p:cNvSpPr>
            <a:spLocks noGrp="1"/>
          </p:cNvSpPr>
          <p:nvPr>
            <p:ph type="dt" sz="half" idx="10"/>
          </p:nvPr>
        </p:nvSpPr>
        <p:spPr/>
        <p:txBody>
          <a:bodyPr/>
          <a:lstStyle/>
          <a:p>
            <a:fld id="{6057A768-95C4-47B5-BE26-4FCE0C6EA063}"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2543253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6057A768-95C4-47B5-BE26-4FCE0C6EA063}" type="datetimeFigureOut">
              <a:rPr lang="en-US" smtClean="0"/>
              <a:pPr/>
              <a:t>3/30/2023</a:t>
            </a:fld>
            <a:endParaRPr 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63788605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6057A768-95C4-47B5-BE26-4FCE0C6EA063}" type="datetimeFigureOut">
              <a:rPr lang="en-US" smtClean="0"/>
              <a:pPr/>
              <a:t>3/30/2023</a:t>
            </a:fld>
            <a:endParaRPr lang="en-US"/>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US"/>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37542574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457200" y="609600"/>
            <a:ext cx="8204200" cy="914400"/>
          </a:xfrm>
        </p:spPr>
        <p:txBody>
          <a:bodyPr>
            <a:normAutofit/>
          </a:bodyPr>
          <a:lstStyle/>
          <a:p>
            <a:pPr algn="ctr"/>
            <a:r>
              <a:rPr lang="en-US" sz="4000" i="1" cap="none" dirty="0" smtClean="0">
                <a:solidFill>
                  <a:schemeClr val="tx1"/>
                </a:solidFill>
                <a:effectLst/>
                <a:latin typeface="Arial" panose="020B0604020202020204" pitchFamily="34" charset="0"/>
                <a:cs typeface="Arial" panose="020B0604020202020204" pitchFamily="34" charset="0"/>
              </a:rPr>
              <a:t>Cost Effectiveness by Division</a:t>
            </a:r>
            <a:endParaRPr lang="en-US" sz="4000" i="1" cap="none" dirty="0">
              <a:solidFill>
                <a:schemeClr val="tx1"/>
              </a:solidFill>
              <a:effectLst/>
              <a:latin typeface="Arial" panose="020B0604020202020204" pitchFamily="34" charset="0"/>
              <a:cs typeface="Arial" panose="020B0604020202020204" pitchFamily="34" charset="0"/>
            </a:endParaRPr>
          </a:p>
        </p:txBody>
      </p:sp>
      <p:sp>
        <p:nvSpPr>
          <p:cNvPr id="5" name="Subtitle 4"/>
          <p:cNvSpPr>
            <a:spLocks noGrp="1"/>
          </p:cNvSpPr>
          <p:nvPr>
            <p:ph type="subTitle" idx="1"/>
          </p:nvPr>
        </p:nvSpPr>
        <p:spPr>
          <a:xfrm>
            <a:off x="5334000" y="5334000"/>
            <a:ext cx="3327400" cy="1198098"/>
          </a:xfrm>
        </p:spPr>
        <p:txBody>
          <a:bodyPr>
            <a:normAutofit/>
          </a:bodyPr>
          <a:lstStyle/>
          <a:p>
            <a:pPr algn="r"/>
            <a:r>
              <a:rPr lang="en-US" sz="2000" dirty="0" smtClean="0">
                <a:solidFill>
                  <a:schemeClr val="tx1"/>
                </a:solidFill>
                <a:latin typeface="Arial" panose="020B0604020202020204" pitchFamily="34" charset="0"/>
                <a:cs typeface="Arial" panose="020B0604020202020204" pitchFamily="34" charset="0"/>
              </a:rPr>
              <a:t>Palmer D. Ball</a:t>
            </a:r>
          </a:p>
          <a:p>
            <a:pPr algn="r"/>
            <a:r>
              <a:rPr lang="en-US" sz="2000" dirty="0" smtClean="0">
                <a:solidFill>
                  <a:schemeClr val="tx1"/>
                </a:solidFill>
                <a:latin typeface="Arial" panose="020B0604020202020204" pitchFamily="34" charset="0"/>
                <a:cs typeface="Arial" panose="020B0604020202020204" pitchFamily="34" charset="0"/>
              </a:rPr>
              <a:t>July </a:t>
            </a:r>
            <a:r>
              <a:rPr lang="en-US" sz="2000" dirty="0" smtClean="0">
                <a:solidFill>
                  <a:schemeClr val="tx1"/>
                </a:solidFill>
                <a:latin typeface="Arial" panose="020B0604020202020204" pitchFamily="34" charset="0"/>
                <a:cs typeface="Arial" panose="020B0604020202020204" pitchFamily="34" charset="0"/>
              </a:rPr>
              <a:t>28, 2023</a:t>
            </a:r>
            <a:endParaRPr lang="en-US" sz="2000" dirty="0">
              <a:solidFill>
                <a:schemeClr val="tx1"/>
              </a:solidFill>
              <a:latin typeface="Arial" panose="020B0604020202020204" pitchFamily="34" charset="0"/>
              <a:cs typeface="Arial" panose="020B0604020202020204" pitchFamily="34" charset="0"/>
            </a:endParaRPr>
          </a:p>
        </p:txBody>
      </p:sp>
      <p:sp>
        <p:nvSpPr>
          <p:cNvPr id="2" name="Rectangle 1"/>
          <p:cNvSpPr/>
          <p:nvPr/>
        </p:nvSpPr>
        <p:spPr>
          <a:xfrm>
            <a:off x="381000" y="5334000"/>
            <a:ext cx="4572000" cy="923330"/>
          </a:xfrm>
          <a:prstGeom prst="rect">
            <a:avLst/>
          </a:prstGeom>
        </p:spPr>
        <p:txBody>
          <a:bodyPr>
            <a:spAutoFit/>
          </a:bodyPr>
          <a:lstStyle/>
          <a:p>
            <a:r>
              <a:rPr lang="en-US" dirty="0">
                <a:latin typeface="Arial" panose="020B0604020202020204" pitchFamily="34" charset="0"/>
                <a:cs typeface="Arial" panose="020B0604020202020204" pitchFamily="34" charset="0"/>
              </a:rPr>
              <a:t>Palmer Ball Consulting, </a:t>
            </a:r>
            <a:r>
              <a:rPr lang="en-US" dirty="0" smtClean="0">
                <a:latin typeface="Arial" panose="020B0604020202020204" pitchFamily="34" charset="0"/>
                <a:cs typeface="Arial" panose="020B0604020202020204" pitchFamily="34" charset="0"/>
              </a:rPr>
              <a:t>LLC</a:t>
            </a:r>
          </a:p>
          <a:p>
            <a:r>
              <a:rPr lang="en-US" smtClean="0">
                <a:latin typeface="Arial" panose="020B0604020202020204" pitchFamily="34" charset="0"/>
                <a:cs typeface="Arial" panose="020B0604020202020204" pitchFamily="34" charset="0"/>
              </a:rPr>
              <a:t>palmerballconsulting@gmail.com</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www.palmerballconsulting.com</a:t>
            </a:r>
          </a:p>
        </p:txBody>
      </p:sp>
      <p:sp>
        <p:nvSpPr>
          <p:cNvPr id="7" name="AutoShape 4" descr="https://ci5.googleusercontent.com/proxy/I9HdMjgU2XHPkCWPV7M-iKbITjuLQGNPNd0O4gP2BMhYFR9uiu-z2FpCcKBh6Q1xXwFRH4bpw5BV_m2YilmD9nJbry2TWscSZoRXNIJPokj7-y_4qjCxq0f6zcGps9DsmaqTlZ1szr_7b0iLSs2oTlZZyQl_TwU4tp87TpC8G-xup8YOuNCrx7vRhaXLxo2yuv3NUJDNmgt0n1w=s0-d-e1-ft#https://docs.google.com/uc?export=download&amp;id=0Bw2ORG3eYcC-d1QzWEExYVNaUWc&amp;revid=0Bw2ORG3eYcC-ME00Mi9pQXZSMHROaG9VMCs5ZXIxcjMybFZzPQ"/>
          <p:cNvSpPr>
            <a:spLocks noChangeAspect="1" noChangeArrowheads="1"/>
          </p:cNvSpPr>
          <p:nvPr/>
        </p:nvSpPr>
        <p:spPr bwMode="auto">
          <a:xfrm>
            <a:off x="762000" y="1195392"/>
            <a:ext cx="1447800" cy="7334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057400"/>
            <a:ext cx="3820957" cy="2338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304800" y="1447800"/>
            <a:ext cx="8229600" cy="3124200"/>
          </a:xfrm>
        </p:spPr>
        <p:txBody>
          <a:bodyPr>
            <a:normAutofit fontScale="90000"/>
          </a:bodyPr>
          <a:lstStyle/>
          <a:p>
            <a:r>
              <a:rPr lang="en-US" dirty="0" smtClean="0"/>
              <a:t>The End </a:t>
            </a:r>
            <a:br>
              <a:rPr lang="en-US" dirty="0" smtClean="0"/>
            </a:br>
            <a:r>
              <a:rPr lang="en-US" dirty="0" smtClean="0"/>
              <a:t/>
            </a:r>
            <a:br>
              <a:rPr lang="en-US" dirty="0" smtClean="0"/>
            </a:br>
            <a:r>
              <a:rPr lang="en-US" dirty="0"/>
              <a:t/>
            </a:r>
            <a:br>
              <a:rPr lang="en-US" dirty="0"/>
            </a:br>
            <a:r>
              <a:rPr lang="en-US" dirty="0" smtClean="0"/>
              <a:t>Questions?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Comments?</a:t>
            </a:r>
            <a:endParaRPr lang="en-US" dirty="0"/>
          </a:p>
        </p:txBody>
      </p:sp>
      <p:sp>
        <p:nvSpPr>
          <p:cNvPr id="2" name="Rectangle 1"/>
          <p:cNvSpPr/>
          <p:nvPr/>
        </p:nvSpPr>
        <p:spPr>
          <a:xfrm>
            <a:off x="2057400" y="1038616"/>
            <a:ext cx="5029200" cy="707886"/>
          </a:xfrm>
          <a:prstGeom prst="rect">
            <a:avLst/>
          </a:prstGeom>
        </p:spPr>
        <p:txBody>
          <a:bodyPr wrap="square">
            <a:spAutoFit/>
          </a:bodyPr>
          <a:lstStyle/>
          <a:p>
            <a:pPr algn="ctr"/>
            <a:r>
              <a:rPr lang="en-US" sz="4000" dirty="0">
                <a:latin typeface="Arial" panose="020B0604020202020204" pitchFamily="34" charset="0"/>
                <a:cs typeface="Arial" panose="020B0604020202020204" pitchFamily="34" charset="0"/>
              </a:rPr>
              <a:t>The End </a:t>
            </a:r>
            <a:endParaRPr lang="en-US" sz="4000" dirty="0" smtClean="0">
              <a:latin typeface="Arial" panose="020B0604020202020204" pitchFamily="34" charset="0"/>
              <a:cs typeface="Arial" panose="020B0604020202020204" pitchFamily="34" charset="0"/>
            </a:endParaRPr>
          </a:p>
        </p:txBody>
      </p:sp>
      <p:sp>
        <p:nvSpPr>
          <p:cNvPr id="6" name="Rectangle 5"/>
          <p:cNvSpPr/>
          <p:nvPr/>
        </p:nvSpPr>
        <p:spPr>
          <a:xfrm>
            <a:off x="2038927" y="4981184"/>
            <a:ext cx="5029200" cy="1323439"/>
          </a:xfrm>
          <a:prstGeom prst="rect">
            <a:avLst/>
          </a:prstGeom>
        </p:spPr>
        <p:txBody>
          <a:bodyPr wrap="square">
            <a:spAutoFit/>
          </a:bodyPr>
          <a:lstStyle/>
          <a:p>
            <a:pPr algn="ctr"/>
            <a:r>
              <a:rPr lang="en-US" sz="4000" dirty="0" smtClean="0">
                <a:latin typeface="Arial" panose="020B0604020202020204" pitchFamily="34" charset="0"/>
                <a:cs typeface="Arial" panose="020B0604020202020204" pitchFamily="34" charset="0"/>
              </a:rPr>
              <a:t>Questions?</a:t>
            </a:r>
          </a:p>
          <a:p>
            <a:pPr algn="ctr"/>
            <a:r>
              <a:rPr lang="en-US" sz="4000" dirty="0" smtClean="0">
                <a:latin typeface="Arial" panose="020B0604020202020204" pitchFamily="34" charset="0"/>
                <a:cs typeface="Arial" panose="020B0604020202020204" pitchFamily="34" charset="0"/>
              </a:rPr>
              <a:t>Comments?</a:t>
            </a:r>
          </a:p>
        </p:txBody>
      </p:sp>
      <p:pic>
        <p:nvPicPr>
          <p:cNvPr id="8" name="Picture 7"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438400"/>
            <a:ext cx="3276600" cy="20052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79593" cy="899816"/>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Purpose of the Chart</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7207" y="1522164"/>
            <a:ext cx="8065294" cy="4116637"/>
          </a:xfrm>
        </p:spPr>
        <p:txBody>
          <a:bodyPr>
            <a:normAutofit fontScale="77500" lnSpcReduction="20000"/>
          </a:bodyPr>
          <a:lstStyle/>
          <a:p>
            <a:pPr lvl="1">
              <a:lnSpc>
                <a:spcPct val="110000"/>
              </a:lnSpc>
              <a:buFont typeface="Wingdings" panose="05000000000000000000" pitchFamily="2" charset="2"/>
              <a:buChar char="Ø"/>
            </a:pPr>
            <a:r>
              <a:rPr lang="en-US" sz="2300" dirty="0" smtClean="0">
                <a:latin typeface="Arial" panose="020B0604020202020204" pitchFamily="34" charset="0"/>
                <a:cs typeface="Arial" panose="020B0604020202020204" pitchFamily="34" charset="0"/>
              </a:rPr>
              <a:t>My goal when I created the chart was to determine the operating costs of each division.  </a:t>
            </a:r>
          </a:p>
          <a:p>
            <a:pPr marL="834390" lvl="4" indent="-285750">
              <a:lnSpc>
                <a:spcPct val="110000"/>
              </a:lnSpc>
              <a:buFont typeface="Courier New" panose="02070309020205020404" pitchFamily="49" charset="0"/>
              <a:buChar char="o"/>
            </a:pPr>
            <a:r>
              <a:rPr lang="en-US" sz="2300" dirty="0" smtClean="0">
                <a:latin typeface="Arial" panose="020B0604020202020204" pitchFamily="34" charset="0"/>
                <a:cs typeface="Arial" panose="020B0604020202020204" pitchFamily="34" charset="0"/>
              </a:rPr>
              <a:t>For pricing purposes, I wanted to determine the costs to educate a student</a:t>
            </a:r>
          </a:p>
          <a:p>
            <a:pPr marL="834390" lvl="4" indent="-285750">
              <a:lnSpc>
                <a:spcPct val="110000"/>
              </a:lnSpc>
              <a:buFont typeface="Courier New" panose="02070309020205020404" pitchFamily="49" charset="0"/>
              <a:buChar char="o"/>
            </a:pPr>
            <a:r>
              <a:rPr lang="en-US" sz="2300" dirty="0" smtClean="0">
                <a:latin typeface="Arial" panose="020B0604020202020204" pitchFamily="34" charset="0"/>
                <a:cs typeface="Arial" panose="020B0604020202020204" pitchFamily="34" charset="0"/>
              </a:rPr>
              <a:t>For fundraising purposes, I wanted to determine the tuition gap that needed to be covered through donations, endowment income, and investment income</a:t>
            </a:r>
          </a:p>
          <a:p>
            <a:pPr marL="834390" lvl="4" indent="-285750">
              <a:lnSpc>
                <a:spcPct val="110000"/>
              </a:lnSpc>
              <a:buFont typeface="Courier New" panose="02070309020205020404" pitchFamily="49" charset="0"/>
              <a:buChar char="o"/>
            </a:pPr>
            <a:r>
              <a:rPr lang="en-US" sz="2300" dirty="0" smtClean="0">
                <a:latin typeface="Arial" panose="020B0604020202020204" pitchFamily="34" charset="0"/>
                <a:cs typeface="Arial" panose="020B0604020202020204" pitchFamily="34" charset="0"/>
              </a:rPr>
              <a:t>For communication purposes with families, I wanted to determine the tuition gap aka “implicit financial aid” per student</a:t>
            </a:r>
          </a:p>
          <a:p>
            <a:pPr marL="548640" lvl="4" indent="0">
              <a:lnSpc>
                <a:spcPct val="110000"/>
              </a:lnSpc>
              <a:buNone/>
            </a:pPr>
            <a:endParaRPr lang="en-US" sz="2300"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sz="2300" dirty="0" smtClean="0">
                <a:latin typeface="Arial" panose="020B0604020202020204" pitchFamily="34" charset="0"/>
                <a:cs typeface="Arial" panose="020B0604020202020204" pitchFamily="34" charset="0"/>
              </a:rPr>
              <a:t>Through a project with NAIS, I modified the chart to make it more user friendly so other CFOs could easily use it for their schools</a:t>
            </a:r>
            <a:endParaRPr lang="en-US" sz="2300"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300" dirty="0" smtClean="0">
                <a:latin typeface="Arial" panose="020B0604020202020204" pitchFamily="34" charset="0"/>
                <a:cs typeface="Arial" panose="020B0604020202020204" pitchFamily="34" charset="0"/>
              </a:rPr>
              <a:t>I also added a chart to determine Lower School class size breakeven</a:t>
            </a:r>
            <a:endParaRPr lang="en-US" sz="23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sz="2300"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p>
          <a:p>
            <a:pPr marL="137160" indent="0">
              <a:lnSpc>
                <a:spcPct val="110000"/>
              </a:lnSpc>
              <a:spcBef>
                <a:spcPts val="600"/>
              </a:spcBef>
              <a:buNone/>
            </a:pPr>
            <a:endParaRPr lang="en-US" dirty="0"/>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3923" y="5638801"/>
            <a:ext cx="1954426" cy="11961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27193" cy="747416"/>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Comments on How to Use the Chart</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4898" y="1256382"/>
            <a:ext cx="8351814" cy="4534818"/>
          </a:xfrm>
        </p:spPr>
        <p:txBody>
          <a:bodyPr>
            <a:normAutofit fontScale="85000" lnSpcReduction="20000"/>
          </a:bodyPr>
          <a:lstStyle/>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Annual Fund donations, endowment income and investment income are purposefully excluded from the chart.  </a:t>
            </a:r>
            <a:r>
              <a:rPr lang="en-US" b="1" i="1" dirty="0" smtClean="0">
                <a:latin typeface="Arial" panose="020B0604020202020204" pitchFamily="34" charset="0"/>
                <a:cs typeface="Arial" panose="020B0604020202020204" pitchFamily="34" charset="0"/>
              </a:rPr>
              <a:t>The purpose of the chart is to determine the budget shortfall that needs to be covered through those sources</a:t>
            </a:r>
            <a:r>
              <a:rPr lang="en-US"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137160" indent="0">
              <a:lnSpc>
                <a:spcPct val="110000"/>
              </a:lnSpc>
              <a:spcBef>
                <a:spcPts val="600"/>
              </a:spcBef>
              <a:buNone/>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My recommendation is to use the current year’s opening enrollment / approved budget numbers.  It is not recommended that adjustments be made for mid-year enrollees or budget changes, but that opening of school numbers are used for consistent year-to-year comparisons.</a:t>
            </a:r>
          </a:p>
          <a:p>
            <a:pPr marL="0" lvl="1" indent="0">
              <a:lnSpc>
                <a:spcPct val="110000"/>
              </a:lnSpc>
              <a:buNone/>
            </a:pPr>
            <a:endParaRPr lang="en-US" dirty="0" smtClean="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Adjustments can easily be made to delete a division or change the grade groupings of divisions to customize for your school.  If your school only has 2 divisions, delete the information on the data entry and summary charts and correct the allocation calculations.</a:t>
            </a: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p>
          <a:p>
            <a:pPr marL="137160" indent="0">
              <a:lnSpc>
                <a:spcPct val="110000"/>
              </a:lnSpc>
              <a:spcBef>
                <a:spcPts val="600"/>
              </a:spcBef>
              <a:buNone/>
            </a:pPr>
            <a:endParaRPr lang="en-US" dirty="0"/>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8432" y="5715000"/>
            <a:ext cx="1829917" cy="11199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7861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255794" cy="671216"/>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Descriptions of Each Worksheet</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7206" y="1143000"/>
            <a:ext cx="8027194" cy="4648200"/>
          </a:xfrm>
        </p:spPr>
        <p:txBody>
          <a:bodyPr>
            <a:normAutofit fontScale="85000" lnSpcReduction="20000"/>
          </a:bodyPr>
          <a:lstStyle/>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1</a:t>
            </a:r>
            <a:r>
              <a:rPr lang="en-US" baseline="30000" dirty="0" smtClean="0">
                <a:latin typeface="Arial" panose="020B0604020202020204" pitchFamily="34" charset="0"/>
                <a:cs typeface="Arial" panose="020B0604020202020204" pitchFamily="34" charset="0"/>
              </a:rPr>
              <a:t>st</a:t>
            </a:r>
            <a:r>
              <a:rPr lang="en-US" dirty="0" smtClean="0">
                <a:latin typeface="Arial" panose="020B0604020202020204" pitchFamily="34" charset="0"/>
                <a:cs typeface="Arial" panose="020B0604020202020204" pitchFamily="34" charset="0"/>
              </a:rPr>
              <a:t> Worksheet – </a:t>
            </a:r>
            <a:r>
              <a:rPr lang="en-US" b="1" i="1" dirty="0" smtClean="0">
                <a:latin typeface="Arial" panose="020B0604020202020204" pitchFamily="34" charset="0"/>
                <a:cs typeface="Arial" panose="020B0604020202020204" pitchFamily="34" charset="0"/>
              </a:rPr>
              <a:t>Data to be Gathered</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This is the data entry chart</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Provide your school’s numbers in the cells colored gray</a:t>
            </a:r>
            <a:endParaRPr lang="en-US" sz="2400" dirty="0">
              <a:latin typeface="Arial" panose="020B0604020202020204" pitchFamily="34" charset="0"/>
              <a:cs typeface="Arial" panose="020B0604020202020204" pitchFamily="34" charset="0"/>
            </a:endParaRPr>
          </a:p>
          <a:p>
            <a:pPr marL="137160" indent="0">
              <a:lnSpc>
                <a:spcPct val="110000"/>
              </a:lnSpc>
              <a:spcBef>
                <a:spcPts val="600"/>
              </a:spcBef>
              <a:buNone/>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2</a:t>
            </a:r>
            <a:r>
              <a:rPr lang="en-US" baseline="30000" dirty="0" smtClean="0">
                <a:latin typeface="Arial" panose="020B0604020202020204" pitchFamily="34" charset="0"/>
                <a:cs typeface="Arial" panose="020B0604020202020204" pitchFamily="34" charset="0"/>
              </a:rPr>
              <a:t>nd</a:t>
            </a:r>
            <a:r>
              <a:rPr lang="en-US" dirty="0" smtClean="0">
                <a:latin typeface="Arial" panose="020B0604020202020204" pitchFamily="34" charset="0"/>
                <a:cs typeface="Arial" panose="020B0604020202020204" pitchFamily="34" charset="0"/>
              </a:rPr>
              <a:t> Worksheet – </a:t>
            </a:r>
            <a:r>
              <a:rPr lang="en-US" b="1" i="1" dirty="0" smtClean="0">
                <a:latin typeface="Arial" panose="020B0604020202020204" pitchFamily="34" charset="0"/>
                <a:cs typeface="Arial" panose="020B0604020202020204" pitchFamily="34" charset="0"/>
              </a:rPr>
              <a:t>Cost Effectiveness</a:t>
            </a:r>
            <a:endParaRPr lang="en-US" b="1" i="1"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This is linked to the </a:t>
            </a:r>
            <a:r>
              <a:rPr lang="en-US" sz="2400" b="1" i="1" dirty="0" smtClean="0">
                <a:latin typeface="Arial" panose="020B0604020202020204" pitchFamily="34" charset="0"/>
                <a:cs typeface="Arial" panose="020B0604020202020204" pitchFamily="34" charset="0"/>
              </a:rPr>
              <a:t>Data to be Gathered</a:t>
            </a:r>
            <a:r>
              <a:rPr lang="en-US" sz="2400" dirty="0" smtClean="0">
                <a:latin typeface="Arial" panose="020B0604020202020204" pitchFamily="34" charset="0"/>
                <a:cs typeface="Arial" panose="020B0604020202020204" pitchFamily="34" charset="0"/>
              </a:rPr>
              <a:t> Chart and summarizes the budget figures</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This chart includes a per student analysis for each revenue and expense line item</a:t>
            </a:r>
            <a:endParaRPr lang="en-US" sz="24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3</a:t>
            </a:r>
            <a:r>
              <a:rPr lang="en-US" baseline="30000" dirty="0" smtClean="0">
                <a:latin typeface="Arial" panose="020B0604020202020204" pitchFamily="34" charset="0"/>
                <a:cs typeface="Arial" panose="020B0604020202020204" pitchFamily="34" charset="0"/>
              </a:rPr>
              <a:t>rd</a:t>
            </a:r>
            <a:r>
              <a:rPr lang="en-US" dirty="0" smtClean="0">
                <a:latin typeface="Arial" panose="020B0604020202020204" pitchFamily="34" charset="0"/>
                <a:cs typeface="Arial" panose="020B0604020202020204" pitchFamily="34" charset="0"/>
              </a:rPr>
              <a:t> Worksheet - </a:t>
            </a:r>
            <a:r>
              <a:rPr lang="en-US" b="1" i="1" dirty="0" smtClean="0">
                <a:latin typeface="Arial" panose="020B0604020202020204" pitchFamily="34" charset="0"/>
                <a:cs typeface="Arial" panose="020B0604020202020204" pitchFamily="34" charset="0"/>
              </a:rPr>
              <a:t>Class Size Breakeven</a:t>
            </a:r>
            <a:endParaRPr lang="en-US" b="1" i="1"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This chart is linked to the </a:t>
            </a:r>
            <a:r>
              <a:rPr lang="en-US" sz="2400" b="1" i="1" dirty="0" smtClean="0">
                <a:latin typeface="Arial" panose="020B0604020202020204" pitchFamily="34" charset="0"/>
                <a:cs typeface="Arial" panose="020B0604020202020204" pitchFamily="34" charset="0"/>
              </a:rPr>
              <a:t>Data to be Gathered </a:t>
            </a:r>
            <a:r>
              <a:rPr lang="en-US" sz="2400" dirty="0" smtClean="0">
                <a:latin typeface="Arial" panose="020B0604020202020204" pitchFamily="34" charset="0"/>
                <a:cs typeface="Arial" panose="020B0604020202020204" pitchFamily="34" charset="0"/>
              </a:rPr>
              <a:t>and </a:t>
            </a:r>
            <a:r>
              <a:rPr lang="en-US" sz="2400" b="1" i="1" dirty="0" smtClean="0">
                <a:latin typeface="Arial" panose="020B0604020202020204" pitchFamily="34" charset="0"/>
                <a:cs typeface="Arial" panose="020B0604020202020204" pitchFamily="34" charset="0"/>
              </a:rPr>
              <a:t>Cost Effectiveness </a:t>
            </a:r>
            <a:r>
              <a:rPr lang="en-US" sz="2400" dirty="0" smtClean="0">
                <a:latin typeface="Arial" panose="020B0604020202020204" pitchFamily="34" charset="0"/>
                <a:cs typeface="Arial" panose="020B0604020202020204" pitchFamily="34" charset="0"/>
              </a:rPr>
              <a:t>charts and determines the breakeven class sizes for Lower School</a:t>
            </a:r>
            <a:endParaRPr lang="en-US" sz="24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p>
          <a:p>
            <a:pPr marL="137160" indent="0">
              <a:lnSpc>
                <a:spcPct val="110000"/>
              </a:lnSpc>
              <a:spcBef>
                <a:spcPts val="600"/>
              </a:spcBef>
              <a:buNone/>
            </a:pPr>
            <a:endParaRPr lang="en-US" dirty="0"/>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754393"/>
            <a:ext cx="1765549" cy="1080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00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4104" y="159417"/>
            <a:ext cx="8242696" cy="526383"/>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1</a:t>
            </a:r>
            <a:r>
              <a:rPr lang="en-US" sz="2800" i="1" baseline="30000" dirty="0" smtClean="0">
                <a:solidFill>
                  <a:schemeClr val="tx1"/>
                </a:solidFill>
                <a:latin typeface="Arial" panose="020B0604020202020204" pitchFamily="34" charset="0"/>
                <a:cs typeface="Arial" panose="020B0604020202020204" pitchFamily="34" charset="0"/>
              </a:rPr>
              <a:t>st</a:t>
            </a:r>
            <a:r>
              <a:rPr lang="en-US" sz="2800" i="1" dirty="0" smtClean="0">
                <a:solidFill>
                  <a:schemeClr val="tx1"/>
                </a:solidFill>
                <a:latin typeface="Arial" panose="020B0604020202020204" pitchFamily="34" charset="0"/>
                <a:cs typeface="Arial" panose="020B0604020202020204" pitchFamily="34" charset="0"/>
              </a:rPr>
              <a:t> Worksheet – Data to be Gathered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762000"/>
            <a:ext cx="8382000" cy="5306568"/>
          </a:xfrm>
        </p:spPr>
        <p:txBody>
          <a:bodyPr>
            <a:normAutofit fontScale="85000" lnSpcReduction="10000"/>
          </a:bodyPr>
          <a:lstStyle/>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Each revenue and expense line item is allocated using one of 5 templates </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SH – allocated by student headcount</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FH – allocated by faculty headcount</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SQ – allocated by square footage</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 - allocated by percentage</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 - allocated by dollar amount</a:t>
            </a:r>
          </a:p>
          <a:p>
            <a:pPr marL="137160" indent="0">
              <a:lnSpc>
                <a:spcPct val="110000"/>
              </a:lnSpc>
              <a:spcBef>
                <a:spcPts val="600"/>
              </a:spcBef>
              <a:buNone/>
            </a:pPr>
            <a:endParaRPr lang="en-US" sz="2100"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Add your school’s numbers to the chart and determine if any of the allocation methods in the template need to be changed based on your school’s budget (i.e. bus transportation income is allocated by percentage, but you might track exact dollar amounts by division)</a:t>
            </a:r>
          </a:p>
          <a:p>
            <a:pPr marL="0" lvl="1" indent="0">
              <a:lnSpc>
                <a:spcPct val="110000"/>
              </a:lnSpc>
              <a:buNone/>
            </a:pPr>
            <a:endParaRPr lang="en-US" sz="2100" dirty="0" smtClean="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Expenses are broken out between </a:t>
            </a:r>
            <a:r>
              <a:rPr lang="en-US" b="1" i="1" dirty="0" smtClean="0">
                <a:latin typeface="Arial" panose="020B0604020202020204" pitchFamily="34" charset="0"/>
                <a:cs typeface="Arial" panose="020B0604020202020204" pitchFamily="34" charset="0"/>
              </a:rPr>
              <a:t>Instructional Operating </a:t>
            </a:r>
            <a:r>
              <a:rPr lang="en-US" dirty="0" smtClean="0">
                <a:latin typeface="Arial" panose="020B0604020202020204" pitchFamily="34" charset="0"/>
                <a:cs typeface="Arial" panose="020B0604020202020204" pitchFamily="34" charset="0"/>
              </a:rPr>
              <a:t>and </a:t>
            </a:r>
            <a:r>
              <a:rPr lang="en-US" b="1" i="1" dirty="0" smtClean="0">
                <a:latin typeface="Arial" panose="020B0604020202020204" pitchFamily="34" charset="0"/>
                <a:cs typeface="Arial" panose="020B0604020202020204" pitchFamily="34" charset="0"/>
              </a:rPr>
              <a:t>Administrative / Overhead</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sz="17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p>
          <a:p>
            <a:pPr marL="137160" indent="0">
              <a:lnSpc>
                <a:spcPct val="110000"/>
              </a:lnSpc>
              <a:spcBef>
                <a:spcPts val="600"/>
              </a:spcBef>
              <a:buNone/>
            </a:pPr>
            <a:endParaRPr lang="en-US" dirty="0"/>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754393"/>
            <a:ext cx="1765549" cy="1080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0195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4104" y="159417"/>
            <a:ext cx="8166496" cy="983583"/>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1</a:t>
            </a:r>
            <a:r>
              <a:rPr lang="en-US" sz="2800" i="1" baseline="30000" dirty="0" smtClean="0">
                <a:solidFill>
                  <a:schemeClr val="tx1"/>
                </a:solidFill>
                <a:latin typeface="Arial" panose="020B0604020202020204" pitchFamily="34" charset="0"/>
                <a:cs typeface="Arial" panose="020B0604020202020204" pitchFamily="34" charset="0"/>
              </a:rPr>
              <a:t>st</a:t>
            </a:r>
            <a:r>
              <a:rPr lang="en-US" sz="2800" i="1" dirty="0" smtClean="0">
                <a:solidFill>
                  <a:schemeClr val="tx1"/>
                </a:solidFill>
                <a:latin typeface="Arial" panose="020B0604020202020204" pitchFamily="34" charset="0"/>
                <a:cs typeface="Arial" panose="020B0604020202020204" pitchFamily="34" charset="0"/>
              </a:rPr>
              <a:t> Worksheet – Data to be Gathered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762000"/>
            <a:ext cx="8610600" cy="5638801"/>
          </a:xfrm>
        </p:spPr>
        <p:txBody>
          <a:bodyPr>
            <a:normAutofit/>
          </a:bodyPr>
          <a:lstStyle/>
          <a:p>
            <a:pPr marL="0" lvl="1" indent="0">
              <a:lnSpc>
                <a:spcPct val="110000"/>
              </a:lnSpc>
              <a:buNone/>
            </a:pPr>
            <a:endParaRPr lang="en-US" dirty="0" smtClean="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Instruction </a:t>
            </a:r>
            <a:r>
              <a:rPr lang="en-US" dirty="0">
                <a:latin typeface="Arial" panose="020B0604020202020204" pitchFamily="34" charset="0"/>
                <a:cs typeface="Arial" panose="020B0604020202020204" pitchFamily="34" charset="0"/>
              </a:rPr>
              <a:t>/ Student </a:t>
            </a:r>
            <a:r>
              <a:rPr lang="en-US" dirty="0" smtClean="0">
                <a:latin typeface="Arial" panose="020B0604020202020204" pitchFamily="34" charset="0"/>
                <a:cs typeface="Arial" panose="020B0604020202020204" pitchFamily="34" charset="0"/>
              </a:rPr>
              <a:t>Support Salaries </a:t>
            </a:r>
            <a:r>
              <a:rPr lang="en-US" dirty="0">
                <a:latin typeface="Arial" panose="020B0604020202020204" pitchFamily="34" charset="0"/>
                <a:cs typeface="Arial" panose="020B0604020202020204" pitchFamily="34" charset="0"/>
              </a:rPr>
              <a:t>are broken out between </a:t>
            </a:r>
            <a:r>
              <a:rPr lang="en-US" b="1" i="1" dirty="0">
                <a:latin typeface="Arial" panose="020B0604020202020204" pitchFamily="34" charset="0"/>
                <a:cs typeface="Arial" panose="020B0604020202020204" pitchFamily="34" charset="0"/>
              </a:rPr>
              <a:t>General</a:t>
            </a:r>
            <a:r>
              <a:rPr lang="en-US" dirty="0">
                <a:latin typeface="Arial" panose="020B0604020202020204" pitchFamily="34" charset="0"/>
                <a:cs typeface="Arial" panose="020B0604020202020204" pitchFamily="34" charset="0"/>
              </a:rPr>
              <a:t> and </a:t>
            </a:r>
            <a:r>
              <a:rPr lang="en-US" b="1" i="1" dirty="0">
                <a:latin typeface="Arial" panose="020B0604020202020204" pitchFamily="34" charset="0"/>
                <a:cs typeface="Arial" panose="020B0604020202020204" pitchFamily="34" charset="0"/>
              </a:rPr>
              <a:t>Specific</a:t>
            </a:r>
            <a:r>
              <a:rPr lang="en-US" dirty="0">
                <a:latin typeface="Arial" panose="020B0604020202020204" pitchFamily="34" charset="0"/>
                <a:cs typeface="Arial" panose="020B0604020202020204" pitchFamily="34" charset="0"/>
              </a:rPr>
              <a:t>.  General is a </a:t>
            </a:r>
            <a:r>
              <a:rPr lang="en-US" dirty="0" smtClean="0">
                <a:latin typeface="Arial" panose="020B0604020202020204" pitchFamily="34" charset="0"/>
                <a:cs typeface="Arial" panose="020B0604020202020204" pitchFamily="34" charset="0"/>
              </a:rPr>
              <a:t>nurse, librarian or counselor shared </a:t>
            </a:r>
            <a:r>
              <a:rPr lang="en-US" dirty="0">
                <a:latin typeface="Arial" panose="020B0604020202020204" pitchFamily="34" charset="0"/>
                <a:cs typeface="Arial" panose="020B0604020202020204" pitchFamily="34" charset="0"/>
              </a:rPr>
              <a:t>between divisions and Specific is the administrative assistant </a:t>
            </a:r>
            <a:r>
              <a:rPr lang="en-US" dirty="0" smtClean="0">
                <a:latin typeface="Arial" panose="020B0604020202020204" pitchFamily="34" charset="0"/>
                <a:cs typeface="Arial" panose="020B0604020202020204" pitchFamily="34" charset="0"/>
              </a:rPr>
              <a:t>or technology </a:t>
            </a:r>
            <a:r>
              <a:rPr lang="en-US" dirty="0">
                <a:latin typeface="Arial" panose="020B0604020202020204" pitchFamily="34" charset="0"/>
                <a:cs typeface="Arial" panose="020B0604020202020204" pitchFamily="34" charset="0"/>
              </a:rPr>
              <a:t>person assigned to a division.</a:t>
            </a:r>
          </a:p>
          <a:p>
            <a:pPr lvl="1">
              <a:lnSpc>
                <a:spcPct val="110000"/>
              </a:lnSpc>
              <a:buFont typeface="Wingdings" panose="05000000000000000000" pitchFamily="2" charset="2"/>
              <a:buChar char="Ø"/>
            </a:pPr>
            <a:endParaRPr lang="en-US" dirty="0" smtClean="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Add or remove any line items to tie to your budget </a:t>
            </a:r>
            <a:endParaRPr lang="en-US"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Select the allocations that make the most sense for your school for new lines added</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Verify the total deficit ties to your budget, excluding donations and endowment / investment income</a:t>
            </a:r>
            <a:endParaRPr lang="en-US" sz="24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p>
          <a:p>
            <a:pPr marL="137160" indent="0">
              <a:lnSpc>
                <a:spcPct val="110000"/>
              </a:lnSpc>
              <a:spcBef>
                <a:spcPts val="600"/>
              </a:spcBef>
              <a:buNone/>
            </a:pPr>
            <a:endParaRPr lang="en-US" dirty="0"/>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47452" y="5867399"/>
            <a:ext cx="1580897" cy="967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6719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21062" y="152400"/>
            <a:ext cx="8089537" cy="762000"/>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2</a:t>
            </a:r>
            <a:r>
              <a:rPr lang="en-US" sz="2800" i="1" baseline="30000" dirty="0" smtClean="0">
                <a:solidFill>
                  <a:schemeClr val="tx1"/>
                </a:solidFill>
                <a:latin typeface="Arial" panose="020B0604020202020204" pitchFamily="34" charset="0"/>
                <a:cs typeface="Arial" panose="020B0604020202020204" pitchFamily="34" charset="0"/>
              </a:rPr>
              <a:t>nd</a:t>
            </a:r>
            <a:r>
              <a:rPr lang="en-US" sz="2800" i="1" dirty="0" smtClean="0">
                <a:solidFill>
                  <a:schemeClr val="tx1"/>
                </a:solidFill>
                <a:latin typeface="Arial" panose="020B0604020202020204" pitchFamily="34" charset="0"/>
                <a:cs typeface="Arial" panose="020B0604020202020204" pitchFamily="34" charset="0"/>
              </a:rPr>
              <a:t> Worksheet – Cost Effectiveness</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21062" y="838200"/>
            <a:ext cx="8089537" cy="5334000"/>
          </a:xfrm>
        </p:spPr>
        <p:txBody>
          <a:bodyPr>
            <a:normAutofit fontScale="70000" lnSpcReduction="20000"/>
          </a:bodyPr>
          <a:lstStyle/>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Make sure this ties to Data to be Gathered</a:t>
            </a: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You will need to add or delete any line items changed on the prior chart </a:t>
            </a:r>
          </a:p>
          <a:p>
            <a:pPr marL="1137110" lvl="6"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Link any new line items to the prior chart so it is reading the lines added</a:t>
            </a:r>
          </a:p>
          <a:p>
            <a:pPr marL="137160" indent="0">
              <a:lnSpc>
                <a:spcPct val="110000"/>
              </a:lnSpc>
              <a:spcBef>
                <a:spcPts val="600"/>
              </a:spcBef>
              <a:buNone/>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Per student income and per student expenses are included for each division</a:t>
            </a:r>
            <a:endParaRPr lang="en-US"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Be sure to notice the per student numbers between divisions for tuition, financial aid, and faculty salaries – these are typically the most surprising</a:t>
            </a:r>
          </a:p>
          <a:p>
            <a:pPr marL="1137110" lvl="6"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Tuition is typically the lowest per student for LS but faculty salaries are typically the highest per student for LS (obviously counterintuitive)</a:t>
            </a:r>
            <a:endParaRPr lang="en-US" sz="24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Comparative numbers are interesting to track once you’ve completed this chart for several years (or prepared prior years to get comparative numbers)</a:t>
            </a:r>
            <a:endParaRPr lang="en-US"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For example, interesting if a division’s enrollment is the same over the last 3 years, but expenses per student have increased by several thousand dollars during those 3 years</a:t>
            </a:r>
          </a:p>
          <a:p>
            <a:pPr marL="548640" lvl="4" indent="0">
              <a:lnSpc>
                <a:spcPct val="110000"/>
              </a:lnSpc>
              <a:buNone/>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Typical results – LS loses the most money, MS loses the least money, and US is somewhere in between, but typically closer to the MS</a:t>
            </a: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p>
          <a:p>
            <a:pPr marL="137160" indent="0">
              <a:lnSpc>
                <a:spcPct val="110000"/>
              </a:lnSpc>
              <a:spcBef>
                <a:spcPts val="600"/>
              </a:spcBef>
              <a:buNone/>
            </a:pPr>
            <a:endParaRPr lang="en-US" dirty="0"/>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5940931"/>
            <a:ext cx="1460749" cy="893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2856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 calcmode="lin" valueType="num">
                                      <p:cBhvr additive="base">
                                        <p:cTn id="4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5"/>
            <a:ext cx="8065294" cy="595016"/>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3</a:t>
            </a:r>
            <a:r>
              <a:rPr lang="en-US" sz="2800" i="1" baseline="30000" dirty="0" smtClean="0">
                <a:solidFill>
                  <a:schemeClr val="tx1"/>
                </a:solidFill>
                <a:latin typeface="Arial" panose="020B0604020202020204" pitchFamily="34" charset="0"/>
                <a:cs typeface="Arial" panose="020B0604020202020204" pitchFamily="34" charset="0"/>
              </a:rPr>
              <a:t>rd</a:t>
            </a:r>
            <a:r>
              <a:rPr lang="en-US" sz="2800" i="1" dirty="0" smtClean="0">
                <a:solidFill>
                  <a:schemeClr val="tx1"/>
                </a:solidFill>
                <a:latin typeface="Arial" panose="020B0604020202020204" pitchFamily="34" charset="0"/>
                <a:cs typeface="Arial" panose="020B0604020202020204" pitchFamily="34" charset="0"/>
              </a:rPr>
              <a:t> Worksheet – Class Size Breakeven</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7207" y="1066800"/>
            <a:ext cx="8065294" cy="4724399"/>
          </a:xfrm>
        </p:spPr>
        <p:txBody>
          <a:bodyPr>
            <a:normAutofit fontScale="70000" lnSpcReduction="20000"/>
          </a:bodyPr>
          <a:lstStyle/>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This chart reads from the prior 2 charts and prepares the calculation for the Lower School only</a:t>
            </a:r>
          </a:p>
          <a:p>
            <a:pPr marL="834390" lvl="4" indent="-285750">
              <a:lnSpc>
                <a:spcPct val="110000"/>
              </a:lnSpc>
              <a:buFont typeface="Courier New" panose="02070309020205020404" pitchFamily="49" charset="0"/>
              <a:buChar char="o"/>
            </a:pPr>
            <a:r>
              <a:rPr lang="en-US" sz="2400" i="1" dirty="0" smtClean="0">
                <a:latin typeface="Arial" panose="020B0604020202020204" pitchFamily="34" charset="0"/>
                <a:cs typeface="Arial" panose="020B0604020202020204" pitchFamily="34" charset="0"/>
              </a:rPr>
              <a:t>I’m not smart enough to know how to calculate it for the Middle or Upper schools – maybe one of you is smart enough to do that calculation for class schedules that vary in the Middle and Upper Schools</a:t>
            </a:r>
            <a:endParaRPr lang="en-US" sz="2400" i="1" dirty="0">
              <a:latin typeface="Arial" panose="020B0604020202020204" pitchFamily="34" charset="0"/>
              <a:cs typeface="Arial" panose="020B0604020202020204" pitchFamily="34" charset="0"/>
            </a:endParaRPr>
          </a:p>
          <a:p>
            <a:pPr marL="137160" indent="0">
              <a:lnSpc>
                <a:spcPct val="110000"/>
              </a:lnSpc>
              <a:spcBef>
                <a:spcPts val="600"/>
              </a:spcBef>
              <a:buNone/>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This determines the operating cost of a LS class section, excluding any administrative overhead costs </a:t>
            </a:r>
            <a:endParaRPr lang="en-US" dirty="0">
              <a:latin typeface="Arial" panose="020B0604020202020204" pitchFamily="34" charset="0"/>
              <a:cs typeface="Arial" panose="020B0604020202020204" pitchFamily="34" charset="0"/>
            </a:endParaRPr>
          </a:p>
          <a:p>
            <a:pPr marL="834390" lvl="4"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With that knowledge, schools can decide their policy on opening new sections</a:t>
            </a:r>
          </a:p>
          <a:p>
            <a:pPr marL="1137110" lvl="6" indent="-285750">
              <a:lnSpc>
                <a:spcPct val="110000"/>
              </a:lnSpc>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they might decide to open a new section at a loss, but they will do that with knowledge of the cost impact</a:t>
            </a:r>
            <a:endParaRPr lang="en-US" sz="2400" dirty="0">
              <a:latin typeface="Arial" panose="020B0604020202020204" pitchFamily="34" charset="0"/>
              <a:cs typeface="Arial" panose="020B0604020202020204" pitchFamily="34" charset="0"/>
            </a:endParaRPr>
          </a:p>
          <a:p>
            <a:pPr>
              <a:lnSpc>
                <a:spcPct val="110000"/>
              </a:lnSpc>
              <a:spcBef>
                <a:spcPts val="6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I have another spreadsheet to determine class size break even (Class Size Model and Breakeven).  It is a simpler calculation if you don’t have the time to do the full Cost Effectiveness by Division.  </a:t>
            </a:r>
            <a:endParaRPr lang="en-US" dirty="0">
              <a:latin typeface="Arial" panose="020B0604020202020204" pitchFamily="34" charset="0"/>
              <a:cs typeface="Arial" panose="020B0604020202020204" pitchFamily="34" charset="0"/>
            </a:endParaRPr>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754393"/>
            <a:ext cx="1765549" cy="1080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3107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27193" cy="1128415"/>
          </a:xfrm>
        </p:spPr>
        <p:txBody>
          <a:bodyPr>
            <a:normAutofit/>
          </a:bodyPr>
          <a:lstStyle/>
          <a:p>
            <a:pPr algn="ctr"/>
            <a:r>
              <a:rPr lang="en-US" sz="2800" i="1" dirty="0" smtClean="0">
                <a:solidFill>
                  <a:schemeClr val="tx1"/>
                </a:solidFill>
                <a:latin typeface="Arial" panose="020B0604020202020204" pitchFamily="34" charset="0"/>
                <a:cs typeface="Arial" panose="020B0604020202020204" pitchFamily="34" charset="0"/>
              </a:rPr>
              <a:t>Cost Effectiveness by Division Spreadsheet</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5662" y="1752601"/>
            <a:ext cx="7798593" cy="3886200"/>
          </a:xfrm>
        </p:spPr>
        <p:txBody>
          <a:bodyPr>
            <a:normAutofit/>
          </a:bodyPr>
          <a:lstStyle/>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Review the Spreadsheet</a:t>
            </a:r>
          </a:p>
          <a:p>
            <a:pPr marL="0" lvl="1" indent="0">
              <a:lnSpc>
                <a:spcPct val="110000"/>
              </a:lnSpc>
              <a:buNone/>
            </a:pPr>
            <a:endParaRPr lang="en-US" dirty="0" smtClean="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smtClean="0">
                <a:latin typeface="Arial" panose="020B0604020202020204" pitchFamily="34" charset="0"/>
                <a:cs typeface="Arial" panose="020B0604020202020204" pitchFamily="34" charset="0"/>
              </a:rPr>
              <a:t>Review the Class Size Model and Breakeven </a:t>
            </a:r>
            <a:endParaRPr lang="en-US" dirty="0">
              <a:latin typeface="Arial" panose="020B0604020202020204" pitchFamily="34" charset="0"/>
              <a:cs typeface="Arial" panose="020B0604020202020204" pitchFamily="34" charset="0"/>
            </a:endParaRPr>
          </a:p>
        </p:txBody>
      </p:sp>
      <p:pic>
        <p:nvPicPr>
          <p:cNvPr id="5" name="Picture 4"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754393"/>
            <a:ext cx="1765549" cy="1080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094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Metropolitan">
  <a:themeElements>
    <a:clrScheme name="Custom 4">
      <a:dk1>
        <a:sysClr val="windowText" lastClr="000000"/>
      </a:dk1>
      <a:lt1>
        <a:sysClr val="window" lastClr="FFFFFF"/>
      </a:lt1>
      <a:dk2>
        <a:srgbClr val="162F33"/>
      </a:dk2>
      <a:lt2>
        <a:srgbClr val="EAF0E0"/>
      </a:lt2>
      <a:accent1>
        <a:srgbClr val="00B0F0"/>
      </a:accent1>
      <a:accent2>
        <a:srgbClr val="A8B97F"/>
      </a:accent2>
      <a:accent3>
        <a:srgbClr val="9B9256"/>
      </a:accent3>
      <a:accent4>
        <a:srgbClr val="657689"/>
      </a:accent4>
      <a:accent5>
        <a:srgbClr val="7A855D"/>
      </a:accent5>
      <a:accent6>
        <a:srgbClr val="84AC9D"/>
      </a:accent6>
      <a:hlink>
        <a:srgbClr val="00B0F0"/>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358</TotalTime>
  <Words>930</Words>
  <Application>Microsoft Office PowerPoint</Application>
  <PresentationFormat>On-screen Show (4:3)</PresentationFormat>
  <Paragraphs>85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 Light</vt:lpstr>
      <vt:lpstr>Courier New</vt:lpstr>
      <vt:lpstr>Wingdings</vt:lpstr>
      <vt:lpstr>Metropolitan</vt:lpstr>
      <vt:lpstr>Cost Effectiveness by Division</vt:lpstr>
      <vt:lpstr>Purpose of the Chart</vt:lpstr>
      <vt:lpstr>Comments on How to Use the Chart</vt:lpstr>
      <vt:lpstr>Descriptions of Each Worksheet</vt:lpstr>
      <vt:lpstr>1st Worksheet – Data to be Gathered</vt:lpstr>
      <vt:lpstr>1st Worksheet – Data to be Gathered</vt:lpstr>
      <vt:lpstr>2nd Worksheet – Cost Effectiveness</vt:lpstr>
      <vt:lpstr>3rd Worksheet – Class Size Breakeven</vt:lpstr>
      <vt:lpstr>Cost Effectiveness by Division Spreadsheet</vt:lpstr>
      <vt:lpstr>The End    Questions?      Comments?</vt:lpstr>
    </vt:vector>
  </TitlesOfParts>
  <Company>SDS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Palmer</dc:creator>
  <cp:lastModifiedBy>Palmer Ball</cp:lastModifiedBy>
  <cp:revision>94</cp:revision>
  <dcterms:created xsi:type="dcterms:W3CDTF">2015-01-26T12:56:27Z</dcterms:created>
  <dcterms:modified xsi:type="dcterms:W3CDTF">2023-03-31T02:15:15Z</dcterms:modified>
</cp:coreProperties>
</file>