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67" r:id="rId4"/>
    <p:sldId id="262" r:id="rId5"/>
    <p:sldId id="264" r:id="rId6"/>
    <p:sldId id="263" r:id="rId7"/>
    <p:sldId id="274" r:id="rId8"/>
    <p:sldId id="269" r:id="rId9"/>
    <p:sldId id="275" r:id="rId10"/>
    <p:sldId id="271" r:id="rId11"/>
    <p:sldId id="258" r:id="rId12"/>
    <p:sldId id="276" r:id="rId13"/>
    <p:sldId id="259" r:id="rId14"/>
    <p:sldId id="260" r:id="rId15"/>
    <p:sldId id="261" r:id="rId16"/>
    <p:sldId id="268" r:id="rId17"/>
    <p:sldId id="278" r:id="rId18"/>
    <p:sldId id="277" r:id="rId19"/>
    <p:sldId id="270" r:id="rId20"/>
    <p:sldId id="266" r:id="rId21"/>
    <p:sldId id="26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6" d="100"/>
          <a:sy n="66" d="100"/>
        </p:scale>
        <p:origin x="1292"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5A41F87-B0FF-4C2C-8725-F44EECD7B59D}" type="datetimeFigureOut">
              <a:rPr lang="en-US" smtClean="0"/>
              <a:t>3/7/2016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2701B7-B73A-451D-BFA2-DC492482579B}" type="slidenum">
              <a:rPr lang="en-US" smtClean="0"/>
              <a:t>‹#›</a:t>
            </a:fld>
            <a:endParaRPr lang="en-US"/>
          </a:p>
        </p:txBody>
      </p:sp>
    </p:spTree>
    <p:extLst>
      <p:ext uri="{BB962C8B-B14F-4D97-AF65-F5344CB8AC3E}">
        <p14:creationId xmlns:p14="http://schemas.microsoft.com/office/powerpoint/2010/main" val="3086775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956A5A-B912-4974-9274-803390A2A467}" type="datetimeFigureOut">
              <a:rPr lang="en-US" smtClean="0"/>
              <a:t>3/7/2016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752233-4770-409A-BD92-767F0B1B079F}" type="slidenum">
              <a:rPr lang="en-US" smtClean="0"/>
              <a:t>‹#›</a:t>
            </a:fld>
            <a:endParaRPr lang="en-US"/>
          </a:p>
        </p:txBody>
      </p:sp>
    </p:spTree>
    <p:extLst>
      <p:ext uri="{BB962C8B-B14F-4D97-AF65-F5344CB8AC3E}">
        <p14:creationId xmlns:p14="http://schemas.microsoft.com/office/powerpoint/2010/main" val="236547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52233-4770-409A-BD92-767F0B1B079F}" type="slidenum">
              <a:rPr lang="en-US" smtClean="0"/>
              <a:t>6</a:t>
            </a:fld>
            <a:endParaRPr lang="en-US"/>
          </a:p>
        </p:txBody>
      </p:sp>
    </p:spTree>
    <p:extLst>
      <p:ext uri="{BB962C8B-B14F-4D97-AF65-F5344CB8AC3E}">
        <p14:creationId xmlns:p14="http://schemas.microsoft.com/office/powerpoint/2010/main" val="19885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DC5F76-839B-49C9-A026-5209419DFC3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7176-D60C-4412-A8D6-133A424B9C22}" type="slidenum">
              <a:rPr lang="en-US" smtClean="0"/>
              <a:t>‹#›</a:t>
            </a:fld>
            <a:endParaRPr lang="en-US"/>
          </a:p>
        </p:txBody>
      </p:sp>
    </p:spTree>
    <p:extLst>
      <p:ext uri="{BB962C8B-B14F-4D97-AF65-F5344CB8AC3E}">
        <p14:creationId xmlns:p14="http://schemas.microsoft.com/office/powerpoint/2010/main" val="49164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C5F76-839B-49C9-A026-5209419DFC3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7176-D60C-4412-A8D6-133A424B9C22}" type="slidenum">
              <a:rPr lang="en-US" smtClean="0"/>
              <a:t>‹#›</a:t>
            </a:fld>
            <a:endParaRPr lang="en-US"/>
          </a:p>
        </p:txBody>
      </p:sp>
    </p:spTree>
    <p:extLst>
      <p:ext uri="{BB962C8B-B14F-4D97-AF65-F5344CB8AC3E}">
        <p14:creationId xmlns:p14="http://schemas.microsoft.com/office/powerpoint/2010/main" val="15374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C5F76-839B-49C9-A026-5209419DFC3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7176-D60C-4412-A8D6-133A424B9C22}" type="slidenum">
              <a:rPr lang="en-US" smtClean="0"/>
              <a:t>‹#›</a:t>
            </a:fld>
            <a:endParaRPr lang="en-US"/>
          </a:p>
        </p:txBody>
      </p:sp>
    </p:spTree>
    <p:extLst>
      <p:ext uri="{BB962C8B-B14F-4D97-AF65-F5344CB8AC3E}">
        <p14:creationId xmlns:p14="http://schemas.microsoft.com/office/powerpoint/2010/main" val="27308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C5F76-839B-49C9-A026-5209419DFC3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7176-D60C-4412-A8D6-133A424B9C22}" type="slidenum">
              <a:rPr lang="en-US" smtClean="0"/>
              <a:t>‹#›</a:t>
            </a:fld>
            <a:endParaRPr lang="en-US"/>
          </a:p>
        </p:txBody>
      </p:sp>
    </p:spTree>
    <p:extLst>
      <p:ext uri="{BB962C8B-B14F-4D97-AF65-F5344CB8AC3E}">
        <p14:creationId xmlns:p14="http://schemas.microsoft.com/office/powerpoint/2010/main" val="350796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C5F76-839B-49C9-A026-5209419DFC38}"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37176-D60C-4412-A8D6-133A424B9C22}" type="slidenum">
              <a:rPr lang="en-US" smtClean="0"/>
              <a:t>‹#›</a:t>
            </a:fld>
            <a:endParaRPr lang="en-US"/>
          </a:p>
        </p:txBody>
      </p:sp>
    </p:spTree>
    <p:extLst>
      <p:ext uri="{BB962C8B-B14F-4D97-AF65-F5344CB8AC3E}">
        <p14:creationId xmlns:p14="http://schemas.microsoft.com/office/powerpoint/2010/main" val="123931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C5F76-839B-49C9-A026-5209419DFC38}"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37176-D60C-4412-A8D6-133A424B9C22}" type="slidenum">
              <a:rPr lang="en-US" smtClean="0"/>
              <a:t>‹#›</a:t>
            </a:fld>
            <a:endParaRPr lang="en-US"/>
          </a:p>
        </p:txBody>
      </p:sp>
    </p:spTree>
    <p:extLst>
      <p:ext uri="{BB962C8B-B14F-4D97-AF65-F5344CB8AC3E}">
        <p14:creationId xmlns:p14="http://schemas.microsoft.com/office/powerpoint/2010/main" val="30841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DC5F76-839B-49C9-A026-5209419DFC38}" type="datetimeFigureOut">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37176-D60C-4412-A8D6-133A424B9C22}" type="slidenum">
              <a:rPr lang="en-US" smtClean="0"/>
              <a:t>‹#›</a:t>
            </a:fld>
            <a:endParaRPr lang="en-US"/>
          </a:p>
        </p:txBody>
      </p:sp>
    </p:spTree>
    <p:extLst>
      <p:ext uri="{BB962C8B-B14F-4D97-AF65-F5344CB8AC3E}">
        <p14:creationId xmlns:p14="http://schemas.microsoft.com/office/powerpoint/2010/main" val="171749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C5F76-839B-49C9-A026-5209419DFC38}" type="datetimeFigureOut">
              <a:rPr lang="en-US" smtClean="0"/>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37176-D60C-4412-A8D6-133A424B9C22}" type="slidenum">
              <a:rPr lang="en-US" smtClean="0"/>
              <a:t>‹#›</a:t>
            </a:fld>
            <a:endParaRPr lang="en-US"/>
          </a:p>
        </p:txBody>
      </p:sp>
    </p:spTree>
    <p:extLst>
      <p:ext uri="{BB962C8B-B14F-4D97-AF65-F5344CB8AC3E}">
        <p14:creationId xmlns:p14="http://schemas.microsoft.com/office/powerpoint/2010/main" val="81100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C5F76-839B-49C9-A026-5209419DFC38}" type="datetimeFigureOut">
              <a:rPr lang="en-US" smtClean="0"/>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37176-D60C-4412-A8D6-133A424B9C22}" type="slidenum">
              <a:rPr lang="en-US" smtClean="0"/>
              <a:t>‹#›</a:t>
            </a:fld>
            <a:endParaRPr lang="en-US"/>
          </a:p>
        </p:txBody>
      </p:sp>
    </p:spTree>
    <p:extLst>
      <p:ext uri="{BB962C8B-B14F-4D97-AF65-F5344CB8AC3E}">
        <p14:creationId xmlns:p14="http://schemas.microsoft.com/office/powerpoint/2010/main" val="237343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C5F76-839B-49C9-A026-5209419DFC38}"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37176-D60C-4412-A8D6-133A424B9C22}" type="slidenum">
              <a:rPr lang="en-US" smtClean="0"/>
              <a:t>‹#›</a:t>
            </a:fld>
            <a:endParaRPr lang="en-US"/>
          </a:p>
        </p:txBody>
      </p:sp>
    </p:spTree>
    <p:extLst>
      <p:ext uri="{BB962C8B-B14F-4D97-AF65-F5344CB8AC3E}">
        <p14:creationId xmlns:p14="http://schemas.microsoft.com/office/powerpoint/2010/main" val="161558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C5F76-839B-49C9-A026-5209419DFC38}"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37176-D60C-4412-A8D6-133A424B9C22}" type="slidenum">
              <a:rPr lang="en-US" smtClean="0"/>
              <a:t>‹#›</a:t>
            </a:fld>
            <a:endParaRPr lang="en-US"/>
          </a:p>
        </p:txBody>
      </p:sp>
    </p:spTree>
    <p:extLst>
      <p:ext uri="{BB962C8B-B14F-4D97-AF65-F5344CB8AC3E}">
        <p14:creationId xmlns:p14="http://schemas.microsoft.com/office/powerpoint/2010/main" val="137129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C5F76-839B-49C9-A026-5209419DFC38}" type="datetimeFigureOut">
              <a:rPr lang="en-US" smtClean="0"/>
              <a:t>3/7/2016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37176-D60C-4412-A8D6-133A424B9C22}" type="slidenum">
              <a:rPr lang="en-US" smtClean="0"/>
              <a:t>‹#›</a:t>
            </a:fld>
            <a:endParaRPr lang="en-US"/>
          </a:p>
        </p:txBody>
      </p:sp>
    </p:spTree>
    <p:extLst>
      <p:ext uri="{BB962C8B-B14F-4D97-AF65-F5344CB8AC3E}">
        <p14:creationId xmlns:p14="http://schemas.microsoft.com/office/powerpoint/2010/main" val="6832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kevin.fiene@rsaia.org" TargetMode="External"/><Relationship Id="rId3" Type="http://schemas.openxmlformats.org/officeDocument/2006/relationships/hyperlink" Target="mailto:brad.breon@rsaia.org" TargetMode="External"/><Relationship Id="rId7" Type="http://schemas.openxmlformats.org/officeDocument/2006/relationships/hyperlink" Target="mailto:dan.smith@rsaia.org"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mailto:robert.olson@rsaia.org" TargetMode="External"/><Relationship Id="rId5" Type="http://schemas.openxmlformats.org/officeDocument/2006/relationships/hyperlink" Target="mailto:leeann.grimley@rsaia.org" TargetMode="External"/><Relationship Id="rId4" Type="http://schemas.openxmlformats.org/officeDocument/2006/relationships/hyperlink" Target="mailto:gregg.cruickshank@rsaia.org" TargetMode="External"/><Relationship Id="rId9" Type="http://schemas.openxmlformats.org/officeDocument/2006/relationships/hyperlink" Target="mailto:brian.rodenberg@rsai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rsaia.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rsai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saia.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3954" y="4876800"/>
            <a:ext cx="6400800" cy="1752600"/>
          </a:xfrm>
        </p:spPr>
        <p:txBody>
          <a:bodyPr>
            <a:normAutofit/>
          </a:bodyPr>
          <a:lstStyle/>
          <a:p>
            <a:r>
              <a:rPr lang="en-US" sz="5400" i="1" dirty="0" smtClean="0">
                <a:solidFill>
                  <a:srgbClr val="FF0000"/>
                </a:solidFill>
              </a:rPr>
              <a:t>an introduction</a:t>
            </a:r>
            <a:endParaRPr lang="en-US" sz="5400" i="1" dirty="0">
              <a:solidFill>
                <a:srgbClr val="FF0000"/>
              </a:solidFill>
            </a:endParaRP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7641908"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538162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011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636"/>
            <a:ext cx="6934200" cy="7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629400" y="1600201"/>
            <a:ext cx="2057400" cy="838200"/>
          </a:xfrm>
          <a:solidFill>
            <a:srgbClr val="FFFF00"/>
          </a:solidFill>
        </p:spPr>
        <p:txBody>
          <a:bodyPr/>
          <a:lstStyle/>
          <a:p>
            <a:pPr marL="0" indent="0">
              <a:buNone/>
            </a:pPr>
            <a:r>
              <a:rPr lang="en-US" dirty="0" smtClean="0"/>
              <a:t>Why RSAI?</a:t>
            </a:r>
            <a:endParaRPr lang="en-US" dirty="0"/>
          </a:p>
        </p:txBody>
      </p:sp>
      <p:sp>
        <p:nvSpPr>
          <p:cNvPr id="4" name="Oval 3"/>
          <p:cNvSpPr/>
          <p:nvPr/>
        </p:nvSpPr>
        <p:spPr>
          <a:xfrm>
            <a:off x="2708564" y="41563"/>
            <a:ext cx="10287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219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a:t>
            </a:r>
            <a:endParaRPr lang="en-US" dirty="0"/>
          </a:p>
        </p:txBody>
      </p:sp>
      <p:sp>
        <p:nvSpPr>
          <p:cNvPr id="3" name="Content Placeholder 2"/>
          <p:cNvSpPr>
            <a:spLocks noGrp="1"/>
          </p:cNvSpPr>
          <p:nvPr>
            <p:ph idx="1"/>
          </p:nvPr>
        </p:nvSpPr>
        <p:spPr/>
        <p:txBody>
          <a:bodyPr>
            <a:normAutofit fontScale="85000" lnSpcReduction="20000"/>
          </a:bodyPr>
          <a:lstStyle/>
          <a:p>
            <a:pPr lvl="0">
              <a:lnSpc>
                <a:spcPct val="120000"/>
              </a:lnSpc>
            </a:pPr>
            <a:r>
              <a:rPr lang="en-US" dirty="0"/>
              <a:t>We advocate for </a:t>
            </a:r>
            <a:r>
              <a:rPr lang="en-US" b="1" u="sng" dirty="0" smtClean="0"/>
              <a:t>students</a:t>
            </a:r>
            <a:r>
              <a:rPr lang="en-US" dirty="0" smtClean="0"/>
              <a:t> </a:t>
            </a:r>
            <a:r>
              <a:rPr lang="en-US" dirty="0"/>
              <a:t>in rural schools championing the resources and commitment of Iowans to deliver a quality education to all students.  </a:t>
            </a:r>
          </a:p>
          <a:p>
            <a:pPr lvl="0">
              <a:lnSpc>
                <a:spcPct val="120000"/>
              </a:lnSpc>
            </a:pPr>
            <a:r>
              <a:rPr lang="en-US" dirty="0"/>
              <a:t>We support legislation and activities that strengthen and build a foundation of opportunity and stability for </a:t>
            </a:r>
            <a:r>
              <a:rPr lang="en-US" b="1" u="sng" dirty="0" smtClean="0"/>
              <a:t>students</a:t>
            </a:r>
            <a:r>
              <a:rPr lang="en-US" dirty="0" smtClean="0"/>
              <a:t> </a:t>
            </a:r>
            <a:r>
              <a:rPr lang="en-US" dirty="0"/>
              <a:t>in rural schools</a:t>
            </a:r>
            <a:r>
              <a:rPr lang="en-US" dirty="0" smtClean="0"/>
              <a:t>.</a:t>
            </a:r>
          </a:p>
          <a:p>
            <a:pPr lvl="0">
              <a:lnSpc>
                <a:spcPct val="120000"/>
              </a:lnSpc>
            </a:pPr>
            <a:r>
              <a:rPr lang="en-US" dirty="0" smtClean="0"/>
              <a:t>We recruit other individuals and organizations to advocate with a common purpose.</a:t>
            </a:r>
          </a:p>
          <a:p>
            <a:pPr lvl="0">
              <a:lnSpc>
                <a:spcPct val="120000"/>
              </a:lnSpc>
            </a:pPr>
            <a:r>
              <a:rPr lang="en-US" dirty="0" smtClean="0"/>
              <a:t>We tell the stories of school successes for </a:t>
            </a:r>
            <a:r>
              <a:rPr lang="en-US" b="1" u="sng" dirty="0" smtClean="0"/>
              <a:t>students </a:t>
            </a:r>
            <a:r>
              <a:rPr lang="en-US" dirty="0" smtClean="0"/>
              <a:t>from rural schools.</a:t>
            </a:r>
            <a:endParaRPr lang="en-US" dirty="0"/>
          </a:p>
        </p:txBody>
      </p:sp>
    </p:spTree>
    <p:extLst>
      <p:ext uri="{BB962C8B-B14F-4D97-AF65-F5344CB8AC3E}">
        <p14:creationId xmlns:p14="http://schemas.microsoft.com/office/powerpoint/2010/main" val="3875914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514600"/>
            <a:ext cx="8229600" cy="3611563"/>
          </a:xfrm>
        </p:spPr>
        <p:txBody>
          <a:bodyPr/>
          <a:lstStyle/>
          <a:p>
            <a:pPr marL="0" indent="0" algn="ctr">
              <a:buNone/>
            </a:pPr>
            <a:r>
              <a:rPr lang="en-US" dirty="0" smtClean="0"/>
              <a:t>Does Iowa Need a specific advocacy voice for Rural Schools?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5757"/>
            <a:ext cx="8382000" cy="141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321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Rural Schools need RSAI?</a:t>
            </a:r>
            <a:endParaRPr lang="en-US" dirty="0"/>
          </a:p>
        </p:txBody>
      </p:sp>
      <p:sp>
        <p:nvSpPr>
          <p:cNvPr id="3" name="Content Placeholder 2"/>
          <p:cNvSpPr>
            <a:spLocks noGrp="1"/>
          </p:cNvSpPr>
          <p:nvPr>
            <p:ph idx="1"/>
          </p:nvPr>
        </p:nvSpPr>
        <p:spPr>
          <a:xfrm>
            <a:off x="381000" y="1371600"/>
            <a:ext cx="8610600" cy="5410200"/>
          </a:xfrm>
        </p:spPr>
        <p:txBody>
          <a:bodyPr>
            <a:normAutofit fontScale="77500" lnSpcReduction="20000"/>
          </a:bodyPr>
          <a:lstStyle/>
          <a:p>
            <a:pPr marL="0" indent="0">
              <a:buNone/>
            </a:pPr>
            <a:r>
              <a:rPr lang="en-US" dirty="0" smtClean="0"/>
              <a:t>Other organizations do a fine job of advocating for all schools and students, however, we have unique needs and interests that compel us to work together:</a:t>
            </a:r>
          </a:p>
          <a:p>
            <a:pPr lvl="1"/>
            <a:r>
              <a:rPr lang="en-US" dirty="0" smtClean="0"/>
              <a:t>Transportation costs well above the state average</a:t>
            </a:r>
          </a:p>
          <a:p>
            <a:pPr lvl="1"/>
            <a:r>
              <a:rPr lang="en-US" dirty="0" smtClean="0"/>
              <a:t>Growing numbers of students in low-income families </a:t>
            </a:r>
          </a:p>
          <a:p>
            <a:pPr lvl="1"/>
            <a:r>
              <a:rPr lang="en-US" dirty="0" smtClean="0"/>
              <a:t>Declining enrollments that stress the budget</a:t>
            </a:r>
          </a:p>
          <a:p>
            <a:pPr lvl="1"/>
            <a:r>
              <a:rPr lang="en-US" dirty="0" smtClean="0"/>
              <a:t>Need for flexibility and incentives to promote efficient use of resources</a:t>
            </a:r>
          </a:p>
          <a:p>
            <a:pPr lvl="1"/>
            <a:r>
              <a:rPr lang="en-US" dirty="0" smtClean="0"/>
              <a:t>Less resource while compliance with state law becomes more complicated</a:t>
            </a:r>
          </a:p>
          <a:p>
            <a:pPr lvl="1"/>
            <a:r>
              <a:rPr lang="en-US" dirty="0" smtClean="0"/>
              <a:t>Need for adequate funding that supports delivery of educational opportunities to students in rural communities</a:t>
            </a:r>
          </a:p>
          <a:p>
            <a:pPr marL="0" indent="0">
              <a:buNone/>
            </a:pPr>
            <a:r>
              <a:rPr lang="en-US" dirty="0" smtClean="0"/>
              <a:t>Legislators from rural communities will identify with, trust and understand us.  Our very existence will strengthen the voice of the entire education community as we work together for interests in common and interests critical to rural school survival. </a:t>
            </a:r>
            <a:endParaRPr lang="en-US" dirty="0"/>
          </a:p>
        </p:txBody>
      </p:sp>
    </p:spTree>
    <p:extLst>
      <p:ext uri="{BB962C8B-B14F-4D97-AF65-F5344CB8AC3E}">
        <p14:creationId xmlns:p14="http://schemas.microsoft.com/office/powerpoint/2010/main" val="3806164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Advocacy Coalition Models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There are many organizations that advocate for Iowa Agriculture, which proves a good example.</a:t>
            </a:r>
          </a:p>
          <a:p>
            <a:pPr lvl="1">
              <a:lnSpc>
                <a:spcPct val="110000"/>
              </a:lnSpc>
            </a:pPr>
            <a:r>
              <a:rPr lang="en-US" sz="2200" dirty="0" smtClean="0"/>
              <a:t>Iowa Farm Bureau Federation</a:t>
            </a:r>
          </a:p>
          <a:p>
            <a:pPr lvl="1">
              <a:lnSpc>
                <a:spcPct val="110000"/>
              </a:lnSpc>
            </a:pPr>
            <a:r>
              <a:rPr lang="en-US" sz="2200" dirty="0" smtClean="0"/>
              <a:t>Iowa Corn Growers Association</a:t>
            </a:r>
          </a:p>
          <a:p>
            <a:pPr lvl="1">
              <a:lnSpc>
                <a:spcPct val="110000"/>
              </a:lnSpc>
            </a:pPr>
            <a:r>
              <a:rPr lang="en-US" sz="2200" dirty="0" smtClean="0"/>
              <a:t>Iowa Soybean Association</a:t>
            </a:r>
          </a:p>
          <a:p>
            <a:pPr lvl="1">
              <a:lnSpc>
                <a:spcPct val="110000"/>
              </a:lnSpc>
            </a:pPr>
            <a:r>
              <a:rPr lang="en-US" sz="2200" dirty="0" smtClean="0"/>
              <a:t>Iowa Cattlemen’s Association</a:t>
            </a:r>
          </a:p>
          <a:p>
            <a:pPr lvl="1">
              <a:lnSpc>
                <a:spcPct val="110000"/>
              </a:lnSpc>
            </a:pPr>
            <a:r>
              <a:rPr lang="en-US" sz="2200" dirty="0" smtClean="0"/>
              <a:t>Iowa Farmer’s Union</a:t>
            </a:r>
          </a:p>
          <a:p>
            <a:pPr lvl="1">
              <a:lnSpc>
                <a:spcPct val="110000"/>
              </a:lnSpc>
            </a:pPr>
            <a:r>
              <a:rPr lang="en-US" sz="2200" dirty="0" smtClean="0"/>
              <a:t>IA/Nebraska Farm Implement Dealers Association</a:t>
            </a:r>
          </a:p>
          <a:p>
            <a:pPr lvl="1">
              <a:lnSpc>
                <a:spcPct val="110000"/>
              </a:lnSpc>
            </a:pPr>
            <a:r>
              <a:rPr lang="en-US" sz="2200" dirty="0" smtClean="0"/>
              <a:t>Iowa Pork Producers Association</a:t>
            </a:r>
          </a:p>
          <a:p>
            <a:pPr lvl="1">
              <a:lnSpc>
                <a:spcPct val="110000"/>
              </a:lnSpc>
            </a:pPr>
            <a:r>
              <a:rPr lang="en-US" sz="2200" dirty="0" smtClean="0"/>
              <a:t>Iowa Poultry Association</a:t>
            </a:r>
          </a:p>
          <a:p>
            <a:pPr>
              <a:lnSpc>
                <a:spcPct val="110000"/>
              </a:lnSpc>
            </a:pPr>
            <a:r>
              <a:rPr lang="en-US" sz="2600" dirty="0" smtClean="0"/>
              <a:t>In many, many instances, these organizations have similar positions on important legislation and work together for it’s passage or defeat.  When they do agree, they have many voices close to different legislators that can help deliver the necessary vote for success. </a:t>
            </a:r>
            <a:endParaRPr lang="en-US" sz="2600" dirty="0"/>
          </a:p>
        </p:txBody>
      </p:sp>
    </p:spTree>
    <p:extLst>
      <p:ext uri="{BB962C8B-B14F-4D97-AF65-F5344CB8AC3E}">
        <p14:creationId xmlns:p14="http://schemas.microsoft.com/office/powerpoint/2010/main" val="2179014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RSAI Expectations: Strength in Numbers</a:t>
            </a:r>
            <a:endParaRPr lang="en-US" dirty="0"/>
          </a:p>
        </p:txBody>
      </p:sp>
      <p:sp>
        <p:nvSpPr>
          <p:cNvPr id="3" name="Content Placeholder 2"/>
          <p:cNvSpPr>
            <a:spLocks noGrp="1"/>
          </p:cNvSpPr>
          <p:nvPr>
            <p:ph idx="1"/>
          </p:nvPr>
        </p:nvSpPr>
        <p:spPr/>
        <p:txBody>
          <a:bodyPr>
            <a:normAutofit fontScale="92500"/>
          </a:bodyPr>
          <a:lstStyle/>
          <a:p>
            <a:pPr>
              <a:spcBef>
                <a:spcPts val="600"/>
              </a:spcBef>
            </a:pPr>
            <a:r>
              <a:rPr lang="en-US" dirty="0" smtClean="0"/>
              <a:t>RSAI bylaws indicate that membership in RSAI is not intended to replace membership in other education advocacy organizations</a:t>
            </a:r>
          </a:p>
          <a:p>
            <a:pPr>
              <a:spcBef>
                <a:spcPts val="600"/>
              </a:spcBef>
            </a:pPr>
            <a:r>
              <a:rPr lang="en-US" dirty="0" smtClean="0"/>
              <a:t>RSAI encourages school boards to join IASB, superintendents are encouraged to join SAI, etc.</a:t>
            </a:r>
          </a:p>
          <a:p>
            <a:r>
              <a:rPr lang="en-US" dirty="0" smtClean="0"/>
              <a:t>RSAI leaders will work with education and other organizations to garner support for RSAI priorities</a:t>
            </a:r>
            <a:r>
              <a:rPr lang="en-US" dirty="0" smtClean="0"/>
              <a:t>.</a:t>
            </a:r>
          </a:p>
          <a:p>
            <a:r>
              <a:rPr lang="en-US" dirty="0" smtClean="0"/>
              <a:t>Some examples of our successes follow:</a:t>
            </a:r>
            <a:endParaRPr lang="en-US" dirty="0"/>
          </a:p>
        </p:txBody>
      </p:sp>
    </p:spTree>
    <p:extLst>
      <p:ext uri="{BB962C8B-B14F-4D97-AF65-F5344CB8AC3E}">
        <p14:creationId xmlns:p14="http://schemas.microsoft.com/office/powerpoint/2010/main" val="428804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a:bodyPr>
          <a:lstStyle/>
          <a:p>
            <a:r>
              <a:rPr lang="en-US" dirty="0" smtClean="0"/>
              <a:t>Legislative priority:  Management </a:t>
            </a:r>
            <a:r>
              <a:rPr lang="en-US" dirty="0" smtClean="0"/>
              <a:t>Fund Use for Early Retirement over aged 65  </a:t>
            </a:r>
            <a:r>
              <a:rPr lang="en-US" i="1" dirty="0" smtClean="0">
                <a:solidFill>
                  <a:srgbClr val="FF0000"/>
                </a:solidFill>
              </a:rPr>
              <a:t>Accomplished April 2014*</a:t>
            </a:r>
          </a:p>
          <a:p>
            <a:pPr marL="0" indent="0">
              <a:buNone/>
            </a:pPr>
            <a:r>
              <a:rPr lang="en-US" dirty="0" smtClean="0">
                <a:solidFill>
                  <a:srgbClr val="FF0000"/>
                </a:solidFill>
              </a:rPr>
              <a:t>*</a:t>
            </a:r>
            <a:r>
              <a:rPr lang="en-US" sz="2800" u="sng" dirty="0" smtClean="0">
                <a:solidFill>
                  <a:srgbClr val="FF0000"/>
                </a:solidFill>
              </a:rPr>
              <a:t>http</a:t>
            </a:r>
            <a:r>
              <a:rPr lang="en-US" sz="2800" u="sng" dirty="0">
                <a:solidFill>
                  <a:srgbClr val="FF0000"/>
                </a:solidFill>
              </a:rPr>
              <a:t>://</a:t>
            </a:r>
            <a:r>
              <a:rPr lang="en-US" sz="2800" u="sng" dirty="0" smtClean="0">
                <a:solidFill>
                  <a:srgbClr val="FF0000"/>
                </a:solidFill>
              </a:rPr>
              <a:t>ruralstudentadvocates.blogspot.com/2014/03/advocacy-matters-story-of-sf-220-early.html </a:t>
            </a:r>
            <a:endParaRPr lang="en-US" sz="2800" u="sng" dirty="0">
              <a:solidFill>
                <a:srgbClr val="FF0000"/>
              </a:solidFill>
            </a:endParaRPr>
          </a:p>
        </p:txBody>
      </p:sp>
      <p:sp>
        <p:nvSpPr>
          <p:cNvPr id="4" name="Title 3"/>
          <p:cNvSpPr>
            <a:spLocks noGrp="1"/>
          </p:cNvSpPr>
          <p:nvPr>
            <p:ph type="title"/>
          </p:nvPr>
        </p:nvSpPr>
        <p:spPr>
          <a:solidFill>
            <a:srgbClr val="00B0F0"/>
          </a:solidFill>
        </p:spPr>
        <p:txBody>
          <a:bodyPr/>
          <a:lstStyle/>
          <a:p>
            <a:r>
              <a:rPr lang="en-US" b="1" dirty="0" smtClean="0"/>
              <a:t>2014 RSAI Legislative Priorities</a:t>
            </a:r>
            <a:endParaRPr lang="en-US" b="1" dirty="0"/>
          </a:p>
        </p:txBody>
      </p:sp>
    </p:spTree>
    <p:extLst>
      <p:ext uri="{BB962C8B-B14F-4D97-AF65-F5344CB8AC3E}">
        <p14:creationId xmlns:p14="http://schemas.microsoft.com/office/powerpoint/2010/main" val="3925912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62500" lnSpcReduction="20000"/>
          </a:bodyPr>
          <a:lstStyle/>
          <a:p>
            <a:pPr>
              <a:lnSpc>
                <a:spcPct val="120000"/>
              </a:lnSpc>
              <a:spcAft>
                <a:spcPts val="600"/>
              </a:spcAft>
            </a:pPr>
            <a:r>
              <a:rPr lang="en-US" dirty="0" smtClean="0"/>
              <a:t>Transportation Equity of Funding:  </a:t>
            </a:r>
            <a:r>
              <a:rPr lang="en-US" i="1" dirty="0" smtClean="0">
                <a:solidFill>
                  <a:srgbClr val="FF0000"/>
                </a:solidFill>
              </a:rPr>
              <a:t>Conversation started:  6 bills introduced in the House Education Committee and legislative approval of an Interim Committee in 2015 to study inequities including transportation</a:t>
            </a:r>
            <a:r>
              <a:rPr lang="en-US" i="1" dirty="0" smtClean="0">
                <a:solidFill>
                  <a:srgbClr val="FF0000"/>
                </a:solidFill>
              </a:rPr>
              <a:t>. </a:t>
            </a:r>
            <a:endParaRPr lang="en-US" i="1" dirty="0" smtClean="0">
              <a:solidFill>
                <a:srgbClr val="FF0000"/>
              </a:solidFill>
            </a:endParaRPr>
          </a:p>
          <a:p>
            <a:pPr>
              <a:lnSpc>
                <a:spcPct val="120000"/>
              </a:lnSpc>
              <a:spcAft>
                <a:spcPts val="600"/>
              </a:spcAft>
            </a:pPr>
            <a:r>
              <a:rPr lang="en-US" dirty="0" smtClean="0"/>
              <a:t>Use of PPEL and SAVE Funds for Repairs  </a:t>
            </a:r>
            <a:r>
              <a:rPr lang="en-US" i="1" dirty="0">
                <a:solidFill>
                  <a:srgbClr val="FF0000"/>
                </a:solidFill>
              </a:rPr>
              <a:t>Accomplished </a:t>
            </a:r>
            <a:r>
              <a:rPr lang="en-US" i="1" dirty="0" smtClean="0">
                <a:solidFill>
                  <a:srgbClr val="FF0000"/>
                </a:solidFill>
              </a:rPr>
              <a:t>May 2015 with passage of HF 646  allowing use of PPEL or SAVE for bus repair and maintenance in excess of $2,500.</a:t>
            </a:r>
            <a:endParaRPr lang="en-US" strike="sngStrike" dirty="0" smtClean="0"/>
          </a:p>
          <a:p>
            <a:pPr>
              <a:lnSpc>
                <a:spcPct val="120000"/>
              </a:lnSpc>
              <a:spcAft>
                <a:spcPts val="600"/>
              </a:spcAft>
            </a:pPr>
            <a:r>
              <a:rPr lang="en-US" dirty="0" smtClean="0"/>
              <a:t>Increased Flexibility </a:t>
            </a:r>
            <a:r>
              <a:rPr lang="en-US" dirty="0" smtClean="0"/>
              <a:t>for At-Risk Students </a:t>
            </a:r>
            <a:r>
              <a:rPr lang="en-US" i="1" dirty="0" smtClean="0">
                <a:solidFill>
                  <a:srgbClr val="FF0000"/>
                </a:solidFill>
              </a:rPr>
              <a:t>Progress seen in July 2015 </a:t>
            </a:r>
            <a:r>
              <a:rPr lang="en-US" i="1" dirty="0">
                <a:solidFill>
                  <a:srgbClr val="FF0000"/>
                </a:solidFill>
              </a:rPr>
              <a:t>with passage of </a:t>
            </a:r>
            <a:r>
              <a:rPr lang="en-US" i="1" dirty="0" smtClean="0">
                <a:solidFill>
                  <a:srgbClr val="FF0000"/>
                </a:solidFill>
              </a:rPr>
              <a:t>HF 658 which allows dropout prevention funds to be spent on at-risk students, granting increased flexibility</a:t>
            </a:r>
            <a:endParaRPr lang="en-US" dirty="0" smtClean="0"/>
          </a:p>
          <a:p>
            <a:pPr>
              <a:lnSpc>
                <a:spcPct val="120000"/>
              </a:lnSpc>
              <a:spcAft>
                <a:spcPts val="600"/>
              </a:spcAft>
            </a:pPr>
            <a:r>
              <a:rPr lang="en-US" dirty="0" smtClean="0"/>
              <a:t>State </a:t>
            </a:r>
            <a:r>
              <a:rPr lang="en-US" dirty="0" smtClean="0"/>
              <a:t>Penny Extension/Repeal of Sunset:  </a:t>
            </a:r>
            <a:r>
              <a:rPr lang="en-US" dirty="0" smtClean="0">
                <a:solidFill>
                  <a:srgbClr val="FF0000"/>
                </a:solidFill>
              </a:rPr>
              <a:t>Partial progress as SF </a:t>
            </a:r>
            <a:r>
              <a:rPr lang="en-US" dirty="0">
                <a:solidFill>
                  <a:srgbClr val="FF0000"/>
                </a:solidFill>
              </a:rPr>
              <a:t>477 was approved by the full Senate, 37:13 and is sitting in the House Ways and Means Committee, still alive for discussion in the 2016 Session. </a:t>
            </a:r>
          </a:p>
        </p:txBody>
      </p:sp>
      <p:sp>
        <p:nvSpPr>
          <p:cNvPr id="4" name="Title 3"/>
          <p:cNvSpPr>
            <a:spLocks noGrp="1"/>
          </p:cNvSpPr>
          <p:nvPr>
            <p:ph type="title"/>
          </p:nvPr>
        </p:nvSpPr>
        <p:spPr>
          <a:solidFill>
            <a:srgbClr val="00B0F0"/>
          </a:solidFill>
        </p:spPr>
        <p:txBody>
          <a:bodyPr/>
          <a:lstStyle/>
          <a:p>
            <a:r>
              <a:rPr lang="en-US" b="1" smtClean="0"/>
              <a:t>2015 </a:t>
            </a:r>
            <a:r>
              <a:rPr lang="en-US" b="1" dirty="0" smtClean="0"/>
              <a:t>RSAI Legislative Priorities</a:t>
            </a:r>
            <a:endParaRPr lang="en-US" b="1" dirty="0"/>
          </a:p>
        </p:txBody>
      </p:sp>
    </p:spTree>
    <p:extLst>
      <p:ext uri="{BB962C8B-B14F-4D97-AF65-F5344CB8AC3E}">
        <p14:creationId xmlns:p14="http://schemas.microsoft.com/office/powerpoint/2010/main" val="2957257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458200" cy="4999038"/>
          </a:xfrm>
        </p:spPr>
        <p:txBody>
          <a:bodyPr>
            <a:normAutofit/>
          </a:bodyPr>
          <a:lstStyle/>
          <a:p>
            <a:pPr lvl="0"/>
            <a:r>
              <a:rPr lang="en-US" b="1" dirty="0" smtClean="0"/>
              <a:t>Transportation Equity  </a:t>
            </a:r>
          </a:p>
          <a:p>
            <a:pPr lvl="0"/>
            <a:r>
              <a:rPr lang="en-US" b="1" dirty="0" smtClean="0"/>
              <a:t>State </a:t>
            </a:r>
            <a:r>
              <a:rPr lang="en-US" b="1" dirty="0"/>
              <a:t>Penny for School Infrastructure </a:t>
            </a:r>
            <a:r>
              <a:rPr lang="en-US" b="1" dirty="0" smtClean="0"/>
              <a:t>Extension</a:t>
            </a:r>
            <a:endParaRPr lang="en-US" dirty="0"/>
          </a:p>
          <a:p>
            <a:pPr lvl="0"/>
            <a:r>
              <a:rPr lang="en-US" b="1" dirty="0"/>
              <a:t>Funding and Flexibility for At-risk </a:t>
            </a:r>
            <a:r>
              <a:rPr lang="en-US" b="1" dirty="0" smtClean="0"/>
              <a:t>Students  </a:t>
            </a:r>
          </a:p>
          <a:p>
            <a:pPr lvl="0"/>
            <a:r>
              <a:rPr lang="en-US" b="1" dirty="0" smtClean="0"/>
              <a:t>Standards</a:t>
            </a:r>
            <a:r>
              <a:rPr lang="en-US" b="1" dirty="0"/>
              <a:t>, Assessment and </a:t>
            </a:r>
            <a:r>
              <a:rPr lang="en-US" b="1" dirty="0" smtClean="0"/>
              <a:t>Technology</a:t>
            </a:r>
            <a:r>
              <a:rPr lang="en-US" dirty="0" smtClean="0"/>
              <a:t>  </a:t>
            </a:r>
          </a:p>
          <a:p>
            <a:pPr lvl="0"/>
            <a:r>
              <a:rPr lang="en-US" b="1" dirty="0" smtClean="0"/>
              <a:t>State </a:t>
            </a:r>
            <a:r>
              <a:rPr lang="en-US" b="1" dirty="0"/>
              <a:t>Supplemental Assistance 6</a:t>
            </a:r>
            <a:r>
              <a:rPr lang="en-US" b="1" dirty="0" smtClean="0"/>
              <a:t>%   </a:t>
            </a:r>
            <a:endParaRPr lang="en-US" dirty="0" smtClean="0"/>
          </a:p>
          <a:p>
            <a:pPr lvl="0"/>
            <a:r>
              <a:rPr lang="en-US" b="1" dirty="0" smtClean="0"/>
              <a:t>Operational </a:t>
            </a:r>
            <a:r>
              <a:rPr lang="en-US" b="1" dirty="0"/>
              <a:t>Sharing </a:t>
            </a:r>
            <a:r>
              <a:rPr lang="en-US" b="1" dirty="0" smtClean="0"/>
              <a:t>Incentives  </a:t>
            </a:r>
          </a:p>
          <a:p>
            <a:pPr lvl="0"/>
            <a:r>
              <a:rPr lang="en-US" b="1" dirty="0" smtClean="0"/>
              <a:t>Equality </a:t>
            </a:r>
            <a:r>
              <a:rPr lang="en-US" b="1" dirty="0"/>
              <a:t>in the </a:t>
            </a:r>
            <a:r>
              <a:rPr lang="en-US" b="1" dirty="0" smtClean="0"/>
              <a:t>formula (District cost per pupil)</a:t>
            </a:r>
            <a:endParaRPr lang="en-US" sz="4000" u="sng" dirty="0">
              <a:solidFill>
                <a:srgbClr val="FF0000"/>
              </a:solidFill>
            </a:endParaRPr>
          </a:p>
        </p:txBody>
      </p:sp>
      <p:sp>
        <p:nvSpPr>
          <p:cNvPr id="4" name="Title 3"/>
          <p:cNvSpPr>
            <a:spLocks noGrp="1"/>
          </p:cNvSpPr>
          <p:nvPr>
            <p:ph type="title"/>
          </p:nvPr>
        </p:nvSpPr>
        <p:spPr>
          <a:xfrm>
            <a:off x="457200" y="274638"/>
            <a:ext cx="8458200" cy="1143000"/>
          </a:xfrm>
          <a:solidFill>
            <a:srgbClr val="00B0F0"/>
          </a:solidFill>
        </p:spPr>
        <p:txBody>
          <a:bodyPr>
            <a:normAutofit fontScale="90000"/>
          </a:bodyPr>
          <a:lstStyle/>
          <a:p>
            <a:r>
              <a:rPr lang="en-US" b="1" dirty="0" smtClean="0"/>
              <a:t>2016 RSAI Legislative Priorities</a:t>
            </a:r>
            <a:br>
              <a:rPr lang="en-US" b="1" dirty="0" smtClean="0"/>
            </a:br>
            <a:r>
              <a:rPr lang="en-US" b="1" dirty="0" smtClean="0"/>
              <a:t>approved October 7, 2016</a:t>
            </a:r>
            <a:endParaRPr lang="en-US" b="1" dirty="0"/>
          </a:p>
        </p:txBody>
      </p:sp>
    </p:spTree>
    <p:extLst>
      <p:ext uri="{BB962C8B-B14F-4D97-AF65-F5344CB8AC3E}">
        <p14:creationId xmlns:p14="http://schemas.microsoft.com/office/powerpoint/2010/main" val="1241539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4" y="-36095"/>
            <a:ext cx="8610600" cy="731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239000" y="34636"/>
            <a:ext cx="1219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83744" y="3844424"/>
            <a:ext cx="5484055" cy="2416046"/>
          </a:xfrm>
          <a:prstGeom prst="rect">
            <a:avLst/>
          </a:prstGeom>
          <a:noFill/>
        </p:spPr>
        <p:txBody>
          <a:bodyPr wrap="square" rtlCol="0">
            <a:spAutoFit/>
          </a:bodyPr>
          <a:lstStyle/>
          <a:p>
            <a:pPr>
              <a:spcAft>
                <a:spcPts val="600"/>
              </a:spcAft>
            </a:pPr>
            <a:r>
              <a:rPr lang="en-US" sz="1400" dirty="0"/>
              <a:t>SE Brad </a:t>
            </a:r>
            <a:r>
              <a:rPr lang="en-US" sz="1400" dirty="0" err="1"/>
              <a:t>Breon</a:t>
            </a:r>
            <a:r>
              <a:rPr lang="en-US" sz="1400" dirty="0"/>
              <a:t>, Moravia/Seymour, Supt, </a:t>
            </a:r>
            <a:r>
              <a:rPr lang="en-US" sz="1400" u="sng" dirty="0">
                <a:hlinkClick r:id="rId3"/>
              </a:rPr>
              <a:t>brad.breon@rsaia.org</a:t>
            </a:r>
            <a:r>
              <a:rPr lang="en-US" sz="1400" dirty="0"/>
              <a:t>  </a:t>
            </a:r>
            <a:endParaRPr lang="en-US" sz="1400" dirty="0" smtClean="0"/>
          </a:p>
          <a:p>
            <a:pPr>
              <a:spcAft>
                <a:spcPts val="600"/>
              </a:spcAft>
            </a:pPr>
            <a:r>
              <a:rPr lang="en-US" sz="1400" dirty="0" smtClean="0"/>
              <a:t>SW </a:t>
            </a:r>
            <a:r>
              <a:rPr lang="en-US" sz="1400" dirty="0"/>
              <a:t>Gregg Cruickshank, Sidney/South Page, Supt, </a:t>
            </a:r>
            <a:r>
              <a:rPr lang="en-US" sz="1400" dirty="0" smtClean="0"/>
              <a:t>	</a:t>
            </a:r>
            <a:r>
              <a:rPr lang="en-US" sz="1400" u="sng" dirty="0" smtClean="0">
                <a:hlinkClick r:id="rId4"/>
              </a:rPr>
              <a:t>gregg.cruickshank@rsaia.org</a:t>
            </a:r>
            <a:r>
              <a:rPr lang="en-US" sz="1400" dirty="0" smtClean="0"/>
              <a:t> </a:t>
            </a:r>
          </a:p>
          <a:p>
            <a:pPr>
              <a:spcAft>
                <a:spcPts val="600"/>
              </a:spcAft>
            </a:pPr>
            <a:r>
              <a:rPr lang="en-US" sz="1400" dirty="0" smtClean="0"/>
              <a:t>NE </a:t>
            </a:r>
            <a:r>
              <a:rPr lang="en-US" sz="1400" dirty="0"/>
              <a:t>Lee Ann </a:t>
            </a:r>
            <a:r>
              <a:rPr lang="en-US" sz="1400" dirty="0" err="1"/>
              <a:t>Grimley</a:t>
            </a:r>
            <a:r>
              <a:rPr lang="en-US" sz="1400" dirty="0"/>
              <a:t>, Springville, Board President, </a:t>
            </a:r>
            <a:r>
              <a:rPr lang="en-US" sz="1400" dirty="0" smtClean="0"/>
              <a:t>	</a:t>
            </a:r>
            <a:r>
              <a:rPr lang="en-US" sz="1400" u="sng" dirty="0" smtClean="0">
                <a:hlinkClick r:id="rId5"/>
              </a:rPr>
              <a:t>leeann.grimley@rsaia.org</a:t>
            </a:r>
            <a:r>
              <a:rPr lang="en-US" sz="1400" dirty="0" smtClean="0"/>
              <a:t>  </a:t>
            </a:r>
            <a:endParaRPr lang="en-US" sz="1400" dirty="0"/>
          </a:p>
          <a:p>
            <a:pPr>
              <a:spcAft>
                <a:spcPts val="600"/>
              </a:spcAft>
            </a:pPr>
            <a:r>
              <a:rPr lang="en-US" sz="1400" dirty="0" smtClean="0"/>
              <a:t>NW </a:t>
            </a:r>
            <a:r>
              <a:rPr lang="en-US" sz="1400" dirty="0"/>
              <a:t>Robert Olson, Clarion-Goldfield/Dows, Supt, </a:t>
            </a:r>
            <a:r>
              <a:rPr lang="en-US" sz="1400" u="sng" dirty="0">
                <a:hlinkClick r:id="rId6"/>
              </a:rPr>
              <a:t>robert.olson@rsaia.org</a:t>
            </a:r>
            <a:r>
              <a:rPr lang="en-US" sz="1400" dirty="0"/>
              <a:t> </a:t>
            </a:r>
          </a:p>
          <a:p>
            <a:pPr>
              <a:spcAft>
                <a:spcPts val="600"/>
              </a:spcAft>
            </a:pPr>
            <a:r>
              <a:rPr lang="en-US" sz="1400" dirty="0" smtClean="0"/>
              <a:t>*Dan Smith, Harmony, </a:t>
            </a:r>
            <a:r>
              <a:rPr lang="en-US" sz="1400" dirty="0"/>
              <a:t>Board </a:t>
            </a:r>
            <a:r>
              <a:rPr lang="en-US" sz="1400" dirty="0" smtClean="0"/>
              <a:t>President, </a:t>
            </a:r>
            <a:r>
              <a:rPr lang="en-US" sz="1400" u="sng" dirty="0" smtClean="0">
                <a:hlinkClick r:id="rId7"/>
              </a:rPr>
              <a:t>dan.smith@rsaia.org</a:t>
            </a:r>
            <a:r>
              <a:rPr lang="en-US" sz="1400" dirty="0" smtClean="0"/>
              <a:t>  At-large *</a:t>
            </a:r>
            <a:r>
              <a:rPr lang="en-US" sz="1400" dirty="0"/>
              <a:t>Kevin </a:t>
            </a:r>
            <a:r>
              <a:rPr lang="en-US" sz="1400" dirty="0" err="1" smtClean="0"/>
              <a:t>Fiene</a:t>
            </a:r>
            <a:r>
              <a:rPr lang="en-US" sz="1400" dirty="0" smtClean="0"/>
              <a:t>, I-35, </a:t>
            </a:r>
            <a:r>
              <a:rPr lang="en-US" sz="1400" dirty="0"/>
              <a:t>Supt, </a:t>
            </a:r>
            <a:r>
              <a:rPr lang="en-US" sz="1400" u="sng" dirty="0">
                <a:hlinkClick r:id="rId8"/>
              </a:rPr>
              <a:t>kevin.fiene@rsaia.org</a:t>
            </a:r>
            <a:r>
              <a:rPr lang="en-US" sz="1400" dirty="0"/>
              <a:t>  </a:t>
            </a:r>
            <a:r>
              <a:rPr lang="en-US" sz="1400" dirty="0" smtClean="0"/>
              <a:t>At-large</a:t>
            </a:r>
            <a:endParaRPr lang="en-US" sz="1400" dirty="0" smtClean="0"/>
          </a:p>
          <a:p>
            <a:pPr>
              <a:spcAft>
                <a:spcPts val="600"/>
              </a:spcAft>
            </a:pPr>
            <a:r>
              <a:rPr lang="en-US" sz="1400" dirty="0" smtClean="0"/>
              <a:t>*</a:t>
            </a:r>
            <a:r>
              <a:rPr lang="en-US" sz="1400" dirty="0"/>
              <a:t>Brian </a:t>
            </a:r>
            <a:r>
              <a:rPr lang="en-US" sz="1400" dirty="0" err="1"/>
              <a:t>Rodenberg</a:t>
            </a:r>
            <a:r>
              <a:rPr lang="en-US" sz="1400" dirty="0"/>
              <a:t>, Midland, Supt, </a:t>
            </a:r>
            <a:r>
              <a:rPr lang="en-US" sz="1400" u="sng" dirty="0">
                <a:hlinkClick r:id="rId9"/>
              </a:rPr>
              <a:t>brian.rodenberg@rsaia.org</a:t>
            </a:r>
            <a:r>
              <a:rPr lang="en-US" sz="1400" dirty="0"/>
              <a:t>  At-large </a:t>
            </a:r>
          </a:p>
        </p:txBody>
      </p:sp>
    </p:spTree>
    <p:extLst>
      <p:ext uri="{BB962C8B-B14F-4D97-AF65-F5344CB8AC3E}">
        <p14:creationId xmlns:p14="http://schemas.microsoft.com/office/powerpoint/2010/main" val="2155422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RSAI?</a:t>
            </a:r>
            <a:endParaRPr lang="en-US" dirty="0"/>
          </a:p>
        </p:txBody>
      </p:sp>
      <p:sp>
        <p:nvSpPr>
          <p:cNvPr id="3" name="Content Placeholder 2"/>
          <p:cNvSpPr>
            <a:spLocks noGrp="1"/>
          </p:cNvSpPr>
          <p:nvPr>
            <p:ph idx="1"/>
          </p:nvPr>
        </p:nvSpPr>
        <p:spPr/>
        <p:txBody>
          <a:bodyPr>
            <a:normAutofit/>
          </a:bodyPr>
          <a:lstStyle/>
          <a:p>
            <a:pPr lvl="0"/>
            <a:r>
              <a:rPr lang="en-US" dirty="0"/>
              <a:t>We are </a:t>
            </a:r>
            <a:r>
              <a:rPr lang="en-US" dirty="0" smtClean="0"/>
              <a:t>school leaders from </a:t>
            </a:r>
            <a:r>
              <a:rPr lang="en-US" dirty="0" smtClean="0"/>
              <a:t>nearly 70 rural </a:t>
            </a:r>
            <a:r>
              <a:rPr lang="en-US" dirty="0" smtClean="0"/>
              <a:t>school districts in Iowa who share the mission that all students, regardless of zip code, deserve a quality education.  </a:t>
            </a:r>
          </a:p>
          <a:p>
            <a:pPr lvl="0"/>
            <a:r>
              <a:rPr lang="en-US" dirty="0" smtClean="0"/>
              <a:t>We bring together school superintendents and school board members with a clear goal to strengthen support for the education of students in rural Iowa schools. </a:t>
            </a:r>
            <a:endParaRPr lang="en-US" dirty="0"/>
          </a:p>
          <a:p>
            <a:endParaRPr lang="en-US" dirty="0"/>
          </a:p>
        </p:txBody>
      </p:sp>
    </p:spTree>
    <p:extLst>
      <p:ext uri="{BB962C8B-B14F-4D97-AF65-F5344CB8AC3E}">
        <p14:creationId xmlns:p14="http://schemas.microsoft.com/office/powerpoint/2010/main" val="3588697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RSAI 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RSAI has enlisted the assistance of Larry Sigel and Margaret Buckton at ISFIS in data analysis, organizational work,  membership and legislative analysis regarding development of RSAI priorities and lobbying services. </a:t>
            </a:r>
          </a:p>
          <a:p>
            <a:r>
              <a:rPr lang="en-US" dirty="0"/>
              <a:t>Web site </a:t>
            </a:r>
            <a:r>
              <a:rPr lang="en-US" dirty="0">
                <a:hlinkClick r:id="rId2"/>
              </a:rPr>
              <a:t>http://rsaia.org/</a:t>
            </a:r>
            <a:endParaRPr lang="en-US" dirty="0"/>
          </a:p>
          <a:p>
            <a:r>
              <a:rPr lang="en-US" dirty="0" smtClean="0"/>
              <a:t>Web site includes research about quality of education in rural schools, rural school challenges, and listing of rural school stories in the media</a:t>
            </a:r>
          </a:p>
        </p:txBody>
      </p:sp>
    </p:spTree>
    <p:extLst>
      <p:ext uri="{BB962C8B-B14F-4D97-AF65-F5344CB8AC3E}">
        <p14:creationId xmlns:p14="http://schemas.microsoft.com/office/powerpoint/2010/main" val="4066984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dirty="0" smtClean="0">
                <a:hlinkClick r:id="rId2"/>
              </a:rPr>
              <a:t>http</a:t>
            </a:r>
            <a:r>
              <a:rPr lang="en-US" dirty="0">
                <a:hlinkClick r:id="rId2"/>
              </a:rPr>
              <a:t>://rsaia.org</a:t>
            </a:r>
            <a:r>
              <a:rPr lang="en-US" dirty="0" smtClean="0">
                <a:hlinkClick r:id="rId2"/>
              </a:rPr>
              <a:t>/</a:t>
            </a:r>
            <a:endParaRPr lang="en-US" dirty="0" smtClean="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4069" y="2819400"/>
            <a:ext cx="5103495" cy="287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562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41566"/>
            <a:ext cx="8257309" cy="825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135091" y="4495800"/>
            <a:ext cx="1981200" cy="609600"/>
          </a:xfrm>
          <a:solidFill>
            <a:schemeClr val="bg1"/>
          </a:solidFill>
          <a:ln w="25400">
            <a:solidFill>
              <a:schemeClr val="tx1"/>
            </a:solidFill>
          </a:ln>
        </p:spPr>
        <p:txBody>
          <a:bodyPr>
            <a:normAutofit/>
          </a:bodyPr>
          <a:lstStyle/>
          <a:p>
            <a:pPr marL="0" indent="0">
              <a:buNone/>
            </a:pPr>
            <a:r>
              <a:rPr lang="en-US" sz="2000" dirty="0">
                <a:hlinkClick r:id="rId3"/>
              </a:rPr>
              <a:t>http://rsaia.org/</a:t>
            </a:r>
            <a:endParaRPr lang="en-US" sz="2000" dirty="0"/>
          </a:p>
        </p:txBody>
      </p:sp>
      <p:sp>
        <p:nvSpPr>
          <p:cNvPr id="4" name="Oval 3"/>
          <p:cNvSpPr/>
          <p:nvPr/>
        </p:nvSpPr>
        <p:spPr>
          <a:xfrm>
            <a:off x="2194214" y="96981"/>
            <a:ext cx="10287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785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RSAI</a:t>
            </a:r>
            <a:endParaRPr lang="en-US" dirty="0"/>
          </a:p>
        </p:txBody>
      </p:sp>
      <p:sp>
        <p:nvSpPr>
          <p:cNvPr id="3" name="Content Placeholder 2"/>
          <p:cNvSpPr>
            <a:spLocks noGrp="1"/>
          </p:cNvSpPr>
          <p:nvPr>
            <p:ph idx="1"/>
          </p:nvPr>
        </p:nvSpPr>
        <p:spPr/>
        <p:txBody>
          <a:bodyPr>
            <a:normAutofit/>
          </a:bodyPr>
          <a:lstStyle/>
          <a:p>
            <a:r>
              <a:rPr lang="en-US" sz="3000" dirty="0" smtClean="0"/>
              <a:t>RSAI is organized into 4 territories of the state</a:t>
            </a:r>
          </a:p>
          <a:p>
            <a:r>
              <a:rPr lang="en-US" sz="3000" dirty="0" smtClean="0"/>
              <a:t>Each territory has representation on the RSAI leadership board and legislative committee</a:t>
            </a:r>
          </a:p>
          <a:p>
            <a:r>
              <a:rPr lang="en-US" sz="3000" dirty="0" smtClean="0"/>
              <a:t>Regional </a:t>
            </a:r>
            <a:r>
              <a:rPr lang="en-US" sz="3000" smtClean="0"/>
              <a:t>meetings bring </a:t>
            </a:r>
            <a:r>
              <a:rPr lang="en-US" sz="3000" dirty="0" smtClean="0"/>
              <a:t>together RSAI members for important policy development and priority setting</a:t>
            </a:r>
          </a:p>
          <a:p>
            <a:r>
              <a:rPr lang="en-US" sz="3000" dirty="0" smtClean="0"/>
              <a:t>The following slide shows the boundaries of the RSAI territories.</a:t>
            </a:r>
          </a:p>
          <a:p>
            <a:pPr marL="0" indent="0">
              <a:buNone/>
            </a:pPr>
            <a:endParaRPr lang="en-US" dirty="0"/>
          </a:p>
        </p:txBody>
      </p:sp>
    </p:spTree>
    <p:extLst>
      <p:ext uri="{BB962C8B-B14F-4D97-AF65-F5344CB8AC3E}">
        <p14:creationId xmlns:p14="http://schemas.microsoft.com/office/powerpoint/2010/main" val="2590128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806"/>
            <a:ext cx="9220199" cy="679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7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855"/>
            <a:ext cx="8229600" cy="1143000"/>
          </a:xfrm>
        </p:spPr>
        <p:txBody>
          <a:bodyPr/>
          <a:lstStyle/>
          <a:p>
            <a:r>
              <a:rPr lang="en-US" dirty="0" smtClean="0"/>
              <a:t>RSAI Leadership</a:t>
            </a:r>
            <a:endParaRPr lang="en-US" dirty="0"/>
          </a:p>
        </p:txBody>
      </p:sp>
      <p:sp>
        <p:nvSpPr>
          <p:cNvPr id="3" name="Content Placeholder 2"/>
          <p:cNvSpPr>
            <a:spLocks noGrp="1"/>
          </p:cNvSpPr>
          <p:nvPr>
            <p:ph idx="1"/>
          </p:nvPr>
        </p:nvSpPr>
        <p:spPr>
          <a:xfrm>
            <a:off x="304800" y="1066800"/>
            <a:ext cx="8839200" cy="5562600"/>
          </a:xfrm>
        </p:spPr>
        <p:txBody>
          <a:bodyPr>
            <a:normAutofit fontScale="25000" lnSpcReduction="20000"/>
          </a:bodyPr>
          <a:lstStyle/>
          <a:p>
            <a:pPr marL="0" indent="0">
              <a:buNone/>
            </a:pPr>
            <a:r>
              <a:rPr lang="en-US" sz="8000" dirty="0" smtClean="0"/>
              <a:t>A.  </a:t>
            </a:r>
            <a:r>
              <a:rPr lang="en-US" sz="8000" b="1" dirty="0" smtClean="0"/>
              <a:t>RSAI District Leadership Representatives </a:t>
            </a:r>
          </a:p>
          <a:p>
            <a:r>
              <a:rPr lang="en-US" sz="8000" dirty="0"/>
              <a:t>Southwest - Gregg Cruickshank/Sidney and South Page Superintendent</a:t>
            </a:r>
          </a:p>
          <a:p>
            <a:r>
              <a:rPr lang="en-US" sz="8000" dirty="0"/>
              <a:t>Northeast - </a:t>
            </a:r>
            <a:r>
              <a:rPr lang="en-US" sz="8000" dirty="0" err="1"/>
              <a:t>LeeAnn</a:t>
            </a:r>
            <a:r>
              <a:rPr lang="en-US" sz="8000" dirty="0"/>
              <a:t> </a:t>
            </a:r>
            <a:r>
              <a:rPr lang="en-US" sz="8000" dirty="0" err="1"/>
              <a:t>Grimley</a:t>
            </a:r>
            <a:r>
              <a:rPr lang="en-US" sz="8000" dirty="0"/>
              <a:t>/Springville Board President</a:t>
            </a:r>
          </a:p>
          <a:p>
            <a:r>
              <a:rPr lang="en-US" sz="8000" dirty="0"/>
              <a:t>Southeast - Brad </a:t>
            </a:r>
            <a:r>
              <a:rPr lang="en-US" sz="8000" dirty="0" err="1"/>
              <a:t>Breon</a:t>
            </a:r>
            <a:r>
              <a:rPr lang="en-US" sz="8000" dirty="0"/>
              <a:t>/Seymour and Moravia Superintendent</a:t>
            </a:r>
          </a:p>
          <a:p>
            <a:r>
              <a:rPr lang="en-US" sz="8000" dirty="0"/>
              <a:t>Northwest - Bob Olson/Clarion-Goldfield-Dows </a:t>
            </a:r>
            <a:r>
              <a:rPr lang="en-US" sz="8000" dirty="0" smtClean="0"/>
              <a:t>Superintendent</a:t>
            </a:r>
            <a:r>
              <a:rPr lang="en-US" sz="8000" dirty="0"/>
              <a:t/>
            </a:r>
            <a:br>
              <a:rPr lang="en-US" sz="8000" dirty="0"/>
            </a:br>
            <a:endParaRPr lang="en-US" sz="8000" dirty="0"/>
          </a:p>
          <a:p>
            <a:pPr marL="0" indent="0">
              <a:buNone/>
            </a:pPr>
            <a:r>
              <a:rPr lang="en-US" sz="8000" dirty="0"/>
              <a:t>B. </a:t>
            </a:r>
            <a:r>
              <a:rPr lang="en-US" sz="8000" b="1" dirty="0"/>
              <a:t> RSAI Legislative </a:t>
            </a:r>
            <a:r>
              <a:rPr lang="en-US" sz="8000" b="1" dirty="0" smtClean="0"/>
              <a:t>Committee Representatives</a:t>
            </a:r>
            <a:endParaRPr lang="en-US" sz="8000" b="1" dirty="0"/>
          </a:p>
          <a:p>
            <a:r>
              <a:rPr lang="en-US" sz="8000" dirty="0"/>
              <a:t>Southwest </a:t>
            </a:r>
            <a:r>
              <a:rPr lang="en-US" sz="8000" dirty="0" smtClean="0"/>
              <a:t>– Willie Stone/Villisca &amp; Corning </a:t>
            </a:r>
            <a:r>
              <a:rPr lang="en-US" sz="8000" dirty="0"/>
              <a:t>Superintendent</a:t>
            </a:r>
          </a:p>
          <a:p>
            <a:r>
              <a:rPr lang="en-US" sz="8000" dirty="0"/>
              <a:t>Northeast </a:t>
            </a:r>
            <a:r>
              <a:rPr lang="en-US" sz="8000" dirty="0" smtClean="0"/>
              <a:t>– Nick </a:t>
            </a:r>
            <a:r>
              <a:rPr lang="en-US" sz="8000" dirty="0" err="1" smtClean="0"/>
              <a:t>Trencamp</a:t>
            </a:r>
            <a:r>
              <a:rPr lang="en-US" sz="8000" dirty="0" smtClean="0"/>
              <a:t>/Central Superintendent</a:t>
            </a:r>
            <a:endParaRPr lang="en-US" sz="8000" dirty="0"/>
          </a:p>
          <a:p>
            <a:r>
              <a:rPr lang="en-US" sz="8000" dirty="0"/>
              <a:t>Southeast </a:t>
            </a:r>
            <a:r>
              <a:rPr lang="en-US" sz="8000" dirty="0" smtClean="0"/>
              <a:t>– Dennis Phelps/Tri-County &amp; Pekin Superintendent</a:t>
            </a:r>
            <a:endParaRPr lang="en-US" sz="8000" dirty="0"/>
          </a:p>
          <a:p>
            <a:r>
              <a:rPr lang="en-US" sz="8000" dirty="0"/>
              <a:t>Northwest </a:t>
            </a:r>
            <a:r>
              <a:rPr lang="en-US" sz="8000" dirty="0" smtClean="0"/>
              <a:t>– Tara </a:t>
            </a:r>
            <a:r>
              <a:rPr lang="en-US" sz="8000" dirty="0" smtClean="0"/>
              <a:t>Paul/Estherville </a:t>
            </a:r>
            <a:r>
              <a:rPr lang="en-US" sz="8000" dirty="0" smtClean="0"/>
              <a:t>Lincoln Central Superintendent</a:t>
            </a:r>
            <a:endParaRPr lang="en-US" sz="8000" dirty="0"/>
          </a:p>
          <a:p>
            <a:pPr marL="0" indent="0">
              <a:buNone/>
            </a:pPr>
            <a:endParaRPr lang="en-US" sz="8000" dirty="0" smtClean="0"/>
          </a:p>
          <a:p>
            <a:pPr marL="0" indent="0">
              <a:buNone/>
            </a:pPr>
            <a:r>
              <a:rPr lang="en-US" sz="8000" dirty="0" smtClean="0"/>
              <a:t>C</a:t>
            </a:r>
            <a:r>
              <a:rPr lang="en-US" sz="8000" dirty="0"/>
              <a:t>. </a:t>
            </a:r>
            <a:r>
              <a:rPr lang="en-US" sz="8000" b="1" dirty="0"/>
              <a:t>At-Large Representatives</a:t>
            </a:r>
            <a:r>
              <a:rPr lang="en-US" sz="8000" dirty="0"/>
              <a:t> - </a:t>
            </a:r>
            <a:r>
              <a:rPr lang="en-US" sz="8000" dirty="0" smtClean="0"/>
              <a:t>on Leadership </a:t>
            </a:r>
            <a:r>
              <a:rPr lang="en-US" sz="8000" dirty="0"/>
              <a:t>Group </a:t>
            </a:r>
            <a:r>
              <a:rPr lang="en-US" sz="8000" dirty="0" smtClean="0"/>
              <a:t>&amp; liaison </a:t>
            </a:r>
            <a:r>
              <a:rPr lang="en-US" sz="8000" dirty="0"/>
              <a:t>to </a:t>
            </a:r>
            <a:r>
              <a:rPr lang="en-US" sz="8000" dirty="0" smtClean="0"/>
              <a:t>Legislative Representatives</a:t>
            </a:r>
            <a:endParaRPr lang="en-US" sz="8000" dirty="0"/>
          </a:p>
          <a:p>
            <a:r>
              <a:rPr lang="en-US" sz="8000" dirty="0" smtClean="0"/>
              <a:t>Dan Smith/Harmony </a:t>
            </a:r>
            <a:r>
              <a:rPr lang="en-US" sz="8000" dirty="0"/>
              <a:t>Board </a:t>
            </a:r>
            <a:r>
              <a:rPr lang="en-US" sz="8000" dirty="0" err="1" smtClean="0"/>
              <a:t>Presdient</a:t>
            </a:r>
            <a:r>
              <a:rPr lang="en-US" sz="8000" dirty="0" smtClean="0"/>
              <a:t> </a:t>
            </a:r>
          </a:p>
          <a:p>
            <a:r>
              <a:rPr lang="en-US" sz="8000" dirty="0" smtClean="0"/>
              <a:t>Brian </a:t>
            </a:r>
            <a:r>
              <a:rPr lang="en-US" sz="8000" dirty="0" err="1"/>
              <a:t>Rodenburg</a:t>
            </a:r>
            <a:r>
              <a:rPr lang="en-US" sz="8000" dirty="0"/>
              <a:t>/Midland Superintendent </a:t>
            </a:r>
            <a:endParaRPr lang="en-US" sz="8000" dirty="0" smtClean="0"/>
          </a:p>
          <a:p>
            <a:r>
              <a:rPr lang="en-US" sz="8000" dirty="0" smtClean="0"/>
              <a:t>Kevin </a:t>
            </a:r>
            <a:r>
              <a:rPr lang="en-US" sz="8000" dirty="0" err="1" smtClean="0"/>
              <a:t>Fiene</a:t>
            </a:r>
            <a:r>
              <a:rPr lang="en-US" sz="8000" dirty="0" smtClean="0"/>
              <a:t>/I-35 Superintendent</a:t>
            </a:r>
            <a:endParaRPr lang="en-US" sz="8000" dirty="0"/>
          </a:p>
          <a:p>
            <a:endParaRPr lang="en-US" dirty="0"/>
          </a:p>
        </p:txBody>
      </p:sp>
    </p:spTree>
    <p:extLst>
      <p:ext uri="{BB962C8B-B14F-4D97-AF65-F5344CB8AC3E}">
        <p14:creationId xmlns:p14="http://schemas.microsoft.com/office/powerpoint/2010/main" val="353991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667000"/>
            <a:ext cx="8229600" cy="3459163"/>
          </a:xfrm>
        </p:spPr>
        <p:txBody>
          <a:bodyPr>
            <a:normAutofit/>
          </a:bodyPr>
          <a:lstStyle/>
          <a:p>
            <a:pPr marL="0" indent="0" algn="ctr">
              <a:buNone/>
            </a:pPr>
            <a:r>
              <a:rPr lang="en-US" sz="5400" dirty="0" smtClean="0"/>
              <a:t>RSAI Mission &amp; Vision </a:t>
            </a:r>
            <a:endParaRPr lang="en-US" sz="5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392939"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489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
            </a:r>
            <a:br>
              <a:rPr lang="en-US" dirty="0" smtClean="0"/>
            </a:br>
            <a:r>
              <a:rPr lang="en-US" dirty="0" smtClean="0"/>
              <a:t>RSAI Mission and Vision</a:t>
            </a:r>
            <a:endParaRPr lang="en-US" dirty="0"/>
          </a:p>
        </p:txBody>
      </p:sp>
      <p:sp>
        <p:nvSpPr>
          <p:cNvPr id="3" name="Content Placeholder 2"/>
          <p:cNvSpPr>
            <a:spLocks noGrp="1"/>
          </p:cNvSpPr>
          <p:nvPr>
            <p:ph idx="1"/>
          </p:nvPr>
        </p:nvSpPr>
        <p:spPr>
          <a:xfrm>
            <a:off x="457200" y="2057400"/>
            <a:ext cx="8458200" cy="1524000"/>
          </a:xfrm>
        </p:spPr>
        <p:txBody>
          <a:bodyPr>
            <a:normAutofit/>
          </a:bodyPr>
          <a:lstStyle/>
          <a:p>
            <a:pPr marL="0" lvl="0" indent="0">
              <a:buNone/>
            </a:pPr>
            <a:r>
              <a:rPr lang="en-US" dirty="0" smtClean="0"/>
              <a:t>RSAI </a:t>
            </a:r>
            <a:r>
              <a:rPr lang="en-US" dirty="0"/>
              <a:t>will advocate for students in rural schools to assure a fair, equal, and quality education</a:t>
            </a:r>
            <a:r>
              <a:rPr lang="en-US" dirty="0" smtClean="0"/>
              <a:t>.  </a:t>
            </a:r>
          </a:p>
          <a:p>
            <a:pPr marL="0" lvl="0" indent="0">
              <a:buNone/>
            </a:pPr>
            <a:endParaRPr lang="en-US" dirty="0"/>
          </a:p>
        </p:txBody>
      </p:sp>
    </p:spTree>
    <p:extLst>
      <p:ext uri="{BB962C8B-B14F-4D97-AF65-F5344CB8AC3E}">
        <p14:creationId xmlns:p14="http://schemas.microsoft.com/office/powerpoint/2010/main" val="2080797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
            </a:r>
            <a:br>
              <a:rPr lang="en-US" dirty="0" smtClean="0"/>
            </a:br>
            <a:r>
              <a:rPr lang="en-US" dirty="0" smtClean="0"/>
              <a:t>RSAI Mission and Vision</a:t>
            </a:r>
            <a:endParaRPr lang="en-US" dirty="0"/>
          </a:p>
        </p:txBody>
      </p:sp>
      <p:sp>
        <p:nvSpPr>
          <p:cNvPr id="3" name="Content Placeholder 2"/>
          <p:cNvSpPr>
            <a:spLocks noGrp="1"/>
          </p:cNvSpPr>
          <p:nvPr>
            <p:ph idx="1"/>
          </p:nvPr>
        </p:nvSpPr>
        <p:spPr>
          <a:xfrm>
            <a:off x="457200" y="1295400"/>
            <a:ext cx="8458200" cy="5257800"/>
          </a:xfrm>
        </p:spPr>
        <p:txBody>
          <a:bodyPr>
            <a:normAutofit fontScale="85000" lnSpcReduction="20000"/>
          </a:bodyPr>
          <a:lstStyle/>
          <a:p>
            <a:pPr marL="0" lvl="0" indent="0">
              <a:buNone/>
            </a:pPr>
            <a:endParaRPr lang="en-US" dirty="0"/>
          </a:p>
          <a:p>
            <a:pPr marL="0" lvl="0" indent="0">
              <a:buNone/>
            </a:pPr>
            <a:r>
              <a:rPr lang="en-US" dirty="0" smtClean="0"/>
              <a:t>RSAI Vision:  Member </a:t>
            </a:r>
            <a:r>
              <a:rPr lang="en-US" dirty="0"/>
              <a:t>schools will collaborate to promote legislation that strengthens rural education for students</a:t>
            </a:r>
            <a:r>
              <a:rPr lang="en-US" dirty="0" smtClean="0"/>
              <a:t>, by</a:t>
            </a:r>
            <a:r>
              <a:rPr lang="en-US" dirty="0"/>
              <a:t>;</a:t>
            </a:r>
          </a:p>
          <a:p>
            <a:pPr marL="400050" lvl="1" indent="0">
              <a:buNone/>
            </a:pPr>
            <a:r>
              <a:rPr lang="en-US" dirty="0"/>
              <a:t>1. </a:t>
            </a:r>
            <a:r>
              <a:rPr lang="en-US" i="1" dirty="0">
                <a:effectLst>
                  <a:outerShdw blurRad="38100" dist="38100" dir="2700000" algn="tl">
                    <a:srgbClr val="000000">
                      <a:alpha val="43137"/>
                    </a:srgbClr>
                  </a:outerShdw>
                </a:effectLst>
              </a:rPr>
              <a:t>Educating others</a:t>
            </a:r>
            <a:r>
              <a:rPr lang="en-US" dirty="0"/>
              <a:t> about the value of rural education to the state’s economy and future of Iowa as </a:t>
            </a:r>
            <a:r>
              <a:rPr lang="en-US" dirty="0" smtClean="0"/>
              <a:t>an educational </a:t>
            </a:r>
            <a:r>
              <a:rPr lang="en-US" dirty="0"/>
              <a:t>leader in the nation and the world;</a:t>
            </a:r>
          </a:p>
          <a:p>
            <a:pPr marL="400050" lvl="1" indent="0">
              <a:buNone/>
            </a:pPr>
            <a:r>
              <a:rPr lang="en-US" dirty="0"/>
              <a:t>2. </a:t>
            </a:r>
            <a:r>
              <a:rPr lang="en-US" i="1" dirty="0">
                <a:effectLst>
                  <a:outerShdw blurRad="38100" dist="38100" dir="2700000" algn="tl">
                    <a:srgbClr val="000000">
                      <a:alpha val="43137"/>
                    </a:srgbClr>
                  </a:outerShdw>
                </a:effectLst>
              </a:rPr>
              <a:t>Building </a:t>
            </a:r>
            <a:r>
              <a:rPr lang="en-US" i="1" dirty="0" smtClean="0">
                <a:effectLst>
                  <a:outerShdw blurRad="38100" dist="38100" dir="2700000" algn="tl">
                    <a:srgbClr val="000000">
                      <a:alpha val="43137"/>
                    </a:srgbClr>
                  </a:outerShdw>
                </a:effectLst>
              </a:rPr>
              <a:t>capacity </a:t>
            </a:r>
            <a:r>
              <a:rPr lang="en-US" dirty="0"/>
              <a:t>and understanding of other groups with similar interests on legislative </a:t>
            </a:r>
            <a:r>
              <a:rPr lang="en-US" dirty="0" smtClean="0"/>
              <a:t>and educational </a:t>
            </a:r>
            <a:r>
              <a:rPr lang="en-US" dirty="0"/>
              <a:t>issues to build a stronger voice;</a:t>
            </a:r>
          </a:p>
          <a:p>
            <a:pPr marL="400050" lvl="1" indent="0">
              <a:buNone/>
            </a:pPr>
            <a:r>
              <a:rPr lang="en-US" dirty="0"/>
              <a:t>3. </a:t>
            </a:r>
            <a:r>
              <a:rPr lang="en-US" i="1" dirty="0">
                <a:effectLst>
                  <a:outerShdw blurRad="38100" dist="38100" dir="2700000" algn="tl">
                    <a:srgbClr val="000000">
                      <a:alpha val="43137"/>
                    </a:srgbClr>
                  </a:outerShdw>
                </a:effectLst>
              </a:rPr>
              <a:t>Securing adequate resources</a:t>
            </a:r>
            <a:r>
              <a:rPr lang="en-US" dirty="0"/>
              <a:t>, academic and financial, to provide first class educational </a:t>
            </a:r>
            <a:r>
              <a:rPr lang="en-US" dirty="0" smtClean="0"/>
              <a:t>opportunities for </a:t>
            </a:r>
            <a:r>
              <a:rPr lang="en-US" dirty="0"/>
              <a:t>rural students; and</a:t>
            </a:r>
          </a:p>
          <a:p>
            <a:pPr marL="400050" lvl="1" indent="0">
              <a:buNone/>
            </a:pPr>
            <a:r>
              <a:rPr lang="en-US" dirty="0"/>
              <a:t>4. </a:t>
            </a:r>
            <a:r>
              <a:rPr lang="en-US" i="1" dirty="0">
                <a:effectLst>
                  <a:outerShdw blurRad="38100" dist="38100" dir="2700000" algn="tl">
                    <a:srgbClr val="000000">
                      <a:alpha val="43137"/>
                    </a:srgbClr>
                  </a:outerShdw>
                </a:effectLst>
              </a:rPr>
              <a:t>Maintaining local control </a:t>
            </a:r>
            <a:r>
              <a:rPr lang="en-US" dirty="0"/>
              <a:t>through the flexibility and authority of locally elected School Boards. </a:t>
            </a:r>
          </a:p>
        </p:txBody>
      </p:sp>
    </p:spTree>
    <p:extLst>
      <p:ext uri="{BB962C8B-B14F-4D97-AF65-F5344CB8AC3E}">
        <p14:creationId xmlns:p14="http://schemas.microsoft.com/office/powerpoint/2010/main" val="2602613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875</Words>
  <Application>Microsoft Office PowerPoint</Application>
  <PresentationFormat>On-screen Show (4:3)</PresentationFormat>
  <Paragraphs>97</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Who is RSAI?</vt:lpstr>
      <vt:lpstr>PowerPoint Presentation</vt:lpstr>
      <vt:lpstr>Organization of RSAI</vt:lpstr>
      <vt:lpstr>PowerPoint Presentation</vt:lpstr>
      <vt:lpstr>RSAI Leadership</vt:lpstr>
      <vt:lpstr>PowerPoint Presentation</vt:lpstr>
      <vt:lpstr> RSAI Mission and Vision</vt:lpstr>
      <vt:lpstr> RSAI Mission and Vision</vt:lpstr>
      <vt:lpstr>PowerPoint Presentation</vt:lpstr>
      <vt:lpstr>What do we do?</vt:lpstr>
      <vt:lpstr>PowerPoint Presentation</vt:lpstr>
      <vt:lpstr>Why do Rural Schools need RSAI?</vt:lpstr>
      <vt:lpstr>Other Advocacy Coalition Models</vt:lpstr>
      <vt:lpstr>RSAI Expectations: Strength in Numbers</vt:lpstr>
      <vt:lpstr>2014 RSAI Legislative Priorities</vt:lpstr>
      <vt:lpstr>2015 RSAI Legislative Priorities</vt:lpstr>
      <vt:lpstr>2016 RSAI Legislative Priorities approved October 7, 2016</vt:lpstr>
      <vt:lpstr>PowerPoint Presentation</vt:lpstr>
      <vt:lpstr>RSAI Resources</vt:lpstr>
      <vt:lpstr>Questions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School Advocates of Iowa</dc:title>
  <dc:creator>Margo</dc:creator>
  <cp:lastModifiedBy>Margo</cp:lastModifiedBy>
  <cp:revision>39</cp:revision>
  <cp:lastPrinted>2015-04-01T14:02:16Z</cp:lastPrinted>
  <dcterms:created xsi:type="dcterms:W3CDTF">2014-02-10T00:23:48Z</dcterms:created>
  <dcterms:modified xsi:type="dcterms:W3CDTF">2016-03-08T01:18:43Z</dcterms:modified>
</cp:coreProperties>
</file>