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Roboto"/>
      <p:regular r:id="rId20"/>
      <p:bold r:id="rId21"/>
      <p:italic r:id="rId22"/>
      <p:boldItalic r:id="rId23"/>
    </p:embeddedFont>
    <p:embeddedFont>
      <p:font typeface="Merriweather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22" Type="http://schemas.openxmlformats.org/officeDocument/2006/relationships/font" Target="fonts/Roboto-italic.fntdata"/><Relationship Id="rId21" Type="http://schemas.openxmlformats.org/officeDocument/2006/relationships/font" Target="fonts/Roboto-bold.fntdata"/><Relationship Id="rId24" Type="http://schemas.openxmlformats.org/officeDocument/2006/relationships/font" Target="fonts/Merriweather-regular.fntdata"/><Relationship Id="rId23" Type="http://schemas.openxmlformats.org/officeDocument/2006/relationships/font" Target="fonts/Robot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erriweather-italic.fntdata"/><Relationship Id="rId25" Type="http://schemas.openxmlformats.org/officeDocument/2006/relationships/font" Target="fonts/Merriweather-bold.fntdata"/><Relationship Id="rId27" Type="http://schemas.openxmlformats.org/officeDocument/2006/relationships/font" Target="fonts/Merriweath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a06532d55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a06532d55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3e1a1919b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3e1a1919b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d77479345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d77479345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ab8def16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ab8def1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9efc5e099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9efc5e099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70292b649d_0_2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70292b649d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3ee6c436b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3ee6c436b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fc29fb066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fc29fb066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02e5eec1d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02e5eec1d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53141d2cf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53141d2cf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fc29fb0669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fc29fb0669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ee875e120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ee875e120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Happened in 2022,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What’s Next in 2024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675" y="2303900"/>
            <a:ext cx="4861699" cy="243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Primaries</a:t>
            </a:r>
            <a:endParaRPr/>
          </a:p>
        </p:txBody>
      </p:sp>
      <p:sp>
        <p:nvSpPr>
          <p:cNvPr id="124" name="Google Shape;124;p22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Biden: Generic preferences vs. actual choices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GOP: Alternatives are not stepping up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Rules matter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5" name="Google Shape;12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2300" y="1518125"/>
            <a:ext cx="5139076" cy="342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General Election</a:t>
            </a:r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–Biden dependent on weak GOP nominee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Shades of 2016/2022; cross-pressured voters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Third parties could be important, but likely won’t get many votes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2" name="Google Shape;13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2525" y="1594950"/>
            <a:ext cx="5139076" cy="3298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Electoral College Trends: 2000-2020</a:t>
            </a:r>
            <a:endParaRPr/>
          </a:p>
        </p:txBody>
      </p:sp>
      <p:sp>
        <p:nvSpPr>
          <p:cNvPr id="138" name="Google Shape;138;p24"/>
          <p:cNvSpPr txBox="1"/>
          <p:nvPr/>
        </p:nvSpPr>
        <p:spPr>
          <a:xfrm>
            <a:off x="6936550" y="4413200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9" name="Google Shape;13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970400"/>
            <a:ext cx="4572000" cy="2880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4"/>
          <p:cNvPicPr preferRelativeResize="0"/>
          <p:nvPr/>
        </p:nvPicPr>
        <p:blipFill rotWithShape="1">
          <a:blip r:embed="rId4">
            <a:alphaModFix/>
          </a:blip>
          <a:srcRect b="1970" l="0" r="0" t="-1970"/>
          <a:stretch/>
        </p:blipFill>
        <p:spPr>
          <a:xfrm>
            <a:off x="0" y="1886475"/>
            <a:ext cx="4571987" cy="2880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4"/>
          <p:cNvSpPr txBox="1"/>
          <p:nvPr/>
        </p:nvSpPr>
        <p:spPr>
          <a:xfrm>
            <a:off x="222100" y="1517175"/>
            <a:ext cx="397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Consistency in voting, 2000-2020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2" name="Google Shape;142;p24"/>
          <p:cNvSpPr txBox="1"/>
          <p:nvPr/>
        </p:nvSpPr>
        <p:spPr>
          <a:xfrm>
            <a:off x="4617850" y="1517175"/>
            <a:ext cx="435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2000 vs. 2020: Changes relative to nation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Electoral College</a:t>
            </a:r>
            <a:endParaRPr/>
          </a:p>
        </p:txBody>
      </p:sp>
      <p:sp>
        <p:nvSpPr>
          <p:cNvPr id="148" name="Google Shape;148;p25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" name="Google Shape;149;p25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AZ, GA, MI, NC, NV, PA, &amp; WI keys to Elec College. Trump won 6/7 in ‘16, Biden 6/7 in ‘20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Biden loses 3 net electoral votes in new 2020 apportionment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269 magic R number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0" name="Google Shape;15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8788" y="1277025"/>
            <a:ext cx="5502812" cy="3866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56" name="Google Shape;156;p26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7" name="Google Shape;15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2022: Voters Put a Check on the White House, But Punish Republicans, Too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165825" y="1413425"/>
            <a:ext cx="41358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Since 1946, prez party loses on average 26 House seats, 4 Senate seats, and 4 governorships in midterms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lost only 9 net House seats while netting 1 senator and 2 governorships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2800" y="1576600"/>
            <a:ext cx="4537574" cy="3027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 Party </a:t>
            </a:r>
            <a:r>
              <a:rPr lang="en"/>
              <a:t>C</a:t>
            </a:r>
            <a:r>
              <a:rPr lang="en"/>
              <a:t>ontrol </a:t>
            </a:r>
            <a:r>
              <a:rPr lang="en"/>
              <a:t>F</a:t>
            </a:r>
            <a:r>
              <a:rPr lang="en"/>
              <a:t>urther </a:t>
            </a:r>
            <a:r>
              <a:rPr lang="en"/>
              <a:t>A</a:t>
            </a:r>
            <a:r>
              <a:rPr lang="en"/>
              <a:t>ligns with </a:t>
            </a:r>
            <a:r>
              <a:rPr lang="en"/>
              <a:t>P</a:t>
            </a:r>
            <a:r>
              <a:rPr lang="en"/>
              <a:t>residential Results, </a:t>
            </a:r>
            <a:r>
              <a:rPr lang="en"/>
              <a:t>F</a:t>
            </a:r>
            <a:r>
              <a:rPr lang="en"/>
              <a:t>ew </a:t>
            </a:r>
            <a:r>
              <a:rPr lang="en"/>
              <a:t>S</a:t>
            </a:r>
            <a:r>
              <a:rPr lang="en"/>
              <a:t>plit </a:t>
            </a:r>
            <a:r>
              <a:rPr lang="en"/>
              <a:t>D</a:t>
            </a:r>
            <a:r>
              <a:rPr lang="en"/>
              <a:t>elegations</a:t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1589" y="1303575"/>
            <a:ext cx="5660823" cy="383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Great 2024 GOP Map Looms </a:t>
            </a:r>
            <a:endParaRPr/>
          </a:p>
        </p:txBody>
      </p:sp>
      <p:sp>
        <p:nvSpPr>
          <p:cNvPr id="85" name="Google Shape;85;p16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Ds defending 3 Trump states (MT-OH-WV), 5 others where Biden did worse than he did nationally (AZ-MI-NV-PA-WI)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FL-TX only potentially vulnerable R seats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4925" y="1413425"/>
            <a:ext cx="5139075" cy="3451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Democrats on Defensive in Initial Ratings </a:t>
            </a:r>
            <a:endParaRPr/>
          </a:p>
        </p:txBody>
      </p:sp>
      <p:pic>
        <p:nvPicPr>
          <p:cNvPr id="92" name="Google Shape;9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5700" y="1351325"/>
            <a:ext cx="4712602" cy="3792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Narrow 222-213 GOP Edge, Republicans Enjoy Crossover Advantage </a:t>
            </a:r>
            <a:endParaRPr/>
          </a:p>
        </p:txBody>
      </p:sp>
      <p:sp>
        <p:nvSpPr>
          <p:cNvPr id="98" name="Google Shape;98;p18"/>
          <p:cNvSpPr txBox="1"/>
          <p:nvPr/>
        </p:nvSpPr>
        <p:spPr>
          <a:xfrm>
            <a:off x="165825" y="1413425"/>
            <a:ext cx="4406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211 seats Safe/Likely/Lean 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204 seats Safe/Likely/Lean 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20 Toss-ups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Lots of uncertainty about redistricting in certain states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9" name="Google Shape;9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5660" y="1413425"/>
            <a:ext cx="3940290" cy="328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Small Majority of Americans Live Under D Govs</a:t>
            </a:r>
            <a:endParaRPr/>
          </a:p>
        </p:txBody>
      </p:sp>
      <p:pic>
        <p:nvPicPr>
          <p:cNvPr id="105" name="Google Shape;10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6487" y="1383425"/>
            <a:ext cx="5751025" cy="3760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Small Number of 2023/24 Races, Ds on Defense</a:t>
            </a:r>
            <a:endParaRPr/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5725" y="1385225"/>
            <a:ext cx="4600673" cy="3758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353750" y="523250"/>
            <a:ext cx="8638500" cy="65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Biden Approval Negative and Largely Static </a:t>
            </a:r>
            <a:endParaRPr/>
          </a:p>
        </p:txBody>
      </p:sp>
      <p:sp>
        <p:nvSpPr>
          <p:cNvPr id="117" name="Google Shape;117;p21"/>
          <p:cNvSpPr txBox="1"/>
          <p:nvPr/>
        </p:nvSpPr>
        <p:spPr>
          <a:xfrm>
            <a:off x="6964550" y="4856675"/>
            <a:ext cx="251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FiveThirtyEight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8" name="Google Shape;11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33850"/>
            <a:ext cx="8839201" cy="33644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