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2" r:id="rId3"/>
    <p:sldId id="263" r:id="rId4"/>
    <p:sldId id="272" r:id="rId5"/>
    <p:sldId id="273" r:id="rId6"/>
    <p:sldId id="278" r:id="rId7"/>
    <p:sldId id="275" r:id="rId8"/>
    <p:sldId id="281" r:id="rId9"/>
    <p:sldId id="257" r:id="rId10"/>
    <p:sldId id="261" r:id="rId11"/>
    <p:sldId id="279" r:id="rId12"/>
    <p:sldId id="280" r:id="rId13"/>
    <p:sldId id="282" r:id="rId14"/>
    <p:sldId id="283" r:id="rId15"/>
    <p:sldId id="284" r:id="rId16"/>
    <p:sldId id="289" r:id="rId17"/>
    <p:sldId id="288" r:id="rId18"/>
    <p:sldId id="290" r:id="rId19"/>
    <p:sldId id="285" r:id="rId20"/>
    <p:sldId id="277" r:id="rId21"/>
    <p:sldId id="258" r:id="rId22"/>
    <p:sldId id="259" r:id="rId23"/>
    <p:sldId id="260" r:id="rId24"/>
    <p:sldId id="268" r:id="rId25"/>
    <p:sldId id="269" r:id="rId26"/>
    <p:sldId id="264" r:id="rId27"/>
    <p:sldId id="286" r:id="rId28"/>
    <p:sldId id="270"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756"/>
    <p:restoredTop sz="95073"/>
  </p:normalViewPr>
  <p:slideViewPr>
    <p:cSldViewPr snapToGrid="0">
      <p:cViewPr>
        <p:scale>
          <a:sx n="95" d="100"/>
          <a:sy n="95" d="100"/>
        </p:scale>
        <p:origin x="-128" y="6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9/22/23</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3A1CC3-2375-41D4-9E03-427CAF2A4C1A}" type="datetimeFigureOut">
              <a:rPr lang="en-US" dirty="0"/>
              <a:t>9/22/23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FF16868-8199-4C2C-A5B1-63AEE139F88E}" type="datetimeFigureOut">
              <a:rPr lang="en-US" dirty="0"/>
              <a:t>9/22/23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AD9FF7F-6988-44CC-821B-644E70CD2F73}" type="datetimeFigureOut">
              <a:rPr lang="en-US" dirty="0"/>
              <a:t>9/22/23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C12C299-16B2-4475-990D-751901EACC14}" type="datetimeFigureOut">
              <a:rPr lang="en-US" dirty="0"/>
              <a:t>9/22/23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9/22/23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9/22/23</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9/22/23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9/22/23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9/22/23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E6425-0181-43F2-84FC-787E803FD2F8}" type="datetimeFigureOut">
              <a:rPr lang="en-US" dirty="0"/>
              <a:t>9/22/23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9/22/23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9/22/23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9/22/23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9/22/23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6E86A4C-8E40-4F87-A4F0-01A0687C5742}" type="datetimeFigureOut">
              <a:rPr lang="en-US" dirty="0"/>
              <a:t>9/22/23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E72C73-2D91-4E12-BA25-F0AA0C03599B}" type="datetimeFigureOut">
              <a:rPr lang="en-US" dirty="0"/>
              <a:t>9/22/23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9/22/23</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s://www.gao.gov/highrisk/nasa-acquisition-management" TargetMode="External"/><Relationship Id="rId2" Type="http://schemas.openxmlformats.org/officeDocument/2006/relationships/hyperlink" Target="https://www.gao.gov/products/gao-22-105212"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hyperlink" Target="https://www.cbpp.org/research/federal-budget/introduction-to-the-federal-budget-proces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hyperlink" Target="https://www.fiscal.treasury.gov/files/reports-statements/mts/mts0922.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hyperlink" Target="https://www.pgpf.org/finding-solutions/understanding-the-budget/spendin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AF8C6-5F0F-367B-0F76-43346912B10B}"/>
              </a:ext>
            </a:extLst>
          </p:cNvPr>
          <p:cNvSpPr>
            <a:spLocks noGrp="1"/>
          </p:cNvSpPr>
          <p:nvPr>
            <p:ph type="ctrTitle"/>
          </p:nvPr>
        </p:nvSpPr>
        <p:spPr>
          <a:xfrm>
            <a:off x="1154955" y="1854073"/>
            <a:ext cx="8825658" cy="2677648"/>
          </a:xfrm>
        </p:spPr>
        <p:txBody>
          <a:bodyPr/>
          <a:lstStyle/>
          <a:p>
            <a:r>
              <a:rPr lang="en-US" dirty="0"/>
              <a:t>Budget and Appropriations Outlook - NASA </a:t>
            </a:r>
          </a:p>
        </p:txBody>
      </p:sp>
      <p:sp>
        <p:nvSpPr>
          <p:cNvPr id="3" name="Subtitle 2">
            <a:extLst>
              <a:ext uri="{FF2B5EF4-FFF2-40B4-BE49-F238E27FC236}">
                <a16:creationId xmlns:a16="http://schemas.microsoft.com/office/drawing/2014/main" id="{2C2D302C-C8CE-328A-2E6C-B3AF367924AC}"/>
              </a:ext>
            </a:extLst>
          </p:cNvPr>
          <p:cNvSpPr>
            <a:spLocks noGrp="1"/>
          </p:cNvSpPr>
          <p:nvPr>
            <p:ph type="subTitle" idx="1"/>
          </p:nvPr>
        </p:nvSpPr>
        <p:spPr>
          <a:xfrm>
            <a:off x="1154955" y="4777379"/>
            <a:ext cx="8825658" cy="1200339"/>
          </a:xfrm>
        </p:spPr>
        <p:txBody>
          <a:bodyPr>
            <a:normAutofit/>
          </a:bodyPr>
          <a:lstStyle/>
          <a:p>
            <a:r>
              <a:rPr lang="en-US" dirty="0"/>
              <a:t>Jennifer </a:t>
            </a:r>
            <a:r>
              <a:rPr lang="en-US" dirty="0" err="1"/>
              <a:t>Shutt</a:t>
            </a:r>
            <a:endParaRPr lang="en-US" dirty="0"/>
          </a:p>
          <a:p>
            <a:r>
              <a:rPr lang="en-US" dirty="0"/>
              <a:t>Washington Senior Reporter</a:t>
            </a:r>
          </a:p>
          <a:p>
            <a:r>
              <a:rPr lang="en-US" dirty="0"/>
              <a:t>States newsroom</a:t>
            </a:r>
          </a:p>
        </p:txBody>
      </p:sp>
    </p:spTree>
    <p:extLst>
      <p:ext uri="{BB962C8B-B14F-4D97-AF65-F5344CB8AC3E}">
        <p14:creationId xmlns:p14="http://schemas.microsoft.com/office/powerpoint/2010/main" val="3020092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B1826-E801-53E8-678B-9CE09A27DEA1}"/>
              </a:ext>
            </a:extLst>
          </p:cNvPr>
          <p:cNvSpPr>
            <a:spLocks noGrp="1"/>
          </p:cNvSpPr>
          <p:nvPr>
            <p:ph type="title"/>
          </p:nvPr>
        </p:nvSpPr>
        <p:spPr/>
        <p:txBody>
          <a:bodyPr/>
          <a:lstStyle/>
          <a:p>
            <a:pPr algn="ctr"/>
            <a:r>
              <a:rPr lang="en-US" dirty="0"/>
              <a:t>More guidelines than actual rules </a:t>
            </a:r>
          </a:p>
        </p:txBody>
      </p:sp>
      <p:sp>
        <p:nvSpPr>
          <p:cNvPr id="3" name="Content Placeholder 2">
            <a:extLst>
              <a:ext uri="{FF2B5EF4-FFF2-40B4-BE49-F238E27FC236}">
                <a16:creationId xmlns:a16="http://schemas.microsoft.com/office/drawing/2014/main" id="{3785AEB7-7F56-EC60-F2B4-6EF5120058B3}"/>
              </a:ext>
            </a:extLst>
          </p:cNvPr>
          <p:cNvSpPr>
            <a:spLocks noGrp="1"/>
          </p:cNvSpPr>
          <p:nvPr>
            <p:ph idx="1"/>
          </p:nvPr>
        </p:nvSpPr>
        <p:spPr>
          <a:xfrm>
            <a:off x="1154954" y="2603500"/>
            <a:ext cx="9651591" cy="4046682"/>
          </a:xfrm>
        </p:spPr>
        <p:txBody>
          <a:bodyPr>
            <a:noAutofit/>
          </a:bodyPr>
          <a:lstStyle/>
          <a:p>
            <a:r>
              <a:rPr lang="en-US" sz="2200" dirty="0"/>
              <a:t>Congress rarely follows the process step-by-step</a:t>
            </a:r>
          </a:p>
          <a:p>
            <a:r>
              <a:rPr lang="en-US" sz="2200" dirty="0"/>
              <a:t>The last time they approved all the appropriations bills by the beginning of the fiscal year was 1996 for fiscal year 1997</a:t>
            </a:r>
          </a:p>
          <a:p>
            <a:r>
              <a:rPr lang="en-US" sz="2200" dirty="0"/>
              <a:t>Fiscal year 2024 got a delayed start after Biden released his budget request about a month late on March 9th. </a:t>
            </a:r>
          </a:p>
        </p:txBody>
      </p:sp>
    </p:spTree>
    <p:extLst>
      <p:ext uri="{BB962C8B-B14F-4D97-AF65-F5344CB8AC3E}">
        <p14:creationId xmlns:p14="http://schemas.microsoft.com/office/powerpoint/2010/main" val="2837026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8BF7C-F141-4617-CE75-D4D3D9517B9E}"/>
              </a:ext>
            </a:extLst>
          </p:cNvPr>
          <p:cNvSpPr>
            <a:spLocks noGrp="1"/>
          </p:cNvSpPr>
          <p:nvPr>
            <p:ph type="title"/>
          </p:nvPr>
        </p:nvSpPr>
        <p:spPr>
          <a:xfrm>
            <a:off x="1154954" y="973668"/>
            <a:ext cx="9272156" cy="706964"/>
          </a:xfrm>
        </p:spPr>
        <p:txBody>
          <a:bodyPr/>
          <a:lstStyle/>
          <a:p>
            <a:r>
              <a:rPr lang="en-US" dirty="0"/>
              <a:t>Fiscal year 2024 appropriations process</a:t>
            </a:r>
          </a:p>
        </p:txBody>
      </p:sp>
      <p:sp>
        <p:nvSpPr>
          <p:cNvPr id="3" name="Content Placeholder 2">
            <a:extLst>
              <a:ext uri="{FF2B5EF4-FFF2-40B4-BE49-F238E27FC236}">
                <a16:creationId xmlns:a16="http://schemas.microsoft.com/office/drawing/2014/main" id="{6EB62940-C461-BAE1-B427-B81BE47611B3}"/>
              </a:ext>
            </a:extLst>
          </p:cNvPr>
          <p:cNvSpPr>
            <a:spLocks noGrp="1"/>
          </p:cNvSpPr>
          <p:nvPr>
            <p:ph idx="1"/>
          </p:nvPr>
        </p:nvSpPr>
        <p:spPr>
          <a:xfrm>
            <a:off x="1154954" y="2603499"/>
            <a:ext cx="10053820" cy="4151262"/>
          </a:xfrm>
        </p:spPr>
        <p:txBody>
          <a:bodyPr/>
          <a:lstStyle/>
          <a:p>
            <a:r>
              <a:rPr lang="en-US" dirty="0"/>
              <a:t>President’s budget request released March 9 </a:t>
            </a:r>
          </a:p>
          <a:p>
            <a:r>
              <a:rPr lang="en-US" dirty="0"/>
              <a:t>NASA detailed request released March 13 </a:t>
            </a:r>
          </a:p>
          <a:p>
            <a:r>
              <a:rPr lang="en-US" dirty="0"/>
              <a:t>Biden and McCarthy agreed to toplines for defense and nondefense within the debt limit deal that Congress approved with broad bipartisan votes. </a:t>
            </a:r>
          </a:p>
          <a:p>
            <a:r>
              <a:rPr lang="en-US" dirty="0"/>
              <a:t>McCarthy, under pressure from some hard right members, had HAC write bills well below those levels and loaded them up with conservative policy riders.</a:t>
            </a:r>
          </a:p>
          <a:p>
            <a:r>
              <a:rPr lang="en-US" dirty="0"/>
              <a:t>House Appropriations Committee approved 10 of 12 bills with GOP votes only</a:t>
            </a:r>
          </a:p>
          <a:p>
            <a:r>
              <a:rPr lang="en-US" dirty="0"/>
              <a:t>CJS and Labor-HHS-Ed didn’t get HAC markup, approval vote</a:t>
            </a:r>
          </a:p>
          <a:p>
            <a:r>
              <a:rPr lang="en-US" dirty="0"/>
              <a:t>Senate Appropriations Committee approved all 12 on broadly bipartisan votes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679433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5ADAF-1EC1-5B5D-B00D-9240D954852F}"/>
              </a:ext>
            </a:extLst>
          </p:cNvPr>
          <p:cNvSpPr>
            <a:spLocks noGrp="1"/>
          </p:cNvSpPr>
          <p:nvPr>
            <p:ph type="title"/>
          </p:nvPr>
        </p:nvSpPr>
        <p:spPr/>
        <p:txBody>
          <a:bodyPr/>
          <a:lstStyle/>
          <a:p>
            <a:pPr algn="ctr"/>
            <a:r>
              <a:rPr lang="en-US" dirty="0"/>
              <a:t>McCarthy handshake agreement</a:t>
            </a:r>
          </a:p>
        </p:txBody>
      </p:sp>
      <p:sp>
        <p:nvSpPr>
          <p:cNvPr id="3" name="Content Placeholder 2">
            <a:extLst>
              <a:ext uri="{FF2B5EF4-FFF2-40B4-BE49-F238E27FC236}">
                <a16:creationId xmlns:a16="http://schemas.microsoft.com/office/drawing/2014/main" id="{4883A645-4C45-A49B-EB08-EDDAE1A13D20}"/>
              </a:ext>
            </a:extLst>
          </p:cNvPr>
          <p:cNvSpPr>
            <a:spLocks noGrp="1"/>
          </p:cNvSpPr>
          <p:nvPr>
            <p:ph idx="1"/>
          </p:nvPr>
        </p:nvSpPr>
        <p:spPr>
          <a:xfrm>
            <a:off x="1154954" y="2603499"/>
            <a:ext cx="10098065" cy="4003777"/>
          </a:xfrm>
        </p:spPr>
        <p:txBody>
          <a:bodyPr>
            <a:normAutofit fontScale="92500" lnSpcReduction="20000"/>
          </a:bodyPr>
          <a:lstStyle/>
          <a:p>
            <a:r>
              <a:rPr lang="en-US" dirty="0"/>
              <a:t>Adopt a fiscal 2024 budget resolution balancing  the budget within 10 years. Fiscal 2024 begins on Oct. 1.</a:t>
            </a:r>
          </a:p>
          <a:p>
            <a:r>
              <a:rPr lang="en-US" dirty="0"/>
              <a:t>Pursue “reforms to” the budget process and mandatory spending programs. Such programs include Social Security, Medicare and Medicaid.</a:t>
            </a:r>
          </a:p>
          <a:p>
            <a:r>
              <a:rPr lang="en-US" dirty="0"/>
              <a:t> Cap fiscal 2024 discretionary spending at enacted fiscal 2022 levels or lower.</a:t>
            </a:r>
          </a:p>
          <a:p>
            <a:r>
              <a:rPr lang="en-US" dirty="0"/>
              <a:t>Only pass spending bills that comply with the budget resolution and pass all 12 regular spending bills on time. Congress has not been able to do that since 1996.</a:t>
            </a:r>
          </a:p>
          <a:p>
            <a:r>
              <a:rPr lang="en-US" dirty="0"/>
              <a:t>Pass any stopgap spending bill, or continuing resolution, before the end of the fiscal year on Sept. 30.</a:t>
            </a:r>
          </a:p>
          <a:p>
            <a:r>
              <a:rPr lang="en-US" dirty="0"/>
              <a:t>Reject any negotiations with the Senate unless that chamber’s 12 spending bills are passed, the bills comply with the House budget resolution, and they reduce non-defense discretionary spending.</a:t>
            </a:r>
          </a:p>
          <a:p>
            <a:r>
              <a:rPr lang="en-US" dirty="0"/>
              <a:t>Not agree to a debt limit increase without a budget agreement or “commensurate fiscal reforms.”</a:t>
            </a:r>
          </a:p>
          <a:p>
            <a:endParaRPr lang="en-US" dirty="0"/>
          </a:p>
        </p:txBody>
      </p:sp>
    </p:spTree>
    <p:extLst>
      <p:ext uri="{BB962C8B-B14F-4D97-AF65-F5344CB8AC3E}">
        <p14:creationId xmlns:p14="http://schemas.microsoft.com/office/powerpoint/2010/main" val="35310887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CE0EA-9D47-AF58-1847-8793955AF05A}"/>
              </a:ext>
            </a:extLst>
          </p:cNvPr>
          <p:cNvSpPr>
            <a:spLocks noGrp="1"/>
          </p:cNvSpPr>
          <p:nvPr>
            <p:ph type="title"/>
          </p:nvPr>
        </p:nvSpPr>
        <p:spPr/>
        <p:txBody>
          <a:bodyPr/>
          <a:lstStyle/>
          <a:p>
            <a:pPr algn="ctr"/>
            <a:r>
              <a:rPr lang="en-US" dirty="0"/>
              <a:t>Fiscal 2022 v. Fiscal 2023</a:t>
            </a:r>
          </a:p>
        </p:txBody>
      </p:sp>
      <p:sp>
        <p:nvSpPr>
          <p:cNvPr id="3" name="Content Placeholder 2">
            <a:extLst>
              <a:ext uri="{FF2B5EF4-FFF2-40B4-BE49-F238E27FC236}">
                <a16:creationId xmlns:a16="http://schemas.microsoft.com/office/drawing/2014/main" id="{BB56A7E1-FBF0-59EA-18C7-8FE4D334D38B}"/>
              </a:ext>
            </a:extLst>
          </p:cNvPr>
          <p:cNvSpPr>
            <a:spLocks noGrp="1"/>
          </p:cNvSpPr>
          <p:nvPr>
            <p:ph sz="half" idx="1"/>
          </p:nvPr>
        </p:nvSpPr>
        <p:spPr>
          <a:xfrm>
            <a:off x="383457" y="2271253"/>
            <a:ext cx="5599832" cy="4586748"/>
          </a:xfrm>
        </p:spPr>
        <p:txBody>
          <a:bodyPr>
            <a:normAutofit/>
          </a:bodyPr>
          <a:lstStyle/>
          <a:p>
            <a:r>
              <a:rPr lang="en-US" dirty="0"/>
              <a:t>Science - $7.614 billion</a:t>
            </a:r>
          </a:p>
          <a:p>
            <a:r>
              <a:rPr lang="en-US" dirty="0"/>
              <a:t>Aeronautics - $880.7 million</a:t>
            </a:r>
          </a:p>
          <a:p>
            <a:r>
              <a:rPr lang="en-US" dirty="0"/>
              <a:t>Space Tech - $1.1 billion </a:t>
            </a:r>
          </a:p>
          <a:p>
            <a:r>
              <a:rPr lang="en-US" dirty="0"/>
              <a:t>Exploration - $6.792 billion </a:t>
            </a:r>
          </a:p>
          <a:p>
            <a:r>
              <a:rPr lang="en-US" dirty="0"/>
              <a:t>Space Ops - $4.041 billion </a:t>
            </a:r>
          </a:p>
          <a:p>
            <a:r>
              <a:rPr lang="en-US" dirty="0"/>
              <a:t>STEM - $137 million </a:t>
            </a:r>
          </a:p>
          <a:p>
            <a:r>
              <a:rPr lang="en-US" dirty="0"/>
              <a:t>Safety, Security, Mission - $3.021B</a:t>
            </a:r>
          </a:p>
          <a:p>
            <a:r>
              <a:rPr lang="en-US" dirty="0"/>
              <a:t>Construction/Environmental - $410M</a:t>
            </a:r>
          </a:p>
          <a:p>
            <a:r>
              <a:rPr lang="en-US" dirty="0"/>
              <a:t>IG - $45.3 million </a:t>
            </a:r>
          </a:p>
          <a:p>
            <a:r>
              <a:rPr lang="en-US" dirty="0"/>
              <a:t>Total - $24.041 billion </a:t>
            </a:r>
          </a:p>
          <a:p>
            <a:endParaRPr lang="en-US" dirty="0"/>
          </a:p>
        </p:txBody>
      </p:sp>
      <p:sp>
        <p:nvSpPr>
          <p:cNvPr id="4" name="Content Placeholder 3">
            <a:extLst>
              <a:ext uri="{FF2B5EF4-FFF2-40B4-BE49-F238E27FC236}">
                <a16:creationId xmlns:a16="http://schemas.microsoft.com/office/drawing/2014/main" id="{AFD77724-7810-61F1-289C-372CCC92FFA9}"/>
              </a:ext>
            </a:extLst>
          </p:cNvPr>
          <p:cNvSpPr>
            <a:spLocks noGrp="1"/>
          </p:cNvSpPr>
          <p:nvPr>
            <p:ph sz="half" idx="2"/>
          </p:nvPr>
        </p:nvSpPr>
        <p:spPr>
          <a:xfrm>
            <a:off x="6208712" y="2271253"/>
            <a:ext cx="5442514" cy="4586747"/>
          </a:xfrm>
        </p:spPr>
        <p:txBody>
          <a:bodyPr>
            <a:normAutofit/>
          </a:bodyPr>
          <a:lstStyle/>
          <a:p>
            <a:r>
              <a:rPr lang="en-US" dirty="0"/>
              <a:t>Science - $7.795 billion </a:t>
            </a:r>
          </a:p>
          <a:p>
            <a:r>
              <a:rPr lang="en-US" dirty="0"/>
              <a:t>Aeronautics - $935 million </a:t>
            </a:r>
          </a:p>
          <a:p>
            <a:r>
              <a:rPr lang="en-US" dirty="0"/>
              <a:t>Space Tech - $1.2 billion </a:t>
            </a:r>
          </a:p>
          <a:p>
            <a:r>
              <a:rPr lang="en-US" dirty="0"/>
              <a:t>Exploration - $7.469 billion</a:t>
            </a:r>
          </a:p>
          <a:p>
            <a:r>
              <a:rPr lang="en-US" dirty="0"/>
              <a:t>Space Ops - $4.25 billion </a:t>
            </a:r>
          </a:p>
          <a:p>
            <a:r>
              <a:rPr lang="en-US" dirty="0"/>
              <a:t>STEM - $143.5 million </a:t>
            </a:r>
          </a:p>
          <a:p>
            <a:r>
              <a:rPr lang="en-US" dirty="0"/>
              <a:t>Safety, Security, Mission - $3.129B</a:t>
            </a:r>
          </a:p>
          <a:p>
            <a:r>
              <a:rPr lang="en-US" dirty="0"/>
              <a:t>Construction/Environmental - $414.3M</a:t>
            </a:r>
          </a:p>
          <a:p>
            <a:r>
              <a:rPr lang="en-US" dirty="0"/>
              <a:t>IG - $47.6 million</a:t>
            </a:r>
          </a:p>
          <a:p>
            <a:r>
              <a:rPr lang="en-US" dirty="0"/>
              <a:t>Total - $25.384 billion </a:t>
            </a:r>
          </a:p>
          <a:p>
            <a:endParaRPr lang="en-US" dirty="0"/>
          </a:p>
          <a:p>
            <a:endParaRPr lang="en-US" dirty="0"/>
          </a:p>
        </p:txBody>
      </p:sp>
    </p:spTree>
    <p:extLst>
      <p:ext uri="{BB962C8B-B14F-4D97-AF65-F5344CB8AC3E}">
        <p14:creationId xmlns:p14="http://schemas.microsoft.com/office/powerpoint/2010/main" val="2625410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5">
            <a:extLst>
              <a:ext uri="{FF2B5EF4-FFF2-40B4-BE49-F238E27FC236}">
                <a16:creationId xmlns:a16="http://schemas.microsoft.com/office/drawing/2014/main" id="{C81B0171-911B-DA04-3289-C96FF1496254}"/>
              </a:ext>
            </a:extLst>
          </p:cNvPr>
          <p:cNvPicPr>
            <a:picLocks noChangeAspect="1"/>
          </p:cNvPicPr>
          <p:nvPr/>
        </p:nvPicPr>
        <p:blipFill>
          <a:blip r:embed="rId2"/>
          <a:stretch>
            <a:fillRect/>
          </a:stretch>
        </p:blipFill>
        <p:spPr>
          <a:xfrm>
            <a:off x="5427406" y="169975"/>
            <a:ext cx="6702602" cy="6319316"/>
          </a:xfrm>
          <a:prstGeom prst="rect">
            <a:avLst/>
          </a:prstGeom>
        </p:spPr>
      </p:pic>
      <p:pic>
        <p:nvPicPr>
          <p:cNvPr id="3" name="Content Placeholder 7">
            <a:extLst>
              <a:ext uri="{FF2B5EF4-FFF2-40B4-BE49-F238E27FC236}">
                <a16:creationId xmlns:a16="http://schemas.microsoft.com/office/drawing/2014/main" id="{F2C6A865-10E8-ADE1-02BB-C079932C6821}"/>
              </a:ext>
            </a:extLst>
          </p:cNvPr>
          <p:cNvPicPr>
            <a:picLocks noChangeAspect="1"/>
          </p:cNvPicPr>
          <p:nvPr/>
        </p:nvPicPr>
        <p:blipFill>
          <a:blip r:embed="rId3"/>
          <a:stretch>
            <a:fillRect/>
          </a:stretch>
        </p:blipFill>
        <p:spPr>
          <a:xfrm>
            <a:off x="0" y="213483"/>
            <a:ext cx="5427406" cy="6633063"/>
          </a:xfrm>
          <a:prstGeom prst="rect">
            <a:avLst/>
          </a:prstGeom>
        </p:spPr>
      </p:pic>
    </p:spTree>
    <p:extLst>
      <p:ext uri="{BB962C8B-B14F-4D97-AF65-F5344CB8AC3E}">
        <p14:creationId xmlns:p14="http://schemas.microsoft.com/office/powerpoint/2010/main" val="2757028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1D798-52F1-38DA-4048-E0124016830F}"/>
              </a:ext>
            </a:extLst>
          </p:cNvPr>
          <p:cNvSpPr>
            <a:spLocks noGrp="1"/>
          </p:cNvSpPr>
          <p:nvPr>
            <p:ph type="title"/>
          </p:nvPr>
        </p:nvSpPr>
        <p:spPr/>
        <p:txBody>
          <a:bodyPr/>
          <a:lstStyle/>
          <a:p>
            <a:pPr algn="ctr"/>
            <a:r>
              <a:rPr lang="en-US" dirty="0"/>
              <a:t>Fiscal year 2024 NASA budget request </a:t>
            </a:r>
          </a:p>
        </p:txBody>
      </p:sp>
      <p:sp>
        <p:nvSpPr>
          <p:cNvPr id="3" name="Content Placeholder 2">
            <a:extLst>
              <a:ext uri="{FF2B5EF4-FFF2-40B4-BE49-F238E27FC236}">
                <a16:creationId xmlns:a16="http://schemas.microsoft.com/office/drawing/2014/main" id="{967DB8E7-D83C-7A8B-8BA0-59F7577F3EE6}"/>
              </a:ext>
            </a:extLst>
          </p:cNvPr>
          <p:cNvSpPr>
            <a:spLocks noGrp="1"/>
          </p:cNvSpPr>
          <p:nvPr>
            <p:ph idx="1"/>
          </p:nvPr>
        </p:nvSpPr>
        <p:spPr>
          <a:xfrm>
            <a:off x="1154954" y="2603499"/>
            <a:ext cx="10083317" cy="4136513"/>
          </a:xfrm>
        </p:spPr>
        <p:txBody>
          <a:bodyPr/>
          <a:lstStyle/>
          <a:p>
            <a:r>
              <a:rPr lang="en-US" dirty="0"/>
              <a:t>Total: $27.2 billion, which would be a $1.8 billion or 7% increase from the enacted level</a:t>
            </a:r>
          </a:p>
          <a:p>
            <a:r>
              <a:rPr lang="en-US" dirty="0"/>
              <a:t>Artemis program of lunar exploration: $8.1 billion, a $500 million increase</a:t>
            </a:r>
          </a:p>
          <a:p>
            <a:r>
              <a:rPr lang="en-US" dirty="0"/>
              <a:t>Earth sciences: $2.5  billion (next generation of Landsat satellites and the Earth System Observatory) </a:t>
            </a:r>
          </a:p>
          <a:p>
            <a:r>
              <a:rPr lang="en-US" dirty="0"/>
              <a:t>Space Technology portfolio: $1.39 billion</a:t>
            </a:r>
          </a:p>
          <a:p>
            <a:r>
              <a:rPr lang="en-US" dirty="0"/>
              <a:t>Mars sample return mission: $949 million</a:t>
            </a:r>
          </a:p>
          <a:p>
            <a:r>
              <a:rPr lang="en-US" dirty="0"/>
              <a:t>Hybrid-electric jet engine research: $500 million</a:t>
            </a:r>
          </a:p>
          <a:p>
            <a:r>
              <a:rPr lang="en-US" dirty="0"/>
              <a:t>Office of STEM Engagement: $158 million</a:t>
            </a:r>
          </a:p>
          <a:p>
            <a:r>
              <a:rPr lang="en-US" dirty="0"/>
              <a:t>Space tug R&amp;D to deorbiting the ISS: $180 million </a:t>
            </a:r>
          </a:p>
          <a:p>
            <a:r>
              <a:rPr lang="en-US" dirty="0"/>
              <a:t>Solving space trash issue and protecting the satellites: $39 million</a:t>
            </a:r>
          </a:p>
          <a:p>
            <a:endParaRPr lang="en-US" dirty="0"/>
          </a:p>
        </p:txBody>
      </p:sp>
    </p:spTree>
    <p:extLst>
      <p:ext uri="{BB962C8B-B14F-4D97-AF65-F5344CB8AC3E}">
        <p14:creationId xmlns:p14="http://schemas.microsoft.com/office/powerpoint/2010/main" val="3647047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1" name="Rectangle 10">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4" name="Rectangle 13">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6" name="Freeform 5">
            <a:extLst>
              <a:ext uri="{FF2B5EF4-FFF2-40B4-BE49-F238E27FC236}">
                <a16:creationId xmlns:a16="http://schemas.microsoft.com/office/drawing/2014/main" id="{11CAC6F2-0806-417B-BF5D-5AEF6195F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sp>
      <p:sp>
        <p:nvSpPr>
          <p:cNvPr id="18" name="Rectangle 17">
            <a:extLst>
              <a:ext uri="{FF2B5EF4-FFF2-40B4-BE49-F238E27FC236}">
                <a16:creationId xmlns:a16="http://schemas.microsoft.com/office/drawing/2014/main" id="{D4723B02-0AAB-4F6E-BA41-8ED99D559D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7EA2014A-17FF-BF7E-431E-0931DBC19297}"/>
              </a:ext>
            </a:extLst>
          </p:cNvPr>
          <p:cNvSpPr>
            <a:spLocks noGrp="1"/>
          </p:cNvSpPr>
          <p:nvPr>
            <p:ph type="title"/>
          </p:nvPr>
        </p:nvSpPr>
        <p:spPr>
          <a:xfrm>
            <a:off x="8160773" y="1113062"/>
            <a:ext cx="3382297" cy="3281957"/>
          </a:xfrm>
        </p:spPr>
        <p:txBody>
          <a:bodyPr vert="horz" lIns="91440" tIns="45720" rIns="91440" bIns="45720" rtlCol="0" anchor="b">
            <a:normAutofit/>
          </a:bodyPr>
          <a:lstStyle/>
          <a:p>
            <a:r>
              <a:rPr lang="en-US" sz="5400" b="0" i="0" kern="1200">
                <a:solidFill>
                  <a:srgbClr val="EBEBEB"/>
                </a:solidFill>
                <a:latin typeface="+mj-lt"/>
                <a:ea typeface="+mj-ea"/>
                <a:cs typeface="+mj-cs"/>
              </a:rPr>
              <a:t>Fiscal 2024 request </a:t>
            </a:r>
          </a:p>
        </p:txBody>
      </p:sp>
      <p:pic>
        <p:nvPicPr>
          <p:cNvPr id="5" name="Content Placeholder 4" descr="Table&#10;&#10;Description automatically generated">
            <a:extLst>
              <a:ext uri="{FF2B5EF4-FFF2-40B4-BE49-F238E27FC236}">
                <a16:creationId xmlns:a16="http://schemas.microsoft.com/office/drawing/2014/main" id="{1C807A89-D4F2-4332-8650-448DC250FD5D}"/>
              </a:ext>
            </a:extLst>
          </p:cNvPr>
          <p:cNvPicPr>
            <a:picLocks noGrp="1" noChangeAspect="1"/>
          </p:cNvPicPr>
          <p:nvPr>
            <p:ph idx="1"/>
          </p:nvPr>
        </p:nvPicPr>
        <p:blipFill>
          <a:blip r:embed="rId3"/>
          <a:stretch>
            <a:fillRect/>
          </a:stretch>
        </p:blipFill>
        <p:spPr>
          <a:xfrm>
            <a:off x="484886" y="427452"/>
            <a:ext cx="11222228" cy="6284446"/>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3490762332"/>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5D01D-6EC6-CFF1-A298-248ADC8BADF3}"/>
              </a:ext>
            </a:extLst>
          </p:cNvPr>
          <p:cNvSpPr>
            <a:spLocks noGrp="1"/>
          </p:cNvSpPr>
          <p:nvPr>
            <p:ph type="title"/>
          </p:nvPr>
        </p:nvSpPr>
        <p:spPr/>
        <p:txBody>
          <a:bodyPr/>
          <a:lstStyle/>
          <a:p>
            <a:pPr algn="ctr"/>
            <a:r>
              <a:rPr lang="en-US"/>
              <a:t>Fiscal 2023 </a:t>
            </a:r>
            <a:r>
              <a:rPr lang="en-US" dirty="0"/>
              <a:t>v. fiscal 2024 request </a:t>
            </a:r>
          </a:p>
        </p:txBody>
      </p:sp>
      <p:sp>
        <p:nvSpPr>
          <p:cNvPr id="3" name="Content Placeholder 2">
            <a:extLst>
              <a:ext uri="{FF2B5EF4-FFF2-40B4-BE49-F238E27FC236}">
                <a16:creationId xmlns:a16="http://schemas.microsoft.com/office/drawing/2014/main" id="{8E7FBEE8-AB25-ABF0-15FB-A9EB954CF889}"/>
              </a:ext>
            </a:extLst>
          </p:cNvPr>
          <p:cNvSpPr>
            <a:spLocks noGrp="1"/>
          </p:cNvSpPr>
          <p:nvPr>
            <p:ph sz="half" idx="1"/>
          </p:nvPr>
        </p:nvSpPr>
        <p:spPr>
          <a:xfrm>
            <a:off x="604434" y="2247254"/>
            <a:ext cx="5375678" cy="4610746"/>
          </a:xfrm>
        </p:spPr>
        <p:txBody>
          <a:bodyPr>
            <a:normAutofit/>
          </a:bodyPr>
          <a:lstStyle/>
          <a:p>
            <a:r>
              <a:rPr lang="en-US" dirty="0"/>
              <a:t>Science - $7.795 billion </a:t>
            </a:r>
          </a:p>
          <a:p>
            <a:r>
              <a:rPr lang="en-US" dirty="0"/>
              <a:t>Aeronautics - $935 million </a:t>
            </a:r>
          </a:p>
          <a:p>
            <a:r>
              <a:rPr lang="en-US" dirty="0"/>
              <a:t>Space Tech - $1.2 billion </a:t>
            </a:r>
          </a:p>
          <a:p>
            <a:r>
              <a:rPr lang="en-US" dirty="0"/>
              <a:t>Exploration - $7.469 billion</a:t>
            </a:r>
          </a:p>
          <a:p>
            <a:r>
              <a:rPr lang="en-US" dirty="0"/>
              <a:t>Space Ops - $4.25 billion </a:t>
            </a:r>
          </a:p>
          <a:p>
            <a:r>
              <a:rPr lang="en-US" dirty="0"/>
              <a:t>STEM - $143.5 million </a:t>
            </a:r>
          </a:p>
          <a:p>
            <a:r>
              <a:rPr lang="en-US" dirty="0"/>
              <a:t>Safety, Security, Mission - $3.129B</a:t>
            </a:r>
          </a:p>
          <a:p>
            <a:r>
              <a:rPr lang="en-US" dirty="0"/>
              <a:t>Construction/Environmental - $414.3M</a:t>
            </a:r>
          </a:p>
          <a:p>
            <a:r>
              <a:rPr lang="en-US" dirty="0"/>
              <a:t>IG - $47.6 million</a:t>
            </a:r>
          </a:p>
          <a:p>
            <a:r>
              <a:rPr lang="en-US" dirty="0"/>
              <a:t>Total - $25.384 billion </a:t>
            </a:r>
          </a:p>
          <a:p>
            <a:endParaRPr lang="en-US" dirty="0"/>
          </a:p>
        </p:txBody>
      </p:sp>
      <p:sp>
        <p:nvSpPr>
          <p:cNvPr id="4" name="Content Placeholder 3">
            <a:extLst>
              <a:ext uri="{FF2B5EF4-FFF2-40B4-BE49-F238E27FC236}">
                <a16:creationId xmlns:a16="http://schemas.microsoft.com/office/drawing/2014/main" id="{AA73CB44-0213-67BF-AE1F-012F240E89FA}"/>
              </a:ext>
            </a:extLst>
          </p:cNvPr>
          <p:cNvSpPr>
            <a:spLocks noGrp="1"/>
          </p:cNvSpPr>
          <p:nvPr>
            <p:ph sz="half" idx="2"/>
          </p:nvPr>
        </p:nvSpPr>
        <p:spPr>
          <a:xfrm>
            <a:off x="6211890" y="2247254"/>
            <a:ext cx="5055378" cy="4610746"/>
          </a:xfrm>
        </p:spPr>
        <p:txBody>
          <a:bodyPr>
            <a:normAutofit/>
          </a:bodyPr>
          <a:lstStyle/>
          <a:p>
            <a:r>
              <a:rPr lang="en-US" dirty="0"/>
              <a:t>Science - $8.261 billion (3.4%)</a:t>
            </a:r>
          </a:p>
          <a:p>
            <a:r>
              <a:rPr lang="en-US" dirty="0"/>
              <a:t>Aeronautics – $995.8 million (6.5%)</a:t>
            </a:r>
          </a:p>
          <a:p>
            <a:r>
              <a:rPr lang="en-US" dirty="0"/>
              <a:t>Space Tech - $1.392 billion (16%)</a:t>
            </a:r>
          </a:p>
          <a:p>
            <a:r>
              <a:rPr lang="en-US" dirty="0"/>
              <a:t>Exploration - $7.971 billion (6.7%)</a:t>
            </a:r>
          </a:p>
          <a:p>
            <a:r>
              <a:rPr lang="en-US" dirty="0"/>
              <a:t>Space Ops - $4.535 billion (6.7%)</a:t>
            </a:r>
          </a:p>
          <a:p>
            <a:r>
              <a:rPr lang="en-US" dirty="0"/>
              <a:t>STEM - $157.8 million (10%)</a:t>
            </a:r>
          </a:p>
          <a:p>
            <a:r>
              <a:rPr lang="en-US" dirty="0"/>
              <a:t>Safety, Security, Mission - $3.369B (7.9%)</a:t>
            </a:r>
          </a:p>
          <a:p>
            <a:r>
              <a:rPr lang="en-US" dirty="0"/>
              <a:t>Construction-Environmental - $453.7M</a:t>
            </a:r>
          </a:p>
          <a:p>
            <a:r>
              <a:rPr lang="en-US" dirty="0"/>
              <a:t>IG - $50.2 million</a:t>
            </a:r>
          </a:p>
          <a:p>
            <a:r>
              <a:rPr lang="en-US" dirty="0"/>
              <a:t>Total - $27.185</a:t>
            </a:r>
          </a:p>
        </p:txBody>
      </p:sp>
    </p:spTree>
    <p:extLst>
      <p:ext uri="{BB962C8B-B14F-4D97-AF65-F5344CB8AC3E}">
        <p14:creationId xmlns:p14="http://schemas.microsoft.com/office/powerpoint/2010/main" val="13240973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CE272-DE57-804A-80F1-83E92EB23946}"/>
              </a:ext>
            </a:extLst>
          </p:cNvPr>
          <p:cNvSpPr>
            <a:spLocks noGrp="1"/>
          </p:cNvSpPr>
          <p:nvPr>
            <p:ph type="title"/>
          </p:nvPr>
        </p:nvSpPr>
        <p:spPr/>
        <p:txBody>
          <a:bodyPr/>
          <a:lstStyle/>
          <a:p>
            <a:pPr algn="ctr"/>
            <a:r>
              <a:rPr lang="en-US" dirty="0"/>
              <a:t>House CJS v. Senate CJS (FY 24)</a:t>
            </a:r>
          </a:p>
        </p:txBody>
      </p:sp>
      <p:sp>
        <p:nvSpPr>
          <p:cNvPr id="3" name="Content Placeholder 2">
            <a:extLst>
              <a:ext uri="{FF2B5EF4-FFF2-40B4-BE49-F238E27FC236}">
                <a16:creationId xmlns:a16="http://schemas.microsoft.com/office/drawing/2014/main" id="{401509A7-429A-2041-A782-CDF134C7DFCE}"/>
              </a:ext>
            </a:extLst>
          </p:cNvPr>
          <p:cNvSpPr>
            <a:spLocks noGrp="1"/>
          </p:cNvSpPr>
          <p:nvPr>
            <p:ph sz="half" idx="1"/>
          </p:nvPr>
        </p:nvSpPr>
        <p:spPr>
          <a:xfrm>
            <a:off x="225287" y="2358888"/>
            <a:ext cx="5754825" cy="4803912"/>
          </a:xfrm>
        </p:spPr>
        <p:txBody>
          <a:bodyPr>
            <a:normAutofit/>
          </a:bodyPr>
          <a:lstStyle/>
          <a:p>
            <a:r>
              <a:rPr lang="en-US" dirty="0"/>
              <a:t>Science - $7.38 billion </a:t>
            </a:r>
          </a:p>
          <a:p>
            <a:r>
              <a:rPr lang="en-US" dirty="0"/>
              <a:t>Aeronautics - $945.8 million </a:t>
            </a:r>
          </a:p>
          <a:p>
            <a:r>
              <a:rPr lang="en-US" dirty="0"/>
              <a:t>Space Tech - $1.205 billion </a:t>
            </a:r>
          </a:p>
          <a:p>
            <a:r>
              <a:rPr lang="en-US" dirty="0"/>
              <a:t>Exploration - $7.971 billion</a:t>
            </a:r>
          </a:p>
          <a:p>
            <a:r>
              <a:rPr lang="en-US" dirty="0"/>
              <a:t>Space Ops - $4.345 billion </a:t>
            </a:r>
          </a:p>
          <a:p>
            <a:r>
              <a:rPr lang="en-US" dirty="0"/>
              <a:t>STEM - $89 million </a:t>
            </a:r>
          </a:p>
          <a:p>
            <a:r>
              <a:rPr lang="en-US" dirty="0"/>
              <a:t>Safety, Security, Mission - $3.135B</a:t>
            </a:r>
          </a:p>
          <a:p>
            <a:r>
              <a:rPr lang="en-US" dirty="0"/>
              <a:t>Construction/Environmental - $247.9M*</a:t>
            </a:r>
          </a:p>
          <a:p>
            <a:r>
              <a:rPr lang="en-US" dirty="0"/>
              <a:t>IG - $47.6 million</a:t>
            </a:r>
          </a:p>
          <a:p>
            <a:r>
              <a:rPr lang="en-US" dirty="0"/>
              <a:t>Total - $25.37 billion </a:t>
            </a:r>
          </a:p>
          <a:p>
            <a:endParaRPr lang="en-US" dirty="0"/>
          </a:p>
        </p:txBody>
      </p:sp>
      <p:sp>
        <p:nvSpPr>
          <p:cNvPr id="4" name="Content Placeholder 3">
            <a:extLst>
              <a:ext uri="{FF2B5EF4-FFF2-40B4-BE49-F238E27FC236}">
                <a16:creationId xmlns:a16="http://schemas.microsoft.com/office/drawing/2014/main" id="{5F380F7A-E5D5-FE4E-94CB-0F0598A10BA0}"/>
              </a:ext>
            </a:extLst>
          </p:cNvPr>
          <p:cNvSpPr>
            <a:spLocks noGrp="1"/>
          </p:cNvSpPr>
          <p:nvPr>
            <p:ph sz="half" idx="2"/>
          </p:nvPr>
        </p:nvSpPr>
        <p:spPr>
          <a:xfrm>
            <a:off x="6208712" y="2358888"/>
            <a:ext cx="5545966" cy="4499112"/>
          </a:xfrm>
        </p:spPr>
        <p:txBody>
          <a:bodyPr>
            <a:normAutofit/>
          </a:bodyPr>
          <a:lstStyle/>
          <a:p>
            <a:r>
              <a:rPr lang="en-US" dirty="0"/>
              <a:t>Science - $7.341 billion </a:t>
            </a:r>
          </a:p>
          <a:p>
            <a:r>
              <a:rPr lang="en-US" dirty="0"/>
              <a:t>Aeronautics - $935 million </a:t>
            </a:r>
          </a:p>
          <a:p>
            <a:r>
              <a:rPr lang="en-US" dirty="0"/>
              <a:t>Space Tech - $1.118 billion </a:t>
            </a:r>
          </a:p>
          <a:p>
            <a:r>
              <a:rPr lang="en-US" dirty="0"/>
              <a:t>Exploration - $7.736 billion</a:t>
            </a:r>
          </a:p>
          <a:p>
            <a:r>
              <a:rPr lang="en-US" dirty="0"/>
              <a:t>Space Ops - $4.2 billion </a:t>
            </a:r>
          </a:p>
          <a:p>
            <a:r>
              <a:rPr lang="en-US" dirty="0"/>
              <a:t>STEM - $ 143.5 million </a:t>
            </a:r>
          </a:p>
          <a:p>
            <a:r>
              <a:rPr lang="en-US" dirty="0"/>
              <a:t>Safety, Security, Mission - $3.1B</a:t>
            </a:r>
          </a:p>
          <a:p>
            <a:r>
              <a:rPr lang="en-US" dirty="0"/>
              <a:t>Construction/Environmental - $379M*</a:t>
            </a:r>
          </a:p>
          <a:p>
            <a:r>
              <a:rPr lang="en-US" dirty="0"/>
              <a:t>IG - $47 million</a:t>
            </a:r>
          </a:p>
          <a:p>
            <a:r>
              <a:rPr lang="en-US" dirty="0"/>
              <a:t>Total - $25 billion </a:t>
            </a:r>
          </a:p>
          <a:p>
            <a:endParaRPr lang="en-US" dirty="0"/>
          </a:p>
        </p:txBody>
      </p:sp>
    </p:spTree>
    <p:extLst>
      <p:ext uri="{BB962C8B-B14F-4D97-AF65-F5344CB8AC3E}">
        <p14:creationId xmlns:p14="http://schemas.microsoft.com/office/powerpoint/2010/main" val="18457795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4F5DF-34E1-8C66-9602-6EDC0F8118B6}"/>
              </a:ext>
            </a:extLst>
          </p:cNvPr>
          <p:cNvSpPr>
            <a:spLocks noGrp="1"/>
          </p:cNvSpPr>
          <p:nvPr>
            <p:ph type="title"/>
          </p:nvPr>
        </p:nvSpPr>
        <p:spPr/>
        <p:txBody>
          <a:bodyPr/>
          <a:lstStyle/>
          <a:p>
            <a:pPr algn="ctr"/>
            <a:r>
              <a:rPr lang="en-US" dirty="0"/>
              <a:t>Government Accountability Office </a:t>
            </a:r>
          </a:p>
        </p:txBody>
      </p:sp>
      <p:sp>
        <p:nvSpPr>
          <p:cNvPr id="3" name="Content Placeholder 2">
            <a:extLst>
              <a:ext uri="{FF2B5EF4-FFF2-40B4-BE49-F238E27FC236}">
                <a16:creationId xmlns:a16="http://schemas.microsoft.com/office/drawing/2014/main" id="{859FA681-707F-A263-9098-59DB4AD3CD6E}"/>
              </a:ext>
            </a:extLst>
          </p:cNvPr>
          <p:cNvSpPr>
            <a:spLocks noGrp="1"/>
          </p:cNvSpPr>
          <p:nvPr>
            <p:ph idx="1"/>
          </p:nvPr>
        </p:nvSpPr>
        <p:spPr>
          <a:xfrm>
            <a:off x="1154954" y="2603499"/>
            <a:ext cx="9965330" cy="3753055"/>
          </a:xfrm>
        </p:spPr>
        <p:txBody>
          <a:bodyPr/>
          <a:lstStyle/>
          <a:p>
            <a:r>
              <a:rPr lang="en-US" dirty="0"/>
              <a:t>Assessments of Major Projects (</a:t>
            </a:r>
            <a:r>
              <a:rPr lang="en-US" dirty="0">
                <a:hlinkClick r:id="rId2"/>
              </a:rPr>
              <a:t>June 2022</a:t>
            </a:r>
            <a:r>
              <a:rPr lang="en-US" dirty="0"/>
              <a:t>)</a:t>
            </a:r>
          </a:p>
          <a:p>
            <a:r>
              <a:rPr lang="en-US" dirty="0"/>
              <a:t>“Of the 21 major projects in the development phase of NASA's acquisition process (which includes building and launching the system), 15 were responsible for cumulative cost overruns of about $12 billion and cumulative schedule delays of 28 years. But just three projects—the James Webb Space Telescope, Space Launch System, and Orion—are responsible for more than three-quarters of the cost growth and almost half of the delays.”</a:t>
            </a:r>
          </a:p>
          <a:p>
            <a:r>
              <a:rPr lang="en-US" dirty="0"/>
              <a:t>Acquisition management on the </a:t>
            </a:r>
            <a:r>
              <a:rPr lang="en-US" dirty="0">
                <a:hlinkClick r:id="rId3"/>
              </a:rPr>
              <a:t>high risk list </a:t>
            </a:r>
            <a:endParaRPr lang="en-US" dirty="0"/>
          </a:p>
        </p:txBody>
      </p:sp>
    </p:spTree>
    <p:extLst>
      <p:ext uri="{BB962C8B-B14F-4D97-AF65-F5344CB8AC3E}">
        <p14:creationId xmlns:p14="http://schemas.microsoft.com/office/powerpoint/2010/main" val="247974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2" name="Rectangle 11">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5" name="Rectangle 14">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B9DCBC6F-2BDA-A104-3C31-500D30BA1B86}"/>
              </a:ext>
            </a:extLst>
          </p:cNvPr>
          <p:cNvSpPr>
            <a:spLocks noGrp="1"/>
          </p:cNvSpPr>
          <p:nvPr>
            <p:ph type="title"/>
          </p:nvPr>
        </p:nvSpPr>
        <p:spPr>
          <a:xfrm>
            <a:off x="8382055" y="689458"/>
            <a:ext cx="3161016" cy="3153753"/>
          </a:xfrm>
        </p:spPr>
        <p:txBody>
          <a:bodyPr vert="horz" lIns="91440" tIns="45720" rIns="91440" bIns="45720" rtlCol="0" anchor="b">
            <a:normAutofit/>
          </a:bodyPr>
          <a:lstStyle/>
          <a:p>
            <a:pPr>
              <a:lnSpc>
                <a:spcPct val="90000"/>
              </a:lnSpc>
            </a:pPr>
            <a:r>
              <a:rPr lang="en-US" sz="3400" b="0" i="0" kern="1200" dirty="0">
                <a:solidFill>
                  <a:srgbClr val="EBEBEB"/>
                </a:solidFill>
                <a:latin typeface="+mj-lt"/>
                <a:ea typeface="+mj-ea"/>
                <a:cs typeface="+mj-cs"/>
              </a:rPr>
              <a:t>Government spending: where does it go?</a:t>
            </a:r>
          </a:p>
        </p:txBody>
      </p:sp>
      <p:sp>
        <p:nvSpPr>
          <p:cNvPr id="4" name="Text Placeholder 3">
            <a:extLst>
              <a:ext uri="{FF2B5EF4-FFF2-40B4-BE49-F238E27FC236}">
                <a16:creationId xmlns:a16="http://schemas.microsoft.com/office/drawing/2014/main" id="{0BE516E1-74C4-BF3C-2286-37359BE26716}"/>
              </a:ext>
            </a:extLst>
          </p:cNvPr>
          <p:cNvSpPr>
            <a:spLocks noGrp="1"/>
          </p:cNvSpPr>
          <p:nvPr>
            <p:ph type="body" sz="half" idx="2"/>
          </p:nvPr>
        </p:nvSpPr>
        <p:spPr>
          <a:xfrm>
            <a:off x="8382055" y="4238526"/>
            <a:ext cx="3161016" cy="1622322"/>
          </a:xfrm>
        </p:spPr>
        <p:txBody>
          <a:bodyPr vert="horz" lIns="91440" tIns="45720" rIns="91440" bIns="45720" rtlCol="0" anchor="t">
            <a:normAutofit/>
          </a:bodyPr>
          <a:lstStyle/>
          <a:p>
            <a:r>
              <a:rPr lang="en-US" sz="1800" b="0" i="0" kern="1200" cap="all" dirty="0">
                <a:solidFill>
                  <a:schemeClr val="accent1">
                    <a:lumMod val="60000"/>
                    <a:lumOff val="40000"/>
                  </a:schemeClr>
                </a:solidFill>
                <a:latin typeface="+mn-lt"/>
                <a:ea typeface="+mn-ea"/>
                <a:cs typeface="+mn-cs"/>
              </a:rPr>
              <a:t>Mandatory</a:t>
            </a:r>
            <a:r>
              <a:rPr lang="en-US" sz="1800" cap="all" dirty="0"/>
              <a:t> </a:t>
            </a:r>
            <a:r>
              <a:rPr lang="en-US" sz="1800" b="0" i="0" kern="1200" cap="all" dirty="0">
                <a:solidFill>
                  <a:schemeClr val="accent1">
                    <a:lumMod val="60000"/>
                    <a:lumOff val="40000"/>
                  </a:schemeClr>
                </a:solidFill>
                <a:latin typeface="+mn-lt"/>
                <a:ea typeface="+mn-ea"/>
                <a:cs typeface="+mn-cs"/>
              </a:rPr>
              <a:t>v. Discretionary</a:t>
            </a:r>
          </a:p>
        </p:txBody>
      </p:sp>
      <p:grpSp>
        <p:nvGrpSpPr>
          <p:cNvPr id="17" name="Group 16">
            <a:extLst>
              <a:ext uri="{FF2B5EF4-FFF2-40B4-BE49-F238E27FC236}">
                <a16:creationId xmlns:a16="http://schemas.microsoft.com/office/drawing/2014/main" id="{25A657F0-42F3-40D3-BC75-7DA1F5C6A22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3332" y="396837"/>
            <a:ext cx="7906665" cy="6058999"/>
            <a:chOff x="423332" y="396837"/>
            <a:chExt cx="7906665" cy="6058999"/>
          </a:xfrm>
        </p:grpSpPr>
        <p:sp>
          <p:nvSpPr>
            <p:cNvPr id="18" name="Rectangle 17">
              <a:extLst>
                <a:ext uri="{FF2B5EF4-FFF2-40B4-BE49-F238E27FC236}">
                  <a16:creationId xmlns:a16="http://schemas.microsoft.com/office/drawing/2014/main" id="{2E94FF68-7A60-47B7-AB98-1674FC7F2D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flipH="1">
              <a:off x="423332" y="402165"/>
              <a:ext cx="678513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9" name="Freeform 5">
              <a:extLst>
                <a:ext uri="{FF2B5EF4-FFF2-40B4-BE49-F238E27FC236}">
                  <a16:creationId xmlns:a16="http://schemas.microsoft.com/office/drawing/2014/main" id="{42B4F8D7-4E9C-45EF-9072-1AF32CEF71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400000" flipH="1">
              <a:off x="4616676" y="2801722"/>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0" name="Freeform 5">
              <a:extLst>
                <a:ext uri="{FF2B5EF4-FFF2-40B4-BE49-F238E27FC236}">
                  <a16:creationId xmlns:a16="http://schemas.microsoft.com/office/drawing/2014/main" id="{3ECBDDDB-593C-40F0-8E80-AA75798EE4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677511" flipH="1">
              <a:off x="6459831" y="1826079"/>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grpSp>
      <p:pic>
        <p:nvPicPr>
          <p:cNvPr id="6" name="Content Placeholder 5" descr="Chart, pie chart&#10;&#10;Description automatically generated">
            <a:extLst>
              <a:ext uri="{FF2B5EF4-FFF2-40B4-BE49-F238E27FC236}">
                <a16:creationId xmlns:a16="http://schemas.microsoft.com/office/drawing/2014/main" id="{7F4BF232-A254-7669-0562-FD80137513E9}"/>
              </a:ext>
            </a:extLst>
          </p:cNvPr>
          <p:cNvPicPr>
            <a:picLocks noGrp="1" noChangeAspect="1"/>
          </p:cNvPicPr>
          <p:nvPr>
            <p:ph idx="1"/>
          </p:nvPr>
        </p:nvPicPr>
        <p:blipFill>
          <a:blip r:embed="rId3"/>
          <a:stretch>
            <a:fillRect/>
          </a:stretch>
        </p:blipFill>
        <p:spPr>
          <a:xfrm>
            <a:off x="2009544" y="1114621"/>
            <a:ext cx="4643617" cy="4628758"/>
          </a:xfrm>
          <a:prstGeom prst="rect">
            <a:avLst/>
          </a:prstGeom>
        </p:spPr>
      </p:pic>
      <p:sp>
        <p:nvSpPr>
          <p:cNvPr id="7" name="TextBox 6">
            <a:extLst>
              <a:ext uri="{FF2B5EF4-FFF2-40B4-BE49-F238E27FC236}">
                <a16:creationId xmlns:a16="http://schemas.microsoft.com/office/drawing/2014/main" id="{371E9C5F-47C8-0CF6-E16C-C70FE7C5AE41}"/>
              </a:ext>
            </a:extLst>
          </p:cNvPr>
          <p:cNvSpPr txBox="1"/>
          <p:nvPr/>
        </p:nvSpPr>
        <p:spPr>
          <a:xfrm>
            <a:off x="0" y="6544692"/>
            <a:ext cx="5444098" cy="338554"/>
          </a:xfrm>
          <a:prstGeom prst="rect">
            <a:avLst/>
          </a:prstGeom>
          <a:noFill/>
        </p:spPr>
        <p:txBody>
          <a:bodyPr wrap="square" rtlCol="0">
            <a:spAutoFit/>
          </a:bodyPr>
          <a:lstStyle/>
          <a:p>
            <a:r>
              <a:rPr lang="en-US" sz="1600" dirty="0"/>
              <a:t>Source: </a:t>
            </a:r>
            <a:r>
              <a:rPr lang="en-US" sz="1600" dirty="0">
                <a:hlinkClick r:id="rId4"/>
              </a:rPr>
              <a:t>Center on Budget and Policy Priorities</a:t>
            </a:r>
            <a:endParaRPr lang="en-US" sz="1600" dirty="0"/>
          </a:p>
        </p:txBody>
      </p:sp>
    </p:spTree>
    <p:extLst>
      <p:ext uri="{BB962C8B-B14F-4D97-AF65-F5344CB8AC3E}">
        <p14:creationId xmlns:p14="http://schemas.microsoft.com/office/powerpoint/2010/main" val="4483605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8D4F9-562E-917F-B43A-1CDB2207734D}"/>
              </a:ext>
            </a:extLst>
          </p:cNvPr>
          <p:cNvSpPr>
            <a:spLocks noGrp="1"/>
          </p:cNvSpPr>
          <p:nvPr>
            <p:ph type="title"/>
          </p:nvPr>
        </p:nvSpPr>
        <p:spPr/>
        <p:txBody>
          <a:bodyPr/>
          <a:lstStyle/>
          <a:p>
            <a:pPr algn="ctr"/>
            <a:r>
              <a:rPr lang="en-US" dirty="0"/>
              <a:t>Questions?</a:t>
            </a:r>
          </a:p>
        </p:txBody>
      </p:sp>
      <p:sp>
        <p:nvSpPr>
          <p:cNvPr id="3" name="Content Placeholder 2">
            <a:extLst>
              <a:ext uri="{FF2B5EF4-FFF2-40B4-BE49-F238E27FC236}">
                <a16:creationId xmlns:a16="http://schemas.microsoft.com/office/drawing/2014/main" id="{87F2FE96-624B-B83D-F0C6-BDA784106F12}"/>
              </a:ext>
            </a:extLst>
          </p:cNvPr>
          <p:cNvSpPr>
            <a:spLocks noGrp="1"/>
          </p:cNvSpPr>
          <p:nvPr>
            <p:ph idx="1"/>
          </p:nvPr>
        </p:nvSpPr>
        <p:spPr>
          <a:xfrm>
            <a:off x="1219200" y="5312836"/>
            <a:ext cx="9414387" cy="1014222"/>
          </a:xfrm>
        </p:spPr>
        <p:txBody>
          <a:bodyPr>
            <a:normAutofit/>
          </a:bodyPr>
          <a:lstStyle/>
          <a:p>
            <a:r>
              <a:rPr lang="en-US" dirty="0"/>
              <a:t>Additional slides below that get into the core elements of the budget and appropriations  process as well as some vocabulary if you’re ever extremely bored. </a:t>
            </a:r>
          </a:p>
        </p:txBody>
      </p:sp>
    </p:spTree>
    <p:extLst>
      <p:ext uri="{BB962C8B-B14F-4D97-AF65-F5344CB8AC3E}">
        <p14:creationId xmlns:p14="http://schemas.microsoft.com/office/powerpoint/2010/main" val="28948017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18262-37F2-B064-1523-7B02BC9569E9}"/>
              </a:ext>
            </a:extLst>
          </p:cNvPr>
          <p:cNvSpPr>
            <a:spLocks noGrp="1"/>
          </p:cNvSpPr>
          <p:nvPr>
            <p:ph type="title"/>
          </p:nvPr>
        </p:nvSpPr>
        <p:spPr/>
        <p:txBody>
          <a:bodyPr/>
          <a:lstStyle/>
          <a:p>
            <a:pPr algn="ctr"/>
            <a:r>
              <a:rPr lang="en-US" dirty="0"/>
              <a:t>President’s budget request </a:t>
            </a:r>
          </a:p>
        </p:txBody>
      </p:sp>
      <p:sp>
        <p:nvSpPr>
          <p:cNvPr id="3" name="Content Placeholder 2">
            <a:extLst>
              <a:ext uri="{FF2B5EF4-FFF2-40B4-BE49-F238E27FC236}">
                <a16:creationId xmlns:a16="http://schemas.microsoft.com/office/drawing/2014/main" id="{3F046438-6034-F5A3-CDA6-B2A7EBE74B7F}"/>
              </a:ext>
            </a:extLst>
          </p:cNvPr>
          <p:cNvSpPr>
            <a:spLocks noGrp="1"/>
          </p:cNvSpPr>
          <p:nvPr>
            <p:ph idx="1"/>
          </p:nvPr>
        </p:nvSpPr>
        <p:spPr/>
        <p:txBody>
          <a:bodyPr/>
          <a:lstStyle/>
          <a:p>
            <a:r>
              <a:rPr lang="en-US" sz="2200" dirty="0"/>
              <a:t>The multi-volume document is typically released the first Monday in February, though it’s usually later in the first year of a new administration. </a:t>
            </a:r>
          </a:p>
          <a:p>
            <a:r>
              <a:rPr lang="en-US" sz="2200" dirty="0"/>
              <a:t>Just a request</a:t>
            </a:r>
          </a:p>
          <a:p>
            <a:r>
              <a:rPr lang="en-US" sz="2200" dirty="0"/>
              <a:t>Congress has the power of the purse, so all the departments and agencies that make up the executive branch need Congress to pass government funding bills before they can actually spend money. </a:t>
            </a:r>
          </a:p>
          <a:p>
            <a:endParaRPr lang="en-US" dirty="0"/>
          </a:p>
        </p:txBody>
      </p:sp>
    </p:spTree>
    <p:extLst>
      <p:ext uri="{BB962C8B-B14F-4D97-AF65-F5344CB8AC3E}">
        <p14:creationId xmlns:p14="http://schemas.microsoft.com/office/powerpoint/2010/main" val="3118086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D96CE-163D-B652-2A5D-EE7A6E992367}"/>
              </a:ext>
            </a:extLst>
          </p:cNvPr>
          <p:cNvSpPr>
            <a:spLocks noGrp="1"/>
          </p:cNvSpPr>
          <p:nvPr>
            <p:ph type="title"/>
          </p:nvPr>
        </p:nvSpPr>
        <p:spPr/>
        <p:txBody>
          <a:bodyPr/>
          <a:lstStyle/>
          <a:p>
            <a:pPr algn="ctr"/>
            <a:r>
              <a:rPr lang="en-US" dirty="0"/>
              <a:t>Congress’s budget resolution </a:t>
            </a:r>
          </a:p>
        </p:txBody>
      </p:sp>
      <p:sp>
        <p:nvSpPr>
          <p:cNvPr id="3" name="Content Placeholder 2">
            <a:extLst>
              <a:ext uri="{FF2B5EF4-FFF2-40B4-BE49-F238E27FC236}">
                <a16:creationId xmlns:a16="http://schemas.microsoft.com/office/drawing/2014/main" id="{DB51AB00-A30E-E097-E0BB-6C5DCD58F1CC}"/>
              </a:ext>
            </a:extLst>
          </p:cNvPr>
          <p:cNvSpPr>
            <a:spLocks noGrp="1"/>
          </p:cNvSpPr>
          <p:nvPr>
            <p:ph idx="1"/>
          </p:nvPr>
        </p:nvSpPr>
        <p:spPr>
          <a:xfrm>
            <a:off x="774751" y="2236285"/>
            <a:ext cx="10642498" cy="4746405"/>
          </a:xfrm>
        </p:spPr>
        <p:txBody>
          <a:bodyPr>
            <a:noAutofit/>
          </a:bodyPr>
          <a:lstStyle/>
          <a:p>
            <a:r>
              <a:rPr lang="en-US" sz="2200" dirty="0"/>
              <a:t>A tax and spending blueprint</a:t>
            </a:r>
          </a:p>
          <a:p>
            <a:r>
              <a:rPr lang="en-US" sz="2200" dirty="0"/>
              <a:t>Congress’s budget resolution is not a bill and does not get signed into law.</a:t>
            </a:r>
          </a:p>
          <a:p>
            <a:r>
              <a:rPr lang="en-US" sz="2200" dirty="0"/>
              <a:t>At most, if the House and Senate agree to a conferenced budget resolution, Congress adopts its budget for the upcoming fiscal year.</a:t>
            </a:r>
          </a:p>
          <a:p>
            <a:r>
              <a:rPr lang="en-US" sz="2200" dirty="0"/>
              <a:t>Any policy or spending changes proposed in the budget resolution must move through Congress in subsequent bills that would need to be signed into law.</a:t>
            </a:r>
          </a:p>
          <a:p>
            <a:r>
              <a:rPr lang="en-US" sz="2200" dirty="0"/>
              <a:t>When lawmakers talk about balancing the budget, they are typically referring to the 10-year budget window. </a:t>
            </a:r>
          </a:p>
          <a:p>
            <a:r>
              <a:rPr lang="en-US" sz="2200" dirty="0"/>
              <a:t>One very important number in the budget resolution is the 302(a) or the total amount of discretionary spending appropriators have for the next fiscal year. </a:t>
            </a:r>
          </a:p>
        </p:txBody>
      </p:sp>
    </p:spTree>
    <p:extLst>
      <p:ext uri="{BB962C8B-B14F-4D97-AF65-F5344CB8AC3E}">
        <p14:creationId xmlns:p14="http://schemas.microsoft.com/office/powerpoint/2010/main" val="3499486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946DD-135B-174F-E059-569FE68F1BCB}"/>
              </a:ext>
            </a:extLst>
          </p:cNvPr>
          <p:cNvSpPr>
            <a:spLocks noGrp="1"/>
          </p:cNvSpPr>
          <p:nvPr>
            <p:ph type="title"/>
          </p:nvPr>
        </p:nvSpPr>
        <p:spPr/>
        <p:txBody>
          <a:bodyPr/>
          <a:lstStyle/>
          <a:p>
            <a:pPr algn="ctr"/>
            <a:r>
              <a:rPr lang="en-US" dirty="0"/>
              <a:t>Appropriations bills</a:t>
            </a:r>
          </a:p>
        </p:txBody>
      </p:sp>
      <p:sp>
        <p:nvSpPr>
          <p:cNvPr id="3" name="Content Placeholder 2">
            <a:extLst>
              <a:ext uri="{FF2B5EF4-FFF2-40B4-BE49-F238E27FC236}">
                <a16:creationId xmlns:a16="http://schemas.microsoft.com/office/drawing/2014/main" id="{A4EA0495-24CA-3B6D-74AE-4D786295D407}"/>
              </a:ext>
            </a:extLst>
          </p:cNvPr>
          <p:cNvSpPr>
            <a:spLocks noGrp="1"/>
          </p:cNvSpPr>
          <p:nvPr>
            <p:ph sz="half" idx="1"/>
          </p:nvPr>
        </p:nvSpPr>
        <p:spPr/>
        <p:txBody>
          <a:bodyPr>
            <a:normAutofit/>
          </a:bodyPr>
          <a:lstStyle/>
          <a:p>
            <a:r>
              <a:rPr lang="en-US" sz="2200" dirty="0"/>
              <a:t>Agriculture</a:t>
            </a:r>
          </a:p>
          <a:p>
            <a:r>
              <a:rPr lang="en-US" sz="2200" dirty="0"/>
              <a:t>Commerce-Justice-Science</a:t>
            </a:r>
          </a:p>
          <a:p>
            <a:r>
              <a:rPr lang="en-US" sz="2200" dirty="0"/>
              <a:t>Defense</a:t>
            </a:r>
          </a:p>
          <a:p>
            <a:r>
              <a:rPr lang="en-US" sz="2200" dirty="0"/>
              <a:t>Energy-Water</a:t>
            </a:r>
          </a:p>
          <a:p>
            <a:r>
              <a:rPr lang="en-US" sz="2200" dirty="0"/>
              <a:t>Financial Services</a:t>
            </a:r>
          </a:p>
          <a:p>
            <a:r>
              <a:rPr lang="en-US" sz="2200" dirty="0"/>
              <a:t>Homeland Security</a:t>
            </a:r>
          </a:p>
        </p:txBody>
      </p:sp>
      <p:sp>
        <p:nvSpPr>
          <p:cNvPr id="4" name="Content Placeholder 3">
            <a:extLst>
              <a:ext uri="{FF2B5EF4-FFF2-40B4-BE49-F238E27FC236}">
                <a16:creationId xmlns:a16="http://schemas.microsoft.com/office/drawing/2014/main" id="{91E3AAE7-AE5C-4834-B7E7-EEA9FBC51F9B}"/>
              </a:ext>
            </a:extLst>
          </p:cNvPr>
          <p:cNvSpPr>
            <a:spLocks noGrp="1"/>
          </p:cNvSpPr>
          <p:nvPr>
            <p:ph sz="half" idx="2"/>
          </p:nvPr>
        </p:nvSpPr>
        <p:spPr/>
        <p:txBody>
          <a:bodyPr>
            <a:normAutofit/>
          </a:bodyPr>
          <a:lstStyle/>
          <a:p>
            <a:r>
              <a:rPr lang="en-US" sz="2200" dirty="0"/>
              <a:t>Interior-Environment</a:t>
            </a:r>
          </a:p>
          <a:p>
            <a:r>
              <a:rPr lang="en-US" sz="2200" dirty="0"/>
              <a:t>Labor-HHS-Education</a:t>
            </a:r>
          </a:p>
          <a:p>
            <a:r>
              <a:rPr lang="en-US" sz="2200" dirty="0"/>
              <a:t>Legislative Branch</a:t>
            </a:r>
          </a:p>
          <a:p>
            <a:r>
              <a:rPr lang="en-US" sz="2200" dirty="0"/>
              <a:t>Military Construction-VA</a:t>
            </a:r>
          </a:p>
          <a:p>
            <a:r>
              <a:rPr lang="en-US" sz="2200" dirty="0"/>
              <a:t>State-Foreign Operations</a:t>
            </a:r>
          </a:p>
          <a:p>
            <a:r>
              <a:rPr lang="en-US" sz="2200" dirty="0"/>
              <a:t>Transportation-HUD</a:t>
            </a:r>
          </a:p>
        </p:txBody>
      </p:sp>
    </p:spTree>
    <p:extLst>
      <p:ext uri="{BB962C8B-B14F-4D97-AF65-F5344CB8AC3E}">
        <p14:creationId xmlns:p14="http://schemas.microsoft.com/office/powerpoint/2010/main" val="2706477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49A1-6A23-5D23-C482-B5169C3EDF73}"/>
              </a:ext>
            </a:extLst>
          </p:cNvPr>
          <p:cNvSpPr>
            <a:spLocks noGrp="1"/>
          </p:cNvSpPr>
          <p:nvPr>
            <p:ph type="title"/>
          </p:nvPr>
        </p:nvSpPr>
        <p:spPr/>
        <p:txBody>
          <a:bodyPr/>
          <a:lstStyle/>
          <a:p>
            <a:pPr algn="ctr"/>
            <a:r>
              <a:rPr lang="en-US" dirty="0"/>
              <a:t>Appropriations bills</a:t>
            </a:r>
          </a:p>
        </p:txBody>
      </p:sp>
      <p:sp>
        <p:nvSpPr>
          <p:cNvPr id="3" name="Text Placeholder 2">
            <a:extLst>
              <a:ext uri="{FF2B5EF4-FFF2-40B4-BE49-F238E27FC236}">
                <a16:creationId xmlns:a16="http://schemas.microsoft.com/office/drawing/2014/main" id="{0D5C2F55-3403-33C8-6E6A-8FDA50DFE646}"/>
              </a:ext>
            </a:extLst>
          </p:cNvPr>
          <p:cNvSpPr>
            <a:spLocks noGrp="1"/>
          </p:cNvSpPr>
          <p:nvPr>
            <p:ph type="body" idx="1"/>
          </p:nvPr>
        </p:nvSpPr>
        <p:spPr/>
        <p:txBody>
          <a:bodyPr/>
          <a:lstStyle/>
          <a:p>
            <a:r>
              <a:rPr lang="en-US" dirty="0"/>
              <a:t>House bills	</a:t>
            </a:r>
          </a:p>
        </p:txBody>
      </p:sp>
      <p:sp>
        <p:nvSpPr>
          <p:cNvPr id="4" name="Text Placeholder 3">
            <a:extLst>
              <a:ext uri="{FF2B5EF4-FFF2-40B4-BE49-F238E27FC236}">
                <a16:creationId xmlns:a16="http://schemas.microsoft.com/office/drawing/2014/main" id="{3AFD518C-9BBA-E78E-E8CC-F4C241B62D18}"/>
              </a:ext>
            </a:extLst>
          </p:cNvPr>
          <p:cNvSpPr>
            <a:spLocks noGrp="1"/>
          </p:cNvSpPr>
          <p:nvPr>
            <p:ph type="body" sz="half" idx="15"/>
          </p:nvPr>
        </p:nvSpPr>
        <p:spPr>
          <a:xfrm>
            <a:off x="1154953" y="3179764"/>
            <a:ext cx="3141879" cy="3539691"/>
          </a:xfrm>
        </p:spPr>
        <p:txBody>
          <a:bodyPr>
            <a:normAutofit lnSpcReduction="10000"/>
          </a:bodyPr>
          <a:lstStyle/>
          <a:p>
            <a:r>
              <a:rPr lang="en-US" dirty="0"/>
              <a:t>Spending levels and policy typically align with the party that’s in the majority. </a:t>
            </a:r>
          </a:p>
          <a:p>
            <a:r>
              <a:rPr lang="en-US" dirty="0"/>
              <a:t>Usually reported out of committee along party-line votes</a:t>
            </a:r>
          </a:p>
          <a:p>
            <a:r>
              <a:rPr lang="en-US" dirty="0"/>
              <a:t>Three options on the House floor: </a:t>
            </a:r>
          </a:p>
          <a:p>
            <a:r>
              <a:rPr lang="en-US" dirty="0"/>
              <a:t>Closed rule [No amendments]</a:t>
            </a:r>
          </a:p>
          <a:p>
            <a:r>
              <a:rPr lang="en-US" dirty="0"/>
              <a:t>Structured rule [Rules Committee filters amendments]</a:t>
            </a:r>
          </a:p>
          <a:p>
            <a:r>
              <a:rPr lang="en-US" dirty="0"/>
              <a:t>Open rule [Any House lawmaker can offer amendments – Modified open rule means they must print amendment in congressional record first]</a:t>
            </a:r>
          </a:p>
        </p:txBody>
      </p:sp>
      <p:sp>
        <p:nvSpPr>
          <p:cNvPr id="5" name="Text Placeholder 4">
            <a:extLst>
              <a:ext uri="{FF2B5EF4-FFF2-40B4-BE49-F238E27FC236}">
                <a16:creationId xmlns:a16="http://schemas.microsoft.com/office/drawing/2014/main" id="{6D3CF52F-A538-9EE3-A795-4D9EDD4BC916}"/>
              </a:ext>
            </a:extLst>
          </p:cNvPr>
          <p:cNvSpPr>
            <a:spLocks noGrp="1"/>
          </p:cNvSpPr>
          <p:nvPr>
            <p:ph type="body" sz="quarter" idx="3"/>
          </p:nvPr>
        </p:nvSpPr>
        <p:spPr/>
        <p:txBody>
          <a:bodyPr/>
          <a:lstStyle/>
          <a:p>
            <a:r>
              <a:rPr lang="en-US" dirty="0"/>
              <a:t>Senate bills</a:t>
            </a:r>
          </a:p>
        </p:txBody>
      </p:sp>
      <p:sp>
        <p:nvSpPr>
          <p:cNvPr id="6" name="Text Placeholder 5">
            <a:extLst>
              <a:ext uri="{FF2B5EF4-FFF2-40B4-BE49-F238E27FC236}">
                <a16:creationId xmlns:a16="http://schemas.microsoft.com/office/drawing/2014/main" id="{1EBA7371-68D9-1BAE-272C-D1868C0E4C79}"/>
              </a:ext>
            </a:extLst>
          </p:cNvPr>
          <p:cNvSpPr>
            <a:spLocks noGrp="1"/>
          </p:cNvSpPr>
          <p:nvPr>
            <p:ph type="body" sz="half" idx="16"/>
          </p:nvPr>
        </p:nvSpPr>
        <p:spPr>
          <a:xfrm>
            <a:off x="4512721" y="3179763"/>
            <a:ext cx="3147009" cy="3539691"/>
          </a:xfrm>
        </p:spPr>
        <p:txBody>
          <a:bodyPr/>
          <a:lstStyle/>
          <a:p>
            <a:r>
              <a:rPr lang="en-US" dirty="0"/>
              <a:t>Senate spending bills tend to be more bipartisan and can often look more like the final product.</a:t>
            </a:r>
          </a:p>
          <a:p>
            <a:endParaRPr lang="en-US" dirty="0"/>
          </a:p>
          <a:p>
            <a:r>
              <a:rPr lang="en-US" dirty="0"/>
              <a:t>Senate floor time is much more precious than in the House, so leadership tends to only bring bipartisan bills to the floor. </a:t>
            </a:r>
          </a:p>
          <a:p>
            <a:endParaRPr lang="en-US" dirty="0"/>
          </a:p>
          <a:p>
            <a:r>
              <a:rPr lang="en-US" dirty="0"/>
              <a:t>Amendments are negotiated behind the scenes by committee and chamber leadership  </a:t>
            </a:r>
          </a:p>
        </p:txBody>
      </p:sp>
      <p:sp>
        <p:nvSpPr>
          <p:cNvPr id="7" name="Text Placeholder 6">
            <a:extLst>
              <a:ext uri="{FF2B5EF4-FFF2-40B4-BE49-F238E27FC236}">
                <a16:creationId xmlns:a16="http://schemas.microsoft.com/office/drawing/2014/main" id="{ACD15A39-C65D-0A82-C875-9CB9A9E4F96E}"/>
              </a:ext>
            </a:extLst>
          </p:cNvPr>
          <p:cNvSpPr>
            <a:spLocks noGrp="1"/>
          </p:cNvSpPr>
          <p:nvPr>
            <p:ph type="body" sz="quarter" idx="13"/>
          </p:nvPr>
        </p:nvSpPr>
        <p:spPr/>
        <p:txBody>
          <a:bodyPr/>
          <a:lstStyle/>
          <a:p>
            <a:r>
              <a:rPr lang="en-US" dirty="0"/>
              <a:t>Conferenced bills</a:t>
            </a:r>
          </a:p>
        </p:txBody>
      </p:sp>
      <p:sp>
        <p:nvSpPr>
          <p:cNvPr id="8" name="Text Placeholder 7">
            <a:extLst>
              <a:ext uri="{FF2B5EF4-FFF2-40B4-BE49-F238E27FC236}">
                <a16:creationId xmlns:a16="http://schemas.microsoft.com/office/drawing/2014/main" id="{BA8E8C1C-6D48-5F11-89E6-E34E0136AFA2}"/>
              </a:ext>
            </a:extLst>
          </p:cNvPr>
          <p:cNvSpPr>
            <a:spLocks noGrp="1"/>
          </p:cNvSpPr>
          <p:nvPr>
            <p:ph type="body" sz="half" idx="17"/>
          </p:nvPr>
        </p:nvSpPr>
        <p:spPr>
          <a:xfrm>
            <a:off x="7888329" y="3179762"/>
            <a:ext cx="3145536" cy="3539691"/>
          </a:xfrm>
        </p:spPr>
        <p:txBody>
          <a:bodyPr/>
          <a:lstStyle/>
          <a:p>
            <a:r>
              <a:rPr lang="en-US" dirty="0"/>
              <a:t>Typically negotiated at the subcommittee leadership level first</a:t>
            </a:r>
          </a:p>
          <a:p>
            <a:r>
              <a:rPr lang="en-US" dirty="0"/>
              <a:t>Any unresolved issues bumped up to the full Appropriations Committee leadership level</a:t>
            </a:r>
          </a:p>
          <a:p>
            <a:r>
              <a:rPr lang="en-US" dirty="0"/>
              <a:t>Final unresolved issues sent to congressional leaders for bipartisan, bicameral agreement.</a:t>
            </a:r>
          </a:p>
          <a:p>
            <a:r>
              <a:rPr lang="en-US" dirty="0"/>
              <a:t>Conferenced bills released, move through House vote, Senate vote, president’s signature</a:t>
            </a:r>
          </a:p>
        </p:txBody>
      </p:sp>
    </p:spTree>
    <p:extLst>
      <p:ext uri="{BB962C8B-B14F-4D97-AF65-F5344CB8AC3E}">
        <p14:creationId xmlns:p14="http://schemas.microsoft.com/office/powerpoint/2010/main" val="22620160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69ACC-7E62-8A46-9B00-24EDD9D4F6F8}"/>
              </a:ext>
            </a:extLst>
          </p:cNvPr>
          <p:cNvSpPr>
            <a:spLocks noGrp="1"/>
          </p:cNvSpPr>
          <p:nvPr>
            <p:ph type="title"/>
          </p:nvPr>
        </p:nvSpPr>
        <p:spPr/>
        <p:txBody>
          <a:bodyPr/>
          <a:lstStyle/>
          <a:p>
            <a:pPr algn="ctr"/>
            <a:r>
              <a:rPr lang="en-US" dirty="0"/>
              <a:t>Appropriations season vocabulary</a:t>
            </a:r>
          </a:p>
        </p:txBody>
      </p:sp>
      <p:sp>
        <p:nvSpPr>
          <p:cNvPr id="3" name="Content Placeholder 2">
            <a:extLst>
              <a:ext uri="{FF2B5EF4-FFF2-40B4-BE49-F238E27FC236}">
                <a16:creationId xmlns:a16="http://schemas.microsoft.com/office/drawing/2014/main" id="{327E00BF-6A2A-8F33-7B00-ED14AE018A17}"/>
              </a:ext>
            </a:extLst>
          </p:cNvPr>
          <p:cNvSpPr>
            <a:spLocks noGrp="1"/>
          </p:cNvSpPr>
          <p:nvPr>
            <p:ph idx="1"/>
          </p:nvPr>
        </p:nvSpPr>
        <p:spPr>
          <a:xfrm>
            <a:off x="748146" y="2340263"/>
            <a:ext cx="10612582" cy="4393046"/>
          </a:xfrm>
        </p:spPr>
        <p:txBody>
          <a:bodyPr>
            <a:normAutofit fontScale="92500"/>
          </a:bodyPr>
          <a:lstStyle/>
          <a:p>
            <a:r>
              <a:rPr lang="en-US" dirty="0"/>
              <a:t>Stand alone bill: One of the dozen annual appropriations bills</a:t>
            </a:r>
          </a:p>
          <a:p>
            <a:r>
              <a:rPr lang="en-US" dirty="0"/>
              <a:t>Minibus: Anywhere between two and 11 of the government funding bills moving together. This will usually be four or so bills.</a:t>
            </a:r>
          </a:p>
          <a:p>
            <a:r>
              <a:rPr lang="en-US" dirty="0"/>
              <a:t>Omnibus: All 12 of the government spending bills packaged together. </a:t>
            </a:r>
          </a:p>
          <a:p>
            <a:r>
              <a:rPr lang="en-US" dirty="0"/>
              <a:t>Earmark: Also referred to as congressionally directed spending or community project funding. Both chambers brought back this process at the beginning of the 117</a:t>
            </a:r>
            <a:r>
              <a:rPr lang="en-US" baseline="30000" dirty="0"/>
              <a:t>th</a:t>
            </a:r>
            <a:r>
              <a:rPr lang="en-US" dirty="0"/>
              <a:t> Congress with new transparency mechanisms and guardrails. Earmarks allow a member to request specific funding for a project in their state or district and for the committee to approve that funding in the original bill. </a:t>
            </a:r>
          </a:p>
          <a:p>
            <a:r>
              <a:rPr lang="en-US" dirty="0"/>
              <a:t>Ash and Trash: This is a term that tends to come out at the very end of the conference process. It refers to all the additional items, bills, etc. that will get attached to a large spending package. </a:t>
            </a:r>
          </a:p>
          <a:p>
            <a:r>
              <a:rPr lang="en-US" dirty="0"/>
              <a:t>Four corners: The chair and ranking member from both chambers of the subcommittee or the full committee. The “big four” usually refers to congressional leadership (McCarthy, Jeffries, Schumer, McConnell).</a:t>
            </a:r>
          </a:p>
        </p:txBody>
      </p:sp>
    </p:spTree>
    <p:extLst>
      <p:ext uri="{BB962C8B-B14F-4D97-AF65-F5344CB8AC3E}">
        <p14:creationId xmlns:p14="http://schemas.microsoft.com/office/powerpoint/2010/main" val="37909093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B2E23-8366-4D2D-3C00-EBDC9A215272}"/>
              </a:ext>
            </a:extLst>
          </p:cNvPr>
          <p:cNvSpPr>
            <a:spLocks noGrp="1"/>
          </p:cNvSpPr>
          <p:nvPr>
            <p:ph type="title"/>
          </p:nvPr>
        </p:nvSpPr>
        <p:spPr/>
        <p:txBody>
          <a:bodyPr/>
          <a:lstStyle/>
          <a:p>
            <a:pPr algn="ctr"/>
            <a:r>
              <a:rPr lang="en-US" dirty="0"/>
              <a:t>Continuing resolution </a:t>
            </a:r>
          </a:p>
        </p:txBody>
      </p:sp>
      <p:sp>
        <p:nvSpPr>
          <p:cNvPr id="3" name="Content Placeholder 2">
            <a:extLst>
              <a:ext uri="{FF2B5EF4-FFF2-40B4-BE49-F238E27FC236}">
                <a16:creationId xmlns:a16="http://schemas.microsoft.com/office/drawing/2014/main" id="{4DF3EE72-9F01-7C08-64E3-6EB67B5111AA}"/>
              </a:ext>
            </a:extLst>
          </p:cNvPr>
          <p:cNvSpPr>
            <a:spLocks noGrp="1"/>
          </p:cNvSpPr>
          <p:nvPr>
            <p:ph idx="1"/>
          </p:nvPr>
        </p:nvSpPr>
        <p:spPr/>
        <p:txBody>
          <a:bodyPr/>
          <a:lstStyle/>
          <a:p>
            <a:r>
              <a:rPr lang="en-US" dirty="0"/>
              <a:t>When Congress doesn’t pass all dozen annual appropriations bills by the start of the new fiscal year on Oct. 1, they must pass a stopgap spending bill known as a continuing resolution or CR. </a:t>
            </a:r>
          </a:p>
          <a:p>
            <a:r>
              <a:rPr lang="en-US" dirty="0"/>
              <a:t>This bill continues current funding levels and policies for a set amount of time (usually a Friday at midnight in mid-December).</a:t>
            </a:r>
          </a:p>
          <a:p>
            <a:r>
              <a:rPr lang="en-US" dirty="0"/>
              <a:t>Congress can, and regularly does, use several CRs per fiscal year to give themselves more time to negotiate spending bills. </a:t>
            </a:r>
          </a:p>
          <a:p>
            <a:r>
              <a:rPr lang="en-US" dirty="0"/>
              <a:t>If Congress doesn’t pass all 12 government spending bills or a CR by their deadline, a funding lapse or partial government shutdown would begin. </a:t>
            </a:r>
          </a:p>
        </p:txBody>
      </p:sp>
    </p:spTree>
    <p:extLst>
      <p:ext uri="{BB962C8B-B14F-4D97-AF65-F5344CB8AC3E}">
        <p14:creationId xmlns:p14="http://schemas.microsoft.com/office/powerpoint/2010/main" val="9264064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AD8A8-87B6-8AB9-C028-048E9F0E617A}"/>
              </a:ext>
            </a:extLst>
          </p:cNvPr>
          <p:cNvSpPr>
            <a:spLocks noGrp="1"/>
          </p:cNvSpPr>
          <p:nvPr>
            <p:ph type="title"/>
          </p:nvPr>
        </p:nvSpPr>
        <p:spPr>
          <a:xfrm>
            <a:off x="471948" y="973668"/>
            <a:ext cx="11194026" cy="706964"/>
          </a:xfrm>
        </p:spPr>
        <p:txBody>
          <a:bodyPr/>
          <a:lstStyle/>
          <a:p>
            <a:r>
              <a:rPr lang="en-US" dirty="0"/>
              <a:t>Funding lapse and partial government shutdown </a:t>
            </a:r>
          </a:p>
        </p:txBody>
      </p:sp>
      <p:sp>
        <p:nvSpPr>
          <p:cNvPr id="3" name="Text Placeholder 2">
            <a:extLst>
              <a:ext uri="{FF2B5EF4-FFF2-40B4-BE49-F238E27FC236}">
                <a16:creationId xmlns:a16="http://schemas.microsoft.com/office/drawing/2014/main" id="{D3EBCE1B-3ED8-409B-8156-42C91FE59F95}"/>
              </a:ext>
            </a:extLst>
          </p:cNvPr>
          <p:cNvSpPr>
            <a:spLocks noGrp="1"/>
          </p:cNvSpPr>
          <p:nvPr>
            <p:ph type="body" idx="1"/>
          </p:nvPr>
        </p:nvSpPr>
        <p:spPr/>
        <p:txBody>
          <a:bodyPr/>
          <a:lstStyle/>
          <a:p>
            <a:r>
              <a:rPr lang="en-US" dirty="0"/>
              <a:t>Funding lapse</a:t>
            </a:r>
          </a:p>
        </p:txBody>
      </p:sp>
      <p:sp>
        <p:nvSpPr>
          <p:cNvPr id="4" name="Content Placeholder 3">
            <a:extLst>
              <a:ext uri="{FF2B5EF4-FFF2-40B4-BE49-F238E27FC236}">
                <a16:creationId xmlns:a16="http://schemas.microsoft.com/office/drawing/2014/main" id="{694B19F1-5216-D1A3-E784-C09AB59514C7}"/>
              </a:ext>
            </a:extLst>
          </p:cNvPr>
          <p:cNvSpPr>
            <a:spLocks noGrp="1"/>
          </p:cNvSpPr>
          <p:nvPr>
            <p:ph sz="half" idx="2"/>
          </p:nvPr>
        </p:nvSpPr>
        <p:spPr>
          <a:xfrm>
            <a:off x="825910" y="3179762"/>
            <a:ext cx="5154202" cy="3574999"/>
          </a:xfrm>
        </p:spPr>
        <p:txBody>
          <a:bodyPr>
            <a:normAutofit/>
          </a:bodyPr>
          <a:lstStyle/>
          <a:p>
            <a:r>
              <a:rPr lang="en-US" dirty="0"/>
              <a:t>Happens when Congress doesn’t pass the spending bills or a CR by their deadline. </a:t>
            </a:r>
          </a:p>
          <a:p>
            <a:r>
              <a:rPr lang="en-US" dirty="0"/>
              <a:t>Typically happens over a weekend or a few days while the bill moves through floor votes and the administration begins implementing the new law. </a:t>
            </a:r>
          </a:p>
        </p:txBody>
      </p:sp>
      <p:sp>
        <p:nvSpPr>
          <p:cNvPr id="5" name="Text Placeholder 4">
            <a:extLst>
              <a:ext uri="{FF2B5EF4-FFF2-40B4-BE49-F238E27FC236}">
                <a16:creationId xmlns:a16="http://schemas.microsoft.com/office/drawing/2014/main" id="{C7F64682-F2A4-B9F3-F4A1-B23D72E03E41}"/>
              </a:ext>
            </a:extLst>
          </p:cNvPr>
          <p:cNvSpPr>
            <a:spLocks noGrp="1"/>
          </p:cNvSpPr>
          <p:nvPr>
            <p:ph type="body" sz="quarter" idx="3"/>
          </p:nvPr>
        </p:nvSpPr>
        <p:spPr/>
        <p:txBody>
          <a:bodyPr/>
          <a:lstStyle/>
          <a:p>
            <a:r>
              <a:rPr lang="en-US" dirty="0"/>
              <a:t>Partial government shutdown</a:t>
            </a:r>
          </a:p>
        </p:txBody>
      </p:sp>
      <p:sp>
        <p:nvSpPr>
          <p:cNvPr id="6" name="Content Placeholder 5">
            <a:extLst>
              <a:ext uri="{FF2B5EF4-FFF2-40B4-BE49-F238E27FC236}">
                <a16:creationId xmlns:a16="http://schemas.microsoft.com/office/drawing/2014/main" id="{9CE88B47-746E-FF49-E45E-F3010B5F336F}"/>
              </a:ext>
            </a:extLst>
          </p:cNvPr>
          <p:cNvSpPr>
            <a:spLocks noGrp="1"/>
          </p:cNvSpPr>
          <p:nvPr>
            <p:ph sz="quarter" idx="4"/>
          </p:nvPr>
        </p:nvSpPr>
        <p:spPr>
          <a:xfrm>
            <a:off x="6208712" y="3179762"/>
            <a:ext cx="5457262" cy="3678238"/>
          </a:xfrm>
        </p:spPr>
        <p:txBody>
          <a:bodyPr>
            <a:normAutofit/>
          </a:bodyPr>
          <a:lstStyle/>
          <a:p>
            <a:r>
              <a:rPr lang="en-US" dirty="0"/>
              <a:t>Longer than a funding lapse</a:t>
            </a:r>
          </a:p>
          <a:p>
            <a:r>
              <a:rPr lang="en-US" dirty="0"/>
              <a:t>Federal employees go without pay until Congress and the White House agree on some sort of funding bill</a:t>
            </a:r>
          </a:p>
          <a:p>
            <a:r>
              <a:rPr lang="en-US" dirty="0"/>
              <a:t>Exempt federal employees work without pay</a:t>
            </a:r>
          </a:p>
          <a:p>
            <a:r>
              <a:rPr lang="en-US" dirty="0"/>
              <a:t>Nonexempt federal employees sent home without pay</a:t>
            </a:r>
          </a:p>
          <a:p>
            <a:r>
              <a:rPr lang="en-US" dirty="0"/>
              <a:t>Congress typically provides back pay once they agree to another CR or full-year spending package </a:t>
            </a:r>
          </a:p>
          <a:p>
            <a:endParaRPr lang="en-US" dirty="0"/>
          </a:p>
        </p:txBody>
      </p:sp>
    </p:spTree>
    <p:extLst>
      <p:ext uri="{BB962C8B-B14F-4D97-AF65-F5344CB8AC3E}">
        <p14:creationId xmlns:p14="http://schemas.microsoft.com/office/powerpoint/2010/main" val="26605088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10">
            <a:extLst>
              <a:ext uri="{FF2B5EF4-FFF2-40B4-BE49-F238E27FC236}">
                <a16:creationId xmlns:a16="http://schemas.microsoft.com/office/drawing/2014/main" id="{DDA34B8A-FA8D-4E16-AD72-7B60B1C258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2" name="Rectangle 11">
              <a:extLst>
                <a:ext uri="{FF2B5EF4-FFF2-40B4-BE49-F238E27FC236}">
                  <a16:creationId xmlns:a16="http://schemas.microsoft.com/office/drawing/2014/main" id="{6885D229-60DD-4D71-8181-10E781C149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a:extLst>
                <a:ext uri="{FF2B5EF4-FFF2-40B4-BE49-F238E27FC236}">
                  <a16:creationId xmlns:a16="http://schemas.microsoft.com/office/drawing/2014/main" id="{0B0DAA45-BE66-4F0C-93A6-519D941071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a:extLst>
                <a:ext uri="{FF2B5EF4-FFF2-40B4-BE49-F238E27FC236}">
                  <a16:creationId xmlns:a16="http://schemas.microsoft.com/office/drawing/2014/main" id="{EF449A3D-A43B-4688-BD89-35734D0072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a:extLst>
                <a:ext uri="{FF2B5EF4-FFF2-40B4-BE49-F238E27FC236}">
                  <a16:creationId xmlns:a16="http://schemas.microsoft.com/office/drawing/2014/main" id="{74E9975C-AF3D-48EF-B3F0-112A01A382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a:extLst>
                <a:ext uri="{FF2B5EF4-FFF2-40B4-BE49-F238E27FC236}">
                  <a16:creationId xmlns:a16="http://schemas.microsoft.com/office/drawing/2014/main" id="{CF00A076-2FEA-40D1-8F85-8424817979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a:extLst>
                <a:ext uri="{FF2B5EF4-FFF2-40B4-BE49-F238E27FC236}">
                  <a16:creationId xmlns:a16="http://schemas.microsoft.com/office/drawing/2014/main" id="{A2E68741-6133-4CAA-BF3C-F0E6CF40C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Freeform 5">
              <a:extLst>
                <a:ext uri="{FF2B5EF4-FFF2-40B4-BE49-F238E27FC236}">
                  <a16:creationId xmlns:a16="http://schemas.microsoft.com/office/drawing/2014/main" id="{76C01C64-4A8B-42FC-93C5-2D6A3EBAB7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a:extLst>
                <a:ext uri="{FF2B5EF4-FFF2-40B4-BE49-F238E27FC236}">
                  <a16:creationId xmlns:a16="http://schemas.microsoft.com/office/drawing/2014/main" id="{D969AEA9-C1EE-45E1-9964-D9705492E1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0" name="Freeform 5">
              <a:extLst>
                <a:ext uri="{FF2B5EF4-FFF2-40B4-BE49-F238E27FC236}">
                  <a16:creationId xmlns:a16="http://schemas.microsoft.com/office/drawing/2014/main" id="{4845E67D-4E5B-44B3-AB74-5E95C839E7A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3" name="Rectangle 21">
            <a:extLst>
              <a:ext uri="{FF2B5EF4-FFF2-40B4-BE49-F238E27FC236}">
                <a16:creationId xmlns:a16="http://schemas.microsoft.com/office/drawing/2014/main" id="{079CE317-680B-449C-A423-71C1FE069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5" name="Rectangle 23">
            <a:extLst>
              <a:ext uri="{FF2B5EF4-FFF2-40B4-BE49-F238E27FC236}">
                <a16:creationId xmlns:a16="http://schemas.microsoft.com/office/drawing/2014/main" id="{643780CE-2BE5-46F6-97B2-60DF30217E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sp>
      <p:sp>
        <p:nvSpPr>
          <p:cNvPr id="37" name="Freeform: Shape 25">
            <a:extLst>
              <a:ext uri="{FF2B5EF4-FFF2-40B4-BE49-F238E27FC236}">
                <a16:creationId xmlns:a16="http://schemas.microsoft.com/office/drawing/2014/main" id="{61A87A49-68E6-459E-A5A6-46229FF421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171964" y="-140866"/>
            <a:ext cx="6053670" cy="7139732"/>
          </a:xfrm>
          <a:custGeom>
            <a:avLst/>
            <a:gdLst>
              <a:gd name="connsiteX0" fmla="*/ 6053670 w 6053670"/>
              <a:gd name="connsiteY0" fmla="*/ 1098 h 7139732"/>
              <a:gd name="connsiteX1" fmla="*/ 6053670 w 6053670"/>
              <a:gd name="connsiteY1" fmla="*/ 1084479 h 7139732"/>
              <a:gd name="connsiteX2" fmla="*/ 6053670 w 6053670"/>
              <a:gd name="connsiteY2" fmla="*/ 1254558 h 7139732"/>
              <a:gd name="connsiteX3" fmla="*/ 6053670 w 6053670"/>
              <a:gd name="connsiteY3" fmla="*/ 7139732 h 7139732"/>
              <a:gd name="connsiteX4" fmla="*/ 0 w 6053670"/>
              <a:gd name="connsiteY4" fmla="*/ 7139732 h 7139732"/>
              <a:gd name="connsiteX5" fmla="*/ 0 w 6053670"/>
              <a:gd name="connsiteY5" fmla="*/ 1249853 h 7139732"/>
              <a:gd name="connsiteX6" fmla="*/ 0 w 6053670"/>
              <a:gd name="connsiteY6" fmla="*/ 1084479 h 7139732"/>
              <a:gd name="connsiteX7" fmla="*/ 0 w 6053670"/>
              <a:gd name="connsiteY7" fmla="*/ 0 h 7139732"/>
              <a:gd name="connsiteX8" fmla="*/ 35717 w 6053670"/>
              <a:gd name="connsiteY8" fmla="*/ 5488 h 7139732"/>
              <a:gd name="connsiteX9" fmla="*/ 140445 w 6053670"/>
              <a:gd name="connsiteY9" fmla="*/ 21641 h 7139732"/>
              <a:gd name="connsiteX10" fmla="*/ 216722 w 6053670"/>
              <a:gd name="connsiteY10" fmla="*/ 32932 h 7139732"/>
              <a:gd name="connsiteX11" fmla="*/ 307527 w 6053670"/>
              <a:gd name="connsiteY11" fmla="*/ 44850 h 7139732"/>
              <a:gd name="connsiteX12" fmla="*/ 415282 w 6053670"/>
              <a:gd name="connsiteY12" fmla="*/ 59121 h 7139732"/>
              <a:gd name="connsiteX13" fmla="*/ 534539 w 6053670"/>
              <a:gd name="connsiteY13" fmla="*/ 74175 h 7139732"/>
              <a:gd name="connsiteX14" fmla="*/ 668931 w 6053670"/>
              <a:gd name="connsiteY14" fmla="*/ 90014 h 7139732"/>
              <a:gd name="connsiteX15" fmla="*/ 815430 w 6053670"/>
              <a:gd name="connsiteY15" fmla="*/ 106794 h 7139732"/>
              <a:gd name="connsiteX16" fmla="*/ 974641 w 6053670"/>
              <a:gd name="connsiteY16" fmla="*/ 123574 h 7139732"/>
              <a:gd name="connsiteX17" fmla="*/ 1144144 w 6053670"/>
              <a:gd name="connsiteY17" fmla="*/ 140667 h 7139732"/>
              <a:gd name="connsiteX18" fmla="*/ 1326965 w 6053670"/>
              <a:gd name="connsiteY18" fmla="*/ 156506 h 7139732"/>
              <a:gd name="connsiteX19" fmla="*/ 1518261 w 6053670"/>
              <a:gd name="connsiteY19" fmla="*/ 171717 h 7139732"/>
              <a:gd name="connsiteX20" fmla="*/ 1720453 w 6053670"/>
              <a:gd name="connsiteY20" fmla="*/ 185518 h 7139732"/>
              <a:gd name="connsiteX21" fmla="*/ 1931121 w 6053670"/>
              <a:gd name="connsiteY21" fmla="*/ 198690 h 7139732"/>
              <a:gd name="connsiteX22" fmla="*/ 2150869 w 6053670"/>
              <a:gd name="connsiteY22" fmla="*/ 211079 h 7139732"/>
              <a:gd name="connsiteX23" fmla="*/ 2263467 w 6053670"/>
              <a:gd name="connsiteY23" fmla="*/ 215470 h 7139732"/>
              <a:gd name="connsiteX24" fmla="*/ 2378487 w 6053670"/>
              <a:gd name="connsiteY24" fmla="*/ 220332 h 7139732"/>
              <a:gd name="connsiteX25" fmla="*/ 2495323 w 6053670"/>
              <a:gd name="connsiteY25" fmla="*/ 224879 h 7139732"/>
              <a:gd name="connsiteX26" fmla="*/ 2612764 w 6053670"/>
              <a:gd name="connsiteY26" fmla="*/ 227859 h 7139732"/>
              <a:gd name="connsiteX27" fmla="*/ 2732627 w 6053670"/>
              <a:gd name="connsiteY27" fmla="*/ 230525 h 7139732"/>
              <a:gd name="connsiteX28" fmla="*/ 2853700 w 6053670"/>
              <a:gd name="connsiteY28" fmla="*/ 233348 h 7139732"/>
              <a:gd name="connsiteX29" fmla="*/ 2977195 w 6053670"/>
              <a:gd name="connsiteY29" fmla="*/ 235229 h 7139732"/>
              <a:gd name="connsiteX30" fmla="*/ 3101901 w 6053670"/>
              <a:gd name="connsiteY30" fmla="*/ 235229 h 7139732"/>
              <a:gd name="connsiteX31" fmla="*/ 3227817 w 6053670"/>
              <a:gd name="connsiteY31" fmla="*/ 236170 h 7139732"/>
              <a:gd name="connsiteX32" fmla="*/ 3354944 w 6053670"/>
              <a:gd name="connsiteY32" fmla="*/ 235229 h 7139732"/>
              <a:gd name="connsiteX33" fmla="*/ 3483887 w 6053670"/>
              <a:gd name="connsiteY33" fmla="*/ 233348 h 7139732"/>
              <a:gd name="connsiteX34" fmla="*/ 3612830 w 6053670"/>
              <a:gd name="connsiteY34" fmla="*/ 231623 h 7139732"/>
              <a:gd name="connsiteX35" fmla="*/ 3743590 w 6053670"/>
              <a:gd name="connsiteY35" fmla="*/ 227859 h 7139732"/>
              <a:gd name="connsiteX36" fmla="*/ 3875560 w 6053670"/>
              <a:gd name="connsiteY36" fmla="*/ 223938 h 7139732"/>
              <a:gd name="connsiteX37" fmla="*/ 4007530 w 6053670"/>
              <a:gd name="connsiteY37" fmla="*/ 219391 h 7139732"/>
              <a:gd name="connsiteX38" fmla="*/ 4140710 w 6053670"/>
              <a:gd name="connsiteY38" fmla="*/ 212961 h 7139732"/>
              <a:gd name="connsiteX39" fmla="*/ 4275102 w 6053670"/>
              <a:gd name="connsiteY39" fmla="*/ 205277 h 7139732"/>
              <a:gd name="connsiteX40" fmla="*/ 4410098 w 6053670"/>
              <a:gd name="connsiteY40" fmla="*/ 197907 h 7139732"/>
              <a:gd name="connsiteX41" fmla="*/ 4545096 w 6053670"/>
              <a:gd name="connsiteY41" fmla="*/ 188498 h 7139732"/>
              <a:gd name="connsiteX42" fmla="*/ 4681909 w 6053670"/>
              <a:gd name="connsiteY42" fmla="*/ 177207 h 7139732"/>
              <a:gd name="connsiteX43" fmla="*/ 4816905 w 6053670"/>
              <a:gd name="connsiteY43" fmla="*/ 165916 h 7139732"/>
              <a:gd name="connsiteX44" fmla="*/ 4954323 w 6053670"/>
              <a:gd name="connsiteY44" fmla="*/ 152899 h 7139732"/>
              <a:gd name="connsiteX45" fmla="*/ 5092347 w 6053670"/>
              <a:gd name="connsiteY45" fmla="*/ 138629 h 7139732"/>
              <a:gd name="connsiteX46" fmla="*/ 5228555 w 6053670"/>
              <a:gd name="connsiteY46" fmla="*/ 123574 h 7139732"/>
              <a:gd name="connsiteX47" fmla="*/ 5366578 w 6053670"/>
              <a:gd name="connsiteY47" fmla="*/ 106010 h 7139732"/>
              <a:gd name="connsiteX48" fmla="*/ 5503997 w 6053670"/>
              <a:gd name="connsiteY48" fmla="*/ 87192 h 7139732"/>
              <a:gd name="connsiteX49" fmla="*/ 5642020 w 6053670"/>
              <a:gd name="connsiteY49" fmla="*/ 68530 h 7139732"/>
              <a:gd name="connsiteX50" fmla="*/ 5779438 w 6053670"/>
              <a:gd name="connsiteY50" fmla="*/ 46733 h 7139732"/>
              <a:gd name="connsiteX51" fmla="*/ 5916251 w 6053670"/>
              <a:gd name="connsiteY51" fmla="*/ 24464 h 713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3670" h="7139732">
                <a:moveTo>
                  <a:pt x="6053670" y="1098"/>
                </a:moveTo>
                <a:lnTo>
                  <a:pt x="6053670" y="1084479"/>
                </a:lnTo>
                <a:lnTo>
                  <a:pt x="6053670" y="1254558"/>
                </a:lnTo>
                <a:lnTo>
                  <a:pt x="6053670" y="7139732"/>
                </a:lnTo>
                <a:lnTo>
                  <a:pt x="0" y="7139732"/>
                </a:lnTo>
                <a:lnTo>
                  <a:pt x="0" y="1249853"/>
                </a:lnTo>
                <a:lnTo>
                  <a:pt x="0" y="1084479"/>
                </a:lnTo>
                <a:lnTo>
                  <a:pt x="0" y="0"/>
                </a:lnTo>
                <a:lnTo>
                  <a:pt x="35717" y="5488"/>
                </a:lnTo>
                <a:lnTo>
                  <a:pt x="140445" y="21641"/>
                </a:lnTo>
                <a:lnTo>
                  <a:pt x="216722" y="32932"/>
                </a:lnTo>
                <a:lnTo>
                  <a:pt x="307527" y="44850"/>
                </a:lnTo>
                <a:lnTo>
                  <a:pt x="415282" y="59121"/>
                </a:lnTo>
                <a:lnTo>
                  <a:pt x="534539" y="74175"/>
                </a:lnTo>
                <a:lnTo>
                  <a:pt x="668931" y="90014"/>
                </a:lnTo>
                <a:lnTo>
                  <a:pt x="815430" y="106794"/>
                </a:lnTo>
                <a:lnTo>
                  <a:pt x="974641" y="123574"/>
                </a:lnTo>
                <a:lnTo>
                  <a:pt x="1144144" y="140667"/>
                </a:lnTo>
                <a:lnTo>
                  <a:pt x="1326965" y="156506"/>
                </a:lnTo>
                <a:lnTo>
                  <a:pt x="1518261" y="171717"/>
                </a:lnTo>
                <a:lnTo>
                  <a:pt x="1720453" y="185518"/>
                </a:lnTo>
                <a:lnTo>
                  <a:pt x="1931121" y="198690"/>
                </a:lnTo>
                <a:lnTo>
                  <a:pt x="2150869" y="211079"/>
                </a:lnTo>
                <a:lnTo>
                  <a:pt x="2263467" y="215470"/>
                </a:lnTo>
                <a:lnTo>
                  <a:pt x="2378487" y="220332"/>
                </a:lnTo>
                <a:lnTo>
                  <a:pt x="2495323" y="224879"/>
                </a:lnTo>
                <a:lnTo>
                  <a:pt x="2612764" y="227859"/>
                </a:lnTo>
                <a:lnTo>
                  <a:pt x="2732627" y="230525"/>
                </a:lnTo>
                <a:lnTo>
                  <a:pt x="2853700" y="233348"/>
                </a:lnTo>
                <a:lnTo>
                  <a:pt x="2977195" y="235229"/>
                </a:lnTo>
                <a:lnTo>
                  <a:pt x="3101901" y="235229"/>
                </a:lnTo>
                <a:lnTo>
                  <a:pt x="3227817" y="236170"/>
                </a:lnTo>
                <a:lnTo>
                  <a:pt x="3354944" y="235229"/>
                </a:lnTo>
                <a:lnTo>
                  <a:pt x="3483887" y="233348"/>
                </a:lnTo>
                <a:lnTo>
                  <a:pt x="3612830" y="231623"/>
                </a:lnTo>
                <a:lnTo>
                  <a:pt x="3743590" y="227859"/>
                </a:lnTo>
                <a:lnTo>
                  <a:pt x="3875560" y="223938"/>
                </a:lnTo>
                <a:lnTo>
                  <a:pt x="4007530" y="219391"/>
                </a:lnTo>
                <a:lnTo>
                  <a:pt x="4140710" y="212961"/>
                </a:lnTo>
                <a:lnTo>
                  <a:pt x="4275102" y="205277"/>
                </a:lnTo>
                <a:lnTo>
                  <a:pt x="4410098" y="197907"/>
                </a:lnTo>
                <a:lnTo>
                  <a:pt x="4545096" y="188498"/>
                </a:lnTo>
                <a:lnTo>
                  <a:pt x="4681909" y="177207"/>
                </a:lnTo>
                <a:lnTo>
                  <a:pt x="4816905" y="165916"/>
                </a:lnTo>
                <a:lnTo>
                  <a:pt x="4954323" y="152899"/>
                </a:lnTo>
                <a:lnTo>
                  <a:pt x="5092347" y="138629"/>
                </a:lnTo>
                <a:lnTo>
                  <a:pt x="5228555" y="123574"/>
                </a:lnTo>
                <a:lnTo>
                  <a:pt x="5366578" y="106010"/>
                </a:lnTo>
                <a:lnTo>
                  <a:pt x="5503997" y="87192"/>
                </a:lnTo>
                <a:lnTo>
                  <a:pt x="5642020" y="68530"/>
                </a:lnTo>
                <a:lnTo>
                  <a:pt x="5779438" y="46733"/>
                </a:lnTo>
                <a:lnTo>
                  <a:pt x="5916251" y="24464"/>
                </a:lnTo>
                <a:close/>
              </a:path>
            </a:pathLst>
          </a:custGeom>
          <a:solidFill>
            <a:schemeClr val="tx1"/>
          </a:solidFill>
          <a:ln>
            <a:noFill/>
          </a:ln>
        </p:spPr>
      </p:sp>
      <p:sp>
        <p:nvSpPr>
          <p:cNvPr id="38" name="Freeform 5">
            <a:extLst>
              <a:ext uri="{FF2B5EF4-FFF2-40B4-BE49-F238E27FC236}">
                <a16:creationId xmlns:a16="http://schemas.microsoft.com/office/drawing/2014/main" id="{F6ACD5FC-CAFE-48EB-B765-60EED2E0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sp>
      <p:sp>
        <p:nvSpPr>
          <p:cNvPr id="2" name="Title 1">
            <a:extLst>
              <a:ext uri="{FF2B5EF4-FFF2-40B4-BE49-F238E27FC236}">
                <a16:creationId xmlns:a16="http://schemas.microsoft.com/office/drawing/2014/main" id="{CB163647-6755-4B63-E9E5-132C8E9618B9}"/>
              </a:ext>
            </a:extLst>
          </p:cNvPr>
          <p:cNvSpPr>
            <a:spLocks noGrp="1"/>
          </p:cNvSpPr>
          <p:nvPr>
            <p:ph type="title"/>
          </p:nvPr>
        </p:nvSpPr>
        <p:spPr>
          <a:xfrm>
            <a:off x="1154955" y="973668"/>
            <a:ext cx="2942210" cy="1020232"/>
          </a:xfrm>
        </p:spPr>
        <p:txBody>
          <a:bodyPr vert="horz" lIns="91440" tIns="45720" rIns="91440" bIns="45720" rtlCol="0" anchor="ctr">
            <a:normAutofit/>
          </a:bodyPr>
          <a:lstStyle/>
          <a:p>
            <a:pPr>
              <a:lnSpc>
                <a:spcPct val="90000"/>
              </a:lnSpc>
            </a:pPr>
            <a:r>
              <a:rPr lang="en-US" sz="3300" b="0" i="0" kern="1200" dirty="0">
                <a:solidFill>
                  <a:srgbClr val="EBEBEB"/>
                </a:solidFill>
                <a:latin typeface="+mj-lt"/>
                <a:ea typeface="+mj-ea"/>
                <a:cs typeface="+mj-cs"/>
              </a:rPr>
              <a:t>Deficit vs. </a:t>
            </a:r>
            <a:r>
              <a:rPr lang="en-US" sz="3300" dirty="0">
                <a:solidFill>
                  <a:srgbClr val="EBEBEB"/>
                </a:solidFill>
              </a:rPr>
              <a:t>d</a:t>
            </a:r>
            <a:r>
              <a:rPr lang="en-US" sz="3300" b="0" i="0" kern="1200" dirty="0">
                <a:solidFill>
                  <a:srgbClr val="EBEBEB"/>
                </a:solidFill>
                <a:latin typeface="+mj-lt"/>
                <a:ea typeface="+mj-ea"/>
                <a:cs typeface="+mj-cs"/>
              </a:rPr>
              <a:t>ebt</a:t>
            </a:r>
          </a:p>
        </p:txBody>
      </p:sp>
      <p:sp>
        <p:nvSpPr>
          <p:cNvPr id="30" name="Rectangle 29">
            <a:extLst>
              <a:ext uri="{FF2B5EF4-FFF2-40B4-BE49-F238E27FC236}">
                <a16:creationId xmlns:a16="http://schemas.microsoft.com/office/drawing/2014/main" id="{9F33B405-D785-4738-B1C0-6A0AA5E982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2" name="Oval 31">
            <a:extLst>
              <a:ext uri="{FF2B5EF4-FFF2-40B4-BE49-F238E27FC236}">
                <a16:creationId xmlns:a16="http://schemas.microsoft.com/office/drawing/2014/main" id="{4233DC0E-DE6C-4FB6-A529-51B162641A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4" name="Oval 33">
            <a:extLst>
              <a:ext uri="{FF2B5EF4-FFF2-40B4-BE49-F238E27FC236}">
                <a16:creationId xmlns:a16="http://schemas.microsoft.com/office/drawing/2014/main" id="{3870477F-E451-4BC3-863F-0E2FC5728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906DA622-265D-2E93-C58B-6693E68DEEAF}"/>
              </a:ext>
            </a:extLst>
          </p:cNvPr>
          <p:cNvSpPr>
            <a:spLocks noGrp="1"/>
          </p:cNvSpPr>
          <p:nvPr>
            <p:ph sz="half" idx="1"/>
          </p:nvPr>
        </p:nvSpPr>
        <p:spPr>
          <a:xfrm>
            <a:off x="1154955" y="2120900"/>
            <a:ext cx="3133726" cy="3898900"/>
          </a:xfrm>
        </p:spPr>
        <p:txBody>
          <a:bodyPr vert="horz" lIns="91440" tIns="45720" rIns="91440" bIns="45720" rtlCol="0">
            <a:normAutofit/>
          </a:bodyPr>
          <a:lstStyle/>
          <a:p>
            <a:r>
              <a:rPr lang="en-US">
                <a:solidFill>
                  <a:srgbClr val="FFFFFF"/>
                </a:solidFill>
              </a:rPr>
              <a:t>Deficit is the difference between how much revenue in taxes and fees the federal government brings in during the fiscal year and how much the federal government spends during that time period. </a:t>
            </a:r>
          </a:p>
          <a:p>
            <a:r>
              <a:rPr lang="en-US">
                <a:solidFill>
                  <a:srgbClr val="FFFFFF"/>
                </a:solidFill>
              </a:rPr>
              <a:t>Debt is the total of annual deficits going back decades. </a:t>
            </a:r>
          </a:p>
        </p:txBody>
      </p:sp>
      <p:sp>
        <p:nvSpPr>
          <p:cNvPr id="36" name="Freeform 5">
            <a:extLst>
              <a:ext uri="{FF2B5EF4-FFF2-40B4-BE49-F238E27FC236}">
                <a16:creationId xmlns:a16="http://schemas.microsoft.com/office/drawing/2014/main" id="{B4A81DE1-E2BC-4A31-99EE-71350421B0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tx1">
              <a:alpha val="20000"/>
            </a:schemeClr>
          </a:solidFill>
          <a:ln>
            <a:noFill/>
          </a:ln>
        </p:spPr>
      </p:sp>
      <p:pic>
        <p:nvPicPr>
          <p:cNvPr id="10" name="Content Placeholder 9" descr="Diagram&#10;&#10;Description automatically generated">
            <a:extLst>
              <a:ext uri="{FF2B5EF4-FFF2-40B4-BE49-F238E27FC236}">
                <a16:creationId xmlns:a16="http://schemas.microsoft.com/office/drawing/2014/main" id="{9776A19E-6996-2881-1FED-1918CE3CA353}"/>
              </a:ext>
            </a:extLst>
          </p:cNvPr>
          <p:cNvPicPr>
            <a:picLocks noGrp="1" noChangeAspect="1"/>
          </p:cNvPicPr>
          <p:nvPr>
            <p:ph sz="half" idx="2"/>
          </p:nvPr>
        </p:nvPicPr>
        <p:blipFill>
          <a:blip r:embed="rId3"/>
          <a:stretch>
            <a:fillRect/>
          </a:stretch>
        </p:blipFill>
        <p:spPr>
          <a:xfrm>
            <a:off x="4876538" y="1123831"/>
            <a:ext cx="7200820" cy="4764818"/>
          </a:xfrm>
        </p:spPr>
      </p:pic>
      <p:sp>
        <p:nvSpPr>
          <p:cNvPr id="21" name="TextBox 20">
            <a:extLst>
              <a:ext uri="{FF2B5EF4-FFF2-40B4-BE49-F238E27FC236}">
                <a16:creationId xmlns:a16="http://schemas.microsoft.com/office/drawing/2014/main" id="{9D51219F-6C49-6F30-EAF9-ACB03B765FCE}"/>
              </a:ext>
            </a:extLst>
          </p:cNvPr>
          <p:cNvSpPr txBox="1"/>
          <p:nvPr/>
        </p:nvSpPr>
        <p:spPr>
          <a:xfrm>
            <a:off x="8990143" y="6567956"/>
            <a:ext cx="4876538" cy="307777"/>
          </a:xfrm>
          <a:prstGeom prst="rect">
            <a:avLst/>
          </a:prstGeom>
          <a:noFill/>
        </p:spPr>
        <p:txBody>
          <a:bodyPr wrap="square" rtlCol="0">
            <a:spAutoFit/>
          </a:bodyPr>
          <a:lstStyle/>
          <a:p>
            <a:r>
              <a:rPr lang="en-US" sz="1400" dirty="0">
                <a:solidFill>
                  <a:schemeClr val="bg1"/>
                </a:solidFill>
              </a:rPr>
              <a:t>Image Source: </a:t>
            </a:r>
            <a:r>
              <a:rPr lang="en-US" sz="1400" dirty="0">
                <a:solidFill>
                  <a:schemeClr val="bg1"/>
                </a:solidFill>
                <a:hlinkClick r:id="rId4"/>
              </a:rPr>
              <a:t>Treasury Department</a:t>
            </a:r>
            <a:endParaRPr lang="en-US" sz="1400" dirty="0">
              <a:solidFill>
                <a:schemeClr val="bg1"/>
              </a:solidFill>
            </a:endParaRPr>
          </a:p>
        </p:txBody>
      </p:sp>
    </p:spTree>
    <p:extLst>
      <p:ext uri="{BB962C8B-B14F-4D97-AF65-F5344CB8AC3E}">
        <p14:creationId xmlns:p14="http://schemas.microsoft.com/office/powerpoint/2010/main" val="2420803158"/>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DA5F5-93E4-F596-DABD-54DC37C0C0EF}"/>
              </a:ext>
            </a:extLst>
          </p:cNvPr>
          <p:cNvSpPr>
            <a:spLocks noGrp="1"/>
          </p:cNvSpPr>
          <p:nvPr>
            <p:ph type="title"/>
          </p:nvPr>
        </p:nvSpPr>
        <p:spPr>
          <a:xfrm>
            <a:off x="1335063" y="793558"/>
            <a:ext cx="8761413" cy="706964"/>
          </a:xfrm>
        </p:spPr>
        <p:txBody>
          <a:bodyPr/>
          <a:lstStyle/>
          <a:p>
            <a:pPr algn="ctr"/>
            <a:r>
              <a:rPr lang="en-US" dirty="0"/>
              <a:t>Mandatory v. Discretionary spending</a:t>
            </a:r>
          </a:p>
        </p:txBody>
      </p:sp>
      <p:pic>
        <p:nvPicPr>
          <p:cNvPr id="8" name="Content Placeholder 7" descr="Chart, pie chart&#10;&#10;Description automatically generated">
            <a:extLst>
              <a:ext uri="{FF2B5EF4-FFF2-40B4-BE49-F238E27FC236}">
                <a16:creationId xmlns:a16="http://schemas.microsoft.com/office/drawing/2014/main" id="{370C3C92-FFC4-5A6E-1E5B-806B5CF8235E}"/>
              </a:ext>
            </a:extLst>
          </p:cNvPr>
          <p:cNvPicPr>
            <a:picLocks noGrp="1" noChangeAspect="1"/>
          </p:cNvPicPr>
          <p:nvPr>
            <p:ph sz="half" idx="1"/>
          </p:nvPr>
        </p:nvPicPr>
        <p:blipFill>
          <a:blip r:embed="rId2"/>
          <a:stretch>
            <a:fillRect/>
          </a:stretch>
        </p:blipFill>
        <p:spPr>
          <a:xfrm>
            <a:off x="163664" y="2355273"/>
            <a:ext cx="5932335" cy="4302204"/>
          </a:xfrm>
        </p:spPr>
      </p:pic>
      <p:pic>
        <p:nvPicPr>
          <p:cNvPr id="10" name="Content Placeholder 9" descr="Chart, pie chart&#10;&#10;Description automatically generated">
            <a:extLst>
              <a:ext uri="{FF2B5EF4-FFF2-40B4-BE49-F238E27FC236}">
                <a16:creationId xmlns:a16="http://schemas.microsoft.com/office/drawing/2014/main" id="{53D63829-087D-790D-AC88-6F2BE204C7D0}"/>
              </a:ext>
            </a:extLst>
          </p:cNvPr>
          <p:cNvPicPr>
            <a:picLocks noGrp="1" noChangeAspect="1"/>
          </p:cNvPicPr>
          <p:nvPr>
            <p:ph sz="half" idx="2"/>
          </p:nvPr>
        </p:nvPicPr>
        <p:blipFill>
          <a:blip r:embed="rId3"/>
          <a:stretch>
            <a:fillRect/>
          </a:stretch>
        </p:blipFill>
        <p:spPr>
          <a:xfrm>
            <a:off x="6343692" y="2355271"/>
            <a:ext cx="5848309" cy="4302205"/>
          </a:xfrm>
        </p:spPr>
      </p:pic>
      <p:sp>
        <p:nvSpPr>
          <p:cNvPr id="11" name="TextBox 10">
            <a:extLst>
              <a:ext uri="{FF2B5EF4-FFF2-40B4-BE49-F238E27FC236}">
                <a16:creationId xmlns:a16="http://schemas.microsoft.com/office/drawing/2014/main" id="{2AA30C92-D4D1-C9A8-84E3-0DCFEB71D5CE}"/>
              </a:ext>
            </a:extLst>
          </p:cNvPr>
          <p:cNvSpPr txBox="1"/>
          <p:nvPr/>
        </p:nvSpPr>
        <p:spPr>
          <a:xfrm>
            <a:off x="0" y="6595497"/>
            <a:ext cx="4682836" cy="276999"/>
          </a:xfrm>
          <a:prstGeom prst="rect">
            <a:avLst/>
          </a:prstGeom>
          <a:noFill/>
        </p:spPr>
        <p:txBody>
          <a:bodyPr wrap="square" rtlCol="0">
            <a:spAutoFit/>
          </a:bodyPr>
          <a:lstStyle/>
          <a:p>
            <a:r>
              <a:rPr lang="en-US" sz="1200" dirty="0"/>
              <a:t>Source: </a:t>
            </a:r>
            <a:r>
              <a:rPr lang="en-US" sz="1200" dirty="0">
                <a:hlinkClick r:id="rId4"/>
              </a:rPr>
              <a:t>Peter G. Peterson Foundation</a:t>
            </a:r>
            <a:endParaRPr lang="en-US" sz="1200" dirty="0"/>
          </a:p>
        </p:txBody>
      </p:sp>
    </p:spTree>
    <p:extLst>
      <p:ext uri="{BB962C8B-B14F-4D97-AF65-F5344CB8AC3E}">
        <p14:creationId xmlns:p14="http://schemas.microsoft.com/office/powerpoint/2010/main" val="28721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C49-89C8-29C1-9D6E-D0B5A534B5BB}"/>
              </a:ext>
            </a:extLst>
          </p:cNvPr>
          <p:cNvSpPr>
            <a:spLocks noGrp="1"/>
          </p:cNvSpPr>
          <p:nvPr>
            <p:ph type="title"/>
          </p:nvPr>
        </p:nvSpPr>
        <p:spPr>
          <a:xfrm>
            <a:off x="1154954" y="973667"/>
            <a:ext cx="9320541" cy="710753"/>
          </a:xfrm>
        </p:spPr>
        <p:txBody>
          <a:bodyPr/>
          <a:lstStyle/>
          <a:p>
            <a:r>
              <a:rPr lang="en-US" dirty="0"/>
              <a:t>House Appropriations Chair Kay Granger </a:t>
            </a:r>
          </a:p>
        </p:txBody>
      </p:sp>
      <p:sp>
        <p:nvSpPr>
          <p:cNvPr id="3" name="Content Placeholder 2">
            <a:extLst>
              <a:ext uri="{FF2B5EF4-FFF2-40B4-BE49-F238E27FC236}">
                <a16:creationId xmlns:a16="http://schemas.microsoft.com/office/drawing/2014/main" id="{E2093691-42AB-625D-FA7D-1ACD76656BDF}"/>
              </a:ext>
            </a:extLst>
          </p:cNvPr>
          <p:cNvSpPr>
            <a:spLocks noGrp="1"/>
          </p:cNvSpPr>
          <p:nvPr>
            <p:ph sz="half" idx="1"/>
          </p:nvPr>
        </p:nvSpPr>
        <p:spPr>
          <a:xfrm>
            <a:off x="1154954" y="2603500"/>
            <a:ext cx="4941046" cy="3572711"/>
          </a:xfrm>
        </p:spPr>
        <p:txBody>
          <a:bodyPr/>
          <a:lstStyle/>
          <a:p>
            <a:r>
              <a:rPr lang="en-US" dirty="0"/>
              <a:t>First Republican woman to chair the House spending panel</a:t>
            </a:r>
          </a:p>
          <a:p>
            <a:r>
              <a:rPr lang="en-US" dirty="0"/>
              <a:t>Joined Congress in 1997 after being Fort Worth, Texas zoning commission, city council and mayor</a:t>
            </a:r>
          </a:p>
          <a:p>
            <a:r>
              <a:rPr lang="en-US" dirty="0"/>
              <a:t>Previously top GOP appropriator on State-Foreign Ops and Defense subcommittees </a:t>
            </a:r>
          </a:p>
          <a:p>
            <a:endParaRPr lang="en-US" dirty="0"/>
          </a:p>
        </p:txBody>
      </p:sp>
      <p:pic>
        <p:nvPicPr>
          <p:cNvPr id="7" name="Picture 6" descr="A person smiling for the camera&#10;&#10;Description automatically generated with low confidence">
            <a:extLst>
              <a:ext uri="{FF2B5EF4-FFF2-40B4-BE49-F238E27FC236}">
                <a16:creationId xmlns:a16="http://schemas.microsoft.com/office/drawing/2014/main" id="{E6A862AC-DE8D-D4AB-F09D-A7C368740179}"/>
              </a:ext>
            </a:extLst>
          </p:cNvPr>
          <p:cNvPicPr>
            <a:picLocks noChangeAspect="1"/>
          </p:cNvPicPr>
          <p:nvPr/>
        </p:nvPicPr>
        <p:blipFill>
          <a:blip r:embed="rId2"/>
          <a:stretch>
            <a:fillRect/>
          </a:stretch>
        </p:blipFill>
        <p:spPr>
          <a:xfrm>
            <a:off x="7082503" y="2603500"/>
            <a:ext cx="2725174" cy="2725174"/>
          </a:xfrm>
          <a:prstGeom prst="rect">
            <a:avLst/>
          </a:prstGeom>
        </p:spPr>
      </p:pic>
    </p:spTree>
    <p:extLst>
      <p:ext uri="{BB962C8B-B14F-4D97-AF65-F5344CB8AC3E}">
        <p14:creationId xmlns:p14="http://schemas.microsoft.com/office/powerpoint/2010/main" val="3314917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23E33-9939-D1C4-0746-A8DC4B81B740}"/>
              </a:ext>
            </a:extLst>
          </p:cNvPr>
          <p:cNvSpPr>
            <a:spLocks noGrp="1"/>
          </p:cNvSpPr>
          <p:nvPr>
            <p:ph type="title"/>
          </p:nvPr>
        </p:nvSpPr>
        <p:spPr>
          <a:xfrm>
            <a:off x="1154954" y="973668"/>
            <a:ext cx="9545130" cy="706964"/>
          </a:xfrm>
        </p:spPr>
        <p:txBody>
          <a:bodyPr/>
          <a:lstStyle/>
          <a:p>
            <a:r>
              <a:rPr lang="en-US" dirty="0"/>
              <a:t>Senate Appropriations Chair Patty Murray</a:t>
            </a:r>
          </a:p>
        </p:txBody>
      </p:sp>
      <p:sp>
        <p:nvSpPr>
          <p:cNvPr id="4" name="Content Placeholder 3">
            <a:extLst>
              <a:ext uri="{FF2B5EF4-FFF2-40B4-BE49-F238E27FC236}">
                <a16:creationId xmlns:a16="http://schemas.microsoft.com/office/drawing/2014/main" id="{5E3205B5-E9C6-0790-473F-DFC73176E3D5}"/>
              </a:ext>
            </a:extLst>
          </p:cNvPr>
          <p:cNvSpPr>
            <a:spLocks noGrp="1"/>
          </p:cNvSpPr>
          <p:nvPr>
            <p:ph sz="half" idx="2"/>
          </p:nvPr>
        </p:nvSpPr>
        <p:spPr>
          <a:xfrm>
            <a:off x="6096000" y="2619542"/>
            <a:ext cx="4825159" cy="3416300"/>
          </a:xfrm>
        </p:spPr>
        <p:txBody>
          <a:bodyPr/>
          <a:lstStyle/>
          <a:p>
            <a:r>
              <a:rPr lang="en-US" dirty="0"/>
              <a:t>Longtime former top Democrat on Labor-HHS-Education Appropriations subcommittee</a:t>
            </a:r>
          </a:p>
          <a:p>
            <a:r>
              <a:rPr lang="en-US" dirty="0"/>
              <a:t>Chair of the HELP Committee during 117</a:t>
            </a:r>
            <a:r>
              <a:rPr lang="en-US" baseline="30000" dirty="0"/>
              <a:t>th</a:t>
            </a:r>
            <a:r>
              <a:rPr lang="en-US" dirty="0"/>
              <a:t> </a:t>
            </a:r>
          </a:p>
          <a:p>
            <a:r>
              <a:rPr lang="en-US" dirty="0"/>
              <a:t> President Pro Tempore </a:t>
            </a:r>
          </a:p>
          <a:p>
            <a:r>
              <a:rPr lang="en-US" dirty="0"/>
              <a:t>Significant experience negotiating bipartisan agreements</a:t>
            </a:r>
          </a:p>
          <a:p>
            <a:endParaRPr lang="en-US" dirty="0"/>
          </a:p>
        </p:txBody>
      </p:sp>
      <p:pic>
        <p:nvPicPr>
          <p:cNvPr id="5" name="Content Placeholder 7">
            <a:extLst>
              <a:ext uri="{FF2B5EF4-FFF2-40B4-BE49-F238E27FC236}">
                <a16:creationId xmlns:a16="http://schemas.microsoft.com/office/drawing/2014/main" id="{4528D93D-E401-8366-0ACA-7527C23E7172}"/>
              </a:ext>
            </a:extLst>
          </p:cNvPr>
          <p:cNvPicPr>
            <a:picLocks noChangeAspect="1"/>
          </p:cNvPicPr>
          <p:nvPr/>
        </p:nvPicPr>
        <p:blipFill>
          <a:blip r:embed="rId2"/>
          <a:stretch>
            <a:fillRect/>
          </a:stretch>
        </p:blipFill>
        <p:spPr>
          <a:xfrm>
            <a:off x="1926346" y="2619542"/>
            <a:ext cx="2365653" cy="2957067"/>
          </a:xfrm>
          <a:prstGeom prst="rect">
            <a:avLst/>
          </a:prstGeom>
        </p:spPr>
      </p:pic>
    </p:spTree>
    <p:extLst>
      <p:ext uri="{BB962C8B-B14F-4D97-AF65-F5344CB8AC3E}">
        <p14:creationId xmlns:p14="http://schemas.microsoft.com/office/powerpoint/2010/main" val="2827933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4B3C5-FB00-5469-6005-C199E7FE4634}"/>
              </a:ext>
            </a:extLst>
          </p:cNvPr>
          <p:cNvSpPr>
            <a:spLocks noGrp="1"/>
          </p:cNvSpPr>
          <p:nvPr>
            <p:ph type="title"/>
          </p:nvPr>
        </p:nvSpPr>
        <p:spPr/>
        <p:txBody>
          <a:bodyPr/>
          <a:lstStyle/>
          <a:p>
            <a:pPr algn="ctr"/>
            <a:r>
              <a:rPr lang="en-US" dirty="0"/>
              <a:t>The ranking members </a:t>
            </a:r>
          </a:p>
        </p:txBody>
      </p:sp>
      <p:sp>
        <p:nvSpPr>
          <p:cNvPr id="3" name="Text Placeholder 2">
            <a:extLst>
              <a:ext uri="{FF2B5EF4-FFF2-40B4-BE49-F238E27FC236}">
                <a16:creationId xmlns:a16="http://schemas.microsoft.com/office/drawing/2014/main" id="{73603E73-71BE-6017-4026-9E3EA054F8B2}"/>
              </a:ext>
            </a:extLst>
          </p:cNvPr>
          <p:cNvSpPr>
            <a:spLocks noGrp="1"/>
          </p:cNvSpPr>
          <p:nvPr>
            <p:ph type="body" idx="1"/>
          </p:nvPr>
        </p:nvSpPr>
        <p:spPr>
          <a:xfrm>
            <a:off x="1154954" y="2342147"/>
            <a:ext cx="3955362" cy="837615"/>
          </a:xfrm>
        </p:spPr>
        <p:txBody>
          <a:bodyPr/>
          <a:lstStyle/>
          <a:p>
            <a:r>
              <a:rPr lang="en-US" dirty="0"/>
              <a:t>House Appropriations</a:t>
            </a:r>
          </a:p>
          <a:p>
            <a:r>
              <a:rPr lang="en-US" dirty="0"/>
              <a:t>Rosa DeLauro (D-Conn.) </a:t>
            </a:r>
          </a:p>
        </p:txBody>
      </p:sp>
      <p:pic>
        <p:nvPicPr>
          <p:cNvPr id="8" name="Content Placeholder 7" descr="A person with purple hair&#10;&#10;Description automatically generated with medium confidence">
            <a:extLst>
              <a:ext uri="{FF2B5EF4-FFF2-40B4-BE49-F238E27FC236}">
                <a16:creationId xmlns:a16="http://schemas.microsoft.com/office/drawing/2014/main" id="{C5E2A59A-8417-051B-99C4-2D3B06BD1FC4}"/>
              </a:ext>
            </a:extLst>
          </p:cNvPr>
          <p:cNvPicPr>
            <a:picLocks noGrp="1" noChangeAspect="1"/>
          </p:cNvPicPr>
          <p:nvPr>
            <p:ph sz="half" idx="2"/>
          </p:nvPr>
        </p:nvPicPr>
        <p:blipFill>
          <a:blip r:embed="rId2"/>
          <a:stretch>
            <a:fillRect/>
          </a:stretch>
        </p:blipFill>
        <p:spPr>
          <a:xfrm>
            <a:off x="1753753" y="3344332"/>
            <a:ext cx="2540000" cy="2540000"/>
          </a:xfrm>
        </p:spPr>
      </p:pic>
      <p:sp>
        <p:nvSpPr>
          <p:cNvPr id="5" name="Text Placeholder 4">
            <a:extLst>
              <a:ext uri="{FF2B5EF4-FFF2-40B4-BE49-F238E27FC236}">
                <a16:creationId xmlns:a16="http://schemas.microsoft.com/office/drawing/2014/main" id="{4AA039D7-3173-14A3-EFAE-9C97612A7A68}"/>
              </a:ext>
            </a:extLst>
          </p:cNvPr>
          <p:cNvSpPr>
            <a:spLocks noGrp="1"/>
          </p:cNvSpPr>
          <p:nvPr>
            <p:ph type="body" sz="quarter" idx="3"/>
          </p:nvPr>
        </p:nvSpPr>
        <p:spPr>
          <a:xfrm>
            <a:off x="6208712" y="2342147"/>
            <a:ext cx="4825159" cy="837615"/>
          </a:xfrm>
        </p:spPr>
        <p:txBody>
          <a:bodyPr/>
          <a:lstStyle/>
          <a:p>
            <a:r>
              <a:rPr lang="en-US" dirty="0"/>
              <a:t>Senate Appropriations</a:t>
            </a:r>
          </a:p>
          <a:p>
            <a:r>
              <a:rPr lang="en-US" dirty="0"/>
              <a:t> Susan Collins (R-Maine)</a:t>
            </a:r>
          </a:p>
        </p:txBody>
      </p:sp>
      <p:pic>
        <p:nvPicPr>
          <p:cNvPr id="10" name="Content Placeholder 9" descr="A person in a blue suit&#10;&#10;Description automatically generated with low confidence">
            <a:extLst>
              <a:ext uri="{FF2B5EF4-FFF2-40B4-BE49-F238E27FC236}">
                <a16:creationId xmlns:a16="http://schemas.microsoft.com/office/drawing/2014/main" id="{273C46FD-751B-BB75-3A69-3E519844288C}"/>
              </a:ext>
            </a:extLst>
          </p:cNvPr>
          <p:cNvPicPr>
            <a:picLocks noGrp="1" noChangeAspect="1"/>
          </p:cNvPicPr>
          <p:nvPr>
            <p:ph sz="quarter" idx="4"/>
          </p:nvPr>
        </p:nvPicPr>
        <p:blipFill>
          <a:blip r:embed="rId3"/>
          <a:stretch>
            <a:fillRect/>
          </a:stretch>
        </p:blipFill>
        <p:spPr>
          <a:xfrm>
            <a:off x="6864222" y="3329781"/>
            <a:ext cx="2540000" cy="2540000"/>
          </a:xfrm>
        </p:spPr>
      </p:pic>
    </p:spTree>
    <p:extLst>
      <p:ext uri="{BB962C8B-B14F-4D97-AF65-F5344CB8AC3E}">
        <p14:creationId xmlns:p14="http://schemas.microsoft.com/office/powerpoint/2010/main" val="3223077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BFBA2-D9D3-2064-8A5B-8C0515E39C8A}"/>
              </a:ext>
            </a:extLst>
          </p:cNvPr>
          <p:cNvSpPr>
            <a:spLocks noGrp="1"/>
          </p:cNvSpPr>
          <p:nvPr>
            <p:ph type="title"/>
          </p:nvPr>
        </p:nvSpPr>
        <p:spPr>
          <a:xfrm>
            <a:off x="786063" y="973668"/>
            <a:ext cx="9849853" cy="706964"/>
          </a:xfrm>
        </p:spPr>
        <p:txBody>
          <a:bodyPr/>
          <a:lstStyle/>
          <a:p>
            <a:pPr algn="ctr"/>
            <a:r>
              <a:rPr lang="en-US" dirty="0"/>
              <a:t>Commerce-Justice-Science Appropriations Subcommittee</a:t>
            </a:r>
          </a:p>
        </p:txBody>
      </p:sp>
      <p:sp>
        <p:nvSpPr>
          <p:cNvPr id="4" name="Content Placeholder 3">
            <a:extLst>
              <a:ext uri="{FF2B5EF4-FFF2-40B4-BE49-F238E27FC236}">
                <a16:creationId xmlns:a16="http://schemas.microsoft.com/office/drawing/2014/main" id="{7E472C6F-E560-ECA2-1320-FAC72E3449ED}"/>
              </a:ext>
            </a:extLst>
          </p:cNvPr>
          <p:cNvSpPr>
            <a:spLocks noGrp="1"/>
          </p:cNvSpPr>
          <p:nvPr>
            <p:ph sz="half" idx="2"/>
          </p:nvPr>
        </p:nvSpPr>
        <p:spPr>
          <a:xfrm>
            <a:off x="786063" y="2300747"/>
            <a:ext cx="5194049" cy="4557251"/>
          </a:xfrm>
        </p:spPr>
        <p:txBody>
          <a:bodyPr>
            <a:normAutofit fontScale="92500" lnSpcReduction="20000"/>
          </a:bodyPr>
          <a:lstStyle/>
          <a:p>
            <a:r>
              <a:rPr lang="en-US" dirty="0"/>
              <a:t>House Chair Hal Rogers </a:t>
            </a:r>
          </a:p>
          <a:p>
            <a:pPr lvl="1"/>
            <a:r>
              <a:rPr lang="en-US" dirty="0"/>
              <a:t>Kentucky Republican </a:t>
            </a:r>
          </a:p>
          <a:p>
            <a:pPr lvl="1"/>
            <a:r>
              <a:rPr lang="en-US" dirty="0"/>
              <a:t>Former chair of HAC but was term limited</a:t>
            </a:r>
          </a:p>
          <a:p>
            <a:pPr lvl="1"/>
            <a:r>
              <a:rPr lang="en-US" dirty="0"/>
              <a:t>Dean of the House</a:t>
            </a:r>
          </a:p>
          <a:p>
            <a:pPr lvl="1"/>
            <a:r>
              <a:rPr lang="en-US" dirty="0"/>
              <a:t>Top R during 117 was Aderholt (Alabama)</a:t>
            </a:r>
          </a:p>
          <a:p>
            <a:r>
              <a:rPr lang="en-US" dirty="0"/>
              <a:t>House RM Matt Cartwright</a:t>
            </a:r>
          </a:p>
          <a:p>
            <a:pPr lvl="1"/>
            <a:r>
              <a:rPr lang="en-US" dirty="0"/>
              <a:t>Pennsylvania Democrat </a:t>
            </a:r>
          </a:p>
          <a:p>
            <a:pPr lvl="1"/>
            <a:r>
              <a:rPr lang="en-US" dirty="0"/>
              <a:t>Chair during 117th Congress</a:t>
            </a:r>
          </a:p>
          <a:p>
            <a:r>
              <a:rPr lang="en-US" dirty="0"/>
              <a:t>Senate Chair Jeanne </a:t>
            </a:r>
            <a:r>
              <a:rPr lang="en-US" dirty="0" err="1"/>
              <a:t>Shaheen</a:t>
            </a:r>
            <a:endParaRPr lang="en-US" dirty="0"/>
          </a:p>
          <a:p>
            <a:pPr lvl="1"/>
            <a:r>
              <a:rPr lang="en-US" dirty="0"/>
              <a:t>New Hampshire Democrat</a:t>
            </a:r>
          </a:p>
          <a:p>
            <a:pPr lvl="1"/>
            <a:r>
              <a:rPr lang="en-US" dirty="0"/>
              <a:t>Chair during 117th</a:t>
            </a:r>
          </a:p>
          <a:p>
            <a:r>
              <a:rPr lang="en-US" dirty="0"/>
              <a:t>Senate RM Jerry Moran </a:t>
            </a:r>
          </a:p>
          <a:p>
            <a:pPr lvl="1"/>
            <a:r>
              <a:rPr lang="en-US" dirty="0"/>
              <a:t>Kansas Republican </a:t>
            </a:r>
          </a:p>
          <a:p>
            <a:pPr lvl="1"/>
            <a:r>
              <a:rPr lang="en-US" dirty="0"/>
              <a:t>RM during 117th</a:t>
            </a:r>
          </a:p>
          <a:p>
            <a:endParaRPr lang="en-US" dirty="0"/>
          </a:p>
        </p:txBody>
      </p:sp>
      <p:sp>
        <p:nvSpPr>
          <p:cNvPr id="6" name="Content Placeholder 5">
            <a:extLst>
              <a:ext uri="{FF2B5EF4-FFF2-40B4-BE49-F238E27FC236}">
                <a16:creationId xmlns:a16="http://schemas.microsoft.com/office/drawing/2014/main" id="{304522BF-79D7-C17A-8BDB-581CBB941B0D}"/>
              </a:ext>
            </a:extLst>
          </p:cNvPr>
          <p:cNvSpPr>
            <a:spLocks noGrp="1"/>
          </p:cNvSpPr>
          <p:nvPr>
            <p:ph sz="quarter" idx="4"/>
          </p:nvPr>
        </p:nvSpPr>
        <p:spPr>
          <a:xfrm>
            <a:off x="6208712" y="2300748"/>
            <a:ext cx="5324527" cy="4557252"/>
          </a:xfrm>
        </p:spPr>
        <p:txBody>
          <a:bodyPr>
            <a:normAutofit fontScale="92500" lnSpcReduction="20000"/>
          </a:bodyPr>
          <a:lstStyle/>
          <a:p>
            <a:r>
              <a:rPr lang="en-US" dirty="0"/>
              <a:t>Commerce</a:t>
            </a:r>
          </a:p>
          <a:p>
            <a:r>
              <a:rPr lang="en-US" dirty="0"/>
              <a:t>Justice</a:t>
            </a:r>
          </a:p>
          <a:p>
            <a:r>
              <a:rPr lang="en-US" dirty="0"/>
              <a:t>National Aeronautics and Space Administration</a:t>
            </a:r>
          </a:p>
          <a:p>
            <a:r>
              <a:rPr lang="en-US" dirty="0"/>
              <a:t>National Science Foundation</a:t>
            </a:r>
          </a:p>
          <a:p>
            <a:r>
              <a:rPr lang="en-US" dirty="0"/>
              <a:t>Commission on Civil Rights</a:t>
            </a:r>
          </a:p>
          <a:p>
            <a:r>
              <a:rPr lang="en-US" dirty="0"/>
              <a:t>Equal Employment Opportunity Commission </a:t>
            </a:r>
          </a:p>
          <a:p>
            <a:r>
              <a:rPr lang="en-US" dirty="0"/>
              <a:t>International Trade Commission </a:t>
            </a:r>
          </a:p>
          <a:p>
            <a:r>
              <a:rPr lang="en-US" dirty="0"/>
              <a:t>Legal Services Corporation </a:t>
            </a:r>
          </a:p>
          <a:p>
            <a:r>
              <a:rPr lang="en-US" dirty="0"/>
              <a:t>Marine Mammal Commission </a:t>
            </a:r>
          </a:p>
          <a:p>
            <a:r>
              <a:rPr lang="en-US" dirty="0"/>
              <a:t>Office of Science and Technology Policy </a:t>
            </a:r>
          </a:p>
          <a:p>
            <a:r>
              <a:rPr lang="en-US" dirty="0"/>
              <a:t>Office of the United States Trade Representative </a:t>
            </a:r>
          </a:p>
          <a:p>
            <a:r>
              <a:rPr lang="en-US" dirty="0"/>
              <a:t>State Justice Institute</a:t>
            </a:r>
          </a:p>
          <a:p>
            <a:endParaRPr lang="en-US" dirty="0"/>
          </a:p>
        </p:txBody>
      </p:sp>
    </p:spTree>
    <p:extLst>
      <p:ext uri="{BB962C8B-B14F-4D97-AF65-F5344CB8AC3E}">
        <p14:creationId xmlns:p14="http://schemas.microsoft.com/office/powerpoint/2010/main" val="611361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44E85-15D8-4D06-FFF8-E1F273B3CD5C}"/>
              </a:ext>
            </a:extLst>
          </p:cNvPr>
          <p:cNvSpPr>
            <a:spLocks noGrp="1"/>
          </p:cNvSpPr>
          <p:nvPr>
            <p:ph type="title"/>
          </p:nvPr>
        </p:nvSpPr>
        <p:spPr/>
        <p:txBody>
          <a:bodyPr/>
          <a:lstStyle/>
          <a:p>
            <a:pPr algn="ctr"/>
            <a:r>
              <a:rPr lang="en-US" dirty="0"/>
              <a:t>Administrator Bill Nelson </a:t>
            </a:r>
          </a:p>
        </p:txBody>
      </p:sp>
      <p:sp>
        <p:nvSpPr>
          <p:cNvPr id="3" name="Content Placeholder 2">
            <a:extLst>
              <a:ext uri="{FF2B5EF4-FFF2-40B4-BE49-F238E27FC236}">
                <a16:creationId xmlns:a16="http://schemas.microsoft.com/office/drawing/2014/main" id="{9D2AECE5-1A4B-7896-FC41-BD4567A0BE0C}"/>
              </a:ext>
            </a:extLst>
          </p:cNvPr>
          <p:cNvSpPr>
            <a:spLocks noGrp="1"/>
          </p:cNvSpPr>
          <p:nvPr>
            <p:ph sz="half" idx="1"/>
          </p:nvPr>
        </p:nvSpPr>
        <p:spPr/>
        <p:txBody>
          <a:bodyPr/>
          <a:lstStyle/>
          <a:p>
            <a:r>
              <a:rPr lang="en-US" dirty="0"/>
              <a:t>Member of the 24th flight of Space Shuttle Columbia in January 1986.</a:t>
            </a:r>
          </a:p>
          <a:p>
            <a:r>
              <a:rPr lang="en-US" dirty="0"/>
              <a:t>Member of the Florida congressional delegation from 1979-1991</a:t>
            </a:r>
          </a:p>
          <a:p>
            <a:r>
              <a:rPr lang="en-US" dirty="0"/>
              <a:t>Member of the U.S. Senate from Florida 2001 – 2019</a:t>
            </a:r>
          </a:p>
          <a:p>
            <a:r>
              <a:rPr lang="en-US" dirty="0"/>
              <a:t>Confirmed via unanimous consent in April 2021</a:t>
            </a:r>
          </a:p>
          <a:p>
            <a:endParaRPr lang="en-US" dirty="0"/>
          </a:p>
        </p:txBody>
      </p:sp>
      <p:pic>
        <p:nvPicPr>
          <p:cNvPr id="5" name="Content Placeholder 5">
            <a:extLst>
              <a:ext uri="{FF2B5EF4-FFF2-40B4-BE49-F238E27FC236}">
                <a16:creationId xmlns:a16="http://schemas.microsoft.com/office/drawing/2014/main" id="{C361475D-670B-4706-C893-27CC4F788D3D}"/>
              </a:ext>
            </a:extLst>
          </p:cNvPr>
          <p:cNvPicPr>
            <a:picLocks noChangeAspect="1"/>
          </p:cNvPicPr>
          <p:nvPr/>
        </p:nvPicPr>
        <p:blipFill>
          <a:blip r:embed="rId2"/>
          <a:stretch>
            <a:fillRect/>
          </a:stretch>
        </p:blipFill>
        <p:spPr>
          <a:xfrm>
            <a:off x="7211795" y="2461746"/>
            <a:ext cx="2704572" cy="3416302"/>
          </a:xfrm>
          <a:prstGeom prst="rect">
            <a:avLst/>
          </a:prstGeom>
        </p:spPr>
      </p:pic>
    </p:spTree>
    <p:extLst>
      <p:ext uri="{BB962C8B-B14F-4D97-AF65-F5344CB8AC3E}">
        <p14:creationId xmlns:p14="http://schemas.microsoft.com/office/powerpoint/2010/main" val="577189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14401-F92D-17AE-2592-EB7EE92F7D23}"/>
              </a:ext>
            </a:extLst>
          </p:cNvPr>
          <p:cNvSpPr>
            <a:spLocks noGrp="1"/>
          </p:cNvSpPr>
          <p:nvPr>
            <p:ph type="title"/>
          </p:nvPr>
        </p:nvSpPr>
        <p:spPr/>
        <p:txBody>
          <a:bodyPr/>
          <a:lstStyle/>
          <a:p>
            <a:pPr algn="ctr"/>
            <a:r>
              <a:rPr lang="en-US" dirty="0"/>
              <a:t>Budget and appropriations process </a:t>
            </a:r>
          </a:p>
        </p:txBody>
      </p:sp>
      <p:sp>
        <p:nvSpPr>
          <p:cNvPr id="3" name="Content Placeholder 2">
            <a:extLst>
              <a:ext uri="{FF2B5EF4-FFF2-40B4-BE49-F238E27FC236}">
                <a16:creationId xmlns:a16="http://schemas.microsoft.com/office/drawing/2014/main" id="{CF7E4035-5827-F4B0-D1B2-EB1384AFF719}"/>
              </a:ext>
            </a:extLst>
          </p:cNvPr>
          <p:cNvSpPr>
            <a:spLocks noGrp="1"/>
          </p:cNvSpPr>
          <p:nvPr>
            <p:ph idx="1"/>
          </p:nvPr>
        </p:nvSpPr>
        <p:spPr>
          <a:xfrm>
            <a:off x="936065" y="2621430"/>
            <a:ext cx="10319870" cy="3904876"/>
          </a:xfrm>
        </p:spPr>
        <p:txBody>
          <a:bodyPr>
            <a:normAutofit/>
          </a:bodyPr>
          <a:lstStyle/>
          <a:p>
            <a:r>
              <a:rPr lang="en-US" sz="2200" dirty="0"/>
              <a:t>President’s budget request released first Monday in February</a:t>
            </a:r>
          </a:p>
          <a:p>
            <a:r>
              <a:rPr lang="en-US" sz="2200" dirty="0"/>
              <a:t>Budget Committee hearings</a:t>
            </a:r>
          </a:p>
          <a:p>
            <a:r>
              <a:rPr lang="en-US" sz="2200" dirty="0"/>
              <a:t>Appropriations subcommittee hearings</a:t>
            </a:r>
          </a:p>
          <a:p>
            <a:r>
              <a:rPr lang="en-US" sz="2200" dirty="0"/>
              <a:t>Budget resolution drafting, markup, floor votes, conference, adoption</a:t>
            </a:r>
          </a:p>
          <a:p>
            <a:r>
              <a:rPr lang="en-US" sz="2200" dirty="0"/>
              <a:t>Appropriations bill drafting, markup, floor votes, conference, final floor votes, enactment </a:t>
            </a:r>
          </a:p>
          <a:p>
            <a:r>
              <a:rPr lang="en-US" sz="2200" dirty="0"/>
              <a:t>Oct. 1 beginning of new fiscal year </a:t>
            </a:r>
          </a:p>
        </p:txBody>
      </p:sp>
    </p:spTree>
    <p:extLst>
      <p:ext uri="{BB962C8B-B14F-4D97-AF65-F5344CB8AC3E}">
        <p14:creationId xmlns:p14="http://schemas.microsoft.com/office/powerpoint/2010/main" val="30317445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6075</TotalTime>
  <Words>2111</Words>
  <Application>Microsoft Macintosh PowerPoint</Application>
  <PresentationFormat>Widescreen</PresentationFormat>
  <Paragraphs>233</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Century Gothic</vt:lpstr>
      <vt:lpstr>Wingdings 3</vt:lpstr>
      <vt:lpstr>Ion Boardroom</vt:lpstr>
      <vt:lpstr>Budget and Appropriations Outlook - NASA </vt:lpstr>
      <vt:lpstr>Government spending: where does it go?</vt:lpstr>
      <vt:lpstr>Mandatory v. Discretionary spending</vt:lpstr>
      <vt:lpstr>House Appropriations Chair Kay Granger </vt:lpstr>
      <vt:lpstr>Senate Appropriations Chair Patty Murray</vt:lpstr>
      <vt:lpstr>The ranking members </vt:lpstr>
      <vt:lpstr>Commerce-Justice-Science Appropriations Subcommittee</vt:lpstr>
      <vt:lpstr>Administrator Bill Nelson </vt:lpstr>
      <vt:lpstr>Budget and appropriations process </vt:lpstr>
      <vt:lpstr>More guidelines than actual rules </vt:lpstr>
      <vt:lpstr>Fiscal year 2024 appropriations process</vt:lpstr>
      <vt:lpstr>McCarthy handshake agreement</vt:lpstr>
      <vt:lpstr>Fiscal 2022 v. Fiscal 2023</vt:lpstr>
      <vt:lpstr>PowerPoint Presentation</vt:lpstr>
      <vt:lpstr>Fiscal year 2024 NASA budget request </vt:lpstr>
      <vt:lpstr>Fiscal 2024 request </vt:lpstr>
      <vt:lpstr>Fiscal 2023 v. fiscal 2024 request </vt:lpstr>
      <vt:lpstr>House CJS v. Senate CJS (FY 24)</vt:lpstr>
      <vt:lpstr>Government Accountability Office </vt:lpstr>
      <vt:lpstr>Questions?</vt:lpstr>
      <vt:lpstr>President’s budget request </vt:lpstr>
      <vt:lpstr>Congress’s budget resolution </vt:lpstr>
      <vt:lpstr>Appropriations bills</vt:lpstr>
      <vt:lpstr>Appropriations bills</vt:lpstr>
      <vt:lpstr>Appropriations season vocabulary</vt:lpstr>
      <vt:lpstr>Continuing resolution </vt:lpstr>
      <vt:lpstr>Funding lapse and partial government shutdown </vt:lpstr>
      <vt:lpstr>Deficit vs. debt</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Budget and Appropriations Process</dc:title>
  <dc:creator>Jennifer Shutt</dc:creator>
  <cp:lastModifiedBy>Microsoft Office User</cp:lastModifiedBy>
  <cp:revision>44</cp:revision>
  <dcterms:created xsi:type="dcterms:W3CDTF">2023-03-06T19:53:54Z</dcterms:created>
  <dcterms:modified xsi:type="dcterms:W3CDTF">2023-09-22T19:36:51Z</dcterms:modified>
</cp:coreProperties>
</file>