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0"/>
  </p:notesMasterIdLst>
  <p:handoutMasterIdLst>
    <p:handoutMasterId r:id="rId11"/>
  </p:handoutMasterIdLst>
  <p:sldIdLst>
    <p:sldId id="293" r:id="rId2"/>
    <p:sldId id="307" r:id="rId3"/>
    <p:sldId id="304" r:id="rId4"/>
    <p:sldId id="308" r:id="rId5"/>
    <p:sldId id="309" r:id="rId6"/>
    <p:sldId id="311" r:id="rId7"/>
    <p:sldId id="310" r:id="rId8"/>
    <p:sldId id="312" r:id="rId9"/>
  </p:sldIdLst>
  <p:sldSz cx="9144000" cy="6858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87"/>
    <p:restoredTop sz="83770" autoAdjust="0"/>
  </p:normalViewPr>
  <p:slideViewPr>
    <p:cSldViewPr>
      <p:cViewPr varScale="1">
        <p:scale>
          <a:sx n="76" d="100"/>
          <a:sy n="76" d="100"/>
        </p:scale>
        <p:origin x="79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952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30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348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027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2138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05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582390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3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124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268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396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9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2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Contemporary party and procedural Dynamics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52544"/>
            <a:ext cx="6019800" cy="123989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Josh Huder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Senior Fellow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07136" y="182881"/>
            <a:ext cx="7729728" cy="1188720"/>
          </a:xfrm>
        </p:spPr>
        <p:txBody>
          <a:bodyPr/>
          <a:lstStyle/>
          <a:p>
            <a:r>
              <a:rPr lang="en-US" dirty="0"/>
              <a:t>Overlap of the parties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18163" y="6033217"/>
            <a:ext cx="2065310" cy="323968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Source: Andris, Lee, Hamilton, Martino, Gunning, Selden, 2015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D3B539-2160-443D-ABF7-DAAE31ABC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655" y="5429309"/>
            <a:ext cx="1028700" cy="1133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C518DE-E805-4BC8-581C-FD4236091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275" y="1563892"/>
            <a:ext cx="3959449" cy="50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58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3BB00-05DD-F7D7-FB5C-2E068AB24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2" y="366559"/>
            <a:ext cx="5937755" cy="1188720"/>
          </a:xfrm>
        </p:spPr>
        <p:txBody>
          <a:bodyPr/>
          <a:lstStyle/>
          <a:p>
            <a:r>
              <a:rPr lang="en-US" dirty="0"/>
              <a:t>Centralization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3E1FE2-FDEA-F309-9ADA-C303B624185E}"/>
              </a:ext>
            </a:extLst>
          </p:cNvPr>
          <p:cNvSpPr txBox="1"/>
          <p:nvPr/>
        </p:nvSpPr>
        <p:spPr>
          <a:xfrm>
            <a:off x="457200" y="1834699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Powerful Party Leaders, Weak Committees</a:t>
            </a:r>
          </a:p>
        </p:txBody>
      </p:sp>
      <p:pic>
        <p:nvPicPr>
          <p:cNvPr id="1026" name="Picture 2" descr="Jim Wright, Former U.S. House Speaker, Dies At 92 | KERA News">
            <a:extLst>
              <a:ext uri="{FF2B5EF4-FFF2-40B4-BE49-F238E27FC236}">
                <a16:creationId xmlns:a16="http://schemas.microsoft.com/office/drawing/2014/main" id="{7AE1AD35-1C47-FB92-BBAE-CB5BF7ED7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61" y="2362200"/>
            <a:ext cx="3188839" cy="196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ewt Gingrich decries negative politics in OC book tour talk – Orange  County Register">
            <a:extLst>
              <a:ext uri="{FF2B5EF4-FFF2-40B4-BE49-F238E27FC236}">
                <a16:creationId xmlns:a16="http://schemas.microsoft.com/office/drawing/2014/main" id="{00FF395D-C7DA-DD86-9578-6667DD207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04031"/>
            <a:ext cx="3188839" cy="230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arry Reid, who led Senate Democrats for 12 years, dies at 82 | Nevada |  The Guardian">
            <a:extLst>
              <a:ext uri="{FF2B5EF4-FFF2-40B4-BE49-F238E27FC236}">
                <a16:creationId xmlns:a16="http://schemas.microsoft.com/office/drawing/2014/main" id="{ED96F42E-AA5F-DBA2-4F8B-65E59D1FC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980" y="450531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itch McConnell's freezes: The real reason there won't be any mutiny  against the Senate Republican leader.">
            <a:extLst>
              <a:ext uri="{FF2B5EF4-FFF2-40B4-BE49-F238E27FC236}">
                <a16:creationId xmlns:a16="http://schemas.microsoft.com/office/drawing/2014/main" id="{E17DAC95-5FB8-A3E3-B2FF-551F188CF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858" y="4573028"/>
            <a:ext cx="3225846" cy="215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688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F612F-7729-D78E-B913-B6113EA30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2" y="457200"/>
            <a:ext cx="5937755" cy="1188720"/>
          </a:xfrm>
        </p:spPr>
        <p:txBody>
          <a:bodyPr/>
          <a:lstStyle/>
          <a:p>
            <a:r>
              <a:rPr lang="en-US" dirty="0"/>
              <a:t>Polarization now: Parties’ internal friction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EABC2-1053-DC94-C732-1EDD161D8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4" name="Picture 8" descr="R for Political Data Science Week 1: Polarization in the 115th ...">
            <a:extLst>
              <a:ext uri="{FF2B5EF4-FFF2-40B4-BE49-F238E27FC236}">
                <a16:creationId xmlns:a16="http://schemas.microsoft.com/office/drawing/2014/main" id="{39EB72E4-C4DE-F401-F616-BACEDAC3C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1933871"/>
            <a:ext cx="6553200" cy="468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607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96759-51C3-100C-E4D2-D5F8FBF94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2" y="762000"/>
            <a:ext cx="5937755" cy="1188720"/>
          </a:xfrm>
        </p:spPr>
        <p:txBody>
          <a:bodyPr/>
          <a:lstStyle/>
          <a:p>
            <a:r>
              <a:rPr lang="en-US" dirty="0"/>
              <a:t>Normal things majorities don’t do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3DB65F-776C-6AE2-74FB-6F1008111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430664"/>
            <a:ext cx="3692727" cy="16334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E5D67E-6311-2A08-28B8-C515DF5D2E56}"/>
              </a:ext>
            </a:extLst>
          </p:cNvPr>
          <p:cNvSpPr txBox="1"/>
          <p:nvPr/>
        </p:nvSpPr>
        <p:spPr>
          <a:xfrm>
            <a:off x="1767140" y="2364658"/>
            <a:ext cx="92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Budgets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ADEFA1-F87D-DC1A-E47E-5A62C380F1E4}"/>
              </a:ext>
            </a:extLst>
          </p:cNvPr>
          <p:cNvSpPr txBox="1"/>
          <p:nvPr/>
        </p:nvSpPr>
        <p:spPr>
          <a:xfrm>
            <a:off x="5952857" y="2364658"/>
            <a:ext cx="159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Appropriations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6FCDBC-1F14-A77E-037B-0DEF8C8D4D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2944893"/>
            <a:ext cx="3748065" cy="302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3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D6C48-7AF3-7D4F-D6E2-F047C704E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2" y="533400"/>
            <a:ext cx="5937755" cy="1188720"/>
          </a:xfrm>
        </p:spPr>
        <p:txBody>
          <a:bodyPr/>
          <a:lstStyle/>
          <a:p>
            <a:r>
              <a:rPr lang="en-US" dirty="0"/>
              <a:t>1976 vs. 2020</a:t>
            </a:r>
          </a:p>
        </p:txBody>
      </p:sp>
      <p:pic>
        <p:nvPicPr>
          <p:cNvPr id="4" name="Picture 2" descr="https://upload.wikimedia.org/wikipedia/commons/thumb/6/6f/1976nationwidecountymapshadedbyvoteshare.svg/500px-1976nationwidecountymapshadedbyvoteshare.svg.png">
            <a:extLst>
              <a:ext uri="{FF2B5EF4-FFF2-40B4-BE49-F238E27FC236}">
                <a16:creationId xmlns:a16="http://schemas.microsoft.com/office/drawing/2014/main" id="{9D69C717-96EA-351D-6155-25781B696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21" y="2936592"/>
            <a:ext cx="4245478" cy="269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ile:2020 United States presidential election results map by county.svg">
            <a:extLst>
              <a:ext uri="{FF2B5EF4-FFF2-40B4-BE49-F238E27FC236}">
                <a16:creationId xmlns:a16="http://schemas.microsoft.com/office/drawing/2014/main" id="{0735BBC2-863D-162F-BFBC-C2ECBF480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191" y="2936592"/>
            <a:ext cx="4243908" cy="269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F1A64F-574C-AAE6-AAA8-60B51EEABD07}"/>
              </a:ext>
            </a:extLst>
          </p:cNvPr>
          <p:cNvSpPr txBox="1"/>
          <p:nvPr/>
        </p:nvSpPr>
        <p:spPr>
          <a:xfrm>
            <a:off x="1447800" y="2286000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1976 Election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3C1545-E69B-685A-4E08-3CB9B2E4396F}"/>
              </a:ext>
            </a:extLst>
          </p:cNvPr>
          <p:cNvSpPr txBox="1"/>
          <p:nvPr/>
        </p:nvSpPr>
        <p:spPr>
          <a:xfrm>
            <a:off x="6229772" y="2286000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2020 Election</a:t>
            </a:r>
          </a:p>
        </p:txBody>
      </p:sp>
    </p:spTree>
    <p:extLst>
      <p:ext uri="{BB962C8B-B14F-4D97-AF65-F5344CB8AC3E}">
        <p14:creationId xmlns:p14="http://schemas.microsoft.com/office/powerpoint/2010/main" val="985005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9FD22-A960-8E33-F2DA-97AC8B908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174" y="501674"/>
            <a:ext cx="7053652" cy="1188720"/>
          </a:xfrm>
        </p:spPr>
        <p:txBody>
          <a:bodyPr/>
          <a:lstStyle/>
          <a:p>
            <a:r>
              <a:rPr lang="en-US" dirty="0"/>
              <a:t>House party dynamics</a:t>
            </a:r>
          </a:p>
        </p:txBody>
      </p:sp>
      <p:pic>
        <p:nvPicPr>
          <p:cNvPr id="1026" name="Picture 2" descr="Republican in Name Only - Wikipedia">
            <a:extLst>
              <a:ext uri="{FF2B5EF4-FFF2-40B4-BE49-F238E27FC236}">
                <a16:creationId xmlns:a16="http://schemas.microsoft.com/office/drawing/2014/main" id="{01C1B4E1-A68B-9BB2-84C4-AB9C49BF0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5415110"/>
            <a:ext cx="1396426" cy="139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ustice Democrats — Donate via ActBlue">
            <a:extLst>
              <a:ext uri="{FF2B5EF4-FFF2-40B4-BE49-F238E27FC236}">
                <a16:creationId xmlns:a16="http://schemas.microsoft.com/office/drawing/2014/main" id="{7592ADD9-F535-9A8A-0EC9-D72C7E76F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692404"/>
            <a:ext cx="2180580" cy="114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D303E1-F6D3-381E-C32B-B0CE8E4F8B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47" y="1912132"/>
            <a:ext cx="2612379" cy="18155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0D57E3-CCB1-AA5D-E964-EA6F11720E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9264" y="3917503"/>
            <a:ext cx="2574092" cy="13772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831442-BB92-3FF0-3F81-867BCE26C5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239" y="1912132"/>
            <a:ext cx="3797761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25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99C75-47C4-6507-6347-A6C1EFF9B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612"/>
            <a:ext cx="7467600" cy="1188720"/>
          </a:xfrm>
        </p:spPr>
        <p:txBody>
          <a:bodyPr/>
          <a:lstStyle/>
          <a:p>
            <a:r>
              <a:rPr lang="en-US" dirty="0"/>
              <a:t>Senate Party dynamics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3E2E9C-5653-4F5B-0703-8385D1133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40" y="1877921"/>
            <a:ext cx="3287330" cy="23316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5E2D67-2033-972C-9B54-A438B5346E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1898213"/>
            <a:ext cx="3886200" cy="21859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35EA70-780C-3DC7-5F85-974611C0D0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4443412"/>
            <a:ext cx="3886200" cy="21859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10E6ED-86B7-DDC2-2D6B-293709AF26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4357393"/>
            <a:ext cx="3091243" cy="232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157700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17601</TotalTime>
  <Words>69</Words>
  <Application>Microsoft Office PowerPoint</Application>
  <PresentationFormat>On-screen Show (4:3)</PresentationFormat>
  <Paragraphs>17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Gill Sans MT</vt:lpstr>
      <vt:lpstr>Parcel</vt:lpstr>
      <vt:lpstr>Contemporary party and procedural Dynamics</vt:lpstr>
      <vt:lpstr>Overlap of the parties</vt:lpstr>
      <vt:lpstr>Centralization</vt:lpstr>
      <vt:lpstr>Polarization now: Parties’ internal friction</vt:lpstr>
      <vt:lpstr>Normal things majorities don’t do</vt:lpstr>
      <vt:lpstr>1976 vs. 2020</vt:lpstr>
      <vt:lpstr>House party dynamics</vt:lpstr>
      <vt:lpstr>Senate Party dynamics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Josh Huder</cp:lastModifiedBy>
  <cp:revision>150</cp:revision>
  <cp:lastPrinted>2023-08-28T17:31:19Z</cp:lastPrinted>
  <dcterms:created xsi:type="dcterms:W3CDTF">2012-09-26T19:02:53Z</dcterms:created>
  <dcterms:modified xsi:type="dcterms:W3CDTF">2023-09-27T12:24:31Z</dcterms:modified>
</cp:coreProperties>
</file>