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4" r:id="rId1"/>
  </p:sldMasterIdLst>
  <p:notesMasterIdLst>
    <p:notesMasterId r:id="rId51"/>
  </p:notesMasterIdLst>
  <p:sldIdLst>
    <p:sldId id="681" r:id="rId2"/>
    <p:sldId id="613" r:id="rId3"/>
    <p:sldId id="614" r:id="rId4"/>
    <p:sldId id="615" r:id="rId5"/>
    <p:sldId id="616" r:id="rId6"/>
    <p:sldId id="618" r:id="rId7"/>
    <p:sldId id="619" r:id="rId8"/>
    <p:sldId id="669" r:id="rId9"/>
    <p:sldId id="628" r:id="rId10"/>
    <p:sldId id="629" r:id="rId11"/>
    <p:sldId id="670" r:id="rId12"/>
    <p:sldId id="631" r:id="rId13"/>
    <p:sldId id="632" r:id="rId14"/>
    <p:sldId id="671" r:id="rId15"/>
    <p:sldId id="633" r:id="rId16"/>
    <p:sldId id="635" r:id="rId17"/>
    <p:sldId id="636" r:id="rId18"/>
    <p:sldId id="637" r:id="rId19"/>
    <p:sldId id="682" r:id="rId20"/>
    <p:sldId id="679" r:id="rId21"/>
    <p:sldId id="658" r:id="rId22"/>
    <p:sldId id="672" r:id="rId23"/>
    <p:sldId id="639" r:id="rId24"/>
    <p:sldId id="640" r:id="rId25"/>
    <p:sldId id="659" r:id="rId26"/>
    <p:sldId id="641" r:id="rId27"/>
    <p:sldId id="642" r:id="rId28"/>
    <p:sldId id="643" r:id="rId29"/>
    <p:sldId id="673" r:id="rId30"/>
    <p:sldId id="644" r:id="rId31"/>
    <p:sldId id="645" r:id="rId32"/>
    <p:sldId id="674" r:id="rId33"/>
    <p:sldId id="647" r:id="rId34"/>
    <p:sldId id="648" r:id="rId35"/>
    <p:sldId id="675" r:id="rId36"/>
    <p:sldId id="649" r:id="rId37"/>
    <p:sldId id="650" r:id="rId38"/>
    <p:sldId id="651" r:id="rId39"/>
    <p:sldId id="652" r:id="rId40"/>
    <p:sldId id="653" r:id="rId41"/>
    <p:sldId id="654" r:id="rId42"/>
    <p:sldId id="676" r:id="rId43"/>
    <p:sldId id="655" r:id="rId44"/>
    <p:sldId id="656" r:id="rId45"/>
    <p:sldId id="677" r:id="rId46"/>
    <p:sldId id="660" r:id="rId47"/>
    <p:sldId id="664" r:id="rId48"/>
    <p:sldId id="661" r:id="rId49"/>
    <p:sldId id="662" r:id="rId5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2BC"/>
    <a:srgbClr val="F7FBFF"/>
    <a:srgbClr val="F3F6FB"/>
    <a:srgbClr val="F0F0F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63" autoAdjust="0"/>
    <p:restoredTop sz="95431" autoAdjust="0"/>
  </p:normalViewPr>
  <p:slideViewPr>
    <p:cSldViewPr snapToGrid="0">
      <p:cViewPr varScale="1">
        <p:scale>
          <a:sx n="80" d="100"/>
          <a:sy n="80" d="100"/>
        </p:scale>
        <p:origin x="461" y="58"/>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53" d="100"/>
        <a:sy n="5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b="0" i="0">
                <a:latin typeface="Calibri" panose="020F0502020204030204" pitchFamily="34" charset="0"/>
              </a:defRPr>
            </a:lvl1pPr>
          </a:lstStyle>
          <a:p>
            <a:fld id="{B7FE0650-CE9F-4A86-85B4-EDF198FE65CE}" type="datetimeFigureOut">
              <a:rPr lang="en-US" smtClean="0"/>
              <a:pPr/>
              <a:t>7/22/2022</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b="0" i="0">
                <a:latin typeface="Calibri" panose="020F0502020204030204" pitchFamily="34" charset="0"/>
              </a:defRPr>
            </a:lvl1pPr>
          </a:lstStyle>
          <a:p>
            <a:fld id="{1122F71A-1A6C-4E94-AC77-1C4356EEBFD7}" type="slidenum">
              <a:rPr lang="en-US" smtClean="0"/>
              <a:pPr/>
              <a:t>‹#›</a:t>
            </a:fld>
            <a:endParaRPr lang="en-US" dirty="0"/>
          </a:p>
        </p:txBody>
      </p:sp>
    </p:spTree>
    <p:extLst>
      <p:ext uri="{BB962C8B-B14F-4D97-AF65-F5344CB8AC3E}">
        <p14:creationId xmlns:p14="http://schemas.microsoft.com/office/powerpoint/2010/main" val="165954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22F71A-1A6C-4E94-AC77-1C4356EEBFD7}" type="slidenum">
              <a:rPr lang="en-US" smtClean="0"/>
              <a:pPr/>
              <a:t>1</a:t>
            </a:fld>
            <a:endParaRPr lang="en-US" dirty="0"/>
          </a:p>
        </p:txBody>
      </p:sp>
    </p:spTree>
    <p:extLst>
      <p:ext uri="{BB962C8B-B14F-4D97-AF65-F5344CB8AC3E}">
        <p14:creationId xmlns:p14="http://schemas.microsoft.com/office/powerpoint/2010/main" val="251281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22F71A-1A6C-4E94-AC77-1C4356EEBFD7}" type="slidenum">
              <a:rPr lang="en-US" smtClean="0"/>
              <a:pPr/>
              <a:t>49</a:t>
            </a:fld>
            <a:endParaRPr lang="en-US" dirty="0"/>
          </a:p>
        </p:txBody>
      </p:sp>
    </p:spTree>
    <p:extLst>
      <p:ext uri="{BB962C8B-B14F-4D97-AF65-F5344CB8AC3E}">
        <p14:creationId xmlns:p14="http://schemas.microsoft.com/office/powerpoint/2010/main" val="639129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929F46-CABB-0348-AB04-7331ABF593D4}" type="datetime1">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4B3C2-DC85-4F11-92C8-EDC242E89324}" type="slidenum">
              <a:rPr lang="en-US" smtClean="0"/>
              <a:t>‹#›</a:t>
            </a:fld>
            <a:endParaRPr lang="en-US"/>
          </a:p>
        </p:txBody>
      </p:sp>
    </p:spTree>
    <p:extLst>
      <p:ext uri="{BB962C8B-B14F-4D97-AF65-F5344CB8AC3E}">
        <p14:creationId xmlns:p14="http://schemas.microsoft.com/office/powerpoint/2010/main" val="202003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460AB-8739-0646-8EF3-B50A5B79BD4F}" type="datetime1">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4B3C2-DC85-4F11-92C8-EDC242E89324}" type="slidenum">
              <a:rPr lang="en-US" smtClean="0"/>
              <a:t>‹#›</a:t>
            </a:fld>
            <a:endParaRPr lang="en-US"/>
          </a:p>
        </p:txBody>
      </p:sp>
    </p:spTree>
    <p:extLst>
      <p:ext uri="{BB962C8B-B14F-4D97-AF65-F5344CB8AC3E}">
        <p14:creationId xmlns:p14="http://schemas.microsoft.com/office/powerpoint/2010/main" val="385472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DF74D6-A11C-FF4E-B408-AB2B41A48902}" type="datetime1">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4B3C2-DC85-4F11-92C8-EDC242E89324}" type="slidenum">
              <a:rPr lang="en-US" smtClean="0"/>
              <a:t>‹#›</a:t>
            </a:fld>
            <a:endParaRPr lang="en-US"/>
          </a:p>
        </p:txBody>
      </p:sp>
    </p:spTree>
    <p:extLst>
      <p:ext uri="{BB962C8B-B14F-4D97-AF65-F5344CB8AC3E}">
        <p14:creationId xmlns:p14="http://schemas.microsoft.com/office/powerpoint/2010/main" val="182367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4447D-5C51-514F-BE9C-E94C2CD139D6}" type="datetime1">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4B3C2-DC85-4F11-92C8-EDC242E89324}" type="slidenum">
              <a:rPr lang="en-US" smtClean="0"/>
              <a:t>‹#›</a:t>
            </a:fld>
            <a:endParaRPr lang="en-US"/>
          </a:p>
        </p:txBody>
      </p:sp>
    </p:spTree>
    <p:extLst>
      <p:ext uri="{BB962C8B-B14F-4D97-AF65-F5344CB8AC3E}">
        <p14:creationId xmlns:p14="http://schemas.microsoft.com/office/powerpoint/2010/main" val="323832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B7A603-6133-8141-B573-A7EA7A9A6637}" type="datetime1">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4B3C2-DC85-4F11-92C8-EDC242E89324}" type="slidenum">
              <a:rPr lang="en-US" smtClean="0"/>
              <a:t>‹#›</a:t>
            </a:fld>
            <a:endParaRPr lang="en-US"/>
          </a:p>
        </p:txBody>
      </p:sp>
    </p:spTree>
    <p:extLst>
      <p:ext uri="{BB962C8B-B14F-4D97-AF65-F5344CB8AC3E}">
        <p14:creationId xmlns:p14="http://schemas.microsoft.com/office/powerpoint/2010/main" val="111639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87710F-6898-AA45-ADF2-3E1CEEA0A09F}" type="datetime1">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4B3C2-DC85-4F11-92C8-EDC242E89324}" type="slidenum">
              <a:rPr lang="en-US" smtClean="0"/>
              <a:t>‹#›</a:t>
            </a:fld>
            <a:endParaRPr lang="en-US"/>
          </a:p>
        </p:txBody>
      </p:sp>
    </p:spTree>
    <p:extLst>
      <p:ext uri="{BB962C8B-B14F-4D97-AF65-F5344CB8AC3E}">
        <p14:creationId xmlns:p14="http://schemas.microsoft.com/office/powerpoint/2010/main" val="372614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D5AF50-7B64-F94A-B4D1-9AED1CB64F03}" type="datetime1">
              <a:rPr lang="en-US" smtClean="0"/>
              <a:t>7/22/2022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4B3C2-DC85-4F11-92C8-EDC242E89324}" type="slidenum">
              <a:rPr lang="en-US" smtClean="0"/>
              <a:t>‹#›</a:t>
            </a:fld>
            <a:endParaRPr lang="en-US"/>
          </a:p>
        </p:txBody>
      </p:sp>
    </p:spTree>
    <p:extLst>
      <p:ext uri="{BB962C8B-B14F-4D97-AF65-F5344CB8AC3E}">
        <p14:creationId xmlns:p14="http://schemas.microsoft.com/office/powerpoint/2010/main" val="214239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F74E9D-BA53-D340-B871-E0CF44F08199}" type="datetime1">
              <a:rPr lang="en-US" smtClean="0"/>
              <a:t>7/22/2022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4B3C2-DC85-4F11-92C8-EDC242E89324}" type="slidenum">
              <a:rPr lang="en-US" smtClean="0"/>
              <a:t>‹#›</a:t>
            </a:fld>
            <a:endParaRPr lang="en-US"/>
          </a:p>
        </p:txBody>
      </p:sp>
    </p:spTree>
    <p:extLst>
      <p:ext uri="{BB962C8B-B14F-4D97-AF65-F5344CB8AC3E}">
        <p14:creationId xmlns:p14="http://schemas.microsoft.com/office/powerpoint/2010/main" val="172323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679B-4258-FD44-8E1C-0E17E17610D7}" type="datetime1">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4B3C2-DC85-4F11-92C8-EDC242E89324}" type="slidenum">
              <a:rPr lang="en-US" smtClean="0"/>
              <a:t>‹#›</a:t>
            </a:fld>
            <a:endParaRPr lang="en-US"/>
          </a:p>
        </p:txBody>
      </p:sp>
    </p:spTree>
    <p:extLst>
      <p:ext uri="{BB962C8B-B14F-4D97-AF65-F5344CB8AC3E}">
        <p14:creationId xmlns:p14="http://schemas.microsoft.com/office/powerpoint/2010/main" val="5503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C61838-E53F-3545-B43B-AB999190201A}" type="datetime1">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4B3C2-DC85-4F11-92C8-EDC242E89324}" type="slidenum">
              <a:rPr lang="en-US" smtClean="0"/>
              <a:t>‹#›</a:t>
            </a:fld>
            <a:endParaRPr lang="en-US"/>
          </a:p>
        </p:txBody>
      </p:sp>
    </p:spTree>
    <p:extLst>
      <p:ext uri="{BB962C8B-B14F-4D97-AF65-F5344CB8AC3E}">
        <p14:creationId xmlns:p14="http://schemas.microsoft.com/office/powerpoint/2010/main" val="40586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1DCBD7-FB3A-EA43-A852-E9F0A4D3261F}" type="datetime1">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4B3C2-DC85-4F11-92C8-EDC242E89324}" type="slidenum">
              <a:rPr lang="en-US" smtClean="0"/>
              <a:t>‹#›</a:t>
            </a:fld>
            <a:endParaRPr lang="en-US"/>
          </a:p>
        </p:txBody>
      </p:sp>
    </p:spTree>
    <p:extLst>
      <p:ext uri="{BB962C8B-B14F-4D97-AF65-F5344CB8AC3E}">
        <p14:creationId xmlns:p14="http://schemas.microsoft.com/office/powerpoint/2010/main" val="326646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libri" panose="020F0502020204030204" pitchFamily="34" charset="0"/>
              </a:defRPr>
            </a:lvl1pPr>
          </a:lstStyle>
          <a:p>
            <a:fld id="{CA795223-D288-5D4F-BCEE-6ED42C730556}" type="datetime1">
              <a:rPr lang="en-US" smtClean="0"/>
              <a:t>7/22/2022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defRPr>
            </a:lvl1pPr>
          </a:lstStyle>
          <a:p>
            <a:fld id="{4394B3C2-DC85-4F11-92C8-EDC242E89324}" type="slidenum">
              <a:rPr lang="en-US" smtClean="0"/>
              <a:pPr/>
              <a:t>‹#›</a:t>
            </a:fld>
            <a:endParaRPr lang="en-US" dirty="0"/>
          </a:p>
        </p:txBody>
      </p:sp>
      <p:pic>
        <p:nvPicPr>
          <p:cNvPr id="9" name="Picture 8" descr="A picture containing floor, building&#10;&#10;Description automatically generated">
            <a:extLst>
              <a:ext uri="{FF2B5EF4-FFF2-40B4-BE49-F238E27FC236}">
                <a16:creationId xmlns:a16="http://schemas.microsoft.com/office/drawing/2014/main" id="{C5CA2A27-D59D-3442-A37E-716E224CBEDA}"/>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5539"/>
          <a:stretch/>
        </p:blipFill>
        <p:spPr>
          <a:xfrm>
            <a:off x="0" y="0"/>
            <a:ext cx="12192000" cy="6858000"/>
          </a:xfrm>
          <a:prstGeom prst="rect">
            <a:avLst/>
          </a:prstGeom>
        </p:spPr>
      </p:pic>
    </p:spTree>
    <p:extLst>
      <p:ext uri="{BB962C8B-B14F-4D97-AF65-F5344CB8AC3E}">
        <p14:creationId xmlns:p14="http://schemas.microsoft.com/office/powerpoint/2010/main" val="759886434"/>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atingwell.com/article/7887442/flexitarian-meal-plan/" TargetMode="External"/><Relationship Id="rId2" Type="http://schemas.openxmlformats.org/officeDocument/2006/relationships/hyperlink" Target="https://www.eatingwell.com/gallery/7527978/flexitarian-diet-recipes/"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sustainablerdn.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fao.org/3/i3004e/i3004e.pdf" TargetMode="External"/><Relationship Id="rId2" Type="http://schemas.openxmlformats.org/officeDocument/2006/relationships/hyperlink" Target="http://www.fao.org/3/ca2079en/CA2079EN.pdf" TargetMode="External"/><Relationship Id="rId1" Type="http://schemas.openxmlformats.org/officeDocument/2006/relationships/slideLayout" Target="../slideLayouts/slideLayout2.xml"/><Relationship Id="rId4" Type="http://schemas.openxmlformats.org/officeDocument/2006/relationships/hyperlink" Target="http://www.fao.org/documents/card/en/c/ca6640en/"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ipcc.ch/srccl/chapter/summary-for-policymakers/" TargetMode="External"/><Relationship Id="rId2" Type="http://schemas.openxmlformats.org/officeDocument/2006/relationships/hyperlink" Target="https://www.ipcc.ch/srccl/chapter/technical-summary/" TargetMode="External"/><Relationship Id="rId1" Type="http://schemas.openxmlformats.org/officeDocument/2006/relationships/slideLayout" Target="../slideLayouts/slideLayout2.xml"/><Relationship Id="rId6" Type="http://schemas.openxmlformats.org/officeDocument/2006/relationships/hyperlink" Target="https://eatforum.org/knowledge/diets-for-a-better-future/" TargetMode="External"/><Relationship Id="rId5" Type="http://schemas.openxmlformats.org/officeDocument/2006/relationships/hyperlink" Target="https://www.cbd.int/gbo/gbo5/publication/gbo-5-en.pdf" TargetMode="External"/><Relationship Id="rId4" Type="http://schemas.openxmlformats.org/officeDocument/2006/relationships/hyperlink" Target="http://www.fao.org/documents/card/en/c/ca9692en"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eatforum.org/eat-lancet-commission/eat-lancet-commission-summary-report/" TargetMode="External"/><Relationship Id="rId2" Type="http://schemas.openxmlformats.org/officeDocument/2006/relationships/hyperlink" Target="https://drawdown.org/sites/default/files/pdfs/TheDrawdownReview%E2%80%932020%E2%80%93Download.pdf" TargetMode="External"/><Relationship Id="rId1" Type="http://schemas.openxmlformats.org/officeDocument/2006/relationships/slideLayout" Target="../slideLayouts/slideLayout2.xml"/><Relationship Id="rId5" Type="http://schemas.openxmlformats.org/officeDocument/2006/relationships/hyperlink" Target="https://eatforum.org/content/uploads/2019/01/EAT_brief_healthcare-professionals.pdf" TargetMode="External"/><Relationship Id="rId4" Type="http://schemas.openxmlformats.org/officeDocument/2006/relationships/hyperlink" Target="https://www.worldwildlife.org/publications/bending-the-curve-the-restorative-power-of-planet-based-diet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yogurtinnutrition.com/what-is-a-flexitarian-di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dietaryguidelines.gov/sites/default/files/2020-12/Dietary_Guidelines_for_Americans_2020-2025.pdf" TargetMode="External"/><Relationship Id="rId5" Type="http://schemas.openxmlformats.org/officeDocument/2006/relationships/hyperlink" Target="https://www.eatingwell.com/article/7887442/flexitarian-meal-plan/" TargetMode="External"/><Relationship Id="rId4" Type="http://schemas.openxmlformats.org/officeDocument/2006/relationships/hyperlink" Target="https://www.eatingwell.com/gallery/7527978/flexitarian-diet-recip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full of food&#10;&#10;Description automatically generated with medium confidence">
            <a:extLst>
              <a:ext uri="{FF2B5EF4-FFF2-40B4-BE49-F238E27FC236}">
                <a16:creationId xmlns:a16="http://schemas.microsoft.com/office/drawing/2014/main" id="{7405B83C-D44E-FA4F-A6AD-44EC43856B73}"/>
              </a:ext>
            </a:extLst>
          </p:cNvPr>
          <p:cNvPicPr>
            <a:picLocks noChangeAspect="1"/>
          </p:cNvPicPr>
          <p:nvPr/>
        </p:nvPicPr>
        <p:blipFill rotWithShape="1">
          <a:blip r:embed="rId3">
            <a:extLst>
              <a:ext uri="{28A0092B-C50C-407E-A947-70E740481C1C}">
                <a14:useLocalDpi xmlns:a14="http://schemas.microsoft.com/office/drawing/2010/main" val="0"/>
              </a:ext>
            </a:extLst>
          </a:blip>
          <a:srcRect b="82908"/>
          <a:stretch/>
        </p:blipFill>
        <p:spPr>
          <a:xfrm>
            <a:off x="-23880" y="0"/>
            <a:ext cx="12192000" cy="1389904"/>
          </a:xfrm>
          <a:prstGeom prst="rect">
            <a:avLst/>
          </a:prstGeom>
        </p:spPr>
      </p:pic>
      <p:pic>
        <p:nvPicPr>
          <p:cNvPr id="15" name="Picture 14" descr="A table full of food&#10;&#10;Description automatically generated with medium confidence">
            <a:extLst>
              <a:ext uri="{FF2B5EF4-FFF2-40B4-BE49-F238E27FC236}">
                <a16:creationId xmlns:a16="http://schemas.microsoft.com/office/drawing/2014/main" id="{49F9BB9C-ADCA-7E49-BA7A-7DDD5EA4CF8C}"/>
              </a:ext>
            </a:extLst>
          </p:cNvPr>
          <p:cNvPicPr>
            <a:picLocks noChangeAspect="1"/>
          </p:cNvPicPr>
          <p:nvPr/>
        </p:nvPicPr>
        <p:blipFill rotWithShape="1">
          <a:blip r:embed="rId3">
            <a:extLst>
              <a:ext uri="{28A0092B-C50C-407E-A947-70E740481C1C}">
                <a14:useLocalDpi xmlns:a14="http://schemas.microsoft.com/office/drawing/2010/main" val="0"/>
              </a:ext>
            </a:extLst>
          </a:blip>
          <a:srcRect t="4139" b="20690"/>
          <a:stretch/>
        </p:blipFill>
        <p:spPr>
          <a:xfrm>
            <a:off x="-23880" y="745120"/>
            <a:ext cx="12192000" cy="6112880"/>
          </a:xfrm>
          <a:prstGeom prst="rect">
            <a:avLst/>
          </a:prstGeom>
        </p:spPr>
      </p:pic>
      <p:grpSp>
        <p:nvGrpSpPr>
          <p:cNvPr id="2" name="Group 1">
            <a:extLst>
              <a:ext uri="{FF2B5EF4-FFF2-40B4-BE49-F238E27FC236}">
                <a16:creationId xmlns:a16="http://schemas.microsoft.com/office/drawing/2014/main" id="{6F79232E-0BFE-B64F-B7E7-494FE4402F1B}"/>
              </a:ext>
            </a:extLst>
          </p:cNvPr>
          <p:cNvGrpSpPr/>
          <p:nvPr/>
        </p:nvGrpSpPr>
        <p:grpSpPr>
          <a:xfrm>
            <a:off x="8610448" y="2273463"/>
            <a:ext cx="2922972" cy="1165727"/>
            <a:chOff x="12379932" y="156474"/>
            <a:chExt cx="2922972" cy="1165727"/>
          </a:xfrm>
        </p:grpSpPr>
        <p:pic>
          <p:nvPicPr>
            <p:cNvPr id="17" name="Picture 16" descr="A picture containing text, sign&#10;&#10;Description automatically generated">
              <a:extLst>
                <a:ext uri="{FF2B5EF4-FFF2-40B4-BE49-F238E27FC236}">
                  <a16:creationId xmlns:a16="http://schemas.microsoft.com/office/drawing/2014/main" id="{62E65F39-7ED8-A24A-B6F4-7F630E881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41292" y="620011"/>
              <a:ext cx="2861612" cy="702190"/>
            </a:xfrm>
            <a:prstGeom prst="rect">
              <a:avLst/>
            </a:prstGeom>
          </p:spPr>
        </p:pic>
        <p:sp>
          <p:nvSpPr>
            <p:cNvPr id="7" name="TextBox 6">
              <a:extLst>
                <a:ext uri="{FF2B5EF4-FFF2-40B4-BE49-F238E27FC236}">
                  <a16:creationId xmlns:a16="http://schemas.microsoft.com/office/drawing/2014/main" id="{7ACE9253-CE8F-A648-BD93-AA0D1150B7D0}"/>
                </a:ext>
              </a:extLst>
            </p:cNvPr>
            <p:cNvSpPr txBox="1"/>
            <p:nvPr/>
          </p:nvSpPr>
          <p:spPr>
            <a:xfrm>
              <a:off x="12379932" y="156474"/>
              <a:ext cx="1652337" cy="338554"/>
            </a:xfrm>
            <a:prstGeom prst="rect">
              <a:avLst/>
            </a:prstGeom>
            <a:noFill/>
          </p:spPr>
          <p:txBody>
            <a:bodyPr wrap="square" rtlCol="0">
              <a:spAutoFit/>
            </a:bodyPr>
            <a:lstStyle/>
            <a:p>
              <a:r>
                <a:rPr lang="en-US" sz="1600" dirty="0">
                  <a:cs typeface="Calibri" panose="020F0502020204030204" pitchFamily="34" charset="0"/>
                </a:rPr>
                <a:t>Sponsored by:</a:t>
              </a:r>
            </a:p>
          </p:txBody>
        </p:sp>
      </p:grpSp>
      <p:sp>
        <p:nvSpPr>
          <p:cNvPr id="20" name="Rectangle 19">
            <a:extLst>
              <a:ext uri="{FF2B5EF4-FFF2-40B4-BE49-F238E27FC236}">
                <a16:creationId xmlns:a16="http://schemas.microsoft.com/office/drawing/2014/main" id="{56A57E53-CFF5-AA46-97B4-3DBE1B7BC655}"/>
              </a:ext>
            </a:extLst>
          </p:cNvPr>
          <p:cNvSpPr/>
          <p:nvPr/>
        </p:nvSpPr>
        <p:spPr>
          <a:xfrm>
            <a:off x="1524000" y="4337233"/>
            <a:ext cx="9130162" cy="1903063"/>
          </a:xfrm>
          <a:prstGeom prst="rect">
            <a:avLst/>
          </a:prstGeom>
          <a:solidFill>
            <a:schemeClr val="bg1">
              <a:alpha val="80000"/>
            </a:schemeClr>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4">
            <a:extLst>
              <a:ext uri="{FF2B5EF4-FFF2-40B4-BE49-F238E27FC236}">
                <a16:creationId xmlns:a16="http://schemas.microsoft.com/office/drawing/2014/main" id="{AC21FFF3-5188-564A-97A0-A91F138852B5}"/>
              </a:ext>
            </a:extLst>
          </p:cNvPr>
          <p:cNvSpPr txBox="1">
            <a:spLocks/>
          </p:cNvSpPr>
          <p:nvPr/>
        </p:nvSpPr>
        <p:spPr>
          <a:xfrm>
            <a:off x="1154078" y="4428395"/>
            <a:ext cx="9728193" cy="10047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rgbClr val="0172BC"/>
                </a:solidFill>
                <a:effectLst/>
                <a:latin typeface="+mn-lt"/>
              </a:rPr>
              <a:t>How a flexitarian diet leaves room for modest amounts of animal products while balancing the needs of the planet</a:t>
            </a:r>
            <a:endParaRPr lang="en-US" sz="2800" dirty="0">
              <a:solidFill>
                <a:srgbClr val="0172BC"/>
              </a:solidFill>
              <a:effectLst/>
              <a:latin typeface="+mn-lt"/>
              <a:cs typeface="Calibri" panose="020F0502020204030204" pitchFamily="34" charset="0"/>
            </a:endParaRPr>
          </a:p>
        </p:txBody>
      </p:sp>
      <p:sp>
        <p:nvSpPr>
          <p:cNvPr id="22" name="Subtitle 4">
            <a:extLst>
              <a:ext uri="{FF2B5EF4-FFF2-40B4-BE49-F238E27FC236}">
                <a16:creationId xmlns:a16="http://schemas.microsoft.com/office/drawing/2014/main" id="{2738F3D0-66D5-2B47-87FC-B4BFE0CCFEC3}"/>
              </a:ext>
            </a:extLst>
          </p:cNvPr>
          <p:cNvSpPr>
            <a:spLocks noGrp="1"/>
          </p:cNvSpPr>
          <p:nvPr>
            <p:ph type="subTitle" idx="1"/>
          </p:nvPr>
        </p:nvSpPr>
        <p:spPr>
          <a:xfrm>
            <a:off x="1154077" y="5370622"/>
            <a:ext cx="9723425" cy="869675"/>
          </a:xfrm>
        </p:spPr>
        <p:txBody>
          <a:bodyPr>
            <a:normAutofit/>
          </a:bodyPr>
          <a:lstStyle/>
          <a:p>
            <a:r>
              <a:rPr lang="en-US" dirty="0">
                <a:effectLst/>
                <a:latin typeface="+mn-lt"/>
                <a:cs typeface="Calibri" panose="020F0502020204030204" pitchFamily="34" charset="0"/>
              </a:rPr>
              <a:t>Presented by:  Christine McCullum-Gómez, PhD, RDN, LD</a:t>
            </a:r>
          </a:p>
          <a:p>
            <a:r>
              <a:rPr lang="en-US" sz="2200" dirty="0">
                <a:cs typeface="Calibri" panose="020F0502020204030204" pitchFamily="34" charset="0"/>
              </a:rPr>
              <a:t>May 26, 2021 | 2:00 pm EST</a:t>
            </a:r>
          </a:p>
          <a:p>
            <a:endParaRPr lang="en-US" dirty="0">
              <a:effectLst/>
              <a:latin typeface="+mn-lt"/>
              <a:cs typeface="Calibri" panose="020F0502020204030204" pitchFamily="34" charset="0"/>
            </a:endParaRPr>
          </a:p>
          <a:p>
            <a:endParaRPr lang="en-US" dirty="0">
              <a:latin typeface="+mn-lt"/>
              <a:cs typeface="Calibri" panose="020F0502020204030204" pitchFamily="34" charset="0"/>
            </a:endParaRPr>
          </a:p>
          <a:p>
            <a:endParaRPr lang="en-US" dirty="0">
              <a:effectLst/>
              <a:latin typeface="+mn-lt"/>
              <a:cs typeface="Calibri" panose="020F0502020204030204" pitchFamily="34" charset="0"/>
            </a:endParaRPr>
          </a:p>
        </p:txBody>
      </p:sp>
      <p:grpSp>
        <p:nvGrpSpPr>
          <p:cNvPr id="12" name="Group 11">
            <a:extLst>
              <a:ext uri="{FF2B5EF4-FFF2-40B4-BE49-F238E27FC236}">
                <a16:creationId xmlns:a16="http://schemas.microsoft.com/office/drawing/2014/main" id="{0B2BE8AC-23D0-7041-ACC8-550C3E5FCFC7}"/>
              </a:ext>
            </a:extLst>
          </p:cNvPr>
          <p:cNvGrpSpPr/>
          <p:nvPr/>
        </p:nvGrpSpPr>
        <p:grpSpPr>
          <a:xfrm>
            <a:off x="-571191" y="-808629"/>
            <a:ext cx="12969080" cy="4184666"/>
            <a:chOff x="-571191" y="-808629"/>
            <a:chExt cx="12969080" cy="4184666"/>
          </a:xfrm>
        </p:grpSpPr>
        <p:pic>
          <p:nvPicPr>
            <p:cNvPr id="14" name="Picture 13" descr="A picture containing text, monitor, display, screen&#10;&#10;Description automatically generated">
              <a:extLst>
                <a:ext uri="{FF2B5EF4-FFF2-40B4-BE49-F238E27FC236}">
                  <a16:creationId xmlns:a16="http://schemas.microsoft.com/office/drawing/2014/main" id="{A444CC0A-6E94-0C4A-BC0B-77EE06332EF5}"/>
                </a:ext>
              </a:extLst>
            </p:cNvPr>
            <p:cNvPicPr>
              <a:picLocks noChangeAspect="1"/>
            </p:cNvPicPr>
            <p:nvPr/>
          </p:nvPicPr>
          <p:blipFill rotWithShape="1">
            <a:blip r:embed="rId5"/>
            <a:srcRect l="2559" t="12648" r="3021" b="11473"/>
            <a:stretch/>
          </p:blipFill>
          <p:spPr>
            <a:xfrm rot="459352">
              <a:off x="-571191" y="-808629"/>
              <a:ext cx="12516349" cy="4184666"/>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693AF269-DE06-7F4B-AF80-EEC99942EC9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12" b="97137" l="1996" r="97205">
                          <a14:foregroundMark x1="14774" y1="55947" x2="14596" y2="37004"/>
                          <a14:foregroundMark x1="14596" y1="37004" x2="18678" y2="28194"/>
                          <a14:foregroundMark x1="18678" y1="28194" x2="51996" y2="19604"/>
                          <a14:foregroundMark x1="51996" y1="19604" x2="55945" y2="19604"/>
                          <a14:foregroundMark x1="55945" y1="19604" x2="70231" y2="12996"/>
                          <a14:foregroundMark x1="70231" y1="12996" x2="74445" y2="12996"/>
                          <a14:foregroundMark x1="74445" y1="12996" x2="78571" y2="20485"/>
                          <a14:foregroundMark x1="78571" y1="20485" x2="78350" y2="39648"/>
                          <a14:foregroundMark x1="78350" y1="39648" x2="77950" y2="40749"/>
                          <a14:foregroundMark x1="14685" y1="66300" x2="14951" y2="85022"/>
                          <a14:foregroundMark x1="14951" y1="85022" x2="19299" y2="90308"/>
                          <a14:foregroundMark x1="19299" y1="90308" x2="41571" y2="84141"/>
                          <a14:foregroundMark x1="41571" y1="84141" x2="46051" y2="84141"/>
                          <a14:foregroundMark x1="46051" y1="84141" x2="77595" y2="74890"/>
                          <a14:foregroundMark x1="77595" y1="74890" x2="79459" y2="55066"/>
                          <a14:foregroundMark x1="79459" y1="55066" x2="78217" y2="47797"/>
                          <a14:foregroundMark x1="14108" y1="35242" x2="17391" y2="28414"/>
                          <a14:foregroundMark x1="75821" y1="14537" x2="78705" y2="20485"/>
                          <a14:foregroundMark x1="75909" y1="12996" x2="79059" y2="20925"/>
                          <a14:backgroundMark x1="932" y1="32599" x2="2305" y2="42435"/>
                          <a14:backgroundMark x1="3119" y1="51178" x2="2085" y2="68943"/>
                          <a14:backgroundMark x1="2150" y1="74134" x2="2351" y2="90308"/>
                          <a14:backgroundMark x1="2085" y1="68943" x2="2124" y2="72068"/>
                          <a14:backgroundMark x1="3252" y1="93663" x2="4836" y2="99559"/>
                          <a14:backgroundMark x1="2351" y1="90308" x2="3217" y2="93531"/>
                          <a14:backgroundMark x1="1508" y1="46806" x2="1508" y2="52423"/>
                          <a14:backgroundMark x1="1020" y1="53744" x2="1686" y2="58590"/>
                          <a14:backgroundMark x1="3505" y1="59912" x2="3682" y2="59031"/>
                          <a14:backgroundMark x1="4259" y1="58590" x2="3594" y2="59031"/>
                          <a14:backgroundMark x1="2751" y1="90529" x2="4259" y2="74449"/>
                          <a14:backgroundMark x1="2839" y1="80617" x2="3106" y2="77753"/>
                          <a14:backgroundMark x1="2928" y1="82599" x2="3106" y2="78414"/>
                          <a14:backgroundMark x1="3194" y1="79295" x2="2928" y2="86344"/>
                          <a14:backgroundMark x1="3771" y1="75991" x2="3106" y2="76872"/>
                          <a14:backgroundMark x1="2839" y1="76872" x2="2839" y2="77753"/>
                          <a14:backgroundMark x1="3194" y1="89207" x2="3283" y2="87225"/>
                          <a14:backgroundMark x1="3283" y1="89648" x2="3570" y2="88835"/>
                          <a14:backgroundMark x1="96983" y1="11013" x2="97116" y2="9912"/>
                          <a14:backgroundMark x1="93297" y1="68385" x2="93966" y2="66079"/>
                          <a14:backgroundMark x1="91216" y1="75551" x2="91514" y2="74524"/>
                          <a14:backgroundMark x1="93212" y1="74449" x2="94144" y2="74009"/>
                          <a14:backgroundMark x1="94454" y1="73568" x2="92902" y2="73128"/>
                          <a14:backgroundMark x1="93700" y1="73128" x2="93390" y2="70264"/>
                          <a14:backgroundMark x1="94454" y1="72687" x2="94099" y2="70925"/>
                          <a14:backgroundMark x1="93478" y1="72026" x2="94454" y2="72687"/>
                          <a14:backgroundMark x1="97072" y1="9471" x2="96939" y2="7048"/>
                          <a14:backgroundMark x1="96159" y1="27008" x2="97516" y2="25991"/>
                          <a14:backgroundMark x1="97294" y1="20044" x2="97294" y2="20044"/>
                          <a14:backgroundMark x1="96195" y1="14487" x2="97161" y2="8370"/>
                          <a14:backgroundMark x1="97161" y1="13656" x2="97161" y2="8370"/>
                          <a14:backgroundMark x1="97161" y1="8811" x2="96939" y2="8811"/>
                          <a14:backgroundMark x1="97072" y1="17181" x2="96806" y2="16520"/>
                          <a14:backgroundMark x1="94138" y1="47678" x2="94454" y2="47577"/>
                          <a14:backgroundMark x1="95341" y1="39868" x2="95830" y2="39868"/>
                          <a14:backgroundMark x1="96495" y1="25330" x2="96673" y2="23348"/>
                          <a14:backgroundMark x1="96894" y1="23789" x2="96894" y2="23789"/>
                          <a14:backgroundMark x1="97072" y1="33480" x2="97072" y2="33480"/>
                          <a14:backgroundMark x1="91349" y1="75110" x2="91349" y2="75110"/>
                          <a14:backgroundMark x1="49645" y1="87445" x2="53461" y2="86564"/>
                          <a14:backgroundMark x1="53461" y1="86564" x2="53461" y2="86564"/>
                          <a14:backgroundMark x1="11446" y1="29736" x2="13177" y2="94053"/>
                          <a14:backgroundMark x1="11446" y1="31057" x2="11446" y2="24229"/>
                          <a14:backgroundMark x1="10870" y1="28414" x2="10870" y2="28414"/>
                          <a14:backgroundMark x1="10781" y1="28414" x2="10781" y2="28414"/>
                          <a14:backgroundMark x1="11224" y1="27533" x2="3061" y2="30837"/>
                          <a14:backgroundMark x1="3061" y1="30837" x2="2440" y2="53965"/>
                          <a14:backgroundMark x1="2440" y1="53965" x2="4969" y2="92731"/>
                          <a14:backgroundMark x1="4969" y1="92731" x2="10204" y2="94493"/>
                          <a14:backgroundMark x1="10204" y1="94493" x2="12910" y2="93392"/>
                          <a14:backgroundMark x1="3416" y1="46916" x2="2573" y2="67841"/>
                          <a14:backgroundMark x1="2573" y1="67841" x2="4082" y2="90088"/>
                          <a14:backgroundMark x1="4082" y1="90088" x2="2839" y2="50000"/>
                          <a14:backgroundMark x1="2839" y1="50000" x2="3327" y2="50441"/>
                          <a14:backgroundMark x1="4747" y1="91189" x2="3727" y2="94053"/>
                          <a14:backgroundMark x1="1863" y1="73128" x2="1642" y2="72247"/>
                          <a14:backgroundMark x1="3594" y1="91189" x2="6211" y2="97137"/>
                          <a14:backgroundMark x1="6122" y1="95374" x2="6699" y2="97137"/>
                          <a14:backgroundMark x1="1775" y1="71366" x2="2130" y2="72687"/>
                          <a14:backgroundMark x1="79420" y1="18956" x2="81500" y2="64978"/>
                          <a14:backgroundMark x1="78971" y1="9031" x2="79360" y2="17629"/>
                          <a14:backgroundMark x1="81500" y1="64978" x2="84738" y2="75771"/>
                          <a14:backgroundMark x1="84738" y1="75771" x2="93567" y2="68722"/>
                          <a14:backgroundMark x1="93567" y1="68722" x2="96761" y2="9471"/>
                          <a14:backgroundMark x1="96761" y1="9471" x2="78394" y2="9031"/>
                          <a14:backgroundMark x1="83895" y1="17841" x2="86735" y2="55727"/>
                          <a14:backgroundMark x1="86735" y1="55727" x2="83895" y2="30837"/>
                          <a14:backgroundMark x1="83895" y1="30837" x2="90639" y2="51542"/>
                          <a14:backgroundMark x1="90639" y1="51542" x2="92591" y2="70925"/>
                          <a14:backgroundMark x1="92591" y1="70925" x2="91482" y2="31938"/>
                          <a14:backgroundMark x1="91482" y1="31938" x2="96761" y2="20485"/>
                          <a14:backgroundMark x1="93567" y1="51542" x2="90550" y2="68062"/>
                          <a14:backgroundMark x1="90550" y1="68062" x2="98048" y2="9251"/>
                          <a14:backgroundMark x1="98048" y1="9251" x2="97205" y2="34361"/>
                          <a14:backgroundMark x1="97205" y1="34361" x2="95741" y2="39868"/>
                          <a14:backgroundMark x1="92857" y1="43612" x2="96318" y2="33260"/>
                          <a14:backgroundMark x1="96318" y1="33260" x2="94188" y2="53965"/>
                          <a14:backgroundMark x1="94188" y1="53965" x2="96229" y2="27974"/>
                          <a14:backgroundMark x1="96229" y1="27974" x2="96539" y2="8590"/>
                          <a14:backgroundMark x1="96539" y1="8590" x2="94366" y2="27533"/>
                          <a14:backgroundMark x1="94366" y1="27533" x2="93123" y2="25551"/>
                          <a14:backgroundMark x1="94809" y1="29736" x2="97693" y2="10793"/>
                          <a14:backgroundMark x1="97693" y1="10793" x2="96761" y2="10793"/>
                          <a14:backgroundMark x1="96362" y1="30617" x2="95075" y2="29295"/>
                          <a14:backgroundMark x1="94055" y1="50000" x2="93478" y2="50000"/>
                          <a14:backgroundMark x1="92280" y1="50000" x2="92547" y2="50000"/>
                          <a14:backgroundMark x1="79735" y1="51390" x2="80257" y2="77313"/>
                          <a14:backgroundMark x1="79459" y1="37665" x2="79735" y2="51356"/>
                          <a14:backgroundMark x1="80257" y1="77313" x2="81056" y2="56608"/>
                          <a14:backgroundMark x1="81056" y1="56608" x2="79326" y2="40308"/>
                          <a14:backgroundMark x1="10870" y1="30617" x2="15756" y2="29187"/>
                          <a14:backgroundMark x1="77196" y1="12183" x2="78394" y2="12555"/>
                          <a14:backgroundMark x1="75841" y1="11763" x2="76272" y2="11897"/>
                          <a14:backgroundMark x1="12999" y1="92070" x2="16852" y2="90878"/>
                          <a14:backgroundMark x1="77582" y1="75769" x2="83008" y2="73789"/>
                          <a14:backgroundMark x1="83008" y1="73789" x2="84650" y2="74449"/>
                          <a14:backgroundMark x1="28992" y1="90706" x2="32875" y2="89868"/>
                          <a14:backgroundMark x1="32875" y1="89868" x2="37178" y2="90529"/>
                          <a14:backgroundMark x1="37178" y1="90529" x2="42126" y2="87301"/>
                          <a14:backgroundMark x1="54335" y1="84789" x2="54791" y2="85242"/>
                          <a14:backgroundMark x1="45640" y1="87301" x2="24445" y2="92070"/>
                          <a14:backgroundMark x1="54791" y1="85242" x2="45646" y2="87300"/>
                        </a14:backgroundRemoval>
                      </a14:imgEffect>
                    </a14:imgLayer>
                  </a14:imgProps>
                </a:ext>
                <a:ext uri="{28A0092B-C50C-407E-A947-70E740481C1C}">
                  <a14:useLocalDpi xmlns:a14="http://schemas.microsoft.com/office/drawing/2010/main" val="0"/>
                </a:ext>
              </a:extLst>
            </a:blip>
            <a:srcRect t="4485"/>
            <a:stretch/>
          </p:blipFill>
          <p:spPr>
            <a:xfrm>
              <a:off x="-366312" y="64015"/>
              <a:ext cx="12764201" cy="2455644"/>
            </a:xfrm>
            <a:prstGeom prst="rect">
              <a:avLst/>
            </a:prstGeom>
          </p:spPr>
        </p:pic>
      </p:grpSp>
    </p:spTree>
    <p:extLst>
      <p:ext uri="{BB962C8B-B14F-4D97-AF65-F5344CB8AC3E}">
        <p14:creationId xmlns:p14="http://schemas.microsoft.com/office/powerpoint/2010/main" val="3044717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339139" y="1508441"/>
            <a:ext cx="4962099" cy="1325563"/>
          </a:xfrm>
        </p:spPr>
        <p:txBody>
          <a:bodyPr/>
          <a:lstStyle/>
          <a:p>
            <a:pPr algn="ctr"/>
            <a:r>
              <a:rPr lang="en-US" b="1" dirty="0">
                <a:solidFill>
                  <a:srgbClr val="0172BC"/>
                </a:solidFill>
                <a:latin typeface="Calibri" panose="020F0502020204030204" pitchFamily="34" charset="0"/>
                <a:cs typeface="Calibri" panose="020F0502020204030204" pitchFamily="34" charset="0"/>
              </a:rPr>
              <a:t>Sustainability in Food Systems</a:t>
            </a:r>
          </a:p>
        </p:txBody>
      </p:sp>
      <p:pic>
        <p:nvPicPr>
          <p:cNvPr id="6" name="Picture 5" descr="Diagram&#10;&#10;Description automatically generated">
            <a:extLst>
              <a:ext uri="{FF2B5EF4-FFF2-40B4-BE49-F238E27FC236}">
                <a16:creationId xmlns:a16="http://schemas.microsoft.com/office/drawing/2014/main" id="{33B76086-ABB8-B940-85D7-4B16C7CC69EF}"/>
              </a:ext>
            </a:extLst>
          </p:cNvPr>
          <p:cNvPicPr>
            <a:picLocks noChangeAspect="1"/>
          </p:cNvPicPr>
          <p:nvPr/>
        </p:nvPicPr>
        <p:blipFill rotWithShape="1">
          <a:blip r:embed="rId2">
            <a:extLst>
              <a:ext uri="{28A0092B-C50C-407E-A947-70E740481C1C}">
                <a14:useLocalDpi xmlns:a14="http://schemas.microsoft.com/office/drawing/2010/main" val="0"/>
              </a:ext>
            </a:extLst>
          </a:blip>
          <a:srcRect t="4584" r="12726"/>
          <a:stretch/>
        </p:blipFill>
        <p:spPr>
          <a:xfrm>
            <a:off x="5404513" y="819384"/>
            <a:ext cx="5521030" cy="5362531"/>
          </a:xfrm>
          <a:prstGeom prst="rect">
            <a:avLst/>
          </a:prstGeom>
          <a:ln>
            <a:solidFill>
              <a:srgbClr val="0172BC"/>
            </a:solidFill>
          </a:ln>
        </p:spPr>
      </p:pic>
      <p:sp>
        <p:nvSpPr>
          <p:cNvPr id="7" name="Rectangle 6">
            <a:extLst>
              <a:ext uri="{FF2B5EF4-FFF2-40B4-BE49-F238E27FC236}">
                <a16:creationId xmlns:a16="http://schemas.microsoft.com/office/drawing/2014/main" id="{BF086748-35D8-6C4E-9221-BCC8F2F09231}"/>
              </a:ext>
            </a:extLst>
          </p:cNvPr>
          <p:cNvSpPr/>
          <p:nvPr/>
        </p:nvSpPr>
        <p:spPr>
          <a:xfrm>
            <a:off x="2243733" y="5743376"/>
            <a:ext cx="4348066" cy="43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1600" dirty="0">
                <a:solidFill>
                  <a:prstClr val="black"/>
                </a:solidFill>
                <a:latin typeface="Calibri" panose="020F0502020204030204" pitchFamily="34" charset="0"/>
                <a:cs typeface="Calibri" panose="020F0502020204030204" pitchFamily="34" charset="0"/>
              </a:rPr>
              <a:t>FAO, 2018</a:t>
            </a:r>
          </a:p>
        </p:txBody>
      </p:sp>
      <p:sp>
        <p:nvSpPr>
          <p:cNvPr id="3" name="Slide Number Placeholder 2">
            <a:extLst>
              <a:ext uri="{FF2B5EF4-FFF2-40B4-BE49-F238E27FC236}">
                <a16:creationId xmlns:a16="http://schemas.microsoft.com/office/drawing/2014/main" id="{4A68DC7D-9A07-B642-BDCA-11AFD0AC0697}"/>
              </a:ext>
            </a:extLst>
          </p:cNvPr>
          <p:cNvSpPr>
            <a:spLocks noGrp="1"/>
          </p:cNvSpPr>
          <p:nvPr>
            <p:ph type="sldNum" sz="quarter" idx="12"/>
          </p:nvPr>
        </p:nvSpPr>
        <p:spPr/>
        <p:txBody>
          <a:bodyPr/>
          <a:lstStyle/>
          <a:p>
            <a:fld id="{4394B3C2-DC85-4F11-92C8-EDC242E89324}" type="slidenum">
              <a:rPr lang="en-US" smtClean="0"/>
              <a:t>10</a:t>
            </a:fld>
            <a:endParaRPr lang="en-US"/>
          </a:p>
        </p:txBody>
      </p:sp>
    </p:spTree>
    <p:extLst>
      <p:ext uri="{BB962C8B-B14F-4D97-AF65-F5344CB8AC3E}">
        <p14:creationId xmlns:p14="http://schemas.microsoft.com/office/powerpoint/2010/main" val="219348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able full of food&#10;&#10;Description automatically generated with medium confidence">
            <a:extLst>
              <a:ext uri="{FF2B5EF4-FFF2-40B4-BE49-F238E27FC236}">
                <a16:creationId xmlns:a16="http://schemas.microsoft.com/office/drawing/2014/main" id="{95DB69CE-8226-9D41-832C-BECDFBFCE995}"/>
              </a:ext>
            </a:extLst>
          </p:cNvPr>
          <p:cNvPicPr>
            <a:picLocks noChangeAspect="1"/>
          </p:cNvPicPr>
          <p:nvPr/>
        </p:nvPicPr>
        <p:blipFill rotWithShape="1">
          <a:blip r:embed="rId2">
            <a:extLst>
              <a:ext uri="{28A0092B-C50C-407E-A947-70E740481C1C}">
                <a14:useLocalDpi xmlns:a14="http://schemas.microsoft.com/office/drawing/2010/main" val="0"/>
              </a:ext>
            </a:extLst>
          </a:blip>
          <a:srcRect t="13741" r="15254" b="14793"/>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B9BE69D-B232-BB4B-A5FB-54C1D8F72934}"/>
              </a:ext>
            </a:extLst>
          </p:cNvPr>
          <p:cNvSpPr/>
          <p:nvPr/>
        </p:nvSpPr>
        <p:spPr>
          <a:xfrm>
            <a:off x="493776" y="589629"/>
            <a:ext cx="7699248" cy="5779643"/>
          </a:xfrm>
          <a:prstGeom prst="rect">
            <a:avLst/>
          </a:prstGeom>
          <a:solidFill>
            <a:schemeClr val="bg1">
              <a:alpha val="80000"/>
            </a:schemeClr>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Presentation Outline</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508760"/>
            <a:ext cx="10515600" cy="4984115"/>
          </a:xfrm>
        </p:spPr>
        <p:txBody>
          <a:bodyPr>
            <a:normAutofit fontScale="92500" lnSpcReduction="20000"/>
          </a:bodyPr>
          <a:lstStyle/>
          <a:p>
            <a:pPr marL="571500" indent="-571500">
              <a:lnSpc>
                <a:spcPct val="110000"/>
              </a:lnSpc>
              <a:buFont typeface="+mj-lt"/>
              <a:buAutoNum type="romanUcPeriod"/>
            </a:pPr>
            <a:r>
              <a:rPr lang="en-US" sz="2400" dirty="0">
                <a:cs typeface="Calibri" panose="020F0502020204030204" pitchFamily="34" charset="0"/>
              </a:rPr>
              <a:t>Consumer Trends: Plant-Based Eating &amp; Sustainability</a:t>
            </a:r>
          </a:p>
          <a:p>
            <a:pPr marL="571500" indent="-571500">
              <a:lnSpc>
                <a:spcPct val="110000"/>
              </a:lnSpc>
              <a:buFont typeface="+mj-lt"/>
              <a:buAutoNum type="romanUcPeriod"/>
            </a:pPr>
            <a:r>
              <a:rPr lang="en-US" sz="2400" dirty="0">
                <a:cs typeface="Calibri" panose="020F0502020204030204" pitchFamily="34" charset="0"/>
              </a:rPr>
              <a:t>What is a Sustainable Food System?</a:t>
            </a:r>
          </a:p>
          <a:p>
            <a:pPr marL="571500" indent="-571500">
              <a:lnSpc>
                <a:spcPct val="110000"/>
              </a:lnSpc>
              <a:buFont typeface="+mj-lt"/>
              <a:buAutoNum type="romanUcPeriod"/>
            </a:pPr>
            <a:r>
              <a:rPr lang="en-US" sz="2400" b="1" dirty="0">
                <a:solidFill>
                  <a:srgbClr val="0172BC"/>
                </a:solidFill>
                <a:cs typeface="Calibri" panose="020F0502020204030204" pitchFamily="34" charset="0"/>
              </a:rPr>
              <a:t>What is a Sustainable Diet/Sustainable Healthy Diet?</a:t>
            </a:r>
          </a:p>
          <a:p>
            <a:pPr marL="571500" indent="-571500">
              <a:lnSpc>
                <a:spcPct val="110000"/>
              </a:lnSpc>
              <a:buFont typeface="+mj-lt"/>
              <a:buAutoNum type="romanUcPeriod"/>
            </a:pPr>
            <a:r>
              <a:rPr lang="en-US" sz="2400" dirty="0">
                <a:cs typeface="Calibri" panose="020F0502020204030204" pitchFamily="34" charset="0"/>
              </a:rPr>
              <a:t>Why are Sustainable Healthy Diets Important?</a:t>
            </a:r>
          </a:p>
          <a:p>
            <a:pPr marL="571500" indent="-571500">
              <a:lnSpc>
                <a:spcPct val="110000"/>
              </a:lnSpc>
              <a:buFont typeface="+mj-lt"/>
              <a:buAutoNum type="romanUcPeriod"/>
            </a:pPr>
            <a:r>
              <a:rPr lang="en-US" sz="2400" dirty="0">
                <a:cs typeface="Calibri" panose="020F0502020204030204" pitchFamily="34" charset="0"/>
              </a:rPr>
              <a:t>A Sustainable Food Systems Transition to Healthy Diets</a:t>
            </a:r>
          </a:p>
          <a:p>
            <a:pPr marL="571500" indent="-571500">
              <a:lnSpc>
                <a:spcPct val="110000"/>
              </a:lnSpc>
              <a:buFont typeface="+mj-lt"/>
              <a:buAutoNum type="romanUcPeriod"/>
            </a:pPr>
            <a:r>
              <a:rPr lang="en-US" sz="2400" dirty="0">
                <a:cs typeface="Calibri" panose="020F0502020204030204" pitchFamily="34" charset="0"/>
              </a:rPr>
              <a:t>What is a Flexitarian Diet?</a:t>
            </a:r>
          </a:p>
          <a:p>
            <a:pPr marL="571500" indent="-571500">
              <a:lnSpc>
                <a:spcPct val="110000"/>
              </a:lnSpc>
              <a:buFont typeface="+mj-lt"/>
              <a:buAutoNum type="romanUcPeriod"/>
            </a:pPr>
            <a:r>
              <a:rPr lang="en-US" sz="2400" dirty="0">
                <a:cs typeface="Calibri" panose="020F0502020204030204" pitchFamily="34" charset="0"/>
              </a:rPr>
              <a:t>How to Follow a Flexitarian Diet</a:t>
            </a:r>
          </a:p>
          <a:p>
            <a:pPr marL="571500" indent="-571500">
              <a:lnSpc>
                <a:spcPct val="110000"/>
              </a:lnSpc>
              <a:buFont typeface="+mj-lt"/>
              <a:buAutoNum type="romanUcPeriod"/>
            </a:pPr>
            <a:r>
              <a:rPr lang="en-US" sz="2400" dirty="0">
                <a:cs typeface="Calibri" panose="020F0502020204030204" pitchFamily="34" charset="0"/>
              </a:rPr>
              <a:t> Advantages/Benefits of a Flexitarian Diet</a:t>
            </a:r>
          </a:p>
          <a:p>
            <a:pPr marL="1028700" lvl="1" indent="-571500">
              <a:lnSpc>
                <a:spcPct val="110000"/>
              </a:lnSpc>
              <a:buFont typeface="+mj-lt"/>
              <a:buAutoNum type="alphaUcPeriod"/>
            </a:pPr>
            <a:r>
              <a:rPr lang="en-US" sz="2000" dirty="0">
                <a:cs typeface="Calibri" panose="020F0502020204030204" pitchFamily="34" charset="0"/>
              </a:rPr>
              <a:t>Nutritional Advantages</a:t>
            </a:r>
          </a:p>
          <a:p>
            <a:pPr marL="1028700" lvl="1" indent="-571500">
              <a:lnSpc>
                <a:spcPct val="110000"/>
              </a:lnSpc>
              <a:buFont typeface="+mj-lt"/>
              <a:buAutoNum type="alphaUcPeriod"/>
            </a:pPr>
            <a:r>
              <a:rPr lang="en-US" sz="2000" dirty="0">
                <a:cs typeface="Calibri" panose="020F0502020204030204" pitchFamily="34" charset="0"/>
              </a:rPr>
              <a:t>Health Benefits &amp; Health-Cost Savings</a:t>
            </a:r>
          </a:p>
          <a:p>
            <a:pPr marL="1028700" lvl="1" indent="-571500">
              <a:lnSpc>
                <a:spcPct val="110000"/>
              </a:lnSpc>
              <a:buFont typeface="+mj-lt"/>
              <a:buAutoNum type="alphaUcPeriod"/>
            </a:pPr>
            <a:r>
              <a:rPr lang="en-US" sz="2000" dirty="0">
                <a:cs typeface="Calibri" panose="020F0502020204030204" pitchFamily="34" charset="0"/>
              </a:rPr>
              <a:t>Environmental Benefits</a:t>
            </a:r>
          </a:p>
          <a:p>
            <a:pPr marL="571500" indent="-571500">
              <a:lnSpc>
                <a:spcPct val="110000"/>
              </a:lnSpc>
              <a:buFont typeface="+mj-lt"/>
              <a:buAutoNum type="romanUcPeriod"/>
            </a:pPr>
            <a:r>
              <a:rPr lang="en-US" sz="2400" dirty="0">
                <a:cs typeface="Calibri" panose="020F0502020204030204" pitchFamily="34" charset="0"/>
              </a:rPr>
              <a:t>Take Home Messages    </a:t>
            </a:r>
          </a:p>
        </p:txBody>
      </p:sp>
      <p:sp>
        <p:nvSpPr>
          <p:cNvPr id="6" name="Slide Number Placeholder 5">
            <a:extLst>
              <a:ext uri="{FF2B5EF4-FFF2-40B4-BE49-F238E27FC236}">
                <a16:creationId xmlns:a16="http://schemas.microsoft.com/office/drawing/2014/main" id="{281B8898-312E-EF42-9359-8E7E7606C698}"/>
              </a:ext>
            </a:extLst>
          </p:cNvPr>
          <p:cNvSpPr>
            <a:spLocks noGrp="1"/>
          </p:cNvSpPr>
          <p:nvPr>
            <p:ph type="sldNum" sz="quarter" idx="12"/>
          </p:nvPr>
        </p:nvSpPr>
        <p:spPr/>
        <p:txBody>
          <a:bodyPr/>
          <a:lstStyle/>
          <a:p>
            <a:fld id="{4394B3C2-DC85-4F11-92C8-EDC242E89324}" type="slidenum">
              <a:rPr lang="en-US" smtClean="0"/>
              <a:t>11</a:t>
            </a:fld>
            <a:endParaRPr lang="en-US"/>
          </a:p>
        </p:txBody>
      </p:sp>
    </p:spTree>
    <p:extLst>
      <p:ext uri="{BB962C8B-B14F-4D97-AF65-F5344CB8AC3E}">
        <p14:creationId xmlns:p14="http://schemas.microsoft.com/office/powerpoint/2010/main" val="233063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noAutofit/>
          </a:bodyPr>
          <a:lstStyle/>
          <a:p>
            <a:r>
              <a:rPr lang="en-US" sz="4000" b="1" dirty="0">
                <a:solidFill>
                  <a:srgbClr val="0172BC"/>
                </a:solidFill>
                <a:latin typeface="Calibri" panose="020F0502020204030204" pitchFamily="34" charset="0"/>
                <a:cs typeface="Calibri" panose="020F0502020204030204" pitchFamily="34" charset="0"/>
              </a:rPr>
              <a:t>Sustainable Diets/Sustainable Healthy Diets:</a:t>
            </a:r>
            <a:br>
              <a:rPr lang="en-US" sz="4000" b="1" dirty="0">
                <a:solidFill>
                  <a:srgbClr val="0172BC"/>
                </a:solidFill>
                <a:latin typeface="Calibri" panose="020F0502020204030204" pitchFamily="34" charset="0"/>
                <a:cs typeface="Calibri" panose="020F0502020204030204" pitchFamily="34" charset="0"/>
              </a:rPr>
            </a:br>
            <a:r>
              <a:rPr lang="en-US" sz="3600" b="1" u="sng" dirty="0">
                <a:solidFill>
                  <a:srgbClr val="0172BC"/>
                </a:solidFill>
                <a:latin typeface="Calibri" panose="020F0502020204030204" pitchFamily="34" charset="0"/>
                <a:cs typeface="Calibri" panose="020F0502020204030204" pitchFamily="34" charset="0"/>
              </a:rPr>
              <a:t>Definitions</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690688"/>
            <a:ext cx="10776284" cy="4958687"/>
          </a:xfrm>
        </p:spPr>
        <p:txBody>
          <a:bodyPr>
            <a:normAutofit lnSpcReduction="10000"/>
          </a:bodyPr>
          <a:lstStyle/>
          <a:p>
            <a:pPr>
              <a:lnSpc>
                <a:spcPct val="120000"/>
              </a:lnSpc>
            </a:pPr>
            <a:r>
              <a:rPr lang="en-US" sz="2000" dirty="0"/>
              <a:t>“Sustainable Diets are those diets with low environmental impacts which contribute to food and nutrition security and to healthy life for present and future generations. Sustainable diets are protective and respectful of biodiversity and ecosystems, culturally acceptable, accessible, economically fair and affordable; nutritionally adequate, safe and healthy; while optimizing natural and human resources” (FAO and Biodiversity International, 2012).</a:t>
            </a:r>
          </a:p>
          <a:p>
            <a:pPr marL="0" indent="0">
              <a:lnSpc>
                <a:spcPct val="120000"/>
              </a:lnSpc>
              <a:buNone/>
            </a:pPr>
            <a:endParaRPr lang="en-US" sz="1050" dirty="0"/>
          </a:p>
          <a:p>
            <a:pPr>
              <a:lnSpc>
                <a:spcPct val="120000"/>
              </a:lnSpc>
            </a:pPr>
            <a:r>
              <a:rPr lang="en-US" sz="2000" dirty="0"/>
              <a:t>“The concept of sustainable diets combines the challenges of creating a food system that supplies healthy diets for a growing population while reducing its environmental impacts and staying within planetary boundaries [i.e., biophysical limits that humanity should operate within to ensure a stable and resilient Earth]” (</a:t>
            </a:r>
            <a:r>
              <a:rPr lang="en-US" sz="2000" dirty="0" err="1"/>
              <a:t>Springmann</a:t>
            </a:r>
            <a:r>
              <a:rPr lang="en-US" sz="2000" dirty="0"/>
              <a:t> et al., 2018a).</a:t>
            </a:r>
          </a:p>
          <a:p>
            <a:pPr marL="0" indent="0">
              <a:lnSpc>
                <a:spcPct val="120000"/>
              </a:lnSpc>
              <a:buNone/>
            </a:pPr>
            <a:endParaRPr lang="en-US" sz="1050" dirty="0"/>
          </a:p>
          <a:p>
            <a:pPr>
              <a:lnSpc>
                <a:spcPct val="120000"/>
              </a:lnSpc>
            </a:pPr>
            <a:r>
              <a:rPr lang="en-US" sz="2000" dirty="0"/>
              <a:t>“Sustainable Healthy Diets are dietary patterns that promote all dimensions of individuals’ health and well-being; have low environmental pressure and impact; are accessible, affordable, safe, and equitable; and are culturally acceptable” (FAO and WHO, 2019).</a:t>
            </a:r>
          </a:p>
        </p:txBody>
      </p:sp>
      <p:sp>
        <p:nvSpPr>
          <p:cNvPr id="4" name="Slide Number Placeholder 3">
            <a:extLst>
              <a:ext uri="{FF2B5EF4-FFF2-40B4-BE49-F238E27FC236}">
                <a16:creationId xmlns:a16="http://schemas.microsoft.com/office/drawing/2014/main" id="{A11588DE-55B5-9D4E-8C90-A4AED7F9A959}"/>
              </a:ext>
            </a:extLst>
          </p:cNvPr>
          <p:cNvSpPr>
            <a:spLocks noGrp="1"/>
          </p:cNvSpPr>
          <p:nvPr>
            <p:ph type="sldNum" sz="quarter" idx="12"/>
          </p:nvPr>
        </p:nvSpPr>
        <p:spPr/>
        <p:txBody>
          <a:bodyPr/>
          <a:lstStyle/>
          <a:p>
            <a:fld id="{4394B3C2-DC85-4F11-92C8-EDC242E89324}" type="slidenum">
              <a:rPr lang="en-US" smtClean="0"/>
              <a:t>12</a:t>
            </a:fld>
            <a:endParaRPr lang="en-US"/>
          </a:p>
        </p:txBody>
      </p:sp>
    </p:spTree>
    <p:extLst>
      <p:ext uri="{BB962C8B-B14F-4D97-AF65-F5344CB8AC3E}">
        <p14:creationId xmlns:p14="http://schemas.microsoft.com/office/powerpoint/2010/main" val="281711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856818"/>
            <a:ext cx="4879020" cy="4143977"/>
          </a:xfrm>
        </p:spPr>
        <p:txBody>
          <a:bodyPr>
            <a:normAutofit/>
          </a:bodyPr>
          <a:lstStyle/>
          <a:p>
            <a:pPr marL="0" indent="0">
              <a:buNone/>
            </a:pPr>
            <a:r>
              <a:rPr lang="en-US" sz="2400" dirty="0">
                <a:ea typeface="Calibri" panose="020F0502020204030204" pitchFamily="34" charset="0"/>
                <a:cs typeface="Times New Roman" panose="02020603050405020304" pitchFamily="18" charset="0"/>
              </a:rPr>
              <a:t>“Examples of healthy and sustainable diets are those high in coarse grains, pulses, fruits and vegetables, and nuts and seeds; low in energy-intensive animal-sourced foods [e.g., beef and pork] and discretionary foods (such as sugary beverages); and with a carbohydrate threshold” (Intergovernmental Panel on Climate Change [IPCC], 2019a).</a:t>
            </a:r>
            <a:endParaRPr lang="en-US" sz="2400" dirty="0">
              <a:ea typeface="Calibri" panose="020F0502020204030204" pitchFamily="34" charset="0"/>
            </a:endParaRPr>
          </a:p>
        </p:txBody>
      </p:sp>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vert="horz" lIns="91440" tIns="45720" rIns="91440" bIns="45720" rtlCol="0" anchor="ctr">
            <a:normAutofit/>
          </a:bodyPr>
          <a:lstStyle/>
          <a:p>
            <a:r>
              <a:rPr lang="en-US" b="1" dirty="0">
                <a:solidFill>
                  <a:srgbClr val="0172BC"/>
                </a:solidFill>
                <a:latin typeface="Calibri" panose="020F0502020204030204" pitchFamily="34" charset="0"/>
                <a:cs typeface="Calibri" panose="020F0502020204030204" pitchFamily="34" charset="0"/>
              </a:rPr>
              <a:t>Sustainable Healthy Diets </a:t>
            </a:r>
            <a:br>
              <a:rPr lang="en-US" b="1" dirty="0">
                <a:solidFill>
                  <a:srgbClr val="0172BC"/>
                </a:solidFill>
                <a:latin typeface="Calibri" panose="020F0502020204030204" pitchFamily="34" charset="0"/>
                <a:cs typeface="Calibri" panose="020F0502020204030204" pitchFamily="34" charset="0"/>
              </a:rPr>
            </a:br>
            <a:endParaRPr lang="en-US" b="1" dirty="0">
              <a:solidFill>
                <a:srgbClr val="0172BC"/>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EE4A51F-C139-3643-BD6E-48B77B4D5316}"/>
              </a:ext>
            </a:extLst>
          </p:cNvPr>
          <p:cNvSpPr>
            <a:spLocks noGrp="1"/>
          </p:cNvSpPr>
          <p:nvPr>
            <p:ph type="sldNum" sz="quarter" idx="12"/>
          </p:nvPr>
        </p:nvSpPr>
        <p:spPr/>
        <p:txBody>
          <a:bodyPr/>
          <a:lstStyle/>
          <a:p>
            <a:fld id="{4394B3C2-DC85-4F11-92C8-EDC242E89324}" type="slidenum">
              <a:rPr lang="en-US" smtClean="0"/>
              <a:t>13</a:t>
            </a:fld>
            <a:endParaRPr lang="en-US"/>
          </a:p>
        </p:txBody>
      </p:sp>
      <p:pic>
        <p:nvPicPr>
          <p:cNvPr id="7" name="Picture 6" descr="A table full of food&#10;&#10;Description automatically generated with low confidence">
            <a:extLst>
              <a:ext uri="{FF2B5EF4-FFF2-40B4-BE49-F238E27FC236}">
                <a16:creationId xmlns:a16="http://schemas.microsoft.com/office/drawing/2014/main" id="{CFA7B8BB-1D09-CC41-AB69-5F3C9125E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730" y="1690688"/>
            <a:ext cx="6097270" cy="4060854"/>
          </a:xfrm>
          <a:prstGeom prst="rect">
            <a:avLst/>
          </a:prstGeom>
          <a:ln>
            <a:solidFill>
              <a:srgbClr val="0172BC"/>
            </a:solidFill>
          </a:ln>
        </p:spPr>
      </p:pic>
    </p:spTree>
    <p:extLst>
      <p:ext uri="{BB962C8B-B14F-4D97-AF65-F5344CB8AC3E}">
        <p14:creationId xmlns:p14="http://schemas.microsoft.com/office/powerpoint/2010/main" val="224723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able full of food&#10;&#10;Description automatically generated with medium confidence">
            <a:extLst>
              <a:ext uri="{FF2B5EF4-FFF2-40B4-BE49-F238E27FC236}">
                <a16:creationId xmlns:a16="http://schemas.microsoft.com/office/drawing/2014/main" id="{1557A5A0-2DF5-4A40-8C68-A4E82D294154}"/>
              </a:ext>
            </a:extLst>
          </p:cNvPr>
          <p:cNvPicPr>
            <a:picLocks noChangeAspect="1"/>
          </p:cNvPicPr>
          <p:nvPr/>
        </p:nvPicPr>
        <p:blipFill rotWithShape="1">
          <a:blip r:embed="rId2">
            <a:extLst>
              <a:ext uri="{28A0092B-C50C-407E-A947-70E740481C1C}">
                <a14:useLocalDpi xmlns:a14="http://schemas.microsoft.com/office/drawing/2010/main" val="0"/>
              </a:ext>
            </a:extLst>
          </a:blip>
          <a:srcRect t="13741" r="15254" b="14793"/>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B9BE69D-B232-BB4B-A5FB-54C1D8F72934}"/>
              </a:ext>
            </a:extLst>
          </p:cNvPr>
          <p:cNvSpPr/>
          <p:nvPr/>
        </p:nvSpPr>
        <p:spPr>
          <a:xfrm>
            <a:off x="493776" y="589629"/>
            <a:ext cx="7699248" cy="5779643"/>
          </a:xfrm>
          <a:prstGeom prst="rect">
            <a:avLst/>
          </a:prstGeom>
          <a:solidFill>
            <a:schemeClr val="bg1">
              <a:alpha val="80000"/>
            </a:schemeClr>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Presentation Outline</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952500" y="1508760"/>
            <a:ext cx="10515600" cy="4984115"/>
          </a:xfrm>
        </p:spPr>
        <p:txBody>
          <a:bodyPr>
            <a:normAutofit fontScale="92500" lnSpcReduction="20000"/>
          </a:bodyPr>
          <a:lstStyle/>
          <a:p>
            <a:pPr marL="571500" indent="-571500">
              <a:lnSpc>
                <a:spcPct val="110000"/>
              </a:lnSpc>
              <a:buFont typeface="+mj-lt"/>
              <a:buAutoNum type="romanUcPeriod"/>
            </a:pPr>
            <a:r>
              <a:rPr lang="en-US" sz="2400" dirty="0">
                <a:cs typeface="Calibri" panose="020F0502020204030204" pitchFamily="34" charset="0"/>
              </a:rPr>
              <a:t>Consumer Trends: Plant-Based Eating &amp; Sustainability</a:t>
            </a:r>
          </a:p>
          <a:p>
            <a:pPr marL="571500" indent="-571500">
              <a:lnSpc>
                <a:spcPct val="110000"/>
              </a:lnSpc>
              <a:buFont typeface="+mj-lt"/>
              <a:buAutoNum type="romanUcPeriod"/>
            </a:pPr>
            <a:r>
              <a:rPr lang="en-US" sz="2400" dirty="0">
                <a:cs typeface="Calibri" panose="020F0502020204030204" pitchFamily="34" charset="0"/>
              </a:rPr>
              <a:t>What is a Sustainable Food System?</a:t>
            </a:r>
          </a:p>
          <a:p>
            <a:pPr marL="571500" indent="-571500">
              <a:lnSpc>
                <a:spcPct val="110000"/>
              </a:lnSpc>
              <a:buFont typeface="+mj-lt"/>
              <a:buAutoNum type="romanUcPeriod"/>
            </a:pPr>
            <a:r>
              <a:rPr lang="en-US" sz="2400" dirty="0">
                <a:cs typeface="Calibri" panose="020F0502020204030204" pitchFamily="34" charset="0"/>
              </a:rPr>
              <a:t>What is a Sustainable Diet/Sustainable Healthy Diet?</a:t>
            </a:r>
          </a:p>
          <a:p>
            <a:pPr marL="571500" indent="-571500">
              <a:lnSpc>
                <a:spcPct val="110000"/>
              </a:lnSpc>
              <a:buFont typeface="+mj-lt"/>
              <a:buAutoNum type="romanUcPeriod"/>
            </a:pPr>
            <a:r>
              <a:rPr lang="en-US" sz="2400" b="1" dirty="0">
                <a:solidFill>
                  <a:srgbClr val="0172BC"/>
                </a:solidFill>
                <a:cs typeface="Calibri" panose="020F0502020204030204" pitchFamily="34" charset="0"/>
              </a:rPr>
              <a:t>Why are Sustainable Healthy Diets Important?</a:t>
            </a:r>
          </a:p>
          <a:p>
            <a:pPr marL="571500" indent="-571500">
              <a:lnSpc>
                <a:spcPct val="110000"/>
              </a:lnSpc>
              <a:buFont typeface="+mj-lt"/>
              <a:buAutoNum type="romanUcPeriod"/>
            </a:pPr>
            <a:r>
              <a:rPr lang="en-US" sz="2400" dirty="0">
                <a:cs typeface="Calibri" panose="020F0502020204030204" pitchFamily="34" charset="0"/>
              </a:rPr>
              <a:t>A Sustainable Food Systems Transition to Healthy Diets</a:t>
            </a:r>
          </a:p>
          <a:p>
            <a:pPr marL="571500" indent="-571500">
              <a:lnSpc>
                <a:spcPct val="110000"/>
              </a:lnSpc>
              <a:buFont typeface="+mj-lt"/>
              <a:buAutoNum type="romanUcPeriod"/>
            </a:pPr>
            <a:r>
              <a:rPr lang="en-US" sz="2400" dirty="0">
                <a:cs typeface="Calibri" panose="020F0502020204030204" pitchFamily="34" charset="0"/>
              </a:rPr>
              <a:t>What is a Flexitarian Diet?</a:t>
            </a:r>
          </a:p>
          <a:p>
            <a:pPr marL="571500" indent="-571500">
              <a:lnSpc>
                <a:spcPct val="110000"/>
              </a:lnSpc>
              <a:buFont typeface="+mj-lt"/>
              <a:buAutoNum type="romanUcPeriod"/>
            </a:pPr>
            <a:r>
              <a:rPr lang="en-US" sz="2400" dirty="0">
                <a:cs typeface="Calibri" panose="020F0502020204030204" pitchFamily="34" charset="0"/>
              </a:rPr>
              <a:t>How to Follow a Flexitarian Diet</a:t>
            </a:r>
          </a:p>
          <a:p>
            <a:pPr marL="571500" indent="-571500">
              <a:lnSpc>
                <a:spcPct val="110000"/>
              </a:lnSpc>
              <a:buFont typeface="+mj-lt"/>
              <a:buAutoNum type="romanUcPeriod"/>
            </a:pPr>
            <a:r>
              <a:rPr lang="en-US" sz="2400" dirty="0">
                <a:cs typeface="Calibri" panose="020F0502020204030204" pitchFamily="34" charset="0"/>
              </a:rPr>
              <a:t> Advantages/Benefits of a Flexitarian Diet</a:t>
            </a:r>
          </a:p>
          <a:p>
            <a:pPr marL="1028700" lvl="1" indent="-571500">
              <a:lnSpc>
                <a:spcPct val="110000"/>
              </a:lnSpc>
              <a:buFont typeface="+mj-lt"/>
              <a:buAutoNum type="alphaUcPeriod"/>
            </a:pPr>
            <a:r>
              <a:rPr lang="en-US" sz="2000" dirty="0">
                <a:cs typeface="Calibri" panose="020F0502020204030204" pitchFamily="34" charset="0"/>
              </a:rPr>
              <a:t>Nutritional Advantages</a:t>
            </a:r>
          </a:p>
          <a:p>
            <a:pPr marL="1028700" lvl="1" indent="-571500">
              <a:lnSpc>
                <a:spcPct val="110000"/>
              </a:lnSpc>
              <a:buFont typeface="+mj-lt"/>
              <a:buAutoNum type="alphaUcPeriod"/>
            </a:pPr>
            <a:r>
              <a:rPr lang="en-US" sz="2000" dirty="0">
                <a:cs typeface="Calibri" panose="020F0502020204030204" pitchFamily="34" charset="0"/>
              </a:rPr>
              <a:t>Health Benefits &amp; Health-Cost Savings</a:t>
            </a:r>
          </a:p>
          <a:p>
            <a:pPr marL="1028700" lvl="1" indent="-571500">
              <a:lnSpc>
                <a:spcPct val="110000"/>
              </a:lnSpc>
              <a:buFont typeface="+mj-lt"/>
              <a:buAutoNum type="alphaUcPeriod"/>
            </a:pPr>
            <a:r>
              <a:rPr lang="en-US" sz="2000" dirty="0">
                <a:cs typeface="Calibri" panose="020F0502020204030204" pitchFamily="34" charset="0"/>
              </a:rPr>
              <a:t>Environmental Benefits</a:t>
            </a:r>
          </a:p>
          <a:p>
            <a:pPr marL="571500" indent="-571500">
              <a:lnSpc>
                <a:spcPct val="110000"/>
              </a:lnSpc>
              <a:buFont typeface="+mj-lt"/>
              <a:buAutoNum type="romanUcPeriod"/>
            </a:pPr>
            <a:r>
              <a:rPr lang="en-US" sz="2400" dirty="0">
                <a:cs typeface="Calibri" panose="020F0502020204030204" pitchFamily="34" charset="0"/>
              </a:rPr>
              <a:t>Take Home Messages    </a:t>
            </a:r>
          </a:p>
        </p:txBody>
      </p:sp>
      <p:sp>
        <p:nvSpPr>
          <p:cNvPr id="6" name="Slide Number Placeholder 5">
            <a:extLst>
              <a:ext uri="{FF2B5EF4-FFF2-40B4-BE49-F238E27FC236}">
                <a16:creationId xmlns:a16="http://schemas.microsoft.com/office/drawing/2014/main" id="{74103BA0-E494-7D4F-AD15-39BAA92DAC2F}"/>
              </a:ext>
            </a:extLst>
          </p:cNvPr>
          <p:cNvSpPr>
            <a:spLocks noGrp="1"/>
          </p:cNvSpPr>
          <p:nvPr>
            <p:ph type="sldNum" sz="quarter" idx="12"/>
          </p:nvPr>
        </p:nvSpPr>
        <p:spPr/>
        <p:txBody>
          <a:bodyPr/>
          <a:lstStyle/>
          <a:p>
            <a:fld id="{4394B3C2-DC85-4F11-92C8-EDC242E89324}" type="slidenum">
              <a:rPr lang="en-US" smtClean="0"/>
              <a:t>14</a:t>
            </a:fld>
            <a:endParaRPr lang="en-US"/>
          </a:p>
        </p:txBody>
      </p:sp>
    </p:spTree>
    <p:extLst>
      <p:ext uri="{BB962C8B-B14F-4D97-AF65-F5344CB8AC3E}">
        <p14:creationId xmlns:p14="http://schemas.microsoft.com/office/powerpoint/2010/main" val="306362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1" y="2041863"/>
            <a:ext cx="9637450" cy="4135099"/>
          </a:xfrm>
        </p:spPr>
        <p:txBody>
          <a:bodyPr>
            <a:normAutofit/>
          </a:bodyPr>
          <a:lstStyle/>
          <a:p>
            <a:pPr marL="0" indent="0">
              <a:buNone/>
            </a:pPr>
            <a:r>
              <a:rPr lang="en-US" sz="2400" b="1" dirty="0"/>
              <a:t>Human Health Crisis </a:t>
            </a:r>
          </a:p>
          <a:p>
            <a:endParaRPr lang="en-US" sz="2400" dirty="0"/>
          </a:p>
          <a:p>
            <a:r>
              <a:rPr lang="en-US" sz="2400" dirty="0"/>
              <a:t>“Changes in consumption patterns have contributed to about two billion adults now being overweight or obese” (IPCC, 2019b). </a:t>
            </a:r>
          </a:p>
          <a:p>
            <a:r>
              <a:rPr lang="en-US" sz="2400" dirty="0"/>
              <a:t>Almost 690 million persons were hungry in 2019 (8.9 percent of the world population) (FAO et al., 2020). </a:t>
            </a:r>
          </a:p>
          <a:p>
            <a:r>
              <a:rPr lang="en-US" sz="2400" dirty="0"/>
              <a:t>More than 3 billion people could not afford a healthy diet in 2017 (FAO et al., 2020). </a:t>
            </a:r>
          </a:p>
        </p:txBody>
      </p:sp>
      <p:sp>
        <p:nvSpPr>
          <p:cNvPr id="7" name="Title 1">
            <a:extLst>
              <a:ext uri="{FF2B5EF4-FFF2-40B4-BE49-F238E27FC236}">
                <a16:creationId xmlns:a16="http://schemas.microsoft.com/office/drawing/2014/main" id="{6B2703E6-0D60-CD4E-A591-CEE74B790A93}"/>
              </a:ext>
            </a:extLst>
          </p:cNvPr>
          <p:cNvSpPr>
            <a:spLocks noGrp="1"/>
          </p:cNvSpPr>
          <p:nvPr>
            <p:ph type="title"/>
          </p:nvPr>
        </p:nvSpPr>
        <p:spPr>
          <a:xfrm>
            <a:off x="768925" y="365125"/>
            <a:ext cx="10938164" cy="1325563"/>
          </a:xfrm>
        </p:spPr>
        <p:txBody>
          <a:bodyPr/>
          <a:lstStyle/>
          <a:p>
            <a:r>
              <a:rPr lang="en-US" b="1" dirty="0">
                <a:solidFill>
                  <a:srgbClr val="0172BC"/>
                </a:solidFill>
                <a:latin typeface="Calibri" panose="020F0502020204030204" pitchFamily="34" charset="0"/>
                <a:cs typeface="Calibri" panose="020F0502020204030204" pitchFamily="34" charset="0"/>
              </a:rPr>
              <a:t>Why are Sustainable Healthy Diets Important?</a:t>
            </a:r>
          </a:p>
        </p:txBody>
      </p:sp>
      <p:sp>
        <p:nvSpPr>
          <p:cNvPr id="2" name="Slide Number Placeholder 1">
            <a:extLst>
              <a:ext uri="{FF2B5EF4-FFF2-40B4-BE49-F238E27FC236}">
                <a16:creationId xmlns:a16="http://schemas.microsoft.com/office/drawing/2014/main" id="{A7EDCE85-AC4C-034B-BEEA-839A8342351D}"/>
              </a:ext>
            </a:extLst>
          </p:cNvPr>
          <p:cNvSpPr>
            <a:spLocks noGrp="1"/>
          </p:cNvSpPr>
          <p:nvPr>
            <p:ph type="sldNum" sz="quarter" idx="12"/>
          </p:nvPr>
        </p:nvSpPr>
        <p:spPr/>
        <p:txBody>
          <a:bodyPr/>
          <a:lstStyle/>
          <a:p>
            <a:fld id="{4394B3C2-DC85-4F11-92C8-EDC242E89324}" type="slidenum">
              <a:rPr lang="en-US" smtClean="0"/>
              <a:t>15</a:t>
            </a:fld>
            <a:endParaRPr lang="en-US"/>
          </a:p>
        </p:txBody>
      </p:sp>
    </p:spTree>
    <p:extLst>
      <p:ext uri="{BB962C8B-B14F-4D97-AF65-F5344CB8AC3E}">
        <p14:creationId xmlns:p14="http://schemas.microsoft.com/office/powerpoint/2010/main" val="113802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768925" y="365125"/>
            <a:ext cx="10938164" cy="1325563"/>
          </a:xfrm>
        </p:spPr>
        <p:txBody>
          <a:bodyPr/>
          <a:lstStyle/>
          <a:p>
            <a:r>
              <a:rPr lang="en-US" b="1" dirty="0">
                <a:solidFill>
                  <a:srgbClr val="0172BC"/>
                </a:solidFill>
                <a:latin typeface="Calibri" panose="020F0502020204030204" pitchFamily="34" charset="0"/>
                <a:cs typeface="Calibri" panose="020F0502020204030204" pitchFamily="34" charset="0"/>
              </a:rPr>
              <a:t>Why are Sustainable Healthy Diets Important?</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65910" y="1508462"/>
            <a:ext cx="10515600" cy="4513350"/>
          </a:xfrm>
        </p:spPr>
        <p:txBody>
          <a:bodyPr>
            <a:normAutofit/>
          </a:bodyPr>
          <a:lstStyle/>
          <a:p>
            <a:pPr marL="0" indent="0">
              <a:buNone/>
            </a:pPr>
            <a:r>
              <a:rPr lang="en-US" sz="2400" b="1" dirty="0"/>
              <a:t>Planetary Health Crisis</a:t>
            </a:r>
          </a:p>
          <a:p>
            <a:pPr marL="0" indent="0">
              <a:buNone/>
            </a:pPr>
            <a:endParaRPr lang="en-US" sz="1000" dirty="0"/>
          </a:p>
          <a:p>
            <a:pPr>
              <a:lnSpc>
                <a:spcPct val="100000"/>
              </a:lnSpc>
            </a:pPr>
            <a:r>
              <a:rPr lang="en-US" sz="2400" dirty="0"/>
              <a:t>The global food system is a major driver of climate change, land-use change, biodiversity loss, depletion of freshwater resources, and pollution of ecosystems (</a:t>
            </a:r>
            <a:r>
              <a:rPr lang="en-US" sz="2400" dirty="0" err="1"/>
              <a:t>Springmann</a:t>
            </a:r>
            <a:r>
              <a:rPr lang="en-US" sz="2400" dirty="0"/>
              <a:t> et al., 2018b).</a:t>
            </a:r>
          </a:p>
          <a:p>
            <a:pPr>
              <a:lnSpc>
                <a:spcPct val="100000"/>
              </a:lnSpc>
            </a:pPr>
            <a:r>
              <a:rPr lang="en-US" sz="2400" dirty="0"/>
              <a:t>As demand for foods with greater environmental impact (e.g. meat) increases and the global population grows from 7 to 10 billion in the next 30 years, environmental impacts are expected to intensify (</a:t>
            </a:r>
            <a:r>
              <a:rPr lang="en-US" sz="2400" dirty="0" err="1"/>
              <a:t>Springmann</a:t>
            </a:r>
            <a:r>
              <a:rPr lang="en-US" sz="2400" dirty="0"/>
              <a:t> et al., 2018a).</a:t>
            </a:r>
          </a:p>
        </p:txBody>
      </p:sp>
      <p:sp>
        <p:nvSpPr>
          <p:cNvPr id="4" name="Slide Number Placeholder 3">
            <a:extLst>
              <a:ext uri="{FF2B5EF4-FFF2-40B4-BE49-F238E27FC236}">
                <a16:creationId xmlns:a16="http://schemas.microsoft.com/office/drawing/2014/main" id="{2ADD2902-DB82-7B42-B00A-310924C794E3}"/>
              </a:ext>
            </a:extLst>
          </p:cNvPr>
          <p:cNvSpPr>
            <a:spLocks noGrp="1"/>
          </p:cNvSpPr>
          <p:nvPr>
            <p:ph type="sldNum" sz="quarter" idx="12"/>
          </p:nvPr>
        </p:nvSpPr>
        <p:spPr/>
        <p:txBody>
          <a:bodyPr/>
          <a:lstStyle/>
          <a:p>
            <a:fld id="{4394B3C2-DC85-4F11-92C8-EDC242E89324}" type="slidenum">
              <a:rPr lang="en-US" smtClean="0"/>
              <a:t>16</a:t>
            </a:fld>
            <a:endParaRPr lang="en-US"/>
          </a:p>
        </p:txBody>
      </p:sp>
      <p:pic>
        <p:nvPicPr>
          <p:cNvPr id="7" name="Picture 6" descr="A picture containing outdoor, sky, ground, sunset&#10;&#10;Description automatically generated">
            <a:extLst>
              <a:ext uri="{FF2B5EF4-FFF2-40B4-BE49-F238E27FC236}">
                <a16:creationId xmlns:a16="http://schemas.microsoft.com/office/drawing/2014/main" id="{7A796E3E-242C-7D41-B8E7-C38DA9ED5B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853" b="57261"/>
          <a:stretch/>
        </p:blipFill>
        <p:spPr>
          <a:xfrm>
            <a:off x="0" y="4835235"/>
            <a:ext cx="12192000" cy="2022765"/>
          </a:xfrm>
          <a:prstGeom prst="rect">
            <a:avLst/>
          </a:prstGeom>
          <a:ln>
            <a:solidFill>
              <a:srgbClr val="0172BC"/>
            </a:solidFill>
          </a:ln>
        </p:spPr>
      </p:pic>
    </p:spTree>
    <p:extLst>
      <p:ext uri="{BB962C8B-B14F-4D97-AF65-F5344CB8AC3E}">
        <p14:creationId xmlns:p14="http://schemas.microsoft.com/office/powerpoint/2010/main" val="422831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701964" y="1597981"/>
            <a:ext cx="5652238" cy="4894894"/>
          </a:xfrm>
        </p:spPr>
        <p:txBody>
          <a:bodyPr>
            <a:normAutofit lnSpcReduction="10000"/>
          </a:bodyPr>
          <a:lstStyle/>
          <a:p>
            <a:pPr marL="0" indent="0">
              <a:buNone/>
            </a:pPr>
            <a:r>
              <a:rPr lang="en-US" sz="2400" b="1" dirty="0"/>
              <a:t>Health and Environmental Benefits</a:t>
            </a:r>
          </a:p>
          <a:p>
            <a:pPr marL="0" indent="0">
              <a:buNone/>
            </a:pPr>
            <a:endParaRPr lang="en-US" sz="1600" dirty="0"/>
          </a:p>
          <a:p>
            <a:r>
              <a:rPr lang="en-US" sz="2200" dirty="0"/>
              <a:t>“Consumption of healthy and sustainable diets presents major opportunities for reducing greenhouse gas (GHG) emissions from food systems and improving health...” (IPCC, 2019a). </a:t>
            </a:r>
          </a:p>
          <a:p>
            <a:r>
              <a:rPr lang="en-US" sz="2200" dirty="0"/>
              <a:t>“[A] dietary pattern higher in plant-based foods (for example vegetables, fruits, legumes, seeds, nuts, and whole grains) and lower in animal-based foods (especially red meat) is healthier... and gives rise to lower greenhouse gas emissions and land-use change compared to existing diets” (Secretariat of the Convention on Biodiversity, 2020). </a:t>
            </a:r>
          </a:p>
          <a:p>
            <a:endParaRPr lang="en-US" sz="2400" dirty="0"/>
          </a:p>
          <a:p>
            <a:endParaRPr lang="en-US" sz="2400" dirty="0"/>
          </a:p>
        </p:txBody>
      </p:sp>
      <p:sp>
        <p:nvSpPr>
          <p:cNvPr id="8" name="Title 1">
            <a:extLst>
              <a:ext uri="{FF2B5EF4-FFF2-40B4-BE49-F238E27FC236}">
                <a16:creationId xmlns:a16="http://schemas.microsoft.com/office/drawing/2014/main" id="{72E1EADB-6CAB-954A-9F1D-5E98BCC82542}"/>
              </a:ext>
            </a:extLst>
          </p:cNvPr>
          <p:cNvSpPr>
            <a:spLocks noGrp="1"/>
          </p:cNvSpPr>
          <p:nvPr>
            <p:ph type="title"/>
          </p:nvPr>
        </p:nvSpPr>
        <p:spPr>
          <a:xfrm>
            <a:off x="768925" y="365125"/>
            <a:ext cx="10938164" cy="1325563"/>
          </a:xfrm>
        </p:spPr>
        <p:txBody>
          <a:bodyPr/>
          <a:lstStyle/>
          <a:p>
            <a:r>
              <a:rPr lang="en-US" b="1" dirty="0">
                <a:solidFill>
                  <a:srgbClr val="0172BC"/>
                </a:solidFill>
                <a:latin typeface="Calibri" panose="020F0502020204030204" pitchFamily="34" charset="0"/>
                <a:cs typeface="Calibri" panose="020F0502020204030204" pitchFamily="34" charset="0"/>
              </a:rPr>
              <a:t>Why are Sustainable Healthy Diets Important?</a:t>
            </a:r>
          </a:p>
        </p:txBody>
      </p:sp>
      <p:sp>
        <p:nvSpPr>
          <p:cNvPr id="2" name="Slide Number Placeholder 1">
            <a:extLst>
              <a:ext uri="{FF2B5EF4-FFF2-40B4-BE49-F238E27FC236}">
                <a16:creationId xmlns:a16="http://schemas.microsoft.com/office/drawing/2014/main" id="{A07214C3-1A3A-8648-A2E5-41EB9781E79D}"/>
              </a:ext>
            </a:extLst>
          </p:cNvPr>
          <p:cNvSpPr>
            <a:spLocks noGrp="1"/>
          </p:cNvSpPr>
          <p:nvPr>
            <p:ph type="sldNum" sz="quarter" idx="12"/>
          </p:nvPr>
        </p:nvSpPr>
        <p:spPr/>
        <p:txBody>
          <a:bodyPr/>
          <a:lstStyle/>
          <a:p>
            <a:fld id="{4394B3C2-DC85-4F11-92C8-EDC242E89324}" type="slidenum">
              <a:rPr lang="en-US" smtClean="0"/>
              <a:t>17</a:t>
            </a:fld>
            <a:endParaRPr lang="en-US"/>
          </a:p>
        </p:txBody>
      </p:sp>
      <p:pic>
        <p:nvPicPr>
          <p:cNvPr id="5" name="Picture 4" descr="A picture containing food, fruit, vegetable, different&#10;&#10;Description automatically generated">
            <a:extLst>
              <a:ext uri="{FF2B5EF4-FFF2-40B4-BE49-F238E27FC236}">
                <a16:creationId xmlns:a16="http://schemas.microsoft.com/office/drawing/2014/main" id="{529ED830-6371-DE47-90F6-7E5EFAEA82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6000" y="2252217"/>
            <a:ext cx="5516000" cy="3679129"/>
          </a:xfrm>
          <a:prstGeom prst="rect">
            <a:avLst/>
          </a:prstGeom>
          <a:ln>
            <a:solidFill>
              <a:srgbClr val="0172BC"/>
            </a:solidFill>
          </a:ln>
        </p:spPr>
      </p:pic>
    </p:spTree>
    <p:extLst>
      <p:ext uri="{BB962C8B-B14F-4D97-AF65-F5344CB8AC3E}">
        <p14:creationId xmlns:p14="http://schemas.microsoft.com/office/powerpoint/2010/main" val="3504220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6899564" y="1936499"/>
            <a:ext cx="4610555" cy="921063"/>
          </a:xfrm>
        </p:spPr>
        <p:txBody>
          <a:bodyPr>
            <a:normAutofit fontScale="90000"/>
          </a:bodyPr>
          <a:lstStyle/>
          <a:p>
            <a:pPr algn="ctr"/>
            <a:r>
              <a:rPr lang="en-US" b="1" dirty="0">
                <a:solidFill>
                  <a:srgbClr val="0172BC"/>
                </a:solidFill>
                <a:latin typeface="Calibri" panose="020F0502020204030204" pitchFamily="34" charset="0"/>
                <a:cs typeface="Calibri" panose="020F0502020204030204" pitchFamily="34" charset="0"/>
              </a:rPr>
              <a:t>Global GHG Emissions by Sector</a:t>
            </a:r>
          </a:p>
        </p:txBody>
      </p:sp>
      <p:sp>
        <p:nvSpPr>
          <p:cNvPr id="9" name="Rectangle 8">
            <a:extLst>
              <a:ext uri="{FF2B5EF4-FFF2-40B4-BE49-F238E27FC236}">
                <a16:creationId xmlns:a16="http://schemas.microsoft.com/office/drawing/2014/main" id="{908EC0D0-1869-BA40-9106-3A2189460C06}"/>
              </a:ext>
            </a:extLst>
          </p:cNvPr>
          <p:cNvSpPr/>
          <p:nvPr/>
        </p:nvSpPr>
        <p:spPr>
          <a:xfrm>
            <a:off x="7315200" y="5332996"/>
            <a:ext cx="3808520" cy="1325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n w="0"/>
                <a:solidFill>
                  <a:schemeClr val="tx1"/>
                </a:solidFill>
                <a:latin typeface="Calibri" panose="020F0502020204030204" pitchFamily="34" charset="0"/>
                <a:cs typeface="Calibri" panose="020F0502020204030204" pitchFamily="34" charset="0"/>
              </a:rPr>
              <a:t>IPCC WG 3 and Jonathan Foley, Drawdown.org, </a:t>
            </a:r>
            <a:r>
              <a:rPr lang="en-US" sz="1400" dirty="0" err="1">
                <a:ln w="0"/>
                <a:solidFill>
                  <a:schemeClr val="tx1"/>
                </a:solidFill>
                <a:latin typeface="Calibri" panose="020F0502020204030204" pitchFamily="34" charset="0"/>
                <a:cs typeface="Calibri" panose="020F0502020204030204" pitchFamily="34" charset="0"/>
              </a:rPr>
              <a:t>Loken</a:t>
            </a:r>
            <a:r>
              <a:rPr lang="en-US" sz="1400" dirty="0">
                <a:ln w="0"/>
                <a:solidFill>
                  <a:schemeClr val="tx1"/>
                </a:solidFill>
                <a:latin typeface="Calibri" panose="020F0502020204030204" pitchFamily="34" charset="0"/>
                <a:cs typeface="Calibri" panose="020F0502020204030204" pitchFamily="34" charset="0"/>
              </a:rPr>
              <a:t> and </a:t>
            </a:r>
            <a:r>
              <a:rPr lang="en-US" sz="1400" dirty="0" err="1">
                <a:ln w="0"/>
                <a:solidFill>
                  <a:schemeClr val="tx1"/>
                </a:solidFill>
                <a:latin typeface="Calibri" panose="020F0502020204030204" pitchFamily="34" charset="0"/>
                <a:cs typeface="Calibri" panose="020F0502020204030204" pitchFamily="34" charset="0"/>
              </a:rPr>
              <a:t>DeClerck</a:t>
            </a:r>
            <a:r>
              <a:rPr lang="en-US" sz="1400" dirty="0">
                <a:ln w="0"/>
                <a:solidFill>
                  <a:schemeClr val="tx1"/>
                </a:solidFill>
                <a:latin typeface="Calibri" panose="020F0502020204030204" pitchFamily="34" charset="0"/>
                <a:cs typeface="Calibri" panose="020F0502020204030204" pitchFamily="34" charset="0"/>
              </a:rPr>
              <a:t>, 2020</a:t>
            </a:r>
          </a:p>
        </p:txBody>
      </p:sp>
      <p:pic>
        <p:nvPicPr>
          <p:cNvPr id="10" name="Picture 9" descr="Diagram&#10;&#10;Description automatically generated">
            <a:extLst>
              <a:ext uri="{FF2B5EF4-FFF2-40B4-BE49-F238E27FC236}">
                <a16:creationId xmlns:a16="http://schemas.microsoft.com/office/drawing/2014/main" id="{9CE9B63E-2240-5042-A092-F7CC4D50B112}"/>
              </a:ext>
            </a:extLst>
          </p:cNvPr>
          <p:cNvPicPr>
            <a:picLocks noChangeAspect="1"/>
          </p:cNvPicPr>
          <p:nvPr/>
        </p:nvPicPr>
        <p:blipFill rotWithShape="1">
          <a:blip r:embed="rId2">
            <a:extLst>
              <a:ext uri="{28A0092B-C50C-407E-A947-70E740481C1C}">
                <a14:useLocalDpi xmlns:a14="http://schemas.microsoft.com/office/drawing/2010/main" val="0"/>
              </a:ext>
            </a:extLst>
          </a:blip>
          <a:srcRect t="10308" b="4333"/>
          <a:stretch/>
        </p:blipFill>
        <p:spPr>
          <a:xfrm>
            <a:off x="396256" y="459654"/>
            <a:ext cx="6349087" cy="5938692"/>
          </a:xfrm>
          <a:prstGeom prst="rect">
            <a:avLst/>
          </a:prstGeom>
          <a:ln>
            <a:solidFill>
              <a:srgbClr val="0172BC"/>
            </a:solidFill>
          </a:ln>
        </p:spPr>
      </p:pic>
      <p:sp>
        <p:nvSpPr>
          <p:cNvPr id="11" name="Rectangle 10">
            <a:extLst>
              <a:ext uri="{FF2B5EF4-FFF2-40B4-BE49-F238E27FC236}">
                <a16:creationId xmlns:a16="http://schemas.microsoft.com/office/drawing/2014/main" id="{024A9CBC-8955-AF49-89C1-ABE4BE1AB9EA}"/>
              </a:ext>
            </a:extLst>
          </p:cNvPr>
          <p:cNvSpPr/>
          <p:nvPr/>
        </p:nvSpPr>
        <p:spPr>
          <a:xfrm>
            <a:off x="7315200" y="4913005"/>
            <a:ext cx="4069686" cy="6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alibri" panose="020F0502020204030204" pitchFamily="34" charset="0"/>
                <a:cs typeface="Calibri" panose="020F0502020204030204" pitchFamily="34" charset="0"/>
              </a:rPr>
              <a:t>AFOLU</a:t>
            </a:r>
            <a:r>
              <a:rPr lang="en-US" sz="1400" dirty="0">
                <a:ln w="0"/>
                <a:solidFill>
                  <a:schemeClr val="tx1"/>
                </a:solidFill>
                <a:latin typeface="Calibri" panose="020F0502020204030204" pitchFamily="34" charset="0"/>
                <a:cs typeface="Calibri" panose="020F0502020204030204" pitchFamily="34" charset="0"/>
              </a:rPr>
              <a:t>: Agriculture, Forestry and Land Use</a:t>
            </a:r>
          </a:p>
        </p:txBody>
      </p:sp>
      <p:sp>
        <p:nvSpPr>
          <p:cNvPr id="3" name="Slide Number Placeholder 2">
            <a:extLst>
              <a:ext uri="{FF2B5EF4-FFF2-40B4-BE49-F238E27FC236}">
                <a16:creationId xmlns:a16="http://schemas.microsoft.com/office/drawing/2014/main" id="{0760D8B4-558E-9947-B8A1-76B7BEC0F92F}"/>
              </a:ext>
            </a:extLst>
          </p:cNvPr>
          <p:cNvSpPr>
            <a:spLocks noGrp="1"/>
          </p:cNvSpPr>
          <p:nvPr>
            <p:ph type="sldNum" sz="quarter" idx="12"/>
          </p:nvPr>
        </p:nvSpPr>
        <p:spPr/>
        <p:txBody>
          <a:bodyPr/>
          <a:lstStyle/>
          <a:p>
            <a:fld id="{4394B3C2-DC85-4F11-92C8-EDC242E89324}" type="slidenum">
              <a:rPr lang="en-US" smtClean="0"/>
              <a:t>18</a:t>
            </a:fld>
            <a:endParaRPr lang="en-US"/>
          </a:p>
        </p:txBody>
      </p:sp>
    </p:spTree>
    <p:extLst>
      <p:ext uri="{BB962C8B-B14F-4D97-AF65-F5344CB8AC3E}">
        <p14:creationId xmlns:p14="http://schemas.microsoft.com/office/powerpoint/2010/main" val="289410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CDF492-D6BC-B64B-92F4-59A31450C39D}"/>
              </a:ext>
            </a:extLst>
          </p:cNvPr>
          <p:cNvSpPr>
            <a:spLocks noGrp="1"/>
          </p:cNvSpPr>
          <p:nvPr>
            <p:ph type="sldNum" sz="quarter" idx="12"/>
          </p:nvPr>
        </p:nvSpPr>
        <p:spPr/>
        <p:txBody>
          <a:bodyPr/>
          <a:lstStyle/>
          <a:p>
            <a:fld id="{4394B3C2-DC85-4F11-92C8-EDC242E89324}" type="slidenum">
              <a:rPr lang="en-US" smtClean="0"/>
              <a:t>19</a:t>
            </a:fld>
            <a:endParaRPr lang="en-US"/>
          </a:p>
        </p:txBody>
      </p:sp>
      <p:sp>
        <p:nvSpPr>
          <p:cNvPr id="12" name="Rectangle 11">
            <a:extLst>
              <a:ext uri="{FF2B5EF4-FFF2-40B4-BE49-F238E27FC236}">
                <a16:creationId xmlns:a16="http://schemas.microsoft.com/office/drawing/2014/main" id="{3586C81A-3B8A-5B40-B1A4-9DAB6D62A19B}"/>
              </a:ext>
            </a:extLst>
          </p:cNvPr>
          <p:cNvSpPr/>
          <p:nvPr/>
        </p:nvSpPr>
        <p:spPr>
          <a:xfrm>
            <a:off x="4579145" y="6492874"/>
            <a:ext cx="2286000"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n w="0"/>
                <a:solidFill>
                  <a:schemeClr val="tx1"/>
                </a:solidFill>
                <a:latin typeface="Calibri" panose="020F0502020204030204" pitchFamily="34" charset="0"/>
                <a:cs typeface="Calibri" panose="020F0502020204030204" pitchFamily="34" charset="0"/>
              </a:rPr>
              <a:t>Poore and </a:t>
            </a:r>
            <a:r>
              <a:rPr lang="en-US" sz="1400" dirty="0" err="1">
                <a:ln w="0"/>
                <a:solidFill>
                  <a:schemeClr val="tx1"/>
                </a:solidFill>
                <a:latin typeface="Calibri" panose="020F0502020204030204" pitchFamily="34" charset="0"/>
                <a:cs typeface="Calibri" panose="020F0502020204030204" pitchFamily="34" charset="0"/>
              </a:rPr>
              <a:t>Nemecek</a:t>
            </a:r>
            <a:r>
              <a:rPr lang="en-US" sz="1400" dirty="0">
                <a:ln w="0"/>
                <a:solidFill>
                  <a:schemeClr val="tx1"/>
                </a:solidFill>
                <a:latin typeface="Calibri" panose="020F0502020204030204" pitchFamily="34" charset="0"/>
                <a:cs typeface="Calibri" panose="020F0502020204030204" pitchFamily="34" charset="0"/>
              </a:rPr>
              <a:t>, 2018</a:t>
            </a:r>
          </a:p>
        </p:txBody>
      </p:sp>
      <p:sp>
        <p:nvSpPr>
          <p:cNvPr id="13" name="Title 1">
            <a:extLst>
              <a:ext uri="{FF2B5EF4-FFF2-40B4-BE49-F238E27FC236}">
                <a16:creationId xmlns:a16="http://schemas.microsoft.com/office/drawing/2014/main" id="{30F3DC0D-0D58-4843-97F4-29CFD033F817}"/>
              </a:ext>
            </a:extLst>
          </p:cNvPr>
          <p:cNvSpPr txBox="1">
            <a:spLocks/>
          </p:cNvSpPr>
          <p:nvPr/>
        </p:nvSpPr>
        <p:spPr>
          <a:xfrm>
            <a:off x="350322" y="1442812"/>
            <a:ext cx="2872009" cy="1986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solidFill>
                <a:srgbClr val="0172BC"/>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32002298-663F-6D45-8EB7-FCE142CCAA08}"/>
              </a:ext>
            </a:extLst>
          </p:cNvPr>
          <p:cNvGrpSpPr/>
          <p:nvPr/>
        </p:nvGrpSpPr>
        <p:grpSpPr>
          <a:xfrm>
            <a:off x="1677880" y="136524"/>
            <a:ext cx="8215129" cy="6356349"/>
            <a:chOff x="3388630" y="69986"/>
            <a:chExt cx="8106683" cy="6238864"/>
          </a:xfrm>
        </p:grpSpPr>
        <p:grpSp>
          <p:nvGrpSpPr>
            <p:cNvPr id="16" name="Group 15">
              <a:extLst>
                <a:ext uri="{FF2B5EF4-FFF2-40B4-BE49-F238E27FC236}">
                  <a16:creationId xmlns:a16="http://schemas.microsoft.com/office/drawing/2014/main" id="{BD49844C-D114-8A40-A9F4-25E32E59A963}"/>
                </a:ext>
              </a:extLst>
            </p:cNvPr>
            <p:cNvGrpSpPr/>
            <p:nvPr/>
          </p:nvGrpSpPr>
          <p:grpSpPr>
            <a:xfrm>
              <a:off x="3388630" y="69986"/>
              <a:ext cx="8106683" cy="6238864"/>
              <a:chOff x="3388630" y="-13139"/>
              <a:chExt cx="8106683" cy="6238864"/>
            </a:xfrm>
          </p:grpSpPr>
          <p:sp>
            <p:nvSpPr>
              <p:cNvPr id="15" name="Rectangle 14">
                <a:extLst>
                  <a:ext uri="{FF2B5EF4-FFF2-40B4-BE49-F238E27FC236}">
                    <a16:creationId xmlns:a16="http://schemas.microsoft.com/office/drawing/2014/main" id="{4053F86B-E0D3-B041-AB7C-E2AFE7EF76DE}"/>
                  </a:ext>
                </a:extLst>
              </p:cNvPr>
              <p:cNvSpPr/>
              <p:nvPr/>
            </p:nvSpPr>
            <p:spPr>
              <a:xfrm>
                <a:off x="3388630" y="-13139"/>
                <a:ext cx="8106683" cy="6238864"/>
              </a:xfrm>
              <a:prstGeom prst="rect">
                <a:avLst/>
              </a:prstGeom>
              <a:solidFill>
                <a:schemeClr val="bg1"/>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3">
                <a:extLst>
                  <a:ext uri="{FF2B5EF4-FFF2-40B4-BE49-F238E27FC236}">
                    <a16:creationId xmlns:a16="http://schemas.microsoft.com/office/drawing/2014/main" id="{D0582C33-2162-A245-BEA5-2AEC0F63BF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445"/>
              <a:stretch/>
            </p:blipFill>
            <p:spPr bwMode="auto">
              <a:xfrm>
                <a:off x="3531135" y="906779"/>
                <a:ext cx="7822665" cy="49440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3">
                <a:extLst>
                  <a:ext uri="{FF2B5EF4-FFF2-40B4-BE49-F238E27FC236}">
                    <a16:creationId xmlns:a16="http://schemas.microsoft.com/office/drawing/2014/main" id="{72C2AFBB-E927-F14E-87AC-971C98896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5" t="96923" r="-635" b="-134"/>
              <a:stretch/>
            </p:blipFill>
            <p:spPr bwMode="auto">
              <a:xfrm>
                <a:off x="3531135" y="5779562"/>
                <a:ext cx="7860458" cy="434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7" name="Text Box 1">
              <a:extLst>
                <a:ext uri="{FF2B5EF4-FFF2-40B4-BE49-F238E27FC236}">
                  <a16:creationId xmlns:a16="http://schemas.microsoft.com/office/drawing/2014/main" id="{6630D9DD-12C9-7246-8476-CFF226059087}"/>
                </a:ext>
              </a:extLst>
            </p:cNvPr>
            <p:cNvSpPr txBox="1">
              <a:spLocks noChangeArrowheads="1"/>
            </p:cNvSpPr>
            <p:nvPr/>
          </p:nvSpPr>
          <p:spPr bwMode="auto">
            <a:xfrm>
              <a:off x="3990114" y="239270"/>
              <a:ext cx="7152102" cy="655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00" b="1" dirty="0">
                  <a:latin typeface="Arial" panose="020B0604020202020204" pitchFamily="34" charset="0"/>
                </a:rPr>
                <a:t>Estimated global variation in GHG emissions, land use, terrestrial acidification, eutrophication, and scarcity-weighted freshwater withdrawals, within and between  major selected foods. (A) </a:t>
              </a:r>
              <a:r>
                <a:rPr lang="en-GB" altLang="en-US" sz="1400" dirty="0">
                  <a:latin typeface="Arial" panose="020B0604020202020204" pitchFamily="34" charset="0"/>
                </a:rPr>
                <a:t>Protein-rich products. Grains are also shown here</a:t>
              </a:r>
              <a:r>
                <a:rPr lang="en-GB" altLang="en-US" sz="1200" b="1" dirty="0">
                  <a:latin typeface="Arial" panose="020B0604020202020204" pitchFamily="34" charset="0"/>
                </a:rPr>
                <a:t>. </a:t>
              </a:r>
              <a:r>
                <a:rPr lang="en-GB" altLang="en-US" sz="1400" b="1" dirty="0">
                  <a:latin typeface="Arial" panose="020B0604020202020204" pitchFamily="34" charset="0"/>
                </a:rPr>
                <a:t>(B) </a:t>
              </a:r>
              <a:r>
                <a:rPr lang="en-GB" altLang="en-US" sz="1400" dirty="0">
                  <a:latin typeface="Arial" panose="020B0604020202020204" pitchFamily="34" charset="0"/>
                </a:rPr>
                <a:t>Milks.</a:t>
              </a:r>
            </a:p>
          </p:txBody>
        </p:sp>
      </p:grpSp>
    </p:spTree>
    <p:extLst>
      <p:ext uri="{BB962C8B-B14F-4D97-AF65-F5344CB8AC3E}">
        <p14:creationId xmlns:p14="http://schemas.microsoft.com/office/powerpoint/2010/main" val="65093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Learning Objectives</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690688"/>
            <a:ext cx="10515600" cy="4486275"/>
          </a:xfrm>
        </p:spPr>
        <p:txBody>
          <a:bodyPr>
            <a:normAutofit fontScale="77500" lnSpcReduction="20000"/>
          </a:bodyPr>
          <a:lstStyle/>
          <a:p>
            <a:pPr marL="514350" indent="-514350">
              <a:lnSpc>
                <a:spcPct val="120000"/>
              </a:lnSpc>
              <a:buFont typeface="+mj-lt"/>
              <a:buAutoNum type="arabicPeriod"/>
            </a:pPr>
            <a:r>
              <a:rPr lang="en-US" dirty="0">
                <a:cs typeface="Calibri" panose="020F0502020204030204" pitchFamily="34" charset="0"/>
              </a:rPr>
              <a:t>Identify the principles of a flexitarian diet.</a:t>
            </a:r>
          </a:p>
          <a:p>
            <a:pPr marL="514350" indent="-514350">
              <a:lnSpc>
                <a:spcPct val="120000"/>
              </a:lnSpc>
              <a:buFont typeface="+mj-lt"/>
              <a:buAutoNum type="arabicPeriod"/>
            </a:pPr>
            <a:r>
              <a:rPr lang="en-US" dirty="0">
                <a:cs typeface="Calibri" panose="020F0502020204030204" pitchFamily="34" charset="0"/>
              </a:rPr>
              <a:t>Describe the nutritional advantages of a flexitarian diet.</a:t>
            </a:r>
          </a:p>
          <a:p>
            <a:pPr marL="514350" indent="-514350">
              <a:lnSpc>
                <a:spcPct val="120000"/>
              </a:lnSpc>
              <a:buFont typeface="+mj-lt"/>
              <a:buAutoNum type="arabicPeriod"/>
            </a:pPr>
            <a:r>
              <a:rPr lang="en-US" dirty="0">
                <a:cs typeface="Calibri" panose="020F0502020204030204" pitchFamily="34" charset="0"/>
              </a:rPr>
              <a:t>List potential health benefits and health-cost savings of adopting a flexitarian diet.</a:t>
            </a:r>
          </a:p>
          <a:p>
            <a:pPr marL="514350" indent="-514350">
              <a:lnSpc>
                <a:spcPct val="120000"/>
              </a:lnSpc>
              <a:buFont typeface="+mj-lt"/>
              <a:buAutoNum type="arabicPeriod"/>
            </a:pPr>
            <a:r>
              <a:rPr lang="en-US" dirty="0">
                <a:cs typeface="Calibri" panose="020F0502020204030204" pitchFamily="34" charset="0"/>
              </a:rPr>
              <a:t>Discuss how a flexitarian diet contributes to reducing environmental impacts of the food system.</a:t>
            </a:r>
          </a:p>
          <a:p>
            <a:pPr>
              <a:lnSpc>
                <a:spcPct val="120000"/>
              </a:lnSpc>
              <a:buFont typeface="Wingdings" panose="05000000000000000000" pitchFamily="2" charset="2"/>
              <a:buChar char="Ø"/>
            </a:pPr>
            <a:endParaRPr lang="en-US" dirty="0">
              <a:cs typeface="Calibri" panose="020F0502020204030204" pitchFamily="34" charset="0"/>
            </a:endParaRPr>
          </a:p>
          <a:p>
            <a:pPr marL="0" indent="0">
              <a:lnSpc>
                <a:spcPct val="120000"/>
              </a:lnSpc>
              <a:buNone/>
            </a:pPr>
            <a:r>
              <a:rPr lang="en-US" dirty="0">
                <a:cs typeface="Calibri" panose="020F0502020204030204" pitchFamily="34" charset="0"/>
              </a:rPr>
              <a:t>Performance Indicators: 7.2.3, 8.3.6, 8.3.7, 12.1.3</a:t>
            </a:r>
          </a:p>
          <a:p>
            <a:pPr marL="0" indent="0">
              <a:lnSpc>
                <a:spcPct val="120000"/>
              </a:lnSpc>
              <a:buNone/>
            </a:pPr>
            <a:r>
              <a:rPr lang="en-US" dirty="0">
                <a:cs typeface="Calibri" panose="020F0502020204030204" pitchFamily="34" charset="0"/>
              </a:rPr>
              <a:t>CDR Activity Type: 171</a:t>
            </a:r>
          </a:p>
          <a:p>
            <a:pPr marL="0" indent="0">
              <a:lnSpc>
                <a:spcPct val="120000"/>
              </a:lnSpc>
              <a:buNone/>
            </a:pPr>
            <a:r>
              <a:rPr lang="en-US" dirty="0">
                <a:cs typeface="Calibri" panose="020F0502020204030204" pitchFamily="34" charset="0"/>
              </a:rPr>
              <a:t>CPE Level: 2</a:t>
            </a:r>
          </a:p>
          <a:p>
            <a:pPr marL="0" indent="0">
              <a:lnSpc>
                <a:spcPct val="120000"/>
              </a:lnSpc>
              <a:buNone/>
            </a:pPr>
            <a:r>
              <a:rPr lang="en-US" dirty="0">
                <a:cs typeface="Calibri" panose="020F0502020204030204" pitchFamily="34" charset="0"/>
              </a:rPr>
              <a:t>CEUs: 1.0</a:t>
            </a:r>
          </a:p>
          <a:p>
            <a:pPr>
              <a:lnSpc>
                <a:spcPct val="120000"/>
              </a:lnSpc>
            </a:pPr>
            <a:endParaRPr lang="en-US" dirty="0"/>
          </a:p>
        </p:txBody>
      </p:sp>
      <p:sp>
        <p:nvSpPr>
          <p:cNvPr id="4" name="Slide Number Placeholder 3">
            <a:extLst>
              <a:ext uri="{FF2B5EF4-FFF2-40B4-BE49-F238E27FC236}">
                <a16:creationId xmlns:a16="http://schemas.microsoft.com/office/drawing/2014/main" id="{3D5FB33A-5C90-B647-AAE4-28FA2009B8C2}"/>
              </a:ext>
            </a:extLst>
          </p:cNvPr>
          <p:cNvSpPr>
            <a:spLocks noGrp="1"/>
          </p:cNvSpPr>
          <p:nvPr>
            <p:ph type="sldNum" sz="quarter" idx="12"/>
          </p:nvPr>
        </p:nvSpPr>
        <p:spPr/>
        <p:txBody>
          <a:bodyPr/>
          <a:lstStyle/>
          <a:p>
            <a:fld id="{4394B3C2-DC85-4F11-92C8-EDC242E89324}" type="slidenum">
              <a:rPr lang="en-US" smtClean="0"/>
              <a:t>2</a:t>
            </a:fld>
            <a:endParaRPr lang="en-US"/>
          </a:p>
        </p:txBody>
      </p:sp>
    </p:spTree>
    <p:extLst>
      <p:ext uri="{BB962C8B-B14F-4D97-AF65-F5344CB8AC3E}">
        <p14:creationId xmlns:p14="http://schemas.microsoft.com/office/powerpoint/2010/main" val="4158510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normAutofit/>
          </a:bodyPr>
          <a:lstStyle/>
          <a:p>
            <a:pPr algn="ctr"/>
            <a:r>
              <a:rPr lang="en-US" b="1" dirty="0">
                <a:solidFill>
                  <a:srgbClr val="0172BC"/>
                </a:solidFill>
                <a:latin typeface="Calibri" panose="020F0502020204030204" pitchFamily="34" charset="0"/>
                <a:cs typeface="Calibri" panose="020F0502020204030204" pitchFamily="34" charset="0"/>
              </a:rPr>
              <a:t>Environmental Impacts of </a:t>
            </a:r>
            <a:br>
              <a:rPr lang="en-US" b="1" dirty="0">
                <a:solidFill>
                  <a:srgbClr val="0172BC"/>
                </a:solidFill>
                <a:latin typeface="Calibri" panose="020F0502020204030204" pitchFamily="34" charset="0"/>
                <a:cs typeface="Calibri" panose="020F0502020204030204" pitchFamily="34" charset="0"/>
              </a:rPr>
            </a:br>
            <a:r>
              <a:rPr lang="en-US" b="1" dirty="0">
                <a:solidFill>
                  <a:srgbClr val="0172BC"/>
                </a:solidFill>
                <a:latin typeface="Calibri" panose="020F0502020204030204" pitchFamily="34" charset="0"/>
                <a:cs typeface="Calibri" panose="020F0502020204030204" pitchFamily="34" charset="0"/>
              </a:rPr>
              <a:t>Broad Food Groups per Kilocalorie</a:t>
            </a:r>
          </a:p>
        </p:txBody>
      </p:sp>
      <p:sp>
        <p:nvSpPr>
          <p:cNvPr id="6" name="Rectangle 5">
            <a:extLst>
              <a:ext uri="{FF2B5EF4-FFF2-40B4-BE49-F238E27FC236}">
                <a16:creationId xmlns:a16="http://schemas.microsoft.com/office/drawing/2014/main" id="{9CA1F18C-57E1-3042-8835-E0F6E675C168}"/>
              </a:ext>
            </a:extLst>
          </p:cNvPr>
          <p:cNvSpPr/>
          <p:nvPr/>
        </p:nvSpPr>
        <p:spPr>
          <a:xfrm>
            <a:off x="9805561" y="5766532"/>
            <a:ext cx="2081639" cy="479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alibri" panose="020F0502020204030204" pitchFamily="34" charset="0"/>
                <a:cs typeface="Calibri" panose="020F0502020204030204" pitchFamily="34" charset="0"/>
              </a:rPr>
              <a:t>Clark and Tilman, 2017; Clark et al., 2020</a:t>
            </a:r>
          </a:p>
        </p:txBody>
      </p:sp>
      <p:pic>
        <p:nvPicPr>
          <p:cNvPr id="7" name="Picture 6" descr="Chart&#10;&#10;Description automatically generated with medium confidence">
            <a:extLst>
              <a:ext uri="{FF2B5EF4-FFF2-40B4-BE49-F238E27FC236}">
                <a16:creationId xmlns:a16="http://schemas.microsoft.com/office/drawing/2014/main" id="{68459F9E-D875-1F44-80EF-DC58F8B39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609" y="1790975"/>
            <a:ext cx="6910501" cy="4572977"/>
          </a:xfrm>
          <a:prstGeom prst="rect">
            <a:avLst/>
          </a:prstGeom>
          <a:ln>
            <a:solidFill>
              <a:srgbClr val="0172BC"/>
            </a:solidFill>
          </a:ln>
        </p:spPr>
      </p:pic>
      <p:sp>
        <p:nvSpPr>
          <p:cNvPr id="3" name="Slide Number Placeholder 2">
            <a:extLst>
              <a:ext uri="{FF2B5EF4-FFF2-40B4-BE49-F238E27FC236}">
                <a16:creationId xmlns:a16="http://schemas.microsoft.com/office/drawing/2014/main" id="{98CDF492-D6BC-B64B-92F4-59A31450C39D}"/>
              </a:ext>
            </a:extLst>
          </p:cNvPr>
          <p:cNvSpPr>
            <a:spLocks noGrp="1"/>
          </p:cNvSpPr>
          <p:nvPr>
            <p:ph type="sldNum" sz="quarter" idx="12"/>
          </p:nvPr>
        </p:nvSpPr>
        <p:spPr/>
        <p:txBody>
          <a:bodyPr/>
          <a:lstStyle/>
          <a:p>
            <a:fld id="{4394B3C2-DC85-4F11-92C8-EDC242E89324}" type="slidenum">
              <a:rPr lang="en-US" smtClean="0"/>
              <a:t>20</a:t>
            </a:fld>
            <a:endParaRPr lang="en-US"/>
          </a:p>
        </p:txBody>
      </p:sp>
    </p:spTree>
    <p:extLst>
      <p:ext uri="{BB962C8B-B14F-4D97-AF65-F5344CB8AC3E}">
        <p14:creationId xmlns:p14="http://schemas.microsoft.com/office/powerpoint/2010/main" val="2617548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838200" y="365125"/>
            <a:ext cx="10365712" cy="1325563"/>
          </a:xfrm>
        </p:spPr>
        <p:txBody>
          <a:bodyPr/>
          <a:lstStyle/>
          <a:p>
            <a:pPr algn="ctr"/>
            <a:r>
              <a:rPr lang="en-US" b="1" dirty="0">
                <a:solidFill>
                  <a:srgbClr val="0172BC"/>
                </a:solidFill>
                <a:latin typeface="Calibri" panose="020F0502020204030204" pitchFamily="34" charset="0"/>
                <a:cs typeface="Calibri" panose="020F0502020204030204" pitchFamily="34" charset="0"/>
              </a:rPr>
              <a:t>Ranking of Climate Solutions</a:t>
            </a:r>
          </a:p>
        </p:txBody>
      </p:sp>
      <p:sp>
        <p:nvSpPr>
          <p:cNvPr id="9" name="Rectangle 8">
            <a:extLst>
              <a:ext uri="{FF2B5EF4-FFF2-40B4-BE49-F238E27FC236}">
                <a16:creationId xmlns:a16="http://schemas.microsoft.com/office/drawing/2014/main" id="{908EC0D0-1869-BA40-9106-3A2189460C06}"/>
              </a:ext>
            </a:extLst>
          </p:cNvPr>
          <p:cNvSpPr/>
          <p:nvPr/>
        </p:nvSpPr>
        <p:spPr>
          <a:xfrm>
            <a:off x="6960094" y="5332996"/>
            <a:ext cx="4393706" cy="1325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n w="0"/>
                <a:solidFill>
                  <a:schemeClr val="tx1"/>
                </a:solidFill>
                <a:latin typeface="Calibri" panose="020F0502020204030204" pitchFamily="34" charset="0"/>
                <a:cs typeface="Calibri" panose="020F0502020204030204" pitchFamily="34" charset="0"/>
              </a:rPr>
              <a:t>Project Drawdown. The Drawdown Review. Climate Solutions for a New Decade, 2020.</a:t>
            </a:r>
          </a:p>
        </p:txBody>
      </p:sp>
      <p:graphicFrame>
        <p:nvGraphicFramePr>
          <p:cNvPr id="4" name="Table 4">
            <a:extLst>
              <a:ext uri="{FF2B5EF4-FFF2-40B4-BE49-F238E27FC236}">
                <a16:creationId xmlns:a16="http://schemas.microsoft.com/office/drawing/2014/main" id="{202ED52D-0323-4EB4-9F93-D0C6EFAB8888}"/>
              </a:ext>
            </a:extLst>
          </p:cNvPr>
          <p:cNvGraphicFramePr>
            <a:graphicFrameLocks noGrp="1"/>
          </p:cNvGraphicFramePr>
          <p:nvPr>
            <p:extLst>
              <p:ext uri="{D42A27DB-BD31-4B8C-83A1-F6EECF244321}">
                <p14:modId xmlns:p14="http://schemas.microsoft.com/office/powerpoint/2010/main" val="2681148807"/>
              </p:ext>
            </p:extLst>
          </p:nvPr>
        </p:nvGraphicFramePr>
        <p:xfrm>
          <a:off x="2132483" y="1808702"/>
          <a:ext cx="8128000" cy="298436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09392088"/>
                    </a:ext>
                  </a:extLst>
                </a:gridCol>
                <a:gridCol w="4064000">
                  <a:extLst>
                    <a:ext uri="{9D8B030D-6E8A-4147-A177-3AD203B41FA5}">
                      <a16:colId xmlns:a16="http://schemas.microsoft.com/office/drawing/2014/main" val="622851356"/>
                    </a:ext>
                  </a:extLst>
                </a:gridCol>
              </a:tblGrid>
              <a:tr h="497394">
                <a:tc>
                  <a:txBody>
                    <a:bodyPr/>
                    <a:lstStyle/>
                    <a:p>
                      <a:r>
                        <a:rPr lang="en-US" dirty="0"/>
                        <a:t>Limit Global Warming to 2.0 °C</a:t>
                      </a:r>
                    </a:p>
                  </a:txBody>
                  <a:tcPr>
                    <a:solidFill>
                      <a:srgbClr val="0172BC"/>
                    </a:solidFill>
                  </a:tcPr>
                </a:tc>
                <a:tc>
                  <a:txBody>
                    <a:bodyPr/>
                    <a:lstStyle/>
                    <a:p>
                      <a:r>
                        <a:rPr lang="en-US" dirty="0"/>
                        <a:t>Limit Global Warming to 1.5 °C</a:t>
                      </a:r>
                    </a:p>
                  </a:txBody>
                  <a:tcPr>
                    <a:solidFill>
                      <a:srgbClr val="0172BC"/>
                    </a:solidFill>
                  </a:tcPr>
                </a:tc>
                <a:extLst>
                  <a:ext uri="{0D108BD9-81ED-4DB2-BD59-A6C34878D82A}">
                    <a16:rowId xmlns:a16="http://schemas.microsoft.com/office/drawing/2014/main" val="2011601751"/>
                  </a:ext>
                </a:extLst>
              </a:tr>
              <a:tr h="497394">
                <a:tc>
                  <a:txBody>
                    <a:bodyPr/>
                    <a:lstStyle/>
                    <a:p>
                      <a:r>
                        <a:rPr lang="en-US" dirty="0"/>
                        <a:t>1. Reduced food waste</a:t>
                      </a:r>
                    </a:p>
                  </a:txBody>
                  <a:tcPr/>
                </a:tc>
                <a:tc>
                  <a:txBody>
                    <a:bodyPr/>
                    <a:lstStyle/>
                    <a:p>
                      <a:r>
                        <a:rPr lang="en-US" dirty="0"/>
                        <a:t>1. Onshore wind power</a:t>
                      </a:r>
                    </a:p>
                  </a:txBody>
                  <a:tcPr/>
                </a:tc>
                <a:extLst>
                  <a:ext uri="{0D108BD9-81ED-4DB2-BD59-A6C34878D82A}">
                    <a16:rowId xmlns:a16="http://schemas.microsoft.com/office/drawing/2014/main" val="4031960654"/>
                  </a:ext>
                </a:extLst>
              </a:tr>
              <a:tr h="497394">
                <a:tc>
                  <a:txBody>
                    <a:bodyPr/>
                    <a:lstStyle/>
                    <a:p>
                      <a:r>
                        <a:rPr lang="en-US" dirty="0"/>
                        <a:t>2. Health and education</a:t>
                      </a:r>
                    </a:p>
                  </a:txBody>
                  <a:tcPr/>
                </a:tc>
                <a:tc>
                  <a:txBody>
                    <a:bodyPr/>
                    <a:lstStyle/>
                    <a:p>
                      <a:r>
                        <a:rPr lang="en-US" dirty="0"/>
                        <a:t>2. Utility-scale solar power</a:t>
                      </a:r>
                    </a:p>
                  </a:txBody>
                  <a:tcPr/>
                </a:tc>
                <a:extLst>
                  <a:ext uri="{0D108BD9-81ED-4DB2-BD59-A6C34878D82A}">
                    <a16:rowId xmlns:a16="http://schemas.microsoft.com/office/drawing/2014/main" val="4232838615"/>
                  </a:ext>
                </a:extLst>
              </a:tr>
              <a:tr h="497394">
                <a:tc>
                  <a:txBody>
                    <a:bodyPr/>
                    <a:lstStyle/>
                    <a:p>
                      <a:r>
                        <a:rPr lang="en-US" dirty="0"/>
                        <a:t>3</a:t>
                      </a:r>
                      <a:r>
                        <a:rPr lang="en-US" b="1" dirty="0">
                          <a:solidFill>
                            <a:schemeClr val="tx1"/>
                          </a:solidFill>
                        </a:rPr>
                        <a:t>. Plant-rich diets</a:t>
                      </a:r>
                    </a:p>
                  </a:txBody>
                  <a:tcPr/>
                </a:tc>
                <a:tc>
                  <a:txBody>
                    <a:bodyPr/>
                    <a:lstStyle/>
                    <a:p>
                      <a:r>
                        <a:rPr lang="en-US" dirty="0"/>
                        <a:t>3. Reduced food waste</a:t>
                      </a:r>
                    </a:p>
                  </a:txBody>
                  <a:tcPr/>
                </a:tc>
                <a:extLst>
                  <a:ext uri="{0D108BD9-81ED-4DB2-BD59-A6C34878D82A}">
                    <a16:rowId xmlns:a16="http://schemas.microsoft.com/office/drawing/2014/main" val="1058733027"/>
                  </a:ext>
                </a:extLst>
              </a:tr>
              <a:tr h="497394">
                <a:tc>
                  <a:txBody>
                    <a:bodyPr/>
                    <a:lstStyle/>
                    <a:p>
                      <a:r>
                        <a:rPr lang="en-US" dirty="0"/>
                        <a:t>4. Refrigerant management</a:t>
                      </a:r>
                    </a:p>
                  </a:txBody>
                  <a:tcPr/>
                </a:tc>
                <a:tc>
                  <a:txBody>
                    <a:bodyPr/>
                    <a:lstStyle/>
                    <a:p>
                      <a:r>
                        <a:rPr lang="en-US" dirty="0"/>
                        <a:t>4. </a:t>
                      </a:r>
                      <a:r>
                        <a:rPr lang="en-US" b="1" dirty="0"/>
                        <a:t>Plant-rich diets</a:t>
                      </a:r>
                    </a:p>
                  </a:txBody>
                  <a:tcPr/>
                </a:tc>
                <a:extLst>
                  <a:ext uri="{0D108BD9-81ED-4DB2-BD59-A6C34878D82A}">
                    <a16:rowId xmlns:a16="http://schemas.microsoft.com/office/drawing/2014/main" val="3476404645"/>
                  </a:ext>
                </a:extLst>
              </a:tr>
              <a:tr h="497394">
                <a:tc>
                  <a:txBody>
                    <a:bodyPr/>
                    <a:lstStyle/>
                    <a:p>
                      <a:r>
                        <a:rPr lang="en-US" dirty="0"/>
                        <a:t>5. Tropical forest restoration </a:t>
                      </a:r>
                    </a:p>
                  </a:txBody>
                  <a:tcPr/>
                </a:tc>
                <a:tc>
                  <a:txBody>
                    <a:bodyPr/>
                    <a:lstStyle/>
                    <a:p>
                      <a:r>
                        <a:rPr lang="en-US" dirty="0"/>
                        <a:t>5. Health and education</a:t>
                      </a:r>
                    </a:p>
                  </a:txBody>
                  <a:tcPr/>
                </a:tc>
                <a:extLst>
                  <a:ext uri="{0D108BD9-81ED-4DB2-BD59-A6C34878D82A}">
                    <a16:rowId xmlns:a16="http://schemas.microsoft.com/office/drawing/2014/main" val="4140662379"/>
                  </a:ext>
                </a:extLst>
              </a:tr>
            </a:tbl>
          </a:graphicData>
        </a:graphic>
      </p:graphicFrame>
      <p:sp>
        <p:nvSpPr>
          <p:cNvPr id="3" name="Slide Number Placeholder 2">
            <a:extLst>
              <a:ext uri="{FF2B5EF4-FFF2-40B4-BE49-F238E27FC236}">
                <a16:creationId xmlns:a16="http://schemas.microsoft.com/office/drawing/2014/main" id="{7BFE1222-C144-0A4A-84B0-7D484FEA106F}"/>
              </a:ext>
            </a:extLst>
          </p:cNvPr>
          <p:cNvSpPr>
            <a:spLocks noGrp="1"/>
          </p:cNvSpPr>
          <p:nvPr>
            <p:ph type="sldNum" sz="quarter" idx="12"/>
          </p:nvPr>
        </p:nvSpPr>
        <p:spPr/>
        <p:txBody>
          <a:bodyPr/>
          <a:lstStyle/>
          <a:p>
            <a:fld id="{4394B3C2-DC85-4F11-92C8-EDC242E89324}" type="slidenum">
              <a:rPr lang="en-US" smtClean="0"/>
              <a:t>21</a:t>
            </a:fld>
            <a:endParaRPr lang="en-US"/>
          </a:p>
        </p:txBody>
      </p:sp>
    </p:spTree>
    <p:extLst>
      <p:ext uri="{BB962C8B-B14F-4D97-AF65-F5344CB8AC3E}">
        <p14:creationId xmlns:p14="http://schemas.microsoft.com/office/powerpoint/2010/main" val="259037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able full of food&#10;&#10;Description automatically generated with medium confidence">
            <a:extLst>
              <a:ext uri="{FF2B5EF4-FFF2-40B4-BE49-F238E27FC236}">
                <a16:creationId xmlns:a16="http://schemas.microsoft.com/office/drawing/2014/main" id="{09D8A3B1-8856-2746-BAFB-47122CD551B8}"/>
              </a:ext>
            </a:extLst>
          </p:cNvPr>
          <p:cNvPicPr>
            <a:picLocks noChangeAspect="1"/>
          </p:cNvPicPr>
          <p:nvPr/>
        </p:nvPicPr>
        <p:blipFill rotWithShape="1">
          <a:blip r:embed="rId2">
            <a:extLst>
              <a:ext uri="{28A0092B-C50C-407E-A947-70E740481C1C}">
                <a14:useLocalDpi xmlns:a14="http://schemas.microsoft.com/office/drawing/2010/main" val="0"/>
              </a:ext>
            </a:extLst>
          </a:blip>
          <a:srcRect t="13741" r="15254" b="14793"/>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B9BE69D-B232-BB4B-A5FB-54C1D8F72934}"/>
              </a:ext>
            </a:extLst>
          </p:cNvPr>
          <p:cNvSpPr/>
          <p:nvPr/>
        </p:nvSpPr>
        <p:spPr>
          <a:xfrm>
            <a:off x="493776" y="589629"/>
            <a:ext cx="7699248" cy="5779643"/>
          </a:xfrm>
          <a:prstGeom prst="rect">
            <a:avLst/>
          </a:prstGeom>
          <a:solidFill>
            <a:schemeClr val="bg1">
              <a:alpha val="80000"/>
            </a:schemeClr>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Presentation Outline</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508760"/>
            <a:ext cx="10515600" cy="4984115"/>
          </a:xfrm>
        </p:spPr>
        <p:txBody>
          <a:bodyPr>
            <a:normAutofit fontScale="92500" lnSpcReduction="20000"/>
          </a:bodyPr>
          <a:lstStyle/>
          <a:p>
            <a:pPr marL="571500" indent="-571500">
              <a:lnSpc>
                <a:spcPct val="110000"/>
              </a:lnSpc>
              <a:buFont typeface="+mj-lt"/>
              <a:buAutoNum type="romanUcPeriod"/>
            </a:pPr>
            <a:r>
              <a:rPr lang="en-US" sz="2400" dirty="0">
                <a:cs typeface="Calibri" panose="020F0502020204030204" pitchFamily="34" charset="0"/>
              </a:rPr>
              <a:t>Consumer Trends: Plant-Based Eating &amp; Sustainability</a:t>
            </a:r>
          </a:p>
          <a:p>
            <a:pPr marL="571500" indent="-571500">
              <a:lnSpc>
                <a:spcPct val="110000"/>
              </a:lnSpc>
              <a:buFont typeface="+mj-lt"/>
              <a:buAutoNum type="romanUcPeriod"/>
            </a:pPr>
            <a:r>
              <a:rPr lang="en-US" sz="2400" dirty="0">
                <a:cs typeface="Calibri" panose="020F0502020204030204" pitchFamily="34" charset="0"/>
              </a:rPr>
              <a:t>What is a Sustainable Food System?</a:t>
            </a:r>
          </a:p>
          <a:p>
            <a:pPr marL="571500" indent="-571500">
              <a:lnSpc>
                <a:spcPct val="110000"/>
              </a:lnSpc>
              <a:buFont typeface="+mj-lt"/>
              <a:buAutoNum type="romanUcPeriod"/>
            </a:pPr>
            <a:r>
              <a:rPr lang="en-US" sz="2400" dirty="0">
                <a:cs typeface="Calibri" panose="020F0502020204030204" pitchFamily="34" charset="0"/>
              </a:rPr>
              <a:t>What is a Sustainable Diet/Sustainable Healthy Diet?</a:t>
            </a:r>
          </a:p>
          <a:p>
            <a:pPr marL="571500" indent="-571500">
              <a:lnSpc>
                <a:spcPct val="110000"/>
              </a:lnSpc>
              <a:buFont typeface="+mj-lt"/>
              <a:buAutoNum type="romanUcPeriod"/>
            </a:pPr>
            <a:r>
              <a:rPr lang="en-US" sz="2400" dirty="0">
                <a:cs typeface="Calibri" panose="020F0502020204030204" pitchFamily="34" charset="0"/>
              </a:rPr>
              <a:t>Why are Sustainable Healthy Diets Important?</a:t>
            </a:r>
          </a:p>
          <a:p>
            <a:pPr marL="571500" indent="-571500">
              <a:lnSpc>
                <a:spcPct val="110000"/>
              </a:lnSpc>
              <a:buFont typeface="+mj-lt"/>
              <a:buAutoNum type="romanUcPeriod"/>
            </a:pPr>
            <a:r>
              <a:rPr lang="en-US" sz="2400" b="1" dirty="0">
                <a:solidFill>
                  <a:srgbClr val="0172BC"/>
                </a:solidFill>
                <a:cs typeface="Calibri" panose="020F0502020204030204" pitchFamily="34" charset="0"/>
              </a:rPr>
              <a:t>A Sustainable Food Systems Transition to Healthy Diets</a:t>
            </a:r>
          </a:p>
          <a:p>
            <a:pPr marL="571500" indent="-571500">
              <a:lnSpc>
                <a:spcPct val="110000"/>
              </a:lnSpc>
              <a:buFont typeface="+mj-lt"/>
              <a:buAutoNum type="romanUcPeriod"/>
            </a:pPr>
            <a:r>
              <a:rPr lang="en-US" sz="2400" dirty="0">
                <a:cs typeface="Calibri" panose="020F0502020204030204" pitchFamily="34" charset="0"/>
              </a:rPr>
              <a:t>What is a Flexitarian Diet?</a:t>
            </a:r>
          </a:p>
          <a:p>
            <a:pPr marL="571500" indent="-571500">
              <a:lnSpc>
                <a:spcPct val="110000"/>
              </a:lnSpc>
              <a:buFont typeface="+mj-lt"/>
              <a:buAutoNum type="romanUcPeriod"/>
            </a:pPr>
            <a:r>
              <a:rPr lang="en-US" sz="2400" dirty="0">
                <a:cs typeface="Calibri" panose="020F0502020204030204" pitchFamily="34" charset="0"/>
              </a:rPr>
              <a:t>How to Follow a Flexitarian Diet</a:t>
            </a:r>
          </a:p>
          <a:p>
            <a:pPr marL="571500" indent="-571500">
              <a:lnSpc>
                <a:spcPct val="110000"/>
              </a:lnSpc>
              <a:buFont typeface="+mj-lt"/>
              <a:buAutoNum type="romanUcPeriod"/>
            </a:pPr>
            <a:r>
              <a:rPr lang="en-US" sz="2400" dirty="0">
                <a:cs typeface="Calibri" panose="020F0502020204030204" pitchFamily="34" charset="0"/>
              </a:rPr>
              <a:t> Advantages/Benefits of a Flexitarian Diet</a:t>
            </a:r>
          </a:p>
          <a:p>
            <a:pPr marL="1028700" lvl="1" indent="-571500">
              <a:lnSpc>
                <a:spcPct val="110000"/>
              </a:lnSpc>
              <a:buFont typeface="+mj-lt"/>
              <a:buAutoNum type="alphaUcPeriod"/>
            </a:pPr>
            <a:r>
              <a:rPr lang="en-US" sz="2000" dirty="0">
                <a:cs typeface="Calibri" panose="020F0502020204030204" pitchFamily="34" charset="0"/>
              </a:rPr>
              <a:t>Nutritional Advantages</a:t>
            </a:r>
          </a:p>
          <a:p>
            <a:pPr marL="1028700" lvl="1" indent="-571500">
              <a:lnSpc>
                <a:spcPct val="110000"/>
              </a:lnSpc>
              <a:buFont typeface="+mj-lt"/>
              <a:buAutoNum type="alphaUcPeriod"/>
            </a:pPr>
            <a:r>
              <a:rPr lang="en-US" sz="2000" dirty="0">
                <a:cs typeface="Calibri" panose="020F0502020204030204" pitchFamily="34" charset="0"/>
              </a:rPr>
              <a:t>Health Benefits &amp; Health-Cost Savings</a:t>
            </a:r>
          </a:p>
          <a:p>
            <a:pPr marL="1028700" lvl="1" indent="-571500">
              <a:lnSpc>
                <a:spcPct val="110000"/>
              </a:lnSpc>
              <a:buFont typeface="+mj-lt"/>
              <a:buAutoNum type="alphaUcPeriod"/>
            </a:pPr>
            <a:r>
              <a:rPr lang="en-US" sz="2000" dirty="0">
                <a:cs typeface="Calibri" panose="020F0502020204030204" pitchFamily="34" charset="0"/>
              </a:rPr>
              <a:t>Environmental Benefits</a:t>
            </a:r>
          </a:p>
          <a:p>
            <a:pPr marL="571500" indent="-571500">
              <a:lnSpc>
                <a:spcPct val="110000"/>
              </a:lnSpc>
              <a:buFont typeface="+mj-lt"/>
              <a:buAutoNum type="romanUcPeriod"/>
            </a:pPr>
            <a:r>
              <a:rPr lang="en-US" sz="2400" dirty="0">
                <a:cs typeface="Calibri" panose="020F0502020204030204" pitchFamily="34" charset="0"/>
              </a:rPr>
              <a:t>Take Home Messages    </a:t>
            </a:r>
          </a:p>
        </p:txBody>
      </p:sp>
      <p:sp>
        <p:nvSpPr>
          <p:cNvPr id="6" name="Slide Number Placeholder 5">
            <a:extLst>
              <a:ext uri="{FF2B5EF4-FFF2-40B4-BE49-F238E27FC236}">
                <a16:creationId xmlns:a16="http://schemas.microsoft.com/office/drawing/2014/main" id="{2B342C37-74AB-B54A-ABF6-B39CDA7ED350}"/>
              </a:ext>
            </a:extLst>
          </p:cNvPr>
          <p:cNvSpPr>
            <a:spLocks noGrp="1"/>
          </p:cNvSpPr>
          <p:nvPr>
            <p:ph type="sldNum" sz="quarter" idx="12"/>
          </p:nvPr>
        </p:nvSpPr>
        <p:spPr/>
        <p:txBody>
          <a:bodyPr/>
          <a:lstStyle/>
          <a:p>
            <a:fld id="{4394B3C2-DC85-4F11-92C8-EDC242E89324}" type="slidenum">
              <a:rPr lang="en-US" smtClean="0"/>
              <a:t>22</a:t>
            </a:fld>
            <a:endParaRPr lang="en-US"/>
          </a:p>
        </p:txBody>
      </p:sp>
    </p:spTree>
    <p:extLst>
      <p:ext uri="{BB962C8B-B14F-4D97-AF65-F5344CB8AC3E}">
        <p14:creationId xmlns:p14="http://schemas.microsoft.com/office/powerpoint/2010/main" val="2753627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 fruit, marketplace, scene&#10;&#10;Description automatically generated">
            <a:extLst>
              <a:ext uri="{FF2B5EF4-FFF2-40B4-BE49-F238E27FC236}">
                <a16:creationId xmlns:a16="http://schemas.microsoft.com/office/drawing/2014/main" id="{0FC99868-E002-9B43-9ADE-DA8B13E09A2B}"/>
              </a:ext>
            </a:extLst>
          </p:cNvPr>
          <p:cNvPicPr>
            <a:picLocks noChangeAspect="1"/>
          </p:cNvPicPr>
          <p:nvPr/>
        </p:nvPicPr>
        <p:blipFill rotWithShape="1">
          <a:blip r:embed="rId2">
            <a:extLst>
              <a:ext uri="{28A0092B-C50C-407E-A947-70E740481C1C}">
                <a14:useLocalDpi xmlns:a14="http://schemas.microsoft.com/office/drawing/2010/main" val="0"/>
              </a:ext>
            </a:extLst>
          </a:blip>
          <a:srcRect l="10892" r="30249"/>
          <a:stretch/>
        </p:blipFill>
        <p:spPr>
          <a:xfrm>
            <a:off x="7957187" y="1141271"/>
            <a:ext cx="4234813" cy="5215079"/>
          </a:xfrm>
          <a:prstGeom prst="rect">
            <a:avLst/>
          </a:prstGeom>
          <a:ln>
            <a:solidFill>
              <a:srgbClr val="0172BC"/>
            </a:solidFill>
          </a:ln>
        </p:spPr>
      </p:pic>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838200" y="365125"/>
            <a:ext cx="8468360" cy="975797"/>
          </a:xfrm>
        </p:spPr>
        <p:txBody>
          <a:bodyPr>
            <a:noAutofit/>
          </a:bodyPr>
          <a:lstStyle/>
          <a:p>
            <a:r>
              <a:rPr lang="en-US" sz="4000" b="1" dirty="0">
                <a:solidFill>
                  <a:srgbClr val="0172BC"/>
                </a:solidFill>
                <a:latin typeface="Calibri" panose="020F0502020204030204" pitchFamily="34" charset="0"/>
                <a:cs typeface="Calibri" panose="020F0502020204030204" pitchFamily="34" charset="0"/>
              </a:rPr>
              <a:t>A Sustainable Food Systems Transition to Healthy Diets</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199" y="1708220"/>
            <a:ext cx="6934201" cy="5083197"/>
          </a:xfrm>
        </p:spPr>
        <p:txBody>
          <a:bodyPr>
            <a:normAutofit/>
          </a:bodyPr>
          <a:lstStyle/>
          <a:p>
            <a:r>
              <a:rPr lang="en-US" sz="2000" dirty="0"/>
              <a:t>The global food system must operate within boundaries for human health and food production to ensure healthy diets from sustainable food systems for an estimated 10 billion people by 2050 (Summary Report of the Eat-</a:t>
            </a:r>
            <a:r>
              <a:rPr lang="en-US" sz="2000" i="1" dirty="0"/>
              <a:t>Lancet </a:t>
            </a:r>
            <a:r>
              <a:rPr lang="en-US" sz="2000" dirty="0"/>
              <a:t>Commission, 2019).</a:t>
            </a:r>
          </a:p>
          <a:p>
            <a:pPr marL="0" indent="0">
              <a:buNone/>
            </a:pPr>
            <a:endParaRPr lang="en-US" sz="2000" dirty="0"/>
          </a:p>
          <a:p>
            <a:r>
              <a:rPr lang="en-US" sz="2000" dirty="0"/>
              <a:t>The Eat-</a:t>
            </a:r>
            <a:r>
              <a:rPr lang="en-US" sz="2000" i="1" dirty="0"/>
              <a:t>Lancet</a:t>
            </a:r>
            <a:r>
              <a:rPr lang="en-US" sz="2000" dirty="0"/>
              <a:t> Commission developed global scientific targets for healthy diets and sustainable food production. It integrated them into a common framework, the ‘safe operating space for food systems’ so that planetary health diets (both healthy and environmentally sustainable) could be identified (Willett et al</a:t>
            </a:r>
            <a:r>
              <a:rPr lang="en-US" sz="2000"/>
              <a:t>., 2019; </a:t>
            </a:r>
            <a:r>
              <a:rPr lang="en-US" sz="2000" dirty="0"/>
              <a:t>Summary Report of the Eat-</a:t>
            </a:r>
            <a:r>
              <a:rPr lang="en-US" sz="2000" i="1" dirty="0"/>
              <a:t>Lancet</a:t>
            </a:r>
            <a:r>
              <a:rPr lang="en-US" sz="2000" dirty="0"/>
              <a:t> Commission, 2019). </a:t>
            </a:r>
          </a:p>
        </p:txBody>
      </p:sp>
      <p:sp>
        <p:nvSpPr>
          <p:cNvPr id="4" name="Slide Number Placeholder 3">
            <a:extLst>
              <a:ext uri="{FF2B5EF4-FFF2-40B4-BE49-F238E27FC236}">
                <a16:creationId xmlns:a16="http://schemas.microsoft.com/office/drawing/2014/main" id="{94AADFD4-7363-C842-B206-73213B86B94B}"/>
              </a:ext>
            </a:extLst>
          </p:cNvPr>
          <p:cNvSpPr>
            <a:spLocks noGrp="1"/>
          </p:cNvSpPr>
          <p:nvPr>
            <p:ph type="sldNum" sz="quarter" idx="12"/>
          </p:nvPr>
        </p:nvSpPr>
        <p:spPr/>
        <p:txBody>
          <a:bodyPr/>
          <a:lstStyle/>
          <a:p>
            <a:fld id="{4394B3C2-DC85-4F11-92C8-EDC242E89324}" type="slidenum">
              <a:rPr lang="en-US" smtClean="0"/>
              <a:t>23</a:t>
            </a:fld>
            <a:endParaRPr lang="en-US" dirty="0"/>
          </a:p>
        </p:txBody>
      </p:sp>
    </p:spTree>
    <p:extLst>
      <p:ext uri="{BB962C8B-B14F-4D97-AF65-F5344CB8AC3E}">
        <p14:creationId xmlns:p14="http://schemas.microsoft.com/office/powerpoint/2010/main" val="779409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838200" y="106533"/>
            <a:ext cx="10515600" cy="1340528"/>
          </a:xfrm>
        </p:spPr>
        <p:txBody>
          <a:bodyPr>
            <a:normAutofit/>
          </a:bodyPr>
          <a:lstStyle/>
          <a:p>
            <a:r>
              <a:rPr lang="en-US" sz="4000" b="1" dirty="0">
                <a:solidFill>
                  <a:srgbClr val="0172BC"/>
                </a:solidFill>
                <a:latin typeface="Calibri" panose="020F0502020204030204" pitchFamily="34" charset="0"/>
                <a:cs typeface="Calibri" panose="020F0502020204030204" pitchFamily="34" charset="0"/>
              </a:rPr>
              <a:t>A Sustainable Food Systems Transition to Healthy Diets</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199" y="1583862"/>
            <a:ext cx="10515599" cy="2239993"/>
          </a:xfrm>
        </p:spPr>
        <p:txBody>
          <a:bodyPr>
            <a:normAutofit/>
          </a:bodyPr>
          <a:lstStyle/>
          <a:p>
            <a:r>
              <a:rPr lang="en-US" sz="2400" dirty="0"/>
              <a:t>“This safe operating space for food systems is defined by scientific targets for specific food groups (e.g., 100 to 300 g/day of fruit) to optimize human health and scientific targets for sustainable food production to ensure a stable Earth system” [planetary boundaries]. </a:t>
            </a:r>
          </a:p>
          <a:p>
            <a:r>
              <a:rPr lang="en-US" sz="2400" dirty="0"/>
              <a:t>Planetary boundaries were proposed for 6 Earth system processes affected by food production (Summary Report of the Eat-</a:t>
            </a:r>
            <a:r>
              <a:rPr lang="en-US" sz="2400" i="1" dirty="0"/>
              <a:t>Lancet</a:t>
            </a:r>
            <a:r>
              <a:rPr lang="en-US" sz="2400" dirty="0"/>
              <a:t> Commission, 2019).</a:t>
            </a:r>
            <a:endParaRPr lang="en-US" sz="2400" dirty="0">
              <a:solidFill>
                <a:srgbClr val="FF0000"/>
              </a:solidFill>
            </a:endParaRPr>
          </a:p>
          <a:p>
            <a:pPr marL="0" indent="0">
              <a:buNone/>
            </a:pPr>
            <a:endParaRPr lang="en-US" sz="2400" dirty="0">
              <a:solidFill>
                <a:srgbClr val="FF0000"/>
              </a:solidFill>
            </a:endParaRPr>
          </a:p>
          <a:p>
            <a:pPr marL="0"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D09094EC-46E4-E747-B823-CE9D7CB4C2F2}"/>
              </a:ext>
            </a:extLst>
          </p:cNvPr>
          <p:cNvSpPr>
            <a:spLocks noGrp="1"/>
          </p:cNvSpPr>
          <p:nvPr>
            <p:ph type="sldNum" sz="quarter" idx="12"/>
          </p:nvPr>
        </p:nvSpPr>
        <p:spPr/>
        <p:txBody>
          <a:bodyPr/>
          <a:lstStyle/>
          <a:p>
            <a:fld id="{4394B3C2-DC85-4F11-92C8-EDC242E89324}" type="slidenum">
              <a:rPr lang="en-US" smtClean="0"/>
              <a:t>24</a:t>
            </a:fld>
            <a:endParaRPr lang="en-US"/>
          </a:p>
        </p:txBody>
      </p:sp>
      <p:pic>
        <p:nvPicPr>
          <p:cNvPr id="11" name="Picture 10" descr="A picture containing sky, outdoor, paving&#10;&#10;Description automatically generated">
            <a:extLst>
              <a:ext uri="{FF2B5EF4-FFF2-40B4-BE49-F238E27FC236}">
                <a16:creationId xmlns:a16="http://schemas.microsoft.com/office/drawing/2014/main" id="{4BDEC473-55E5-AE49-9809-650559016C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25" t="38907" r="19331" b="4219"/>
          <a:stretch/>
        </p:blipFill>
        <p:spPr>
          <a:xfrm>
            <a:off x="3985661" y="4211782"/>
            <a:ext cx="3985662" cy="2646218"/>
          </a:xfrm>
          <a:prstGeom prst="rect">
            <a:avLst/>
          </a:prstGeom>
          <a:ln>
            <a:solidFill>
              <a:srgbClr val="0172BC"/>
            </a:solidFill>
          </a:ln>
        </p:spPr>
      </p:pic>
      <p:pic>
        <p:nvPicPr>
          <p:cNvPr id="13" name="Picture 12" descr="A picture containing smoke, weapon, coming, transport&#10;&#10;Description automatically generated">
            <a:extLst>
              <a:ext uri="{FF2B5EF4-FFF2-40B4-BE49-F238E27FC236}">
                <a16:creationId xmlns:a16="http://schemas.microsoft.com/office/drawing/2014/main" id="{07B79FC7-8E9C-AB40-9EC2-C81FE5D99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11782"/>
            <a:ext cx="3973230" cy="2646218"/>
          </a:xfrm>
          <a:prstGeom prst="rect">
            <a:avLst/>
          </a:prstGeom>
          <a:ln>
            <a:solidFill>
              <a:srgbClr val="0172BC"/>
            </a:solidFill>
          </a:ln>
        </p:spPr>
      </p:pic>
      <p:pic>
        <p:nvPicPr>
          <p:cNvPr id="15" name="Picture 14" descr="A picture containing floor, indoor, furniture, area&#10;&#10;Description automatically generated">
            <a:extLst>
              <a:ext uri="{FF2B5EF4-FFF2-40B4-BE49-F238E27FC236}">
                <a16:creationId xmlns:a16="http://schemas.microsoft.com/office/drawing/2014/main" id="{1474E464-2EC7-964A-9FB4-3EF5C83D822F}"/>
              </a:ext>
            </a:extLst>
          </p:cNvPr>
          <p:cNvPicPr>
            <a:picLocks noChangeAspect="1"/>
          </p:cNvPicPr>
          <p:nvPr/>
        </p:nvPicPr>
        <p:blipFill rotWithShape="1">
          <a:blip r:embed="rId4">
            <a:extLst>
              <a:ext uri="{28A0092B-C50C-407E-A947-70E740481C1C}">
                <a14:useLocalDpi xmlns:a14="http://schemas.microsoft.com/office/drawing/2010/main" val="0"/>
              </a:ext>
            </a:extLst>
          </a:blip>
          <a:srcRect t="6342"/>
          <a:stretch/>
        </p:blipFill>
        <p:spPr>
          <a:xfrm>
            <a:off x="7983754" y="4211782"/>
            <a:ext cx="4220678" cy="2646218"/>
          </a:xfrm>
          <a:prstGeom prst="rect">
            <a:avLst/>
          </a:prstGeom>
          <a:ln>
            <a:solidFill>
              <a:srgbClr val="0172BC"/>
            </a:solidFill>
          </a:ln>
        </p:spPr>
      </p:pic>
    </p:spTree>
    <p:extLst>
      <p:ext uri="{BB962C8B-B14F-4D97-AF65-F5344CB8AC3E}">
        <p14:creationId xmlns:p14="http://schemas.microsoft.com/office/powerpoint/2010/main" val="1135214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838200" y="106533"/>
            <a:ext cx="10515600" cy="1149511"/>
          </a:xfrm>
        </p:spPr>
        <p:txBody>
          <a:bodyPr>
            <a:normAutofit/>
          </a:bodyPr>
          <a:lstStyle/>
          <a:p>
            <a:pPr algn="ctr"/>
            <a:r>
              <a:rPr lang="en-US" b="1" dirty="0">
                <a:solidFill>
                  <a:srgbClr val="0172BC"/>
                </a:solidFill>
                <a:latin typeface="Calibri" panose="020F0502020204030204" pitchFamily="34" charset="0"/>
                <a:cs typeface="Calibri" panose="020F0502020204030204" pitchFamily="34" charset="0"/>
              </a:rPr>
              <a:t>Planetary Boundaries for Food Production</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941033" y="1562471"/>
            <a:ext cx="10085033" cy="4749786"/>
          </a:xfrm>
        </p:spPr>
        <p:txBody>
          <a:bodyPr>
            <a:normAutofit/>
          </a:bodyPr>
          <a:lstStyle/>
          <a:p>
            <a:pPr marL="0" indent="0">
              <a:buNone/>
            </a:pPr>
            <a:endParaRPr lang="en-US" sz="2000" dirty="0">
              <a:solidFill>
                <a:srgbClr val="FF0000"/>
              </a:solidFill>
            </a:endParaRPr>
          </a:p>
          <a:p>
            <a:pPr marL="0" indent="0">
              <a:buNone/>
            </a:pPr>
            <a:endParaRPr lang="en-US" sz="2000" dirty="0">
              <a:solidFill>
                <a:srgbClr val="FF0000"/>
              </a:solidFill>
            </a:endParaRPr>
          </a:p>
          <a:p>
            <a:pPr marL="0" indent="0">
              <a:buNone/>
            </a:pPr>
            <a:endParaRPr lang="en-US" sz="2000" dirty="0"/>
          </a:p>
          <a:p>
            <a:endParaRPr lang="en-US" sz="2000" dirty="0"/>
          </a:p>
        </p:txBody>
      </p:sp>
      <p:sp>
        <p:nvSpPr>
          <p:cNvPr id="6" name="Rectangle 5">
            <a:extLst>
              <a:ext uri="{FF2B5EF4-FFF2-40B4-BE49-F238E27FC236}">
                <a16:creationId xmlns:a16="http://schemas.microsoft.com/office/drawing/2014/main" id="{9529787B-DB2F-4D26-B314-F07EDFA065EA}"/>
              </a:ext>
            </a:extLst>
          </p:cNvPr>
          <p:cNvSpPr/>
          <p:nvPr/>
        </p:nvSpPr>
        <p:spPr>
          <a:xfrm>
            <a:off x="1973126" y="6187562"/>
            <a:ext cx="8689590" cy="37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noFill/>
                </a:ln>
                <a:solidFill>
                  <a:schemeClr val="tx1"/>
                </a:solidFill>
                <a:effectLst>
                  <a:outerShdw blurRad="38100" dist="19050" dir="2700000" algn="tl" rotWithShape="0">
                    <a:schemeClr val="dk1">
                      <a:alpha val="40000"/>
                    </a:schemeClr>
                  </a:outerShdw>
                </a:effectLst>
              </a:rPr>
              <a:t>World Wildlife Fund (WWF), 2020; Adapted from Willett et al., 2019</a:t>
            </a:r>
          </a:p>
          <a:p>
            <a:pPr algn="ctr"/>
            <a:r>
              <a:rPr lang="en-US" sz="1400" dirty="0">
                <a:ln w="0">
                  <a:noFill/>
                </a:ln>
                <a:solidFill>
                  <a:schemeClr val="tx1"/>
                </a:solidFill>
                <a:effectLst>
                  <a:outerShdw blurRad="38100" dist="19050" dir="2700000" algn="tl" rotWithShape="0">
                    <a:schemeClr val="dk1">
                      <a:alpha val="40000"/>
                    </a:schemeClr>
                  </a:outerShdw>
                </a:effectLst>
              </a:rPr>
              <a:t>https://</a:t>
            </a:r>
            <a:r>
              <a:rPr lang="en-US" sz="1400" dirty="0" err="1">
                <a:ln w="0">
                  <a:noFill/>
                </a:ln>
                <a:solidFill>
                  <a:schemeClr val="tx1"/>
                </a:solidFill>
                <a:effectLst>
                  <a:outerShdw blurRad="38100" dist="19050" dir="2700000" algn="tl" rotWithShape="0">
                    <a:schemeClr val="dk1">
                      <a:alpha val="40000"/>
                    </a:schemeClr>
                  </a:outerShdw>
                </a:effectLst>
              </a:rPr>
              <a:t>www.worldwildlife.org</a:t>
            </a:r>
            <a:r>
              <a:rPr lang="en-US" sz="1400" dirty="0">
                <a:ln w="0">
                  <a:noFill/>
                </a:ln>
                <a:solidFill>
                  <a:schemeClr val="tx1"/>
                </a:solidFill>
                <a:effectLst>
                  <a:outerShdw blurRad="38100" dist="19050" dir="2700000" algn="tl" rotWithShape="0">
                    <a:schemeClr val="dk1">
                      <a:alpha val="40000"/>
                    </a:schemeClr>
                  </a:outerShdw>
                </a:effectLst>
              </a:rPr>
              <a:t>/publications/bending-the-curve-the-restorative-power-of-planet-based-diets</a:t>
            </a:r>
          </a:p>
        </p:txBody>
      </p:sp>
      <p:pic>
        <p:nvPicPr>
          <p:cNvPr id="7" name="Picture 6" descr="Table&#10;&#10;Description automatically generated">
            <a:extLst>
              <a:ext uri="{FF2B5EF4-FFF2-40B4-BE49-F238E27FC236}">
                <a16:creationId xmlns:a16="http://schemas.microsoft.com/office/drawing/2014/main" id="{7A96A1AE-8862-45E9-ABB9-514E186EC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217" y="1256044"/>
            <a:ext cx="5177566" cy="4518978"/>
          </a:xfrm>
          <a:prstGeom prst="rect">
            <a:avLst/>
          </a:prstGeom>
          <a:ln>
            <a:solidFill>
              <a:srgbClr val="0172BC"/>
            </a:solidFill>
          </a:ln>
        </p:spPr>
      </p:pic>
      <p:sp>
        <p:nvSpPr>
          <p:cNvPr id="4" name="Slide Number Placeholder 3">
            <a:extLst>
              <a:ext uri="{FF2B5EF4-FFF2-40B4-BE49-F238E27FC236}">
                <a16:creationId xmlns:a16="http://schemas.microsoft.com/office/drawing/2014/main" id="{0E139CF9-154A-6449-BD57-03E7F9D8C581}"/>
              </a:ext>
            </a:extLst>
          </p:cNvPr>
          <p:cNvSpPr>
            <a:spLocks noGrp="1"/>
          </p:cNvSpPr>
          <p:nvPr>
            <p:ph type="sldNum" sz="quarter" idx="12"/>
          </p:nvPr>
        </p:nvSpPr>
        <p:spPr/>
        <p:txBody>
          <a:bodyPr/>
          <a:lstStyle/>
          <a:p>
            <a:fld id="{4394B3C2-DC85-4F11-92C8-EDC242E89324}" type="slidenum">
              <a:rPr lang="en-US" smtClean="0"/>
              <a:t>25</a:t>
            </a:fld>
            <a:endParaRPr lang="en-US"/>
          </a:p>
        </p:txBody>
      </p:sp>
    </p:spTree>
    <p:extLst>
      <p:ext uri="{BB962C8B-B14F-4D97-AF65-F5344CB8AC3E}">
        <p14:creationId xmlns:p14="http://schemas.microsoft.com/office/powerpoint/2010/main" val="2877490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normAutofit/>
          </a:bodyPr>
          <a:lstStyle/>
          <a:p>
            <a:r>
              <a:rPr lang="en-US" b="1" dirty="0">
                <a:solidFill>
                  <a:srgbClr val="0172BC"/>
                </a:solidFill>
                <a:latin typeface="Calibri" panose="020F0502020204030204" pitchFamily="34" charset="0"/>
                <a:cs typeface="Calibri" panose="020F0502020204030204" pitchFamily="34" charset="0"/>
              </a:rPr>
              <a:t>A Sustainable Food Systems </a:t>
            </a:r>
            <a:br>
              <a:rPr lang="en-US" b="1" dirty="0">
                <a:solidFill>
                  <a:srgbClr val="0172BC"/>
                </a:solidFill>
                <a:latin typeface="Calibri" panose="020F0502020204030204" pitchFamily="34" charset="0"/>
                <a:cs typeface="Calibri" panose="020F0502020204030204" pitchFamily="34" charset="0"/>
              </a:rPr>
            </a:br>
            <a:r>
              <a:rPr lang="en-US" b="1" dirty="0">
                <a:solidFill>
                  <a:srgbClr val="0172BC"/>
                </a:solidFill>
                <a:latin typeface="Calibri" panose="020F0502020204030204" pitchFamily="34" charset="0"/>
                <a:cs typeface="Calibri" panose="020F0502020204030204" pitchFamily="34" charset="0"/>
              </a:rPr>
              <a:t>Transition to Healthy Diets</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p:txBody>
          <a:bodyPr>
            <a:normAutofit/>
          </a:bodyPr>
          <a:lstStyle/>
          <a:p>
            <a:pPr marL="0" indent="0">
              <a:buNone/>
            </a:pPr>
            <a:r>
              <a:rPr lang="en-US" sz="2000" b="1" dirty="0">
                <a:ea typeface="Calibri" panose="020F0502020204030204" pitchFamily="34" charset="0"/>
                <a:cs typeface="Calibri" panose="020F0502020204030204" pitchFamily="34" charset="0"/>
              </a:rPr>
              <a:t>Planetary health diet</a:t>
            </a:r>
          </a:p>
          <a:p>
            <a:pPr marL="0" indent="0">
              <a:buNone/>
            </a:pPr>
            <a:endParaRPr lang="en-US" sz="2000" dirty="0">
              <a:ea typeface="Calibri" panose="020F0502020204030204" pitchFamily="34" charset="0"/>
              <a:cs typeface="Calibri" panose="020F0502020204030204" pitchFamily="34" charset="0"/>
            </a:endParaRPr>
          </a:p>
          <a:p>
            <a:r>
              <a:rPr lang="en-US" sz="2000" dirty="0"/>
              <a:t>Is “largely plant-based but can optionally include modest amounts of fish, meat, and dairy foods.” (flexitarian diet)</a:t>
            </a:r>
          </a:p>
          <a:p>
            <a:r>
              <a:rPr lang="en-US" sz="2000" dirty="0"/>
              <a:t>It recommends consuming a range of foods amounting to 2,500 kcal per day, which will promote health and well-being.</a:t>
            </a:r>
          </a:p>
          <a:p>
            <a:r>
              <a:rPr lang="en-US" sz="2000" dirty="0"/>
              <a:t>It is meant to be flexible and recommends intake levels of various food groups, which can be adapted to local geography, culinary traditions and personal preferences. </a:t>
            </a:r>
          </a:p>
        </p:txBody>
      </p:sp>
      <p:sp>
        <p:nvSpPr>
          <p:cNvPr id="4" name="TextBox 3">
            <a:extLst>
              <a:ext uri="{FF2B5EF4-FFF2-40B4-BE49-F238E27FC236}">
                <a16:creationId xmlns:a16="http://schemas.microsoft.com/office/drawing/2014/main" id="{90DF0D54-E5B0-E843-AA6F-B9000179851B}"/>
              </a:ext>
            </a:extLst>
          </p:cNvPr>
          <p:cNvSpPr txBox="1"/>
          <p:nvPr/>
        </p:nvSpPr>
        <p:spPr>
          <a:xfrm>
            <a:off x="1106905" y="5692656"/>
            <a:ext cx="9252946" cy="584775"/>
          </a:xfrm>
          <a:prstGeom prst="rect">
            <a:avLst/>
          </a:prstGeom>
          <a:noFill/>
        </p:spPr>
        <p:txBody>
          <a:bodyPr wrap="square" rtlCol="0">
            <a:spAutoFit/>
          </a:bodyPr>
          <a:lstStyle/>
          <a:p>
            <a:r>
              <a:rPr lang="en-US" sz="1400" dirty="0">
                <a:ln w="0"/>
                <a:latin typeface="Calibri" panose="020F0502020204030204" pitchFamily="34" charset="0"/>
                <a:cs typeface="Calibri" panose="020F0502020204030204" pitchFamily="34" charset="0"/>
              </a:rPr>
              <a:t>Eat-</a:t>
            </a:r>
            <a:r>
              <a:rPr lang="en-US" sz="1400" i="1" dirty="0">
                <a:ln w="0"/>
                <a:latin typeface="Calibri" panose="020F0502020204030204" pitchFamily="34" charset="0"/>
                <a:cs typeface="Calibri" panose="020F0502020204030204" pitchFamily="34" charset="0"/>
              </a:rPr>
              <a:t>Lancet</a:t>
            </a:r>
            <a:r>
              <a:rPr lang="en-US" sz="1400" dirty="0">
                <a:ln w="0"/>
                <a:latin typeface="Calibri" panose="020F0502020204030204" pitchFamily="34" charset="0"/>
                <a:cs typeface="Calibri" panose="020F0502020204030204" pitchFamily="34" charset="0"/>
              </a:rPr>
              <a:t> Commission brief for Healthcare Professionals, 2019; Summary Report of the EAT-</a:t>
            </a:r>
            <a:r>
              <a:rPr lang="en-US" sz="1400" i="1" dirty="0">
                <a:ln w="0"/>
                <a:latin typeface="Calibri" panose="020F0502020204030204" pitchFamily="34" charset="0"/>
                <a:cs typeface="Calibri" panose="020F0502020204030204" pitchFamily="34" charset="0"/>
              </a:rPr>
              <a:t>Lancet</a:t>
            </a:r>
            <a:r>
              <a:rPr lang="en-US" sz="1400" dirty="0">
                <a:ln w="0"/>
                <a:latin typeface="Calibri" panose="020F0502020204030204" pitchFamily="34" charset="0"/>
                <a:cs typeface="Calibri" panose="020F0502020204030204" pitchFamily="34" charset="0"/>
              </a:rPr>
              <a:t> Commission, 2019 </a:t>
            </a:r>
          </a:p>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4EFAB3E2-5130-E048-A74F-09E0235338CD}"/>
              </a:ext>
            </a:extLst>
          </p:cNvPr>
          <p:cNvSpPr>
            <a:spLocks noGrp="1"/>
          </p:cNvSpPr>
          <p:nvPr>
            <p:ph type="sldNum" sz="quarter" idx="12"/>
          </p:nvPr>
        </p:nvSpPr>
        <p:spPr/>
        <p:txBody>
          <a:bodyPr/>
          <a:lstStyle/>
          <a:p>
            <a:fld id="{4394B3C2-DC85-4F11-92C8-EDC242E89324}" type="slidenum">
              <a:rPr lang="en-US" smtClean="0"/>
              <a:t>26</a:t>
            </a:fld>
            <a:endParaRPr lang="en-US"/>
          </a:p>
        </p:txBody>
      </p:sp>
    </p:spTree>
    <p:extLst>
      <p:ext uri="{BB962C8B-B14F-4D97-AF65-F5344CB8AC3E}">
        <p14:creationId xmlns:p14="http://schemas.microsoft.com/office/powerpoint/2010/main" val="3424366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456979" y="387018"/>
            <a:ext cx="3978883" cy="3260391"/>
          </a:xfrm>
        </p:spPr>
        <p:txBody>
          <a:bodyPr>
            <a:normAutofit/>
          </a:bodyPr>
          <a:lstStyle/>
          <a:p>
            <a:r>
              <a:rPr lang="en-US" b="1" dirty="0">
                <a:solidFill>
                  <a:srgbClr val="0172BC"/>
                </a:solidFill>
                <a:latin typeface="Calibri" panose="020F0502020204030204" pitchFamily="34" charset="0"/>
                <a:cs typeface="Calibri" panose="020F0502020204030204" pitchFamily="34" charset="0"/>
              </a:rPr>
              <a:t>A Sustainable Food Systems </a:t>
            </a:r>
            <a:br>
              <a:rPr lang="en-US" b="1" dirty="0">
                <a:solidFill>
                  <a:srgbClr val="0172BC"/>
                </a:solidFill>
                <a:latin typeface="Calibri" panose="020F0502020204030204" pitchFamily="34" charset="0"/>
                <a:cs typeface="Calibri" panose="020F0502020204030204" pitchFamily="34" charset="0"/>
              </a:rPr>
            </a:br>
            <a:r>
              <a:rPr lang="en-US" b="1" dirty="0">
                <a:solidFill>
                  <a:srgbClr val="0172BC"/>
                </a:solidFill>
                <a:latin typeface="Calibri" panose="020F0502020204030204" pitchFamily="34" charset="0"/>
                <a:cs typeface="Calibri" panose="020F0502020204030204" pitchFamily="34" charset="0"/>
              </a:rPr>
              <a:t>Transition to Healthy Diets</a:t>
            </a:r>
          </a:p>
        </p:txBody>
      </p:sp>
      <p:sp>
        <p:nvSpPr>
          <p:cNvPr id="9" name="Rectangle 8">
            <a:extLst>
              <a:ext uri="{FF2B5EF4-FFF2-40B4-BE49-F238E27FC236}">
                <a16:creationId xmlns:a16="http://schemas.microsoft.com/office/drawing/2014/main" id="{8BEAAD74-CA6D-7A4D-9EA7-C988B3017B69}"/>
              </a:ext>
            </a:extLst>
          </p:cNvPr>
          <p:cNvSpPr/>
          <p:nvPr/>
        </p:nvSpPr>
        <p:spPr>
          <a:xfrm>
            <a:off x="1376647" y="4818893"/>
            <a:ext cx="2568674" cy="1652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Calibri" panose="020F0502020204030204" pitchFamily="34" charset="0"/>
              <a:cs typeface="Calibri" panose="020F0502020204030204" pitchFamily="34" charset="0"/>
            </a:endParaRPr>
          </a:p>
          <a:p>
            <a:pPr algn="ctr"/>
            <a:r>
              <a:rPr lang="en-US" sz="1400" dirty="0">
                <a:solidFill>
                  <a:schemeClr val="tx1"/>
                </a:solidFill>
                <a:latin typeface="Calibri" panose="020F0502020204030204" pitchFamily="34" charset="0"/>
                <a:cs typeface="Calibri" panose="020F0502020204030204" pitchFamily="34" charset="0"/>
              </a:rPr>
              <a:t>Summary Report of the EAT-</a:t>
            </a:r>
            <a:r>
              <a:rPr lang="en-US" sz="1400" i="1" dirty="0">
                <a:solidFill>
                  <a:schemeClr val="tx1"/>
                </a:solidFill>
                <a:latin typeface="Calibri" panose="020F0502020204030204" pitchFamily="34" charset="0"/>
                <a:cs typeface="Calibri" panose="020F0502020204030204" pitchFamily="34" charset="0"/>
              </a:rPr>
              <a:t>Lancet</a:t>
            </a:r>
            <a:r>
              <a:rPr lang="en-US" sz="1400" dirty="0">
                <a:solidFill>
                  <a:schemeClr val="tx1"/>
                </a:solidFill>
                <a:latin typeface="Calibri" panose="020F0502020204030204" pitchFamily="34" charset="0"/>
                <a:cs typeface="Calibri" panose="020F0502020204030204" pitchFamily="34" charset="0"/>
              </a:rPr>
              <a:t> Commission, 2019</a:t>
            </a:r>
          </a:p>
          <a:p>
            <a:pPr algn="ctr"/>
            <a:endParaRPr lang="en-US" sz="1400" dirty="0">
              <a:solidFill>
                <a:schemeClr val="tx1"/>
              </a:solidFill>
              <a:latin typeface="Calibri" panose="020F0502020204030204" pitchFamily="34" charset="0"/>
              <a:cs typeface="Calibri" panose="020F0502020204030204" pitchFamily="34" charset="0"/>
            </a:endParaRPr>
          </a:p>
          <a:p>
            <a:pPr algn="ctr"/>
            <a:r>
              <a:rPr lang="en-US" sz="1400" dirty="0">
                <a:solidFill>
                  <a:schemeClr val="tx1"/>
                </a:solidFill>
                <a:latin typeface="Calibri" panose="020F0502020204030204" pitchFamily="34" charset="0"/>
                <a:cs typeface="Calibri" panose="020F0502020204030204" pitchFamily="34" charset="0"/>
              </a:rPr>
              <a:t>Willet et al., 2019</a:t>
            </a:r>
          </a:p>
        </p:txBody>
      </p:sp>
      <p:sp>
        <p:nvSpPr>
          <p:cNvPr id="3" name="Slide Number Placeholder 2">
            <a:extLst>
              <a:ext uri="{FF2B5EF4-FFF2-40B4-BE49-F238E27FC236}">
                <a16:creationId xmlns:a16="http://schemas.microsoft.com/office/drawing/2014/main" id="{5B44A44C-AD6D-094D-84F7-70DFA7F1EF21}"/>
              </a:ext>
            </a:extLst>
          </p:cNvPr>
          <p:cNvSpPr>
            <a:spLocks noGrp="1"/>
          </p:cNvSpPr>
          <p:nvPr>
            <p:ph type="sldNum" sz="quarter" idx="12"/>
          </p:nvPr>
        </p:nvSpPr>
        <p:spPr/>
        <p:txBody>
          <a:bodyPr/>
          <a:lstStyle/>
          <a:p>
            <a:fld id="{4394B3C2-DC85-4F11-92C8-EDC242E89324}" type="slidenum">
              <a:rPr lang="en-US" smtClean="0"/>
              <a:t>27</a:t>
            </a:fld>
            <a:endParaRPr lang="en-US" dirty="0"/>
          </a:p>
        </p:txBody>
      </p:sp>
      <p:pic>
        <p:nvPicPr>
          <p:cNvPr id="5" name="Picture 4" descr="A screenshot of a computer&#10;&#10;Description automatically generated with low confidence">
            <a:extLst>
              <a:ext uri="{FF2B5EF4-FFF2-40B4-BE49-F238E27FC236}">
                <a16:creationId xmlns:a16="http://schemas.microsoft.com/office/drawing/2014/main" id="{08448F50-E724-0844-B579-D14EAB4D5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8858" y="-140561"/>
            <a:ext cx="7414206" cy="7139121"/>
          </a:xfrm>
          <a:prstGeom prst="rect">
            <a:avLst/>
          </a:prstGeom>
        </p:spPr>
      </p:pic>
    </p:spTree>
    <p:extLst>
      <p:ext uri="{BB962C8B-B14F-4D97-AF65-F5344CB8AC3E}">
        <p14:creationId xmlns:p14="http://schemas.microsoft.com/office/powerpoint/2010/main" val="3841813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normAutofit/>
          </a:bodyPr>
          <a:lstStyle/>
          <a:p>
            <a:r>
              <a:rPr lang="en-US" b="1" dirty="0">
                <a:solidFill>
                  <a:srgbClr val="0172BC"/>
                </a:solidFill>
                <a:latin typeface="Calibri" panose="020F0502020204030204" pitchFamily="34" charset="0"/>
                <a:cs typeface="Calibri" panose="020F0502020204030204" pitchFamily="34" charset="0"/>
              </a:rPr>
              <a:t>A Sustainable Food Systems </a:t>
            </a:r>
            <a:br>
              <a:rPr lang="en-US" b="1" dirty="0">
                <a:solidFill>
                  <a:srgbClr val="0172BC"/>
                </a:solidFill>
                <a:latin typeface="Calibri" panose="020F0502020204030204" pitchFamily="34" charset="0"/>
                <a:cs typeface="Calibri" panose="020F0502020204030204" pitchFamily="34" charset="0"/>
              </a:rPr>
            </a:br>
            <a:r>
              <a:rPr lang="en-US" b="1" dirty="0">
                <a:solidFill>
                  <a:srgbClr val="0172BC"/>
                </a:solidFill>
                <a:latin typeface="Calibri" panose="020F0502020204030204" pitchFamily="34" charset="0"/>
                <a:cs typeface="Calibri" panose="020F0502020204030204" pitchFamily="34" charset="0"/>
              </a:rPr>
              <a:t>Transition to Healthy Diets</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2180492"/>
            <a:ext cx="10436051" cy="4391129"/>
          </a:xfrm>
        </p:spPr>
        <p:txBody>
          <a:bodyPr>
            <a:normAutofit/>
          </a:bodyPr>
          <a:lstStyle/>
          <a:p>
            <a:r>
              <a:rPr lang="en-US" sz="2000" dirty="0"/>
              <a:t>The Eat-</a:t>
            </a:r>
            <a:r>
              <a:rPr lang="en-US" sz="2000" i="1" dirty="0"/>
              <a:t>Lancet </a:t>
            </a:r>
            <a:r>
              <a:rPr lang="en-US" sz="2000" dirty="0"/>
              <a:t>Commission concluded that staying within a ‘safe operating space for food systems’ “requires a combination of substantial shifts toward mostly plant-based dietary patterns, dramatic reductions in food losses and waste and major improvements in food production practices” (Summary Report of the EAT-</a:t>
            </a:r>
            <a:r>
              <a:rPr lang="en-US" sz="2000" i="1" dirty="0"/>
              <a:t>Lancet </a:t>
            </a:r>
            <a:r>
              <a:rPr lang="en-US" sz="2000" dirty="0"/>
              <a:t>Commission, 2019).</a:t>
            </a:r>
          </a:p>
          <a:p>
            <a:pPr marL="0" indent="0">
              <a:buNone/>
            </a:pPr>
            <a:endParaRPr lang="en-US" sz="2000" dirty="0"/>
          </a:p>
          <a:p>
            <a:r>
              <a:rPr lang="en-US" sz="2000" dirty="0"/>
              <a:t>“The food we choose to eat, how much is lost or wasted, and how it is produced will determine whether or not we meet the Paris [Climate] Agreement and [United Nations] Sustainable Development Goals (SDGs). Food systems must transition from being a net source of GHG emissions to a net sink. Shifting toward healthy flexitarian diets is central to this goal” (</a:t>
            </a:r>
            <a:r>
              <a:rPr lang="en-US" sz="2000" dirty="0" err="1"/>
              <a:t>Loken</a:t>
            </a:r>
            <a:r>
              <a:rPr lang="en-US" sz="2000" dirty="0"/>
              <a:t> and </a:t>
            </a:r>
            <a:r>
              <a:rPr lang="en-US" sz="2000" dirty="0" err="1"/>
              <a:t>DeClerck</a:t>
            </a:r>
            <a:r>
              <a:rPr lang="en-US" sz="2000" dirty="0"/>
              <a:t>, 2020).   </a:t>
            </a:r>
          </a:p>
          <a:p>
            <a:endParaRPr lang="en-US" sz="2000" dirty="0"/>
          </a:p>
          <a:p>
            <a:pPr marL="0" indent="0">
              <a:buNone/>
            </a:pPr>
            <a:endParaRPr lang="en-US" sz="2000" dirty="0"/>
          </a:p>
          <a:p>
            <a:endParaRPr lang="en-US" sz="2000" dirty="0"/>
          </a:p>
        </p:txBody>
      </p:sp>
      <p:sp>
        <p:nvSpPr>
          <p:cNvPr id="4" name="Slide Number Placeholder 3">
            <a:extLst>
              <a:ext uri="{FF2B5EF4-FFF2-40B4-BE49-F238E27FC236}">
                <a16:creationId xmlns:a16="http://schemas.microsoft.com/office/drawing/2014/main" id="{3BBBFB39-412B-AC4F-A32C-D1112367CBB2}"/>
              </a:ext>
            </a:extLst>
          </p:cNvPr>
          <p:cNvSpPr>
            <a:spLocks noGrp="1"/>
          </p:cNvSpPr>
          <p:nvPr>
            <p:ph type="sldNum" sz="quarter" idx="12"/>
          </p:nvPr>
        </p:nvSpPr>
        <p:spPr/>
        <p:txBody>
          <a:bodyPr/>
          <a:lstStyle/>
          <a:p>
            <a:fld id="{4394B3C2-DC85-4F11-92C8-EDC242E89324}" type="slidenum">
              <a:rPr lang="en-US" smtClean="0"/>
              <a:t>28</a:t>
            </a:fld>
            <a:endParaRPr lang="en-US"/>
          </a:p>
        </p:txBody>
      </p:sp>
    </p:spTree>
    <p:extLst>
      <p:ext uri="{BB962C8B-B14F-4D97-AF65-F5344CB8AC3E}">
        <p14:creationId xmlns:p14="http://schemas.microsoft.com/office/powerpoint/2010/main" val="707302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able full of food&#10;&#10;Description automatically generated with medium confidence">
            <a:extLst>
              <a:ext uri="{FF2B5EF4-FFF2-40B4-BE49-F238E27FC236}">
                <a16:creationId xmlns:a16="http://schemas.microsoft.com/office/drawing/2014/main" id="{4349F541-8D0A-FA48-8C80-E798B8BCCAD5}"/>
              </a:ext>
            </a:extLst>
          </p:cNvPr>
          <p:cNvPicPr>
            <a:picLocks noChangeAspect="1"/>
          </p:cNvPicPr>
          <p:nvPr/>
        </p:nvPicPr>
        <p:blipFill rotWithShape="1">
          <a:blip r:embed="rId2">
            <a:extLst>
              <a:ext uri="{28A0092B-C50C-407E-A947-70E740481C1C}">
                <a14:useLocalDpi xmlns:a14="http://schemas.microsoft.com/office/drawing/2010/main" val="0"/>
              </a:ext>
            </a:extLst>
          </a:blip>
          <a:srcRect t="13741" r="15254" b="14793"/>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B9BE69D-B232-BB4B-A5FB-54C1D8F72934}"/>
              </a:ext>
            </a:extLst>
          </p:cNvPr>
          <p:cNvSpPr/>
          <p:nvPr/>
        </p:nvSpPr>
        <p:spPr>
          <a:xfrm>
            <a:off x="493776" y="589629"/>
            <a:ext cx="7699248" cy="5779643"/>
          </a:xfrm>
          <a:prstGeom prst="rect">
            <a:avLst/>
          </a:prstGeom>
          <a:solidFill>
            <a:schemeClr val="bg1">
              <a:alpha val="80000"/>
            </a:schemeClr>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Presentation Outline</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508760"/>
            <a:ext cx="10515600" cy="4984115"/>
          </a:xfrm>
        </p:spPr>
        <p:txBody>
          <a:bodyPr>
            <a:normAutofit fontScale="92500" lnSpcReduction="20000"/>
          </a:bodyPr>
          <a:lstStyle/>
          <a:p>
            <a:pPr marL="571500" indent="-571500">
              <a:lnSpc>
                <a:spcPct val="110000"/>
              </a:lnSpc>
              <a:buFont typeface="+mj-lt"/>
              <a:buAutoNum type="romanUcPeriod"/>
            </a:pPr>
            <a:r>
              <a:rPr lang="en-US" sz="2400" dirty="0">
                <a:cs typeface="Calibri" panose="020F0502020204030204" pitchFamily="34" charset="0"/>
              </a:rPr>
              <a:t>Consumer Trends: Plant-Based Eating &amp; Sustainability</a:t>
            </a:r>
          </a:p>
          <a:p>
            <a:pPr marL="571500" indent="-571500">
              <a:lnSpc>
                <a:spcPct val="110000"/>
              </a:lnSpc>
              <a:buFont typeface="+mj-lt"/>
              <a:buAutoNum type="romanUcPeriod"/>
            </a:pPr>
            <a:r>
              <a:rPr lang="en-US" sz="2400" dirty="0">
                <a:cs typeface="Calibri" panose="020F0502020204030204" pitchFamily="34" charset="0"/>
              </a:rPr>
              <a:t>What is a Sustainable Food System?</a:t>
            </a:r>
          </a:p>
          <a:p>
            <a:pPr marL="571500" indent="-571500">
              <a:lnSpc>
                <a:spcPct val="110000"/>
              </a:lnSpc>
              <a:buFont typeface="+mj-lt"/>
              <a:buAutoNum type="romanUcPeriod"/>
            </a:pPr>
            <a:r>
              <a:rPr lang="en-US" sz="2400" dirty="0">
                <a:cs typeface="Calibri" panose="020F0502020204030204" pitchFamily="34" charset="0"/>
              </a:rPr>
              <a:t>What is a Sustainable Diet/Sustainable Healthy Diet?</a:t>
            </a:r>
          </a:p>
          <a:p>
            <a:pPr marL="571500" indent="-571500">
              <a:lnSpc>
                <a:spcPct val="110000"/>
              </a:lnSpc>
              <a:buFont typeface="+mj-lt"/>
              <a:buAutoNum type="romanUcPeriod"/>
            </a:pPr>
            <a:r>
              <a:rPr lang="en-US" sz="2400" dirty="0">
                <a:cs typeface="Calibri" panose="020F0502020204030204" pitchFamily="34" charset="0"/>
              </a:rPr>
              <a:t>Why are Sustainable Healthy Diets Important?</a:t>
            </a:r>
          </a:p>
          <a:p>
            <a:pPr marL="571500" indent="-571500">
              <a:lnSpc>
                <a:spcPct val="110000"/>
              </a:lnSpc>
              <a:buFont typeface="+mj-lt"/>
              <a:buAutoNum type="romanUcPeriod"/>
            </a:pPr>
            <a:r>
              <a:rPr lang="en-US" sz="2400" dirty="0">
                <a:cs typeface="Calibri" panose="020F0502020204030204" pitchFamily="34" charset="0"/>
              </a:rPr>
              <a:t>A Sustainable Food Systems Transition to Healthy Diets</a:t>
            </a:r>
          </a:p>
          <a:p>
            <a:pPr marL="571500" indent="-571500">
              <a:lnSpc>
                <a:spcPct val="110000"/>
              </a:lnSpc>
              <a:buFont typeface="+mj-lt"/>
              <a:buAutoNum type="romanUcPeriod"/>
            </a:pPr>
            <a:r>
              <a:rPr lang="en-US" sz="2400" b="1" dirty="0">
                <a:solidFill>
                  <a:srgbClr val="0172BC"/>
                </a:solidFill>
                <a:cs typeface="Calibri" panose="020F0502020204030204" pitchFamily="34" charset="0"/>
              </a:rPr>
              <a:t>What is a Flexitarian Diet?</a:t>
            </a:r>
          </a:p>
          <a:p>
            <a:pPr marL="571500" indent="-571500">
              <a:lnSpc>
                <a:spcPct val="110000"/>
              </a:lnSpc>
              <a:buFont typeface="+mj-lt"/>
              <a:buAutoNum type="romanUcPeriod"/>
            </a:pPr>
            <a:r>
              <a:rPr lang="en-US" sz="2400" dirty="0">
                <a:cs typeface="Calibri" panose="020F0502020204030204" pitchFamily="34" charset="0"/>
              </a:rPr>
              <a:t>How to Follow a Flexitarian Diet</a:t>
            </a:r>
          </a:p>
          <a:p>
            <a:pPr marL="571500" indent="-571500">
              <a:lnSpc>
                <a:spcPct val="110000"/>
              </a:lnSpc>
              <a:buFont typeface="+mj-lt"/>
              <a:buAutoNum type="romanUcPeriod"/>
            </a:pPr>
            <a:r>
              <a:rPr lang="en-US" sz="2400" dirty="0">
                <a:cs typeface="Calibri" panose="020F0502020204030204" pitchFamily="34" charset="0"/>
              </a:rPr>
              <a:t> Advantages/Benefits of a Flexitarian Diet</a:t>
            </a:r>
          </a:p>
          <a:p>
            <a:pPr marL="1028700" lvl="1" indent="-571500">
              <a:lnSpc>
                <a:spcPct val="110000"/>
              </a:lnSpc>
              <a:buFont typeface="+mj-lt"/>
              <a:buAutoNum type="alphaUcPeriod"/>
            </a:pPr>
            <a:r>
              <a:rPr lang="en-US" sz="2000" dirty="0">
                <a:cs typeface="Calibri" panose="020F0502020204030204" pitchFamily="34" charset="0"/>
              </a:rPr>
              <a:t>Nutritional Advantages</a:t>
            </a:r>
          </a:p>
          <a:p>
            <a:pPr marL="1028700" lvl="1" indent="-571500">
              <a:lnSpc>
                <a:spcPct val="110000"/>
              </a:lnSpc>
              <a:buFont typeface="+mj-lt"/>
              <a:buAutoNum type="alphaUcPeriod"/>
            </a:pPr>
            <a:r>
              <a:rPr lang="en-US" sz="2000" dirty="0">
                <a:cs typeface="Calibri" panose="020F0502020204030204" pitchFamily="34" charset="0"/>
              </a:rPr>
              <a:t>Health Benefits &amp; Health-Cost Savings</a:t>
            </a:r>
          </a:p>
          <a:p>
            <a:pPr marL="1028700" lvl="1" indent="-571500">
              <a:lnSpc>
                <a:spcPct val="110000"/>
              </a:lnSpc>
              <a:buFont typeface="+mj-lt"/>
              <a:buAutoNum type="alphaUcPeriod"/>
            </a:pPr>
            <a:r>
              <a:rPr lang="en-US" sz="2000" dirty="0">
                <a:cs typeface="Calibri" panose="020F0502020204030204" pitchFamily="34" charset="0"/>
              </a:rPr>
              <a:t>Environmental Benefits</a:t>
            </a:r>
          </a:p>
          <a:p>
            <a:pPr marL="571500" indent="-571500">
              <a:lnSpc>
                <a:spcPct val="110000"/>
              </a:lnSpc>
              <a:buFont typeface="+mj-lt"/>
              <a:buAutoNum type="romanUcPeriod"/>
            </a:pPr>
            <a:r>
              <a:rPr lang="en-US" sz="2400" dirty="0">
                <a:cs typeface="Calibri" panose="020F0502020204030204" pitchFamily="34" charset="0"/>
              </a:rPr>
              <a:t>Take Home Messages    </a:t>
            </a:r>
          </a:p>
        </p:txBody>
      </p:sp>
      <p:sp>
        <p:nvSpPr>
          <p:cNvPr id="6" name="Slide Number Placeholder 5">
            <a:extLst>
              <a:ext uri="{FF2B5EF4-FFF2-40B4-BE49-F238E27FC236}">
                <a16:creationId xmlns:a16="http://schemas.microsoft.com/office/drawing/2014/main" id="{96448440-6384-4949-9DBE-2E93B414ADE6}"/>
              </a:ext>
            </a:extLst>
          </p:cNvPr>
          <p:cNvSpPr>
            <a:spLocks noGrp="1"/>
          </p:cNvSpPr>
          <p:nvPr>
            <p:ph type="sldNum" sz="quarter" idx="12"/>
          </p:nvPr>
        </p:nvSpPr>
        <p:spPr/>
        <p:txBody>
          <a:bodyPr/>
          <a:lstStyle/>
          <a:p>
            <a:fld id="{4394B3C2-DC85-4F11-92C8-EDC242E89324}" type="slidenum">
              <a:rPr lang="en-US" smtClean="0"/>
              <a:t>29</a:t>
            </a:fld>
            <a:endParaRPr lang="en-US"/>
          </a:p>
        </p:txBody>
      </p:sp>
    </p:spTree>
    <p:extLst>
      <p:ext uri="{BB962C8B-B14F-4D97-AF65-F5344CB8AC3E}">
        <p14:creationId xmlns:p14="http://schemas.microsoft.com/office/powerpoint/2010/main" val="361247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able full of food&#10;&#10;Description automatically generated with medium confidence">
            <a:extLst>
              <a:ext uri="{FF2B5EF4-FFF2-40B4-BE49-F238E27FC236}">
                <a16:creationId xmlns:a16="http://schemas.microsoft.com/office/drawing/2014/main" id="{799FBE87-4878-2C41-AB27-6B5FF2146CC3}"/>
              </a:ext>
            </a:extLst>
          </p:cNvPr>
          <p:cNvPicPr>
            <a:picLocks noChangeAspect="1"/>
          </p:cNvPicPr>
          <p:nvPr/>
        </p:nvPicPr>
        <p:blipFill rotWithShape="1">
          <a:blip r:embed="rId2">
            <a:extLst>
              <a:ext uri="{28A0092B-C50C-407E-A947-70E740481C1C}">
                <a14:useLocalDpi xmlns:a14="http://schemas.microsoft.com/office/drawing/2010/main" val="0"/>
              </a:ext>
            </a:extLst>
          </a:blip>
          <a:srcRect t="13741" r="15254" b="14793"/>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B9BE69D-B232-BB4B-A5FB-54C1D8F72934}"/>
              </a:ext>
            </a:extLst>
          </p:cNvPr>
          <p:cNvSpPr/>
          <p:nvPr/>
        </p:nvSpPr>
        <p:spPr>
          <a:xfrm>
            <a:off x="493776" y="589629"/>
            <a:ext cx="7699248" cy="5779643"/>
          </a:xfrm>
          <a:prstGeom prst="rect">
            <a:avLst/>
          </a:prstGeom>
          <a:solidFill>
            <a:schemeClr val="bg1">
              <a:alpha val="80000"/>
            </a:schemeClr>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Presentation Outline</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508760"/>
            <a:ext cx="10515600" cy="4984115"/>
          </a:xfrm>
        </p:spPr>
        <p:txBody>
          <a:bodyPr>
            <a:normAutofit fontScale="92500" lnSpcReduction="20000"/>
          </a:bodyPr>
          <a:lstStyle/>
          <a:p>
            <a:pPr marL="571500" indent="-571500">
              <a:lnSpc>
                <a:spcPct val="110000"/>
              </a:lnSpc>
              <a:buFont typeface="+mj-lt"/>
              <a:buAutoNum type="romanUcPeriod"/>
            </a:pPr>
            <a:r>
              <a:rPr lang="en-US" sz="2400" b="1" dirty="0">
                <a:solidFill>
                  <a:srgbClr val="0172BC"/>
                </a:solidFill>
                <a:cs typeface="Calibri" panose="020F0502020204030204" pitchFamily="34" charset="0"/>
              </a:rPr>
              <a:t>Consumer Trends: Plant-Based Eating &amp; Sustainability</a:t>
            </a:r>
          </a:p>
          <a:p>
            <a:pPr marL="571500" indent="-571500">
              <a:lnSpc>
                <a:spcPct val="110000"/>
              </a:lnSpc>
              <a:buFont typeface="+mj-lt"/>
              <a:buAutoNum type="romanUcPeriod"/>
            </a:pPr>
            <a:r>
              <a:rPr lang="en-US" sz="2400" dirty="0">
                <a:cs typeface="Calibri" panose="020F0502020204030204" pitchFamily="34" charset="0"/>
              </a:rPr>
              <a:t>What is a Sustainable Food System?</a:t>
            </a:r>
          </a:p>
          <a:p>
            <a:pPr marL="571500" indent="-571500">
              <a:lnSpc>
                <a:spcPct val="110000"/>
              </a:lnSpc>
              <a:buFont typeface="+mj-lt"/>
              <a:buAutoNum type="romanUcPeriod"/>
            </a:pPr>
            <a:r>
              <a:rPr lang="en-US" sz="2400" dirty="0">
                <a:cs typeface="Calibri" panose="020F0502020204030204" pitchFamily="34" charset="0"/>
              </a:rPr>
              <a:t>What is a Sustainable Diet/Sustainable Healthy Diet?</a:t>
            </a:r>
          </a:p>
          <a:p>
            <a:pPr marL="571500" indent="-571500">
              <a:lnSpc>
                <a:spcPct val="110000"/>
              </a:lnSpc>
              <a:buFont typeface="+mj-lt"/>
              <a:buAutoNum type="romanUcPeriod"/>
            </a:pPr>
            <a:r>
              <a:rPr lang="en-US" sz="2400" dirty="0">
                <a:cs typeface="Calibri" panose="020F0502020204030204" pitchFamily="34" charset="0"/>
              </a:rPr>
              <a:t>Why are Sustainable Healthy Diets Important?</a:t>
            </a:r>
          </a:p>
          <a:p>
            <a:pPr marL="571500" indent="-571500">
              <a:lnSpc>
                <a:spcPct val="110000"/>
              </a:lnSpc>
              <a:buFont typeface="+mj-lt"/>
              <a:buAutoNum type="romanUcPeriod"/>
            </a:pPr>
            <a:r>
              <a:rPr lang="en-US" sz="2400" dirty="0">
                <a:cs typeface="Calibri" panose="020F0502020204030204" pitchFamily="34" charset="0"/>
              </a:rPr>
              <a:t>A Sustainable Food Systems Transition to Healthy Diets</a:t>
            </a:r>
          </a:p>
          <a:p>
            <a:pPr marL="571500" indent="-571500">
              <a:lnSpc>
                <a:spcPct val="110000"/>
              </a:lnSpc>
              <a:buFont typeface="+mj-lt"/>
              <a:buAutoNum type="romanUcPeriod"/>
            </a:pPr>
            <a:r>
              <a:rPr lang="en-US" sz="2400" dirty="0">
                <a:cs typeface="Calibri" panose="020F0502020204030204" pitchFamily="34" charset="0"/>
              </a:rPr>
              <a:t>What is a Flexitarian Diet?</a:t>
            </a:r>
          </a:p>
          <a:p>
            <a:pPr marL="571500" indent="-571500">
              <a:lnSpc>
                <a:spcPct val="110000"/>
              </a:lnSpc>
              <a:buFont typeface="+mj-lt"/>
              <a:buAutoNum type="romanUcPeriod"/>
            </a:pPr>
            <a:r>
              <a:rPr lang="en-US" sz="2400" dirty="0">
                <a:cs typeface="Calibri" panose="020F0502020204030204" pitchFamily="34" charset="0"/>
              </a:rPr>
              <a:t>How to Follow a Flexitarian Diet</a:t>
            </a:r>
          </a:p>
          <a:p>
            <a:pPr marL="571500" indent="-571500">
              <a:lnSpc>
                <a:spcPct val="110000"/>
              </a:lnSpc>
              <a:buFont typeface="+mj-lt"/>
              <a:buAutoNum type="romanUcPeriod"/>
            </a:pPr>
            <a:r>
              <a:rPr lang="en-US" sz="2400" dirty="0">
                <a:cs typeface="Calibri" panose="020F0502020204030204" pitchFamily="34" charset="0"/>
              </a:rPr>
              <a:t> Advantages/Benefits of a Flexitarian Diet</a:t>
            </a:r>
          </a:p>
          <a:p>
            <a:pPr marL="1028700" lvl="1" indent="-571500">
              <a:lnSpc>
                <a:spcPct val="110000"/>
              </a:lnSpc>
              <a:buFont typeface="+mj-lt"/>
              <a:buAutoNum type="alphaUcPeriod"/>
            </a:pPr>
            <a:r>
              <a:rPr lang="en-US" sz="2000" dirty="0">
                <a:cs typeface="Calibri" panose="020F0502020204030204" pitchFamily="34" charset="0"/>
              </a:rPr>
              <a:t>Nutritional Advantages</a:t>
            </a:r>
          </a:p>
          <a:p>
            <a:pPr marL="1028700" lvl="1" indent="-571500">
              <a:lnSpc>
                <a:spcPct val="110000"/>
              </a:lnSpc>
              <a:buFont typeface="+mj-lt"/>
              <a:buAutoNum type="alphaUcPeriod"/>
            </a:pPr>
            <a:r>
              <a:rPr lang="en-US" sz="2000" dirty="0">
                <a:cs typeface="Calibri" panose="020F0502020204030204" pitchFamily="34" charset="0"/>
              </a:rPr>
              <a:t>Health Benefits &amp; Health-Cost Savings</a:t>
            </a:r>
          </a:p>
          <a:p>
            <a:pPr marL="1028700" lvl="1" indent="-571500">
              <a:lnSpc>
                <a:spcPct val="110000"/>
              </a:lnSpc>
              <a:buFont typeface="+mj-lt"/>
              <a:buAutoNum type="alphaUcPeriod"/>
            </a:pPr>
            <a:r>
              <a:rPr lang="en-US" sz="2000" dirty="0">
                <a:cs typeface="Calibri" panose="020F0502020204030204" pitchFamily="34" charset="0"/>
              </a:rPr>
              <a:t>Environmental Benefits</a:t>
            </a:r>
          </a:p>
          <a:p>
            <a:pPr marL="571500" indent="-571500">
              <a:lnSpc>
                <a:spcPct val="110000"/>
              </a:lnSpc>
              <a:buFont typeface="+mj-lt"/>
              <a:buAutoNum type="romanUcPeriod"/>
            </a:pPr>
            <a:r>
              <a:rPr lang="en-US" sz="2400" dirty="0">
                <a:cs typeface="Calibri" panose="020F0502020204030204" pitchFamily="34" charset="0"/>
              </a:rPr>
              <a:t>Take Home Messages    </a:t>
            </a:r>
          </a:p>
        </p:txBody>
      </p:sp>
      <p:sp>
        <p:nvSpPr>
          <p:cNvPr id="6" name="Slide Number Placeholder 5">
            <a:extLst>
              <a:ext uri="{FF2B5EF4-FFF2-40B4-BE49-F238E27FC236}">
                <a16:creationId xmlns:a16="http://schemas.microsoft.com/office/drawing/2014/main" id="{DEC243BE-6D7C-8548-8756-50CE6E73549C}"/>
              </a:ext>
            </a:extLst>
          </p:cNvPr>
          <p:cNvSpPr>
            <a:spLocks noGrp="1"/>
          </p:cNvSpPr>
          <p:nvPr>
            <p:ph type="sldNum" sz="quarter" idx="12"/>
          </p:nvPr>
        </p:nvSpPr>
        <p:spPr/>
        <p:txBody>
          <a:bodyPr/>
          <a:lstStyle/>
          <a:p>
            <a:fld id="{4394B3C2-DC85-4F11-92C8-EDC242E89324}" type="slidenum">
              <a:rPr lang="en-US" smtClean="0"/>
              <a:t>3</a:t>
            </a:fld>
            <a:endParaRPr lang="en-US"/>
          </a:p>
        </p:txBody>
      </p:sp>
    </p:spTree>
    <p:extLst>
      <p:ext uri="{BB962C8B-B14F-4D97-AF65-F5344CB8AC3E}">
        <p14:creationId xmlns:p14="http://schemas.microsoft.com/office/powerpoint/2010/main" val="2844339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normAutofit/>
          </a:bodyPr>
          <a:lstStyle/>
          <a:p>
            <a:r>
              <a:rPr lang="en-US" b="1" dirty="0">
                <a:solidFill>
                  <a:srgbClr val="0172BC"/>
                </a:solidFill>
                <a:latin typeface="Calibri" panose="020F0502020204030204" pitchFamily="34" charset="0"/>
                <a:cs typeface="Calibri" panose="020F0502020204030204" pitchFamily="34" charset="0"/>
              </a:rPr>
              <a:t>What is a Flexitarian Diet?</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745725" y="1524000"/>
            <a:ext cx="5584056" cy="4968875"/>
          </a:xfrm>
        </p:spPr>
        <p:txBody>
          <a:bodyPr>
            <a:normAutofit/>
          </a:bodyPr>
          <a:lstStyle/>
          <a:p>
            <a:pPr>
              <a:lnSpc>
                <a:spcPct val="100000"/>
              </a:lnSpc>
            </a:pPr>
            <a:r>
              <a:rPr lang="en-US" sz="2000" dirty="0"/>
              <a:t>Flexible + vegetarian = flexitarian (</a:t>
            </a:r>
            <a:r>
              <a:rPr lang="en-US" sz="2000" dirty="0" err="1"/>
              <a:t>Blatner</a:t>
            </a:r>
            <a:r>
              <a:rPr lang="en-US" sz="2000" dirty="0"/>
              <a:t>, 2008; Derbyshire, 2017)</a:t>
            </a:r>
          </a:p>
          <a:p>
            <a:pPr>
              <a:lnSpc>
                <a:spcPct val="100000"/>
              </a:lnSpc>
            </a:pPr>
            <a:r>
              <a:rPr lang="en-US" sz="2000" dirty="0"/>
              <a:t>It is sometimes referred to as a “semi-vegetarian” diet (Derbyshire, 2017).</a:t>
            </a:r>
          </a:p>
          <a:p>
            <a:pPr>
              <a:lnSpc>
                <a:spcPct val="100000"/>
              </a:lnSpc>
            </a:pPr>
            <a:r>
              <a:rPr lang="en-US" sz="2000" dirty="0"/>
              <a:t>It is “largely plant-based but can optionally include modest amounts of fish, meat and dairy foods” (Summary Report of the Eat-</a:t>
            </a:r>
            <a:r>
              <a:rPr lang="en-US" sz="2000" i="1" dirty="0"/>
              <a:t>Lancet</a:t>
            </a:r>
            <a:r>
              <a:rPr lang="en-US" sz="2000" dirty="0"/>
              <a:t> Commission, 2019).</a:t>
            </a:r>
          </a:p>
          <a:p>
            <a:pPr>
              <a:lnSpc>
                <a:spcPct val="100000"/>
              </a:lnSpc>
            </a:pPr>
            <a:r>
              <a:rPr lang="en-US" sz="2000" dirty="0"/>
              <a:t>It encourages variety rather than restriction as you don’t have to exclude any specific food… For most people, it is a realistic way to significantly reduce the quantity of animal-source foods in the diet (Danone Institute International and American Society of Nutrition, 2019).</a:t>
            </a:r>
          </a:p>
        </p:txBody>
      </p:sp>
      <p:sp>
        <p:nvSpPr>
          <p:cNvPr id="4" name="Slide Number Placeholder 3">
            <a:extLst>
              <a:ext uri="{FF2B5EF4-FFF2-40B4-BE49-F238E27FC236}">
                <a16:creationId xmlns:a16="http://schemas.microsoft.com/office/drawing/2014/main" id="{77D2681E-9857-9B48-995D-CC0B1C6193CB}"/>
              </a:ext>
            </a:extLst>
          </p:cNvPr>
          <p:cNvSpPr>
            <a:spLocks noGrp="1"/>
          </p:cNvSpPr>
          <p:nvPr>
            <p:ph type="sldNum" sz="quarter" idx="12"/>
          </p:nvPr>
        </p:nvSpPr>
        <p:spPr/>
        <p:txBody>
          <a:bodyPr/>
          <a:lstStyle/>
          <a:p>
            <a:fld id="{4394B3C2-DC85-4F11-92C8-EDC242E89324}" type="slidenum">
              <a:rPr lang="en-US" smtClean="0"/>
              <a:t>30</a:t>
            </a:fld>
            <a:endParaRPr lang="en-US"/>
          </a:p>
        </p:txBody>
      </p:sp>
      <p:pic>
        <p:nvPicPr>
          <p:cNvPr id="7" name="Picture 6" descr="A picture containing plate, food, table, dish&#10;&#10;Description automatically generated">
            <a:extLst>
              <a:ext uri="{FF2B5EF4-FFF2-40B4-BE49-F238E27FC236}">
                <a16:creationId xmlns:a16="http://schemas.microsoft.com/office/drawing/2014/main" id="{413C84C0-4D3C-FA46-9ED6-8D4851A72CDC}"/>
              </a:ext>
            </a:extLst>
          </p:cNvPr>
          <p:cNvPicPr>
            <a:picLocks noChangeAspect="1"/>
          </p:cNvPicPr>
          <p:nvPr/>
        </p:nvPicPr>
        <p:blipFill rotWithShape="1">
          <a:blip r:embed="rId2">
            <a:extLst>
              <a:ext uri="{28A0092B-C50C-407E-A947-70E740481C1C}">
                <a14:useLocalDpi xmlns:a14="http://schemas.microsoft.com/office/drawing/2010/main" val="0"/>
              </a:ext>
            </a:extLst>
          </a:blip>
          <a:srcRect l="10768" r="2848"/>
          <a:stretch/>
        </p:blipFill>
        <p:spPr>
          <a:xfrm>
            <a:off x="6607945" y="1690688"/>
            <a:ext cx="5584055" cy="4305300"/>
          </a:xfrm>
          <a:prstGeom prst="rect">
            <a:avLst/>
          </a:prstGeom>
          <a:ln>
            <a:solidFill>
              <a:srgbClr val="0172BC"/>
            </a:solidFill>
          </a:ln>
        </p:spPr>
      </p:pic>
    </p:spTree>
    <p:extLst>
      <p:ext uri="{BB962C8B-B14F-4D97-AF65-F5344CB8AC3E}">
        <p14:creationId xmlns:p14="http://schemas.microsoft.com/office/powerpoint/2010/main" val="3667203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normAutofit/>
          </a:bodyPr>
          <a:lstStyle/>
          <a:p>
            <a:r>
              <a:rPr lang="en-US" b="1" dirty="0">
                <a:solidFill>
                  <a:srgbClr val="0172BC"/>
                </a:solidFill>
                <a:latin typeface="Calibri" panose="020F0502020204030204" pitchFamily="34" charset="0"/>
                <a:cs typeface="Calibri" panose="020F0502020204030204" pitchFamily="34" charset="0"/>
              </a:rPr>
              <a:t>What is a Flexitarian Diet?</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825624"/>
            <a:ext cx="10515600" cy="4771215"/>
          </a:xfrm>
        </p:spPr>
        <p:txBody>
          <a:bodyPr>
            <a:normAutofit/>
          </a:bodyPr>
          <a:lstStyle/>
          <a:p>
            <a:pPr marL="0" indent="0">
              <a:buNone/>
            </a:pPr>
            <a:r>
              <a:rPr lang="en-US" sz="2000" b="1" dirty="0"/>
              <a:t>It’s based on the following principles:</a:t>
            </a:r>
          </a:p>
          <a:p>
            <a:pPr marL="0" indent="0">
              <a:buNone/>
            </a:pPr>
            <a:endParaRPr lang="en-US" sz="2000" dirty="0"/>
          </a:p>
          <a:p>
            <a:r>
              <a:rPr lang="en-US" sz="2000" dirty="0"/>
              <a:t>Eat mostly fruits, vegetables, legumes, nuts and seeds, and whole grains.</a:t>
            </a:r>
          </a:p>
          <a:p>
            <a:r>
              <a:rPr lang="en-US" sz="2000" dirty="0"/>
              <a:t>Focus on protein from plants instead of animals. </a:t>
            </a:r>
          </a:p>
          <a:p>
            <a:r>
              <a:rPr lang="en-US" sz="2000" dirty="0"/>
              <a:t>Include dairy products and eggs.</a:t>
            </a:r>
          </a:p>
          <a:p>
            <a:r>
              <a:rPr lang="en-US" sz="2000" dirty="0"/>
              <a:t>Be flexible and incorporate meat, poultry, fish, and seafood occasionally. </a:t>
            </a:r>
          </a:p>
          <a:p>
            <a:r>
              <a:rPr lang="en-US" sz="2000" dirty="0"/>
              <a:t>Eat the least processed, most natural form of foods.</a:t>
            </a:r>
          </a:p>
          <a:p>
            <a:r>
              <a:rPr lang="en-US" sz="2000" dirty="0"/>
              <a:t>Limit highly processed foods.</a:t>
            </a:r>
          </a:p>
          <a:p>
            <a:r>
              <a:rPr lang="en-US" sz="2000" dirty="0"/>
              <a:t>Limit refined grains, added sugars and sweets.</a:t>
            </a:r>
          </a:p>
        </p:txBody>
      </p:sp>
      <p:sp>
        <p:nvSpPr>
          <p:cNvPr id="4" name="Rectangle 3">
            <a:extLst>
              <a:ext uri="{FF2B5EF4-FFF2-40B4-BE49-F238E27FC236}">
                <a16:creationId xmlns:a16="http://schemas.microsoft.com/office/drawing/2014/main" id="{F576D1DC-38D3-8940-A029-F6CD59CFBB49}"/>
              </a:ext>
            </a:extLst>
          </p:cNvPr>
          <p:cNvSpPr/>
          <p:nvPr/>
        </p:nvSpPr>
        <p:spPr>
          <a:xfrm>
            <a:off x="763675" y="5757085"/>
            <a:ext cx="8180299" cy="839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Modern Flexitarian. Plant-Inspired Recipes You Can Flex To Add Fish, Meat, or Dairy. New York: DK Publishing, 2020.</a:t>
            </a:r>
            <a:endParaRPr lang="en-US" sz="1400" dirty="0">
              <a:ln>
                <a:solidFill>
                  <a:schemeClr val="bg1"/>
                </a:solidFill>
              </a:ln>
              <a:solidFill>
                <a:schemeClr val="tx1"/>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8762AAE-8F30-8D4D-87DA-334E9E9D6871}"/>
              </a:ext>
            </a:extLst>
          </p:cNvPr>
          <p:cNvSpPr>
            <a:spLocks noGrp="1"/>
          </p:cNvSpPr>
          <p:nvPr>
            <p:ph type="sldNum" sz="quarter" idx="12"/>
          </p:nvPr>
        </p:nvSpPr>
        <p:spPr/>
        <p:txBody>
          <a:bodyPr/>
          <a:lstStyle/>
          <a:p>
            <a:fld id="{4394B3C2-DC85-4F11-92C8-EDC242E89324}" type="slidenum">
              <a:rPr lang="en-US" smtClean="0"/>
              <a:t>31</a:t>
            </a:fld>
            <a:endParaRPr lang="en-US"/>
          </a:p>
        </p:txBody>
      </p:sp>
    </p:spTree>
    <p:extLst>
      <p:ext uri="{BB962C8B-B14F-4D97-AF65-F5344CB8AC3E}">
        <p14:creationId xmlns:p14="http://schemas.microsoft.com/office/powerpoint/2010/main" val="2708478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able full of food&#10;&#10;Description automatically generated with medium confidence">
            <a:extLst>
              <a:ext uri="{FF2B5EF4-FFF2-40B4-BE49-F238E27FC236}">
                <a16:creationId xmlns:a16="http://schemas.microsoft.com/office/drawing/2014/main" id="{F5CBD775-39D2-4849-8ED4-F60CA601D44C}"/>
              </a:ext>
            </a:extLst>
          </p:cNvPr>
          <p:cNvPicPr>
            <a:picLocks noChangeAspect="1"/>
          </p:cNvPicPr>
          <p:nvPr/>
        </p:nvPicPr>
        <p:blipFill rotWithShape="1">
          <a:blip r:embed="rId2">
            <a:extLst>
              <a:ext uri="{28A0092B-C50C-407E-A947-70E740481C1C}">
                <a14:useLocalDpi xmlns:a14="http://schemas.microsoft.com/office/drawing/2010/main" val="0"/>
              </a:ext>
            </a:extLst>
          </a:blip>
          <a:srcRect t="13741" r="15254" b="14793"/>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B9BE69D-B232-BB4B-A5FB-54C1D8F72934}"/>
              </a:ext>
            </a:extLst>
          </p:cNvPr>
          <p:cNvSpPr/>
          <p:nvPr/>
        </p:nvSpPr>
        <p:spPr>
          <a:xfrm>
            <a:off x="493776" y="589629"/>
            <a:ext cx="7699248" cy="5779643"/>
          </a:xfrm>
          <a:prstGeom prst="rect">
            <a:avLst/>
          </a:prstGeom>
          <a:solidFill>
            <a:schemeClr val="bg1">
              <a:alpha val="80000"/>
            </a:schemeClr>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Presentation Outline</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508760"/>
            <a:ext cx="10515600" cy="4984115"/>
          </a:xfrm>
        </p:spPr>
        <p:txBody>
          <a:bodyPr>
            <a:normAutofit fontScale="92500" lnSpcReduction="20000"/>
          </a:bodyPr>
          <a:lstStyle/>
          <a:p>
            <a:pPr marL="571500" indent="-571500">
              <a:lnSpc>
                <a:spcPct val="110000"/>
              </a:lnSpc>
              <a:buFont typeface="+mj-lt"/>
              <a:buAutoNum type="romanUcPeriod"/>
            </a:pPr>
            <a:r>
              <a:rPr lang="en-US" sz="2400" dirty="0">
                <a:cs typeface="Calibri" panose="020F0502020204030204" pitchFamily="34" charset="0"/>
              </a:rPr>
              <a:t>Consumer Trends: Plant-Based Eating &amp; Sustainability</a:t>
            </a:r>
          </a:p>
          <a:p>
            <a:pPr marL="571500" indent="-571500">
              <a:lnSpc>
                <a:spcPct val="110000"/>
              </a:lnSpc>
              <a:buFont typeface="+mj-lt"/>
              <a:buAutoNum type="romanUcPeriod"/>
            </a:pPr>
            <a:r>
              <a:rPr lang="en-US" sz="2400" dirty="0">
                <a:cs typeface="Calibri" panose="020F0502020204030204" pitchFamily="34" charset="0"/>
              </a:rPr>
              <a:t>What is a Sustainable Food System?</a:t>
            </a:r>
          </a:p>
          <a:p>
            <a:pPr marL="571500" indent="-571500">
              <a:lnSpc>
                <a:spcPct val="110000"/>
              </a:lnSpc>
              <a:buFont typeface="+mj-lt"/>
              <a:buAutoNum type="romanUcPeriod"/>
            </a:pPr>
            <a:r>
              <a:rPr lang="en-US" sz="2400" dirty="0">
                <a:cs typeface="Calibri" panose="020F0502020204030204" pitchFamily="34" charset="0"/>
              </a:rPr>
              <a:t>What is a Sustainable Diet/Sustainable Healthy Diet?</a:t>
            </a:r>
          </a:p>
          <a:p>
            <a:pPr marL="571500" indent="-571500">
              <a:lnSpc>
                <a:spcPct val="110000"/>
              </a:lnSpc>
              <a:buFont typeface="+mj-lt"/>
              <a:buAutoNum type="romanUcPeriod"/>
            </a:pPr>
            <a:r>
              <a:rPr lang="en-US" sz="2400" dirty="0">
                <a:cs typeface="Calibri" panose="020F0502020204030204" pitchFamily="34" charset="0"/>
              </a:rPr>
              <a:t>Why are Sustainable Healthy Diets Important?</a:t>
            </a:r>
          </a:p>
          <a:p>
            <a:pPr marL="571500" indent="-571500">
              <a:lnSpc>
                <a:spcPct val="110000"/>
              </a:lnSpc>
              <a:buFont typeface="+mj-lt"/>
              <a:buAutoNum type="romanUcPeriod"/>
            </a:pPr>
            <a:r>
              <a:rPr lang="en-US" sz="2400" dirty="0">
                <a:cs typeface="Calibri" panose="020F0502020204030204" pitchFamily="34" charset="0"/>
              </a:rPr>
              <a:t>A Sustainable Food Systems Transition to Healthy Diets</a:t>
            </a:r>
          </a:p>
          <a:p>
            <a:pPr marL="571500" indent="-571500">
              <a:lnSpc>
                <a:spcPct val="110000"/>
              </a:lnSpc>
              <a:buFont typeface="+mj-lt"/>
              <a:buAutoNum type="romanUcPeriod"/>
            </a:pPr>
            <a:r>
              <a:rPr lang="en-US" sz="2400" dirty="0">
                <a:cs typeface="Calibri" panose="020F0502020204030204" pitchFamily="34" charset="0"/>
              </a:rPr>
              <a:t>What is a Flexitarian Diet?</a:t>
            </a:r>
          </a:p>
          <a:p>
            <a:pPr marL="571500" indent="-571500">
              <a:lnSpc>
                <a:spcPct val="110000"/>
              </a:lnSpc>
              <a:buFont typeface="+mj-lt"/>
              <a:buAutoNum type="romanUcPeriod"/>
            </a:pPr>
            <a:r>
              <a:rPr lang="en-US" sz="2400" b="1" dirty="0">
                <a:solidFill>
                  <a:srgbClr val="0172BC"/>
                </a:solidFill>
                <a:cs typeface="Calibri" panose="020F0502020204030204" pitchFamily="34" charset="0"/>
              </a:rPr>
              <a:t>How to Follow a Flexitarian Diet</a:t>
            </a:r>
          </a:p>
          <a:p>
            <a:pPr marL="571500" indent="-571500">
              <a:lnSpc>
                <a:spcPct val="110000"/>
              </a:lnSpc>
              <a:buFont typeface="+mj-lt"/>
              <a:buAutoNum type="romanUcPeriod"/>
            </a:pPr>
            <a:r>
              <a:rPr lang="en-US" sz="2400" dirty="0">
                <a:cs typeface="Calibri" panose="020F0502020204030204" pitchFamily="34" charset="0"/>
              </a:rPr>
              <a:t> Advantages/Benefits of a Flexitarian Diet</a:t>
            </a:r>
          </a:p>
          <a:p>
            <a:pPr marL="1028700" lvl="1" indent="-571500">
              <a:lnSpc>
                <a:spcPct val="110000"/>
              </a:lnSpc>
              <a:buFont typeface="+mj-lt"/>
              <a:buAutoNum type="alphaUcPeriod"/>
            </a:pPr>
            <a:r>
              <a:rPr lang="en-US" sz="2000" dirty="0">
                <a:cs typeface="Calibri" panose="020F0502020204030204" pitchFamily="34" charset="0"/>
              </a:rPr>
              <a:t>Nutritional Advantages</a:t>
            </a:r>
          </a:p>
          <a:p>
            <a:pPr marL="1028700" lvl="1" indent="-571500">
              <a:lnSpc>
                <a:spcPct val="110000"/>
              </a:lnSpc>
              <a:buFont typeface="+mj-lt"/>
              <a:buAutoNum type="alphaUcPeriod"/>
            </a:pPr>
            <a:r>
              <a:rPr lang="en-US" sz="2000" dirty="0">
                <a:cs typeface="Calibri" panose="020F0502020204030204" pitchFamily="34" charset="0"/>
              </a:rPr>
              <a:t>Health Benefits &amp; Health-Cost Savings</a:t>
            </a:r>
          </a:p>
          <a:p>
            <a:pPr marL="1028700" lvl="1" indent="-571500">
              <a:lnSpc>
                <a:spcPct val="110000"/>
              </a:lnSpc>
              <a:buFont typeface="+mj-lt"/>
              <a:buAutoNum type="alphaUcPeriod"/>
            </a:pPr>
            <a:r>
              <a:rPr lang="en-US" sz="2000" dirty="0">
                <a:cs typeface="Calibri" panose="020F0502020204030204" pitchFamily="34" charset="0"/>
              </a:rPr>
              <a:t>Environmental Benefits</a:t>
            </a:r>
          </a:p>
          <a:p>
            <a:pPr marL="571500" indent="-571500">
              <a:lnSpc>
                <a:spcPct val="110000"/>
              </a:lnSpc>
              <a:buFont typeface="+mj-lt"/>
              <a:buAutoNum type="romanUcPeriod"/>
            </a:pPr>
            <a:r>
              <a:rPr lang="en-US" sz="2400" dirty="0">
                <a:cs typeface="Calibri" panose="020F0502020204030204" pitchFamily="34" charset="0"/>
              </a:rPr>
              <a:t>Take Home Messages    </a:t>
            </a:r>
          </a:p>
        </p:txBody>
      </p:sp>
      <p:sp>
        <p:nvSpPr>
          <p:cNvPr id="6" name="Slide Number Placeholder 5">
            <a:extLst>
              <a:ext uri="{FF2B5EF4-FFF2-40B4-BE49-F238E27FC236}">
                <a16:creationId xmlns:a16="http://schemas.microsoft.com/office/drawing/2014/main" id="{7288B6FC-688B-8643-A9D9-3D5E5EC73125}"/>
              </a:ext>
            </a:extLst>
          </p:cNvPr>
          <p:cNvSpPr>
            <a:spLocks noGrp="1"/>
          </p:cNvSpPr>
          <p:nvPr>
            <p:ph type="sldNum" sz="quarter" idx="12"/>
          </p:nvPr>
        </p:nvSpPr>
        <p:spPr/>
        <p:txBody>
          <a:bodyPr/>
          <a:lstStyle/>
          <a:p>
            <a:fld id="{4394B3C2-DC85-4F11-92C8-EDC242E89324}" type="slidenum">
              <a:rPr lang="en-US" smtClean="0"/>
              <a:t>32</a:t>
            </a:fld>
            <a:endParaRPr lang="en-US"/>
          </a:p>
        </p:txBody>
      </p:sp>
    </p:spTree>
    <p:extLst>
      <p:ext uri="{BB962C8B-B14F-4D97-AF65-F5344CB8AC3E}">
        <p14:creationId xmlns:p14="http://schemas.microsoft.com/office/powerpoint/2010/main" val="297852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normAutofit/>
          </a:bodyPr>
          <a:lstStyle/>
          <a:p>
            <a:r>
              <a:rPr lang="en-US" b="1" dirty="0">
                <a:solidFill>
                  <a:srgbClr val="0172BC"/>
                </a:solidFill>
                <a:latin typeface="Calibri" panose="020F0502020204030204" pitchFamily="34" charset="0"/>
                <a:cs typeface="Calibri" panose="020F0502020204030204" pitchFamily="34" charset="0"/>
              </a:rPr>
              <a:t>How to Follow a Flexitarian Diet</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2" y="1825625"/>
            <a:ext cx="6104136" cy="4351338"/>
          </a:xfrm>
        </p:spPr>
        <p:txBody>
          <a:bodyPr>
            <a:normAutofit/>
          </a:bodyPr>
          <a:lstStyle/>
          <a:p>
            <a:r>
              <a:rPr lang="en-US" sz="2000" dirty="0"/>
              <a:t>Start small. Commit to one meat-free day per week, such as “Meatless Monday,” and then steadily adjust your diet.</a:t>
            </a:r>
          </a:p>
          <a:p>
            <a:r>
              <a:rPr lang="en-US" sz="2000" dirty="0"/>
              <a:t>Substitute half the meat content in your meals for a plant-based source of protein, such as beans or lentils. </a:t>
            </a:r>
          </a:p>
          <a:p>
            <a:r>
              <a:rPr lang="en-US" sz="2000" dirty="0"/>
              <a:t>Make the most of plant-based meat-alternative products (e.g., plant-based veggie burgers, tofu, tempeh).</a:t>
            </a:r>
          </a:p>
          <a:p>
            <a:r>
              <a:rPr lang="en-US" sz="2000" dirty="0"/>
              <a:t>Dairy products and plant-based dairy alternatives (e.g., yogurt and soy milk) can co-exist.</a:t>
            </a:r>
          </a:p>
          <a:p>
            <a:pPr marL="457200" indent="-457200">
              <a:buFont typeface="+mj-lt"/>
              <a:buAutoNum type="arabicPeriod"/>
            </a:pPr>
            <a:endParaRPr lang="en-US" sz="2000" dirty="0"/>
          </a:p>
          <a:p>
            <a:endParaRPr lang="en-US" sz="2000" dirty="0"/>
          </a:p>
        </p:txBody>
      </p:sp>
      <p:sp>
        <p:nvSpPr>
          <p:cNvPr id="4" name="Rectangle 3">
            <a:extLst>
              <a:ext uri="{FF2B5EF4-FFF2-40B4-BE49-F238E27FC236}">
                <a16:creationId xmlns:a16="http://schemas.microsoft.com/office/drawing/2014/main" id="{F576D1DC-38D3-8940-A029-F6CD59CFBB49}"/>
              </a:ext>
            </a:extLst>
          </p:cNvPr>
          <p:cNvSpPr/>
          <p:nvPr/>
        </p:nvSpPr>
        <p:spPr>
          <a:xfrm>
            <a:off x="1207414" y="5757085"/>
            <a:ext cx="9797470" cy="1100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Modern Flexitarian. Plant-Inspired Recipes You Can Flex To Add Fish, Meat, or Dairy. New York: DK Publishing, 2020. </a:t>
            </a:r>
          </a:p>
          <a:p>
            <a:r>
              <a:rPr lang="en-US" sz="14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Blatner</a:t>
            </a:r>
            <a:r>
              <a:rPr lang="en-US" sz="1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DJ. The Flexitarian Diet. The Mostly Vegetarian Way to Lose Weight, Be Healthier, Prevent Disease, and Add Years to Your Life. New York: McGraw Hill, 2008.</a:t>
            </a:r>
          </a:p>
        </p:txBody>
      </p:sp>
      <p:pic>
        <p:nvPicPr>
          <p:cNvPr id="1026" name="Picture 2" descr="Silk Original Soymilk">
            <a:extLst>
              <a:ext uri="{FF2B5EF4-FFF2-40B4-BE49-F238E27FC236}">
                <a16:creationId xmlns:a16="http://schemas.microsoft.com/office/drawing/2014/main" id="{03135803-6EBC-C147-83BC-837FCAAF3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033" y="1271538"/>
            <a:ext cx="3371967" cy="41056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449DA45-BBFB-E94A-A691-8E15EFC128D6}"/>
              </a:ext>
            </a:extLst>
          </p:cNvPr>
          <p:cNvPicPr>
            <a:picLocks noChangeAspect="1"/>
          </p:cNvPicPr>
          <p:nvPr/>
        </p:nvPicPr>
        <p:blipFill>
          <a:blip r:embed="rId3"/>
          <a:stretch>
            <a:fillRect/>
          </a:stretch>
        </p:blipFill>
        <p:spPr>
          <a:xfrm>
            <a:off x="7567892" y="3086369"/>
            <a:ext cx="1883575" cy="2290834"/>
          </a:xfrm>
          <a:prstGeom prst="rect">
            <a:avLst/>
          </a:prstGeom>
        </p:spPr>
      </p:pic>
      <p:sp>
        <p:nvSpPr>
          <p:cNvPr id="6" name="Slide Number Placeholder 5">
            <a:extLst>
              <a:ext uri="{FF2B5EF4-FFF2-40B4-BE49-F238E27FC236}">
                <a16:creationId xmlns:a16="http://schemas.microsoft.com/office/drawing/2014/main" id="{26DFE53A-FD3A-9941-9B8B-9FC062EC96A1}"/>
              </a:ext>
            </a:extLst>
          </p:cNvPr>
          <p:cNvSpPr>
            <a:spLocks noGrp="1"/>
          </p:cNvSpPr>
          <p:nvPr>
            <p:ph type="sldNum" sz="quarter" idx="12"/>
          </p:nvPr>
        </p:nvSpPr>
        <p:spPr/>
        <p:txBody>
          <a:bodyPr/>
          <a:lstStyle/>
          <a:p>
            <a:fld id="{4394B3C2-DC85-4F11-92C8-EDC242E89324}" type="slidenum">
              <a:rPr lang="en-US" smtClean="0"/>
              <a:t>33</a:t>
            </a:fld>
            <a:endParaRPr lang="en-US"/>
          </a:p>
        </p:txBody>
      </p:sp>
    </p:spTree>
    <p:extLst>
      <p:ext uri="{BB962C8B-B14F-4D97-AF65-F5344CB8AC3E}">
        <p14:creationId xmlns:p14="http://schemas.microsoft.com/office/powerpoint/2010/main" val="1323484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838200" y="84337"/>
            <a:ext cx="10515600" cy="1371601"/>
          </a:xfrm>
        </p:spPr>
        <p:txBody>
          <a:bodyPr>
            <a:normAutofit/>
          </a:bodyPr>
          <a:lstStyle/>
          <a:p>
            <a:r>
              <a:rPr lang="en-US" b="1" dirty="0">
                <a:solidFill>
                  <a:srgbClr val="0172BC"/>
                </a:solidFill>
                <a:latin typeface="Calibri" panose="020F0502020204030204" pitchFamily="34" charset="0"/>
                <a:cs typeface="Calibri" panose="020F0502020204030204" pitchFamily="34" charset="0"/>
              </a:rPr>
              <a:t>How to Follow a Flexitarian Diet</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407812"/>
            <a:ext cx="5590309" cy="5402062"/>
          </a:xfrm>
        </p:spPr>
        <p:txBody>
          <a:bodyPr>
            <a:normAutofit/>
          </a:bodyPr>
          <a:lstStyle/>
          <a:p>
            <a:r>
              <a:rPr lang="en-US" sz="2000" dirty="0"/>
              <a:t>Take inspiration from cuisines that traditionally use beans and lentils and bring out their flavor with herbs and spices, e.g., Indian dahl or curry, Mediterranean soup or stew.</a:t>
            </a:r>
          </a:p>
          <a:p>
            <a:r>
              <a:rPr lang="en-US" sz="2000"/>
              <a:t>Incorporate nutrient-dense </a:t>
            </a:r>
            <a:r>
              <a:rPr lang="en-US" sz="2000" dirty="0"/>
              <a:t>foods, such as dairy, to complement plant-based recipes.</a:t>
            </a:r>
          </a:p>
          <a:p>
            <a:r>
              <a:rPr lang="en-US" sz="2000" dirty="0"/>
              <a:t>If you feel held back by your cooking skills, take a vegetarian or vegan cooking class. </a:t>
            </a:r>
          </a:p>
          <a:p>
            <a:r>
              <a:rPr lang="en-US" sz="2000" dirty="0"/>
              <a:t>Prepare large batches of your favorite plant-based recipes. Freeze the leftovers or save them for the next day’s lunch. </a:t>
            </a:r>
          </a:p>
          <a:p>
            <a:r>
              <a:rPr lang="en-US" sz="2000" dirty="0"/>
              <a:t>Plan the week’s meals. This will minimize food waste and save time and money. </a:t>
            </a:r>
          </a:p>
          <a:p>
            <a:pPr marL="0" indent="0">
              <a:buNone/>
            </a:pPr>
            <a:endParaRPr lang="en-US" sz="2000" dirty="0"/>
          </a:p>
        </p:txBody>
      </p:sp>
      <p:sp>
        <p:nvSpPr>
          <p:cNvPr id="4" name="Rectangle 3">
            <a:extLst>
              <a:ext uri="{FF2B5EF4-FFF2-40B4-BE49-F238E27FC236}">
                <a16:creationId xmlns:a16="http://schemas.microsoft.com/office/drawing/2014/main" id="{F576D1DC-38D3-8940-A029-F6CD59CFBB49}"/>
              </a:ext>
            </a:extLst>
          </p:cNvPr>
          <p:cNvSpPr/>
          <p:nvPr/>
        </p:nvSpPr>
        <p:spPr>
          <a:xfrm>
            <a:off x="743577" y="5301298"/>
            <a:ext cx="10515599" cy="1568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endParaRPr lang="en-US" sz="14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r>
              <a:rPr lang="en-US"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You Just Started the Flexitarian Diet – Here Are the Recipes to Make First. </a:t>
            </a:r>
            <a:r>
              <a:rPr lang="en-US" sz="12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EatingWell</a:t>
            </a:r>
            <a:r>
              <a:rPr lang="en-US"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January 11, 2021. Available at:</a:t>
            </a:r>
          </a:p>
          <a:p>
            <a:r>
              <a:rPr lang="en-US" sz="1200" dirty="0">
                <a:solidFill>
                  <a:schemeClr val="tx1"/>
                </a:solidFill>
                <a:latin typeface="Calibri" panose="020F0502020204030204" pitchFamily="34" charset="0"/>
                <a:ea typeface="Times New Roman" panose="02020603050405020304" pitchFamily="18" charset="0"/>
                <a:cs typeface="Calibri" panose="020F0502020204030204" pitchFamily="34" charset="0"/>
                <a:hlinkClick r:id="rId2"/>
              </a:rPr>
              <a:t>https://www.eatingwell.com/gallery/7527978/flexitarian-diet-recipes/</a:t>
            </a:r>
            <a:r>
              <a:rPr lang="en-US"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Flexitarian Meal Plan. </a:t>
            </a:r>
            <a:r>
              <a:rPr lang="en-US" sz="12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EatingWell</a:t>
            </a:r>
            <a:r>
              <a:rPr lang="en-US"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February 2, 2021. Available at: </a:t>
            </a:r>
            <a:r>
              <a:rPr lang="en-US" sz="1200" dirty="0">
                <a:solidFill>
                  <a:schemeClr val="tx1"/>
                </a:solidFill>
                <a:latin typeface="Calibri" panose="020F0502020204030204" pitchFamily="34" charset="0"/>
                <a:ea typeface="Times New Roman" panose="02020603050405020304" pitchFamily="18" charset="0"/>
                <a:cs typeface="Calibri" panose="020F0502020204030204" pitchFamily="34" charset="0"/>
                <a:hlinkClick r:id="rId3"/>
              </a:rPr>
              <a:t>https://www.eatingwell.com/article/7887442/flexitarian-meal-plan/</a:t>
            </a:r>
            <a:r>
              <a:rPr lang="en-US"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Modern Flexitarian. Plant-Inspired Recipes You Can Flex To Add Fish, Meat, or Dairy. New York: DK Publishing, 2020. </a:t>
            </a:r>
            <a:r>
              <a:rPr lang="en-US" sz="12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Blatner</a:t>
            </a:r>
            <a:r>
              <a:rPr lang="en-US"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DJ. The Flexitarian Diet. The Mostly Vegetarian Way to Lose Weight, Be Healthier, Prevent Disease, and Add Years to Your Life. New York: McGraw Hill, 2008.</a:t>
            </a:r>
          </a:p>
        </p:txBody>
      </p:sp>
      <p:sp>
        <p:nvSpPr>
          <p:cNvPr id="5" name="Slide Number Placeholder 4">
            <a:extLst>
              <a:ext uri="{FF2B5EF4-FFF2-40B4-BE49-F238E27FC236}">
                <a16:creationId xmlns:a16="http://schemas.microsoft.com/office/drawing/2014/main" id="{D9B5DE30-9C24-CD42-A619-993C1608BE2F}"/>
              </a:ext>
            </a:extLst>
          </p:cNvPr>
          <p:cNvSpPr>
            <a:spLocks noGrp="1"/>
          </p:cNvSpPr>
          <p:nvPr>
            <p:ph type="sldNum" sz="quarter" idx="12"/>
          </p:nvPr>
        </p:nvSpPr>
        <p:spPr/>
        <p:txBody>
          <a:bodyPr/>
          <a:lstStyle/>
          <a:p>
            <a:fld id="{4394B3C2-DC85-4F11-92C8-EDC242E89324}" type="slidenum">
              <a:rPr lang="en-US" smtClean="0"/>
              <a:t>34</a:t>
            </a:fld>
            <a:endParaRPr lang="en-US"/>
          </a:p>
        </p:txBody>
      </p:sp>
      <p:pic>
        <p:nvPicPr>
          <p:cNvPr id="8" name="Picture 7" descr="A picture containing person, table, person, indoor&#10;&#10;Description automatically generated">
            <a:extLst>
              <a:ext uri="{FF2B5EF4-FFF2-40B4-BE49-F238E27FC236}">
                <a16:creationId xmlns:a16="http://schemas.microsoft.com/office/drawing/2014/main" id="{6EC5C944-31DF-854D-B933-F62119593C99}"/>
              </a:ext>
            </a:extLst>
          </p:cNvPr>
          <p:cNvPicPr>
            <a:picLocks noChangeAspect="1"/>
          </p:cNvPicPr>
          <p:nvPr/>
        </p:nvPicPr>
        <p:blipFill rotWithShape="1">
          <a:blip r:embed="rId4">
            <a:extLst>
              <a:ext uri="{28A0092B-C50C-407E-A947-70E740481C1C}">
                <a14:useLocalDpi xmlns:a14="http://schemas.microsoft.com/office/drawing/2010/main" val="0"/>
              </a:ext>
            </a:extLst>
          </a:blip>
          <a:srcRect r="5031"/>
          <a:stretch/>
        </p:blipFill>
        <p:spPr>
          <a:xfrm>
            <a:off x="6882917" y="1492949"/>
            <a:ext cx="5309083" cy="3723212"/>
          </a:xfrm>
          <a:prstGeom prst="rect">
            <a:avLst/>
          </a:prstGeom>
          <a:ln>
            <a:solidFill>
              <a:srgbClr val="0172BC"/>
            </a:solidFill>
          </a:ln>
        </p:spPr>
      </p:pic>
    </p:spTree>
    <p:extLst>
      <p:ext uri="{BB962C8B-B14F-4D97-AF65-F5344CB8AC3E}">
        <p14:creationId xmlns:p14="http://schemas.microsoft.com/office/powerpoint/2010/main" val="1761435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able full of food&#10;&#10;Description automatically generated with medium confidence">
            <a:extLst>
              <a:ext uri="{FF2B5EF4-FFF2-40B4-BE49-F238E27FC236}">
                <a16:creationId xmlns:a16="http://schemas.microsoft.com/office/drawing/2014/main" id="{89FAC770-FAEA-764E-828A-59CA11BFB10F}"/>
              </a:ext>
            </a:extLst>
          </p:cNvPr>
          <p:cNvPicPr>
            <a:picLocks noChangeAspect="1"/>
          </p:cNvPicPr>
          <p:nvPr/>
        </p:nvPicPr>
        <p:blipFill rotWithShape="1">
          <a:blip r:embed="rId2">
            <a:extLst>
              <a:ext uri="{28A0092B-C50C-407E-A947-70E740481C1C}">
                <a14:useLocalDpi xmlns:a14="http://schemas.microsoft.com/office/drawing/2010/main" val="0"/>
              </a:ext>
            </a:extLst>
          </a:blip>
          <a:srcRect t="13741" r="15254" b="14793"/>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B9BE69D-B232-BB4B-A5FB-54C1D8F72934}"/>
              </a:ext>
            </a:extLst>
          </p:cNvPr>
          <p:cNvSpPr/>
          <p:nvPr/>
        </p:nvSpPr>
        <p:spPr>
          <a:xfrm>
            <a:off x="493776" y="589629"/>
            <a:ext cx="7699248" cy="5779643"/>
          </a:xfrm>
          <a:prstGeom prst="rect">
            <a:avLst/>
          </a:prstGeom>
          <a:solidFill>
            <a:schemeClr val="bg1">
              <a:alpha val="80000"/>
            </a:schemeClr>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Presentation Outline</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508760"/>
            <a:ext cx="10515600" cy="4984115"/>
          </a:xfrm>
        </p:spPr>
        <p:txBody>
          <a:bodyPr>
            <a:normAutofit fontScale="92500" lnSpcReduction="20000"/>
          </a:bodyPr>
          <a:lstStyle/>
          <a:p>
            <a:pPr marL="571500" indent="-571500">
              <a:lnSpc>
                <a:spcPct val="110000"/>
              </a:lnSpc>
              <a:buFont typeface="+mj-lt"/>
              <a:buAutoNum type="romanUcPeriod"/>
            </a:pPr>
            <a:r>
              <a:rPr lang="en-US" sz="2400" dirty="0">
                <a:cs typeface="Calibri" panose="020F0502020204030204" pitchFamily="34" charset="0"/>
              </a:rPr>
              <a:t>Consumer Trends: Plant-Based Eating &amp; Sustainability</a:t>
            </a:r>
          </a:p>
          <a:p>
            <a:pPr marL="571500" indent="-571500">
              <a:lnSpc>
                <a:spcPct val="110000"/>
              </a:lnSpc>
              <a:buFont typeface="+mj-lt"/>
              <a:buAutoNum type="romanUcPeriod"/>
            </a:pPr>
            <a:r>
              <a:rPr lang="en-US" sz="2400" dirty="0">
                <a:cs typeface="Calibri" panose="020F0502020204030204" pitchFamily="34" charset="0"/>
              </a:rPr>
              <a:t>What is a Sustainable Food System?</a:t>
            </a:r>
          </a:p>
          <a:p>
            <a:pPr marL="571500" indent="-571500">
              <a:lnSpc>
                <a:spcPct val="110000"/>
              </a:lnSpc>
              <a:buFont typeface="+mj-lt"/>
              <a:buAutoNum type="romanUcPeriod"/>
            </a:pPr>
            <a:r>
              <a:rPr lang="en-US" sz="2400" dirty="0">
                <a:cs typeface="Calibri" panose="020F0502020204030204" pitchFamily="34" charset="0"/>
              </a:rPr>
              <a:t>What is a Sustainable Diet/Sustainable Healthy Diet?</a:t>
            </a:r>
          </a:p>
          <a:p>
            <a:pPr marL="571500" indent="-571500">
              <a:lnSpc>
                <a:spcPct val="110000"/>
              </a:lnSpc>
              <a:buFont typeface="+mj-lt"/>
              <a:buAutoNum type="romanUcPeriod"/>
            </a:pPr>
            <a:r>
              <a:rPr lang="en-US" sz="2400" dirty="0">
                <a:cs typeface="Calibri" panose="020F0502020204030204" pitchFamily="34" charset="0"/>
              </a:rPr>
              <a:t>Why are Sustainable Healthy Diets Important?</a:t>
            </a:r>
          </a:p>
          <a:p>
            <a:pPr marL="571500" indent="-571500">
              <a:lnSpc>
                <a:spcPct val="110000"/>
              </a:lnSpc>
              <a:buFont typeface="+mj-lt"/>
              <a:buAutoNum type="romanUcPeriod"/>
            </a:pPr>
            <a:r>
              <a:rPr lang="en-US" sz="2400" dirty="0">
                <a:cs typeface="Calibri" panose="020F0502020204030204" pitchFamily="34" charset="0"/>
              </a:rPr>
              <a:t>A Sustainable Food Systems Transition to Healthy Diets</a:t>
            </a:r>
          </a:p>
          <a:p>
            <a:pPr marL="571500" indent="-571500">
              <a:lnSpc>
                <a:spcPct val="110000"/>
              </a:lnSpc>
              <a:buFont typeface="+mj-lt"/>
              <a:buAutoNum type="romanUcPeriod"/>
            </a:pPr>
            <a:r>
              <a:rPr lang="en-US" sz="2400" dirty="0">
                <a:cs typeface="Calibri" panose="020F0502020204030204" pitchFamily="34" charset="0"/>
              </a:rPr>
              <a:t>What is a Flexitarian Diet?</a:t>
            </a:r>
          </a:p>
          <a:p>
            <a:pPr marL="571500" indent="-571500">
              <a:lnSpc>
                <a:spcPct val="110000"/>
              </a:lnSpc>
              <a:buFont typeface="+mj-lt"/>
              <a:buAutoNum type="romanUcPeriod"/>
            </a:pPr>
            <a:r>
              <a:rPr lang="en-US" sz="2400" dirty="0">
                <a:cs typeface="Calibri" panose="020F0502020204030204" pitchFamily="34" charset="0"/>
              </a:rPr>
              <a:t>How to Follow a Flexitarian Diet</a:t>
            </a:r>
          </a:p>
          <a:p>
            <a:pPr marL="571500" indent="-571500">
              <a:lnSpc>
                <a:spcPct val="110000"/>
              </a:lnSpc>
              <a:buFont typeface="+mj-lt"/>
              <a:buAutoNum type="romanUcPeriod"/>
            </a:pPr>
            <a:r>
              <a:rPr lang="en-US" sz="2400" b="1" dirty="0">
                <a:solidFill>
                  <a:srgbClr val="0172BC"/>
                </a:solidFill>
                <a:cs typeface="Calibri" panose="020F0502020204030204" pitchFamily="34" charset="0"/>
              </a:rPr>
              <a:t> Advantages/Benefits of a Flexitarian Diet</a:t>
            </a:r>
          </a:p>
          <a:p>
            <a:pPr marL="1028700" lvl="1" indent="-571500">
              <a:lnSpc>
                <a:spcPct val="110000"/>
              </a:lnSpc>
              <a:buFont typeface="+mj-lt"/>
              <a:buAutoNum type="alphaUcPeriod"/>
            </a:pPr>
            <a:r>
              <a:rPr lang="en-US" sz="2000" dirty="0">
                <a:cs typeface="Calibri" panose="020F0502020204030204" pitchFamily="34" charset="0"/>
              </a:rPr>
              <a:t>Nutritional Advantages</a:t>
            </a:r>
          </a:p>
          <a:p>
            <a:pPr marL="1028700" lvl="1" indent="-571500">
              <a:lnSpc>
                <a:spcPct val="110000"/>
              </a:lnSpc>
              <a:buFont typeface="+mj-lt"/>
              <a:buAutoNum type="alphaUcPeriod"/>
            </a:pPr>
            <a:r>
              <a:rPr lang="en-US" sz="2000" dirty="0">
                <a:cs typeface="Calibri" panose="020F0502020204030204" pitchFamily="34" charset="0"/>
              </a:rPr>
              <a:t>Health Benefits &amp; Health-Cost Savings</a:t>
            </a:r>
          </a:p>
          <a:p>
            <a:pPr marL="1028700" lvl="1" indent="-571500">
              <a:lnSpc>
                <a:spcPct val="110000"/>
              </a:lnSpc>
              <a:buFont typeface="+mj-lt"/>
              <a:buAutoNum type="alphaUcPeriod"/>
            </a:pPr>
            <a:r>
              <a:rPr lang="en-US" sz="2000" dirty="0">
                <a:cs typeface="Calibri" panose="020F0502020204030204" pitchFamily="34" charset="0"/>
              </a:rPr>
              <a:t>Environmental Benefits</a:t>
            </a:r>
          </a:p>
          <a:p>
            <a:pPr marL="571500" indent="-571500">
              <a:lnSpc>
                <a:spcPct val="110000"/>
              </a:lnSpc>
              <a:buFont typeface="+mj-lt"/>
              <a:buAutoNum type="romanUcPeriod"/>
            </a:pPr>
            <a:r>
              <a:rPr lang="en-US" sz="2400" dirty="0">
                <a:cs typeface="Calibri" panose="020F0502020204030204" pitchFamily="34" charset="0"/>
              </a:rPr>
              <a:t>Take Home Messages    </a:t>
            </a:r>
          </a:p>
        </p:txBody>
      </p:sp>
      <p:sp>
        <p:nvSpPr>
          <p:cNvPr id="6" name="Slide Number Placeholder 5">
            <a:extLst>
              <a:ext uri="{FF2B5EF4-FFF2-40B4-BE49-F238E27FC236}">
                <a16:creationId xmlns:a16="http://schemas.microsoft.com/office/drawing/2014/main" id="{1CB9CDDA-0CF4-8041-91BF-EA762ECBFC99}"/>
              </a:ext>
            </a:extLst>
          </p:cNvPr>
          <p:cNvSpPr>
            <a:spLocks noGrp="1"/>
          </p:cNvSpPr>
          <p:nvPr>
            <p:ph type="sldNum" sz="quarter" idx="12"/>
          </p:nvPr>
        </p:nvSpPr>
        <p:spPr/>
        <p:txBody>
          <a:bodyPr/>
          <a:lstStyle/>
          <a:p>
            <a:fld id="{4394B3C2-DC85-4F11-92C8-EDC242E89324}" type="slidenum">
              <a:rPr lang="en-US" smtClean="0"/>
              <a:t>35</a:t>
            </a:fld>
            <a:endParaRPr lang="en-US"/>
          </a:p>
        </p:txBody>
      </p:sp>
    </p:spTree>
    <p:extLst>
      <p:ext uri="{BB962C8B-B14F-4D97-AF65-F5344CB8AC3E}">
        <p14:creationId xmlns:p14="http://schemas.microsoft.com/office/powerpoint/2010/main" val="3211167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598932" y="323994"/>
            <a:ext cx="10994136" cy="1325563"/>
          </a:xfrm>
        </p:spPr>
        <p:txBody>
          <a:bodyPr>
            <a:normAutofit/>
          </a:bodyPr>
          <a:lstStyle/>
          <a:p>
            <a:r>
              <a:rPr lang="en-US" sz="4000" b="1" dirty="0">
                <a:solidFill>
                  <a:srgbClr val="0172BC"/>
                </a:solidFill>
                <a:latin typeface="Calibri" panose="020F0502020204030204" pitchFamily="34" charset="0"/>
                <a:cs typeface="Calibri" panose="020F0502020204030204" pitchFamily="34" charset="0"/>
              </a:rPr>
              <a:t>Nutritional Advantages of the Flexitarian Diet</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748140" y="1649557"/>
            <a:ext cx="9684327" cy="3443569"/>
          </a:xfrm>
        </p:spPr>
        <p:txBody>
          <a:bodyPr>
            <a:normAutofit/>
          </a:bodyPr>
          <a:lstStyle/>
          <a:p>
            <a:pPr marL="0" indent="0">
              <a:buNone/>
            </a:pPr>
            <a:r>
              <a:rPr lang="en-US" sz="2400" b="1" dirty="0"/>
              <a:t>The principles of the flexitarian diet are aligned with the 2020-2025 Dietary Guidelines for Americans</a:t>
            </a:r>
            <a:endParaRPr lang="en-US" sz="2400" dirty="0"/>
          </a:p>
        </p:txBody>
      </p:sp>
      <p:sp>
        <p:nvSpPr>
          <p:cNvPr id="9" name="Content Placeholder 2">
            <a:extLst>
              <a:ext uri="{FF2B5EF4-FFF2-40B4-BE49-F238E27FC236}">
                <a16:creationId xmlns:a16="http://schemas.microsoft.com/office/drawing/2014/main" id="{BFA80C0E-6A7D-8F41-BE7C-F543DE58183D}"/>
              </a:ext>
            </a:extLst>
          </p:cNvPr>
          <p:cNvSpPr txBox="1">
            <a:spLocks/>
          </p:cNvSpPr>
          <p:nvPr/>
        </p:nvSpPr>
        <p:spPr>
          <a:xfrm>
            <a:off x="5986662" y="2651325"/>
            <a:ext cx="5606405" cy="38279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Both emphasize fruits, vegetables, dairy, whole grains and a broad range of protein foods, including lean meat and poultry, seafood, eggs, legumes, nuts and seeds, and soy products.</a:t>
            </a:r>
          </a:p>
          <a:p>
            <a:r>
              <a:rPr lang="en-US" sz="2200" dirty="0"/>
              <a:t>By consuming more nutrient-dense foods &amp; beverages, such as veg­etables, fruits, whole ­grains, dairy products, and fortified soy milks, individuals can increase their intake of nutrients of public health concern, including calcium, potassium, dietary fiber, and vitamin D.</a:t>
            </a:r>
          </a:p>
        </p:txBody>
      </p:sp>
      <p:sp>
        <p:nvSpPr>
          <p:cNvPr id="4" name="Slide Number Placeholder 3">
            <a:extLst>
              <a:ext uri="{FF2B5EF4-FFF2-40B4-BE49-F238E27FC236}">
                <a16:creationId xmlns:a16="http://schemas.microsoft.com/office/drawing/2014/main" id="{D5783C23-1C1D-174F-AA43-AEF20FE8BB37}"/>
              </a:ext>
            </a:extLst>
          </p:cNvPr>
          <p:cNvSpPr>
            <a:spLocks noGrp="1"/>
          </p:cNvSpPr>
          <p:nvPr>
            <p:ph type="sldNum" sz="quarter" idx="12"/>
          </p:nvPr>
        </p:nvSpPr>
        <p:spPr/>
        <p:txBody>
          <a:bodyPr/>
          <a:lstStyle/>
          <a:p>
            <a:fld id="{4394B3C2-DC85-4F11-92C8-EDC242E89324}" type="slidenum">
              <a:rPr lang="en-US" smtClean="0"/>
              <a:t>36</a:t>
            </a:fld>
            <a:endParaRPr lang="en-US"/>
          </a:p>
        </p:txBody>
      </p:sp>
      <p:pic>
        <p:nvPicPr>
          <p:cNvPr id="6" name="Picture 5" descr="A table full of food&#10;&#10;Description automatically generated with low confidence">
            <a:extLst>
              <a:ext uri="{FF2B5EF4-FFF2-40B4-BE49-F238E27FC236}">
                <a16:creationId xmlns:a16="http://schemas.microsoft.com/office/drawing/2014/main" id="{07E1212D-ADE1-9546-9477-9CEA9C68D2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337"/>
          <a:stretch/>
        </p:blipFill>
        <p:spPr>
          <a:xfrm>
            <a:off x="0" y="2835059"/>
            <a:ext cx="5727032" cy="3186260"/>
          </a:xfrm>
          <a:prstGeom prst="rect">
            <a:avLst/>
          </a:prstGeom>
          <a:ln>
            <a:solidFill>
              <a:srgbClr val="0172BC"/>
            </a:solidFill>
          </a:ln>
        </p:spPr>
      </p:pic>
    </p:spTree>
    <p:extLst>
      <p:ext uri="{BB962C8B-B14F-4D97-AF65-F5344CB8AC3E}">
        <p14:creationId xmlns:p14="http://schemas.microsoft.com/office/powerpoint/2010/main" val="2737255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838200" y="365125"/>
            <a:ext cx="10975848" cy="1325563"/>
          </a:xfrm>
        </p:spPr>
        <p:txBody>
          <a:bodyPr>
            <a:normAutofit/>
          </a:bodyPr>
          <a:lstStyle/>
          <a:p>
            <a:r>
              <a:rPr lang="en-US" b="1" dirty="0">
                <a:solidFill>
                  <a:srgbClr val="0172BC"/>
                </a:solidFill>
                <a:latin typeface="Calibri" panose="020F0502020204030204" pitchFamily="34" charset="0"/>
                <a:cs typeface="Calibri" panose="020F0502020204030204" pitchFamily="34" charset="0"/>
              </a:rPr>
              <a:t>Nutritional Advantages of the Flexitarian Diet</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199" y="1825625"/>
            <a:ext cx="10676139" cy="4351338"/>
          </a:xfrm>
        </p:spPr>
        <p:txBody>
          <a:bodyPr>
            <a:normAutofit/>
          </a:bodyPr>
          <a:lstStyle/>
          <a:p>
            <a:pPr marL="0" indent="0">
              <a:buNone/>
            </a:pPr>
            <a:r>
              <a:rPr lang="en-US" sz="2000" dirty="0"/>
              <a:t>The large quantity of plant-based foods balanced with a moderate intake of dairy products, and low amounts of meat and sugar generally provide an all-around healthy mix of high-quality protein, fiber, vitamins, minerals and unsaturated fatty acids (Danone Institute International and American Society of Nutrition, 2019). </a:t>
            </a:r>
          </a:p>
          <a:p>
            <a:pPr marL="0" indent="0">
              <a:buNone/>
            </a:pPr>
            <a:endParaRPr lang="en-US" sz="2000" dirty="0"/>
          </a:p>
          <a:p>
            <a:r>
              <a:rPr lang="en-US" sz="2000" dirty="0"/>
              <a:t>Dairy foods can be an important source of high-quality protein and calcium as well as phosphorus, potassium, magnesium, iodine, and vitamins such as vitamin A, vitamin D, B12, and riboflavin (B2), and zinc (Ridoutt et al., 2021). </a:t>
            </a:r>
          </a:p>
          <a:p>
            <a:r>
              <a:rPr lang="en-US" sz="2000" dirty="0"/>
              <a:t>“The soybean is notable not only for its total protein content but the quality of soy protein which is higher than that of other plant proteins and similar to animal protein” (Messina, 2016). </a:t>
            </a:r>
          </a:p>
          <a:p>
            <a:r>
              <a:rPr lang="en-US" sz="2000" dirty="0"/>
              <a:t>Within the milk alternatives category, soy milk has the highest protein content—almost the same as cow’s milk—and is a plant-based source of complete protein. Fortified soy milk is also a nutrient-dense food that contains calcium, vitamin A and vitamin D.</a:t>
            </a:r>
          </a:p>
          <a:p>
            <a:endParaRPr lang="en-US" sz="2000" dirty="0"/>
          </a:p>
        </p:txBody>
      </p:sp>
      <p:sp>
        <p:nvSpPr>
          <p:cNvPr id="4" name="Slide Number Placeholder 3">
            <a:extLst>
              <a:ext uri="{FF2B5EF4-FFF2-40B4-BE49-F238E27FC236}">
                <a16:creationId xmlns:a16="http://schemas.microsoft.com/office/drawing/2014/main" id="{45AB2175-8CC0-9149-9578-C0ABB3A8B761}"/>
              </a:ext>
            </a:extLst>
          </p:cNvPr>
          <p:cNvSpPr>
            <a:spLocks noGrp="1"/>
          </p:cNvSpPr>
          <p:nvPr>
            <p:ph type="sldNum" sz="quarter" idx="12"/>
          </p:nvPr>
        </p:nvSpPr>
        <p:spPr/>
        <p:txBody>
          <a:bodyPr/>
          <a:lstStyle/>
          <a:p>
            <a:fld id="{4394B3C2-DC85-4F11-92C8-EDC242E89324}" type="slidenum">
              <a:rPr lang="en-US" smtClean="0"/>
              <a:t>37</a:t>
            </a:fld>
            <a:endParaRPr lang="en-US"/>
          </a:p>
        </p:txBody>
      </p:sp>
    </p:spTree>
    <p:extLst>
      <p:ext uri="{BB962C8B-B14F-4D97-AF65-F5344CB8AC3E}">
        <p14:creationId xmlns:p14="http://schemas.microsoft.com/office/powerpoint/2010/main" val="4237844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bowl of salad&#10;&#10;Description automatically generated with low confidence">
            <a:extLst>
              <a:ext uri="{FF2B5EF4-FFF2-40B4-BE49-F238E27FC236}">
                <a16:creationId xmlns:a16="http://schemas.microsoft.com/office/drawing/2014/main" id="{32FE7189-68C2-4945-A2EB-7745DA06A8B1}"/>
              </a:ext>
            </a:extLst>
          </p:cNvPr>
          <p:cNvPicPr>
            <a:picLocks noChangeAspect="1"/>
          </p:cNvPicPr>
          <p:nvPr/>
        </p:nvPicPr>
        <p:blipFill rotWithShape="1">
          <a:blip r:embed="rId2">
            <a:extLst>
              <a:ext uri="{28A0092B-C50C-407E-A947-70E740481C1C}">
                <a14:useLocalDpi xmlns:a14="http://schemas.microsoft.com/office/drawing/2010/main" val="0"/>
              </a:ext>
            </a:extLst>
          </a:blip>
          <a:srcRect r="13427"/>
          <a:stretch/>
        </p:blipFill>
        <p:spPr>
          <a:xfrm>
            <a:off x="8343413" y="3897252"/>
            <a:ext cx="3848586" cy="2960747"/>
          </a:xfrm>
          <a:prstGeom prst="rect">
            <a:avLst/>
          </a:prstGeom>
          <a:ln>
            <a:solidFill>
              <a:srgbClr val="0172BC"/>
            </a:solidFill>
          </a:ln>
        </p:spPr>
      </p:pic>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normAutofit/>
          </a:bodyPr>
          <a:lstStyle/>
          <a:p>
            <a:r>
              <a:rPr lang="en-US" b="1" dirty="0">
                <a:solidFill>
                  <a:srgbClr val="0172BC"/>
                </a:solidFill>
                <a:latin typeface="Calibri" panose="020F0502020204030204" pitchFamily="34" charset="0"/>
                <a:cs typeface="Calibri" panose="020F0502020204030204" pitchFamily="34" charset="0"/>
              </a:rPr>
              <a:t>Benefits of a Flexitarian Diet</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1095904" y="1594140"/>
            <a:ext cx="9839906" cy="4351338"/>
          </a:xfrm>
        </p:spPr>
        <p:txBody>
          <a:bodyPr>
            <a:normAutofit/>
          </a:bodyPr>
          <a:lstStyle/>
          <a:p>
            <a:pPr marL="0" indent="0">
              <a:buNone/>
            </a:pPr>
            <a:r>
              <a:rPr lang="en-US" sz="2400" b="1" dirty="0"/>
              <a:t>Health Benefits</a:t>
            </a:r>
          </a:p>
          <a:p>
            <a:pPr marL="0" indent="0">
              <a:buNone/>
            </a:pPr>
            <a:endParaRPr lang="en-US" sz="1800" b="1" dirty="0"/>
          </a:p>
          <a:p>
            <a:r>
              <a:rPr lang="en-US" sz="2400" dirty="0"/>
              <a:t>Emerging evidence suggests it may provide benefits for weight management and metabolic health, including blood pressure and blood sugar (Derbyshire, 2017). </a:t>
            </a:r>
          </a:p>
          <a:p>
            <a:pPr marL="0"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8899FE9E-7779-3C48-9DCE-E119AF2CB8A4}"/>
              </a:ext>
            </a:extLst>
          </p:cNvPr>
          <p:cNvSpPr>
            <a:spLocks noGrp="1"/>
          </p:cNvSpPr>
          <p:nvPr>
            <p:ph type="sldNum" sz="quarter" idx="12"/>
          </p:nvPr>
        </p:nvSpPr>
        <p:spPr/>
        <p:txBody>
          <a:bodyPr/>
          <a:lstStyle/>
          <a:p>
            <a:fld id="{4394B3C2-DC85-4F11-92C8-EDC242E89324}" type="slidenum">
              <a:rPr lang="en-US" smtClean="0"/>
              <a:t>38</a:t>
            </a:fld>
            <a:endParaRPr lang="en-US"/>
          </a:p>
        </p:txBody>
      </p:sp>
      <p:pic>
        <p:nvPicPr>
          <p:cNvPr id="9" name="Picture 8" descr="A picture containing person, indoor&#10;&#10;Description automatically generated">
            <a:extLst>
              <a:ext uri="{FF2B5EF4-FFF2-40B4-BE49-F238E27FC236}">
                <a16:creationId xmlns:a16="http://schemas.microsoft.com/office/drawing/2014/main" id="{29CC099F-FAB2-4D47-81C6-B8F433DE6455}"/>
              </a:ext>
            </a:extLst>
          </p:cNvPr>
          <p:cNvPicPr>
            <a:picLocks noChangeAspect="1"/>
          </p:cNvPicPr>
          <p:nvPr/>
        </p:nvPicPr>
        <p:blipFill rotWithShape="1">
          <a:blip r:embed="rId3">
            <a:extLst>
              <a:ext uri="{28A0092B-C50C-407E-A947-70E740481C1C}">
                <a14:useLocalDpi xmlns:a14="http://schemas.microsoft.com/office/drawing/2010/main" val="0"/>
              </a:ext>
            </a:extLst>
          </a:blip>
          <a:srcRect r="8904"/>
          <a:stretch/>
        </p:blipFill>
        <p:spPr>
          <a:xfrm>
            <a:off x="0" y="3901258"/>
            <a:ext cx="4038703" cy="2952734"/>
          </a:xfrm>
          <a:prstGeom prst="rect">
            <a:avLst/>
          </a:prstGeom>
          <a:ln>
            <a:solidFill>
              <a:srgbClr val="0172BC"/>
            </a:solidFill>
          </a:ln>
        </p:spPr>
      </p:pic>
      <p:pic>
        <p:nvPicPr>
          <p:cNvPr id="13" name="Picture 12" descr="A person and person preparing food&#10;&#10;Description automatically generated with low confidence">
            <a:extLst>
              <a:ext uri="{FF2B5EF4-FFF2-40B4-BE49-F238E27FC236}">
                <a16:creationId xmlns:a16="http://schemas.microsoft.com/office/drawing/2014/main" id="{272C6CC2-AD4B-424B-91B6-C2894701D73F}"/>
              </a:ext>
            </a:extLst>
          </p:cNvPr>
          <p:cNvPicPr>
            <a:picLocks noChangeAspect="1"/>
          </p:cNvPicPr>
          <p:nvPr/>
        </p:nvPicPr>
        <p:blipFill rotWithShape="1">
          <a:blip r:embed="rId4">
            <a:extLst>
              <a:ext uri="{28A0092B-C50C-407E-A947-70E740481C1C}">
                <a14:useLocalDpi xmlns:a14="http://schemas.microsoft.com/office/drawing/2010/main" val="0"/>
              </a:ext>
            </a:extLst>
          </a:blip>
          <a:srcRect l="843"/>
          <a:stretch/>
        </p:blipFill>
        <p:spPr>
          <a:xfrm>
            <a:off x="4038703" y="3897252"/>
            <a:ext cx="4304710" cy="2966273"/>
          </a:xfrm>
          <a:prstGeom prst="rect">
            <a:avLst/>
          </a:prstGeom>
          <a:ln>
            <a:solidFill>
              <a:srgbClr val="0172BC"/>
            </a:solidFill>
          </a:ln>
        </p:spPr>
      </p:pic>
    </p:spTree>
    <p:extLst>
      <p:ext uri="{BB962C8B-B14F-4D97-AF65-F5344CB8AC3E}">
        <p14:creationId xmlns:p14="http://schemas.microsoft.com/office/powerpoint/2010/main" val="451107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838200" y="365126"/>
            <a:ext cx="10515600" cy="744584"/>
          </a:xfrm>
        </p:spPr>
        <p:txBody>
          <a:bodyPr>
            <a:normAutofit/>
          </a:bodyPr>
          <a:lstStyle/>
          <a:p>
            <a:r>
              <a:rPr lang="en-US" b="1" dirty="0">
                <a:solidFill>
                  <a:srgbClr val="0172BC"/>
                </a:solidFill>
                <a:latin typeface="Calibri" panose="020F0502020204030204" pitchFamily="34" charset="0"/>
                <a:cs typeface="Calibri" panose="020F0502020204030204" pitchFamily="34" charset="0"/>
              </a:rPr>
              <a:t>Benefits of a Flexitarian Diet</a:t>
            </a:r>
          </a:p>
        </p:txBody>
      </p:sp>
      <p:sp>
        <p:nvSpPr>
          <p:cNvPr id="6" name="Rectangle 5">
            <a:extLst>
              <a:ext uri="{FF2B5EF4-FFF2-40B4-BE49-F238E27FC236}">
                <a16:creationId xmlns:a16="http://schemas.microsoft.com/office/drawing/2014/main" id="{7E56B41B-BBD6-8248-8C56-3C546F02BE39}"/>
              </a:ext>
            </a:extLst>
          </p:cNvPr>
          <p:cNvSpPr/>
          <p:nvPr/>
        </p:nvSpPr>
        <p:spPr>
          <a:xfrm>
            <a:off x="8454894" y="6089008"/>
            <a:ext cx="1553931" cy="170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cs typeface="Calibri" panose="020F0502020204030204" pitchFamily="34" charset="0"/>
              </a:rPr>
              <a:t>FAO et al., 2020</a:t>
            </a:r>
          </a:p>
        </p:txBody>
      </p:sp>
      <p:sp>
        <p:nvSpPr>
          <p:cNvPr id="7" name="TextBox 6">
            <a:extLst>
              <a:ext uri="{FF2B5EF4-FFF2-40B4-BE49-F238E27FC236}">
                <a16:creationId xmlns:a16="http://schemas.microsoft.com/office/drawing/2014/main" id="{9E7C4437-7062-C744-9244-7B6E9C36A199}"/>
              </a:ext>
            </a:extLst>
          </p:cNvPr>
          <p:cNvSpPr txBox="1"/>
          <p:nvPr/>
        </p:nvSpPr>
        <p:spPr>
          <a:xfrm>
            <a:off x="838201" y="1159316"/>
            <a:ext cx="8525932" cy="123110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Health-Cost Savings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Adoption of any of the four alternative healthy dietary patterns would dramatically decrease diet-related health costs by 2030</a:t>
            </a:r>
          </a:p>
        </p:txBody>
      </p:sp>
      <p:grpSp>
        <p:nvGrpSpPr>
          <p:cNvPr id="4" name="Group 3">
            <a:extLst>
              <a:ext uri="{FF2B5EF4-FFF2-40B4-BE49-F238E27FC236}">
                <a16:creationId xmlns:a16="http://schemas.microsoft.com/office/drawing/2014/main" id="{0B5F4EC2-A372-6C45-9C4B-1BB77F1C582C}"/>
              </a:ext>
            </a:extLst>
          </p:cNvPr>
          <p:cNvGrpSpPr/>
          <p:nvPr/>
        </p:nvGrpSpPr>
        <p:grpSpPr>
          <a:xfrm>
            <a:off x="990605" y="2616200"/>
            <a:ext cx="6870700" cy="3876674"/>
            <a:chOff x="838200" y="2578100"/>
            <a:chExt cx="6870700" cy="3876674"/>
          </a:xfrm>
        </p:grpSpPr>
        <p:sp>
          <p:nvSpPr>
            <p:cNvPr id="3" name="Rectangle 2">
              <a:extLst>
                <a:ext uri="{FF2B5EF4-FFF2-40B4-BE49-F238E27FC236}">
                  <a16:creationId xmlns:a16="http://schemas.microsoft.com/office/drawing/2014/main" id="{D13DCD11-A861-3B46-8F81-021096D863B1}"/>
                </a:ext>
              </a:extLst>
            </p:cNvPr>
            <p:cNvSpPr/>
            <p:nvPr/>
          </p:nvSpPr>
          <p:spPr>
            <a:xfrm>
              <a:off x="838200" y="2578100"/>
              <a:ext cx="6870700" cy="3876674"/>
            </a:xfrm>
            <a:prstGeom prst="rect">
              <a:avLst/>
            </a:prstGeom>
            <a:solidFill>
              <a:schemeClr val="bg1"/>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ç</a:t>
              </a:r>
              <a:endParaRPr lang="en-US" dirty="0"/>
            </a:p>
          </p:txBody>
        </p:sp>
        <p:grpSp>
          <p:nvGrpSpPr>
            <p:cNvPr id="8" name="Group 7">
              <a:extLst>
                <a:ext uri="{FF2B5EF4-FFF2-40B4-BE49-F238E27FC236}">
                  <a16:creationId xmlns:a16="http://schemas.microsoft.com/office/drawing/2014/main" id="{C9382C7F-8E30-7549-8C38-1DE42A39D961}"/>
                </a:ext>
              </a:extLst>
            </p:cNvPr>
            <p:cNvGrpSpPr/>
            <p:nvPr/>
          </p:nvGrpSpPr>
          <p:grpSpPr>
            <a:xfrm>
              <a:off x="838200" y="2604585"/>
              <a:ext cx="6870698" cy="3849765"/>
              <a:chOff x="343168" y="1836007"/>
              <a:chExt cx="6870698" cy="3849765"/>
            </a:xfrm>
          </p:grpSpPr>
          <p:grpSp>
            <p:nvGrpSpPr>
              <p:cNvPr id="9" name="Group 8">
                <a:extLst>
                  <a:ext uri="{FF2B5EF4-FFF2-40B4-BE49-F238E27FC236}">
                    <a16:creationId xmlns:a16="http://schemas.microsoft.com/office/drawing/2014/main" id="{5F92F002-486D-0245-AE4C-E9759659B8C4}"/>
                  </a:ext>
                </a:extLst>
              </p:cNvPr>
              <p:cNvGrpSpPr/>
              <p:nvPr/>
            </p:nvGrpSpPr>
            <p:grpSpPr>
              <a:xfrm>
                <a:off x="343168" y="1836007"/>
                <a:ext cx="6870698" cy="3849765"/>
                <a:chOff x="343168" y="1537696"/>
                <a:chExt cx="6870698" cy="3849765"/>
              </a:xfrm>
            </p:grpSpPr>
            <p:pic>
              <p:nvPicPr>
                <p:cNvPr id="11" name="Picture 10" descr="Chart&#10;&#10;Description automatically generated">
                  <a:extLst>
                    <a:ext uri="{FF2B5EF4-FFF2-40B4-BE49-F238E27FC236}">
                      <a16:creationId xmlns:a16="http://schemas.microsoft.com/office/drawing/2014/main" id="{A5E2411A-1EBA-8C41-8D85-07DED41A181D}"/>
                    </a:ext>
                  </a:extLst>
                </p:cNvPr>
                <p:cNvPicPr>
                  <a:picLocks noChangeAspect="1"/>
                </p:cNvPicPr>
                <p:nvPr/>
              </p:nvPicPr>
              <p:blipFill rotWithShape="1">
                <a:blip r:embed="rId2">
                  <a:extLst>
                    <a:ext uri="{28A0092B-C50C-407E-A947-70E740481C1C}">
                      <a14:useLocalDpi xmlns:a14="http://schemas.microsoft.com/office/drawing/2010/main" val="0"/>
                    </a:ext>
                  </a:extLst>
                </a:blip>
                <a:srcRect t="13165" b="23492"/>
                <a:stretch/>
              </p:blipFill>
              <p:spPr>
                <a:xfrm>
                  <a:off x="343168" y="1537696"/>
                  <a:ext cx="6870698" cy="3541044"/>
                </a:xfrm>
                <a:prstGeom prst="rect">
                  <a:avLst/>
                </a:prstGeom>
              </p:spPr>
            </p:pic>
            <p:sp>
              <p:nvSpPr>
                <p:cNvPr id="12" name="TextBox 11">
                  <a:extLst>
                    <a:ext uri="{FF2B5EF4-FFF2-40B4-BE49-F238E27FC236}">
                      <a16:creationId xmlns:a16="http://schemas.microsoft.com/office/drawing/2014/main" id="{6BF93CF6-C5C9-A144-998D-3D6F6482CF36}"/>
                    </a:ext>
                  </a:extLst>
                </p:cNvPr>
                <p:cNvSpPr txBox="1"/>
                <p:nvPr/>
              </p:nvSpPr>
              <p:spPr>
                <a:xfrm>
                  <a:off x="977636" y="4411332"/>
                  <a:ext cx="1193801" cy="646331"/>
                </a:xfrm>
                <a:prstGeom prst="rect">
                  <a:avLst/>
                </a:prstGeom>
                <a:solidFill>
                  <a:srgbClr val="F0F0F0"/>
                </a:solidFill>
              </p:spPr>
              <p:txBody>
                <a:bodyPr wrap="square" rtlCol="0">
                  <a:spAutoFit/>
                </a:bodyPr>
                <a:lstStyle/>
                <a:p>
                  <a:pPr algn="ctr"/>
                  <a:r>
                    <a:rPr lang="en-US" sz="1200" dirty="0">
                      <a:latin typeface="Calibri" panose="020F0502020204030204" pitchFamily="34" charset="0"/>
                      <a:cs typeface="Calibri" panose="020F0502020204030204" pitchFamily="34" charset="0"/>
                    </a:rPr>
                    <a:t>Current consumption</a:t>
                  </a:r>
                </a:p>
                <a:p>
                  <a:pPr algn="ctr"/>
                  <a:r>
                    <a:rPr lang="en-US" sz="1200" dirty="0">
                      <a:latin typeface="Calibri" panose="020F0502020204030204" pitchFamily="34" charset="0"/>
                      <a:cs typeface="Calibri" panose="020F0502020204030204" pitchFamily="34" charset="0"/>
                    </a:rPr>
                    <a:t>(BMK)</a:t>
                  </a:r>
                </a:p>
              </p:txBody>
            </p:sp>
            <p:sp>
              <p:nvSpPr>
                <p:cNvPr id="13" name="TextBox 12">
                  <a:extLst>
                    <a:ext uri="{FF2B5EF4-FFF2-40B4-BE49-F238E27FC236}">
                      <a16:creationId xmlns:a16="http://schemas.microsoft.com/office/drawing/2014/main" id="{9C13BDF5-F0D0-9D48-9168-AACC186D94DD}"/>
                    </a:ext>
                  </a:extLst>
                </p:cNvPr>
                <p:cNvSpPr txBox="1"/>
                <p:nvPr/>
              </p:nvSpPr>
              <p:spPr>
                <a:xfrm>
                  <a:off x="2171437" y="4411332"/>
                  <a:ext cx="1193801" cy="646331"/>
                </a:xfrm>
                <a:prstGeom prst="rect">
                  <a:avLst/>
                </a:prstGeom>
                <a:solidFill>
                  <a:srgbClr val="F0F0F0"/>
                </a:solidFill>
              </p:spPr>
              <p:txBody>
                <a:bodyPr wrap="square" rtlCol="0">
                  <a:spAutoFit/>
                </a:bodyPr>
                <a:lstStyle/>
                <a:p>
                  <a:pPr algn="ctr"/>
                  <a:r>
                    <a:rPr lang="en-US" sz="1200" dirty="0">
                      <a:latin typeface="Calibri" panose="020F0502020204030204" pitchFamily="34" charset="0"/>
                      <a:cs typeface="Calibri" panose="020F0502020204030204" pitchFamily="34" charset="0"/>
                    </a:rPr>
                    <a:t>Flexitarian</a:t>
                  </a:r>
                </a:p>
                <a:p>
                  <a:pPr algn="ctr"/>
                  <a:r>
                    <a:rPr lang="en-US" sz="1200" dirty="0">
                      <a:latin typeface="Calibri" panose="020F0502020204030204" pitchFamily="34" charset="0"/>
                      <a:cs typeface="Calibri" panose="020F0502020204030204" pitchFamily="34" charset="0"/>
                    </a:rPr>
                    <a:t>(FLX)</a:t>
                  </a:r>
                </a:p>
                <a:p>
                  <a:pPr algn="ctr"/>
                  <a:endParaRPr lang="en-US" sz="12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2F52A9C7-B570-5444-BA1F-79682732A6A9}"/>
                    </a:ext>
                  </a:extLst>
                </p:cNvPr>
                <p:cNvSpPr txBox="1"/>
                <p:nvPr/>
              </p:nvSpPr>
              <p:spPr>
                <a:xfrm>
                  <a:off x="3365238" y="4411332"/>
                  <a:ext cx="1193801" cy="461665"/>
                </a:xfrm>
                <a:prstGeom prst="rect">
                  <a:avLst/>
                </a:prstGeom>
                <a:solidFill>
                  <a:srgbClr val="F0F0F0"/>
                </a:solidFill>
              </p:spPr>
              <p:txBody>
                <a:bodyPr wrap="square" rtlCol="0">
                  <a:spAutoFit/>
                </a:bodyPr>
                <a:lstStyle/>
                <a:p>
                  <a:pPr algn="ctr"/>
                  <a:r>
                    <a:rPr lang="en-US" sz="1200" dirty="0">
                      <a:latin typeface="Calibri" panose="020F0502020204030204" pitchFamily="34" charset="0"/>
                      <a:cs typeface="Calibri" panose="020F0502020204030204" pitchFamily="34" charset="0"/>
                    </a:rPr>
                    <a:t>Pescatarian</a:t>
                  </a:r>
                </a:p>
                <a:p>
                  <a:pPr algn="ctr"/>
                  <a:r>
                    <a:rPr lang="en-US" sz="1200" dirty="0">
                      <a:latin typeface="Calibri" panose="020F0502020204030204" pitchFamily="34" charset="0"/>
                      <a:cs typeface="Calibri" panose="020F0502020204030204" pitchFamily="34" charset="0"/>
                    </a:rPr>
                    <a:t>(PSC)</a:t>
                  </a:r>
                </a:p>
              </p:txBody>
            </p:sp>
            <p:sp>
              <p:nvSpPr>
                <p:cNvPr id="15" name="TextBox 14">
                  <a:extLst>
                    <a:ext uri="{FF2B5EF4-FFF2-40B4-BE49-F238E27FC236}">
                      <a16:creationId xmlns:a16="http://schemas.microsoft.com/office/drawing/2014/main" id="{CC4C7E62-F2DA-9841-8E8C-32C693AC7696}"/>
                    </a:ext>
                  </a:extLst>
                </p:cNvPr>
                <p:cNvSpPr txBox="1"/>
                <p:nvPr/>
              </p:nvSpPr>
              <p:spPr>
                <a:xfrm>
                  <a:off x="4482056" y="4411332"/>
                  <a:ext cx="1193801" cy="461665"/>
                </a:xfrm>
                <a:prstGeom prst="rect">
                  <a:avLst/>
                </a:prstGeom>
                <a:solidFill>
                  <a:srgbClr val="F0F0F0"/>
                </a:solidFill>
              </p:spPr>
              <p:txBody>
                <a:bodyPr wrap="square" rtlCol="0">
                  <a:spAutoFit/>
                </a:bodyPr>
                <a:lstStyle/>
                <a:p>
                  <a:pPr algn="ctr"/>
                  <a:r>
                    <a:rPr lang="en-US" sz="1200" dirty="0">
                      <a:latin typeface="Calibri" panose="020F0502020204030204" pitchFamily="34" charset="0"/>
                      <a:cs typeface="Calibri" panose="020F0502020204030204" pitchFamily="34" charset="0"/>
                    </a:rPr>
                    <a:t>Vegetarian</a:t>
                  </a:r>
                </a:p>
                <a:p>
                  <a:pPr algn="ctr"/>
                  <a:r>
                    <a:rPr lang="en-US" sz="1200" dirty="0">
                      <a:latin typeface="Calibri" panose="020F0502020204030204" pitchFamily="34" charset="0"/>
                      <a:cs typeface="Calibri" panose="020F0502020204030204" pitchFamily="34" charset="0"/>
                    </a:rPr>
                    <a:t>(VEG)</a:t>
                  </a:r>
                </a:p>
              </p:txBody>
            </p:sp>
            <p:sp>
              <p:nvSpPr>
                <p:cNvPr id="16" name="TextBox 15">
                  <a:extLst>
                    <a:ext uri="{FF2B5EF4-FFF2-40B4-BE49-F238E27FC236}">
                      <a16:creationId xmlns:a16="http://schemas.microsoft.com/office/drawing/2014/main" id="{740E2CE5-FD7E-194A-BB52-C835A3728B54}"/>
                    </a:ext>
                  </a:extLst>
                </p:cNvPr>
                <p:cNvSpPr txBox="1"/>
                <p:nvPr/>
              </p:nvSpPr>
              <p:spPr>
                <a:xfrm>
                  <a:off x="5946721" y="4411332"/>
                  <a:ext cx="755779" cy="461665"/>
                </a:xfrm>
                <a:prstGeom prst="rect">
                  <a:avLst/>
                </a:prstGeom>
                <a:solidFill>
                  <a:srgbClr val="F0F0F0"/>
                </a:solidFill>
              </p:spPr>
              <p:txBody>
                <a:bodyPr wrap="square" rtlCol="0">
                  <a:spAutoFit/>
                </a:bodyPr>
                <a:lstStyle/>
                <a:p>
                  <a:pPr algn="ctr"/>
                  <a:r>
                    <a:rPr lang="en-US" sz="1200" dirty="0">
                      <a:latin typeface="Calibri" panose="020F0502020204030204" pitchFamily="34" charset="0"/>
                      <a:cs typeface="Calibri" panose="020F0502020204030204" pitchFamily="34" charset="0"/>
                    </a:rPr>
                    <a:t>Vegan</a:t>
                  </a:r>
                </a:p>
                <a:p>
                  <a:pPr algn="ctr"/>
                  <a:r>
                    <a:rPr lang="en-US" sz="1200" dirty="0">
                      <a:latin typeface="Calibri" panose="020F0502020204030204" pitchFamily="34" charset="0"/>
                      <a:cs typeface="Calibri" panose="020F0502020204030204" pitchFamily="34" charset="0"/>
                    </a:rPr>
                    <a:t>(VGN)</a:t>
                  </a:r>
                </a:p>
              </p:txBody>
            </p:sp>
            <p:pic>
              <p:nvPicPr>
                <p:cNvPr id="17" name="Picture 16" descr="Chart&#10;&#10;Description automatically generated">
                  <a:extLst>
                    <a:ext uri="{FF2B5EF4-FFF2-40B4-BE49-F238E27FC236}">
                      <a16:creationId xmlns:a16="http://schemas.microsoft.com/office/drawing/2014/main" id="{D698B45C-5790-6647-8344-A6B124317423}"/>
                    </a:ext>
                  </a:extLst>
                </p:cNvPr>
                <p:cNvPicPr>
                  <a:picLocks noChangeAspect="1"/>
                </p:cNvPicPr>
                <p:nvPr/>
              </p:nvPicPr>
              <p:blipFill rotWithShape="1">
                <a:blip r:embed="rId2">
                  <a:extLst>
                    <a:ext uri="{28A0092B-C50C-407E-A947-70E740481C1C}">
                      <a14:useLocalDpi xmlns:a14="http://schemas.microsoft.com/office/drawing/2010/main" val="0"/>
                    </a:ext>
                  </a:extLst>
                </a:blip>
                <a:srcRect l="13723" t="70993" r="68901" b="26284"/>
                <a:stretch/>
              </p:blipFill>
              <p:spPr>
                <a:xfrm>
                  <a:off x="5138057" y="1746831"/>
                  <a:ext cx="1803922" cy="221752"/>
                </a:xfrm>
                <a:prstGeom prst="rect">
                  <a:avLst/>
                </a:prstGeom>
              </p:spPr>
            </p:pic>
            <p:pic>
              <p:nvPicPr>
                <p:cNvPr id="18" name="Picture 17" descr="Chart&#10;&#10;Description automatically generated">
                  <a:extLst>
                    <a:ext uri="{FF2B5EF4-FFF2-40B4-BE49-F238E27FC236}">
                      <a16:creationId xmlns:a16="http://schemas.microsoft.com/office/drawing/2014/main" id="{DF70DB3F-8529-7643-95A7-CA7CCBE9BDDC}"/>
                    </a:ext>
                  </a:extLst>
                </p:cNvPr>
                <p:cNvPicPr>
                  <a:picLocks noChangeAspect="1"/>
                </p:cNvPicPr>
                <p:nvPr/>
              </p:nvPicPr>
              <p:blipFill rotWithShape="1">
                <a:blip r:embed="rId2">
                  <a:extLst>
                    <a:ext uri="{28A0092B-C50C-407E-A947-70E740481C1C}">
                      <a14:useLocalDpi xmlns:a14="http://schemas.microsoft.com/office/drawing/2010/main" val="0"/>
                    </a:ext>
                  </a:extLst>
                </a:blip>
                <a:srcRect t="90640" b="4020"/>
                <a:stretch/>
              </p:blipFill>
              <p:spPr>
                <a:xfrm>
                  <a:off x="347182" y="5089369"/>
                  <a:ext cx="6860913" cy="298092"/>
                </a:xfrm>
                <a:prstGeom prst="rect">
                  <a:avLst/>
                </a:prstGeom>
              </p:spPr>
            </p:pic>
          </p:grpSp>
          <p:sp>
            <p:nvSpPr>
              <p:cNvPr id="10" name="TextBox 9">
                <a:extLst>
                  <a:ext uri="{FF2B5EF4-FFF2-40B4-BE49-F238E27FC236}">
                    <a16:creationId xmlns:a16="http://schemas.microsoft.com/office/drawing/2014/main" id="{7E4916D4-B3B6-0345-9852-EC3050C50546}"/>
                  </a:ext>
                </a:extLst>
              </p:cNvPr>
              <p:cNvSpPr txBox="1"/>
              <p:nvPr/>
            </p:nvSpPr>
            <p:spPr>
              <a:xfrm rot="16200000">
                <a:off x="-857551" y="3159129"/>
                <a:ext cx="2824030" cy="276999"/>
              </a:xfrm>
              <a:prstGeom prst="rect">
                <a:avLst/>
              </a:prstGeom>
              <a:solidFill>
                <a:srgbClr val="F0F0F0"/>
              </a:solidFill>
            </p:spPr>
            <p:txBody>
              <a:bodyPr wrap="square" rtlCol="0">
                <a:spAutoFit/>
              </a:bodyPr>
              <a:lstStyle/>
              <a:p>
                <a:pPr algn="ctr"/>
                <a:r>
                  <a:rPr lang="en-US" sz="1200" dirty="0">
                    <a:latin typeface="Calibri" panose="020F0502020204030204" pitchFamily="34" charset="0"/>
                    <a:cs typeface="Calibri" panose="020F0502020204030204" pitchFamily="34" charset="0"/>
                  </a:rPr>
                  <a:t>Diet-related health costs (USD Billion)</a:t>
                </a:r>
              </a:p>
            </p:txBody>
          </p:sp>
        </p:grpSp>
      </p:grpSp>
      <p:sp>
        <p:nvSpPr>
          <p:cNvPr id="5" name="Slide Number Placeholder 4">
            <a:extLst>
              <a:ext uri="{FF2B5EF4-FFF2-40B4-BE49-F238E27FC236}">
                <a16:creationId xmlns:a16="http://schemas.microsoft.com/office/drawing/2014/main" id="{AC293560-C422-3644-9E8B-4193EE822B37}"/>
              </a:ext>
            </a:extLst>
          </p:cNvPr>
          <p:cNvSpPr>
            <a:spLocks noGrp="1"/>
          </p:cNvSpPr>
          <p:nvPr>
            <p:ph type="sldNum" sz="quarter" idx="12"/>
          </p:nvPr>
        </p:nvSpPr>
        <p:spPr/>
        <p:txBody>
          <a:bodyPr/>
          <a:lstStyle/>
          <a:p>
            <a:fld id="{4394B3C2-DC85-4F11-92C8-EDC242E89324}" type="slidenum">
              <a:rPr lang="en-US" smtClean="0"/>
              <a:t>39</a:t>
            </a:fld>
            <a:endParaRPr lang="en-US"/>
          </a:p>
        </p:txBody>
      </p:sp>
    </p:spTree>
    <p:extLst>
      <p:ext uri="{BB962C8B-B14F-4D97-AF65-F5344CB8AC3E}">
        <p14:creationId xmlns:p14="http://schemas.microsoft.com/office/powerpoint/2010/main" val="2666687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Consumer Trends</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p:txBody>
          <a:bodyPr>
            <a:normAutofit fontScale="85000" lnSpcReduction="20000"/>
          </a:bodyPr>
          <a:lstStyle/>
          <a:p>
            <a:pPr marL="0" indent="0">
              <a:lnSpc>
                <a:spcPct val="100000"/>
              </a:lnSpc>
              <a:buClrTx/>
              <a:buNone/>
            </a:pPr>
            <a:r>
              <a:rPr lang="en-US" sz="3600" b="1" dirty="0"/>
              <a:t>Plant-based Eating</a:t>
            </a:r>
          </a:p>
          <a:p>
            <a:pPr marL="0" indent="0">
              <a:lnSpc>
                <a:spcPct val="100000"/>
              </a:lnSpc>
              <a:buClrTx/>
              <a:buNone/>
            </a:pPr>
            <a:endParaRPr lang="en-US" dirty="0"/>
          </a:p>
          <a:p>
            <a:pPr>
              <a:lnSpc>
                <a:spcPct val="100000"/>
              </a:lnSpc>
            </a:pPr>
            <a:r>
              <a:rPr lang="en-US" sz="3000" dirty="0"/>
              <a:t>“Plant-based” topped the list of eating patterns or diet types heard about most in the news in 2020 (22%) (IFIC, 2020a).</a:t>
            </a:r>
          </a:p>
          <a:p>
            <a:pPr>
              <a:lnSpc>
                <a:spcPct val="100000"/>
              </a:lnSpc>
              <a:buClrTx/>
              <a:buFont typeface="Wingdings" pitchFamily="2" charset="2"/>
              <a:buChar char="§"/>
            </a:pPr>
            <a:endParaRPr lang="en-US" sz="3000" dirty="0"/>
          </a:p>
          <a:p>
            <a:pPr>
              <a:buClrTx/>
            </a:pPr>
            <a:r>
              <a:rPr lang="en-US" sz="3000" dirty="0"/>
              <a:t>Sixty-five percent of respondents tried at least one new type of plant protein for the first time in the past year (IFIC, 2021):</a:t>
            </a:r>
          </a:p>
          <a:p>
            <a:pPr marL="0" indent="0">
              <a:buClrTx/>
              <a:buNone/>
            </a:pPr>
            <a:endParaRPr lang="en-US" sz="3000" dirty="0"/>
          </a:p>
          <a:p>
            <a:pPr lvl="1">
              <a:buFont typeface="System Font Regular"/>
              <a:buChar char="⁃"/>
            </a:pPr>
            <a:r>
              <a:rPr lang="en-US" dirty="0"/>
              <a:t>28% tried plant alternatives to meat; </a:t>
            </a:r>
          </a:p>
          <a:p>
            <a:pPr lvl="1">
              <a:buFont typeface="System Font Regular"/>
              <a:buChar char="⁃"/>
            </a:pPr>
            <a:r>
              <a:rPr lang="en-US" dirty="0"/>
              <a:t>24% tried new varieties of milk alternatives; </a:t>
            </a:r>
          </a:p>
          <a:p>
            <a:pPr lvl="1">
              <a:buFont typeface="System Font Regular"/>
              <a:buChar char="⁃"/>
            </a:pPr>
            <a:r>
              <a:rPr lang="en-US" dirty="0"/>
              <a:t>21% tried new varieties of other dairy alternatives (e.g., plant-derived yogurt or cheese).</a:t>
            </a:r>
          </a:p>
          <a:p>
            <a:pPr>
              <a:lnSpc>
                <a:spcPct val="100000"/>
              </a:lnSpc>
            </a:pPr>
            <a:endParaRPr lang="en-US" dirty="0"/>
          </a:p>
          <a:p>
            <a:pPr>
              <a:lnSpc>
                <a:spcPct val="100000"/>
              </a:lnSpc>
            </a:pPr>
            <a:endParaRPr lang="en-US" dirty="0"/>
          </a:p>
        </p:txBody>
      </p:sp>
      <p:sp>
        <p:nvSpPr>
          <p:cNvPr id="4" name="Slide Number Placeholder 3">
            <a:extLst>
              <a:ext uri="{FF2B5EF4-FFF2-40B4-BE49-F238E27FC236}">
                <a16:creationId xmlns:a16="http://schemas.microsoft.com/office/drawing/2014/main" id="{E5B8AF56-C354-8B4F-B7A5-953A212D187B}"/>
              </a:ext>
            </a:extLst>
          </p:cNvPr>
          <p:cNvSpPr>
            <a:spLocks noGrp="1"/>
          </p:cNvSpPr>
          <p:nvPr>
            <p:ph type="sldNum" sz="quarter" idx="12"/>
          </p:nvPr>
        </p:nvSpPr>
        <p:spPr/>
        <p:txBody>
          <a:bodyPr/>
          <a:lstStyle/>
          <a:p>
            <a:fld id="{4394B3C2-DC85-4F11-92C8-EDC242E89324}" type="slidenum">
              <a:rPr lang="en-US" smtClean="0"/>
              <a:t>4</a:t>
            </a:fld>
            <a:endParaRPr lang="en-US"/>
          </a:p>
        </p:txBody>
      </p:sp>
    </p:spTree>
    <p:extLst>
      <p:ext uri="{BB962C8B-B14F-4D97-AF65-F5344CB8AC3E}">
        <p14:creationId xmlns:p14="http://schemas.microsoft.com/office/powerpoint/2010/main" val="975602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normAutofit/>
          </a:bodyPr>
          <a:lstStyle/>
          <a:p>
            <a:r>
              <a:rPr lang="en-US" b="1" dirty="0">
                <a:solidFill>
                  <a:srgbClr val="0172BC"/>
                </a:solidFill>
                <a:latin typeface="Calibri" panose="020F0502020204030204" pitchFamily="34" charset="0"/>
                <a:cs typeface="Calibri" panose="020F0502020204030204" pitchFamily="34" charset="0"/>
              </a:rPr>
              <a:t>Benefits of a Flexitarian Diet</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825625"/>
            <a:ext cx="10400929" cy="4351338"/>
          </a:xfrm>
        </p:spPr>
        <p:txBody>
          <a:bodyPr>
            <a:normAutofit fontScale="92500"/>
          </a:bodyPr>
          <a:lstStyle/>
          <a:p>
            <a:pPr marL="0" indent="0">
              <a:buNone/>
            </a:pPr>
            <a:r>
              <a:rPr lang="en-US" sz="2000" b="1" dirty="0"/>
              <a:t>Environmental Benefits</a:t>
            </a:r>
          </a:p>
          <a:p>
            <a:pPr marL="0" indent="0">
              <a:lnSpc>
                <a:spcPct val="100000"/>
              </a:lnSpc>
              <a:buNone/>
            </a:pPr>
            <a:endParaRPr lang="en-US" sz="2000" b="1" dirty="0"/>
          </a:p>
          <a:p>
            <a:pPr>
              <a:lnSpc>
                <a:spcPct val="100000"/>
              </a:lnSpc>
            </a:pPr>
            <a:r>
              <a:rPr lang="en-US" sz="2100" dirty="0"/>
              <a:t>Based on a global modeling analysis, researchers found that adopting more plant-based flexitarian diets globally could reduce greenhouse gas emissions by more than half, and reduce other environmental  impacts, including nitrogen application, as well (</a:t>
            </a:r>
            <a:r>
              <a:rPr lang="en-US" sz="2100" dirty="0" err="1"/>
              <a:t>Springmann</a:t>
            </a:r>
            <a:r>
              <a:rPr lang="en-US" sz="2100" dirty="0"/>
              <a:t> et al., 2018a).</a:t>
            </a:r>
          </a:p>
          <a:p>
            <a:pPr marL="0" indent="0">
              <a:lnSpc>
                <a:spcPct val="100000"/>
              </a:lnSpc>
              <a:buNone/>
            </a:pPr>
            <a:r>
              <a:rPr lang="en-US" sz="2100" dirty="0"/>
              <a:t>     ⁃ </a:t>
            </a:r>
            <a:r>
              <a:rPr lang="en-US" sz="1900" dirty="0"/>
              <a:t>"[C]</a:t>
            </a:r>
            <a:r>
              <a:rPr lang="en-US" sz="1900" dirty="0" err="1"/>
              <a:t>hanges</a:t>
            </a:r>
            <a:r>
              <a:rPr lang="en-US" sz="1900" dirty="0"/>
              <a:t> in cropland use, freshwater use, and phosphorus application were split into reductions in                         high-income and middle-income countries and increases in low-income countries" (</a:t>
            </a:r>
            <a:r>
              <a:rPr lang="en-US" sz="1900" dirty="0" err="1"/>
              <a:t>Springmann</a:t>
            </a:r>
            <a:r>
              <a:rPr lang="en-US" sz="1900" dirty="0"/>
              <a:t> et al., 2018a).</a:t>
            </a:r>
          </a:p>
          <a:p>
            <a:pPr marL="0" indent="0">
              <a:lnSpc>
                <a:spcPct val="100000"/>
              </a:lnSpc>
              <a:buNone/>
            </a:pPr>
            <a:endParaRPr lang="en-US" sz="2100" dirty="0"/>
          </a:p>
          <a:p>
            <a:pPr>
              <a:lnSpc>
                <a:spcPct val="100000"/>
              </a:lnSpc>
            </a:pPr>
            <a:r>
              <a:rPr lang="en-US" sz="2100" dirty="0"/>
              <a:t>A different modeling study found that a shift to vegetarian and flexitarian diets would bring five environmental footprints, including greenhouse gas emissions, cropland use, freshwater use, nitrogen use, and phosphorus use, well under planetary boundaries (Chen et al., 2019).</a:t>
            </a:r>
          </a:p>
          <a:p>
            <a:endParaRPr lang="en-US" sz="2000" dirty="0"/>
          </a:p>
        </p:txBody>
      </p:sp>
      <p:sp>
        <p:nvSpPr>
          <p:cNvPr id="4" name="Slide Number Placeholder 3">
            <a:extLst>
              <a:ext uri="{FF2B5EF4-FFF2-40B4-BE49-F238E27FC236}">
                <a16:creationId xmlns:a16="http://schemas.microsoft.com/office/drawing/2014/main" id="{8C0A81CE-10A4-F84D-9A54-6A6497ACD071}"/>
              </a:ext>
            </a:extLst>
          </p:cNvPr>
          <p:cNvSpPr>
            <a:spLocks noGrp="1"/>
          </p:cNvSpPr>
          <p:nvPr>
            <p:ph type="sldNum" sz="quarter" idx="12"/>
          </p:nvPr>
        </p:nvSpPr>
        <p:spPr/>
        <p:txBody>
          <a:bodyPr/>
          <a:lstStyle/>
          <a:p>
            <a:fld id="{4394B3C2-DC85-4F11-92C8-EDC242E89324}" type="slidenum">
              <a:rPr lang="en-US" smtClean="0"/>
              <a:t>40</a:t>
            </a:fld>
            <a:endParaRPr lang="en-US"/>
          </a:p>
        </p:txBody>
      </p:sp>
    </p:spTree>
    <p:extLst>
      <p:ext uri="{BB962C8B-B14F-4D97-AF65-F5344CB8AC3E}">
        <p14:creationId xmlns:p14="http://schemas.microsoft.com/office/powerpoint/2010/main" val="2928311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838200" y="75554"/>
            <a:ext cx="10515600" cy="1140688"/>
          </a:xfrm>
        </p:spPr>
        <p:txBody>
          <a:bodyPr>
            <a:normAutofit/>
          </a:bodyPr>
          <a:lstStyle/>
          <a:p>
            <a:r>
              <a:rPr lang="en-US" b="1" dirty="0">
                <a:solidFill>
                  <a:srgbClr val="0172BC"/>
                </a:solidFill>
                <a:latin typeface="Calibri" panose="020F0502020204030204" pitchFamily="34" charset="0"/>
                <a:cs typeface="Calibri" panose="020F0502020204030204" pitchFamily="34" charset="0"/>
              </a:rPr>
              <a:t>Environmental Benefits</a:t>
            </a:r>
          </a:p>
        </p:txBody>
      </p:sp>
      <p:sp>
        <p:nvSpPr>
          <p:cNvPr id="6" name="Rectangle 5">
            <a:extLst>
              <a:ext uri="{FF2B5EF4-FFF2-40B4-BE49-F238E27FC236}">
                <a16:creationId xmlns:a16="http://schemas.microsoft.com/office/drawing/2014/main" id="{7E56B41B-BBD6-8248-8C56-3C546F02BE39}"/>
              </a:ext>
            </a:extLst>
          </p:cNvPr>
          <p:cNvSpPr/>
          <p:nvPr/>
        </p:nvSpPr>
        <p:spPr>
          <a:xfrm>
            <a:off x="8454894" y="6089008"/>
            <a:ext cx="1553931" cy="170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cs typeface="Calibri" panose="020F0502020204030204" pitchFamily="34" charset="0"/>
              </a:rPr>
              <a:t>FAO et al., 2020</a:t>
            </a:r>
          </a:p>
        </p:txBody>
      </p:sp>
      <p:sp>
        <p:nvSpPr>
          <p:cNvPr id="7" name="TextBox 6">
            <a:extLst>
              <a:ext uri="{FF2B5EF4-FFF2-40B4-BE49-F238E27FC236}">
                <a16:creationId xmlns:a16="http://schemas.microsoft.com/office/drawing/2014/main" id="{9E7C4437-7062-C744-9244-7B6E9C36A199}"/>
              </a:ext>
            </a:extLst>
          </p:cNvPr>
          <p:cNvSpPr txBox="1"/>
          <p:nvPr/>
        </p:nvSpPr>
        <p:spPr>
          <a:xfrm>
            <a:off x="838200" y="1250250"/>
            <a:ext cx="8496823"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Adoption of any of the four alternative healthy dietary patterns could significantly reduce projected diet-related GHG emissions in 2030</a:t>
            </a:r>
          </a:p>
        </p:txBody>
      </p:sp>
      <p:grpSp>
        <p:nvGrpSpPr>
          <p:cNvPr id="5" name="Group 4">
            <a:extLst>
              <a:ext uri="{FF2B5EF4-FFF2-40B4-BE49-F238E27FC236}">
                <a16:creationId xmlns:a16="http://schemas.microsoft.com/office/drawing/2014/main" id="{6384FD4C-7BE6-194F-B534-B2B3D4802A77}"/>
              </a:ext>
            </a:extLst>
          </p:cNvPr>
          <p:cNvGrpSpPr/>
          <p:nvPr/>
        </p:nvGrpSpPr>
        <p:grpSpPr>
          <a:xfrm>
            <a:off x="1246908" y="2036618"/>
            <a:ext cx="6871855" cy="4419600"/>
            <a:chOff x="1246908" y="2036618"/>
            <a:chExt cx="6871855" cy="4419600"/>
          </a:xfrm>
        </p:grpSpPr>
        <p:sp>
          <p:nvSpPr>
            <p:cNvPr id="4" name="Rectangle 3">
              <a:extLst>
                <a:ext uri="{FF2B5EF4-FFF2-40B4-BE49-F238E27FC236}">
                  <a16:creationId xmlns:a16="http://schemas.microsoft.com/office/drawing/2014/main" id="{BE84EF78-82FE-4B45-9BFC-E56F99C2F3ED}"/>
                </a:ext>
              </a:extLst>
            </p:cNvPr>
            <p:cNvSpPr/>
            <p:nvPr/>
          </p:nvSpPr>
          <p:spPr>
            <a:xfrm>
              <a:off x="1246908" y="2036618"/>
              <a:ext cx="6871855" cy="4419600"/>
            </a:xfrm>
            <a:prstGeom prst="rect">
              <a:avLst/>
            </a:prstGeom>
            <a:solidFill>
              <a:schemeClr val="bg1"/>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61AE182-8917-6147-A7AA-1106A8F0F463}"/>
                </a:ext>
              </a:extLst>
            </p:cNvPr>
            <p:cNvGrpSpPr/>
            <p:nvPr/>
          </p:nvGrpSpPr>
          <p:grpSpPr>
            <a:xfrm>
              <a:off x="1283652" y="2083577"/>
              <a:ext cx="6792855" cy="4317130"/>
              <a:chOff x="329081" y="1603723"/>
              <a:chExt cx="6792855" cy="4317130"/>
            </a:xfrm>
          </p:grpSpPr>
          <p:pic>
            <p:nvPicPr>
              <p:cNvPr id="20" name="Picture 19" descr="Chart, bar chart&#10;&#10;Description automatically generated">
                <a:extLst>
                  <a:ext uri="{FF2B5EF4-FFF2-40B4-BE49-F238E27FC236}">
                    <a16:creationId xmlns:a16="http://schemas.microsoft.com/office/drawing/2014/main" id="{7FF80133-47AA-A54C-A8C2-A139A8C5517A}"/>
                  </a:ext>
                </a:extLst>
              </p:cNvPr>
              <p:cNvPicPr>
                <a:picLocks noChangeAspect="1"/>
              </p:cNvPicPr>
              <p:nvPr/>
            </p:nvPicPr>
            <p:blipFill rotWithShape="1">
              <a:blip r:embed="rId2">
                <a:extLst>
                  <a:ext uri="{28A0092B-C50C-407E-A947-70E740481C1C}">
                    <a14:useLocalDpi xmlns:a14="http://schemas.microsoft.com/office/drawing/2010/main" val="0"/>
                  </a:ext>
                </a:extLst>
              </a:blip>
              <a:srcRect t="12775" r="3522" b="17282"/>
              <a:stretch/>
            </p:blipFill>
            <p:spPr>
              <a:xfrm>
                <a:off x="329250" y="1603723"/>
                <a:ext cx="6792686" cy="3542853"/>
              </a:xfrm>
              <a:prstGeom prst="rect">
                <a:avLst/>
              </a:prstGeom>
            </p:spPr>
          </p:pic>
          <p:sp>
            <p:nvSpPr>
              <p:cNvPr id="21" name="Rectangle 20">
                <a:extLst>
                  <a:ext uri="{FF2B5EF4-FFF2-40B4-BE49-F238E27FC236}">
                    <a16:creationId xmlns:a16="http://schemas.microsoft.com/office/drawing/2014/main" id="{AA5468A9-EF00-8F4D-ACA1-B02FEEB142CB}"/>
                  </a:ext>
                </a:extLst>
              </p:cNvPr>
              <p:cNvSpPr/>
              <p:nvPr/>
            </p:nvSpPr>
            <p:spPr>
              <a:xfrm>
                <a:off x="329081" y="4795935"/>
                <a:ext cx="6792686" cy="92373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TextBox 21">
                <a:extLst>
                  <a:ext uri="{FF2B5EF4-FFF2-40B4-BE49-F238E27FC236}">
                    <a16:creationId xmlns:a16="http://schemas.microsoft.com/office/drawing/2014/main" id="{277A09BC-7FAF-2241-A946-7DE74B927431}"/>
                  </a:ext>
                </a:extLst>
              </p:cNvPr>
              <p:cNvSpPr txBox="1"/>
              <p:nvPr/>
            </p:nvSpPr>
            <p:spPr>
              <a:xfrm>
                <a:off x="847010" y="4500245"/>
                <a:ext cx="1193801" cy="646331"/>
              </a:xfrm>
              <a:prstGeom prst="rect">
                <a:avLst/>
              </a:prstGeom>
              <a:solidFill>
                <a:srgbClr val="F0F0F0"/>
              </a:solidFill>
            </p:spPr>
            <p:txBody>
              <a:bodyPr wrap="square" rtlCol="0">
                <a:spAutoFit/>
              </a:bodyPr>
              <a:lstStyle/>
              <a:p>
                <a:pPr algn="ctr"/>
                <a:r>
                  <a:rPr lang="en-US" sz="1200" dirty="0">
                    <a:latin typeface="Calibri" panose="020F0502020204030204" pitchFamily="34" charset="0"/>
                    <a:cs typeface="Calibri" panose="020F0502020204030204" pitchFamily="34" charset="0"/>
                  </a:rPr>
                  <a:t>Current consumption</a:t>
                </a:r>
              </a:p>
              <a:p>
                <a:pPr algn="ctr"/>
                <a:r>
                  <a:rPr lang="en-US" sz="1200" dirty="0">
                    <a:latin typeface="Calibri" panose="020F0502020204030204" pitchFamily="34" charset="0"/>
                    <a:cs typeface="Calibri" panose="020F0502020204030204" pitchFamily="34" charset="0"/>
                  </a:rPr>
                  <a:t>(BMK)</a:t>
                </a:r>
              </a:p>
            </p:txBody>
          </p:sp>
          <p:sp>
            <p:nvSpPr>
              <p:cNvPr id="23" name="TextBox 22">
                <a:extLst>
                  <a:ext uri="{FF2B5EF4-FFF2-40B4-BE49-F238E27FC236}">
                    <a16:creationId xmlns:a16="http://schemas.microsoft.com/office/drawing/2014/main" id="{2338A193-C0AF-F34A-B460-0352A6FC083E}"/>
                  </a:ext>
                </a:extLst>
              </p:cNvPr>
              <p:cNvSpPr txBox="1"/>
              <p:nvPr/>
            </p:nvSpPr>
            <p:spPr>
              <a:xfrm>
                <a:off x="2022149" y="4500245"/>
                <a:ext cx="1193801" cy="646331"/>
              </a:xfrm>
              <a:prstGeom prst="rect">
                <a:avLst/>
              </a:prstGeom>
              <a:solidFill>
                <a:srgbClr val="F0F0F0"/>
              </a:solidFill>
            </p:spPr>
            <p:txBody>
              <a:bodyPr wrap="square" rtlCol="0">
                <a:spAutoFit/>
              </a:bodyPr>
              <a:lstStyle/>
              <a:p>
                <a:pPr algn="ctr"/>
                <a:r>
                  <a:rPr lang="en-US" sz="1200" dirty="0">
                    <a:latin typeface="Calibri" panose="020F0502020204030204" pitchFamily="34" charset="0"/>
                    <a:cs typeface="Calibri" panose="020F0502020204030204" pitchFamily="34" charset="0"/>
                  </a:rPr>
                  <a:t>Flexitarian</a:t>
                </a:r>
              </a:p>
              <a:p>
                <a:pPr algn="ctr"/>
                <a:r>
                  <a:rPr lang="en-US" sz="1200" dirty="0">
                    <a:latin typeface="Calibri" panose="020F0502020204030204" pitchFamily="34" charset="0"/>
                    <a:cs typeface="Calibri" panose="020F0502020204030204" pitchFamily="34" charset="0"/>
                  </a:rPr>
                  <a:t>(FLX)</a:t>
                </a:r>
              </a:p>
              <a:p>
                <a:pPr algn="ctr"/>
                <a:endParaRPr lang="en-US" sz="12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09DEAD18-D3D7-F24D-8ED0-17C2AD1C1F55}"/>
                  </a:ext>
                </a:extLst>
              </p:cNvPr>
              <p:cNvSpPr txBox="1"/>
              <p:nvPr/>
            </p:nvSpPr>
            <p:spPr>
              <a:xfrm>
                <a:off x="3234612" y="4500245"/>
                <a:ext cx="1193801" cy="461665"/>
              </a:xfrm>
              <a:prstGeom prst="rect">
                <a:avLst/>
              </a:prstGeom>
              <a:solidFill>
                <a:srgbClr val="F0F0F0"/>
              </a:solidFill>
            </p:spPr>
            <p:txBody>
              <a:bodyPr wrap="square" rtlCol="0">
                <a:spAutoFit/>
              </a:bodyPr>
              <a:lstStyle/>
              <a:p>
                <a:pPr algn="ctr"/>
                <a:r>
                  <a:rPr lang="en-US" sz="1200" dirty="0">
                    <a:latin typeface="Calibri" panose="020F0502020204030204" pitchFamily="34" charset="0"/>
                    <a:cs typeface="Calibri" panose="020F0502020204030204" pitchFamily="34" charset="0"/>
                  </a:rPr>
                  <a:t>Pescatarian</a:t>
                </a:r>
              </a:p>
              <a:p>
                <a:pPr algn="ctr"/>
                <a:r>
                  <a:rPr lang="en-US" sz="1200" dirty="0">
                    <a:latin typeface="Calibri" panose="020F0502020204030204" pitchFamily="34" charset="0"/>
                    <a:cs typeface="Calibri" panose="020F0502020204030204" pitchFamily="34" charset="0"/>
                  </a:rPr>
                  <a:t>(PSC)</a:t>
                </a:r>
              </a:p>
            </p:txBody>
          </p:sp>
          <p:sp>
            <p:nvSpPr>
              <p:cNvPr id="25" name="TextBox 24">
                <a:extLst>
                  <a:ext uri="{FF2B5EF4-FFF2-40B4-BE49-F238E27FC236}">
                    <a16:creationId xmlns:a16="http://schemas.microsoft.com/office/drawing/2014/main" id="{FE8F315C-D8F4-1845-ADF4-A7CCE52F3392}"/>
                  </a:ext>
                </a:extLst>
              </p:cNvPr>
              <p:cNvSpPr txBox="1"/>
              <p:nvPr/>
            </p:nvSpPr>
            <p:spPr>
              <a:xfrm>
                <a:off x="4435409" y="4500245"/>
                <a:ext cx="1193801" cy="461665"/>
              </a:xfrm>
              <a:prstGeom prst="rect">
                <a:avLst/>
              </a:prstGeom>
              <a:solidFill>
                <a:srgbClr val="F0F0F0"/>
              </a:solidFill>
            </p:spPr>
            <p:txBody>
              <a:bodyPr wrap="square" rtlCol="0">
                <a:spAutoFit/>
              </a:bodyPr>
              <a:lstStyle/>
              <a:p>
                <a:pPr algn="ctr"/>
                <a:r>
                  <a:rPr lang="en-US" sz="1200" dirty="0">
                    <a:latin typeface="Calibri" panose="020F0502020204030204" pitchFamily="34" charset="0"/>
                    <a:cs typeface="Calibri" panose="020F0502020204030204" pitchFamily="34" charset="0"/>
                  </a:rPr>
                  <a:t>Vegetarian</a:t>
                </a:r>
              </a:p>
              <a:p>
                <a:pPr algn="ctr"/>
                <a:r>
                  <a:rPr lang="en-US" sz="1200" dirty="0">
                    <a:latin typeface="Calibri" panose="020F0502020204030204" pitchFamily="34" charset="0"/>
                    <a:cs typeface="Calibri" panose="020F0502020204030204" pitchFamily="34" charset="0"/>
                  </a:rPr>
                  <a:t>(VEG)</a:t>
                </a:r>
              </a:p>
            </p:txBody>
          </p:sp>
          <p:sp>
            <p:nvSpPr>
              <p:cNvPr id="26" name="TextBox 25">
                <a:extLst>
                  <a:ext uri="{FF2B5EF4-FFF2-40B4-BE49-F238E27FC236}">
                    <a16:creationId xmlns:a16="http://schemas.microsoft.com/office/drawing/2014/main" id="{30F393BE-A746-BC48-81A1-50CE8883E463}"/>
                  </a:ext>
                </a:extLst>
              </p:cNvPr>
              <p:cNvSpPr txBox="1"/>
              <p:nvPr/>
            </p:nvSpPr>
            <p:spPr>
              <a:xfrm>
                <a:off x="5862750" y="4500245"/>
                <a:ext cx="755779" cy="461665"/>
              </a:xfrm>
              <a:prstGeom prst="rect">
                <a:avLst/>
              </a:prstGeom>
              <a:solidFill>
                <a:srgbClr val="F0F0F0"/>
              </a:solidFill>
            </p:spPr>
            <p:txBody>
              <a:bodyPr wrap="square" rtlCol="0">
                <a:spAutoFit/>
              </a:bodyPr>
              <a:lstStyle/>
              <a:p>
                <a:pPr algn="ctr"/>
                <a:r>
                  <a:rPr lang="en-US" sz="1200" dirty="0">
                    <a:latin typeface="Calibri" panose="020F0502020204030204" pitchFamily="34" charset="0"/>
                    <a:cs typeface="Calibri" panose="020F0502020204030204" pitchFamily="34" charset="0"/>
                  </a:rPr>
                  <a:t>Vegan</a:t>
                </a:r>
              </a:p>
              <a:p>
                <a:pPr algn="ctr"/>
                <a:r>
                  <a:rPr lang="en-US" sz="1200" dirty="0">
                    <a:latin typeface="Calibri" panose="020F0502020204030204" pitchFamily="34" charset="0"/>
                    <a:cs typeface="Calibri" panose="020F0502020204030204" pitchFamily="34" charset="0"/>
                  </a:rPr>
                  <a:t>(VGN)</a:t>
                </a:r>
              </a:p>
            </p:txBody>
          </p:sp>
          <p:pic>
            <p:nvPicPr>
              <p:cNvPr id="27" name="Picture 26" descr="Chart, bar chart&#10;&#10;Description automatically generated">
                <a:extLst>
                  <a:ext uri="{FF2B5EF4-FFF2-40B4-BE49-F238E27FC236}">
                    <a16:creationId xmlns:a16="http://schemas.microsoft.com/office/drawing/2014/main" id="{474C2035-1A2B-6C47-95D1-330989BFA5C9}"/>
                  </a:ext>
                </a:extLst>
              </p:cNvPr>
              <p:cNvPicPr>
                <a:picLocks noChangeAspect="1"/>
              </p:cNvPicPr>
              <p:nvPr/>
            </p:nvPicPr>
            <p:blipFill rotWithShape="1">
              <a:blip r:embed="rId2">
                <a:extLst>
                  <a:ext uri="{28A0092B-C50C-407E-A947-70E740481C1C}">
                    <a14:useLocalDpi xmlns:a14="http://schemas.microsoft.com/office/drawing/2010/main" val="0"/>
                  </a:ext>
                </a:extLst>
              </a:blip>
              <a:srcRect l="9996" t="76172" r="21405" b="17282"/>
              <a:stretch/>
            </p:blipFill>
            <p:spPr>
              <a:xfrm>
                <a:off x="1032931" y="5159467"/>
                <a:ext cx="5446640" cy="373870"/>
              </a:xfrm>
              <a:prstGeom prst="rect">
                <a:avLst/>
              </a:prstGeom>
            </p:spPr>
          </p:pic>
          <p:pic>
            <p:nvPicPr>
              <p:cNvPr id="28" name="Picture 27" descr="Chart, bar chart&#10;&#10;Description automatically generated">
                <a:extLst>
                  <a:ext uri="{FF2B5EF4-FFF2-40B4-BE49-F238E27FC236}">
                    <a16:creationId xmlns:a16="http://schemas.microsoft.com/office/drawing/2014/main" id="{89174A7E-D783-E14F-A9D9-22EB2FC3DCB0}"/>
                  </a:ext>
                </a:extLst>
              </p:cNvPr>
              <p:cNvPicPr>
                <a:picLocks noChangeAspect="1"/>
              </p:cNvPicPr>
              <p:nvPr/>
            </p:nvPicPr>
            <p:blipFill rotWithShape="1">
              <a:blip r:embed="rId2">
                <a:extLst>
                  <a:ext uri="{28A0092B-C50C-407E-A947-70E740481C1C}">
                    <a14:useLocalDpi xmlns:a14="http://schemas.microsoft.com/office/drawing/2010/main" val="0"/>
                  </a:ext>
                </a:extLst>
              </a:blip>
              <a:srcRect t="94652" r="3522" b="116"/>
              <a:stretch/>
            </p:blipFill>
            <p:spPr>
              <a:xfrm>
                <a:off x="329165" y="5655896"/>
                <a:ext cx="6792686" cy="264957"/>
              </a:xfrm>
              <a:prstGeom prst="rect">
                <a:avLst/>
              </a:prstGeom>
            </p:spPr>
          </p:pic>
        </p:grpSp>
      </p:grpSp>
      <p:sp>
        <p:nvSpPr>
          <p:cNvPr id="3" name="Slide Number Placeholder 2">
            <a:extLst>
              <a:ext uri="{FF2B5EF4-FFF2-40B4-BE49-F238E27FC236}">
                <a16:creationId xmlns:a16="http://schemas.microsoft.com/office/drawing/2014/main" id="{41D0D95C-D1C5-6046-B741-7B5017177B37}"/>
              </a:ext>
            </a:extLst>
          </p:cNvPr>
          <p:cNvSpPr>
            <a:spLocks noGrp="1"/>
          </p:cNvSpPr>
          <p:nvPr>
            <p:ph type="sldNum" sz="quarter" idx="12"/>
          </p:nvPr>
        </p:nvSpPr>
        <p:spPr/>
        <p:txBody>
          <a:bodyPr/>
          <a:lstStyle/>
          <a:p>
            <a:fld id="{4394B3C2-DC85-4F11-92C8-EDC242E89324}" type="slidenum">
              <a:rPr lang="en-US" smtClean="0"/>
              <a:t>41</a:t>
            </a:fld>
            <a:endParaRPr lang="en-US"/>
          </a:p>
        </p:txBody>
      </p:sp>
    </p:spTree>
    <p:extLst>
      <p:ext uri="{BB962C8B-B14F-4D97-AF65-F5344CB8AC3E}">
        <p14:creationId xmlns:p14="http://schemas.microsoft.com/office/powerpoint/2010/main" val="467858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able full of food&#10;&#10;Description automatically generated with medium confidence">
            <a:extLst>
              <a:ext uri="{FF2B5EF4-FFF2-40B4-BE49-F238E27FC236}">
                <a16:creationId xmlns:a16="http://schemas.microsoft.com/office/drawing/2014/main" id="{78DEDC99-EB2B-D242-A434-DE51E589BF2D}"/>
              </a:ext>
            </a:extLst>
          </p:cNvPr>
          <p:cNvPicPr>
            <a:picLocks noChangeAspect="1"/>
          </p:cNvPicPr>
          <p:nvPr/>
        </p:nvPicPr>
        <p:blipFill rotWithShape="1">
          <a:blip r:embed="rId2">
            <a:extLst>
              <a:ext uri="{28A0092B-C50C-407E-A947-70E740481C1C}">
                <a14:useLocalDpi xmlns:a14="http://schemas.microsoft.com/office/drawing/2010/main" val="0"/>
              </a:ext>
            </a:extLst>
          </a:blip>
          <a:srcRect t="13741" r="15254" b="14793"/>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B9BE69D-B232-BB4B-A5FB-54C1D8F72934}"/>
              </a:ext>
            </a:extLst>
          </p:cNvPr>
          <p:cNvSpPr/>
          <p:nvPr/>
        </p:nvSpPr>
        <p:spPr>
          <a:xfrm>
            <a:off x="493776" y="589629"/>
            <a:ext cx="7699248" cy="5779643"/>
          </a:xfrm>
          <a:prstGeom prst="rect">
            <a:avLst/>
          </a:prstGeom>
          <a:solidFill>
            <a:schemeClr val="bg1">
              <a:alpha val="80000"/>
            </a:schemeClr>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Presentation Outline</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508760"/>
            <a:ext cx="10515600" cy="4984115"/>
          </a:xfrm>
        </p:spPr>
        <p:txBody>
          <a:bodyPr>
            <a:normAutofit fontScale="92500" lnSpcReduction="20000"/>
          </a:bodyPr>
          <a:lstStyle/>
          <a:p>
            <a:pPr marL="571500" indent="-571500">
              <a:lnSpc>
                <a:spcPct val="110000"/>
              </a:lnSpc>
              <a:buFont typeface="+mj-lt"/>
              <a:buAutoNum type="romanUcPeriod"/>
            </a:pPr>
            <a:r>
              <a:rPr lang="en-US" sz="2400" dirty="0">
                <a:cs typeface="Calibri" panose="020F0502020204030204" pitchFamily="34" charset="0"/>
              </a:rPr>
              <a:t>Consumer Trends: Plant-Based Eating &amp; Sustainability</a:t>
            </a:r>
          </a:p>
          <a:p>
            <a:pPr marL="571500" indent="-571500">
              <a:lnSpc>
                <a:spcPct val="110000"/>
              </a:lnSpc>
              <a:buFont typeface="+mj-lt"/>
              <a:buAutoNum type="romanUcPeriod"/>
            </a:pPr>
            <a:r>
              <a:rPr lang="en-US" sz="2400" dirty="0">
                <a:cs typeface="Calibri" panose="020F0502020204030204" pitchFamily="34" charset="0"/>
              </a:rPr>
              <a:t>What is a Sustainable Food System?</a:t>
            </a:r>
          </a:p>
          <a:p>
            <a:pPr marL="571500" indent="-571500">
              <a:lnSpc>
                <a:spcPct val="110000"/>
              </a:lnSpc>
              <a:buFont typeface="+mj-lt"/>
              <a:buAutoNum type="romanUcPeriod"/>
            </a:pPr>
            <a:r>
              <a:rPr lang="en-US" sz="2400" dirty="0">
                <a:cs typeface="Calibri" panose="020F0502020204030204" pitchFamily="34" charset="0"/>
              </a:rPr>
              <a:t>What is a Sustainable Diet/Sustainable Healthy Diet?</a:t>
            </a:r>
          </a:p>
          <a:p>
            <a:pPr marL="571500" indent="-571500">
              <a:lnSpc>
                <a:spcPct val="110000"/>
              </a:lnSpc>
              <a:buFont typeface="+mj-lt"/>
              <a:buAutoNum type="romanUcPeriod"/>
            </a:pPr>
            <a:r>
              <a:rPr lang="en-US" sz="2400" dirty="0">
                <a:cs typeface="Calibri" panose="020F0502020204030204" pitchFamily="34" charset="0"/>
              </a:rPr>
              <a:t>Why are Sustainable Healthy Diets Important?</a:t>
            </a:r>
          </a:p>
          <a:p>
            <a:pPr marL="571500" indent="-571500">
              <a:lnSpc>
                <a:spcPct val="110000"/>
              </a:lnSpc>
              <a:buFont typeface="+mj-lt"/>
              <a:buAutoNum type="romanUcPeriod"/>
            </a:pPr>
            <a:r>
              <a:rPr lang="en-US" sz="2400" dirty="0">
                <a:cs typeface="Calibri" panose="020F0502020204030204" pitchFamily="34" charset="0"/>
              </a:rPr>
              <a:t>A Sustainable Food Systems Transition to Healthy Diets</a:t>
            </a:r>
          </a:p>
          <a:p>
            <a:pPr marL="571500" indent="-571500">
              <a:lnSpc>
                <a:spcPct val="110000"/>
              </a:lnSpc>
              <a:buFont typeface="+mj-lt"/>
              <a:buAutoNum type="romanUcPeriod"/>
            </a:pPr>
            <a:r>
              <a:rPr lang="en-US" sz="2400" dirty="0">
                <a:cs typeface="Calibri" panose="020F0502020204030204" pitchFamily="34" charset="0"/>
              </a:rPr>
              <a:t>What is a Flexitarian Diet?</a:t>
            </a:r>
          </a:p>
          <a:p>
            <a:pPr marL="571500" indent="-571500">
              <a:lnSpc>
                <a:spcPct val="110000"/>
              </a:lnSpc>
              <a:buFont typeface="+mj-lt"/>
              <a:buAutoNum type="romanUcPeriod"/>
            </a:pPr>
            <a:r>
              <a:rPr lang="en-US" sz="2400" dirty="0">
                <a:cs typeface="Calibri" panose="020F0502020204030204" pitchFamily="34" charset="0"/>
              </a:rPr>
              <a:t>How to Follow a Flexitarian Diet</a:t>
            </a:r>
          </a:p>
          <a:p>
            <a:pPr marL="571500" indent="-571500">
              <a:lnSpc>
                <a:spcPct val="110000"/>
              </a:lnSpc>
              <a:buFont typeface="+mj-lt"/>
              <a:buAutoNum type="romanUcPeriod"/>
            </a:pPr>
            <a:r>
              <a:rPr lang="en-US" sz="2400" dirty="0">
                <a:cs typeface="Calibri" panose="020F0502020204030204" pitchFamily="34" charset="0"/>
              </a:rPr>
              <a:t> Advantages/Benefits of a Flexitarian Diet</a:t>
            </a:r>
          </a:p>
          <a:p>
            <a:pPr marL="1028700" lvl="1" indent="-571500">
              <a:lnSpc>
                <a:spcPct val="110000"/>
              </a:lnSpc>
              <a:buFont typeface="+mj-lt"/>
              <a:buAutoNum type="alphaUcPeriod"/>
            </a:pPr>
            <a:r>
              <a:rPr lang="en-US" sz="2000" dirty="0">
                <a:cs typeface="Calibri" panose="020F0502020204030204" pitchFamily="34" charset="0"/>
              </a:rPr>
              <a:t>Nutritional Advantages</a:t>
            </a:r>
          </a:p>
          <a:p>
            <a:pPr marL="1028700" lvl="1" indent="-571500">
              <a:lnSpc>
                <a:spcPct val="110000"/>
              </a:lnSpc>
              <a:buFont typeface="+mj-lt"/>
              <a:buAutoNum type="alphaUcPeriod"/>
            </a:pPr>
            <a:r>
              <a:rPr lang="en-US" sz="2000" dirty="0">
                <a:cs typeface="Calibri" panose="020F0502020204030204" pitchFamily="34" charset="0"/>
              </a:rPr>
              <a:t>Health Benefits &amp; Health-Cost Savings</a:t>
            </a:r>
          </a:p>
          <a:p>
            <a:pPr marL="1028700" lvl="1" indent="-571500">
              <a:lnSpc>
                <a:spcPct val="110000"/>
              </a:lnSpc>
              <a:buFont typeface="+mj-lt"/>
              <a:buAutoNum type="alphaUcPeriod"/>
            </a:pPr>
            <a:r>
              <a:rPr lang="en-US" sz="2000" dirty="0">
                <a:cs typeface="Calibri" panose="020F0502020204030204" pitchFamily="34" charset="0"/>
              </a:rPr>
              <a:t>Environmental Benefits</a:t>
            </a:r>
          </a:p>
          <a:p>
            <a:pPr marL="571500" indent="-571500">
              <a:lnSpc>
                <a:spcPct val="110000"/>
              </a:lnSpc>
              <a:buFont typeface="+mj-lt"/>
              <a:buAutoNum type="romanUcPeriod"/>
            </a:pPr>
            <a:r>
              <a:rPr lang="en-US" sz="2400" b="1" dirty="0">
                <a:solidFill>
                  <a:srgbClr val="0172BC"/>
                </a:solidFill>
                <a:cs typeface="Calibri" panose="020F0502020204030204" pitchFamily="34" charset="0"/>
              </a:rPr>
              <a:t>Take Home Messages    </a:t>
            </a:r>
          </a:p>
        </p:txBody>
      </p:sp>
      <p:sp>
        <p:nvSpPr>
          <p:cNvPr id="6" name="Slide Number Placeholder 5">
            <a:extLst>
              <a:ext uri="{FF2B5EF4-FFF2-40B4-BE49-F238E27FC236}">
                <a16:creationId xmlns:a16="http://schemas.microsoft.com/office/drawing/2014/main" id="{18EC17EF-BC0E-354A-89EE-96CC4A6A2D42}"/>
              </a:ext>
            </a:extLst>
          </p:cNvPr>
          <p:cNvSpPr>
            <a:spLocks noGrp="1"/>
          </p:cNvSpPr>
          <p:nvPr>
            <p:ph type="sldNum" sz="quarter" idx="12"/>
          </p:nvPr>
        </p:nvSpPr>
        <p:spPr/>
        <p:txBody>
          <a:bodyPr/>
          <a:lstStyle/>
          <a:p>
            <a:fld id="{4394B3C2-DC85-4F11-92C8-EDC242E89324}" type="slidenum">
              <a:rPr lang="en-US" smtClean="0"/>
              <a:t>42</a:t>
            </a:fld>
            <a:endParaRPr lang="en-US"/>
          </a:p>
        </p:txBody>
      </p:sp>
    </p:spTree>
    <p:extLst>
      <p:ext uri="{BB962C8B-B14F-4D97-AF65-F5344CB8AC3E}">
        <p14:creationId xmlns:p14="http://schemas.microsoft.com/office/powerpoint/2010/main" val="441351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normAutofit/>
          </a:bodyPr>
          <a:lstStyle/>
          <a:p>
            <a:r>
              <a:rPr lang="en-US" b="1" dirty="0">
                <a:solidFill>
                  <a:srgbClr val="0172BC"/>
                </a:solidFill>
                <a:latin typeface="Calibri" panose="020F0502020204030204" pitchFamily="34" charset="0"/>
                <a:cs typeface="Calibri" panose="020F0502020204030204" pitchFamily="34" charset="0"/>
              </a:rPr>
              <a:t>Take Home Messages</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2006353"/>
            <a:ext cx="6672309" cy="4170610"/>
          </a:xfrm>
        </p:spPr>
        <p:txBody>
          <a:bodyPr>
            <a:normAutofit/>
          </a:bodyPr>
          <a:lstStyle/>
          <a:p>
            <a:r>
              <a:rPr lang="en-US" sz="2000" dirty="0"/>
              <a:t>A flexitarian diet is a balanced diet rich in plant-based foods while still allowing for consumption of animal-source products, including dairy, in moderation.</a:t>
            </a:r>
          </a:p>
          <a:p>
            <a:r>
              <a:rPr lang="en-US" sz="2000" dirty="0"/>
              <a:t>It is generally a nutrient-dense diet that provides high-quality protein, fiber, vitamins, minerals, and unsaturated fatty acids. </a:t>
            </a:r>
          </a:p>
          <a:p>
            <a:r>
              <a:rPr lang="en-US" sz="2000" dirty="0"/>
              <a:t>It may provide benefits for weight management and metabolic health, including blood pressure and blood sugar. </a:t>
            </a:r>
          </a:p>
        </p:txBody>
      </p:sp>
      <p:sp>
        <p:nvSpPr>
          <p:cNvPr id="4" name="Slide Number Placeholder 3">
            <a:extLst>
              <a:ext uri="{FF2B5EF4-FFF2-40B4-BE49-F238E27FC236}">
                <a16:creationId xmlns:a16="http://schemas.microsoft.com/office/drawing/2014/main" id="{E3346ED6-D317-0341-9717-11BBE7F047BE}"/>
              </a:ext>
            </a:extLst>
          </p:cNvPr>
          <p:cNvSpPr>
            <a:spLocks noGrp="1"/>
          </p:cNvSpPr>
          <p:nvPr>
            <p:ph type="sldNum" sz="quarter" idx="12"/>
          </p:nvPr>
        </p:nvSpPr>
        <p:spPr/>
        <p:txBody>
          <a:bodyPr/>
          <a:lstStyle/>
          <a:p>
            <a:fld id="{4394B3C2-DC85-4F11-92C8-EDC242E89324}" type="slidenum">
              <a:rPr lang="en-US" smtClean="0"/>
              <a:t>43</a:t>
            </a:fld>
            <a:endParaRPr lang="en-US"/>
          </a:p>
        </p:txBody>
      </p:sp>
      <p:pic>
        <p:nvPicPr>
          <p:cNvPr id="6" name="Picture 5" descr="A picture containing person, outdoor, grass&#10;&#10;Description automatically generated">
            <a:extLst>
              <a:ext uri="{FF2B5EF4-FFF2-40B4-BE49-F238E27FC236}">
                <a16:creationId xmlns:a16="http://schemas.microsoft.com/office/drawing/2014/main" id="{09730A4F-0D79-774F-92A7-8D8FAF594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356" y="648277"/>
            <a:ext cx="3801644" cy="5708073"/>
          </a:xfrm>
          <a:prstGeom prst="rect">
            <a:avLst/>
          </a:prstGeom>
        </p:spPr>
      </p:pic>
    </p:spTree>
    <p:extLst>
      <p:ext uri="{BB962C8B-B14F-4D97-AF65-F5344CB8AC3E}">
        <p14:creationId xmlns:p14="http://schemas.microsoft.com/office/powerpoint/2010/main" val="2137298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normAutofit/>
          </a:bodyPr>
          <a:lstStyle/>
          <a:p>
            <a:r>
              <a:rPr lang="en-US" b="1" dirty="0">
                <a:solidFill>
                  <a:srgbClr val="0172BC"/>
                </a:solidFill>
                <a:latin typeface="Calibri" panose="020F0502020204030204" pitchFamily="34" charset="0"/>
                <a:cs typeface="Calibri" panose="020F0502020204030204" pitchFamily="34" charset="0"/>
              </a:rPr>
              <a:t>Take Home Messages</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744086"/>
            <a:ext cx="5631873" cy="4351338"/>
          </a:xfrm>
        </p:spPr>
        <p:txBody>
          <a:bodyPr>
            <a:normAutofit/>
          </a:bodyPr>
          <a:lstStyle/>
          <a:p>
            <a:r>
              <a:rPr lang="en-US" sz="2000" dirty="0"/>
              <a:t>Adoption of a flexitarian diet could substantially reduce diet-related health costs.</a:t>
            </a:r>
          </a:p>
          <a:p>
            <a:r>
              <a:rPr lang="en-US" sz="2000" dirty="0"/>
              <a:t>It may reduce greenhouse gas emissions and other environmental impacts, including nitrogen application, globally. </a:t>
            </a:r>
          </a:p>
          <a:p>
            <a:r>
              <a:rPr lang="en-US" sz="2000" dirty="0"/>
              <a:t>Healthy diets from sustainable food systems are needed to feed nearly 10 billion people by 2050. Major changes are necessary to build a more sustainable food system, including dietary changes.</a:t>
            </a:r>
          </a:p>
          <a:p>
            <a:r>
              <a:rPr lang="en-US" sz="2000" dirty="0"/>
              <a:t>A flexitarian diet is an example of a sustainable healthy dietary pattern. </a:t>
            </a:r>
          </a:p>
          <a:p>
            <a:endParaRPr lang="en-US" sz="2000" dirty="0"/>
          </a:p>
        </p:txBody>
      </p:sp>
      <p:sp>
        <p:nvSpPr>
          <p:cNvPr id="4" name="Slide Number Placeholder 3">
            <a:extLst>
              <a:ext uri="{FF2B5EF4-FFF2-40B4-BE49-F238E27FC236}">
                <a16:creationId xmlns:a16="http://schemas.microsoft.com/office/drawing/2014/main" id="{6C286DA7-72F0-EB43-8F58-B806B2F588FD}"/>
              </a:ext>
            </a:extLst>
          </p:cNvPr>
          <p:cNvSpPr>
            <a:spLocks noGrp="1"/>
          </p:cNvSpPr>
          <p:nvPr>
            <p:ph type="sldNum" sz="quarter" idx="12"/>
          </p:nvPr>
        </p:nvSpPr>
        <p:spPr/>
        <p:txBody>
          <a:bodyPr/>
          <a:lstStyle/>
          <a:p>
            <a:fld id="{4394B3C2-DC85-4F11-92C8-EDC242E89324}" type="slidenum">
              <a:rPr lang="en-US" smtClean="0"/>
              <a:t>44</a:t>
            </a:fld>
            <a:endParaRPr lang="en-US"/>
          </a:p>
        </p:txBody>
      </p:sp>
      <p:pic>
        <p:nvPicPr>
          <p:cNvPr id="7" name="Picture 6" descr="A picture containing person&#10;&#10;Description automatically generated">
            <a:extLst>
              <a:ext uri="{FF2B5EF4-FFF2-40B4-BE49-F238E27FC236}">
                <a16:creationId xmlns:a16="http://schemas.microsoft.com/office/drawing/2014/main" id="{C69695C6-A307-5A41-8BF3-AE0BE27366C0}"/>
              </a:ext>
            </a:extLst>
          </p:cNvPr>
          <p:cNvPicPr>
            <a:picLocks noChangeAspect="1"/>
          </p:cNvPicPr>
          <p:nvPr/>
        </p:nvPicPr>
        <p:blipFill rotWithShape="1">
          <a:blip r:embed="rId2">
            <a:extLst>
              <a:ext uri="{28A0092B-C50C-407E-A947-70E740481C1C}">
                <a14:useLocalDpi xmlns:a14="http://schemas.microsoft.com/office/drawing/2010/main" val="0"/>
              </a:ext>
            </a:extLst>
          </a:blip>
          <a:srcRect l="32597"/>
          <a:stretch/>
        </p:blipFill>
        <p:spPr>
          <a:xfrm>
            <a:off x="6893645" y="1690688"/>
            <a:ext cx="5298355" cy="3963987"/>
          </a:xfrm>
          <a:prstGeom prst="rect">
            <a:avLst/>
          </a:prstGeom>
          <a:ln>
            <a:solidFill>
              <a:srgbClr val="0172BC"/>
            </a:solidFill>
          </a:ln>
        </p:spPr>
      </p:pic>
    </p:spTree>
    <p:extLst>
      <p:ext uri="{BB962C8B-B14F-4D97-AF65-F5344CB8AC3E}">
        <p14:creationId xmlns:p14="http://schemas.microsoft.com/office/powerpoint/2010/main" val="1702194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able full of food&#10;&#10;Description automatically generated with medium confidence">
            <a:extLst>
              <a:ext uri="{FF2B5EF4-FFF2-40B4-BE49-F238E27FC236}">
                <a16:creationId xmlns:a16="http://schemas.microsoft.com/office/drawing/2014/main" id="{EB3960BE-C856-4D48-945E-4258BF378264}"/>
              </a:ext>
            </a:extLst>
          </p:cNvPr>
          <p:cNvPicPr>
            <a:picLocks noChangeAspect="1"/>
          </p:cNvPicPr>
          <p:nvPr/>
        </p:nvPicPr>
        <p:blipFill rotWithShape="1">
          <a:blip r:embed="rId2">
            <a:extLst>
              <a:ext uri="{28A0092B-C50C-407E-A947-70E740481C1C}">
                <a14:useLocalDpi xmlns:a14="http://schemas.microsoft.com/office/drawing/2010/main" val="0"/>
              </a:ext>
            </a:extLst>
          </a:blip>
          <a:srcRect t="13741" r="15254" b="14793"/>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B9BE69D-B232-BB4B-A5FB-54C1D8F72934}"/>
              </a:ext>
            </a:extLst>
          </p:cNvPr>
          <p:cNvSpPr/>
          <p:nvPr/>
        </p:nvSpPr>
        <p:spPr>
          <a:xfrm>
            <a:off x="2226288" y="2654966"/>
            <a:ext cx="7555833" cy="2390274"/>
          </a:xfrm>
          <a:prstGeom prst="rect">
            <a:avLst/>
          </a:prstGeom>
          <a:solidFill>
            <a:schemeClr val="bg1">
              <a:alpha val="80000"/>
            </a:schemeClr>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770468" y="3175049"/>
            <a:ext cx="10515600" cy="2132798"/>
          </a:xfrm>
        </p:spPr>
        <p:txBody>
          <a:bodyPr>
            <a:normAutofit/>
          </a:bodyPr>
          <a:lstStyle/>
          <a:p>
            <a:pPr marL="0" indent="0" algn="ctr">
              <a:buNone/>
            </a:pPr>
            <a:r>
              <a:rPr lang="en-US" sz="2400" b="1" dirty="0">
                <a:solidFill>
                  <a:srgbClr val="0172BC"/>
                </a:solidFill>
                <a:cs typeface="Calibri" panose="020F0502020204030204" pitchFamily="34" charset="0"/>
              </a:rPr>
              <a:t>Christine McCullum-Gómez, PhD, RDN, LD</a:t>
            </a:r>
          </a:p>
          <a:p>
            <a:pPr marL="0" indent="0" algn="ctr">
              <a:buNone/>
            </a:pPr>
            <a:r>
              <a:rPr lang="en-US" sz="2400" dirty="0">
                <a:cs typeface="Calibri" panose="020F0502020204030204" pitchFamily="34" charset="0"/>
              </a:rPr>
              <a:t>Food and Nutrition Consultant, Writer and Speaker</a:t>
            </a:r>
          </a:p>
          <a:p>
            <a:pPr marL="0" indent="0" algn="ctr">
              <a:buNone/>
            </a:pPr>
            <a:r>
              <a:rPr lang="en-US" sz="2400" dirty="0">
                <a:solidFill>
                  <a:schemeClr val="accent1">
                    <a:lumMod val="75000"/>
                  </a:schemeClr>
                </a:solidFill>
                <a:cs typeface="Calibri" panose="020F0502020204030204" pitchFamily="34" charset="0"/>
                <a:hlinkClick r:id="rId3">
                  <a:extLst>
                    <a:ext uri="{A12FA001-AC4F-418D-AE19-62706E023703}">
                      <ahyp:hlinkClr xmlns:ahyp="http://schemas.microsoft.com/office/drawing/2018/hyperlinkcolor" val="tx"/>
                    </a:ext>
                  </a:extLst>
                </a:hlinkClick>
              </a:rPr>
              <a:t>www.sustainablerdn.com</a:t>
            </a:r>
            <a:endParaRPr lang="en-US" sz="2400" dirty="0">
              <a:solidFill>
                <a:schemeClr val="accent1">
                  <a:lumMod val="75000"/>
                </a:schemeClr>
              </a:solidFill>
              <a:cs typeface="Calibri" panose="020F0502020204030204" pitchFamily="34" charset="0"/>
            </a:endParaRPr>
          </a:p>
        </p:txBody>
      </p:sp>
      <p:sp>
        <p:nvSpPr>
          <p:cNvPr id="2" name="Slide Number Placeholder 1">
            <a:extLst>
              <a:ext uri="{FF2B5EF4-FFF2-40B4-BE49-F238E27FC236}">
                <a16:creationId xmlns:a16="http://schemas.microsoft.com/office/drawing/2014/main" id="{8B131D14-46A0-8C40-9275-15A257CFA8F4}"/>
              </a:ext>
            </a:extLst>
          </p:cNvPr>
          <p:cNvSpPr>
            <a:spLocks noGrp="1"/>
          </p:cNvSpPr>
          <p:nvPr>
            <p:ph type="sldNum" sz="quarter" idx="12"/>
          </p:nvPr>
        </p:nvSpPr>
        <p:spPr/>
        <p:txBody>
          <a:bodyPr/>
          <a:lstStyle/>
          <a:p>
            <a:fld id="{4394B3C2-DC85-4F11-92C8-EDC242E89324}" type="slidenum">
              <a:rPr lang="en-US" smtClean="0"/>
              <a:t>45</a:t>
            </a:fld>
            <a:endParaRPr lang="en-US"/>
          </a:p>
        </p:txBody>
      </p:sp>
    </p:spTree>
    <p:extLst>
      <p:ext uri="{BB962C8B-B14F-4D97-AF65-F5344CB8AC3E}">
        <p14:creationId xmlns:p14="http://schemas.microsoft.com/office/powerpoint/2010/main" val="3708660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838200" y="231112"/>
            <a:ext cx="10515600" cy="844062"/>
          </a:xfrm>
        </p:spPr>
        <p:txBody>
          <a:bodyPr>
            <a:normAutofit/>
          </a:bodyPr>
          <a:lstStyle/>
          <a:p>
            <a:r>
              <a:rPr lang="en-US" b="1" dirty="0">
                <a:solidFill>
                  <a:srgbClr val="0172BC"/>
                </a:solidFill>
                <a:latin typeface="Calibri" panose="020F0502020204030204" pitchFamily="34" charset="0"/>
                <a:cs typeface="Calibri" panose="020F0502020204030204" pitchFamily="34" charset="0"/>
              </a:rPr>
              <a:t>References</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205802"/>
            <a:ext cx="10868130" cy="5652198"/>
          </a:xfrm>
        </p:spPr>
        <p:txBody>
          <a:bodyPr>
            <a:normAutofit/>
          </a:bodyPr>
          <a:lstStyle/>
          <a:p>
            <a:pPr marL="0" marR="0" indent="0">
              <a:spcBef>
                <a:spcPts val="0"/>
              </a:spcBef>
              <a:spcAft>
                <a:spcPts val="0"/>
              </a:spcAft>
              <a:buNone/>
            </a:pPr>
            <a:r>
              <a:rPr lang="en-US" sz="1600" dirty="0">
                <a:effectLst/>
                <a:ea typeface="Times New Roman" panose="02020603050405020304" pitchFamily="18" charset="0"/>
              </a:rPr>
              <a:t>International Food Information Council (IFIC)a. IFIC’s Year-End Survey: Consumer Insights from a Year Like No Other, and a Look to the Year Ahead. Washington DC: IFIC, December 2020. </a:t>
            </a: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ea typeface="Times New Roman" panose="02020603050405020304" pitchFamily="18" charset="0"/>
              </a:rPr>
              <a:t>International Food Information Council (IFIC). Plant and Animal Protein Choices: Consumer Viewpoints and Purchasing Behaviors. Washington DC: IFIC, January 2021. </a:t>
            </a: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ea typeface="Times New Roman" panose="02020603050405020304" pitchFamily="18" charset="0"/>
              </a:rPr>
              <a:t>Driscoll M. Sustainable Diets for Better Human and Planetary Health. Belgium: </a:t>
            </a:r>
            <a:r>
              <a:rPr lang="en-US" sz="1600" dirty="0" err="1">
                <a:effectLst/>
                <a:ea typeface="Times New Roman" panose="02020603050405020304" pitchFamily="18" charset="0"/>
              </a:rPr>
              <a:t>Alpro</a:t>
            </a:r>
            <a:r>
              <a:rPr lang="en-US" sz="1600" dirty="0">
                <a:effectLst/>
                <a:ea typeface="Times New Roman" panose="02020603050405020304" pitchFamily="18" charset="0"/>
              </a:rPr>
              <a:t> Foundation, February 2020. </a:t>
            </a: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ea typeface="Times New Roman" panose="02020603050405020304" pitchFamily="18" charset="0"/>
              </a:rPr>
              <a:t>Packaged Facts. Vegan, Vegetarian, and Flexitarian Consumers. Rockville, MD: Packaged Facts, September 30, 2020.</a:t>
            </a:r>
          </a:p>
          <a:p>
            <a:pPr marL="0" marR="0" indent="0">
              <a:spcBef>
                <a:spcPts val="0"/>
              </a:spcBef>
              <a:spcAft>
                <a:spcPts val="0"/>
              </a:spcAft>
              <a:buNone/>
            </a:pPr>
            <a:endParaRPr lang="en-US" sz="1600" dirty="0">
              <a:effectLst/>
              <a:ea typeface="Times New Roman" panose="02020603050405020304" pitchFamily="18" charset="0"/>
            </a:endParaRPr>
          </a:p>
          <a:p>
            <a:pPr marL="0" indent="0">
              <a:spcBef>
                <a:spcPts val="0"/>
              </a:spcBef>
              <a:buNone/>
            </a:pPr>
            <a:r>
              <a:rPr lang="en-US" sz="1600" dirty="0">
                <a:effectLst/>
                <a:ea typeface="Times New Roman" panose="02020603050405020304" pitchFamily="18" charset="0"/>
              </a:rPr>
              <a:t>International Food Information Council (IFIC)b. 2020 Food &amp; Health Survey. Washington DC: IFIC, June 2020. </a:t>
            </a:r>
            <a:endParaRPr lang="en-US" sz="1600" dirty="0">
              <a:ea typeface="Times New Roman" panose="02020603050405020304" pitchFamily="18" charset="0"/>
            </a:endParaRPr>
          </a:p>
          <a:p>
            <a:pPr marL="0" marR="0" indent="0">
              <a:spcBef>
                <a:spcPts val="0"/>
              </a:spcBef>
              <a:spcAft>
                <a:spcPts val="0"/>
              </a:spcAft>
              <a:buNone/>
            </a:pPr>
            <a:endParaRPr lang="en-US" sz="1600" u="sng" dirty="0">
              <a:solidFill>
                <a:srgbClr val="0000FF"/>
              </a:solidFill>
              <a:ea typeface="Times New Roman" panose="02020603050405020304" pitchFamily="18" charset="0"/>
            </a:endParaRPr>
          </a:p>
          <a:p>
            <a:pPr marL="0" marR="0" indent="0">
              <a:spcBef>
                <a:spcPts val="0"/>
              </a:spcBef>
              <a:spcAft>
                <a:spcPts val="0"/>
              </a:spcAft>
              <a:buNone/>
            </a:pPr>
            <a:r>
              <a:rPr lang="en-US" sz="1600" dirty="0">
                <a:effectLst/>
                <a:ea typeface="Times New Roman" panose="02020603050405020304" pitchFamily="18" charset="0"/>
              </a:rPr>
              <a:t>Food and Agriculture Organization of the United Nations (FAO). Sustainable food systems. Concept and framework. Rome: FAO, 2018. Available at: </a:t>
            </a:r>
            <a:r>
              <a:rPr lang="en-US" sz="1600" u="sng" dirty="0">
                <a:solidFill>
                  <a:srgbClr val="0000FF"/>
                </a:solidFill>
                <a:effectLst/>
                <a:ea typeface="Times New Roman" panose="02020603050405020304" pitchFamily="18" charset="0"/>
                <a:hlinkClick r:id="rId2"/>
              </a:rPr>
              <a:t>http://www.fao.org/3/ca2079en/CA2079EN.pdf</a:t>
            </a:r>
            <a:endParaRPr lang="en-US" sz="1600" u="sng" dirty="0">
              <a:solidFill>
                <a:srgbClr val="0000FF"/>
              </a:solidFill>
              <a:effectLst/>
              <a:ea typeface="Times New Roman" panose="02020603050405020304" pitchFamily="18" charset="0"/>
            </a:endParaRPr>
          </a:p>
          <a:p>
            <a:pPr marL="0" marR="0" indent="0">
              <a:spcBef>
                <a:spcPts val="0"/>
              </a:spcBef>
              <a:spcAft>
                <a:spcPts val="0"/>
              </a:spcAft>
              <a:buNone/>
            </a:pPr>
            <a:endParaRPr lang="en-US" sz="1600" dirty="0">
              <a:effectLst/>
              <a:ea typeface="Times New Roman" panose="02020603050405020304" pitchFamily="18" charset="0"/>
            </a:endParaRPr>
          </a:p>
          <a:p>
            <a:pPr marL="0" marR="0" indent="0">
              <a:spcBef>
                <a:spcPts val="0"/>
              </a:spcBef>
              <a:spcAft>
                <a:spcPts val="0"/>
              </a:spcAft>
              <a:buNone/>
            </a:pPr>
            <a:r>
              <a:rPr lang="en-US" sz="1600" dirty="0">
                <a:effectLst/>
                <a:ea typeface="Times New Roman" panose="02020603050405020304" pitchFamily="18" charset="0"/>
              </a:rPr>
              <a:t>Food and Agriculture Organization of the United Nations (FAO) and Biodiversity International. Sustainable Diets and Biodiversity. Directions and Solutions for Policy, Research and Action. Rome, Italy: FAO, 2012. Available at:</a:t>
            </a:r>
          </a:p>
          <a:p>
            <a:pPr marL="0" marR="0" indent="0">
              <a:spcBef>
                <a:spcPts val="0"/>
              </a:spcBef>
              <a:spcAft>
                <a:spcPts val="0"/>
              </a:spcAft>
              <a:buNone/>
            </a:pPr>
            <a:r>
              <a:rPr lang="en-US" sz="1600" dirty="0">
                <a:ea typeface="Times New Roman" panose="02020603050405020304" pitchFamily="18" charset="0"/>
                <a:hlinkClick r:id="rId3"/>
              </a:rPr>
              <a:t>http://www.fao.org/3/i3004e/i3004e.pdf</a:t>
            </a:r>
            <a:endParaRPr lang="en-US" sz="1600" dirty="0">
              <a:ea typeface="Times New Roman" panose="02020603050405020304" pitchFamily="18" charset="0"/>
            </a:endParaRPr>
          </a:p>
          <a:p>
            <a:pPr marL="0" marR="0" indent="0">
              <a:spcBef>
                <a:spcPts val="0"/>
              </a:spcBef>
              <a:spcAft>
                <a:spcPts val="0"/>
              </a:spcAft>
              <a:buNone/>
            </a:pPr>
            <a:endParaRPr lang="en-US" sz="1600" dirty="0">
              <a:ea typeface="Times New Roman" panose="02020603050405020304" pitchFamily="18" charset="0"/>
            </a:endParaRPr>
          </a:p>
          <a:p>
            <a:pPr marL="0" indent="0">
              <a:spcBef>
                <a:spcPts val="0"/>
              </a:spcBef>
              <a:buNone/>
            </a:pPr>
            <a:r>
              <a:rPr lang="en-US" sz="1600" dirty="0" err="1">
                <a:effectLst/>
                <a:ea typeface="Calibri" panose="020F0502020204030204" pitchFamily="34" charset="0"/>
                <a:cs typeface="Times New Roman" panose="02020603050405020304" pitchFamily="18" charset="0"/>
              </a:rPr>
              <a:t>Springmann</a:t>
            </a:r>
            <a:r>
              <a:rPr lang="en-US" sz="1600" dirty="0">
                <a:effectLst/>
                <a:ea typeface="Calibri" panose="020F0502020204030204" pitchFamily="34" charset="0"/>
                <a:cs typeface="Times New Roman" panose="02020603050405020304" pitchFamily="18" charset="0"/>
              </a:rPr>
              <a:t> M, Wiebe K, Mason-</a:t>
            </a:r>
            <a:r>
              <a:rPr lang="en-US" sz="1600" dirty="0" err="1">
                <a:effectLst/>
                <a:ea typeface="Calibri" panose="020F0502020204030204" pitchFamily="34" charset="0"/>
                <a:cs typeface="Times New Roman" panose="02020603050405020304" pitchFamily="18" charset="0"/>
              </a:rPr>
              <a:t>D’Croz</a:t>
            </a:r>
            <a:r>
              <a:rPr lang="en-US" sz="1600" dirty="0">
                <a:effectLst/>
                <a:ea typeface="Calibri" panose="020F0502020204030204" pitchFamily="34" charset="0"/>
                <a:cs typeface="Times New Roman" panose="02020603050405020304" pitchFamily="18" charset="0"/>
              </a:rPr>
              <a:t> D, et al. Health and nutritional aspects of sustainable diet strategies and their association with environmental impacts: a global modelling analysis with country-level detail. </a:t>
            </a:r>
            <a:r>
              <a:rPr lang="en-US" sz="1600" i="1" dirty="0">
                <a:effectLst/>
                <a:ea typeface="Calibri" panose="020F0502020204030204" pitchFamily="34" charset="0"/>
                <a:cs typeface="Times New Roman" panose="02020603050405020304" pitchFamily="18" charset="0"/>
              </a:rPr>
              <a:t>Lancet Planetary Health</a:t>
            </a:r>
            <a:r>
              <a:rPr lang="en-US" sz="1600" dirty="0">
                <a:effectLst/>
                <a:ea typeface="Calibri" panose="020F0502020204030204" pitchFamily="34" charset="0"/>
                <a:cs typeface="Times New Roman" panose="02020603050405020304" pitchFamily="18" charset="0"/>
              </a:rPr>
              <a:t>. 2018a;2:e451-61. </a:t>
            </a:r>
            <a:endParaRPr lang="en-US" sz="1600" dirty="0">
              <a:effectLst/>
              <a:ea typeface="Times New Roman" panose="02020603050405020304" pitchFamily="18" charset="0"/>
            </a:endParaRPr>
          </a:p>
          <a:p>
            <a:pPr marL="0" marR="0" indent="0">
              <a:spcBef>
                <a:spcPts val="0"/>
              </a:spcBef>
              <a:spcAft>
                <a:spcPts val="0"/>
              </a:spcAft>
              <a:buNone/>
            </a:pPr>
            <a:r>
              <a:rPr lang="en-US" sz="1600" dirty="0">
                <a:effectLst/>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ea typeface="Times New Roman" panose="02020603050405020304" pitchFamily="18" charset="0"/>
              </a:rPr>
              <a:t>Food and Agriculture Organization of the United Nations (FAO) and the World Health Organization (WHO). Sustainable Healthy Diets: Guiding Principles. Rome, Italy: FAO and WHO, 2019. Available at: </a:t>
            </a:r>
            <a:r>
              <a:rPr lang="en-US" sz="1600" dirty="0">
                <a:effectLst/>
                <a:ea typeface="Times New Roman" panose="02020603050405020304" pitchFamily="18" charset="0"/>
                <a:hlinkClick r:id="rId4"/>
              </a:rPr>
              <a:t>http://www.fao.org/documents/card/en/c/ca6640en/</a:t>
            </a:r>
            <a:endParaRPr lang="en-US" sz="1600" dirty="0">
              <a:effectLst/>
              <a:ea typeface="Times New Roman" panose="02020603050405020304" pitchFamily="18" charset="0"/>
            </a:endParaRPr>
          </a:p>
          <a:p>
            <a:pPr marL="0" marR="0" indent="0">
              <a:spcBef>
                <a:spcPts val="0"/>
              </a:spcBef>
              <a:spcAft>
                <a:spcPts val="0"/>
              </a:spcAft>
              <a:buNone/>
            </a:pPr>
            <a:endParaRPr lang="en-US" sz="1600" dirty="0">
              <a:effectLst/>
              <a:ea typeface="Times New Roman" panose="02020603050405020304" pitchFamily="18" charset="0"/>
            </a:endParaRPr>
          </a:p>
          <a:p>
            <a:pPr marL="0" marR="0" indent="0">
              <a:spcBef>
                <a:spcPts val="0"/>
              </a:spcBef>
              <a:spcAft>
                <a:spcPts val="0"/>
              </a:spcAft>
              <a:buNone/>
            </a:pPr>
            <a:endParaRPr lang="en-US" sz="1400" dirty="0">
              <a:ea typeface="Times New Roman" panose="02020603050405020304" pitchFamily="18" charset="0"/>
            </a:endParaRPr>
          </a:p>
          <a:p>
            <a:pPr marL="0" marR="0" indent="0">
              <a:spcBef>
                <a:spcPts val="0"/>
              </a:spcBef>
              <a:spcAft>
                <a:spcPts val="0"/>
              </a:spcAft>
              <a:buNone/>
            </a:pPr>
            <a:endParaRPr lang="en-US" sz="1400" dirty="0">
              <a:effectLst/>
              <a:ea typeface="Times New Roman" panose="02020603050405020304" pitchFamily="18" charset="0"/>
            </a:endParaRPr>
          </a:p>
          <a:p>
            <a:pPr marL="0" marR="0" indent="0">
              <a:spcBef>
                <a:spcPts val="0"/>
              </a:spcBef>
              <a:spcAft>
                <a:spcPts val="0"/>
              </a:spcAft>
              <a:buNone/>
            </a:pPr>
            <a:endParaRPr lang="en-US" sz="1600" dirty="0">
              <a:effectLst/>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sp>
        <p:nvSpPr>
          <p:cNvPr id="4" name="Slide Number Placeholder 3">
            <a:extLst>
              <a:ext uri="{FF2B5EF4-FFF2-40B4-BE49-F238E27FC236}">
                <a16:creationId xmlns:a16="http://schemas.microsoft.com/office/drawing/2014/main" id="{8E1F9DBE-7D6D-1748-94F7-17D84AE1EFD4}"/>
              </a:ext>
            </a:extLst>
          </p:cNvPr>
          <p:cNvSpPr>
            <a:spLocks noGrp="1"/>
          </p:cNvSpPr>
          <p:nvPr>
            <p:ph type="sldNum" sz="quarter" idx="12"/>
          </p:nvPr>
        </p:nvSpPr>
        <p:spPr/>
        <p:txBody>
          <a:bodyPr/>
          <a:lstStyle/>
          <a:p>
            <a:fld id="{4394B3C2-DC85-4F11-92C8-EDC242E89324}" type="slidenum">
              <a:rPr lang="en-US" smtClean="0"/>
              <a:t>46</a:t>
            </a:fld>
            <a:endParaRPr lang="en-US"/>
          </a:p>
        </p:txBody>
      </p:sp>
    </p:spTree>
    <p:extLst>
      <p:ext uri="{BB962C8B-B14F-4D97-AF65-F5344CB8AC3E}">
        <p14:creationId xmlns:p14="http://schemas.microsoft.com/office/powerpoint/2010/main" val="543176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155560"/>
            <a:ext cx="10763250" cy="5536640"/>
          </a:xfrm>
        </p:spPr>
        <p:txBody>
          <a:bodyPr>
            <a:normAutofit lnSpcReduction="10000"/>
          </a:bodyPr>
          <a:lstStyle/>
          <a:p>
            <a:pPr marL="0" indent="0">
              <a:spcBef>
                <a:spcPts val="0"/>
              </a:spcBef>
              <a:buNone/>
            </a:pPr>
            <a:r>
              <a:rPr lang="en-US" sz="1600" dirty="0">
                <a:effectLst/>
                <a:ea typeface="Times New Roman" panose="02020603050405020304" pitchFamily="18" charset="0"/>
                <a:cs typeface="Calibri" panose="020F0502020204030204" pitchFamily="34" charset="0"/>
              </a:rPr>
              <a:t>Intergovernmental Panel on Climate Change (IPCC), Technical Summary. In: Climate Change and Land: an IPCC special report on climate change, desertification, land degradation, sustainable land management, food security, and greenhouse gas fluxes in terrestrial ecosystems. P.R. Shukla, J. </a:t>
            </a:r>
            <a:r>
              <a:rPr lang="en-US" sz="1600" dirty="0" err="1">
                <a:effectLst/>
                <a:ea typeface="Times New Roman" panose="02020603050405020304" pitchFamily="18" charset="0"/>
                <a:cs typeface="Calibri" panose="020F0502020204030204" pitchFamily="34" charset="0"/>
              </a:rPr>
              <a:t>Skea</a:t>
            </a:r>
            <a:r>
              <a:rPr lang="en-US" sz="1600" dirty="0">
                <a:effectLst/>
                <a:ea typeface="Times New Roman" panose="02020603050405020304" pitchFamily="18" charset="0"/>
                <a:cs typeface="Calibri" panose="020F0502020204030204" pitchFamily="34" charset="0"/>
              </a:rPr>
              <a:t>, R. Slade, R. van Diemen, E. </a:t>
            </a:r>
            <a:r>
              <a:rPr lang="en-US" sz="1600" dirty="0" err="1">
                <a:effectLst/>
                <a:ea typeface="Times New Roman" panose="02020603050405020304" pitchFamily="18" charset="0"/>
                <a:cs typeface="Calibri" panose="020F0502020204030204" pitchFamily="34" charset="0"/>
              </a:rPr>
              <a:t>Haughey</a:t>
            </a:r>
            <a:r>
              <a:rPr lang="en-US" sz="1600" dirty="0">
                <a:effectLst/>
                <a:ea typeface="Times New Roman" panose="02020603050405020304" pitchFamily="18" charset="0"/>
                <a:cs typeface="Calibri" panose="020F0502020204030204" pitchFamily="34" charset="0"/>
              </a:rPr>
              <a:t>, J. Malley, M. Pathak, J. Portugal Pereira (eds.). IPCC, 2019a. Available at: </a:t>
            </a:r>
            <a:r>
              <a:rPr lang="en-US" sz="1600" u="sng" dirty="0">
                <a:solidFill>
                  <a:srgbClr val="0000FF"/>
                </a:solidFill>
                <a:effectLst/>
                <a:ea typeface="Times New Roman" panose="02020603050405020304" pitchFamily="18" charset="0"/>
                <a:cs typeface="Calibri" panose="020F0502020204030204" pitchFamily="34" charset="0"/>
                <a:hlinkClick r:id="rId2"/>
              </a:rPr>
              <a:t>https://www.ipcc.ch/srccl/chapter/technical-summary/</a:t>
            </a:r>
            <a:endParaRPr lang="en-US" sz="1600" dirty="0">
              <a:ea typeface="Times New Roman" panose="02020603050405020304" pitchFamily="18" charset="0"/>
            </a:endParaRPr>
          </a:p>
          <a:p>
            <a:pPr marL="0" marR="0" indent="0">
              <a:spcBef>
                <a:spcPts val="0"/>
              </a:spcBef>
              <a:spcAft>
                <a:spcPts val="0"/>
              </a:spcAft>
              <a:buNone/>
            </a:pPr>
            <a:endParaRPr lang="en-US" sz="1600" dirty="0">
              <a:solidFill>
                <a:srgbClr val="000000"/>
              </a:solidFill>
              <a:effectLst/>
              <a:ea typeface="Times New Roman" panose="02020603050405020304" pitchFamily="18" charset="0"/>
            </a:endParaRPr>
          </a:p>
          <a:p>
            <a:pPr marL="0" marR="0" indent="0">
              <a:spcBef>
                <a:spcPts val="0"/>
              </a:spcBef>
              <a:spcAft>
                <a:spcPts val="0"/>
              </a:spcAft>
              <a:buNone/>
            </a:pPr>
            <a:r>
              <a:rPr lang="en-US" sz="1600" dirty="0">
                <a:solidFill>
                  <a:srgbClr val="000000"/>
                </a:solidFill>
                <a:effectLst/>
                <a:ea typeface="Times New Roman" panose="02020603050405020304" pitchFamily="18" charset="0"/>
              </a:rPr>
              <a:t>Intergovernmental Panel on Climate Change (IPCC), Summary for Policymakers. In: Climate Change and Land: an IPCC special report on climate change, desertification, land degradation, sustainable land management, food security, and greenhouse gas fluxes in terrestrial ecosystems. P.R. Shukla, J. </a:t>
            </a:r>
            <a:r>
              <a:rPr lang="en-US" sz="1600" dirty="0" err="1">
                <a:solidFill>
                  <a:srgbClr val="000000"/>
                </a:solidFill>
                <a:effectLst/>
                <a:ea typeface="Times New Roman" panose="02020603050405020304" pitchFamily="18" charset="0"/>
              </a:rPr>
              <a:t>Skea</a:t>
            </a:r>
            <a:r>
              <a:rPr lang="en-US" sz="1600" dirty="0">
                <a:solidFill>
                  <a:srgbClr val="000000"/>
                </a:solidFill>
                <a:effectLst/>
                <a:ea typeface="Times New Roman" panose="02020603050405020304" pitchFamily="18" charset="0"/>
              </a:rPr>
              <a:t>, E. Calvo </a:t>
            </a:r>
            <a:r>
              <a:rPr lang="en-US" sz="1600" dirty="0" err="1">
                <a:solidFill>
                  <a:srgbClr val="000000"/>
                </a:solidFill>
                <a:effectLst/>
                <a:ea typeface="Times New Roman" panose="02020603050405020304" pitchFamily="18" charset="0"/>
              </a:rPr>
              <a:t>Buendia</a:t>
            </a:r>
            <a:r>
              <a:rPr lang="en-US" sz="1600" dirty="0">
                <a:solidFill>
                  <a:srgbClr val="000000"/>
                </a:solidFill>
                <a:effectLst/>
                <a:ea typeface="Times New Roman" panose="02020603050405020304" pitchFamily="18" charset="0"/>
              </a:rPr>
              <a:t>, V. Masson-</a:t>
            </a:r>
            <a:r>
              <a:rPr lang="en-US" sz="1600" dirty="0" err="1">
                <a:solidFill>
                  <a:srgbClr val="000000"/>
                </a:solidFill>
                <a:effectLst/>
                <a:ea typeface="Times New Roman" panose="02020603050405020304" pitchFamily="18" charset="0"/>
              </a:rPr>
              <a:t>Delmotte</a:t>
            </a:r>
            <a:r>
              <a:rPr lang="en-US" sz="1600" dirty="0">
                <a:solidFill>
                  <a:srgbClr val="000000"/>
                </a:solidFill>
                <a:effectLst/>
                <a:ea typeface="Times New Roman" panose="02020603050405020304" pitchFamily="18" charset="0"/>
              </a:rPr>
              <a:t>, H.- O. </a:t>
            </a:r>
            <a:r>
              <a:rPr lang="en-US" sz="1600" dirty="0" err="1">
                <a:solidFill>
                  <a:srgbClr val="000000"/>
                </a:solidFill>
                <a:effectLst/>
                <a:ea typeface="Times New Roman" panose="02020603050405020304" pitchFamily="18" charset="0"/>
              </a:rPr>
              <a:t>Pörtner</a:t>
            </a:r>
            <a:r>
              <a:rPr lang="en-US" sz="1600" dirty="0">
                <a:solidFill>
                  <a:srgbClr val="000000"/>
                </a:solidFill>
                <a:effectLst/>
                <a:ea typeface="Times New Roman" panose="02020603050405020304" pitchFamily="18" charset="0"/>
              </a:rPr>
              <a:t>, D. C. Roberts, P. </a:t>
            </a:r>
            <a:r>
              <a:rPr lang="en-US" sz="1600" dirty="0" err="1">
                <a:solidFill>
                  <a:srgbClr val="000000"/>
                </a:solidFill>
                <a:effectLst/>
                <a:ea typeface="Times New Roman" panose="02020603050405020304" pitchFamily="18" charset="0"/>
              </a:rPr>
              <a:t>Zhai</a:t>
            </a:r>
            <a:r>
              <a:rPr lang="en-US" sz="1600" dirty="0">
                <a:solidFill>
                  <a:srgbClr val="000000"/>
                </a:solidFill>
                <a:effectLst/>
                <a:ea typeface="Times New Roman" panose="02020603050405020304" pitchFamily="18" charset="0"/>
              </a:rPr>
              <a:t>, R. Slade, S. Connors, R. van Diemen, M. </a:t>
            </a:r>
            <a:r>
              <a:rPr lang="en-US" sz="1600" dirty="0" err="1">
                <a:solidFill>
                  <a:srgbClr val="000000"/>
                </a:solidFill>
                <a:effectLst/>
                <a:ea typeface="Times New Roman" panose="02020603050405020304" pitchFamily="18" charset="0"/>
              </a:rPr>
              <a:t>Ferrat</a:t>
            </a:r>
            <a:r>
              <a:rPr lang="en-US" sz="1600" dirty="0">
                <a:solidFill>
                  <a:srgbClr val="000000"/>
                </a:solidFill>
                <a:effectLst/>
                <a:ea typeface="Times New Roman" panose="02020603050405020304" pitchFamily="18" charset="0"/>
              </a:rPr>
              <a:t>, E. </a:t>
            </a:r>
            <a:r>
              <a:rPr lang="en-US" sz="1600" dirty="0" err="1">
                <a:solidFill>
                  <a:srgbClr val="000000"/>
                </a:solidFill>
                <a:effectLst/>
                <a:ea typeface="Times New Roman" panose="02020603050405020304" pitchFamily="18" charset="0"/>
              </a:rPr>
              <a:t>Haughey</a:t>
            </a:r>
            <a:r>
              <a:rPr lang="en-US" sz="1600" dirty="0">
                <a:solidFill>
                  <a:srgbClr val="000000"/>
                </a:solidFill>
                <a:effectLst/>
                <a:ea typeface="Times New Roman" panose="02020603050405020304" pitchFamily="18" charset="0"/>
              </a:rPr>
              <a:t>, S. Luz, S. </a:t>
            </a:r>
            <a:r>
              <a:rPr lang="en-US" sz="1600" dirty="0" err="1">
                <a:solidFill>
                  <a:srgbClr val="000000"/>
                </a:solidFill>
                <a:effectLst/>
                <a:ea typeface="Times New Roman" panose="02020603050405020304" pitchFamily="18" charset="0"/>
              </a:rPr>
              <a:t>Neogi</a:t>
            </a:r>
            <a:r>
              <a:rPr lang="en-US" sz="1600" dirty="0">
                <a:solidFill>
                  <a:srgbClr val="000000"/>
                </a:solidFill>
                <a:effectLst/>
                <a:ea typeface="Times New Roman" panose="02020603050405020304" pitchFamily="18" charset="0"/>
              </a:rPr>
              <a:t>, M. Pathak, J. </a:t>
            </a:r>
            <a:r>
              <a:rPr lang="en-US" sz="1600" dirty="0" err="1">
                <a:solidFill>
                  <a:srgbClr val="000000"/>
                </a:solidFill>
                <a:effectLst/>
                <a:ea typeface="Times New Roman" panose="02020603050405020304" pitchFamily="18" charset="0"/>
              </a:rPr>
              <a:t>Petzold</a:t>
            </a:r>
            <a:r>
              <a:rPr lang="en-US" sz="1600" dirty="0">
                <a:solidFill>
                  <a:srgbClr val="000000"/>
                </a:solidFill>
                <a:effectLst/>
                <a:ea typeface="Times New Roman" panose="02020603050405020304" pitchFamily="18" charset="0"/>
              </a:rPr>
              <a:t>, J. Portugal Pereira, P. Vyas, E. Huntley, K. </a:t>
            </a:r>
            <a:r>
              <a:rPr lang="en-US" sz="1600" dirty="0" err="1">
                <a:solidFill>
                  <a:srgbClr val="000000"/>
                </a:solidFill>
                <a:effectLst/>
                <a:ea typeface="Times New Roman" panose="02020603050405020304" pitchFamily="18" charset="0"/>
              </a:rPr>
              <a:t>Kissick</a:t>
            </a:r>
            <a:r>
              <a:rPr lang="en-US" sz="1600" dirty="0">
                <a:solidFill>
                  <a:srgbClr val="000000"/>
                </a:solidFill>
                <a:effectLst/>
                <a:ea typeface="Times New Roman" panose="02020603050405020304" pitchFamily="18" charset="0"/>
              </a:rPr>
              <a:t>, M. </a:t>
            </a:r>
            <a:r>
              <a:rPr lang="en-US" sz="1600" dirty="0" err="1">
                <a:solidFill>
                  <a:srgbClr val="000000"/>
                </a:solidFill>
                <a:effectLst/>
                <a:ea typeface="Times New Roman" panose="02020603050405020304" pitchFamily="18" charset="0"/>
              </a:rPr>
              <a:t>Belkacemi</a:t>
            </a:r>
            <a:r>
              <a:rPr lang="en-US" sz="1600" dirty="0">
                <a:solidFill>
                  <a:srgbClr val="000000"/>
                </a:solidFill>
                <a:effectLst/>
                <a:ea typeface="Times New Roman" panose="02020603050405020304" pitchFamily="18" charset="0"/>
              </a:rPr>
              <a:t>, J. Malley, (eds.).</a:t>
            </a:r>
            <a:r>
              <a:rPr lang="en-US" sz="1600" dirty="0">
                <a:effectLst/>
                <a:ea typeface="Times New Roman" panose="02020603050405020304" pitchFamily="18" charset="0"/>
              </a:rPr>
              <a:t> IPCC, 2019b. Available at:</a:t>
            </a:r>
          </a:p>
          <a:p>
            <a:pPr marL="0" marR="0" indent="0">
              <a:spcBef>
                <a:spcPts val="0"/>
              </a:spcBef>
              <a:spcAft>
                <a:spcPts val="0"/>
              </a:spcAft>
              <a:buNone/>
            </a:pPr>
            <a:r>
              <a:rPr lang="en-US" sz="1600" u="sng" dirty="0">
                <a:solidFill>
                  <a:srgbClr val="0000FF"/>
                </a:solidFill>
                <a:effectLst/>
                <a:ea typeface="Times New Roman" panose="02020603050405020304" pitchFamily="18" charset="0"/>
                <a:hlinkClick r:id="rId3"/>
              </a:rPr>
              <a:t>https://www.ipcc.ch/srccl/chapter/summary-for-policymakers/</a:t>
            </a:r>
            <a:endParaRPr lang="en-US" sz="1600" u="sng" dirty="0">
              <a:solidFill>
                <a:srgbClr val="0000FF"/>
              </a:solidFill>
              <a:effectLst/>
              <a:ea typeface="Times New Roman" panose="02020603050405020304" pitchFamily="18" charset="0"/>
            </a:endParaRPr>
          </a:p>
          <a:p>
            <a:pPr marL="0" marR="0" indent="0">
              <a:spcBef>
                <a:spcPts val="0"/>
              </a:spcBef>
              <a:spcAft>
                <a:spcPts val="0"/>
              </a:spcAft>
              <a:buNone/>
            </a:pPr>
            <a:endParaRPr lang="en-US" sz="1600" u="sng" dirty="0">
              <a:solidFill>
                <a:srgbClr val="0000FF"/>
              </a:solidFill>
              <a:ea typeface="Times New Roman" panose="02020603050405020304" pitchFamily="18" charset="0"/>
            </a:endParaRPr>
          </a:p>
          <a:p>
            <a:pPr marL="0" indent="0">
              <a:spcBef>
                <a:spcPts val="0"/>
              </a:spcBef>
              <a:buNone/>
            </a:pPr>
            <a:r>
              <a:rPr lang="en-US" sz="1600" dirty="0">
                <a:effectLst/>
                <a:ea typeface="Times New Roman" panose="02020603050405020304" pitchFamily="18" charset="0"/>
              </a:rPr>
              <a:t>Food and Agriculture Organization of the United Nations (FAO), International Fund for Agricultural Development (IFAD), United Nations International Children’s Emergency Fund (UNICEF), World Food </a:t>
            </a:r>
            <a:r>
              <a:rPr lang="en-US" sz="1600" dirty="0" err="1">
                <a:effectLst/>
                <a:ea typeface="Times New Roman" panose="02020603050405020304" pitchFamily="18" charset="0"/>
              </a:rPr>
              <a:t>Programme</a:t>
            </a:r>
            <a:r>
              <a:rPr lang="en-US" sz="1600" dirty="0">
                <a:effectLst/>
                <a:ea typeface="Times New Roman" panose="02020603050405020304" pitchFamily="18" charset="0"/>
              </a:rPr>
              <a:t> (WFP), and WHO. The State of Food Security and Nutrition In The World. Transforming Food Systems For Affordable Healthy Diets. Rome, Italy: FAO, 2020. Available at:</a:t>
            </a:r>
          </a:p>
          <a:p>
            <a:pPr marL="0" indent="0">
              <a:spcBef>
                <a:spcPts val="0"/>
              </a:spcBef>
              <a:buNone/>
            </a:pPr>
            <a:r>
              <a:rPr lang="en-US" sz="1600" dirty="0">
                <a:effectLst/>
                <a:ea typeface="Times New Roman" panose="02020603050405020304" pitchFamily="18" charset="0"/>
                <a:hlinkClick r:id="rId4"/>
              </a:rPr>
              <a:t>http://www.fao.org/documents/card/en/c/ca9692en</a:t>
            </a:r>
            <a:endParaRPr lang="en-US" sz="1600" dirty="0">
              <a:effectLst/>
              <a:ea typeface="Times New Roman" panose="02020603050405020304" pitchFamily="18" charset="0"/>
            </a:endParaRPr>
          </a:p>
          <a:p>
            <a:pPr marL="0" marR="0" indent="0">
              <a:spcBef>
                <a:spcPts val="0"/>
              </a:spcBef>
              <a:spcAft>
                <a:spcPts val="0"/>
              </a:spcAft>
              <a:buNone/>
            </a:pPr>
            <a:endParaRPr lang="en-US" sz="1600" u="sng" dirty="0">
              <a:solidFill>
                <a:srgbClr val="0000FF"/>
              </a:solidFill>
              <a:effectLst/>
              <a:ea typeface="Times New Roman" panose="02020603050405020304" pitchFamily="18" charset="0"/>
            </a:endParaRPr>
          </a:p>
          <a:p>
            <a:pPr marL="0" indent="0">
              <a:spcBef>
                <a:spcPts val="0"/>
              </a:spcBef>
              <a:buNone/>
            </a:pPr>
            <a:r>
              <a:rPr lang="en-US" sz="1600" dirty="0" err="1">
                <a:ea typeface="Times New Roman" panose="02020603050405020304" pitchFamily="18" charset="0"/>
              </a:rPr>
              <a:t>Springmann</a:t>
            </a:r>
            <a:r>
              <a:rPr lang="en-US" sz="1600" dirty="0">
                <a:ea typeface="Times New Roman" panose="02020603050405020304" pitchFamily="18" charset="0"/>
              </a:rPr>
              <a:t> M, Clark M, Mason-</a:t>
            </a:r>
            <a:r>
              <a:rPr lang="en-US" sz="1600" dirty="0" err="1">
                <a:ea typeface="Times New Roman" panose="02020603050405020304" pitchFamily="18" charset="0"/>
              </a:rPr>
              <a:t>D’Croz</a:t>
            </a:r>
            <a:r>
              <a:rPr lang="en-US" sz="1600" dirty="0">
                <a:ea typeface="Times New Roman" panose="02020603050405020304" pitchFamily="18" charset="0"/>
              </a:rPr>
              <a:t> D, et al. Options for keeping the food system within environmental limits. </a:t>
            </a:r>
            <a:r>
              <a:rPr lang="en-US" sz="1600" i="1" dirty="0">
                <a:ea typeface="Times New Roman" panose="02020603050405020304" pitchFamily="18" charset="0"/>
              </a:rPr>
              <a:t>Nature</a:t>
            </a:r>
            <a:r>
              <a:rPr lang="en-US" sz="1600" dirty="0">
                <a:ea typeface="Times New Roman" panose="02020603050405020304" pitchFamily="18" charset="0"/>
              </a:rPr>
              <a:t> 2018b; 562:519-525. </a:t>
            </a:r>
          </a:p>
          <a:p>
            <a:pPr marL="0" marR="0" indent="0">
              <a:spcBef>
                <a:spcPts val="0"/>
              </a:spcBef>
              <a:spcAft>
                <a:spcPts val="0"/>
              </a:spcAft>
              <a:buNone/>
            </a:pPr>
            <a:endParaRPr lang="en-US" sz="1600" dirty="0">
              <a:effectLst/>
              <a:ea typeface="Times New Roman" panose="02020603050405020304" pitchFamily="18" charset="0"/>
            </a:endParaRPr>
          </a:p>
          <a:p>
            <a:pPr marL="0" marR="0" indent="0">
              <a:spcBef>
                <a:spcPts val="0"/>
              </a:spcBef>
              <a:spcAft>
                <a:spcPts val="0"/>
              </a:spcAft>
              <a:buNone/>
            </a:pPr>
            <a:r>
              <a:rPr lang="en-US" sz="1600" dirty="0">
                <a:effectLst/>
                <a:ea typeface="Times New Roman" panose="02020603050405020304" pitchFamily="18" charset="0"/>
              </a:rPr>
              <a:t>Global Biodiversity Outlook 5. Montreal: Secretariat of the Convention on Biological Diversity, 2020. Available at: </a:t>
            </a:r>
            <a:r>
              <a:rPr lang="en-US" sz="1600" dirty="0">
                <a:effectLst/>
                <a:ea typeface="Times New Roman" panose="02020603050405020304" pitchFamily="18" charset="0"/>
                <a:hlinkClick r:id="rId5"/>
              </a:rPr>
              <a:t>https://www.cbd.int/gbo/gbo5/publication/gbo-5-en.pdf</a:t>
            </a:r>
            <a:endParaRPr lang="en-US" sz="1600" dirty="0">
              <a:effectLst/>
              <a:ea typeface="Times New Roman" panose="02020603050405020304" pitchFamily="18" charset="0"/>
            </a:endParaRPr>
          </a:p>
          <a:p>
            <a:pPr marL="0" marR="0" indent="0">
              <a:spcBef>
                <a:spcPts val="0"/>
              </a:spcBef>
              <a:spcAft>
                <a:spcPts val="0"/>
              </a:spcAft>
              <a:buNone/>
            </a:pPr>
            <a:endParaRPr lang="en-US" sz="1600" dirty="0">
              <a:effectLst/>
              <a:ea typeface="Times New Roman" panose="02020603050405020304" pitchFamily="18" charset="0"/>
            </a:endParaRPr>
          </a:p>
          <a:p>
            <a:pPr marL="0" marR="0" indent="0">
              <a:spcBef>
                <a:spcPts val="0"/>
              </a:spcBef>
              <a:spcAft>
                <a:spcPts val="0"/>
              </a:spcAft>
              <a:buNone/>
            </a:pPr>
            <a:r>
              <a:rPr lang="en-US" sz="1600" dirty="0" err="1">
                <a:effectLst/>
                <a:ea typeface="Times New Roman" panose="02020603050405020304" pitchFamily="18" charset="0"/>
              </a:rPr>
              <a:t>Loken</a:t>
            </a:r>
            <a:r>
              <a:rPr lang="en-US" sz="1600" dirty="0">
                <a:effectLst/>
                <a:ea typeface="Times New Roman" panose="02020603050405020304" pitchFamily="18" charset="0"/>
              </a:rPr>
              <a:t> B, </a:t>
            </a:r>
            <a:r>
              <a:rPr lang="en-US" sz="1600" dirty="0" err="1">
                <a:effectLst/>
                <a:ea typeface="Times New Roman" panose="02020603050405020304" pitchFamily="18" charset="0"/>
              </a:rPr>
              <a:t>DeClerck</a:t>
            </a:r>
            <a:r>
              <a:rPr lang="en-US" sz="1600" dirty="0">
                <a:effectLst/>
                <a:ea typeface="Times New Roman" panose="02020603050405020304" pitchFamily="18" charset="0"/>
              </a:rPr>
              <a:t>, F. Diets for a Better Future: Rebooting and Reimagining Healthy and Sustainable Food Systems in the G20. EAT, 2020. Available at: </a:t>
            </a:r>
            <a:r>
              <a:rPr lang="en-US" sz="1600" u="sng" dirty="0">
                <a:solidFill>
                  <a:srgbClr val="0000FF"/>
                </a:solidFill>
                <a:effectLst/>
                <a:ea typeface="Times New Roman" panose="02020603050405020304" pitchFamily="18" charset="0"/>
                <a:hlinkClick r:id="rId6"/>
              </a:rPr>
              <a:t>https://eatforum.org/knowledge/diets-for-a-better-future/</a:t>
            </a:r>
            <a:endParaRPr lang="en-US" sz="1600" u="sng" dirty="0">
              <a:solidFill>
                <a:srgbClr val="0000FF"/>
              </a:solidFill>
              <a:effectLst/>
              <a:ea typeface="Times New Roman" panose="02020603050405020304" pitchFamily="18" charset="0"/>
            </a:endParaRPr>
          </a:p>
        </p:txBody>
      </p:sp>
      <p:sp>
        <p:nvSpPr>
          <p:cNvPr id="6" name="Title 1">
            <a:extLst>
              <a:ext uri="{FF2B5EF4-FFF2-40B4-BE49-F238E27FC236}">
                <a16:creationId xmlns:a16="http://schemas.microsoft.com/office/drawing/2014/main" id="{770B2894-0934-F645-9B51-91F0417AAB81}"/>
              </a:ext>
            </a:extLst>
          </p:cNvPr>
          <p:cNvSpPr>
            <a:spLocks noGrp="1"/>
          </p:cNvSpPr>
          <p:nvPr>
            <p:ph type="title"/>
          </p:nvPr>
        </p:nvSpPr>
        <p:spPr>
          <a:xfrm>
            <a:off x="838200" y="231112"/>
            <a:ext cx="10515600" cy="844062"/>
          </a:xfrm>
        </p:spPr>
        <p:txBody>
          <a:bodyPr>
            <a:normAutofit/>
          </a:bodyPr>
          <a:lstStyle/>
          <a:p>
            <a:r>
              <a:rPr lang="en-US" b="1" dirty="0">
                <a:solidFill>
                  <a:srgbClr val="0172BC"/>
                </a:solidFill>
                <a:latin typeface="Calibri" panose="020F0502020204030204" pitchFamily="34" charset="0"/>
                <a:cs typeface="Calibri" panose="020F0502020204030204" pitchFamily="34" charset="0"/>
              </a:rPr>
              <a:t>References</a:t>
            </a:r>
          </a:p>
        </p:txBody>
      </p:sp>
      <p:sp>
        <p:nvSpPr>
          <p:cNvPr id="2" name="Slide Number Placeholder 1">
            <a:extLst>
              <a:ext uri="{FF2B5EF4-FFF2-40B4-BE49-F238E27FC236}">
                <a16:creationId xmlns:a16="http://schemas.microsoft.com/office/drawing/2014/main" id="{A71F085C-158C-534D-9155-330361240F9D}"/>
              </a:ext>
            </a:extLst>
          </p:cNvPr>
          <p:cNvSpPr>
            <a:spLocks noGrp="1"/>
          </p:cNvSpPr>
          <p:nvPr>
            <p:ph type="sldNum" sz="quarter" idx="12"/>
          </p:nvPr>
        </p:nvSpPr>
        <p:spPr/>
        <p:txBody>
          <a:bodyPr/>
          <a:lstStyle/>
          <a:p>
            <a:fld id="{4394B3C2-DC85-4F11-92C8-EDC242E89324}" type="slidenum">
              <a:rPr lang="en-US" smtClean="0"/>
              <a:t>47</a:t>
            </a:fld>
            <a:endParaRPr lang="en-US"/>
          </a:p>
        </p:txBody>
      </p:sp>
    </p:spTree>
    <p:extLst>
      <p:ext uri="{BB962C8B-B14F-4D97-AF65-F5344CB8AC3E}">
        <p14:creationId xmlns:p14="http://schemas.microsoft.com/office/powerpoint/2010/main" val="1144426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014884"/>
            <a:ext cx="10868130" cy="5747657"/>
          </a:xfrm>
        </p:spPr>
        <p:txBody>
          <a:bodyPr>
            <a:normAutofit fontScale="92500" lnSpcReduction="10000"/>
          </a:bodyPr>
          <a:lstStyle/>
          <a:p>
            <a:pPr marL="0" indent="0">
              <a:spcBef>
                <a:spcPts val="0"/>
              </a:spcBef>
              <a:buNone/>
            </a:pPr>
            <a:endParaRPr lang="en-US" sz="1700" u="sng" dirty="0">
              <a:solidFill>
                <a:srgbClr val="0000FF"/>
              </a:solidFill>
              <a:ea typeface="Times New Roman" panose="02020603050405020304" pitchFamily="18" charset="0"/>
            </a:endParaRPr>
          </a:p>
          <a:p>
            <a:pPr marL="0" marR="0" indent="0">
              <a:spcBef>
                <a:spcPts val="0"/>
              </a:spcBef>
              <a:spcAft>
                <a:spcPts val="0"/>
              </a:spcAft>
              <a:buNone/>
            </a:pPr>
            <a:r>
              <a:rPr lang="en-US" sz="1700" dirty="0">
                <a:effectLst/>
                <a:ea typeface="Times New Roman" panose="02020603050405020304" pitchFamily="18" charset="0"/>
                <a:cs typeface="Calibri" panose="020F0502020204030204" pitchFamily="34" charset="0"/>
              </a:rPr>
              <a:t>Poore J, </a:t>
            </a:r>
            <a:r>
              <a:rPr lang="en-US" sz="1700" dirty="0" err="1">
                <a:effectLst/>
                <a:ea typeface="Times New Roman" panose="02020603050405020304" pitchFamily="18" charset="0"/>
                <a:cs typeface="Calibri" panose="020F0502020204030204" pitchFamily="34" charset="0"/>
              </a:rPr>
              <a:t>Nemecek</a:t>
            </a:r>
            <a:r>
              <a:rPr lang="en-US" sz="1700" dirty="0">
                <a:ea typeface="Times New Roman" panose="02020603050405020304" pitchFamily="18" charset="0"/>
                <a:cs typeface="Calibri" panose="020F0502020204030204" pitchFamily="34" charset="0"/>
              </a:rPr>
              <a:t>, T. Reducing food’s environmental impacts through producers and consumers. </a:t>
            </a:r>
            <a:r>
              <a:rPr lang="en-US" sz="1700" i="1" dirty="0">
                <a:ea typeface="Times New Roman" panose="02020603050405020304" pitchFamily="18" charset="0"/>
                <a:cs typeface="Calibri" panose="020F0502020204030204" pitchFamily="34" charset="0"/>
              </a:rPr>
              <a:t>Science</a:t>
            </a:r>
            <a:r>
              <a:rPr lang="en-US" sz="1700" dirty="0">
                <a:ea typeface="Times New Roman" panose="02020603050405020304" pitchFamily="18" charset="0"/>
                <a:cs typeface="Calibri" panose="020F0502020204030204" pitchFamily="34" charset="0"/>
              </a:rPr>
              <a:t> 2018;360:987-992. </a:t>
            </a:r>
          </a:p>
          <a:p>
            <a:pPr marL="0" marR="0" indent="0">
              <a:spcBef>
                <a:spcPts val="0"/>
              </a:spcBef>
              <a:spcAft>
                <a:spcPts val="0"/>
              </a:spcAft>
              <a:buNone/>
            </a:pPr>
            <a:endParaRPr lang="en-US" sz="1700" dirty="0">
              <a:effectLst/>
              <a:ea typeface="Times New Roman" panose="02020603050405020304" pitchFamily="18" charset="0"/>
              <a:cs typeface="Calibri" panose="020F0502020204030204" pitchFamily="34" charset="0"/>
            </a:endParaRPr>
          </a:p>
          <a:p>
            <a:pPr marL="0" marR="0" indent="0">
              <a:spcBef>
                <a:spcPts val="0"/>
              </a:spcBef>
              <a:spcAft>
                <a:spcPts val="0"/>
              </a:spcAft>
              <a:buNone/>
            </a:pPr>
            <a:r>
              <a:rPr lang="en-US" sz="1700" dirty="0">
                <a:effectLst/>
                <a:ea typeface="Times New Roman" panose="02020603050405020304" pitchFamily="18" charset="0"/>
                <a:cs typeface="Calibri" panose="020F0502020204030204" pitchFamily="34" charset="0"/>
              </a:rPr>
              <a:t>Clark M, Tilman D. Comparative analysis of environmental impacts of agricultural production systems, agricultural input efficiency, and food choice. </a:t>
            </a:r>
            <a:r>
              <a:rPr lang="en-US" sz="1700" i="1" dirty="0">
                <a:effectLst/>
                <a:ea typeface="Times New Roman" panose="02020603050405020304" pitchFamily="18" charset="0"/>
                <a:cs typeface="Calibri" panose="020F0502020204030204" pitchFamily="34" charset="0"/>
              </a:rPr>
              <a:t>Environmental Research Letters</a:t>
            </a:r>
            <a:r>
              <a:rPr lang="en-US" sz="1700" dirty="0">
                <a:effectLst/>
                <a:ea typeface="Times New Roman" panose="02020603050405020304" pitchFamily="18" charset="0"/>
                <a:cs typeface="Calibri" panose="020F0502020204030204" pitchFamily="34" charset="0"/>
              </a:rPr>
              <a:t> 2017;12 064016. </a:t>
            </a:r>
          </a:p>
          <a:p>
            <a:pPr marL="0" marR="0" indent="0">
              <a:spcBef>
                <a:spcPts val="0"/>
              </a:spcBef>
              <a:spcAft>
                <a:spcPts val="0"/>
              </a:spcAft>
              <a:buNone/>
            </a:pPr>
            <a:endParaRPr lang="en-US" sz="1700" dirty="0">
              <a:effectLst/>
              <a:ea typeface="Times New Roman" panose="02020603050405020304" pitchFamily="18" charset="0"/>
              <a:cs typeface="Calibri" panose="020F0502020204030204" pitchFamily="34" charset="0"/>
            </a:endParaRPr>
          </a:p>
          <a:p>
            <a:pPr marL="0" marR="0" indent="0">
              <a:spcBef>
                <a:spcPts val="0"/>
              </a:spcBef>
              <a:spcAft>
                <a:spcPts val="0"/>
              </a:spcAft>
              <a:buNone/>
            </a:pPr>
            <a:r>
              <a:rPr lang="en-US" sz="1700" dirty="0">
                <a:effectLst/>
                <a:ea typeface="Times New Roman" panose="02020603050405020304" pitchFamily="18" charset="0"/>
                <a:cs typeface="Calibri" panose="020F0502020204030204" pitchFamily="34" charset="0"/>
              </a:rPr>
              <a:t>Clark M, </a:t>
            </a:r>
            <a:r>
              <a:rPr lang="en-US" sz="1700" dirty="0" err="1">
                <a:effectLst/>
                <a:ea typeface="Times New Roman" panose="02020603050405020304" pitchFamily="18" charset="0"/>
                <a:cs typeface="Calibri" panose="020F0502020204030204" pitchFamily="34" charset="0"/>
              </a:rPr>
              <a:t>Macdiarmid</a:t>
            </a:r>
            <a:r>
              <a:rPr lang="en-US" sz="1700" dirty="0">
                <a:effectLst/>
                <a:ea typeface="Times New Roman" panose="02020603050405020304" pitchFamily="18" charset="0"/>
                <a:cs typeface="Calibri" panose="020F0502020204030204" pitchFamily="34" charset="0"/>
              </a:rPr>
              <a:t> J, Jones AD, et al. The role of healthy diets in e</a:t>
            </a:r>
            <a:r>
              <a:rPr lang="en-US" sz="1700" dirty="0">
                <a:ea typeface="Times New Roman" panose="02020603050405020304" pitchFamily="18" charset="0"/>
                <a:cs typeface="Calibri" panose="020F0502020204030204" pitchFamily="34" charset="0"/>
              </a:rPr>
              <a:t>nvironmentally sustainable food systems. </a:t>
            </a:r>
            <a:r>
              <a:rPr lang="en-US" sz="1700" i="1" dirty="0">
                <a:ea typeface="Times New Roman" panose="02020603050405020304" pitchFamily="18" charset="0"/>
                <a:cs typeface="Calibri" panose="020F0502020204030204" pitchFamily="34" charset="0"/>
              </a:rPr>
              <a:t>Food and Nutrition Bulletin</a:t>
            </a:r>
            <a:r>
              <a:rPr lang="en-US" sz="1700" dirty="0">
                <a:ea typeface="Times New Roman" panose="02020603050405020304" pitchFamily="18" charset="0"/>
                <a:cs typeface="Calibri" panose="020F0502020204030204" pitchFamily="34" charset="0"/>
              </a:rPr>
              <a:t> 2020;41(2S):S31-S58. </a:t>
            </a:r>
          </a:p>
          <a:p>
            <a:pPr marL="0" marR="0" indent="0">
              <a:spcBef>
                <a:spcPts val="0"/>
              </a:spcBef>
              <a:spcAft>
                <a:spcPts val="0"/>
              </a:spcAft>
              <a:buNone/>
            </a:pPr>
            <a:endParaRPr lang="en-US" sz="1700" dirty="0">
              <a:ea typeface="Times New Roman" panose="02020603050405020304" pitchFamily="18" charset="0"/>
              <a:cs typeface="Calibri" panose="020F0502020204030204" pitchFamily="34" charset="0"/>
            </a:endParaRPr>
          </a:p>
          <a:p>
            <a:pPr marL="0" indent="0">
              <a:spcBef>
                <a:spcPts val="0"/>
              </a:spcBef>
              <a:buNone/>
            </a:pPr>
            <a:r>
              <a:rPr lang="en-US" sz="1700" dirty="0">
                <a:ln w="0"/>
                <a:solidFill>
                  <a:schemeClr val="tx1"/>
                </a:solidFill>
                <a:cs typeface="Calibri" panose="020F0502020204030204" pitchFamily="34" charset="0"/>
              </a:rPr>
              <a:t>Project Drawdown. The Drawdown Review. Climate Solutions for a New Decade, 2020. Available at:</a:t>
            </a:r>
          </a:p>
          <a:p>
            <a:pPr marL="0" indent="0">
              <a:spcBef>
                <a:spcPts val="0"/>
              </a:spcBef>
              <a:buNone/>
            </a:pPr>
            <a:r>
              <a:rPr lang="en-US" sz="1700" dirty="0">
                <a:ln w="0"/>
                <a:solidFill>
                  <a:schemeClr val="tx1"/>
                </a:solidFill>
                <a:cs typeface="Calibri" panose="020F0502020204030204" pitchFamily="34" charset="0"/>
                <a:hlinkClick r:id="rId2"/>
              </a:rPr>
              <a:t>https://drawdown.org/sites/default/files/pdfs/TheDrawdownReview%E2%80%932020%E2%80%93Download.pdf</a:t>
            </a:r>
            <a:endParaRPr lang="en-US" sz="1700" dirty="0">
              <a:ln w="0"/>
              <a:solidFill>
                <a:schemeClr val="tx1"/>
              </a:solidFill>
              <a:cs typeface="Calibri" panose="020F0502020204030204" pitchFamily="34" charset="0"/>
            </a:endParaRPr>
          </a:p>
          <a:p>
            <a:pPr marL="0" indent="0">
              <a:spcBef>
                <a:spcPts val="0"/>
              </a:spcBef>
              <a:buNone/>
            </a:pPr>
            <a:endParaRPr lang="en-US" sz="1700" dirty="0">
              <a:ln w="0"/>
              <a:solidFill>
                <a:schemeClr val="tx1"/>
              </a:solidFill>
              <a:cs typeface="Calibri" panose="020F0502020204030204" pitchFamily="34" charset="0"/>
            </a:endParaRPr>
          </a:p>
          <a:p>
            <a:pPr marL="0" marR="0" indent="0">
              <a:spcBef>
                <a:spcPts val="0"/>
              </a:spcBef>
              <a:spcAft>
                <a:spcPts val="0"/>
              </a:spcAft>
              <a:buNone/>
            </a:pPr>
            <a:r>
              <a:rPr lang="en-US" sz="1700" dirty="0">
                <a:effectLst/>
                <a:ea typeface="Times New Roman" panose="02020603050405020304" pitchFamily="18" charset="0"/>
                <a:cs typeface="Calibri" panose="020F0502020204030204" pitchFamily="34" charset="0"/>
              </a:rPr>
              <a:t>Healthy Diets from Sustainable Food Systems: Food Planet Health. Summary Report of the Eat-</a:t>
            </a:r>
            <a:r>
              <a:rPr lang="en-US" sz="1700" i="1" dirty="0">
                <a:effectLst/>
                <a:ea typeface="Times New Roman" panose="02020603050405020304" pitchFamily="18" charset="0"/>
                <a:cs typeface="Calibri" panose="020F0502020204030204" pitchFamily="34" charset="0"/>
              </a:rPr>
              <a:t>Lancet </a:t>
            </a:r>
            <a:r>
              <a:rPr lang="en-US" sz="1700" dirty="0">
                <a:effectLst/>
                <a:ea typeface="Times New Roman" panose="02020603050405020304" pitchFamily="18" charset="0"/>
                <a:cs typeface="Calibri" panose="020F0502020204030204" pitchFamily="34" charset="0"/>
              </a:rPr>
              <a:t>Commission. Eat-</a:t>
            </a:r>
            <a:r>
              <a:rPr lang="en-US" sz="1700" i="1" dirty="0">
                <a:effectLst/>
                <a:ea typeface="Times New Roman" panose="02020603050405020304" pitchFamily="18" charset="0"/>
                <a:cs typeface="Calibri" panose="020F0502020204030204" pitchFamily="34" charset="0"/>
              </a:rPr>
              <a:t>Lancet</a:t>
            </a:r>
            <a:r>
              <a:rPr lang="en-US" sz="1700" dirty="0">
                <a:effectLst/>
                <a:ea typeface="Times New Roman" panose="02020603050405020304" pitchFamily="18" charset="0"/>
                <a:cs typeface="Calibri" panose="020F0502020204030204" pitchFamily="34" charset="0"/>
              </a:rPr>
              <a:t> Commission, 2019. </a:t>
            </a:r>
            <a:r>
              <a:rPr lang="en-US" sz="1700" u="sng" dirty="0">
                <a:solidFill>
                  <a:srgbClr val="0000FF"/>
                </a:solidFill>
                <a:effectLst/>
                <a:ea typeface="Times New Roman" panose="02020603050405020304" pitchFamily="18" charset="0"/>
                <a:cs typeface="Calibri" panose="020F0502020204030204" pitchFamily="34" charset="0"/>
                <a:hlinkClick r:id="rId3"/>
              </a:rPr>
              <a:t>https://eatforum.org/eat-lancet-commission/eat-lancet-commission-summary-report/</a:t>
            </a:r>
            <a:endParaRPr lang="en-US" sz="1700" u="sng" dirty="0">
              <a:solidFill>
                <a:srgbClr val="0000FF"/>
              </a:solidFill>
              <a:effectLst/>
              <a:ea typeface="Times New Roman" panose="02020603050405020304" pitchFamily="18" charset="0"/>
              <a:cs typeface="Calibri" panose="020F0502020204030204" pitchFamily="34" charset="0"/>
            </a:endParaRPr>
          </a:p>
          <a:p>
            <a:pPr marL="0" marR="0" indent="0">
              <a:spcBef>
                <a:spcPts val="0"/>
              </a:spcBef>
              <a:spcAft>
                <a:spcPts val="0"/>
              </a:spcAft>
              <a:buNone/>
            </a:pPr>
            <a:endParaRPr lang="en-US" sz="1700" dirty="0">
              <a:effectLst/>
              <a:ea typeface="Times New Roman" panose="02020603050405020304" pitchFamily="18" charset="0"/>
              <a:cs typeface="Calibri" panose="020F0502020204030204" pitchFamily="34" charset="0"/>
            </a:endParaRPr>
          </a:p>
          <a:p>
            <a:pPr marL="0" marR="0" indent="0">
              <a:spcBef>
                <a:spcPts val="0"/>
              </a:spcBef>
              <a:spcAft>
                <a:spcPts val="0"/>
              </a:spcAft>
              <a:buNone/>
            </a:pPr>
            <a:r>
              <a:rPr lang="en-US" sz="1700" dirty="0">
                <a:effectLst/>
                <a:ea typeface="Times New Roman" panose="02020603050405020304" pitchFamily="18" charset="0"/>
                <a:cs typeface="Calibri" panose="020F0502020204030204" pitchFamily="34" charset="0"/>
              </a:rPr>
              <a:t>Willett W, </a:t>
            </a:r>
            <a:r>
              <a:rPr lang="en-US" sz="1700" dirty="0" err="1">
                <a:effectLst/>
                <a:ea typeface="Times New Roman" panose="02020603050405020304" pitchFamily="18" charset="0"/>
                <a:cs typeface="Calibri" panose="020F0502020204030204" pitchFamily="34" charset="0"/>
              </a:rPr>
              <a:t>Rockstrom</a:t>
            </a:r>
            <a:r>
              <a:rPr lang="en-US" sz="1700" dirty="0">
                <a:effectLst/>
                <a:ea typeface="Times New Roman" panose="02020603050405020304" pitchFamily="18" charset="0"/>
                <a:cs typeface="Calibri" panose="020F0502020204030204" pitchFamily="34" charset="0"/>
              </a:rPr>
              <a:t> J, </a:t>
            </a:r>
            <a:r>
              <a:rPr lang="en-US" sz="1700" dirty="0" err="1">
                <a:effectLst/>
                <a:ea typeface="Times New Roman" panose="02020603050405020304" pitchFamily="18" charset="0"/>
                <a:cs typeface="Calibri" panose="020F0502020204030204" pitchFamily="34" charset="0"/>
              </a:rPr>
              <a:t>Loken</a:t>
            </a:r>
            <a:r>
              <a:rPr lang="en-US" sz="1700" dirty="0">
                <a:effectLst/>
                <a:ea typeface="Times New Roman" panose="02020603050405020304" pitchFamily="18" charset="0"/>
                <a:cs typeface="Calibri" panose="020F0502020204030204" pitchFamily="34" charset="0"/>
              </a:rPr>
              <a:t> B, et al. Food in the Anthropocene: the Eat-</a:t>
            </a:r>
            <a:r>
              <a:rPr lang="en-US" sz="1700" i="1" dirty="0">
                <a:effectLst/>
                <a:ea typeface="Times New Roman" panose="02020603050405020304" pitchFamily="18" charset="0"/>
                <a:cs typeface="Calibri" panose="020F0502020204030204" pitchFamily="34" charset="0"/>
              </a:rPr>
              <a:t>Lancet</a:t>
            </a:r>
            <a:r>
              <a:rPr lang="en-US" sz="1700" dirty="0">
                <a:effectLst/>
                <a:ea typeface="Times New Roman" panose="02020603050405020304" pitchFamily="18" charset="0"/>
                <a:cs typeface="Calibri" panose="020F0502020204030204" pitchFamily="34" charset="0"/>
              </a:rPr>
              <a:t> Commission on healthy diets from sustainable food systems. </a:t>
            </a:r>
            <a:r>
              <a:rPr lang="en-US" sz="1700" i="1" dirty="0">
                <a:effectLst/>
                <a:ea typeface="Times New Roman" panose="02020603050405020304" pitchFamily="18" charset="0"/>
                <a:cs typeface="Calibri" panose="020F0502020204030204" pitchFamily="34" charset="0"/>
              </a:rPr>
              <a:t>Lancet</a:t>
            </a:r>
            <a:r>
              <a:rPr lang="en-US" sz="1700" dirty="0">
                <a:effectLst/>
                <a:ea typeface="Times New Roman" panose="02020603050405020304" pitchFamily="18" charset="0"/>
                <a:cs typeface="Calibri" panose="020F0502020204030204" pitchFamily="34" charset="0"/>
              </a:rPr>
              <a:t> 2019;393:447-92. </a:t>
            </a:r>
          </a:p>
          <a:p>
            <a:pPr marL="0" marR="0" indent="0">
              <a:spcBef>
                <a:spcPts val="0"/>
              </a:spcBef>
              <a:spcAft>
                <a:spcPts val="0"/>
              </a:spcAft>
              <a:buNone/>
            </a:pPr>
            <a:endParaRPr lang="en-US" sz="1700" dirty="0">
              <a:effectLst/>
              <a:ea typeface="Times New Roman" panose="02020603050405020304" pitchFamily="18" charset="0"/>
              <a:cs typeface="Calibri" panose="020F0502020204030204" pitchFamily="34" charset="0"/>
            </a:endParaRPr>
          </a:p>
          <a:p>
            <a:pPr marL="0" marR="0" indent="0">
              <a:spcBef>
                <a:spcPts val="0"/>
              </a:spcBef>
              <a:spcAft>
                <a:spcPts val="0"/>
              </a:spcAft>
              <a:buNone/>
            </a:pPr>
            <a:r>
              <a:rPr lang="en-US" sz="1700" dirty="0">
                <a:ea typeface="Times New Roman" panose="02020603050405020304" pitchFamily="18" charset="0"/>
                <a:cs typeface="Calibri" panose="020F0502020204030204" pitchFamily="34" charset="0"/>
              </a:rPr>
              <a:t>World Wildlife Fund (WWF). Bending the Curve: The Restorative Power of Plant-Based Diets. </a:t>
            </a:r>
            <a:r>
              <a:rPr lang="en-US" sz="1700" dirty="0" err="1">
                <a:ea typeface="Times New Roman" panose="02020603050405020304" pitchFamily="18" charset="0"/>
                <a:cs typeface="Calibri" panose="020F0502020204030204" pitchFamily="34" charset="0"/>
              </a:rPr>
              <a:t>Loken</a:t>
            </a:r>
            <a:r>
              <a:rPr lang="en-US" sz="1700" dirty="0">
                <a:ea typeface="Times New Roman" panose="02020603050405020304" pitchFamily="18" charset="0"/>
                <a:cs typeface="Calibri" panose="020F0502020204030204" pitchFamily="34" charset="0"/>
              </a:rPr>
              <a:t> et al. Gland, Switzerland: WWF, 2020.  Available at: </a:t>
            </a:r>
            <a:r>
              <a:rPr lang="en-US" sz="1700" dirty="0">
                <a:ea typeface="Times New Roman" panose="02020603050405020304" pitchFamily="18" charset="0"/>
                <a:cs typeface="Calibri" panose="020F0502020204030204" pitchFamily="34" charset="0"/>
                <a:hlinkClick r:id="rId4"/>
              </a:rPr>
              <a:t>https://www.worldwildlife.org/publications/bending-the-curve-the-restorative-power-of-planet-based-diets</a:t>
            </a:r>
            <a:endParaRPr lang="en-US" sz="1700" dirty="0">
              <a:ea typeface="Times New Roman" panose="02020603050405020304" pitchFamily="18" charset="0"/>
              <a:cs typeface="Calibri" panose="020F0502020204030204" pitchFamily="34" charset="0"/>
            </a:endParaRPr>
          </a:p>
          <a:p>
            <a:pPr marL="0" marR="0" indent="0">
              <a:spcBef>
                <a:spcPts val="0"/>
              </a:spcBef>
              <a:spcAft>
                <a:spcPts val="0"/>
              </a:spcAft>
              <a:buNone/>
            </a:pPr>
            <a:endParaRPr lang="en-US" sz="1700" dirty="0">
              <a:effectLst/>
              <a:ea typeface="Times New Roman" panose="02020603050405020304" pitchFamily="18" charset="0"/>
              <a:cs typeface="Calibri" panose="020F0502020204030204" pitchFamily="34" charset="0"/>
            </a:endParaRPr>
          </a:p>
          <a:p>
            <a:pPr marL="0" marR="0" indent="0">
              <a:spcBef>
                <a:spcPts val="0"/>
              </a:spcBef>
              <a:spcAft>
                <a:spcPts val="0"/>
              </a:spcAft>
              <a:buNone/>
            </a:pPr>
            <a:r>
              <a:rPr lang="en-US" sz="1700" dirty="0">
                <a:effectLst/>
                <a:ea typeface="Times New Roman" panose="02020603050405020304" pitchFamily="18" charset="0"/>
                <a:cs typeface="Calibri" panose="020F0502020204030204" pitchFamily="34" charset="0"/>
              </a:rPr>
              <a:t>Eat-Lancet Commission brief for Healthcare Professionals. Oslo, Norway: EAT, January 2019. Available at: </a:t>
            </a:r>
            <a:r>
              <a:rPr lang="en-US" sz="1700" dirty="0">
                <a:effectLst/>
                <a:ea typeface="Times New Roman" panose="02020603050405020304" pitchFamily="18" charset="0"/>
                <a:cs typeface="Calibri" panose="020F0502020204030204" pitchFamily="34" charset="0"/>
                <a:hlinkClick r:id="rId5"/>
              </a:rPr>
              <a:t>https://eatforum.org/content/uploads/2019/01/EAT_brief_healthcare-professionals.pdf</a:t>
            </a:r>
            <a:endParaRPr lang="en-US" sz="1700" dirty="0">
              <a:effectLst/>
              <a:ea typeface="Times New Roman" panose="02020603050405020304" pitchFamily="18" charset="0"/>
              <a:cs typeface="Calibri" panose="020F0502020204030204" pitchFamily="34" charset="0"/>
            </a:endParaRPr>
          </a:p>
          <a:p>
            <a:pPr marL="0" marR="0" indent="0">
              <a:spcBef>
                <a:spcPts val="0"/>
              </a:spcBef>
              <a:spcAft>
                <a:spcPts val="0"/>
              </a:spcAft>
              <a:buNone/>
            </a:pPr>
            <a:endParaRPr lang="en-US" sz="17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700" dirty="0" err="1">
                <a:effectLst/>
                <a:ea typeface="Times New Roman" panose="02020603050405020304" pitchFamily="18" charset="0"/>
              </a:rPr>
              <a:t>Blatner</a:t>
            </a:r>
            <a:r>
              <a:rPr lang="en-US" sz="1700" dirty="0">
                <a:effectLst/>
                <a:ea typeface="Times New Roman" panose="02020603050405020304" pitchFamily="18" charset="0"/>
              </a:rPr>
              <a:t> DJ. </a:t>
            </a:r>
            <a:r>
              <a:rPr lang="en-US" sz="1700" i="1" dirty="0">
                <a:effectLst/>
                <a:ea typeface="Times New Roman" panose="02020603050405020304" pitchFamily="18" charset="0"/>
              </a:rPr>
              <a:t>The Flexitarian Diet: The Mostly Vegetarian Way to Lose Weight, Be Healthier, Prevent Disease, and Add Years to Your Life</a:t>
            </a:r>
            <a:r>
              <a:rPr lang="en-US" sz="1700" dirty="0">
                <a:effectLst/>
                <a:ea typeface="Times New Roman" panose="02020603050405020304" pitchFamily="18" charset="0"/>
              </a:rPr>
              <a:t>. New York: McGraw Hill, 2008.</a:t>
            </a:r>
          </a:p>
          <a:p>
            <a:pPr marL="0" marR="0" indent="0">
              <a:spcBef>
                <a:spcPts val="0"/>
              </a:spcBef>
              <a:spcAft>
                <a:spcPts val="0"/>
              </a:spcAft>
              <a:buNone/>
            </a:pPr>
            <a:endParaRPr lang="en-US" sz="1700" dirty="0">
              <a:effectLst/>
              <a:ea typeface="Times New Roman" panose="02020603050405020304" pitchFamily="18" charset="0"/>
              <a:cs typeface="Calibri" panose="020F0502020204030204" pitchFamily="34" charset="0"/>
            </a:endParaRPr>
          </a:p>
          <a:p>
            <a:pPr marL="0" marR="0" indent="0">
              <a:spcBef>
                <a:spcPts val="0"/>
              </a:spcBef>
              <a:spcAft>
                <a:spcPts val="0"/>
              </a:spcAft>
              <a:buNone/>
            </a:pPr>
            <a:endParaRPr lang="en-US" sz="1700" dirty="0">
              <a:effectLst/>
              <a:ea typeface="Times New Roman" panose="02020603050405020304" pitchFamily="18" charset="0"/>
              <a:cs typeface="Calibri" panose="020F0502020204030204" pitchFamily="34" charset="0"/>
            </a:endParaRPr>
          </a:p>
          <a:p>
            <a:pPr marL="0" marR="0" indent="0">
              <a:spcBef>
                <a:spcPts val="0"/>
              </a:spcBef>
              <a:spcAft>
                <a:spcPts val="0"/>
              </a:spcAft>
              <a:buNone/>
            </a:pPr>
            <a:endParaRPr lang="en-US" sz="1700" dirty="0">
              <a:effectLst/>
              <a:ea typeface="Times New Roman" panose="02020603050405020304" pitchFamily="18" charset="0"/>
              <a:cs typeface="Calibri" panose="020F0502020204030204" pitchFamily="34" charset="0"/>
            </a:endParaRPr>
          </a:p>
          <a:p>
            <a:pPr marL="0" indent="0">
              <a:buNone/>
            </a:pPr>
            <a:endParaRPr lang="en-US" sz="2000" dirty="0"/>
          </a:p>
        </p:txBody>
      </p:sp>
      <p:sp>
        <p:nvSpPr>
          <p:cNvPr id="6" name="Title 1">
            <a:extLst>
              <a:ext uri="{FF2B5EF4-FFF2-40B4-BE49-F238E27FC236}">
                <a16:creationId xmlns:a16="http://schemas.microsoft.com/office/drawing/2014/main" id="{8FAD680F-EF13-BB4E-849F-454894CD9E3F}"/>
              </a:ext>
            </a:extLst>
          </p:cNvPr>
          <p:cNvSpPr>
            <a:spLocks noGrp="1"/>
          </p:cNvSpPr>
          <p:nvPr>
            <p:ph type="title"/>
          </p:nvPr>
        </p:nvSpPr>
        <p:spPr>
          <a:xfrm>
            <a:off x="838200" y="231112"/>
            <a:ext cx="10515600" cy="844062"/>
          </a:xfrm>
        </p:spPr>
        <p:txBody>
          <a:bodyPr>
            <a:normAutofit/>
          </a:bodyPr>
          <a:lstStyle/>
          <a:p>
            <a:r>
              <a:rPr lang="en-US" b="1" dirty="0">
                <a:solidFill>
                  <a:srgbClr val="0172BC"/>
                </a:solidFill>
                <a:latin typeface="Calibri" panose="020F0502020204030204" pitchFamily="34" charset="0"/>
                <a:cs typeface="Calibri" panose="020F0502020204030204" pitchFamily="34" charset="0"/>
              </a:rPr>
              <a:t>References</a:t>
            </a:r>
          </a:p>
        </p:txBody>
      </p:sp>
      <p:sp>
        <p:nvSpPr>
          <p:cNvPr id="2" name="Slide Number Placeholder 1">
            <a:extLst>
              <a:ext uri="{FF2B5EF4-FFF2-40B4-BE49-F238E27FC236}">
                <a16:creationId xmlns:a16="http://schemas.microsoft.com/office/drawing/2014/main" id="{0F069B68-E471-D74F-A848-4BD57AB93C79}"/>
              </a:ext>
            </a:extLst>
          </p:cNvPr>
          <p:cNvSpPr>
            <a:spLocks noGrp="1"/>
          </p:cNvSpPr>
          <p:nvPr>
            <p:ph type="sldNum" sz="quarter" idx="12"/>
          </p:nvPr>
        </p:nvSpPr>
        <p:spPr/>
        <p:txBody>
          <a:bodyPr/>
          <a:lstStyle/>
          <a:p>
            <a:fld id="{4394B3C2-DC85-4F11-92C8-EDC242E89324}" type="slidenum">
              <a:rPr lang="en-US" smtClean="0"/>
              <a:t>48</a:t>
            </a:fld>
            <a:endParaRPr lang="en-US"/>
          </a:p>
        </p:txBody>
      </p:sp>
    </p:spTree>
    <p:extLst>
      <p:ext uri="{BB962C8B-B14F-4D97-AF65-F5344CB8AC3E}">
        <p14:creationId xmlns:p14="http://schemas.microsoft.com/office/powerpoint/2010/main" val="3211944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286190"/>
            <a:ext cx="10868130" cy="5406012"/>
          </a:xfrm>
        </p:spPr>
        <p:txBody>
          <a:bodyPr>
            <a:normAutofit lnSpcReduction="10000"/>
          </a:bodyPr>
          <a:lstStyle/>
          <a:p>
            <a:pPr marL="0" indent="0">
              <a:spcBef>
                <a:spcPts val="0"/>
              </a:spcBef>
              <a:buNone/>
            </a:pPr>
            <a:endParaRPr lang="en-US" sz="1600" dirty="0">
              <a:effectLst/>
              <a:ea typeface="Times New Roman" panose="02020603050405020304" pitchFamily="18" charset="0"/>
            </a:endParaRPr>
          </a:p>
          <a:p>
            <a:pPr marL="0" indent="0">
              <a:spcBef>
                <a:spcPts val="0"/>
              </a:spcBef>
              <a:buNone/>
            </a:pPr>
            <a:r>
              <a:rPr lang="en-US" sz="1600" dirty="0">
                <a:effectLst/>
                <a:ea typeface="Times New Roman" panose="02020603050405020304" pitchFamily="18" charset="0"/>
              </a:rPr>
              <a:t>Derbyshire EJ. Flexitarian diets and health: a review of the evidence-based literature. </a:t>
            </a:r>
            <a:r>
              <a:rPr lang="en-US" sz="1600" i="1" dirty="0">
                <a:effectLst/>
                <a:ea typeface="Times New Roman" panose="02020603050405020304" pitchFamily="18" charset="0"/>
              </a:rPr>
              <a:t>Frontiers in Nutrition </a:t>
            </a:r>
            <a:r>
              <a:rPr lang="en-US" sz="1600" dirty="0">
                <a:effectLst/>
                <a:ea typeface="Times New Roman" panose="02020603050405020304" pitchFamily="18" charset="0"/>
              </a:rPr>
              <a:t>2017;3:55. Doi:10.3389/fnut.2016.00055</a:t>
            </a:r>
          </a:p>
          <a:p>
            <a:pPr marL="0" marR="0" indent="0">
              <a:spcBef>
                <a:spcPts val="0"/>
              </a:spcBef>
              <a:spcAft>
                <a:spcPts val="0"/>
              </a:spcAft>
              <a:buNone/>
            </a:pPr>
            <a:endParaRPr lang="en-US" sz="1600" dirty="0">
              <a:ea typeface="Times New Roman" panose="02020603050405020304" pitchFamily="18" charset="0"/>
            </a:endParaRPr>
          </a:p>
          <a:p>
            <a:pPr marL="0" indent="0">
              <a:spcBef>
                <a:spcPts val="0"/>
              </a:spcBef>
              <a:buNone/>
            </a:pPr>
            <a:r>
              <a:rPr lang="en-US" sz="1600" dirty="0">
                <a:effectLst/>
                <a:ea typeface="Times New Roman" panose="02020603050405020304" pitchFamily="18" charset="0"/>
                <a:cs typeface="Calibri" panose="020F0502020204030204" pitchFamily="34" charset="0"/>
              </a:rPr>
              <a:t>Eating to protect our health – and our planet. What is a flexitarian diet? Yogurt in Nutrition Initiative for Balanced and Sustainable Diets, Danone Institute International and American Society of Nutrition. December 2019. Available at: </a:t>
            </a:r>
            <a:r>
              <a:rPr lang="en-US" sz="1600" u="sng" dirty="0">
                <a:solidFill>
                  <a:srgbClr val="0000FF"/>
                </a:solidFill>
                <a:effectLst/>
                <a:ea typeface="Times New Roman" panose="02020603050405020304" pitchFamily="18" charset="0"/>
                <a:cs typeface="Calibri" panose="020F0502020204030204" pitchFamily="34" charset="0"/>
                <a:hlinkClick r:id="rId3"/>
              </a:rPr>
              <a:t>https://www.yogurtinnutrition.com/what-is-a-flexitarian-diet/</a:t>
            </a:r>
            <a:endParaRPr lang="en-US" sz="1600" dirty="0">
              <a:effectLst/>
              <a:ea typeface="Times New Roman" panose="02020603050405020304" pitchFamily="18" charset="0"/>
            </a:endParaRP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ea typeface="Times New Roman" panose="02020603050405020304" pitchFamily="18" charset="0"/>
              </a:rPr>
              <a:t>Modern Flexitarian: Plant-Inspired Recipes You Can Flex To Add Fish, Meat, or Dairy. New York: DK Publishing, 2020. </a:t>
            </a:r>
          </a:p>
          <a:p>
            <a:pPr marL="0" indent="0">
              <a:lnSpc>
                <a:spcPct val="110000"/>
              </a:lnSpc>
              <a:buNone/>
            </a:pPr>
            <a:r>
              <a:rPr lang="en-US" sz="1600" dirty="0">
                <a:ea typeface="Times New Roman" panose="02020603050405020304" pitchFamily="18" charset="0"/>
                <a:cs typeface="Calibri" panose="020F0502020204030204" pitchFamily="34" charset="0"/>
              </a:rPr>
              <a:t>You Just Started the Flexitarian Diet – Here Are the Recipes to Make First. </a:t>
            </a:r>
            <a:r>
              <a:rPr lang="en-US" sz="1600" dirty="0" err="1">
                <a:ea typeface="Times New Roman" panose="02020603050405020304" pitchFamily="18" charset="0"/>
                <a:cs typeface="Calibri" panose="020F0502020204030204" pitchFamily="34" charset="0"/>
              </a:rPr>
              <a:t>EatingWell</a:t>
            </a:r>
            <a:r>
              <a:rPr lang="en-US" sz="1600" dirty="0">
                <a:ea typeface="Times New Roman" panose="02020603050405020304" pitchFamily="18" charset="0"/>
                <a:cs typeface="Calibri" panose="020F0502020204030204" pitchFamily="34" charset="0"/>
              </a:rPr>
              <a:t>, January 11, 2021. Available at: </a:t>
            </a:r>
            <a:r>
              <a:rPr lang="en-US" sz="1600" dirty="0">
                <a:ea typeface="Times New Roman" panose="02020603050405020304" pitchFamily="18" charset="0"/>
                <a:cs typeface="Calibri" panose="020F0502020204030204" pitchFamily="34" charset="0"/>
                <a:hlinkClick r:id="rId4"/>
              </a:rPr>
              <a:t>https://www.eatingwell.com/gallery/7527978/flexitarian-diet-recipes/</a:t>
            </a:r>
            <a:r>
              <a:rPr lang="en-US" sz="1600" dirty="0">
                <a:ea typeface="Times New Roman" panose="02020603050405020304" pitchFamily="18" charset="0"/>
                <a:cs typeface="Calibri" panose="020F0502020204030204" pitchFamily="34" charset="0"/>
              </a:rPr>
              <a:t> Flexitarian Meal Plan. </a:t>
            </a:r>
            <a:r>
              <a:rPr lang="en-US" sz="1600" dirty="0" err="1">
                <a:ea typeface="Times New Roman" panose="02020603050405020304" pitchFamily="18" charset="0"/>
                <a:cs typeface="Calibri" panose="020F0502020204030204" pitchFamily="34" charset="0"/>
              </a:rPr>
              <a:t>EatingWell</a:t>
            </a:r>
            <a:r>
              <a:rPr lang="en-US" sz="1600" dirty="0">
                <a:ea typeface="Times New Roman" panose="02020603050405020304" pitchFamily="18" charset="0"/>
                <a:cs typeface="Calibri" panose="020F0502020204030204" pitchFamily="34" charset="0"/>
              </a:rPr>
              <a:t>, February 2, 2021. Available at: </a:t>
            </a:r>
            <a:r>
              <a:rPr lang="en-US" sz="1600" dirty="0">
                <a:ea typeface="Times New Roman" panose="02020603050405020304" pitchFamily="18" charset="0"/>
                <a:cs typeface="Calibri" panose="020F0502020204030204" pitchFamily="34" charset="0"/>
                <a:hlinkClick r:id="rId5"/>
              </a:rPr>
              <a:t>https://www.eatingwell.com/article/7887442/flexitarian-meal-plan/</a:t>
            </a:r>
            <a:r>
              <a:rPr lang="en-US" sz="1600" dirty="0">
                <a:ea typeface="Times New Roman" panose="02020603050405020304" pitchFamily="18" charset="0"/>
                <a:cs typeface="Calibri" panose="020F0502020204030204" pitchFamily="34" charset="0"/>
              </a:rPr>
              <a:t> </a:t>
            </a:r>
            <a:endParaRPr lang="en-US" sz="1600" dirty="0">
              <a:ea typeface="Times New Roman" panose="02020603050405020304" pitchFamily="18" charset="0"/>
            </a:endParaRPr>
          </a:p>
          <a:p>
            <a:pPr marL="0" indent="0">
              <a:spcBef>
                <a:spcPts val="0"/>
              </a:spcBef>
              <a:buNone/>
            </a:pPr>
            <a:endParaRPr lang="en-US" sz="1600" dirty="0">
              <a:ea typeface="Times New Roman" panose="02020603050405020304" pitchFamily="18" charset="0"/>
            </a:endParaRPr>
          </a:p>
          <a:p>
            <a:pPr marL="0" indent="0">
              <a:spcBef>
                <a:spcPts val="0"/>
              </a:spcBef>
              <a:buNone/>
            </a:pPr>
            <a:r>
              <a:rPr lang="en-US" sz="1600" dirty="0">
                <a:effectLst/>
                <a:ea typeface="Times New Roman" panose="02020603050405020304" pitchFamily="18" charset="0"/>
              </a:rPr>
              <a:t>U.S. Department of Agriculture and U.S. Department of Health and Human Services. Dietary Guidelines for Americans, 2020-2025. 9th Edition. December 2020. Available at: </a:t>
            </a:r>
            <a:r>
              <a:rPr lang="en-US" sz="1600" u="sng" dirty="0">
                <a:solidFill>
                  <a:srgbClr val="0000FF"/>
                </a:solidFill>
                <a:effectLst/>
                <a:ea typeface="Times New Roman" panose="02020603050405020304" pitchFamily="18" charset="0"/>
                <a:hlinkClick r:id="rId6"/>
              </a:rPr>
              <a:t>https://www.dietaryguidelines.gov/sites/default/files/2020-12/Dietary_Guidelines_for_Americans_2020-2025.pdf</a:t>
            </a:r>
            <a:endParaRPr lang="en-US" sz="1600" u="sng" dirty="0">
              <a:solidFill>
                <a:srgbClr val="0000FF"/>
              </a:solidFill>
              <a:effectLst/>
              <a:ea typeface="Times New Roman" panose="02020603050405020304" pitchFamily="18" charset="0"/>
            </a:endParaRPr>
          </a:p>
          <a:p>
            <a:pPr marL="0" indent="0">
              <a:spcBef>
                <a:spcPts val="0"/>
              </a:spcBef>
              <a:buNone/>
            </a:pPr>
            <a:endParaRPr lang="en-US" sz="1600" u="sng" dirty="0">
              <a:solidFill>
                <a:srgbClr val="0000FF"/>
              </a:solidFill>
              <a:effectLst/>
              <a:ea typeface="Times New Roman" panose="02020603050405020304" pitchFamily="18" charset="0"/>
            </a:endParaRPr>
          </a:p>
          <a:p>
            <a:pPr marL="0" indent="0">
              <a:spcBef>
                <a:spcPts val="0"/>
              </a:spcBef>
              <a:buNone/>
            </a:pPr>
            <a:r>
              <a:rPr lang="en-US" sz="1600" dirty="0">
                <a:effectLst/>
                <a:ea typeface="Times New Roman" panose="02020603050405020304" pitchFamily="18" charset="0"/>
              </a:rPr>
              <a:t>Ridoutt BG, Baird D, Hendrie GA. The role of dairy foods in lower greenhouse gas emission and higher diet quality dietary patterns. </a:t>
            </a:r>
            <a:r>
              <a:rPr lang="en-US" sz="1600" i="1" dirty="0">
                <a:effectLst/>
                <a:ea typeface="Times New Roman" panose="02020603050405020304" pitchFamily="18" charset="0"/>
              </a:rPr>
              <a:t>European Journal of Nutrition </a:t>
            </a:r>
            <a:r>
              <a:rPr lang="en-US" sz="1600" dirty="0">
                <a:effectLst/>
                <a:ea typeface="Times New Roman" panose="02020603050405020304" pitchFamily="18" charset="0"/>
              </a:rPr>
              <a:t>2021;60:27585. </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ea typeface="Times New Roman" panose="02020603050405020304" pitchFamily="18" charset="0"/>
              </a:rPr>
              <a:t>Messina M. Soy and health update: evaluation of the clinical and epidemiologic literature. </a:t>
            </a:r>
            <a:r>
              <a:rPr lang="en-US" sz="1600" i="1" dirty="0">
                <a:effectLst/>
                <a:ea typeface="Times New Roman" panose="02020603050405020304" pitchFamily="18" charset="0"/>
              </a:rPr>
              <a:t>Nutrients</a:t>
            </a:r>
            <a:r>
              <a:rPr lang="en-US" sz="1600" dirty="0">
                <a:effectLst/>
                <a:ea typeface="Times New Roman" panose="02020603050405020304" pitchFamily="18" charset="0"/>
              </a:rPr>
              <a:t> 2016;8:754: </a:t>
            </a:r>
            <a:r>
              <a:rPr lang="en-US" sz="1600" dirty="0">
                <a:effectLst/>
                <a:ea typeface="Calibri" panose="020F0502020204030204" pitchFamily="34" charset="0"/>
              </a:rPr>
              <a:t>Doi:10.3390/nu8120754</a:t>
            </a:r>
          </a:p>
          <a:p>
            <a:pPr marL="0" marR="0" indent="0">
              <a:spcBef>
                <a:spcPts val="0"/>
              </a:spcBef>
              <a:spcAft>
                <a:spcPts val="0"/>
              </a:spcAft>
              <a:buNone/>
            </a:pPr>
            <a:endParaRPr lang="en-US" sz="1600" dirty="0">
              <a:ea typeface="Times New Roman" panose="02020603050405020304" pitchFamily="18" charset="0"/>
            </a:endParaRPr>
          </a:p>
          <a:p>
            <a:pPr marL="0" marR="0" indent="0">
              <a:spcBef>
                <a:spcPts val="0"/>
              </a:spcBef>
              <a:spcAft>
                <a:spcPts val="0"/>
              </a:spcAft>
              <a:buNone/>
            </a:pPr>
            <a:r>
              <a:rPr lang="en-US" sz="1600" dirty="0">
                <a:effectLst/>
                <a:ea typeface="Times New Roman" panose="02020603050405020304" pitchFamily="18" charset="0"/>
              </a:rPr>
              <a:t>Chen C, Chaudhary A, </a:t>
            </a:r>
            <a:r>
              <a:rPr lang="en-US" sz="1600" dirty="0" err="1">
                <a:effectLst/>
                <a:ea typeface="Times New Roman" panose="02020603050405020304" pitchFamily="18" charset="0"/>
              </a:rPr>
              <a:t>Mathys</a:t>
            </a:r>
            <a:r>
              <a:rPr lang="en-US" sz="1600" dirty="0">
                <a:effectLst/>
                <a:ea typeface="Times New Roman" panose="02020603050405020304" pitchFamily="18" charset="0"/>
              </a:rPr>
              <a:t> A. Dietary change scenarios and implications for environmental, nutrition, human health and economic dimensions of food sustainability. </a:t>
            </a:r>
            <a:r>
              <a:rPr lang="en-US" sz="1600" i="1" dirty="0">
                <a:effectLst/>
                <a:ea typeface="Times New Roman" panose="02020603050405020304" pitchFamily="18" charset="0"/>
              </a:rPr>
              <a:t>Nutrients </a:t>
            </a:r>
            <a:r>
              <a:rPr lang="en-US" sz="1600" dirty="0">
                <a:effectLst/>
                <a:ea typeface="Times New Roman" panose="02020603050405020304" pitchFamily="18" charset="0"/>
              </a:rPr>
              <a:t>2019;11:856. Doi: 10.3390/nu11040856. </a:t>
            </a: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sp>
        <p:nvSpPr>
          <p:cNvPr id="6" name="Title 1">
            <a:extLst>
              <a:ext uri="{FF2B5EF4-FFF2-40B4-BE49-F238E27FC236}">
                <a16:creationId xmlns:a16="http://schemas.microsoft.com/office/drawing/2014/main" id="{0D32B821-8AFD-0C47-80CF-3C08085C02DE}"/>
              </a:ext>
            </a:extLst>
          </p:cNvPr>
          <p:cNvSpPr>
            <a:spLocks noGrp="1"/>
          </p:cNvSpPr>
          <p:nvPr>
            <p:ph type="title"/>
          </p:nvPr>
        </p:nvSpPr>
        <p:spPr>
          <a:xfrm>
            <a:off x="838200" y="231112"/>
            <a:ext cx="10515600" cy="844062"/>
          </a:xfrm>
        </p:spPr>
        <p:txBody>
          <a:bodyPr>
            <a:normAutofit/>
          </a:bodyPr>
          <a:lstStyle/>
          <a:p>
            <a:r>
              <a:rPr lang="en-US" b="1" dirty="0">
                <a:solidFill>
                  <a:srgbClr val="0172BC"/>
                </a:solidFill>
                <a:latin typeface="Calibri" panose="020F0502020204030204" pitchFamily="34" charset="0"/>
                <a:cs typeface="Calibri" panose="020F0502020204030204" pitchFamily="34" charset="0"/>
              </a:rPr>
              <a:t>References</a:t>
            </a:r>
          </a:p>
        </p:txBody>
      </p:sp>
      <p:sp>
        <p:nvSpPr>
          <p:cNvPr id="2" name="Slide Number Placeholder 1">
            <a:extLst>
              <a:ext uri="{FF2B5EF4-FFF2-40B4-BE49-F238E27FC236}">
                <a16:creationId xmlns:a16="http://schemas.microsoft.com/office/drawing/2014/main" id="{7D74DCD0-0919-BF4C-84D7-60D2459D867B}"/>
              </a:ext>
            </a:extLst>
          </p:cNvPr>
          <p:cNvSpPr>
            <a:spLocks noGrp="1"/>
          </p:cNvSpPr>
          <p:nvPr>
            <p:ph type="sldNum" sz="quarter" idx="12"/>
          </p:nvPr>
        </p:nvSpPr>
        <p:spPr/>
        <p:txBody>
          <a:bodyPr/>
          <a:lstStyle/>
          <a:p>
            <a:fld id="{4394B3C2-DC85-4F11-92C8-EDC242E89324}" type="slidenum">
              <a:rPr lang="en-US" smtClean="0"/>
              <a:t>49</a:t>
            </a:fld>
            <a:endParaRPr lang="en-US"/>
          </a:p>
        </p:txBody>
      </p:sp>
    </p:spTree>
    <p:extLst>
      <p:ext uri="{BB962C8B-B14F-4D97-AF65-F5344CB8AC3E}">
        <p14:creationId xmlns:p14="http://schemas.microsoft.com/office/powerpoint/2010/main" val="40742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a:xfrm>
            <a:off x="838200" y="88778"/>
            <a:ext cx="10515600" cy="1216240"/>
          </a:xfrm>
        </p:spPr>
        <p:txBody>
          <a:bodyPr/>
          <a:lstStyle/>
          <a:p>
            <a:r>
              <a:rPr lang="en-US" b="1" dirty="0">
                <a:solidFill>
                  <a:srgbClr val="0172BC"/>
                </a:solidFill>
                <a:latin typeface="Calibri" panose="020F0502020204030204" pitchFamily="34" charset="0"/>
                <a:cs typeface="Calibri" panose="020F0502020204030204" pitchFamily="34" charset="0"/>
              </a:rPr>
              <a:t>What is plant-based eating?</a:t>
            </a:r>
          </a:p>
        </p:txBody>
      </p:sp>
      <p:sp>
        <p:nvSpPr>
          <p:cNvPr id="9" name="Rectangle 8">
            <a:extLst>
              <a:ext uri="{FF2B5EF4-FFF2-40B4-BE49-F238E27FC236}">
                <a16:creationId xmlns:a16="http://schemas.microsoft.com/office/drawing/2014/main" id="{5A1F6EC8-59BF-D84E-8C26-B5850B862090}"/>
              </a:ext>
            </a:extLst>
          </p:cNvPr>
          <p:cNvSpPr/>
          <p:nvPr/>
        </p:nvSpPr>
        <p:spPr>
          <a:xfrm>
            <a:off x="9098120" y="5724137"/>
            <a:ext cx="2862296" cy="43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sz="1600" dirty="0" err="1">
                <a:solidFill>
                  <a:prstClr val="black"/>
                </a:solidFill>
                <a:latin typeface="Calibri" panose="020F0502020204030204" pitchFamily="34" charset="0"/>
                <a:cs typeface="Calibri" panose="020F0502020204030204" pitchFamily="34" charset="0"/>
              </a:rPr>
              <a:t>Alpro</a:t>
            </a:r>
            <a:r>
              <a:rPr lang="en-US" sz="1600" dirty="0">
                <a:solidFill>
                  <a:prstClr val="black"/>
                </a:solidFill>
                <a:latin typeface="Calibri" panose="020F0502020204030204" pitchFamily="34" charset="0"/>
                <a:cs typeface="Calibri" panose="020F0502020204030204" pitchFamily="34" charset="0"/>
              </a:rPr>
              <a:t> Foundation, 2020</a:t>
            </a:r>
          </a:p>
        </p:txBody>
      </p:sp>
      <p:sp>
        <p:nvSpPr>
          <p:cNvPr id="3" name="Slide Number Placeholder 2">
            <a:extLst>
              <a:ext uri="{FF2B5EF4-FFF2-40B4-BE49-F238E27FC236}">
                <a16:creationId xmlns:a16="http://schemas.microsoft.com/office/drawing/2014/main" id="{E95A4876-EF49-1A4F-9B3D-5CF99A4D7A27}"/>
              </a:ext>
            </a:extLst>
          </p:cNvPr>
          <p:cNvSpPr>
            <a:spLocks noGrp="1"/>
          </p:cNvSpPr>
          <p:nvPr>
            <p:ph type="sldNum" sz="quarter" idx="12"/>
          </p:nvPr>
        </p:nvSpPr>
        <p:spPr/>
        <p:txBody>
          <a:bodyPr/>
          <a:lstStyle/>
          <a:p>
            <a:fld id="{4394B3C2-DC85-4F11-92C8-EDC242E89324}" type="slidenum">
              <a:rPr lang="en-US" smtClean="0"/>
              <a:t>5</a:t>
            </a:fld>
            <a:endParaRPr lang="en-US"/>
          </a:p>
        </p:txBody>
      </p:sp>
      <p:pic>
        <p:nvPicPr>
          <p:cNvPr id="12" name="Picture 11" descr="A screenshot of a computer&#10;&#10;Description automatically generated with low confidence">
            <a:extLst>
              <a:ext uri="{FF2B5EF4-FFF2-40B4-BE49-F238E27FC236}">
                <a16:creationId xmlns:a16="http://schemas.microsoft.com/office/drawing/2014/main" id="{5FD622E8-22BC-7547-B5E3-95D70AE84D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76" y="838200"/>
            <a:ext cx="8997438" cy="6167854"/>
          </a:xfrm>
          <a:prstGeom prst="rect">
            <a:avLst/>
          </a:prstGeom>
        </p:spPr>
      </p:pic>
    </p:spTree>
    <p:extLst>
      <p:ext uri="{BB962C8B-B14F-4D97-AF65-F5344CB8AC3E}">
        <p14:creationId xmlns:p14="http://schemas.microsoft.com/office/powerpoint/2010/main" val="199919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a:solidFill>
                  <a:srgbClr val="0172BC"/>
                </a:solidFill>
                <a:latin typeface="Calibri" panose="020F0502020204030204" pitchFamily="34" charset="0"/>
                <a:cs typeface="Calibri" panose="020F0502020204030204" pitchFamily="34" charset="0"/>
              </a:rPr>
              <a:t>Consumer Trends</a:t>
            </a:r>
            <a:endParaRPr lang="en-US" b="1" dirty="0">
              <a:solidFill>
                <a:srgbClr val="0172BC"/>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825625"/>
            <a:ext cx="5895109" cy="4351338"/>
          </a:xfrm>
        </p:spPr>
        <p:txBody>
          <a:bodyPr>
            <a:normAutofit/>
          </a:bodyPr>
          <a:lstStyle/>
          <a:p>
            <a:pPr marL="0" indent="0">
              <a:lnSpc>
                <a:spcPct val="100000"/>
              </a:lnSpc>
              <a:buNone/>
            </a:pPr>
            <a:r>
              <a:rPr lang="en-US" sz="2400" b="1" dirty="0"/>
              <a:t>Flexitarian vs. Other Dietary Patterns</a:t>
            </a:r>
          </a:p>
          <a:p>
            <a:pPr>
              <a:lnSpc>
                <a:spcPct val="100000"/>
              </a:lnSpc>
            </a:pPr>
            <a:r>
              <a:rPr lang="en-US" sz="2400" dirty="0"/>
              <a:t>A majority, 53%, of consumers report being primarily omnivorous while 36% identify themselves as flexitarian.</a:t>
            </a:r>
          </a:p>
          <a:p>
            <a:pPr>
              <a:lnSpc>
                <a:spcPct val="100000"/>
              </a:lnSpc>
            </a:pPr>
            <a:r>
              <a:rPr lang="en-US" sz="2400" dirty="0"/>
              <a:t>3% of consumers follow a vegan diet, 3% are pescatarian, and 5% are vegetarian. </a:t>
            </a:r>
          </a:p>
          <a:p>
            <a:pPr marL="0" indent="0">
              <a:lnSpc>
                <a:spcPct val="100000"/>
              </a:lnSpc>
              <a:buNone/>
            </a:pPr>
            <a:endParaRPr lang="en-US" sz="2400" dirty="0"/>
          </a:p>
          <a:p>
            <a:pPr marL="0" indent="0">
              <a:lnSpc>
                <a:spcPct val="100000"/>
              </a:lnSpc>
              <a:buNone/>
            </a:pPr>
            <a:r>
              <a:rPr lang="en-US" sz="1800" dirty="0"/>
              <a:t>Packaged Facts, 2020</a:t>
            </a:r>
            <a:endParaRPr lang="en-US" sz="2400" dirty="0"/>
          </a:p>
          <a:p>
            <a:pPr>
              <a:lnSpc>
                <a:spcPct val="100000"/>
              </a:lnSpc>
            </a:pPr>
            <a:endParaRPr lang="en-US" sz="2400" dirty="0"/>
          </a:p>
        </p:txBody>
      </p:sp>
      <p:sp>
        <p:nvSpPr>
          <p:cNvPr id="4" name="Slide Number Placeholder 3">
            <a:extLst>
              <a:ext uri="{FF2B5EF4-FFF2-40B4-BE49-F238E27FC236}">
                <a16:creationId xmlns:a16="http://schemas.microsoft.com/office/drawing/2014/main" id="{F6BB81B3-6C24-6A42-AD91-5B7BAF53920F}"/>
              </a:ext>
            </a:extLst>
          </p:cNvPr>
          <p:cNvSpPr>
            <a:spLocks noGrp="1"/>
          </p:cNvSpPr>
          <p:nvPr>
            <p:ph type="sldNum" sz="quarter" idx="12"/>
          </p:nvPr>
        </p:nvSpPr>
        <p:spPr/>
        <p:txBody>
          <a:bodyPr/>
          <a:lstStyle/>
          <a:p>
            <a:fld id="{4394B3C2-DC85-4F11-92C8-EDC242E89324}" type="slidenum">
              <a:rPr lang="en-US" smtClean="0"/>
              <a:t>6</a:t>
            </a:fld>
            <a:endParaRPr lang="en-US"/>
          </a:p>
        </p:txBody>
      </p:sp>
      <p:pic>
        <p:nvPicPr>
          <p:cNvPr id="7" name="Picture 6" descr="A person eating food&#10;&#10;Description automatically generated with medium confidence">
            <a:extLst>
              <a:ext uri="{FF2B5EF4-FFF2-40B4-BE49-F238E27FC236}">
                <a16:creationId xmlns:a16="http://schemas.microsoft.com/office/drawing/2014/main" id="{C5798F2E-BEC0-A145-A61E-533B25B94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527" y="1027906"/>
            <a:ext cx="5098473" cy="5098473"/>
          </a:xfrm>
          <a:prstGeom prst="rect">
            <a:avLst/>
          </a:prstGeom>
          <a:ln>
            <a:solidFill>
              <a:srgbClr val="0172BC"/>
            </a:solidFill>
          </a:ln>
        </p:spPr>
      </p:pic>
    </p:spTree>
    <p:extLst>
      <p:ext uri="{BB962C8B-B14F-4D97-AF65-F5344CB8AC3E}">
        <p14:creationId xmlns:p14="http://schemas.microsoft.com/office/powerpoint/2010/main" val="114358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Consumer Trends</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p:txBody>
          <a:bodyPr>
            <a:normAutofit fontScale="85000" lnSpcReduction="20000"/>
          </a:bodyPr>
          <a:lstStyle/>
          <a:p>
            <a:pPr marL="0" indent="0">
              <a:lnSpc>
                <a:spcPct val="110000"/>
              </a:lnSpc>
              <a:buNone/>
            </a:pPr>
            <a:r>
              <a:rPr lang="en-US" b="1" dirty="0"/>
              <a:t>Sustainability</a:t>
            </a:r>
          </a:p>
          <a:p>
            <a:pPr>
              <a:lnSpc>
                <a:spcPct val="110000"/>
              </a:lnSpc>
            </a:pPr>
            <a:r>
              <a:rPr lang="en-US" dirty="0"/>
              <a:t>Nearly 6 out of 10 consumers (59%) say it is important that food products they purchase are produced in an environmentally sustainable way.</a:t>
            </a:r>
          </a:p>
          <a:p>
            <a:pPr>
              <a:lnSpc>
                <a:spcPct val="110000"/>
              </a:lnSpc>
            </a:pPr>
            <a:r>
              <a:rPr lang="en-US" dirty="0"/>
              <a:t>The share of consumers who say environmental sustainability has a real impact on their purchases is up from 27% in 2019 to 34% in 2020.</a:t>
            </a:r>
          </a:p>
          <a:p>
            <a:pPr>
              <a:lnSpc>
                <a:spcPct val="110000"/>
              </a:lnSpc>
            </a:pPr>
            <a:r>
              <a:rPr lang="en-US" dirty="0"/>
              <a:t>63% of consumers agree it is hard to know whether food choices are environmentally sustainable. Of these consumers, ~ 70% say making it easier to know would influence their decisions more. </a:t>
            </a:r>
          </a:p>
          <a:p>
            <a:pPr>
              <a:lnSpc>
                <a:spcPct val="110000"/>
              </a:lnSpc>
            </a:pPr>
            <a:endParaRPr lang="en-US" dirty="0"/>
          </a:p>
          <a:p>
            <a:pPr marL="0" indent="0">
              <a:lnSpc>
                <a:spcPct val="110000"/>
              </a:lnSpc>
              <a:buNone/>
            </a:pPr>
            <a:r>
              <a:rPr lang="en-US" dirty="0"/>
              <a:t>IFIC, 2020b</a:t>
            </a:r>
          </a:p>
        </p:txBody>
      </p:sp>
      <p:sp>
        <p:nvSpPr>
          <p:cNvPr id="4" name="Slide Number Placeholder 3">
            <a:extLst>
              <a:ext uri="{FF2B5EF4-FFF2-40B4-BE49-F238E27FC236}">
                <a16:creationId xmlns:a16="http://schemas.microsoft.com/office/drawing/2014/main" id="{B32DBED5-E558-1740-A351-A30288D72C14}"/>
              </a:ext>
            </a:extLst>
          </p:cNvPr>
          <p:cNvSpPr>
            <a:spLocks noGrp="1"/>
          </p:cNvSpPr>
          <p:nvPr>
            <p:ph type="sldNum" sz="quarter" idx="12"/>
          </p:nvPr>
        </p:nvSpPr>
        <p:spPr/>
        <p:txBody>
          <a:bodyPr/>
          <a:lstStyle/>
          <a:p>
            <a:fld id="{4394B3C2-DC85-4F11-92C8-EDC242E89324}" type="slidenum">
              <a:rPr lang="en-US" smtClean="0"/>
              <a:t>7</a:t>
            </a:fld>
            <a:endParaRPr lang="en-US"/>
          </a:p>
        </p:txBody>
      </p:sp>
    </p:spTree>
    <p:extLst>
      <p:ext uri="{BB962C8B-B14F-4D97-AF65-F5344CB8AC3E}">
        <p14:creationId xmlns:p14="http://schemas.microsoft.com/office/powerpoint/2010/main" val="12297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able full of food&#10;&#10;Description automatically generated with medium confidence">
            <a:extLst>
              <a:ext uri="{FF2B5EF4-FFF2-40B4-BE49-F238E27FC236}">
                <a16:creationId xmlns:a16="http://schemas.microsoft.com/office/drawing/2014/main" id="{16C85535-7362-6F45-9887-4A3DF47D1C46}"/>
              </a:ext>
            </a:extLst>
          </p:cNvPr>
          <p:cNvPicPr>
            <a:picLocks noChangeAspect="1"/>
          </p:cNvPicPr>
          <p:nvPr/>
        </p:nvPicPr>
        <p:blipFill rotWithShape="1">
          <a:blip r:embed="rId2">
            <a:extLst>
              <a:ext uri="{28A0092B-C50C-407E-A947-70E740481C1C}">
                <a14:useLocalDpi xmlns:a14="http://schemas.microsoft.com/office/drawing/2010/main" val="0"/>
              </a:ext>
            </a:extLst>
          </a:blip>
          <a:srcRect t="13741" r="15254" b="14793"/>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B9BE69D-B232-BB4B-A5FB-54C1D8F72934}"/>
              </a:ext>
            </a:extLst>
          </p:cNvPr>
          <p:cNvSpPr/>
          <p:nvPr/>
        </p:nvSpPr>
        <p:spPr>
          <a:xfrm>
            <a:off x="493776" y="589629"/>
            <a:ext cx="7699248" cy="5779643"/>
          </a:xfrm>
          <a:prstGeom prst="rect">
            <a:avLst/>
          </a:prstGeom>
          <a:solidFill>
            <a:schemeClr val="bg1">
              <a:alpha val="80000"/>
            </a:schemeClr>
          </a:solidFill>
          <a:ln>
            <a:solidFill>
              <a:srgbClr val="01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Presentation Outline</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508760"/>
            <a:ext cx="10515600" cy="4984115"/>
          </a:xfrm>
        </p:spPr>
        <p:txBody>
          <a:bodyPr>
            <a:normAutofit fontScale="92500" lnSpcReduction="20000"/>
          </a:bodyPr>
          <a:lstStyle/>
          <a:p>
            <a:pPr marL="571500" indent="-571500">
              <a:lnSpc>
                <a:spcPct val="110000"/>
              </a:lnSpc>
              <a:buFont typeface="+mj-lt"/>
              <a:buAutoNum type="romanUcPeriod"/>
            </a:pPr>
            <a:r>
              <a:rPr lang="en-US" sz="2400" dirty="0">
                <a:cs typeface="Calibri" panose="020F0502020204030204" pitchFamily="34" charset="0"/>
              </a:rPr>
              <a:t>Consumer Trends: Plant-Based Eating &amp; Sustainability</a:t>
            </a:r>
          </a:p>
          <a:p>
            <a:pPr marL="571500" indent="-571500">
              <a:lnSpc>
                <a:spcPct val="110000"/>
              </a:lnSpc>
              <a:buFont typeface="+mj-lt"/>
              <a:buAutoNum type="romanUcPeriod"/>
            </a:pPr>
            <a:r>
              <a:rPr lang="en-US" sz="2400" b="1" dirty="0">
                <a:solidFill>
                  <a:srgbClr val="0172BC"/>
                </a:solidFill>
                <a:cs typeface="Calibri" panose="020F0502020204030204" pitchFamily="34" charset="0"/>
              </a:rPr>
              <a:t>What is a Sustainable Food System?</a:t>
            </a:r>
          </a:p>
          <a:p>
            <a:pPr marL="571500" indent="-571500">
              <a:lnSpc>
                <a:spcPct val="110000"/>
              </a:lnSpc>
              <a:buFont typeface="+mj-lt"/>
              <a:buAutoNum type="romanUcPeriod"/>
            </a:pPr>
            <a:r>
              <a:rPr lang="en-US" sz="2400" dirty="0">
                <a:cs typeface="Calibri" panose="020F0502020204030204" pitchFamily="34" charset="0"/>
              </a:rPr>
              <a:t>What is a Sustainable Diet/Sustainable Healthy Diet?</a:t>
            </a:r>
          </a:p>
          <a:p>
            <a:pPr marL="571500" indent="-571500">
              <a:lnSpc>
                <a:spcPct val="110000"/>
              </a:lnSpc>
              <a:buFont typeface="+mj-lt"/>
              <a:buAutoNum type="romanUcPeriod"/>
            </a:pPr>
            <a:r>
              <a:rPr lang="en-US" sz="2400" dirty="0">
                <a:cs typeface="Calibri" panose="020F0502020204030204" pitchFamily="34" charset="0"/>
              </a:rPr>
              <a:t>Why are Sustainable Healthy Diets Important?</a:t>
            </a:r>
          </a:p>
          <a:p>
            <a:pPr marL="571500" indent="-571500">
              <a:lnSpc>
                <a:spcPct val="110000"/>
              </a:lnSpc>
              <a:buFont typeface="+mj-lt"/>
              <a:buAutoNum type="romanUcPeriod"/>
            </a:pPr>
            <a:r>
              <a:rPr lang="en-US" sz="2400" dirty="0">
                <a:cs typeface="Calibri" panose="020F0502020204030204" pitchFamily="34" charset="0"/>
              </a:rPr>
              <a:t>A Sustainable Food Systems Transition to Healthy Diets</a:t>
            </a:r>
          </a:p>
          <a:p>
            <a:pPr marL="571500" indent="-571500">
              <a:lnSpc>
                <a:spcPct val="110000"/>
              </a:lnSpc>
              <a:buFont typeface="+mj-lt"/>
              <a:buAutoNum type="romanUcPeriod"/>
            </a:pPr>
            <a:r>
              <a:rPr lang="en-US" sz="2400" dirty="0">
                <a:cs typeface="Calibri" panose="020F0502020204030204" pitchFamily="34" charset="0"/>
              </a:rPr>
              <a:t>What is a Flexitarian Diet?</a:t>
            </a:r>
          </a:p>
          <a:p>
            <a:pPr marL="571500" indent="-571500">
              <a:lnSpc>
                <a:spcPct val="110000"/>
              </a:lnSpc>
              <a:buFont typeface="+mj-lt"/>
              <a:buAutoNum type="romanUcPeriod"/>
            </a:pPr>
            <a:r>
              <a:rPr lang="en-US" sz="2400" dirty="0">
                <a:cs typeface="Calibri" panose="020F0502020204030204" pitchFamily="34" charset="0"/>
              </a:rPr>
              <a:t>How to Follow a Flexitarian Diet</a:t>
            </a:r>
          </a:p>
          <a:p>
            <a:pPr marL="571500" indent="-571500">
              <a:lnSpc>
                <a:spcPct val="110000"/>
              </a:lnSpc>
              <a:buFont typeface="+mj-lt"/>
              <a:buAutoNum type="romanUcPeriod"/>
            </a:pPr>
            <a:r>
              <a:rPr lang="en-US" sz="2400" dirty="0">
                <a:cs typeface="Calibri" panose="020F0502020204030204" pitchFamily="34" charset="0"/>
              </a:rPr>
              <a:t> Advantages/Benefits of a Flexitarian Diet</a:t>
            </a:r>
          </a:p>
          <a:p>
            <a:pPr marL="1028700" lvl="1" indent="-571500">
              <a:lnSpc>
                <a:spcPct val="110000"/>
              </a:lnSpc>
              <a:buFont typeface="+mj-lt"/>
              <a:buAutoNum type="alphaUcPeriod"/>
            </a:pPr>
            <a:r>
              <a:rPr lang="en-US" sz="2000" dirty="0">
                <a:cs typeface="Calibri" panose="020F0502020204030204" pitchFamily="34" charset="0"/>
              </a:rPr>
              <a:t>Nutritional Advantages</a:t>
            </a:r>
          </a:p>
          <a:p>
            <a:pPr marL="1028700" lvl="1" indent="-571500">
              <a:lnSpc>
                <a:spcPct val="110000"/>
              </a:lnSpc>
              <a:buFont typeface="+mj-lt"/>
              <a:buAutoNum type="alphaUcPeriod"/>
            </a:pPr>
            <a:r>
              <a:rPr lang="en-US" sz="2000" dirty="0">
                <a:cs typeface="Calibri" panose="020F0502020204030204" pitchFamily="34" charset="0"/>
              </a:rPr>
              <a:t>Health Benefits &amp; Health-Cost Savings</a:t>
            </a:r>
          </a:p>
          <a:p>
            <a:pPr marL="1028700" lvl="1" indent="-571500">
              <a:lnSpc>
                <a:spcPct val="110000"/>
              </a:lnSpc>
              <a:buFont typeface="+mj-lt"/>
              <a:buAutoNum type="alphaUcPeriod"/>
            </a:pPr>
            <a:r>
              <a:rPr lang="en-US" sz="2000" dirty="0">
                <a:cs typeface="Calibri" panose="020F0502020204030204" pitchFamily="34" charset="0"/>
              </a:rPr>
              <a:t>Environmental Benefits</a:t>
            </a:r>
          </a:p>
          <a:p>
            <a:pPr marL="571500" indent="-571500">
              <a:lnSpc>
                <a:spcPct val="110000"/>
              </a:lnSpc>
              <a:buFont typeface="+mj-lt"/>
              <a:buAutoNum type="romanUcPeriod"/>
            </a:pPr>
            <a:r>
              <a:rPr lang="en-US" sz="2400" dirty="0">
                <a:cs typeface="Calibri" panose="020F0502020204030204" pitchFamily="34" charset="0"/>
              </a:rPr>
              <a:t>Take Home Messages    </a:t>
            </a:r>
          </a:p>
        </p:txBody>
      </p:sp>
      <p:sp>
        <p:nvSpPr>
          <p:cNvPr id="6" name="Slide Number Placeholder 5">
            <a:extLst>
              <a:ext uri="{FF2B5EF4-FFF2-40B4-BE49-F238E27FC236}">
                <a16:creationId xmlns:a16="http://schemas.microsoft.com/office/drawing/2014/main" id="{ED5846F5-7A65-524F-B804-C714F4C038B4}"/>
              </a:ext>
            </a:extLst>
          </p:cNvPr>
          <p:cNvSpPr>
            <a:spLocks noGrp="1"/>
          </p:cNvSpPr>
          <p:nvPr>
            <p:ph type="sldNum" sz="quarter" idx="12"/>
          </p:nvPr>
        </p:nvSpPr>
        <p:spPr/>
        <p:txBody>
          <a:bodyPr/>
          <a:lstStyle/>
          <a:p>
            <a:fld id="{4394B3C2-DC85-4F11-92C8-EDC242E89324}" type="slidenum">
              <a:rPr lang="en-US" smtClean="0"/>
              <a:t>8</a:t>
            </a:fld>
            <a:endParaRPr lang="en-US"/>
          </a:p>
        </p:txBody>
      </p:sp>
    </p:spTree>
    <p:extLst>
      <p:ext uri="{BB962C8B-B14F-4D97-AF65-F5344CB8AC3E}">
        <p14:creationId xmlns:p14="http://schemas.microsoft.com/office/powerpoint/2010/main" val="124097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621A-545D-BE44-A0CE-B8084F4BC681}"/>
              </a:ext>
            </a:extLst>
          </p:cNvPr>
          <p:cNvSpPr>
            <a:spLocks noGrp="1"/>
          </p:cNvSpPr>
          <p:nvPr>
            <p:ph type="title"/>
          </p:nvPr>
        </p:nvSpPr>
        <p:spPr/>
        <p:txBody>
          <a:bodyPr/>
          <a:lstStyle/>
          <a:p>
            <a:r>
              <a:rPr lang="en-US" b="1" dirty="0">
                <a:solidFill>
                  <a:srgbClr val="0172BC"/>
                </a:solidFill>
                <a:latin typeface="Calibri" panose="020F0502020204030204" pitchFamily="34" charset="0"/>
                <a:cs typeface="Calibri" panose="020F0502020204030204" pitchFamily="34" charset="0"/>
              </a:rPr>
              <a:t>What is a Sustainable Food System?</a:t>
            </a:r>
          </a:p>
        </p:txBody>
      </p:sp>
      <p:sp>
        <p:nvSpPr>
          <p:cNvPr id="3" name="Content Placeholder 2">
            <a:extLst>
              <a:ext uri="{FF2B5EF4-FFF2-40B4-BE49-F238E27FC236}">
                <a16:creationId xmlns:a16="http://schemas.microsoft.com/office/drawing/2014/main" id="{17EDA2C3-23F5-5145-A5B1-38A0D7D6E901}"/>
              </a:ext>
            </a:extLst>
          </p:cNvPr>
          <p:cNvSpPr>
            <a:spLocks noGrp="1"/>
          </p:cNvSpPr>
          <p:nvPr>
            <p:ph idx="1"/>
          </p:nvPr>
        </p:nvSpPr>
        <p:spPr>
          <a:xfrm>
            <a:off x="838200" y="1606858"/>
            <a:ext cx="10312153" cy="4886017"/>
          </a:xfrm>
        </p:spPr>
        <p:txBody>
          <a:bodyPr>
            <a:normAutofit fontScale="62500" lnSpcReduction="20000"/>
          </a:bodyPr>
          <a:lstStyle/>
          <a:p>
            <a:pPr>
              <a:lnSpc>
                <a:spcPct val="120000"/>
              </a:lnSpc>
            </a:pPr>
            <a:r>
              <a:rPr lang="en-US" sz="3400" dirty="0"/>
              <a:t>“</a:t>
            </a:r>
            <a:r>
              <a:rPr lang="en-US" sz="3400" b="1" dirty="0"/>
              <a:t>Food systems (FS) </a:t>
            </a:r>
            <a:r>
              <a:rPr lang="en-US" sz="3400" dirty="0"/>
              <a:t>encompass the entire range of actors and their interlinked value-adding activities involved in the production, aggregation, processing, distribution, consumption and disposal of food products that originate from agriculture, forestry or fisheries, and parts of the broader economic, societal, and natural environments in which they are embedded.”</a:t>
            </a:r>
          </a:p>
          <a:p>
            <a:pPr>
              <a:lnSpc>
                <a:spcPct val="120000"/>
              </a:lnSpc>
            </a:pPr>
            <a:endParaRPr lang="en-US" sz="3400" dirty="0"/>
          </a:p>
          <a:p>
            <a:pPr>
              <a:lnSpc>
                <a:spcPct val="120000"/>
              </a:lnSpc>
            </a:pPr>
            <a:r>
              <a:rPr lang="en-US" sz="3400" dirty="0"/>
              <a:t>“A </a:t>
            </a:r>
            <a:r>
              <a:rPr lang="en-US" sz="3400" b="1" dirty="0"/>
              <a:t>sustainable food system (SFS) </a:t>
            </a:r>
            <a:r>
              <a:rPr lang="en-US" sz="3400" dirty="0"/>
              <a:t>is a food system that delivers food security and nutrition for all in such a way that the economic, social and environmental bases to generate food security and nutrition for future generations are not compromised… In order to be sustainable, the development of the food system needs to generate positive value along three dimensions simultaneously: economic, social, and environmental.” </a:t>
            </a:r>
          </a:p>
          <a:p>
            <a:pPr marL="0" indent="0">
              <a:lnSpc>
                <a:spcPct val="120000"/>
              </a:lnSpc>
              <a:buNone/>
            </a:pPr>
            <a:endParaRPr lang="en-US" dirty="0"/>
          </a:p>
          <a:p>
            <a:pPr marL="0" indent="0">
              <a:lnSpc>
                <a:spcPct val="120000"/>
              </a:lnSpc>
              <a:buNone/>
            </a:pPr>
            <a:r>
              <a:rPr lang="en-US" sz="2900" dirty="0"/>
              <a:t>FAO, 2018</a:t>
            </a:r>
          </a:p>
          <a:p>
            <a:pPr>
              <a:lnSpc>
                <a:spcPct val="120000"/>
              </a:lnSpc>
            </a:pPr>
            <a:endParaRPr lang="en-US" dirty="0"/>
          </a:p>
        </p:txBody>
      </p:sp>
      <p:sp>
        <p:nvSpPr>
          <p:cNvPr id="4" name="Slide Number Placeholder 3">
            <a:extLst>
              <a:ext uri="{FF2B5EF4-FFF2-40B4-BE49-F238E27FC236}">
                <a16:creationId xmlns:a16="http://schemas.microsoft.com/office/drawing/2014/main" id="{42244488-D95A-0E49-857F-0EB94F258855}"/>
              </a:ext>
            </a:extLst>
          </p:cNvPr>
          <p:cNvSpPr>
            <a:spLocks noGrp="1"/>
          </p:cNvSpPr>
          <p:nvPr>
            <p:ph type="sldNum" sz="quarter" idx="12"/>
          </p:nvPr>
        </p:nvSpPr>
        <p:spPr/>
        <p:txBody>
          <a:bodyPr/>
          <a:lstStyle/>
          <a:p>
            <a:fld id="{4394B3C2-DC85-4F11-92C8-EDC242E89324}" type="slidenum">
              <a:rPr lang="en-US" smtClean="0"/>
              <a:t>9</a:t>
            </a:fld>
            <a:endParaRPr lang="en-US"/>
          </a:p>
        </p:txBody>
      </p:sp>
    </p:spTree>
    <p:extLst>
      <p:ext uri="{BB962C8B-B14F-4D97-AF65-F5344CB8AC3E}">
        <p14:creationId xmlns:p14="http://schemas.microsoft.com/office/powerpoint/2010/main" val="3707112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81987</TotalTime>
  <Words>5200</Words>
  <Application>Microsoft Office PowerPoint</Application>
  <PresentationFormat>Widescreen</PresentationFormat>
  <Paragraphs>462</Paragraphs>
  <Slides>49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System Font Regular</vt:lpstr>
      <vt:lpstr>Times New Roman</vt:lpstr>
      <vt:lpstr>Wingdings</vt:lpstr>
      <vt:lpstr>Office Theme</vt:lpstr>
      <vt:lpstr>PowerPoint Presentation</vt:lpstr>
      <vt:lpstr>Learning Objectives</vt:lpstr>
      <vt:lpstr>Presentation Outline</vt:lpstr>
      <vt:lpstr>Consumer Trends</vt:lpstr>
      <vt:lpstr>What is plant-based eating?</vt:lpstr>
      <vt:lpstr>Consumer Trends</vt:lpstr>
      <vt:lpstr>Consumer Trends</vt:lpstr>
      <vt:lpstr>Presentation Outline</vt:lpstr>
      <vt:lpstr>What is a Sustainable Food System?</vt:lpstr>
      <vt:lpstr>Sustainability in Food Systems</vt:lpstr>
      <vt:lpstr>Presentation Outline</vt:lpstr>
      <vt:lpstr>Sustainable Diets/Sustainable Healthy Diets: Definitions</vt:lpstr>
      <vt:lpstr>Sustainable Healthy Diets  </vt:lpstr>
      <vt:lpstr>Presentation Outline</vt:lpstr>
      <vt:lpstr>Why are Sustainable Healthy Diets Important?</vt:lpstr>
      <vt:lpstr>Why are Sustainable Healthy Diets Important?</vt:lpstr>
      <vt:lpstr>Why are Sustainable Healthy Diets Important?</vt:lpstr>
      <vt:lpstr>Global GHG Emissions by Sector</vt:lpstr>
      <vt:lpstr>PowerPoint Presentation</vt:lpstr>
      <vt:lpstr>Environmental Impacts of  Broad Food Groups per Kilocalorie</vt:lpstr>
      <vt:lpstr>Ranking of Climate Solutions</vt:lpstr>
      <vt:lpstr>Presentation Outline</vt:lpstr>
      <vt:lpstr>A Sustainable Food Systems Transition to Healthy Diets</vt:lpstr>
      <vt:lpstr>A Sustainable Food Systems Transition to Healthy Diets</vt:lpstr>
      <vt:lpstr>Planetary Boundaries for Food Production</vt:lpstr>
      <vt:lpstr>A Sustainable Food Systems  Transition to Healthy Diets</vt:lpstr>
      <vt:lpstr>A Sustainable Food Systems  Transition to Healthy Diets</vt:lpstr>
      <vt:lpstr>A Sustainable Food Systems  Transition to Healthy Diets</vt:lpstr>
      <vt:lpstr>Presentation Outline</vt:lpstr>
      <vt:lpstr>What is a Flexitarian Diet?</vt:lpstr>
      <vt:lpstr>What is a Flexitarian Diet?</vt:lpstr>
      <vt:lpstr>Presentation Outline</vt:lpstr>
      <vt:lpstr>How to Follow a Flexitarian Diet</vt:lpstr>
      <vt:lpstr>How to Follow a Flexitarian Diet</vt:lpstr>
      <vt:lpstr>Presentation Outline</vt:lpstr>
      <vt:lpstr>Nutritional Advantages of the Flexitarian Diet</vt:lpstr>
      <vt:lpstr>Nutritional Advantages of the Flexitarian Diet</vt:lpstr>
      <vt:lpstr>Benefits of a Flexitarian Diet</vt:lpstr>
      <vt:lpstr>Benefits of a Flexitarian Diet</vt:lpstr>
      <vt:lpstr>Benefits of a Flexitarian Diet</vt:lpstr>
      <vt:lpstr>Environmental Benefits</vt:lpstr>
      <vt:lpstr>Presentation Outline</vt:lpstr>
      <vt:lpstr>Take Home Messages</vt:lpstr>
      <vt:lpstr>Take Home Messages</vt:lpstr>
      <vt:lpstr>PowerPoint Presentation</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Elias Gomez</dc:creator>
  <cp:lastModifiedBy>Elias Gomez</cp:lastModifiedBy>
  <cp:revision>547</cp:revision>
  <cp:lastPrinted>2021-03-24T15:42:58Z</cp:lastPrinted>
  <dcterms:created xsi:type="dcterms:W3CDTF">2021-01-29T21:45:10Z</dcterms:created>
  <dcterms:modified xsi:type="dcterms:W3CDTF">2022-07-26T00:21:31Z</dcterms:modified>
</cp:coreProperties>
</file>