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65"/>
  </p:notesMasterIdLst>
  <p:sldIdLst>
    <p:sldId id="256" r:id="rId5"/>
    <p:sldId id="1368" r:id="rId6"/>
    <p:sldId id="436" r:id="rId7"/>
    <p:sldId id="317" r:id="rId8"/>
    <p:sldId id="375" r:id="rId9"/>
    <p:sldId id="1301" r:id="rId10"/>
    <p:sldId id="1282" r:id="rId11"/>
    <p:sldId id="504" r:id="rId12"/>
    <p:sldId id="470" r:id="rId13"/>
    <p:sldId id="1290" r:id="rId14"/>
    <p:sldId id="1354" r:id="rId15"/>
    <p:sldId id="1364" r:id="rId16"/>
    <p:sldId id="491" r:id="rId17"/>
    <p:sldId id="1236" r:id="rId18"/>
    <p:sldId id="495" r:id="rId19"/>
    <p:sldId id="1320" r:id="rId20"/>
    <p:sldId id="260" r:id="rId21"/>
    <p:sldId id="1284" r:id="rId22"/>
    <p:sldId id="475" r:id="rId23"/>
    <p:sldId id="477" r:id="rId24"/>
    <p:sldId id="478" r:id="rId25"/>
    <p:sldId id="476" r:id="rId26"/>
    <p:sldId id="1293" r:id="rId27"/>
    <p:sldId id="498" r:id="rId28"/>
    <p:sldId id="292" r:id="rId29"/>
    <p:sldId id="1286" r:id="rId30"/>
    <p:sldId id="294" r:id="rId31"/>
    <p:sldId id="1288" r:id="rId32"/>
    <p:sldId id="1287" r:id="rId33"/>
    <p:sldId id="1316" r:id="rId34"/>
    <p:sldId id="293" r:id="rId35"/>
    <p:sldId id="1315" r:id="rId36"/>
    <p:sldId id="295" r:id="rId37"/>
    <p:sldId id="349" r:id="rId38"/>
    <p:sldId id="480" r:id="rId39"/>
    <p:sldId id="1317" r:id="rId40"/>
    <p:sldId id="481" r:id="rId41"/>
    <p:sldId id="1308" r:id="rId42"/>
    <p:sldId id="1309" r:id="rId43"/>
    <p:sldId id="1310" r:id="rId44"/>
    <p:sldId id="1311" r:id="rId45"/>
    <p:sldId id="1307" r:id="rId46"/>
    <p:sldId id="1291" r:id="rId47"/>
    <p:sldId id="1294" r:id="rId48"/>
    <p:sldId id="1295" r:id="rId49"/>
    <p:sldId id="1296" r:id="rId50"/>
    <p:sldId id="1297" r:id="rId51"/>
    <p:sldId id="1298" r:id="rId52"/>
    <p:sldId id="1312" r:id="rId53"/>
    <p:sldId id="322" r:id="rId54"/>
    <p:sldId id="1365" r:id="rId55"/>
    <p:sldId id="1366" r:id="rId56"/>
    <p:sldId id="1340" r:id="rId57"/>
    <p:sldId id="327" r:id="rId58"/>
    <p:sldId id="329" r:id="rId59"/>
    <p:sldId id="333" r:id="rId60"/>
    <p:sldId id="339" r:id="rId61"/>
    <p:sldId id="1087" r:id="rId62"/>
    <p:sldId id="1367" r:id="rId63"/>
    <p:sldId id="444"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tine Purcell" initials="CP" lastIdx="11" clrIdx="0">
    <p:extLst>
      <p:ext uri="{19B8F6BF-5375-455C-9EA6-DF929625EA0E}">
        <p15:presenceInfo xmlns:p15="http://schemas.microsoft.com/office/powerpoint/2012/main" userId="S-1-5-21-2467797663-1986975684-4227018284-6630" providerId="AD"/>
      </p:ext>
    </p:extLst>
  </p:cmAuthor>
  <p:cmAuthor id="2" name="Franziska Ross" initials="FR" lastIdx="3" clrIdx="1">
    <p:extLst>
      <p:ext uri="{19B8F6BF-5375-455C-9EA6-DF929625EA0E}">
        <p15:presenceInfo xmlns:p15="http://schemas.microsoft.com/office/powerpoint/2012/main" userId="S::Franziska.ross@dcgcommunications.com::c4824c3a-50be-4ce3-8c34-d007ab18328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72"/>
    <a:srgbClr val="0194D3"/>
    <a:srgbClr val="00467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883" autoAdjust="0"/>
    <p:restoredTop sz="91912" autoAdjust="0"/>
  </p:normalViewPr>
  <p:slideViewPr>
    <p:cSldViewPr snapToGrid="0" snapToObjects="1">
      <p:cViewPr varScale="1">
        <p:scale>
          <a:sx n="66" d="100"/>
          <a:sy n="66" d="100"/>
        </p:scale>
        <p:origin x="1044" y="66"/>
      </p:cViewPr>
      <p:guideLst/>
    </p:cSldViewPr>
  </p:slideViewPr>
  <p:outlineViewPr>
    <p:cViewPr>
      <p:scale>
        <a:sx n="33" d="100"/>
        <a:sy n="33" d="100"/>
      </p:scale>
      <p:origin x="0" y="-12420"/>
    </p:cViewPr>
  </p:outlineViewPr>
  <p:notesTextViewPr>
    <p:cViewPr>
      <p:scale>
        <a:sx n="1" d="1"/>
        <a:sy n="1" d="1"/>
      </p:scale>
      <p:origin x="0" y="0"/>
    </p:cViewPr>
  </p:notesTextViewPr>
  <p:sorterViewPr>
    <p:cViewPr varScale="1">
      <p:scale>
        <a:sx n="1" d="1"/>
        <a:sy n="1" d="1"/>
      </p:scale>
      <p:origin x="0" y="-15284"/>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61" Type="http://schemas.openxmlformats.org/officeDocument/2006/relationships/slide" Target="slides/slide57.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279958456133402"/>
          <c:y val="6.09670234010957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58429865190977"/>
          <c:y val="0.15899839405460214"/>
          <c:w val="0.59835098231560457"/>
          <c:h val="0.61275076647393989"/>
        </c:manualLayout>
      </c:layout>
      <c:pieChart>
        <c:varyColors val="1"/>
        <c:ser>
          <c:idx val="0"/>
          <c:order val="0"/>
          <c:tx>
            <c:strRef>
              <c:f>Sheet1!$B$1</c:f>
              <c:strCache>
                <c:ptCount val="1"/>
                <c:pt idx="0">
                  <c:v>Male Veterans</c:v>
                </c:pt>
              </c:strCache>
            </c:strRef>
          </c:tx>
          <c:dPt>
            <c:idx val="0"/>
            <c:bubble3D val="0"/>
            <c:spPr>
              <a:solidFill>
                <a:srgbClr val="003F72"/>
              </a:solidFill>
              <a:ln w="19050">
                <a:solidFill>
                  <a:schemeClr val="lt1"/>
                </a:solidFill>
              </a:ln>
              <a:effectLst/>
            </c:spPr>
            <c:extLst>
              <c:ext xmlns:c16="http://schemas.microsoft.com/office/drawing/2014/chart" uri="{C3380CC4-5D6E-409C-BE32-E72D297353CC}">
                <c16:uniqueId val="{00000001-207E-4FAA-82FA-C58BF09EFDA5}"/>
              </c:ext>
            </c:extLst>
          </c:dPt>
          <c:dPt>
            <c:idx val="1"/>
            <c:bubble3D val="0"/>
            <c:spPr>
              <a:solidFill>
                <a:srgbClr val="0194D3"/>
              </a:solidFill>
              <a:ln w="19050">
                <a:solidFill>
                  <a:schemeClr val="lt1"/>
                </a:solidFill>
              </a:ln>
              <a:effectLst/>
            </c:spPr>
            <c:extLst>
              <c:ext xmlns:c16="http://schemas.microsoft.com/office/drawing/2014/chart" uri="{C3380CC4-5D6E-409C-BE32-E72D297353CC}">
                <c16:uniqueId val="{00000003-207E-4FAA-82FA-C58BF09EFDA5}"/>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207E-4FAA-82FA-C58BF09EFDA5}"/>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2-5978-4D9D-B1C1-35C146CEC5C8}"/>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5978-4D9D-B1C1-35C146CEC5C8}"/>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Firearm Injury</c:v>
                </c:pt>
                <c:pt idx="1">
                  <c:v>Poisoning</c:v>
                </c:pt>
                <c:pt idx="2">
                  <c:v>Suffocation</c:v>
                </c:pt>
                <c:pt idx="3">
                  <c:v>Other</c:v>
                </c:pt>
              </c:strCache>
            </c:strRef>
          </c:cat>
          <c:val>
            <c:numRef>
              <c:f>Sheet1!$B$2:$B$5</c:f>
              <c:numCache>
                <c:formatCode>0.0%</c:formatCode>
                <c:ptCount val="4"/>
                <c:pt idx="0">
                  <c:v>0.70699999999999996</c:v>
                </c:pt>
                <c:pt idx="1">
                  <c:v>8.8999999999999996E-2</c:v>
                </c:pt>
                <c:pt idx="2">
                  <c:v>0.156</c:v>
                </c:pt>
                <c:pt idx="3">
                  <c:v>4.8000000000000001E-2</c:v>
                </c:pt>
              </c:numCache>
            </c:numRef>
          </c:val>
          <c:extLst>
            <c:ext xmlns:c16="http://schemas.microsoft.com/office/drawing/2014/chart" uri="{C3380CC4-5D6E-409C-BE32-E72D297353CC}">
              <c16:uniqueId val="{00000000-5978-4D9D-B1C1-35C146CEC5C8}"/>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355578199292999"/>
          <c:y val="0.83395927289198601"/>
          <c:w val="0.72224986090172205"/>
          <c:h val="0.146249609112433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3279958456133402"/>
          <c:y val="6.0967023401095798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9958433762939648"/>
          <c:y val="0.15899839405460214"/>
          <c:w val="0.59835109916957363"/>
          <c:h val="0.61275076647393989"/>
        </c:manualLayout>
      </c:layout>
      <c:pieChart>
        <c:varyColors val="1"/>
        <c:ser>
          <c:idx val="0"/>
          <c:order val="0"/>
          <c:tx>
            <c:strRef>
              <c:f>Sheet1!$B$1</c:f>
              <c:strCache>
                <c:ptCount val="1"/>
                <c:pt idx="0">
                  <c:v>Female Veterans</c:v>
                </c:pt>
              </c:strCache>
            </c:strRef>
          </c:tx>
          <c:dPt>
            <c:idx val="0"/>
            <c:bubble3D val="0"/>
            <c:spPr>
              <a:solidFill>
                <a:srgbClr val="003F72"/>
              </a:solidFill>
              <a:ln w="19050">
                <a:solidFill>
                  <a:schemeClr val="lt1"/>
                </a:solidFill>
              </a:ln>
              <a:effectLst/>
            </c:spPr>
            <c:extLst>
              <c:ext xmlns:c16="http://schemas.microsoft.com/office/drawing/2014/chart" uri="{C3380CC4-5D6E-409C-BE32-E72D297353CC}">
                <c16:uniqueId val="{00000001-0FA3-43BE-9976-143CAFE81B3F}"/>
              </c:ext>
            </c:extLst>
          </c:dPt>
          <c:dPt>
            <c:idx val="1"/>
            <c:bubble3D val="0"/>
            <c:spPr>
              <a:solidFill>
                <a:srgbClr val="0194D3"/>
              </a:solidFill>
              <a:ln w="19050">
                <a:solidFill>
                  <a:schemeClr val="lt1"/>
                </a:solidFill>
              </a:ln>
              <a:effectLst/>
            </c:spPr>
            <c:extLst>
              <c:ext xmlns:c16="http://schemas.microsoft.com/office/drawing/2014/chart" uri="{C3380CC4-5D6E-409C-BE32-E72D297353CC}">
                <c16:uniqueId val="{00000003-0FA3-43BE-9976-143CAFE81B3F}"/>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0FA3-43BE-9976-143CAFE81B3F}"/>
              </c:ext>
            </c:extLst>
          </c:dPt>
          <c:dPt>
            <c:idx val="3"/>
            <c:bubble3D val="0"/>
            <c:spPr>
              <a:solidFill>
                <a:schemeClr val="bg1">
                  <a:lumMod val="85000"/>
                </a:schemeClr>
              </a:solidFill>
              <a:ln w="19050">
                <a:solidFill>
                  <a:schemeClr val="lt1"/>
                </a:solidFill>
              </a:ln>
              <a:effectLst/>
            </c:spPr>
            <c:extLst>
              <c:ext xmlns:c16="http://schemas.microsoft.com/office/drawing/2014/chart" uri="{C3380CC4-5D6E-409C-BE32-E72D297353CC}">
                <c16:uniqueId val="{00000007-0FA3-43BE-9976-143CAFE81B3F}"/>
              </c:ext>
            </c:extLst>
          </c:dPt>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FA3-43BE-9976-143CAFE81B3F}"/>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Firearm Injury</c:v>
                </c:pt>
                <c:pt idx="1">
                  <c:v>Poisoning</c:v>
                </c:pt>
                <c:pt idx="2">
                  <c:v>Suffocation</c:v>
                </c:pt>
                <c:pt idx="3">
                  <c:v>Other</c:v>
                </c:pt>
              </c:strCache>
            </c:strRef>
          </c:cat>
          <c:val>
            <c:numRef>
              <c:f>Sheet1!$B$2:$B$5</c:f>
              <c:numCache>
                <c:formatCode>0.0%</c:formatCode>
                <c:ptCount val="4"/>
                <c:pt idx="0">
                  <c:v>0.432</c:v>
                </c:pt>
                <c:pt idx="1">
                  <c:v>0.28699999999999998</c:v>
                </c:pt>
                <c:pt idx="2">
                  <c:v>0.19900000000000001</c:v>
                </c:pt>
                <c:pt idx="3">
                  <c:v>8.1000000000000003E-2</c:v>
                </c:pt>
              </c:numCache>
            </c:numRef>
          </c:val>
          <c:extLst>
            <c:ext xmlns:c16="http://schemas.microsoft.com/office/drawing/2014/chart" uri="{C3380CC4-5D6E-409C-BE32-E72D297353CC}">
              <c16:uniqueId val="{00000008-0FA3-43BE-9976-143CAFE81B3F}"/>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18355578199292999"/>
          <c:y val="0.83395927289198601"/>
          <c:w val="0.72224986090172205"/>
          <c:h val="0.14624960911243301"/>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FED53C-89C7-D048-A8B3-41CE69E2DAB1}" type="datetimeFigureOut">
              <a:rPr lang="en-US" smtClean="0"/>
              <a:t>8/31/2020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C9B73F7-48C1-6846-9B3F-8D3BA533F650}" type="slidenum">
              <a:rPr lang="en-US" smtClean="0"/>
              <a:t>‹#›</a:t>
            </a:fld>
            <a:endParaRPr lang="en-US"/>
          </a:p>
        </p:txBody>
      </p:sp>
    </p:spTree>
    <p:extLst>
      <p:ext uri="{BB962C8B-B14F-4D97-AF65-F5344CB8AC3E}">
        <p14:creationId xmlns:p14="http://schemas.microsoft.com/office/powerpoint/2010/main" val="380814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veteranscrisisline.net/"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veteranscrisisline.net/BeThere.aspx" TargetMode="External"/><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3" Type="http://schemas.openxmlformats.org/officeDocument/2006/relationships/hyperlink" Target="https://maketheconnection.net/" TargetMode="External"/><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3" Type="http://schemas.openxmlformats.org/officeDocument/2006/relationships/hyperlink" Target="https://www.mirecc.va.gov/coaching/" TargetMode="External"/><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www.veteranscrisisline.net/ResourceLocator"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3" Type="http://schemas.openxmlformats.org/officeDocument/2006/relationships/hyperlink" Target="mailto:srmconsult@va.gov" TargetMode="External"/><Relationship Id="rId2" Type="http://schemas.openxmlformats.org/officeDocument/2006/relationships/slide" Target="../slides/slide59.xml"/><Relationship Id="rId1" Type="http://schemas.openxmlformats.org/officeDocument/2006/relationships/notesMaster" Target="../notesMasters/notesMaster1.xml"/><Relationship Id="rId4" Type="http://schemas.openxmlformats.org/officeDocument/2006/relationships/hyperlink" Target="https://www.mirecc.va.gov/visn19/consult/index.asp" TargetMode="Externa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a:t>
            </a:fld>
            <a:endParaRPr lang="en-US"/>
          </a:p>
        </p:txBody>
      </p:sp>
    </p:spTree>
    <p:extLst>
      <p:ext uri="{BB962C8B-B14F-4D97-AF65-F5344CB8AC3E}">
        <p14:creationId xmlns:p14="http://schemas.microsoft.com/office/powerpoint/2010/main" val="7819330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11</a:t>
            </a:fld>
            <a:endParaRPr lang="en-US"/>
          </a:p>
        </p:txBody>
      </p:sp>
    </p:spTree>
    <p:extLst>
      <p:ext uri="{BB962C8B-B14F-4D97-AF65-F5344CB8AC3E}">
        <p14:creationId xmlns:p14="http://schemas.microsoft.com/office/powerpoint/2010/main" val="31493991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the nation, the number of suicide deaths has been rising since the turn of the millennium. From 2005 to 2017, </a:t>
            </a:r>
          </a:p>
          <a:p>
            <a:pPr marL="171450" indent="-171450">
              <a:buFont typeface="Arial" panose="020B0604020202020204" pitchFamily="34" charset="0"/>
              <a:buChar char="•"/>
            </a:pPr>
            <a:r>
              <a:rPr lang="en-US" dirty="0"/>
              <a:t>There was a 43.6% increase in the number of suicide deaths in the general population</a:t>
            </a:r>
          </a:p>
          <a:p>
            <a:pPr marL="171450" indent="-171450">
              <a:buFont typeface="Arial" panose="020B0604020202020204" pitchFamily="34" charset="0"/>
              <a:buChar char="•"/>
            </a:pPr>
            <a:r>
              <a:rPr lang="en-US" dirty="0"/>
              <a:t>There was a 6.1% increase in the number of suicide deaths in the Veteran population</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12</a:t>
            </a:fld>
            <a:endParaRPr lang="en-US"/>
          </a:p>
        </p:txBody>
      </p:sp>
    </p:spTree>
    <p:extLst>
      <p:ext uri="{BB962C8B-B14F-4D97-AF65-F5344CB8AC3E}">
        <p14:creationId xmlns:p14="http://schemas.microsoft.com/office/powerpoint/2010/main" val="145351929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b="0" baseline="0" dirty="0"/>
              <a:t>Veterans ages 18–34 had the highest suicide rate in 2017 (44.5 per 100,000).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Veterans ages 55–74 had the lowest suicide rate per 100,000 in 2017. </a:t>
            </a:r>
          </a:p>
          <a:p>
            <a:pPr marL="0" indent="0">
              <a:buFont typeface="Arial" panose="020B0604020202020204" pitchFamily="34" charset="0"/>
              <a:buNone/>
            </a:pPr>
            <a:endParaRPr lang="en-US" b="0" baseline="0" dirty="0"/>
          </a:p>
          <a:p>
            <a:pPr marL="0" indent="0">
              <a:buFont typeface="Arial" panose="020B0604020202020204" pitchFamily="34" charset="0"/>
              <a:buNone/>
            </a:pPr>
            <a:r>
              <a:rPr lang="en-US" b="0" baseline="0" dirty="0"/>
              <a:t>The absolute number of suicides was highest among Veterans ages 55–74. This group accounted for 38% of all Veteran deaths by suicide in 2017.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6840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a:solidFill>
                  <a:schemeClr val="tx1"/>
                </a:solidFill>
                <a:effectLst/>
                <a:latin typeface="+mn-lt"/>
                <a:ea typeface="+mn-ea"/>
                <a:cs typeface="+mn-cs"/>
              </a:rPr>
              <a:t>There are many factors that contribute to suicide rates, such as access to lethal means, and those factors may vary across states, leading to differences in suicide rates.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VA respects the important role firearms play in many Veterans’ lives. VA is dedicated to educating Veterans and their families about the safe storage of firearms in a way that is consistent with each Veteran’s values and priorities.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Secure storage can put time and space between an individual and a firearm during the acute phase of suicidal crisis.</a:t>
            </a:r>
          </a:p>
          <a:p>
            <a:pPr marL="171450" indent="-171450">
              <a:buFont typeface="Arial" panose="020B0604020202020204" pitchFamily="34" charset="0"/>
              <a:buChar char="•"/>
            </a:pPr>
            <a:r>
              <a:rPr lang="en-US" sz="1200" b="0" i="0" kern="1200">
                <a:solidFill>
                  <a:schemeClr val="tx1"/>
                </a:solidFill>
                <a:effectLst/>
                <a:latin typeface="+mn-lt"/>
                <a:ea typeface="+mn-ea"/>
                <a:cs typeface="+mn-cs"/>
              </a:rPr>
              <a:t>It is a myth that if somebody really wants to die by suicide, there is nothing that can be done. The reality is that the acute risk for suicide is often brief or time-limited. When a lethal mean is unavailable at the moment of intended action, an attempt may be thwarted until the potentially brief period of high risk passes</a:t>
            </a:r>
          </a:p>
          <a:p>
            <a:pPr marL="171450" indent="-171450">
              <a:buFont typeface="Arial" panose="020B0604020202020204" pitchFamily="34" charset="0"/>
              <a:buChar char="•"/>
            </a:pPr>
            <a:endParaRPr lang="en-US"/>
          </a:p>
        </p:txBody>
      </p:sp>
      <p:sp>
        <p:nvSpPr>
          <p:cNvPr id="4" name="Slide Number Placeholder 3"/>
          <p:cNvSpPr>
            <a:spLocks noGrp="1"/>
          </p:cNvSpPr>
          <p:nvPr>
            <p:ph type="sldNum" sz="quarter" idx="10"/>
          </p:nvPr>
        </p:nvSpPr>
        <p:spPr/>
        <p:txBody>
          <a:bodyPr/>
          <a:lstStyle/>
          <a:p>
            <a:fld id="{4C9B73F7-48C1-6846-9B3F-8D3BA533F650}" type="slidenum">
              <a:rPr lang="en-US" smtClean="0"/>
              <a:t>14</a:t>
            </a:fld>
            <a:endParaRPr lang="en-US"/>
          </a:p>
        </p:txBody>
      </p:sp>
    </p:spTree>
    <p:extLst>
      <p:ext uri="{BB962C8B-B14F-4D97-AF65-F5344CB8AC3E}">
        <p14:creationId xmlns:p14="http://schemas.microsoft.com/office/powerpoint/2010/main" val="32261918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2017, 69.4% of Veteran suicide deaths were due to a self-inflicted firearm injury, while 48.1% of non-Veteran adult suicides resulted from a firearm injury.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In 2017, 70.7% of male Veteran suicide deaths and 43.2% of female Veteran suicide deaths resulted from a firearm injury. </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324245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The time between when a person decides to die by suicide and they act on the decision is often very short. A 2005 study found that  71% of attempters estimating that the process took less than an hour.  This reality underscores the importance of reducing access to means for those who are at elevated risk for suicide, until the risk period passes.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kern="1200" dirty="0">
                <a:solidFill>
                  <a:schemeClr val="tx1"/>
                </a:solidFill>
                <a:effectLst/>
                <a:latin typeface="+mn-lt"/>
                <a:ea typeface="+mn-ea"/>
                <a:cs typeface="+mn-cs"/>
              </a:rPr>
              <a:t>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Access to lethal means increases suicide risk for everyone living in the home</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Acute phase of a suicidal crisis is often brief.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Building in time and space—even 30-60 minutes—between impulse to act and the means to harm one’s self saves lives</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kern="1200" dirty="0">
                <a:solidFill>
                  <a:schemeClr val="tx1"/>
                </a:solidFill>
                <a:effectLst/>
                <a:latin typeface="+mn-lt"/>
                <a:ea typeface="+mn-ea"/>
                <a:cs typeface="+mn-cs"/>
              </a:rPr>
              <a:t>We know that people rarely “substitute” one means for another.  So, it is important to restrict whichever means they have in mind to use. </a:t>
            </a: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Means matter—how a person attempts suicide impacts how fatal the injury will be.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About 90% of firearm-related suicide attempts are fatal, as compared to approximately 5% of suicide attempts by all other mechanisms combined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dirty="0">
                <a:solidFill>
                  <a:schemeClr val="tx1"/>
                </a:solidFill>
                <a:effectLst/>
                <a:latin typeface="+mn-lt"/>
                <a:ea typeface="+mn-ea"/>
                <a:cs typeface="+mn-cs"/>
              </a:rPr>
              <a:t>Most who survive a nonfatal suicide attempt do not go on to die by suicide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228600" marR="0" lvl="0" indent="-2286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kern="1200" dirty="0">
              <a:solidFill>
                <a:schemeClr val="tx1"/>
              </a:solidFill>
              <a:effectLst/>
              <a:latin typeface="+mn-lt"/>
              <a:ea typeface="+mn-ea"/>
              <a:cs typeface="+mn-cs"/>
            </a:endParaRP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endParaRPr lang="en-US" dirty="0"/>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16</a:t>
            </a:fld>
            <a:endParaRPr lang="en-US"/>
          </a:p>
        </p:txBody>
      </p:sp>
    </p:spTree>
    <p:extLst>
      <p:ext uri="{BB962C8B-B14F-4D97-AF65-F5344CB8AC3E}">
        <p14:creationId xmlns:p14="http://schemas.microsoft.com/office/powerpoint/2010/main" val="4177626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Suicide is preventable, and preventive treatment works. Every day, people across the nation reach out for support and are able to live healthy, productive lives.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17</a:t>
            </a:fld>
            <a:endParaRPr lang="en-US"/>
          </a:p>
        </p:txBody>
      </p:sp>
    </p:spTree>
    <p:extLst>
      <p:ext uri="{BB962C8B-B14F-4D97-AF65-F5344CB8AC3E}">
        <p14:creationId xmlns:p14="http://schemas.microsoft.com/office/powerpoint/2010/main" val="423062423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Even though suicide is a major public health concern, there are a lot of common myths and misinformation about suicide. Let’s talk about some of these. Having accurate information about suicide makes it easier to reach out to others and help them.</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18</a:t>
            </a:fld>
            <a:endParaRPr lang="en-US"/>
          </a:p>
        </p:txBody>
      </p:sp>
    </p:spTree>
    <p:extLst>
      <p:ext uri="{BB962C8B-B14F-4D97-AF65-F5344CB8AC3E}">
        <p14:creationId xmlns:p14="http://schemas.microsoft.com/office/powerpoint/2010/main" val="365170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Use direct words and phrases, such as “killing yourself” and “suicide,” when asking about suicidal thoughts. Avoid using vague phrases such as “hurting yourself,” as these can have different meanings to different people. To emphasize this point, you can ask participants why it is so important to ask this question directly instead of indirectly. What may be the outcome of asking indirect questions? (Answer: indirect answers!)</a:t>
            </a:r>
          </a:p>
          <a:p>
            <a:pPr lvl="0"/>
            <a:endParaRPr lang="en-US" dirty="0">
              <a:effectLst/>
            </a:endParaRPr>
          </a:p>
          <a:p>
            <a:pPr lvl="0"/>
            <a:r>
              <a:rPr lang="en-US" sz="1200" kern="1200" dirty="0">
                <a:solidFill>
                  <a:schemeClr val="tx1"/>
                </a:solidFill>
                <a:effectLst/>
                <a:latin typeface="+mn-lt"/>
                <a:ea typeface="+mn-ea"/>
                <a:cs typeface="+mn-cs"/>
              </a:rPr>
              <a:t>Ask a direct question if warning signs (“invitations”) are evident. When “invitation statements” have been made, it can be helpful to use them as springboards to directly ask about a person’s risk for suicide. (E.g., “I want to better understand what you mean by ‘ending it all.’ Are you thinking about killing yourself?”)</a:t>
            </a:r>
          </a:p>
          <a:p>
            <a:pPr lvl="0"/>
            <a:endParaRPr lang="en-US" dirty="0">
              <a:effectLst/>
            </a:endParaRPr>
          </a:p>
          <a:p>
            <a:pPr lvl="0"/>
            <a:r>
              <a:rPr lang="en-US" sz="1200" kern="1200" dirty="0">
                <a:solidFill>
                  <a:schemeClr val="tx1"/>
                </a:solidFill>
                <a:effectLst/>
                <a:latin typeface="+mn-lt"/>
                <a:ea typeface="+mn-ea"/>
                <a:cs typeface="+mn-cs"/>
              </a:rPr>
              <a:t>Phrase questions in a way that indicates openness to listening and remain nonjudgmental no matter the answer. This is extremely important, as it will help the Veteran understand that people are willing to listen. </a:t>
            </a:r>
          </a:p>
          <a:p>
            <a:pPr lvl="0"/>
            <a:endParaRPr lang="en-US" dirty="0">
              <a:effectLst/>
            </a:endParaRPr>
          </a:p>
          <a:p>
            <a:pPr lvl="0"/>
            <a:r>
              <a:rPr lang="en-US" sz="1200" kern="1200" dirty="0">
                <a:solidFill>
                  <a:schemeClr val="tx1"/>
                </a:solidFill>
                <a:effectLst/>
                <a:latin typeface="+mn-lt"/>
                <a:ea typeface="+mn-ea"/>
                <a:cs typeface="+mn-cs"/>
              </a:rPr>
              <a:t>The question should not be an afterthought. It should be asked promptly once someone indicates that they may be at risk for suicide. </a:t>
            </a:r>
            <a:endParaRPr lang="en-US" dirty="0">
              <a:effectLst/>
            </a:endParaRPr>
          </a:p>
          <a:p>
            <a:pPr lvl="0"/>
            <a:r>
              <a:rPr lang="en-US" sz="1200" kern="1200" dirty="0">
                <a:solidFill>
                  <a:schemeClr val="tx1"/>
                </a:solidFill>
                <a:effectLst/>
                <a:latin typeface="+mn-lt"/>
                <a:ea typeface="+mn-ea"/>
                <a:cs typeface="+mn-cs"/>
              </a:rPr>
              <a:t>There may not be an optimal time to ask the question, and doing so may be discomforting. Acknowledge this and encourage participants to ask the question anyway.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29</a:t>
            </a:fld>
            <a:endParaRPr lang="en-US"/>
          </a:p>
        </p:txBody>
      </p:sp>
    </p:spTree>
    <p:extLst>
      <p:ext uri="{BB962C8B-B14F-4D97-AF65-F5344CB8AC3E}">
        <p14:creationId xmlns:p14="http://schemas.microsoft.com/office/powerpoint/2010/main" val="38572189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30</a:t>
            </a:fld>
            <a:endParaRPr lang="en-US"/>
          </a:p>
        </p:txBody>
      </p:sp>
    </p:spTree>
    <p:extLst>
      <p:ext uri="{BB962C8B-B14F-4D97-AF65-F5344CB8AC3E}">
        <p14:creationId xmlns:p14="http://schemas.microsoft.com/office/powerpoint/2010/main" val="642341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2</a:t>
            </a:fld>
            <a:endParaRPr lang="en-US"/>
          </a:p>
        </p:txBody>
      </p:sp>
    </p:spTree>
    <p:extLst>
      <p:ext uri="{BB962C8B-B14F-4D97-AF65-F5344CB8AC3E}">
        <p14:creationId xmlns:p14="http://schemas.microsoft.com/office/powerpoint/2010/main" val="41953879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Examples of validating statements include: </a:t>
            </a:r>
            <a:endParaRPr lang="en-US" dirty="0">
              <a:effectLst/>
            </a:endParaRPr>
          </a:p>
          <a:p>
            <a:r>
              <a:rPr lang="en-US" sz="1200" kern="1200" dirty="0">
                <a:solidFill>
                  <a:schemeClr val="tx1"/>
                </a:solidFill>
                <a:effectLst/>
                <a:latin typeface="+mn-lt"/>
                <a:ea typeface="+mn-ea"/>
                <a:cs typeface="+mn-cs"/>
              </a:rPr>
              <a:t> </a:t>
            </a:r>
            <a:endParaRPr lang="en-US" dirty="0">
              <a:effectLst/>
            </a:endParaRPr>
          </a:p>
          <a:p>
            <a:pPr lvl="1"/>
            <a:r>
              <a:rPr lang="en-US" sz="1200" kern="1200" dirty="0">
                <a:solidFill>
                  <a:schemeClr val="tx1"/>
                </a:solidFill>
                <a:effectLst/>
                <a:latin typeface="+mn-lt"/>
                <a:ea typeface="+mn-ea"/>
                <a:cs typeface="+mn-cs"/>
              </a:rPr>
              <a:t>“Anyone in your situation would feel that way.”</a:t>
            </a:r>
            <a:endParaRPr lang="en-US" dirty="0">
              <a:effectLst/>
            </a:endParaRPr>
          </a:p>
          <a:p>
            <a:pPr lvl="1"/>
            <a:r>
              <a:rPr lang="en-US" sz="1200" kern="1200" dirty="0">
                <a:solidFill>
                  <a:schemeClr val="tx1"/>
                </a:solidFill>
                <a:effectLst/>
                <a:latin typeface="+mn-lt"/>
                <a:ea typeface="+mn-ea"/>
                <a:cs typeface="+mn-cs"/>
              </a:rPr>
              <a:t>“Of course you’re overwhelmed.” </a:t>
            </a:r>
            <a:endParaRPr lang="en-US" dirty="0">
              <a:effectLst/>
            </a:endParaRPr>
          </a:p>
          <a:p>
            <a:pPr lvl="1"/>
            <a:r>
              <a:rPr lang="en-US" sz="1200" kern="1200" dirty="0">
                <a:solidFill>
                  <a:schemeClr val="tx1"/>
                </a:solidFill>
                <a:effectLst/>
                <a:latin typeface="+mn-lt"/>
                <a:ea typeface="+mn-ea"/>
                <a:cs typeface="+mn-cs"/>
              </a:rPr>
              <a:t>“You have been struggling with a lot.”</a:t>
            </a:r>
            <a:endParaRPr lang="en-US" dirty="0">
              <a:effectLst/>
            </a:endParaRPr>
          </a:p>
          <a:p>
            <a:pPr lvl="1"/>
            <a:r>
              <a:rPr lang="en-US" sz="1200" kern="1200" dirty="0">
                <a:solidFill>
                  <a:schemeClr val="tx1"/>
                </a:solidFill>
                <a:effectLst/>
                <a:latin typeface="+mn-lt"/>
                <a:ea typeface="+mn-ea"/>
                <a:cs typeface="+mn-cs"/>
              </a:rPr>
              <a:t>“This would be too much for anyone to handle.” </a:t>
            </a:r>
            <a:endParaRPr lang="en-US"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Direct participants to turn to a partner and practice the following, in response to an “invitation statement” such as, “Everything is so hard. I feel like a drag on my friends”: </a:t>
            </a:r>
            <a:endParaRPr lang="en-US" sz="1200" kern="1200" dirty="0">
              <a:solidFill>
                <a:schemeClr val="tx1"/>
              </a:solidFill>
              <a:effectLst/>
              <a:latin typeface="+mn-lt"/>
              <a:ea typeface="+mn-ea"/>
              <a:cs typeface="+mn-cs"/>
            </a:endParaRP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Start by telling your partner, “Everything will be fine.” (Partner should respond.)</a:t>
            </a:r>
          </a:p>
          <a:p>
            <a:pPr lvl="0"/>
            <a:r>
              <a:rPr lang="en-US" sz="1200" kern="1200" dirty="0">
                <a:solidFill>
                  <a:schemeClr val="tx1"/>
                </a:solidFill>
                <a:effectLst/>
                <a:latin typeface="+mn-lt"/>
                <a:ea typeface="+mn-ea"/>
                <a:cs typeface="+mn-cs"/>
              </a:rPr>
              <a:t>Shift instead to a statement that validates their feelings. (Partner should respond.)</a:t>
            </a:r>
          </a:p>
          <a:p>
            <a:r>
              <a:rPr lang="en-US" sz="1200" b="1" kern="1200" dirty="0">
                <a:solidFill>
                  <a:schemeClr val="tx1"/>
                </a:solidFill>
                <a:effectLst/>
                <a:latin typeface="+mn-lt"/>
                <a:ea typeface="+mn-ea"/>
                <a:cs typeface="+mn-cs"/>
              </a:rPr>
              <a:t>Pause to have participants reflect on the exercise.</a:t>
            </a:r>
            <a:r>
              <a:rPr lang="en-US" sz="1200" kern="1200" dirty="0">
                <a:solidFill>
                  <a:schemeClr val="tx1"/>
                </a:solidFill>
                <a:effectLst/>
                <a:latin typeface="+mn-lt"/>
                <a:ea typeface="+mn-ea"/>
                <a:cs typeface="+mn-cs"/>
              </a:rPr>
              <a:t> Ask: What did you notice?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32</a:t>
            </a:fld>
            <a:endParaRPr lang="en-US"/>
          </a:p>
        </p:txBody>
      </p:sp>
    </p:spTree>
    <p:extLst>
      <p:ext uri="{BB962C8B-B14F-4D97-AF65-F5344CB8AC3E}">
        <p14:creationId xmlns:p14="http://schemas.microsoft.com/office/powerpoint/2010/main" val="154402540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No keeping secrets- if someone says they will talk to you about an issue “only if you promise not to tell anyone,” it’s important to be up front in saying you cannot make that promise because you care about them and want them to get any help that they may need. You don’t want to keep a secret and regret it.</a:t>
            </a:r>
            <a:r>
              <a:rPr lang="en-US" sz="1200" b="1" i="0" kern="1200" dirty="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33</a:t>
            </a:fld>
            <a:endParaRPr lang="en-US"/>
          </a:p>
        </p:txBody>
      </p:sp>
    </p:spTree>
    <p:extLst>
      <p:ext uri="{BB962C8B-B14F-4D97-AF65-F5344CB8AC3E}">
        <p14:creationId xmlns:p14="http://schemas.microsoft.com/office/powerpoint/2010/main" val="1725794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i="0" kern="1200" dirty="0">
                <a:solidFill>
                  <a:schemeClr val="tx1"/>
                </a:solidFill>
                <a:effectLst/>
                <a:latin typeface="+mn-lt"/>
                <a:ea typeface="+mn-ea"/>
                <a:cs typeface="+mn-cs"/>
              </a:rPr>
              <a:t>Open body language </a:t>
            </a:r>
            <a:r>
              <a:rPr lang="en-US" sz="1200" b="0" i="0" kern="1200" dirty="0">
                <a:solidFill>
                  <a:schemeClr val="tx1"/>
                </a:solidFill>
                <a:effectLst/>
                <a:latin typeface="+mn-lt"/>
                <a:ea typeface="+mn-ea"/>
                <a:cs typeface="+mn-cs"/>
              </a:rPr>
              <a:t>signals interest in the other person and in the conversation. Maintain a relaxed posture, lean in closer, use direct eye contact, and nod in agreement to show your Veteran that you’re present in the moment </a:t>
            </a:r>
            <a:r>
              <a:rPr lang="en-US" sz="1200" b="0" i="0" kern="1200">
                <a:solidFill>
                  <a:schemeClr val="tx1"/>
                </a:solidFill>
                <a:effectLst/>
                <a:latin typeface="+mn-lt"/>
                <a:ea typeface="+mn-ea"/>
                <a:cs typeface="+mn-cs"/>
              </a:rPr>
              <a:t>with them. </a:t>
            </a:r>
            <a:endParaRPr lang="en-US" dirty="0"/>
          </a:p>
        </p:txBody>
      </p:sp>
      <p:sp>
        <p:nvSpPr>
          <p:cNvPr id="4" name="Slide Number Placeholder 3"/>
          <p:cNvSpPr>
            <a:spLocks noGrp="1"/>
          </p:cNvSpPr>
          <p:nvPr>
            <p:ph type="sldNum" sz="quarter" idx="10"/>
          </p:nvPr>
        </p:nvSpPr>
        <p:spPr/>
        <p:txBody>
          <a:bodyPr/>
          <a:lstStyle/>
          <a:p>
            <a:pPr>
              <a:defRPr/>
            </a:pPr>
            <a:fld id="{67D718E4-DA9F-471B-BEEE-A9FC48BDC2CA}" type="slidenum">
              <a:rPr lang="en-US" smtClean="0"/>
              <a:pPr>
                <a:defRPr/>
              </a:pPr>
              <a:t>34</a:t>
            </a:fld>
            <a:endParaRPr lang="en-US" dirty="0"/>
          </a:p>
        </p:txBody>
      </p:sp>
    </p:spTree>
    <p:extLst>
      <p:ext uri="{BB962C8B-B14F-4D97-AF65-F5344CB8AC3E}">
        <p14:creationId xmlns:p14="http://schemas.microsoft.com/office/powerpoint/2010/main" val="18692625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buFont typeface="Arial" pitchFamily="34" charset="0"/>
              <a:buNone/>
            </a:pPr>
            <a:r>
              <a:rPr lang="en-US" sz="1200" kern="1200" dirty="0">
                <a:solidFill>
                  <a:schemeClr val="tx1"/>
                </a:solidFill>
                <a:latin typeface="+mn-lt"/>
                <a:ea typeface="ＭＳ Ｐゴシック" pitchFamily="28" charset="-128"/>
                <a:cs typeface="ＭＳ Ｐゴシック"/>
              </a:rPr>
              <a:t>[</a:t>
            </a:r>
            <a:r>
              <a:rPr lang="en-US" sz="1200" kern="1200" dirty="0">
                <a:solidFill>
                  <a:schemeClr val="tx1"/>
                </a:solidFill>
                <a:effectLst/>
                <a:latin typeface="+mn-lt"/>
                <a:ea typeface="+mn-ea"/>
                <a:cs typeface="+mn-cs"/>
              </a:rPr>
              <a:t>Practice Sessions </a:t>
            </a:r>
            <a:r>
              <a:rPr lang="en-US" sz="1200" kern="1200" dirty="0">
                <a:solidFill>
                  <a:schemeClr val="tx1"/>
                </a:solidFill>
                <a:latin typeface="+mn-lt"/>
                <a:ea typeface="ＭＳ Ｐゴシック" pitchFamily="28" charset="-128"/>
                <a:cs typeface="ＭＳ Ｐゴシック"/>
              </a:rPr>
              <a:t>are a chance to practice S.A.V.E. skills. Encourage everyone to participate, but don’t worry if someone does not want to do it. It’s okay if they want to just watch. Flexibility is a strength here.</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Depending on your group(s) and your time, you can have 1 or more role plays with a volunteer, or brainstorm role play responses with the whole group.</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Use that attached role play materials to help your colleagues practice S.A.V.E. Keep </a:t>
            </a:r>
            <a:r>
              <a:rPr lang="en-US" sz="1200" kern="1200">
                <a:solidFill>
                  <a:schemeClr val="tx1"/>
                </a:solidFill>
                <a:latin typeface="+mn-lt"/>
                <a:ea typeface="ＭＳ Ｐゴシック" pitchFamily="28" charset="-128"/>
                <a:cs typeface="ＭＳ Ｐゴシック"/>
              </a:rPr>
              <a:t>slide 36 </a:t>
            </a:r>
            <a:r>
              <a:rPr lang="en-US" sz="1200" kern="1200" dirty="0">
                <a:solidFill>
                  <a:schemeClr val="tx1"/>
                </a:solidFill>
                <a:latin typeface="+mn-lt"/>
                <a:ea typeface="ＭＳ Ｐゴシック" pitchFamily="28" charset="-128"/>
                <a:cs typeface="ＭＳ Ｐゴシック"/>
              </a:rPr>
              <a:t>with the steps of S.A.V.E. visible for people to use.</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Be positive and encouraging. Take a gentle, coaching approach. This is a sensitive issue, and a new skill for many people. If you mean well, and are doing your best, with S.A.V.E. skills, it will likely work out well.</a:t>
            </a:r>
          </a:p>
          <a:p>
            <a:pPr lvl="0">
              <a:buFont typeface="Arial" pitchFamily="34" charset="0"/>
              <a:buChar char="•"/>
            </a:pPr>
            <a:r>
              <a:rPr lang="en-US" sz="1200" kern="1200" dirty="0">
                <a:solidFill>
                  <a:schemeClr val="tx1"/>
                </a:solidFill>
                <a:latin typeface="+mn-lt"/>
                <a:ea typeface="ＭＳ Ｐゴシック" pitchFamily="28" charset="-128"/>
                <a:cs typeface="ＭＳ Ｐゴシック"/>
              </a:rPr>
              <a:t>Wrap up during last 5 min of the hour.</a:t>
            </a:r>
            <a:endParaRPr lang="en-US" altLang="en-US" dirty="0">
              <a:ea typeface="ＭＳ Ｐゴシック" pitchFamily="34" charset="-128"/>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1B2B5D66-3F81-46A4-9E3D-A0144C86202D}" type="slidenum">
              <a:rPr lang="en-US" altLang="en-US" sz="1300" smtClean="0">
                <a:solidFill>
                  <a:prstClr val="black"/>
                </a:solidFill>
              </a:rPr>
              <a:pPr eaLnBrk="1" hangingPunct="1">
                <a:spcBef>
                  <a:spcPct val="0"/>
                </a:spcBef>
              </a:pPr>
              <a:t>35</a:t>
            </a:fld>
            <a:endParaRPr lang="en-US" altLang="en-US" sz="1300" dirty="0">
              <a:solidFill>
                <a:prstClr val="black"/>
              </a:solidFill>
            </a:endParaRPr>
          </a:p>
        </p:txBody>
      </p:sp>
    </p:spTree>
    <p:extLst>
      <p:ext uri="{BB962C8B-B14F-4D97-AF65-F5344CB8AC3E}">
        <p14:creationId xmlns:p14="http://schemas.microsoft.com/office/powerpoint/2010/main" val="138900601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ea typeface="ＭＳ Ｐゴシック" pitchFamily="34" charset="-128"/>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DB8A14B-2BE8-453A-B685-AFA328E88C4C}" type="slidenum">
              <a:rPr lang="en-US" altLang="en-US" sz="1300" smtClean="0">
                <a:solidFill>
                  <a:prstClr val="black"/>
                </a:solidFill>
              </a:rPr>
              <a:pPr eaLnBrk="1" hangingPunct="1">
                <a:spcBef>
                  <a:spcPct val="0"/>
                </a:spcBef>
              </a:pPr>
              <a:t>37</a:t>
            </a:fld>
            <a:endParaRPr lang="en-US" altLang="en-US" sz="1300" dirty="0">
              <a:solidFill>
                <a:prstClr val="black"/>
              </a:solidFill>
            </a:endParaRPr>
          </a:p>
        </p:txBody>
      </p:sp>
    </p:spTree>
    <p:extLst>
      <p:ext uri="{BB962C8B-B14F-4D97-AF65-F5344CB8AC3E}">
        <p14:creationId xmlns:p14="http://schemas.microsoft.com/office/powerpoint/2010/main" val="18767671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That’s a great question. The nice thing about S.A.V.E. training is that no one expects you or me to have all the answers. The Suicide Prevention Program is happy to follow up with us about any outstanding questions we may have. If you want, I can write down your question and ask them myself.</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42</a:t>
            </a:fld>
            <a:endParaRPr lang="en-US"/>
          </a:p>
        </p:txBody>
      </p:sp>
    </p:spTree>
    <p:extLst>
      <p:ext uri="{BB962C8B-B14F-4D97-AF65-F5344CB8AC3E}">
        <p14:creationId xmlns:p14="http://schemas.microsoft.com/office/powerpoint/2010/main" val="3271212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a:solidFill>
                  <a:schemeClr val="tx1"/>
                </a:solidFill>
                <a:effectLst/>
                <a:latin typeface="+mn-lt"/>
                <a:ea typeface="+mn-ea"/>
                <a:cs typeface="+mn-cs"/>
              </a:rPr>
              <a:t> </a:t>
            </a:r>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43</a:t>
            </a:fld>
            <a:endParaRPr lang="en-US"/>
          </a:p>
        </p:txBody>
      </p:sp>
    </p:spTree>
    <p:extLst>
      <p:ext uri="{BB962C8B-B14F-4D97-AF65-F5344CB8AC3E}">
        <p14:creationId xmlns:p14="http://schemas.microsoft.com/office/powerpoint/2010/main" val="40104925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49</a:t>
            </a:fld>
            <a:endParaRPr lang="en-US"/>
          </a:p>
        </p:txBody>
      </p:sp>
    </p:spTree>
    <p:extLst>
      <p:ext uri="{BB962C8B-B14F-4D97-AF65-F5344CB8AC3E}">
        <p14:creationId xmlns:p14="http://schemas.microsoft.com/office/powerpoint/2010/main" val="15845488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 </a:t>
            </a:r>
            <a:endParaRPr lang="en-US" dirty="0">
              <a:effectLst/>
            </a:endParaRPr>
          </a:p>
          <a:p>
            <a:r>
              <a:rPr lang="en-US" sz="1200" b="1" kern="1200" dirty="0">
                <a:solidFill>
                  <a:schemeClr val="tx1"/>
                </a:solidFill>
                <a:effectLst/>
                <a:latin typeface="+mn-lt"/>
                <a:ea typeface="+mn-ea"/>
                <a:cs typeface="+mn-cs"/>
              </a:rPr>
              <a:t>When you are helping someone in crisis, having the Veterans Crisis Line number on hand in your phone will make it easier to use it yourself or share it with the person you are helping. Let’s make sure one last time that the Veterans Crisis Line number — 1-800-273-8255 — is in our phones. Include a note to “press 1.” You might also put in a note that you can text to 838255 or go to </a:t>
            </a:r>
            <a:r>
              <a:rPr lang="en-US" sz="1200" b="1" u="sng" kern="1200" dirty="0">
                <a:solidFill>
                  <a:schemeClr val="tx1"/>
                </a:solidFill>
                <a:effectLst/>
                <a:latin typeface="+mn-lt"/>
                <a:ea typeface="+mn-ea"/>
                <a:cs typeface="+mn-cs"/>
                <a:hlinkClick r:id="rId3"/>
              </a:rPr>
              <a:t>VeteransCrisisLine.net</a:t>
            </a:r>
            <a:r>
              <a:rPr lang="en-US" sz="1200" b="1" kern="1200" dirty="0">
                <a:solidFill>
                  <a:schemeClr val="tx1"/>
                </a:solidFill>
                <a:effectLst/>
                <a:latin typeface="+mn-lt"/>
                <a:ea typeface="+mn-ea"/>
                <a:cs typeface="+mn-cs"/>
              </a:rPr>
              <a:t>. </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50</a:t>
            </a:fld>
            <a:endParaRPr lang="en-US"/>
          </a:p>
        </p:txBody>
      </p:sp>
    </p:spTree>
    <p:extLst>
      <p:ext uri="{BB962C8B-B14F-4D97-AF65-F5344CB8AC3E}">
        <p14:creationId xmlns:p14="http://schemas.microsoft.com/office/powerpoint/2010/main" val="30158150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a:solidFill>
                  <a:schemeClr val="tx1"/>
                </a:solidFill>
                <a:effectLst/>
                <a:latin typeface="+mn-lt"/>
                <a:ea typeface="+mn-ea"/>
                <a:cs typeface="+mn-cs"/>
              </a:rPr>
              <a:t>Data updated November 22, 2019</a:t>
            </a:r>
          </a:p>
          <a:p>
            <a:pPr lvl="0"/>
            <a:endParaRPr lang="en-US" sz="1200" kern="1200">
              <a:solidFill>
                <a:schemeClr val="tx1"/>
              </a:solidFill>
              <a:effectLst/>
              <a:latin typeface="+mn-lt"/>
              <a:ea typeface="+mn-ea"/>
              <a:cs typeface="+mn-cs"/>
            </a:endParaRPr>
          </a:p>
          <a:p>
            <a:pPr lvl="0"/>
            <a:r>
              <a:rPr lang="en-US" sz="1200" kern="1200">
                <a:solidFill>
                  <a:schemeClr val="tx1"/>
                </a:solidFill>
                <a:effectLst/>
                <a:latin typeface="+mn-lt"/>
                <a:ea typeface="+mn-ea"/>
                <a:cs typeface="+mn-cs"/>
              </a:rPr>
              <a:t>Since 2007, VCL responders have answered almost 4.4 million calls, held more than 511,000 online chats, and responded to 150,000 texts. Their efforts have resulted in the dispatch of emergency services more than 138,000 times. </a:t>
            </a:r>
          </a:p>
        </p:txBody>
      </p:sp>
      <p:sp>
        <p:nvSpPr>
          <p:cNvPr id="4" name="Slide Number Placeholder 3"/>
          <p:cNvSpPr>
            <a:spLocks noGrp="1"/>
          </p:cNvSpPr>
          <p:nvPr>
            <p:ph type="sldNum" sz="quarter" idx="10"/>
          </p:nvPr>
        </p:nvSpPr>
        <p:spPr/>
        <p:txBody>
          <a:bodyPr/>
          <a:lstStyle/>
          <a:p>
            <a:fld id="{4C9B73F7-48C1-6846-9B3F-8D3BA533F650}" type="slidenum">
              <a:rPr lang="en-US" smtClean="0"/>
              <a:t>51</a:t>
            </a:fld>
            <a:endParaRPr lang="en-US"/>
          </a:p>
        </p:txBody>
      </p:sp>
    </p:spTree>
    <p:extLst>
      <p:ext uri="{BB962C8B-B14F-4D97-AF65-F5344CB8AC3E}">
        <p14:creationId xmlns:p14="http://schemas.microsoft.com/office/powerpoint/2010/main" val="29894903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kern="1200" dirty="0">
                <a:solidFill>
                  <a:schemeClr val="tx1"/>
                </a:solidFill>
                <a:effectLst/>
                <a:latin typeface="+mn-lt"/>
                <a:ea typeface="+mn-ea"/>
                <a:cs typeface="+mn-cs"/>
              </a:rPr>
              <a:t>Today we will discuss ways that everyone can contribute to a safer environment for Veterans at risk for suicide. We understand that this is a sensitive topic and that people in attendance today may have had personal experiences involving suicide. If you find you need to take a break, please do so. Feel free to reach out to me at the end of the presentation if you need support. If you find you need to talk to someone at any time, you can call the National Suicide Prevention Lifeline at 1-800-273-8255 (service members and Veterans should press 1 to connect with the Veterans Crisis Line). Why don’t we all put this number into our phone contacts right now?</a:t>
            </a:r>
            <a:endParaRPr lang="en-US" dirty="0">
              <a:effectLst/>
            </a:endParaRPr>
          </a:p>
          <a:p>
            <a:endParaRPr lang="en-US" dirty="0"/>
          </a:p>
        </p:txBody>
      </p:sp>
      <p:sp>
        <p:nvSpPr>
          <p:cNvPr id="4" name="Slide Number Placeholder 3"/>
          <p:cNvSpPr>
            <a:spLocks noGrp="1"/>
          </p:cNvSpPr>
          <p:nvPr>
            <p:ph type="sldNum" sz="quarter" idx="10"/>
          </p:nvPr>
        </p:nvSpPr>
        <p:spPr/>
        <p:txBody>
          <a:bodyPr/>
          <a:lstStyle/>
          <a:p>
            <a:pPr>
              <a:defRPr/>
            </a:pPr>
            <a:fld id="{67D718E4-DA9F-471B-BEEE-A9FC48BDC2CA}"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a:t>
            </a:r>
            <a:r>
              <a:rPr lang="en-US" sz="1200" b="1" kern="1200" err="1">
                <a:solidFill>
                  <a:schemeClr val="tx1"/>
                </a:solidFill>
                <a:effectLst/>
                <a:latin typeface="+mn-lt"/>
                <a:ea typeface="+mn-ea"/>
                <a:cs typeface="+mn-cs"/>
              </a:rPr>
              <a:t>BeThere</a:t>
            </a:r>
            <a:r>
              <a:rPr lang="en-US" sz="1200" b="1" kern="1200">
                <a:solidFill>
                  <a:schemeClr val="tx1"/>
                </a:solidFill>
                <a:effectLst/>
                <a:latin typeface="+mn-lt"/>
                <a:ea typeface="+mn-ea"/>
                <a:cs typeface="+mn-cs"/>
              </a:rPr>
              <a:t> Prevention Initiative: </a:t>
            </a:r>
            <a:r>
              <a:rPr lang="en-US" sz="1200" kern="1200">
                <a:solidFill>
                  <a:schemeClr val="tx1"/>
                </a:solidFill>
                <a:effectLst/>
                <a:latin typeface="+mn-lt"/>
                <a:ea typeface="+mn-ea"/>
                <a:cs typeface="+mn-cs"/>
              </a:rPr>
              <a:t>The #</a:t>
            </a:r>
            <a:r>
              <a:rPr lang="en-US" sz="1200" kern="1200" err="1">
                <a:solidFill>
                  <a:schemeClr val="tx1"/>
                </a:solidFill>
                <a:effectLst/>
                <a:latin typeface="+mn-lt"/>
                <a:ea typeface="+mn-ea"/>
                <a:cs typeface="+mn-cs"/>
              </a:rPr>
              <a:t>BeThere</a:t>
            </a:r>
            <a:r>
              <a:rPr lang="en-US" sz="1200" kern="1200">
                <a:solidFill>
                  <a:schemeClr val="tx1"/>
                </a:solidFill>
                <a:effectLst/>
                <a:latin typeface="+mn-lt"/>
                <a:ea typeface="+mn-ea"/>
                <a:cs typeface="+mn-cs"/>
              </a:rPr>
              <a:t> prevention initiative teaches members of the community how simple acts can help save a Veteran in crisis. More information is available at </a:t>
            </a:r>
            <a:r>
              <a:rPr lang="en-US" sz="1200" u="sng" kern="1200">
                <a:solidFill>
                  <a:schemeClr val="tx1"/>
                </a:solidFill>
                <a:effectLst/>
                <a:latin typeface="+mn-lt"/>
                <a:ea typeface="+mn-ea"/>
                <a:cs typeface="+mn-cs"/>
                <a:hlinkClick r:id="rId3"/>
              </a:rPr>
              <a:t>https://www.veteranscrisisline.net/BeThere.aspx</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52</a:t>
            </a:fld>
            <a:endParaRPr lang="en-US"/>
          </a:p>
        </p:txBody>
      </p:sp>
    </p:spTree>
    <p:extLst>
      <p:ext uri="{BB962C8B-B14F-4D97-AF65-F5344CB8AC3E}">
        <p14:creationId xmlns:p14="http://schemas.microsoft.com/office/powerpoint/2010/main" val="19013611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Make the Connection: </a:t>
            </a:r>
            <a:r>
              <a:rPr lang="en-US" sz="1200" kern="1200">
                <a:solidFill>
                  <a:schemeClr val="tx1"/>
                </a:solidFill>
                <a:effectLst/>
                <a:latin typeface="+mn-lt"/>
                <a:ea typeface="+mn-ea"/>
                <a:cs typeface="+mn-cs"/>
              </a:rPr>
              <a:t>This online resource connects Veterans, their family members and friends, and other supporters with information and solutions to issues affecting their lives. More information is available at </a:t>
            </a:r>
            <a:r>
              <a:rPr lang="en-US" sz="1200" u="sng" kern="1200">
                <a:solidFill>
                  <a:schemeClr val="tx1"/>
                </a:solidFill>
                <a:effectLst/>
                <a:latin typeface="+mn-lt"/>
                <a:ea typeface="+mn-ea"/>
                <a:cs typeface="+mn-cs"/>
                <a:hlinkClick r:id="rId3"/>
              </a:rPr>
              <a:t>https://maketheconnection.net/</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53</a:t>
            </a:fld>
            <a:endParaRPr lang="en-US"/>
          </a:p>
        </p:txBody>
      </p:sp>
    </p:spTree>
    <p:extLst>
      <p:ext uri="{BB962C8B-B14F-4D97-AF65-F5344CB8AC3E}">
        <p14:creationId xmlns:p14="http://schemas.microsoft.com/office/powerpoint/2010/main" val="421197596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Coaching into Care (1-888-823-7458): </a:t>
            </a:r>
            <a:r>
              <a:rPr lang="en-US" sz="1200" kern="1200" dirty="0">
                <a:solidFill>
                  <a:schemeClr val="tx1"/>
                </a:solidFill>
                <a:effectLst/>
                <a:latin typeface="+mn-lt"/>
                <a:ea typeface="+mn-ea"/>
                <a:cs typeface="+mn-cs"/>
              </a:rPr>
              <a:t>A national telephone service of the VA, Coaching into Care aims to educate, support, and empower family members and friends who are seeking care or services for a Veteran. More information is available at </a:t>
            </a:r>
            <a:r>
              <a:rPr lang="en-US" sz="1200" u="sng" kern="1200" dirty="0">
                <a:solidFill>
                  <a:schemeClr val="tx1"/>
                </a:solidFill>
                <a:effectLst/>
                <a:latin typeface="+mn-lt"/>
                <a:ea typeface="+mn-ea"/>
                <a:cs typeface="+mn-cs"/>
                <a:hlinkClick r:id="rId3"/>
              </a:rPr>
              <a:t>https://www.mirecc.va.gov/coaching/</a:t>
            </a: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54</a:t>
            </a:fld>
            <a:endParaRPr lang="en-US"/>
          </a:p>
        </p:txBody>
      </p:sp>
    </p:spTree>
    <p:extLst>
      <p:ext uri="{BB962C8B-B14F-4D97-AF65-F5344CB8AC3E}">
        <p14:creationId xmlns:p14="http://schemas.microsoft.com/office/powerpoint/2010/main" val="42477142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Resource Locator: </a:t>
            </a:r>
            <a:r>
              <a:rPr lang="en-US" sz="1200" kern="1200" dirty="0">
                <a:solidFill>
                  <a:schemeClr val="tx1"/>
                </a:solidFill>
                <a:effectLst/>
                <a:latin typeface="+mn-lt"/>
                <a:ea typeface="+mn-ea"/>
                <a:cs typeface="+mn-cs"/>
              </a:rPr>
              <a:t>This online resource helps Veterans easily find VA resources in their area including Suicide Prevention Coordinators, crisis centers, VAMCs, outpatient clinics, Veterans Benefits Administration offices, and Vet Centers. More information is available at: </a:t>
            </a:r>
            <a:r>
              <a:rPr lang="en-US" sz="1200" u="sng" kern="1200" dirty="0">
                <a:solidFill>
                  <a:schemeClr val="tx1"/>
                </a:solidFill>
                <a:effectLst/>
                <a:latin typeface="+mn-lt"/>
                <a:ea typeface="+mn-ea"/>
                <a:cs typeface="+mn-cs"/>
                <a:hlinkClick r:id="rId3"/>
              </a:rPr>
              <a:t>www.veteranscrisisline.net/ResourceLocator</a:t>
            </a:r>
            <a:r>
              <a:rPr lang="en-US" sz="1200" kern="1200" dirty="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55</a:t>
            </a:fld>
            <a:endParaRPr lang="en-US"/>
          </a:p>
        </p:txBody>
      </p:sp>
    </p:spTree>
    <p:extLst>
      <p:ext uri="{BB962C8B-B14F-4D97-AF65-F5344CB8AC3E}">
        <p14:creationId xmlns:p14="http://schemas.microsoft.com/office/powerpoint/2010/main" val="24697737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After</a:t>
            </a:r>
            <a:r>
              <a:rPr lang="en-US" baseline="0" dirty="0"/>
              <a:t> using the Resource Locator to find your local SPC, you can call or email them for clinical support, SAVE training, or event support. This example displays results of a search for resources in Fargo, North Dakota, which connects visitors to SPC Tammy </a:t>
            </a:r>
            <a:r>
              <a:rPr lang="en-US" baseline="0" dirty="0" err="1"/>
              <a:t>Monsebroten</a:t>
            </a:r>
            <a:r>
              <a:rPr lang="en-US" baseline="0" dirty="0"/>
              <a:t>, pictured here.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9B73F7-48C1-6846-9B3F-8D3BA533F650}" type="slidenum">
              <a:rPr lang="en-US" smtClean="0"/>
              <a:t>56</a:t>
            </a:fld>
            <a:endParaRPr lang="en-US"/>
          </a:p>
        </p:txBody>
      </p:sp>
    </p:spTree>
    <p:extLst>
      <p:ext uri="{BB962C8B-B14F-4D97-AF65-F5344CB8AC3E}">
        <p14:creationId xmlns:p14="http://schemas.microsoft.com/office/powerpoint/2010/main" val="307683680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Veteran</a:t>
            </a:r>
            <a:r>
              <a:rPr lang="en-US" baseline="0" dirty="0"/>
              <a:t> outreach toolkit is an online guide for people and organizations who are hosting events and interacting with Veterans. </a:t>
            </a:r>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4C9B73F7-48C1-6846-9B3F-8D3BA533F650}" type="slidenum">
              <a:rPr lang="en-US" smtClean="0"/>
              <a:t>57</a:t>
            </a:fld>
            <a:endParaRPr lang="en-US"/>
          </a:p>
        </p:txBody>
      </p:sp>
    </p:spTree>
    <p:extLst>
      <p:ext uri="{BB962C8B-B14F-4D97-AF65-F5344CB8AC3E}">
        <p14:creationId xmlns:p14="http://schemas.microsoft.com/office/powerpoint/2010/main" val="11536139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Community Provider Toolkit.</a:t>
            </a:r>
            <a:r>
              <a:rPr lang="en-US" sz="1200" kern="1200" dirty="0">
                <a:solidFill>
                  <a:schemeClr val="tx1"/>
                </a:solidFill>
                <a:effectLst/>
                <a:latin typeface="+mn-lt"/>
                <a:ea typeface="+mn-ea"/>
                <a:cs typeface="+mn-cs"/>
              </a:rPr>
              <a:t>  This toolkit supports the behavioral health and wellness of Veterans receiving services outside the VA health care system. Resources available in this toolkit include information on screening for military service, handouts and trainings to increase knowledge about military culture and mini-clinics focused on relevant aspects of behavioral health and wellness.</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58</a:t>
            </a:fld>
            <a:endParaRPr lang="en-US"/>
          </a:p>
        </p:txBody>
      </p:sp>
    </p:spTree>
    <p:extLst>
      <p:ext uri="{BB962C8B-B14F-4D97-AF65-F5344CB8AC3E}">
        <p14:creationId xmlns:p14="http://schemas.microsoft.com/office/powerpoint/2010/main" val="318521818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chemeClr val="tx1"/>
                </a:solidFill>
                <a:effectLst/>
                <a:latin typeface="+mn-lt"/>
                <a:ea typeface="+mn-ea"/>
                <a:cs typeface="+mn-cs"/>
              </a:rPr>
              <a:t>VA Suicide Risk Management Consultation Program: </a:t>
            </a:r>
            <a:r>
              <a:rPr lang="en-US" sz="1200" kern="1200">
                <a:solidFill>
                  <a:schemeClr val="tx1"/>
                </a:solidFill>
                <a:effectLst/>
                <a:latin typeface="+mn-lt"/>
                <a:ea typeface="+mn-ea"/>
                <a:cs typeface="+mn-cs"/>
              </a:rPr>
              <a:t>Providing care for Veterans at risk of suicide may feel like a daunting responsibility. The Rocky Mountain Mental Illness Research, Education, and Clinical Center (MIRECC) for Suicide Prevention offers free, one-on-one consultation for any community or VA provider who works with Veterans. To get started, email </a:t>
            </a:r>
            <a:r>
              <a:rPr lang="en-US" sz="1200" u="sng" kern="1200">
                <a:solidFill>
                  <a:schemeClr val="tx1"/>
                </a:solidFill>
                <a:effectLst/>
                <a:latin typeface="+mn-lt"/>
                <a:ea typeface="+mn-ea"/>
                <a:cs typeface="+mn-cs"/>
                <a:hlinkClick r:id="rId3"/>
              </a:rPr>
              <a:t>srmconsult@va.gov</a:t>
            </a:r>
            <a:r>
              <a:rPr lang="en-US" sz="1200" kern="1200">
                <a:solidFill>
                  <a:schemeClr val="tx1"/>
                </a:solidFill>
                <a:effectLst/>
                <a:latin typeface="+mn-lt"/>
                <a:ea typeface="+mn-ea"/>
                <a:cs typeface="+mn-cs"/>
              </a:rPr>
              <a:t>. Administrative staff will set you up with the consultant who can best answer your question. The consultation is confidential and can take place by phone or email, at your convenience. More information is available at: </a:t>
            </a:r>
            <a:r>
              <a:rPr lang="en-US" sz="1200" u="sng" kern="1200">
                <a:solidFill>
                  <a:schemeClr val="tx1"/>
                </a:solidFill>
                <a:effectLst/>
                <a:latin typeface="+mn-lt"/>
                <a:ea typeface="+mn-ea"/>
                <a:cs typeface="+mn-cs"/>
                <a:hlinkClick r:id="rId4"/>
              </a:rPr>
              <a:t>https://www.mirecc.va.gov/visn19/consult/index.asp</a:t>
            </a:r>
            <a:r>
              <a:rPr lang="en-US" sz="1200" kern="1200">
                <a:solidFill>
                  <a:schemeClr val="tx1"/>
                </a:solidFill>
                <a:effectLst/>
                <a:latin typeface="+mn-lt"/>
                <a:ea typeface="+mn-ea"/>
                <a:cs typeface="+mn-cs"/>
              </a:rPr>
              <a:t>. </a:t>
            </a:r>
          </a:p>
          <a:p>
            <a:endParaRPr lang="en-US"/>
          </a:p>
        </p:txBody>
      </p:sp>
      <p:sp>
        <p:nvSpPr>
          <p:cNvPr id="4" name="Slide Number Placeholder 3"/>
          <p:cNvSpPr>
            <a:spLocks noGrp="1"/>
          </p:cNvSpPr>
          <p:nvPr>
            <p:ph type="sldNum" sz="quarter" idx="5"/>
          </p:nvPr>
        </p:nvSpPr>
        <p:spPr/>
        <p:txBody>
          <a:bodyPr/>
          <a:lstStyle/>
          <a:p>
            <a:fld id="{4C9B73F7-48C1-6846-9B3F-8D3BA533F650}" type="slidenum">
              <a:rPr lang="en-US" smtClean="0"/>
              <a:t>59</a:t>
            </a:fld>
            <a:endParaRPr lang="en-US"/>
          </a:p>
        </p:txBody>
      </p:sp>
    </p:spTree>
    <p:extLst>
      <p:ext uri="{BB962C8B-B14F-4D97-AF65-F5344CB8AC3E}">
        <p14:creationId xmlns:p14="http://schemas.microsoft.com/office/powerpoint/2010/main" val="43928551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buFont typeface="Arial" pitchFamily="34" charset="0"/>
              <a:buNone/>
            </a:pPr>
            <a:r>
              <a:rPr lang="en-US" dirty="0">
                <a:cs typeface="ＭＳ Ｐゴシック"/>
              </a:rPr>
              <a:t>[Thank everyone for their contribution.</a:t>
            </a:r>
          </a:p>
          <a:p>
            <a:pPr lvl="0">
              <a:buFont typeface="Arial" pitchFamily="34" charset="0"/>
              <a:buChar char="•"/>
            </a:pPr>
            <a:r>
              <a:rPr lang="en-US" dirty="0">
                <a:cs typeface="ＭＳ Ｐゴシック"/>
              </a:rPr>
              <a:t>These are some links to source materials for our training </a:t>
            </a:r>
          </a:p>
          <a:p>
            <a:pPr lvl="0">
              <a:buFont typeface="Arial" pitchFamily="34" charset="0"/>
              <a:buChar char="•"/>
            </a:pPr>
            <a:r>
              <a:rPr lang="en-US" dirty="0">
                <a:cs typeface="ＭＳ Ｐゴシック"/>
              </a:rPr>
              <a:t>Let your colleagues know you are happy to follow up with them about S.A.V.E. or to help them get in touch with specialists in Suicide Prevention at VA, if they need anything more. </a:t>
            </a:r>
          </a:p>
          <a:p>
            <a:pPr lvl="0">
              <a:buFont typeface="Arial" pitchFamily="34" charset="0"/>
              <a:buChar char="•"/>
            </a:pPr>
            <a:r>
              <a:rPr lang="en-US" dirty="0">
                <a:cs typeface="ＭＳ Ｐゴシック"/>
              </a:rPr>
              <a:t>Let them know you are confident that they can use S.A.V.E. in the service of Veterans (and even in their communities) to make a difference.]</a:t>
            </a:r>
          </a:p>
          <a:p>
            <a:endParaRPr lang="en-US" dirty="0"/>
          </a:p>
        </p:txBody>
      </p:sp>
      <p:sp>
        <p:nvSpPr>
          <p:cNvPr id="4" name="Slide Number Placeholder 3"/>
          <p:cNvSpPr>
            <a:spLocks noGrp="1"/>
          </p:cNvSpPr>
          <p:nvPr>
            <p:ph type="sldNum" sz="quarter" idx="10"/>
          </p:nvPr>
        </p:nvSpPr>
        <p:spPr/>
        <p:txBody>
          <a:bodyPr/>
          <a:lstStyle/>
          <a:p>
            <a:pPr>
              <a:defRPr/>
            </a:pPr>
            <a:fld id="{67D718E4-DA9F-471B-BEEE-A9FC48BDC2CA}" type="slidenum">
              <a:rPr lang="en-US" smtClean="0"/>
              <a:pPr>
                <a:defRPr/>
              </a:pPr>
              <a:t>60</a:t>
            </a:fld>
            <a:endParaRPr lang="en-US" dirty="0"/>
          </a:p>
        </p:txBody>
      </p:sp>
    </p:spTree>
    <p:extLst>
      <p:ext uri="{BB962C8B-B14F-4D97-AF65-F5344CB8AC3E}">
        <p14:creationId xmlns:p14="http://schemas.microsoft.com/office/powerpoint/2010/main" val="14687636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lvl="0" indent="0" algn="l" defTabSz="914400" rtl="0" eaLnBrk="1" fontAlgn="auto" latinLnBrk="0" hangingPunct="1">
              <a:lnSpc>
                <a:spcPct val="9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This program is focused on preventing suicide attempts and saving lives that might otherwise be lost to suicide. It is designed to train everyone who knows a Veteran to be a “gatekeeper.” The role of gatekeepers is connecting those at risk for suicide with people who can help them. You can save lives by being sensitive to people in distress and by connecting them with care.</a:t>
            </a:r>
            <a:endParaRPr lang="en-US" sz="1200" kern="1200" dirty="0">
              <a:solidFill>
                <a:schemeClr val="tx1"/>
              </a:solidFill>
              <a:effectLst/>
              <a:latin typeface="+mn-lt"/>
              <a:ea typeface="+mn-ea"/>
              <a:cs typeface="+mn-cs"/>
            </a:endParaRPr>
          </a:p>
          <a:p>
            <a:pPr>
              <a:lnSpc>
                <a:spcPct val="90000"/>
              </a:lnSpc>
            </a:pPr>
            <a:endParaRPr lang="en-US" altLang="en-US" dirty="0">
              <a:ea typeface="ＭＳ Ｐゴシック" pitchFamily="34" charset="-128"/>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F6C081F6-4BE8-4782-A8C2-D37103C12663}" type="slidenum">
              <a:rPr lang="en-US" altLang="en-US" sz="1300" smtClean="0"/>
              <a:pPr eaLnBrk="1" hangingPunct="1">
                <a:spcBef>
                  <a:spcPct val="0"/>
                </a:spcBef>
              </a:pPr>
              <a:t>4</a:t>
            </a:fld>
            <a:endParaRPr lang="en-US" altLang="en-US" sz="1300" dirty="0"/>
          </a:p>
        </p:txBody>
      </p:sp>
    </p:spTree>
    <p:extLst>
      <p:ext uri="{BB962C8B-B14F-4D97-AF65-F5344CB8AC3E}">
        <p14:creationId xmlns:p14="http://schemas.microsoft.com/office/powerpoint/2010/main" val="9177658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Calibri" pitchFamily="34" charset="0"/>
                <a:ea typeface="ＭＳ Ｐゴシック" pitchFamily="34" charset="-128"/>
              </a:defRPr>
            </a:lvl1pPr>
            <a:lvl2pPr marL="742950" indent="-285750" eaLnBrk="0" hangingPunct="0">
              <a:spcBef>
                <a:spcPct val="30000"/>
              </a:spcBef>
              <a:defRPr sz="1200">
                <a:solidFill>
                  <a:schemeClr val="tx1"/>
                </a:solidFill>
                <a:latin typeface="Calibri" pitchFamily="34" charset="0"/>
                <a:ea typeface="ＭＳ Ｐゴシック" pitchFamily="34" charset="-128"/>
              </a:defRPr>
            </a:lvl2pPr>
            <a:lvl3pPr marL="1144588" indent="-228600" eaLnBrk="0" hangingPunct="0">
              <a:spcBef>
                <a:spcPct val="30000"/>
              </a:spcBef>
              <a:defRPr sz="1200">
                <a:solidFill>
                  <a:schemeClr val="tx1"/>
                </a:solidFill>
                <a:latin typeface="Calibri" pitchFamily="34" charset="0"/>
                <a:ea typeface="ＭＳ Ｐゴシック" pitchFamily="34" charset="-128"/>
              </a:defRPr>
            </a:lvl3pPr>
            <a:lvl4pPr marL="1601788" indent="-228600" eaLnBrk="0" hangingPunct="0">
              <a:spcBef>
                <a:spcPct val="30000"/>
              </a:spcBef>
              <a:defRPr sz="1200">
                <a:solidFill>
                  <a:schemeClr val="tx1"/>
                </a:solidFill>
                <a:latin typeface="Calibri" pitchFamily="34" charset="0"/>
                <a:ea typeface="ＭＳ Ｐゴシック" pitchFamily="34" charset="-128"/>
              </a:defRPr>
            </a:lvl4pPr>
            <a:lvl5pPr marL="2058988" indent="-228600" eaLnBrk="0" hangingPunct="0">
              <a:spcBef>
                <a:spcPct val="30000"/>
              </a:spcBef>
              <a:defRPr sz="1200">
                <a:solidFill>
                  <a:schemeClr val="tx1"/>
                </a:solidFill>
                <a:latin typeface="Calibri" pitchFamily="34" charset="0"/>
                <a:ea typeface="ＭＳ Ｐゴシック" pitchFamily="34" charset="-128"/>
              </a:defRPr>
            </a:lvl5pPr>
            <a:lvl6pPr marL="25161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6pPr>
            <a:lvl7pPr marL="29733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7pPr>
            <a:lvl8pPr marL="34305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8pPr>
            <a:lvl9pPr marL="3887788" indent="-228600" defTabSz="457200" eaLnBrk="0" fontAlgn="base" hangingPunct="0">
              <a:spcBef>
                <a:spcPct val="30000"/>
              </a:spcBef>
              <a:spcAft>
                <a:spcPct val="0"/>
              </a:spcAft>
              <a:defRPr sz="1200">
                <a:solidFill>
                  <a:schemeClr val="tx1"/>
                </a:solidFill>
                <a:latin typeface="Calibri" pitchFamily="34" charset="0"/>
                <a:ea typeface="ＭＳ Ｐゴシック" pitchFamily="34" charset="-128"/>
              </a:defRPr>
            </a:lvl9pPr>
          </a:lstStyle>
          <a:p>
            <a:pPr eaLnBrk="1" hangingPunct="1">
              <a:spcBef>
                <a:spcPct val="0"/>
              </a:spcBef>
            </a:pPr>
            <a:fld id="{D86D5249-2187-4059-B456-4AD2DA6FAB14}" type="slidenum">
              <a:rPr lang="en-US" altLang="en-US" sz="1300" smtClean="0"/>
              <a:pPr eaLnBrk="1" hangingPunct="1">
                <a:spcBef>
                  <a:spcPct val="0"/>
                </a:spcBef>
              </a:pPr>
              <a:t>5</a:t>
            </a:fld>
            <a:endParaRPr lang="en-US" altLang="en-US" sz="1300" dirty="0"/>
          </a:p>
        </p:txBody>
      </p:sp>
      <p:sp>
        <p:nvSpPr>
          <p:cNvPr id="49155"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9156"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90000"/>
              </a:lnSpc>
              <a:buFont typeface="Wingdings" pitchFamily="2" charset="2"/>
              <a:buNone/>
            </a:pPr>
            <a:endParaRPr lang="en-US" altLang="en-US" dirty="0">
              <a:ea typeface="ＭＳ Ｐゴシック" pitchFamily="34" charset="-128"/>
            </a:endParaRPr>
          </a:p>
        </p:txBody>
      </p:sp>
    </p:spTree>
    <p:extLst>
      <p:ext uri="{BB962C8B-B14F-4D97-AF65-F5344CB8AC3E}">
        <p14:creationId xmlns:p14="http://schemas.microsoft.com/office/powerpoint/2010/main" val="16627856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6</a:t>
            </a:fld>
            <a:endParaRPr lang="en-US"/>
          </a:p>
        </p:txBody>
      </p:sp>
    </p:spTree>
    <p:extLst>
      <p:ext uri="{BB962C8B-B14F-4D97-AF65-F5344CB8AC3E}">
        <p14:creationId xmlns:p14="http://schemas.microsoft.com/office/powerpoint/2010/main" val="28179413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People may not realize that suicide is a major public health concern. A particular health concern for Veterans, it affects many Americans and people around the world. VA is a leader in suicide prevention. However, most Veterans who die by suicide are not in VA care. This is one reason that S.A.V.E. gatekeeper training is so important: It is a tool for reaching more Veterans and others who are at risk for suicide. VA provides S.A.V.E. training not just to VA Suicide Prevention Coordinators but also to people outside VA, all over the country.</a:t>
            </a:r>
            <a:endParaRPr lang="en-US" dirty="0">
              <a:effectLst/>
            </a:endParaRP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4C9B73F7-48C1-6846-9B3F-8D3BA533F650}"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004576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Suicide affects all Americans, not only service members and Veterans.</a:t>
            </a:r>
          </a:p>
          <a:p>
            <a:r>
              <a:rPr lang="en-US" sz="1200" dirty="0"/>
              <a:t> </a:t>
            </a:r>
          </a:p>
          <a:p>
            <a:r>
              <a:rPr lang="en-US" sz="1200" dirty="0"/>
              <a:t>In 2017, 45,390 American adults died by suicide, including 6,139 Veterans. </a:t>
            </a:r>
          </a:p>
          <a:p>
            <a:endParaRPr lang="en-US" sz="1200" dirty="0"/>
          </a:p>
          <a:p>
            <a:r>
              <a:rPr lang="en-US" sz="1200" dirty="0"/>
              <a:t>In 2017, Veterans accounted for 13.5% of all deaths by suicide among U.S. adults and constituted 7.9% of the U.S. adult population.</a:t>
            </a:r>
          </a:p>
          <a:p>
            <a:r>
              <a:rPr lang="en-US" sz="1200" dirty="0"/>
              <a:t> </a:t>
            </a:r>
          </a:p>
          <a:p>
            <a:r>
              <a:rPr lang="en-US" sz="1200" dirty="0"/>
              <a:t>As</a:t>
            </a:r>
            <a:r>
              <a:rPr lang="en-US" sz="1200" baseline="0" dirty="0"/>
              <a:t> a group, Veterans are at elevated risk for suicide — some subpopulations have higher risk than others.</a:t>
            </a:r>
          </a:p>
        </p:txBody>
      </p:sp>
      <p:sp>
        <p:nvSpPr>
          <p:cNvPr id="4" name="Slide Number Placeholder 3"/>
          <p:cNvSpPr>
            <a:spLocks noGrp="1"/>
          </p:cNvSpPr>
          <p:nvPr>
            <p:ph type="sldNum" sz="quarter" idx="5"/>
          </p:nvPr>
        </p:nvSpPr>
        <p:spPr/>
        <p:txBody>
          <a:bodyPr/>
          <a:lstStyle/>
          <a:p>
            <a:fld id="{4C9B73F7-48C1-6846-9B3F-8D3BA533F650}" type="slidenum">
              <a:rPr lang="en-US" smtClean="0"/>
              <a:t>9</a:t>
            </a:fld>
            <a:endParaRPr lang="en-US"/>
          </a:p>
        </p:txBody>
      </p:sp>
    </p:spTree>
    <p:extLst>
      <p:ext uri="{BB962C8B-B14F-4D97-AF65-F5344CB8AC3E}">
        <p14:creationId xmlns:p14="http://schemas.microsoft.com/office/powerpoint/2010/main" val="2735227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200" kern="1200" dirty="0">
                <a:solidFill>
                  <a:schemeClr val="tx1"/>
                </a:solidFill>
                <a:effectLst/>
                <a:latin typeface="+mn-lt"/>
                <a:ea typeface="+mn-ea"/>
                <a:cs typeface="+mn-cs"/>
              </a:rPr>
              <a:t>Risk factors are characteristics that are associated with an increased likelihood of suicidal behaviors. Some risk factors for suicide include:  prior suicide attempt history, certain mental health conditions, access to lethal means, and stressful life events, such as divorce, job loss, or the death of a loved one. </a:t>
            </a:r>
          </a:p>
          <a:p>
            <a:pPr lvl="0"/>
            <a:endParaRPr lang="en-US" sz="1200" kern="1200" dirty="0">
              <a:solidFill>
                <a:schemeClr val="tx1"/>
              </a:solidFill>
              <a:effectLst/>
              <a:latin typeface="+mn-lt"/>
              <a:ea typeface="+mn-ea"/>
              <a:cs typeface="+mn-cs"/>
            </a:endParaRPr>
          </a:p>
          <a:p>
            <a:pPr lvl="0"/>
            <a:r>
              <a:rPr lang="en-US" sz="1200" kern="1200" dirty="0">
                <a:solidFill>
                  <a:schemeClr val="tx1"/>
                </a:solidFill>
                <a:effectLst/>
                <a:latin typeface="+mn-lt"/>
                <a:ea typeface="+mn-ea"/>
                <a:cs typeface="+mn-cs"/>
              </a:rPr>
              <a:t>Protective factors can help offset risk factors. These are characteristics associated with a decreased likelihood of suicidal behaviors. Some protective factors for suicide include access to mental health care, feeling connected to other people, and positive coping skills. </a:t>
            </a:r>
          </a:p>
          <a:p>
            <a:endParaRPr lang="en-US" dirty="0"/>
          </a:p>
        </p:txBody>
      </p:sp>
      <p:sp>
        <p:nvSpPr>
          <p:cNvPr id="4" name="Slide Number Placeholder 3"/>
          <p:cNvSpPr>
            <a:spLocks noGrp="1"/>
          </p:cNvSpPr>
          <p:nvPr>
            <p:ph type="sldNum" sz="quarter" idx="5"/>
          </p:nvPr>
        </p:nvSpPr>
        <p:spPr/>
        <p:txBody>
          <a:bodyPr/>
          <a:lstStyle/>
          <a:p>
            <a:fld id="{4C9B73F7-48C1-6846-9B3F-8D3BA533F650}" type="slidenum">
              <a:rPr lang="en-US" smtClean="0"/>
              <a:t>10</a:t>
            </a:fld>
            <a:endParaRPr lang="en-US"/>
          </a:p>
        </p:txBody>
      </p:sp>
    </p:spTree>
    <p:extLst>
      <p:ext uri="{BB962C8B-B14F-4D97-AF65-F5344CB8AC3E}">
        <p14:creationId xmlns:p14="http://schemas.microsoft.com/office/powerpoint/2010/main" val="1430634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73721" y="2131620"/>
            <a:ext cx="6109680" cy="1983624"/>
          </a:xfrm>
          <a:prstGeom prst="rect">
            <a:avLst/>
          </a:prstGeom>
        </p:spPr>
        <p:txBody>
          <a:bodyPr anchor="b">
            <a:normAutofit/>
          </a:bodyPr>
          <a:lstStyle>
            <a:lvl1pPr algn="l">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773721" y="4459463"/>
            <a:ext cx="6109680" cy="1131740"/>
          </a:xfrm>
        </p:spPr>
        <p:txBody>
          <a:bodyPr>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a:xfrm>
            <a:off x="773721" y="5784059"/>
            <a:ext cx="2743200" cy="365125"/>
          </a:xfrm>
          <a:prstGeom prst="rect">
            <a:avLst/>
          </a:prstGeom>
        </p:spPr>
        <p:txBody>
          <a:bodyPr/>
          <a:lstStyle>
            <a:lvl1pPr>
              <a:defRPr sz="1200" i="1">
                <a:solidFill>
                  <a:schemeClr val="bg1"/>
                </a:solidFill>
              </a:defRPr>
            </a:lvl1pPr>
          </a:lstStyle>
          <a:p>
            <a:endParaRPr lang="en-US" dirty="0"/>
          </a:p>
        </p:txBody>
      </p:sp>
      <p:cxnSp>
        <p:nvCxnSpPr>
          <p:cNvPr id="9" name="Straight Connector 8">
            <a:extLst>
              <a:ext uri="{FF2B5EF4-FFF2-40B4-BE49-F238E27FC236}">
                <a16:creationId xmlns:a16="http://schemas.microsoft.com/office/drawing/2014/main" id="{447B3BEB-1174-1B42-B9AC-4E46D655D84B}"/>
              </a:ext>
            </a:extLst>
          </p:cNvPr>
          <p:cNvCxnSpPr>
            <a:cxnSpLocks/>
          </p:cNvCxnSpPr>
          <p:nvPr userDrawn="1"/>
        </p:nvCxnSpPr>
        <p:spPr>
          <a:xfrm>
            <a:off x="805274" y="4255558"/>
            <a:ext cx="3641576" cy="0"/>
          </a:xfrm>
          <a:prstGeom prst="line">
            <a:avLst/>
          </a:prstGeom>
          <a:ln w="44450">
            <a:solidFill>
              <a:srgbClr val="0194D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97453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0515600" cy="1051256"/>
          </a:xfrm>
          <a:prstGeom prst="rect">
            <a:avLst/>
          </a:prstGeom>
        </p:spPr>
        <p:txBody>
          <a:bodyPr/>
          <a:lstStyle/>
          <a:p>
            <a:r>
              <a:rPr lang="en-US" dirty="0"/>
              <a:t>Click to edit Master title style</a:t>
            </a:r>
          </a:p>
        </p:txBody>
      </p:sp>
      <p:sp>
        <p:nvSpPr>
          <p:cNvPr id="3" name="Content Placeholder 2"/>
          <p:cNvSpPr>
            <a:spLocks noGrp="1"/>
          </p:cNvSpPr>
          <p:nvPr>
            <p:ph idx="1"/>
          </p:nvPr>
        </p:nvSpPr>
        <p:spPr>
          <a:xfrm>
            <a:off x="838200" y="1839383"/>
            <a:ext cx="10515600" cy="393068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992090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51" y="3101930"/>
            <a:ext cx="7843227" cy="1702191"/>
          </a:xfrm>
          <a:prstGeom prst="rect">
            <a:avLst/>
          </a:prstGeom>
        </p:spPr>
        <p:txBody>
          <a:bodyPr anchor="t">
            <a:normAutofit/>
          </a:bodyPr>
          <a:lstStyle>
            <a:lvl1pPr>
              <a:defRPr sz="4000">
                <a:solidFill>
                  <a:schemeClr val="bg1"/>
                </a:solidFill>
              </a:defRPr>
            </a:lvl1pPr>
          </a:lstStyle>
          <a:p>
            <a:r>
              <a:rPr lang="en-US" dirty="0"/>
              <a:t>Click to edit Master title style</a:t>
            </a:r>
          </a:p>
        </p:txBody>
      </p:sp>
      <p:sp>
        <p:nvSpPr>
          <p:cNvPr id="6" name="Slide Number Placeholder 5"/>
          <p:cNvSpPr>
            <a:spLocks noGrp="1"/>
          </p:cNvSpPr>
          <p:nvPr>
            <p:ph type="sldNum" sz="quarter" idx="12"/>
          </p:nvPr>
        </p:nvSpPr>
        <p:spPr/>
        <p:txBody>
          <a:bodyPr/>
          <a:lstStyle/>
          <a:p>
            <a:fld id="{ACD12D91-5F71-FE4F-A594-B9667DC21877}" type="slidenum">
              <a:rPr lang="en-US" smtClean="0"/>
              <a:t>‹#›</a:t>
            </a:fld>
            <a:endParaRPr lang="en-US"/>
          </a:p>
        </p:txBody>
      </p:sp>
      <p:sp>
        <p:nvSpPr>
          <p:cNvPr id="8" name="Subtitle 2">
            <a:extLst>
              <a:ext uri="{FF2B5EF4-FFF2-40B4-BE49-F238E27FC236}">
                <a16:creationId xmlns:a16="http://schemas.microsoft.com/office/drawing/2014/main" id="{156CE847-A648-614F-9D37-EE8537F393F0}"/>
              </a:ext>
            </a:extLst>
          </p:cNvPr>
          <p:cNvSpPr>
            <a:spLocks noGrp="1"/>
          </p:cNvSpPr>
          <p:nvPr>
            <p:ph type="subTitle" idx="1"/>
          </p:nvPr>
        </p:nvSpPr>
        <p:spPr>
          <a:xfrm>
            <a:off x="831851" y="2539222"/>
            <a:ext cx="7843227" cy="499403"/>
          </a:xfrm>
        </p:spPr>
        <p:txBody>
          <a:bodyPr anchor="b">
            <a:normAutofit/>
          </a:bodyPr>
          <a:lstStyle>
            <a:lvl1pPr marL="0" indent="0" algn="l">
              <a:buNone/>
              <a:defRPr sz="2000" i="1">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2187134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77"/>
            <a:ext cx="10515600" cy="1053408"/>
          </a:xfrm>
          <a:prstGeom prst="rect">
            <a:avLst/>
          </a:prstGeom>
        </p:spPr>
        <p:txBody>
          <a:bodyPr/>
          <a:lstStyle/>
          <a:p>
            <a:r>
              <a:rPr lang="en-US" dirty="0"/>
              <a:t>Click to edit Master title style</a:t>
            </a:r>
          </a:p>
        </p:txBody>
      </p:sp>
      <p:sp>
        <p:nvSpPr>
          <p:cNvPr id="3" name="Content Placeholder 2"/>
          <p:cNvSpPr>
            <a:spLocks noGrp="1"/>
          </p:cNvSpPr>
          <p:nvPr>
            <p:ph sz="half" idx="1"/>
          </p:nvPr>
        </p:nvSpPr>
        <p:spPr>
          <a:xfrm>
            <a:off x="838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37819"/>
            <a:ext cx="5181600" cy="392918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Slide Number Placeholder 6"/>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21694623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9" y="1826452"/>
            <a:ext cx="5157787"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4" name="Content Placeholder 3"/>
          <p:cNvSpPr>
            <a:spLocks noGrp="1"/>
          </p:cNvSpPr>
          <p:nvPr>
            <p:ph sz="half" idx="2"/>
          </p:nvPr>
        </p:nvSpPr>
        <p:spPr>
          <a:xfrm>
            <a:off x="839789" y="2466606"/>
            <a:ext cx="5157787"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826452"/>
            <a:ext cx="5183188" cy="5767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Edit Master text styles</a:t>
            </a:r>
          </a:p>
        </p:txBody>
      </p:sp>
      <p:sp>
        <p:nvSpPr>
          <p:cNvPr id="6" name="Content Placeholder 5"/>
          <p:cNvSpPr>
            <a:spLocks noGrp="1"/>
          </p:cNvSpPr>
          <p:nvPr>
            <p:ph sz="quarter" idx="4"/>
          </p:nvPr>
        </p:nvSpPr>
        <p:spPr>
          <a:xfrm>
            <a:off x="6172201" y="2466606"/>
            <a:ext cx="5183188" cy="318514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Slide Number Placeholder 8"/>
          <p:cNvSpPr>
            <a:spLocks noGrp="1"/>
          </p:cNvSpPr>
          <p:nvPr>
            <p:ph type="sldNum" sz="quarter" idx="12"/>
          </p:nvPr>
        </p:nvSpPr>
        <p:spPr/>
        <p:txBody>
          <a:bodyPr/>
          <a:lstStyle/>
          <a:p>
            <a:fld id="{ACD12D91-5F71-FE4F-A594-B9667DC21877}" type="slidenum">
              <a:rPr lang="en-US" smtClean="0"/>
              <a:t>‹#›</a:t>
            </a:fld>
            <a:endParaRPr lang="en-US"/>
          </a:p>
        </p:txBody>
      </p:sp>
      <p:sp>
        <p:nvSpPr>
          <p:cNvPr id="11" name="Title 1">
            <a:extLst>
              <a:ext uri="{FF2B5EF4-FFF2-40B4-BE49-F238E27FC236}">
                <a16:creationId xmlns:a16="http://schemas.microsoft.com/office/drawing/2014/main" id="{355BCD1B-3815-C342-9679-E1E92B1E76FD}"/>
              </a:ext>
            </a:extLst>
          </p:cNvPr>
          <p:cNvSpPr>
            <a:spLocks noGrp="1"/>
          </p:cNvSpPr>
          <p:nvPr>
            <p:ph type="title"/>
          </p:nvPr>
        </p:nvSpPr>
        <p:spPr>
          <a:xfrm>
            <a:off x="839788" y="648676"/>
            <a:ext cx="10515600" cy="1049949"/>
          </a:xfrm>
          <a:prstGeom prst="rect">
            <a:avLst/>
          </a:prstGeom>
        </p:spPr>
        <p:txBody>
          <a:bodyPr/>
          <a:lstStyle/>
          <a:p>
            <a:r>
              <a:rPr lang="en-US"/>
              <a:t>Click to edit Master title style</a:t>
            </a:r>
            <a:endParaRPr lang="en-US" dirty="0"/>
          </a:p>
        </p:txBody>
      </p:sp>
    </p:spTree>
    <p:extLst>
      <p:ext uri="{BB962C8B-B14F-4D97-AF65-F5344CB8AC3E}">
        <p14:creationId xmlns:p14="http://schemas.microsoft.com/office/powerpoint/2010/main" val="2968381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838200" y="640719"/>
            <a:ext cx="10515600" cy="1055076"/>
          </a:xfrm>
          <a:prstGeom prst="rect">
            <a:avLst/>
          </a:prstGeom>
        </p:spPr>
        <p:txBody>
          <a:bodyPr/>
          <a:lstStyle/>
          <a:p>
            <a:r>
              <a:rPr lang="en-US" dirty="0"/>
              <a:t>Click to edit Master title style</a:t>
            </a:r>
          </a:p>
        </p:txBody>
      </p:sp>
      <p:sp>
        <p:nvSpPr>
          <p:cNvPr id="5" name="Slide Number Placeholder 4"/>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16244619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ACD12D91-5F71-FE4F-A594-B9667DC21877}" type="slidenum">
              <a:rPr lang="en-US" smtClean="0"/>
              <a:t>‹#›</a:t>
            </a:fld>
            <a:endParaRPr lang="en-US"/>
          </a:p>
        </p:txBody>
      </p:sp>
    </p:spTree>
    <p:extLst>
      <p:ext uri="{BB962C8B-B14F-4D97-AF65-F5344CB8AC3E}">
        <p14:creationId xmlns:p14="http://schemas.microsoft.com/office/powerpoint/2010/main" val="3789385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41156"/>
            <a:ext cx="10515600" cy="3932245"/>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56351"/>
            <a:ext cx="2743200" cy="365125"/>
          </a:xfrm>
          <a:prstGeom prst="rect">
            <a:avLst/>
          </a:prstGeom>
        </p:spPr>
        <p:txBody>
          <a:bodyPr vert="horz" lIns="91440" tIns="45720" rIns="91440" bIns="45720" rtlCol="0" anchor="ctr"/>
          <a:lstStyle>
            <a:lvl1pPr algn="ctr">
              <a:defRPr sz="1000" b="1">
                <a:solidFill>
                  <a:srgbClr val="00467F"/>
                </a:solidFill>
              </a:defRPr>
            </a:lvl1pPr>
          </a:lstStyle>
          <a:p>
            <a:fld id="{ACD12D91-5F71-FE4F-A594-B9667DC21877}" type="slidenum">
              <a:rPr lang="en-US" smtClean="0"/>
              <a:pPr/>
              <a:t>‹#›</a:t>
            </a:fld>
            <a:endParaRPr lang="en-US" dirty="0"/>
          </a:p>
        </p:txBody>
      </p:sp>
      <p:sp>
        <p:nvSpPr>
          <p:cNvPr id="4" name="Title Placeholder 3">
            <a:extLst>
              <a:ext uri="{FF2B5EF4-FFF2-40B4-BE49-F238E27FC236}">
                <a16:creationId xmlns:a16="http://schemas.microsoft.com/office/drawing/2014/main" id="{92133D9A-FEDB-CB44-B97D-B34F9A51FEA9}"/>
              </a:ext>
            </a:extLst>
          </p:cNvPr>
          <p:cNvSpPr>
            <a:spLocks noGrp="1"/>
          </p:cNvSpPr>
          <p:nvPr>
            <p:ph type="title"/>
          </p:nvPr>
        </p:nvSpPr>
        <p:spPr>
          <a:xfrm>
            <a:off x="838200" y="647938"/>
            <a:ext cx="10515600" cy="1047512"/>
          </a:xfrm>
          <a:prstGeom prst="rect">
            <a:avLst/>
          </a:prstGeom>
        </p:spPr>
        <p:txBody>
          <a:bodyPr vert="horz" lIns="91440" tIns="45720" rIns="91440" bIns="45720" rtlCol="0" anchor="ctr">
            <a:normAutofit/>
          </a:bodyPr>
          <a:lstStyle/>
          <a:p>
            <a:r>
              <a:rPr lang="en-US" dirty="0"/>
              <a:t>Click to edit Master title style</a:t>
            </a:r>
          </a:p>
        </p:txBody>
      </p:sp>
    </p:spTree>
    <p:extLst>
      <p:ext uri="{BB962C8B-B14F-4D97-AF65-F5344CB8AC3E}">
        <p14:creationId xmlns:p14="http://schemas.microsoft.com/office/powerpoint/2010/main" val="17092975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Lst>
  <p:hf hdr="0" ftr="0" dt="0"/>
  <p:txStyles>
    <p:title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p:titleStyle>
    <p:body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s://www.mirecc.va.gov/lethalmeanssafety/facts/" TargetMode="External"/><Relationship Id="rId5" Type="http://schemas.openxmlformats.org/officeDocument/2006/relationships/image" Target="../media/image14.png"/><Relationship Id="rId4" Type="http://schemas.openxmlformats.org/officeDocument/2006/relationships/image" Target="../media/image13.jp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www.veteranscrisisline.net/ResourceLocator" TargetMode="Externa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 Id="rId5" Type="http://schemas.openxmlformats.org/officeDocument/2006/relationships/image" Target="../media/image30.emf"/><Relationship Id="rId4" Type="http://schemas.openxmlformats.org/officeDocument/2006/relationships/image" Target="../media/image29.emf"/></Relationships>
</file>

<file path=ppt/slides/_rels/slide5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hyperlink" Target="https://www.youtube.com/watch?time_continue=60&amp;v=MCSZ7FjTq5I" TargetMode="External"/></Relationships>
</file>

<file path=ppt/slides/_rels/slide53.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ideo" Target="https://www.youtube.com/embed/f59esvrnQvU?feature=oembed" TargetMode="External"/><Relationship Id="rId6" Type="http://schemas.openxmlformats.org/officeDocument/2006/relationships/image" Target="../media/image34.png"/><Relationship Id="rId5" Type="http://schemas.openxmlformats.org/officeDocument/2006/relationships/hyperlink" Target="https://maketheconnection.net/conditions/suicide" TargetMode="External"/><Relationship Id="rId4" Type="http://schemas.openxmlformats.org/officeDocument/2006/relationships/image" Target="../media/image33.emf"/></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6.emf"/></Relationships>
</file>

<file path=ppt/slides/_rels/slide5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56.xml.rels><?xml version="1.0" encoding="UTF-8" standalone="yes"?>
<Relationships xmlns="http://schemas.openxmlformats.org/package/2006/relationships"><Relationship Id="rId3" Type="http://schemas.openxmlformats.org/officeDocument/2006/relationships/image" Target="../media/image38.tiff"/><Relationship Id="rId2" Type="http://schemas.openxmlformats.org/officeDocument/2006/relationships/notesSlide" Target="../notesSlides/notesSlide34.xml"/><Relationship Id="rId1" Type="http://schemas.openxmlformats.org/officeDocument/2006/relationships/slideLayout" Target="../slideLayouts/slideLayout6.xml"/><Relationship Id="rId6" Type="http://schemas.microsoft.com/office/2007/relationships/hdphoto" Target="../media/hdphoto1.wdp"/><Relationship Id="rId5" Type="http://schemas.openxmlformats.org/officeDocument/2006/relationships/image" Target="../media/image40.jpeg"/><Relationship Id="rId4" Type="http://schemas.openxmlformats.org/officeDocument/2006/relationships/image" Target="../media/image39.tiff"/></Relationships>
</file>

<file path=ppt/slides/_rels/slide5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4.xml"/><Relationship Id="rId4" Type="http://schemas.openxmlformats.org/officeDocument/2006/relationships/hyperlink" Target="https://go.usa.gov/xnwbz" TargetMode="External"/></Relationships>
</file>

<file path=ppt/slides/_rels/slide58.xml.rels><?xml version="1.0" encoding="UTF-8" standalone="yes"?>
<Relationships xmlns="http://schemas.openxmlformats.org/package/2006/relationships"><Relationship Id="rId3" Type="http://schemas.openxmlformats.org/officeDocument/2006/relationships/hyperlink" Target="https://www.mentalhealth.va.gov/communityproviders/military.asp" TargetMode="External"/><Relationship Id="rId7" Type="http://schemas.openxmlformats.org/officeDocument/2006/relationships/hyperlink" Target="https://www.mentalhealth.va.gov/communityproviders/index.asp" TargetMode="External"/><Relationship Id="rId2" Type="http://schemas.openxmlformats.org/officeDocument/2006/relationships/notesSlide" Target="../notesSlides/notesSlide36.xml"/><Relationship Id="rId1" Type="http://schemas.openxmlformats.org/officeDocument/2006/relationships/slideLayout" Target="../slideLayouts/slideLayout4.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5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6.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www.mentalhealth.va.gov/mentalhealth/suicide_prevention/data.asp"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a:xfrm>
            <a:off x="290945" y="4459463"/>
            <a:ext cx="4558146" cy="1553410"/>
          </a:xfrm>
        </p:spPr>
        <p:txBody>
          <a:bodyPr>
            <a:normAutofit fontScale="92500"/>
          </a:bodyPr>
          <a:lstStyle/>
          <a:p>
            <a:pPr marL="324000" lvl="1">
              <a:lnSpc>
                <a:spcPct val="150000"/>
              </a:lnSpc>
              <a:spcBef>
                <a:spcPts val="0"/>
              </a:spcBef>
              <a:defRPr/>
            </a:pPr>
            <a:r>
              <a:rPr lang="en-US" altLang="en-US" b="1" dirty="0">
                <a:solidFill>
                  <a:schemeClr val="bg1"/>
                </a:solidFill>
              </a:rPr>
              <a:t>Lauren M. Anzaldo, LCSW, CAP</a:t>
            </a:r>
          </a:p>
          <a:p>
            <a:pPr marL="324000" lvl="1">
              <a:lnSpc>
                <a:spcPct val="150000"/>
              </a:lnSpc>
              <a:spcBef>
                <a:spcPts val="0"/>
              </a:spcBef>
              <a:defRPr/>
            </a:pPr>
            <a:r>
              <a:rPr lang="en-US" altLang="en-US" b="1" dirty="0">
                <a:solidFill>
                  <a:schemeClr val="bg1"/>
                </a:solidFill>
              </a:rPr>
              <a:t>Suicide Prevention Coordinator</a:t>
            </a:r>
          </a:p>
          <a:p>
            <a:pPr marL="324000" lvl="1">
              <a:lnSpc>
                <a:spcPct val="150000"/>
              </a:lnSpc>
              <a:spcBef>
                <a:spcPts val="0"/>
              </a:spcBef>
              <a:defRPr/>
            </a:pPr>
            <a:r>
              <a:rPr lang="en-US" b="1" dirty="0">
                <a:solidFill>
                  <a:schemeClr val="bg1"/>
                </a:solidFill>
              </a:rPr>
              <a:t>Gulf Coast Veterans Health Care System</a:t>
            </a:r>
            <a:endParaRPr lang="en-US" dirty="0"/>
          </a:p>
        </p:txBody>
      </p:sp>
      <p:pic>
        <p:nvPicPr>
          <p:cNvPr id="5" name="Picture 4" descr="A close up of a person wearing glasses and smiling at the camera&#10;&#10;Description automatically generated">
            <a:extLst>
              <a:ext uri="{FF2B5EF4-FFF2-40B4-BE49-F238E27FC236}">
                <a16:creationId xmlns:a16="http://schemas.microsoft.com/office/drawing/2014/main" id="{8381901B-2EDA-4B04-B45B-692F0F634546}"/>
              </a:ext>
            </a:extLst>
          </p:cNvPr>
          <p:cNvPicPr>
            <a:picLocks noChangeAspect="1"/>
          </p:cNvPicPr>
          <p:nvPr/>
        </p:nvPicPr>
        <p:blipFill>
          <a:blip r:embed="rId3"/>
          <a:stretch>
            <a:fillRect/>
          </a:stretch>
        </p:blipFill>
        <p:spPr>
          <a:xfrm>
            <a:off x="581891" y="173183"/>
            <a:ext cx="3879272" cy="3879272"/>
          </a:xfrm>
          <a:prstGeom prst="rect">
            <a:avLst/>
          </a:prstGeom>
        </p:spPr>
      </p:pic>
    </p:spTree>
    <p:extLst>
      <p:ext uri="{BB962C8B-B14F-4D97-AF65-F5344CB8AC3E}">
        <p14:creationId xmlns:p14="http://schemas.microsoft.com/office/powerpoint/2010/main" val="28170909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AEA757C-018C-4447-B424-E32E6BB1B8C2}"/>
              </a:ext>
            </a:extLst>
          </p:cNvPr>
          <p:cNvSpPr>
            <a:spLocks noGrp="1"/>
          </p:cNvSpPr>
          <p:nvPr>
            <p:ph type="sldNum" sz="quarter" idx="12"/>
          </p:nvPr>
        </p:nvSpPr>
        <p:spPr/>
        <p:txBody>
          <a:bodyPr/>
          <a:lstStyle/>
          <a:p>
            <a:fld id="{ACD12D91-5F71-FE4F-A594-B9667DC21877}" type="slidenum">
              <a:rPr lang="en-US" smtClean="0"/>
              <a:pPr/>
              <a:t>10</a:t>
            </a:fld>
            <a:endParaRPr lang="en-US"/>
          </a:p>
        </p:txBody>
      </p:sp>
      <p:sp>
        <p:nvSpPr>
          <p:cNvPr id="2" name="Title 1">
            <a:extLst>
              <a:ext uri="{FF2B5EF4-FFF2-40B4-BE49-F238E27FC236}">
                <a16:creationId xmlns:a16="http://schemas.microsoft.com/office/drawing/2014/main" id="{DE2ECB56-2060-4045-98B6-F8F76F738899}"/>
              </a:ext>
            </a:extLst>
          </p:cNvPr>
          <p:cNvSpPr>
            <a:spLocks noGrp="1"/>
          </p:cNvSpPr>
          <p:nvPr>
            <p:ph type="title"/>
          </p:nvPr>
        </p:nvSpPr>
        <p:spPr/>
        <p:txBody>
          <a:bodyPr>
            <a:normAutofit/>
          </a:bodyPr>
          <a:lstStyle/>
          <a:p>
            <a:r>
              <a:rPr lang="en-US" dirty="0"/>
              <a:t>Risk and Protective Factors</a:t>
            </a:r>
          </a:p>
        </p:txBody>
      </p:sp>
      <p:sp>
        <p:nvSpPr>
          <p:cNvPr id="5" name="Text Placeholder 5">
            <a:extLst>
              <a:ext uri="{FF2B5EF4-FFF2-40B4-BE49-F238E27FC236}">
                <a16:creationId xmlns:a16="http://schemas.microsoft.com/office/drawing/2014/main" id="{CF89BA1A-B2B6-4D94-9E15-2BA89D4F3B19}"/>
              </a:ext>
            </a:extLst>
          </p:cNvPr>
          <p:cNvSpPr txBox="1">
            <a:spLocks/>
          </p:cNvSpPr>
          <p:nvPr/>
        </p:nvSpPr>
        <p:spPr>
          <a:xfrm>
            <a:off x="1218406" y="1513758"/>
            <a:ext cx="1525588" cy="472014"/>
          </a:xfrm>
          <a:prstGeom prst="rect">
            <a:avLst/>
          </a:prstGeom>
        </p:spPr>
        <p:txBody>
          <a:bodyPr vert="horz" lIns="91440" tIns="45720" rIns="91440" bIns="45720" rtlCol="0">
            <a:normAutofit fontScale="9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t>Risk</a:t>
            </a:r>
          </a:p>
        </p:txBody>
      </p:sp>
      <p:sp>
        <p:nvSpPr>
          <p:cNvPr id="6" name="Text Placeholder 6">
            <a:extLst>
              <a:ext uri="{FF2B5EF4-FFF2-40B4-BE49-F238E27FC236}">
                <a16:creationId xmlns:a16="http://schemas.microsoft.com/office/drawing/2014/main" id="{6C95B62F-27C0-4CA8-9C11-769964292978}"/>
              </a:ext>
            </a:extLst>
          </p:cNvPr>
          <p:cNvSpPr txBox="1">
            <a:spLocks/>
          </p:cNvSpPr>
          <p:nvPr/>
        </p:nvSpPr>
        <p:spPr>
          <a:xfrm>
            <a:off x="6515725" y="1426537"/>
            <a:ext cx="3887391" cy="472014"/>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sz="3000" b="1" dirty="0"/>
              <a:t>Protective</a:t>
            </a:r>
          </a:p>
        </p:txBody>
      </p:sp>
      <p:sp>
        <p:nvSpPr>
          <p:cNvPr id="7" name="Content Placeholder 2">
            <a:extLst>
              <a:ext uri="{FF2B5EF4-FFF2-40B4-BE49-F238E27FC236}">
                <a16:creationId xmlns:a16="http://schemas.microsoft.com/office/drawing/2014/main" id="{E8F69502-33AE-4207-9813-6D804D7DB5AF}"/>
              </a:ext>
            </a:extLst>
          </p:cNvPr>
          <p:cNvSpPr txBox="1">
            <a:spLocks/>
          </p:cNvSpPr>
          <p:nvPr/>
        </p:nvSpPr>
        <p:spPr>
          <a:xfrm>
            <a:off x="867808" y="1961457"/>
            <a:ext cx="3868340" cy="3432443"/>
          </a:xfrm>
          <a:prstGeom prst="rect">
            <a:avLst/>
          </a:prstGeom>
        </p:spPr>
        <p:txBody>
          <a:bodyPr>
            <a:normAutofit fontScale="92500" lnSpcReduction="1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400" dirty="0"/>
              <a:t>Prior suicide attempt</a:t>
            </a:r>
          </a:p>
          <a:p>
            <a:r>
              <a:rPr lang="en-US" sz="2400" dirty="0"/>
              <a:t>Mental health issues</a:t>
            </a:r>
          </a:p>
          <a:p>
            <a:r>
              <a:rPr lang="en-US" sz="2400" dirty="0"/>
              <a:t>Substance abuse</a:t>
            </a:r>
          </a:p>
          <a:p>
            <a:r>
              <a:rPr lang="en-US" sz="2400" dirty="0"/>
              <a:t>Access to lethal means</a:t>
            </a:r>
          </a:p>
          <a:p>
            <a:r>
              <a:rPr lang="en-US" sz="2400" dirty="0"/>
              <a:t>Recent loss</a:t>
            </a:r>
          </a:p>
          <a:p>
            <a:r>
              <a:rPr lang="en-US" sz="2400" dirty="0"/>
              <a:t>Legal or financial challenges</a:t>
            </a:r>
          </a:p>
          <a:p>
            <a:r>
              <a:rPr lang="en-US" sz="2400" dirty="0"/>
              <a:t>Relationship issues </a:t>
            </a:r>
          </a:p>
          <a:p>
            <a:r>
              <a:rPr lang="en-US" sz="2400" dirty="0"/>
              <a:t>Unemployment</a:t>
            </a:r>
          </a:p>
          <a:p>
            <a:r>
              <a:rPr lang="en-US" sz="2400" dirty="0"/>
              <a:t>Homelessness</a:t>
            </a:r>
          </a:p>
          <a:p>
            <a:endParaRPr lang="en-US" dirty="0"/>
          </a:p>
        </p:txBody>
      </p:sp>
      <p:sp>
        <p:nvSpPr>
          <p:cNvPr id="8" name="Content Placeholder 7">
            <a:extLst>
              <a:ext uri="{FF2B5EF4-FFF2-40B4-BE49-F238E27FC236}">
                <a16:creationId xmlns:a16="http://schemas.microsoft.com/office/drawing/2014/main" id="{C4927C98-652D-4162-8874-9B7CD6905746}"/>
              </a:ext>
            </a:extLst>
          </p:cNvPr>
          <p:cNvSpPr txBox="1">
            <a:spLocks/>
          </p:cNvSpPr>
          <p:nvPr/>
        </p:nvSpPr>
        <p:spPr>
          <a:xfrm>
            <a:off x="6096000" y="1944953"/>
            <a:ext cx="4307116" cy="3432443"/>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2200" dirty="0"/>
              <a:t>Access to mental health care</a:t>
            </a:r>
          </a:p>
          <a:p>
            <a:r>
              <a:rPr lang="en-US" sz="2200" dirty="0"/>
              <a:t>Sense of connectedness</a:t>
            </a:r>
          </a:p>
          <a:p>
            <a:r>
              <a:rPr lang="en-US" sz="2200" dirty="0"/>
              <a:t>Problem-solving skills</a:t>
            </a:r>
          </a:p>
          <a:p>
            <a:r>
              <a:rPr lang="en-US" sz="2200" dirty="0"/>
              <a:t>Sense of spirituality</a:t>
            </a:r>
          </a:p>
          <a:p>
            <a:r>
              <a:rPr lang="en-US" sz="2200" dirty="0"/>
              <a:t>Mission or purpose</a:t>
            </a:r>
          </a:p>
          <a:p>
            <a:r>
              <a:rPr lang="en-US" sz="2200" dirty="0"/>
              <a:t>Physical health</a:t>
            </a:r>
          </a:p>
          <a:p>
            <a:r>
              <a:rPr lang="en-US" sz="2200" dirty="0"/>
              <a:t>Employment</a:t>
            </a:r>
          </a:p>
          <a:p>
            <a:r>
              <a:rPr lang="en-US" sz="2200" dirty="0"/>
              <a:t>Social and emotional well-being</a:t>
            </a:r>
          </a:p>
        </p:txBody>
      </p:sp>
      <p:sp>
        <p:nvSpPr>
          <p:cNvPr id="9" name="Rectangle 8">
            <a:extLst>
              <a:ext uri="{FF2B5EF4-FFF2-40B4-BE49-F238E27FC236}">
                <a16:creationId xmlns:a16="http://schemas.microsoft.com/office/drawing/2014/main" id="{FC188C15-D24C-4D28-94C4-B99EF98BC5D6}"/>
              </a:ext>
            </a:extLst>
          </p:cNvPr>
          <p:cNvSpPr/>
          <p:nvPr/>
        </p:nvSpPr>
        <p:spPr>
          <a:xfrm>
            <a:off x="3010647" y="5423798"/>
            <a:ext cx="5677787" cy="6663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894E23A-1A2A-48E9-BCB9-D803024A303D}"/>
              </a:ext>
            </a:extLst>
          </p:cNvPr>
          <p:cNvPicPr>
            <a:picLocks noChangeAspect="1"/>
          </p:cNvPicPr>
          <p:nvPr/>
        </p:nvPicPr>
        <p:blipFill>
          <a:blip r:embed="rId3"/>
          <a:stretch>
            <a:fillRect/>
          </a:stretch>
        </p:blipFill>
        <p:spPr>
          <a:xfrm>
            <a:off x="2537962" y="5522428"/>
            <a:ext cx="925241" cy="469046"/>
          </a:xfrm>
          <a:prstGeom prst="rect">
            <a:avLst/>
          </a:prstGeom>
        </p:spPr>
      </p:pic>
      <p:sp>
        <p:nvSpPr>
          <p:cNvPr id="11" name="TextBox 10">
            <a:extLst>
              <a:ext uri="{FF2B5EF4-FFF2-40B4-BE49-F238E27FC236}">
                <a16:creationId xmlns:a16="http://schemas.microsoft.com/office/drawing/2014/main" id="{2EA89280-F740-4EED-A358-50EEFE2C0455}"/>
              </a:ext>
            </a:extLst>
          </p:cNvPr>
          <p:cNvSpPr txBox="1"/>
          <p:nvPr/>
        </p:nvSpPr>
        <p:spPr>
          <a:xfrm>
            <a:off x="3463203" y="5606512"/>
            <a:ext cx="5046125" cy="353943"/>
          </a:xfrm>
          <a:prstGeom prst="rect">
            <a:avLst/>
          </a:prstGeom>
          <a:noFill/>
        </p:spPr>
        <p:txBody>
          <a:bodyPr wrap="square" rtlCol="0">
            <a:spAutoFit/>
          </a:bodyPr>
          <a:lstStyle/>
          <a:p>
            <a:r>
              <a:rPr lang="en-US" sz="1700" b="1" dirty="0">
                <a:solidFill>
                  <a:srgbClr val="00467F"/>
                </a:solidFill>
              </a:rPr>
              <a:t>Goal: </a:t>
            </a:r>
            <a:r>
              <a:rPr lang="en-US" sz="1700" dirty="0"/>
              <a:t>Minimize risk factors and boost protective factors</a:t>
            </a:r>
          </a:p>
        </p:txBody>
      </p:sp>
    </p:spTree>
    <p:extLst>
      <p:ext uri="{BB962C8B-B14F-4D97-AF65-F5344CB8AC3E}">
        <p14:creationId xmlns:p14="http://schemas.microsoft.com/office/powerpoint/2010/main" val="458073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AFF46-9C95-435A-B882-86761FF78DFC}"/>
              </a:ext>
            </a:extLst>
          </p:cNvPr>
          <p:cNvSpPr>
            <a:spLocks noGrp="1"/>
          </p:cNvSpPr>
          <p:nvPr>
            <p:ph type="title"/>
          </p:nvPr>
        </p:nvSpPr>
        <p:spPr/>
        <p:txBody>
          <a:bodyPr/>
          <a:lstStyle/>
          <a:p>
            <a:r>
              <a:rPr lang="en-US"/>
              <a:t>Key Data Points</a:t>
            </a:r>
          </a:p>
        </p:txBody>
      </p:sp>
      <p:sp>
        <p:nvSpPr>
          <p:cNvPr id="4" name="Slide Number Placeholder 3">
            <a:extLst>
              <a:ext uri="{FF2B5EF4-FFF2-40B4-BE49-F238E27FC236}">
                <a16:creationId xmlns:a16="http://schemas.microsoft.com/office/drawing/2014/main" id="{26B2BEBD-9AE2-459E-96F1-F1FAB47A35A4}"/>
              </a:ext>
            </a:extLst>
          </p:cNvPr>
          <p:cNvSpPr>
            <a:spLocks noGrp="1"/>
          </p:cNvSpPr>
          <p:nvPr>
            <p:ph type="sldNum" sz="quarter" idx="12"/>
          </p:nvPr>
        </p:nvSpPr>
        <p:spPr/>
        <p:txBody>
          <a:bodyPr/>
          <a:lstStyle/>
          <a:p>
            <a:fld id="{ACD12D91-5F71-FE4F-A594-B9667DC21877}" type="slidenum">
              <a:rPr lang="en-US" smtClean="0"/>
              <a:t>11</a:t>
            </a:fld>
            <a:endParaRPr lang="en-US"/>
          </a:p>
        </p:txBody>
      </p:sp>
      <p:pic>
        <p:nvPicPr>
          <p:cNvPr id="5" name="Picture 4">
            <a:extLst>
              <a:ext uri="{FF2B5EF4-FFF2-40B4-BE49-F238E27FC236}">
                <a16:creationId xmlns:a16="http://schemas.microsoft.com/office/drawing/2014/main" id="{BD2C306D-894C-4AED-BF18-081D21C99876}"/>
              </a:ext>
            </a:extLst>
          </p:cNvPr>
          <p:cNvPicPr>
            <a:picLocks noChangeAspect="1"/>
          </p:cNvPicPr>
          <p:nvPr/>
        </p:nvPicPr>
        <p:blipFill>
          <a:blip r:embed="rId3"/>
          <a:stretch>
            <a:fillRect/>
          </a:stretch>
        </p:blipFill>
        <p:spPr>
          <a:xfrm>
            <a:off x="1953491" y="1384778"/>
            <a:ext cx="8285018" cy="4708843"/>
          </a:xfrm>
          <a:prstGeom prst="rect">
            <a:avLst/>
          </a:prstGeom>
        </p:spPr>
      </p:pic>
    </p:spTree>
    <p:extLst>
      <p:ext uri="{BB962C8B-B14F-4D97-AF65-F5344CB8AC3E}">
        <p14:creationId xmlns:p14="http://schemas.microsoft.com/office/powerpoint/2010/main" val="17740618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B20E72-BC2F-4B7E-B6D5-80133B4BCA10}"/>
              </a:ext>
            </a:extLst>
          </p:cNvPr>
          <p:cNvSpPr>
            <a:spLocks noGrp="1"/>
          </p:cNvSpPr>
          <p:nvPr>
            <p:ph type="title"/>
          </p:nvPr>
        </p:nvSpPr>
        <p:spPr/>
        <p:txBody>
          <a:bodyPr>
            <a:normAutofit/>
          </a:bodyPr>
          <a:lstStyle/>
          <a:p>
            <a:r>
              <a:rPr lang="en-US" sz="3000" dirty="0"/>
              <a:t>Suicide Count, U.S. Adult and Veteran Populations (2005–2017)</a:t>
            </a:r>
          </a:p>
        </p:txBody>
      </p:sp>
      <p:sp>
        <p:nvSpPr>
          <p:cNvPr id="4" name="Slide Number Placeholder 3">
            <a:extLst>
              <a:ext uri="{FF2B5EF4-FFF2-40B4-BE49-F238E27FC236}">
                <a16:creationId xmlns:a16="http://schemas.microsoft.com/office/drawing/2014/main" id="{9D4D8092-9D7E-4D7D-A44F-F82A152FB26B}"/>
              </a:ext>
            </a:extLst>
          </p:cNvPr>
          <p:cNvSpPr>
            <a:spLocks noGrp="1"/>
          </p:cNvSpPr>
          <p:nvPr>
            <p:ph type="sldNum" sz="quarter" idx="12"/>
          </p:nvPr>
        </p:nvSpPr>
        <p:spPr/>
        <p:txBody>
          <a:bodyPr/>
          <a:lstStyle/>
          <a:p>
            <a:fld id="{ACD12D91-5F71-FE4F-A594-B9667DC21877}" type="slidenum">
              <a:rPr lang="en-US" smtClean="0"/>
              <a:t>12</a:t>
            </a:fld>
            <a:endParaRPr lang="en-US"/>
          </a:p>
        </p:txBody>
      </p:sp>
      <p:sp>
        <p:nvSpPr>
          <p:cNvPr id="6" name="Title 5">
            <a:extLst>
              <a:ext uri="{FF2B5EF4-FFF2-40B4-BE49-F238E27FC236}">
                <a16:creationId xmlns:a16="http://schemas.microsoft.com/office/drawing/2014/main" id="{AD9E3607-2437-48D3-8FA5-7059EA53A43A}"/>
              </a:ext>
            </a:extLst>
          </p:cNvPr>
          <p:cNvSpPr txBox="1">
            <a:spLocks/>
          </p:cNvSpPr>
          <p:nvPr/>
        </p:nvSpPr>
        <p:spPr>
          <a:xfrm>
            <a:off x="1111688" y="5482958"/>
            <a:ext cx="9968623" cy="646331"/>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algn="ctr"/>
            <a:r>
              <a:rPr lang="en-US" sz="2000" b="0" dirty="0"/>
              <a:t>From 2005 to 2017, there was a 43.6% increase in the number of suicide deaths in the general population and a 6.1% increase in the number of suicide deaths in the Veteran population. </a:t>
            </a:r>
          </a:p>
        </p:txBody>
      </p:sp>
      <p:pic>
        <p:nvPicPr>
          <p:cNvPr id="12" name="Content Placeholder 11">
            <a:extLst>
              <a:ext uri="{FF2B5EF4-FFF2-40B4-BE49-F238E27FC236}">
                <a16:creationId xmlns:a16="http://schemas.microsoft.com/office/drawing/2014/main" id="{6ADE48C5-2E52-5242-B799-B634CB10B13A}"/>
              </a:ext>
            </a:extLst>
          </p:cNvPr>
          <p:cNvPicPr>
            <a:picLocks noGrp="1" noChangeAspect="1"/>
          </p:cNvPicPr>
          <p:nvPr>
            <p:ph idx="1"/>
          </p:nvPr>
        </p:nvPicPr>
        <p:blipFill>
          <a:blip r:embed="rId3"/>
          <a:stretch>
            <a:fillRect/>
          </a:stretch>
        </p:blipFill>
        <p:spPr>
          <a:xfrm>
            <a:off x="74402" y="1174741"/>
            <a:ext cx="12043194" cy="4508517"/>
          </a:xfrm>
        </p:spPr>
      </p:pic>
    </p:spTree>
    <p:extLst>
      <p:ext uri="{BB962C8B-B14F-4D97-AF65-F5344CB8AC3E}">
        <p14:creationId xmlns:p14="http://schemas.microsoft.com/office/powerpoint/2010/main" val="11526416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FBCB82-51BD-4188-8F51-0BFBFFC159C5}"/>
              </a:ext>
            </a:extLst>
          </p:cNvPr>
          <p:cNvSpPr>
            <a:spLocks noGrp="1"/>
          </p:cNvSpPr>
          <p:nvPr>
            <p:ph type="title"/>
          </p:nvPr>
        </p:nvSpPr>
        <p:spPr/>
        <p:txBody>
          <a:bodyPr/>
          <a:lstStyle/>
          <a:p>
            <a:r>
              <a:rPr lang="en-US" dirty="0"/>
              <a:t>Veteran Suicide Deaths: Count vs. Rate</a:t>
            </a:r>
          </a:p>
        </p:txBody>
      </p:sp>
      <p:sp>
        <p:nvSpPr>
          <p:cNvPr id="4" name="Slide Number Placeholder 3">
            <a:extLst>
              <a:ext uri="{FF2B5EF4-FFF2-40B4-BE49-F238E27FC236}">
                <a16:creationId xmlns:a16="http://schemas.microsoft.com/office/drawing/2014/main" id="{C88ADC4F-1CAE-47BD-98CE-E51A47C412D1}"/>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5" name="Content Placeholder 2">
            <a:extLst>
              <a:ext uri="{FF2B5EF4-FFF2-40B4-BE49-F238E27FC236}">
                <a16:creationId xmlns:a16="http://schemas.microsoft.com/office/drawing/2014/main" id="{39825833-FB01-4334-95FB-A57C66F5E164}"/>
              </a:ext>
            </a:extLst>
          </p:cNvPr>
          <p:cNvSpPr txBox="1">
            <a:spLocks/>
          </p:cNvSpPr>
          <p:nvPr/>
        </p:nvSpPr>
        <p:spPr>
          <a:xfrm>
            <a:off x="2152650" y="1561302"/>
            <a:ext cx="7886700" cy="43762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
                <a:srgbClr val="0194D3"/>
              </a:buClr>
              <a:buSzTx/>
              <a:buFont typeface="Arial" panose="020B0604020202020204" pitchFamily="34" charset="0"/>
              <a:buNone/>
              <a:tabLst/>
              <a:defRPr/>
            </a:pPr>
            <a:r>
              <a:rPr kumimoji="0" lang="en-US" altLang="en-US" sz="20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Veteran Suicide Deaths in 2017</a:t>
            </a:r>
            <a:endParaRPr kumimoji="0" lang="en-US" sz="2000" b="1" i="0" u="none" strike="noStrike" kern="1200" cap="none" spc="0" normalizeH="0" baseline="0" noProof="0" dirty="0">
              <a:ln>
                <a:noFill/>
              </a:ln>
              <a:solidFill>
                <a:prstClr val="black">
                  <a:lumMod val="85000"/>
                  <a:lumOff val="15000"/>
                </a:prstClr>
              </a:solidFill>
              <a:effectLst/>
              <a:uLnTx/>
              <a:uFillTx/>
              <a:latin typeface="Calibri" panose="020F0502020204030204" pitchFamily="34" charset="0"/>
              <a:ea typeface="+mn-ea"/>
              <a:cs typeface="Calibri" panose="020F0502020204030204" pitchFamily="34" charset="0"/>
            </a:endParaRPr>
          </a:p>
        </p:txBody>
      </p:sp>
      <p:pic>
        <p:nvPicPr>
          <p:cNvPr id="6" name="Picture 5">
            <a:extLst>
              <a:ext uri="{FF2B5EF4-FFF2-40B4-BE49-F238E27FC236}">
                <a16:creationId xmlns:a16="http://schemas.microsoft.com/office/drawing/2014/main" id="{3E805D31-6F39-4250-BE24-E95B3A34BFC8}"/>
              </a:ext>
            </a:extLst>
          </p:cNvPr>
          <p:cNvPicPr>
            <a:picLocks noChangeAspect="1"/>
          </p:cNvPicPr>
          <p:nvPr/>
        </p:nvPicPr>
        <p:blipFill>
          <a:blip r:embed="rId3"/>
          <a:stretch>
            <a:fillRect/>
          </a:stretch>
        </p:blipFill>
        <p:spPr>
          <a:xfrm>
            <a:off x="883230" y="2061984"/>
            <a:ext cx="5015492" cy="2936924"/>
          </a:xfrm>
          <a:prstGeom prst="rect">
            <a:avLst/>
          </a:prstGeom>
        </p:spPr>
      </p:pic>
      <p:pic>
        <p:nvPicPr>
          <p:cNvPr id="7" name="Picture 6">
            <a:extLst>
              <a:ext uri="{FF2B5EF4-FFF2-40B4-BE49-F238E27FC236}">
                <a16:creationId xmlns:a16="http://schemas.microsoft.com/office/drawing/2014/main" id="{F96257CA-404C-4ABD-9E8E-524FD69FBB5A}"/>
              </a:ext>
            </a:extLst>
          </p:cNvPr>
          <p:cNvPicPr>
            <a:picLocks noChangeAspect="1"/>
          </p:cNvPicPr>
          <p:nvPr/>
        </p:nvPicPr>
        <p:blipFill>
          <a:blip r:embed="rId4"/>
          <a:stretch>
            <a:fillRect/>
          </a:stretch>
        </p:blipFill>
        <p:spPr>
          <a:xfrm>
            <a:off x="6151420" y="2118867"/>
            <a:ext cx="4929305" cy="2855568"/>
          </a:xfrm>
          <a:prstGeom prst="rect">
            <a:avLst/>
          </a:prstGeom>
        </p:spPr>
      </p:pic>
      <p:sp>
        <p:nvSpPr>
          <p:cNvPr id="8" name="Title 5">
            <a:extLst>
              <a:ext uri="{FF2B5EF4-FFF2-40B4-BE49-F238E27FC236}">
                <a16:creationId xmlns:a16="http://schemas.microsoft.com/office/drawing/2014/main" id="{E2CF2886-7876-48D3-A0E2-B386618202E6}"/>
              </a:ext>
            </a:extLst>
          </p:cNvPr>
          <p:cNvSpPr txBox="1">
            <a:spLocks/>
          </p:cNvSpPr>
          <p:nvPr/>
        </p:nvSpPr>
        <p:spPr>
          <a:xfrm>
            <a:off x="1194816" y="5103884"/>
            <a:ext cx="4624094" cy="535531"/>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467F"/>
                </a:solidFill>
                <a:effectLst/>
                <a:uLnTx/>
                <a:uFillTx/>
                <a:latin typeface="Calibri" panose="020F0502020204030204"/>
                <a:ea typeface="+mj-ea"/>
                <a:cs typeface="+mj-cs"/>
              </a:rPr>
              <a:t>The absolute number of suicides was highest among Veterans ages 55–74.</a:t>
            </a:r>
          </a:p>
        </p:txBody>
      </p:sp>
      <p:sp>
        <p:nvSpPr>
          <p:cNvPr id="9" name="Title 5">
            <a:extLst>
              <a:ext uri="{FF2B5EF4-FFF2-40B4-BE49-F238E27FC236}">
                <a16:creationId xmlns:a16="http://schemas.microsoft.com/office/drawing/2014/main" id="{4EEDACA4-125C-41DB-81AC-B37EA537E103}"/>
              </a:ext>
            </a:extLst>
          </p:cNvPr>
          <p:cNvSpPr txBox="1">
            <a:spLocks/>
          </p:cNvSpPr>
          <p:nvPr/>
        </p:nvSpPr>
        <p:spPr>
          <a:xfrm>
            <a:off x="6546278" y="5190400"/>
            <a:ext cx="4624094" cy="31393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467F"/>
                </a:solidFill>
                <a:effectLst/>
                <a:uLnTx/>
                <a:uFillTx/>
                <a:latin typeface="Calibri" panose="020F0502020204030204"/>
                <a:ea typeface="+mj-ea"/>
                <a:cs typeface="+mj-cs"/>
              </a:rPr>
              <a:t>Veterans ages 18–34 had the highest suicide rate.</a:t>
            </a:r>
          </a:p>
        </p:txBody>
      </p:sp>
    </p:spTree>
    <p:extLst>
      <p:ext uri="{BB962C8B-B14F-4D97-AF65-F5344CB8AC3E}">
        <p14:creationId xmlns:p14="http://schemas.microsoft.com/office/powerpoint/2010/main" val="7810684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756E0D-9AF5-45A7-8508-3E4225A2CB6E}"/>
              </a:ext>
            </a:extLst>
          </p:cNvPr>
          <p:cNvSpPr>
            <a:spLocks noGrp="1"/>
          </p:cNvSpPr>
          <p:nvPr>
            <p:ph type="title"/>
          </p:nvPr>
        </p:nvSpPr>
        <p:spPr/>
        <p:txBody>
          <a:bodyPr/>
          <a:lstStyle/>
          <a:p>
            <a:r>
              <a:rPr lang="en-US"/>
              <a:t>U.S. Veterans and Suicide Methods (2017)</a:t>
            </a:r>
          </a:p>
        </p:txBody>
      </p:sp>
      <p:sp>
        <p:nvSpPr>
          <p:cNvPr id="4" name="Slide Number Placeholder 3">
            <a:extLst>
              <a:ext uri="{FF2B5EF4-FFF2-40B4-BE49-F238E27FC236}">
                <a16:creationId xmlns:a16="http://schemas.microsoft.com/office/drawing/2014/main" id="{CD5E5879-14EF-48E6-AD86-96D50E3085D9}"/>
              </a:ext>
            </a:extLst>
          </p:cNvPr>
          <p:cNvSpPr>
            <a:spLocks noGrp="1"/>
          </p:cNvSpPr>
          <p:nvPr>
            <p:ph type="sldNum" sz="quarter" idx="12"/>
          </p:nvPr>
        </p:nvSpPr>
        <p:spPr/>
        <p:txBody>
          <a:bodyPr/>
          <a:lstStyle/>
          <a:p>
            <a:fld id="{ACD12D91-5F71-FE4F-A594-B9667DC21877}" type="slidenum">
              <a:rPr lang="en-US" smtClean="0"/>
              <a:pPr/>
              <a:t>14</a:t>
            </a:fld>
            <a:endParaRPr lang="en-US"/>
          </a:p>
        </p:txBody>
      </p:sp>
      <p:graphicFrame>
        <p:nvGraphicFramePr>
          <p:cNvPr id="12" name="Chart 11">
            <a:extLst>
              <a:ext uri="{FF2B5EF4-FFF2-40B4-BE49-F238E27FC236}">
                <a16:creationId xmlns:a16="http://schemas.microsoft.com/office/drawing/2014/main" id="{56F6FBB9-1C73-4504-A199-748FF0A228EF}"/>
              </a:ext>
            </a:extLst>
          </p:cNvPr>
          <p:cNvGraphicFramePr/>
          <p:nvPr/>
        </p:nvGraphicFramePr>
        <p:xfrm>
          <a:off x="5483675" y="1209535"/>
          <a:ext cx="5120503" cy="50001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Chart 12">
            <a:extLst>
              <a:ext uri="{FF2B5EF4-FFF2-40B4-BE49-F238E27FC236}">
                <a16:creationId xmlns:a16="http://schemas.microsoft.com/office/drawing/2014/main" id="{627A07CD-EA70-4C09-8E94-FD1AA039626A}"/>
              </a:ext>
            </a:extLst>
          </p:cNvPr>
          <p:cNvGraphicFramePr/>
          <p:nvPr/>
        </p:nvGraphicFramePr>
        <p:xfrm>
          <a:off x="1111348" y="1209536"/>
          <a:ext cx="5120502" cy="500017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0610227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2563E-66B5-4067-8B87-9D6969E17EC8}"/>
              </a:ext>
            </a:extLst>
          </p:cNvPr>
          <p:cNvSpPr>
            <a:spLocks noGrp="1"/>
          </p:cNvSpPr>
          <p:nvPr>
            <p:ph type="title"/>
          </p:nvPr>
        </p:nvSpPr>
        <p:spPr/>
        <p:txBody>
          <a:bodyPr>
            <a:normAutofit/>
          </a:bodyPr>
          <a:lstStyle/>
          <a:p>
            <a:r>
              <a:rPr lang="en-US" sz="3000" dirty="0"/>
              <a:t>Method of Suicide Among Veteran and Non-Veteran Adults Who Died by Suicide (2017)</a:t>
            </a:r>
          </a:p>
        </p:txBody>
      </p:sp>
      <p:sp>
        <p:nvSpPr>
          <p:cNvPr id="4" name="Slide Number Placeholder 3">
            <a:extLst>
              <a:ext uri="{FF2B5EF4-FFF2-40B4-BE49-F238E27FC236}">
                <a16:creationId xmlns:a16="http://schemas.microsoft.com/office/drawing/2014/main" id="{C75BE757-4A1E-4FFE-9A71-9CDF02AD0728}"/>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pic>
        <p:nvPicPr>
          <p:cNvPr id="5" name="Picture 4">
            <a:extLst>
              <a:ext uri="{FF2B5EF4-FFF2-40B4-BE49-F238E27FC236}">
                <a16:creationId xmlns:a16="http://schemas.microsoft.com/office/drawing/2014/main" id="{9ECBAF5E-1662-42DF-9146-F8BEF6176053}"/>
              </a:ext>
            </a:extLst>
          </p:cNvPr>
          <p:cNvPicPr>
            <a:picLocks noChangeAspect="1"/>
          </p:cNvPicPr>
          <p:nvPr/>
        </p:nvPicPr>
        <p:blipFill>
          <a:blip r:embed="rId3"/>
          <a:stretch>
            <a:fillRect/>
          </a:stretch>
        </p:blipFill>
        <p:spPr>
          <a:xfrm>
            <a:off x="1020631" y="1903190"/>
            <a:ext cx="10150736" cy="3355753"/>
          </a:xfrm>
          <a:prstGeom prst="rect">
            <a:avLst/>
          </a:prstGeom>
        </p:spPr>
      </p:pic>
      <p:sp>
        <p:nvSpPr>
          <p:cNvPr id="7" name="Title 5">
            <a:extLst>
              <a:ext uri="{FF2B5EF4-FFF2-40B4-BE49-F238E27FC236}">
                <a16:creationId xmlns:a16="http://schemas.microsoft.com/office/drawing/2014/main" id="{9D18E84B-596B-4E13-85FC-4515EA0A1C46}"/>
              </a:ext>
            </a:extLst>
          </p:cNvPr>
          <p:cNvSpPr txBox="1">
            <a:spLocks/>
          </p:cNvSpPr>
          <p:nvPr/>
        </p:nvSpPr>
        <p:spPr>
          <a:xfrm>
            <a:off x="2176346" y="5644331"/>
            <a:ext cx="7839307" cy="313932"/>
          </a:xfrm>
          <a:prstGeom prst="rect">
            <a:avLst/>
          </a:prstGeom>
        </p:spPr>
        <p:txBody>
          <a:bodyPr vert="horz" wrap="square" lIns="91440" tIns="45720" rIns="91440" bIns="45720" rtlCol="0" anchor="b">
            <a:spAutoFit/>
          </a:bodyPr>
          <a:lstStyle>
            <a:lvl1pPr algn="l" defTabSz="914400" rtl="0" eaLnBrk="1" latinLnBrk="0" hangingPunct="1">
              <a:lnSpc>
                <a:spcPct val="90000"/>
              </a:lnSpc>
              <a:spcBef>
                <a:spcPct val="0"/>
              </a:spcBef>
              <a:buNone/>
              <a:defRPr sz="3500" b="1" kern="1200">
                <a:solidFill>
                  <a:srgbClr val="00467F"/>
                </a:solidFill>
                <a:latin typeface="+mn-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1600" b="0" i="0" u="none" strike="noStrike" kern="1200" cap="none" spc="0" normalizeH="0" baseline="0" noProof="0" dirty="0">
                <a:ln>
                  <a:noFill/>
                </a:ln>
                <a:solidFill>
                  <a:srgbClr val="00467F"/>
                </a:solidFill>
                <a:effectLst/>
                <a:uLnTx/>
                <a:uFillTx/>
                <a:latin typeface="Calibri" panose="020F0502020204030204"/>
                <a:ea typeface="+mj-ea"/>
                <a:cs typeface="+mj-cs"/>
              </a:rPr>
              <a:t>In 2017, 69.4% of Veteran suicide deaths were due to a self-inflicted firearm injury.</a:t>
            </a:r>
          </a:p>
        </p:txBody>
      </p:sp>
    </p:spTree>
    <p:extLst>
      <p:ext uri="{BB962C8B-B14F-4D97-AF65-F5344CB8AC3E}">
        <p14:creationId xmlns:p14="http://schemas.microsoft.com/office/powerpoint/2010/main" val="2524713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7E04D7F-F78B-5B47-8487-DC8A69043F33}"/>
              </a:ext>
            </a:extLst>
          </p:cNvPr>
          <p:cNvSpPr>
            <a:spLocks noGrp="1"/>
          </p:cNvSpPr>
          <p:nvPr>
            <p:ph type="title"/>
          </p:nvPr>
        </p:nvSpPr>
        <p:spPr/>
        <p:txBody>
          <a:bodyPr/>
          <a:lstStyle/>
          <a:p>
            <a:r>
              <a:rPr lang="en-US" dirty="0"/>
              <a:t>Time From Decision to Action &lt; 1 Hour</a:t>
            </a:r>
          </a:p>
        </p:txBody>
      </p:sp>
      <p:sp>
        <p:nvSpPr>
          <p:cNvPr id="4" name="Slide Number Placeholder 3">
            <a:extLst>
              <a:ext uri="{FF2B5EF4-FFF2-40B4-BE49-F238E27FC236}">
                <a16:creationId xmlns:a16="http://schemas.microsoft.com/office/drawing/2014/main" id="{DAE43F30-0A9E-411F-B3A8-65D6A3B7A1F4}"/>
              </a:ext>
            </a:extLst>
          </p:cNvPr>
          <p:cNvSpPr>
            <a:spLocks noGrp="1"/>
          </p:cNvSpPr>
          <p:nvPr>
            <p:ph type="sldNum" sz="quarter" idx="12"/>
          </p:nvPr>
        </p:nvSpPr>
        <p:spPr/>
        <p:txBody>
          <a:bodyPr/>
          <a:lstStyle/>
          <a:p>
            <a:fld id="{ACD12D91-5F71-FE4F-A594-B9667DC21877}" type="slidenum">
              <a:rPr lang="en-US" smtClean="0"/>
              <a:pPr/>
              <a:t>16</a:t>
            </a:fld>
            <a:endParaRPr lang="en-US"/>
          </a:p>
        </p:txBody>
      </p:sp>
      <p:pic>
        <p:nvPicPr>
          <p:cNvPr id="10" name="Picture 9" descr="A picture containing drawing&#10;&#10;Description automatically generated">
            <a:extLst>
              <a:ext uri="{FF2B5EF4-FFF2-40B4-BE49-F238E27FC236}">
                <a16:creationId xmlns:a16="http://schemas.microsoft.com/office/drawing/2014/main" id="{E6B6FA21-A4E5-4628-B778-21EFAFFEDFD0}"/>
              </a:ext>
            </a:extLst>
          </p:cNvPr>
          <p:cNvPicPr>
            <a:picLocks noChangeAspect="1"/>
          </p:cNvPicPr>
          <p:nvPr/>
        </p:nvPicPr>
        <p:blipFill>
          <a:blip r:embed="rId3"/>
          <a:stretch>
            <a:fillRect/>
          </a:stretch>
        </p:blipFill>
        <p:spPr>
          <a:xfrm>
            <a:off x="131234" y="6417194"/>
            <a:ext cx="905933" cy="376270"/>
          </a:xfrm>
          <a:prstGeom prst="rect">
            <a:avLst/>
          </a:prstGeom>
        </p:spPr>
      </p:pic>
      <p:pic>
        <p:nvPicPr>
          <p:cNvPr id="9" name="Picture 8">
            <a:extLst>
              <a:ext uri="{FF2B5EF4-FFF2-40B4-BE49-F238E27FC236}">
                <a16:creationId xmlns:a16="http://schemas.microsoft.com/office/drawing/2014/main" id="{E5AFAA04-9A3D-4E3E-AA8E-D89BC088C95A}"/>
              </a:ext>
            </a:extLst>
          </p:cNvPr>
          <p:cNvPicPr>
            <a:picLocks noChangeAspect="1"/>
          </p:cNvPicPr>
          <p:nvPr/>
        </p:nvPicPr>
        <p:blipFill rotWithShape="1">
          <a:blip r:embed="rId4">
            <a:extLst>
              <a:ext uri="{28A0092B-C50C-407E-A947-70E740481C1C}">
                <a14:useLocalDpi xmlns:a14="http://schemas.microsoft.com/office/drawing/2010/main" val="0"/>
              </a:ext>
            </a:extLst>
          </a:blip>
          <a:srcRect r="9335"/>
          <a:stretch/>
        </p:blipFill>
        <p:spPr>
          <a:xfrm>
            <a:off x="6096000" y="1483707"/>
            <a:ext cx="5964766" cy="3703727"/>
          </a:xfrm>
          <a:prstGeom prst="rect">
            <a:avLst/>
          </a:prstGeom>
        </p:spPr>
      </p:pic>
      <p:sp>
        <p:nvSpPr>
          <p:cNvPr id="11" name="Freeform 505">
            <a:extLst>
              <a:ext uri="{FF2B5EF4-FFF2-40B4-BE49-F238E27FC236}">
                <a16:creationId xmlns:a16="http://schemas.microsoft.com/office/drawing/2014/main" id="{AC2A52DA-E729-446F-99F5-6BDE49EE6C45}"/>
              </a:ext>
            </a:extLst>
          </p:cNvPr>
          <p:cNvSpPr/>
          <p:nvPr/>
        </p:nvSpPr>
        <p:spPr>
          <a:xfrm>
            <a:off x="8000210" y="2760080"/>
            <a:ext cx="0" cy="0"/>
          </a:xfrm>
          <a:custGeom>
            <a:avLst/>
            <a:gdLst>
              <a:gd name="connsiteX0" fmla="*/ 0 w 0"/>
              <a:gd name="connsiteY0" fmla="*/ 0 h 0"/>
              <a:gd name="connsiteX1" fmla="*/ 0 w 0"/>
              <a:gd name="connsiteY1" fmla="*/ 0 h 0"/>
              <a:gd name="connsiteX2" fmla="*/ 0 w 0"/>
              <a:gd name="connsiteY2" fmla="*/ 0 h 0"/>
            </a:gdLst>
            <a:ahLst/>
            <a:cxnLst>
              <a:cxn ang="0">
                <a:pos x="connsiteX0" y="connsiteY0"/>
              </a:cxn>
              <a:cxn ang="0">
                <a:pos x="connsiteX1" y="connsiteY1"/>
              </a:cxn>
              <a:cxn ang="0">
                <a:pos x="connsiteX2" y="connsiteY2"/>
              </a:cxn>
            </a:cxnLst>
            <a:rect l="l" t="t" r="r" b="b"/>
            <a:pathLst>
              <a:path>
                <a:moveTo>
                  <a:pt x="0" y="0"/>
                </a:moveTo>
                <a:lnTo>
                  <a:pt x="0" y="0"/>
                </a:lnTo>
                <a:lnTo>
                  <a:pt x="0" y="0"/>
                </a:lnTo>
                <a:close/>
              </a:path>
            </a:pathLst>
          </a:custGeom>
          <a:solidFill>
            <a:srgbClr val="BAC8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Freeform 29">
            <a:extLst>
              <a:ext uri="{FF2B5EF4-FFF2-40B4-BE49-F238E27FC236}">
                <a16:creationId xmlns:a16="http://schemas.microsoft.com/office/drawing/2014/main" id="{B6696BE4-3D53-4987-9EBF-92529BC776D1}"/>
              </a:ext>
            </a:extLst>
          </p:cNvPr>
          <p:cNvSpPr>
            <a:spLocks/>
          </p:cNvSpPr>
          <p:nvPr/>
        </p:nvSpPr>
        <p:spPr bwMode="auto">
          <a:xfrm>
            <a:off x="7921119" y="3495213"/>
            <a:ext cx="26651" cy="18663"/>
          </a:xfrm>
          <a:custGeom>
            <a:avLst/>
            <a:gdLst>
              <a:gd name="T0" fmla="*/ 3 w 12"/>
              <a:gd name="T1" fmla="*/ 9 h 9"/>
              <a:gd name="T2" fmla="*/ 7 w 12"/>
              <a:gd name="T3" fmla="*/ 9 h 9"/>
              <a:gd name="T4" fmla="*/ 10 w 12"/>
              <a:gd name="T5" fmla="*/ 6 h 9"/>
              <a:gd name="T6" fmla="*/ 12 w 12"/>
              <a:gd name="T7" fmla="*/ 4 h 9"/>
              <a:gd name="T8" fmla="*/ 8 w 12"/>
              <a:gd name="T9" fmla="*/ 2 h 9"/>
              <a:gd name="T10" fmla="*/ 4 w 12"/>
              <a:gd name="T11" fmla="*/ 1 h 9"/>
              <a:gd name="T12" fmla="*/ 0 w 12"/>
              <a:gd name="T13" fmla="*/ 7 h 9"/>
              <a:gd name="T14" fmla="*/ 3 w 12"/>
              <a:gd name="T15" fmla="*/ 9 h 9"/>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 h="9">
                <a:moveTo>
                  <a:pt x="3" y="9"/>
                </a:moveTo>
                <a:cubicBezTo>
                  <a:pt x="7" y="9"/>
                  <a:pt x="7" y="9"/>
                  <a:pt x="7" y="9"/>
                </a:cubicBezTo>
                <a:cubicBezTo>
                  <a:pt x="10" y="6"/>
                  <a:pt x="10" y="6"/>
                  <a:pt x="10" y="6"/>
                </a:cubicBezTo>
                <a:cubicBezTo>
                  <a:pt x="12" y="4"/>
                  <a:pt x="12" y="4"/>
                  <a:pt x="12" y="4"/>
                </a:cubicBezTo>
                <a:cubicBezTo>
                  <a:pt x="8" y="2"/>
                  <a:pt x="8" y="2"/>
                  <a:pt x="8" y="2"/>
                </a:cubicBezTo>
                <a:cubicBezTo>
                  <a:pt x="8" y="2"/>
                  <a:pt x="5" y="0"/>
                  <a:pt x="4" y="1"/>
                </a:cubicBezTo>
                <a:cubicBezTo>
                  <a:pt x="4" y="2"/>
                  <a:pt x="0" y="7"/>
                  <a:pt x="0" y="7"/>
                </a:cubicBezTo>
                <a:lnTo>
                  <a:pt x="3" y="9"/>
                </a:lnTo>
                <a:close/>
              </a:path>
            </a:pathLst>
          </a:cu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3" name="Line 48">
            <a:extLst>
              <a:ext uri="{FF2B5EF4-FFF2-40B4-BE49-F238E27FC236}">
                <a16:creationId xmlns:a16="http://schemas.microsoft.com/office/drawing/2014/main" id="{9F0D04A8-9561-476E-BADB-60C3F75ED71C}"/>
              </a:ext>
            </a:extLst>
          </p:cNvPr>
          <p:cNvSpPr>
            <a:spLocks noChangeShapeType="1"/>
          </p:cNvSpPr>
          <p:nvPr/>
        </p:nvSpPr>
        <p:spPr bwMode="auto">
          <a:xfrm>
            <a:off x="6191388" y="3193964"/>
            <a:ext cx="0" cy="0"/>
          </a:xfrm>
          <a:prstGeom prst="line">
            <a:avLst/>
          </a:prstGeom>
          <a:solidFill>
            <a:schemeClr val="accent1"/>
          </a:solidFill>
          <a:ln w="19050">
            <a:solidFill>
              <a:srgbClr val="1C2632"/>
            </a:solidFill>
            <a:round/>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sp>
        <p:nvSpPr>
          <p:cNvPr id="14" name="Line 49">
            <a:extLst>
              <a:ext uri="{FF2B5EF4-FFF2-40B4-BE49-F238E27FC236}">
                <a16:creationId xmlns:a16="http://schemas.microsoft.com/office/drawing/2014/main" id="{549D6D1C-2C33-42CB-B976-00C58ADEB4FF}"/>
              </a:ext>
            </a:extLst>
          </p:cNvPr>
          <p:cNvSpPr>
            <a:spLocks noChangeShapeType="1"/>
          </p:cNvSpPr>
          <p:nvPr/>
        </p:nvSpPr>
        <p:spPr bwMode="auto">
          <a:xfrm>
            <a:off x="6191388" y="3193964"/>
            <a:ext cx="0" cy="0"/>
          </a:xfrm>
          <a:prstGeom prst="line">
            <a:avLst/>
          </a:prstGeom>
          <a:solidFill>
            <a:schemeClr val="accent1"/>
          </a:solidFill>
          <a:ln w="19050" cap="flat">
            <a:solidFill>
              <a:srgbClr val="1C2632"/>
            </a:solidFill>
            <a:prstDash val="solid"/>
            <a:miter lim="800000"/>
            <a:headEnd/>
            <a:tailEnd/>
          </a:ln>
        </p:spPr>
        <p:txBody>
          <a:bodyPr/>
          <a:lstStyle/>
          <a:p>
            <a:pPr marL="0" marR="0" lvl="0" indent="0" algn="l" defTabSz="1371326"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dirty="0">
              <a:ln>
                <a:noFill/>
              </a:ln>
              <a:solidFill>
                <a:prstClr val="black"/>
              </a:solidFill>
              <a:effectLst/>
              <a:uLnTx/>
              <a:uFillTx/>
              <a:latin typeface="Lato Light" charset="0"/>
              <a:ea typeface="+mn-ea"/>
              <a:cs typeface="+mn-cs"/>
            </a:endParaRPr>
          </a:p>
        </p:txBody>
      </p:sp>
      <p:pic>
        <p:nvPicPr>
          <p:cNvPr id="15" name="Picture 14">
            <a:extLst>
              <a:ext uri="{FF2B5EF4-FFF2-40B4-BE49-F238E27FC236}">
                <a16:creationId xmlns:a16="http://schemas.microsoft.com/office/drawing/2014/main" id="{3B98CA27-AA87-4AA5-843E-239F9AC4C88D}"/>
              </a:ext>
            </a:extLst>
          </p:cNvPr>
          <p:cNvPicPr>
            <a:picLocks noChangeAspect="1"/>
          </p:cNvPicPr>
          <p:nvPr/>
        </p:nvPicPr>
        <p:blipFill rotWithShape="1">
          <a:blip r:embed="rId5"/>
          <a:srcRect l="7469" r="11306"/>
          <a:stretch/>
        </p:blipFill>
        <p:spPr>
          <a:xfrm>
            <a:off x="131234" y="1883232"/>
            <a:ext cx="5619361" cy="2904749"/>
          </a:xfrm>
          <a:prstGeom prst="rect">
            <a:avLst/>
          </a:prstGeom>
        </p:spPr>
      </p:pic>
      <p:sp>
        <p:nvSpPr>
          <p:cNvPr id="16" name="TextBox 15">
            <a:extLst>
              <a:ext uri="{FF2B5EF4-FFF2-40B4-BE49-F238E27FC236}">
                <a16:creationId xmlns:a16="http://schemas.microsoft.com/office/drawing/2014/main" id="{794FB8CE-4D43-41E5-903A-380AB2A29887}"/>
              </a:ext>
            </a:extLst>
          </p:cNvPr>
          <p:cNvSpPr txBox="1"/>
          <p:nvPr/>
        </p:nvSpPr>
        <p:spPr>
          <a:xfrm>
            <a:off x="6638939" y="5387500"/>
            <a:ext cx="3933285"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CDC WISQARS and US Dept. of Veterans Affairs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hlinkClick r:id="rId6"/>
              </a:rPr>
              <a:t>https://www.mirecc.va.gov/lethalmeanssafety/facts/</a:t>
            </a:r>
            <a:endPar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7" name="TextBox 16">
            <a:extLst>
              <a:ext uri="{FF2B5EF4-FFF2-40B4-BE49-F238E27FC236}">
                <a16:creationId xmlns:a16="http://schemas.microsoft.com/office/drawing/2014/main" id="{F1DED2A5-D72B-432C-8FEF-6650D8378EC9}"/>
              </a:ext>
            </a:extLst>
          </p:cNvPr>
          <p:cNvSpPr txBox="1"/>
          <p:nvPr/>
        </p:nvSpPr>
        <p:spPr>
          <a:xfrm>
            <a:off x="1625566" y="5387500"/>
            <a:ext cx="4470434"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Source: Simon, T.R., Swann, A.C., Powell, K.E., Potter, L.B., </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Kresnow</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 M., and O’Carroll, P.W.  Characteristics of Impulsive Suicide Attempts and Attempters. SLTB. 2001; 32(</a:t>
            </a:r>
            <a:r>
              <a:rPr kumimoji="0" lang="en-US" sz="900" b="0" i="0" u="none" strike="noStrike" kern="1200" cap="none" spc="0" normalizeH="0" baseline="0" noProof="0" dirty="0" err="1">
                <a:ln>
                  <a:noFill/>
                </a:ln>
                <a:solidFill>
                  <a:prstClr val="black"/>
                </a:solidFill>
                <a:effectLst/>
                <a:uLnTx/>
                <a:uFillTx/>
                <a:latin typeface="Calibri" panose="020F0502020204030204"/>
                <a:ea typeface="+mn-ea"/>
                <a:cs typeface="+mn-cs"/>
              </a:rPr>
              <a:t>supp</a:t>
            </a:r>
            <a:r>
              <a:rPr kumimoji="0" lang="en-US" sz="900" b="0" i="0" u="none" strike="noStrike" kern="1200" cap="none" spc="0" normalizeH="0" baseline="0" noProof="0" dirty="0">
                <a:ln>
                  <a:noFill/>
                </a:ln>
                <a:solidFill>
                  <a:prstClr val="black"/>
                </a:solidFill>
                <a:effectLst/>
                <a:uLnTx/>
                <a:uFillTx/>
                <a:latin typeface="Calibri" panose="020F0502020204030204"/>
                <a:ea typeface="+mn-ea"/>
                <a:cs typeface="+mn-cs"/>
              </a:rPr>
              <a:t>):49-59.</a:t>
            </a:r>
          </a:p>
        </p:txBody>
      </p:sp>
    </p:spTree>
    <p:extLst>
      <p:ext uri="{BB962C8B-B14F-4D97-AF65-F5344CB8AC3E}">
        <p14:creationId xmlns:p14="http://schemas.microsoft.com/office/powerpoint/2010/main" val="37487320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3819A8C-8934-0E48-B51A-5C07DE2AFF11}"/>
              </a:ext>
            </a:extLst>
          </p:cNvPr>
          <p:cNvSpPr>
            <a:spLocks noGrp="1"/>
          </p:cNvSpPr>
          <p:nvPr>
            <p:ph type="title"/>
          </p:nvPr>
        </p:nvSpPr>
        <p:spPr>
          <a:xfrm>
            <a:off x="2152650" y="2333900"/>
            <a:ext cx="7886700" cy="2190200"/>
          </a:xfrm>
        </p:spPr>
        <p:txBody>
          <a:bodyPr>
            <a:noAutofit/>
          </a:bodyPr>
          <a:lstStyle/>
          <a:p>
            <a:pPr algn="ctr"/>
            <a:r>
              <a:rPr lang="en-US" sz="7500" dirty="0"/>
              <a:t>Suicide </a:t>
            </a:r>
            <a:br>
              <a:rPr lang="en-US" sz="7500" dirty="0"/>
            </a:br>
            <a:r>
              <a:rPr lang="en-US" sz="7500" dirty="0"/>
              <a:t>is preventable.</a:t>
            </a:r>
          </a:p>
        </p:txBody>
      </p:sp>
      <p:sp>
        <p:nvSpPr>
          <p:cNvPr id="2" name="Slide Number Placeholder 1">
            <a:extLst>
              <a:ext uri="{FF2B5EF4-FFF2-40B4-BE49-F238E27FC236}">
                <a16:creationId xmlns:a16="http://schemas.microsoft.com/office/drawing/2014/main" id="{02DF4CBF-ED02-104D-A686-8871553AA856}"/>
              </a:ext>
            </a:extLst>
          </p:cNvPr>
          <p:cNvSpPr>
            <a:spLocks noGrp="1"/>
          </p:cNvSpPr>
          <p:nvPr>
            <p:ph type="sldNum" sz="quarter" idx="12"/>
          </p:nvPr>
        </p:nvSpPr>
        <p:spPr/>
        <p:txBody>
          <a:bodyPr/>
          <a:lstStyle/>
          <a:p>
            <a:fld id="{ACD12D91-5F71-FE4F-A594-B9667DC21877}" type="slidenum">
              <a:rPr lang="en-US" smtClean="0"/>
              <a:t>17</a:t>
            </a:fld>
            <a:endParaRPr lang="en-US"/>
          </a:p>
        </p:txBody>
      </p:sp>
    </p:spTree>
    <p:extLst>
      <p:ext uri="{BB962C8B-B14F-4D97-AF65-F5344CB8AC3E}">
        <p14:creationId xmlns:p14="http://schemas.microsoft.com/office/powerpoint/2010/main" val="130285636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997257-7FED-4E5C-9908-6D7379E436DB}"/>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2FDD2F1C-5267-4CF9-B9A0-D9CA4F0375F5}"/>
              </a:ext>
            </a:extLst>
          </p:cNvPr>
          <p:cNvSpPr>
            <a:spLocks noGrp="1"/>
          </p:cNvSpPr>
          <p:nvPr>
            <p:ph type="sldNum" sz="quarter" idx="12"/>
          </p:nvPr>
        </p:nvSpPr>
        <p:spPr/>
        <p:txBody>
          <a:bodyPr/>
          <a:lstStyle/>
          <a:p>
            <a:fld id="{ACD12D91-5F71-FE4F-A594-B9667DC21877}" type="slidenum">
              <a:rPr lang="en-US" smtClean="0"/>
              <a:t>18</a:t>
            </a:fld>
            <a:endParaRPr lang="en-US"/>
          </a:p>
        </p:txBody>
      </p:sp>
    </p:spTree>
    <p:extLst>
      <p:ext uri="{BB962C8B-B14F-4D97-AF65-F5344CB8AC3E}">
        <p14:creationId xmlns:p14="http://schemas.microsoft.com/office/powerpoint/2010/main" val="11660160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fld id="{ACD12D91-5F71-FE4F-A594-B9667DC21877}" type="slidenum">
              <a:rPr lang="en-US" smtClean="0"/>
              <a:t>19</a:t>
            </a:fld>
            <a:endParaRPr lang="en-US"/>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algn="ctr"/>
            <a:r>
              <a:rPr lang="en-US" sz="2000" b="1" dirty="0">
                <a:solidFill>
                  <a:schemeClr val="bg1"/>
                </a:solidFill>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algn="ctr"/>
            <a:r>
              <a:rPr lang="en-US" sz="2000" b="1" dirty="0">
                <a:solidFill>
                  <a:schemeClr val="bg1"/>
                </a:solidFill>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3060434"/>
            <a:ext cx="6419088" cy="1077218"/>
          </a:xfrm>
          <a:prstGeom prst="rect">
            <a:avLst/>
          </a:prstGeom>
          <a:noFill/>
        </p:spPr>
        <p:txBody>
          <a:bodyPr wrap="square" rtlCol="0" anchor="ctr">
            <a:spAutoFit/>
          </a:bodyPr>
          <a:lstStyle/>
          <a:p>
            <a:pPr algn="ctr"/>
            <a:r>
              <a:rPr lang="en-US" altLang="en-US" sz="3200" dirty="0">
                <a:solidFill>
                  <a:srgbClr val="000000"/>
                </a:solidFill>
              </a:rPr>
              <a:t>People who talk about suicide are just seeking attention.</a:t>
            </a:r>
          </a:p>
        </p:txBody>
      </p:sp>
    </p:spTree>
    <p:extLst>
      <p:ext uri="{BB962C8B-B14F-4D97-AF65-F5344CB8AC3E}">
        <p14:creationId xmlns:p14="http://schemas.microsoft.com/office/powerpoint/2010/main" val="35323915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A5051D8C-72CD-F148-BC16-CB00936E3015}"/>
              </a:ext>
            </a:extLst>
          </p:cNvPr>
          <p:cNvSpPr>
            <a:spLocks noGrp="1"/>
          </p:cNvSpPr>
          <p:nvPr>
            <p:ph type="ctrTitle"/>
          </p:nvPr>
        </p:nvSpPr>
        <p:spPr/>
        <p:txBody>
          <a:bodyPr/>
          <a:lstStyle/>
          <a:p>
            <a:r>
              <a:rPr lang="en-US" dirty="0"/>
              <a:t>S.A.V.E. Training</a:t>
            </a:r>
          </a:p>
        </p:txBody>
      </p:sp>
      <p:sp>
        <p:nvSpPr>
          <p:cNvPr id="12" name="Subtitle 11">
            <a:extLst>
              <a:ext uri="{FF2B5EF4-FFF2-40B4-BE49-F238E27FC236}">
                <a16:creationId xmlns:a16="http://schemas.microsoft.com/office/drawing/2014/main" id="{6936D9B9-0ED2-B543-9909-1A14D00A1EE0}"/>
              </a:ext>
            </a:extLst>
          </p:cNvPr>
          <p:cNvSpPr>
            <a:spLocks noGrp="1"/>
          </p:cNvSpPr>
          <p:nvPr>
            <p:ph type="subTitle" idx="1"/>
          </p:nvPr>
        </p:nvSpPr>
        <p:spPr/>
        <p:txBody>
          <a:bodyPr>
            <a:normAutofit/>
          </a:bodyPr>
          <a:lstStyle/>
          <a:p>
            <a:r>
              <a:rPr lang="en-US" dirty="0"/>
              <a:t>VA Office of Mental Health and Suicide Prevention (OMHSP)</a:t>
            </a:r>
          </a:p>
          <a:p>
            <a:r>
              <a:rPr lang="en-US" dirty="0"/>
              <a:t>Suicide Prevention Program</a:t>
            </a:r>
          </a:p>
          <a:p>
            <a:endParaRPr lang="en-US" dirty="0"/>
          </a:p>
        </p:txBody>
      </p:sp>
    </p:spTree>
    <p:extLst>
      <p:ext uri="{BB962C8B-B14F-4D97-AF65-F5344CB8AC3E}">
        <p14:creationId xmlns:p14="http://schemas.microsoft.com/office/powerpoint/2010/main" val="8314379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fld id="{ACD12D91-5F71-FE4F-A594-B9667DC21877}" type="slidenum">
              <a:rPr lang="en-US" smtClean="0"/>
              <a:t>20</a:t>
            </a:fld>
            <a:endParaRPr lang="en-US"/>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algn="ctr"/>
            <a:r>
              <a:rPr lang="en-US" sz="2000" b="1" dirty="0">
                <a:solidFill>
                  <a:schemeClr val="bg1"/>
                </a:solidFill>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algn="ctr"/>
            <a:r>
              <a:rPr lang="en-US" sz="2000" b="1" dirty="0">
                <a:solidFill>
                  <a:schemeClr val="bg1"/>
                </a:solidFill>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281929"/>
            <a:ext cx="7152894" cy="3046988"/>
          </a:xfrm>
          <a:prstGeom prst="rect">
            <a:avLst/>
          </a:prstGeom>
          <a:noFill/>
        </p:spPr>
        <p:txBody>
          <a:bodyPr wrap="square" rtlCol="0" anchor="ctr">
            <a:spAutoFit/>
          </a:bodyPr>
          <a:lstStyle/>
          <a:p>
            <a:pPr algn="ctr">
              <a:spcAft>
                <a:spcPts val="600"/>
              </a:spcAft>
              <a:defRPr/>
            </a:pPr>
            <a:r>
              <a:rPr lang="en-US" altLang="en-US" sz="3200" dirty="0">
                <a:solidFill>
                  <a:srgbClr val="000000"/>
                </a:solidFill>
                <a:latin typeface="Calibri" panose="020F0502020204030204" pitchFamily="34" charset="0"/>
                <a:cs typeface="Calibri" panose="020F0502020204030204" pitchFamily="34" charset="0"/>
              </a:rPr>
              <a:t>No matter how casually or jokingly said, suicide threats should never be ignored and may indicate serious suicidal feelings. Someone who talks about suicide provides others with an opportunity to intervene before suicidal behaviors occur. </a:t>
            </a:r>
          </a:p>
        </p:txBody>
      </p:sp>
    </p:spTree>
    <p:extLst>
      <p:ext uri="{BB962C8B-B14F-4D97-AF65-F5344CB8AC3E}">
        <p14:creationId xmlns:p14="http://schemas.microsoft.com/office/powerpoint/2010/main" val="399313431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fld id="{ACD12D91-5F71-FE4F-A594-B9667DC21877}" type="slidenum">
              <a:rPr lang="en-US" smtClean="0"/>
              <a:t>21</a:t>
            </a:fld>
            <a:endParaRPr lang="en-US"/>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algn="ctr"/>
            <a:r>
              <a:rPr lang="en-US" sz="2000" b="1" dirty="0">
                <a:solidFill>
                  <a:schemeClr val="bg1"/>
                </a:solidFill>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algn="ctr"/>
            <a:r>
              <a:rPr lang="en-US" sz="2000" b="1" dirty="0">
                <a:solidFill>
                  <a:schemeClr val="bg1"/>
                </a:solidFill>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886456" y="2814213"/>
            <a:ext cx="6419088" cy="1569660"/>
          </a:xfrm>
          <a:prstGeom prst="rect">
            <a:avLst/>
          </a:prstGeom>
          <a:noFill/>
        </p:spPr>
        <p:txBody>
          <a:bodyPr wrap="square" rtlCol="0" anchor="ctr">
            <a:spAutoFit/>
          </a:bodyPr>
          <a:lstStyle/>
          <a:p>
            <a:pPr indent="1588" algn="ctr">
              <a:defRPr/>
            </a:pPr>
            <a:r>
              <a:rPr lang="en-US" altLang="en-US" sz="3200" dirty="0">
                <a:solidFill>
                  <a:srgbClr val="000000"/>
                </a:solidFill>
                <a:cs typeface="Arial" panose="020B0604020202020204" pitchFamily="34" charset="0"/>
              </a:rPr>
              <a:t>The only one who can really help someone who is suicidal is a mental health counselor or therapist. </a:t>
            </a:r>
          </a:p>
        </p:txBody>
      </p:sp>
    </p:spTree>
    <p:extLst>
      <p:ext uri="{BB962C8B-B14F-4D97-AF65-F5344CB8AC3E}">
        <p14:creationId xmlns:p14="http://schemas.microsoft.com/office/powerpoint/2010/main" val="35740685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8ADFF4-14E8-824F-B4D2-25FC7D9BF2E9}"/>
              </a:ext>
            </a:extLst>
          </p:cNvPr>
          <p:cNvSpPr>
            <a:spLocks noGrp="1"/>
          </p:cNvSpPr>
          <p:nvPr>
            <p:ph type="title"/>
          </p:nvPr>
        </p:nvSpPr>
        <p:spPr/>
        <p:txBody>
          <a:bodyPr/>
          <a:lstStyle/>
          <a:p>
            <a:r>
              <a:rPr lang="en-US" dirty="0"/>
              <a:t>Common Myths vs. Realities</a:t>
            </a:r>
          </a:p>
        </p:txBody>
      </p:sp>
      <p:sp>
        <p:nvSpPr>
          <p:cNvPr id="3" name="Slide Number Placeholder 2">
            <a:extLst>
              <a:ext uri="{FF2B5EF4-FFF2-40B4-BE49-F238E27FC236}">
                <a16:creationId xmlns:a16="http://schemas.microsoft.com/office/drawing/2014/main" id="{E3B9EC9A-F1E9-BB4F-97F1-C8AA85DF3AF1}"/>
              </a:ext>
            </a:extLst>
          </p:cNvPr>
          <p:cNvSpPr>
            <a:spLocks noGrp="1"/>
          </p:cNvSpPr>
          <p:nvPr>
            <p:ph type="sldNum" sz="quarter" idx="12"/>
          </p:nvPr>
        </p:nvSpPr>
        <p:spPr/>
        <p:txBody>
          <a:bodyPr/>
          <a:lstStyle/>
          <a:p>
            <a:fld id="{ACD12D91-5F71-FE4F-A594-B9667DC21877}" type="slidenum">
              <a:rPr lang="en-US" smtClean="0"/>
              <a:t>22</a:t>
            </a:fld>
            <a:endParaRPr lang="en-US"/>
          </a:p>
        </p:txBody>
      </p:sp>
      <p:pic>
        <p:nvPicPr>
          <p:cNvPr id="5" name="Picture 4">
            <a:extLst>
              <a:ext uri="{FF2B5EF4-FFF2-40B4-BE49-F238E27FC236}">
                <a16:creationId xmlns:a16="http://schemas.microsoft.com/office/drawing/2014/main" id="{310F852A-87FC-1A4A-AEDF-4560713E8FF5}"/>
              </a:ext>
            </a:extLst>
          </p:cNvPr>
          <p:cNvPicPr>
            <a:picLocks noChangeAspect="1"/>
          </p:cNvPicPr>
          <p:nvPr/>
        </p:nvPicPr>
        <p:blipFill>
          <a:blip r:embed="rId2"/>
          <a:stretch>
            <a:fillRect/>
          </a:stretch>
        </p:blipFill>
        <p:spPr>
          <a:xfrm>
            <a:off x="1937238" y="1519662"/>
            <a:ext cx="8317524" cy="4158762"/>
          </a:xfrm>
          <a:prstGeom prst="rect">
            <a:avLst/>
          </a:prstGeom>
        </p:spPr>
      </p:pic>
      <p:sp>
        <p:nvSpPr>
          <p:cNvPr id="6" name="TextBox 5">
            <a:extLst>
              <a:ext uri="{FF2B5EF4-FFF2-40B4-BE49-F238E27FC236}">
                <a16:creationId xmlns:a16="http://schemas.microsoft.com/office/drawing/2014/main" id="{EBF1C2AA-35D3-9F4D-9A65-DD9D69E728C4}"/>
              </a:ext>
            </a:extLst>
          </p:cNvPr>
          <p:cNvSpPr txBox="1"/>
          <p:nvPr/>
        </p:nvSpPr>
        <p:spPr>
          <a:xfrm>
            <a:off x="2977896" y="1696904"/>
            <a:ext cx="2194560" cy="400110"/>
          </a:xfrm>
          <a:prstGeom prst="rect">
            <a:avLst/>
          </a:prstGeom>
          <a:noFill/>
        </p:spPr>
        <p:txBody>
          <a:bodyPr wrap="square" rtlCol="0">
            <a:spAutoFit/>
          </a:bodyPr>
          <a:lstStyle/>
          <a:p>
            <a:pPr algn="ctr"/>
            <a:r>
              <a:rPr lang="en-US" sz="2000" b="1" dirty="0">
                <a:solidFill>
                  <a:schemeClr val="bg1"/>
                </a:solidFill>
              </a:rPr>
              <a:t>Myth</a:t>
            </a:r>
          </a:p>
        </p:txBody>
      </p:sp>
      <p:sp>
        <p:nvSpPr>
          <p:cNvPr id="7" name="TextBox 6">
            <a:extLst>
              <a:ext uri="{FF2B5EF4-FFF2-40B4-BE49-F238E27FC236}">
                <a16:creationId xmlns:a16="http://schemas.microsoft.com/office/drawing/2014/main" id="{74D560E8-306A-4B46-BE28-D0476A9F3AF5}"/>
              </a:ext>
            </a:extLst>
          </p:cNvPr>
          <p:cNvSpPr txBox="1"/>
          <p:nvPr/>
        </p:nvSpPr>
        <p:spPr>
          <a:xfrm>
            <a:off x="6864096" y="1696904"/>
            <a:ext cx="2194560" cy="400110"/>
          </a:xfrm>
          <a:prstGeom prst="rect">
            <a:avLst/>
          </a:prstGeom>
          <a:noFill/>
        </p:spPr>
        <p:txBody>
          <a:bodyPr wrap="square" rtlCol="0">
            <a:spAutoFit/>
          </a:bodyPr>
          <a:lstStyle/>
          <a:p>
            <a:pPr algn="ctr"/>
            <a:r>
              <a:rPr lang="en-US" sz="2000" b="1" dirty="0">
                <a:solidFill>
                  <a:schemeClr val="bg1"/>
                </a:solidFill>
              </a:rPr>
              <a:t>Reality</a:t>
            </a:r>
          </a:p>
        </p:txBody>
      </p:sp>
      <p:sp>
        <p:nvSpPr>
          <p:cNvPr id="8" name="TextBox 7">
            <a:extLst>
              <a:ext uri="{FF2B5EF4-FFF2-40B4-BE49-F238E27FC236}">
                <a16:creationId xmlns:a16="http://schemas.microsoft.com/office/drawing/2014/main" id="{CC8EA7C0-770E-D949-9AEE-75E45FADF1DC}"/>
              </a:ext>
            </a:extLst>
          </p:cNvPr>
          <p:cNvSpPr txBox="1"/>
          <p:nvPr/>
        </p:nvSpPr>
        <p:spPr>
          <a:xfrm>
            <a:off x="2519553" y="2528151"/>
            <a:ext cx="7152894" cy="2554545"/>
          </a:xfrm>
          <a:prstGeom prst="rect">
            <a:avLst/>
          </a:prstGeom>
          <a:noFill/>
        </p:spPr>
        <p:txBody>
          <a:bodyPr wrap="square" rtlCol="0" anchor="ctr">
            <a:spAutoFit/>
          </a:bodyPr>
          <a:lstStyle/>
          <a:p>
            <a:pPr algn="ctr"/>
            <a:r>
              <a:rPr lang="en-US" altLang="en-US" sz="3200" dirty="0">
                <a:solidFill>
                  <a:srgbClr val="000000"/>
                </a:solidFill>
              </a:rPr>
              <a:t>Special training is not required to safely raise the subject of suicide. Helping someone feel included and showing genuine, heartfelt support can also make a big difference during a challenging time. </a:t>
            </a:r>
          </a:p>
        </p:txBody>
      </p:sp>
    </p:spTree>
    <p:extLst>
      <p:ext uri="{BB962C8B-B14F-4D97-AF65-F5344CB8AC3E}">
        <p14:creationId xmlns:p14="http://schemas.microsoft.com/office/powerpoint/2010/main" val="36483288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32E6F36-CB11-4D4B-BA55-B864E6419B3B}"/>
              </a:ext>
            </a:extLst>
          </p:cNvPr>
          <p:cNvSpPr>
            <a:spLocks noGrp="1"/>
          </p:cNvSpPr>
          <p:nvPr>
            <p:ph type="title"/>
          </p:nvPr>
        </p:nvSpPr>
        <p:spPr/>
        <p:txBody>
          <a:bodyPr/>
          <a:lstStyle/>
          <a:p>
            <a:r>
              <a:rPr lang="en-US" dirty="0"/>
              <a:t>The Steps of S.A.V.E.</a:t>
            </a:r>
          </a:p>
        </p:txBody>
      </p:sp>
      <p:sp>
        <p:nvSpPr>
          <p:cNvPr id="3" name="Slide Number Placeholder 2">
            <a:extLst>
              <a:ext uri="{FF2B5EF4-FFF2-40B4-BE49-F238E27FC236}">
                <a16:creationId xmlns:a16="http://schemas.microsoft.com/office/drawing/2014/main" id="{F1178E8D-4C08-4449-A82A-6572B0181235}"/>
              </a:ext>
            </a:extLst>
          </p:cNvPr>
          <p:cNvSpPr>
            <a:spLocks noGrp="1"/>
          </p:cNvSpPr>
          <p:nvPr>
            <p:ph type="sldNum" sz="quarter" idx="12"/>
          </p:nvPr>
        </p:nvSpPr>
        <p:spPr/>
        <p:txBody>
          <a:bodyPr/>
          <a:lstStyle/>
          <a:p>
            <a:fld id="{ACD12D91-5F71-FE4F-A594-B9667DC21877}" type="slidenum">
              <a:rPr lang="en-US" smtClean="0"/>
              <a:t>23</a:t>
            </a:fld>
            <a:endParaRPr lang="en-US"/>
          </a:p>
        </p:txBody>
      </p:sp>
    </p:spTree>
    <p:extLst>
      <p:ext uri="{BB962C8B-B14F-4D97-AF65-F5344CB8AC3E}">
        <p14:creationId xmlns:p14="http://schemas.microsoft.com/office/powerpoint/2010/main" val="33085282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734BD-A78B-DC48-97D5-609D70055272}"/>
              </a:ext>
            </a:extLst>
          </p:cNvPr>
          <p:cNvSpPr>
            <a:spLocks noGrp="1"/>
          </p:cNvSpPr>
          <p:nvPr>
            <p:ph type="title"/>
          </p:nvPr>
        </p:nvSpPr>
        <p:spPr/>
        <p:txBody>
          <a:bodyPr>
            <a:normAutofit fontScale="90000"/>
          </a:bodyPr>
          <a:lstStyle/>
          <a:p>
            <a:r>
              <a:rPr lang="en-US" dirty="0"/>
              <a:t>S.A.V.E.: Teaching Communities How to Help Veterans at Risk for Suicide</a:t>
            </a:r>
          </a:p>
        </p:txBody>
      </p:sp>
      <p:sp>
        <p:nvSpPr>
          <p:cNvPr id="3" name="Content Placeholder 2">
            <a:extLst>
              <a:ext uri="{FF2B5EF4-FFF2-40B4-BE49-F238E27FC236}">
                <a16:creationId xmlns:a16="http://schemas.microsoft.com/office/drawing/2014/main" id="{13D93A77-3147-6F4F-99E0-863672C86E4C}"/>
              </a:ext>
            </a:extLst>
          </p:cNvPr>
          <p:cNvSpPr>
            <a:spLocks noGrp="1"/>
          </p:cNvSpPr>
          <p:nvPr>
            <p:ph idx="1"/>
          </p:nvPr>
        </p:nvSpPr>
        <p:spPr/>
        <p:txBody>
          <a:bodyPr>
            <a:normAutofit/>
          </a:bodyPr>
          <a:lstStyle/>
          <a:p>
            <a:pPr marL="0" indent="0">
              <a:buNone/>
            </a:pPr>
            <a:r>
              <a:rPr lang="en-US" sz="2600" b="1" dirty="0">
                <a:solidFill>
                  <a:srgbClr val="0194D3"/>
                </a:solidFill>
                <a:latin typeface="Calibri" panose="020F0502020204030204" pitchFamily="34" charset="0"/>
                <a:cs typeface="Calibri" panose="020F0502020204030204" pitchFamily="34" charset="0"/>
              </a:rPr>
              <a:t>S.A.V.E. </a:t>
            </a:r>
            <a:r>
              <a:rPr lang="en-US" sz="2600" dirty="0">
                <a:latin typeface="Calibri" panose="020F0502020204030204" pitchFamily="34" charset="0"/>
                <a:cs typeface="Calibri" panose="020F0502020204030204" pitchFamily="34" charset="0"/>
              </a:rPr>
              <a:t>will help you act with care and compassion if you encounter a Veteran who is in suicidal crisis. </a:t>
            </a:r>
          </a:p>
          <a:p>
            <a:r>
              <a:rPr lang="en-US" sz="2400" b="1" dirty="0">
                <a:solidFill>
                  <a:srgbClr val="0194D3"/>
                </a:solidFill>
                <a:latin typeface="Calibri" panose="020F0502020204030204" pitchFamily="34" charset="0"/>
                <a:cs typeface="Calibri" panose="020F0502020204030204" pitchFamily="34" charset="0"/>
              </a:rPr>
              <a:t>S</a:t>
            </a:r>
            <a:r>
              <a:rPr lang="en-US" sz="2400" dirty="0">
                <a:latin typeface="Calibri" panose="020F0502020204030204" pitchFamily="34" charset="0"/>
                <a:cs typeface="Calibri" panose="020F0502020204030204" pitchFamily="34" charset="0"/>
              </a:rPr>
              <a:t>igns of suicidal thinking should be recognized.</a:t>
            </a:r>
          </a:p>
          <a:p>
            <a:r>
              <a:rPr lang="en-US" sz="2400" b="1" dirty="0">
                <a:solidFill>
                  <a:srgbClr val="0194D3"/>
                </a:solidFill>
                <a:latin typeface="Calibri" panose="020F0502020204030204" pitchFamily="34" charset="0"/>
                <a:cs typeface="Calibri" panose="020F0502020204030204" pitchFamily="34" charset="0"/>
              </a:rPr>
              <a:t>A</a:t>
            </a:r>
            <a:r>
              <a:rPr lang="en-US" sz="2400" dirty="0">
                <a:latin typeface="Calibri" panose="020F0502020204030204" pitchFamily="34" charset="0"/>
                <a:cs typeface="Calibri" panose="020F0502020204030204" pitchFamily="34" charset="0"/>
              </a:rPr>
              <a:t>sk the most important question of all.</a:t>
            </a:r>
          </a:p>
          <a:p>
            <a:r>
              <a:rPr lang="en-US" sz="2400" b="1" dirty="0">
                <a:solidFill>
                  <a:srgbClr val="0194D3"/>
                </a:solidFill>
                <a:latin typeface="Calibri" panose="020F0502020204030204" pitchFamily="34" charset="0"/>
                <a:cs typeface="Calibri" panose="020F0502020204030204" pitchFamily="34" charset="0"/>
              </a:rPr>
              <a:t>V</a:t>
            </a:r>
            <a:r>
              <a:rPr lang="en-US" sz="2400" dirty="0">
                <a:latin typeface="Calibri" panose="020F0502020204030204" pitchFamily="34" charset="0"/>
                <a:cs typeface="Calibri" panose="020F0502020204030204" pitchFamily="34" charset="0"/>
              </a:rPr>
              <a:t>alidate the Veteran’s experience.</a:t>
            </a:r>
          </a:p>
          <a:p>
            <a:r>
              <a:rPr lang="en-US" sz="2400" b="1" dirty="0">
                <a:solidFill>
                  <a:srgbClr val="0194D3"/>
                </a:solidFill>
                <a:latin typeface="Calibri" panose="020F0502020204030204" pitchFamily="34" charset="0"/>
                <a:cs typeface="Calibri" panose="020F0502020204030204" pitchFamily="34" charset="0"/>
              </a:rPr>
              <a:t>E</a:t>
            </a:r>
            <a:r>
              <a:rPr lang="en-US" sz="2400" dirty="0">
                <a:latin typeface="Calibri" panose="020F0502020204030204" pitchFamily="34" charset="0"/>
                <a:cs typeface="Calibri" panose="020F0502020204030204" pitchFamily="34" charset="0"/>
              </a:rPr>
              <a:t>ncourage treatment and </a:t>
            </a:r>
            <a:r>
              <a:rPr lang="en-US" sz="2400" b="1" dirty="0">
                <a:solidFill>
                  <a:srgbClr val="0194D3"/>
                </a:solidFill>
                <a:latin typeface="Calibri" panose="020F0502020204030204" pitchFamily="34" charset="0"/>
                <a:cs typeface="Calibri" panose="020F0502020204030204" pitchFamily="34" charset="0"/>
              </a:rPr>
              <a:t>E</a:t>
            </a:r>
            <a:r>
              <a:rPr lang="en-US" sz="2400" dirty="0">
                <a:latin typeface="Calibri" panose="020F0502020204030204" pitchFamily="34" charset="0"/>
                <a:cs typeface="Calibri" panose="020F0502020204030204" pitchFamily="34" charset="0"/>
              </a:rPr>
              <a:t>xpedite</a:t>
            </a:r>
            <a:r>
              <a:rPr lang="en-US" sz="2400" b="1" dirty="0">
                <a:latin typeface="Calibri" panose="020F0502020204030204" pitchFamily="34" charset="0"/>
                <a:cs typeface="Calibri" panose="020F0502020204030204" pitchFamily="34" charset="0"/>
              </a:rPr>
              <a:t> </a:t>
            </a:r>
            <a:r>
              <a:rPr lang="en-US" sz="2400" dirty="0">
                <a:latin typeface="Calibri" panose="020F0502020204030204" pitchFamily="34" charset="0"/>
                <a:cs typeface="Calibri" panose="020F0502020204030204" pitchFamily="34" charset="0"/>
              </a:rPr>
              <a:t>getting help.</a:t>
            </a:r>
          </a:p>
        </p:txBody>
      </p:sp>
      <p:sp>
        <p:nvSpPr>
          <p:cNvPr id="4" name="Slide Number Placeholder 3">
            <a:extLst>
              <a:ext uri="{FF2B5EF4-FFF2-40B4-BE49-F238E27FC236}">
                <a16:creationId xmlns:a16="http://schemas.microsoft.com/office/drawing/2014/main" id="{1302820D-2F7B-EF40-836B-EC12AD8AEBB5}"/>
              </a:ext>
            </a:extLst>
          </p:cNvPr>
          <p:cNvSpPr>
            <a:spLocks noGrp="1"/>
          </p:cNvSpPr>
          <p:nvPr>
            <p:ph type="sldNum" sz="quarter" idx="12"/>
          </p:nvPr>
        </p:nvSpPr>
        <p:spPr/>
        <p:txBody>
          <a:bodyPr/>
          <a:lstStyle/>
          <a:p>
            <a:fld id="{ACD12D91-5F71-FE4F-A594-B9667DC21877}" type="slidenum">
              <a:rPr lang="en-US" smtClean="0"/>
              <a:t>24</a:t>
            </a:fld>
            <a:endParaRPr lang="en-US"/>
          </a:p>
        </p:txBody>
      </p:sp>
    </p:spTree>
    <p:extLst>
      <p:ext uri="{BB962C8B-B14F-4D97-AF65-F5344CB8AC3E}">
        <p14:creationId xmlns:p14="http://schemas.microsoft.com/office/powerpoint/2010/main" val="68176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45105" y="648294"/>
            <a:ext cx="849429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p:txBody>
          <a:bodyPr>
            <a:normAutofit/>
          </a:bodyPr>
          <a:lstStyle/>
          <a:p>
            <a:pPr marL="0" indent="0">
              <a:buNone/>
            </a:pPr>
            <a:r>
              <a:rPr lang="en-US" sz="2400" dirty="0"/>
              <a:t>Learn to recognize these warning signs:</a:t>
            </a:r>
          </a:p>
          <a:p>
            <a:r>
              <a:rPr lang="en-US" sz="2400" dirty="0"/>
              <a:t>Hopelessness, feeling like there is no way out</a:t>
            </a:r>
          </a:p>
          <a:p>
            <a:r>
              <a:rPr lang="en-US" sz="2400" dirty="0"/>
              <a:t>Anxiety, agitation, sleeplessness, or mood swings</a:t>
            </a:r>
          </a:p>
          <a:p>
            <a:r>
              <a:rPr lang="en-US" sz="2400" dirty="0"/>
              <a:t>Feeling like there is no reason to live</a:t>
            </a:r>
          </a:p>
          <a:p>
            <a:r>
              <a:rPr lang="en-US" sz="2400" dirty="0"/>
              <a:t>Rage or anger</a:t>
            </a:r>
          </a:p>
          <a:p>
            <a:r>
              <a:rPr lang="en-US" sz="2400" dirty="0"/>
              <a:t>Engaging in risky activities without thinking</a:t>
            </a:r>
          </a:p>
          <a:p>
            <a:r>
              <a:rPr lang="en-US" sz="2400" dirty="0"/>
              <a:t>Increasing alcohol or drug use</a:t>
            </a:r>
          </a:p>
          <a:p>
            <a:r>
              <a:rPr lang="en-US" sz="2400" dirty="0"/>
              <a:t>Withdrawing from family and friends</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25</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596899" y="597878"/>
            <a:ext cx="1151304" cy="1151304"/>
          </a:xfrm>
          <a:prstGeom prst="rect">
            <a:avLst/>
          </a:prstGeom>
        </p:spPr>
      </p:pic>
    </p:spTree>
    <p:extLst>
      <p:ext uri="{BB962C8B-B14F-4D97-AF65-F5344CB8AC3E}">
        <p14:creationId xmlns:p14="http://schemas.microsoft.com/office/powerpoint/2010/main" val="88145927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9224975"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r>
              <a:rPr lang="en-US" sz="2400" dirty="0"/>
              <a:t>Thinking about hurting or killing themselves</a:t>
            </a:r>
          </a:p>
          <a:p>
            <a:r>
              <a:rPr lang="en-US" sz="2400" dirty="0"/>
              <a:t>Looking for ways to die</a:t>
            </a:r>
          </a:p>
          <a:p>
            <a:r>
              <a:rPr lang="en-US" sz="2400" dirty="0"/>
              <a:t>Talking about death, dying, or suicide </a:t>
            </a:r>
          </a:p>
          <a:p>
            <a:r>
              <a:rPr lang="en-US" sz="2400" dirty="0"/>
              <a:t>Self-destructive or risk-taking behavior, especially when it involves alcohol, drugs, or weapons </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26</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966533" y="2190438"/>
            <a:ext cx="10038349" cy="1001577"/>
            <a:chOff x="570151" y="1588635"/>
            <a:chExt cx="8003693" cy="580913"/>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70152" y="1588635"/>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CFBCFD1E-3966-459C-A71B-5299508748BC}"/>
                </a:ext>
              </a:extLst>
            </p:cNvPr>
            <p:cNvSpPr/>
            <p:nvPr/>
          </p:nvSpPr>
          <p:spPr>
            <a:xfrm>
              <a:off x="570151" y="1752518"/>
              <a:ext cx="8003692" cy="267765"/>
            </a:xfrm>
            <a:prstGeom prst="rect">
              <a:avLst/>
            </a:prstGeom>
            <a:grpFill/>
          </p:spPr>
          <p:txBody>
            <a:bodyPr wrap="square">
              <a:spAutoFit/>
            </a:bodyPr>
            <a:lstStyle/>
            <a:p>
              <a:pPr algn="ctr"/>
              <a:r>
                <a:rPr lang="en-US" sz="2400" b="1" dirty="0">
                  <a:solidFill>
                    <a:schemeClr val="bg1"/>
                  </a:solidFill>
                  <a:latin typeface="Calibri" panose="020F0502020204030204" pitchFamily="34" charset="0"/>
                  <a:ea typeface="Arial" charset="0"/>
                  <a:cs typeface="Calibri" panose="020F0502020204030204" pitchFamily="34" charset="0"/>
                </a:rPr>
                <a:t>The presence of any of the following signs requires immediate attention</a:t>
              </a:r>
              <a:r>
                <a:rPr lang="en-US" sz="2000" dirty="0">
                  <a:solidFill>
                    <a:schemeClr val="bg1"/>
                  </a:solidFill>
                  <a:latin typeface="Calibri" panose="020F0502020204030204" pitchFamily="34" charset="0"/>
                  <a:ea typeface="Arial" charset="0"/>
                  <a:cs typeface="Calibri" panose="020F0502020204030204" pitchFamily="34" charset="0"/>
                </a:rPr>
                <a:t>:</a:t>
              </a:r>
            </a:p>
          </p:txBody>
        </p:sp>
      </p:grpSp>
    </p:spTree>
    <p:extLst>
      <p:ext uri="{BB962C8B-B14F-4D97-AF65-F5344CB8AC3E}">
        <p14:creationId xmlns:p14="http://schemas.microsoft.com/office/powerpoint/2010/main" val="304060647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818825" y="727469"/>
            <a:ext cx="10515600" cy="1051256"/>
          </a:xfrm>
        </p:spPr>
        <p:txBody>
          <a:bodyPr/>
          <a:lstStyle/>
          <a:p>
            <a:r>
              <a:rPr lang="en-US" u="sng" dirty="0"/>
              <a:t>A</a:t>
            </a:r>
            <a:r>
              <a:rPr lang="en-US" dirty="0"/>
              <a:t>sking the Question</a:t>
            </a:r>
          </a:p>
        </p:txBody>
      </p:sp>
      <p:sp>
        <p:nvSpPr>
          <p:cNvPr id="3" name="Content Placeholder 2">
            <a:extLst>
              <a:ext uri="{FF2B5EF4-FFF2-40B4-BE49-F238E27FC236}">
                <a16:creationId xmlns:a16="http://schemas.microsoft.com/office/drawing/2014/main" id="{388481E8-8482-4A42-A16D-ED3D9537B089}"/>
              </a:ext>
            </a:extLst>
          </p:cNvPr>
          <p:cNvSpPr>
            <a:spLocks noGrp="1"/>
          </p:cNvSpPr>
          <p:nvPr>
            <p:ph idx="1"/>
          </p:nvPr>
        </p:nvSpPr>
        <p:spPr>
          <a:xfrm>
            <a:off x="667521" y="2488935"/>
            <a:ext cx="10515600" cy="3930682"/>
          </a:xfrm>
        </p:spPr>
        <p:txBody>
          <a:bodyPr/>
          <a:lstStyle/>
          <a:p>
            <a:pPr marL="0" indent="0" algn="ctr">
              <a:buNone/>
            </a:pPr>
            <a:r>
              <a:rPr lang="en-US" altLang="en-US" sz="4000" b="1" dirty="0"/>
              <a:t>Know how to ask</a:t>
            </a:r>
          </a:p>
          <a:p>
            <a:pPr marL="0" indent="0" algn="ctr">
              <a:buNone/>
            </a:pPr>
            <a:r>
              <a:rPr lang="en-US" altLang="en-US" sz="4000" b="1" dirty="0"/>
              <a:t> the most important question of all…</a:t>
            </a:r>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27</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67521" y="690687"/>
            <a:ext cx="1151304" cy="1151304"/>
          </a:xfrm>
          <a:prstGeom prst="rect">
            <a:avLst/>
          </a:prstGeom>
        </p:spPr>
      </p:pic>
    </p:spTree>
    <p:extLst>
      <p:ext uri="{BB962C8B-B14F-4D97-AF65-F5344CB8AC3E}">
        <p14:creationId xmlns:p14="http://schemas.microsoft.com/office/powerpoint/2010/main" val="4166102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8347885"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28</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0"/>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A3EE584-D6F0-4658-B23A-D7BF475482DC}"/>
                </a:ext>
              </a:extLst>
            </p:cNvPr>
            <p:cNvSpPr/>
            <p:nvPr/>
          </p:nvSpPr>
          <p:spPr>
            <a:xfrm>
              <a:off x="-89477" y="2342576"/>
              <a:ext cx="8708544" cy="332424"/>
            </a:xfrm>
            <a:prstGeom prst="rect">
              <a:avLst/>
            </a:prstGeom>
            <a:grpFill/>
          </p:spPr>
          <p:txBody>
            <a:bodyPr wrap="square">
              <a:spAutoFit/>
            </a:bodyPr>
            <a:lstStyle/>
            <a:p>
              <a:pPr algn="ctr" eaLnBrk="1" hangingPunct="1">
                <a:buFont typeface="Arial" pitchFamily="34" charset="0"/>
                <a:buNone/>
              </a:pPr>
              <a:r>
                <a:rPr lang="en-US" altLang="en-US" sz="3200" dirty="0">
                  <a:solidFill>
                    <a:schemeClr val="bg1"/>
                  </a:solidFill>
                  <a:ea typeface="Arial" charset="0"/>
                  <a:cs typeface="Calibri" panose="020F0502020204030204" pitchFamily="34" charset="0"/>
                </a:rPr>
                <a:t>“Are you thinking about killing yourself?” </a:t>
              </a:r>
            </a:p>
          </p:txBody>
        </p:sp>
      </p:grpSp>
    </p:spTree>
    <p:extLst>
      <p:ext uri="{BB962C8B-B14F-4D97-AF65-F5344CB8AC3E}">
        <p14:creationId xmlns:p14="http://schemas.microsoft.com/office/powerpoint/2010/main" val="207826409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48203" y="777493"/>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29</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596899" y="677445"/>
            <a:ext cx="1151304" cy="1151304"/>
          </a:xfrm>
          <a:prstGeom prst="rect">
            <a:avLst/>
          </a:prstGeom>
        </p:spPr>
      </p:pic>
      <p:graphicFrame>
        <p:nvGraphicFramePr>
          <p:cNvPr id="8" name="Table 7">
            <a:extLst>
              <a:ext uri="{FF2B5EF4-FFF2-40B4-BE49-F238E27FC236}">
                <a16:creationId xmlns:a16="http://schemas.microsoft.com/office/drawing/2014/main" id="{37713B78-AFFD-514E-80DA-4EF84B69D3EF}"/>
              </a:ext>
            </a:extLst>
          </p:cNvPr>
          <p:cNvGraphicFramePr>
            <a:graphicFrameLocks noGrp="1"/>
          </p:cNvGraphicFramePr>
          <p:nvPr>
            <p:extLst>
              <p:ext uri="{D42A27DB-BD31-4B8C-83A1-F6EECF244321}">
                <p14:modId xmlns:p14="http://schemas.microsoft.com/office/powerpoint/2010/main" val="366974994"/>
              </p:ext>
            </p:extLst>
          </p:nvPr>
        </p:nvGraphicFramePr>
        <p:xfrm>
          <a:off x="1366760" y="1950544"/>
          <a:ext cx="8932272" cy="3904823"/>
        </p:xfrm>
        <a:graphic>
          <a:graphicData uri="http://schemas.openxmlformats.org/drawingml/2006/table">
            <a:tbl>
              <a:tblPr firstRow="1" bandRow="1">
                <a:tableStyleId>{5C22544A-7EE6-4342-B048-85BDC9FD1C3A}</a:tableStyleId>
              </a:tblPr>
              <a:tblGrid>
                <a:gridCol w="4433793">
                  <a:extLst>
                    <a:ext uri="{9D8B030D-6E8A-4147-A177-3AD203B41FA5}">
                      <a16:colId xmlns:a16="http://schemas.microsoft.com/office/drawing/2014/main" val="1405473082"/>
                    </a:ext>
                  </a:extLst>
                </a:gridCol>
                <a:gridCol w="4498479">
                  <a:extLst>
                    <a:ext uri="{9D8B030D-6E8A-4147-A177-3AD203B41FA5}">
                      <a16:colId xmlns:a16="http://schemas.microsoft.com/office/drawing/2014/main" val="2480168158"/>
                    </a:ext>
                  </a:extLst>
                </a:gridCol>
              </a:tblGrid>
              <a:tr h="483454">
                <a:tc>
                  <a:txBody>
                    <a:bodyPr/>
                    <a:lstStyle/>
                    <a:p>
                      <a:r>
                        <a:rPr lang="en-US" sz="2400" dirty="0">
                          <a:latin typeface="Calibri" panose="020F0502020204030204" pitchFamily="34" charset="0"/>
                          <a:cs typeface="Calibri" panose="020F0502020204030204" pitchFamily="34" charset="0"/>
                        </a:rPr>
                        <a:t>Do’s</a:t>
                      </a:r>
                    </a:p>
                  </a:txBody>
                  <a:tcPr>
                    <a:solidFill>
                      <a:srgbClr val="00467F"/>
                    </a:solidFill>
                  </a:tcPr>
                </a:tc>
                <a:tc>
                  <a:txBody>
                    <a:bodyPr/>
                    <a:lstStyle/>
                    <a:p>
                      <a:r>
                        <a:rPr lang="en-US" sz="2400" dirty="0">
                          <a:latin typeface="Calibri" panose="020F0502020204030204" pitchFamily="34" charset="0"/>
                          <a:cs typeface="Calibri" panose="020F0502020204030204" pitchFamily="34" charset="0"/>
                        </a:rPr>
                        <a:t>Don’ts</a:t>
                      </a:r>
                    </a:p>
                  </a:txBody>
                  <a:tcPr>
                    <a:solidFill>
                      <a:srgbClr val="00467F"/>
                    </a:solidFill>
                  </a:tcPr>
                </a:tc>
                <a:extLst>
                  <a:ext uri="{0D108BD9-81ED-4DB2-BD59-A6C34878D82A}">
                    <a16:rowId xmlns:a16="http://schemas.microsoft.com/office/drawing/2014/main" val="1510859325"/>
                  </a:ext>
                </a:extLst>
              </a:tr>
              <a:tr h="1859440">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if you’ve identified warning signs or symptoms.</a:t>
                      </a:r>
                    </a:p>
                    <a:p>
                      <a:endParaRPr lang="en-US" sz="2000" dirty="0">
                        <a:latin typeface="Calibri" panose="020F0502020204030204" pitchFamily="34" charset="0"/>
                        <a:cs typeface="Calibri" panose="020F0502020204030204" pitchFamily="34" charset="0"/>
                      </a:endParaRPr>
                    </a:p>
                  </a:txBody>
                  <a:tcPr/>
                </a:tc>
                <a:tc>
                  <a:txBody>
                    <a:bodyPr/>
                    <a:lstStyle/>
                    <a:p>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ask the question as though you are looking for a “no” answer.</a:t>
                      </a:r>
                    </a:p>
                    <a:p>
                      <a:pPr marL="285750" indent="-285750">
                        <a:buFont typeface="Arial" panose="020B0604020202020204" pitchFamily="34" charset="0"/>
                        <a:buChar char="•"/>
                      </a:pPr>
                      <a:r>
                        <a:rPr lang="en-US" altLang="en-US" sz="2000" dirty="0">
                          <a:latin typeface="Calibri" panose="020F0502020204030204" pitchFamily="34" charset="0"/>
                          <a:cs typeface="Calibri" panose="020F0502020204030204" pitchFamily="34" charset="0"/>
                        </a:rPr>
                        <a:t>“You aren’t thinking of killing yourself, are you?”</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2734857860"/>
                  </a:ext>
                </a:extLst>
              </a:tr>
              <a:tr h="1561929">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 </a:t>
                      </a:r>
                      <a:r>
                        <a:rPr lang="en-US" altLang="en-US" sz="2400" dirty="0">
                          <a:latin typeface="Calibri" panose="020F0502020204030204" pitchFamily="34" charset="0"/>
                          <a:cs typeface="Calibri" panose="020F0502020204030204" pitchFamily="34" charset="0"/>
                        </a:rPr>
                        <a:t>ask the question in a natural  way that flows with the conversation.</a:t>
                      </a:r>
                    </a:p>
                    <a:p>
                      <a:endParaRPr lang="en-US" sz="2000" dirty="0">
                        <a:latin typeface="Calibri" panose="020F0502020204030204" pitchFamily="34" charset="0"/>
                        <a:cs typeface="Calibri" panose="020F0502020204030204" pitchFamily="34" charset="0"/>
                      </a:endParaRPr>
                    </a:p>
                  </a:txBody>
                  <a:tcPr/>
                </a:tc>
                <a:tc>
                  <a:txBody>
                    <a:bodyPr/>
                    <a:lstStyle/>
                    <a:p>
                      <a:pPr marL="0" marR="0" lvl="0" indent="0" algn="l" defTabSz="342883" rtl="0" eaLnBrk="1" fontAlgn="auto" latinLnBrk="0" hangingPunct="1">
                        <a:lnSpc>
                          <a:spcPct val="100000"/>
                        </a:lnSpc>
                        <a:spcBef>
                          <a:spcPts val="0"/>
                        </a:spcBef>
                        <a:spcAft>
                          <a:spcPts val="0"/>
                        </a:spcAft>
                        <a:buClrTx/>
                        <a:buSzTx/>
                        <a:buFontTx/>
                        <a:buNone/>
                        <a:tabLst/>
                        <a:defRPr/>
                      </a:pPr>
                      <a:r>
                        <a:rPr lang="en-US" altLang="en-US" sz="2400" b="1" dirty="0">
                          <a:latin typeface="Calibri" panose="020F0502020204030204" pitchFamily="34" charset="0"/>
                          <a:cs typeface="Calibri" panose="020F0502020204030204" pitchFamily="34" charset="0"/>
                        </a:rPr>
                        <a:t>DON’T</a:t>
                      </a:r>
                      <a:r>
                        <a:rPr lang="en-US" altLang="en-US" sz="2400" dirty="0">
                          <a:latin typeface="Calibri" panose="020F0502020204030204" pitchFamily="34" charset="0"/>
                          <a:cs typeface="Calibri" panose="020F0502020204030204" pitchFamily="34" charset="0"/>
                        </a:rPr>
                        <a:t> wait to ask the question when someone is halfway out the door.</a:t>
                      </a:r>
                    </a:p>
                    <a:p>
                      <a:endParaRPr lang="en-US" sz="20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606115603"/>
                  </a:ext>
                </a:extLst>
              </a:tr>
            </a:tbl>
          </a:graphicData>
        </a:graphic>
      </p:graphicFrame>
    </p:spTree>
    <p:extLst>
      <p:ext uri="{BB962C8B-B14F-4D97-AF65-F5344CB8AC3E}">
        <p14:creationId xmlns:p14="http://schemas.microsoft.com/office/powerpoint/2010/main" val="42114727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 Little Housekeeping Before We Start:</a:t>
            </a:r>
          </a:p>
        </p:txBody>
      </p:sp>
      <p:sp>
        <p:nvSpPr>
          <p:cNvPr id="3" name="Content Placeholder 2"/>
          <p:cNvSpPr>
            <a:spLocks noGrp="1"/>
          </p:cNvSpPr>
          <p:nvPr>
            <p:ph idx="1"/>
          </p:nvPr>
        </p:nvSpPr>
        <p:spPr/>
        <p:txBody>
          <a:bodyPr>
            <a:normAutofit/>
          </a:bodyPr>
          <a:lstStyle/>
          <a:p>
            <a:r>
              <a:rPr lang="en-US" sz="2400" dirty="0"/>
              <a:t>Suicide is an intense topic for some people. </a:t>
            </a:r>
          </a:p>
          <a:p>
            <a:pPr lvl="1"/>
            <a:r>
              <a:rPr lang="en-US" sz="2400" dirty="0"/>
              <a:t>If you need to take a break, or step out, please do so.</a:t>
            </a:r>
            <a:endParaRPr lang="en-US" sz="2200" dirty="0"/>
          </a:p>
          <a:p>
            <a:pPr lvl="1"/>
            <a:r>
              <a:rPr lang="en-US" sz="2400" dirty="0"/>
              <a:t>Immediate Resources:</a:t>
            </a:r>
          </a:p>
          <a:p>
            <a:pPr lvl="2"/>
            <a:r>
              <a:rPr lang="en-US" sz="2400" dirty="0"/>
              <a:t>National Suicide Prevention Lifeline: 1-800-273-8255 </a:t>
            </a:r>
          </a:p>
          <a:p>
            <a:pPr lvl="3"/>
            <a:r>
              <a:rPr lang="en-US" sz="2200" dirty="0">
                <a:solidFill>
                  <a:schemeClr val="tx1"/>
                </a:solidFill>
              </a:rPr>
              <a:t>Service members and Veterans should press 1 to connect with the Veterans Crisis Line.</a:t>
            </a:r>
          </a:p>
          <a:p>
            <a:pPr lvl="2"/>
            <a:r>
              <a:rPr lang="en-US" sz="2400" dirty="0">
                <a:solidFill>
                  <a:schemeClr val="tx1"/>
                </a:solidFill>
              </a:rPr>
              <a:t>INSERT IMMEDIATE LOCAL RESOURCE, If present (e.g., EAP, Community Partners, Counselor Onsite, etc.)</a:t>
            </a:r>
          </a:p>
        </p:txBody>
      </p:sp>
      <p:sp>
        <p:nvSpPr>
          <p:cNvPr id="4" name="Slide Number Placeholder 3">
            <a:extLst>
              <a:ext uri="{FF2B5EF4-FFF2-40B4-BE49-F238E27FC236}">
                <a16:creationId xmlns:a16="http://schemas.microsoft.com/office/drawing/2014/main" id="{D013E745-6539-9143-A3A3-7591CDA77B16}"/>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3</a:t>
            </a:fld>
            <a:endParaRPr lang="en-US"/>
          </a:p>
        </p:txBody>
      </p:sp>
    </p:spTree>
    <p:extLst>
      <p:ext uri="{BB962C8B-B14F-4D97-AF65-F5344CB8AC3E}">
        <p14:creationId xmlns:p14="http://schemas.microsoft.com/office/powerpoint/2010/main" val="12237899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4EDD6C2-FC13-4D18-8EA4-83AC1E7776D6}"/>
              </a:ext>
            </a:extLst>
          </p:cNvPr>
          <p:cNvSpPr>
            <a:spLocks noGrp="1"/>
          </p:cNvSpPr>
          <p:nvPr>
            <p:ph idx="1"/>
          </p:nvPr>
        </p:nvSpPr>
        <p:spPr>
          <a:xfrm>
            <a:off x="838200" y="2065564"/>
            <a:ext cx="10515600" cy="4030008"/>
          </a:xfrm>
        </p:spPr>
        <p:txBody>
          <a:bodyPr>
            <a:normAutofit/>
          </a:bodyPr>
          <a:lstStyle/>
          <a:p>
            <a:pPr lvl="0"/>
            <a:r>
              <a:rPr lang="en-US" sz="2800" dirty="0"/>
              <a:t>What are your thoughts about “Asking the question”?</a:t>
            </a:r>
          </a:p>
          <a:p>
            <a:pPr lvl="0"/>
            <a:r>
              <a:rPr lang="en-US" sz="2800" dirty="0"/>
              <a:t>What initial concerns do you have?</a:t>
            </a:r>
          </a:p>
          <a:p>
            <a:pPr lvl="0"/>
            <a:r>
              <a:rPr lang="en-US" sz="2800" dirty="0"/>
              <a:t>Let me demonstrate a few ways of asking the question — both good and bad — and you can tell me which ones you think are most effective and direct.</a:t>
            </a:r>
          </a:p>
          <a:p>
            <a:r>
              <a:rPr lang="en-US" sz="2800" dirty="0"/>
              <a:t>Now, turn to a neighbor and practice asking the question with one of ways you feel would be most effective.</a:t>
            </a:r>
          </a:p>
          <a:p>
            <a:endParaRPr lang="en-US" dirty="0"/>
          </a:p>
        </p:txBody>
      </p:sp>
      <p:sp>
        <p:nvSpPr>
          <p:cNvPr id="4" name="Slide Number Placeholder 3">
            <a:extLst>
              <a:ext uri="{FF2B5EF4-FFF2-40B4-BE49-F238E27FC236}">
                <a16:creationId xmlns:a16="http://schemas.microsoft.com/office/drawing/2014/main" id="{7C0859D1-E395-4845-B380-0C500B921B81}"/>
              </a:ext>
            </a:extLst>
          </p:cNvPr>
          <p:cNvSpPr>
            <a:spLocks noGrp="1"/>
          </p:cNvSpPr>
          <p:nvPr>
            <p:ph type="sldNum" sz="quarter" idx="12"/>
          </p:nvPr>
        </p:nvSpPr>
        <p:spPr/>
        <p:txBody>
          <a:bodyPr/>
          <a:lstStyle/>
          <a:p>
            <a:fld id="{ACD12D91-5F71-FE4F-A594-B9667DC21877}" type="slidenum">
              <a:rPr lang="en-US" smtClean="0"/>
              <a:t>30</a:t>
            </a:fld>
            <a:endParaRPr lang="en-US"/>
          </a:p>
        </p:txBody>
      </p:sp>
      <p:pic>
        <p:nvPicPr>
          <p:cNvPr id="5" name="Picture 4">
            <a:extLst>
              <a:ext uri="{FF2B5EF4-FFF2-40B4-BE49-F238E27FC236}">
                <a16:creationId xmlns:a16="http://schemas.microsoft.com/office/drawing/2014/main" id="{263A58E6-FD87-4035-BA09-D62C12FC99C8}"/>
              </a:ext>
            </a:extLst>
          </p:cNvPr>
          <p:cNvPicPr>
            <a:picLocks noChangeAspect="1"/>
          </p:cNvPicPr>
          <p:nvPr/>
        </p:nvPicPr>
        <p:blipFill>
          <a:blip r:embed="rId3"/>
          <a:stretch>
            <a:fillRect/>
          </a:stretch>
        </p:blipFill>
        <p:spPr>
          <a:xfrm>
            <a:off x="596899" y="677445"/>
            <a:ext cx="1151304" cy="1151304"/>
          </a:xfrm>
          <a:prstGeom prst="rect">
            <a:avLst/>
          </a:prstGeom>
        </p:spPr>
      </p:pic>
      <p:sp>
        <p:nvSpPr>
          <p:cNvPr id="6" name="Title 1">
            <a:extLst>
              <a:ext uri="{FF2B5EF4-FFF2-40B4-BE49-F238E27FC236}">
                <a16:creationId xmlns:a16="http://schemas.microsoft.com/office/drawing/2014/main" id="{952E03D3-D499-4BF4-B0B0-3049BA62BD34}"/>
              </a:ext>
            </a:extLst>
          </p:cNvPr>
          <p:cNvSpPr>
            <a:spLocks noGrp="1"/>
          </p:cNvSpPr>
          <p:nvPr>
            <p:ph type="title"/>
          </p:nvPr>
        </p:nvSpPr>
        <p:spPr>
          <a:xfrm>
            <a:off x="1748203" y="786870"/>
            <a:ext cx="10515600" cy="1052513"/>
          </a:xfrm>
        </p:spPr>
        <p:txBody>
          <a:bodyPr>
            <a:normAutofit/>
          </a:bodyPr>
          <a:lstStyle/>
          <a:p>
            <a:r>
              <a:rPr lang="en-US" u="sng" dirty="0"/>
              <a:t>A</a:t>
            </a:r>
            <a:r>
              <a:rPr lang="en-US" dirty="0"/>
              <a:t>sking the Question: </a:t>
            </a:r>
            <a:r>
              <a:rPr lang="en-US" sz="3600" dirty="0"/>
              <a:t>Check-In &amp; Practice </a:t>
            </a:r>
            <a:endParaRPr lang="en-US" dirty="0"/>
          </a:p>
        </p:txBody>
      </p:sp>
    </p:spTree>
    <p:extLst>
      <p:ext uri="{BB962C8B-B14F-4D97-AF65-F5344CB8AC3E}">
        <p14:creationId xmlns:p14="http://schemas.microsoft.com/office/powerpoint/2010/main" val="12515541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69478"/>
            <a:ext cx="10515600" cy="3930682"/>
          </a:xfrm>
        </p:spPr>
        <p:txBody>
          <a:bodyPr>
            <a:normAutofit/>
          </a:bodyPr>
          <a:lstStyle/>
          <a:p>
            <a:r>
              <a:rPr lang="en-US" altLang="en-US" sz="2800" dirty="0"/>
              <a:t>Talk openly about suicide. Be willing to listen and allow the Veteran to express his or her feelings.</a:t>
            </a:r>
          </a:p>
          <a:p>
            <a:r>
              <a:rPr lang="en-US" altLang="en-US" sz="2800" dirty="0"/>
              <a:t>Recognize that the situation is serious.</a:t>
            </a:r>
          </a:p>
          <a:p>
            <a:r>
              <a:rPr lang="en-US" altLang="en-US" sz="2800" dirty="0"/>
              <a:t>Do not pass judgment.</a:t>
            </a:r>
          </a:p>
          <a:p>
            <a:r>
              <a:rPr lang="en-US" altLang="en-US" sz="2800" dirty="0"/>
              <a:t>Reassure the Veteran that help is </a:t>
            </a:r>
          </a:p>
          <a:p>
            <a:pPr marL="0" indent="0">
              <a:buNone/>
            </a:pPr>
            <a:r>
              <a:rPr lang="en-US" altLang="en-US" sz="2800" dirty="0"/>
              <a:t>    available. </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31</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pic>
        <p:nvPicPr>
          <p:cNvPr id="11" name="Picture 10">
            <a:extLst>
              <a:ext uri="{FF2B5EF4-FFF2-40B4-BE49-F238E27FC236}">
                <a16:creationId xmlns:a16="http://schemas.microsoft.com/office/drawing/2014/main" id="{CD238801-794C-D541-8B96-A87419712BFD}"/>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7146109" y="2893484"/>
            <a:ext cx="4048072" cy="2698714"/>
          </a:xfrm>
          <a:prstGeom prst="rect">
            <a:avLst/>
          </a:prstGeom>
          <a:solidFill>
            <a:srgbClr val="FFFFFF">
              <a:shade val="85000"/>
            </a:srgbClr>
          </a:solidFill>
          <a:ln w="6350" cap="sq">
            <a:solidFill>
              <a:schemeClr val="bg2">
                <a:lumMod val="50000"/>
              </a:schemeClr>
            </a:solidFill>
            <a:miter lim="800000"/>
          </a:ln>
          <a:effectLst/>
          <a:scene3d>
            <a:camera prst="orthographicFront"/>
            <a:lightRig rig="twoPt" dir="t">
              <a:rot lat="0" lon="0" rev="7200000"/>
            </a:lightRig>
          </a:scene3d>
          <a:sp3d>
            <a:contourClr>
              <a:srgbClr val="FFFFFF"/>
            </a:contourClr>
          </a:sp3d>
        </p:spPr>
      </p:pic>
    </p:spTree>
    <p:extLst>
      <p:ext uri="{BB962C8B-B14F-4D97-AF65-F5344CB8AC3E}">
        <p14:creationId xmlns:p14="http://schemas.microsoft.com/office/powerpoint/2010/main" val="23511331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 Check-In &amp; Practice</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911679" y="2080089"/>
            <a:ext cx="10515600" cy="3930682"/>
          </a:xfrm>
        </p:spPr>
        <p:txBody>
          <a:bodyPr>
            <a:normAutofit/>
          </a:bodyPr>
          <a:lstStyle/>
          <a:p>
            <a:r>
              <a:rPr lang="en-US" sz="2800" dirty="0"/>
              <a:t>Who can share with me a validating statement?</a:t>
            </a:r>
          </a:p>
          <a:p>
            <a:r>
              <a:rPr lang="en-US" sz="2800" dirty="0"/>
              <a:t>Turn to a partner and practice the following:</a:t>
            </a:r>
          </a:p>
          <a:p>
            <a:pPr lvl="1"/>
            <a:r>
              <a:rPr lang="en-US" sz="2600" dirty="0"/>
              <a:t>In response to an “invitation statement” such as, “Everything is so hard. I feel like a drag on my friends.” </a:t>
            </a:r>
          </a:p>
          <a:p>
            <a:pPr lvl="2"/>
            <a:r>
              <a:rPr lang="en-US" sz="2400" dirty="0"/>
              <a:t>Start by telling your partner, “Everything will be fine.” (Partner should respond.)</a:t>
            </a:r>
          </a:p>
          <a:p>
            <a:pPr lvl="2"/>
            <a:r>
              <a:rPr lang="en-US" sz="2400" dirty="0"/>
              <a:t>Shift instead to a statement that validates their feelings. (Partner should respond.)</a:t>
            </a:r>
          </a:p>
          <a:p>
            <a:r>
              <a:rPr lang="en-US" sz="2800" dirty="0"/>
              <a:t>What did you notice? </a:t>
            </a:r>
          </a:p>
          <a:p>
            <a:pPr marL="0" indent="0">
              <a:buNone/>
            </a:pPr>
            <a:endParaRPr lang="en-US" altLang="en-US" sz="2800"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32</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88837688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10" name="Content Placeholder 2">
            <a:extLst>
              <a:ext uri="{FF2B5EF4-FFF2-40B4-BE49-F238E27FC236}">
                <a16:creationId xmlns:a16="http://schemas.microsoft.com/office/drawing/2014/main" id="{502B2242-CC5F-A647-B4D6-C1466C008D2B}"/>
              </a:ext>
            </a:extLst>
          </p:cNvPr>
          <p:cNvSpPr>
            <a:spLocks noGrp="1"/>
          </p:cNvSpPr>
          <p:nvPr>
            <p:ph idx="1"/>
          </p:nvPr>
        </p:nvSpPr>
        <p:spPr>
          <a:xfrm>
            <a:off x="838200" y="2072043"/>
            <a:ext cx="10515600" cy="3930682"/>
          </a:xfrm>
        </p:spPr>
        <p:txBody>
          <a:bodyPr>
            <a:normAutofit/>
          </a:bodyPr>
          <a:lstStyle/>
          <a:p>
            <a:r>
              <a:rPr lang="en-US" altLang="en-US" sz="2800" dirty="0"/>
              <a:t>What should I do if I think someone is suicidal?</a:t>
            </a:r>
          </a:p>
          <a:p>
            <a:pPr lvl="1"/>
            <a:r>
              <a:rPr lang="en-US" altLang="en-US" sz="2400" dirty="0"/>
              <a:t>Don’t keep the Veteran’s suicidal behavior a secret.</a:t>
            </a:r>
          </a:p>
          <a:p>
            <a:pPr lvl="1"/>
            <a:r>
              <a:rPr lang="en-US" altLang="en-US" sz="2400" dirty="0"/>
              <a:t>Do not leave him or her alone.</a:t>
            </a:r>
          </a:p>
          <a:p>
            <a:pPr lvl="1"/>
            <a:r>
              <a:rPr lang="en-US" altLang="en-US" sz="2400" dirty="0"/>
              <a:t>Try to get the person to seek immediate help from his or her doctor or the nearest hospital emergency room.</a:t>
            </a:r>
          </a:p>
          <a:p>
            <a:pPr lvl="1"/>
            <a:r>
              <a:rPr lang="en-US" altLang="en-US" sz="2400" dirty="0"/>
              <a:t>Call 911.</a:t>
            </a:r>
          </a:p>
          <a:p>
            <a:r>
              <a:rPr lang="en-US" altLang="en-US" sz="2800" dirty="0"/>
              <a:t>Reassure the Veteran that help is available.</a:t>
            </a:r>
          </a:p>
          <a:p>
            <a:r>
              <a:rPr lang="en-US" altLang="en-US" sz="2800" dirty="0"/>
              <a:t>Call the Veterans Crisis Line at </a:t>
            </a:r>
            <a:r>
              <a:rPr lang="en-US" altLang="en-US" sz="2800" b="1" dirty="0">
                <a:solidFill>
                  <a:srgbClr val="003F72"/>
                </a:solidFill>
              </a:rPr>
              <a:t>1-800-273-8255 and Press 1</a:t>
            </a:r>
            <a:r>
              <a:rPr lang="en-US" altLang="en-US" sz="2800" dirty="0">
                <a:solidFill>
                  <a:srgbClr val="003F72"/>
                </a:solidFill>
              </a:rPr>
              <a:t>.</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33</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3"/>
          <a:stretch>
            <a:fillRect/>
          </a:stretch>
        </p:blipFill>
        <p:spPr>
          <a:xfrm>
            <a:off x="838200" y="618163"/>
            <a:ext cx="1151304" cy="1151304"/>
          </a:xfrm>
          <a:prstGeom prst="rect">
            <a:avLst/>
          </a:prstGeom>
        </p:spPr>
      </p:pic>
    </p:spTree>
    <p:extLst>
      <p:ext uri="{BB962C8B-B14F-4D97-AF65-F5344CB8AC3E}">
        <p14:creationId xmlns:p14="http://schemas.microsoft.com/office/powerpoint/2010/main" val="208290859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648294"/>
            <a:ext cx="11065042" cy="1051256"/>
          </a:xfrm>
        </p:spPr>
        <p:txBody>
          <a:bodyPr>
            <a:normAutofit/>
          </a:bodyPr>
          <a:lstStyle/>
          <a:p>
            <a:r>
              <a:rPr lang="en-US" dirty="0"/>
              <a:t>When Talking with a Veteran at Risk for Suicide</a:t>
            </a:r>
          </a:p>
        </p:txBody>
      </p:sp>
      <p:sp>
        <p:nvSpPr>
          <p:cNvPr id="3" name="Content Placeholder 2"/>
          <p:cNvSpPr>
            <a:spLocks noGrp="1"/>
          </p:cNvSpPr>
          <p:nvPr>
            <p:ph idx="1"/>
          </p:nvPr>
        </p:nvSpPr>
        <p:spPr/>
        <p:txBody>
          <a:bodyPr>
            <a:normAutofit fontScale="92500" lnSpcReduction="10000"/>
          </a:bodyPr>
          <a:lstStyle/>
          <a:p>
            <a:pPr>
              <a:spcBef>
                <a:spcPts val="1200"/>
              </a:spcBef>
            </a:pPr>
            <a:r>
              <a:rPr lang="en-US" sz="2400" dirty="0"/>
              <a:t>Remain calm.</a:t>
            </a:r>
          </a:p>
          <a:p>
            <a:pPr>
              <a:spcBef>
                <a:spcPts val="1200"/>
              </a:spcBef>
            </a:pPr>
            <a:r>
              <a:rPr lang="en-US" sz="2400" dirty="0"/>
              <a:t>Listen more than you speak.</a:t>
            </a:r>
          </a:p>
          <a:p>
            <a:pPr>
              <a:spcBef>
                <a:spcPts val="1200"/>
              </a:spcBef>
            </a:pPr>
            <a:r>
              <a:rPr lang="en-US" sz="2400" dirty="0"/>
              <a:t>Maintain eye contact.</a:t>
            </a:r>
          </a:p>
          <a:p>
            <a:pPr>
              <a:spcBef>
                <a:spcPts val="1200"/>
              </a:spcBef>
            </a:pPr>
            <a:r>
              <a:rPr lang="en-US" sz="2400" dirty="0"/>
              <a:t>Act with confidence.</a:t>
            </a:r>
          </a:p>
          <a:p>
            <a:pPr>
              <a:spcBef>
                <a:spcPts val="1200"/>
              </a:spcBef>
            </a:pPr>
            <a:r>
              <a:rPr lang="en-US" sz="2400" dirty="0"/>
              <a:t>Do not argue.</a:t>
            </a:r>
          </a:p>
          <a:p>
            <a:pPr>
              <a:spcBef>
                <a:spcPts val="1200"/>
              </a:spcBef>
            </a:pPr>
            <a:r>
              <a:rPr lang="en-US" sz="2400" dirty="0"/>
              <a:t>Use open body language.</a:t>
            </a:r>
          </a:p>
          <a:p>
            <a:pPr>
              <a:spcBef>
                <a:spcPts val="1200"/>
              </a:spcBef>
            </a:pPr>
            <a:r>
              <a:rPr lang="en-US" sz="2400" dirty="0"/>
              <a:t>Limit questions — let the Veteran do the talking.</a:t>
            </a:r>
          </a:p>
          <a:p>
            <a:pPr>
              <a:spcBef>
                <a:spcPts val="1200"/>
              </a:spcBef>
            </a:pPr>
            <a:r>
              <a:rPr lang="en-US" sz="2400" dirty="0"/>
              <a:t>Use supportive, encouraging comments.</a:t>
            </a:r>
          </a:p>
          <a:p>
            <a:pPr>
              <a:spcBef>
                <a:spcPts val="1200"/>
              </a:spcBef>
            </a:pPr>
            <a:r>
              <a:rPr lang="en-US" sz="2400" dirty="0"/>
              <a:t>Be honest — let the Veteran know that there are no quick solutions, but help is available.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r>
              <a:rPr lang="en-US" dirty="0"/>
              <a:t>Practice Sessions</a:t>
            </a:r>
            <a:endParaRPr lang="en-US" altLang="en-US" dirty="0"/>
          </a:p>
        </p:txBody>
      </p:sp>
      <p:sp>
        <p:nvSpPr>
          <p:cNvPr id="43011" name="Content Placeholder 2"/>
          <p:cNvSpPr>
            <a:spLocks noGrp="1"/>
          </p:cNvSpPr>
          <p:nvPr>
            <p:ph idx="1"/>
          </p:nvPr>
        </p:nvSpPr>
        <p:spPr>
          <a:xfrm>
            <a:off x="838200" y="1782704"/>
            <a:ext cx="10515600" cy="3930682"/>
          </a:xfrm>
        </p:spPr>
        <p:txBody>
          <a:bodyPr>
            <a:normAutofit/>
          </a:bodyPr>
          <a:lstStyle/>
          <a:p>
            <a:r>
              <a:rPr lang="en-US" altLang="en-US" sz="2800" b="1" dirty="0">
                <a:solidFill>
                  <a:srgbClr val="003F72"/>
                </a:solidFill>
              </a:rPr>
              <a:t>Goal: </a:t>
            </a:r>
            <a:r>
              <a:rPr lang="en-US" altLang="en-US" sz="2800" dirty="0"/>
              <a:t>To develop a level of comfort and confidence in asking about suicide and helping a Veteran who is thinking about suicide.</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33876" y="2926536"/>
            <a:ext cx="3889248" cy="259413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7245519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059F39-A640-49DD-A313-46C27DB0B2C5}"/>
              </a:ext>
            </a:extLst>
          </p:cNvPr>
          <p:cNvSpPr>
            <a:spLocks noGrp="1"/>
          </p:cNvSpPr>
          <p:nvPr>
            <p:ph type="title"/>
          </p:nvPr>
        </p:nvSpPr>
        <p:spPr/>
        <p:txBody>
          <a:bodyPr/>
          <a:lstStyle/>
          <a:p>
            <a:r>
              <a:rPr lang="en-US" dirty="0"/>
              <a:t>Practice Sessions</a:t>
            </a:r>
          </a:p>
        </p:txBody>
      </p:sp>
      <p:sp>
        <p:nvSpPr>
          <p:cNvPr id="3" name="Content Placeholder 2">
            <a:extLst>
              <a:ext uri="{FF2B5EF4-FFF2-40B4-BE49-F238E27FC236}">
                <a16:creationId xmlns:a16="http://schemas.microsoft.com/office/drawing/2014/main" id="{E2D6E34D-1F70-4B11-AE9D-A810A4876621}"/>
              </a:ext>
            </a:extLst>
          </p:cNvPr>
          <p:cNvSpPr>
            <a:spLocks noGrp="1"/>
          </p:cNvSpPr>
          <p:nvPr>
            <p:ph idx="1"/>
          </p:nvPr>
        </p:nvSpPr>
        <p:spPr>
          <a:xfrm>
            <a:off x="838200" y="1699550"/>
            <a:ext cx="10515600" cy="4104350"/>
          </a:xfrm>
        </p:spPr>
        <p:txBody>
          <a:bodyPr>
            <a:normAutofit lnSpcReduction="10000"/>
          </a:bodyPr>
          <a:lstStyle/>
          <a:p>
            <a:pPr marL="0" indent="0">
              <a:buNone/>
            </a:pPr>
            <a:r>
              <a:rPr lang="en-US" sz="2600" dirty="0"/>
              <a:t>Imagine that you are talking to a friend, family member, or co-worker whom you know well. You also know this person has been having a lot of personal problems lately and seems to be withdrawing from activities, and overall seems “down” much of the time. They mention that everything feels “hopeless.”</a:t>
            </a:r>
          </a:p>
          <a:p>
            <a:r>
              <a:rPr lang="en-US" sz="2200" b="1" dirty="0"/>
              <a:t>Step 1</a:t>
            </a:r>
            <a:r>
              <a:rPr lang="en-US" sz="2200" dirty="0"/>
              <a:t>: As you begin your conversation with them, listen for the problems that they believe suicide would solve and listen for a </a:t>
            </a:r>
            <a:r>
              <a:rPr lang="en-US" sz="2200" b="1" dirty="0"/>
              <a:t>sign </a:t>
            </a:r>
            <a:r>
              <a:rPr lang="en-US" sz="2200" dirty="0"/>
              <a:t>— an invitation statement. When you hear a warning sign, find a way to </a:t>
            </a:r>
            <a:r>
              <a:rPr lang="en-US" sz="2200" b="1" dirty="0"/>
              <a:t>ask</a:t>
            </a:r>
            <a:r>
              <a:rPr lang="en-US" sz="2200" dirty="0"/>
              <a:t> the question, e.g., “You seem very overwhelmed right now. Are you thinking about suicide?” </a:t>
            </a:r>
          </a:p>
          <a:p>
            <a:r>
              <a:rPr lang="en-US" sz="2200" b="1" dirty="0"/>
              <a:t>Step 2:</a:t>
            </a:r>
            <a:r>
              <a:rPr lang="en-US" sz="2200" dirty="0"/>
              <a:t> As you listen, make sure to </a:t>
            </a:r>
            <a:r>
              <a:rPr lang="en-US" sz="2200" b="1" dirty="0"/>
              <a:t>validate</a:t>
            </a:r>
            <a:r>
              <a:rPr lang="en-US" sz="2200" dirty="0"/>
              <a:t> their experience or feelings. Continue to listen and try to </a:t>
            </a:r>
            <a:r>
              <a:rPr lang="en-US" sz="2200" b="1" dirty="0"/>
              <a:t>expedite </a:t>
            </a:r>
            <a:r>
              <a:rPr lang="en-US" sz="2200" dirty="0"/>
              <a:t>them to the appropriate level of care. </a:t>
            </a:r>
          </a:p>
          <a:p>
            <a:pPr lvl="0"/>
            <a:r>
              <a:rPr lang="en-US" sz="2200" dirty="0"/>
              <a:t>Switch roles.</a:t>
            </a:r>
          </a:p>
          <a:p>
            <a:endParaRPr lang="en-US" dirty="0"/>
          </a:p>
        </p:txBody>
      </p:sp>
      <p:sp>
        <p:nvSpPr>
          <p:cNvPr id="4" name="Slide Number Placeholder 3">
            <a:extLst>
              <a:ext uri="{FF2B5EF4-FFF2-40B4-BE49-F238E27FC236}">
                <a16:creationId xmlns:a16="http://schemas.microsoft.com/office/drawing/2014/main" id="{8867D97A-6F1F-47E2-A3A8-F50CCD010295}"/>
              </a:ext>
            </a:extLst>
          </p:cNvPr>
          <p:cNvSpPr>
            <a:spLocks noGrp="1"/>
          </p:cNvSpPr>
          <p:nvPr>
            <p:ph type="sldNum" sz="quarter" idx="12"/>
          </p:nvPr>
        </p:nvSpPr>
        <p:spPr/>
        <p:txBody>
          <a:bodyPr/>
          <a:lstStyle/>
          <a:p>
            <a:fld id="{ACD12D91-5F71-FE4F-A594-B9667DC21877}" type="slidenum">
              <a:rPr lang="en-US" smtClean="0"/>
              <a:t>36</a:t>
            </a:fld>
            <a:endParaRPr lang="en-US"/>
          </a:p>
        </p:txBody>
      </p:sp>
    </p:spTree>
    <p:extLst>
      <p:ext uri="{BB962C8B-B14F-4D97-AF65-F5344CB8AC3E}">
        <p14:creationId xmlns:p14="http://schemas.microsoft.com/office/powerpoint/2010/main" val="272056412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Content Placeholder 2"/>
          <p:cNvSpPr>
            <a:spLocks noGrp="1"/>
          </p:cNvSpPr>
          <p:nvPr>
            <p:ph idx="1"/>
          </p:nvPr>
        </p:nvSpPr>
        <p:spPr>
          <a:xfrm>
            <a:off x="927100" y="1600199"/>
            <a:ext cx="9283700" cy="648969"/>
          </a:xfrm>
        </p:spPr>
        <p:txBody>
          <a:bodyPr>
            <a:noAutofit/>
          </a:bodyPr>
          <a:lstStyle/>
          <a:p>
            <a:pPr marL="0" indent="0">
              <a:buNone/>
            </a:pPr>
            <a:r>
              <a:rPr lang="en-US" altLang="en-US" sz="3000" b="1" dirty="0"/>
              <a:t>S.A.V.E.</a:t>
            </a:r>
          </a:p>
        </p:txBody>
      </p:sp>
      <p:grpSp>
        <p:nvGrpSpPr>
          <p:cNvPr id="10" name="Group 9"/>
          <p:cNvGrpSpPr/>
          <p:nvPr/>
        </p:nvGrpSpPr>
        <p:grpSpPr>
          <a:xfrm>
            <a:off x="1253538" y="2249168"/>
            <a:ext cx="9283700" cy="3643632"/>
            <a:chOff x="419548" y="3385968"/>
            <a:chExt cx="6582363" cy="2377440"/>
          </a:xfrm>
        </p:grpSpPr>
        <p:sp>
          <p:nvSpPr>
            <p:cNvPr id="11" name="Rectangle 10"/>
            <p:cNvSpPr/>
            <p:nvPr/>
          </p:nvSpPr>
          <p:spPr>
            <a:xfrm>
              <a:off x="419548" y="3429000"/>
              <a:ext cx="920625" cy="1691923"/>
            </a:xfrm>
            <a:prstGeom prst="rect">
              <a:avLst/>
            </a:prstGeom>
          </p:spPr>
          <p:txBody>
            <a:bodyPr wrap="square">
              <a:spAutoFit/>
            </a:bodyPr>
            <a:lstStyle/>
            <a:p>
              <a:pPr lvl="1">
                <a:spcAft>
                  <a:spcPts val="600"/>
                </a:spcAft>
              </a:pPr>
              <a:r>
                <a:rPr lang="en-US" altLang="en-US" sz="3000" b="1" spc="300" dirty="0">
                  <a:solidFill>
                    <a:srgbClr val="0083BE"/>
                  </a:solidFill>
                </a:rPr>
                <a:t>S</a:t>
              </a:r>
              <a:endParaRPr lang="en-US" altLang="en-US" sz="3000" dirty="0">
                <a:solidFill>
                  <a:srgbClr val="0083BE"/>
                </a:solidFill>
              </a:endParaRPr>
            </a:p>
            <a:p>
              <a:pPr lvl="1">
                <a:spcBef>
                  <a:spcPts val="1050"/>
                </a:spcBef>
                <a:spcAft>
                  <a:spcPts val="600"/>
                </a:spcAft>
              </a:pPr>
              <a:r>
                <a:rPr lang="en-US" altLang="en-US" sz="3000" b="1" spc="300" dirty="0">
                  <a:solidFill>
                    <a:srgbClr val="0083BE"/>
                  </a:solidFill>
                </a:rPr>
                <a:t>A</a:t>
              </a:r>
              <a:endParaRPr lang="en-US" altLang="en-US" sz="3000" dirty="0">
                <a:solidFill>
                  <a:srgbClr val="0083BE"/>
                </a:solidFill>
              </a:endParaRPr>
            </a:p>
            <a:p>
              <a:pPr lvl="1">
                <a:spcBef>
                  <a:spcPts val="1050"/>
                </a:spcBef>
                <a:spcAft>
                  <a:spcPts val="600"/>
                </a:spcAft>
              </a:pPr>
              <a:r>
                <a:rPr lang="en-US" altLang="en-US" sz="3000" b="1" spc="300" dirty="0">
                  <a:solidFill>
                    <a:srgbClr val="0083BE"/>
                  </a:solidFill>
                </a:rPr>
                <a:t>V</a:t>
              </a:r>
            </a:p>
            <a:p>
              <a:pPr lvl="1">
                <a:spcBef>
                  <a:spcPts val="1050"/>
                </a:spcBef>
                <a:spcAft>
                  <a:spcPts val="600"/>
                </a:spcAft>
              </a:pPr>
              <a:r>
                <a:rPr lang="en-US" altLang="en-US" sz="3000" b="1" spc="300" dirty="0">
                  <a:solidFill>
                    <a:srgbClr val="0083BE"/>
                  </a:solidFill>
                </a:rPr>
                <a:t>E</a:t>
              </a:r>
              <a:endParaRPr lang="en-US" sz="3000" dirty="0">
                <a:solidFill>
                  <a:srgbClr val="0083BE"/>
                </a:solidFill>
              </a:endParaRPr>
            </a:p>
          </p:txBody>
        </p:sp>
        <p:sp>
          <p:nvSpPr>
            <p:cNvPr id="12" name="Rectangle 11"/>
            <p:cNvSpPr/>
            <p:nvPr/>
          </p:nvSpPr>
          <p:spPr>
            <a:xfrm>
              <a:off x="1226372" y="3395082"/>
              <a:ext cx="5775539" cy="1702884"/>
            </a:xfrm>
            <a:prstGeom prst="rect">
              <a:avLst/>
            </a:prstGeom>
          </p:spPr>
          <p:txBody>
            <a:bodyPr wrap="square">
              <a:spAutoFit/>
            </a:bodyPr>
            <a:lstStyle/>
            <a:p>
              <a:pPr lvl="1">
                <a:lnSpc>
                  <a:spcPct val="150000"/>
                </a:lnSpc>
                <a:spcAft>
                  <a:spcPts val="1400"/>
                </a:spcAft>
              </a:pPr>
              <a:r>
                <a:rPr lang="en-US" altLang="en-US" sz="2200" u="sng" dirty="0">
                  <a:solidFill>
                    <a:srgbClr val="000000"/>
                  </a:solidFill>
                </a:rPr>
                <a:t>S</a:t>
              </a:r>
              <a:r>
                <a:rPr lang="en-US" altLang="en-US" sz="2200" dirty="0">
                  <a:solidFill>
                    <a:srgbClr val="000000"/>
                  </a:solidFill>
                </a:rPr>
                <a:t>igns of suicidal thinking should be recognized.</a:t>
              </a:r>
            </a:p>
            <a:p>
              <a:pPr lvl="1">
                <a:lnSpc>
                  <a:spcPct val="150000"/>
                </a:lnSpc>
                <a:spcAft>
                  <a:spcPts val="1400"/>
                </a:spcAft>
              </a:pPr>
              <a:r>
                <a:rPr lang="en-US" altLang="en-US" sz="2200" u="sng" dirty="0">
                  <a:solidFill>
                    <a:srgbClr val="000000"/>
                  </a:solidFill>
                </a:rPr>
                <a:t>A</a:t>
              </a:r>
              <a:r>
                <a:rPr lang="en-US" altLang="en-US" sz="2200" dirty="0">
                  <a:solidFill>
                    <a:srgbClr val="000000"/>
                  </a:solidFill>
                </a:rPr>
                <a:t>sk the most important question of all.</a:t>
              </a:r>
            </a:p>
            <a:p>
              <a:pPr lvl="1">
                <a:lnSpc>
                  <a:spcPct val="150000"/>
                </a:lnSpc>
                <a:spcAft>
                  <a:spcPts val="1400"/>
                </a:spcAft>
              </a:pPr>
              <a:r>
                <a:rPr lang="en-US" altLang="en-US" sz="2200" u="sng" dirty="0">
                  <a:solidFill>
                    <a:srgbClr val="000000"/>
                  </a:solidFill>
                </a:rPr>
                <a:t>V</a:t>
              </a:r>
              <a:r>
                <a:rPr lang="en-US" altLang="en-US" sz="2200" dirty="0">
                  <a:solidFill>
                    <a:srgbClr val="000000"/>
                  </a:solidFill>
                </a:rPr>
                <a:t>alidate the Veteran’s experience.</a:t>
              </a:r>
            </a:p>
            <a:p>
              <a:pPr lvl="1">
                <a:lnSpc>
                  <a:spcPct val="150000"/>
                </a:lnSpc>
                <a:spcAft>
                  <a:spcPts val="1400"/>
                </a:spcAft>
              </a:pPr>
              <a:r>
                <a:rPr lang="en-US" altLang="en-US" sz="2200" u="sng" dirty="0">
                  <a:solidFill>
                    <a:srgbClr val="000000"/>
                  </a:solidFill>
                </a:rPr>
                <a:t>E</a:t>
              </a:r>
              <a:r>
                <a:rPr lang="en-US" altLang="en-US" sz="2200" dirty="0">
                  <a:solidFill>
                    <a:srgbClr val="000000"/>
                  </a:solidFill>
                </a:rPr>
                <a:t>ncourage treatment and </a:t>
              </a:r>
              <a:r>
                <a:rPr lang="en-US" altLang="en-US" sz="2200" u="sng" dirty="0">
                  <a:solidFill>
                    <a:srgbClr val="000000"/>
                  </a:solidFill>
                </a:rPr>
                <a:t>E</a:t>
              </a:r>
              <a:r>
                <a:rPr lang="en-US" altLang="en-US" sz="2200" dirty="0">
                  <a:solidFill>
                    <a:srgbClr val="000000"/>
                  </a:solidFill>
                </a:rPr>
                <a:t>xpedite getting help.</a:t>
              </a:r>
            </a:p>
          </p:txBody>
        </p:sp>
        <p:cxnSp>
          <p:nvCxnSpPr>
            <p:cNvPr id="13" name="Straight Connector 12"/>
            <p:cNvCxnSpPr/>
            <p:nvPr/>
          </p:nvCxnSpPr>
          <p:spPr>
            <a:xfrm>
              <a:off x="1441525" y="3385968"/>
              <a:ext cx="0" cy="2377440"/>
            </a:xfrm>
            <a:prstGeom prst="line">
              <a:avLst/>
            </a:prstGeom>
            <a:ln w="19050">
              <a:solidFill>
                <a:schemeClr val="bg1">
                  <a:lumMod val="85000"/>
                </a:schemeClr>
              </a:solidFill>
            </a:ln>
          </p:spPr>
          <p:style>
            <a:lnRef idx="1">
              <a:schemeClr val="dk1"/>
            </a:lnRef>
            <a:fillRef idx="0">
              <a:schemeClr val="dk1"/>
            </a:fillRef>
            <a:effectRef idx="0">
              <a:schemeClr val="dk1"/>
            </a:effectRef>
            <a:fontRef idx="minor">
              <a:schemeClr val="tx1"/>
            </a:fontRef>
          </p:style>
        </p:cxnSp>
      </p:grpSp>
      <p:sp>
        <p:nvSpPr>
          <p:cNvPr id="9" name="Title 8"/>
          <p:cNvSpPr>
            <a:spLocks noGrp="1"/>
          </p:cNvSpPr>
          <p:nvPr>
            <p:ph type="title"/>
          </p:nvPr>
        </p:nvSpPr>
        <p:spPr/>
        <p:txBody>
          <a:bodyPr/>
          <a:lstStyle/>
          <a:p>
            <a:r>
              <a:rPr lang="en-US" dirty="0"/>
              <a:t>Remember</a:t>
            </a:r>
          </a:p>
        </p:txBody>
      </p:sp>
    </p:spTree>
    <p:extLst>
      <p:ext uri="{BB962C8B-B14F-4D97-AF65-F5344CB8AC3E}">
        <p14:creationId xmlns:p14="http://schemas.microsoft.com/office/powerpoint/2010/main" val="357559280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779907" y="744656"/>
            <a:ext cx="10515600" cy="1051256"/>
          </a:xfrm>
        </p:spPr>
        <p:txBody>
          <a:bodyPr/>
          <a:lstStyle/>
          <a:p>
            <a:r>
              <a:rPr lang="en-US" u="sng" dirty="0"/>
              <a:t>S</a:t>
            </a:r>
            <a:r>
              <a:rPr lang="en-US" dirty="0"/>
              <a:t>igns of Suicidal Thinking</a:t>
            </a:r>
          </a:p>
        </p:txBody>
      </p:sp>
      <p:sp>
        <p:nvSpPr>
          <p:cNvPr id="3" name="Content Placeholder 2">
            <a:extLst>
              <a:ext uri="{FF2B5EF4-FFF2-40B4-BE49-F238E27FC236}">
                <a16:creationId xmlns:a16="http://schemas.microsoft.com/office/drawing/2014/main" id="{F6066332-55F0-9E49-8118-E83ADD77F2D3}"/>
              </a:ext>
            </a:extLst>
          </p:cNvPr>
          <p:cNvSpPr>
            <a:spLocks noGrp="1"/>
          </p:cNvSpPr>
          <p:nvPr>
            <p:ph idx="1"/>
          </p:nvPr>
        </p:nvSpPr>
        <p:spPr>
          <a:xfrm>
            <a:off x="966534" y="3024106"/>
            <a:ext cx="10515600" cy="3930682"/>
          </a:xfrm>
        </p:spPr>
        <p:txBody>
          <a:bodyPr/>
          <a:lstStyle/>
          <a:p>
            <a:endParaRPr lang="en-US" dirty="0"/>
          </a:p>
          <a:p>
            <a:pPr marL="0" indent="0">
              <a:buNone/>
            </a:pPr>
            <a:endParaRPr lang="en-US" dirty="0"/>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38</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628603" y="688079"/>
            <a:ext cx="1151304" cy="1151304"/>
          </a:xfrm>
          <a:prstGeom prst="rect">
            <a:avLst/>
          </a:prstGeom>
        </p:spPr>
      </p:pic>
      <p:grpSp>
        <p:nvGrpSpPr>
          <p:cNvPr id="7" name="Group 6">
            <a:extLst>
              <a:ext uri="{FF2B5EF4-FFF2-40B4-BE49-F238E27FC236}">
                <a16:creationId xmlns:a16="http://schemas.microsoft.com/office/drawing/2014/main" id="{9A7CFFE2-710C-47E0-8C8B-708C1B0683AE}"/>
              </a:ext>
            </a:extLst>
          </p:cNvPr>
          <p:cNvGrpSpPr/>
          <p:nvPr/>
        </p:nvGrpSpPr>
        <p:grpSpPr>
          <a:xfrm>
            <a:off x="948492" y="2370113"/>
            <a:ext cx="10295016" cy="1742933"/>
            <a:chOff x="556099" y="1648520"/>
            <a:chExt cx="8017744" cy="580913"/>
          </a:xfrm>
          <a:solidFill>
            <a:srgbClr val="003F72"/>
          </a:solidFill>
        </p:grpSpPr>
        <p:sp>
          <p:nvSpPr>
            <p:cNvPr id="8" name="Snip Single Corner Rectangle 11">
              <a:extLst>
                <a:ext uri="{FF2B5EF4-FFF2-40B4-BE49-F238E27FC236}">
                  <a16:creationId xmlns:a16="http://schemas.microsoft.com/office/drawing/2014/main" id="{508F1D02-3CB4-41EB-B4FE-1005E46FC535}"/>
                </a:ext>
              </a:extLst>
            </p:cNvPr>
            <p:cNvSpPr/>
            <p:nvPr/>
          </p:nvSpPr>
          <p:spPr>
            <a:xfrm>
              <a:off x="556099" y="1648520"/>
              <a:ext cx="8003692" cy="580913"/>
            </a:xfrm>
            <a:prstGeom prst="snip1Rect">
              <a:avLst>
                <a:gd name="adj" fmla="val 0"/>
              </a:avLst>
            </a:prstGeom>
            <a:grp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CFBCFD1E-3966-459C-A71B-5299508748BC}"/>
                </a:ext>
              </a:extLst>
            </p:cNvPr>
            <p:cNvSpPr/>
            <p:nvPr/>
          </p:nvSpPr>
          <p:spPr>
            <a:xfrm>
              <a:off x="570151" y="1831859"/>
              <a:ext cx="8003692" cy="194903"/>
            </a:xfrm>
            <a:prstGeom prst="rect">
              <a:avLst/>
            </a:prstGeom>
            <a:grpFill/>
          </p:spPr>
          <p:txBody>
            <a:bodyPr wrap="square">
              <a:spAutoFit/>
            </a:bodyPr>
            <a:lstStyle/>
            <a:p>
              <a:pPr algn="ctr"/>
              <a:r>
                <a:rPr lang="en-US" sz="3200" dirty="0">
                  <a:solidFill>
                    <a:schemeClr val="bg1"/>
                  </a:solidFill>
                  <a:latin typeface="Calibri" panose="020F0502020204030204" pitchFamily="34" charset="0"/>
                  <a:ea typeface="Arial" charset="0"/>
                  <a:cs typeface="Calibri" panose="020F0502020204030204" pitchFamily="34" charset="0"/>
                </a:rPr>
                <a:t>What signs did you pick up on?</a:t>
              </a:r>
            </a:p>
          </p:txBody>
        </p:sp>
      </p:grpSp>
    </p:spTree>
    <p:extLst>
      <p:ext uri="{BB962C8B-B14F-4D97-AF65-F5344CB8AC3E}">
        <p14:creationId xmlns:p14="http://schemas.microsoft.com/office/powerpoint/2010/main" val="29261940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06458" y="682471"/>
            <a:ext cx="10515600" cy="1051256"/>
          </a:xfrm>
        </p:spPr>
        <p:txBody>
          <a:bodyPr/>
          <a:lstStyle/>
          <a:p>
            <a:r>
              <a:rPr lang="en-US" u="sng" dirty="0"/>
              <a:t>A</a:t>
            </a:r>
            <a:r>
              <a:rPr lang="en-US" dirty="0"/>
              <a:t>sking the Question</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39</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755154" y="548246"/>
            <a:ext cx="1151304" cy="1151304"/>
          </a:xfrm>
          <a:prstGeom prst="rect">
            <a:avLst/>
          </a:prstGeom>
        </p:spPr>
      </p:pic>
      <p:grpSp>
        <p:nvGrpSpPr>
          <p:cNvPr id="8" name="Group 7">
            <a:extLst>
              <a:ext uri="{FF2B5EF4-FFF2-40B4-BE49-F238E27FC236}">
                <a16:creationId xmlns:a16="http://schemas.microsoft.com/office/drawing/2014/main" id="{8BED66CB-612E-4037-8F62-3FAA25AA5492}"/>
              </a:ext>
            </a:extLst>
          </p:cNvPr>
          <p:cNvGrpSpPr/>
          <p:nvPr/>
        </p:nvGrpSpPr>
        <p:grpSpPr>
          <a:xfrm>
            <a:off x="1741728" y="2693181"/>
            <a:ext cx="8708544" cy="1668410"/>
            <a:chOff x="-89477" y="2111559"/>
            <a:chExt cx="8708544" cy="948433"/>
          </a:xfrm>
          <a:solidFill>
            <a:srgbClr val="003F72"/>
          </a:solidFill>
        </p:grpSpPr>
        <p:sp>
          <p:nvSpPr>
            <p:cNvPr id="9" name="Snip Single Corner Rectangle 3">
              <a:extLst>
                <a:ext uri="{FF2B5EF4-FFF2-40B4-BE49-F238E27FC236}">
                  <a16:creationId xmlns:a16="http://schemas.microsoft.com/office/drawing/2014/main" id="{34034C81-C393-42AA-AF94-EF4D25994640}"/>
                </a:ext>
              </a:extLst>
            </p:cNvPr>
            <p:cNvSpPr/>
            <p:nvPr/>
          </p:nvSpPr>
          <p:spPr>
            <a:xfrm>
              <a:off x="-89477" y="2111559"/>
              <a:ext cx="8708544" cy="948433"/>
            </a:xfrm>
            <a:prstGeom prst="snip1Rect">
              <a:avLst>
                <a:gd name="adj" fmla="val 0"/>
              </a:avLst>
            </a:prstGeom>
            <a:gr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A3EE584-D6F0-4658-B23A-D7BF475482DC}"/>
                </a:ext>
              </a:extLst>
            </p:cNvPr>
            <p:cNvSpPr/>
            <p:nvPr/>
          </p:nvSpPr>
          <p:spPr>
            <a:xfrm>
              <a:off x="-89477" y="2363994"/>
              <a:ext cx="8708544" cy="336100"/>
            </a:xfrm>
            <a:prstGeom prst="rect">
              <a:avLst/>
            </a:prstGeom>
            <a:grpFill/>
          </p:spPr>
          <p:txBody>
            <a:bodyPr wrap="square">
              <a:spAutoFit/>
            </a:bodyPr>
            <a:lstStyle/>
            <a:p>
              <a:pPr algn="ctr" eaLnBrk="1" hangingPunct="1">
                <a:buFont typeface="Arial" pitchFamily="34" charset="0"/>
                <a:buNone/>
              </a:pPr>
              <a:r>
                <a:rPr lang="en-US" altLang="en-US" sz="3200" dirty="0">
                  <a:solidFill>
                    <a:schemeClr val="bg1"/>
                  </a:solidFill>
                  <a:latin typeface="Calibri" panose="020F0502020204030204" pitchFamily="34" charset="0"/>
                  <a:ea typeface="Arial" charset="0"/>
                  <a:cs typeface="Calibri" panose="020F0502020204030204" pitchFamily="34" charset="0"/>
                </a:rPr>
                <a:t>What did you notice about your “ask”?</a:t>
              </a:r>
            </a:p>
          </p:txBody>
        </p:sp>
      </p:grpSp>
    </p:spTree>
    <p:extLst>
      <p:ext uri="{BB962C8B-B14F-4D97-AF65-F5344CB8AC3E}">
        <p14:creationId xmlns:p14="http://schemas.microsoft.com/office/powerpoint/2010/main" val="14079088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r>
              <a:rPr lang="en-US" altLang="en-US" dirty="0"/>
              <a:t>Overview</a:t>
            </a:r>
          </a:p>
        </p:txBody>
      </p:sp>
      <p:sp>
        <p:nvSpPr>
          <p:cNvPr id="5123" name="Content Placeholder 6"/>
          <p:cNvSpPr>
            <a:spLocks noGrp="1"/>
          </p:cNvSpPr>
          <p:nvPr>
            <p:ph idx="1"/>
          </p:nvPr>
        </p:nvSpPr>
        <p:spPr/>
        <p:txBody>
          <a:bodyPr/>
          <a:lstStyle/>
          <a:p>
            <a:pPr>
              <a:spcBef>
                <a:spcPts val="1800"/>
              </a:spcBef>
            </a:pPr>
            <a:r>
              <a:rPr lang="en-US" altLang="en-US" sz="2800" dirty="0"/>
              <a:t>Objectives</a:t>
            </a:r>
          </a:p>
          <a:p>
            <a:pPr>
              <a:spcBef>
                <a:spcPts val="1800"/>
              </a:spcBef>
            </a:pPr>
            <a:r>
              <a:rPr lang="en-US" altLang="en-US" sz="2800" dirty="0"/>
              <a:t>Facts about Suicide</a:t>
            </a:r>
          </a:p>
          <a:p>
            <a:pPr>
              <a:spcBef>
                <a:spcPts val="1800"/>
              </a:spcBef>
            </a:pPr>
            <a:r>
              <a:rPr lang="en-US" altLang="en-US" sz="2800" dirty="0"/>
              <a:t>Common Myths vs. Realities</a:t>
            </a:r>
          </a:p>
          <a:p>
            <a:pPr>
              <a:spcBef>
                <a:spcPts val="1800"/>
              </a:spcBef>
            </a:pPr>
            <a:r>
              <a:rPr lang="en-US" altLang="en-US" sz="2800" dirty="0"/>
              <a:t>The Steps of S.A.V.E.</a:t>
            </a:r>
          </a:p>
          <a:p>
            <a:pPr>
              <a:spcBef>
                <a:spcPts val="1800"/>
              </a:spcBef>
            </a:pPr>
            <a:r>
              <a:rPr lang="en-US" altLang="en-US" sz="2800" dirty="0"/>
              <a:t>S.A.V.E. Training</a:t>
            </a:r>
          </a:p>
          <a:p>
            <a:pPr>
              <a:spcBef>
                <a:spcPts val="1800"/>
              </a:spcBef>
            </a:pPr>
            <a:r>
              <a:rPr lang="en-US" altLang="en-US" sz="2800" dirty="0"/>
              <a:t>Resources and References</a:t>
            </a:r>
          </a:p>
          <a:p>
            <a:pPr>
              <a:spcBef>
                <a:spcPts val="1800"/>
              </a:spcBef>
            </a:pPr>
            <a:endParaRPr lang="en-US" altLang="en-US" dirty="0"/>
          </a:p>
        </p:txBody>
      </p:sp>
      <p:sp>
        <p:nvSpPr>
          <p:cNvPr id="4" name="Slide Number Placeholder 3">
            <a:extLst>
              <a:ext uri="{FF2B5EF4-FFF2-40B4-BE49-F238E27FC236}">
                <a16:creationId xmlns:a16="http://schemas.microsoft.com/office/drawing/2014/main" id="{DAB1F486-3492-804A-9217-EAAC26833DFF}"/>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4</a:t>
            </a:fld>
            <a:endParaRPr lang="en-US"/>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lstStyle/>
          <a:p>
            <a:r>
              <a:rPr lang="en-US" u="sng" dirty="0"/>
              <a:t>V</a:t>
            </a:r>
            <a:r>
              <a:rPr lang="en-US" dirty="0"/>
              <a:t>alidate the Veteran’s Experience</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40</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5A22ED4F-6A98-470B-AF5D-EC9B08EF7741}"/>
              </a:ext>
            </a:extLst>
          </p:cNvPr>
          <p:cNvGrpSpPr/>
          <p:nvPr/>
        </p:nvGrpSpPr>
        <p:grpSpPr>
          <a:xfrm>
            <a:off x="1741728" y="2594795"/>
            <a:ext cx="8708544" cy="1668410"/>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DC0CFFD7-0279-415A-A323-4836C151148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2549FCB-E66D-4F72-824B-D578674DEB98}"/>
                </a:ext>
              </a:extLst>
            </p:cNvPr>
            <p:cNvSpPr/>
            <p:nvPr/>
          </p:nvSpPr>
          <p:spPr>
            <a:xfrm>
              <a:off x="457201" y="2231542"/>
              <a:ext cx="8161866" cy="612361"/>
            </a:xfrm>
            <a:prstGeom prst="rect">
              <a:avLst/>
            </a:prstGeom>
            <a:solidFill>
              <a:srgbClr val="003F72"/>
            </a:solidFill>
          </p:spPr>
          <p:txBody>
            <a:bodyPr wrap="square">
              <a:spAutoFit/>
            </a:bodyPr>
            <a:lstStyle/>
            <a:p>
              <a:pPr algn="ctr" eaLnBrk="1" hangingPunct="1">
                <a:buFont typeface="Arial" pitchFamily="34" charset="0"/>
                <a:buNone/>
              </a:pPr>
              <a:r>
                <a:rPr lang="en-US" altLang="en-US" sz="3200" dirty="0">
                  <a:solidFill>
                    <a:schemeClr val="bg1"/>
                  </a:solidFill>
                  <a:latin typeface="Calibri" panose="020F0502020204030204" pitchFamily="34" charset="0"/>
                  <a:ea typeface="Arial" charset="0"/>
                  <a:cs typeface="Calibri" panose="020F0502020204030204" pitchFamily="34" charset="0"/>
                </a:rPr>
                <a:t>What did your partner do or say that was validating?</a:t>
              </a:r>
            </a:p>
          </p:txBody>
        </p:sp>
      </p:grpSp>
    </p:spTree>
    <p:extLst>
      <p:ext uri="{BB962C8B-B14F-4D97-AF65-F5344CB8AC3E}">
        <p14:creationId xmlns:p14="http://schemas.microsoft.com/office/powerpoint/2010/main" val="406290365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620054-7EB4-9648-82AD-E6BDE23E9B9D}"/>
              </a:ext>
            </a:extLst>
          </p:cNvPr>
          <p:cNvSpPr>
            <a:spLocks noGrp="1"/>
          </p:cNvSpPr>
          <p:nvPr>
            <p:ph type="title"/>
          </p:nvPr>
        </p:nvSpPr>
        <p:spPr>
          <a:xfrm>
            <a:off x="1989504" y="753169"/>
            <a:ext cx="10515600" cy="1051256"/>
          </a:xfrm>
        </p:spPr>
        <p:txBody>
          <a:bodyPr>
            <a:normAutofit/>
          </a:bodyPr>
          <a:lstStyle/>
          <a:p>
            <a:r>
              <a:rPr lang="en-US" u="sng" dirty="0"/>
              <a:t>E</a:t>
            </a:r>
            <a:r>
              <a:rPr lang="en-US" dirty="0"/>
              <a:t>ncourage Treatment and </a:t>
            </a:r>
            <a:r>
              <a:rPr lang="en-US" u="sng" dirty="0"/>
              <a:t>E</a:t>
            </a:r>
            <a:r>
              <a:rPr lang="en-US" dirty="0"/>
              <a:t>xpedite Getting Help</a:t>
            </a:r>
          </a:p>
        </p:txBody>
      </p:sp>
      <p:sp>
        <p:nvSpPr>
          <p:cNvPr id="4" name="Slide Number Placeholder 3">
            <a:extLst>
              <a:ext uri="{FF2B5EF4-FFF2-40B4-BE49-F238E27FC236}">
                <a16:creationId xmlns:a16="http://schemas.microsoft.com/office/drawing/2014/main" id="{FAEE3E98-1BAE-5B4E-87A1-58329DEE7810}"/>
              </a:ext>
            </a:extLst>
          </p:cNvPr>
          <p:cNvSpPr>
            <a:spLocks noGrp="1"/>
          </p:cNvSpPr>
          <p:nvPr>
            <p:ph type="sldNum" sz="quarter" idx="12"/>
          </p:nvPr>
        </p:nvSpPr>
        <p:spPr/>
        <p:txBody>
          <a:bodyPr/>
          <a:lstStyle/>
          <a:p>
            <a:fld id="{ACD12D91-5F71-FE4F-A594-B9667DC21877}" type="slidenum">
              <a:rPr lang="en-US" smtClean="0"/>
              <a:t>41</a:t>
            </a:fld>
            <a:endParaRPr lang="en-US"/>
          </a:p>
        </p:txBody>
      </p:sp>
      <p:pic>
        <p:nvPicPr>
          <p:cNvPr id="6" name="Picture 5">
            <a:extLst>
              <a:ext uri="{FF2B5EF4-FFF2-40B4-BE49-F238E27FC236}">
                <a16:creationId xmlns:a16="http://schemas.microsoft.com/office/drawing/2014/main" id="{9C6F42F1-3876-A64E-9D84-1EC2F4DB8DA4}"/>
              </a:ext>
            </a:extLst>
          </p:cNvPr>
          <p:cNvPicPr>
            <a:picLocks noChangeAspect="1"/>
          </p:cNvPicPr>
          <p:nvPr/>
        </p:nvPicPr>
        <p:blipFill>
          <a:blip r:embed="rId2"/>
          <a:stretch>
            <a:fillRect/>
          </a:stretch>
        </p:blipFill>
        <p:spPr>
          <a:xfrm>
            <a:off x="838200" y="618163"/>
            <a:ext cx="1151304" cy="1151304"/>
          </a:xfrm>
          <a:prstGeom prst="rect">
            <a:avLst/>
          </a:prstGeom>
        </p:spPr>
      </p:pic>
      <p:grpSp>
        <p:nvGrpSpPr>
          <p:cNvPr id="7" name="Group 6">
            <a:extLst>
              <a:ext uri="{FF2B5EF4-FFF2-40B4-BE49-F238E27FC236}">
                <a16:creationId xmlns:a16="http://schemas.microsoft.com/office/drawing/2014/main" id="{3AB3C6CB-A90C-42A1-8BEB-509B4AD1DAB4}"/>
              </a:ext>
            </a:extLst>
          </p:cNvPr>
          <p:cNvGrpSpPr/>
          <p:nvPr/>
        </p:nvGrpSpPr>
        <p:grpSpPr>
          <a:xfrm>
            <a:off x="1364343" y="2594795"/>
            <a:ext cx="8950173" cy="2252976"/>
            <a:chOff x="185689" y="2063506"/>
            <a:chExt cx="8708544" cy="948433"/>
          </a:xfrm>
          <a:solidFill>
            <a:srgbClr val="00467F"/>
          </a:solidFill>
        </p:grpSpPr>
        <p:sp>
          <p:nvSpPr>
            <p:cNvPr id="8" name="Snip Single Corner Rectangle 3">
              <a:extLst>
                <a:ext uri="{FF2B5EF4-FFF2-40B4-BE49-F238E27FC236}">
                  <a16:creationId xmlns:a16="http://schemas.microsoft.com/office/drawing/2014/main" id="{1DC10A0D-0A51-4211-936E-1FBCAB305C76}"/>
                </a:ext>
              </a:extLst>
            </p:cNvPr>
            <p:cNvSpPr/>
            <p:nvPr/>
          </p:nvSpPr>
          <p:spPr>
            <a:xfrm>
              <a:off x="185689" y="2063506"/>
              <a:ext cx="8708544" cy="948433"/>
            </a:xfrm>
            <a:prstGeom prst="snip1Rect">
              <a:avLst>
                <a:gd name="adj" fmla="val 0"/>
              </a:avLst>
            </a:prstGeom>
            <a:solidFill>
              <a:srgbClr val="003F7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EC2BD3FD-5380-43D7-AEB2-8FF45607A904}"/>
                </a:ext>
              </a:extLst>
            </p:cNvPr>
            <p:cNvSpPr/>
            <p:nvPr/>
          </p:nvSpPr>
          <p:spPr>
            <a:xfrm>
              <a:off x="457201" y="2207333"/>
              <a:ext cx="8161866" cy="660778"/>
            </a:xfrm>
            <a:prstGeom prst="rect">
              <a:avLst/>
            </a:prstGeom>
            <a:solidFill>
              <a:srgbClr val="003F72"/>
            </a:solidFill>
          </p:spPr>
          <p:txBody>
            <a:bodyPr wrap="square">
              <a:spAutoFit/>
            </a:bodyPr>
            <a:lstStyle/>
            <a:p>
              <a:pPr algn="ctr" eaLnBrk="1" hangingPunct="1">
                <a:buFont typeface="Arial" pitchFamily="34" charset="0"/>
                <a:buNone/>
              </a:pPr>
              <a:r>
                <a:rPr lang="en-US" altLang="en-US" sz="3200" dirty="0">
                  <a:solidFill>
                    <a:schemeClr val="bg1"/>
                  </a:solidFill>
                  <a:latin typeface="Calibri" panose="020F0502020204030204" pitchFamily="34" charset="0"/>
                  <a:ea typeface="Arial" charset="0"/>
                  <a:cs typeface="Calibri" panose="020F0502020204030204" pitchFamily="34" charset="0"/>
                </a:rPr>
                <a:t>What did you do to expedite getting help?</a:t>
              </a:r>
            </a:p>
            <a:p>
              <a:pPr algn="ctr" eaLnBrk="1" hangingPunct="1">
                <a:buFont typeface="Arial" pitchFamily="34" charset="0"/>
                <a:buNone/>
              </a:pPr>
              <a:r>
                <a:rPr lang="en-US" altLang="en-US" sz="3200" dirty="0">
                  <a:solidFill>
                    <a:schemeClr val="bg1"/>
                  </a:solidFill>
                  <a:latin typeface="Calibri" panose="020F0502020204030204" pitchFamily="34" charset="0"/>
                  <a:ea typeface="Arial" charset="0"/>
                  <a:cs typeface="Calibri" panose="020F0502020204030204" pitchFamily="34" charset="0"/>
                </a:rPr>
                <a:t>How comfortable would you be recommending resources?</a:t>
              </a:r>
            </a:p>
          </p:txBody>
        </p:sp>
      </p:grpSp>
    </p:spTree>
    <p:extLst>
      <p:ext uri="{BB962C8B-B14F-4D97-AF65-F5344CB8AC3E}">
        <p14:creationId xmlns:p14="http://schemas.microsoft.com/office/powerpoint/2010/main" val="16141696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31F6D1-EDE1-49CB-8566-64330DDDDC7C}"/>
              </a:ext>
            </a:extLst>
          </p:cNvPr>
          <p:cNvSpPr>
            <a:spLocks noGrp="1"/>
          </p:cNvSpPr>
          <p:nvPr>
            <p:ph type="title"/>
          </p:nvPr>
        </p:nvSpPr>
        <p:spPr/>
        <p:txBody>
          <a:bodyPr/>
          <a:lstStyle/>
          <a:p>
            <a:r>
              <a:rPr lang="en-US" dirty="0"/>
              <a:t>Debrief</a:t>
            </a:r>
          </a:p>
        </p:txBody>
      </p:sp>
      <p:sp>
        <p:nvSpPr>
          <p:cNvPr id="3" name="Content Placeholder 2">
            <a:extLst>
              <a:ext uri="{FF2B5EF4-FFF2-40B4-BE49-F238E27FC236}">
                <a16:creationId xmlns:a16="http://schemas.microsoft.com/office/drawing/2014/main" id="{DEC0ECDB-EF57-4954-83D8-0D9F327A015B}"/>
              </a:ext>
            </a:extLst>
          </p:cNvPr>
          <p:cNvSpPr>
            <a:spLocks noGrp="1"/>
          </p:cNvSpPr>
          <p:nvPr>
            <p:ph idx="1"/>
          </p:nvPr>
        </p:nvSpPr>
        <p:spPr/>
        <p:txBody>
          <a:bodyPr>
            <a:normAutofit/>
          </a:bodyPr>
          <a:lstStyle/>
          <a:p>
            <a:r>
              <a:rPr lang="en-US" sz="2800" dirty="0"/>
              <a:t>Any other thoughts, feelings, questions?</a:t>
            </a:r>
          </a:p>
        </p:txBody>
      </p:sp>
      <p:sp>
        <p:nvSpPr>
          <p:cNvPr id="4" name="Slide Number Placeholder 3">
            <a:extLst>
              <a:ext uri="{FF2B5EF4-FFF2-40B4-BE49-F238E27FC236}">
                <a16:creationId xmlns:a16="http://schemas.microsoft.com/office/drawing/2014/main" id="{64F02E11-F85C-48CE-8E8A-1A9CE6557B39}"/>
              </a:ext>
            </a:extLst>
          </p:cNvPr>
          <p:cNvSpPr>
            <a:spLocks noGrp="1"/>
          </p:cNvSpPr>
          <p:nvPr>
            <p:ph type="sldNum" sz="quarter" idx="12"/>
          </p:nvPr>
        </p:nvSpPr>
        <p:spPr/>
        <p:txBody>
          <a:bodyPr/>
          <a:lstStyle/>
          <a:p>
            <a:fld id="{ACD12D91-5F71-FE4F-A594-B9667DC21877}" type="slidenum">
              <a:rPr lang="en-US" smtClean="0"/>
              <a:t>42</a:t>
            </a:fld>
            <a:endParaRPr lang="en-US"/>
          </a:p>
        </p:txBody>
      </p:sp>
    </p:spTree>
    <p:extLst>
      <p:ext uri="{BB962C8B-B14F-4D97-AF65-F5344CB8AC3E}">
        <p14:creationId xmlns:p14="http://schemas.microsoft.com/office/powerpoint/2010/main" val="9512994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FFC982-0881-41A0-8B8E-AAABBA0F88BB}"/>
              </a:ext>
            </a:extLst>
          </p:cNvPr>
          <p:cNvSpPr>
            <a:spLocks noGrp="1"/>
          </p:cNvSpPr>
          <p:nvPr>
            <p:ph type="title"/>
          </p:nvPr>
        </p:nvSpPr>
        <p:spPr/>
        <p:txBody>
          <a:bodyPr/>
          <a:lstStyle/>
          <a:p>
            <a:r>
              <a:rPr lang="en-US" dirty="0"/>
              <a:t>Resources and References</a:t>
            </a:r>
          </a:p>
        </p:txBody>
      </p:sp>
      <p:sp>
        <p:nvSpPr>
          <p:cNvPr id="3" name="Slide Number Placeholder 2">
            <a:extLst>
              <a:ext uri="{FF2B5EF4-FFF2-40B4-BE49-F238E27FC236}">
                <a16:creationId xmlns:a16="http://schemas.microsoft.com/office/drawing/2014/main" id="{703043A9-6B8E-4573-BCD8-A71804D0F703}"/>
              </a:ext>
            </a:extLst>
          </p:cNvPr>
          <p:cNvSpPr>
            <a:spLocks noGrp="1"/>
          </p:cNvSpPr>
          <p:nvPr>
            <p:ph type="sldNum" sz="quarter" idx="12"/>
          </p:nvPr>
        </p:nvSpPr>
        <p:spPr/>
        <p:txBody>
          <a:bodyPr/>
          <a:lstStyle/>
          <a:p>
            <a:fld id="{ACD12D91-5F71-FE4F-A594-B9667DC21877}" type="slidenum">
              <a:rPr lang="en-US" smtClean="0"/>
              <a:t>43</a:t>
            </a:fld>
            <a:endParaRPr lang="en-US"/>
          </a:p>
        </p:txBody>
      </p:sp>
    </p:spTree>
    <p:extLst>
      <p:ext uri="{BB962C8B-B14F-4D97-AF65-F5344CB8AC3E}">
        <p14:creationId xmlns:p14="http://schemas.microsoft.com/office/powerpoint/2010/main" val="130552514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09E435-48E6-491E-8C80-DA570400BE36}"/>
              </a:ext>
            </a:extLst>
          </p:cNvPr>
          <p:cNvSpPr>
            <a:spLocks noGrp="1"/>
          </p:cNvSpPr>
          <p:nvPr>
            <p:ph type="title"/>
          </p:nvPr>
        </p:nvSpPr>
        <p:spPr>
          <a:xfrm>
            <a:off x="831851" y="3114630"/>
            <a:ext cx="7207249" cy="1702191"/>
          </a:xfrm>
        </p:spPr>
        <p:txBody>
          <a:bodyPr/>
          <a:lstStyle/>
          <a:p>
            <a:r>
              <a:rPr lang="en-US" dirty="0"/>
              <a:t>S.A.V.E. Training:</a:t>
            </a:r>
            <a:br>
              <a:rPr lang="en-US" dirty="0"/>
            </a:br>
            <a:r>
              <a:rPr lang="en-US" dirty="0"/>
              <a:t>Spreading the Word</a:t>
            </a:r>
          </a:p>
        </p:txBody>
      </p:sp>
      <p:sp>
        <p:nvSpPr>
          <p:cNvPr id="3" name="Slide Number Placeholder 2">
            <a:extLst>
              <a:ext uri="{FF2B5EF4-FFF2-40B4-BE49-F238E27FC236}">
                <a16:creationId xmlns:a16="http://schemas.microsoft.com/office/drawing/2014/main" id="{A096B53B-1A73-4C60-8CC5-3CE07B1F3106}"/>
              </a:ext>
            </a:extLst>
          </p:cNvPr>
          <p:cNvSpPr>
            <a:spLocks noGrp="1"/>
          </p:cNvSpPr>
          <p:nvPr>
            <p:ph type="sldNum" sz="quarter" idx="12"/>
          </p:nvPr>
        </p:nvSpPr>
        <p:spPr/>
        <p:txBody>
          <a:bodyPr/>
          <a:lstStyle/>
          <a:p>
            <a:fld id="{ACD12D91-5F71-FE4F-A594-B9667DC21877}" type="slidenum">
              <a:rPr lang="en-US" smtClean="0"/>
              <a:t>44</a:t>
            </a:fld>
            <a:endParaRPr lang="en-US"/>
          </a:p>
        </p:txBody>
      </p:sp>
      <p:sp>
        <p:nvSpPr>
          <p:cNvPr id="4" name="Subtitle 3">
            <a:extLst>
              <a:ext uri="{FF2B5EF4-FFF2-40B4-BE49-F238E27FC236}">
                <a16:creationId xmlns:a16="http://schemas.microsoft.com/office/drawing/2014/main" id="{8FD565F3-0896-49DC-8CE1-1FB79393F57F}"/>
              </a:ext>
            </a:extLst>
          </p:cNvPr>
          <p:cNvSpPr>
            <a:spLocks noGrp="1"/>
          </p:cNvSpPr>
          <p:nvPr>
            <p:ph type="subTitle" idx="1"/>
          </p:nvPr>
        </p:nvSpPr>
        <p:spPr/>
        <p:txBody>
          <a:bodyPr/>
          <a:lstStyle/>
          <a:p>
            <a:r>
              <a:rPr lang="en-US" dirty="0"/>
              <a:t>Psych Armor Institute’s</a:t>
            </a:r>
          </a:p>
        </p:txBody>
      </p:sp>
    </p:spTree>
    <p:extLst>
      <p:ext uri="{BB962C8B-B14F-4D97-AF65-F5344CB8AC3E}">
        <p14:creationId xmlns:p14="http://schemas.microsoft.com/office/powerpoint/2010/main" val="272627134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71D789-7980-D643-8115-069FD92B5579}"/>
              </a:ext>
            </a:extLst>
          </p:cNvPr>
          <p:cNvSpPr>
            <a:spLocks noGrp="1"/>
          </p:cNvSpPr>
          <p:nvPr>
            <p:ph type="title"/>
          </p:nvPr>
        </p:nvSpPr>
        <p:spPr/>
        <p:txBody>
          <a:bodyPr/>
          <a:lstStyle/>
          <a:p>
            <a:r>
              <a:rPr lang="en-US" dirty="0"/>
              <a:t>S.A.V.E. Training</a:t>
            </a:r>
          </a:p>
        </p:txBody>
      </p:sp>
      <p:sp>
        <p:nvSpPr>
          <p:cNvPr id="4" name="Content Placeholder 3">
            <a:extLst>
              <a:ext uri="{FF2B5EF4-FFF2-40B4-BE49-F238E27FC236}">
                <a16:creationId xmlns:a16="http://schemas.microsoft.com/office/drawing/2014/main" id="{6633B297-04B8-4293-8AF2-66387F89917D}"/>
              </a:ext>
            </a:extLst>
          </p:cNvPr>
          <p:cNvSpPr>
            <a:spLocks noGrp="1"/>
          </p:cNvSpPr>
          <p:nvPr>
            <p:ph idx="1"/>
          </p:nvPr>
        </p:nvSpPr>
        <p:spPr>
          <a:xfrm>
            <a:off x="732571" y="1699550"/>
            <a:ext cx="6063944" cy="4370323"/>
          </a:xfrm>
        </p:spPr>
        <p:txBody>
          <a:bodyPr>
            <a:normAutofit/>
          </a:bodyPr>
          <a:lstStyle/>
          <a:p>
            <a:r>
              <a:rPr lang="en-US" sz="2400" dirty="0"/>
              <a:t>A </a:t>
            </a:r>
            <a:r>
              <a:rPr lang="en-US" sz="2400" dirty="0" err="1"/>
              <a:t>PsychArmor</a:t>
            </a:r>
            <a:r>
              <a:rPr lang="en-US" sz="2400" dirty="0"/>
              <a:t> course developed in collaboration with the Department of Veterans Affairs and presented by Dr. Megan McCarthy, Former Deputy Director, Suicide Prevention</a:t>
            </a:r>
          </a:p>
          <a:p>
            <a:r>
              <a:rPr lang="en-US" sz="2400" dirty="0"/>
              <a:t>After taking this 25-minute course, you will:</a:t>
            </a:r>
          </a:p>
          <a:p>
            <a:pPr lvl="1"/>
            <a:r>
              <a:rPr lang="en-US" sz="2200" dirty="0"/>
              <a:t>Develop a general understanding of the problem of suicide in the United States.</a:t>
            </a:r>
          </a:p>
          <a:p>
            <a:pPr lvl="1"/>
            <a:r>
              <a:rPr lang="en-US" sz="2200" dirty="0"/>
              <a:t>Understand how to identify a Veteran who may be at risk for suicide.</a:t>
            </a:r>
          </a:p>
          <a:p>
            <a:pPr lvl="1"/>
            <a:r>
              <a:rPr lang="en-US" sz="2200" dirty="0"/>
              <a:t>Know what to do if you identify a Veteran at risk.</a:t>
            </a:r>
          </a:p>
          <a:p>
            <a:endParaRPr lang="en-US" dirty="0"/>
          </a:p>
        </p:txBody>
      </p:sp>
      <p:sp>
        <p:nvSpPr>
          <p:cNvPr id="3" name="Slide Number Placeholder 2">
            <a:extLst>
              <a:ext uri="{FF2B5EF4-FFF2-40B4-BE49-F238E27FC236}">
                <a16:creationId xmlns:a16="http://schemas.microsoft.com/office/drawing/2014/main" id="{5F4182A8-D34D-A744-83B6-2037555A6CCA}"/>
              </a:ext>
            </a:extLst>
          </p:cNvPr>
          <p:cNvSpPr>
            <a:spLocks noGrp="1"/>
          </p:cNvSpPr>
          <p:nvPr>
            <p:ph type="sldNum" sz="quarter" idx="12"/>
          </p:nvPr>
        </p:nvSpPr>
        <p:spPr/>
        <p:txBody>
          <a:bodyPr/>
          <a:lstStyle/>
          <a:p>
            <a:fld id="{ACD12D91-5F71-FE4F-A594-B9667DC21877}" type="slidenum">
              <a:rPr lang="en-US" smtClean="0"/>
              <a:t>45</a:t>
            </a:fld>
            <a:endParaRPr lang="en-US"/>
          </a:p>
        </p:txBody>
      </p:sp>
      <p:pic>
        <p:nvPicPr>
          <p:cNvPr id="8" name="Picture 7">
            <a:extLst>
              <a:ext uri="{FF2B5EF4-FFF2-40B4-BE49-F238E27FC236}">
                <a16:creationId xmlns:a16="http://schemas.microsoft.com/office/drawing/2014/main" id="{DF880D72-4042-8B44-9B97-7F853DB7F13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7195" y="1927594"/>
            <a:ext cx="3671240" cy="2100356"/>
          </a:xfrm>
          <a:prstGeom prst="rect">
            <a:avLst/>
          </a:prstGeom>
          <a:effectLst>
            <a:outerShdw blurRad="50800" dist="38100" dir="2700000" algn="tl" rotWithShape="0">
              <a:prstClr val="black">
                <a:alpha val="40000"/>
              </a:prstClr>
            </a:outerShdw>
          </a:effectLst>
        </p:spPr>
      </p:pic>
      <p:pic>
        <p:nvPicPr>
          <p:cNvPr id="12" name="Picture 11">
            <a:extLst>
              <a:ext uri="{FF2B5EF4-FFF2-40B4-BE49-F238E27FC236}">
                <a16:creationId xmlns:a16="http://schemas.microsoft.com/office/drawing/2014/main" id="{8EBDB0FC-201D-7E43-BB26-DD63B3EBAF76}"/>
              </a:ext>
            </a:extLst>
          </p:cNvPr>
          <p:cNvPicPr>
            <a:picLocks noChangeAspect="1"/>
          </p:cNvPicPr>
          <p:nvPr/>
        </p:nvPicPr>
        <p:blipFill>
          <a:blip r:embed="rId3"/>
          <a:stretch>
            <a:fillRect/>
          </a:stretch>
        </p:blipFill>
        <p:spPr>
          <a:xfrm>
            <a:off x="6796515" y="4353182"/>
            <a:ext cx="4292600" cy="698500"/>
          </a:xfrm>
          <a:prstGeom prst="rect">
            <a:avLst/>
          </a:prstGeom>
        </p:spPr>
      </p:pic>
    </p:spTree>
    <p:extLst>
      <p:ext uri="{BB962C8B-B14F-4D97-AF65-F5344CB8AC3E}">
        <p14:creationId xmlns:p14="http://schemas.microsoft.com/office/powerpoint/2010/main" val="10499701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5ECF22-4DAB-1242-B5D6-E863E54C73A7}"/>
              </a:ext>
            </a:extLst>
          </p:cNvPr>
          <p:cNvSpPr>
            <a:spLocks noGrp="1"/>
          </p:cNvSpPr>
          <p:nvPr>
            <p:ph type="title"/>
          </p:nvPr>
        </p:nvSpPr>
        <p:spPr/>
        <p:txBody>
          <a:bodyPr/>
          <a:lstStyle/>
          <a:p>
            <a:r>
              <a:rPr lang="en-US" dirty="0"/>
              <a:t>Utilize S.A.V.E. Training </a:t>
            </a:r>
          </a:p>
        </p:txBody>
      </p:sp>
      <p:sp>
        <p:nvSpPr>
          <p:cNvPr id="5" name="Content Placeholder 4">
            <a:extLst>
              <a:ext uri="{FF2B5EF4-FFF2-40B4-BE49-F238E27FC236}">
                <a16:creationId xmlns:a16="http://schemas.microsoft.com/office/drawing/2014/main" id="{97F231DD-0F9D-48DC-8E32-34EF13A14D21}"/>
              </a:ext>
            </a:extLst>
          </p:cNvPr>
          <p:cNvSpPr>
            <a:spLocks noGrp="1"/>
          </p:cNvSpPr>
          <p:nvPr>
            <p:ph idx="1"/>
          </p:nvPr>
        </p:nvSpPr>
        <p:spPr>
          <a:xfrm>
            <a:off x="838200" y="1726175"/>
            <a:ext cx="3946485" cy="4112238"/>
          </a:xfrm>
        </p:spPr>
        <p:txBody>
          <a:bodyPr>
            <a:normAutofit lnSpcReduction="10000"/>
          </a:bodyPr>
          <a:lstStyle/>
          <a:p>
            <a:r>
              <a:rPr lang="en-US" sz="2400" dirty="0"/>
              <a:t>S.A.V.E. is a free online Veteran suicide prevention training found on Psycharmor.org.</a:t>
            </a:r>
          </a:p>
          <a:p>
            <a:r>
              <a:rPr lang="en-US" sz="2400" dirty="0"/>
              <a:t>S.A.V.E. is provided through VA suicide prevention resources across the country, which can be found using VA’s resource locator at </a:t>
            </a:r>
            <a:r>
              <a:rPr lang="en-US" sz="2400" dirty="0">
                <a:hlinkClick r:id="rId2"/>
              </a:rPr>
              <a:t>www.VeteransCrisisLine.net/ResourceLocator</a:t>
            </a:r>
            <a:r>
              <a:rPr lang="en-US" sz="2400" dirty="0"/>
              <a:t>.  </a:t>
            </a:r>
          </a:p>
          <a:p>
            <a:endParaRPr lang="en-US" dirty="0"/>
          </a:p>
        </p:txBody>
      </p:sp>
      <p:sp>
        <p:nvSpPr>
          <p:cNvPr id="3" name="Slide Number Placeholder 2">
            <a:extLst>
              <a:ext uri="{FF2B5EF4-FFF2-40B4-BE49-F238E27FC236}">
                <a16:creationId xmlns:a16="http://schemas.microsoft.com/office/drawing/2014/main" id="{2C15F21B-AA1A-A749-B968-BE2D7AD63569}"/>
              </a:ext>
            </a:extLst>
          </p:cNvPr>
          <p:cNvSpPr>
            <a:spLocks noGrp="1"/>
          </p:cNvSpPr>
          <p:nvPr>
            <p:ph type="sldNum" sz="quarter" idx="12"/>
          </p:nvPr>
        </p:nvSpPr>
        <p:spPr/>
        <p:txBody>
          <a:bodyPr/>
          <a:lstStyle/>
          <a:p>
            <a:fld id="{ACD12D91-5F71-FE4F-A594-B9667DC21877}" type="slidenum">
              <a:rPr lang="en-US" smtClean="0"/>
              <a:t>46</a:t>
            </a:fld>
            <a:endParaRPr lang="en-US"/>
          </a:p>
        </p:txBody>
      </p:sp>
      <p:pic>
        <p:nvPicPr>
          <p:cNvPr id="9" name="Picture 8">
            <a:extLst>
              <a:ext uri="{FF2B5EF4-FFF2-40B4-BE49-F238E27FC236}">
                <a16:creationId xmlns:a16="http://schemas.microsoft.com/office/drawing/2014/main" id="{17B56B96-AD9C-3646-8801-55D3D93F651F}"/>
              </a:ext>
            </a:extLst>
          </p:cNvPr>
          <p:cNvPicPr>
            <a:picLocks noChangeAspect="1"/>
          </p:cNvPicPr>
          <p:nvPr/>
        </p:nvPicPr>
        <p:blipFill>
          <a:blip r:embed="rId3"/>
          <a:stretch>
            <a:fillRect/>
          </a:stretch>
        </p:blipFill>
        <p:spPr>
          <a:xfrm>
            <a:off x="5714999" y="1726175"/>
            <a:ext cx="4948113" cy="2795025"/>
          </a:xfrm>
          <a:prstGeom prst="rect">
            <a:avLst/>
          </a:prstGeom>
        </p:spPr>
      </p:pic>
      <p:sp>
        <p:nvSpPr>
          <p:cNvPr id="10" name="Rectangle 9">
            <a:extLst>
              <a:ext uri="{FF2B5EF4-FFF2-40B4-BE49-F238E27FC236}">
                <a16:creationId xmlns:a16="http://schemas.microsoft.com/office/drawing/2014/main" id="{4DC8B7DD-0E48-4D41-869C-18760D8D35D0}"/>
              </a:ext>
            </a:extLst>
          </p:cNvPr>
          <p:cNvSpPr/>
          <p:nvPr/>
        </p:nvSpPr>
        <p:spPr>
          <a:xfrm>
            <a:off x="5027416" y="4849331"/>
            <a:ext cx="6207601" cy="530197"/>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Available online for free: </a:t>
            </a:r>
            <a:r>
              <a:rPr lang="en-US" b="1" dirty="0">
                <a:solidFill>
                  <a:schemeClr val="tx1"/>
                </a:solidFill>
              </a:rPr>
              <a:t>psycharmor.org/courses/s-a-v-e/</a:t>
            </a:r>
          </a:p>
        </p:txBody>
      </p:sp>
    </p:spTree>
    <p:extLst>
      <p:ext uri="{BB962C8B-B14F-4D97-AF65-F5344CB8AC3E}">
        <p14:creationId xmlns:p14="http://schemas.microsoft.com/office/powerpoint/2010/main" val="277571948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47949F-8CEA-EB46-A12F-84EADEC424B6}"/>
              </a:ext>
            </a:extLst>
          </p:cNvPr>
          <p:cNvSpPr>
            <a:spLocks noGrp="1"/>
          </p:cNvSpPr>
          <p:nvPr>
            <p:ph type="title"/>
          </p:nvPr>
        </p:nvSpPr>
        <p:spPr/>
        <p:txBody>
          <a:bodyPr/>
          <a:lstStyle/>
          <a:p>
            <a:r>
              <a:rPr lang="en-US" dirty="0"/>
              <a:t>Utilize S.A.V.E. Training</a:t>
            </a:r>
          </a:p>
        </p:txBody>
      </p:sp>
      <p:sp>
        <p:nvSpPr>
          <p:cNvPr id="4" name="Content Placeholder 3">
            <a:extLst>
              <a:ext uri="{FF2B5EF4-FFF2-40B4-BE49-F238E27FC236}">
                <a16:creationId xmlns:a16="http://schemas.microsoft.com/office/drawing/2014/main" id="{34037860-9019-4FF8-A928-792D6996F342}"/>
              </a:ext>
            </a:extLst>
          </p:cNvPr>
          <p:cNvSpPr>
            <a:spLocks noGrp="1"/>
          </p:cNvSpPr>
          <p:nvPr>
            <p:ph sz="half" idx="1"/>
          </p:nvPr>
        </p:nvSpPr>
        <p:spPr>
          <a:xfrm>
            <a:off x="838200" y="1837819"/>
            <a:ext cx="5181600" cy="4145886"/>
          </a:xfrm>
        </p:spPr>
        <p:txBody>
          <a:bodyPr/>
          <a:lstStyle/>
          <a:p>
            <a:pPr>
              <a:lnSpc>
                <a:spcPct val="107000"/>
              </a:lnSpc>
              <a:spcAft>
                <a:spcPts val="800"/>
              </a:spcAft>
            </a:pPr>
            <a:r>
              <a:rPr lang="en-US" sz="2400" dirty="0">
                <a:ea typeface="Calibri" panose="020F0502020204030204" pitchFamily="34" charset="0"/>
                <a:cs typeface="Times New Roman" panose="02020603050405020304" pitchFamily="18" charset="0"/>
              </a:rPr>
              <a:t>There are two different ways to take S.A.V.E.</a:t>
            </a:r>
          </a:p>
          <a:p>
            <a:pPr marL="800100" lvl="1" indent="-342900">
              <a:lnSpc>
                <a:spcPct val="100000"/>
              </a:lnSpc>
              <a:spcAft>
                <a:spcPts val="800"/>
              </a:spcAft>
              <a:buFont typeface="+mj-lt"/>
              <a:buAutoNum type="arabicPeriod"/>
            </a:pPr>
            <a:r>
              <a:rPr lang="en-US" sz="2400" dirty="0">
                <a:ea typeface="Calibri" panose="020F0502020204030204" pitchFamily="34" charset="0"/>
                <a:cs typeface="Times New Roman" panose="02020603050405020304" pitchFamily="18" charset="0"/>
              </a:rPr>
              <a:t>Group setting </a:t>
            </a:r>
          </a:p>
          <a:p>
            <a:pPr marL="800100" lvl="1" indent="-342900">
              <a:lnSpc>
                <a:spcPct val="100000"/>
              </a:lnSpc>
              <a:spcAft>
                <a:spcPts val="800"/>
              </a:spcAft>
              <a:buFont typeface="+mj-lt"/>
              <a:buAutoNum type="arabicPeriod"/>
            </a:pPr>
            <a:r>
              <a:rPr lang="en-US" sz="2400" dirty="0">
                <a:ea typeface="Calibri" panose="020F0502020204030204" pitchFamily="34" charset="0"/>
                <a:cs typeface="Times New Roman" panose="02020603050405020304" pitchFamily="18" charset="0"/>
              </a:rPr>
              <a:t>Individually</a:t>
            </a:r>
          </a:p>
          <a:p>
            <a:pPr>
              <a:lnSpc>
                <a:spcPct val="107000"/>
              </a:lnSpc>
              <a:spcAft>
                <a:spcPts val="800"/>
              </a:spcAft>
            </a:pPr>
            <a:r>
              <a:rPr lang="en-US" sz="2400" dirty="0">
                <a:ea typeface="Calibri" panose="020F0502020204030204" pitchFamily="34" charset="0"/>
                <a:cs typeface="Times New Roman" panose="02020603050405020304" pitchFamily="18" charset="0"/>
              </a:rPr>
              <a:t>S.A.V.E. was designed to be watched as a group. This allows for greater discussion and interaction of the topics and video. </a:t>
            </a:r>
          </a:p>
          <a:p>
            <a:endParaRPr lang="en-US" dirty="0"/>
          </a:p>
        </p:txBody>
      </p:sp>
      <p:sp>
        <p:nvSpPr>
          <p:cNvPr id="3" name="Slide Number Placeholder 2">
            <a:extLst>
              <a:ext uri="{FF2B5EF4-FFF2-40B4-BE49-F238E27FC236}">
                <a16:creationId xmlns:a16="http://schemas.microsoft.com/office/drawing/2014/main" id="{447472AF-9077-7642-8CF4-CCAF22DEF091}"/>
              </a:ext>
            </a:extLst>
          </p:cNvPr>
          <p:cNvSpPr>
            <a:spLocks noGrp="1"/>
          </p:cNvSpPr>
          <p:nvPr>
            <p:ph type="sldNum" sz="quarter" idx="12"/>
          </p:nvPr>
        </p:nvSpPr>
        <p:spPr/>
        <p:txBody>
          <a:bodyPr/>
          <a:lstStyle/>
          <a:p>
            <a:fld id="{ACD12D91-5F71-FE4F-A594-B9667DC21877}" type="slidenum">
              <a:rPr lang="en-US" smtClean="0"/>
              <a:t>47</a:t>
            </a:fld>
            <a:endParaRPr lang="en-US"/>
          </a:p>
        </p:txBody>
      </p:sp>
      <p:pic>
        <p:nvPicPr>
          <p:cNvPr id="9" name="Picture 8">
            <a:extLst>
              <a:ext uri="{FF2B5EF4-FFF2-40B4-BE49-F238E27FC236}">
                <a16:creationId xmlns:a16="http://schemas.microsoft.com/office/drawing/2014/main" id="{81403176-5563-6B4D-8CD3-1618CFB169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90558" y="1301236"/>
            <a:ext cx="3646050" cy="2090321"/>
          </a:xfrm>
          <a:prstGeom prst="rect">
            <a:avLst/>
          </a:prstGeom>
          <a:ln>
            <a:noFill/>
          </a:ln>
          <a:effectLst>
            <a:outerShdw blurRad="292100" dist="139700" dir="2700000" algn="tl" rotWithShape="0">
              <a:srgbClr val="333333">
                <a:alpha val="65000"/>
              </a:srgbClr>
            </a:outerShdw>
          </a:effectLst>
        </p:spPr>
      </p:pic>
      <p:pic>
        <p:nvPicPr>
          <p:cNvPr id="12" name="Picture 11">
            <a:extLst>
              <a:ext uri="{FF2B5EF4-FFF2-40B4-BE49-F238E27FC236}">
                <a16:creationId xmlns:a16="http://schemas.microsoft.com/office/drawing/2014/main" id="{4F8C4DB1-E298-274B-8A7A-1D755CAA6CC4}"/>
              </a:ext>
            </a:extLst>
          </p:cNvPr>
          <p:cNvPicPr>
            <a:picLocks noChangeAspect="1"/>
          </p:cNvPicPr>
          <p:nvPr/>
        </p:nvPicPr>
        <p:blipFill>
          <a:blip r:embed="rId3"/>
          <a:stretch>
            <a:fillRect/>
          </a:stretch>
        </p:blipFill>
        <p:spPr>
          <a:xfrm>
            <a:off x="6947084" y="3696470"/>
            <a:ext cx="3589524" cy="208076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56174517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9F4321-115D-0249-963A-99A84432B7A4}"/>
              </a:ext>
            </a:extLst>
          </p:cNvPr>
          <p:cNvSpPr>
            <a:spLocks noGrp="1"/>
          </p:cNvSpPr>
          <p:nvPr>
            <p:ph type="title"/>
          </p:nvPr>
        </p:nvSpPr>
        <p:spPr/>
        <p:txBody>
          <a:bodyPr/>
          <a:lstStyle/>
          <a:p>
            <a:r>
              <a:rPr lang="en-US" dirty="0"/>
              <a:t>Who Should Take S.A.V.E. Training? </a:t>
            </a:r>
          </a:p>
        </p:txBody>
      </p:sp>
      <p:sp>
        <p:nvSpPr>
          <p:cNvPr id="6" name="Content Placeholder 5">
            <a:extLst>
              <a:ext uri="{FF2B5EF4-FFF2-40B4-BE49-F238E27FC236}">
                <a16:creationId xmlns:a16="http://schemas.microsoft.com/office/drawing/2014/main" id="{BCA022BC-D5FE-4F20-B9C4-25AC2F124E56}"/>
              </a:ext>
            </a:extLst>
          </p:cNvPr>
          <p:cNvSpPr>
            <a:spLocks noGrp="1"/>
          </p:cNvSpPr>
          <p:nvPr>
            <p:ph sz="half" idx="1"/>
          </p:nvPr>
        </p:nvSpPr>
        <p:spPr>
          <a:xfrm>
            <a:off x="838200" y="1837819"/>
            <a:ext cx="5181600" cy="4242139"/>
          </a:xfrm>
        </p:spPr>
        <p:txBody>
          <a:bodyPr>
            <a:normAutofit/>
          </a:bodyPr>
          <a:lstStyle/>
          <a:p>
            <a:pPr marL="0" indent="0">
              <a:buNone/>
            </a:pPr>
            <a:r>
              <a:rPr lang="en-US" sz="2200" dirty="0"/>
              <a:t>This training is beneficial for anyone who interacts with Veterans, including:</a:t>
            </a:r>
          </a:p>
          <a:p>
            <a:r>
              <a:rPr lang="en-US" sz="2200" dirty="0"/>
              <a:t>First responders </a:t>
            </a:r>
          </a:p>
          <a:p>
            <a:r>
              <a:rPr lang="en-US" sz="2200" dirty="0"/>
              <a:t>Crisis line volunteers </a:t>
            </a:r>
          </a:p>
          <a:p>
            <a:r>
              <a:rPr lang="en-US" sz="2200" dirty="0"/>
              <a:t>Law enforcement </a:t>
            </a:r>
          </a:p>
          <a:p>
            <a:r>
              <a:rPr lang="en-US" sz="2200" dirty="0"/>
              <a:t>Members of clergy </a:t>
            </a:r>
          </a:p>
          <a:p>
            <a:r>
              <a:rPr lang="en-US" sz="2200" dirty="0"/>
              <a:t>Individuals working in the justice system </a:t>
            </a:r>
          </a:p>
          <a:p>
            <a:r>
              <a:rPr lang="en-US" sz="2200" dirty="0"/>
              <a:t>Health care employees </a:t>
            </a:r>
          </a:p>
          <a:p>
            <a:r>
              <a:rPr lang="en-US" sz="2200" dirty="0"/>
              <a:t>Faith leaders </a:t>
            </a:r>
          </a:p>
          <a:p>
            <a:r>
              <a:rPr lang="en-US" sz="2200" dirty="0"/>
              <a:t>Community members </a:t>
            </a:r>
          </a:p>
          <a:p>
            <a:endParaRPr lang="en-US" sz="2200" dirty="0"/>
          </a:p>
        </p:txBody>
      </p:sp>
      <p:sp>
        <p:nvSpPr>
          <p:cNvPr id="3" name="Slide Number Placeholder 2">
            <a:extLst>
              <a:ext uri="{FF2B5EF4-FFF2-40B4-BE49-F238E27FC236}">
                <a16:creationId xmlns:a16="http://schemas.microsoft.com/office/drawing/2014/main" id="{AA3B0A3E-3B14-704D-A973-2372E1348F8F}"/>
              </a:ext>
            </a:extLst>
          </p:cNvPr>
          <p:cNvSpPr>
            <a:spLocks noGrp="1"/>
          </p:cNvSpPr>
          <p:nvPr>
            <p:ph type="sldNum" sz="quarter" idx="12"/>
          </p:nvPr>
        </p:nvSpPr>
        <p:spPr/>
        <p:txBody>
          <a:bodyPr/>
          <a:lstStyle/>
          <a:p>
            <a:fld id="{ACD12D91-5F71-FE4F-A594-B9667DC21877}" type="slidenum">
              <a:rPr lang="en-US" smtClean="0"/>
              <a:t>48</a:t>
            </a:fld>
            <a:endParaRPr lang="en-US"/>
          </a:p>
        </p:txBody>
      </p:sp>
      <p:pic>
        <p:nvPicPr>
          <p:cNvPr id="7" name="Picture 6">
            <a:extLst>
              <a:ext uri="{FF2B5EF4-FFF2-40B4-BE49-F238E27FC236}">
                <a16:creationId xmlns:a16="http://schemas.microsoft.com/office/drawing/2014/main" id="{5F431310-6194-B64C-8422-A65660DE065E}"/>
              </a:ext>
            </a:extLst>
          </p:cNvPr>
          <p:cNvPicPr>
            <a:picLocks noChangeAspect="1"/>
          </p:cNvPicPr>
          <p:nvPr/>
        </p:nvPicPr>
        <p:blipFill>
          <a:blip r:embed="rId2"/>
          <a:stretch>
            <a:fillRect/>
          </a:stretch>
        </p:blipFill>
        <p:spPr>
          <a:xfrm>
            <a:off x="6606640" y="2271995"/>
            <a:ext cx="3808566" cy="2207742"/>
          </a:xfrm>
          <a:prstGeom prst="rect">
            <a:avLst/>
          </a:prstGeom>
          <a:ln>
            <a:noFill/>
          </a:ln>
          <a:effectLst>
            <a:outerShdw blurRad="292100" dist="139700" dir="2700000" algn="tl" rotWithShape="0">
              <a:srgbClr val="333333">
                <a:alpha val="65000"/>
              </a:srgbClr>
            </a:outerShdw>
          </a:effectLst>
        </p:spPr>
      </p:pic>
      <p:sp>
        <p:nvSpPr>
          <p:cNvPr id="10" name="Rectangle 9">
            <a:extLst>
              <a:ext uri="{FF2B5EF4-FFF2-40B4-BE49-F238E27FC236}">
                <a16:creationId xmlns:a16="http://schemas.microsoft.com/office/drawing/2014/main" id="{140F350D-953F-4C3A-9CA2-CC7E5C32FB29}"/>
              </a:ext>
            </a:extLst>
          </p:cNvPr>
          <p:cNvSpPr/>
          <p:nvPr/>
        </p:nvSpPr>
        <p:spPr>
          <a:xfrm>
            <a:off x="5146199" y="5050048"/>
            <a:ext cx="6207601" cy="530197"/>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Available online for free: </a:t>
            </a:r>
            <a:r>
              <a:rPr lang="en-US" b="1" dirty="0">
                <a:solidFill>
                  <a:schemeClr val="tx1"/>
                </a:solidFill>
              </a:rPr>
              <a:t>psycharmor.org/courses/s-a-v-e/</a:t>
            </a:r>
          </a:p>
        </p:txBody>
      </p:sp>
    </p:spTree>
    <p:extLst>
      <p:ext uri="{BB962C8B-B14F-4D97-AF65-F5344CB8AC3E}">
        <p14:creationId xmlns:p14="http://schemas.microsoft.com/office/powerpoint/2010/main" val="2625320404"/>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80AEFF-C739-41AE-A517-49808153BE24}"/>
              </a:ext>
            </a:extLst>
          </p:cNvPr>
          <p:cNvSpPr>
            <a:spLocks noGrp="1"/>
          </p:cNvSpPr>
          <p:nvPr>
            <p:ph type="title"/>
          </p:nvPr>
        </p:nvSpPr>
        <p:spPr/>
        <p:txBody>
          <a:bodyPr>
            <a:normAutofit fontScale="90000"/>
          </a:bodyPr>
          <a:lstStyle/>
          <a:p>
            <a:r>
              <a:rPr lang="en-US" dirty="0"/>
              <a:t>What to Do if a Veteran Expresses Suicidal Ideation During a Phone Call</a:t>
            </a:r>
          </a:p>
        </p:txBody>
      </p:sp>
      <p:sp>
        <p:nvSpPr>
          <p:cNvPr id="3" name="Content Placeholder 2">
            <a:extLst>
              <a:ext uri="{FF2B5EF4-FFF2-40B4-BE49-F238E27FC236}">
                <a16:creationId xmlns:a16="http://schemas.microsoft.com/office/drawing/2014/main" id="{9C585EBB-45EA-4D7B-8003-041AB09F1A9D}"/>
              </a:ext>
            </a:extLst>
          </p:cNvPr>
          <p:cNvSpPr>
            <a:spLocks noGrp="1"/>
          </p:cNvSpPr>
          <p:nvPr>
            <p:ph idx="1"/>
          </p:nvPr>
        </p:nvSpPr>
        <p:spPr/>
        <p:txBody>
          <a:bodyPr>
            <a:noAutofit/>
          </a:bodyPr>
          <a:lstStyle/>
          <a:p>
            <a:r>
              <a:rPr lang="en-US" sz="2400" dirty="0"/>
              <a:t>Keep the caller on the line (do not hang up or transfer).</a:t>
            </a:r>
          </a:p>
          <a:p>
            <a:r>
              <a:rPr lang="en-US" sz="2400" dirty="0"/>
              <a:t>Remain calm.</a:t>
            </a:r>
          </a:p>
          <a:p>
            <a:r>
              <a:rPr lang="en-US" sz="2400" dirty="0"/>
              <a:t>Obtain identifying information on the caller (name, phone number, and current location).</a:t>
            </a:r>
          </a:p>
          <a:p>
            <a:r>
              <a:rPr lang="en-US" sz="2400" dirty="0"/>
              <a:t>Conference call to VCL (don’t hang up until VCL responder has the call).</a:t>
            </a:r>
          </a:p>
          <a:p>
            <a:r>
              <a:rPr lang="en-US" sz="2400" dirty="0"/>
              <a:t>Solicit co-workers for assistance via Skype, etc.</a:t>
            </a:r>
          </a:p>
          <a:p>
            <a:r>
              <a:rPr lang="en-US" sz="2400" dirty="0"/>
              <a:t>If caller disconnects, dial 911 and VCL (</a:t>
            </a:r>
            <a:r>
              <a:rPr lang="en-US" altLang="en-US" sz="2400" b="1" dirty="0">
                <a:solidFill>
                  <a:srgbClr val="003F72"/>
                </a:solidFill>
              </a:rPr>
              <a:t>1-800-273-8255 and Press 1</a:t>
            </a:r>
            <a:r>
              <a:rPr lang="en-US" altLang="en-US" sz="2400" dirty="0">
                <a:solidFill>
                  <a:srgbClr val="003F72"/>
                </a:solidFill>
              </a:rPr>
              <a:t>.</a:t>
            </a:r>
            <a:r>
              <a:rPr lang="en-US" sz="2400" dirty="0"/>
              <a:t>).</a:t>
            </a:r>
          </a:p>
          <a:p>
            <a:pPr marL="0" indent="0">
              <a:buNone/>
            </a:pPr>
            <a:endParaRPr lang="en-US" sz="2400" dirty="0"/>
          </a:p>
          <a:p>
            <a:pPr marL="0" indent="0">
              <a:buNone/>
            </a:pPr>
            <a:r>
              <a:rPr lang="en-US" sz="2400" b="1" dirty="0"/>
              <a:t>Tip: </a:t>
            </a:r>
            <a:r>
              <a:rPr lang="en-US" sz="2400" dirty="0"/>
              <a:t>Practice conferencing in calls at your desk with coworkers.</a:t>
            </a:r>
          </a:p>
        </p:txBody>
      </p:sp>
      <p:sp>
        <p:nvSpPr>
          <p:cNvPr id="4" name="Slide Number Placeholder 3">
            <a:extLst>
              <a:ext uri="{FF2B5EF4-FFF2-40B4-BE49-F238E27FC236}">
                <a16:creationId xmlns:a16="http://schemas.microsoft.com/office/drawing/2014/main" id="{2A0CA197-D0FF-41FD-B294-0F366F1233A3}"/>
              </a:ext>
            </a:extLst>
          </p:cNvPr>
          <p:cNvSpPr>
            <a:spLocks noGrp="1"/>
          </p:cNvSpPr>
          <p:nvPr>
            <p:ph type="sldNum" sz="quarter" idx="12"/>
          </p:nvPr>
        </p:nvSpPr>
        <p:spPr/>
        <p:txBody>
          <a:bodyPr/>
          <a:lstStyle/>
          <a:p>
            <a:fld id="{ACD12D91-5F71-FE4F-A594-B9667DC21877}" type="slidenum">
              <a:rPr lang="en-US" smtClean="0"/>
              <a:t>49</a:t>
            </a:fld>
            <a:endParaRPr lang="en-US"/>
          </a:p>
        </p:txBody>
      </p:sp>
    </p:spTree>
    <p:extLst>
      <p:ext uri="{BB962C8B-B14F-4D97-AF65-F5344CB8AC3E}">
        <p14:creationId xmlns:p14="http://schemas.microsoft.com/office/powerpoint/2010/main" val="2500849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Objectives</a:t>
            </a:r>
          </a:p>
        </p:txBody>
      </p:sp>
      <p:sp>
        <p:nvSpPr>
          <p:cNvPr id="6147" name="Rectangle 3"/>
          <p:cNvSpPr>
            <a:spLocks noGrp="1" noChangeArrowheads="1"/>
          </p:cNvSpPr>
          <p:nvPr>
            <p:ph idx="1"/>
          </p:nvPr>
        </p:nvSpPr>
        <p:spPr>
          <a:xfrm>
            <a:off x="838200" y="1839383"/>
            <a:ext cx="10210800" cy="3930682"/>
          </a:xfrm>
        </p:spPr>
        <p:txBody>
          <a:bodyPr/>
          <a:lstStyle/>
          <a:p>
            <a:pPr marL="0" indent="0">
              <a:buNone/>
            </a:pPr>
            <a:r>
              <a:rPr lang="en-US" altLang="en-US" sz="2400" b="1" dirty="0"/>
              <a:t>By participating in this training, you will:</a:t>
            </a:r>
          </a:p>
          <a:p>
            <a:r>
              <a:rPr lang="en-US" altLang="en-US" sz="2400" dirty="0"/>
              <a:t>Have a general understanding of the scope of suicide within the United States.</a:t>
            </a:r>
          </a:p>
          <a:p>
            <a:r>
              <a:rPr lang="en-US" altLang="en-US" sz="2400" dirty="0"/>
              <a:t>Know how to identify a Veteran who may be at risk for suicide.</a:t>
            </a:r>
          </a:p>
          <a:p>
            <a:r>
              <a:rPr lang="en-US" altLang="en-US" sz="2400" dirty="0"/>
              <a:t>Know what to do when you identify a Veteran at risk.</a:t>
            </a:r>
          </a:p>
          <a:p>
            <a:endParaRPr lang="en-US" altLang="en-US" dirty="0"/>
          </a:p>
        </p:txBody>
      </p:sp>
      <p:sp>
        <p:nvSpPr>
          <p:cNvPr id="4" name="Slide Number Placeholder 3">
            <a:extLst>
              <a:ext uri="{FF2B5EF4-FFF2-40B4-BE49-F238E27FC236}">
                <a16:creationId xmlns:a16="http://schemas.microsoft.com/office/drawing/2014/main" id="{A1EA3652-8D26-2146-88CC-CEBAAD23ACCC}"/>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5</a:t>
            </a:fld>
            <a:endParaRPr lang="en-US"/>
          </a:p>
        </p:txBody>
      </p:sp>
    </p:spTree>
  </p:cSld>
  <p:clrMapOvr>
    <a:masterClrMapping/>
  </p:clrMapOvr>
  <p:transition advTm="2342"/>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E62590-61BC-7F4A-A9DA-6689AF55033A}"/>
              </a:ext>
            </a:extLst>
          </p:cNvPr>
          <p:cNvSpPr>
            <a:spLocks noGrp="1"/>
          </p:cNvSpPr>
          <p:nvPr>
            <p:ph type="title"/>
          </p:nvPr>
        </p:nvSpPr>
        <p:spPr/>
        <p:txBody>
          <a:bodyPr/>
          <a:lstStyle/>
          <a:p>
            <a:r>
              <a:rPr lang="en-US" dirty="0"/>
              <a:t>Free, Confidential Support 24/7/365</a:t>
            </a:r>
          </a:p>
        </p:txBody>
      </p:sp>
      <p:sp>
        <p:nvSpPr>
          <p:cNvPr id="3" name="Content Placeholder 2">
            <a:extLst>
              <a:ext uri="{FF2B5EF4-FFF2-40B4-BE49-F238E27FC236}">
                <a16:creationId xmlns:a16="http://schemas.microsoft.com/office/drawing/2014/main" id="{80C28E7E-11B7-CB43-BE0E-D44B74976963}"/>
              </a:ext>
            </a:extLst>
          </p:cNvPr>
          <p:cNvSpPr>
            <a:spLocks noGrp="1"/>
          </p:cNvSpPr>
          <p:nvPr>
            <p:ph idx="1"/>
          </p:nvPr>
        </p:nvSpPr>
        <p:spPr>
          <a:xfrm>
            <a:off x="2667004" y="4280368"/>
            <a:ext cx="6600731" cy="1169582"/>
          </a:xfrm>
        </p:spPr>
        <p:txBody>
          <a:bodyPr numCol="2">
            <a:normAutofit/>
          </a:bodyPr>
          <a:lstStyle/>
          <a:p>
            <a:pPr>
              <a:spcBef>
                <a:spcPts val="1706"/>
              </a:spcBef>
            </a:pPr>
            <a:r>
              <a:rPr lang="en-US" sz="2400" dirty="0"/>
              <a:t>Veterans</a:t>
            </a:r>
          </a:p>
          <a:p>
            <a:pPr>
              <a:spcBef>
                <a:spcPts val="1706"/>
              </a:spcBef>
            </a:pPr>
            <a:r>
              <a:rPr lang="en-US" sz="2400" dirty="0"/>
              <a:t>Service members</a:t>
            </a:r>
          </a:p>
          <a:p>
            <a:pPr>
              <a:spcBef>
                <a:spcPts val="1706"/>
              </a:spcBef>
            </a:pPr>
            <a:r>
              <a:rPr lang="en-US" sz="2400" dirty="0"/>
              <a:t>Family members</a:t>
            </a:r>
          </a:p>
          <a:p>
            <a:pPr>
              <a:spcBef>
                <a:spcPts val="1706"/>
              </a:spcBef>
            </a:pPr>
            <a:r>
              <a:rPr lang="en-US" sz="2400" dirty="0"/>
              <a:t>Friends</a:t>
            </a:r>
          </a:p>
        </p:txBody>
      </p:sp>
      <p:sp>
        <p:nvSpPr>
          <p:cNvPr id="4" name="Slide Number Placeholder 3">
            <a:extLst>
              <a:ext uri="{FF2B5EF4-FFF2-40B4-BE49-F238E27FC236}">
                <a16:creationId xmlns:a16="http://schemas.microsoft.com/office/drawing/2014/main" id="{9FF27F5C-B196-0C44-8224-353D5DAA3A40}"/>
              </a:ext>
            </a:extLst>
          </p:cNvPr>
          <p:cNvSpPr>
            <a:spLocks noGrp="1"/>
          </p:cNvSpPr>
          <p:nvPr>
            <p:ph type="sldNum" sz="quarter" idx="12"/>
          </p:nvPr>
        </p:nvSpPr>
        <p:spPr/>
        <p:txBody>
          <a:bodyPr/>
          <a:lstStyle/>
          <a:p>
            <a:fld id="{ACD12D91-5F71-FE4F-A594-B9667DC21877}" type="slidenum">
              <a:rPr lang="en-US" smtClean="0"/>
              <a:t>50</a:t>
            </a:fld>
            <a:endParaRPr lang="en-US"/>
          </a:p>
        </p:txBody>
      </p:sp>
      <p:pic>
        <p:nvPicPr>
          <p:cNvPr id="5" name="Picture 4" descr="Screen shot 2012-12-12 at 10.59.44 AM.png">
            <a:extLst>
              <a:ext uri="{FF2B5EF4-FFF2-40B4-BE49-F238E27FC236}">
                <a16:creationId xmlns:a16="http://schemas.microsoft.com/office/drawing/2014/main" id="{5BA16D12-AFFF-1C47-9429-D118DCB32659}"/>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2667004" y="3491049"/>
            <a:ext cx="6600731" cy="279117"/>
          </a:xfrm>
          <a:prstGeom prst="rect">
            <a:avLst/>
          </a:prstGeom>
        </p:spPr>
      </p:pic>
      <p:pic>
        <p:nvPicPr>
          <p:cNvPr id="6" name="Picture 5">
            <a:extLst>
              <a:ext uri="{FF2B5EF4-FFF2-40B4-BE49-F238E27FC236}">
                <a16:creationId xmlns:a16="http://schemas.microsoft.com/office/drawing/2014/main" id="{A8EF4CC9-A2CF-B349-85FA-CE4CEC135D3E}"/>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167015" y="2037993"/>
            <a:ext cx="5600700" cy="942852"/>
          </a:xfrm>
          <a:prstGeom prst="rect">
            <a:avLst/>
          </a:prstGeom>
        </p:spPr>
      </p:pic>
      <p:pic>
        <p:nvPicPr>
          <p:cNvPr id="7" name="Picture 6">
            <a:extLst>
              <a:ext uri="{FF2B5EF4-FFF2-40B4-BE49-F238E27FC236}">
                <a16:creationId xmlns:a16="http://schemas.microsoft.com/office/drawing/2014/main" id="{6047E285-F6B3-0042-A335-B6121CDA64DF}"/>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97393" y="3101866"/>
            <a:ext cx="2417684" cy="274497"/>
          </a:xfrm>
          <a:prstGeom prst="rect">
            <a:avLst/>
          </a:prstGeom>
        </p:spPr>
      </p:pic>
    </p:spTree>
    <p:extLst>
      <p:ext uri="{BB962C8B-B14F-4D97-AF65-F5344CB8AC3E}">
        <p14:creationId xmlns:p14="http://schemas.microsoft.com/office/powerpoint/2010/main" val="108364498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9D6DCB-B038-A34E-86E9-D66EBAEA16DF}"/>
              </a:ext>
            </a:extLst>
          </p:cNvPr>
          <p:cNvSpPr>
            <a:spLocks noGrp="1"/>
          </p:cNvSpPr>
          <p:nvPr>
            <p:ph type="title"/>
          </p:nvPr>
        </p:nvSpPr>
        <p:spPr>
          <a:xfrm>
            <a:off x="838200" y="648294"/>
            <a:ext cx="10515600" cy="1051256"/>
          </a:xfrm>
        </p:spPr>
        <p:txBody>
          <a:bodyPr/>
          <a:lstStyle/>
          <a:p>
            <a:r>
              <a:rPr lang="en-US"/>
              <a:t>Veterans and Military Crisis Line</a:t>
            </a:r>
          </a:p>
        </p:txBody>
      </p:sp>
      <p:sp>
        <p:nvSpPr>
          <p:cNvPr id="4" name="Slide Number Placeholder 3">
            <a:extLst>
              <a:ext uri="{FF2B5EF4-FFF2-40B4-BE49-F238E27FC236}">
                <a16:creationId xmlns:a16="http://schemas.microsoft.com/office/drawing/2014/main" id="{241C7687-8A83-A443-9B73-54A07BDE3908}"/>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pPr/>
              <a:t>51</a:t>
            </a:fld>
            <a:endParaRPr lang="en-US"/>
          </a:p>
        </p:txBody>
      </p:sp>
      <p:pic>
        <p:nvPicPr>
          <p:cNvPr id="8" name="Content Placeholder 7">
            <a:extLst>
              <a:ext uri="{FF2B5EF4-FFF2-40B4-BE49-F238E27FC236}">
                <a16:creationId xmlns:a16="http://schemas.microsoft.com/office/drawing/2014/main" id="{F65E0A4D-FD64-5C40-B1AE-8FCABDD3A3B8}"/>
              </a:ext>
            </a:extLst>
          </p:cNvPr>
          <p:cNvPicPr>
            <a:picLocks noGrp="1" noChangeAspect="1"/>
          </p:cNvPicPr>
          <p:nvPr>
            <p:ph idx="1"/>
          </p:nvPr>
        </p:nvPicPr>
        <p:blipFill>
          <a:blip r:embed="rId3"/>
          <a:stretch>
            <a:fillRect/>
          </a:stretch>
        </p:blipFill>
        <p:spPr>
          <a:xfrm>
            <a:off x="2082017" y="1333888"/>
            <a:ext cx="7751299" cy="4875818"/>
          </a:xfrm>
        </p:spPr>
      </p:pic>
    </p:spTree>
    <p:extLst>
      <p:ext uri="{BB962C8B-B14F-4D97-AF65-F5344CB8AC3E}">
        <p14:creationId xmlns:p14="http://schemas.microsoft.com/office/powerpoint/2010/main" val="580021529"/>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73008-A453-9A4B-AFB8-576DF83BB02B}"/>
              </a:ext>
            </a:extLst>
          </p:cNvPr>
          <p:cNvSpPr>
            <a:spLocks noGrp="1"/>
          </p:cNvSpPr>
          <p:nvPr>
            <p:ph type="title"/>
          </p:nvPr>
        </p:nvSpPr>
        <p:spPr/>
        <p:txBody>
          <a:bodyPr/>
          <a:lstStyle/>
          <a:p>
            <a:r>
              <a:rPr lang="en-US"/>
              <a:t>#</a:t>
            </a:r>
            <a:r>
              <a:rPr lang="en-US" err="1"/>
              <a:t>BeThere</a:t>
            </a:r>
            <a:r>
              <a:rPr lang="en-US"/>
              <a:t> Prevention Initiative </a:t>
            </a:r>
          </a:p>
        </p:txBody>
      </p:sp>
      <p:sp>
        <p:nvSpPr>
          <p:cNvPr id="3" name="Slide Number Placeholder 2">
            <a:extLst>
              <a:ext uri="{FF2B5EF4-FFF2-40B4-BE49-F238E27FC236}">
                <a16:creationId xmlns:a16="http://schemas.microsoft.com/office/drawing/2014/main" id="{4EB97CE7-10B4-B44B-8D3E-032CC82744E4}"/>
              </a:ext>
            </a:extLst>
          </p:cNvPr>
          <p:cNvSpPr>
            <a:spLocks noGrp="1"/>
          </p:cNvSpPr>
          <p:nvPr>
            <p:ph type="sldNum" sz="quarter" idx="12"/>
          </p:nvPr>
        </p:nvSpPr>
        <p:spPr/>
        <p:txBody>
          <a:bodyPr/>
          <a:lstStyle/>
          <a:p>
            <a:fld id="{ACD12D91-5F71-FE4F-A594-B9667DC21877}" type="slidenum">
              <a:rPr lang="en-US" smtClean="0"/>
              <a:t>52</a:t>
            </a:fld>
            <a:endParaRPr lang="en-US"/>
          </a:p>
        </p:txBody>
      </p:sp>
      <p:pic>
        <p:nvPicPr>
          <p:cNvPr id="16" name="Picture 15" descr="A person with collar shirt&#10;&#10;Description automatically generated">
            <a:extLst>
              <a:ext uri="{FF2B5EF4-FFF2-40B4-BE49-F238E27FC236}">
                <a16:creationId xmlns:a16="http://schemas.microsoft.com/office/drawing/2014/main" id="{524F622E-7056-4BA1-BB6B-A80D345D060E}"/>
              </a:ext>
            </a:extLst>
          </p:cNvPr>
          <p:cNvPicPr>
            <a:picLocks noChangeAspect="1"/>
          </p:cNvPicPr>
          <p:nvPr/>
        </p:nvPicPr>
        <p:blipFill>
          <a:blip r:embed="rId3"/>
          <a:stretch>
            <a:fillRect/>
          </a:stretch>
        </p:blipFill>
        <p:spPr>
          <a:xfrm>
            <a:off x="1804922" y="1409059"/>
            <a:ext cx="8582156" cy="4505632"/>
          </a:xfrm>
          <a:prstGeom prst="rect">
            <a:avLst/>
          </a:prstGeom>
        </p:spPr>
      </p:pic>
      <p:sp>
        <p:nvSpPr>
          <p:cNvPr id="5" name="Rectangle 4">
            <a:extLst>
              <a:ext uri="{FF2B5EF4-FFF2-40B4-BE49-F238E27FC236}">
                <a16:creationId xmlns:a16="http://schemas.microsoft.com/office/drawing/2014/main" id="{A465768F-DF52-3A42-BB45-93F1E23F341B}"/>
              </a:ext>
            </a:extLst>
          </p:cNvPr>
          <p:cNvSpPr/>
          <p:nvPr/>
        </p:nvSpPr>
        <p:spPr>
          <a:xfrm>
            <a:off x="2641994" y="5886541"/>
            <a:ext cx="6751388" cy="336254"/>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F3FCF715-9F43-2E43-8012-DAB6E9A1475C}"/>
              </a:ext>
            </a:extLst>
          </p:cNvPr>
          <p:cNvSpPr/>
          <p:nvPr/>
        </p:nvSpPr>
        <p:spPr>
          <a:xfrm>
            <a:off x="3290714" y="5886541"/>
            <a:ext cx="5964122" cy="323165"/>
          </a:xfrm>
          <a:prstGeom prst="rect">
            <a:avLst/>
          </a:prstGeom>
        </p:spPr>
        <p:txBody>
          <a:bodyPr wrap="square">
            <a:spAutoFit/>
          </a:bodyPr>
          <a:lstStyle/>
          <a:p>
            <a:r>
              <a:rPr lang="en-US" sz="1500" i="1" dirty="0">
                <a:solidFill>
                  <a:schemeClr val="bg1"/>
                </a:solidFill>
                <a:hlinkClick r:id="rId4"/>
              </a:rPr>
              <a:t>https://www.youtube.com/watch?time_continue=60&amp;v=MCSZ7FjTq5I</a:t>
            </a:r>
            <a:r>
              <a:rPr lang="en-US" sz="1500" i="1" dirty="0">
                <a:solidFill>
                  <a:schemeClr val="bg1"/>
                </a:solidFill>
              </a:rPr>
              <a:t>   </a:t>
            </a:r>
          </a:p>
        </p:txBody>
      </p:sp>
    </p:spTree>
    <p:extLst>
      <p:ext uri="{BB962C8B-B14F-4D97-AF65-F5344CB8AC3E}">
        <p14:creationId xmlns:p14="http://schemas.microsoft.com/office/powerpoint/2010/main" val="7874817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F306E2E5-45D4-ED44-82B8-C3D37068EFE1}"/>
              </a:ext>
            </a:extLst>
          </p:cNvPr>
          <p:cNvSpPr/>
          <p:nvPr/>
        </p:nvSpPr>
        <p:spPr>
          <a:xfrm>
            <a:off x="5942320" y="4816402"/>
            <a:ext cx="6249680"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E643639-0F76-1144-80D7-2D13A4F273F1}"/>
              </a:ext>
            </a:extLst>
          </p:cNvPr>
          <p:cNvSpPr>
            <a:spLocks noGrp="1"/>
          </p:cNvSpPr>
          <p:nvPr>
            <p:ph type="title"/>
          </p:nvPr>
        </p:nvSpPr>
        <p:spPr/>
        <p:txBody>
          <a:bodyPr/>
          <a:lstStyle/>
          <a:p>
            <a:r>
              <a:rPr lang="en-US"/>
              <a:t>Make the Connection</a:t>
            </a:r>
          </a:p>
        </p:txBody>
      </p:sp>
      <p:sp>
        <p:nvSpPr>
          <p:cNvPr id="3" name="Content Placeholder 2">
            <a:extLst>
              <a:ext uri="{FF2B5EF4-FFF2-40B4-BE49-F238E27FC236}">
                <a16:creationId xmlns:a16="http://schemas.microsoft.com/office/drawing/2014/main" id="{6DC33091-F8F5-2B47-BCCE-4C140D9876ED}"/>
              </a:ext>
            </a:extLst>
          </p:cNvPr>
          <p:cNvSpPr>
            <a:spLocks noGrp="1"/>
          </p:cNvSpPr>
          <p:nvPr>
            <p:ph idx="1"/>
          </p:nvPr>
        </p:nvSpPr>
        <p:spPr>
          <a:xfrm>
            <a:off x="838200" y="1839383"/>
            <a:ext cx="5104120" cy="3930682"/>
          </a:xfrm>
        </p:spPr>
        <p:txBody>
          <a:bodyPr>
            <a:normAutofit/>
          </a:bodyPr>
          <a:lstStyle/>
          <a:p>
            <a:r>
              <a:rPr lang="en-US" sz="2400"/>
              <a:t>Online resource featuring hundreds of Veterans telling their stories about overcoming mental health challenges.</a:t>
            </a:r>
          </a:p>
          <a:p>
            <a:endParaRPr lang="en-US" sz="2400"/>
          </a:p>
        </p:txBody>
      </p:sp>
      <p:sp>
        <p:nvSpPr>
          <p:cNvPr id="4" name="Slide Number Placeholder 3">
            <a:extLst>
              <a:ext uri="{FF2B5EF4-FFF2-40B4-BE49-F238E27FC236}">
                <a16:creationId xmlns:a16="http://schemas.microsoft.com/office/drawing/2014/main" id="{0ABECD28-9572-304E-97E9-132C83986300}"/>
              </a:ext>
            </a:extLst>
          </p:cNvPr>
          <p:cNvSpPr>
            <a:spLocks noGrp="1"/>
          </p:cNvSpPr>
          <p:nvPr>
            <p:ph type="sldNum" sz="quarter" idx="12"/>
          </p:nvPr>
        </p:nvSpPr>
        <p:spPr/>
        <p:txBody>
          <a:bodyPr/>
          <a:lstStyle/>
          <a:p>
            <a:fld id="{ACD12D91-5F71-FE4F-A594-B9667DC21877}" type="slidenum">
              <a:rPr lang="en-US" smtClean="0"/>
              <a:pPr/>
              <a:t>53</a:t>
            </a:fld>
            <a:endParaRPr lang="en-US"/>
          </a:p>
        </p:txBody>
      </p:sp>
      <p:pic>
        <p:nvPicPr>
          <p:cNvPr id="5" name="Picture 4">
            <a:extLst>
              <a:ext uri="{FF2B5EF4-FFF2-40B4-BE49-F238E27FC236}">
                <a16:creationId xmlns:a16="http://schemas.microsoft.com/office/drawing/2014/main" id="{A2368638-12AC-784D-B56E-5D96CB8BA26F}"/>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1795825" y="3429000"/>
            <a:ext cx="3188869" cy="949068"/>
          </a:xfrm>
          <a:prstGeom prst="rect">
            <a:avLst/>
          </a:prstGeom>
        </p:spPr>
      </p:pic>
      <p:sp>
        <p:nvSpPr>
          <p:cNvPr id="9" name="Content Placeholder 2">
            <a:extLst>
              <a:ext uri="{FF2B5EF4-FFF2-40B4-BE49-F238E27FC236}">
                <a16:creationId xmlns:a16="http://schemas.microsoft.com/office/drawing/2014/main" id="{AB4F6B70-0866-9141-9A47-8CE4B7D358CF}"/>
              </a:ext>
            </a:extLst>
          </p:cNvPr>
          <p:cNvSpPr txBox="1">
            <a:spLocks/>
          </p:cNvSpPr>
          <p:nvPr/>
        </p:nvSpPr>
        <p:spPr>
          <a:xfrm>
            <a:off x="6249682" y="4949829"/>
            <a:ext cx="5681627" cy="65150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rgbClr val="0194D3"/>
              </a:buClr>
              <a:buFont typeface="Arial" panose="020B0604020202020204" pitchFamily="34" charset="0"/>
              <a:buChar char="•"/>
              <a:defRPr sz="2000" kern="1200">
                <a:solidFill>
                  <a:schemeClr val="tx1">
                    <a:lumMod val="85000"/>
                    <a:lumOff val="15000"/>
                  </a:schemeClr>
                </a:solidFill>
                <a:latin typeface="+mn-lt"/>
                <a:ea typeface="+mn-ea"/>
                <a:cs typeface="+mn-cs"/>
              </a:defRPr>
            </a:lvl1pPr>
            <a:lvl2pPr marL="685800" indent="-228600" algn="l" defTabSz="914400" rtl="0" eaLnBrk="1" latinLnBrk="0" hangingPunct="1">
              <a:lnSpc>
                <a:spcPct val="90000"/>
              </a:lnSpc>
              <a:spcBef>
                <a:spcPts val="500"/>
              </a:spcBef>
              <a:buClr>
                <a:srgbClr val="0194D3"/>
              </a:buClr>
              <a:buFont typeface="Arial" panose="020B0604020202020204" pitchFamily="34" charset="0"/>
              <a:buChar char="•"/>
              <a:defRPr sz="1800" kern="1200">
                <a:solidFill>
                  <a:schemeClr val="tx1">
                    <a:lumMod val="85000"/>
                    <a:lumOff val="15000"/>
                  </a:schemeClr>
                </a:solidFill>
                <a:latin typeface="+mn-lt"/>
                <a:ea typeface="+mn-ea"/>
                <a:cs typeface="+mn-cs"/>
              </a:defRPr>
            </a:lvl2pPr>
            <a:lvl3pPr marL="1143000" indent="-228600" algn="l" defTabSz="914400" rtl="0" eaLnBrk="1" latinLnBrk="0" hangingPunct="1">
              <a:lnSpc>
                <a:spcPct val="90000"/>
              </a:lnSpc>
              <a:spcBef>
                <a:spcPts val="500"/>
              </a:spcBef>
              <a:buClr>
                <a:srgbClr val="0194D3"/>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1600200" indent="-228600" algn="l" defTabSz="914400" rtl="0" eaLnBrk="1" latinLnBrk="0" hangingPunct="1">
              <a:lnSpc>
                <a:spcPct val="90000"/>
              </a:lnSpc>
              <a:spcBef>
                <a:spcPts val="500"/>
              </a:spcBef>
              <a:buClr>
                <a:srgbClr val="0194D3"/>
              </a:buClr>
              <a:buFont typeface="Arial" panose="020B0604020202020204" pitchFamily="34" charset="0"/>
              <a:buChar char="•"/>
              <a:defRPr sz="1400" kern="1200">
                <a:solidFill>
                  <a:schemeClr val="tx1">
                    <a:lumMod val="85000"/>
                    <a:lumOff val="15000"/>
                  </a:schemeClr>
                </a:solidFill>
                <a:latin typeface="+mn-lt"/>
                <a:ea typeface="+mn-ea"/>
                <a:cs typeface="+mn-cs"/>
              </a:defRPr>
            </a:lvl4pPr>
            <a:lvl5pPr marL="2057400" indent="-228600" algn="l" defTabSz="914400" rtl="0" eaLnBrk="1" latinLnBrk="0" hangingPunct="1">
              <a:lnSpc>
                <a:spcPct val="90000"/>
              </a:lnSpc>
              <a:spcBef>
                <a:spcPts val="500"/>
              </a:spcBef>
              <a:buClr>
                <a:srgbClr val="0194D3"/>
              </a:buClr>
              <a:buFont typeface="Arial" panose="020B0604020202020204" pitchFamily="34" charset="0"/>
              <a:buChar char="•"/>
              <a:defRPr sz="1200" kern="1200">
                <a:solidFill>
                  <a:schemeClr val="tx1">
                    <a:lumMod val="85000"/>
                    <a:lumOff val="15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b="1" i="1">
                <a:hlinkClick r:id="rId5"/>
              </a:rPr>
              <a:t>https://maketheconnection.net/conditions/suicide</a:t>
            </a:r>
            <a:r>
              <a:rPr lang="en-US" b="1" i="1"/>
              <a:t> </a:t>
            </a:r>
          </a:p>
        </p:txBody>
      </p:sp>
      <p:pic>
        <p:nvPicPr>
          <p:cNvPr id="6" name="Online Media 5" descr="I absolutely love what I do">
            <a:hlinkClick r:id="" action="ppaction://media"/>
            <a:extLst>
              <a:ext uri="{FF2B5EF4-FFF2-40B4-BE49-F238E27FC236}">
                <a16:creationId xmlns:a16="http://schemas.microsoft.com/office/drawing/2014/main" id="{87157325-4771-B548-8405-243AC3968A99}"/>
              </a:ext>
            </a:extLst>
          </p:cNvPr>
          <p:cNvPicPr>
            <a:picLocks noRot="1" noChangeAspect="1"/>
          </p:cNvPicPr>
          <p:nvPr>
            <a:videoFile r:link="rId1"/>
          </p:nvPr>
        </p:nvPicPr>
        <p:blipFill>
          <a:blip r:embed="rId6"/>
          <a:stretch>
            <a:fillRect/>
          </a:stretch>
        </p:blipFill>
        <p:spPr>
          <a:xfrm>
            <a:off x="6096000" y="1094259"/>
            <a:ext cx="6096000" cy="3429000"/>
          </a:xfrm>
          <a:prstGeom prst="rect">
            <a:avLst/>
          </a:prstGeom>
        </p:spPr>
      </p:pic>
    </p:spTree>
    <p:extLst>
      <p:ext uri="{BB962C8B-B14F-4D97-AF65-F5344CB8AC3E}">
        <p14:creationId xmlns:p14="http://schemas.microsoft.com/office/powerpoint/2010/main" val="538115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ABFDD3-F0E6-8845-BAE8-89C0F16D595F}"/>
              </a:ext>
            </a:extLst>
          </p:cNvPr>
          <p:cNvSpPr>
            <a:spLocks noGrp="1"/>
          </p:cNvSpPr>
          <p:nvPr>
            <p:ph type="title"/>
          </p:nvPr>
        </p:nvSpPr>
        <p:spPr/>
        <p:txBody>
          <a:bodyPr/>
          <a:lstStyle/>
          <a:p>
            <a:r>
              <a:rPr lang="en-US" dirty="0"/>
              <a:t>Coaching into Care</a:t>
            </a:r>
          </a:p>
        </p:txBody>
      </p:sp>
      <p:sp>
        <p:nvSpPr>
          <p:cNvPr id="3" name="Content Placeholder 2">
            <a:extLst>
              <a:ext uri="{FF2B5EF4-FFF2-40B4-BE49-F238E27FC236}">
                <a16:creationId xmlns:a16="http://schemas.microsoft.com/office/drawing/2014/main" id="{39786708-C23A-284F-A65E-9099DD299517}"/>
              </a:ext>
            </a:extLst>
          </p:cNvPr>
          <p:cNvSpPr>
            <a:spLocks noGrp="1"/>
          </p:cNvSpPr>
          <p:nvPr>
            <p:ph idx="1"/>
          </p:nvPr>
        </p:nvSpPr>
        <p:spPr>
          <a:xfrm>
            <a:off x="838200" y="1839383"/>
            <a:ext cx="5034398" cy="3930682"/>
          </a:xfrm>
        </p:spPr>
        <p:txBody>
          <a:bodyPr/>
          <a:lstStyle/>
          <a:p>
            <a:pPr marL="0" indent="0">
              <a:buNone/>
            </a:pPr>
            <a:r>
              <a:rPr lang="en-US" dirty="0"/>
              <a:t>Program for families and loved ones of Veterans, helping them encourage the Veteran in their lives to seek support.</a:t>
            </a:r>
          </a:p>
        </p:txBody>
      </p:sp>
      <p:sp>
        <p:nvSpPr>
          <p:cNvPr id="4" name="Slide Number Placeholder 3">
            <a:extLst>
              <a:ext uri="{FF2B5EF4-FFF2-40B4-BE49-F238E27FC236}">
                <a16:creationId xmlns:a16="http://schemas.microsoft.com/office/drawing/2014/main" id="{F2559881-B463-F945-8066-EBE63AFC218B}"/>
              </a:ext>
            </a:extLst>
          </p:cNvPr>
          <p:cNvSpPr>
            <a:spLocks noGrp="1"/>
          </p:cNvSpPr>
          <p:nvPr>
            <p:ph type="sldNum" sz="quarter" idx="12"/>
          </p:nvPr>
        </p:nvSpPr>
        <p:spPr/>
        <p:txBody>
          <a:bodyPr/>
          <a:lstStyle/>
          <a:p>
            <a:fld id="{ACD12D91-5F71-FE4F-A594-B9667DC21877}" type="slidenum">
              <a:rPr lang="en-US" smtClean="0"/>
              <a:t>54</a:t>
            </a:fld>
            <a:endParaRPr lang="en-US"/>
          </a:p>
        </p:txBody>
      </p:sp>
      <p:pic>
        <p:nvPicPr>
          <p:cNvPr id="5" name="Picture 4">
            <a:extLst>
              <a:ext uri="{FF2B5EF4-FFF2-40B4-BE49-F238E27FC236}">
                <a16:creationId xmlns:a16="http://schemas.microsoft.com/office/drawing/2014/main" id="{76FCF2BA-0377-1B4D-B9C1-D7BBCF1D97D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6319403" y="1695963"/>
            <a:ext cx="3823333" cy="3846320"/>
          </a:xfrm>
          <a:prstGeom prst="rect">
            <a:avLst/>
          </a:prstGeom>
          <a:ln>
            <a:solidFill>
              <a:schemeClr val="bg2">
                <a:lumMod val="25000"/>
              </a:schemeClr>
            </a:solidFill>
          </a:ln>
          <a:effectLst/>
        </p:spPr>
      </p:pic>
      <p:pic>
        <p:nvPicPr>
          <p:cNvPr id="10" name="Picture 9">
            <a:extLst>
              <a:ext uri="{FF2B5EF4-FFF2-40B4-BE49-F238E27FC236}">
                <a16:creationId xmlns:a16="http://schemas.microsoft.com/office/drawing/2014/main" id="{D3C29643-C72E-684B-84BC-8EFBB60FB138}"/>
              </a:ext>
            </a:extLst>
          </p:cNvPr>
          <p:cNvPicPr>
            <a:picLocks noChangeAspect="1"/>
          </p:cNvPicPr>
          <p:nvPr/>
        </p:nvPicPr>
        <p:blipFill>
          <a:blip r:embed="rId4"/>
          <a:stretch>
            <a:fillRect/>
          </a:stretch>
        </p:blipFill>
        <p:spPr>
          <a:xfrm>
            <a:off x="1369875" y="3165149"/>
            <a:ext cx="2474314" cy="1089542"/>
          </a:xfrm>
          <a:prstGeom prst="rect">
            <a:avLst/>
          </a:prstGeom>
        </p:spPr>
      </p:pic>
      <p:sp>
        <p:nvSpPr>
          <p:cNvPr id="6" name="TextBox 5">
            <a:extLst>
              <a:ext uri="{FF2B5EF4-FFF2-40B4-BE49-F238E27FC236}">
                <a16:creationId xmlns:a16="http://schemas.microsoft.com/office/drawing/2014/main" id="{9B4CDEF0-B260-43D9-ACAA-31880E7C8C9F}"/>
              </a:ext>
            </a:extLst>
          </p:cNvPr>
          <p:cNvSpPr txBox="1"/>
          <p:nvPr/>
        </p:nvSpPr>
        <p:spPr>
          <a:xfrm>
            <a:off x="1443583" y="4648052"/>
            <a:ext cx="3802187" cy="615553"/>
          </a:xfrm>
          <a:prstGeom prst="rect">
            <a:avLst/>
          </a:prstGeom>
          <a:noFill/>
        </p:spPr>
        <p:txBody>
          <a:bodyPr wrap="square" rtlCol="0">
            <a:spAutoFit/>
          </a:bodyPr>
          <a:lstStyle/>
          <a:p>
            <a:r>
              <a:rPr lang="en-US" sz="3400" b="1" cap="all" dirty="0">
                <a:solidFill>
                  <a:srgbClr val="003F72"/>
                </a:solidFill>
              </a:rPr>
              <a:t>CALL 888-823-7458</a:t>
            </a:r>
            <a:endParaRPr lang="en-US" sz="3400" dirty="0">
              <a:solidFill>
                <a:srgbClr val="003F72"/>
              </a:solidFill>
            </a:endParaRPr>
          </a:p>
        </p:txBody>
      </p:sp>
    </p:spTree>
    <p:extLst>
      <p:ext uri="{BB962C8B-B14F-4D97-AF65-F5344CB8AC3E}">
        <p14:creationId xmlns:p14="http://schemas.microsoft.com/office/powerpoint/2010/main" val="189177036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VET-210 SPC Role Graphic (sm)1.8.jpg">
            <a:extLst>
              <a:ext uri="{FF2B5EF4-FFF2-40B4-BE49-F238E27FC236}">
                <a16:creationId xmlns:a16="http://schemas.microsoft.com/office/drawing/2014/main" id="{B31C420B-15C5-5A45-9ED8-3D35AC7AB02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t="14886"/>
          <a:stretch/>
        </p:blipFill>
        <p:spPr>
          <a:xfrm>
            <a:off x="2885961" y="1922408"/>
            <a:ext cx="6413074" cy="3936716"/>
          </a:xfrm>
          <a:prstGeom prst="rect">
            <a:avLst/>
          </a:prstGeom>
        </p:spPr>
      </p:pic>
      <p:sp>
        <p:nvSpPr>
          <p:cNvPr id="5" name="Title 4">
            <a:extLst>
              <a:ext uri="{FF2B5EF4-FFF2-40B4-BE49-F238E27FC236}">
                <a16:creationId xmlns:a16="http://schemas.microsoft.com/office/drawing/2014/main" id="{7713C6D3-4685-6E49-AAC8-638D4931FD3A}"/>
              </a:ext>
            </a:extLst>
          </p:cNvPr>
          <p:cNvSpPr>
            <a:spLocks noGrp="1"/>
          </p:cNvSpPr>
          <p:nvPr>
            <p:ph type="title"/>
          </p:nvPr>
        </p:nvSpPr>
        <p:spPr/>
        <p:txBody>
          <a:bodyPr>
            <a:normAutofit/>
          </a:bodyPr>
          <a:lstStyle/>
          <a:p>
            <a:r>
              <a:rPr lang="en-US" dirty="0"/>
              <a:t>Find a Local VA SPC at </a:t>
            </a:r>
            <a:r>
              <a:rPr lang="en-US" dirty="0" err="1"/>
              <a:t>VeteransCrisisLine.net</a:t>
            </a:r>
            <a:r>
              <a:rPr lang="en-US" dirty="0"/>
              <a:t>/</a:t>
            </a:r>
            <a:r>
              <a:rPr lang="en-US" dirty="0" err="1"/>
              <a:t>ResourceLocator</a:t>
            </a:r>
            <a:endParaRPr lang="en-US" dirty="0"/>
          </a:p>
        </p:txBody>
      </p:sp>
      <p:sp>
        <p:nvSpPr>
          <p:cNvPr id="4" name="Slide Number Placeholder 3">
            <a:extLst>
              <a:ext uri="{FF2B5EF4-FFF2-40B4-BE49-F238E27FC236}">
                <a16:creationId xmlns:a16="http://schemas.microsoft.com/office/drawing/2014/main" id="{0AC9C758-CF58-9042-879D-31CC1D4797A1}"/>
              </a:ext>
            </a:extLst>
          </p:cNvPr>
          <p:cNvSpPr>
            <a:spLocks noGrp="1"/>
          </p:cNvSpPr>
          <p:nvPr>
            <p:ph type="sldNum" sz="quarter" idx="12"/>
          </p:nvPr>
        </p:nvSpPr>
        <p:spPr/>
        <p:txBody>
          <a:bodyPr/>
          <a:lstStyle/>
          <a:p>
            <a:fld id="{ACD12D91-5F71-FE4F-A594-B9667DC21877}" type="slidenum">
              <a:rPr lang="en-US" smtClean="0"/>
              <a:t>55</a:t>
            </a:fld>
            <a:endParaRPr lang="en-US"/>
          </a:p>
        </p:txBody>
      </p:sp>
      <p:sp>
        <p:nvSpPr>
          <p:cNvPr id="9" name="TextBox 8">
            <a:extLst>
              <a:ext uri="{FF2B5EF4-FFF2-40B4-BE49-F238E27FC236}">
                <a16:creationId xmlns:a16="http://schemas.microsoft.com/office/drawing/2014/main" id="{D6B1B8CA-DF55-0D45-8FAF-D70AD628F310}"/>
              </a:ext>
            </a:extLst>
          </p:cNvPr>
          <p:cNvSpPr txBox="1"/>
          <p:nvPr/>
        </p:nvSpPr>
        <p:spPr>
          <a:xfrm>
            <a:off x="3555414" y="1558977"/>
            <a:ext cx="5074171" cy="430887"/>
          </a:xfrm>
          <a:prstGeom prst="rect">
            <a:avLst/>
          </a:prstGeom>
          <a:noFill/>
        </p:spPr>
        <p:txBody>
          <a:bodyPr wrap="square" rtlCol="0">
            <a:spAutoFit/>
          </a:bodyPr>
          <a:lstStyle/>
          <a:p>
            <a:pPr algn="ctr"/>
            <a:r>
              <a:rPr lang="en-US" sz="2200" b="1" dirty="0"/>
              <a:t>More than 400 SPCs nationwide.</a:t>
            </a:r>
          </a:p>
        </p:txBody>
      </p:sp>
    </p:spTree>
    <p:extLst>
      <p:ext uri="{BB962C8B-B14F-4D97-AF65-F5344CB8AC3E}">
        <p14:creationId xmlns:p14="http://schemas.microsoft.com/office/powerpoint/2010/main" val="854687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2FE0AA-05EC-9D4F-8503-F430B5C937C4}"/>
              </a:ext>
            </a:extLst>
          </p:cNvPr>
          <p:cNvSpPr>
            <a:spLocks noGrp="1"/>
          </p:cNvSpPr>
          <p:nvPr>
            <p:ph type="title"/>
          </p:nvPr>
        </p:nvSpPr>
        <p:spPr/>
        <p:txBody>
          <a:bodyPr/>
          <a:lstStyle/>
          <a:p>
            <a:r>
              <a:rPr lang="en-US" dirty="0" err="1"/>
              <a:t>VeteransCrisisLine.net</a:t>
            </a:r>
            <a:r>
              <a:rPr lang="en-US" dirty="0"/>
              <a:t>/</a:t>
            </a:r>
            <a:r>
              <a:rPr lang="en-US" dirty="0" err="1"/>
              <a:t>ResourceLocator</a:t>
            </a:r>
            <a:endParaRPr lang="en-US" dirty="0"/>
          </a:p>
        </p:txBody>
      </p:sp>
      <p:sp>
        <p:nvSpPr>
          <p:cNvPr id="4" name="Slide Number Placeholder 3">
            <a:extLst>
              <a:ext uri="{FF2B5EF4-FFF2-40B4-BE49-F238E27FC236}">
                <a16:creationId xmlns:a16="http://schemas.microsoft.com/office/drawing/2014/main" id="{7F53AEE9-0404-BA46-AAFA-C14E6DB4DC56}"/>
              </a:ext>
            </a:extLst>
          </p:cNvPr>
          <p:cNvSpPr>
            <a:spLocks noGrp="1"/>
          </p:cNvSpPr>
          <p:nvPr>
            <p:ph type="sldNum" sz="quarter" idx="12"/>
          </p:nvPr>
        </p:nvSpPr>
        <p:spPr/>
        <p:txBody>
          <a:bodyPr/>
          <a:lstStyle/>
          <a:p>
            <a:fld id="{ACD12D91-5F71-FE4F-A594-B9667DC21877}" type="slidenum">
              <a:rPr lang="en-US" smtClean="0"/>
              <a:t>56</a:t>
            </a:fld>
            <a:endParaRPr lang="en-US"/>
          </a:p>
        </p:txBody>
      </p:sp>
      <p:pic>
        <p:nvPicPr>
          <p:cNvPr id="5" name="Picture 4" descr="Resources Locator screenshot 8.5.15.tiff">
            <a:extLst>
              <a:ext uri="{FF2B5EF4-FFF2-40B4-BE49-F238E27FC236}">
                <a16:creationId xmlns:a16="http://schemas.microsoft.com/office/drawing/2014/main" id="{F586CC56-E863-CE45-A795-34AE4C7FCCB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671229" y="1550304"/>
            <a:ext cx="3149474" cy="4273295"/>
          </a:xfrm>
          <a:prstGeom prst="rect">
            <a:avLst/>
          </a:prstGeom>
          <a:ln>
            <a:solidFill>
              <a:srgbClr val="000000"/>
            </a:solidFill>
          </a:ln>
        </p:spPr>
      </p:pic>
      <p:sp>
        <p:nvSpPr>
          <p:cNvPr id="6" name="Right Arrow 6">
            <a:extLst>
              <a:ext uri="{FF2B5EF4-FFF2-40B4-BE49-F238E27FC236}">
                <a16:creationId xmlns:a16="http://schemas.microsoft.com/office/drawing/2014/main" id="{090171A7-A0E6-2C41-9311-766139EAE384}"/>
              </a:ext>
            </a:extLst>
          </p:cNvPr>
          <p:cNvSpPr/>
          <p:nvPr/>
        </p:nvSpPr>
        <p:spPr>
          <a:xfrm>
            <a:off x="5889118" y="2480652"/>
            <a:ext cx="583072" cy="269547"/>
          </a:xfrm>
          <a:prstGeom prst="rightArrow">
            <a:avLst/>
          </a:prstGeom>
          <a:solidFill>
            <a:srgbClr val="07377F"/>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descr="Resource Locator Results 8.5.15.tiff">
            <a:extLst>
              <a:ext uri="{FF2B5EF4-FFF2-40B4-BE49-F238E27FC236}">
                <a16:creationId xmlns:a16="http://schemas.microsoft.com/office/drawing/2014/main" id="{6685BF21-1005-A540-9C56-A17014DFAF0C}"/>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546791" y="1512276"/>
            <a:ext cx="2638179" cy="3416794"/>
          </a:xfrm>
          <a:prstGeom prst="rect">
            <a:avLst/>
          </a:prstGeom>
          <a:ln>
            <a:solidFill>
              <a:srgbClr val="000000"/>
            </a:solidFill>
          </a:ln>
        </p:spPr>
      </p:pic>
      <p:pic>
        <p:nvPicPr>
          <p:cNvPr id="8" name="Picture 7" descr="TM headshot .JPG">
            <a:extLst>
              <a:ext uri="{FF2B5EF4-FFF2-40B4-BE49-F238E27FC236}">
                <a16:creationId xmlns:a16="http://schemas.microsoft.com/office/drawing/2014/main" id="{5973573F-BB08-4744-BEF4-85B2AEDF0E13}"/>
              </a:ext>
            </a:extLst>
          </p:cNvPr>
          <p:cNvPicPr>
            <a:picLocks noChangeAspect="1"/>
          </p:cNvPicPr>
          <p:nvPr/>
        </p:nvPicPr>
        <p:blipFill rotWithShape="1">
          <a:blip r:embed="rId5" cstate="email">
            <a:extLst>
              <a:ext uri="{BEBA8EAE-BF5A-486C-A8C5-ECC9F3942E4B}">
                <a14:imgProps xmlns:a14="http://schemas.microsoft.com/office/drawing/2010/main">
                  <a14:imgLayer r:embed="rId6">
                    <a14:imgEffect>
                      <a14:colorTemperature colorTemp="8800"/>
                    </a14:imgEffect>
                  </a14:imgLayer>
                </a14:imgProps>
              </a:ext>
              <a:ext uri="{28A0092B-C50C-407E-A947-70E740481C1C}">
                <a14:useLocalDpi xmlns:a14="http://schemas.microsoft.com/office/drawing/2010/main"/>
              </a:ext>
            </a:extLst>
          </a:blip>
          <a:srcRect/>
          <a:stretch/>
        </p:blipFill>
        <p:spPr>
          <a:xfrm rot="5903982">
            <a:off x="8357383" y="4593318"/>
            <a:ext cx="1267555" cy="873087"/>
          </a:xfrm>
          <a:prstGeom prst="rect">
            <a:avLst/>
          </a:prstGeom>
          <a:ln>
            <a:solidFill>
              <a:srgbClr val="000000"/>
            </a:solidFill>
          </a:ln>
        </p:spPr>
      </p:pic>
    </p:spTree>
    <p:extLst>
      <p:ext uri="{BB962C8B-B14F-4D97-AF65-F5344CB8AC3E}">
        <p14:creationId xmlns:p14="http://schemas.microsoft.com/office/powerpoint/2010/main" val="117941598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43E676-EC2F-0146-8A8C-F66F4E5066EA}"/>
              </a:ext>
            </a:extLst>
          </p:cNvPr>
          <p:cNvSpPr>
            <a:spLocks noGrp="1"/>
          </p:cNvSpPr>
          <p:nvPr>
            <p:ph type="title"/>
          </p:nvPr>
        </p:nvSpPr>
        <p:spPr/>
        <p:txBody>
          <a:bodyPr/>
          <a:lstStyle/>
          <a:p>
            <a:r>
              <a:rPr lang="en-US" dirty="0"/>
              <a:t>Veteran Outreach Toolkit</a:t>
            </a:r>
          </a:p>
        </p:txBody>
      </p:sp>
      <p:sp>
        <p:nvSpPr>
          <p:cNvPr id="3" name="Content Placeholder 2">
            <a:extLst>
              <a:ext uri="{FF2B5EF4-FFF2-40B4-BE49-F238E27FC236}">
                <a16:creationId xmlns:a16="http://schemas.microsoft.com/office/drawing/2014/main" id="{5D520D83-34F0-C344-B829-A7C25837069D}"/>
              </a:ext>
            </a:extLst>
          </p:cNvPr>
          <p:cNvSpPr>
            <a:spLocks noGrp="1"/>
          </p:cNvSpPr>
          <p:nvPr>
            <p:ph sz="half" idx="1"/>
          </p:nvPr>
        </p:nvSpPr>
        <p:spPr>
          <a:xfrm>
            <a:off x="838200" y="1837819"/>
            <a:ext cx="5499100" cy="3929181"/>
          </a:xfrm>
        </p:spPr>
        <p:txBody>
          <a:bodyPr>
            <a:normAutofit/>
          </a:bodyPr>
          <a:lstStyle/>
          <a:p>
            <a:pPr marL="0" indent="0">
              <a:spcBef>
                <a:spcPts val="450"/>
              </a:spcBef>
              <a:spcAft>
                <a:spcPts val="450"/>
              </a:spcAft>
              <a:buNone/>
            </a:pPr>
            <a:r>
              <a:rPr lang="en-US" sz="2400" dirty="0"/>
              <a:t>Includes facts and myths about suicide, as well as information on:</a:t>
            </a:r>
          </a:p>
          <a:p>
            <a:pPr>
              <a:spcBef>
                <a:spcPts val="450"/>
              </a:spcBef>
              <a:spcAft>
                <a:spcPts val="450"/>
              </a:spcAft>
            </a:pPr>
            <a:r>
              <a:rPr lang="en-US" sz="2200" dirty="0"/>
              <a:t>Establishing a suicide prevention council</a:t>
            </a:r>
          </a:p>
          <a:p>
            <a:pPr>
              <a:spcBef>
                <a:spcPts val="450"/>
              </a:spcBef>
              <a:spcAft>
                <a:spcPts val="450"/>
              </a:spcAft>
            </a:pPr>
            <a:r>
              <a:rPr lang="en-US" sz="2200" dirty="0"/>
              <a:t>Talking to Veterans about their military service</a:t>
            </a:r>
          </a:p>
          <a:p>
            <a:pPr>
              <a:spcBef>
                <a:spcPts val="450"/>
              </a:spcBef>
              <a:spcAft>
                <a:spcPts val="450"/>
              </a:spcAft>
            </a:pPr>
            <a:r>
              <a:rPr lang="en-US" sz="2200" dirty="0"/>
              <a:t>Assessing suicide risk </a:t>
            </a:r>
          </a:p>
          <a:p>
            <a:pPr>
              <a:spcBef>
                <a:spcPts val="450"/>
              </a:spcBef>
            </a:pPr>
            <a:r>
              <a:rPr lang="en-US" sz="2200" dirty="0"/>
              <a:t>Developing a suicide prevention safety plan </a:t>
            </a:r>
          </a:p>
          <a:p>
            <a:pPr>
              <a:spcBef>
                <a:spcPts val="450"/>
              </a:spcBef>
              <a:spcAft>
                <a:spcPts val="450"/>
              </a:spcAft>
            </a:pPr>
            <a:r>
              <a:rPr lang="en-US" sz="2200" dirty="0"/>
              <a:t>Helping Veterans feel more connected to others </a:t>
            </a:r>
          </a:p>
          <a:p>
            <a:pPr>
              <a:spcBef>
                <a:spcPts val="450"/>
              </a:spcBef>
              <a:spcAft>
                <a:spcPts val="450"/>
              </a:spcAft>
            </a:pPr>
            <a:r>
              <a:rPr lang="en-US" sz="2200" dirty="0"/>
              <a:t>Joining public-private partnerships</a:t>
            </a:r>
          </a:p>
        </p:txBody>
      </p:sp>
      <p:sp>
        <p:nvSpPr>
          <p:cNvPr id="4" name="Slide Number Placeholder 3">
            <a:extLst>
              <a:ext uri="{FF2B5EF4-FFF2-40B4-BE49-F238E27FC236}">
                <a16:creationId xmlns:a16="http://schemas.microsoft.com/office/drawing/2014/main" id="{81DEE81A-3E57-9F47-8FE9-06F3F4CEF425}"/>
              </a:ext>
            </a:extLst>
          </p:cNvPr>
          <p:cNvSpPr>
            <a:spLocks noGrp="1"/>
          </p:cNvSpPr>
          <p:nvPr>
            <p:ph type="sldNum" sz="quarter" idx="12"/>
          </p:nvPr>
        </p:nvSpPr>
        <p:spPr/>
        <p:txBody>
          <a:bodyPr/>
          <a:lstStyle/>
          <a:p>
            <a:fld id="{ACD12D91-5F71-FE4F-A594-B9667DC21877}" type="slidenum">
              <a:rPr lang="en-US" smtClean="0"/>
              <a:t>57</a:t>
            </a:fld>
            <a:endParaRPr lang="en-US"/>
          </a:p>
        </p:txBody>
      </p:sp>
      <p:pic>
        <p:nvPicPr>
          <p:cNvPr id="6" name="Content Placeholder 3">
            <a:extLst>
              <a:ext uri="{FF2B5EF4-FFF2-40B4-BE49-F238E27FC236}">
                <a16:creationId xmlns:a16="http://schemas.microsoft.com/office/drawing/2014/main" id="{146F37A3-CF67-8848-9216-B4C04095A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8114378" y="1236231"/>
            <a:ext cx="2943503" cy="3813503"/>
          </a:xfrm>
          <a:prstGeom prst="rect">
            <a:avLst/>
          </a:prstGeom>
          <a:noFill/>
          <a:ln w="9525">
            <a:solidFill>
              <a:schemeClr val="bg2">
                <a:lumMod val="50000"/>
              </a:schemeClr>
            </a:solidFill>
            <a:miter lim="800000"/>
            <a:headEnd/>
            <a:tailEnd/>
          </a:ln>
          <a:effectLst/>
        </p:spPr>
      </p:pic>
      <p:sp>
        <p:nvSpPr>
          <p:cNvPr id="8" name="Rectangle 7">
            <a:extLst>
              <a:ext uri="{FF2B5EF4-FFF2-40B4-BE49-F238E27FC236}">
                <a16:creationId xmlns:a16="http://schemas.microsoft.com/office/drawing/2014/main" id="{06D510A4-5128-4049-8806-D28F2C76CD49}"/>
              </a:ext>
            </a:extLst>
          </p:cNvPr>
          <p:cNvSpPr/>
          <p:nvPr/>
        </p:nvSpPr>
        <p:spPr>
          <a:xfrm>
            <a:off x="5942320" y="5243987"/>
            <a:ext cx="5115561" cy="616209"/>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143314DF-5C7D-D140-A1F3-A002F7884FC7}"/>
              </a:ext>
            </a:extLst>
          </p:cNvPr>
          <p:cNvSpPr txBox="1"/>
          <p:nvPr/>
        </p:nvSpPr>
        <p:spPr>
          <a:xfrm>
            <a:off x="8371465" y="5269619"/>
            <a:ext cx="2686416" cy="784830"/>
          </a:xfrm>
          <a:prstGeom prst="rect">
            <a:avLst/>
          </a:prstGeom>
          <a:noFill/>
        </p:spPr>
        <p:txBody>
          <a:bodyPr wrap="square" rtlCol="0">
            <a:spAutoFit/>
          </a:bodyPr>
          <a:lstStyle/>
          <a:p>
            <a:r>
              <a:rPr lang="en-US" sz="1500" b="1" dirty="0">
                <a:solidFill>
                  <a:schemeClr val="bg2">
                    <a:lumMod val="25000"/>
                  </a:schemeClr>
                </a:solidFill>
                <a:latin typeface="Calibri" panose="020F0502020204030204" pitchFamily="34" charset="0"/>
                <a:cs typeface="Calibri" panose="020F0502020204030204" pitchFamily="34" charset="0"/>
              </a:rPr>
              <a:t>Access the toolkit online: </a:t>
            </a:r>
          </a:p>
          <a:p>
            <a:r>
              <a:rPr lang="en-US" sz="1500" i="1" u="sng" dirty="0">
                <a:solidFill>
                  <a:schemeClr val="bg2">
                    <a:lumMod val="25000"/>
                  </a:schemeClr>
                </a:solidFill>
                <a:latin typeface="Calibri" panose="020F0502020204030204" pitchFamily="34" charset="0"/>
                <a:cs typeface="Calibri" panose="020F0502020204030204" pitchFamily="34" charset="0"/>
                <a:hlinkClick r:id="rId4"/>
              </a:rPr>
              <a:t>go.usa.gov/xnwbz</a:t>
            </a:r>
            <a:r>
              <a:rPr lang="en-US" sz="1500" i="1" dirty="0">
                <a:solidFill>
                  <a:schemeClr val="bg2">
                    <a:lumMod val="25000"/>
                  </a:schemeClr>
                </a:solidFill>
                <a:latin typeface="Calibri" panose="020F0502020204030204" pitchFamily="34" charset="0"/>
                <a:cs typeface="Calibri" panose="020F0502020204030204" pitchFamily="34" charset="0"/>
              </a:rPr>
              <a:t> </a:t>
            </a:r>
          </a:p>
          <a:p>
            <a:endParaRPr lang="en-US" sz="15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4905876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04312-C1F4-F141-9272-7136E6CF31AE}"/>
              </a:ext>
            </a:extLst>
          </p:cNvPr>
          <p:cNvSpPr>
            <a:spLocks noGrp="1"/>
          </p:cNvSpPr>
          <p:nvPr>
            <p:ph type="title"/>
          </p:nvPr>
        </p:nvSpPr>
        <p:spPr/>
        <p:txBody>
          <a:bodyPr/>
          <a:lstStyle/>
          <a:p>
            <a:r>
              <a:rPr lang="en-US" dirty="0"/>
              <a:t>Community Provider Toolkit</a:t>
            </a:r>
          </a:p>
        </p:txBody>
      </p:sp>
      <p:sp>
        <p:nvSpPr>
          <p:cNvPr id="5" name="Content Placeholder 4">
            <a:extLst>
              <a:ext uri="{FF2B5EF4-FFF2-40B4-BE49-F238E27FC236}">
                <a16:creationId xmlns:a16="http://schemas.microsoft.com/office/drawing/2014/main" id="{6C778A3B-E5DC-084D-A3FE-CFB84583F398}"/>
              </a:ext>
            </a:extLst>
          </p:cNvPr>
          <p:cNvSpPr>
            <a:spLocks noGrp="1"/>
          </p:cNvSpPr>
          <p:nvPr>
            <p:ph sz="half" idx="1"/>
          </p:nvPr>
        </p:nvSpPr>
        <p:spPr/>
        <p:txBody>
          <a:bodyPr>
            <a:normAutofit/>
          </a:bodyPr>
          <a:lstStyle/>
          <a:p>
            <a:r>
              <a:rPr lang="en-US" sz="2400" dirty="0"/>
              <a:t>Free online training on Veteran issues, including military culture, for health care providers.</a:t>
            </a:r>
          </a:p>
          <a:p>
            <a:r>
              <a:rPr lang="en-US" sz="2400" dirty="0"/>
              <a:t>Includes tips for screening clients for military service.</a:t>
            </a:r>
          </a:p>
          <a:p>
            <a:r>
              <a:rPr lang="en-US" sz="2400" dirty="0"/>
              <a:t>Military culture training can count for continuing education credits (CEUs): </a:t>
            </a:r>
            <a:r>
              <a:rPr lang="en-US" sz="2400" dirty="0">
                <a:hlinkClick r:id="rId3"/>
              </a:rPr>
              <a:t>https://www.mentalhealth.va.gov/communityproviders/military.asp</a:t>
            </a:r>
            <a:r>
              <a:rPr lang="en-US" sz="2400" dirty="0"/>
              <a:t>. </a:t>
            </a:r>
          </a:p>
        </p:txBody>
      </p:sp>
      <p:sp>
        <p:nvSpPr>
          <p:cNvPr id="4" name="Slide Number Placeholder 3">
            <a:extLst>
              <a:ext uri="{FF2B5EF4-FFF2-40B4-BE49-F238E27FC236}">
                <a16:creationId xmlns:a16="http://schemas.microsoft.com/office/drawing/2014/main" id="{ADD52A81-B9FB-BE44-A4CC-0B177C7B5288}"/>
              </a:ext>
            </a:extLst>
          </p:cNvPr>
          <p:cNvSpPr>
            <a:spLocks noGrp="1"/>
          </p:cNvSpPr>
          <p:nvPr>
            <p:ph type="sldNum" sz="quarter" idx="12"/>
          </p:nvPr>
        </p:nvSpPr>
        <p:spPr/>
        <p:txBody>
          <a:bodyPr/>
          <a:lstStyle/>
          <a:p>
            <a:fld id="{ACD12D91-5F71-FE4F-A594-B9667DC21877}" type="slidenum">
              <a:rPr lang="en-US" smtClean="0"/>
              <a:pPr/>
              <a:t>58</a:t>
            </a:fld>
            <a:endParaRPr lang="en-US"/>
          </a:p>
        </p:txBody>
      </p:sp>
      <p:grpSp>
        <p:nvGrpSpPr>
          <p:cNvPr id="13" name="Group 12">
            <a:extLst>
              <a:ext uri="{FF2B5EF4-FFF2-40B4-BE49-F238E27FC236}">
                <a16:creationId xmlns:a16="http://schemas.microsoft.com/office/drawing/2014/main" id="{BAD3662A-B599-FA4B-89E7-2F33628BB2BD}"/>
              </a:ext>
            </a:extLst>
          </p:cNvPr>
          <p:cNvGrpSpPr/>
          <p:nvPr/>
        </p:nvGrpSpPr>
        <p:grpSpPr>
          <a:xfrm>
            <a:off x="6902825" y="1585927"/>
            <a:ext cx="2714965" cy="3060930"/>
            <a:chOff x="5036300" y="1643948"/>
            <a:chExt cx="3370431" cy="3799922"/>
          </a:xfrm>
        </p:grpSpPr>
        <p:grpSp>
          <p:nvGrpSpPr>
            <p:cNvPr id="11" name="Group 10">
              <a:extLst>
                <a:ext uri="{FF2B5EF4-FFF2-40B4-BE49-F238E27FC236}">
                  <a16:creationId xmlns:a16="http://schemas.microsoft.com/office/drawing/2014/main" id="{8071F551-A4A1-B64F-85C2-D256B6EB67F2}"/>
                </a:ext>
              </a:extLst>
            </p:cNvPr>
            <p:cNvGrpSpPr/>
            <p:nvPr/>
          </p:nvGrpSpPr>
          <p:grpSpPr>
            <a:xfrm>
              <a:off x="5036300" y="1643948"/>
              <a:ext cx="3370431" cy="3702167"/>
              <a:chOff x="4866179" y="1431297"/>
              <a:chExt cx="3370431" cy="3702167"/>
            </a:xfrm>
            <a:effectLst/>
          </p:grpSpPr>
          <p:pic>
            <p:nvPicPr>
              <p:cNvPr id="7" name="Content Placeholder 4">
                <a:extLst>
                  <a:ext uri="{FF2B5EF4-FFF2-40B4-BE49-F238E27FC236}">
                    <a16:creationId xmlns:a16="http://schemas.microsoft.com/office/drawing/2014/main" id="{30C5D86A-27B3-1E4C-AEAC-FCF58896201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66179" y="1431297"/>
                <a:ext cx="2228850" cy="417867"/>
              </a:xfrm>
              <a:prstGeom prst="rect">
                <a:avLst/>
              </a:prstGeom>
              <a:ln>
                <a:noFill/>
              </a:ln>
            </p:spPr>
          </p:pic>
          <p:pic>
            <p:nvPicPr>
              <p:cNvPr id="8" name="Picture 7">
                <a:extLst>
                  <a:ext uri="{FF2B5EF4-FFF2-40B4-BE49-F238E27FC236}">
                    <a16:creationId xmlns:a16="http://schemas.microsoft.com/office/drawing/2014/main" id="{3291A0AC-98EB-E144-BDDA-F676FA71F18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866179" y="3475477"/>
                <a:ext cx="3355506" cy="1657987"/>
              </a:xfrm>
              <a:prstGeom prst="rect">
                <a:avLst/>
              </a:prstGeom>
              <a:ln>
                <a:noFill/>
              </a:ln>
            </p:spPr>
          </p:pic>
          <p:pic>
            <p:nvPicPr>
              <p:cNvPr id="9" name="Picture 8">
                <a:extLst>
                  <a:ext uri="{FF2B5EF4-FFF2-40B4-BE49-F238E27FC236}">
                    <a16:creationId xmlns:a16="http://schemas.microsoft.com/office/drawing/2014/main" id="{44BC908E-50D2-3C4C-8FB8-0BE06C2C2F0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866179" y="1849165"/>
                <a:ext cx="3370428" cy="1644172"/>
              </a:xfrm>
              <a:prstGeom prst="rect">
                <a:avLst/>
              </a:prstGeom>
              <a:ln>
                <a:noFill/>
              </a:ln>
            </p:spPr>
          </p:pic>
          <p:sp>
            <p:nvSpPr>
              <p:cNvPr id="10" name="Rectangle 9">
                <a:extLst>
                  <a:ext uri="{FF2B5EF4-FFF2-40B4-BE49-F238E27FC236}">
                    <a16:creationId xmlns:a16="http://schemas.microsoft.com/office/drawing/2014/main" id="{E032649F-215E-5F45-937A-E387FE068F15}"/>
                  </a:ext>
                </a:extLst>
              </p:cNvPr>
              <p:cNvSpPr/>
              <p:nvPr/>
            </p:nvSpPr>
            <p:spPr>
              <a:xfrm>
                <a:off x="7095031" y="1431299"/>
                <a:ext cx="1141579" cy="417867"/>
              </a:xfrm>
              <a:prstGeom prst="rect">
                <a:avLst/>
              </a:prstGeom>
              <a:solidFill>
                <a:srgbClr val="452E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p>
            </p:txBody>
          </p:sp>
        </p:grpSp>
        <p:sp>
          <p:nvSpPr>
            <p:cNvPr id="12" name="Rectangle 11">
              <a:extLst>
                <a:ext uri="{FF2B5EF4-FFF2-40B4-BE49-F238E27FC236}">
                  <a16:creationId xmlns:a16="http://schemas.microsoft.com/office/drawing/2014/main" id="{CDC60E4A-FE95-9A4A-A300-A42CB6C100D2}"/>
                </a:ext>
              </a:extLst>
            </p:cNvPr>
            <p:cNvSpPr/>
            <p:nvPr/>
          </p:nvSpPr>
          <p:spPr>
            <a:xfrm>
              <a:off x="5036300" y="1643948"/>
              <a:ext cx="3370428" cy="3799922"/>
            </a:xfrm>
            <a:prstGeom prst="rect">
              <a:avLst/>
            </a:prstGeom>
            <a:no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Rectangle 14">
            <a:extLst>
              <a:ext uri="{FF2B5EF4-FFF2-40B4-BE49-F238E27FC236}">
                <a16:creationId xmlns:a16="http://schemas.microsoft.com/office/drawing/2014/main" id="{F821D597-FEBB-364E-A957-1FC1FEE47A63}"/>
              </a:ext>
            </a:extLst>
          </p:cNvPr>
          <p:cNvSpPr/>
          <p:nvPr/>
        </p:nvSpPr>
        <p:spPr>
          <a:xfrm>
            <a:off x="5942320" y="4816401"/>
            <a:ext cx="4756417" cy="937288"/>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C511747F-1FA5-C145-97B9-8852CBC26087}"/>
              </a:ext>
            </a:extLst>
          </p:cNvPr>
          <p:cNvSpPr txBox="1"/>
          <p:nvPr/>
        </p:nvSpPr>
        <p:spPr>
          <a:xfrm>
            <a:off x="6395733" y="4862968"/>
            <a:ext cx="4171064" cy="800219"/>
          </a:xfrm>
          <a:prstGeom prst="rect">
            <a:avLst/>
          </a:prstGeom>
          <a:noFill/>
        </p:spPr>
        <p:txBody>
          <a:bodyPr wrap="square" rtlCol="0">
            <a:spAutoFit/>
          </a:bodyPr>
          <a:lstStyle/>
          <a:p>
            <a:r>
              <a:rPr lang="en-US" sz="1500" b="1" dirty="0">
                <a:solidFill>
                  <a:schemeClr val="bg2">
                    <a:lumMod val="25000"/>
                  </a:schemeClr>
                </a:solidFill>
                <a:latin typeface="Calibri" panose="020F0502020204030204" pitchFamily="34" charset="0"/>
                <a:cs typeface="Calibri" panose="020F0502020204030204" pitchFamily="34" charset="0"/>
              </a:rPr>
              <a:t>Access the toolkit online: </a:t>
            </a:r>
            <a:r>
              <a:rPr lang="en-US" sz="1600" i="1" dirty="0">
                <a:hlinkClick r:id="rId7"/>
              </a:rPr>
              <a:t>www.mentalhealth.va.gov/communityproviders</a:t>
            </a:r>
            <a:endParaRPr lang="en-US" sz="1500" b="1" dirty="0">
              <a:solidFill>
                <a:schemeClr val="bg2">
                  <a:lumMod val="25000"/>
                </a:schemeClr>
              </a:solidFill>
              <a:latin typeface="Calibri" panose="020F0502020204030204" pitchFamily="34" charset="0"/>
              <a:cs typeface="Calibri" panose="020F0502020204030204" pitchFamily="34" charset="0"/>
            </a:endParaRPr>
          </a:p>
          <a:p>
            <a:endParaRPr lang="en-US" sz="1500" dirty="0">
              <a:solidFill>
                <a:schemeClr val="bg2">
                  <a:lumMod val="25000"/>
                </a:schemeClr>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8281028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929582-10B2-4688-81D0-34B5DCA78217}"/>
              </a:ext>
            </a:extLst>
          </p:cNvPr>
          <p:cNvSpPr>
            <a:spLocks noGrp="1"/>
          </p:cNvSpPr>
          <p:nvPr>
            <p:ph type="title"/>
          </p:nvPr>
        </p:nvSpPr>
        <p:spPr/>
        <p:txBody>
          <a:bodyPr>
            <a:noAutofit/>
          </a:bodyPr>
          <a:lstStyle/>
          <a:p>
            <a:r>
              <a:rPr lang="en-US" sz="3000"/>
              <a:t>Suicide Risk Management Consultation Program</a:t>
            </a:r>
          </a:p>
        </p:txBody>
      </p:sp>
      <p:sp>
        <p:nvSpPr>
          <p:cNvPr id="4" name="Slide Number Placeholder 3">
            <a:extLst>
              <a:ext uri="{FF2B5EF4-FFF2-40B4-BE49-F238E27FC236}">
                <a16:creationId xmlns:a16="http://schemas.microsoft.com/office/drawing/2014/main" id="{023E18B1-09F8-4BCC-9EC7-BA85BD59E86F}"/>
              </a:ext>
            </a:extLst>
          </p:cNvPr>
          <p:cNvSpPr>
            <a:spLocks noGrp="1"/>
          </p:cNvSpPr>
          <p:nvPr>
            <p:ph type="sldNum" sz="quarter" idx="12"/>
          </p:nvPr>
        </p:nvSpPr>
        <p:spPr/>
        <p:txBody>
          <a:bodyPr/>
          <a:lstStyle/>
          <a:p>
            <a:fld id="{ACD12D91-5F71-FE4F-A594-B9667DC21877}" type="slidenum">
              <a:rPr lang="en-US" smtClean="0"/>
              <a:t>59</a:t>
            </a:fld>
            <a:endParaRPr lang="en-US"/>
          </a:p>
        </p:txBody>
      </p:sp>
      <p:pic>
        <p:nvPicPr>
          <p:cNvPr id="5" name="Picture 3" descr="To initiative a consult email with the Suicide Risk Management Consultation Program, send an email to SRMconsult@va.gov.">
            <a:extLst>
              <a:ext uri="{FF2B5EF4-FFF2-40B4-BE49-F238E27FC236}">
                <a16:creationId xmlns:a16="http://schemas.microsoft.com/office/drawing/2014/main" id="{986AF338-4B28-4D4C-A9A4-1905BA9CBA5F}"/>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117" b="9797"/>
          <a:stretch/>
        </p:blipFill>
        <p:spPr bwMode="auto">
          <a:xfrm>
            <a:off x="2576960" y="1418410"/>
            <a:ext cx="7038080" cy="4791296"/>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RM_MIRECC_LOGO_RGB.jpg">
            <a:extLst>
              <a:ext uri="{FF2B5EF4-FFF2-40B4-BE49-F238E27FC236}">
                <a16:creationId xmlns:a16="http://schemas.microsoft.com/office/drawing/2014/main" id="{A61BD372-2F2F-4AFA-AD60-7F7B695367B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0523029" y="5540756"/>
            <a:ext cx="944562"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0521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0DF9FD-3BA7-455F-A29C-E109204D973A}"/>
              </a:ext>
            </a:extLst>
          </p:cNvPr>
          <p:cNvSpPr>
            <a:spLocks noGrp="1"/>
          </p:cNvSpPr>
          <p:nvPr>
            <p:ph type="title"/>
          </p:nvPr>
        </p:nvSpPr>
        <p:spPr/>
        <p:txBody>
          <a:bodyPr/>
          <a:lstStyle/>
          <a:p>
            <a:r>
              <a:rPr lang="en-US" dirty="0"/>
              <a:t>Before We Continue</a:t>
            </a:r>
          </a:p>
        </p:txBody>
      </p:sp>
      <p:sp>
        <p:nvSpPr>
          <p:cNvPr id="3" name="Content Placeholder 2">
            <a:extLst>
              <a:ext uri="{FF2B5EF4-FFF2-40B4-BE49-F238E27FC236}">
                <a16:creationId xmlns:a16="http://schemas.microsoft.com/office/drawing/2014/main" id="{834E919F-C1FE-4BAB-938C-AE98CD930762}"/>
              </a:ext>
            </a:extLst>
          </p:cNvPr>
          <p:cNvSpPr>
            <a:spLocks noGrp="1"/>
          </p:cNvSpPr>
          <p:nvPr>
            <p:ph idx="1"/>
          </p:nvPr>
        </p:nvSpPr>
        <p:spPr/>
        <p:txBody>
          <a:bodyPr>
            <a:normAutofit/>
          </a:bodyPr>
          <a:lstStyle/>
          <a:p>
            <a:pPr marL="0" lvl="0" indent="0">
              <a:buNone/>
            </a:pPr>
            <a:r>
              <a:rPr lang="en-US" sz="2800" dirty="0"/>
              <a:t>What is your biggest question around suicide and talking to people in crisis?</a:t>
            </a:r>
          </a:p>
        </p:txBody>
      </p:sp>
      <p:sp>
        <p:nvSpPr>
          <p:cNvPr id="4" name="Slide Number Placeholder 3">
            <a:extLst>
              <a:ext uri="{FF2B5EF4-FFF2-40B4-BE49-F238E27FC236}">
                <a16:creationId xmlns:a16="http://schemas.microsoft.com/office/drawing/2014/main" id="{BE0AAB75-80CF-4896-9EE9-1542FA9AE197}"/>
              </a:ext>
            </a:extLst>
          </p:cNvPr>
          <p:cNvSpPr>
            <a:spLocks noGrp="1"/>
          </p:cNvSpPr>
          <p:nvPr>
            <p:ph type="sldNum" sz="quarter" idx="12"/>
          </p:nvPr>
        </p:nvSpPr>
        <p:spPr/>
        <p:txBody>
          <a:bodyPr/>
          <a:lstStyle/>
          <a:p>
            <a:fld id="{ACD12D91-5F71-FE4F-A594-B9667DC21877}" type="slidenum">
              <a:rPr lang="en-US" smtClean="0"/>
              <a:t>6</a:t>
            </a:fld>
            <a:endParaRPr lang="en-US"/>
          </a:p>
        </p:txBody>
      </p:sp>
    </p:spTree>
    <p:extLst>
      <p:ext uri="{BB962C8B-B14F-4D97-AF65-F5344CB8AC3E}">
        <p14:creationId xmlns:p14="http://schemas.microsoft.com/office/powerpoint/2010/main" val="1233321921"/>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a:xfrm>
            <a:off x="175847" y="472448"/>
            <a:ext cx="10515600" cy="1051256"/>
          </a:xfrm>
        </p:spPr>
        <p:txBody>
          <a:bodyPr/>
          <a:lstStyle/>
          <a:p>
            <a:r>
              <a:rPr lang="en-US" altLang="en-US" dirty="0"/>
              <a:t>Gulf Coast Suicide Prevention Team</a:t>
            </a:r>
          </a:p>
        </p:txBody>
      </p:sp>
      <p:sp>
        <p:nvSpPr>
          <p:cNvPr id="3" name="Content Placeholder 2"/>
          <p:cNvSpPr>
            <a:spLocks noGrp="1"/>
          </p:cNvSpPr>
          <p:nvPr>
            <p:ph idx="1"/>
          </p:nvPr>
        </p:nvSpPr>
        <p:spPr>
          <a:xfrm>
            <a:off x="93784" y="1641232"/>
            <a:ext cx="11840307" cy="3987683"/>
          </a:xfrm>
        </p:spPr>
        <p:txBody>
          <a:bodyPr>
            <a:normAutofit/>
          </a:bodyPr>
          <a:lstStyle/>
          <a:p>
            <a:pPr marL="630000" lvl="1" indent="-306000">
              <a:lnSpc>
                <a:spcPct val="150000"/>
              </a:lnSpc>
              <a:spcBef>
                <a:spcPts val="0"/>
              </a:spcBef>
              <a:buFont typeface="Arial"/>
              <a:buChar char="•"/>
              <a:defRPr/>
            </a:pPr>
            <a:r>
              <a:rPr lang="en-US" altLang="en-US" sz="2000" dirty="0"/>
              <a:t>Dawn Mucha-Johnson, LCSW, Suicide Prevention Coordinator (Biloxi) telephone # 228-523-2298</a:t>
            </a:r>
          </a:p>
          <a:p>
            <a:pPr marL="630000" lvl="1" indent="-306000">
              <a:lnSpc>
                <a:spcPct val="150000"/>
              </a:lnSpc>
              <a:spcBef>
                <a:spcPts val="0"/>
              </a:spcBef>
              <a:buFont typeface="Arial"/>
              <a:buChar char="•"/>
              <a:defRPr/>
            </a:pPr>
            <a:r>
              <a:rPr lang="en-US" altLang="en-US" sz="2000" dirty="0"/>
              <a:t>Lauren M. Anzaldo, LCSW, Suicide Prevention Coordinator (Pensacola) telephone # 850-912-2310</a:t>
            </a:r>
          </a:p>
          <a:p>
            <a:pPr marL="630000" lvl="1" indent="-306000">
              <a:lnSpc>
                <a:spcPct val="150000"/>
              </a:lnSpc>
              <a:spcBef>
                <a:spcPts val="0"/>
              </a:spcBef>
              <a:buFont typeface="Arial"/>
              <a:buChar char="•"/>
              <a:defRPr/>
            </a:pPr>
            <a:r>
              <a:rPr lang="en-US" altLang="en-US" sz="2000" dirty="0"/>
              <a:t>Melissa Kirkup, LCSW, Suicide Prevention Case Manager (Biloxi), telephone # 228.523.5299</a:t>
            </a:r>
          </a:p>
          <a:p>
            <a:pPr marL="630000" lvl="1" indent="-306000">
              <a:lnSpc>
                <a:spcPct val="150000"/>
              </a:lnSpc>
              <a:spcBef>
                <a:spcPts val="0"/>
              </a:spcBef>
              <a:buFont typeface="Arial"/>
              <a:buChar char="•"/>
              <a:defRPr/>
            </a:pPr>
            <a:r>
              <a:rPr lang="en-US" altLang="en-US" sz="2000" dirty="0"/>
              <a:t>David Singleton, LCSW, Suicide Prevention Case Manager (Biloxi), telephone # 228.523.4592</a:t>
            </a:r>
          </a:p>
          <a:p>
            <a:pPr marL="630000" lvl="1" indent="-306000">
              <a:lnSpc>
                <a:spcPct val="150000"/>
              </a:lnSpc>
              <a:spcBef>
                <a:spcPts val="0"/>
              </a:spcBef>
              <a:buFont typeface="Arial"/>
              <a:buChar char="•"/>
              <a:defRPr/>
            </a:pPr>
            <a:r>
              <a:rPr lang="en-US" altLang="en-US" sz="2000" dirty="0"/>
              <a:t>Rachel Mosley, LCSW, Suicide Prevention Case Manager (Mobile), telephone # 251.219.3900 ext. 33838</a:t>
            </a:r>
          </a:p>
          <a:p>
            <a:pPr marL="630000" lvl="1" indent="-306000">
              <a:lnSpc>
                <a:spcPct val="150000"/>
              </a:lnSpc>
              <a:spcBef>
                <a:spcPts val="0"/>
              </a:spcBef>
              <a:buFont typeface="Arial"/>
              <a:buChar char="•"/>
              <a:defRPr/>
            </a:pPr>
            <a:r>
              <a:rPr lang="en-US" altLang="en-US" sz="2000" dirty="0"/>
              <a:t>Angela Vannuck, LCSW, Suicide Prevention Case Manager (Eglin/PC), telephone # 850.609.2631 ext. 32631</a:t>
            </a:r>
          </a:p>
        </p:txBody>
      </p:sp>
    </p:spTree>
    <p:extLst>
      <p:ext uri="{BB962C8B-B14F-4D97-AF65-F5344CB8AC3E}">
        <p14:creationId xmlns:p14="http://schemas.microsoft.com/office/powerpoint/2010/main" val="2068025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54B899-A7D0-408B-A0FD-08E739881D7C}"/>
              </a:ext>
            </a:extLst>
          </p:cNvPr>
          <p:cNvSpPr>
            <a:spLocks noGrp="1"/>
          </p:cNvSpPr>
          <p:nvPr>
            <p:ph type="title"/>
          </p:nvPr>
        </p:nvSpPr>
        <p:spPr/>
        <p:txBody>
          <a:bodyPr/>
          <a:lstStyle/>
          <a:p>
            <a:r>
              <a:rPr lang="en-US" dirty="0"/>
              <a:t>Facts About Suicide</a:t>
            </a:r>
          </a:p>
        </p:txBody>
      </p:sp>
      <p:sp>
        <p:nvSpPr>
          <p:cNvPr id="3" name="Slide Number Placeholder 2">
            <a:extLst>
              <a:ext uri="{FF2B5EF4-FFF2-40B4-BE49-F238E27FC236}">
                <a16:creationId xmlns:a16="http://schemas.microsoft.com/office/drawing/2014/main" id="{C762A1BA-B6E9-4E58-B4EA-7DE3A40616A5}"/>
              </a:ext>
            </a:extLst>
          </p:cNvPr>
          <p:cNvSpPr>
            <a:spLocks noGrp="1"/>
          </p:cNvSpPr>
          <p:nvPr>
            <p:ph type="sldNum" sz="quarter" idx="12"/>
          </p:nvPr>
        </p:nvSpPr>
        <p:spPr/>
        <p:txBody>
          <a:bodyPr/>
          <a:lstStyle/>
          <a:p>
            <a:fld id="{ACD12D91-5F71-FE4F-A594-B9667DC21877}" type="slidenum">
              <a:rPr lang="en-US" smtClean="0"/>
              <a:pPr/>
              <a:t>7</a:t>
            </a:fld>
            <a:endParaRPr lang="en-US"/>
          </a:p>
        </p:txBody>
      </p:sp>
    </p:spTree>
    <p:extLst>
      <p:ext uri="{BB962C8B-B14F-4D97-AF65-F5344CB8AC3E}">
        <p14:creationId xmlns:p14="http://schemas.microsoft.com/office/powerpoint/2010/main" val="13166288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8507C7-437A-4605-AB3B-CA754C9F7C08}"/>
              </a:ext>
            </a:extLst>
          </p:cNvPr>
          <p:cNvSpPr>
            <a:spLocks noGrp="1"/>
          </p:cNvSpPr>
          <p:nvPr>
            <p:ph type="title"/>
          </p:nvPr>
        </p:nvSpPr>
        <p:spPr/>
        <p:txBody>
          <a:bodyPr>
            <a:normAutofit fontScale="90000"/>
          </a:bodyPr>
          <a:lstStyle/>
          <a:p>
            <a:r>
              <a:rPr lang="en-US" dirty="0"/>
              <a:t>2019 National Veteran Suicide Prevention Annual Report</a:t>
            </a:r>
          </a:p>
        </p:txBody>
      </p:sp>
      <p:sp>
        <p:nvSpPr>
          <p:cNvPr id="3" name="Content Placeholder 2">
            <a:extLst>
              <a:ext uri="{FF2B5EF4-FFF2-40B4-BE49-F238E27FC236}">
                <a16:creationId xmlns:a16="http://schemas.microsoft.com/office/drawing/2014/main" id="{467CB43E-A0BE-47DB-9A37-92B5885A2B48}"/>
              </a:ext>
            </a:extLst>
          </p:cNvPr>
          <p:cNvSpPr>
            <a:spLocks noGrp="1"/>
          </p:cNvSpPr>
          <p:nvPr>
            <p:ph idx="1"/>
          </p:nvPr>
        </p:nvSpPr>
        <p:spPr>
          <a:xfrm>
            <a:off x="838200" y="1796960"/>
            <a:ext cx="6131312" cy="3635866"/>
          </a:xfrm>
        </p:spPr>
        <p:txBody>
          <a:bodyPr/>
          <a:lstStyle/>
          <a:p>
            <a:r>
              <a:rPr lang="en-US" b="1" dirty="0"/>
              <a:t>Annual Report </a:t>
            </a:r>
          </a:p>
          <a:p>
            <a:pPr lvl="1"/>
            <a:r>
              <a:rPr lang="en-US" sz="2000" dirty="0"/>
              <a:t>Reports on trends in Veteran suicide deaths from 2005–2017</a:t>
            </a:r>
          </a:p>
          <a:p>
            <a:pPr lvl="1"/>
            <a:r>
              <a:rPr lang="en-US" sz="2000" dirty="0"/>
              <a:t>Focuses on suicide counts and rates among various Veteran subpopulations</a:t>
            </a:r>
          </a:p>
          <a:p>
            <a:r>
              <a:rPr lang="en-US" b="1" dirty="0"/>
              <a:t>State Data Sheets</a:t>
            </a:r>
          </a:p>
          <a:p>
            <a:pPr lvl="1"/>
            <a:r>
              <a:rPr lang="en-US" sz="2000" dirty="0"/>
              <a:t>Examined state level Veteran suicide deaths and compared to national and regional trends</a:t>
            </a:r>
          </a:p>
          <a:p>
            <a:pPr lvl="1"/>
            <a:r>
              <a:rPr lang="en-US" sz="2000" dirty="0"/>
              <a:t>53 data sheets available for all 50 states, D.C., Puerto Rico, and U.S. Territories </a:t>
            </a:r>
          </a:p>
          <a:p>
            <a:endParaRPr lang="en-US" dirty="0"/>
          </a:p>
        </p:txBody>
      </p:sp>
      <p:sp>
        <p:nvSpPr>
          <p:cNvPr id="4" name="Slide Number Placeholder 3">
            <a:extLst>
              <a:ext uri="{FF2B5EF4-FFF2-40B4-BE49-F238E27FC236}">
                <a16:creationId xmlns:a16="http://schemas.microsoft.com/office/drawing/2014/main" id="{56F37C1F-221E-4F13-A676-F984D6EA89BE}"/>
              </a:ext>
            </a:extLst>
          </p:cNvPr>
          <p:cNvSpPr>
            <a:spLocks noGrp="1"/>
          </p:cNvSpPr>
          <p:nvPr>
            <p:ph type="sldNum" sz="quarter" idx="1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ACD12D91-5F71-FE4F-A594-B9667DC21877}" type="slidenum">
              <a:rPr kumimoji="0" lang="en-US" sz="1000" b="1" i="0" u="none" strike="noStrike" kern="1200" cap="none" spc="0" normalizeH="0" baseline="0" noProof="0" smtClean="0">
                <a:ln>
                  <a:noFill/>
                </a:ln>
                <a:solidFill>
                  <a:srgbClr val="00467F"/>
                </a:solidFill>
                <a:effectLst/>
                <a:uLnTx/>
                <a:uFillTx/>
                <a:latin typeface="Calibri" panose="020F0502020204030204"/>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1000" b="1" i="0" u="none" strike="noStrike" kern="1200" cap="none" spc="0" normalizeH="0" baseline="0" noProof="0">
              <a:ln>
                <a:noFill/>
              </a:ln>
              <a:solidFill>
                <a:srgbClr val="00467F"/>
              </a:solidFill>
              <a:effectLst/>
              <a:uLnTx/>
              <a:uFillTx/>
              <a:latin typeface="Calibri" panose="020F0502020204030204"/>
              <a:ea typeface="+mn-ea"/>
              <a:cs typeface="+mn-cs"/>
            </a:endParaRPr>
          </a:p>
        </p:txBody>
      </p:sp>
      <p:sp>
        <p:nvSpPr>
          <p:cNvPr id="5" name="Rectangle 4">
            <a:extLst>
              <a:ext uri="{FF2B5EF4-FFF2-40B4-BE49-F238E27FC236}">
                <a16:creationId xmlns:a16="http://schemas.microsoft.com/office/drawing/2014/main" id="{7B79ED02-2632-4056-AA26-055ED49BAD98}"/>
              </a:ext>
            </a:extLst>
          </p:cNvPr>
          <p:cNvSpPr/>
          <p:nvPr/>
        </p:nvSpPr>
        <p:spPr>
          <a:xfrm>
            <a:off x="2012531" y="5200972"/>
            <a:ext cx="5312228" cy="784830"/>
          </a:xfrm>
          <a:prstGeom prst="rect">
            <a:avLst/>
          </a:prstGeom>
          <a:gradFill flip="none" rotWithShape="1">
            <a:gsLst>
              <a:gs pos="0">
                <a:schemeClr val="bg1">
                  <a:lumMod val="85000"/>
                  <a:alpha val="0"/>
                </a:schemeClr>
              </a:gs>
              <a:gs pos="99000">
                <a:schemeClr val="bg1">
                  <a:lumMod val="75000"/>
                </a:schemeClr>
              </a:gs>
            </a:gsLst>
            <a:lin ang="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544DC526-16BE-4BD8-B0E8-26D67B542F28}"/>
              </a:ext>
            </a:extLst>
          </p:cNvPr>
          <p:cNvSpPr txBox="1"/>
          <p:nvPr/>
        </p:nvSpPr>
        <p:spPr>
          <a:xfrm>
            <a:off x="838200" y="5285682"/>
            <a:ext cx="6652454" cy="55399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0"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rPr>
              <a:t>Access the reports online: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5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hlinkClick r:id="rId3"/>
              </a:rPr>
              <a:t>https://www.mentalhealth.va.gov/mentalhealth/suicide_prevention/data.asp</a:t>
            </a:r>
            <a:endParaRPr kumimoji="0" lang="en-US" sz="1500" b="1" i="1" u="none" strike="noStrike" kern="1200" cap="none" spc="0" normalizeH="0" baseline="0" noProof="0" dirty="0">
              <a:ln>
                <a:noFill/>
              </a:ln>
              <a:solidFill>
                <a:prstClr val="black"/>
              </a:solidFill>
              <a:effectLst/>
              <a:uLnTx/>
              <a:uFillTx/>
              <a:latin typeface="Calibri" panose="020F0502020204030204" pitchFamily="34" charset="0"/>
              <a:ea typeface="+mn-ea"/>
              <a:cs typeface="Calibri" panose="020F0502020204030204" pitchFamily="34" charset="0"/>
            </a:endParaRPr>
          </a:p>
        </p:txBody>
      </p:sp>
      <p:pic>
        <p:nvPicPr>
          <p:cNvPr id="7" name="Picture 6">
            <a:extLst>
              <a:ext uri="{FF2B5EF4-FFF2-40B4-BE49-F238E27FC236}">
                <a16:creationId xmlns:a16="http://schemas.microsoft.com/office/drawing/2014/main" id="{53B5CF78-1A51-4DE3-B96C-22BC16FD84BD}"/>
              </a:ext>
            </a:extLst>
          </p:cNvPr>
          <p:cNvPicPr>
            <a:picLocks noChangeAspect="1"/>
          </p:cNvPicPr>
          <p:nvPr/>
        </p:nvPicPr>
        <p:blipFill>
          <a:blip r:embed="rId4"/>
          <a:stretch>
            <a:fillRect/>
          </a:stretch>
        </p:blipFill>
        <p:spPr>
          <a:xfrm>
            <a:off x="7159383" y="1699550"/>
            <a:ext cx="4174705" cy="3805514"/>
          </a:xfrm>
          <a:prstGeom prst="rect">
            <a:avLst/>
          </a:prstGeom>
        </p:spPr>
      </p:pic>
    </p:spTree>
    <p:extLst>
      <p:ext uri="{BB962C8B-B14F-4D97-AF65-F5344CB8AC3E}">
        <p14:creationId xmlns:p14="http://schemas.microsoft.com/office/powerpoint/2010/main" val="20430524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a:extLst>
              <a:ext uri="{FF2B5EF4-FFF2-40B4-BE49-F238E27FC236}">
                <a16:creationId xmlns:a16="http://schemas.microsoft.com/office/drawing/2014/main" id="{4B04DAB5-E144-4ABB-A132-DE0F9A4765AC}"/>
              </a:ext>
            </a:extLst>
          </p:cNvPr>
          <p:cNvSpPr>
            <a:spLocks noGrp="1"/>
          </p:cNvSpPr>
          <p:nvPr>
            <p:ph idx="1"/>
          </p:nvPr>
        </p:nvSpPr>
        <p:spPr/>
        <p:txBody>
          <a:bodyPr>
            <a:noAutofit/>
          </a:bodyPr>
          <a:lstStyle/>
          <a:p>
            <a:r>
              <a:rPr lang="en-US" sz="2400" b="1" dirty="0">
                <a:solidFill>
                  <a:schemeClr val="tx1"/>
                </a:solidFill>
              </a:rPr>
              <a:t>National public health problem (as defined by CDC)</a:t>
            </a:r>
          </a:p>
          <a:p>
            <a:pPr lvl="1"/>
            <a:r>
              <a:rPr lang="en-US" sz="2200" dirty="0"/>
              <a:t>Over 45,000 Americans died by suicide in 2017, including 6,139 Veterans. </a:t>
            </a:r>
          </a:p>
          <a:p>
            <a:r>
              <a:rPr lang="en-US" sz="2400" b="1" dirty="0"/>
              <a:t>Service member and Veteran issue</a:t>
            </a:r>
          </a:p>
          <a:p>
            <a:pPr lvl="1"/>
            <a:r>
              <a:rPr lang="en-US" sz="2200" dirty="0"/>
              <a:t>In 2017, the suicide rate for Veterans was 1.5 times the rate for non-Veteran adults. </a:t>
            </a:r>
          </a:p>
          <a:p>
            <a:r>
              <a:rPr lang="en-US" sz="2400" b="1" dirty="0"/>
              <a:t>Veteran populations at risk</a:t>
            </a:r>
          </a:p>
          <a:p>
            <a:pPr lvl="1"/>
            <a:r>
              <a:rPr lang="en-US" sz="2200" dirty="0"/>
              <a:t>Younger Veterans</a:t>
            </a:r>
          </a:p>
          <a:p>
            <a:pPr lvl="1"/>
            <a:r>
              <a:rPr lang="en-US" sz="2200" dirty="0"/>
              <a:t>Women Veterans</a:t>
            </a:r>
          </a:p>
          <a:p>
            <a:pPr lvl="1"/>
            <a:r>
              <a:rPr lang="en-US" sz="2200" dirty="0"/>
              <a:t>Veterans in a period of transition</a:t>
            </a:r>
          </a:p>
          <a:p>
            <a:pPr lvl="1"/>
            <a:r>
              <a:rPr lang="en-US" sz="2200" dirty="0"/>
              <a:t>Veterans with exposure to suicide</a:t>
            </a:r>
          </a:p>
          <a:p>
            <a:pPr lvl="1"/>
            <a:r>
              <a:rPr lang="en-US" sz="2200" dirty="0"/>
              <a:t>Veterans with access to lethal means</a:t>
            </a:r>
          </a:p>
          <a:p>
            <a:endParaRPr lang="en-US" sz="2400" dirty="0">
              <a:solidFill>
                <a:schemeClr val="tx1"/>
              </a:solidFill>
            </a:endParaRPr>
          </a:p>
        </p:txBody>
      </p:sp>
      <p:sp>
        <p:nvSpPr>
          <p:cNvPr id="5" name="Title 4">
            <a:extLst>
              <a:ext uri="{FF2B5EF4-FFF2-40B4-BE49-F238E27FC236}">
                <a16:creationId xmlns:a16="http://schemas.microsoft.com/office/drawing/2014/main" id="{DB5DC36A-F279-6846-A0F2-7273FBFD8578}"/>
              </a:ext>
            </a:extLst>
          </p:cNvPr>
          <p:cNvSpPr>
            <a:spLocks noGrp="1"/>
          </p:cNvSpPr>
          <p:nvPr>
            <p:ph type="title"/>
          </p:nvPr>
        </p:nvSpPr>
        <p:spPr/>
        <p:txBody>
          <a:bodyPr/>
          <a:lstStyle/>
          <a:p>
            <a:r>
              <a:rPr lang="en-US"/>
              <a:t>Data: Suicide </a:t>
            </a:r>
            <a:r>
              <a:rPr lang="en-US" dirty="0"/>
              <a:t>in the U.S. </a:t>
            </a:r>
          </a:p>
        </p:txBody>
      </p:sp>
      <p:sp>
        <p:nvSpPr>
          <p:cNvPr id="8" name="Slide Number Placeholder 3">
            <a:extLst>
              <a:ext uri="{FF2B5EF4-FFF2-40B4-BE49-F238E27FC236}">
                <a16:creationId xmlns:a16="http://schemas.microsoft.com/office/drawing/2014/main" id="{B6418F38-4624-3844-8A8A-E7DAE1914030}"/>
              </a:ext>
            </a:extLst>
          </p:cNvPr>
          <p:cNvSpPr>
            <a:spLocks noGrp="1"/>
          </p:cNvSpPr>
          <p:nvPr>
            <p:ph type="sldNum" sz="quarter" idx="12"/>
          </p:nvPr>
        </p:nvSpPr>
        <p:spPr>
          <a:xfrm>
            <a:off x="4724400" y="6356351"/>
            <a:ext cx="2743200" cy="365125"/>
          </a:xfrm>
        </p:spPr>
        <p:txBody>
          <a:bodyPr/>
          <a:lstStyle/>
          <a:p>
            <a:fld id="{ACD12D91-5F71-FE4F-A594-B9667DC21877}" type="slidenum">
              <a:rPr lang="en-US" smtClean="0"/>
              <a:t>9</a:t>
            </a:fld>
            <a:endParaRPr lang="en-US"/>
          </a:p>
        </p:txBody>
      </p:sp>
    </p:spTree>
    <p:extLst>
      <p:ext uri="{BB962C8B-B14F-4D97-AF65-F5344CB8AC3E}">
        <p14:creationId xmlns:p14="http://schemas.microsoft.com/office/powerpoint/2010/main" val="5771079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92EE1DB91A980499608BC2EB5576A5F" ma:contentTypeVersion="9" ma:contentTypeDescription="Create a new document." ma:contentTypeScope="" ma:versionID="7e1fc81ce56a133383bdc46060d4fd69">
  <xsd:schema xmlns:xsd="http://www.w3.org/2001/XMLSchema" xmlns:xs="http://www.w3.org/2001/XMLSchema" xmlns:p="http://schemas.microsoft.com/office/2006/metadata/properties" xmlns:ns3="dbeed3db-231d-48bc-8579-4bc92f40c5ab" targetNamespace="http://schemas.microsoft.com/office/2006/metadata/properties" ma:root="true" ma:fieldsID="c7cedef045448b8b91af10667e7680ac" ns3:_="">
    <xsd:import namespace="dbeed3db-231d-48bc-8579-4bc92f40c5ab"/>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eed3db-231d-48bc-8579-4bc92f40c5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17F15DC-1423-4C75-8A4B-50989FF84DA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beed3db-231d-48bc-8579-4bc92f40c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C4D3BA-306D-4DEB-AF0B-9569D24768FB}">
  <ds:schemaRefs>
    <ds:schemaRef ds:uri="http://schemas.microsoft.com/sharepoint/v3/contenttype/forms"/>
  </ds:schemaRefs>
</ds:datastoreItem>
</file>

<file path=customXml/itemProps3.xml><?xml version="1.0" encoding="utf-8"?>
<ds:datastoreItem xmlns:ds="http://schemas.openxmlformats.org/officeDocument/2006/customXml" ds:itemID="{C22EF527-7E55-48C9-BE98-ADBD80BA647E}">
  <ds:schemaRefs>
    <ds:schemaRef ds:uri="http://schemas.openxmlformats.org/package/2006/metadata/core-properties"/>
    <ds:schemaRef ds:uri="http://purl.org/dc/dcmitype/"/>
    <ds:schemaRef ds:uri="http://schemas.microsoft.com/office/infopath/2007/PartnerControls"/>
    <ds:schemaRef ds:uri="dbeed3db-231d-48bc-8579-4bc92f40c5ab"/>
    <ds:schemaRef ds:uri="http://purl.org/dc/elements/1.1/"/>
    <ds:schemaRef ds:uri="http://schemas.microsoft.com/office/2006/metadata/properties"/>
    <ds:schemaRef ds:uri="http://schemas.microsoft.com/office/2006/documentManagement/types"/>
    <ds:schemaRef ds:uri="http://purl.org/dc/term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3469</TotalTime>
  <Words>5102</Words>
  <Application>Microsoft Office PowerPoint</Application>
  <PresentationFormat>Widescreen</PresentationFormat>
  <Paragraphs>466</Paragraphs>
  <Slides>60</Slides>
  <Notes>38</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60</vt:i4>
      </vt:variant>
    </vt:vector>
  </HeadingPairs>
  <TitlesOfParts>
    <vt:vector size="65" baseType="lpstr">
      <vt:lpstr>Arial</vt:lpstr>
      <vt:lpstr>Calibri</vt:lpstr>
      <vt:lpstr>Lato Light</vt:lpstr>
      <vt:lpstr>Wingdings</vt:lpstr>
      <vt:lpstr>Office Theme</vt:lpstr>
      <vt:lpstr>PowerPoint Presentation</vt:lpstr>
      <vt:lpstr>S.A.V.E. Training</vt:lpstr>
      <vt:lpstr>A Little Housekeeping Before We Start:</vt:lpstr>
      <vt:lpstr>Overview</vt:lpstr>
      <vt:lpstr>Objectives</vt:lpstr>
      <vt:lpstr>Before We Continue</vt:lpstr>
      <vt:lpstr>Facts About Suicide</vt:lpstr>
      <vt:lpstr>2019 National Veteran Suicide Prevention Annual Report</vt:lpstr>
      <vt:lpstr>Data: Suicide in the U.S. </vt:lpstr>
      <vt:lpstr>Risk and Protective Factors</vt:lpstr>
      <vt:lpstr>Key Data Points</vt:lpstr>
      <vt:lpstr>Suicide Count, U.S. Adult and Veteran Populations (2005–2017)</vt:lpstr>
      <vt:lpstr>Veteran Suicide Deaths: Count vs. Rate</vt:lpstr>
      <vt:lpstr>U.S. Veterans and Suicide Methods (2017)</vt:lpstr>
      <vt:lpstr>Method of Suicide Among Veteran and Non-Veteran Adults Who Died by Suicide (2017)</vt:lpstr>
      <vt:lpstr>Time From Decision to Action &lt; 1 Hour</vt:lpstr>
      <vt:lpstr>Suicide  is preventable.</vt:lpstr>
      <vt:lpstr>Common Myths vs. Realities</vt:lpstr>
      <vt:lpstr>Common Myths vs. Realities</vt:lpstr>
      <vt:lpstr>Common Myths vs. Realities</vt:lpstr>
      <vt:lpstr>Common Myths vs. Realities</vt:lpstr>
      <vt:lpstr>Common Myths vs. Realities</vt:lpstr>
      <vt:lpstr>The Steps of S.A.V.E.</vt:lpstr>
      <vt:lpstr>S.A.V.E.: Teaching Communities How to Help Veterans at Risk for Suicide</vt:lpstr>
      <vt:lpstr>Signs of Suicidal Thinking</vt:lpstr>
      <vt:lpstr>Signs of Suicidal Thinking</vt:lpstr>
      <vt:lpstr>Asking the Question</vt:lpstr>
      <vt:lpstr>Asking the Question</vt:lpstr>
      <vt:lpstr>Asking the Question</vt:lpstr>
      <vt:lpstr>Asking the Question: Check-In &amp; Practice </vt:lpstr>
      <vt:lpstr>Validate the Veteran’s Experience</vt:lpstr>
      <vt:lpstr>Validate the Veteran’s Experience: Check-In &amp; Practice</vt:lpstr>
      <vt:lpstr>Encourage Treatment and Expedite Getting Help</vt:lpstr>
      <vt:lpstr>When Talking with a Veteran at Risk for Suicide</vt:lpstr>
      <vt:lpstr>Practice Sessions</vt:lpstr>
      <vt:lpstr>Practice Sessions</vt:lpstr>
      <vt:lpstr>Remember</vt:lpstr>
      <vt:lpstr>Signs of Suicidal Thinking</vt:lpstr>
      <vt:lpstr>Asking the Question</vt:lpstr>
      <vt:lpstr>Validate the Veteran’s Experience</vt:lpstr>
      <vt:lpstr>Encourage Treatment and Expedite Getting Help</vt:lpstr>
      <vt:lpstr>Debrief</vt:lpstr>
      <vt:lpstr>Resources and References</vt:lpstr>
      <vt:lpstr>S.A.V.E. Training: Spreading the Word</vt:lpstr>
      <vt:lpstr>S.A.V.E. Training</vt:lpstr>
      <vt:lpstr>Utilize S.A.V.E. Training </vt:lpstr>
      <vt:lpstr>Utilize S.A.V.E. Training</vt:lpstr>
      <vt:lpstr>Who Should Take S.A.V.E. Training? </vt:lpstr>
      <vt:lpstr>What to Do if a Veteran Expresses Suicidal Ideation During a Phone Call</vt:lpstr>
      <vt:lpstr>Free, Confidential Support 24/7/365</vt:lpstr>
      <vt:lpstr>Veterans and Military Crisis Line</vt:lpstr>
      <vt:lpstr>#BeThere Prevention Initiative </vt:lpstr>
      <vt:lpstr>Make the Connection</vt:lpstr>
      <vt:lpstr>Coaching into Care</vt:lpstr>
      <vt:lpstr>Find a Local VA SPC at VeteransCrisisLine.net/ResourceLocator</vt:lpstr>
      <vt:lpstr>VeteransCrisisLine.net/ResourceLocator</vt:lpstr>
      <vt:lpstr>Veteran Outreach Toolkit</vt:lpstr>
      <vt:lpstr>Community Provider Toolkit</vt:lpstr>
      <vt:lpstr>Suicide Risk Management Consultation Program</vt:lpstr>
      <vt:lpstr>Gulf Coast Suicide Prevention Team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Kerry Greco</dc:creator>
  <cp:lastModifiedBy>Joseph Herring</cp:lastModifiedBy>
  <cp:revision>166</cp:revision>
  <dcterms:created xsi:type="dcterms:W3CDTF">2018-04-11T18:57:32Z</dcterms:created>
  <dcterms:modified xsi:type="dcterms:W3CDTF">2020-08-31T16:36:40Z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Jive_VersionGuid">
    <vt:lpwstr>ebdc1edd-87b5-4210-97b0-03ccdf5eb265</vt:lpwstr>
  </property>
  <property fmtid="{D5CDD505-2E9C-101B-9397-08002B2CF9AE}" pid="3" name="Offisync_ProviderInitializationData">
    <vt:lpwstr>https://www.vapulse.net</vt:lpwstr>
  </property>
  <property fmtid="{D5CDD505-2E9C-101B-9397-08002B2CF9AE}" pid="4" name="Jive_LatestUserAccountName">
    <vt:lpwstr>rachael.levine@vapulse.net</vt:lpwstr>
  </property>
  <property fmtid="{D5CDD505-2E9C-101B-9397-08002B2CF9AE}" pid="5" name="Offisync_ServerID">
    <vt:lpwstr>446f515a-9a89-47c2-a980-3adc02941f76</vt:lpwstr>
  </property>
  <property fmtid="{D5CDD505-2E9C-101B-9397-08002B2CF9AE}" pid="6" name="Offisync_UniqueId">
    <vt:lpwstr>161832</vt:lpwstr>
  </property>
  <property fmtid="{D5CDD505-2E9C-101B-9397-08002B2CF9AE}" pid="7" name="Offisync_UpdateToken">
    <vt:lpwstr>6</vt:lpwstr>
  </property>
  <property fmtid="{D5CDD505-2E9C-101B-9397-08002B2CF9AE}" pid="8" name="ContentTypeId">
    <vt:lpwstr>0x010100192EE1DB91A980499608BC2EB5576A5F</vt:lpwstr>
  </property>
</Properties>
</file>