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1" r:id="rId12"/>
    <p:sldId id="282" r:id="rId13"/>
    <p:sldId id="284" r:id="rId14"/>
    <p:sldId id="283" r:id="rId15"/>
    <p:sldId id="285" r:id="rId16"/>
    <p:sldId id="286" r:id="rId17"/>
    <p:sldId id="280" r:id="rId18"/>
    <p:sldId id="264" r:id="rId19"/>
    <p:sldId id="279" r:id="rId20"/>
    <p:sldId id="287" r:id="rId21"/>
    <p:sldId id="258" r:id="rId22"/>
    <p:sldId id="265" r:id="rId23"/>
    <p:sldId id="266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2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08EB3-41E0-B743-AF79-828162657063}" type="datetimeFigureOut">
              <a:rPr lang="en-US" smtClean="0"/>
              <a:t>3/22/15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4D2E9-1E7C-114C-B977-13D47035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47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usanrakow@earthlink.net" TargetMode="External"/><Relationship Id="rId3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20.jpg"/><Relationship Id="rId5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.org/helpcenter/resilience.aspx" TargetMode="External"/><Relationship Id="rId4" Type="http://schemas.openxmlformats.org/officeDocument/2006/relationships/hyperlink" Target="mailto:susanrakow@earthlink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herapists.psychologytoday.com/rms/state/OH/North+Canton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Roller Coaster Ride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09999"/>
            <a:ext cx="8307387" cy="188768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Parenting Gifted Children and Teens</a:t>
            </a:r>
          </a:p>
          <a:p>
            <a:endParaRPr lang="en-US" dirty="0"/>
          </a:p>
          <a:p>
            <a:pPr algn="r"/>
            <a:r>
              <a:rPr lang="en-US" dirty="0" smtClean="0"/>
              <a:t>Susan R. Rakow, Licensed Professional Counselor (LPC)</a:t>
            </a:r>
          </a:p>
          <a:p>
            <a:pPr algn="r"/>
            <a:r>
              <a:rPr lang="en-US" dirty="0" smtClean="0"/>
              <a:t>Ph.D. in Education</a:t>
            </a:r>
          </a:p>
          <a:p>
            <a:pPr algn="r"/>
            <a:r>
              <a:rPr lang="en-US" dirty="0" smtClean="0">
                <a:hlinkClick r:id="rId2"/>
              </a:rPr>
              <a:t>susanrakow@earthlink.net</a:t>
            </a:r>
            <a:endParaRPr lang="en-US" dirty="0" smtClean="0"/>
          </a:p>
          <a:p>
            <a:pPr algn="r"/>
            <a:r>
              <a:rPr lang="en-US" dirty="0" smtClean="0"/>
              <a:t>216-570-4976</a:t>
            </a:r>
          </a:p>
          <a:p>
            <a:pPr algn="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1228218"/>
            <a:ext cx="3568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7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206501"/>
            <a:ext cx="8308975" cy="1104900"/>
          </a:xfrm>
        </p:spPr>
        <p:txBody>
          <a:bodyPr/>
          <a:lstStyle/>
          <a:p>
            <a:pPr algn="ctr"/>
            <a:r>
              <a:rPr lang="en-US" dirty="0" smtClean="0"/>
              <a:t>Pressures and Stress for </a:t>
            </a:r>
            <a:br>
              <a:rPr lang="en-US" dirty="0" smtClean="0"/>
            </a:br>
            <a:r>
              <a:rPr lang="en-US" dirty="0" smtClean="0"/>
              <a:t>Gifted Children and Teens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463800"/>
            <a:ext cx="3840480" cy="4254726"/>
          </a:xfrm>
        </p:spPr>
        <p:txBody>
          <a:bodyPr>
            <a:noAutofit/>
          </a:bodyPr>
          <a:lstStyle/>
          <a:p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• Academic</a:t>
            </a:r>
            <a:endParaRPr lang="en-US" sz="2000" b="1" dirty="0"/>
          </a:p>
          <a:p>
            <a:pPr lvl="1"/>
            <a:r>
              <a:rPr lang="en-US" sz="2000" b="1" dirty="0"/>
              <a:t>Perfect v. Excellent v. Good </a:t>
            </a:r>
            <a:r>
              <a:rPr lang="en-US" sz="2000" b="1" dirty="0" smtClean="0"/>
              <a:t>Enough (Perfectionism)</a:t>
            </a:r>
          </a:p>
          <a:p>
            <a:pPr lvl="1"/>
            <a:r>
              <a:rPr lang="en-US" sz="2000" b="1" dirty="0" err="1" smtClean="0"/>
              <a:t>Multipotentiality</a:t>
            </a:r>
            <a:r>
              <a:rPr lang="en-US" sz="2000" b="1" dirty="0" smtClean="0"/>
              <a:t> – “doing it all” v. Focus &amp; Domain Specificity</a:t>
            </a:r>
          </a:p>
          <a:p>
            <a:pPr lvl="1"/>
            <a:r>
              <a:rPr lang="en-US" sz="2000" b="1" dirty="0" smtClean="0"/>
              <a:t>College and Career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590800"/>
            <a:ext cx="3840480" cy="3644153"/>
          </a:xfrm>
        </p:spPr>
        <p:txBody>
          <a:bodyPr>
            <a:normAutofit/>
          </a:bodyPr>
          <a:lstStyle/>
          <a:p>
            <a:endParaRPr lang="en-US" sz="2000" b="1" dirty="0" smtClean="0"/>
          </a:p>
          <a:p>
            <a:pPr lvl="1"/>
            <a:endParaRPr lang="en-US" sz="2000" b="1" dirty="0"/>
          </a:p>
          <a:p>
            <a:pPr lvl="1"/>
            <a:r>
              <a:rPr lang="en-US" sz="2000" b="1" dirty="0"/>
              <a:t>School-Home Partnership</a:t>
            </a:r>
          </a:p>
          <a:p>
            <a:pPr lvl="2"/>
            <a:r>
              <a:rPr lang="en-US" sz="2000" b="1" dirty="0"/>
              <a:t>“boredom”</a:t>
            </a:r>
          </a:p>
          <a:p>
            <a:pPr lvl="2"/>
            <a:r>
              <a:rPr lang="en-US" sz="2000" b="1" dirty="0"/>
              <a:t>Over-attention to kids’ negative comments</a:t>
            </a:r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67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206501"/>
            <a:ext cx="8308975" cy="1104900"/>
          </a:xfrm>
        </p:spPr>
        <p:txBody>
          <a:bodyPr/>
          <a:lstStyle/>
          <a:p>
            <a:pPr algn="ctr"/>
            <a:r>
              <a:rPr lang="en-US" dirty="0" smtClean="0"/>
              <a:t>Pressures and Stress for </a:t>
            </a:r>
            <a:br>
              <a:rPr lang="en-US" dirty="0" smtClean="0"/>
            </a:br>
            <a:r>
              <a:rPr lang="en-US" dirty="0" smtClean="0"/>
              <a:t>Gifted Children and Teens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463800"/>
            <a:ext cx="3840480" cy="4254726"/>
          </a:xfrm>
        </p:spPr>
        <p:txBody>
          <a:bodyPr>
            <a:noAutofit/>
          </a:bodyPr>
          <a:lstStyle/>
          <a:p>
            <a:r>
              <a:rPr lang="en-US" sz="2000" b="1" dirty="0"/>
              <a:t>Social</a:t>
            </a:r>
          </a:p>
          <a:p>
            <a:pPr marL="228600" lvl="1" indent="0">
              <a:buNone/>
            </a:pPr>
            <a:r>
              <a:rPr lang="en-US" sz="2000" b="1" dirty="0"/>
              <a:t>• Bullying (?)</a:t>
            </a:r>
          </a:p>
          <a:p>
            <a:pPr marL="228600" lvl="1" indent="0">
              <a:buNone/>
            </a:pPr>
            <a:r>
              <a:rPr lang="en-US" sz="2000" b="1" dirty="0"/>
              <a:t>• Conforming (?) </a:t>
            </a:r>
          </a:p>
          <a:p>
            <a:r>
              <a:rPr lang="en-US" sz="2000" b="1" dirty="0" smtClean="0"/>
              <a:t>Internal</a:t>
            </a:r>
          </a:p>
          <a:p>
            <a:pPr lvl="1"/>
            <a:r>
              <a:rPr lang="en-US" sz="2000" b="1" dirty="0" smtClean="0"/>
              <a:t>Over-empowerment</a:t>
            </a:r>
            <a:endParaRPr lang="en-US" sz="2000" b="1" dirty="0"/>
          </a:p>
          <a:p>
            <a:pPr lvl="1"/>
            <a:r>
              <a:rPr lang="en-US" sz="2000" b="1" dirty="0"/>
              <a:t>Depression</a:t>
            </a:r>
          </a:p>
          <a:p>
            <a:pPr lvl="1"/>
            <a:r>
              <a:rPr lang="en-US" sz="2000" b="1" dirty="0"/>
              <a:t>Anxiety</a:t>
            </a:r>
          </a:p>
          <a:p>
            <a:pPr lvl="1"/>
            <a:r>
              <a:rPr lang="en-US" sz="2000" b="1" dirty="0"/>
              <a:t>Feeling “lack of control”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590800"/>
            <a:ext cx="3840480" cy="3644153"/>
          </a:xfrm>
        </p:spPr>
        <p:txBody>
          <a:bodyPr>
            <a:normAutofit/>
          </a:bodyPr>
          <a:lstStyle/>
          <a:p>
            <a:endParaRPr lang="en-US" sz="2000" b="1" dirty="0" smtClean="0"/>
          </a:p>
          <a:p>
            <a:r>
              <a:rPr lang="en-US" sz="2000" b="1" dirty="0"/>
              <a:t>Parental/Family  Expectations</a:t>
            </a:r>
          </a:p>
          <a:p>
            <a:pPr marL="0" indent="0">
              <a:buNone/>
            </a:pPr>
            <a:r>
              <a:rPr lang="en-US" sz="2000" b="1" dirty="0" smtClean="0"/>
              <a:t>• Physical  </a:t>
            </a:r>
            <a:r>
              <a:rPr lang="en-US" sz="2000" b="1" dirty="0"/>
              <a:t>and </a:t>
            </a:r>
            <a:r>
              <a:rPr lang="en-US" sz="2000" b="1" dirty="0" smtClean="0"/>
              <a:t>Gender     Expectations</a:t>
            </a:r>
            <a:endParaRPr lang="en-US" sz="2000" b="1" dirty="0"/>
          </a:p>
          <a:p>
            <a:pPr marL="228600" lvl="1">
              <a:spcBef>
                <a:spcPts val="18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b="1" dirty="0"/>
              <a:t>Risky Behaviors: Drugs, Sex, Music, Tattoos, Piercings</a:t>
            </a:r>
          </a:p>
          <a:p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295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Casual Marijuana Use in 18-25 year olds…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 Changes (using just once a week) affect</a:t>
            </a:r>
          </a:p>
          <a:p>
            <a:pPr lvl="1"/>
            <a:r>
              <a:rPr lang="en-US" dirty="0" smtClean="0"/>
              <a:t>Motivation</a:t>
            </a:r>
          </a:p>
          <a:p>
            <a:pPr lvl="2"/>
            <a:r>
              <a:rPr lang="en-US" dirty="0" smtClean="0"/>
              <a:t>Attention</a:t>
            </a:r>
          </a:p>
          <a:p>
            <a:pPr lvl="3"/>
            <a:r>
              <a:rPr lang="en-US" dirty="0" smtClean="0"/>
              <a:t>Learning</a:t>
            </a:r>
          </a:p>
          <a:p>
            <a:pPr lvl="4"/>
            <a:r>
              <a:rPr lang="en-US" dirty="0" smtClean="0"/>
              <a:t>Memory</a:t>
            </a:r>
          </a:p>
          <a:p>
            <a:pPr lvl="4"/>
            <a:endParaRPr lang="en-US" dirty="0"/>
          </a:p>
          <a:p>
            <a:pPr marL="914400" lvl="4" indent="0">
              <a:buNone/>
            </a:pPr>
            <a:r>
              <a:rPr lang="en-US" dirty="0" smtClean="0"/>
              <a:t>(April 2014, </a:t>
            </a:r>
            <a:r>
              <a:rPr lang="en-US" i="1" dirty="0" smtClean="0"/>
              <a:t>Science Daily </a:t>
            </a:r>
            <a:r>
              <a:rPr lang="en-US" dirty="0" smtClean="0"/>
              <a:t>based on Society for Neuroscience)</a:t>
            </a:r>
          </a:p>
        </p:txBody>
      </p:sp>
    </p:spTree>
    <p:extLst>
      <p:ext uri="{BB962C8B-B14F-4D97-AF65-F5344CB8AC3E}">
        <p14:creationId xmlns:p14="http://schemas.microsoft.com/office/powerpoint/2010/main" val="313151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59565"/>
            <a:ext cx="8308975" cy="1170609"/>
          </a:xfrm>
        </p:spPr>
        <p:txBody>
          <a:bodyPr/>
          <a:lstStyle/>
          <a:p>
            <a:r>
              <a:rPr lang="en-US" dirty="0" smtClean="0"/>
              <a:t>Addressing Perfectionism and 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Books (for parents and for youth)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 smtClean="0"/>
              <a:t>Down time</a:t>
            </a:r>
          </a:p>
          <a:p>
            <a:r>
              <a:rPr lang="en-US" dirty="0" smtClean="0"/>
              <a:t>Meditation and Breathing</a:t>
            </a:r>
          </a:p>
          <a:p>
            <a:r>
              <a:rPr lang="en-US" dirty="0" smtClean="0"/>
              <a:t>Breaking the chain of negative/anxious thoughts</a:t>
            </a:r>
          </a:p>
          <a:p>
            <a:r>
              <a:rPr lang="en-US" dirty="0" smtClean="0"/>
              <a:t>Socializing</a:t>
            </a:r>
          </a:p>
          <a:p>
            <a:r>
              <a:rPr lang="en-US" dirty="0" smtClean="0"/>
              <a:t>Arts and Creative outlets/visualizations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75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5925" y="651565"/>
            <a:ext cx="8308975" cy="1148522"/>
          </a:xfrm>
        </p:spPr>
        <p:txBody>
          <a:bodyPr/>
          <a:lstStyle/>
          <a:p>
            <a:pPr algn="ctr"/>
            <a:r>
              <a:rPr lang="en-US" dirty="0" smtClean="0"/>
              <a:t>Achievement and Underachievement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5925" y="2065130"/>
            <a:ext cx="8308975" cy="418326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Achievers: 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self-efficacy/internal locus of control, </a:t>
            </a:r>
          </a:p>
          <a:p>
            <a:pPr lvl="1"/>
            <a:r>
              <a:rPr lang="en-US" sz="2800" dirty="0" smtClean="0"/>
              <a:t>resilience,</a:t>
            </a:r>
          </a:p>
          <a:p>
            <a:pPr lvl="1"/>
            <a:r>
              <a:rPr lang="en-US" sz="2800" dirty="0" smtClean="0"/>
              <a:t> high frustration tolerance, </a:t>
            </a:r>
          </a:p>
          <a:p>
            <a:pPr lvl="1"/>
            <a:r>
              <a:rPr lang="en-US" sz="2800" dirty="0" smtClean="0"/>
              <a:t>realistic expectations by self and others, </a:t>
            </a:r>
          </a:p>
          <a:p>
            <a:pPr lvl="1"/>
            <a:r>
              <a:rPr lang="en-US" sz="2800" dirty="0" smtClean="0"/>
              <a:t>growth mindset, </a:t>
            </a:r>
          </a:p>
          <a:p>
            <a:pPr lvl="1"/>
            <a:r>
              <a:rPr lang="en-US" sz="2800" dirty="0" smtClean="0"/>
              <a:t>history of meeting challenges,</a:t>
            </a:r>
          </a:p>
          <a:p>
            <a:pPr lvl="1"/>
            <a:r>
              <a:rPr lang="en-US" sz="2800" dirty="0" smtClean="0"/>
              <a:t> family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4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082261"/>
            <a:ext cx="8308975" cy="1016000"/>
          </a:xfrm>
        </p:spPr>
        <p:txBody>
          <a:bodyPr/>
          <a:lstStyle/>
          <a:p>
            <a:pPr algn="ctr"/>
            <a:r>
              <a:rPr lang="en-US" dirty="0" smtClean="0"/>
              <a:t>Building 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639391"/>
            <a:ext cx="8308975" cy="3809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Teach and model connections with others and empathy. </a:t>
            </a:r>
          </a:p>
          <a:p>
            <a:r>
              <a:rPr lang="en-US" dirty="0" smtClean="0"/>
              <a:t>Age appropriate volunteer work and helping others (family, friends, neighbors)</a:t>
            </a:r>
          </a:p>
          <a:p>
            <a:r>
              <a:rPr lang="en-US" dirty="0" smtClean="0"/>
              <a:t>Regular Routines and Self-Care </a:t>
            </a:r>
          </a:p>
          <a:p>
            <a:pPr lvl="1"/>
            <a:r>
              <a:rPr lang="en-US" dirty="0" smtClean="0"/>
              <a:t>But also, acceptance that change is part of life.  </a:t>
            </a:r>
          </a:p>
          <a:p>
            <a:pPr lvl="1"/>
            <a:r>
              <a:rPr lang="en-US" dirty="0" smtClean="0"/>
              <a:t>Ways to deal with anger</a:t>
            </a:r>
          </a:p>
          <a:p>
            <a:r>
              <a:rPr lang="en-US" dirty="0" smtClean="0"/>
              <a:t>Goal-setting and progress (breaking things down into small achievable parts)</a:t>
            </a:r>
          </a:p>
          <a:p>
            <a:r>
              <a:rPr lang="en-US" dirty="0" smtClean="0"/>
              <a:t>Nurture positive self-view (but not perfection!) </a:t>
            </a:r>
          </a:p>
          <a:p>
            <a:r>
              <a:rPr lang="en-US" dirty="0" smtClean="0"/>
              <a:t>Nurture Hope and How to keep things in Perspective. </a:t>
            </a:r>
          </a:p>
          <a:p>
            <a:pPr lvl="1"/>
            <a:r>
              <a:rPr lang="en-US" dirty="0" smtClean="0"/>
              <a:t>Learning from our Mistakes and from Adversity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2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258957"/>
            <a:ext cx="8308975" cy="1247913"/>
          </a:xfrm>
        </p:spPr>
        <p:txBody>
          <a:bodyPr/>
          <a:lstStyle/>
          <a:p>
            <a:pPr algn="ctr"/>
            <a:r>
              <a:rPr lang="en-US" dirty="0" smtClean="0"/>
              <a:t>Organization and Study Skills: </a:t>
            </a:r>
            <a:br>
              <a:rPr lang="en-US" dirty="0" smtClean="0"/>
            </a:br>
            <a:r>
              <a:rPr lang="en-US" dirty="0" smtClean="0"/>
              <a:t>Challenges and Frustrations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Skills</a:t>
            </a:r>
          </a:p>
          <a:p>
            <a:pPr lvl="1"/>
            <a:r>
              <a:rPr lang="en-US" dirty="0" smtClean="0"/>
              <a:t>How to study for tests</a:t>
            </a:r>
          </a:p>
          <a:p>
            <a:pPr lvl="1"/>
            <a:r>
              <a:rPr lang="en-US" dirty="0" smtClean="0"/>
              <a:t>Planning for long-term projects</a:t>
            </a:r>
          </a:p>
          <a:p>
            <a:pPr lvl="2"/>
            <a:r>
              <a:rPr lang="en-US" dirty="0" smtClean="0"/>
              <a:t>Realistic goals and expectations</a:t>
            </a:r>
          </a:p>
          <a:p>
            <a:r>
              <a:rPr lang="en-US" dirty="0" smtClean="0"/>
              <a:t>Organization: Time and Materials</a:t>
            </a:r>
          </a:p>
          <a:p>
            <a:pPr lvl="1"/>
            <a:r>
              <a:rPr lang="en-US" dirty="0" smtClean="0"/>
              <a:t>What works for an individual student based on age, learning style</a:t>
            </a:r>
          </a:p>
          <a:p>
            <a:r>
              <a:rPr lang="en-US" dirty="0" smtClean="0"/>
              <a:t>Transitions in certain grades: 4</a:t>
            </a:r>
            <a:r>
              <a:rPr lang="en-US" baseline="30000" dirty="0" smtClean="0"/>
              <a:t>th</a:t>
            </a:r>
            <a:r>
              <a:rPr lang="en-US" dirty="0" smtClean="0"/>
              <a:t>, middle school, 9</a:t>
            </a:r>
            <a:r>
              <a:rPr lang="en-US" baseline="30000" dirty="0" smtClean="0"/>
              <a:t>th</a:t>
            </a:r>
            <a:r>
              <a:rPr lang="en-US" dirty="0" smtClean="0"/>
              <a:t> , 11</a:t>
            </a:r>
            <a:r>
              <a:rPr lang="en-US" baseline="30000" dirty="0" smtClean="0"/>
              <a:t>th</a:t>
            </a:r>
          </a:p>
          <a:p>
            <a:r>
              <a:rPr lang="en-US" dirty="0" smtClean="0"/>
              <a:t>Grades and Grading  - What’s in the Student’s Control?</a:t>
            </a:r>
          </a:p>
          <a:p>
            <a:pPr marL="2286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633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Technology Use and Abuse: Adults and Kids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814705"/>
          </a:xfrm>
        </p:spPr>
        <p:txBody>
          <a:bodyPr>
            <a:normAutofit/>
          </a:bodyPr>
          <a:lstStyle/>
          <a:p>
            <a:r>
              <a:rPr lang="en-US" dirty="0" smtClean="0"/>
              <a:t>How much? When and Where? What? </a:t>
            </a:r>
          </a:p>
          <a:p>
            <a:pPr marL="0" indent="0">
              <a:buNone/>
            </a:pPr>
            <a:r>
              <a:rPr lang="en-US" dirty="0" smtClean="0"/>
              <a:t>• Impact on Sleep and Eating Disorders including obesity</a:t>
            </a:r>
          </a:p>
          <a:p>
            <a:r>
              <a:rPr lang="en-US" dirty="0" smtClean="0"/>
              <a:t>Impact on Attention</a:t>
            </a:r>
          </a:p>
          <a:p>
            <a:r>
              <a:rPr lang="en-US" dirty="0" smtClean="0"/>
              <a:t>Impact on ability to have real-world social interactions and conversations</a:t>
            </a:r>
          </a:p>
          <a:p>
            <a:r>
              <a:rPr lang="en-US" dirty="0" smtClean="0"/>
              <a:t>American Academy of Pediatrics recommendations:</a:t>
            </a:r>
          </a:p>
          <a:p>
            <a:pPr lvl="1"/>
            <a:r>
              <a:rPr lang="en-US" dirty="0" smtClean="0"/>
              <a:t>No tech/screen time for under 2’s</a:t>
            </a:r>
          </a:p>
          <a:p>
            <a:pPr lvl="1"/>
            <a:r>
              <a:rPr lang="en-US" dirty="0" smtClean="0"/>
              <a:t>“screen-free” zones and times (dinnertime; no </a:t>
            </a:r>
            <a:r>
              <a:rPr lang="en-US" dirty="0" err="1" smtClean="0"/>
              <a:t>tv</a:t>
            </a:r>
            <a:r>
              <a:rPr lang="en-US" dirty="0" smtClean="0"/>
              <a:t>, computer, cellphones or video games in kids’ rooms) 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412" y="2847996"/>
            <a:ext cx="2020649" cy="1602769"/>
          </a:xfrm>
          <a:prstGeom prst="rect">
            <a:avLst/>
          </a:prstGeom>
        </p:spPr>
      </p:pic>
      <p:pic>
        <p:nvPicPr>
          <p:cNvPr id="6" name="Picture 5" descr="BenOnCellph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381000"/>
            <a:ext cx="19177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9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Danger Signals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Changes in Emotional Engagement</a:t>
            </a:r>
          </a:p>
          <a:p>
            <a:pPr lvl="1"/>
            <a:r>
              <a:rPr lang="en-US" dirty="0" smtClean="0"/>
              <a:t>Conversations</a:t>
            </a:r>
          </a:p>
          <a:p>
            <a:pPr lvl="1"/>
            <a:r>
              <a:rPr lang="en-US" dirty="0" smtClean="0"/>
              <a:t>Use of time (with family, with friends)</a:t>
            </a:r>
          </a:p>
          <a:p>
            <a:r>
              <a:rPr lang="en-US" dirty="0" smtClean="0"/>
              <a:t>Behavioral changes – sudden or gradual</a:t>
            </a:r>
          </a:p>
          <a:p>
            <a:pPr lvl="1"/>
            <a:r>
              <a:rPr lang="en-US" dirty="0" smtClean="0"/>
              <a:t>School</a:t>
            </a:r>
          </a:p>
          <a:p>
            <a:pPr lvl="1"/>
            <a:r>
              <a:rPr lang="en-US" dirty="0" smtClean="0"/>
              <a:t>Home</a:t>
            </a:r>
          </a:p>
          <a:p>
            <a:pPr lvl="1"/>
            <a:r>
              <a:rPr lang="en-US" dirty="0" smtClean="0"/>
              <a:t>Friends</a:t>
            </a:r>
          </a:p>
          <a:p>
            <a:r>
              <a:rPr lang="en-US" dirty="0" smtClean="0"/>
              <a:t>Appearance</a:t>
            </a:r>
          </a:p>
          <a:p>
            <a:pPr lvl="1"/>
            <a:r>
              <a:rPr lang="en-US" dirty="0" smtClean="0"/>
              <a:t>Weight gain or loss</a:t>
            </a:r>
          </a:p>
          <a:p>
            <a:pPr lvl="1"/>
            <a:r>
              <a:rPr lang="en-US" dirty="0" smtClean="0"/>
              <a:t>Clothing</a:t>
            </a:r>
          </a:p>
          <a:p>
            <a:pPr lvl="1"/>
            <a:r>
              <a:rPr lang="en-US" dirty="0" smtClean="0"/>
              <a:t>Cutting, Excessive Piercing (?)</a:t>
            </a:r>
          </a:p>
          <a:p>
            <a:pPr marL="2286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705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Self-Esteem, Self-Worth, and</a:t>
            </a:r>
            <a:br>
              <a:rPr lang="en-US" dirty="0" smtClean="0"/>
            </a:br>
            <a:r>
              <a:rPr lang="en-US" dirty="0" smtClean="0"/>
              <a:t> Self-Confidence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 smtClean="0">
                <a:ea typeface="Zapf Dingbats"/>
                <a:cs typeface="Zapf Dingbats"/>
              </a:rPr>
              <a:t>Growth Mindset: Work and Practice </a:t>
            </a:r>
          </a:p>
          <a:p>
            <a:pPr marL="0" indent="0">
              <a:buNone/>
            </a:pPr>
            <a:endParaRPr lang="en-US" dirty="0" smtClean="0">
              <a:ea typeface="Zapf Dingbats"/>
              <a:cs typeface="Zapf Dingbats"/>
            </a:endParaRPr>
          </a:p>
          <a:p>
            <a:pPr marL="0" indent="0" algn="ctr">
              <a:buNone/>
            </a:pPr>
            <a:r>
              <a:rPr lang="en-US" sz="5400" dirty="0" smtClean="0">
                <a:latin typeface="Zapf Dingbats"/>
                <a:ea typeface="Zapf Dingbats"/>
                <a:cs typeface="Zapf Dingbats"/>
              </a:rPr>
              <a:t>✔</a:t>
            </a:r>
          </a:p>
          <a:p>
            <a:pPr marL="0" indent="0" algn="r">
              <a:buNone/>
            </a:pPr>
            <a:r>
              <a:rPr lang="en-US" sz="54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5400" dirty="0" smtClean="0"/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71" y="3661710"/>
            <a:ext cx="2197100" cy="1380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855" y="4578306"/>
            <a:ext cx="2336800" cy="146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855" y="3082457"/>
            <a:ext cx="1308100" cy="185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583" y="5021089"/>
            <a:ext cx="3360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to Give Praise: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Specific Action</a:t>
            </a:r>
          </a:p>
          <a:p>
            <a:pPr algn="ctr"/>
            <a:r>
              <a:rPr lang="en-US" sz="2400" dirty="0" smtClean="0"/>
              <a:t>No “</a:t>
            </a:r>
            <a:r>
              <a:rPr lang="en-US" sz="2400" dirty="0" err="1" smtClean="0"/>
              <a:t>est</a:t>
            </a:r>
            <a:r>
              <a:rPr lang="en-US" sz="2400" dirty="0" smtClean="0"/>
              <a:t>”</a:t>
            </a:r>
          </a:p>
          <a:p>
            <a:pPr algn="ctr"/>
            <a:r>
              <a:rPr lang="en-US" sz="2400" dirty="0" smtClean="0"/>
              <a:t>Referential Speech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822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Developmental Perspective: </a:t>
            </a:r>
            <a:br>
              <a:rPr lang="en-US" dirty="0" smtClean="0"/>
            </a:br>
            <a:r>
              <a:rPr lang="en-US" dirty="0" smtClean="0"/>
              <a:t>Gifted Child, Gifted Tween, Gifted Teen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Elementary School</a:t>
            </a:r>
          </a:p>
          <a:p>
            <a:r>
              <a:rPr lang="en-US" dirty="0" smtClean="0"/>
              <a:t>Middle Grades</a:t>
            </a:r>
          </a:p>
          <a:p>
            <a:r>
              <a:rPr lang="en-US" dirty="0" smtClean="0"/>
              <a:t>High School</a:t>
            </a:r>
          </a:p>
          <a:p>
            <a:r>
              <a:rPr lang="en-US" dirty="0" smtClean="0"/>
              <a:t>Beyond High School…</a:t>
            </a:r>
            <a:endParaRPr lang="en-US" dirty="0"/>
          </a:p>
        </p:txBody>
      </p:sp>
      <p:pic>
        <p:nvPicPr>
          <p:cNvPr id="4" name="Picture 3" descr="t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12" y="3093099"/>
            <a:ext cx="3506911" cy="28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58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270000"/>
            <a:ext cx="8308975" cy="949739"/>
          </a:xfrm>
        </p:spPr>
        <p:txBody>
          <a:bodyPr/>
          <a:lstStyle/>
          <a:p>
            <a:pPr algn="ctr"/>
            <a:r>
              <a:rPr lang="en-US" dirty="0" smtClean="0"/>
              <a:t>Summer Opportunities and Advantages: Academic, Artistic, and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670658"/>
          </a:xfrm>
        </p:spPr>
        <p:txBody>
          <a:bodyPr>
            <a:noAutofit/>
          </a:bodyPr>
          <a:lstStyle/>
          <a:p>
            <a:r>
              <a:rPr lang="en-US" dirty="0" smtClean="0"/>
              <a:t>Academic </a:t>
            </a:r>
          </a:p>
          <a:p>
            <a:pPr lvl="1"/>
            <a:r>
              <a:rPr lang="en-US" sz="2000" dirty="0" smtClean="0"/>
              <a:t>Unusual courses to extend interests</a:t>
            </a:r>
          </a:p>
          <a:p>
            <a:pPr lvl="1"/>
            <a:r>
              <a:rPr lang="en-US" sz="2000" dirty="0" smtClean="0"/>
              <a:t>Acceleration</a:t>
            </a:r>
          </a:p>
          <a:p>
            <a:pPr lvl="1"/>
            <a:r>
              <a:rPr lang="en-US" sz="2000" dirty="0" smtClean="0"/>
              <a:t>Get required courses “out of the way” </a:t>
            </a:r>
          </a:p>
          <a:p>
            <a:pPr lvl="1"/>
            <a:r>
              <a:rPr lang="en-US" sz="2000" dirty="0" smtClean="0"/>
              <a:t>College experiences</a:t>
            </a:r>
          </a:p>
          <a:p>
            <a:pPr lvl="1"/>
            <a:r>
              <a:rPr lang="en-US" sz="2000" dirty="0" smtClean="0"/>
              <a:t>Competition</a:t>
            </a:r>
          </a:p>
          <a:p>
            <a:r>
              <a:rPr lang="en-US" dirty="0" smtClean="0"/>
              <a:t>Artistic</a:t>
            </a:r>
          </a:p>
          <a:p>
            <a:pPr lvl="1"/>
            <a:r>
              <a:rPr lang="en-US" sz="2000" dirty="0" smtClean="0"/>
              <a:t>Professional Mentors</a:t>
            </a:r>
          </a:p>
          <a:p>
            <a:pPr lvl="1"/>
            <a:r>
              <a:rPr lang="en-US" sz="2000" dirty="0" smtClean="0"/>
              <a:t>Real World Competition</a:t>
            </a:r>
          </a:p>
        </p:txBody>
      </p:sp>
    </p:spTree>
    <p:extLst>
      <p:ext uri="{BB962C8B-B14F-4D97-AF65-F5344CB8AC3E}">
        <p14:creationId xmlns:p14="http://schemas.microsoft.com/office/powerpoint/2010/main" val="399280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and Concerns</a:t>
            </a:r>
            <a:endParaRPr lang="en-US" dirty="0"/>
          </a:p>
        </p:txBody>
      </p:sp>
      <p:pic>
        <p:nvPicPr>
          <p:cNvPr id="4" name="Content Placeholder 3" descr="j031559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8" b="20538"/>
          <a:stretch>
            <a:fillRect/>
          </a:stretch>
        </p:blipFill>
        <p:spPr>
          <a:xfrm>
            <a:off x="415925" y="2756646"/>
            <a:ext cx="8308975" cy="3724476"/>
          </a:xfrm>
        </p:spPr>
      </p:pic>
    </p:spTree>
    <p:extLst>
      <p:ext uri="{BB962C8B-B14F-4D97-AF65-F5344CB8AC3E}">
        <p14:creationId xmlns:p14="http://schemas.microsoft.com/office/powerpoint/2010/main" val="147953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Reaching Out and Resources</a:t>
            </a:r>
            <a:endParaRPr lang="en-US" dirty="0"/>
          </a:p>
        </p:txBody>
      </p:sp>
      <p:pic>
        <p:nvPicPr>
          <p:cNvPr id="4" name="Content Placeholder 3" descr="j017884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7" b="18317"/>
          <a:stretch>
            <a:fillRect/>
          </a:stretch>
        </p:blipFill>
        <p:spPr>
          <a:xfrm>
            <a:off x="415925" y="2756646"/>
            <a:ext cx="6009887" cy="2525587"/>
          </a:xfrm>
        </p:spPr>
      </p:pic>
      <p:pic>
        <p:nvPicPr>
          <p:cNvPr id="5" name="Picture 4" descr="j02898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27" y="3914816"/>
            <a:ext cx="3657600" cy="2426208"/>
          </a:xfrm>
          <a:prstGeom prst="rect">
            <a:avLst/>
          </a:prstGeom>
        </p:spPr>
      </p:pic>
      <p:pic>
        <p:nvPicPr>
          <p:cNvPr id="6" name="Picture 5" descr="j032104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46" y="4510671"/>
            <a:ext cx="2148388" cy="1068316"/>
          </a:xfrm>
          <a:prstGeom prst="rect">
            <a:avLst/>
          </a:prstGeom>
        </p:spPr>
      </p:pic>
      <p:pic>
        <p:nvPicPr>
          <p:cNvPr id="7" name="Picture 6" descr="j017867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34" y="3113981"/>
            <a:ext cx="2095035" cy="13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7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Reaching Out and Resources:</a:t>
            </a:r>
            <a:br>
              <a:rPr lang="en-US" dirty="0" smtClean="0"/>
            </a:br>
            <a:r>
              <a:rPr lang="en-US" dirty="0" smtClean="0"/>
              <a:t>People and Places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School Counselor and Psychologist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mcgt.net</a:t>
            </a:r>
            <a:r>
              <a:rPr lang="en-US" dirty="0"/>
              <a:t>/how-can-</a:t>
            </a:r>
            <a:r>
              <a:rPr lang="en-US" dirty="0" err="1"/>
              <a:t>i</a:t>
            </a:r>
            <a:r>
              <a:rPr lang="en-US" dirty="0"/>
              <a:t>-help-my-gifted-child-plan-for-college</a:t>
            </a:r>
            <a:endParaRPr lang="en-US" dirty="0" smtClean="0"/>
          </a:p>
          <a:p>
            <a:r>
              <a:rPr lang="en-US" dirty="0" smtClean="0"/>
              <a:t>Community Agencies</a:t>
            </a:r>
          </a:p>
          <a:p>
            <a:r>
              <a:rPr lang="en-US" dirty="0" smtClean="0"/>
              <a:t>Your Physician</a:t>
            </a:r>
          </a:p>
          <a:p>
            <a:r>
              <a:rPr lang="en-US" dirty="0">
                <a:solidFill>
                  <a:schemeClr val="tx1"/>
                </a:solidFill>
                <a:hlinkClick r:id="rId2"/>
              </a:rPr>
              <a:t>http://therapists.psychologytoday.com/rms/state/OH/North+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Canton.html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Resilience Guide for Parents and Teachers </a:t>
            </a:r>
            <a:r>
              <a:rPr lang="en-US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b="1" dirty="0">
                <a:solidFill>
                  <a:schemeClr val="tx1"/>
                </a:solidFill>
                <a:hlinkClick r:id="rId3"/>
              </a:rPr>
              <a:t>://www.apa.org/helpcenter/resilience.aspx</a:t>
            </a:r>
            <a:r>
              <a:rPr lang="en-US" b="1" dirty="0" smtClean="0">
                <a:solidFill>
                  <a:schemeClr val="tx1"/>
                </a:solidFill>
                <a:hlinkClick r:id="rId3"/>
              </a:rPr>
              <a:t>#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Family Achievement Clinic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Dr. Sylvia </a:t>
            </a:r>
            <a:r>
              <a:rPr lang="en-US" dirty="0" err="1" smtClean="0">
                <a:solidFill>
                  <a:schemeClr val="tx1"/>
                </a:solidFill>
              </a:rPr>
              <a:t>Rimm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www.sylviarimm.com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Susan Rakow, LPC (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susanrakow@earthlink.net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8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Reaching Out and Resources:</a:t>
            </a:r>
            <a:br>
              <a:rPr lang="en-US" dirty="0" smtClean="0"/>
            </a:br>
            <a:r>
              <a:rPr lang="en-US" dirty="0" smtClean="0"/>
              <a:t>A Few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783827"/>
          </a:xfrm>
        </p:spPr>
        <p:txBody>
          <a:bodyPr>
            <a:normAutofit fontScale="92500"/>
          </a:bodyPr>
          <a:lstStyle/>
          <a:p>
            <a:pPr marL="228600" lvl="1" indent="0">
              <a:buNone/>
            </a:pPr>
            <a:r>
              <a:rPr lang="en-US" dirty="0" smtClean="0"/>
              <a:t>Sylvia </a:t>
            </a:r>
            <a:r>
              <a:rPr lang="en-US" dirty="0" err="1" smtClean="0"/>
              <a:t>Rimm</a:t>
            </a:r>
            <a:r>
              <a:rPr lang="en-US" dirty="0" smtClean="0"/>
              <a:t>: How to Parent So Children Will Learn</a:t>
            </a:r>
          </a:p>
          <a:p>
            <a:pPr marL="228600" lvl="1" indent="0">
              <a:buNone/>
            </a:pPr>
            <a:r>
              <a:rPr lang="en-US" dirty="0" smtClean="0"/>
              <a:t>James </a:t>
            </a:r>
            <a:r>
              <a:rPr lang="en-US" dirty="0" err="1" smtClean="0"/>
              <a:t>Delisle</a:t>
            </a:r>
            <a:r>
              <a:rPr lang="en-US" dirty="0" smtClean="0"/>
              <a:t>: Parenting Gifted Kids</a:t>
            </a:r>
          </a:p>
          <a:p>
            <a:pPr marL="228600" lvl="1" indent="0">
              <a:buNone/>
            </a:pPr>
            <a:r>
              <a:rPr lang="en-US" dirty="0" smtClean="0"/>
              <a:t>Susan Rakow: Educating Gifted Students in Middle School (2</a:t>
            </a:r>
            <a:r>
              <a:rPr lang="en-US" baseline="30000" dirty="0" smtClean="0"/>
              <a:t>nd</a:t>
            </a:r>
            <a:r>
              <a:rPr lang="en-US" dirty="0" smtClean="0"/>
              <a:t> Ed.) </a:t>
            </a:r>
          </a:p>
          <a:p>
            <a:pPr marL="228600" lvl="1" indent="0">
              <a:buNone/>
            </a:pPr>
            <a:r>
              <a:rPr lang="en-US" dirty="0" smtClean="0"/>
              <a:t>James  Webb: Searching for Meaning – Idealism, Bright Minds, Disillusionment, and Hope</a:t>
            </a:r>
          </a:p>
          <a:p>
            <a:pPr marL="228600" lvl="1" indent="0">
              <a:buNone/>
            </a:pPr>
            <a:r>
              <a:rPr lang="en-US" dirty="0" smtClean="0"/>
              <a:t>Michael </a:t>
            </a:r>
            <a:r>
              <a:rPr lang="en-US" dirty="0" err="1" smtClean="0"/>
              <a:t>Piechowski</a:t>
            </a:r>
            <a:r>
              <a:rPr lang="en-US" dirty="0" smtClean="0"/>
              <a:t> – “Mellow Out,” they Say. If I Only Could</a:t>
            </a:r>
          </a:p>
          <a:p>
            <a:pPr marL="228600" lvl="1" indent="0">
              <a:buNone/>
            </a:pPr>
            <a:r>
              <a:rPr lang="en-US" dirty="0" smtClean="0"/>
              <a:t>Maureen Garth – Moonbeam, </a:t>
            </a:r>
            <a:r>
              <a:rPr lang="en-US" dirty="0" err="1" smtClean="0"/>
              <a:t>Starbright</a:t>
            </a:r>
            <a:r>
              <a:rPr lang="en-US" dirty="0" smtClean="0"/>
              <a:t> (two books of meditations for children)</a:t>
            </a:r>
          </a:p>
          <a:p>
            <a:pPr marL="228600" lvl="1" indent="0">
              <a:buNone/>
            </a:pPr>
            <a:r>
              <a:rPr lang="en-US" dirty="0" smtClean="0"/>
              <a:t>Gina </a:t>
            </a:r>
            <a:r>
              <a:rPr lang="en-US" dirty="0" err="1" smtClean="0"/>
              <a:t>Biegel</a:t>
            </a:r>
            <a:r>
              <a:rPr lang="en-US" dirty="0" smtClean="0"/>
              <a:t> – The Stress Reduction Workbook for Teens: Mindfulness Skills to Help You Deal with Stress</a:t>
            </a:r>
          </a:p>
          <a:p>
            <a:pPr marL="228600" lvl="1" indent="0">
              <a:buNone/>
            </a:pPr>
            <a:r>
              <a:rPr lang="en-US" dirty="0" smtClean="0"/>
              <a:t>Lisa </a:t>
            </a:r>
            <a:r>
              <a:rPr lang="en-US" dirty="0" err="1" smtClean="0"/>
              <a:t>Schab</a:t>
            </a:r>
            <a:r>
              <a:rPr lang="en-US" dirty="0" smtClean="0"/>
              <a:t> – The Anxiety Workbook for Teens: Activities to Help you Deal with Anxiety and Worry</a:t>
            </a:r>
          </a:p>
          <a:p>
            <a:pPr marL="228600" lvl="1" indent="0">
              <a:buNone/>
            </a:pPr>
            <a:r>
              <a:rPr lang="en-US" dirty="0" smtClean="0"/>
              <a:t>Lawrence Shapiro – Stopping the Pain: A Workbook for Teens Who Cut and Self-Injure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2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097280"/>
            <a:ext cx="8308975" cy="1084951"/>
          </a:xfrm>
        </p:spPr>
        <p:txBody>
          <a:bodyPr/>
          <a:lstStyle/>
          <a:p>
            <a:r>
              <a:rPr lang="en-US" b="1" dirty="0" smtClean="0"/>
              <a:t>Definition of Giftedness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626076"/>
            <a:ext cx="8308975" cy="36223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		Not Genius!! Not Prodigy!!</a:t>
            </a:r>
          </a:p>
          <a:p>
            <a:r>
              <a:rPr lang="en-US" dirty="0" smtClean="0"/>
              <a:t>Individual who is performing </a:t>
            </a:r>
            <a:r>
              <a:rPr lang="en-US" u="sng" dirty="0" smtClean="0"/>
              <a:t>significantly above </a:t>
            </a:r>
            <a:r>
              <a:rPr lang="en-US" dirty="0" smtClean="0"/>
              <a:t>and beyond what would be expected/typical for his or her chronological age in one or more areas. </a:t>
            </a:r>
          </a:p>
          <a:p>
            <a:r>
              <a:rPr lang="en-US" dirty="0" smtClean="0"/>
              <a:t>State of Ohio  defines these areas as: Superior Cognitive Ability;  Specific Academic Ability in Math, Reading/Language Arts, Science or Social Studies; Visual and/or Performing Arts; Creative Thinking.  </a:t>
            </a:r>
          </a:p>
          <a:p>
            <a:r>
              <a:rPr lang="en-US" dirty="0" smtClean="0"/>
              <a:t>Continuum of Giftedness: mild, moderate profound (How far is the child from what is “typical”)</a:t>
            </a:r>
          </a:p>
          <a:p>
            <a:r>
              <a:rPr lang="en-US" sz="2400" b="1" dirty="0" smtClean="0"/>
              <a:t>Asynchronous Development</a:t>
            </a:r>
          </a:p>
          <a:p>
            <a:endParaRPr lang="en-US" dirty="0"/>
          </a:p>
        </p:txBody>
      </p:sp>
      <p:pic>
        <p:nvPicPr>
          <p:cNvPr id="4" name="Picture 3" descr="Einstei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62" y="1349726"/>
            <a:ext cx="2231673" cy="1781837"/>
          </a:xfrm>
          <a:prstGeom prst="rect">
            <a:avLst/>
          </a:prstGeom>
        </p:spPr>
      </p:pic>
      <p:pic>
        <p:nvPicPr>
          <p:cNvPr id="5" name="Picture 4" descr="Mozar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" y="2182231"/>
            <a:ext cx="1282287" cy="9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2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What’s “typical?” “normal?”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2599765"/>
            <a:ext cx="7783313" cy="334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850701"/>
            <a:ext cx="8308975" cy="1244800"/>
          </a:xfrm>
        </p:spPr>
        <p:txBody>
          <a:bodyPr/>
          <a:lstStyle/>
          <a:p>
            <a:pPr algn="ctr"/>
            <a:r>
              <a:rPr lang="en-US" dirty="0" smtClean="0"/>
              <a:t>Possible Indicators of Giftedness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293192"/>
            <a:ext cx="8308975" cy="3955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•Intense fascination with a particular subject;  </a:t>
            </a:r>
          </a:p>
          <a:p>
            <a:pPr marL="0" indent="0">
              <a:buNone/>
            </a:pPr>
            <a:r>
              <a:rPr lang="en-US" sz="2400" dirty="0" smtClean="0"/>
              <a:t>•Advanced Verbal Ability</a:t>
            </a:r>
          </a:p>
          <a:p>
            <a:pPr marL="0" indent="0">
              <a:buNone/>
            </a:pPr>
            <a:r>
              <a:rPr lang="en-US" sz="2400" dirty="0" smtClean="0"/>
              <a:t>• Ability to ask unusually reflective, deep, and probing questions</a:t>
            </a:r>
          </a:p>
          <a:p>
            <a:pPr marL="0" indent="0">
              <a:buNone/>
            </a:pPr>
            <a:r>
              <a:rPr lang="en-US" sz="2400" dirty="0"/>
              <a:t>•</a:t>
            </a:r>
            <a:r>
              <a:rPr lang="en-US" sz="2400" dirty="0" smtClean="0"/>
              <a:t> </a:t>
            </a:r>
            <a:r>
              <a:rPr lang="en-US" sz="2400" dirty="0"/>
              <a:t>E</a:t>
            </a:r>
            <a:r>
              <a:rPr lang="en-US" sz="2400" dirty="0" smtClean="0"/>
              <a:t>xceptional memory </a:t>
            </a:r>
          </a:p>
          <a:p>
            <a:pPr marL="0" indent="0">
              <a:buNone/>
            </a:pPr>
            <a:r>
              <a:rPr lang="en-US" sz="2400" dirty="0" smtClean="0"/>
              <a:t>• </a:t>
            </a:r>
            <a:r>
              <a:rPr lang="en-US" sz="2400" dirty="0"/>
              <a:t>R</a:t>
            </a:r>
            <a:r>
              <a:rPr lang="en-US" sz="2400" dirty="0" smtClean="0"/>
              <a:t>apid pace of learning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Preschool_boy_with_glasses_playing_with_playdough_300_Pixe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69" y="4288055"/>
            <a:ext cx="2515797" cy="1604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981200" y="2984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6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28" y="1456765"/>
            <a:ext cx="8308975" cy="1143000"/>
          </a:xfrm>
        </p:spPr>
        <p:txBody>
          <a:bodyPr/>
          <a:lstStyle/>
          <a:p>
            <a:pPr algn="ctr"/>
            <a:r>
              <a:rPr lang="en-US" dirty="0" smtClean="0"/>
              <a:t>Formal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• Individual or group tests (State list)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~  IQ </a:t>
            </a:r>
            <a:r>
              <a:rPr lang="en-US" sz="2800" dirty="0"/>
              <a:t>(WPPSI, WISC, </a:t>
            </a:r>
            <a:r>
              <a:rPr lang="en-US" sz="2800" dirty="0" err="1"/>
              <a:t>Naglieri</a:t>
            </a:r>
            <a:r>
              <a:rPr lang="en-US" sz="2800" dirty="0"/>
              <a:t>, </a:t>
            </a:r>
            <a:r>
              <a:rPr lang="en-US" sz="2800" dirty="0" err="1"/>
              <a:t>CogAT</a:t>
            </a:r>
            <a:r>
              <a:rPr lang="en-US" sz="2800" dirty="0"/>
              <a:t>)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~ Achievement </a:t>
            </a:r>
            <a:r>
              <a:rPr lang="en-US" sz="2800" dirty="0"/>
              <a:t>Tests (ex. Woodcock-Johnson, Iowa    	</a:t>
            </a:r>
            <a:r>
              <a:rPr lang="en-US" sz="2800" dirty="0" smtClean="0"/>
              <a:t>      and</a:t>
            </a:r>
            <a:r>
              <a:rPr lang="en-US" sz="2800" dirty="0"/>
              <a:t>/or Stanford Achievement Tests)</a:t>
            </a:r>
          </a:p>
          <a:p>
            <a:pPr marL="0" indent="0">
              <a:buNone/>
            </a:pPr>
            <a:r>
              <a:rPr lang="en-US" sz="2800" dirty="0" smtClean="0"/>
              <a:t>• </a:t>
            </a:r>
            <a:r>
              <a:rPr lang="en-US" sz="2800" dirty="0"/>
              <a:t>B</a:t>
            </a:r>
            <a:r>
              <a:rPr lang="en-US" sz="2800" dirty="0" smtClean="0"/>
              <a:t>ehavioral </a:t>
            </a:r>
            <a:r>
              <a:rPr lang="en-US" sz="2800" dirty="0"/>
              <a:t>checklists, observations, </a:t>
            </a:r>
            <a:r>
              <a:rPr lang="en-US" sz="2800" dirty="0" smtClean="0"/>
              <a:t>interactions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endParaRPr lang="en-US" dirty="0"/>
          </a:p>
        </p:txBody>
      </p:sp>
      <p:pic>
        <p:nvPicPr>
          <p:cNvPr id="4" name="Picture 3" descr="BU00949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373" y="1622379"/>
            <a:ext cx="2065527" cy="2268533"/>
          </a:xfrm>
          <a:prstGeom prst="rect">
            <a:avLst/>
          </a:prstGeom>
        </p:spPr>
      </p:pic>
      <p:pic>
        <p:nvPicPr>
          <p:cNvPr id="5" name="Picture 4" descr="j03210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373" y="1456765"/>
            <a:ext cx="2070771" cy="147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4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Social-Emotional Characteristics of Gifted Children and Teens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29" y="2756646"/>
            <a:ext cx="8308975" cy="3491753"/>
          </a:xfrm>
        </p:spPr>
        <p:txBody>
          <a:bodyPr>
            <a:normAutofit/>
          </a:bodyPr>
          <a:lstStyle/>
          <a:p>
            <a:r>
              <a:rPr lang="en-US" b="1" dirty="0" smtClean="0"/>
              <a:t>Emotional Intensity and High Sensitivity</a:t>
            </a:r>
          </a:p>
          <a:p>
            <a:pPr lvl="1"/>
            <a:r>
              <a:rPr lang="en-US" b="1" dirty="0" smtClean="0"/>
              <a:t>Enhanced Capacity to Empathize</a:t>
            </a:r>
          </a:p>
          <a:p>
            <a:r>
              <a:rPr lang="en-US" b="1" dirty="0" smtClean="0"/>
              <a:t>Highly Developed Sense of Fairness and Justice</a:t>
            </a:r>
          </a:p>
          <a:p>
            <a:pPr lvl="1"/>
            <a:r>
              <a:rPr lang="en-US" b="1" dirty="0" smtClean="0"/>
              <a:t>Low tolerance for hypocrisy and pretense</a:t>
            </a:r>
          </a:p>
          <a:p>
            <a:r>
              <a:rPr lang="en-US" b="1" dirty="0" smtClean="0"/>
              <a:t>Interests that are more common in older children or adults</a:t>
            </a:r>
          </a:p>
          <a:p>
            <a:pPr lvl="1"/>
            <a:r>
              <a:rPr lang="en-US" b="1" dirty="0" smtClean="0"/>
              <a:t>Advanced Play Patterns and Preference for being with adults</a:t>
            </a:r>
          </a:p>
          <a:p>
            <a:pPr lvl="1"/>
            <a:r>
              <a:rPr lang="en-US" b="1" dirty="0" smtClean="0"/>
              <a:t>Intense and Lengthy Task Commitment (don</a:t>
            </a:r>
            <a:r>
              <a:rPr lang="fr-FR" b="1" dirty="0" smtClean="0"/>
              <a:t>’</a:t>
            </a:r>
            <a:r>
              <a:rPr lang="en-US" b="1" dirty="0" smtClean="0"/>
              <a:t>t want to be interrupted!) 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5" name="Picture 4" descr="ls01278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80" y="2051192"/>
            <a:ext cx="2460695" cy="226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9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Additional Social-Emotional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May need little sleep; lots of energy</a:t>
            </a:r>
            <a:endParaRPr lang="en-US" b="1" dirty="0"/>
          </a:p>
          <a:p>
            <a:r>
              <a:rPr lang="en-US" b="1" dirty="0"/>
              <a:t>More advanced sense of </a:t>
            </a:r>
            <a:r>
              <a:rPr lang="en-US" b="1" dirty="0" smtClean="0"/>
              <a:t>humor</a:t>
            </a:r>
          </a:p>
          <a:p>
            <a:pPr lvl="1"/>
            <a:r>
              <a:rPr lang="en-US" b="1" dirty="0" smtClean="0"/>
              <a:t>Vocabulary that may contribute to alienation from others their age</a:t>
            </a:r>
            <a:endParaRPr lang="en-US" b="1" dirty="0"/>
          </a:p>
          <a:p>
            <a:r>
              <a:rPr lang="en-US" b="1" dirty="0"/>
              <a:t>Frustration when </a:t>
            </a:r>
            <a:r>
              <a:rPr lang="en-US" b="1" dirty="0" smtClean="0"/>
              <a:t>small </a:t>
            </a:r>
            <a:r>
              <a:rPr lang="en-US" b="1" dirty="0"/>
              <a:t>motor coordination limits don’t allow them to produce artwork or writing that expresses fully what is in their </a:t>
            </a:r>
            <a:r>
              <a:rPr lang="en-US" b="1" dirty="0" smtClean="0"/>
              <a:t>imaginations (children)</a:t>
            </a:r>
          </a:p>
          <a:p>
            <a:r>
              <a:rPr lang="en-US" b="1" dirty="0" smtClean="0"/>
              <a:t>Frustration with chronological age limitations set by institutions and/or parents  (teens)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8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393468"/>
            <a:ext cx="8308975" cy="1143000"/>
          </a:xfrm>
        </p:spPr>
        <p:txBody>
          <a:bodyPr/>
          <a:lstStyle/>
          <a:p>
            <a:pPr algn="ctr"/>
            <a:r>
              <a:rPr lang="en-US" dirty="0" smtClean="0"/>
              <a:t>Unique Needs of Gifted Subpopulations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2e individuals</a:t>
            </a:r>
          </a:p>
          <a:p>
            <a:r>
              <a:rPr lang="en-US" dirty="0" smtClean="0"/>
              <a:t>Cultural and Ethnic Minorities, including ELL</a:t>
            </a:r>
          </a:p>
          <a:p>
            <a:r>
              <a:rPr lang="en-US" dirty="0" smtClean="0"/>
              <a:t>Gifted Girls</a:t>
            </a:r>
          </a:p>
          <a:p>
            <a:r>
              <a:rPr lang="en-US" dirty="0" smtClean="0"/>
              <a:t>Profoundly Gifted</a:t>
            </a:r>
          </a:p>
          <a:p>
            <a:r>
              <a:rPr lang="en-US" dirty="0" smtClean="0"/>
              <a:t>LGBT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1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346</TotalTime>
  <Words>1017</Words>
  <Application>Microsoft Macintosh PowerPoint</Application>
  <PresentationFormat>On-screen Show (4:3)</PresentationFormat>
  <Paragraphs>184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Expo</vt:lpstr>
      <vt:lpstr>A Roller Coaster Ride</vt:lpstr>
      <vt:lpstr>Developmental Perspective:  Gifted Child, Gifted Tween, Gifted Teen</vt:lpstr>
      <vt:lpstr>Definition of Giftedness</vt:lpstr>
      <vt:lpstr>What’s “typical?” “normal?”</vt:lpstr>
      <vt:lpstr>Possible Indicators of Giftedness</vt:lpstr>
      <vt:lpstr>Formal Identification</vt:lpstr>
      <vt:lpstr>Social-Emotional Characteristics of Gifted Children and Teens</vt:lpstr>
      <vt:lpstr>Additional Social-Emotional Characteristics</vt:lpstr>
      <vt:lpstr>Unique Needs of Gifted Subpopulations</vt:lpstr>
      <vt:lpstr>Pressures and Stress for  Gifted Children and Teens</vt:lpstr>
      <vt:lpstr>Pressures and Stress for  Gifted Children and Teens</vt:lpstr>
      <vt:lpstr>Casual Marijuana Use in 18-25 year olds…</vt:lpstr>
      <vt:lpstr>Addressing Perfectionism and Anxiety</vt:lpstr>
      <vt:lpstr>Achievement and Underachievement</vt:lpstr>
      <vt:lpstr>Building Resilience</vt:lpstr>
      <vt:lpstr>Organization and Study Skills:  Challenges and Frustrations</vt:lpstr>
      <vt:lpstr>Technology Use and Abuse: Adults and Kids</vt:lpstr>
      <vt:lpstr>Danger Signals</vt:lpstr>
      <vt:lpstr>Self-Esteem, Self-Worth, and  Self-Confidence</vt:lpstr>
      <vt:lpstr>Summer Opportunities and Advantages: Academic, Artistic, and Social</vt:lpstr>
      <vt:lpstr>Questions and Concerns</vt:lpstr>
      <vt:lpstr>Reaching Out and Resources</vt:lpstr>
      <vt:lpstr>Reaching Out and Resources: People and Places</vt:lpstr>
      <vt:lpstr>Reaching Out and Resources: A Few Books</vt:lpstr>
    </vt:vector>
  </TitlesOfParts>
  <Company>CSU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Balancing Act</dc:title>
  <dc:creator>Susan Rakow</dc:creator>
  <cp:lastModifiedBy>Susan Rakow</cp:lastModifiedBy>
  <cp:revision>31</cp:revision>
  <cp:lastPrinted>2014-10-19T20:42:08Z</cp:lastPrinted>
  <dcterms:created xsi:type="dcterms:W3CDTF">2014-02-10T13:32:16Z</dcterms:created>
  <dcterms:modified xsi:type="dcterms:W3CDTF">2015-03-22T18:45:39Z</dcterms:modified>
</cp:coreProperties>
</file>