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0" r:id="rId5"/>
  </p:sldMasterIdLst>
  <p:notesMasterIdLst>
    <p:notesMasterId r:id="rId23"/>
  </p:notesMasterIdLst>
  <p:sldIdLst>
    <p:sldId id="256" r:id="rId6"/>
    <p:sldId id="259" r:id="rId7"/>
    <p:sldId id="339" r:id="rId8"/>
    <p:sldId id="331" r:id="rId9"/>
    <p:sldId id="335" r:id="rId10"/>
    <p:sldId id="359" r:id="rId11"/>
    <p:sldId id="336" r:id="rId12"/>
    <p:sldId id="337" r:id="rId13"/>
    <p:sldId id="332" r:id="rId14"/>
    <p:sldId id="333" r:id="rId15"/>
    <p:sldId id="325" r:id="rId16"/>
    <p:sldId id="338" r:id="rId17"/>
    <p:sldId id="344" r:id="rId18"/>
    <p:sldId id="334" r:id="rId19"/>
    <p:sldId id="340" r:id="rId20"/>
    <p:sldId id="343" r:id="rId21"/>
    <p:sldId id="342" r:id="rId22"/>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12A377-001C-4143-A30B-56197611BED3}" type="doc">
      <dgm:prSet loTypeId="urn:microsoft.com/office/officeart/2008/layout/LinedList" loCatId="list" qsTypeId="urn:microsoft.com/office/officeart/2005/8/quickstyle/simple2" qsCatId="simple" csTypeId="urn:microsoft.com/office/officeart/2005/8/colors/accent3_2" csCatId="accent3" phldr="1"/>
      <dgm:spPr/>
      <dgm:t>
        <a:bodyPr/>
        <a:lstStyle/>
        <a:p>
          <a:endParaRPr lang="en-US"/>
        </a:p>
      </dgm:t>
    </dgm:pt>
    <dgm:pt modelId="{5D4F8166-825E-4F47-BA6B-C4E69ACD213B}">
      <dgm:prSet/>
      <dgm:spPr/>
      <dgm:t>
        <a:bodyPr/>
        <a:lstStyle/>
        <a:p>
          <a:r>
            <a:rPr lang="en-US" b="1"/>
            <a:t>What:</a:t>
          </a:r>
          <a:r>
            <a:rPr lang="en-US"/>
            <a:t> Ad hoc group of individuals interested in navigating increasingly complex flooding patterns and to find ways to deal with a rising level of rain-related property damage.</a:t>
          </a:r>
        </a:p>
      </dgm:t>
    </dgm:pt>
    <dgm:pt modelId="{A07FAB06-0439-4A26-9B36-448966198896}" type="parTrans" cxnId="{64DC876E-D13F-462D-BEF9-D33068B4F24F}">
      <dgm:prSet/>
      <dgm:spPr/>
      <dgm:t>
        <a:bodyPr/>
        <a:lstStyle/>
        <a:p>
          <a:endParaRPr lang="en-US"/>
        </a:p>
      </dgm:t>
    </dgm:pt>
    <dgm:pt modelId="{94AD6804-2A22-424A-B141-C6897F96321A}" type="sibTrans" cxnId="{64DC876E-D13F-462D-BEF9-D33068B4F24F}">
      <dgm:prSet/>
      <dgm:spPr/>
      <dgm:t>
        <a:bodyPr/>
        <a:lstStyle/>
        <a:p>
          <a:endParaRPr lang="en-US"/>
        </a:p>
      </dgm:t>
    </dgm:pt>
    <dgm:pt modelId="{9ED32EE2-F9E4-43AB-A27B-72547E5D9112}">
      <dgm:prSet/>
      <dgm:spPr/>
      <dgm:t>
        <a:bodyPr/>
        <a:lstStyle/>
        <a:p>
          <a:r>
            <a:rPr lang="en-US" b="1"/>
            <a:t>Purpose:</a:t>
          </a:r>
          <a:r>
            <a:rPr lang="en-US"/>
            <a:t> Identify common trends/issues related to current and future flood risk and damages. Discuss potential solutions and strategies for implementation.</a:t>
          </a:r>
        </a:p>
      </dgm:t>
    </dgm:pt>
    <dgm:pt modelId="{C9CA8932-B533-46B4-A05D-AB86FA682A8C}" type="parTrans" cxnId="{3468F29B-A60C-4EFF-8228-BF192A4A2445}">
      <dgm:prSet/>
      <dgm:spPr/>
      <dgm:t>
        <a:bodyPr/>
        <a:lstStyle/>
        <a:p>
          <a:endParaRPr lang="en-US"/>
        </a:p>
      </dgm:t>
    </dgm:pt>
    <dgm:pt modelId="{5C1348B1-429E-470A-998A-6D21CD6C58E6}" type="sibTrans" cxnId="{3468F29B-A60C-4EFF-8228-BF192A4A2445}">
      <dgm:prSet/>
      <dgm:spPr/>
      <dgm:t>
        <a:bodyPr/>
        <a:lstStyle/>
        <a:p>
          <a:endParaRPr lang="en-US"/>
        </a:p>
      </dgm:t>
    </dgm:pt>
    <dgm:pt modelId="{10A23303-6D08-4A7B-B736-7797E16BD0BA}">
      <dgm:prSet/>
      <dgm:spPr/>
      <dgm:t>
        <a:bodyPr/>
        <a:lstStyle/>
        <a:p>
          <a:r>
            <a:rPr lang="en-US" b="1"/>
            <a:t>Who:</a:t>
          </a:r>
          <a:r>
            <a:rPr lang="en-US"/>
            <a:t> Northern Virginia City, Town, County floodplain administrators and other staff involved in stormwater or floodplain management; state and academic partners</a:t>
          </a:r>
        </a:p>
      </dgm:t>
    </dgm:pt>
    <dgm:pt modelId="{F8551C83-BD61-4FC0-A789-9CDA0D964545}" type="parTrans" cxnId="{A6CC49A9-AD8C-4A03-90B2-3DEA0E38B41E}">
      <dgm:prSet/>
      <dgm:spPr/>
      <dgm:t>
        <a:bodyPr/>
        <a:lstStyle/>
        <a:p>
          <a:endParaRPr lang="en-US"/>
        </a:p>
      </dgm:t>
    </dgm:pt>
    <dgm:pt modelId="{BF6481F2-84BA-4555-ACE1-43CE3D871C86}" type="sibTrans" cxnId="{A6CC49A9-AD8C-4A03-90B2-3DEA0E38B41E}">
      <dgm:prSet/>
      <dgm:spPr/>
      <dgm:t>
        <a:bodyPr/>
        <a:lstStyle/>
        <a:p>
          <a:endParaRPr lang="en-US"/>
        </a:p>
      </dgm:t>
    </dgm:pt>
    <dgm:pt modelId="{2C18D9AE-B57D-457C-A301-9C57204B14A6}">
      <dgm:prSet/>
      <dgm:spPr/>
      <dgm:t>
        <a:bodyPr/>
        <a:lstStyle/>
        <a:p>
          <a:r>
            <a:rPr lang="en-US"/>
            <a:t>Quarterly/As needed. First meeting held in October 2021. </a:t>
          </a:r>
        </a:p>
        <a:p>
          <a:endParaRPr lang="en-US"/>
        </a:p>
      </dgm:t>
    </dgm:pt>
    <dgm:pt modelId="{E3B8BA31-9092-4C01-B9C3-BB8936B42B47}" type="parTrans" cxnId="{EDE366AB-45D2-4D70-80B5-7C37DA7A282B}">
      <dgm:prSet/>
      <dgm:spPr/>
    </dgm:pt>
    <dgm:pt modelId="{64D69A9E-9BF9-4EB0-9908-0F84EE64CEB2}" type="sibTrans" cxnId="{EDE366AB-45D2-4D70-80B5-7C37DA7A282B}">
      <dgm:prSet/>
      <dgm:spPr/>
    </dgm:pt>
    <dgm:pt modelId="{6612F2A9-0E75-423B-9FC7-A402272699EC}" type="pres">
      <dgm:prSet presAssocID="{BF12A377-001C-4143-A30B-56197611BED3}" presName="vert0" presStyleCnt="0">
        <dgm:presLayoutVars>
          <dgm:dir/>
          <dgm:animOne val="branch"/>
          <dgm:animLvl val="lvl"/>
        </dgm:presLayoutVars>
      </dgm:prSet>
      <dgm:spPr/>
    </dgm:pt>
    <dgm:pt modelId="{FA4EE78A-1993-4909-AA6D-1953DE998B32}" type="pres">
      <dgm:prSet presAssocID="{5D4F8166-825E-4F47-BA6B-C4E69ACD213B}" presName="thickLine" presStyleLbl="alignNode1" presStyleIdx="0" presStyleCnt="4"/>
      <dgm:spPr/>
    </dgm:pt>
    <dgm:pt modelId="{01554AAA-5ED2-487A-9ED8-5695FF6B8CDD}" type="pres">
      <dgm:prSet presAssocID="{5D4F8166-825E-4F47-BA6B-C4E69ACD213B}" presName="horz1" presStyleCnt="0"/>
      <dgm:spPr/>
    </dgm:pt>
    <dgm:pt modelId="{40BFF5B4-F649-4E66-A2DE-724EF6D8B710}" type="pres">
      <dgm:prSet presAssocID="{5D4F8166-825E-4F47-BA6B-C4E69ACD213B}" presName="tx1" presStyleLbl="revTx" presStyleIdx="0" presStyleCnt="4"/>
      <dgm:spPr/>
    </dgm:pt>
    <dgm:pt modelId="{13465D18-89CB-40F7-8729-31AE3E02EBD3}" type="pres">
      <dgm:prSet presAssocID="{5D4F8166-825E-4F47-BA6B-C4E69ACD213B}" presName="vert1" presStyleCnt="0"/>
      <dgm:spPr/>
    </dgm:pt>
    <dgm:pt modelId="{1FDCF099-76AA-4B4C-A014-1B76E0B7C3FF}" type="pres">
      <dgm:prSet presAssocID="{9ED32EE2-F9E4-43AB-A27B-72547E5D9112}" presName="thickLine" presStyleLbl="alignNode1" presStyleIdx="1" presStyleCnt="4"/>
      <dgm:spPr/>
    </dgm:pt>
    <dgm:pt modelId="{DE900C0F-75A4-444F-AE0F-96B1389B219B}" type="pres">
      <dgm:prSet presAssocID="{9ED32EE2-F9E4-43AB-A27B-72547E5D9112}" presName="horz1" presStyleCnt="0"/>
      <dgm:spPr/>
    </dgm:pt>
    <dgm:pt modelId="{45E7E034-3C64-43B4-BC7C-E9D592DF3EBC}" type="pres">
      <dgm:prSet presAssocID="{9ED32EE2-F9E4-43AB-A27B-72547E5D9112}" presName="tx1" presStyleLbl="revTx" presStyleIdx="1" presStyleCnt="4"/>
      <dgm:spPr/>
    </dgm:pt>
    <dgm:pt modelId="{153BF1FB-35BB-453D-9E49-94947F9F078D}" type="pres">
      <dgm:prSet presAssocID="{9ED32EE2-F9E4-43AB-A27B-72547E5D9112}" presName="vert1" presStyleCnt="0"/>
      <dgm:spPr/>
    </dgm:pt>
    <dgm:pt modelId="{3B687860-FA9E-4346-9FFB-81E6686CAE45}" type="pres">
      <dgm:prSet presAssocID="{10A23303-6D08-4A7B-B736-7797E16BD0BA}" presName="thickLine" presStyleLbl="alignNode1" presStyleIdx="2" presStyleCnt="4"/>
      <dgm:spPr/>
    </dgm:pt>
    <dgm:pt modelId="{ADC03102-2C6D-4E94-8219-DBB0415797C9}" type="pres">
      <dgm:prSet presAssocID="{10A23303-6D08-4A7B-B736-7797E16BD0BA}" presName="horz1" presStyleCnt="0"/>
      <dgm:spPr/>
    </dgm:pt>
    <dgm:pt modelId="{CEDEEBD5-4BFF-451F-AA0B-FDAF370FFBF3}" type="pres">
      <dgm:prSet presAssocID="{10A23303-6D08-4A7B-B736-7797E16BD0BA}" presName="tx1" presStyleLbl="revTx" presStyleIdx="2" presStyleCnt="4"/>
      <dgm:spPr/>
    </dgm:pt>
    <dgm:pt modelId="{AF5F7964-1CF2-41C7-B671-1B36D2510628}" type="pres">
      <dgm:prSet presAssocID="{10A23303-6D08-4A7B-B736-7797E16BD0BA}" presName="vert1" presStyleCnt="0"/>
      <dgm:spPr/>
    </dgm:pt>
    <dgm:pt modelId="{3D8CDB21-FCF6-4DF8-94E6-FE976EE7C218}" type="pres">
      <dgm:prSet presAssocID="{2C18D9AE-B57D-457C-A301-9C57204B14A6}" presName="thickLine" presStyleLbl="alignNode1" presStyleIdx="3" presStyleCnt="4"/>
      <dgm:spPr/>
    </dgm:pt>
    <dgm:pt modelId="{972E8E54-4CAA-46BC-AA71-AC297C0499AB}" type="pres">
      <dgm:prSet presAssocID="{2C18D9AE-B57D-457C-A301-9C57204B14A6}" presName="horz1" presStyleCnt="0"/>
      <dgm:spPr/>
    </dgm:pt>
    <dgm:pt modelId="{26F0BE01-6B47-4288-AA38-F2D3F4E00B07}" type="pres">
      <dgm:prSet presAssocID="{2C18D9AE-B57D-457C-A301-9C57204B14A6}" presName="tx1" presStyleLbl="revTx" presStyleIdx="3" presStyleCnt="4"/>
      <dgm:spPr/>
    </dgm:pt>
    <dgm:pt modelId="{3D342D95-3233-4AE4-8125-FED9C6FD6B09}" type="pres">
      <dgm:prSet presAssocID="{2C18D9AE-B57D-457C-A301-9C57204B14A6}" presName="vert1" presStyleCnt="0"/>
      <dgm:spPr/>
    </dgm:pt>
  </dgm:ptLst>
  <dgm:cxnLst>
    <dgm:cxn modelId="{4B3BF43D-CB97-4464-9B69-9624DB5B93C4}" type="presOf" srcId="{BF12A377-001C-4143-A30B-56197611BED3}" destId="{6612F2A9-0E75-423B-9FC7-A402272699EC}" srcOrd="0" destOrd="0" presId="urn:microsoft.com/office/officeart/2008/layout/LinedList"/>
    <dgm:cxn modelId="{C4E4DB67-D696-4A44-99F6-3A368E72D1DD}" type="presOf" srcId="{9ED32EE2-F9E4-43AB-A27B-72547E5D9112}" destId="{45E7E034-3C64-43B4-BC7C-E9D592DF3EBC}" srcOrd="0" destOrd="0" presId="urn:microsoft.com/office/officeart/2008/layout/LinedList"/>
    <dgm:cxn modelId="{64DC876E-D13F-462D-BEF9-D33068B4F24F}" srcId="{BF12A377-001C-4143-A30B-56197611BED3}" destId="{5D4F8166-825E-4F47-BA6B-C4E69ACD213B}" srcOrd="0" destOrd="0" parTransId="{A07FAB06-0439-4A26-9B36-448966198896}" sibTransId="{94AD6804-2A22-424A-B141-C6897F96321A}"/>
    <dgm:cxn modelId="{309B8F97-BFBA-47F4-9FA6-8774928AE0D2}" type="presOf" srcId="{2C18D9AE-B57D-457C-A301-9C57204B14A6}" destId="{26F0BE01-6B47-4288-AA38-F2D3F4E00B07}" srcOrd="0" destOrd="0" presId="urn:microsoft.com/office/officeart/2008/layout/LinedList"/>
    <dgm:cxn modelId="{3468F29B-A60C-4EFF-8228-BF192A4A2445}" srcId="{BF12A377-001C-4143-A30B-56197611BED3}" destId="{9ED32EE2-F9E4-43AB-A27B-72547E5D9112}" srcOrd="1" destOrd="0" parTransId="{C9CA8932-B533-46B4-A05D-AB86FA682A8C}" sibTransId="{5C1348B1-429E-470A-998A-6D21CD6C58E6}"/>
    <dgm:cxn modelId="{A6CC49A9-AD8C-4A03-90B2-3DEA0E38B41E}" srcId="{BF12A377-001C-4143-A30B-56197611BED3}" destId="{10A23303-6D08-4A7B-B736-7797E16BD0BA}" srcOrd="2" destOrd="0" parTransId="{F8551C83-BD61-4FC0-A789-9CDA0D964545}" sibTransId="{BF6481F2-84BA-4555-ACE1-43CE3D871C86}"/>
    <dgm:cxn modelId="{EDE366AB-45D2-4D70-80B5-7C37DA7A282B}" srcId="{BF12A377-001C-4143-A30B-56197611BED3}" destId="{2C18D9AE-B57D-457C-A301-9C57204B14A6}" srcOrd="3" destOrd="0" parTransId="{E3B8BA31-9092-4C01-B9C3-BB8936B42B47}" sibTransId="{64D69A9E-9BF9-4EB0-9908-0F84EE64CEB2}"/>
    <dgm:cxn modelId="{777121B2-951A-400F-89DF-9ECEF7F3EBC9}" type="presOf" srcId="{5D4F8166-825E-4F47-BA6B-C4E69ACD213B}" destId="{40BFF5B4-F649-4E66-A2DE-724EF6D8B710}" srcOrd="0" destOrd="0" presId="urn:microsoft.com/office/officeart/2008/layout/LinedList"/>
    <dgm:cxn modelId="{D688DAB5-DD5A-461F-A52D-41E5B0996BF3}" type="presOf" srcId="{10A23303-6D08-4A7B-B736-7797E16BD0BA}" destId="{CEDEEBD5-4BFF-451F-AA0B-FDAF370FFBF3}" srcOrd="0" destOrd="0" presId="urn:microsoft.com/office/officeart/2008/layout/LinedList"/>
    <dgm:cxn modelId="{CD507EBC-5D8C-4744-9AF4-7AC68485A356}" type="presParOf" srcId="{6612F2A9-0E75-423B-9FC7-A402272699EC}" destId="{FA4EE78A-1993-4909-AA6D-1953DE998B32}" srcOrd="0" destOrd="0" presId="urn:microsoft.com/office/officeart/2008/layout/LinedList"/>
    <dgm:cxn modelId="{FAFF240E-B9C5-46CC-81B5-306EB1D80C92}" type="presParOf" srcId="{6612F2A9-0E75-423B-9FC7-A402272699EC}" destId="{01554AAA-5ED2-487A-9ED8-5695FF6B8CDD}" srcOrd="1" destOrd="0" presId="urn:microsoft.com/office/officeart/2008/layout/LinedList"/>
    <dgm:cxn modelId="{B1B38955-7485-4BAB-A470-8470C7D28451}" type="presParOf" srcId="{01554AAA-5ED2-487A-9ED8-5695FF6B8CDD}" destId="{40BFF5B4-F649-4E66-A2DE-724EF6D8B710}" srcOrd="0" destOrd="0" presId="urn:microsoft.com/office/officeart/2008/layout/LinedList"/>
    <dgm:cxn modelId="{5747DB6B-45CA-4FBD-9155-EE83D373EE58}" type="presParOf" srcId="{01554AAA-5ED2-487A-9ED8-5695FF6B8CDD}" destId="{13465D18-89CB-40F7-8729-31AE3E02EBD3}" srcOrd="1" destOrd="0" presId="urn:microsoft.com/office/officeart/2008/layout/LinedList"/>
    <dgm:cxn modelId="{21006A63-F0BC-4765-A1A2-F3605BBF68B2}" type="presParOf" srcId="{6612F2A9-0E75-423B-9FC7-A402272699EC}" destId="{1FDCF099-76AA-4B4C-A014-1B76E0B7C3FF}" srcOrd="2" destOrd="0" presId="urn:microsoft.com/office/officeart/2008/layout/LinedList"/>
    <dgm:cxn modelId="{A766A431-2D68-449A-BD8E-1A9A5C17B002}" type="presParOf" srcId="{6612F2A9-0E75-423B-9FC7-A402272699EC}" destId="{DE900C0F-75A4-444F-AE0F-96B1389B219B}" srcOrd="3" destOrd="0" presId="urn:microsoft.com/office/officeart/2008/layout/LinedList"/>
    <dgm:cxn modelId="{0701A093-774F-4F23-B0D8-3F9B17DECB77}" type="presParOf" srcId="{DE900C0F-75A4-444F-AE0F-96B1389B219B}" destId="{45E7E034-3C64-43B4-BC7C-E9D592DF3EBC}" srcOrd="0" destOrd="0" presId="urn:microsoft.com/office/officeart/2008/layout/LinedList"/>
    <dgm:cxn modelId="{0DB9A885-54EB-42FC-9FBC-443F4932EE23}" type="presParOf" srcId="{DE900C0F-75A4-444F-AE0F-96B1389B219B}" destId="{153BF1FB-35BB-453D-9E49-94947F9F078D}" srcOrd="1" destOrd="0" presId="urn:microsoft.com/office/officeart/2008/layout/LinedList"/>
    <dgm:cxn modelId="{0448A904-70EA-4A38-A334-B44C37EB68E1}" type="presParOf" srcId="{6612F2A9-0E75-423B-9FC7-A402272699EC}" destId="{3B687860-FA9E-4346-9FFB-81E6686CAE45}" srcOrd="4" destOrd="0" presId="urn:microsoft.com/office/officeart/2008/layout/LinedList"/>
    <dgm:cxn modelId="{00299DBB-E800-4262-8A42-809B6B1D7BCB}" type="presParOf" srcId="{6612F2A9-0E75-423B-9FC7-A402272699EC}" destId="{ADC03102-2C6D-4E94-8219-DBB0415797C9}" srcOrd="5" destOrd="0" presId="urn:microsoft.com/office/officeart/2008/layout/LinedList"/>
    <dgm:cxn modelId="{48CF8DAF-5603-42B6-BB5A-A123D6F470F9}" type="presParOf" srcId="{ADC03102-2C6D-4E94-8219-DBB0415797C9}" destId="{CEDEEBD5-4BFF-451F-AA0B-FDAF370FFBF3}" srcOrd="0" destOrd="0" presId="urn:microsoft.com/office/officeart/2008/layout/LinedList"/>
    <dgm:cxn modelId="{B349E4FC-A610-4E7B-A283-1F47BCB260CD}" type="presParOf" srcId="{ADC03102-2C6D-4E94-8219-DBB0415797C9}" destId="{AF5F7964-1CF2-41C7-B671-1B36D2510628}" srcOrd="1" destOrd="0" presId="urn:microsoft.com/office/officeart/2008/layout/LinedList"/>
    <dgm:cxn modelId="{A3B7BC6A-78C4-4592-B7F2-86E404CCA07D}" type="presParOf" srcId="{6612F2A9-0E75-423B-9FC7-A402272699EC}" destId="{3D8CDB21-FCF6-4DF8-94E6-FE976EE7C218}" srcOrd="6" destOrd="0" presId="urn:microsoft.com/office/officeart/2008/layout/LinedList"/>
    <dgm:cxn modelId="{B13FC16A-A946-496D-9A03-CFC69EED1536}" type="presParOf" srcId="{6612F2A9-0E75-423B-9FC7-A402272699EC}" destId="{972E8E54-4CAA-46BC-AA71-AC297C0499AB}" srcOrd="7" destOrd="0" presId="urn:microsoft.com/office/officeart/2008/layout/LinedList"/>
    <dgm:cxn modelId="{EFBD0C0C-1B73-4141-8B8F-ABBE154CBAC4}" type="presParOf" srcId="{972E8E54-4CAA-46BC-AA71-AC297C0499AB}" destId="{26F0BE01-6B47-4288-AA38-F2D3F4E00B07}" srcOrd="0" destOrd="0" presId="urn:microsoft.com/office/officeart/2008/layout/LinedList"/>
    <dgm:cxn modelId="{6EC96867-7D9E-4F48-B41D-C8162B18734D}" type="presParOf" srcId="{972E8E54-4CAA-46BC-AA71-AC297C0499AB}" destId="{3D342D95-3233-4AE4-8125-FED9C6FD6B0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E78A-1993-4909-AA6D-1953DE998B32}">
      <dsp:nvSpPr>
        <dsp:cNvPr id="0" name=""/>
        <dsp:cNvSpPr/>
      </dsp:nvSpPr>
      <dsp:spPr>
        <a:xfrm>
          <a:off x="0" y="0"/>
          <a:ext cx="9873343"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40BFF5B4-F649-4E66-A2DE-724EF6D8B710}">
      <dsp:nvSpPr>
        <dsp:cNvPr id="0" name=""/>
        <dsp:cNvSpPr/>
      </dsp:nvSpPr>
      <dsp:spPr>
        <a:xfrm>
          <a:off x="0" y="0"/>
          <a:ext cx="9873343" cy="7837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a:t>What:</a:t>
          </a:r>
          <a:r>
            <a:rPr lang="en-US" sz="1900" kern="1200"/>
            <a:t> Ad hoc group of individuals interested in navigating increasingly complex flooding patterns and to find ways to deal with a rising level of rain-related property damage.</a:t>
          </a:r>
        </a:p>
      </dsp:txBody>
      <dsp:txXfrm>
        <a:off x="0" y="0"/>
        <a:ext cx="9873343" cy="783771"/>
      </dsp:txXfrm>
    </dsp:sp>
    <dsp:sp modelId="{1FDCF099-76AA-4B4C-A014-1B76E0B7C3FF}">
      <dsp:nvSpPr>
        <dsp:cNvPr id="0" name=""/>
        <dsp:cNvSpPr/>
      </dsp:nvSpPr>
      <dsp:spPr>
        <a:xfrm>
          <a:off x="0" y="783771"/>
          <a:ext cx="9873343"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45E7E034-3C64-43B4-BC7C-E9D592DF3EBC}">
      <dsp:nvSpPr>
        <dsp:cNvPr id="0" name=""/>
        <dsp:cNvSpPr/>
      </dsp:nvSpPr>
      <dsp:spPr>
        <a:xfrm>
          <a:off x="0" y="783771"/>
          <a:ext cx="9873343" cy="7837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a:t>Purpose:</a:t>
          </a:r>
          <a:r>
            <a:rPr lang="en-US" sz="1900" kern="1200"/>
            <a:t> Identify common trends/issues related to current and future flood risk and damages. Discuss potential solutions and strategies for implementation.</a:t>
          </a:r>
        </a:p>
      </dsp:txBody>
      <dsp:txXfrm>
        <a:off x="0" y="783771"/>
        <a:ext cx="9873343" cy="783771"/>
      </dsp:txXfrm>
    </dsp:sp>
    <dsp:sp modelId="{3B687860-FA9E-4346-9FFB-81E6686CAE45}">
      <dsp:nvSpPr>
        <dsp:cNvPr id="0" name=""/>
        <dsp:cNvSpPr/>
      </dsp:nvSpPr>
      <dsp:spPr>
        <a:xfrm>
          <a:off x="0" y="1567542"/>
          <a:ext cx="9873343"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CEDEEBD5-4BFF-451F-AA0B-FDAF370FFBF3}">
      <dsp:nvSpPr>
        <dsp:cNvPr id="0" name=""/>
        <dsp:cNvSpPr/>
      </dsp:nvSpPr>
      <dsp:spPr>
        <a:xfrm>
          <a:off x="0" y="1567542"/>
          <a:ext cx="9873343" cy="7837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a:t>Who:</a:t>
          </a:r>
          <a:r>
            <a:rPr lang="en-US" sz="1900" kern="1200"/>
            <a:t> Northern Virginia City, Town, County floodplain administrators and other staff involved in stormwater or floodplain management; state and academic partners</a:t>
          </a:r>
        </a:p>
      </dsp:txBody>
      <dsp:txXfrm>
        <a:off x="0" y="1567542"/>
        <a:ext cx="9873343" cy="783771"/>
      </dsp:txXfrm>
    </dsp:sp>
    <dsp:sp modelId="{3D8CDB21-FCF6-4DF8-94E6-FE976EE7C218}">
      <dsp:nvSpPr>
        <dsp:cNvPr id="0" name=""/>
        <dsp:cNvSpPr/>
      </dsp:nvSpPr>
      <dsp:spPr>
        <a:xfrm>
          <a:off x="0" y="2351314"/>
          <a:ext cx="9873343"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26F0BE01-6B47-4288-AA38-F2D3F4E00B07}">
      <dsp:nvSpPr>
        <dsp:cNvPr id="0" name=""/>
        <dsp:cNvSpPr/>
      </dsp:nvSpPr>
      <dsp:spPr>
        <a:xfrm>
          <a:off x="0" y="2351314"/>
          <a:ext cx="9873343" cy="7837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Quarterly/As needed. First meeting held in October 2021. </a:t>
          </a:r>
        </a:p>
        <a:p>
          <a:pPr marL="0" lvl="0" indent="0" algn="l" defTabSz="844550">
            <a:lnSpc>
              <a:spcPct val="90000"/>
            </a:lnSpc>
            <a:spcBef>
              <a:spcPct val="0"/>
            </a:spcBef>
            <a:spcAft>
              <a:spcPct val="35000"/>
            </a:spcAft>
            <a:buNone/>
          </a:pPr>
          <a:endParaRPr lang="en-US" sz="1900" kern="1200"/>
        </a:p>
      </dsp:txBody>
      <dsp:txXfrm>
        <a:off x="0" y="2351314"/>
        <a:ext cx="9873343" cy="783771"/>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65CA35E9-5B69-4511-9E91-ACB3389DDF8A}" type="datetimeFigureOut">
              <a:rPr lang="en-US" smtClean="0"/>
              <a:t>7/6/2023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02354D82-E177-491E-B56B-1152F566B446}" type="slidenum">
              <a:rPr lang="en-US" smtClean="0"/>
              <a:t>‹#›</a:t>
            </a:fld>
            <a:endParaRPr lang="en-US"/>
          </a:p>
        </p:txBody>
      </p:sp>
    </p:spTree>
    <p:extLst>
      <p:ext uri="{BB962C8B-B14F-4D97-AF65-F5344CB8AC3E}">
        <p14:creationId xmlns:p14="http://schemas.microsoft.com/office/powerpoint/2010/main" val="3163561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looking to better incorporate climate resiliency into their programming and projects in the future.</a:t>
            </a:r>
          </a:p>
        </p:txBody>
      </p:sp>
      <p:sp>
        <p:nvSpPr>
          <p:cNvPr id="4" name="Slide Number Placeholder 3"/>
          <p:cNvSpPr>
            <a:spLocks noGrp="1"/>
          </p:cNvSpPr>
          <p:nvPr>
            <p:ph type="sldNum" sz="quarter" idx="5"/>
          </p:nvPr>
        </p:nvSpPr>
        <p:spPr/>
        <p:txBody>
          <a:bodyPr/>
          <a:lstStyle/>
          <a:p>
            <a:fld id="{02354D82-E177-491E-B56B-1152F566B446}" type="slidenum">
              <a:rPr lang="en-US" smtClean="0"/>
              <a:t>2</a:t>
            </a:fld>
            <a:endParaRPr lang="en-US"/>
          </a:p>
        </p:txBody>
      </p:sp>
    </p:spTree>
    <p:extLst>
      <p:ext uri="{BB962C8B-B14F-4D97-AF65-F5344CB8AC3E}">
        <p14:creationId xmlns:p14="http://schemas.microsoft.com/office/powerpoint/2010/main" val="5390965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354D82-E177-491E-B56B-1152F566B446}" type="slidenum">
              <a:rPr lang="en-US" smtClean="0"/>
              <a:t>16</a:t>
            </a:fld>
            <a:endParaRPr lang="en-US"/>
          </a:p>
        </p:txBody>
      </p:sp>
    </p:spTree>
    <p:extLst>
      <p:ext uri="{BB962C8B-B14F-4D97-AF65-F5344CB8AC3E}">
        <p14:creationId xmlns:p14="http://schemas.microsoft.com/office/powerpoint/2010/main" val="20663036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354D82-E177-491E-B56B-1152F566B446}" type="slidenum">
              <a:rPr lang="en-US" smtClean="0"/>
              <a:t>17</a:t>
            </a:fld>
            <a:endParaRPr lang="en-US"/>
          </a:p>
        </p:txBody>
      </p:sp>
    </p:spTree>
    <p:extLst>
      <p:ext uri="{BB962C8B-B14F-4D97-AF65-F5344CB8AC3E}">
        <p14:creationId xmlns:p14="http://schemas.microsoft.com/office/powerpoint/2010/main" val="2061415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Stormwater engineers, planner, public works, communications and outreach staff</a:t>
            </a:r>
          </a:p>
          <a:p>
            <a:pPr marL="171450" indent="-171450">
              <a:buFontTx/>
              <a:buChar char="-"/>
            </a:pPr>
            <a:r>
              <a:rPr lang="en-US"/>
              <a:t>Speakers will talk about their current projects and initiatives, look at prior slides</a:t>
            </a:r>
          </a:p>
          <a:p>
            <a:pPr marL="171450" indent="-171450">
              <a:buFontTx/>
              <a:buChar char="-"/>
            </a:pPr>
            <a:r>
              <a:rPr lang="en-US"/>
              <a:t>Invite partners from planning district commissions from their resilience guidelines, shared issues for shared solutions</a:t>
            </a:r>
          </a:p>
          <a:p>
            <a:pPr marL="171450" indent="-171450">
              <a:buFontTx/>
              <a:buChar char="-"/>
            </a:pPr>
            <a:endParaRPr lang="en-US"/>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02354D82-E177-491E-B56B-1152F566B446}" type="slidenum">
              <a:rPr lang="en-US" smtClean="0"/>
              <a:t>4</a:t>
            </a:fld>
            <a:endParaRPr lang="en-US"/>
          </a:p>
        </p:txBody>
      </p:sp>
    </p:spTree>
    <p:extLst>
      <p:ext uri="{BB962C8B-B14F-4D97-AF65-F5344CB8AC3E}">
        <p14:creationId xmlns:p14="http://schemas.microsoft.com/office/powerpoint/2010/main" val="962524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source: PWC </a:t>
            </a:r>
            <a:r>
              <a:rPr lang="en-US" err="1"/>
              <a:t>storymap</a:t>
            </a:r>
            <a:r>
              <a:rPr lang="en-US"/>
              <a:t> (not public) </a:t>
            </a:r>
          </a:p>
          <a:p>
            <a:r>
              <a:rPr lang="en-US"/>
              <a:t>Recent technology developments in the area, independently installing rain gauge system</a:t>
            </a:r>
          </a:p>
          <a:p>
            <a:r>
              <a:rPr lang="en-US"/>
              <a:t>At state level looking to go through a full update for gauges statewide</a:t>
            </a:r>
          </a:p>
          <a:p>
            <a:r>
              <a:rPr lang="en-US"/>
              <a:t>Department of homeland security have had multiple localities receive gauges</a:t>
            </a:r>
          </a:p>
          <a:p>
            <a:endParaRPr lang="en-US"/>
          </a:p>
          <a:p>
            <a:endParaRPr lang="en-US"/>
          </a:p>
        </p:txBody>
      </p:sp>
      <p:sp>
        <p:nvSpPr>
          <p:cNvPr id="4" name="Slide Number Placeholder 3"/>
          <p:cNvSpPr>
            <a:spLocks noGrp="1"/>
          </p:cNvSpPr>
          <p:nvPr>
            <p:ph type="sldNum" sz="quarter" idx="5"/>
          </p:nvPr>
        </p:nvSpPr>
        <p:spPr/>
        <p:txBody>
          <a:bodyPr/>
          <a:lstStyle/>
          <a:p>
            <a:fld id="{02354D82-E177-491E-B56B-1152F566B446}" type="slidenum">
              <a:rPr lang="en-US" smtClean="0"/>
              <a:t>5</a:t>
            </a:fld>
            <a:endParaRPr lang="en-US"/>
          </a:p>
        </p:txBody>
      </p:sp>
    </p:spTree>
    <p:extLst>
      <p:ext uri="{BB962C8B-B14F-4D97-AF65-F5344CB8AC3E}">
        <p14:creationId xmlns:p14="http://schemas.microsoft.com/office/powerpoint/2010/main" val="1937224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PWC </a:t>
            </a:r>
            <a:r>
              <a:rPr lang="en-US" err="1"/>
              <a:t>storymap</a:t>
            </a:r>
            <a:r>
              <a:rPr lang="en-US"/>
              <a:t> (not public)</a:t>
            </a:r>
          </a:p>
        </p:txBody>
      </p:sp>
      <p:sp>
        <p:nvSpPr>
          <p:cNvPr id="4" name="Slide Number Placeholder 3"/>
          <p:cNvSpPr>
            <a:spLocks noGrp="1"/>
          </p:cNvSpPr>
          <p:nvPr>
            <p:ph type="sldNum" sz="quarter" idx="5"/>
          </p:nvPr>
        </p:nvSpPr>
        <p:spPr/>
        <p:txBody>
          <a:bodyPr/>
          <a:lstStyle/>
          <a:p>
            <a:fld id="{02354D82-E177-491E-B56B-1152F566B446}" type="slidenum">
              <a:rPr lang="en-US" smtClean="0"/>
              <a:t>7</a:t>
            </a:fld>
            <a:endParaRPr lang="en-US"/>
          </a:p>
        </p:txBody>
      </p:sp>
    </p:spTree>
    <p:extLst>
      <p:ext uri="{BB962C8B-B14F-4D97-AF65-F5344CB8AC3E}">
        <p14:creationId xmlns:p14="http://schemas.microsoft.com/office/powerpoint/2010/main" val="2371455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LEED: leadership in energy and environmental design</a:t>
            </a:r>
          </a:p>
        </p:txBody>
      </p:sp>
      <p:sp>
        <p:nvSpPr>
          <p:cNvPr id="4" name="Slide Number Placeholder 3"/>
          <p:cNvSpPr>
            <a:spLocks noGrp="1"/>
          </p:cNvSpPr>
          <p:nvPr>
            <p:ph type="sldNum" sz="quarter" idx="5"/>
          </p:nvPr>
        </p:nvSpPr>
        <p:spPr/>
        <p:txBody>
          <a:bodyPr/>
          <a:lstStyle/>
          <a:p>
            <a:fld id="{02354D82-E177-491E-B56B-1152F566B446}" type="slidenum">
              <a:rPr lang="en-US" smtClean="0"/>
              <a:t>8</a:t>
            </a:fld>
            <a:endParaRPr lang="en-US"/>
          </a:p>
        </p:txBody>
      </p:sp>
    </p:spTree>
    <p:extLst>
      <p:ext uri="{BB962C8B-B14F-4D97-AF65-F5344CB8AC3E}">
        <p14:creationId xmlns:p14="http://schemas.microsoft.com/office/powerpoint/2010/main" val="1570572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Partly with CZM, not always annual </a:t>
            </a:r>
          </a:p>
          <a:p>
            <a:endParaRPr lang="en-US"/>
          </a:p>
          <a:p>
            <a:endParaRPr lang="en-US"/>
          </a:p>
        </p:txBody>
      </p:sp>
      <p:sp>
        <p:nvSpPr>
          <p:cNvPr id="4" name="Slide Number Placeholder 3"/>
          <p:cNvSpPr>
            <a:spLocks noGrp="1"/>
          </p:cNvSpPr>
          <p:nvPr>
            <p:ph type="sldNum" sz="quarter" idx="5"/>
          </p:nvPr>
        </p:nvSpPr>
        <p:spPr/>
        <p:txBody>
          <a:bodyPr/>
          <a:lstStyle/>
          <a:p>
            <a:fld id="{02354D82-E177-491E-B56B-1152F566B446}" type="slidenum">
              <a:rPr lang="en-US" smtClean="0"/>
              <a:t>9</a:t>
            </a:fld>
            <a:endParaRPr lang="en-US"/>
          </a:p>
        </p:txBody>
      </p:sp>
    </p:spTree>
    <p:extLst>
      <p:ext uri="{BB962C8B-B14F-4D97-AF65-F5344CB8AC3E}">
        <p14:creationId xmlns:p14="http://schemas.microsoft.com/office/powerpoint/2010/main" val="3389601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https://experience.arcgis.com/experience/d8319e3a2b5c42efa9dd241ddc0a0932/page/page_1/</a:t>
            </a:r>
          </a:p>
          <a:p>
            <a:endParaRPr lang="en-US"/>
          </a:p>
        </p:txBody>
      </p:sp>
      <p:sp>
        <p:nvSpPr>
          <p:cNvPr id="4" name="Slide Number Placeholder 3"/>
          <p:cNvSpPr>
            <a:spLocks noGrp="1"/>
          </p:cNvSpPr>
          <p:nvPr>
            <p:ph type="sldNum" sz="quarter" idx="5"/>
          </p:nvPr>
        </p:nvSpPr>
        <p:spPr/>
        <p:txBody>
          <a:bodyPr/>
          <a:lstStyle/>
          <a:p>
            <a:fld id="{02354D82-E177-491E-B56B-1152F566B446}" type="slidenum">
              <a:rPr lang="en-US" smtClean="0"/>
              <a:t>10</a:t>
            </a:fld>
            <a:endParaRPr lang="en-US"/>
          </a:p>
        </p:txBody>
      </p:sp>
    </p:spTree>
    <p:extLst>
      <p:ext uri="{BB962C8B-B14F-4D97-AF65-F5344CB8AC3E}">
        <p14:creationId xmlns:p14="http://schemas.microsoft.com/office/powerpoint/2010/main" val="25160004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354D82-E177-491E-B56B-1152F566B446}" type="slidenum">
              <a:rPr lang="en-US" smtClean="0"/>
              <a:t>14</a:t>
            </a:fld>
            <a:endParaRPr lang="en-US"/>
          </a:p>
        </p:txBody>
      </p:sp>
    </p:spTree>
    <p:extLst>
      <p:ext uri="{BB962C8B-B14F-4D97-AF65-F5344CB8AC3E}">
        <p14:creationId xmlns:p14="http://schemas.microsoft.com/office/powerpoint/2010/main" val="3324409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354D82-E177-491E-B56B-1152F566B446}" type="slidenum">
              <a:rPr lang="en-US" smtClean="0"/>
              <a:t>15</a:t>
            </a:fld>
            <a:endParaRPr lang="en-US"/>
          </a:p>
        </p:txBody>
      </p:sp>
    </p:spTree>
    <p:extLst>
      <p:ext uri="{BB962C8B-B14F-4D97-AF65-F5344CB8AC3E}">
        <p14:creationId xmlns:p14="http://schemas.microsoft.com/office/powerpoint/2010/main" val="15134881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6244130-673F-BC4C-9DC4-1B59DF45F57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65" y="0"/>
            <a:ext cx="12207240" cy="2978617"/>
          </a:xfrm>
          <a:prstGeom prst="rect">
            <a:avLst/>
          </a:prstGeom>
        </p:spPr>
      </p:pic>
      <p:sp>
        <p:nvSpPr>
          <p:cNvPr id="2" name="Title 1">
            <a:extLst>
              <a:ext uri="{FF2B5EF4-FFF2-40B4-BE49-F238E27FC236}">
                <a16:creationId xmlns:a16="http://schemas.microsoft.com/office/drawing/2014/main" id="{EF724EFA-1B39-3444-B121-DCB443EE2CBA}"/>
              </a:ext>
            </a:extLst>
          </p:cNvPr>
          <p:cNvSpPr>
            <a:spLocks noGrp="1"/>
          </p:cNvSpPr>
          <p:nvPr>
            <p:ph type="ctrTitle"/>
          </p:nvPr>
        </p:nvSpPr>
        <p:spPr>
          <a:xfrm>
            <a:off x="2756452" y="3429000"/>
            <a:ext cx="7911548" cy="963790"/>
          </a:xfrm>
        </p:spPr>
        <p:txBody>
          <a:bodyPr anchor="b">
            <a:normAutofit/>
          </a:bodyPr>
          <a:lstStyle>
            <a:lvl1pPr algn="l">
              <a:spcAft>
                <a:spcPts val="300"/>
              </a:spcAft>
              <a:defRPr sz="300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50DBD51-FC68-594B-8CE4-F767F02D9094}"/>
              </a:ext>
            </a:extLst>
          </p:cNvPr>
          <p:cNvSpPr>
            <a:spLocks noGrp="1"/>
          </p:cNvSpPr>
          <p:nvPr>
            <p:ph type="subTitle" idx="1"/>
          </p:nvPr>
        </p:nvSpPr>
        <p:spPr>
          <a:xfrm>
            <a:off x="2756450" y="4625715"/>
            <a:ext cx="7911549" cy="443840"/>
          </a:xfrm>
        </p:spPr>
        <p:txBody>
          <a:bodyPr>
            <a:normAutofit/>
          </a:bodyPr>
          <a:lstStyle>
            <a:lvl1pPr marL="0" indent="0" algn="l">
              <a:buNone/>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64B5AFDE-73AC-5F4A-BE74-C950FA1B464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74441" y="4392789"/>
            <a:ext cx="3225800" cy="2476500"/>
          </a:xfrm>
          <a:prstGeom prst="rect">
            <a:avLst/>
          </a:prstGeom>
        </p:spPr>
      </p:pic>
      <p:pic>
        <p:nvPicPr>
          <p:cNvPr id="12" name="Picture 11">
            <a:extLst>
              <a:ext uri="{FF2B5EF4-FFF2-40B4-BE49-F238E27FC236}">
                <a16:creationId xmlns:a16="http://schemas.microsoft.com/office/drawing/2014/main" id="{B80B229F-E121-C44D-AD05-5B637CB84B1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49688" y="5872646"/>
            <a:ext cx="1816100" cy="546100"/>
          </a:xfrm>
          <a:prstGeom prst="rect">
            <a:avLst/>
          </a:prstGeom>
        </p:spPr>
      </p:pic>
    </p:spTree>
    <p:extLst>
      <p:ext uri="{BB962C8B-B14F-4D97-AF65-F5344CB8AC3E}">
        <p14:creationId xmlns:p14="http://schemas.microsoft.com/office/powerpoint/2010/main" val="1056301558"/>
      </p:ext>
    </p:extLst>
  </p:cSld>
  <p:clrMapOvr>
    <a:masterClrMapping/>
  </p:clrMapOvr>
  <mc:AlternateContent xmlns:mc="http://schemas.openxmlformats.org/markup-compatibility/2006" xmlns:p14="http://schemas.microsoft.com/office/powerpoint/2010/main">
    <mc:Choice Requires="p14">
      <p:transition spd="slow" p14:dur="4000" advClick="0" advTm="7000"/>
    </mc:Choice>
    <mc:Fallback xmlns="">
      <p:transition spd="slow" advClick="0" advTm="7000"/>
    </mc:Fallback>
  </mc:AlternateContent>
  <p:extLst>
    <p:ext uri="{DCECCB84-F9BA-43D5-87BE-67443E8EF086}">
      <p15:sldGuideLst xmlns:p15="http://schemas.microsoft.com/office/powerpoint/2012/main">
        <p15:guide id="1" orient="horz" pos="4032">
          <p15:clr>
            <a:srgbClr val="FBAE40"/>
          </p15:clr>
        </p15:guide>
        <p15:guide id="2" pos="33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C681A-215A-514B-8940-0692C18851F0}"/>
              </a:ext>
            </a:extLst>
          </p:cNvPr>
          <p:cNvSpPr>
            <a:spLocks noGrp="1"/>
          </p:cNvSpPr>
          <p:nvPr>
            <p:ph type="title"/>
          </p:nvPr>
        </p:nvSpPr>
        <p:spPr/>
        <p:txBody>
          <a:bodyPr>
            <a:normAutofit/>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18009D-39F0-F446-BC9F-8BDE9A9E2443}"/>
              </a:ext>
            </a:extLst>
          </p:cNvPr>
          <p:cNvSpPr>
            <a:spLocks noGrp="1"/>
          </p:cNvSpPr>
          <p:nvPr>
            <p:ph idx="1"/>
          </p:nvPr>
        </p:nvSpPr>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094504411"/>
      </p:ext>
    </p:extLst>
  </p:cSld>
  <p:clrMapOvr>
    <a:masterClrMapping/>
  </p:clrMapOvr>
  <mc:AlternateContent xmlns:mc="http://schemas.openxmlformats.org/markup-compatibility/2006" xmlns:p14="http://schemas.microsoft.com/office/powerpoint/2010/main">
    <mc:Choice Requires="p14">
      <p:transition spd="slow" p14:dur="4000" advClick="0" advTm="7000"/>
    </mc:Choice>
    <mc:Fallback xmlns="">
      <p:transition spd="slow" advClick="0" advTm="7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559F3EC-BA48-6C40-9E0F-57BB1C245606}"/>
              </a:ext>
            </a:extLst>
          </p:cNvPr>
          <p:cNvSpPr/>
          <p:nvPr userDrawn="1"/>
        </p:nvSpPr>
        <p:spPr>
          <a:xfrm>
            <a:off x="6096000" y="457200"/>
            <a:ext cx="5029200" cy="6400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967D39-EBAB-4645-967C-CD3C923C87AA}"/>
              </a:ext>
            </a:extLst>
          </p:cNvPr>
          <p:cNvSpPr>
            <a:spLocks noGrp="1"/>
          </p:cNvSpPr>
          <p:nvPr>
            <p:ph type="title"/>
          </p:nvPr>
        </p:nvSpPr>
        <p:spPr>
          <a:xfrm>
            <a:off x="6547758" y="1164774"/>
            <a:ext cx="3932237" cy="1338396"/>
          </a:xfrm>
        </p:spPr>
        <p:txBody>
          <a:bodyPr bIns="0" anchor="b" anchorCtr="0">
            <a:noAutofit/>
          </a:bodyPr>
          <a:lstStyle>
            <a:lvl1pPr>
              <a:spcAft>
                <a:spcPts val="300"/>
              </a:spcAft>
              <a:defRPr sz="3200"/>
            </a:lvl1pPr>
          </a:lstStyle>
          <a:p>
            <a:r>
              <a:rPr lang="en-US"/>
              <a:t>Click to edit Master title style</a:t>
            </a:r>
          </a:p>
        </p:txBody>
      </p:sp>
      <p:sp>
        <p:nvSpPr>
          <p:cNvPr id="3" name="Picture Placeholder 2">
            <a:extLst>
              <a:ext uri="{FF2B5EF4-FFF2-40B4-BE49-F238E27FC236}">
                <a16:creationId xmlns:a16="http://schemas.microsoft.com/office/drawing/2014/main" id="{21EAE367-F1FA-0346-AAD7-F13F781C3E05}"/>
              </a:ext>
            </a:extLst>
          </p:cNvPr>
          <p:cNvSpPr>
            <a:spLocks noGrp="1"/>
          </p:cNvSpPr>
          <p:nvPr>
            <p:ph type="pic" idx="1"/>
          </p:nvPr>
        </p:nvSpPr>
        <p:spPr>
          <a:xfrm>
            <a:off x="800101" y="1164775"/>
            <a:ext cx="2775857" cy="201385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AD2ADE0-605C-6E46-9C38-E8DCFC435A9F}"/>
              </a:ext>
            </a:extLst>
          </p:cNvPr>
          <p:cNvSpPr>
            <a:spLocks noGrp="1"/>
          </p:cNvSpPr>
          <p:nvPr>
            <p:ph type="body" sz="half" idx="2"/>
          </p:nvPr>
        </p:nvSpPr>
        <p:spPr>
          <a:xfrm>
            <a:off x="6547758" y="2743200"/>
            <a:ext cx="3932237" cy="2677886"/>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Picture Placeholder 2">
            <a:extLst>
              <a:ext uri="{FF2B5EF4-FFF2-40B4-BE49-F238E27FC236}">
                <a16:creationId xmlns:a16="http://schemas.microsoft.com/office/drawing/2014/main" id="{C0849429-0FE7-6446-9D38-9CCE508FA50C}"/>
              </a:ext>
            </a:extLst>
          </p:cNvPr>
          <p:cNvSpPr>
            <a:spLocks noGrp="1"/>
          </p:cNvSpPr>
          <p:nvPr>
            <p:ph type="pic" idx="10"/>
          </p:nvPr>
        </p:nvSpPr>
        <p:spPr>
          <a:xfrm>
            <a:off x="3810000" y="1164775"/>
            <a:ext cx="1839686" cy="201385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6" name="Picture Placeholder 2">
            <a:extLst>
              <a:ext uri="{FF2B5EF4-FFF2-40B4-BE49-F238E27FC236}">
                <a16:creationId xmlns:a16="http://schemas.microsoft.com/office/drawing/2014/main" id="{C3E74277-A0F1-B84E-B1E0-3011966558E2}"/>
              </a:ext>
            </a:extLst>
          </p:cNvPr>
          <p:cNvSpPr>
            <a:spLocks noGrp="1"/>
          </p:cNvSpPr>
          <p:nvPr>
            <p:ph type="pic" idx="11"/>
          </p:nvPr>
        </p:nvSpPr>
        <p:spPr>
          <a:xfrm>
            <a:off x="2879273" y="3407232"/>
            <a:ext cx="2775857" cy="201385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7" name="Picture Placeholder 2">
            <a:extLst>
              <a:ext uri="{FF2B5EF4-FFF2-40B4-BE49-F238E27FC236}">
                <a16:creationId xmlns:a16="http://schemas.microsoft.com/office/drawing/2014/main" id="{8B1F9EC9-E0A4-1346-9618-AED4F5E86738}"/>
              </a:ext>
            </a:extLst>
          </p:cNvPr>
          <p:cNvSpPr>
            <a:spLocks noGrp="1"/>
          </p:cNvSpPr>
          <p:nvPr>
            <p:ph type="pic" idx="12"/>
          </p:nvPr>
        </p:nvSpPr>
        <p:spPr>
          <a:xfrm>
            <a:off x="800101" y="3407232"/>
            <a:ext cx="1839686" cy="201385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2669776314"/>
      </p:ext>
    </p:extLst>
  </p:cSld>
  <p:clrMapOvr>
    <a:masterClrMapping/>
  </p:clrMapOvr>
  <mc:AlternateContent xmlns:mc="http://schemas.openxmlformats.org/markup-compatibility/2006" xmlns:p14="http://schemas.microsoft.com/office/powerpoint/2010/main">
    <mc:Choice Requires="p14">
      <p:transition spd="slow" p14:dur="4000" advClick="0" advTm="7000"/>
    </mc:Choice>
    <mc:Fallback xmlns="">
      <p:transition spd="slow" advClick="0" advTm="7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67D39-EBAB-4645-967C-CD3C923C87AA}"/>
              </a:ext>
            </a:extLst>
          </p:cNvPr>
          <p:cNvSpPr>
            <a:spLocks noGrp="1"/>
          </p:cNvSpPr>
          <p:nvPr>
            <p:ph type="title"/>
          </p:nvPr>
        </p:nvSpPr>
        <p:spPr>
          <a:xfrm>
            <a:off x="839788" y="457200"/>
            <a:ext cx="3932237" cy="1574233"/>
          </a:xfrm>
        </p:spPr>
        <p:txBody>
          <a:bodyPr anchor="b" anchorCtr="0"/>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1EAE367-F1FA-0346-AAD7-F13F781C3E05}"/>
              </a:ext>
            </a:extLst>
          </p:cNvPr>
          <p:cNvSpPr>
            <a:spLocks noGrp="1"/>
          </p:cNvSpPr>
          <p:nvPr>
            <p:ph type="pic" idx="1"/>
          </p:nvPr>
        </p:nvSpPr>
        <p:spPr>
          <a:xfrm>
            <a:off x="5181600" y="457200"/>
            <a:ext cx="5965371" cy="64007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AD2ADE0-605C-6E46-9C38-E8DCFC435A9F}"/>
              </a:ext>
            </a:extLst>
          </p:cNvPr>
          <p:cNvSpPr>
            <a:spLocks noGrp="1"/>
          </p:cNvSpPr>
          <p:nvPr>
            <p:ph type="body" sz="half" idx="2"/>
          </p:nvPr>
        </p:nvSpPr>
        <p:spPr>
          <a:xfrm>
            <a:off x="839788" y="2286001"/>
            <a:ext cx="3932237" cy="3135086"/>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62727879"/>
      </p:ext>
    </p:extLst>
  </p:cSld>
  <p:clrMapOvr>
    <a:masterClrMapping/>
  </p:clrMapOvr>
  <mc:AlternateContent xmlns:mc="http://schemas.openxmlformats.org/markup-compatibility/2006" xmlns:p14="http://schemas.microsoft.com/office/powerpoint/2010/main">
    <mc:Choice Requires="p14">
      <p:transition spd="slow" p14:dur="4000" advClick="0" advTm="7000"/>
    </mc:Choice>
    <mc:Fallback xmlns="">
      <p:transition spd="slow" advClick="0" advTm="7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4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67D39-EBAB-4645-967C-CD3C923C87AA}"/>
              </a:ext>
            </a:extLst>
          </p:cNvPr>
          <p:cNvSpPr>
            <a:spLocks noGrp="1"/>
          </p:cNvSpPr>
          <p:nvPr>
            <p:ph type="title"/>
          </p:nvPr>
        </p:nvSpPr>
        <p:spPr>
          <a:xfrm>
            <a:off x="839788" y="457200"/>
            <a:ext cx="3932237" cy="1574233"/>
          </a:xfrm>
        </p:spPr>
        <p:txBody>
          <a:bodyPr anchor="b" anchorCtr="0"/>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1EAE367-F1FA-0346-AAD7-F13F781C3E05}"/>
              </a:ext>
            </a:extLst>
          </p:cNvPr>
          <p:cNvSpPr>
            <a:spLocks noGrp="1"/>
          </p:cNvSpPr>
          <p:nvPr>
            <p:ph type="pic" idx="1"/>
          </p:nvPr>
        </p:nvSpPr>
        <p:spPr>
          <a:xfrm>
            <a:off x="5181600" y="457201"/>
            <a:ext cx="5965371" cy="2971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AD2ADE0-605C-6E46-9C38-E8DCFC435A9F}"/>
              </a:ext>
            </a:extLst>
          </p:cNvPr>
          <p:cNvSpPr>
            <a:spLocks noGrp="1"/>
          </p:cNvSpPr>
          <p:nvPr>
            <p:ph type="body" sz="half" idx="2"/>
          </p:nvPr>
        </p:nvSpPr>
        <p:spPr>
          <a:xfrm>
            <a:off x="839788" y="2286001"/>
            <a:ext cx="3932237" cy="3135086"/>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Picture Placeholder 2">
            <a:extLst>
              <a:ext uri="{FF2B5EF4-FFF2-40B4-BE49-F238E27FC236}">
                <a16:creationId xmlns:a16="http://schemas.microsoft.com/office/drawing/2014/main" id="{5F04735C-5608-BD4B-83F1-416013A5E4AD}"/>
              </a:ext>
            </a:extLst>
          </p:cNvPr>
          <p:cNvSpPr>
            <a:spLocks noGrp="1"/>
          </p:cNvSpPr>
          <p:nvPr>
            <p:ph type="pic" idx="10"/>
          </p:nvPr>
        </p:nvSpPr>
        <p:spPr>
          <a:xfrm>
            <a:off x="5181600" y="3624944"/>
            <a:ext cx="2797629" cy="323305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6" name="Picture Placeholder 2">
            <a:extLst>
              <a:ext uri="{FF2B5EF4-FFF2-40B4-BE49-F238E27FC236}">
                <a16:creationId xmlns:a16="http://schemas.microsoft.com/office/drawing/2014/main" id="{8A314A50-935A-3944-BCD0-508510FB7885}"/>
              </a:ext>
            </a:extLst>
          </p:cNvPr>
          <p:cNvSpPr>
            <a:spLocks noGrp="1"/>
          </p:cNvSpPr>
          <p:nvPr>
            <p:ph type="pic" idx="11"/>
          </p:nvPr>
        </p:nvSpPr>
        <p:spPr>
          <a:xfrm>
            <a:off x="8164286" y="3624944"/>
            <a:ext cx="2950029" cy="323305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383519417"/>
      </p:ext>
    </p:extLst>
  </p:cSld>
  <p:clrMapOvr>
    <a:masterClrMapping/>
  </p:clrMapOvr>
  <mc:AlternateContent xmlns:mc="http://schemas.openxmlformats.org/markup-compatibility/2006" xmlns:p14="http://schemas.microsoft.com/office/powerpoint/2010/main">
    <mc:Choice Requires="p14">
      <p:transition spd="slow" p14:dur="4000" advClick="0" advTm="7000"/>
    </mc:Choice>
    <mc:Fallback xmlns="">
      <p:transition spd="slow" advClick="0" advTm="7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1EAE367-F1FA-0346-AAD7-F13F781C3E05}"/>
              </a:ext>
            </a:extLst>
          </p:cNvPr>
          <p:cNvSpPr>
            <a:spLocks noGrp="1"/>
          </p:cNvSpPr>
          <p:nvPr>
            <p:ph type="pic" idx="1"/>
          </p:nvPr>
        </p:nvSpPr>
        <p:spPr>
          <a:xfrm>
            <a:off x="839789" y="457201"/>
            <a:ext cx="5082041" cy="29717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a:extLst>
              <a:ext uri="{FF2B5EF4-FFF2-40B4-BE49-F238E27FC236}">
                <a16:creationId xmlns:a16="http://schemas.microsoft.com/office/drawing/2014/main" id="{B1967D39-EBAB-4645-967C-CD3C923C87AA}"/>
              </a:ext>
            </a:extLst>
          </p:cNvPr>
          <p:cNvSpPr>
            <a:spLocks noGrp="1"/>
          </p:cNvSpPr>
          <p:nvPr>
            <p:ph type="title"/>
          </p:nvPr>
        </p:nvSpPr>
        <p:spPr>
          <a:xfrm>
            <a:off x="839789" y="3559629"/>
            <a:ext cx="10285412" cy="903514"/>
          </a:xfrm>
        </p:spPr>
        <p:txBody>
          <a:bodyPr anchor="b" anchorCtr="0"/>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7AD2ADE0-605C-6E46-9C38-E8DCFC435A9F}"/>
              </a:ext>
            </a:extLst>
          </p:cNvPr>
          <p:cNvSpPr>
            <a:spLocks noGrp="1"/>
          </p:cNvSpPr>
          <p:nvPr>
            <p:ph type="body" sz="half" idx="2"/>
          </p:nvPr>
        </p:nvSpPr>
        <p:spPr>
          <a:xfrm>
            <a:off x="839789" y="4713514"/>
            <a:ext cx="10285412" cy="805543"/>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Picture Placeholder 2">
            <a:extLst>
              <a:ext uri="{FF2B5EF4-FFF2-40B4-BE49-F238E27FC236}">
                <a16:creationId xmlns:a16="http://schemas.microsoft.com/office/drawing/2014/main" id="{7F2D049C-3D58-124D-A086-71D50BE95E49}"/>
              </a:ext>
            </a:extLst>
          </p:cNvPr>
          <p:cNvSpPr>
            <a:spLocks noGrp="1"/>
          </p:cNvSpPr>
          <p:nvPr>
            <p:ph type="pic" idx="10"/>
          </p:nvPr>
        </p:nvSpPr>
        <p:spPr>
          <a:xfrm>
            <a:off x="6270173" y="457201"/>
            <a:ext cx="4855028" cy="29717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1711585142"/>
      </p:ext>
    </p:extLst>
  </p:cSld>
  <p:clrMapOvr>
    <a:masterClrMapping/>
  </p:clrMapOvr>
  <mc:AlternateContent xmlns:mc="http://schemas.openxmlformats.org/markup-compatibility/2006" xmlns:p14="http://schemas.microsoft.com/office/powerpoint/2010/main">
    <mc:Choice Requires="p14">
      <p:transition spd="slow" p14:dur="4000" advClick="0" advTm="7000"/>
    </mc:Choice>
    <mc:Fallback xmlns="">
      <p:transition spd="slow" advClick="0" advTm="7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1EAE367-F1FA-0346-AAD7-F13F781C3E05}"/>
              </a:ext>
            </a:extLst>
          </p:cNvPr>
          <p:cNvSpPr>
            <a:spLocks noGrp="1"/>
          </p:cNvSpPr>
          <p:nvPr>
            <p:ph type="pic" idx="1"/>
          </p:nvPr>
        </p:nvSpPr>
        <p:spPr>
          <a:xfrm>
            <a:off x="839789" y="457200"/>
            <a:ext cx="10285412" cy="423454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AD2ADE0-605C-6E46-9C38-E8DCFC435A9F}"/>
              </a:ext>
            </a:extLst>
          </p:cNvPr>
          <p:cNvSpPr>
            <a:spLocks noGrp="1"/>
          </p:cNvSpPr>
          <p:nvPr>
            <p:ph type="body" sz="half" idx="2"/>
          </p:nvPr>
        </p:nvSpPr>
        <p:spPr>
          <a:xfrm>
            <a:off x="839789" y="4876800"/>
            <a:ext cx="5038497" cy="71845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ext Placeholder 3">
            <a:extLst>
              <a:ext uri="{FF2B5EF4-FFF2-40B4-BE49-F238E27FC236}">
                <a16:creationId xmlns:a16="http://schemas.microsoft.com/office/drawing/2014/main" id="{32B19CAE-10A7-F04E-9F43-09A44D1112D5}"/>
              </a:ext>
            </a:extLst>
          </p:cNvPr>
          <p:cNvSpPr>
            <a:spLocks noGrp="1"/>
          </p:cNvSpPr>
          <p:nvPr>
            <p:ph type="body" sz="half" idx="10"/>
          </p:nvPr>
        </p:nvSpPr>
        <p:spPr>
          <a:xfrm>
            <a:off x="6010503" y="4876800"/>
            <a:ext cx="5136468" cy="71845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658590478"/>
      </p:ext>
    </p:extLst>
  </p:cSld>
  <p:clrMapOvr>
    <a:masterClrMapping/>
  </p:clrMapOvr>
  <mc:AlternateContent xmlns:mc="http://schemas.openxmlformats.org/markup-compatibility/2006" xmlns:p14="http://schemas.microsoft.com/office/powerpoint/2010/main">
    <mc:Choice Requires="p14">
      <p:transition spd="slow" p14:dur="4000" advClick="0" advTm="7000"/>
    </mc:Choice>
    <mc:Fallback xmlns="">
      <p:transition spd="slow" advClick="0" advTm="7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62B42-F63E-8A43-83C9-197A93AB135A}"/>
              </a:ext>
            </a:extLst>
          </p:cNvPr>
          <p:cNvSpPr>
            <a:spLocks noGrp="1"/>
          </p:cNvSpPr>
          <p:nvPr>
            <p:ph type="title"/>
          </p:nvPr>
        </p:nvSpPr>
        <p:spPr>
          <a:xfrm>
            <a:off x="839788" y="457200"/>
            <a:ext cx="10512424"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B0C8AB-D2CF-BB4E-9D9A-FF991E8E479F}"/>
              </a:ext>
            </a:extLst>
          </p:cNvPr>
          <p:cNvSpPr>
            <a:spLocks noGrp="1"/>
          </p:cNvSpPr>
          <p:nvPr>
            <p:ph idx="1"/>
          </p:nvPr>
        </p:nvSpPr>
        <p:spPr>
          <a:xfrm>
            <a:off x="5183188" y="2231571"/>
            <a:ext cx="6172200" cy="3629478"/>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p:txBody>
      </p:sp>
      <p:sp>
        <p:nvSpPr>
          <p:cNvPr id="4" name="Text Placeholder 3">
            <a:extLst>
              <a:ext uri="{FF2B5EF4-FFF2-40B4-BE49-F238E27FC236}">
                <a16:creationId xmlns:a16="http://schemas.microsoft.com/office/drawing/2014/main" id="{452C4B6F-C051-5F40-8FA8-FF179A04CF0D}"/>
              </a:ext>
            </a:extLst>
          </p:cNvPr>
          <p:cNvSpPr>
            <a:spLocks noGrp="1"/>
          </p:cNvSpPr>
          <p:nvPr>
            <p:ph type="body" sz="half" idx="2"/>
          </p:nvPr>
        </p:nvSpPr>
        <p:spPr>
          <a:xfrm>
            <a:off x="839788" y="2231935"/>
            <a:ext cx="3932237" cy="363705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15950769"/>
      </p:ext>
    </p:extLst>
  </p:cSld>
  <p:clrMapOvr>
    <a:masterClrMapping/>
  </p:clrMapOvr>
  <mc:AlternateContent xmlns:mc="http://schemas.openxmlformats.org/markup-compatibility/2006" xmlns:p14="http://schemas.microsoft.com/office/powerpoint/2010/main">
    <mc:Choice Requires="p14">
      <p:transition spd="slow" p14:dur="4000" advClick="0" advTm="7000"/>
    </mc:Choice>
    <mc:Fallback xmlns="">
      <p:transition spd="slow" advClick="0" advTm="7000"/>
    </mc:Fallback>
  </mc:AlternateConten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5.png"/><Relationship Id="rId5" Type="http://schemas.openxmlformats.org/officeDocument/2006/relationships/slideLayout" Target="../slideLayouts/slideLayout6.xml"/><Relationship Id="rId10" Type="http://schemas.openxmlformats.org/officeDocument/2006/relationships/image" Target="../media/image3.png"/><Relationship Id="rId4" Type="http://schemas.openxmlformats.org/officeDocument/2006/relationships/slideLayout" Target="../slideLayouts/slideLayout5.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DD2B0D-59F4-F94C-BE44-9363C33AE4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46C473-4F12-DF41-8029-E48B336417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4F5DD7-31DB-9042-80CF-8F57244BEB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4F3EC0-A7D9-E148-A2E5-42D1A5373E5A}" type="datetimeFigureOut">
              <a:rPr lang="en-US" smtClean="0"/>
              <a:t>7/6/2023</a:t>
            </a:fld>
            <a:endParaRPr lang="en-US"/>
          </a:p>
        </p:txBody>
      </p:sp>
      <p:sp>
        <p:nvSpPr>
          <p:cNvPr id="5" name="Footer Placeholder 4">
            <a:extLst>
              <a:ext uri="{FF2B5EF4-FFF2-40B4-BE49-F238E27FC236}">
                <a16:creationId xmlns:a16="http://schemas.microsoft.com/office/drawing/2014/main" id="{27785248-923A-4043-A200-F19FFBB90E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BB9557-4803-E44D-9EAC-FD003C4FA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141571-7BBA-EB4F-9A99-525D91E256DD}" type="slidenum">
              <a:rPr lang="en-US" smtClean="0"/>
              <a:t>‹#›</a:t>
            </a:fld>
            <a:endParaRPr lang="en-US"/>
          </a:p>
        </p:txBody>
      </p:sp>
    </p:spTree>
    <p:extLst>
      <p:ext uri="{BB962C8B-B14F-4D97-AF65-F5344CB8AC3E}">
        <p14:creationId xmlns:p14="http://schemas.microsoft.com/office/powerpoint/2010/main" val="9460035"/>
      </p:ext>
    </p:extLst>
  </p:cSld>
  <p:clrMap bg1="lt1" tx1="dk1" bg2="lt2" tx2="dk2" accent1="accent1" accent2="accent2" accent3="accent3" accent4="accent4" accent5="accent5" accent6="accent6" hlink="hlink" folHlink="folHlink"/>
  <p:sldLayoutIdLst>
    <p:sldLayoutId id="2147483649" r:id="rId1"/>
  </p:sldLayoutIdLst>
  <mc:AlternateContent xmlns:mc="http://schemas.openxmlformats.org/markup-compatibility/2006" xmlns:p14="http://schemas.microsoft.com/office/powerpoint/2010/main">
    <mc:Choice Requires="p14">
      <p:transition spd="slow" p14:dur="4000" advClick="0" advTm="7000"/>
    </mc:Choice>
    <mc:Fallback xmlns="">
      <p:transition spd="slow" advClick="0" advTm="7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A6C39E-0080-004A-9A36-D8D16D21B028}"/>
              </a:ext>
            </a:extLst>
          </p:cNvPr>
          <p:cNvSpPr>
            <a:spLocks noGrp="1"/>
          </p:cNvSpPr>
          <p:nvPr>
            <p:ph type="title"/>
          </p:nvPr>
        </p:nvSpPr>
        <p:spPr>
          <a:xfrm>
            <a:off x="838200" y="1115303"/>
            <a:ext cx="9873343" cy="942097"/>
          </a:xfrm>
          <a:prstGeom prst="rect">
            <a:avLst/>
          </a:prstGeom>
        </p:spPr>
        <p:txBody>
          <a:bodyPr vert="horz" lIns="0" tIns="45720" rIns="91440" bIns="45720" rtlCol="0" anchor="b"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7B3A4C04-2F72-244F-8015-981E33F4D843}"/>
              </a:ext>
            </a:extLst>
          </p:cNvPr>
          <p:cNvSpPr>
            <a:spLocks noGrp="1"/>
          </p:cNvSpPr>
          <p:nvPr>
            <p:ph type="body" idx="1"/>
          </p:nvPr>
        </p:nvSpPr>
        <p:spPr>
          <a:xfrm>
            <a:off x="838200" y="2275114"/>
            <a:ext cx="9873343" cy="3135086"/>
          </a:xfrm>
          <a:prstGeom prst="rect">
            <a:avLst/>
          </a:prstGeom>
        </p:spPr>
        <p:txBody>
          <a:bodyPr vert="horz" lIns="0" tIns="45720" rIns="0" bIns="45720" rtlCol="0">
            <a:normAutofit/>
          </a:bodyPr>
          <a:lstStyle/>
          <a:p>
            <a:pPr lvl="0"/>
            <a:r>
              <a:rPr lang="en-US"/>
              <a:t>Click to edit Master text styles</a:t>
            </a:r>
          </a:p>
          <a:p>
            <a:pPr lvl="1"/>
            <a:r>
              <a:rPr lang="en-US"/>
              <a:t>Second level</a:t>
            </a:r>
          </a:p>
        </p:txBody>
      </p:sp>
      <p:sp>
        <p:nvSpPr>
          <p:cNvPr id="6" name="Slide Number Placeholder 5">
            <a:extLst>
              <a:ext uri="{FF2B5EF4-FFF2-40B4-BE49-F238E27FC236}">
                <a16:creationId xmlns:a16="http://schemas.microsoft.com/office/drawing/2014/main" id="{932BDA2B-0D71-1240-A100-E0E60A1F4538}"/>
              </a:ext>
            </a:extLst>
          </p:cNvPr>
          <p:cNvSpPr>
            <a:spLocks noGrp="1"/>
          </p:cNvSpPr>
          <p:nvPr>
            <p:ph type="sldNum" sz="quarter" idx="4"/>
          </p:nvPr>
        </p:nvSpPr>
        <p:spPr>
          <a:xfrm flipH="1">
            <a:off x="6794501" y="6356350"/>
            <a:ext cx="181609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9B0FCF-F70B-ED40-9D8D-04F10FA987DC}" type="slidenum">
              <a:rPr lang="en-US" smtClean="0"/>
              <a:t>‹#›</a:t>
            </a:fld>
            <a:endParaRPr lang="en-US"/>
          </a:p>
        </p:txBody>
      </p:sp>
      <p:pic>
        <p:nvPicPr>
          <p:cNvPr id="8" name="Picture 7">
            <a:extLst>
              <a:ext uri="{FF2B5EF4-FFF2-40B4-BE49-F238E27FC236}">
                <a16:creationId xmlns:a16="http://schemas.microsoft.com/office/drawing/2014/main" id="{E1394013-3A89-4640-8F1D-E57FE1C06C45}"/>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270" y="1588"/>
            <a:ext cx="12198096" cy="457906"/>
          </a:xfrm>
          <a:prstGeom prst="rect">
            <a:avLst/>
          </a:prstGeom>
        </p:spPr>
      </p:pic>
      <p:pic>
        <p:nvPicPr>
          <p:cNvPr id="9" name="Picture 8">
            <a:extLst>
              <a:ext uri="{FF2B5EF4-FFF2-40B4-BE49-F238E27FC236}">
                <a16:creationId xmlns:a16="http://schemas.microsoft.com/office/drawing/2014/main" id="{03485CF8-2D52-A94B-AA2C-EAFE0751B1AF}"/>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549688" y="5872646"/>
            <a:ext cx="1816100" cy="546100"/>
          </a:xfrm>
          <a:prstGeom prst="rect">
            <a:avLst/>
          </a:prstGeom>
        </p:spPr>
      </p:pic>
      <p:pic>
        <p:nvPicPr>
          <p:cNvPr id="13" name="Picture 12">
            <a:extLst>
              <a:ext uri="{FF2B5EF4-FFF2-40B4-BE49-F238E27FC236}">
                <a16:creationId xmlns:a16="http://schemas.microsoft.com/office/drawing/2014/main" id="{E2357F24-4922-8845-A8A1-97269075E64B}"/>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11111527" y="2386012"/>
            <a:ext cx="1079500" cy="4470400"/>
          </a:xfrm>
          <a:prstGeom prst="rect">
            <a:avLst/>
          </a:prstGeom>
        </p:spPr>
      </p:pic>
    </p:spTree>
    <p:extLst>
      <p:ext uri="{BB962C8B-B14F-4D97-AF65-F5344CB8AC3E}">
        <p14:creationId xmlns:p14="http://schemas.microsoft.com/office/powerpoint/2010/main" val="3414830221"/>
      </p:ext>
    </p:extLst>
  </p:cSld>
  <p:clrMap bg1="lt1" tx1="dk1" bg2="lt2" tx2="dk2" accent1="accent1" accent2="accent2" accent3="accent3" accent4="accent4" accent5="accent5" accent6="accent6" hlink="hlink" folHlink="folHlink"/>
  <p:sldLayoutIdLst>
    <p:sldLayoutId id="2147483652" r:id="rId1"/>
    <p:sldLayoutId id="2147483662" r:id="rId2"/>
    <p:sldLayoutId id="2147483659" r:id="rId3"/>
    <p:sldLayoutId id="2147483665" r:id="rId4"/>
    <p:sldLayoutId id="2147483663" r:id="rId5"/>
    <p:sldLayoutId id="2147483664" r:id="rId6"/>
    <p:sldLayoutId id="2147483658" r:id="rId7"/>
  </p:sldLayoutIdLst>
  <mc:AlternateContent xmlns:mc="http://schemas.openxmlformats.org/markup-compatibility/2006" xmlns:p14="http://schemas.microsoft.com/office/powerpoint/2010/main">
    <mc:Choice Requires="p14">
      <p:transition spd="slow" p14:dur="4000" advClick="0" advTm="7000"/>
    </mc:Choice>
    <mc:Fallback xmlns="">
      <p:transition spd="slow" advClick="0" advTm="7000"/>
    </mc:Fallback>
  </mc:AlternateContent>
  <p:txStyles>
    <p:titleStyle>
      <a:lvl1pPr algn="l" defTabSz="914400" rtl="0" eaLnBrk="1" latinLnBrk="0" hangingPunct="1">
        <a:lnSpc>
          <a:spcPct val="90000"/>
        </a:lnSpc>
        <a:spcBef>
          <a:spcPct val="0"/>
        </a:spcBef>
        <a:spcAft>
          <a:spcPts val="300"/>
        </a:spcAft>
        <a:buNone/>
        <a:defRPr sz="300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50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experience.arcgis.com/experience/d8319e3a2b5c42efa9dd241ddc0a0932/page/page_1/"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nvrc.maps.arcgis.com/apps/dashboards/de1ba1ff937543ceac01a7cf53e281e7"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hyperlink" Target="https://nvrc.maps.arcgis.com/apps/webappviewer/index.html?id=ef5c5dc969f341cc986cd431d94cdfe9"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hyperlink" Target="https://www.arcgis.com/apps/dashboards/d95761dc38ec47a69d6a04fa1cecb0fe" TargetMode="External"/><Relationship Id="rId4" Type="http://schemas.openxmlformats.org/officeDocument/2006/relationships/hyperlink" Target="https://nvrc.maps.arcgis.com/apps/webappviewer/index.html?id=2a3b00427c274f2eb05e40375532d625"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E1A4A-5951-4342-86F6-B394B3AF94E6}"/>
              </a:ext>
            </a:extLst>
          </p:cNvPr>
          <p:cNvSpPr>
            <a:spLocks noGrp="1"/>
          </p:cNvSpPr>
          <p:nvPr>
            <p:ph type="ctrTitle"/>
          </p:nvPr>
        </p:nvSpPr>
        <p:spPr>
          <a:xfrm>
            <a:off x="908325" y="4209782"/>
            <a:ext cx="10375350" cy="653603"/>
          </a:xfrm>
        </p:spPr>
        <p:txBody>
          <a:bodyPr>
            <a:noAutofit/>
          </a:bodyPr>
          <a:lstStyle/>
          <a:p>
            <a:r>
              <a:rPr lang="en-US" sz="4000"/>
              <a:t>Northern Virginia Regional Commission </a:t>
            </a:r>
            <a:br>
              <a:rPr lang="en-US" sz="4000"/>
            </a:br>
            <a:r>
              <a:rPr lang="en-US" sz="4000"/>
              <a:t>Climate Resiliency Programs</a:t>
            </a:r>
          </a:p>
        </p:txBody>
      </p:sp>
    </p:spTree>
    <p:extLst>
      <p:ext uri="{BB962C8B-B14F-4D97-AF65-F5344CB8AC3E}">
        <p14:creationId xmlns:p14="http://schemas.microsoft.com/office/powerpoint/2010/main" val="403702485"/>
      </p:ext>
    </p:extLst>
  </p:cSld>
  <p:clrMapOvr>
    <a:masterClrMapping/>
  </p:clrMapOvr>
  <mc:AlternateContent xmlns:mc="http://schemas.openxmlformats.org/markup-compatibility/2006" xmlns:p14="http://schemas.microsoft.com/office/powerpoint/2010/main">
    <mc:Choice Requires="p14">
      <p:transition spd="slow" p14:dur="4000" advClick="0" advTm="7000"/>
    </mc:Choice>
    <mc:Fallback xmlns="">
      <p:transition spd="slow" advClick="0" advTm="7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5916" y="719597"/>
            <a:ext cx="6343057" cy="508473"/>
          </a:xfrm>
          <a:prstGeom prst="rect">
            <a:avLst/>
          </a:prstGeom>
        </p:spPr>
        <p:txBody>
          <a:bodyPr vert="horz" wrap="square" lIns="0" tIns="15875" rIns="0" bIns="0" rtlCol="0">
            <a:spAutoFit/>
          </a:bodyPr>
          <a:lstStyle/>
          <a:p>
            <a:pPr marL="12700">
              <a:lnSpc>
                <a:spcPct val="100000"/>
              </a:lnSpc>
              <a:spcBef>
                <a:spcPts val="125"/>
              </a:spcBef>
            </a:pPr>
            <a:r>
              <a:rPr lang="en-US" spc="10"/>
              <a:t>Resiliency Dashboard</a:t>
            </a:r>
          </a:p>
        </p:txBody>
      </p:sp>
      <p:pic>
        <p:nvPicPr>
          <p:cNvPr id="4" name="Picture 3">
            <a:extLst>
              <a:ext uri="{FF2B5EF4-FFF2-40B4-BE49-F238E27FC236}">
                <a16:creationId xmlns:a16="http://schemas.microsoft.com/office/drawing/2014/main" id="{EF5050B2-DBD3-B7A3-1243-9923A70FCB67}"/>
              </a:ext>
            </a:extLst>
          </p:cNvPr>
          <p:cNvPicPr>
            <a:picLocks noChangeAspect="1"/>
          </p:cNvPicPr>
          <p:nvPr/>
        </p:nvPicPr>
        <p:blipFill rotWithShape="1">
          <a:blip r:embed="rId3"/>
          <a:srcRect t="8562" r="573" b="9480"/>
          <a:stretch/>
        </p:blipFill>
        <p:spPr>
          <a:xfrm>
            <a:off x="933450" y="1545058"/>
            <a:ext cx="8664696" cy="4017542"/>
          </a:xfrm>
          <a:prstGeom prst="rect">
            <a:avLst/>
          </a:prstGeom>
        </p:spPr>
      </p:pic>
      <p:sp>
        <p:nvSpPr>
          <p:cNvPr id="3" name="TextBox 2">
            <a:extLst>
              <a:ext uri="{FF2B5EF4-FFF2-40B4-BE49-F238E27FC236}">
                <a16:creationId xmlns:a16="http://schemas.microsoft.com/office/drawing/2014/main" id="{371BE688-1F42-A764-DFB4-9535EA59278E}"/>
              </a:ext>
            </a:extLst>
          </p:cNvPr>
          <p:cNvSpPr txBox="1"/>
          <p:nvPr/>
        </p:nvSpPr>
        <p:spPr>
          <a:xfrm>
            <a:off x="9598146" y="1550597"/>
            <a:ext cx="5368413" cy="369332"/>
          </a:xfrm>
          <a:prstGeom prst="rect">
            <a:avLst/>
          </a:prstGeom>
          <a:noFill/>
        </p:spPr>
        <p:txBody>
          <a:bodyPr wrap="square" rtlCol="0">
            <a:spAutoFit/>
          </a:bodyPr>
          <a:lstStyle/>
          <a:p>
            <a:r>
              <a:rPr lang="en-US"/>
              <a:t>Link to Dashboard </a:t>
            </a:r>
            <a:r>
              <a:rPr lang="en-US">
                <a:solidFill>
                  <a:schemeClr val="accent4">
                    <a:lumMod val="50000"/>
                  </a:schemeClr>
                </a:solidFill>
                <a:hlinkClick r:id="rId4">
                  <a:extLst>
                    <a:ext uri="{A12FA001-AC4F-418D-AE19-62706E023703}">
                      <ahyp:hlinkClr xmlns:ahyp="http://schemas.microsoft.com/office/drawing/2018/hyperlinkcolor" val="tx"/>
                    </a:ext>
                  </a:extLst>
                </a:hlinkClick>
              </a:rPr>
              <a:t>HERE</a:t>
            </a:r>
            <a:endParaRPr lang="en-US">
              <a:solidFill>
                <a:schemeClr val="accent4">
                  <a:lumMod val="50000"/>
                </a:schemeClr>
              </a:solidFill>
            </a:endParaRPr>
          </a:p>
        </p:txBody>
      </p:sp>
    </p:spTree>
    <p:extLst>
      <p:ext uri="{BB962C8B-B14F-4D97-AF65-F5344CB8AC3E}">
        <p14:creationId xmlns:p14="http://schemas.microsoft.com/office/powerpoint/2010/main" val="177422073"/>
      </p:ext>
    </p:extLst>
  </p:cSld>
  <p:clrMapOvr>
    <a:masterClrMapping/>
  </p:clrMapOvr>
  <mc:AlternateContent xmlns:mc="http://schemas.openxmlformats.org/markup-compatibility/2006" xmlns:p14="http://schemas.microsoft.com/office/powerpoint/2010/main">
    <mc:Choice Requires="p14">
      <p:transition spd="slow" p14:dur="4000" advClick="0" advTm="7000"/>
    </mc:Choice>
    <mc:Fallback xmlns="">
      <p:transition spd="slow" advClick="0" advTm="7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96328" y="801675"/>
            <a:ext cx="11321298" cy="508473"/>
          </a:xfrm>
          <a:prstGeom prst="rect">
            <a:avLst/>
          </a:prstGeom>
        </p:spPr>
        <p:txBody>
          <a:bodyPr vert="horz" wrap="square" lIns="0" tIns="15875" rIns="0" bIns="0" rtlCol="0">
            <a:spAutoFit/>
          </a:bodyPr>
          <a:lstStyle/>
          <a:p>
            <a:pPr marL="12700">
              <a:lnSpc>
                <a:spcPct val="100000"/>
              </a:lnSpc>
              <a:spcBef>
                <a:spcPts val="125"/>
              </a:spcBef>
            </a:pPr>
            <a:r>
              <a:rPr spc="10"/>
              <a:t>Stormwater</a:t>
            </a:r>
            <a:r>
              <a:rPr lang="en-US" spc="-215"/>
              <a:t> </a:t>
            </a:r>
            <a:r>
              <a:rPr spc="5"/>
              <a:t>Management</a:t>
            </a:r>
          </a:p>
        </p:txBody>
      </p:sp>
      <p:sp>
        <p:nvSpPr>
          <p:cNvPr id="4" name="object 3">
            <a:extLst>
              <a:ext uri="{FF2B5EF4-FFF2-40B4-BE49-F238E27FC236}">
                <a16:creationId xmlns:a16="http://schemas.microsoft.com/office/drawing/2014/main" id="{894208CA-FDE0-511B-309C-C011CC17DCBD}"/>
              </a:ext>
            </a:extLst>
          </p:cNvPr>
          <p:cNvSpPr txBox="1"/>
          <p:nvPr/>
        </p:nvSpPr>
        <p:spPr>
          <a:xfrm>
            <a:off x="496328" y="1635383"/>
            <a:ext cx="5269205" cy="3253711"/>
          </a:xfrm>
          <a:prstGeom prst="rect">
            <a:avLst/>
          </a:prstGeom>
        </p:spPr>
        <p:txBody>
          <a:bodyPr vert="horz" wrap="square" lIns="0" tIns="43180" rIns="0" bIns="0" rtlCol="0" anchor="t">
            <a:spAutoFit/>
          </a:bodyPr>
          <a:lstStyle/>
          <a:p>
            <a:pPr marL="298450" marR="367030" indent="-286385">
              <a:lnSpc>
                <a:spcPts val="1950"/>
              </a:lnSpc>
              <a:spcBef>
                <a:spcPts val="340"/>
              </a:spcBef>
              <a:buFont typeface="Arial"/>
              <a:buChar char="•"/>
              <a:tabLst>
                <a:tab pos="298450" algn="l"/>
                <a:tab pos="299085" algn="l"/>
              </a:tabLst>
            </a:pPr>
            <a:r>
              <a:rPr lang="en-US" sz="1600" dirty="0">
                <a:latin typeface="Verdana"/>
                <a:cs typeface="Verdana"/>
              </a:rPr>
              <a:t>Annual workshops to educate the public about residential stormwater management practices (e.g., rain gardens, rain barrels, conservation landscaping)</a:t>
            </a:r>
          </a:p>
          <a:p>
            <a:pPr marL="298450" marR="367030" indent="-286385">
              <a:lnSpc>
                <a:spcPts val="1950"/>
              </a:lnSpc>
              <a:spcBef>
                <a:spcPts val="340"/>
              </a:spcBef>
              <a:buFont typeface="Arial"/>
              <a:buChar char="•"/>
              <a:tabLst>
                <a:tab pos="298450" algn="l"/>
                <a:tab pos="299085" algn="l"/>
              </a:tabLst>
            </a:pPr>
            <a:endParaRPr lang="en-US" sz="1600" dirty="0">
              <a:latin typeface="Verdana"/>
              <a:cs typeface="Verdana"/>
            </a:endParaRPr>
          </a:p>
          <a:p>
            <a:pPr marL="298450" marR="367030" indent="-286385">
              <a:lnSpc>
                <a:spcPts val="1950"/>
              </a:lnSpc>
              <a:spcBef>
                <a:spcPts val="340"/>
              </a:spcBef>
              <a:buFont typeface="Arial"/>
              <a:buChar char="•"/>
              <a:tabLst>
                <a:tab pos="298450" algn="l"/>
                <a:tab pos="299085" algn="l"/>
              </a:tabLst>
            </a:pPr>
            <a:r>
              <a:rPr lang="en-US" sz="1600" dirty="0">
                <a:latin typeface="Verdana"/>
                <a:cs typeface="Verdana"/>
              </a:rPr>
              <a:t>Creation of Plant </a:t>
            </a:r>
            <a:r>
              <a:rPr lang="en-US" sz="1600" dirty="0" err="1">
                <a:latin typeface="Verdana"/>
                <a:cs typeface="Verdana"/>
              </a:rPr>
              <a:t>NoVA</a:t>
            </a:r>
            <a:r>
              <a:rPr lang="en-US" sz="1600" dirty="0">
                <a:latin typeface="Verdana"/>
                <a:cs typeface="Verdana"/>
              </a:rPr>
              <a:t> Natives campaign to encourage native plant purchases that reduce stormwater runoff</a:t>
            </a:r>
          </a:p>
          <a:p>
            <a:pPr marL="298450" marR="367030" indent="-286385">
              <a:lnSpc>
                <a:spcPts val="1950"/>
              </a:lnSpc>
              <a:spcBef>
                <a:spcPts val="340"/>
              </a:spcBef>
              <a:buFont typeface="Arial"/>
              <a:buChar char="•"/>
              <a:tabLst>
                <a:tab pos="298450" algn="l"/>
                <a:tab pos="299085" algn="l"/>
              </a:tabLst>
            </a:pPr>
            <a:endParaRPr lang="en-US" sz="1600" dirty="0">
              <a:latin typeface="Verdana"/>
              <a:cs typeface="Verdana"/>
            </a:endParaRPr>
          </a:p>
          <a:p>
            <a:pPr marL="298450" marR="367030" indent="-286385">
              <a:lnSpc>
                <a:spcPts val="1950"/>
              </a:lnSpc>
              <a:spcBef>
                <a:spcPts val="340"/>
              </a:spcBef>
              <a:buFont typeface="Arial"/>
              <a:buChar char="•"/>
              <a:tabLst>
                <a:tab pos="298450" algn="l"/>
                <a:tab pos="299085" algn="l"/>
              </a:tabLst>
            </a:pPr>
            <a:r>
              <a:rPr lang="en-US" sz="1600" dirty="0">
                <a:latin typeface="Verdana"/>
                <a:cs typeface="Verdana"/>
              </a:rPr>
              <a:t>Serve as technical experts for local and state level stormwater policy and regulation committees</a:t>
            </a:r>
          </a:p>
        </p:txBody>
      </p:sp>
      <p:pic>
        <p:nvPicPr>
          <p:cNvPr id="8" name="Picture 7">
            <a:extLst>
              <a:ext uri="{FF2B5EF4-FFF2-40B4-BE49-F238E27FC236}">
                <a16:creationId xmlns:a16="http://schemas.microsoft.com/office/drawing/2014/main" id="{AC87E570-AEEC-B380-4B94-F697AEF7AE7A}"/>
              </a:ext>
            </a:extLst>
          </p:cNvPr>
          <p:cNvPicPr>
            <a:picLocks noChangeAspect="1"/>
          </p:cNvPicPr>
          <p:nvPr/>
        </p:nvPicPr>
        <p:blipFill>
          <a:blip r:embed="rId2"/>
          <a:stretch>
            <a:fillRect/>
          </a:stretch>
        </p:blipFill>
        <p:spPr>
          <a:xfrm>
            <a:off x="6095999" y="730608"/>
            <a:ext cx="4135655" cy="2754347"/>
          </a:xfrm>
          <a:prstGeom prst="rect">
            <a:avLst/>
          </a:prstGeom>
        </p:spPr>
      </p:pic>
      <p:pic>
        <p:nvPicPr>
          <p:cNvPr id="5" name="Picture 4" descr="A picture containing text, tree, outdoor, sign&#10;&#10;Description automatically generated">
            <a:extLst>
              <a:ext uri="{FF2B5EF4-FFF2-40B4-BE49-F238E27FC236}">
                <a16:creationId xmlns:a16="http://schemas.microsoft.com/office/drawing/2014/main" id="{E0E9AC90-102B-53B7-BE7C-475534F3AC57}"/>
              </a:ext>
            </a:extLst>
          </p:cNvPr>
          <p:cNvPicPr>
            <a:picLocks noChangeAspect="1"/>
          </p:cNvPicPr>
          <p:nvPr/>
        </p:nvPicPr>
        <p:blipFill>
          <a:blip r:embed="rId3"/>
          <a:stretch>
            <a:fillRect/>
          </a:stretch>
        </p:blipFill>
        <p:spPr>
          <a:xfrm>
            <a:off x="6095998" y="3556022"/>
            <a:ext cx="4135654" cy="316170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advClick="0" advTm="7000"/>
    </mc:Choice>
    <mc:Fallback xmlns="">
      <p:transition spd="slow" advClick="0" advTm="7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96328" y="801675"/>
            <a:ext cx="11321298" cy="508473"/>
          </a:xfrm>
          <a:prstGeom prst="rect">
            <a:avLst/>
          </a:prstGeom>
        </p:spPr>
        <p:txBody>
          <a:bodyPr vert="horz" wrap="square" lIns="0" tIns="15875" rIns="0" bIns="0" rtlCol="0">
            <a:spAutoFit/>
          </a:bodyPr>
          <a:lstStyle/>
          <a:p>
            <a:pPr marL="12700">
              <a:lnSpc>
                <a:spcPct val="100000"/>
              </a:lnSpc>
              <a:spcBef>
                <a:spcPts val="125"/>
              </a:spcBef>
            </a:pPr>
            <a:r>
              <a:rPr lang="en-US" spc="10"/>
              <a:t>Clean Water Partners</a:t>
            </a:r>
            <a:endParaRPr spc="5"/>
          </a:p>
        </p:txBody>
      </p:sp>
      <p:sp>
        <p:nvSpPr>
          <p:cNvPr id="4" name="object 3">
            <a:extLst>
              <a:ext uri="{FF2B5EF4-FFF2-40B4-BE49-F238E27FC236}">
                <a16:creationId xmlns:a16="http://schemas.microsoft.com/office/drawing/2014/main" id="{894208CA-FDE0-511B-309C-C011CC17DCBD}"/>
              </a:ext>
            </a:extLst>
          </p:cNvPr>
          <p:cNvSpPr txBox="1"/>
          <p:nvPr/>
        </p:nvSpPr>
        <p:spPr>
          <a:xfrm>
            <a:off x="496328" y="1572304"/>
            <a:ext cx="5422804" cy="3548664"/>
          </a:xfrm>
          <a:prstGeom prst="rect">
            <a:avLst/>
          </a:prstGeom>
        </p:spPr>
        <p:txBody>
          <a:bodyPr vert="horz" wrap="square" lIns="0" tIns="43180" rIns="0" bIns="0" rtlCol="0" anchor="t">
            <a:spAutoFit/>
          </a:bodyPr>
          <a:lstStyle/>
          <a:p>
            <a:pPr marL="298450" marR="367030" indent="-286385">
              <a:lnSpc>
                <a:spcPts val="1950"/>
              </a:lnSpc>
              <a:spcBef>
                <a:spcPts val="340"/>
              </a:spcBef>
              <a:buFont typeface="Arial"/>
              <a:buChar char="•"/>
              <a:tabLst>
                <a:tab pos="298450" algn="l"/>
                <a:tab pos="299085" algn="l"/>
              </a:tabLst>
            </a:pPr>
            <a:r>
              <a:rPr lang="en-US" sz="1600" dirty="0">
                <a:latin typeface="Verdana"/>
                <a:cs typeface="Verdana"/>
              </a:rPr>
              <a:t>Partnership between local jurisdictions, regional drinking water and sanitation authorities, schools, and businesses</a:t>
            </a:r>
          </a:p>
          <a:p>
            <a:pPr marL="298450" marR="367030" indent="-286385">
              <a:lnSpc>
                <a:spcPts val="1950"/>
              </a:lnSpc>
              <a:spcBef>
                <a:spcPts val="340"/>
              </a:spcBef>
              <a:buFont typeface="Arial"/>
              <a:buChar char="•"/>
              <a:tabLst>
                <a:tab pos="298450" algn="l"/>
                <a:tab pos="299085" algn="l"/>
              </a:tabLst>
            </a:pPr>
            <a:endParaRPr lang="en-US" sz="1600" dirty="0">
              <a:latin typeface="Verdana"/>
              <a:cs typeface="Verdana"/>
            </a:endParaRPr>
          </a:p>
          <a:p>
            <a:pPr marL="298450" marR="367030" indent="-286385">
              <a:lnSpc>
                <a:spcPts val="1950"/>
              </a:lnSpc>
              <a:spcBef>
                <a:spcPts val="340"/>
              </a:spcBef>
              <a:buFont typeface="Arial"/>
              <a:buChar char="•"/>
              <a:tabLst>
                <a:tab pos="298450" algn="l"/>
                <a:tab pos="299085" algn="l"/>
              </a:tabLst>
            </a:pPr>
            <a:r>
              <a:rPr lang="en-US" sz="1600" dirty="0">
                <a:latin typeface="Verdana"/>
                <a:cs typeface="Verdana"/>
              </a:rPr>
              <a:t>Goal to reduce stormwater pollution to local waterways and keep residents safe and healthy</a:t>
            </a:r>
          </a:p>
          <a:p>
            <a:pPr marL="298450" marR="367030" indent="-286385">
              <a:lnSpc>
                <a:spcPts val="1950"/>
              </a:lnSpc>
              <a:spcBef>
                <a:spcPts val="340"/>
              </a:spcBef>
              <a:buFont typeface="Arial"/>
              <a:buChar char="•"/>
              <a:tabLst>
                <a:tab pos="298450" algn="l"/>
                <a:tab pos="299085" algn="l"/>
              </a:tabLst>
            </a:pPr>
            <a:endParaRPr lang="en-US" sz="1600" dirty="0">
              <a:latin typeface="Verdana"/>
              <a:cs typeface="Verdana"/>
            </a:endParaRPr>
          </a:p>
          <a:p>
            <a:pPr marL="298450" marR="367030" indent="-286385">
              <a:lnSpc>
                <a:spcPts val="1950"/>
              </a:lnSpc>
              <a:spcBef>
                <a:spcPts val="340"/>
              </a:spcBef>
              <a:buFont typeface="Arial"/>
              <a:buChar char="•"/>
              <a:tabLst>
                <a:tab pos="298450" algn="l"/>
                <a:tab pos="299085" algn="l"/>
              </a:tabLst>
            </a:pPr>
            <a:r>
              <a:rPr lang="en-US" sz="1600" dirty="0">
                <a:latin typeface="Verdana"/>
                <a:cs typeface="Verdana"/>
              </a:rPr>
              <a:t>Pools funding together to conduct an annual education and outreach campaign that addresses stormwater pollution and source water protection</a:t>
            </a:r>
          </a:p>
          <a:p>
            <a:pPr marL="298450" marR="367030" indent="-286385">
              <a:lnSpc>
                <a:spcPts val="1950"/>
              </a:lnSpc>
              <a:spcBef>
                <a:spcPts val="340"/>
              </a:spcBef>
              <a:buFont typeface="Arial"/>
              <a:buChar char="•"/>
              <a:tabLst>
                <a:tab pos="298450" algn="l"/>
                <a:tab pos="299085" algn="l"/>
              </a:tabLst>
            </a:pPr>
            <a:endParaRPr lang="en-US" sz="1600" dirty="0">
              <a:latin typeface="Verdana"/>
              <a:cs typeface="Verdana"/>
            </a:endParaRPr>
          </a:p>
        </p:txBody>
      </p:sp>
      <p:pic>
        <p:nvPicPr>
          <p:cNvPr id="6" name="Picture 5">
            <a:extLst>
              <a:ext uri="{FF2B5EF4-FFF2-40B4-BE49-F238E27FC236}">
                <a16:creationId xmlns:a16="http://schemas.microsoft.com/office/drawing/2014/main" id="{1FB33E84-2C15-4AE2-F4FE-398672412D71}"/>
              </a:ext>
            </a:extLst>
          </p:cNvPr>
          <p:cNvPicPr>
            <a:picLocks noChangeAspect="1"/>
          </p:cNvPicPr>
          <p:nvPr/>
        </p:nvPicPr>
        <p:blipFill rotWithShape="1">
          <a:blip r:embed="rId2"/>
          <a:srcRect l="46067" t="26471" r="27371" b="31940"/>
          <a:stretch/>
        </p:blipFill>
        <p:spPr>
          <a:xfrm>
            <a:off x="5919132" y="1461781"/>
            <a:ext cx="4467225" cy="3934438"/>
          </a:xfrm>
          <a:prstGeom prst="rect">
            <a:avLst/>
          </a:prstGeom>
        </p:spPr>
      </p:pic>
      <p:pic>
        <p:nvPicPr>
          <p:cNvPr id="5" name="Picture 4" descr="Logo&#10;&#10;Description automatically generated">
            <a:extLst>
              <a:ext uri="{FF2B5EF4-FFF2-40B4-BE49-F238E27FC236}">
                <a16:creationId xmlns:a16="http://schemas.microsoft.com/office/drawing/2014/main" id="{FE738DD3-D4CE-19B2-2BBA-4D87FF208F16}"/>
              </a:ext>
            </a:extLst>
          </p:cNvPr>
          <p:cNvPicPr>
            <a:picLocks noChangeAspect="1"/>
          </p:cNvPicPr>
          <p:nvPr/>
        </p:nvPicPr>
        <p:blipFill>
          <a:blip r:embed="rId3"/>
          <a:stretch>
            <a:fillRect/>
          </a:stretch>
        </p:blipFill>
        <p:spPr>
          <a:xfrm>
            <a:off x="2955437" y="4793838"/>
            <a:ext cx="2261456" cy="1392522"/>
          </a:xfrm>
          <a:prstGeom prst="rect">
            <a:avLst/>
          </a:prstGeom>
        </p:spPr>
      </p:pic>
    </p:spTree>
    <p:extLst>
      <p:ext uri="{BB962C8B-B14F-4D97-AF65-F5344CB8AC3E}">
        <p14:creationId xmlns:p14="http://schemas.microsoft.com/office/powerpoint/2010/main" val="2076532253"/>
      </p:ext>
    </p:extLst>
  </p:cSld>
  <p:clrMapOvr>
    <a:masterClrMapping/>
  </p:clrMapOvr>
  <mc:AlternateContent xmlns:mc="http://schemas.openxmlformats.org/markup-compatibility/2006" xmlns:p14="http://schemas.microsoft.com/office/powerpoint/2010/main">
    <mc:Choice Requires="p14">
      <p:transition spd="slow" p14:dur="4000" advClick="0" advTm="7000"/>
    </mc:Choice>
    <mc:Fallback xmlns="">
      <p:transition spd="slow" advClick="0" advTm="7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0D2D0E-D9F4-BC11-619B-E1F68BF059D9}"/>
              </a:ext>
            </a:extLst>
          </p:cNvPr>
          <p:cNvSpPr>
            <a:spLocks noGrp="1"/>
          </p:cNvSpPr>
          <p:nvPr>
            <p:ph type="title"/>
          </p:nvPr>
        </p:nvSpPr>
        <p:spPr>
          <a:xfrm>
            <a:off x="406400" y="417000"/>
            <a:ext cx="9873343" cy="942097"/>
          </a:xfrm>
        </p:spPr>
        <p:txBody>
          <a:bodyPr/>
          <a:lstStyle/>
          <a:p>
            <a:r>
              <a:rPr lang="en-US" dirty="0"/>
              <a:t>Partnership with DEQ – ChesBay WIP</a:t>
            </a:r>
          </a:p>
        </p:txBody>
      </p:sp>
      <p:sp>
        <p:nvSpPr>
          <p:cNvPr id="9" name="Content Placeholder 8">
            <a:extLst>
              <a:ext uri="{FF2B5EF4-FFF2-40B4-BE49-F238E27FC236}">
                <a16:creationId xmlns:a16="http://schemas.microsoft.com/office/drawing/2014/main" id="{57F7DE95-AC5F-342A-C6B0-6EFEFC604168}"/>
              </a:ext>
            </a:extLst>
          </p:cNvPr>
          <p:cNvSpPr>
            <a:spLocks noGrp="1"/>
          </p:cNvSpPr>
          <p:nvPr>
            <p:ph idx="1"/>
          </p:nvPr>
        </p:nvSpPr>
        <p:spPr>
          <a:xfrm>
            <a:off x="838200" y="1903638"/>
            <a:ext cx="9873343" cy="4410802"/>
          </a:xfrm>
        </p:spPr>
        <p:txBody>
          <a:bodyPr>
            <a:normAutofit fontScale="77500" lnSpcReduction="20000"/>
          </a:bodyPr>
          <a:lstStyle/>
          <a:p>
            <a:pPr marL="285750" indent="-285750">
              <a:lnSpc>
                <a:spcPct val="150000"/>
              </a:lnSpc>
              <a:buFont typeface="Arial" panose="020B0604020202020204" pitchFamily="34" charset="0"/>
              <a:buChar char="•"/>
            </a:pPr>
            <a:r>
              <a:rPr lang="en-US" sz="1900" dirty="0"/>
              <a:t>PDC-EQ Contract Emphasizes Activities On Unregulated Sector/Jurisdictions</a:t>
            </a:r>
          </a:p>
          <a:p>
            <a:pPr marL="971550" lvl="1" indent="-285750">
              <a:lnSpc>
                <a:spcPct val="150000"/>
              </a:lnSpc>
            </a:pPr>
            <a:r>
              <a:rPr lang="en-US" sz="1900" dirty="0"/>
              <a:t>Northern Virginia Localities 100% Regulated</a:t>
            </a:r>
          </a:p>
          <a:p>
            <a:pPr marL="971550" lvl="1" indent="-285750">
              <a:lnSpc>
                <a:spcPct val="150000"/>
              </a:lnSpc>
            </a:pPr>
            <a:r>
              <a:rPr lang="en-US" sz="1900" dirty="0"/>
              <a:t>Do Not Require NVRC Assistance to Write Grants and Implementing Projects</a:t>
            </a:r>
          </a:p>
          <a:p>
            <a:pPr marL="285750" indent="-285750">
              <a:lnSpc>
                <a:spcPct val="150000"/>
              </a:lnSpc>
              <a:buFont typeface="Arial" panose="020B0604020202020204" pitchFamily="34" charset="0"/>
              <a:buChar char="•"/>
            </a:pPr>
            <a:r>
              <a:rPr lang="en-US" sz="1900" dirty="0"/>
              <a:t>NVRC Focus is on Information Gathering and Information Transfer and Coordinating With DEQ</a:t>
            </a:r>
          </a:p>
          <a:p>
            <a:pPr marL="971550" lvl="1" indent="-285750">
              <a:lnSpc>
                <a:spcPct val="150000"/>
              </a:lnSpc>
            </a:pPr>
            <a:r>
              <a:rPr lang="en-US" sz="1900" dirty="0"/>
              <a:t>Chair of CBP Urban Stormwater Workgroup</a:t>
            </a:r>
          </a:p>
          <a:p>
            <a:pPr marL="971550" lvl="1" indent="-285750">
              <a:lnSpc>
                <a:spcPct val="150000"/>
              </a:lnSpc>
            </a:pPr>
            <a:r>
              <a:rPr lang="en-US" sz="1900" dirty="0"/>
              <a:t>Member Water Quality Goal Implementation Team</a:t>
            </a:r>
          </a:p>
          <a:p>
            <a:pPr marL="285750" indent="-285750">
              <a:lnSpc>
                <a:spcPct val="150000"/>
              </a:lnSpc>
              <a:buFont typeface="Arial" panose="020B0604020202020204" pitchFamily="34" charset="0"/>
              <a:buChar char="•"/>
            </a:pPr>
            <a:r>
              <a:rPr lang="en-US" sz="1900" dirty="0"/>
              <a:t>Analysis of ChesBay Products</a:t>
            </a:r>
          </a:p>
          <a:p>
            <a:pPr marL="971550" lvl="1" indent="-285750">
              <a:lnSpc>
                <a:spcPct val="150000"/>
              </a:lnSpc>
            </a:pPr>
            <a:r>
              <a:rPr lang="en-US" sz="1900" dirty="0"/>
              <a:t>CBP Impervious vs. Local Govt Planimetric’s</a:t>
            </a:r>
          </a:p>
          <a:p>
            <a:pPr marL="971550" lvl="1" indent="-285750">
              <a:lnSpc>
                <a:spcPct val="150000"/>
              </a:lnSpc>
            </a:pPr>
            <a:r>
              <a:rPr lang="en-US" sz="1900" dirty="0"/>
              <a:t>CBP Septic Projections vs. NOVA Regional Projections</a:t>
            </a:r>
          </a:p>
          <a:p>
            <a:pPr marL="971550" lvl="1" indent="-285750">
              <a:lnSpc>
                <a:spcPct val="150000"/>
              </a:lnSpc>
            </a:pPr>
            <a:r>
              <a:rPr lang="en-US" sz="1900" dirty="0"/>
              <a:t>Northern Virginia Phase III WIP LA Assessment* </a:t>
            </a:r>
          </a:p>
          <a:p>
            <a:pPr marL="971550" lvl="1" indent="-285750">
              <a:lnSpc>
                <a:spcPct val="150000"/>
              </a:lnSpc>
            </a:pPr>
            <a:r>
              <a:rPr lang="en-US" sz="1900" dirty="0"/>
              <a:t>Northern Virginia Phase III WIP Regulated Area Assessment*</a:t>
            </a:r>
          </a:p>
          <a:p>
            <a:pPr marL="971550" lvl="1" indent="-285750"/>
            <a:endParaRPr lang="en-US" dirty="0"/>
          </a:p>
          <a:p>
            <a:pPr marL="971550" lvl="1" indent="-285750"/>
            <a:endParaRPr lang="en-US" dirty="0"/>
          </a:p>
          <a:p>
            <a:pPr marL="971550" lvl="1" indent="-285750"/>
            <a:endParaRPr lang="en-US" dirty="0"/>
          </a:p>
        </p:txBody>
      </p:sp>
      <p:pic>
        <p:nvPicPr>
          <p:cNvPr id="11" name="Graphic 10">
            <a:extLst>
              <a:ext uri="{FF2B5EF4-FFF2-40B4-BE49-F238E27FC236}">
                <a16:creationId xmlns:a16="http://schemas.microsoft.com/office/drawing/2014/main" id="{161AF743-24EB-1314-945A-891865F370E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50993" y="1445630"/>
            <a:ext cx="2857500" cy="371475"/>
          </a:xfrm>
          <a:prstGeom prst="rect">
            <a:avLst/>
          </a:prstGeom>
        </p:spPr>
      </p:pic>
      <p:pic>
        <p:nvPicPr>
          <p:cNvPr id="13" name="Picture 12" descr="A logo of a department of mental quality&#10;&#10;Description automatically generated">
            <a:extLst>
              <a:ext uri="{FF2B5EF4-FFF2-40B4-BE49-F238E27FC236}">
                <a16:creationId xmlns:a16="http://schemas.microsoft.com/office/drawing/2014/main" id="{1A97268B-8997-51DF-0A9C-D43867524773}"/>
              </a:ext>
            </a:extLst>
          </p:cNvPr>
          <p:cNvPicPr>
            <a:picLocks noChangeAspect="1"/>
          </p:cNvPicPr>
          <p:nvPr/>
        </p:nvPicPr>
        <p:blipFill>
          <a:blip r:embed="rId4"/>
          <a:stretch>
            <a:fillRect/>
          </a:stretch>
        </p:blipFill>
        <p:spPr>
          <a:xfrm>
            <a:off x="8783320" y="5657850"/>
            <a:ext cx="2438400" cy="1028700"/>
          </a:xfrm>
          <a:prstGeom prst="rect">
            <a:avLst/>
          </a:prstGeom>
        </p:spPr>
      </p:pic>
    </p:spTree>
    <p:extLst>
      <p:ext uri="{BB962C8B-B14F-4D97-AF65-F5344CB8AC3E}">
        <p14:creationId xmlns:p14="http://schemas.microsoft.com/office/powerpoint/2010/main" val="470074026"/>
      </p:ext>
    </p:extLst>
  </p:cSld>
  <p:clrMapOvr>
    <a:masterClrMapping/>
  </p:clrMapOvr>
  <mc:AlternateContent xmlns:mc="http://schemas.openxmlformats.org/markup-compatibility/2006" xmlns:p14="http://schemas.microsoft.com/office/powerpoint/2010/main">
    <mc:Choice Requires="p14">
      <p:transition spd="slow" p14:dur="4000" advClick="0" advTm="7000"/>
    </mc:Choice>
    <mc:Fallback xmlns="">
      <p:transition spd="slow" advClick="0" advTm="7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5915" y="719597"/>
            <a:ext cx="10847703" cy="508473"/>
          </a:xfrm>
          <a:prstGeom prst="rect">
            <a:avLst/>
          </a:prstGeom>
        </p:spPr>
        <p:txBody>
          <a:bodyPr vert="horz" wrap="square" lIns="0" tIns="15875" rIns="0" bIns="0" rtlCol="0">
            <a:spAutoFit/>
          </a:bodyPr>
          <a:lstStyle/>
          <a:p>
            <a:pPr marL="12700">
              <a:lnSpc>
                <a:spcPct val="100000"/>
              </a:lnSpc>
              <a:spcBef>
                <a:spcPts val="125"/>
              </a:spcBef>
            </a:pPr>
            <a:r>
              <a:rPr lang="en-US" spc="10"/>
              <a:t>Nature-Based Solutions: Shoreline Management</a:t>
            </a:r>
            <a:endParaRPr spc="10"/>
          </a:p>
        </p:txBody>
      </p:sp>
      <p:pic>
        <p:nvPicPr>
          <p:cNvPr id="4" name="Picture 3">
            <a:extLst>
              <a:ext uri="{FF2B5EF4-FFF2-40B4-BE49-F238E27FC236}">
                <a16:creationId xmlns:a16="http://schemas.microsoft.com/office/drawing/2014/main" id="{62B044FA-7C06-8B3D-2E51-F6D9597951B9}"/>
              </a:ext>
            </a:extLst>
          </p:cNvPr>
          <p:cNvPicPr>
            <a:picLocks noChangeAspect="1"/>
          </p:cNvPicPr>
          <p:nvPr/>
        </p:nvPicPr>
        <p:blipFill rotWithShape="1">
          <a:blip r:embed="rId3"/>
          <a:srcRect l="11678" t="8030" r="21129" b="9678"/>
          <a:stretch/>
        </p:blipFill>
        <p:spPr>
          <a:xfrm>
            <a:off x="5920974" y="1789472"/>
            <a:ext cx="4914412" cy="3385516"/>
          </a:xfrm>
          <a:prstGeom prst="rect">
            <a:avLst/>
          </a:prstGeom>
        </p:spPr>
      </p:pic>
      <p:sp>
        <p:nvSpPr>
          <p:cNvPr id="5" name="object 3">
            <a:extLst>
              <a:ext uri="{FF2B5EF4-FFF2-40B4-BE49-F238E27FC236}">
                <a16:creationId xmlns:a16="http://schemas.microsoft.com/office/drawing/2014/main" id="{246C97BA-6F29-D97F-FD14-FA209FF18530}"/>
              </a:ext>
            </a:extLst>
          </p:cNvPr>
          <p:cNvSpPr txBox="1"/>
          <p:nvPr/>
        </p:nvSpPr>
        <p:spPr>
          <a:xfrm>
            <a:off x="514391" y="1789472"/>
            <a:ext cx="5406583" cy="3253711"/>
          </a:xfrm>
          <a:prstGeom prst="rect">
            <a:avLst/>
          </a:prstGeom>
        </p:spPr>
        <p:txBody>
          <a:bodyPr vert="horz" wrap="square" lIns="0" tIns="43180" rIns="0" bIns="0" rtlCol="0" anchor="t">
            <a:spAutoFit/>
          </a:bodyPr>
          <a:lstStyle/>
          <a:p>
            <a:pPr marL="298450" marR="367030" indent="-286385">
              <a:lnSpc>
                <a:spcPts val="1950"/>
              </a:lnSpc>
              <a:spcBef>
                <a:spcPts val="340"/>
              </a:spcBef>
              <a:buFont typeface="Arial"/>
              <a:buChar char="•"/>
              <a:tabLst>
                <a:tab pos="298450" algn="l"/>
                <a:tab pos="299085" algn="l"/>
              </a:tabLst>
            </a:pPr>
            <a:r>
              <a:rPr lang="en-US" sz="1600">
                <a:latin typeface="Verdana"/>
                <a:cs typeface="Verdana"/>
              </a:rPr>
              <a:t>Goal to adapt to sea level rise and increased flooding through green infrastructure practices that build coastal resilience</a:t>
            </a:r>
          </a:p>
          <a:p>
            <a:pPr marL="298450" marR="367030" indent="-286385">
              <a:lnSpc>
                <a:spcPts val="1950"/>
              </a:lnSpc>
              <a:spcBef>
                <a:spcPts val="340"/>
              </a:spcBef>
              <a:buFont typeface="Arial"/>
              <a:buChar char="•"/>
              <a:tabLst>
                <a:tab pos="298450" algn="l"/>
                <a:tab pos="299085" algn="l"/>
              </a:tabLst>
            </a:pPr>
            <a:endParaRPr lang="en-US" sz="1600">
              <a:latin typeface="Verdana"/>
              <a:cs typeface="Verdana"/>
            </a:endParaRPr>
          </a:p>
          <a:p>
            <a:pPr marL="298450" marR="367030" indent="-286385">
              <a:lnSpc>
                <a:spcPts val="1950"/>
              </a:lnSpc>
              <a:spcBef>
                <a:spcPts val="340"/>
              </a:spcBef>
              <a:buFont typeface="Arial"/>
              <a:buChar char="•"/>
              <a:tabLst>
                <a:tab pos="298450" algn="l"/>
                <a:tab pos="299085" algn="l"/>
              </a:tabLst>
            </a:pPr>
            <a:r>
              <a:rPr lang="en-US" sz="1600">
                <a:latin typeface="Verdana"/>
                <a:cs typeface="Verdana"/>
              </a:rPr>
              <a:t>2008 – 2010: </a:t>
            </a:r>
            <a:r>
              <a:rPr lang="en-US" sz="1600" b="1">
                <a:latin typeface="Verdana"/>
                <a:cs typeface="Verdana"/>
              </a:rPr>
              <a:t>Sustainable Shorelines and Community Management Project </a:t>
            </a:r>
            <a:r>
              <a:rPr lang="en-US" sz="1600">
                <a:latin typeface="Verdana"/>
                <a:cs typeface="Verdana"/>
              </a:rPr>
              <a:t>as collaborative planning effort across jurisdictions</a:t>
            </a:r>
          </a:p>
          <a:p>
            <a:pPr marL="298450" marR="367030" indent="-286385">
              <a:lnSpc>
                <a:spcPts val="1950"/>
              </a:lnSpc>
              <a:spcBef>
                <a:spcPts val="340"/>
              </a:spcBef>
              <a:buFont typeface="Arial"/>
              <a:buChar char="•"/>
              <a:tabLst>
                <a:tab pos="298450" algn="l"/>
                <a:tab pos="299085" algn="l"/>
              </a:tabLst>
            </a:pPr>
            <a:endParaRPr lang="en-US" sz="1600">
              <a:latin typeface="Verdana"/>
              <a:cs typeface="Verdana"/>
            </a:endParaRPr>
          </a:p>
          <a:p>
            <a:pPr marL="297815" marR="367030" indent="-285750">
              <a:lnSpc>
                <a:spcPts val="1950"/>
              </a:lnSpc>
              <a:spcBef>
                <a:spcPts val="340"/>
              </a:spcBef>
              <a:buFont typeface="Arial" panose="020B0604020202020204" pitchFamily="34" charset="0"/>
              <a:buChar char="•"/>
              <a:tabLst>
                <a:tab pos="298450" algn="l"/>
                <a:tab pos="299085" algn="l"/>
              </a:tabLst>
            </a:pPr>
            <a:r>
              <a:rPr lang="en-US" sz="1600">
                <a:latin typeface="Verdana"/>
                <a:cs typeface="Verdana"/>
              </a:rPr>
              <a:t>Collaboration on projects to restore and protect shorelines and habitat along Potomac River </a:t>
            </a:r>
            <a:endParaRPr sz="1600">
              <a:latin typeface="Verdana"/>
              <a:cs typeface="Verdana"/>
            </a:endParaRPr>
          </a:p>
        </p:txBody>
      </p:sp>
      <p:sp>
        <p:nvSpPr>
          <p:cNvPr id="6" name="object 3">
            <a:extLst>
              <a:ext uri="{FF2B5EF4-FFF2-40B4-BE49-F238E27FC236}">
                <a16:creationId xmlns:a16="http://schemas.microsoft.com/office/drawing/2014/main" id="{6391EF36-936B-CD41-515B-379EA399C813}"/>
              </a:ext>
            </a:extLst>
          </p:cNvPr>
          <p:cNvSpPr txBox="1"/>
          <p:nvPr/>
        </p:nvSpPr>
        <p:spPr>
          <a:xfrm>
            <a:off x="5920974" y="5287385"/>
            <a:ext cx="5265375" cy="278538"/>
          </a:xfrm>
          <a:prstGeom prst="rect">
            <a:avLst/>
          </a:prstGeom>
        </p:spPr>
        <p:txBody>
          <a:bodyPr vert="horz" wrap="square" lIns="0" tIns="43180" rIns="0" bIns="0" rtlCol="0" anchor="t">
            <a:spAutoFit/>
          </a:bodyPr>
          <a:lstStyle/>
          <a:p>
            <a:pPr marL="12065" marR="367030">
              <a:lnSpc>
                <a:spcPts val="1950"/>
              </a:lnSpc>
              <a:spcBef>
                <a:spcPts val="340"/>
              </a:spcBef>
              <a:tabLst>
                <a:tab pos="298450" algn="l"/>
                <a:tab pos="299085" algn="l"/>
              </a:tabLst>
            </a:pPr>
            <a:r>
              <a:rPr lang="en-US" sz="1400">
                <a:latin typeface="Verdana"/>
                <a:cs typeface="Verdana"/>
              </a:rPr>
              <a:t>Leesylvania State Park Living Shoreline Project (2017)</a:t>
            </a:r>
            <a:endParaRPr sz="1400">
              <a:latin typeface="Verdana"/>
              <a:cs typeface="Verdana"/>
            </a:endParaRPr>
          </a:p>
        </p:txBody>
      </p:sp>
    </p:spTree>
    <p:extLst>
      <p:ext uri="{BB962C8B-B14F-4D97-AF65-F5344CB8AC3E}">
        <p14:creationId xmlns:p14="http://schemas.microsoft.com/office/powerpoint/2010/main" val="1377583519"/>
      </p:ext>
    </p:extLst>
  </p:cSld>
  <p:clrMapOvr>
    <a:masterClrMapping/>
  </p:clrMapOvr>
  <mc:AlternateContent xmlns:mc="http://schemas.openxmlformats.org/markup-compatibility/2006" xmlns:p14="http://schemas.microsoft.com/office/powerpoint/2010/main">
    <mc:Choice Requires="p14">
      <p:transition spd="slow" p14:dur="4000" advClick="0" advTm="7000"/>
    </mc:Choice>
    <mc:Fallback xmlns="">
      <p:transition spd="slow" advClick="0" advTm="7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250A0BD-6B68-11A7-0BA6-58A8D3B4FFEA}"/>
              </a:ext>
            </a:extLst>
          </p:cNvPr>
          <p:cNvSpPr>
            <a:spLocks noGrp="1"/>
          </p:cNvSpPr>
          <p:nvPr>
            <p:ph type="title"/>
          </p:nvPr>
        </p:nvSpPr>
        <p:spPr>
          <a:xfrm>
            <a:off x="838199" y="427045"/>
            <a:ext cx="9873343" cy="942097"/>
          </a:xfrm>
        </p:spPr>
        <p:txBody>
          <a:bodyPr/>
          <a:lstStyle/>
          <a:p>
            <a:r>
              <a:rPr lang="en-US"/>
              <a:t>Military Installation Resilience Review</a:t>
            </a:r>
          </a:p>
        </p:txBody>
      </p:sp>
      <p:sp>
        <p:nvSpPr>
          <p:cNvPr id="9" name="Content Placeholder 8">
            <a:extLst>
              <a:ext uri="{FF2B5EF4-FFF2-40B4-BE49-F238E27FC236}">
                <a16:creationId xmlns:a16="http://schemas.microsoft.com/office/drawing/2014/main" id="{70156FE9-3645-4250-E95C-C64C65954310}"/>
              </a:ext>
            </a:extLst>
          </p:cNvPr>
          <p:cNvSpPr>
            <a:spLocks noGrp="1"/>
          </p:cNvSpPr>
          <p:nvPr>
            <p:ph idx="1"/>
          </p:nvPr>
        </p:nvSpPr>
        <p:spPr>
          <a:xfrm>
            <a:off x="838199" y="1527862"/>
            <a:ext cx="9873343" cy="3135086"/>
          </a:xfrm>
        </p:spPr>
        <p:txBody>
          <a:bodyPr>
            <a:normAutofit fontScale="92500" lnSpcReduction="10000"/>
          </a:bodyPr>
          <a:lstStyle/>
          <a:p>
            <a:pPr>
              <a:lnSpc>
                <a:spcPct val="100000"/>
              </a:lnSpc>
            </a:pPr>
            <a:r>
              <a:rPr lang="en-US" b="1" i="0">
                <a:solidFill>
                  <a:srgbClr val="474747"/>
                </a:solidFill>
                <a:effectLst/>
              </a:rPr>
              <a:t>Goal: </a:t>
            </a:r>
            <a:r>
              <a:rPr lang="en-US" b="0" i="0">
                <a:solidFill>
                  <a:srgbClr val="474747"/>
                </a:solidFill>
                <a:effectLst/>
              </a:rPr>
              <a:t>identify the risks, hazards, and vulnerabilities of concern as it relates to the ability of the military to carry out its missions on the installation that could be mitigated through investments and solutions outside the fence line in the community.</a:t>
            </a:r>
          </a:p>
          <a:p>
            <a:endParaRPr lang="en-US">
              <a:solidFill>
                <a:srgbClr val="474747"/>
              </a:solidFill>
            </a:endParaRPr>
          </a:p>
          <a:p>
            <a:r>
              <a:rPr lang="en-US">
                <a:solidFill>
                  <a:srgbClr val="474747"/>
                </a:solidFill>
              </a:rPr>
              <a:t>Review for three military base installations:</a:t>
            </a:r>
          </a:p>
          <a:p>
            <a:pPr algn="l">
              <a:lnSpc>
                <a:spcPct val="150000"/>
              </a:lnSpc>
              <a:buFont typeface="+mj-lt"/>
              <a:buAutoNum type="arabicPeriod"/>
            </a:pPr>
            <a:r>
              <a:rPr lang="fr-FR" b="0" i="0">
                <a:solidFill>
                  <a:srgbClr val="474747"/>
                </a:solidFill>
                <a:effectLst/>
              </a:rPr>
              <a:t> Joint Base Myer-Henderson Hall</a:t>
            </a:r>
          </a:p>
          <a:p>
            <a:pPr algn="l">
              <a:lnSpc>
                <a:spcPct val="150000"/>
              </a:lnSpc>
              <a:buFont typeface="+mj-lt"/>
              <a:buAutoNum type="arabicPeriod"/>
            </a:pPr>
            <a:r>
              <a:rPr lang="fr-FR" b="0" i="0">
                <a:solidFill>
                  <a:srgbClr val="474747"/>
                </a:solidFill>
                <a:effectLst/>
              </a:rPr>
              <a:t> Fort Belvoir</a:t>
            </a:r>
          </a:p>
          <a:p>
            <a:pPr algn="l">
              <a:lnSpc>
                <a:spcPct val="150000"/>
              </a:lnSpc>
              <a:buFont typeface="+mj-lt"/>
              <a:buAutoNum type="arabicPeriod"/>
            </a:pPr>
            <a:r>
              <a:rPr lang="fr-FR" b="0" i="0">
                <a:solidFill>
                  <a:srgbClr val="474747"/>
                </a:solidFill>
                <a:effectLst/>
              </a:rPr>
              <a:t> Marine Corps Base Quantico</a:t>
            </a:r>
          </a:p>
          <a:p>
            <a:endParaRPr lang="en-US"/>
          </a:p>
        </p:txBody>
      </p:sp>
      <p:pic>
        <p:nvPicPr>
          <p:cNvPr id="3074" name="Picture 2" descr="Fort Belvoir announces increase in gate security amid Iran tensions">
            <a:extLst>
              <a:ext uri="{FF2B5EF4-FFF2-40B4-BE49-F238E27FC236}">
                <a16:creationId xmlns:a16="http://schemas.microsoft.com/office/drawing/2014/main" id="{AC54E110-E1F9-8DF0-2610-7CE714AAF9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4870" y="2504463"/>
            <a:ext cx="4979538" cy="3248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1811214"/>
      </p:ext>
    </p:extLst>
  </p:cSld>
  <p:clrMapOvr>
    <a:masterClrMapping/>
  </p:clrMapOvr>
  <mc:AlternateContent xmlns:mc="http://schemas.openxmlformats.org/markup-compatibility/2006" xmlns:p14="http://schemas.microsoft.com/office/powerpoint/2010/main">
    <mc:Choice Requires="p14">
      <p:transition spd="slow" p14:dur="4000" advClick="0" advTm="7000"/>
    </mc:Choice>
    <mc:Fallback xmlns="">
      <p:transition spd="slow" advClick="0" advTm="7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250A0BD-6B68-11A7-0BA6-58A8D3B4FFEA}"/>
              </a:ext>
            </a:extLst>
          </p:cNvPr>
          <p:cNvSpPr>
            <a:spLocks noGrp="1"/>
          </p:cNvSpPr>
          <p:nvPr>
            <p:ph type="title"/>
          </p:nvPr>
        </p:nvSpPr>
        <p:spPr>
          <a:xfrm>
            <a:off x="251508" y="404985"/>
            <a:ext cx="9873343" cy="942097"/>
          </a:xfrm>
        </p:spPr>
        <p:txBody>
          <a:bodyPr/>
          <a:lstStyle/>
          <a:p>
            <a:r>
              <a:rPr lang="en-US" dirty="0"/>
              <a:t>Expanding Solar: Solarize </a:t>
            </a:r>
            <a:r>
              <a:rPr lang="en-US" dirty="0" err="1"/>
              <a:t>NoVA</a:t>
            </a:r>
            <a:endParaRPr lang="en-US" dirty="0"/>
          </a:p>
        </p:txBody>
      </p:sp>
      <p:sp>
        <p:nvSpPr>
          <p:cNvPr id="9" name="Content Placeholder 8">
            <a:extLst>
              <a:ext uri="{FF2B5EF4-FFF2-40B4-BE49-F238E27FC236}">
                <a16:creationId xmlns:a16="http://schemas.microsoft.com/office/drawing/2014/main" id="{70156FE9-3645-4250-E95C-C64C65954310}"/>
              </a:ext>
            </a:extLst>
          </p:cNvPr>
          <p:cNvSpPr>
            <a:spLocks noGrp="1"/>
          </p:cNvSpPr>
          <p:nvPr>
            <p:ph idx="1"/>
          </p:nvPr>
        </p:nvSpPr>
        <p:spPr>
          <a:xfrm>
            <a:off x="251507" y="3119361"/>
            <a:ext cx="5799197" cy="3890506"/>
          </a:xfrm>
        </p:spPr>
        <p:txBody>
          <a:bodyPr vert="horz" lIns="0" tIns="45720" rIns="0" bIns="45720" rtlCol="0" anchor="t">
            <a:normAutofit fontScale="62500" lnSpcReduction="20000"/>
          </a:bodyPr>
          <a:lstStyle/>
          <a:p>
            <a:endParaRPr lang="en-US" sz="1600" dirty="0"/>
          </a:p>
          <a:p>
            <a:pPr marL="285750" indent="-285750">
              <a:buFont typeface="Arial" panose="020B0604020202020204" pitchFamily="34" charset="0"/>
              <a:buChar char="•"/>
            </a:pPr>
            <a:r>
              <a:rPr lang="en-US" sz="2600" dirty="0"/>
              <a:t>As of 2022:</a:t>
            </a:r>
          </a:p>
          <a:p>
            <a:pPr marL="971550" lvl="1" indent="-285750">
              <a:lnSpc>
                <a:spcPct val="150000"/>
              </a:lnSpc>
            </a:pPr>
            <a:r>
              <a:rPr lang="en-US" sz="2300" b="1" dirty="0"/>
              <a:t>690</a:t>
            </a:r>
            <a:r>
              <a:rPr lang="en-US" sz="2300" dirty="0"/>
              <a:t> systems installed</a:t>
            </a:r>
          </a:p>
          <a:p>
            <a:pPr marL="971550" lvl="1" indent="-285750">
              <a:lnSpc>
                <a:spcPct val="100000"/>
              </a:lnSpc>
            </a:pPr>
            <a:r>
              <a:rPr lang="en-US" sz="2300" dirty="0"/>
              <a:t>Over </a:t>
            </a:r>
            <a:r>
              <a:rPr lang="en-US" sz="2300" b="1" dirty="0"/>
              <a:t>$17.9 million invested </a:t>
            </a:r>
            <a:r>
              <a:rPr lang="en-US" sz="2300" dirty="0"/>
              <a:t>from the private sector</a:t>
            </a:r>
          </a:p>
          <a:p>
            <a:pPr marL="971550" lvl="1" indent="-285750">
              <a:lnSpc>
                <a:spcPct val="150000"/>
              </a:lnSpc>
            </a:pPr>
            <a:r>
              <a:rPr lang="en-US" sz="2300" dirty="0">
                <a:latin typeface="Verdana"/>
                <a:ea typeface="Verdana"/>
              </a:rPr>
              <a:t>Over </a:t>
            </a:r>
            <a:r>
              <a:rPr lang="en-US" sz="2300" b="1" dirty="0">
                <a:latin typeface="Verdana"/>
                <a:ea typeface="Verdana"/>
              </a:rPr>
              <a:t>6,200 kw </a:t>
            </a:r>
            <a:r>
              <a:rPr lang="en-US" sz="2300" dirty="0">
                <a:latin typeface="Verdana"/>
                <a:ea typeface="Verdana"/>
              </a:rPr>
              <a:t>installed</a:t>
            </a:r>
          </a:p>
          <a:p>
            <a:pPr marL="285750" indent="-285750">
              <a:lnSpc>
                <a:spcPct val="150000"/>
              </a:lnSpc>
            </a:pPr>
            <a:r>
              <a:rPr lang="en-US" sz="2600" dirty="0"/>
              <a:t>In Alexandria:</a:t>
            </a:r>
          </a:p>
          <a:p>
            <a:pPr marL="971550" lvl="1" indent="-285750">
              <a:lnSpc>
                <a:spcPct val="150000"/>
              </a:lnSpc>
            </a:pPr>
            <a:r>
              <a:rPr lang="en-US" sz="2300" b="1" dirty="0"/>
              <a:t>111</a:t>
            </a:r>
            <a:r>
              <a:rPr lang="en-US" sz="2300" dirty="0"/>
              <a:t> systems installed</a:t>
            </a:r>
          </a:p>
          <a:p>
            <a:pPr marL="971550" lvl="1" indent="-285750">
              <a:lnSpc>
                <a:spcPct val="100000"/>
              </a:lnSpc>
            </a:pPr>
            <a:r>
              <a:rPr lang="en-US" sz="2300" dirty="0"/>
              <a:t>Over </a:t>
            </a:r>
            <a:r>
              <a:rPr lang="en-US" sz="2300" b="1" dirty="0"/>
              <a:t>$2.4 million invested </a:t>
            </a:r>
            <a:r>
              <a:rPr lang="en-US" sz="2300" dirty="0"/>
              <a:t>from the private sector</a:t>
            </a:r>
          </a:p>
          <a:p>
            <a:pPr marL="971550" lvl="1" indent="-285750">
              <a:lnSpc>
                <a:spcPct val="150000"/>
              </a:lnSpc>
            </a:pPr>
            <a:r>
              <a:rPr lang="en-US" sz="2300" dirty="0">
                <a:latin typeface="Verdana"/>
                <a:ea typeface="Verdana"/>
              </a:rPr>
              <a:t>Over </a:t>
            </a:r>
            <a:r>
              <a:rPr lang="en-US" sz="2300" b="1" dirty="0">
                <a:latin typeface="Verdana"/>
                <a:ea typeface="Verdana"/>
              </a:rPr>
              <a:t>818 kw </a:t>
            </a:r>
            <a:r>
              <a:rPr lang="en-US" sz="2300" dirty="0">
                <a:latin typeface="Verdana"/>
                <a:ea typeface="Verdana"/>
              </a:rPr>
              <a:t>installed</a:t>
            </a:r>
          </a:p>
          <a:p>
            <a:pPr lvl="1" indent="0">
              <a:lnSpc>
                <a:spcPct val="150000"/>
              </a:lnSpc>
              <a:buNone/>
            </a:pPr>
            <a:endParaRPr lang="en-US" sz="2300" dirty="0"/>
          </a:p>
          <a:p>
            <a:pPr marL="285750" indent="-285750" algn="r">
              <a:lnSpc>
                <a:spcPct val="110000"/>
              </a:lnSpc>
            </a:pPr>
            <a:r>
              <a:rPr lang="en-US" sz="2300" dirty="0"/>
              <a:t>Solarize Dashboard </a:t>
            </a:r>
            <a:r>
              <a:rPr lang="en-US" sz="2300" dirty="0">
                <a:solidFill>
                  <a:schemeClr val="bg2">
                    <a:lumMod val="10000"/>
                  </a:schemeClr>
                </a:solidFill>
                <a:hlinkClick r:id="rId3">
                  <a:extLst>
                    <a:ext uri="{A12FA001-AC4F-418D-AE19-62706E023703}">
                      <ahyp:hlinkClr xmlns:ahyp="http://schemas.microsoft.com/office/drawing/2018/hyperlinkcolor" val="tx"/>
                    </a:ext>
                  </a:extLst>
                </a:hlinkClick>
              </a:rPr>
              <a:t>HERE</a:t>
            </a:r>
            <a:endParaRPr lang="en-US" sz="2300" dirty="0">
              <a:solidFill>
                <a:schemeClr val="bg2">
                  <a:lumMod val="10000"/>
                </a:schemeClr>
              </a:solidFill>
            </a:endParaRPr>
          </a:p>
          <a:p>
            <a:pPr marL="285750" indent="-285750" algn="r">
              <a:lnSpc>
                <a:spcPct val="110000"/>
              </a:lnSpc>
            </a:pPr>
            <a:r>
              <a:rPr lang="en-US" sz="2300" dirty="0">
                <a:solidFill>
                  <a:schemeClr val="bg2">
                    <a:lumMod val="10000"/>
                  </a:schemeClr>
                </a:solidFill>
              </a:rPr>
              <a:t>Solar Energy Potential Map </a:t>
            </a:r>
            <a:r>
              <a:rPr lang="en-US" sz="2300" dirty="0">
                <a:hlinkClick r:id="rId4">
                  <a:extLst>
                    <a:ext uri="{A12FA001-AC4F-418D-AE19-62706E023703}">
                      <ahyp:hlinkClr xmlns:ahyp="http://schemas.microsoft.com/office/drawing/2018/hyperlinkcolor" val="tx"/>
                    </a:ext>
                  </a:extLst>
                </a:hlinkClick>
              </a:rPr>
              <a:t>HERE</a:t>
            </a:r>
            <a:endParaRPr lang="en-US" sz="2300" dirty="0"/>
          </a:p>
          <a:p>
            <a:pPr marL="285750" indent="-285750">
              <a:lnSpc>
                <a:spcPct val="150000"/>
              </a:lnSpc>
            </a:pPr>
            <a:endParaRPr lang="en-US" sz="1600" dirty="0">
              <a:solidFill>
                <a:schemeClr val="bg2">
                  <a:lumMod val="10000"/>
                </a:schemeClr>
              </a:solidFill>
            </a:endParaRPr>
          </a:p>
        </p:txBody>
      </p:sp>
      <p:pic>
        <p:nvPicPr>
          <p:cNvPr id="3" name="Picture 2">
            <a:extLst>
              <a:ext uri="{FF2B5EF4-FFF2-40B4-BE49-F238E27FC236}">
                <a16:creationId xmlns:a16="http://schemas.microsoft.com/office/drawing/2014/main" id="{96661737-146B-D5D6-2BBD-490D2ACEDFEC}"/>
              </a:ext>
            </a:extLst>
          </p:cNvPr>
          <p:cNvPicPr>
            <a:picLocks noChangeAspect="1"/>
          </p:cNvPicPr>
          <p:nvPr/>
        </p:nvPicPr>
        <p:blipFill rotWithShape="1">
          <a:blip r:embed="rId5"/>
          <a:srcRect l="29051" t="30958" r="16811" b="16322"/>
          <a:stretch/>
        </p:blipFill>
        <p:spPr>
          <a:xfrm>
            <a:off x="6141296" y="3543602"/>
            <a:ext cx="6050704" cy="3314398"/>
          </a:xfrm>
          <a:prstGeom prst="rect">
            <a:avLst/>
          </a:prstGeom>
        </p:spPr>
      </p:pic>
      <p:sp>
        <p:nvSpPr>
          <p:cNvPr id="4" name="TextBox 3">
            <a:extLst>
              <a:ext uri="{FF2B5EF4-FFF2-40B4-BE49-F238E27FC236}">
                <a16:creationId xmlns:a16="http://schemas.microsoft.com/office/drawing/2014/main" id="{B8C090C8-D644-57AD-D880-4C7AD50B7694}"/>
              </a:ext>
            </a:extLst>
          </p:cNvPr>
          <p:cNvSpPr txBox="1"/>
          <p:nvPr/>
        </p:nvSpPr>
        <p:spPr>
          <a:xfrm>
            <a:off x="177154" y="1423015"/>
            <a:ext cx="11291310" cy="1772280"/>
          </a:xfrm>
          <a:prstGeom prst="rect">
            <a:avLst/>
          </a:prstGeom>
          <a:solidFill>
            <a:schemeClr val="bg1"/>
          </a:solidFill>
        </p:spPr>
        <p:txBody>
          <a:bodyPr wrap="square" rtlCol="0">
            <a:spAutoFit/>
          </a:bodyPr>
          <a:lstStyle/>
          <a:p>
            <a:pPr marL="285750" indent="-285750">
              <a:lnSpc>
                <a:spcPct val="100000"/>
              </a:lnSpc>
              <a:buFont typeface="Arial" panose="020B0604020202020204" pitchFamily="34" charset="0"/>
              <a:buChar char="•"/>
            </a:pPr>
            <a:r>
              <a:rPr lang="en-US" sz="1600" i="0" dirty="0">
                <a:solidFill>
                  <a:srgbClr val="474747"/>
                </a:solidFill>
                <a:effectLst/>
                <a:latin typeface="Verdana" panose="020B0604030504040204" pitchFamily="34" charset="0"/>
                <a:ea typeface="Verdana" panose="020B0604030504040204" pitchFamily="34" charset="0"/>
              </a:rPr>
              <a:t>NVRC shares tools and resources to help residents and businesses go solar in the region, including a map showing solar potential of individual properties</a:t>
            </a:r>
          </a:p>
          <a:p>
            <a:pPr>
              <a:lnSpc>
                <a:spcPct val="100000"/>
              </a:lnSpc>
            </a:pPr>
            <a:endParaRPr lang="en-US" sz="1600" b="1" i="0" dirty="0">
              <a:solidFill>
                <a:srgbClr val="474747"/>
              </a:solidFill>
              <a:effectLst/>
              <a:latin typeface="Verdana" panose="020B0604030504040204" pitchFamily="34" charset="0"/>
              <a:ea typeface="Verdana" panose="020B0604030504040204" pitchFamily="34" charset="0"/>
            </a:endParaRPr>
          </a:p>
          <a:p>
            <a:pPr>
              <a:lnSpc>
                <a:spcPct val="100000"/>
              </a:lnSpc>
            </a:pPr>
            <a:r>
              <a:rPr lang="en-US" sz="1600" b="1" i="0" dirty="0">
                <a:solidFill>
                  <a:srgbClr val="474747"/>
                </a:solidFill>
                <a:effectLst/>
                <a:latin typeface="Verdana" panose="020B0604030504040204" pitchFamily="34" charset="0"/>
                <a:ea typeface="Verdana" panose="020B0604030504040204" pitchFamily="34" charset="0"/>
              </a:rPr>
              <a:t>Solarize </a:t>
            </a:r>
            <a:r>
              <a:rPr lang="en-US" sz="1600" b="1" i="0" dirty="0" err="1">
                <a:solidFill>
                  <a:srgbClr val="474747"/>
                </a:solidFill>
                <a:effectLst/>
                <a:latin typeface="Verdana" panose="020B0604030504040204" pitchFamily="34" charset="0"/>
                <a:ea typeface="Verdana" panose="020B0604030504040204" pitchFamily="34" charset="0"/>
              </a:rPr>
              <a:t>NoVA</a:t>
            </a:r>
            <a:r>
              <a:rPr lang="en-US" sz="1600" b="1" i="0" dirty="0">
                <a:solidFill>
                  <a:srgbClr val="474747"/>
                </a:solidFill>
                <a:effectLst/>
                <a:latin typeface="Verdana" panose="020B0604030504040204" pitchFamily="34" charset="0"/>
                <a:ea typeface="Verdana" panose="020B0604030504040204" pitchFamily="34" charset="0"/>
              </a:rPr>
              <a:t>: </a:t>
            </a:r>
            <a:r>
              <a:rPr lang="en-US" sz="1600" b="0" i="0" dirty="0">
                <a:solidFill>
                  <a:srgbClr val="474747"/>
                </a:solidFill>
                <a:effectLst/>
                <a:latin typeface="Verdana" panose="020B0604030504040204" pitchFamily="34" charset="0"/>
                <a:ea typeface="Verdana" panose="020B0604030504040204" pitchFamily="34" charset="0"/>
              </a:rPr>
              <a:t>helps the community learn more about solar power options for their homes and businesses and facilitate the installation and financing of their own projects.</a:t>
            </a:r>
          </a:p>
          <a:p>
            <a:pPr>
              <a:lnSpc>
                <a:spcPct val="100000"/>
              </a:lnSpc>
            </a:pPr>
            <a:endParaRPr lang="en-US" sz="1200" dirty="0">
              <a:latin typeface="Verdana" panose="020B0604030504040204" pitchFamily="34" charset="0"/>
              <a:ea typeface="Verdana" panose="020B0604030504040204" pitchFamily="34" charset="0"/>
            </a:endParaRPr>
          </a:p>
          <a:p>
            <a:pPr marL="285750" indent="-285750">
              <a:lnSpc>
                <a:spcPct val="120000"/>
              </a:lnSpc>
              <a:buFont typeface="Arial" panose="020B0604020202020204" pitchFamily="34" charset="0"/>
              <a:buChar char="•"/>
            </a:pPr>
            <a:r>
              <a:rPr lang="en-US" sz="1600" dirty="0">
                <a:latin typeface="Verdana" panose="020B0604030504040204" pitchFamily="34" charset="0"/>
                <a:ea typeface="Verdana" panose="020B0604030504040204" pitchFamily="34" charset="0"/>
              </a:rPr>
              <a:t>Managed by Local Energy Alliance Program with support from NVRC and other partners</a:t>
            </a:r>
          </a:p>
        </p:txBody>
      </p:sp>
    </p:spTree>
    <p:extLst>
      <p:ext uri="{BB962C8B-B14F-4D97-AF65-F5344CB8AC3E}">
        <p14:creationId xmlns:p14="http://schemas.microsoft.com/office/powerpoint/2010/main" val="2534032219"/>
      </p:ext>
    </p:extLst>
  </p:cSld>
  <p:clrMapOvr>
    <a:masterClrMapping/>
  </p:clrMapOvr>
  <mc:AlternateContent xmlns:mc="http://schemas.openxmlformats.org/markup-compatibility/2006" xmlns:p14="http://schemas.microsoft.com/office/powerpoint/2010/main">
    <mc:Choice Requires="p14">
      <p:transition spd="slow" p14:dur="4000" advClick="0" advTm="7000"/>
    </mc:Choice>
    <mc:Fallback xmlns="">
      <p:transition spd="slow" advClick="0" advTm="7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13471" y="2035990"/>
            <a:ext cx="5565058" cy="2786019"/>
          </a:xfrm>
          <a:prstGeom prst="rect">
            <a:avLst/>
          </a:prstGeom>
        </p:spPr>
        <p:txBody>
          <a:bodyPr vert="horz" wrap="square" lIns="0" tIns="15875" rIns="0" bIns="0" rtlCol="0">
            <a:spAutoFit/>
          </a:bodyPr>
          <a:lstStyle/>
          <a:p>
            <a:pPr marL="12700" algn="ctr">
              <a:lnSpc>
                <a:spcPct val="100000"/>
              </a:lnSpc>
              <a:spcBef>
                <a:spcPts val="125"/>
              </a:spcBef>
            </a:pPr>
            <a:r>
              <a:rPr lang="en-US" sz="6000" b="1" spc="10"/>
              <a:t>Thank You! </a:t>
            </a:r>
            <a:br>
              <a:rPr lang="en-US" sz="6000" spc="10"/>
            </a:br>
            <a:br>
              <a:rPr lang="en-US" sz="6000" spc="10"/>
            </a:br>
            <a:r>
              <a:rPr lang="en-US" sz="6000" spc="10"/>
              <a:t>Questions?</a:t>
            </a:r>
            <a:endParaRPr sz="6000" spc="10"/>
          </a:p>
        </p:txBody>
      </p:sp>
    </p:spTree>
    <p:extLst>
      <p:ext uri="{BB962C8B-B14F-4D97-AF65-F5344CB8AC3E}">
        <p14:creationId xmlns:p14="http://schemas.microsoft.com/office/powerpoint/2010/main" val="3208066508"/>
      </p:ext>
    </p:extLst>
  </p:cSld>
  <p:clrMapOvr>
    <a:masterClrMapping/>
  </p:clrMapOvr>
  <mc:AlternateContent xmlns:mc="http://schemas.openxmlformats.org/markup-compatibility/2006" xmlns:p14="http://schemas.microsoft.com/office/powerpoint/2010/main">
    <mc:Choice Requires="p14">
      <p:transition spd="slow" p14:dur="4000" advClick="0" advTm="7000"/>
    </mc:Choice>
    <mc:Fallback xmlns="">
      <p:transition spd="slow" advClick="0" advTm="7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5916" y="719597"/>
            <a:ext cx="9781142" cy="508473"/>
          </a:xfrm>
          <a:prstGeom prst="rect">
            <a:avLst/>
          </a:prstGeom>
        </p:spPr>
        <p:txBody>
          <a:bodyPr vert="horz" wrap="square" lIns="0" tIns="15875" rIns="0" bIns="0" rtlCol="0">
            <a:spAutoFit/>
          </a:bodyPr>
          <a:lstStyle/>
          <a:p>
            <a:pPr marL="12700">
              <a:lnSpc>
                <a:spcPct val="100000"/>
              </a:lnSpc>
              <a:spcBef>
                <a:spcPts val="125"/>
              </a:spcBef>
            </a:pPr>
            <a:r>
              <a:rPr lang="en-US" spc="10"/>
              <a:t>NVRC Environmental Program Background</a:t>
            </a:r>
          </a:p>
        </p:txBody>
      </p:sp>
      <p:sp>
        <p:nvSpPr>
          <p:cNvPr id="3" name="object 3">
            <a:extLst>
              <a:ext uri="{FF2B5EF4-FFF2-40B4-BE49-F238E27FC236}">
                <a16:creationId xmlns:a16="http://schemas.microsoft.com/office/drawing/2014/main" id="{AE6B8120-0E13-39B0-F632-CCE09063DC75}"/>
              </a:ext>
            </a:extLst>
          </p:cNvPr>
          <p:cNvSpPr txBox="1"/>
          <p:nvPr/>
        </p:nvSpPr>
        <p:spPr>
          <a:xfrm>
            <a:off x="355916" y="1579006"/>
            <a:ext cx="5405787" cy="3656386"/>
          </a:xfrm>
          <a:prstGeom prst="rect">
            <a:avLst/>
          </a:prstGeom>
        </p:spPr>
        <p:txBody>
          <a:bodyPr vert="horz" wrap="square" lIns="0" tIns="43180" rIns="0" bIns="0" rtlCol="0" anchor="t">
            <a:spAutoFit/>
          </a:bodyPr>
          <a:lstStyle/>
          <a:p>
            <a:pPr marL="12065" marR="367030">
              <a:lnSpc>
                <a:spcPts val="1950"/>
              </a:lnSpc>
              <a:spcBef>
                <a:spcPts val="340"/>
              </a:spcBef>
              <a:tabLst>
                <a:tab pos="298450" algn="l"/>
                <a:tab pos="299085" algn="l"/>
              </a:tabLst>
            </a:pPr>
            <a:r>
              <a:rPr lang="en-US" sz="1600">
                <a:latin typeface="Verdana"/>
                <a:cs typeface="Verdana"/>
              </a:rPr>
              <a:t>Environmental programming across Northern Virginia:</a:t>
            </a:r>
          </a:p>
          <a:p>
            <a:pPr marL="812165" marR="367030" lvl="1" indent="-342900">
              <a:lnSpc>
                <a:spcPts val="1950"/>
              </a:lnSpc>
              <a:spcBef>
                <a:spcPts val="340"/>
              </a:spcBef>
              <a:buFont typeface="+mj-lt"/>
              <a:buAutoNum type="arabicPeriod"/>
              <a:tabLst>
                <a:tab pos="298450" algn="l"/>
                <a:tab pos="299085" algn="l"/>
              </a:tabLst>
            </a:pPr>
            <a:endParaRPr lang="en-US" sz="1600">
              <a:latin typeface="Verdana"/>
              <a:cs typeface="Verdana"/>
            </a:endParaRPr>
          </a:p>
          <a:p>
            <a:pPr marL="812165" marR="367030" lvl="1" indent="-342900">
              <a:lnSpc>
                <a:spcPct val="150000"/>
              </a:lnSpc>
              <a:spcBef>
                <a:spcPts val="340"/>
              </a:spcBef>
              <a:buFont typeface="Arial" panose="020B0604020202020204" pitchFamily="34" charset="0"/>
              <a:buChar char="•"/>
              <a:tabLst>
                <a:tab pos="298450" algn="l"/>
                <a:tab pos="299085" algn="l"/>
              </a:tabLst>
            </a:pPr>
            <a:r>
              <a:rPr lang="en-US" sz="1600">
                <a:latin typeface="Verdana"/>
                <a:cs typeface="Verdana"/>
              </a:rPr>
              <a:t>Watershed Programs</a:t>
            </a:r>
          </a:p>
          <a:p>
            <a:pPr marL="812165" marR="367030" lvl="1" indent="-342900">
              <a:lnSpc>
                <a:spcPct val="150000"/>
              </a:lnSpc>
              <a:spcBef>
                <a:spcPts val="340"/>
              </a:spcBef>
              <a:buFont typeface="Arial" panose="020B0604020202020204" pitchFamily="34" charset="0"/>
              <a:buChar char="•"/>
              <a:tabLst>
                <a:tab pos="298450" algn="l"/>
                <a:tab pos="299085" algn="l"/>
              </a:tabLst>
            </a:pPr>
            <a:r>
              <a:rPr lang="en-US" sz="1600">
                <a:latin typeface="Verdana"/>
                <a:cs typeface="Verdana"/>
              </a:rPr>
              <a:t>Stormwater Management</a:t>
            </a:r>
          </a:p>
          <a:p>
            <a:pPr marL="812165" marR="367030" lvl="1" indent="-342900">
              <a:lnSpc>
                <a:spcPct val="150000"/>
              </a:lnSpc>
              <a:spcBef>
                <a:spcPts val="340"/>
              </a:spcBef>
              <a:buFont typeface="Arial" panose="020B0604020202020204" pitchFamily="34" charset="0"/>
              <a:buChar char="•"/>
              <a:tabLst>
                <a:tab pos="298450" algn="l"/>
                <a:tab pos="299085" algn="l"/>
              </a:tabLst>
            </a:pPr>
            <a:r>
              <a:rPr lang="en-US" sz="1600">
                <a:latin typeface="Verdana"/>
                <a:cs typeface="Verdana"/>
              </a:rPr>
              <a:t>Litter and Waste</a:t>
            </a:r>
          </a:p>
          <a:p>
            <a:pPr marL="812165" marR="367030" lvl="1" indent="-342900">
              <a:lnSpc>
                <a:spcPct val="150000"/>
              </a:lnSpc>
              <a:spcBef>
                <a:spcPts val="340"/>
              </a:spcBef>
              <a:buFont typeface="Arial" panose="020B0604020202020204" pitchFamily="34" charset="0"/>
              <a:buChar char="•"/>
              <a:tabLst>
                <a:tab pos="298450" algn="l"/>
                <a:tab pos="299085" algn="l"/>
              </a:tabLst>
            </a:pPr>
            <a:r>
              <a:rPr lang="en-US" sz="1600">
                <a:latin typeface="Verdana"/>
                <a:cs typeface="Verdana"/>
              </a:rPr>
              <a:t>Trails and Heritage Resources</a:t>
            </a:r>
          </a:p>
          <a:p>
            <a:pPr marL="812165" marR="367030" lvl="1" indent="-342900">
              <a:lnSpc>
                <a:spcPct val="150000"/>
              </a:lnSpc>
              <a:spcBef>
                <a:spcPts val="340"/>
              </a:spcBef>
              <a:buFont typeface="Arial" panose="020B0604020202020204" pitchFamily="34" charset="0"/>
              <a:buChar char="•"/>
              <a:tabLst>
                <a:tab pos="298450" algn="l"/>
                <a:tab pos="299085" algn="l"/>
              </a:tabLst>
            </a:pPr>
            <a:r>
              <a:rPr lang="en-US" sz="1600">
                <a:latin typeface="Verdana"/>
                <a:cs typeface="Verdana"/>
              </a:rPr>
              <a:t>Energy </a:t>
            </a:r>
          </a:p>
          <a:p>
            <a:pPr marL="812165" marR="367030" lvl="1" indent="-342900">
              <a:lnSpc>
                <a:spcPct val="150000"/>
              </a:lnSpc>
              <a:spcBef>
                <a:spcPts val="340"/>
              </a:spcBef>
              <a:buFont typeface="Arial" panose="020B0604020202020204" pitchFamily="34" charset="0"/>
              <a:buChar char="•"/>
              <a:tabLst>
                <a:tab pos="298450" algn="l"/>
                <a:tab pos="299085" algn="l"/>
              </a:tabLst>
            </a:pPr>
            <a:r>
              <a:rPr lang="en-US" sz="1600">
                <a:latin typeface="Verdana"/>
                <a:cs typeface="Verdana"/>
              </a:rPr>
              <a:t>Coastal Program</a:t>
            </a:r>
          </a:p>
          <a:p>
            <a:pPr marL="812165" marR="367030" lvl="1" indent="-342900">
              <a:lnSpc>
                <a:spcPct val="150000"/>
              </a:lnSpc>
              <a:spcBef>
                <a:spcPts val="340"/>
              </a:spcBef>
              <a:buFont typeface="Arial" panose="020B0604020202020204" pitchFamily="34" charset="0"/>
              <a:buChar char="•"/>
              <a:tabLst>
                <a:tab pos="298450" algn="l"/>
                <a:tab pos="299085" algn="l"/>
              </a:tabLst>
            </a:pPr>
            <a:r>
              <a:rPr lang="en-US" sz="1600">
                <a:latin typeface="Verdana"/>
                <a:cs typeface="Verdana"/>
              </a:rPr>
              <a:t>Resiliency Planning</a:t>
            </a:r>
          </a:p>
        </p:txBody>
      </p:sp>
      <p:pic>
        <p:nvPicPr>
          <p:cNvPr id="1026" name="Picture 2">
            <a:extLst>
              <a:ext uri="{FF2B5EF4-FFF2-40B4-BE49-F238E27FC236}">
                <a16:creationId xmlns:a16="http://schemas.microsoft.com/office/drawing/2014/main" id="{1990681C-4C0C-197B-8C23-4C68B419E9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9701" y="1416671"/>
            <a:ext cx="4887357" cy="51610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4000" advClick="0" advTm="7000"/>
    </mc:Choice>
    <mc:Fallback xmlns="">
      <p:transition spd="slow" advClick="0" advTm="7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5916" y="719597"/>
            <a:ext cx="6343057" cy="508473"/>
          </a:xfrm>
          <a:prstGeom prst="rect">
            <a:avLst/>
          </a:prstGeom>
        </p:spPr>
        <p:txBody>
          <a:bodyPr vert="horz" wrap="square" lIns="0" tIns="15875" rIns="0" bIns="0" rtlCol="0">
            <a:spAutoFit/>
          </a:bodyPr>
          <a:lstStyle/>
          <a:p>
            <a:pPr marL="12700">
              <a:lnSpc>
                <a:spcPct val="100000"/>
              </a:lnSpc>
              <a:spcBef>
                <a:spcPts val="125"/>
              </a:spcBef>
            </a:pPr>
            <a:r>
              <a:rPr lang="en-US" spc="10"/>
              <a:t>2018 Resilience Roadmap</a:t>
            </a:r>
            <a:endParaRPr spc="10"/>
          </a:p>
        </p:txBody>
      </p:sp>
      <p:sp>
        <p:nvSpPr>
          <p:cNvPr id="3" name="object 3">
            <a:extLst>
              <a:ext uri="{FF2B5EF4-FFF2-40B4-BE49-F238E27FC236}">
                <a16:creationId xmlns:a16="http://schemas.microsoft.com/office/drawing/2014/main" id="{AE6B8120-0E13-39B0-F632-CCE09063DC75}"/>
              </a:ext>
            </a:extLst>
          </p:cNvPr>
          <p:cNvSpPr txBox="1"/>
          <p:nvPr/>
        </p:nvSpPr>
        <p:spPr>
          <a:xfrm>
            <a:off x="355918" y="1748472"/>
            <a:ext cx="5524766" cy="3446072"/>
          </a:xfrm>
          <a:prstGeom prst="rect">
            <a:avLst/>
          </a:prstGeom>
        </p:spPr>
        <p:txBody>
          <a:bodyPr vert="horz" wrap="square" lIns="0" tIns="43180" rIns="0" bIns="0" rtlCol="0" anchor="t">
            <a:spAutoFit/>
          </a:bodyPr>
          <a:lstStyle/>
          <a:p>
            <a:pPr marL="298450" marR="367030" indent="-286385">
              <a:lnSpc>
                <a:spcPts val="1950"/>
              </a:lnSpc>
              <a:spcBef>
                <a:spcPts val="340"/>
              </a:spcBef>
              <a:buFont typeface="Arial"/>
              <a:buChar char="•"/>
              <a:tabLst>
                <a:tab pos="298450" algn="l"/>
                <a:tab pos="299085" algn="l"/>
              </a:tabLst>
            </a:pPr>
            <a:r>
              <a:rPr lang="en-US" sz="1600">
                <a:latin typeface="Verdana"/>
                <a:cs typeface="Verdana"/>
              </a:rPr>
              <a:t>First official resilience planning document for NVRC</a:t>
            </a:r>
          </a:p>
          <a:p>
            <a:pPr marL="298450" marR="367030" indent="-286385">
              <a:lnSpc>
                <a:spcPts val="1950"/>
              </a:lnSpc>
              <a:spcBef>
                <a:spcPts val="340"/>
              </a:spcBef>
              <a:buFont typeface="Arial"/>
              <a:buChar char="•"/>
              <a:tabLst>
                <a:tab pos="298450" algn="l"/>
                <a:tab pos="299085" algn="l"/>
              </a:tabLst>
            </a:pPr>
            <a:endParaRPr lang="en-US" sz="1600">
              <a:latin typeface="Verdana"/>
              <a:cs typeface="Verdana"/>
            </a:endParaRPr>
          </a:p>
          <a:p>
            <a:pPr marL="298450" marR="367030" indent="-286385">
              <a:lnSpc>
                <a:spcPts val="1950"/>
              </a:lnSpc>
              <a:spcBef>
                <a:spcPts val="340"/>
              </a:spcBef>
              <a:buFont typeface="Arial"/>
              <a:buChar char="•"/>
              <a:tabLst>
                <a:tab pos="298450" algn="l"/>
                <a:tab pos="299085" algn="l"/>
              </a:tabLst>
            </a:pPr>
            <a:r>
              <a:rPr lang="en-US" sz="1600">
                <a:latin typeface="Verdana"/>
                <a:cs typeface="Verdana"/>
              </a:rPr>
              <a:t>Lays out objectives and strategies for climate resilience in Northern Virginia:</a:t>
            </a:r>
          </a:p>
          <a:p>
            <a:pPr marL="755650" marR="367030" lvl="1" indent="-286385">
              <a:lnSpc>
                <a:spcPct val="200000"/>
              </a:lnSpc>
              <a:spcBef>
                <a:spcPts val="340"/>
              </a:spcBef>
              <a:buFont typeface="Arial"/>
              <a:buChar char="•"/>
              <a:tabLst>
                <a:tab pos="298450" algn="l"/>
                <a:tab pos="299085" algn="l"/>
              </a:tabLst>
            </a:pPr>
            <a:r>
              <a:rPr lang="en-US" sz="1600">
                <a:latin typeface="Verdana"/>
                <a:cs typeface="Verdana"/>
              </a:rPr>
              <a:t>Interpret climate conditions and timelines</a:t>
            </a:r>
          </a:p>
          <a:p>
            <a:pPr marL="755650" marR="367030" lvl="1" indent="-286385">
              <a:spcBef>
                <a:spcPts val="340"/>
              </a:spcBef>
              <a:buFont typeface="Arial"/>
              <a:buChar char="•"/>
              <a:tabLst>
                <a:tab pos="298450" algn="l"/>
                <a:tab pos="299085" algn="l"/>
              </a:tabLst>
            </a:pPr>
            <a:r>
              <a:rPr lang="en-US" sz="1600">
                <a:latin typeface="Verdana"/>
                <a:cs typeface="Verdana"/>
              </a:rPr>
              <a:t>Assess vulnerability of critical infrastructure</a:t>
            </a:r>
          </a:p>
          <a:p>
            <a:pPr marL="755650" marR="367030" lvl="1" indent="-286385">
              <a:lnSpc>
                <a:spcPct val="200000"/>
              </a:lnSpc>
              <a:spcBef>
                <a:spcPts val="340"/>
              </a:spcBef>
              <a:buFont typeface="Arial"/>
              <a:buChar char="•"/>
              <a:tabLst>
                <a:tab pos="298450" algn="l"/>
                <a:tab pos="299085" algn="l"/>
              </a:tabLst>
            </a:pPr>
            <a:r>
              <a:rPr lang="en-US" sz="1600">
                <a:latin typeface="Verdana"/>
                <a:cs typeface="Verdana"/>
              </a:rPr>
              <a:t>Build regional partnerships and programs</a:t>
            </a:r>
          </a:p>
          <a:p>
            <a:pPr marL="755650" marR="367030" lvl="1" indent="-286385">
              <a:lnSpc>
                <a:spcPct val="200000"/>
              </a:lnSpc>
              <a:spcBef>
                <a:spcPts val="340"/>
              </a:spcBef>
              <a:buFont typeface="Arial"/>
              <a:buChar char="•"/>
              <a:tabLst>
                <a:tab pos="298450" algn="l"/>
                <a:tab pos="299085" algn="l"/>
              </a:tabLst>
            </a:pPr>
            <a:r>
              <a:rPr lang="en-US" sz="1600">
                <a:latin typeface="Verdana"/>
                <a:cs typeface="Verdana"/>
              </a:rPr>
              <a:t>Identify potential projects</a:t>
            </a:r>
          </a:p>
        </p:txBody>
      </p:sp>
      <p:pic>
        <p:nvPicPr>
          <p:cNvPr id="5" name="Picture 4">
            <a:extLst>
              <a:ext uri="{FF2B5EF4-FFF2-40B4-BE49-F238E27FC236}">
                <a16:creationId xmlns:a16="http://schemas.microsoft.com/office/drawing/2014/main" id="{4CC6677F-42AB-1D45-8BDE-659CB3318EE1}"/>
              </a:ext>
            </a:extLst>
          </p:cNvPr>
          <p:cNvPicPr>
            <a:picLocks noChangeAspect="1"/>
          </p:cNvPicPr>
          <p:nvPr/>
        </p:nvPicPr>
        <p:blipFill rotWithShape="1">
          <a:blip r:embed="rId2"/>
          <a:srcRect l="40234" t="12599" r="25584" b="9236"/>
          <a:stretch/>
        </p:blipFill>
        <p:spPr>
          <a:xfrm>
            <a:off x="6560191" y="777838"/>
            <a:ext cx="4169328" cy="5360565"/>
          </a:xfrm>
          <a:prstGeom prst="rect">
            <a:avLst/>
          </a:prstGeom>
          <a:ln>
            <a:solidFill>
              <a:schemeClr val="tx1"/>
            </a:solidFill>
          </a:ln>
        </p:spPr>
      </p:pic>
    </p:spTree>
    <p:extLst>
      <p:ext uri="{BB962C8B-B14F-4D97-AF65-F5344CB8AC3E}">
        <p14:creationId xmlns:p14="http://schemas.microsoft.com/office/powerpoint/2010/main" val="2643972194"/>
      </p:ext>
    </p:extLst>
  </p:cSld>
  <p:clrMapOvr>
    <a:masterClrMapping/>
  </p:clrMapOvr>
  <mc:AlternateContent xmlns:mc="http://schemas.openxmlformats.org/markup-compatibility/2006" xmlns:p14="http://schemas.microsoft.com/office/powerpoint/2010/main">
    <mc:Choice Requires="p14">
      <p:transition spd="slow" p14:dur="4000" advClick="0" advTm="7000"/>
    </mc:Choice>
    <mc:Fallback xmlns="">
      <p:transition spd="slow" advClick="0" advTm="7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1115303"/>
            <a:ext cx="9873343" cy="942097"/>
          </a:xfrm>
        </p:spPr>
        <p:txBody>
          <a:bodyPr vert="horz" lIns="0" tIns="15875" rIns="0" bIns="0" rtlCol="0" anchor="b">
            <a:normAutofit/>
          </a:bodyPr>
          <a:lstStyle/>
          <a:p>
            <a:pPr marL="12700">
              <a:spcBef>
                <a:spcPts val="125"/>
              </a:spcBef>
            </a:pPr>
            <a:r>
              <a:rPr lang="en-US" spc="10"/>
              <a:t>Northern Virginia Flood Mitigation and Resiliency Workgroup</a:t>
            </a:r>
          </a:p>
        </p:txBody>
      </p:sp>
      <p:graphicFrame>
        <p:nvGraphicFramePr>
          <p:cNvPr id="4" name="Content Placeholder 5">
            <a:extLst>
              <a:ext uri="{FF2B5EF4-FFF2-40B4-BE49-F238E27FC236}">
                <a16:creationId xmlns:a16="http://schemas.microsoft.com/office/drawing/2014/main" id="{A587651B-C5ED-399F-D94B-078251B7EE04}"/>
              </a:ext>
            </a:extLst>
          </p:cNvPr>
          <p:cNvGraphicFramePr>
            <a:graphicFrameLocks noGrp="1"/>
          </p:cNvGraphicFramePr>
          <p:nvPr>
            <p:ph idx="1"/>
            <p:extLst>
              <p:ext uri="{D42A27DB-BD31-4B8C-83A1-F6EECF244321}">
                <p14:modId xmlns:p14="http://schemas.microsoft.com/office/powerpoint/2010/main" val="106873199"/>
              </p:ext>
            </p:extLst>
          </p:nvPr>
        </p:nvGraphicFramePr>
        <p:xfrm>
          <a:off x="838200" y="2275114"/>
          <a:ext cx="9873343" cy="31350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72098262"/>
      </p:ext>
    </p:extLst>
  </p:cSld>
  <p:clrMapOvr>
    <a:masterClrMapping/>
  </p:clrMapOvr>
  <mc:AlternateContent xmlns:mc="http://schemas.openxmlformats.org/markup-compatibility/2006" xmlns:p14="http://schemas.microsoft.com/office/powerpoint/2010/main">
    <mc:Choice Requires="p14">
      <p:transition spd="slow" p14:dur="4000" advClick="0" advTm="7000"/>
    </mc:Choice>
    <mc:Fallback xmlns="">
      <p:transition spd="slow" advClick="0" advTm="7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5916" y="719597"/>
            <a:ext cx="11157658" cy="508473"/>
          </a:xfrm>
          <a:prstGeom prst="rect">
            <a:avLst/>
          </a:prstGeom>
        </p:spPr>
        <p:txBody>
          <a:bodyPr vert="horz" wrap="square" lIns="0" tIns="15875" rIns="0" bIns="0" rtlCol="0">
            <a:spAutoFit/>
          </a:bodyPr>
          <a:lstStyle/>
          <a:p>
            <a:pPr marL="12700">
              <a:lnSpc>
                <a:spcPct val="100000"/>
              </a:lnSpc>
              <a:spcBef>
                <a:spcPts val="125"/>
              </a:spcBef>
            </a:pPr>
            <a:r>
              <a:rPr lang="en-US" spc="10"/>
              <a:t>Rain Gage Desktop Analysis </a:t>
            </a:r>
            <a:endParaRPr spc="10"/>
          </a:p>
        </p:txBody>
      </p:sp>
      <p:pic>
        <p:nvPicPr>
          <p:cNvPr id="8" name="Picture 7">
            <a:extLst>
              <a:ext uri="{FF2B5EF4-FFF2-40B4-BE49-F238E27FC236}">
                <a16:creationId xmlns:a16="http://schemas.microsoft.com/office/drawing/2014/main" id="{230EA1DC-3D57-D493-5A53-57D065758839}"/>
              </a:ext>
            </a:extLst>
          </p:cNvPr>
          <p:cNvPicPr>
            <a:picLocks noChangeAspect="1"/>
          </p:cNvPicPr>
          <p:nvPr/>
        </p:nvPicPr>
        <p:blipFill>
          <a:blip r:embed="rId3"/>
          <a:stretch>
            <a:fillRect/>
          </a:stretch>
        </p:blipFill>
        <p:spPr>
          <a:xfrm>
            <a:off x="2627263" y="1490405"/>
            <a:ext cx="8190284" cy="5061288"/>
          </a:xfrm>
          <a:prstGeom prst="rect">
            <a:avLst/>
          </a:prstGeom>
        </p:spPr>
      </p:pic>
      <p:sp>
        <p:nvSpPr>
          <p:cNvPr id="6" name="TextBox 5">
            <a:extLst>
              <a:ext uri="{FF2B5EF4-FFF2-40B4-BE49-F238E27FC236}">
                <a16:creationId xmlns:a16="http://schemas.microsoft.com/office/drawing/2014/main" id="{8D0A5D93-7A9D-2C39-B4EE-9C6083589472}"/>
              </a:ext>
            </a:extLst>
          </p:cNvPr>
          <p:cNvSpPr txBox="1"/>
          <p:nvPr/>
        </p:nvSpPr>
        <p:spPr>
          <a:xfrm>
            <a:off x="472966" y="2680138"/>
            <a:ext cx="4326144" cy="261610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US" sz="2000">
                <a:latin typeface="+mn-lt"/>
              </a:rPr>
              <a:t>AEM rain gage desktop analysis </a:t>
            </a:r>
          </a:p>
          <a:p>
            <a:pPr marL="285750" indent="-285750">
              <a:buFont typeface="Arial" panose="020B0604020202020204" pitchFamily="34" charset="0"/>
              <a:buChar char="•"/>
            </a:pPr>
            <a:r>
              <a:rPr lang="en-US">
                <a:latin typeface="+mn-lt"/>
              </a:rPr>
              <a:t>Task 1: Review AEM stream and rain gage locations and known public gages,</a:t>
            </a:r>
          </a:p>
          <a:p>
            <a:pPr marL="285750" indent="-285750">
              <a:buFont typeface="Arial" panose="020B0604020202020204" pitchFamily="34" charset="0"/>
              <a:buChar char="•"/>
            </a:pPr>
            <a:r>
              <a:rPr lang="en-US">
                <a:latin typeface="+mn-lt"/>
              </a:rPr>
              <a:t>Task 2: Evaluate radar coverage, compare Rain Gage network to data needed for GARR coverage, identify areas for further study</a:t>
            </a:r>
          </a:p>
          <a:p>
            <a:pPr marL="285750" indent="-285750">
              <a:buFont typeface="Arial" panose="020B0604020202020204" pitchFamily="34" charset="0"/>
              <a:buChar char="•"/>
            </a:pPr>
            <a:r>
              <a:rPr lang="en-US">
                <a:latin typeface="+mn-lt"/>
              </a:rPr>
              <a:t>Task 3: Draft technical memorandum summarizing findings </a:t>
            </a:r>
          </a:p>
        </p:txBody>
      </p:sp>
    </p:spTree>
    <p:extLst>
      <p:ext uri="{BB962C8B-B14F-4D97-AF65-F5344CB8AC3E}">
        <p14:creationId xmlns:p14="http://schemas.microsoft.com/office/powerpoint/2010/main" val="1871990384"/>
      </p:ext>
    </p:extLst>
  </p:cSld>
  <p:clrMapOvr>
    <a:masterClrMapping/>
  </p:clrMapOvr>
  <mc:AlternateContent xmlns:mc="http://schemas.openxmlformats.org/markup-compatibility/2006" xmlns:p14="http://schemas.microsoft.com/office/powerpoint/2010/main">
    <mc:Choice Requires="p14">
      <p:transition spd="slow" p14:dur="4000" advClick="0" advTm="7000"/>
    </mc:Choice>
    <mc:Fallback xmlns="">
      <p:transition spd="slow" advClick="0" advTm="7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E28119C-6723-78FC-C8F6-62AC7B19483E}"/>
              </a:ext>
            </a:extLst>
          </p:cNvPr>
          <p:cNvPicPr>
            <a:picLocks noChangeAspect="1"/>
          </p:cNvPicPr>
          <p:nvPr/>
        </p:nvPicPr>
        <p:blipFill>
          <a:blip r:embed="rId2"/>
          <a:stretch>
            <a:fillRect/>
          </a:stretch>
        </p:blipFill>
        <p:spPr>
          <a:xfrm>
            <a:off x="142568" y="2006915"/>
            <a:ext cx="7272368" cy="3777243"/>
          </a:xfrm>
          <a:prstGeom prst="rect">
            <a:avLst/>
          </a:prstGeom>
        </p:spPr>
      </p:pic>
      <p:sp>
        <p:nvSpPr>
          <p:cNvPr id="2" name="object 2"/>
          <p:cNvSpPr txBox="1">
            <a:spLocks noGrp="1"/>
          </p:cNvSpPr>
          <p:nvPr>
            <p:ph type="title"/>
          </p:nvPr>
        </p:nvSpPr>
        <p:spPr>
          <a:xfrm>
            <a:off x="355917" y="909422"/>
            <a:ext cx="10189180" cy="508473"/>
          </a:xfrm>
          <a:prstGeom prst="rect">
            <a:avLst/>
          </a:prstGeom>
        </p:spPr>
        <p:txBody>
          <a:bodyPr vert="horz" wrap="square" lIns="0" tIns="15875" rIns="0" bIns="0" rtlCol="0">
            <a:spAutoFit/>
          </a:bodyPr>
          <a:lstStyle/>
          <a:p>
            <a:pPr marL="12700">
              <a:lnSpc>
                <a:spcPct val="100000"/>
              </a:lnSpc>
              <a:spcBef>
                <a:spcPts val="125"/>
              </a:spcBef>
            </a:pPr>
            <a:r>
              <a:rPr spc="-5">
                <a:latin typeface="Verdana"/>
                <a:ea typeface="Verdana"/>
              </a:rPr>
              <a:t>Four </a:t>
            </a:r>
            <a:r>
              <a:rPr spc="55">
                <a:latin typeface="Verdana"/>
                <a:ea typeface="Verdana"/>
              </a:rPr>
              <a:t>Mile </a:t>
            </a:r>
            <a:r>
              <a:rPr spc="15">
                <a:latin typeface="Verdana"/>
                <a:ea typeface="Verdana"/>
              </a:rPr>
              <a:t>Run</a:t>
            </a:r>
            <a:r>
              <a:rPr lang="en-US" spc="-505">
                <a:latin typeface="Verdana"/>
                <a:ea typeface="Verdana"/>
              </a:rPr>
              <a:t> </a:t>
            </a:r>
            <a:r>
              <a:rPr lang="en-US">
                <a:latin typeface="Verdana"/>
                <a:ea typeface="Verdana"/>
              </a:rPr>
              <a:t>Hydrologic Study</a:t>
            </a:r>
            <a:endParaRPr/>
          </a:p>
        </p:txBody>
      </p:sp>
      <p:sp>
        <p:nvSpPr>
          <p:cNvPr id="3" name="object 3"/>
          <p:cNvSpPr txBox="1"/>
          <p:nvPr/>
        </p:nvSpPr>
        <p:spPr>
          <a:xfrm>
            <a:off x="6891674" y="1388968"/>
            <a:ext cx="4083347" cy="4538294"/>
          </a:xfrm>
          <a:prstGeom prst="rect">
            <a:avLst/>
          </a:prstGeom>
        </p:spPr>
        <p:txBody>
          <a:bodyPr vert="horz" wrap="square" lIns="0" tIns="43180" rIns="0" bIns="0" rtlCol="0" anchor="t">
            <a:spAutoFit/>
          </a:bodyPr>
          <a:lstStyle/>
          <a:p>
            <a:pPr marL="12700" marR="264795" lvl="0" indent="0" algn="l" defTabSz="914400" rtl="0" eaLnBrk="1" fontAlgn="auto" latinLnBrk="0" hangingPunct="1">
              <a:lnSpc>
                <a:spcPts val="1950"/>
              </a:lnSpc>
              <a:spcBef>
                <a:spcPts val="340"/>
              </a:spcBef>
              <a:spcAft>
                <a:spcPts val="0"/>
              </a:spcAft>
              <a:buClrTx/>
              <a:buSzTx/>
              <a:buFontTx/>
              <a:buNone/>
              <a:tabLst>
                <a:tab pos="5485765" algn="l"/>
              </a:tabLst>
              <a:defRPr/>
            </a:pPr>
            <a:br>
              <a:rPr kumimoji="0" lang="en-US" sz="1800" b="1" i="0" u="none" strike="noStrike" kern="1200" cap="none" spc="-10" normalizeH="0" baseline="0" noProof="0">
                <a:ln>
                  <a:noFill/>
                </a:ln>
                <a:solidFill>
                  <a:srgbClr val="4C4D4C"/>
                </a:solidFill>
                <a:effectLst/>
                <a:uLnTx/>
                <a:uFillTx/>
                <a:latin typeface="Verdana"/>
                <a:ea typeface="+mn-ea"/>
                <a:cs typeface="Verdana"/>
              </a:rPr>
            </a:br>
            <a:endParaRPr kumimoji="0" lang="en-US" sz="1600" b="0" i="0" u="none" strike="noStrike" kern="1200" cap="none" spc="-15" normalizeH="0" baseline="0" noProof="0">
              <a:ln>
                <a:noFill/>
              </a:ln>
              <a:solidFill>
                <a:srgbClr val="4C4D4C"/>
              </a:solidFill>
              <a:effectLst/>
              <a:uLnTx/>
              <a:uFillTx/>
              <a:latin typeface="Calibri" panose="020F0502020204030204"/>
              <a:ea typeface="+mn-lt"/>
              <a:cs typeface="Calibri" panose="020F0502020204030204"/>
            </a:endParaRPr>
          </a:p>
          <a:p>
            <a:pPr marL="298450" marR="5080" lvl="0" indent="-285750" algn="l" defTabSz="914400" rtl="0" eaLnBrk="1" fontAlgn="auto" latinLnBrk="0" hangingPunct="1">
              <a:lnSpc>
                <a:spcPct val="80000"/>
              </a:lnSpc>
              <a:spcBef>
                <a:spcPts val="0"/>
              </a:spcBef>
              <a:spcAft>
                <a:spcPts val="0"/>
              </a:spcAft>
              <a:buClrTx/>
              <a:buSzTx/>
              <a:buFont typeface="Arial"/>
              <a:buChar char="•"/>
              <a:tabLst/>
              <a:defRPr/>
            </a:pPr>
            <a:r>
              <a:rPr lang="en-US" sz="1700" spc="-15">
                <a:solidFill>
                  <a:srgbClr val="4B4D4B"/>
                </a:solidFill>
                <a:latin typeface="Calibri"/>
                <a:ea typeface="Verdana"/>
                <a:cs typeface="Verdana"/>
              </a:rPr>
              <a:t>USGS</a:t>
            </a:r>
            <a:r>
              <a:rPr kumimoji="0" lang="en-US" sz="1700" b="0" i="0" u="none" strike="noStrike" kern="1200" cap="none" spc="-15" normalizeH="0" baseline="0" noProof="0">
                <a:ln>
                  <a:noFill/>
                </a:ln>
                <a:solidFill>
                  <a:srgbClr val="4B4D4B"/>
                </a:solidFill>
                <a:effectLst/>
                <a:uLnTx/>
                <a:uFillTx/>
                <a:latin typeface="Calibri"/>
                <a:ea typeface="Verdana"/>
                <a:cs typeface="Verdana"/>
              </a:rPr>
              <a:t> to complete a hydrologic study using existing FMR streamflow and precipitation data to assess historic impacts of urbanization in the watershed.</a:t>
            </a:r>
            <a:endParaRPr lang="en-US" sz="1700" b="0" i="0" u="none" strike="noStrike" kern="1200" cap="none" spc="-15" normalizeH="0" baseline="0" noProof="0">
              <a:ln>
                <a:noFill/>
              </a:ln>
              <a:solidFill>
                <a:srgbClr val="4B4D4B"/>
              </a:solidFill>
              <a:effectLst/>
              <a:uLnTx/>
              <a:uFillTx/>
              <a:latin typeface="Calibri"/>
              <a:ea typeface="Verdana"/>
              <a:cs typeface="Verdana"/>
            </a:endParaRPr>
          </a:p>
          <a:p>
            <a:pPr marL="298450" marR="5080" lvl="0" indent="-285750" algn="l" defTabSz="914400" rtl="0" eaLnBrk="1" fontAlgn="auto" latinLnBrk="0" hangingPunct="1">
              <a:lnSpc>
                <a:spcPct val="80000"/>
              </a:lnSpc>
              <a:spcBef>
                <a:spcPts val="0"/>
              </a:spcBef>
              <a:spcAft>
                <a:spcPts val="0"/>
              </a:spcAft>
              <a:buClrTx/>
              <a:buSzTx/>
              <a:buFont typeface="Arial"/>
              <a:buChar char="•"/>
              <a:tabLst/>
              <a:defRPr/>
            </a:pPr>
            <a:endParaRPr kumimoji="0" lang="en-US" sz="1700" b="0" i="0" u="none" strike="noStrike" kern="1200" cap="none" spc="0" normalizeH="0" baseline="0" noProof="0">
              <a:ln>
                <a:noFill/>
              </a:ln>
              <a:solidFill>
                <a:srgbClr val="4C4D4C"/>
              </a:solidFill>
              <a:effectLst/>
              <a:uLnTx/>
              <a:uFillTx/>
              <a:latin typeface="Calibri" panose="020F0502020204030204"/>
              <a:ea typeface="+mn-ea"/>
              <a:cs typeface="Calibri"/>
            </a:endParaRPr>
          </a:p>
          <a:p>
            <a:pPr marL="298450" marR="5080" lvl="0" indent="-285750" algn="l" defTabSz="914400" rtl="0" eaLnBrk="1" fontAlgn="auto" latinLnBrk="0" hangingPunct="1">
              <a:lnSpc>
                <a:spcPct val="80000"/>
              </a:lnSpc>
              <a:spcBef>
                <a:spcPts val="0"/>
              </a:spcBef>
              <a:spcAft>
                <a:spcPts val="0"/>
              </a:spcAft>
              <a:buClrTx/>
              <a:buSzTx/>
              <a:buFont typeface="Arial"/>
              <a:buChar char="•"/>
              <a:tabLst/>
              <a:defRPr/>
            </a:pPr>
            <a:r>
              <a:rPr lang="en-US" sz="1700">
                <a:solidFill>
                  <a:srgbClr val="4C4D4C"/>
                </a:solidFill>
                <a:latin typeface="Calibri"/>
                <a:ea typeface="Verdana"/>
                <a:cs typeface="Calibri"/>
              </a:rPr>
              <a:t>The</a:t>
            </a:r>
            <a:r>
              <a:rPr kumimoji="0" lang="en-US" sz="1700" b="0" i="0" u="none" strike="noStrike" kern="1200" cap="none" spc="0" normalizeH="0" baseline="0" noProof="0">
                <a:ln>
                  <a:noFill/>
                </a:ln>
                <a:solidFill>
                  <a:srgbClr val="4C4D4C"/>
                </a:solidFill>
                <a:effectLst/>
                <a:uLnTx/>
                <a:uFillTx/>
                <a:latin typeface="Calibri"/>
                <a:ea typeface="Verdana"/>
                <a:cs typeface="Calibri"/>
              </a:rPr>
              <a:t> study will provide locally-specific information to inform effective watershed resource management</a:t>
            </a:r>
            <a:endParaRPr lang="en-US" sz="1700" b="0" i="0" u="none" strike="noStrike" kern="1200" cap="none" spc="0" normalizeH="0" baseline="0" noProof="0">
              <a:ln>
                <a:noFill/>
              </a:ln>
              <a:solidFill>
                <a:srgbClr val="4C4D4C"/>
              </a:solidFill>
              <a:effectLst/>
              <a:uLnTx/>
              <a:uFillTx/>
              <a:latin typeface="Calibri"/>
              <a:ea typeface="Verdana"/>
              <a:cs typeface="Calibri"/>
            </a:endParaRPr>
          </a:p>
          <a:p>
            <a:pPr marL="298450" marR="5080" lvl="0" indent="-285750" algn="l" defTabSz="914400" rtl="0" eaLnBrk="1" fontAlgn="auto" latinLnBrk="0" hangingPunct="1">
              <a:lnSpc>
                <a:spcPct val="80000"/>
              </a:lnSpc>
              <a:spcBef>
                <a:spcPts val="0"/>
              </a:spcBef>
              <a:spcAft>
                <a:spcPts val="0"/>
              </a:spcAft>
              <a:buClrTx/>
              <a:buSzTx/>
              <a:buFont typeface="Arial"/>
              <a:buChar char="•"/>
              <a:tabLst/>
              <a:defRPr/>
            </a:pPr>
            <a:endParaRPr kumimoji="0" lang="en-US" sz="1700" b="0" i="0" u="none" strike="noStrike" kern="1200" cap="none" spc="-15" normalizeH="0" baseline="0" noProof="0">
              <a:ln>
                <a:noFill/>
              </a:ln>
              <a:solidFill>
                <a:srgbClr val="4B4D4B"/>
              </a:solidFill>
              <a:effectLst/>
              <a:uLnTx/>
              <a:uFillTx/>
              <a:latin typeface="Calibri"/>
              <a:ea typeface="Verdana" panose="020B0604030504040204" pitchFamily="34" charset="0"/>
              <a:cs typeface="Verdana"/>
            </a:endParaRPr>
          </a:p>
          <a:p>
            <a:pPr marL="298450" marR="5080" lvl="0" indent="-285750" algn="l" defTabSz="914400" rtl="0" eaLnBrk="1" fontAlgn="auto" latinLnBrk="0" hangingPunct="1">
              <a:lnSpc>
                <a:spcPct val="80000"/>
              </a:lnSpc>
              <a:spcBef>
                <a:spcPts val="0"/>
              </a:spcBef>
              <a:spcAft>
                <a:spcPts val="0"/>
              </a:spcAft>
              <a:buClrTx/>
              <a:buSzTx/>
              <a:buFont typeface="Arial"/>
              <a:buChar char="•"/>
              <a:tabLst/>
              <a:defRPr/>
            </a:pPr>
            <a:r>
              <a:rPr kumimoji="0" lang="en-US" sz="1700" b="0" i="0" u="none" strike="noStrike" kern="1200" cap="none" spc="0" normalizeH="0" baseline="0" noProof="0">
                <a:ln>
                  <a:noFill/>
                </a:ln>
                <a:solidFill>
                  <a:srgbClr val="4C4D4C"/>
                </a:solidFill>
                <a:effectLst/>
                <a:uLnTx/>
                <a:uFillTx/>
                <a:latin typeface="Calibri"/>
                <a:ea typeface="Verdana"/>
                <a:cs typeface="Calibri"/>
              </a:rPr>
              <a:t>Objectives of this effort are to: </a:t>
            </a:r>
            <a:endParaRPr kumimoji="0" lang="en-US" sz="1700" b="0" i="0" u="none" strike="noStrike" kern="1200" cap="none" spc="0" normalizeH="0" baseline="0" noProof="0">
              <a:ln>
                <a:noFill/>
              </a:ln>
              <a:solidFill>
                <a:srgbClr val="4C4D4C"/>
              </a:solidFill>
              <a:effectLst/>
              <a:uLnTx/>
              <a:uFillTx/>
              <a:latin typeface="Calibri"/>
              <a:ea typeface="Verdana" panose="020B0604030504040204" pitchFamily="34" charset="0"/>
              <a:cs typeface="Calibri"/>
            </a:endParaRPr>
          </a:p>
          <a:p>
            <a:pPr marL="812800" marR="5080" lvl="1" indent="-342900" algn="l" defTabSz="914400" rtl="0" eaLnBrk="1" fontAlgn="auto" latinLnBrk="0" hangingPunct="1">
              <a:lnSpc>
                <a:spcPct val="80000"/>
              </a:lnSpc>
              <a:spcBef>
                <a:spcPts val="0"/>
              </a:spcBef>
              <a:spcAft>
                <a:spcPts val="0"/>
              </a:spcAft>
              <a:buClrTx/>
              <a:buSzTx/>
              <a:buFontTx/>
              <a:buAutoNum type="arabicPeriod"/>
              <a:tabLst/>
              <a:defRPr/>
            </a:pPr>
            <a:r>
              <a:rPr kumimoji="0" lang="en-US" sz="1700" b="0" i="0" u="none" strike="noStrike" kern="1200" cap="none" spc="0" normalizeH="0" baseline="0" noProof="0">
                <a:ln>
                  <a:noFill/>
                </a:ln>
                <a:solidFill>
                  <a:srgbClr val="4C4D4C"/>
                </a:solidFill>
                <a:effectLst/>
                <a:uLnTx/>
                <a:uFillTx/>
                <a:latin typeface="Calibri"/>
                <a:ea typeface="Verdana"/>
                <a:cs typeface="Calibri"/>
              </a:rPr>
              <a:t>Compute a suite of hydrologic metrics to characterize the flow regime, </a:t>
            </a:r>
            <a:endParaRPr kumimoji="0" lang="en-US" sz="1700" b="0" i="0" u="none" strike="noStrike" kern="1200" cap="none" spc="0" normalizeH="0" baseline="0" noProof="0">
              <a:ln>
                <a:noFill/>
              </a:ln>
              <a:solidFill>
                <a:srgbClr val="4C4D4C"/>
              </a:solidFill>
              <a:effectLst/>
              <a:uLnTx/>
              <a:uFillTx/>
              <a:latin typeface="Calibri"/>
              <a:ea typeface="Verdana" panose="020B0604030504040204" pitchFamily="34" charset="0"/>
              <a:cs typeface="Calibri"/>
            </a:endParaRPr>
          </a:p>
          <a:p>
            <a:pPr marL="812800" marR="5080" lvl="1" indent="-342900" algn="l" defTabSz="914400" rtl="0" eaLnBrk="1" fontAlgn="auto" latinLnBrk="0" hangingPunct="1">
              <a:lnSpc>
                <a:spcPct val="80000"/>
              </a:lnSpc>
              <a:spcBef>
                <a:spcPts val="0"/>
              </a:spcBef>
              <a:spcAft>
                <a:spcPts val="0"/>
              </a:spcAft>
              <a:buClrTx/>
              <a:buSzTx/>
              <a:buFontTx/>
              <a:buAutoNum type="arabicPeriod"/>
              <a:tabLst/>
              <a:defRPr/>
            </a:pPr>
            <a:r>
              <a:rPr kumimoji="0" lang="en-US" sz="1700" b="0" i="0" u="none" strike="noStrike" kern="1200" cap="none" spc="0" normalizeH="0" baseline="0" noProof="0">
                <a:ln>
                  <a:noFill/>
                </a:ln>
                <a:solidFill>
                  <a:srgbClr val="4C4D4C"/>
                </a:solidFill>
                <a:effectLst/>
                <a:uLnTx/>
                <a:uFillTx/>
                <a:latin typeface="Calibri"/>
                <a:ea typeface="Verdana"/>
                <a:cs typeface="Calibri"/>
              </a:rPr>
              <a:t>Investigate multi-decadal trends in those metrics,</a:t>
            </a:r>
          </a:p>
          <a:p>
            <a:pPr marL="812800" marR="5080" lvl="1" indent="-342900" algn="l" defTabSz="914400" rtl="0" eaLnBrk="1" fontAlgn="auto" latinLnBrk="0" hangingPunct="1">
              <a:lnSpc>
                <a:spcPct val="80000"/>
              </a:lnSpc>
              <a:spcBef>
                <a:spcPts val="0"/>
              </a:spcBef>
              <a:spcAft>
                <a:spcPts val="0"/>
              </a:spcAft>
              <a:buClrTx/>
              <a:buSzTx/>
              <a:buFontTx/>
              <a:buAutoNum type="arabicPeriod"/>
              <a:tabLst/>
              <a:defRPr/>
            </a:pPr>
            <a:r>
              <a:rPr kumimoji="0" lang="en-US" sz="1700" b="0" i="0" u="none" strike="noStrike" kern="1200" cap="none" spc="0" normalizeH="0" baseline="0" noProof="0">
                <a:ln>
                  <a:noFill/>
                </a:ln>
                <a:solidFill>
                  <a:srgbClr val="4C4D4C"/>
                </a:solidFill>
                <a:effectLst/>
                <a:uLnTx/>
                <a:uFillTx/>
                <a:latin typeface="Calibri"/>
                <a:ea typeface="Verdana"/>
                <a:cs typeface="Calibri"/>
              </a:rPr>
              <a:t>Compare metrics at Four Mile Run to other monitored streams in the region where similar analyses have been conducted.</a:t>
            </a:r>
            <a:endParaRPr kumimoji="0" lang="en-US" sz="1700" b="0" i="0" u="none" strike="noStrike" kern="1200" cap="none" spc="-15" normalizeH="0" baseline="0" noProof="0">
              <a:ln>
                <a:noFill/>
              </a:ln>
              <a:solidFill>
                <a:srgbClr val="4B4D4B"/>
              </a:solidFill>
              <a:effectLst/>
              <a:uLnTx/>
              <a:uFillTx/>
              <a:latin typeface="Calibri"/>
              <a:ea typeface="Verdana"/>
              <a:cs typeface="Calibri"/>
            </a:endParaRPr>
          </a:p>
        </p:txBody>
      </p:sp>
      <p:sp>
        <p:nvSpPr>
          <p:cNvPr id="5" name="TextBox 4">
            <a:extLst>
              <a:ext uri="{FF2B5EF4-FFF2-40B4-BE49-F238E27FC236}">
                <a16:creationId xmlns:a16="http://schemas.microsoft.com/office/drawing/2014/main" id="{C36E48B4-B320-CD11-F719-AB9549E22A4C}"/>
              </a:ext>
            </a:extLst>
          </p:cNvPr>
          <p:cNvSpPr txBox="1"/>
          <p:nvPr/>
        </p:nvSpPr>
        <p:spPr>
          <a:xfrm>
            <a:off x="6707822" y="5176157"/>
            <a:ext cx="4267199" cy="264688"/>
          </a:xfrm>
          <a:prstGeom prst="rect">
            <a:avLst/>
          </a:prstGeom>
          <a:noFill/>
        </p:spPr>
        <p:txBody>
          <a:bodyPr wrap="square" lIns="91440" tIns="45720" rIns="91440" bIns="45720" rtlCol="0" anchor="t">
            <a:spAutoFit/>
          </a:bodyPr>
          <a:lstStyle/>
          <a:p>
            <a:pPr marL="298450" marR="728345" lvl="0" indent="-285750" algn="l" defTabSz="914400" rtl="0" eaLnBrk="1" fontAlgn="auto" latinLnBrk="0" hangingPunct="1">
              <a:lnSpc>
                <a:spcPct val="80000"/>
              </a:lnSpc>
              <a:spcBef>
                <a:spcPts val="0"/>
              </a:spcBef>
              <a:spcAft>
                <a:spcPts val="0"/>
              </a:spcAft>
              <a:buClrTx/>
              <a:buSzTx/>
              <a:buFont typeface="Arial"/>
              <a:buChar char="•"/>
              <a:tabLst/>
              <a:defRPr/>
            </a:pPr>
            <a:endParaRPr kumimoji="0" lang="en-US" sz="1400" b="0" i="0" u="none" strike="noStrike" kern="1200" cap="none" spc="0" normalizeH="0" baseline="0" noProof="0">
              <a:ln>
                <a:noFill/>
              </a:ln>
              <a:solidFill>
                <a:srgbClr val="4B4D4B"/>
              </a:solidFill>
              <a:effectLst/>
              <a:uLnTx/>
              <a:uFillTx/>
              <a:latin typeface="Verdana"/>
              <a:ea typeface="Verdana"/>
              <a:cs typeface="Calibri"/>
            </a:endParaRPr>
          </a:p>
        </p:txBody>
      </p:sp>
      <p:sp>
        <p:nvSpPr>
          <p:cNvPr id="9" name="TextBox 8">
            <a:extLst>
              <a:ext uri="{FF2B5EF4-FFF2-40B4-BE49-F238E27FC236}">
                <a16:creationId xmlns:a16="http://schemas.microsoft.com/office/drawing/2014/main" id="{6550EC0A-F95B-4DF7-F92A-83B358A1D8C5}"/>
              </a:ext>
            </a:extLst>
          </p:cNvPr>
          <p:cNvSpPr txBox="1"/>
          <p:nvPr/>
        </p:nvSpPr>
        <p:spPr>
          <a:xfrm>
            <a:off x="528603" y="1487666"/>
            <a:ext cx="609845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5" normalizeH="0" baseline="0" noProof="0">
                <a:ln>
                  <a:noFill/>
                </a:ln>
                <a:solidFill>
                  <a:srgbClr val="4B4D4B"/>
                </a:solidFill>
                <a:effectLst/>
                <a:uLnTx/>
                <a:uFillTx/>
                <a:latin typeface="Verdana"/>
                <a:ea typeface="+mn-ea"/>
                <a:cs typeface="Verdana"/>
              </a:rPr>
              <a:t>Community Flood Preparedness Fund </a:t>
            </a:r>
            <a:endParaRPr kumimoji="0" lang="en-US" sz="1800" b="0" i="0" u="none" strike="noStrike" kern="1200" cap="none" spc="0" normalizeH="0" baseline="0" noProof="0">
              <a:ln>
                <a:noFill/>
              </a:ln>
              <a:solidFill>
                <a:srgbClr val="4C4D4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90037"/>
      </p:ext>
    </p:extLst>
  </p:cSld>
  <p:clrMapOvr>
    <a:masterClrMapping/>
  </p:clrMapOvr>
  <mc:AlternateContent xmlns:mc="http://schemas.openxmlformats.org/markup-compatibility/2006" xmlns:p14="http://schemas.microsoft.com/office/powerpoint/2010/main">
    <mc:Choice Requires="p14">
      <p:transition spd="slow" p14:dur="4000" advClick="0" advTm="7000"/>
    </mc:Choice>
    <mc:Fallback xmlns="">
      <p:transition spd="slow" advClick="0" advTm="7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5916" y="719597"/>
            <a:ext cx="8807962" cy="508473"/>
          </a:xfrm>
          <a:prstGeom prst="rect">
            <a:avLst/>
          </a:prstGeom>
        </p:spPr>
        <p:txBody>
          <a:bodyPr vert="horz" wrap="square" lIns="0" tIns="15875" rIns="0" bIns="0" rtlCol="0">
            <a:spAutoFit/>
          </a:bodyPr>
          <a:lstStyle/>
          <a:p>
            <a:pPr marL="12700">
              <a:lnSpc>
                <a:spcPct val="100000"/>
              </a:lnSpc>
              <a:spcBef>
                <a:spcPts val="125"/>
              </a:spcBef>
            </a:pPr>
            <a:r>
              <a:rPr lang="en-US" spc="10"/>
              <a:t>Virginia Climate Center</a:t>
            </a:r>
            <a:endParaRPr spc="10"/>
          </a:p>
        </p:txBody>
      </p:sp>
      <p:sp>
        <p:nvSpPr>
          <p:cNvPr id="3" name="object 3">
            <a:extLst>
              <a:ext uri="{FF2B5EF4-FFF2-40B4-BE49-F238E27FC236}">
                <a16:creationId xmlns:a16="http://schemas.microsoft.com/office/drawing/2014/main" id="{25D39916-6E0B-210B-3FE2-7C8A564D5F97}"/>
              </a:ext>
            </a:extLst>
          </p:cNvPr>
          <p:cNvSpPr txBox="1"/>
          <p:nvPr/>
        </p:nvSpPr>
        <p:spPr>
          <a:xfrm>
            <a:off x="355916" y="1778534"/>
            <a:ext cx="5375413" cy="3313728"/>
          </a:xfrm>
          <a:prstGeom prst="rect">
            <a:avLst/>
          </a:prstGeom>
        </p:spPr>
        <p:txBody>
          <a:bodyPr vert="horz" wrap="square" lIns="0" tIns="43180" rIns="0" bIns="0" rtlCol="0" anchor="t">
            <a:spAutoFit/>
          </a:bodyPr>
          <a:lstStyle/>
          <a:p>
            <a:pPr marL="297815" marR="367030" indent="-285750">
              <a:lnSpc>
                <a:spcPts val="1950"/>
              </a:lnSpc>
              <a:spcBef>
                <a:spcPts val="340"/>
              </a:spcBef>
              <a:buFont typeface="Arial" panose="020B0604020202020204" pitchFamily="34" charset="0"/>
              <a:buChar char="•"/>
              <a:tabLst>
                <a:tab pos="298450" algn="l"/>
                <a:tab pos="299085" algn="l"/>
              </a:tabLst>
            </a:pPr>
            <a:r>
              <a:rPr lang="en-US" sz="1600" b="1" spc="-15">
                <a:solidFill>
                  <a:srgbClr val="4B4D4B"/>
                </a:solidFill>
                <a:latin typeface="Verdana"/>
                <a:cs typeface="Verdana"/>
              </a:rPr>
              <a:t>Goals</a:t>
            </a:r>
            <a:r>
              <a:rPr lang="en-US" sz="1600" spc="-15">
                <a:solidFill>
                  <a:srgbClr val="4B4D4B"/>
                </a:solidFill>
                <a:latin typeface="Verdana"/>
                <a:cs typeface="Verdana"/>
              </a:rPr>
              <a:t>: </a:t>
            </a:r>
          </a:p>
          <a:p>
            <a:pPr marL="755015" marR="367030" lvl="1" indent="-285750">
              <a:lnSpc>
                <a:spcPts val="1950"/>
              </a:lnSpc>
              <a:spcBef>
                <a:spcPts val="340"/>
              </a:spcBef>
              <a:buFont typeface="Arial" panose="020B0604020202020204" pitchFamily="34" charset="0"/>
              <a:buChar char="•"/>
              <a:tabLst>
                <a:tab pos="298450" algn="l"/>
                <a:tab pos="299085" algn="l"/>
              </a:tabLst>
            </a:pPr>
            <a:r>
              <a:rPr lang="en-US" sz="1600" spc="-15">
                <a:solidFill>
                  <a:srgbClr val="4B4D4B"/>
                </a:solidFill>
                <a:latin typeface="Verdana"/>
                <a:cs typeface="Verdana"/>
              </a:rPr>
              <a:t>Serve as climate extension service for localities based out of George Mason University</a:t>
            </a:r>
            <a:endParaRPr lang="en-US" sz="1050" spc="-15">
              <a:solidFill>
                <a:srgbClr val="4B4D4B"/>
              </a:solidFill>
              <a:latin typeface="Verdana"/>
              <a:cs typeface="Verdana"/>
            </a:endParaRPr>
          </a:p>
          <a:p>
            <a:pPr marL="755015" marR="367030" lvl="1" indent="-285750">
              <a:lnSpc>
                <a:spcPts val="1950"/>
              </a:lnSpc>
              <a:spcBef>
                <a:spcPts val="340"/>
              </a:spcBef>
              <a:buFont typeface="Arial" panose="020B0604020202020204" pitchFamily="34" charset="0"/>
              <a:buChar char="•"/>
              <a:tabLst>
                <a:tab pos="298450" algn="l"/>
                <a:tab pos="299085" algn="l"/>
              </a:tabLst>
            </a:pPr>
            <a:r>
              <a:rPr lang="en-US" sz="1600">
                <a:latin typeface="Verdana" panose="020B0604030504040204" pitchFamily="34" charset="0"/>
                <a:ea typeface="Verdana" panose="020B0604030504040204" pitchFamily="34" charset="0"/>
              </a:rPr>
              <a:t>Produce locally specific data and projections of changes for precipitation and other weather</a:t>
            </a:r>
          </a:p>
          <a:p>
            <a:pPr marL="755015" marR="367030" lvl="1" indent="-285750">
              <a:lnSpc>
                <a:spcPts val="1950"/>
              </a:lnSpc>
              <a:spcBef>
                <a:spcPts val="340"/>
              </a:spcBef>
              <a:buFont typeface="Arial" panose="020B0604020202020204" pitchFamily="34" charset="0"/>
              <a:buChar char="•"/>
              <a:tabLst>
                <a:tab pos="298450" algn="l"/>
                <a:tab pos="299085" algn="l"/>
              </a:tabLst>
            </a:pPr>
            <a:r>
              <a:rPr lang="en-US" sz="1600" spc="-15">
                <a:solidFill>
                  <a:srgbClr val="4B4D4B"/>
                </a:solidFill>
                <a:latin typeface="Verdana"/>
                <a:cs typeface="Verdana"/>
              </a:rPr>
              <a:t>Help NVRC and partners to better understand jurisdictional needs and new resilience opportunities</a:t>
            </a:r>
          </a:p>
          <a:p>
            <a:pPr marL="298450" marR="367030" indent="-286385">
              <a:lnSpc>
                <a:spcPts val="1950"/>
              </a:lnSpc>
              <a:spcBef>
                <a:spcPts val="340"/>
              </a:spcBef>
              <a:buFont typeface="Arial"/>
              <a:buChar char="•"/>
              <a:tabLst>
                <a:tab pos="298450" algn="l"/>
                <a:tab pos="299085" algn="l"/>
              </a:tabLst>
            </a:pPr>
            <a:endParaRPr lang="en-US" sz="1600" spc="-15">
              <a:solidFill>
                <a:srgbClr val="4B4D4B"/>
              </a:solidFill>
              <a:latin typeface="Verdana"/>
              <a:cs typeface="Verdana"/>
            </a:endParaRPr>
          </a:p>
          <a:p>
            <a:pPr marL="755650" marR="367030" lvl="1" indent="-286385">
              <a:lnSpc>
                <a:spcPts val="1950"/>
              </a:lnSpc>
              <a:spcBef>
                <a:spcPts val="340"/>
              </a:spcBef>
              <a:buFont typeface="Arial"/>
              <a:buChar char="•"/>
              <a:tabLst>
                <a:tab pos="298450" algn="l"/>
                <a:tab pos="299085" algn="l"/>
              </a:tabLst>
            </a:pPr>
            <a:endParaRPr lang="en-US" sz="2000" spc="-15">
              <a:solidFill>
                <a:srgbClr val="4B4D4B"/>
              </a:solidFill>
              <a:latin typeface="Verdana"/>
              <a:cs typeface="Verdana"/>
            </a:endParaRPr>
          </a:p>
        </p:txBody>
      </p:sp>
      <p:pic>
        <p:nvPicPr>
          <p:cNvPr id="2050" name="Picture 2">
            <a:extLst>
              <a:ext uri="{FF2B5EF4-FFF2-40B4-BE49-F238E27FC236}">
                <a16:creationId xmlns:a16="http://schemas.microsoft.com/office/drawing/2014/main" id="{3DD4CE38-9471-0166-BA6C-82B59BF3CA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9324" y="5089686"/>
            <a:ext cx="2173547" cy="141283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0B7E3BA-F440-EC89-6826-B087A93389CE}"/>
              </a:ext>
            </a:extLst>
          </p:cNvPr>
          <p:cNvSpPr txBox="1"/>
          <p:nvPr/>
        </p:nvSpPr>
        <p:spPr>
          <a:xfrm>
            <a:off x="5527112" y="1631656"/>
            <a:ext cx="6101254" cy="369332"/>
          </a:xfrm>
          <a:prstGeom prst="rect">
            <a:avLst/>
          </a:prstGeom>
          <a:noFill/>
        </p:spPr>
        <p:txBody>
          <a:bodyPr wrap="square">
            <a:spAutoFit/>
          </a:bodyPr>
          <a:lstStyle/>
          <a:p>
            <a:r>
              <a:rPr lang="en-US" b="1"/>
              <a:t>Current Project: Swift Water Rescue Mapping Exercise </a:t>
            </a:r>
          </a:p>
        </p:txBody>
      </p:sp>
      <p:pic>
        <p:nvPicPr>
          <p:cNvPr id="11" name="Picture 10">
            <a:extLst>
              <a:ext uri="{FF2B5EF4-FFF2-40B4-BE49-F238E27FC236}">
                <a16:creationId xmlns:a16="http://schemas.microsoft.com/office/drawing/2014/main" id="{F76C7B68-B525-6C99-2EB4-04E1C88F86DA}"/>
              </a:ext>
            </a:extLst>
          </p:cNvPr>
          <p:cNvPicPr>
            <a:picLocks noChangeAspect="1"/>
          </p:cNvPicPr>
          <p:nvPr/>
        </p:nvPicPr>
        <p:blipFill>
          <a:blip r:embed="rId4"/>
          <a:stretch>
            <a:fillRect/>
          </a:stretch>
        </p:blipFill>
        <p:spPr>
          <a:xfrm>
            <a:off x="5527113" y="2147866"/>
            <a:ext cx="4045442" cy="4367972"/>
          </a:xfrm>
          <a:prstGeom prst="rect">
            <a:avLst/>
          </a:prstGeom>
        </p:spPr>
      </p:pic>
      <p:sp>
        <p:nvSpPr>
          <p:cNvPr id="9" name="TextBox 8">
            <a:extLst>
              <a:ext uri="{FF2B5EF4-FFF2-40B4-BE49-F238E27FC236}">
                <a16:creationId xmlns:a16="http://schemas.microsoft.com/office/drawing/2014/main" id="{7BB63E3E-83C9-9402-2DD9-5BFB2401B802}"/>
              </a:ext>
            </a:extLst>
          </p:cNvPr>
          <p:cNvSpPr txBox="1"/>
          <p:nvPr/>
        </p:nvSpPr>
        <p:spPr>
          <a:xfrm>
            <a:off x="7932941" y="2148691"/>
            <a:ext cx="2661487" cy="1200329"/>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285750" lvl="0" indent="-285750">
              <a:buFont typeface="Arial" panose="020B0604020202020204" pitchFamily="34" charset="0"/>
              <a:buChar char="•"/>
            </a:pPr>
            <a:r>
              <a:rPr lang="en-US"/>
              <a:t>Road closures, </a:t>
            </a:r>
          </a:p>
          <a:p>
            <a:pPr marL="285750" lvl="0" indent="-285750">
              <a:buFont typeface="Arial" panose="020B0604020202020204" pitchFamily="34" charset="0"/>
              <a:buChar char="•"/>
            </a:pPr>
            <a:r>
              <a:rPr lang="en-US"/>
              <a:t>Flood rescues, </a:t>
            </a:r>
          </a:p>
          <a:p>
            <a:pPr marL="285750" lvl="0" indent="-285750">
              <a:buFont typeface="Arial" panose="020B0604020202020204" pitchFamily="34" charset="0"/>
              <a:buChar char="•"/>
            </a:pPr>
            <a:r>
              <a:rPr lang="en-US"/>
              <a:t>Emergency flood calls </a:t>
            </a:r>
          </a:p>
          <a:p>
            <a:pPr marL="285750" lvl="0" indent="-285750">
              <a:buFont typeface="Arial" panose="020B0604020202020204" pitchFamily="34" charset="0"/>
              <a:buChar char="•"/>
            </a:pPr>
            <a:r>
              <a:rPr lang="en-US"/>
              <a:t>Precipitation data </a:t>
            </a:r>
          </a:p>
        </p:txBody>
      </p:sp>
    </p:spTree>
    <p:extLst>
      <p:ext uri="{BB962C8B-B14F-4D97-AF65-F5344CB8AC3E}">
        <p14:creationId xmlns:p14="http://schemas.microsoft.com/office/powerpoint/2010/main" val="1462019545"/>
      </p:ext>
    </p:extLst>
  </p:cSld>
  <p:clrMapOvr>
    <a:masterClrMapping/>
  </p:clrMapOvr>
  <mc:AlternateContent xmlns:mc="http://schemas.openxmlformats.org/markup-compatibility/2006" xmlns:p14="http://schemas.microsoft.com/office/powerpoint/2010/main">
    <mc:Choice Requires="p14">
      <p:transition spd="slow" p14:dur="4000" advClick="0" advTm="7000"/>
    </mc:Choice>
    <mc:Fallback xmlns="">
      <p:transition spd="slow" advClick="0" advTm="7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5916" y="719597"/>
            <a:ext cx="5622097" cy="508473"/>
          </a:xfrm>
          <a:prstGeom prst="rect">
            <a:avLst/>
          </a:prstGeom>
        </p:spPr>
        <p:txBody>
          <a:bodyPr vert="horz" wrap="square" lIns="0" tIns="15875" rIns="0" bIns="0" rtlCol="0">
            <a:spAutoFit/>
          </a:bodyPr>
          <a:lstStyle/>
          <a:p>
            <a:pPr marL="12700">
              <a:lnSpc>
                <a:spcPct val="100000"/>
              </a:lnSpc>
              <a:spcBef>
                <a:spcPts val="125"/>
              </a:spcBef>
            </a:pPr>
            <a:r>
              <a:rPr lang="en-US" spc="10"/>
              <a:t>Green Buildings and Roofs</a:t>
            </a:r>
          </a:p>
        </p:txBody>
      </p:sp>
      <p:pic>
        <p:nvPicPr>
          <p:cNvPr id="4" name="Picture 3">
            <a:extLst>
              <a:ext uri="{FF2B5EF4-FFF2-40B4-BE49-F238E27FC236}">
                <a16:creationId xmlns:a16="http://schemas.microsoft.com/office/drawing/2014/main" id="{A023EBC8-CD7A-3DB1-F7C6-F64CCAD72B0C}"/>
              </a:ext>
            </a:extLst>
          </p:cNvPr>
          <p:cNvPicPr>
            <a:picLocks noChangeAspect="1"/>
          </p:cNvPicPr>
          <p:nvPr/>
        </p:nvPicPr>
        <p:blipFill rotWithShape="1">
          <a:blip r:embed="rId3"/>
          <a:srcRect t="7211" r="14116" b="5406"/>
          <a:stretch/>
        </p:blipFill>
        <p:spPr>
          <a:xfrm>
            <a:off x="355916" y="2692206"/>
            <a:ext cx="4935938" cy="2824941"/>
          </a:xfrm>
          <a:prstGeom prst="rect">
            <a:avLst/>
          </a:prstGeom>
        </p:spPr>
      </p:pic>
      <p:sp>
        <p:nvSpPr>
          <p:cNvPr id="3" name="object 3">
            <a:extLst>
              <a:ext uri="{FF2B5EF4-FFF2-40B4-BE49-F238E27FC236}">
                <a16:creationId xmlns:a16="http://schemas.microsoft.com/office/drawing/2014/main" id="{72095363-DCE1-0C17-31D3-B0E7EDD919D9}"/>
              </a:ext>
            </a:extLst>
          </p:cNvPr>
          <p:cNvSpPr txBox="1"/>
          <p:nvPr/>
        </p:nvSpPr>
        <p:spPr>
          <a:xfrm>
            <a:off x="355916" y="1449614"/>
            <a:ext cx="11480168" cy="868443"/>
          </a:xfrm>
          <a:prstGeom prst="rect">
            <a:avLst/>
          </a:prstGeom>
        </p:spPr>
        <p:txBody>
          <a:bodyPr vert="horz" wrap="square" lIns="0" tIns="43180" rIns="0" bIns="0" rtlCol="0" anchor="t">
            <a:spAutoFit/>
          </a:bodyPr>
          <a:lstStyle/>
          <a:p>
            <a:pPr marL="298450" marR="367030" indent="-286385">
              <a:lnSpc>
                <a:spcPts val="1950"/>
              </a:lnSpc>
              <a:spcBef>
                <a:spcPts val="340"/>
              </a:spcBef>
              <a:buFont typeface="Arial"/>
              <a:buChar char="•"/>
              <a:tabLst>
                <a:tab pos="298450" algn="l"/>
                <a:tab pos="299085" algn="l"/>
              </a:tabLst>
            </a:pPr>
            <a:r>
              <a:rPr lang="en-US" sz="1600">
                <a:latin typeface="Verdana"/>
                <a:cs typeface="Verdana"/>
              </a:rPr>
              <a:t>Highlight of sustainable, climate-friendly opportunities for green roofs and buildings in </a:t>
            </a:r>
            <a:r>
              <a:rPr lang="en-US" sz="1600" err="1">
                <a:latin typeface="Verdana"/>
                <a:cs typeface="Verdana"/>
              </a:rPr>
              <a:t>NoVA</a:t>
            </a:r>
            <a:endParaRPr lang="en-US" sz="1600">
              <a:latin typeface="Verdana"/>
              <a:cs typeface="Verdana"/>
            </a:endParaRPr>
          </a:p>
          <a:p>
            <a:pPr marL="755650" marR="367030" lvl="1" indent="-286385">
              <a:lnSpc>
                <a:spcPts val="1950"/>
              </a:lnSpc>
              <a:spcBef>
                <a:spcPts val="340"/>
              </a:spcBef>
              <a:buFont typeface="Arial"/>
              <a:buChar char="•"/>
              <a:tabLst>
                <a:tab pos="298450" algn="l"/>
                <a:tab pos="299085" algn="l"/>
              </a:tabLst>
            </a:pPr>
            <a:r>
              <a:rPr lang="en-US" sz="1600" b="1">
                <a:latin typeface="Verdana"/>
                <a:cs typeface="Verdana"/>
                <a:hlinkClick r:id="rId4">
                  <a:extLst>
                    <a:ext uri="{A12FA001-AC4F-418D-AE19-62706E023703}">
                      <ahyp:hlinkClr xmlns:ahyp="http://schemas.microsoft.com/office/drawing/2018/hyperlinkcolor" val="tx"/>
                    </a:ext>
                  </a:extLst>
                </a:hlinkClick>
              </a:rPr>
              <a:t>Green Roofs Dashboard</a:t>
            </a:r>
            <a:r>
              <a:rPr lang="en-US" sz="1600" b="1">
                <a:latin typeface="Verdana"/>
                <a:cs typeface="Verdana"/>
              </a:rPr>
              <a:t>: </a:t>
            </a:r>
            <a:r>
              <a:rPr lang="en-US" sz="1600">
                <a:latin typeface="Verdana"/>
                <a:cs typeface="Verdana"/>
              </a:rPr>
              <a:t>Green roof potential for buildings </a:t>
            </a:r>
          </a:p>
          <a:p>
            <a:pPr marL="755650" marR="367030" lvl="1" indent="-286385">
              <a:lnSpc>
                <a:spcPts val="1950"/>
              </a:lnSpc>
              <a:spcBef>
                <a:spcPts val="340"/>
              </a:spcBef>
              <a:buFont typeface="Arial"/>
              <a:buChar char="•"/>
              <a:tabLst>
                <a:tab pos="298450" algn="l"/>
                <a:tab pos="299085" algn="l"/>
              </a:tabLst>
            </a:pPr>
            <a:r>
              <a:rPr lang="en-US" sz="1600" b="1">
                <a:solidFill>
                  <a:schemeClr val="accent4">
                    <a:lumMod val="50000"/>
                  </a:schemeClr>
                </a:solidFill>
                <a:latin typeface="Verdana"/>
                <a:cs typeface="Verdana"/>
                <a:hlinkClick r:id="rId5">
                  <a:extLst>
                    <a:ext uri="{A12FA001-AC4F-418D-AE19-62706E023703}">
                      <ahyp:hlinkClr xmlns:ahyp="http://schemas.microsoft.com/office/drawing/2018/hyperlinkcolor" val="tx"/>
                    </a:ext>
                  </a:extLst>
                </a:hlinkClick>
              </a:rPr>
              <a:t>Green Buildings Dashboard</a:t>
            </a:r>
            <a:r>
              <a:rPr lang="en-US" sz="1600">
                <a:latin typeface="Verdana"/>
                <a:cs typeface="Verdana"/>
              </a:rPr>
              <a:t>: LEED Certified Commercial Buildings</a:t>
            </a:r>
          </a:p>
        </p:txBody>
      </p:sp>
      <p:pic>
        <p:nvPicPr>
          <p:cNvPr id="6" name="Picture 5">
            <a:extLst>
              <a:ext uri="{FF2B5EF4-FFF2-40B4-BE49-F238E27FC236}">
                <a16:creationId xmlns:a16="http://schemas.microsoft.com/office/drawing/2014/main" id="{4E621B4C-F634-D340-48EA-BA0B60B79EDE}"/>
              </a:ext>
            </a:extLst>
          </p:cNvPr>
          <p:cNvPicPr>
            <a:picLocks noChangeAspect="1"/>
          </p:cNvPicPr>
          <p:nvPr/>
        </p:nvPicPr>
        <p:blipFill rotWithShape="1">
          <a:blip r:embed="rId6"/>
          <a:srcRect l="1371" t="7742" b="5376"/>
          <a:stretch/>
        </p:blipFill>
        <p:spPr>
          <a:xfrm>
            <a:off x="5368006" y="2692207"/>
            <a:ext cx="5838814" cy="2824942"/>
          </a:xfrm>
          <a:prstGeom prst="rect">
            <a:avLst/>
          </a:prstGeom>
        </p:spPr>
      </p:pic>
    </p:spTree>
    <p:extLst>
      <p:ext uri="{BB962C8B-B14F-4D97-AF65-F5344CB8AC3E}">
        <p14:creationId xmlns:p14="http://schemas.microsoft.com/office/powerpoint/2010/main" val="2965727063"/>
      </p:ext>
    </p:extLst>
  </p:cSld>
  <p:clrMapOvr>
    <a:masterClrMapping/>
  </p:clrMapOvr>
  <mc:AlternateContent xmlns:mc="http://schemas.openxmlformats.org/markup-compatibility/2006" xmlns:p14="http://schemas.microsoft.com/office/powerpoint/2010/main">
    <mc:Choice Requires="p14">
      <p:transition spd="slow" p14:dur="4000" advClick="0" advTm="7000"/>
    </mc:Choice>
    <mc:Fallback xmlns="">
      <p:transition spd="slow" advClick="0" advTm="7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5916" y="719597"/>
            <a:ext cx="6343057" cy="508473"/>
          </a:xfrm>
          <a:prstGeom prst="rect">
            <a:avLst/>
          </a:prstGeom>
        </p:spPr>
        <p:txBody>
          <a:bodyPr vert="horz" wrap="square" lIns="0" tIns="15875" rIns="0" bIns="0" rtlCol="0">
            <a:spAutoFit/>
          </a:bodyPr>
          <a:lstStyle/>
          <a:p>
            <a:pPr marL="12700">
              <a:lnSpc>
                <a:spcPct val="100000"/>
              </a:lnSpc>
              <a:spcBef>
                <a:spcPts val="125"/>
              </a:spcBef>
            </a:pPr>
            <a:r>
              <a:rPr lang="en-US" spc="10"/>
              <a:t>Webinar Series</a:t>
            </a:r>
            <a:endParaRPr spc="10"/>
          </a:p>
        </p:txBody>
      </p:sp>
      <p:sp>
        <p:nvSpPr>
          <p:cNvPr id="3" name="object 3">
            <a:extLst>
              <a:ext uri="{FF2B5EF4-FFF2-40B4-BE49-F238E27FC236}">
                <a16:creationId xmlns:a16="http://schemas.microsoft.com/office/drawing/2014/main" id="{73818DF9-E844-FEB0-DF30-F243E27664D9}"/>
              </a:ext>
            </a:extLst>
          </p:cNvPr>
          <p:cNvSpPr txBox="1"/>
          <p:nvPr/>
        </p:nvSpPr>
        <p:spPr>
          <a:xfrm>
            <a:off x="355916" y="1444304"/>
            <a:ext cx="4904342" cy="4766946"/>
          </a:xfrm>
          <a:prstGeom prst="rect">
            <a:avLst/>
          </a:prstGeom>
        </p:spPr>
        <p:txBody>
          <a:bodyPr vert="horz" wrap="square" lIns="0" tIns="43180" rIns="0" bIns="0" rtlCol="0" anchor="t">
            <a:spAutoFit/>
          </a:bodyPr>
          <a:lstStyle/>
          <a:p>
            <a:pPr marL="298450" marR="367030" indent="-286385">
              <a:lnSpc>
                <a:spcPts val="1950"/>
              </a:lnSpc>
              <a:spcBef>
                <a:spcPts val="340"/>
              </a:spcBef>
              <a:buFont typeface="Arial"/>
              <a:buChar char="•"/>
              <a:tabLst>
                <a:tab pos="298450" algn="l"/>
                <a:tab pos="299085" algn="l"/>
              </a:tabLst>
            </a:pPr>
            <a:r>
              <a:rPr lang="en-US" sz="1600">
                <a:latin typeface="Verdana"/>
                <a:cs typeface="Verdana"/>
              </a:rPr>
              <a:t>An opportunity to share the work of climate resiliency experts and highlight best practices in an accessible format</a:t>
            </a:r>
          </a:p>
          <a:p>
            <a:pPr marL="298450" marR="367030" indent="-286385">
              <a:lnSpc>
                <a:spcPts val="1950"/>
              </a:lnSpc>
              <a:spcBef>
                <a:spcPts val="340"/>
              </a:spcBef>
              <a:buFont typeface="Arial"/>
              <a:buChar char="•"/>
              <a:tabLst>
                <a:tab pos="298450" algn="l"/>
                <a:tab pos="299085" algn="l"/>
              </a:tabLst>
            </a:pPr>
            <a:endParaRPr lang="en-US" sz="1600">
              <a:latin typeface="Verdana"/>
              <a:cs typeface="Verdana"/>
            </a:endParaRPr>
          </a:p>
          <a:p>
            <a:pPr marL="298450" marR="367030" indent="-286385">
              <a:lnSpc>
                <a:spcPts val="1950"/>
              </a:lnSpc>
              <a:spcBef>
                <a:spcPts val="340"/>
              </a:spcBef>
              <a:buFont typeface="Arial"/>
              <a:buChar char="•"/>
              <a:tabLst>
                <a:tab pos="298450" algn="l"/>
                <a:tab pos="299085" algn="l"/>
              </a:tabLst>
            </a:pPr>
            <a:r>
              <a:rPr lang="en-US" sz="1600">
                <a:latin typeface="Verdana"/>
                <a:cs typeface="Verdana"/>
              </a:rPr>
              <a:t>Webinar Examples:</a:t>
            </a:r>
          </a:p>
          <a:p>
            <a:pPr marL="755650" marR="367030" lvl="1" indent="-286385">
              <a:lnSpc>
                <a:spcPts val="1950"/>
              </a:lnSpc>
              <a:spcBef>
                <a:spcPts val="340"/>
              </a:spcBef>
              <a:buFont typeface="Arial"/>
              <a:buChar char="•"/>
              <a:tabLst>
                <a:tab pos="298450" algn="l"/>
                <a:tab pos="299085" algn="l"/>
              </a:tabLst>
            </a:pPr>
            <a:r>
              <a:rPr lang="en-US" sz="1400" i="0" u="none" strike="noStrike">
                <a:solidFill>
                  <a:schemeClr val="accent4">
                    <a:lumMod val="50000"/>
                  </a:schemeClr>
                </a:solidFill>
                <a:effectLst/>
                <a:latin typeface="Verdana" panose="020B0604030504040204" pitchFamily="34" charset="0"/>
                <a:ea typeface="Verdana" panose="020B0604030504040204" pitchFamily="34" charset="0"/>
                <a:cs typeface="Times New Roman" panose="02020603050405020304" pitchFamily="18" charset="0"/>
              </a:rPr>
              <a:t>Nature Based Urban Heat Island Mitigation: Ideas from Germany</a:t>
            </a:r>
          </a:p>
          <a:p>
            <a:pPr marL="755650" marR="367030" lvl="1" indent="-286385">
              <a:lnSpc>
                <a:spcPts val="1950"/>
              </a:lnSpc>
              <a:spcBef>
                <a:spcPts val="340"/>
              </a:spcBef>
              <a:buFont typeface="Arial"/>
              <a:buChar char="•"/>
              <a:tabLst>
                <a:tab pos="298450" algn="l"/>
                <a:tab pos="299085" algn="l"/>
              </a:tabLst>
            </a:pPr>
            <a:endParaRPr lang="en-US" sz="1400">
              <a:solidFill>
                <a:schemeClr val="accent4">
                  <a:lumMod val="50000"/>
                </a:schemeClr>
              </a:solidFill>
              <a:latin typeface="Verdana" panose="020B0604030504040204" pitchFamily="34" charset="0"/>
              <a:ea typeface="Verdana" panose="020B0604030504040204" pitchFamily="34" charset="0"/>
              <a:cs typeface="Times New Roman" panose="02020603050405020304" pitchFamily="18" charset="0"/>
            </a:endParaRPr>
          </a:p>
          <a:p>
            <a:pPr marL="755650" marR="367030" lvl="1" indent="-286385">
              <a:lnSpc>
                <a:spcPts val="1950"/>
              </a:lnSpc>
              <a:spcBef>
                <a:spcPts val="340"/>
              </a:spcBef>
              <a:buFont typeface="Arial"/>
              <a:buChar char="•"/>
              <a:tabLst>
                <a:tab pos="298450" algn="l"/>
                <a:tab pos="299085" algn="l"/>
              </a:tabLst>
            </a:pPr>
            <a:r>
              <a:rPr lang="en-US" sz="1400">
                <a:solidFill>
                  <a:schemeClr val="accent4">
                    <a:lumMod val="50000"/>
                  </a:schemeClr>
                </a:solidFill>
                <a:latin typeface="Verdana" panose="020B0604030504040204" pitchFamily="34" charset="0"/>
                <a:ea typeface="Verdana" panose="020B0604030504040204" pitchFamily="34" charset="0"/>
                <a:cs typeface="Times New Roman" panose="02020603050405020304" pitchFamily="18" charset="0"/>
              </a:rPr>
              <a:t>Flood Response Strategies in Northern Virginia: An Overview</a:t>
            </a:r>
          </a:p>
          <a:p>
            <a:pPr marL="755650" marR="367030" lvl="1" indent="-286385">
              <a:lnSpc>
                <a:spcPts val="1950"/>
              </a:lnSpc>
              <a:spcBef>
                <a:spcPts val="340"/>
              </a:spcBef>
              <a:buFont typeface="Arial"/>
              <a:buChar char="•"/>
              <a:tabLst>
                <a:tab pos="298450" algn="l"/>
                <a:tab pos="299085" algn="l"/>
              </a:tabLst>
            </a:pPr>
            <a:endParaRPr lang="en-US" sz="1400">
              <a:solidFill>
                <a:schemeClr val="accent4">
                  <a:lumMod val="50000"/>
                </a:schemeClr>
              </a:solidFill>
              <a:latin typeface="Verdana" panose="020B0604030504040204" pitchFamily="34" charset="0"/>
              <a:ea typeface="Verdana" panose="020B0604030504040204" pitchFamily="34" charset="0"/>
              <a:cs typeface="Times New Roman" panose="02020603050405020304" pitchFamily="18" charset="0"/>
            </a:endParaRPr>
          </a:p>
          <a:p>
            <a:pPr marL="755650" marR="367030" lvl="1" indent="-286385">
              <a:lnSpc>
                <a:spcPts val="1950"/>
              </a:lnSpc>
              <a:spcBef>
                <a:spcPts val="340"/>
              </a:spcBef>
              <a:buFont typeface="Arial"/>
              <a:buChar char="•"/>
              <a:tabLst>
                <a:tab pos="298450" algn="l"/>
                <a:tab pos="299085" algn="l"/>
              </a:tabLst>
            </a:pPr>
            <a:r>
              <a:rPr lang="en-US" sz="1400" i="0" u="none" strike="noStrike">
                <a:solidFill>
                  <a:schemeClr val="accent4">
                    <a:lumMod val="50000"/>
                  </a:schemeClr>
                </a:solidFill>
                <a:effectLst/>
                <a:latin typeface="Verdana" panose="020B0604030504040204" pitchFamily="34" charset="0"/>
                <a:ea typeface="Verdana" panose="020B0604030504040204" pitchFamily="34" charset="0"/>
              </a:rPr>
              <a:t>Green Design and Planning of Data Centers: The Experiences of Frankfurt, Germany and Northern Virginia</a:t>
            </a:r>
          </a:p>
          <a:p>
            <a:pPr marL="469265" marR="367030" lvl="1">
              <a:lnSpc>
                <a:spcPts val="1950"/>
              </a:lnSpc>
              <a:spcBef>
                <a:spcPts val="340"/>
              </a:spcBef>
              <a:tabLst>
                <a:tab pos="298450" algn="l"/>
                <a:tab pos="299085" algn="l"/>
              </a:tabLst>
            </a:pPr>
            <a:endParaRPr lang="en-US" sz="1600">
              <a:solidFill>
                <a:schemeClr val="accent4">
                  <a:lumMod val="50000"/>
                </a:schemeClr>
              </a:solidFill>
              <a:latin typeface="Verdana" panose="020B0604030504040204" pitchFamily="34" charset="0"/>
              <a:ea typeface="Verdana" panose="020B0604030504040204" pitchFamily="34" charset="0"/>
              <a:cs typeface="Times New Roman" panose="02020603050405020304" pitchFamily="18" charset="0"/>
            </a:endParaRPr>
          </a:p>
          <a:p>
            <a:pPr marL="469265" marR="367030" lvl="1">
              <a:lnSpc>
                <a:spcPts val="1950"/>
              </a:lnSpc>
              <a:spcBef>
                <a:spcPts val="340"/>
              </a:spcBef>
              <a:tabLst>
                <a:tab pos="298450" algn="l"/>
                <a:tab pos="299085" algn="l"/>
              </a:tabLst>
            </a:pPr>
            <a:endParaRPr lang="en-US" sz="1600" i="0" u="none" strike="noStrike">
              <a:solidFill>
                <a:schemeClr val="accent4">
                  <a:lumMod val="50000"/>
                </a:schemeClr>
              </a:solidFill>
              <a:effectLst/>
              <a:latin typeface="Verdana" panose="020B0604030504040204" pitchFamily="34" charset="0"/>
              <a:ea typeface="Verdana" panose="020B0604030504040204" pitchFamily="34" charset="0"/>
              <a:cs typeface="Times New Roman" panose="02020603050405020304" pitchFamily="18" charset="0"/>
            </a:endParaRPr>
          </a:p>
          <a:p>
            <a:pPr marL="755650" marR="367030" lvl="1" indent="-286385">
              <a:lnSpc>
                <a:spcPts val="1950"/>
              </a:lnSpc>
              <a:spcBef>
                <a:spcPts val="340"/>
              </a:spcBef>
              <a:buFont typeface="Arial"/>
              <a:buChar char="•"/>
              <a:tabLst>
                <a:tab pos="298450" algn="l"/>
                <a:tab pos="299085" algn="l"/>
              </a:tabLst>
            </a:pPr>
            <a:endParaRPr lang="en-US" sz="1600">
              <a:latin typeface="Verdana"/>
              <a:cs typeface="Verdana"/>
            </a:endParaRPr>
          </a:p>
        </p:txBody>
      </p:sp>
      <p:pic>
        <p:nvPicPr>
          <p:cNvPr id="5" name="Picture 4">
            <a:extLst>
              <a:ext uri="{FF2B5EF4-FFF2-40B4-BE49-F238E27FC236}">
                <a16:creationId xmlns:a16="http://schemas.microsoft.com/office/drawing/2014/main" id="{D22C6D26-0E02-8DCE-5094-886D473B4653}"/>
              </a:ext>
            </a:extLst>
          </p:cNvPr>
          <p:cNvPicPr>
            <a:picLocks noChangeAspect="1"/>
          </p:cNvPicPr>
          <p:nvPr/>
        </p:nvPicPr>
        <p:blipFill rotWithShape="1">
          <a:blip r:embed="rId3"/>
          <a:srcRect t="8603" r="6068" b="7957"/>
          <a:stretch/>
        </p:blipFill>
        <p:spPr>
          <a:xfrm>
            <a:off x="4957005" y="2406384"/>
            <a:ext cx="6202590" cy="3099266"/>
          </a:xfrm>
          <a:prstGeom prst="rect">
            <a:avLst/>
          </a:prstGeom>
        </p:spPr>
      </p:pic>
    </p:spTree>
    <p:extLst>
      <p:ext uri="{BB962C8B-B14F-4D97-AF65-F5344CB8AC3E}">
        <p14:creationId xmlns:p14="http://schemas.microsoft.com/office/powerpoint/2010/main" val="3449728012"/>
      </p:ext>
    </p:extLst>
  </p:cSld>
  <p:clrMapOvr>
    <a:masterClrMapping/>
  </p:clrMapOvr>
  <mc:AlternateContent xmlns:mc="http://schemas.openxmlformats.org/markup-compatibility/2006" xmlns:p14="http://schemas.microsoft.com/office/powerpoint/2010/main">
    <mc:Choice Requires="p14">
      <p:transition spd="slow" p14:dur="4000" advClick="0" advTm="7000"/>
    </mc:Choice>
    <mc:Fallback xmlns="">
      <p:transition spd="slow" advClick="0" advTm="7000"/>
    </mc:Fallback>
  </mc:AlternateContent>
</p:sld>
</file>

<file path=ppt/theme/theme1.xml><?xml version="1.0" encoding="utf-8"?>
<a:theme xmlns:a="http://schemas.openxmlformats.org/drawingml/2006/main" name="Office Theme">
  <a:themeElements>
    <a:clrScheme name="NVRC Colors">
      <a:dk1>
        <a:srgbClr val="4C4D4C"/>
      </a:dk1>
      <a:lt1>
        <a:srgbClr val="FFFFFF"/>
      </a:lt1>
      <a:dk2>
        <a:srgbClr val="7A7A7A"/>
      </a:dk2>
      <a:lt2>
        <a:srgbClr val="D6D6D6"/>
      </a:lt2>
      <a:accent1>
        <a:srgbClr val="981E32"/>
      </a:accent1>
      <a:accent2>
        <a:srgbClr val="631D32"/>
      </a:accent2>
      <a:accent3>
        <a:srgbClr val="A5A5A5"/>
      </a:accent3>
      <a:accent4>
        <a:srgbClr val="929292"/>
      </a:accent4>
      <a:accent5>
        <a:srgbClr val="515151"/>
      </a:accent5>
      <a:accent6>
        <a:srgbClr val="CACACA"/>
      </a:accent6>
      <a:hlink>
        <a:srgbClr val="FFFFFF"/>
      </a:hlink>
      <a:folHlink>
        <a:srgbClr val="7A7A7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VRC Template" id="{4A0E99F9-C0D9-5F4D-9947-2F523DE8832B}" vid="{EE497D1C-851D-5244-AF72-1A6B07C6C268}"/>
    </a:ext>
  </a:extLst>
</a:theme>
</file>

<file path=ppt/theme/theme2.xml><?xml version="1.0" encoding="utf-8"?>
<a:theme xmlns:a="http://schemas.openxmlformats.org/drawingml/2006/main" name="Custom Design">
  <a:themeElements>
    <a:clrScheme name="NVRC Colors">
      <a:dk1>
        <a:srgbClr val="4C4D4C"/>
      </a:dk1>
      <a:lt1>
        <a:srgbClr val="FFFFFF"/>
      </a:lt1>
      <a:dk2>
        <a:srgbClr val="7A7A7A"/>
      </a:dk2>
      <a:lt2>
        <a:srgbClr val="D6D6D6"/>
      </a:lt2>
      <a:accent1>
        <a:srgbClr val="981E32"/>
      </a:accent1>
      <a:accent2>
        <a:srgbClr val="631D32"/>
      </a:accent2>
      <a:accent3>
        <a:srgbClr val="A5A5A5"/>
      </a:accent3>
      <a:accent4>
        <a:srgbClr val="929292"/>
      </a:accent4>
      <a:accent5>
        <a:srgbClr val="515151"/>
      </a:accent5>
      <a:accent6>
        <a:srgbClr val="CACACA"/>
      </a:accent6>
      <a:hlink>
        <a:srgbClr val="FFFFFF"/>
      </a:hlink>
      <a:folHlink>
        <a:srgbClr val="7A7A7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VRC Template" id="{4A0E99F9-C0D9-5F4D-9947-2F523DE8832B}" vid="{84FB8725-4A8E-054F-85DD-173EC8EF01B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34690F8E0B1D4E97BD305C1819F61E" ma:contentTypeVersion="12" ma:contentTypeDescription="Create a new document." ma:contentTypeScope="" ma:versionID="f6956e2aa8d96a2d7b105497e07f4881">
  <xsd:schema xmlns:xsd="http://www.w3.org/2001/XMLSchema" xmlns:xs="http://www.w3.org/2001/XMLSchema" xmlns:p="http://schemas.microsoft.com/office/2006/metadata/properties" xmlns:ns2="2c2c097b-2991-4dc3-95c0-f3f35d90ad62" xmlns:ns3="ba4a8dac-6fe9-4385-bc14-5c83d7c6dd27" targetNamespace="http://schemas.microsoft.com/office/2006/metadata/properties" ma:root="true" ma:fieldsID="ffb52ff3eb4fd4867e86e49cbb0ccf48" ns2:_="" ns3:_="">
    <xsd:import namespace="2c2c097b-2991-4dc3-95c0-f3f35d90ad62"/>
    <xsd:import namespace="ba4a8dac-6fe9-4385-bc14-5c83d7c6dd2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AutoKeyPoints" minOccurs="0"/>
                <xsd:element ref="ns2:MediaServiceKeyPoints" minOccurs="0"/>
                <xsd:element ref="ns2:MediaServiceGenerationTime" minOccurs="0"/>
                <xsd:element ref="ns2:MediaServiceEventHashCode"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2c097b-2991-4dc3-95c0-f3f35d90ad6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a4a8dac-6fe9-4385-bc14-5c83d7c6dd2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878ACD9-0A56-4866-8FAE-F7A2ECB1B85A}">
  <ds:schemaRefs>
    <ds:schemaRef ds:uri="2c2c097b-2991-4dc3-95c0-f3f35d90ad62"/>
    <ds:schemaRef ds:uri="ba4a8dac-6fe9-4385-bc14-5c83d7c6dd2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FF7FC57-B9E0-4211-A239-ECF6B53A7492}">
  <ds:schemaRefs>
    <ds:schemaRef ds:uri="http://schemas.microsoft.com/sharepoint/v3/contenttype/forms"/>
  </ds:schemaRefs>
</ds:datastoreItem>
</file>

<file path=customXml/itemProps3.xml><?xml version="1.0" encoding="utf-8"?>
<ds:datastoreItem xmlns:ds="http://schemas.openxmlformats.org/officeDocument/2006/customXml" ds:itemID="{9B97CAC0-DDC4-4C11-9537-7E95D1D5A1F4}">
  <ds:schemaRefs>
    <ds:schemaRef ds:uri="2c2c097b-2991-4dc3-95c0-f3f35d90ad62"/>
    <ds:schemaRef ds:uri="ba4a8dac-6fe9-4385-bc14-5c83d7c6dd2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74</TotalTime>
  <Words>1090</Words>
  <Application>Microsoft Office PowerPoint</Application>
  <PresentationFormat>Widescreen</PresentationFormat>
  <Paragraphs>147</Paragraphs>
  <Slides>17</Slides>
  <Notes>11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17</vt:i4>
      </vt:variant>
    </vt:vector>
  </HeadingPairs>
  <TitlesOfParts>
    <vt:vector size="23" baseType="lpstr">
      <vt:lpstr>Arial</vt:lpstr>
      <vt:lpstr>Calibri</vt:lpstr>
      <vt:lpstr>Calibri Light</vt:lpstr>
      <vt:lpstr>Verdana</vt:lpstr>
      <vt:lpstr>Office Theme</vt:lpstr>
      <vt:lpstr>Custom Design</vt:lpstr>
      <vt:lpstr>Northern Virginia Regional Commission  Climate Resiliency Programs</vt:lpstr>
      <vt:lpstr>NVRC Environmental Program Background</vt:lpstr>
      <vt:lpstr>2018 Resilience Roadmap</vt:lpstr>
      <vt:lpstr>Northern Virginia Flood Mitigation and Resiliency Workgroup</vt:lpstr>
      <vt:lpstr>Rain Gage Desktop Analysis </vt:lpstr>
      <vt:lpstr>Four Mile Run Hydrologic Study</vt:lpstr>
      <vt:lpstr>Virginia Climate Center</vt:lpstr>
      <vt:lpstr>Green Buildings and Roofs</vt:lpstr>
      <vt:lpstr>Webinar Series</vt:lpstr>
      <vt:lpstr>Resiliency Dashboard</vt:lpstr>
      <vt:lpstr>Stormwater Management</vt:lpstr>
      <vt:lpstr>Clean Water Partners</vt:lpstr>
      <vt:lpstr>Partnership with DEQ – ChesBay WIP</vt:lpstr>
      <vt:lpstr>Nature-Based Solutions: Shoreline Management</vt:lpstr>
      <vt:lpstr>Military Installation Resilience Review</vt:lpstr>
      <vt:lpstr>Expanding Solar: Solarize NoVA</vt:lpstr>
      <vt:lpstr>Thank You!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Northern Virginia Regional Commission</dc:title>
  <dc:creator>Robert Lazaro</dc:creator>
  <cp:lastModifiedBy>Shackley, Heather</cp:lastModifiedBy>
  <cp:revision>5</cp:revision>
  <cp:lastPrinted>2019-05-16T18:32:09Z</cp:lastPrinted>
  <dcterms:created xsi:type="dcterms:W3CDTF">2019-04-22T15:33:18Z</dcterms:created>
  <dcterms:modified xsi:type="dcterms:W3CDTF">2023-07-06T18:28:17Z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0x0101001834690F8E0B1D4E97BD305C1819F61E</vt:lpwstr>
  </property>
</Properties>
</file>