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5"/>
  </p:notesMasterIdLst>
  <p:sldIdLst>
    <p:sldId id="256" r:id="rId2"/>
    <p:sldId id="257" r:id="rId3"/>
    <p:sldId id="258" r:id="rId4"/>
    <p:sldId id="259" r:id="rId5"/>
    <p:sldId id="260" r:id="rId6"/>
    <p:sldId id="261" r:id="rId7"/>
    <p:sldId id="262" r:id="rId8"/>
    <p:sldId id="264" r:id="rId9"/>
    <p:sldId id="267" r:id="rId10"/>
    <p:sldId id="268" r:id="rId11"/>
    <p:sldId id="270" r:id="rId12"/>
    <p:sldId id="273" r:id="rId13"/>
    <p:sldId id="280" r:id="rId14"/>
    <p:sldId id="281" r:id="rId15"/>
    <p:sldId id="282" r:id="rId16"/>
    <p:sldId id="283" r:id="rId17"/>
    <p:sldId id="284" r:id="rId18"/>
    <p:sldId id="287" r:id="rId19"/>
    <p:sldId id="288" r:id="rId20"/>
    <p:sldId id="289" r:id="rId21"/>
    <p:sldId id="290" r:id="rId22"/>
    <p:sldId id="291" r:id="rId23"/>
    <p:sldId id="298" r:id="rId24"/>
    <p:sldId id="300" r:id="rId25"/>
    <p:sldId id="301" r:id="rId26"/>
    <p:sldId id="302"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20" r:id="rId43"/>
    <p:sldId id="319" r:id="rId4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in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in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in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0" autoAdjust="0"/>
    <p:restoredTop sz="84031" autoAdjust="0"/>
  </p:normalViewPr>
  <p:slideViewPr>
    <p:cSldViewPr snapToGrid="0">
      <p:cViewPr varScale="1">
        <p:scale>
          <a:sx n="47" d="100"/>
          <a:sy n="47" d="100"/>
        </p:scale>
        <p:origin x="44" y="320"/>
      </p:cViewPr>
      <p:guideLst/>
    </p:cSldViewPr>
  </p:slideViewPr>
  <p:notesTextViewPr>
    <p:cViewPr>
      <p:scale>
        <a:sx n="3" d="2"/>
        <a:sy n="3" d="2"/>
      </p:scale>
      <p:origin x="0" y="0"/>
    </p:cViewPr>
  </p:notesTextViewPr>
  <p:notesViewPr>
    <p:cSldViewPr snapToGrid="0">
      <p:cViewPr varScale="1">
        <p:scale>
          <a:sx n="80" d="100"/>
          <a:sy n="80" d="100"/>
        </p:scale>
        <p:origin x="2736" y="6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Mashburn" userId="c74de8fb9f92acf6" providerId="LiveId" clId="{2D11AB19-E560-41C2-B303-D60FAC785E18}"/>
    <pc:docChg chg="modSld">
      <pc:chgData name="John Mashburn" userId="c74de8fb9f92acf6" providerId="LiveId" clId="{2D11AB19-E560-41C2-B303-D60FAC785E18}" dt="2019-01-26T22:25:07.950" v="42" actId="20577"/>
      <pc:docMkLst>
        <pc:docMk/>
      </pc:docMkLst>
      <pc:sldChg chg="modSp">
        <pc:chgData name="John Mashburn" userId="c74de8fb9f92acf6" providerId="LiveId" clId="{2D11AB19-E560-41C2-B303-D60FAC785E18}" dt="2019-01-26T22:25:07.950" v="42" actId="20577"/>
        <pc:sldMkLst>
          <pc:docMk/>
          <pc:sldMk cId="0" sldId="256"/>
        </pc:sldMkLst>
        <pc:spChg chg="mod">
          <ac:chgData name="John Mashburn" userId="c74de8fb9f92acf6" providerId="LiveId" clId="{2D11AB19-E560-41C2-B303-D60FAC785E18}" dt="2019-01-26T22:25:07.950" v="42" actId="20577"/>
          <ac:spMkLst>
            <pc:docMk/>
            <pc:sldMk cId="0" sldId="256"/>
            <ac:spMk id="20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xfrm>
            <a:off x="1143000" y="685800"/>
            <a:ext cx="4572000" cy="3429000"/>
          </a:xfrm>
          <a:prstGeom prst="rect">
            <a:avLst/>
          </a:prstGeom>
        </p:spPr>
        <p:txBody>
          <a:bodyPr/>
          <a:lstStyle/>
          <a:p>
            <a:endParaRPr/>
          </a:p>
        </p:txBody>
      </p:sp>
      <p:sp>
        <p:nvSpPr>
          <p:cNvPr id="194" name="Shape 194"/>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1828800" latinLnBrk="0">
      <a:defRPr sz="2400">
        <a:latin typeface="+mn-lt"/>
        <a:ea typeface="+mn-ea"/>
        <a:cs typeface="+mn-cs"/>
        <a:sym typeface="Calibri"/>
      </a:defRPr>
    </a:lvl1pPr>
    <a:lvl2pPr indent="228600" defTabSz="1828800" latinLnBrk="0">
      <a:defRPr sz="2400">
        <a:latin typeface="+mn-lt"/>
        <a:ea typeface="+mn-ea"/>
        <a:cs typeface="+mn-cs"/>
        <a:sym typeface="Calibri"/>
      </a:defRPr>
    </a:lvl2pPr>
    <a:lvl3pPr indent="457200" defTabSz="1828800" latinLnBrk="0">
      <a:defRPr sz="2400">
        <a:latin typeface="+mn-lt"/>
        <a:ea typeface="+mn-ea"/>
        <a:cs typeface="+mn-cs"/>
        <a:sym typeface="Calibri"/>
      </a:defRPr>
    </a:lvl3pPr>
    <a:lvl4pPr indent="685800" defTabSz="1828800" latinLnBrk="0">
      <a:defRPr sz="2400">
        <a:latin typeface="+mn-lt"/>
        <a:ea typeface="+mn-ea"/>
        <a:cs typeface="+mn-cs"/>
        <a:sym typeface="Calibri"/>
      </a:defRPr>
    </a:lvl4pPr>
    <a:lvl5pPr indent="914400" defTabSz="1828800" latinLnBrk="0">
      <a:defRPr sz="2400">
        <a:latin typeface="+mn-lt"/>
        <a:ea typeface="+mn-ea"/>
        <a:cs typeface="+mn-cs"/>
        <a:sym typeface="Calibri"/>
      </a:defRPr>
    </a:lvl5pPr>
    <a:lvl6pPr indent="1143000" defTabSz="1828800" latinLnBrk="0">
      <a:defRPr sz="2400">
        <a:latin typeface="+mn-lt"/>
        <a:ea typeface="+mn-ea"/>
        <a:cs typeface="+mn-cs"/>
        <a:sym typeface="Calibri"/>
      </a:defRPr>
    </a:lvl6pPr>
    <a:lvl7pPr indent="1371600" defTabSz="1828800" latinLnBrk="0">
      <a:defRPr sz="2400">
        <a:latin typeface="+mn-lt"/>
        <a:ea typeface="+mn-ea"/>
        <a:cs typeface="+mn-cs"/>
        <a:sym typeface="Calibri"/>
      </a:defRPr>
    </a:lvl7pPr>
    <a:lvl8pPr indent="1600200" defTabSz="1828800" latinLnBrk="0">
      <a:defRPr sz="2400">
        <a:latin typeface="+mn-lt"/>
        <a:ea typeface="+mn-ea"/>
        <a:cs typeface="+mn-cs"/>
        <a:sym typeface="Calibri"/>
      </a:defRPr>
    </a:lvl8pPr>
    <a:lvl9pPr indent="1828800" defTabSz="1828800" latinLnBrk="0">
      <a:defRPr sz="2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sz="2400" b="1" dirty="0">
                <a:effectLst/>
                <a:latin typeface="+mn-lt"/>
                <a:ea typeface="+mn-ea"/>
                <a:cs typeface="+mn-cs"/>
                <a:sym typeface="Calibri"/>
              </a:rPr>
              <a:t>(Read slide first).</a:t>
            </a:r>
            <a:r>
              <a:rPr lang="en-US" sz="2400" dirty="0">
                <a:effectLst/>
                <a:latin typeface="+mn-lt"/>
                <a:ea typeface="+mn-ea"/>
                <a:cs typeface="+mn-cs"/>
                <a:sym typeface="Calibri"/>
              </a:rPr>
              <a:t> We put together classes, like this one. We go to union events, safety meetings, etc. so we can get this information out to you guys. You guys are ENTITLED to a review of your benefits. Any private sector company, upon hiring an employee, would sit you down and go over your benefits with you. The government chooses not to provide that for their people. You have a tough job. You deserve to get the most out of it. We want to help you make sure all of this makes sense, so you can make educated choices. So…..here we are.</a:t>
            </a:r>
          </a:p>
          <a:p>
            <a:endParaRPr lang="en-US" dirty="0"/>
          </a:p>
        </p:txBody>
      </p:sp>
    </p:spTree>
    <p:extLst>
      <p:ext uri="{BB962C8B-B14F-4D97-AF65-F5344CB8AC3E}">
        <p14:creationId xmlns:p14="http://schemas.microsoft.com/office/powerpoint/2010/main" val="40334242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(Explain Option A, then click) </a:t>
            </a:r>
            <a:r>
              <a:rPr lang="en-US" dirty="0"/>
              <a:t>Just like your basic coverage, If you take 25% in retirement, it is also free after age 65.</a:t>
            </a:r>
          </a:p>
        </p:txBody>
      </p:sp>
    </p:spTree>
    <p:extLst>
      <p:ext uri="{BB962C8B-B14F-4D97-AF65-F5344CB8AC3E}">
        <p14:creationId xmlns:p14="http://schemas.microsoft.com/office/powerpoint/2010/main" val="30819524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2400" b="1" dirty="0">
                <a:effectLst/>
                <a:latin typeface="+mn-lt"/>
                <a:ea typeface="+mn-ea"/>
                <a:cs typeface="+mn-cs"/>
                <a:sym typeface="Calibri"/>
              </a:rPr>
              <a:t>(Explain Option B)</a:t>
            </a:r>
            <a:r>
              <a:rPr lang="en-US" sz="2400" dirty="0">
                <a:effectLst/>
                <a:latin typeface="+mn-lt"/>
                <a:ea typeface="+mn-ea"/>
                <a:cs typeface="+mn-cs"/>
                <a:sym typeface="Calibri"/>
              </a:rPr>
              <a:t> up to 5 times salary, no cash value,  group term that goes away when you leave federal service.</a:t>
            </a:r>
          </a:p>
          <a:p>
            <a:r>
              <a:rPr lang="en-US" sz="2400" b="1" dirty="0">
                <a:effectLst/>
                <a:latin typeface="+mn-lt"/>
                <a:ea typeface="+mn-ea"/>
                <a:cs typeface="+mn-cs"/>
                <a:sym typeface="Calibri"/>
              </a:rPr>
              <a:t>(Click) </a:t>
            </a:r>
            <a:r>
              <a:rPr lang="en-US" sz="2400" dirty="0">
                <a:effectLst/>
                <a:latin typeface="+mn-lt"/>
                <a:ea typeface="+mn-ea"/>
                <a:cs typeface="+mn-cs"/>
                <a:sym typeface="Calibri"/>
              </a:rPr>
              <a:t>They never asked you if you smoke, take medications, have any health conditions, so every five years the rate goes up, starting at age 35.  The first few are pretty forgiving. After a few step ups, it starts to get expensive.  This is why, down the road, some people choose to privatize. This is designed to price you out before you need it. This is group term, the length of the term, is up to you.</a:t>
            </a:r>
          </a:p>
          <a:p>
            <a:r>
              <a:rPr lang="en-US" sz="2400" b="1" dirty="0">
                <a:effectLst/>
                <a:latin typeface="+mn-lt"/>
                <a:ea typeface="+mn-ea"/>
                <a:cs typeface="+mn-cs"/>
                <a:sym typeface="Calibri"/>
              </a:rPr>
              <a:t>(Option C)</a:t>
            </a:r>
            <a:r>
              <a:rPr lang="en-US" sz="2400" dirty="0">
                <a:effectLst/>
                <a:latin typeface="+mn-lt"/>
                <a:ea typeface="+mn-ea"/>
                <a:cs typeface="+mn-cs"/>
                <a:sym typeface="Calibri"/>
              </a:rPr>
              <a:t> 5000 per unit for your spouse, 2500 per unit for dependent children up to age 22. You can take up to 5 units, or 25k for your spouse and 12.5k for each child. Premiums are based on your age, not your spouse’s age and it goes up every five years as well. </a:t>
            </a:r>
          </a:p>
          <a:p>
            <a:endParaRPr lang="en-US" dirty="0"/>
          </a:p>
        </p:txBody>
      </p:sp>
    </p:spTree>
    <p:extLst>
      <p:ext uri="{BB962C8B-B14F-4D97-AF65-F5344CB8AC3E}">
        <p14:creationId xmlns:p14="http://schemas.microsoft.com/office/powerpoint/2010/main" val="3295115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So, FEGLI is not the most fun topic to talk about. It is what happens if you die. Here is the fun part. I want to talk about what happens if you live. This is </a:t>
            </a:r>
            <a:r>
              <a:rPr lang="en-US" b="1" dirty="0"/>
              <a:t>THE</a:t>
            </a:r>
            <a:r>
              <a:rPr lang="en-US" dirty="0"/>
              <a:t> most important part of anyone’s plan that we look at. The worst thing I see, and it happens more than you want to know, is when I sit down with someone that is eligible to retire but they can’t because they can’t afford to. </a:t>
            </a:r>
            <a:r>
              <a:rPr lang="en-US" b="1" dirty="0"/>
              <a:t>WE ARE HERE TO MAKE SURE THAT DOES NOT HAPPEN TO YOU! </a:t>
            </a:r>
            <a:r>
              <a:rPr lang="en-US" dirty="0"/>
              <a:t>This is the first tier of your retirement, your pension.</a:t>
            </a:r>
          </a:p>
        </p:txBody>
      </p:sp>
    </p:spTree>
    <p:extLst>
      <p:ext uri="{BB962C8B-B14F-4D97-AF65-F5344CB8AC3E}">
        <p14:creationId xmlns:p14="http://schemas.microsoft.com/office/powerpoint/2010/main" val="34410713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There are basically two systems. </a:t>
            </a:r>
            <a:r>
              <a:rPr lang="en-US" b="1" dirty="0"/>
              <a:t>(Click) </a:t>
            </a:r>
            <a:r>
              <a:rPr lang="en-US" dirty="0"/>
              <a:t>CSRS </a:t>
            </a:r>
            <a:r>
              <a:rPr lang="en-US" b="1" dirty="0"/>
              <a:t>(Click) </a:t>
            </a:r>
            <a:r>
              <a:rPr lang="en-US" dirty="0"/>
              <a:t>which has CSRS Offset. </a:t>
            </a:r>
            <a:r>
              <a:rPr lang="en-US" b="1" dirty="0"/>
              <a:t>(Click) </a:t>
            </a:r>
            <a:r>
              <a:rPr lang="en-US" dirty="0"/>
              <a:t>and FERS. FERS also has </a:t>
            </a:r>
            <a:r>
              <a:rPr lang="en-US" b="1" dirty="0"/>
              <a:t>(Click) </a:t>
            </a:r>
            <a:r>
              <a:rPr lang="en-US" dirty="0"/>
              <a:t>FERS-</a:t>
            </a:r>
            <a:r>
              <a:rPr lang="en-US" dirty="0" err="1"/>
              <a:t>RaE</a:t>
            </a:r>
            <a:r>
              <a:rPr lang="en-US" dirty="0"/>
              <a:t> and </a:t>
            </a:r>
            <a:r>
              <a:rPr lang="en-US" b="1" dirty="0"/>
              <a:t>(Click) </a:t>
            </a:r>
            <a:r>
              <a:rPr lang="en-US" dirty="0"/>
              <a:t>FERS-FRAE</a:t>
            </a:r>
          </a:p>
        </p:txBody>
      </p:sp>
    </p:spTree>
    <p:extLst>
      <p:ext uri="{BB962C8B-B14F-4D97-AF65-F5344CB8AC3E}">
        <p14:creationId xmlns:p14="http://schemas.microsoft.com/office/powerpoint/2010/main" val="21089061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(Just read it) </a:t>
            </a:r>
            <a:r>
              <a:rPr lang="en-US" dirty="0"/>
              <a:t>CSRS employees contribute a whole 7% to their retirement, they are not covered by Social Security. They can contribute to TSP but they do not receive any matching.</a:t>
            </a:r>
          </a:p>
        </p:txBody>
      </p:sp>
    </p:spTree>
    <p:extLst>
      <p:ext uri="{BB962C8B-B14F-4D97-AF65-F5344CB8AC3E}">
        <p14:creationId xmlns:p14="http://schemas.microsoft.com/office/powerpoint/2010/main" val="316209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(Read slide then say) </a:t>
            </a:r>
            <a:r>
              <a:rPr lang="en-US" dirty="0"/>
              <a:t>This is the old system. If you were hired prior to the December 31, 1983, this is you. If you left Federal service and came back, you may be under CSRS offset. If you bought back military service, we need to talk, individually, about what that means for you.</a:t>
            </a:r>
          </a:p>
        </p:txBody>
      </p:sp>
    </p:spTree>
    <p:extLst>
      <p:ext uri="{BB962C8B-B14F-4D97-AF65-F5344CB8AC3E}">
        <p14:creationId xmlns:p14="http://schemas.microsoft.com/office/powerpoint/2010/main" val="13994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(Click to third) </a:t>
            </a:r>
            <a:r>
              <a:rPr lang="en-US" dirty="0"/>
              <a:t>This is the “new and improved” system, for employees hired since 1984.</a:t>
            </a:r>
            <a:r>
              <a:rPr lang="en-US" i="1" dirty="0"/>
              <a:t> Now, everyone knows when the government makes a change, it is always for your benefit right? </a:t>
            </a:r>
            <a:r>
              <a:rPr lang="en-US" dirty="0"/>
              <a:t>Ok, so if you were hired prior to 2013, you contribute .8% toward your retirement. That’s 8/10 of one percent. How much was it for CSRS again?  Where does that other 6.2% go? Social Security. </a:t>
            </a:r>
            <a:r>
              <a:rPr lang="en-US" dirty="0" err="1"/>
              <a:t>Youre</a:t>
            </a:r>
            <a:r>
              <a:rPr lang="en-US" dirty="0"/>
              <a:t> still contributing 7%, the government is now saying, we can better manage your retirement by putting your money into our Social Security system, instead of the pension fund.</a:t>
            </a:r>
          </a:p>
          <a:p>
            <a:r>
              <a:rPr lang="en-US" dirty="0"/>
              <a:t>For employees hired in 2013, they came up with a new one, known as FERS-RAE or FERS Revised Annuity Employee. Those federal employees contribute 3.1% of their salary into FERS. Does this mean they get more out of it in retirement? No, they just pay more in.</a:t>
            </a:r>
          </a:p>
          <a:p>
            <a:r>
              <a:rPr lang="en-US" dirty="0"/>
              <a:t>After 2013, new employees fall into the FERS-FRAE category or Further Revised Annuity Employee. These folks will contribute 4.4% toward their retirement, plus 6.2% to Social Security. Do they get more out? No. It means they are putting in more to get out the same amount. How does this affect you, personally? We can take a look at that.  </a:t>
            </a:r>
            <a:r>
              <a:rPr lang="en-US" b="1" dirty="0"/>
              <a:t>(Click) </a:t>
            </a:r>
            <a:r>
              <a:rPr lang="en-US" dirty="0"/>
              <a:t>They are also eligible for up to 5% matching on TSP.</a:t>
            </a:r>
          </a:p>
        </p:txBody>
      </p:sp>
    </p:spTree>
    <p:extLst>
      <p:ext uri="{BB962C8B-B14F-4D97-AF65-F5344CB8AC3E}">
        <p14:creationId xmlns:p14="http://schemas.microsoft.com/office/powerpoint/2010/main" val="343421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When can you retire in the FERS system? It’s a little different. </a:t>
            </a:r>
            <a:r>
              <a:rPr lang="en-US" b="1" dirty="0"/>
              <a:t>(Read Slide).</a:t>
            </a:r>
          </a:p>
          <a:p>
            <a:r>
              <a:rPr lang="en-US" dirty="0"/>
              <a:t>Unlike CSRS, FERS does have an early retirement benefit, if you want to retire earlier. Do you qualify for it? Another question we can answer, for you.</a:t>
            </a:r>
          </a:p>
        </p:txBody>
      </p:sp>
    </p:spTree>
    <p:extLst>
      <p:ext uri="{BB962C8B-B14F-4D97-AF65-F5344CB8AC3E}">
        <p14:creationId xmlns:p14="http://schemas.microsoft.com/office/powerpoint/2010/main" val="41359037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(Click) </a:t>
            </a:r>
            <a:r>
              <a:rPr lang="en-US" dirty="0"/>
              <a:t>Do you know what that is going to be worth to you in retirement? What percentage of your salary is this going to replace? There are three legs to this stool, for a reason, if that tells you anything. Again, on a one on one basis, I will show you how it is calculated and give you a specific number. This is going to be very good gauge to show you what else you may need to do. It is important to know what this number is.</a:t>
            </a:r>
          </a:p>
        </p:txBody>
      </p:sp>
    </p:spTree>
    <p:extLst>
      <p:ext uri="{BB962C8B-B14F-4D97-AF65-F5344CB8AC3E}">
        <p14:creationId xmlns:p14="http://schemas.microsoft.com/office/powerpoint/2010/main" val="4139098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is this? Well, it is exactly what it sounds like. Once you retire, you must select an option. What part of your retirement annuity do you want your spouse to receive?</a:t>
            </a:r>
          </a:p>
        </p:txBody>
      </p:sp>
    </p:spTree>
    <p:extLst>
      <p:ext uri="{BB962C8B-B14F-4D97-AF65-F5344CB8AC3E}">
        <p14:creationId xmlns:p14="http://schemas.microsoft.com/office/powerpoint/2010/main" val="28086381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2400" b="1" dirty="0">
                <a:effectLst/>
                <a:latin typeface="+mn-lt"/>
                <a:ea typeface="+mn-ea"/>
                <a:cs typeface="+mn-cs"/>
                <a:sym typeface="Calibri"/>
              </a:rPr>
              <a:t>(Read Slide).</a:t>
            </a:r>
            <a:r>
              <a:rPr lang="en-US" sz="2400" dirty="0">
                <a:effectLst/>
                <a:latin typeface="+mn-lt"/>
                <a:ea typeface="+mn-ea"/>
                <a:cs typeface="+mn-cs"/>
                <a:sym typeface="Calibri"/>
              </a:rPr>
              <a:t> What does that mean? There’s a lack of education out there for federal employees. For most of you, there is no one that informs you on how this works. What do you need to plan properly? You need to understand how it all works. There are also complicated processes you will have to walk through, like retirement. </a:t>
            </a:r>
          </a:p>
          <a:p>
            <a:pPr lvl="0"/>
            <a:r>
              <a:rPr lang="en-US" sz="2400" dirty="0">
                <a:effectLst/>
                <a:latin typeface="+mn-lt"/>
                <a:ea typeface="+mn-ea"/>
                <a:cs typeface="+mn-cs"/>
                <a:sym typeface="Calibri"/>
              </a:rPr>
              <a:t>Of course, I have mixed feelings about all this. I think they should do a much better job of helping you, but if they did, I wouldn’t have a job.</a:t>
            </a:r>
          </a:p>
        </p:txBody>
      </p:sp>
    </p:spTree>
    <p:extLst>
      <p:ext uri="{BB962C8B-B14F-4D97-AF65-F5344CB8AC3E}">
        <p14:creationId xmlns:p14="http://schemas.microsoft.com/office/powerpoint/2010/main" val="1242743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(Read Slide) </a:t>
            </a:r>
            <a:r>
              <a:rPr lang="en-US" b="0" dirty="0"/>
              <a:t>How many of you know that this decision affects other parts of your retirement? What you choose matters. If you want your spouse to keep the FEHB after you are gone, you have to select on of these. Are you going to need that?</a:t>
            </a:r>
            <a:endParaRPr lang="en-US" b="1" dirty="0"/>
          </a:p>
        </p:txBody>
      </p:sp>
    </p:spTree>
    <p:extLst>
      <p:ext uri="{BB962C8B-B14F-4D97-AF65-F5344CB8AC3E}">
        <p14:creationId xmlns:p14="http://schemas.microsoft.com/office/powerpoint/2010/main" val="8227504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 my opinion, this is a very bad piece of insurance, so why do people select it? </a:t>
            </a:r>
            <a:r>
              <a:rPr lang="en-US" b="1" dirty="0"/>
              <a:t>(Read slide).  </a:t>
            </a:r>
            <a:r>
              <a:rPr lang="en-US" dirty="0"/>
              <a:t>It is also important to note, if you are married, the default selection is the maximum survivor benefit. If you want to elect a different amount, you must file a SF2801-2, which is a spousal consent form. </a:t>
            </a:r>
          </a:p>
          <a:p>
            <a:r>
              <a:rPr lang="en-US" dirty="0"/>
              <a:t>There are three options for survivor benefits: self only (no survivor benefits), partially reduced and fully reduced. Its kind of like life insurance. There is a cost for this. The more you leave them, the higher the cost. You have two choices, you can leave 50% of your benefit and it will reduce your payment by 10%, or you can leave a 25% benefit and it will reduce your monthly check by 5%.  As I mentioned, this is a bad piece of insurance. You are stuck with whatever you choose, it builds no cash value. Insurance benefits are tax free. This is taxable. If you pass away with life insurance, your spouse gets a lump sum benefit, guaranteed. With survivor election, they get a payment. If they live a short time it is a small benefit, live a long time it is a big benefit. What if your spouse dies first? You can change your plan but you lose what you have put into protecting them. What is the best route? Again, each person is different.</a:t>
            </a:r>
          </a:p>
          <a:p>
            <a:r>
              <a:rPr lang="en-US" dirty="0"/>
              <a:t>We call this planning “pension maximization”. Have the least amount come out of it and get the most benefit. If you are going to have a survivor benefit plan, have one that is customized for your situation and has options. Another reason why we sit down with you, individually. I will show you options, so you can make an educated choice. </a:t>
            </a:r>
          </a:p>
          <a:p>
            <a:r>
              <a:rPr lang="en-US" dirty="0"/>
              <a:t>If you need the health benefits in retirement, that will affect your choice.</a:t>
            </a:r>
          </a:p>
        </p:txBody>
      </p:sp>
    </p:spTree>
    <p:extLst>
      <p:ext uri="{BB962C8B-B14F-4D97-AF65-F5344CB8AC3E}">
        <p14:creationId xmlns:p14="http://schemas.microsoft.com/office/powerpoint/2010/main" val="170534649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Let’s take a look at tier two, good old Social Security. Can we count on this? </a:t>
            </a:r>
          </a:p>
        </p:txBody>
      </p:sp>
    </p:spTree>
    <p:extLst>
      <p:ext uri="{BB962C8B-B14F-4D97-AF65-F5344CB8AC3E}">
        <p14:creationId xmlns:p14="http://schemas.microsoft.com/office/powerpoint/2010/main" val="10533061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(click)(click) </a:t>
            </a:r>
            <a:r>
              <a:rPr lang="en-US" dirty="0"/>
              <a:t>It is funded by FICA and SECA. That is the 6.2% you are paying into your retirement, I mentioned earlier.</a:t>
            </a:r>
          </a:p>
          <a:p>
            <a:r>
              <a:rPr lang="en-US" b="1" dirty="0"/>
              <a:t>(Click and read last part).</a:t>
            </a:r>
            <a:r>
              <a:rPr lang="en-US" dirty="0"/>
              <a:t>This leg of your retirement will be probably carry the least amount of weight, between FERS, TSP and this, depending on when you take it. There are many options, most people usually take it a soon as they can because it is a necessary part of their income.</a:t>
            </a:r>
          </a:p>
        </p:txBody>
      </p:sp>
    </p:spTree>
    <p:extLst>
      <p:ext uri="{BB962C8B-B14F-4D97-AF65-F5344CB8AC3E}">
        <p14:creationId xmlns:p14="http://schemas.microsoft.com/office/powerpoint/2010/main" val="16647289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(Click it all in and read it). </a:t>
            </a:r>
            <a:r>
              <a:rPr lang="en-US" dirty="0"/>
              <a:t>What happens if I retire before age 62 and I am not eligible for Social Security yet? You may qualify for the extra benefit. It will not be as much as your SSN benefit, but it is a free benefit. We can see if you qualify for it and if it fits into your retirement plan.</a:t>
            </a:r>
          </a:p>
        </p:txBody>
      </p:sp>
    </p:spTree>
    <p:extLst>
      <p:ext uri="{BB962C8B-B14F-4D97-AF65-F5344CB8AC3E}">
        <p14:creationId xmlns:p14="http://schemas.microsoft.com/office/powerpoint/2010/main" val="28655170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This is my favorite part. This is your biggest wild card. This one solely depends on you and what you choose to contribute, your investment strategy, how you manage it. Is anyone here a registered investment advisor? Is anyone series licensed? The reason I ask, is you are essentially becoming your own financial planner. I have a love/hate relationship with TSP.</a:t>
            </a:r>
          </a:p>
        </p:txBody>
      </p:sp>
    </p:spTree>
    <p:extLst>
      <p:ext uri="{BB962C8B-B14F-4D97-AF65-F5344CB8AC3E}">
        <p14:creationId xmlns:p14="http://schemas.microsoft.com/office/powerpoint/2010/main" val="40206204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What is it? </a:t>
            </a:r>
            <a:r>
              <a:rPr lang="en-US" b="1" dirty="0"/>
              <a:t>(Read the slide). </a:t>
            </a:r>
            <a:r>
              <a:rPr lang="en-US" dirty="0"/>
              <a:t>(</a:t>
            </a:r>
            <a:r>
              <a:rPr lang="en-US" b="1" dirty="0"/>
              <a:t>for 6</a:t>
            </a:r>
            <a:r>
              <a:rPr lang="en-US" b="1" baseline="30000" dirty="0"/>
              <a:t>th</a:t>
            </a:r>
            <a:r>
              <a:rPr lang="en-US" b="1" dirty="0"/>
              <a:t> click) </a:t>
            </a:r>
            <a:r>
              <a:rPr lang="en-US" dirty="0"/>
              <a:t>50 or older for catch up</a:t>
            </a:r>
          </a:p>
          <a:p>
            <a:r>
              <a:rPr lang="en-US" dirty="0"/>
              <a:t>(</a:t>
            </a:r>
            <a:r>
              <a:rPr lang="en-US" b="1" dirty="0"/>
              <a:t>for last click) </a:t>
            </a:r>
            <a:r>
              <a:rPr lang="en-US" dirty="0"/>
              <a:t>There are actually more than six, since there are 5 or 6 options within the L fund</a:t>
            </a:r>
          </a:p>
          <a:p>
            <a:r>
              <a:rPr lang="en-US" dirty="0"/>
              <a:t>Do you have a tsp.gov account? If not, you should. We can set that up for you and show you how to decide which funds you want to invest in.</a:t>
            </a:r>
          </a:p>
        </p:txBody>
      </p:sp>
    </p:spTree>
    <p:extLst>
      <p:ext uri="{BB962C8B-B14F-4D97-AF65-F5344CB8AC3E}">
        <p14:creationId xmlns:p14="http://schemas.microsoft.com/office/powerpoint/2010/main" val="4164891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dirty="0"/>
              <a:t>Why do I love TSP?  </a:t>
            </a:r>
            <a:r>
              <a:rPr lang="en-US" b="1" dirty="0"/>
              <a:t>(Click) </a:t>
            </a:r>
            <a:r>
              <a:rPr lang="en-US" dirty="0"/>
              <a:t>It is great for accumulation. </a:t>
            </a:r>
            <a:r>
              <a:rPr lang="en-US" b="1" dirty="0"/>
              <a:t>(Click twice) </a:t>
            </a:r>
            <a:r>
              <a:rPr lang="en-US" dirty="0"/>
              <a:t>They match you 5%. That is free money. If you are not contributing 5%, you should be. It forces you guys to save. It comes right out of your paycheck. When the market is up, it is awesome. Look at 2017. It was a great year for TSP. </a:t>
            </a:r>
          </a:p>
          <a:p>
            <a:pPr marL="0" marR="0" lvl="0" indent="0" defTabSz="1828800" eaLnBrk="1" fontAlgn="auto" latinLnBrk="0" hangingPunct="1">
              <a:lnSpc>
                <a:spcPct val="100000"/>
              </a:lnSpc>
              <a:spcBef>
                <a:spcPts val="0"/>
              </a:spcBef>
              <a:spcAft>
                <a:spcPts val="0"/>
              </a:spcAft>
              <a:buClrTx/>
              <a:buSzTx/>
              <a:buFontTx/>
              <a:buNone/>
              <a:tabLst/>
              <a:defRPr/>
            </a:pPr>
            <a:r>
              <a:rPr lang="en-US" dirty="0"/>
              <a:t>What do I hate about TSP? </a:t>
            </a:r>
            <a:r>
              <a:rPr lang="en-US" b="1" dirty="0"/>
              <a:t>(Click) </a:t>
            </a:r>
            <a:r>
              <a:rPr lang="en-US" dirty="0"/>
              <a:t>It is not so great for distribution. As soon as you elect to take payments from TSP, it is automatically moved to the MetLife annuity. They will tell you it is good the payments last as long as you live, but the same is true for many other vehicles. </a:t>
            </a:r>
          </a:p>
          <a:p>
            <a:pPr marL="0" marR="0" lvl="0" indent="0" defTabSz="1828800" eaLnBrk="1" fontAlgn="auto" latinLnBrk="0" hangingPunct="1">
              <a:lnSpc>
                <a:spcPct val="100000"/>
              </a:lnSpc>
              <a:spcBef>
                <a:spcPts val="0"/>
              </a:spcBef>
              <a:spcAft>
                <a:spcPts val="0"/>
              </a:spcAft>
              <a:buClrTx/>
              <a:buSzTx/>
              <a:buFontTx/>
              <a:buNone/>
              <a:tabLst/>
              <a:defRPr/>
            </a:pPr>
            <a:r>
              <a:rPr lang="en-US" b="1" dirty="0"/>
              <a:t>(Click) </a:t>
            </a:r>
            <a:r>
              <a:rPr lang="en-US" dirty="0"/>
              <a:t>On your annual TSP statement is this bold number in blue, that tells you what they will pay you monthly, in retirement from this option. If you grab a magnifying glass, and read that tiny print below that number in blue, it says that amount is for “single life option only”. What does that mean?</a:t>
            </a:r>
          </a:p>
          <a:p>
            <a:pPr marL="0" marR="0" lvl="0" indent="0" defTabSz="1828800" eaLnBrk="1" fontAlgn="auto" latinLnBrk="0" hangingPunct="1">
              <a:lnSpc>
                <a:spcPct val="100000"/>
              </a:lnSpc>
              <a:spcBef>
                <a:spcPts val="0"/>
              </a:spcBef>
              <a:spcAft>
                <a:spcPts val="0"/>
              </a:spcAft>
              <a:buClrTx/>
              <a:buSzTx/>
              <a:buFontTx/>
              <a:buNone/>
              <a:tabLst/>
              <a:defRPr/>
            </a:pPr>
            <a:r>
              <a:rPr lang="en-US" dirty="0"/>
              <a:t>The insurance company’s betting….</a:t>
            </a:r>
            <a:r>
              <a:rPr lang="en-US" b="1" dirty="0"/>
              <a:t>(finish explaining).</a:t>
            </a:r>
            <a:r>
              <a:rPr lang="en-US" dirty="0"/>
              <a:t>that number in blue is adjusted in their favor. Let’s say down the road, you want to make improvements to your house, you want to buy a boat and you think, I gave TSP 100k, there has to be at least 80k left, I am going to take some of that. You can’t. It is not yours anymore. I think they should make that more clear. I don’t like that.</a:t>
            </a:r>
          </a:p>
          <a:p>
            <a:pPr marL="0" marR="0" lvl="0" indent="0" defTabSz="1828800" eaLnBrk="1" fontAlgn="auto" latinLnBrk="0" hangingPunct="1">
              <a:lnSpc>
                <a:spcPct val="100000"/>
              </a:lnSpc>
              <a:spcBef>
                <a:spcPts val="0"/>
              </a:spcBef>
              <a:spcAft>
                <a:spcPts val="0"/>
              </a:spcAft>
              <a:buClrTx/>
              <a:buSzTx/>
              <a:buFontTx/>
              <a:buNone/>
              <a:tabLst/>
              <a:defRPr/>
            </a:pPr>
            <a:r>
              <a:rPr lang="en-US" dirty="0"/>
              <a:t>Basically, one of three things is going to happen with your TSP when you retire</a:t>
            </a:r>
            <a:r>
              <a:rPr lang="en-US" b="1" dirty="0"/>
              <a:t>…..(explain)</a:t>
            </a:r>
          </a:p>
        </p:txBody>
      </p:sp>
    </p:spTree>
    <p:extLst>
      <p:ext uri="{BB962C8B-B14F-4D97-AF65-F5344CB8AC3E}">
        <p14:creationId xmlns:p14="http://schemas.microsoft.com/office/powerpoint/2010/main" val="8096622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You can privatize while you are still working or after you retire.  They do allow you to transfer TSP funds into the IRA of your choice, if you find a better fit. Some people feel better taking control of their own retirement and being able to make their own choices. Are there better options? For some of you. We can discuss that.</a:t>
            </a:r>
          </a:p>
        </p:txBody>
      </p:sp>
    </p:spTree>
    <p:extLst>
      <p:ext uri="{BB962C8B-B14F-4D97-AF65-F5344CB8AC3E}">
        <p14:creationId xmlns:p14="http://schemas.microsoft.com/office/powerpoint/2010/main" val="1434713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Why does this matter? In my experience, most federal employees that I sit down with, are on track to make about 50 to 60% of what they are currently making, when they retire. Not terrible, but most people I talk to, want to get close to what they were earning while working, when they retire.  Otherwise, you will be making some lifestyle changes when you stop working. </a:t>
            </a:r>
          </a:p>
          <a:p>
            <a:r>
              <a:rPr lang="en-US" dirty="0"/>
              <a:t>Do you need to make some changes? If we can get you to 80 to 100% of your pre-retirement income, now we are really doing something. We can usually do that, if we plan correctly. You worked hard your whole life for this, you deserve to enjoy it.</a:t>
            </a:r>
          </a:p>
        </p:txBody>
      </p:sp>
    </p:spTree>
    <p:extLst>
      <p:ext uri="{BB962C8B-B14F-4D97-AF65-F5344CB8AC3E}">
        <p14:creationId xmlns:p14="http://schemas.microsoft.com/office/powerpoint/2010/main" val="8517373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2400" b="1" dirty="0">
                <a:effectLst/>
                <a:latin typeface="+mn-lt"/>
                <a:ea typeface="+mn-ea"/>
                <a:cs typeface="+mn-cs"/>
                <a:sym typeface="Calibri"/>
              </a:rPr>
              <a:t>(Read Slide).</a:t>
            </a:r>
            <a:r>
              <a:rPr lang="en-US" sz="2400" dirty="0">
                <a:effectLst/>
                <a:latin typeface="+mn-lt"/>
                <a:ea typeface="+mn-ea"/>
                <a:cs typeface="+mn-cs"/>
                <a:sym typeface="Calibri"/>
              </a:rPr>
              <a:t> Most people say, I know about the pensions system, I know about some of the benefits but what else is available to me? How do I maximize my benefits for retirement?</a:t>
            </a:r>
          </a:p>
          <a:p>
            <a:endParaRPr lang="en-US" dirty="0"/>
          </a:p>
        </p:txBody>
      </p:sp>
    </p:spTree>
    <p:extLst>
      <p:ext uri="{BB962C8B-B14F-4D97-AF65-F5344CB8AC3E}">
        <p14:creationId xmlns:p14="http://schemas.microsoft.com/office/powerpoint/2010/main" val="14221459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These are some of the questions that need to be asked. Are you on track for what you want? Tax liability, amount of savings, insurance needs, how much debt you have, what your goals are, are you married, how old are your dependents, all these things factor in. Have these questions been asked, as part of your current plan?</a:t>
            </a:r>
          </a:p>
          <a:p>
            <a:r>
              <a:rPr lang="en-US" dirty="0"/>
              <a:t>Also, your needs will change as you age. This is not a one time thing. We will touch base each year to make sure we stay on track.</a:t>
            </a:r>
          </a:p>
        </p:txBody>
      </p:sp>
    </p:spTree>
    <p:extLst>
      <p:ext uri="{BB962C8B-B14F-4D97-AF65-F5344CB8AC3E}">
        <p14:creationId xmlns:p14="http://schemas.microsoft.com/office/powerpoint/2010/main" val="41502645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How do the different types of investment relate to you and your benefits? What are the different types of accounts and how do they relate to your benefits?</a:t>
            </a:r>
          </a:p>
        </p:txBody>
      </p:sp>
    </p:spTree>
    <p:extLst>
      <p:ext uri="{BB962C8B-B14F-4D97-AF65-F5344CB8AC3E}">
        <p14:creationId xmlns:p14="http://schemas.microsoft.com/office/powerpoint/2010/main" val="953875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First, taxable money down here on the bottom left. The interest is taxable. Tax deferred is taxable when you take it out. Then you have tax free money, that has not tax liability when you withdraw it.</a:t>
            </a:r>
          </a:p>
        </p:txBody>
      </p:sp>
    </p:spTree>
    <p:extLst>
      <p:ext uri="{BB962C8B-B14F-4D97-AF65-F5344CB8AC3E}">
        <p14:creationId xmlns:p14="http://schemas.microsoft.com/office/powerpoint/2010/main" val="623570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We want to have as much tax free money as possible in retirement. We need to make sure we have a good balance of these last two.</a:t>
            </a:r>
          </a:p>
        </p:txBody>
      </p:sp>
    </p:spTree>
    <p:extLst>
      <p:ext uri="{BB962C8B-B14F-4D97-AF65-F5344CB8AC3E}">
        <p14:creationId xmlns:p14="http://schemas.microsoft.com/office/powerpoint/2010/main" val="14604734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1828800" eaLnBrk="1" fontAlgn="auto" latinLnBrk="0" hangingPunct="1">
              <a:lnSpc>
                <a:spcPct val="100000"/>
              </a:lnSpc>
              <a:spcBef>
                <a:spcPts val="0"/>
              </a:spcBef>
              <a:spcAft>
                <a:spcPts val="0"/>
              </a:spcAft>
              <a:buClrTx/>
              <a:buSzTx/>
              <a:buFontTx/>
              <a:buNone/>
              <a:tabLst/>
              <a:defRPr/>
            </a:pPr>
            <a:r>
              <a:rPr lang="en-US" sz="2400" dirty="0">
                <a:effectLst/>
                <a:latin typeface="+mn-lt"/>
                <a:ea typeface="+mn-ea"/>
                <a:cs typeface="+mn-cs"/>
                <a:sym typeface="Calibri"/>
              </a:rPr>
              <a:t>These are just a couple of things that can get in the way of planning properly to have what you deserve.</a:t>
            </a:r>
          </a:p>
          <a:p>
            <a:endParaRPr lang="en-US" dirty="0"/>
          </a:p>
        </p:txBody>
      </p:sp>
    </p:spTree>
    <p:extLst>
      <p:ext uri="{BB962C8B-B14F-4D97-AF65-F5344CB8AC3E}">
        <p14:creationId xmlns:p14="http://schemas.microsoft.com/office/powerpoint/2010/main" val="30122680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(Read first) </a:t>
            </a:r>
            <a:r>
              <a:rPr lang="en-US" dirty="0"/>
              <a:t>If I need more, how will it get there? Do you have a plan? I sit down with too many people that can’t afford to retire because they didn’t plan. If we look at your plan and see that everything is good, well then that is validation that you are doing it right.</a:t>
            </a:r>
          </a:p>
        </p:txBody>
      </p:sp>
    </p:spTree>
    <p:extLst>
      <p:ext uri="{BB962C8B-B14F-4D97-AF65-F5344CB8AC3E}">
        <p14:creationId xmlns:p14="http://schemas.microsoft.com/office/powerpoint/2010/main" val="16461746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Interest is a powerful thing.</a:t>
            </a:r>
          </a:p>
          <a:p>
            <a:r>
              <a:rPr lang="en-US" dirty="0"/>
              <a:t>If you don’t do something now, you won’t do it.</a:t>
            </a:r>
          </a:p>
        </p:txBody>
      </p:sp>
    </p:spTree>
    <p:extLst>
      <p:ext uri="{BB962C8B-B14F-4D97-AF65-F5344CB8AC3E}">
        <p14:creationId xmlns:p14="http://schemas.microsoft.com/office/powerpoint/2010/main" val="34006825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Once you get this ball rolling, it is easy to keep it rolling. Starting is the hardest part.</a:t>
            </a:r>
          </a:p>
        </p:txBody>
      </p:sp>
    </p:spTree>
    <p:extLst>
      <p:ext uri="{BB962C8B-B14F-4D97-AF65-F5344CB8AC3E}">
        <p14:creationId xmlns:p14="http://schemas.microsoft.com/office/powerpoint/2010/main" val="421471772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If you have plenty of time, take advantage of that. Interest and time is an amazing thing.</a:t>
            </a:r>
          </a:p>
        </p:txBody>
      </p:sp>
    </p:spTree>
    <p:extLst>
      <p:ext uri="{BB962C8B-B14F-4D97-AF65-F5344CB8AC3E}">
        <p14:creationId xmlns:p14="http://schemas.microsoft.com/office/powerpoint/2010/main" val="710839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Every person in this room needs to have a benefit review. I almost never sit down with someone that there isn’t something we need to fix. Do you need help with benefits? Do you have all the ones you think you have? </a:t>
            </a:r>
            <a:r>
              <a:rPr lang="en-US" b="1" dirty="0"/>
              <a:t>If not, I can fix it. </a:t>
            </a:r>
          </a:p>
          <a:p>
            <a:r>
              <a:rPr lang="en-US" dirty="0"/>
              <a:t>Are you maximizing your benefits for your retirement? When can you retire? Do you need a better plan? </a:t>
            </a:r>
            <a:r>
              <a:rPr lang="en-US" b="1" dirty="0"/>
              <a:t>I can help. </a:t>
            </a:r>
          </a:p>
          <a:p>
            <a:r>
              <a:rPr lang="en-US" dirty="0"/>
              <a:t>Are there deductions that you shouldn’t be paying? If so, that is more money you should be taking home. </a:t>
            </a:r>
            <a:r>
              <a:rPr lang="en-US" b="1" dirty="0"/>
              <a:t>I can fix that. </a:t>
            </a:r>
          </a:p>
          <a:p>
            <a:r>
              <a:rPr lang="en-US" dirty="0"/>
              <a:t>What I want you to do now, is take out the review form inside the cover of the benefits book. Don’t take the book with you. I have to plug your personal numbers in there, when we meet. Fill that sheet out. If you have specific questions or concerns, put them on there.</a:t>
            </a:r>
          </a:p>
          <a:p>
            <a:r>
              <a:rPr lang="en-US" dirty="0"/>
              <a:t>What is your review going to cost you? Nothing.</a:t>
            </a:r>
          </a:p>
          <a:p>
            <a:r>
              <a:rPr lang="en-US" dirty="0"/>
              <a:t>Thank you very much for your time today. I will be up here to answer questions. I would love to meet some of you. God bless, everybody.</a:t>
            </a:r>
          </a:p>
        </p:txBody>
      </p:sp>
    </p:spTree>
    <p:extLst>
      <p:ext uri="{BB962C8B-B14F-4D97-AF65-F5344CB8AC3E}">
        <p14:creationId xmlns:p14="http://schemas.microsoft.com/office/powerpoint/2010/main" val="4150341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2400" b="1" dirty="0">
                <a:effectLst/>
                <a:latin typeface="+mn-lt"/>
                <a:ea typeface="+mn-ea"/>
                <a:cs typeface="+mn-cs"/>
                <a:sym typeface="Calibri"/>
              </a:rPr>
              <a:t>(Read Slide).</a:t>
            </a:r>
            <a:r>
              <a:rPr lang="en-US" sz="2400" dirty="0">
                <a:effectLst/>
                <a:latin typeface="+mn-lt"/>
                <a:ea typeface="+mn-ea"/>
                <a:cs typeface="+mn-cs"/>
                <a:sym typeface="Calibri"/>
              </a:rPr>
              <a:t> We want to inform you of what your options are, diagnose your specific situation and assist you in making sure your benefits are working for you at a maximum level. Maybe you are missing benefits you should have. Maybe you have deductions that shouldn’t be there. If so, that’s money that should be in your pocket, Do you know if there are any issues? Have you reviewed it? I almost always find something that needs to be fixed. </a:t>
            </a:r>
          </a:p>
          <a:p>
            <a:r>
              <a:rPr lang="en-US" sz="2400" dirty="0">
                <a:effectLst/>
                <a:latin typeface="+mn-lt"/>
                <a:ea typeface="+mn-ea"/>
                <a:cs typeface="+mn-cs"/>
                <a:sym typeface="Calibri"/>
              </a:rPr>
              <a:t>I’m going to give you a basic overview today. Where this is really effective, is on a one on one basis. Each of you is at a different point in your career, different family life, different retirement goals, different base pay, etc. Every situation is different. </a:t>
            </a:r>
          </a:p>
        </p:txBody>
      </p:sp>
    </p:spTree>
    <p:extLst>
      <p:ext uri="{BB962C8B-B14F-4D97-AF65-F5344CB8AC3E}">
        <p14:creationId xmlns:p14="http://schemas.microsoft.com/office/powerpoint/2010/main" val="17506962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Are there any CSRS employees in the room? Anyone that started before Jan. 1, 1984? </a:t>
            </a:r>
            <a:r>
              <a:rPr lang="en-US" b="1" dirty="0"/>
              <a:t>(Read slide).</a:t>
            </a:r>
          </a:p>
        </p:txBody>
      </p:sp>
    </p:spTree>
    <p:extLst>
      <p:ext uri="{BB962C8B-B14F-4D97-AF65-F5344CB8AC3E}">
        <p14:creationId xmlns:p14="http://schemas.microsoft.com/office/powerpoint/2010/main" val="13592954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 Notes</a:t>
            </a:r>
          </a:p>
        </p:txBody>
      </p:sp>
    </p:spTree>
    <p:extLst>
      <p:ext uri="{BB962C8B-B14F-4D97-AF65-F5344CB8AC3E}">
        <p14:creationId xmlns:p14="http://schemas.microsoft.com/office/powerpoint/2010/main" val="1044824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1" dirty="0"/>
              <a:t>(Read Slide)</a:t>
            </a:r>
          </a:p>
        </p:txBody>
      </p:sp>
    </p:spTree>
    <p:extLst>
      <p:ext uri="{BB962C8B-B14F-4D97-AF65-F5344CB8AC3E}">
        <p14:creationId xmlns:p14="http://schemas.microsoft.com/office/powerpoint/2010/main" val="206366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effectLst/>
                <a:latin typeface="+mn-lt"/>
                <a:ea typeface="+mn-ea"/>
                <a:cs typeface="+mn-cs"/>
                <a:sym typeface="Calibri"/>
              </a:rPr>
              <a:t>On your paycheck stub it says FEGLI and there is a code that begins with I-N. That shows you what options you chose for life insurance. If you aren’t sure what you have, we can confirm that for you, when we review your paycheck stub.</a:t>
            </a:r>
          </a:p>
          <a:p>
            <a:endParaRPr lang="en-US" sz="2400" dirty="0">
              <a:effectLst/>
              <a:latin typeface="+mn-lt"/>
              <a:ea typeface="+mn-ea"/>
              <a:cs typeface="+mn-cs"/>
              <a:sym typeface="Calibri"/>
            </a:endParaRPr>
          </a:p>
          <a:p>
            <a:r>
              <a:rPr lang="en-US" sz="2400" dirty="0">
                <a:effectLst/>
                <a:latin typeface="+mn-lt"/>
                <a:ea typeface="+mn-ea"/>
                <a:cs typeface="+mn-cs"/>
                <a:sym typeface="Calibri"/>
              </a:rPr>
              <a:t>The first option is FEGLI basic. It is based on your rate of pay. This is free to all postal employees, which is nice, since other federal employees have to pay for it.</a:t>
            </a:r>
          </a:p>
        </p:txBody>
      </p:sp>
    </p:spTree>
    <p:extLst>
      <p:ext uri="{BB962C8B-B14F-4D97-AF65-F5344CB8AC3E}">
        <p14:creationId xmlns:p14="http://schemas.microsoft.com/office/powerpoint/2010/main" val="28474396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r>
              <a:rPr lang="en-US" sz="2400" dirty="0">
                <a:effectLst/>
                <a:latin typeface="+mn-lt"/>
                <a:ea typeface="+mn-ea"/>
                <a:cs typeface="+mn-cs"/>
                <a:sym typeface="Calibri"/>
              </a:rPr>
              <a:t>With your basic amount, you have four options, to choose from when you retire. </a:t>
            </a:r>
            <a:r>
              <a:rPr lang="en-US" sz="2400" b="1" dirty="0">
                <a:effectLst/>
                <a:latin typeface="+mn-lt"/>
                <a:ea typeface="+mn-ea"/>
                <a:cs typeface="+mn-cs"/>
                <a:sym typeface="Calibri"/>
              </a:rPr>
              <a:t>(Read from slide). </a:t>
            </a:r>
            <a:r>
              <a:rPr lang="en-US" sz="2400" dirty="0">
                <a:effectLst/>
                <a:latin typeface="+mn-lt"/>
                <a:ea typeface="+mn-ea"/>
                <a:cs typeface="+mn-cs"/>
                <a:sym typeface="Calibri"/>
              </a:rPr>
              <a:t>Most people choose to retain 25% because that amount is free after age 65. Why wouldn’t I want to keep more? Simply, it is cheaper to obtain life insurance in the private sector, after a certain age.</a:t>
            </a:r>
          </a:p>
        </p:txBody>
      </p:sp>
    </p:spTree>
    <p:extLst>
      <p:ext uri="{BB962C8B-B14F-4D97-AF65-F5344CB8AC3E}">
        <p14:creationId xmlns:p14="http://schemas.microsoft.com/office/powerpoint/2010/main" val="10036681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Rectangle"/>
          <p:cNvSpPr/>
          <p:nvPr/>
        </p:nvSpPr>
        <p:spPr>
          <a:xfrm>
            <a:off x="-140888" y="-120359"/>
            <a:ext cx="24665776" cy="2406359"/>
          </a:xfrm>
          <a:prstGeom prst="rect">
            <a:avLst/>
          </a:prstGeom>
          <a:solidFill>
            <a:srgbClr val="003056"/>
          </a:solidFill>
          <a:ln w="12700">
            <a:miter lim="400000"/>
          </a:ln>
        </p:spPr>
        <p:txBody>
          <a:bodyPr tIns="91439" bIns="91439" anchor="ctr"/>
          <a:lstStyle/>
          <a:p>
            <a:pPr algn="ctr">
              <a:defRPr>
                <a:solidFill>
                  <a:srgbClr val="FFFFFF"/>
                </a:solidFill>
              </a:defRPr>
            </a:pPr>
            <a:endParaRPr/>
          </a:p>
        </p:txBody>
      </p:sp>
      <p:sp>
        <p:nvSpPr>
          <p:cNvPr id="16" name="Rectangle"/>
          <p:cNvSpPr/>
          <p:nvPr/>
        </p:nvSpPr>
        <p:spPr>
          <a:xfrm>
            <a:off x="-1228617" y="2286000"/>
            <a:ext cx="26717437" cy="9770462"/>
          </a:xfrm>
          <a:prstGeom prst="rect">
            <a:avLst/>
          </a:prstGeom>
          <a:gradFill>
            <a:gsLst>
              <a:gs pos="0">
                <a:srgbClr val="003056">
                  <a:alpha val="0"/>
                </a:srgbClr>
              </a:gs>
              <a:gs pos="32684">
                <a:srgbClr val="003056">
                  <a:alpha val="5500"/>
                </a:srgbClr>
              </a:gs>
              <a:gs pos="53951">
                <a:srgbClr val="003056">
                  <a:alpha val="11000"/>
                </a:srgbClr>
              </a:gs>
              <a:gs pos="80418">
                <a:srgbClr val="375E7F">
                  <a:alpha val="24022"/>
                </a:srgbClr>
              </a:gs>
              <a:gs pos="97558">
                <a:srgbClr val="1C476A">
                  <a:alpha val="62011"/>
                </a:srgbClr>
              </a:gs>
              <a:gs pos="100000">
                <a:srgbClr val="003056"/>
              </a:gs>
            </a:gsLst>
            <a:path path="circle">
              <a:fillToRect l="37721" t="-19636" r="62278" b="119636"/>
            </a:path>
          </a:gradFill>
          <a:ln w="12700">
            <a:miter lim="400000"/>
          </a:ln>
        </p:spPr>
        <p:txBody>
          <a:bodyPr tIns="91439" bIns="91439" anchor="ctr"/>
          <a:lstStyle/>
          <a:p>
            <a:pPr algn="ctr">
              <a:defRPr>
                <a:solidFill>
                  <a:srgbClr val="FFFFFF"/>
                </a:solidFill>
              </a:defRPr>
            </a:pPr>
            <a:endParaRPr/>
          </a:p>
        </p:txBody>
      </p:sp>
      <p:sp>
        <p:nvSpPr>
          <p:cNvPr id="17" name="Title Text"/>
          <p:cNvSpPr txBox="1">
            <a:spLocks noGrp="1"/>
          </p:cNvSpPr>
          <p:nvPr>
            <p:ph type="title"/>
          </p:nvPr>
        </p:nvSpPr>
        <p:spPr>
          <a:xfrm>
            <a:off x="4239418" y="3283075"/>
            <a:ext cx="15544801" cy="2940051"/>
          </a:xfrm>
          <a:prstGeom prst="rect">
            <a:avLst/>
          </a:prstGeom>
        </p:spPr>
        <p:txBody>
          <a:bodyPr/>
          <a:lstStyle/>
          <a:p>
            <a:r>
              <a:t>Title Text</a:t>
            </a:r>
          </a:p>
        </p:txBody>
      </p:sp>
      <p:sp>
        <p:nvSpPr>
          <p:cNvPr id="18" name="Body Level One…"/>
          <p:cNvSpPr txBox="1">
            <a:spLocks noGrp="1"/>
          </p:cNvSpPr>
          <p:nvPr>
            <p:ph type="body" sz="quarter" idx="1"/>
          </p:nvPr>
        </p:nvSpPr>
        <p:spPr>
          <a:xfrm>
            <a:off x="5791200" y="7772400"/>
            <a:ext cx="12801600" cy="35052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9" name="Rectangle"/>
          <p:cNvSpPr/>
          <p:nvPr/>
        </p:nvSpPr>
        <p:spPr>
          <a:xfrm>
            <a:off x="-122717" y="11991842"/>
            <a:ext cx="24763925" cy="2028958"/>
          </a:xfrm>
          <a:prstGeom prst="rect">
            <a:avLst/>
          </a:prstGeom>
          <a:solidFill>
            <a:srgbClr val="E2231A"/>
          </a:solidFill>
          <a:ln w="12700">
            <a:miter lim="400000"/>
          </a:ln>
        </p:spPr>
        <p:txBody>
          <a:bodyPr tIns="91439" bIns="91439" anchor="ctr"/>
          <a:lstStyle/>
          <a:p>
            <a:pPr algn="ctr">
              <a:defRPr>
                <a:solidFill>
                  <a:srgbClr val="FFFFFF"/>
                </a:solidFill>
              </a:defRPr>
            </a:pPr>
            <a:endParaRPr/>
          </a:p>
        </p:txBody>
      </p:sp>
      <p:pic>
        <p:nvPicPr>
          <p:cNvPr id="20" name="ABE Logo White.pdf" descr="ABE Logo White.pdf"/>
          <p:cNvPicPr>
            <a:picLocks noChangeAspect="1"/>
          </p:cNvPicPr>
          <p:nvPr userDrawn="1"/>
        </p:nvPicPr>
        <p:blipFill>
          <a:blip r:embed="rId2">
            <a:extLst/>
          </a:blip>
          <a:stretch>
            <a:fillRect/>
          </a:stretch>
        </p:blipFill>
        <p:spPr>
          <a:xfrm>
            <a:off x="18556178" y="195011"/>
            <a:ext cx="5261918" cy="1775627"/>
          </a:xfrm>
          <a:prstGeom prst="rect">
            <a:avLst/>
          </a:prstGeom>
          <a:ln w="12700">
            <a:miter lim="400000"/>
          </a:ln>
        </p:spPr>
      </p:pic>
      <p:sp>
        <p:nvSpPr>
          <p:cNvPr id="2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sp>
        <p:nvSpPr>
          <p:cNvPr id="129" name="Rectangle"/>
          <p:cNvSpPr/>
          <p:nvPr/>
        </p:nvSpPr>
        <p:spPr>
          <a:xfrm>
            <a:off x="2895600" y="12649200"/>
            <a:ext cx="18592800" cy="1371600"/>
          </a:xfrm>
          <a:prstGeom prst="rect">
            <a:avLst/>
          </a:prstGeom>
          <a:solidFill>
            <a:srgbClr val="920000"/>
          </a:solidFill>
          <a:ln w="12700">
            <a:miter lim="400000"/>
          </a:ln>
        </p:spPr>
        <p:txBody>
          <a:bodyPr tIns="91439" bIns="91439" anchor="ctr"/>
          <a:lstStyle/>
          <a:p>
            <a:pPr algn="ctr">
              <a:defRPr>
                <a:solidFill>
                  <a:srgbClr val="FFFFFF"/>
                </a:solidFill>
              </a:defRPr>
            </a:pPr>
            <a:endParaRPr/>
          </a:p>
        </p:txBody>
      </p:sp>
      <p:sp>
        <p:nvSpPr>
          <p:cNvPr id="130" name="Rectangle"/>
          <p:cNvSpPr/>
          <p:nvPr/>
        </p:nvSpPr>
        <p:spPr>
          <a:xfrm>
            <a:off x="2895600" y="-762000"/>
            <a:ext cx="18592800" cy="3048000"/>
          </a:xfrm>
          <a:prstGeom prst="rect">
            <a:avLst/>
          </a:prstGeom>
          <a:solidFill>
            <a:srgbClr val="315683"/>
          </a:solidFill>
          <a:ln w="12700">
            <a:miter lim="400000"/>
          </a:ln>
        </p:spPr>
        <p:txBody>
          <a:bodyPr tIns="91439" bIns="91439" anchor="ctr"/>
          <a:lstStyle/>
          <a:p>
            <a:pPr algn="ctr">
              <a:defRPr>
                <a:solidFill>
                  <a:srgbClr val="FFFFFF"/>
                </a:solidFill>
              </a:defRPr>
            </a:pPr>
            <a:endParaRPr/>
          </a:p>
        </p:txBody>
      </p:sp>
      <p:sp>
        <p:nvSpPr>
          <p:cNvPr id="131" name="Rectangle"/>
          <p:cNvSpPr/>
          <p:nvPr/>
        </p:nvSpPr>
        <p:spPr>
          <a:xfrm>
            <a:off x="2895600" y="2286000"/>
            <a:ext cx="18592800" cy="10363200"/>
          </a:xfrm>
          <a:prstGeom prst="rect">
            <a:avLst/>
          </a:prstGeom>
          <a:solidFill>
            <a:srgbClr val="D9D9D9"/>
          </a:solidFill>
          <a:ln w="12700">
            <a:miter lim="400000"/>
          </a:ln>
        </p:spPr>
        <p:txBody>
          <a:bodyPr tIns="91439" bIns="91439" anchor="ctr"/>
          <a:lstStyle/>
          <a:p>
            <a:pPr algn="ctr">
              <a:defRPr>
                <a:solidFill>
                  <a:srgbClr val="FFFFFF"/>
                </a:solidFill>
              </a:defRPr>
            </a:pPr>
            <a:endParaRPr/>
          </a:p>
        </p:txBody>
      </p:sp>
      <p:pic>
        <p:nvPicPr>
          <p:cNvPr id="132" name="image1.tif" descr="image1.tif"/>
          <p:cNvPicPr>
            <a:picLocks noChangeAspect="1"/>
          </p:cNvPicPr>
          <p:nvPr/>
        </p:nvPicPr>
        <p:blipFill>
          <a:blip r:embed="rId2">
            <a:extLst/>
          </a:blip>
          <a:stretch>
            <a:fillRect/>
          </a:stretch>
        </p:blipFill>
        <p:spPr>
          <a:xfrm>
            <a:off x="9303542" y="2438400"/>
            <a:ext cx="4598127" cy="10058400"/>
          </a:xfrm>
          <a:prstGeom prst="rect">
            <a:avLst/>
          </a:prstGeom>
          <a:ln w="12700">
            <a:miter lim="400000"/>
          </a:ln>
        </p:spPr>
      </p:pic>
      <p:pic>
        <p:nvPicPr>
          <p:cNvPr id="133" name="image2.jpg" descr="image2.jpg"/>
          <p:cNvPicPr>
            <a:picLocks noChangeAspect="1"/>
          </p:cNvPicPr>
          <p:nvPr/>
        </p:nvPicPr>
        <p:blipFill>
          <a:blip r:embed="rId3">
            <a:extLst/>
          </a:blip>
          <a:stretch>
            <a:fillRect/>
          </a:stretch>
        </p:blipFill>
        <p:spPr>
          <a:xfrm>
            <a:off x="3200400" y="12763644"/>
            <a:ext cx="2438400" cy="799957"/>
          </a:xfrm>
          <a:prstGeom prst="rect">
            <a:avLst/>
          </a:prstGeom>
          <a:ln w="12700">
            <a:miter lim="400000"/>
          </a:ln>
        </p:spPr>
      </p:pic>
      <p:sp>
        <p:nvSpPr>
          <p:cNvPr id="134" name="Title Text"/>
          <p:cNvSpPr txBox="1">
            <a:spLocks noGrp="1"/>
          </p:cNvSpPr>
          <p:nvPr>
            <p:ph type="title"/>
          </p:nvPr>
        </p:nvSpPr>
        <p:spPr>
          <a:xfrm>
            <a:off x="6632576" y="9601200"/>
            <a:ext cx="10972801" cy="1133476"/>
          </a:xfrm>
          <a:prstGeom prst="rect">
            <a:avLst/>
          </a:prstGeom>
        </p:spPr>
        <p:txBody>
          <a:bodyPr anchor="b"/>
          <a:lstStyle>
            <a:lvl1pPr algn="l">
              <a:defRPr sz="4000" b="1"/>
            </a:lvl1pPr>
          </a:lstStyle>
          <a:p>
            <a:r>
              <a:t>Title Text</a:t>
            </a:r>
          </a:p>
        </p:txBody>
      </p:sp>
      <p:sp>
        <p:nvSpPr>
          <p:cNvPr id="135" name="Image"/>
          <p:cNvSpPr>
            <a:spLocks noGrp="1"/>
          </p:cNvSpPr>
          <p:nvPr>
            <p:ph type="pic" sz="half" idx="13"/>
          </p:nvPr>
        </p:nvSpPr>
        <p:spPr>
          <a:xfrm>
            <a:off x="6632576" y="1225550"/>
            <a:ext cx="10972801" cy="8229600"/>
          </a:xfrm>
          <a:prstGeom prst="rect">
            <a:avLst/>
          </a:prstGeom>
          <a:ln w="12700"/>
        </p:spPr>
        <p:txBody>
          <a:bodyPr tIns="45719" bIns="45719">
            <a:noAutofit/>
          </a:bodyPr>
          <a:lstStyle/>
          <a:p>
            <a:endParaRPr/>
          </a:p>
        </p:txBody>
      </p:sp>
      <p:sp>
        <p:nvSpPr>
          <p:cNvPr id="136" name="Body Level One…"/>
          <p:cNvSpPr txBox="1">
            <a:spLocks noGrp="1"/>
          </p:cNvSpPr>
          <p:nvPr>
            <p:ph type="body" sz="quarter" idx="1"/>
          </p:nvPr>
        </p:nvSpPr>
        <p:spPr>
          <a:xfrm>
            <a:off x="6632576" y="10734675"/>
            <a:ext cx="10972801" cy="1609725"/>
          </a:xfrm>
          <a:prstGeom prst="rect">
            <a:avLst/>
          </a:prstGeom>
        </p:spPr>
        <p:txBody>
          <a:bodyPr/>
          <a:lstStyle>
            <a:lvl1pPr marL="0" indent="0">
              <a:spcBef>
                <a:spcPts val="600"/>
              </a:spcBef>
              <a:buSzTx/>
              <a:buFontTx/>
              <a:buNone/>
              <a:defRPr sz="2800"/>
            </a:lvl1pPr>
            <a:lvl2pPr marL="0" indent="457200">
              <a:spcBef>
                <a:spcPts val="600"/>
              </a:spcBef>
              <a:buSzTx/>
              <a:buFontTx/>
              <a:buNone/>
              <a:defRPr sz="2800"/>
            </a:lvl2pPr>
            <a:lvl3pPr marL="0" indent="914400">
              <a:spcBef>
                <a:spcPts val="600"/>
              </a:spcBef>
              <a:buSzTx/>
              <a:buFontTx/>
              <a:buNone/>
              <a:defRPr sz="2800"/>
            </a:lvl3pPr>
            <a:lvl4pPr marL="0" indent="1371600">
              <a:spcBef>
                <a:spcPts val="600"/>
              </a:spcBef>
              <a:buSzTx/>
              <a:buFontTx/>
              <a:buNone/>
              <a:defRPr sz="2800"/>
            </a:lvl4pPr>
            <a:lvl5pPr marL="0" indent="1828800">
              <a:spcBef>
                <a:spcPts val="600"/>
              </a:spcBef>
              <a:buSzTx/>
              <a:buFontTx/>
              <a:buNone/>
              <a:defRPr sz="2800"/>
            </a:lvl5pPr>
          </a:lstStyle>
          <a:p>
            <a:r>
              <a:t>Body Level One</a:t>
            </a:r>
          </a:p>
          <a:p>
            <a:pPr lvl="1"/>
            <a:r>
              <a:t>Body Level Two</a:t>
            </a:r>
          </a:p>
          <a:p>
            <a:pPr lvl="2"/>
            <a:r>
              <a:t>Body Level Three</a:t>
            </a:r>
          </a:p>
          <a:p>
            <a:pPr lvl="3"/>
            <a:r>
              <a:t>Body Level Four</a:t>
            </a:r>
          </a:p>
          <a:p>
            <a:pPr lvl="4"/>
            <a:r>
              <a:t>Body Level Five</a:t>
            </a:r>
          </a:p>
        </p:txBody>
      </p:sp>
      <p:sp>
        <p:nvSpPr>
          <p:cNvPr id="1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sp>
        <p:nvSpPr>
          <p:cNvPr id="144" name="Rectangle"/>
          <p:cNvSpPr/>
          <p:nvPr/>
        </p:nvSpPr>
        <p:spPr>
          <a:xfrm>
            <a:off x="2895600" y="12649200"/>
            <a:ext cx="18592800" cy="1371600"/>
          </a:xfrm>
          <a:prstGeom prst="rect">
            <a:avLst/>
          </a:prstGeom>
          <a:solidFill>
            <a:srgbClr val="920000"/>
          </a:solidFill>
          <a:ln w="12700">
            <a:miter lim="400000"/>
          </a:ln>
        </p:spPr>
        <p:txBody>
          <a:bodyPr tIns="91439" bIns="91439" anchor="ctr"/>
          <a:lstStyle/>
          <a:p>
            <a:pPr algn="ctr">
              <a:defRPr>
                <a:solidFill>
                  <a:srgbClr val="FFFFFF"/>
                </a:solidFill>
              </a:defRPr>
            </a:pPr>
            <a:endParaRPr/>
          </a:p>
        </p:txBody>
      </p:sp>
      <p:sp>
        <p:nvSpPr>
          <p:cNvPr id="145" name="Rectangle"/>
          <p:cNvSpPr/>
          <p:nvPr/>
        </p:nvSpPr>
        <p:spPr>
          <a:xfrm>
            <a:off x="2895600" y="-762000"/>
            <a:ext cx="18592800" cy="3048000"/>
          </a:xfrm>
          <a:prstGeom prst="rect">
            <a:avLst/>
          </a:prstGeom>
          <a:solidFill>
            <a:srgbClr val="315683"/>
          </a:solidFill>
          <a:ln w="12700">
            <a:miter lim="400000"/>
          </a:ln>
        </p:spPr>
        <p:txBody>
          <a:bodyPr tIns="91439" bIns="91439" anchor="ctr"/>
          <a:lstStyle/>
          <a:p>
            <a:pPr algn="ctr">
              <a:defRPr>
                <a:solidFill>
                  <a:srgbClr val="FFFFFF"/>
                </a:solidFill>
              </a:defRPr>
            </a:pPr>
            <a:endParaRPr/>
          </a:p>
        </p:txBody>
      </p:sp>
      <p:sp>
        <p:nvSpPr>
          <p:cNvPr id="146" name="Rectangle"/>
          <p:cNvSpPr/>
          <p:nvPr/>
        </p:nvSpPr>
        <p:spPr>
          <a:xfrm>
            <a:off x="2895600" y="2286000"/>
            <a:ext cx="18592800" cy="10363200"/>
          </a:xfrm>
          <a:prstGeom prst="rect">
            <a:avLst/>
          </a:prstGeom>
          <a:solidFill>
            <a:srgbClr val="D9D9D9"/>
          </a:solidFill>
          <a:ln w="12700">
            <a:miter lim="400000"/>
          </a:ln>
        </p:spPr>
        <p:txBody>
          <a:bodyPr tIns="91439" bIns="91439" anchor="ctr"/>
          <a:lstStyle/>
          <a:p>
            <a:pPr algn="ctr">
              <a:defRPr>
                <a:solidFill>
                  <a:srgbClr val="FFFFFF"/>
                </a:solidFill>
              </a:defRPr>
            </a:pPr>
            <a:endParaRPr/>
          </a:p>
        </p:txBody>
      </p:sp>
      <p:pic>
        <p:nvPicPr>
          <p:cNvPr id="147" name="image1.tif" descr="image1.tif"/>
          <p:cNvPicPr>
            <a:picLocks noChangeAspect="1"/>
          </p:cNvPicPr>
          <p:nvPr/>
        </p:nvPicPr>
        <p:blipFill>
          <a:blip r:embed="rId2">
            <a:extLst/>
          </a:blip>
          <a:stretch>
            <a:fillRect/>
          </a:stretch>
        </p:blipFill>
        <p:spPr>
          <a:xfrm>
            <a:off x="9303542" y="2438400"/>
            <a:ext cx="4598127" cy="10058400"/>
          </a:xfrm>
          <a:prstGeom prst="rect">
            <a:avLst/>
          </a:prstGeom>
          <a:ln w="12700">
            <a:miter lim="400000"/>
          </a:ln>
        </p:spPr>
      </p:pic>
      <p:pic>
        <p:nvPicPr>
          <p:cNvPr id="148" name="image2.jpg" descr="image2.jpg"/>
          <p:cNvPicPr>
            <a:picLocks noChangeAspect="1"/>
          </p:cNvPicPr>
          <p:nvPr/>
        </p:nvPicPr>
        <p:blipFill>
          <a:blip r:embed="rId3">
            <a:extLst/>
          </a:blip>
          <a:stretch>
            <a:fillRect/>
          </a:stretch>
        </p:blipFill>
        <p:spPr>
          <a:xfrm>
            <a:off x="3200400" y="12763644"/>
            <a:ext cx="2438400" cy="799957"/>
          </a:xfrm>
          <a:prstGeom prst="rect">
            <a:avLst/>
          </a:prstGeom>
          <a:ln w="12700">
            <a:miter lim="400000"/>
          </a:ln>
        </p:spPr>
      </p:pic>
      <p:sp>
        <p:nvSpPr>
          <p:cNvPr id="149" name="Title Text"/>
          <p:cNvSpPr txBox="1">
            <a:spLocks noGrp="1"/>
          </p:cNvSpPr>
          <p:nvPr>
            <p:ph type="title"/>
          </p:nvPr>
        </p:nvSpPr>
        <p:spPr>
          <a:prstGeom prst="rect">
            <a:avLst/>
          </a:prstGeom>
        </p:spPr>
        <p:txBody>
          <a:bodyPr/>
          <a:lstStyle/>
          <a:p>
            <a:r>
              <a:t>Title Text</a:t>
            </a:r>
          </a:p>
        </p:txBody>
      </p:sp>
      <p:sp>
        <p:nvSpPr>
          <p:cNvPr id="150"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5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sp>
        <p:nvSpPr>
          <p:cNvPr id="158" name="Rectangle"/>
          <p:cNvSpPr/>
          <p:nvPr/>
        </p:nvSpPr>
        <p:spPr>
          <a:xfrm>
            <a:off x="2895600" y="12649200"/>
            <a:ext cx="18592800" cy="1371600"/>
          </a:xfrm>
          <a:prstGeom prst="rect">
            <a:avLst/>
          </a:prstGeom>
          <a:solidFill>
            <a:srgbClr val="920000"/>
          </a:solidFill>
          <a:ln w="12700">
            <a:miter lim="400000"/>
          </a:ln>
        </p:spPr>
        <p:txBody>
          <a:bodyPr tIns="91439" bIns="91439" anchor="ctr"/>
          <a:lstStyle/>
          <a:p>
            <a:pPr algn="ctr">
              <a:defRPr>
                <a:solidFill>
                  <a:srgbClr val="FFFFFF"/>
                </a:solidFill>
              </a:defRPr>
            </a:pPr>
            <a:endParaRPr/>
          </a:p>
        </p:txBody>
      </p:sp>
      <p:sp>
        <p:nvSpPr>
          <p:cNvPr id="159" name="Rectangle"/>
          <p:cNvSpPr/>
          <p:nvPr/>
        </p:nvSpPr>
        <p:spPr>
          <a:xfrm>
            <a:off x="2895600" y="-762000"/>
            <a:ext cx="18592800" cy="3048000"/>
          </a:xfrm>
          <a:prstGeom prst="rect">
            <a:avLst/>
          </a:prstGeom>
          <a:solidFill>
            <a:srgbClr val="315683"/>
          </a:solidFill>
          <a:ln w="12700">
            <a:miter lim="400000"/>
          </a:ln>
        </p:spPr>
        <p:txBody>
          <a:bodyPr tIns="91439" bIns="91439" anchor="ctr"/>
          <a:lstStyle/>
          <a:p>
            <a:pPr algn="ctr">
              <a:defRPr>
                <a:solidFill>
                  <a:srgbClr val="FFFFFF"/>
                </a:solidFill>
              </a:defRPr>
            </a:pPr>
            <a:endParaRPr/>
          </a:p>
        </p:txBody>
      </p:sp>
      <p:sp>
        <p:nvSpPr>
          <p:cNvPr id="160" name="Rectangle"/>
          <p:cNvSpPr/>
          <p:nvPr/>
        </p:nvSpPr>
        <p:spPr>
          <a:xfrm>
            <a:off x="2895600" y="2286000"/>
            <a:ext cx="18592800" cy="10363200"/>
          </a:xfrm>
          <a:prstGeom prst="rect">
            <a:avLst/>
          </a:prstGeom>
          <a:solidFill>
            <a:srgbClr val="D9D9D9"/>
          </a:solidFill>
          <a:ln w="12700">
            <a:miter lim="400000"/>
          </a:ln>
        </p:spPr>
        <p:txBody>
          <a:bodyPr tIns="91439" bIns="91439" anchor="ctr"/>
          <a:lstStyle/>
          <a:p>
            <a:pPr algn="ctr">
              <a:defRPr>
                <a:solidFill>
                  <a:srgbClr val="FFFFFF"/>
                </a:solidFill>
              </a:defRPr>
            </a:pPr>
            <a:endParaRPr/>
          </a:p>
        </p:txBody>
      </p:sp>
      <p:pic>
        <p:nvPicPr>
          <p:cNvPr id="161" name="image1.tif" descr="image1.tif"/>
          <p:cNvPicPr>
            <a:picLocks noChangeAspect="1"/>
          </p:cNvPicPr>
          <p:nvPr/>
        </p:nvPicPr>
        <p:blipFill>
          <a:blip r:embed="rId2">
            <a:extLst/>
          </a:blip>
          <a:stretch>
            <a:fillRect/>
          </a:stretch>
        </p:blipFill>
        <p:spPr>
          <a:xfrm>
            <a:off x="9303542" y="2438400"/>
            <a:ext cx="4598127" cy="10058400"/>
          </a:xfrm>
          <a:prstGeom prst="rect">
            <a:avLst/>
          </a:prstGeom>
          <a:ln w="12700">
            <a:miter lim="400000"/>
          </a:ln>
        </p:spPr>
      </p:pic>
      <p:pic>
        <p:nvPicPr>
          <p:cNvPr id="162" name="image2.jpg" descr="image2.jpg"/>
          <p:cNvPicPr>
            <a:picLocks noChangeAspect="1"/>
          </p:cNvPicPr>
          <p:nvPr/>
        </p:nvPicPr>
        <p:blipFill>
          <a:blip r:embed="rId3">
            <a:extLst/>
          </a:blip>
          <a:stretch>
            <a:fillRect/>
          </a:stretch>
        </p:blipFill>
        <p:spPr>
          <a:xfrm>
            <a:off x="3200400" y="12763644"/>
            <a:ext cx="2438400" cy="799957"/>
          </a:xfrm>
          <a:prstGeom prst="rect">
            <a:avLst/>
          </a:prstGeom>
          <a:ln w="12700">
            <a:miter lim="400000"/>
          </a:ln>
        </p:spPr>
      </p:pic>
      <p:sp>
        <p:nvSpPr>
          <p:cNvPr id="163" name="Title Text"/>
          <p:cNvSpPr txBox="1">
            <a:spLocks noGrp="1"/>
          </p:cNvSpPr>
          <p:nvPr>
            <p:ph type="title"/>
          </p:nvPr>
        </p:nvSpPr>
        <p:spPr>
          <a:xfrm>
            <a:off x="16306800" y="549276"/>
            <a:ext cx="4114800" cy="11703051"/>
          </a:xfrm>
          <a:prstGeom prst="rect">
            <a:avLst/>
          </a:prstGeom>
        </p:spPr>
        <p:txBody>
          <a:bodyPr/>
          <a:lstStyle/>
          <a:p>
            <a:r>
              <a:t>Title Text</a:t>
            </a:r>
          </a:p>
        </p:txBody>
      </p:sp>
      <p:sp>
        <p:nvSpPr>
          <p:cNvPr id="164" name="Body Level One…"/>
          <p:cNvSpPr txBox="1">
            <a:spLocks noGrp="1"/>
          </p:cNvSpPr>
          <p:nvPr>
            <p:ph type="body" idx="1"/>
          </p:nvPr>
        </p:nvSpPr>
        <p:spPr>
          <a:xfrm>
            <a:off x="3962400" y="549276"/>
            <a:ext cx="12039600" cy="117030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6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Content">
    <p:spTree>
      <p:nvGrpSpPr>
        <p:cNvPr id="1" name=""/>
        <p:cNvGrpSpPr/>
        <p:nvPr/>
      </p:nvGrpSpPr>
      <p:grpSpPr>
        <a:xfrm>
          <a:off x="0" y="0"/>
          <a:ext cx="0" cy="0"/>
          <a:chOff x="0" y="0"/>
          <a:chExt cx="0" cy="0"/>
        </a:xfrm>
      </p:grpSpPr>
      <p:sp>
        <p:nvSpPr>
          <p:cNvPr id="172" name="Rectangle"/>
          <p:cNvSpPr/>
          <p:nvPr/>
        </p:nvSpPr>
        <p:spPr>
          <a:xfrm>
            <a:off x="2895600" y="12649200"/>
            <a:ext cx="18592800" cy="1371600"/>
          </a:xfrm>
          <a:prstGeom prst="rect">
            <a:avLst/>
          </a:prstGeom>
          <a:solidFill>
            <a:srgbClr val="920000"/>
          </a:solidFill>
          <a:ln w="12700">
            <a:miter lim="400000"/>
          </a:ln>
        </p:spPr>
        <p:txBody>
          <a:bodyPr tIns="91439" bIns="91439" anchor="ctr"/>
          <a:lstStyle/>
          <a:p>
            <a:pPr algn="ctr">
              <a:defRPr>
                <a:solidFill>
                  <a:srgbClr val="FFFFFF"/>
                </a:solidFill>
              </a:defRPr>
            </a:pPr>
            <a:endParaRPr/>
          </a:p>
        </p:txBody>
      </p:sp>
      <p:sp>
        <p:nvSpPr>
          <p:cNvPr id="173" name="Rectangle"/>
          <p:cNvSpPr/>
          <p:nvPr/>
        </p:nvSpPr>
        <p:spPr>
          <a:xfrm>
            <a:off x="2895600" y="-762000"/>
            <a:ext cx="18592800" cy="3048000"/>
          </a:xfrm>
          <a:prstGeom prst="rect">
            <a:avLst/>
          </a:prstGeom>
          <a:solidFill>
            <a:srgbClr val="315683"/>
          </a:solidFill>
          <a:ln w="12700">
            <a:miter lim="400000"/>
          </a:ln>
        </p:spPr>
        <p:txBody>
          <a:bodyPr tIns="91439" bIns="91439" anchor="ctr"/>
          <a:lstStyle/>
          <a:p>
            <a:pPr algn="ctr">
              <a:defRPr>
                <a:solidFill>
                  <a:srgbClr val="FFFFFF"/>
                </a:solidFill>
              </a:defRPr>
            </a:pPr>
            <a:endParaRPr/>
          </a:p>
        </p:txBody>
      </p:sp>
      <p:sp>
        <p:nvSpPr>
          <p:cNvPr id="174" name="Rectangle"/>
          <p:cNvSpPr/>
          <p:nvPr/>
        </p:nvSpPr>
        <p:spPr>
          <a:xfrm>
            <a:off x="2895600" y="2286000"/>
            <a:ext cx="18592800" cy="10363200"/>
          </a:xfrm>
          <a:prstGeom prst="rect">
            <a:avLst/>
          </a:prstGeom>
          <a:solidFill>
            <a:srgbClr val="D9D9D9"/>
          </a:solidFill>
          <a:ln w="12700">
            <a:miter lim="400000"/>
          </a:ln>
        </p:spPr>
        <p:txBody>
          <a:bodyPr tIns="91439" bIns="91439" anchor="ctr"/>
          <a:lstStyle/>
          <a:p>
            <a:pPr algn="ctr">
              <a:defRPr>
                <a:solidFill>
                  <a:srgbClr val="FFFFFF"/>
                </a:solidFill>
              </a:defRPr>
            </a:pPr>
            <a:endParaRPr/>
          </a:p>
        </p:txBody>
      </p:sp>
      <p:pic>
        <p:nvPicPr>
          <p:cNvPr id="175" name="image1.tif" descr="image1.tif"/>
          <p:cNvPicPr>
            <a:picLocks noChangeAspect="1"/>
          </p:cNvPicPr>
          <p:nvPr/>
        </p:nvPicPr>
        <p:blipFill>
          <a:blip r:embed="rId2">
            <a:extLst/>
          </a:blip>
          <a:stretch>
            <a:fillRect/>
          </a:stretch>
        </p:blipFill>
        <p:spPr>
          <a:xfrm>
            <a:off x="9303542" y="2438400"/>
            <a:ext cx="4598127" cy="10058400"/>
          </a:xfrm>
          <a:prstGeom prst="rect">
            <a:avLst/>
          </a:prstGeom>
          <a:ln w="12700">
            <a:miter lim="400000"/>
          </a:ln>
        </p:spPr>
      </p:pic>
      <p:pic>
        <p:nvPicPr>
          <p:cNvPr id="176" name="image2.jpg" descr="image2.jpg"/>
          <p:cNvPicPr>
            <a:picLocks noChangeAspect="1"/>
          </p:cNvPicPr>
          <p:nvPr/>
        </p:nvPicPr>
        <p:blipFill>
          <a:blip r:embed="rId3">
            <a:extLst/>
          </a:blip>
          <a:stretch>
            <a:fillRect/>
          </a:stretch>
        </p:blipFill>
        <p:spPr>
          <a:xfrm>
            <a:off x="3200400" y="12763644"/>
            <a:ext cx="2438400" cy="799957"/>
          </a:xfrm>
          <a:prstGeom prst="rect">
            <a:avLst/>
          </a:prstGeom>
          <a:ln w="12700">
            <a:miter lim="400000"/>
          </a:ln>
        </p:spPr>
      </p:pic>
      <p:sp>
        <p:nvSpPr>
          <p:cNvPr id="177" name="Body Level One…"/>
          <p:cNvSpPr txBox="1">
            <a:spLocks noGrp="1"/>
          </p:cNvSpPr>
          <p:nvPr>
            <p:ph type="body" idx="1"/>
          </p:nvPr>
        </p:nvSpPr>
        <p:spPr>
          <a:xfrm>
            <a:off x="3962400" y="549276"/>
            <a:ext cx="16459200" cy="1170305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78" name="Slide Number"/>
          <p:cNvSpPr txBox="1">
            <a:spLocks noGrp="1"/>
          </p:cNvSpPr>
          <p:nvPr>
            <p:ph type="sldNum" sz="quarter" idx="2"/>
          </p:nvPr>
        </p:nvSpPr>
        <p:spPr>
          <a:xfrm>
            <a:off x="11887200" y="12344400"/>
            <a:ext cx="4267200" cy="7366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Başlık ve İçerik">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85" name="Title Text"/>
          <p:cNvSpPr txBox="1">
            <a:spLocks noGrp="1"/>
          </p:cNvSpPr>
          <p:nvPr>
            <p:ph type="title"/>
          </p:nvPr>
        </p:nvSpPr>
        <p:spPr>
          <a:prstGeom prst="rect">
            <a:avLst/>
          </a:prstGeom>
        </p:spPr>
        <p:txBody>
          <a:bodyPr/>
          <a:lstStyle>
            <a:lvl1pPr>
              <a:defRPr>
                <a:latin typeface="Arial"/>
                <a:ea typeface="Arial"/>
                <a:cs typeface="Arial"/>
                <a:sym typeface="Arial"/>
              </a:defRPr>
            </a:lvl1pPr>
          </a:lstStyle>
          <a:p>
            <a:r>
              <a:t>Title Text</a:t>
            </a:r>
          </a:p>
        </p:txBody>
      </p:sp>
      <p:sp>
        <p:nvSpPr>
          <p:cNvPr id="186" name="Body Level One…"/>
          <p:cNvSpPr txBox="1">
            <a:spLocks noGrp="1"/>
          </p:cNvSpPr>
          <p:nvPr>
            <p:ph type="body" idx="1"/>
          </p:nvPr>
        </p:nvSpPr>
        <p:spPr>
          <a:prstGeom prst="rect">
            <a:avLst/>
          </a:prstGeom>
        </p:spPr>
        <p:txBody>
          <a:bodyPr/>
          <a:lstStyle>
            <a:lvl1pPr>
              <a:buFontTx/>
              <a:defRPr>
                <a:latin typeface="Arial"/>
                <a:ea typeface="Arial"/>
                <a:cs typeface="Arial"/>
                <a:sym typeface="Arial"/>
              </a:defRPr>
            </a:lvl1pPr>
            <a:lvl2pPr>
              <a:buFontTx/>
              <a:defRPr>
                <a:latin typeface="Arial"/>
                <a:ea typeface="Arial"/>
                <a:cs typeface="Arial"/>
                <a:sym typeface="Arial"/>
              </a:defRPr>
            </a:lvl2pPr>
            <a:lvl3pPr>
              <a:buFontTx/>
              <a:defRPr>
                <a:latin typeface="Arial"/>
                <a:ea typeface="Arial"/>
                <a:cs typeface="Arial"/>
                <a:sym typeface="Arial"/>
              </a:defRPr>
            </a:lvl3pPr>
            <a:lvl4pPr>
              <a:buFontTx/>
              <a:defRPr>
                <a:latin typeface="Arial"/>
                <a:ea typeface="Arial"/>
                <a:cs typeface="Arial"/>
                <a:sym typeface="Arial"/>
              </a:defRPr>
            </a:lvl4pPr>
            <a:lvl5pPr>
              <a:buFontTx/>
              <a:defRPr>
                <a:latin typeface="Arial"/>
                <a:ea typeface="Arial"/>
                <a:cs typeface="Arial"/>
                <a:sym typeface="Arial"/>
              </a:defRPr>
            </a:lvl5pPr>
          </a:lstStyle>
          <a:p>
            <a:r>
              <a:t>Body Level One</a:t>
            </a:r>
          </a:p>
          <a:p>
            <a:pPr lvl="1"/>
            <a:r>
              <a:t>Body Level Two</a:t>
            </a:r>
          </a:p>
          <a:p>
            <a:pPr lvl="2"/>
            <a:r>
              <a:t>Body Level Three</a:t>
            </a:r>
          </a:p>
          <a:p>
            <a:pPr lvl="3"/>
            <a:r>
              <a:t>Body Level Four</a:t>
            </a:r>
          </a:p>
          <a:p>
            <a:pPr lvl="4"/>
            <a:r>
              <a:t>Body Level Five</a:t>
            </a:r>
          </a:p>
        </p:txBody>
      </p:sp>
      <p:sp>
        <p:nvSpPr>
          <p:cNvPr id="187" name="Slide Number"/>
          <p:cNvSpPr txBox="1">
            <a:spLocks noGrp="1"/>
          </p:cNvSpPr>
          <p:nvPr>
            <p:ph type="sldNum" sz="quarter" idx="2"/>
          </p:nvPr>
        </p:nvSpPr>
        <p:spPr>
          <a:xfrm>
            <a:off x="19830484" y="12490450"/>
            <a:ext cx="591116" cy="577647"/>
          </a:xfrm>
          <a:prstGeom prst="rect">
            <a:avLst/>
          </a:prstGeom>
        </p:spPr>
        <p:txBody>
          <a:bodyPr anchor="t"/>
          <a:lstStyle>
            <a:lvl1pPr>
              <a:defRPr sz="2800">
                <a:solidFill>
                  <a:srgbClr val="000000"/>
                </a:solidFill>
                <a:latin typeface="Arial"/>
                <a:ea typeface="Arial"/>
                <a:cs typeface="Arial"/>
                <a:sym typeface="Aria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and Content copy">
    <p:spTree>
      <p:nvGrpSpPr>
        <p:cNvPr id="1" name=""/>
        <p:cNvGrpSpPr/>
        <p:nvPr/>
      </p:nvGrpSpPr>
      <p:grpSpPr>
        <a:xfrm>
          <a:off x="0" y="0"/>
          <a:ext cx="0" cy="0"/>
          <a:chOff x="0" y="0"/>
          <a:chExt cx="0" cy="0"/>
        </a:xfrm>
      </p:grpSpPr>
      <p:sp>
        <p:nvSpPr>
          <p:cNvPr id="35" name="Rectangle"/>
          <p:cNvSpPr/>
          <p:nvPr/>
        </p:nvSpPr>
        <p:spPr>
          <a:xfrm>
            <a:off x="2170184" y="-87068"/>
            <a:ext cx="23364577" cy="13890136"/>
          </a:xfrm>
          <a:prstGeom prst="rect">
            <a:avLst/>
          </a:prstGeom>
          <a:gradFill>
            <a:gsLst>
              <a:gs pos="0">
                <a:srgbClr val="003056">
                  <a:alpha val="0"/>
                </a:srgbClr>
              </a:gs>
              <a:gs pos="32684">
                <a:srgbClr val="003056">
                  <a:alpha val="5500"/>
                </a:srgbClr>
              </a:gs>
              <a:gs pos="53951">
                <a:srgbClr val="003056">
                  <a:alpha val="11000"/>
                </a:srgbClr>
              </a:gs>
              <a:gs pos="80418">
                <a:srgbClr val="375E7F">
                  <a:alpha val="24022"/>
                </a:srgbClr>
              </a:gs>
              <a:gs pos="97558">
                <a:srgbClr val="1C476A">
                  <a:alpha val="62011"/>
                </a:srgbClr>
              </a:gs>
              <a:gs pos="100000">
                <a:srgbClr val="003056"/>
              </a:gs>
            </a:gsLst>
            <a:path path="circle">
              <a:fillToRect l="37721" t="-19636" r="62278" b="119636"/>
            </a:path>
          </a:gradFill>
          <a:ln w="12700">
            <a:miter lim="400000"/>
          </a:ln>
        </p:spPr>
        <p:txBody>
          <a:bodyPr tIns="91439" bIns="91439" anchor="ctr"/>
          <a:lstStyle/>
          <a:p>
            <a:pPr algn="ctr">
              <a:defRPr>
                <a:solidFill>
                  <a:srgbClr val="FFFFFF"/>
                </a:solidFill>
              </a:defRPr>
            </a:pPr>
            <a:endParaRPr/>
          </a:p>
        </p:txBody>
      </p:sp>
      <p:sp>
        <p:nvSpPr>
          <p:cNvPr id="36" name="Rectangle"/>
          <p:cNvSpPr/>
          <p:nvPr/>
        </p:nvSpPr>
        <p:spPr>
          <a:xfrm>
            <a:off x="-73643" y="-120359"/>
            <a:ext cx="2752143" cy="13824946"/>
          </a:xfrm>
          <a:prstGeom prst="rect">
            <a:avLst/>
          </a:prstGeom>
          <a:solidFill>
            <a:srgbClr val="003056"/>
          </a:solidFill>
          <a:ln w="12700">
            <a:miter lim="400000"/>
          </a:ln>
        </p:spPr>
        <p:txBody>
          <a:bodyPr tIns="91439" bIns="91439" anchor="ctr"/>
          <a:lstStyle/>
          <a:p>
            <a:pPr algn="ctr">
              <a:defRPr>
                <a:solidFill>
                  <a:srgbClr val="FFFFFF"/>
                </a:solidFill>
              </a:defRPr>
            </a:pPr>
            <a:endParaRPr/>
          </a:p>
        </p:txBody>
      </p:sp>
      <p:sp>
        <p:nvSpPr>
          <p:cNvPr id="37" name="Rectangle"/>
          <p:cNvSpPr/>
          <p:nvPr/>
        </p:nvSpPr>
        <p:spPr>
          <a:xfrm>
            <a:off x="2634961" y="-436572"/>
            <a:ext cx="599381" cy="14457372"/>
          </a:xfrm>
          <a:prstGeom prst="rect">
            <a:avLst/>
          </a:prstGeom>
          <a:solidFill>
            <a:srgbClr val="E2231A"/>
          </a:solidFill>
          <a:ln w="12700">
            <a:miter lim="400000"/>
          </a:ln>
        </p:spPr>
        <p:txBody>
          <a:bodyPr tIns="91439" bIns="91439" anchor="ctr"/>
          <a:lstStyle/>
          <a:p>
            <a:pPr algn="ctr">
              <a:defRPr>
                <a:solidFill>
                  <a:srgbClr val="FFFFFF"/>
                </a:solidFill>
              </a:defRPr>
            </a:pPr>
            <a:endParaRPr/>
          </a:p>
        </p:txBody>
      </p:sp>
      <p:pic>
        <p:nvPicPr>
          <p:cNvPr id="38" name="ABE Logo White.pdf" descr="ABE Logo White.pdf"/>
          <p:cNvPicPr>
            <a:picLocks noChangeAspect="1"/>
          </p:cNvPicPr>
          <p:nvPr/>
        </p:nvPicPr>
        <p:blipFill>
          <a:blip r:embed="rId2">
            <a:extLst/>
          </a:blip>
          <a:stretch>
            <a:fillRect/>
          </a:stretch>
        </p:blipFill>
        <p:spPr>
          <a:xfrm>
            <a:off x="18592982" y="11604108"/>
            <a:ext cx="5261918" cy="1775628"/>
          </a:xfrm>
          <a:prstGeom prst="rect">
            <a:avLst/>
          </a:prstGeom>
          <a:ln w="12700">
            <a:miter lim="400000"/>
          </a:ln>
        </p:spPr>
      </p:pic>
      <p:sp>
        <p:nvSpPr>
          <p:cNvPr id="3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sp>
        <p:nvSpPr>
          <p:cNvPr id="46" name="Rectangle"/>
          <p:cNvSpPr/>
          <p:nvPr/>
        </p:nvSpPr>
        <p:spPr>
          <a:xfrm>
            <a:off x="2895600" y="12649200"/>
            <a:ext cx="18592800" cy="1371600"/>
          </a:xfrm>
          <a:prstGeom prst="rect">
            <a:avLst/>
          </a:prstGeom>
          <a:solidFill>
            <a:srgbClr val="920000"/>
          </a:solidFill>
          <a:ln w="12700">
            <a:miter lim="400000"/>
          </a:ln>
        </p:spPr>
        <p:txBody>
          <a:bodyPr tIns="91439" bIns="91439" anchor="ctr"/>
          <a:lstStyle/>
          <a:p>
            <a:pPr algn="ctr">
              <a:defRPr>
                <a:solidFill>
                  <a:srgbClr val="FFFFFF"/>
                </a:solidFill>
              </a:defRPr>
            </a:pPr>
            <a:endParaRPr/>
          </a:p>
        </p:txBody>
      </p:sp>
      <p:sp>
        <p:nvSpPr>
          <p:cNvPr id="47" name="Rectangle"/>
          <p:cNvSpPr/>
          <p:nvPr/>
        </p:nvSpPr>
        <p:spPr>
          <a:xfrm>
            <a:off x="2895600" y="-762000"/>
            <a:ext cx="18592800" cy="3048000"/>
          </a:xfrm>
          <a:prstGeom prst="rect">
            <a:avLst/>
          </a:prstGeom>
          <a:solidFill>
            <a:srgbClr val="315683"/>
          </a:solidFill>
          <a:ln w="12700">
            <a:miter lim="400000"/>
          </a:ln>
        </p:spPr>
        <p:txBody>
          <a:bodyPr tIns="91439" bIns="91439" anchor="ctr"/>
          <a:lstStyle/>
          <a:p>
            <a:pPr algn="ctr">
              <a:defRPr>
                <a:solidFill>
                  <a:srgbClr val="FFFFFF"/>
                </a:solidFill>
              </a:defRPr>
            </a:pPr>
            <a:endParaRPr/>
          </a:p>
        </p:txBody>
      </p:sp>
      <p:sp>
        <p:nvSpPr>
          <p:cNvPr id="48" name="Rectangle"/>
          <p:cNvSpPr/>
          <p:nvPr/>
        </p:nvSpPr>
        <p:spPr>
          <a:xfrm>
            <a:off x="2895600" y="2286000"/>
            <a:ext cx="18592800" cy="10363200"/>
          </a:xfrm>
          <a:prstGeom prst="rect">
            <a:avLst/>
          </a:prstGeom>
          <a:solidFill>
            <a:srgbClr val="D9D9D9"/>
          </a:solidFill>
          <a:ln w="12700">
            <a:miter lim="400000"/>
          </a:ln>
        </p:spPr>
        <p:txBody>
          <a:bodyPr tIns="91439" bIns="91439" anchor="ctr"/>
          <a:lstStyle/>
          <a:p>
            <a:pPr algn="ctr">
              <a:defRPr>
                <a:solidFill>
                  <a:srgbClr val="FFFFFF"/>
                </a:solidFill>
              </a:defRPr>
            </a:pPr>
            <a:endParaRPr/>
          </a:p>
        </p:txBody>
      </p:sp>
      <p:pic>
        <p:nvPicPr>
          <p:cNvPr id="49" name="image1.tif" descr="image1.tif"/>
          <p:cNvPicPr>
            <a:picLocks noChangeAspect="1"/>
          </p:cNvPicPr>
          <p:nvPr/>
        </p:nvPicPr>
        <p:blipFill>
          <a:blip r:embed="rId2">
            <a:extLst/>
          </a:blip>
          <a:stretch>
            <a:fillRect/>
          </a:stretch>
        </p:blipFill>
        <p:spPr>
          <a:xfrm>
            <a:off x="9303542" y="2438400"/>
            <a:ext cx="4598127" cy="10058400"/>
          </a:xfrm>
          <a:prstGeom prst="rect">
            <a:avLst/>
          </a:prstGeom>
          <a:ln w="12700">
            <a:miter lim="400000"/>
          </a:ln>
        </p:spPr>
      </p:pic>
      <p:pic>
        <p:nvPicPr>
          <p:cNvPr id="50" name="image2.jpg" descr="image2.jpg"/>
          <p:cNvPicPr>
            <a:picLocks noChangeAspect="1"/>
          </p:cNvPicPr>
          <p:nvPr/>
        </p:nvPicPr>
        <p:blipFill>
          <a:blip r:embed="rId3">
            <a:extLst/>
          </a:blip>
          <a:stretch>
            <a:fillRect/>
          </a:stretch>
        </p:blipFill>
        <p:spPr>
          <a:xfrm>
            <a:off x="3200400" y="12763644"/>
            <a:ext cx="2438400" cy="799957"/>
          </a:xfrm>
          <a:prstGeom prst="rect">
            <a:avLst/>
          </a:prstGeom>
          <a:ln w="12700">
            <a:miter lim="400000"/>
          </a:ln>
        </p:spPr>
      </p:pic>
      <p:sp>
        <p:nvSpPr>
          <p:cNvPr id="51" name="Title Text"/>
          <p:cNvSpPr txBox="1">
            <a:spLocks noGrp="1"/>
          </p:cNvSpPr>
          <p:nvPr>
            <p:ph type="title"/>
          </p:nvPr>
        </p:nvSpPr>
        <p:spPr>
          <a:xfrm>
            <a:off x="4492625" y="8813800"/>
            <a:ext cx="15544801" cy="2724150"/>
          </a:xfrm>
          <a:prstGeom prst="rect">
            <a:avLst/>
          </a:prstGeom>
        </p:spPr>
        <p:txBody>
          <a:bodyPr anchor="t"/>
          <a:lstStyle>
            <a:lvl1pPr algn="l">
              <a:defRPr sz="8000" b="1" cap="all"/>
            </a:lvl1pPr>
          </a:lstStyle>
          <a:p>
            <a:r>
              <a:t>Title Text</a:t>
            </a:r>
          </a:p>
        </p:txBody>
      </p:sp>
      <p:sp>
        <p:nvSpPr>
          <p:cNvPr id="52" name="Body Level One…"/>
          <p:cNvSpPr txBox="1">
            <a:spLocks noGrp="1"/>
          </p:cNvSpPr>
          <p:nvPr>
            <p:ph type="body" sz="quarter" idx="1"/>
          </p:nvPr>
        </p:nvSpPr>
        <p:spPr>
          <a:xfrm>
            <a:off x="4492625" y="5813426"/>
            <a:ext cx="15544801" cy="3000375"/>
          </a:xfrm>
          <a:prstGeom prst="rect">
            <a:avLst/>
          </a:prstGeom>
        </p:spPr>
        <p:txBody>
          <a:bodyPr anchor="b"/>
          <a:lstStyle>
            <a:lvl1pPr marL="0" indent="0">
              <a:spcBef>
                <a:spcPts val="900"/>
              </a:spcBef>
              <a:buSzTx/>
              <a:buFontTx/>
              <a:buNone/>
              <a:defRPr sz="4000">
                <a:solidFill>
                  <a:srgbClr val="888888"/>
                </a:solidFill>
              </a:defRPr>
            </a:lvl1pPr>
            <a:lvl2pPr marL="0" indent="457200">
              <a:spcBef>
                <a:spcPts val="900"/>
              </a:spcBef>
              <a:buSzTx/>
              <a:buFontTx/>
              <a:buNone/>
              <a:defRPr sz="4000">
                <a:solidFill>
                  <a:srgbClr val="888888"/>
                </a:solidFill>
              </a:defRPr>
            </a:lvl2pPr>
            <a:lvl3pPr marL="0" indent="914400">
              <a:spcBef>
                <a:spcPts val="900"/>
              </a:spcBef>
              <a:buSzTx/>
              <a:buFontTx/>
              <a:buNone/>
              <a:defRPr sz="4000">
                <a:solidFill>
                  <a:srgbClr val="888888"/>
                </a:solidFill>
              </a:defRPr>
            </a:lvl3pPr>
            <a:lvl4pPr marL="0" indent="1371600">
              <a:spcBef>
                <a:spcPts val="900"/>
              </a:spcBef>
              <a:buSzTx/>
              <a:buFontTx/>
              <a:buNone/>
              <a:defRPr sz="4000">
                <a:solidFill>
                  <a:srgbClr val="888888"/>
                </a:solidFill>
              </a:defRPr>
            </a:lvl4pPr>
            <a:lvl5pPr marL="0" indent="1828800">
              <a:spcBef>
                <a:spcPts val="900"/>
              </a:spcBef>
              <a:buSzTx/>
              <a:buFontTx/>
              <a:buNone/>
              <a:defRPr sz="4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sp>
        <p:nvSpPr>
          <p:cNvPr id="60" name="Rectangle"/>
          <p:cNvSpPr/>
          <p:nvPr/>
        </p:nvSpPr>
        <p:spPr>
          <a:xfrm>
            <a:off x="2895600" y="12649200"/>
            <a:ext cx="18592800" cy="1371600"/>
          </a:xfrm>
          <a:prstGeom prst="rect">
            <a:avLst/>
          </a:prstGeom>
          <a:solidFill>
            <a:srgbClr val="920000"/>
          </a:solidFill>
          <a:ln w="12700">
            <a:miter lim="400000"/>
          </a:ln>
        </p:spPr>
        <p:txBody>
          <a:bodyPr tIns="91439" bIns="91439" anchor="ctr"/>
          <a:lstStyle/>
          <a:p>
            <a:pPr algn="ctr">
              <a:defRPr>
                <a:solidFill>
                  <a:srgbClr val="FFFFFF"/>
                </a:solidFill>
              </a:defRPr>
            </a:pPr>
            <a:endParaRPr/>
          </a:p>
        </p:txBody>
      </p:sp>
      <p:sp>
        <p:nvSpPr>
          <p:cNvPr id="61" name="Rectangle"/>
          <p:cNvSpPr/>
          <p:nvPr/>
        </p:nvSpPr>
        <p:spPr>
          <a:xfrm>
            <a:off x="2895600" y="-762000"/>
            <a:ext cx="18592800" cy="3048000"/>
          </a:xfrm>
          <a:prstGeom prst="rect">
            <a:avLst/>
          </a:prstGeom>
          <a:solidFill>
            <a:srgbClr val="315683"/>
          </a:solidFill>
          <a:ln w="12700">
            <a:miter lim="400000"/>
          </a:ln>
        </p:spPr>
        <p:txBody>
          <a:bodyPr tIns="91439" bIns="91439" anchor="ctr"/>
          <a:lstStyle/>
          <a:p>
            <a:pPr algn="ctr">
              <a:defRPr>
                <a:solidFill>
                  <a:srgbClr val="FFFFFF"/>
                </a:solidFill>
              </a:defRPr>
            </a:pPr>
            <a:endParaRPr/>
          </a:p>
        </p:txBody>
      </p:sp>
      <p:sp>
        <p:nvSpPr>
          <p:cNvPr id="62" name="Rectangle"/>
          <p:cNvSpPr/>
          <p:nvPr/>
        </p:nvSpPr>
        <p:spPr>
          <a:xfrm>
            <a:off x="2895600" y="2286000"/>
            <a:ext cx="18592800" cy="10363200"/>
          </a:xfrm>
          <a:prstGeom prst="rect">
            <a:avLst/>
          </a:prstGeom>
          <a:solidFill>
            <a:srgbClr val="D9D9D9"/>
          </a:solidFill>
          <a:ln w="12700">
            <a:miter lim="400000"/>
          </a:ln>
        </p:spPr>
        <p:txBody>
          <a:bodyPr tIns="91439" bIns="91439" anchor="ctr"/>
          <a:lstStyle/>
          <a:p>
            <a:pPr algn="ctr">
              <a:defRPr>
                <a:solidFill>
                  <a:srgbClr val="FFFFFF"/>
                </a:solidFill>
              </a:defRPr>
            </a:pPr>
            <a:endParaRPr/>
          </a:p>
        </p:txBody>
      </p:sp>
      <p:pic>
        <p:nvPicPr>
          <p:cNvPr id="63" name="image1.tif" descr="image1.tif"/>
          <p:cNvPicPr>
            <a:picLocks noChangeAspect="1"/>
          </p:cNvPicPr>
          <p:nvPr/>
        </p:nvPicPr>
        <p:blipFill>
          <a:blip r:embed="rId2">
            <a:extLst/>
          </a:blip>
          <a:stretch>
            <a:fillRect/>
          </a:stretch>
        </p:blipFill>
        <p:spPr>
          <a:xfrm>
            <a:off x="9303542" y="2438400"/>
            <a:ext cx="4598127" cy="10058400"/>
          </a:xfrm>
          <a:prstGeom prst="rect">
            <a:avLst/>
          </a:prstGeom>
          <a:ln w="12700">
            <a:miter lim="400000"/>
          </a:ln>
        </p:spPr>
      </p:pic>
      <p:pic>
        <p:nvPicPr>
          <p:cNvPr id="64" name="image2.jpg" descr="image2.jpg"/>
          <p:cNvPicPr>
            <a:picLocks noChangeAspect="1"/>
          </p:cNvPicPr>
          <p:nvPr/>
        </p:nvPicPr>
        <p:blipFill>
          <a:blip r:embed="rId3">
            <a:extLst/>
          </a:blip>
          <a:stretch>
            <a:fillRect/>
          </a:stretch>
        </p:blipFill>
        <p:spPr>
          <a:xfrm>
            <a:off x="3200400" y="12763644"/>
            <a:ext cx="2438400" cy="799957"/>
          </a:xfrm>
          <a:prstGeom prst="rect">
            <a:avLst/>
          </a:prstGeom>
          <a:ln w="12700">
            <a:miter lim="400000"/>
          </a:ln>
        </p:spPr>
      </p:pic>
      <p:sp>
        <p:nvSpPr>
          <p:cNvPr id="65" name="Title Text"/>
          <p:cNvSpPr txBox="1">
            <a:spLocks noGrp="1"/>
          </p:cNvSpPr>
          <p:nvPr>
            <p:ph type="title"/>
          </p:nvPr>
        </p:nvSpPr>
        <p:spPr>
          <a:prstGeom prst="rect">
            <a:avLst/>
          </a:prstGeom>
        </p:spPr>
        <p:txBody>
          <a:bodyPr/>
          <a:lstStyle/>
          <a:p>
            <a:r>
              <a:t>Title Text</a:t>
            </a:r>
          </a:p>
        </p:txBody>
      </p:sp>
      <p:sp>
        <p:nvSpPr>
          <p:cNvPr id="66" name="Body Level One…"/>
          <p:cNvSpPr txBox="1">
            <a:spLocks noGrp="1"/>
          </p:cNvSpPr>
          <p:nvPr>
            <p:ph type="body" sz="half" idx="1"/>
          </p:nvPr>
        </p:nvSpPr>
        <p:spPr>
          <a:xfrm>
            <a:off x="3962400" y="3200400"/>
            <a:ext cx="8077200" cy="9051926"/>
          </a:xfrm>
          <a:prstGeom prst="rect">
            <a:avLst/>
          </a:prstGeom>
        </p:spPr>
        <p:txBody>
          <a:bodyPr/>
          <a:lstStyle>
            <a:lvl1pPr>
              <a:spcBef>
                <a:spcPts val="1300"/>
              </a:spcBef>
              <a:defRPr sz="5600"/>
            </a:lvl1pPr>
            <a:lvl2pPr marL="1123950" indent="-666750">
              <a:spcBef>
                <a:spcPts val="1300"/>
              </a:spcBef>
              <a:defRPr sz="5600"/>
            </a:lvl2pPr>
            <a:lvl3pPr marL="1554479" indent="-640079">
              <a:spcBef>
                <a:spcPts val="1300"/>
              </a:spcBef>
              <a:defRPr sz="5600"/>
            </a:lvl3pPr>
            <a:lvl4pPr marL="2082800" indent="-711200">
              <a:spcBef>
                <a:spcPts val="1300"/>
              </a:spcBef>
              <a:defRPr sz="5600"/>
            </a:lvl4pPr>
            <a:lvl5pPr marL="2540000" indent="-711200">
              <a:spcBef>
                <a:spcPts val="1300"/>
              </a:spcBef>
              <a:defRPr sz="5600"/>
            </a:lvl5pPr>
          </a:lstStyle>
          <a:p>
            <a:r>
              <a:t>Body Level One</a:t>
            </a:r>
          </a:p>
          <a:p>
            <a:pPr lvl="1"/>
            <a:r>
              <a:t>Body Level Two</a:t>
            </a:r>
          </a:p>
          <a:p>
            <a:pPr lvl="2"/>
            <a:r>
              <a:t>Body Level Three</a:t>
            </a:r>
          </a:p>
          <a:p>
            <a:pPr lvl="3"/>
            <a:r>
              <a:t>Body Level Four</a:t>
            </a:r>
          </a:p>
          <a:p>
            <a:pPr lvl="4"/>
            <a:r>
              <a:t>Body Level Five</a:t>
            </a:r>
          </a:p>
        </p:txBody>
      </p:sp>
      <p:sp>
        <p:nvSpPr>
          <p:cNvPr id="6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sp>
        <p:nvSpPr>
          <p:cNvPr id="74" name="Rectangle"/>
          <p:cNvSpPr/>
          <p:nvPr/>
        </p:nvSpPr>
        <p:spPr>
          <a:xfrm>
            <a:off x="2895600" y="12649200"/>
            <a:ext cx="18592800" cy="1371600"/>
          </a:xfrm>
          <a:prstGeom prst="rect">
            <a:avLst/>
          </a:prstGeom>
          <a:solidFill>
            <a:srgbClr val="920000"/>
          </a:solidFill>
          <a:ln w="12700">
            <a:miter lim="400000"/>
          </a:ln>
        </p:spPr>
        <p:txBody>
          <a:bodyPr tIns="91439" bIns="91439" anchor="ctr"/>
          <a:lstStyle/>
          <a:p>
            <a:pPr algn="ctr">
              <a:defRPr>
                <a:solidFill>
                  <a:srgbClr val="FFFFFF"/>
                </a:solidFill>
              </a:defRPr>
            </a:pPr>
            <a:endParaRPr/>
          </a:p>
        </p:txBody>
      </p:sp>
      <p:sp>
        <p:nvSpPr>
          <p:cNvPr id="75" name="Rectangle"/>
          <p:cNvSpPr/>
          <p:nvPr/>
        </p:nvSpPr>
        <p:spPr>
          <a:xfrm>
            <a:off x="2895600" y="-762000"/>
            <a:ext cx="18592800" cy="3048000"/>
          </a:xfrm>
          <a:prstGeom prst="rect">
            <a:avLst/>
          </a:prstGeom>
          <a:solidFill>
            <a:srgbClr val="315683"/>
          </a:solidFill>
          <a:ln w="12700">
            <a:miter lim="400000"/>
          </a:ln>
        </p:spPr>
        <p:txBody>
          <a:bodyPr tIns="91439" bIns="91439" anchor="ctr"/>
          <a:lstStyle/>
          <a:p>
            <a:pPr algn="ctr">
              <a:defRPr>
                <a:solidFill>
                  <a:srgbClr val="FFFFFF"/>
                </a:solidFill>
              </a:defRPr>
            </a:pPr>
            <a:endParaRPr/>
          </a:p>
        </p:txBody>
      </p:sp>
      <p:sp>
        <p:nvSpPr>
          <p:cNvPr id="76" name="Rectangle"/>
          <p:cNvSpPr/>
          <p:nvPr/>
        </p:nvSpPr>
        <p:spPr>
          <a:xfrm>
            <a:off x="2895600" y="2286000"/>
            <a:ext cx="18592800" cy="10363200"/>
          </a:xfrm>
          <a:prstGeom prst="rect">
            <a:avLst/>
          </a:prstGeom>
          <a:solidFill>
            <a:srgbClr val="D9D9D9"/>
          </a:solidFill>
          <a:ln w="12700">
            <a:miter lim="400000"/>
          </a:ln>
        </p:spPr>
        <p:txBody>
          <a:bodyPr tIns="91439" bIns="91439" anchor="ctr"/>
          <a:lstStyle/>
          <a:p>
            <a:pPr algn="ctr">
              <a:defRPr>
                <a:solidFill>
                  <a:srgbClr val="FFFFFF"/>
                </a:solidFill>
              </a:defRPr>
            </a:pPr>
            <a:endParaRPr/>
          </a:p>
        </p:txBody>
      </p:sp>
      <p:pic>
        <p:nvPicPr>
          <p:cNvPr id="77" name="image1.tif" descr="image1.tif"/>
          <p:cNvPicPr>
            <a:picLocks noChangeAspect="1"/>
          </p:cNvPicPr>
          <p:nvPr/>
        </p:nvPicPr>
        <p:blipFill>
          <a:blip r:embed="rId2">
            <a:extLst/>
          </a:blip>
          <a:stretch>
            <a:fillRect/>
          </a:stretch>
        </p:blipFill>
        <p:spPr>
          <a:xfrm>
            <a:off x="9303542" y="2438400"/>
            <a:ext cx="4598127" cy="10058400"/>
          </a:xfrm>
          <a:prstGeom prst="rect">
            <a:avLst/>
          </a:prstGeom>
          <a:ln w="12700">
            <a:miter lim="400000"/>
          </a:ln>
        </p:spPr>
      </p:pic>
      <p:pic>
        <p:nvPicPr>
          <p:cNvPr id="78" name="image2.jpg" descr="image2.jpg"/>
          <p:cNvPicPr>
            <a:picLocks noChangeAspect="1"/>
          </p:cNvPicPr>
          <p:nvPr/>
        </p:nvPicPr>
        <p:blipFill>
          <a:blip r:embed="rId3">
            <a:extLst/>
          </a:blip>
          <a:stretch>
            <a:fillRect/>
          </a:stretch>
        </p:blipFill>
        <p:spPr>
          <a:xfrm>
            <a:off x="3200400" y="12763644"/>
            <a:ext cx="2438400" cy="799957"/>
          </a:xfrm>
          <a:prstGeom prst="rect">
            <a:avLst/>
          </a:prstGeom>
          <a:ln w="12700">
            <a:miter lim="400000"/>
          </a:ln>
        </p:spPr>
      </p:pic>
      <p:sp>
        <p:nvSpPr>
          <p:cNvPr id="79" name="Title Text"/>
          <p:cNvSpPr txBox="1">
            <a:spLocks noGrp="1"/>
          </p:cNvSpPr>
          <p:nvPr>
            <p:ph type="title"/>
          </p:nvPr>
        </p:nvSpPr>
        <p:spPr>
          <a:prstGeom prst="rect">
            <a:avLst/>
          </a:prstGeom>
        </p:spPr>
        <p:txBody>
          <a:bodyPr/>
          <a:lstStyle/>
          <a:p>
            <a:r>
              <a:t>Title Text</a:t>
            </a:r>
          </a:p>
        </p:txBody>
      </p:sp>
      <p:sp>
        <p:nvSpPr>
          <p:cNvPr id="80" name="Body Level One…"/>
          <p:cNvSpPr txBox="1">
            <a:spLocks noGrp="1"/>
          </p:cNvSpPr>
          <p:nvPr>
            <p:ph type="body" sz="quarter" idx="1"/>
          </p:nvPr>
        </p:nvSpPr>
        <p:spPr>
          <a:xfrm>
            <a:off x="3962400" y="3070225"/>
            <a:ext cx="8080376" cy="1279525"/>
          </a:xfrm>
          <a:prstGeom prst="rect">
            <a:avLst/>
          </a:prstGeom>
        </p:spPr>
        <p:txBody>
          <a:bodyPr anchor="b"/>
          <a:lstStyle>
            <a:lvl1pPr marL="0" indent="0">
              <a:spcBef>
                <a:spcPts val="1100"/>
              </a:spcBef>
              <a:buSzTx/>
              <a:buFontTx/>
              <a:buNone/>
              <a:defRPr sz="4800" b="1"/>
            </a:lvl1pPr>
            <a:lvl2pPr marL="0" indent="457200">
              <a:spcBef>
                <a:spcPts val="1100"/>
              </a:spcBef>
              <a:buSzTx/>
              <a:buFontTx/>
              <a:buNone/>
              <a:defRPr sz="4800" b="1"/>
            </a:lvl2pPr>
            <a:lvl3pPr marL="0" indent="914400">
              <a:spcBef>
                <a:spcPts val="1100"/>
              </a:spcBef>
              <a:buSzTx/>
              <a:buFontTx/>
              <a:buNone/>
              <a:defRPr sz="4800" b="1"/>
            </a:lvl3pPr>
            <a:lvl4pPr marL="0" indent="1371600">
              <a:spcBef>
                <a:spcPts val="1100"/>
              </a:spcBef>
              <a:buSzTx/>
              <a:buFontTx/>
              <a:buNone/>
              <a:defRPr sz="4800" b="1"/>
            </a:lvl4pPr>
            <a:lvl5pPr marL="0" indent="1828800">
              <a:spcBef>
                <a:spcPts val="1100"/>
              </a:spcBef>
              <a:buSzTx/>
              <a:buFontTx/>
              <a:buNone/>
              <a:defRPr sz="4800" b="1"/>
            </a:lvl5pPr>
          </a:lstStyle>
          <a:p>
            <a:r>
              <a:t>Body Level One</a:t>
            </a:r>
          </a:p>
          <a:p>
            <a:pPr lvl="1"/>
            <a:r>
              <a:t>Body Level Two</a:t>
            </a:r>
          </a:p>
          <a:p>
            <a:pPr lvl="2"/>
            <a:r>
              <a:t>Body Level Three</a:t>
            </a:r>
          </a:p>
          <a:p>
            <a:pPr lvl="3"/>
            <a:r>
              <a:t>Body Level Four</a:t>
            </a:r>
          </a:p>
          <a:p>
            <a:pPr lvl="4"/>
            <a:r>
              <a:t>Body Level Five</a:t>
            </a:r>
          </a:p>
        </p:txBody>
      </p:sp>
      <p:sp>
        <p:nvSpPr>
          <p:cNvPr id="81" name="Rectangle"/>
          <p:cNvSpPr>
            <a:spLocks noGrp="1"/>
          </p:cNvSpPr>
          <p:nvPr>
            <p:ph type="body" sz="quarter" idx="13"/>
          </p:nvPr>
        </p:nvSpPr>
        <p:spPr>
          <a:xfrm>
            <a:off x="12338050" y="3070225"/>
            <a:ext cx="8083550" cy="1279525"/>
          </a:xfrm>
          <a:prstGeom prst="rect">
            <a:avLst/>
          </a:prstGeom>
          <a:ln w="12700"/>
        </p:spPr>
        <p:txBody>
          <a:bodyPr anchor="b"/>
          <a:lstStyle/>
          <a:p>
            <a:pPr marL="0" indent="0">
              <a:spcBef>
                <a:spcPts val="1100"/>
              </a:spcBef>
              <a:buSzTx/>
              <a:buFontTx/>
              <a:buNone/>
              <a:defRPr sz="4800" b="1"/>
            </a:pPr>
            <a:endParaRP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sp>
        <p:nvSpPr>
          <p:cNvPr id="89" name="Rectangle"/>
          <p:cNvSpPr/>
          <p:nvPr/>
        </p:nvSpPr>
        <p:spPr>
          <a:xfrm>
            <a:off x="2895600" y="12649200"/>
            <a:ext cx="18592800" cy="1371600"/>
          </a:xfrm>
          <a:prstGeom prst="rect">
            <a:avLst/>
          </a:prstGeom>
          <a:solidFill>
            <a:srgbClr val="920000"/>
          </a:solidFill>
          <a:ln w="12700">
            <a:miter lim="400000"/>
          </a:ln>
        </p:spPr>
        <p:txBody>
          <a:bodyPr tIns="91439" bIns="91439" anchor="ctr"/>
          <a:lstStyle/>
          <a:p>
            <a:pPr algn="ctr">
              <a:defRPr>
                <a:solidFill>
                  <a:srgbClr val="FFFFFF"/>
                </a:solidFill>
              </a:defRPr>
            </a:pPr>
            <a:endParaRPr/>
          </a:p>
        </p:txBody>
      </p:sp>
      <p:sp>
        <p:nvSpPr>
          <p:cNvPr id="90" name="Rectangle"/>
          <p:cNvSpPr/>
          <p:nvPr/>
        </p:nvSpPr>
        <p:spPr>
          <a:xfrm>
            <a:off x="2895600" y="-762000"/>
            <a:ext cx="18592800" cy="3048000"/>
          </a:xfrm>
          <a:prstGeom prst="rect">
            <a:avLst/>
          </a:prstGeom>
          <a:solidFill>
            <a:srgbClr val="315683"/>
          </a:solidFill>
          <a:ln w="12700">
            <a:miter lim="400000"/>
          </a:ln>
        </p:spPr>
        <p:txBody>
          <a:bodyPr tIns="91439" bIns="91439" anchor="ctr"/>
          <a:lstStyle/>
          <a:p>
            <a:pPr algn="ctr">
              <a:defRPr>
                <a:solidFill>
                  <a:srgbClr val="FFFFFF"/>
                </a:solidFill>
              </a:defRPr>
            </a:pPr>
            <a:endParaRPr/>
          </a:p>
        </p:txBody>
      </p:sp>
      <p:sp>
        <p:nvSpPr>
          <p:cNvPr id="91" name="Rectangle"/>
          <p:cNvSpPr/>
          <p:nvPr/>
        </p:nvSpPr>
        <p:spPr>
          <a:xfrm>
            <a:off x="2895600" y="2286000"/>
            <a:ext cx="18592800" cy="10363200"/>
          </a:xfrm>
          <a:prstGeom prst="rect">
            <a:avLst/>
          </a:prstGeom>
          <a:solidFill>
            <a:srgbClr val="D9D9D9"/>
          </a:solidFill>
          <a:ln w="12700">
            <a:miter lim="400000"/>
          </a:ln>
        </p:spPr>
        <p:txBody>
          <a:bodyPr tIns="91439" bIns="91439" anchor="ctr"/>
          <a:lstStyle/>
          <a:p>
            <a:pPr algn="ctr">
              <a:defRPr>
                <a:solidFill>
                  <a:srgbClr val="FFFFFF"/>
                </a:solidFill>
              </a:defRPr>
            </a:pPr>
            <a:endParaRPr/>
          </a:p>
        </p:txBody>
      </p:sp>
      <p:pic>
        <p:nvPicPr>
          <p:cNvPr id="92" name="image1.tif" descr="image1.tif"/>
          <p:cNvPicPr>
            <a:picLocks noChangeAspect="1"/>
          </p:cNvPicPr>
          <p:nvPr/>
        </p:nvPicPr>
        <p:blipFill>
          <a:blip r:embed="rId2">
            <a:extLst/>
          </a:blip>
          <a:stretch>
            <a:fillRect/>
          </a:stretch>
        </p:blipFill>
        <p:spPr>
          <a:xfrm>
            <a:off x="9303542" y="2438400"/>
            <a:ext cx="4598127" cy="10058400"/>
          </a:xfrm>
          <a:prstGeom prst="rect">
            <a:avLst/>
          </a:prstGeom>
          <a:ln w="12700">
            <a:miter lim="400000"/>
          </a:ln>
        </p:spPr>
      </p:pic>
      <p:pic>
        <p:nvPicPr>
          <p:cNvPr id="93" name="image2.jpg" descr="image2.jpg"/>
          <p:cNvPicPr>
            <a:picLocks noChangeAspect="1"/>
          </p:cNvPicPr>
          <p:nvPr/>
        </p:nvPicPr>
        <p:blipFill>
          <a:blip r:embed="rId3">
            <a:extLst/>
          </a:blip>
          <a:stretch>
            <a:fillRect/>
          </a:stretch>
        </p:blipFill>
        <p:spPr>
          <a:xfrm>
            <a:off x="3200400" y="12763644"/>
            <a:ext cx="2438400" cy="799957"/>
          </a:xfrm>
          <a:prstGeom prst="rect">
            <a:avLst/>
          </a:prstGeom>
          <a:ln w="12700">
            <a:miter lim="400000"/>
          </a:ln>
        </p:spPr>
      </p:pic>
      <p:sp>
        <p:nvSpPr>
          <p:cNvPr id="94" name="Title Text"/>
          <p:cNvSpPr txBox="1">
            <a:spLocks noGrp="1"/>
          </p:cNvSpPr>
          <p:nvPr>
            <p:ph type="title"/>
          </p:nvPr>
        </p:nvSpPr>
        <p:spPr>
          <a:prstGeom prst="rect">
            <a:avLst/>
          </a:prstGeom>
        </p:spPr>
        <p:txBody>
          <a:bodyPr/>
          <a:lstStyle/>
          <a:p>
            <a:r>
              <a:t>Title Text</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2" name="Rectangle"/>
          <p:cNvSpPr/>
          <p:nvPr/>
        </p:nvSpPr>
        <p:spPr>
          <a:xfrm>
            <a:off x="2895600" y="12649200"/>
            <a:ext cx="18592800" cy="1371600"/>
          </a:xfrm>
          <a:prstGeom prst="rect">
            <a:avLst/>
          </a:prstGeom>
          <a:solidFill>
            <a:srgbClr val="920000"/>
          </a:solidFill>
          <a:ln w="12700">
            <a:miter lim="400000"/>
          </a:ln>
        </p:spPr>
        <p:txBody>
          <a:bodyPr tIns="91439" bIns="91439" anchor="ctr"/>
          <a:lstStyle/>
          <a:p>
            <a:pPr algn="ctr">
              <a:defRPr>
                <a:solidFill>
                  <a:srgbClr val="FFFFFF"/>
                </a:solidFill>
              </a:defRPr>
            </a:pPr>
            <a:endParaRPr/>
          </a:p>
        </p:txBody>
      </p:sp>
      <p:sp>
        <p:nvSpPr>
          <p:cNvPr id="103" name="Rectangle"/>
          <p:cNvSpPr/>
          <p:nvPr/>
        </p:nvSpPr>
        <p:spPr>
          <a:xfrm>
            <a:off x="2895600" y="-762000"/>
            <a:ext cx="18592800" cy="3048000"/>
          </a:xfrm>
          <a:prstGeom prst="rect">
            <a:avLst/>
          </a:prstGeom>
          <a:solidFill>
            <a:srgbClr val="315683"/>
          </a:solidFill>
          <a:ln w="12700">
            <a:miter lim="400000"/>
          </a:ln>
        </p:spPr>
        <p:txBody>
          <a:bodyPr tIns="91439" bIns="91439" anchor="ctr"/>
          <a:lstStyle/>
          <a:p>
            <a:pPr algn="ctr">
              <a:defRPr>
                <a:solidFill>
                  <a:srgbClr val="FFFFFF"/>
                </a:solidFill>
              </a:defRPr>
            </a:pPr>
            <a:endParaRPr/>
          </a:p>
        </p:txBody>
      </p:sp>
      <p:sp>
        <p:nvSpPr>
          <p:cNvPr id="104" name="Rectangle"/>
          <p:cNvSpPr/>
          <p:nvPr/>
        </p:nvSpPr>
        <p:spPr>
          <a:xfrm>
            <a:off x="2895600" y="2286000"/>
            <a:ext cx="18592800" cy="10363200"/>
          </a:xfrm>
          <a:prstGeom prst="rect">
            <a:avLst/>
          </a:prstGeom>
          <a:solidFill>
            <a:srgbClr val="D9D9D9"/>
          </a:solidFill>
          <a:ln w="12700">
            <a:miter lim="400000"/>
          </a:ln>
        </p:spPr>
        <p:txBody>
          <a:bodyPr tIns="91439" bIns="91439" anchor="ctr"/>
          <a:lstStyle/>
          <a:p>
            <a:pPr algn="ctr">
              <a:defRPr>
                <a:solidFill>
                  <a:srgbClr val="FFFFFF"/>
                </a:solidFill>
              </a:defRPr>
            </a:pPr>
            <a:endParaRPr/>
          </a:p>
        </p:txBody>
      </p:sp>
      <p:pic>
        <p:nvPicPr>
          <p:cNvPr id="105" name="image1.tif" descr="image1.tif"/>
          <p:cNvPicPr>
            <a:picLocks noChangeAspect="1"/>
          </p:cNvPicPr>
          <p:nvPr/>
        </p:nvPicPr>
        <p:blipFill>
          <a:blip r:embed="rId2">
            <a:extLst/>
          </a:blip>
          <a:stretch>
            <a:fillRect/>
          </a:stretch>
        </p:blipFill>
        <p:spPr>
          <a:xfrm>
            <a:off x="9303542" y="2438400"/>
            <a:ext cx="4598127" cy="10058400"/>
          </a:xfrm>
          <a:prstGeom prst="rect">
            <a:avLst/>
          </a:prstGeom>
          <a:ln w="12700">
            <a:miter lim="400000"/>
          </a:ln>
        </p:spPr>
      </p:pic>
      <p:pic>
        <p:nvPicPr>
          <p:cNvPr id="106" name="image2.jpg" descr="image2.jpg"/>
          <p:cNvPicPr>
            <a:picLocks noChangeAspect="1"/>
          </p:cNvPicPr>
          <p:nvPr/>
        </p:nvPicPr>
        <p:blipFill>
          <a:blip r:embed="rId3">
            <a:extLst/>
          </a:blip>
          <a:stretch>
            <a:fillRect/>
          </a:stretch>
        </p:blipFill>
        <p:spPr>
          <a:xfrm>
            <a:off x="3200400" y="12763644"/>
            <a:ext cx="2438400" cy="799957"/>
          </a:xfrm>
          <a:prstGeom prst="rect">
            <a:avLst/>
          </a:prstGeom>
          <a:ln w="12700">
            <a:miter lim="400000"/>
          </a:ln>
        </p:spPr>
      </p:pic>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sp>
        <p:nvSpPr>
          <p:cNvPr id="114" name="Rectangle"/>
          <p:cNvSpPr/>
          <p:nvPr/>
        </p:nvSpPr>
        <p:spPr>
          <a:xfrm>
            <a:off x="2895600" y="12649200"/>
            <a:ext cx="18592800" cy="1371600"/>
          </a:xfrm>
          <a:prstGeom prst="rect">
            <a:avLst/>
          </a:prstGeom>
          <a:solidFill>
            <a:srgbClr val="920000"/>
          </a:solidFill>
          <a:ln w="12700">
            <a:miter lim="400000"/>
          </a:ln>
        </p:spPr>
        <p:txBody>
          <a:bodyPr tIns="91439" bIns="91439" anchor="ctr"/>
          <a:lstStyle/>
          <a:p>
            <a:pPr algn="ctr">
              <a:defRPr>
                <a:solidFill>
                  <a:srgbClr val="FFFFFF"/>
                </a:solidFill>
              </a:defRPr>
            </a:pPr>
            <a:endParaRPr/>
          </a:p>
        </p:txBody>
      </p:sp>
      <p:sp>
        <p:nvSpPr>
          <p:cNvPr id="115" name="Rectangle"/>
          <p:cNvSpPr/>
          <p:nvPr/>
        </p:nvSpPr>
        <p:spPr>
          <a:xfrm>
            <a:off x="2895600" y="-762000"/>
            <a:ext cx="18592800" cy="3048000"/>
          </a:xfrm>
          <a:prstGeom prst="rect">
            <a:avLst/>
          </a:prstGeom>
          <a:solidFill>
            <a:srgbClr val="315683"/>
          </a:solidFill>
          <a:ln w="12700">
            <a:miter lim="400000"/>
          </a:ln>
        </p:spPr>
        <p:txBody>
          <a:bodyPr tIns="91439" bIns="91439" anchor="ctr"/>
          <a:lstStyle/>
          <a:p>
            <a:pPr algn="ctr">
              <a:defRPr>
                <a:solidFill>
                  <a:srgbClr val="FFFFFF"/>
                </a:solidFill>
              </a:defRPr>
            </a:pPr>
            <a:endParaRPr/>
          </a:p>
        </p:txBody>
      </p:sp>
      <p:sp>
        <p:nvSpPr>
          <p:cNvPr id="116" name="Rectangle"/>
          <p:cNvSpPr/>
          <p:nvPr/>
        </p:nvSpPr>
        <p:spPr>
          <a:xfrm>
            <a:off x="2895600" y="2286000"/>
            <a:ext cx="18592800" cy="10363200"/>
          </a:xfrm>
          <a:prstGeom prst="rect">
            <a:avLst/>
          </a:prstGeom>
          <a:solidFill>
            <a:srgbClr val="D9D9D9"/>
          </a:solidFill>
          <a:ln w="12700">
            <a:miter lim="400000"/>
          </a:ln>
        </p:spPr>
        <p:txBody>
          <a:bodyPr tIns="91439" bIns="91439" anchor="ctr"/>
          <a:lstStyle/>
          <a:p>
            <a:pPr algn="ctr">
              <a:defRPr>
                <a:solidFill>
                  <a:srgbClr val="FFFFFF"/>
                </a:solidFill>
              </a:defRPr>
            </a:pPr>
            <a:endParaRPr/>
          </a:p>
        </p:txBody>
      </p:sp>
      <p:pic>
        <p:nvPicPr>
          <p:cNvPr id="117" name="image1.tif" descr="image1.tif"/>
          <p:cNvPicPr>
            <a:picLocks noChangeAspect="1"/>
          </p:cNvPicPr>
          <p:nvPr/>
        </p:nvPicPr>
        <p:blipFill>
          <a:blip r:embed="rId2">
            <a:extLst/>
          </a:blip>
          <a:stretch>
            <a:fillRect/>
          </a:stretch>
        </p:blipFill>
        <p:spPr>
          <a:xfrm>
            <a:off x="9303542" y="2438400"/>
            <a:ext cx="4598127" cy="10058400"/>
          </a:xfrm>
          <a:prstGeom prst="rect">
            <a:avLst/>
          </a:prstGeom>
          <a:ln w="12700">
            <a:miter lim="400000"/>
          </a:ln>
        </p:spPr>
      </p:pic>
      <p:pic>
        <p:nvPicPr>
          <p:cNvPr id="118" name="image2.jpg" descr="image2.jpg"/>
          <p:cNvPicPr>
            <a:picLocks noChangeAspect="1"/>
          </p:cNvPicPr>
          <p:nvPr/>
        </p:nvPicPr>
        <p:blipFill>
          <a:blip r:embed="rId3">
            <a:extLst/>
          </a:blip>
          <a:stretch>
            <a:fillRect/>
          </a:stretch>
        </p:blipFill>
        <p:spPr>
          <a:xfrm>
            <a:off x="3200400" y="12763644"/>
            <a:ext cx="2438400" cy="799957"/>
          </a:xfrm>
          <a:prstGeom prst="rect">
            <a:avLst/>
          </a:prstGeom>
          <a:ln w="12700">
            <a:miter lim="400000"/>
          </a:ln>
        </p:spPr>
      </p:pic>
      <p:sp>
        <p:nvSpPr>
          <p:cNvPr id="119" name="Title Text"/>
          <p:cNvSpPr txBox="1">
            <a:spLocks noGrp="1"/>
          </p:cNvSpPr>
          <p:nvPr>
            <p:ph type="title"/>
          </p:nvPr>
        </p:nvSpPr>
        <p:spPr>
          <a:xfrm>
            <a:off x="3962400" y="546100"/>
            <a:ext cx="6016627" cy="2324100"/>
          </a:xfrm>
          <a:prstGeom prst="rect">
            <a:avLst/>
          </a:prstGeom>
        </p:spPr>
        <p:txBody>
          <a:bodyPr anchor="b"/>
          <a:lstStyle>
            <a:lvl1pPr algn="l">
              <a:defRPr sz="4000" b="1"/>
            </a:lvl1pPr>
          </a:lstStyle>
          <a:p>
            <a:r>
              <a:t>Title Text</a:t>
            </a:r>
          </a:p>
        </p:txBody>
      </p:sp>
      <p:sp>
        <p:nvSpPr>
          <p:cNvPr id="120" name="Body Level One…"/>
          <p:cNvSpPr txBox="1">
            <a:spLocks noGrp="1"/>
          </p:cNvSpPr>
          <p:nvPr>
            <p:ph type="body" sz="half" idx="1"/>
          </p:nvPr>
        </p:nvSpPr>
        <p:spPr>
          <a:xfrm>
            <a:off x="10198100" y="546100"/>
            <a:ext cx="10223500" cy="117062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21" name="Rectangle"/>
          <p:cNvSpPr>
            <a:spLocks noGrp="1"/>
          </p:cNvSpPr>
          <p:nvPr>
            <p:ph type="body" sz="quarter" idx="13"/>
          </p:nvPr>
        </p:nvSpPr>
        <p:spPr>
          <a:xfrm>
            <a:off x="3962400" y="2870200"/>
            <a:ext cx="6016627" cy="9382126"/>
          </a:xfrm>
          <a:prstGeom prst="rect">
            <a:avLst/>
          </a:prstGeom>
          <a:ln w="12700"/>
        </p:spPr>
        <p:txBody>
          <a:bodyPr/>
          <a:lstStyle/>
          <a:p>
            <a:pPr marL="0" indent="0">
              <a:spcBef>
                <a:spcPts val="600"/>
              </a:spcBef>
              <a:buSzTx/>
              <a:buFontTx/>
              <a:buNone/>
              <a:defRPr sz="2800"/>
            </a:pPr>
            <a:endParaRPr/>
          </a:p>
        </p:txBody>
      </p:sp>
      <p:sp>
        <p:nvSpPr>
          <p:cNvPr id="1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40888" y="-120359"/>
            <a:ext cx="24665776" cy="2406359"/>
          </a:xfrm>
          <a:prstGeom prst="rect">
            <a:avLst/>
          </a:prstGeom>
          <a:solidFill>
            <a:srgbClr val="003056"/>
          </a:solidFill>
          <a:ln w="12700">
            <a:miter lim="400000"/>
          </a:ln>
        </p:spPr>
        <p:txBody>
          <a:bodyPr tIns="91439" bIns="91439" anchor="ctr"/>
          <a:lstStyle/>
          <a:p>
            <a:pPr algn="ctr">
              <a:defRPr>
                <a:solidFill>
                  <a:srgbClr val="FFFFFF"/>
                </a:solidFill>
              </a:defRPr>
            </a:pPr>
            <a:endParaRPr/>
          </a:p>
        </p:txBody>
      </p:sp>
      <p:sp>
        <p:nvSpPr>
          <p:cNvPr id="3" name="Rectangle"/>
          <p:cNvSpPr/>
          <p:nvPr/>
        </p:nvSpPr>
        <p:spPr>
          <a:xfrm>
            <a:off x="-1228617" y="2286000"/>
            <a:ext cx="26717437" cy="9770462"/>
          </a:xfrm>
          <a:prstGeom prst="rect">
            <a:avLst/>
          </a:prstGeom>
          <a:gradFill>
            <a:gsLst>
              <a:gs pos="0">
                <a:srgbClr val="003056">
                  <a:alpha val="0"/>
                </a:srgbClr>
              </a:gs>
              <a:gs pos="32684">
                <a:srgbClr val="003056">
                  <a:alpha val="5500"/>
                </a:srgbClr>
              </a:gs>
              <a:gs pos="53951">
                <a:srgbClr val="003056">
                  <a:alpha val="11000"/>
                </a:srgbClr>
              </a:gs>
              <a:gs pos="80418">
                <a:srgbClr val="375E7F">
                  <a:alpha val="24022"/>
                </a:srgbClr>
              </a:gs>
              <a:gs pos="97558">
                <a:srgbClr val="1C476A">
                  <a:alpha val="62011"/>
                </a:srgbClr>
              </a:gs>
              <a:gs pos="100000">
                <a:srgbClr val="003056"/>
              </a:gs>
            </a:gsLst>
            <a:path path="circle">
              <a:fillToRect l="37721" t="-19636" r="62278" b="119636"/>
            </a:path>
          </a:gradFill>
          <a:ln w="12700">
            <a:miter lim="400000"/>
          </a:ln>
        </p:spPr>
        <p:txBody>
          <a:bodyPr tIns="91439" bIns="91439" anchor="ctr"/>
          <a:lstStyle/>
          <a:p>
            <a:pPr algn="ctr">
              <a:defRPr>
                <a:solidFill>
                  <a:srgbClr val="FFFFFF"/>
                </a:solidFill>
              </a:defRPr>
            </a:pPr>
            <a:endParaRPr/>
          </a:p>
        </p:txBody>
      </p:sp>
      <p:sp>
        <p:nvSpPr>
          <p:cNvPr id="4" name="Rectangle"/>
          <p:cNvSpPr/>
          <p:nvPr/>
        </p:nvSpPr>
        <p:spPr>
          <a:xfrm>
            <a:off x="-122717" y="11991842"/>
            <a:ext cx="24763925" cy="2028958"/>
          </a:xfrm>
          <a:prstGeom prst="rect">
            <a:avLst/>
          </a:prstGeom>
          <a:solidFill>
            <a:srgbClr val="E2231A"/>
          </a:solidFill>
          <a:ln w="12700">
            <a:miter lim="400000"/>
          </a:ln>
        </p:spPr>
        <p:txBody>
          <a:bodyPr tIns="91439" bIns="91439" anchor="ctr"/>
          <a:lstStyle/>
          <a:p>
            <a:pPr algn="ctr">
              <a:defRPr>
                <a:solidFill>
                  <a:srgbClr val="FFFFFF"/>
                </a:solidFill>
              </a:defRPr>
            </a:pPr>
            <a:endParaRPr/>
          </a:p>
        </p:txBody>
      </p:sp>
      <p:pic>
        <p:nvPicPr>
          <p:cNvPr id="5" name="ABE Logo White.pdf" descr="ABE Logo White.pdf"/>
          <p:cNvPicPr>
            <a:picLocks noChangeAspect="1"/>
          </p:cNvPicPr>
          <p:nvPr/>
        </p:nvPicPr>
        <p:blipFill>
          <a:blip r:embed="rId16">
            <a:extLst/>
          </a:blip>
          <a:stretch>
            <a:fillRect/>
          </a:stretch>
        </p:blipFill>
        <p:spPr>
          <a:xfrm>
            <a:off x="18556178" y="195011"/>
            <a:ext cx="5261918" cy="1775627"/>
          </a:xfrm>
          <a:prstGeom prst="rect">
            <a:avLst/>
          </a:prstGeom>
          <a:ln w="12700">
            <a:miter lim="400000"/>
          </a:ln>
        </p:spPr>
      </p:pic>
      <p:sp>
        <p:nvSpPr>
          <p:cNvPr id="6" name="Title Text"/>
          <p:cNvSpPr txBox="1">
            <a:spLocks noGrp="1"/>
          </p:cNvSpPr>
          <p:nvPr>
            <p:ph type="title"/>
          </p:nvPr>
        </p:nvSpPr>
        <p:spPr>
          <a:xfrm>
            <a:off x="3962400" y="549276"/>
            <a:ext cx="16459200" cy="2286001"/>
          </a:xfrm>
          <a:prstGeom prst="rect">
            <a:avLst/>
          </a:prstGeom>
          <a:ln w="25400">
            <a:miter lim="400000"/>
          </a:ln>
          <a:extLst>
            <a:ext uri="{C572A759-6A51-4108-AA02-DFA0A04FC94B}">
              <ma14:wrappingTextBoxFlag xmlns:ma14="http://schemas.microsoft.com/office/mac/drawingml/2011/main" xmlns="" val="1"/>
            </a:ext>
          </a:extLst>
        </p:spPr>
        <p:txBody>
          <a:bodyPr tIns="91439" bIns="91439" anchor="ctr">
            <a:normAutofit/>
          </a:bodyPr>
          <a:lstStyle/>
          <a:p>
            <a:r>
              <a:t>Title Text</a:t>
            </a:r>
          </a:p>
        </p:txBody>
      </p:sp>
      <p:sp>
        <p:nvSpPr>
          <p:cNvPr id="7" name="Body Level One…"/>
          <p:cNvSpPr txBox="1">
            <a:spLocks noGrp="1"/>
          </p:cNvSpPr>
          <p:nvPr>
            <p:ph type="body" idx="1"/>
          </p:nvPr>
        </p:nvSpPr>
        <p:spPr>
          <a:xfrm>
            <a:off x="3962400" y="3200400"/>
            <a:ext cx="16459200" cy="9051926"/>
          </a:xfrm>
          <a:prstGeom prst="rect">
            <a:avLst/>
          </a:prstGeom>
          <a:ln w="25400">
            <a:miter lim="400000"/>
          </a:ln>
          <a:extLst>
            <a:ext uri="{C572A759-6A51-4108-AA02-DFA0A04FC94B}">
              <ma14:wrappingTextBoxFlag xmlns:ma14="http://schemas.microsoft.com/office/mac/drawingml/2011/main" xmlns="" val="1"/>
            </a:ext>
          </a:extLst>
        </p:spPr>
        <p:txBody>
          <a:bodyPr tIns="91439" bIns="91439">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19917052" y="12802235"/>
            <a:ext cx="504548" cy="551181"/>
          </a:xfrm>
          <a:prstGeom prst="rect">
            <a:avLst/>
          </a:prstGeom>
          <a:ln w="25400">
            <a:miter lim="400000"/>
          </a:ln>
        </p:spPr>
        <p:txBody>
          <a:bodyPr wrap="none" tIns="91439" bIns="91439" anchor="ctr">
            <a:spAutoFit/>
          </a:bodyPr>
          <a:lstStyle>
            <a:lvl1pPr algn="r">
              <a:defRPr sz="2400">
                <a:solidFill>
                  <a:srgbClr val="FFFFFF"/>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n-lt"/>
          <a:ea typeface="+mn-ea"/>
          <a:cs typeface="+mn-cs"/>
          <a:sym typeface="Calibri"/>
        </a:defRPr>
      </a:lvl1pPr>
      <a:lvl2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n-lt"/>
          <a:ea typeface="+mn-ea"/>
          <a:cs typeface="+mn-cs"/>
          <a:sym typeface="Calibri"/>
        </a:defRPr>
      </a:lvl2pPr>
      <a:lvl3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n-lt"/>
          <a:ea typeface="+mn-ea"/>
          <a:cs typeface="+mn-cs"/>
          <a:sym typeface="Calibri"/>
        </a:defRPr>
      </a:lvl3pPr>
      <a:lvl4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n-lt"/>
          <a:ea typeface="+mn-ea"/>
          <a:cs typeface="+mn-cs"/>
          <a:sym typeface="Calibri"/>
        </a:defRPr>
      </a:lvl4pPr>
      <a:lvl5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n-lt"/>
          <a:ea typeface="+mn-ea"/>
          <a:cs typeface="+mn-cs"/>
          <a:sym typeface="Calibri"/>
        </a:defRPr>
      </a:lvl5pPr>
      <a:lvl6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n-lt"/>
          <a:ea typeface="+mn-ea"/>
          <a:cs typeface="+mn-cs"/>
          <a:sym typeface="Calibri"/>
        </a:defRPr>
      </a:lvl6pPr>
      <a:lvl7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n-lt"/>
          <a:ea typeface="+mn-ea"/>
          <a:cs typeface="+mn-cs"/>
          <a:sym typeface="Calibri"/>
        </a:defRPr>
      </a:lvl7pPr>
      <a:lvl8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n-lt"/>
          <a:ea typeface="+mn-ea"/>
          <a:cs typeface="+mn-cs"/>
          <a:sym typeface="Calibri"/>
        </a:defRPr>
      </a:lvl8pPr>
      <a:lvl9pPr marL="0" marR="0" indent="0" algn="ctr" defTabSz="1828800" rtl="0" latinLnBrk="0">
        <a:lnSpc>
          <a:spcPct val="100000"/>
        </a:lnSpc>
        <a:spcBef>
          <a:spcPts val="0"/>
        </a:spcBef>
        <a:spcAft>
          <a:spcPts val="0"/>
        </a:spcAft>
        <a:buClrTx/>
        <a:buSzTx/>
        <a:buFontTx/>
        <a:buNone/>
        <a:tabLst/>
        <a:defRPr sz="8800" b="0" i="0" u="none" strike="noStrike" cap="none" spc="0" baseline="0">
          <a:ln>
            <a:noFill/>
          </a:ln>
          <a:solidFill>
            <a:srgbClr val="000000"/>
          </a:solidFill>
          <a:uFillTx/>
          <a:latin typeface="+mn-lt"/>
          <a:ea typeface="+mn-ea"/>
          <a:cs typeface="+mn-cs"/>
          <a:sym typeface="Calibri"/>
        </a:defRPr>
      </a:lvl9pPr>
    </p:titleStyle>
    <p:bodyStyle>
      <a:lvl1pPr marL="685800" marR="0" indent="-68580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n-lt"/>
          <a:ea typeface="+mn-ea"/>
          <a:cs typeface="+mn-cs"/>
          <a:sym typeface="Calibri"/>
        </a:defRPr>
      </a:lvl1pPr>
      <a:lvl2pPr marL="1110342" marR="0" indent="-653142"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n-lt"/>
          <a:ea typeface="+mn-ea"/>
          <a:cs typeface="+mn-cs"/>
          <a:sym typeface="Calibri"/>
        </a:defRPr>
      </a:lvl2pPr>
      <a:lvl3pPr marL="1524000" marR="0" indent="-60960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n-lt"/>
          <a:ea typeface="+mn-ea"/>
          <a:cs typeface="+mn-cs"/>
          <a:sym typeface="Calibri"/>
        </a:defRPr>
      </a:lvl3pPr>
      <a:lvl4pPr marL="21031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n-lt"/>
          <a:ea typeface="+mn-ea"/>
          <a:cs typeface="+mn-cs"/>
          <a:sym typeface="Calibri"/>
        </a:defRPr>
      </a:lvl4pPr>
      <a:lvl5pPr marL="25603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n-lt"/>
          <a:ea typeface="+mn-ea"/>
          <a:cs typeface="+mn-cs"/>
          <a:sym typeface="Calibri"/>
        </a:defRPr>
      </a:lvl5pPr>
      <a:lvl6pPr marL="30175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n-lt"/>
          <a:ea typeface="+mn-ea"/>
          <a:cs typeface="+mn-cs"/>
          <a:sym typeface="Calibri"/>
        </a:defRPr>
      </a:lvl6pPr>
      <a:lvl7pPr marL="34747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n-lt"/>
          <a:ea typeface="+mn-ea"/>
          <a:cs typeface="+mn-cs"/>
          <a:sym typeface="Calibri"/>
        </a:defRPr>
      </a:lvl7pPr>
      <a:lvl8pPr marL="39319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n-lt"/>
          <a:ea typeface="+mn-ea"/>
          <a:cs typeface="+mn-cs"/>
          <a:sym typeface="Calibri"/>
        </a:defRPr>
      </a:lvl8pPr>
      <a:lvl9pPr marL="4389120" marR="0" indent="-731520" algn="l" defTabSz="1828800" rtl="0" latinLnBrk="0">
        <a:lnSpc>
          <a:spcPct val="100000"/>
        </a:lnSpc>
        <a:spcBef>
          <a:spcPts val="1500"/>
        </a:spcBef>
        <a:spcAft>
          <a:spcPts val="0"/>
        </a:spcAft>
        <a:buClrTx/>
        <a:buSzPct val="100000"/>
        <a:buFont typeface="Arial"/>
        <a:buChar char="•"/>
        <a:tabLst/>
        <a:defRPr sz="6400" b="0" i="0" u="none" strike="noStrike" cap="none" spc="0" baseline="0">
          <a:ln>
            <a:noFill/>
          </a:ln>
          <a:solidFill>
            <a:srgbClr val="000000"/>
          </a:solidFill>
          <a:uFillTx/>
          <a:latin typeface="+mn-lt"/>
          <a:ea typeface="+mn-ea"/>
          <a:cs typeface="+mn-cs"/>
          <a:sym typeface="Calibri"/>
        </a:defRPr>
      </a:lvl9pPr>
    </p:bodyStyle>
    <p:otherStyle>
      <a:lvl1pPr marL="0" marR="0" indent="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1pPr>
      <a:lvl2pPr marL="0" marR="0" indent="4572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2pPr>
      <a:lvl3pPr marL="0" marR="0" indent="9144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3pPr>
      <a:lvl4pPr marL="0" marR="0" indent="13716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4pPr>
      <a:lvl5pPr marL="0" marR="0" indent="18288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5pPr>
      <a:lvl6pPr marL="0" marR="0" indent="22860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6pPr>
      <a:lvl7pPr marL="0" marR="0" indent="27432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7pPr>
      <a:lvl8pPr marL="0" marR="0" indent="32004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8pPr>
      <a:lvl9pPr marL="0" marR="0" indent="3657600" algn="r" defTabSz="18288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vmajewski@thinkabx.co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 name="Customer-Roadmap.jpg" descr="Customer-Roadmap.jpg"/>
          <p:cNvPicPr>
            <a:picLocks noChangeAspect="1"/>
          </p:cNvPicPr>
          <p:nvPr/>
        </p:nvPicPr>
        <p:blipFill>
          <a:blip r:embed="rId2">
            <a:alphaModFix amt="37316"/>
            <a:extLst/>
          </a:blip>
          <a:stretch>
            <a:fillRect/>
          </a:stretch>
        </p:blipFill>
        <p:spPr>
          <a:xfrm>
            <a:off x="3108081" y="-87068"/>
            <a:ext cx="21275919" cy="13890136"/>
          </a:xfrm>
          <a:prstGeom prst="rect">
            <a:avLst/>
          </a:prstGeom>
          <a:ln w="12700">
            <a:miter lim="400000"/>
          </a:ln>
        </p:spPr>
      </p:pic>
      <p:sp>
        <p:nvSpPr>
          <p:cNvPr id="197" name="Strategic Planning……"/>
          <p:cNvSpPr txBox="1"/>
          <p:nvPr/>
        </p:nvSpPr>
        <p:spPr>
          <a:xfrm>
            <a:off x="6217210" y="1073030"/>
            <a:ext cx="15270527" cy="4678202"/>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lgn="ctr">
              <a:defRPr sz="12600">
                <a:solidFill>
                  <a:srgbClr val="E12219"/>
                </a:solidFill>
                <a:latin typeface="Capitals"/>
                <a:ea typeface="Capitals"/>
                <a:cs typeface="Capitals"/>
                <a:sym typeface="Capitals"/>
              </a:defRPr>
            </a:pPr>
            <a:r>
              <a:rPr dirty="0"/>
              <a:t>Strategic Planning…</a:t>
            </a:r>
          </a:p>
          <a:p>
            <a:pPr algn="r">
              <a:defRPr sz="8100">
                <a:solidFill>
                  <a:srgbClr val="E12219"/>
                </a:solidFill>
                <a:latin typeface="Capitals"/>
                <a:ea typeface="Capitals"/>
                <a:cs typeface="Capitals"/>
                <a:sym typeface="Capitals"/>
              </a:defRPr>
            </a:pPr>
            <a:r>
              <a:rPr dirty="0"/>
              <a:t>Your </a:t>
            </a:r>
            <a:r>
              <a:rPr lang="en-US" dirty="0"/>
              <a:t> Roadmap</a:t>
            </a:r>
            <a:r>
              <a:rPr dirty="0"/>
              <a:t> To Retirement Bliss</a:t>
            </a:r>
          </a:p>
          <a:p>
            <a:pPr algn="ctr">
              <a:defRPr sz="8500">
                <a:solidFill>
                  <a:srgbClr val="003056"/>
                </a:solidFill>
                <a:latin typeface="Capitals"/>
                <a:ea typeface="Capitals"/>
                <a:cs typeface="Capitals"/>
                <a:sym typeface="Capitals"/>
              </a:defRPr>
            </a:pPr>
            <a:endParaRPr dirty="0"/>
          </a:p>
        </p:txBody>
      </p:sp>
      <p:sp>
        <p:nvSpPr>
          <p:cNvPr id="198" name="Presented By:…"/>
          <p:cNvSpPr txBox="1"/>
          <p:nvPr/>
        </p:nvSpPr>
        <p:spPr>
          <a:xfrm>
            <a:off x="8736762" y="9531953"/>
            <a:ext cx="6487673" cy="2708432"/>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defRPr sz="4300">
                <a:solidFill>
                  <a:srgbClr val="003056"/>
                </a:solidFill>
                <a:latin typeface="Capitals"/>
                <a:ea typeface="Capitals"/>
                <a:cs typeface="Capitals"/>
                <a:sym typeface="Capitals"/>
              </a:defRPr>
            </a:pPr>
            <a:r>
              <a:rPr dirty="0"/>
              <a:t>Presented By:</a:t>
            </a:r>
            <a:endParaRPr lang="en-US" dirty="0"/>
          </a:p>
          <a:p>
            <a:pPr>
              <a:defRPr sz="7800">
                <a:solidFill>
                  <a:srgbClr val="003056"/>
                </a:solidFill>
                <a:latin typeface="Capitals"/>
                <a:ea typeface="Capitals"/>
                <a:cs typeface="Capitals"/>
                <a:sym typeface="Capitals"/>
              </a:defRPr>
            </a:pPr>
            <a:r>
              <a:rPr lang="en-US" dirty="0"/>
              <a:t>John Mashburn</a:t>
            </a:r>
          </a:p>
          <a:p>
            <a:pPr>
              <a:defRPr sz="4300">
                <a:solidFill>
                  <a:srgbClr val="003056"/>
                </a:solidFill>
                <a:latin typeface="Capitals"/>
                <a:ea typeface="Capitals"/>
                <a:cs typeface="Capitals"/>
                <a:sym typeface="Capitals"/>
              </a:defRPr>
            </a:pPr>
            <a:r>
              <a:rPr lang="en-US" dirty="0"/>
              <a:t>Federal Benefit Specialist</a:t>
            </a:r>
            <a:endParaRPr dirty="0"/>
          </a:p>
        </p:txBody>
      </p:sp>
      <p:pic>
        <p:nvPicPr>
          <p:cNvPr id="199" name="image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4829" y="8952674"/>
            <a:ext cx="4135569" cy="4135569"/>
          </a:xfrm>
          <a:prstGeom prst="rect">
            <a:avLst/>
          </a:prstGeom>
          <a:ln w="139700">
            <a:solidFill>
              <a:srgbClr val="003056"/>
            </a:solidFill>
            <a:miter lim="400000"/>
          </a:ln>
        </p:spPr>
      </p:pic>
      <p:sp>
        <p:nvSpPr>
          <p:cNvPr id="200" name="2018 ASMC Aloha Chapter RPDI"/>
          <p:cNvSpPr txBox="1"/>
          <p:nvPr/>
        </p:nvSpPr>
        <p:spPr>
          <a:xfrm>
            <a:off x="6837578" y="5929827"/>
            <a:ext cx="14029803" cy="1215715"/>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lgn="ctr">
              <a:defRPr sz="6700">
                <a:solidFill>
                  <a:srgbClr val="003056"/>
                </a:solidFill>
                <a:latin typeface="Capitals"/>
                <a:ea typeface="Capitals"/>
                <a:cs typeface="Capitals"/>
                <a:sym typeface="Capitals"/>
              </a:defRPr>
            </a:lvl1pPr>
          </a:lstStyle>
          <a:p>
            <a:r>
              <a:rPr dirty="0"/>
              <a:t>201</a:t>
            </a:r>
            <a:r>
              <a:rPr lang="en-US" dirty="0"/>
              <a:t>9 South Carolina Federal Employees</a:t>
            </a:r>
            <a:endParaRPr dirty="0"/>
          </a:p>
        </p:txBody>
      </p:sp>
      <p:sp>
        <p:nvSpPr>
          <p:cNvPr id="201" name="Line"/>
          <p:cNvSpPr/>
          <p:nvPr/>
        </p:nvSpPr>
        <p:spPr>
          <a:xfrm>
            <a:off x="10232945" y="5243737"/>
            <a:ext cx="7239056" cy="1"/>
          </a:xfrm>
          <a:prstGeom prst="line">
            <a:avLst/>
          </a:prstGeom>
          <a:ln w="50800">
            <a:solidFill>
              <a:srgbClr val="E12219"/>
            </a:solidFill>
          </a:ln>
          <a:effectLst>
            <a:outerShdw blurRad="76200" dist="38100" dir="5400000" rotWithShape="0">
              <a:srgbClr val="000000">
                <a:alpha val="38000"/>
              </a:srgbClr>
            </a:outerShdw>
          </a:effectLst>
        </p:spPr>
        <p:txBody>
          <a:bodyPr tIns="91439" bIns="91439"/>
          <a:lstStyle/>
          <a:p>
            <a:endParaRPr/>
          </a:p>
        </p:txBody>
      </p:sp>
      <p:sp>
        <p:nvSpPr>
          <p:cNvPr id="202" name="Line"/>
          <p:cNvSpPr/>
          <p:nvPr/>
        </p:nvSpPr>
        <p:spPr>
          <a:xfrm>
            <a:off x="10232945" y="807546"/>
            <a:ext cx="7239056" cy="1"/>
          </a:xfrm>
          <a:prstGeom prst="line">
            <a:avLst/>
          </a:prstGeom>
          <a:ln w="50800">
            <a:solidFill>
              <a:srgbClr val="E12219"/>
            </a:solidFill>
          </a:ln>
          <a:effectLst>
            <a:outerShdw blurRad="76200" dist="38100" dir="5400000" rotWithShape="0">
              <a:srgbClr val="000000">
                <a:alpha val="38000"/>
              </a:srgbClr>
            </a:outerShdw>
          </a:effectLst>
        </p:spPr>
        <p:txBody>
          <a:bodyPr tIns="91439" bIns="91439"/>
          <a:lstStyle/>
          <a:p>
            <a:endParaRPr/>
          </a:p>
        </p:txBody>
      </p:sp>
      <p:pic>
        <p:nvPicPr>
          <p:cNvPr id="3" name="Picture 2">
            <a:extLst>
              <a:ext uri="{FF2B5EF4-FFF2-40B4-BE49-F238E27FC236}">
                <a16:creationId xmlns:a16="http://schemas.microsoft.com/office/drawing/2014/main" id="{A98BAF8E-5044-417D-81B4-328D66B87C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26540" y="11637158"/>
            <a:ext cx="5406886" cy="1759040"/>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FEGLI - Basic"/>
          <p:cNvSpPr txBox="1"/>
          <p:nvPr/>
        </p:nvSpPr>
        <p:spPr>
          <a:xfrm>
            <a:off x="491515" y="489730"/>
            <a:ext cx="4826071"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200">
                <a:solidFill>
                  <a:srgbClr val="FFFFFF"/>
                </a:solidFill>
              </a:defRPr>
            </a:lvl1pPr>
          </a:lstStyle>
          <a:p>
            <a:r>
              <a:t>FEGLI - Basic</a:t>
            </a:r>
          </a:p>
        </p:txBody>
      </p:sp>
      <p:sp>
        <p:nvSpPr>
          <p:cNvPr id="243" name="Employee has four options in retirement:…"/>
          <p:cNvSpPr txBox="1"/>
          <p:nvPr/>
        </p:nvSpPr>
        <p:spPr>
          <a:xfrm>
            <a:off x="4229299" y="3832269"/>
            <a:ext cx="15925402" cy="6677923"/>
          </a:xfrm>
          <a:prstGeom prst="rect">
            <a:avLst/>
          </a:prstGeom>
          <a:ln w="25400">
            <a:miter lim="400000"/>
          </a:ln>
          <a:extLst>
            <a:ext uri="{C572A759-6A51-4108-AA02-DFA0A04FC94B}">
              <ma14:wrappingTextBoxFlag xmlns:ma14="http://schemas.microsoft.com/office/mac/drawingml/2011/main" xmlns="" val="1"/>
            </a:ext>
          </a:extLst>
        </p:spPr>
        <p:txBody>
          <a:bodyPr lIns="45719" rIns="45719">
            <a:spAutoFit/>
          </a:bodyPr>
          <a:lstStyle/>
          <a:p>
            <a:pPr defTabSz="914400">
              <a:lnSpc>
                <a:spcPct val="150000"/>
              </a:lnSpc>
              <a:defRPr sz="6500">
                <a:solidFill>
                  <a:srgbClr val="003056"/>
                </a:solidFill>
                <a:latin typeface="Arial"/>
                <a:ea typeface="Arial"/>
                <a:cs typeface="Arial"/>
                <a:sym typeface="Arial"/>
              </a:defRPr>
            </a:pPr>
            <a:r>
              <a:rPr dirty="0"/>
              <a:t>Employee has four options in retirement:</a:t>
            </a:r>
          </a:p>
          <a:p>
            <a:pPr marL="1032710" lvl="1" indent="-651710" defTabSz="914400">
              <a:lnSpc>
                <a:spcPct val="150000"/>
              </a:lnSpc>
              <a:buSzPct val="100000"/>
              <a:buChar char="•"/>
              <a:defRPr sz="6500">
                <a:solidFill>
                  <a:srgbClr val="003056"/>
                </a:solidFill>
                <a:latin typeface="Arial"/>
                <a:ea typeface="Arial"/>
                <a:cs typeface="Arial"/>
                <a:sym typeface="Arial"/>
              </a:defRPr>
            </a:pPr>
            <a:r>
              <a:rPr dirty="0"/>
              <a:t>Cancel coverage</a:t>
            </a:r>
          </a:p>
          <a:p>
            <a:pPr marL="1032710" lvl="1" indent="-651710" defTabSz="914400">
              <a:lnSpc>
                <a:spcPct val="150000"/>
              </a:lnSpc>
              <a:buSzPct val="100000"/>
              <a:buChar char="•"/>
              <a:defRPr sz="6500">
                <a:solidFill>
                  <a:srgbClr val="003056"/>
                </a:solidFill>
                <a:latin typeface="Arial"/>
                <a:ea typeface="Arial"/>
                <a:cs typeface="Arial"/>
                <a:sym typeface="Arial"/>
              </a:defRPr>
            </a:pPr>
            <a:r>
              <a:rPr dirty="0"/>
              <a:t>Retain 25% of coverage</a:t>
            </a:r>
          </a:p>
          <a:p>
            <a:pPr marL="1032710" lvl="1" indent="-651710" defTabSz="914400">
              <a:lnSpc>
                <a:spcPct val="150000"/>
              </a:lnSpc>
              <a:buSzPct val="100000"/>
              <a:buChar char="•"/>
              <a:defRPr sz="6500">
                <a:solidFill>
                  <a:srgbClr val="003056"/>
                </a:solidFill>
                <a:latin typeface="Arial"/>
                <a:ea typeface="Arial"/>
                <a:cs typeface="Arial"/>
                <a:sym typeface="Arial"/>
              </a:defRPr>
            </a:pPr>
            <a:r>
              <a:rPr dirty="0"/>
              <a:t>Retain 50% of coverage</a:t>
            </a:r>
          </a:p>
          <a:p>
            <a:pPr marL="1032710" lvl="1" indent="-651710" defTabSz="914400">
              <a:lnSpc>
                <a:spcPct val="150000"/>
              </a:lnSpc>
              <a:buSzPct val="100000"/>
              <a:buChar char="•"/>
              <a:defRPr sz="6500">
                <a:solidFill>
                  <a:srgbClr val="003056"/>
                </a:solidFill>
                <a:latin typeface="Arial"/>
                <a:ea typeface="Arial"/>
                <a:cs typeface="Arial"/>
                <a:sym typeface="Arial"/>
              </a:defRPr>
            </a:pPr>
            <a:r>
              <a:rPr dirty="0"/>
              <a:t>Retain the full amount</a:t>
            </a:r>
          </a:p>
        </p:txBody>
      </p:sp>
      <p:pic>
        <p:nvPicPr>
          <p:cNvPr id="3" name="Picture 2">
            <a:extLst>
              <a:ext uri="{FF2B5EF4-FFF2-40B4-BE49-F238E27FC236}">
                <a16:creationId xmlns:a16="http://schemas.microsoft.com/office/drawing/2014/main" id="{CBC6716E-9E7C-4CC2-AF37-7AFD0584BD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6539" y="172680"/>
            <a:ext cx="5365945" cy="18416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243">
                                            <p:bg/>
                                          </p:spTgt>
                                        </p:tgtEl>
                                        <p:attrNameLst>
                                          <p:attrName>style.visibility</p:attrName>
                                        </p:attrNameLst>
                                      </p:cBhvr>
                                      <p:to>
                                        <p:strVal val="visible"/>
                                      </p:to>
                                    </p:set>
                                    <p:animEffect transition="in" filter="wipe(left)">
                                      <p:cBhvr>
                                        <p:cTn id="7" dur="1000"/>
                                        <p:tgtEl>
                                          <p:spTgt spid="243">
                                            <p:bg/>
                                          </p:spTgt>
                                        </p:tgtEl>
                                      </p:cBhvr>
                                    </p:animEffect>
                                  </p:childTnLst>
                                </p:cTn>
                              </p:par>
                              <p:par>
                                <p:cTn id="8" presetID="22" presetClass="entr" presetSubtype="8" fill="hold" grpId="0" nodeType="withEffect">
                                  <p:stCondLst>
                                    <p:cond delay="0"/>
                                  </p:stCondLst>
                                  <p:iterate>
                                    <p:tmAbs val="0"/>
                                  </p:iterate>
                                  <p:childTnLst>
                                    <p:set>
                                      <p:cBhvr>
                                        <p:cTn id="9" fill="hold"/>
                                        <p:tgtEl>
                                          <p:spTgt spid="243">
                                            <p:txEl>
                                              <p:pRg st="0" end="0"/>
                                            </p:txEl>
                                          </p:spTgt>
                                        </p:tgtEl>
                                        <p:attrNameLst>
                                          <p:attrName>style.visibility</p:attrName>
                                        </p:attrNameLst>
                                      </p:cBhvr>
                                      <p:to>
                                        <p:strVal val="visible"/>
                                      </p:to>
                                    </p:set>
                                    <p:animEffect transition="in" filter="wipe(left)">
                                      <p:cBhvr>
                                        <p:cTn id="10" dur="1000"/>
                                        <p:tgtEl>
                                          <p:spTgt spid="24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iterate>
                                    <p:tmAbs val="0"/>
                                  </p:iterate>
                                  <p:childTnLst>
                                    <p:set>
                                      <p:cBhvr>
                                        <p:cTn id="14" fill="hold"/>
                                        <p:tgtEl>
                                          <p:spTgt spid="243">
                                            <p:txEl>
                                              <p:pRg st="1" end="1"/>
                                            </p:txEl>
                                          </p:spTgt>
                                        </p:tgtEl>
                                        <p:attrNameLst>
                                          <p:attrName>style.visibility</p:attrName>
                                        </p:attrNameLst>
                                      </p:cBhvr>
                                      <p:to>
                                        <p:strVal val="visible"/>
                                      </p:to>
                                    </p:set>
                                    <p:animEffect transition="in" filter="wipe(left)">
                                      <p:cBhvr>
                                        <p:cTn id="15" dur="1000"/>
                                        <p:tgtEl>
                                          <p:spTgt spid="24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243">
                                            <p:txEl>
                                              <p:pRg st="2" end="2"/>
                                            </p:txEl>
                                          </p:spTgt>
                                        </p:tgtEl>
                                        <p:attrNameLst>
                                          <p:attrName>style.visibility</p:attrName>
                                        </p:attrNameLst>
                                      </p:cBhvr>
                                      <p:to>
                                        <p:strVal val="visible"/>
                                      </p:to>
                                    </p:set>
                                    <p:animEffect transition="in" filter="wipe(left)">
                                      <p:cBhvr>
                                        <p:cTn id="20" dur="1000"/>
                                        <p:tgtEl>
                                          <p:spTgt spid="24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43">
                                            <p:txEl>
                                              <p:pRg st="3" end="3"/>
                                            </p:txEl>
                                          </p:spTgt>
                                        </p:tgtEl>
                                        <p:attrNameLst>
                                          <p:attrName>style.visibility</p:attrName>
                                        </p:attrNameLst>
                                      </p:cBhvr>
                                      <p:to>
                                        <p:strVal val="visible"/>
                                      </p:to>
                                    </p:set>
                                    <p:animEffect transition="in" filter="wipe(left)">
                                      <p:cBhvr>
                                        <p:cTn id="25" dur="1000"/>
                                        <p:tgtEl>
                                          <p:spTgt spid="24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p:tmAbs val="0"/>
                                  </p:iterate>
                                  <p:childTnLst>
                                    <p:set>
                                      <p:cBhvr>
                                        <p:cTn id="29" fill="hold"/>
                                        <p:tgtEl>
                                          <p:spTgt spid="243">
                                            <p:txEl>
                                              <p:pRg st="4" end="4"/>
                                            </p:txEl>
                                          </p:spTgt>
                                        </p:tgtEl>
                                        <p:attrNameLst>
                                          <p:attrName>style.visibility</p:attrName>
                                        </p:attrNameLst>
                                      </p:cBhvr>
                                      <p:to>
                                        <p:strVal val="visible"/>
                                      </p:to>
                                    </p:set>
                                    <p:animEffect transition="in" filter="wipe(left)">
                                      <p:cBhvr>
                                        <p:cTn id="30" dur="1000"/>
                                        <p:tgtEl>
                                          <p:spTgt spid="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build="p" bldLvl="5"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FEGLI - Option A In Retirement"/>
          <p:cNvSpPr txBox="1"/>
          <p:nvPr/>
        </p:nvSpPr>
        <p:spPr>
          <a:xfrm>
            <a:off x="491515" y="489730"/>
            <a:ext cx="11529141"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200">
                <a:solidFill>
                  <a:srgbClr val="FFFFFF"/>
                </a:solidFill>
              </a:defRPr>
            </a:lvl1pPr>
          </a:lstStyle>
          <a:p>
            <a:r>
              <a:t>FEGLI - Option A In Retirement</a:t>
            </a:r>
          </a:p>
        </p:txBody>
      </p:sp>
      <p:sp>
        <p:nvSpPr>
          <p:cNvPr id="249" name="Coverage reduces at age 65 or retirement, whichever is later.  Premiums cease at same point…"/>
          <p:cNvSpPr txBox="1"/>
          <p:nvPr/>
        </p:nvSpPr>
        <p:spPr>
          <a:xfrm>
            <a:off x="2284788" y="4110652"/>
            <a:ext cx="19814424" cy="3847429"/>
          </a:xfrm>
          <a:prstGeom prst="rect">
            <a:avLst/>
          </a:prstGeom>
          <a:ln w="25400">
            <a:miter lim="400000"/>
          </a:ln>
          <a:extLst>
            <a:ext uri="{C572A759-6A51-4108-AA02-DFA0A04FC94B}">
              <ma14:wrappingTextBoxFlag xmlns:ma14="http://schemas.microsoft.com/office/mac/drawingml/2011/main" xmlns="" val="1"/>
            </a:ext>
          </a:extLst>
        </p:spPr>
        <p:txBody>
          <a:bodyPr lIns="45719" rIns="45719">
            <a:spAutoFit/>
          </a:bodyPr>
          <a:lstStyle/>
          <a:p>
            <a:pPr marL="651710" indent="-651710" defTabSz="914400">
              <a:lnSpc>
                <a:spcPct val="150000"/>
              </a:lnSpc>
              <a:buSzPct val="100000"/>
              <a:buChar char="•"/>
              <a:defRPr sz="6500">
                <a:solidFill>
                  <a:srgbClr val="003056"/>
                </a:solidFill>
                <a:latin typeface="Arial"/>
                <a:ea typeface="Arial"/>
                <a:cs typeface="Arial"/>
                <a:sym typeface="Arial"/>
              </a:defRPr>
            </a:pPr>
            <a:r>
              <a:rPr dirty="0"/>
              <a:t>Coverage reduces at age 65 or retirement, whichever is later.  Premiums cease at same point</a:t>
            </a:r>
          </a:p>
          <a:p>
            <a:pPr marL="651710" indent="-651710" defTabSz="914400">
              <a:lnSpc>
                <a:spcPct val="150000"/>
              </a:lnSpc>
              <a:buSzPct val="100000"/>
              <a:buChar char="•"/>
              <a:defRPr sz="6500">
                <a:solidFill>
                  <a:srgbClr val="003056"/>
                </a:solidFill>
                <a:latin typeface="Arial"/>
                <a:ea typeface="Arial"/>
                <a:cs typeface="Arial"/>
                <a:sym typeface="Arial"/>
              </a:defRPr>
            </a:pPr>
            <a:r>
              <a:rPr dirty="0"/>
              <a:t>Final coverage amount is $2,500</a:t>
            </a:r>
          </a:p>
        </p:txBody>
      </p:sp>
      <p:sp>
        <p:nvSpPr>
          <p:cNvPr id="250" name="$10,000"/>
          <p:cNvSpPr txBox="1"/>
          <p:nvPr/>
        </p:nvSpPr>
        <p:spPr>
          <a:xfrm>
            <a:off x="3288584" y="8842586"/>
            <a:ext cx="4165603" cy="16560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9500">
                <a:solidFill>
                  <a:srgbClr val="E12219"/>
                </a:solidFill>
              </a:defRPr>
            </a:lvl1pPr>
          </a:lstStyle>
          <a:p>
            <a:r>
              <a:t>$10,000</a:t>
            </a:r>
          </a:p>
        </p:txBody>
      </p:sp>
      <p:sp>
        <p:nvSpPr>
          <p:cNvPr id="251" name="$2,500"/>
          <p:cNvSpPr txBox="1"/>
          <p:nvPr/>
        </p:nvSpPr>
        <p:spPr>
          <a:xfrm>
            <a:off x="18063395" y="8842586"/>
            <a:ext cx="3554104" cy="16560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9500">
                <a:solidFill>
                  <a:srgbClr val="E12219"/>
                </a:solidFill>
              </a:defRPr>
            </a:lvl1pPr>
          </a:lstStyle>
          <a:p>
            <a:r>
              <a:t>$2,500</a:t>
            </a:r>
          </a:p>
        </p:txBody>
      </p:sp>
      <p:sp>
        <p:nvSpPr>
          <p:cNvPr id="252" name="Line"/>
          <p:cNvSpPr/>
          <p:nvPr/>
        </p:nvSpPr>
        <p:spPr>
          <a:xfrm>
            <a:off x="7766235" y="9749419"/>
            <a:ext cx="9985110" cy="1"/>
          </a:xfrm>
          <a:prstGeom prst="line">
            <a:avLst/>
          </a:prstGeom>
          <a:ln w="127000">
            <a:solidFill>
              <a:srgbClr val="E12219"/>
            </a:solidFill>
            <a:tailEnd type="triangle"/>
          </a:ln>
          <a:effectLst>
            <a:outerShdw blurRad="76200" dist="38100" dir="5400000" rotWithShape="0">
              <a:srgbClr val="000000">
                <a:alpha val="38000"/>
              </a:srgbClr>
            </a:outerShdw>
          </a:effectLst>
        </p:spPr>
        <p:txBody>
          <a:bodyPr tIns="91439" bIns="91439"/>
          <a:lstStyle/>
          <a:p>
            <a:endParaRPr/>
          </a:p>
        </p:txBody>
      </p:sp>
      <p:pic>
        <p:nvPicPr>
          <p:cNvPr id="3" name="Picture 2">
            <a:extLst>
              <a:ext uri="{FF2B5EF4-FFF2-40B4-BE49-F238E27FC236}">
                <a16:creationId xmlns:a16="http://schemas.microsoft.com/office/drawing/2014/main" id="{B238ADC6-FD8E-4463-A81D-74DE67E810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3287" y="154432"/>
            <a:ext cx="5379198" cy="180689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249">
                                            <p:bg/>
                                          </p:spTgt>
                                        </p:tgtEl>
                                        <p:attrNameLst>
                                          <p:attrName>style.visibility</p:attrName>
                                        </p:attrNameLst>
                                      </p:cBhvr>
                                      <p:to>
                                        <p:strVal val="visible"/>
                                      </p:to>
                                    </p:set>
                                    <p:animEffect transition="in" filter="wipe(up)">
                                      <p:cBhvr>
                                        <p:cTn id="7" dur="1000"/>
                                        <p:tgtEl>
                                          <p:spTgt spid="249">
                                            <p:bg/>
                                          </p:spTgt>
                                        </p:tgtEl>
                                      </p:cBhvr>
                                    </p:animEffect>
                                  </p:childTnLst>
                                </p:cTn>
                              </p:par>
                              <p:par>
                                <p:cTn id="8" presetID="22" presetClass="entr" presetSubtype="1" fill="hold" grpId="0" nodeType="withEffect">
                                  <p:stCondLst>
                                    <p:cond delay="0"/>
                                  </p:stCondLst>
                                  <p:iterate>
                                    <p:tmAbs val="0"/>
                                  </p:iterate>
                                  <p:childTnLst>
                                    <p:set>
                                      <p:cBhvr>
                                        <p:cTn id="9" fill="hold"/>
                                        <p:tgtEl>
                                          <p:spTgt spid="249">
                                            <p:txEl>
                                              <p:pRg st="0" end="0"/>
                                            </p:txEl>
                                          </p:spTgt>
                                        </p:tgtEl>
                                        <p:attrNameLst>
                                          <p:attrName>style.visibility</p:attrName>
                                        </p:attrNameLst>
                                      </p:cBhvr>
                                      <p:to>
                                        <p:strVal val="visible"/>
                                      </p:to>
                                    </p:set>
                                    <p:animEffect transition="in" filter="wipe(up)">
                                      <p:cBhvr>
                                        <p:cTn id="10" dur="1000"/>
                                        <p:tgtEl>
                                          <p:spTgt spid="24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249">
                                            <p:txEl>
                                              <p:pRg st="1" end="1"/>
                                            </p:txEl>
                                          </p:spTgt>
                                        </p:tgtEl>
                                        <p:attrNameLst>
                                          <p:attrName>style.visibility</p:attrName>
                                        </p:attrNameLst>
                                      </p:cBhvr>
                                      <p:to>
                                        <p:strVal val="visible"/>
                                      </p:to>
                                    </p:set>
                                    <p:animEffect transition="in" filter="wipe(up)">
                                      <p:cBhvr>
                                        <p:cTn id="15" dur="1000"/>
                                        <p:tgtEl>
                                          <p:spTgt spid="24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iterate>
                                    <p:tmAbs val="0"/>
                                  </p:iterate>
                                  <p:childTnLst>
                                    <p:set>
                                      <p:cBhvr>
                                        <p:cTn id="19" fill="hold"/>
                                        <p:tgtEl>
                                          <p:spTgt spid="250"/>
                                        </p:tgtEl>
                                        <p:attrNameLst>
                                          <p:attrName>style.visibility</p:attrName>
                                        </p:attrNameLst>
                                      </p:cBhvr>
                                      <p:to>
                                        <p:strVal val="visible"/>
                                      </p:to>
                                    </p:set>
                                    <p:animEffect transition="in" filter="wipe(left)">
                                      <p:cBhvr>
                                        <p:cTn id="20" dur="1000"/>
                                        <p:tgtEl>
                                          <p:spTgt spid="25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p:tmAbs val="0"/>
                                  </p:iterate>
                                  <p:childTnLst>
                                    <p:set>
                                      <p:cBhvr>
                                        <p:cTn id="24" fill="hold"/>
                                        <p:tgtEl>
                                          <p:spTgt spid="252"/>
                                        </p:tgtEl>
                                        <p:attrNameLst>
                                          <p:attrName>style.visibility</p:attrName>
                                        </p:attrNameLst>
                                      </p:cBhvr>
                                      <p:to>
                                        <p:strVal val="visible"/>
                                      </p:to>
                                    </p:set>
                                    <p:animEffect transition="in" filter="wipe(left)">
                                      <p:cBhvr>
                                        <p:cTn id="25" dur="1000"/>
                                        <p:tgtEl>
                                          <p:spTgt spid="25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iterate>
                                    <p:tmAbs val="0"/>
                                  </p:iterate>
                                  <p:childTnLst>
                                    <p:set>
                                      <p:cBhvr>
                                        <p:cTn id="29" fill="hold"/>
                                        <p:tgtEl>
                                          <p:spTgt spid="251"/>
                                        </p:tgtEl>
                                        <p:attrNameLst>
                                          <p:attrName>style.visibility</p:attrName>
                                        </p:attrNameLst>
                                      </p:cBhvr>
                                      <p:to>
                                        <p:strVal val="visible"/>
                                      </p:to>
                                    </p:set>
                                    <p:animEffect transition="in" filter="wipe(left)">
                                      <p:cBhvr>
                                        <p:cTn id="30" dur="1000"/>
                                        <p:tgtEl>
                                          <p:spTgt spid="2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 grpId="0" build="p" bldLvl="5" animBg="1" advAuto="0"/>
      <p:bldP spid="250" grpId="0" animBg="1" advAuto="0"/>
      <p:bldP spid="251" grpId="0" animBg="1" advAuto="0"/>
      <p:bldP spid="25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FEGLI - Option B"/>
          <p:cNvSpPr txBox="1"/>
          <p:nvPr/>
        </p:nvSpPr>
        <p:spPr>
          <a:xfrm>
            <a:off x="491515" y="489730"/>
            <a:ext cx="6201242"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200">
                <a:solidFill>
                  <a:srgbClr val="FFFFFF"/>
                </a:solidFill>
              </a:defRPr>
            </a:lvl1pPr>
          </a:lstStyle>
          <a:p>
            <a:r>
              <a:t>FEGLI - Option B</a:t>
            </a:r>
          </a:p>
        </p:txBody>
      </p:sp>
      <p:sp>
        <p:nvSpPr>
          <p:cNvPr id="261" name="Premiums increase every 5 years beginning at age 35…"/>
          <p:cNvSpPr txBox="1"/>
          <p:nvPr/>
        </p:nvSpPr>
        <p:spPr>
          <a:xfrm>
            <a:off x="1661572" y="5410536"/>
            <a:ext cx="21060856" cy="2894928"/>
          </a:xfrm>
          <a:prstGeom prst="rect">
            <a:avLst/>
          </a:prstGeom>
          <a:ln w="25400">
            <a:miter lim="400000"/>
          </a:ln>
          <a:extLst>
            <a:ext uri="{C572A759-6A51-4108-AA02-DFA0A04FC94B}">
              <ma14:wrappingTextBoxFlag xmlns:ma14="http://schemas.microsoft.com/office/mac/drawingml/2011/main" xmlns="" val="1"/>
            </a:ext>
          </a:extLst>
        </p:spPr>
        <p:txBody>
          <a:bodyPr lIns="45719" rIns="45719">
            <a:spAutoFit/>
          </a:bodyPr>
          <a:lstStyle/>
          <a:p>
            <a:pPr marL="651710" indent="-651710" defTabSz="914400">
              <a:lnSpc>
                <a:spcPct val="200000"/>
              </a:lnSpc>
              <a:buSzPct val="100000"/>
              <a:buChar char="•"/>
              <a:defRPr sz="6500">
                <a:solidFill>
                  <a:srgbClr val="003056"/>
                </a:solidFill>
                <a:latin typeface="Arial"/>
                <a:ea typeface="Arial"/>
                <a:cs typeface="Arial"/>
                <a:sym typeface="Arial"/>
              </a:defRPr>
            </a:pPr>
            <a:r>
              <a:t>Premiums increase every 5 years beginning at age 35</a:t>
            </a:r>
          </a:p>
          <a:p>
            <a:pPr marL="651710" indent="-651710" defTabSz="914400">
              <a:lnSpc>
                <a:spcPct val="200000"/>
              </a:lnSpc>
              <a:buSzPct val="100000"/>
              <a:buChar char="•"/>
              <a:defRPr sz="6500">
                <a:solidFill>
                  <a:srgbClr val="003056"/>
                </a:solidFill>
                <a:latin typeface="Arial"/>
                <a:ea typeface="Arial"/>
                <a:cs typeface="Arial"/>
                <a:sym typeface="Arial"/>
              </a:defRPr>
            </a:pPr>
            <a:r>
              <a:t>Costs and coverage increase with salary increases</a:t>
            </a:r>
          </a:p>
        </p:txBody>
      </p:sp>
      <p:pic>
        <p:nvPicPr>
          <p:cNvPr id="3" name="Picture 2">
            <a:extLst>
              <a:ext uri="{FF2B5EF4-FFF2-40B4-BE49-F238E27FC236}">
                <a16:creationId xmlns:a16="http://schemas.microsoft.com/office/drawing/2014/main" id="{3443DA5F-D42B-4EA1-BAA2-581C8D8E35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6539" y="154432"/>
            <a:ext cx="5365945" cy="18466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261">
                                            <p:bg/>
                                          </p:spTgt>
                                        </p:tgtEl>
                                        <p:attrNameLst>
                                          <p:attrName>style.visibility</p:attrName>
                                        </p:attrNameLst>
                                      </p:cBhvr>
                                      <p:to>
                                        <p:strVal val="visible"/>
                                      </p:to>
                                    </p:set>
                                    <p:animEffect transition="in" filter="wipe(up)">
                                      <p:cBhvr>
                                        <p:cTn id="7" dur="1000"/>
                                        <p:tgtEl>
                                          <p:spTgt spid="261">
                                            <p:bg/>
                                          </p:spTgt>
                                        </p:tgtEl>
                                      </p:cBhvr>
                                    </p:animEffect>
                                  </p:childTnLst>
                                </p:cTn>
                              </p:par>
                              <p:par>
                                <p:cTn id="8" presetID="22" presetClass="entr" presetSubtype="1" fill="hold" grpId="0" nodeType="withEffect">
                                  <p:stCondLst>
                                    <p:cond delay="0"/>
                                  </p:stCondLst>
                                  <p:iterate>
                                    <p:tmAbs val="0"/>
                                  </p:iterate>
                                  <p:childTnLst>
                                    <p:set>
                                      <p:cBhvr>
                                        <p:cTn id="9" fill="hold"/>
                                        <p:tgtEl>
                                          <p:spTgt spid="261">
                                            <p:txEl>
                                              <p:pRg st="0" end="0"/>
                                            </p:txEl>
                                          </p:spTgt>
                                        </p:tgtEl>
                                        <p:attrNameLst>
                                          <p:attrName>style.visibility</p:attrName>
                                        </p:attrNameLst>
                                      </p:cBhvr>
                                      <p:to>
                                        <p:strVal val="visible"/>
                                      </p:to>
                                    </p:set>
                                    <p:animEffect transition="in" filter="wipe(up)">
                                      <p:cBhvr>
                                        <p:cTn id="10" dur="1000"/>
                                        <p:tgtEl>
                                          <p:spTgt spid="26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261">
                                            <p:txEl>
                                              <p:pRg st="1" end="1"/>
                                            </p:txEl>
                                          </p:spTgt>
                                        </p:tgtEl>
                                        <p:attrNameLst>
                                          <p:attrName>style.visibility</p:attrName>
                                        </p:attrNameLst>
                                      </p:cBhvr>
                                      <p:to>
                                        <p:strVal val="visible"/>
                                      </p:to>
                                    </p:set>
                                    <p:animEffect transition="in" filter="wipe(up)">
                                      <p:cBhvr>
                                        <p:cTn id="15" dur="1000"/>
                                        <p:tgtEl>
                                          <p:spTgt spid="26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build="p" bldLvl="5"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Federal Retirement Systems"/>
          <p:cNvSpPr txBox="1">
            <a:spLocks noGrp="1"/>
          </p:cNvSpPr>
          <p:nvPr>
            <p:ph type="ctrTitle"/>
          </p:nvPr>
        </p:nvSpPr>
        <p:spPr>
          <a:xfrm>
            <a:off x="926" y="4267200"/>
            <a:ext cx="24382149" cy="3505200"/>
          </a:xfrm>
          <a:prstGeom prst="rect">
            <a:avLst/>
          </a:prstGeom>
        </p:spPr>
        <p:txBody>
          <a:bodyPr/>
          <a:lstStyle>
            <a:lvl1pPr defTabSz="1005840">
              <a:defRPr sz="14080" b="1">
                <a:solidFill>
                  <a:srgbClr val="E2231A"/>
                </a:solidFill>
                <a:latin typeface="Dotum"/>
                <a:ea typeface="Dotum"/>
                <a:cs typeface="Dotum"/>
                <a:sym typeface="Dotum"/>
              </a:defRPr>
            </a:lvl1pPr>
          </a:lstStyle>
          <a:p>
            <a:r>
              <a:t>Federal Retirement Systems</a:t>
            </a:r>
          </a:p>
        </p:txBody>
      </p:sp>
      <p:sp>
        <p:nvSpPr>
          <p:cNvPr id="304" name="Basic Overview…"/>
          <p:cNvSpPr txBox="1">
            <a:spLocks noGrp="1"/>
          </p:cNvSpPr>
          <p:nvPr>
            <p:ph type="subTitle" sz="quarter" idx="1"/>
          </p:nvPr>
        </p:nvSpPr>
        <p:spPr>
          <a:xfrm>
            <a:off x="3962400" y="7772400"/>
            <a:ext cx="17373600" cy="3505200"/>
          </a:xfrm>
          <a:prstGeom prst="rect">
            <a:avLst/>
          </a:prstGeom>
        </p:spPr>
        <p:txBody>
          <a:bodyPr/>
          <a:lstStyle/>
          <a:p>
            <a:pPr>
              <a:defRPr b="1">
                <a:solidFill>
                  <a:srgbClr val="315683"/>
                </a:solidFill>
                <a:latin typeface="Dotum"/>
                <a:ea typeface="Dotum"/>
                <a:cs typeface="Dotum"/>
                <a:sym typeface="Dotum"/>
              </a:defRPr>
            </a:pPr>
            <a:r>
              <a:rPr>
                <a:solidFill>
                  <a:srgbClr val="003056"/>
                </a:solidFill>
              </a:rPr>
              <a:t>Basic Overview</a:t>
            </a:r>
          </a:p>
          <a:p>
            <a:pPr>
              <a:defRPr b="1">
                <a:solidFill>
                  <a:srgbClr val="315683"/>
                </a:solidFill>
                <a:latin typeface="Dotum"/>
                <a:ea typeface="Dotum"/>
                <a:cs typeface="Dotum"/>
                <a:sym typeface="Dotum"/>
              </a:defRPr>
            </a:pPr>
            <a:r>
              <a:rPr>
                <a:solidFill>
                  <a:srgbClr val="003056"/>
                </a:solidFill>
              </a:rPr>
              <a:t>1st Tier of Retirement Income</a:t>
            </a:r>
          </a:p>
        </p:txBody>
      </p:sp>
      <p:pic>
        <p:nvPicPr>
          <p:cNvPr id="3" name="Picture 2">
            <a:extLst>
              <a:ext uri="{FF2B5EF4-FFF2-40B4-BE49-F238E27FC236}">
                <a16:creationId xmlns:a16="http://schemas.microsoft.com/office/drawing/2014/main" id="{270EFDCD-80E5-498E-99A6-8408FDEB35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791" y="212035"/>
            <a:ext cx="5327374" cy="17872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Federal Retirement Systems"/>
          <p:cNvSpPr txBox="1"/>
          <p:nvPr/>
        </p:nvSpPr>
        <p:spPr>
          <a:xfrm>
            <a:off x="491515" y="489730"/>
            <a:ext cx="10957715"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Federal Retirement Systems</a:t>
            </a:r>
          </a:p>
        </p:txBody>
      </p:sp>
      <p:sp>
        <p:nvSpPr>
          <p:cNvPr id="307" name="Civil Service Retirement System (CSRS)…"/>
          <p:cNvSpPr txBox="1"/>
          <p:nvPr/>
        </p:nvSpPr>
        <p:spPr>
          <a:xfrm>
            <a:off x="2760300" y="3477260"/>
            <a:ext cx="18739603" cy="6761481"/>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621631" indent="-621631" defTabSz="457200">
              <a:lnSpc>
                <a:spcPct val="150000"/>
              </a:lnSpc>
              <a:buSzPct val="100000"/>
              <a:buChar char="•"/>
              <a:defRPr sz="6200">
                <a:solidFill>
                  <a:srgbClr val="003056"/>
                </a:solidFill>
                <a:latin typeface="+mj-lt"/>
                <a:ea typeface="+mj-ea"/>
                <a:cs typeface="+mj-cs"/>
                <a:sym typeface="Helvetica"/>
              </a:defRPr>
            </a:pPr>
            <a:r>
              <a:rPr dirty="0"/>
              <a:t>Civil Service Retirement System (CSRS)</a:t>
            </a:r>
          </a:p>
          <a:p>
            <a:pPr marL="621631" indent="-621631" defTabSz="457200">
              <a:lnSpc>
                <a:spcPct val="150000"/>
              </a:lnSpc>
              <a:buSzPct val="100000"/>
              <a:buChar char="•"/>
              <a:defRPr sz="6200">
                <a:solidFill>
                  <a:srgbClr val="003056"/>
                </a:solidFill>
                <a:latin typeface="+mj-lt"/>
                <a:ea typeface="+mj-ea"/>
                <a:cs typeface="+mj-cs"/>
                <a:sym typeface="Helvetica"/>
              </a:defRPr>
            </a:pPr>
            <a:r>
              <a:rPr dirty="0"/>
              <a:t>CSRS Offset</a:t>
            </a:r>
          </a:p>
          <a:p>
            <a:pPr marL="621631" indent="-621631" defTabSz="457200">
              <a:lnSpc>
                <a:spcPct val="150000"/>
              </a:lnSpc>
              <a:buSzPct val="100000"/>
              <a:buChar char="•"/>
              <a:defRPr sz="6200">
                <a:solidFill>
                  <a:srgbClr val="003056"/>
                </a:solidFill>
                <a:latin typeface="+mj-lt"/>
                <a:ea typeface="+mj-ea"/>
                <a:cs typeface="+mj-cs"/>
                <a:sym typeface="Helvetica"/>
              </a:defRPr>
            </a:pPr>
            <a:r>
              <a:rPr dirty="0"/>
              <a:t>Federal Employee Retirement System (FERS)</a:t>
            </a:r>
          </a:p>
          <a:p>
            <a:pPr marL="621631" indent="-621631" defTabSz="457200">
              <a:lnSpc>
                <a:spcPct val="150000"/>
              </a:lnSpc>
              <a:buSzPct val="100000"/>
              <a:buChar char="•"/>
              <a:defRPr sz="6200">
                <a:solidFill>
                  <a:srgbClr val="003056"/>
                </a:solidFill>
                <a:latin typeface="+mj-lt"/>
                <a:ea typeface="+mj-ea"/>
                <a:cs typeface="+mj-cs"/>
                <a:sym typeface="Helvetica"/>
              </a:defRPr>
            </a:pPr>
            <a:r>
              <a:rPr dirty="0"/>
              <a:t>FERS-RAE</a:t>
            </a:r>
          </a:p>
          <a:p>
            <a:pPr marL="621631" indent="-621631" defTabSz="457200">
              <a:lnSpc>
                <a:spcPct val="150000"/>
              </a:lnSpc>
              <a:buSzPct val="100000"/>
              <a:buChar char="•"/>
              <a:defRPr sz="6200">
                <a:solidFill>
                  <a:srgbClr val="003056"/>
                </a:solidFill>
                <a:latin typeface="+mj-lt"/>
                <a:ea typeface="+mj-ea"/>
                <a:cs typeface="+mj-cs"/>
                <a:sym typeface="Helvetica"/>
              </a:defRPr>
            </a:pPr>
            <a:r>
              <a:rPr dirty="0"/>
              <a:t>FERS-FRAE</a:t>
            </a:r>
          </a:p>
        </p:txBody>
      </p:sp>
      <p:pic>
        <p:nvPicPr>
          <p:cNvPr id="3" name="Picture 2">
            <a:extLst>
              <a:ext uri="{FF2B5EF4-FFF2-40B4-BE49-F238E27FC236}">
                <a16:creationId xmlns:a16="http://schemas.microsoft.com/office/drawing/2014/main" id="{0C614FDA-241C-4612-A4F6-DE691CE06D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791" y="198783"/>
            <a:ext cx="5247861" cy="183975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07">
                                            <p:bg/>
                                          </p:spTgt>
                                        </p:tgtEl>
                                        <p:attrNameLst>
                                          <p:attrName>style.visibility</p:attrName>
                                        </p:attrNameLst>
                                      </p:cBhvr>
                                      <p:to>
                                        <p:strVal val="visible"/>
                                      </p:to>
                                    </p:set>
                                    <p:animEffect transition="in" filter="wipe(up)">
                                      <p:cBhvr>
                                        <p:cTn id="7" dur="1000"/>
                                        <p:tgtEl>
                                          <p:spTgt spid="307">
                                            <p:bg/>
                                          </p:spTgt>
                                        </p:tgtEl>
                                      </p:cBhvr>
                                    </p:animEffect>
                                  </p:childTnLst>
                                </p:cTn>
                              </p:par>
                              <p:par>
                                <p:cTn id="8" presetID="22" presetClass="entr" presetSubtype="1" fill="hold" grpId="0" nodeType="withEffect">
                                  <p:stCondLst>
                                    <p:cond delay="0"/>
                                  </p:stCondLst>
                                  <p:iterate>
                                    <p:tmAbs val="0"/>
                                  </p:iterate>
                                  <p:childTnLst>
                                    <p:set>
                                      <p:cBhvr>
                                        <p:cTn id="9" fill="hold"/>
                                        <p:tgtEl>
                                          <p:spTgt spid="307">
                                            <p:txEl>
                                              <p:pRg st="0" end="0"/>
                                            </p:txEl>
                                          </p:spTgt>
                                        </p:tgtEl>
                                        <p:attrNameLst>
                                          <p:attrName>style.visibility</p:attrName>
                                        </p:attrNameLst>
                                      </p:cBhvr>
                                      <p:to>
                                        <p:strVal val="visible"/>
                                      </p:to>
                                    </p:set>
                                    <p:animEffect transition="in" filter="wipe(up)">
                                      <p:cBhvr>
                                        <p:cTn id="10" dur="1000"/>
                                        <p:tgtEl>
                                          <p:spTgt spid="30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307">
                                            <p:txEl>
                                              <p:pRg st="1" end="1"/>
                                            </p:txEl>
                                          </p:spTgt>
                                        </p:tgtEl>
                                        <p:attrNameLst>
                                          <p:attrName>style.visibility</p:attrName>
                                        </p:attrNameLst>
                                      </p:cBhvr>
                                      <p:to>
                                        <p:strVal val="visible"/>
                                      </p:to>
                                    </p:set>
                                    <p:animEffect transition="in" filter="wipe(up)">
                                      <p:cBhvr>
                                        <p:cTn id="15" dur="1000"/>
                                        <p:tgtEl>
                                          <p:spTgt spid="30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307">
                                            <p:txEl>
                                              <p:pRg st="2" end="2"/>
                                            </p:txEl>
                                          </p:spTgt>
                                        </p:tgtEl>
                                        <p:attrNameLst>
                                          <p:attrName>style.visibility</p:attrName>
                                        </p:attrNameLst>
                                      </p:cBhvr>
                                      <p:to>
                                        <p:strVal val="visible"/>
                                      </p:to>
                                    </p:set>
                                    <p:animEffect transition="in" filter="wipe(up)">
                                      <p:cBhvr>
                                        <p:cTn id="20" dur="1000"/>
                                        <p:tgtEl>
                                          <p:spTgt spid="30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307">
                                            <p:txEl>
                                              <p:pRg st="3" end="3"/>
                                            </p:txEl>
                                          </p:spTgt>
                                        </p:tgtEl>
                                        <p:attrNameLst>
                                          <p:attrName>style.visibility</p:attrName>
                                        </p:attrNameLst>
                                      </p:cBhvr>
                                      <p:to>
                                        <p:strVal val="visible"/>
                                      </p:to>
                                    </p:set>
                                    <p:animEffect transition="in" filter="wipe(up)">
                                      <p:cBhvr>
                                        <p:cTn id="25" dur="1000"/>
                                        <p:tgtEl>
                                          <p:spTgt spid="30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p:tmAbs val="0"/>
                                  </p:iterate>
                                  <p:childTnLst>
                                    <p:set>
                                      <p:cBhvr>
                                        <p:cTn id="29" fill="hold"/>
                                        <p:tgtEl>
                                          <p:spTgt spid="307">
                                            <p:txEl>
                                              <p:pRg st="4" end="4"/>
                                            </p:txEl>
                                          </p:spTgt>
                                        </p:tgtEl>
                                        <p:attrNameLst>
                                          <p:attrName>style.visibility</p:attrName>
                                        </p:attrNameLst>
                                      </p:cBhvr>
                                      <p:to>
                                        <p:strVal val="visible"/>
                                      </p:to>
                                    </p:set>
                                    <p:animEffect transition="in" filter="wipe(up)">
                                      <p:cBhvr>
                                        <p:cTn id="30" dur="1000"/>
                                        <p:tgtEl>
                                          <p:spTgt spid="3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 grpId="0" build="p" bldLvl="5"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CSRS"/>
          <p:cNvSpPr txBox="1"/>
          <p:nvPr/>
        </p:nvSpPr>
        <p:spPr>
          <a:xfrm>
            <a:off x="491515" y="489730"/>
            <a:ext cx="2083373"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CSRS</a:t>
            </a:r>
          </a:p>
        </p:txBody>
      </p:sp>
      <p:sp>
        <p:nvSpPr>
          <p:cNvPr id="310" name="Employees first hired prior to 1984…"/>
          <p:cNvSpPr txBox="1"/>
          <p:nvPr/>
        </p:nvSpPr>
        <p:spPr>
          <a:xfrm>
            <a:off x="2923542" y="4142769"/>
            <a:ext cx="18671406" cy="5430462"/>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521368" indent="-521368">
              <a:lnSpc>
                <a:spcPct val="200000"/>
              </a:lnSpc>
              <a:buSzPct val="100000"/>
              <a:buChar char="•"/>
              <a:defRPr sz="5200">
                <a:solidFill>
                  <a:srgbClr val="003056"/>
                </a:solidFill>
                <a:latin typeface="Arial"/>
                <a:ea typeface="Arial"/>
                <a:cs typeface="Arial"/>
                <a:sym typeface="Arial"/>
              </a:defRPr>
            </a:pPr>
            <a:r>
              <a:t>Employees first hired prior to 1984</a:t>
            </a:r>
          </a:p>
          <a:p>
            <a:pPr marL="521368" indent="-521368">
              <a:lnSpc>
                <a:spcPct val="200000"/>
              </a:lnSpc>
              <a:buSzPct val="100000"/>
              <a:buChar char="•"/>
              <a:defRPr sz="5200">
                <a:solidFill>
                  <a:srgbClr val="003056"/>
                </a:solidFill>
                <a:latin typeface="Arial"/>
                <a:ea typeface="Arial"/>
                <a:cs typeface="Arial"/>
                <a:sym typeface="Arial"/>
              </a:defRPr>
            </a:pPr>
            <a:r>
              <a:t>Not covered under Social Security</a:t>
            </a:r>
          </a:p>
          <a:p>
            <a:pPr marL="521368" indent="-521368">
              <a:lnSpc>
                <a:spcPct val="200000"/>
              </a:lnSpc>
              <a:buSzPct val="100000"/>
              <a:buChar char="•"/>
              <a:defRPr sz="5200">
                <a:solidFill>
                  <a:srgbClr val="003056"/>
                </a:solidFill>
                <a:latin typeface="Arial"/>
                <a:ea typeface="Arial"/>
                <a:cs typeface="Arial"/>
                <a:sym typeface="Arial"/>
              </a:defRPr>
            </a:pPr>
            <a:r>
              <a:t>CSRS Employees contribute 7</a:t>
            </a:r>
            <a:r>
              <a:rPr b="1"/>
              <a:t>%</a:t>
            </a:r>
            <a:r>
              <a:t> toward their retirement</a:t>
            </a:r>
          </a:p>
          <a:p>
            <a:pPr marL="521368" indent="-521368">
              <a:lnSpc>
                <a:spcPct val="200000"/>
              </a:lnSpc>
              <a:buSzPct val="100000"/>
              <a:buChar char="•"/>
              <a:defRPr sz="5200">
                <a:solidFill>
                  <a:srgbClr val="003056"/>
                </a:solidFill>
                <a:latin typeface="Arial"/>
                <a:ea typeface="Arial"/>
                <a:cs typeface="Arial"/>
                <a:sym typeface="Arial"/>
              </a:defRPr>
            </a:pPr>
            <a:r>
              <a:t>Eligible to contribute to TSP and and not receive matching</a:t>
            </a:r>
          </a:p>
        </p:txBody>
      </p:sp>
      <p:pic>
        <p:nvPicPr>
          <p:cNvPr id="3" name="Picture 2">
            <a:extLst>
              <a:ext uri="{FF2B5EF4-FFF2-40B4-BE49-F238E27FC236}">
                <a16:creationId xmlns:a16="http://schemas.microsoft.com/office/drawing/2014/main" id="{8C6AC797-1211-495B-B086-3D1EB92013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3531" y="106017"/>
            <a:ext cx="5418954" cy="193252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10">
                                            <p:bg/>
                                          </p:spTgt>
                                        </p:tgtEl>
                                        <p:attrNameLst>
                                          <p:attrName>style.visibility</p:attrName>
                                        </p:attrNameLst>
                                      </p:cBhvr>
                                      <p:to>
                                        <p:strVal val="visible"/>
                                      </p:to>
                                    </p:set>
                                    <p:animEffect transition="in" filter="wipe(up)">
                                      <p:cBhvr>
                                        <p:cTn id="7" dur="1000"/>
                                        <p:tgtEl>
                                          <p:spTgt spid="310">
                                            <p:bg/>
                                          </p:spTgt>
                                        </p:tgtEl>
                                      </p:cBhvr>
                                    </p:animEffect>
                                  </p:childTnLst>
                                </p:cTn>
                              </p:par>
                              <p:par>
                                <p:cTn id="8" presetID="22" presetClass="entr" presetSubtype="1" fill="hold" grpId="0" nodeType="withEffect">
                                  <p:stCondLst>
                                    <p:cond delay="0"/>
                                  </p:stCondLst>
                                  <p:iterate>
                                    <p:tmAbs val="0"/>
                                  </p:iterate>
                                  <p:childTnLst>
                                    <p:set>
                                      <p:cBhvr>
                                        <p:cTn id="9" fill="hold"/>
                                        <p:tgtEl>
                                          <p:spTgt spid="310">
                                            <p:txEl>
                                              <p:pRg st="0" end="0"/>
                                            </p:txEl>
                                          </p:spTgt>
                                        </p:tgtEl>
                                        <p:attrNameLst>
                                          <p:attrName>style.visibility</p:attrName>
                                        </p:attrNameLst>
                                      </p:cBhvr>
                                      <p:to>
                                        <p:strVal val="visible"/>
                                      </p:to>
                                    </p:set>
                                    <p:animEffect transition="in" filter="wipe(up)">
                                      <p:cBhvr>
                                        <p:cTn id="10" dur="1000"/>
                                        <p:tgtEl>
                                          <p:spTgt spid="3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310">
                                            <p:txEl>
                                              <p:pRg st="1" end="1"/>
                                            </p:txEl>
                                          </p:spTgt>
                                        </p:tgtEl>
                                        <p:attrNameLst>
                                          <p:attrName>style.visibility</p:attrName>
                                        </p:attrNameLst>
                                      </p:cBhvr>
                                      <p:to>
                                        <p:strVal val="visible"/>
                                      </p:to>
                                    </p:set>
                                    <p:animEffect transition="in" filter="wipe(up)">
                                      <p:cBhvr>
                                        <p:cTn id="15" dur="1000"/>
                                        <p:tgtEl>
                                          <p:spTgt spid="3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310">
                                            <p:txEl>
                                              <p:pRg st="2" end="2"/>
                                            </p:txEl>
                                          </p:spTgt>
                                        </p:tgtEl>
                                        <p:attrNameLst>
                                          <p:attrName>style.visibility</p:attrName>
                                        </p:attrNameLst>
                                      </p:cBhvr>
                                      <p:to>
                                        <p:strVal val="visible"/>
                                      </p:to>
                                    </p:set>
                                    <p:animEffect transition="in" filter="wipe(up)">
                                      <p:cBhvr>
                                        <p:cTn id="20" dur="1000"/>
                                        <p:tgtEl>
                                          <p:spTgt spid="3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310">
                                            <p:txEl>
                                              <p:pRg st="3" end="3"/>
                                            </p:txEl>
                                          </p:spTgt>
                                        </p:tgtEl>
                                        <p:attrNameLst>
                                          <p:attrName>style.visibility</p:attrName>
                                        </p:attrNameLst>
                                      </p:cBhvr>
                                      <p:to>
                                        <p:strVal val="visible"/>
                                      </p:to>
                                    </p:set>
                                    <p:animEffect transition="in" filter="wipe(up)">
                                      <p:cBhvr>
                                        <p:cTn id="25" dur="1000"/>
                                        <p:tgtEl>
                                          <p:spTgt spid="3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 grpId="0" build="p" bldLvl="5"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CSRS - Retirement Requirements"/>
          <p:cNvSpPr txBox="1"/>
          <p:nvPr/>
        </p:nvSpPr>
        <p:spPr>
          <a:xfrm>
            <a:off x="491515" y="489730"/>
            <a:ext cx="12772023"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CSRS - Retirement Requirements</a:t>
            </a:r>
          </a:p>
        </p:txBody>
      </p:sp>
      <p:sp>
        <p:nvSpPr>
          <p:cNvPr id="313" name="In order to retire as a CSRS employee with full benefits, you must meet one of the following criteria:"/>
          <p:cNvSpPr txBox="1"/>
          <p:nvPr/>
        </p:nvSpPr>
        <p:spPr>
          <a:xfrm>
            <a:off x="2734291" y="3261386"/>
            <a:ext cx="16633823" cy="1685277"/>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a:defRPr sz="5200">
                <a:solidFill>
                  <a:srgbClr val="003056"/>
                </a:solidFill>
                <a:latin typeface="Arial"/>
                <a:ea typeface="Arial"/>
                <a:cs typeface="Arial"/>
                <a:sym typeface="Arial"/>
              </a:defRPr>
            </a:pPr>
            <a:r>
              <a:t>In order to retire as a CSRS employee with full benefits, you must meet one of the following criteria:</a:t>
            </a:r>
            <a:r>
              <a:rPr b="1"/>
              <a:t>	</a:t>
            </a:r>
          </a:p>
        </p:txBody>
      </p:sp>
      <p:sp>
        <p:nvSpPr>
          <p:cNvPr id="314" name="Age 55 with 30 years of service…"/>
          <p:cNvSpPr txBox="1"/>
          <p:nvPr/>
        </p:nvSpPr>
        <p:spPr>
          <a:xfrm>
            <a:off x="2967598" y="5922049"/>
            <a:ext cx="18583293" cy="3888900"/>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1403684" lvl="2" indent="-641684">
              <a:lnSpc>
                <a:spcPct val="150000"/>
              </a:lnSpc>
              <a:buSzPct val="100000"/>
              <a:buChar char="•"/>
              <a:defRPr sz="6400" b="1">
                <a:solidFill>
                  <a:srgbClr val="E12219"/>
                </a:solidFill>
                <a:latin typeface="Arial"/>
                <a:ea typeface="Arial"/>
                <a:cs typeface="Arial"/>
                <a:sym typeface="Arial"/>
              </a:defRPr>
            </a:pPr>
            <a:r>
              <a:t>Age 55 with 30 years of service</a:t>
            </a:r>
          </a:p>
          <a:p>
            <a:pPr marL="1403684" lvl="2" indent="-641684">
              <a:lnSpc>
                <a:spcPct val="150000"/>
              </a:lnSpc>
              <a:buSzPct val="100000"/>
              <a:buChar char="•"/>
              <a:defRPr sz="6400" b="1">
                <a:solidFill>
                  <a:srgbClr val="E12219"/>
                </a:solidFill>
                <a:latin typeface="Arial"/>
                <a:ea typeface="Arial"/>
                <a:cs typeface="Arial"/>
                <a:sym typeface="Arial"/>
              </a:defRPr>
            </a:pPr>
            <a:r>
              <a:t>Age 60 with 20 years of service</a:t>
            </a:r>
          </a:p>
          <a:p>
            <a:pPr marL="1403684" lvl="2" indent="-641684">
              <a:lnSpc>
                <a:spcPct val="150000"/>
              </a:lnSpc>
              <a:buSzPct val="100000"/>
              <a:buChar char="•"/>
              <a:defRPr sz="6400" b="1">
                <a:solidFill>
                  <a:srgbClr val="E12219"/>
                </a:solidFill>
                <a:latin typeface="Arial"/>
                <a:ea typeface="Arial"/>
                <a:cs typeface="Arial"/>
                <a:sym typeface="Arial"/>
              </a:defRPr>
            </a:pPr>
            <a:r>
              <a:t>Age 62 with 5 years of service</a:t>
            </a:r>
          </a:p>
        </p:txBody>
      </p:sp>
      <p:pic>
        <p:nvPicPr>
          <p:cNvPr id="3" name="Picture 2">
            <a:extLst>
              <a:ext uri="{FF2B5EF4-FFF2-40B4-BE49-F238E27FC236}">
                <a16:creationId xmlns:a16="http://schemas.microsoft.com/office/drawing/2014/main" id="{09385A7E-2C99-4583-A0E3-D6F7BD726D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791" y="212035"/>
            <a:ext cx="5352694" cy="18265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14">
                                            <p:bg/>
                                          </p:spTgt>
                                        </p:tgtEl>
                                        <p:attrNameLst>
                                          <p:attrName>style.visibility</p:attrName>
                                        </p:attrNameLst>
                                      </p:cBhvr>
                                      <p:to>
                                        <p:strVal val="visible"/>
                                      </p:to>
                                    </p:set>
                                    <p:animEffect transition="in" filter="wipe(up)">
                                      <p:cBhvr>
                                        <p:cTn id="7" dur="1000"/>
                                        <p:tgtEl>
                                          <p:spTgt spid="314">
                                            <p:bg/>
                                          </p:spTgt>
                                        </p:tgtEl>
                                      </p:cBhvr>
                                    </p:animEffect>
                                  </p:childTnLst>
                                </p:cTn>
                              </p:par>
                              <p:par>
                                <p:cTn id="8" presetID="22" presetClass="entr" presetSubtype="1" fill="hold" grpId="0" nodeType="withEffect">
                                  <p:stCondLst>
                                    <p:cond delay="0"/>
                                  </p:stCondLst>
                                  <p:iterate>
                                    <p:tmAbs val="0"/>
                                  </p:iterate>
                                  <p:childTnLst>
                                    <p:set>
                                      <p:cBhvr>
                                        <p:cTn id="9" fill="hold"/>
                                        <p:tgtEl>
                                          <p:spTgt spid="314">
                                            <p:txEl>
                                              <p:pRg st="0" end="0"/>
                                            </p:txEl>
                                          </p:spTgt>
                                        </p:tgtEl>
                                        <p:attrNameLst>
                                          <p:attrName>style.visibility</p:attrName>
                                        </p:attrNameLst>
                                      </p:cBhvr>
                                      <p:to>
                                        <p:strVal val="visible"/>
                                      </p:to>
                                    </p:set>
                                    <p:animEffect transition="in" filter="wipe(up)">
                                      <p:cBhvr>
                                        <p:cTn id="10" dur="1000"/>
                                        <p:tgtEl>
                                          <p:spTgt spid="3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314">
                                            <p:txEl>
                                              <p:pRg st="1" end="1"/>
                                            </p:txEl>
                                          </p:spTgt>
                                        </p:tgtEl>
                                        <p:attrNameLst>
                                          <p:attrName>style.visibility</p:attrName>
                                        </p:attrNameLst>
                                      </p:cBhvr>
                                      <p:to>
                                        <p:strVal val="visible"/>
                                      </p:to>
                                    </p:set>
                                    <p:animEffect transition="in" filter="wipe(up)">
                                      <p:cBhvr>
                                        <p:cTn id="15" dur="1000"/>
                                        <p:tgtEl>
                                          <p:spTgt spid="31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314">
                                            <p:txEl>
                                              <p:pRg st="2" end="2"/>
                                            </p:txEl>
                                          </p:spTgt>
                                        </p:tgtEl>
                                        <p:attrNameLst>
                                          <p:attrName>style.visibility</p:attrName>
                                        </p:attrNameLst>
                                      </p:cBhvr>
                                      <p:to>
                                        <p:strVal val="visible"/>
                                      </p:to>
                                    </p:set>
                                    <p:animEffect transition="in" filter="wipe(up)">
                                      <p:cBhvr>
                                        <p:cTn id="20" dur="1000"/>
                                        <p:tgtEl>
                                          <p:spTgt spid="31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 grpId="0" build="p" bldLvl="5" animBg="1" advAuto="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FERS"/>
          <p:cNvSpPr txBox="1"/>
          <p:nvPr/>
        </p:nvSpPr>
        <p:spPr>
          <a:xfrm>
            <a:off x="491515" y="489730"/>
            <a:ext cx="2040585"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FERS</a:t>
            </a:r>
          </a:p>
        </p:txBody>
      </p:sp>
      <p:sp>
        <p:nvSpPr>
          <p:cNvPr id="317" name="Employees first hired after December 31st, 1983…"/>
          <p:cNvSpPr txBox="1"/>
          <p:nvPr/>
        </p:nvSpPr>
        <p:spPr>
          <a:xfrm>
            <a:off x="2923542" y="2863601"/>
            <a:ext cx="18671406" cy="6932856"/>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521368" indent="-521368">
              <a:lnSpc>
                <a:spcPct val="200000"/>
              </a:lnSpc>
              <a:buSzPct val="100000"/>
              <a:buChar char="•"/>
              <a:defRPr sz="5200">
                <a:solidFill>
                  <a:srgbClr val="003056"/>
                </a:solidFill>
                <a:latin typeface="Arial"/>
                <a:ea typeface="Arial"/>
                <a:cs typeface="Arial"/>
                <a:sym typeface="Arial"/>
              </a:defRPr>
            </a:pPr>
            <a:r>
              <a:rPr dirty="0"/>
              <a:t>Employees first hired after December 31</a:t>
            </a:r>
            <a:r>
              <a:rPr baseline="31076" dirty="0"/>
              <a:t>st</a:t>
            </a:r>
            <a:r>
              <a:rPr dirty="0"/>
              <a:t>, 1983</a:t>
            </a:r>
          </a:p>
          <a:p>
            <a:pPr marL="521368" indent="-521368">
              <a:lnSpc>
                <a:spcPct val="200000"/>
              </a:lnSpc>
              <a:buSzPct val="100000"/>
              <a:buChar char="•"/>
              <a:defRPr sz="5200">
                <a:solidFill>
                  <a:srgbClr val="003056"/>
                </a:solidFill>
                <a:latin typeface="Arial"/>
                <a:ea typeface="Arial"/>
                <a:cs typeface="Arial"/>
                <a:sym typeface="Arial"/>
              </a:defRPr>
            </a:pPr>
            <a:r>
              <a:rPr dirty="0"/>
              <a:t>Automatically covered under Social Security</a:t>
            </a:r>
          </a:p>
          <a:p>
            <a:pPr marL="521368" indent="-521368">
              <a:lnSpc>
                <a:spcPct val="200000"/>
              </a:lnSpc>
              <a:buSzPct val="100000"/>
              <a:buChar char="•"/>
              <a:defRPr sz="5200">
                <a:solidFill>
                  <a:srgbClr val="003056"/>
                </a:solidFill>
                <a:latin typeface="Arial"/>
                <a:ea typeface="Arial"/>
                <a:cs typeface="Arial"/>
                <a:sym typeface="Arial"/>
              </a:defRPr>
            </a:pPr>
            <a:r>
              <a:rPr dirty="0"/>
              <a:t>If hired prior to 2013 a FERS Employee contributes </a:t>
            </a:r>
            <a:r>
              <a:rPr b="1" dirty="0"/>
              <a:t>.8%</a:t>
            </a:r>
            <a:r>
              <a:rPr dirty="0"/>
              <a:t> toward their retirement</a:t>
            </a:r>
          </a:p>
          <a:p>
            <a:pPr marL="521368" indent="-521368">
              <a:lnSpc>
                <a:spcPct val="200000"/>
              </a:lnSpc>
              <a:buSzPct val="100000"/>
              <a:buChar char="•"/>
              <a:defRPr sz="5200">
                <a:solidFill>
                  <a:srgbClr val="003056"/>
                </a:solidFill>
                <a:latin typeface="Arial"/>
                <a:ea typeface="Arial"/>
                <a:cs typeface="Arial"/>
                <a:sym typeface="Arial"/>
              </a:defRPr>
            </a:pPr>
            <a:r>
              <a:rPr dirty="0"/>
              <a:t>Eligible to contribute to TSP and receive up to </a:t>
            </a:r>
            <a:r>
              <a:rPr b="1" dirty="0"/>
              <a:t>5%</a:t>
            </a:r>
            <a:r>
              <a:rPr dirty="0"/>
              <a:t> matching</a:t>
            </a:r>
          </a:p>
        </p:txBody>
      </p:sp>
      <p:pic>
        <p:nvPicPr>
          <p:cNvPr id="3" name="Picture 2">
            <a:extLst>
              <a:ext uri="{FF2B5EF4-FFF2-40B4-BE49-F238E27FC236}">
                <a16:creationId xmlns:a16="http://schemas.microsoft.com/office/drawing/2014/main" id="{57CC25EE-E2AB-4545-9265-02A931A3D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044" y="174028"/>
            <a:ext cx="5234608" cy="181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17">
                                            <p:bg/>
                                          </p:spTgt>
                                        </p:tgtEl>
                                        <p:attrNameLst>
                                          <p:attrName>style.visibility</p:attrName>
                                        </p:attrNameLst>
                                      </p:cBhvr>
                                      <p:to>
                                        <p:strVal val="visible"/>
                                      </p:to>
                                    </p:set>
                                    <p:animEffect transition="in" filter="wipe(up)">
                                      <p:cBhvr>
                                        <p:cTn id="7" dur="1000"/>
                                        <p:tgtEl>
                                          <p:spTgt spid="317">
                                            <p:bg/>
                                          </p:spTgt>
                                        </p:tgtEl>
                                      </p:cBhvr>
                                    </p:animEffect>
                                  </p:childTnLst>
                                </p:cTn>
                              </p:par>
                              <p:par>
                                <p:cTn id="8" presetID="22" presetClass="entr" presetSubtype="1" fill="hold" grpId="0" nodeType="withEffect">
                                  <p:stCondLst>
                                    <p:cond delay="0"/>
                                  </p:stCondLst>
                                  <p:iterate>
                                    <p:tmAbs val="0"/>
                                  </p:iterate>
                                  <p:childTnLst>
                                    <p:set>
                                      <p:cBhvr>
                                        <p:cTn id="9" fill="hold"/>
                                        <p:tgtEl>
                                          <p:spTgt spid="317">
                                            <p:txEl>
                                              <p:pRg st="0" end="0"/>
                                            </p:txEl>
                                          </p:spTgt>
                                        </p:tgtEl>
                                        <p:attrNameLst>
                                          <p:attrName>style.visibility</p:attrName>
                                        </p:attrNameLst>
                                      </p:cBhvr>
                                      <p:to>
                                        <p:strVal val="visible"/>
                                      </p:to>
                                    </p:set>
                                    <p:animEffect transition="in" filter="wipe(up)">
                                      <p:cBhvr>
                                        <p:cTn id="10" dur="1000"/>
                                        <p:tgtEl>
                                          <p:spTgt spid="3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317">
                                            <p:txEl>
                                              <p:pRg st="1" end="1"/>
                                            </p:txEl>
                                          </p:spTgt>
                                        </p:tgtEl>
                                        <p:attrNameLst>
                                          <p:attrName>style.visibility</p:attrName>
                                        </p:attrNameLst>
                                      </p:cBhvr>
                                      <p:to>
                                        <p:strVal val="visible"/>
                                      </p:to>
                                    </p:set>
                                    <p:animEffect transition="in" filter="wipe(up)">
                                      <p:cBhvr>
                                        <p:cTn id="15" dur="1000"/>
                                        <p:tgtEl>
                                          <p:spTgt spid="31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317">
                                            <p:txEl>
                                              <p:pRg st="2" end="2"/>
                                            </p:txEl>
                                          </p:spTgt>
                                        </p:tgtEl>
                                        <p:attrNameLst>
                                          <p:attrName>style.visibility</p:attrName>
                                        </p:attrNameLst>
                                      </p:cBhvr>
                                      <p:to>
                                        <p:strVal val="visible"/>
                                      </p:to>
                                    </p:set>
                                    <p:animEffect transition="in" filter="wipe(up)">
                                      <p:cBhvr>
                                        <p:cTn id="20" dur="1000"/>
                                        <p:tgtEl>
                                          <p:spTgt spid="31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317">
                                            <p:txEl>
                                              <p:pRg st="3" end="3"/>
                                            </p:txEl>
                                          </p:spTgt>
                                        </p:tgtEl>
                                        <p:attrNameLst>
                                          <p:attrName>style.visibility</p:attrName>
                                        </p:attrNameLst>
                                      </p:cBhvr>
                                      <p:to>
                                        <p:strVal val="visible"/>
                                      </p:to>
                                    </p:set>
                                    <p:animEffect transition="in" filter="wipe(up)">
                                      <p:cBhvr>
                                        <p:cTn id="25" dur="1000"/>
                                        <p:tgtEl>
                                          <p:spTgt spid="31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 grpId="0" build="p" bldLvl="5"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 name="FERS - Retirement Requirements"/>
          <p:cNvSpPr txBox="1"/>
          <p:nvPr/>
        </p:nvSpPr>
        <p:spPr>
          <a:xfrm>
            <a:off x="491515" y="489730"/>
            <a:ext cx="12729235"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FERS - Retirement Requirements</a:t>
            </a:r>
          </a:p>
        </p:txBody>
      </p:sp>
      <p:sp>
        <p:nvSpPr>
          <p:cNvPr id="326" name="In order to retire as a FERS employee with full benefits, you must meet one of the following criteria:"/>
          <p:cNvSpPr txBox="1"/>
          <p:nvPr/>
        </p:nvSpPr>
        <p:spPr>
          <a:xfrm>
            <a:off x="2734291" y="3261386"/>
            <a:ext cx="16633823" cy="1685277"/>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a:defRPr sz="5200">
                <a:solidFill>
                  <a:srgbClr val="003056"/>
                </a:solidFill>
                <a:latin typeface="Arial"/>
                <a:ea typeface="Arial"/>
                <a:cs typeface="Arial"/>
                <a:sym typeface="Arial"/>
              </a:defRPr>
            </a:pPr>
            <a:r>
              <a:t>In order to retire as a FERS employee with full benefits, you must meet one of the following criteria:</a:t>
            </a:r>
            <a:r>
              <a:rPr b="1"/>
              <a:t>	</a:t>
            </a:r>
          </a:p>
        </p:txBody>
      </p:sp>
      <p:sp>
        <p:nvSpPr>
          <p:cNvPr id="327" name="Age 60 with 20 years of service…"/>
          <p:cNvSpPr txBox="1"/>
          <p:nvPr/>
        </p:nvSpPr>
        <p:spPr>
          <a:xfrm>
            <a:off x="2967598" y="5922049"/>
            <a:ext cx="18583293" cy="3888900"/>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1403684" lvl="2" indent="-641684">
              <a:lnSpc>
                <a:spcPct val="150000"/>
              </a:lnSpc>
              <a:buSzPct val="100000"/>
              <a:buChar char="•"/>
              <a:defRPr sz="6400" b="1">
                <a:solidFill>
                  <a:srgbClr val="E12219"/>
                </a:solidFill>
                <a:latin typeface="Arial"/>
                <a:ea typeface="Arial"/>
                <a:cs typeface="Arial"/>
                <a:sym typeface="Arial"/>
              </a:defRPr>
            </a:pPr>
            <a:r>
              <a:t>Age 60 with 20 years of service</a:t>
            </a:r>
          </a:p>
          <a:p>
            <a:pPr marL="1403684" lvl="2" indent="-641684">
              <a:lnSpc>
                <a:spcPct val="150000"/>
              </a:lnSpc>
              <a:buSzPct val="100000"/>
              <a:buChar char="•"/>
              <a:defRPr sz="6400" b="1">
                <a:solidFill>
                  <a:srgbClr val="E12219"/>
                </a:solidFill>
                <a:latin typeface="Arial"/>
                <a:ea typeface="Arial"/>
                <a:cs typeface="Arial"/>
                <a:sym typeface="Arial"/>
              </a:defRPr>
            </a:pPr>
            <a:r>
              <a:t>Age 62 with 5 years of service</a:t>
            </a:r>
          </a:p>
          <a:p>
            <a:pPr marL="1403684" lvl="2" indent="-641684">
              <a:lnSpc>
                <a:spcPct val="150000"/>
              </a:lnSpc>
              <a:buSzPct val="100000"/>
              <a:buChar char="•"/>
              <a:defRPr sz="6400" b="1">
                <a:solidFill>
                  <a:srgbClr val="E12219"/>
                </a:solidFill>
                <a:latin typeface="Arial"/>
                <a:ea typeface="Arial"/>
                <a:cs typeface="Arial"/>
                <a:sym typeface="Arial"/>
              </a:defRPr>
            </a:pPr>
            <a:r>
              <a:t>Minimum Retirement Age (MRA) with 30yrs</a:t>
            </a:r>
          </a:p>
        </p:txBody>
      </p:sp>
      <p:pic>
        <p:nvPicPr>
          <p:cNvPr id="3" name="Picture 2">
            <a:extLst>
              <a:ext uri="{FF2B5EF4-FFF2-40B4-BE49-F238E27FC236}">
                <a16:creationId xmlns:a16="http://schemas.microsoft.com/office/drawing/2014/main" id="{BDCEEBE8-0243-47C8-BA2F-0ABB63C5A1A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3287" y="212035"/>
            <a:ext cx="5379197" cy="18265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27">
                                            <p:bg/>
                                          </p:spTgt>
                                        </p:tgtEl>
                                        <p:attrNameLst>
                                          <p:attrName>style.visibility</p:attrName>
                                        </p:attrNameLst>
                                      </p:cBhvr>
                                      <p:to>
                                        <p:strVal val="visible"/>
                                      </p:to>
                                    </p:set>
                                    <p:animEffect transition="in" filter="wipe(up)">
                                      <p:cBhvr>
                                        <p:cTn id="7" dur="1000"/>
                                        <p:tgtEl>
                                          <p:spTgt spid="327">
                                            <p:bg/>
                                          </p:spTgt>
                                        </p:tgtEl>
                                      </p:cBhvr>
                                    </p:animEffect>
                                  </p:childTnLst>
                                </p:cTn>
                              </p:par>
                              <p:par>
                                <p:cTn id="8" presetID="22" presetClass="entr" presetSubtype="1" fill="hold" grpId="0" nodeType="withEffect">
                                  <p:stCondLst>
                                    <p:cond delay="0"/>
                                  </p:stCondLst>
                                  <p:iterate>
                                    <p:tmAbs val="0"/>
                                  </p:iterate>
                                  <p:childTnLst>
                                    <p:set>
                                      <p:cBhvr>
                                        <p:cTn id="9" fill="hold"/>
                                        <p:tgtEl>
                                          <p:spTgt spid="327">
                                            <p:txEl>
                                              <p:pRg st="0" end="0"/>
                                            </p:txEl>
                                          </p:spTgt>
                                        </p:tgtEl>
                                        <p:attrNameLst>
                                          <p:attrName>style.visibility</p:attrName>
                                        </p:attrNameLst>
                                      </p:cBhvr>
                                      <p:to>
                                        <p:strVal val="visible"/>
                                      </p:to>
                                    </p:set>
                                    <p:animEffect transition="in" filter="wipe(up)">
                                      <p:cBhvr>
                                        <p:cTn id="10" dur="1000"/>
                                        <p:tgtEl>
                                          <p:spTgt spid="32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327">
                                            <p:txEl>
                                              <p:pRg st="1" end="1"/>
                                            </p:txEl>
                                          </p:spTgt>
                                        </p:tgtEl>
                                        <p:attrNameLst>
                                          <p:attrName>style.visibility</p:attrName>
                                        </p:attrNameLst>
                                      </p:cBhvr>
                                      <p:to>
                                        <p:strVal val="visible"/>
                                      </p:to>
                                    </p:set>
                                    <p:animEffect transition="in" filter="wipe(up)">
                                      <p:cBhvr>
                                        <p:cTn id="15" dur="1000"/>
                                        <p:tgtEl>
                                          <p:spTgt spid="32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327">
                                            <p:txEl>
                                              <p:pRg st="2" end="2"/>
                                            </p:txEl>
                                          </p:spTgt>
                                        </p:tgtEl>
                                        <p:attrNameLst>
                                          <p:attrName>style.visibility</p:attrName>
                                        </p:attrNameLst>
                                      </p:cBhvr>
                                      <p:to>
                                        <p:strVal val="visible"/>
                                      </p:to>
                                    </p:set>
                                    <p:animEffect transition="in" filter="wipe(up)">
                                      <p:cBhvr>
                                        <p:cTn id="20" dur="1000"/>
                                        <p:tgtEl>
                                          <p:spTgt spid="3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build="p" bldLvl="5" animBg="1" advAuto="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FERS- Retirement Calculation"/>
          <p:cNvSpPr txBox="1"/>
          <p:nvPr/>
        </p:nvSpPr>
        <p:spPr>
          <a:xfrm rot="16200000">
            <a:off x="-4395951" y="6869010"/>
            <a:ext cx="11396758"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FERS- Retirement Calculation</a:t>
            </a:r>
          </a:p>
        </p:txBody>
      </p:sp>
      <p:sp>
        <p:nvSpPr>
          <p:cNvPr id="330" name="“High 3”…"/>
          <p:cNvSpPr txBox="1"/>
          <p:nvPr/>
        </p:nvSpPr>
        <p:spPr>
          <a:xfrm>
            <a:off x="17337262" y="1183759"/>
            <a:ext cx="184731" cy="1169549"/>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lgn="ctr">
              <a:defRPr sz="6400">
                <a:solidFill>
                  <a:srgbClr val="003056"/>
                </a:solidFill>
                <a:latin typeface="Arial"/>
                <a:ea typeface="Arial"/>
                <a:cs typeface="Arial"/>
                <a:sym typeface="Arial"/>
              </a:defRPr>
            </a:pPr>
            <a:endParaRPr dirty="0"/>
          </a:p>
        </p:txBody>
      </p:sp>
      <p:sp>
        <p:nvSpPr>
          <p:cNvPr id="331" name="“High 3”= average of the highest 3 consecutive years (36 months) of base rate of pay"/>
          <p:cNvSpPr txBox="1"/>
          <p:nvPr/>
        </p:nvSpPr>
        <p:spPr>
          <a:xfrm>
            <a:off x="8984003" y="191466"/>
            <a:ext cx="8537990" cy="10090324"/>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a:lnSpc>
                <a:spcPct val="150000"/>
              </a:lnSpc>
              <a:buSzPct val="100000"/>
              <a:defRPr sz="4800" b="1">
                <a:solidFill>
                  <a:srgbClr val="003056"/>
                </a:solidFill>
                <a:latin typeface="Arial"/>
                <a:ea typeface="Arial"/>
                <a:cs typeface="Arial"/>
                <a:sym typeface="Arial"/>
              </a:defRPr>
            </a:pPr>
            <a:endParaRPr lang="en-US" sz="8800" b="1" dirty="0"/>
          </a:p>
          <a:p>
            <a:pPr algn="ctr">
              <a:lnSpc>
                <a:spcPct val="150000"/>
              </a:lnSpc>
              <a:buSzPct val="100000"/>
              <a:defRPr sz="4800" b="1">
                <a:solidFill>
                  <a:srgbClr val="003056"/>
                </a:solidFill>
                <a:latin typeface="Arial"/>
                <a:ea typeface="Arial"/>
                <a:cs typeface="Arial"/>
                <a:sym typeface="Arial"/>
              </a:defRPr>
            </a:pPr>
            <a:r>
              <a:rPr lang="en-US" sz="8800" dirty="0"/>
              <a:t>How much can you take out of FERS in retirement?</a:t>
            </a:r>
            <a:endParaRPr lang="en-US" sz="8800" b="1" dirty="0"/>
          </a:p>
        </p:txBody>
      </p:sp>
      <p:sp>
        <p:nvSpPr>
          <p:cNvPr id="333" name="Annual…"/>
          <p:cNvSpPr txBox="1"/>
          <p:nvPr/>
        </p:nvSpPr>
        <p:spPr>
          <a:xfrm>
            <a:off x="17337264" y="6789250"/>
            <a:ext cx="184730" cy="180049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lgn="ctr">
              <a:defRPr sz="10500" b="1">
                <a:ln w="24694">
                  <a:solidFill>
                    <a:srgbClr val="E12219"/>
                  </a:solidFill>
                </a:ln>
                <a:solidFill>
                  <a:srgbClr val="E12219"/>
                </a:solidFill>
                <a:effectLst>
                  <a:outerShdw blurRad="38100" dist="20320" dir="1800000" rotWithShape="0">
                    <a:srgbClr val="000000">
                      <a:alpha val="40000"/>
                    </a:srgbClr>
                  </a:outerShdw>
                </a:effectLst>
                <a:latin typeface="Arial"/>
                <a:ea typeface="Arial"/>
                <a:cs typeface="Arial"/>
                <a:sym typeface="Arial"/>
              </a:defRPr>
            </a:pPr>
            <a:endParaRPr dirty="0"/>
          </a:p>
        </p:txBody>
      </p:sp>
      <p:sp>
        <p:nvSpPr>
          <p:cNvPr id="334" name="Under 62 = 1%…"/>
          <p:cNvSpPr txBox="1"/>
          <p:nvPr/>
        </p:nvSpPr>
        <p:spPr>
          <a:xfrm>
            <a:off x="5527262" y="5569088"/>
            <a:ext cx="8537990" cy="1155764"/>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a:lnSpc>
                <a:spcPct val="150000"/>
              </a:lnSpc>
              <a:buSzPct val="100000"/>
              <a:defRPr sz="4800" b="1">
                <a:solidFill>
                  <a:srgbClr val="003056"/>
                </a:solidFill>
                <a:latin typeface="Arial"/>
                <a:ea typeface="Arial"/>
                <a:cs typeface="Arial"/>
                <a:sym typeface="Arial"/>
              </a:defRPr>
            </a:pPr>
            <a:endParaRPr b="0" dirty="0"/>
          </a:p>
        </p:txBody>
      </p:sp>
      <p:pic>
        <p:nvPicPr>
          <p:cNvPr id="7" name="Picture 6">
            <a:extLst>
              <a:ext uri="{FF2B5EF4-FFF2-40B4-BE49-F238E27FC236}">
                <a16:creationId xmlns:a16="http://schemas.microsoft.com/office/drawing/2014/main" id="{DCFB633B-CE31-4B70-8D6A-8C8671D3EF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792" y="11637158"/>
            <a:ext cx="5353878" cy="1759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30">
                                            <p:bg/>
                                          </p:spTgt>
                                        </p:tgtEl>
                                        <p:attrNameLst>
                                          <p:attrName>style.visibility</p:attrName>
                                        </p:attrNameLst>
                                      </p:cBhvr>
                                      <p:to>
                                        <p:strVal val="visible"/>
                                      </p:to>
                                    </p:set>
                                    <p:animEffect transition="in" filter="wipe(up)">
                                      <p:cBhvr>
                                        <p:cTn id="7" dur="500"/>
                                        <p:tgtEl>
                                          <p:spTgt spid="330">
                                            <p:bg/>
                                          </p:spTgt>
                                        </p:tgtEl>
                                      </p:cBhvr>
                                    </p:animEffect>
                                  </p:childTnLst>
                                </p:cTn>
                              </p:par>
                              <p:par>
                                <p:cTn id="8" presetID="22" presetClass="entr" presetSubtype="1" fill="hold" grpId="0" nodeType="withEffect" nodePh="1">
                                  <p:stCondLst>
                                    <p:cond delay="0"/>
                                  </p:stCondLst>
                                  <p:endCondLst>
                                    <p:cond evt="begin" delay="0">
                                      <p:tn val="8"/>
                                    </p:cond>
                                  </p:endCondLst>
                                  <p:iterate>
                                    <p:tmAbs val="0"/>
                                  </p:iterate>
                                  <p:childTnLst>
                                    <p:set>
                                      <p:cBhvr>
                                        <p:cTn id="9" fill="hold"/>
                                        <p:tgtEl>
                                          <p:spTgt spid="330">
                                            <p:txEl>
                                              <p:pRg st="0" end="0"/>
                                            </p:txEl>
                                          </p:spTgt>
                                        </p:tgtEl>
                                        <p:attrNameLst>
                                          <p:attrName>style.visibility</p:attrName>
                                        </p:attrNameLst>
                                      </p:cBhvr>
                                      <p:to>
                                        <p:strVal val="visible"/>
                                      </p:to>
                                    </p:set>
                                    <p:animEffect transition="in" filter="wipe(up)">
                                      <p:cBhvr>
                                        <p:cTn id="10" dur="500"/>
                                        <p:tgtEl>
                                          <p:spTgt spid="33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iterate>
                                    <p:tmAbs val="0"/>
                                  </p:iterate>
                                  <p:childTnLst>
                                    <p:set>
                                      <p:cBhvr>
                                        <p:cTn id="14" fill="hold"/>
                                        <p:tgtEl>
                                          <p:spTgt spid="331">
                                            <p:bg/>
                                          </p:spTgt>
                                        </p:tgtEl>
                                        <p:attrNameLst>
                                          <p:attrName>style.visibility</p:attrName>
                                        </p:attrNameLst>
                                      </p:cBhvr>
                                      <p:to>
                                        <p:strVal val="visible"/>
                                      </p:to>
                                    </p:set>
                                    <p:anim calcmode="lin" valueType="num">
                                      <p:cBhvr>
                                        <p:cTn id="15" dur="1000" fill="hold"/>
                                        <p:tgtEl>
                                          <p:spTgt spid="331">
                                            <p:bg/>
                                          </p:spTgt>
                                        </p:tgtEl>
                                        <p:attrNameLst>
                                          <p:attrName>ppt_x</p:attrName>
                                        </p:attrNameLst>
                                      </p:cBhvr>
                                      <p:tavLst>
                                        <p:tav tm="0">
                                          <p:val>
                                            <p:strVal val="#ppt_x"/>
                                          </p:val>
                                        </p:tav>
                                        <p:tav tm="100000">
                                          <p:val>
                                            <p:strVal val="#ppt_x"/>
                                          </p:val>
                                        </p:tav>
                                      </p:tavLst>
                                    </p:anim>
                                    <p:anim calcmode="lin" valueType="num">
                                      <p:cBhvr>
                                        <p:cTn id="16" dur="1000" fill="hold"/>
                                        <p:tgtEl>
                                          <p:spTgt spid="331">
                                            <p:bg/>
                                          </p:spTgt>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iterate>
                                    <p:tmAbs val="0"/>
                                  </p:iterate>
                                  <p:childTnLst>
                                    <p:set>
                                      <p:cBhvr>
                                        <p:cTn id="19" fill="hold"/>
                                        <p:tgtEl>
                                          <p:spTgt spid="331">
                                            <p:txEl>
                                              <p:pRg st="1" end="1"/>
                                            </p:txEl>
                                          </p:spTgt>
                                        </p:tgtEl>
                                        <p:attrNameLst>
                                          <p:attrName>style.visibility</p:attrName>
                                        </p:attrNameLst>
                                      </p:cBhvr>
                                      <p:to>
                                        <p:strVal val="visible"/>
                                      </p:to>
                                    </p:set>
                                    <p:anim calcmode="lin" valueType="num">
                                      <p:cBhvr>
                                        <p:cTn id="20" dur="1000" fill="hold"/>
                                        <p:tgtEl>
                                          <p:spTgt spid="331">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iterate>
                                    <p:tmAbs val="0"/>
                                  </p:iterate>
                                  <p:childTnLst>
                                    <p:set>
                                      <p:cBhvr>
                                        <p:cTn id="25" fill="hold"/>
                                        <p:tgtEl>
                                          <p:spTgt spid="334">
                                            <p:bg/>
                                          </p:spTgt>
                                        </p:tgtEl>
                                        <p:attrNameLst>
                                          <p:attrName>style.visibility</p:attrName>
                                        </p:attrNameLst>
                                      </p:cBhvr>
                                      <p:to>
                                        <p:strVal val="visible"/>
                                      </p:to>
                                    </p:set>
                                    <p:anim calcmode="lin" valueType="num">
                                      <p:cBhvr>
                                        <p:cTn id="26" dur="1000" fill="hold"/>
                                        <p:tgtEl>
                                          <p:spTgt spid="334">
                                            <p:bg/>
                                          </p:spTgt>
                                        </p:tgtEl>
                                        <p:attrNameLst>
                                          <p:attrName>ppt_x</p:attrName>
                                        </p:attrNameLst>
                                      </p:cBhvr>
                                      <p:tavLst>
                                        <p:tav tm="0">
                                          <p:val>
                                            <p:strVal val="#ppt_x"/>
                                          </p:val>
                                        </p:tav>
                                        <p:tav tm="100000">
                                          <p:val>
                                            <p:strVal val="#ppt_x"/>
                                          </p:val>
                                        </p:tav>
                                      </p:tavLst>
                                    </p:anim>
                                    <p:anim calcmode="lin" valueType="num">
                                      <p:cBhvr>
                                        <p:cTn id="27" dur="1000" fill="hold"/>
                                        <p:tgtEl>
                                          <p:spTgt spid="334">
                                            <p:bg/>
                                          </p:spTgt>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nodePh="1">
                                  <p:stCondLst>
                                    <p:cond delay="0"/>
                                  </p:stCondLst>
                                  <p:endCondLst>
                                    <p:cond evt="begin" delay="0">
                                      <p:tn val="28"/>
                                    </p:cond>
                                  </p:endCondLst>
                                  <p:iterate>
                                    <p:tmAbs val="0"/>
                                  </p:iterate>
                                  <p:childTnLst>
                                    <p:set>
                                      <p:cBhvr>
                                        <p:cTn id="29" fill="hold"/>
                                        <p:tgtEl>
                                          <p:spTgt spid="334">
                                            <p:txEl>
                                              <p:pRg st="0" end="0"/>
                                            </p:txEl>
                                          </p:spTgt>
                                        </p:tgtEl>
                                        <p:attrNameLst>
                                          <p:attrName>style.visibility</p:attrName>
                                        </p:attrNameLst>
                                      </p:cBhvr>
                                      <p:to>
                                        <p:strVal val="visible"/>
                                      </p:to>
                                    </p:set>
                                    <p:anim calcmode="lin" valueType="num">
                                      <p:cBhvr>
                                        <p:cTn id="30" dur="1000" fill="hold"/>
                                        <p:tgtEl>
                                          <p:spTgt spid="33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334">
                                            <p:txEl>
                                              <p:pRg st="0" end="0"/>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grpId="0" nodeType="afterEffect">
                                  <p:stCondLst>
                                    <p:cond delay="0"/>
                                  </p:stCondLst>
                                  <p:iterate>
                                    <p:tmAbs val="0"/>
                                  </p:iterate>
                                  <p:childTnLst>
                                    <p:set>
                                      <p:cBhvr>
                                        <p:cTn id="34" fill="hold"/>
                                        <p:tgtEl>
                                          <p:spTgt spid="333"/>
                                        </p:tgtEl>
                                        <p:attrNameLst>
                                          <p:attrName>style.visibility</p:attrName>
                                        </p:attrNameLst>
                                      </p:cBhvr>
                                      <p:to>
                                        <p:strVal val="visible"/>
                                      </p:to>
                                    </p:set>
                                    <p:anim calcmode="lin" valueType="num">
                                      <p:cBhvr>
                                        <p:cTn id="35" dur="1000" fill="hold"/>
                                        <p:tgtEl>
                                          <p:spTgt spid="333"/>
                                        </p:tgtEl>
                                        <p:attrNameLst>
                                          <p:attrName>ppt_x</p:attrName>
                                        </p:attrNameLst>
                                      </p:cBhvr>
                                      <p:tavLst>
                                        <p:tav tm="0">
                                          <p:val>
                                            <p:strVal val="#ppt_x"/>
                                          </p:val>
                                        </p:tav>
                                        <p:tav tm="100000">
                                          <p:val>
                                            <p:strVal val="#ppt_x"/>
                                          </p:val>
                                        </p:tav>
                                      </p:tavLst>
                                    </p:anim>
                                    <p:anim calcmode="lin" valueType="num">
                                      <p:cBhvr>
                                        <p:cTn id="36" dur="1000" fill="hold"/>
                                        <p:tgtEl>
                                          <p:spTgt spid="33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 grpId="0" build="p" bldLvl="5" animBg="1" advAuto="0"/>
      <p:bldP spid="331" grpId="0" build="p" bldLvl="5" animBg="1" advAuto="0"/>
      <p:bldP spid="333" grpId="0" animBg="1" advAuto="0"/>
      <p:bldP spid="334" grpId="0" build="p" bldLvl="5"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 name="Who is American Benefits Exchange?"/>
          <p:cNvSpPr txBox="1"/>
          <p:nvPr/>
        </p:nvSpPr>
        <p:spPr>
          <a:xfrm>
            <a:off x="491515" y="489730"/>
            <a:ext cx="12917319" cy="1292660"/>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200">
                <a:solidFill>
                  <a:srgbClr val="FFFFFF"/>
                </a:solidFill>
              </a:defRPr>
            </a:lvl1pPr>
          </a:lstStyle>
          <a:p>
            <a:r>
              <a:rPr dirty="0"/>
              <a:t>Who is </a:t>
            </a:r>
            <a:r>
              <a:rPr lang="en-US" dirty="0"/>
              <a:t>Federal Benefits Experts</a:t>
            </a:r>
            <a:r>
              <a:rPr dirty="0"/>
              <a:t>?</a:t>
            </a:r>
          </a:p>
        </p:txBody>
      </p:sp>
      <p:sp>
        <p:nvSpPr>
          <p:cNvPr id="205" name="ABX specializes in educating and training federal employees on their benefits…"/>
          <p:cNvSpPr txBox="1"/>
          <p:nvPr/>
        </p:nvSpPr>
        <p:spPr>
          <a:xfrm>
            <a:off x="2088190" y="3892509"/>
            <a:ext cx="20207619" cy="5945667"/>
          </a:xfrm>
          <a:prstGeom prst="rect">
            <a:avLst/>
          </a:prstGeom>
          <a:ln w="25400">
            <a:miter lim="400000"/>
          </a:ln>
          <a:extLst>
            <a:ext uri="{C572A759-6A51-4108-AA02-DFA0A04FC94B}">
              <ma14:wrappingTextBoxFlag xmlns:ma14="http://schemas.microsoft.com/office/mac/drawingml/2011/main" xmlns="" val="1"/>
            </a:ext>
          </a:extLst>
        </p:spPr>
        <p:txBody>
          <a:bodyPr lIns="45719" rIns="45719">
            <a:spAutoFit/>
          </a:bodyPr>
          <a:lstStyle/>
          <a:p>
            <a:pPr marL="521368" indent="-521368" defTabSz="914400">
              <a:lnSpc>
                <a:spcPct val="150000"/>
              </a:lnSpc>
              <a:buSzPct val="100000"/>
              <a:buChar char="•"/>
              <a:defRPr sz="5200">
                <a:solidFill>
                  <a:srgbClr val="003056"/>
                </a:solidFill>
                <a:latin typeface="Arial"/>
                <a:ea typeface="Arial"/>
                <a:cs typeface="Arial"/>
                <a:sym typeface="Arial"/>
              </a:defRPr>
            </a:pPr>
            <a:r>
              <a:rPr lang="en-US" dirty="0"/>
              <a:t>FBE</a:t>
            </a:r>
            <a:r>
              <a:rPr dirty="0"/>
              <a:t> specializes in educating and training federal employees on their benefits</a:t>
            </a:r>
          </a:p>
          <a:p>
            <a:pPr marL="521368" indent="-521368" defTabSz="914400">
              <a:lnSpc>
                <a:spcPct val="150000"/>
              </a:lnSpc>
              <a:buSzPct val="100000"/>
              <a:buChar char="•"/>
              <a:defRPr sz="5200">
                <a:solidFill>
                  <a:srgbClr val="003056"/>
                </a:solidFill>
                <a:latin typeface="Arial"/>
                <a:ea typeface="Arial"/>
                <a:cs typeface="Arial"/>
                <a:sym typeface="Arial"/>
              </a:defRPr>
            </a:pPr>
            <a:r>
              <a:rPr dirty="0"/>
              <a:t>We offer solid solutions to any issues </a:t>
            </a:r>
            <a:r>
              <a:rPr lang="en-US" dirty="0"/>
              <a:t>within your </a:t>
            </a:r>
            <a:r>
              <a:rPr dirty="0"/>
              <a:t>benefit structure</a:t>
            </a:r>
          </a:p>
          <a:p>
            <a:pPr marL="521368" indent="-521368" defTabSz="914400">
              <a:lnSpc>
                <a:spcPct val="150000"/>
              </a:lnSpc>
              <a:buSzPct val="100000"/>
              <a:buChar char="•"/>
              <a:defRPr sz="5200">
                <a:solidFill>
                  <a:srgbClr val="003056"/>
                </a:solidFill>
                <a:latin typeface="Arial"/>
                <a:ea typeface="Arial"/>
                <a:cs typeface="Arial"/>
                <a:sym typeface="Arial"/>
              </a:defRPr>
            </a:pPr>
            <a:r>
              <a:rPr lang="en-US" dirty="0"/>
              <a:t>We walk you through complicated processes like retirement.</a:t>
            </a:r>
            <a:endParaRPr dirty="0"/>
          </a:p>
          <a:p>
            <a:pPr marL="521368" indent="-521368" defTabSz="914400">
              <a:lnSpc>
                <a:spcPct val="150000"/>
              </a:lnSpc>
              <a:buSzPct val="100000"/>
              <a:buChar char="•"/>
              <a:defRPr sz="5200">
                <a:solidFill>
                  <a:srgbClr val="003056"/>
                </a:solidFill>
                <a:latin typeface="Arial"/>
                <a:ea typeface="Arial"/>
                <a:cs typeface="Arial"/>
                <a:sym typeface="Arial"/>
              </a:defRPr>
            </a:pPr>
            <a:r>
              <a:rPr dirty="0"/>
              <a:t>Attend national, regional, and local events</a:t>
            </a:r>
            <a:r>
              <a:rPr lang="en-US" dirty="0"/>
              <a:t> and organize classes.</a:t>
            </a:r>
            <a:endParaRPr dirty="0"/>
          </a:p>
        </p:txBody>
      </p:sp>
      <p:pic>
        <p:nvPicPr>
          <p:cNvPr id="3" name="Picture 2">
            <a:extLst>
              <a:ext uri="{FF2B5EF4-FFF2-40B4-BE49-F238E27FC236}">
                <a16:creationId xmlns:a16="http://schemas.microsoft.com/office/drawing/2014/main" id="{C084D09B-B200-4501-B819-0BA5445E48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0035" y="198890"/>
            <a:ext cx="5392450" cy="18154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205">
                                            <p:bg/>
                                          </p:spTgt>
                                        </p:tgtEl>
                                        <p:attrNameLst>
                                          <p:attrName>style.visibility</p:attrName>
                                        </p:attrNameLst>
                                      </p:cBhvr>
                                      <p:to>
                                        <p:strVal val="visible"/>
                                      </p:to>
                                    </p:set>
                                    <p:animEffect transition="in" filter="wipe(up)">
                                      <p:cBhvr>
                                        <p:cTn id="7" dur="500"/>
                                        <p:tgtEl>
                                          <p:spTgt spid="205">
                                            <p:bg/>
                                          </p:spTgt>
                                        </p:tgtEl>
                                      </p:cBhvr>
                                    </p:animEffect>
                                  </p:childTnLst>
                                </p:cTn>
                              </p:par>
                              <p:par>
                                <p:cTn id="8" presetID="22" presetClass="entr" presetSubtype="1" fill="hold" grpId="0" nodeType="withEffect">
                                  <p:stCondLst>
                                    <p:cond delay="0"/>
                                  </p:stCondLst>
                                  <p:iterate>
                                    <p:tmAbs val="0"/>
                                  </p:iterate>
                                  <p:childTnLst>
                                    <p:set>
                                      <p:cBhvr>
                                        <p:cTn id="9" fill="hold"/>
                                        <p:tgtEl>
                                          <p:spTgt spid="205">
                                            <p:txEl>
                                              <p:pRg st="0" end="0"/>
                                            </p:txEl>
                                          </p:spTgt>
                                        </p:tgtEl>
                                        <p:attrNameLst>
                                          <p:attrName>style.visibility</p:attrName>
                                        </p:attrNameLst>
                                      </p:cBhvr>
                                      <p:to>
                                        <p:strVal val="visible"/>
                                      </p:to>
                                    </p:set>
                                    <p:animEffect transition="in" filter="wipe(up)">
                                      <p:cBhvr>
                                        <p:cTn id="10" dur="500"/>
                                        <p:tgtEl>
                                          <p:spTgt spid="20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205">
                                            <p:txEl>
                                              <p:pRg st="1" end="1"/>
                                            </p:txEl>
                                          </p:spTgt>
                                        </p:tgtEl>
                                        <p:attrNameLst>
                                          <p:attrName>style.visibility</p:attrName>
                                        </p:attrNameLst>
                                      </p:cBhvr>
                                      <p:to>
                                        <p:strVal val="visible"/>
                                      </p:to>
                                    </p:set>
                                    <p:animEffect transition="in" filter="wipe(up)">
                                      <p:cBhvr>
                                        <p:cTn id="15" dur="500"/>
                                        <p:tgtEl>
                                          <p:spTgt spid="20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205">
                                            <p:txEl>
                                              <p:pRg st="2" end="2"/>
                                            </p:txEl>
                                          </p:spTgt>
                                        </p:tgtEl>
                                        <p:attrNameLst>
                                          <p:attrName>style.visibility</p:attrName>
                                        </p:attrNameLst>
                                      </p:cBhvr>
                                      <p:to>
                                        <p:strVal val="visible"/>
                                      </p:to>
                                    </p:set>
                                    <p:animEffect transition="in" filter="wipe(up)">
                                      <p:cBhvr>
                                        <p:cTn id="20" dur="500"/>
                                        <p:tgtEl>
                                          <p:spTgt spid="20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205">
                                            <p:txEl>
                                              <p:pRg st="3" end="3"/>
                                            </p:txEl>
                                          </p:spTgt>
                                        </p:tgtEl>
                                        <p:attrNameLst>
                                          <p:attrName>style.visibility</p:attrName>
                                        </p:attrNameLst>
                                      </p:cBhvr>
                                      <p:to>
                                        <p:strVal val="visible"/>
                                      </p:to>
                                    </p:set>
                                    <p:animEffect transition="in" filter="wipe(up)">
                                      <p:cBhvr>
                                        <p:cTn id="25" dur="500"/>
                                        <p:tgtEl>
                                          <p:spTgt spid="20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build="p" bldLvl="5" animBg="1" advAuto="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Federal Survivor Benefits"/>
          <p:cNvSpPr txBox="1">
            <a:spLocks noGrp="1"/>
          </p:cNvSpPr>
          <p:nvPr>
            <p:ph type="ctrTitle"/>
          </p:nvPr>
        </p:nvSpPr>
        <p:spPr>
          <a:xfrm>
            <a:off x="926" y="4267200"/>
            <a:ext cx="24382149" cy="3505200"/>
          </a:xfrm>
          <a:prstGeom prst="rect">
            <a:avLst/>
          </a:prstGeom>
        </p:spPr>
        <p:txBody>
          <a:bodyPr/>
          <a:lstStyle>
            <a:lvl1pPr defTabSz="1115568">
              <a:defRPr sz="15616" b="1">
                <a:solidFill>
                  <a:srgbClr val="E2231A"/>
                </a:solidFill>
                <a:latin typeface="Dotum"/>
                <a:ea typeface="Dotum"/>
                <a:cs typeface="Dotum"/>
                <a:sym typeface="Dotum"/>
              </a:defRPr>
            </a:lvl1pPr>
          </a:lstStyle>
          <a:p>
            <a:r>
              <a:t>Federal Survivor Benefits</a:t>
            </a:r>
          </a:p>
        </p:txBody>
      </p:sp>
      <p:sp>
        <p:nvSpPr>
          <p:cNvPr id="337" name="Basic Overview"/>
          <p:cNvSpPr txBox="1">
            <a:spLocks noGrp="1"/>
          </p:cNvSpPr>
          <p:nvPr>
            <p:ph type="subTitle" sz="quarter" idx="1"/>
          </p:nvPr>
        </p:nvSpPr>
        <p:spPr>
          <a:xfrm>
            <a:off x="3962400" y="7556500"/>
            <a:ext cx="17373600" cy="3505200"/>
          </a:xfrm>
          <a:prstGeom prst="rect">
            <a:avLst/>
          </a:prstGeom>
        </p:spPr>
        <p:txBody>
          <a:bodyPr/>
          <a:lstStyle>
            <a:lvl1pPr>
              <a:defRPr b="1">
                <a:solidFill>
                  <a:srgbClr val="003056"/>
                </a:solidFill>
                <a:latin typeface="Dotum"/>
                <a:ea typeface="Dotum"/>
                <a:cs typeface="Dotum"/>
                <a:sym typeface="Dotum"/>
              </a:defRPr>
            </a:lvl1pPr>
          </a:lstStyle>
          <a:p>
            <a:pPr>
              <a:defRPr>
                <a:solidFill>
                  <a:srgbClr val="315683"/>
                </a:solidFill>
              </a:defRPr>
            </a:pPr>
            <a:r>
              <a:rPr>
                <a:solidFill>
                  <a:srgbClr val="003056"/>
                </a:solidFill>
              </a:rPr>
              <a:t>Basic Overview</a:t>
            </a:r>
          </a:p>
        </p:txBody>
      </p:sp>
      <p:pic>
        <p:nvPicPr>
          <p:cNvPr id="3" name="Picture 2">
            <a:extLst>
              <a:ext uri="{FF2B5EF4-FFF2-40B4-BE49-F238E27FC236}">
                <a16:creationId xmlns:a16="http://schemas.microsoft.com/office/drawing/2014/main" id="{022A0145-B32C-4CA2-BB6E-091F0701F3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3287" y="225287"/>
            <a:ext cx="5327373" cy="17872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Federal Survivor Benefits"/>
          <p:cNvSpPr txBox="1"/>
          <p:nvPr/>
        </p:nvSpPr>
        <p:spPr>
          <a:xfrm>
            <a:off x="491515" y="489730"/>
            <a:ext cx="9828016"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Federal Survivor Benefits</a:t>
            </a:r>
          </a:p>
        </p:txBody>
      </p:sp>
      <p:sp>
        <p:nvSpPr>
          <p:cNvPr id="340" name="CSRS &amp; FERS Options…"/>
          <p:cNvSpPr txBox="1"/>
          <p:nvPr/>
        </p:nvSpPr>
        <p:spPr>
          <a:xfrm>
            <a:off x="2822198" y="4785360"/>
            <a:ext cx="18739603" cy="4145281"/>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651710" indent="-651710" defTabSz="457200">
              <a:lnSpc>
                <a:spcPct val="150000"/>
              </a:lnSpc>
              <a:buSzPct val="100000"/>
              <a:buChar char="•"/>
              <a:defRPr sz="6500">
                <a:solidFill>
                  <a:srgbClr val="003056"/>
                </a:solidFill>
                <a:latin typeface="+mj-lt"/>
                <a:ea typeface="+mj-ea"/>
                <a:cs typeface="+mj-cs"/>
                <a:sym typeface="Helvetica"/>
              </a:defRPr>
            </a:pPr>
            <a:r>
              <a:t>CSRS &amp; FERS Options</a:t>
            </a:r>
          </a:p>
          <a:p>
            <a:pPr marL="651710" indent="-651710" defTabSz="457200">
              <a:lnSpc>
                <a:spcPct val="150000"/>
              </a:lnSpc>
              <a:buSzPct val="100000"/>
              <a:buChar char="•"/>
              <a:defRPr sz="6500">
                <a:solidFill>
                  <a:srgbClr val="003056"/>
                </a:solidFill>
                <a:latin typeface="+mj-lt"/>
                <a:ea typeface="+mj-ea"/>
                <a:cs typeface="+mj-cs"/>
                <a:sym typeface="Helvetica"/>
              </a:defRPr>
            </a:pPr>
            <a:r>
              <a:t>Benefits Provided</a:t>
            </a:r>
          </a:p>
          <a:p>
            <a:pPr marL="651710" indent="-651710" defTabSz="457200">
              <a:lnSpc>
                <a:spcPct val="150000"/>
              </a:lnSpc>
              <a:buSzPct val="100000"/>
              <a:buChar char="•"/>
              <a:defRPr sz="6500">
                <a:solidFill>
                  <a:srgbClr val="003056"/>
                </a:solidFill>
                <a:latin typeface="+mj-lt"/>
                <a:ea typeface="+mj-ea"/>
                <a:cs typeface="+mj-cs"/>
                <a:sym typeface="Helvetica"/>
              </a:defRPr>
            </a:pPr>
            <a:r>
              <a:t>Costs Involved</a:t>
            </a:r>
          </a:p>
        </p:txBody>
      </p:sp>
      <p:pic>
        <p:nvPicPr>
          <p:cNvPr id="341" name="image32.jpg" descr="image32.jpg"/>
          <p:cNvPicPr>
            <a:picLocks noChangeAspect="1"/>
          </p:cNvPicPr>
          <p:nvPr/>
        </p:nvPicPr>
        <p:blipFill>
          <a:blip r:embed="rId3">
            <a:extLst/>
          </a:blip>
          <a:stretch>
            <a:fillRect/>
          </a:stretch>
        </p:blipFill>
        <p:spPr>
          <a:xfrm>
            <a:off x="15183370" y="2527018"/>
            <a:ext cx="8620636" cy="9223806"/>
          </a:xfrm>
          <a:prstGeom prst="rect">
            <a:avLst/>
          </a:prstGeom>
          <a:ln w="50800">
            <a:solidFill>
              <a:srgbClr val="E12219"/>
            </a:solidFill>
          </a:ln>
          <a:effectLst>
            <a:outerShdw blurRad="584200" dist="279400" dir="2700000" rotWithShape="0">
              <a:srgbClr val="333333">
                <a:alpha val="64999"/>
              </a:srgbClr>
            </a:outerShdw>
          </a:effectLst>
        </p:spPr>
      </p:pic>
      <p:pic>
        <p:nvPicPr>
          <p:cNvPr id="3" name="Picture 2">
            <a:extLst>
              <a:ext uri="{FF2B5EF4-FFF2-40B4-BE49-F238E27FC236}">
                <a16:creationId xmlns:a16="http://schemas.microsoft.com/office/drawing/2014/main" id="{FB34C221-22B3-4706-B195-86D2CF12AA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13288" y="206136"/>
            <a:ext cx="5290718" cy="1759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40">
                                            <p:bg/>
                                          </p:spTgt>
                                        </p:tgtEl>
                                        <p:attrNameLst>
                                          <p:attrName>style.visibility</p:attrName>
                                        </p:attrNameLst>
                                      </p:cBhvr>
                                      <p:to>
                                        <p:strVal val="visible"/>
                                      </p:to>
                                    </p:set>
                                    <p:animEffect transition="in" filter="wipe(up)">
                                      <p:cBhvr>
                                        <p:cTn id="7" dur="1000"/>
                                        <p:tgtEl>
                                          <p:spTgt spid="340">
                                            <p:bg/>
                                          </p:spTgt>
                                        </p:tgtEl>
                                      </p:cBhvr>
                                    </p:animEffect>
                                  </p:childTnLst>
                                </p:cTn>
                              </p:par>
                              <p:par>
                                <p:cTn id="8" presetID="22" presetClass="entr" presetSubtype="1" fill="hold" grpId="0" nodeType="withEffect">
                                  <p:stCondLst>
                                    <p:cond delay="0"/>
                                  </p:stCondLst>
                                  <p:iterate>
                                    <p:tmAbs val="0"/>
                                  </p:iterate>
                                  <p:childTnLst>
                                    <p:set>
                                      <p:cBhvr>
                                        <p:cTn id="9" fill="hold"/>
                                        <p:tgtEl>
                                          <p:spTgt spid="340">
                                            <p:txEl>
                                              <p:pRg st="0" end="0"/>
                                            </p:txEl>
                                          </p:spTgt>
                                        </p:tgtEl>
                                        <p:attrNameLst>
                                          <p:attrName>style.visibility</p:attrName>
                                        </p:attrNameLst>
                                      </p:cBhvr>
                                      <p:to>
                                        <p:strVal val="visible"/>
                                      </p:to>
                                    </p:set>
                                    <p:animEffect transition="in" filter="wipe(up)">
                                      <p:cBhvr>
                                        <p:cTn id="10" dur="1000"/>
                                        <p:tgtEl>
                                          <p:spTgt spid="3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340">
                                            <p:txEl>
                                              <p:pRg st="1" end="1"/>
                                            </p:txEl>
                                          </p:spTgt>
                                        </p:tgtEl>
                                        <p:attrNameLst>
                                          <p:attrName>style.visibility</p:attrName>
                                        </p:attrNameLst>
                                      </p:cBhvr>
                                      <p:to>
                                        <p:strVal val="visible"/>
                                      </p:to>
                                    </p:set>
                                    <p:animEffect transition="in" filter="wipe(up)">
                                      <p:cBhvr>
                                        <p:cTn id="15" dur="1000"/>
                                        <p:tgtEl>
                                          <p:spTgt spid="34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340">
                                            <p:txEl>
                                              <p:pRg st="2" end="2"/>
                                            </p:txEl>
                                          </p:spTgt>
                                        </p:tgtEl>
                                        <p:attrNameLst>
                                          <p:attrName>style.visibility</p:attrName>
                                        </p:attrNameLst>
                                      </p:cBhvr>
                                      <p:to>
                                        <p:strVal val="visible"/>
                                      </p:to>
                                    </p:set>
                                    <p:animEffect transition="in" filter="wipe(up)">
                                      <p:cBhvr>
                                        <p:cTn id="20" dur="1000"/>
                                        <p:tgtEl>
                                          <p:spTgt spid="3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iterate>
                                    <p:tmAbs val="0"/>
                                  </p:iterate>
                                  <p:childTnLst>
                                    <p:set>
                                      <p:cBhvr>
                                        <p:cTn id="24" fill="hold"/>
                                        <p:tgtEl>
                                          <p:spTgt spid="341"/>
                                        </p:tgtEl>
                                        <p:attrNameLst>
                                          <p:attrName>style.visibility</p:attrName>
                                        </p:attrNameLst>
                                      </p:cBhvr>
                                      <p:to>
                                        <p:strVal val="visible"/>
                                      </p:to>
                                    </p:set>
                                    <p:anim calcmode="lin" valueType="num">
                                      <p:cBhvr>
                                        <p:cTn id="25" dur="2500" fill="hold"/>
                                        <p:tgtEl>
                                          <p:spTgt spid="341"/>
                                        </p:tgtEl>
                                        <p:attrNameLst>
                                          <p:attrName>ppt_w</p:attrName>
                                        </p:attrNameLst>
                                      </p:cBhvr>
                                      <p:tavLst>
                                        <p:tav tm="0">
                                          <p:val>
                                            <p:fltVal val="0"/>
                                          </p:val>
                                        </p:tav>
                                        <p:tav tm="100000">
                                          <p:val>
                                            <p:strVal val="#ppt_w"/>
                                          </p:val>
                                        </p:tav>
                                      </p:tavLst>
                                    </p:anim>
                                    <p:anim calcmode="lin" valueType="num">
                                      <p:cBhvr>
                                        <p:cTn id="26" dur="2500" fill="hold"/>
                                        <p:tgtEl>
                                          <p:spTgt spid="34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 grpId="0" build="p" bldLvl="5" animBg="1" advAuto="0"/>
      <p:bldP spid="341" grpId="0" animBg="1" advAuto="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Federal Survivor Benefits &amp; FEHB"/>
          <p:cNvSpPr txBox="1"/>
          <p:nvPr/>
        </p:nvSpPr>
        <p:spPr>
          <a:xfrm>
            <a:off x="491515" y="489730"/>
            <a:ext cx="12922711"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Federal Survivor Benefits &amp; FEHB</a:t>
            </a:r>
          </a:p>
        </p:txBody>
      </p:sp>
      <p:sp>
        <p:nvSpPr>
          <p:cNvPr id="344" name="It is important to note that the federal employee must at least elect the minimum survivor benefit at retirement in order for their spouse to keep the government health insurance if the employee predeceases the spouse in retirement"/>
          <p:cNvSpPr txBox="1"/>
          <p:nvPr/>
        </p:nvSpPr>
        <p:spPr>
          <a:xfrm>
            <a:off x="2760300" y="4239253"/>
            <a:ext cx="15265118" cy="6037998"/>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lvl1pPr marL="342900" indent="-342900" defTabSz="457200">
              <a:lnSpc>
                <a:spcPct val="150000"/>
              </a:lnSpc>
              <a:defRPr sz="5200">
                <a:solidFill>
                  <a:srgbClr val="003056"/>
                </a:solidFill>
                <a:latin typeface="+mj-lt"/>
                <a:ea typeface="+mj-ea"/>
                <a:cs typeface="+mj-cs"/>
                <a:sym typeface="Helvetica"/>
              </a:defRPr>
            </a:lvl1pPr>
          </a:lstStyle>
          <a:p>
            <a:r>
              <a:rPr dirty="0"/>
              <a:t>It is important to note that the federal employee must at least elect the minimum survivor benefit at retirement in order for their spouse to keep the government health insurance if the employee predeceases the spouse</a:t>
            </a:r>
            <a:r>
              <a:rPr lang="en-US" dirty="0"/>
              <a:t>.</a:t>
            </a:r>
            <a:endParaRPr dirty="0"/>
          </a:p>
        </p:txBody>
      </p:sp>
      <p:pic>
        <p:nvPicPr>
          <p:cNvPr id="345" name="image33.jpg" descr="image33.jpg"/>
          <p:cNvPicPr>
            <a:picLocks noChangeAspect="1"/>
          </p:cNvPicPr>
          <p:nvPr/>
        </p:nvPicPr>
        <p:blipFill>
          <a:blip r:embed="rId3">
            <a:extLst/>
          </a:blip>
          <a:srcRect l="32" t="377" r="1520" b="1572"/>
          <a:stretch>
            <a:fillRect/>
          </a:stretch>
        </p:blipFill>
        <p:spPr>
          <a:xfrm>
            <a:off x="18178284" y="2499164"/>
            <a:ext cx="5529418" cy="5005961"/>
          </a:xfrm>
          <a:custGeom>
            <a:avLst/>
            <a:gdLst/>
            <a:ahLst/>
            <a:cxnLst>
              <a:cxn ang="0">
                <a:pos x="wd2" y="hd2"/>
              </a:cxn>
              <a:cxn ang="5400000">
                <a:pos x="wd2" y="hd2"/>
              </a:cxn>
              <a:cxn ang="10800000">
                <a:pos x="wd2" y="hd2"/>
              </a:cxn>
              <a:cxn ang="16200000">
                <a:pos x="wd2" y="hd2"/>
              </a:cxn>
            </a:cxnLst>
            <a:rect l="0" t="0" r="r" b="b"/>
            <a:pathLst>
              <a:path w="21597" h="21599" extrusionOk="0">
                <a:moveTo>
                  <a:pt x="10025" y="0"/>
                </a:moveTo>
                <a:cubicBezTo>
                  <a:pt x="9982" y="3"/>
                  <a:pt x="9879" y="4"/>
                  <a:pt x="9845" y="7"/>
                </a:cubicBezTo>
                <a:cubicBezTo>
                  <a:pt x="9759" y="19"/>
                  <a:pt x="9687" y="34"/>
                  <a:pt x="9636" y="50"/>
                </a:cubicBezTo>
                <a:cubicBezTo>
                  <a:pt x="9645" y="108"/>
                  <a:pt x="9600" y="156"/>
                  <a:pt x="9527" y="156"/>
                </a:cubicBezTo>
                <a:cubicBezTo>
                  <a:pt x="9507" y="156"/>
                  <a:pt x="9490" y="150"/>
                  <a:pt x="9474" y="144"/>
                </a:cubicBezTo>
                <a:cubicBezTo>
                  <a:pt x="9461" y="168"/>
                  <a:pt x="9456" y="195"/>
                  <a:pt x="9456" y="224"/>
                </a:cubicBezTo>
                <a:cubicBezTo>
                  <a:pt x="9456" y="393"/>
                  <a:pt x="9399" y="572"/>
                  <a:pt x="9329" y="620"/>
                </a:cubicBezTo>
                <a:cubicBezTo>
                  <a:pt x="9110" y="769"/>
                  <a:pt x="8256" y="780"/>
                  <a:pt x="7881" y="639"/>
                </a:cubicBezTo>
                <a:cubicBezTo>
                  <a:pt x="7562" y="519"/>
                  <a:pt x="7544" y="532"/>
                  <a:pt x="7717" y="762"/>
                </a:cubicBezTo>
                <a:cubicBezTo>
                  <a:pt x="7885" y="986"/>
                  <a:pt x="7864" y="1039"/>
                  <a:pt x="7571" y="1161"/>
                </a:cubicBezTo>
                <a:cubicBezTo>
                  <a:pt x="7385" y="1238"/>
                  <a:pt x="7008" y="1265"/>
                  <a:pt x="6732" y="1219"/>
                </a:cubicBezTo>
                <a:cubicBezTo>
                  <a:pt x="6290" y="1146"/>
                  <a:pt x="6252" y="1167"/>
                  <a:pt x="6416" y="1385"/>
                </a:cubicBezTo>
                <a:cubicBezTo>
                  <a:pt x="6652" y="1700"/>
                  <a:pt x="6413" y="1895"/>
                  <a:pt x="5852" y="1848"/>
                </a:cubicBezTo>
                <a:cubicBezTo>
                  <a:pt x="5570" y="1824"/>
                  <a:pt x="5307" y="1990"/>
                  <a:pt x="4877" y="2461"/>
                </a:cubicBezTo>
                <a:cubicBezTo>
                  <a:pt x="4553" y="2815"/>
                  <a:pt x="4320" y="3164"/>
                  <a:pt x="4361" y="3236"/>
                </a:cubicBezTo>
                <a:cubicBezTo>
                  <a:pt x="4448" y="3392"/>
                  <a:pt x="4088" y="3758"/>
                  <a:pt x="3973" y="3630"/>
                </a:cubicBezTo>
                <a:cubicBezTo>
                  <a:pt x="3929" y="3582"/>
                  <a:pt x="3624" y="3844"/>
                  <a:pt x="3294" y="4212"/>
                </a:cubicBezTo>
                <a:cubicBezTo>
                  <a:pt x="2833" y="4728"/>
                  <a:pt x="2709" y="4971"/>
                  <a:pt x="2761" y="5271"/>
                </a:cubicBezTo>
                <a:cubicBezTo>
                  <a:pt x="2810" y="5557"/>
                  <a:pt x="2756" y="5682"/>
                  <a:pt x="2558" y="5740"/>
                </a:cubicBezTo>
                <a:cubicBezTo>
                  <a:pt x="2301" y="5814"/>
                  <a:pt x="2265" y="5915"/>
                  <a:pt x="2231" y="6652"/>
                </a:cubicBezTo>
                <a:cubicBezTo>
                  <a:pt x="2221" y="6872"/>
                  <a:pt x="2132" y="6954"/>
                  <a:pt x="1944" y="6918"/>
                </a:cubicBezTo>
                <a:cubicBezTo>
                  <a:pt x="1704" y="6872"/>
                  <a:pt x="1684" y="6936"/>
                  <a:pt x="1766" y="7498"/>
                </a:cubicBezTo>
                <a:cubicBezTo>
                  <a:pt x="1843" y="8030"/>
                  <a:pt x="1798" y="8210"/>
                  <a:pt x="1497" y="8605"/>
                </a:cubicBezTo>
                <a:cubicBezTo>
                  <a:pt x="1081" y="9152"/>
                  <a:pt x="1046" y="9523"/>
                  <a:pt x="1373" y="9923"/>
                </a:cubicBezTo>
                <a:cubicBezTo>
                  <a:pt x="1592" y="10190"/>
                  <a:pt x="1585" y="10218"/>
                  <a:pt x="1266" y="10351"/>
                </a:cubicBezTo>
                <a:cubicBezTo>
                  <a:pt x="1079" y="10429"/>
                  <a:pt x="715" y="10458"/>
                  <a:pt x="459" y="10416"/>
                </a:cubicBezTo>
                <a:lnTo>
                  <a:pt x="0" y="10341"/>
                </a:lnTo>
                <a:cubicBezTo>
                  <a:pt x="0" y="10365"/>
                  <a:pt x="1" y="10374"/>
                  <a:pt x="2" y="10397"/>
                </a:cubicBezTo>
                <a:cubicBezTo>
                  <a:pt x="5" y="10919"/>
                  <a:pt x="11" y="11316"/>
                  <a:pt x="20" y="11644"/>
                </a:cubicBezTo>
                <a:cubicBezTo>
                  <a:pt x="22" y="11707"/>
                  <a:pt x="23" y="11776"/>
                  <a:pt x="25" y="11832"/>
                </a:cubicBezTo>
                <a:cubicBezTo>
                  <a:pt x="36" y="12152"/>
                  <a:pt x="50" y="12398"/>
                  <a:pt x="70" y="12560"/>
                </a:cubicBezTo>
                <a:cubicBezTo>
                  <a:pt x="70" y="12566"/>
                  <a:pt x="72" y="12566"/>
                  <a:pt x="73" y="12572"/>
                </a:cubicBezTo>
                <a:cubicBezTo>
                  <a:pt x="84" y="12658"/>
                  <a:pt x="96" y="12726"/>
                  <a:pt x="110" y="12778"/>
                </a:cubicBezTo>
                <a:cubicBezTo>
                  <a:pt x="135" y="12869"/>
                  <a:pt x="165" y="12917"/>
                  <a:pt x="202" y="12947"/>
                </a:cubicBezTo>
                <a:cubicBezTo>
                  <a:pt x="225" y="12965"/>
                  <a:pt x="251" y="12981"/>
                  <a:pt x="281" y="12992"/>
                </a:cubicBezTo>
                <a:cubicBezTo>
                  <a:pt x="325" y="13007"/>
                  <a:pt x="368" y="13029"/>
                  <a:pt x="409" y="13057"/>
                </a:cubicBezTo>
                <a:cubicBezTo>
                  <a:pt x="451" y="13084"/>
                  <a:pt x="489" y="13116"/>
                  <a:pt x="525" y="13153"/>
                </a:cubicBezTo>
                <a:cubicBezTo>
                  <a:pt x="563" y="13189"/>
                  <a:pt x="598" y="13228"/>
                  <a:pt x="629" y="13271"/>
                </a:cubicBezTo>
                <a:cubicBezTo>
                  <a:pt x="660" y="13313"/>
                  <a:pt x="688" y="13358"/>
                  <a:pt x="712" y="13404"/>
                </a:cubicBezTo>
                <a:cubicBezTo>
                  <a:pt x="759" y="13496"/>
                  <a:pt x="788" y="13590"/>
                  <a:pt x="797" y="13678"/>
                </a:cubicBezTo>
                <a:cubicBezTo>
                  <a:pt x="806" y="13767"/>
                  <a:pt x="794" y="13849"/>
                  <a:pt x="753" y="13913"/>
                </a:cubicBezTo>
                <a:cubicBezTo>
                  <a:pt x="679" y="14029"/>
                  <a:pt x="642" y="14149"/>
                  <a:pt x="643" y="14274"/>
                </a:cubicBezTo>
                <a:cubicBezTo>
                  <a:pt x="644" y="14357"/>
                  <a:pt x="662" y="14442"/>
                  <a:pt x="696" y="14529"/>
                </a:cubicBezTo>
                <a:cubicBezTo>
                  <a:pt x="748" y="14660"/>
                  <a:pt x="837" y="14796"/>
                  <a:pt x="964" y="14937"/>
                </a:cubicBezTo>
                <a:cubicBezTo>
                  <a:pt x="1025" y="15004"/>
                  <a:pt x="1075" y="15067"/>
                  <a:pt x="1115" y="15132"/>
                </a:cubicBezTo>
                <a:cubicBezTo>
                  <a:pt x="1115" y="15132"/>
                  <a:pt x="1114" y="15133"/>
                  <a:pt x="1115" y="15134"/>
                </a:cubicBezTo>
                <a:cubicBezTo>
                  <a:pt x="1193" y="15263"/>
                  <a:pt x="1232" y="15394"/>
                  <a:pt x="1239" y="15558"/>
                </a:cubicBezTo>
                <a:cubicBezTo>
                  <a:pt x="1239" y="15559"/>
                  <a:pt x="1239" y="15560"/>
                  <a:pt x="1239" y="15560"/>
                </a:cubicBezTo>
                <a:cubicBezTo>
                  <a:pt x="1242" y="15642"/>
                  <a:pt x="1236" y="15733"/>
                  <a:pt x="1225" y="15836"/>
                </a:cubicBezTo>
                <a:cubicBezTo>
                  <a:pt x="1212" y="15945"/>
                  <a:pt x="1207" y="16034"/>
                  <a:pt x="1209" y="16113"/>
                </a:cubicBezTo>
                <a:cubicBezTo>
                  <a:pt x="1209" y="16113"/>
                  <a:pt x="1209" y="16115"/>
                  <a:pt x="1209" y="16115"/>
                </a:cubicBezTo>
                <a:cubicBezTo>
                  <a:pt x="1213" y="16232"/>
                  <a:pt x="1234" y="16321"/>
                  <a:pt x="1279" y="16399"/>
                </a:cubicBezTo>
                <a:cubicBezTo>
                  <a:pt x="1279" y="16399"/>
                  <a:pt x="1279" y="16401"/>
                  <a:pt x="1279" y="16401"/>
                </a:cubicBezTo>
                <a:cubicBezTo>
                  <a:pt x="1294" y="16427"/>
                  <a:pt x="1313" y="16451"/>
                  <a:pt x="1333" y="16474"/>
                </a:cubicBezTo>
                <a:cubicBezTo>
                  <a:pt x="1374" y="16523"/>
                  <a:pt x="1426" y="16569"/>
                  <a:pt x="1491" y="16617"/>
                </a:cubicBezTo>
                <a:cubicBezTo>
                  <a:pt x="1582" y="16682"/>
                  <a:pt x="1700" y="16732"/>
                  <a:pt x="1815" y="16759"/>
                </a:cubicBezTo>
                <a:cubicBezTo>
                  <a:pt x="1931" y="16786"/>
                  <a:pt x="2045" y="16790"/>
                  <a:pt x="2130" y="16766"/>
                </a:cubicBezTo>
                <a:cubicBezTo>
                  <a:pt x="2174" y="16753"/>
                  <a:pt x="2221" y="16748"/>
                  <a:pt x="2271" y="16748"/>
                </a:cubicBezTo>
                <a:cubicBezTo>
                  <a:pt x="2370" y="16750"/>
                  <a:pt x="2476" y="16777"/>
                  <a:pt x="2565" y="16824"/>
                </a:cubicBezTo>
                <a:cubicBezTo>
                  <a:pt x="2611" y="16848"/>
                  <a:pt x="2652" y="16876"/>
                  <a:pt x="2686" y="16909"/>
                </a:cubicBezTo>
                <a:cubicBezTo>
                  <a:pt x="2754" y="16974"/>
                  <a:pt x="2841" y="17042"/>
                  <a:pt x="2928" y="17101"/>
                </a:cubicBezTo>
                <a:cubicBezTo>
                  <a:pt x="3015" y="17160"/>
                  <a:pt x="3101" y="17208"/>
                  <a:pt x="3165" y="17233"/>
                </a:cubicBezTo>
                <a:cubicBezTo>
                  <a:pt x="3323" y="17294"/>
                  <a:pt x="3378" y="17449"/>
                  <a:pt x="3333" y="17711"/>
                </a:cubicBezTo>
                <a:cubicBezTo>
                  <a:pt x="3320" y="17786"/>
                  <a:pt x="3314" y="17848"/>
                  <a:pt x="3316" y="17901"/>
                </a:cubicBezTo>
                <a:cubicBezTo>
                  <a:pt x="3319" y="17981"/>
                  <a:pt x="3339" y="18041"/>
                  <a:pt x="3382" y="18086"/>
                </a:cubicBezTo>
                <a:cubicBezTo>
                  <a:pt x="3426" y="18131"/>
                  <a:pt x="3492" y="18162"/>
                  <a:pt x="3584" y="18189"/>
                </a:cubicBezTo>
                <a:cubicBezTo>
                  <a:pt x="3781" y="18246"/>
                  <a:pt x="3872" y="18366"/>
                  <a:pt x="3824" y="18504"/>
                </a:cubicBezTo>
                <a:cubicBezTo>
                  <a:pt x="3803" y="18564"/>
                  <a:pt x="3806" y="18611"/>
                  <a:pt x="3837" y="18647"/>
                </a:cubicBezTo>
                <a:cubicBezTo>
                  <a:pt x="3847" y="18659"/>
                  <a:pt x="3860" y="18670"/>
                  <a:pt x="3877" y="18680"/>
                </a:cubicBezTo>
                <a:cubicBezTo>
                  <a:pt x="3877" y="18680"/>
                  <a:pt x="3878" y="18680"/>
                  <a:pt x="3878" y="18680"/>
                </a:cubicBezTo>
                <a:cubicBezTo>
                  <a:pt x="3912" y="18699"/>
                  <a:pt x="3956" y="18714"/>
                  <a:pt x="4016" y="18724"/>
                </a:cubicBezTo>
                <a:cubicBezTo>
                  <a:pt x="4077" y="18735"/>
                  <a:pt x="4152" y="18741"/>
                  <a:pt x="4243" y="18745"/>
                </a:cubicBezTo>
                <a:cubicBezTo>
                  <a:pt x="4712" y="18765"/>
                  <a:pt x="4928" y="18837"/>
                  <a:pt x="4965" y="19014"/>
                </a:cubicBezTo>
                <a:cubicBezTo>
                  <a:pt x="4971" y="19043"/>
                  <a:pt x="4973" y="19074"/>
                  <a:pt x="4970" y="19110"/>
                </a:cubicBezTo>
                <a:cubicBezTo>
                  <a:pt x="4967" y="19146"/>
                  <a:pt x="4959" y="19185"/>
                  <a:pt x="4947" y="19228"/>
                </a:cubicBezTo>
                <a:cubicBezTo>
                  <a:pt x="4936" y="19265"/>
                  <a:pt x="4934" y="19303"/>
                  <a:pt x="4940" y="19343"/>
                </a:cubicBezTo>
                <a:cubicBezTo>
                  <a:pt x="4946" y="19383"/>
                  <a:pt x="4960" y="19424"/>
                  <a:pt x="4979" y="19464"/>
                </a:cubicBezTo>
                <a:cubicBezTo>
                  <a:pt x="4998" y="19504"/>
                  <a:pt x="5024" y="19544"/>
                  <a:pt x="5053" y="19581"/>
                </a:cubicBezTo>
                <a:cubicBezTo>
                  <a:pt x="5083" y="19618"/>
                  <a:pt x="5115" y="19654"/>
                  <a:pt x="5151" y="19685"/>
                </a:cubicBezTo>
                <a:cubicBezTo>
                  <a:pt x="5187" y="19716"/>
                  <a:pt x="5226" y="19743"/>
                  <a:pt x="5266" y="19766"/>
                </a:cubicBezTo>
                <a:cubicBezTo>
                  <a:pt x="5384" y="19833"/>
                  <a:pt x="5511" y="19856"/>
                  <a:pt x="5601" y="19795"/>
                </a:cubicBezTo>
                <a:cubicBezTo>
                  <a:pt x="5641" y="19767"/>
                  <a:pt x="5687" y="19779"/>
                  <a:pt x="5728" y="19820"/>
                </a:cubicBezTo>
                <a:cubicBezTo>
                  <a:pt x="5748" y="19841"/>
                  <a:pt x="5767" y="19869"/>
                  <a:pt x="5784" y="19903"/>
                </a:cubicBezTo>
                <a:cubicBezTo>
                  <a:pt x="5800" y="19937"/>
                  <a:pt x="5815" y="19977"/>
                  <a:pt x="5825" y="20022"/>
                </a:cubicBezTo>
                <a:cubicBezTo>
                  <a:pt x="5836" y="20066"/>
                  <a:pt x="5852" y="20108"/>
                  <a:pt x="5872" y="20147"/>
                </a:cubicBezTo>
                <a:cubicBezTo>
                  <a:pt x="5892" y="20187"/>
                  <a:pt x="5917" y="20224"/>
                  <a:pt x="5945" y="20259"/>
                </a:cubicBezTo>
                <a:cubicBezTo>
                  <a:pt x="6001" y="20327"/>
                  <a:pt x="6071" y="20385"/>
                  <a:pt x="6146" y="20425"/>
                </a:cubicBezTo>
                <a:cubicBezTo>
                  <a:pt x="6147" y="20425"/>
                  <a:pt x="6148" y="20425"/>
                  <a:pt x="6148" y="20425"/>
                </a:cubicBezTo>
                <a:cubicBezTo>
                  <a:pt x="6299" y="20505"/>
                  <a:pt x="6470" y="20520"/>
                  <a:pt x="6596" y="20433"/>
                </a:cubicBezTo>
                <a:cubicBezTo>
                  <a:pt x="6681" y="20375"/>
                  <a:pt x="6787" y="20475"/>
                  <a:pt x="6830" y="20658"/>
                </a:cubicBezTo>
                <a:cubicBezTo>
                  <a:pt x="6895" y="20932"/>
                  <a:pt x="7009" y="20982"/>
                  <a:pt x="7521" y="20957"/>
                </a:cubicBezTo>
                <a:cubicBezTo>
                  <a:pt x="7679" y="20950"/>
                  <a:pt x="7829" y="20962"/>
                  <a:pt x="7963" y="20990"/>
                </a:cubicBezTo>
                <a:cubicBezTo>
                  <a:pt x="8030" y="21004"/>
                  <a:pt x="8093" y="21021"/>
                  <a:pt x="8151" y="21041"/>
                </a:cubicBezTo>
                <a:cubicBezTo>
                  <a:pt x="8209" y="21062"/>
                  <a:pt x="8261" y="21087"/>
                  <a:pt x="8307" y="21113"/>
                </a:cubicBezTo>
                <a:cubicBezTo>
                  <a:pt x="8307" y="21113"/>
                  <a:pt x="8309" y="21113"/>
                  <a:pt x="8309" y="21113"/>
                </a:cubicBezTo>
                <a:cubicBezTo>
                  <a:pt x="8356" y="21140"/>
                  <a:pt x="8395" y="21168"/>
                  <a:pt x="8428" y="21199"/>
                </a:cubicBezTo>
                <a:cubicBezTo>
                  <a:pt x="8494" y="21260"/>
                  <a:pt x="8533" y="21329"/>
                  <a:pt x="8532" y="21401"/>
                </a:cubicBezTo>
                <a:cubicBezTo>
                  <a:pt x="8532" y="21401"/>
                  <a:pt x="8532" y="21402"/>
                  <a:pt x="8532" y="21403"/>
                </a:cubicBezTo>
                <a:cubicBezTo>
                  <a:pt x="8531" y="21438"/>
                  <a:pt x="8521" y="21476"/>
                  <a:pt x="8501" y="21512"/>
                </a:cubicBezTo>
                <a:cubicBezTo>
                  <a:pt x="8471" y="21566"/>
                  <a:pt x="8466" y="21593"/>
                  <a:pt x="8484" y="21598"/>
                </a:cubicBezTo>
                <a:cubicBezTo>
                  <a:pt x="8493" y="21600"/>
                  <a:pt x="8508" y="21598"/>
                  <a:pt x="8529" y="21588"/>
                </a:cubicBezTo>
                <a:cubicBezTo>
                  <a:pt x="8550" y="21577"/>
                  <a:pt x="8577" y="21560"/>
                  <a:pt x="8609" y="21538"/>
                </a:cubicBezTo>
                <a:cubicBezTo>
                  <a:pt x="8720" y="21461"/>
                  <a:pt x="9553" y="21415"/>
                  <a:pt x="10460" y="21437"/>
                </a:cubicBezTo>
                <a:cubicBezTo>
                  <a:pt x="10769" y="21444"/>
                  <a:pt x="11044" y="21446"/>
                  <a:pt x="11296" y="21440"/>
                </a:cubicBezTo>
                <a:cubicBezTo>
                  <a:pt x="11548" y="21435"/>
                  <a:pt x="11777" y="21423"/>
                  <a:pt x="11993" y="21403"/>
                </a:cubicBezTo>
                <a:cubicBezTo>
                  <a:pt x="12427" y="21361"/>
                  <a:pt x="12812" y="21288"/>
                  <a:pt x="13232" y="21175"/>
                </a:cubicBezTo>
                <a:cubicBezTo>
                  <a:pt x="13541" y="21092"/>
                  <a:pt x="13853" y="21025"/>
                  <a:pt x="14108" y="20985"/>
                </a:cubicBezTo>
                <a:cubicBezTo>
                  <a:pt x="14362" y="20945"/>
                  <a:pt x="14559" y="20932"/>
                  <a:pt x="14636" y="20954"/>
                </a:cubicBezTo>
                <a:cubicBezTo>
                  <a:pt x="14683" y="20968"/>
                  <a:pt x="14724" y="20975"/>
                  <a:pt x="14757" y="20976"/>
                </a:cubicBezTo>
                <a:cubicBezTo>
                  <a:pt x="14791" y="20977"/>
                  <a:pt x="14817" y="20972"/>
                  <a:pt x="14836" y="20961"/>
                </a:cubicBezTo>
                <a:cubicBezTo>
                  <a:pt x="14856" y="20949"/>
                  <a:pt x="14870" y="20932"/>
                  <a:pt x="14877" y="20908"/>
                </a:cubicBezTo>
                <a:cubicBezTo>
                  <a:pt x="14883" y="20884"/>
                  <a:pt x="14882" y="20854"/>
                  <a:pt x="14875" y="20817"/>
                </a:cubicBezTo>
                <a:cubicBezTo>
                  <a:pt x="14852" y="20697"/>
                  <a:pt x="14930" y="20587"/>
                  <a:pt x="15049" y="20576"/>
                </a:cubicBezTo>
                <a:cubicBezTo>
                  <a:pt x="15167" y="20564"/>
                  <a:pt x="15328" y="20539"/>
                  <a:pt x="15407" y="20519"/>
                </a:cubicBezTo>
                <a:cubicBezTo>
                  <a:pt x="15486" y="20499"/>
                  <a:pt x="15673" y="20496"/>
                  <a:pt x="15822" y="20514"/>
                </a:cubicBezTo>
                <a:cubicBezTo>
                  <a:pt x="15917" y="20525"/>
                  <a:pt x="15976" y="20515"/>
                  <a:pt x="16007" y="20481"/>
                </a:cubicBezTo>
                <a:cubicBezTo>
                  <a:pt x="16037" y="20448"/>
                  <a:pt x="16037" y="20390"/>
                  <a:pt x="16008" y="20307"/>
                </a:cubicBezTo>
                <a:cubicBezTo>
                  <a:pt x="15979" y="20224"/>
                  <a:pt x="15979" y="20144"/>
                  <a:pt x="15999" y="20076"/>
                </a:cubicBezTo>
                <a:cubicBezTo>
                  <a:pt x="16009" y="20042"/>
                  <a:pt x="16024" y="20010"/>
                  <a:pt x="16044" y="19981"/>
                </a:cubicBezTo>
                <a:cubicBezTo>
                  <a:pt x="16054" y="19966"/>
                  <a:pt x="16068" y="19955"/>
                  <a:pt x="16081" y="19942"/>
                </a:cubicBezTo>
                <a:cubicBezTo>
                  <a:pt x="16093" y="19929"/>
                  <a:pt x="16103" y="19914"/>
                  <a:pt x="16117" y="19903"/>
                </a:cubicBezTo>
                <a:cubicBezTo>
                  <a:pt x="16117" y="19902"/>
                  <a:pt x="16118" y="19903"/>
                  <a:pt x="16118" y="19903"/>
                </a:cubicBezTo>
                <a:cubicBezTo>
                  <a:pt x="16147" y="19880"/>
                  <a:pt x="16179" y="19861"/>
                  <a:pt x="16214" y="19846"/>
                </a:cubicBezTo>
                <a:cubicBezTo>
                  <a:pt x="16286" y="19816"/>
                  <a:pt x="16372" y="19802"/>
                  <a:pt x="16464" y="19808"/>
                </a:cubicBezTo>
                <a:cubicBezTo>
                  <a:pt x="16510" y="19812"/>
                  <a:pt x="16556" y="19820"/>
                  <a:pt x="16605" y="19834"/>
                </a:cubicBezTo>
                <a:cubicBezTo>
                  <a:pt x="16663" y="19851"/>
                  <a:pt x="16717" y="19859"/>
                  <a:pt x="16766" y="19858"/>
                </a:cubicBezTo>
                <a:cubicBezTo>
                  <a:pt x="16865" y="19856"/>
                  <a:pt x="16950" y="19816"/>
                  <a:pt x="17030" y="19736"/>
                </a:cubicBezTo>
                <a:cubicBezTo>
                  <a:pt x="17070" y="19697"/>
                  <a:pt x="17107" y="19648"/>
                  <a:pt x="17146" y="19588"/>
                </a:cubicBezTo>
                <a:cubicBezTo>
                  <a:pt x="17205" y="19494"/>
                  <a:pt x="17274" y="19417"/>
                  <a:pt x="17337" y="19372"/>
                </a:cubicBezTo>
                <a:cubicBezTo>
                  <a:pt x="17369" y="19349"/>
                  <a:pt x="17400" y="19334"/>
                  <a:pt x="17427" y="19327"/>
                </a:cubicBezTo>
                <a:cubicBezTo>
                  <a:pt x="17453" y="19321"/>
                  <a:pt x="17477" y="19323"/>
                  <a:pt x="17495" y="19336"/>
                </a:cubicBezTo>
                <a:cubicBezTo>
                  <a:pt x="17513" y="19348"/>
                  <a:pt x="17527" y="19352"/>
                  <a:pt x="17538" y="19349"/>
                </a:cubicBezTo>
                <a:cubicBezTo>
                  <a:pt x="17572" y="19343"/>
                  <a:pt x="17573" y="19275"/>
                  <a:pt x="17537" y="19170"/>
                </a:cubicBezTo>
                <a:cubicBezTo>
                  <a:pt x="17522" y="19126"/>
                  <a:pt x="17514" y="19087"/>
                  <a:pt x="17515" y="19052"/>
                </a:cubicBezTo>
                <a:cubicBezTo>
                  <a:pt x="17516" y="19016"/>
                  <a:pt x="17526" y="18984"/>
                  <a:pt x="17545" y="18956"/>
                </a:cubicBezTo>
                <a:cubicBezTo>
                  <a:pt x="17562" y="18928"/>
                  <a:pt x="17589" y="18903"/>
                  <a:pt x="17624" y="18882"/>
                </a:cubicBezTo>
                <a:cubicBezTo>
                  <a:pt x="17658" y="18861"/>
                  <a:pt x="17702" y="18842"/>
                  <a:pt x="17754" y="18827"/>
                </a:cubicBezTo>
                <a:cubicBezTo>
                  <a:pt x="17795" y="18815"/>
                  <a:pt x="17835" y="18797"/>
                  <a:pt x="17872" y="18778"/>
                </a:cubicBezTo>
                <a:cubicBezTo>
                  <a:pt x="17908" y="18758"/>
                  <a:pt x="17942" y="18737"/>
                  <a:pt x="17969" y="18713"/>
                </a:cubicBezTo>
                <a:cubicBezTo>
                  <a:pt x="18024" y="18664"/>
                  <a:pt x="18059" y="18608"/>
                  <a:pt x="18059" y="18558"/>
                </a:cubicBezTo>
                <a:cubicBezTo>
                  <a:pt x="18059" y="18534"/>
                  <a:pt x="18073" y="18499"/>
                  <a:pt x="18098" y="18456"/>
                </a:cubicBezTo>
                <a:cubicBezTo>
                  <a:pt x="18098" y="18455"/>
                  <a:pt x="18098" y="18454"/>
                  <a:pt x="18098" y="18454"/>
                </a:cubicBezTo>
                <a:cubicBezTo>
                  <a:pt x="18123" y="18410"/>
                  <a:pt x="18161" y="18358"/>
                  <a:pt x="18206" y="18302"/>
                </a:cubicBezTo>
                <a:cubicBezTo>
                  <a:pt x="18252" y="18245"/>
                  <a:pt x="18306" y="18185"/>
                  <a:pt x="18366" y="18123"/>
                </a:cubicBezTo>
                <a:cubicBezTo>
                  <a:pt x="18426" y="18061"/>
                  <a:pt x="18492" y="17998"/>
                  <a:pt x="18561" y="17937"/>
                </a:cubicBezTo>
                <a:cubicBezTo>
                  <a:pt x="18837" y="17693"/>
                  <a:pt x="19062" y="17366"/>
                  <a:pt x="19062" y="17209"/>
                </a:cubicBezTo>
                <a:cubicBezTo>
                  <a:pt x="19062" y="17170"/>
                  <a:pt x="19071" y="17124"/>
                  <a:pt x="19085" y="17076"/>
                </a:cubicBezTo>
                <a:cubicBezTo>
                  <a:pt x="19114" y="16979"/>
                  <a:pt x="19166" y="16871"/>
                  <a:pt x="19233" y="16776"/>
                </a:cubicBezTo>
                <a:cubicBezTo>
                  <a:pt x="19266" y="16728"/>
                  <a:pt x="19302" y="16684"/>
                  <a:pt x="19340" y="16646"/>
                </a:cubicBezTo>
                <a:cubicBezTo>
                  <a:pt x="19417" y="16568"/>
                  <a:pt x="19486" y="16451"/>
                  <a:pt x="19533" y="16322"/>
                </a:cubicBezTo>
                <a:cubicBezTo>
                  <a:pt x="19581" y="16193"/>
                  <a:pt x="19608" y="16054"/>
                  <a:pt x="19605" y="15932"/>
                </a:cubicBezTo>
                <a:cubicBezTo>
                  <a:pt x="19599" y="15729"/>
                  <a:pt x="19616" y="15563"/>
                  <a:pt x="19651" y="15442"/>
                </a:cubicBezTo>
                <a:cubicBezTo>
                  <a:pt x="19663" y="15401"/>
                  <a:pt x="19677" y="15366"/>
                  <a:pt x="19693" y="15336"/>
                </a:cubicBezTo>
                <a:cubicBezTo>
                  <a:pt x="19709" y="15305"/>
                  <a:pt x="19727" y="15279"/>
                  <a:pt x="19747" y="15259"/>
                </a:cubicBezTo>
                <a:cubicBezTo>
                  <a:pt x="19806" y="15198"/>
                  <a:pt x="19882" y="15183"/>
                  <a:pt x="19972" y="15221"/>
                </a:cubicBezTo>
                <a:cubicBezTo>
                  <a:pt x="19988" y="15228"/>
                  <a:pt x="20005" y="15233"/>
                  <a:pt x="20019" y="15233"/>
                </a:cubicBezTo>
                <a:cubicBezTo>
                  <a:pt x="20046" y="15233"/>
                  <a:pt x="20069" y="15221"/>
                  <a:pt x="20087" y="15194"/>
                </a:cubicBezTo>
                <a:cubicBezTo>
                  <a:pt x="20114" y="15153"/>
                  <a:pt x="20132" y="15079"/>
                  <a:pt x="20141" y="14969"/>
                </a:cubicBezTo>
                <a:cubicBezTo>
                  <a:pt x="20147" y="14896"/>
                  <a:pt x="20149" y="14807"/>
                  <a:pt x="20147" y="14700"/>
                </a:cubicBezTo>
                <a:cubicBezTo>
                  <a:pt x="20145" y="14584"/>
                  <a:pt x="20148" y="14490"/>
                  <a:pt x="20155" y="14413"/>
                </a:cubicBezTo>
                <a:cubicBezTo>
                  <a:pt x="20161" y="14336"/>
                  <a:pt x="20171" y="14279"/>
                  <a:pt x="20188" y="14236"/>
                </a:cubicBezTo>
                <a:cubicBezTo>
                  <a:pt x="20204" y="14193"/>
                  <a:pt x="20228" y="14166"/>
                  <a:pt x="20257" y="14151"/>
                </a:cubicBezTo>
                <a:cubicBezTo>
                  <a:pt x="20286" y="14136"/>
                  <a:pt x="20322" y="14134"/>
                  <a:pt x="20366" y="14142"/>
                </a:cubicBezTo>
                <a:cubicBezTo>
                  <a:pt x="20400" y="14148"/>
                  <a:pt x="20430" y="14147"/>
                  <a:pt x="20457" y="14139"/>
                </a:cubicBezTo>
                <a:cubicBezTo>
                  <a:pt x="20484" y="14131"/>
                  <a:pt x="20506" y="14116"/>
                  <a:pt x="20525" y="14096"/>
                </a:cubicBezTo>
                <a:cubicBezTo>
                  <a:pt x="20564" y="14056"/>
                  <a:pt x="20590" y="13992"/>
                  <a:pt x="20598" y="13911"/>
                </a:cubicBezTo>
                <a:cubicBezTo>
                  <a:pt x="20611" y="13790"/>
                  <a:pt x="20590" y="13630"/>
                  <a:pt x="20532" y="13450"/>
                </a:cubicBezTo>
                <a:cubicBezTo>
                  <a:pt x="20512" y="13391"/>
                  <a:pt x="20488" y="13329"/>
                  <a:pt x="20460" y="13266"/>
                </a:cubicBezTo>
                <a:cubicBezTo>
                  <a:pt x="20346" y="13004"/>
                  <a:pt x="20345" y="12858"/>
                  <a:pt x="20459" y="12731"/>
                </a:cubicBezTo>
                <a:cubicBezTo>
                  <a:pt x="20502" y="12683"/>
                  <a:pt x="20533" y="12580"/>
                  <a:pt x="20547" y="12452"/>
                </a:cubicBezTo>
                <a:cubicBezTo>
                  <a:pt x="20561" y="12325"/>
                  <a:pt x="20559" y="12173"/>
                  <a:pt x="20538" y="12026"/>
                </a:cubicBezTo>
                <a:cubicBezTo>
                  <a:pt x="20512" y="11851"/>
                  <a:pt x="20502" y="11730"/>
                  <a:pt x="20516" y="11639"/>
                </a:cubicBezTo>
                <a:cubicBezTo>
                  <a:pt x="20521" y="11609"/>
                  <a:pt x="20527" y="11583"/>
                  <a:pt x="20538" y="11558"/>
                </a:cubicBezTo>
                <a:cubicBezTo>
                  <a:pt x="20580" y="11461"/>
                  <a:pt x="20671" y="11405"/>
                  <a:pt x="20835" y="11336"/>
                </a:cubicBezTo>
                <a:cubicBezTo>
                  <a:pt x="20887" y="11314"/>
                  <a:pt x="20942" y="11296"/>
                  <a:pt x="20997" y="11281"/>
                </a:cubicBezTo>
                <a:cubicBezTo>
                  <a:pt x="21105" y="11251"/>
                  <a:pt x="21213" y="11235"/>
                  <a:pt x="21296" y="11238"/>
                </a:cubicBezTo>
                <a:cubicBezTo>
                  <a:pt x="21337" y="11240"/>
                  <a:pt x="21372" y="11246"/>
                  <a:pt x="21398" y="11257"/>
                </a:cubicBezTo>
                <a:cubicBezTo>
                  <a:pt x="21416" y="11265"/>
                  <a:pt x="21433" y="11267"/>
                  <a:pt x="21448" y="11264"/>
                </a:cubicBezTo>
                <a:cubicBezTo>
                  <a:pt x="21462" y="11260"/>
                  <a:pt x="21478" y="11251"/>
                  <a:pt x="21490" y="11235"/>
                </a:cubicBezTo>
                <a:cubicBezTo>
                  <a:pt x="21514" y="11202"/>
                  <a:pt x="21533" y="11143"/>
                  <a:pt x="21549" y="11051"/>
                </a:cubicBezTo>
                <a:cubicBezTo>
                  <a:pt x="21579" y="10869"/>
                  <a:pt x="21592" y="10556"/>
                  <a:pt x="21597" y="10070"/>
                </a:cubicBezTo>
                <a:cubicBezTo>
                  <a:pt x="21600" y="9683"/>
                  <a:pt x="21589" y="9370"/>
                  <a:pt x="21566" y="9156"/>
                </a:cubicBezTo>
                <a:cubicBezTo>
                  <a:pt x="21548" y="8995"/>
                  <a:pt x="21524" y="8891"/>
                  <a:pt x="21494" y="8853"/>
                </a:cubicBezTo>
                <a:cubicBezTo>
                  <a:pt x="21484" y="8840"/>
                  <a:pt x="21473" y="8835"/>
                  <a:pt x="21462" y="8837"/>
                </a:cubicBezTo>
                <a:cubicBezTo>
                  <a:pt x="21251" y="8885"/>
                  <a:pt x="21116" y="8201"/>
                  <a:pt x="21147" y="7238"/>
                </a:cubicBezTo>
                <a:cubicBezTo>
                  <a:pt x="21157" y="6915"/>
                  <a:pt x="21154" y="6709"/>
                  <a:pt x="21128" y="6593"/>
                </a:cubicBezTo>
                <a:cubicBezTo>
                  <a:pt x="21122" y="6564"/>
                  <a:pt x="21116" y="6541"/>
                  <a:pt x="21107" y="6522"/>
                </a:cubicBezTo>
                <a:cubicBezTo>
                  <a:pt x="21106" y="6522"/>
                  <a:pt x="21105" y="6521"/>
                  <a:pt x="21105" y="6521"/>
                </a:cubicBezTo>
                <a:cubicBezTo>
                  <a:pt x="21096" y="6502"/>
                  <a:pt x="21086" y="6490"/>
                  <a:pt x="21074" y="6481"/>
                </a:cubicBezTo>
                <a:cubicBezTo>
                  <a:pt x="21071" y="6479"/>
                  <a:pt x="21068" y="6479"/>
                  <a:pt x="21065" y="6478"/>
                </a:cubicBezTo>
                <a:cubicBezTo>
                  <a:pt x="21043" y="6466"/>
                  <a:pt x="21016" y="6464"/>
                  <a:pt x="20984" y="6478"/>
                </a:cubicBezTo>
                <a:cubicBezTo>
                  <a:pt x="20920" y="6505"/>
                  <a:pt x="20864" y="6511"/>
                  <a:pt x="20817" y="6493"/>
                </a:cubicBezTo>
                <a:cubicBezTo>
                  <a:pt x="20676" y="6440"/>
                  <a:pt x="20611" y="6178"/>
                  <a:pt x="20611" y="5680"/>
                </a:cubicBezTo>
                <a:cubicBezTo>
                  <a:pt x="20611" y="5573"/>
                  <a:pt x="20609" y="5487"/>
                  <a:pt x="20601" y="5418"/>
                </a:cubicBezTo>
                <a:cubicBezTo>
                  <a:pt x="20592" y="5329"/>
                  <a:pt x="20574" y="5273"/>
                  <a:pt x="20549" y="5238"/>
                </a:cubicBezTo>
                <a:cubicBezTo>
                  <a:pt x="20545" y="5232"/>
                  <a:pt x="20542" y="5224"/>
                  <a:pt x="20538" y="5219"/>
                </a:cubicBezTo>
                <a:cubicBezTo>
                  <a:pt x="20531" y="5212"/>
                  <a:pt x="20522" y="5209"/>
                  <a:pt x="20513" y="5206"/>
                </a:cubicBezTo>
                <a:cubicBezTo>
                  <a:pt x="20483" y="5192"/>
                  <a:pt x="20445" y="5195"/>
                  <a:pt x="20397" y="5216"/>
                </a:cubicBezTo>
                <a:cubicBezTo>
                  <a:pt x="20364" y="5230"/>
                  <a:pt x="20333" y="5235"/>
                  <a:pt x="20304" y="5233"/>
                </a:cubicBezTo>
                <a:cubicBezTo>
                  <a:pt x="20274" y="5231"/>
                  <a:pt x="20248" y="5221"/>
                  <a:pt x="20223" y="5204"/>
                </a:cubicBezTo>
                <a:cubicBezTo>
                  <a:pt x="20174" y="5169"/>
                  <a:pt x="20136" y="5104"/>
                  <a:pt x="20115" y="5014"/>
                </a:cubicBezTo>
                <a:cubicBezTo>
                  <a:pt x="20090" y="4908"/>
                  <a:pt x="20036" y="4835"/>
                  <a:pt x="19941" y="4784"/>
                </a:cubicBezTo>
                <a:cubicBezTo>
                  <a:pt x="19847" y="4734"/>
                  <a:pt x="19711" y="4708"/>
                  <a:pt x="19524" y="4700"/>
                </a:cubicBezTo>
                <a:cubicBezTo>
                  <a:pt x="19102" y="4683"/>
                  <a:pt x="18907" y="4551"/>
                  <a:pt x="18479" y="4002"/>
                </a:cubicBezTo>
                <a:cubicBezTo>
                  <a:pt x="18407" y="3909"/>
                  <a:pt x="18338" y="3816"/>
                  <a:pt x="18279" y="3724"/>
                </a:cubicBezTo>
                <a:cubicBezTo>
                  <a:pt x="18279" y="3724"/>
                  <a:pt x="18279" y="3723"/>
                  <a:pt x="18279" y="3723"/>
                </a:cubicBezTo>
                <a:cubicBezTo>
                  <a:pt x="18161" y="3540"/>
                  <a:pt x="18075" y="3370"/>
                  <a:pt x="18039" y="3250"/>
                </a:cubicBezTo>
                <a:cubicBezTo>
                  <a:pt x="18039" y="3250"/>
                  <a:pt x="18039" y="3249"/>
                  <a:pt x="18039" y="3248"/>
                </a:cubicBezTo>
                <a:cubicBezTo>
                  <a:pt x="18021" y="3188"/>
                  <a:pt x="18015" y="3142"/>
                  <a:pt x="18025" y="3113"/>
                </a:cubicBezTo>
                <a:cubicBezTo>
                  <a:pt x="18051" y="3039"/>
                  <a:pt x="18044" y="2988"/>
                  <a:pt x="18000" y="2961"/>
                </a:cubicBezTo>
                <a:cubicBezTo>
                  <a:pt x="17957" y="2933"/>
                  <a:pt x="17876" y="2929"/>
                  <a:pt x="17757" y="2945"/>
                </a:cubicBezTo>
                <a:cubicBezTo>
                  <a:pt x="17703" y="2952"/>
                  <a:pt x="17646" y="2953"/>
                  <a:pt x="17589" y="2949"/>
                </a:cubicBezTo>
                <a:cubicBezTo>
                  <a:pt x="17532" y="2944"/>
                  <a:pt x="17473" y="2936"/>
                  <a:pt x="17416" y="2921"/>
                </a:cubicBezTo>
                <a:cubicBezTo>
                  <a:pt x="17359" y="2907"/>
                  <a:pt x="17303" y="2888"/>
                  <a:pt x="17250" y="2866"/>
                </a:cubicBezTo>
                <a:cubicBezTo>
                  <a:pt x="17250" y="2866"/>
                  <a:pt x="17249" y="2867"/>
                  <a:pt x="17248" y="2866"/>
                </a:cubicBezTo>
                <a:cubicBezTo>
                  <a:pt x="17195" y="2845"/>
                  <a:pt x="17143" y="2818"/>
                  <a:pt x="17097" y="2791"/>
                </a:cubicBezTo>
                <a:cubicBezTo>
                  <a:pt x="16909" y="2682"/>
                  <a:pt x="16794" y="2536"/>
                  <a:pt x="16859" y="2420"/>
                </a:cubicBezTo>
                <a:cubicBezTo>
                  <a:pt x="16920" y="2311"/>
                  <a:pt x="16891" y="2290"/>
                  <a:pt x="16782" y="2365"/>
                </a:cubicBezTo>
                <a:cubicBezTo>
                  <a:pt x="16670" y="2441"/>
                  <a:pt x="16578" y="2364"/>
                  <a:pt x="16528" y="2152"/>
                </a:cubicBezTo>
                <a:cubicBezTo>
                  <a:pt x="16506" y="2061"/>
                  <a:pt x="16466" y="1977"/>
                  <a:pt x="16419" y="1916"/>
                </a:cubicBezTo>
                <a:cubicBezTo>
                  <a:pt x="16372" y="1856"/>
                  <a:pt x="16318" y="1819"/>
                  <a:pt x="16269" y="1819"/>
                </a:cubicBezTo>
                <a:cubicBezTo>
                  <a:pt x="16244" y="1819"/>
                  <a:pt x="16212" y="1810"/>
                  <a:pt x="16173" y="1795"/>
                </a:cubicBezTo>
                <a:cubicBezTo>
                  <a:pt x="16094" y="1763"/>
                  <a:pt x="15991" y="1705"/>
                  <a:pt x="15889" y="1632"/>
                </a:cubicBezTo>
                <a:cubicBezTo>
                  <a:pt x="15838" y="1595"/>
                  <a:pt x="15787" y="1554"/>
                  <a:pt x="15739" y="1512"/>
                </a:cubicBezTo>
                <a:cubicBezTo>
                  <a:pt x="15690" y="1470"/>
                  <a:pt x="15628" y="1430"/>
                  <a:pt x="15557" y="1390"/>
                </a:cubicBezTo>
                <a:cubicBezTo>
                  <a:pt x="15487" y="1351"/>
                  <a:pt x="15408" y="1315"/>
                  <a:pt x="15325" y="1283"/>
                </a:cubicBezTo>
                <a:cubicBezTo>
                  <a:pt x="15159" y="1218"/>
                  <a:pt x="14979" y="1170"/>
                  <a:pt x="14824" y="1156"/>
                </a:cubicBezTo>
                <a:cubicBezTo>
                  <a:pt x="14711" y="1146"/>
                  <a:pt x="14619" y="1134"/>
                  <a:pt x="14547" y="1118"/>
                </a:cubicBezTo>
                <a:cubicBezTo>
                  <a:pt x="14438" y="1095"/>
                  <a:pt x="14371" y="1063"/>
                  <a:pt x="14334" y="1015"/>
                </a:cubicBezTo>
                <a:cubicBezTo>
                  <a:pt x="14322" y="999"/>
                  <a:pt x="14312" y="982"/>
                  <a:pt x="14306" y="962"/>
                </a:cubicBezTo>
                <a:cubicBezTo>
                  <a:pt x="14295" y="923"/>
                  <a:pt x="14296" y="875"/>
                  <a:pt x="14305" y="817"/>
                </a:cubicBezTo>
                <a:cubicBezTo>
                  <a:pt x="14319" y="726"/>
                  <a:pt x="14322" y="668"/>
                  <a:pt x="14308" y="637"/>
                </a:cubicBezTo>
                <a:cubicBezTo>
                  <a:pt x="14270" y="650"/>
                  <a:pt x="14231" y="647"/>
                  <a:pt x="14196" y="630"/>
                </a:cubicBezTo>
                <a:cubicBezTo>
                  <a:pt x="14159" y="646"/>
                  <a:pt x="14114" y="669"/>
                  <a:pt x="14055" y="704"/>
                </a:cubicBezTo>
                <a:cubicBezTo>
                  <a:pt x="13961" y="759"/>
                  <a:pt x="13845" y="791"/>
                  <a:pt x="13716" y="798"/>
                </a:cubicBezTo>
                <a:cubicBezTo>
                  <a:pt x="13586" y="804"/>
                  <a:pt x="13442" y="785"/>
                  <a:pt x="13292" y="741"/>
                </a:cubicBezTo>
                <a:cubicBezTo>
                  <a:pt x="13200" y="715"/>
                  <a:pt x="13126" y="690"/>
                  <a:pt x="13066" y="661"/>
                </a:cubicBezTo>
                <a:cubicBezTo>
                  <a:pt x="13066" y="661"/>
                  <a:pt x="13065" y="661"/>
                  <a:pt x="13065" y="661"/>
                </a:cubicBezTo>
                <a:cubicBezTo>
                  <a:pt x="13005" y="632"/>
                  <a:pt x="12962" y="599"/>
                  <a:pt x="12930" y="563"/>
                </a:cubicBezTo>
                <a:cubicBezTo>
                  <a:pt x="12898" y="527"/>
                  <a:pt x="12878" y="486"/>
                  <a:pt x="12869" y="437"/>
                </a:cubicBezTo>
                <a:cubicBezTo>
                  <a:pt x="12861" y="390"/>
                  <a:pt x="12863" y="335"/>
                  <a:pt x="12871" y="272"/>
                </a:cubicBezTo>
                <a:cubicBezTo>
                  <a:pt x="12840" y="296"/>
                  <a:pt x="12801" y="313"/>
                  <a:pt x="12755" y="313"/>
                </a:cubicBezTo>
                <a:cubicBezTo>
                  <a:pt x="12636" y="313"/>
                  <a:pt x="12555" y="224"/>
                  <a:pt x="12575" y="115"/>
                </a:cubicBezTo>
                <a:cubicBezTo>
                  <a:pt x="12578" y="99"/>
                  <a:pt x="12564" y="84"/>
                  <a:pt x="12533" y="70"/>
                </a:cubicBezTo>
                <a:cubicBezTo>
                  <a:pt x="12512" y="84"/>
                  <a:pt x="12501" y="99"/>
                  <a:pt x="12503" y="115"/>
                </a:cubicBezTo>
                <a:cubicBezTo>
                  <a:pt x="12523" y="224"/>
                  <a:pt x="12442" y="313"/>
                  <a:pt x="12324" y="313"/>
                </a:cubicBezTo>
                <a:cubicBezTo>
                  <a:pt x="12205" y="313"/>
                  <a:pt x="12126" y="224"/>
                  <a:pt x="12145" y="115"/>
                </a:cubicBezTo>
                <a:cubicBezTo>
                  <a:pt x="12151" y="84"/>
                  <a:pt x="12094" y="60"/>
                  <a:pt x="11983" y="38"/>
                </a:cubicBezTo>
                <a:cubicBezTo>
                  <a:pt x="11891" y="53"/>
                  <a:pt x="11824" y="70"/>
                  <a:pt x="11814" y="89"/>
                </a:cubicBezTo>
                <a:cubicBezTo>
                  <a:pt x="11744" y="213"/>
                  <a:pt x="11675" y="213"/>
                  <a:pt x="11563" y="89"/>
                </a:cubicBezTo>
                <a:cubicBezTo>
                  <a:pt x="11538" y="62"/>
                  <a:pt x="11410" y="38"/>
                  <a:pt x="11198" y="17"/>
                </a:cubicBezTo>
                <a:cubicBezTo>
                  <a:pt x="10950" y="43"/>
                  <a:pt x="10775" y="73"/>
                  <a:pt x="10783" y="115"/>
                </a:cubicBezTo>
                <a:cubicBezTo>
                  <a:pt x="10803" y="224"/>
                  <a:pt x="10721" y="313"/>
                  <a:pt x="10603" y="313"/>
                </a:cubicBezTo>
                <a:cubicBezTo>
                  <a:pt x="10485" y="313"/>
                  <a:pt x="10405" y="224"/>
                  <a:pt x="10425" y="115"/>
                </a:cubicBezTo>
                <a:cubicBezTo>
                  <a:pt x="10434" y="65"/>
                  <a:pt x="10306" y="29"/>
                  <a:pt x="10025" y="0"/>
                </a:cubicBezTo>
                <a:close/>
              </a:path>
            </a:pathLst>
          </a:custGeom>
          <a:ln w="12700">
            <a:miter lim="400000"/>
          </a:ln>
        </p:spPr>
      </p:pic>
      <p:pic>
        <p:nvPicPr>
          <p:cNvPr id="3" name="Picture 2">
            <a:extLst>
              <a:ext uri="{FF2B5EF4-FFF2-40B4-BE49-F238E27FC236}">
                <a16:creationId xmlns:a16="http://schemas.microsoft.com/office/drawing/2014/main" id="{120C3BE0-8080-4F66-A754-5A3B78E788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3043" y="69270"/>
            <a:ext cx="5339442" cy="19053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44">
                                            <p:bg/>
                                          </p:spTgt>
                                        </p:tgtEl>
                                        <p:attrNameLst>
                                          <p:attrName>style.visibility</p:attrName>
                                        </p:attrNameLst>
                                      </p:cBhvr>
                                      <p:to>
                                        <p:strVal val="visible"/>
                                      </p:to>
                                    </p:set>
                                    <p:animEffect transition="in" filter="wipe(up)">
                                      <p:cBhvr>
                                        <p:cTn id="7" dur="1000"/>
                                        <p:tgtEl>
                                          <p:spTgt spid="344">
                                            <p:bg/>
                                          </p:spTgt>
                                        </p:tgtEl>
                                      </p:cBhvr>
                                    </p:animEffect>
                                  </p:childTnLst>
                                </p:cTn>
                              </p:par>
                              <p:par>
                                <p:cTn id="8" presetID="22" presetClass="entr" presetSubtype="1" fill="hold" grpId="0" nodeType="withEffect">
                                  <p:stCondLst>
                                    <p:cond delay="0"/>
                                  </p:stCondLst>
                                  <p:iterate>
                                    <p:tmAbs val="0"/>
                                  </p:iterate>
                                  <p:childTnLst>
                                    <p:set>
                                      <p:cBhvr>
                                        <p:cTn id="9" fill="hold"/>
                                        <p:tgtEl>
                                          <p:spTgt spid="344">
                                            <p:txEl>
                                              <p:pRg st="0" end="0"/>
                                            </p:txEl>
                                          </p:spTgt>
                                        </p:tgtEl>
                                        <p:attrNameLst>
                                          <p:attrName>style.visibility</p:attrName>
                                        </p:attrNameLst>
                                      </p:cBhvr>
                                      <p:to>
                                        <p:strVal val="visible"/>
                                      </p:to>
                                    </p:set>
                                    <p:animEffect transition="in" filter="wipe(up)">
                                      <p:cBhvr>
                                        <p:cTn id="10" dur="1000"/>
                                        <p:tgtEl>
                                          <p:spTgt spid="34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iterate>
                                    <p:tmAbs val="0"/>
                                  </p:iterate>
                                  <p:childTnLst>
                                    <p:set>
                                      <p:cBhvr>
                                        <p:cTn id="14" fill="hold"/>
                                        <p:tgtEl>
                                          <p:spTgt spid="345"/>
                                        </p:tgtEl>
                                        <p:attrNameLst>
                                          <p:attrName>style.visibility</p:attrName>
                                        </p:attrNameLst>
                                      </p:cBhvr>
                                      <p:to>
                                        <p:strVal val="visible"/>
                                      </p:to>
                                    </p:set>
                                    <p:anim calcmode="lin" valueType="num">
                                      <p:cBhvr>
                                        <p:cTn id="15" dur="500" fill="hold"/>
                                        <p:tgtEl>
                                          <p:spTgt spid="345"/>
                                        </p:tgtEl>
                                        <p:attrNameLst>
                                          <p:attrName>ppt_w</p:attrName>
                                        </p:attrNameLst>
                                      </p:cBhvr>
                                      <p:tavLst>
                                        <p:tav tm="0">
                                          <p:val>
                                            <p:fltVal val="0"/>
                                          </p:val>
                                        </p:tav>
                                        <p:tav tm="100000">
                                          <p:val>
                                            <p:strVal val="#ppt_w"/>
                                          </p:val>
                                        </p:tav>
                                      </p:tavLst>
                                    </p:anim>
                                    <p:anim calcmode="lin" valueType="num">
                                      <p:cBhvr>
                                        <p:cTn id="16" dur="500" fill="hold"/>
                                        <p:tgtEl>
                                          <p:spTgt spid="3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4" grpId="0" build="p" bldLvl="5" animBg="1" advAuto="0"/>
      <p:bldP spid="345" grpId="0" animBg="1" advAuto="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 name="Social Security"/>
          <p:cNvSpPr txBox="1">
            <a:spLocks noGrp="1"/>
          </p:cNvSpPr>
          <p:nvPr>
            <p:ph type="ctrTitle"/>
          </p:nvPr>
        </p:nvSpPr>
        <p:spPr>
          <a:xfrm>
            <a:off x="926" y="4267200"/>
            <a:ext cx="24382149" cy="3505200"/>
          </a:xfrm>
          <a:prstGeom prst="rect">
            <a:avLst/>
          </a:prstGeom>
        </p:spPr>
        <p:txBody>
          <a:bodyPr/>
          <a:lstStyle>
            <a:lvl1pPr defTabSz="1536191">
              <a:defRPr sz="21504" b="1">
                <a:solidFill>
                  <a:srgbClr val="E2231A"/>
                </a:solidFill>
                <a:latin typeface="Dotum"/>
                <a:ea typeface="Dotum"/>
                <a:cs typeface="Dotum"/>
                <a:sym typeface="Dotum"/>
              </a:defRPr>
            </a:lvl1pPr>
          </a:lstStyle>
          <a:p>
            <a:r>
              <a:t>Social Security</a:t>
            </a:r>
          </a:p>
        </p:txBody>
      </p:sp>
      <p:sp>
        <p:nvSpPr>
          <p:cNvPr id="379" name="Basic Overview…"/>
          <p:cNvSpPr txBox="1">
            <a:spLocks noGrp="1"/>
          </p:cNvSpPr>
          <p:nvPr>
            <p:ph type="subTitle" sz="quarter" idx="1"/>
          </p:nvPr>
        </p:nvSpPr>
        <p:spPr>
          <a:xfrm>
            <a:off x="3962400" y="7772400"/>
            <a:ext cx="17373600" cy="3505200"/>
          </a:xfrm>
          <a:prstGeom prst="rect">
            <a:avLst/>
          </a:prstGeom>
        </p:spPr>
        <p:txBody>
          <a:bodyPr/>
          <a:lstStyle/>
          <a:p>
            <a:pPr>
              <a:defRPr b="1">
                <a:solidFill>
                  <a:srgbClr val="315683"/>
                </a:solidFill>
                <a:latin typeface="Dotum"/>
                <a:ea typeface="Dotum"/>
                <a:cs typeface="Dotum"/>
                <a:sym typeface="Dotum"/>
              </a:defRPr>
            </a:pPr>
            <a:r>
              <a:rPr>
                <a:solidFill>
                  <a:srgbClr val="003056"/>
                </a:solidFill>
              </a:rPr>
              <a:t>Basic Overview</a:t>
            </a:r>
          </a:p>
          <a:p>
            <a:pPr>
              <a:defRPr b="1">
                <a:solidFill>
                  <a:srgbClr val="315683"/>
                </a:solidFill>
                <a:latin typeface="Dotum"/>
                <a:ea typeface="Dotum"/>
                <a:cs typeface="Dotum"/>
                <a:sym typeface="Dotum"/>
              </a:defRPr>
            </a:pPr>
            <a:r>
              <a:rPr>
                <a:solidFill>
                  <a:srgbClr val="003056"/>
                </a:solidFill>
              </a:rPr>
              <a:t>2nd Tier of Retirement Income</a:t>
            </a:r>
          </a:p>
        </p:txBody>
      </p:sp>
      <p:pic>
        <p:nvPicPr>
          <p:cNvPr id="3" name="Picture 2">
            <a:extLst>
              <a:ext uri="{FF2B5EF4-FFF2-40B4-BE49-F238E27FC236}">
                <a16:creationId xmlns:a16="http://schemas.microsoft.com/office/drawing/2014/main" id="{790F24DF-B38F-4079-A756-BFA214AAB1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3287" y="200532"/>
            <a:ext cx="5300869" cy="180054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ocial Security Overview"/>
          <p:cNvSpPr txBox="1"/>
          <p:nvPr/>
        </p:nvSpPr>
        <p:spPr>
          <a:xfrm>
            <a:off x="491515" y="489730"/>
            <a:ext cx="9643377"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Social Security Overview</a:t>
            </a:r>
          </a:p>
        </p:txBody>
      </p:sp>
      <p:sp>
        <p:nvSpPr>
          <p:cNvPr id="385" name="Also known as Old Age Survivor &amp; Disability Insurance…"/>
          <p:cNvSpPr txBox="1"/>
          <p:nvPr/>
        </p:nvSpPr>
        <p:spPr>
          <a:xfrm>
            <a:off x="2856297" y="4357544"/>
            <a:ext cx="18671406" cy="5627373"/>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521368" indent="-521368">
              <a:lnSpc>
                <a:spcPct val="150000"/>
              </a:lnSpc>
              <a:buSzPct val="100000"/>
              <a:buChar char="•"/>
              <a:defRPr sz="5400">
                <a:solidFill>
                  <a:srgbClr val="003056"/>
                </a:solidFill>
                <a:latin typeface="Arial"/>
                <a:ea typeface="Arial"/>
                <a:cs typeface="Arial"/>
                <a:sym typeface="Arial"/>
              </a:defRPr>
            </a:pPr>
            <a:r>
              <a:t>Also known as Old Age Survivor &amp; Disability Insurance</a:t>
            </a:r>
          </a:p>
          <a:p>
            <a:pPr marL="521368" indent="-521368">
              <a:lnSpc>
                <a:spcPct val="150000"/>
              </a:lnSpc>
              <a:buSzPct val="100000"/>
              <a:buChar char="•"/>
              <a:defRPr sz="5400">
                <a:solidFill>
                  <a:srgbClr val="003056"/>
                </a:solidFill>
                <a:latin typeface="Arial"/>
                <a:ea typeface="Arial"/>
                <a:cs typeface="Arial"/>
                <a:sym typeface="Arial"/>
              </a:defRPr>
            </a:pPr>
            <a:r>
              <a:t>Funded by FICA &amp; SECA Taxes</a:t>
            </a:r>
          </a:p>
          <a:p>
            <a:pPr marL="521368" indent="-521368">
              <a:lnSpc>
                <a:spcPct val="150000"/>
              </a:lnSpc>
              <a:buSzPct val="100000"/>
              <a:buChar char="•"/>
              <a:defRPr sz="5400">
                <a:solidFill>
                  <a:srgbClr val="003056"/>
                </a:solidFill>
                <a:latin typeface="Arial"/>
                <a:ea typeface="Arial"/>
                <a:cs typeface="Arial"/>
                <a:sym typeface="Arial"/>
              </a:defRPr>
            </a:pPr>
            <a:r>
              <a:t>Social Security has always been primarily a retirement, disability, &amp; spousal insurance policy for low wage workers and a very poor retirement plan for higher salaried workers</a:t>
            </a:r>
          </a:p>
        </p:txBody>
      </p:sp>
      <p:pic>
        <p:nvPicPr>
          <p:cNvPr id="3" name="Picture 2">
            <a:extLst>
              <a:ext uri="{FF2B5EF4-FFF2-40B4-BE49-F238E27FC236}">
                <a16:creationId xmlns:a16="http://schemas.microsoft.com/office/drawing/2014/main" id="{BB22494A-97D3-482E-B214-0AC158EC41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6783" y="174028"/>
            <a:ext cx="5405701" cy="181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85">
                                            <p:bg/>
                                          </p:spTgt>
                                        </p:tgtEl>
                                        <p:attrNameLst>
                                          <p:attrName>style.visibility</p:attrName>
                                        </p:attrNameLst>
                                      </p:cBhvr>
                                      <p:to>
                                        <p:strVal val="visible"/>
                                      </p:to>
                                    </p:set>
                                    <p:animEffect transition="in" filter="wipe(up)">
                                      <p:cBhvr>
                                        <p:cTn id="7" dur="1000"/>
                                        <p:tgtEl>
                                          <p:spTgt spid="385">
                                            <p:bg/>
                                          </p:spTgt>
                                        </p:tgtEl>
                                      </p:cBhvr>
                                    </p:animEffect>
                                  </p:childTnLst>
                                </p:cTn>
                              </p:par>
                              <p:par>
                                <p:cTn id="8" presetID="22" presetClass="entr" presetSubtype="1" fill="hold" grpId="0" nodeType="withEffect">
                                  <p:stCondLst>
                                    <p:cond delay="0"/>
                                  </p:stCondLst>
                                  <p:iterate>
                                    <p:tmAbs val="0"/>
                                  </p:iterate>
                                  <p:childTnLst>
                                    <p:set>
                                      <p:cBhvr>
                                        <p:cTn id="9" fill="hold"/>
                                        <p:tgtEl>
                                          <p:spTgt spid="385">
                                            <p:txEl>
                                              <p:pRg st="0" end="0"/>
                                            </p:txEl>
                                          </p:spTgt>
                                        </p:tgtEl>
                                        <p:attrNameLst>
                                          <p:attrName>style.visibility</p:attrName>
                                        </p:attrNameLst>
                                      </p:cBhvr>
                                      <p:to>
                                        <p:strVal val="visible"/>
                                      </p:to>
                                    </p:set>
                                    <p:animEffect transition="in" filter="wipe(up)">
                                      <p:cBhvr>
                                        <p:cTn id="10" dur="1000"/>
                                        <p:tgtEl>
                                          <p:spTgt spid="38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385">
                                            <p:txEl>
                                              <p:pRg st="1" end="1"/>
                                            </p:txEl>
                                          </p:spTgt>
                                        </p:tgtEl>
                                        <p:attrNameLst>
                                          <p:attrName>style.visibility</p:attrName>
                                        </p:attrNameLst>
                                      </p:cBhvr>
                                      <p:to>
                                        <p:strVal val="visible"/>
                                      </p:to>
                                    </p:set>
                                    <p:animEffect transition="in" filter="wipe(up)">
                                      <p:cBhvr>
                                        <p:cTn id="15" dur="1000"/>
                                        <p:tgtEl>
                                          <p:spTgt spid="38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385">
                                            <p:txEl>
                                              <p:pRg st="2" end="2"/>
                                            </p:txEl>
                                          </p:spTgt>
                                        </p:tgtEl>
                                        <p:attrNameLst>
                                          <p:attrName>style.visibility</p:attrName>
                                        </p:attrNameLst>
                                      </p:cBhvr>
                                      <p:to>
                                        <p:strVal val="visible"/>
                                      </p:to>
                                    </p:set>
                                    <p:animEffect transition="in" filter="wipe(up)">
                                      <p:cBhvr>
                                        <p:cTn id="20" dur="1000"/>
                                        <p:tgtEl>
                                          <p:spTgt spid="38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5" grpId="0" build="p" bldLvl="5" animBg="1" advAuto="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FERS - Retirement Supplement"/>
          <p:cNvSpPr txBox="1"/>
          <p:nvPr/>
        </p:nvSpPr>
        <p:spPr>
          <a:xfrm>
            <a:off x="491515" y="489730"/>
            <a:ext cx="11015516"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defRPr sz="7500">
                <a:solidFill>
                  <a:srgbClr val="FFFFFF"/>
                </a:solidFill>
              </a:defRPr>
            </a:pPr>
            <a:r>
              <a:t>FERS - </a:t>
            </a:r>
            <a:r>
              <a:rPr sz="6700"/>
              <a:t>Retirement Supplement</a:t>
            </a:r>
          </a:p>
        </p:txBody>
      </p:sp>
      <p:sp>
        <p:nvSpPr>
          <p:cNvPr id="388" name="Available to Federal Employees who retire prior to the age of 62 with full benefits…"/>
          <p:cNvSpPr txBox="1"/>
          <p:nvPr/>
        </p:nvSpPr>
        <p:spPr>
          <a:xfrm>
            <a:off x="2856297" y="3108287"/>
            <a:ext cx="18671406" cy="8125888"/>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521368" indent="-521368">
              <a:lnSpc>
                <a:spcPct val="150000"/>
              </a:lnSpc>
              <a:buSzPct val="100000"/>
              <a:buChar char="•"/>
              <a:defRPr sz="4800">
                <a:solidFill>
                  <a:srgbClr val="003056"/>
                </a:solidFill>
                <a:latin typeface="Arial"/>
                <a:ea typeface="Arial"/>
                <a:cs typeface="Arial"/>
                <a:sym typeface="Arial"/>
              </a:defRPr>
            </a:pPr>
            <a:r>
              <a:t>Available to Federal Employees who retire prior to the age of 62 with full benefits</a:t>
            </a:r>
          </a:p>
          <a:p>
            <a:pPr marL="521368" indent="-521368">
              <a:lnSpc>
                <a:spcPct val="150000"/>
              </a:lnSpc>
              <a:buSzPct val="100000"/>
              <a:buChar char="•"/>
              <a:defRPr sz="4800">
                <a:solidFill>
                  <a:srgbClr val="003056"/>
                </a:solidFill>
                <a:latin typeface="Arial"/>
                <a:ea typeface="Arial"/>
                <a:cs typeface="Arial"/>
                <a:sym typeface="Arial"/>
              </a:defRPr>
            </a:pPr>
            <a:r>
              <a:t>The FERS Annuity Supplement represents what a federal employee would receive for their FERS civilian service from the Social Security Administration (SSA) and is calculated as if they were eligible to receive SSA benefits on the day they retired</a:t>
            </a:r>
          </a:p>
          <a:p>
            <a:pPr marL="521368" indent="-521368">
              <a:lnSpc>
                <a:spcPct val="150000"/>
              </a:lnSpc>
              <a:buSzPct val="100000"/>
              <a:buChar char="•"/>
              <a:defRPr sz="4800">
                <a:solidFill>
                  <a:srgbClr val="003056"/>
                </a:solidFill>
                <a:latin typeface="Arial"/>
                <a:ea typeface="Arial"/>
                <a:cs typeface="Arial"/>
                <a:sym typeface="Arial"/>
              </a:defRPr>
            </a:pPr>
            <a:r>
              <a:t>The supplement continues until they are eligible to receive SSA benefits</a:t>
            </a:r>
          </a:p>
        </p:txBody>
      </p:sp>
      <p:pic>
        <p:nvPicPr>
          <p:cNvPr id="3" name="Picture 2">
            <a:extLst>
              <a:ext uri="{FF2B5EF4-FFF2-40B4-BE49-F238E27FC236}">
                <a16:creationId xmlns:a16="http://schemas.microsoft.com/office/drawing/2014/main" id="{D2CDE7BA-0E56-4E78-ADBC-B35927ABBF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3287" y="174028"/>
            <a:ext cx="5379198" cy="1827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88">
                                            <p:bg/>
                                          </p:spTgt>
                                        </p:tgtEl>
                                        <p:attrNameLst>
                                          <p:attrName>style.visibility</p:attrName>
                                        </p:attrNameLst>
                                      </p:cBhvr>
                                      <p:to>
                                        <p:strVal val="visible"/>
                                      </p:to>
                                    </p:set>
                                    <p:animEffect transition="in" filter="wipe(up)">
                                      <p:cBhvr>
                                        <p:cTn id="7" dur="1000"/>
                                        <p:tgtEl>
                                          <p:spTgt spid="388">
                                            <p:bg/>
                                          </p:spTgt>
                                        </p:tgtEl>
                                      </p:cBhvr>
                                    </p:animEffect>
                                  </p:childTnLst>
                                </p:cTn>
                              </p:par>
                              <p:par>
                                <p:cTn id="8" presetID="22" presetClass="entr" presetSubtype="1" fill="hold" grpId="0" nodeType="withEffect">
                                  <p:stCondLst>
                                    <p:cond delay="0"/>
                                  </p:stCondLst>
                                  <p:iterate>
                                    <p:tmAbs val="0"/>
                                  </p:iterate>
                                  <p:childTnLst>
                                    <p:set>
                                      <p:cBhvr>
                                        <p:cTn id="9" fill="hold"/>
                                        <p:tgtEl>
                                          <p:spTgt spid="388">
                                            <p:txEl>
                                              <p:pRg st="0" end="0"/>
                                            </p:txEl>
                                          </p:spTgt>
                                        </p:tgtEl>
                                        <p:attrNameLst>
                                          <p:attrName>style.visibility</p:attrName>
                                        </p:attrNameLst>
                                      </p:cBhvr>
                                      <p:to>
                                        <p:strVal val="visible"/>
                                      </p:to>
                                    </p:set>
                                    <p:animEffect transition="in" filter="wipe(up)">
                                      <p:cBhvr>
                                        <p:cTn id="10" dur="1000"/>
                                        <p:tgtEl>
                                          <p:spTgt spid="38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388">
                                            <p:txEl>
                                              <p:pRg st="1" end="1"/>
                                            </p:txEl>
                                          </p:spTgt>
                                        </p:tgtEl>
                                        <p:attrNameLst>
                                          <p:attrName>style.visibility</p:attrName>
                                        </p:attrNameLst>
                                      </p:cBhvr>
                                      <p:to>
                                        <p:strVal val="visible"/>
                                      </p:to>
                                    </p:set>
                                    <p:animEffect transition="in" filter="wipe(up)">
                                      <p:cBhvr>
                                        <p:cTn id="15" dur="1000"/>
                                        <p:tgtEl>
                                          <p:spTgt spid="38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388">
                                            <p:txEl>
                                              <p:pRg st="2" end="2"/>
                                            </p:txEl>
                                          </p:spTgt>
                                        </p:tgtEl>
                                        <p:attrNameLst>
                                          <p:attrName>style.visibility</p:attrName>
                                        </p:attrNameLst>
                                      </p:cBhvr>
                                      <p:to>
                                        <p:strVal val="visible"/>
                                      </p:to>
                                    </p:set>
                                    <p:animEffect transition="in" filter="wipe(up)">
                                      <p:cBhvr>
                                        <p:cTn id="20" dur="1000"/>
                                        <p:tgtEl>
                                          <p:spTgt spid="38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 grpId="0" build="p" bldLvl="5" animBg="1" advAuto="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hrift Savings Plan (TSP)"/>
          <p:cNvSpPr txBox="1">
            <a:spLocks noGrp="1"/>
          </p:cNvSpPr>
          <p:nvPr>
            <p:ph type="ctrTitle"/>
          </p:nvPr>
        </p:nvSpPr>
        <p:spPr>
          <a:xfrm>
            <a:off x="926" y="4267200"/>
            <a:ext cx="24382149" cy="3505200"/>
          </a:xfrm>
          <a:prstGeom prst="rect">
            <a:avLst/>
          </a:prstGeom>
        </p:spPr>
        <p:txBody>
          <a:bodyPr/>
          <a:lstStyle>
            <a:lvl1pPr defTabSz="1133855">
              <a:defRPr sz="15872" b="1">
                <a:solidFill>
                  <a:srgbClr val="E2231A"/>
                </a:solidFill>
                <a:latin typeface="Dotum"/>
                <a:ea typeface="Dotum"/>
                <a:cs typeface="Dotum"/>
                <a:sym typeface="Dotum"/>
              </a:defRPr>
            </a:lvl1pPr>
          </a:lstStyle>
          <a:p>
            <a:r>
              <a:t>Thrift Savings Plan (TSP)</a:t>
            </a:r>
          </a:p>
        </p:txBody>
      </p:sp>
      <p:sp>
        <p:nvSpPr>
          <p:cNvPr id="391" name="Program Overview…"/>
          <p:cNvSpPr txBox="1">
            <a:spLocks noGrp="1"/>
          </p:cNvSpPr>
          <p:nvPr>
            <p:ph type="subTitle" sz="quarter" idx="1"/>
          </p:nvPr>
        </p:nvSpPr>
        <p:spPr>
          <a:xfrm>
            <a:off x="3962400" y="7772400"/>
            <a:ext cx="17373600" cy="3505200"/>
          </a:xfrm>
          <a:prstGeom prst="rect">
            <a:avLst/>
          </a:prstGeom>
        </p:spPr>
        <p:txBody>
          <a:bodyPr/>
          <a:lstStyle/>
          <a:p>
            <a:pPr>
              <a:defRPr b="1">
                <a:solidFill>
                  <a:srgbClr val="315683"/>
                </a:solidFill>
                <a:latin typeface="Dotum"/>
                <a:ea typeface="Dotum"/>
                <a:cs typeface="Dotum"/>
                <a:sym typeface="Dotum"/>
              </a:defRPr>
            </a:pPr>
            <a:r>
              <a:rPr>
                <a:solidFill>
                  <a:srgbClr val="003056"/>
                </a:solidFill>
              </a:rPr>
              <a:t>Program Overview</a:t>
            </a:r>
          </a:p>
          <a:p>
            <a:pPr>
              <a:defRPr b="1">
                <a:solidFill>
                  <a:srgbClr val="315683"/>
                </a:solidFill>
                <a:latin typeface="Dotum"/>
                <a:ea typeface="Dotum"/>
                <a:cs typeface="Dotum"/>
                <a:sym typeface="Dotum"/>
              </a:defRPr>
            </a:pPr>
            <a:r>
              <a:rPr>
                <a:solidFill>
                  <a:srgbClr val="003056"/>
                </a:solidFill>
              </a:rPr>
              <a:t>3rd Tier of Retirement Income</a:t>
            </a:r>
          </a:p>
        </p:txBody>
      </p:sp>
      <p:pic>
        <p:nvPicPr>
          <p:cNvPr id="3" name="Picture 2">
            <a:extLst>
              <a:ext uri="{FF2B5EF4-FFF2-40B4-BE49-F238E27FC236}">
                <a16:creationId xmlns:a16="http://schemas.microsoft.com/office/drawing/2014/main" id="{0CB4776C-10EC-4202-8999-F0CFD92B06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3287" y="187280"/>
            <a:ext cx="5353878" cy="181379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SP Overview"/>
          <p:cNvSpPr txBox="1"/>
          <p:nvPr/>
        </p:nvSpPr>
        <p:spPr>
          <a:xfrm>
            <a:off x="491515" y="489730"/>
            <a:ext cx="5465492"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TSP Overview</a:t>
            </a:r>
          </a:p>
        </p:txBody>
      </p:sp>
      <p:sp>
        <p:nvSpPr>
          <p:cNvPr id="397" name="Government’s version of a 401(k)…"/>
          <p:cNvSpPr txBox="1"/>
          <p:nvPr/>
        </p:nvSpPr>
        <p:spPr>
          <a:xfrm>
            <a:off x="1333525" y="2618775"/>
            <a:ext cx="21716951" cy="8125888"/>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601578" indent="-601578">
              <a:lnSpc>
                <a:spcPct val="150000"/>
              </a:lnSpc>
              <a:buSzPct val="100000"/>
              <a:buChar char="•"/>
              <a:defRPr sz="4800">
                <a:solidFill>
                  <a:srgbClr val="003056"/>
                </a:solidFill>
                <a:latin typeface="Arial"/>
                <a:ea typeface="Arial"/>
                <a:cs typeface="Arial"/>
                <a:sym typeface="Arial"/>
              </a:defRPr>
            </a:pPr>
            <a:r>
              <a:rPr dirty="0"/>
              <a:t>Government’s version of a 401(k)</a:t>
            </a:r>
          </a:p>
          <a:p>
            <a:pPr marL="601578" indent="-601578">
              <a:lnSpc>
                <a:spcPct val="150000"/>
              </a:lnSpc>
              <a:buSzPct val="100000"/>
              <a:buChar char="•"/>
              <a:defRPr sz="4800">
                <a:solidFill>
                  <a:srgbClr val="003056"/>
                </a:solidFill>
                <a:latin typeface="Arial"/>
                <a:ea typeface="Arial"/>
                <a:cs typeface="Arial"/>
                <a:sym typeface="Arial"/>
              </a:defRPr>
            </a:pPr>
            <a:r>
              <a:rPr dirty="0"/>
              <a:t>Established by Congress in the Federal Employees' Retirement System Act of 1986</a:t>
            </a:r>
          </a:p>
          <a:p>
            <a:pPr marL="601578" indent="-601578">
              <a:lnSpc>
                <a:spcPct val="150000"/>
              </a:lnSpc>
              <a:buSzPct val="100000"/>
              <a:buChar char="•"/>
              <a:defRPr sz="4800">
                <a:solidFill>
                  <a:srgbClr val="003056"/>
                </a:solidFill>
                <a:latin typeface="Arial"/>
                <a:ea typeface="Arial"/>
                <a:cs typeface="Arial"/>
                <a:sym typeface="Arial"/>
              </a:defRPr>
            </a:pPr>
            <a:r>
              <a:rPr dirty="0"/>
              <a:t>CSRS zero matching</a:t>
            </a:r>
          </a:p>
          <a:p>
            <a:pPr marL="601578" indent="-601578">
              <a:lnSpc>
                <a:spcPct val="150000"/>
              </a:lnSpc>
              <a:buSzPct val="100000"/>
              <a:buChar char="•"/>
              <a:defRPr sz="4800">
                <a:solidFill>
                  <a:srgbClr val="003056"/>
                </a:solidFill>
                <a:latin typeface="Arial"/>
                <a:ea typeface="Arial"/>
                <a:cs typeface="Arial"/>
                <a:sym typeface="Arial"/>
              </a:defRPr>
            </a:pPr>
            <a:r>
              <a:rPr dirty="0"/>
              <a:t>FERS receive matching funds up to 5%</a:t>
            </a:r>
          </a:p>
          <a:p>
            <a:pPr marL="601578" indent="-601578">
              <a:lnSpc>
                <a:spcPct val="150000"/>
              </a:lnSpc>
              <a:buSzPct val="100000"/>
              <a:buChar char="•"/>
              <a:defRPr sz="4800">
                <a:solidFill>
                  <a:srgbClr val="003056"/>
                </a:solidFill>
                <a:latin typeface="Arial"/>
                <a:ea typeface="Arial"/>
                <a:cs typeface="Arial"/>
                <a:sym typeface="Arial"/>
              </a:defRPr>
            </a:pPr>
            <a:r>
              <a:rPr dirty="0"/>
              <a:t>Maximum Annual Contribution - $18,500 </a:t>
            </a:r>
          </a:p>
          <a:p>
            <a:pPr marL="601578" indent="-601578">
              <a:lnSpc>
                <a:spcPct val="150000"/>
              </a:lnSpc>
              <a:buSzPct val="100000"/>
              <a:buChar char="•"/>
              <a:defRPr sz="4800">
                <a:solidFill>
                  <a:srgbClr val="003056"/>
                </a:solidFill>
                <a:latin typeface="Arial"/>
                <a:ea typeface="Arial"/>
                <a:cs typeface="Arial"/>
                <a:sym typeface="Arial"/>
              </a:defRPr>
            </a:pPr>
            <a:r>
              <a:rPr dirty="0"/>
              <a:t>Catch-Up Contribution Max - $6,000</a:t>
            </a:r>
          </a:p>
          <a:p>
            <a:pPr marL="601578" indent="-601578">
              <a:lnSpc>
                <a:spcPct val="150000"/>
              </a:lnSpc>
              <a:buSzPct val="100000"/>
              <a:buChar char="•"/>
              <a:defRPr sz="4800">
                <a:solidFill>
                  <a:srgbClr val="003056"/>
                </a:solidFill>
                <a:latin typeface="Arial"/>
                <a:ea typeface="Arial"/>
                <a:cs typeface="Arial"/>
                <a:sym typeface="Arial"/>
              </a:defRPr>
            </a:pPr>
            <a:r>
              <a:rPr dirty="0"/>
              <a:t>Contributions into the plan can be allocated into six different fund options</a:t>
            </a:r>
          </a:p>
        </p:txBody>
      </p:sp>
      <p:pic>
        <p:nvPicPr>
          <p:cNvPr id="3" name="Picture 2">
            <a:extLst>
              <a:ext uri="{FF2B5EF4-FFF2-40B4-BE49-F238E27FC236}">
                <a16:creationId xmlns:a16="http://schemas.microsoft.com/office/drawing/2014/main" id="{EDFE0F31-4C7B-4238-8298-677BDA64B5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0035" y="175288"/>
            <a:ext cx="5392449" cy="18390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397">
                                            <p:bg/>
                                          </p:spTgt>
                                        </p:tgtEl>
                                        <p:attrNameLst>
                                          <p:attrName>style.visibility</p:attrName>
                                        </p:attrNameLst>
                                      </p:cBhvr>
                                      <p:to>
                                        <p:strVal val="visible"/>
                                      </p:to>
                                    </p:set>
                                    <p:animEffect transition="in" filter="wipe(up)">
                                      <p:cBhvr>
                                        <p:cTn id="7" dur="1000"/>
                                        <p:tgtEl>
                                          <p:spTgt spid="397">
                                            <p:bg/>
                                          </p:spTgt>
                                        </p:tgtEl>
                                      </p:cBhvr>
                                    </p:animEffect>
                                  </p:childTnLst>
                                </p:cTn>
                              </p:par>
                              <p:par>
                                <p:cTn id="8" presetID="22" presetClass="entr" presetSubtype="1" fill="hold" grpId="0" nodeType="withEffect">
                                  <p:stCondLst>
                                    <p:cond delay="0"/>
                                  </p:stCondLst>
                                  <p:iterate>
                                    <p:tmAbs val="0"/>
                                  </p:iterate>
                                  <p:childTnLst>
                                    <p:set>
                                      <p:cBhvr>
                                        <p:cTn id="9" fill="hold"/>
                                        <p:tgtEl>
                                          <p:spTgt spid="397">
                                            <p:txEl>
                                              <p:pRg st="0" end="0"/>
                                            </p:txEl>
                                          </p:spTgt>
                                        </p:tgtEl>
                                        <p:attrNameLst>
                                          <p:attrName>style.visibility</p:attrName>
                                        </p:attrNameLst>
                                      </p:cBhvr>
                                      <p:to>
                                        <p:strVal val="visible"/>
                                      </p:to>
                                    </p:set>
                                    <p:animEffect transition="in" filter="wipe(up)">
                                      <p:cBhvr>
                                        <p:cTn id="10" dur="1000"/>
                                        <p:tgtEl>
                                          <p:spTgt spid="39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397">
                                            <p:txEl>
                                              <p:pRg st="1" end="1"/>
                                            </p:txEl>
                                          </p:spTgt>
                                        </p:tgtEl>
                                        <p:attrNameLst>
                                          <p:attrName>style.visibility</p:attrName>
                                        </p:attrNameLst>
                                      </p:cBhvr>
                                      <p:to>
                                        <p:strVal val="visible"/>
                                      </p:to>
                                    </p:set>
                                    <p:animEffect transition="in" filter="wipe(up)">
                                      <p:cBhvr>
                                        <p:cTn id="15" dur="1000"/>
                                        <p:tgtEl>
                                          <p:spTgt spid="39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397">
                                            <p:txEl>
                                              <p:pRg st="2" end="2"/>
                                            </p:txEl>
                                          </p:spTgt>
                                        </p:tgtEl>
                                        <p:attrNameLst>
                                          <p:attrName>style.visibility</p:attrName>
                                        </p:attrNameLst>
                                      </p:cBhvr>
                                      <p:to>
                                        <p:strVal val="visible"/>
                                      </p:to>
                                    </p:set>
                                    <p:animEffect transition="in" filter="wipe(up)">
                                      <p:cBhvr>
                                        <p:cTn id="20" dur="1000"/>
                                        <p:tgtEl>
                                          <p:spTgt spid="39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397">
                                            <p:txEl>
                                              <p:pRg st="3" end="3"/>
                                            </p:txEl>
                                          </p:spTgt>
                                        </p:tgtEl>
                                        <p:attrNameLst>
                                          <p:attrName>style.visibility</p:attrName>
                                        </p:attrNameLst>
                                      </p:cBhvr>
                                      <p:to>
                                        <p:strVal val="visible"/>
                                      </p:to>
                                    </p:set>
                                    <p:animEffect transition="in" filter="wipe(up)">
                                      <p:cBhvr>
                                        <p:cTn id="25" dur="1000"/>
                                        <p:tgtEl>
                                          <p:spTgt spid="39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p:tmAbs val="0"/>
                                  </p:iterate>
                                  <p:childTnLst>
                                    <p:set>
                                      <p:cBhvr>
                                        <p:cTn id="29" fill="hold"/>
                                        <p:tgtEl>
                                          <p:spTgt spid="397">
                                            <p:txEl>
                                              <p:pRg st="4" end="4"/>
                                            </p:txEl>
                                          </p:spTgt>
                                        </p:tgtEl>
                                        <p:attrNameLst>
                                          <p:attrName>style.visibility</p:attrName>
                                        </p:attrNameLst>
                                      </p:cBhvr>
                                      <p:to>
                                        <p:strVal val="visible"/>
                                      </p:to>
                                    </p:set>
                                    <p:animEffect transition="in" filter="wipe(up)">
                                      <p:cBhvr>
                                        <p:cTn id="30" dur="1000"/>
                                        <p:tgtEl>
                                          <p:spTgt spid="39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iterate>
                                    <p:tmAbs val="0"/>
                                  </p:iterate>
                                  <p:childTnLst>
                                    <p:set>
                                      <p:cBhvr>
                                        <p:cTn id="34" fill="hold"/>
                                        <p:tgtEl>
                                          <p:spTgt spid="397">
                                            <p:txEl>
                                              <p:pRg st="5" end="5"/>
                                            </p:txEl>
                                          </p:spTgt>
                                        </p:tgtEl>
                                        <p:attrNameLst>
                                          <p:attrName>style.visibility</p:attrName>
                                        </p:attrNameLst>
                                      </p:cBhvr>
                                      <p:to>
                                        <p:strVal val="visible"/>
                                      </p:to>
                                    </p:set>
                                    <p:animEffect transition="in" filter="wipe(up)">
                                      <p:cBhvr>
                                        <p:cTn id="35" dur="1000"/>
                                        <p:tgtEl>
                                          <p:spTgt spid="39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iterate>
                                    <p:tmAbs val="0"/>
                                  </p:iterate>
                                  <p:childTnLst>
                                    <p:set>
                                      <p:cBhvr>
                                        <p:cTn id="39" fill="hold"/>
                                        <p:tgtEl>
                                          <p:spTgt spid="397">
                                            <p:txEl>
                                              <p:pRg st="6" end="6"/>
                                            </p:txEl>
                                          </p:spTgt>
                                        </p:tgtEl>
                                        <p:attrNameLst>
                                          <p:attrName>style.visibility</p:attrName>
                                        </p:attrNameLst>
                                      </p:cBhvr>
                                      <p:to>
                                        <p:strVal val="visible"/>
                                      </p:to>
                                    </p:set>
                                    <p:animEffect transition="in" filter="wipe(up)">
                                      <p:cBhvr>
                                        <p:cTn id="40" dur="1000"/>
                                        <p:tgtEl>
                                          <p:spTgt spid="39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 grpId="0" build="p" bldLvl="5" animBg="1" advAuto="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 name="TSP Overview"/>
          <p:cNvSpPr txBox="1"/>
          <p:nvPr/>
        </p:nvSpPr>
        <p:spPr>
          <a:xfrm>
            <a:off x="491515" y="489730"/>
            <a:ext cx="5465492"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TSP Overview</a:t>
            </a:r>
          </a:p>
        </p:txBody>
      </p:sp>
      <p:sp>
        <p:nvSpPr>
          <p:cNvPr id="400" name="Great for ACCUMULATION…"/>
          <p:cNvSpPr txBox="1"/>
          <p:nvPr/>
        </p:nvSpPr>
        <p:spPr>
          <a:xfrm>
            <a:off x="1333525" y="3313945"/>
            <a:ext cx="21716951" cy="7088109"/>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601578" indent="-601578">
              <a:lnSpc>
                <a:spcPct val="150000"/>
              </a:lnSpc>
              <a:buSzPct val="100000"/>
              <a:buChar char="•"/>
              <a:defRPr sz="4800">
                <a:solidFill>
                  <a:srgbClr val="003056"/>
                </a:solidFill>
                <a:latin typeface="Arial"/>
                <a:ea typeface="Arial"/>
                <a:cs typeface="Arial"/>
                <a:sym typeface="Arial"/>
              </a:defRPr>
            </a:pPr>
            <a:r>
              <a:rPr dirty="0"/>
              <a:t>Great for </a:t>
            </a:r>
            <a:r>
              <a:rPr b="1" dirty="0"/>
              <a:t>ACCUMULATION</a:t>
            </a:r>
            <a:r>
              <a:rPr dirty="0"/>
              <a:t> </a:t>
            </a:r>
          </a:p>
          <a:p>
            <a:pPr marL="2125578" lvl="4" indent="-601578">
              <a:lnSpc>
                <a:spcPct val="150000"/>
              </a:lnSpc>
              <a:buSzPct val="100000"/>
              <a:buChar char="•"/>
              <a:defRPr sz="4800">
                <a:solidFill>
                  <a:srgbClr val="003056"/>
                </a:solidFill>
                <a:latin typeface="Arial"/>
                <a:ea typeface="Arial"/>
                <a:cs typeface="Arial"/>
                <a:sym typeface="Arial"/>
              </a:defRPr>
            </a:pPr>
            <a:r>
              <a:rPr dirty="0"/>
              <a:t>5% matching</a:t>
            </a:r>
          </a:p>
          <a:p>
            <a:pPr marL="2125578" lvl="4" indent="-601578">
              <a:lnSpc>
                <a:spcPct val="150000"/>
              </a:lnSpc>
              <a:buSzPct val="100000"/>
              <a:buChar char="•"/>
              <a:defRPr sz="4800">
                <a:solidFill>
                  <a:srgbClr val="003056"/>
                </a:solidFill>
                <a:latin typeface="Arial"/>
                <a:ea typeface="Arial"/>
                <a:cs typeface="Arial"/>
                <a:sym typeface="Arial"/>
              </a:defRPr>
            </a:pPr>
            <a:r>
              <a:rPr dirty="0"/>
              <a:t>Investment choices depending upon risk tolerance</a:t>
            </a:r>
          </a:p>
          <a:p>
            <a:pPr marL="601578" indent="-601578">
              <a:lnSpc>
                <a:spcPct val="150000"/>
              </a:lnSpc>
              <a:buSzPct val="100000"/>
              <a:buChar char="•"/>
              <a:defRPr sz="4800">
                <a:solidFill>
                  <a:srgbClr val="003056"/>
                </a:solidFill>
                <a:latin typeface="Arial"/>
                <a:ea typeface="Arial"/>
                <a:cs typeface="Arial"/>
                <a:sym typeface="Arial"/>
              </a:defRPr>
            </a:pPr>
            <a:r>
              <a:rPr dirty="0"/>
              <a:t>Not so awesome when it comes to </a:t>
            </a:r>
            <a:r>
              <a:rPr b="1" dirty="0"/>
              <a:t>DISTRIBUTION</a:t>
            </a:r>
          </a:p>
          <a:p>
            <a:pPr marL="2125578" lvl="4" indent="-601578">
              <a:lnSpc>
                <a:spcPct val="150000"/>
              </a:lnSpc>
              <a:buSzPct val="100000"/>
              <a:buChar char="•"/>
              <a:defRPr sz="4800">
                <a:solidFill>
                  <a:srgbClr val="003056"/>
                </a:solidFill>
                <a:latin typeface="Arial"/>
                <a:ea typeface="Arial"/>
                <a:cs typeface="Arial"/>
                <a:sym typeface="Arial"/>
              </a:defRPr>
            </a:pPr>
            <a:r>
              <a:rPr dirty="0"/>
              <a:t>MetLife Annuity</a:t>
            </a:r>
          </a:p>
          <a:p>
            <a:pPr marL="2125578" lvl="4" indent="-601578">
              <a:lnSpc>
                <a:spcPct val="150000"/>
              </a:lnSpc>
              <a:buSzPct val="100000"/>
              <a:buChar char="•"/>
              <a:defRPr sz="4800">
                <a:solidFill>
                  <a:srgbClr val="003056"/>
                </a:solidFill>
                <a:latin typeface="Arial"/>
                <a:ea typeface="Arial"/>
                <a:cs typeface="Arial"/>
                <a:sym typeface="Arial"/>
              </a:defRPr>
            </a:pPr>
            <a:r>
              <a:rPr dirty="0"/>
              <a:t>Fixed Payments</a:t>
            </a:r>
          </a:p>
          <a:p>
            <a:pPr marL="2125578" lvl="4" indent="-601578">
              <a:lnSpc>
                <a:spcPct val="150000"/>
              </a:lnSpc>
              <a:buSzPct val="100000"/>
              <a:buChar char="•"/>
              <a:defRPr sz="4800">
                <a:solidFill>
                  <a:srgbClr val="003056"/>
                </a:solidFill>
                <a:latin typeface="Arial"/>
                <a:ea typeface="Arial"/>
                <a:cs typeface="Arial"/>
                <a:sym typeface="Arial"/>
              </a:defRPr>
            </a:pPr>
            <a:r>
              <a:rPr dirty="0"/>
              <a:t>Lump Sum</a:t>
            </a:r>
          </a:p>
        </p:txBody>
      </p:sp>
      <p:pic>
        <p:nvPicPr>
          <p:cNvPr id="3" name="Picture 2">
            <a:extLst>
              <a:ext uri="{FF2B5EF4-FFF2-40B4-BE49-F238E27FC236}">
                <a16:creationId xmlns:a16="http://schemas.microsoft.com/office/drawing/2014/main" id="{A5350264-E09C-479A-876B-D2CE01BEA8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0035" y="128361"/>
            <a:ext cx="5392450" cy="191247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400">
                                            <p:bg/>
                                          </p:spTgt>
                                        </p:tgtEl>
                                        <p:attrNameLst>
                                          <p:attrName>style.visibility</p:attrName>
                                        </p:attrNameLst>
                                      </p:cBhvr>
                                      <p:to>
                                        <p:strVal val="visible"/>
                                      </p:to>
                                    </p:set>
                                    <p:animEffect transition="in" filter="wipe(up)">
                                      <p:cBhvr>
                                        <p:cTn id="7" dur="1000"/>
                                        <p:tgtEl>
                                          <p:spTgt spid="400">
                                            <p:bg/>
                                          </p:spTgt>
                                        </p:tgtEl>
                                      </p:cBhvr>
                                    </p:animEffect>
                                  </p:childTnLst>
                                </p:cTn>
                              </p:par>
                              <p:par>
                                <p:cTn id="8" presetID="22" presetClass="entr" presetSubtype="1" fill="hold" grpId="0" nodeType="withEffect">
                                  <p:stCondLst>
                                    <p:cond delay="0"/>
                                  </p:stCondLst>
                                  <p:iterate>
                                    <p:tmAbs val="0"/>
                                  </p:iterate>
                                  <p:childTnLst>
                                    <p:set>
                                      <p:cBhvr>
                                        <p:cTn id="9" fill="hold"/>
                                        <p:tgtEl>
                                          <p:spTgt spid="400">
                                            <p:txEl>
                                              <p:pRg st="0" end="0"/>
                                            </p:txEl>
                                          </p:spTgt>
                                        </p:tgtEl>
                                        <p:attrNameLst>
                                          <p:attrName>style.visibility</p:attrName>
                                        </p:attrNameLst>
                                      </p:cBhvr>
                                      <p:to>
                                        <p:strVal val="visible"/>
                                      </p:to>
                                    </p:set>
                                    <p:animEffect transition="in" filter="wipe(up)">
                                      <p:cBhvr>
                                        <p:cTn id="10" dur="1000"/>
                                        <p:tgtEl>
                                          <p:spTgt spid="40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400">
                                            <p:txEl>
                                              <p:pRg st="1" end="1"/>
                                            </p:txEl>
                                          </p:spTgt>
                                        </p:tgtEl>
                                        <p:attrNameLst>
                                          <p:attrName>style.visibility</p:attrName>
                                        </p:attrNameLst>
                                      </p:cBhvr>
                                      <p:to>
                                        <p:strVal val="visible"/>
                                      </p:to>
                                    </p:set>
                                    <p:animEffect transition="in" filter="wipe(up)">
                                      <p:cBhvr>
                                        <p:cTn id="15" dur="1000"/>
                                        <p:tgtEl>
                                          <p:spTgt spid="40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400">
                                            <p:txEl>
                                              <p:pRg st="2" end="2"/>
                                            </p:txEl>
                                          </p:spTgt>
                                        </p:tgtEl>
                                        <p:attrNameLst>
                                          <p:attrName>style.visibility</p:attrName>
                                        </p:attrNameLst>
                                      </p:cBhvr>
                                      <p:to>
                                        <p:strVal val="visible"/>
                                      </p:to>
                                    </p:set>
                                    <p:animEffect transition="in" filter="wipe(up)">
                                      <p:cBhvr>
                                        <p:cTn id="20" dur="1000"/>
                                        <p:tgtEl>
                                          <p:spTgt spid="40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400">
                                            <p:txEl>
                                              <p:pRg st="3" end="3"/>
                                            </p:txEl>
                                          </p:spTgt>
                                        </p:tgtEl>
                                        <p:attrNameLst>
                                          <p:attrName>style.visibility</p:attrName>
                                        </p:attrNameLst>
                                      </p:cBhvr>
                                      <p:to>
                                        <p:strVal val="visible"/>
                                      </p:to>
                                    </p:set>
                                    <p:animEffect transition="in" filter="wipe(up)">
                                      <p:cBhvr>
                                        <p:cTn id="25" dur="1000"/>
                                        <p:tgtEl>
                                          <p:spTgt spid="40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p:tmAbs val="0"/>
                                  </p:iterate>
                                  <p:childTnLst>
                                    <p:set>
                                      <p:cBhvr>
                                        <p:cTn id="29" fill="hold"/>
                                        <p:tgtEl>
                                          <p:spTgt spid="400">
                                            <p:txEl>
                                              <p:pRg st="4" end="4"/>
                                            </p:txEl>
                                          </p:spTgt>
                                        </p:tgtEl>
                                        <p:attrNameLst>
                                          <p:attrName>style.visibility</p:attrName>
                                        </p:attrNameLst>
                                      </p:cBhvr>
                                      <p:to>
                                        <p:strVal val="visible"/>
                                      </p:to>
                                    </p:set>
                                    <p:animEffect transition="in" filter="wipe(up)">
                                      <p:cBhvr>
                                        <p:cTn id="30" dur="1000"/>
                                        <p:tgtEl>
                                          <p:spTgt spid="400">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iterate>
                                    <p:tmAbs val="0"/>
                                  </p:iterate>
                                  <p:childTnLst>
                                    <p:set>
                                      <p:cBhvr>
                                        <p:cTn id="34" fill="hold"/>
                                        <p:tgtEl>
                                          <p:spTgt spid="400">
                                            <p:txEl>
                                              <p:pRg st="5" end="5"/>
                                            </p:txEl>
                                          </p:spTgt>
                                        </p:tgtEl>
                                        <p:attrNameLst>
                                          <p:attrName>style.visibility</p:attrName>
                                        </p:attrNameLst>
                                      </p:cBhvr>
                                      <p:to>
                                        <p:strVal val="visible"/>
                                      </p:to>
                                    </p:set>
                                    <p:animEffect transition="in" filter="wipe(up)">
                                      <p:cBhvr>
                                        <p:cTn id="35" dur="1000"/>
                                        <p:tgtEl>
                                          <p:spTgt spid="400">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iterate>
                                    <p:tmAbs val="0"/>
                                  </p:iterate>
                                  <p:childTnLst>
                                    <p:set>
                                      <p:cBhvr>
                                        <p:cTn id="39" fill="hold"/>
                                        <p:tgtEl>
                                          <p:spTgt spid="400">
                                            <p:txEl>
                                              <p:pRg st="6" end="6"/>
                                            </p:txEl>
                                          </p:spTgt>
                                        </p:tgtEl>
                                        <p:attrNameLst>
                                          <p:attrName>style.visibility</p:attrName>
                                        </p:attrNameLst>
                                      </p:cBhvr>
                                      <p:to>
                                        <p:strVal val="visible"/>
                                      </p:to>
                                    </p:set>
                                    <p:animEffect transition="in" filter="wipe(up)">
                                      <p:cBhvr>
                                        <p:cTn id="40" dur="1000"/>
                                        <p:tgtEl>
                                          <p:spTgt spid="40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 grpId="0" build="p" bldLvl="5" animBg="1" advAuto="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 name="TSP Options"/>
          <p:cNvSpPr txBox="1"/>
          <p:nvPr/>
        </p:nvSpPr>
        <p:spPr>
          <a:xfrm>
            <a:off x="491515" y="489730"/>
            <a:ext cx="4839949"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TSP Options</a:t>
            </a:r>
          </a:p>
        </p:txBody>
      </p:sp>
      <p:sp>
        <p:nvSpPr>
          <p:cNvPr id="403" name="Take control of your TSP funds while working (when eligible) or when retired:…"/>
          <p:cNvSpPr txBox="1"/>
          <p:nvPr/>
        </p:nvSpPr>
        <p:spPr>
          <a:xfrm>
            <a:off x="1400770" y="3736902"/>
            <a:ext cx="21716951" cy="6242195"/>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601578" indent="-601578">
              <a:lnSpc>
                <a:spcPct val="150000"/>
              </a:lnSpc>
              <a:buSzPct val="100000"/>
              <a:buChar char="•"/>
              <a:defRPr sz="6000">
                <a:solidFill>
                  <a:srgbClr val="003056"/>
                </a:solidFill>
                <a:latin typeface="Arial"/>
                <a:ea typeface="Arial"/>
                <a:cs typeface="Arial"/>
                <a:sym typeface="Arial"/>
              </a:defRPr>
            </a:pPr>
            <a:r>
              <a:t>Take control of your TSP funds while working (when eligible) or when retired:</a:t>
            </a:r>
          </a:p>
          <a:p>
            <a:pPr marL="2125578" lvl="4" indent="-601578">
              <a:lnSpc>
                <a:spcPct val="150000"/>
              </a:lnSpc>
              <a:buSzPct val="100000"/>
              <a:buChar char="•"/>
              <a:defRPr sz="6000">
                <a:solidFill>
                  <a:srgbClr val="003056"/>
                </a:solidFill>
                <a:latin typeface="Arial"/>
                <a:ea typeface="Arial"/>
                <a:cs typeface="Arial"/>
                <a:sym typeface="Arial"/>
              </a:defRPr>
            </a:pPr>
            <a:r>
              <a:t>Age-Based In-Service Withdrawal Option</a:t>
            </a:r>
          </a:p>
          <a:p>
            <a:pPr marL="2125578" lvl="4" indent="-601578">
              <a:lnSpc>
                <a:spcPct val="150000"/>
              </a:lnSpc>
              <a:buSzPct val="100000"/>
              <a:buChar char="•"/>
              <a:defRPr sz="6000">
                <a:solidFill>
                  <a:srgbClr val="003056"/>
                </a:solidFill>
                <a:latin typeface="Arial"/>
                <a:ea typeface="Arial"/>
                <a:cs typeface="Arial"/>
                <a:sym typeface="Arial"/>
              </a:defRPr>
            </a:pPr>
            <a:r>
              <a:t>Full or Partial Withdrawal in Retirement</a:t>
            </a:r>
          </a:p>
          <a:p>
            <a:pPr marL="601578" indent="-601578">
              <a:lnSpc>
                <a:spcPct val="150000"/>
              </a:lnSpc>
              <a:buSzPct val="100000"/>
              <a:buChar char="•"/>
              <a:defRPr sz="6000">
                <a:solidFill>
                  <a:srgbClr val="003056"/>
                </a:solidFill>
                <a:latin typeface="Arial"/>
                <a:ea typeface="Arial"/>
                <a:cs typeface="Arial"/>
                <a:sym typeface="Arial"/>
              </a:defRPr>
            </a:pPr>
            <a:r>
              <a:t>Transfer a portion or all of your TSP funds into your own IRA</a:t>
            </a:r>
          </a:p>
        </p:txBody>
      </p:sp>
      <p:pic>
        <p:nvPicPr>
          <p:cNvPr id="3" name="Picture 2">
            <a:extLst>
              <a:ext uri="{FF2B5EF4-FFF2-40B4-BE49-F238E27FC236}">
                <a16:creationId xmlns:a16="http://schemas.microsoft.com/office/drawing/2014/main" id="{2D870573-7D49-45FB-B3EA-2E0BC48C2B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4017" y="144047"/>
            <a:ext cx="5498467" cy="189678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403">
                                            <p:bg/>
                                          </p:spTgt>
                                        </p:tgtEl>
                                        <p:attrNameLst>
                                          <p:attrName>style.visibility</p:attrName>
                                        </p:attrNameLst>
                                      </p:cBhvr>
                                      <p:to>
                                        <p:strVal val="visible"/>
                                      </p:to>
                                    </p:set>
                                    <p:animEffect transition="in" filter="wipe(up)">
                                      <p:cBhvr>
                                        <p:cTn id="7" dur="1000"/>
                                        <p:tgtEl>
                                          <p:spTgt spid="403">
                                            <p:bg/>
                                          </p:spTgt>
                                        </p:tgtEl>
                                      </p:cBhvr>
                                    </p:animEffect>
                                  </p:childTnLst>
                                </p:cTn>
                              </p:par>
                              <p:par>
                                <p:cTn id="8" presetID="22" presetClass="entr" presetSubtype="1" fill="hold" grpId="0" nodeType="withEffect">
                                  <p:stCondLst>
                                    <p:cond delay="0"/>
                                  </p:stCondLst>
                                  <p:iterate>
                                    <p:tmAbs val="0"/>
                                  </p:iterate>
                                  <p:childTnLst>
                                    <p:set>
                                      <p:cBhvr>
                                        <p:cTn id="9" fill="hold"/>
                                        <p:tgtEl>
                                          <p:spTgt spid="403">
                                            <p:txEl>
                                              <p:pRg st="0" end="0"/>
                                            </p:txEl>
                                          </p:spTgt>
                                        </p:tgtEl>
                                        <p:attrNameLst>
                                          <p:attrName>style.visibility</p:attrName>
                                        </p:attrNameLst>
                                      </p:cBhvr>
                                      <p:to>
                                        <p:strVal val="visible"/>
                                      </p:to>
                                    </p:set>
                                    <p:animEffect transition="in" filter="wipe(up)">
                                      <p:cBhvr>
                                        <p:cTn id="10" dur="1000"/>
                                        <p:tgtEl>
                                          <p:spTgt spid="40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403">
                                            <p:txEl>
                                              <p:pRg st="1" end="1"/>
                                            </p:txEl>
                                          </p:spTgt>
                                        </p:tgtEl>
                                        <p:attrNameLst>
                                          <p:attrName>style.visibility</p:attrName>
                                        </p:attrNameLst>
                                      </p:cBhvr>
                                      <p:to>
                                        <p:strVal val="visible"/>
                                      </p:to>
                                    </p:set>
                                    <p:animEffect transition="in" filter="wipe(up)">
                                      <p:cBhvr>
                                        <p:cTn id="15" dur="1000"/>
                                        <p:tgtEl>
                                          <p:spTgt spid="40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403">
                                            <p:txEl>
                                              <p:pRg st="2" end="2"/>
                                            </p:txEl>
                                          </p:spTgt>
                                        </p:tgtEl>
                                        <p:attrNameLst>
                                          <p:attrName>style.visibility</p:attrName>
                                        </p:attrNameLst>
                                      </p:cBhvr>
                                      <p:to>
                                        <p:strVal val="visible"/>
                                      </p:to>
                                    </p:set>
                                    <p:animEffect transition="in" filter="wipe(up)">
                                      <p:cBhvr>
                                        <p:cTn id="20" dur="1000"/>
                                        <p:tgtEl>
                                          <p:spTgt spid="40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403">
                                            <p:txEl>
                                              <p:pRg st="3" end="3"/>
                                            </p:txEl>
                                          </p:spTgt>
                                        </p:tgtEl>
                                        <p:attrNameLst>
                                          <p:attrName>style.visibility</p:attrName>
                                        </p:attrNameLst>
                                      </p:cBhvr>
                                      <p:to>
                                        <p:strVal val="visible"/>
                                      </p:to>
                                    </p:set>
                                    <p:animEffect transition="in" filter="wipe(up)">
                                      <p:cBhvr>
                                        <p:cTn id="25" dur="1000"/>
                                        <p:tgtEl>
                                          <p:spTgt spid="4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3" grpId="0" build="p" bldLvl="5"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You Don’t Know What You Don’t Know"/>
          <p:cNvSpPr txBox="1"/>
          <p:nvPr/>
        </p:nvSpPr>
        <p:spPr>
          <a:xfrm>
            <a:off x="491515" y="489730"/>
            <a:ext cx="14411644"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200">
                <a:solidFill>
                  <a:srgbClr val="FFFFFF"/>
                </a:solidFill>
              </a:defRPr>
            </a:lvl1pPr>
          </a:lstStyle>
          <a:p>
            <a:r>
              <a:t>You Don’t Know What You Don’t Know</a:t>
            </a:r>
          </a:p>
        </p:txBody>
      </p:sp>
      <p:pic>
        <p:nvPicPr>
          <p:cNvPr id="208" name="Image" descr="Image"/>
          <p:cNvPicPr>
            <a:picLocks noChangeAspect="1"/>
          </p:cNvPicPr>
          <p:nvPr/>
        </p:nvPicPr>
        <p:blipFill>
          <a:blip r:embed="rId3">
            <a:extLst/>
          </a:blip>
          <a:stretch>
            <a:fillRect/>
          </a:stretch>
        </p:blipFill>
        <p:spPr>
          <a:xfrm>
            <a:off x="5557055" y="2742079"/>
            <a:ext cx="13269890" cy="8793684"/>
          </a:xfrm>
          <a:prstGeom prst="rect">
            <a:avLst/>
          </a:prstGeom>
          <a:ln w="50800">
            <a:solidFill>
              <a:srgbClr val="003056"/>
            </a:solidFill>
            <a:miter lim="400000"/>
          </a:ln>
        </p:spPr>
      </p:pic>
      <p:pic>
        <p:nvPicPr>
          <p:cNvPr id="3" name="Picture 2">
            <a:extLst>
              <a:ext uri="{FF2B5EF4-FFF2-40B4-BE49-F238E27FC236}">
                <a16:creationId xmlns:a16="http://schemas.microsoft.com/office/drawing/2014/main" id="{0699332C-89E4-4C4C-94DD-1CA4E8FADA2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86783" y="225287"/>
            <a:ext cx="5405702" cy="17942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208"/>
                                        </p:tgtEl>
                                        <p:attrNameLst>
                                          <p:attrName>style.visibility</p:attrName>
                                        </p:attrNameLst>
                                      </p:cBhvr>
                                      <p:to>
                                        <p:strVal val="visible"/>
                                      </p:to>
                                    </p:set>
                                    <p:anim calcmode="lin" valueType="num">
                                      <p:cBhvr>
                                        <p:cTn id="7" dur="2500" fill="hold"/>
                                        <p:tgtEl>
                                          <p:spTgt spid="208"/>
                                        </p:tgtEl>
                                        <p:attrNameLst>
                                          <p:attrName>ppt_w</p:attrName>
                                        </p:attrNameLst>
                                      </p:cBhvr>
                                      <p:tavLst>
                                        <p:tav tm="0">
                                          <p:val>
                                            <p:fltVal val="0"/>
                                          </p:val>
                                        </p:tav>
                                        <p:tav tm="100000">
                                          <p:val>
                                            <p:strVal val="#ppt_w"/>
                                          </p:val>
                                        </p:tav>
                                      </p:tavLst>
                                    </p:anim>
                                    <p:anim calcmode="lin" valueType="num">
                                      <p:cBhvr>
                                        <p:cTn id="8" dur="2500" fill="hold"/>
                                        <p:tgtEl>
                                          <p:spTgt spid="20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advAuto="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Supplemental Retirement…"/>
          <p:cNvSpPr txBox="1">
            <a:spLocks noGrp="1"/>
          </p:cNvSpPr>
          <p:nvPr>
            <p:ph type="ctrTitle"/>
          </p:nvPr>
        </p:nvSpPr>
        <p:spPr>
          <a:xfrm>
            <a:off x="926" y="4267200"/>
            <a:ext cx="24382149" cy="3505200"/>
          </a:xfrm>
          <a:prstGeom prst="rect">
            <a:avLst/>
          </a:prstGeom>
        </p:spPr>
        <p:txBody>
          <a:bodyPr/>
          <a:lstStyle/>
          <a:p>
            <a:pPr defTabSz="768095">
              <a:defRPr sz="10752" b="1">
                <a:solidFill>
                  <a:srgbClr val="E2231A"/>
                </a:solidFill>
                <a:latin typeface="Dotum"/>
                <a:ea typeface="Dotum"/>
                <a:cs typeface="Dotum"/>
                <a:sym typeface="Dotum"/>
              </a:defRPr>
            </a:pPr>
            <a:r>
              <a:t>Supplemental Retirement </a:t>
            </a:r>
          </a:p>
          <a:p>
            <a:pPr defTabSz="768095">
              <a:defRPr sz="10752" b="1">
                <a:solidFill>
                  <a:srgbClr val="E2231A"/>
                </a:solidFill>
                <a:latin typeface="Dotum"/>
                <a:ea typeface="Dotum"/>
                <a:cs typeface="Dotum"/>
                <a:sym typeface="Dotum"/>
              </a:defRPr>
            </a:pPr>
            <a:r>
              <a:t>Income Options</a:t>
            </a:r>
          </a:p>
        </p:txBody>
      </p:sp>
      <p:sp>
        <p:nvSpPr>
          <p:cNvPr id="406" name="Your Roadmap to Retirement Bliss"/>
          <p:cNvSpPr txBox="1">
            <a:spLocks noGrp="1"/>
          </p:cNvSpPr>
          <p:nvPr>
            <p:ph type="subTitle" sz="quarter" idx="1"/>
          </p:nvPr>
        </p:nvSpPr>
        <p:spPr>
          <a:xfrm>
            <a:off x="3443301" y="8129520"/>
            <a:ext cx="17373601" cy="3505201"/>
          </a:xfrm>
          <a:prstGeom prst="rect">
            <a:avLst/>
          </a:prstGeom>
        </p:spPr>
        <p:txBody>
          <a:bodyPr/>
          <a:lstStyle>
            <a:lvl1pPr>
              <a:defRPr b="1">
                <a:solidFill>
                  <a:srgbClr val="003056"/>
                </a:solidFill>
                <a:latin typeface="Dotum"/>
                <a:ea typeface="Dotum"/>
                <a:cs typeface="Dotum"/>
                <a:sym typeface="Dotum"/>
              </a:defRPr>
            </a:lvl1pPr>
          </a:lstStyle>
          <a:p>
            <a:r>
              <a:rPr dirty="0"/>
              <a:t>Your Roadmap to Retirement Bliss</a:t>
            </a:r>
          </a:p>
        </p:txBody>
      </p:sp>
      <p:pic>
        <p:nvPicPr>
          <p:cNvPr id="3" name="Picture 2">
            <a:extLst>
              <a:ext uri="{FF2B5EF4-FFF2-40B4-BE49-F238E27FC236}">
                <a16:creationId xmlns:a16="http://schemas.microsoft.com/office/drawing/2014/main" id="{A3C6B894-F0EF-4F87-8BC2-961C379C2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94017" y="121018"/>
            <a:ext cx="5433391" cy="1853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Supplemental Retirement Income Options"/>
          <p:cNvSpPr txBox="1"/>
          <p:nvPr/>
        </p:nvSpPr>
        <p:spPr>
          <a:xfrm>
            <a:off x="491515" y="489730"/>
            <a:ext cx="16439706"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Supplemental Retirement Income Options</a:t>
            </a:r>
          </a:p>
        </p:txBody>
      </p:sp>
      <p:sp>
        <p:nvSpPr>
          <p:cNvPr id="409" name="Do you need to save more for the future?…"/>
          <p:cNvSpPr txBox="1"/>
          <p:nvPr/>
        </p:nvSpPr>
        <p:spPr>
          <a:xfrm>
            <a:off x="1333525" y="3313945"/>
            <a:ext cx="21716951" cy="7803737"/>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601578" indent="-601578">
              <a:lnSpc>
                <a:spcPct val="150000"/>
              </a:lnSpc>
              <a:buSzPct val="100000"/>
              <a:buChar char="•"/>
              <a:defRPr sz="4800">
                <a:solidFill>
                  <a:srgbClr val="003056"/>
                </a:solidFill>
                <a:latin typeface="Arial"/>
                <a:ea typeface="Arial"/>
                <a:cs typeface="Arial"/>
                <a:sym typeface="Arial"/>
              </a:defRPr>
            </a:pPr>
            <a:r>
              <a:rPr dirty="0"/>
              <a:t>Do you need to save more for the future?</a:t>
            </a:r>
          </a:p>
          <a:p>
            <a:pPr marL="601578" indent="-601578">
              <a:lnSpc>
                <a:spcPct val="150000"/>
              </a:lnSpc>
              <a:buSzPct val="100000"/>
              <a:buChar char="•"/>
              <a:defRPr sz="4800">
                <a:solidFill>
                  <a:srgbClr val="003056"/>
                </a:solidFill>
                <a:latin typeface="Arial"/>
                <a:ea typeface="Arial"/>
                <a:cs typeface="Arial"/>
                <a:sym typeface="Arial"/>
              </a:defRPr>
            </a:pPr>
            <a:r>
              <a:rPr dirty="0"/>
              <a:t>How much are you looking to save each pay period or month?</a:t>
            </a:r>
          </a:p>
          <a:p>
            <a:pPr marL="601578" indent="-601578">
              <a:lnSpc>
                <a:spcPct val="150000"/>
              </a:lnSpc>
              <a:buSzPct val="100000"/>
              <a:buChar char="•"/>
              <a:defRPr sz="4800">
                <a:solidFill>
                  <a:srgbClr val="003056"/>
                </a:solidFill>
                <a:latin typeface="Arial"/>
                <a:ea typeface="Arial"/>
                <a:cs typeface="Arial"/>
                <a:sym typeface="Arial"/>
              </a:defRPr>
            </a:pPr>
            <a:r>
              <a:rPr dirty="0"/>
              <a:t>How long are you looking to save for? Time until retirement?</a:t>
            </a:r>
          </a:p>
          <a:p>
            <a:pPr marL="601578" indent="-601578">
              <a:lnSpc>
                <a:spcPct val="150000"/>
              </a:lnSpc>
              <a:buSzPct val="100000"/>
              <a:buChar char="•"/>
              <a:defRPr sz="4800">
                <a:solidFill>
                  <a:srgbClr val="003056"/>
                </a:solidFill>
                <a:latin typeface="Arial"/>
                <a:ea typeface="Arial"/>
                <a:cs typeface="Arial"/>
                <a:sym typeface="Arial"/>
              </a:defRPr>
            </a:pPr>
            <a:r>
              <a:rPr dirty="0"/>
              <a:t>What are your ultimate goals for these funds?</a:t>
            </a:r>
          </a:p>
          <a:p>
            <a:pPr marL="601578" indent="-601578">
              <a:lnSpc>
                <a:spcPct val="150000"/>
              </a:lnSpc>
              <a:buSzPct val="100000"/>
              <a:buChar char="•"/>
              <a:defRPr sz="4800">
                <a:solidFill>
                  <a:srgbClr val="003056"/>
                </a:solidFill>
                <a:latin typeface="Arial"/>
                <a:ea typeface="Arial"/>
                <a:cs typeface="Arial"/>
                <a:sym typeface="Arial"/>
              </a:defRPr>
            </a:pPr>
            <a:r>
              <a:rPr lang="en-US" dirty="0"/>
              <a:t>What is your tolerance for risk</a:t>
            </a:r>
            <a:r>
              <a:rPr dirty="0"/>
              <a:t>?</a:t>
            </a:r>
          </a:p>
          <a:p>
            <a:pPr marL="601578" indent="-601578">
              <a:lnSpc>
                <a:spcPct val="150000"/>
              </a:lnSpc>
              <a:buSzPct val="100000"/>
              <a:buChar char="•"/>
              <a:defRPr sz="4800">
                <a:solidFill>
                  <a:srgbClr val="003056"/>
                </a:solidFill>
                <a:latin typeface="Arial"/>
                <a:ea typeface="Arial"/>
                <a:cs typeface="Arial"/>
                <a:sym typeface="Arial"/>
              </a:defRPr>
            </a:pPr>
            <a:r>
              <a:rPr dirty="0"/>
              <a:t>Are you concerned about your tax liabilities in retirement?</a:t>
            </a:r>
          </a:p>
          <a:p>
            <a:pPr marL="601578" indent="-601578">
              <a:lnSpc>
                <a:spcPct val="150000"/>
              </a:lnSpc>
              <a:buSzPct val="100000"/>
              <a:buChar char="•"/>
              <a:defRPr sz="4800">
                <a:solidFill>
                  <a:srgbClr val="003056"/>
                </a:solidFill>
                <a:latin typeface="Arial"/>
                <a:ea typeface="Arial"/>
                <a:cs typeface="Arial"/>
                <a:sym typeface="Arial"/>
              </a:defRPr>
            </a:pPr>
            <a:r>
              <a:rPr dirty="0"/>
              <a:t>Have you</a:t>
            </a:r>
            <a:r>
              <a:rPr lang="en-US" dirty="0"/>
              <a:t> planned for the things that can derail your retirement plan?</a:t>
            </a:r>
            <a:endParaRPr dirty="0"/>
          </a:p>
        </p:txBody>
      </p:sp>
      <p:pic>
        <p:nvPicPr>
          <p:cNvPr id="3" name="Picture 2">
            <a:extLst>
              <a:ext uri="{FF2B5EF4-FFF2-40B4-BE49-F238E27FC236}">
                <a16:creationId xmlns:a16="http://schemas.microsoft.com/office/drawing/2014/main" id="{1DF9C68D-193D-42F0-AA58-33D7606F1F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73531" y="162035"/>
            <a:ext cx="5418954" cy="18920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409">
                                            <p:bg/>
                                          </p:spTgt>
                                        </p:tgtEl>
                                        <p:attrNameLst>
                                          <p:attrName>style.visibility</p:attrName>
                                        </p:attrNameLst>
                                      </p:cBhvr>
                                      <p:to>
                                        <p:strVal val="visible"/>
                                      </p:to>
                                    </p:set>
                                    <p:animEffect transition="in" filter="wipe(up)">
                                      <p:cBhvr>
                                        <p:cTn id="7" dur="1000"/>
                                        <p:tgtEl>
                                          <p:spTgt spid="409">
                                            <p:bg/>
                                          </p:spTgt>
                                        </p:tgtEl>
                                      </p:cBhvr>
                                    </p:animEffect>
                                  </p:childTnLst>
                                </p:cTn>
                              </p:par>
                              <p:par>
                                <p:cTn id="8" presetID="22" presetClass="entr" presetSubtype="1" fill="hold" grpId="0" nodeType="withEffect">
                                  <p:stCondLst>
                                    <p:cond delay="0"/>
                                  </p:stCondLst>
                                  <p:iterate>
                                    <p:tmAbs val="0"/>
                                  </p:iterate>
                                  <p:childTnLst>
                                    <p:set>
                                      <p:cBhvr>
                                        <p:cTn id="9" fill="hold"/>
                                        <p:tgtEl>
                                          <p:spTgt spid="409">
                                            <p:txEl>
                                              <p:pRg st="0" end="0"/>
                                            </p:txEl>
                                          </p:spTgt>
                                        </p:tgtEl>
                                        <p:attrNameLst>
                                          <p:attrName>style.visibility</p:attrName>
                                        </p:attrNameLst>
                                      </p:cBhvr>
                                      <p:to>
                                        <p:strVal val="visible"/>
                                      </p:to>
                                    </p:set>
                                    <p:animEffect transition="in" filter="wipe(up)">
                                      <p:cBhvr>
                                        <p:cTn id="10" dur="1000"/>
                                        <p:tgtEl>
                                          <p:spTgt spid="409">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409">
                                            <p:txEl>
                                              <p:pRg st="1" end="1"/>
                                            </p:txEl>
                                          </p:spTgt>
                                        </p:tgtEl>
                                        <p:attrNameLst>
                                          <p:attrName>style.visibility</p:attrName>
                                        </p:attrNameLst>
                                      </p:cBhvr>
                                      <p:to>
                                        <p:strVal val="visible"/>
                                      </p:to>
                                    </p:set>
                                    <p:animEffect transition="in" filter="wipe(up)">
                                      <p:cBhvr>
                                        <p:cTn id="15" dur="1000"/>
                                        <p:tgtEl>
                                          <p:spTgt spid="409">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409">
                                            <p:txEl>
                                              <p:pRg st="2" end="2"/>
                                            </p:txEl>
                                          </p:spTgt>
                                        </p:tgtEl>
                                        <p:attrNameLst>
                                          <p:attrName>style.visibility</p:attrName>
                                        </p:attrNameLst>
                                      </p:cBhvr>
                                      <p:to>
                                        <p:strVal val="visible"/>
                                      </p:to>
                                    </p:set>
                                    <p:animEffect transition="in" filter="wipe(up)">
                                      <p:cBhvr>
                                        <p:cTn id="20" dur="1000"/>
                                        <p:tgtEl>
                                          <p:spTgt spid="40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409">
                                            <p:txEl>
                                              <p:pRg st="3" end="3"/>
                                            </p:txEl>
                                          </p:spTgt>
                                        </p:tgtEl>
                                        <p:attrNameLst>
                                          <p:attrName>style.visibility</p:attrName>
                                        </p:attrNameLst>
                                      </p:cBhvr>
                                      <p:to>
                                        <p:strVal val="visible"/>
                                      </p:to>
                                    </p:set>
                                    <p:animEffect transition="in" filter="wipe(up)">
                                      <p:cBhvr>
                                        <p:cTn id="25" dur="1000"/>
                                        <p:tgtEl>
                                          <p:spTgt spid="40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p:tmAbs val="0"/>
                                  </p:iterate>
                                  <p:childTnLst>
                                    <p:set>
                                      <p:cBhvr>
                                        <p:cTn id="29" fill="hold"/>
                                        <p:tgtEl>
                                          <p:spTgt spid="409">
                                            <p:txEl>
                                              <p:pRg st="4" end="4"/>
                                            </p:txEl>
                                          </p:spTgt>
                                        </p:tgtEl>
                                        <p:attrNameLst>
                                          <p:attrName>style.visibility</p:attrName>
                                        </p:attrNameLst>
                                      </p:cBhvr>
                                      <p:to>
                                        <p:strVal val="visible"/>
                                      </p:to>
                                    </p:set>
                                    <p:animEffect transition="in" filter="wipe(up)">
                                      <p:cBhvr>
                                        <p:cTn id="30" dur="1000"/>
                                        <p:tgtEl>
                                          <p:spTgt spid="40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iterate>
                                    <p:tmAbs val="0"/>
                                  </p:iterate>
                                  <p:childTnLst>
                                    <p:set>
                                      <p:cBhvr>
                                        <p:cTn id="34" fill="hold"/>
                                        <p:tgtEl>
                                          <p:spTgt spid="409">
                                            <p:txEl>
                                              <p:pRg st="5" end="5"/>
                                            </p:txEl>
                                          </p:spTgt>
                                        </p:tgtEl>
                                        <p:attrNameLst>
                                          <p:attrName>style.visibility</p:attrName>
                                        </p:attrNameLst>
                                      </p:cBhvr>
                                      <p:to>
                                        <p:strVal val="visible"/>
                                      </p:to>
                                    </p:set>
                                    <p:animEffect transition="in" filter="wipe(up)">
                                      <p:cBhvr>
                                        <p:cTn id="35" dur="1000"/>
                                        <p:tgtEl>
                                          <p:spTgt spid="409">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iterate>
                                    <p:tmAbs val="0"/>
                                  </p:iterate>
                                  <p:childTnLst>
                                    <p:set>
                                      <p:cBhvr>
                                        <p:cTn id="39" fill="hold"/>
                                        <p:tgtEl>
                                          <p:spTgt spid="409">
                                            <p:txEl>
                                              <p:pRg st="6" end="6"/>
                                            </p:txEl>
                                          </p:spTgt>
                                        </p:tgtEl>
                                        <p:attrNameLst>
                                          <p:attrName>style.visibility</p:attrName>
                                        </p:attrNameLst>
                                      </p:cBhvr>
                                      <p:to>
                                        <p:strVal val="visible"/>
                                      </p:to>
                                    </p:set>
                                    <p:animEffect transition="in" filter="wipe(up)">
                                      <p:cBhvr>
                                        <p:cTn id="40" dur="1000"/>
                                        <p:tgtEl>
                                          <p:spTgt spid="40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 grpId="0" build="p" bldLvl="5" animBg="1" advAuto="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 name="Smart Money Investment Order"/>
          <p:cNvSpPr txBox="1"/>
          <p:nvPr/>
        </p:nvSpPr>
        <p:spPr>
          <a:xfrm>
            <a:off x="491515" y="489730"/>
            <a:ext cx="12465530"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Smart Money Investment Order</a:t>
            </a:r>
          </a:p>
        </p:txBody>
      </p:sp>
      <p:sp>
        <p:nvSpPr>
          <p:cNvPr id="412" name="Taxable Money…"/>
          <p:cNvSpPr txBox="1"/>
          <p:nvPr/>
        </p:nvSpPr>
        <p:spPr>
          <a:xfrm>
            <a:off x="2340111" y="2491150"/>
            <a:ext cx="11319363" cy="8065768"/>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530805" indent="-530805">
              <a:lnSpc>
                <a:spcPct val="150000"/>
              </a:lnSpc>
              <a:buSzPct val="100000"/>
              <a:buChar char="•"/>
              <a:defRPr sz="8500">
                <a:solidFill>
                  <a:srgbClr val="003056"/>
                </a:solidFill>
                <a:latin typeface="Arial"/>
                <a:ea typeface="Arial"/>
                <a:cs typeface="Arial"/>
                <a:sym typeface="Arial"/>
              </a:defRPr>
            </a:pPr>
            <a:r>
              <a:rPr sz="7500" dirty="0"/>
              <a:t>Taxable Money</a:t>
            </a:r>
            <a:r>
              <a:rPr dirty="0"/>
              <a:t> </a:t>
            </a:r>
          </a:p>
          <a:p>
            <a:pPr marL="601579" indent="-601579">
              <a:lnSpc>
                <a:spcPct val="150000"/>
              </a:lnSpc>
              <a:buSzPct val="100000"/>
              <a:buChar char="•"/>
              <a:defRPr sz="9000">
                <a:solidFill>
                  <a:srgbClr val="003056"/>
                </a:solidFill>
                <a:latin typeface="Arial"/>
                <a:ea typeface="Arial"/>
                <a:cs typeface="Arial"/>
                <a:sym typeface="Arial"/>
              </a:defRPr>
            </a:pPr>
            <a:r>
              <a:rPr dirty="0"/>
              <a:t>Tax-Deferred Money</a:t>
            </a:r>
          </a:p>
          <a:p>
            <a:pPr marL="601579" indent="-601579">
              <a:lnSpc>
                <a:spcPct val="150000"/>
              </a:lnSpc>
              <a:buSzPct val="100000"/>
              <a:buChar char="•"/>
              <a:defRPr sz="10500">
                <a:solidFill>
                  <a:srgbClr val="003056"/>
                </a:solidFill>
                <a:latin typeface="Arial"/>
                <a:ea typeface="Arial"/>
                <a:cs typeface="Arial"/>
                <a:sym typeface="Arial"/>
              </a:defRPr>
            </a:pPr>
            <a:r>
              <a:rPr dirty="0"/>
              <a:t>Tax-Free Money</a:t>
            </a:r>
          </a:p>
          <a:p>
            <a:pPr marL="601579" indent="-601579">
              <a:lnSpc>
                <a:spcPct val="150000"/>
              </a:lnSpc>
              <a:buSzPct val="100000"/>
              <a:buChar char="•"/>
              <a:defRPr sz="12900">
                <a:solidFill>
                  <a:srgbClr val="003056"/>
                </a:solidFill>
                <a:latin typeface="Arial"/>
                <a:ea typeface="Arial"/>
                <a:cs typeface="Arial"/>
                <a:sym typeface="Arial"/>
              </a:defRPr>
            </a:pPr>
            <a:r>
              <a:rPr dirty="0"/>
              <a:t>Free Money</a:t>
            </a:r>
          </a:p>
        </p:txBody>
      </p:sp>
      <p:pic>
        <p:nvPicPr>
          <p:cNvPr id="3" name="Picture 2">
            <a:extLst>
              <a:ext uri="{FF2B5EF4-FFF2-40B4-BE49-F238E27FC236}">
                <a16:creationId xmlns:a16="http://schemas.microsoft.com/office/drawing/2014/main" id="{DE467499-5E33-4D0B-9DBE-27E6A55C73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6540" y="215045"/>
            <a:ext cx="5365945" cy="1759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412">
                                            <p:bg/>
                                          </p:spTgt>
                                        </p:tgtEl>
                                        <p:attrNameLst>
                                          <p:attrName>style.visibility</p:attrName>
                                        </p:attrNameLst>
                                      </p:cBhvr>
                                      <p:to>
                                        <p:strVal val="visible"/>
                                      </p:to>
                                    </p:set>
                                    <p:animEffect transition="in" filter="wipe(up)">
                                      <p:cBhvr>
                                        <p:cTn id="7" dur="1000"/>
                                        <p:tgtEl>
                                          <p:spTgt spid="412">
                                            <p:bg/>
                                          </p:spTgt>
                                        </p:tgtEl>
                                      </p:cBhvr>
                                    </p:animEffect>
                                  </p:childTnLst>
                                </p:cTn>
                              </p:par>
                              <p:par>
                                <p:cTn id="8" presetID="22" presetClass="entr" presetSubtype="1" fill="hold" grpId="0" nodeType="withEffect">
                                  <p:stCondLst>
                                    <p:cond delay="0"/>
                                  </p:stCondLst>
                                  <p:iterate>
                                    <p:tmAbs val="0"/>
                                  </p:iterate>
                                  <p:childTnLst>
                                    <p:set>
                                      <p:cBhvr>
                                        <p:cTn id="9" fill="hold"/>
                                        <p:tgtEl>
                                          <p:spTgt spid="412">
                                            <p:txEl>
                                              <p:pRg st="0" end="0"/>
                                            </p:txEl>
                                          </p:spTgt>
                                        </p:tgtEl>
                                        <p:attrNameLst>
                                          <p:attrName>style.visibility</p:attrName>
                                        </p:attrNameLst>
                                      </p:cBhvr>
                                      <p:to>
                                        <p:strVal val="visible"/>
                                      </p:to>
                                    </p:set>
                                    <p:animEffect transition="in" filter="wipe(up)">
                                      <p:cBhvr>
                                        <p:cTn id="10" dur="1000"/>
                                        <p:tgtEl>
                                          <p:spTgt spid="41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412">
                                            <p:txEl>
                                              <p:pRg st="1" end="1"/>
                                            </p:txEl>
                                          </p:spTgt>
                                        </p:tgtEl>
                                        <p:attrNameLst>
                                          <p:attrName>style.visibility</p:attrName>
                                        </p:attrNameLst>
                                      </p:cBhvr>
                                      <p:to>
                                        <p:strVal val="visible"/>
                                      </p:to>
                                    </p:set>
                                    <p:animEffect transition="in" filter="wipe(up)">
                                      <p:cBhvr>
                                        <p:cTn id="15" dur="1000"/>
                                        <p:tgtEl>
                                          <p:spTgt spid="4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412">
                                            <p:txEl>
                                              <p:pRg st="2" end="2"/>
                                            </p:txEl>
                                          </p:spTgt>
                                        </p:tgtEl>
                                        <p:attrNameLst>
                                          <p:attrName>style.visibility</p:attrName>
                                        </p:attrNameLst>
                                      </p:cBhvr>
                                      <p:to>
                                        <p:strVal val="visible"/>
                                      </p:to>
                                    </p:set>
                                    <p:animEffect transition="in" filter="wipe(up)">
                                      <p:cBhvr>
                                        <p:cTn id="20" dur="1000"/>
                                        <p:tgtEl>
                                          <p:spTgt spid="41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412">
                                            <p:txEl>
                                              <p:pRg st="3" end="3"/>
                                            </p:txEl>
                                          </p:spTgt>
                                        </p:tgtEl>
                                        <p:attrNameLst>
                                          <p:attrName>style.visibility</p:attrName>
                                        </p:attrNameLst>
                                      </p:cBhvr>
                                      <p:to>
                                        <p:strVal val="visible"/>
                                      </p:to>
                                    </p:set>
                                    <p:animEffect transition="in" filter="wipe(up)">
                                      <p:cBhvr>
                                        <p:cTn id="25" dur="1000"/>
                                        <p:tgtEl>
                                          <p:spTgt spid="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build="p" bldLvl="5" animBg="1" advAuto="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 name="Tax Categories"/>
          <p:cNvSpPr txBox="1"/>
          <p:nvPr/>
        </p:nvSpPr>
        <p:spPr>
          <a:xfrm>
            <a:off x="491515" y="489730"/>
            <a:ext cx="5739894"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Tax Categories</a:t>
            </a:r>
          </a:p>
        </p:txBody>
      </p:sp>
      <p:sp>
        <p:nvSpPr>
          <p:cNvPr id="415" name="Triangle"/>
          <p:cNvSpPr/>
          <p:nvPr/>
        </p:nvSpPr>
        <p:spPr>
          <a:xfrm>
            <a:off x="6946196" y="2761054"/>
            <a:ext cx="10367810" cy="6742003"/>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A2D562"/>
          </a:solidFill>
          <a:ln w="12700">
            <a:miter lim="400000"/>
          </a:ln>
          <a:effectLst>
            <a:outerShdw blurRad="622300" dist="91722" dir="5400000" rotWithShape="0">
              <a:srgbClr val="000000">
                <a:alpha val="51023"/>
              </a:srgbClr>
            </a:outerShdw>
          </a:effectLst>
        </p:spPr>
        <p:txBody>
          <a:bodyPr tIns="91439" bIns="91439" anchor="ctr"/>
          <a:lstStyle/>
          <a:p>
            <a:endParaRPr/>
          </a:p>
        </p:txBody>
      </p:sp>
      <p:sp>
        <p:nvSpPr>
          <p:cNvPr id="416" name="Line"/>
          <p:cNvSpPr/>
          <p:nvPr/>
        </p:nvSpPr>
        <p:spPr>
          <a:xfrm flipV="1">
            <a:off x="12089591" y="5693879"/>
            <a:ext cx="2316277" cy="1565195"/>
          </a:xfrm>
          <a:prstGeom prst="line">
            <a:avLst/>
          </a:prstGeom>
          <a:ln w="266700">
            <a:solidFill>
              <a:srgbClr val="F5F7F8"/>
            </a:solidFill>
            <a:miter lim="400000"/>
          </a:ln>
        </p:spPr>
        <p:txBody>
          <a:bodyPr tIns="91439" bIns="91439"/>
          <a:lstStyle/>
          <a:p>
            <a:endParaRPr/>
          </a:p>
        </p:txBody>
      </p:sp>
      <p:sp>
        <p:nvSpPr>
          <p:cNvPr id="417" name="Line"/>
          <p:cNvSpPr/>
          <p:nvPr/>
        </p:nvSpPr>
        <p:spPr>
          <a:xfrm flipH="1" flipV="1">
            <a:off x="9846095" y="5693879"/>
            <a:ext cx="2316278" cy="1565195"/>
          </a:xfrm>
          <a:prstGeom prst="line">
            <a:avLst/>
          </a:prstGeom>
          <a:ln w="266700">
            <a:solidFill>
              <a:srgbClr val="F5F7F8"/>
            </a:solidFill>
            <a:miter lim="400000"/>
          </a:ln>
        </p:spPr>
        <p:txBody>
          <a:bodyPr tIns="91439" bIns="91439"/>
          <a:lstStyle/>
          <a:p>
            <a:endParaRPr/>
          </a:p>
        </p:txBody>
      </p:sp>
      <p:sp>
        <p:nvSpPr>
          <p:cNvPr id="418" name="Line"/>
          <p:cNvSpPr/>
          <p:nvPr/>
        </p:nvSpPr>
        <p:spPr>
          <a:xfrm flipV="1">
            <a:off x="12130101" y="7095908"/>
            <a:ext cx="1" cy="2406360"/>
          </a:xfrm>
          <a:prstGeom prst="line">
            <a:avLst/>
          </a:prstGeom>
          <a:ln w="266700">
            <a:solidFill>
              <a:srgbClr val="F5F7F8"/>
            </a:solidFill>
            <a:miter lim="400000"/>
          </a:ln>
        </p:spPr>
        <p:txBody>
          <a:bodyPr tIns="91439" bIns="91439"/>
          <a:lstStyle/>
          <a:p>
            <a:endParaRPr/>
          </a:p>
        </p:txBody>
      </p:sp>
      <p:sp>
        <p:nvSpPr>
          <p:cNvPr id="419" name="Oval"/>
          <p:cNvSpPr/>
          <p:nvPr/>
        </p:nvSpPr>
        <p:spPr>
          <a:xfrm>
            <a:off x="10439372" y="5195079"/>
            <a:ext cx="3381459" cy="3350541"/>
          </a:xfrm>
          <a:prstGeom prst="ellipse">
            <a:avLst/>
          </a:prstGeom>
          <a:solidFill>
            <a:srgbClr val="EEF0F1"/>
          </a:solidFill>
          <a:ln w="12700">
            <a:miter lim="400000"/>
          </a:ln>
          <a:effectLst>
            <a:outerShdw blurRad="952500" dist="38100" dir="5400000" rotWithShape="0">
              <a:srgbClr val="000000">
                <a:alpha val="63739"/>
              </a:srgbClr>
            </a:outerShdw>
          </a:effectLst>
        </p:spPr>
        <p:txBody>
          <a:bodyPr tIns="91439" bIns="91439" anchor="ctr"/>
          <a:lstStyle/>
          <a:p>
            <a:endParaRPr/>
          </a:p>
        </p:txBody>
      </p:sp>
      <p:sp>
        <p:nvSpPr>
          <p:cNvPr id="420" name="TAX-FREE"/>
          <p:cNvSpPr txBox="1"/>
          <p:nvPr/>
        </p:nvSpPr>
        <p:spPr>
          <a:xfrm>
            <a:off x="11007707" y="4091353"/>
            <a:ext cx="2244789" cy="8559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4300">
                <a:solidFill>
                  <a:srgbClr val="FFFFFF"/>
                </a:solidFill>
              </a:defRPr>
            </a:lvl1pPr>
          </a:lstStyle>
          <a:p>
            <a:r>
              <a:t>TAX-FREE</a:t>
            </a:r>
          </a:p>
        </p:txBody>
      </p:sp>
      <p:sp>
        <p:nvSpPr>
          <p:cNvPr id="421" name="TAXABLE"/>
          <p:cNvSpPr txBox="1"/>
          <p:nvPr/>
        </p:nvSpPr>
        <p:spPr>
          <a:xfrm>
            <a:off x="8684379" y="8580226"/>
            <a:ext cx="2127729" cy="8559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4300">
                <a:solidFill>
                  <a:srgbClr val="FFFFFF"/>
                </a:solidFill>
              </a:defRPr>
            </a:lvl1pPr>
          </a:lstStyle>
          <a:p>
            <a:r>
              <a:t>TAXABLE</a:t>
            </a:r>
          </a:p>
        </p:txBody>
      </p:sp>
      <p:sp>
        <p:nvSpPr>
          <p:cNvPr id="422" name="TAX-DEFERRED"/>
          <p:cNvSpPr txBox="1"/>
          <p:nvPr/>
        </p:nvSpPr>
        <p:spPr>
          <a:xfrm>
            <a:off x="12844143" y="8580226"/>
            <a:ext cx="3479913" cy="8559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4300">
                <a:solidFill>
                  <a:srgbClr val="FFFFFF"/>
                </a:solidFill>
              </a:defRPr>
            </a:lvl1pPr>
          </a:lstStyle>
          <a:p>
            <a:r>
              <a:t>TAX-DEFERRED</a:t>
            </a:r>
          </a:p>
        </p:txBody>
      </p:sp>
      <p:sp>
        <p:nvSpPr>
          <p:cNvPr id="423" name="3 Tax Categories…"/>
          <p:cNvSpPr txBox="1"/>
          <p:nvPr/>
        </p:nvSpPr>
        <p:spPr>
          <a:xfrm>
            <a:off x="10631344" y="5432709"/>
            <a:ext cx="2997515" cy="2875281"/>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algn="ctr">
              <a:defRPr sz="4300" b="1">
                <a:solidFill>
                  <a:srgbClr val="003056"/>
                </a:solidFill>
              </a:defRPr>
            </a:pPr>
            <a:r>
              <a:t>3 Tax Categories</a:t>
            </a:r>
          </a:p>
          <a:p>
            <a:pPr algn="ctr">
              <a:defRPr sz="4300" b="1">
                <a:solidFill>
                  <a:srgbClr val="003056"/>
                </a:solidFill>
              </a:defRPr>
            </a:pPr>
            <a:r>
              <a:t>of Financial Vehicles</a:t>
            </a:r>
          </a:p>
        </p:txBody>
      </p:sp>
      <p:sp>
        <p:nvSpPr>
          <p:cNvPr id="424" name="Line"/>
          <p:cNvSpPr/>
          <p:nvPr/>
        </p:nvSpPr>
        <p:spPr>
          <a:xfrm>
            <a:off x="5990042" y="9008216"/>
            <a:ext cx="662303" cy="1"/>
          </a:xfrm>
          <a:prstGeom prst="line">
            <a:avLst/>
          </a:prstGeom>
          <a:ln w="101600">
            <a:solidFill>
              <a:srgbClr val="B5B5B5"/>
            </a:solidFill>
            <a:tailEnd type="triangle"/>
          </a:ln>
        </p:spPr>
        <p:txBody>
          <a:bodyPr tIns="91439" bIns="91439"/>
          <a:lstStyle/>
          <a:p>
            <a:endParaRPr/>
          </a:p>
        </p:txBody>
      </p:sp>
      <p:sp>
        <p:nvSpPr>
          <p:cNvPr id="425" name="Line"/>
          <p:cNvSpPr/>
          <p:nvPr/>
        </p:nvSpPr>
        <p:spPr>
          <a:xfrm>
            <a:off x="10019726" y="9706536"/>
            <a:ext cx="1" cy="662303"/>
          </a:xfrm>
          <a:prstGeom prst="line">
            <a:avLst/>
          </a:prstGeom>
          <a:ln w="101600">
            <a:solidFill>
              <a:srgbClr val="B5B5B5"/>
            </a:solidFill>
            <a:tailEnd type="triangle"/>
          </a:ln>
        </p:spPr>
        <p:txBody>
          <a:bodyPr tIns="91439" bIns="91439"/>
          <a:lstStyle/>
          <a:p>
            <a:endParaRPr/>
          </a:p>
        </p:txBody>
      </p:sp>
      <p:sp>
        <p:nvSpPr>
          <p:cNvPr id="426" name="Line"/>
          <p:cNvSpPr/>
          <p:nvPr/>
        </p:nvSpPr>
        <p:spPr>
          <a:xfrm>
            <a:off x="9688576" y="4519343"/>
            <a:ext cx="662302" cy="1"/>
          </a:xfrm>
          <a:prstGeom prst="line">
            <a:avLst/>
          </a:prstGeom>
          <a:ln w="101600">
            <a:solidFill>
              <a:srgbClr val="B5B5B5"/>
            </a:solidFill>
            <a:tailEnd type="triangle"/>
          </a:ln>
        </p:spPr>
        <p:txBody>
          <a:bodyPr tIns="91439" bIns="91439"/>
          <a:lstStyle/>
          <a:p>
            <a:endParaRPr/>
          </a:p>
        </p:txBody>
      </p:sp>
      <p:sp>
        <p:nvSpPr>
          <p:cNvPr id="427" name="Line"/>
          <p:cNvSpPr/>
          <p:nvPr/>
        </p:nvSpPr>
        <p:spPr>
          <a:xfrm>
            <a:off x="13909324" y="4519343"/>
            <a:ext cx="662303" cy="1"/>
          </a:xfrm>
          <a:prstGeom prst="line">
            <a:avLst/>
          </a:prstGeom>
          <a:ln w="101600">
            <a:solidFill>
              <a:srgbClr val="B5B5B5"/>
            </a:solidFill>
            <a:tailEnd type="triangle"/>
          </a:ln>
        </p:spPr>
        <p:txBody>
          <a:bodyPr tIns="91439" bIns="91439"/>
          <a:lstStyle/>
          <a:p>
            <a:endParaRPr/>
          </a:p>
        </p:txBody>
      </p:sp>
      <p:sp>
        <p:nvSpPr>
          <p:cNvPr id="428" name="Line"/>
          <p:cNvSpPr/>
          <p:nvPr/>
        </p:nvSpPr>
        <p:spPr>
          <a:xfrm flipH="1">
            <a:off x="17979758" y="9008216"/>
            <a:ext cx="662303" cy="1"/>
          </a:xfrm>
          <a:prstGeom prst="line">
            <a:avLst/>
          </a:prstGeom>
          <a:ln w="101600">
            <a:solidFill>
              <a:srgbClr val="B5B5B5"/>
            </a:solidFill>
            <a:tailEnd type="triangle"/>
          </a:ln>
        </p:spPr>
        <p:txBody>
          <a:bodyPr tIns="91439" bIns="91439"/>
          <a:lstStyle/>
          <a:p>
            <a:endParaRPr/>
          </a:p>
        </p:txBody>
      </p:sp>
      <p:sp>
        <p:nvSpPr>
          <p:cNvPr id="429" name="Line"/>
          <p:cNvSpPr/>
          <p:nvPr/>
        </p:nvSpPr>
        <p:spPr>
          <a:xfrm>
            <a:off x="14511958" y="9706536"/>
            <a:ext cx="1" cy="662303"/>
          </a:xfrm>
          <a:prstGeom prst="line">
            <a:avLst/>
          </a:prstGeom>
          <a:ln w="101600">
            <a:solidFill>
              <a:srgbClr val="B5B5B5"/>
            </a:solidFill>
            <a:tailEnd type="triangle"/>
          </a:ln>
        </p:spPr>
        <p:txBody>
          <a:bodyPr tIns="91439" bIns="91439"/>
          <a:lstStyle/>
          <a:p>
            <a:endParaRPr/>
          </a:p>
        </p:txBody>
      </p:sp>
      <p:sp>
        <p:nvSpPr>
          <p:cNvPr id="430" name="After-tax IN"/>
          <p:cNvSpPr txBox="1"/>
          <p:nvPr/>
        </p:nvSpPr>
        <p:spPr>
          <a:xfrm>
            <a:off x="6985641" y="4148503"/>
            <a:ext cx="2348082" cy="7416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defRPr>
                <a:solidFill>
                  <a:srgbClr val="003056"/>
                </a:solidFill>
              </a:defRPr>
            </a:pPr>
            <a:r>
              <a:t>After-tax </a:t>
            </a:r>
            <a:r>
              <a:rPr b="1"/>
              <a:t>IN</a:t>
            </a:r>
          </a:p>
        </p:txBody>
      </p:sp>
      <p:sp>
        <p:nvSpPr>
          <p:cNvPr id="431" name="Tax-free OUT…"/>
          <p:cNvSpPr txBox="1"/>
          <p:nvPr/>
        </p:nvSpPr>
        <p:spPr>
          <a:xfrm>
            <a:off x="14926479" y="4182056"/>
            <a:ext cx="5336353"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defRPr>
                <a:solidFill>
                  <a:srgbClr val="003056"/>
                </a:solidFill>
              </a:defRPr>
            </a:pPr>
            <a:r>
              <a:t>Tax-free </a:t>
            </a:r>
            <a:r>
              <a:rPr b="1"/>
              <a:t>OUT</a:t>
            </a:r>
          </a:p>
          <a:p>
            <a:pPr>
              <a:defRPr>
                <a:solidFill>
                  <a:srgbClr val="003056"/>
                </a:solidFill>
              </a:defRPr>
            </a:pPr>
            <a:r>
              <a:rPr b="1"/>
              <a:t>    </a:t>
            </a:r>
            <a:r>
              <a:rPr sz="2800"/>
              <a:t>(if certain requirements are met)</a:t>
            </a:r>
          </a:p>
        </p:txBody>
      </p:sp>
      <p:sp>
        <p:nvSpPr>
          <p:cNvPr id="432" name="After-tax IN"/>
          <p:cNvSpPr txBox="1"/>
          <p:nvPr/>
        </p:nvSpPr>
        <p:spPr>
          <a:xfrm>
            <a:off x="3348108" y="8637376"/>
            <a:ext cx="2348082" cy="7416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defRPr>
                <a:solidFill>
                  <a:srgbClr val="003056"/>
                </a:solidFill>
              </a:defRPr>
            </a:pPr>
            <a:r>
              <a:t>After-tax </a:t>
            </a:r>
            <a:r>
              <a:rPr b="1"/>
              <a:t>IN</a:t>
            </a:r>
          </a:p>
        </p:txBody>
      </p:sp>
      <p:sp>
        <p:nvSpPr>
          <p:cNvPr id="433" name="May be taxable…"/>
          <p:cNvSpPr txBox="1"/>
          <p:nvPr/>
        </p:nvSpPr>
        <p:spPr>
          <a:xfrm>
            <a:off x="8405341" y="10333104"/>
            <a:ext cx="3228772"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defRPr>
                <a:solidFill>
                  <a:srgbClr val="003056"/>
                </a:solidFill>
              </a:defRPr>
            </a:pPr>
            <a:r>
              <a:t>May be taxable </a:t>
            </a:r>
          </a:p>
          <a:p>
            <a:pPr algn="ctr">
              <a:defRPr>
                <a:solidFill>
                  <a:srgbClr val="003056"/>
                </a:solidFill>
              </a:defRPr>
            </a:pPr>
            <a:r>
              <a:t>each year</a:t>
            </a:r>
          </a:p>
        </p:txBody>
      </p:sp>
      <p:sp>
        <p:nvSpPr>
          <p:cNvPr id="434" name="Before-tax IN or…"/>
          <p:cNvSpPr txBox="1"/>
          <p:nvPr/>
        </p:nvSpPr>
        <p:spPr>
          <a:xfrm>
            <a:off x="19043640" y="8637376"/>
            <a:ext cx="3253553"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defRPr>
                <a:solidFill>
                  <a:srgbClr val="003056"/>
                </a:solidFill>
              </a:defRPr>
            </a:pPr>
            <a:r>
              <a:t>Before-tax </a:t>
            </a:r>
            <a:r>
              <a:rPr b="1"/>
              <a:t>IN </a:t>
            </a:r>
            <a:r>
              <a:t>or</a:t>
            </a:r>
          </a:p>
          <a:p>
            <a:pPr>
              <a:defRPr>
                <a:solidFill>
                  <a:srgbClr val="003056"/>
                </a:solidFill>
              </a:defRPr>
            </a:pPr>
            <a:r>
              <a:t>After-tax</a:t>
            </a:r>
            <a:r>
              <a:rPr b="1"/>
              <a:t> IN</a:t>
            </a:r>
          </a:p>
        </p:txBody>
      </p:sp>
      <p:sp>
        <p:nvSpPr>
          <p:cNvPr id="435" name="Taxable…"/>
          <p:cNvSpPr txBox="1"/>
          <p:nvPr/>
        </p:nvSpPr>
        <p:spPr>
          <a:xfrm>
            <a:off x="13670884" y="10333104"/>
            <a:ext cx="1682151"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algn="ctr">
              <a:defRPr>
                <a:solidFill>
                  <a:srgbClr val="003056"/>
                </a:solidFill>
              </a:defRPr>
            </a:pPr>
            <a:r>
              <a:t>Taxable</a:t>
            </a:r>
          </a:p>
          <a:p>
            <a:pPr algn="ctr">
              <a:defRPr b="1">
                <a:solidFill>
                  <a:srgbClr val="003056"/>
                </a:solidFill>
              </a:defRPr>
            </a:pPr>
            <a:r>
              <a:t>OUT</a:t>
            </a:r>
          </a:p>
        </p:txBody>
      </p:sp>
      <p:pic>
        <p:nvPicPr>
          <p:cNvPr id="3" name="Picture 2">
            <a:extLst>
              <a:ext uri="{FF2B5EF4-FFF2-40B4-BE49-F238E27FC236}">
                <a16:creationId xmlns:a16="http://schemas.microsoft.com/office/drawing/2014/main" id="{25E832BE-9DD6-4A7D-9E4D-A68CC6C430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6784" y="204847"/>
            <a:ext cx="5336352" cy="1759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Smart Money Investment Order"/>
          <p:cNvSpPr txBox="1"/>
          <p:nvPr/>
        </p:nvSpPr>
        <p:spPr>
          <a:xfrm>
            <a:off x="491515" y="489730"/>
            <a:ext cx="12465530"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Smart Money Investment Order</a:t>
            </a:r>
          </a:p>
        </p:txBody>
      </p:sp>
      <p:sp>
        <p:nvSpPr>
          <p:cNvPr id="438" name="Taxable Money…"/>
          <p:cNvSpPr txBox="1"/>
          <p:nvPr/>
        </p:nvSpPr>
        <p:spPr>
          <a:xfrm>
            <a:off x="2340111" y="2297717"/>
            <a:ext cx="11319363" cy="8065768"/>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530805" indent="-530805">
              <a:lnSpc>
                <a:spcPct val="150000"/>
              </a:lnSpc>
              <a:buSzPct val="100000"/>
              <a:buChar char="•"/>
              <a:defRPr sz="8500">
                <a:solidFill>
                  <a:srgbClr val="003056"/>
                </a:solidFill>
                <a:latin typeface="Arial"/>
                <a:ea typeface="Arial"/>
                <a:cs typeface="Arial"/>
                <a:sym typeface="Arial"/>
              </a:defRPr>
            </a:pPr>
            <a:r>
              <a:rPr sz="7500" dirty="0"/>
              <a:t>Taxable Money</a:t>
            </a:r>
            <a:r>
              <a:rPr dirty="0"/>
              <a:t> </a:t>
            </a:r>
          </a:p>
          <a:p>
            <a:pPr marL="601579" indent="-601579">
              <a:lnSpc>
                <a:spcPct val="150000"/>
              </a:lnSpc>
              <a:buSzPct val="100000"/>
              <a:buChar char="•"/>
              <a:defRPr sz="9000">
                <a:solidFill>
                  <a:srgbClr val="003056"/>
                </a:solidFill>
                <a:latin typeface="Arial"/>
                <a:ea typeface="Arial"/>
                <a:cs typeface="Arial"/>
                <a:sym typeface="Arial"/>
              </a:defRPr>
            </a:pPr>
            <a:r>
              <a:rPr dirty="0"/>
              <a:t>Tax-Deferred Money</a:t>
            </a:r>
          </a:p>
          <a:p>
            <a:pPr marL="601579" indent="-601579">
              <a:lnSpc>
                <a:spcPct val="150000"/>
              </a:lnSpc>
              <a:buSzPct val="100000"/>
              <a:buChar char="•"/>
              <a:defRPr sz="10500">
                <a:solidFill>
                  <a:srgbClr val="003056"/>
                </a:solidFill>
                <a:latin typeface="Arial"/>
                <a:ea typeface="Arial"/>
                <a:cs typeface="Arial"/>
                <a:sym typeface="Arial"/>
              </a:defRPr>
            </a:pPr>
            <a:r>
              <a:rPr dirty="0"/>
              <a:t>Tax-Free Money</a:t>
            </a:r>
          </a:p>
          <a:p>
            <a:pPr marL="601579" indent="-601579">
              <a:lnSpc>
                <a:spcPct val="150000"/>
              </a:lnSpc>
              <a:buSzPct val="100000"/>
              <a:buChar char="•"/>
              <a:defRPr sz="12900">
                <a:solidFill>
                  <a:srgbClr val="003056"/>
                </a:solidFill>
                <a:latin typeface="Arial"/>
                <a:ea typeface="Arial"/>
                <a:cs typeface="Arial"/>
                <a:sym typeface="Arial"/>
              </a:defRPr>
            </a:pPr>
            <a:r>
              <a:rPr dirty="0"/>
              <a:t>Free Money</a:t>
            </a:r>
          </a:p>
        </p:txBody>
      </p:sp>
      <p:sp>
        <p:nvSpPr>
          <p:cNvPr id="439" name="- Managed Accounts"/>
          <p:cNvSpPr txBox="1"/>
          <p:nvPr/>
        </p:nvSpPr>
        <p:spPr>
          <a:xfrm>
            <a:off x="10475139" y="3387119"/>
            <a:ext cx="4215726" cy="7416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lvl="1" indent="228600">
              <a:defRPr>
                <a:solidFill>
                  <a:srgbClr val="E12219"/>
                </a:solidFill>
              </a:defRPr>
            </a:pPr>
            <a:r>
              <a:t>- Managed Accounts</a:t>
            </a:r>
          </a:p>
        </p:txBody>
      </p:sp>
      <p:sp>
        <p:nvSpPr>
          <p:cNvPr id="440" name="- TSP, Tax-Deferred Annuity"/>
          <p:cNvSpPr txBox="1"/>
          <p:nvPr/>
        </p:nvSpPr>
        <p:spPr>
          <a:xfrm>
            <a:off x="13921992" y="5213731"/>
            <a:ext cx="8562586" cy="805181"/>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lvl="3" indent="685800">
              <a:defRPr sz="4000">
                <a:solidFill>
                  <a:srgbClr val="E12219"/>
                </a:solidFill>
              </a:defRPr>
            </a:pPr>
            <a:r>
              <a:t>- TSP, Tax-Deferred Annuity</a:t>
            </a:r>
          </a:p>
        </p:txBody>
      </p:sp>
      <p:sp>
        <p:nvSpPr>
          <p:cNvPr id="441" name="- Roth TSP, Roth IRA, Life Insurance"/>
          <p:cNvSpPr txBox="1"/>
          <p:nvPr/>
        </p:nvSpPr>
        <p:spPr>
          <a:xfrm>
            <a:off x="13170622" y="7262105"/>
            <a:ext cx="9588360" cy="957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p>
            <a:pPr lvl="2" indent="457200">
              <a:defRPr sz="5000">
                <a:solidFill>
                  <a:srgbClr val="E12219"/>
                </a:solidFill>
              </a:defRPr>
            </a:pPr>
            <a:r>
              <a:rPr dirty="0"/>
              <a:t>- Roth TSP, Roth IRA, Life Insurance</a:t>
            </a:r>
          </a:p>
        </p:txBody>
      </p:sp>
      <p:sp>
        <p:nvSpPr>
          <p:cNvPr id="442" name="- 5% Matching in TSP"/>
          <p:cNvSpPr txBox="1"/>
          <p:nvPr/>
        </p:nvSpPr>
        <p:spPr>
          <a:xfrm>
            <a:off x="12667994" y="9741274"/>
            <a:ext cx="8797846" cy="14147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8000">
                <a:solidFill>
                  <a:srgbClr val="E12219"/>
                </a:solidFill>
              </a:defRPr>
            </a:lvl1pPr>
          </a:lstStyle>
          <a:p>
            <a:r>
              <a:rPr dirty="0"/>
              <a:t>- 5% Matching in TSP</a:t>
            </a:r>
          </a:p>
        </p:txBody>
      </p:sp>
      <p:pic>
        <p:nvPicPr>
          <p:cNvPr id="3" name="Picture 2">
            <a:extLst>
              <a:ext uri="{FF2B5EF4-FFF2-40B4-BE49-F238E27FC236}">
                <a16:creationId xmlns:a16="http://schemas.microsoft.com/office/drawing/2014/main" id="{E9C0AD54-84A0-4625-A9AA-DA8C0061E6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043" y="175201"/>
            <a:ext cx="5339442" cy="1852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p:tmAbs val="0"/>
                                  </p:iterate>
                                  <p:childTnLst>
                                    <p:set>
                                      <p:cBhvr>
                                        <p:cTn id="6" fill="hold"/>
                                        <p:tgtEl>
                                          <p:spTgt spid="439"/>
                                        </p:tgtEl>
                                        <p:attrNameLst>
                                          <p:attrName>style.visibility</p:attrName>
                                        </p:attrNameLst>
                                      </p:cBhvr>
                                      <p:to>
                                        <p:strVal val="visible"/>
                                      </p:to>
                                    </p:set>
                                    <p:animEffect transition="in" filter="wipe(left)">
                                      <p:cBhvr>
                                        <p:cTn id="7" dur="1000"/>
                                        <p:tgtEl>
                                          <p:spTgt spid="43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p:tmAbs val="0"/>
                                  </p:iterate>
                                  <p:childTnLst>
                                    <p:set>
                                      <p:cBhvr>
                                        <p:cTn id="11" fill="hold"/>
                                        <p:tgtEl>
                                          <p:spTgt spid="440"/>
                                        </p:tgtEl>
                                        <p:attrNameLst>
                                          <p:attrName>style.visibility</p:attrName>
                                        </p:attrNameLst>
                                      </p:cBhvr>
                                      <p:to>
                                        <p:strVal val="visible"/>
                                      </p:to>
                                    </p:set>
                                    <p:animEffect transition="in" filter="wipe(left)">
                                      <p:cBhvr>
                                        <p:cTn id="12" dur="1000"/>
                                        <p:tgtEl>
                                          <p:spTgt spid="44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p:tmAbs val="0"/>
                                  </p:iterate>
                                  <p:childTnLst>
                                    <p:set>
                                      <p:cBhvr>
                                        <p:cTn id="16" fill="hold"/>
                                        <p:tgtEl>
                                          <p:spTgt spid="441"/>
                                        </p:tgtEl>
                                        <p:attrNameLst>
                                          <p:attrName>style.visibility</p:attrName>
                                        </p:attrNameLst>
                                      </p:cBhvr>
                                      <p:to>
                                        <p:strVal val="visible"/>
                                      </p:to>
                                    </p:set>
                                    <p:animEffect transition="in" filter="wipe(left)">
                                      <p:cBhvr>
                                        <p:cTn id="17" dur="1000"/>
                                        <p:tgtEl>
                                          <p:spTgt spid="44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p:tmAbs val="0"/>
                                  </p:iterate>
                                  <p:childTnLst>
                                    <p:set>
                                      <p:cBhvr>
                                        <p:cTn id="21" fill="hold"/>
                                        <p:tgtEl>
                                          <p:spTgt spid="442"/>
                                        </p:tgtEl>
                                        <p:attrNameLst>
                                          <p:attrName>style.visibility</p:attrName>
                                        </p:attrNameLst>
                                      </p:cBhvr>
                                      <p:to>
                                        <p:strVal val="visible"/>
                                      </p:to>
                                    </p:set>
                                    <p:animEffect transition="in" filter="wipe(left)">
                                      <p:cBhvr>
                                        <p:cTn id="22" dur="10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9" grpId="0" animBg="1" advAuto="0"/>
      <p:bldP spid="440" grpId="0" animBg="1" advAuto="0"/>
      <p:bldP spid="441" grpId="0" animBg="1" advAuto="0"/>
      <p:bldP spid="442" grpId="0" animBg="1" advAuto="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Financial Landmines"/>
          <p:cNvSpPr txBox="1">
            <a:spLocks noGrp="1"/>
          </p:cNvSpPr>
          <p:nvPr>
            <p:ph type="ctrTitle"/>
          </p:nvPr>
        </p:nvSpPr>
        <p:spPr>
          <a:xfrm>
            <a:off x="926" y="4267200"/>
            <a:ext cx="24382149" cy="3505200"/>
          </a:xfrm>
          <a:prstGeom prst="rect">
            <a:avLst/>
          </a:prstGeom>
        </p:spPr>
        <p:txBody>
          <a:bodyPr/>
          <a:lstStyle>
            <a:lvl1pPr defTabSz="1371600">
              <a:defRPr sz="19200" b="1">
                <a:solidFill>
                  <a:srgbClr val="E2231A"/>
                </a:solidFill>
                <a:latin typeface="Dotum"/>
                <a:ea typeface="Dotum"/>
                <a:cs typeface="Dotum"/>
                <a:sym typeface="Dotum"/>
              </a:defRPr>
            </a:lvl1pPr>
          </a:lstStyle>
          <a:p>
            <a:r>
              <a:t>Financial Landmines</a:t>
            </a:r>
          </a:p>
        </p:txBody>
      </p:sp>
      <p:sp>
        <p:nvSpPr>
          <p:cNvPr id="445" name="…And How to Avoid Them"/>
          <p:cNvSpPr txBox="1">
            <a:spLocks noGrp="1"/>
          </p:cNvSpPr>
          <p:nvPr>
            <p:ph type="subTitle" sz="quarter" idx="1"/>
          </p:nvPr>
        </p:nvSpPr>
        <p:spPr>
          <a:xfrm>
            <a:off x="3962400" y="7772400"/>
            <a:ext cx="17373600" cy="3505200"/>
          </a:xfrm>
          <a:prstGeom prst="rect">
            <a:avLst/>
          </a:prstGeom>
        </p:spPr>
        <p:txBody>
          <a:bodyPr/>
          <a:lstStyle>
            <a:lvl1pPr>
              <a:defRPr b="1">
                <a:solidFill>
                  <a:srgbClr val="003056"/>
                </a:solidFill>
                <a:latin typeface="Dotum"/>
                <a:ea typeface="Dotum"/>
                <a:cs typeface="Dotum"/>
                <a:sym typeface="Dotum"/>
              </a:defRPr>
            </a:lvl1pPr>
          </a:lstStyle>
          <a:p>
            <a:pPr>
              <a:defRPr>
                <a:solidFill>
                  <a:srgbClr val="315683"/>
                </a:solidFill>
              </a:defRPr>
            </a:pPr>
            <a:r>
              <a:rPr>
                <a:solidFill>
                  <a:srgbClr val="003056"/>
                </a:solidFill>
              </a:rPr>
              <a:t>…And How to Avoid Them</a:t>
            </a:r>
          </a:p>
        </p:txBody>
      </p:sp>
      <p:pic>
        <p:nvPicPr>
          <p:cNvPr id="3" name="Picture 2">
            <a:extLst>
              <a:ext uri="{FF2B5EF4-FFF2-40B4-BE49-F238E27FC236}">
                <a16:creationId xmlns:a16="http://schemas.microsoft.com/office/drawing/2014/main" id="{9D35FE78-2F79-423E-BA9C-106881D0EC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043" y="200533"/>
            <a:ext cx="5314122" cy="1827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Financial Landmines"/>
          <p:cNvSpPr txBox="1"/>
          <p:nvPr/>
        </p:nvSpPr>
        <p:spPr>
          <a:xfrm>
            <a:off x="491515" y="489730"/>
            <a:ext cx="8004407"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Financial Landmines</a:t>
            </a:r>
          </a:p>
        </p:txBody>
      </p:sp>
      <p:pic>
        <p:nvPicPr>
          <p:cNvPr id="448" name="money-timebomb3.jpg" descr="money-timebomb3.jpg"/>
          <p:cNvPicPr>
            <a:picLocks noChangeAspect="1"/>
          </p:cNvPicPr>
          <p:nvPr/>
        </p:nvPicPr>
        <p:blipFill>
          <a:blip r:embed="rId2">
            <a:extLst/>
          </a:blip>
          <a:srcRect l="7323" t="22217" b="3768"/>
          <a:stretch>
            <a:fillRect/>
          </a:stretch>
        </p:blipFill>
        <p:spPr>
          <a:xfrm>
            <a:off x="7365801" y="3316979"/>
            <a:ext cx="9652387" cy="7708621"/>
          </a:xfrm>
          <a:prstGeom prst="rect">
            <a:avLst/>
          </a:prstGeom>
          <a:ln w="50800">
            <a:solidFill>
              <a:srgbClr val="003056"/>
            </a:solidFill>
            <a:miter lim="400000"/>
          </a:ln>
        </p:spPr>
      </p:pic>
      <p:pic>
        <p:nvPicPr>
          <p:cNvPr id="3" name="Picture 2">
            <a:extLst>
              <a:ext uri="{FF2B5EF4-FFF2-40B4-BE49-F238E27FC236}">
                <a16:creationId xmlns:a16="http://schemas.microsoft.com/office/drawing/2014/main" id="{798612EF-A9CD-4E48-8C1E-FDA8EBEEE3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791" y="174028"/>
            <a:ext cx="5352694" cy="18005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48"/>
                                        </p:tgtEl>
                                        <p:attrNameLst>
                                          <p:attrName>style.visibility</p:attrName>
                                        </p:attrNameLst>
                                      </p:cBhvr>
                                      <p:to>
                                        <p:strVal val="visible"/>
                                      </p:to>
                                    </p:set>
                                    <p:anim calcmode="lin" valueType="num">
                                      <p:cBhvr>
                                        <p:cTn id="7" dur="2000" fill="hold"/>
                                        <p:tgtEl>
                                          <p:spTgt spid="448"/>
                                        </p:tgtEl>
                                        <p:attrNameLst>
                                          <p:attrName>ppt_w</p:attrName>
                                        </p:attrNameLst>
                                      </p:cBhvr>
                                      <p:tavLst>
                                        <p:tav tm="0">
                                          <p:val>
                                            <p:fltVal val="0"/>
                                          </p:val>
                                        </p:tav>
                                        <p:tav tm="100000">
                                          <p:val>
                                            <p:strVal val="#ppt_w"/>
                                          </p:val>
                                        </p:tav>
                                      </p:tavLst>
                                    </p:anim>
                                    <p:anim calcmode="lin" valueType="num">
                                      <p:cBhvr>
                                        <p:cTn id="8" dur="2000" fill="hold"/>
                                        <p:tgtEl>
                                          <p:spTgt spid="4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animBg="1" advAuto="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Financial Landmines"/>
          <p:cNvSpPr txBox="1"/>
          <p:nvPr/>
        </p:nvSpPr>
        <p:spPr>
          <a:xfrm>
            <a:off x="491515" y="489730"/>
            <a:ext cx="8004407"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Financial Landmines</a:t>
            </a:r>
          </a:p>
        </p:txBody>
      </p:sp>
      <p:sp>
        <p:nvSpPr>
          <p:cNvPr id="451" name="How much money do I need in retirement?…"/>
          <p:cNvSpPr txBox="1"/>
          <p:nvPr/>
        </p:nvSpPr>
        <p:spPr>
          <a:xfrm>
            <a:off x="3413942" y="5298649"/>
            <a:ext cx="21716951" cy="4319869"/>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601578" indent="-601578">
              <a:lnSpc>
                <a:spcPct val="150000"/>
              </a:lnSpc>
              <a:buSzPct val="100000"/>
              <a:buChar char="•"/>
              <a:defRPr sz="5200">
                <a:solidFill>
                  <a:srgbClr val="003056"/>
                </a:solidFill>
                <a:latin typeface="Arial"/>
                <a:ea typeface="Arial"/>
                <a:cs typeface="Arial"/>
                <a:sym typeface="Arial"/>
              </a:defRPr>
            </a:pPr>
            <a:r>
              <a:t>How much money do I need in retirement?</a:t>
            </a:r>
          </a:p>
          <a:p>
            <a:pPr marL="601578" indent="-601578">
              <a:lnSpc>
                <a:spcPct val="150000"/>
              </a:lnSpc>
              <a:buSzPct val="100000"/>
              <a:buChar char="•"/>
              <a:defRPr sz="5200">
                <a:solidFill>
                  <a:srgbClr val="003056"/>
                </a:solidFill>
                <a:latin typeface="Arial"/>
                <a:ea typeface="Arial"/>
                <a:cs typeface="Arial"/>
                <a:sym typeface="Arial"/>
              </a:defRPr>
            </a:pPr>
            <a:r>
              <a:t>When do I plan on retiring?</a:t>
            </a:r>
          </a:p>
          <a:p>
            <a:pPr marL="601578" indent="-601578">
              <a:lnSpc>
                <a:spcPct val="150000"/>
              </a:lnSpc>
              <a:buSzPct val="100000"/>
              <a:buChar char="•"/>
              <a:defRPr sz="5200">
                <a:solidFill>
                  <a:srgbClr val="003056"/>
                </a:solidFill>
                <a:latin typeface="Arial"/>
                <a:ea typeface="Arial"/>
                <a:cs typeface="Arial"/>
                <a:sym typeface="Arial"/>
              </a:defRPr>
            </a:pPr>
            <a:r>
              <a:t>How will the money get there?</a:t>
            </a:r>
          </a:p>
          <a:p>
            <a:pPr marL="601578" indent="-601578">
              <a:lnSpc>
                <a:spcPct val="150000"/>
              </a:lnSpc>
              <a:buSzPct val="100000"/>
              <a:buChar char="•"/>
              <a:defRPr sz="5200">
                <a:solidFill>
                  <a:srgbClr val="003056"/>
                </a:solidFill>
                <a:latin typeface="Arial"/>
                <a:ea typeface="Arial"/>
                <a:cs typeface="Arial"/>
                <a:sym typeface="Arial"/>
              </a:defRPr>
            </a:pPr>
            <a:r>
              <a:t>Old Cliche - “Failing to plan is planning to fail”</a:t>
            </a:r>
          </a:p>
        </p:txBody>
      </p:sp>
      <p:sp>
        <p:nvSpPr>
          <p:cNvPr id="452" name="Lack of Planning"/>
          <p:cNvSpPr txBox="1"/>
          <p:nvPr/>
        </p:nvSpPr>
        <p:spPr>
          <a:xfrm>
            <a:off x="3563248" y="3534881"/>
            <a:ext cx="6800387" cy="1108375"/>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6500" b="1">
                <a:solidFill>
                  <a:srgbClr val="003056"/>
                </a:solidFill>
                <a:latin typeface="Arial"/>
                <a:ea typeface="Arial"/>
                <a:cs typeface="Arial"/>
                <a:sym typeface="Arial"/>
              </a:defRPr>
            </a:lvl1pPr>
          </a:lstStyle>
          <a:p>
            <a:r>
              <a:t>Lack of Planning</a:t>
            </a:r>
          </a:p>
        </p:txBody>
      </p:sp>
      <p:sp>
        <p:nvSpPr>
          <p:cNvPr id="453" name="1"/>
          <p:cNvSpPr/>
          <p:nvPr/>
        </p:nvSpPr>
        <p:spPr>
          <a:xfrm>
            <a:off x="1181764" y="3113112"/>
            <a:ext cx="1875534" cy="1853221"/>
          </a:xfrm>
          <a:prstGeom prst="rect">
            <a:avLst/>
          </a:prstGeom>
          <a:solidFill>
            <a:srgbClr val="003056"/>
          </a:solidFill>
          <a:ln w="76200">
            <a:solidFill>
              <a:srgbClr val="E12219"/>
            </a:solidFill>
          </a:ln>
          <a:effectLst>
            <a:outerShdw blurRad="76200" dist="38100" dir="5400000" rotWithShape="0">
              <a:srgbClr val="000000">
                <a:alpha val="38000"/>
              </a:srgbClr>
            </a:outerShdw>
          </a:effectLst>
          <a:extLst>
            <a:ext uri="{C572A759-6A51-4108-AA02-DFA0A04FC94B}">
              <ma14:wrappingTextBoxFlag xmlns:ma14="http://schemas.microsoft.com/office/mac/drawingml/2011/main" xmlns="" val="1"/>
            </a:ext>
          </a:extLst>
        </p:spPr>
        <p:txBody>
          <a:bodyPr tIns="91439" bIns="91439" anchor="ctr"/>
          <a:lstStyle>
            <a:lvl1pPr algn="ctr">
              <a:defRPr sz="8000">
                <a:solidFill>
                  <a:srgbClr val="E12219"/>
                </a:solidFill>
              </a:defRPr>
            </a:lvl1pPr>
          </a:lstStyle>
          <a:p>
            <a:r>
              <a:t>1</a:t>
            </a:r>
          </a:p>
        </p:txBody>
      </p:sp>
      <p:pic>
        <p:nvPicPr>
          <p:cNvPr id="3" name="Picture 2">
            <a:extLst>
              <a:ext uri="{FF2B5EF4-FFF2-40B4-BE49-F238E27FC236}">
                <a16:creationId xmlns:a16="http://schemas.microsoft.com/office/drawing/2014/main" id="{D1D18EA2-682B-4465-9940-2920C310A0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0035" y="174027"/>
            <a:ext cx="5392450" cy="18535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53"/>
                                        </p:tgtEl>
                                        <p:attrNameLst>
                                          <p:attrName>style.visibility</p:attrName>
                                        </p:attrNameLst>
                                      </p:cBhvr>
                                      <p:to>
                                        <p:strVal val="visible"/>
                                      </p:to>
                                    </p:set>
                                    <p:anim calcmode="lin" valueType="num">
                                      <p:cBhvr>
                                        <p:cTn id="7" dur="1000" fill="hold"/>
                                        <p:tgtEl>
                                          <p:spTgt spid="453"/>
                                        </p:tgtEl>
                                        <p:attrNameLst>
                                          <p:attrName>ppt_w</p:attrName>
                                        </p:attrNameLst>
                                      </p:cBhvr>
                                      <p:tavLst>
                                        <p:tav tm="0">
                                          <p:val>
                                            <p:fltVal val="0"/>
                                          </p:val>
                                        </p:tav>
                                        <p:tav tm="100000">
                                          <p:val>
                                            <p:strVal val="#ppt_w"/>
                                          </p:val>
                                        </p:tav>
                                      </p:tavLst>
                                    </p:anim>
                                    <p:anim calcmode="lin" valueType="num">
                                      <p:cBhvr>
                                        <p:cTn id="8" dur="1000" fill="hold"/>
                                        <p:tgtEl>
                                          <p:spTgt spid="45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1" fill="hold" grpId="0" nodeType="afterEffect">
                                  <p:stCondLst>
                                    <p:cond delay="0"/>
                                  </p:stCondLst>
                                  <p:iterate>
                                    <p:tmAbs val="0"/>
                                  </p:iterate>
                                  <p:childTnLst>
                                    <p:set>
                                      <p:cBhvr>
                                        <p:cTn id="11" fill="hold"/>
                                        <p:tgtEl>
                                          <p:spTgt spid="452"/>
                                        </p:tgtEl>
                                        <p:attrNameLst>
                                          <p:attrName>style.visibility</p:attrName>
                                        </p:attrNameLst>
                                      </p:cBhvr>
                                      <p:to>
                                        <p:strVal val="visible"/>
                                      </p:to>
                                    </p:set>
                                    <p:animEffect transition="in" filter="wipe(up)">
                                      <p:cBhvr>
                                        <p:cTn id="12" dur="1000"/>
                                        <p:tgtEl>
                                          <p:spTgt spid="45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51">
                                            <p:bg/>
                                          </p:spTgt>
                                        </p:tgtEl>
                                        <p:attrNameLst>
                                          <p:attrName>style.visibility</p:attrName>
                                        </p:attrNameLst>
                                      </p:cBhvr>
                                      <p:to>
                                        <p:strVal val="visible"/>
                                      </p:to>
                                    </p:set>
                                    <p:animEffect transition="in" filter="wipe(up)">
                                      <p:cBhvr>
                                        <p:cTn id="17" dur="1000"/>
                                        <p:tgtEl>
                                          <p:spTgt spid="451">
                                            <p:bg/>
                                          </p:spTgt>
                                        </p:tgtEl>
                                      </p:cBhvr>
                                    </p:animEffect>
                                  </p:childTnLst>
                                </p:cTn>
                              </p:par>
                              <p:par>
                                <p:cTn id="18" presetID="22" presetClass="entr" presetSubtype="1" fill="hold" grpId="0" nodeType="withEffect">
                                  <p:stCondLst>
                                    <p:cond delay="0"/>
                                  </p:stCondLst>
                                  <p:iterate>
                                    <p:tmAbs val="0"/>
                                  </p:iterate>
                                  <p:childTnLst>
                                    <p:set>
                                      <p:cBhvr>
                                        <p:cTn id="19" fill="hold"/>
                                        <p:tgtEl>
                                          <p:spTgt spid="451">
                                            <p:txEl>
                                              <p:pRg st="0" end="0"/>
                                            </p:txEl>
                                          </p:spTgt>
                                        </p:tgtEl>
                                        <p:attrNameLst>
                                          <p:attrName>style.visibility</p:attrName>
                                        </p:attrNameLst>
                                      </p:cBhvr>
                                      <p:to>
                                        <p:strVal val="visible"/>
                                      </p:to>
                                    </p:set>
                                    <p:animEffect transition="in" filter="wipe(up)">
                                      <p:cBhvr>
                                        <p:cTn id="20" dur="1000"/>
                                        <p:tgtEl>
                                          <p:spTgt spid="45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451">
                                            <p:txEl>
                                              <p:pRg st="1" end="1"/>
                                            </p:txEl>
                                          </p:spTgt>
                                        </p:tgtEl>
                                        <p:attrNameLst>
                                          <p:attrName>style.visibility</p:attrName>
                                        </p:attrNameLst>
                                      </p:cBhvr>
                                      <p:to>
                                        <p:strVal val="visible"/>
                                      </p:to>
                                    </p:set>
                                    <p:animEffect transition="in" filter="wipe(up)">
                                      <p:cBhvr>
                                        <p:cTn id="25" dur="1000"/>
                                        <p:tgtEl>
                                          <p:spTgt spid="45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p:tmAbs val="0"/>
                                  </p:iterate>
                                  <p:childTnLst>
                                    <p:set>
                                      <p:cBhvr>
                                        <p:cTn id="29" fill="hold"/>
                                        <p:tgtEl>
                                          <p:spTgt spid="451">
                                            <p:txEl>
                                              <p:pRg st="2" end="2"/>
                                            </p:txEl>
                                          </p:spTgt>
                                        </p:tgtEl>
                                        <p:attrNameLst>
                                          <p:attrName>style.visibility</p:attrName>
                                        </p:attrNameLst>
                                      </p:cBhvr>
                                      <p:to>
                                        <p:strVal val="visible"/>
                                      </p:to>
                                    </p:set>
                                    <p:animEffect transition="in" filter="wipe(up)">
                                      <p:cBhvr>
                                        <p:cTn id="30" dur="1000"/>
                                        <p:tgtEl>
                                          <p:spTgt spid="451">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iterate>
                                    <p:tmAbs val="0"/>
                                  </p:iterate>
                                  <p:childTnLst>
                                    <p:set>
                                      <p:cBhvr>
                                        <p:cTn id="34" fill="hold"/>
                                        <p:tgtEl>
                                          <p:spTgt spid="451">
                                            <p:txEl>
                                              <p:pRg st="3" end="3"/>
                                            </p:txEl>
                                          </p:spTgt>
                                        </p:tgtEl>
                                        <p:attrNameLst>
                                          <p:attrName>style.visibility</p:attrName>
                                        </p:attrNameLst>
                                      </p:cBhvr>
                                      <p:to>
                                        <p:strVal val="visible"/>
                                      </p:to>
                                    </p:set>
                                    <p:animEffect transition="in" filter="wipe(up)">
                                      <p:cBhvr>
                                        <p:cTn id="35" dur="1000"/>
                                        <p:tgtEl>
                                          <p:spTgt spid="4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 grpId="0" build="p" bldLvl="5" animBg="1" advAuto="0"/>
      <p:bldP spid="452" grpId="0" animBg="1" advAuto="0"/>
      <p:bldP spid="453" grpId="0" animBg="1" advAuto="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 name="Financial Landmines"/>
          <p:cNvSpPr txBox="1"/>
          <p:nvPr/>
        </p:nvSpPr>
        <p:spPr>
          <a:xfrm>
            <a:off x="491515" y="489730"/>
            <a:ext cx="8004407"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Financial Landmines</a:t>
            </a:r>
          </a:p>
        </p:txBody>
      </p:sp>
      <p:sp>
        <p:nvSpPr>
          <p:cNvPr id="456" name="Time can have a huge effect on your savings…"/>
          <p:cNvSpPr txBox="1"/>
          <p:nvPr/>
        </p:nvSpPr>
        <p:spPr>
          <a:xfrm>
            <a:off x="3413942" y="5298649"/>
            <a:ext cx="18772032" cy="3187672"/>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601578" indent="-601578">
              <a:lnSpc>
                <a:spcPct val="150000"/>
              </a:lnSpc>
              <a:buSzPct val="100000"/>
              <a:buChar char="•"/>
              <a:defRPr sz="5200">
                <a:solidFill>
                  <a:srgbClr val="003056"/>
                </a:solidFill>
                <a:latin typeface="Arial"/>
                <a:ea typeface="Arial"/>
                <a:cs typeface="Arial"/>
                <a:sym typeface="Arial"/>
              </a:defRPr>
            </a:pPr>
            <a:r>
              <a:t>Time can have a huge effect on your savings</a:t>
            </a:r>
          </a:p>
          <a:p>
            <a:pPr marL="601578" indent="-601578">
              <a:lnSpc>
                <a:spcPct val="150000"/>
              </a:lnSpc>
              <a:buSzPct val="100000"/>
              <a:buChar char="•"/>
              <a:defRPr sz="5200">
                <a:solidFill>
                  <a:srgbClr val="003056"/>
                </a:solidFill>
                <a:latin typeface="Arial"/>
                <a:ea typeface="Arial"/>
                <a:cs typeface="Arial"/>
                <a:sym typeface="Arial"/>
              </a:defRPr>
            </a:pPr>
            <a:r>
              <a:t>It is never too early or too late to start, but you need to start</a:t>
            </a:r>
          </a:p>
          <a:p>
            <a:pPr marL="601578" indent="-601578">
              <a:lnSpc>
                <a:spcPct val="150000"/>
              </a:lnSpc>
              <a:buSzPct val="100000"/>
              <a:buChar char="•"/>
              <a:defRPr sz="5200">
                <a:solidFill>
                  <a:srgbClr val="003056"/>
                </a:solidFill>
                <a:latin typeface="Arial"/>
                <a:ea typeface="Arial"/>
                <a:cs typeface="Arial"/>
                <a:sym typeface="Arial"/>
              </a:defRPr>
            </a:pPr>
            <a:r>
              <a:t>Why do people wait?</a:t>
            </a:r>
          </a:p>
        </p:txBody>
      </p:sp>
      <p:sp>
        <p:nvSpPr>
          <p:cNvPr id="457" name="Procrastination"/>
          <p:cNvSpPr txBox="1"/>
          <p:nvPr/>
        </p:nvSpPr>
        <p:spPr>
          <a:xfrm>
            <a:off x="3563248" y="3534881"/>
            <a:ext cx="6250591" cy="1108375"/>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6500" b="1">
                <a:solidFill>
                  <a:srgbClr val="003056"/>
                </a:solidFill>
                <a:latin typeface="Arial"/>
                <a:ea typeface="Arial"/>
                <a:cs typeface="Arial"/>
                <a:sym typeface="Arial"/>
              </a:defRPr>
            </a:lvl1pPr>
          </a:lstStyle>
          <a:p>
            <a:r>
              <a:t>Procrastination</a:t>
            </a:r>
          </a:p>
        </p:txBody>
      </p:sp>
      <p:sp>
        <p:nvSpPr>
          <p:cNvPr id="458" name="2"/>
          <p:cNvSpPr/>
          <p:nvPr/>
        </p:nvSpPr>
        <p:spPr>
          <a:xfrm>
            <a:off x="1181764" y="3113112"/>
            <a:ext cx="1875534" cy="1853221"/>
          </a:xfrm>
          <a:prstGeom prst="rect">
            <a:avLst/>
          </a:prstGeom>
          <a:solidFill>
            <a:srgbClr val="003056"/>
          </a:solidFill>
          <a:ln w="76200">
            <a:solidFill>
              <a:srgbClr val="E12219"/>
            </a:solidFill>
          </a:ln>
          <a:effectLst>
            <a:outerShdw blurRad="76200" dist="38100" dir="5400000" rotWithShape="0">
              <a:srgbClr val="000000">
                <a:alpha val="38000"/>
              </a:srgbClr>
            </a:outerShdw>
          </a:effectLst>
          <a:extLst>
            <a:ext uri="{C572A759-6A51-4108-AA02-DFA0A04FC94B}">
              <ma14:wrappingTextBoxFlag xmlns:ma14="http://schemas.microsoft.com/office/mac/drawingml/2011/main" xmlns="" val="1"/>
            </a:ext>
          </a:extLst>
        </p:spPr>
        <p:txBody>
          <a:bodyPr tIns="91439" bIns="91439" anchor="ctr"/>
          <a:lstStyle>
            <a:lvl1pPr algn="ctr">
              <a:defRPr sz="8000">
                <a:solidFill>
                  <a:srgbClr val="E12219"/>
                </a:solidFill>
              </a:defRPr>
            </a:lvl1pPr>
          </a:lstStyle>
          <a:p>
            <a:r>
              <a:t>2</a:t>
            </a:r>
          </a:p>
        </p:txBody>
      </p:sp>
      <p:pic>
        <p:nvPicPr>
          <p:cNvPr id="3" name="Picture 2">
            <a:extLst>
              <a:ext uri="{FF2B5EF4-FFF2-40B4-BE49-F238E27FC236}">
                <a16:creationId xmlns:a16="http://schemas.microsoft.com/office/drawing/2014/main" id="{E1416F01-213B-4F8B-A557-1A1CC58982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13288" y="175288"/>
            <a:ext cx="5379197" cy="183904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58"/>
                                        </p:tgtEl>
                                        <p:attrNameLst>
                                          <p:attrName>style.visibility</p:attrName>
                                        </p:attrNameLst>
                                      </p:cBhvr>
                                      <p:to>
                                        <p:strVal val="visible"/>
                                      </p:to>
                                    </p:set>
                                    <p:anim calcmode="lin" valueType="num">
                                      <p:cBhvr>
                                        <p:cTn id="7" dur="1000" fill="hold"/>
                                        <p:tgtEl>
                                          <p:spTgt spid="458"/>
                                        </p:tgtEl>
                                        <p:attrNameLst>
                                          <p:attrName>ppt_w</p:attrName>
                                        </p:attrNameLst>
                                      </p:cBhvr>
                                      <p:tavLst>
                                        <p:tav tm="0">
                                          <p:val>
                                            <p:fltVal val="0"/>
                                          </p:val>
                                        </p:tav>
                                        <p:tav tm="100000">
                                          <p:val>
                                            <p:strVal val="#ppt_w"/>
                                          </p:val>
                                        </p:tav>
                                      </p:tavLst>
                                    </p:anim>
                                    <p:anim calcmode="lin" valueType="num">
                                      <p:cBhvr>
                                        <p:cTn id="8" dur="1000" fill="hold"/>
                                        <p:tgtEl>
                                          <p:spTgt spid="45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1" fill="hold" grpId="0" nodeType="afterEffect">
                                  <p:stCondLst>
                                    <p:cond delay="0"/>
                                  </p:stCondLst>
                                  <p:iterate>
                                    <p:tmAbs val="0"/>
                                  </p:iterate>
                                  <p:childTnLst>
                                    <p:set>
                                      <p:cBhvr>
                                        <p:cTn id="11" fill="hold"/>
                                        <p:tgtEl>
                                          <p:spTgt spid="457"/>
                                        </p:tgtEl>
                                        <p:attrNameLst>
                                          <p:attrName>style.visibility</p:attrName>
                                        </p:attrNameLst>
                                      </p:cBhvr>
                                      <p:to>
                                        <p:strVal val="visible"/>
                                      </p:to>
                                    </p:set>
                                    <p:animEffect transition="in" filter="wipe(up)">
                                      <p:cBhvr>
                                        <p:cTn id="12" dur="1000"/>
                                        <p:tgtEl>
                                          <p:spTgt spid="4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56">
                                            <p:bg/>
                                          </p:spTgt>
                                        </p:tgtEl>
                                        <p:attrNameLst>
                                          <p:attrName>style.visibility</p:attrName>
                                        </p:attrNameLst>
                                      </p:cBhvr>
                                      <p:to>
                                        <p:strVal val="visible"/>
                                      </p:to>
                                    </p:set>
                                    <p:animEffect transition="in" filter="wipe(up)">
                                      <p:cBhvr>
                                        <p:cTn id="17" dur="1000"/>
                                        <p:tgtEl>
                                          <p:spTgt spid="456">
                                            <p:bg/>
                                          </p:spTgt>
                                        </p:tgtEl>
                                      </p:cBhvr>
                                    </p:animEffect>
                                  </p:childTnLst>
                                </p:cTn>
                              </p:par>
                              <p:par>
                                <p:cTn id="18" presetID="22" presetClass="entr" presetSubtype="1" fill="hold" grpId="0" nodeType="withEffect">
                                  <p:stCondLst>
                                    <p:cond delay="0"/>
                                  </p:stCondLst>
                                  <p:iterate>
                                    <p:tmAbs val="0"/>
                                  </p:iterate>
                                  <p:childTnLst>
                                    <p:set>
                                      <p:cBhvr>
                                        <p:cTn id="19" fill="hold"/>
                                        <p:tgtEl>
                                          <p:spTgt spid="456">
                                            <p:txEl>
                                              <p:pRg st="0" end="0"/>
                                            </p:txEl>
                                          </p:spTgt>
                                        </p:tgtEl>
                                        <p:attrNameLst>
                                          <p:attrName>style.visibility</p:attrName>
                                        </p:attrNameLst>
                                      </p:cBhvr>
                                      <p:to>
                                        <p:strVal val="visible"/>
                                      </p:to>
                                    </p:set>
                                    <p:animEffect transition="in" filter="wipe(up)">
                                      <p:cBhvr>
                                        <p:cTn id="20" dur="1000"/>
                                        <p:tgtEl>
                                          <p:spTgt spid="45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456">
                                            <p:txEl>
                                              <p:pRg st="1" end="1"/>
                                            </p:txEl>
                                          </p:spTgt>
                                        </p:tgtEl>
                                        <p:attrNameLst>
                                          <p:attrName>style.visibility</p:attrName>
                                        </p:attrNameLst>
                                      </p:cBhvr>
                                      <p:to>
                                        <p:strVal val="visible"/>
                                      </p:to>
                                    </p:set>
                                    <p:animEffect transition="in" filter="wipe(up)">
                                      <p:cBhvr>
                                        <p:cTn id="25" dur="1000"/>
                                        <p:tgtEl>
                                          <p:spTgt spid="45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p:tmAbs val="0"/>
                                  </p:iterate>
                                  <p:childTnLst>
                                    <p:set>
                                      <p:cBhvr>
                                        <p:cTn id="29" fill="hold"/>
                                        <p:tgtEl>
                                          <p:spTgt spid="456">
                                            <p:txEl>
                                              <p:pRg st="2" end="2"/>
                                            </p:txEl>
                                          </p:spTgt>
                                        </p:tgtEl>
                                        <p:attrNameLst>
                                          <p:attrName>style.visibility</p:attrName>
                                        </p:attrNameLst>
                                      </p:cBhvr>
                                      <p:to>
                                        <p:strVal val="visible"/>
                                      </p:to>
                                    </p:set>
                                    <p:animEffect transition="in" filter="wipe(up)">
                                      <p:cBhvr>
                                        <p:cTn id="30" dur="1000"/>
                                        <p:tgtEl>
                                          <p:spTgt spid="45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 grpId="0" build="p" bldLvl="5" animBg="1" advAuto="0"/>
      <p:bldP spid="457" grpId="0" animBg="1" advAuto="0"/>
      <p:bldP spid="458" grpId="0" animBg="1" advAuto="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Financial Landmines"/>
          <p:cNvSpPr txBox="1"/>
          <p:nvPr/>
        </p:nvSpPr>
        <p:spPr>
          <a:xfrm>
            <a:off x="491515" y="489730"/>
            <a:ext cx="8004407"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Financial Landmines</a:t>
            </a:r>
          </a:p>
        </p:txBody>
      </p:sp>
      <p:sp>
        <p:nvSpPr>
          <p:cNvPr id="461" name="An object at rest stays at rest. An object in motion stays in motion.…"/>
          <p:cNvSpPr txBox="1"/>
          <p:nvPr/>
        </p:nvSpPr>
        <p:spPr>
          <a:xfrm>
            <a:off x="3413942" y="5298649"/>
            <a:ext cx="18772032" cy="5452067"/>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601578" indent="-601578">
              <a:lnSpc>
                <a:spcPct val="150000"/>
              </a:lnSpc>
              <a:buSzPct val="100000"/>
              <a:buChar char="•"/>
              <a:defRPr sz="5200">
                <a:solidFill>
                  <a:srgbClr val="003056"/>
                </a:solidFill>
                <a:latin typeface="Arial"/>
                <a:ea typeface="Arial"/>
                <a:cs typeface="Arial"/>
                <a:sym typeface="Arial"/>
              </a:defRPr>
            </a:pPr>
            <a:r>
              <a:t>An object at rest stays at rest. An object in motion stays in motion.</a:t>
            </a:r>
          </a:p>
          <a:p>
            <a:pPr marL="601578" indent="-601578">
              <a:lnSpc>
                <a:spcPct val="150000"/>
              </a:lnSpc>
              <a:buSzPct val="100000"/>
              <a:buChar char="•"/>
              <a:defRPr sz="5200">
                <a:solidFill>
                  <a:srgbClr val="003056"/>
                </a:solidFill>
                <a:latin typeface="Arial"/>
                <a:ea typeface="Arial"/>
                <a:cs typeface="Arial"/>
                <a:sym typeface="Arial"/>
              </a:defRPr>
            </a:pPr>
            <a:r>
              <a:t>If you do what you have always done, you will get what you’ve always got</a:t>
            </a:r>
          </a:p>
          <a:p>
            <a:pPr marL="601578" indent="-601578">
              <a:lnSpc>
                <a:spcPct val="150000"/>
              </a:lnSpc>
              <a:buSzPct val="100000"/>
              <a:buChar char="•"/>
              <a:defRPr sz="5200" b="1">
                <a:solidFill>
                  <a:srgbClr val="003056"/>
                </a:solidFill>
                <a:latin typeface="Arial"/>
                <a:ea typeface="Arial"/>
                <a:cs typeface="Arial"/>
                <a:sym typeface="Arial"/>
              </a:defRPr>
            </a:pPr>
            <a:r>
              <a:t>Get up and do it!</a:t>
            </a:r>
          </a:p>
        </p:txBody>
      </p:sp>
      <p:sp>
        <p:nvSpPr>
          <p:cNvPr id="462" name="The Inertia Factor"/>
          <p:cNvSpPr txBox="1"/>
          <p:nvPr/>
        </p:nvSpPr>
        <p:spPr>
          <a:xfrm>
            <a:off x="3563248" y="3534881"/>
            <a:ext cx="7122042" cy="1108375"/>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6500" b="1">
                <a:solidFill>
                  <a:srgbClr val="003056"/>
                </a:solidFill>
                <a:latin typeface="Arial"/>
                <a:ea typeface="Arial"/>
                <a:cs typeface="Arial"/>
                <a:sym typeface="Arial"/>
              </a:defRPr>
            </a:lvl1pPr>
          </a:lstStyle>
          <a:p>
            <a:r>
              <a:t>The Inertia Factor</a:t>
            </a:r>
          </a:p>
        </p:txBody>
      </p:sp>
      <p:sp>
        <p:nvSpPr>
          <p:cNvPr id="463" name="3"/>
          <p:cNvSpPr/>
          <p:nvPr/>
        </p:nvSpPr>
        <p:spPr>
          <a:xfrm>
            <a:off x="1181764" y="3113112"/>
            <a:ext cx="1875534" cy="1853221"/>
          </a:xfrm>
          <a:prstGeom prst="rect">
            <a:avLst/>
          </a:prstGeom>
          <a:solidFill>
            <a:srgbClr val="003056"/>
          </a:solidFill>
          <a:ln w="76200">
            <a:solidFill>
              <a:srgbClr val="E12219"/>
            </a:solidFill>
          </a:ln>
          <a:effectLst>
            <a:outerShdw blurRad="76200" dist="38100" dir="5400000" rotWithShape="0">
              <a:srgbClr val="000000">
                <a:alpha val="38000"/>
              </a:srgbClr>
            </a:outerShdw>
          </a:effectLst>
          <a:extLst>
            <a:ext uri="{C572A759-6A51-4108-AA02-DFA0A04FC94B}">
              <ma14:wrappingTextBoxFlag xmlns:ma14="http://schemas.microsoft.com/office/mac/drawingml/2011/main" xmlns="" val="1"/>
            </a:ext>
          </a:extLst>
        </p:spPr>
        <p:txBody>
          <a:bodyPr tIns="91439" bIns="91439" anchor="ctr"/>
          <a:lstStyle>
            <a:lvl1pPr algn="ctr">
              <a:defRPr sz="8000">
                <a:solidFill>
                  <a:srgbClr val="E12219"/>
                </a:solidFill>
              </a:defRPr>
            </a:lvl1pPr>
          </a:lstStyle>
          <a:p>
            <a:r>
              <a:t>3</a:t>
            </a:r>
          </a:p>
        </p:txBody>
      </p:sp>
      <p:pic>
        <p:nvPicPr>
          <p:cNvPr id="3" name="Picture 2">
            <a:extLst>
              <a:ext uri="{FF2B5EF4-FFF2-40B4-BE49-F238E27FC236}">
                <a16:creationId xmlns:a16="http://schemas.microsoft.com/office/drawing/2014/main" id="{9FAA5638-62C4-4F36-A763-0AA9092CDB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043" y="175288"/>
            <a:ext cx="5339442" cy="181253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63"/>
                                        </p:tgtEl>
                                        <p:attrNameLst>
                                          <p:attrName>style.visibility</p:attrName>
                                        </p:attrNameLst>
                                      </p:cBhvr>
                                      <p:to>
                                        <p:strVal val="visible"/>
                                      </p:to>
                                    </p:set>
                                    <p:anim calcmode="lin" valueType="num">
                                      <p:cBhvr>
                                        <p:cTn id="7" dur="1000" fill="hold"/>
                                        <p:tgtEl>
                                          <p:spTgt spid="463"/>
                                        </p:tgtEl>
                                        <p:attrNameLst>
                                          <p:attrName>ppt_w</p:attrName>
                                        </p:attrNameLst>
                                      </p:cBhvr>
                                      <p:tavLst>
                                        <p:tav tm="0">
                                          <p:val>
                                            <p:fltVal val="0"/>
                                          </p:val>
                                        </p:tav>
                                        <p:tav tm="100000">
                                          <p:val>
                                            <p:strVal val="#ppt_w"/>
                                          </p:val>
                                        </p:tav>
                                      </p:tavLst>
                                    </p:anim>
                                    <p:anim calcmode="lin" valueType="num">
                                      <p:cBhvr>
                                        <p:cTn id="8" dur="1000" fill="hold"/>
                                        <p:tgtEl>
                                          <p:spTgt spid="463"/>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1" fill="hold" grpId="0" nodeType="afterEffect">
                                  <p:stCondLst>
                                    <p:cond delay="0"/>
                                  </p:stCondLst>
                                  <p:iterate>
                                    <p:tmAbs val="0"/>
                                  </p:iterate>
                                  <p:childTnLst>
                                    <p:set>
                                      <p:cBhvr>
                                        <p:cTn id="11" fill="hold"/>
                                        <p:tgtEl>
                                          <p:spTgt spid="462"/>
                                        </p:tgtEl>
                                        <p:attrNameLst>
                                          <p:attrName>style.visibility</p:attrName>
                                        </p:attrNameLst>
                                      </p:cBhvr>
                                      <p:to>
                                        <p:strVal val="visible"/>
                                      </p:to>
                                    </p:set>
                                    <p:animEffect transition="in" filter="wipe(up)">
                                      <p:cBhvr>
                                        <p:cTn id="12" dur="1000"/>
                                        <p:tgtEl>
                                          <p:spTgt spid="46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61">
                                            <p:bg/>
                                          </p:spTgt>
                                        </p:tgtEl>
                                        <p:attrNameLst>
                                          <p:attrName>style.visibility</p:attrName>
                                        </p:attrNameLst>
                                      </p:cBhvr>
                                      <p:to>
                                        <p:strVal val="visible"/>
                                      </p:to>
                                    </p:set>
                                    <p:animEffect transition="in" filter="wipe(up)">
                                      <p:cBhvr>
                                        <p:cTn id="17" dur="1000"/>
                                        <p:tgtEl>
                                          <p:spTgt spid="461">
                                            <p:bg/>
                                          </p:spTgt>
                                        </p:tgtEl>
                                      </p:cBhvr>
                                    </p:animEffect>
                                  </p:childTnLst>
                                </p:cTn>
                              </p:par>
                              <p:par>
                                <p:cTn id="18" presetID="22" presetClass="entr" presetSubtype="1" fill="hold" grpId="0" nodeType="withEffect">
                                  <p:stCondLst>
                                    <p:cond delay="0"/>
                                  </p:stCondLst>
                                  <p:iterate>
                                    <p:tmAbs val="0"/>
                                  </p:iterate>
                                  <p:childTnLst>
                                    <p:set>
                                      <p:cBhvr>
                                        <p:cTn id="19" fill="hold"/>
                                        <p:tgtEl>
                                          <p:spTgt spid="461">
                                            <p:txEl>
                                              <p:pRg st="0" end="0"/>
                                            </p:txEl>
                                          </p:spTgt>
                                        </p:tgtEl>
                                        <p:attrNameLst>
                                          <p:attrName>style.visibility</p:attrName>
                                        </p:attrNameLst>
                                      </p:cBhvr>
                                      <p:to>
                                        <p:strVal val="visible"/>
                                      </p:to>
                                    </p:set>
                                    <p:animEffect transition="in" filter="wipe(up)">
                                      <p:cBhvr>
                                        <p:cTn id="20" dur="1000"/>
                                        <p:tgtEl>
                                          <p:spTgt spid="461">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461">
                                            <p:txEl>
                                              <p:pRg st="1" end="1"/>
                                            </p:txEl>
                                          </p:spTgt>
                                        </p:tgtEl>
                                        <p:attrNameLst>
                                          <p:attrName>style.visibility</p:attrName>
                                        </p:attrNameLst>
                                      </p:cBhvr>
                                      <p:to>
                                        <p:strVal val="visible"/>
                                      </p:to>
                                    </p:set>
                                    <p:animEffect transition="in" filter="wipe(up)">
                                      <p:cBhvr>
                                        <p:cTn id="25" dur="1000"/>
                                        <p:tgtEl>
                                          <p:spTgt spid="461">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p:tmAbs val="0"/>
                                  </p:iterate>
                                  <p:childTnLst>
                                    <p:set>
                                      <p:cBhvr>
                                        <p:cTn id="29" fill="hold"/>
                                        <p:tgtEl>
                                          <p:spTgt spid="461">
                                            <p:txEl>
                                              <p:pRg st="2" end="2"/>
                                            </p:txEl>
                                          </p:spTgt>
                                        </p:tgtEl>
                                        <p:attrNameLst>
                                          <p:attrName>style.visibility</p:attrName>
                                        </p:attrNameLst>
                                      </p:cBhvr>
                                      <p:to>
                                        <p:strVal val="visible"/>
                                      </p:to>
                                    </p:set>
                                    <p:animEffect transition="in" filter="wipe(up)">
                                      <p:cBhvr>
                                        <p:cTn id="30" dur="1000"/>
                                        <p:tgtEl>
                                          <p:spTgt spid="46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 grpId="0" build="p" bldLvl="5" animBg="1" advAuto="0"/>
      <p:bldP spid="462" grpId="0" animBg="1" advAuto="0"/>
      <p:bldP spid="463" grpId="0"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 name="You Don’t Know What You Don’t Know"/>
          <p:cNvSpPr txBox="1"/>
          <p:nvPr/>
        </p:nvSpPr>
        <p:spPr>
          <a:xfrm>
            <a:off x="491515" y="489730"/>
            <a:ext cx="14411644"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200">
                <a:solidFill>
                  <a:srgbClr val="FFFFFF"/>
                </a:solidFill>
              </a:defRPr>
            </a:lvl1pPr>
          </a:lstStyle>
          <a:p>
            <a:r>
              <a:t>You Don’t Know What You Don’t Know</a:t>
            </a:r>
          </a:p>
        </p:txBody>
      </p:sp>
      <p:sp>
        <p:nvSpPr>
          <p:cNvPr id="211" name="Most Common Mistake:…"/>
          <p:cNvSpPr txBox="1"/>
          <p:nvPr/>
        </p:nvSpPr>
        <p:spPr>
          <a:xfrm>
            <a:off x="2645522" y="3477260"/>
            <a:ext cx="19092956" cy="7256023"/>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342900" indent="-342900" defTabSz="457200">
              <a:lnSpc>
                <a:spcPct val="150000"/>
              </a:lnSpc>
              <a:defRPr sz="6200" u="sng">
                <a:solidFill>
                  <a:srgbClr val="003056"/>
                </a:solidFill>
                <a:latin typeface="+mj-lt"/>
                <a:ea typeface="+mj-ea"/>
                <a:cs typeface="+mj-cs"/>
                <a:sym typeface="Helvetica"/>
              </a:defRPr>
            </a:pPr>
            <a:r>
              <a:rPr sz="6600" b="1" dirty="0"/>
              <a:t>Most Common Mistake:</a:t>
            </a:r>
            <a:endParaRPr dirty="0"/>
          </a:p>
          <a:p>
            <a:pPr marL="342900" indent="-342900" defTabSz="457200">
              <a:lnSpc>
                <a:spcPct val="150000"/>
              </a:lnSpc>
              <a:defRPr sz="6200">
                <a:solidFill>
                  <a:srgbClr val="003056"/>
                </a:solidFill>
                <a:latin typeface="+mj-lt"/>
                <a:ea typeface="+mj-ea"/>
                <a:cs typeface="+mj-cs"/>
                <a:sym typeface="Helvetica"/>
              </a:defRPr>
            </a:pPr>
            <a:r>
              <a:rPr lang="en-US" dirty="0"/>
              <a:t> </a:t>
            </a:r>
            <a:r>
              <a:rPr dirty="0"/>
              <a:t>Federal employees </a:t>
            </a:r>
            <a:r>
              <a:rPr b="1" dirty="0"/>
              <a:t>NOT </a:t>
            </a:r>
            <a:r>
              <a:rPr dirty="0"/>
              <a:t>properly understanding their pension system, the benefits provided, and the supplemental options that are available to them</a:t>
            </a:r>
            <a:r>
              <a:rPr lang="en-US" dirty="0"/>
              <a:t>, to use now and in the future.</a:t>
            </a:r>
            <a:endParaRPr dirty="0"/>
          </a:p>
        </p:txBody>
      </p:sp>
      <p:pic>
        <p:nvPicPr>
          <p:cNvPr id="3" name="Picture 2">
            <a:extLst>
              <a:ext uri="{FF2B5EF4-FFF2-40B4-BE49-F238E27FC236}">
                <a16:creationId xmlns:a16="http://schemas.microsoft.com/office/drawing/2014/main" id="{C197A5B0-653C-4C2E-9E32-35AF75CFBB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3044" y="147523"/>
            <a:ext cx="5234608" cy="1759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211">
                                            <p:bg/>
                                          </p:spTgt>
                                        </p:tgtEl>
                                        <p:attrNameLst>
                                          <p:attrName>style.visibility</p:attrName>
                                        </p:attrNameLst>
                                      </p:cBhvr>
                                      <p:to>
                                        <p:strVal val="visible"/>
                                      </p:to>
                                    </p:set>
                                    <p:animEffect transition="in" filter="wipe(up)">
                                      <p:cBhvr>
                                        <p:cTn id="7" dur="1000"/>
                                        <p:tgtEl>
                                          <p:spTgt spid="211">
                                            <p:bg/>
                                          </p:spTgt>
                                        </p:tgtEl>
                                      </p:cBhvr>
                                    </p:animEffect>
                                  </p:childTnLst>
                                </p:cTn>
                              </p:par>
                              <p:par>
                                <p:cTn id="8" presetID="22" presetClass="entr" presetSubtype="1" fill="hold" grpId="0" nodeType="withEffect">
                                  <p:stCondLst>
                                    <p:cond delay="0"/>
                                  </p:stCondLst>
                                  <p:iterate>
                                    <p:tmAbs val="0"/>
                                  </p:iterate>
                                  <p:childTnLst>
                                    <p:set>
                                      <p:cBhvr>
                                        <p:cTn id="9" fill="hold"/>
                                        <p:tgtEl>
                                          <p:spTgt spid="211">
                                            <p:txEl>
                                              <p:pRg st="0" end="0"/>
                                            </p:txEl>
                                          </p:spTgt>
                                        </p:tgtEl>
                                        <p:attrNameLst>
                                          <p:attrName>style.visibility</p:attrName>
                                        </p:attrNameLst>
                                      </p:cBhvr>
                                      <p:to>
                                        <p:strVal val="visible"/>
                                      </p:to>
                                    </p:set>
                                    <p:animEffect transition="in" filter="wipe(up)">
                                      <p:cBhvr>
                                        <p:cTn id="10" dur="1000"/>
                                        <p:tgtEl>
                                          <p:spTgt spid="21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211">
                                            <p:txEl>
                                              <p:pRg st="1" end="1"/>
                                            </p:txEl>
                                          </p:spTgt>
                                        </p:tgtEl>
                                        <p:attrNameLst>
                                          <p:attrName>style.visibility</p:attrName>
                                        </p:attrNameLst>
                                      </p:cBhvr>
                                      <p:to>
                                        <p:strVal val="visible"/>
                                      </p:to>
                                    </p:set>
                                    <p:animEffect transition="in" filter="wipe(up)">
                                      <p:cBhvr>
                                        <p:cTn id="15" dur="1000"/>
                                        <p:tgtEl>
                                          <p:spTgt spid="2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 grpId="0" build="p" bldLvl="5" animBg="1" advAuto="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 name="Financial Landmines"/>
          <p:cNvSpPr txBox="1"/>
          <p:nvPr/>
        </p:nvSpPr>
        <p:spPr>
          <a:xfrm>
            <a:off x="491515" y="489730"/>
            <a:ext cx="8004407" cy="13385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500">
                <a:solidFill>
                  <a:srgbClr val="FFFFFF"/>
                </a:solidFill>
              </a:defRPr>
            </a:lvl1pPr>
          </a:lstStyle>
          <a:p>
            <a:r>
              <a:t>Financial Landmines</a:t>
            </a:r>
          </a:p>
        </p:txBody>
      </p:sp>
      <p:sp>
        <p:nvSpPr>
          <p:cNvPr id="466" name="True belief requires action…"/>
          <p:cNvSpPr txBox="1"/>
          <p:nvPr/>
        </p:nvSpPr>
        <p:spPr>
          <a:xfrm>
            <a:off x="3413942" y="5298649"/>
            <a:ext cx="18772032" cy="3187672"/>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marL="601578" indent="-601578">
              <a:lnSpc>
                <a:spcPct val="150000"/>
              </a:lnSpc>
              <a:buSzPct val="100000"/>
              <a:buChar char="•"/>
              <a:defRPr sz="5200">
                <a:solidFill>
                  <a:srgbClr val="003056"/>
                </a:solidFill>
                <a:latin typeface="Arial"/>
                <a:ea typeface="Arial"/>
                <a:cs typeface="Arial"/>
                <a:sym typeface="Arial"/>
              </a:defRPr>
            </a:pPr>
            <a:r>
              <a:t>True belief requires action</a:t>
            </a:r>
          </a:p>
          <a:p>
            <a:pPr marL="601578" indent="-601578">
              <a:lnSpc>
                <a:spcPct val="150000"/>
              </a:lnSpc>
              <a:buSzPct val="100000"/>
              <a:buChar char="•"/>
              <a:defRPr sz="5200">
                <a:solidFill>
                  <a:srgbClr val="003056"/>
                </a:solidFill>
                <a:latin typeface="Arial"/>
                <a:ea typeface="Arial"/>
                <a:cs typeface="Arial"/>
                <a:sym typeface="Arial"/>
              </a:defRPr>
            </a:pPr>
            <a:r>
              <a:t>It is </a:t>
            </a:r>
            <a:r>
              <a:rPr b="1"/>
              <a:t>NEVER </a:t>
            </a:r>
            <a:r>
              <a:t>too late to start</a:t>
            </a:r>
          </a:p>
          <a:p>
            <a:pPr marL="601578" indent="-601578">
              <a:lnSpc>
                <a:spcPct val="150000"/>
              </a:lnSpc>
              <a:buSzPct val="100000"/>
              <a:buChar char="•"/>
              <a:defRPr sz="5200">
                <a:solidFill>
                  <a:srgbClr val="003056"/>
                </a:solidFill>
                <a:latin typeface="Arial"/>
                <a:ea typeface="Arial"/>
                <a:cs typeface="Arial"/>
                <a:sym typeface="Arial"/>
              </a:defRPr>
            </a:pPr>
            <a:r>
              <a:t>Start now, it will be here faster than you think</a:t>
            </a:r>
          </a:p>
        </p:txBody>
      </p:sp>
      <p:sp>
        <p:nvSpPr>
          <p:cNvPr id="467" name="Acting Like The Future Will Never Arrive"/>
          <p:cNvSpPr txBox="1"/>
          <p:nvPr/>
        </p:nvSpPr>
        <p:spPr>
          <a:xfrm>
            <a:off x="3563248" y="3534881"/>
            <a:ext cx="15937318" cy="1108375"/>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6500" b="1">
                <a:solidFill>
                  <a:srgbClr val="003056"/>
                </a:solidFill>
                <a:latin typeface="Arial"/>
                <a:ea typeface="Arial"/>
                <a:cs typeface="Arial"/>
                <a:sym typeface="Arial"/>
              </a:defRPr>
            </a:lvl1pPr>
          </a:lstStyle>
          <a:p>
            <a:r>
              <a:t>Acting Like The Future Will Never Arrive</a:t>
            </a:r>
          </a:p>
        </p:txBody>
      </p:sp>
      <p:sp>
        <p:nvSpPr>
          <p:cNvPr id="468" name="4"/>
          <p:cNvSpPr/>
          <p:nvPr/>
        </p:nvSpPr>
        <p:spPr>
          <a:xfrm>
            <a:off x="1181764" y="3113112"/>
            <a:ext cx="1875534" cy="1853221"/>
          </a:xfrm>
          <a:prstGeom prst="rect">
            <a:avLst/>
          </a:prstGeom>
          <a:solidFill>
            <a:srgbClr val="003056"/>
          </a:solidFill>
          <a:ln w="76200">
            <a:solidFill>
              <a:srgbClr val="E12219"/>
            </a:solidFill>
          </a:ln>
          <a:effectLst>
            <a:outerShdw blurRad="76200" dist="38100" dir="5400000" rotWithShape="0">
              <a:srgbClr val="000000">
                <a:alpha val="38000"/>
              </a:srgbClr>
            </a:outerShdw>
          </a:effectLst>
          <a:extLst>
            <a:ext uri="{C572A759-6A51-4108-AA02-DFA0A04FC94B}">
              <ma14:wrappingTextBoxFlag xmlns:ma14="http://schemas.microsoft.com/office/mac/drawingml/2011/main" xmlns="" val="1"/>
            </a:ext>
          </a:extLst>
        </p:spPr>
        <p:txBody>
          <a:bodyPr tIns="91439" bIns="91439" anchor="ctr"/>
          <a:lstStyle>
            <a:lvl1pPr algn="ctr">
              <a:defRPr sz="8000">
                <a:solidFill>
                  <a:srgbClr val="E12219"/>
                </a:solidFill>
              </a:defRPr>
            </a:lvl1pPr>
          </a:lstStyle>
          <a:p>
            <a:r>
              <a:t>4</a:t>
            </a:r>
          </a:p>
        </p:txBody>
      </p:sp>
      <p:pic>
        <p:nvPicPr>
          <p:cNvPr id="3" name="Picture 2">
            <a:extLst>
              <a:ext uri="{FF2B5EF4-FFF2-40B4-BE49-F238E27FC236}">
                <a16:creationId xmlns:a16="http://schemas.microsoft.com/office/drawing/2014/main" id="{A0E5B0BF-CE06-4B55-922F-EBC9869D96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9791" y="174026"/>
            <a:ext cx="5352693" cy="182705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68"/>
                                        </p:tgtEl>
                                        <p:attrNameLst>
                                          <p:attrName>style.visibility</p:attrName>
                                        </p:attrNameLst>
                                      </p:cBhvr>
                                      <p:to>
                                        <p:strVal val="visible"/>
                                      </p:to>
                                    </p:set>
                                    <p:anim calcmode="lin" valueType="num">
                                      <p:cBhvr>
                                        <p:cTn id="7" dur="1000" fill="hold"/>
                                        <p:tgtEl>
                                          <p:spTgt spid="468"/>
                                        </p:tgtEl>
                                        <p:attrNameLst>
                                          <p:attrName>ppt_w</p:attrName>
                                        </p:attrNameLst>
                                      </p:cBhvr>
                                      <p:tavLst>
                                        <p:tav tm="0">
                                          <p:val>
                                            <p:fltVal val="0"/>
                                          </p:val>
                                        </p:tav>
                                        <p:tav tm="100000">
                                          <p:val>
                                            <p:strVal val="#ppt_w"/>
                                          </p:val>
                                        </p:tav>
                                      </p:tavLst>
                                    </p:anim>
                                    <p:anim calcmode="lin" valueType="num">
                                      <p:cBhvr>
                                        <p:cTn id="8" dur="1000" fill="hold"/>
                                        <p:tgtEl>
                                          <p:spTgt spid="468"/>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2" presetClass="entr" presetSubtype="1" fill="hold" grpId="0" nodeType="afterEffect">
                                  <p:stCondLst>
                                    <p:cond delay="0"/>
                                  </p:stCondLst>
                                  <p:iterate>
                                    <p:tmAbs val="0"/>
                                  </p:iterate>
                                  <p:childTnLst>
                                    <p:set>
                                      <p:cBhvr>
                                        <p:cTn id="11" fill="hold"/>
                                        <p:tgtEl>
                                          <p:spTgt spid="467"/>
                                        </p:tgtEl>
                                        <p:attrNameLst>
                                          <p:attrName>style.visibility</p:attrName>
                                        </p:attrNameLst>
                                      </p:cBhvr>
                                      <p:to>
                                        <p:strVal val="visible"/>
                                      </p:to>
                                    </p:set>
                                    <p:animEffect transition="in" filter="wipe(up)">
                                      <p:cBhvr>
                                        <p:cTn id="12" dur="1000"/>
                                        <p:tgtEl>
                                          <p:spTgt spid="46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iterate>
                                    <p:tmAbs val="0"/>
                                  </p:iterate>
                                  <p:childTnLst>
                                    <p:set>
                                      <p:cBhvr>
                                        <p:cTn id="16" fill="hold"/>
                                        <p:tgtEl>
                                          <p:spTgt spid="466">
                                            <p:bg/>
                                          </p:spTgt>
                                        </p:tgtEl>
                                        <p:attrNameLst>
                                          <p:attrName>style.visibility</p:attrName>
                                        </p:attrNameLst>
                                      </p:cBhvr>
                                      <p:to>
                                        <p:strVal val="visible"/>
                                      </p:to>
                                    </p:set>
                                    <p:animEffect transition="in" filter="wipe(up)">
                                      <p:cBhvr>
                                        <p:cTn id="17" dur="1000"/>
                                        <p:tgtEl>
                                          <p:spTgt spid="466">
                                            <p:bg/>
                                          </p:spTgt>
                                        </p:tgtEl>
                                      </p:cBhvr>
                                    </p:animEffect>
                                  </p:childTnLst>
                                </p:cTn>
                              </p:par>
                              <p:par>
                                <p:cTn id="18" presetID="22" presetClass="entr" presetSubtype="1" fill="hold" grpId="0" nodeType="withEffect">
                                  <p:stCondLst>
                                    <p:cond delay="0"/>
                                  </p:stCondLst>
                                  <p:iterate>
                                    <p:tmAbs val="0"/>
                                  </p:iterate>
                                  <p:childTnLst>
                                    <p:set>
                                      <p:cBhvr>
                                        <p:cTn id="19" fill="hold"/>
                                        <p:tgtEl>
                                          <p:spTgt spid="466">
                                            <p:txEl>
                                              <p:pRg st="0" end="0"/>
                                            </p:txEl>
                                          </p:spTgt>
                                        </p:tgtEl>
                                        <p:attrNameLst>
                                          <p:attrName>style.visibility</p:attrName>
                                        </p:attrNameLst>
                                      </p:cBhvr>
                                      <p:to>
                                        <p:strVal val="visible"/>
                                      </p:to>
                                    </p:set>
                                    <p:animEffect transition="in" filter="wipe(up)">
                                      <p:cBhvr>
                                        <p:cTn id="20" dur="1000"/>
                                        <p:tgtEl>
                                          <p:spTgt spid="46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466">
                                            <p:txEl>
                                              <p:pRg st="1" end="1"/>
                                            </p:txEl>
                                          </p:spTgt>
                                        </p:tgtEl>
                                        <p:attrNameLst>
                                          <p:attrName>style.visibility</p:attrName>
                                        </p:attrNameLst>
                                      </p:cBhvr>
                                      <p:to>
                                        <p:strVal val="visible"/>
                                      </p:to>
                                    </p:set>
                                    <p:animEffect transition="in" filter="wipe(up)">
                                      <p:cBhvr>
                                        <p:cTn id="25" dur="1000"/>
                                        <p:tgtEl>
                                          <p:spTgt spid="466">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p:tmAbs val="0"/>
                                  </p:iterate>
                                  <p:childTnLst>
                                    <p:set>
                                      <p:cBhvr>
                                        <p:cTn id="29" fill="hold"/>
                                        <p:tgtEl>
                                          <p:spTgt spid="466">
                                            <p:txEl>
                                              <p:pRg st="2" end="2"/>
                                            </p:txEl>
                                          </p:spTgt>
                                        </p:tgtEl>
                                        <p:attrNameLst>
                                          <p:attrName>style.visibility</p:attrName>
                                        </p:attrNameLst>
                                      </p:cBhvr>
                                      <p:to>
                                        <p:strVal val="visible"/>
                                      </p:to>
                                    </p:set>
                                    <p:animEffect transition="in" filter="wipe(up)">
                                      <p:cBhvr>
                                        <p:cTn id="30" dur="1000"/>
                                        <p:tgtEl>
                                          <p:spTgt spid="46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build="p" bldLvl="5" animBg="1" advAuto="0"/>
      <p:bldP spid="467" grpId="0" animBg="1" advAuto="0"/>
      <p:bldP spid="468" grpId="0" animBg="1" advAuto="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 name="What’s The Next Step?"/>
          <p:cNvSpPr txBox="1"/>
          <p:nvPr/>
        </p:nvSpPr>
        <p:spPr>
          <a:xfrm>
            <a:off x="491515" y="489730"/>
            <a:ext cx="7783087" cy="11861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6500">
                <a:solidFill>
                  <a:srgbClr val="FFFFFF"/>
                </a:solidFill>
              </a:defRPr>
            </a:lvl1pPr>
          </a:lstStyle>
          <a:p>
            <a:r>
              <a:t>What’s The Next Step?</a:t>
            </a:r>
          </a:p>
        </p:txBody>
      </p:sp>
      <p:sp>
        <p:nvSpPr>
          <p:cNvPr id="471" name="Get A Personalized Benefits Review…"/>
          <p:cNvSpPr txBox="1"/>
          <p:nvPr/>
        </p:nvSpPr>
        <p:spPr>
          <a:xfrm>
            <a:off x="1967503" y="3646811"/>
            <a:ext cx="22730238" cy="6374131"/>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a:lnSpc>
                <a:spcPct val="150000"/>
              </a:lnSpc>
              <a:defRPr sz="8400" b="1">
                <a:solidFill>
                  <a:srgbClr val="E12219"/>
                </a:solidFill>
                <a:latin typeface="Dotum"/>
                <a:ea typeface="Dotum"/>
                <a:cs typeface="Dotum"/>
                <a:sym typeface="Dotum"/>
              </a:defRPr>
            </a:pPr>
            <a:r>
              <a:t>Get A Personalized Benefits Review </a:t>
            </a:r>
          </a:p>
          <a:p>
            <a:pPr marL="1223210" lvl="1" indent="-842210">
              <a:lnSpc>
                <a:spcPct val="150000"/>
              </a:lnSpc>
              <a:buSzPct val="100000"/>
              <a:buChar char="•"/>
              <a:defRPr sz="7000" b="1">
                <a:solidFill>
                  <a:srgbClr val="003056"/>
                </a:solidFill>
                <a:latin typeface="Dotum"/>
                <a:ea typeface="Dotum"/>
                <a:cs typeface="Dotum"/>
                <a:sym typeface="Dotum"/>
              </a:defRPr>
            </a:pPr>
            <a:r>
              <a:t>Fill Out The Personal Information Sheet</a:t>
            </a:r>
          </a:p>
          <a:p>
            <a:pPr marL="1223210" lvl="1" indent="-842210">
              <a:lnSpc>
                <a:spcPct val="150000"/>
              </a:lnSpc>
              <a:buSzPct val="100000"/>
              <a:buChar char="•"/>
              <a:defRPr sz="7000" b="1">
                <a:solidFill>
                  <a:srgbClr val="003056"/>
                </a:solidFill>
                <a:latin typeface="Dotum"/>
                <a:ea typeface="Dotum"/>
                <a:cs typeface="Dotum"/>
                <a:sym typeface="Dotum"/>
              </a:defRPr>
            </a:pPr>
            <a:r>
              <a:t>Write Down Any Questions / Concerns</a:t>
            </a:r>
          </a:p>
          <a:p>
            <a:pPr marL="1223210" lvl="1" indent="-842210">
              <a:lnSpc>
                <a:spcPct val="150000"/>
              </a:lnSpc>
              <a:buSzPct val="100000"/>
              <a:buChar char="•"/>
              <a:defRPr sz="7000" b="1">
                <a:solidFill>
                  <a:srgbClr val="003056"/>
                </a:solidFill>
                <a:latin typeface="Dotum"/>
                <a:ea typeface="Dotum"/>
                <a:cs typeface="Dotum"/>
                <a:sym typeface="Dotum"/>
              </a:defRPr>
            </a:pPr>
            <a:r>
              <a:t>Expect A Personal Follow Up Call / Email</a:t>
            </a:r>
          </a:p>
        </p:txBody>
      </p:sp>
      <p:pic>
        <p:nvPicPr>
          <p:cNvPr id="3" name="Picture 2">
            <a:extLst>
              <a:ext uri="{FF2B5EF4-FFF2-40B4-BE49-F238E27FC236}">
                <a16:creationId xmlns:a16="http://schemas.microsoft.com/office/drawing/2014/main" id="{88BE2A3C-A0C3-42C3-B712-5C3A2624C5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6539" y="203299"/>
            <a:ext cx="5365945" cy="182428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71"/>
                                        </p:tgtEl>
                                        <p:attrNameLst>
                                          <p:attrName>style.visibility</p:attrName>
                                        </p:attrNameLst>
                                      </p:cBhvr>
                                      <p:to>
                                        <p:strVal val="visible"/>
                                      </p:to>
                                    </p:set>
                                    <p:anim calcmode="lin" valueType="num">
                                      <p:cBhvr>
                                        <p:cTn id="7" dur="2500" fill="hold"/>
                                        <p:tgtEl>
                                          <p:spTgt spid="471"/>
                                        </p:tgtEl>
                                        <p:attrNameLst>
                                          <p:attrName>ppt_w</p:attrName>
                                        </p:attrNameLst>
                                      </p:cBhvr>
                                      <p:tavLst>
                                        <p:tav tm="0">
                                          <p:val>
                                            <p:fltVal val="0"/>
                                          </p:val>
                                        </p:tav>
                                        <p:tav tm="100000">
                                          <p:val>
                                            <p:strVal val="#ppt_w"/>
                                          </p:val>
                                        </p:tav>
                                      </p:tavLst>
                                    </p:anim>
                                    <p:anim calcmode="lin" valueType="num">
                                      <p:cBhvr>
                                        <p:cTn id="8" dur="2500" fill="hold"/>
                                        <p:tgtEl>
                                          <p:spTgt spid="47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 grpId="0" animBg="1" advAuto="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Thank You!"/>
          <p:cNvSpPr txBox="1"/>
          <p:nvPr/>
        </p:nvSpPr>
        <p:spPr>
          <a:xfrm>
            <a:off x="3550055" y="3841164"/>
            <a:ext cx="17283890" cy="3853181"/>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lvl1pPr algn="ctr">
              <a:lnSpc>
                <a:spcPct val="150000"/>
              </a:lnSpc>
              <a:defRPr sz="24100" b="1">
                <a:solidFill>
                  <a:srgbClr val="E12219"/>
                </a:solidFill>
                <a:latin typeface="Dotum"/>
                <a:ea typeface="Dotum"/>
                <a:cs typeface="Dotum"/>
                <a:sym typeface="Dotum"/>
              </a:defRPr>
            </a:lvl1pPr>
          </a:lstStyle>
          <a:p>
            <a:r>
              <a:rPr dirty="0"/>
              <a:t>Thank You!</a:t>
            </a:r>
          </a:p>
        </p:txBody>
      </p:sp>
      <p:pic>
        <p:nvPicPr>
          <p:cNvPr id="3" name="Picture 2">
            <a:extLst>
              <a:ext uri="{FF2B5EF4-FFF2-40B4-BE49-F238E27FC236}">
                <a16:creationId xmlns:a16="http://schemas.microsoft.com/office/drawing/2014/main" id="{0F59C74C-EDF9-4B02-B362-132D8E409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33774" y="213784"/>
            <a:ext cx="5446643" cy="175904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76"/>
                                        </p:tgtEl>
                                        <p:attrNameLst>
                                          <p:attrName>style.visibility</p:attrName>
                                        </p:attrNameLst>
                                      </p:cBhvr>
                                      <p:to>
                                        <p:strVal val="visible"/>
                                      </p:to>
                                    </p:set>
                                    <p:anim calcmode="lin" valueType="num">
                                      <p:cBhvr>
                                        <p:cTn id="7" dur="2500" fill="hold"/>
                                        <p:tgtEl>
                                          <p:spTgt spid="476"/>
                                        </p:tgtEl>
                                        <p:attrNameLst>
                                          <p:attrName>ppt_w</p:attrName>
                                        </p:attrNameLst>
                                      </p:cBhvr>
                                      <p:tavLst>
                                        <p:tav tm="0">
                                          <p:val>
                                            <p:fltVal val="0"/>
                                          </p:val>
                                        </p:tav>
                                        <p:tav tm="100000">
                                          <p:val>
                                            <p:strVal val="#ppt_w"/>
                                          </p:val>
                                        </p:tav>
                                      </p:tavLst>
                                    </p:anim>
                                    <p:anim calcmode="lin" valueType="num">
                                      <p:cBhvr>
                                        <p:cTn id="8" dur="2500" fill="hold"/>
                                        <p:tgtEl>
                                          <p:spTgt spid="47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 grpId="0" animBg="1" advAuto="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Contact Me"/>
          <p:cNvSpPr txBox="1"/>
          <p:nvPr/>
        </p:nvSpPr>
        <p:spPr>
          <a:xfrm>
            <a:off x="491515" y="489730"/>
            <a:ext cx="4087685" cy="11861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6500">
                <a:solidFill>
                  <a:srgbClr val="FFFFFF"/>
                </a:solidFill>
              </a:defRPr>
            </a:lvl1pPr>
          </a:lstStyle>
          <a:p>
            <a:r>
              <a:t>Contact Me</a:t>
            </a:r>
          </a:p>
        </p:txBody>
      </p:sp>
      <p:sp>
        <p:nvSpPr>
          <p:cNvPr id="474" name="Val Majewski…"/>
          <p:cNvSpPr txBox="1"/>
          <p:nvPr/>
        </p:nvSpPr>
        <p:spPr>
          <a:xfrm>
            <a:off x="3550055" y="3311263"/>
            <a:ext cx="17283890" cy="7714354"/>
          </a:xfrm>
          <a:prstGeom prst="rect">
            <a:avLst/>
          </a:prstGeom>
          <a:ln w="25400">
            <a:miter lim="400000"/>
          </a:ln>
          <a:extLst>
            <a:ext uri="{C572A759-6A51-4108-AA02-DFA0A04FC94B}">
              <ma14:wrappingTextBoxFlag xmlns:ma14="http://schemas.microsoft.com/office/mac/drawingml/2011/main" xmlns="" val="1"/>
            </a:ext>
          </a:extLst>
        </p:spPr>
        <p:txBody>
          <a:bodyPr tIns="91439" bIns="91439">
            <a:spAutoFit/>
          </a:bodyPr>
          <a:lstStyle/>
          <a:p>
            <a:pPr algn="ctr">
              <a:lnSpc>
                <a:spcPct val="150000"/>
              </a:lnSpc>
              <a:defRPr sz="8400" b="1">
                <a:solidFill>
                  <a:srgbClr val="E12219"/>
                </a:solidFill>
                <a:latin typeface="Dotum"/>
                <a:ea typeface="Dotum"/>
                <a:cs typeface="Dotum"/>
                <a:sym typeface="Dotum"/>
              </a:defRPr>
            </a:pPr>
            <a:r>
              <a:rPr lang="en-US" dirty="0"/>
              <a:t>John Mashburn</a:t>
            </a:r>
            <a:endParaRPr dirty="0"/>
          </a:p>
          <a:p>
            <a:pPr algn="ctr">
              <a:lnSpc>
                <a:spcPct val="150000"/>
              </a:lnSpc>
              <a:defRPr sz="6300" b="1">
                <a:solidFill>
                  <a:srgbClr val="003056"/>
                </a:solidFill>
                <a:latin typeface="Dotum"/>
                <a:ea typeface="Dotum"/>
                <a:cs typeface="Dotum"/>
                <a:sym typeface="Dotum"/>
              </a:defRPr>
            </a:pPr>
            <a:r>
              <a:rPr lang="en-US" dirty="0"/>
              <a:t>Federal Benefit Specialist</a:t>
            </a:r>
          </a:p>
          <a:p>
            <a:pPr algn="ctr">
              <a:lnSpc>
                <a:spcPct val="150000"/>
              </a:lnSpc>
              <a:defRPr sz="6300" b="1">
                <a:solidFill>
                  <a:srgbClr val="003056"/>
                </a:solidFill>
                <a:latin typeface="Dotum"/>
                <a:ea typeface="Dotum"/>
                <a:cs typeface="Dotum"/>
                <a:sym typeface="Dotum"/>
              </a:defRPr>
            </a:pPr>
            <a:r>
              <a:rPr lang="en-US" dirty="0"/>
              <a:t>Federal </a:t>
            </a:r>
            <a:r>
              <a:rPr lang="en-US"/>
              <a:t>Benefit Experts</a:t>
            </a:r>
            <a:endParaRPr dirty="0"/>
          </a:p>
          <a:p>
            <a:pPr algn="ctr">
              <a:lnSpc>
                <a:spcPct val="150000"/>
              </a:lnSpc>
              <a:defRPr sz="6300" b="1">
                <a:solidFill>
                  <a:srgbClr val="003056"/>
                </a:solidFill>
                <a:latin typeface="Dotum"/>
                <a:ea typeface="Dotum"/>
                <a:cs typeface="Dotum"/>
                <a:sym typeface="Dotum"/>
              </a:defRPr>
            </a:pPr>
            <a:r>
              <a:rPr lang="en-US" dirty="0"/>
              <a:t>843.455.3312</a:t>
            </a:r>
            <a:endParaRPr dirty="0"/>
          </a:p>
          <a:p>
            <a:pPr algn="ctr">
              <a:lnSpc>
                <a:spcPct val="150000"/>
              </a:lnSpc>
              <a:defRPr sz="6300" b="1">
                <a:latin typeface="Dotum"/>
                <a:ea typeface="Dotum"/>
                <a:cs typeface="Dotum"/>
                <a:sym typeface="Dotum"/>
              </a:defRPr>
            </a:pPr>
            <a:r>
              <a:rPr lang="en-US" u="sng" dirty="0">
                <a:solidFill>
                  <a:srgbClr val="0000FF"/>
                </a:solidFill>
                <a:uFill>
                  <a:solidFill>
                    <a:srgbClr val="0000FF"/>
                  </a:solidFill>
                </a:uFill>
                <a:hlinkClick r:id="rId2"/>
              </a:rPr>
              <a:t>john@fedbenefitexperts.com</a:t>
            </a:r>
            <a:endParaRPr u="sng" dirty="0">
              <a:solidFill>
                <a:srgbClr val="0000FF"/>
              </a:solidFill>
              <a:uFill>
                <a:solidFill>
                  <a:srgbClr val="0000FF"/>
                </a:solidFill>
              </a:uFill>
              <a:hlinkClick r:id="rId2"/>
            </a:endParaRPr>
          </a:p>
        </p:txBody>
      </p:sp>
      <p:pic>
        <p:nvPicPr>
          <p:cNvPr id="3" name="Picture 2">
            <a:extLst>
              <a:ext uri="{FF2B5EF4-FFF2-40B4-BE49-F238E27FC236}">
                <a16:creationId xmlns:a16="http://schemas.microsoft.com/office/drawing/2014/main" id="{BAC0C649-A3CC-4098-A612-768DBD0AA5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47027" y="203299"/>
            <a:ext cx="5445458" cy="18375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474"/>
                                        </p:tgtEl>
                                        <p:attrNameLst>
                                          <p:attrName>style.visibility</p:attrName>
                                        </p:attrNameLst>
                                      </p:cBhvr>
                                      <p:to>
                                        <p:strVal val="visible"/>
                                      </p:to>
                                    </p:set>
                                    <p:anim calcmode="lin" valueType="num">
                                      <p:cBhvr>
                                        <p:cTn id="7" dur="2500" fill="hold"/>
                                        <p:tgtEl>
                                          <p:spTgt spid="474"/>
                                        </p:tgtEl>
                                        <p:attrNameLst>
                                          <p:attrName>ppt_w</p:attrName>
                                        </p:attrNameLst>
                                      </p:cBhvr>
                                      <p:tavLst>
                                        <p:tav tm="0">
                                          <p:val>
                                            <p:fltVal val="0"/>
                                          </p:val>
                                        </p:tav>
                                        <p:tav tm="100000">
                                          <p:val>
                                            <p:strVal val="#ppt_w"/>
                                          </p:val>
                                        </p:tav>
                                      </p:tavLst>
                                    </p:anim>
                                    <p:anim calcmode="lin" valueType="num">
                                      <p:cBhvr>
                                        <p:cTn id="8" dur="2500" fill="hold"/>
                                        <p:tgtEl>
                                          <p:spTgt spid="47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 name="Here to Inform, Diagnose, &amp; Assist"/>
          <p:cNvSpPr txBox="1"/>
          <p:nvPr/>
        </p:nvSpPr>
        <p:spPr>
          <a:xfrm>
            <a:off x="491515" y="489730"/>
            <a:ext cx="12895829"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200">
                <a:solidFill>
                  <a:srgbClr val="FFFFFF"/>
                </a:solidFill>
              </a:defRPr>
            </a:lvl1pPr>
          </a:lstStyle>
          <a:p>
            <a:r>
              <a:t>Here to Inform, Diagnose, &amp; Assist</a:t>
            </a:r>
          </a:p>
        </p:txBody>
      </p:sp>
      <p:pic>
        <p:nvPicPr>
          <p:cNvPr id="214" name="USC-The-Virtual-Reality-Doctor-Will-See-You-Now-small.jpg" descr="USC-The-Virtual-Reality-Doctor-Will-See-You-Now-small.jpg"/>
          <p:cNvPicPr>
            <a:picLocks noChangeAspect="1"/>
          </p:cNvPicPr>
          <p:nvPr/>
        </p:nvPicPr>
        <p:blipFill>
          <a:blip r:embed="rId3">
            <a:extLst/>
          </a:blip>
          <a:stretch>
            <a:fillRect/>
          </a:stretch>
        </p:blipFill>
        <p:spPr>
          <a:xfrm>
            <a:off x="5480614" y="2664117"/>
            <a:ext cx="13422772" cy="8949608"/>
          </a:xfrm>
          <a:prstGeom prst="rect">
            <a:avLst/>
          </a:prstGeom>
          <a:ln w="50800">
            <a:solidFill>
              <a:srgbClr val="003056"/>
            </a:solidFill>
            <a:miter lim="400000"/>
          </a:ln>
          <a:effectLst>
            <a:outerShdw blurRad="355600" rotWithShape="0">
              <a:srgbClr val="000000">
                <a:alpha val="75000"/>
              </a:srgbClr>
            </a:outerShdw>
          </a:effectLst>
        </p:spPr>
      </p:pic>
      <p:pic>
        <p:nvPicPr>
          <p:cNvPr id="4" name="Picture 3">
            <a:extLst>
              <a:ext uri="{FF2B5EF4-FFF2-40B4-BE49-F238E27FC236}">
                <a16:creationId xmlns:a16="http://schemas.microsoft.com/office/drawing/2014/main" id="{B5547C14-34F3-4C5C-A5B4-0AE37AFA1D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53043" y="212035"/>
            <a:ext cx="5339441" cy="180745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iterate>
                                    <p:tmAbs val="0"/>
                                  </p:iterate>
                                  <p:childTnLst>
                                    <p:set>
                                      <p:cBhvr>
                                        <p:cTn id="6" fill="hold"/>
                                        <p:tgtEl>
                                          <p:spTgt spid="214"/>
                                        </p:tgtEl>
                                        <p:attrNameLst>
                                          <p:attrName>style.visibility</p:attrName>
                                        </p:attrNameLst>
                                      </p:cBhvr>
                                      <p:to>
                                        <p:strVal val="visible"/>
                                      </p:to>
                                    </p:set>
                                    <p:anim calcmode="lin" valueType="num">
                                      <p:cBhvr>
                                        <p:cTn id="7" dur="1500" fill="hold"/>
                                        <p:tgtEl>
                                          <p:spTgt spid="214"/>
                                        </p:tgtEl>
                                        <p:attrNameLst>
                                          <p:attrName>ppt_w</p:attrName>
                                        </p:attrNameLst>
                                      </p:cBhvr>
                                      <p:tavLst>
                                        <p:tav tm="0">
                                          <p:val>
                                            <p:fltVal val="0"/>
                                          </p:val>
                                        </p:tav>
                                        <p:tav tm="100000">
                                          <p:val>
                                            <p:strVal val="#ppt_w"/>
                                          </p:val>
                                        </p:tav>
                                      </p:tavLst>
                                    </p:anim>
                                    <p:anim calcmode="lin" valueType="num">
                                      <p:cBhvr>
                                        <p:cTn id="8" dur="1500" fill="hold"/>
                                        <p:tgtEl>
                                          <p:spTgt spid="2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 grpId="0"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 name="What Are We Going To Cover Today?"/>
          <p:cNvSpPr txBox="1"/>
          <p:nvPr/>
        </p:nvSpPr>
        <p:spPr>
          <a:xfrm>
            <a:off x="491515" y="489730"/>
            <a:ext cx="13746828"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200">
                <a:solidFill>
                  <a:srgbClr val="FFFFFF"/>
                </a:solidFill>
              </a:defRPr>
            </a:lvl1pPr>
          </a:lstStyle>
          <a:p>
            <a:r>
              <a:rPr dirty="0"/>
              <a:t>What Are We Going To Cover Today?</a:t>
            </a:r>
          </a:p>
        </p:txBody>
      </p:sp>
      <p:sp>
        <p:nvSpPr>
          <p:cNvPr id="217" name="FEGLI…"/>
          <p:cNvSpPr txBox="1"/>
          <p:nvPr/>
        </p:nvSpPr>
        <p:spPr>
          <a:xfrm>
            <a:off x="2026292" y="3412816"/>
            <a:ext cx="20207618" cy="7516830"/>
          </a:xfrm>
          <a:prstGeom prst="rect">
            <a:avLst/>
          </a:prstGeom>
          <a:ln w="25400">
            <a:miter lim="400000"/>
          </a:ln>
          <a:extLst>
            <a:ext uri="{C572A759-6A51-4108-AA02-DFA0A04FC94B}">
              <ma14:wrappingTextBoxFlag xmlns:ma14="http://schemas.microsoft.com/office/mac/drawingml/2011/main" xmlns="" val="1"/>
            </a:ext>
          </a:extLst>
        </p:spPr>
        <p:txBody>
          <a:bodyPr lIns="45719" rIns="45719">
            <a:spAutoFit/>
          </a:bodyPr>
          <a:lstStyle/>
          <a:p>
            <a:pPr marL="521368" indent="-521368" defTabSz="914400">
              <a:lnSpc>
                <a:spcPct val="200000"/>
              </a:lnSpc>
              <a:buSzPct val="100000"/>
              <a:buChar char="•"/>
              <a:defRPr sz="5700">
                <a:solidFill>
                  <a:srgbClr val="003056"/>
                </a:solidFill>
                <a:latin typeface="Arial"/>
                <a:ea typeface="Arial"/>
                <a:cs typeface="Arial"/>
                <a:sym typeface="Arial"/>
              </a:defRPr>
            </a:pPr>
            <a:r>
              <a:rPr dirty="0"/>
              <a:t>FEGLI</a:t>
            </a:r>
          </a:p>
          <a:p>
            <a:pPr marL="521368" indent="-521368" defTabSz="914400">
              <a:lnSpc>
                <a:spcPct val="200000"/>
              </a:lnSpc>
              <a:buSzPct val="100000"/>
              <a:buChar char="•"/>
              <a:defRPr sz="5700">
                <a:solidFill>
                  <a:srgbClr val="003056"/>
                </a:solidFill>
                <a:latin typeface="Arial"/>
                <a:ea typeface="Arial"/>
                <a:cs typeface="Arial"/>
                <a:sym typeface="Arial"/>
              </a:defRPr>
            </a:pPr>
            <a:r>
              <a:rPr dirty="0"/>
              <a:t>Federal Retirement Systems</a:t>
            </a:r>
          </a:p>
          <a:p>
            <a:pPr marL="521368" indent="-521368" defTabSz="914400">
              <a:lnSpc>
                <a:spcPct val="200000"/>
              </a:lnSpc>
              <a:buSzPct val="100000"/>
              <a:buChar char="•"/>
              <a:defRPr sz="5700">
                <a:solidFill>
                  <a:srgbClr val="003056"/>
                </a:solidFill>
                <a:latin typeface="Arial"/>
                <a:ea typeface="Arial"/>
                <a:cs typeface="Arial"/>
                <a:sym typeface="Arial"/>
              </a:defRPr>
            </a:pPr>
            <a:r>
              <a:rPr dirty="0"/>
              <a:t>Survivor Benefits</a:t>
            </a:r>
          </a:p>
          <a:p>
            <a:pPr marL="521368" indent="-521368" defTabSz="914400">
              <a:lnSpc>
                <a:spcPct val="200000"/>
              </a:lnSpc>
              <a:buSzPct val="100000"/>
              <a:buChar char="•"/>
              <a:defRPr sz="5700">
                <a:solidFill>
                  <a:srgbClr val="003056"/>
                </a:solidFill>
                <a:latin typeface="Arial"/>
                <a:ea typeface="Arial"/>
                <a:cs typeface="Arial"/>
                <a:sym typeface="Arial"/>
              </a:defRPr>
            </a:pPr>
            <a:r>
              <a:rPr dirty="0"/>
              <a:t>Federal Employee Retirement Income - Three Tiers </a:t>
            </a:r>
          </a:p>
          <a:p>
            <a:pPr marL="521368" indent="-521368" defTabSz="914400">
              <a:lnSpc>
                <a:spcPct val="200000"/>
              </a:lnSpc>
              <a:buSzPct val="100000"/>
              <a:buChar char="•"/>
              <a:defRPr sz="5700">
                <a:solidFill>
                  <a:srgbClr val="003056"/>
                </a:solidFill>
                <a:latin typeface="Arial"/>
                <a:ea typeface="Arial"/>
                <a:cs typeface="Arial"/>
                <a:sym typeface="Arial"/>
              </a:defRPr>
            </a:pPr>
            <a:r>
              <a:rPr dirty="0"/>
              <a:t>Financial Landmines </a:t>
            </a:r>
          </a:p>
        </p:txBody>
      </p:sp>
      <p:pic>
        <p:nvPicPr>
          <p:cNvPr id="3" name="Picture 2">
            <a:extLst>
              <a:ext uri="{FF2B5EF4-FFF2-40B4-BE49-F238E27FC236}">
                <a16:creationId xmlns:a16="http://schemas.microsoft.com/office/drawing/2014/main" id="{79B30DDC-D29A-49C0-B65C-3CDBB8D96B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6539" y="225287"/>
            <a:ext cx="5365946" cy="17942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217">
                                            <p:bg/>
                                          </p:spTgt>
                                        </p:tgtEl>
                                        <p:attrNameLst>
                                          <p:attrName>style.visibility</p:attrName>
                                        </p:attrNameLst>
                                      </p:cBhvr>
                                      <p:to>
                                        <p:strVal val="visible"/>
                                      </p:to>
                                    </p:set>
                                    <p:animEffect transition="in" filter="wipe(up)">
                                      <p:cBhvr>
                                        <p:cTn id="7" dur="500"/>
                                        <p:tgtEl>
                                          <p:spTgt spid="217">
                                            <p:bg/>
                                          </p:spTgt>
                                        </p:tgtEl>
                                      </p:cBhvr>
                                    </p:animEffect>
                                  </p:childTnLst>
                                </p:cTn>
                              </p:par>
                              <p:par>
                                <p:cTn id="8" presetID="22" presetClass="entr" presetSubtype="1" fill="hold" grpId="0" nodeType="withEffect">
                                  <p:stCondLst>
                                    <p:cond delay="0"/>
                                  </p:stCondLst>
                                  <p:iterate>
                                    <p:tmAbs val="0"/>
                                  </p:iterate>
                                  <p:childTnLst>
                                    <p:set>
                                      <p:cBhvr>
                                        <p:cTn id="9" fill="hold"/>
                                        <p:tgtEl>
                                          <p:spTgt spid="217">
                                            <p:txEl>
                                              <p:pRg st="0" end="0"/>
                                            </p:txEl>
                                          </p:spTgt>
                                        </p:tgtEl>
                                        <p:attrNameLst>
                                          <p:attrName>style.visibility</p:attrName>
                                        </p:attrNameLst>
                                      </p:cBhvr>
                                      <p:to>
                                        <p:strVal val="visible"/>
                                      </p:to>
                                    </p:set>
                                    <p:animEffect transition="in" filter="wipe(up)">
                                      <p:cBhvr>
                                        <p:cTn id="10" dur="500"/>
                                        <p:tgtEl>
                                          <p:spTgt spid="21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217">
                                            <p:txEl>
                                              <p:pRg st="1" end="1"/>
                                            </p:txEl>
                                          </p:spTgt>
                                        </p:tgtEl>
                                        <p:attrNameLst>
                                          <p:attrName>style.visibility</p:attrName>
                                        </p:attrNameLst>
                                      </p:cBhvr>
                                      <p:to>
                                        <p:strVal val="visible"/>
                                      </p:to>
                                    </p:set>
                                    <p:animEffect transition="in" filter="wipe(up)">
                                      <p:cBhvr>
                                        <p:cTn id="15" dur="500"/>
                                        <p:tgtEl>
                                          <p:spTgt spid="21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iterate>
                                    <p:tmAbs val="0"/>
                                  </p:iterate>
                                  <p:childTnLst>
                                    <p:set>
                                      <p:cBhvr>
                                        <p:cTn id="19" fill="hold"/>
                                        <p:tgtEl>
                                          <p:spTgt spid="217">
                                            <p:txEl>
                                              <p:pRg st="2" end="2"/>
                                            </p:txEl>
                                          </p:spTgt>
                                        </p:tgtEl>
                                        <p:attrNameLst>
                                          <p:attrName>style.visibility</p:attrName>
                                        </p:attrNameLst>
                                      </p:cBhvr>
                                      <p:to>
                                        <p:strVal val="visible"/>
                                      </p:to>
                                    </p:set>
                                    <p:animEffect transition="in" filter="wipe(up)">
                                      <p:cBhvr>
                                        <p:cTn id="20" dur="500"/>
                                        <p:tgtEl>
                                          <p:spTgt spid="21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iterate>
                                    <p:tmAbs val="0"/>
                                  </p:iterate>
                                  <p:childTnLst>
                                    <p:set>
                                      <p:cBhvr>
                                        <p:cTn id="24" fill="hold"/>
                                        <p:tgtEl>
                                          <p:spTgt spid="217">
                                            <p:txEl>
                                              <p:pRg st="3" end="3"/>
                                            </p:txEl>
                                          </p:spTgt>
                                        </p:tgtEl>
                                        <p:attrNameLst>
                                          <p:attrName>style.visibility</p:attrName>
                                        </p:attrNameLst>
                                      </p:cBhvr>
                                      <p:to>
                                        <p:strVal val="visible"/>
                                      </p:to>
                                    </p:set>
                                    <p:animEffect transition="in" filter="wipe(up)">
                                      <p:cBhvr>
                                        <p:cTn id="25" dur="500"/>
                                        <p:tgtEl>
                                          <p:spTgt spid="21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iterate>
                                    <p:tmAbs val="0"/>
                                  </p:iterate>
                                  <p:childTnLst>
                                    <p:set>
                                      <p:cBhvr>
                                        <p:cTn id="29" fill="hold"/>
                                        <p:tgtEl>
                                          <p:spTgt spid="217">
                                            <p:txEl>
                                              <p:pRg st="4" end="4"/>
                                            </p:txEl>
                                          </p:spTgt>
                                        </p:tgtEl>
                                        <p:attrNameLst>
                                          <p:attrName>style.visibility</p:attrName>
                                        </p:attrNameLst>
                                      </p:cBhvr>
                                      <p:to>
                                        <p:strVal val="visible"/>
                                      </p:to>
                                    </p:set>
                                    <p:animEffect transition="in" filter="wipe(up)">
                                      <p:cBhvr>
                                        <p:cTn id="30" dur="500"/>
                                        <p:tgtEl>
                                          <p:spTgt spid="21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 grpId="0" build="p" bldLvl="5"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Federal Employee Group…"/>
          <p:cNvSpPr txBox="1">
            <a:spLocks noGrp="1"/>
          </p:cNvSpPr>
          <p:nvPr>
            <p:ph type="ctrTitle"/>
          </p:nvPr>
        </p:nvSpPr>
        <p:spPr>
          <a:xfrm>
            <a:off x="926" y="4267200"/>
            <a:ext cx="24382149" cy="3505200"/>
          </a:xfrm>
          <a:prstGeom prst="rect">
            <a:avLst/>
          </a:prstGeom>
        </p:spPr>
        <p:txBody>
          <a:bodyPr/>
          <a:lstStyle/>
          <a:p>
            <a:pPr defTabSz="768095">
              <a:defRPr sz="10752" b="1">
                <a:solidFill>
                  <a:srgbClr val="E2231A"/>
                </a:solidFill>
                <a:latin typeface="Dotum"/>
                <a:ea typeface="Dotum"/>
                <a:cs typeface="Dotum"/>
                <a:sym typeface="Dotum"/>
              </a:defRPr>
            </a:pPr>
            <a:r>
              <a:t>Federal Employee Group</a:t>
            </a:r>
          </a:p>
          <a:p>
            <a:pPr defTabSz="768095">
              <a:defRPr sz="10752" b="1">
                <a:solidFill>
                  <a:srgbClr val="E2231A"/>
                </a:solidFill>
                <a:latin typeface="Dotum"/>
                <a:ea typeface="Dotum"/>
                <a:cs typeface="Dotum"/>
                <a:sym typeface="Dotum"/>
              </a:defRPr>
            </a:pPr>
            <a:r>
              <a:t>Life Insurance (FEGLI)</a:t>
            </a:r>
          </a:p>
        </p:txBody>
      </p:sp>
      <p:sp>
        <p:nvSpPr>
          <p:cNvPr id="220" name="Basic Overview"/>
          <p:cNvSpPr txBox="1">
            <a:spLocks noGrp="1"/>
          </p:cNvSpPr>
          <p:nvPr>
            <p:ph type="subTitle" sz="quarter" idx="1"/>
          </p:nvPr>
        </p:nvSpPr>
        <p:spPr>
          <a:xfrm>
            <a:off x="3962400" y="7937500"/>
            <a:ext cx="17373600" cy="3505200"/>
          </a:xfrm>
          <a:prstGeom prst="rect">
            <a:avLst/>
          </a:prstGeom>
        </p:spPr>
        <p:txBody>
          <a:bodyPr/>
          <a:lstStyle>
            <a:lvl1pPr>
              <a:defRPr b="1">
                <a:solidFill>
                  <a:srgbClr val="003056"/>
                </a:solidFill>
                <a:latin typeface="Dotum"/>
                <a:ea typeface="Dotum"/>
                <a:cs typeface="Dotum"/>
                <a:sym typeface="Dotum"/>
              </a:defRPr>
            </a:lvl1pPr>
          </a:lstStyle>
          <a:p>
            <a:pPr>
              <a:defRPr>
                <a:solidFill>
                  <a:srgbClr val="315683"/>
                </a:solidFill>
              </a:defRPr>
            </a:pPr>
            <a:r>
              <a:rPr>
                <a:solidFill>
                  <a:srgbClr val="003056"/>
                </a:solidFill>
              </a:rPr>
              <a:t>Basic Overview</a:t>
            </a:r>
          </a:p>
        </p:txBody>
      </p:sp>
      <p:pic>
        <p:nvPicPr>
          <p:cNvPr id="3" name="Picture 2">
            <a:extLst>
              <a:ext uri="{FF2B5EF4-FFF2-40B4-BE49-F238E27FC236}">
                <a16:creationId xmlns:a16="http://schemas.microsoft.com/office/drawing/2014/main" id="{FB589CA3-87D1-4939-A447-47A88BF611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0279" y="212035"/>
            <a:ext cx="5353878" cy="182705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Federal Employee Group Life Insurance (FEGLI)"/>
          <p:cNvSpPr txBox="1"/>
          <p:nvPr/>
        </p:nvSpPr>
        <p:spPr>
          <a:xfrm>
            <a:off x="491515" y="489730"/>
            <a:ext cx="17471848"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200">
                <a:solidFill>
                  <a:srgbClr val="FFFFFF"/>
                </a:solidFill>
              </a:defRPr>
            </a:lvl1pPr>
          </a:lstStyle>
          <a:p>
            <a:r>
              <a:t>Federal Employee Group Life Insurance (FEGLI)</a:t>
            </a:r>
          </a:p>
        </p:txBody>
      </p:sp>
      <p:sp>
        <p:nvSpPr>
          <p:cNvPr id="226" name="Group Plan…"/>
          <p:cNvSpPr txBox="1"/>
          <p:nvPr/>
        </p:nvSpPr>
        <p:spPr>
          <a:xfrm>
            <a:off x="4167401" y="3459261"/>
            <a:ext cx="15925401" cy="6797478"/>
          </a:xfrm>
          <a:prstGeom prst="rect">
            <a:avLst/>
          </a:prstGeom>
          <a:ln w="25400">
            <a:miter lim="400000"/>
          </a:ln>
          <a:extLst>
            <a:ext uri="{C572A759-6A51-4108-AA02-DFA0A04FC94B}">
              <ma14:wrappingTextBoxFlag xmlns:ma14="http://schemas.microsoft.com/office/mac/drawingml/2011/main" xmlns="" val="1"/>
            </a:ext>
          </a:extLst>
        </p:spPr>
        <p:txBody>
          <a:bodyPr lIns="45719" rIns="45719">
            <a:spAutoFit/>
          </a:bodyPr>
          <a:lstStyle/>
          <a:p>
            <a:pPr marL="651710" indent="-651710" defTabSz="914400">
              <a:lnSpc>
                <a:spcPct val="120000"/>
              </a:lnSpc>
              <a:buSzPct val="100000"/>
              <a:buChar char="•"/>
              <a:defRPr sz="6500">
                <a:solidFill>
                  <a:srgbClr val="003056"/>
                </a:solidFill>
                <a:latin typeface="Arial"/>
                <a:ea typeface="Arial"/>
                <a:cs typeface="Arial"/>
                <a:sym typeface="Arial"/>
              </a:defRPr>
            </a:pPr>
            <a:r>
              <a:t>Group Plan</a:t>
            </a:r>
          </a:p>
          <a:p>
            <a:pPr marL="1794710" lvl="3" indent="-651710" defTabSz="914400">
              <a:lnSpc>
                <a:spcPct val="120000"/>
              </a:lnSpc>
              <a:buSzPct val="100000"/>
              <a:buChar char="•"/>
              <a:defRPr sz="6500">
                <a:solidFill>
                  <a:srgbClr val="003056"/>
                </a:solidFill>
                <a:latin typeface="Arial"/>
                <a:ea typeface="Arial"/>
                <a:cs typeface="Arial"/>
                <a:sym typeface="Arial"/>
              </a:defRPr>
            </a:pPr>
            <a:r>
              <a:t>Everyone is lumped together: healthy/sick; smoker/non-smoker; etc.</a:t>
            </a:r>
          </a:p>
          <a:p>
            <a:pPr marL="1032710" lvl="1" indent="-651710" defTabSz="914400">
              <a:buSzPct val="100000"/>
              <a:buChar char="•"/>
              <a:defRPr sz="6500">
                <a:solidFill>
                  <a:srgbClr val="003056"/>
                </a:solidFill>
                <a:latin typeface="Arial"/>
                <a:ea typeface="Arial"/>
                <a:cs typeface="Arial"/>
                <a:sym typeface="Arial"/>
              </a:defRPr>
            </a:pPr>
            <a:endParaRPr/>
          </a:p>
          <a:p>
            <a:pPr marL="651710" indent="-651710" defTabSz="914400">
              <a:lnSpc>
                <a:spcPct val="150000"/>
              </a:lnSpc>
              <a:buSzPct val="100000"/>
              <a:buChar char="•"/>
              <a:defRPr sz="6500">
                <a:solidFill>
                  <a:srgbClr val="003056"/>
                </a:solidFill>
                <a:latin typeface="Arial"/>
                <a:ea typeface="Arial"/>
                <a:cs typeface="Arial"/>
                <a:sym typeface="Arial"/>
              </a:defRPr>
            </a:pPr>
            <a:r>
              <a:t>Administered by MetLife</a:t>
            </a:r>
          </a:p>
          <a:p>
            <a:pPr marL="1032710" lvl="1" indent="-651710" defTabSz="914400">
              <a:lnSpc>
                <a:spcPct val="150000"/>
              </a:lnSpc>
              <a:buSzPct val="100000"/>
              <a:buChar char="•"/>
              <a:defRPr sz="6500">
                <a:solidFill>
                  <a:srgbClr val="003056"/>
                </a:solidFill>
                <a:latin typeface="Arial"/>
                <a:ea typeface="Arial"/>
                <a:cs typeface="Arial"/>
                <a:sym typeface="Arial"/>
              </a:defRPr>
            </a:pPr>
            <a:r>
              <a:t>Under contract with OPM</a:t>
            </a:r>
          </a:p>
        </p:txBody>
      </p:sp>
      <p:grpSp>
        <p:nvGrpSpPr>
          <p:cNvPr id="229" name="image21.png"/>
          <p:cNvGrpSpPr/>
          <p:nvPr/>
        </p:nvGrpSpPr>
        <p:grpSpPr>
          <a:xfrm>
            <a:off x="16211567" y="7308494"/>
            <a:ext cx="3842025" cy="3883117"/>
            <a:chOff x="0" y="0"/>
            <a:chExt cx="3842024" cy="3883115"/>
          </a:xfrm>
        </p:grpSpPr>
        <p:pic>
          <p:nvPicPr>
            <p:cNvPr id="228" name="image21.png" descr="image21.png"/>
            <p:cNvPicPr>
              <a:picLocks noChangeAspect="1"/>
            </p:cNvPicPr>
            <p:nvPr/>
          </p:nvPicPr>
          <p:blipFill>
            <a:blip r:embed="rId3">
              <a:extLst/>
            </a:blip>
            <a:srcRect/>
            <a:stretch>
              <a:fillRect/>
            </a:stretch>
          </p:blipFill>
          <p:spPr>
            <a:xfrm>
              <a:off x="203200" y="203200"/>
              <a:ext cx="3435625" cy="3438616"/>
            </a:xfrm>
            <a:prstGeom prst="rect">
              <a:avLst/>
            </a:prstGeom>
            <a:ln>
              <a:noFill/>
            </a:ln>
            <a:effectLst/>
          </p:spPr>
        </p:pic>
        <p:pic>
          <p:nvPicPr>
            <p:cNvPr id="227" name="image21.png" descr="image21.png"/>
            <p:cNvPicPr>
              <a:picLocks/>
            </p:cNvPicPr>
            <p:nvPr/>
          </p:nvPicPr>
          <p:blipFill>
            <a:blip r:embed="rId4">
              <a:extLst/>
            </a:blip>
            <a:stretch>
              <a:fillRect/>
            </a:stretch>
          </p:blipFill>
          <p:spPr>
            <a:xfrm>
              <a:off x="0" y="0"/>
              <a:ext cx="3842025" cy="3883116"/>
            </a:xfrm>
            <a:prstGeom prst="rect">
              <a:avLst/>
            </a:prstGeom>
            <a:effectLst/>
          </p:spPr>
        </p:pic>
      </p:grpSp>
      <p:pic>
        <p:nvPicPr>
          <p:cNvPr id="3" name="Picture 2">
            <a:extLst>
              <a:ext uri="{FF2B5EF4-FFF2-40B4-BE49-F238E27FC236}">
                <a16:creationId xmlns:a16="http://schemas.microsoft.com/office/drawing/2014/main" id="{8E405940-F996-4CB3-B616-1BE50804D3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500036" y="198783"/>
            <a:ext cx="5287616" cy="18207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226">
                                            <p:bg/>
                                          </p:spTgt>
                                        </p:tgtEl>
                                        <p:attrNameLst>
                                          <p:attrName>style.visibility</p:attrName>
                                        </p:attrNameLst>
                                      </p:cBhvr>
                                      <p:to>
                                        <p:strVal val="visible"/>
                                      </p:to>
                                    </p:set>
                                    <p:animEffect transition="in" filter="wipe(up)">
                                      <p:cBhvr>
                                        <p:cTn id="7" dur="1000"/>
                                        <p:tgtEl>
                                          <p:spTgt spid="226">
                                            <p:bg/>
                                          </p:spTgt>
                                        </p:tgtEl>
                                      </p:cBhvr>
                                    </p:animEffect>
                                  </p:childTnLst>
                                </p:cTn>
                              </p:par>
                              <p:par>
                                <p:cTn id="8" presetID="22" presetClass="entr" presetSubtype="1" fill="hold" grpId="0" nodeType="withEffect">
                                  <p:stCondLst>
                                    <p:cond delay="0"/>
                                  </p:stCondLst>
                                  <p:iterate>
                                    <p:tmAbs val="0"/>
                                  </p:iterate>
                                  <p:childTnLst>
                                    <p:set>
                                      <p:cBhvr>
                                        <p:cTn id="9" fill="hold"/>
                                        <p:tgtEl>
                                          <p:spTgt spid="226">
                                            <p:txEl>
                                              <p:pRg st="0" end="0"/>
                                            </p:txEl>
                                          </p:spTgt>
                                        </p:tgtEl>
                                        <p:attrNameLst>
                                          <p:attrName>style.visibility</p:attrName>
                                        </p:attrNameLst>
                                      </p:cBhvr>
                                      <p:to>
                                        <p:strVal val="visible"/>
                                      </p:to>
                                    </p:set>
                                    <p:animEffect transition="in" filter="wipe(up)">
                                      <p:cBhvr>
                                        <p:cTn id="10" dur="1000"/>
                                        <p:tgtEl>
                                          <p:spTgt spid="2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iterate>
                                    <p:tmAbs val="0"/>
                                  </p:iterate>
                                  <p:childTnLst>
                                    <p:set>
                                      <p:cBhvr>
                                        <p:cTn id="14" fill="hold"/>
                                        <p:tgtEl>
                                          <p:spTgt spid="226">
                                            <p:txEl>
                                              <p:pRg st="1" end="1"/>
                                            </p:txEl>
                                          </p:spTgt>
                                        </p:tgtEl>
                                        <p:attrNameLst>
                                          <p:attrName>style.visibility</p:attrName>
                                        </p:attrNameLst>
                                      </p:cBhvr>
                                      <p:to>
                                        <p:strVal val="visible"/>
                                      </p:to>
                                    </p:set>
                                    <p:animEffect transition="in" filter="wipe(up)">
                                      <p:cBhvr>
                                        <p:cTn id="15" dur="1000"/>
                                        <p:tgtEl>
                                          <p:spTgt spid="226">
                                            <p:txEl>
                                              <p:pRg st="1" end="1"/>
                                            </p:txEl>
                                          </p:spTgt>
                                        </p:tgtEl>
                                      </p:cBhvr>
                                    </p:animEffect>
                                  </p:childTnLst>
                                </p:cTn>
                              </p:par>
                            </p:childTnLst>
                          </p:cTn>
                        </p:par>
                        <p:par>
                          <p:cTn id="16" fill="hold">
                            <p:stCondLst>
                              <p:cond delay="1000"/>
                            </p:stCondLst>
                            <p:childTnLst>
                              <p:par>
                                <p:cTn id="17" presetID="22" presetClass="entr" presetSubtype="1" fill="hold" grpId="0" nodeType="afterEffect">
                                  <p:stCondLst>
                                    <p:cond delay="0"/>
                                  </p:stCondLst>
                                  <p:iterate>
                                    <p:tmAbs val="0"/>
                                  </p:iterate>
                                  <p:childTnLst>
                                    <p:set>
                                      <p:cBhvr>
                                        <p:cTn id="18" fill="hold"/>
                                        <p:tgtEl>
                                          <p:spTgt spid="226">
                                            <p:txEl>
                                              <p:pRg st="2" end="2"/>
                                            </p:txEl>
                                          </p:spTgt>
                                        </p:tgtEl>
                                        <p:attrNameLst>
                                          <p:attrName>style.visibility</p:attrName>
                                        </p:attrNameLst>
                                      </p:cBhvr>
                                      <p:to>
                                        <p:strVal val="visible"/>
                                      </p:to>
                                    </p:set>
                                    <p:animEffect transition="in" filter="wipe(up)">
                                      <p:cBhvr>
                                        <p:cTn id="19" dur="1000"/>
                                        <p:tgtEl>
                                          <p:spTgt spid="226">
                                            <p:txEl>
                                              <p:pRg st="2" end="2"/>
                                            </p:txEl>
                                          </p:spTgt>
                                        </p:tgtEl>
                                      </p:cBhvr>
                                    </p:animEffect>
                                  </p:childTnLst>
                                </p:cTn>
                              </p:par>
                            </p:childTnLst>
                          </p:cTn>
                        </p:par>
                        <p:par>
                          <p:cTn id="20" fill="hold">
                            <p:stCondLst>
                              <p:cond delay="2000"/>
                            </p:stCondLst>
                            <p:childTnLst>
                              <p:par>
                                <p:cTn id="21" presetID="22" presetClass="entr" presetSubtype="1" fill="hold" grpId="0" nodeType="afterEffect">
                                  <p:stCondLst>
                                    <p:cond delay="0"/>
                                  </p:stCondLst>
                                  <p:iterate>
                                    <p:tmAbs val="0"/>
                                  </p:iterate>
                                  <p:childTnLst>
                                    <p:set>
                                      <p:cBhvr>
                                        <p:cTn id="22" fill="hold"/>
                                        <p:tgtEl>
                                          <p:spTgt spid="226">
                                            <p:txEl>
                                              <p:pRg st="3" end="3"/>
                                            </p:txEl>
                                          </p:spTgt>
                                        </p:tgtEl>
                                        <p:attrNameLst>
                                          <p:attrName>style.visibility</p:attrName>
                                        </p:attrNameLst>
                                      </p:cBhvr>
                                      <p:to>
                                        <p:strVal val="visible"/>
                                      </p:to>
                                    </p:set>
                                    <p:animEffect transition="in" filter="wipe(up)">
                                      <p:cBhvr>
                                        <p:cTn id="23" dur="1000"/>
                                        <p:tgtEl>
                                          <p:spTgt spid="226">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iterate>
                                    <p:tmAbs val="0"/>
                                  </p:iterate>
                                  <p:childTnLst>
                                    <p:set>
                                      <p:cBhvr>
                                        <p:cTn id="27" fill="hold"/>
                                        <p:tgtEl>
                                          <p:spTgt spid="226">
                                            <p:txEl>
                                              <p:pRg st="4" end="4"/>
                                            </p:txEl>
                                          </p:spTgt>
                                        </p:tgtEl>
                                        <p:attrNameLst>
                                          <p:attrName>style.visibility</p:attrName>
                                        </p:attrNameLst>
                                      </p:cBhvr>
                                      <p:to>
                                        <p:strVal val="visible"/>
                                      </p:to>
                                    </p:set>
                                    <p:animEffect transition="in" filter="wipe(up)">
                                      <p:cBhvr>
                                        <p:cTn id="28" dur="1000"/>
                                        <p:tgtEl>
                                          <p:spTgt spid="226">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grpId="0" nodeType="clickEffect">
                                  <p:stCondLst>
                                    <p:cond delay="0"/>
                                  </p:stCondLst>
                                  <p:iterate>
                                    <p:tmAbs val="0"/>
                                  </p:iterate>
                                  <p:childTnLst>
                                    <p:set>
                                      <p:cBhvr>
                                        <p:cTn id="32" fill="hold"/>
                                        <p:tgtEl>
                                          <p:spTgt spid="229"/>
                                        </p:tgtEl>
                                        <p:attrNameLst>
                                          <p:attrName>style.visibility</p:attrName>
                                        </p:attrNameLst>
                                      </p:cBhvr>
                                      <p:to>
                                        <p:strVal val="visible"/>
                                      </p:to>
                                    </p:set>
                                    <p:anim calcmode="lin" valueType="num">
                                      <p:cBhvr>
                                        <p:cTn id="33" dur="1000" fill="hold"/>
                                        <p:tgtEl>
                                          <p:spTgt spid="229"/>
                                        </p:tgtEl>
                                        <p:attrNameLst>
                                          <p:attrName>ppt_w</p:attrName>
                                        </p:attrNameLst>
                                      </p:cBhvr>
                                      <p:tavLst>
                                        <p:tav tm="0">
                                          <p:val>
                                            <p:fltVal val="0"/>
                                          </p:val>
                                        </p:tav>
                                        <p:tav tm="100000">
                                          <p:val>
                                            <p:strVal val="#ppt_w"/>
                                          </p:val>
                                        </p:tav>
                                      </p:tavLst>
                                    </p:anim>
                                    <p:anim calcmode="lin" valueType="num">
                                      <p:cBhvr>
                                        <p:cTn id="34" dur="1000" fill="hold"/>
                                        <p:tgtEl>
                                          <p:spTgt spid="22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 grpId="0" build="p" bldLvl="5" animBg="1" advAuto="0"/>
      <p:bldP spid="229" grpId="0"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FEGLI - Basic"/>
          <p:cNvSpPr txBox="1"/>
          <p:nvPr/>
        </p:nvSpPr>
        <p:spPr>
          <a:xfrm>
            <a:off x="491515" y="489730"/>
            <a:ext cx="4826071" cy="1300481"/>
          </a:xfrm>
          <a:prstGeom prst="rect">
            <a:avLst/>
          </a:prstGeom>
          <a:ln w="25400">
            <a:miter lim="400000"/>
          </a:ln>
          <a:extLst>
            <a:ext uri="{C572A759-6A51-4108-AA02-DFA0A04FC94B}">
              <ma14:wrappingTextBoxFlag xmlns:ma14="http://schemas.microsoft.com/office/mac/drawingml/2011/main" xmlns="" val="1"/>
            </a:ext>
          </a:extLst>
        </p:spPr>
        <p:txBody>
          <a:bodyPr wrap="none" tIns="91439" bIns="91439">
            <a:spAutoFit/>
          </a:bodyPr>
          <a:lstStyle>
            <a:lvl1pPr>
              <a:defRPr sz="7200">
                <a:solidFill>
                  <a:srgbClr val="FFFFFF"/>
                </a:solidFill>
              </a:defRPr>
            </a:lvl1pPr>
          </a:lstStyle>
          <a:p>
            <a:r>
              <a:t>FEGLI - Basic</a:t>
            </a:r>
          </a:p>
        </p:txBody>
      </p:sp>
      <p:sp>
        <p:nvSpPr>
          <p:cNvPr id="240" name="Low Costs…"/>
          <p:cNvSpPr txBox="1"/>
          <p:nvPr/>
        </p:nvSpPr>
        <p:spPr>
          <a:xfrm>
            <a:off x="4167401" y="3832269"/>
            <a:ext cx="15925401" cy="7686015"/>
          </a:xfrm>
          <a:prstGeom prst="rect">
            <a:avLst/>
          </a:prstGeom>
          <a:ln w="25400">
            <a:miter lim="400000"/>
          </a:ln>
          <a:extLst>
            <a:ext uri="{C572A759-6A51-4108-AA02-DFA0A04FC94B}">
              <ma14:wrappingTextBoxFlag xmlns:ma14="http://schemas.microsoft.com/office/mac/drawingml/2011/main" xmlns="" val="1"/>
            </a:ext>
          </a:extLst>
        </p:spPr>
        <p:txBody>
          <a:bodyPr lIns="45719" rIns="45719">
            <a:spAutoFit/>
          </a:bodyPr>
          <a:lstStyle/>
          <a:p>
            <a:pPr marL="651710" indent="-651710" defTabSz="914400">
              <a:lnSpc>
                <a:spcPct val="150000"/>
              </a:lnSpc>
              <a:buSzPct val="100000"/>
              <a:buChar char="•"/>
              <a:defRPr sz="6500">
                <a:solidFill>
                  <a:srgbClr val="003056"/>
                </a:solidFill>
                <a:latin typeface="Arial"/>
                <a:ea typeface="Arial"/>
                <a:cs typeface="Arial"/>
                <a:sym typeface="Arial"/>
              </a:defRPr>
            </a:pPr>
            <a:endParaRPr lang="en-US" sz="8000" dirty="0"/>
          </a:p>
          <a:p>
            <a:pPr marL="651710" indent="-651710" defTabSz="914400">
              <a:lnSpc>
                <a:spcPct val="150000"/>
              </a:lnSpc>
              <a:buSzPct val="100000"/>
              <a:buChar char="•"/>
              <a:defRPr sz="6500">
                <a:solidFill>
                  <a:srgbClr val="003056"/>
                </a:solidFill>
                <a:latin typeface="Arial"/>
                <a:ea typeface="Arial"/>
                <a:cs typeface="Arial"/>
                <a:sym typeface="Arial"/>
              </a:defRPr>
            </a:pPr>
            <a:r>
              <a:rPr lang="en-US" sz="9600" b="1" dirty="0"/>
              <a:t>Free of charge for postal employees.</a:t>
            </a:r>
            <a:endParaRPr sz="9600" b="1" dirty="0"/>
          </a:p>
          <a:p>
            <a:pPr defTabSz="914400">
              <a:lnSpc>
                <a:spcPct val="150000"/>
              </a:lnSpc>
              <a:buSzPct val="100000"/>
              <a:defRPr sz="6500">
                <a:solidFill>
                  <a:srgbClr val="003056"/>
                </a:solidFill>
                <a:latin typeface="Arial"/>
                <a:ea typeface="Arial"/>
                <a:cs typeface="Arial"/>
                <a:sym typeface="Arial"/>
              </a:defRPr>
            </a:pPr>
            <a:endParaRPr dirty="0"/>
          </a:p>
        </p:txBody>
      </p:sp>
      <p:pic>
        <p:nvPicPr>
          <p:cNvPr id="3" name="Picture 2">
            <a:extLst>
              <a:ext uri="{FF2B5EF4-FFF2-40B4-BE49-F238E27FC236}">
                <a16:creationId xmlns:a16="http://schemas.microsoft.com/office/drawing/2014/main" id="{428C0564-540F-4820-B866-155A07D58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26539" y="185531"/>
            <a:ext cx="5365945" cy="183396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dissolve/>
      </p:transition>
    </mc:Choice>
    <mc:Fallback xmlns="">
      <p:transition spd="slow">
        <p:fade/>
      </p:transition>
    </mc:Fallback>
  </mc:AlternateContent>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p:tmAbs val="0"/>
                                  </p:iterate>
                                  <p:childTnLst>
                                    <p:set>
                                      <p:cBhvr>
                                        <p:cTn id="6" fill="hold"/>
                                        <p:tgtEl>
                                          <p:spTgt spid="240">
                                            <p:bg/>
                                          </p:spTgt>
                                        </p:tgtEl>
                                        <p:attrNameLst>
                                          <p:attrName>style.visibility</p:attrName>
                                        </p:attrNameLst>
                                      </p:cBhvr>
                                      <p:to>
                                        <p:strVal val="visible"/>
                                      </p:to>
                                    </p:set>
                                    <p:animEffect transition="in" filter="wipe(up)">
                                      <p:cBhvr>
                                        <p:cTn id="7" dur="1000"/>
                                        <p:tgtEl>
                                          <p:spTgt spid="240">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0" grpId="0" build="p" bldLvl="5" animBg="1" advAuto="0"/>
    </p:bldLst>
  </p:timing>
</p:sld>
</file>

<file path=ppt/theme/theme1.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Custom Design">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Custom Design">
      <a:majorFont>
        <a:latin typeface="Helvetica"/>
        <a:ea typeface="Helvetica"/>
        <a:cs typeface="Helvetica"/>
      </a:majorFont>
      <a:minorFont>
        <a:latin typeface="Calibri"/>
        <a:ea typeface="Calibri"/>
        <a:cs typeface="Calibri"/>
      </a:minorFont>
    </a:fontScheme>
    <a:fmtScheme name="Custom Desig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35000"/>
              </a:srgbClr>
            </a:outerShdw>
          </a:effectLst>
        </a:effectStyle>
        <a:effectStyle>
          <a:effectLst>
            <a:outerShdw blurRad="76200" dist="38100" dir="5400000" rotWithShape="0">
              <a:srgbClr val="000000">
                <a:alpha val="35000"/>
              </a:srgbClr>
            </a:outerShdw>
          </a:effectLst>
        </a:effectStyle>
        <a:effectStyle>
          <a:effectLst>
            <a:outerShdw blurRad="76200" dist="381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outerShdw blurRad="76200" dist="381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50800" cap="flat">
          <a:solidFill>
            <a:schemeClr val="accent1"/>
          </a:solidFill>
          <a:prstDash val="solid"/>
          <a:round/>
        </a:ln>
        <a:effectLst>
          <a:outerShdw blurRad="76200" dist="381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254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18288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4835</TotalTime>
  <Words>4526</Words>
  <Application>Microsoft Office PowerPoint</Application>
  <PresentationFormat>Custom</PresentationFormat>
  <Paragraphs>270</Paragraphs>
  <Slides>43</Slides>
  <Notes>39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Dotum</vt:lpstr>
      <vt:lpstr>Arial</vt:lpstr>
      <vt:lpstr>Calibri</vt:lpstr>
      <vt:lpstr>Capitals</vt:lpstr>
      <vt:lpstr>Helvetica</vt:lpstr>
      <vt:lpstr>Custom Design</vt:lpstr>
      <vt:lpstr>PowerPoint Presentation</vt:lpstr>
      <vt:lpstr>PowerPoint Presentation</vt:lpstr>
      <vt:lpstr>PowerPoint Presentation</vt:lpstr>
      <vt:lpstr>PowerPoint Presentation</vt:lpstr>
      <vt:lpstr>PowerPoint Presentation</vt:lpstr>
      <vt:lpstr>PowerPoint Presentation</vt:lpstr>
      <vt:lpstr>Federal Employee Group Life Insurance (FEGLI)</vt:lpstr>
      <vt:lpstr>PowerPoint Presentation</vt:lpstr>
      <vt:lpstr>PowerPoint Presentation</vt:lpstr>
      <vt:lpstr>PowerPoint Presentation</vt:lpstr>
      <vt:lpstr>PowerPoint Presentation</vt:lpstr>
      <vt:lpstr>PowerPoint Presentation</vt:lpstr>
      <vt:lpstr>Federal Retirement Systems</vt:lpstr>
      <vt:lpstr>PowerPoint Presentation</vt:lpstr>
      <vt:lpstr>PowerPoint Presentation</vt:lpstr>
      <vt:lpstr>PowerPoint Presentation</vt:lpstr>
      <vt:lpstr>PowerPoint Presentation</vt:lpstr>
      <vt:lpstr>PowerPoint Presentation</vt:lpstr>
      <vt:lpstr>PowerPoint Presentation</vt:lpstr>
      <vt:lpstr>Federal Survivor Benefits</vt:lpstr>
      <vt:lpstr>PowerPoint Presentation</vt:lpstr>
      <vt:lpstr>PowerPoint Presentation</vt:lpstr>
      <vt:lpstr>Social Security</vt:lpstr>
      <vt:lpstr>PowerPoint Presentation</vt:lpstr>
      <vt:lpstr>PowerPoint Presentation</vt:lpstr>
      <vt:lpstr>Thrift Savings Plan (TSP)</vt:lpstr>
      <vt:lpstr>PowerPoint Presentation</vt:lpstr>
      <vt:lpstr>PowerPoint Presentation</vt:lpstr>
      <vt:lpstr>PowerPoint Presentation</vt:lpstr>
      <vt:lpstr>Supplemental Retirement  Income Options</vt:lpstr>
      <vt:lpstr>PowerPoint Presentation</vt:lpstr>
      <vt:lpstr>PowerPoint Presentation</vt:lpstr>
      <vt:lpstr>PowerPoint Presentation</vt:lpstr>
      <vt:lpstr>PowerPoint Presentation</vt:lpstr>
      <vt:lpstr>Financial Landmines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 Majewski</dc:creator>
  <cp:lastModifiedBy>John Mashburn</cp:lastModifiedBy>
  <cp:revision>5</cp:revision>
  <dcterms:modified xsi:type="dcterms:W3CDTF">2019-01-26T22:25:12Z</dcterms:modified>
</cp:coreProperties>
</file>