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4" r:id="rId2"/>
  </p:sldMasterIdLst>
  <p:notesMasterIdLst>
    <p:notesMasterId r:id="rId14"/>
  </p:notesMasterIdLst>
  <p:sldIdLst>
    <p:sldId id="257" r:id="rId3"/>
    <p:sldId id="321" r:id="rId4"/>
    <p:sldId id="292" r:id="rId5"/>
    <p:sldId id="293" r:id="rId6"/>
    <p:sldId id="320" r:id="rId7"/>
    <p:sldId id="323" r:id="rId8"/>
    <p:sldId id="325" r:id="rId9"/>
    <p:sldId id="326" r:id="rId10"/>
    <p:sldId id="309" r:id="rId11"/>
    <p:sldId id="318" r:id="rId12"/>
    <p:sldId id="285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3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C0"/>
    <a:srgbClr val="F5F078"/>
    <a:srgbClr val="A5CCC7"/>
    <a:srgbClr val="2BB673"/>
    <a:srgbClr val="B2B3B3"/>
    <a:srgbClr val="33C1EF"/>
    <a:srgbClr val="7C5538"/>
    <a:srgbClr val="DDBE8F"/>
    <a:srgbClr val="D54629"/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 showGuides="1">
      <p:cViewPr varScale="1">
        <p:scale>
          <a:sx n="86" d="100"/>
          <a:sy n="86" d="100"/>
        </p:scale>
        <p:origin x="514" y="67"/>
      </p:cViewPr>
      <p:guideLst>
        <p:guide orient="horz" pos="1032"/>
        <p:guide pos="3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6F1B89-3DA2-4159-B207-294F49256CC3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955658-4157-40D0-8BEA-C2E10436F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1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55658-4157-40D0-8BEA-C2E10436F4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2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3DA08-245C-492C-BD11-2958635C7E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>
          <a:xfrm>
            <a:off x="0" y="0"/>
            <a:ext cx="12192000" cy="6146038"/>
          </a:xfrm>
          <a:prstGeom prst="rect">
            <a:avLst/>
          </a:prstGeom>
        </p:spPr>
      </p:pic>
      <p:sp>
        <p:nvSpPr>
          <p:cNvPr id="18" name="Flowchart: Manual Input 3"/>
          <p:cNvSpPr/>
          <p:nvPr userDrawn="1"/>
        </p:nvSpPr>
        <p:spPr>
          <a:xfrm flipH="1">
            <a:off x="-11430" y="2200275"/>
            <a:ext cx="12203430" cy="46577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0"/>
              <a:gd name="connsiteY0" fmla="*/ 17497 h 25497"/>
              <a:gd name="connsiteX1" fmla="*/ 10010 w 10010"/>
              <a:gd name="connsiteY1" fmla="*/ 0 h 25497"/>
              <a:gd name="connsiteX2" fmla="*/ 10000 w 10010"/>
              <a:gd name="connsiteY2" fmla="*/ 25497 h 25497"/>
              <a:gd name="connsiteX3" fmla="*/ 0 w 10010"/>
              <a:gd name="connsiteY3" fmla="*/ 25497 h 25497"/>
              <a:gd name="connsiteX4" fmla="*/ 0 w 10010"/>
              <a:gd name="connsiteY4" fmla="*/ 17497 h 25497"/>
              <a:gd name="connsiteX0" fmla="*/ 0 w 10010"/>
              <a:gd name="connsiteY0" fmla="*/ 19815 h 27815"/>
              <a:gd name="connsiteX1" fmla="*/ 10010 w 10010"/>
              <a:gd name="connsiteY1" fmla="*/ 0 h 27815"/>
              <a:gd name="connsiteX2" fmla="*/ 10000 w 10010"/>
              <a:gd name="connsiteY2" fmla="*/ 27815 h 27815"/>
              <a:gd name="connsiteX3" fmla="*/ 0 w 10010"/>
              <a:gd name="connsiteY3" fmla="*/ 27815 h 27815"/>
              <a:gd name="connsiteX4" fmla="*/ 0 w 10010"/>
              <a:gd name="connsiteY4" fmla="*/ 19815 h 2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27815">
                <a:moveTo>
                  <a:pt x="0" y="19815"/>
                </a:moveTo>
                <a:lnTo>
                  <a:pt x="10010" y="0"/>
                </a:lnTo>
                <a:cubicBezTo>
                  <a:pt x="10007" y="8499"/>
                  <a:pt x="10003" y="19316"/>
                  <a:pt x="10000" y="27815"/>
                </a:cubicBezTo>
                <a:lnTo>
                  <a:pt x="0" y="27815"/>
                </a:lnTo>
                <a:lnTo>
                  <a:pt x="0" y="19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859169">
            <a:off x="-174883" y="2852815"/>
            <a:ext cx="7906629" cy="431421"/>
          </a:xfrm>
          <a:custGeom>
            <a:avLst/>
            <a:gdLst>
              <a:gd name="connsiteX0" fmla="*/ 0 w 7992471"/>
              <a:gd name="connsiteY0" fmla="*/ 0 h 427531"/>
              <a:gd name="connsiteX1" fmla="*/ 7992471 w 7992471"/>
              <a:gd name="connsiteY1" fmla="*/ 0 h 427531"/>
              <a:gd name="connsiteX2" fmla="*/ 7992471 w 7992471"/>
              <a:gd name="connsiteY2" fmla="*/ 427531 h 427531"/>
              <a:gd name="connsiteX3" fmla="*/ 0 w 7992471"/>
              <a:gd name="connsiteY3" fmla="*/ 427531 h 427531"/>
              <a:gd name="connsiteX4" fmla="*/ 0 w 7992471"/>
              <a:gd name="connsiteY4" fmla="*/ 0 h 427531"/>
              <a:gd name="connsiteX0" fmla="*/ 525558 w 7992471"/>
              <a:gd name="connsiteY0" fmla="*/ 0 h 428974"/>
              <a:gd name="connsiteX1" fmla="*/ 7992471 w 7992471"/>
              <a:gd name="connsiteY1" fmla="*/ 1443 h 428974"/>
              <a:gd name="connsiteX2" fmla="*/ 7992471 w 7992471"/>
              <a:gd name="connsiteY2" fmla="*/ 428974 h 428974"/>
              <a:gd name="connsiteX3" fmla="*/ 0 w 7992471"/>
              <a:gd name="connsiteY3" fmla="*/ 428974 h 428974"/>
              <a:gd name="connsiteX4" fmla="*/ 525558 w 7992471"/>
              <a:gd name="connsiteY4" fmla="*/ 0 h 428974"/>
              <a:gd name="connsiteX0" fmla="*/ 0 w 7466913"/>
              <a:gd name="connsiteY0" fmla="*/ 0 h 428974"/>
              <a:gd name="connsiteX1" fmla="*/ 7466913 w 7466913"/>
              <a:gd name="connsiteY1" fmla="*/ 1443 h 428974"/>
              <a:gd name="connsiteX2" fmla="*/ 7466913 w 7466913"/>
              <a:gd name="connsiteY2" fmla="*/ 428974 h 428974"/>
              <a:gd name="connsiteX3" fmla="*/ 102795 w 7466913"/>
              <a:gd name="connsiteY3" fmla="*/ 425868 h 428974"/>
              <a:gd name="connsiteX4" fmla="*/ 0 w 7466913"/>
              <a:gd name="connsiteY4" fmla="*/ 0 h 428974"/>
              <a:gd name="connsiteX0" fmla="*/ 0 w 7906629"/>
              <a:gd name="connsiteY0" fmla="*/ 0 h 431421"/>
              <a:gd name="connsiteX1" fmla="*/ 7466913 w 7906629"/>
              <a:gd name="connsiteY1" fmla="*/ 1443 h 431421"/>
              <a:gd name="connsiteX2" fmla="*/ 7906629 w 7906629"/>
              <a:gd name="connsiteY2" fmla="*/ 431421 h 431421"/>
              <a:gd name="connsiteX3" fmla="*/ 102795 w 7906629"/>
              <a:gd name="connsiteY3" fmla="*/ 425868 h 431421"/>
              <a:gd name="connsiteX4" fmla="*/ 0 w 7906629"/>
              <a:gd name="connsiteY4" fmla="*/ 0 h 43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6629" h="431421">
                <a:moveTo>
                  <a:pt x="0" y="0"/>
                </a:moveTo>
                <a:lnTo>
                  <a:pt x="7466913" y="1443"/>
                </a:lnTo>
                <a:lnTo>
                  <a:pt x="7906629" y="431421"/>
                </a:lnTo>
                <a:lnTo>
                  <a:pt x="102795" y="4258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 rot="11597372">
            <a:off x="6196101" y="4394941"/>
            <a:ext cx="6119767" cy="336919"/>
          </a:xfrm>
          <a:custGeom>
            <a:avLst/>
            <a:gdLst>
              <a:gd name="connsiteX0" fmla="*/ 0 w 5978420"/>
              <a:gd name="connsiteY0" fmla="*/ 0 h 335914"/>
              <a:gd name="connsiteX1" fmla="*/ 5978420 w 5978420"/>
              <a:gd name="connsiteY1" fmla="*/ 0 h 335914"/>
              <a:gd name="connsiteX2" fmla="*/ 5978420 w 5978420"/>
              <a:gd name="connsiteY2" fmla="*/ 335914 h 335914"/>
              <a:gd name="connsiteX3" fmla="*/ 0 w 5978420"/>
              <a:gd name="connsiteY3" fmla="*/ 335914 h 335914"/>
              <a:gd name="connsiteX4" fmla="*/ 0 w 5978420"/>
              <a:gd name="connsiteY4" fmla="*/ 0 h 335914"/>
              <a:gd name="connsiteX0" fmla="*/ 0 w 5978420"/>
              <a:gd name="connsiteY0" fmla="*/ 0 h 335914"/>
              <a:gd name="connsiteX1" fmla="*/ 5978420 w 5978420"/>
              <a:gd name="connsiteY1" fmla="*/ 0 h 335914"/>
              <a:gd name="connsiteX2" fmla="*/ 5978420 w 5978420"/>
              <a:gd name="connsiteY2" fmla="*/ 335914 h 335914"/>
              <a:gd name="connsiteX3" fmla="*/ 258790 w 5978420"/>
              <a:gd name="connsiteY3" fmla="*/ 333511 h 335914"/>
              <a:gd name="connsiteX4" fmla="*/ 0 w 5978420"/>
              <a:gd name="connsiteY4" fmla="*/ 0 h 335914"/>
              <a:gd name="connsiteX0" fmla="*/ 0 w 5795979"/>
              <a:gd name="connsiteY0" fmla="*/ 5844 h 335914"/>
              <a:gd name="connsiteX1" fmla="*/ 5795979 w 5795979"/>
              <a:gd name="connsiteY1" fmla="*/ 0 h 335914"/>
              <a:gd name="connsiteX2" fmla="*/ 5795979 w 5795979"/>
              <a:gd name="connsiteY2" fmla="*/ 335914 h 335914"/>
              <a:gd name="connsiteX3" fmla="*/ 76349 w 5795979"/>
              <a:gd name="connsiteY3" fmla="*/ 333511 h 335914"/>
              <a:gd name="connsiteX4" fmla="*/ 0 w 5795979"/>
              <a:gd name="connsiteY4" fmla="*/ 5844 h 335914"/>
              <a:gd name="connsiteX0" fmla="*/ 0 w 5810978"/>
              <a:gd name="connsiteY0" fmla="*/ 4493 h 335914"/>
              <a:gd name="connsiteX1" fmla="*/ 5810978 w 5810978"/>
              <a:gd name="connsiteY1" fmla="*/ 0 h 335914"/>
              <a:gd name="connsiteX2" fmla="*/ 5810978 w 5810978"/>
              <a:gd name="connsiteY2" fmla="*/ 335914 h 335914"/>
              <a:gd name="connsiteX3" fmla="*/ 91348 w 5810978"/>
              <a:gd name="connsiteY3" fmla="*/ 333511 h 335914"/>
              <a:gd name="connsiteX4" fmla="*/ 0 w 5810978"/>
              <a:gd name="connsiteY4" fmla="*/ 4493 h 335914"/>
              <a:gd name="connsiteX0" fmla="*/ 0 w 5806343"/>
              <a:gd name="connsiteY0" fmla="*/ 3398 h 335914"/>
              <a:gd name="connsiteX1" fmla="*/ 5806343 w 5806343"/>
              <a:gd name="connsiteY1" fmla="*/ 0 h 335914"/>
              <a:gd name="connsiteX2" fmla="*/ 5806343 w 5806343"/>
              <a:gd name="connsiteY2" fmla="*/ 335914 h 335914"/>
              <a:gd name="connsiteX3" fmla="*/ 86713 w 5806343"/>
              <a:gd name="connsiteY3" fmla="*/ 333511 h 335914"/>
              <a:gd name="connsiteX4" fmla="*/ 0 w 5806343"/>
              <a:gd name="connsiteY4" fmla="*/ 3398 h 335914"/>
              <a:gd name="connsiteX0" fmla="*/ 0 w 5806343"/>
              <a:gd name="connsiteY0" fmla="*/ 3398 h 335914"/>
              <a:gd name="connsiteX1" fmla="*/ 5806343 w 5806343"/>
              <a:gd name="connsiteY1" fmla="*/ 0 h 335914"/>
              <a:gd name="connsiteX2" fmla="*/ 5806343 w 5806343"/>
              <a:gd name="connsiteY2" fmla="*/ 335914 h 335914"/>
              <a:gd name="connsiteX3" fmla="*/ 76348 w 5806343"/>
              <a:gd name="connsiteY3" fmla="*/ 331067 h 335914"/>
              <a:gd name="connsiteX4" fmla="*/ 0 w 5806343"/>
              <a:gd name="connsiteY4" fmla="*/ 3398 h 335914"/>
              <a:gd name="connsiteX0" fmla="*/ 0 w 6119767"/>
              <a:gd name="connsiteY0" fmla="*/ 3398 h 336919"/>
              <a:gd name="connsiteX1" fmla="*/ 5806343 w 6119767"/>
              <a:gd name="connsiteY1" fmla="*/ 0 h 336919"/>
              <a:gd name="connsiteX2" fmla="*/ 6119767 w 6119767"/>
              <a:gd name="connsiteY2" fmla="*/ 336919 h 336919"/>
              <a:gd name="connsiteX3" fmla="*/ 76348 w 6119767"/>
              <a:gd name="connsiteY3" fmla="*/ 331067 h 336919"/>
              <a:gd name="connsiteX4" fmla="*/ 0 w 6119767"/>
              <a:gd name="connsiteY4" fmla="*/ 3398 h 33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767" h="336919">
                <a:moveTo>
                  <a:pt x="0" y="3398"/>
                </a:moveTo>
                <a:lnTo>
                  <a:pt x="5806343" y="0"/>
                </a:lnTo>
                <a:lnTo>
                  <a:pt x="6119767" y="336919"/>
                </a:lnTo>
                <a:lnTo>
                  <a:pt x="76348" y="331067"/>
                </a:lnTo>
                <a:lnTo>
                  <a:pt x="0" y="33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1566" y="4853079"/>
            <a:ext cx="10515600" cy="11010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69" y="4071720"/>
            <a:ext cx="1918431" cy="551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6" y="3802629"/>
            <a:ext cx="1431369" cy="8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7997"/>
            <a:ext cx="10935853" cy="6096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99708"/>
            <a:ext cx="10935853" cy="494313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2800">
                <a:latin typeface="+mn-lt"/>
                <a:cs typeface="Calibri" panose="020F0502020204030204" pitchFamily="34" charset="0"/>
              </a:defRPr>
            </a:lvl1pPr>
            <a:lvl2pPr marL="377190" indent="-171450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Font typeface="Century Gothic" panose="020B0502020202020204" pitchFamily="34" charset="0"/>
              <a:buChar char="–"/>
              <a:defRPr sz="2000">
                <a:latin typeface="+mn-lt"/>
                <a:cs typeface="Calibri" panose="020F0502020204030204" pitchFamily="34" charset="0"/>
              </a:defRPr>
            </a:lvl2pPr>
            <a:lvl3pPr marL="582930" indent="-171450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cs typeface="Calibri" panose="020F0502020204030204" pitchFamily="34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+mn-lt"/>
                <a:cs typeface="Calibri" panose="020F0502020204030204" pitchFamily="34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4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1289304"/>
            <a:ext cx="10935853" cy="6096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1" y="2050474"/>
            <a:ext cx="10935853" cy="480752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34390" y="760446"/>
            <a:ext cx="7922736" cy="462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900"/>
              </a:spcBef>
              <a:buNone/>
              <a:defRPr lang="en-US" sz="2400" kern="1200" cap="none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290" y="1590930"/>
            <a:ext cx="5487372" cy="4807526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accent1"/>
              </a:buCl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6263" indent="-371475">
              <a:buClr>
                <a:schemeClr val="accent1"/>
              </a:buClr>
              <a:buFont typeface="Calibri" panose="020F0502020204030204" pitchFamily="34" charset="0"/>
              <a:buChar char="―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25425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7113" indent="-136525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08100" indent="-136525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290" y="820271"/>
            <a:ext cx="11353438" cy="6096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330105" y="1590930"/>
            <a:ext cx="5487372" cy="4807526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accent1"/>
              </a:buCl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20700" indent="-315913">
              <a:buClr>
                <a:schemeClr val="accent1"/>
              </a:buClr>
              <a:buFont typeface="Calibri" panose="020F0502020204030204" pitchFamily="34" charset="0"/>
              <a:buChar char="―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8838" indent="-282575"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969963" algn="l"/>
              </a:tabLst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69963" indent="-136525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169863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2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88" y="940857"/>
            <a:ext cx="1093585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77600" y="6655858"/>
            <a:ext cx="914400" cy="202142"/>
          </a:xfrm>
          <a:prstGeom prst="rect">
            <a:avLst/>
          </a:prstGeom>
        </p:spPr>
        <p:txBody>
          <a:bodyPr/>
          <a:lstStyle/>
          <a:p>
            <a:fld id="{B21B85B8-CE2C-454E-ABE8-E8DF9D561C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1788" y="1848332"/>
            <a:ext cx="10935853" cy="480752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85799"/>
            <a:ext cx="10935853" cy="60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3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49922"/>
            <a:ext cx="10935853" cy="6096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99708"/>
            <a:ext cx="10935853" cy="494313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2800">
                <a:latin typeface="+mn-lt"/>
                <a:cs typeface="Calibri" panose="020F0502020204030204" pitchFamily="34" charset="0"/>
              </a:defRPr>
            </a:lvl1pPr>
            <a:lvl2pPr marL="377190" indent="-171450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Font typeface="Century Gothic" panose="020B0502020202020204" pitchFamily="34" charset="0"/>
              <a:buChar char="–"/>
              <a:defRPr sz="2000">
                <a:latin typeface="+mn-lt"/>
                <a:cs typeface="Calibri" panose="020F0502020204030204" pitchFamily="34" charset="0"/>
              </a:defRPr>
            </a:lvl2pPr>
            <a:lvl3pPr marL="582930" indent="-171450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cs typeface="Calibri" panose="020F0502020204030204" pitchFamily="34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+mn-lt"/>
                <a:cs typeface="Calibri" panose="020F0502020204030204" pitchFamily="34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6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1" y="1289304"/>
            <a:ext cx="10935853" cy="6096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1" y="2050474"/>
            <a:ext cx="10935853" cy="480752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34390" y="760446"/>
            <a:ext cx="7922736" cy="4629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900"/>
              </a:spcBef>
              <a:buNone/>
              <a:defRPr lang="en-US" sz="2400" kern="1200" cap="none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6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290" y="1590930"/>
            <a:ext cx="5487372" cy="4807526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accent1"/>
              </a:buCl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6263" indent="-371475">
              <a:buClr>
                <a:schemeClr val="accent1"/>
              </a:buClr>
              <a:buFont typeface="Calibri" panose="020F0502020204030204" pitchFamily="34" charset="0"/>
              <a:buChar char="―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25425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7113" indent="-136525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08100" indent="-136525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290" y="820271"/>
            <a:ext cx="11353438" cy="6096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330105" y="1590930"/>
            <a:ext cx="5487372" cy="4807526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accent1"/>
              </a:buCl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20700" indent="-315913">
              <a:buClr>
                <a:schemeClr val="accent1"/>
              </a:buClr>
              <a:buFont typeface="Calibri" panose="020F0502020204030204" pitchFamily="34" charset="0"/>
              <a:buChar char="―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8838" indent="-282575"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969963" algn="l"/>
              </a:tabLst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69963" indent="-136525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169863">
              <a:buClr>
                <a:schemeClr val="accent1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0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88" y="940857"/>
            <a:ext cx="1093585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77600" y="6655858"/>
            <a:ext cx="914400" cy="202142"/>
          </a:xfrm>
          <a:prstGeom prst="rect">
            <a:avLst/>
          </a:prstGeom>
        </p:spPr>
        <p:txBody>
          <a:bodyPr/>
          <a:lstStyle/>
          <a:p>
            <a:fld id="{B21B85B8-CE2C-454E-ABE8-E8DF9D561C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1788" y="1848332"/>
            <a:ext cx="10935853" cy="480752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2197100"/>
            <a:ext cx="9895447" cy="7778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69900" y="2921001"/>
            <a:ext cx="10100564" cy="1417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154622"/>
            <a:ext cx="7264154" cy="4859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6891935" y="1154622"/>
            <a:ext cx="754778" cy="48595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0800000">
            <a:off x="4974668" y="1154621"/>
            <a:ext cx="7217331" cy="30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4800599" y="1154622"/>
            <a:ext cx="344991" cy="3058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0" y="6678823"/>
            <a:ext cx="7248527" cy="241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 flipH="1">
            <a:off x="7354608" y="6534150"/>
            <a:ext cx="4837391" cy="32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 userDrawn="1"/>
        </p:nvSpPr>
        <p:spPr>
          <a:xfrm flipH="1">
            <a:off x="7086602" y="6534150"/>
            <a:ext cx="540465" cy="3238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6786282"/>
            <a:ext cx="9144000" cy="717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45" y="5461249"/>
            <a:ext cx="1918431" cy="551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32" y="5192158"/>
            <a:ext cx="1431369" cy="8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85799"/>
            <a:ext cx="10935853" cy="60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9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>
          <a:xfrm>
            <a:off x="0" y="0"/>
            <a:ext cx="12192000" cy="6146038"/>
          </a:xfrm>
          <a:prstGeom prst="rect">
            <a:avLst/>
          </a:prstGeom>
        </p:spPr>
      </p:pic>
      <p:sp>
        <p:nvSpPr>
          <p:cNvPr id="18" name="Flowchart: Manual Input 3"/>
          <p:cNvSpPr/>
          <p:nvPr userDrawn="1"/>
        </p:nvSpPr>
        <p:spPr>
          <a:xfrm flipH="1">
            <a:off x="-11430" y="2200275"/>
            <a:ext cx="12203430" cy="46577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0"/>
              <a:gd name="connsiteY0" fmla="*/ 17497 h 25497"/>
              <a:gd name="connsiteX1" fmla="*/ 10010 w 10010"/>
              <a:gd name="connsiteY1" fmla="*/ 0 h 25497"/>
              <a:gd name="connsiteX2" fmla="*/ 10000 w 10010"/>
              <a:gd name="connsiteY2" fmla="*/ 25497 h 25497"/>
              <a:gd name="connsiteX3" fmla="*/ 0 w 10010"/>
              <a:gd name="connsiteY3" fmla="*/ 25497 h 25497"/>
              <a:gd name="connsiteX4" fmla="*/ 0 w 10010"/>
              <a:gd name="connsiteY4" fmla="*/ 17497 h 25497"/>
              <a:gd name="connsiteX0" fmla="*/ 0 w 10010"/>
              <a:gd name="connsiteY0" fmla="*/ 19815 h 27815"/>
              <a:gd name="connsiteX1" fmla="*/ 10010 w 10010"/>
              <a:gd name="connsiteY1" fmla="*/ 0 h 27815"/>
              <a:gd name="connsiteX2" fmla="*/ 10000 w 10010"/>
              <a:gd name="connsiteY2" fmla="*/ 27815 h 27815"/>
              <a:gd name="connsiteX3" fmla="*/ 0 w 10010"/>
              <a:gd name="connsiteY3" fmla="*/ 27815 h 27815"/>
              <a:gd name="connsiteX4" fmla="*/ 0 w 10010"/>
              <a:gd name="connsiteY4" fmla="*/ 19815 h 2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27815">
                <a:moveTo>
                  <a:pt x="0" y="19815"/>
                </a:moveTo>
                <a:lnTo>
                  <a:pt x="10010" y="0"/>
                </a:lnTo>
                <a:cubicBezTo>
                  <a:pt x="10007" y="8499"/>
                  <a:pt x="10003" y="19316"/>
                  <a:pt x="10000" y="27815"/>
                </a:cubicBezTo>
                <a:lnTo>
                  <a:pt x="0" y="27815"/>
                </a:lnTo>
                <a:lnTo>
                  <a:pt x="0" y="19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" y="3378059"/>
            <a:ext cx="2917920" cy="83834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859169">
            <a:off x="-174883" y="2852815"/>
            <a:ext cx="7906629" cy="431421"/>
          </a:xfrm>
          <a:custGeom>
            <a:avLst/>
            <a:gdLst>
              <a:gd name="connsiteX0" fmla="*/ 0 w 7992471"/>
              <a:gd name="connsiteY0" fmla="*/ 0 h 427531"/>
              <a:gd name="connsiteX1" fmla="*/ 7992471 w 7992471"/>
              <a:gd name="connsiteY1" fmla="*/ 0 h 427531"/>
              <a:gd name="connsiteX2" fmla="*/ 7992471 w 7992471"/>
              <a:gd name="connsiteY2" fmla="*/ 427531 h 427531"/>
              <a:gd name="connsiteX3" fmla="*/ 0 w 7992471"/>
              <a:gd name="connsiteY3" fmla="*/ 427531 h 427531"/>
              <a:gd name="connsiteX4" fmla="*/ 0 w 7992471"/>
              <a:gd name="connsiteY4" fmla="*/ 0 h 427531"/>
              <a:gd name="connsiteX0" fmla="*/ 525558 w 7992471"/>
              <a:gd name="connsiteY0" fmla="*/ 0 h 428974"/>
              <a:gd name="connsiteX1" fmla="*/ 7992471 w 7992471"/>
              <a:gd name="connsiteY1" fmla="*/ 1443 h 428974"/>
              <a:gd name="connsiteX2" fmla="*/ 7992471 w 7992471"/>
              <a:gd name="connsiteY2" fmla="*/ 428974 h 428974"/>
              <a:gd name="connsiteX3" fmla="*/ 0 w 7992471"/>
              <a:gd name="connsiteY3" fmla="*/ 428974 h 428974"/>
              <a:gd name="connsiteX4" fmla="*/ 525558 w 7992471"/>
              <a:gd name="connsiteY4" fmla="*/ 0 h 428974"/>
              <a:gd name="connsiteX0" fmla="*/ 0 w 7466913"/>
              <a:gd name="connsiteY0" fmla="*/ 0 h 428974"/>
              <a:gd name="connsiteX1" fmla="*/ 7466913 w 7466913"/>
              <a:gd name="connsiteY1" fmla="*/ 1443 h 428974"/>
              <a:gd name="connsiteX2" fmla="*/ 7466913 w 7466913"/>
              <a:gd name="connsiteY2" fmla="*/ 428974 h 428974"/>
              <a:gd name="connsiteX3" fmla="*/ 102795 w 7466913"/>
              <a:gd name="connsiteY3" fmla="*/ 425868 h 428974"/>
              <a:gd name="connsiteX4" fmla="*/ 0 w 7466913"/>
              <a:gd name="connsiteY4" fmla="*/ 0 h 428974"/>
              <a:gd name="connsiteX0" fmla="*/ 0 w 7906629"/>
              <a:gd name="connsiteY0" fmla="*/ 0 h 431421"/>
              <a:gd name="connsiteX1" fmla="*/ 7466913 w 7906629"/>
              <a:gd name="connsiteY1" fmla="*/ 1443 h 431421"/>
              <a:gd name="connsiteX2" fmla="*/ 7906629 w 7906629"/>
              <a:gd name="connsiteY2" fmla="*/ 431421 h 431421"/>
              <a:gd name="connsiteX3" fmla="*/ 102795 w 7906629"/>
              <a:gd name="connsiteY3" fmla="*/ 425868 h 431421"/>
              <a:gd name="connsiteX4" fmla="*/ 0 w 7906629"/>
              <a:gd name="connsiteY4" fmla="*/ 0 h 43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6629" h="431421">
                <a:moveTo>
                  <a:pt x="0" y="0"/>
                </a:moveTo>
                <a:lnTo>
                  <a:pt x="7466913" y="1443"/>
                </a:lnTo>
                <a:lnTo>
                  <a:pt x="7906629" y="431421"/>
                </a:lnTo>
                <a:lnTo>
                  <a:pt x="102795" y="4258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 rot="11597372">
            <a:off x="6196101" y="4394941"/>
            <a:ext cx="6119767" cy="336919"/>
          </a:xfrm>
          <a:custGeom>
            <a:avLst/>
            <a:gdLst>
              <a:gd name="connsiteX0" fmla="*/ 0 w 5978420"/>
              <a:gd name="connsiteY0" fmla="*/ 0 h 335914"/>
              <a:gd name="connsiteX1" fmla="*/ 5978420 w 5978420"/>
              <a:gd name="connsiteY1" fmla="*/ 0 h 335914"/>
              <a:gd name="connsiteX2" fmla="*/ 5978420 w 5978420"/>
              <a:gd name="connsiteY2" fmla="*/ 335914 h 335914"/>
              <a:gd name="connsiteX3" fmla="*/ 0 w 5978420"/>
              <a:gd name="connsiteY3" fmla="*/ 335914 h 335914"/>
              <a:gd name="connsiteX4" fmla="*/ 0 w 5978420"/>
              <a:gd name="connsiteY4" fmla="*/ 0 h 335914"/>
              <a:gd name="connsiteX0" fmla="*/ 0 w 5978420"/>
              <a:gd name="connsiteY0" fmla="*/ 0 h 335914"/>
              <a:gd name="connsiteX1" fmla="*/ 5978420 w 5978420"/>
              <a:gd name="connsiteY1" fmla="*/ 0 h 335914"/>
              <a:gd name="connsiteX2" fmla="*/ 5978420 w 5978420"/>
              <a:gd name="connsiteY2" fmla="*/ 335914 h 335914"/>
              <a:gd name="connsiteX3" fmla="*/ 258790 w 5978420"/>
              <a:gd name="connsiteY3" fmla="*/ 333511 h 335914"/>
              <a:gd name="connsiteX4" fmla="*/ 0 w 5978420"/>
              <a:gd name="connsiteY4" fmla="*/ 0 h 335914"/>
              <a:gd name="connsiteX0" fmla="*/ 0 w 5795979"/>
              <a:gd name="connsiteY0" fmla="*/ 5844 h 335914"/>
              <a:gd name="connsiteX1" fmla="*/ 5795979 w 5795979"/>
              <a:gd name="connsiteY1" fmla="*/ 0 h 335914"/>
              <a:gd name="connsiteX2" fmla="*/ 5795979 w 5795979"/>
              <a:gd name="connsiteY2" fmla="*/ 335914 h 335914"/>
              <a:gd name="connsiteX3" fmla="*/ 76349 w 5795979"/>
              <a:gd name="connsiteY3" fmla="*/ 333511 h 335914"/>
              <a:gd name="connsiteX4" fmla="*/ 0 w 5795979"/>
              <a:gd name="connsiteY4" fmla="*/ 5844 h 335914"/>
              <a:gd name="connsiteX0" fmla="*/ 0 w 5810978"/>
              <a:gd name="connsiteY0" fmla="*/ 4493 h 335914"/>
              <a:gd name="connsiteX1" fmla="*/ 5810978 w 5810978"/>
              <a:gd name="connsiteY1" fmla="*/ 0 h 335914"/>
              <a:gd name="connsiteX2" fmla="*/ 5810978 w 5810978"/>
              <a:gd name="connsiteY2" fmla="*/ 335914 h 335914"/>
              <a:gd name="connsiteX3" fmla="*/ 91348 w 5810978"/>
              <a:gd name="connsiteY3" fmla="*/ 333511 h 335914"/>
              <a:gd name="connsiteX4" fmla="*/ 0 w 5810978"/>
              <a:gd name="connsiteY4" fmla="*/ 4493 h 335914"/>
              <a:gd name="connsiteX0" fmla="*/ 0 w 5806343"/>
              <a:gd name="connsiteY0" fmla="*/ 3398 h 335914"/>
              <a:gd name="connsiteX1" fmla="*/ 5806343 w 5806343"/>
              <a:gd name="connsiteY1" fmla="*/ 0 h 335914"/>
              <a:gd name="connsiteX2" fmla="*/ 5806343 w 5806343"/>
              <a:gd name="connsiteY2" fmla="*/ 335914 h 335914"/>
              <a:gd name="connsiteX3" fmla="*/ 86713 w 5806343"/>
              <a:gd name="connsiteY3" fmla="*/ 333511 h 335914"/>
              <a:gd name="connsiteX4" fmla="*/ 0 w 5806343"/>
              <a:gd name="connsiteY4" fmla="*/ 3398 h 335914"/>
              <a:gd name="connsiteX0" fmla="*/ 0 w 5806343"/>
              <a:gd name="connsiteY0" fmla="*/ 3398 h 335914"/>
              <a:gd name="connsiteX1" fmla="*/ 5806343 w 5806343"/>
              <a:gd name="connsiteY1" fmla="*/ 0 h 335914"/>
              <a:gd name="connsiteX2" fmla="*/ 5806343 w 5806343"/>
              <a:gd name="connsiteY2" fmla="*/ 335914 h 335914"/>
              <a:gd name="connsiteX3" fmla="*/ 76348 w 5806343"/>
              <a:gd name="connsiteY3" fmla="*/ 331067 h 335914"/>
              <a:gd name="connsiteX4" fmla="*/ 0 w 5806343"/>
              <a:gd name="connsiteY4" fmla="*/ 3398 h 335914"/>
              <a:gd name="connsiteX0" fmla="*/ 0 w 6119767"/>
              <a:gd name="connsiteY0" fmla="*/ 3398 h 336919"/>
              <a:gd name="connsiteX1" fmla="*/ 5806343 w 6119767"/>
              <a:gd name="connsiteY1" fmla="*/ 0 h 336919"/>
              <a:gd name="connsiteX2" fmla="*/ 6119767 w 6119767"/>
              <a:gd name="connsiteY2" fmla="*/ 336919 h 336919"/>
              <a:gd name="connsiteX3" fmla="*/ 76348 w 6119767"/>
              <a:gd name="connsiteY3" fmla="*/ 331067 h 336919"/>
              <a:gd name="connsiteX4" fmla="*/ 0 w 6119767"/>
              <a:gd name="connsiteY4" fmla="*/ 3398 h 33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767" h="336919">
                <a:moveTo>
                  <a:pt x="0" y="3398"/>
                </a:moveTo>
                <a:lnTo>
                  <a:pt x="5806343" y="0"/>
                </a:lnTo>
                <a:lnTo>
                  <a:pt x="6119767" y="336919"/>
                </a:lnTo>
                <a:lnTo>
                  <a:pt x="76348" y="331067"/>
                </a:lnTo>
                <a:lnTo>
                  <a:pt x="0" y="33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6072" y="4533901"/>
            <a:ext cx="10515600" cy="110109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1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2187055" y="574594"/>
            <a:ext cx="73284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0" y="433828"/>
            <a:ext cx="2390775" cy="281529"/>
            <a:chOff x="-4068736" y="6452558"/>
            <a:chExt cx="10420946" cy="4054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-4068736" y="6452558"/>
              <a:ext cx="9405412" cy="405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304279" y="6452558"/>
              <a:ext cx="2047931" cy="4054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 flipH="1">
            <a:off x="0" y="643640"/>
            <a:ext cx="12192000" cy="717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28836" y="6496798"/>
            <a:ext cx="642657" cy="25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pg. </a:t>
            </a:r>
            <a:fld id="{7E2F7A80-F3B9-42E9-817F-E74F607549CF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47" y="146646"/>
            <a:ext cx="1387375" cy="398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39" y="86264"/>
            <a:ext cx="813762" cy="4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68" r:id="rId4"/>
    <p:sldLayoutId id="2147483669" r:id="rId5"/>
    <p:sldLayoutId id="2147483672" r:id="rId6"/>
    <p:sldLayoutId id="2147483671" r:id="rId7"/>
    <p:sldLayoutId id="214748368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67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flipH="1">
            <a:off x="2187055" y="460294"/>
            <a:ext cx="81111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0" y="319528"/>
            <a:ext cx="2390775" cy="281529"/>
            <a:chOff x="-4068736" y="6452558"/>
            <a:chExt cx="10420946" cy="4054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-4068736" y="6452558"/>
              <a:ext cx="9405412" cy="405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304279" y="6452558"/>
              <a:ext cx="2047931" cy="4054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 flipH="1">
            <a:off x="0" y="529340"/>
            <a:ext cx="12192000" cy="717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428836" y="6496798"/>
            <a:ext cx="642657" cy="25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pg. </a:t>
            </a:r>
            <a:fld id="{7E2F7A80-F3B9-42E9-817F-E74F607549CF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19" y="0"/>
            <a:ext cx="1627574" cy="4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67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97" y="4890339"/>
            <a:ext cx="10515600" cy="1030333"/>
          </a:xfrm>
        </p:spPr>
        <p:txBody>
          <a:bodyPr/>
          <a:lstStyle/>
          <a:p>
            <a:r>
              <a:rPr lang="en-US" dirty="0"/>
              <a:t>Reducing Risk and Enabling Federal Land Reuse </a:t>
            </a:r>
            <a:br>
              <a:rPr lang="en-US" dirty="0"/>
            </a:br>
            <a:r>
              <a:rPr lang="en-US" dirty="0"/>
              <a:t>on the Oak Ridge Reservation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3997" y="5990088"/>
            <a:ext cx="10473528" cy="5257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Jay Mullis, Manager, DOE-Oak Ridge Office of Environmental Management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Ken Rueter, UCOR, an AECOM-led partnership with Jacobs, President and CEO</a:t>
            </a:r>
          </a:p>
        </p:txBody>
      </p:sp>
    </p:spTree>
    <p:extLst>
      <p:ext uri="{BB962C8B-B14F-4D97-AF65-F5344CB8AC3E}">
        <p14:creationId xmlns:p14="http://schemas.microsoft.com/office/powerpoint/2010/main" val="22296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r="11364" b="5397"/>
          <a:stretch/>
        </p:blipFill>
        <p:spPr>
          <a:xfrm>
            <a:off x="7120554" y="751114"/>
            <a:ext cx="5071446" cy="58238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9561" y="1753999"/>
            <a:ext cx="7906869" cy="2176583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Transferred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1,281 acres for reindustrialization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Duct Island parcel for Coqui Pharma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3,470 acres for conservation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Other Government Use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K-31 site for UPF project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K-1065 for NNSA warehouse/shipping and receiving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3307" y="863403"/>
            <a:ext cx="6064370" cy="609600"/>
          </a:xfrm>
        </p:spPr>
        <p:txBody>
          <a:bodyPr/>
          <a:lstStyle/>
          <a:p>
            <a:r>
              <a:rPr lang="en-US" dirty="0"/>
              <a:t>Committed to Land Reuse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1953051" y="4420489"/>
            <a:ext cx="7009799" cy="794657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Central Campus Cleanup</a:t>
            </a:r>
          </a:p>
          <a:p>
            <a:pPr lvl="1">
              <a:spcBef>
                <a:spcPts val="0"/>
              </a:spcBef>
              <a:buClr>
                <a:srgbClr val="1B748A"/>
              </a:buClr>
            </a:pPr>
            <a:r>
              <a:rPr lang="en-US" sz="2000" dirty="0">
                <a:solidFill>
                  <a:prstClr val="black"/>
                </a:solidFill>
              </a:rPr>
              <a:t>Enables new missions (e.g., supercomputing, isotope production, Translational Research Capability facility)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4497314" y="5932588"/>
            <a:ext cx="6213078" cy="816429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Biology Complex D&amp;D </a:t>
            </a:r>
          </a:p>
          <a:p>
            <a:pPr lvl="1">
              <a:spcBef>
                <a:spcPts val="0"/>
              </a:spcBef>
              <a:buClr>
                <a:srgbClr val="1B748A"/>
              </a:buClr>
            </a:pPr>
            <a:r>
              <a:rPr lang="en-US" sz="2000" dirty="0">
                <a:solidFill>
                  <a:prstClr val="black"/>
                </a:solidFill>
              </a:rPr>
              <a:t>Enables construction of new lithium facility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47944" y="1720579"/>
            <a:ext cx="6477261" cy="0"/>
          </a:xfrm>
          <a:prstGeom prst="line">
            <a:avLst/>
          </a:prstGeom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612" y="1426665"/>
            <a:ext cx="1077686" cy="566057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ETTP</a:t>
            </a:r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>
            <a:off x="1820393" y="4365810"/>
            <a:ext cx="6374701" cy="0"/>
          </a:xfrm>
          <a:prstGeom prst="line">
            <a:avLst/>
          </a:prstGeom>
          <a:ln w="222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2707" y="4082781"/>
            <a:ext cx="1077686" cy="56605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ORNL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5648664"/>
            <a:ext cx="1077686" cy="56605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Y-12</a:t>
            </a:r>
          </a:p>
        </p:txBody>
      </p:sp>
      <p:cxnSp>
        <p:nvCxnSpPr>
          <p:cNvPr id="27" name="Straight Connector 26"/>
          <p:cNvCxnSpPr>
            <a:stCxn id="26" idx="3"/>
          </p:cNvCxnSpPr>
          <p:nvPr/>
        </p:nvCxnSpPr>
        <p:spPr>
          <a:xfrm>
            <a:off x="4354286" y="5931693"/>
            <a:ext cx="5893895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7288" y="2140008"/>
            <a:ext cx="3346704" cy="4623955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12372" y="2140008"/>
            <a:ext cx="3348990" cy="462395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62950" y="2140008"/>
            <a:ext cx="3348990" cy="462395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7997"/>
            <a:ext cx="10935853" cy="663614"/>
          </a:xfrm>
        </p:spPr>
        <p:txBody>
          <a:bodyPr/>
          <a:lstStyle/>
          <a:p>
            <a:r>
              <a:rPr lang="en-US" b="1" dirty="0"/>
              <a:t>Keeping the End State in Mind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3383280"/>
            <a:ext cx="3357563" cy="3223260"/>
          </a:xfrm>
          <a:prstGeom prst="rect">
            <a:avLst/>
          </a:prstGeom>
        </p:spPr>
      </p:pic>
      <p:sp>
        <p:nvSpPr>
          <p:cNvPr id="10" name="Flowchart: Off-page Connector 9"/>
          <p:cNvSpPr/>
          <p:nvPr/>
        </p:nvSpPr>
        <p:spPr>
          <a:xfrm>
            <a:off x="637968" y="2255415"/>
            <a:ext cx="3360420" cy="2360098"/>
          </a:xfrm>
          <a:prstGeom prst="flowChartOffpageConnector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Historic Preservation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and National Park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7" y="1444531"/>
            <a:ext cx="1613087" cy="16130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9" b="16162"/>
          <a:stretch/>
        </p:blipFill>
        <p:spPr>
          <a:xfrm>
            <a:off x="4514850" y="3874770"/>
            <a:ext cx="3341370" cy="2846070"/>
          </a:xfrm>
          <a:prstGeom prst="rect">
            <a:avLst/>
          </a:prstGeom>
        </p:spPr>
      </p:pic>
      <p:sp>
        <p:nvSpPr>
          <p:cNvPr id="24" name="Flowchart: Off-page Connector 23"/>
          <p:cNvSpPr/>
          <p:nvPr/>
        </p:nvSpPr>
        <p:spPr>
          <a:xfrm>
            <a:off x="4506657" y="2255415"/>
            <a:ext cx="3360420" cy="2360098"/>
          </a:xfrm>
          <a:prstGeom prst="flowChartOffpageConnector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Private Sector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Industrial Park</a:t>
            </a: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6" y="1444531"/>
            <a:ext cx="1613087" cy="16130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15722"/>
          <a:stretch/>
        </p:blipFill>
        <p:spPr>
          <a:xfrm>
            <a:off x="8366760" y="3794760"/>
            <a:ext cx="3346906" cy="2926080"/>
          </a:xfrm>
          <a:prstGeom prst="rect">
            <a:avLst/>
          </a:prstGeom>
        </p:spPr>
      </p:pic>
      <p:sp>
        <p:nvSpPr>
          <p:cNvPr id="26" name="Flowchart: Off-page Connector 25"/>
          <p:cNvSpPr/>
          <p:nvPr/>
        </p:nvSpPr>
        <p:spPr>
          <a:xfrm>
            <a:off x="8357235" y="2255415"/>
            <a:ext cx="3360420" cy="2360098"/>
          </a:xfrm>
          <a:prstGeom prst="flowChartOffpageConnector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Conservation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Areas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30" y="1444531"/>
            <a:ext cx="1613087" cy="1613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682" y="6286500"/>
            <a:ext cx="3364992" cy="5715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~100 acres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4371" y="6286500"/>
            <a:ext cx="3364992" cy="5715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~1,500 acres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4949" y="6286500"/>
            <a:ext cx="3364992" cy="571500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~3,500 acres</a:t>
            </a:r>
          </a:p>
        </p:txBody>
      </p:sp>
    </p:spTree>
    <p:extLst>
      <p:ext uri="{BB962C8B-B14F-4D97-AF65-F5344CB8AC3E}">
        <p14:creationId xmlns:p14="http://schemas.microsoft.com/office/powerpoint/2010/main" val="42916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Jay Mullis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Manager, DOE-Oak Ridge Office of Environmental Management</a:t>
            </a:r>
          </a:p>
        </p:txBody>
      </p:sp>
    </p:spTree>
    <p:extLst>
      <p:ext uri="{BB962C8B-B14F-4D97-AF65-F5344CB8AC3E}">
        <p14:creationId xmlns:p14="http://schemas.microsoft.com/office/powerpoint/2010/main" val="2483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Ingredients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743" y="1727280"/>
            <a:ext cx="3098417" cy="2741026"/>
          </a:xfrm>
          <a:prstGeom prst="round2Diag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7" y="3233389"/>
            <a:ext cx="1056398" cy="864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8459" y="1727280"/>
            <a:ext cx="3098417" cy="2741026"/>
          </a:xfrm>
          <a:prstGeom prst="round2Diag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Partnerships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1" y="3378476"/>
            <a:ext cx="873335" cy="646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4174" y="1727280"/>
            <a:ext cx="3098417" cy="2741026"/>
          </a:xfrm>
          <a:prstGeom prst="round2Diag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Vision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96" y="3210310"/>
            <a:ext cx="763524" cy="763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742" y="4609093"/>
            <a:ext cx="2885151" cy="11035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10-Year Program Plan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Partnering agreements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5462" y="4609093"/>
            <a:ext cx="2823175" cy="14647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Contractors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Unions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National Nuclear Security Administration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Office of Science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4742" y="4609093"/>
            <a:ext cx="3298994" cy="146475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Goal-oriented mentality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Projects focused on progress and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9490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Approach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3522062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24622" y="3818678"/>
            <a:ext cx="0" cy="1247887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59811" y="1537593"/>
            <a:ext cx="0" cy="115659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91115" y="3818678"/>
            <a:ext cx="0" cy="1247887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26" y="2420072"/>
            <a:ext cx="2739592" cy="2230374"/>
          </a:xfrm>
          <a:prstGeom prst="rect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22" y="2420072"/>
            <a:ext cx="2739592" cy="2230374"/>
          </a:xfrm>
          <a:prstGeom prst="rect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38" y="2420072"/>
            <a:ext cx="2739592" cy="2230374"/>
          </a:xfrm>
          <a:prstGeom prst="rect">
            <a:avLst/>
          </a:prstGeom>
          <a:ln w="7302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57004" y="5158293"/>
            <a:ext cx="2335237" cy="7760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Vision 2016</a:t>
            </a:r>
          </a:p>
          <a:p>
            <a:pPr algn="ctr">
              <a:lnSpc>
                <a:spcPts val="2400"/>
              </a:lnSpc>
            </a:pPr>
            <a:r>
              <a:rPr lang="en-US" sz="2200" dirty="0">
                <a:solidFill>
                  <a:schemeClr val="accent2"/>
                </a:solidFill>
              </a:rPr>
              <a:t>All five GDPs demolished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1107" y="1392731"/>
            <a:ext cx="5122973" cy="79013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Vision 2020</a:t>
            </a:r>
          </a:p>
          <a:p>
            <a:pPr>
              <a:lnSpc>
                <a:spcPts val="2400"/>
              </a:lnSpc>
            </a:pPr>
            <a:r>
              <a:rPr lang="en-US" sz="2200" dirty="0">
                <a:solidFill>
                  <a:schemeClr val="accent2"/>
                </a:solidFill>
              </a:rPr>
              <a:t>All remaining facilities demolished at ETTP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2275" y="5158293"/>
            <a:ext cx="4189615" cy="1199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Vision 2024</a:t>
            </a:r>
          </a:p>
          <a:p>
            <a:pPr>
              <a:lnSpc>
                <a:spcPts val="2400"/>
              </a:lnSpc>
            </a:pPr>
            <a:r>
              <a:rPr lang="en-US" sz="2200" dirty="0">
                <a:solidFill>
                  <a:schemeClr val="accent2"/>
                </a:solidFill>
              </a:rPr>
              <a:t>Excess contaminated facility cleanup and risk reduction at 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ORNL and Y-12</a:t>
            </a:r>
          </a:p>
        </p:txBody>
      </p:sp>
    </p:spTree>
    <p:extLst>
      <p:ext uri="{BB962C8B-B14F-4D97-AF65-F5344CB8AC3E}">
        <p14:creationId xmlns:p14="http://schemas.microsoft.com/office/powerpoint/2010/main" val="7741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 Rueter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UCOR, President and 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40476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"/>
          <a:stretch/>
        </p:blipFill>
        <p:spPr>
          <a:xfrm>
            <a:off x="3354668" y="683287"/>
            <a:ext cx="8837331" cy="6174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73240"/>
            <a:ext cx="4843305" cy="618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45360" y="2844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11486" y="4113450"/>
            <a:ext cx="10443882" cy="223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-17145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8670" indent="-13716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4410" indent="-13716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63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37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748A"/>
              </a:buClr>
              <a:buNone/>
              <a:defRPr/>
            </a:pP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11486" y="4235428"/>
            <a:ext cx="10935853" cy="244227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77190" indent="-17145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82930" indent="-17145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88670" indent="-13716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94410" indent="-137160" algn="l" defTabSz="6858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20015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63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737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850" y="2744026"/>
            <a:ext cx="4359819" cy="3001661"/>
          </a:xfrm>
        </p:spPr>
        <p:txBody>
          <a:bodyPr/>
          <a:lstStyle/>
          <a:p>
            <a:pPr marL="342900" indent="-342900">
              <a:lnSpc>
                <a:spcPts val="2800"/>
              </a:lnSpc>
              <a:buClr>
                <a:schemeClr val="bg1">
                  <a:lumMod val="95000"/>
                </a:schemeClr>
              </a:buClr>
              <a:buSzPct val="65000"/>
              <a:buFont typeface="Calibri" panose="020F0502020204030204" pitchFamily="34" charset="0"/>
              <a:buChar char="↘"/>
            </a:pPr>
            <a:r>
              <a:rPr lang="en-US" dirty="0">
                <a:solidFill>
                  <a:schemeClr val="bg1"/>
                </a:solidFill>
              </a:rPr>
              <a:t>First-of-a-kind cleanup/demolition</a:t>
            </a:r>
          </a:p>
          <a:p>
            <a:pPr marL="342900" indent="-342900">
              <a:lnSpc>
                <a:spcPts val="2800"/>
              </a:lnSpc>
              <a:buClr>
                <a:schemeClr val="bg1">
                  <a:lumMod val="95000"/>
                </a:schemeClr>
              </a:buClr>
              <a:buSzPct val="65000"/>
              <a:buFont typeface="Calibri" panose="020F0502020204030204" pitchFamily="34" charset="0"/>
              <a:buChar char="↘"/>
            </a:pPr>
            <a:r>
              <a:rPr lang="en-US" dirty="0">
                <a:solidFill>
                  <a:schemeClr val="bg1"/>
                </a:solidFill>
              </a:rPr>
              <a:t>Deteriorating structures</a:t>
            </a:r>
          </a:p>
          <a:p>
            <a:pPr marL="342900" indent="-342900">
              <a:lnSpc>
                <a:spcPts val="2800"/>
              </a:lnSpc>
              <a:buClr>
                <a:schemeClr val="bg1">
                  <a:lumMod val="95000"/>
                </a:schemeClr>
              </a:buClr>
              <a:buSzPct val="65000"/>
              <a:buFont typeface="Calibri" panose="020F0502020204030204" pitchFamily="34" charset="0"/>
              <a:buChar char="↘"/>
            </a:pPr>
            <a:r>
              <a:rPr lang="en-US" dirty="0">
                <a:solidFill>
                  <a:schemeClr val="bg1"/>
                </a:solidFill>
              </a:rPr>
              <a:t>Classified components</a:t>
            </a:r>
          </a:p>
          <a:p>
            <a:pPr marL="342900" indent="-342900">
              <a:lnSpc>
                <a:spcPts val="2800"/>
              </a:lnSpc>
              <a:buClr>
                <a:schemeClr val="bg1">
                  <a:lumMod val="95000"/>
                </a:schemeClr>
              </a:buClr>
              <a:buSzPct val="65000"/>
              <a:buFont typeface="Calibri" panose="020F0502020204030204" pitchFamily="34" charset="0"/>
              <a:buChar char="↘"/>
            </a:pPr>
            <a:r>
              <a:rPr lang="en-US" dirty="0">
                <a:solidFill>
                  <a:schemeClr val="bg1"/>
                </a:solidFill>
              </a:rPr>
              <a:t>Volumes of waste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98" y="886424"/>
            <a:ext cx="5200650" cy="15544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COMPLEX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ENVIRONMENTS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75" y="1070063"/>
            <a:ext cx="1801992" cy="18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80214"/>
            <a:ext cx="12192000" cy="7550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3195" y="1180214"/>
            <a:ext cx="5393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 HAZARDS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7497" y="2203289"/>
            <a:ext cx="3614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Hydrogen Fluoride </a:t>
            </a:r>
          </a:p>
          <a:p>
            <a:r>
              <a:rPr lang="en-US" sz="2800" dirty="0"/>
              <a:t>Fluorine</a:t>
            </a:r>
          </a:p>
          <a:p>
            <a:r>
              <a:rPr lang="en-US" sz="2800" dirty="0"/>
              <a:t>Chlorine </a:t>
            </a:r>
            <a:r>
              <a:rPr lang="en-US" sz="2800" dirty="0" err="1"/>
              <a:t>Trifluoride</a:t>
            </a:r>
            <a:r>
              <a:rPr lang="en-US" sz="2800" dirty="0"/>
              <a:t> </a:t>
            </a:r>
          </a:p>
          <a:p>
            <a:r>
              <a:rPr lang="en-US" sz="2800" dirty="0"/>
              <a:t>Uranium Hexafluoride </a:t>
            </a:r>
            <a:r>
              <a:rPr lang="en-US" sz="2800" dirty="0" err="1"/>
              <a:t>Pyrophorics</a:t>
            </a:r>
            <a:endParaRPr lang="en-US" sz="2800" dirty="0"/>
          </a:p>
          <a:p>
            <a:r>
              <a:rPr lang="en-US" sz="2800" dirty="0"/>
              <a:t>Shock Sensitive </a:t>
            </a:r>
          </a:p>
          <a:p>
            <a:r>
              <a:rPr lang="en-US" sz="2800" dirty="0"/>
              <a:t>Chemicals</a:t>
            </a:r>
          </a:p>
          <a:p>
            <a:r>
              <a:rPr lang="en-US" sz="2800" dirty="0"/>
              <a:t>Plutonium</a:t>
            </a:r>
          </a:p>
          <a:p>
            <a:r>
              <a:rPr lang="en-US" sz="2800" dirty="0"/>
              <a:t>High Acids/Bases</a:t>
            </a:r>
          </a:p>
          <a:p>
            <a:r>
              <a:rPr lang="en-US" sz="2800" dirty="0"/>
              <a:t>High-Dose Materials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8823" y="2203289"/>
            <a:ext cx="3285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Fuel Particles</a:t>
            </a:r>
          </a:p>
          <a:p>
            <a:r>
              <a:rPr lang="en-US" sz="2800" dirty="0"/>
              <a:t>Biological </a:t>
            </a:r>
          </a:p>
          <a:p>
            <a:r>
              <a:rPr lang="en-US" sz="2800" dirty="0"/>
              <a:t>Beryllium</a:t>
            </a:r>
          </a:p>
          <a:p>
            <a:r>
              <a:rPr lang="en-US" sz="2800" dirty="0"/>
              <a:t>Liquid Nitrogen</a:t>
            </a:r>
          </a:p>
          <a:p>
            <a:r>
              <a:rPr lang="en-US" sz="2800" dirty="0">
                <a:latin typeface="+mj-lt"/>
              </a:rPr>
              <a:t>Asbestos</a:t>
            </a:r>
          </a:p>
          <a:p>
            <a:r>
              <a:rPr lang="en-US" sz="2800" dirty="0">
                <a:latin typeface="+mj-lt"/>
              </a:rPr>
              <a:t>Lead</a:t>
            </a:r>
          </a:p>
          <a:p>
            <a:r>
              <a:rPr lang="en-US" sz="2800" dirty="0">
                <a:latin typeface="+mj-lt"/>
              </a:rPr>
              <a:t>PCBs</a:t>
            </a:r>
          </a:p>
          <a:p>
            <a:r>
              <a:rPr lang="en-US" sz="2800" dirty="0">
                <a:latin typeface="+mj-lt"/>
              </a:rPr>
              <a:t>Silica</a:t>
            </a:r>
          </a:p>
          <a:p>
            <a:r>
              <a:rPr lang="en-US" sz="2800" dirty="0">
                <a:latin typeface="+mj-lt"/>
              </a:rPr>
              <a:t>Mercury</a:t>
            </a:r>
          </a:p>
          <a:p>
            <a:r>
              <a:rPr lang="en-US" sz="2800" dirty="0">
                <a:latin typeface="+mj-lt"/>
              </a:rPr>
              <a:t>Freon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r="5890" b="7365"/>
          <a:stretch/>
        </p:blipFill>
        <p:spPr>
          <a:xfrm>
            <a:off x="1" y="660378"/>
            <a:ext cx="3905250" cy="620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93" y="4029684"/>
            <a:ext cx="2042803" cy="20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3" y="723900"/>
            <a:ext cx="12219424" cy="61903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893" y="797522"/>
            <a:ext cx="10935853" cy="609600"/>
          </a:xfrm>
        </p:spPr>
        <p:txBody>
          <a:bodyPr/>
          <a:lstStyle/>
          <a:p>
            <a:pPr algn="ctr"/>
            <a:r>
              <a:rPr lang="en-US" dirty="0"/>
              <a:t>Scale and Magnitude of the Challenge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7126" y="1530930"/>
            <a:ext cx="4796337" cy="44971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4.5M</a:t>
            </a:r>
            <a:r>
              <a:rPr lang="en-US" sz="2600" dirty="0">
                <a:solidFill>
                  <a:schemeClr val="bg1"/>
                </a:solidFill>
              </a:rPr>
              <a:t> square feet demolished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85929" y="3048568"/>
            <a:ext cx="4796337" cy="44971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57,600</a:t>
            </a:r>
            <a:r>
              <a:rPr lang="en-US" sz="2600" dirty="0">
                <a:solidFill>
                  <a:schemeClr val="bg1"/>
                </a:solidFill>
              </a:rPr>
              <a:t> waste truckloads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2264" y="2036809"/>
            <a:ext cx="4796337" cy="44971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   5,000</a:t>
            </a:r>
            <a:r>
              <a:rPr lang="en-US" sz="2600" dirty="0">
                <a:solidFill>
                  <a:schemeClr val="bg1"/>
                </a:solidFill>
              </a:rPr>
              <a:t> converters shipped offsite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8479" y="2542688"/>
            <a:ext cx="4796337" cy="44971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      137 miles</a:t>
            </a:r>
            <a:r>
              <a:rPr lang="en-US" sz="2600" dirty="0">
                <a:solidFill>
                  <a:schemeClr val="bg1"/>
                </a:solidFill>
              </a:rPr>
              <a:t> piping removed</a:t>
            </a:r>
          </a:p>
        </p:txBody>
      </p:sp>
      <p:sp>
        <p:nvSpPr>
          <p:cNvPr id="3" name="Oval 2"/>
          <p:cNvSpPr/>
          <p:nvPr/>
        </p:nvSpPr>
        <p:spPr>
          <a:xfrm>
            <a:off x="85725" y="1768475"/>
            <a:ext cx="1879600" cy="18796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03927" y="2170639"/>
            <a:ext cx="1677703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bg1"/>
                </a:solidFill>
              </a:rPr>
              <a:t>Completing Vision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520" y="2909318"/>
            <a:ext cx="787400" cy="977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98697" y="1857629"/>
            <a:ext cx="5353684" cy="2383415"/>
            <a:chOff x="6850453" y="1857629"/>
            <a:chExt cx="5353684" cy="2383415"/>
          </a:xfrm>
        </p:grpSpPr>
        <p:sp>
          <p:nvSpPr>
            <p:cNvPr id="46" name="TextBox 45"/>
            <p:cNvSpPr txBox="1"/>
            <p:nvPr/>
          </p:nvSpPr>
          <p:spPr>
            <a:xfrm>
              <a:off x="9073649" y="3791334"/>
              <a:ext cx="3019926" cy="4497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Projected Amounts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2523" y="1857629"/>
              <a:ext cx="4030282" cy="44971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~1.5M</a:t>
              </a:r>
              <a:r>
                <a:rPr lang="en-US" sz="2600" dirty="0">
                  <a:solidFill>
                    <a:schemeClr val="bg1"/>
                  </a:solidFill>
                </a:rPr>
                <a:t> square feet to D&amp;D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54777" y="2385167"/>
              <a:ext cx="3637223" cy="72767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342900">
                <a:lnSpc>
                  <a:spcPts val="2400"/>
                </a:lnSpc>
              </a:pPr>
              <a:r>
                <a:rPr lang="en-US" sz="2600" b="1" dirty="0">
                  <a:solidFill>
                    <a:schemeClr val="bg1"/>
                  </a:solidFill>
                </a:rPr>
                <a:t>~10M</a:t>
              </a:r>
              <a:r>
                <a:rPr lang="en-US" sz="2600" dirty="0">
                  <a:solidFill>
                    <a:schemeClr val="bg1"/>
                  </a:solidFill>
                </a:rPr>
                <a:t> cubic feet</a:t>
              </a:r>
              <a:br>
                <a:rPr lang="en-US" sz="2600" dirty="0">
                  <a:solidFill>
                    <a:schemeClr val="bg1"/>
                  </a:solidFill>
                </a:rPr>
              </a:br>
              <a:r>
                <a:rPr lang="en-US" sz="2600" dirty="0">
                  <a:solidFill>
                    <a:schemeClr val="bg1"/>
                  </a:solidFill>
                </a:rPr>
                <a:t>of waste to dispose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25369" y="3194471"/>
              <a:ext cx="4078768" cy="666329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457200" algn="ctr">
                <a:lnSpc>
                  <a:spcPts val="1800"/>
                </a:lnSpc>
              </a:pPr>
              <a:r>
                <a:rPr lang="en-US" sz="2600" b="1" dirty="0">
                  <a:solidFill>
                    <a:schemeClr val="bg1"/>
                  </a:solidFill>
                </a:rPr>
                <a:t>~311M</a:t>
              </a:r>
              <a:r>
                <a:rPr lang="en-US" sz="2600" dirty="0">
                  <a:solidFill>
                    <a:schemeClr val="bg1"/>
                  </a:solidFill>
                </a:rPr>
                <a:t> gallons </a:t>
              </a:r>
              <a:r>
                <a:rPr lang="en-US" sz="2000" dirty="0">
                  <a:solidFill>
                    <a:schemeClr val="bg1"/>
                  </a:solidFill>
                </a:rPr>
                <a:t>of low-level wastewater to manage/treat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850453" y="2032000"/>
              <a:ext cx="1879600" cy="1879600"/>
              <a:chOff x="6980628" y="2006600"/>
              <a:chExt cx="1879600" cy="18796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980628" y="2006600"/>
                <a:ext cx="1879600" cy="18796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184708" y="2365948"/>
                <a:ext cx="1547641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Enabling Vision 2024</a:t>
                </a: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7641028" y="3390900"/>
                <a:ext cx="635000" cy="29210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72639" y="4164565"/>
            <a:ext cx="6937130" cy="2358465"/>
            <a:chOff x="796925" y="4095554"/>
            <a:chExt cx="6937130" cy="2358465"/>
          </a:xfrm>
        </p:grpSpPr>
        <p:sp>
          <p:nvSpPr>
            <p:cNvPr id="28" name="TextBox 27"/>
            <p:cNvSpPr txBox="1"/>
            <p:nvPr/>
          </p:nvSpPr>
          <p:spPr>
            <a:xfrm>
              <a:off x="1600200" y="5598675"/>
              <a:ext cx="5097586" cy="43569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         2.9M</a:t>
              </a:r>
              <a:r>
                <a:rPr lang="en-US" sz="2600" dirty="0">
                  <a:solidFill>
                    <a:schemeClr val="bg1"/>
                  </a:solidFill>
                </a:rPr>
                <a:t> gallons water to treat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3100" y="4095554"/>
              <a:ext cx="5232400" cy="44971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     1.75M</a:t>
              </a:r>
              <a:r>
                <a:rPr lang="en-US" sz="2600" dirty="0">
                  <a:solidFill>
                    <a:schemeClr val="bg1"/>
                  </a:solidFill>
                </a:rPr>
                <a:t> square feet to demolish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76500" y="4596594"/>
              <a:ext cx="5257555" cy="44971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233363" algn="ctr"/>
              <a:r>
                <a:rPr lang="en-US" sz="2600" b="1" dirty="0">
                  <a:solidFill>
                    <a:schemeClr val="bg1"/>
                  </a:solidFill>
                </a:rPr>
                <a:t>6.7M </a:t>
              </a:r>
              <a:r>
                <a:rPr lang="en-US" sz="2600" dirty="0">
                  <a:solidFill>
                    <a:schemeClr val="bg1"/>
                  </a:solidFill>
                </a:rPr>
                <a:t>cubic feet of debris to dispose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7274" y="5097634"/>
              <a:ext cx="5161547" cy="44971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3.7M </a:t>
              </a:r>
              <a:r>
                <a:rPr lang="en-US" sz="2600" dirty="0">
                  <a:solidFill>
                    <a:schemeClr val="bg1"/>
                  </a:solidFill>
                </a:rPr>
                <a:t>cubic feet of soil to dispose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96925" y="4225925"/>
              <a:ext cx="1879600" cy="187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8117" y="4632581"/>
              <a:ext cx="1519423" cy="1019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24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Delivering Vision </a:t>
              </a:r>
            </a:p>
            <a:p>
              <a:pPr lvl="0" algn="ctr">
                <a:lnSpc>
                  <a:spcPts val="24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2020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457325" y="5655752"/>
              <a:ext cx="635000" cy="2921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8499" y="6004309"/>
              <a:ext cx="3019926" cy="44971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Projected Amounts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7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/>
          <a:stretch/>
        </p:blipFill>
        <p:spPr>
          <a:xfrm>
            <a:off x="0" y="707691"/>
            <a:ext cx="12189125" cy="616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74" y="800240"/>
            <a:ext cx="10935853" cy="609600"/>
          </a:xfrm>
        </p:spPr>
        <p:txBody>
          <a:bodyPr/>
          <a:lstStyle/>
          <a:p>
            <a:r>
              <a:rPr lang="en-US" dirty="0"/>
              <a:t>Reducing Risk – </a:t>
            </a:r>
            <a:br>
              <a:rPr lang="en-US" dirty="0"/>
            </a:br>
            <a:r>
              <a:rPr lang="en-US" sz="3200" dirty="0"/>
              <a:t>Oak Ridge Environmental Cleanup Key 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523" y="2079394"/>
            <a:ext cx="2799471" cy="9106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5.5 million </a:t>
            </a:r>
            <a:b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square feet demolished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327" y="2043299"/>
            <a:ext cx="4310792" cy="107170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4.61 tons</a:t>
            </a:r>
            <a:b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of mercury prevented from entering the environment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8075" y="3339205"/>
            <a:ext cx="4026203" cy="104434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782+ million 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gallons of low-level wastewater managed/treated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523" y="3339205"/>
            <a:ext cx="4867389" cy="7362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ts val="2400"/>
              </a:lnSpc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28 million </a:t>
            </a:r>
            <a:b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cubic feet of waste disposed</a:t>
            </a:r>
          </a:p>
          <a:p>
            <a:pPr>
              <a:lnSpc>
                <a:spcPts val="2400"/>
              </a:lnSpc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ts val="2400"/>
              </a:lnSpc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23" y="4407181"/>
            <a:ext cx="3245912" cy="8956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By Radiological Activity</a:t>
            </a:r>
          </a:p>
          <a:p>
            <a:r>
              <a:rPr lang="en-US" b="0" dirty="0"/>
              <a:t>99.8%/217,411 Ci offsite</a:t>
            </a:r>
          </a:p>
          <a:p>
            <a:r>
              <a:rPr lang="en-US" b="0" dirty="0"/>
              <a:t>0.2%/426 Ci onsite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523" y="4021029"/>
            <a:ext cx="3906602" cy="7098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Debris: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24M /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Soils: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2.9M</a:t>
            </a:r>
          </a:p>
        </p:txBody>
      </p:sp>
    </p:spTree>
    <p:extLst>
      <p:ext uri="{BB962C8B-B14F-4D97-AF65-F5344CB8AC3E}">
        <p14:creationId xmlns:p14="http://schemas.microsoft.com/office/powerpoint/2010/main" val="11076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our Seasons 16x9">
  <a:themeElements>
    <a:clrScheme name="UCOR 2017">
      <a:dk1>
        <a:sysClr val="windowText" lastClr="000000"/>
      </a:dk1>
      <a:lt1>
        <a:sysClr val="window" lastClr="FFFFFF"/>
      </a:lt1>
      <a:dk2>
        <a:srgbClr val="0A3443"/>
      </a:dk2>
      <a:lt2>
        <a:srgbClr val="EEECE1"/>
      </a:lt2>
      <a:accent1>
        <a:srgbClr val="1B748A"/>
      </a:accent1>
      <a:accent2>
        <a:srgbClr val="D54629"/>
      </a:accent2>
      <a:accent3>
        <a:srgbClr val="78953D"/>
      </a:accent3>
      <a:accent4>
        <a:srgbClr val="0A3443"/>
      </a:accent4>
      <a:accent5>
        <a:srgbClr val="4BACC6"/>
      </a:accent5>
      <a:accent6>
        <a:srgbClr val="EDB054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1_Four Seasons 16x9">
  <a:themeElements>
    <a:clrScheme name="UCOR 2017">
      <a:dk1>
        <a:sysClr val="windowText" lastClr="000000"/>
      </a:dk1>
      <a:lt1>
        <a:sysClr val="window" lastClr="FFFFFF"/>
      </a:lt1>
      <a:dk2>
        <a:srgbClr val="0A3443"/>
      </a:dk2>
      <a:lt2>
        <a:srgbClr val="EEECE1"/>
      </a:lt2>
      <a:accent1>
        <a:srgbClr val="1B748A"/>
      </a:accent1>
      <a:accent2>
        <a:srgbClr val="D54629"/>
      </a:accent2>
      <a:accent3>
        <a:srgbClr val="78953D"/>
      </a:accent3>
      <a:accent4>
        <a:srgbClr val="0A3443"/>
      </a:accent4>
      <a:accent5>
        <a:srgbClr val="4BACC6"/>
      </a:accent5>
      <a:accent6>
        <a:srgbClr val="EDB054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UCOR Communications  Community Programs r011117</Template>
  <TotalTime>8254</TotalTime>
  <Words>360</Words>
  <Application>Microsoft Office PowerPoint</Application>
  <PresentationFormat>Widescreen</PresentationFormat>
  <Paragraphs>108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Courier New</vt:lpstr>
      <vt:lpstr>Wingdings</vt:lpstr>
      <vt:lpstr>Four Seasons 16x9</vt:lpstr>
      <vt:lpstr>1_Four Seasons 16x9</vt:lpstr>
      <vt:lpstr>Reducing Risk and Enabling Federal Land Reuse  on the Oak Ridge Reservation</vt:lpstr>
      <vt:lpstr>Jay Mullis</vt:lpstr>
      <vt:lpstr>The Right Ingredients</vt:lpstr>
      <vt:lpstr>Strategic Approach</vt:lpstr>
      <vt:lpstr>Ken Rueter</vt:lpstr>
      <vt:lpstr>PowerPoint Presentation</vt:lpstr>
      <vt:lpstr>PowerPoint Presentation</vt:lpstr>
      <vt:lpstr>Scale and Magnitude of the Challenge</vt:lpstr>
      <vt:lpstr>Reducing Risk –  Oak Ridge Environmental Cleanup Key Outcomes</vt:lpstr>
      <vt:lpstr>Committed to Land Reuse</vt:lpstr>
      <vt:lpstr>Keeping the End State in Mind</vt:lpstr>
    </vt:vector>
  </TitlesOfParts>
  <Company>ETTP.GOV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2024</dc:title>
  <dc:creator>Rhodes, Kelly (LRH)</dc:creator>
  <cp:lastModifiedBy>Christine Frei</cp:lastModifiedBy>
  <cp:revision>505</cp:revision>
  <cp:lastPrinted>2019-09-09T15:23:38Z</cp:lastPrinted>
  <dcterms:created xsi:type="dcterms:W3CDTF">2016-12-20T15:20:07Z</dcterms:created>
  <dcterms:modified xsi:type="dcterms:W3CDTF">2019-09-10T12:05:29Z</dcterms:modified>
</cp:coreProperties>
</file>