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60" r:id="rId3"/>
    <p:sldId id="262" r:id="rId4"/>
    <p:sldId id="257" r:id="rId5"/>
    <p:sldId id="267" r:id="rId6"/>
    <p:sldId id="258" r:id="rId7"/>
    <p:sldId id="263" r:id="rId8"/>
    <p:sldId id="264" r:id="rId9"/>
    <p:sldId id="261" r:id="rId10"/>
    <p:sldId id="266" r:id="rId11"/>
    <p:sldId id="265" r:id="rId12"/>
  </p:sldIdLst>
  <p:sldSz cx="12192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194" autoAdjust="0"/>
  </p:normalViewPr>
  <p:slideViewPr>
    <p:cSldViewPr snapToGrid="0">
      <p:cViewPr varScale="1">
        <p:scale>
          <a:sx n="48" d="100"/>
          <a:sy n="48" d="100"/>
        </p:scale>
        <p:origin x="15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5627A-4BAD-4075-A0EE-2765999A9BB7}" type="datetimeFigureOut">
              <a:rPr lang="en-US" smtClean="0"/>
              <a:t>11/4/2024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3915F-93A9-4CFC-84CD-C6E26AA164E5}" type="slidenum">
              <a:rPr lang="en-US" smtClean="0"/>
              <a:t>‹#›</a:t>
            </a:fld>
            <a:endParaRPr lang="en-US"/>
          </a:p>
        </p:txBody>
      </p:sp>
    </p:spTree>
    <p:extLst>
      <p:ext uri="{BB962C8B-B14F-4D97-AF65-F5344CB8AC3E}">
        <p14:creationId xmlns:p14="http://schemas.microsoft.com/office/powerpoint/2010/main" val="3577499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Did you know that 57% of trauma patients arrive at the hospital </a:t>
            </a:r>
            <a:r>
              <a:rPr lang="en-US" b="1" dirty="0"/>
              <a:t>too cold</a:t>
            </a:r>
            <a:r>
              <a:rPr lang="en-US" dirty="0"/>
              <a:t>? Hypothermia is a major complication for these patients. </a:t>
            </a:r>
            <a:endParaRPr lang="en-US"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E23915F-93A9-4CFC-84CD-C6E26AA164E5}" type="slidenum">
              <a:rPr lang="en-US" smtClean="0"/>
              <a:t>1</a:t>
            </a:fld>
            <a:endParaRPr lang="en-US"/>
          </a:p>
        </p:txBody>
      </p:sp>
    </p:spTree>
    <p:extLst>
      <p:ext uri="{BB962C8B-B14F-4D97-AF65-F5344CB8AC3E}">
        <p14:creationId xmlns:p14="http://schemas.microsoft.com/office/powerpoint/2010/main" val="395824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Mild hypothermia begins below 95 deg F</a:t>
            </a:r>
          </a:p>
          <a:p>
            <a:r>
              <a:rPr lang="en-US" dirty="0"/>
              <a:t>Moderate is 89.5 – 82.4 deg F</a:t>
            </a:r>
          </a:p>
          <a:p>
            <a:r>
              <a:rPr lang="en-US" dirty="0"/>
              <a:t>Severe is 82.3 – 75.2 deg F</a:t>
            </a:r>
          </a:p>
          <a:p>
            <a:r>
              <a:rPr lang="en-US" dirty="0"/>
              <a:t>Profound is anything less than 75.2 deg F</a:t>
            </a:r>
          </a:p>
        </p:txBody>
      </p:sp>
      <p:sp>
        <p:nvSpPr>
          <p:cNvPr id="4" name="Slide Number Placeholder 3"/>
          <p:cNvSpPr>
            <a:spLocks noGrp="1"/>
          </p:cNvSpPr>
          <p:nvPr>
            <p:ph type="sldNum" sz="quarter" idx="5"/>
          </p:nvPr>
        </p:nvSpPr>
        <p:spPr/>
        <p:txBody>
          <a:bodyPr/>
          <a:lstStyle/>
          <a:p>
            <a:fld id="{7E23915F-93A9-4CFC-84CD-C6E26AA164E5}" type="slidenum">
              <a:rPr lang="en-US" smtClean="0"/>
              <a:t>2</a:t>
            </a:fld>
            <a:endParaRPr lang="en-US"/>
          </a:p>
        </p:txBody>
      </p:sp>
    </p:spTree>
    <p:extLst>
      <p:ext uri="{BB962C8B-B14F-4D97-AF65-F5344CB8AC3E}">
        <p14:creationId xmlns:p14="http://schemas.microsoft.com/office/powerpoint/2010/main" val="9663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 patients already have blood loss and risk of coagulation problems.</a:t>
            </a:r>
          </a:p>
          <a:p>
            <a:r>
              <a:rPr lang="en-US" dirty="0"/>
              <a:t>Slower metabolism and less energy to cells also means less heat production which worsens the </a:t>
            </a:r>
            <a:r>
              <a:rPr lang="en-US" dirty="0" err="1"/>
              <a:t>hypothemia</a:t>
            </a:r>
            <a:r>
              <a:rPr lang="en-US" dirty="0"/>
              <a:t>.</a:t>
            </a:r>
          </a:p>
        </p:txBody>
      </p:sp>
      <p:sp>
        <p:nvSpPr>
          <p:cNvPr id="4" name="Slide Number Placeholder 3"/>
          <p:cNvSpPr>
            <a:spLocks noGrp="1"/>
          </p:cNvSpPr>
          <p:nvPr>
            <p:ph type="sldNum" sz="quarter" idx="5"/>
          </p:nvPr>
        </p:nvSpPr>
        <p:spPr/>
        <p:txBody>
          <a:bodyPr/>
          <a:lstStyle/>
          <a:p>
            <a:fld id="{7E23915F-93A9-4CFC-84CD-C6E26AA164E5}" type="slidenum">
              <a:rPr lang="en-US" smtClean="0"/>
              <a:t>3</a:t>
            </a:fld>
            <a:endParaRPr lang="en-US"/>
          </a:p>
        </p:txBody>
      </p:sp>
    </p:spTree>
    <p:extLst>
      <p:ext uri="{BB962C8B-B14F-4D97-AF65-F5344CB8AC3E}">
        <p14:creationId xmlns:p14="http://schemas.microsoft.com/office/powerpoint/2010/main" val="197687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in the cold, wet environment is one of the biggest overlooked risks for hypothermia. </a:t>
            </a:r>
          </a:p>
        </p:txBody>
      </p:sp>
      <p:sp>
        <p:nvSpPr>
          <p:cNvPr id="4" name="Slide Number Placeholder 3"/>
          <p:cNvSpPr>
            <a:spLocks noGrp="1"/>
          </p:cNvSpPr>
          <p:nvPr>
            <p:ph type="sldNum" sz="quarter" idx="5"/>
          </p:nvPr>
        </p:nvSpPr>
        <p:spPr/>
        <p:txBody>
          <a:bodyPr/>
          <a:lstStyle/>
          <a:p>
            <a:fld id="{7E23915F-93A9-4CFC-84CD-C6E26AA164E5}" type="slidenum">
              <a:rPr lang="en-US" smtClean="0"/>
              <a:t>4</a:t>
            </a:fld>
            <a:endParaRPr lang="en-US"/>
          </a:p>
        </p:txBody>
      </p:sp>
    </p:spTree>
    <p:extLst>
      <p:ext uri="{BB962C8B-B14F-4D97-AF65-F5344CB8AC3E}">
        <p14:creationId xmlns:p14="http://schemas.microsoft.com/office/powerpoint/2010/main" val="4146258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EMS providers often leave wet clothing on patients out of concern for their privacy but removing those clothes is critical for limiting heat loss. Trauma patients must also be exposed to check for injuries. Be prepared to cover them back up quickly but don’t skip the step of removing clothing. </a:t>
            </a:r>
          </a:p>
        </p:txBody>
      </p:sp>
      <p:sp>
        <p:nvSpPr>
          <p:cNvPr id="4" name="Slide Number Placeholder 3"/>
          <p:cNvSpPr>
            <a:spLocks noGrp="1"/>
          </p:cNvSpPr>
          <p:nvPr>
            <p:ph type="sldNum" sz="quarter" idx="5"/>
          </p:nvPr>
        </p:nvSpPr>
        <p:spPr/>
        <p:txBody>
          <a:bodyPr/>
          <a:lstStyle/>
          <a:p>
            <a:fld id="{7E23915F-93A9-4CFC-84CD-C6E26AA164E5}" type="slidenum">
              <a:rPr lang="en-US" smtClean="0"/>
              <a:t>6</a:t>
            </a:fld>
            <a:endParaRPr lang="en-US"/>
          </a:p>
        </p:txBody>
      </p:sp>
    </p:spTree>
    <p:extLst>
      <p:ext uri="{BB962C8B-B14F-4D97-AF65-F5344CB8AC3E}">
        <p14:creationId xmlns:p14="http://schemas.microsoft.com/office/powerpoint/2010/main" val="32788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the back of the ambulance warm to help limit heat loss for the patient but no so hot that it is too uncomfortable for caregivers and affects their work. The Wilderness Medical Society recommends 75 deg. F (24 dec C).</a:t>
            </a:r>
          </a:p>
          <a:p>
            <a:endParaRPr lang="en-US" dirty="0"/>
          </a:p>
          <a:p>
            <a:r>
              <a:rPr lang="en-US" dirty="0"/>
              <a:t>Keep the stretcher, blankets and other equipment in the warm ambulance until they are needed.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 local protocols and IV warmer instructions for specific temperature instructions.</a:t>
            </a:r>
          </a:p>
          <a:p>
            <a:endParaRPr lang="en-US" dirty="0"/>
          </a:p>
          <a:p>
            <a:endParaRPr lang="en-US" dirty="0"/>
          </a:p>
        </p:txBody>
      </p:sp>
      <p:sp>
        <p:nvSpPr>
          <p:cNvPr id="4" name="Slide Number Placeholder 3"/>
          <p:cNvSpPr>
            <a:spLocks noGrp="1"/>
          </p:cNvSpPr>
          <p:nvPr>
            <p:ph type="sldNum" sz="quarter" idx="5"/>
          </p:nvPr>
        </p:nvSpPr>
        <p:spPr/>
        <p:txBody>
          <a:bodyPr/>
          <a:lstStyle/>
          <a:p>
            <a:fld id="{7E23915F-93A9-4CFC-84CD-C6E26AA164E5}" type="slidenum">
              <a:rPr lang="en-US" smtClean="0"/>
              <a:t>7</a:t>
            </a:fld>
            <a:endParaRPr lang="en-US"/>
          </a:p>
        </p:txBody>
      </p:sp>
    </p:spTree>
    <p:extLst>
      <p:ext uri="{BB962C8B-B14F-4D97-AF65-F5344CB8AC3E}">
        <p14:creationId xmlns:p14="http://schemas.microsoft.com/office/powerpoint/2010/main" val="245017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all measures taken to preserve body temperature including </a:t>
            </a:r>
            <a:r>
              <a:rPr lang="en-US"/>
              <a:t>active rewarming.</a:t>
            </a:r>
            <a:endParaRPr lang="en-US" dirty="0"/>
          </a:p>
        </p:txBody>
      </p:sp>
      <p:sp>
        <p:nvSpPr>
          <p:cNvPr id="4" name="Slide Number Placeholder 3"/>
          <p:cNvSpPr>
            <a:spLocks noGrp="1"/>
          </p:cNvSpPr>
          <p:nvPr>
            <p:ph type="sldNum" sz="quarter" idx="5"/>
          </p:nvPr>
        </p:nvSpPr>
        <p:spPr/>
        <p:txBody>
          <a:bodyPr/>
          <a:lstStyle/>
          <a:p>
            <a:fld id="{7E23915F-93A9-4CFC-84CD-C6E26AA164E5}" type="slidenum">
              <a:rPr lang="en-US" smtClean="0"/>
              <a:t>8</a:t>
            </a:fld>
            <a:endParaRPr lang="en-US"/>
          </a:p>
        </p:txBody>
      </p:sp>
    </p:spTree>
    <p:extLst>
      <p:ext uri="{BB962C8B-B14F-4D97-AF65-F5344CB8AC3E}">
        <p14:creationId xmlns:p14="http://schemas.microsoft.com/office/powerpoint/2010/main" val="156171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thermometer inaccuracies are caused by improper use. Be sure you are following manufacturer’s instructions.</a:t>
            </a:r>
          </a:p>
        </p:txBody>
      </p:sp>
      <p:sp>
        <p:nvSpPr>
          <p:cNvPr id="4" name="Slide Number Placeholder 3"/>
          <p:cNvSpPr>
            <a:spLocks noGrp="1"/>
          </p:cNvSpPr>
          <p:nvPr>
            <p:ph type="sldNum" sz="quarter" idx="5"/>
          </p:nvPr>
        </p:nvSpPr>
        <p:spPr/>
        <p:txBody>
          <a:bodyPr/>
          <a:lstStyle/>
          <a:p>
            <a:fld id="{7E23915F-93A9-4CFC-84CD-C6E26AA164E5}" type="slidenum">
              <a:rPr lang="en-US" smtClean="0"/>
              <a:t>9</a:t>
            </a:fld>
            <a:endParaRPr lang="en-US"/>
          </a:p>
        </p:txBody>
      </p:sp>
    </p:spTree>
    <p:extLst>
      <p:ext uri="{BB962C8B-B14F-4D97-AF65-F5344CB8AC3E}">
        <p14:creationId xmlns:p14="http://schemas.microsoft.com/office/powerpoint/2010/main" val="1186302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gradient between body temperature and the temperature of the air or ground is not quite as big during the summer but it still exists. </a:t>
            </a:r>
          </a:p>
          <a:p>
            <a:endParaRPr lang="en-US" dirty="0"/>
          </a:p>
          <a:p>
            <a:r>
              <a:rPr lang="en-US" dirty="0"/>
              <a:t>Think of a wet patient whose normal body temperature is 98.6 deg F laying on ground that is 60 or even 70 deg. The cooler surface will still draw heat from the patient, especially if they are wet.</a:t>
            </a:r>
          </a:p>
        </p:txBody>
      </p:sp>
      <p:sp>
        <p:nvSpPr>
          <p:cNvPr id="4" name="Slide Number Placeholder 3"/>
          <p:cNvSpPr>
            <a:spLocks noGrp="1"/>
          </p:cNvSpPr>
          <p:nvPr>
            <p:ph type="sldNum" sz="quarter" idx="5"/>
          </p:nvPr>
        </p:nvSpPr>
        <p:spPr/>
        <p:txBody>
          <a:bodyPr/>
          <a:lstStyle/>
          <a:p>
            <a:fld id="{7E23915F-93A9-4CFC-84CD-C6E26AA164E5}" type="slidenum">
              <a:rPr lang="en-US" smtClean="0"/>
              <a:t>10</a:t>
            </a:fld>
            <a:endParaRPr lang="en-US"/>
          </a:p>
        </p:txBody>
      </p:sp>
    </p:spTree>
    <p:extLst>
      <p:ext uri="{BB962C8B-B14F-4D97-AF65-F5344CB8AC3E}">
        <p14:creationId xmlns:p14="http://schemas.microsoft.com/office/powerpoint/2010/main" val="97047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12192003" cy="9144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1" y="1"/>
            <a:ext cx="3073401" cy="9144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2533651" y="1496484"/>
            <a:ext cx="8791575" cy="3183467"/>
          </a:xfrm>
        </p:spPr>
        <p:txBody>
          <a:bodyPr anchor="b">
            <a:normAutofit/>
          </a:bodyPr>
          <a:lstStyle>
            <a:lvl1pPr algn="l">
              <a:defRPr sz="6400"/>
            </a:lvl1pPr>
          </a:lstStyle>
          <a:p>
            <a:r>
              <a:rPr lang="en-US"/>
              <a:t>Click to edit Master title style</a:t>
            </a:r>
            <a:endParaRPr lang="en-US" dirty="0"/>
          </a:p>
        </p:txBody>
      </p:sp>
      <p:sp>
        <p:nvSpPr>
          <p:cNvPr id="3" name="Subtitle 2"/>
          <p:cNvSpPr>
            <a:spLocks noGrp="1"/>
          </p:cNvSpPr>
          <p:nvPr>
            <p:ph type="subTitle" idx="1"/>
          </p:nvPr>
        </p:nvSpPr>
        <p:spPr>
          <a:xfrm>
            <a:off x="2533651" y="4802717"/>
            <a:ext cx="8791575" cy="2207683"/>
          </a:xfrm>
        </p:spPr>
        <p:txBody>
          <a:bodyPr>
            <a:normAutofit/>
          </a:bodyPr>
          <a:lstStyle>
            <a:lvl1pPr marL="0" indent="0" algn="l">
              <a:buNone/>
              <a:defRPr sz="2667" cap="all" baseline="0">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a:xfrm>
            <a:off x="7734736" y="7213604"/>
            <a:ext cx="2743200" cy="486833"/>
          </a:xfrm>
        </p:spPr>
        <p:txBody>
          <a:bodyPr/>
          <a:lstStyle/>
          <a:p>
            <a:fld id="{6894B3EC-2E76-429E-A213-69019D970CC3}" type="datetimeFigureOut">
              <a:rPr lang="en-US" smtClean="0"/>
              <a:t>11/4/2024</a:t>
            </a:fld>
            <a:endParaRPr lang="en-US"/>
          </a:p>
        </p:txBody>
      </p:sp>
      <p:sp>
        <p:nvSpPr>
          <p:cNvPr id="5" name="Footer Placeholder 4"/>
          <p:cNvSpPr>
            <a:spLocks noGrp="1"/>
          </p:cNvSpPr>
          <p:nvPr>
            <p:ph type="ftr" sz="quarter" idx="11"/>
          </p:nvPr>
        </p:nvSpPr>
        <p:spPr>
          <a:xfrm>
            <a:off x="2533650" y="7213604"/>
            <a:ext cx="5124887" cy="486833"/>
          </a:xfrm>
        </p:spPr>
        <p:txBody>
          <a:bodyPr/>
          <a:lstStyle/>
          <a:p>
            <a:endParaRPr lang="en-US"/>
          </a:p>
        </p:txBody>
      </p:sp>
      <p:sp>
        <p:nvSpPr>
          <p:cNvPr id="6" name="Slide Number Placeholder 5"/>
          <p:cNvSpPr>
            <a:spLocks noGrp="1"/>
          </p:cNvSpPr>
          <p:nvPr>
            <p:ph type="sldNum" sz="quarter" idx="12"/>
          </p:nvPr>
        </p:nvSpPr>
        <p:spPr>
          <a:xfrm>
            <a:off x="10554138" y="7213601"/>
            <a:ext cx="771089" cy="486833"/>
          </a:xfrm>
        </p:spPr>
        <p:txBody>
          <a:bodyPr/>
          <a:lstStyle/>
          <a:p>
            <a:fld id="{8C24C360-3B6F-45EB-9D81-9CF4641A43BF}" type="slidenum">
              <a:rPr lang="en-US" smtClean="0"/>
              <a:t>‹#›</a:t>
            </a:fld>
            <a:endParaRPr lang="en-US"/>
          </a:p>
        </p:txBody>
      </p:sp>
    </p:spTree>
    <p:extLst>
      <p:ext uri="{BB962C8B-B14F-4D97-AF65-F5344CB8AC3E}">
        <p14:creationId xmlns:p14="http://schemas.microsoft.com/office/powerpoint/2010/main" val="2428153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5739554"/>
            <a:ext cx="9912355" cy="1092473"/>
          </a:xfrm>
        </p:spPr>
        <p:txBody>
          <a:bodyPr anchor="b">
            <a:normAutofit/>
          </a:bodyPr>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808568"/>
            <a:ext cx="9912355" cy="4399704"/>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4267"/>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6832027"/>
            <a:ext cx="9910859" cy="909963"/>
          </a:xfrm>
        </p:spPr>
        <p:txBody>
          <a:bodyPr>
            <a:normAutofit/>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6894B3EC-2E76-429E-A213-69019D970CC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4C360-3B6F-45EB-9D81-9CF4641A43BF}" type="slidenum">
              <a:rPr lang="en-US" smtClean="0"/>
              <a:t>‹#›</a:t>
            </a:fld>
            <a:endParaRPr lang="en-US"/>
          </a:p>
        </p:txBody>
      </p:sp>
    </p:spTree>
    <p:extLst>
      <p:ext uri="{BB962C8B-B14F-4D97-AF65-F5344CB8AC3E}">
        <p14:creationId xmlns:p14="http://schemas.microsoft.com/office/powerpoint/2010/main" val="89563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812800"/>
            <a:ext cx="9905955" cy="4572000"/>
          </a:xfrm>
        </p:spPr>
        <p:txBody>
          <a:bodyPr anchor="ctr">
            <a:normAutofit/>
          </a:bodyPr>
          <a:lstStyle>
            <a:lvl1pP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1141411" y="5892801"/>
            <a:ext cx="9904459" cy="1828799"/>
          </a:xfrm>
        </p:spPr>
        <p:txBody>
          <a:bodyPr anchor="ctr">
            <a:normAutofit/>
          </a:bodyPr>
          <a:lstStyle>
            <a:lvl1pPr marL="0" indent="0">
              <a:buNone/>
              <a:defRPr sz="2400"/>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6894B3EC-2E76-429E-A213-69019D970CC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4C360-3B6F-45EB-9D81-9CF4641A43BF}" type="slidenum">
              <a:rPr lang="en-US" smtClean="0"/>
              <a:t>‹#›</a:t>
            </a:fld>
            <a:endParaRPr lang="en-US"/>
          </a:p>
        </p:txBody>
      </p:sp>
    </p:spTree>
    <p:extLst>
      <p:ext uri="{BB962C8B-B14F-4D97-AF65-F5344CB8AC3E}">
        <p14:creationId xmlns:p14="http://schemas.microsoft.com/office/powerpoint/2010/main" val="1060352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812801"/>
            <a:ext cx="9302752" cy="3664572"/>
          </a:xfrm>
        </p:spPr>
        <p:txBody>
          <a:bodyPr anchor="ctr">
            <a:normAutofit/>
          </a:bodyPr>
          <a:lstStyle>
            <a:lvl1pP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720645" y="4487410"/>
            <a:ext cx="8752299" cy="731957"/>
          </a:xfrm>
        </p:spPr>
        <p:txBody>
          <a:bodyPr anchor="t">
            <a:normAutofit/>
          </a:bodyPr>
          <a:lstStyle>
            <a:lvl1pPr marL="0" indent="0">
              <a:buNone/>
              <a:defRPr sz="1867"/>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4" name="Text Placeholder 3"/>
          <p:cNvSpPr>
            <a:spLocks noGrp="1"/>
          </p:cNvSpPr>
          <p:nvPr>
            <p:ph type="body" sz="half" idx="2"/>
          </p:nvPr>
        </p:nvSpPr>
        <p:spPr>
          <a:xfrm>
            <a:off x="1141411" y="5746559"/>
            <a:ext cx="9906003" cy="1985995"/>
          </a:xfrm>
        </p:spPr>
        <p:txBody>
          <a:bodyPr anchor="ctr">
            <a:normAutofit/>
          </a:bodyPr>
          <a:lstStyle>
            <a:lvl1pPr marL="0" indent="0">
              <a:buNone/>
              <a:defRPr sz="2400"/>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6894B3EC-2E76-429E-A213-69019D970CC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4C360-3B6F-45EB-9D81-9CF4641A43BF}" type="slidenum">
              <a:rPr lang="en-US" smtClean="0"/>
              <a:t>‹#›</a:t>
            </a:fld>
            <a:endParaRPr lang="en-US"/>
          </a:p>
        </p:txBody>
      </p:sp>
      <p:sp>
        <p:nvSpPr>
          <p:cNvPr id="52" name="TextBox 51"/>
          <p:cNvSpPr txBox="1"/>
          <p:nvPr/>
        </p:nvSpPr>
        <p:spPr>
          <a:xfrm>
            <a:off x="928772" y="957944"/>
            <a:ext cx="609600" cy="779701"/>
          </a:xfrm>
          <a:prstGeom prst="rect">
            <a:avLst/>
          </a:prstGeom>
        </p:spPr>
        <p:txBody>
          <a:bodyPr vert="horz" lIns="121920" tIns="60960" rIns="121920" bIns="6096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0666" dirty="0">
                <a:solidFill>
                  <a:schemeClr val="tx1"/>
                </a:solidFill>
                <a:effectLst/>
              </a:rPr>
              <a:t>“</a:t>
            </a:r>
          </a:p>
        </p:txBody>
      </p:sp>
      <p:sp>
        <p:nvSpPr>
          <p:cNvPr id="53" name="TextBox 52"/>
          <p:cNvSpPr txBox="1"/>
          <p:nvPr/>
        </p:nvSpPr>
        <p:spPr>
          <a:xfrm>
            <a:off x="10423297" y="3686630"/>
            <a:ext cx="609600" cy="779701"/>
          </a:xfrm>
          <a:prstGeom prst="rect">
            <a:avLst/>
          </a:prstGeom>
        </p:spPr>
        <p:txBody>
          <a:bodyPr vert="horz" lIns="121920" tIns="60960" rIns="121920" bIns="6096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0666" dirty="0">
                <a:solidFill>
                  <a:schemeClr val="tx1"/>
                </a:solidFill>
                <a:effectLst/>
              </a:rPr>
              <a:t>”</a:t>
            </a:r>
          </a:p>
        </p:txBody>
      </p:sp>
    </p:spTree>
    <p:extLst>
      <p:ext uri="{BB962C8B-B14F-4D97-AF65-F5344CB8AC3E}">
        <p14:creationId xmlns:p14="http://schemas.microsoft.com/office/powerpoint/2010/main" val="3537627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2845390"/>
            <a:ext cx="9906001" cy="3349113"/>
          </a:xfrm>
        </p:spPr>
        <p:txBody>
          <a:bodyPr anchor="b">
            <a:normAutofit/>
          </a:bodyPr>
          <a:lstStyle>
            <a:lvl1pP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1141365" y="6210207"/>
            <a:ext cx="9904505" cy="1520859"/>
          </a:xfrm>
        </p:spPr>
        <p:txBody>
          <a:bodyPr anchor="t">
            <a:normAutofit/>
          </a:bodyPr>
          <a:lstStyle>
            <a:lvl1pPr marL="0" indent="0">
              <a:buNone/>
              <a:defRPr sz="2400"/>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6894B3EC-2E76-429E-A213-69019D970CC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4C360-3B6F-45EB-9D81-9CF4641A43BF}" type="slidenum">
              <a:rPr lang="en-US" smtClean="0"/>
              <a:t>‹#›</a:t>
            </a:fld>
            <a:endParaRPr lang="en-US"/>
          </a:p>
        </p:txBody>
      </p:sp>
    </p:spTree>
    <p:extLst>
      <p:ext uri="{BB962C8B-B14F-4D97-AF65-F5344CB8AC3E}">
        <p14:creationId xmlns:p14="http://schemas.microsoft.com/office/powerpoint/2010/main" val="3217705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812800"/>
            <a:ext cx="9905999" cy="2540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3565951"/>
            <a:ext cx="3196899" cy="914400"/>
          </a:xfrm>
        </p:spPr>
        <p:txBody>
          <a:bodyPr anchor="b">
            <a:noAutofit/>
          </a:bodyPr>
          <a:lstStyle>
            <a:lvl1pPr marL="0" indent="0">
              <a:lnSpc>
                <a:spcPct val="90000"/>
              </a:lnSpc>
              <a:buNone/>
              <a:defRPr sz="2667" b="0" cap="all" baseline="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8" name="Text Placeholder 3"/>
          <p:cNvSpPr>
            <a:spLocks noGrp="1"/>
          </p:cNvSpPr>
          <p:nvPr>
            <p:ph type="body" sz="half" idx="15"/>
          </p:nvPr>
        </p:nvSpPr>
        <p:spPr>
          <a:xfrm>
            <a:off x="1141412" y="4480351"/>
            <a:ext cx="3195243" cy="3241248"/>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9" name="Text Placeholder 4"/>
          <p:cNvSpPr>
            <a:spLocks noGrp="1"/>
          </p:cNvSpPr>
          <p:nvPr>
            <p:ph type="body" sz="quarter" idx="3"/>
          </p:nvPr>
        </p:nvSpPr>
        <p:spPr>
          <a:xfrm>
            <a:off x="4514768" y="3570180"/>
            <a:ext cx="3184385" cy="914400"/>
          </a:xfrm>
        </p:spPr>
        <p:txBody>
          <a:bodyPr anchor="b">
            <a:noAutofit/>
          </a:bodyPr>
          <a:lstStyle>
            <a:lvl1pPr marL="0" indent="0">
              <a:lnSpc>
                <a:spcPct val="90000"/>
              </a:lnSpc>
              <a:buNone/>
              <a:defRPr sz="2667" b="0" cap="all" baseline="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0" name="Text Placeholder 3"/>
          <p:cNvSpPr>
            <a:spLocks noGrp="1"/>
          </p:cNvSpPr>
          <p:nvPr>
            <p:ph type="body" sz="half" idx="16"/>
          </p:nvPr>
        </p:nvSpPr>
        <p:spPr>
          <a:xfrm>
            <a:off x="4514767" y="4484580"/>
            <a:ext cx="3185277" cy="3241248"/>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Text Placeholder 4"/>
          <p:cNvSpPr>
            <a:spLocks noGrp="1"/>
          </p:cNvSpPr>
          <p:nvPr>
            <p:ph type="body" sz="quarter" idx="13"/>
          </p:nvPr>
        </p:nvSpPr>
        <p:spPr>
          <a:xfrm>
            <a:off x="7852443" y="3565951"/>
            <a:ext cx="3194968" cy="914400"/>
          </a:xfrm>
        </p:spPr>
        <p:txBody>
          <a:bodyPr anchor="b">
            <a:noAutofit/>
          </a:bodyPr>
          <a:lstStyle>
            <a:lvl1pPr marL="0" indent="0">
              <a:lnSpc>
                <a:spcPct val="90000"/>
              </a:lnSpc>
              <a:buNone/>
              <a:defRPr sz="2667" b="0" cap="all" baseline="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2" name="Text Placeholder 3"/>
          <p:cNvSpPr>
            <a:spLocks noGrp="1"/>
          </p:cNvSpPr>
          <p:nvPr>
            <p:ph type="body" sz="half" idx="17"/>
          </p:nvPr>
        </p:nvSpPr>
        <p:spPr>
          <a:xfrm>
            <a:off x="7852443" y="4480351"/>
            <a:ext cx="3194968" cy="3241248"/>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3" name="Date Placeholder 2"/>
          <p:cNvSpPr>
            <a:spLocks noGrp="1"/>
          </p:cNvSpPr>
          <p:nvPr>
            <p:ph type="dt" sz="half" idx="10"/>
          </p:nvPr>
        </p:nvSpPr>
        <p:spPr/>
        <p:txBody>
          <a:bodyPr/>
          <a:lstStyle/>
          <a:p>
            <a:fld id="{6894B3EC-2E76-429E-A213-69019D970CC3}"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24C360-3B6F-45EB-9D81-9CF4641A43BF}" type="slidenum">
              <a:rPr lang="en-US" smtClean="0"/>
              <a:t>‹#›</a:t>
            </a:fld>
            <a:endParaRPr lang="en-US"/>
          </a:p>
        </p:txBody>
      </p:sp>
    </p:spTree>
    <p:extLst>
      <p:ext uri="{BB962C8B-B14F-4D97-AF65-F5344CB8AC3E}">
        <p14:creationId xmlns:p14="http://schemas.microsoft.com/office/powerpoint/2010/main" val="2894897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3" y="812800"/>
            <a:ext cx="9905999" cy="2540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5872795"/>
            <a:ext cx="3195240" cy="768349"/>
          </a:xfrm>
        </p:spPr>
        <p:txBody>
          <a:bodyPr anchor="b">
            <a:noAutofit/>
          </a:bodyPr>
          <a:lstStyle>
            <a:lvl1pPr marL="0" indent="0">
              <a:lnSpc>
                <a:spcPct val="90000"/>
              </a:lnSpc>
              <a:buNone/>
              <a:defRPr sz="2667" b="0" cap="all" baseline="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20" name="Picture Placeholder 2"/>
          <p:cNvSpPr>
            <a:spLocks noGrp="1" noChangeAspect="1"/>
          </p:cNvSpPr>
          <p:nvPr>
            <p:ph type="pic" idx="15"/>
          </p:nvPr>
        </p:nvSpPr>
        <p:spPr>
          <a:xfrm>
            <a:off x="1141413" y="3555997"/>
            <a:ext cx="3195240" cy="2032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6641146"/>
            <a:ext cx="3195240" cy="1090457"/>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22" name="Text Placeholder 4"/>
          <p:cNvSpPr>
            <a:spLocks noGrp="1"/>
          </p:cNvSpPr>
          <p:nvPr>
            <p:ph type="body" sz="quarter" idx="3"/>
          </p:nvPr>
        </p:nvSpPr>
        <p:spPr>
          <a:xfrm>
            <a:off x="4489053" y="5872795"/>
            <a:ext cx="3200400" cy="768349"/>
          </a:xfrm>
        </p:spPr>
        <p:txBody>
          <a:bodyPr anchor="b">
            <a:noAutofit/>
          </a:bodyPr>
          <a:lstStyle>
            <a:lvl1pPr marL="0" indent="0">
              <a:lnSpc>
                <a:spcPct val="90000"/>
              </a:lnSpc>
              <a:buNone/>
              <a:defRPr sz="2667" b="0" cap="all" baseline="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23" name="Picture Placeholder 2"/>
          <p:cNvSpPr>
            <a:spLocks noGrp="1" noChangeAspect="1"/>
          </p:cNvSpPr>
          <p:nvPr>
            <p:ph type="pic" idx="21"/>
          </p:nvPr>
        </p:nvSpPr>
        <p:spPr>
          <a:xfrm>
            <a:off x="4489054" y="3555997"/>
            <a:ext cx="3198940" cy="2032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6641143"/>
            <a:ext cx="3200400" cy="1080456"/>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25" name="Text Placeholder 4"/>
          <p:cNvSpPr>
            <a:spLocks noGrp="1"/>
          </p:cNvSpPr>
          <p:nvPr>
            <p:ph type="body" sz="quarter" idx="13"/>
          </p:nvPr>
        </p:nvSpPr>
        <p:spPr>
          <a:xfrm>
            <a:off x="7852568" y="5872794"/>
            <a:ext cx="3190741" cy="768349"/>
          </a:xfrm>
        </p:spPr>
        <p:txBody>
          <a:bodyPr anchor="b">
            <a:noAutofit/>
          </a:bodyPr>
          <a:lstStyle>
            <a:lvl1pPr marL="0" indent="0">
              <a:lnSpc>
                <a:spcPct val="90000"/>
              </a:lnSpc>
              <a:buNone/>
              <a:defRPr sz="2667" b="0" cap="all" baseline="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26" name="Picture Placeholder 2"/>
          <p:cNvSpPr>
            <a:spLocks noGrp="1" noChangeAspect="1"/>
          </p:cNvSpPr>
          <p:nvPr>
            <p:ph type="pic" idx="22"/>
          </p:nvPr>
        </p:nvSpPr>
        <p:spPr>
          <a:xfrm>
            <a:off x="7852444" y="3555997"/>
            <a:ext cx="3194969" cy="2032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3" y="6641141"/>
            <a:ext cx="3194968" cy="1080460"/>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3" name="Date Placeholder 2"/>
          <p:cNvSpPr>
            <a:spLocks noGrp="1"/>
          </p:cNvSpPr>
          <p:nvPr>
            <p:ph type="dt" sz="half" idx="10"/>
          </p:nvPr>
        </p:nvSpPr>
        <p:spPr/>
        <p:txBody>
          <a:bodyPr/>
          <a:lstStyle/>
          <a:p>
            <a:fld id="{6894B3EC-2E76-429E-A213-69019D970CC3}" type="datetimeFigureOut">
              <a:rPr lang="en-US" smtClean="0"/>
              <a:t>11/4/2024</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8C24C360-3B6F-45EB-9D81-9CF4641A43BF}" type="slidenum">
              <a:rPr lang="en-US" smtClean="0"/>
              <a:t>‹#›</a:t>
            </a:fld>
            <a:endParaRPr lang="en-US"/>
          </a:p>
        </p:txBody>
      </p:sp>
    </p:spTree>
    <p:extLst>
      <p:ext uri="{BB962C8B-B14F-4D97-AF65-F5344CB8AC3E}">
        <p14:creationId xmlns:p14="http://schemas.microsoft.com/office/powerpoint/2010/main" val="161952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94B3EC-2E76-429E-A213-69019D970CC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4C360-3B6F-45EB-9D81-9CF4641A43BF}" type="slidenum">
              <a:rPr lang="en-US" smtClean="0"/>
              <a:t>‹#›</a:t>
            </a:fld>
            <a:endParaRPr lang="en-US"/>
          </a:p>
        </p:txBody>
      </p:sp>
    </p:spTree>
    <p:extLst>
      <p:ext uri="{BB962C8B-B14F-4D97-AF65-F5344CB8AC3E}">
        <p14:creationId xmlns:p14="http://schemas.microsoft.com/office/powerpoint/2010/main" val="3197838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812801"/>
            <a:ext cx="2005011" cy="69088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812801"/>
            <a:ext cx="7748591" cy="6908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94B3EC-2E76-429E-A213-69019D970CC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4C360-3B6F-45EB-9D81-9CF4641A43BF}" type="slidenum">
              <a:rPr lang="en-US" smtClean="0"/>
              <a:t>‹#›</a:t>
            </a:fld>
            <a:endParaRPr lang="en-US"/>
          </a:p>
        </p:txBody>
      </p:sp>
    </p:spTree>
    <p:extLst>
      <p:ext uri="{BB962C8B-B14F-4D97-AF65-F5344CB8AC3E}">
        <p14:creationId xmlns:p14="http://schemas.microsoft.com/office/powerpoint/2010/main" val="236124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1141414" y="824691"/>
            <a:ext cx="9905999" cy="1971427"/>
          </a:xfrm>
        </p:spPr>
        <p:txBody>
          <a:bodyPr/>
          <a:lstStyle/>
          <a:p>
            <a:r>
              <a:rPr lang="en-US"/>
              <a:t>Click to edit Master title style</a:t>
            </a:r>
            <a:endParaRPr lang="en-US" dirty="0"/>
          </a:p>
        </p:txBody>
      </p:sp>
      <p:sp>
        <p:nvSpPr>
          <p:cNvPr id="48" name="Content Placeholder 2"/>
          <p:cNvSpPr>
            <a:spLocks noGrp="1"/>
          </p:cNvSpPr>
          <p:nvPr>
            <p:ph idx="1"/>
          </p:nvPr>
        </p:nvSpPr>
        <p:spPr>
          <a:xfrm>
            <a:off x="1141414" y="2999316"/>
            <a:ext cx="9905999" cy="4722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7456921" y="7844370"/>
            <a:ext cx="2743200" cy="486833"/>
          </a:xfrm>
        </p:spPr>
        <p:txBody>
          <a:bodyPr/>
          <a:lstStyle/>
          <a:p>
            <a:fld id="{6894B3EC-2E76-429E-A213-69019D970CC3}" type="datetimeFigureOut">
              <a:rPr lang="en-US" smtClean="0"/>
              <a:t>11/4/2024</a:t>
            </a:fld>
            <a:endParaRPr lang="en-US"/>
          </a:p>
        </p:txBody>
      </p:sp>
      <p:sp>
        <p:nvSpPr>
          <p:cNvPr id="50" name="Footer Placeholder 4"/>
          <p:cNvSpPr>
            <a:spLocks noGrp="1"/>
          </p:cNvSpPr>
          <p:nvPr>
            <p:ph type="ftr" sz="quarter" idx="11"/>
          </p:nvPr>
        </p:nvSpPr>
        <p:spPr>
          <a:xfrm>
            <a:off x="1141412" y="7844369"/>
            <a:ext cx="6239309" cy="486833"/>
          </a:xfrm>
        </p:spPr>
        <p:txBody>
          <a:bodyPr/>
          <a:lstStyle/>
          <a:p>
            <a:endParaRPr lang="en-US"/>
          </a:p>
        </p:txBody>
      </p:sp>
      <p:sp>
        <p:nvSpPr>
          <p:cNvPr id="51" name="Slide Number Placeholder 5"/>
          <p:cNvSpPr>
            <a:spLocks noGrp="1"/>
          </p:cNvSpPr>
          <p:nvPr>
            <p:ph type="sldNum" sz="quarter" idx="12"/>
          </p:nvPr>
        </p:nvSpPr>
        <p:spPr>
          <a:xfrm>
            <a:off x="10276322" y="7844368"/>
            <a:ext cx="771089" cy="486833"/>
          </a:xfrm>
        </p:spPr>
        <p:txBody>
          <a:bodyPr/>
          <a:lstStyle/>
          <a:p>
            <a:fld id="{8C24C360-3B6F-45EB-9D81-9CF4641A43BF}" type="slidenum">
              <a:rPr lang="en-US" smtClean="0"/>
              <a:t>‹#›</a:t>
            </a:fld>
            <a:endParaRPr lang="en-US"/>
          </a:p>
        </p:txBody>
      </p:sp>
    </p:spTree>
    <p:extLst>
      <p:ext uri="{BB962C8B-B14F-4D97-AF65-F5344CB8AC3E}">
        <p14:creationId xmlns:p14="http://schemas.microsoft.com/office/powerpoint/2010/main" val="404248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892304"/>
            <a:ext cx="9906000" cy="3803649"/>
          </a:xfrm>
        </p:spPr>
        <p:txBody>
          <a:bodyPr anchor="b">
            <a:normAutofit/>
          </a:bodyPr>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1141411" y="5899149"/>
            <a:ext cx="9906000" cy="1833035"/>
          </a:xfrm>
        </p:spPr>
        <p:txBody>
          <a:bodyPr>
            <a:normAutofit/>
          </a:bodyPr>
          <a:lstStyle>
            <a:lvl1pPr marL="0" indent="0">
              <a:buNone/>
              <a:defRPr sz="2400" cap="all" baseline="0">
                <a:solidFill>
                  <a:schemeClr val="tx1">
                    <a:tint val="75000"/>
                  </a:schemeClr>
                </a:solidFill>
              </a:defRPr>
            </a:lvl1pPr>
            <a:lvl2pPr marL="609585" indent="0">
              <a:buNone/>
              <a:defRPr sz="2400">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94B3EC-2E76-429E-A213-69019D970CC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4C360-3B6F-45EB-9D81-9CF4641A43BF}" type="slidenum">
              <a:rPr lang="en-US" smtClean="0"/>
              <a:t>‹#›</a:t>
            </a:fld>
            <a:endParaRPr lang="en-US"/>
          </a:p>
        </p:txBody>
      </p:sp>
    </p:spTree>
    <p:extLst>
      <p:ext uri="{BB962C8B-B14F-4D97-AF65-F5344CB8AC3E}">
        <p14:creationId xmlns:p14="http://schemas.microsoft.com/office/powerpoint/2010/main" val="126178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999315"/>
            <a:ext cx="4878389" cy="4722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999315"/>
            <a:ext cx="4875211" cy="4722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94B3EC-2E76-429E-A213-69019D970CC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4C360-3B6F-45EB-9D81-9CF4641A43BF}" type="slidenum">
              <a:rPr lang="en-US" smtClean="0"/>
              <a:t>‹#›</a:t>
            </a:fld>
            <a:endParaRPr lang="en-US"/>
          </a:p>
        </p:txBody>
      </p:sp>
    </p:spTree>
    <p:extLst>
      <p:ext uri="{BB962C8B-B14F-4D97-AF65-F5344CB8AC3E}">
        <p14:creationId xmlns:p14="http://schemas.microsoft.com/office/powerpoint/2010/main" val="136072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825503"/>
            <a:ext cx="9906000" cy="197061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38537" y="2999315"/>
            <a:ext cx="4581265" cy="1098549"/>
          </a:xfrm>
        </p:spPr>
        <p:txBody>
          <a:bodyPr anchor="b"/>
          <a:lstStyle>
            <a:lvl1pPr marL="0" indent="0">
              <a:lnSpc>
                <a:spcPct val="90000"/>
              </a:lnSpc>
              <a:buNone/>
              <a:defRPr sz="3200" b="0" cap="all" baseline="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1141411" y="4097865"/>
            <a:ext cx="4878391" cy="3623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69323" y="2999314"/>
            <a:ext cx="4578087" cy="1098549"/>
          </a:xfrm>
        </p:spPr>
        <p:txBody>
          <a:bodyPr anchor="b"/>
          <a:lstStyle>
            <a:lvl1pPr marL="0" indent="0">
              <a:lnSpc>
                <a:spcPct val="90000"/>
              </a:lnSpc>
              <a:buNone/>
              <a:defRPr sz="3200" b="0" cap="all" baseline="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0" y="4097865"/>
            <a:ext cx="4875211" cy="3623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94B3EC-2E76-429E-A213-69019D970CC3}"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24C360-3B6F-45EB-9D81-9CF4641A43BF}" type="slidenum">
              <a:rPr lang="en-US" smtClean="0"/>
              <a:t>‹#›</a:t>
            </a:fld>
            <a:endParaRPr lang="en-US"/>
          </a:p>
        </p:txBody>
      </p:sp>
    </p:spTree>
    <p:extLst>
      <p:ext uri="{BB962C8B-B14F-4D97-AF65-F5344CB8AC3E}">
        <p14:creationId xmlns:p14="http://schemas.microsoft.com/office/powerpoint/2010/main" val="3019685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94B3EC-2E76-429E-A213-69019D970CC3}"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24C360-3B6F-45EB-9D81-9CF4641A43BF}" type="slidenum">
              <a:rPr lang="en-US" smtClean="0"/>
              <a:t>‹#›</a:t>
            </a:fld>
            <a:endParaRPr lang="en-US"/>
          </a:p>
        </p:txBody>
      </p:sp>
    </p:spTree>
    <p:extLst>
      <p:ext uri="{BB962C8B-B14F-4D97-AF65-F5344CB8AC3E}">
        <p14:creationId xmlns:p14="http://schemas.microsoft.com/office/powerpoint/2010/main" val="227894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4B3EC-2E76-429E-A213-69019D970CC3}"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24C360-3B6F-45EB-9D81-9CF4641A43BF}" type="slidenum">
              <a:rPr lang="en-US" smtClean="0"/>
              <a:t>‹#›</a:t>
            </a:fld>
            <a:endParaRPr lang="en-US"/>
          </a:p>
        </p:txBody>
      </p:sp>
    </p:spTree>
    <p:extLst>
      <p:ext uri="{BB962C8B-B14F-4D97-AF65-F5344CB8AC3E}">
        <p14:creationId xmlns:p14="http://schemas.microsoft.com/office/powerpoint/2010/main" val="2408715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812801"/>
            <a:ext cx="3856037" cy="2186512"/>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56201" y="790221"/>
            <a:ext cx="5891209" cy="693137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999315"/>
            <a:ext cx="3856037" cy="472228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6894B3EC-2E76-429E-A213-69019D970CC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4C360-3B6F-45EB-9D81-9CF4641A43BF}" type="slidenum">
              <a:rPr lang="en-US" smtClean="0"/>
              <a:t>‹#›</a:t>
            </a:fld>
            <a:endParaRPr lang="en-US"/>
          </a:p>
        </p:txBody>
      </p:sp>
    </p:spTree>
    <p:extLst>
      <p:ext uri="{BB962C8B-B14F-4D97-AF65-F5344CB8AC3E}">
        <p14:creationId xmlns:p14="http://schemas.microsoft.com/office/powerpoint/2010/main" val="210935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5" y="812800"/>
            <a:ext cx="5005283" cy="2186515"/>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6443822" y="812800"/>
            <a:ext cx="4603591" cy="6908803"/>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4267"/>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412" y="2999315"/>
            <a:ext cx="5005285" cy="472228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6894B3EC-2E76-429E-A213-69019D970CC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4C360-3B6F-45EB-9D81-9CF4641A43BF}" type="slidenum">
              <a:rPr lang="en-US" smtClean="0"/>
              <a:t>‹#›</a:t>
            </a:fld>
            <a:endParaRPr lang="en-US"/>
          </a:p>
        </p:txBody>
      </p:sp>
    </p:spTree>
    <p:extLst>
      <p:ext uri="{BB962C8B-B14F-4D97-AF65-F5344CB8AC3E}">
        <p14:creationId xmlns:p14="http://schemas.microsoft.com/office/powerpoint/2010/main" val="191555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12192003" cy="9144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9051" y="1"/>
            <a:ext cx="12055699" cy="9144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4" y="824691"/>
            <a:ext cx="9905999" cy="1971427"/>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4" y="2999316"/>
            <a:ext cx="9905999" cy="47222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7844370"/>
            <a:ext cx="2743200" cy="486833"/>
          </a:xfrm>
          <a:prstGeom prst="rect">
            <a:avLst/>
          </a:prstGeom>
        </p:spPr>
        <p:txBody>
          <a:bodyPr vert="horz" lIns="91440" tIns="45720" rIns="91440" bIns="45720" rtlCol="0" anchor="ctr"/>
          <a:lstStyle>
            <a:lvl1pPr algn="r">
              <a:defRPr sz="1400">
                <a:solidFill>
                  <a:schemeClr val="tx1">
                    <a:tint val="75000"/>
                  </a:schemeClr>
                </a:solidFill>
              </a:defRPr>
            </a:lvl1pPr>
          </a:lstStyle>
          <a:p>
            <a:fld id="{6894B3EC-2E76-429E-A213-69019D970CC3}" type="datetimeFigureOut">
              <a:rPr lang="en-US" smtClean="0"/>
              <a:t>11/4/2024</a:t>
            </a:fld>
            <a:endParaRPr lang="en-US"/>
          </a:p>
        </p:txBody>
      </p:sp>
      <p:sp>
        <p:nvSpPr>
          <p:cNvPr id="5" name="Footer Placeholder 4"/>
          <p:cNvSpPr>
            <a:spLocks noGrp="1"/>
          </p:cNvSpPr>
          <p:nvPr>
            <p:ph type="ftr" sz="quarter" idx="3"/>
          </p:nvPr>
        </p:nvSpPr>
        <p:spPr>
          <a:xfrm>
            <a:off x="1141412" y="7844369"/>
            <a:ext cx="6239309" cy="486833"/>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2" y="7844368"/>
            <a:ext cx="771089" cy="486833"/>
          </a:xfrm>
          <a:prstGeom prst="rect">
            <a:avLst/>
          </a:prstGeom>
        </p:spPr>
        <p:txBody>
          <a:bodyPr vert="horz" lIns="91440" tIns="45720" rIns="91440" bIns="45720" rtlCol="0" anchor="ctr"/>
          <a:lstStyle>
            <a:lvl1pPr algn="r">
              <a:defRPr sz="1400">
                <a:solidFill>
                  <a:schemeClr val="tx1">
                    <a:tint val="75000"/>
                  </a:schemeClr>
                </a:solidFill>
              </a:defRPr>
            </a:lvl1pPr>
          </a:lstStyle>
          <a:p>
            <a:fld id="{8C24C360-3B6F-45EB-9D81-9CF4641A43BF}" type="slidenum">
              <a:rPr lang="en-US" smtClean="0"/>
              <a:t>‹#›</a:t>
            </a:fld>
            <a:endParaRPr lang="en-US"/>
          </a:p>
        </p:txBody>
      </p:sp>
    </p:spTree>
    <p:extLst>
      <p:ext uri="{BB962C8B-B14F-4D97-AF65-F5344CB8AC3E}">
        <p14:creationId xmlns:p14="http://schemas.microsoft.com/office/powerpoint/2010/main" val="198231105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1219170" rtl="0" eaLnBrk="1" latinLnBrk="0" hangingPunct="1">
        <a:lnSpc>
          <a:spcPct val="90000"/>
        </a:lnSpc>
        <a:spcBef>
          <a:spcPct val="0"/>
        </a:spcBef>
        <a:buNone/>
        <a:defRPr sz="4800" kern="1200" cap="all" baseline="0">
          <a:solidFill>
            <a:schemeClr val="tx1"/>
          </a:solidFill>
          <a:latin typeface="+mj-lt"/>
          <a:ea typeface="+mj-ea"/>
          <a:cs typeface="+mj-cs"/>
        </a:defRPr>
      </a:lvl1pPr>
    </p:titleStyle>
    <p:bodyStyle>
      <a:lvl1pPr marL="304792" indent="-304792" algn="l" defTabSz="1219170" rtl="0" eaLnBrk="1" latinLnBrk="0" hangingPunct="1">
        <a:lnSpc>
          <a:spcPct val="120000"/>
        </a:lnSpc>
        <a:spcBef>
          <a:spcPts val="1333"/>
        </a:spcBef>
        <a:buSzPct val="125000"/>
        <a:buFont typeface="Arial" panose="020B0604020202020204" pitchFamily="34" charset="0"/>
        <a:buChar char="•"/>
        <a:defRPr sz="3200" kern="1200">
          <a:solidFill>
            <a:schemeClr val="tx1"/>
          </a:solidFill>
          <a:latin typeface="+mn-lt"/>
          <a:ea typeface="+mn-ea"/>
          <a:cs typeface="+mn-cs"/>
        </a:defRPr>
      </a:lvl1pPr>
      <a:lvl2pPr marL="914377" indent="-304792" algn="l" defTabSz="1219170" rtl="0" eaLnBrk="1" latinLnBrk="0" hangingPunct="1">
        <a:lnSpc>
          <a:spcPct val="120000"/>
        </a:lnSpc>
        <a:spcBef>
          <a:spcPts val="667"/>
        </a:spcBef>
        <a:buSzPct val="125000"/>
        <a:buFont typeface="Arial" panose="020B0604020202020204" pitchFamily="34" charset="0"/>
        <a:buChar char="•"/>
        <a:defRPr sz="2667" kern="1200">
          <a:solidFill>
            <a:schemeClr val="tx1"/>
          </a:solidFill>
          <a:latin typeface="+mn-lt"/>
          <a:ea typeface="+mn-ea"/>
          <a:cs typeface="+mn-cs"/>
        </a:defRPr>
      </a:lvl2pPr>
      <a:lvl3pPr marL="1523962" indent="-304792" algn="l" defTabSz="1219170" rtl="0" eaLnBrk="1" latinLnBrk="0" hangingPunct="1">
        <a:lnSpc>
          <a:spcPct val="120000"/>
        </a:lnSpc>
        <a:spcBef>
          <a:spcPts val="667"/>
        </a:spcBef>
        <a:buSzPct val="125000"/>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lnSpc>
          <a:spcPct val="120000"/>
        </a:lnSpc>
        <a:spcBef>
          <a:spcPts val="667"/>
        </a:spcBef>
        <a:buSzPct val="125000"/>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lnSpc>
          <a:spcPct val="120000"/>
        </a:lnSpc>
        <a:spcBef>
          <a:spcPts val="667"/>
        </a:spcBef>
        <a:buSzPct val="125000"/>
        <a:buFont typeface="Arial" panose="020B0604020202020204" pitchFamily="34" charset="0"/>
        <a:buChar char="•"/>
        <a:defRPr sz="2133" kern="1200">
          <a:solidFill>
            <a:schemeClr val="tx1"/>
          </a:solidFill>
          <a:latin typeface="+mn-lt"/>
          <a:ea typeface="+mn-ea"/>
          <a:cs typeface="+mn-cs"/>
        </a:defRPr>
      </a:lvl5pPr>
      <a:lvl6pPr marL="3352716" indent="-304792" algn="l" defTabSz="1219170" rtl="0" eaLnBrk="1" latinLnBrk="0" hangingPunct="1">
        <a:lnSpc>
          <a:spcPct val="120000"/>
        </a:lnSpc>
        <a:spcBef>
          <a:spcPts val="667"/>
        </a:spcBef>
        <a:buSzPct val="125000"/>
        <a:buFont typeface="Arial" panose="020B0604020202020204" pitchFamily="34" charset="0"/>
        <a:buChar char="•"/>
        <a:defRPr sz="1867" kern="1200">
          <a:solidFill>
            <a:schemeClr val="tx1"/>
          </a:solidFill>
          <a:latin typeface="+mn-lt"/>
          <a:ea typeface="+mn-ea"/>
          <a:cs typeface="+mn-cs"/>
        </a:defRPr>
      </a:lvl6pPr>
      <a:lvl7pPr marL="3962301" indent="-304792" algn="l" defTabSz="1219170" rtl="0" eaLnBrk="1" latinLnBrk="0" hangingPunct="1">
        <a:lnSpc>
          <a:spcPct val="120000"/>
        </a:lnSpc>
        <a:spcBef>
          <a:spcPts val="667"/>
        </a:spcBef>
        <a:buSzPct val="125000"/>
        <a:buFont typeface="Arial" panose="020B0604020202020204" pitchFamily="34" charset="0"/>
        <a:buChar char="•"/>
        <a:defRPr sz="1867" kern="1200">
          <a:solidFill>
            <a:schemeClr val="tx1"/>
          </a:solidFill>
          <a:latin typeface="+mn-lt"/>
          <a:ea typeface="+mn-ea"/>
          <a:cs typeface="+mn-cs"/>
        </a:defRPr>
      </a:lvl7pPr>
      <a:lvl8pPr marL="4571886" indent="-304792" algn="l" defTabSz="1219170" rtl="0" eaLnBrk="1" latinLnBrk="0" hangingPunct="1">
        <a:lnSpc>
          <a:spcPct val="120000"/>
        </a:lnSpc>
        <a:spcBef>
          <a:spcPts val="667"/>
        </a:spcBef>
        <a:buSzPct val="125000"/>
        <a:buFont typeface="Arial" panose="020B0604020202020204" pitchFamily="34" charset="0"/>
        <a:buChar char="•"/>
        <a:defRPr sz="1867" kern="1200">
          <a:solidFill>
            <a:schemeClr val="tx1"/>
          </a:solidFill>
          <a:latin typeface="+mn-lt"/>
          <a:ea typeface="+mn-ea"/>
          <a:cs typeface="+mn-cs"/>
        </a:defRPr>
      </a:lvl8pPr>
      <a:lvl9pPr marL="5181470" indent="-304792" algn="l" defTabSz="1219170" rtl="0" eaLnBrk="1" latinLnBrk="0" hangingPunct="1">
        <a:lnSpc>
          <a:spcPct val="120000"/>
        </a:lnSpc>
        <a:spcBef>
          <a:spcPts val="667"/>
        </a:spcBef>
        <a:buSzPct val="125000"/>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E47C-2F22-ED87-5AD1-8E1688F3511E}"/>
              </a:ext>
            </a:extLst>
          </p:cNvPr>
          <p:cNvSpPr>
            <a:spLocks noGrp="1"/>
          </p:cNvSpPr>
          <p:nvPr>
            <p:ph type="ctrTitle"/>
          </p:nvPr>
        </p:nvSpPr>
        <p:spPr>
          <a:xfrm>
            <a:off x="5456182" y="2950341"/>
            <a:ext cx="5227057" cy="2612259"/>
          </a:xfrm>
        </p:spPr>
        <p:txBody>
          <a:bodyPr>
            <a:normAutofit/>
          </a:bodyPr>
          <a:lstStyle/>
          <a:p>
            <a:r>
              <a:rPr lang="en-US" sz="4800" dirty="0"/>
              <a:t>Preventing Hypothermia in Trauma Patients</a:t>
            </a:r>
          </a:p>
        </p:txBody>
      </p:sp>
      <p:pic>
        <p:nvPicPr>
          <p:cNvPr id="7" name="Picture 6">
            <a:extLst>
              <a:ext uri="{FF2B5EF4-FFF2-40B4-BE49-F238E27FC236}">
                <a16:creationId xmlns:a16="http://schemas.microsoft.com/office/drawing/2014/main" id="{AEB9B0C6-0E7A-8E71-7232-67F857CB7D87}"/>
              </a:ext>
            </a:extLst>
          </p:cNvPr>
          <p:cNvPicPr>
            <a:picLocks noChangeAspect="1"/>
          </p:cNvPicPr>
          <p:nvPr/>
        </p:nvPicPr>
        <p:blipFill>
          <a:blip r:embed="rId3"/>
          <a:stretch>
            <a:fillRect/>
          </a:stretch>
        </p:blipFill>
        <p:spPr>
          <a:xfrm>
            <a:off x="3485992" y="523293"/>
            <a:ext cx="1939448" cy="2245058"/>
          </a:xfrm>
          <a:prstGeom prst="rect">
            <a:avLst/>
          </a:prstGeom>
        </p:spPr>
      </p:pic>
      <p:sp>
        <p:nvSpPr>
          <p:cNvPr id="4" name="Rectangle 3">
            <a:extLst>
              <a:ext uri="{FF2B5EF4-FFF2-40B4-BE49-F238E27FC236}">
                <a16:creationId xmlns:a16="http://schemas.microsoft.com/office/drawing/2014/main" id="{7AD2FB14-0287-A78A-D23B-A4776024ADB4}"/>
              </a:ext>
            </a:extLst>
          </p:cNvPr>
          <p:cNvSpPr/>
          <p:nvPr/>
        </p:nvSpPr>
        <p:spPr>
          <a:xfrm>
            <a:off x="5059680" y="7356666"/>
            <a:ext cx="6720840" cy="136955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blue text&#10;&#10;Description automatically generated">
            <a:extLst>
              <a:ext uri="{FF2B5EF4-FFF2-40B4-BE49-F238E27FC236}">
                <a16:creationId xmlns:a16="http://schemas.microsoft.com/office/drawing/2014/main" id="{018F4D8A-8CCD-15A8-F14F-72382C9D0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7614" y="7345706"/>
            <a:ext cx="6296814" cy="1369557"/>
          </a:xfrm>
          <a:prstGeom prst="rect">
            <a:avLst/>
          </a:prstGeom>
        </p:spPr>
      </p:pic>
    </p:spTree>
    <p:extLst>
      <p:ext uri="{BB962C8B-B14F-4D97-AF65-F5344CB8AC3E}">
        <p14:creationId xmlns:p14="http://schemas.microsoft.com/office/powerpoint/2010/main" val="2895635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DF645-5578-8851-6417-B5C5373689E6}"/>
              </a:ext>
            </a:extLst>
          </p:cNvPr>
          <p:cNvSpPr>
            <a:spLocks noGrp="1"/>
          </p:cNvSpPr>
          <p:nvPr>
            <p:ph type="title"/>
          </p:nvPr>
        </p:nvSpPr>
        <p:spPr/>
        <p:txBody>
          <a:bodyPr/>
          <a:lstStyle/>
          <a:p>
            <a:r>
              <a:rPr lang="en-US" dirty="0"/>
              <a:t>Heat loss is a year-round issue</a:t>
            </a:r>
          </a:p>
        </p:txBody>
      </p:sp>
      <p:sp>
        <p:nvSpPr>
          <p:cNvPr id="3" name="Content Placeholder 2">
            <a:extLst>
              <a:ext uri="{FF2B5EF4-FFF2-40B4-BE49-F238E27FC236}">
                <a16:creationId xmlns:a16="http://schemas.microsoft.com/office/drawing/2014/main" id="{1AFB65FC-DADA-2B3A-B96B-66541EFFEA3A}"/>
              </a:ext>
            </a:extLst>
          </p:cNvPr>
          <p:cNvSpPr>
            <a:spLocks noGrp="1"/>
          </p:cNvSpPr>
          <p:nvPr>
            <p:ph idx="1"/>
          </p:nvPr>
        </p:nvSpPr>
        <p:spPr>
          <a:xfrm>
            <a:off x="1141415" y="2999316"/>
            <a:ext cx="7033322" cy="4722285"/>
          </a:xfrm>
        </p:spPr>
        <p:txBody>
          <a:bodyPr/>
          <a:lstStyle/>
          <a:p>
            <a:r>
              <a:rPr lang="en-US" dirty="0"/>
              <a:t>Heat loss and hypothermia are not limited to winter and cold temperatures</a:t>
            </a:r>
          </a:p>
          <a:p>
            <a:r>
              <a:rPr lang="en-US" dirty="0"/>
              <a:t>Heat loss, especially when a patient is wet, can occur at any time of the year</a:t>
            </a:r>
          </a:p>
          <a:p>
            <a:r>
              <a:rPr lang="en-US" dirty="0"/>
              <a:t>Prevention measures should be considered year-round</a:t>
            </a:r>
          </a:p>
        </p:txBody>
      </p:sp>
      <p:pic>
        <p:nvPicPr>
          <p:cNvPr id="7" name="Picture 6" descr="A person in a vest helping a person lying on the ground&#10;&#10;Description automatically generated">
            <a:extLst>
              <a:ext uri="{FF2B5EF4-FFF2-40B4-BE49-F238E27FC236}">
                <a16:creationId xmlns:a16="http://schemas.microsoft.com/office/drawing/2014/main" id="{05C83977-975E-C717-1396-001AD71EF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4435" y="5797296"/>
            <a:ext cx="3783020" cy="2522013"/>
          </a:xfrm>
          <a:prstGeom prst="rect">
            <a:avLst/>
          </a:prstGeom>
        </p:spPr>
      </p:pic>
    </p:spTree>
    <p:extLst>
      <p:ext uri="{BB962C8B-B14F-4D97-AF65-F5344CB8AC3E}">
        <p14:creationId xmlns:p14="http://schemas.microsoft.com/office/powerpoint/2010/main" val="23102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49C9-1B93-5A12-0309-60CA612CEA5C}"/>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FAFA258E-C1D7-4A67-BF2A-8329799D87D7}"/>
              </a:ext>
            </a:extLst>
          </p:cNvPr>
          <p:cNvSpPr>
            <a:spLocks noGrp="1"/>
          </p:cNvSpPr>
          <p:nvPr>
            <p:ph idx="1"/>
          </p:nvPr>
        </p:nvSpPr>
        <p:spPr/>
        <p:txBody>
          <a:bodyPr>
            <a:normAutofit/>
          </a:bodyPr>
          <a:lstStyle/>
          <a:p>
            <a:endParaRPr lang="en-US" dirty="0"/>
          </a:p>
          <a:p>
            <a:r>
              <a:rPr lang="en-US" sz="2400" i="1" dirty="0"/>
              <a:t>PHTLS: Prehospital Trauma Life Support </a:t>
            </a:r>
            <a:r>
              <a:rPr lang="en-US" sz="2400" dirty="0"/>
              <a:t>(10th ed.). (2023). Jones &amp; Bartlett Learning. </a:t>
            </a:r>
          </a:p>
          <a:p>
            <a:r>
              <a:rPr lang="en-US" sz="2400" dirty="0"/>
              <a:t>Dow, J. (2020). 2020 Hypothermia Clinical Practice Guideline. https://wms.org/magazine/magazine/1260/2020hypothermia-CPG/default.aspx </a:t>
            </a:r>
          </a:p>
        </p:txBody>
      </p:sp>
    </p:spTree>
    <p:extLst>
      <p:ext uri="{BB962C8B-B14F-4D97-AF65-F5344CB8AC3E}">
        <p14:creationId xmlns:p14="http://schemas.microsoft.com/office/powerpoint/2010/main" val="61324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F5EF-6B83-CD0E-C50C-C4633DF0866C}"/>
              </a:ext>
            </a:extLst>
          </p:cNvPr>
          <p:cNvSpPr>
            <a:spLocks noGrp="1"/>
          </p:cNvSpPr>
          <p:nvPr>
            <p:ph type="title"/>
          </p:nvPr>
        </p:nvSpPr>
        <p:spPr/>
        <p:txBody>
          <a:bodyPr/>
          <a:lstStyle/>
          <a:p>
            <a:r>
              <a:rPr lang="en-US" dirty="0"/>
              <a:t>Hypothermia: big problem for trauma patients</a:t>
            </a:r>
          </a:p>
        </p:txBody>
      </p:sp>
      <p:sp>
        <p:nvSpPr>
          <p:cNvPr id="3" name="Content Placeholder 2">
            <a:extLst>
              <a:ext uri="{FF2B5EF4-FFF2-40B4-BE49-F238E27FC236}">
                <a16:creationId xmlns:a16="http://schemas.microsoft.com/office/drawing/2014/main" id="{AE014E96-4151-5193-C975-F097D4B9C1BF}"/>
              </a:ext>
            </a:extLst>
          </p:cNvPr>
          <p:cNvSpPr>
            <a:spLocks noGrp="1"/>
          </p:cNvSpPr>
          <p:nvPr>
            <p:ph idx="1"/>
          </p:nvPr>
        </p:nvSpPr>
        <p:spPr/>
        <p:txBody>
          <a:bodyPr/>
          <a:lstStyle/>
          <a:p>
            <a:r>
              <a:rPr lang="en-US" dirty="0"/>
              <a:t>One study found that 57% of trauma patients arriving at a trauma center had some level of hypothermia</a:t>
            </a:r>
          </a:p>
          <a:p>
            <a:r>
              <a:rPr lang="en-US" dirty="0"/>
              <a:t>Mortality has been reported to range between 40-100% when trauma patient core temperature falls below 90°F (32.2°C)</a:t>
            </a:r>
          </a:p>
          <a:p>
            <a:endParaRPr lang="en-US" dirty="0"/>
          </a:p>
        </p:txBody>
      </p:sp>
      <p:pic>
        <p:nvPicPr>
          <p:cNvPr id="7" name="Picture 6">
            <a:extLst>
              <a:ext uri="{FF2B5EF4-FFF2-40B4-BE49-F238E27FC236}">
                <a16:creationId xmlns:a16="http://schemas.microsoft.com/office/drawing/2014/main" id="{140970E8-A2C6-EF8E-80F5-F95D6E38FB5C}"/>
              </a:ext>
            </a:extLst>
          </p:cNvPr>
          <p:cNvPicPr>
            <a:picLocks noChangeAspect="1"/>
          </p:cNvPicPr>
          <p:nvPr/>
        </p:nvPicPr>
        <p:blipFill>
          <a:blip r:embed="rId3"/>
          <a:stretch>
            <a:fillRect/>
          </a:stretch>
        </p:blipFill>
        <p:spPr>
          <a:xfrm>
            <a:off x="10293333" y="1213083"/>
            <a:ext cx="749339" cy="1701887"/>
          </a:xfrm>
          <a:prstGeom prst="rect">
            <a:avLst/>
          </a:prstGeom>
        </p:spPr>
      </p:pic>
    </p:spTree>
    <p:extLst>
      <p:ext uri="{BB962C8B-B14F-4D97-AF65-F5344CB8AC3E}">
        <p14:creationId xmlns:p14="http://schemas.microsoft.com/office/powerpoint/2010/main" val="2413710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344C-F21B-0F3B-B3B5-F667CDF28A89}"/>
              </a:ext>
            </a:extLst>
          </p:cNvPr>
          <p:cNvSpPr>
            <a:spLocks noGrp="1"/>
          </p:cNvSpPr>
          <p:nvPr>
            <p:ph type="title"/>
          </p:nvPr>
        </p:nvSpPr>
        <p:spPr/>
        <p:txBody>
          <a:bodyPr/>
          <a:lstStyle/>
          <a:p>
            <a:r>
              <a:rPr lang="en-US" dirty="0"/>
              <a:t>Hazards of hypothermia in trauma patients</a:t>
            </a:r>
          </a:p>
        </p:txBody>
      </p:sp>
      <p:sp>
        <p:nvSpPr>
          <p:cNvPr id="3" name="Content Placeholder 2">
            <a:extLst>
              <a:ext uri="{FF2B5EF4-FFF2-40B4-BE49-F238E27FC236}">
                <a16:creationId xmlns:a16="http://schemas.microsoft.com/office/drawing/2014/main" id="{25CA788F-67D9-5B64-C893-527E40E14F96}"/>
              </a:ext>
            </a:extLst>
          </p:cNvPr>
          <p:cNvSpPr>
            <a:spLocks noGrp="1"/>
          </p:cNvSpPr>
          <p:nvPr>
            <p:ph idx="1"/>
          </p:nvPr>
        </p:nvSpPr>
        <p:spPr/>
        <p:txBody>
          <a:bodyPr/>
          <a:lstStyle/>
          <a:p>
            <a:r>
              <a:rPr lang="en-US" dirty="0"/>
              <a:t>Disrupts formation of blood clots</a:t>
            </a:r>
          </a:p>
          <a:p>
            <a:r>
              <a:rPr lang="en-US" dirty="0"/>
              <a:t>Slows metabolism that creates energy for cells</a:t>
            </a:r>
          </a:p>
          <a:p>
            <a:r>
              <a:rPr lang="en-US" dirty="0"/>
              <a:t>Limits enzymatic reactions which are important parts of cellular metabolism</a:t>
            </a:r>
          </a:p>
          <a:p>
            <a:r>
              <a:rPr lang="en-US" dirty="0"/>
              <a:t>Worsens acidosis</a:t>
            </a:r>
          </a:p>
        </p:txBody>
      </p:sp>
      <p:pic>
        <p:nvPicPr>
          <p:cNvPr id="4" name="Picture 3">
            <a:extLst>
              <a:ext uri="{FF2B5EF4-FFF2-40B4-BE49-F238E27FC236}">
                <a16:creationId xmlns:a16="http://schemas.microsoft.com/office/drawing/2014/main" id="{6720E170-AE87-E123-FD90-AA29779A92EA}"/>
              </a:ext>
            </a:extLst>
          </p:cNvPr>
          <p:cNvPicPr>
            <a:picLocks noChangeAspect="1"/>
          </p:cNvPicPr>
          <p:nvPr/>
        </p:nvPicPr>
        <p:blipFill>
          <a:blip r:embed="rId3"/>
          <a:stretch>
            <a:fillRect/>
          </a:stretch>
        </p:blipFill>
        <p:spPr>
          <a:xfrm>
            <a:off x="6493351" y="5511096"/>
            <a:ext cx="2974329" cy="2697061"/>
          </a:xfrm>
          <a:prstGeom prst="rect">
            <a:avLst/>
          </a:prstGeom>
        </p:spPr>
      </p:pic>
    </p:spTree>
    <p:extLst>
      <p:ext uri="{BB962C8B-B14F-4D97-AF65-F5344CB8AC3E}">
        <p14:creationId xmlns:p14="http://schemas.microsoft.com/office/powerpoint/2010/main" val="19183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A9107-3568-CBBA-DAB2-8CB98444769C}"/>
              </a:ext>
            </a:extLst>
          </p:cNvPr>
          <p:cNvSpPr>
            <a:spLocks noGrp="1"/>
          </p:cNvSpPr>
          <p:nvPr>
            <p:ph type="title"/>
          </p:nvPr>
        </p:nvSpPr>
        <p:spPr/>
        <p:txBody>
          <a:bodyPr>
            <a:normAutofit fontScale="90000"/>
          </a:bodyPr>
          <a:lstStyle/>
          <a:p>
            <a:r>
              <a:rPr lang="en-US" sz="4800" u="sng" kern="100" dirty="0">
                <a:latin typeface="Aptos" panose="020B0004020202020204" pitchFamily="34" charset="0"/>
                <a:ea typeface="Aptos" panose="020B0004020202020204" pitchFamily="34" charset="0"/>
                <a:cs typeface="Times New Roman" panose="02020603050405020304" pitchFamily="18" charset="0"/>
              </a:rPr>
              <a:t>Factors</a:t>
            </a:r>
            <a:r>
              <a:rPr lang="en-US" sz="4800" kern="100" dirty="0">
                <a:latin typeface="Aptos" panose="020B0004020202020204" pitchFamily="34" charset="0"/>
                <a:ea typeface="Aptos" panose="020B0004020202020204" pitchFamily="34" charset="0"/>
                <a:cs typeface="Times New Roman" panose="02020603050405020304" pitchFamily="18" charset="0"/>
              </a:rPr>
              <a:t> that place trauma patients at higher risk for body heat loss</a:t>
            </a:r>
            <a:endParaRPr lang="en-US" dirty="0"/>
          </a:p>
        </p:txBody>
      </p:sp>
      <p:sp>
        <p:nvSpPr>
          <p:cNvPr id="3" name="Content Placeholder 2">
            <a:extLst>
              <a:ext uri="{FF2B5EF4-FFF2-40B4-BE49-F238E27FC236}">
                <a16:creationId xmlns:a16="http://schemas.microsoft.com/office/drawing/2014/main" id="{8DA9895C-599E-EA31-0DE1-45C2F9E04A5C}"/>
              </a:ext>
            </a:extLst>
          </p:cNvPr>
          <p:cNvSpPr>
            <a:spLocks noGrp="1"/>
          </p:cNvSpPr>
          <p:nvPr>
            <p:ph idx="1"/>
          </p:nvPr>
        </p:nvSpPr>
        <p:spPr/>
        <p:txBody>
          <a:bodyPr>
            <a:normAutofit fontScale="85000" lnSpcReduction="10000"/>
          </a:bodyPr>
          <a:lstStyle/>
          <a:p>
            <a:pPr marL="227013" indent="-227013">
              <a:lnSpc>
                <a:spcPct val="107000"/>
              </a:lnSpc>
              <a:buFont typeface="Symbol" panose="05050102010706020507" pitchFamily="18" charset="2"/>
              <a:buChar char=""/>
            </a:pPr>
            <a:r>
              <a:rPr lang="en-US" sz="3200" kern="100" dirty="0">
                <a:latin typeface="Aptos" panose="020B0004020202020204" pitchFamily="34" charset="0"/>
                <a:ea typeface="Aptos" panose="020B0004020202020204" pitchFamily="34" charset="0"/>
                <a:cs typeface="Times New Roman" panose="02020603050405020304" pitchFamily="18" charset="0"/>
              </a:rPr>
              <a:t>Laying on cold, wet ground</a:t>
            </a:r>
          </a:p>
          <a:p>
            <a:pPr marL="227013" indent="-227013">
              <a:lnSpc>
                <a:spcPct val="107000"/>
              </a:lnSpc>
              <a:buFont typeface="Symbol" panose="05050102010706020507" pitchFamily="18" charset="2"/>
              <a:buChar char=""/>
            </a:pPr>
            <a:r>
              <a:rPr lang="en-US" sz="3200" kern="100" dirty="0">
                <a:latin typeface="Aptos" panose="020B0004020202020204" pitchFamily="34" charset="0"/>
                <a:ea typeface="Aptos" panose="020B0004020202020204" pitchFamily="34" charset="0"/>
                <a:cs typeface="Times New Roman" panose="02020603050405020304" pitchFamily="18" charset="0"/>
              </a:rPr>
              <a:t>Wet clothing (blood, rain, sweat)</a:t>
            </a:r>
          </a:p>
          <a:p>
            <a:pPr marL="227013" indent="-227013">
              <a:lnSpc>
                <a:spcPct val="107000"/>
              </a:lnSpc>
              <a:buFont typeface="Symbol" panose="05050102010706020507" pitchFamily="18" charset="2"/>
              <a:buChar char=""/>
            </a:pPr>
            <a:r>
              <a:rPr lang="en-US" sz="3200" kern="100" dirty="0">
                <a:latin typeface="Aptos" panose="020B0004020202020204" pitchFamily="34" charset="0"/>
                <a:ea typeface="Aptos" panose="020B0004020202020204" pitchFamily="34" charset="0"/>
                <a:cs typeface="Times New Roman" panose="02020603050405020304" pitchFamily="18" charset="0"/>
              </a:rPr>
              <a:t>Thermoregulatory deficiencies related to current illness/ injury</a:t>
            </a:r>
          </a:p>
          <a:p>
            <a:pPr marL="227013" indent="-227013">
              <a:lnSpc>
                <a:spcPct val="107000"/>
              </a:lnSpc>
              <a:buFont typeface="Symbol" panose="05050102010706020507" pitchFamily="18" charset="2"/>
              <a:buChar char=""/>
            </a:pPr>
            <a:r>
              <a:rPr lang="en-US" sz="3200" kern="100" dirty="0">
                <a:latin typeface="Aptos" panose="020B0004020202020204" pitchFamily="34" charset="0"/>
                <a:ea typeface="Aptos" panose="020B0004020202020204" pitchFamily="34" charset="0"/>
                <a:cs typeface="Times New Roman" panose="02020603050405020304" pitchFamily="18" charset="0"/>
              </a:rPr>
              <a:t>Thermoregulatory deficiencies related to pre-existing conditions</a:t>
            </a:r>
          </a:p>
          <a:p>
            <a:pPr marL="227013" indent="-227013">
              <a:lnSpc>
                <a:spcPct val="107000"/>
              </a:lnSpc>
              <a:buFont typeface="Symbol" panose="05050102010706020507" pitchFamily="18" charset="2"/>
              <a:buChar char=""/>
            </a:pPr>
            <a:r>
              <a:rPr lang="en-US" sz="3200" kern="100" dirty="0">
                <a:latin typeface="Aptos" panose="020B0004020202020204" pitchFamily="34" charset="0"/>
                <a:ea typeface="Aptos" panose="020B0004020202020204" pitchFamily="34" charset="0"/>
                <a:cs typeface="Times New Roman" panose="02020603050405020304" pitchFamily="18" charset="0"/>
              </a:rPr>
              <a:t>Inability to shiver due to lack of energy/shock</a:t>
            </a:r>
          </a:p>
          <a:p>
            <a:pPr marL="227013" indent="-227013">
              <a:lnSpc>
                <a:spcPct val="107000"/>
              </a:lnSpc>
              <a:buFont typeface="Symbol" panose="05050102010706020507" pitchFamily="18" charset="2"/>
              <a:buChar char=""/>
            </a:pPr>
            <a:r>
              <a:rPr lang="en-US" sz="3200" kern="100" dirty="0">
                <a:latin typeface="Aptos" panose="020B0004020202020204" pitchFamily="34" charset="0"/>
                <a:ea typeface="Aptos" panose="020B0004020202020204" pitchFamily="34" charset="0"/>
                <a:cs typeface="Times New Roman" panose="02020603050405020304" pitchFamily="18" charset="0"/>
              </a:rPr>
              <a:t>Exposure to elements during assessment and care</a:t>
            </a:r>
          </a:p>
          <a:p>
            <a:pPr marL="227013" indent="-227013">
              <a:lnSpc>
                <a:spcPct val="107000"/>
              </a:lnSpc>
              <a:spcAft>
                <a:spcPts val="800"/>
              </a:spcAft>
              <a:buFont typeface="Symbol" panose="05050102010706020507" pitchFamily="18" charset="2"/>
              <a:buChar char=""/>
            </a:pPr>
            <a:r>
              <a:rPr lang="en-US" sz="3200" kern="100" dirty="0">
                <a:latin typeface="Aptos" panose="020B0004020202020204" pitchFamily="34" charset="0"/>
                <a:ea typeface="Aptos" panose="020B0004020202020204" pitchFamily="34" charset="0"/>
                <a:cs typeface="Times New Roman" panose="02020603050405020304" pitchFamily="18" charset="0"/>
              </a:rPr>
              <a:t>Cool IV fluids</a:t>
            </a:r>
          </a:p>
          <a:p>
            <a:endParaRPr lang="en-US" dirty="0"/>
          </a:p>
        </p:txBody>
      </p:sp>
      <p:pic>
        <p:nvPicPr>
          <p:cNvPr id="5" name="Picture 4" descr="A person lying on the snow with a person in the snow&#10;&#10;Description automatically generated">
            <a:extLst>
              <a:ext uri="{FF2B5EF4-FFF2-40B4-BE49-F238E27FC236}">
                <a16:creationId xmlns:a16="http://schemas.microsoft.com/office/drawing/2014/main" id="{F27C70AC-7452-D1F7-1722-E718C783319B}"/>
              </a:ext>
            </a:extLst>
          </p:cNvPr>
          <p:cNvPicPr>
            <a:picLocks noChangeAspect="1"/>
          </p:cNvPicPr>
          <p:nvPr/>
        </p:nvPicPr>
        <p:blipFill>
          <a:blip r:embed="rId3">
            <a:extLst>
              <a:ext uri="{28A0092B-C50C-407E-A947-70E740481C1C}">
                <a14:useLocalDpi xmlns:a14="http://schemas.microsoft.com/office/drawing/2010/main" val="0"/>
              </a:ext>
            </a:extLst>
          </a:blip>
          <a:srcRect b="13151"/>
          <a:stretch/>
        </p:blipFill>
        <p:spPr>
          <a:xfrm>
            <a:off x="7143047" y="6353175"/>
            <a:ext cx="3904366" cy="2543175"/>
          </a:xfrm>
          <a:prstGeom prst="rect">
            <a:avLst/>
          </a:prstGeom>
        </p:spPr>
      </p:pic>
    </p:spTree>
    <p:extLst>
      <p:ext uri="{BB962C8B-B14F-4D97-AF65-F5344CB8AC3E}">
        <p14:creationId xmlns:p14="http://schemas.microsoft.com/office/powerpoint/2010/main" val="3407631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EDE6-65F7-2E49-CCA8-D1A58A32D7E0}"/>
              </a:ext>
            </a:extLst>
          </p:cNvPr>
          <p:cNvSpPr>
            <a:spLocks noGrp="1"/>
          </p:cNvSpPr>
          <p:nvPr>
            <p:ph type="title"/>
          </p:nvPr>
        </p:nvSpPr>
        <p:spPr/>
        <p:txBody>
          <a:bodyPr/>
          <a:lstStyle/>
          <a:p>
            <a:r>
              <a:rPr lang="en-US" dirty="0"/>
              <a:t>Signs of hypothermia</a:t>
            </a:r>
          </a:p>
        </p:txBody>
      </p:sp>
      <p:sp>
        <p:nvSpPr>
          <p:cNvPr id="3" name="Content Placeholder 2">
            <a:extLst>
              <a:ext uri="{FF2B5EF4-FFF2-40B4-BE49-F238E27FC236}">
                <a16:creationId xmlns:a16="http://schemas.microsoft.com/office/drawing/2014/main" id="{F9A41A54-B6A1-49B5-4EDF-F27F1389D99C}"/>
              </a:ext>
            </a:extLst>
          </p:cNvPr>
          <p:cNvSpPr>
            <a:spLocks noGrp="1"/>
          </p:cNvSpPr>
          <p:nvPr>
            <p:ph sz="half" idx="1"/>
          </p:nvPr>
        </p:nvSpPr>
        <p:spPr>
          <a:xfrm>
            <a:off x="1141411" y="3657600"/>
            <a:ext cx="4878389" cy="4064000"/>
          </a:xfrm>
        </p:spPr>
        <p:txBody>
          <a:bodyPr>
            <a:normAutofit/>
          </a:bodyPr>
          <a:lstStyle/>
          <a:p>
            <a:r>
              <a:rPr lang="en-US" dirty="0"/>
              <a:t>Shivering</a:t>
            </a:r>
          </a:p>
          <a:p>
            <a:r>
              <a:rPr lang="en-US" dirty="0"/>
              <a:t>Cold, pale skin</a:t>
            </a:r>
          </a:p>
          <a:p>
            <a:r>
              <a:rPr lang="en-US" dirty="0"/>
              <a:t>Loss of coordination</a:t>
            </a:r>
          </a:p>
          <a:p>
            <a:r>
              <a:rPr lang="en-US" dirty="0"/>
              <a:t>Speech slurring</a:t>
            </a:r>
          </a:p>
          <a:p>
            <a:r>
              <a:rPr lang="en-US" dirty="0"/>
              <a:t>Confusion</a:t>
            </a:r>
          </a:p>
        </p:txBody>
      </p:sp>
      <p:sp>
        <p:nvSpPr>
          <p:cNvPr id="5" name="Content Placeholder 4">
            <a:extLst>
              <a:ext uri="{FF2B5EF4-FFF2-40B4-BE49-F238E27FC236}">
                <a16:creationId xmlns:a16="http://schemas.microsoft.com/office/drawing/2014/main" id="{2AFAAF53-3BEA-4F5C-FADC-18760DC2EDBB}"/>
              </a:ext>
            </a:extLst>
          </p:cNvPr>
          <p:cNvSpPr>
            <a:spLocks noGrp="1"/>
          </p:cNvSpPr>
          <p:nvPr>
            <p:ph sz="half" idx="2"/>
          </p:nvPr>
        </p:nvSpPr>
        <p:spPr>
          <a:xfrm>
            <a:off x="6172201" y="3657600"/>
            <a:ext cx="4875211" cy="4064000"/>
          </a:xfrm>
        </p:spPr>
        <p:txBody>
          <a:bodyPr>
            <a:normAutofit/>
          </a:bodyPr>
          <a:lstStyle/>
          <a:p>
            <a:r>
              <a:rPr lang="en-US" dirty="0"/>
              <a:t>Lethargy</a:t>
            </a:r>
          </a:p>
          <a:p>
            <a:r>
              <a:rPr lang="en-US" dirty="0"/>
              <a:t>Muscle stiffness</a:t>
            </a:r>
          </a:p>
          <a:p>
            <a:r>
              <a:rPr lang="en-US" dirty="0"/>
              <a:t>Decreased HR, RR, BP</a:t>
            </a:r>
          </a:p>
          <a:p>
            <a:r>
              <a:rPr lang="en-US" dirty="0"/>
              <a:t>Decreased level of consciousness</a:t>
            </a:r>
          </a:p>
          <a:p>
            <a:endParaRPr lang="en-US" dirty="0"/>
          </a:p>
        </p:txBody>
      </p:sp>
      <p:sp>
        <p:nvSpPr>
          <p:cNvPr id="4" name="TextBox 3">
            <a:extLst>
              <a:ext uri="{FF2B5EF4-FFF2-40B4-BE49-F238E27FC236}">
                <a16:creationId xmlns:a16="http://schemas.microsoft.com/office/drawing/2014/main" id="{D0B405DC-1AA1-5F26-7D1B-873DEE864647}"/>
              </a:ext>
            </a:extLst>
          </p:cNvPr>
          <p:cNvSpPr txBox="1"/>
          <p:nvPr/>
        </p:nvSpPr>
        <p:spPr>
          <a:xfrm>
            <a:off x="1427954" y="2476500"/>
            <a:ext cx="8382795" cy="954107"/>
          </a:xfrm>
          <a:prstGeom prst="rect">
            <a:avLst/>
          </a:prstGeom>
          <a:noFill/>
        </p:spPr>
        <p:txBody>
          <a:bodyPr wrap="square" rtlCol="0">
            <a:spAutoFit/>
          </a:bodyPr>
          <a:lstStyle/>
          <a:p>
            <a:r>
              <a:rPr lang="en-US" sz="2800" dirty="0"/>
              <a:t>Signs of hypothermia vary greatly depending on patient, situation, and degree of hypothermia but may include:</a:t>
            </a:r>
          </a:p>
        </p:txBody>
      </p:sp>
    </p:spTree>
    <p:extLst>
      <p:ext uri="{BB962C8B-B14F-4D97-AF65-F5344CB8AC3E}">
        <p14:creationId xmlns:p14="http://schemas.microsoft.com/office/powerpoint/2010/main" val="2320492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C0CF-0742-28BE-8ADA-9A9F65689498}"/>
              </a:ext>
            </a:extLst>
          </p:cNvPr>
          <p:cNvSpPr>
            <a:spLocks noGrp="1"/>
          </p:cNvSpPr>
          <p:nvPr>
            <p:ph type="title"/>
          </p:nvPr>
        </p:nvSpPr>
        <p:spPr/>
        <p:txBody>
          <a:bodyPr/>
          <a:lstStyle/>
          <a:p>
            <a:r>
              <a:rPr lang="en-US" dirty="0"/>
              <a:t>What can we do to limit the risk of hypothermia?</a:t>
            </a:r>
          </a:p>
        </p:txBody>
      </p:sp>
      <p:sp>
        <p:nvSpPr>
          <p:cNvPr id="3" name="Content Placeholder 2">
            <a:extLst>
              <a:ext uri="{FF2B5EF4-FFF2-40B4-BE49-F238E27FC236}">
                <a16:creationId xmlns:a16="http://schemas.microsoft.com/office/drawing/2014/main" id="{AC24A2D4-4A5D-C372-10F9-568FA69BA1CD}"/>
              </a:ext>
            </a:extLst>
          </p:cNvPr>
          <p:cNvSpPr>
            <a:spLocks noGrp="1"/>
          </p:cNvSpPr>
          <p:nvPr>
            <p:ph idx="1"/>
          </p:nvPr>
        </p:nvSpPr>
        <p:spPr/>
        <p:txBody>
          <a:bodyPr>
            <a:normAutofit/>
          </a:bodyPr>
          <a:lstStyle/>
          <a:p>
            <a:r>
              <a:rPr lang="en-US" dirty="0"/>
              <a:t>Move the patient from the cold ground or place a blanket under them if unable to move right away</a:t>
            </a:r>
          </a:p>
          <a:p>
            <a:r>
              <a:rPr lang="en-US" dirty="0"/>
              <a:t>Remove any wet or damp clothing</a:t>
            </a:r>
          </a:p>
          <a:p>
            <a:r>
              <a:rPr lang="en-US" dirty="0"/>
              <a:t>Limit exposure to elements after examinations and interventions – cover them back up!!</a:t>
            </a:r>
          </a:p>
          <a:p>
            <a:endParaRPr lang="en-US" dirty="0"/>
          </a:p>
        </p:txBody>
      </p:sp>
      <p:pic>
        <p:nvPicPr>
          <p:cNvPr id="4" name="Picture 3">
            <a:extLst>
              <a:ext uri="{FF2B5EF4-FFF2-40B4-BE49-F238E27FC236}">
                <a16:creationId xmlns:a16="http://schemas.microsoft.com/office/drawing/2014/main" id="{FB3C88C9-C282-1AC4-606F-B509F159319C}"/>
              </a:ext>
            </a:extLst>
          </p:cNvPr>
          <p:cNvPicPr>
            <a:picLocks noChangeAspect="1"/>
          </p:cNvPicPr>
          <p:nvPr/>
        </p:nvPicPr>
        <p:blipFill>
          <a:blip r:embed="rId3"/>
          <a:stretch>
            <a:fillRect/>
          </a:stretch>
        </p:blipFill>
        <p:spPr>
          <a:xfrm>
            <a:off x="7611857" y="6076951"/>
            <a:ext cx="4332494" cy="2687500"/>
          </a:xfrm>
          <a:prstGeom prst="rect">
            <a:avLst/>
          </a:prstGeom>
        </p:spPr>
      </p:pic>
    </p:spTree>
    <p:extLst>
      <p:ext uri="{BB962C8B-B14F-4D97-AF65-F5344CB8AC3E}">
        <p14:creationId xmlns:p14="http://schemas.microsoft.com/office/powerpoint/2010/main" val="287980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090F4-48A7-D6EC-C17F-A30C7BA90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8B712-F4E6-6209-9FE5-C6736A362DDE}"/>
              </a:ext>
            </a:extLst>
          </p:cNvPr>
          <p:cNvSpPr>
            <a:spLocks noGrp="1"/>
          </p:cNvSpPr>
          <p:nvPr>
            <p:ph type="title"/>
          </p:nvPr>
        </p:nvSpPr>
        <p:spPr/>
        <p:txBody>
          <a:bodyPr/>
          <a:lstStyle/>
          <a:p>
            <a:r>
              <a:rPr lang="en-US" dirty="0"/>
              <a:t>What can we do to limit the risk of hypothermia?</a:t>
            </a:r>
          </a:p>
        </p:txBody>
      </p:sp>
      <p:sp>
        <p:nvSpPr>
          <p:cNvPr id="3" name="Content Placeholder 2">
            <a:extLst>
              <a:ext uri="{FF2B5EF4-FFF2-40B4-BE49-F238E27FC236}">
                <a16:creationId xmlns:a16="http://schemas.microsoft.com/office/drawing/2014/main" id="{D90F5971-C9F0-FCB1-6E5F-D5A270770663}"/>
              </a:ext>
            </a:extLst>
          </p:cNvPr>
          <p:cNvSpPr>
            <a:spLocks noGrp="1"/>
          </p:cNvSpPr>
          <p:nvPr>
            <p:ph idx="1"/>
          </p:nvPr>
        </p:nvSpPr>
        <p:spPr>
          <a:xfrm>
            <a:off x="1562201" y="2796118"/>
            <a:ext cx="7784100" cy="5449666"/>
          </a:xfrm>
        </p:spPr>
        <p:txBody>
          <a:bodyPr>
            <a:normAutofit/>
          </a:bodyPr>
          <a:lstStyle/>
          <a:p>
            <a:r>
              <a:rPr lang="en-US" dirty="0"/>
              <a:t>Heat the patient compartment of the ambulance. </a:t>
            </a:r>
          </a:p>
          <a:p>
            <a:r>
              <a:rPr lang="en-US" dirty="0"/>
              <a:t>IV fluids warmed to 100-108°F (37.8-42.2°C)</a:t>
            </a:r>
          </a:p>
          <a:p>
            <a:r>
              <a:rPr lang="en-US" dirty="0"/>
              <a:t>Keep equipment warm – backboards, splints, stretcher, blankets</a:t>
            </a:r>
          </a:p>
          <a:p>
            <a:r>
              <a:rPr lang="en-US" dirty="0"/>
              <a:t>Place IV lines, oxygen tank and oxygen tubing under blankets</a:t>
            </a:r>
          </a:p>
          <a:p>
            <a:endParaRPr lang="en-US" dirty="0"/>
          </a:p>
        </p:txBody>
      </p:sp>
      <p:pic>
        <p:nvPicPr>
          <p:cNvPr id="4" name="Picture 3">
            <a:extLst>
              <a:ext uri="{FF2B5EF4-FFF2-40B4-BE49-F238E27FC236}">
                <a16:creationId xmlns:a16="http://schemas.microsoft.com/office/drawing/2014/main" id="{669497A2-7158-F922-536B-F121C9C8E404}"/>
              </a:ext>
            </a:extLst>
          </p:cNvPr>
          <p:cNvPicPr>
            <a:picLocks noChangeAspect="1"/>
          </p:cNvPicPr>
          <p:nvPr/>
        </p:nvPicPr>
        <p:blipFill>
          <a:blip r:embed="rId3"/>
          <a:srcRect r="25230"/>
          <a:stretch/>
        </p:blipFill>
        <p:spPr>
          <a:xfrm>
            <a:off x="8986699" y="1760851"/>
            <a:ext cx="2787213" cy="3727732"/>
          </a:xfrm>
          <a:prstGeom prst="rect">
            <a:avLst/>
          </a:prstGeom>
        </p:spPr>
      </p:pic>
      <p:sp>
        <p:nvSpPr>
          <p:cNvPr id="6" name="Rectangle: Rounded Corners 5">
            <a:extLst>
              <a:ext uri="{FF2B5EF4-FFF2-40B4-BE49-F238E27FC236}">
                <a16:creationId xmlns:a16="http://schemas.microsoft.com/office/drawing/2014/main" id="{E7CDEFAA-1946-6BA8-7CC0-1E953A7044E7}"/>
              </a:ext>
            </a:extLst>
          </p:cNvPr>
          <p:cNvSpPr/>
          <p:nvPr/>
        </p:nvSpPr>
        <p:spPr>
          <a:xfrm rot="414129">
            <a:off x="9420459" y="3421613"/>
            <a:ext cx="949397" cy="430115"/>
          </a:xfrm>
          <a:prstGeom prst="roundRect">
            <a:avLst/>
          </a:prstGeom>
          <a:solidFill>
            <a:schemeClr val="tx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0FD525-9705-6E46-BB9F-5EA8165898F3}"/>
              </a:ext>
            </a:extLst>
          </p:cNvPr>
          <p:cNvSpPr txBox="1"/>
          <p:nvPr/>
        </p:nvSpPr>
        <p:spPr>
          <a:xfrm rot="498450">
            <a:off x="9488128" y="3403637"/>
            <a:ext cx="1039633" cy="523220"/>
          </a:xfrm>
          <a:prstGeom prst="rect">
            <a:avLst/>
          </a:prstGeom>
          <a:noFill/>
        </p:spPr>
        <p:txBody>
          <a:bodyPr wrap="square" rtlCol="0">
            <a:spAutoFit/>
          </a:bodyPr>
          <a:lstStyle/>
          <a:p>
            <a:r>
              <a:rPr lang="en-US" sz="2800" dirty="0">
                <a:solidFill>
                  <a:schemeClr val="bg1"/>
                </a:solidFill>
              </a:rPr>
              <a:t>75</a:t>
            </a:r>
            <a:r>
              <a:rPr lang="en-US" sz="2800" dirty="0">
                <a:solidFill>
                  <a:schemeClr val="bg1"/>
                </a:solidFill>
                <a:sym typeface="Symbol" panose="05050102010706020507" pitchFamily="18" charset="2"/>
              </a:rPr>
              <a:t>F</a:t>
            </a:r>
            <a:endParaRPr lang="en-US" sz="2800" dirty="0">
              <a:solidFill>
                <a:schemeClr val="bg1"/>
              </a:solidFill>
            </a:endParaRPr>
          </a:p>
        </p:txBody>
      </p:sp>
    </p:spTree>
    <p:extLst>
      <p:ext uri="{BB962C8B-B14F-4D97-AF65-F5344CB8AC3E}">
        <p14:creationId xmlns:p14="http://schemas.microsoft.com/office/powerpoint/2010/main" val="417960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9281-2A72-C353-90C3-588DE0545DFE}"/>
              </a:ext>
            </a:extLst>
          </p:cNvPr>
          <p:cNvSpPr>
            <a:spLocks noGrp="1"/>
          </p:cNvSpPr>
          <p:nvPr>
            <p:ph type="title"/>
          </p:nvPr>
        </p:nvSpPr>
        <p:spPr/>
        <p:txBody>
          <a:bodyPr/>
          <a:lstStyle/>
          <a:p>
            <a:r>
              <a:rPr lang="en-US" dirty="0"/>
              <a:t>Active rewarming</a:t>
            </a:r>
          </a:p>
        </p:txBody>
      </p:sp>
      <p:sp>
        <p:nvSpPr>
          <p:cNvPr id="3" name="Content Placeholder 2">
            <a:extLst>
              <a:ext uri="{FF2B5EF4-FFF2-40B4-BE49-F238E27FC236}">
                <a16:creationId xmlns:a16="http://schemas.microsoft.com/office/drawing/2014/main" id="{26BDD827-1A18-9519-0F05-8EE15C1D74A5}"/>
              </a:ext>
            </a:extLst>
          </p:cNvPr>
          <p:cNvSpPr>
            <a:spLocks noGrp="1"/>
          </p:cNvSpPr>
          <p:nvPr>
            <p:ph idx="1"/>
          </p:nvPr>
        </p:nvSpPr>
        <p:spPr>
          <a:xfrm>
            <a:off x="1489372" y="2578531"/>
            <a:ext cx="7258118" cy="5659162"/>
          </a:xfrm>
        </p:spPr>
        <p:txBody>
          <a:bodyPr>
            <a:normAutofit lnSpcReduction="10000"/>
          </a:bodyPr>
          <a:lstStyle/>
          <a:p>
            <a:r>
              <a:rPr lang="en-US" dirty="0"/>
              <a:t>Per service protocols or on-line medical control</a:t>
            </a:r>
          </a:p>
          <a:p>
            <a:r>
              <a:rPr lang="en-US" dirty="0"/>
              <a:t>Chemical or electric/battery heat packs or blankets</a:t>
            </a:r>
          </a:p>
          <a:p>
            <a:pPr lvl="1"/>
            <a:r>
              <a:rPr lang="en-US" dirty="0"/>
              <a:t>Chest, arm pits, and back</a:t>
            </a:r>
          </a:p>
          <a:p>
            <a:pPr lvl="1"/>
            <a:r>
              <a:rPr lang="en-US" dirty="0"/>
              <a:t>Insulate from the patient’s skin</a:t>
            </a:r>
          </a:p>
          <a:p>
            <a:r>
              <a:rPr lang="en-US" dirty="0"/>
              <a:t>Forced air heating products (Bair Hugger)</a:t>
            </a:r>
          </a:p>
          <a:p>
            <a:r>
              <a:rPr lang="en-US" dirty="0"/>
              <a:t>Monitor the patient closely and maintain ABCs</a:t>
            </a:r>
          </a:p>
        </p:txBody>
      </p:sp>
      <p:pic>
        <p:nvPicPr>
          <p:cNvPr id="5" name="Picture 4">
            <a:extLst>
              <a:ext uri="{FF2B5EF4-FFF2-40B4-BE49-F238E27FC236}">
                <a16:creationId xmlns:a16="http://schemas.microsoft.com/office/drawing/2014/main" id="{A1EFB7A8-2507-7B7A-D9D3-F86E8E5788BB}"/>
              </a:ext>
            </a:extLst>
          </p:cNvPr>
          <p:cNvPicPr>
            <a:picLocks noChangeAspect="1"/>
          </p:cNvPicPr>
          <p:nvPr/>
        </p:nvPicPr>
        <p:blipFill>
          <a:blip r:embed="rId3"/>
          <a:stretch>
            <a:fillRect/>
          </a:stretch>
        </p:blipFill>
        <p:spPr>
          <a:xfrm>
            <a:off x="8067759" y="1422398"/>
            <a:ext cx="4327891" cy="4327891"/>
          </a:xfrm>
          <a:prstGeom prst="rect">
            <a:avLst/>
          </a:prstGeom>
        </p:spPr>
      </p:pic>
    </p:spTree>
    <p:extLst>
      <p:ext uri="{BB962C8B-B14F-4D97-AF65-F5344CB8AC3E}">
        <p14:creationId xmlns:p14="http://schemas.microsoft.com/office/powerpoint/2010/main" val="110135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9C5C-DD57-A9EF-A455-04BE223843F4}"/>
              </a:ext>
            </a:extLst>
          </p:cNvPr>
          <p:cNvSpPr>
            <a:spLocks noGrp="1"/>
          </p:cNvSpPr>
          <p:nvPr>
            <p:ph type="title"/>
          </p:nvPr>
        </p:nvSpPr>
        <p:spPr/>
        <p:txBody>
          <a:bodyPr/>
          <a:lstStyle/>
          <a:p>
            <a:r>
              <a:rPr lang="en-US" dirty="0"/>
              <a:t>Should I take a temperature?</a:t>
            </a:r>
          </a:p>
        </p:txBody>
      </p:sp>
      <p:sp>
        <p:nvSpPr>
          <p:cNvPr id="3" name="Content Placeholder 2">
            <a:extLst>
              <a:ext uri="{FF2B5EF4-FFF2-40B4-BE49-F238E27FC236}">
                <a16:creationId xmlns:a16="http://schemas.microsoft.com/office/drawing/2014/main" id="{A990B85F-94B4-87B5-2D4C-C562E680DD52}"/>
              </a:ext>
            </a:extLst>
          </p:cNvPr>
          <p:cNvSpPr>
            <a:spLocks noGrp="1"/>
          </p:cNvSpPr>
          <p:nvPr>
            <p:ph idx="1"/>
          </p:nvPr>
        </p:nvSpPr>
        <p:spPr>
          <a:xfrm>
            <a:off x="1141414" y="2440301"/>
            <a:ext cx="9905999" cy="4722285"/>
          </a:xfrm>
        </p:spPr>
        <p:txBody>
          <a:bodyPr/>
          <a:lstStyle/>
          <a:p>
            <a:r>
              <a:rPr lang="en-US" dirty="0"/>
              <a:t>Pre-hospital temperature readings tend to be inaccurate</a:t>
            </a:r>
          </a:p>
          <a:p>
            <a:r>
              <a:rPr lang="en-US" dirty="0"/>
              <a:t>Focus should be on identifying the risk for hypothermia, maintaining ABCs and taking steps to prevent additional heat loss</a:t>
            </a:r>
          </a:p>
          <a:p>
            <a:r>
              <a:rPr lang="en-US" dirty="0"/>
              <a:t>Let the hospital know that the patient is at risk for hypothermia</a:t>
            </a:r>
          </a:p>
        </p:txBody>
      </p:sp>
      <p:sp>
        <p:nvSpPr>
          <p:cNvPr id="4" name="TextBox 3">
            <a:extLst>
              <a:ext uri="{FF2B5EF4-FFF2-40B4-BE49-F238E27FC236}">
                <a16:creationId xmlns:a16="http://schemas.microsoft.com/office/drawing/2014/main" id="{2ED29034-D2CA-687E-CDDC-F99D3F9E5A10}"/>
              </a:ext>
            </a:extLst>
          </p:cNvPr>
          <p:cNvSpPr txBox="1"/>
          <p:nvPr/>
        </p:nvSpPr>
        <p:spPr>
          <a:xfrm>
            <a:off x="5865813" y="5836851"/>
            <a:ext cx="5181600" cy="1815882"/>
          </a:xfrm>
          <a:prstGeom prst="rect">
            <a:avLst/>
          </a:prstGeom>
          <a:noFill/>
          <a:ln>
            <a:solidFill>
              <a:schemeClr val="tx1"/>
            </a:solidFill>
          </a:ln>
        </p:spPr>
        <p:txBody>
          <a:bodyPr wrap="square" rtlCol="0">
            <a:spAutoFit/>
          </a:bodyPr>
          <a:lstStyle/>
          <a:p>
            <a:pPr algn="ctr"/>
            <a:r>
              <a:rPr lang="en-US" sz="2800" dirty="0"/>
              <a:t>If a temperature is recorded, be sure to include the method used, i.e. temporal scan, tympanic (ear), forehead, oral, arm pit, rectal, etc.</a:t>
            </a:r>
          </a:p>
        </p:txBody>
      </p:sp>
      <p:pic>
        <p:nvPicPr>
          <p:cNvPr id="1026" name="Picture 2" descr="Welch Allyn SureTemp Plus 690 Digital Oral Adult Thermometer with Wall  Mount - Walmart.com">
            <a:extLst>
              <a:ext uri="{FF2B5EF4-FFF2-40B4-BE49-F238E27FC236}">
                <a16:creationId xmlns:a16="http://schemas.microsoft.com/office/drawing/2014/main" id="{16D8AE02-823D-4960-0E22-273BDA4A2BF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292" b="89974" l="9896" r="89974">
                        <a14:foregroundMark x1="47917" y1="7813" x2="47917" y2="7813"/>
                        <a14:foregroundMark x1="44401" y1="10026" x2="44401" y2="10026"/>
                        <a14:foregroundMark x1="43229" y1="14063" x2="43229" y2="14063"/>
                        <a14:foregroundMark x1="38411" y1="21224" x2="38411" y2="21224"/>
                        <a14:foregroundMark x1="74870" y1="26693" x2="74870" y2="26693"/>
                        <a14:foregroundMark x1="66927" y1="19792" x2="72656" y2="21484"/>
                        <a14:foregroundMark x1="72917" y1="24740" x2="77604" y2="57813"/>
                        <a14:foregroundMark x1="73438" y1="23047" x2="73438" y2="23047"/>
                        <a14:foregroundMark x1="70703" y1="84505" x2="56510" y2="85547"/>
                        <a14:foregroundMark x1="56510" y1="85547" x2="64063" y2="87109"/>
                        <a14:foregroundMark x1="64063" y1="87109" x2="69141" y2="85547"/>
                        <a14:foregroundMark x1="46224" y1="70443" x2="46224" y2="70443"/>
                        <a14:foregroundMark x1="46094" y1="6771" x2="54297" y2="7292"/>
                        <a14:foregroundMark x1="54297" y1="7292" x2="57552" y2="8594"/>
                        <a14:foregroundMark x1="38542" y1="81510" x2="38542" y2="81510"/>
                        <a14:foregroundMark x1="32292" y1="80729" x2="24870" y2="80208"/>
                        <a14:foregroundMark x1="33594" y1="81510" x2="39453" y2="81771"/>
                        <a14:foregroundMark x1="50000" y1="70703" x2="66146" y2="68229"/>
                      </a14:backgroundRemoval>
                    </a14:imgEffect>
                  </a14:imgLayer>
                </a14:imgProps>
              </a:ext>
              <a:ext uri="{28A0092B-C50C-407E-A947-70E740481C1C}">
                <a14:useLocalDpi xmlns:a14="http://schemas.microsoft.com/office/drawing/2010/main" val="0"/>
              </a:ext>
            </a:extLst>
          </a:blip>
          <a:srcRect/>
          <a:stretch>
            <a:fillRect/>
          </a:stretch>
        </p:blipFill>
        <p:spPr bwMode="auto">
          <a:xfrm>
            <a:off x="3161731" y="5809113"/>
            <a:ext cx="2333766" cy="233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9875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TM04033919[[fn=Circuit]]</Template>
  <TotalTime>222</TotalTime>
  <Words>846</Words>
  <Application>Microsoft Office PowerPoint</Application>
  <PresentationFormat>Custom</PresentationFormat>
  <Paragraphs>86</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Symbol</vt:lpstr>
      <vt:lpstr>Tw Cen MT</vt:lpstr>
      <vt:lpstr>Circuit</vt:lpstr>
      <vt:lpstr>Preventing Hypothermia in Trauma Patients</vt:lpstr>
      <vt:lpstr>Hypothermia: big problem for trauma patients</vt:lpstr>
      <vt:lpstr>Hazards of hypothermia in trauma patients</vt:lpstr>
      <vt:lpstr>Factors that place trauma patients at higher risk for body heat loss</vt:lpstr>
      <vt:lpstr>Signs of hypothermia</vt:lpstr>
      <vt:lpstr>What can we do to limit the risk of hypothermia?</vt:lpstr>
      <vt:lpstr>What can we do to limit the risk of hypothermia?</vt:lpstr>
      <vt:lpstr>Active rewarming</vt:lpstr>
      <vt:lpstr>Should I take a temperature?</vt:lpstr>
      <vt:lpstr>Heat loss is a year-round issue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Fraley</dc:creator>
  <cp:lastModifiedBy>Michael Fraley</cp:lastModifiedBy>
  <cp:revision>16</cp:revision>
  <dcterms:created xsi:type="dcterms:W3CDTF">2024-09-21T15:08:59Z</dcterms:created>
  <dcterms:modified xsi:type="dcterms:W3CDTF">2024-11-04T16:51:22Z</dcterms:modified>
</cp:coreProperties>
</file>