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8" r:id="rId4"/>
    <p:sldId id="267" r:id="rId5"/>
    <p:sldId id="269" r:id="rId6"/>
    <p:sldId id="263" r:id="rId7"/>
    <p:sldId id="274" r:id="rId8"/>
    <p:sldId id="271" r:id="rId9"/>
    <p:sldId id="257" r:id="rId10"/>
    <p:sldId id="275" r:id="rId11"/>
    <p:sldId id="270" r:id="rId12"/>
    <p:sldId id="259" r:id="rId13"/>
    <p:sldId id="272" r:id="rId14"/>
    <p:sldId id="273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D257-1043-4031-9A98-F794E9D44E33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CE1E3-0B76-4B60-BC9C-D69A249CA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6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B45A60-555C-47EC-9BE4-CB8D9B7CA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A369C-5385-4462-AC83-1FAD65398CE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18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D6930-08B0-4C43-9D5E-5577CF1F793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86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4F3CB-F923-4D3E-8FD2-6DBBDF9A10C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419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C7BA8-CD84-4768-99D8-9622BF0D5BE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* Commencement credential- not a diploma, but can be used as an exiting credential, students can “walk the stage” with other high school graduates, can not be used to attend college, military, or trade school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79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52E49-0FB3-44DD-80D1-B209CD416B1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6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C75C7-FB35-4A02-8532-DEA13D6FA08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03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4799FB-B194-44EC-BD5A-73703DD31B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DE690-6F06-4E26-A283-1CE6DF72D1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C6290F-3BE7-4549-ADFD-797EAD0A7C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2246FA-60CE-4A52-B3E0-76526D399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59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4C7C-28A7-426F-8E81-811819AAD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1BD855-8CAC-4024-85CA-A3AE923192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06A1A-34E9-4064-8999-E4DB410995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43DC01-3CAC-4576-9A3C-DE6E530E09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328F5-79C9-453D-9C4E-1105D02017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3E7EC-234B-4696-9E40-4387CB8497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B1C5-5B19-49D6-AEED-B9FDA2684D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FE4B9A-617C-42CA-A93E-07DF4E4AD66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E9D881-F928-4AF9-9FD3-88D9098C55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  <p:sldLayoutId id="214748423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luT3YEM56pHJLM&amp;tbnid=_eTdjA48QhxtSM:&amp;ved=0CAUQjRw&amp;url=http://www.sponsoringyoungpeople.org/students-to-be-awarded-full-tuition-questbridge-scholarships/&amp;ei=mskIU8jMD5KkqwGJn4Eg&amp;bvm=bv.61725948,d.aWc&amp;psig=AFQjCNEZRWH_ol5uFM_osniOdTdBp656YQ&amp;ust=139317101053823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gfPb5lSlLFoj6M&amp;tbnid=60PlZ86Y6M0pcM:&amp;ved=0CAUQjRw&amp;url=http://www.clipartpal.com/clipart_pd/education/student_11901.html&amp;ei=7sgIU8jdLdPbqwG_hoGYBg&amp;bvm=bv.61725948,d.aWc&amp;psig=AFQjCNEZRWH_ol5uFM_osniOdTdBp656YQ&amp;ust=139317101053823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362200"/>
          </a:xfrm>
        </p:spPr>
        <p:txBody>
          <a:bodyPr>
            <a:normAutofit/>
          </a:bodyPr>
          <a:lstStyle/>
          <a:p>
            <a:r>
              <a:rPr lang="en-US" altLang="en-US" dirty="0">
                <a:ln w="500">
                  <a:solidFill>
                    <a:schemeClr val="tx1"/>
                  </a:solidFill>
                </a:ln>
              </a:rPr>
              <a:t>Career Development &amp; Occupational Standards (CDOS</a:t>
            </a:r>
            <a:r>
              <a:rPr lang="en-US" altLang="en-US" dirty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1023" y="3657600"/>
            <a:ext cx="5640977" cy="2667000"/>
          </a:xfrm>
        </p:spPr>
        <p:txBody>
          <a:bodyPr>
            <a:normAutofit/>
          </a:bodyPr>
          <a:lstStyle/>
          <a:p>
            <a:r>
              <a:rPr lang="en-US" altLang="en-US" sz="2000" b="1" dirty="0"/>
              <a:t>New York State Special Education Task Force</a:t>
            </a:r>
          </a:p>
          <a:p>
            <a:r>
              <a:rPr lang="en-US" altLang="en-US" sz="1600" b="1" dirty="0"/>
              <a:t>March 14, 2014	Century House, Latham, NY</a:t>
            </a:r>
          </a:p>
          <a:p>
            <a:endParaRPr lang="en-US" altLang="en-US" sz="1600" b="1" dirty="0"/>
          </a:p>
          <a:p>
            <a:endParaRPr lang="en-US" altLang="en-US" sz="1600" dirty="0"/>
          </a:p>
          <a:p>
            <a:endParaRPr lang="en-US" altLang="en-US" sz="1600" dirty="0"/>
          </a:p>
          <a:p>
            <a:r>
              <a:rPr lang="en-US" altLang="en-US" sz="1600" dirty="0"/>
              <a:t>Nicholas Davey, MS., Special Education Teacher</a:t>
            </a:r>
          </a:p>
          <a:p>
            <a:r>
              <a:rPr lang="en-US" altLang="en-US" sz="1600" dirty="0"/>
              <a:t>Liz </a:t>
            </a:r>
            <a:r>
              <a:rPr lang="en-US" altLang="en-US" sz="1600" dirty="0" err="1"/>
              <a:t>Gialanella</a:t>
            </a:r>
            <a:r>
              <a:rPr lang="en-US" altLang="en-US" sz="1600" dirty="0"/>
              <a:t>, </a:t>
            </a:r>
            <a:r>
              <a:rPr lang="en-US" altLang="en-US" sz="1600" dirty="0" err="1"/>
              <a:t>Psy.D</a:t>
            </a:r>
            <a:r>
              <a:rPr lang="en-US" altLang="en-US" sz="1600" dirty="0"/>
              <a:t>., School Psychologist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/>
              <a:t>CDOS Credential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Clr>
                <a:srgbClr val="B13F9A"/>
              </a:buClr>
              <a:buNone/>
            </a:pPr>
            <a:r>
              <a:rPr lang="en-US" altLang="en-US" sz="3600" dirty="0">
                <a:ln>
                  <a:solidFill>
                    <a:srgbClr val="B13F9A"/>
                  </a:solidFill>
                </a:ln>
                <a:solidFill>
                  <a:srgbClr val="F9B639"/>
                </a:solidFill>
              </a:rPr>
              <a:t>Option </a:t>
            </a:r>
            <a:r>
              <a:rPr lang="en-US" altLang="en-US" sz="3600" dirty="0" smtClean="0">
                <a:ln>
                  <a:solidFill>
                    <a:srgbClr val="B13F9A"/>
                  </a:solidFill>
                </a:ln>
                <a:solidFill>
                  <a:srgbClr val="F9B639"/>
                </a:solidFill>
              </a:rPr>
              <a:t>2:</a:t>
            </a:r>
            <a:endParaRPr lang="en-US" altLang="en-US" sz="3600" dirty="0">
              <a:ln>
                <a:solidFill>
                  <a:srgbClr val="B13F9A"/>
                </a:solidFill>
              </a:ln>
              <a:solidFill>
                <a:srgbClr val="F9B639"/>
              </a:solidFill>
            </a:endParaRPr>
          </a:p>
          <a:p>
            <a:pPr marL="0" lvl="0" indent="0" algn="ctr">
              <a:lnSpc>
                <a:spcPct val="80000"/>
              </a:lnSpc>
              <a:buClr>
                <a:srgbClr val="B13F9A"/>
              </a:buClr>
              <a:buNone/>
            </a:pPr>
            <a:endParaRPr lang="en-US" altLang="en-US" sz="10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Nationally Recognized Work Credential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National Work Readiness Credential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Skills USA Workforce Ready Employability Assessment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National Career Readiness Certificate (ACT) </a:t>
            </a:r>
            <a:r>
              <a:rPr lang="en-US" altLang="en-US" sz="1800" dirty="0" err="1" smtClean="0"/>
              <a:t>WorkKeys</a:t>
            </a:r>
            <a:endParaRPr lang="en-US" altLang="en-US" sz="1800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Comprehensive Adult Student Assessment Systems: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Workforce Skills Certification System (CASAS)</a:t>
            </a:r>
            <a:endParaRPr lang="en-US" altLang="en-US" sz="18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Ronnie’s 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1"/>
            <a:ext cx="4495800" cy="3810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Severe Learning Disability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Socially/Cognitively Skilled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Losing Interest in Academics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34767"/>
            <a:ext cx="2905501" cy="369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dirty="0"/>
              <a:t>Transition Planning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80000"/>
              </a:lnSpc>
              <a:buClr>
                <a:srgbClr val="B13F9A"/>
              </a:buClr>
              <a:buNone/>
            </a:pPr>
            <a:r>
              <a:rPr lang="en-US" altLang="en-US" sz="2400" dirty="0" smtClean="0">
                <a:ln>
                  <a:solidFill>
                    <a:srgbClr val="B13F9A"/>
                  </a:solidFill>
                </a:ln>
                <a:solidFill>
                  <a:srgbClr val="F9B639"/>
                </a:solidFill>
              </a:rPr>
              <a:t>Prepare Students to Reach Their Post-Secondary Goals in Areas of Training, Education, Employment, and Where Appropriate, Independent Living.</a:t>
            </a:r>
            <a:endParaRPr lang="en-US" altLang="en-US" sz="2400" dirty="0">
              <a:ln>
                <a:solidFill>
                  <a:srgbClr val="B13F9A"/>
                </a:solidFill>
              </a:ln>
              <a:solidFill>
                <a:srgbClr val="F9B639"/>
              </a:solidFill>
            </a:endParaRP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 algn="ctr">
              <a:buNone/>
            </a:pPr>
            <a:r>
              <a:rPr lang="en-US" altLang="en-US" sz="2000" dirty="0" smtClean="0"/>
              <a:t>Begins in Year that Student Turns 15 (or earlier).</a:t>
            </a:r>
          </a:p>
          <a:p>
            <a:pPr marL="0" indent="0" algn="ctr">
              <a:buNone/>
            </a:pPr>
            <a:endParaRPr lang="en-US" altLang="en-US" sz="2000" dirty="0" smtClean="0"/>
          </a:p>
          <a:p>
            <a:pPr marL="0" indent="0" algn="ctr">
              <a:buNone/>
            </a:pPr>
            <a:r>
              <a:rPr lang="en-US" altLang="en-US" sz="2000" dirty="0" smtClean="0"/>
              <a:t>Assessment of Student Interests, Strengths/Weaknesses, and Occupational Preferences (Career Plan)</a:t>
            </a:r>
          </a:p>
          <a:p>
            <a:pPr marL="0" indent="0" algn="ctr">
              <a:buNone/>
            </a:pPr>
            <a:endParaRPr lang="en-US" altLang="en-US" sz="2000" dirty="0" smtClean="0"/>
          </a:p>
          <a:p>
            <a:pPr marL="0" indent="0" algn="ctr">
              <a:buNone/>
            </a:pPr>
            <a:r>
              <a:rPr lang="en-US" altLang="en-US" sz="2000" dirty="0" smtClean="0"/>
              <a:t>Involves Career Exploration, CTE, and Work-Based Learning Experiences (Employability Profile)</a:t>
            </a:r>
          </a:p>
          <a:p>
            <a:pPr marL="0" indent="0" algn="ctr">
              <a:buNone/>
            </a:pPr>
            <a:endParaRPr lang="en-US" altLang="en-US" sz="2000" dirty="0" smtClean="0"/>
          </a:p>
          <a:p>
            <a:pPr marL="0" indent="0" algn="ctr">
              <a:buNone/>
            </a:pPr>
            <a:r>
              <a:rPr lang="en-US" altLang="en-US" sz="2000" dirty="0" smtClean="0"/>
              <a:t>Documents Knowledge &amp; Experience (CDOS Learning Standards, Employer Observations)</a:t>
            </a:r>
          </a:p>
          <a:p>
            <a:pPr marL="0" indent="0" algn="ctr">
              <a:buNone/>
            </a:pPr>
            <a:endParaRPr lang="en-US" altLang="en-US" sz="2400" dirty="0"/>
          </a:p>
          <a:p>
            <a:endParaRPr lang="en-US" altLang="en-US" sz="900" dirty="0"/>
          </a:p>
          <a:p>
            <a:pPr lvl="1"/>
            <a:endParaRPr lang="en-US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Hermon’s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Local Diploma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CTE Automotive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Graduated Before 7/1/15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828800"/>
            <a:ext cx="346934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0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We Do What We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93" y="1676400"/>
            <a:ext cx="77126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1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/>
              <a:t>Begin with the End in Mind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n-US" altLang="en-US" sz="3600" dirty="0" smtClean="0"/>
          </a:p>
          <a:p>
            <a:pPr algn="ctr">
              <a:buFontTx/>
              <a:buNone/>
            </a:pPr>
            <a:r>
              <a:rPr lang="en-US" altLang="en-US" sz="3600" dirty="0" smtClean="0"/>
              <a:t>Transition </a:t>
            </a:r>
            <a:r>
              <a:rPr lang="en-US" altLang="en-US" sz="3600" dirty="0"/>
              <a:t>Planning</a:t>
            </a:r>
          </a:p>
          <a:p>
            <a:pPr algn="ctr">
              <a:buFontTx/>
              <a:buNone/>
            </a:pPr>
            <a:r>
              <a:rPr lang="en-US" altLang="en-US" sz="3600" dirty="0"/>
              <a:t>Employability</a:t>
            </a:r>
          </a:p>
          <a:p>
            <a:pPr algn="ctr">
              <a:buFontTx/>
              <a:buNone/>
            </a:pPr>
            <a:r>
              <a:rPr lang="en-US" altLang="en-US" sz="3600" dirty="0"/>
              <a:t>Work Readiness</a:t>
            </a:r>
          </a:p>
          <a:p>
            <a:pPr>
              <a:buFontTx/>
              <a:buNone/>
            </a:pPr>
            <a:endParaRPr lang="en-US" altLang="en-US" sz="3600" dirty="0"/>
          </a:p>
        </p:txBody>
      </p:sp>
      <p:pic>
        <p:nvPicPr>
          <p:cNvPr id="29700" name="Picture 4" descr="silhouette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524000"/>
            <a:ext cx="40386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00250"/>
            <a:ext cx="65151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1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CDOS?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ln>
                  <a:solidFill>
                    <a:schemeClr val="tx2"/>
                  </a:solidFill>
                </a:ln>
                <a:solidFill>
                  <a:schemeClr val="accent4"/>
                </a:solidFill>
              </a:rPr>
              <a:t>Increasing academic standards while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ln>
                  <a:solidFill>
                    <a:schemeClr val="tx2"/>
                  </a:solidFill>
                </a:ln>
                <a:solidFill>
                  <a:schemeClr val="accent4"/>
                </a:solidFill>
              </a:rPr>
              <a:t>certifying </a:t>
            </a:r>
            <a:r>
              <a:rPr lang="en-US" altLang="en-US" sz="2400" dirty="0">
                <a:ln>
                  <a:solidFill>
                    <a:schemeClr val="tx2"/>
                  </a:solidFill>
                </a:ln>
                <a:solidFill>
                  <a:schemeClr val="accent4"/>
                </a:solidFill>
              </a:rPr>
              <a:t>that the student has the knowledge and skills necessary for entry level employment</a:t>
            </a:r>
            <a:r>
              <a:rPr lang="en-US" altLang="en-US" sz="2400" dirty="0" smtClean="0">
                <a:ln>
                  <a:solidFill>
                    <a:schemeClr val="tx2"/>
                  </a:solidFill>
                </a:ln>
                <a:solidFill>
                  <a:schemeClr val="accent4"/>
                </a:solidFill>
              </a:rPr>
              <a:t>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000" dirty="0" smtClean="0"/>
              <a:t>NYS Department of Labor: Workforce Development System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000" dirty="0" smtClean="0"/>
              <a:t>Office of Special Education &amp; Career &amp; Technical Office Collaboration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000" dirty="0" smtClean="0"/>
              <a:t>NYS Board of Regent’s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0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000" dirty="0" smtClean="0"/>
              <a:t>Stakeholders: business, education, parents, students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400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1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100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1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10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Donte’s 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Learning Disability</a:t>
            </a:r>
          </a:p>
          <a:p>
            <a:pPr marL="0" indent="0" algn="ctr">
              <a:buNone/>
            </a:pPr>
            <a:r>
              <a:rPr lang="en-US" dirty="0" smtClean="0"/>
              <a:t>Poor School Attendance</a:t>
            </a:r>
          </a:p>
          <a:p>
            <a:pPr marL="0" indent="0" algn="ctr">
              <a:buNone/>
            </a:pPr>
            <a:r>
              <a:rPr lang="en-US" dirty="0" smtClean="0"/>
              <a:t>At Risk for Dropping Out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Received an </a:t>
            </a:r>
          </a:p>
          <a:p>
            <a:pPr marL="0" indent="0" algn="ctr">
              <a:buNone/>
            </a:pPr>
            <a:r>
              <a:rPr lang="en-US" dirty="0" smtClean="0"/>
              <a:t>“IEP Diploma”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600200"/>
            <a:ext cx="340773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/>
              <a:t>Career Development &amp; Occupational Studies Commencement Credential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endParaRPr lang="en-US" altLang="en-US" sz="800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200" dirty="0" smtClean="0"/>
              <a:t>Replaced “IEP Diploma” 7/1/13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200" dirty="0" smtClean="0"/>
              <a:t>For SWD Who Are Not NYS Alternative Assessment Eligible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200" dirty="0" smtClean="0"/>
              <a:t>Supplement to Regent’s/Local Diploma or a Stand Alone Exiting Credential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200" dirty="0" smtClean="0"/>
              <a:t>Not a Separate Track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400" dirty="0"/>
          </a:p>
        </p:txBody>
      </p:sp>
      <p:pic>
        <p:nvPicPr>
          <p:cNvPr id="27652" name="Picture 4" descr="studying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32766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				</a:t>
            </a:r>
            <a:r>
              <a:rPr lang="en-US" sz="5400" dirty="0" smtClean="0"/>
              <a:t>CDOS Facts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52400" y="1600199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/>
              <a:t>Must Have Attended 12 years of School (Excluding Kindergarten)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200" dirty="0" smtClean="0"/>
              <a:t>Students Have Continued Eligibility for FAPE until 21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 smtClean="0"/>
              <a:t>Schools Must Provide Meaningful Access to General Education Curriculum as well as </a:t>
            </a:r>
            <a:r>
              <a:rPr lang="en-US" sz="2200" dirty="0" smtClean="0"/>
              <a:t>CTE Instruction &amp; Work Based Learning</a:t>
            </a:r>
            <a:endParaRPr lang="en-US" sz="2200" dirty="0" smtClean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200" dirty="0" smtClean="0"/>
              <a:t>Systemic Checks &amp; Balances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4791"/>
            <a:ext cx="32385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Tanya’s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9416"/>
            <a:ext cx="3886200" cy="410558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High School Senior – No Regent’s Exams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Intellectually Disabled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Pregnant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0842"/>
            <a:ext cx="3581400" cy="365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5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dirty="0" smtClean="0"/>
              <a:t>CDOS Credential Options</a:t>
            </a:r>
            <a:endParaRPr lang="en-US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900" dirty="0" smtClean="0"/>
          </a:p>
          <a:p>
            <a:pPr marL="0" lvl="0" indent="0">
              <a:lnSpc>
                <a:spcPct val="80000"/>
              </a:lnSpc>
              <a:buClr>
                <a:srgbClr val="B13F9A"/>
              </a:buClr>
              <a:buNone/>
            </a:pPr>
            <a:r>
              <a:rPr lang="en-US" altLang="en-US" sz="3600" dirty="0" smtClean="0">
                <a:ln>
                  <a:solidFill>
                    <a:srgbClr val="B13F9A"/>
                  </a:solidFill>
                </a:ln>
                <a:solidFill>
                  <a:srgbClr val="F9B639"/>
                </a:solidFill>
              </a:rPr>
              <a:t>Option 1: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Career Plan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CDOS Learning Standards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1900" dirty="0" smtClean="0">
                <a:solidFill>
                  <a:schemeClr val="tx2"/>
                </a:solidFill>
              </a:rPr>
              <a:t>Career Development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900" dirty="0" smtClean="0">
                <a:solidFill>
                  <a:schemeClr val="tx2"/>
                </a:solidFill>
              </a:rPr>
              <a:t>Integrated Learning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900" dirty="0" smtClean="0">
                <a:solidFill>
                  <a:schemeClr val="tx2"/>
                </a:solidFill>
              </a:rPr>
              <a:t>Universal Foundation Skills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900" dirty="0" smtClean="0">
                <a:solidFill>
                  <a:schemeClr val="tx2"/>
                </a:solidFill>
              </a:rPr>
              <a:t>Universal Foundation Skills- Applied to Specific Career Major</a:t>
            </a:r>
            <a:endParaRPr lang="en-US" altLang="en-US" sz="2800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216 Hours of CTE and/or Work Based Learning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tx2"/>
                </a:solidFill>
              </a:rPr>
              <a:t>54 Hours Must Be in Work Based Experiences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900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Employability Profile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>
              <a:lnSpc>
                <a:spcPct val="80000"/>
              </a:lnSpc>
            </a:pPr>
            <a:endParaRPr lang="en-US" altLang="en-US" sz="900" dirty="0"/>
          </a:p>
          <a:p>
            <a:pPr>
              <a:lnSpc>
                <a:spcPct val="80000"/>
              </a:lnSpc>
            </a:pP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440</TotalTime>
  <Words>396</Words>
  <Application>Microsoft Office PowerPoint</Application>
  <PresentationFormat>On-screen Show (4:3)</PresentationFormat>
  <Paragraphs>143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Career Development &amp; Occupational Standards (CDOS)</vt:lpstr>
      <vt:lpstr>Begin with the End in Mind</vt:lpstr>
      <vt:lpstr>Disclaimer…</vt:lpstr>
      <vt:lpstr>Why CDOS?</vt:lpstr>
      <vt:lpstr>Donte’s Story</vt:lpstr>
      <vt:lpstr>Career Development &amp; Occupational Studies Commencement Credential</vt:lpstr>
      <vt:lpstr>    CDOS Facts</vt:lpstr>
      <vt:lpstr>Tanya’s Story</vt:lpstr>
      <vt:lpstr>CDOS Credential Options</vt:lpstr>
      <vt:lpstr>CDOS Credential Options</vt:lpstr>
      <vt:lpstr>Ronnie’s Story</vt:lpstr>
      <vt:lpstr>Transition Planning</vt:lpstr>
      <vt:lpstr>Hermon’s Story</vt:lpstr>
      <vt:lpstr>Why We Do What We Do…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Development &amp; Occupational Standards (CDOS)</dc:title>
  <dc:creator>owner</dc:creator>
  <cp:lastModifiedBy>Gialanella, Liz</cp:lastModifiedBy>
  <cp:revision>29</cp:revision>
  <cp:lastPrinted>2014-03-05T20:22:13Z</cp:lastPrinted>
  <dcterms:created xsi:type="dcterms:W3CDTF">2014-02-22T15:30:32Z</dcterms:created>
  <dcterms:modified xsi:type="dcterms:W3CDTF">2014-03-07T14:28:44Z</dcterms:modified>
</cp:coreProperties>
</file>