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5"/>
  </p:notesMasterIdLst>
  <p:handoutMasterIdLst>
    <p:handoutMasterId r:id="rId36"/>
  </p:handoutMasterIdLst>
  <p:sldIdLst>
    <p:sldId id="304" r:id="rId2"/>
    <p:sldId id="257" r:id="rId3"/>
    <p:sldId id="261" r:id="rId4"/>
    <p:sldId id="276" r:id="rId5"/>
    <p:sldId id="277" r:id="rId6"/>
    <p:sldId id="278" r:id="rId7"/>
    <p:sldId id="285" r:id="rId8"/>
    <p:sldId id="286" r:id="rId9"/>
    <p:sldId id="263" r:id="rId10"/>
    <p:sldId id="265" r:id="rId11"/>
    <p:sldId id="266" r:id="rId12"/>
    <p:sldId id="267" r:id="rId13"/>
    <p:sldId id="279" r:id="rId14"/>
    <p:sldId id="280" r:id="rId15"/>
    <p:sldId id="268" r:id="rId16"/>
    <p:sldId id="269" r:id="rId17"/>
    <p:sldId id="271" r:id="rId18"/>
    <p:sldId id="272" r:id="rId19"/>
    <p:sldId id="282" r:id="rId20"/>
    <p:sldId id="283" r:id="rId21"/>
    <p:sldId id="284" r:id="rId22"/>
    <p:sldId id="287" r:id="rId23"/>
    <p:sldId id="288" r:id="rId24"/>
    <p:sldId id="289" r:id="rId25"/>
    <p:sldId id="290" r:id="rId26"/>
    <p:sldId id="301" r:id="rId27"/>
    <p:sldId id="292" r:id="rId28"/>
    <p:sldId id="294" r:id="rId29"/>
    <p:sldId id="297" r:id="rId30"/>
    <p:sldId id="298" r:id="rId31"/>
    <p:sldId id="303" r:id="rId32"/>
    <p:sldId id="299" r:id="rId33"/>
    <p:sldId id="300" r:id="rId34"/>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pe-Cardoso,Marcia"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05" autoAdjust="0"/>
  </p:normalViewPr>
  <p:slideViewPr>
    <p:cSldViewPr>
      <p:cViewPr>
        <p:scale>
          <a:sx n="75" d="100"/>
          <a:sy n="75" d="100"/>
        </p:scale>
        <p:origin x="-12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0476F90-BDF8-4D69-8013-AE3BE78A377F}" type="slidenum">
              <a:rPr lang="en-US"/>
              <a:pPr>
                <a:defRPr/>
              </a:pPr>
              <a:t>‹#›</a:t>
            </a:fld>
            <a:endParaRPr lang="en-US"/>
          </a:p>
        </p:txBody>
      </p:sp>
    </p:spTree>
    <p:extLst>
      <p:ext uri="{BB962C8B-B14F-4D97-AF65-F5344CB8AC3E}">
        <p14:creationId xmlns:p14="http://schemas.microsoft.com/office/powerpoint/2010/main" val="1302521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A13734C-CBEB-4B90-8004-92AAE4FBFF6A}" type="slidenum">
              <a:rPr lang="en-US"/>
              <a:pPr>
                <a:defRPr/>
              </a:pPr>
              <a:t>‹#›</a:t>
            </a:fld>
            <a:endParaRPr lang="en-US"/>
          </a:p>
        </p:txBody>
      </p:sp>
    </p:spTree>
    <p:extLst>
      <p:ext uri="{BB962C8B-B14F-4D97-AF65-F5344CB8AC3E}">
        <p14:creationId xmlns:p14="http://schemas.microsoft.com/office/powerpoint/2010/main" val="3484129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126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B69FAF1-B734-4223-BF1C-2EFED1E2B33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F15C5-9DE2-4AF0-9073-60590B066A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AC0F9B-3687-4AED-AB13-C50A3634CF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AC9DA9-56E5-4227-9065-6373AC890A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1266DE-B2CF-454C-B443-6C872BEF53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10A19E-5F16-40AA-8916-DE83E6BD40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F0F9DA-4D9E-4884-B052-CFE0DA3B2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03DFCB-57C2-4753-B4A2-1B7ED2261C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DB621E-8847-4EE8-9B51-975692BD05C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9E8590-C8C7-4187-A6B2-8E6F878162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5CE631-F95C-4346-A3B0-D5763FFA89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ADBC5F43-D602-459A-BF23-2EFDF08742E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1000"/>
                                        <p:tgtEl>
                                          <p:spTgt spid="10243">
                                            <p:txEl>
                                              <p:pRg st="1" end="1"/>
                                            </p:txEl>
                                          </p:spTgt>
                                        </p:tgtEl>
                                      </p:cBhvr>
                                    </p:animEffect>
                                    <p:anim calcmode="lin" valueType="num">
                                      <p:cBhvr>
                                        <p:cTn id="13"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1000"/>
                                        <p:tgtEl>
                                          <p:spTgt spid="10243">
                                            <p:txEl>
                                              <p:pRg st="2" end="2"/>
                                            </p:txEl>
                                          </p:spTgt>
                                        </p:tgtEl>
                                      </p:cBhvr>
                                    </p:animEffect>
                                    <p:anim calcmode="lin" valueType="num">
                                      <p:cBhvr>
                                        <p:cTn id="18"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1000"/>
                                        <p:tgtEl>
                                          <p:spTgt spid="10243">
                                            <p:txEl>
                                              <p:pRg st="3" end="3"/>
                                            </p:txEl>
                                          </p:spTgt>
                                        </p:tgtEl>
                                      </p:cBhvr>
                                    </p:animEffect>
                                    <p:anim calcmode="lin" valueType="num">
                                      <p:cBhvr>
                                        <p:cTn id="23"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4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fade">
                                      <p:cBhvr>
                                        <p:cTn id="27" dur="1000"/>
                                        <p:tgtEl>
                                          <p:spTgt spid="10243">
                                            <p:txEl>
                                              <p:pRg st="4" end="4"/>
                                            </p:txEl>
                                          </p:spTgt>
                                        </p:tgtEl>
                                      </p:cBhvr>
                                    </p:animEffect>
                                    <p:anim calcmode="lin" valueType="num">
                                      <p:cBhvr>
                                        <p:cTn id="28"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tmplLst>
          <p:tmpl lvl="1">
            <p:tnLst>
              <p:par>
                <p:cTn presetID="42" presetClass="entr" presetSubtype="0" fill="hold" nodeType="click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1000"/>
                        <p:tgtEl>
                          <p:spTgt spid="10243"/>
                        </p:tgtEl>
                      </p:cBhvr>
                    </p:animEffect>
                    <p:anim calcmode="lin" valueType="num">
                      <p:cBhvr>
                        <p:cTn dur="1000" fill="hold"/>
                        <p:tgtEl>
                          <p:spTgt spid="10243"/>
                        </p:tgtEl>
                        <p:attrNameLst>
                          <p:attrName>ppt_x</p:attrName>
                        </p:attrNameLst>
                      </p:cBhvr>
                      <p:tavLst>
                        <p:tav tm="0">
                          <p:val>
                            <p:strVal val="#ppt_x"/>
                          </p:val>
                        </p:tav>
                        <p:tav tm="100000">
                          <p:val>
                            <p:strVal val="#ppt_x"/>
                          </p:val>
                        </p:tav>
                      </p:tavLst>
                    </p:anim>
                    <p:anim calcmode="lin" valueType="num">
                      <p:cBhvr>
                        <p:cTn dur="1000" fill="hold"/>
                        <p:tgtEl>
                          <p:spTgt spid="1024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1000"/>
                        <p:tgtEl>
                          <p:spTgt spid="10243"/>
                        </p:tgtEl>
                      </p:cBhvr>
                    </p:animEffect>
                    <p:anim calcmode="lin" valueType="num">
                      <p:cBhvr>
                        <p:cTn dur="1000" fill="hold"/>
                        <p:tgtEl>
                          <p:spTgt spid="10243"/>
                        </p:tgtEl>
                        <p:attrNameLst>
                          <p:attrName>ppt_x</p:attrName>
                        </p:attrNameLst>
                      </p:cBhvr>
                      <p:tavLst>
                        <p:tav tm="0">
                          <p:val>
                            <p:strVal val="#ppt_x"/>
                          </p:val>
                        </p:tav>
                        <p:tav tm="100000">
                          <p:val>
                            <p:strVal val="#ppt_x"/>
                          </p:val>
                        </p:tav>
                      </p:tavLst>
                    </p:anim>
                    <p:anim calcmode="lin" valueType="num">
                      <p:cBhvr>
                        <p:cTn dur="1000" fill="hold"/>
                        <p:tgtEl>
                          <p:spTgt spid="1024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1000"/>
                        <p:tgtEl>
                          <p:spTgt spid="10243"/>
                        </p:tgtEl>
                      </p:cBhvr>
                    </p:animEffect>
                    <p:anim calcmode="lin" valueType="num">
                      <p:cBhvr>
                        <p:cTn dur="1000" fill="hold"/>
                        <p:tgtEl>
                          <p:spTgt spid="10243"/>
                        </p:tgtEl>
                        <p:attrNameLst>
                          <p:attrName>ppt_x</p:attrName>
                        </p:attrNameLst>
                      </p:cBhvr>
                      <p:tavLst>
                        <p:tav tm="0">
                          <p:val>
                            <p:strVal val="#ppt_x"/>
                          </p:val>
                        </p:tav>
                        <p:tav tm="100000">
                          <p:val>
                            <p:strVal val="#ppt_x"/>
                          </p:val>
                        </p:tav>
                      </p:tavLst>
                    </p:anim>
                    <p:anim calcmode="lin" valueType="num">
                      <p:cBhvr>
                        <p:cTn dur="1000" fill="hold"/>
                        <p:tgtEl>
                          <p:spTgt spid="1024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1000"/>
                        <p:tgtEl>
                          <p:spTgt spid="10243"/>
                        </p:tgtEl>
                      </p:cBhvr>
                    </p:animEffect>
                    <p:anim calcmode="lin" valueType="num">
                      <p:cBhvr>
                        <p:cTn dur="1000" fill="hold"/>
                        <p:tgtEl>
                          <p:spTgt spid="10243"/>
                        </p:tgtEl>
                        <p:attrNameLst>
                          <p:attrName>ppt_x</p:attrName>
                        </p:attrNameLst>
                      </p:cBhvr>
                      <p:tavLst>
                        <p:tav tm="0">
                          <p:val>
                            <p:strVal val="#ppt_x"/>
                          </p:val>
                        </p:tav>
                        <p:tav tm="100000">
                          <p:val>
                            <p:strVal val="#ppt_x"/>
                          </p:val>
                        </p:tav>
                      </p:tavLst>
                    </p:anim>
                    <p:anim calcmode="lin" valueType="num">
                      <p:cBhvr>
                        <p:cTn dur="1000" fill="hold"/>
                        <p:tgtEl>
                          <p:spTgt spid="1024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1000"/>
                        <p:tgtEl>
                          <p:spTgt spid="10243"/>
                        </p:tgtEl>
                      </p:cBhvr>
                    </p:animEffect>
                    <p:anim calcmode="lin" valueType="num">
                      <p:cBhvr>
                        <p:cTn dur="1000" fill="hold"/>
                        <p:tgtEl>
                          <p:spTgt spid="10243"/>
                        </p:tgtEl>
                        <p:attrNameLst>
                          <p:attrName>ppt_x</p:attrName>
                        </p:attrNameLst>
                      </p:cBhvr>
                      <p:tavLst>
                        <p:tav tm="0">
                          <p:val>
                            <p:strVal val="#ppt_x"/>
                          </p:val>
                        </p:tav>
                        <p:tav tm="100000">
                          <p:val>
                            <p:strVal val="#ppt_x"/>
                          </p:val>
                        </p:tav>
                      </p:tavLst>
                    </p:anim>
                    <p:anim calcmode="lin" valueType="num">
                      <p:cBhvr>
                        <p:cTn dur="1000" fill="hold"/>
                        <p:tgtEl>
                          <p:spTgt spid="10243"/>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Chapin Area Rescue Squad </a:t>
            </a:r>
            <a:r>
              <a:rPr lang="en-US" sz="4000" dirty="0" err="1" smtClean="0"/>
              <a:t>Bloodborne</a:t>
            </a:r>
            <a:r>
              <a:rPr lang="en-US" sz="4000" dirty="0" smtClean="0"/>
              <a:t> Pathogen and Infection Control Plan</a:t>
            </a:r>
            <a:endParaRPr lang="en-US" sz="4000"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err="1" smtClean="0"/>
              <a:t>Bloodborne</a:t>
            </a:r>
            <a:r>
              <a:rPr lang="en-US" dirty="0" smtClean="0"/>
              <a:t> Pathogen Training</a:t>
            </a:r>
            <a:endParaRPr lang="en-US" dirty="0"/>
          </a:p>
        </p:txBody>
      </p:sp>
      <p:pic>
        <p:nvPicPr>
          <p:cNvPr id="4" name="Picture 3" descr="DSCF0031.JPG"/>
          <p:cNvPicPr>
            <a:picLocks noChangeAspect="1"/>
          </p:cNvPicPr>
          <p:nvPr/>
        </p:nvPicPr>
        <p:blipFill>
          <a:blip r:embed="rId2" cstate="print"/>
          <a:stretch>
            <a:fillRect/>
          </a:stretch>
        </p:blipFill>
        <p:spPr>
          <a:xfrm>
            <a:off x="152400" y="4267200"/>
            <a:ext cx="3048000" cy="2286000"/>
          </a:xfrm>
          <a:prstGeom prst="rect">
            <a:avLst/>
          </a:prstGeom>
          <a:ln>
            <a:noFill/>
          </a:ln>
          <a:effectLst>
            <a:softEdge rad="112500"/>
          </a:effectLst>
        </p:spPr>
      </p:pic>
      <p:pic>
        <p:nvPicPr>
          <p:cNvPr id="5" name="Picture 4" descr="100_0274.JPG"/>
          <p:cNvPicPr>
            <a:picLocks noChangeAspect="1"/>
          </p:cNvPicPr>
          <p:nvPr/>
        </p:nvPicPr>
        <p:blipFill>
          <a:blip r:embed="rId3" cstate="print"/>
          <a:stretch>
            <a:fillRect/>
          </a:stretch>
        </p:blipFill>
        <p:spPr>
          <a:xfrm>
            <a:off x="3124200" y="3206750"/>
            <a:ext cx="2827867" cy="2120900"/>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4267200"/>
            <a:ext cx="2971800" cy="222885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905000" y="2752725"/>
            <a:ext cx="3962400" cy="3800475"/>
          </a:xfrm>
          <a:prstGeom prst="rect">
            <a:avLst/>
          </a:prstGeom>
          <a:noFill/>
          <a:ln w="9525">
            <a:noFill/>
            <a:miter lim="800000"/>
            <a:headEnd/>
            <a:tailEnd/>
          </a:ln>
        </p:spPr>
        <p:txBody>
          <a:bodyPr/>
          <a:lstStyle/>
          <a:p>
            <a:pPr marL="342900" indent="-342900" eaLnBrk="1" hangingPunct="1">
              <a:spcBef>
                <a:spcPct val="20000"/>
              </a:spcBef>
            </a:pPr>
            <a:r>
              <a:rPr lang="en-US" sz="2400"/>
              <a:t>  </a:t>
            </a:r>
            <a:r>
              <a:rPr lang="en-US" sz="2400" u="sng"/>
              <a:t>Source</a:t>
            </a:r>
            <a:endParaRPr lang="en-US" sz="2400"/>
          </a:p>
          <a:p>
            <a:pPr marL="342900" indent="-342900" eaLnBrk="1" hangingPunct="1">
              <a:spcBef>
                <a:spcPct val="20000"/>
              </a:spcBef>
            </a:pPr>
            <a:r>
              <a:rPr lang="en-US" sz="2400"/>
              <a:t>	HBV</a:t>
            </a:r>
          </a:p>
          <a:p>
            <a:pPr marL="342900" indent="-342900" eaLnBrk="1" hangingPunct="1">
              <a:spcBef>
                <a:spcPct val="20000"/>
              </a:spcBef>
            </a:pPr>
            <a:r>
              <a:rPr lang="en-US" sz="2400"/>
              <a:t>		HBeAg +</a:t>
            </a:r>
          </a:p>
          <a:p>
            <a:pPr marL="342900" indent="-342900" eaLnBrk="1" hangingPunct="1">
              <a:spcBef>
                <a:spcPct val="20000"/>
              </a:spcBef>
            </a:pPr>
            <a:r>
              <a:rPr lang="en-US" sz="2400"/>
              <a:t>		HBeAg -</a:t>
            </a:r>
          </a:p>
          <a:p>
            <a:pPr marL="342900" indent="-342900" eaLnBrk="1" hangingPunct="1">
              <a:spcBef>
                <a:spcPct val="20000"/>
              </a:spcBef>
            </a:pPr>
            <a:endParaRPr lang="en-US" sz="2400"/>
          </a:p>
          <a:p>
            <a:pPr marL="342900" indent="-342900" eaLnBrk="1" hangingPunct="1">
              <a:spcBef>
                <a:spcPct val="20000"/>
              </a:spcBef>
            </a:pPr>
            <a:r>
              <a:rPr lang="en-US" sz="2400"/>
              <a:t>	HCV</a:t>
            </a:r>
          </a:p>
          <a:p>
            <a:pPr marL="342900" indent="-342900" eaLnBrk="1" hangingPunct="1">
              <a:spcBef>
                <a:spcPct val="20000"/>
              </a:spcBef>
            </a:pPr>
            <a:endParaRPr lang="en-US" sz="2400"/>
          </a:p>
          <a:p>
            <a:pPr marL="342900" indent="-342900" eaLnBrk="1" hangingPunct="1">
              <a:spcBef>
                <a:spcPct val="20000"/>
              </a:spcBef>
            </a:pPr>
            <a:r>
              <a:rPr lang="en-US" sz="2400"/>
              <a:t>	HIV</a:t>
            </a:r>
            <a:endParaRPr lang="en-US" sz="2400" u="sng"/>
          </a:p>
        </p:txBody>
      </p:sp>
      <p:sp>
        <p:nvSpPr>
          <p:cNvPr id="14339" name="Rectangle 3"/>
          <p:cNvSpPr>
            <a:spLocks noChangeArrowheads="1"/>
          </p:cNvSpPr>
          <p:nvPr/>
        </p:nvSpPr>
        <p:spPr bwMode="auto">
          <a:xfrm>
            <a:off x="3810000" y="2754313"/>
            <a:ext cx="3962400" cy="3875087"/>
          </a:xfrm>
          <a:prstGeom prst="rect">
            <a:avLst/>
          </a:prstGeom>
          <a:noFill/>
          <a:ln w="9525">
            <a:noFill/>
            <a:miter lim="800000"/>
            <a:headEnd/>
            <a:tailEnd/>
          </a:ln>
        </p:spPr>
        <p:txBody>
          <a:bodyPr/>
          <a:lstStyle/>
          <a:p>
            <a:pPr marL="342900" indent="-342900" algn="ctr" eaLnBrk="1" hangingPunct="1">
              <a:spcBef>
                <a:spcPct val="20000"/>
              </a:spcBef>
            </a:pPr>
            <a:r>
              <a:rPr lang="en-US" sz="2400" u="sng"/>
              <a:t> Risk</a:t>
            </a:r>
          </a:p>
          <a:p>
            <a:pPr marL="342900" indent="-342900" algn="ctr" eaLnBrk="1" hangingPunct="1">
              <a:spcBef>
                <a:spcPct val="20000"/>
              </a:spcBef>
            </a:pPr>
            <a:endParaRPr lang="en-US" sz="2400"/>
          </a:p>
          <a:p>
            <a:pPr marL="342900" indent="-342900" algn="ctr" eaLnBrk="1" hangingPunct="1">
              <a:spcBef>
                <a:spcPct val="20000"/>
              </a:spcBef>
            </a:pPr>
            <a:r>
              <a:rPr lang="en-US" sz="2400"/>
              <a:t>22.0-30.0%</a:t>
            </a:r>
          </a:p>
          <a:p>
            <a:pPr marL="342900" indent="-342900" algn="ctr" eaLnBrk="1" hangingPunct="1">
              <a:spcBef>
                <a:spcPct val="20000"/>
              </a:spcBef>
            </a:pPr>
            <a:r>
              <a:rPr lang="en-US" sz="2400"/>
              <a:t>1.0-6.0%</a:t>
            </a:r>
          </a:p>
          <a:p>
            <a:pPr marL="342900" indent="-342900" algn="ctr" eaLnBrk="1" hangingPunct="1">
              <a:spcBef>
                <a:spcPct val="20000"/>
              </a:spcBef>
            </a:pPr>
            <a:endParaRPr lang="en-US" sz="2400"/>
          </a:p>
          <a:p>
            <a:pPr marL="342900" indent="-342900" algn="ctr" eaLnBrk="1" hangingPunct="1">
              <a:spcBef>
                <a:spcPct val="20000"/>
              </a:spcBef>
            </a:pPr>
            <a:r>
              <a:rPr lang="en-US" sz="2400"/>
              <a:t>1.8%</a:t>
            </a:r>
          </a:p>
          <a:p>
            <a:pPr marL="342900" indent="-342900" algn="ctr" eaLnBrk="1" hangingPunct="1">
              <a:spcBef>
                <a:spcPct val="20000"/>
              </a:spcBef>
            </a:pPr>
            <a:endParaRPr lang="en-US" sz="2400"/>
          </a:p>
          <a:p>
            <a:pPr marL="342900" indent="-342900" algn="ctr" eaLnBrk="1" hangingPunct="1">
              <a:spcBef>
                <a:spcPct val="20000"/>
              </a:spcBef>
            </a:pPr>
            <a:r>
              <a:rPr lang="en-US" sz="2400"/>
              <a:t>0.3%</a:t>
            </a:r>
          </a:p>
        </p:txBody>
      </p:sp>
      <p:sp>
        <p:nvSpPr>
          <p:cNvPr id="14340" name="Rectangle 4"/>
          <p:cNvSpPr>
            <a:spLocks noChangeArrowheads="1"/>
          </p:cNvSpPr>
          <p:nvPr/>
        </p:nvSpPr>
        <p:spPr bwMode="auto">
          <a:xfrm>
            <a:off x="0" y="1295400"/>
            <a:ext cx="9144000" cy="1295400"/>
          </a:xfrm>
          <a:prstGeom prst="rect">
            <a:avLst/>
          </a:prstGeom>
          <a:noFill/>
          <a:ln w="9525">
            <a:noFill/>
            <a:miter lim="800000"/>
            <a:headEnd/>
            <a:tailEnd/>
          </a:ln>
        </p:spPr>
        <p:txBody>
          <a:bodyPr anchor="ctr"/>
          <a:lstStyle/>
          <a:p>
            <a:pPr algn="ctr" eaLnBrk="1" hangingPunct="1"/>
            <a:r>
              <a:rPr lang="en-US" sz="3000">
                <a:solidFill>
                  <a:srgbClr val="000000"/>
                </a:solidFill>
              </a:rPr>
              <a:t>Risk of Bloodborne Virus Transmission after </a:t>
            </a:r>
            <a:br>
              <a:rPr lang="en-US" sz="3000">
                <a:solidFill>
                  <a:srgbClr val="000000"/>
                </a:solidFill>
              </a:rPr>
            </a:br>
            <a:r>
              <a:rPr lang="en-US" sz="3000">
                <a:solidFill>
                  <a:srgbClr val="000000"/>
                </a:solidFill>
              </a:rPr>
              <a:t>Occupational Percutaneous Exposure</a:t>
            </a:r>
          </a:p>
        </p:txBody>
      </p:sp>
      <p:sp>
        <p:nvSpPr>
          <p:cNvPr id="21511" name="Rectangle 7"/>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1219200"/>
            <a:ext cx="9144000" cy="1143000"/>
          </a:xfrm>
          <a:prstGeom prst="rect">
            <a:avLst/>
          </a:prstGeom>
          <a:noFill/>
          <a:ln w="9525">
            <a:noFill/>
            <a:miter lim="800000"/>
            <a:headEnd/>
            <a:tailEnd/>
          </a:ln>
        </p:spPr>
        <p:txBody>
          <a:bodyPr anchor="ctr"/>
          <a:lstStyle/>
          <a:p>
            <a:pPr algn="ctr" eaLnBrk="1" hangingPunct="1"/>
            <a:r>
              <a:rPr lang="en-US" sz="3000" b="1" dirty="0">
                <a:solidFill>
                  <a:srgbClr val="000000"/>
                </a:solidFill>
              </a:rPr>
              <a:t>Preventing Transmission of </a:t>
            </a:r>
            <a:r>
              <a:rPr lang="en-US" sz="3000" b="1" dirty="0" err="1">
                <a:solidFill>
                  <a:srgbClr val="000000"/>
                </a:solidFill>
              </a:rPr>
              <a:t>Bloodborne</a:t>
            </a:r>
            <a:r>
              <a:rPr lang="en-US" sz="3000" b="1" dirty="0">
                <a:solidFill>
                  <a:srgbClr val="000000"/>
                </a:solidFill>
              </a:rPr>
              <a:t> Viruses in </a:t>
            </a:r>
            <a:r>
              <a:rPr lang="en-US" sz="3000" b="1" dirty="0" err="1" smtClean="0">
                <a:solidFill>
                  <a:srgbClr val="000000"/>
                </a:solidFill>
              </a:rPr>
              <a:t>Prehospital</a:t>
            </a:r>
            <a:r>
              <a:rPr lang="en-US" sz="3000" b="1" dirty="0" smtClean="0">
                <a:solidFill>
                  <a:srgbClr val="000000"/>
                </a:solidFill>
              </a:rPr>
              <a:t> </a:t>
            </a:r>
            <a:r>
              <a:rPr lang="en-US" sz="3000" b="1" dirty="0">
                <a:solidFill>
                  <a:srgbClr val="000000"/>
                </a:solidFill>
              </a:rPr>
              <a:t>Settings</a:t>
            </a:r>
          </a:p>
        </p:txBody>
      </p:sp>
      <p:sp>
        <p:nvSpPr>
          <p:cNvPr id="15363" name="Rectangle 3"/>
          <p:cNvSpPr>
            <a:spLocks noChangeArrowheads="1"/>
          </p:cNvSpPr>
          <p:nvPr/>
        </p:nvSpPr>
        <p:spPr bwMode="auto">
          <a:xfrm>
            <a:off x="838200" y="2895600"/>
            <a:ext cx="5562600" cy="2579688"/>
          </a:xfrm>
          <a:prstGeom prst="rect">
            <a:avLst/>
          </a:prstGeom>
          <a:noFill/>
          <a:ln w="9525">
            <a:noFill/>
            <a:miter lim="800000"/>
            <a:headEnd/>
            <a:tailEnd/>
          </a:ln>
        </p:spPr>
        <p:txBody>
          <a:bodyPr/>
          <a:lstStyle/>
          <a:p>
            <a:pPr marL="342900" indent="-342900" eaLnBrk="1" hangingPunct="1">
              <a:spcBef>
                <a:spcPct val="15000"/>
              </a:spcBef>
              <a:buClr>
                <a:schemeClr val="hlink"/>
              </a:buClr>
              <a:buFont typeface="Wingdings" pitchFamily="2" charset="2"/>
              <a:buChar char="§"/>
            </a:pPr>
            <a:r>
              <a:rPr lang="en-US" sz="2400" dirty="0"/>
              <a:t>Promote hepatitis B vaccination</a:t>
            </a:r>
          </a:p>
          <a:p>
            <a:pPr marL="342900" indent="-342900" eaLnBrk="1" hangingPunct="1">
              <a:spcBef>
                <a:spcPct val="15000"/>
              </a:spcBef>
              <a:buClr>
                <a:schemeClr val="hlink"/>
              </a:buClr>
              <a:buFont typeface="Wingdings" pitchFamily="2" charset="2"/>
              <a:buChar char="§"/>
            </a:pPr>
            <a:r>
              <a:rPr lang="en-US" sz="2400" dirty="0"/>
              <a:t>Treat all blood as potentially infectious</a:t>
            </a:r>
          </a:p>
          <a:p>
            <a:pPr marL="342900" indent="-342900" eaLnBrk="1" hangingPunct="1">
              <a:spcBef>
                <a:spcPct val="15000"/>
              </a:spcBef>
              <a:buClr>
                <a:schemeClr val="hlink"/>
              </a:buClr>
              <a:buFont typeface="Wingdings" pitchFamily="2" charset="2"/>
              <a:buChar char="§"/>
            </a:pPr>
            <a:r>
              <a:rPr lang="en-US" sz="2400" dirty="0"/>
              <a:t>Use barriers to prevent blood contact</a:t>
            </a:r>
          </a:p>
          <a:p>
            <a:pPr marL="342900" indent="-342900" eaLnBrk="1" hangingPunct="1">
              <a:spcBef>
                <a:spcPct val="15000"/>
              </a:spcBef>
              <a:buClr>
                <a:schemeClr val="hlink"/>
              </a:buClr>
              <a:buFont typeface="Wingdings" pitchFamily="2" charset="2"/>
              <a:buChar char="§"/>
            </a:pPr>
            <a:r>
              <a:rPr lang="en-US" sz="2400" dirty="0"/>
              <a:t>Prevent </a:t>
            </a:r>
            <a:r>
              <a:rPr lang="en-US" sz="2400" dirty="0" err="1"/>
              <a:t>percutaneous</a:t>
            </a:r>
            <a:r>
              <a:rPr lang="en-US" sz="2400" dirty="0"/>
              <a:t> injuries</a:t>
            </a:r>
          </a:p>
          <a:p>
            <a:pPr marL="342900" indent="-342900" eaLnBrk="1" hangingPunct="1">
              <a:spcBef>
                <a:spcPct val="15000"/>
              </a:spcBef>
              <a:buClr>
                <a:schemeClr val="hlink"/>
              </a:buClr>
              <a:buFont typeface="Wingdings" pitchFamily="2" charset="2"/>
              <a:buChar char="§"/>
            </a:pPr>
            <a:r>
              <a:rPr lang="en-US" sz="2400" dirty="0"/>
              <a:t>Safely dispose of sharps and blood-contaminated materials</a:t>
            </a:r>
          </a:p>
        </p:txBody>
      </p:sp>
      <p:sp>
        <p:nvSpPr>
          <p:cNvPr id="22532" name="Rectangle 4"/>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pic>
        <p:nvPicPr>
          <p:cNvPr id="6" name="Picture 5" descr="100_0274.JPG"/>
          <p:cNvPicPr>
            <a:picLocks noChangeAspect="1"/>
          </p:cNvPicPr>
          <p:nvPr/>
        </p:nvPicPr>
        <p:blipFill>
          <a:blip r:embed="rId2" cstate="print"/>
          <a:stretch>
            <a:fillRect/>
          </a:stretch>
        </p:blipFill>
        <p:spPr>
          <a:xfrm>
            <a:off x="6400800" y="2590800"/>
            <a:ext cx="2286000" cy="1714500"/>
          </a:xfrm>
          <a:prstGeom prst="rect">
            <a:avLst/>
          </a:prstGeom>
          <a:ln>
            <a:noFill/>
          </a:ln>
          <a:effectLst>
            <a:softEdge rad="112500"/>
          </a:effec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1295400"/>
            <a:ext cx="9144000" cy="1006475"/>
          </a:xfrm>
          <a:prstGeom prst="rect">
            <a:avLst/>
          </a:prstGeom>
          <a:noFill/>
          <a:ln w="9525">
            <a:noFill/>
            <a:miter lim="800000"/>
            <a:headEnd/>
            <a:tailEnd/>
          </a:ln>
        </p:spPr>
        <p:txBody>
          <a:bodyPr>
            <a:spAutoFit/>
          </a:bodyPr>
          <a:lstStyle/>
          <a:p>
            <a:pPr algn="ctr">
              <a:buFont typeface="Wingdings" pitchFamily="2" charset="2"/>
              <a:buNone/>
            </a:pPr>
            <a:r>
              <a:rPr lang="en-US" sz="3000" b="1">
                <a:solidFill>
                  <a:srgbClr val="000000"/>
                </a:solidFill>
              </a:rPr>
              <a:t>Factors Influencing Occupational</a:t>
            </a:r>
          </a:p>
          <a:p>
            <a:pPr algn="ctr">
              <a:buFont typeface="Wingdings" pitchFamily="2" charset="2"/>
              <a:buNone/>
            </a:pPr>
            <a:r>
              <a:rPr lang="en-US" sz="3000" b="1">
                <a:solidFill>
                  <a:srgbClr val="000000"/>
                </a:solidFill>
              </a:rPr>
              <a:t>Risk of Bloodborne Virus Infection</a:t>
            </a:r>
          </a:p>
        </p:txBody>
      </p:sp>
      <p:sp>
        <p:nvSpPr>
          <p:cNvPr id="16387" name="Text Box 3"/>
          <p:cNvSpPr txBox="1">
            <a:spLocks noChangeArrowheads="1"/>
          </p:cNvSpPr>
          <p:nvPr/>
        </p:nvSpPr>
        <p:spPr bwMode="auto">
          <a:xfrm>
            <a:off x="609600" y="2743200"/>
            <a:ext cx="6705600" cy="3743325"/>
          </a:xfrm>
          <a:prstGeom prst="rect">
            <a:avLst/>
          </a:prstGeom>
          <a:noFill/>
          <a:ln w="9525">
            <a:noFill/>
            <a:miter lim="800000"/>
            <a:headEnd/>
            <a:tailEnd/>
          </a:ln>
        </p:spPr>
        <p:txBody>
          <a:bodyPr>
            <a:spAutoFit/>
          </a:bodyPr>
          <a:lstStyle/>
          <a:p>
            <a:pPr marL="336550" indent="-336550" defTabSz="620713">
              <a:buClr>
                <a:schemeClr val="hlink"/>
              </a:buClr>
              <a:buFont typeface="Wingdings" pitchFamily="2" charset="2"/>
              <a:buChar char="§"/>
            </a:pPr>
            <a:r>
              <a:rPr lang="en-US" sz="2400">
                <a:latin typeface="Arial" charset="0"/>
              </a:rPr>
              <a:t>Prevalence of infection among patients</a:t>
            </a:r>
          </a:p>
          <a:p>
            <a:pPr marL="336550" indent="-336550" defTabSz="620713">
              <a:buClr>
                <a:schemeClr val="hlink"/>
              </a:buClr>
              <a:buFont typeface="Wingdings" pitchFamily="2" charset="2"/>
              <a:buChar char="§"/>
            </a:pPr>
            <a:endParaRPr lang="en-US" sz="2400">
              <a:latin typeface="Arial" charset="0"/>
            </a:endParaRPr>
          </a:p>
          <a:p>
            <a:pPr marL="336550" indent="-336550" defTabSz="620713">
              <a:buClr>
                <a:schemeClr val="hlink"/>
              </a:buClr>
              <a:buFont typeface="Wingdings" pitchFamily="2" charset="2"/>
              <a:buChar char="§"/>
            </a:pPr>
            <a:r>
              <a:rPr lang="en-US" sz="2400">
                <a:latin typeface="Arial" charset="0"/>
              </a:rPr>
              <a:t>Risk of infection transmission after a blood exposure</a:t>
            </a:r>
          </a:p>
          <a:p>
            <a:pPr marL="336550" indent="-336550" defTabSz="620713">
              <a:buClr>
                <a:schemeClr val="hlink"/>
              </a:buClr>
              <a:buFont typeface="Wingdings" pitchFamily="2" charset="2"/>
              <a:buChar char="§"/>
            </a:pPr>
            <a:endParaRPr lang="en-US" sz="2400">
              <a:latin typeface="Arial" charset="0"/>
            </a:endParaRPr>
          </a:p>
          <a:p>
            <a:pPr marL="336550" indent="-336550" defTabSz="620713">
              <a:buClr>
                <a:schemeClr val="hlink"/>
              </a:buClr>
              <a:buFont typeface="Wingdings" pitchFamily="2" charset="2"/>
              <a:buChar char="§"/>
            </a:pPr>
            <a:r>
              <a:rPr lang="en-US" sz="2400">
                <a:latin typeface="Arial" charset="0"/>
              </a:rPr>
              <a:t>Nature and frequency of blood exposures, for example splash to mucous membranes, cut, needlestick, skin contamination, quantity of blood involved and concentration of organism in the blood </a:t>
            </a:r>
            <a:endParaRPr lang="en-US" sz="2400" b="1">
              <a:latin typeface="Arial" charset="0"/>
            </a:endParaRPr>
          </a:p>
        </p:txBody>
      </p:sp>
      <p:sp>
        <p:nvSpPr>
          <p:cNvPr id="23556" name="Rectangle 4"/>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pic>
        <p:nvPicPr>
          <p:cNvPr id="16389" name="Picture 5" descr="MCj04080080000[1]"/>
          <p:cNvPicPr>
            <a:picLocks noChangeAspect="1" noChangeArrowheads="1"/>
          </p:cNvPicPr>
          <p:nvPr/>
        </p:nvPicPr>
        <p:blipFill>
          <a:blip r:embed="rId2" cstate="print"/>
          <a:srcRect/>
          <a:stretch>
            <a:fillRect/>
          </a:stretch>
        </p:blipFill>
        <p:spPr bwMode="auto">
          <a:xfrm>
            <a:off x="7239000" y="2895600"/>
            <a:ext cx="1606550" cy="1841500"/>
          </a:xfrm>
          <a:prstGeom prst="rect">
            <a:avLst/>
          </a:prstGeom>
          <a:noFill/>
          <a:ln w="9525">
            <a:noFill/>
            <a:miter lim="800000"/>
            <a:headEnd/>
            <a:tailEnd/>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17411" name="Text Box 5"/>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algn="ctr"/>
            <a:r>
              <a:rPr lang="en-US" sz="2400" b="1">
                <a:solidFill>
                  <a:srgbClr val="000000"/>
                </a:solidFill>
              </a:rPr>
              <a:t>Hepatitis B - Symptoms</a:t>
            </a:r>
          </a:p>
        </p:txBody>
      </p:sp>
      <p:sp>
        <p:nvSpPr>
          <p:cNvPr id="17412" name="Text Box 6"/>
          <p:cNvSpPr txBox="1">
            <a:spLocks noChangeArrowheads="1"/>
          </p:cNvSpPr>
          <p:nvPr/>
        </p:nvSpPr>
        <p:spPr bwMode="auto">
          <a:xfrm>
            <a:off x="609600" y="2133600"/>
            <a:ext cx="7864475" cy="3895725"/>
          </a:xfrm>
          <a:prstGeom prst="rect">
            <a:avLst/>
          </a:prstGeom>
          <a:noFill/>
          <a:ln w="9525">
            <a:noFill/>
            <a:miter lim="800000"/>
            <a:headEnd/>
            <a:tailEnd/>
          </a:ln>
        </p:spPr>
        <p:txBody>
          <a:bodyPr>
            <a:spAutoFit/>
          </a:bodyPr>
          <a:lstStyle/>
          <a:p>
            <a:r>
              <a:rPr lang="en-US" sz="2400"/>
              <a:t>Only a small portion of acute Hepatitis B infections may be clinically recognized.</a:t>
            </a:r>
          </a:p>
          <a:p>
            <a:endParaRPr lang="en-US" sz="2400"/>
          </a:p>
          <a:p>
            <a:r>
              <a:rPr lang="en-US" sz="2400"/>
              <a:t>Symptoms include:</a:t>
            </a:r>
          </a:p>
          <a:p>
            <a:endParaRPr lang="en-US" sz="1000"/>
          </a:p>
          <a:p>
            <a:r>
              <a:rPr lang="en-US" sz="2400"/>
              <a:t>	Anorexia or loss of appetite</a:t>
            </a:r>
          </a:p>
          <a:p>
            <a:r>
              <a:rPr lang="en-US" sz="2400"/>
              <a:t>	Vague abdominal discomfort</a:t>
            </a:r>
          </a:p>
          <a:p>
            <a:r>
              <a:rPr lang="en-US" sz="2400"/>
              <a:t>	Nausea and vomiting</a:t>
            </a:r>
          </a:p>
          <a:p>
            <a:r>
              <a:rPr lang="en-US" sz="2400"/>
              <a:t>	Sometimes arthralgias and rash</a:t>
            </a:r>
          </a:p>
          <a:p>
            <a:r>
              <a:rPr lang="en-US" sz="2400"/>
              <a:t>	Jaundice or yellowing of the skin</a:t>
            </a:r>
          </a:p>
          <a:p>
            <a:r>
              <a:rPr lang="en-US" sz="2400"/>
              <a:t>	Fever which may be absent or mild</a:t>
            </a:r>
          </a:p>
        </p:txBody>
      </p:sp>
      <p:pic>
        <p:nvPicPr>
          <p:cNvPr id="17413" name="Picture 7" descr="MMj02836680000[1]"/>
          <p:cNvPicPr>
            <a:picLocks noChangeAspect="1" noChangeArrowheads="1"/>
          </p:cNvPicPr>
          <p:nvPr/>
        </p:nvPicPr>
        <p:blipFill>
          <a:blip r:embed="rId2" cstate="print"/>
          <a:srcRect/>
          <a:stretch>
            <a:fillRect/>
          </a:stretch>
        </p:blipFill>
        <p:spPr bwMode="auto">
          <a:xfrm>
            <a:off x="7010400" y="3886200"/>
            <a:ext cx="1673225" cy="1828800"/>
          </a:xfrm>
          <a:prstGeom prst="rect">
            <a:avLst/>
          </a:prstGeom>
          <a:noFill/>
          <a:ln w="9525">
            <a:noFill/>
            <a:miter lim="800000"/>
            <a:headEnd/>
            <a:tailEnd/>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18435" name="Text Box 3"/>
          <p:cNvSpPr txBox="1">
            <a:spLocks noChangeArrowheads="1"/>
          </p:cNvSpPr>
          <p:nvPr/>
        </p:nvSpPr>
        <p:spPr bwMode="auto">
          <a:xfrm>
            <a:off x="0" y="1371600"/>
            <a:ext cx="9144000" cy="457200"/>
          </a:xfrm>
          <a:prstGeom prst="rect">
            <a:avLst/>
          </a:prstGeom>
          <a:noFill/>
          <a:ln w="9525">
            <a:noFill/>
            <a:miter lim="800000"/>
            <a:headEnd/>
            <a:tailEnd/>
          </a:ln>
        </p:spPr>
        <p:txBody>
          <a:bodyPr>
            <a:spAutoFit/>
          </a:bodyPr>
          <a:lstStyle/>
          <a:p>
            <a:pPr algn="ctr"/>
            <a:r>
              <a:rPr lang="en-US" sz="2400" b="1">
                <a:solidFill>
                  <a:srgbClr val="000000"/>
                </a:solidFill>
              </a:rPr>
              <a:t>Hepatitis B – Modes of Transmission</a:t>
            </a:r>
          </a:p>
        </p:txBody>
      </p:sp>
      <p:sp>
        <p:nvSpPr>
          <p:cNvPr id="18436" name="Text Box 4"/>
          <p:cNvSpPr txBox="1">
            <a:spLocks noChangeArrowheads="1"/>
          </p:cNvSpPr>
          <p:nvPr/>
        </p:nvSpPr>
        <p:spPr bwMode="auto">
          <a:xfrm>
            <a:off x="517525" y="2286000"/>
            <a:ext cx="8093075" cy="4108450"/>
          </a:xfrm>
          <a:prstGeom prst="rect">
            <a:avLst/>
          </a:prstGeom>
          <a:noFill/>
          <a:ln w="9525">
            <a:noFill/>
            <a:miter lim="800000"/>
            <a:headEnd/>
            <a:tailEnd/>
          </a:ln>
        </p:spPr>
        <p:txBody>
          <a:bodyPr>
            <a:spAutoFit/>
          </a:bodyPr>
          <a:lstStyle/>
          <a:p>
            <a:pPr marL="342900" indent="-342900"/>
            <a:r>
              <a:rPr lang="en-US" sz="2400"/>
              <a:t>Hepatitis B can be transmitted in three ways:</a:t>
            </a:r>
          </a:p>
          <a:p>
            <a:pPr marL="342900" indent="-342900"/>
            <a:endParaRPr lang="en-US" sz="2400"/>
          </a:p>
          <a:p>
            <a:pPr marL="342900" indent="-342900">
              <a:buFontTx/>
              <a:buAutoNum type="arabicPeriod"/>
            </a:pPr>
            <a:r>
              <a:rPr lang="en-US" sz="2400"/>
              <a:t>Sexual transmission</a:t>
            </a:r>
          </a:p>
          <a:p>
            <a:pPr marL="800100" lvl="1" indent="-342900">
              <a:buFontTx/>
              <a:buChar char="-"/>
            </a:pPr>
            <a:r>
              <a:rPr lang="en-US" sz="2400"/>
              <a:t>Either homosexual or heterosexual</a:t>
            </a:r>
          </a:p>
          <a:p>
            <a:pPr marL="800100" lvl="1" indent="-342900">
              <a:buFontTx/>
              <a:buChar char="-"/>
            </a:pPr>
            <a:endParaRPr lang="en-US" sz="2400"/>
          </a:p>
          <a:p>
            <a:pPr marL="342900" indent="-342900">
              <a:buFontTx/>
              <a:buAutoNum type="arabicPeriod"/>
            </a:pPr>
            <a:r>
              <a:rPr lang="en-US" sz="2400"/>
              <a:t>Parenteral</a:t>
            </a:r>
          </a:p>
          <a:p>
            <a:pPr marL="800100" lvl="1" indent="-342900">
              <a:buFontTx/>
              <a:buChar char="-"/>
            </a:pPr>
            <a:r>
              <a:rPr lang="en-US" sz="2400"/>
              <a:t>Such as an injury with needles and sharps</a:t>
            </a:r>
          </a:p>
          <a:p>
            <a:pPr marL="800100" lvl="1" indent="-342900">
              <a:buFontTx/>
              <a:buChar char="-"/>
            </a:pPr>
            <a:endParaRPr lang="en-US" sz="2400"/>
          </a:p>
          <a:p>
            <a:pPr marL="342900" indent="-342900">
              <a:buFontTx/>
              <a:buAutoNum type="arabicPeriod"/>
            </a:pPr>
            <a:r>
              <a:rPr lang="en-US" sz="2400"/>
              <a:t>Perinatal</a:t>
            </a:r>
          </a:p>
          <a:p>
            <a:pPr marL="800100" lvl="1" indent="-342900"/>
            <a:r>
              <a:rPr lang="en-US" sz="2400"/>
              <a:t>-  Virus can be transmitted from a mother to her infant during pregnancy</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71450" y="990600"/>
            <a:ext cx="8743950" cy="1143000"/>
          </a:xfrm>
          <a:prstGeom prst="rect">
            <a:avLst/>
          </a:prstGeom>
          <a:noFill/>
          <a:ln w="9525">
            <a:noFill/>
            <a:miter lim="800000"/>
            <a:headEnd/>
            <a:tailEnd/>
          </a:ln>
        </p:spPr>
        <p:txBody>
          <a:bodyPr anchor="ctr"/>
          <a:lstStyle/>
          <a:p>
            <a:pPr algn="ctr" eaLnBrk="1" hangingPunct="1"/>
            <a:r>
              <a:rPr lang="en-US" sz="3000" b="1">
                <a:solidFill>
                  <a:srgbClr val="000000"/>
                </a:solidFill>
              </a:rPr>
              <a:t>Hepatitis C Virus</a:t>
            </a:r>
          </a:p>
        </p:txBody>
      </p:sp>
      <p:sp>
        <p:nvSpPr>
          <p:cNvPr id="20483" name="Rectangle 3"/>
          <p:cNvSpPr>
            <a:spLocks noChangeArrowheads="1"/>
          </p:cNvSpPr>
          <p:nvPr/>
        </p:nvSpPr>
        <p:spPr bwMode="auto">
          <a:xfrm>
            <a:off x="546100" y="2209800"/>
            <a:ext cx="5168900" cy="3962400"/>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hlink"/>
              </a:buClr>
              <a:buSzPct val="125000"/>
              <a:buFont typeface="Wingdings" pitchFamily="2" charset="2"/>
              <a:buChar char="§"/>
            </a:pPr>
            <a:r>
              <a:rPr lang="en-US" sz="2400" b="1" dirty="0"/>
              <a:t>Most common chronic </a:t>
            </a:r>
            <a:r>
              <a:rPr lang="en-US" sz="2400" b="1" dirty="0" err="1"/>
              <a:t>bloodborne</a:t>
            </a:r>
            <a:r>
              <a:rPr lang="en-US" sz="2400" b="1" dirty="0"/>
              <a:t> infection in U.S.</a:t>
            </a:r>
          </a:p>
          <a:p>
            <a:pPr marL="342900" indent="-342900" eaLnBrk="1" hangingPunct="1">
              <a:lnSpc>
                <a:spcPct val="90000"/>
              </a:lnSpc>
              <a:spcBef>
                <a:spcPct val="20000"/>
              </a:spcBef>
              <a:buClr>
                <a:schemeClr val="hlink"/>
              </a:buClr>
              <a:buSzPct val="125000"/>
              <a:buFont typeface="Wingdings" pitchFamily="2" charset="2"/>
              <a:buChar char="§"/>
            </a:pPr>
            <a:r>
              <a:rPr lang="en-US" sz="2400" dirty="0"/>
              <a:t>3.9 million Americans (1.8%) have current or past infection with HCV</a:t>
            </a:r>
          </a:p>
          <a:p>
            <a:pPr marL="342900" indent="-342900" eaLnBrk="1" hangingPunct="1">
              <a:lnSpc>
                <a:spcPct val="90000"/>
              </a:lnSpc>
              <a:spcBef>
                <a:spcPct val="20000"/>
              </a:spcBef>
              <a:buClr>
                <a:schemeClr val="hlink"/>
              </a:buClr>
              <a:buSzPct val="125000"/>
              <a:buFont typeface="Wingdings" pitchFamily="2" charset="2"/>
              <a:buChar char="§"/>
            </a:pPr>
            <a:r>
              <a:rPr lang="en-US" sz="2400" dirty="0"/>
              <a:t>40% of chronic liver disease HCV-related, leading to 8-10,000 deaths annually</a:t>
            </a:r>
          </a:p>
          <a:p>
            <a:pPr marL="342900" indent="-342900" eaLnBrk="1" hangingPunct="1">
              <a:lnSpc>
                <a:spcPct val="90000"/>
              </a:lnSpc>
              <a:spcBef>
                <a:spcPct val="20000"/>
              </a:spcBef>
              <a:buClr>
                <a:schemeClr val="hlink"/>
              </a:buClr>
              <a:buSzPct val="125000"/>
              <a:buFont typeface="Wingdings" pitchFamily="2" charset="2"/>
              <a:buChar char="§"/>
            </a:pPr>
            <a:r>
              <a:rPr lang="en-US" sz="2400" dirty="0"/>
              <a:t>HCV-associated end-stage liver disease most common indication for liver transplants in U.S. adults</a:t>
            </a:r>
          </a:p>
        </p:txBody>
      </p:sp>
      <p:sp>
        <p:nvSpPr>
          <p:cNvPr id="24580" name="Rectangle 4"/>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pic>
        <p:nvPicPr>
          <p:cNvPr id="20485" name="Picture 5" descr="MCHM00307_0000[1]"/>
          <p:cNvPicPr>
            <a:picLocks noChangeAspect="1" noChangeArrowheads="1"/>
          </p:cNvPicPr>
          <p:nvPr/>
        </p:nvPicPr>
        <p:blipFill>
          <a:blip r:embed="rId2" cstate="print"/>
          <a:srcRect/>
          <a:stretch>
            <a:fillRect/>
          </a:stretch>
        </p:blipFill>
        <p:spPr bwMode="auto">
          <a:xfrm>
            <a:off x="6248400" y="3208338"/>
            <a:ext cx="2438400" cy="2278062"/>
          </a:xfrm>
          <a:prstGeom prst="rect">
            <a:avLst/>
          </a:prstGeom>
          <a:noFill/>
          <a:ln w="9525">
            <a:noFill/>
            <a:miter lim="800000"/>
            <a:headEnd/>
            <a:tailEnd/>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1219200"/>
            <a:ext cx="9144000" cy="803275"/>
          </a:xfrm>
          <a:prstGeom prst="rect">
            <a:avLst/>
          </a:prstGeom>
          <a:noFill/>
          <a:ln w="9525">
            <a:noFill/>
            <a:miter lim="800000"/>
            <a:headEnd/>
            <a:tailEnd/>
          </a:ln>
        </p:spPr>
        <p:txBody>
          <a:bodyPr anchor="ctr"/>
          <a:lstStyle/>
          <a:p>
            <a:pPr algn="ctr" eaLnBrk="1" hangingPunct="1"/>
            <a:r>
              <a:rPr lang="en-US" sz="3000" b="1" dirty="0">
                <a:solidFill>
                  <a:srgbClr val="000000"/>
                </a:solidFill>
              </a:rPr>
              <a:t>HCV Transmission in </a:t>
            </a:r>
            <a:r>
              <a:rPr lang="en-US" sz="3000" b="1" dirty="0" err="1" smtClean="0">
                <a:solidFill>
                  <a:srgbClr val="000000"/>
                </a:solidFill>
              </a:rPr>
              <a:t>Prehospital</a:t>
            </a:r>
            <a:r>
              <a:rPr lang="en-US" sz="3000" b="1" dirty="0" smtClean="0">
                <a:solidFill>
                  <a:srgbClr val="000000"/>
                </a:solidFill>
              </a:rPr>
              <a:t> </a:t>
            </a:r>
            <a:r>
              <a:rPr lang="en-US" sz="3000" b="1" dirty="0">
                <a:solidFill>
                  <a:srgbClr val="000000"/>
                </a:solidFill>
              </a:rPr>
              <a:t>Settings</a:t>
            </a:r>
          </a:p>
        </p:txBody>
      </p:sp>
      <p:sp>
        <p:nvSpPr>
          <p:cNvPr id="21507" name="Rectangle 3"/>
          <p:cNvSpPr>
            <a:spLocks noChangeArrowheads="1"/>
          </p:cNvSpPr>
          <p:nvPr/>
        </p:nvSpPr>
        <p:spPr bwMode="auto">
          <a:xfrm>
            <a:off x="565150" y="2514600"/>
            <a:ext cx="5149850" cy="2289175"/>
          </a:xfrm>
          <a:prstGeom prst="rect">
            <a:avLst/>
          </a:prstGeom>
          <a:noFill/>
          <a:ln w="9525">
            <a:noFill/>
            <a:miter lim="800000"/>
            <a:headEnd/>
            <a:tailEnd/>
          </a:ln>
        </p:spPr>
        <p:txBody>
          <a:bodyPr/>
          <a:lstStyle/>
          <a:p>
            <a:pPr marL="342900" indent="-342900" eaLnBrk="1" hangingPunct="1">
              <a:spcBef>
                <a:spcPct val="20000"/>
              </a:spcBef>
              <a:buClr>
                <a:schemeClr val="hlink"/>
              </a:buClr>
              <a:buSzPct val="125000"/>
              <a:buFont typeface="Wingdings" pitchFamily="2" charset="2"/>
              <a:buChar char="§"/>
            </a:pPr>
            <a:r>
              <a:rPr lang="en-US" sz="2400"/>
              <a:t>Risk factors for occupational transmission not well defined</a:t>
            </a:r>
          </a:p>
          <a:p>
            <a:pPr marL="342900" indent="-342900" eaLnBrk="1" hangingPunct="1">
              <a:spcBef>
                <a:spcPct val="20000"/>
              </a:spcBef>
              <a:buClr>
                <a:schemeClr val="hlink"/>
              </a:buClr>
              <a:buSzPct val="125000"/>
              <a:buFont typeface="Wingdings" pitchFamily="2" charset="2"/>
              <a:buChar char="§"/>
            </a:pPr>
            <a:r>
              <a:rPr lang="en-US" sz="2400"/>
              <a:t>Environmental transmission not believed to be important - HCV rapidly degrades at room temperature</a:t>
            </a:r>
          </a:p>
          <a:p>
            <a:pPr marL="342900" indent="-342900" eaLnBrk="1" hangingPunct="1">
              <a:spcBef>
                <a:spcPct val="20000"/>
              </a:spcBef>
              <a:buClr>
                <a:schemeClr val="hlink"/>
              </a:buClr>
              <a:buSzPct val="125000"/>
              <a:buFont typeface="Wingdings" pitchFamily="2" charset="2"/>
              <a:buChar char="§"/>
            </a:pPr>
            <a:r>
              <a:rPr lang="en-US" sz="2400"/>
              <a:t>Neither presence of antibody nor HCV RNA is a direct measure of infectivity</a:t>
            </a:r>
          </a:p>
        </p:txBody>
      </p:sp>
      <p:sp>
        <p:nvSpPr>
          <p:cNvPr id="25604" name="Rectangle 4"/>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pic>
        <p:nvPicPr>
          <p:cNvPr id="8" name="Picture 7" descr="DSC00536.JPG"/>
          <p:cNvPicPr>
            <a:picLocks noChangeAspect="1"/>
          </p:cNvPicPr>
          <p:nvPr/>
        </p:nvPicPr>
        <p:blipFill>
          <a:blip r:embed="rId2" cstate="print"/>
          <a:stretch>
            <a:fillRect/>
          </a:stretch>
        </p:blipFill>
        <p:spPr>
          <a:xfrm>
            <a:off x="6096000" y="2590800"/>
            <a:ext cx="2362200" cy="1771650"/>
          </a:xfrm>
          <a:prstGeom prst="rect">
            <a:avLst/>
          </a:prstGeo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1295400"/>
            <a:ext cx="9144000" cy="1143000"/>
          </a:xfrm>
          <a:prstGeom prst="rect">
            <a:avLst/>
          </a:prstGeom>
          <a:noFill/>
          <a:ln w="9525">
            <a:noFill/>
            <a:miter lim="800000"/>
            <a:headEnd/>
            <a:tailEnd/>
          </a:ln>
        </p:spPr>
        <p:txBody>
          <a:bodyPr anchor="ctr"/>
          <a:lstStyle/>
          <a:p>
            <a:pPr algn="ctr" eaLnBrk="1" hangingPunct="1">
              <a:lnSpc>
                <a:spcPct val="90000"/>
              </a:lnSpc>
            </a:pPr>
            <a:r>
              <a:rPr lang="en-US" sz="3000" b="1">
                <a:solidFill>
                  <a:srgbClr val="000000"/>
                </a:solidFill>
              </a:rPr>
              <a:t>Prevalence of HCV Infection in HCW </a:t>
            </a:r>
          </a:p>
          <a:p>
            <a:pPr algn="ctr" eaLnBrk="1" hangingPunct="1">
              <a:lnSpc>
                <a:spcPct val="90000"/>
              </a:lnSpc>
            </a:pPr>
            <a:r>
              <a:rPr lang="en-US" sz="3000" b="1">
                <a:solidFill>
                  <a:srgbClr val="000000"/>
                </a:solidFill>
              </a:rPr>
              <a:t>United States</a:t>
            </a:r>
          </a:p>
        </p:txBody>
      </p:sp>
      <p:sp>
        <p:nvSpPr>
          <p:cNvPr id="23555" name="Text Box 3"/>
          <p:cNvSpPr txBox="1">
            <a:spLocks noChangeArrowheads="1"/>
          </p:cNvSpPr>
          <p:nvPr/>
        </p:nvSpPr>
        <p:spPr bwMode="auto">
          <a:xfrm>
            <a:off x="762000" y="2951163"/>
            <a:ext cx="7543800" cy="3013075"/>
          </a:xfrm>
          <a:prstGeom prst="rect">
            <a:avLst/>
          </a:prstGeom>
          <a:noFill/>
          <a:ln w="9525">
            <a:noFill/>
            <a:miter lim="800000"/>
            <a:headEnd/>
            <a:tailEnd/>
          </a:ln>
        </p:spPr>
        <p:txBody>
          <a:bodyPr anchor="ctr">
            <a:spAutoFit/>
          </a:bodyPr>
          <a:lstStyle/>
          <a:p>
            <a:pPr>
              <a:tabLst>
                <a:tab pos="6057900" algn="l"/>
                <a:tab pos="7543800" algn="l"/>
              </a:tabLst>
            </a:pPr>
            <a:r>
              <a:rPr lang="en-US" sz="2400" b="1" u="sng"/>
              <a:t>Group</a:t>
            </a:r>
            <a:r>
              <a:rPr lang="en-US" sz="2400" b="1"/>
              <a:t>                                              </a:t>
            </a:r>
            <a:r>
              <a:rPr lang="en-US" sz="2400" b="1" u="sng"/>
              <a:t>% Infection </a:t>
            </a:r>
          </a:p>
          <a:p>
            <a:pPr>
              <a:tabLst>
                <a:tab pos="6057900" algn="l"/>
                <a:tab pos="7543800" algn="l"/>
              </a:tabLst>
            </a:pPr>
            <a:r>
              <a:rPr lang="en-US" sz="2400"/>
              <a:t>Hospital-based (pre-1980)	1-2</a:t>
            </a:r>
          </a:p>
          <a:p>
            <a:pPr>
              <a:tabLst>
                <a:tab pos="6057900" algn="l"/>
                <a:tab pos="7543800" algn="l"/>
              </a:tabLst>
            </a:pPr>
            <a:r>
              <a:rPr lang="en-US" sz="2400"/>
              <a:t>Oral surgeons (1992)	2</a:t>
            </a:r>
          </a:p>
          <a:p>
            <a:pPr>
              <a:tabLst>
                <a:tab pos="6057900" algn="l"/>
                <a:tab pos="7543800" algn="l"/>
              </a:tabLst>
            </a:pPr>
            <a:r>
              <a:rPr lang="en-US" sz="2400"/>
              <a:t>General surgeons (1991-1992)	1</a:t>
            </a:r>
          </a:p>
          <a:p>
            <a:pPr>
              <a:tabLst>
                <a:tab pos="6057900" algn="l"/>
                <a:tab pos="7543800" algn="l"/>
              </a:tabLst>
            </a:pPr>
            <a:r>
              <a:rPr lang="en-US" sz="2400"/>
              <a:t>Orthopedic surgeons (1991)	1</a:t>
            </a:r>
          </a:p>
          <a:p>
            <a:pPr>
              <a:tabLst>
                <a:tab pos="6057900" algn="l"/>
                <a:tab pos="7543800" algn="l"/>
              </a:tabLst>
            </a:pPr>
            <a:r>
              <a:rPr lang="en-US" sz="2400"/>
              <a:t>General dentists (1992)	1</a:t>
            </a:r>
          </a:p>
          <a:p>
            <a:pPr>
              <a:tabLst>
                <a:tab pos="6057900" algn="l"/>
                <a:tab pos="7543800" algn="l"/>
              </a:tabLst>
            </a:pPr>
            <a:r>
              <a:rPr lang="en-US" sz="2400"/>
              <a:t>Emergency response (1991-2000)	1-3</a:t>
            </a:r>
          </a:p>
          <a:p>
            <a:pPr>
              <a:tabLst>
                <a:tab pos="6057900" algn="l"/>
                <a:tab pos="7543800" algn="l"/>
              </a:tabLst>
            </a:pPr>
            <a:r>
              <a:rPr lang="en-US" sz="2400"/>
              <a:t>General population of adults                       1.8</a:t>
            </a:r>
          </a:p>
        </p:txBody>
      </p:sp>
      <p:sp>
        <p:nvSpPr>
          <p:cNvPr id="27652" name="Rectangle 4"/>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1143000"/>
            <a:ext cx="9144000" cy="1143000"/>
          </a:xfrm>
          <a:prstGeom prst="rect">
            <a:avLst/>
          </a:prstGeom>
          <a:noFill/>
          <a:ln w="9525">
            <a:noFill/>
            <a:miter lim="800000"/>
            <a:headEnd/>
            <a:tailEnd/>
          </a:ln>
        </p:spPr>
        <p:txBody>
          <a:bodyPr anchor="ctr"/>
          <a:lstStyle/>
          <a:p>
            <a:pPr algn="ctr" eaLnBrk="1" hangingPunct="1"/>
            <a:r>
              <a:rPr lang="en-US" sz="3000" b="1">
                <a:solidFill>
                  <a:srgbClr val="000000"/>
                </a:solidFill>
              </a:rPr>
              <a:t>Postexposure Prophylaxis for HCV</a:t>
            </a:r>
          </a:p>
        </p:txBody>
      </p:sp>
      <p:sp>
        <p:nvSpPr>
          <p:cNvPr id="24579" name="Rectangle 3"/>
          <p:cNvSpPr>
            <a:spLocks noChangeArrowheads="1"/>
          </p:cNvSpPr>
          <p:nvPr/>
        </p:nvSpPr>
        <p:spPr bwMode="auto">
          <a:xfrm>
            <a:off x="323850" y="2590800"/>
            <a:ext cx="8439150" cy="3429000"/>
          </a:xfrm>
          <a:prstGeom prst="rect">
            <a:avLst/>
          </a:prstGeom>
          <a:noFill/>
          <a:ln w="9525">
            <a:noFill/>
            <a:miter lim="800000"/>
            <a:headEnd/>
            <a:tailEnd/>
          </a:ln>
        </p:spPr>
        <p:txBody>
          <a:bodyPr/>
          <a:lstStyle/>
          <a:p>
            <a:pPr marL="342900" indent="-342900" eaLnBrk="1" hangingPunct="1">
              <a:lnSpc>
                <a:spcPct val="105000"/>
              </a:lnSpc>
              <a:spcBef>
                <a:spcPct val="5000"/>
              </a:spcBef>
              <a:buClr>
                <a:schemeClr val="hlink"/>
              </a:buClr>
              <a:buFont typeface="Wingdings" pitchFamily="2" charset="2"/>
              <a:buChar char="§"/>
            </a:pPr>
            <a:r>
              <a:rPr lang="en-US" sz="2400"/>
              <a:t>Not recommended after exposure</a:t>
            </a:r>
          </a:p>
          <a:p>
            <a:pPr marL="742950" lvl="1" indent="-285750" eaLnBrk="1" hangingPunct="1">
              <a:lnSpc>
                <a:spcPct val="105000"/>
              </a:lnSpc>
              <a:spcBef>
                <a:spcPct val="5000"/>
              </a:spcBef>
              <a:buClr>
                <a:schemeClr val="folHlink"/>
              </a:buClr>
              <a:buFont typeface="Wingdings" pitchFamily="2" charset="2"/>
              <a:buChar char="§"/>
            </a:pPr>
            <a:r>
              <a:rPr lang="en-US" sz="2400"/>
              <a:t>Immunoglobulin not effective</a:t>
            </a:r>
          </a:p>
          <a:p>
            <a:pPr marL="742950" lvl="1" indent="-285750" eaLnBrk="1" hangingPunct="1">
              <a:lnSpc>
                <a:spcPct val="105000"/>
              </a:lnSpc>
              <a:spcBef>
                <a:spcPct val="5000"/>
              </a:spcBef>
              <a:buClr>
                <a:schemeClr val="folHlink"/>
              </a:buClr>
              <a:buFont typeface="Wingdings" pitchFamily="2" charset="2"/>
              <a:buChar char="§"/>
            </a:pPr>
            <a:r>
              <a:rPr lang="en-US" sz="2400"/>
              <a:t>No data on use of antivirals (e.g., interferon), which may be effective only with established infection</a:t>
            </a:r>
          </a:p>
          <a:p>
            <a:pPr marL="742950" lvl="1" indent="-285750" eaLnBrk="1" hangingPunct="1">
              <a:lnSpc>
                <a:spcPct val="105000"/>
              </a:lnSpc>
              <a:spcBef>
                <a:spcPct val="5000"/>
              </a:spcBef>
              <a:buClr>
                <a:schemeClr val="folHlink"/>
              </a:buClr>
              <a:buFont typeface="Wingdings" pitchFamily="2" charset="2"/>
              <a:buChar char="§"/>
            </a:pPr>
            <a:r>
              <a:rPr lang="en-US" sz="2400"/>
              <a:t>Antivirals not FDA approved for this use</a:t>
            </a:r>
          </a:p>
          <a:p>
            <a:pPr marL="742950" lvl="1" indent="-285750" eaLnBrk="1" hangingPunct="1">
              <a:lnSpc>
                <a:spcPct val="105000"/>
              </a:lnSpc>
              <a:spcBef>
                <a:spcPct val="5000"/>
              </a:spcBef>
              <a:buClr>
                <a:schemeClr val="hlink"/>
              </a:buClr>
              <a:buFont typeface="Wingdings" pitchFamily="2" charset="2"/>
              <a:buNone/>
            </a:pPr>
            <a:endParaRPr lang="en-US" sz="2400"/>
          </a:p>
          <a:p>
            <a:pPr marL="342900" indent="-342900" eaLnBrk="1" hangingPunct="1">
              <a:lnSpc>
                <a:spcPct val="105000"/>
              </a:lnSpc>
              <a:spcBef>
                <a:spcPct val="5000"/>
              </a:spcBef>
              <a:buClr>
                <a:schemeClr val="hlink"/>
              </a:buClr>
              <a:buFont typeface="Wingdings" pitchFamily="2" charset="2"/>
              <a:buChar char="§"/>
            </a:pPr>
            <a:r>
              <a:rPr lang="en-US" sz="2400"/>
              <a:t>No guidelines for therapy during acute infection</a:t>
            </a:r>
          </a:p>
          <a:p>
            <a:pPr marL="742950" lvl="1" indent="-285750" eaLnBrk="1" hangingPunct="1">
              <a:lnSpc>
                <a:spcPct val="105000"/>
              </a:lnSpc>
              <a:spcBef>
                <a:spcPct val="5000"/>
              </a:spcBef>
              <a:buClr>
                <a:schemeClr val="folHlink"/>
              </a:buClr>
              <a:buFont typeface="Wingdings" pitchFamily="2" charset="2"/>
              <a:buChar char="§"/>
            </a:pPr>
            <a:r>
              <a:rPr lang="en-US" sz="2400"/>
              <a:t>When HCV infection identified early, refer to a specialist for proper management</a:t>
            </a:r>
          </a:p>
        </p:txBody>
      </p:sp>
      <p:sp>
        <p:nvSpPr>
          <p:cNvPr id="28676" name="Rectangle 4"/>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26627" name="Text Box 3"/>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algn="ctr"/>
            <a:r>
              <a:rPr lang="en-US" sz="2400" b="1">
                <a:solidFill>
                  <a:srgbClr val="000000"/>
                </a:solidFill>
              </a:rPr>
              <a:t>HIV – Symptoms</a:t>
            </a:r>
          </a:p>
        </p:txBody>
      </p:sp>
      <p:sp>
        <p:nvSpPr>
          <p:cNvPr id="26628" name="Text Box 4"/>
          <p:cNvSpPr txBox="1">
            <a:spLocks noChangeArrowheads="1"/>
          </p:cNvSpPr>
          <p:nvPr/>
        </p:nvSpPr>
        <p:spPr bwMode="auto">
          <a:xfrm>
            <a:off x="517525" y="2133600"/>
            <a:ext cx="8093075" cy="4232275"/>
          </a:xfrm>
          <a:prstGeom prst="rect">
            <a:avLst/>
          </a:prstGeom>
          <a:noFill/>
          <a:ln w="9525">
            <a:noFill/>
            <a:miter lim="800000"/>
            <a:headEnd/>
            <a:tailEnd/>
          </a:ln>
        </p:spPr>
        <p:txBody>
          <a:bodyPr>
            <a:spAutoFit/>
          </a:bodyPr>
          <a:lstStyle/>
          <a:p>
            <a:r>
              <a:rPr lang="en-US" sz="2400"/>
              <a:t>“Within several weeks to several months after infection</a:t>
            </a:r>
          </a:p>
          <a:p>
            <a:r>
              <a:rPr lang="en-US" sz="2400"/>
              <a:t> with the human immunodeficiency virus (HIV), many</a:t>
            </a:r>
          </a:p>
          <a:p>
            <a:r>
              <a:rPr lang="en-US" sz="2400"/>
              <a:t> people develop an acute self-limiting mononucleosis-like</a:t>
            </a:r>
          </a:p>
          <a:p>
            <a:r>
              <a:rPr lang="en-US" sz="2400"/>
              <a:t> illness lasting for a week or two.</a:t>
            </a:r>
          </a:p>
          <a:p>
            <a:endParaRPr lang="en-US" sz="2400"/>
          </a:p>
          <a:p>
            <a:r>
              <a:rPr lang="en-US" sz="2400"/>
              <a:t>Infected people may then be free of clinical signs for</a:t>
            </a:r>
          </a:p>
          <a:p>
            <a:r>
              <a:rPr lang="en-US" sz="2400"/>
              <a:t>Many months to years before clinical manifestations, </a:t>
            </a:r>
          </a:p>
          <a:p>
            <a:r>
              <a:rPr lang="en-US" sz="2400"/>
              <a:t>Including opportunistic infections and constitutional and</a:t>
            </a:r>
          </a:p>
          <a:p>
            <a:r>
              <a:rPr lang="en-US" sz="2400"/>
              <a:t>neurological symptoms appear”.</a:t>
            </a:r>
          </a:p>
          <a:p>
            <a:endParaRPr lang="en-US" sz="2400"/>
          </a:p>
          <a:p>
            <a:r>
              <a:rPr lang="en-US" sz="1600"/>
              <a:t>American Public Health Association  Acquired Immunodeficiency Virus, Benenson, AS, ed, Control of Communicable Diseases Manual, Washington, 1995.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52400"/>
            <a:ext cx="9144000" cy="1371600"/>
          </a:xfrm>
        </p:spPr>
        <p:txBody>
          <a:bodyPr/>
          <a:lstStyle/>
          <a:p>
            <a:pPr eaLnBrk="1" hangingPunct="1">
              <a:defRPr/>
            </a:pPr>
            <a:r>
              <a:rPr lang="en-US" b="1" dirty="0" err="1" smtClean="0"/>
              <a:t>Bloodborne</a:t>
            </a:r>
            <a:r>
              <a:rPr lang="en-US" b="1" dirty="0" smtClean="0"/>
              <a:t> Pathogen Training</a:t>
            </a:r>
          </a:p>
        </p:txBody>
      </p:sp>
      <p:sp>
        <p:nvSpPr>
          <p:cNvPr id="5123" name="Rectangle 3"/>
          <p:cNvSpPr>
            <a:spLocks noGrp="1" noChangeArrowheads="1"/>
          </p:cNvSpPr>
          <p:nvPr>
            <p:ph type="body" idx="1"/>
          </p:nvPr>
        </p:nvSpPr>
        <p:spPr>
          <a:xfrm>
            <a:off x="457200" y="1981200"/>
            <a:ext cx="6019800" cy="4191000"/>
          </a:xfrm>
        </p:spPr>
        <p:txBody>
          <a:bodyPr/>
          <a:lstStyle/>
          <a:p>
            <a:pPr eaLnBrk="1" hangingPunct="1">
              <a:lnSpc>
                <a:spcPct val="90000"/>
              </a:lnSpc>
            </a:pPr>
            <a:r>
              <a:rPr lang="en-US" sz="2400" dirty="0" smtClean="0">
                <a:effectLst/>
              </a:rPr>
              <a:t>Employees must report any occupational accident, illness, or hazardous exposure to their supervisor AND to the Designated Infection Control Officer (DICO</a:t>
            </a:r>
            <a:r>
              <a:rPr lang="en-US" sz="2400" dirty="0" smtClean="0">
                <a:effectLst/>
              </a:rPr>
              <a:t>) </a:t>
            </a:r>
            <a:endParaRPr lang="en-US" sz="2400" dirty="0" smtClean="0">
              <a:effectLst/>
            </a:endParaRPr>
          </a:p>
          <a:p>
            <a:pPr eaLnBrk="1" hangingPunct="1">
              <a:lnSpc>
                <a:spcPct val="90000"/>
              </a:lnSpc>
            </a:pPr>
            <a:r>
              <a:rPr lang="en-US" sz="2400" dirty="0" smtClean="0">
                <a:effectLst/>
              </a:rPr>
              <a:t>Contact the DICO if you have any questions</a:t>
            </a:r>
          </a:p>
        </p:txBody>
      </p:sp>
      <p:pic>
        <p:nvPicPr>
          <p:cNvPr id="5124" name="Picture 7" descr="MCj01367850000[1]"/>
          <p:cNvPicPr>
            <a:picLocks noChangeAspect="1" noChangeArrowheads="1"/>
          </p:cNvPicPr>
          <p:nvPr/>
        </p:nvPicPr>
        <p:blipFill>
          <a:blip r:embed="rId2" cstate="print"/>
          <a:srcRect/>
          <a:stretch>
            <a:fillRect/>
          </a:stretch>
        </p:blipFill>
        <p:spPr bwMode="auto">
          <a:xfrm>
            <a:off x="6858000" y="2057400"/>
            <a:ext cx="2028825" cy="350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27651" name="Text Box 3"/>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algn="ctr"/>
            <a:r>
              <a:rPr lang="en-US" sz="2400" b="1">
                <a:solidFill>
                  <a:srgbClr val="000000"/>
                </a:solidFill>
              </a:rPr>
              <a:t>HIV – Modes of Transmission</a:t>
            </a:r>
          </a:p>
        </p:txBody>
      </p:sp>
      <p:sp>
        <p:nvSpPr>
          <p:cNvPr id="27652" name="Text Box 4"/>
          <p:cNvSpPr txBox="1">
            <a:spLocks noChangeArrowheads="1"/>
          </p:cNvSpPr>
          <p:nvPr/>
        </p:nvSpPr>
        <p:spPr bwMode="auto">
          <a:xfrm>
            <a:off x="381000" y="1952625"/>
            <a:ext cx="6188075" cy="4524375"/>
          </a:xfrm>
          <a:prstGeom prst="rect">
            <a:avLst/>
          </a:prstGeom>
          <a:noFill/>
          <a:ln w="9525">
            <a:noFill/>
            <a:miter lim="800000"/>
            <a:headEnd/>
            <a:tailEnd/>
          </a:ln>
        </p:spPr>
        <p:txBody>
          <a:bodyPr>
            <a:spAutoFit/>
          </a:bodyPr>
          <a:lstStyle/>
          <a:p>
            <a:pPr marL="231775" indent="-231775">
              <a:buClr>
                <a:schemeClr val="hlink"/>
              </a:buClr>
              <a:buFont typeface="Wingdings" pitchFamily="2" charset="2"/>
              <a:buChar char="§"/>
            </a:pPr>
            <a:r>
              <a:rPr lang="en-US" sz="2400"/>
              <a:t>Blood Contacts – needlesticks and exposure of skin and mucous membranes</a:t>
            </a:r>
          </a:p>
          <a:p>
            <a:pPr marL="231775" indent="-231775">
              <a:buClr>
                <a:schemeClr val="hlink"/>
              </a:buClr>
              <a:buFont typeface="Wingdings" pitchFamily="2" charset="2"/>
              <a:buChar char="§"/>
            </a:pPr>
            <a:r>
              <a:rPr lang="en-US" sz="2400"/>
              <a:t>Sexual Contact – exchange of vaginal secretions and semen</a:t>
            </a:r>
          </a:p>
          <a:p>
            <a:pPr marL="231775" indent="-231775">
              <a:buClr>
                <a:schemeClr val="hlink"/>
              </a:buClr>
              <a:buFont typeface="Wingdings" pitchFamily="2" charset="2"/>
              <a:buChar char="§"/>
            </a:pPr>
            <a:r>
              <a:rPr lang="en-US" sz="2400">
                <a:solidFill>
                  <a:srgbClr val="FF0000"/>
                </a:solidFill>
              </a:rPr>
              <a:t>Mother to Infant</a:t>
            </a:r>
            <a:r>
              <a:rPr lang="en-US" sz="2400"/>
              <a:t> – transmission can occur throughout the perinatal period – during pregnancy, at delivery &amp; through breastfeeding</a:t>
            </a:r>
          </a:p>
          <a:p>
            <a:pPr marL="231775" indent="-231775">
              <a:buClr>
                <a:schemeClr val="hlink"/>
              </a:buClr>
              <a:buFont typeface="Wingdings" pitchFamily="2" charset="2"/>
              <a:buChar char="§"/>
            </a:pPr>
            <a:endParaRPr lang="en-US" sz="2400"/>
          </a:p>
          <a:p>
            <a:pPr marL="231775" indent="-231775">
              <a:buClr>
                <a:schemeClr val="hlink"/>
              </a:buClr>
              <a:buFont typeface="Wingdings" pitchFamily="2" charset="2"/>
              <a:buChar char="§"/>
            </a:pPr>
            <a:endParaRPr lang="en-US" sz="2400"/>
          </a:p>
          <a:p>
            <a:pPr marL="231775" indent="-231775"/>
            <a:r>
              <a:rPr lang="en-US" sz="1600"/>
              <a:t>   Although other modes of transmission (i.e., mosquitoes and </a:t>
            </a:r>
            <a:r>
              <a:rPr lang="en-US" sz="1600">
                <a:solidFill>
                  <a:srgbClr val="FF0000"/>
                </a:solidFill>
              </a:rPr>
              <a:t>kissing</a:t>
            </a:r>
            <a:r>
              <a:rPr lang="en-US" sz="1600"/>
              <a:t>) have been suggested, </a:t>
            </a:r>
            <a:r>
              <a:rPr lang="en-US" sz="1600">
                <a:solidFill>
                  <a:srgbClr val="FF0000"/>
                </a:solidFill>
              </a:rPr>
              <a:t>none </a:t>
            </a:r>
            <a:r>
              <a:rPr lang="en-US" sz="1600"/>
              <a:t>have been substantiated as distinctly different as those mentioned above.   </a:t>
            </a:r>
          </a:p>
        </p:txBody>
      </p:sp>
      <p:pic>
        <p:nvPicPr>
          <p:cNvPr id="27653" name="Picture 5" descr="MPj03999860000[1]"/>
          <p:cNvPicPr>
            <a:picLocks noChangeAspect="1" noChangeArrowheads="1"/>
          </p:cNvPicPr>
          <p:nvPr/>
        </p:nvPicPr>
        <p:blipFill>
          <a:blip r:embed="rId2" cstate="print"/>
          <a:srcRect/>
          <a:stretch>
            <a:fillRect/>
          </a:stretch>
        </p:blipFill>
        <p:spPr bwMode="auto">
          <a:xfrm>
            <a:off x="7239000" y="3886200"/>
            <a:ext cx="1323975" cy="1981200"/>
          </a:xfrm>
          <a:prstGeom prst="rect">
            <a:avLst/>
          </a:prstGeom>
          <a:noFill/>
          <a:ln w="9525">
            <a:noFill/>
            <a:miter lim="800000"/>
            <a:headEnd/>
            <a:tailEnd/>
          </a:ln>
        </p:spPr>
      </p:pic>
      <p:pic>
        <p:nvPicPr>
          <p:cNvPr id="27654" name="Picture 6" descr="MCj04041690000[1]"/>
          <p:cNvPicPr>
            <a:picLocks noChangeAspect="1" noChangeArrowheads="1"/>
          </p:cNvPicPr>
          <p:nvPr/>
        </p:nvPicPr>
        <p:blipFill>
          <a:blip r:embed="rId3" cstate="print"/>
          <a:srcRect/>
          <a:stretch>
            <a:fillRect/>
          </a:stretch>
        </p:blipFill>
        <p:spPr bwMode="auto">
          <a:xfrm>
            <a:off x="7010400" y="1981200"/>
            <a:ext cx="1816100" cy="1425575"/>
          </a:xfrm>
          <a:prstGeom prst="rect">
            <a:avLst/>
          </a:prstGeom>
          <a:noFill/>
          <a:ln w="9525">
            <a:noFill/>
            <a:miter lim="800000"/>
            <a:headEnd/>
            <a:tailEnd/>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28675" name="Text Box 3"/>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algn="ctr"/>
            <a:r>
              <a:rPr lang="en-US" sz="2400" b="1">
                <a:solidFill>
                  <a:srgbClr val="000000"/>
                </a:solidFill>
              </a:rPr>
              <a:t>HIV – No Vaccine Available</a:t>
            </a:r>
          </a:p>
        </p:txBody>
      </p:sp>
      <p:sp>
        <p:nvSpPr>
          <p:cNvPr id="28676" name="Text Box 4"/>
          <p:cNvSpPr txBox="1">
            <a:spLocks noChangeArrowheads="1"/>
          </p:cNvSpPr>
          <p:nvPr/>
        </p:nvSpPr>
        <p:spPr bwMode="auto">
          <a:xfrm>
            <a:off x="517525" y="2895600"/>
            <a:ext cx="5197475" cy="2282825"/>
          </a:xfrm>
          <a:prstGeom prst="rect">
            <a:avLst/>
          </a:prstGeom>
          <a:noFill/>
          <a:ln w="9525">
            <a:noFill/>
            <a:miter lim="800000"/>
            <a:headEnd/>
            <a:tailEnd/>
          </a:ln>
        </p:spPr>
        <p:txBody>
          <a:bodyPr>
            <a:spAutoFit/>
          </a:bodyPr>
          <a:lstStyle/>
          <a:p>
            <a:pPr marL="342900" indent="-342900">
              <a:buClr>
                <a:schemeClr val="hlink"/>
              </a:buClr>
              <a:buFont typeface="Wingdings" pitchFamily="2" charset="2"/>
              <a:buChar char="§"/>
            </a:pPr>
            <a:r>
              <a:rPr lang="en-US" sz="2400"/>
              <a:t>Research continues toward the development of an “AIDS” vaccine.</a:t>
            </a:r>
          </a:p>
          <a:p>
            <a:pPr marL="342900" indent="-342900">
              <a:buClr>
                <a:schemeClr val="hlink"/>
              </a:buClr>
              <a:buFont typeface="Wingdings" pitchFamily="2" charset="2"/>
              <a:buChar char="§"/>
            </a:pPr>
            <a:endParaRPr lang="en-US" sz="2400"/>
          </a:p>
          <a:p>
            <a:pPr marL="342900" indent="-342900">
              <a:buClr>
                <a:schemeClr val="hlink"/>
              </a:buClr>
              <a:buFont typeface="Wingdings" pitchFamily="2" charset="2"/>
              <a:buChar char="§"/>
            </a:pPr>
            <a:r>
              <a:rPr lang="en-US" sz="2400"/>
              <a:t>There is no vaccine available for the prevention of HIV infection.</a:t>
            </a:r>
            <a:r>
              <a:rPr lang="en-US" sz="1600"/>
              <a:t>  </a:t>
            </a:r>
          </a:p>
        </p:txBody>
      </p:sp>
      <p:pic>
        <p:nvPicPr>
          <p:cNvPr id="28677" name="Picture 5" descr="j0305257"/>
          <p:cNvPicPr>
            <a:picLocks noChangeAspect="1" noChangeArrowheads="1"/>
          </p:cNvPicPr>
          <p:nvPr/>
        </p:nvPicPr>
        <p:blipFill>
          <a:blip r:embed="rId2" cstate="print"/>
          <a:srcRect/>
          <a:stretch>
            <a:fillRect/>
          </a:stretch>
        </p:blipFill>
        <p:spPr bwMode="auto">
          <a:xfrm>
            <a:off x="6781800" y="2362200"/>
            <a:ext cx="1231900" cy="1981200"/>
          </a:xfrm>
          <a:prstGeom prst="rect">
            <a:avLst/>
          </a:prstGeom>
          <a:noFill/>
          <a:ln w="9525">
            <a:noFill/>
            <a:miter lim="800000"/>
            <a:headEnd/>
            <a:tailEnd/>
          </a:ln>
        </p:spPr>
      </p:pic>
      <p:pic>
        <p:nvPicPr>
          <p:cNvPr id="28678" name="Picture 7" descr="MCHM00143_0000[1]"/>
          <p:cNvPicPr>
            <a:picLocks noChangeAspect="1" noChangeArrowheads="1"/>
          </p:cNvPicPr>
          <p:nvPr/>
        </p:nvPicPr>
        <p:blipFill>
          <a:blip r:embed="rId3" cstate="print"/>
          <a:srcRect/>
          <a:stretch>
            <a:fillRect/>
          </a:stretch>
        </p:blipFill>
        <p:spPr bwMode="auto">
          <a:xfrm>
            <a:off x="6477000" y="4724400"/>
            <a:ext cx="1295400" cy="1231900"/>
          </a:xfrm>
          <a:prstGeom prst="rect">
            <a:avLst/>
          </a:prstGeom>
          <a:noFill/>
          <a:ln w="9525">
            <a:noFill/>
            <a:miter lim="800000"/>
            <a:headEnd/>
            <a:tailEnd/>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29699" name="Text Box 3"/>
          <p:cNvSpPr txBox="1">
            <a:spLocks noChangeArrowheads="1"/>
          </p:cNvSpPr>
          <p:nvPr/>
        </p:nvSpPr>
        <p:spPr bwMode="auto">
          <a:xfrm>
            <a:off x="0" y="1219200"/>
            <a:ext cx="9144000" cy="549275"/>
          </a:xfrm>
          <a:prstGeom prst="rect">
            <a:avLst/>
          </a:prstGeom>
          <a:noFill/>
          <a:ln w="9525">
            <a:noFill/>
            <a:miter lim="800000"/>
            <a:headEnd/>
            <a:tailEnd/>
          </a:ln>
        </p:spPr>
        <p:txBody>
          <a:bodyPr>
            <a:spAutoFit/>
          </a:bodyPr>
          <a:lstStyle/>
          <a:p>
            <a:pPr algn="ctr"/>
            <a:r>
              <a:rPr lang="en-US" sz="3000" b="1">
                <a:solidFill>
                  <a:srgbClr val="000000"/>
                </a:solidFill>
              </a:rPr>
              <a:t>Segregating Medical Waste</a:t>
            </a:r>
          </a:p>
        </p:txBody>
      </p:sp>
      <p:pic>
        <p:nvPicPr>
          <p:cNvPr id="29700" name="Picture 6"/>
          <p:cNvPicPr>
            <a:picLocks noChangeAspect="1" noChangeArrowheads="1"/>
          </p:cNvPicPr>
          <p:nvPr/>
        </p:nvPicPr>
        <p:blipFill>
          <a:blip r:embed="rId2" cstate="print"/>
          <a:srcRect/>
          <a:stretch>
            <a:fillRect/>
          </a:stretch>
        </p:blipFill>
        <p:spPr bwMode="auto">
          <a:xfrm>
            <a:off x="3810000" y="2063750"/>
            <a:ext cx="1752600" cy="1670050"/>
          </a:xfrm>
          <a:prstGeom prst="rect">
            <a:avLst/>
          </a:prstGeom>
          <a:noFill/>
          <a:ln w="9525">
            <a:noFill/>
            <a:miter lim="800000"/>
            <a:headEnd/>
            <a:tailEnd/>
          </a:ln>
        </p:spPr>
      </p:pic>
      <p:pic>
        <p:nvPicPr>
          <p:cNvPr id="29701" name="Picture 7"/>
          <p:cNvPicPr>
            <a:picLocks noChangeAspect="1" noChangeArrowheads="1"/>
          </p:cNvPicPr>
          <p:nvPr/>
        </p:nvPicPr>
        <p:blipFill>
          <a:blip r:embed="rId3" cstate="print"/>
          <a:srcRect/>
          <a:stretch>
            <a:fillRect/>
          </a:stretch>
        </p:blipFill>
        <p:spPr bwMode="auto">
          <a:xfrm>
            <a:off x="6313488" y="2057400"/>
            <a:ext cx="1535112" cy="1676400"/>
          </a:xfrm>
          <a:prstGeom prst="rect">
            <a:avLst/>
          </a:prstGeom>
          <a:noFill/>
          <a:ln w="9525">
            <a:noFill/>
            <a:miter lim="800000"/>
            <a:headEnd/>
            <a:tailEnd/>
          </a:ln>
        </p:spPr>
      </p:pic>
      <p:pic>
        <p:nvPicPr>
          <p:cNvPr id="29702" name="Picture 8"/>
          <p:cNvPicPr>
            <a:picLocks noChangeAspect="1" noChangeArrowheads="1"/>
          </p:cNvPicPr>
          <p:nvPr/>
        </p:nvPicPr>
        <p:blipFill>
          <a:blip r:embed="rId4" cstate="print"/>
          <a:srcRect/>
          <a:stretch>
            <a:fillRect/>
          </a:stretch>
        </p:blipFill>
        <p:spPr bwMode="auto">
          <a:xfrm>
            <a:off x="1066800" y="2057400"/>
            <a:ext cx="1905000" cy="1651000"/>
          </a:xfrm>
          <a:prstGeom prst="rect">
            <a:avLst/>
          </a:prstGeom>
          <a:noFill/>
          <a:ln w="9525">
            <a:noFill/>
            <a:miter lim="800000"/>
            <a:headEnd/>
            <a:tailEnd/>
          </a:ln>
        </p:spPr>
      </p:pic>
      <p:pic>
        <p:nvPicPr>
          <p:cNvPr id="29703" name="Picture 10"/>
          <p:cNvPicPr>
            <a:picLocks noChangeAspect="1" noChangeArrowheads="1"/>
          </p:cNvPicPr>
          <p:nvPr/>
        </p:nvPicPr>
        <p:blipFill>
          <a:blip r:embed="rId5" cstate="print"/>
          <a:srcRect/>
          <a:stretch>
            <a:fillRect/>
          </a:stretch>
        </p:blipFill>
        <p:spPr bwMode="auto">
          <a:xfrm>
            <a:off x="6235700" y="4724400"/>
            <a:ext cx="1757363" cy="1981200"/>
          </a:xfrm>
          <a:prstGeom prst="rect">
            <a:avLst/>
          </a:prstGeom>
          <a:noFill/>
          <a:ln w="9525">
            <a:noFill/>
            <a:miter lim="800000"/>
            <a:headEnd/>
            <a:tailEnd/>
          </a:ln>
        </p:spPr>
      </p:pic>
      <p:sp>
        <p:nvSpPr>
          <p:cNvPr id="29704" name="Line 11"/>
          <p:cNvSpPr>
            <a:spLocks noChangeShapeType="1"/>
          </p:cNvSpPr>
          <p:nvPr/>
        </p:nvSpPr>
        <p:spPr bwMode="auto">
          <a:xfrm>
            <a:off x="4648200" y="3810000"/>
            <a:ext cx="0" cy="609600"/>
          </a:xfrm>
          <a:prstGeom prst="line">
            <a:avLst/>
          </a:prstGeom>
          <a:noFill/>
          <a:ln w="88900">
            <a:solidFill>
              <a:srgbClr val="FF0000"/>
            </a:solidFill>
            <a:round/>
            <a:headEnd/>
            <a:tailEnd type="triangle" w="med" len="med"/>
          </a:ln>
        </p:spPr>
        <p:txBody>
          <a:bodyPr/>
          <a:lstStyle/>
          <a:p>
            <a:endParaRPr lang="en-US"/>
          </a:p>
        </p:txBody>
      </p:sp>
      <p:sp>
        <p:nvSpPr>
          <p:cNvPr id="29705" name="Line 12"/>
          <p:cNvSpPr>
            <a:spLocks noChangeShapeType="1"/>
          </p:cNvSpPr>
          <p:nvPr/>
        </p:nvSpPr>
        <p:spPr bwMode="auto">
          <a:xfrm>
            <a:off x="7162800" y="3810000"/>
            <a:ext cx="0" cy="609600"/>
          </a:xfrm>
          <a:prstGeom prst="line">
            <a:avLst/>
          </a:prstGeom>
          <a:noFill/>
          <a:ln w="88900">
            <a:solidFill>
              <a:srgbClr val="FF0000"/>
            </a:solidFill>
            <a:round/>
            <a:headEnd/>
            <a:tailEnd type="triangle" w="med" len="med"/>
          </a:ln>
        </p:spPr>
        <p:txBody>
          <a:bodyPr/>
          <a:lstStyle/>
          <a:p>
            <a:endParaRPr lang="en-US"/>
          </a:p>
        </p:txBody>
      </p:sp>
      <p:sp>
        <p:nvSpPr>
          <p:cNvPr id="29706" name="Line 13"/>
          <p:cNvSpPr>
            <a:spLocks noChangeShapeType="1"/>
          </p:cNvSpPr>
          <p:nvPr/>
        </p:nvSpPr>
        <p:spPr bwMode="auto">
          <a:xfrm>
            <a:off x="1993900" y="3810000"/>
            <a:ext cx="0" cy="609600"/>
          </a:xfrm>
          <a:prstGeom prst="line">
            <a:avLst/>
          </a:prstGeom>
          <a:noFill/>
          <a:ln w="88900">
            <a:solidFill>
              <a:srgbClr val="FF0000"/>
            </a:solidFill>
            <a:round/>
            <a:headEnd/>
            <a:tailEnd type="triangle" w="med" len="med"/>
          </a:ln>
        </p:spPr>
        <p:txBody>
          <a:bodyPr/>
          <a:lstStyle/>
          <a:p>
            <a:endParaRPr lang="en-US"/>
          </a:p>
        </p:txBody>
      </p:sp>
      <p:pic>
        <p:nvPicPr>
          <p:cNvPr id="29707" name="Picture 14"/>
          <p:cNvPicPr>
            <a:picLocks noChangeAspect="1" noChangeArrowheads="1"/>
          </p:cNvPicPr>
          <p:nvPr/>
        </p:nvPicPr>
        <p:blipFill>
          <a:blip r:embed="rId6" cstate="print"/>
          <a:srcRect/>
          <a:stretch>
            <a:fillRect/>
          </a:stretch>
        </p:blipFill>
        <p:spPr bwMode="auto">
          <a:xfrm>
            <a:off x="1098550" y="4648200"/>
            <a:ext cx="1836738" cy="2133600"/>
          </a:xfrm>
          <a:prstGeom prst="rect">
            <a:avLst/>
          </a:prstGeom>
          <a:noFill/>
          <a:ln w="9525">
            <a:noFill/>
            <a:miter lim="800000"/>
            <a:headEnd/>
            <a:tailEnd/>
          </a:ln>
        </p:spPr>
      </p:pic>
      <p:pic>
        <p:nvPicPr>
          <p:cNvPr id="29708" name="Picture 15"/>
          <p:cNvPicPr>
            <a:picLocks noChangeAspect="1" noChangeArrowheads="1"/>
          </p:cNvPicPr>
          <p:nvPr/>
        </p:nvPicPr>
        <p:blipFill>
          <a:blip r:embed="rId7" cstate="print"/>
          <a:srcRect/>
          <a:stretch>
            <a:fillRect/>
          </a:stretch>
        </p:blipFill>
        <p:spPr bwMode="auto">
          <a:xfrm>
            <a:off x="3810000" y="4648200"/>
            <a:ext cx="1719263" cy="2133600"/>
          </a:xfrm>
          <a:prstGeom prst="rect">
            <a:avLst/>
          </a:prstGeom>
          <a:noFill/>
          <a:ln w="9525">
            <a:noFill/>
            <a:miter lim="800000"/>
            <a:headEnd/>
            <a:tailEnd/>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30723" name="Text Box 3"/>
          <p:cNvSpPr txBox="1">
            <a:spLocks noChangeArrowheads="1"/>
          </p:cNvSpPr>
          <p:nvPr/>
        </p:nvSpPr>
        <p:spPr bwMode="auto">
          <a:xfrm>
            <a:off x="0" y="1371600"/>
            <a:ext cx="9144000" cy="549275"/>
          </a:xfrm>
          <a:prstGeom prst="rect">
            <a:avLst/>
          </a:prstGeom>
          <a:noFill/>
          <a:ln w="9525">
            <a:noFill/>
            <a:miter lim="800000"/>
            <a:headEnd/>
            <a:tailEnd/>
          </a:ln>
        </p:spPr>
        <p:txBody>
          <a:bodyPr>
            <a:spAutoFit/>
          </a:bodyPr>
          <a:lstStyle/>
          <a:p>
            <a:pPr algn="ctr"/>
            <a:r>
              <a:rPr lang="en-US" sz="3000" b="1">
                <a:solidFill>
                  <a:srgbClr val="000000"/>
                </a:solidFill>
              </a:rPr>
              <a:t>Protective Equipment</a:t>
            </a:r>
          </a:p>
        </p:txBody>
      </p:sp>
      <p:sp>
        <p:nvSpPr>
          <p:cNvPr id="30724" name="Text Box 5"/>
          <p:cNvSpPr txBox="1">
            <a:spLocks noChangeArrowheads="1"/>
          </p:cNvSpPr>
          <p:nvPr/>
        </p:nvSpPr>
        <p:spPr bwMode="auto">
          <a:xfrm>
            <a:off x="685800" y="2743200"/>
            <a:ext cx="8001000" cy="2197100"/>
          </a:xfrm>
          <a:prstGeom prst="rect">
            <a:avLst/>
          </a:prstGeom>
          <a:noFill/>
          <a:ln w="9525">
            <a:noFill/>
            <a:miter lim="800000"/>
            <a:headEnd/>
            <a:tailEnd/>
          </a:ln>
        </p:spPr>
        <p:txBody>
          <a:bodyPr>
            <a:spAutoFit/>
          </a:bodyPr>
          <a:lstStyle/>
          <a:p>
            <a:pPr marL="342900" indent="-342900">
              <a:buClr>
                <a:schemeClr val="hlink"/>
              </a:buClr>
              <a:buFont typeface="Wingdings" pitchFamily="2" charset="2"/>
              <a:buChar char="§"/>
            </a:pPr>
            <a:r>
              <a:rPr lang="en-US" sz="2300"/>
              <a:t>How do I choose appropriate protective equipment?</a:t>
            </a:r>
          </a:p>
          <a:p>
            <a:pPr marL="342900" indent="-342900">
              <a:buClr>
                <a:schemeClr val="hlink"/>
              </a:buClr>
              <a:buFont typeface="Wingdings" pitchFamily="2" charset="2"/>
              <a:buChar char="§"/>
            </a:pPr>
            <a:endParaRPr lang="en-US" sz="2300"/>
          </a:p>
          <a:p>
            <a:pPr marL="342900" indent="-342900">
              <a:buClr>
                <a:schemeClr val="hlink"/>
              </a:buClr>
              <a:buFont typeface="Wingdings" pitchFamily="2" charset="2"/>
              <a:buNone/>
            </a:pPr>
            <a:r>
              <a:rPr lang="en-US" sz="2300"/>
              <a:t>	First, determine the potential for contact with blood and </a:t>
            </a:r>
          </a:p>
          <a:p>
            <a:pPr marL="342900" indent="-342900">
              <a:buClr>
                <a:schemeClr val="hlink"/>
              </a:buClr>
              <a:buFont typeface="Wingdings" pitchFamily="2" charset="2"/>
              <a:buNone/>
            </a:pPr>
            <a:r>
              <a:rPr lang="en-US" sz="2300"/>
              <a:t>	other potentially infectious materials or OPIM.  Then select the items that will prevent your skin, mucous membranes, and clothing from becoming contaminated.</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31747" name="Text Box 3"/>
          <p:cNvSpPr txBox="1">
            <a:spLocks noChangeArrowheads="1"/>
          </p:cNvSpPr>
          <p:nvPr/>
        </p:nvSpPr>
        <p:spPr bwMode="auto">
          <a:xfrm>
            <a:off x="0" y="1371600"/>
            <a:ext cx="9144000" cy="549275"/>
          </a:xfrm>
          <a:prstGeom prst="rect">
            <a:avLst/>
          </a:prstGeom>
          <a:noFill/>
          <a:ln w="9525">
            <a:noFill/>
            <a:miter lim="800000"/>
            <a:headEnd/>
            <a:tailEnd/>
          </a:ln>
        </p:spPr>
        <p:txBody>
          <a:bodyPr>
            <a:spAutoFit/>
          </a:bodyPr>
          <a:lstStyle/>
          <a:p>
            <a:pPr algn="ctr"/>
            <a:r>
              <a:rPr lang="en-US" sz="3000" b="1">
                <a:solidFill>
                  <a:srgbClr val="000000"/>
                </a:solidFill>
              </a:rPr>
              <a:t>I’ve Been Stuck!!</a:t>
            </a:r>
          </a:p>
        </p:txBody>
      </p:sp>
      <p:sp>
        <p:nvSpPr>
          <p:cNvPr id="31748" name="Text Box 5"/>
          <p:cNvSpPr txBox="1">
            <a:spLocks noChangeArrowheads="1"/>
          </p:cNvSpPr>
          <p:nvPr/>
        </p:nvSpPr>
        <p:spPr bwMode="auto">
          <a:xfrm>
            <a:off x="517525" y="2209800"/>
            <a:ext cx="8093075" cy="1187450"/>
          </a:xfrm>
          <a:prstGeom prst="rect">
            <a:avLst/>
          </a:prstGeom>
          <a:noFill/>
          <a:ln w="9525">
            <a:noFill/>
            <a:miter lim="800000"/>
            <a:headEnd/>
            <a:tailEnd/>
          </a:ln>
        </p:spPr>
        <p:txBody>
          <a:bodyPr>
            <a:spAutoFit/>
          </a:bodyPr>
          <a:lstStyle/>
          <a:p>
            <a:r>
              <a:rPr lang="en-US" sz="2400"/>
              <a:t>Promptly wash or flush the affected area and notify your supervisor!  The CDC currently recommends treatment within 2 hours of exposure.</a:t>
            </a:r>
          </a:p>
        </p:txBody>
      </p:sp>
      <p:pic>
        <p:nvPicPr>
          <p:cNvPr id="31749" name="Picture 6" descr="HAND"/>
          <p:cNvPicPr>
            <a:picLocks noChangeAspect="1" noChangeArrowheads="1"/>
          </p:cNvPicPr>
          <p:nvPr/>
        </p:nvPicPr>
        <p:blipFill>
          <a:blip r:embed="rId2" cstate="print"/>
          <a:srcRect/>
          <a:stretch>
            <a:fillRect/>
          </a:stretch>
        </p:blipFill>
        <p:spPr bwMode="auto">
          <a:xfrm>
            <a:off x="5791200" y="3581400"/>
            <a:ext cx="2006600" cy="2562225"/>
          </a:xfrm>
          <a:prstGeom prst="rect">
            <a:avLst/>
          </a:prstGeom>
          <a:noFill/>
          <a:ln w="9525">
            <a:noFill/>
            <a:miter lim="800000"/>
            <a:headEnd/>
            <a:tailEnd/>
          </a:ln>
        </p:spPr>
      </p:pic>
      <p:pic>
        <p:nvPicPr>
          <p:cNvPr id="31750" name="Picture 8" descr="MCj03125160000[1]"/>
          <p:cNvPicPr>
            <a:picLocks noChangeAspect="1" noChangeArrowheads="1"/>
          </p:cNvPicPr>
          <p:nvPr/>
        </p:nvPicPr>
        <p:blipFill>
          <a:blip r:embed="rId3" cstate="print"/>
          <a:srcRect/>
          <a:stretch>
            <a:fillRect/>
          </a:stretch>
        </p:blipFill>
        <p:spPr bwMode="auto">
          <a:xfrm rot="8913532">
            <a:off x="3279775" y="3735388"/>
            <a:ext cx="2511425" cy="1751012"/>
          </a:xfrm>
          <a:prstGeom prst="rect">
            <a:avLst/>
          </a:prstGeom>
          <a:noFill/>
          <a:ln w="9525">
            <a:noFill/>
            <a:miter lim="800000"/>
            <a:headEnd/>
            <a:tailEnd/>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32771" name="Text Box 3"/>
          <p:cNvSpPr txBox="1">
            <a:spLocks noChangeArrowheads="1"/>
          </p:cNvSpPr>
          <p:nvPr/>
        </p:nvSpPr>
        <p:spPr bwMode="auto">
          <a:xfrm>
            <a:off x="0" y="1371600"/>
            <a:ext cx="9144000" cy="549275"/>
          </a:xfrm>
          <a:prstGeom prst="rect">
            <a:avLst/>
          </a:prstGeom>
          <a:noFill/>
          <a:ln w="9525">
            <a:noFill/>
            <a:miter lim="800000"/>
            <a:headEnd/>
            <a:tailEnd/>
          </a:ln>
        </p:spPr>
        <p:txBody>
          <a:bodyPr>
            <a:spAutoFit/>
          </a:bodyPr>
          <a:lstStyle/>
          <a:p>
            <a:pPr algn="ctr"/>
            <a:r>
              <a:rPr lang="en-US" sz="3000" b="1">
                <a:solidFill>
                  <a:srgbClr val="000000"/>
                </a:solidFill>
              </a:rPr>
              <a:t>Where do I go to be evaluated and treated?</a:t>
            </a:r>
          </a:p>
        </p:txBody>
      </p:sp>
      <p:sp>
        <p:nvSpPr>
          <p:cNvPr id="32772" name="Text Box 12"/>
          <p:cNvSpPr txBox="1">
            <a:spLocks noChangeArrowheads="1"/>
          </p:cNvSpPr>
          <p:nvPr/>
        </p:nvSpPr>
        <p:spPr bwMode="auto">
          <a:xfrm>
            <a:off x="2190850" y="5181600"/>
            <a:ext cx="5200463" cy="646331"/>
          </a:xfrm>
          <a:prstGeom prst="rect">
            <a:avLst/>
          </a:prstGeom>
          <a:noFill/>
          <a:ln w="9525">
            <a:noFill/>
            <a:miter lim="800000"/>
            <a:headEnd/>
            <a:tailEnd/>
          </a:ln>
        </p:spPr>
        <p:txBody>
          <a:bodyPr wrap="none">
            <a:spAutoFit/>
          </a:bodyPr>
          <a:lstStyle/>
          <a:p>
            <a:pPr algn="ctr"/>
            <a:r>
              <a:rPr lang="en-US" sz="1800" b="1" dirty="0" smtClean="0"/>
              <a:t>Passavant Hospital Emergency Department</a:t>
            </a:r>
            <a:endParaRPr lang="en-US" sz="1800" b="1" dirty="0"/>
          </a:p>
          <a:p>
            <a:pPr algn="ctr"/>
            <a:r>
              <a:rPr lang="en-US" sz="1800" b="1" dirty="0" smtClean="0"/>
              <a:t>245-9541 x3366</a:t>
            </a:r>
            <a:endParaRPr lang="en-US" sz="1800" b="1" dirty="0"/>
          </a:p>
        </p:txBody>
      </p:sp>
      <p:sp>
        <p:nvSpPr>
          <p:cNvPr id="32773" name="Text Box 14"/>
          <p:cNvSpPr txBox="1">
            <a:spLocks noChangeArrowheads="1"/>
          </p:cNvSpPr>
          <p:nvPr/>
        </p:nvSpPr>
        <p:spPr bwMode="auto">
          <a:xfrm>
            <a:off x="685800" y="2362200"/>
            <a:ext cx="8153400" cy="2554545"/>
          </a:xfrm>
          <a:prstGeom prst="rect">
            <a:avLst/>
          </a:prstGeom>
          <a:noFill/>
          <a:ln w="9525">
            <a:noFill/>
            <a:miter lim="800000"/>
            <a:headEnd/>
            <a:tailEnd/>
          </a:ln>
        </p:spPr>
        <p:txBody>
          <a:bodyPr>
            <a:spAutoFit/>
          </a:bodyPr>
          <a:lstStyle/>
          <a:p>
            <a:r>
              <a:rPr lang="en-US" dirty="0" smtClean="0"/>
              <a:t>Attempt to contact </a:t>
            </a:r>
            <a:r>
              <a:rPr lang="en-US" dirty="0" smtClean="0"/>
              <a:t>the</a:t>
            </a:r>
            <a:r>
              <a:rPr lang="en-US" dirty="0" smtClean="0"/>
              <a:t> </a:t>
            </a:r>
            <a:r>
              <a:rPr lang="en-US" dirty="0" smtClean="0"/>
              <a:t>chief.  If you believe that an exposure has taken place, do not hesitate to be seen at Passavant Hospital in the Emergency Department.  </a:t>
            </a:r>
            <a:endParaRPr lang="en-US" dirty="0"/>
          </a:p>
          <a:p>
            <a:endParaRPr lang="en-US" dirty="0"/>
          </a:p>
          <a:p>
            <a:r>
              <a:rPr lang="en-US" dirty="0" smtClean="0"/>
              <a:t>Once at the hospital, tell the registration clerk that you are to be seen under the Village of Chapin as an employee compensation claim.  There is additional paper work that must be filled at the Village Hall, but do not wait to be seen at the ED. </a:t>
            </a:r>
            <a:endParaRPr lang="en-US"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33795" name="Text Box 3"/>
          <p:cNvSpPr txBox="1">
            <a:spLocks noChangeArrowheads="1"/>
          </p:cNvSpPr>
          <p:nvPr/>
        </p:nvSpPr>
        <p:spPr bwMode="auto">
          <a:xfrm>
            <a:off x="0" y="1371600"/>
            <a:ext cx="9144000" cy="549275"/>
          </a:xfrm>
          <a:prstGeom prst="rect">
            <a:avLst/>
          </a:prstGeom>
          <a:noFill/>
          <a:ln w="9525">
            <a:noFill/>
            <a:miter lim="800000"/>
            <a:headEnd/>
            <a:tailEnd/>
          </a:ln>
        </p:spPr>
        <p:txBody>
          <a:bodyPr>
            <a:spAutoFit/>
          </a:bodyPr>
          <a:lstStyle/>
          <a:p>
            <a:pPr algn="ctr"/>
            <a:r>
              <a:rPr lang="en-US" sz="3000" b="1">
                <a:solidFill>
                  <a:srgbClr val="000000"/>
                </a:solidFill>
              </a:rPr>
              <a:t>Where do I go to be evaluated and treated?</a:t>
            </a:r>
          </a:p>
        </p:txBody>
      </p:sp>
      <p:pic>
        <p:nvPicPr>
          <p:cNvPr id="33796" name="Picture 5"/>
          <p:cNvPicPr>
            <a:picLocks noChangeAspect="1" noChangeArrowheads="1"/>
          </p:cNvPicPr>
          <p:nvPr/>
        </p:nvPicPr>
        <p:blipFill>
          <a:blip r:embed="rId2" cstate="print"/>
          <a:srcRect/>
          <a:stretch>
            <a:fillRect/>
          </a:stretch>
        </p:blipFill>
        <p:spPr bwMode="auto">
          <a:xfrm>
            <a:off x="5200650" y="2470150"/>
            <a:ext cx="3638550" cy="3092450"/>
          </a:xfrm>
          <a:prstGeom prst="rect">
            <a:avLst/>
          </a:prstGeom>
          <a:noFill/>
          <a:ln w="9525">
            <a:noFill/>
            <a:miter lim="800000"/>
            <a:headEnd/>
            <a:tailEnd/>
          </a:ln>
        </p:spPr>
      </p:pic>
      <p:sp>
        <p:nvSpPr>
          <p:cNvPr id="33797" name="Text Box 7"/>
          <p:cNvSpPr txBox="1">
            <a:spLocks noChangeArrowheads="1"/>
          </p:cNvSpPr>
          <p:nvPr/>
        </p:nvSpPr>
        <p:spPr bwMode="auto">
          <a:xfrm>
            <a:off x="5554663" y="5607050"/>
            <a:ext cx="2903537" cy="641350"/>
          </a:xfrm>
          <a:prstGeom prst="rect">
            <a:avLst/>
          </a:prstGeom>
          <a:noFill/>
          <a:ln w="9525">
            <a:noFill/>
            <a:miter lim="800000"/>
            <a:headEnd/>
            <a:tailEnd/>
          </a:ln>
        </p:spPr>
        <p:txBody>
          <a:bodyPr wrap="none">
            <a:spAutoFit/>
          </a:bodyPr>
          <a:lstStyle/>
          <a:p>
            <a:pPr algn="ctr"/>
            <a:r>
              <a:rPr lang="en-US" sz="1800" b="1" dirty="0"/>
              <a:t>Emergency Department</a:t>
            </a:r>
          </a:p>
          <a:p>
            <a:pPr algn="ctr"/>
            <a:r>
              <a:rPr lang="en-US" sz="1800" b="1" dirty="0" smtClean="0"/>
              <a:t>x3366</a:t>
            </a:r>
            <a:endParaRPr lang="en-US" sz="1800" b="1" dirty="0"/>
          </a:p>
        </p:txBody>
      </p:sp>
      <p:sp>
        <p:nvSpPr>
          <p:cNvPr id="33798" name="Text Box 8"/>
          <p:cNvSpPr txBox="1">
            <a:spLocks noChangeArrowheads="1"/>
          </p:cNvSpPr>
          <p:nvPr/>
        </p:nvSpPr>
        <p:spPr bwMode="auto">
          <a:xfrm>
            <a:off x="288925" y="2143125"/>
            <a:ext cx="4740275" cy="3785652"/>
          </a:xfrm>
          <a:prstGeom prst="rect">
            <a:avLst/>
          </a:prstGeom>
          <a:noFill/>
          <a:ln w="9525">
            <a:noFill/>
            <a:miter lim="800000"/>
            <a:headEnd/>
            <a:tailEnd/>
          </a:ln>
        </p:spPr>
        <p:txBody>
          <a:bodyPr>
            <a:spAutoFit/>
          </a:bodyPr>
          <a:lstStyle/>
          <a:p>
            <a:r>
              <a:rPr lang="en-US" dirty="0"/>
              <a:t>The Emergency Department will provide post-exposure treatment for occupational </a:t>
            </a:r>
            <a:r>
              <a:rPr lang="en-US" dirty="0" smtClean="0"/>
              <a:t>exposures and any other follow up treatment. </a:t>
            </a:r>
          </a:p>
          <a:p>
            <a:endParaRPr lang="en-US" dirty="0"/>
          </a:p>
          <a:p>
            <a:r>
              <a:rPr lang="en-US" dirty="0" smtClean="0"/>
              <a:t>The </a:t>
            </a:r>
            <a:r>
              <a:rPr lang="en-US" dirty="0"/>
              <a:t>Emergency Department will assess the exposure and administer appropriate therapy. </a:t>
            </a:r>
          </a:p>
          <a:p>
            <a:endParaRPr lang="en-US" dirty="0"/>
          </a:p>
          <a:p>
            <a:r>
              <a:rPr lang="en-US" dirty="0"/>
              <a:t>The Emergency Department is located </a:t>
            </a:r>
            <a:r>
              <a:rPr lang="en-US" dirty="0" smtClean="0"/>
              <a:t>at 1600 W. Walnut Street in Jacksonville.</a:t>
            </a:r>
            <a:endParaRPr lang="en-US"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cstate="print"/>
          <a:srcRect/>
          <a:stretch>
            <a:fillRect/>
          </a:stretch>
        </p:blipFill>
        <p:spPr bwMode="auto">
          <a:xfrm>
            <a:off x="762000" y="2667000"/>
            <a:ext cx="2352675" cy="3429000"/>
          </a:xfrm>
          <a:prstGeom prst="rect">
            <a:avLst/>
          </a:prstGeom>
          <a:noFill/>
          <a:ln w="9525">
            <a:noFill/>
            <a:miter lim="800000"/>
            <a:headEnd/>
            <a:tailEnd/>
          </a:ln>
        </p:spPr>
      </p:pic>
      <p:sp>
        <p:nvSpPr>
          <p:cNvPr id="49157" name="Rectangle 5"/>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34820" name="Text Box 6"/>
          <p:cNvSpPr txBox="1">
            <a:spLocks noChangeArrowheads="1"/>
          </p:cNvSpPr>
          <p:nvPr/>
        </p:nvSpPr>
        <p:spPr bwMode="auto">
          <a:xfrm>
            <a:off x="0" y="1371600"/>
            <a:ext cx="9144000" cy="549275"/>
          </a:xfrm>
          <a:prstGeom prst="rect">
            <a:avLst/>
          </a:prstGeom>
          <a:noFill/>
          <a:ln w="9525">
            <a:noFill/>
            <a:miter lim="800000"/>
            <a:headEnd/>
            <a:tailEnd/>
          </a:ln>
        </p:spPr>
        <p:txBody>
          <a:bodyPr>
            <a:spAutoFit/>
          </a:bodyPr>
          <a:lstStyle/>
          <a:p>
            <a:pPr algn="ctr"/>
            <a:r>
              <a:rPr lang="en-US" sz="3000" b="1">
                <a:solidFill>
                  <a:srgbClr val="000000"/>
                </a:solidFill>
              </a:rPr>
              <a:t>When should I be evaluated?</a:t>
            </a:r>
          </a:p>
        </p:txBody>
      </p:sp>
      <p:sp>
        <p:nvSpPr>
          <p:cNvPr id="34821" name="Text Box 7"/>
          <p:cNvSpPr txBox="1">
            <a:spLocks noChangeArrowheads="1"/>
          </p:cNvSpPr>
          <p:nvPr/>
        </p:nvSpPr>
        <p:spPr bwMode="auto">
          <a:xfrm>
            <a:off x="3657600" y="2505075"/>
            <a:ext cx="5045075" cy="3743325"/>
          </a:xfrm>
          <a:prstGeom prst="rect">
            <a:avLst/>
          </a:prstGeom>
          <a:noFill/>
          <a:ln w="9525">
            <a:noFill/>
            <a:miter lim="800000"/>
            <a:headEnd/>
            <a:tailEnd/>
          </a:ln>
        </p:spPr>
        <p:txBody>
          <a:bodyPr>
            <a:spAutoFit/>
          </a:bodyPr>
          <a:lstStyle/>
          <a:p>
            <a:r>
              <a:rPr lang="en-US" sz="2400"/>
              <a:t>Promptly!  You need to be evaluated as soon as possible after the exposure so that the severity of the injury can be assessed. </a:t>
            </a:r>
          </a:p>
          <a:p>
            <a:endParaRPr lang="en-US" sz="2400"/>
          </a:p>
          <a:p>
            <a:r>
              <a:rPr lang="en-US" sz="2400"/>
              <a:t>Serious exposures will require the initiation of drug therapies that are believed to be most effective when given within a few hours of the exposure.</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36867" name="Text Box 6"/>
          <p:cNvSpPr txBox="1">
            <a:spLocks noChangeArrowheads="1"/>
          </p:cNvSpPr>
          <p:nvPr/>
        </p:nvSpPr>
        <p:spPr bwMode="auto">
          <a:xfrm>
            <a:off x="0" y="1371600"/>
            <a:ext cx="9144000" cy="549275"/>
          </a:xfrm>
          <a:prstGeom prst="rect">
            <a:avLst/>
          </a:prstGeom>
          <a:noFill/>
          <a:ln w="9525">
            <a:noFill/>
            <a:miter lim="800000"/>
            <a:headEnd/>
            <a:tailEnd/>
          </a:ln>
        </p:spPr>
        <p:txBody>
          <a:bodyPr>
            <a:spAutoFit/>
          </a:bodyPr>
          <a:lstStyle/>
          <a:p>
            <a:pPr algn="ctr"/>
            <a:r>
              <a:rPr lang="en-US" sz="3000" b="1">
                <a:solidFill>
                  <a:srgbClr val="000000"/>
                </a:solidFill>
              </a:rPr>
              <a:t>Signs &amp; Labels</a:t>
            </a:r>
          </a:p>
        </p:txBody>
      </p:sp>
      <p:sp>
        <p:nvSpPr>
          <p:cNvPr id="36868" name="Text Box 7"/>
          <p:cNvSpPr txBox="1">
            <a:spLocks noChangeArrowheads="1"/>
          </p:cNvSpPr>
          <p:nvPr/>
        </p:nvSpPr>
        <p:spPr bwMode="auto">
          <a:xfrm>
            <a:off x="3657600" y="2686050"/>
            <a:ext cx="5105400" cy="2677656"/>
          </a:xfrm>
          <a:prstGeom prst="rect">
            <a:avLst/>
          </a:prstGeom>
          <a:noFill/>
          <a:ln w="9525">
            <a:noFill/>
            <a:miter lim="800000"/>
            <a:headEnd/>
            <a:tailEnd/>
          </a:ln>
        </p:spPr>
        <p:txBody>
          <a:bodyPr>
            <a:spAutoFit/>
          </a:bodyPr>
          <a:lstStyle/>
          <a:p>
            <a:r>
              <a:rPr lang="en-US" sz="2400" dirty="0"/>
              <a:t>The biohazard symbol is reserved for indicating material with potential infection risks.  </a:t>
            </a:r>
          </a:p>
          <a:p>
            <a:endParaRPr lang="en-US" sz="2400" dirty="0"/>
          </a:p>
          <a:p>
            <a:r>
              <a:rPr lang="en-US" sz="2400" dirty="0" smtClean="0"/>
              <a:t>For CARS universal </a:t>
            </a:r>
            <a:r>
              <a:rPr lang="en-US" sz="2400" dirty="0"/>
              <a:t>precautions are used – all samples with blood/body fluids are considered infectious.</a:t>
            </a:r>
          </a:p>
        </p:txBody>
      </p:sp>
      <p:pic>
        <p:nvPicPr>
          <p:cNvPr id="36869" name="Picture 11" descr="biohazardjim4"/>
          <p:cNvPicPr>
            <a:picLocks noChangeAspect="1" noChangeArrowheads="1"/>
          </p:cNvPicPr>
          <p:nvPr/>
        </p:nvPicPr>
        <p:blipFill>
          <a:blip r:embed="rId2" cstate="print"/>
          <a:srcRect/>
          <a:stretch>
            <a:fillRect/>
          </a:stretch>
        </p:blipFill>
        <p:spPr bwMode="auto">
          <a:xfrm>
            <a:off x="914400" y="2667000"/>
            <a:ext cx="1930400" cy="2362200"/>
          </a:xfrm>
          <a:prstGeom prst="rect">
            <a:avLst/>
          </a:prstGeom>
          <a:noFill/>
          <a:ln w="9525">
            <a:noFill/>
            <a:miter lim="800000"/>
            <a:headEnd/>
            <a:tailEnd/>
          </a:ln>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cstate="print"/>
          <a:srcRect/>
          <a:stretch>
            <a:fillRect/>
          </a:stretch>
        </p:blipFill>
        <p:spPr bwMode="auto">
          <a:xfrm>
            <a:off x="685800" y="2514600"/>
            <a:ext cx="3148013" cy="2501900"/>
          </a:xfrm>
          <a:prstGeom prst="rect">
            <a:avLst/>
          </a:prstGeom>
          <a:noFill/>
          <a:ln w="9525">
            <a:noFill/>
            <a:miter lim="800000"/>
            <a:headEnd/>
            <a:tailEnd/>
          </a:ln>
        </p:spPr>
      </p:pic>
      <p:sp>
        <p:nvSpPr>
          <p:cNvPr id="54277" name="Rectangle 5"/>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39940" name="Line 9"/>
          <p:cNvSpPr>
            <a:spLocks noChangeShapeType="1"/>
          </p:cNvSpPr>
          <p:nvPr/>
        </p:nvSpPr>
        <p:spPr bwMode="auto">
          <a:xfrm>
            <a:off x="3886200" y="3886200"/>
            <a:ext cx="1066800" cy="0"/>
          </a:xfrm>
          <a:prstGeom prst="line">
            <a:avLst/>
          </a:prstGeom>
          <a:noFill/>
          <a:ln w="88900">
            <a:solidFill>
              <a:srgbClr val="FF0000"/>
            </a:solidFill>
            <a:round/>
            <a:headEnd/>
            <a:tailEnd type="triangle" w="med" len="med"/>
          </a:ln>
        </p:spPr>
        <p:txBody>
          <a:bodyPr/>
          <a:lstStyle/>
          <a:p>
            <a:endParaRPr lang="en-US"/>
          </a:p>
        </p:txBody>
      </p:sp>
      <p:pic>
        <p:nvPicPr>
          <p:cNvPr id="39941" name="Picture 10"/>
          <p:cNvPicPr>
            <a:picLocks noChangeAspect="1" noChangeArrowheads="1"/>
          </p:cNvPicPr>
          <p:nvPr/>
        </p:nvPicPr>
        <p:blipFill>
          <a:blip r:embed="rId3" cstate="print"/>
          <a:srcRect/>
          <a:stretch>
            <a:fillRect/>
          </a:stretch>
        </p:blipFill>
        <p:spPr bwMode="auto">
          <a:xfrm>
            <a:off x="5105400" y="1676400"/>
            <a:ext cx="3621088" cy="4495800"/>
          </a:xfrm>
          <a:prstGeom prst="rect">
            <a:avLst/>
          </a:prstGeom>
          <a:noFill/>
          <a:ln w="9525">
            <a:noFill/>
            <a:miter lim="800000"/>
            <a:headEnd/>
            <a:tailEnd/>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2400"/>
            <a:ext cx="9144000" cy="914400"/>
          </a:xfrm>
        </p:spPr>
        <p:txBody>
          <a:bodyPr/>
          <a:lstStyle/>
          <a:p>
            <a:pPr eaLnBrk="1" hangingPunct="1">
              <a:defRPr/>
            </a:pPr>
            <a:r>
              <a:rPr lang="en-US" b="1" smtClean="0"/>
              <a:t>Bloodborne Pathogen Training</a:t>
            </a:r>
          </a:p>
        </p:txBody>
      </p:sp>
      <p:sp>
        <p:nvSpPr>
          <p:cNvPr id="17411" name="Rectangle 3"/>
          <p:cNvSpPr>
            <a:spLocks noGrp="1" noChangeArrowheads="1"/>
          </p:cNvSpPr>
          <p:nvPr>
            <p:ph type="body" idx="1"/>
          </p:nvPr>
        </p:nvSpPr>
        <p:spPr>
          <a:xfrm>
            <a:off x="152400" y="1143000"/>
            <a:ext cx="8686800" cy="5715000"/>
          </a:xfrm>
        </p:spPr>
        <p:txBody>
          <a:bodyPr/>
          <a:lstStyle/>
          <a:p>
            <a:pPr eaLnBrk="1" hangingPunct="1">
              <a:lnSpc>
                <a:spcPct val="80000"/>
              </a:lnSpc>
              <a:defRPr/>
            </a:pPr>
            <a:endParaRPr lang="en-US" sz="2800" dirty="0" smtClean="0"/>
          </a:p>
          <a:p>
            <a:pPr eaLnBrk="1" hangingPunct="1">
              <a:lnSpc>
                <a:spcPct val="80000"/>
              </a:lnSpc>
              <a:defRPr/>
            </a:pPr>
            <a:r>
              <a:rPr lang="en-US" sz="2800" dirty="0" smtClean="0"/>
              <a:t>Use Engineering Controls to Reduce Risk of Bloodborne Pathogen Exposures from </a:t>
            </a:r>
            <a:r>
              <a:rPr lang="en-US" sz="2800" dirty="0" err="1" smtClean="0"/>
              <a:t>Needlesticks</a:t>
            </a:r>
            <a:r>
              <a:rPr lang="en-US" sz="2800" dirty="0" smtClean="0"/>
              <a:t>  </a:t>
            </a:r>
          </a:p>
          <a:p>
            <a:pPr eaLnBrk="1" hangingPunct="1">
              <a:lnSpc>
                <a:spcPct val="80000"/>
              </a:lnSpc>
              <a:defRPr/>
            </a:pPr>
            <a:endParaRPr lang="en-US" sz="2000" dirty="0" smtClean="0"/>
          </a:p>
          <a:p>
            <a:pPr lvl="1" eaLnBrk="1" hangingPunct="1">
              <a:lnSpc>
                <a:spcPct val="80000"/>
              </a:lnSpc>
              <a:defRPr/>
            </a:pPr>
            <a:r>
              <a:rPr lang="en-US" sz="2000" dirty="0" smtClean="0"/>
              <a:t>When feasible , “safety” syringe/needle systems will be </a:t>
            </a:r>
            <a:r>
              <a:rPr lang="en-US" sz="2000" dirty="0" smtClean="0">
                <a:effectLst/>
              </a:rPr>
              <a:t>used</a:t>
            </a:r>
            <a:r>
              <a:rPr lang="en-US" sz="2000" dirty="0" smtClean="0"/>
              <a:t> to reduce the risk of a contaminated </a:t>
            </a:r>
            <a:r>
              <a:rPr lang="en-US" sz="2000" dirty="0" err="1" smtClean="0"/>
              <a:t>needlestick</a:t>
            </a:r>
            <a:r>
              <a:rPr lang="en-US" sz="2000" dirty="0" smtClean="0"/>
              <a:t> exposure (when the needle will pierce human skin or be used with human blood, cells, body fluids, infectious agents, etc.)  This requirement applies to clinical and laboratory (research) activities.  When such contamination risk will not be present, ordinary syringe/needle systems should be used.  </a:t>
            </a:r>
          </a:p>
          <a:p>
            <a:pPr eaLnBrk="1" hangingPunct="1">
              <a:lnSpc>
                <a:spcPct val="80000"/>
              </a:lnSpc>
              <a:defRPr/>
            </a:pPr>
            <a:endParaRPr lang="en-US" sz="20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2" cstate="print"/>
          <a:srcRect/>
          <a:stretch>
            <a:fillRect/>
          </a:stretch>
        </p:blipFill>
        <p:spPr bwMode="auto">
          <a:xfrm>
            <a:off x="714375" y="2362200"/>
            <a:ext cx="2562225" cy="4191000"/>
          </a:xfrm>
          <a:prstGeom prst="rect">
            <a:avLst/>
          </a:prstGeom>
          <a:noFill/>
          <a:ln w="9525">
            <a:noFill/>
            <a:miter lim="800000"/>
            <a:headEnd/>
            <a:tailEnd/>
          </a:ln>
        </p:spPr>
      </p:pic>
      <p:sp>
        <p:nvSpPr>
          <p:cNvPr id="55302" name="Rectangle 6"/>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41988" name="Text Box 7"/>
          <p:cNvSpPr txBox="1">
            <a:spLocks noChangeArrowheads="1"/>
          </p:cNvSpPr>
          <p:nvPr/>
        </p:nvSpPr>
        <p:spPr bwMode="auto">
          <a:xfrm>
            <a:off x="0" y="1143000"/>
            <a:ext cx="9144000" cy="549275"/>
          </a:xfrm>
          <a:prstGeom prst="rect">
            <a:avLst/>
          </a:prstGeom>
          <a:noFill/>
          <a:ln w="9525">
            <a:noFill/>
            <a:miter lim="800000"/>
            <a:headEnd/>
            <a:tailEnd/>
          </a:ln>
        </p:spPr>
        <p:txBody>
          <a:bodyPr>
            <a:spAutoFit/>
          </a:bodyPr>
          <a:lstStyle/>
          <a:p>
            <a:pPr algn="ctr"/>
            <a:r>
              <a:rPr lang="en-US" sz="3000" b="1">
                <a:solidFill>
                  <a:srgbClr val="000000"/>
                </a:solidFill>
              </a:rPr>
              <a:t>Other Issues</a:t>
            </a:r>
          </a:p>
        </p:txBody>
      </p:sp>
      <p:sp>
        <p:nvSpPr>
          <p:cNvPr id="41989" name="Text Box 8"/>
          <p:cNvSpPr txBox="1">
            <a:spLocks noChangeArrowheads="1"/>
          </p:cNvSpPr>
          <p:nvPr/>
        </p:nvSpPr>
        <p:spPr bwMode="auto">
          <a:xfrm>
            <a:off x="4098925" y="2819400"/>
            <a:ext cx="4511675" cy="2282825"/>
          </a:xfrm>
          <a:prstGeom prst="rect">
            <a:avLst/>
          </a:prstGeom>
          <a:noFill/>
          <a:ln w="9525">
            <a:noFill/>
            <a:miter lim="800000"/>
            <a:headEnd/>
            <a:tailEnd/>
          </a:ln>
        </p:spPr>
        <p:txBody>
          <a:bodyPr>
            <a:spAutoFit/>
          </a:bodyPr>
          <a:lstStyle/>
          <a:p>
            <a:r>
              <a:rPr lang="en-US" sz="2400"/>
              <a:t>Remember to remove all sharps before disposing of IV tubing.</a:t>
            </a:r>
          </a:p>
          <a:p>
            <a:endParaRPr lang="en-US" sz="2400"/>
          </a:p>
          <a:p>
            <a:r>
              <a:rPr lang="en-US" sz="2400"/>
              <a:t>IV tubing and bags should be disposed of in Regulated Medical Waste (RMW).</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43011" name="Text Box 4"/>
          <p:cNvSpPr txBox="1">
            <a:spLocks noChangeArrowheads="1"/>
          </p:cNvSpPr>
          <p:nvPr/>
        </p:nvSpPr>
        <p:spPr bwMode="auto">
          <a:xfrm>
            <a:off x="0" y="1143000"/>
            <a:ext cx="9144000" cy="549275"/>
          </a:xfrm>
          <a:prstGeom prst="rect">
            <a:avLst/>
          </a:prstGeom>
          <a:noFill/>
          <a:ln w="9525">
            <a:noFill/>
            <a:miter lim="800000"/>
            <a:headEnd/>
            <a:tailEnd/>
          </a:ln>
        </p:spPr>
        <p:txBody>
          <a:bodyPr>
            <a:spAutoFit/>
          </a:bodyPr>
          <a:lstStyle/>
          <a:p>
            <a:pPr algn="ctr"/>
            <a:r>
              <a:rPr lang="en-US" sz="3000" b="1">
                <a:solidFill>
                  <a:srgbClr val="000000"/>
                </a:solidFill>
              </a:rPr>
              <a:t>Other Issues</a:t>
            </a:r>
          </a:p>
        </p:txBody>
      </p:sp>
      <p:sp>
        <p:nvSpPr>
          <p:cNvPr id="43012" name="Text Box 5"/>
          <p:cNvSpPr txBox="1">
            <a:spLocks noChangeArrowheads="1"/>
          </p:cNvSpPr>
          <p:nvPr/>
        </p:nvSpPr>
        <p:spPr bwMode="auto">
          <a:xfrm>
            <a:off x="4327525" y="2743200"/>
            <a:ext cx="4359275" cy="3013075"/>
          </a:xfrm>
          <a:prstGeom prst="rect">
            <a:avLst/>
          </a:prstGeom>
          <a:noFill/>
          <a:ln w="9525">
            <a:noFill/>
            <a:miter lim="800000"/>
            <a:headEnd/>
            <a:tailEnd/>
          </a:ln>
        </p:spPr>
        <p:txBody>
          <a:bodyPr>
            <a:spAutoFit/>
          </a:bodyPr>
          <a:lstStyle/>
          <a:p>
            <a:r>
              <a:rPr lang="en-US" sz="2400"/>
              <a:t>Sharps containers must be changed frequently enough so that they never become overfilled.  To reduce the potential of injury due to an overfilled container, replace the sharps container when it is ¾ full.</a:t>
            </a:r>
          </a:p>
        </p:txBody>
      </p:sp>
      <p:pic>
        <p:nvPicPr>
          <p:cNvPr id="43013" name="Picture 6"/>
          <p:cNvPicPr>
            <a:picLocks noChangeAspect="1" noChangeArrowheads="1"/>
          </p:cNvPicPr>
          <p:nvPr/>
        </p:nvPicPr>
        <p:blipFill>
          <a:blip r:embed="rId2" cstate="print"/>
          <a:srcRect/>
          <a:stretch>
            <a:fillRect/>
          </a:stretch>
        </p:blipFill>
        <p:spPr bwMode="auto">
          <a:xfrm>
            <a:off x="457200" y="2133600"/>
            <a:ext cx="3249613" cy="4343400"/>
          </a:xfrm>
          <a:prstGeom prst="rect">
            <a:avLst/>
          </a:prstGeom>
          <a:noFill/>
          <a:ln w="9525">
            <a:noFill/>
            <a:miter lim="800000"/>
            <a:headEnd/>
            <a:tailEnd/>
          </a:ln>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cstate="print"/>
          <a:srcRect/>
          <a:stretch>
            <a:fillRect/>
          </a:stretch>
        </p:blipFill>
        <p:spPr bwMode="auto">
          <a:xfrm>
            <a:off x="685800" y="2476500"/>
            <a:ext cx="2946400" cy="3695700"/>
          </a:xfrm>
          <a:prstGeom prst="rect">
            <a:avLst/>
          </a:prstGeom>
          <a:noFill/>
          <a:ln w="9525">
            <a:noFill/>
            <a:miter lim="800000"/>
            <a:headEnd/>
            <a:tailEnd/>
          </a:ln>
        </p:spPr>
      </p:pic>
      <p:sp>
        <p:nvSpPr>
          <p:cNvPr id="56325" name="Rectangle 5"/>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44036" name="Text Box 6"/>
          <p:cNvSpPr txBox="1">
            <a:spLocks noChangeArrowheads="1"/>
          </p:cNvSpPr>
          <p:nvPr/>
        </p:nvSpPr>
        <p:spPr bwMode="auto">
          <a:xfrm>
            <a:off x="0" y="1371600"/>
            <a:ext cx="9144000" cy="549275"/>
          </a:xfrm>
          <a:prstGeom prst="rect">
            <a:avLst/>
          </a:prstGeom>
          <a:noFill/>
          <a:ln w="9525">
            <a:noFill/>
            <a:miter lim="800000"/>
            <a:headEnd/>
            <a:tailEnd/>
          </a:ln>
        </p:spPr>
        <p:txBody>
          <a:bodyPr>
            <a:spAutoFit/>
          </a:bodyPr>
          <a:lstStyle/>
          <a:p>
            <a:pPr algn="ctr"/>
            <a:r>
              <a:rPr lang="en-US" sz="3000" b="1">
                <a:solidFill>
                  <a:srgbClr val="000000"/>
                </a:solidFill>
              </a:rPr>
              <a:t>Other Issues</a:t>
            </a:r>
          </a:p>
        </p:txBody>
      </p:sp>
      <p:sp>
        <p:nvSpPr>
          <p:cNvPr id="44037" name="Text Box 7"/>
          <p:cNvSpPr txBox="1">
            <a:spLocks noChangeArrowheads="1"/>
          </p:cNvSpPr>
          <p:nvPr/>
        </p:nvSpPr>
        <p:spPr bwMode="auto">
          <a:xfrm>
            <a:off x="4343400" y="3324225"/>
            <a:ext cx="4114800" cy="1552575"/>
          </a:xfrm>
          <a:prstGeom prst="rect">
            <a:avLst/>
          </a:prstGeom>
          <a:noFill/>
          <a:ln w="9525">
            <a:noFill/>
            <a:miter lim="800000"/>
            <a:headEnd/>
            <a:tailEnd/>
          </a:ln>
        </p:spPr>
        <p:txBody>
          <a:bodyPr>
            <a:spAutoFit/>
          </a:bodyPr>
          <a:lstStyle/>
          <a:p>
            <a:r>
              <a:rPr lang="en-US" sz="2400"/>
              <a:t>One of the best techniques for infection control is using plenty of soap and water when washing your hands!</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5"/>
          <p:cNvSpPr txBox="1">
            <a:spLocks noChangeArrowheads="1"/>
          </p:cNvSpPr>
          <p:nvPr/>
        </p:nvSpPr>
        <p:spPr bwMode="auto">
          <a:xfrm>
            <a:off x="381000" y="1828800"/>
            <a:ext cx="5562600" cy="4893647"/>
          </a:xfrm>
          <a:prstGeom prst="rect">
            <a:avLst/>
          </a:prstGeom>
          <a:noFill/>
          <a:ln w="9525">
            <a:noFill/>
            <a:miter lim="800000"/>
            <a:headEnd/>
            <a:tailEnd/>
          </a:ln>
        </p:spPr>
        <p:txBody>
          <a:bodyPr>
            <a:spAutoFit/>
          </a:bodyPr>
          <a:lstStyle/>
          <a:p>
            <a:r>
              <a:rPr lang="en-US" sz="2400" dirty="0"/>
              <a:t>You are at risk for occupational exposure to </a:t>
            </a:r>
            <a:r>
              <a:rPr lang="en-US" sz="2400" dirty="0" err="1"/>
              <a:t>Bloodborne</a:t>
            </a:r>
            <a:r>
              <a:rPr lang="en-US" sz="2400" dirty="0"/>
              <a:t> Pathogens.</a:t>
            </a:r>
          </a:p>
          <a:p>
            <a:endParaRPr lang="en-US" sz="2400" dirty="0"/>
          </a:p>
          <a:p>
            <a:r>
              <a:rPr lang="en-US" sz="2400" dirty="0"/>
              <a:t>The </a:t>
            </a:r>
            <a:r>
              <a:rPr lang="en-US" sz="2400" dirty="0" smtClean="0"/>
              <a:t>Village of Chapin </a:t>
            </a:r>
            <a:r>
              <a:rPr lang="en-US" sz="2400" dirty="0"/>
              <a:t>Exposure Control Plan outlines the steps necessary to reduce infection risk.  </a:t>
            </a:r>
            <a:r>
              <a:rPr lang="en-US" sz="2400" dirty="0" smtClean="0"/>
              <a:t>This plan is available from Village Hall.</a:t>
            </a:r>
            <a:endParaRPr lang="en-US" sz="2400" dirty="0"/>
          </a:p>
          <a:p>
            <a:endParaRPr lang="en-US" sz="2400" dirty="0"/>
          </a:p>
          <a:p>
            <a:r>
              <a:rPr lang="en-US" sz="2400" dirty="0"/>
              <a:t>When accidents occur, prompt medical attention is necessary.  The CDC recommends treatment within 2 hours.</a:t>
            </a:r>
          </a:p>
          <a:p>
            <a:endParaRPr lang="en-US" sz="2400" dirty="0"/>
          </a:p>
          <a:p>
            <a:r>
              <a:rPr lang="en-US" sz="2400" dirty="0"/>
              <a:t>Prevention is the key. </a:t>
            </a:r>
          </a:p>
        </p:txBody>
      </p:sp>
      <p:sp>
        <p:nvSpPr>
          <p:cNvPr id="57350" name="Rectangle 6"/>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45061" name="Text Box 7"/>
          <p:cNvSpPr txBox="1">
            <a:spLocks noChangeArrowheads="1"/>
          </p:cNvSpPr>
          <p:nvPr/>
        </p:nvSpPr>
        <p:spPr bwMode="auto">
          <a:xfrm>
            <a:off x="0" y="1143000"/>
            <a:ext cx="9144000" cy="549275"/>
          </a:xfrm>
          <a:prstGeom prst="rect">
            <a:avLst/>
          </a:prstGeom>
          <a:noFill/>
          <a:ln w="9525">
            <a:noFill/>
            <a:miter lim="800000"/>
            <a:headEnd/>
            <a:tailEnd/>
          </a:ln>
        </p:spPr>
        <p:txBody>
          <a:bodyPr>
            <a:spAutoFit/>
          </a:bodyPr>
          <a:lstStyle/>
          <a:p>
            <a:pPr algn="ctr"/>
            <a:r>
              <a:rPr lang="en-US" sz="3000" b="1">
                <a:solidFill>
                  <a:srgbClr val="000000"/>
                </a:solidFill>
              </a:rPr>
              <a:t>Conclusion</a:t>
            </a:r>
          </a:p>
        </p:txBody>
      </p:sp>
      <p:pic>
        <p:nvPicPr>
          <p:cNvPr id="6" name="Picture 5" descr="CARS Logo.jpg"/>
          <p:cNvPicPr>
            <a:picLocks noChangeAspect="1"/>
          </p:cNvPicPr>
          <p:nvPr/>
        </p:nvPicPr>
        <p:blipFill>
          <a:blip r:embed="rId2" cstate="print"/>
          <a:stretch>
            <a:fillRect/>
          </a:stretch>
        </p:blipFill>
        <p:spPr>
          <a:xfrm rot="10800000">
            <a:off x="6172200" y="2514600"/>
            <a:ext cx="2590800" cy="2599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066800"/>
            <a:ext cx="9144000" cy="838200"/>
          </a:xfrm>
          <a:prstGeom prst="rect">
            <a:avLst/>
          </a:prstGeom>
          <a:noFill/>
          <a:ln w="9525">
            <a:noFill/>
            <a:miter lim="800000"/>
            <a:headEnd/>
            <a:tailEnd/>
          </a:ln>
        </p:spPr>
        <p:txBody>
          <a:bodyPr anchor="ctr"/>
          <a:lstStyle/>
          <a:p>
            <a:pPr algn="ctr" eaLnBrk="1" hangingPunct="1"/>
            <a:r>
              <a:rPr lang="en-US" sz="3000" b="1" dirty="0" smtClean="0">
                <a:solidFill>
                  <a:srgbClr val="000000"/>
                </a:solidFill>
              </a:rPr>
              <a:t>Village of Chapin </a:t>
            </a:r>
            <a:r>
              <a:rPr lang="en-US" sz="3000" b="1" dirty="0" err="1">
                <a:solidFill>
                  <a:srgbClr val="000000"/>
                </a:solidFill>
              </a:rPr>
              <a:t>Bloodborne</a:t>
            </a:r>
            <a:r>
              <a:rPr lang="en-US" sz="3000" b="1" dirty="0">
                <a:solidFill>
                  <a:srgbClr val="000000"/>
                </a:solidFill>
              </a:rPr>
              <a:t> Pathogen </a:t>
            </a:r>
          </a:p>
          <a:p>
            <a:pPr algn="ctr" eaLnBrk="1" hangingPunct="1"/>
            <a:r>
              <a:rPr lang="en-US" sz="3000" b="1" dirty="0">
                <a:solidFill>
                  <a:srgbClr val="000000"/>
                </a:solidFill>
              </a:rPr>
              <a:t>Exposure Control Program</a:t>
            </a:r>
          </a:p>
        </p:txBody>
      </p:sp>
      <p:sp>
        <p:nvSpPr>
          <p:cNvPr id="7171" name="Rectangle 3"/>
          <p:cNvSpPr>
            <a:spLocks noChangeArrowheads="1"/>
          </p:cNvSpPr>
          <p:nvPr/>
        </p:nvSpPr>
        <p:spPr bwMode="auto">
          <a:xfrm>
            <a:off x="457200" y="2133600"/>
            <a:ext cx="6400800" cy="4724400"/>
          </a:xfrm>
          <a:prstGeom prst="rect">
            <a:avLst/>
          </a:prstGeom>
          <a:noFill/>
          <a:ln w="9525">
            <a:noFill/>
            <a:miter lim="800000"/>
            <a:headEnd/>
            <a:tailEnd/>
          </a:ln>
        </p:spPr>
        <p:txBody>
          <a:bodyPr/>
          <a:lstStyle/>
          <a:p>
            <a:pPr marL="342900" indent="-342900" eaLnBrk="1" hangingPunct="1">
              <a:lnSpc>
                <a:spcPct val="130000"/>
              </a:lnSpc>
              <a:spcBef>
                <a:spcPct val="20000"/>
              </a:spcBef>
              <a:buClr>
                <a:schemeClr val="hlink"/>
              </a:buClr>
              <a:buFont typeface="Wingdings" pitchFamily="2" charset="2"/>
              <a:buChar char="§"/>
            </a:pPr>
            <a:r>
              <a:rPr lang="en-US" sz="2400" dirty="0"/>
              <a:t>A Written Plan – available </a:t>
            </a:r>
            <a:r>
              <a:rPr lang="en-US" sz="2400" dirty="0" smtClean="0"/>
              <a:t>at the Village Hall, also includes a Respiratory Protection Program</a:t>
            </a:r>
            <a:endParaRPr lang="en-US" sz="2400" dirty="0"/>
          </a:p>
          <a:p>
            <a:pPr marL="342900" indent="-342900" eaLnBrk="1" hangingPunct="1">
              <a:lnSpc>
                <a:spcPct val="130000"/>
              </a:lnSpc>
              <a:spcBef>
                <a:spcPct val="20000"/>
              </a:spcBef>
              <a:buClr>
                <a:schemeClr val="hlink"/>
              </a:buClr>
              <a:buFont typeface="Wingdings" pitchFamily="2" charset="2"/>
              <a:buChar char="§"/>
            </a:pPr>
            <a:r>
              <a:rPr lang="en-US" sz="2400" dirty="0"/>
              <a:t>Identifying Those at Risk</a:t>
            </a:r>
          </a:p>
          <a:p>
            <a:pPr marL="342900" indent="-342900" eaLnBrk="1" hangingPunct="1">
              <a:lnSpc>
                <a:spcPct val="130000"/>
              </a:lnSpc>
              <a:spcBef>
                <a:spcPct val="20000"/>
              </a:spcBef>
              <a:buClr>
                <a:schemeClr val="hlink"/>
              </a:buClr>
              <a:buFont typeface="Wingdings" pitchFamily="2" charset="2"/>
              <a:buChar char="§"/>
            </a:pPr>
            <a:r>
              <a:rPr lang="en-US" sz="2400" dirty="0"/>
              <a:t>BBP Training</a:t>
            </a:r>
          </a:p>
          <a:p>
            <a:pPr marL="342900" indent="-342900" eaLnBrk="1" hangingPunct="1">
              <a:lnSpc>
                <a:spcPct val="130000"/>
              </a:lnSpc>
              <a:spcBef>
                <a:spcPct val="20000"/>
              </a:spcBef>
              <a:buClr>
                <a:schemeClr val="hlink"/>
              </a:buClr>
              <a:buFont typeface="Wingdings" pitchFamily="2" charset="2"/>
              <a:buChar char="§"/>
            </a:pPr>
            <a:r>
              <a:rPr lang="en-US" sz="2400" dirty="0" smtClean="0"/>
              <a:t>Preventing </a:t>
            </a:r>
            <a:r>
              <a:rPr lang="en-US" sz="2400" dirty="0"/>
              <a:t>Exposures</a:t>
            </a:r>
          </a:p>
          <a:p>
            <a:pPr marL="342900" indent="-342900" eaLnBrk="1" hangingPunct="1">
              <a:lnSpc>
                <a:spcPct val="130000"/>
              </a:lnSpc>
              <a:spcBef>
                <a:spcPct val="20000"/>
              </a:spcBef>
              <a:buClr>
                <a:schemeClr val="hlink"/>
              </a:buClr>
              <a:buFont typeface="Wingdings" pitchFamily="2" charset="2"/>
              <a:buChar char="§"/>
            </a:pPr>
            <a:r>
              <a:rPr lang="en-US" sz="2400" dirty="0"/>
              <a:t>Evaluating &amp; Treating Exposures</a:t>
            </a:r>
          </a:p>
          <a:p>
            <a:pPr marL="342900" indent="-342900" eaLnBrk="1" hangingPunct="1">
              <a:lnSpc>
                <a:spcPct val="130000"/>
              </a:lnSpc>
              <a:spcBef>
                <a:spcPct val="20000"/>
              </a:spcBef>
              <a:buClr>
                <a:schemeClr val="hlink"/>
              </a:buClr>
              <a:buFont typeface="Wingdings" pitchFamily="2" charset="2"/>
              <a:buChar char="§"/>
            </a:pPr>
            <a:r>
              <a:rPr lang="en-US" sz="2400" dirty="0"/>
              <a:t>Properly Disposing of Waste</a:t>
            </a:r>
          </a:p>
        </p:txBody>
      </p:sp>
      <p:sp>
        <p:nvSpPr>
          <p:cNvPr id="32772" name="Rectangle 4"/>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pic>
        <p:nvPicPr>
          <p:cNvPr id="7174" name="Picture 13" descr="MCj04042570000[1]"/>
          <p:cNvPicPr>
            <a:picLocks noChangeAspect="1" noChangeArrowheads="1"/>
          </p:cNvPicPr>
          <p:nvPr/>
        </p:nvPicPr>
        <p:blipFill>
          <a:blip r:embed="rId2" cstate="print"/>
          <a:srcRect/>
          <a:stretch>
            <a:fillRect/>
          </a:stretch>
        </p:blipFill>
        <p:spPr bwMode="auto">
          <a:xfrm>
            <a:off x="6858000" y="4419600"/>
            <a:ext cx="1835150" cy="2133600"/>
          </a:xfrm>
          <a:prstGeom prst="rect">
            <a:avLst/>
          </a:prstGeom>
          <a:noFill/>
          <a:ln w="9525">
            <a:noFill/>
            <a:miter lim="800000"/>
            <a:headEnd/>
            <a:tailEnd/>
          </a:ln>
        </p:spPr>
      </p:pic>
      <p:pic>
        <p:nvPicPr>
          <p:cNvPr id="7176" name="Picture 8"/>
          <p:cNvPicPr>
            <a:picLocks noChangeAspect="1" noChangeArrowheads="1"/>
          </p:cNvPicPr>
          <p:nvPr/>
        </p:nvPicPr>
        <p:blipFill>
          <a:blip r:embed="rId3" cstate="print"/>
          <a:srcRect/>
          <a:stretch>
            <a:fillRect/>
          </a:stretch>
        </p:blipFill>
        <p:spPr bwMode="auto">
          <a:xfrm>
            <a:off x="7162800" y="2819400"/>
            <a:ext cx="1295400" cy="1069975"/>
          </a:xfrm>
          <a:prstGeom prst="rect">
            <a:avLst/>
          </a:prstGeom>
          <a:noFill/>
          <a:ln w="9525">
            <a:noFill/>
            <a:miter lim="800000"/>
            <a:headEnd/>
            <a:tailEnd/>
          </a:ln>
          <a:effec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33400" y="1524000"/>
            <a:ext cx="8229600" cy="4876800"/>
          </a:xfrm>
          <a:prstGeom prst="rect">
            <a:avLst/>
          </a:prstGeom>
          <a:noFill/>
          <a:ln w="9525">
            <a:noFill/>
            <a:miter lim="800000"/>
            <a:headEnd/>
            <a:tailEnd/>
          </a:ln>
        </p:spPr>
        <p:txBody>
          <a:bodyPr/>
          <a:lstStyle/>
          <a:p>
            <a:pPr marL="342900" indent="-342900" eaLnBrk="1" hangingPunct="1">
              <a:buClr>
                <a:schemeClr val="hlink"/>
              </a:buClr>
              <a:buFont typeface="Wingdings" pitchFamily="2" charset="2"/>
              <a:buNone/>
            </a:pPr>
            <a:r>
              <a:rPr lang="en-US" sz="2400"/>
              <a:t>In addition to blood, other fluids may also present an</a:t>
            </a:r>
          </a:p>
          <a:p>
            <a:pPr marL="342900" indent="-342900" eaLnBrk="1" hangingPunct="1">
              <a:buClr>
                <a:schemeClr val="hlink"/>
              </a:buClr>
              <a:buFont typeface="Wingdings" pitchFamily="2" charset="2"/>
              <a:buNone/>
            </a:pPr>
            <a:r>
              <a:rPr lang="en-US" sz="2400"/>
              <a:t>infection risk.  OSHA defines these as “Other Potentially </a:t>
            </a:r>
          </a:p>
          <a:p>
            <a:pPr marL="342900" indent="-342900" eaLnBrk="1" hangingPunct="1">
              <a:buClr>
                <a:schemeClr val="hlink"/>
              </a:buClr>
              <a:buFont typeface="Wingdings" pitchFamily="2" charset="2"/>
              <a:buNone/>
            </a:pPr>
            <a:r>
              <a:rPr lang="en-US" sz="2400"/>
              <a:t>Infectious Materials” or OPIM.  These are listed below. </a:t>
            </a:r>
          </a:p>
          <a:p>
            <a:pPr marL="342900" indent="-342900" eaLnBrk="1" hangingPunct="1">
              <a:lnSpc>
                <a:spcPct val="130000"/>
              </a:lnSpc>
              <a:spcBef>
                <a:spcPct val="20000"/>
              </a:spcBef>
              <a:buClr>
                <a:schemeClr val="hlink"/>
              </a:buClr>
              <a:buFont typeface="Wingdings" pitchFamily="2" charset="2"/>
              <a:buNone/>
            </a:pPr>
            <a:r>
              <a:rPr lang="en-US" sz="2400"/>
              <a:t> </a:t>
            </a:r>
          </a:p>
          <a:p>
            <a:pPr marL="342900" indent="-342900" eaLnBrk="1" hangingPunct="1">
              <a:lnSpc>
                <a:spcPct val="130000"/>
              </a:lnSpc>
              <a:spcBef>
                <a:spcPct val="20000"/>
              </a:spcBef>
              <a:buClr>
                <a:schemeClr val="hlink"/>
              </a:buClr>
              <a:buFont typeface="Wingdings" pitchFamily="2" charset="2"/>
              <a:buNone/>
            </a:pPr>
            <a:r>
              <a:rPr lang="en-US"/>
              <a:t>		Synovial Fluid			Pleural Fluid</a:t>
            </a:r>
          </a:p>
          <a:p>
            <a:pPr marL="342900" indent="-342900" eaLnBrk="1" hangingPunct="1">
              <a:lnSpc>
                <a:spcPct val="130000"/>
              </a:lnSpc>
              <a:spcBef>
                <a:spcPct val="20000"/>
              </a:spcBef>
              <a:buClr>
                <a:schemeClr val="hlink"/>
              </a:buClr>
              <a:buFont typeface="Wingdings" pitchFamily="2" charset="2"/>
              <a:buNone/>
            </a:pPr>
            <a:r>
              <a:rPr lang="en-US"/>
              <a:t>		Semen				Amniotic Fluid</a:t>
            </a:r>
          </a:p>
          <a:p>
            <a:pPr marL="342900" indent="-342900" eaLnBrk="1" hangingPunct="1">
              <a:lnSpc>
                <a:spcPct val="130000"/>
              </a:lnSpc>
              <a:spcBef>
                <a:spcPct val="20000"/>
              </a:spcBef>
              <a:buClr>
                <a:schemeClr val="hlink"/>
              </a:buClr>
              <a:buFont typeface="Wingdings" pitchFamily="2" charset="2"/>
              <a:buNone/>
            </a:pPr>
            <a:r>
              <a:rPr lang="en-US"/>
              <a:t>		Peritoneal Fluid			Saliva in Dental Procedures</a:t>
            </a:r>
          </a:p>
          <a:p>
            <a:pPr marL="342900" indent="-342900" eaLnBrk="1" hangingPunct="1">
              <a:lnSpc>
                <a:spcPct val="130000"/>
              </a:lnSpc>
              <a:spcBef>
                <a:spcPct val="20000"/>
              </a:spcBef>
              <a:buClr>
                <a:schemeClr val="hlink"/>
              </a:buClr>
              <a:buFont typeface="Wingdings" pitchFamily="2" charset="2"/>
              <a:buNone/>
            </a:pPr>
            <a:r>
              <a:rPr lang="en-US"/>
              <a:t>		Pericardial Fluid 		Vaginal Secretions</a:t>
            </a:r>
          </a:p>
          <a:p>
            <a:pPr marL="342900" indent="-342900" eaLnBrk="1" hangingPunct="1">
              <a:lnSpc>
                <a:spcPct val="130000"/>
              </a:lnSpc>
              <a:spcBef>
                <a:spcPct val="20000"/>
              </a:spcBef>
              <a:buClr>
                <a:schemeClr val="hlink"/>
              </a:buClr>
              <a:buFont typeface="Wingdings" pitchFamily="2" charset="2"/>
              <a:buNone/>
            </a:pPr>
            <a:r>
              <a:rPr lang="en-US"/>
              <a:t>		Cerebraspinal Fluid		HIV or HBV Cultures</a:t>
            </a:r>
          </a:p>
          <a:p>
            <a:pPr marL="342900" indent="-342900" eaLnBrk="1" hangingPunct="1">
              <a:lnSpc>
                <a:spcPct val="130000"/>
              </a:lnSpc>
              <a:spcBef>
                <a:spcPct val="20000"/>
              </a:spcBef>
              <a:buClr>
                <a:schemeClr val="hlink"/>
              </a:buClr>
              <a:buFont typeface="Wingdings" pitchFamily="2" charset="2"/>
              <a:buNone/>
            </a:pPr>
            <a:r>
              <a:rPr lang="en-US"/>
              <a:t>		Bloody Body Fluids		Unfixed Tissue</a:t>
            </a:r>
          </a:p>
          <a:p>
            <a:pPr marL="342900" indent="-342900" eaLnBrk="1" hangingPunct="1">
              <a:lnSpc>
                <a:spcPct val="130000"/>
              </a:lnSpc>
              <a:spcBef>
                <a:spcPct val="20000"/>
              </a:spcBef>
              <a:buClr>
                <a:schemeClr val="hlink"/>
              </a:buClr>
              <a:buFont typeface="Wingdings" pitchFamily="2" charset="2"/>
              <a:buChar char="§"/>
            </a:pPr>
            <a:endParaRPr lang="en-US"/>
          </a:p>
        </p:txBody>
      </p:sp>
      <p:sp>
        <p:nvSpPr>
          <p:cNvPr id="33796" name="Rectangle 4"/>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33400" y="2209800"/>
            <a:ext cx="8229600" cy="2514600"/>
          </a:xfrm>
          <a:prstGeom prst="rect">
            <a:avLst/>
          </a:prstGeom>
          <a:noFill/>
          <a:ln w="9525">
            <a:noFill/>
            <a:miter lim="800000"/>
            <a:headEnd/>
            <a:tailEnd/>
          </a:ln>
        </p:spPr>
        <p:txBody>
          <a:bodyPr/>
          <a:lstStyle/>
          <a:p>
            <a:pPr marL="342900" indent="-342900" eaLnBrk="1" hangingPunct="1">
              <a:buClr>
                <a:schemeClr val="hlink"/>
              </a:buClr>
              <a:buFont typeface="Wingdings" pitchFamily="2" charset="2"/>
              <a:buNone/>
            </a:pPr>
            <a:r>
              <a:rPr lang="en-US" sz="2400" dirty="0" err="1"/>
              <a:t>Bloodborne</a:t>
            </a:r>
            <a:r>
              <a:rPr lang="en-US" sz="2400" dirty="0"/>
              <a:t> Pathogens are micro-organisms that are </a:t>
            </a:r>
          </a:p>
          <a:p>
            <a:pPr marL="342900" indent="-342900" eaLnBrk="1" hangingPunct="1">
              <a:buClr>
                <a:schemeClr val="hlink"/>
              </a:buClr>
              <a:buFont typeface="Wingdings" pitchFamily="2" charset="2"/>
              <a:buNone/>
            </a:pPr>
            <a:r>
              <a:rPr lang="en-US" sz="2400" dirty="0"/>
              <a:t>present in human blood and cause diseases in humans.</a:t>
            </a:r>
          </a:p>
          <a:p>
            <a:pPr marL="342900" indent="-342900" eaLnBrk="1" hangingPunct="1">
              <a:buClr>
                <a:schemeClr val="hlink"/>
              </a:buClr>
              <a:buFont typeface="Wingdings" pitchFamily="2" charset="2"/>
              <a:buNone/>
            </a:pPr>
            <a:endParaRPr lang="en-US" sz="2400" dirty="0"/>
          </a:p>
          <a:p>
            <a:pPr marL="342900" indent="-342900" eaLnBrk="1" hangingPunct="1">
              <a:buClr>
                <a:schemeClr val="hlink"/>
              </a:buClr>
              <a:buFont typeface="Wingdings" pitchFamily="2" charset="2"/>
              <a:buNone/>
            </a:pPr>
            <a:r>
              <a:rPr lang="en-US" sz="2400" dirty="0"/>
              <a:t>Commonly we emphasize Hepatitis B and HIV (Human</a:t>
            </a:r>
          </a:p>
          <a:p>
            <a:pPr marL="342900" indent="-342900" eaLnBrk="1" hangingPunct="1">
              <a:buClr>
                <a:schemeClr val="hlink"/>
              </a:buClr>
              <a:buFont typeface="Wingdings" pitchFamily="2" charset="2"/>
              <a:buNone/>
            </a:pPr>
            <a:r>
              <a:rPr lang="en-US" sz="2400" dirty="0"/>
              <a:t>Immunodeficiency Virus) in the </a:t>
            </a:r>
            <a:r>
              <a:rPr lang="en-US" sz="2400" dirty="0" smtClean="0"/>
              <a:t>Emergency Medical Treatment environment.  </a:t>
            </a:r>
          </a:p>
          <a:p>
            <a:pPr marL="342900" indent="-342900" eaLnBrk="1" hangingPunct="1">
              <a:buClr>
                <a:schemeClr val="hlink"/>
              </a:buClr>
              <a:buFont typeface="Wingdings" pitchFamily="2" charset="2"/>
              <a:buNone/>
            </a:pPr>
            <a:endParaRPr lang="en-US" sz="2400" dirty="0" smtClean="0"/>
          </a:p>
          <a:p>
            <a:pPr marL="342900" indent="-342900" eaLnBrk="1" hangingPunct="1">
              <a:buClr>
                <a:schemeClr val="hlink"/>
              </a:buClr>
              <a:buFont typeface="Wingdings" pitchFamily="2" charset="2"/>
              <a:buNone/>
            </a:pPr>
            <a:r>
              <a:rPr lang="en-US" sz="2400" dirty="0" smtClean="0"/>
              <a:t>There are </a:t>
            </a:r>
            <a:r>
              <a:rPr lang="en-US" sz="2400" dirty="0"/>
              <a:t>others.</a:t>
            </a:r>
            <a:endParaRPr lang="en-US" dirty="0"/>
          </a:p>
          <a:p>
            <a:pPr marL="342900" indent="-342900" eaLnBrk="1" hangingPunct="1">
              <a:lnSpc>
                <a:spcPct val="130000"/>
              </a:lnSpc>
              <a:spcBef>
                <a:spcPct val="20000"/>
              </a:spcBef>
              <a:buClr>
                <a:schemeClr val="hlink"/>
              </a:buClr>
              <a:buFont typeface="Wingdings" pitchFamily="2" charset="2"/>
              <a:buChar char="§"/>
            </a:pPr>
            <a:endParaRPr lang="en-US" dirty="0"/>
          </a:p>
        </p:txBody>
      </p:sp>
      <p:sp>
        <p:nvSpPr>
          <p:cNvPr id="34819" name="Rectangle 3"/>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10243" name="Text Box 3"/>
          <p:cNvSpPr txBox="1">
            <a:spLocks noChangeArrowheads="1"/>
          </p:cNvSpPr>
          <p:nvPr/>
        </p:nvSpPr>
        <p:spPr bwMode="auto">
          <a:xfrm>
            <a:off x="0" y="1066800"/>
            <a:ext cx="9144000" cy="549275"/>
          </a:xfrm>
          <a:prstGeom prst="rect">
            <a:avLst/>
          </a:prstGeom>
          <a:noFill/>
          <a:ln w="9525">
            <a:noFill/>
            <a:miter lim="800000"/>
            <a:headEnd/>
            <a:tailEnd/>
          </a:ln>
        </p:spPr>
        <p:txBody>
          <a:bodyPr>
            <a:spAutoFit/>
          </a:bodyPr>
          <a:lstStyle/>
          <a:p>
            <a:pPr algn="ctr"/>
            <a:r>
              <a:rPr lang="en-US" sz="3000" b="1">
                <a:solidFill>
                  <a:srgbClr val="000000"/>
                </a:solidFill>
              </a:rPr>
              <a:t>Employer Responsibilities Include</a:t>
            </a:r>
          </a:p>
        </p:txBody>
      </p:sp>
      <p:sp>
        <p:nvSpPr>
          <p:cNvPr id="10244" name="Text Box 4"/>
          <p:cNvSpPr txBox="1">
            <a:spLocks noChangeArrowheads="1"/>
          </p:cNvSpPr>
          <p:nvPr/>
        </p:nvSpPr>
        <p:spPr bwMode="auto">
          <a:xfrm>
            <a:off x="228600" y="2117725"/>
            <a:ext cx="8610600" cy="4446588"/>
          </a:xfrm>
          <a:prstGeom prst="rect">
            <a:avLst/>
          </a:prstGeom>
          <a:noFill/>
          <a:ln w="9525">
            <a:noFill/>
            <a:miter lim="800000"/>
            <a:headEnd/>
            <a:tailEnd/>
          </a:ln>
        </p:spPr>
        <p:txBody>
          <a:bodyPr>
            <a:spAutoFit/>
          </a:bodyPr>
          <a:lstStyle/>
          <a:p>
            <a:pPr marL="342900" indent="-342900">
              <a:buClr>
                <a:schemeClr val="hlink"/>
              </a:buClr>
              <a:buFont typeface="Wingdings" pitchFamily="2" charset="2"/>
              <a:buChar char="§"/>
            </a:pPr>
            <a:r>
              <a:rPr lang="en-US" sz="2200"/>
              <a:t>Implementing a written plan.</a:t>
            </a:r>
          </a:p>
          <a:p>
            <a:pPr marL="342900" indent="-342900">
              <a:buClr>
                <a:schemeClr val="hlink"/>
              </a:buClr>
              <a:buFont typeface="Wingdings" pitchFamily="2" charset="2"/>
              <a:buChar char="§"/>
            </a:pPr>
            <a:r>
              <a:rPr lang="en-US" sz="2200"/>
              <a:t>Enforcing good work practices that include disinfecting surfaces, following universal precautions, and proper waste disposal.</a:t>
            </a:r>
          </a:p>
          <a:p>
            <a:pPr marL="342900" indent="-342900">
              <a:buClr>
                <a:schemeClr val="hlink"/>
              </a:buClr>
              <a:buFont typeface="Wingdings" pitchFamily="2" charset="2"/>
              <a:buChar char="§"/>
            </a:pPr>
            <a:r>
              <a:rPr lang="en-US" sz="2200"/>
              <a:t>Controlling exposures through the use of needle buckets, biosafety cabinets, needleless IV systems, and self-sheathing needles.</a:t>
            </a:r>
          </a:p>
          <a:p>
            <a:pPr marL="342900" indent="-342900">
              <a:buClr>
                <a:schemeClr val="hlink"/>
              </a:buClr>
              <a:buFont typeface="Wingdings" pitchFamily="2" charset="2"/>
              <a:buChar char="§"/>
            </a:pPr>
            <a:r>
              <a:rPr lang="en-US" sz="2200"/>
              <a:t>Training employees initially and through annual updates.</a:t>
            </a:r>
          </a:p>
          <a:p>
            <a:pPr marL="342900" indent="-342900">
              <a:buClr>
                <a:schemeClr val="hlink"/>
              </a:buClr>
              <a:buFont typeface="Wingdings" pitchFamily="2" charset="2"/>
              <a:buChar char="§"/>
            </a:pPr>
            <a:r>
              <a:rPr lang="en-US" sz="2200"/>
              <a:t>Providing Personal Protective Equipment (PPE): gloves, gowns/aprons, eye protection (i.e., goggles, faceshields, side shields) and surgical mask</a:t>
            </a:r>
          </a:p>
          <a:p>
            <a:pPr marL="342900" indent="-342900">
              <a:buClr>
                <a:schemeClr val="hlink"/>
              </a:buClr>
              <a:buFont typeface="Wingdings" pitchFamily="2" charset="2"/>
              <a:buChar char="§"/>
            </a:pPr>
            <a:r>
              <a:rPr lang="en-US" sz="2200"/>
              <a:t>Identifying hazards by proper labeling of:  incubators, freezers and centrifuges</a:t>
            </a:r>
          </a:p>
          <a:p>
            <a:pPr marL="342900" indent="-342900">
              <a:buClr>
                <a:schemeClr val="hlink"/>
              </a:buClr>
              <a:buFont typeface="Wingdings" pitchFamily="2" charset="2"/>
              <a:buChar char="§"/>
            </a:pPr>
            <a:r>
              <a:rPr lang="en-US" sz="2200"/>
              <a:t>Managing medical wastes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524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
        <p:nvSpPr>
          <p:cNvPr id="11267" name="Text Box 3"/>
          <p:cNvSpPr txBox="1">
            <a:spLocks noChangeArrowheads="1"/>
          </p:cNvSpPr>
          <p:nvPr/>
        </p:nvSpPr>
        <p:spPr bwMode="auto">
          <a:xfrm>
            <a:off x="0" y="1219200"/>
            <a:ext cx="9144000" cy="549275"/>
          </a:xfrm>
          <a:prstGeom prst="rect">
            <a:avLst/>
          </a:prstGeom>
          <a:noFill/>
          <a:ln w="9525">
            <a:noFill/>
            <a:miter lim="800000"/>
            <a:headEnd/>
            <a:tailEnd/>
          </a:ln>
        </p:spPr>
        <p:txBody>
          <a:bodyPr>
            <a:spAutoFit/>
          </a:bodyPr>
          <a:lstStyle/>
          <a:p>
            <a:pPr algn="ctr"/>
            <a:r>
              <a:rPr lang="en-US" sz="3000" b="1">
                <a:solidFill>
                  <a:srgbClr val="000000"/>
                </a:solidFill>
              </a:rPr>
              <a:t>Individual Responsibilities</a:t>
            </a:r>
          </a:p>
        </p:txBody>
      </p:sp>
      <p:sp>
        <p:nvSpPr>
          <p:cNvPr id="11268" name="Text Box 4"/>
          <p:cNvSpPr txBox="1">
            <a:spLocks noChangeArrowheads="1"/>
          </p:cNvSpPr>
          <p:nvPr/>
        </p:nvSpPr>
        <p:spPr bwMode="auto">
          <a:xfrm>
            <a:off x="533400" y="2057400"/>
            <a:ext cx="7772400" cy="822325"/>
          </a:xfrm>
          <a:prstGeom prst="rect">
            <a:avLst/>
          </a:prstGeom>
          <a:noFill/>
          <a:ln w="9525">
            <a:noFill/>
            <a:miter lim="800000"/>
            <a:headEnd/>
            <a:tailEnd/>
          </a:ln>
        </p:spPr>
        <p:txBody>
          <a:bodyPr>
            <a:spAutoFit/>
          </a:bodyPr>
          <a:lstStyle/>
          <a:p>
            <a:pPr marL="342900" indent="-342900">
              <a:buClr>
                <a:schemeClr val="hlink"/>
              </a:buClr>
              <a:buFont typeface="Wingdings" pitchFamily="2" charset="2"/>
              <a:buNone/>
            </a:pPr>
            <a:r>
              <a:rPr lang="en-US" sz="2400">
                <a:solidFill>
                  <a:srgbClr val="FF0000"/>
                </a:solidFill>
              </a:rPr>
              <a:t>Your Actions are key to good exposure control.  These</a:t>
            </a:r>
          </a:p>
          <a:p>
            <a:pPr marL="342900" indent="-342900">
              <a:buClr>
                <a:schemeClr val="hlink"/>
              </a:buClr>
              <a:buFont typeface="Wingdings" pitchFamily="2" charset="2"/>
              <a:buNone/>
            </a:pPr>
            <a:r>
              <a:rPr lang="en-US" sz="2400">
                <a:solidFill>
                  <a:srgbClr val="FF0000"/>
                </a:solidFill>
              </a:rPr>
              <a:t>include:</a:t>
            </a:r>
            <a:endParaRPr lang="en-US" sz="1600">
              <a:solidFill>
                <a:srgbClr val="FF0000"/>
              </a:solidFill>
            </a:endParaRPr>
          </a:p>
        </p:txBody>
      </p:sp>
      <p:sp>
        <p:nvSpPr>
          <p:cNvPr id="11269" name="Text Box 5"/>
          <p:cNvSpPr txBox="1">
            <a:spLocks noChangeArrowheads="1"/>
          </p:cNvSpPr>
          <p:nvPr/>
        </p:nvSpPr>
        <p:spPr bwMode="auto">
          <a:xfrm>
            <a:off x="533400" y="3200400"/>
            <a:ext cx="5562600" cy="3416320"/>
          </a:xfrm>
          <a:prstGeom prst="rect">
            <a:avLst/>
          </a:prstGeom>
          <a:noFill/>
          <a:ln w="9525">
            <a:noFill/>
            <a:miter lim="800000"/>
            <a:headEnd/>
            <a:tailEnd/>
          </a:ln>
        </p:spPr>
        <p:txBody>
          <a:bodyPr>
            <a:spAutoFit/>
          </a:bodyPr>
          <a:lstStyle/>
          <a:p>
            <a:pPr marL="347663" indent="-347663">
              <a:buClr>
                <a:schemeClr val="hlink"/>
              </a:buClr>
              <a:buFont typeface="Wingdings" pitchFamily="2" charset="2"/>
              <a:buChar char="§"/>
            </a:pPr>
            <a:r>
              <a:rPr lang="en-US" sz="2400" dirty="0"/>
              <a:t>Attending training.</a:t>
            </a:r>
          </a:p>
          <a:p>
            <a:pPr marL="347663" indent="-347663">
              <a:buClr>
                <a:schemeClr val="hlink"/>
              </a:buClr>
              <a:buFont typeface="Wingdings" pitchFamily="2" charset="2"/>
              <a:buChar char="§"/>
            </a:pPr>
            <a:r>
              <a:rPr lang="en-US" sz="2400" dirty="0"/>
              <a:t>Complying with and enforcing the </a:t>
            </a:r>
            <a:r>
              <a:rPr lang="en-US" sz="2400" dirty="0" smtClean="0"/>
              <a:t>Village of Chapin </a:t>
            </a:r>
            <a:r>
              <a:rPr lang="en-US" sz="2400" dirty="0"/>
              <a:t>Exposure Control Plan.</a:t>
            </a:r>
          </a:p>
          <a:p>
            <a:pPr marL="347663" indent="-347663">
              <a:buClr>
                <a:schemeClr val="hlink"/>
              </a:buClr>
              <a:buFont typeface="Wingdings" pitchFamily="2" charset="2"/>
              <a:buChar char="§"/>
            </a:pPr>
            <a:r>
              <a:rPr lang="en-US" sz="2400" dirty="0"/>
              <a:t>Segregating medical waste properly.</a:t>
            </a:r>
          </a:p>
          <a:p>
            <a:pPr marL="347663" indent="-347663">
              <a:buClr>
                <a:schemeClr val="hlink"/>
              </a:buClr>
              <a:buFont typeface="Wingdings" pitchFamily="2" charset="2"/>
              <a:buChar char="§"/>
            </a:pPr>
            <a:r>
              <a:rPr lang="en-US" sz="2400" dirty="0"/>
              <a:t>Properly selecting, wearing, removing, and disposing of </a:t>
            </a:r>
          </a:p>
          <a:p>
            <a:pPr marL="347663" indent="-347663">
              <a:buClr>
                <a:schemeClr val="hlink"/>
              </a:buClr>
              <a:buFont typeface="Wingdings" pitchFamily="2" charset="2"/>
              <a:buNone/>
            </a:pPr>
            <a:r>
              <a:rPr lang="en-US" sz="2400" dirty="0"/>
              <a:t>    Personal Protective Equipment (PPE).</a:t>
            </a:r>
          </a:p>
        </p:txBody>
      </p:sp>
      <p:pic>
        <p:nvPicPr>
          <p:cNvPr id="9" name="Picture 8" descr="ATT3323.jpg"/>
          <p:cNvPicPr>
            <a:picLocks noChangeAspect="1"/>
          </p:cNvPicPr>
          <p:nvPr/>
        </p:nvPicPr>
        <p:blipFill>
          <a:blip r:embed="rId2" cstate="print"/>
          <a:stretch>
            <a:fillRect/>
          </a:stretch>
        </p:blipFill>
        <p:spPr>
          <a:xfrm>
            <a:off x="6096000" y="2819400"/>
            <a:ext cx="2175098" cy="1447800"/>
          </a:xfrm>
          <a:prstGeom prst="rect">
            <a:avLst/>
          </a:prstGeom>
        </p:spPr>
      </p:pic>
      <p:pic>
        <p:nvPicPr>
          <p:cNvPr id="10" name="Picture 9" descr="DSC02118.JPG"/>
          <p:cNvPicPr>
            <a:picLocks noChangeAspect="1"/>
          </p:cNvPicPr>
          <p:nvPr/>
        </p:nvPicPr>
        <p:blipFill>
          <a:blip r:embed="rId3" cstate="print"/>
          <a:stretch>
            <a:fillRect/>
          </a:stretch>
        </p:blipFill>
        <p:spPr>
          <a:xfrm>
            <a:off x="7010400" y="4648200"/>
            <a:ext cx="1155010" cy="1521636"/>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143000"/>
            <a:ext cx="9144000" cy="1143000"/>
          </a:xfrm>
          <a:prstGeom prst="rect">
            <a:avLst/>
          </a:prstGeom>
          <a:noFill/>
          <a:ln w="9525">
            <a:noFill/>
            <a:miter lim="800000"/>
            <a:headEnd/>
            <a:tailEnd/>
          </a:ln>
        </p:spPr>
        <p:txBody>
          <a:bodyPr anchor="ctr"/>
          <a:lstStyle/>
          <a:p>
            <a:pPr algn="ctr" eaLnBrk="1" hangingPunct="1">
              <a:buClr>
                <a:schemeClr val="hlink"/>
              </a:buClr>
              <a:buFont typeface="Wingdings" pitchFamily="2" charset="2"/>
              <a:buNone/>
            </a:pPr>
            <a:r>
              <a:rPr lang="en-US" sz="3000" b="1">
                <a:solidFill>
                  <a:srgbClr val="000000"/>
                </a:solidFill>
              </a:rPr>
              <a:t>Hepatitis B Virus (HBV), </a:t>
            </a:r>
          </a:p>
          <a:p>
            <a:pPr algn="ctr" eaLnBrk="1" hangingPunct="1">
              <a:buClr>
                <a:schemeClr val="hlink"/>
              </a:buClr>
              <a:buFont typeface="Wingdings" pitchFamily="2" charset="2"/>
              <a:buNone/>
            </a:pPr>
            <a:r>
              <a:rPr lang="en-US" sz="3000" b="1">
                <a:solidFill>
                  <a:srgbClr val="000000"/>
                </a:solidFill>
              </a:rPr>
              <a:t>Hepatitis C Virus (HCV), and </a:t>
            </a:r>
          </a:p>
          <a:p>
            <a:pPr algn="ctr" eaLnBrk="1" hangingPunct="1">
              <a:buClr>
                <a:schemeClr val="hlink"/>
              </a:buClr>
              <a:buFont typeface="Wingdings" pitchFamily="2" charset="2"/>
              <a:buNone/>
            </a:pPr>
            <a:r>
              <a:rPr lang="en-US" sz="3000" b="1">
                <a:solidFill>
                  <a:srgbClr val="000000"/>
                </a:solidFill>
              </a:rPr>
              <a:t>Human Immunodeficiency Virus (HIV)</a:t>
            </a:r>
          </a:p>
        </p:txBody>
      </p:sp>
      <p:sp>
        <p:nvSpPr>
          <p:cNvPr id="12291" name="Rectangle 3"/>
          <p:cNvSpPr>
            <a:spLocks noChangeArrowheads="1"/>
          </p:cNvSpPr>
          <p:nvPr/>
        </p:nvSpPr>
        <p:spPr bwMode="auto">
          <a:xfrm>
            <a:off x="609600" y="3124200"/>
            <a:ext cx="7772400" cy="3048000"/>
          </a:xfrm>
          <a:prstGeom prst="rect">
            <a:avLst/>
          </a:prstGeom>
          <a:noFill/>
          <a:ln w="9525">
            <a:noFill/>
            <a:miter lim="800000"/>
            <a:headEnd/>
            <a:tailEnd/>
          </a:ln>
        </p:spPr>
        <p:txBody>
          <a:bodyPr/>
          <a:lstStyle/>
          <a:p>
            <a:pPr marL="342900" indent="-342900" eaLnBrk="1" hangingPunct="1">
              <a:spcBef>
                <a:spcPct val="20000"/>
              </a:spcBef>
              <a:buClr>
                <a:schemeClr val="hlink"/>
              </a:buClr>
              <a:buFont typeface="Wingdings" pitchFamily="2" charset="2"/>
              <a:buChar char="§"/>
            </a:pPr>
            <a:r>
              <a:rPr lang="en-US" sz="2400"/>
              <a:t>Bloodborne viruses</a:t>
            </a:r>
          </a:p>
          <a:p>
            <a:pPr marL="342900" indent="-342900" eaLnBrk="1" hangingPunct="1">
              <a:spcBef>
                <a:spcPct val="20000"/>
              </a:spcBef>
              <a:buClr>
                <a:schemeClr val="hlink"/>
              </a:buClr>
              <a:buFont typeface="Wingdings" pitchFamily="2" charset="2"/>
              <a:buChar char="§"/>
            </a:pPr>
            <a:r>
              <a:rPr lang="en-US" sz="2400"/>
              <a:t>Can produce chronic infection </a:t>
            </a:r>
          </a:p>
          <a:p>
            <a:pPr marL="342900" indent="-342900" eaLnBrk="1" hangingPunct="1">
              <a:spcBef>
                <a:spcPct val="20000"/>
              </a:spcBef>
              <a:buClr>
                <a:schemeClr val="hlink"/>
              </a:buClr>
              <a:buFont typeface="Wingdings" pitchFamily="2" charset="2"/>
              <a:buChar char="§"/>
            </a:pPr>
            <a:r>
              <a:rPr lang="en-US" sz="2400"/>
              <a:t>Transmissible in healthcare settings</a:t>
            </a:r>
          </a:p>
          <a:p>
            <a:pPr marL="342900" indent="-342900" eaLnBrk="1" hangingPunct="1">
              <a:spcBef>
                <a:spcPct val="20000"/>
              </a:spcBef>
              <a:buClr>
                <a:schemeClr val="hlink"/>
              </a:buClr>
              <a:buFont typeface="Wingdings" pitchFamily="2" charset="2"/>
              <a:buChar char="§"/>
            </a:pPr>
            <a:r>
              <a:rPr lang="en-US" sz="2400"/>
              <a:t>Data from multiple sources (e.g., surveillance, observational studies, serosurveys) used to assess risk of occupational transmission</a:t>
            </a:r>
          </a:p>
        </p:txBody>
      </p:sp>
      <p:sp>
        <p:nvSpPr>
          <p:cNvPr id="19460" name="Rectangle 4"/>
          <p:cNvSpPr>
            <a:spLocks noChangeArrowheads="1"/>
          </p:cNvSpPr>
          <p:nvPr/>
        </p:nvSpPr>
        <p:spPr bwMode="auto">
          <a:xfrm>
            <a:off x="0" y="76200"/>
            <a:ext cx="9144000" cy="9144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rPr>
              <a:t>Bloodborne Pathogen Training</a:t>
            </a:r>
          </a:p>
        </p:txBody>
      </p:sp>
    </p:spTree>
  </p:cSld>
  <p:clrMapOvr>
    <a:masterClrMapping/>
  </p:clrMapOvr>
  <p:transition spd="slow"/>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1441</TotalTime>
  <Words>1490</Words>
  <Application>Microsoft Office PowerPoint</Application>
  <PresentationFormat>On-screen Show (4:3)</PresentationFormat>
  <Paragraphs>237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Textured</vt:lpstr>
      <vt:lpstr>Chapin Area Rescue Squad Bloodborne Pathogen and Infection Control Plan</vt:lpstr>
      <vt:lpstr>Bloodborne Pathogen Training</vt:lpstr>
      <vt:lpstr>Bloodborne Pathogen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 Training</dc:title>
  <dc:creator>ECS</dc:creator>
  <cp:lastModifiedBy>Byce McCormick</cp:lastModifiedBy>
  <cp:revision>94</cp:revision>
  <dcterms:created xsi:type="dcterms:W3CDTF">2005-11-15T16:46:09Z</dcterms:created>
  <dcterms:modified xsi:type="dcterms:W3CDTF">2018-12-14T03:56:38Z</dcterms:modified>
</cp:coreProperties>
</file>