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30.xml" ContentType="application/vnd.openxmlformats-officedocument.presentationml.notesSlide+xml"/>
  <Override PartName="/ppt/tags/tag4.xml" ContentType="application/vnd.openxmlformats-officedocument.presentationml.tags+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7.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8.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9.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 id="2147483657" r:id="rId4"/>
    <p:sldMasterId id="2147483660" r:id="rId5"/>
    <p:sldMasterId id="2147483663" r:id="rId6"/>
  </p:sldMasterIdLst>
  <p:notesMasterIdLst>
    <p:notesMasterId r:id="rId85"/>
  </p:notesMasterIdLst>
  <p:sldIdLst>
    <p:sldId id="256" r:id="rId7"/>
    <p:sldId id="277" r:id="rId8"/>
    <p:sldId id="280" r:id="rId9"/>
    <p:sldId id="281" r:id="rId10"/>
    <p:sldId id="268" r:id="rId11"/>
    <p:sldId id="1318" r:id="rId12"/>
    <p:sldId id="1316" r:id="rId13"/>
    <p:sldId id="1317" r:id="rId14"/>
    <p:sldId id="772" r:id="rId15"/>
    <p:sldId id="773" r:id="rId16"/>
    <p:sldId id="774" r:id="rId17"/>
    <p:sldId id="775" r:id="rId18"/>
    <p:sldId id="284" r:id="rId19"/>
    <p:sldId id="684" r:id="rId20"/>
    <p:sldId id="728" r:id="rId21"/>
    <p:sldId id="635" r:id="rId22"/>
    <p:sldId id="681" r:id="rId23"/>
    <p:sldId id="680" r:id="rId24"/>
    <p:sldId id="307" r:id="rId25"/>
    <p:sldId id="272" r:id="rId26"/>
    <p:sldId id="683" r:id="rId27"/>
    <p:sldId id="633" r:id="rId28"/>
    <p:sldId id="727" r:id="rId29"/>
    <p:sldId id="634" r:id="rId30"/>
    <p:sldId id="614" r:id="rId31"/>
    <p:sldId id="729" r:id="rId32"/>
    <p:sldId id="678" r:id="rId33"/>
    <p:sldId id="616" r:id="rId34"/>
    <p:sldId id="642" r:id="rId35"/>
    <p:sldId id="655" r:id="rId36"/>
    <p:sldId id="685" r:id="rId37"/>
    <p:sldId id="645" r:id="rId38"/>
    <p:sldId id="646" r:id="rId39"/>
    <p:sldId id="625" r:id="rId40"/>
    <p:sldId id="648" r:id="rId41"/>
    <p:sldId id="649" r:id="rId42"/>
    <p:sldId id="686" r:id="rId43"/>
    <p:sldId id="754" r:id="rId44"/>
    <p:sldId id="753" r:id="rId45"/>
    <p:sldId id="260" r:id="rId46"/>
    <p:sldId id="738" r:id="rId47"/>
    <p:sldId id="740" r:id="rId48"/>
    <p:sldId id="692" r:id="rId49"/>
    <p:sldId id="697" r:id="rId50"/>
    <p:sldId id="699" r:id="rId51"/>
    <p:sldId id="273" r:id="rId52"/>
    <p:sldId id="265" r:id="rId53"/>
    <p:sldId id="731" r:id="rId54"/>
    <p:sldId id="1339" r:id="rId55"/>
    <p:sldId id="762" r:id="rId56"/>
    <p:sldId id="767" r:id="rId57"/>
    <p:sldId id="690" r:id="rId58"/>
    <p:sldId id="750" r:id="rId59"/>
    <p:sldId id="739" r:id="rId60"/>
    <p:sldId id="647" r:id="rId61"/>
    <p:sldId id="744" r:id="rId62"/>
    <p:sldId id="656" r:id="rId63"/>
    <p:sldId id="1681" r:id="rId64"/>
    <p:sldId id="763" r:id="rId65"/>
    <p:sldId id="768" r:id="rId66"/>
    <p:sldId id="664" r:id="rId67"/>
    <p:sldId id="693" r:id="rId68"/>
    <p:sldId id="764" r:id="rId69"/>
    <p:sldId id="751" r:id="rId70"/>
    <p:sldId id="734" r:id="rId71"/>
    <p:sldId id="755" r:id="rId72"/>
    <p:sldId id="1684" r:id="rId73"/>
    <p:sldId id="765" r:id="rId74"/>
    <p:sldId id="769" r:id="rId75"/>
    <p:sldId id="757" r:id="rId76"/>
    <p:sldId id="1687" r:id="rId77"/>
    <p:sldId id="766" r:id="rId78"/>
    <p:sldId id="770" r:id="rId79"/>
    <p:sldId id="737" r:id="rId80"/>
    <p:sldId id="771" r:id="rId81"/>
    <p:sldId id="1343" r:id="rId82"/>
    <p:sldId id="1342" r:id="rId83"/>
    <p:sldId id="760" r:id="rId84"/>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e Lainhart" initials="NL" lastIdx="17" clrIdx="0">
    <p:extLst>
      <p:ext uri="{19B8F6BF-5375-455C-9EA6-DF929625EA0E}">
        <p15:presenceInfo xmlns:p15="http://schemas.microsoft.com/office/powerpoint/2012/main" userId="Nichole Lainh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724"/>
    <a:srgbClr val="1D9D9B"/>
    <a:srgbClr val="644E5A"/>
    <a:srgbClr val="F07AA4"/>
    <a:srgbClr val="7E89B4"/>
    <a:srgbClr val="F387AE"/>
    <a:srgbClr val="57C4C7"/>
    <a:srgbClr val="870C71"/>
    <a:srgbClr val="1C70DE"/>
    <a:srgbClr val="5011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359" autoAdjust="0"/>
  </p:normalViewPr>
  <p:slideViewPr>
    <p:cSldViewPr snapToGrid="0" snapToObjects="1">
      <p:cViewPr varScale="1">
        <p:scale>
          <a:sx n="125" d="100"/>
          <a:sy n="125" d="100"/>
        </p:scale>
        <p:origin x="1194" y="102"/>
      </p:cViewPr>
      <p:guideLst>
        <p:guide orient="horz" pos="162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1FA2E-D061-1C4C-97AC-268C94070C8C}" type="doc">
      <dgm:prSet loTypeId="urn:microsoft.com/office/officeart/2005/8/layout/hierarchy6" loCatId="" qsTypeId="urn:microsoft.com/office/officeart/2005/8/quickstyle/simple2" qsCatId="simple" csTypeId="urn:microsoft.com/office/officeart/2005/8/colors/colorful4" csCatId="colorful" phldr="1"/>
      <dgm:spPr/>
      <dgm:t>
        <a:bodyPr/>
        <a:lstStyle/>
        <a:p>
          <a:endParaRPr lang="en-US"/>
        </a:p>
      </dgm:t>
    </dgm:pt>
    <dgm:pt modelId="{F084FC54-BF98-5A4E-A408-8ADCEF661F4A}"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algn="ctr" rtl="0"/>
          <a:r>
            <a:rPr lang="en-US" sz="1400" b="1" dirty="0">
              <a:solidFill>
                <a:schemeClr val="bg1"/>
              </a:solidFill>
            </a:rPr>
            <a:t>Preferred</a:t>
          </a:r>
          <a:r>
            <a:rPr lang="en-US" sz="1200" b="1" dirty="0">
              <a:solidFill>
                <a:schemeClr val="bg1"/>
              </a:solidFill>
            </a:rPr>
            <a:t> </a:t>
          </a:r>
        </a:p>
        <a:p>
          <a:pPr algn="ctr" rtl="0"/>
          <a:r>
            <a:rPr lang="en-US" sz="1200" b="1" dirty="0">
              <a:solidFill>
                <a:schemeClr val="bg1"/>
              </a:solidFill>
            </a:rPr>
            <a:t>Ibrutinib</a:t>
          </a:r>
          <a:r>
            <a:rPr lang="en-US" sz="1200" b="0" dirty="0">
              <a:solidFill>
                <a:schemeClr val="bg1"/>
              </a:solidFill>
            </a:rPr>
            <a:t> (category 1)</a:t>
          </a:r>
        </a:p>
        <a:p>
          <a:pPr algn="ctr" rtl="0"/>
          <a:r>
            <a:rPr lang="en-US" sz="1200" b="1" dirty="0">
              <a:solidFill>
                <a:schemeClr val="bg1"/>
              </a:solidFill>
            </a:rPr>
            <a:t>Acalabrutinib</a:t>
          </a:r>
          <a:r>
            <a:rPr lang="en-US" sz="1200" b="0" dirty="0">
              <a:solidFill>
                <a:schemeClr val="bg1"/>
              </a:solidFill>
            </a:rPr>
            <a:t> </a:t>
          </a:r>
          <a:r>
            <a:rPr lang="en-US" sz="1200" b="0" dirty="0">
              <a:solidFill>
                <a:schemeClr val="bg1"/>
              </a:solidFill>
              <a:latin typeface="+mn-lt"/>
              <a:cs typeface="Arial"/>
            </a:rPr>
            <a:t>±</a:t>
          </a:r>
          <a:r>
            <a:rPr lang="en-US" sz="1200" b="0" dirty="0">
              <a:solidFill>
                <a:schemeClr val="bg1"/>
              </a:solidFill>
            </a:rPr>
            <a:t> obinutuzumab</a:t>
          </a:r>
        </a:p>
        <a:p>
          <a:pPr algn="ctr" rtl="0"/>
          <a:r>
            <a:rPr lang="en-US" sz="1200" b="0" dirty="0">
              <a:solidFill>
                <a:schemeClr val="bg1"/>
              </a:solidFill>
            </a:rPr>
            <a:t>Venetoclax + obinutuzumab</a:t>
          </a:r>
        </a:p>
      </dgm:t>
    </dgm:pt>
    <dgm:pt modelId="{779E9404-EDAA-C940-96F1-D92924D81D46}" type="parTrans" cxnId="{E1BF7151-E67A-AE4D-ACDE-603B4AA68985}">
      <dgm:prSet/>
      <dgm:spPr>
        <a:ln>
          <a:solidFill>
            <a:schemeClr val="tx1"/>
          </a:solidFill>
        </a:ln>
      </dgm:spPr>
      <dgm:t>
        <a:bodyPr/>
        <a:lstStyle/>
        <a:p>
          <a:endParaRPr lang="en-US" sz="3200">
            <a:solidFill>
              <a:srgbClr val="000000"/>
            </a:solidFill>
          </a:endParaRPr>
        </a:p>
      </dgm:t>
    </dgm:pt>
    <dgm:pt modelId="{C7227139-A3BF-FF40-8D8E-BBC745E384AD}" type="sibTrans" cxnId="{E1BF7151-E67A-AE4D-ACDE-603B4AA68985}">
      <dgm:prSet/>
      <dgm:spPr/>
      <dgm:t>
        <a:bodyPr/>
        <a:lstStyle/>
        <a:p>
          <a:endParaRPr lang="en-US" sz="3200">
            <a:solidFill>
              <a:srgbClr val="000000"/>
            </a:solidFill>
          </a:endParaRPr>
        </a:p>
      </dgm:t>
    </dgm:pt>
    <dgm:pt modelId="{F1861771-5105-284D-8EC2-9B9CA697B72E}"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400" b="1" dirty="0">
              <a:solidFill>
                <a:schemeClr val="bg1"/>
              </a:solidFill>
            </a:rPr>
            <a:t>Other recommended regimens </a:t>
          </a:r>
        </a:p>
        <a:p>
          <a:pPr rtl="0"/>
          <a:r>
            <a:rPr lang="en-US" sz="1200" dirty="0">
              <a:solidFill>
                <a:schemeClr val="bg1"/>
              </a:solidFill>
            </a:rPr>
            <a:t>Bendamustine + anti-CD20 mAb (not recommended for frail patients</a:t>
          </a:r>
          <a:r>
            <a:rPr lang="en-US" sz="1200" baseline="0" dirty="0">
              <a:solidFill>
                <a:schemeClr val="bg1"/>
              </a:solidFill>
            </a:rPr>
            <a:t>), chlorambucil + obinutuzumab, HDMP + rituximab, ibrutinib + obinutuzumab, obinutuzumab, chlorambucil, rituximab</a:t>
          </a:r>
          <a:endParaRPr lang="en-US" sz="1200" dirty="0">
            <a:solidFill>
              <a:schemeClr val="bg1"/>
            </a:solidFill>
          </a:endParaRPr>
        </a:p>
      </dgm:t>
    </dgm:pt>
    <dgm:pt modelId="{FACEAA54-EFDA-CE4D-B5A8-376B2B036862}" type="parTrans" cxnId="{8C71073A-E9BE-9C43-875F-0A8CFFC1FC8B}">
      <dgm:prSet/>
      <dgm:spPr>
        <a:ln>
          <a:solidFill>
            <a:schemeClr val="tx1"/>
          </a:solidFill>
        </a:ln>
      </dgm:spPr>
      <dgm:t>
        <a:bodyPr/>
        <a:lstStyle/>
        <a:p>
          <a:endParaRPr lang="en-US" sz="3200">
            <a:solidFill>
              <a:srgbClr val="000000"/>
            </a:solidFill>
          </a:endParaRPr>
        </a:p>
      </dgm:t>
    </dgm:pt>
    <dgm:pt modelId="{757A1F40-1F65-EE44-A189-F4C410B18B39}" type="sibTrans" cxnId="{8C71073A-E9BE-9C43-875F-0A8CFFC1FC8B}">
      <dgm:prSet/>
      <dgm:spPr/>
      <dgm:t>
        <a:bodyPr/>
        <a:lstStyle/>
        <a:p>
          <a:endParaRPr lang="en-US" sz="3200">
            <a:solidFill>
              <a:srgbClr val="000000"/>
            </a:solidFill>
          </a:endParaRPr>
        </a:p>
      </dgm:t>
    </dgm:pt>
    <dgm:pt modelId="{E3F36852-F967-F642-95A4-1781F28C15E3}" type="asst">
      <dgm:prSet custT="1"/>
      <dgm:spPr>
        <a:solidFill>
          <a:schemeClr val="tx1">
            <a:lumMod val="85000"/>
            <a:lumOff val="1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400" b="1" dirty="0">
              <a:solidFill>
                <a:schemeClr val="bg1"/>
              </a:solidFill>
            </a:rPr>
            <a:t>Preferred</a:t>
          </a:r>
          <a:r>
            <a:rPr lang="en-US" sz="1400" dirty="0">
              <a:solidFill>
                <a:schemeClr val="bg1"/>
              </a:solidFill>
            </a:rPr>
            <a:t> </a:t>
          </a:r>
        </a:p>
        <a:p>
          <a:pPr rtl="0"/>
          <a:r>
            <a:rPr lang="en-US" sz="1200" b="1" dirty="0">
              <a:solidFill>
                <a:schemeClr val="bg1"/>
              </a:solidFill>
            </a:rPr>
            <a:t>Ibrutinib </a:t>
          </a:r>
          <a:r>
            <a:rPr lang="en-US" sz="1200" b="0" dirty="0">
              <a:solidFill>
                <a:schemeClr val="bg1"/>
              </a:solidFill>
            </a:rPr>
            <a:t>(category 1)</a:t>
          </a:r>
        </a:p>
        <a:p>
          <a:r>
            <a:rPr lang="en-US" sz="1200" b="1" dirty="0">
              <a:solidFill>
                <a:schemeClr val="bg1"/>
              </a:solidFill>
            </a:rPr>
            <a:t>Acalabrutinib</a:t>
          </a:r>
          <a:r>
            <a:rPr lang="en-US" sz="1200" b="0" dirty="0">
              <a:solidFill>
                <a:schemeClr val="bg1"/>
              </a:solidFill>
            </a:rPr>
            <a:t> </a:t>
          </a:r>
          <a:r>
            <a:rPr lang="en-US" sz="1200" b="0" dirty="0">
              <a:solidFill>
                <a:schemeClr val="bg1"/>
              </a:solidFill>
              <a:latin typeface="+mn-lt"/>
              <a:cs typeface="Arial"/>
            </a:rPr>
            <a:t>±</a:t>
          </a:r>
          <a:r>
            <a:rPr lang="en-US" sz="1200" b="0" dirty="0">
              <a:solidFill>
                <a:schemeClr val="bg1"/>
              </a:solidFill>
            </a:rPr>
            <a:t> obinutuzumab</a:t>
          </a:r>
        </a:p>
        <a:p>
          <a:r>
            <a:rPr lang="en-US" sz="1200" b="0" dirty="0">
              <a:solidFill>
                <a:schemeClr val="bg1"/>
              </a:solidFill>
            </a:rPr>
            <a:t>Venetoclax + obinutuzumab</a:t>
          </a:r>
          <a:endParaRPr lang="en-US" sz="1200" b="1" dirty="0">
            <a:solidFill>
              <a:schemeClr val="bg1"/>
            </a:solidFill>
          </a:endParaRPr>
        </a:p>
      </dgm:t>
    </dgm:pt>
    <dgm:pt modelId="{E1E659FD-DE70-6047-B7C9-6170C4C82B53}" type="parTrans" cxnId="{9F618C13-2834-8B4F-9EC1-06B2FE7F0F98}">
      <dgm:prSet/>
      <dgm:spPr>
        <a:ln>
          <a:solidFill>
            <a:schemeClr val="tx1"/>
          </a:solidFill>
        </a:ln>
      </dgm:spPr>
      <dgm:t>
        <a:bodyPr/>
        <a:lstStyle/>
        <a:p>
          <a:endParaRPr lang="en-US" sz="3200">
            <a:solidFill>
              <a:srgbClr val="000000"/>
            </a:solidFill>
          </a:endParaRPr>
        </a:p>
      </dgm:t>
    </dgm:pt>
    <dgm:pt modelId="{16D95371-0BF3-1E4F-97F6-2760688926A1}" type="sibTrans" cxnId="{9F618C13-2834-8B4F-9EC1-06B2FE7F0F98}">
      <dgm:prSet/>
      <dgm:spPr/>
      <dgm:t>
        <a:bodyPr/>
        <a:lstStyle/>
        <a:p>
          <a:endParaRPr lang="en-US" sz="3200">
            <a:solidFill>
              <a:srgbClr val="000000"/>
            </a:solidFill>
          </a:endParaRPr>
        </a:p>
      </dgm:t>
    </dgm:pt>
    <dgm:pt modelId="{827ABE34-EBE7-344B-8790-44CE7F2FB951}" type="asst">
      <dgm:prSet custT="1"/>
      <dgm:spPr>
        <a:solidFill>
          <a:schemeClr val="tx1">
            <a:lumMod val="85000"/>
            <a:lumOff val="1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400" b="1" dirty="0">
              <a:solidFill>
                <a:schemeClr val="bg1"/>
              </a:solidFill>
            </a:rPr>
            <a:t>Other recommended regimens</a:t>
          </a:r>
        </a:p>
        <a:p>
          <a:pPr rtl="0"/>
          <a:r>
            <a:rPr lang="en-US" sz="1200" dirty="0">
              <a:solidFill>
                <a:schemeClr val="bg1"/>
              </a:solidFill>
            </a:rPr>
            <a:t>Bendamustine + anti-CD20 mAb, FCR (preferred for IGHV-mutated CLL), FR, HDMP + rituximab, </a:t>
          </a:r>
        </a:p>
        <a:p>
          <a:pPr rtl="0"/>
          <a:r>
            <a:rPr lang="en-US" sz="1200" dirty="0">
              <a:solidFill>
                <a:schemeClr val="bg1"/>
              </a:solidFill>
            </a:rPr>
            <a:t>ibrutinib + rituximab, PCR</a:t>
          </a:r>
        </a:p>
      </dgm:t>
    </dgm:pt>
    <dgm:pt modelId="{E8EF3A9E-3AF7-6F49-8ED9-7BCE665171B8}" type="parTrans" cxnId="{6BDE4189-B1DC-1349-9EE8-551FF70802A1}">
      <dgm:prSet/>
      <dgm:spPr>
        <a:ln>
          <a:solidFill>
            <a:schemeClr val="tx1"/>
          </a:solidFill>
        </a:ln>
      </dgm:spPr>
      <dgm:t>
        <a:bodyPr/>
        <a:lstStyle/>
        <a:p>
          <a:endParaRPr lang="en-US" sz="3200">
            <a:solidFill>
              <a:srgbClr val="000000"/>
            </a:solidFill>
          </a:endParaRPr>
        </a:p>
      </dgm:t>
    </dgm:pt>
    <dgm:pt modelId="{29F343B2-53A2-1446-AE4B-0BB23835D2D3}" type="sibTrans" cxnId="{6BDE4189-B1DC-1349-9EE8-551FF70802A1}">
      <dgm:prSet/>
      <dgm:spPr/>
      <dgm:t>
        <a:bodyPr/>
        <a:lstStyle/>
        <a:p>
          <a:endParaRPr lang="en-US" sz="3200">
            <a:solidFill>
              <a:srgbClr val="000000"/>
            </a:solidFill>
          </a:endParaRPr>
        </a:p>
      </dgm:t>
    </dgm:pt>
    <dgm:pt modelId="{1E2FA3BB-88D2-1644-B7FB-5418E6E0A638}"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200" dirty="0">
              <a:solidFill>
                <a:schemeClr val="bg1"/>
              </a:solidFill>
            </a:rPr>
            <a:t>Frail with significant comorbidities or </a:t>
          </a:r>
          <a:r>
            <a:rPr lang="en-US" sz="1200" baseline="0" dirty="0">
              <a:solidFill>
                <a:schemeClr val="bg1"/>
              </a:solidFill>
            </a:rPr>
            <a:t>≥65 or younger with significant comorbidities</a:t>
          </a:r>
          <a:endParaRPr lang="en-US" sz="1200" dirty="0">
            <a:solidFill>
              <a:schemeClr val="bg1"/>
            </a:solidFill>
          </a:endParaRPr>
        </a:p>
      </dgm:t>
    </dgm:pt>
    <dgm:pt modelId="{710D7B27-9B00-2C43-BF55-F092BECDA7AD}" type="sibTrans" cxnId="{78D6BC7F-E9A9-BF4C-A11E-7B3960F7F3F9}">
      <dgm:prSet/>
      <dgm:spPr/>
      <dgm:t>
        <a:bodyPr/>
        <a:lstStyle/>
        <a:p>
          <a:endParaRPr lang="en-US" sz="3200">
            <a:solidFill>
              <a:srgbClr val="000000"/>
            </a:solidFill>
          </a:endParaRPr>
        </a:p>
      </dgm:t>
    </dgm:pt>
    <dgm:pt modelId="{8E7D8764-7703-794A-BFCF-54FAA5C59144}" type="parTrans" cxnId="{78D6BC7F-E9A9-BF4C-A11E-7B3960F7F3F9}">
      <dgm:prSet/>
      <dgm:spPr>
        <a:ln>
          <a:solidFill>
            <a:schemeClr val="tx1"/>
          </a:solidFill>
        </a:ln>
      </dgm:spPr>
      <dgm:t>
        <a:bodyPr/>
        <a:lstStyle/>
        <a:p>
          <a:endParaRPr lang="en-US" sz="3200">
            <a:solidFill>
              <a:srgbClr val="000000"/>
            </a:solidFill>
          </a:endParaRPr>
        </a:p>
      </dgm:t>
    </dgm:pt>
    <dgm:pt modelId="{1C6CAA83-D341-AC48-965A-08254D161DA0}" type="asst">
      <dgm:prSet custT="1"/>
      <dgm:spPr>
        <a:solidFill>
          <a:schemeClr val="tx1">
            <a:lumMod val="85000"/>
            <a:lumOff val="1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200" baseline="0" dirty="0">
              <a:solidFill>
                <a:schemeClr val="bg1"/>
              </a:solidFill>
            </a:rPr>
            <a:t>&lt;65 and without significant comorbidities </a:t>
          </a:r>
          <a:endParaRPr lang="en-US" sz="1200" dirty="0">
            <a:solidFill>
              <a:schemeClr val="bg1"/>
            </a:solidFill>
          </a:endParaRPr>
        </a:p>
      </dgm:t>
    </dgm:pt>
    <dgm:pt modelId="{7FA71112-9BB4-BB49-B51C-EC653C8EB7B9}" type="sibTrans" cxnId="{3EFBB9B5-3B22-BA4C-BB03-1C827BEDBA32}">
      <dgm:prSet/>
      <dgm:spPr/>
      <dgm:t>
        <a:bodyPr/>
        <a:lstStyle/>
        <a:p>
          <a:endParaRPr lang="en-US" sz="3200">
            <a:solidFill>
              <a:srgbClr val="000000"/>
            </a:solidFill>
          </a:endParaRPr>
        </a:p>
      </dgm:t>
    </dgm:pt>
    <dgm:pt modelId="{21284AAE-D025-8845-AECC-6F879829B288}" type="parTrans" cxnId="{3EFBB9B5-3B22-BA4C-BB03-1C827BEDBA32}">
      <dgm:prSet/>
      <dgm:spPr>
        <a:ln>
          <a:solidFill>
            <a:schemeClr val="tx1"/>
          </a:solidFill>
        </a:ln>
      </dgm:spPr>
      <dgm:t>
        <a:bodyPr/>
        <a:lstStyle/>
        <a:p>
          <a:endParaRPr lang="en-US" sz="3200">
            <a:solidFill>
              <a:srgbClr val="000000"/>
            </a:solidFill>
          </a:endParaRPr>
        </a:p>
      </dgm:t>
    </dgm:pt>
    <dgm:pt modelId="{F795C498-AC63-B846-BC5C-D2F257B1BE59}">
      <dgm:prSet phldrT="[Text]" custT="1"/>
      <dgm:spPr>
        <a:solidFill>
          <a:srgbClr val="F25724"/>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sz="1400" b="1" dirty="0">
              <a:solidFill>
                <a:schemeClr val="bg1"/>
              </a:solidFill>
            </a:rPr>
            <a:t>Age and Comorbidities Evaluated</a:t>
          </a:r>
        </a:p>
      </dgm:t>
    </dgm:pt>
    <dgm:pt modelId="{134E9251-289B-AA4B-81A2-2595FF9E7638}" type="sibTrans" cxnId="{592CB0D7-0B1F-4445-A0DE-830A8E0F1625}">
      <dgm:prSet/>
      <dgm:spPr/>
      <dgm:t>
        <a:bodyPr/>
        <a:lstStyle/>
        <a:p>
          <a:endParaRPr lang="en-US" sz="3200">
            <a:solidFill>
              <a:srgbClr val="000000"/>
            </a:solidFill>
          </a:endParaRPr>
        </a:p>
      </dgm:t>
    </dgm:pt>
    <dgm:pt modelId="{F8E5306B-FCA7-3549-B317-E124B56F8E18}" type="parTrans" cxnId="{592CB0D7-0B1F-4445-A0DE-830A8E0F1625}">
      <dgm:prSet/>
      <dgm:spPr/>
      <dgm:t>
        <a:bodyPr/>
        <a:lstStyle/>
        <a:p>
          <a:endParaRPr lang="en-US" sz="3200">
            <a:solidFill>
              <a:srgbClr val="000000"/>
            </a:solidFill>
          </a:endParaRPr>
        </a:p>
      </dgm:t>
    </dgm:pt>
    <dgm:pt modelId="{EB1D0F36-43A7-DA43-97F5-02902A67C9AA}" type="pres">
      <dgm:prSet presAssocID="{B251FA2E-D061-1C4C-97AC-268C94070C8C}" presName="mainComposite" presStyleCnt="0">
        <dgm:presLayoutVars>
          <dgm:chPref val="1"/>
          <dgm:dir/>
          <dgm:animOne val="branch"/>
          <dgm:animLvl val="lvl"/>
          <dgm:resizeHandles val="exact"/>
        </dgm:presLayoutVars>
      </dgm:prSet>
      <dgm:spPr/>
    </dgm:pt>
    <dgm:pt modelId="{13E28CA1-7FDA-7140-AB76-74CCFE765700}" type="pres">
      <dgm:prSet presAssocID="{B251FA2E-D061-1C4C-97AC-268C94070C8C}" presName="hierFlow" presStyleCnt="0"/>
      <dgm:spPr/>
    </dgm:pt>
    <dgm:pt modelId="{47A25D64-6741-684C-ADC3-67043F79AE9D}" type="pres">
      <dgm:prSet presAssocID="{B251FA2E-D061-1C4C-97AC-268C94070C8C}" presName="hierChild1" presStyleCnt="0">
        <dgm:presLayoutVars>
          <dgm:chPref val="1"/>
          <dgm:animOne val="branch"/>
          <dgm:animLvl val="lvl"/>
        </dgm:presLayoutVars>
      </dgm:prSet>
      <dgm:spPr/>
    </dgm:pt>
    <dgm:pt modelId="{414BF0F7-DB96-084B-AD83-C0874EFF281C}" type="pres">
      <dgm:prSet presAssocID="{F795C498-AC63-B846-BC5C-D2F257B1BE59}" presName="Name14" presStyleCnt="0"/>
      <dgm:spPr/>
    </dgm:pt>
    <dgm:pt modelId="{AC0B9B16-1AB9-1941-97C0-1CD580922DB4}" type="pres">
      <dgm:prSet presAssocID="{F795C498-AC63-B846-BC5C-D2F257B1BE59}" presName="level1Shape" presStyleLbl="node0" presStyleIdx="0" presStyleCnt="1" custScaleX="514213" custScaleY="73974" custLinFactNeighborY="-30970">
        <dgm:presLayoutVars>
          <dgm:chPref val="3"/>
        </dgm:presLayoutVars>
      </dgm:prSet>
      <dgm:spPr/>
    </dgm:pt>
    <dgm:pt modelId="{33C34FF1-E8E3-5641-9590-50EC2D31BD5D}" type="pres">
      <dgm:prSet presAssocID="{F795C498-AC63-B846-BC5C-D2F257B1BE59}" presName="hierChild2" presStyleCnt="0"/>
      <dgm:spPr/>
    </dgm:pt>
    <dgm:pt modelId="{2E722F59-61A1-BB49-A969-B3075C38AA6A}" type="pres">
      <dgm:prSet presAssocID="{8E7D8764-7703-794A-BFCF-54FAA5C59144}" presName="Name19" presStyleLbl="parChTrans1D2" presStyleIdx="0" presStyleCnt="2"/>
      <dgm:spPr/>
    </dgm:pt>
    <dgm:pt modelId="{525DE0B8-9A69-A646-86A1-9829888E378C}" type="pres">
      <dgm:prSet presAssocID="{1E2FA3BB-88D2-1644-B7FB-5418E6E0A638}" presName="Name21" presStyleCnt="0"/>
      <dgm:spPr/>
    </dgm:pt>
    <dgm:pt modelId="{5243A648-A692-1B47-B555-D7A7F7221C2F}" type="pres">
      <dgm:prSet presAssocID="{1E2FA3BB-88D2-1644-B7FB-5418E6E0A638}" presName="level2Shape" presStyleLbl="asst1" presStyleIdx="0" presStyleCnt="6" custScaleX="685018" custScaleY="123908" custLinFactNeighborX="-66854" custLinFactNeighborY="-24656"/>
      <dgm:spPr/>
    </dgm:pt>
    <dgm:pt modelId="{BF35EDE8-C47A-E740-B1EC-58A6F3F5A0AB}" type="pres">
      <dgm:prSet presAssocID="{1E2FA3BB-88D2-1644-B7FB-5418E6E0A638}" presName="hierChild3" presStyleCnt="0"/>
      <dgm:spPr/>
    </dgm:pt>
    <dgm:pt modelId="{2C001CA8-07AA-2244-9DD1-640A6670BD14}" type="pres">
      <dgm:prSet presAssocID="{779E9404-EDAA-C940-96F1-D92924D81D46}" presName="Name19" presStyleLbl="parChTrans1D3" presStyleIdx="0" presStyleCnt="4"/>
      <dgm:spPr/>
    </dgm:pt>
    <dgm:pt modelId="{9FCF471D-A2CD-1248-B1B0-42E61E8FB90C}" type="pres">
      <dgm:prSet presAssocID="{F084FC54-BF98-5A4E-A408-8ADCEF661F4A}" presName="Name21" presStyleCnt="0"/>
      <dgm:spPr/>
    </dgm:pt>
    <dgm:pt modelId="{75BD98A5-8D5C-0648-A45A-B1362C756DFD}" type="pres">
      <dgm:prSet presAssocID="{F084FC54-BF98-5A4E-A408-8ADCEF661F4A}" presName="level2Shape" presStyleLbl="asst1" presStyleIdx="1" presStyleCnt="6" custScaleX="328528" custScaleY="328026" custLinFactNeighborX="-230" custLinFactNeighborY="-8035"/>
      <dgm:spPr/>
    </dgm:pt>
    <dgm:pt modelId="{825EC53E-28E3-954D-A27C-AE913C3275F3}" type="pres">
      <dgm:prSet presAssocID="{F084FC54-BF98-5A4E-A408-8ADCEF661F4A}" presName="hierChild3" presStyleCnt="0"/>
      <dgm:spPr/>
    </dgm:pt>
    <dgm:pt modelId="{3D043944-C9C8-B442-8106-4E174F7A7792}" type="pres">
      <dgm:prSet presAssocID="{FACEAA54-EFDA-CE4D-B5A8-376B2B036862}" presName="Name19" presStyleLbl="parChTrans1D3" presStyleIdx="1" presStyleCnt="4"/>
      <dgm:spPr/>
    </dgm:pt>
    <dgm:pt modelId="{8F94232D-9F01-C549-89E7-F6A9A75995D3}" type="pres">
      <dgm:prSet presAssocID="{F1861771-5105-284D-8EC2-9B9CA697B72E}" presName="Name21" presStyleCnt="0"/>
      <dgm:spPr/>
    </dgm:pt>
    <dgm:pt modelId="{D97EF4DF-D915-F34F-8100-D5B85737F638}" type="pres">
      <dgm:prSet presAssocID="{F1861771-5105-284D-8EC2-9B9CA697B72E}" presName="level2Shape" presStyleLbl="asst1" presStyleIdx="2" presStyleCnt="6" custScaleX="341318" custScaleY="533667" custLinFactNeighborX="-6471" custLinFactNeighborY="-9113"/>
      <dgm:spPr/>
    </dgm:pt>
    <dgm:pt modelId="{16BF7DAB-A530-6C43-820B-6FBC2EF849AD}" type="pres">
      <dgm:prSet presAssocID="{F1861771-5105-284D-8EC2-9B9CA697B72E}" presName="hierChild3" presStyleCnt="0"/>
      <dgm:spPr/>
    </dgm:pt>
    <dgm:pt modelId="{44DFF089-9C74-4542-9D0C-F646152F821F}" type="pres">
      <dgm:prSet presAssocID="{21284AAE-D025-8845-AECC-6F879829B288}" presName="Name19" presStyleLbl="parChTrans1D2" presStyleIdx="1" presStyleCnt="2"/>
      <dgm:spPr/>
    </dgm:pt>
    <dgm:pt modelId="{1B2219FC-C835-9043-9299-BB260042AF54}" type="pres">
      <dgm:prSet presAssocID="{1C6CAA83-D341-AC48-965A-08254D161DA0}" presName="Name21" presStyleCnt="0"/>
      <dgm:spPr/>
    </dgm:pt>
    <dgm:pt modelId="{5047763A-F1EB-E445-A8B7-4F5089A6DFC5}" type="pres">
      <dgm:prSet presAssocID="{1C6CAA83-D341-AC48-965A-08254D161DA0}" presName="level2Shape" presStyleLbl="asst1" presStyleIdx="3" presStyleCnt="6" custScaleX="566246" custScaleY="115982" custLinFactNeighborY="-24656"/>
      <dgm:spPr/>
    </dgm:pt>
    <dgm:pt modelId="{0367DEDB-7A45-3E47-BEAE-BA11DBD2FDEC}" type="pres">
      <dgm:prSet presAssocID="{1C6CAA83-D341-AC48-965A-08254D161DA0}" presName="hierChild3" presStyleCnt="0"/>
      <dgm:spPr/>
    </dgm:pt>
    <dgm:pt modelId="{6F88568B-ABEB-CE48-BD4B-3B4EC8A021F8}" type="pres">
      <dgm:prSet presAssocID="{E1E659FD-DE70-6047-B7C9-6170C4C82B53}" presName="Name19" presStyleLbl="parChTrans1D3" presStyleIdx="2" presStyleCnt="4"/>
      <dgm:spPr/>
    </dgm:pt>
    <dgm:pt modelId="{A7D23EE3-021B-F74B-9979-CAB3B0D51888}" type="pres">
      <dgm:prSet presAssocID="{E3F36852-F967-F642-95A4-1781F28C15E3}" presName="Name21" presStyleCnt="0"/>
      <dgm:spPr/>
    </dgm:pt>
    <dgm:pt modelId="{EDB62DF1-0790-0946-A705-068B46E9519D}" type="pres">
      <dgm:prSet presAssocID="{E3F36852-F967-F642-95A4-1781F28C15E3}" presName="level2Shape" presStyleLbl="asst1" presStyleIdx="4" presStyleCnt="6" custScaleX="274443" custScaleY="418763" custLinFactNeighborX="-121" custLinFactNeighborY="-685"/>
      <dgm:spPr/>
    </dgm:pt>
    <dgm:pt modelId="{5A80CAF9-90FB-A745-8C6A-88411224B43C}" type="pres">
      <dgm:prSet presAssocID="{E3F36852-F967-F642-95A4-1781F28C15E3}" presName="hierChild3" presStyleCnt="0"/>
      <dgm:spPr/>
    </dgm:pt>
    <dgm:pt modelId="{B5FAAAEE-AE51-944F-88A0-0C68320286AE}" type="pres">
      <dgm:prSet presAssocID="{E8EF3A9E-3AF7-6F49-8ED9-7BCE665171B8}" presName="Name19" presStyleLbl="parChTrans1D3" presStyleIdx="3" presStyleCnt="4"/>
      <dgm:spPr/>
    </dgm:pt>
    <dgm:pt modelId="{4703D473-0078-8C4E-A83C-83FEDCCBE737}" type="pres">
      <dgm:prSet presAssocID="{827ABE34-EBE7-344B-8790-44CE7F2FB951}" presName="Name21" presStyleCnt="0"/>
      <dgm:spPr/>
    </dgm:pt>
    <dgm:pt modelId="{D9C6B361-F87E-2A4B-B9B7-86CDDD918A63}" type="pres">
      <dgm:prSet presAssocID="{827ABE34-EBE7-344B-8790-44CE7F2FB951}" presName="level2Shape" presStyleLbl="asst1" presStyleIdx="5" presStyleCnt="6" custScaleX="437815" custScaleY="316191" custLinFactNeighborY="737"/>
      <dgm:spPr/>
    </dgm:pt>
    <dgm:pt modelId="{18BCB9B1-3729-DB44-B376-8E09FD1F38A3}" type="pres">
      <dgm:prSet presAssocID="{827ABE34-EBE7-344B-8790-44CE7F2FB951}" presName="hierChild3" presStyleCnt="0"/>
      <dgm:spPr/>
    </dgm:pt>
    <dgm:pt modelId="{3FF9686C-21C2-C149-9897-501567D56D08}" type="pres">
      <dgm:prSet presAssocID="{B251FA2E-D061-1C4C-97AC-268C94070C8C}" presName="bgShapesFlow" presStyleCnt="0"/>
      <dgm:spPr/>
    </dgm:pt>
  </dgm:ptLst>
  <dgm:cxnLst>
    <dgm:cxn modelId="{B8B81F0E-9F59-374E-B228-741CDBBBA088}" type="presOf" srcId="{F084FC54-BF98-5A4E-A408-8ADCEF661F4A}" destId="{75BD98A5-8D5C-0648-A45A-B1362C756DFD}" srcOrd="0" destOrd="0" presId="urn:microsoft.com/office/officeart/2005/8/layout/hierarchy6"/>
    <dgm:cxn modelId="{9F618C13-2834-8B4F-9EC1-06B2FE7F0F98}" srcId="{1C6CAA83-D341-AC48-965A-08254D161DA0}" destId="{E3F36852-F967-F642-95A4-1781F28C15E3}" srcOrd="0" destOrd="0" parTransId="{E1E659FD-DE70-6047-B7C9-6170C4C82B53}" sibTransId="{16D95371-0BF3-1E4F-97F6-2760688926A1}"/>
    <dgm:cxn modelId="{3FA98338-DE74-B74B-8A32-ADCBA7A8036D}" type="presOf" srcId="{779E9404-EDAA-C940-96F1-D92924D81D46}" destId="{2C001CA8-07AA-2244-9DD1-640A6670BD14}" srcOrd="0" destOrd="0" presId="urn:microsoft.com/office/officeart/2005/8/layout/hierarchy6"/>
    <dgm:cxn modelId="{8C71073A-E9BE-9C43-875F-0A8CFFC1FC8B}" srcId="{1E2FA3BB-88D2-1644-B7FB-5418E6E0A638}" destId="{F1861771-5105-284D-8EC2-9B9CA697B72E}" srcOrd="1" destOrd="0" parTransId="{FACEAA54-EFDA-CE4D-B5A8-376B2B036862}" sibTransId="{757A1F40-1F65-EE44-A189-F4C410B18B39}"/>
    <dgm:cxn modelId="{E1BF7151-E67A-AE4D-ACDE-603B4AA68985}" srcId="{1E2FA3BB-88D2-1644-B7FB-5418E6E0A638}" destId="{F084FC54-BF98-5A4E-A408-8ADCEF661F4A}" srcOrd="0" destOrd="0" parTransId="{779E9404-EDAA-C940-96F1-D92924D81D46}" sibTransId="{C7227139-A3BF-FF40-8D8E-BBC745E384AD}"/>
    <dgm:cxn modelId="{E9C8EF76-C0FF-054C-B040-BAF934B63A2B}" type="presOf" srcId="{827ABE34-EBE7-344B-8790-44CE7F2FB951}" destId="{D9C6B361-F87E-2A4B-B9B7-86CDDD918A63}" srcOrd="0" destOrd="0" presId="urn:microsoft.com/office/officeart/2005/8/layout/hierarchy6"/>
    <dgm:cxn modelId="{E3557D79-F0C4-7B45-97B6-0AE4E02171DC}" type="presOf" srcId="{E8EF3A9E-3AF7-6F49-8ED9-7BCE665171B8}" destId="{B5FAAAEE-AE51-944F-88A0-0C68320286AE}" srcOrd="0" destOrd="0" presId="urn:microsoft.com/office/officeart/2005/8/layout/hierarchy6"/>
    <dgm:cxn modelId="{0F18F87A-99FD-6B43-BCFC-3F83F368B48C}" type="presOf" srcId="{B251FA2E-D061-1C4C-97AC-268C94070C8C}" destId="{EB1D0F36-43A7-DA43-97F5-02902A67C9AA}" srcOrd="0" destOrd="0" presId="urn:microsoft.com/office/officeart/2005/8/layout/hierarchy6"/>
    <dgm:cxn modelId="{78D6BC7F-E9A9-BF4C-A11E-7B3960F7F3F9}" srcId="{F795C498-AC63-B846-BC5C-D2F257B1BE59}" destId="{1E2FA3BB-88D2-1644-B7FB-5418E6E0A638}" srcOrd="0" destOrd="0" parTransId="{8E7D8764-7703-794A-BFCF-54FAA5C59144}" sibTransId="{710D7B27-9B00-2C43-BF55-F092BECDA7AD}"/>
    <dgm:cxn modelId="{6BDE4189-B1DC-1349-9EE8-551FF70802A1}" srcId="{1C6CAA83-D341-AC48-965A-08254D161DA0}" destId="{827ABE34-EBE7-344B-8790-44CE7F2FB951}" srcOrd="1" destOrd="0" parTransId="{E8EF3A9E-3AF7-6F49-8ED9-7BCE665171B8}" sibTransId="{29F343B2-53A2-1446-AE4B-0BB23835D2D3}"/>
    <dgm:cxn modelId="{97935890-7BA6-5D4B-BE6E-64C5E425F2E4}" type="presOf" srcId="{1C6CAA83-D341-AC48-965A-08254D161DA0}" destId="{5047763A-F1EB-E445-A8B7-4F5089A6DFC5}" srcOrd="0" destOrd="0" presId="urn:microsoft.com/office/officeart/2005/8/layout/hierarchy6"/>
    <dgm:cxn modelId="{83D82F98-9EF5-CE44-9B8A-4A5B64FC1861}" type="presOf" srcId="{FACEAA54-EFDA-CE4D-B5A8-376B2B036862}" destId="{3D043944-C9C8-B442-8106-4E174F7A7792}" srcOrd="0" destOrd="0" presId="urn:microsoft.com/office/officeart/2005/8/layout/hierarchy6"/>
    <dgm:cxn modelId="{416021A2-03B0-5E48-94E0-BDCF15B730D1}" type="presOf" srcId="{8E7D8764-7703-794A-BFCF-54FAA5C59144}" destId="{2E722F59-61A1-BB49-A969-B3075C38AA6A}" srcOrd="0" destOrd="0" presId="urn:microsoft.com/office/officeart/2005/8/layout/hierarchy6"/>
    <dgm:cxn modelId="{B618EBAC-4800-C144-81A1-B77A693F4B93}" type="presOf" srcId="{21284AAE-D025-8845-AECC-6F879829B288}" destId="{44DFF089-9C74-4542-9D0C-F646152F821F}" srcOrd="0" destOrd="0" presId="urn:microsoft.com/office/officeart/2005/8/layout/hierarchy6"/>
    <dgm:cxn modelId="{3EFBB9B5-3B22-BA4C-BB03-1C827BEDBA32}" srcId="{F795C498-AC63-B846-BC5C-D2F257B1BE59}" destId="{1C6CAA83-D341-AC48-965A-08254D161DA0}" srcOrd="1" destOrd="0" parTransId="{21284AAE-D025-8845-AECC-6F879829B288}" sibTransId="{7FA71112-9BB4-BB49-B51C-EC653C8EB7B9}"/>
    <dgm:cxn modelId="{76CB02C0-88E0-6243-9384-374BBD44F7F6}" type="presOf" srcId="{E1E659FD-DE70-6047-B7C9-6170C4C82B53}" destId="{6F88568B-ABEB-CE48-BD4B-3B4EC8A021F8}" srcOrd="0" destOrd="0" presId="urn:microsoft.com/office/officeart/2005/8/layout/hierarchy6"/>
    <dgm:cxn modelId="{23D510C1-EF9D-1642-84A9-B5F34AEEA47C}" type="presOf" srcId="{F1861771-5105-284D-8EC2-9B9CA697B72E}" destId="{D97EF4DF-D915-F34F-8100-D5B85737F638}" srcOrd="0" destOrd="0" presId="urn:microsoft.com/office/officeart/2005/8/layout/hierarchy6"/>
    <dgm:cxn modelId="{920626C4-0B2A-8541-9DD1-FC3587BD55AF}" type="presOf" srcId="{1E2FA3BB-88D2-1644-B7FB-5418E6E0A638}" destId="{5243A648-A692-1B47-B555-D7A7F7221C2F}" srcOrd="0" destOrd="0" presId="urn:microsoft.com/office/officeart/2005/8/layout/hierarchy6"/>
    <dgm:cxn modelId="{592CB0D7-0B1F-4445-A0DE-830A8E0F1625}" srcId="{B251FA2E-D061-1C4C-97AC-268C94070C8C}" destId="{F795C498-AC63-B846-BC5C-D2F257B1BE59}" srcOrd="0" destOrd="0" parTransId="{F8E5306B-FCA7-3549-B317-E124B56F8E18}" sibTransId="{134E9251-289B-AA4B-81A2-2595FF9E7638}"/>
    <dgm:cxn modelId="{8A94B8E3-911F-494C-9A46-645C7DA27825}" type="presOf" srcId="{F795C498-AC63-B846-BC5C-D2F257B1BE59}" destId="{AC0B9B16-1AB9-1941-97C0-1CD580922DB4}" srcOrd="0" destOrd="0" presId="urn:microsoft.com/office/officeart/2005/8/layout/hierarchy6"/>
    <dgm:cxn modelId="{2332AEFE-7AFB-3E4F-A154-34AC15A56A0D}" type="presOf" srcId="{E3F36852-F967-F642-95A4-1781F28C15E3}" destId="{EDB62DF1-0790-0946-A705-068B46E9519D}" srcOrd="0" destOrd="0" presId="urn:microsoft.com/office/officeart/2005/8/layout/hierarchy6"/>
    <dgm:cxn modelId="{210A2D70-34AA-6046-AD69-7E5033BD4831}" type="presParOf" srcId="{EB1D0F36-43A7-DA43-97F5-02902A67C9AA}" destId="{13E28CA1-7FDA-7140-AB76-74CCFE765700}" srcOrd="0" destOrd="0" presId="urn:microsoft.com/office/officeart/2005/8/layout/hierarchy6"/>
    <dgm:cxn modelId="{1DA80519-61C3-A74C-A9AC-B07390DEC866}" type="presParOf" srcId="{13E28CA1-7FDA-7140-AB76-74CCFE765700}" destId="{47A25D64-6741-684C-ADC3-67043F79AE9D}" srcOrd="0" destOrd="0" presId="urn:microsoft.com/office/officeart/2005/8/layout/hierarchy6"/>
    <dgm:cxn modelId="{94E8D336-A45B-FC42-9389-DA32FD4848A4}" type="presParOf" srcId="{47A25D64-6741-684C-ADC3-67043F79AE9D}" destId="{414BF0F7-DB96-084B-AD83-C0874EFF281C}" srcOrd="0" destOrd="0" presId="urn:microsoft.com/office/officeart/2005/8/layout/hierarchy6"/>
    <dgm:cxn modelId="{3138E936-1BA1-934C-8823-E79C222DD451}" type="presParOf" srcId="{414BF0F7-DB96-084B-AD83-C0874EFF281C}" destId="{AC0B9B16-1AB9-1941-97C0-1CD580922DB4}" srcOrd="0" destOrd="0" presId="urn:microsoft.com/office/officeart/2005/8/layout/hierarchy6"/>
    <dgm:cxn modelId="{D11D5DE9-8E42-194F-B74C-16FFFF3B373A}" type="presParOf" srcId="{414BF0F7-DB96-084B-AD83-C0874EFF281C}" destId="{33C34FF1-E8E3-5641-9590-50EC2D31BD5D}" srcOrd="1" destOrd="0" presId="urn:microsoft.com/office/officeart/2005/8/layout/hierarchy6"/>
    <dgm:cxn modelId="{3846107C-0BFA-8540-9C50-67AAFA127567}" type="presParOf" srcId="{33C34FF1-E8E3-5641-9590-50EC2D31BD5D}" destId="{2E722F59-61A1-BB49-A969-B3075C38AA6A}" srcOrd="0" destOrd="0" presId="urn:microsoft.com/office/officeart/2005/8/layout/hierarchy6"/>
    <dgm:cxn modelId="{29C95570-C277-FE4C-B8A0-5291DD7AF3A8}" type="presParOf" srcId="{33C34FF1-E8E3-5641-9590-50EC2D31BD5D}" destId="{525DE0B8-9A69-A646-86A1-9829888E378C}" srcOrd="1" destOrd="0" presId="urn:microsoft.com/office/officeart/2005/8/layout/hierarchy6"/>
    <dgm:cxn modelId="{3E9708FE-4CBA-ED45-B79C-90284DC68843}" type="presParOf" srcId="{525DE0B8-9A69-A646-86A1-9829888E378C}" destId="{5243A648-A692-1B47-B555-D7A7F7221C2F}" srcOrd="0" destOrd="0" presId="urn:microsoft.com/office/officeart/2005/8/layout/hierarchy6"/>
    <dgm:cxn modelId="{DBC958D5-3A1B-E443-9A96-C9CCE9E6F061}" type="presParOf" srcId="{525DE0B8-9A69-A646-86A1-9829888E378C}" destId="{BF35EDE8-C47A-E740-B1EC-58A6F3F5A0AB}" srcOrd="1" destOrd="0" presId="urn:microsoft.com/office/officeart/2005/8/layout/hierarchy6"/>
    <dgm:cxn modelId="{307FDC60-D077-A048-95E0-C49F92F560FA}" type="presParOf" srcId="{BF35EDE8-C47A-E740-B1EC-58A6F3F5A0AB}" destId="{2C001CA8-07AA-2244-9DD1-640A6670BD14}" srcOrd="0" destOrd="0" presId="urn:microsoft.com/office/officeart/2005/8/layout/hierarchy6"/>
    <dgm:cxn modelId="{490E4405-5175-EF48-926B-11FD31B584CF}" type="presParOf" srcId="{BF35EDE8-C47A-E740-B1EC-58A6F3F5A0AB}" destId="{9FCF471D-A2CD-1248-B1B0-42E61E8FB90C}" srcOrd="1" destOrd="0" presId="urn:microsoft.com/office/officeart/2005/8/layout/hierarchy6"/>
    <dgm:cxn modelId="{B1712F21-7E8F-6B47-868A-6FDADCCF615E}" type="presParOf" srcId="{9FCF471D-A2CD-1248-B1B0-42E61E8FB90C}" destId="{75BD98A5-8D5C-0648-A45A-B1362C756DFD}" srcOrd="0" destOrd="0" presId="urn:microsoft.com/office/officeart/2005/8/layout/hierarchy6"/>
    <dgm:cxn modelId="{7B7E846C-8B90-E642-80A2-BAB25986BB55}" type="presParOf" srcId="{9FCF471D-A2CD-1248-B1B0-42E61E8FB90C}" destId="{825EC53E-28E3-954D-A27C-AE913C3275F3}" srcOrd="1" destOrd="0" presId="urn:microsoft.com/office/officeart/2005/8/layout/hierarchy6"/>
    <dgm:cxn modelId="{D92B4FDB-7834-1644-8E97-7EC8D3F7F34E}" type="presParOf" srcId="{BF35EDE8-C47A-E740-B1EC-58A6F3F5A0AB}" destId="{3D043944-C9C8-B442-8106-4E174F7A7792}" srcOrd="2" destOrd="0" presId="urn:microsoft.com/office/officeart/2005/8/layout/hierarchy6"/>
    <dgm:cxn modelId="{D0C6FB86-F88A-8C4C-9B61-656E8E31B57C}" type="presParOf" srcId="{BF35EDE8-C47A-E740-B1EC-58A6F3F5A0AB}" destId="{8F94232D-9F01-C549-89E7-F6A9A75995D3}" srcOrd="3" destOrd="0" presId="urn:microsoft.com/office/officeart/2005/8/layout/hierarchy6"/>
    <dgm:cxn modelId="{CFF0A684-6731-6746-8075-D39A03E87CE2}" type="presParOf" srcId="{8F94232D-9F01-C549-89E7-F6A9A75995D3}" destId="{D97EF4DF-D915-F34F-8100-D5B85737F638}" srcOrd="0" destOrd="0" presId="urn:microsoft.com/office/officeart/2005/8/layout/hierarchy6"/>
    <dgm:cxn modelId="{9B36EDCD-FD70-EB42-A968-CDCF4FB74B2A}" type="presParOf" srcId="{8F94232D-9F01-C549-89E7-F6A9A75995D3}" destId="{16BF7DAB-A530-6C43-820B-6FBC2EF849AD}" srcOrd="1" destOrd="0" presId="urn:microsoft.com/office/officeart/2005/8/layout/hierarchy6"/>
    <dgm:cxn modelId="{F1CE6A7E-CD5D-7642-B055-B56CA22E63AB}" type="presParOf" srcId="{33C34FF1-E8E3-5641-9590-50EC2D31BD5D}" destId="{44DFF089-9C74-4542-9D0C-F646152F821F}" srcOrd="2" destOrd="0" presId="urn:microsoft.com/office/officeart/2005/8/layout/hierarchy6"/>
    <dgm:cxn modelId="{B8EA99E7-30B5-F24E-8334-F05A957C546F}" type="presParOf" srcId="{33C34FF1-E8E3-5641-9590-50EC2D31BD5D}" destId="{1B2219FC-C835-9043-9299-BB260042AF54}" srcOrd="3" destOrd="0" presId="urn:microsoft.com/office/officeart/2005/8/layout/hierarchy6"/>
    <dgm:cxn modelId="{D17AC5DE-C4F5-EC40-BDA7-0C0135E8DF6E}" type="presParOf" srcId="{1B2219FC-C835-9043-9299-BB260042AF54}" destId="{5047763A-F1EB-E445-A8B7-4F5089A6DFC5}" srcOrd="0" destOrd="0" presId="urn:microsoft.com/office/officeart/2005/8/layout/hierarchy6"/>
    <dgm:cxn modelId="{C7A0B9D5-F161-F942-8FE8-3439219E00B0}" type="presParOf" srcId="{1B2219FC-C835-9043-9299-BB260042AF54}" destId="{0367DEDB-7A45-3E47-BEAE-BA11DBD2FDEC}" srcOrd="1" destOrd="0" presId="urn:microsoft.com/office/officeart/2005/8/layout/hierarchy6"/>
    <dgm:cxn modelId="{F8B282DA-D945-A742-A1E8-15260BD68B4D}" type="presParOf" srcId="{0367DEDB-7A45-3E47-BEAE-BA11DBD2FDEC}" destId="{6F88568B-ABEB-CE48-BD4B-3B4EC8A021F8}" srcOrd="0" destOrd="0" presId="urn:microsoft.com/office/officeart/2005/8/layout/hierarchy6"/>
    <dgm:cxn modelId="{E84C8F6D-4DB4-E248-96D1-A33213C313D2}" type="presParOf" srcId="{0367DEDB-7A45-3E47-BEAE-BA11DBD2FDEC}" destId="{A7D23EE3-021B-F74B-9979-CAB3B0D51888}" srcOrd="1" destOrd="0" presId="urn:microsoft.com/office/officeart/2005/8/layout/hierarchy6"/>
    <dgm:cxn modelId="{05242BBF-D373-1441-B628-7FA784BC2D06}" type="presParOf" srcId="{A7D23EE3-021B-F74B-9979-CAB3B0D51888}" destId="{EDB62DF1-0790-0946-A705-068B46E9519D}" srcOrd="0" destOrd="0" presId="urn:microsoft.com/office/officeart/2005/8/layout/hierarchy6"/>
    <dgm:cxn modelId="{82C0E2BF-5BA6-F14E-B052-C92B2718325B}" type="presParOf" srcId="{A7D23EE3-021B-F74B-9979-CAB3B0D51888}" destId="{5A80CAF9-90FB-A745-8C6A-88411224B43C}" srcOrd="1" destOrd="0" presId="urn:microsoft.com/office/officeart/2005/8/layout/hierarchy6"/>
    <dgm:cxn modelId="{6DDC0834-7AF6-C549-A5DB-0B0CA2B31BB7}" type="presParOf" srcId="{0367DEDB-7A45-3E47-BEAE-BA11DBD2FDEC}" destId="{B5FAAAEE-AE51-944F-88A0-0C68320286AE}" srcOrd="2" destOrd="0" presId="urn:microsoft.com/office/officeart/2005/8/layout/hierarchy6"/>
    <dgm:cxn modelId="{A0936CE6-11CB-9448-8288-1239775DF171}" type="presParOf" srcId="{0367DEDB-7A45-3E47-BEAE-BA11DBD2FDEC}" destId="{4703D473-0078-8C4E-A83C-83FEDCCBE737}" srcOrd="3" destOrd="0" presId="urn:microsoft.com/office/officeart/2005/8/layout/hierarchy6"/>
    <dgm:cxn modelId="{560AF62F-6D49-0749-8477-0426344CC714}" type="presParOf" srcId="{4703D473-0078-8C4E-A83C-83FEDCCBE737}" destId="{D9C6B361-F87E-2A4B-B9B7-86CDDD918A63}" srcOrd="0" destOrd="0" presId="urn:microsoft.com/office/officeart/2005/8/layout/hierarchy6"/>
    <dgm:cxn modelId="{0624AA47-61AE-7447-B905-B9D7BD1A37F8}" type="presParOf" srcId="{4703D473-0078-8C4E-A83C-83FEDCCBE737}" destId="{18BCB9B1-3729-DB44-B376-8E09FD1F38A3}" srcOrd="1" destOrd="0" presId="urn:microsoft.com/office/officeart/2005/8/layout/hierarchy6"/>
    <dgm:cxn modelId="{4C8A3F6B-32A7-9944-A2C2-9DDB7F69BC89}" type="presParOf" srcId="{EB1D0F36-43A7-DA43-97F5-02902A67C9AA}" destId="{3FF9686C-21C2-C149-9897-501567D56D08}" srcOrd="1" destOrd="0" presId="urn:microsoft.com/office/officeart/2005/8/layout/hierarchy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1FA2E-D061-1C4C-97AC-268C94070C8C}" type="doc">
      <dgm:prSet loTypeId="urn:microsoft.com/office/officeart/2005/8/layout/hierarchy6" loCatId="" qsTypeId="urn:microsoft.com/office/officeart/2005/8/quickstyle/simple2" qsCatId="simple" csTypeId="urn:microsoft.com/office/officeart/2005/8/colors/colorful4" csCatId="colorful" phldr="1"/>
      <dgm:spPr/>
      <dgm:t>
        <a:bodyPr/>
        <a:lstStyle/>
        <a:p>
          <a:endParaRPr lang="en-US"/>
        </a:p>
      </dgm:t>
    </dgm:pt>
    <dgm:pt modelId="{F084FC54-BF98-5A4E-A408-8ADCEF661F4A}"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algn="ctr" rtl="0"/>
          <a:r>
            <a:rPr lang="en-US" sz="1800" b="1" dirty="0">
              <a:solidFill>
                <a:schemeClr val="bg1"/>
              </a:solidFill>
              <a:latin typeface="+mn-lt"/>
              <a:cs typeface="Arial"/>
            </a:rPr>
            <a:t>Preferred</a:t>
          </a:r>
        </a:p>
        <a:p>
          <a:pPr algn="ctr" rtl="0"/>
          <a:r>
            <a:rPr lang="en-US" sz="1600" b="0" dirty="0">
              <a:solidFill>
                <a:schemeClr val="bg1"/>
              </a:solidFill>
            </a:rPr>
            <a:t>Ibrutinib </a:t>
          </a:r>
        </a:p>
        <a:p>
          <a:pPr algn="ctr" rtl="0"/>
          <a:r>
            <a:rPr lang="en-US" sz="1600" b="0" dirty="0">
              <a:solidFill>
                <a:schemeClr val="bg1"/>
              </a:solidFill>
            </a:rPr>
            <a:t>Acalabrutinib </a:t>
          </a:r>
          <a:r>
            <a:rPr lang="en-US" sz="1600" b="0" dirty="0">
              <a:solidFill>
                <a:schemeClr val="bg1"/>
              </a:solidFill>
              <a:latin typeface="+mn-lt"/>
              <a:cs typeface="Arial"/>
            </a:rPr>
            <a:t>±</a:t>
          </a:r>
          <a:r>
            <a:rPr lang="en-US" sz="1600" b="0" dirty="0">
              <a:solidFill>
                <a:schemeClr val="bg1"/>
              </a:solidFill>
            </a:rPr>
            <a:t> obinutuzumab</a:t>
          </a:r>
        </a:p>
        <a:p>
          <a:pPr algn="ctr"/>
          <a:r>
            <a:rPr lang="en-US" sz="1600" b="0" dirty="0">
              <a:solidFill>
                <a:schemeClr val="bg1"/>
              </a:solidFill>
            </a:rPr>
            <a:t>Venetoclax + obinutuzumab</a:t>
          </a:r>
          <a:endParaRPr lang="en-US" sz="1600" b="1" dirty="0">
            <a:solidFill>
              <a:schemeClr val="bg1"/>
            </a:solidFill>
            <a:latin typeface="+mn-lt"/>
            <a:cs typeface="Arial"/>
          </a:endParaRPr>
        </a:p>
      </dgm:t>
    </dgm:pt>
    <dgm:pt modelId="{779E9404-EDAA-C940-96F1-D92924D81D46}" type="parTrans" cxnId="{E1BF7151-E67A-AE4D-ACDE-603B4AA68985}">
      <dgm:prSet/>
      <dgm:spPr>
        <a:ln>
          <a:solidFill>
            <a:schemeClr val="tx1"/>
          </a:solidFill>
        </a:ln>
      </dgm:spPr>
      <dgm:t>
        <a:bodyPr/>
        <a:lstStyle/>
        <a:p>
          <a:endParaRPr lang="en-US" sz="3200">
            <a:solidFill>
              <a:srgbClr val="000000"/>
            </a:solidFill>
            <a:latin typeface="+mn-lt"/>
            <a:cs typeface="Arial"/>
          </a:endParaRPr>
        </a:p>
      </dgm:t>
    </dgm:pt>
    <dgm:pt modelId="{C7227139-A3BF-FF40-8D8E-BBC745E384AD}" type="sibTrans" cxnId="{E1BF7151-E67A-AE4D-ACDE-603B4AA68985}">
      <dgm:prSet/>
      <dgm:spPr/>
      <dgm:t>
        <a:bodyPr/>
        <a:lstStyle/>
        <a:p>
          <a:endParaRPr lang="en-US" sz="3200">
            <a:solidFill>
              <a:srgbClr val="000000"/>
            </a:solidFill>
            <a:latin typeface="+mn-lt"/>
            <a:cs typeface="Arial"/>
          </a:endParaRPr>
        </a:p>
      </dgm:t>
    </dgm:pt>
    <dgm:pt modelId="{F1861771-5105-284D-8EC2-9B9CA697B72E}" type="asst">
      <dgm:prSet custT="1"/>
      <dgm:spPr>
        <a:solidFill>
          <a:schemeClr val="tx1">
            <a:lumMod val="85000"/>
            <a:lumOff val="1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800" b="1" dirty="0">
              <a:solidFill>
                <a:schemeClr val="bg1"/>
              </a:solidFill>
              <a:latin typeface="+mn-lt"/>
              <a:cs typeface="Arial"/>
            </a:rPr>
            <a:t>Other recommended regimens</a:t>
          </a:r>
        </a:p>
        <a:p>
          <a:pPr rtl="0"/>
          <a:r>
            <a:rPr lang="en-US" sz="1600" dirty="0">
              <a:solidFill>
                <a:schemeClr val="bg1"/>
              </a:solidFill>
              <a:latin typeface="+mn-lt"/>
              <a:cs typeface="Arial"/>
            </a:rPr>
            <a:t>Alemtuzumab ± rituximab</a:t>
          </a:r>
        </a:p>
        <a:p>
          <a:pPr rtl="0"/>
          <a:r>
            <a:rPr lang="en-US" sz="1600" dirty="0">
              <a:solidFill>
                <a:schemeClr val="bg1"/>
              </a:solidFill>
              <a:latin typeface="+mn-lt"/>
              <a:cs typeface="Arial"/>
            </a:rPr>
            <a:t>HDMP + rituximab</a:t>
          </a:r>
        </a:p>
        <a:p>
          <a:pPr rtl="0"/>
          <a:r>
            <a:rPr lang="en-US" sz="1600" dirty="0">
              <a:solidFill>
                <a:schemeClr val="bg1"/>
              </a:solidFill>
              <a:latin typeface="+mn-lt"/>
              <a:cs typeface="Arial"/>
            </a:rPr>
            <a:t>Obinutuzumab</a:t>
          </a:r>
        </a:p>
      </dgm:t>
    </dgm:pt>
    <dgm:pt modelId="{FACEAA54-EFDA-CE4D-B5A8-376B2B036862}" type="parTrans" cxnId="{8C71073A-E9BE-9C43-875F-0A8CFFC1FC8B}">
      <dgm:prSet/>
      <dgm:spPr>
        <a:ln>
          <a:solidFill>
            <a:schemeClr val="tx1"/>
          </a:solidFill>
        </a:ln>
      </dgm:spPr>
      <dgm:t>
        <a:bodyPr/>
        <a:lstStyle/>
        <a:p>
          <a:endParaRPr lang="en-US" sz="3200">
            <a:solidFill>
              <a:srgbClr val="000000"/>
            </a:solidFill>
            <a:latin typeface="+mn-lt"/>
            <a:cs typeface="Arial"/>
          </a:endParaRPr>
        </a:p>
      </dgm:t>
    </dgm:pt>
    <dgm:pt modelId="{757A1F40-1F65-EE44-A189-F4C410B18B39}" type="sibTrans" cxnId="{8C71073A-E9BE-9C43-875F-0A8CFFC1FC8B}">
      <dgm:prSet/>
      <dgm:spPr/>
      <dgm:t>
        <a:bodyPr/>
        <a:lstStyle/>
        <a:p>
          <a:endParaRPr lang="en-US" sz="3200">
            <a:solidFill>
              <a:srgbClr val="000000"/>
            </a:solidFill>
            <a:latin typeface="+mn-lt"/>
            <a:cs typeface="Arial"/>
          </a:endParaRPr>
        </a:p>
      </dgm:t>
    </dgm:pt>
    <dgm:pt modelId="{F795C498-AC63-B846-BC5C-D2F257B1BE59}">
      <dgm:prSet phldrT="[Text]" custT="1"/>
      <dgm:spPr>
        <a:solidFill>
          <a:srgbClr val="F25724"/>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sz="1800" b="1" dirty="0">
              <a:solidFill>
                <a:schemeClr val="bg1"/>
              </a:solidFill>
              <a:latin typeface="+mn-lt"/>
              <a:cs typeface="Arial"/>
            </a:rPr>
            <a:t>All Patients</a:t>
          </a:r>
        </a:p>
      </dgm:t>
    </dgm:pt>
    <dgm:pt modelId="{F8E5306B-FCA7-3549-B317-E124B56F8E18}" type="parTrans" cxnId="{592CB0D7-0B1F-4445-A0DE-830A8E0F1625}">
      <dgm:prSet/>
      <dgm:spPr/>
      <dgm:t>
        <a:bodyPr/>
        <a:lstStyle/>
        <a:p>
          <a:endParaRPr lang="en-US" sz="3200">
            <a:solidFill>
              <a:srgbClr val="000000"/>
            </a:solidFill>
            <a:latin typeface="+mn-lt"/>
            <a:cs typeface="Arial"/>
          </a:endParaRPr>
        </a:p>
      </dgm:t>
    </dgm:pt>
    <dgm:pt modelId="{134E9251-289B-AA4B-81A2-2595FF9E7638}" type="sibTrans" cxnId="{592CB0D7-0B1F-4445-A0DE-830A8E0F1625}">
      <dgm:prSet/>
      <dgm:spPr/>
      <dgm:t>
        <a:bodyPr/>
        <a:lstStyle/>
        <a:p>
          <a:endParaRPr lang="en-US" sz="3200">
            <a:solidFill>
              <a:srgbClr val="000000"/>
            </a:solidFill>
            <a:latin typeface="+mn-lt"/>
            <a:cs typeface="Arial"/>
          </a:endParaRPr>
        </a:p>
      </dgm:t>
    </dgm:pt>
    <dgm:pt modelId="{EB1D0F36-43A7-DA43-97F5-02902A67C9AA}" type="pres">
      <dgm:prSet presAssocID="{B251FA2E-D061-1C4C-97AC-268C94070C8C}" presName="mainComposite" presStyleCnt="0">
        <dgm:presLayoutVars>
          <dgm:chPref val="1"/>
          <dgm:dir/>
          <dgm:animOne val="branch"/>
          <dgm:animLvl val="lvl"/>
          <dgm:resizeHandles val="exact"/>
        </dgm:presLayoutVars>
      </dgm:prSet>
      <dgm:spPr/>
    </dgm:pt>
    <dgm:pt modelId="{13E28CA1-7FDA-7140-AB76-74CCFE765700}" type="pres">
      <dgm:prSet presAssocID="{B251FA2E-D061-1C4C-97AC-268C94070C8C}" presName="hierFlow" presStyleCnt="0"/>
      <dgm:spPr/>
    </dgm:pt>
    <dgm:pt modelId="{47A25D64-6741-684C-ADC3-67043F79AE9D}" type="pres">
      <dgm:prSet presAssocID="{B251FA2E-D061-1C4C-97AC-268C94070C8C}" presName="hierChild1" presStyleCnt="0">
        <dgm:presLayoutVars>
          <dgm:chPref val="1"/>
          <dgm:animOne val="branch"/>
          <dgm:animLvl val="lvl"/>
        </dgm:presLayoutVars>
      </dgm:prSet>
      <dgm:spPr/>
    </dgm:pt>
    <dgm:pt modelId="{414BF0F7-DB96-084B-AD83-C0874EFF281C}" type="pres">
      <dgm:prSet presAssocID="{F795C498-AC63-B846-BC5C-D2F257B1BE59}" presName="Name14" presStyleCnt="0"/>
      <dgm:spPr/>
    </dgm:pt>
    <dgm:pt modelId="{AC0B9B16-1AB9-1941-97C0-1CD580922DB4}" type="pres">
      <dgm:prSet presAssocID="{F795C498-AC63-B846-BC5C-D2F257B1BE59}" presName="level1Shape" presStyleLbl="node0" presStyleIdx="0" presStyleCnt="1" custScaleX="93803" custScaleY="57360">
        <dgm:presLayoutVars>
          <dgm:chPref val="3"/>
        </dgm:presLayoutVars>
      </dgm:prSet>
      <dgm:spPr/>
    </dgm:pt>
    <dgm:pt modelId="{33C34FF1-E8E3-5641-9590-50EC2D31BD5D}" type="pres">
      <dgm:prSet presAssocID="{F795C498-AC63-B846-BC5C-D2F257B1BE59}" presName="hierChild2" presStyleCnt="0"/>
      <dgm:spPr/>
    </dgm:pt>
    <dgm:pt modelId="{2C001CA8-07AA-2244-9DD1-640A6670BD14}" type="pres">
      <dgm:prSet presAssocID="{779E9404-EDAA-C940-96F1-D92924D81D46}" presName="Name19" presStyleLbl="parChTrans1D2" presStyleIdx="0" presStyleCnt="2"/>
      <dgm:spPr/>
    </dgm:pt>
    <dgm:pt modelId="{9FCF471D-A2CD-1248-B1B0-42E61E8FB90C}" type="pres">
      <dgm:prSet presAssocID="{F084FC54-BF98-5A4E-A408-8ADCEF661F4A}" presName="Name21" presStyleCnt="0"/>
      <dgm:spPr/>
    </dgm:pt>
    <dgm:pt modelId="{75BD98A5-8D5C-0648-A45A-B1362C756DFD}" type="pres">
      <dgm:prSet presAssocID="{F084FC54-BF98-5A4E-A408-8ADCEF661F4A}" presName="level2Shape" presStyleLbl="asst1" presStyleIdx="0" presStyleCnt="2" custScaleX="112728" custScaleY="75334" custLinFactNeighborY="-10080"/>
      <dgm:spPr/>
    </dgm:pt>
    <dgm:pt modelId="{825EC53E-28E3-954D-A27C-AE913C3275F3}" type="pres">
      <dgm:prSet presAssocID="{F084FC54-BF98-5A4E-A408-8ADCEF661F4A}" presName="hierChild3" presStyleCnt="0"/>
      <dgm:spPr/>
    </dgm:pt>
    <dgm:pt modelId="{3D043944-C9C8-B442-8106-4E174F7A7792}" type="pres">
      <dgm:prSet presAssocID="{FACEAA54-EFDA-CE4D-B5A8-376B2B036862}" presName="Name19" presStyleLbl="parChTrans1D2" presStyleIdx="1" presStyleCnt="2"/>
      <dgm:spPr/>
    </dgm:pt>
    <dgm:pt modelId="{8F94232D-9F01-C549-89E7-F6A9A75995D3}" type="pres">
      <dgm:prSet presAssocID="{F1861771-5105-284D-8EC2-9B9CA697B72E}" presName="Name21" presStyleCnt="0"/>
      <dgm:spPr/>
    </dgm:pt>
    <dgm:pt modelId="{D97EF4DF-D915-F34F-8100-D5B85737F638}" type="pres">
      <dgm:prSet presAssocID="{F1861771-5105-284D-8EC2-9B9CA697B72E}" presName="level2Shape" presStyleLbl="asst1" presStyleIdx="1" presStyleCnt="2" custScaleX="146535" custScaleY="76900" custLinFactNeighborY="-10080"/>
      <dgm:spPr/>
    </dgm:pt>
    <dgm:pt modelId="{16BF7DAB-A530-6C43-820B-6FBC2EF849AD}" type="pres">
      <dgm:prSet presAssocID="{F1861771-5105-284D-8EC2-9B9CA697B72E}" presName="hierChild3" presStyleCnt="0"/>
      <dgm:spPr/>
    </dgm:pt>
    <dgm:pt modelId="{3FF9686C-21C2-C149-9897-501567D56D08}" type="pres">
      <dgm:prSet presAssocID="{B251FA2E-D061-1C4C-97AC-268C94070C8C}" presName="bgShapesFlow" presStyleCnt="0"/>
      <dgm:spPr/>
    </dgm:pt>
  </dgm:ptLst>
  <dgm:cxnLst>
    <dgm:cxn modelId="{3F5E0609-4FBC-9F4D-9B41-93FD4AF89A95}" type="presOf" srcId="{FACEAA54-EFDA-CE4D-B5A8-376B2B036862}" destId="{3D043944-C9C8-B442-8106-4E174F7A7792}" srcOrd="0" destOrd="0" presId="urn:microsoft.com/office/officeart/2005/8/layout/hierarchy6"/>
    <dgm:cxn modelId="{8C71073A-E9BE-9C43-875F-0A8CFFC1FC8B}" srcId="{F795C498-AC63-B846-BC5C-D2F257B1BE59}" destId="{F1861771-5105-284D-8EC2-9B9CA697B72E}" srcOrd="1" destOrd="0" parTransId="{FACEAA54-EFDA-CE4D-B5A8-376B2B036862}" sibTransId="{757A1F40-1F65-EE44-A189-F4C410B18B39}"/>
    <dgm:cxn modelId="{295B4A70-1DA4-A547-AB5B-40FAB2268D47}" type="presOf" srcId="{779E9404-EDAA-C940-96F1-D92924D81D46}" destId="{2C001CA8-07AA-2244-9DD1-640A6670BD14}" srcOrd="0" destOrd="0" presId="urn:microsoft.com/office/officeart/2005/8/layout/hierarchy6"/>
    <dgm:cxn modelId="{E1BF7151-E67A-AE4D-ACDE-603B4AA68985}" srcId="{F795C498-AC63-B846-BC5C-D2F257B1BE59}" destId="{F084FC54-BF98-5A4E-A408-8ADCEF661F4A}" srcOrd="0" destOrd="0" parTransId="{779E9404-EDAA-C940-96F1-D92924D81D46}" sibTransId="{C7227139-A3BF-FF40-8D8E-BBC745E384AD}"/>
    <dgm:cxn modelId="{3EEA729A-3771-0D44-A23C-0928055E8610}" type="presOf" srcId="{F084FC54-BF98-5A4E-A408-8ADCEF661F4A}" destId="{75BD98A5-8D5C-0648-A45A-B1362C756DFD}" srcOrd="0" destOrd="0" presId="urn:microsoft.com/office/officeart/2005/8/layout/hierarchy6"/>
    <dgm:cxn modelId="{F85C39C7-DBFA-954B-BAA4-F6A8F6158380}" type="presOf" srcId="{B251FA2E-D061-1C4C-97AC-268C94070C8C}" destId="{EB1D0F36-43A7-DA43-97F5-02902A67C9AA}" srcOrd="0" destOrd="0" presId="urn:microsoft.com/office/officeart/2005/8/layout/hierarchy6"/>
    <dgm:cxn modelId="{592CB0D7-0B1F-4445-A0DE-830A8E0F1625}" srcId="{B251FA2E-D061-1C4C-97AC-268C94070C8C}" destId="{F795C498-AC63-B846-BC5C-D2F257B1BE59}" srcOrd="0" destOrd="0" parTransId="{F8E5306B-FCA7-3549-B317-E124B56F8E18}" sibTransId="{134E9251-289B-AA4B-81A2-2595FF9E7638}"/>
    <dgm:cxn modelId="{52D5EBF4-3BE3-AC46-AC0E-369E21F3EA89}" type="presOf" srcId="{F795C498-AC63-B846-BC5C-D2F257B1BE59}" destId="{AC0B9B16-1AB9-1941-97C0-1CD580922DB4}" srcOrd="0" destOrd="0" presId="urn:microsoft.com/office/officeart/2005/8/layout/hierarchy6"/>
    <dgm:cxn modelId="{B44676FC-53A9-4342-83F5-7A7D2335671A}" type="presOf" srcId="{F1861771-5105-284D-8EC2-9B9CA697B72E}" destId="{D97EF4DF-D915-F34F-8100-D5B85737F638}" srcOrd="0" destOrd="0" presId="urn:microsoft.com/office/officeart/2005/8/layout/hierarchy6"/>
    <dgm:cxn modelId="{08E07C17-530D-3D43-AE49-2394D106C987}" type="presParOf" srcId="{EB1D0F36-43A7-DA43-97F5-02902A67C9AA}" destId="{13E28CA1-7FDA-7140-AB76-74CCFE765700}" srcOrd="0" destOrd="0" presId="urn:microsoft.com/office/officeart/2005/8/layout/hierarchy6"/>
    <dgm:cxn modelId="{E4753F5E-C087-A642-830F-676A353170C4}" type="presParOf" srcId="{13E28CA1-7FDA-7140-AB76-74CCFE765700}" destId="{47A25D64-6741-684C-ADC3-67043F79AE9D}" srcOrd="0" destOrd="0" presId="urn:microsoft.com/office/officeart/2005/8/layout/hierarchy6"/>
    <dgm:cxn modelId="{F41D1176-3A89-904C-8441-D9422DB07EC4}" type="presParOf" srcId="{47A25D64-6741-684C-ADC3-67043F79AE9D}" destId="{414BF0F7-DB96-084B-AD83-C0874EFF281C}" srcOrd="0" destOrd="0" presId="urn:microsoft.com/office/officeart/2005/8/layout/hierarchy6"/>
    <dgm:cxn modelId="{555976A4-2335-F245-9758-0CDDEF10EF98}" type="presParOf" srcId="{414BF0F7-DB96-084B-AD83-C0874EFF281C}" destId="{AC0B9B16-1AB9-1941-97C0-1CD580922DB4}" srcOrd="0" destOrd="0" presId="urn:microsoft.com/office/officeart/2005/8/layout/hierarchy6"/>
    <dgm:cxn modelId="{039943B0-36A2-9347-9F95-D2597EA3A9F4}" type="presParOf" srcId="{414BF0F7-DB96-084B-AD83-C0874EFF281C}" destId="{33C34FF1-E8E3-5641-9590-50EC2D31BD5D}" srcOrd="1" destOrd="0" presId="urn:microsoft.com/office/officeart/2005/8/layout/hierarchy6"/>
    <dgm:cxn modelId="{12472826-F428-C34D-8169-23373C9EEECB}" type="presParOf" srcId="{33C34FF1-E8E3-5641-9590-50EC2D31BD5D}" destId="{2C001CA8-07AA-2244-9DD1-640A6670BD14}" srcOrd="0" destOrd="0" presId="urn:microsoft.com/office/officeart/2005/8/layout/hierarchy6"/>
    <dgm:cxn modelId="{9580EF99-8FCD-4042-AD48-A31314D43258}" type="presParOf" srcId="{33C34FF1-E8E3-5641-9590-50EC2D31BD5D}" destId="{9FCF471D-A2CD-1248-B1B0-42E61E8FB90C}" srcOrd="1" destOrd="0" presId="urn:microsoft.com/office/officeart/2005/8/layout/hierarchy6"/>
    <dgm:cxn modelId="{F61B7450-2286-A146-9FC1-8287E27E0735}" type="presParOf" srcId="{9FCF471D-A2CD-1248-B1B0-42E61E8FB90C}" destId="{75BD98A5-8D5C-0648-A45A-B1362C756DFD}" srcOrd="0" destOrd="0" presId="urn:microsoft.com/office/officeart/2005/8/layout/hierarchy6"/>
    <dgm:cxn modelId="{269F2FF7-F975-404A-BE80-AB19F6D97278}" type="presParOf" srcId="{9FCF471D-A2CD-1248-B1B0-42E61E8FB90C}" destId="{825EC53E-28E3-954D-A27C-AE913C3275F3}" srcOrd="1" destOrd="0" presId="urn:microsoft.com/office/officeart/2005/8/layout/hierarchy6"/>
    <dgm:cxn modelId="{03B2DD02-2A1D-DE4C-BF8D-28368CA2A57A}" type="presParOf" srcId="{33C34FF1-E8E3-5641-9590-50EC2D31BD5D}" destId="{3D043944-C9C8-B442-8106-4E174F7A7792}" srcOrd="2" destOrd="0" presId="urn:microsoft.com/office/officeart/2005/8/layout/hierarchy6"/>
    <dgm:cxn modelId="{C01E59E5-5FA3-8A47-96C4-CCA2625941C8}" type="presParOf" srcId="{33C34FF1-E8E3-5641-9590-50EC2D31BD5D}" destId="{8F94232D-9F01-C549-89E7-F6A9A75995D3}" srcOrd="3" destOrd="0" presId="urn:microsoft.com/office/officeart/2005/8/layout/hierarchy6"/>
    <dgm:cxn modelId="{08E31593-3415-9A4E-AC6B-CB10EA5F5117}" type="presParOf" srcId="{8F94232D-9F01-C549-89E7-F6A9A75995D3}" destId="{D97EF4DF-D915-F34F-8100-D5B85737F638}" srcOrd="0" destOrd="0" presId="urn:microsoft.com/office/officeart/2005/8/layout/hierarchy6"/>
    <dgm:cxn modelId="{6D9496BC-E4A2-3F46-B2F7-E07B31B81E5A}" type="presParOf" srcId="{8F94232D-9F01-C549-89E7-F6A9A75995D3}" destId="{16BF7DAB-A530-6C43-820B-6FBC2EF849AD}" srcOrd="1" destOrd="0" presId="urn:microsoft.com/office/officeart/2005/8/layout/hierarchy6"/>
    <dgm:cxn modelId="{06644353-9F8B-FD42-8E1D-2C2FD36E27EC}" type="presParOf" srcId="{EB1D0F36-43A7-DA43-97F5-02902A67C9AA}" destId="{3FF9686C-21C2-C149-9897-501567D56D08}"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51FA2E-D061-1C4C-97AC-268C94070C8C}" type="doc">
      <dgm:prSet loTypeId="urn:microsoft.com/office/officeart/2005/8/layout/hierarchy6" loCatId="" qsTypeId="urn:microsoft.com/office/officeart/2005/8/quickstyle/simple2" qsCatId="simple" csTypeId="urn:microsoft.com/office/officeart/2005/8/colors/colorful4" csCatId="colorful" phldr="1"/>
      <dgm:spPr/>
      <dgm:t>
        <a:bodyPr/>
        <a:lstStyle/>
        <a:p>
          <a:endParaRPr lang="en-US"/>
        </a:p>
      </dgm:t>
    </dgm:pt>
    <dgm:pt modelId="{F084FC54-BF98-5A4E-A408-8ADCEF661F4A}"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algn="ctr" rtl="0">
            <a:spcAft>
              <a:spcPct val="35000"/>
            </a:spcAft>
          </a:pPr>
          <a:r>
            <a:rPr lang="en-US" sz="1400" b="1" dirty="0">
              <a:solidFill>
                <a:schemeClr val="bg1"/>
              </a:solidFill>
            </a:rPr>
            <a:t>Preferred </a:t>
          </a:r>
        </a:p>
        <a:p>
          <a:pPr algn="ctr" rtl="0">
            <a:spcAft>
              <a:spcPts val="0"/>
            </a:spcAft>
          </a:pPr>
          <a:r>
            <a:rPr lang="en-US" sz="1200" b="0" i="0" u="none" dirty="0">
              <a:solidFill>
                <a:schemeClr val="bg1"/>
              </a:solidFill>
            </a:rPr>
            <a:t>Acalabrutinib</a:t>
          </a:r>
        </a:p>
        <a:p>
          <a:pPr algn="ctr" rtl="0">
            <a:spcAft>
              <a:spcPct val="35000"/>
            </a:spcAft>
          </a:pPr>
          <a:r>
            <a:rPr lang="en-US" sz="1200" b="0" i="0" u="none" dirty="0">
              <a:solidFill>
                <a:schemeClr val="bg1"/>
              </a:solidFill>
            </a:rPr>
            <a:t>(category 1)</a:t>
          </a:r>
          <a:endParaRPr lang="en-US" sz="1200" dirty="0">
            <a:solidFill>
              <a:schemeClr val="bg1"/>
            </a:solidFill>
          </a:endParaRPr>
        </a:p>
        <a:p>
          <a:pPr algn="ctr" rtl="0">
            <a:spcAft>
              <a:spcPts val="0"/>
            </a:spcAft>
          </a:pPr>
          <a:r>
            <a:rPr lang="en-US" sz="1200" b="0" i="0" u="none" dirty="0">
              <a:solidFill>
                <a:schemeClr val="bg1"/>
              </a:solidFill>
            </a:rPr>
            <a:t>Ibrutinib</a:t>
          </a:r>
        </a:p>
        <a:p>
          <a:pPr algn="ctr" rtl="0">
            <a:spcAft>
              <a:spcPct val="35000"/>
            </a:spcAft>
          </a:pPr>
          <a:r>
            <a:rPr lang="en-US" sz="1200" b="0" i="0" u="none" dirty="0">
              <a:solidFill>
                <a:schemeClr val="bg1"/>
              </a:solidFill>
            </a:rPr>
            <a:t>(category 1)</a:t>
          </a:r>
          <a:endParaRPr lang="en-US" sz="1200" dirty="0">
            <a:solidFill>
              <a:schemeClr val="bg1"/>
            </a:solidFill>
          </a:endParaRPr>
        </a:p>
        <a:p>
          <a:pPr algn="ctr" rtl="0">
            <a:spcAft>
              <a:spcPts val="0"/>
            </a:spcAft>
          </a:pPr>
          <a:r>
            <a:rPr lang="en-US" sz="1200" b="0" i="0" u="none" dirty="0">
              <a:solidFill>
                <a:schemeClr val="bg1"/>
              </a:solidFill>
            </a:rPr>
            <a:t>Venetoclax + rituximab</a:t>
          </a:r>
        </a:p>
        <a:p>
          <a:pPr algn="ctr" rtl="0">
            <a:spcAft>
              <a:spcPct val="35000"/>
            </a:spcAft>
          </a:pPr>
          <a:r>
            <a:rPr lang="en-US" sz="1200" b="0" i="0" u="none" dirty="0">
              <a:solidFill>
                <a:schemeClr val="bg1"/>
              </a:solidFill>
            </a:rPr>
            <a:t>(category 1)</a:t>
          </a:r>
          <a:endParaRPr lang="en-US" sz="1200" dirty="0">
            <a:solidFill>
              <a:schemeClr val="bg1"/>
            </a:solidFill>
          </a:endParaRPr>
        </a:p>
        <a:p>
          <a:pPr algn="ctr" rtl="0">
            <a:spcAft>
              <a:spcPct val="35000"/>
            </a:spcAft>
          </a:pPr>
          <a:r>
            <a:rPr lang="en-US" sz="1200" b="0" i="0" u="none" dirty="0">
              <a:solidFill>
                <a:schemeClr val="bg1"/>
              </a:solidFill>
            </a:rPr>
            <a:t>Idelalisib + rituximab</a:t>
          </a:r>
          <a:endParaRPr lang="en-US" sz="1200" dirty="0">
            <a:solidFill>
              <a:schemeClr val="bg1"/>
            </a:solidFill>
          </a:endParaRPr>
        </a:p>
        <a:p>
          <a:pPr algn="ctr" rtl="0">
            <a:spcAft>
              <a:spcPct val="35000"/>
            </a:spcAft>
          </a:pPr>
          <a:r>
            <a:rPr lang="en-US" sz="1200" b="0" i="0" u="none" dirty="0">
              <a:solidFill>
                <a:schemeClr val="bg1"/>
              </a:solidFill>
            </a:rPr>
            <a:t>Duvelisib</a:t>
          </a:r>
          <a:endParaRPr lang="en-US" sz="1200" dirty="0">
            <a:solidFill>
              <a:schemeClr val="bg1"/>
            </a:solidFill>
          </a:endParaRPr>
        </a:p>
      </dgm:t>
    </dgm:pt>
    <dgm:pt modelId="{779E9404-EDAA-C940-96F1-D92924D81D46}" type="parTrans" cxnId="{E1BF7151-E67A-AE4D-ACDE-603B4AA68985}">
      <dgm:prSet/>
      <dgm:spPr>
        <a:ln>
          <a:solidFill>
            <a:schemeClr val="tx1"/>
          </a:solidFill>
        </a:ln>
      </dgm:spPr>
      <dgm:t>
        <a:bodyPr/>
        <a:lstStyle/>
        <a:p>
          <a:endParaRPr lang="en-US" sz="2800">
            <a:solidFill>
              <a:srgbClr val="000000"/>
            </a:solidFill>
          </a:endParaRPr>
        </a:p>
      </dgm:t>
    </dgm:pt>
    <dgm:pt modelId="{C7227139-A3BF-FF40-8D8E-BBC745E384AD}" type="sibTrans" cxnId="{E1BF7151-E67A-AE4D-ACDE-603B4AA68985}">
      <dgm:prSet/>
      <dgm:spPr/>
      <dgm:t>
        <a:bodyPr/>
        <a:lstStyle/>
        <a:p>
          <a:endParaRPr lang="en-US" sz="2800">
            <a:solidFill>
              <a:srgbClr val="000000"/>
            </a:solidFill>
          </a:endParaRPr>
        </a:p>
      </dgm:t>
    </dgm:pt>
    <dgm:pt modelId="{F1861771-5105-284D-8EC2-9B9CA697B72E}"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400" b="1" dirty="0">
              <a:solidFill>
                <a:schemeClr val="bg1"/>
              </a:solidFill>
            </a:rPr>
            <a:t>Other recommended regimens </a:t>
          </a:r>
        </a:p>
        <a:p>
          <a:pPr rtl="0"/>
          <a:r>
            <a:rPr lang="en-US" sz="1200" dirty="0">
              <a:solidFill>
                <a:schemeClr val="bg1"/>
              </a:solidFill>
            </a:rPr>
            <a:t>alemtuzumab ± rituximab, chlorambucil + rituximab, reduced-dose FCR or PCR, HDMP + rituximab, idelalisib, lenalidomide ± rituximab, obinutuzumab, ofatumumab, venetoclax, dose-dense rituximab, BR, BR + ibrutinib, or BR + idelalisib </a:t>
          </a:r>
          <a:endParaRPr lang="en-US" sz="1200" b="0" dirty="0">
            <a:solidFill>
              <a:schemeClr val="bg1"/>
            </a:solidFill>
          </a:endParaRPr>
        </a:p>
      </dgm:t>
    </dgm:pt>
    <dgm:pt modelId="{FACEAA54-EFDA-CE4D-B5A8-376B2B036862}" type="parTrans" cxnId="{8C71073A-E9BE-9C43-875F-0A8CFFC1FC8B}">
      <dgm:prSet/>
      <dgm:spPr>
        <a:ln>
          <a:solidFill>
            <a:schemeClr val="tx1"/>
          </a:solidFill>
        </a:ln>
      </dgm:spPr>
      <dgm:t>
        <a:bodyPr/>
        <a:lstStyle/>
        <a:p>
          <a:endParaRPr lang="en-US" sz="2800">
            <a:solidFill>
              <a:srgbClr val="000000"/>
            </a:solidFill>
          </a:endParaRPr>
        </a:p>
      </dgm:t>
    </dgm:pt>
    <dgm:pt modelId="{757A1F40-1F65-EE44-A189-F4C410B18B39}" type="sibTrans" cxnId="{8C71073A-E9BE-9C43-875F-0A8CFFC1FC8B}">
      <dgm:prSet/>
      <dgm:spPr/>
      <dgm:t>
        <a:bodyPr/>
        <a:lstStyle/>
        <a:p>
          <a:endParaRPr lang="en-US" sz="2800">
            <a:solidFill>
              <a:srgbClr val="000000"/>
            </a:solidFill>
          </a:endParaRPr>
        </a:p>
      </dgm:t>
    </dgm:pt>
    <dgm:pt modelId="{E3F36852-F967-F642-95A4-1781F28C15E3}" type="asst">
      <dgm:prSet custT="1"/>
      <dgm:spPr>
        <a:solidFill>
          <a:schemeClr val="tx1">
            <a:lumMod val="75000"/>
            <a:lumOff val="2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lnSpc>
              <a:spcPct val="90000"/>
            </a:lnSpc>
            <a:spcAft>
              <a:spcPct val="35000"/>
            </a:spcAft>
          </a:pPr>
          <a:r>
            <a:rPr lang="en-US" sz="1400" b="1" dirty="0">
              <a:solidFill>
                <a:schemeClr val="bg1"/>
              </a:solidFill>
            </a:rPr>
            <a:t>Preferred</a:t>
          </a:r>
          <a:r>
            <a:rPr lang="en-US" sz="1200" b="1" dirty="0">
              <a:solidFill>
                <a:schemeClr val="bg1"/>
              </a:solidFill>
            </a:rPr>
            <a:t> </a:t>
          </a:r>
        </a:p>
        <a:p>
          <a:pPr rtl="0">
            <a:lnSpc>
              <a:spcPct val="90000"/>
            </a:lnSpc>
            <a:spcAft>
              <a:spcPts val="0"/>
            </a:spcAft>
          </a:pPr>
          <a:r>
            <a:rPr lang="en-US" sz="1200" b="0" i="0" u="none" dirty="0">
              <a:solidFill>
                <a:schemeClr val="bg1"/>
              </a:solidFill>
            </a:rPr>
            <a:t>Acalabrutinib </a:t>
          </a:r>
        </a:p>
        <a:p>
          <a:pPr rtl="0">
            <a:lnSpc>
              <a:spcPct val="90000"/>
            </a:lnSpc>
            <a:spcAft>
              <a:spcPct val="35000"/>
            </a:spcAft>
          </a:pPr>
          <a:r>
            <a:rPr lang="en-US" sz="1200" b="0" i="0" u="none" dirty="0">
              <a:solidFill>
                <a:schemeClr val="bg1"/>
              </a:solidFill>
            </a:rPr>
            <a:t>(category 1)</a:t>
          </a:r>
          <a:endParaRPr lang="en-US" sz="1200" dirty="0">
            <a:solidFill>
              <a:schemeClr val="bg1"/>
            </a:solidFill>
          </a:endParaRPr>
        </a:p>
        <a:p>
          <a:pPr rtl="0">
            <a:lnSpc>
              <a:spcPct val="90000"/>
            </a:lnSpc>
            <a:spcAft>
              <a:spcPts val="0"/>
            </a:spcAft>
          </a:pPr>
          <a:r>
            <a:rPr lang="en-US" sz="1200" b="0" i="0" u="none" dirty="0">
              <a:solidFill>
                <a:schemeClr val="bg1"/>
              </a:solidFill>
            </a:rPr>
            <a:t>Ibrutinib </a:t>
          </a:r>
        </a:p>
        <a:p>
          <a:pPr rtl="0">
            <a:lnSpc>
              <a:spcPct val="90000"/>
            </a:lnSpc>
            <a:spcAft>
              <a:spcPct val="35000"/>
            </a:spcAft>
          </a:pPr>
          <a:r>
            <a:rPr lang="en-US" sz="1200" b="0" i="0" u="none" dirty="0">
              <a:solidFill>
                <a:schemeClr val="bg1"/>
              </a:solidFill>
            </a:rPr>
            <a:t>(category 1)</a:t>
          </a:r>
          <a:endParaRPr lang="en-US" sz="1200" dirty="0">
            <a:solidFill>
              <a:schemeClr val="bg1"/>
            </a:solidFill>
          </a:endParaRPr>
        </a:p>
        <a:p>
          <a:pPr rtl="0">
            <a:lnSpc>
              <a:spcPct val="90000"/>
            </a:lnSpc>
            <a:spcAft>
              <a:spcPts val="0"/>
            </a:spcAft>
          </a:pPr>
          <a:r>
            <a:rPr lang="en-US" sz="1200" b="0" i="0" u="none" dirty="0">
              <a:solidFill>
                <a:schemeClr val="bg1"/>
              </a:solidFill>
            </a:rPr>
            <a:t>Venetoclax + rituximab</a:t>
          </a:r>
        </a:p>
        <a:p>
          <a:pPr rtl="0">
            <a:lnSpc>
              <a:spcPct val="90000"/>
            </a:lnSpc>
            <a:spcAft>
              <a:spcPct val="35000"/>
            </a:spcAft>
          </a:pPr>
          <a:r>
            <a:rPr lang="en-US" sz="1200" b="0" i="0" u="none" dirty="0">
              <a:solidFill>
                <a:schemeClr val="bg1"/>
              </a:solidFill>
            </a:rPr>
            <a:t> (category 1)</a:t>
          </a:r>
          <a:endParaRPr lang="en-US" sz="1200" dirty="0">
            <a:solidFill>
              <a:schemeClr val="bg1"/>
            </a:solidFill>
          </a:endParaRPr>
        </a:p>
        <a:p>
          <a:pPr rtl="0">
            <a:lnSpc>
              <a:spcPct val="90000"/>
            </a:lnSpc>
            <a:spcAft>
              <a:spcPct val="35000"/>
            </a:spcAft>
          </a:pPr>
          <a:r>
            <a:rPr lang="en-US" sz="1200" b="0" i="0" u="none" dirty="0">
              <a:solidFill>
                <a:schemeClr val="bg1"/>
              </a:solidFill>
            </a:rPr>
            <a:t>Idelalisib + rituximab</a:t>
          </a:r>
          <a:endParaRPr lang="en-US" sz="1200" dirty="0">
            <a:solidFill>
              <a:schemeClr val="bg1"/>
            </a:solidFill>
          </a:endParaRPr>
        </a:p>
        <a:p>
          <a:pPr rtl="0">
            <a:lnSpc>
              <a:spcPct val="90000"/>
            </a:lnSpc>
            <a:spcAft>
              <a:spcPct val="35000"/>
            </a:spcAft>
          </a:pPr>
          <a:r>
            <a:rPr lang="en-US" sz="1200" b="0" i="0" u="none" dirty="0">
              <a:solidFill>
                <a:schemeClr val="bg1"/>
              </a:solidFill>
            </a:rPr>
            <a:t>Duvelisib</a:t>
          </a:r>
          <a:endParaRPr lang="en-US" sz="1200" dirty="0">
            <a:solidFill>
              <a:schemeClr val="bg1"/>
            </a:solidFill>
          </a:endParaRPr>
        </a:p>
      </dgm:t>
    </dgm:pt>
    <dgm:pt modelId="{E1E659FD-DE70-6047-B7C9-6170C4C82B53}" type="parTrans" cxnId="{9F618C13-2834-8B4F-9EC1-06B2FE7F0F98}">
      <dgm:prSet/>
      <dgm:spPr>
        <a:ln>
          <a:solidFill>
            <a:schemeClr val="tx1"/>
          </a:solidFill>
        </a:ln>
      </dgm:spPr>
      <dgm:t>
        <a:bodyPr/>
        <a:lstStyle/>
        <a:p>
          <a:endParaRPr lang="en-US" sz="2800">
            <a:solidFill>
              <a:srgbClr val="000000"/>
            </a:solidFill>
          </a:endParaRPr>
        </a:p>
      </dgm:t>
    </dgm:pt>
    <dgm:pt modelId="{16D95371-0BF3-1E4F-97F6-2760688926A1}" type="sibTrans" cxnId="{9F618C13-2834-8B4F-9EC1-06B2FE7F0F98}">
      <dgm:prSet/>
      <dgm:spPr/>
      <dgm:t>
        <a:bodyPr/>
        <a:lstStyle/>
        <a:p>
          <a:endParaRPr lang="en-US" sz="2800">
            <a:solidFill>
              <a:srgbClr val="000000"/>
            </a:solidFill>
          </a:endParaRPr>
        </a:p>
      </dgm:t>
    </dgm:pt>
    <dgm:pt modelId="{827ABE34-EBE7-344B-8790-44CE7F2FB951}" type="asst">
      <dgm:prSet custT="1"/>
      <dgm:spPr>
        <a:solidFill>
          <a:schemeClr val="tx1">
            <a:lumMod val="75000"/>
            <a:lumOff val="2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400" b="1" dirty="0">
              <a:solidFill>
                <a:schemeClr val="bg1"/>
              </a:solidFill>
            </a:rPr>
            <a:t>Other recommended regimens </a:t>
          </a:r>
        </a:p>
        <a:p>
          <a:pPr rtl="0"/>
          <a:r>
            <a:rPr lang="en-US" sz="1200" dirty="0">
              <a:solidFill>
                <a:schemeClr val="bg1"/>
              </a:solidFill>
            </a:rPr>
            <a:t>alemtuzumab ± rituximab, BR, FC + ofatumumab, FCR, HDMP + rituximab, idelalisib, lenalidomide ± rituximab, obinutuzumab, ofatumumab, PCR, venetoclax, BR + ibrutinib, or BR + idelalisib</a:t>
          </a:r>
        </a:p>
      </dgm:t>
    </dgm:pt>
    <dgm:pt modelId="{E8EF3A9E-3AF7-6F49-8ED9-7BCE665171B8}" type="parTrans" cxnId="{6BDE4189-B1DC-1349-9EE8-551FF70802A1}">
      <dgm:prSet/>
      <dgm:spPr>
        <a:ln>
          <a:solidFill>
            <a:schemeClr val="tx1"/>
          </a:solidFill>
        </a:ln>
      </dgm:spPr>
      <dgm:t>
        <a:bodyPr/>
        <a:lstStyle/>
        <a:p>
          <a:endParaRPr lang="en-US" sz="2800">
            <a:solidFill>
              <a:srgbClr val="000000"/>
            </a:solidFill>
          </a:endParaRPr>
        </a:p>
      </dgm:t>
    </dgm:pt>
    <dgm:pt modelId="{29F343B2-53A2-1446-AE4B-0BB23835D2D3}" type="sibTrans" cxnId="{6BDE4189-B1DC-1349-9EE8-551FF70802A1}">
      <dgm:prSet/>
      <dgm:spPr/>
      <dgm:t>
        <a:bodyPr/>
        <a:lstStyle/>
        <a:p>
          <a:endParaRPr lang="en-US" sz="2800">
            <a:solidFill>
              <a:srgbClr val="000000"/>
            </a:solidFill>
          </a:endParaRPr>
        </a:p>
      </dgm:t>
    </dgm:pt>
    <dgm:pt modelId="{1E2FA3BB-88D2-1644-B7FB-5418E6E0A638}" type="asst">
      <dgm:prSet custT="1"/>
      <dgm:spPr>
        <a:solidFill>
          <a:schemeClr val="bg1">
            <a:lumMod val="50000"/>
          </a:schemeClr>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200" dirty="0">
              <a:solidFill>
                <a:schemeClr val="bg1"/>
              </a:solidFill>
            </a:rPr>
            <a:t>Frail w/ significant comorbidities or </a:t>
          </a:r>
          <a:r>
            <a:rPr lang="en-US" sz="1200" baseline="0" dirty="0">
              <a:solidFill>
                <a:schemeClr val="bg1"/>
              </a:solidFill>
            </a:rPr>
            <a:t>≥65 or younger w/ significant comorbidities</a:t>
          </a:r>
          <a:endParaRPr lang="en-US" sz="1200" dirty="0">
            <a:solidFill>
              <a:schemeClr val="bg1"/>
            </a:solidFill>
          </a:endParaRPr>
        </a:p>
      </dgm:t>
    </dgm:pt>
    <dgm:pt modelId="{710D7B27-9B00-2C43-BF55-F092BECDA7AD}" type="sibTrans" cxnId="{78D6BC7F-E9A9-BF4C-A11E-7B3960F7F3F9}">
      <dgm:prSet/>
      <dgm:spPr/>
      <dgm:t>
        <a:bodyPr/>
        <a:lstStyle/>
        <a:p>
          <a:endParaRPr lang="en-US" sz="2800">
            <a:solidFill>
              <a:srgbClr val="000000"/>
            </a:solidFill>
          </a:endParaRPr>
        </a:p>
      </dgm:t>
    </dgm:pt>
    <dgm:pt modelId="{8E7D8764-7703-794A-BFCF-54FAA5C59144}" type="parTrans" cxnId="{78D6BC7F-E9A9-BF4C-A11E-7B3960F7F3F9}">
      <dgm:prSet/>
      <dgm:spPr>
        <a:ln>
          <a:solidFill>
            <a:schemeClr val="tx1"/>
          </a:solidFill>
        </a:ln>
      </dgm:spPr>
      <dgm:t>
        <a:bodyPr/>
        <a:lstStyle/>
        <a:p>
          <a:endParaRPr lang="en-US" sz="2800">
            <a:solidFill>
              <a:srgbClr val="000000"/>
            </a:solidFill>
          </a:endParaRPr>
        </a:p>
      </dgm:t>
    </dgm:pt>
    <dgm:pt modelId="{1C6CAA83-D341-AC48-965A-08254D161DA0}" type="asst">
      <dgm:prSet custT="1"/>
      <dgm:spPr>
        <a:solidFill>
          <a:schemeClr val="tx1">
            <a:lumMod val="75000"/>
            <a:lumOff val="25000"/>
          </a:schemeClr>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200" baseline="0" dirty="0">
              <a:solidFill>
                <a:schemeClr val="bg1"/>
              </a:solidFill>
            </a:rPr>
            <a:t>&lt;65 and without significant comorbidities </a:t>
          </a:r>
          <a:endParaRPr lang="en-US" sz="1200" dirty="0">
            <a:solidFill>
              <a:schemeClr val="bg1"/>
            </a:solidFill>
          </a:endParaRPr>
        </a:p>
      </dgm:t>
    </dgm:pt>
    <dgm:pt modelId="{7FA71112-9BB4-BB49-B51C-EC653C8EB7B9}" type="sibTrans" cxnId="{3EFBB9B5-3B22-BA4C-BB03-1C827BEDBA32}">
      <dgm:prSet/>
      <dgm:spPr/>
      <dgm:t>
        <a:bodyPr/>
        <a:lstStyle/>
        <a:p>
          <a:endParaRPr lang="en-US" sz="2800">
            <a:solidFill>
              <a:srgbClr val="000000"/>
            </a:solidFill>
          </a:endParaRPr>
        </a:p>
      </dgm:t>
    </dgm:pt>
    <dgm:pt modelId="{21284AAE-D025-8845-AECC-6F879829B288}" type="parTrans" cxnId="{3EFBB9B5-3B22-BA4C-BB03-1C827BEDBA32}">
      <dgm:prSet/>
      <dgm:spPr>
        <a:ln>
          <a:solidFill>
            <a:schemeClr val="tx1"/>
          </a:solidFill>
        </a:ln>
      </dgm:spPr>
      <dgm:t>
        <a:bodyPr/>
        <a:lstStyle/>
        <a:p>
          <a:endParaRPr lang="en-US" sz="2800">
            <a:solidFill>
              <a:srgbClr val="000000"/>
            </a:solidFill>
          </a:endParaRPr>
        </a:p>
      </dgm:t>
    </dgm:pt>
    <dgm:pt modelId="{F795C498-AC63-B846-BC5C-D2F257B1BE59}">
      <dgm:prSet phldrT="[Text]" custT="1"/>
      <dgm:spPr>
        <a:solidFill>
          <a:srgbClr val="F25724"/>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sz="1400" b="1" dirty="0">
              <a:solidFill>
                <a:schemeClr val="bg1"/>
              </a:solidFill>
            </a:rPr>
            <a:t>Age and Comorbidities Evaluated</a:t>
          </a:r>
        </a:p>
      </dgm:t>
    </dgm:pt>
    <dgm:pt modelId="{134E9251-289B-AA4B-81A2-2595FF9E7638}" type="sibTrans" cxnId="{592CB0D7-0B1F-4445-A0DE-830A8E0F1625}">
      <dgm:prSet/>
      <dgm:spPr/>
      <dgm:t>
        <a:bodyPr/>
        <a:lstStyle/>
        <a:p>
          <a:endParaRPr lang="en-US" sz="2800">
            <a:solidFill>
              <a:srgbClr val="000000"/>
            </a:solidFill>
          </a:endParaRPr>
        </a:p>
      </dgm:t>
    </dgm:pt>
    <dgm:pt modelId="{F8E5306B-FCA7-3549-B317-E124B56F8E18}" type="parTrans" cxnId="{592CB0D7-0B1F-4445-A0DE-830A8E0F1625}">
      <dgm:prSet/>
      <dgm:spPr/>
      <dgm:t>
        <a:bodyPr/>
        <a:lstStyle/>
        <a:p>
          <a:endParaRPr lang="en-US" sz="2800">
            <a:solidFill>
              <a:srgbClr val="000000"/>
            </a:solidFill>
          </a:endParaRPr>
        </a:p>
      </dgm:t>
    </dgm:pt>
    <dgm:pt modelId="{EB1D0F36-43A7-DA43-97F5-02902A67C9AA}" type="pres">
      <dgm:prSet presAssocID="{B251FA2E-D061-1C4C-97AC-268C94070C8C}" presName="mainComposite" presStyleCnt="0">
        <dgm:presLayoutVars>
          <dgm:chPref val="1"/>
          <dgm:dir/>
          <dgm:animOne val="branch"/>
          <dgm:animLvl val="lvl"/>
          <dgm:resizeHandles val="exact"/>
        </dgm:presLayoutVars>
      </dgm:prSet>
      <dgm:spPr/>
    </dgm:pt>
    <dgm:pt modelId="{13E28CA1-7FDA-7140-AB76-74CCFE765700}" type="pres">
      <dgm:prSet presAssocID="{B251FA2E-D061-1C4C-97AC-268C94070C8C}" presName="hierFlow" presStyleCnt="0"/>
      <dgm:spPr/>
    </dgm:pt>
    <dgm:pt modelId="{47A25D64-6741-684C-ADC3-67043F79AE9D}" type="pres">
      <dgm:prSet presAssocID="{B251FA2E-D061-1C4C-97AC-268C94070C8C}" presName="hierChild1" presStyleCnt="0">
        <dgm:presLayoutVars>
          <dgm:chPref val="1"/>
          <dgm:animOne val="branch"/>
          <dgm:animLvl val="lvl"/>
        </dgm:presLayoutVars>
      </dgm:prSet>
      <dgm:spPr/>
    </dgm:pt>
    <dgm:pt modelId="{414BF0F7-DB96-084B-AD83-C0874EFF281C}" type="pres">
      <dgm:prSet presAssocID="{F795C498-AC63-B846-BC5C-D2F257B1BE59}" presName="Name14" presStyleCnt="0"/>
      <dgm:spPr/>
    </dgm:pt>
    <dgm:pt modelId="{AC0B9B16-1AB9-1941-97C0-1CD580922DB4}" type="pres">
      <dgm:prSet presAssocID="{F795C498-AC63-B846-BC5C-D2F257B1BE59}" presName="level1Shape" presStyleLbl="node0" presStyleIdx="0" presStyleCnt="1" custScaleX="412803" custScaleY="65657" custLinFactNeighborY="5009">
        <dgm:presLayoutVars>
          <dgm:chPref val="3"/>
        </dgm:presLayoutVars>
      </dgm:prSet>
      <dgm:spPr/>
    </dgm:pt>
    <dgm:pt modelId="{33C34FF1-E8E3-5641-9590-50EC2D31BD5D}" type="pres">
      <dgm:prSet presAssocID="{F795C498-AC63-B846-BC5C-D2F257B1BE59}" presName="hierChild2" presStyleCnt="0"/>
      <dgm:spPr/>
    </dgm:pt>
    <dgm:pt modelId="{2E722F59-61A1-BB49-A969-B3075C38AA6A}" type="pres">
      <dgm:prSet presAssocID="{8E7D8764-7703-794A-BFCF-54FAA5C59144}" presName="Name19" presStyleLbl="parChTrans1D2" presStyleIdx="0" presStyleCnt="2"/>
      <dgm:spPr/>
    </dgm:pt>
    <dgm:pt modelId="{525DE0B8-9A69-A646-86A1-9829888E378C}" type="pres">
      <dgm:prSet presAssocID="{1E2FA3BB-88D2-1644-B7FB-5418E6E0A638}" presName="Name21" presStyleCnt="0"/>
      <dgm:spPr/>
    </dgm:pt>
    <dgm:pt modelId="{5243A648-A692-1B47-B555-D7A7F7221C2F}" type="pres">
      <dgm:prSet presAssocID="{1E2FA3BB-88D2-1644-B7FB-5418E6E0A638}" presName="level2Shape" presStyleLbl="asst1" presStyleIdx="0" presStyleCnt="6" custScaleX="487865" custLinFactNeighborY="24401"/>
      <dgm:spPr/>
    </dgm:pt>
    <dgm:pt modelId="{BF35EDE8-C47A-E740-B1EC-58A6F3F5A0AB}" type="pres">
      <dgm:prSet presAssocID="{1E2FA3BB-88D2-1644-B7FB-5418E6E0A638}" presName="hierChild3" presStyleCnt="0"/>
      <dgm:spPr/>
    </dgm:pt>
    <dgm:pt modelId="{2C001CA8-07AA-2244-9DD1-640A6670BD14}" type="pres">
      <dgm:prSet presAssocID="{779E9404-EDAA-C940-96F1-D92924D81D46}" presName="Name19" presStyleLbl="parChTrans1D3" presStyleIdx="0" presStyleCnt="4"/>
      <dgm:spPr/>
    </dgm:pt>
    <dgm:pt modelId="{9FCF471D-A2CD-1248-B1B0-42E61E8FB90C}" type="pres">
      <dgm:prSet presAssocID="{F084FC54-BF98-5A4E-A408-8ADCEF661F4A}" presName="Name21" presStyleCnt="0"/>
      <dgm:spPr/>
    </dgm:pt>
    <dgm:pt modelId="{75BD98A5-8D5C-0648-A45A-B1362C756DFD}" type="pres">
      <dgm:prSet presAssocID="{F084FC54-BF98-5A4E-A408-8ADCEF661F4A}" presName="level2Shape" presStyleLbl="asst1" presStyleIdx="1" presStyleCnt="6" custScaleX="250419" custScaleY="443726" custLinFactNeighborX="15659" custLinFactNeighborY="36176"/>
      <dgm:spPr/>
    </dgm:pt>
    <dgm:pt modelId="{825EC53E-28E3-954D-A27C-AE913C3275F3}" type="pres">
      <dgm:prSet presAssocID="{F084FC54-BF98-5A4E-A408-8ADCEF661F4A}" presName="hierChild3" presStyleCnt="0"/>
      <dgm:spPr/>
    </dgm:pt>
    <dgm:pt modelId="{3D043944-C9C8-B442-8106-4E174F7A7792}" type="pres">
      <dgm:prSet presAssocID="{FACEAA54-EFDA-CE4D-B5A8-376B2B036862}" presName="Name19" presStyleLbl="parChTrans1D3" presStyleIdx="1" presStyleCnt="4"/>
      <dgm:spPr/>
    </dgm:pt>
    <dgm:pt modelId="{8F94232D-9F01-C549-89E7-F6A9A75995D3}" type="pres">
      <dgm:prSet presAssocID="{F1861771-5105-284D-8EC2-9B9CA697B72E}" presName="Name21" presStyleCnt="0"/>
      <dgm:spPr/>
    </dgm:pt>
    <dgm:pt modelId="{D97EF4DF-D915-F34F-8100-D5B85737F638}" type="pres">
      <dgm:prSet presAssocID="{F1861771-5105-284D-8EC2-9B9CA697B72E}" presName="level2Shape" presStyleLbl="asst1" presStyleIdx="2" presStyleCnt="6" custScaleX="337106" custScaleY="439129" custLinFactNeighborX="5537" custLinFactNeighborY="37010"/>
      <dgm:spPr/>
    </dgm:pt>
    <dgm:pt modelId="{16BF7DAB-A530-6C43-820B-6FBC2EF849AD}" type="pres">
      <dgm:prSet presAssocID="{F1861771-5105-284D-8EC2-9B9CA697B72E}" presName="hierChild3" presStyleCnt="0"/>
      <dgm:spPr/>
    </dgm:pt>
    <dgm:pt modelId="{44DFF089-9C74-4542-9D0C-F646152F821F}" type="pres">
      <dgm:prSet presAssocID="{21284AAE-D025-8845-AECC-6F879829B288}" presName="Name19" presStyleLbl="parChTrans1D2" presStyleIdx="1" presStyleCnt="2"/>
      <dgm:spPr/>
    </dgm:pt>
    <dgm:pt modelId="{1B2219FC-C835-9043-9299-BB260042AF54}" type="pres">
      <dgm:prSet presAssocID="{1C6CAA83-D341-AC48-965A-08254D161DA0}" presName="Name21" presStyleCnt="0"/>
      <dgm:spPr/>
    </dgm:pt>
    <dgm:pt modelId="{5047763A-F1EB-E445-A8B7-4F5089A6DFC5}" type="pres">
      <dgm:prSet presAssocID="{1C6CAA83-D341-AC48-965A-08254D161DA0}" presName="level2Shape" presStyleLbl="asst1" presStyleIdx="3" presStyleCnt="6" custScaleX="285111" custLinFactNeighborY="24401"/>
      <dgm:spPr/>
    </dgm:pt>
    <dgm:pt modelId="{0367DEDB-7A45-3E47-BEAE-BA11DBD2FDEC}" type="pres">
      <dgm:prSet presAssocID="{1C6CAA83-D341-AC48-965A-08254D161DA0}" presName="hierChild3" presStyleCnt="0"/>
      <dgm:spPr/>
    </dgm:pt>
    <dgm:pt modelId="{6F88568B-ABEB-CE48-BD4B-3B4EC8A021F8}" type="pres">
      <dgm:prSet presAssocID="{E1E659FD-DE70-6047-B7C9-6170C4C82B53}" presName="Name19" presStyleLbl="parChTrans1D3" presStyleIdx="2" presStyleCnt="4"/>
      <dgm:spPr/>
    </dgm:pt>
    <dgm:pt modelId="{A7D23EE3-021B-F74B-9979-CAB3B0D51888}" type="pres">
      <dgm:prSet presAssocID="{E3F36852-F967-F642-95A4-1781F28C15E3}" presName="Name21" presStyleCnt="0"/>
      <dgm:spPr/>
    </dgm:pt>
    <dgm:pt modelId="{EDB62DF1-0790-0946-A705-068B46E9519D}" type="pres">
      <dgm:prSet presAssocID="{E3F36852-F967-F642-95A4-1781F28C15E3}" presName="level2Shape" presStyleLbl="asst1" presStyleIdx="4" presStyleCnt="6" custScaleX="262887" custScaleY="445645" custLinFactNeighborY="35109"/>
      <dgm:spPr/>
    </dgm:pt>
    <dgm:pt modelId="{5A80CAF9-90FB-A745-8C6A-88411224B43C}" type="pres">
      <dgm:prSet presAssocID="{E3F36852-F967-F642-95A4-1781F28C15E3}" presName="hierChild3" presStyleCnt="0"/>
      <dgm:spPr/>
    </dgm:pt>
    <dgm:pt modelId="{B5FAAAEE-AE51-944F-88A0-0C68320286AE}" type="pres">
      <dgm:prSet presAssocID="{E8EF3A9E-3AF7-6F49-8ED9-7BCE665171B8}" presName="Name19" presStyleLbl="parChTrans1D3" presStyleIdx="3" presStyleCnt="4"/>
      <dgm:spPr/>
    </dgm:pt>
    <dgm:pt modelId="{4703D473-0078-8C4E-A83C-83FEDCCBE737}" type="pres">
      <dgm:prSet presAssocID="{827ABE34-EBE7-344B-8790-44CE7F2FB951}" presName="Name21" presStyleCnt="0"/>
      <dgm:spPr/>
    </dgm:pt>
    <dgm:pt modelId="{D9C6B361-F87E-2A4B-B9B7-86CDDD918A63}" type="pres">
      <dgm:prSet presAssocID="{827ABE34-EBE7-344B-8790-44CE7F2FB951}" presName="level2Shape" presStyleLbl="asst1" presStyleIdx="5" presStyleCnt="6" custScaleX="322401" custScaleY="450367" custLinFactNeighborX="-8757" custLinFactNeighborY="35109"/>
      <dgm:spPr/>
    </dgm:pt>
    <dgm:pt modelId="{18BCB9B1-3729-DB44-B376-8E09FD1F38A3}" type="pres">
      <dgm:prSet presAssocID="{827ABE34-EBE7-344B-8790-44CE7F2FB951}" presName="hierChild3" presStyleCnt="0"/>
      <dgm:spPr/>
    </dgm:pt>
    <dgm:pt modelId="{3FF9686C-21C2-C149-9897-501567D56D08}" type="pres">
      <dgm:prSet presAssocID="{B251FA2E-D061-1C4C-97AC-268C94070C8C}" presName="bgShapesFlow" presStyleCnt="0"/>
      <dgm:spPr/>
    </dgm:pt>
  </dgm:ptLst>
  <dgm:cxnLst>
    <dgm:cxn modelId="{9F618C13-2834-8B4F-9EC1-06B2FE7F0F98}" srcId="{1C6CAA83-D341-AC48-965A-08254D161DA0}" destId="{E3F36852-F967-F642-95A4-1781F28C15E3}" srcOrd="0" destOrd="0" parTransId="{E1E659FD-DE70-6047-B7C9-6170C4C82B53}" sibTransId="{16D95371-0BF3-1E4F-97F6-2760688926A1}"/>
    <dgm:cxn modelId="{9C067825-D17C-7542-9C30-7A5BD4D44DD2}" type="presOf" srcId="{E8EF3A9E-3AF7-6F49-8ED9-7BCE665171B8}" destId="{B5FAAAEE-AE51-944F-88A0-0C68320286AE}" srcOrd="0" destOrd="0" presId="urn:microsoft.com/office/officeart/2005/8/layout/hierarchy6"/>
    <dgm:cxn modelId="{BE630233-75BF-6C47-96D0-8DAF9F9ED89F}" type="presOf" srcId="{E3F36852-F967-F642-95A4-1781F28C15E3}" destId="{EDB62DF1-0790-0946-A705-068B46E9519D}" srcOrd="0" destOrd="0" presId="urn:microsoft.com/office/officeart/2005/8/layout/hierarchy6"/>
    <dgm:cxn modelId="{A820F738-2F9F-5646-9C3D-07B839BDAFA3}" type="presOf" srcId="{F084FC54-BF98-5A4E-A408-8ADCEF661F4A}" destId="{75BD98A5-8D5C-0648-A45A-B1362C756DFD}" srcOrd="0" destOrd="0" presId="urn:microsoft.com/office/officeart/2005/8/layout/hierarchy6"/>
    <dgm:cxn modelId="{8C71073A-E9BE-9C43-875F-0A8CFFC1FC8B}" srcId="{1E2FA3BB-88D2-1644-B7FB-5418E6E0A638}" destId="{F1861771-5105-284D-8EC2-9B9CA697B72E}" srcOrd="1" destOrd="0" parTransId="{FACEAA54-EFDA-CE4D-B5A8-376B2B036862}" sibTransId="{757A1F40-1F65-EE44-A189-F4C410B18B39}"/>
    <dgm:cxn modelId="{52E05049-3FBE-1E49-AB37-E631143FBF0F}" type="presOf" srcId="{F1861771-5105-284D-8EC2-9B9CA697B72E}" destId="{D97EF4DF-D915-F34F-8100-D5B85737F638}" srcOrd="0" destOrd="0" presId="urn:microsoft.com/office/officeart/2005/8/layout/hierarchy6"/>
    <dgm:cxn modelId="{E1BF7151-E67A-AE4D-ACDE-603B4AA68985}" srcId="{1E2FA3BB-88D2-1644-B7FB-5418E6E0A638}" destId="{F084FC54-BF98-5A4E-A408-8ADCEF661F4A}" srcOrd="0" destOrd="0" parTransId="{779E9404-EDAA-C940-96F1-D92924D81D46}" sibTransId="{C7227139-A3BF-FF40-8D8E-BBC745E384AD}"/>
    <dgm:cxn modelId="{E9C8A054-07ED-A34D-A365-0FCC667F3594}" type="presOf" srcId="{1E2FA3BB-88D2-1644-B7FB-5418E6E0A638}" destId="{5243A648-A692-1B47-B555-D7A7F7221C2F}" srcOrd="0" destOrd="0" presId="urn:microsoft.com/office/officeart/2005/8/layout/hierarchy6"/>
    <dgm:cxn modelId="{E67CC455-9A64-024C-A8CB-E464A1039CAB}" type="presOf" srcId="{1C6CAA83-D341-AC48-965A-08254D161DA0}" destId="{5047763A-F1EB-E445-A8B7-4F5089A6DFC5}" srcOrd="0" destOrd="0" presId="urn:microsoft.com/office/officeart/2005/8/layout/hierarchy6"/>
    <dgm:cxn modelId="{78D6BC7F-E9A9-BF4C-A11E-7B3960F7F3F9}" srcId="{F795C498-AC63-B846-BC5C-D2F257B1BE59}" destId="{1E2FA3BB-88D2-1644-B7FB-5418E6E0A638}" srcOrd="0" destOrd="0" parTransId="{8E7D8764-7703-794A-BFCF-54FAA5C59144}" sibTransId="{710D7B27-9B00-2C43-BF55-F092BECDA7AD}"/>
    <dgm:cxn modelId="{1BE45283-4909-CF43-87D3-A32A563184C0}" type="presOf" srcId="{779E9404-EDAA-C940-96F1-D92924D81D46}" destId="{2C001CA8-07AA-2244-9DD1-640A6670BD14}" srcOrd="0" destOrd="0" presId="urn:microsoft.com/office/officeart/2005/8/layout/hierarchy6"/>
    <dgm:cxn modelId="{E526E487-DE24-D04E-B955-B186B7D679CD}" type="presOf" srcId="{F795C498-AC63-B846-BC5C-D2F257B1BE59}" destId="{AC0B9B16-1AB9-1941-97C0-1CD580922DB4}" srcOrd="0" destOrd="0" presId="urn:microsoft.com/office/officeart/2005/8/layout/hierarchy6"/>
    <dgm:cxn modelId="{6BDE4189-B1DC-1349-9EE8-551FF70802A1}" srcId="{1C6CAA83-D341-AC48-965A-08254D161DA0}" destId="{827ABE34-EBE7-344B-8790-44CE7F2FB951}" srcOrd="1" destOrd="0" parTransId="{E8EF3A9E-3AF7-6F49-8ED9-7BCE665171B8}" sibTransId="{29F343B2-53A2-1446-AE4B-0BB23835D2D3}"/>
    <dgm:cxn modelId="{CA2E5D9F-4084-6440-B281-BF91F0736E79}" type="presOf" srcId="{8E7D8764-7703-794A-BFCF-54FAA5C59144}" destId="{2E722F59-61A1-BB49-A969-B3075C38AA6A}" srcOrd="0" destOrd="0" presId="urn:microsoft.com/office/officeart/2005/8/layout/hierarchy6"/>
    <dgm:cxn modelId="{3EFBB9B5-3B22-BA4C-BB03-1C827BEDBA32}" srcId="{F795C498-AC63-B846-BC5C-D2F257B1BE59}" destId="{1C6CAA83-D341-AC48-965A-08254D161DA0}" srcOrd="1" destOrd="0" parTransId="{21284AAE-D025-8845-AECC-6F879829B288}" sibTransId="{7FA71112-9BB4-BB49-B51C-EC653C8EB7B9}"/>
    <dgm:cxn modelId="{EC6816C9-2186-CE4A-B6FC-C0BD1207D7FC}" type="presOf" srcId="{21284AAE-D025-8845-AECC-6F879829B288}" destId="{44DFF089-9C74-4542-9D0C-F646152F821F}" srcOrd="0" destOrd="0" presId="urn:microsoft.com/office/officeart/2005/8/layout/hierarchy6"/>
    <dgm:cxn modelId="{592CB0D7-0B1F-4445-A0DE-830A8E0F1625}" srcId="{B251FA2E-D061-1C4C-97AC-268C94070C8C}" destId="{F795C498-AC63-B846-BC5C-D2F257B1BE59}" srcOrd="0" destOrd="0" parTransId="{F8E5306B-FCA7-3549-B317-E124B56F8E18}" sibTransId="{134E9251-289B-AA4B-81A2-2595FF9E7638}"/>
    <dgm:cxn modelId="{1FAA16DA-C8D6-8844-9F2C-EEF8E18A92B3}" type="presOf" srcId="{E1E659FD-DE70-6047-B7C9-6170C4C82B53}" destId="{6F88568B-ABEB-CE48-BD4B-3B4EC8A021F8}" srcOrd="0" destOrd="0" presId="urn:microsoft.com/office/officeart/2005/8/layout/hierarchy6"/>
    <dgm:cxn modelId="{AB95B3E5-13A5-8944-B72A-F66428596965}" type="presOf" srcId="{FACEAA54-EFDA-CE4D-B5A8-376B2B036862}" destId="{3D043944-C9C8-B442-8106-4E174F7A7792}" srcOrd="0" destOrd="0" presId="urn:microsoft.com/office/officeart/2005/8/layout/hierarchy6"/>
    <dgm:cxn modelId="{A53B67FC-64BD-BA46-97F4-DCAE685A7695}" type="presOf" srcId="{827ABE34-EBE7-344B-8790-44CE7F2FB951}" destId="{D9C6B361-F87E-2A4B-B9B7-86CDDD918A63}" srcOrd="0" destOrd="0" presId="urn:microsoft.com/office/officeart/2005/8/layout/hierarchy6"/>
    <dgm:cxn modelId="{EB6955FC-27BE-8F4B-8FCD-61CF4B6A630E}" type="presOf" srcId="{B251FA2E-D061-1C4C-97AC-268C94070C8C}" destId="{EB1D0F36-43A7-DA43-97F5-02902A67C9AA}" srcOrd="0" destOrd="0" presId="urn:microsoft.com/office/officeart/2005/8/layout/hierarchy6"/>
    <dgm:cxn modelId="{06C814B0-B419-E74A-BDDC-9678D024400E}" type="presParOf" srcId="{EB1D0F36-43A7-DA43-97F5-02902A67C9AA}" destId="{13E28CA1-7FDA-7140-AB76-74CCFE765700}" srcOrd="0" destOrd="0" presId="urn:microsoft.com/office/officeart/2005/8/layout/hierarchy6"/>
    <dgm:cxn modelId="{D910D6A6-1E2C-F24E-8028-A7C255C005FA}" type="presParOf" srcId="{13E28CA1-7FDA-7140-AB76-74CCFE765700}" destId="{47A25D64-6741-684C-ADC3-67043F79AE9D}" srcOrd="0" destOrd="0" presId="urn:microsoft.com/office/officeart/2005/8/layout/hierarchy6"/>
    <dgm:cxn modelId="{AC1AE27E-69E4-F547-9351-2D74834293E1}" type="presParOf" srcId="{47A25D64-6741-684C-ADC3-67043F79AE9D}" destId="{414BF0F7-DB96-084B-AD83-C0874EFF281C}" srcOrd="0" destOrd="0" presId="urn:microsoft.com/office/officeart/2005/8/layout/hierarchy6"/>
    <dgm:cxn modelId="{3108AF43-1FFB-B747-B85A-60683CAA3729}" type="presParOf" srcId="{414BF0F7-DB96-084B-AD83-C0874EFF281C}" destId="{AC0B9B16-1AB9-1941-97C0-1CD580922DB4}" srcOrd="0" destOrd="0" presId="urn:microsoft.com/office/officeart/2005/8/layout/hierarchy6"/>
    <dgm:cxn modelId="{29EEEA30-0C1D-8B43-B962-D050D6B2959E}" type="presParOf" srcId="{414BF0F7-DB96-084B-AD83-C0874EFF281C}" destId="{33C34FF1-E8E3-5641-9590-50EC2D31BD5D}" srcOrd="1" destOrd="0" presId="urn:microsoft.com/office/officeart/2005/8/layout/hierarchy6"/>
    <dgm:cxn modelId="{5566A234-2B75-5F41-995C-BC8D854E39B6}" type="presParOf" srcId="{33C34FF1-E8E3-5641-9590-50EC2D31BD5D}" destId="{2E722F59-61A1-BB49-A969-B3075C38AA6A}" srcOrd="0" destOrd="0" presId="urn:microsoft.com/office/officeart/2005/8/layout/hierarchy6"/>
    <dgm:cxn modelId="{9ABACCC5-95ED-7A49-8182-5D2A7B9C8AAA}" type="presParOf" srcId="{33C34FF1-E8E3-5641-9590-50EC2D31BD5D}" destId="{525DE0B8-9A69-A646-86A1-9829888E378C}" srcOrd="1" destOrd="0" presId="urn:microsoft.com/office/officeart/2005/8/layout/hierarchy6"/>
    <dgm:cxn modelId="{6D910EAF-D149-B947-A365-F4C3CFE526E0}" type="presParOf" srcId="{525DE0B8-9A69-A646-86A1-9829888E378C}" destId="{5243A648-A692-1B47-B555-D7A7F7221C2F}" srcOrd="0" destOrd="0" presId="urn:microsoft.com/office/officeart/2005/8/layout/hierarchy6"/>
    <dgm:cxn modelId="{46A155AF-905A-CA4E-B48C-AAB2B7AEEBD3}" type="presParOf" srcId="{525DE0B8-9A69-A646-86A1-9829888E378C}" destId="{BF35EDE8-C47A-E740-B1EC-58A6F3F5A0AB}" srcOrd="1" destOrd="0" presId="urn:microsoft.com/office/officeart/2005/8/layout/hierarchy6"/>
    <dgm:cxn modelId="{86282FDA-8902-5443-B78C-9C4C7859C3F5}" type="presParOf" srcId="{BF35EDE8-C47A-E740-B1EC-58A6F3F5A0AB}" destId="{2C001CA8-07AA-2244-9DD1-640A6670BD14}" srcOrd="0" destOrd="0" presId="urn:microsoft.com/office/officeart/2005/8/layout/hierarchy6"/>
    <dgm:cxn modelId="{6219A7E1-03E0-174A-895E-9BF05732C6D6}" type="presParOf" srcId="{BF35EDE8-C47A-E740-B1EC-58A6F3F5A0AB}" destId="{9FCF471D-A2CD-1248-B1B0-42E61E8FB90C}" srcOrd="1" destOrd="0" presId="urn:microsoft.com/office/officeart/2005/8/layout/hierarchy6"/>
    <dgm:cxn modelId="{560D7689-788A-9F43-A100-14B0DE562E01}" type="presParOf" srcId="{9FCF471D-A2CD-1248-B1B0-42E61E8FB90C}" destId="{75BD98A5-8D5C-0648-A45A-B1362C756DFD}" srcOrd="0" destOrd="0" presId="urn:microsoft.com/office/officeart/2005/8/layout/hierarchy6"/>
    <dgm:cxn modelId="{8F818201-2DD6-8D42-9BC1-C52031D57120}" type="presParOf" srcId="{9FCF471D-A2CD-1248-B1B0-42E61E8FB90C}" destId="{825EC53E-28E3-954D-A27C-AE913C3275F3}" srcOrd="1" destOrd="0" presId="urn:microsoft.com/office/officeart/2005/8/layout/hierarchy6"/>
    <dgm:cxn modelId="{26139777-F31D-C44F-8FDD-3882D9C86A2A}" type="presParOf" srcId="{BF35EDE8-C47A-E740-B1EC-58A6F3F5A0AB}" destId="{3D043944-C9C8-B442-8106-4E174F7A7792}" srcOrd="2" destOrd="0" presId="urn:microsoft.com/office/officeart/2005/8/layout/hierarchy6"/>
    <dgm:cxn modelId="{ED764287-B64D-C443-A9A9-F396AA7C9860}" type="presParOf" srcId="{BF35EDE8-C47A-E740-B1EC-58A6F3F5A0AB}" destId="{8F94232D-9F01-C549-89E7-F6A9A75995D3}" srcOrd="3" destOrd="0" presId="urn:microsoft.com/office/officeart/2005/8/layout/hierarchy6"/>
    <dgm:cxn modelId="{937FBDC9-9E03-EF4F-A04D-8AFAB3B7EAA6}" type="presParOf" srcId="{8F94232D-9F01-C549-89E7-F6A9A75995D3}" destId="{D97EF4DF-D915-F34F-8100-D5B85737F638}" srcOrd="0" destOrd="0" presId="urn:microsoft.com/office/officeart/2005/8/layout/hierarchy6"/>
    <dgm:cxn modelId="{EBAA9101-5DE2-9643-9450-BC7D3BF47A49}" type="presParOf" srcId="{8F94232D-9F01-C549-89E7-F6A9A75995D3}" destId="{16BF7DAB-A530-6C43-820B-6FBC2EF849AD}" srcOrd="1" destOrd="0" presId="urn:microsoft.com/office/officeart/2005/8/layout/hierarchy6"/>
    <dgm:cxn modelId="{052C093A-5B68-9141-AEE6-58BFE62576BE}" type="presParOf" srcId="{33C34FF1-E8E3-5641-9590-50EC2D31BD5D}" destId="{44DFF089-9C74-4542-9D0C-F646152F821F}" srcOrd="2" destOrd="0" presId="urn:microsoft.com/office/officeart/2005/8/layout/hierarchy6"/>
    <dgm:cxn modelId="{555D4BD7-2EAC-8E4A-8E7A-58939BBF6BBD}" type="presParOf" srcId="{33C34FF1-E8E3-5641-9590-50EC2D31BD5D}" destId="{1B2219FC-C835-9043-9299-BB260042AF54}" srcOrd="3" destOrd="0" presId="urn:microsoft.com/office/officeart/2005/8/layout/hierarchy6"/>
    <dgm:cxn modelId="{23F194F9-225E-E44E-94E9-314AD84E60E1}" type="presParOf" srcId="{1B2219FC-C835-9043-9299-BB260042AF54}" destId="{5047763A-F1EB-E445-A8B7-4F5089A6DFC5}" srcOrd="0" destOrd="0" presId="urn:microsoft.com/office/officeart/2005/8/layout/hierarchy6"/>
    <dgm:cxn modelId="{83719122-B1B5-6744-9F8A-DFE5B85D60CF}" type="presParOf" srcId="{1B2219FC-C835-9043-9299-BB260042AF54}" destId="{0367DEDB-7A45-3E47-BEAE-BA11DBD2FDEC}" srcOrd="1" destOrd="0" presId="urn:microsoft.com/office/officeart/2005/8/layout/hierarchy6"/>
    <dgm:cxn modelId="{DDE5FC41-8741-1D4B-8FDD-9FEB49D90BAC}" type="presParOf" srcId="{0367DEDB-7A45-3E47-BEAE-BA11DBD2FDEC}" destId="{6F88568B-ABEB-CE48-BD4B-3B4EC8A021F8}" srcOrd="0" destOrd="0" presId="urn:microsoft.com/office/officeart/2005/8/layout/hierarchy6"/>
    <dgm:cxn modelId="{4AC51038-6D75-1C45-9860-AEAE3AD00785}" type="presParOf" srcId="{0367DEDB-7A45-3E47-BEAE-BA11DBD2FDEC}" destId="{A7D23EE3-021B-F74B-9979-CAB3B0D51888}" srcOrd="1" destOrd="0" presId="urn:microsoft.com/office/officeart/2005/8/layout/hierarchy6"/>
    <dgm:cxn modelId="{339065AF-F802-D041-897A-16E59FA132CE}" type="presParOf" srcId="{A7D23EE3-021B-F74B-9979-CAB3B0D51888}" destId="{EDB62DF1-0790-0946-A705-068B46E9519D}" srcOrd="0" destOrd="0" presId="urn:microsoft.com/office/officeart/2005/8/layout/hierarchy6"/>
    <dgm:cxn modelId="{6B5BA68E-9790-7343-B91D-B84D9FDF3FE6}" type="presParOf" srcId="{A7D23EE3-021B-F74B-9979-CAB3B0D51888}" destId="{5A80CAF9-90FB-A745-8C6A-88411224B43C}" srcOrd="1" destOrd="0" presId="urn:microsoft.com/office/officeart/2005/8/layout/hierarchy6"/>
    <dgm:cxn modelId="{D37F73D1-F4A3-F94F-B04D-1A178C361110}" type="presParOf" srcId="{0367DEDB-7A45-3E47-BEAE-BA11DBD2FDEC}" destId="{B5FAAAEE-AE51-944F-88A0-0C68320286AE}" srcOrd="2" destOrd="0" presId="urn:microsoft.com/office/officeart/2005/8/layout/hierarchy6"/>
    <dgm:cxn modelId="{01C15DF4-67AF-934D-A81E-B0BD2092F66E}" type="presParOf" srcId="{0367DEDB-7A45-3E47-BEAE-BA11DBD2FDEC}" destId="{4703D473-0078-8C4E-A83C-83FEDCCBE737}" srcOrd="3" destOrd="0" presId="urn:microsoft.com/office/officeart/2005/8/layout/hierarchy6"/>
    <dgm:cxn modelId="{05283AE8-7C0E-ED44-BACD-72E9D63D9E04}" type="presParOf" srcId="{4703D473-0078-8C4E-A83C-83FEDCCBE737}" destId="{D9C6B361-F87E-2A4B-B9B7-86CDDD918A63}" srcOrd="0" destOrd="0" presId="urn:microsoft.com/office/officeart/2005/8/layout/hierarchy6"/>
    <dgm:cxn modelId="{090CB81C-406B-634F-ADDE-F84F9E9AAAF0}" type="presParOf" srcId="{4703D473-0078-8C4E-A83C-83FEDCCBE737}" destId="{18BCB9B1-3729-DB44-B376-8E09FD1F38A3}" srcOrd="1" destOrd="0" presId="urn:microsoft.com/office/officeart/2005/8/layout/hierarchy6"/>
    <dgm:cxn modelId="{B4DDC406-CB2A-DF4F-9C2B-7DF152EB9B24}" type="presParOf" srcId="{EB1D0F36-43A7-DA43-97F5-02902A67C9AA}" destId="{3FF9686C-21C2-C149-9897-501567D56D08}"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51FA2E-D061-1C4C-97AC-268C94070C8C}" type="doc">
      <dgm:prSet loTypeId="urn:microsoft.com/office/officeart/2005/8/layout/hierarchy6" loCatId="" qsTypeId="urn:microsoft.com/office/officeart/2005/8/quickstyle/simple2" qsCatId="simple" csTypeId="urn:microsoft.com/office/officeart/2005/8/colors/colorful4" csCatId="colorful" phldr="1"/>
      <dgm:spPr/>
      <dgm:t>
        <a:bodyPr/>
        <a:lstStyle/>
        <a:p>
          <a:endParaRPr lang="en-US"/>
        </a:p>
      </dgm:t>
    </dgm:pt>
    <dgm:pt modelId="{F084FC54-BF98-5A4E-A408-8ADCEF661F4A}"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algn="ctr" rtl="0">
            <a:spcAft>
              <a:spcPct val="35000"/>
            </a:spcAft>
          </a:pPr>
          <a:r>
            <a:rPr lang="en-US" sz="1800" b="1" dirty="0">
              <a:solidFill>
                <a:schemeClr val="bg1"/>
              </a:solidFill>
              <a:latin typeface="+mn-lt"/>
              <a:cs typeface="Arial"/>
            </a:rPr>
            <a:t>Preferred</a:t>
          </a:r>
        </a:p>
        <a:p>
          <a:pPr algn="ctr" rtl="0">
            <a:spcAft>
              <a:spcPts val="0"/>
            </a:spcAft>
          </a:pPr>
          <a:r>
            <a:rPr lang="en-US" sz="1600" b="0" i="0" u="none" dirty="0">
              <a:solidFill>
                <a:schemeClr val="bg1"/>
              </a:solidFill>
              <a:latin typeface="+mn-lt"/>
            </a:rPr>
            <a:t>Acalabrutinib </a:t>
          </a:r>
        </a:p>
        <a:p>
          <a:pPr algn="ctr" rtl="0">
            <a:spcAft>
              <a:spcPct val="35000"/>
            </a:spcAft>
          </a:pPr>
          <a:r>
            <a:rPr lang="en-US" sz="1600" b="0" i="0" u="none" dirty="0">
              <a:solidFill>
                <a:schemeClr val="bg1"/>
              </a:solidFill>
              <a:latin typeface="+mn-lt"/>
            </a:rPr>
            <a:t>(category 1)</a:t>
          </a:r>
          <a:endParaRPr lang="en-US" sz="1600" dirty="0">
            <a:solidFill>
              <a:schemeClr val="bg1"/>
            </a:solidFill>
            <a:latin typeface="+mn-lt"/>
          </a:endParaRPr>
        </a:p>
        <a:p>
          <a:pPr algn="ctr" rtl="0">
            <a:spcAft>
              <a:spcPts val="0"/>
            </a:spcAft>
          </a:pPr>
          <a:r>
            <a:rPr lang="en-US" sz="1600" b="0" i="0" u="none" dirty="0">
              <a:solidFill>
                <a:schemeClr val="bg1"/>
              </a:solidFill>
              <a:latin typeface="+mn-lt"/>
            </a:rPr>
            <a:t>Ibrutinib </a:t>
          </a:r>
        </a:p>
        <a:p>
          <a:pPr algn="ctr" rtl="0">
            <a:spcAft>
              <a:spcPct val="35000"/>
            </a:spcAft>
          </a:pPr>
          <a:r>
            <a:rPr lang="en-US" sz="1600" b="0" i="0" u="none" dirty="0">
              <a:solidFill>
                <a:schemeClr val="bg1"/>
              </a:solidFill>
              <a:latin typeface="+mn-lt"/>
            </a:rPr>
            <a:t>(category 1)</a:t>
          </a:r>
          <a:endParaRPr lang="en-US" sz="1600" dirty="0">
            <a:solidFill>
              <a:schemeClr val="bg1"/>
            </a:solidFill>
            <a:latin typeface="+mn-lt"/>
          </a:endParaRPr>
        </a:p>
        <a:p>
          <a:pPr algn="ctr" rtl="0">
            <a:spcAft>
              <a:spcPts val="0"/>
            </a:spcAft>
          </a:pPr>
          <a:r>
            <a:rPr lang="en-US" sz="1600" b="0" i="0" u="none" dirty="0">
              <a:solidFill>
                <a:schemeClr val="bg1"/>
              </a:solidFill>
              <a:latin typeface="+mn-lt"/>
            </a:rPr>
            <a:t>Venetoclax + rituximab </a:t>
          </a:r>
        </a:p>
        <a:p>
          <a:pPr algn="ctr" rtl="0">
            <a:spcAft>
              <a:spcPct val="35000"/>
            </a:spcAft>
          </a:pPr>
          <a:r>
            <a:rPr lang="en-US" sz="1600" b="0" i="0" u="none" dirty="0">
              <a:solidFill>
                <a:schemeClr val="bg1"/>
              </a:solidFill>
              <a:latin typeface="+mn-lt"/>
            </a:rPr>
            <a:t>(category 1)</a:t>
          </a:r>
          <a:endParaRPr lang="en-US" sz="1600" dirty="0">
            <a:solidFill>
              <a:schemeClr val="bg1"/>
            </a:solidFill>
            <a:latin typeface="+mn-lt"/>
          </a:endParaRPr>
        </a:p>
        <a:p>
          <a:pPr algn="ctr" rtl="0">
            <a:spcAft>
              <a:spcPct val="35000"/>
            </a:spcAft>
          </a:pPr>
          <a:r>
            <a:rPr lang="en-US" sz="1600" b="0" i="0" u="none" dirty="0">
              <a:solidFill>
                <a:schemeClr val="bg1"/>
              </a:solidFill>
              <a:latin typeface="+mn-lt"/>
            </a:rPr>
            <a:t>Idelalisib + rituximab</a:t>
          </a:r>
          <a:endParaRPr lang="en-US" sz="1600" dirty="0">
            <a:solidFill>
              <a:schemeClr val="bg1"/>
            </a:solidFill>
            <a:latin typeface="+mn-lt"/>
          </a:endParaRPr>
        </a:p>
        <a:p>
          <a:pPr algn="ctr" rtl="0">
            <a:spcAft>
              <a:spcPct val="35000"/>
            </a:spcAft>
          </a:pPr>
          <a:r>
            <a:rPr lang="en-US" sz="1600" b="0" i="0" u="none" dirty="0">
              <a:solidFill>
                <a:schemeClr val="bg1"/>
              </a:solidFill>
              <a:latin typeface="+mn-lt"/>
            </a:rPr>
            <a:t>Duvelisib</a:t>
          </a:r>
          <a:endParaRPr lang="en-US" sz="1600" dirty="0">
            <a:solidFill>
              <a:schemeClr val="bg1"/>
            </a:solidFill>
            <a:latin typeface="+mn-lt"/>
          </a:endParaRPr>
        </a:p>
        <a:p>
          <a:pPr algn="ctr" rtl="0">
            <a:spcAft>
              <a:spcPct val="35000"/>
            </a:spcAft>
          </a:pPr>
          <a:r>
            <a:rPr lang="en-US" sz="1600" b="0" i="0" u="none" dirty="0">
              <a:solidFill>
                <a:schemeClr val="bg1"/>
              </a:solidFill>
              <a:latin typeface="+mn-lt"/>
            </a:rPr>
            <a:t>Venetoclax</a:t>
          </a:r>
          <a:endParaRPr lang="en-US" sz="1600" dirty="0">
            <a:solidFill>
              <a:schemeClr val="bg1"/>
            </a:solidFill>
            <a:latin typeface="+mn-lt"/>
            <a:cs typeface="Arial"/>
          </a:endParaRPr>
        </a:p>
      </dgm:t>
    </dgm:pt>
    <dgm:pt modelId="{779E9404-EDAA-C940-96F1-D92924D81D46}" type="parTrans" cxnId="{E1BF7151-E67A-AE4D-ACDE-603B4AA68985}">
      <dgm:prSet/>
      <dgm:spPr>
        <a:ln>
          <a:solidFill>
            <a:schemeClr val="tx1"/>
          </a:solidFill>
        </a:ln>
      </dgm:spPr>
      <dgm:t>
        <a:bodyPr/>
        <a:lstStyle/>
        <a:p>
          <a:endParaRPr lang="en-US" sz="3200">
            <a:solidFill>
              <a:srgbClr val="000000"/>
            </a:solidFill>
            <a:latin typeface="+mn-lt"/>
            <a:cs typeface="Arial"/>
          </a:endParaRPr>
        </a:p>
      </dgm:t>
    </dgm:pt>
    <dgm:pt modelId="{C7227139-A3BF-FF40-8D8E-BBC745E384AD}" type="sibTrans" cxnId="{E1BF7151-E67A-AE4D-ACDE-603B4AA68985}">
      <dgm:prSet/>
      <dgm:spPr/>
      <dgm:t>
        <a:bodyPr/>
        <a:lstStyle/>
        <a:p>
          <a:endParaRPr lang="en-US" sz="3200">
            <a:solidFill>
              <a:srgbClr val="000000"/>
            </a:solidFill>
            <a:latin typeface="+mn-lt"/>
            <a:cs typeface="Arial"/>
          </a:endParaRPr>
        </a:p>
      </dgm:t>
    </dgm:pt>
    <dgm:pt modelId="{F1861771-5105-284D-8EC2-9B9CA697B72E}"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spcAft>
              <a:spcPts val="600"/>
            </a:spcAft>
          </a:pPr>
          <a:r>
            <a:rPr lang="en-US" sz="1800" b="1" dirty="0">
              <a:solidFill>
                <a:schemeClr val="bg1"/>
              </a:solidFill>
              <a:latin typeface="+mn-lt"/>
              <a:cs typeface="Arial"/>
            </a:rPr>
            <a:t>Other recommended regimens</a:t>
          </a:r>
        </a:p>
        <a:p>
          <a:pPr rtl="0">
            <a:spcAft>
              <a:spcPts val="600"/>
            </a:spcAft>
          </a:pPr>
          <a:r>
            <a:rPr lang="en-US" sz="1600" dirty="0">
              <a:solidFill>
                <a:schemeClr val="bg1"/>
              </a:solidFill>
              <a:latin typeface="+mn-lt"/>
            </a:rPr>
            <a:t>alemtuzumab ± rituximab, HDMP + rituximab, idelalisib, lenalidomide ± rituximab, or ofatumumab</a:t>
          </a:r>
          <a:endParaRPr lang="en-US" sz="1600" dirty="0">
            <a:solidFill>
              <a:schemeClr val="bg1"/>
            </a:solidFill>
            <a:latin typeface="+mn-lt"/>
            <a:cs typeface="Arial"/>
          </a:endParaRPr>
        </a:p>
      </dgm:t>
    </dgm:pt>
    <dgm:pt modelId="{FACEAA54-EFDA-CE4D-B5A8-376B2B036862}" type="parTrans" cxnId="{8C71073A-E9BE-9C43-875F-0A8CFFC1FC8B}">
      <dgm:prSet/>
      <dgm:spPr>
        <a:ln>
          <a:solidFill>
            <a:schemeClr val="tx1"/>
          </a:solidFill>
        </a:ln>
      </dgm:spPr>
      <dgm:t>
        <a:bodyPr/>
        <a:lstStyle/>
        <a:p>
          <a:endParaRPr lang="en-US" sz="3200">
            <a:solidFill>
              <a:srgbClr val="000000"/>
            </a:solidFill>
            <a:latin typeface="+mn-lt"/>
            <a:cs typeface="Arial"/>
          </a:endParaRPr>
        </a:p>
      </dgm:t>
    </dgm:pt>
    <dgm:pt modelId="{757A1F40-1F65-EE44-A189-F4C410B18B39}" type="sibTrans" cxnId="{8C71073A-E9BE-9C43-875F-0A8CFFC1FC8B}">
      <dgm:prSet/>
      <dgm:spPr/>
      <dgm:t>
        <a:bodyPr/>
        <a:lstStyle/>
        <a:p>
          <a:endParaRPr lang="en-US" sz="3200">
            <a:solidFill>
              <a:srgbClr val="000000"/>
            </a:solidFill>
            <a:latin typeface="+mn-lt"/>
            <a:cs typeface="Arial"/>
          </a:endParaRPr>
        </a:p>
      </dgm:t>
    </dgm:pt>
    <dgm:pt modelId="{F795C498-AC63-B846-BC5C-D2F257B1BE59}">
      <dgm:prSet phldrT="[Text]" custT="1"/>
      <dgm:spPr>
        <a:solidFill>
          <a:srgbClr val="F25724"/>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sz="1800" b="1" dirty="0">
              <a:solidFill>
                <a:schemeClr val="bg1"/>
              </a:solidFill>
              <a:latin typeface="+mn-lt"/>
              <a:cs typeface="Arial"/>
            </a:rPr>
            <a:t>Age and Comorbidities Evaluated</a:t>
          </a:r>
        </a:p>
      </dgm:t>
    </dgm:pt>
    <dgm:pt modelId="{F8E5306B-FCA7-3549-B317-E124B56F8E18}" type="parTrans" cxnId="{592CB0D7-0B1F-4445-A0DE-830A8E0F1625}">
      <dgm:prSet/>
      <dgm:spPr/>
      <dgm:t>
        <a:bodyPr/>
        <a:lstStyle/>
        <a:p>
          <a:endParaRPr lang="en-US" sz="3200">
            <a:solidFill>
              <a:srgbClr val="000000"/>
            </a:solidFill>
            <a:latin typeface="+mn-lt"/>
            <a:cs typeface="Arial"/>
          </a:endParaRPr>
        </a:p>
      </dgm:t>
    </dgm:pt>
    <dgm:pt modelId="{134E9251-289B-AA4B-81A2-2595FF9E7638}" type="sibTrans" cxnId="{592CB0D7-0B1F-4445-A0DE-830A8E0F1625}">
      <dgm:prSet/>
      <dgm:spPr/>
      <dgm:t>
        <a:bodyPr/>
        <a:lstStyle/>
        <a:p>
          <a:endParaRPr lang="en-US" sz="3200">
            <a:solidFill>
              <a:srgbClr val="000000"/>
            </a:solidFill>
            <a:latin typeface="+mn-lt"/>
            <a:cs typeface="Arial"/>
          </a:endParaRPr>
        </a:p>
      </dgm:t>
    </dgm:pt>
    <dgm:pt modelId="{EB1D0F36-43A7-DA43-97F5-02902A67C9AA}" type="pres">
      <dgm:prSet presAssocID="{B251FA2E-D061-1C4C-97AC-268C94070C8C}" presName="mainComposite" presStyleCnt="0">
        <dgm:presLayoutVars>
          <dgm:chPref val="1"/>
          <dgm:dir/>
          <dgm:animOne val="branch"/>
          <dgm:animLvl val="lvl"/>
          <dgm:resizeHandles val="exact"/>
        </dgm:presLayoutVars>
      </dgm:prSet>
      <dgm:spPr/>
    </dgm:pt>
    <dgm:pt modelId="{13E28CA1-7FDA-7140-AB76-74CCFE765700}" type="pres">
      <dgm:prSet presAssocID="{B251FA2E-D061-1C4C-97AC-268C94070C8C}" presName="hierFlow" presStyleCnt="0"/>
      <dgm:spPr/>
    </dgm:pt>
    <dgm:pt modelId="{47A25D64-6741-684C-ADC3-67043F79AE9D}" type="pres">
      <dgm:prSet presAssocID="{B251FA2E-D061-1C4C-97AC-268C94070C8C}" presName="hierChild1" presStyleCnt="0">
        <dgm:presLayoutVars>
          <dgm:chPref val="1"/>
          <dgm:animOne val="branch"/>
          <dgm:animLvl val="lvl"/>
        </dgm:presLayoutVars>
      </dgm:prSet>
      <dgm:spPr/>
    </dgm:pt>
    <dgm:pt modelId="{414BF0F7-DB96-084B-AD83-C0874EFF281C}" type="pres">
      <dgm:prSet presAssocID="{F795C498-AC63-B846-BC5C-D2F257B1BE59}" presName="Name14" presStyleCnt="0"/>
      <dgm:spPr/>
    </dgm:pt>
    <dgm:pt modelId="{AC0B9B16-1AB9-1941-97C0-1CD580922DB4}" type="pres">
      <dgm:prSet presAssocID="{F795C498-AC63-B846-BC5C-D2F257B1BE59}" presName="level1Shape" presStyleLbl="node0" presStyleIdx="0" presStyleCnt="1" custScaleX="242805" custScaleY="30400">
        <dgm:presLayoutVars>
          <dgm:chPref val="3"/>
        </dgm:presLayoutVars>
      </dgm:prSet>
      <dgm:spPr/>
    </dgm:pt>
    <dgm:pt modelId="{33C34FF1-E8E3-5641-9590-50EC2D31BD5D}" type="pres">
      <dgm:prSet presAssocID="{F795C498-AC63-B846-BC5C-D2F257B1BE59}" presName="hierChild2" presStyleCnt="0"/>
      <dgm:spPr/>
    </dgm:pt>
    <dgm:pt modelId="{2C001CA8-07AA-2244-9DD1-640A6670BD14}" type="pres">
      <dgm:prSet presAssocID="{779E9404-EDAA-C940-96F1-D92924D81D46}" presName="Name19" presStyleLbl="parChTrans1D2" presStyleIdx="0" presStyleCnt="2"/>
      <dgm:spPr/>
    </dgm:pt>
    <dgm:pt modelId="{9FCF471D-A2CD-1248-B1B0-42E61E8FB90C}" type="pres">
      <dgm:prSet presAssocID="{F084FC54-BF98-5A4E-A408-8ADCEF661F4A}" presName="Name21" presStyleCnt="0"/>
      <dgm:spPr/>
    </dgm:pt>
    <dgm:pt modelId="{75BD98A5-8D5C-0648-A45A-B1362C756DFD}" type="pres">
      <dgm:prSet presAssocID="{F084FC54-BF98-5A4E-A408-8ADCEF661F4A}" presName="level2Shape" presStyleLbl="asst1" presStyleIdx="0" presStyleCnt="2" custScaleX="118468" custScaleY="224036" custLinFactNeighborY="-18096"/>
      <dgm:spPr/>
    </dgm:pt>
    <dgm:pt modelId="{825EC53E-28E3-954D-A27C-AE913C3275F3}" type="pres">
      <dgm:prSet presAssocID="{F084FC54-BF98-5A4E-A408-8ADCEF661F4A}" presName="hierChild3" presStyleCnt="0"/>
      <dgm:spPr/>
    </dgm:pt>
    <dgm:pt modelId="{3D043944-C9C8-B442-8106-4E174F7A7792}" type="pres">
      <dgm:prSet presAssocID="{FACEAA54-EFDA-CE4D-B5A8-376B2B036862}" presName="Name19" presStyleLbl="parChTrans1D2" presStyleIdx="1" presStyleCnt="2"/>
      <dgm:spPr/>
    </dgm:pt>
    <dgm:pt modelId="{8F94232D-9F01-C549-89E7-F6A9A75995D3}" type="pres">
      <dgm:prSet presAssocID="{F1861771-5105-284D-8EC2-9B9CA697B72E}" presName="Name21" presStyleCnt="0"/>
      <dgm:spPr/>
    </dgm:pt>
    <dgm:pt modelId="{D97EF4DF-D915-F34F-8100-D5B85737F638}" type="pres">
      <dgm:prSet presAssocID="{F1861771-5105-284D-8EC2-9B9CA697B72E}" presName="level2Shape" presStyleLbl="asst1" presStyleIdx="1" presStyleCnt="2" custScaleX="173649" custScaleY="94449" custLinFactNeighborY="-18096"/>
      <dgm:spPr/>
    </dgm:pt>
    <dgm:pt modelId="{16BF7DAB-A530-6C43-820B-6FBC2EF849AD}" type="pres">
      <dgm:prSet presAssocID="{F1861771-5105-284D-8EC2-9B9CA697B72E}" presName="hierChild3" presStyleCnt="0"/>
      <dgm:spPr/>
    </dgm:pt>
    <dgm:pt modelId="{3FF9686C-21C2-C149-9897-501567D56D08}" type="pres">
      <dgm:prSet presAssocID="{B251FA2E-D061-1C4C-97AC-268C94070C8C}" presName="bgShapesFlow" presStyleCnt="0"/>
      <dgm:spPr/>
    </dgm:pt>
  </dgm:ptLst>
  <dgm:cxnLst>
    <dgm:cxn modelId="{D79FC025-61AA-7F4E-A413-E0903EF60BEF}" type="presOf" srcId="{F795C498-AC63-B846-BC5C-D2F257B1BE59}" destId="{AC0B9B16-1AB9-1941-97C0-1CD580922DB4}" srcOrd="0" destOrd="0" presId="urn:microsoft.com/office/officeart/2005/8/layout/hierarchy6"/>
    <dgm:cxn modelId="{8C71073A-E9BE-9C43-875F-0A8CFFC1FC8B}" srcId="{F795C498-AC63-B846-BC5C-D2F257B1BE59}" destId="{F1861771-5105-284D-8EC2-9B9CA697B72E}" srcOrd="1" destOrd="0" parTransId="{FACEAA54-EFDA-CE4D-B5A8-376B2B036862}" sibTransId="{757A1F40-1F65-EE44-A189-F4C410B18B39}"/>
    <dgm:cxn modelId="{9900A76A-6D60-154F-953F-6058B1E29BF6}" type="presOf" srcId="{F084FC54-BF98-5A4E-A408-8ADCEF661F4A}" destId="{75BD98A5-8D5C-0648-A45A-B1362C756DFD}" srcOrd="0" destOrd="0" presId="urn:microsoft.com/office/officeart/2005/8/layout/hierarchy6"/>
    <dgm:cxn modelId="{E1BF7151-E67A-AE4D-ACDE-603B4AA68985}" srcId="{F795C498-AC63-B846-BC5C-D2F257B1BE59}" destId="{F084FC54-BF98-5A4E-A408-8ADCEF661F4A}" srcOrd="0" destOrd="0" parTransId="{779E9404-EDAA-C940-96F1-D92924D81D46}" sibTransId="{C7227139-A3BF-FF40-8D8E-BBC745E384AD}"/>
    <dgm:cxn modelId="{91E7019D-49D6-974C-B645-E347E4FFEE8C}" type="presOf" srcId="{F1861771-5105-284D-8EC2-9B9CA697B72E}" destId="{D97EF4DF-D915-F34F-8100-D5B85737F638}" srcOrd="0" destOrd="0" presId="urn:microsoft.com/office/officeart/2005/8/layout/hierarchy6"/>
    <dgm:cxn modelId="{592CB0D7-0B1F-4445-A0DE-830A8E0F1625}" srcId="{B251FA2E-D061-1C4C-97AC-268C94070C8C}" destId="{F795C498-AC63-B846-BC5C-D2F257B1BE59}" srcOrd="0" destOrd="0" parTransId="{F8E5306B-FCA7-3549-B317-E124B56F8E18}" sibTransId="{134E9251-289B-AA4B-81A2-2595FF9E7638}"/>
    <dgm:cxn modelId="{A3B3B3E8-5B6E-0044-8DB3-318A247C6563}" type="presOf" srcId="{B251FA2E-D061-1C4C-97AC-268C94070C8C}" destId="{EB1D0F36-43A7-DA43-97F5-02902A67C9AA}" srcOrd="0" destOrd="0" presId="urn:microsoft.com/office/officeart/2005/8/layout/hierarchy6"/>
    <dgm:cxn modelId="{385F58F0-AEDB-B24C-8280-F5D291732F4E}" type="presOf" srcId="{779E9404-EDAA-C940-96F1-D92924D81D46}" destId="{2C001CA8-07AA-2244-9DD1-640A6670BD14}" srcOrd="0" destOrd="0" presId="urn:microsoft.com/office/officeart/2005/8/layout/hierarchy6"/>
    <dgm:cxn modelId="{E766D5F1-3BB1-D242-BC80-EA57A49EC308}" type="presOf" srcId="{FACEAA54-EFDA-CE4D-B5A8-376B2B036862}" destId="{3D043944-C9C8-B442-8106-4E174F7A7792}" srcOrd="0" destOrd="0" presId="urn:microsoft.com/office/officeart/2005/8/layout/hierarchy6"/>
    <dgm:cxn modelId="{C219D7AB-46D0-BB44-A101-31DB4C6F40D4}" type="presParOf" srcId="{EB1D0F36-43A7-DA43-97F5-02902A67C9AA}" destId="{13E28CA1-7FDA-7140-AB76-74CCFE765700}" srcOrd="0" destOrd="0" presId="urn:microsoft.com/office/officeart/2005/8/layout/hierarchy6"/>
    <dgm:cxn modelId="{8E48F5F8-FC02-F44B-8E5E-28F382DD7636}" type="presParOf" srcId="{13E28CA1-7FDA-7140-AB76-74CCFE765700}" destId="{47A25D64-6741-684C-ADC3-67043F79AE9D}" srcOrd="0" destOrd="0" presId="urn:microsoft.com/office/officeart/2005/8/layout/hierarchy6"/>
    <dgm:cxn modelId="{4FB522D1-26FF-3D4F-B03F-B6DD3E271ADB}" type="presParOf" srcId="{47A25D64-6741-684C-ADC3-67043F79AE9D}" destId="{414BF0F7-DB96-084B-AD83-C0874EFF281C}" srcOrd="0" destOrd="0" presId="urn:microsoft.com/office/officeart/2005/8/layout/hierarchy6"/>
    <dgm:cxn modelId="{9500EB91-729E-0744-85E7-930FCB6FA704}" type="presParOf" srcId="{414BF0F7-DB96-084B-AD83-C0874EFF281C}" destId="{AC0B9B16-1AB9-1941-97C0-1CD580922DB4}" srcOrd="0" destOrd="0" presId="urn:microsoft.com/office/officeart/2005/8/layout/hierarchy6"/>
    <dgm:cxn modelId="{226C5207-F69F-CE43-ADFF-EF517018C16B}" type="presParOf" srcId="{414BF0F7-DB96-084B-AD83-C0874EFF281C}" destId="{33C34FF1-E8E3-5641-9590-50EC2D31BD5D}" srcOrd="1" destOrd="0" presId="urn:microsoft.com/office/officeart/2005/8/layout/hierarchy6"/>
    <dgm:cxn modelId="{552A79F7-BA57-0A4B-BB61-3D1341AADFD0}" type="presParOf" srcId="{33C34FF1-E8E3-5641-9590-50EC2D31BD5D}" destId="{2C001CA8-07AA-2244-9DD1-640A6670BD14}" srcOrd="0" destOrd="0" presId="urn:microsoft.com/office/officeart/2005/8/layout/hierarchy6"/>
    <dgm:cxn modelId="{C8ECA645-65E3-5246-B89D-EEB80237943B}" type="presParOf" srcId="{33C34FF1-E8E3-5641-9590-50EC2D31BD5D}" destId="{9FCF471D-A2CD-1248-B1B0-42E61E8FB90C}" srcOrd="1" destOrd="0" presId="urn:microsoft.com/office/officeart/2005/8/layout/hierarchy6"/>
    <dgm:cxn modelId="{7E76BBBF-0474-DE40-BB69-3437BE6FAA7C}" type="presParOf" srcId="{9FCF471D-A2CD-1248-B1B0-42E61E8FB90C}" destId="{75BD98A5-8D5C-0648-A45A-B1362C756DFD}" srcOrd="0" destOrd="0" presId="urn:microsoft.com/office/officeart/2005/8/layout/hierarchy6"/>
    <dgm:cxn modelId="{475E13E8-BEC8-354D-826B-A6C3161DF109}" type="presParOf" srcId="{9FCF471D-A2CD-1248-B1B0-42E61E8FB90C}" destId="{825EC53E-28E3-954D-A27C-AE913C3275F3}" srcOrd="1" destOrd="0" presId="urn:microsoft.com/office/officeart/2005/8/layout/hierarchy6"/>
    <dgm:cxn modelId="{2E6C12CA-C18C-4E48-B73F-2D27DE313EF3}" type="presParOf" srcId="{33C34FF1-E8E3-5641-9590-50EC2D31BD5D}" destId="{3D043944-C9C8-B442-8106-4E174F7A7792}" srcOrd="2" destOrd="0" presId="urn:microsoft.com/office/officeart/2005/8/layout/hierarchy6"/>
    <dgm:cxn modelId="{46E12F06-7138-DE44-A64A-0FA2F664AC43}" type="presParOf" srcId="{33C34FF1-E8E3-5641-9590-50EC2D31BD5D}" destId="{8F94232D-9F01-C549-89E7-F6A9A75995D3}" srcOrd="3" destOrd="0" presId="urn:microsoft.com/office/officeart/2005/8/layout/hierarchy6"/>
    <dgm:cxn modelId="{DD43C540-D8C9-6043-961C-693BE3D8FC41}" type="presParOf" srcId="{8F94232D-9F01-C549-89E7-F6A9A75995D3}" destId="{D97EF4DF-D915-F34F-8100-D5B85737F638}" srcOrd="0" destOrd="0" presId="urn:microsoft.com/office/officeart/2005/8/layout/hierarchy6"/>
    <dgm:cxn modelId="{EF1320CB-562E-E042-866E-FAB824A4EB4B}" type="presParOf" srcId="{8F94232D-9F01-C549-89E7-F6A9A75995D3}" destId="{16BF7DAB-A530-6C43-820B-6FBC2EF849AD}" srcOrd="1" destOrd="0" presId="urn:microsoft.com/office/officeart/2005/8/layout/hierarchy6"/>
    <dgm:cxn modelId="{60A628F1-791C-B54A-BD13-790050964E91}" type="presParOf" srcId="{EB1D0F36-43A7-DA43-97F5-02902A67C9AA}" destId="{3FF9686C-21C2-C149-9897-501567D56D08}"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51FA2E-D061-1C4C-97AC-268C94070C8C}" type="doc">
      <dgm:prSet loTypeId="urn:microsoft.com/office/officeart/2005/8/layout/hierarchy6" loCatId="" qsTypeId="urn:microsoft.com/office/officeart/2005/8/quickstyle/simple2" qsCatId="simple" csTypeId="urn:microsoft.com/office/officeart/2005/8/colors/colorful4" csCatId="colorful" phldr="1"/>
      <dgm:spPr/>
      <dgm:t>
        <a:bodyPr/>
        <a:lstStyle/>
        <a:p>
          <a:endParaRPr lang="en-US"/>
        </a:p>
      </dgm:t>
    </dgm:pt>
    <dgm:pt modelId="{F084FC54-BF98-5A4E-A408-8ADCEF661F4A}"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algn="ctr" rtl="0"/>
          <a:r>
            <a:rPr lang="en-US" sz="1800" b="1" dirty="0">
              <a:solidFill>
                <a:schemeClr val="bg1"/>
              </a:solidFill>
              <a:latin typeface="+mn-lt"/>
              <a:cs typeface="Arial"/>
            </a:rPr>
            <a:t>Preferred</a:t>
          </a:r>
        </a:p>
        <a:p>
          <a:pPr algn="ctr" rtl="0"/>
          <a:r>
            <a:rPr lang="en-US" sz="1600" b="0" dirty="0">
              <a:solidFill>
                <a:schemeClr val="bg1"/>
              </a:solidFill>
            </a:rPr>
            <a:t>Ibrutinib </a:t>
          </a:r>
        </a:p>
        <a:p>
          <a:pPr algn="ctr" rtl="0"/>
          <a:r>
            <a:rPr lang="en-US" sz="1600" b="0" dirty="0">
              <a:solidFill>
                <a:schemeClr val="bg1"/>
              </a:solidFill>
            </a:rPr>
            <a:t>Acalabrutinib </a:t>
          </a:r>
          <a:r>
            <a:rPr lang="en-US" sz="1600" b="0" dirty="0">
              <a:solidFill>
                <a:schemeClr val="bg1"/>
              </a:solidFill>
              <a:latin typeface="+mn-lt"/>
              <a:cs typeface="Arial"/>
            </a:rPr>
            <a:t>±</a:t>
          </a:r>
          <a:r>
            <a:rPr lang="en-US" sz="1600" b="0" dirty="0">
              <a:solidFill>
                <a:schemeClr val="bg1"/>
              </a:solidFill>
            </a:rPr>
            <a:t> obinutuzumab</a:t>
          </a:r>
        </a:p>
        <a:p>
          <a:pPr algn="ctr"/>
          <a:r>
            <a:rPr lang="en-US" sz="1600" b="0" dirty="0">
              <a:solidFill>
                <a:schemeClr val="bg1"/>
              </a:solidFill>
            </a:rPr>
            <a:t>Venetoclax + obinutuzumab</a:t>
          </a:r>
          <a:endParaRPr lang="en-US" sz="1600" b="1" dirty="0">
            <a:solidFill>
              <a:schemeClr val="bg1"/>
            </a:solidFill>
            <a:latin typeface="+mn-lt"/>
            <a:cs typeface="Arial"/>
          </a:endParaRPr>
        </a:p>
      </dgm:t>
    </dgm:pt>
    <dgm:pt modelId="{779E9404-EDAA-C940-96F1-D92924D81D46}" type="parTrans" cxnId="{E1BF7151-E67A-AE4D-ACDE-603B4AA68985}">
      <dgm:prSet/>
      <dgm:spPr>
        <a:ln>
          <a:solidFill>
            <a:schemeClr val="tx1"/>
          </a:solidFill>
        </a:ln>
      </dgm:spPr>
      <dgm:t>
        <a:bodyPr/>
        <a:lstStyle/>
        <a:p>
          <a:endParaRPr lang="en-US" sz="3200">
            <a:solidFill>
              <a:srgbClr val="000000"/>
            </a:solidFill>
            <a:latin typeface="+mn-lt"/>
            <a:cs typeface="Arial"/>
          </a:endParaRPr>
        </a:p>
      </dgm:t>
    </dgm:pt>
    <dgm:pt modelId="{C7227139-A3BF-FF40-8D8E-BBC745E384AD}" type="sibTrans" cxnId="{E1BF7151-E67A-AE4D-ACDE-603B4AA68985}">
      <dgm:prSet/>
      <dgm:spPr/>
      <dgm:t>
        <a:bodyPr/>
        <a:lstStyle/>
        <a:p>
          <a:endParaRPr lang="en-US" sz="3200">
            <a:solidFill>
              <a:srgbClr val="000000"/>
            </a:solidFill>
            <a:latin typeface="+mn-lt"/>
            <a:cs typeface="Arial"/>
          </a:endParaRPr>
        </a:p>
      </dgm:t>
    </dgm:pt>
    <dgm:pt modelId="{F1861771-5105-284D-8EC2-9B9CA697B72E}" type="asst">
      <dgm:prSet custT="1"/>
      <dgm:spPr>
        <a:solidFill>
          <a:schemeClr val="tx1">
            <a:lumMod val="75000"/>
            <a:lumOff val="2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800" b="1" dirty="0">
              <a:solidFill>
                <a:schemeClr val="bg1"/>
              </a:solidFill>
              <a:latin typeface="+mn-lt"/>
              <a:cs typeface="Arial"/>
            </a:rPr>
            <a:t>Other recommended regimens</a:t>
          </a:r>
        </a:p>
        <a:p>
          <a:pPr rtl="0"/>
          <a:r>
            <a:rPr lang="en-US" sz="1600" dirty="0">
              <a:solidFill>
                <a:schemeClr val="bg1"/>
              </a:solidFill>
              <a:latin typeface="+mn-lt"/>
              <a:cs typeface="Arial"/>
            </a:rPr>
            <a:t>Alemtuzumab ± rituximab</a:t>
          </a:r>
        </a:p>
        <a:p>
          <a:pPr rtl="0"/>
          <a:r>
            <a:rPr lang="en-US" sz="1600" dirty="0">
              <a:solidFill>
                <a:schemeClr val="bg1"/>
              </a:solidFill>
              <a:latin typeface="+mn-lt"/>
              <a:cs typeface="Arial"/>
            </a:rPr>
            <a:t>HDMP + rituximab</a:t>
          </a:r>
        </a:p>
        <a:p>
          <a:pPr rtl="0"/>
          <a:r>
            <a:rPr lang="en-US" sz="1600" dirty="0">
              <a:solidFill>
                <a:schemeClr val="bg1"/>
              </a:solidFill>
              <a:latin typeface="+mn-lt"/>
              <a:cs typeface="Arial"/>
            </a:rPr>
            <a:t>Obinutuzumab</a:t>
          </a:r>
        </a:p>
      </dgm:t>
    </dgm:pt>
    <dgm:pt modelId="{FACEAA54-EFDA-CE4D-B5A8-376B2B036862}" type="parTrans" cxnId="{8C71073A-E9BE-9C43-875F-0A8CFFC1FC8B}">
      <dgm:prSet/>
      <dgm:spPr>
        <a:ln>
          <a:solidFill>
            <a:schemeClr val="tx1"/>
          </a:solidFill>
        </a:ln>
      </dgm:spPr>
      <dgm:t>
        <a:bodyPr/>
        <a:lstStyle/>
        <a:p>
          <a:endParaRPr lang="en-US" sz="3200">
            <a:solidFill>
              <a:srgbClr val="000000"/>
            </a:solidFill>
            <a:latin typeface="+mn-lt"/>
            <a:cs typeface="Arial"/>
          </a:endParaRPr>
        </a:p>
      </dgm:t>
    </dgm:pt>
    <dgm:pt modelId="{757A1F40-1F65-EE44-A189-F4C410B18B39}" type="sibTrans" cxnId="{8C71073A-E9BE-9C43-875F-0A8CFFC1FC8B}">
      <dgm:prSet/>
      <dgm:spPr/>
      <dgm:t>
        <a:bodyPr/>
        <a:lstStyle/>
        <a:p>
          <a:endParaRPr lang="en-US" sz="3200">
            <a:solidFill>
              <a:srgbClr val="000000"/>
            </a:solidFill>
            <a:latin typeface="+mn-lt"/>
            <a:cs typeface="Arial"/>
          </a:endParaRPr>
        </a:p>
      </dgm:t>
    </dgm:pt>
    <dgm:pt modelId="{F795C498-AC63-B846-BC5C-D2F257B1BE59}">
      <dgm:prSet phldrT="[Text]" custT="1"/>
      <dgm:spPr>
        <a:solidFill>
          <a:srgbClr val="F25724"/>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sz="1800" b="1" dirty="0">
              <a:solidFill>
                <a:schemeClr val="bg1"/>
              </a:solidFill>
              <a:latin typeface="+mn-lt"/>
              <a:cs typeface="Arial"/>
            </a:rPr>
            <a:t>All Patients with del(17p) and/or TP53</a:t>
          </a:r>
        </a:p>
      </dgm:t>
    </dgm:pt>
    <dgm:pt modelId="{F8E5306B-FCA7-3549-B317-E124B56F8E18}" type="parTrans" cxnId="{592CB0D7-0B1F-4445-A0DE-830A8E0F1625}">
      <dgm:prSet/>
      <dgm:spPr/>
      <dgm:t>
        <a:bodyPr/>
        <a:lstStyle/>
        <a:p>
          <a:endParaRPr lang="en-US" sz="3200">
            <a:solidFill>
              <a:srgbClr val="000000"/>
            </a:solidFill>
            <a:latin typeface="+mn-lt"/>
            <a:cs typeface="Arial"/>
          </a:endParaRPr>
        </a:p>
      </dgm:t>
    </dgm:pt>
    <dgm:pt modelId="{134E9251-289B-AA4B-81A2-2595FF9E7638}" type="sibTrans" cxnId="{592CB0D7-0B1F-4445-A0DE-830A8E0F1625}">
      <dgm:prSet/>
      <dgm:spPr/>
      <dgm:t>
        <a:bodyPr/>
        <a:lstStyle/>
        <a:p>
          <a:endParaRPr lang="en-US" sz="3200">
            <a:solidFill>
              <a:srgbClr val="000000"/>
            </a:solidFill>
            <a:latin typeface="+mn-lt"/>
            <a:cs typeface="Arial"/>
          </a:endParaRPr>
        </a:p>
      </dgm:t>
    </dgm:pt>
    <dgm:pt modelId="{EB1D0F36-43A7-DA43-97F5-02902A67C9AA}" type="pres">
      <dgm:prSet presAssocID="{B251FA2E-D061-1C4C-97AC-268C94070C8C}" presName="mainComposite" presStyleCnt="0">
        <dgm:presLayoutVars>
          <dgm:chPref val="1"/>
          <dgm:dir/>
          <dgm:animOne val="branch"/>
          <dgm:animLvl val="lvl"/>
          <dgm:resizeHandles val="exact"/>
        </dgm:presLayoutVars>
      </dgm:prSet>
      <dgm:spPr/>
    </dgm:pt>
    <dgm:pt modelId="{13E28CA1-7FDA-7140-AB76-74CCFE765700}" type="pres">
      <dgm:prSet presAssocID="{B251FA2E-D061-1C4C-97AC-268C94070C8C}" presName="hierFlow" presStyleCnt="0"/>
      <dgm:spPr/>
    </dgm:pt>
    <dgm:pt modelId="{47A25D64-6741-684C-ADC3-67043F79AE9D}" type="pres">
      <dgm:prSet presAssocID="{B251FA2E-D061-1C4C-97AC-268C94070C8C}" presName="hierChild1" presStyleCnt="0">
        <dgm:presLayoutVars>
          <dgm:chPref val="1"/>
          <dgm:animOne val="branch"/>
          <dgm:animLvl val="lvl"/>
        </dgm:presLayoutVars>
      </dgm:prSet>
      <dgm:spPr/>
    </dgm:pt>
    <dgm:pt modelId="{414BF0F7-DB96-084B-AD83-C0874EFF281C}" type="pres">
      <dgm:prSet presAssocID="{F795C498-AC63-B846-BC5C-D2F257B1BE59}" presName="Name14" presStyleCnt="0"/>
      <dgm:spPr/>
    </dgm:pt>
    <dgm:pt modelId="{AC0B9B16-1AB9-1941-97C0-1CD580922DB4}" type="pres">
      <dgm:prSet presAssocID="{F795C498-AC63-B846-BC5C-D2F257B1BE59}" presName="level1Shape" presStyleLbl="node0" presStyleIdx="0" presStyleCnt="1" custScaleX="93803" custScaleY="57360">
        <dgm:presLayoutVars>
          <dgm:chPref val="3"/>
        </dgm:presLayoutVars>
      </dgm:prSet>
      <dgm:spPr/>
    </dgm:pt>
    <dgm:pt modelId="{33C34FF1-E8E3-5641-9590-50EC2D31BD5D}" type="pres">
      <dgm:prSet presAssocID="{F795C498-AC63-B846-BC5C-D2F257B1BE59}" presName="hierChild2" presStyleCnt="0"/>
      <dgm:spPr/>
    </dgm:pt>
    <dgm:pt modelId="{2C001CA8-07AA-2244-9DD1-640A6670BD14}" type="pres">
      <dgm:prSet presAssocID="{779E9404-EDAA-C940-96F1-D92924D81D46}" presName="Name19" presStyleLbl="parChTrans1D2" presStyleIdx="0" presStyleCnt="2"/>
      <dgm:spPr/>
    </dgm:pt>
    <dgm:pt modelId="{9FCF471D-A2CD-1248-B1B0-42E61E8FB90C}" type="pres">
      <dgm:prSet presAssocID="{F084FC54-BF98-5A4E-A408-8ADCEF661F4A}" presName="Name21" presStyleCnt="0"/>
      <dgm:spPr/>
    </dgm:pt>
    <dgm:pt modelId="{75BD98A5-8D5C-0648-A45A-B1362C756DFD}" type="pres">
      <dgm:prSet presAssocID="{F084FC54-BF98-5A4E-A408-8ADCEF661F4A}" presName="level2Shape" presStyleLbl="asst1" presStyleIdx="0" presStyleCnt="2" custScaleX="112728" custScaleY="75334" custLinFactNeighborY="-10080"/>
      <dgm:spPr/>
    </dgm:pt>
    <dgm:pt modelId="{825EC53E-28E3-954D-A27C-AE913C3275F3}" type="pres">
      <dgm:prSet presAssocID="{F084FC54-BF98-5A4E-A408-8ADCEF661F4A}" presName="hierChild3" presStyleCnt="0"/>
      <dgm:spPr/>
    </dgm:pt>
    <dgm:pt modelId="{3D043944-C9C8-B442-8106-4E174F7A7792}" type="pres">
      <dgm:prSet presAssocID="{FACEAA54-EFDA-CE4D-B5A8-376B2B036862}" presName="Name19" presStyleLbl="parChTrans1D2" presStyleIdx="1" presStyleCnt="2"/>
      <dgm:spPr/>
    </dgm:pt>
    <dgm:pt modelId="{8F94232D-9F01-C549-89E7-F6A9A75995D3}" type="pres">
      <dgm:prSet presAssocID="{F1861771-5105-284D-8EC2-9B9CA697B72E}" presName="Name21" presStyleCnt="0"/>
      <dgm:spPr/>
    </dgm:pt>
    <dgm:pt modelId="{D97EF4DF-D915-F34F-8100-D5B85737F638}" type="pres">
      <dgm:prSet presAssocID="{F1861771-5105-284D-8EC2-9B9CA697B72E}" presName="level2Shape" presStyleLbl="asst1" presStyleIdx="1" presStyleCnt="2" custScaleX="146535" custScaleY="76900" custLinFactNeighborY="-10080"/>
      <dgm:spPr/>
    </dgm:pt>
    <dgm:pt modelId="{16BF7DAB-A530-6C43-820B-6FBC2EF849AD}" type="pres">
      <dgm:prSet presAssocID="{F1861771-5105-284D-8EC2-9B9CA697B72E}" presName="hierChild3" presStyleCnt="0"/>
      <dgm:spPr/>
    </dgm:pt>
    <dgm:pt modelId="{3FF9686C-21C2-C149-9897-501567D56D08}" type="pres">
      <dgm:prSet presAssocID="{B251FA2E-D061-1C4C-97AC-268C94070C8C}" presName="bgShapesFlow" presStyleCnt="0"/>
      <dgm:spPr/>
    </dgm:pt>
  </dgm:ptLst>
  <dgm:cxnLst>
    <dgm:cxn modelId="{3F5E0609-4FBC-9F4D-9B41-93FD4AF89A95}" type="presOf" srcId="{FACEAA54-EFDA-CE4D-B5A8-376B2B036862}" destId="{3D043944-C9C8-B442-8106-4E174F7A7792}" srcOrd="0" destOrd="0" presId="urn:microsoft.com/office/officeart/2005/8/layout/hierarchy6"/>
    <dgm:cxn modelId="{8C71073A-E9BE-9C43-875F-0A8CFFC1FC8B}" srcId="{F795C498-AC63-B846-BC5C-D2F257B1BE59}" destId="{F1861771-5105-284D-8EC2-9B9CA697B72E}" srcOrd="1" destOrd="0" parTransId="{FACEAA54-EFDA-CE4D-B5A8-376B2B036862}" sibTransId="{757A1F40-1F65-EE44-A189-F4C410B18B39}"/>
    <dgm:cxn modelId="{295B4A70-1DA4-A547-AB5B-40FAB2268D47}" type="presOf" srcId="{779E9404-EDAA-C940-96F1-D92924D81D46}" destId="{2C001CA8-07AA-2244-9DD1-640A6670BD14}" srcOrd="0" destOrd="0" presId="urn:microsoft.com/office/officeart/2005/8/layout/hierarchy6"/>
    <dgm:cxn modelId="{E1BF7151-E67A-AE4D-ACDE-603B4AA68985}" srcId="{F795C498-AC63-B846-BC5C-D2F257B1BE59}" destId="{F084FC54-BF98-5A4E-A408-8ADCEF661F4A}" srcOrd="0" destOrd="0" parTransId="{779E9404-EDAA-C940-96F1-D92924D81D46}" sibTransId="{C7227139-A3BF-FF40-8D8E-BBC745E384AD}"/>
    <dgm:cxn modelId="{3EEA729A-3771-0D44-A23C-0928055E8610}" type="presOf" srcId="{F084FC54-BF98-5A4E-A408-8ADCEF661F4A}" destId="{75BD98A5-8D5C-0648-A45A-B1362C756DFD}" srcOrd="0" destOrd="0" presId="urn:microsoft.com/office/officeart/2005/8/layout/hierarchy6"/>
    <dgm:cxn modelId="{F85C39C7-DBFA-954B-BAA4-F6A8F6158380}" type="presOf" srcId="{B251FA2E-D061-1C4C-97AC-268C94070C8C}" destId="{EB1D0F36-43A7-DA43-97F5-02902A67C9AA}" srcOrd="0" destOrd="0" presId="urn:microsoft.com/office/officeart/2005/8/layout/hierarchy6"/>
    <dgm:cxn modelId="{592CB0D7-0B1F-4445-A0DE-830A8E0F1625}" srcId="{B251FA2E-D061-1C4C-97AC-268C94070C8C}" destId="{F795C498-AC63-B846-BC5C-D2F257B1BE59}" srcOrd="0" destOrd="0" parTransId="{F8E5306B-FCA7-3549-B317-E124B56F8E18}" sibTransId="{134E9251-289B-AA4B-81A2-2595FF9E7638}"/>
    <dgm:cxn modelId="{52D5EBF4-3BE3-AC46-AC0E-369E21F3EA89}" type="presOf" srcId="{F795C498-AC63-B846-BC5C-D2F257B1BE59}" destId="{AC0B9B16-1AB9-1941-97C0-1CD580922DB4}" srcOrd="0" destOrd="0" presId="urn:microsoft.com/office/officeart/2005/8/layout/hierarchy6"/>
    <dgm:cxn modelId="{B44676FC-53A9-4342-83F5-7A7D2335671A}" type="presOf" srcId="{F1861771-5105-284D-8EC2-9B9CA697B72E}" destId="{D97EF4DF-D915-F34F-8100-D5B85737F638}" srcOrd="0" destOrd="0" presId="urn:microsoft.com/office/officeart/2005/8/layout/hierarchy6"/>
    <dgm:cxn modelId="{08E07C17-530D-3D43-AE49-2394D106C987}" type="presParOf" srcId="{EB1D0F36-43A7-DA43-97F5-02902A67C9AA}" destId="{13E28CA1-7FDA-7140-AB76-74CCFE765700}" srcOrd="0" destOrd="0" presId="urn:microsoft.com/office/officeart/2005/8/layout/hierarchy6"/>
    <dgm:cxn modelId="{E4753F5E-C087-A642-830F-676A353170C4}" type="presParOf" srcId="{13E28CA1-7FDA-7140-AB76-74CCFE765700}" destId="{47A25D64-6741-684C-ADC3-67043F79AE9D}" srcOrd="0" destOrd="0" presId="urn:microsoft.com/office/officeart/2005/8/layout/hierarchy6"/>
    <dgm:cxn modelId="{F41D1176-3A89-904C-8441-D9422DB07EC4}" type="presParOf" srcId="{47A25D64-6741-684C-ADC3-67043F79AE9D}" destId="{414BF0F7-DB96-084B-AD83-C0874EFF281C}" srcOrd="0" destOrd="0" presId="urn:microsoft.com/office/officeart/2005/8/layout/hierarchy6"/>
    <dgm:cxn modelId="{555976A4-2335-F245-9758-0CDDEF10EF98}" type="presParOf" srcId="{414BF0F7-DB96-084B-AD83-C0874EFF281C}" destId="{AC0B9B16-1AB9-1941-97C0-1CD580922DB4}" srcOrd="0" destOrd="0" presId="urn:microsoft.com/office/officeart/2005/8/layout/hierarchy6"/>
    <dgm:cxn modelId="{039943B0-36A2-9347-9F95-D2597EA3A9F4}" type="presParOf" srcId="{414BF0F7-DB96-084B-AD83-C0874EFF281C}" destId="{33C34FF1-E8E3-5641-9590-50EC2D31BD5D}" srcOrd="1" destOrd="0" presId="urn:microsoft.com/office/officeart/2005/8/layout/hierarchy6"/>
    <dgm:cxn modelId="{12472826-F428-C34D-8169-23373C9EEECB}" type="presParOf" srcId="{33C34FF1-E8E3-5641-9590-50EC2D31BD5D}" destId="{2C001CA8-07AA-2244-9DD1-640A6670BD14}" srcOrd="0" destOrd="0" presId="urn:microsoft.com/office/officeart/2005/8/layout/hierarchy6"/>
    <dgm:cxn modelId="{9580EF99-8FCD-4042-AD48-A31314D43258}" type="presParOf" srcId="{33C34FF1-E8E3-5641-9590-50EC2D31BD5D}" destId="{9FCF471D-A2CD-1248-B1B0-42E61E8FB90C}" srcOrd="1" destOrd="0" presId="urn:microsoft.com/office/officeart/2005/8/layout/hierarchy6"/>
    <dgm:cxn modelId="{F61B7450-2286-A146-9FC1-8287E27E0735}" type="presParOf" srcId="{9FCF471D-A2CD-1248-B1B0-42E61E8FB90C}" destId="{75BD98A5-8D5C-0648-A45A-B1362C756DFD}" srcOrd="0" destOrd="0" presId="urn:microsoft.com/office/officeart/2005/8/layout/hierarchy6"/>
    <dgm:cxn modelId="{269F2FF7-F975-404A-BE80-AB19F6D97278}" type="presParOf" srcId="{9FCF471D-A2CD-1248-B1B0-42E61E8FB90C}" destId="{825EC53E-28E3-954D-A27C-AE913C3275F3}" srcOrd="1" destOrd="0" presId="urn:microsoft.com/office/officeart/2005/8/layout/hierarchy6"/>
    <dgm:cxn modelId="{03B2DD02-2A1D-DE4C-BF8D-28368CA2A57A}" type="presParOf" srcId="{33C34FF1-E8E3-5641-9590-50EC2D31BD5D}" destId="{3D043944-C9C8-B442-8106-4E174F7A7792}" srcOrd="2" destOrd="0" presId="urn:microsoft.com/office/officeart/2005/8/layout/hierarchy6"/>
    <dgm:cxn modelId="{C01E59E5-5FA3-8A47-96C4-CCA2625941C8}" type="presParOf" srcId="{33C34FF1-E8E3-5641-9590-50EC2D31BD5D}" destId="{8F94232D-9F01-C549-89E7-F6A9A75995D3}" srcOrd="3" destOrd="0" presId="urn:microsoft.com/office/officeart/2005/8/layout/hierarchy6"/>
    <dgm:cxn modelId="{08E31593-3415-9A4E-AC6B-CB10EA5F5117}" type="presParOf" srcId="{8F94232D-9F01-C549-89E7-F6A9A75995D3}" destId="{D97EF4DF-D915-F34F-8100-D5B85737F638}" srcOrd="0" destOrd="0" presId="urn:microsoft.com/office/officeart/2005/8/layout/hierarchy6"/>
    <dgm:cxn modelId="{6D9496BC-E4A2-3F46-B2F7-E07B31B81E5A}" type="presParOf" srcId="{8F94232D-9F01-C549-89E7-F6A9A75995D3}" destId="{16BF7DAB-A530-6C43-820B-6FBC2EF849AD}" srcOrd="1" destOrd="0" presId="urn:microsoft.com/office/officeart/2005/8/layout/hierarchy6"/>
    <dgm:cxn modelId="{06644353-9F8B-FD42-8E1D-2C2FD36E27EC}" type="presParOf" srcId="{EB1D0F36-43A7-DA43-97F5-02902A67C9AA}" destId="{3FF9686C-21C2-C149-9897-501567D56D08}"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51FA2E-D061-1C4C-97AC-268C94070C8C}" type="doc">
      <dgm:prSet loTypeId="urn:microsoft.com/office/officeart/2005/8/layout/hierarchy6" loCatId="" qsTypeId="urn:microsoft.com/office/officeart/2005/8/quickstyle/simple2" qsCatId="simple" csTypeId="urn:microsoft.com/office/officeart/2005/8/colors/colorful4" csCatId="colorful" phldr="1"/>
      <dgm:spPr/>
      <dgm:t>
        <a:bodyPr/>
        <a:lstStyle/>
        <a:p>
          <a:endParaRPr lang="en-US"/>
        </a:p>
      </dgm:t>
    </dgm:pt>
    <dgm:pt modelId="{F084FC54-BF98-5A4E-A408-8ADCEF661F4A}"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algn="ctr" rtl="0">
            <a:spcAft>
              <a:spcPct val="35000"/>
            </a:spcAft>
          </a:pPr>
          <a:r>
            <a:rPr lang="en-US" sz="1400" b="1" dirty="0">
              <a:solidFill>
                <a:schemeClr val="bg1"/>
              </a:solidFill>
            </a:rPr>
            <a:t>Preferred </a:t>
          </a:r>
        </a:p>
        <a:p>
          <a:pPr algn="ctr" rtl="0">
            <a:spcAft>
              <a:spcPts val="0"/>
            </a:spcAft>
          </a:pPr>
          <a:r>
            <a:rPr lang="en-US" sz="1200" b="0" i="0" u="none" dirty="0">
              <a:solidFill>
                <a:schemeClr val="bg1"/>
              </a:solidFill>
            </a:rPr>
            <a:t>Acalabrutinib</a:t>
          </a:r>
        </a:p>
        <a:p>
          <a:pPr algn="ctr" rtl="0">
            <a:spcAft>
              <a:spcPct val="35000"/>
            </a:spcAft>
          </a:pPr>
          <a:r>
            <a:rPr lang="en-US" sz="1200" b="0" i="0" u="none" dirty="0">
              <a:solidFill>
                <a:schemeClr val="bg1"/>
              </a:solidFill>
            </a:rPr>
            <a:t>(category 1)</a:t>
          </a:r>
          <a:endParaRPr lang="en-US" sz="1200" dirty="0">
            <a:solidFill>
              <a:schemeClr val="bg1"/>
            </a:solidFill>
          </a:endParaRPr>
        </a:p>
        <a:p>
          <a:pPr algn="ctr" rtl="0">
            <a:spcAft>
              <a:spcPts val="0"/>
            </a:spcAft>
          </a:pPr>
          <a:r>
            <a:rPr lang="en-US" sz="1200" b="0" i="0" u="none" dirty="0">
              <a:solidFill>
                <a:schemeClr val="bg1"/>
              </a:solidFill>
            </a:rPr>
            <a:t>Ibrutinib</a:t>
          </a:r>
        </a:p>
        <a:p>
          <a:pPr algn="ctr" rtl="0">
            <a:spcAft>
              <a:spcPct val="35000"/>
            </a:spcAft>
          </a:pPr>
          <a:r>
            <a:rPr lang="en-US" sz="1200" b="0" i="0" u="none" dirty="0">
              <a:solidFill>
                <a:schemeClr val="bg1"/>
              </a:solidFill>
            </a:rPr>
            <a:t>(category 1)</a:t>
          </a:r>
          <a:endParaRPr lang="en-US" sz="1200" dirty="0">
            <a:solidFill>
              <a:schemeClr val="bg1"/>
            </a:solidFill>
          </a:endParaRPr>
        </a:p>
        <a:p>
          <a:pPr algn="ctr" rtl="0">
            <a:spcAft>
              <a:spcPts val="0"/>
            </a:spcAft>
          </a:pPr>
          <a:r>
            <a:rPr lang="en-US" sz="1200" b="0" i="0" u="none" dirty="0">
              <a:solidFill>
                <a:schemeClr val="bg1"/>
              </a:solidFill>
            </a:rPr>
            <a:t>Venetoclax + rituximab</a:t>
          </a:r>
        </a:p>
        <a:p>
          <a:pPr algn="ctr" rtl="0">
            <a:spcAft>
              <a:spcPct val="35000"/>
            </a:spcAft>
          </a:pPr>
          <a:r>
            <a:rPr lang="en-US" sz="1200" b="0" i="0" u="none" dirty="0">
              <a:solidFill>
                <a:schemeClr val="bg1"/>
              </a:solidFill>
            </a:rPr>
            <a:t>(category 1)</a:t>
          </a:r>
          <a:endParaRPr lang="en-US" sz="1200" dirty="0">
            <a:solidFill>
              <a:schemeClr val="bg1"/>
            </a:solidFill>
          </a:endParaRPr>
        </a:p>
        <a:p>
          <a:pPr algn="ctr" rtl="0">
            <a:spcAft>
              <a:spcPct val="35000"/>
            </a:spcAft>
          </a:pPr>
          <a:r>
            <a:rPr lang="en-US" sz="1200" b="0" i="0" u="none" dirty="0">
              <a:solidFill>
                <a:schemeClr val="bg1"/>
              </a:solidFill>
            </a:rPr>
            <a:t>Idelalisib + rituximab</a:t>
          </a:r>
          <a:endParaRPr lang="en-US" sz="1200" dirty="0">
            <a:solidFill>
              <a:schemeClr val="bg1"/>
            </a:solidFill>
          </a:endParaRPr>
        </a:p>
        <a:p>
          <a:pPr algn="ctr" rtl="0">
            <a:spcAft>
              <a:spcPct val="35000"/>
            </a:spcAft>
          </a:pPr>
          <a:r>
            <a:rPr lang="en-US" sz="1200" b="0" i="0" u="none" dirty="0">
              <a:solidFill>
                <a:schemeClr val="bg1"/>
              </a:solidFill>
            </a:rPr>
            <a:t>Duvelisib</a:t>
          </a:r>
          <a:endParaRPr lang="en-US" sz="1200" dirty="0">
            <a:solidFill>
              <a:schemeClr val="bg1"/>
            </a:solidFill>
          </a:endParaRPr>
        </a:p>
      </dgm:t>
    </dgm:pt>
    <dgm:pt modelId="{779E9404-EDAA-C940-96F1-D92924D81D46}" type="parTrans" cxnId="{E1BF7151-E67A-AE4D-ACDE-603B4AA68985}">
      <dgm:prSet/>
      <dgm:spPr>
        <a:ln>
          <a:solidFill>
            <a:schemeClr val="tx1"/>
          </a:solidFill>
        </a:ln>
      </dgm:spPr>
      <dgm:t>
        <a:bodyPr/>
        <a:lstStyle/>
        <a:p>
          <a:endParaRPr lang="en-US" sz="2800">
            <a:solidFill>
              <a:srgbClr val="000000"/>
            </a:solidFill>
          </a:endParaRPr>
        </a:p>
      </dgm:t>
    </dgm:pt>
    <dgm:pt modelId="{C7227139-A3BF-FF40-8D8E-BBC745E384AD}" type="sibTrans" cxnId="{E1BF7151-E67A-AE4D-ACDE-603B4AA68985}">
      <dgm:prSet/>
      <dgm:spPr/>
      <dgm:t>
        <a:bodyPr/>
        <a:lstStyle/>
        <a:p>
          <a:endParaRPr lang="en-US" sz="2800">
            <a:solidFill>
              <a:srgbClr val="000000"/>
            </a:solidFill>
          </a:endParaRPr>
        </a:p>
      </dgm:t>
    </dgm:pt>
    <dgm:pt modelId="{F1861771-5105-284D-8EC2-9B9CA697B72E}" type="asst">
      <dgm:prSet custT="1"/>
      <dgm:spPr>
        <a:solidFill>
          <a:schemeClr val="bg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400" b="1" dirty="0">
              <a:solidFill>
                <a:schemeClr val="bg1"/>
              </a:solidFill>
            </a:rPr>
            <a:t>Other recommended regimens </a:t>
          </a:r>
        </a:p>
        <a:p>
          <a:pPr rtl="0"/>
          <a:r>
            <a:rPr lang="en-US" sz="1200" dirty="0">
              <a:solidFill>
                <a:schemeClr val="bg1"/>
              </a:solidFill>
            </a:rPr>
            <a:t>alemtuzumab ± rituximab, chlorambucil + rituximab, reduced-dose FCR or PCR, HDMP + rituximab, idelalisib, lenalidomide ± rituximab, obinutuzumab, ofatumumab, venetoclax, dose-dense rituximab, BR, BR + ibrutinib, or BR + idelalisib </a:t>
          </a:r>
          <a:endParaRPr lang="en-US" sz="1200" b="0" dirty="0">
            <a:solidFill>
              <a:schemeClr val="bg1"/>
            </a:solidFill>
          </a:endParaRPr>
        </a:p>
      </dgm:t>
    </dgm:pt>
    <dgm:pt modelId="{FACEAA54-EFDA-CE4D-B5A8-376B2B036862}" type="parTrans" cxnId="{8C71073A-E9BE-9C43-875F-0A8CFFC1FC8B}">
      <dgm:prSet/>
      <dgm:spPr>
        <a:ln>
          <a:solidFill>
            <a:schemeClr val="tx1"/>
          </a:solidFill>
        </a:ln>
      </dgm:spPr>
      <dgm:t>
        <a:bodyPr/>
        <a:lstStyle/>
        <a:p>
          <a:endParaRPr lang="en-US" sz="2800">
            <a:solidFill>
              <a:srgbClr val="000000"/>
            </a:solidFill>
          </a:endParaRPr>
        </a:p>
      </dgm:t>
    </dgm:pt>
    <dgm:pt modelId="{757A1F40-1F65-EE44-A189-F4C410B18B39}" type="sibTrans" cxnId="{8C71073A-E9BE-9C43-875F-0A8CFFC1FC8B}">
      <dgm:prSet/>
      <dgm:spPr/>
      <dgm:t>
        <a:bodyPr/>
        <a:lstStyle/>
        <a:p>
          <a:endParaRPr lang="en-US" sz="2800">
            <a:solidFill>
              <a:srgbClr val="000000"/>
            </a:solidFill>
          </a:endParaRPr>
        </a:p>
      </dgm:t>
    </dgm:pt>
    <dgm:pt modelId="{E3F36852-F967-F642-95A4-1781F28C15E3}" type="asst">
      <dgm:prSet custT="1"/>
      <dgm:spPr>
        <a:solidFill>
          <a:schemeClr val="tx1">
            <a:lumMod val="75000"/>
            <a:lumOff val="2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lnSpc>
              <a:spcPct val="90000"/>
            </a:lnSpc>
            <a:spcAft>
              <a:spcPct val="35000"/>
            </a:spcAft>
          </a:pPr>
          <a:r>
            <a:rPr lang="en-US" sz="1400" b="1" dirty="0">
              <a:solidFill>
                <a:schemeClr val="bg1"/>
              </a:solidFill>
            </a:rPr>
            <a:t>Preferred</a:t>
          </a:r>
          <a:r>
            <a:rPr lang="en-US" sz="1200" b="1" dirty="0">
              <a:solidFill>
                <a:schemeClr val="bg1"/>
              </a:solidFill>
            </a:rPr>
            <a:t> </a:t>
          </a:r>
        </a:p>
        <a:p>
          <a:pPr rtl="0">
            <a:lnSpc>
              <a:spcPct val="90000"/>
            </a:lnSpc>
            <a:spcAft>
              <a:spcPts val="0"/>
            </a:spcAft>
          </a:pPr>
          <a:r>
            <a:rPr lang="en-US" sz="1200" b="0" i="0" u="none" dirty="0">
              <a:solidFill>
                <a:schemeClr val="bg1"/>
              </a:solidFill>
            </a:rPr>
            <a:t>Acalabrutinib </a:t>
          </a:r>
        </a:p>
        <a:p>
          <a:pPr rtl="0">
            <a:lnSpc>
              <a:spcPct val="90000"/>
            </a:lnSpc>
            <a:spcAft>
              <a:spcPct val="35000"/>
            </a:spcAft>
          </a:pPr>
          <a:r>
            <a:rPr lang="en-US" sz="1200" b="0" i="0" u="none" dirty="0">
              <a:solidFill>
                <a:schemeClr val="bg1"/>
              </a:solidFill>
            </a:rPr>
            <a:t>(category 1)</a:t>
          </a:r>
          <a:endParaRPr lang="en-US" sz="1200" dirty="0">
            <a:solidFill>
              <a:schemeClr val="bg1"/>
            </a:solidFill>
          </a:endParaRPr>
        </a:p>
        <a:p>
          <a:pPr rtl="0">
            <a:lnSpc>
              <a:spcPct val="90000"/>
            </a:lnSpc>
            <a:spcAft>
              <a:spcPts val="0"/>
            </a:spcAft>
          </a:pPr>
          <a:r>
            <a:rPr lang="en-US" sz="1200" b="0" i="0" u="none" dirty="0">
              <a:solidFill>
                <a:schemeClr val="bg1"/>
              </a:solidFill>
            </a:rPr>
            <a:t>Ibrutinib </a:t>
          </a:r>
        </a:p>
        <a:p>
          <a:pPr rtl="0">
            <a:lnSpc>
              <a:spcPct val="90000"/>
            </a:lnSpc>
            <a:spcAft>
              <a:spcPct val="35000"/>
            </a:spcAft>
          </a:pPr>
          <a:r>
            <a:rPr lang="en-US" sz="1200" b="0" i="0" u="none" dirty="0">
              <a:solidFill>
                <a:schemeClr val="bg1"/>
              </a:solidFill>
            </a:rPr>
            <a:t>(category 1)</a:t>
          </a:r>
          <a:endParaRPr lang="en-US" sz="1200" dirty="0">
            <a:solidFill>
              <a:schemeClr val="bg1"/>
            </a:solidFill>
          </a:endParaRPr>
        </a:p>
        <a:p>
          <a:pPr rtl="0">
            <a:lnSpc>
              <a:spcPct val="90000"/>
            </a:lnSpc>
            <a:spcAft>
              <a:spcPts val="0"/>
            </a:spcAft>
          </a:pPr>
          <a:r>
            <a:rPr lang="en-US" sz="1200" b="0" i="0" u="none" dirty="0">
              <a:solidFill>
                <a:schemeClr val="bg1"/>
              </a:solidFill>
            </a:rPr>
            <a:t>Venetoclax + rituximab</a:t>
          </a:r>
        </a:p>
        <a:p>
          <a:pPr rtl="0">
            <a:lnSpc>
              <a:spcPct val="90000"/>
            </a:lnSpc>
            <a:spcAft>
              <a:spcPct val="35000"/>
            </a:spcAft>
          </a:pPr>
          <a:r>
            <a:rPr lang="en-US" sz="1200" b="0" i="0" u="none" dirty="0">
              <a:solidFill>
                <a:schemeClr val="bg1"/>
              </a:solidFill>
            </a:rPr>
            <a:t> (category 1)</a:t>
          </a:r>
          <a:endParaRPr lang="en-US" sz="1200" dirty="0">
            <a:solidFill>
              <a:schemeClr val="bg1"/>
            </a:solidFill>
          </a:endParaRPr>
        </a:p>
        <a:p>
          <a:pPr rtl="0">
            <a:lnSpc>
              <a:spcPct val="90000"/>
            </a:lnSpc>
            <a:spcAft>
              <a:spcPct val="35000"/>
            </a:spcAft>
          </a:pPr>
          <a:r>
            <a:rPr lang="en-US" sz="1200" b="0" i="0" u="none" dirty="0">
              <a:solidFill>
                <a:schemeClr val="bg1"/>
              </a:solidFill>
            </a:rPr>
            <a:t>Idelalisib + rituximab</a:t>
          </a:r>
          <a:endParaRPr lang="en-US" sz="1200" dirty="0">
            <a:solidFill>
              <a:schemeClr val="bg1"/>
            </a:solidFill>
          </a:endParaRPr>
        </a:p>
        <a:p>
          <a:pPr rtl="0">
            <a:lnSpc>
              <a:spcPct val="90000"/>
            </a:lnSpc>
            <a:spcAft>
              <a:spcPct val="35000"/>
            </a:spcAft>
          </a:pPr>
          <a:r>
            <a:rPr lang="en-US" sz="1200" b="0" i="0" u="none" dirty="0">
              <a:solidFill>
                <a:schemeClr val="bg1"/>
              </a:solidFill>
            </a:rPr>
            <a:t>Duvelisib</a:t>
          </a:r>
          <a:endParaRPr lang="en-US" sz="1200" dirty="0">
            <a:solidFill>
              <a:schemeClr val="bg1"/>
            </a:solidFill>
          </a:endParaRPr>
        </a:p>
      </dgm:t>
    </dgm:pt>
    <dgm:pt modelId="{E1E659FD-DE70-6047-B7C9-6170C4C82B53}" type="parTrans" cxnId="{9F618C13-2834-8B4F-9EC1-06B2FE7F0F98}">
      <dgm:prSet/>
      <dgm:spPr>
        <a:ln>
          <a:solidFill>
            <a:schemeClr val="tx1"/>
          </a:solidFill>
        </a:ln>
      </dgm:spPr>
      <dgm:t>
        <a:bodyPr/>
        <a:lstStyle/>
        <a:p>
          <a:endParaRPr lang="en-US" sz="2800">
            <a:solidFill>
              <a:srgbClr val="000000"/>
            </a:solidFill>
          </a:endParaRPr>
        </a:p>
      </dgm:t>
    </dgm:pt>
    <dgm:pt modelId="{16D95371-0BF3-1E4F-97F6-2760688926A1}" type="sibTrans" cxnId="{9F618C13-2834-8B4F-9EC1-06B2FE7F0F98}">
      <dgm:prSet/>
      <dgm:spPr/>
      <dgm:t>
        <a:bodyPr/>
        <a:lstStyle/>
        <a:p>
          <a:endParaRPr lang="en-US" sz="2800">
            <a:solidFill>
              <a:srgbClr val="000000"/>
            </a:solidFill>
          </a:endParaRPr>
        </a:p>
      </dgm:t>
    </dgm:pt>
    <dgm:pt modelId="{827ABE34-EBE7-344B-8790-44CE7F2FB951}" type="asst">
      <dgm:prSet custT="1"/>
      <dgm:spPr>
        <a:solidFill>
          <a:schemeClr val="tx1">
            <a:lumMod val="75000"/>
            <a:lumOff val="25000"/>
          </a:schemeClr>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400" b="1" dirty="0">
              <a:solidFill>
                <a:schemeClr val="bg1"/>
              </a:solidFill>
            </a:rPr>
            <a:t>Other recommended regimens </a:t>
          </a:r>
        </a:p>
        <a:p>
          <a:pPr rtl="0"/>
          <a:r>
            <a:rPr lang="en-US" sz="1200" dirty="0">
              <a:solidFill>
                <a:schemeClr val="bg1"/>
              </a:solidFill>
            </a:rPr>
            <a:t>alemtuzumab ± rituximab, BR, FC + ofatumumab, FCR, HDMP + rituximab, idelalisib, lenalidomide ± rituximab, obinutuzumab, ofatumumab, PCR, venetoclax, BR + ibrutinib, or BR + idelalisib</a:t>
          </a:r>
        </a:p>
      </dgm:t>
    </dgm:pt>
    <dgm:pt modelId="{E8EF3A9E-3AF7-6F49-8ED9-7BCE665171B8}" type="parTrans" cxnId="{6BDE4189-B1DC-1349-9EE8-551FF70802A1}">
      <dgm:prSet/>
      <dgm:spPr>
        <a:ln>
          <a:solidFill>
            <a:schemeClr val="tx1"/>
          </a:solidFill>
        </a:ln>
      </dgm:spPr>
      <dgm:t>
        <a:bodyPr/>
        <a:lstStyle/>
        <a:p>
          <a:endParaRPr lang="en-US" sz="2800">
            <a:solidFill>
              <a:srgbClr val="000000"/>
            </a:solidFill>
          </a:endParaRPr>
        </a:p>
      </dgm:t>
    </dgm:pt>
    <dgm:pt modelId="{29F343B2-53A2-1446-AE4B-0BB23835D2D3}" type="sibTrans" cxnId="{6BDE4189-B1DC-1349-9EE8-551FF70802A1}">
      <dgm:prSet/>
      <dgm:spPr/>
      <dgm:t>
        <a:bodyPr/>
        <a:lstStyle/>
        <a:p>
          <a:endParaRPr lang="en-US" sz="2800">
            <a:solidFill>
              <a:srgbClr val="000000"/>
            </a:solidFill>
          </a:endParaRPr>
        </a:p>
      </dgm:t>
    </dgm:pt>
    <dgm:pt modelId="{1E2FA3BB-88D2-1644-B7FB-5418E6E0A638}" type="asst">
      <dgm:prSet custT="1"/>
      <dgm:spPr>
        <a:solidFill>
          <a:schemeClr val="bg1">
            <a:lumMod val="50000"/>
          </a:schemeClr>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200" dirty="0">
              <a:solidFill>
                <a:schemeClr val="bg1"/>
              </a:solidFill>
            </a:rPr>
            <a:t>Frail with significant comorbidities or </a:t>
          </a:r>
          <a:r>
            <a:rPr lang="en-US" sz="1200" baseline="0" dirty="0">
              <a:solidFill>
                <a:schemeClr val="bg1"/>
              </a:solidFill>
            </a:rPr>
            <a:t>≥65 or younger with significant comorbidities</a:t>
          </a:r>
          <a:endParaRPr lang="en-US" sz="1200" dirty="0">
            <a:solidFill>
              <a:schemeClr val="bg1"/>
            </a:solidFill>
          </a:endParaRPr>
        </a:p>
      </dgm:t>
    </dgm:pt>
    <dgm:pt modelId="{710D7B27-9B00-2C43-BF55-F092BECDA7AD}" type="sibTrans" cxnId="{78D6BC7F-E9A9-BF4C-A11E-7B3960F7F3F9}">
      <dgm:prSet/>
      <dgm:spPr/>
      <dgm:t>
        <a:bodyPr/>
        <a:lstStyle/>
        <a:p>
          <a:endParaRPr lang="en-US" sz="2800">
            <a:solidFill>
              <a:srgbClr val="000000"/>
            </a:solidFill>
          </a:endParaRPr>
        </a:p>
      </dgm:t>
    </dgm:pt>
    <dgm:pt modelId="{8E7D8764-7703-794A-BFCF-54FAA5C59144}" type="parTrans" cxnId="{78D6BC7F-E9A9-BF4C-A11E-7B3960F7F3F9}">
      <dgm:prSet/>
      <dgm:spPr>
        <a:ln>
          <a:solidFill>
            <a:schemeClr val="tx1"/>
          </a:solidFill>
        </a:ln>
      </dgm:spPr>
      <dgm:t>
        <a:bodyPr/>
        <a:lstStyle/>
        <a:p>
          <a:endParaRPr lang="en-US" sz="2800">
            <a:solidFill>
              <a:srgbClr val="000000"/>
            </a:solidFill>
          </a:endParaRPr>
        </a:p>
      </dgm:t>
    </dgm:pt>
    <dgm:pt modelId="{1C6CAA83-D341-AC48-965A-08254D161DA0}" type="asst">
      <dgm:prSet custT="1"/>
      <dgm:spPr>
        <a:solidFill>
          <a:schemeClr val="tx1">
            <a:lumMod val="75000"/>
            <a:lumOff val="25000"/>
          </a:schemeClr>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dgm:spPr>
      <dgm:t>
        <a:bodyPr/>
        <a:lstStyle/>
        <a:p>
          <a:pPr rtl="0"/>
          <a:r>
            <a:rPr lang="en-US" sz="1200" baseline="0" dirty="0">
              <a:solidFill>
                <a:schemeClr val="bg1"/>
              </a:solidFill>
            </a:rPr>
            <a:t>&lt;65 and without significant comorbidities </a:t>
          </a:r>
          <a:endParaRPr lang="en-US" sz="1200" dirty="0">
            <a:solidFill>
              <a:schemeClr val="bg1"/>
            </a:solidFill>
          </a:endParaRPr>
        </a:p>
      </dgm:t>
    </dgm:pt>
    <dgm:pt modelId="{7FA71112-9BB4-BB49-B51C-EC653C8EB7B9}" type="sibTrans" cxnId="{3EFBB9B5-3B22-BA4C-BB03-1C827BEDBA32}">
      <dgm:prSet/>
      <dgm:spPr/>
      <dgm:t>
        <a:bodyPr/>
        <a:lstStyle/>
        <a:p>
          <a:endParaRPr lang="en-US" sz="2800">
            <a:solidFill>
              <a:srgbClr val="000000"/>
            </a:solidFill>
          </a:endParaRPr>
        </a:p>
      </dgm:t>
    </dgm:pt>
    <dgm:pt modelId="{21284AAE-D025-8845-AECC-6F879829B288}" type="parTrans" cxnId="{3EFBB9B5-3B22-BA4C-BB03-1C827BEDBA32}">
      <dgm:prSet/>
      <dgm:spPr>
        <a:ln>
          <a:solidFill>
            <a:schemeClr val="tx1"/>
          </a:solidFill>
        </a:ln>
      </dgm:spPr>
      <dgm:t>
        <a:bodyPr/>
        <a:lstStyle/>
        <a:p>
          <a:endParaRPr lang="en-US" sz="2800">
            <a:solidFill>
              <a:srgbClr val="000000"/>
            </a:solidFill>
          </a:endParaRPr>
        </a:p>
      </dgm:t>
    </dgm:pt>
    <dgm:pt modelId="{F795C498-AC63-B846-BC5C-D2F257B1BE59}">
      <dgm:prSet phldrT="[Text]" custT="1"/>
      <dgm:spPr>
        <a:solidFill>
          <a:srgbClr val="F25724"/>
        </a:solidFill>
        <a:ln>
          <a:noFill/>
        </a:ln>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sz="1400" b="1" dirty="0">
              <a:solidFill>
                <a:schemeClr val="bg1"/>
              </a:solidFill>
            </a:rPr>
            <a:t>Age and Comorbidities Evaluated</a:t>
          </a:r>
        </a:p>
      </dgm:t>
    </dgm:pt>
    <dgm:pt modelId="{134E9251-289B-AA4B-81A2-2595FF9E7638}" type="sibTrans" cxnId="{592CB0D7-0B1F-4445-A0DE-830A8E0F1625}">
      <dgm:prSet/>
      <dgm:spPr/>
      <dgm:t>
        <a:bodyPr/>
        <a:lstStyle/>
        <a:p>
          <a:endParaRPr lang="en-US" sz="2800">
            <a:solidFill>
              <a:srgbClr val="000000"/>
            </a:solidFill>
          </a:endParaRPr>
        </a:p>
      </dgm:t>
    </dgm:pt>
    <dgm:pt modelId="{F8E5306B-FCA7-3549-B317-E124B56F8E18}" type="parTrans" cxnId="{592CB0D7-0B1F-4445-A0DE-830A8E0F1625}">
      <dgm:prSet/>
      <dgm:spPr/>
      <dgm:t>
        <a:bodyPr/>
        <a:lstStyle/>
        <a:p>
          <a:endParaRPr lang="en-US" sz="2800">
            <a:solidFill>
              <a:srgbClr val="000000"/>
            </a:solidFill>
          </a:endParaRPr>
        </a:p>
      </dgm:t>
    </dgm:pt>
    <dgm:pt modelId="{EB1D0F36-43A7-DA43-97F5-02902A67C9AA}" type="pres">
      <dgm:prSet presAssocID="{B251FA2E-D061-1C4C-97AC-268C94070C8C}" presName="mainComposite" presStyleCnt="0">
        <dgm:presLayoutVars>
          <dgm:chPref val="1"/>
          <dgm:dir/>
          <dgm:animOne val="branch"/>
          <dgm:animLvl val="lvl"/>
          <dgm:resizeHandles val="exact"/>
        </dgm:presLayoutVars>
      </dgm:prSet>
      <dgm:spPr/>
    </dgm:pt>
    <dgm:pt modelId="{13E28CA1-7FDA-7140-AB76-74CCFE765700}" type="pres">
      <dgm:prSet presAssocID="{B251FA2E-D061-1C4C-97AC-268C94070C8C}" presName="hierFlow" presStyleCnt="0"/>
      <dgm:spPr/>
    </dgm:pt>
    <dgm:pt modelId="{47A25D64-6741-684C-ADC3-67043F79AE9D}" type="pres">
      <dgm:prSet presAssocID="{B251FA2E-D061-1C4C-97AC-268C94070C8C}" presName="hierChild1" presStyleCnt="0">
        <dgm:presLayoutVars>
          <dgm:chPref val="1"/>
          <dgm:animOne val="branch"/>
          <dgm:animLvl val="lvl"/>
        </dgm:presLayoutVars>
      </dgm:prSet>
      <dgm:spPr/>
    </dgm:pt>
    <dgm:pt modelId="{414BF0F7-DB96-084B-AD83-C0874EFF281C}" type="pres">
      <dgm:prSet presAssocID="{F795C498-AC63-B846-BC5C-D2F257B1BE59}" presName="Name14" presStyleCnt="0"/>
      <dgm:spPr/>
    </dgm:pt>
    <dgm:pt modelId="{AC0B9B16-1AB9-1941-97C0-1CD580922DB4}" type="pres">
      <dgm:prSet presAssocID="{F795C498-AC63-B846-BC5C-D2F257B1BE59}" presName="level1Shape" presStyleLbl="node0" presStyleIdx="0" presStyleCnt="1" custScaleX="412803" custScaleY="65657" custLinFactNeighborY="5009">
        <dgm:presLayoutVars>
          <dgm:chPref val="3"/>
        </dgm:presLayoutVars>
      </dgm:prSet>
      <dgm:spPr/>
    </dgm:pt>
    <dgm:pt modelId="{33C34FF1-E8E3-5641-9590-50EC2D31BD5D}" type="pres">
      <dgm:prSet presAssocID="{F795C498-AC63-B846-BC5C-D2F257B1BE59}" presName="hierChild2" presStyleCnt="0"/>
      <dgm:spPr/>
    </dgm:pt>
    <dgm:pt modelId="{2E722F59-61A1-BB49-A969-B3075C38AA6A}" type="pres">
      <dgm:prSet presAssocID="{8E7D8764-7703-794A-BFCF-54FAA5C59144}" presName="Name19" presStyleLbl="parChTrans1D2" presStyleIdx="0" presStyleCnt="2"/>
      <dgm:spPr/>
    </dgm:pt>
    <dgm:pt modelId="{525DE0B8-9A69-A646-86A1-9829888E378C}" type="pres">
      <dgm:prSet presAssocID="{1E2FA3BB-88D2-1644-B7FB-5418E6E0A638}" presName="Name21" presStyleCnt="0"/>
      <dgm:spPr/>
    </dgm:pt>
    <dgm:pt modelId="{5243A648-A692-1B47-B555-D7A7F7221C2F}" type="pres">
      <dgm:prSet presAssocID="{1E2FA3BB-88D2-1644-B7FB-5418E6E0A638}" presName="level2Shape" presStyleLbl="asst1" presStyleIdx="0" presStyleCnt="6" custScaleX="487865" custLinFactNeighborY="24401"/>
      <dgm:spPr/>
    </dgm:pt>
    <dgm:pt modelId="{BF35EDE8-C47A-E740-B1EC-58A6F3F5A0AB}" type="pres">
      <dgm:prSet presAssocID="{1E2FA3BB-88D2-1644-B7FB-5418E6E0A638}" presName="hierChild3" presStyleCnt="0"/>
      <dgm:spPr/>
    </dgm:pt>
    <dgm:pt modelId="{2C001CA8-07AA-2244-9DD1-640A6670BD14}" type="pres">
      <dgm:prSet presAssocID="{779E9404-EDAA-C940-96F1-D92924D81D46}" presName="Name19" presStyleLbl="parChTrans1D3" presStyleIdx="0" presStyleCnt="4"/>
      <dgm:spPr/>
    </dgm:pt>
    <dgm:pt modelId="{9FCF471D-A2CD-1248-B1B0-42E61E8FB90C}" type="pres">
      <dgm:prSet presAssocID="{F084FC54-BF98-5A4E-A408-8ADCEF661F4A}" presName="Name21" presStyleCnt="0"/>
      <dgm:spPr/>
    </dgm:pt>
    <dgm:pt modelId="{75BD98A5-8D5C-0648-A45A-B1362C756DFD}" type="pres">
      <dgm:prSet presAssocID="{F084FC54-BF98-5A4E-A408-8ADCEF661F4A}" presName="level2Shape" presStyleLbl="asst1" presStyleIdx="1" presStyleCnt="6" custScaleX="250419" custScaleY="443726" custLinFactNeighborX="15659" custLinFactNeighborY="36176"/>
      <dgm:spPr/>
    </dgm:pt>
    <dgm:pt modelId="{825EC53E-28E3-954D-A27C-AE913C3275F3}" type="pres">
      <dgm:prSet presAssocID="{F084FC54-BF98-5A4E-A408-8ADCEF661F4A}" presName="hierChild3" presStyleCnt="0"/>
      <dgm:spPr/>
    </dgm:pt>
    <dgm:pt modelId="{3D043944-C9C8-B442-8106-4E174F7A7792}" type="pres">
      <dgm:prSet presAssocID="{FACEAA54-EFDA-CE4D-B5A8-376B2B036862}" presName="Name19" presStyleLbl="parChTrans1D3" presStyleIdx="1" presStyleCnt="4"/>
      <dgm:spPr/>
    </dgm:pt>
    <dgm:pt modelId="{8F94232D-9F01-C549-89E7-F6A9A75995D3}" type="pres">
      <dgm:prSet presAssocID="{F1861771-5105-284D-8EC2-9B9CA697B72E}" presName="Name21" presStyleCnt="0"/>
      <dgm:spPr/>
    </dgm:pt>
    <dgm:pt modelId="{D97EF4DF-D915-F34F-8100-D5B85737F638}" type="pres">
      <dgm:prSet presAssocID="{F1861771-5105-284D-8EC2-9B9CA697B72E}" presName="level2Shape" presStyleLbl="asst1" presStyleIdx="2" presStyleCnt="6" custScaleX="337106" custScaleY="439129" custLinFactNeighborX="5537" custLinFactNeighborY="37010"/>
      <dgm:spPr/>
    </dgm:pt>
    <dgm:pt modelId="{16BF7DAB-A530-6C43-820B-6FBC2EF849AD}" type="pres">
      <dgm:prSet presAssocID="{F1861771-5105-284D-8EC2-9B9CA697B72E}" presName="hierChild3" presStyleCnt="0"/>
      <dgm:spPr/>
    </dgm:pt>
    <dgm:pt modelId="{44DFF089-9C74-4542-9D0C-F646152F821F}" type="pres">
      <dgm:prSet presAssocID="{21284AAE-D025-8845-AECC-6F879829B288}" presName="Name19" presStyleLbl="parChTrans1D2" presStyleIdx="1" presStyleCnt="2"/>
      <dgm:spPr/>
    </dgm:pt>
    <dgm:pt modelId="{1B2219FC-C835-9043-9299-BB260042AF54}" type="pres">
      <dgm:prSet presAssocID="{1C6CAA83-D341-AC48-965A-08254D161DA0}" presName="Name21" presStyleCnt="0"/>
      <dgm:spPr/>
    </dgm:pt>
    <dgm:pt modelId="{5047763A-F1EB-E445-A8B7-4F5089A6DFC5}" type="pres">
      <dgm:prSet presAssocID="{1C6CAA83-D341-AC48-965A-08254D161DA0}" presName="level2Shape" presStyleLbl="asst1" presStyleIdx="3" presStyleCnt="6" custScaleX="285111" custLinFactNeighborY="24401"/>
      <dgm:spPr/>
    </dgm:pt>
    <dgm:pt modelId="{0367DEDB-7A45-3E47-BEAE-BA11DBD2FDEC}" type="pres">
      <dgm:prSet presAssocID="{1C6CAA83-D341-AC48-965A-08254D161DA0}" presName="hierChild3" presStyleCnt="0"/>
      <dgm:spPr/>
    </dgm:pt>
    <dgm:pt modelId="{6F88568B-ABEB-CE48-BD4B-3B4EC8A021F8}" type="pres">
      <dgm:prSet presAssocID="{E1E659FD-DE70-6047-B7C9-6170C4C82B53}" presName="Name19" presStyleLbl="parChTrans1D3" presStyleIdx="2" presStyleCnt="4"/>
      <dgm:spPr/>
    </dgm:pt>
    <dgm:pt modelId="{A7D23EE3-021B-F74B-9979-CAB3B0D51888}" type="pres">
      <dgm:prSet presAssocID="{E3F36852-F967-F642-95A4-1781F28C15E3}" presName="Name21" presStyleCnt="0"/>
      <dgm:spPr/>
    </dgm:pt>
    <dgm:pt modelId="{EDB62DF1-0790-0946-A705-068B46E9519D}" type="pres">
      <dgm:prSet presAssocID="{E3F36852-F967-F642-95A4-1781F28C15E3}" presName="level2Shape" presStyleLbl="asst1" presStyleIdx="4" presStyleCnt="6" custScaleX="262887" custScaleY="445645" custLinFactNeighborY="35109"/>
      <dgm:spPr/>
    </dgm:pt>
    <dgm:pt modelId="{5A80CAF9-90FB-A745-8C6A-88411224B43C}" type="pres">
      <dgm:prSet presAssocID="{E3F36852-F967-F642-95A4-1781F28C15E3}" presName="hierChild3" presStyleCnt="0"/>
      <dgm:spPr/>
    </dgm:pt>
    <dgm:pt modelId="{B5FAAAEE-AE51-944F-88A0-0C68320286AE}" type="pres">
      <dgm:prSet presAssocID="{E8EF3A9E-3AF7-6F49-8ED9-7BCE665171B8}" presName="Name19" presStyleLbl="parChTrans1D3" presStyleIdx="3" presStyleCnt="4"/>
      <dgm:spPr/>
    </dgm:pt>
    <dgm:pt modelId="{4703D473-0078-8C4E-A83C-83FEDCCBE737}" type="pres">
      <dgm:prSet presAssocID="{827ABE34-EBE7-344B-8790-44CE7F2FB951}" presName="Name21" presStyleCnt="0"/>
      <dgm:spPr/>
    </dgm:pt>
    <dgm:pt modelId="{D9C6B361-F87E-2A4B-B9B7-86CDDD918A63}" type="pres">
      <dgm:prSet presAssocID="{827ABE34-EBE7-344B-8790-44CE7F2FB951}" presName="level2Shape" presStyleLbl="asst1" presStyleIdx="5" presStyleCnt="6" custScaleX="322401" custScaleY="450367" custLinFactNeighborX="-8757" custLinFactNeighborY="35109"/>
      <dgm:spPr/>
    </dgm:pt>
    <dgm:pt modelId="{18BCB9B1-3729-DB44-B376-8E09FD1F38A3}" type="pres">
      <dgm:prSet presAssocID="{827ABE34-EBE7-344B-8790-44CE7F2FB951}" presName="hierChild3" presStyleCnt="0"/>
      <dgm:spPr/>
    </dgm:pt>
    <dgm:pt modelId="{3FF9686C-21C2-C149-9897-501567D56D08}" type="pres">
      <dgm:prSet presAssocID="{B251FA2E-D061-1C4C-97AC-268C94070C8C}" presName="bgShapesFlow" presStyleCnt="0"/>
      <dgm:spPr/>
    </dgm:pt>
  </dgm:ptLst>
  <dgm:cxnLst>
    <dgm:cxn modelId="{9F618C13-2834-8B4F-9EC1-06B2FE7F0F98}" srcId="{1C6CAA83-D341-AC48-965A-08254D161DA0}" destId="{E3F36852-F967-F642-95A4-1781F28C15E3}" srcOrd="0" destOrd="0" parTransId="{E1E659FD-DE70-6047-B7C9-6170C4C82B53}" sibTransId="{16D95371-0BF3-1E4F-97F6-2760688926A1}"/>
    <dgm:cxn modelId="{9C067825-D17C-7542-9C30-7A5BD4D44DD2}" type="presOf" srcId="{E8EF3A9E-3AF7-6F49-8ED9-7BCE665171B8}" destId="{B5FAAAEE-AE51-944F-88A0-0C68320286AE}" srcOrd="0" destOrd="0" presId="urn:microsoft.com/office/officeart/2005/8/layout/hierarchy6"/>
    <dgm:cxn modelId="{BE630233-75BF-6C47-96D0-8DAF9F9ED89F}" type="presOf" srcId="{E3F36852-F967-F642-95A4-1781F28C15E3}" destId="{EDB62DF1-0790-0946-A705-068B46E9519D}" srcOrd="0" destOrd="0" presId="urn:microsoft.com/office/officeart/2005/8/layout/hierarchy6"/>
    <dgm:cxn modelId="{A820F738-2F9F-5646-9C3D-07B839BDAFA3}" type="presOf" srcId="{F084FC54-BF98-5A4E-A408-8ADCEF661F4A}" destId="{75BD98A5-8D5C-0648-A45A-B1362C756DFD}" srcOrd="0" destOrd="0" presId="urn:microsoft.com/office/officeart/2005/8/layout/hierarchy6"/>
    <dgm:cxn modelId="{8C71073A-E9BE-9C43-875F-0A8CFFC1FC8B}" srcId="{1E2FA3BB-88D2-1644-B7FB-5418E6E0A638}" destId="{F1861771-5105-284D-8EC2-9B9CA697B72E}" srcOrd="1" destOrd="0" parTransId="{FACEAA54-EFDA-CE4D-B5A8-376B2B036862}" sibTransId="{757A1F40-1F65-EE44-A189-F4C410B18B39}"/>
    <dgm:cxn modelId="{52E05049-3FBE-1E49-AB37-E631143FBF0F}" type="presOf" srcId="{F1861771-5105-284D-8EC2-9B9CA697B72E}" destId="{D97EF4DF-D915-F34F-8100-D5B85737F638}" srcOrd="0" destOrd="0" presId="urn:microsoft.com/office/officeart/2005/8/layout/hierarchy6"/>
    <dgm:cxn modelId="{E1BF7151-E67A-AE4D-ACDE-603B4AA68985}" srcId="{1E2FA3BB-88D2-1644-B7FB-5418E6E0A638}" destId="{F084FC54-BF98-5A4E-A408-8ADCEF661F4A}" srcOrd="0" destOrd="0" parTransId="{779E9404-EDAA-C940-96F1-D92924D81D46}" sibTransId="{C7227139-A3BF-FF40-8D8E-BBC745E384AD}"/>
    <dgm:cxn modelId="{E9C8A054-07ED-A34D-A365-0FCC667F3594}" type="presOf" srcId="{1E2FA3BB-88D2-1644-B7FB-5418E6E0A638}" destId="{5243A648-A692-1B47-B555-D7A7F7221C2F}" srcOrd="0" destOrd="0" presId="urn:microsoft.com/office/officeart/2005/8/layout/hierarchy6"/>
    <dgm:cxn modelId="{E67CC455-9A64-024C-A8CB-E464A1039CAB}" type="presOf" srcId="{1C6CAA83-D341-AC48-965A-08254D161DA0}" destId="{5047763A-F1EB-E445-A8B7-4F5089A6DFC5}" srcOrd="0" destOrd="0" presId="urn:microsoft.com/office/officeart/2005/8/layout/hierarchy6"/>
    <dgm:cxn modelId="{78D6BC7F-E9A9-BF4C-A11E-7B3960F7F3F9}" srcId="{F795C498-AC63-B846-BC5C-D2F257B1BE59}" destId="{1E2FA3BB-88D2-1644-B7FB-5418E6E0A638}" srcOrd="0" destOrd="0" parTransId="{8E7D8764-7703-794A-BFCF-54FAA5C59144}" sibTransId="{710D7B27-9B00-2C43-BF55-F092BECDA7AD}"/>
    <dgm:cxn modelId="{1BE45283-4909-CF43-87D3-A32A563184C0}" type="presOf" srcId="{779E9404-EDAA-C940-96F1-D92924D81D46}" destId="{2C001CA8-07AA-2244-9DD1-640A6670BD14}" srcOrd="0" destOrd="0" presId="urn:microsoft.com/office/officeart/2005/8/layout/hierarchy6"/>
    <dgm:cxn modelId="{E526E487-DE24-D04E-B955-B186B7D679CD}" type="presOf" srcId="{F795C498-AC63-B846-BC5C-D2F257B1BE59}" destId="{AC0B9B16-1AB9-1941-97C0-1CD580922DB4}" srcOrd="0" destOrd="0" presId="urn:microsoft.com/office/officeart/2005/8/layout/hierarchy6"/>
    <dgm:cxn modelId="{6BDE4189-B1DC-1349-9EE8-551FF70802A1}" srcId="{1C6CAA83-D341-AC48-965A-08254D161DA0}" destId="{827ABE34-EBE7-344B-8790-44CE7F2FB951}" srcOrd="1" destOrd="0" parTransId="{E8EF3A9E-3AF7-6F49-8ED9-7BCE665171B8}" sibTransId="{29F343B2-53A2-1446-AE4B-0BB23835D2D3}"/>
    <dgm:cxn modelId="{CA2E5D9F-4084-6440-B281-BF91F0736E79}" type="presOf" srcId="{8E7D8764-7703-794A-BFCF-54FAA5C59144}" destId="{2E722F59-61A1-BB49-A969-B3075C38AA6A}" srcOrd="0" destOrd="0" presId="urn:microsoft.com/office/officeart/2005/8/layout/hierarchy6"/>
    <dgm:cxn modelId="{3EFBB9B5-3B22-BA4C-BB03-1C827BEDBA32}" srcId="{F795C498-AC63-B846-BC5C-D2F257B1BE59}" destId="{1C6CAA83-D341-AC48-965A-08254D161DA0}" srcOrd="1" destOrd="0" parTransId="{21284AAE-D025-8845-AECC-6F879829B288}" sibTransId="{7FA71112-9BB4-BB49-B51C-EC653C8EB7B9}"/>
    <dgm:cxn modelId="{EC6816C9-2186-CE4A-B6FC-C0BD1207D7FC}" type="presOf" srcId="{21284AAE-D025-8845-AECC-6F879829B288}" destId="{44DFF089-9C74-4542-9D0C-F646152F821F}" srcOrd="0" destOrd="0" presId="urn:microsoft.com/office/officeart/2005/8/layout/hierarchy6"/>
    <dgm:cxn modelId="{592CB0D7-0B1F-4445-A0DE-830A8E0F1625}" srcId="{B251FA2E-D061-1C4C-97AC-268C94070C8C}" destId="{F795C498-AC63-B846-BC5C-D2F257B1BE59}" srcOrd="0" destOrd="0" parTransId="{F8E5306B-FCA7-3549-B317-E124B56F8E18}" sibTransId="{134E9251-289B-AA4B-81A2-2595FF9E7638}"/>
    <dgm:cxn modelId="{1FAA16DA-C8D6-8844-9F2C-EEF8E18A92B3}" type="presOf" srcId="{E1E659FD-DE70-6047-B7C9-6170C4C82B53}" destId="{6F88568B-ABEB-CE48-BD4B-3B4EC8A021F8}" srcOrd="0" destOrd="0" presId="urn:microsoft.com/office/officeart/2005/8/layout/hierarchy6"/>
    <dgm:cxn modelId="{AB95B3E5-13A5-8944-B72A-F66428596965}" type="presOf" srcId="{FACEAA54-EFDA-CE4D-B5A8-376B2B036862}" destId="{3D043944-C9C8-B442-8106-4E174F7A7792}" srcOrd="0" destOrd="0" presId="urn:microsoft.com/office/officeart/2005/8/layout/hierarchy6"/>
    <dgm:cxn modelId="{A53B67FC-64BD-BA46-97F4-DCAE685A7695}" type="presOf" srcId="{827ABE34-EBE7-344B-8790-44CE7F2FB951}" destId="{D9C6B361-F87E-2A4B-B9B7-86CDDD918A63}" srcOrd="0" destOrd="0" presId="urn:microsoft.com/office/officeart/2005/8/layout/hierarchy6"/>
    <dgm:cxn modelId="{EB6955FC-27BE-8F4B-8FCD-61CF4B6A630E}" type="presOf" srcId="{B251FA2E-D061-1C4C-97AC-268C94070C8C}" destId="{EB1D0F36-43A7-DA43-97F5-02902A67C9AA}" srcOrd="0" destOrd="0" presId="urn:microsoft.com/office/officeart/2005/8/layout/hierarchy6"/>
    <dgm:cxn modelId="{06C814B0-B419-E74A-BDDC-9678D024400E}" type="presParOf" srcId="{EB1D0F36-43A7-DA43-97F5-02902A67C9AA}" destId="{13E28CA1-7FDA-7140-AB76-74CCFE765700}" srcOrd="0" destOrd="0" presId="urn:microsoft.com/office/officeart/2005/8/layout/hierarchy6"/>
    <dgm:cxn modelId="{D910D6A6-1E2C-F24E-8028-A7C255C005FA}" type="presParOf" srcId="{13E28CA1-7FDA-7140-AB76-74CCFE765700}" destId="{47A25D64-6741-684C-ADC3-67043F79AE9D}" srcOrd="0" destOrd="0" presId="urn:microsoft.com/office/officeart/2005/8/layout/hierarchy6"/>
    <dgm:cxn modelId="{AC1AE27E-69E4-F547-9351-2D74834293E1}" type="presParOf" srcId="{47A25D64-6741-684C-ADC3-67043F79AE9D}" destId="{414BF0F7-DB96-084B-AD83-C0874EFF281C}" srcOrd="0" destOrd="0" presId="urn:microsoft.com/office/officeart/2005/8/layout/hierarchy6"/>
    <dgm:cxn modelId="{3108AF43-1FFB-B747-B85A-60683CAA3729}" type="presParOf" srcId="{414BF0F7-DB96-084B-AD83-C0874EFF281C}" destId="{AC0B9B16-1AB9-1941-97C0-1CD580922DB4}" srcOrd="0" destOrd="0" presId="urn:microsoft.com/office/officeart/2005/8/layout/hierarchy6"/>
    <dgm:cxn modelId="{29EEEA30-0C1D-8B43-B962-D050D6B2959E}" type="presParOf" srcId="{414BF0F7-DB96-084B-AD83-C0874EFF281C}" destId="{33C34FF1-E8E3-5641-9590-50EC2D31BD5D}" srcOrd="1" destOrd="0" presId="urn:microsoft.com/office/officeart/2005/8/layout/hierarchy6"/>
    <dgm:cxn modelId="{5566A234-2B75-5F41-995C-BC8D854E39B6}" type="presParOf" srcId="{33C34FF1-E8E3-5641-9590-50EC2D31BD5D}" destId="{2E722F59-61A1-BB49-A969-B3075C38AA6A}" srcOrd="0" destOrd="0" presId="urn:microsoft.com/office/officeart/2005/8/layout/hierarchy6"/>
    <dgm:cxn modelId="{9ABACCC5-95ED-7A49-8182-5D2A7B9C8AAA}" type="presParOf" srcId="{33C34FF1-E8E3-5641-9590-50EC2D31BD5D}" destId="{525DE0B8-9A69-A646-86A1-9829888E378C}" srcOrd="1" destOrd="0" presId="urn:microsoft.com/office/officeart/2005/8/layout/hierarchy6"/>
    <dgm:cxn modelId="{6D910EAF-D149-B947-A365-F4C3CFE526E0}" type="presParOf" srcId="{525DE0B8-9A69-A646-86A1-9829888E378C}" destId="{5243A648-A692-1B47-B555-D7A7F7221C2F}" srcOrd="0" destOrd="0" presId="urn:microsoft.com/office/officeart/2005/8/layout/hierarchy6"/>
    <dgm:cxn modelId="{46A155AF-905A-CA4E-B48C-AAB2B7AEEBD3}" type="presParOf" srcId="{525DE0B8-9A69-A646-86A1-9829888E378C}" destId="{BF35EDE8-C47A-E740-B1EC-58A6F3F5A0AB}" srcOrd="1" destOrd="0" presId="urn:microsoft.com/office/officeart/2005/8/layout/hierarchy6"/>
    <dgm:cxn modelId="{86282FDA-8902-5443-B78C-9C4C7859C3F5}" type="presParOf" srcId="{BF35EDE8-C47A-E740-B1EC-58A6F3F5A0AB}" destId="{2C001CA8-07AA-2244-9DD1-640A6670BD14}" srcOrd="0" destOrd="0" presId="urn:microsoft.com/office/officeart/2005/8/layout/hierarchy6"/>
    <dgm:cxn modelId="{6219A7E1-03E0-174A-895E-9BF05732C6D6}" type="presParOf" srcId="{BF35EDE8-C47A-E740-B1EC-58A6F3F5A0AB}" destId="{9FCF471D-A2CD-1248-B1B0-42E61E8FB90C}" srcOrd="1" destOrd="0" presId="urn:microsoft.com/office/officeart/2005/8/layout/hierarchy6"/>
    <dgm:cxn modelId="{560D7689-788A-9F43-A100-14B0DE562E01}" type="presParOf" srcId="{9FCF471D-A2CD-1248-B1B0-42E61E8FB90C}" destId="{75BD98A5-8D5C-0648-A45A-B1362C756DFD}" srcOrd="0" destOrd="0" presId="urn:microsoft.com/office/officeart/2005/8/layout/hierarchy6"/>
    <dgm:cxn modelId="{8F818201-2DD6-8D42-9BC1-C52031D57120}" type="presParOf" srcId="{9FCF471D-A2CD-1248-B1B0-42E61E8FB90C}" destId="{825EC53E-28E3-954D-A27C-AE913C3275F3}" srcOrd="1" destOrd="0" presId="urn:microsoft.com/office/officeart/2005/8/layout/hierarchy6"/>
    <dgm:cxn modelId="{26139777-F31D-C44F-8FDD-3882D9C86A2A}" type="presParOf" srcId="{BF35EDE8-C47A-E740-B1EC-58A6F3F5A0AB}" destId="{3D043944-C9C8-B442-8106-4E174F7A7792}" srcOrd="2" destOrd="0" presId="urn:microsoft.com/office/officeart/2005/8/layout/hierarchy6"/>
    <dgm:cxn modelId="{ED764287-B64D-C443-A9A9-F396AA7C9860}" type="presParOf" srcId="{BF35EDE8-C47A-E740-B1EC-58A6F3F5A0AB}" destId="{8F94232D-9F01-C549-89E7-F6A9A75995D3}" srcOrd="3" destOrd="0" presId="urn:microsoft.com/office/officeart/2005/8/layout/hierarchy6"/>
    <dgm:cxn modelId="{937FBDC9-9E03-EF4F-A04D-8AFAB3B7EAA6}" type="presParOf" srcId="{8F94232D-9F01-C549-89E7-F6A9A75995D3}" destId="{D97EF4DF-D915-F34F-8100-D5B85737F638}" srcOrd="0" destOrd="0" presId="urn:microsoft.com/office/officeart/2005/8/layout/hierarchy6"/>
    <dgm:cxn modelId="{EBAA9101-5DE2-9643-9450-BC7D3BF47A49}" type="presParOf" srcId="{8F94232D-9F01-C549-89E7-F6A9A75995D3}" destId="{16BF7DAB-A530-6C43-820B-6FBC2EF849AD}" srcOrd="1" destOrd="0" presId="urn:microsoft.com/office/officeart/2005/8/layout/hierarchy6"/>
    <dgm:cxn modelId="{052C093A-5B68-9141-AEE6-58BFE62576BE}" type="presParOf" srcId="{33C34FF1-E8E3-5641-9590-50EC2D31BD5D}" destId="{44DFF089-9C74-4542-9D0C-F646152F821F}" srcOrd="2" destOrd="0" presId="urn:microsoft.com/office/officeart/2005/8/layout/hierarchy6"/>
    <dgm:cxn modelId="{555D4BD7-2EAC-8E4A-8E7A-58939BBF6BBD}" type="presParOf" srcId="{33C34FF1-E8E3-5641-9590-50EC2D31BD5D}" destId="{1B2219FC-C835-9043-9299-BB260042AF54}" srcOrd="3" destOrd="0" presId="urn:microsoft.com/office/officeart/2005/8/layout/hierarchy6"/>
    <dgm:cxn modelId="{23F194F9-225E-E44E-94E9-314AD84E60E1}" type="presParOf" srcId="{1B2219FC-C835-9043-9299-BB260042AF54}" destId="{5047763A-F1EB-E445-A8B7-4F5089A6DFC5}" srcOrd="0" destOrd="0" presId="urn:microsoft.com/office/officeart/2005/8/layout/hierarchy6"/>
    <dgm:cxn modelId="{83719122-B1B5-6744-9F8A-DFE5B85D60CF}" type="presParOf" srcId="{1B2219FC-C835-9043-9299-BB260042AF54}" destId="{0367DEDB-7A45-3E47-BEAE-BA11DBD2FDEC}" srcOrd="1" destOrd="0" presId="urn:microsoft.com/office/officeart/2005/8/layout/hierarchy6"/>
    <dgm:cxn modelId="{DDE5FC41-8741-1D4B-8FDD-9FEB49D90BAC}" type="presParOf" srcId="{0367DEDB-7A45-3E47-BEAE-BA11DBD2FDEC}" destId="{6F88568B-ABEB-CE48-BD4B-3B4EC8A021F8}" srcOrd="0" destOrd="0" presId="urn:microsoft.com/office/officeart/2005/8/layout/hierarchy6"/>
    <dgm:cxn modelId="{4AC51038-6D75-1C45-9860-AEAE3AD00785}" type="presParOf" srcId="{0367DEDB-7A45-3E47-BEAE-BA11DBD2FDEC}" destId="{A7D23EE3-021B-F74B-9979-CAB3B0D51888}" srcOrd="1" destOrd="0" presId="urn:microsoft.com/office/officeart/2005/8/layout/hierarchy6"/>
    <dgm:cxn modelId="{339065AF-F802-D041-897A-16E59FA132CE}" type="presParOf" srcId="{A7D23EE3-021B-F74B-9979-CAB3B0D51888}" destId="{EDB62DF1-0790-0946-A705-068B46E9519D}" srcOrd="0" destOrd="0" presId="urn:microsoft.com/office/officeart/2005/8/layout/hierarchy6"/>
    <dgm:cxn modelId="{6B5BA68E-9790-7343-B91D-B84D9FDF3FE6}" type="presParOf" srcId="{A7D23EE3-021B-F74B-9979-CAB3B0D51888}" destId="{5A80CAF9-90FB-A745-8C6A-88411224B43C}" srcOrd="1" destOrd="0" presId="urn:microsoft.com/office/officeart/2005/8/layout/hierarchy6"/>
    <dgm:cxn modelId="{D37F73D1-F4A3-F94F-B04D-1A178C361110}" type="presParOf" srcId="{0367DEDB-7A45-3E47-BEAE-BA11DBD2FDEC}" destId="{B5FAAAEE-AE51-944F-88A0-0C68320286AE}" srcOrd="2" destOrd="0" presId="urn:microsoft.com/office/officeart/2005/8/layout/hierarchy6"/>
    <dgm:cxn modelId="{01C15DF4-67AF-934D-A81E-B0BD2092F66E}" type="presParOf" srcId="{0367DEDB-7A45-3E47-BEAE-BA11DBD2FDEC}" destId="{4703D473-0078-8C4E-A83C-83FEDCCBE737}" srcOrd="3" destOrd="0" presId="urn:microsoft.com/office/officeart/2005/8/layout/hierarchy6"/>
    <dgm:cxn modelId="{05283AE8-7C0E-ED44-BACD-72E9D63D9E04}" type="presParOf" srcId="{4703D473-0078-8C4E-A83C-83FEDCCBE737}" destId="{D9C6B361-F87E-2A4B-B9B7-86CDDD918A63}" srcOrd="0" destOrd="0" presId="urn:microsoft.com/office/officeart/2005/8/layout/hierarchy6"/>
    <dgm:cxn modelId="{090CB81C-406B-634F-ADDE-F84F9E9AAAF0}" type="presParOf" srcId="{4703D473-0078-8C4E-A83C-83FEDCCBE737}" destId="{18BCB9B1-3729-DB44-B376-8E09FD1F38A3}" srcOrd="1" destOrd="0" presId="urn:microsoft.com/office/officeart/2005/8/layout/hierarchy6"/>
    <dgm:cxn modelId="{B4DDC406-CB2A-DF4F-9C2B-7DF152EB9B24}" type="presParOf" srcId="{EB1D0F36-43A7-DA43-97F5-02902A67C9AA}" destId="{3FF9686C-21C2-C149-9897-501567D56D08}"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B9B16-1AB9-1941-97C0-1CD580922DB4}">
      <dsp:nvSpPr>
        <dsp:cNvPr id="0" name=""/>
        <dsp:cNvSpPr/>
      </dsp:nvSpPr>
      <dsp:spPr>
        <a:xfrm>
          <a:off x="2585554" y="197600"/>
          <a:ext cx="3026545" cy="290263"/>
        </a:xfrm>
        <a:prstGeom prst="roundRect">
          <a:avLst>
            <a:gd name="adj" fmla="val 10000"/>
          </a:avLst>
        </a:prstGeom>
        <a:solidFill>
          <a:srgbClr val="F25724"/>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Age and Comorbidities Evaluated</a:t>
          </a:r>
        </a:p>
      </dsp:txBody>
      <dsp:txXfrm>
        <a:off x="2594056" y="206102"/>
        <a:ext cx="3009541" cy="273259"/>
      </dsp:txXfrm>
    </dsp:sp>
    <dsp:sp modelId="{2E722F59-61A1-BB49-A969-B3075C38AA6A}">
      <dsp:nvSpPr>
        <dsp:cNvPr id="0" name=""/>
        <dsp:cNvSpPr/>
      </dsp:nvSpPr>
      <dsp:spPr>
        <a:xfrm>
          <a:off x="2015933" y="487864"/>
          <a:ext cx="2082893" cy="181729"/>
        </a:xfrm>
        <a:custGeom>
          <a:avLst/>
          <a:gdLst/>
          <a:ahLst/>
          <a:cxnLst/>
          <a:rect l="0" t="0" r="0" b="0"/>
          <a:pathLst>
            <a:path>
              <a:moveTo>
                <a:pt x="2082893" y="0"/>
              </a:moveTo>
              <a:lnTo>
                <a:pt x="2082893" y="90864"/>
              </a:lnTo>
              <a:lnTo>
                <a:pt x="0" y="90864"/>
              </a:lnTo>
              <a:lnTo>
                <a:pt x="0" y="18172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243A648-A692-1B47-B555-D7A7F7221C2F}">
      <dsp:nvSpPr>
        <dsp:cNvPr id="0" name=""/>
        <dsp:cNvSpPr/>
      </dsp:nvSpPr>
      <dsp:spPr>
        <a:xfrm>
          <a:off x="0" y="669593"/>
          <a:ext cx="4031867" cy="486197"/>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bg1"/>
              </a:solidFill>
            </a:rPr>
            <a:t>Frail with significant comorbidities or </a:t>
          </a:r>
          <a:r>
            <a:rPr lang="en-US" sz="1200" kern="1200" baseline="0" dirty="0">
              <a:solidFill>
                <a:schemeClr val="bg1"/>
              </a:solidFill>
            </a:rPr>
            <a:t>≥65 or younger with significant comorbidities</a:t>
          </a:r>
          <a:endParaRPr lang="en-US" sz="1200" kern="1200" dirty="0">
            <a:solidFill>
              <a:schemeClr val="bg1"/>
            </a:solidFill>
          </a:endParaRPr>
        </a:p>
      </dsp:txBody>
      <dsp:txXfrm>
        <a:off x="14240" y="683833"/>
        <a:ext cx="4003387" cy="457717"/>
      </dsp:txXfrm>
    </dsp:sp>
    <dsp:sp modelId="{2C001CA8-07AA-2244-9DD1-640A6670BD14}">
      <dsp:nvSpPr>
        <dsp:cNvPr id="0" name=""/>
        <dsp:cNvSpPr/>
      </dsp:nvSpPr>
      <dsp:spPr>
        <a:xfrm>
          <a:off x="969227" y="1155790"/>
          <a:ext cx="1046706" cy="222172"/>
        </a:xfrm>
        <a:custGeom>
          <a:avLst/>
          <a:gdLst/>
          <a:ahLst/>
          <a:cxnLst/>
          <a:rect l="0" t="0" r="0" b="0"/>
          <a:pathLst>
            <a:path>
              <a:moveTo>
                <a:pt x="1046706" y="0"/>
              </a:moveTo>
              <a:lnTo>
                <a:pt x="1046706" y="111086"/>
              </a:lnTo>
              <a:lnTo>
                <a:pt x="0" y="111086"/>
              </a:lnTo>
              <a:lnTo>
                <a:pt x="0" y="2221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5BD98A5-8D5C-0648-A45A-B1362C756DFD}">
      <dsp:nvSpPr>
        <dsp:cNvPr id="0" name=""/>
        <dsp:cNvSpPr/>
      </dsp:nvSpPr>
      <dsp:spPr>
        <a:xfrm>
          <a:off x="2405" y="1377963"/>
          <a:ext cx="1933644" cy="1287126"/>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Preferred</a:t>
          </a:r>
          <a:r>
            <a:rPr lang="en-US" sz="1200" b="1" kern="1200" dirty="0">
              <a:solidFill>
                <a:schemeClr val="bg1"/>
              </a:solidFill>
            </a:rPr>
            <a:t> </a:t>
          </a:r>
        </a:p>
        <a:p>
          <a:pPr marL="0" lvl="0" indent="0" algn="ctr" defTabSz="622300" rtl="0">
            <a:lnSpc>
              <a:spcPct val="90000"/>
            </a:lnSpc>
            <a:spcBef>
              <a:spcPct val="0"/>
            </a:spcBef>
            <a:spcAft>
              <a:spcPct val="35000"/>
            </a:spcAft>
            <a:buNone/>
          </a:pPr>
          <a:r>
            <a:rPr lang="en-US" sz="1200" b="1" kern="1200" dirty="0">
              <a:solidFill>
                <a:schemeClr val="bg1"/>
              </a:solidFill>
            </a:rPr>
            <a:t>Ibrutinib</a:t>
          </a:r>
          <a:r>
            <a:rPr lang="en-US" sz="1200" b="0" kern="1200" dirty="0">
              <a:solidFill>
                <a:schemeClr val="bg1"/>
              </a:solidFill>
            </a:rPr>
            <a:t> (category 1)</a:t>
          </a:r>
        </a:p>
        <a:p>
          <a:pPr marL="0" lvl="0" indent="0" algn="ctr" defTabSz="622300" rtl="0">
            <a:lnSpc>
              <a:spcPct val="90000"/>
            </a:lnSpc>
            <a:spcBef>
              <a:spcPct val="0"/>
            </a:spcBef>
            <a:spcAft>
              <a:spcPct val="35000"/>
            </a:spcAft>
            <a:buNone/>
          </a:pPr>
          <a:r>
            <a:rPr lang="en-US" sz="1200" b="1" kern="1200" dirty="0">
              <a:solidFill>
                <a:schemeClr val="bg1"/>
              </a:solidFill>
            </a:rPr>
            <a:t>Acalabrutinib</a:t>
          </a:r>
          <a:r>
            <a:rPr lang="en-US" sz="1200" b="0" kern="1200" dirty="0">
              <a:solidFill>
                <a:schemeClr val="bg1"/>
              </a:solidFill>
            </a:rPr>
            <a:t> </a:t>
          </a:r>
          <a:r>
            <a:rPr lang="en-US" sz="1200" b="0" kern="1200" dirty="0">
              <a:solidFill>
                <a:schemeClr val="bg1"/>
              </a:solidFill>
              <a:latin typeface="+mn-lt"/>
              <a:cs typeface="Arial"/>
            </a:rPr>
            <a:t>±</a:t>
          </a:r>
          <a:r>
            <a:rPr lang="en-US" sz="1200" b="0" kern="1200" dirty="0">
              <a:solidFill>
                <a:schemeClr val="bg1"/>
              </a:solidFill>
            </a:rPr>
            <a:t> obinutuzumab</a:t>
          </a:r>
        </a:p>
        <a:p>
          <a:pPr marL="0" lvl="0" indent="0" algn="ctr" defTabSz="622300" rtl="0">
            <a:lnSpc>
              <a:spcPct val="90000"/>
            </a:lnSpc>
            <a:spcBef>
              <a:spcPct val="0"/>
            </a:spcBef>
            <a:spcAft>
              <a:spcPct val="35000"/>
            </a:spcAft>
            <a:buNone/>
          </a:pPr>
          <a:r>
            <a:rPr lang="en-US" sz="1200" b="0" kern="1200" dirty="0">
              <a:solidFill>
                <a:schemeClr val="bg1"/>
              </a:solidFill>
            </a:rPr>
            <a:t>Venetoclax + obinutuzumab</a:t>
          </a:r>
        </a:p>
      </dsp:txBody>
      <dsp:txXfrm>
        <a:off x="40104" y="1415662"/>
        <a:ext cx="1858246" cy="1211728"/>
      </dsp:txXfrm>
    </dsp:sp>
    <dsp:sp modelId="{3D043944-C9C8-B442-8106-4E174F7A7792}">
      <dsp:nvSpPr>
        <dsp:cNvPr id="0" name=""/>
        <dsp:cNvSpPr/>
      </dsp:nvSpPr>
      <dsp:spPr>
        <a:xfrm>
          <a:off x="2015933" y="1155790"/>
          <a:ext cx="1064418" cy="217942"/>
        </a:xfrm>
        <a:custGeom>
          <a:avLst/>
          <a:gdLst/>
          <a:ahLst/>
          <a:cxnLst/>
          <a:rect l="0" t="0" r="0" b="0"/>
          <a:pathLst>
            <a:path>
              <a:moveTo>
                <a:pt x="0" y="0"/>
              </a:moveTo>
              <a:lnTo>
                <a:pt x="0" y="108971"/>
              </a:lnTo>
              <a:lnTo>
                <a:pt x="1064418" y="108971"/>
              </a:lnTo>
              <a:lnTo>
                <a:pt x="1064418" y="21794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7EF4DF-D915-F34F-8100-D5B85737F638}">
      <dsp:nvSpPr>
        <dsp:cNvPr id="0" name=""/>
        <dsp:cNvSpPr/>
      </dsp:nvSpPr>
      <dsp:spPr>
        <a:xfrm>
          <a:off x="2075889" y="1373733"/>
          <a:ext cx="2008923" cy="2094031"/>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Other recommended regimens </a:t>
          </a:r>
        </a:p>
        <a:p>
          <a:pPr marL="0" lvl="0" indent="0" algn="ctr" defTabSz="622300" rtl="0">
            <a:lnSpc>
              <a:spcPct val="90000"/>
            </a:lnSpc>
            <a:spcBef>
              <a:spcPct val="0"/>
            </a:spcBef>
            <a:spcAft>
              <a:spcPct val="35000"/>
            </a:spcAft>
            <a:buNone/>
          </a:pPr>
          <a:r>
            <a:rPr lang="en-US" sz="1200" kern="1200" dirty="0">
              <a:solidFill>
                <a:schemeClr val="bg1"/>
              </a:solidFill>
            </a:rPr>
            <a:t>Bendamustine + anti-CD20 mAb (not recommended for frail patients</a:t>
          </a:r>
          <a:r>
            <a:rPr lang="en-US" sz="1200" kern="1200" baseline="0" dirty="0">
              <a:solidFill>
                <a:schemeClr val="bg1"/>
              </a:solidFill>
            </a:rPr>
            <a:t>), chlorambucil + obinutuzumab, HDMP + rituximab, ibrutinib + obinutuzumab, obinutuzumab, chlorambucil, rituximab</a:t>
          </a:r>
          <a:endParaRPr lang="en-US" sz="1200" kern="1200" dirty="0">
            <a:solidFill>
              <a:schemeClr val="bg1"/>
            </a:solidFill>
          </a:endParaRPr>
        </a:p>
      </dsp:txBody>
      <dsp:txXfrm>
        <a:off x="2134728" y="1432572"/>
        <a:ext cx="1891245" cy="1976353"/>
      </dsp:txXfrm>
    </dsp:sp>
    <dsp:sp modelId="{44DFF089-9C74-4542-9D0C-F646152F821F}">
      <dsp:nvSpPr>
        <dsp:cNvPr id="0" name=""/>
        <dsp:cNvSpPr/>
      </dsp:nvSpPr>
      <dsp:spPr>
        <a:xfrm>
          <a:off x="4098827" y="487864"/>
          <a:ext cx="2385030" cy="181729"/>
        </a:xfrm>
        <a:custGeom>
          <a:avLst/>
          <a:gdLst/>
          <a:ahLst/>
          <a:cxnLst/>
          <a:rect l="0" t="0" r="0" b="0"/>
          <a:pathLst>
            <a:path>
              <a:moveTo>
                <a:pt x="0" y="0"/>
              </a:moveTo>
              <a:lnTo>
                <a:pt x="0" y="90864"/>
              </a:lnTo>
              <a:lnTo>
                <a:pt x="2385030" y="90864"/>
              </a:lnTo>
              <a:lnTo>
                <a:pt x="2385030" y="18172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047763A-F1EB-E445-A8B7-4F5089A6DFC5}">
      <dsp:nvSpPr>
        <dsp:cNvPr id="0" name=""/>
        <dsp:cNvSpPr/>
      </dsp:nvSpPr>
      <dsp:spPr>
        <a:xfrm>
          <a:off x="4817458" y="669593"/>
          <a:ext cx="3332800" cy="455096"/>
        </a:xfrm>
        <a:prstGeom prst="roundRect">
          <a:avLst>
            <a:gd name="adj" fmla="val 10000"/>
          </a:avLst>
        </a:prstGeom>
        <a:solidFill>
          <a:schemeClr val="tx1">
            <a:lumMod val="85000"/>
            <a:lumOff val="1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baseline="0" dirty="0">
              <a:solidFill>
                <a:schemeClr val="bg1"/>
              </a:solidFill>
            </a:rPr>
            <a:t>&lt;65 and without significant comorbidities </a:t>
          </a:r>
          <a:endParaRPr lang="en-US" sz="1200" kern="1200" dirty="0">
            <a:solidFill>
              <a:schemeClr val="bg1"/>
            </a:solidFill>
          </a:endParaRPr>
        </a:p>
      </dsp:txBody>
      <dsp:txXfrm>
        <a:off x="4830787" y="682922"/>
        <a:ext cx="3306142" cy="428438"/>
      </dsp:txXfrm>
    </dsp:sp>
    <dsp:sp modelId="{6F88568B-ABEB-CE48-BD4B-3B4EC8A021F8}">
      <dsp:nvSpPr>
        <dsp:cNvPr id="0" name=""/>
        <dsp:cNvSpPr/>
      </dsp:nvSpPr>
      <dsp:spPr>
        <a:xfrm>
          <a:off x="5106417" y="1124690"/>
          <a:ext cx="1377440" cy="251012"/>
        </a:xfrm>
        <a:custGeom>
          <a:avLst/>
          <a:gdLst/>
          <a:ahLst/>
          <a:cxnLst/>
          <a:rect l="0" t="0" r="0" b="0"/>
          <a:pathLst>
            <a:path>
              <a:moveTo>
                <a:pt x="1377440" y="0"/>
              </a:moveTo>
              <a:lnTo>
                <a:pt x="1377440" y="125506"/>
              </a:lnTo>
              <a:lnTo>
                <a:pt x="0" y="125506"/>
              </a:lnTo>
              <a:lnTo>
                <a:pt x="0" y="25101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DB62DF1-0790-0946-A705-068B46E9519D}">
      <dsp:nvSpPr>
        <dsp:cNvPr id="0" name=""/>
        <dsp:cNvSpPr/>
      </dsp:nvSpPr>
      <dsp:spPr>
        <a:xfrm>
          <a:off x="4298761" y="1375703"/>
          <a:ext cx="1615311" cy="1643165"/>
        </a:xfrm>
        <a:prstGeom prst="roundRect">
          <a:avLst>
            <a:gd name="adj" fmla="val 10000"/>
          </a:avLst>
        </a:prstGeom>
        <a:solidFill>
          <a:schemeClr val="tx1">
            <a:lumMod val="85000"/>
            <a:lumOff val="1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Preferred</a:t>
          </a:r>
          <a:r>
            <a:rPr lang="en-US" sz="1400" kern="1200" dirty="0">
              <a:solidFill>
                <a:schemeClr val="bg1"/>
              </a:solidFill>
            </a:rPr>
            <a:t> </a:t>
          </a:r>
        </a:p>
        <a:p>
          <a:pPr marL="0" lvl="0" indent="0" algn="ctr" defTabSz="622300" rtl="0">
            <a:lnSpc>
              <a:spcPct val="90000"/>
            </a:lnSpc>
            <a:spcBef>
              <a:spcPct val="0"/>
            </a:spcBef>
            <a:spcAft>
              <a:spcPct val="35000"/>
            </a:spcAft>
            <a:buNone/>
          </a:pPr>
          <a:r>
            <a:rPr lang="en-US" sz="1200" b="1" kern="1200" dirty="0">
              <a:solidFill>
                <a:schemeClr val="bg1"/>
              </a:solidFill>
            </a:rPr>
            <a:t>Ibrutinib </a:t>
          </a:r>
          <a:r>
            <a:rPr lang="en-US" sz="1200" b="0" kern="1200" dirty="0">
              <a:solidFill>
                <a:schemeClr val="bg1"/>
              </a:solidFill>
            </a:rPr>
            <a:t>(category 1)</a:t>
          </a:r>
        </a:p>
        <a:p>
          <a:pPr marL="0" lvl="0" indent="0" algn="ctr" defTabSz="622300">
            <a:lnSpc>
              <a:spcPct val="90000"/>
            </a:lnSpc>
            <a:spcBef>
              <a:spcPct val="0"/>
            </a:spcBef>
            <a:spcAft>
              <a:spcPct val="35000"/>
            </a:spcAft>
            <a:buNone/>
          </a:pPr>
          <a:r>
            <a:rPr lang="en-US" sz="1200" b="1" kern="1200" dirty="0">
              <a:solidFill>
                <a:schemeClr val="bg1"/>
              </a:solidFill>
            </a:rPr>
            <a:t>Acalabrutinib</a:t>
          </a:r>
          <a:r>
            <a:rPr lang="en-US" sz="1200" b="0" kern="1200" dirty="0">
              <a:solidFill>
                <a:schemeClr val="bg1"/>
              </a:solidFill>
            </a:rPr>
            <a:t> </a:t>
          </a:r>
          <a:r>
            <a:rPr lang="en-US" sz="1200" b="0" kern="1200" dirty="0">
              <a:solidFill>
                <a:schemeClr val="bg1"/>
              </a:solidFill>
              <a:latin typeface="+mn-lt"/>
              <a:cs typeface="Arial"/>
            </a:rPr>
            <a:t>±</a:t>
          </a:r>
          <a:r>
            <a:rPr lang="en-US" sz="1200" b="0" kern="1200" dirty="0">
              <a:solidFill>
                <a:schemeClr val="bg1"/>
              </a:solidFill>
            </a:rPr>
            <a:t> obinutuzumab</a:t>
          </a:r>
        </a:p>
        <a:p>
          <a:pPr marL="0" lvl="0" indent="0" algn="ctr" defTabSz="622300">
            <a:lnSpc>
              <a:spcPct val="90000"/>
            </a:lnSpc>
            <a:spcBef>
              <a:spcPct val="0"/>
            </a:spcBef>
            <a:spcAft>
              <a:spcPct val="35000"/>
            </a:spcAft>
            <a:buNone/>
          </a:pPr>
          <a:r>
            <a:rPr lang="en-US" sz="1200" b="0" kern="1200" dirty="0">
              <a:solidFill>
                <a:schemeClr val="bg1"/>
              </a:solidFill>
            </a:rPr>
            <a:t>Venetoclax + obinutuzumab</a:t>
          </a:r>
          <a:endParaRPr lang="en-US" sz="1200" b="1" kern="1200" dirty="0">
            <a:solidFill>
              <a:schemeClr val="bg1"/>
            </a:solidFill>
          </a:endParaRPr>
        </a:p>
      </dsp:txBody>
      <dsp:txXfrm>
        <a:off x="4346072" y="1423014"/>
        <a:ext cx="1520689" cy="1548543"/>
      </dsp:txXfrm>
    </dsp:sp>
    <dsp:sp modelId="{B5FAAAEE-AE51-944F-88A0-0C68320286AE}">
      <dsp:nvSpPr>
        <dsp:cNvPr id="0" name=""/>
        <dsp:cNvSpPr/>
      </dsp:nvSpPr>
      <dsp:spPr>
        <a:xfrm>
          <a:off x="6483858" y="1124690"/>
          <a:ext cx="895942" cy="256592"/>
        </a:xfrm>
        <a:custGeom>
          <a:avLst/>
          <a:gdLst/>
          <a:ahLst/>
          <a:cxnLst/>
          <a:rect l="0" t="0" r="0" b="0"/>
          <a:pathLst>
            <a:path>
              <a:moveTo>
                <a:pt x="0" y="0"/>
              </a:moveTo>
              <a:lnTo>
                <a:pt x="0" y="128296"/>
              </a:lnTo>
              <a:lnTo>
                <a:pt x="895942" y="128296"/>
              </a:lnTo>
              <a:lnTo>
                <a:pt x="895942" y="25659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C6B361-F87E-2A4B-B9B7-86CDDD918A63}">
      <dsp:nvSpPr>
        <dsp:cNvPr id="0" name=""/>
        <dsp:cNvSpPr/>
      </dsp:nvSpPr>
      <dsp:spPr>
        <a:xfrm>
          <a:off x="6091359" y="1381282"/>
          <a:ext cx="2576883" cy="1240687"/>
        </a:xfrm>
        <a:prstGeom prst="roundRect">
          <a:avLst>
            <a:gd name="adj" fmla="val 10000"/>
          </a:avLst>
        </a:prstGeom>
        <a:solidFill>
          <a:schemeClr val="tx1">
            <a:lumMod val="85000"/>
            <a:lumOff val="1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Other recommended regimens</a:t>
          </a:r>
        </a:p>
        <a:p>
          <a:pPr marL="0" lvl="0" indent="0" algn="ctr" defTabSz="622300" rtl="0">
            <a:lnSpc>
              <a:spcPct val="90000"/>
            </a:lnSpc>
            <a:spcBef>
              <a:spcPct val="0"/>
            </a:spcBef>
            <a:spcAft>
              <a:spcPct val="35000"/>
            </a:spcAft>
            <a:buNone/>
          </a:pPr>
          <a:r>
            <a:rPr lang="en-US" sz="1200" kern="1200" dirty="0">
              <a:solidFill>
                <a:schemeClr val="bg1"/>
              </a:solidFill>
            </a:rPr>
            <a:t>Bendamustine + anti-CD20 mAb, FCR (preferred for IGHV-mutated CLL), FR, HDMP + rituximab, </a:t>
          </a:r>
        </a:p>
        <a:p>
          <a:pPr marL="0" lvl="0" indent="0" algn="ctr" defTabSz="622300" rtl="0">
            <a:lnSpc>
              <a:spcPct val="90000"/>
            </a:lnSpc>
            <a:spcBef>
              <a:spcPct val="0"/>
            </a:spcBef>
            <a:spcAft>
              <a:spcPct val="35000"/>
            </a:spcAft>
            <a:buNone/>
          </a:pPr>
          <a:r>
            <a:rPr lang="en-US" sz="1200" kern="1200" dirty="0">
              <a:solidFill>
                <a:schemeClr val="bg1"/>
              </a:solidFill>
            </a:rPr>
            <a:t>ibrutinib + rituximab, PCR</a:t>
          </a:r>
        </a:p>
      </dsp:txBody>
      <dsp:txXfrm>
        <a:off x="6127697" y="1417620"/>
        <a:ext cx="2504207" cy="1168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B9B16-1AB9-1941-97C0-1CD580922DB4}">
      <dsp:nvSpPr>
        <dsp:cNvPr id="0" name=""/>
        <dsp:cNvSpPr/>
      </dsp:nvSpPr>
      <dsp:spPr>
        <a:xfrm>
          <a:off x="2638855" y="389510"/>
          <a:ext cx="2532788" cy="1032523"/>
        </a:xfrm>
        <a:prstGeom prst="roundRect">
          <a:avLst>
            <a:gd name="adj" fmla="val 10000"/>
          </a:avLst>
        </a:prstGeom>
        <a:solidFill>
          <a:srgbClr val="F25724"/>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Arial"/>
            </a:rPr>
            <a:t>All Patients</a:t>
          </a:r>
        </a:p>
      </dsp:txBody>
      <dsp:txXfrm>
        <a:off x="2669097" y="419752"/>
        <a:ext cx="2472304" cy="972039"/>
      </dsp:txXfrm>
    </dsp:sp>
    <dsp:sp modelId="{2C001CA8-07AA-2244-9DD1-640A6670BD14}">
      <dsp:nvSpPr>
        <dsp:cNvPr id="0" name=""/>
        <dsp:cNvSpPr/>
      </dsp:nvSpPr>
      <dsp:spPr>
        <a:xfrm>
          <a:off x="1521926" y="1422033"/>
          <a:ext cx="2383323" cy="538582"/>
        </a:xfrm>
        <a:custGeom>
          <a:avLst/>
          <a:gdLst/>
          <a:ahLst/>
          <a:cxnLst/>
          <a:rect l="0" t="0" r="0" b="0"/>
          <a:pathLst>
            <a:path>
              <a:moveTo>
                <a:pt x="2383323" y="0"/>
              </a:moveTo>
              <a:lnTo>
                <a:pt x="2383323" y="269291"/>
              </a:lnTo>
              <a:lnTo>
                <a:pt x="0" y="269291"/>
              </a:lnTo>
              <a:lnTo>
                <a:pt x="0" y="53858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5BD98A5-8D5C-0648-A45A-B1362C756DFD}">
      <dsp:nvSpPr>
        <dsp:cNvPr id="0" name=""/>
        <dsp:cNvSpPr/>
      </dsp:nvSpPr>
      <dsp:spPr>
        <a:xfrm>
          <a:off x="34" y="1960616"/>
          <a:ext cx="3043784" cy="1356069"/>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latin typeface="+mn-lt"/>
              <a:cs typeface="Arial"/>
            </a:rPr>
            <a:t>Preferred</a:t>
          </a:r>
        </a:p>
        <a:p>
          <a:pPr marL="0" lvl="0" indent="0" algn="ctr" defTabSz="800100" rtl="0">
            <a:lnSpc>
              <a:spcPct val="90000"/>
            </a:lnSpc>
            <a:spcBef>
              <a:spcPct val="0"/>
            </a:spcBef>
            <a:spcAft>
              <a:spcPct val="35000"/>
            </a:spcAft>
            <a:buNone/>
          </a:pPr>
          <a:r>
            <a:rPr lang="en-US" sz="1600" b="0" kern="1200" dirty="0">
              <a:solidFill>
                <a:schemeClr val="bg1"/>
              </a:solidFill>
            </a:rPr>
            <a:t>Ibrutinib </a:t>
          </a:r>
        </a:p>
        <a:p>
          <a:pPr marL="0" lvl="0" indent="0" algn="ctr" defTabSz="800100" rtl="0">
            <a:lnSpc>
              <a:spcPct val="90000"/>
            </a:lnSpc>
            <a:spcBef>
              <a:spcPct val="0"/>
            </a:spcBef>
            <a:spcAft>
              <a:spcPct val="35000"/>
            </a:spcAft>
            <a:buNone/>
          </a:pPr>
          <a:r>
            <a:rPr lang="en-US" sz="1600" b="0" kern="1200" dirty="0">
              <a:solidFill>
                <a:schemeClr val="bg1"/>
              </a:solidFill>
            </a:rPr>
            <a:t>Acalabrutinib </a:t>
          </a:r>
          <a:r>
            <a:rPr lang="en-US" sz="1600" b="0" kern="1200" dirty="0">
              <a:solidFill>
                <a:schemeClr val="bg1"/>
              </a:solidFill>
              <a:latin typeface="+mn-lt"/>
              <a:cs typeface="Arial"/>
            </a:rPr>
            <a:t>±</a:t>
          </a:r>
          <a:r>
            <a:rPr lang="en-US" sz="1600" b="0" kern="1200" dirty="0">
              <a:solidFill>
                <a:schemeClr val="bg1"/>
              </a:solidFill>
            </a:rPr>
            <a:t> obinutuzumab</a:t>
          </a:r>
        </a:p>
        <a:p>
          <a:pPr marL="0" lvl="0" indent="0" algn="ctr" defTabSz="800100">
            <a:lnSpc>
              <a:spcPct val="90000"/>
            </a:lnSpc>
            <a:spcBef>
              <a:spcPct val="0"/>
            </a:spcBef>
            <a:spcAft>
              <a:spcPct val="35000"/>
            </a:spcAft>
            <a:buNone/>
          </a:pPr>
          <a:r>
            <a:rPr lang="en-US" sz="1600" b="0" kern="1200" dirty="0">
              <a:solidFill>
                <a:schemeClr val="bg1"/>
              </a:solidFill>
            </a:rPr>
            <a:t>Venetoclax + obinutuzumab</a:t>
          </a:r>
          <a:endParaRPr lang="en-US" sz="1600" b="1" kern="1200" dirty="0">
            <a:solidFill>
              <a:schemeClr val="bg1"/>
            </a:solidFill>
            <a:latin typeface="+mn-lt"/>
            <a:cs typeface="Arial"/>
          </a:endParaRPr>
        </a:p>
      </dsp:txBody>
      <dsp:txXfrm>
        <a:off x="39752" y="2000334"/>
        <a:ext cx="2964348" cy="1276633"/>
      </dsp:txXfrm>
    </dsp:sp>
    <dsp:sp modelId="{3D043944-C9C8-B442-8106-4E174F7A7792}">
      <dsp:nvSpPr>
        <dsp:cNvPr id="0" name=""/>
        <dsp:cNvSpPr/>
      </dsp:nvSpPr>
      <dsp:spPr>
        <a:xfrm>
          <a:off x="3905250" y="1422033"/>
          <a:ext cx="1926909" cy="538582"/>
        </a:xfrm>
        <a:custGeom>
          <a:avLst/>
          <a:gdLst/>
          <a:ahLst/>
          <a:cxnLst/>
          <a:rect l="0" t="0" r="0" b="0"/>
          <a:pathLst>
            <a:path>
              <a:moveTo>
                <a:pt x="0" y="0"/>
              </a:moveTo>
              <a:lnTo>
                <a:pt x="0" y="269291"/>
              </a:lnTo>
              <a:lnTo>
                <a:pt x="1926909" y="269291"/>
              </a:lnTo>
              <a:lnTo>
                <a:pt x="1926909" y="53858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7EF4DF-D915-F34F-8100-D5B85737F638}">
      <dsp:nvSpPr>
        <dsp:cNvPr id="0" name=""/>
        <dsp:cNvSpPr/>
      </dsp:nvSpPr>
      <dsp:spPr>
        <a:xfrm>
          <a:off x="3853853" y="1960616"/>
          <a:ext cx="3956612" cy="1384258"/>
        </a:xfrm>
        <a:prstGeom prst="roundRect">
          <a:avLst>
            <a:gd name="adj" fmla="val 10000"/>
          </a:avLst>
        </a:prstGeom>
        <a:solidFill>
          <a:schemeClr val="tx1">
            <a:lumMod val="85000"/>
            <a:lumOff val="1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latin typeface="+mn-lt"/>
              <a:cs typeface="Arial"/>
            </a:rPr>
            <a:t>Other recommended regimens</a:t>
          </a:r>
        </a:p>
        <a:p>
          <a:pPr marL="0" lvl="0" indent="0" algn="ctr" defTabSz="800100" rtl="0">
            <a:lnSpc>
              <a:spcPct val="90000"/>
            </a:lnSpc>
            <a:spcBef>
              <a:spcPct val="0"/>
            </a:spcBef>
            <a:spcAft>
              <a:spcPct val="35000"/>
            </a:spcAft>
            <a:buNone/>
          </a:pPr>
          <a:r>
            <a:rPr lang="en-US" sz="1600" kern="1200" dirty="0">
              <a:solidFill>
                <a:schemeClr val="bg1"/>
              </a:solidFill>
              <a:latin typeface="+mn-lt"/>
              <a:cs typeface="Arial"/>
            </a:rPr>
            <a:t>Alemtuzumab ± rituximab</a:t>
          </a:r>
        </a:p>
        <a:p>
          <a:pPr marL="0" lvl="0" indent="0" algn="ctr" defTabSz="800100" rtl="0">
            <a:lnSpc>
              <a:spcPct val="90000"/>
            </a:lnSpc>
            <a:spcBef>
              <a:spcPct val="0"/>
            </a:spcBef>
            <a:spcAft>
              <a:spcPct val="35000"/>
            </a:spcAft>
            <a:buNone/>
          </a:pPr>
          <a:r>
            <a:rPr lang="en-US" sz="1600" kern="1200" dirty="0">
              <a:solidFill>
                <a:schemeClr val="bg1"/>
              </a:solidFill>
              <a:latin typeface="+mn-lt"/>
              <a:cs typeface="Arial"/>
            </a:rPr>
            <a:t>HDMP + rituximab</a:t>
          </a:r>
        </a:p>
        <a:p>
          <a:pPr marL="0" lvl="0" indent="0" algn="ctr" defTabSz="800100" rtl="0">
            <a:lnSpc>
              <a:spcPct val="90000"/>
            </a:lnSpc>
            <a:spcBef>
              <a:spcPct val="0"/>
            </a:spcBef>
            <a:spcAft>
              <a:spcPct val="35000"/>
            </a:spcAft>
            <a:buNone/>
          </a:pPr>
          <a:r>
            <a:rPr lang="en-US" sz="1600" kern="1200" dirty="0">
              <a:solidFill>
                <a:schemeClr val="bg1"/>
              </a:solidFill>
              <a:latin typeface="+mn-lt"/>
              <a:cs typeface="Arial"/>
            </a:rPr>
            <a:t>Obinutuzumab</a:t>
          </a:r>
        </a:p>
      </dsp:txBody>
      <dsp:txXfrm>
        <a:off x="3894397" y="2001160"/>
        <a:ext cx="3875524" cy="1303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B9B16-1AB9-1941-97C0-1CD580922DB4}">
      <dsp:nvSpPr>
        <dsp:cNvPr id="0" name=""/>
        <dsp:cNvSpPr/>
      </dsp:nvSpPr>
      <dsp:spPr>
        <a:xfrm>
          <a:off x="2678922" y="489792"/>
          <a:ext cx="2944519" cy="312220"/>
        </a:xfrm>
        <a:prstGeom prst="roundRect">
          <a:avLst>
            <a:gd name="adj" fmla="val 10000"/>
          </a:avLst>
        </a:prstGeom>
        <a:solidFill>
          <a:srgbClr val="F25724"/>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Age and Comorbidities Evaluated</a:t>
          </a:r>
        </a:p>
      </dsp:txBody>
      <dsp:txXfrm>
        <a:off x="2688067" y="498937"/>
        <a:ext cx="2926229" cy="293930"/>
      </dsp:txXfrm>
    </dsp:sp>
    <dsp:sp modelId="{2E722F59-61A1-BB49-A969-B3075C38AA6A}">
      <dsp:nvSpPr>
        <dsp:cNvPr id="0" name=""/>
        <dsp:cNvSpPr/>
      </dsp:nvSpPr>
      <dsp:spPr>
        <a:xfrm>
          <a:off x="2207337" y="802012"/>
          <a:ext cx="1943844" cy="282428"/>
        </a:xfrm>
        <a:custGeom>
          <a:avLst/>
          <a:gdLst/>
          <a:ahLst/>
          <a:cxnLst/>
          <a:rect l="0" t="0" r="0" b="0"/>
          <a:pathLst>
            <a:path>
              <a:moveTo>
                <a:pt x="1943844" y="0"/>
              </a:moveTo>
              <a:lnTo>
                <a:pt x="1943844" y="141214"/>
              </a:lnTo>
              <a:lnTo>
                <a:pt x="0" y="141214"/>
              </a:lnTo>
              <a:lnTo>
                <a:pt x="0" y="28242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243A648-A692-1B47-B555-D7A7F7221C2F}">
      <dsp:nvSpPr>
        <dsp:cNvPr id="0" name=""/>
        <dsp:cNvSpPr/>
      </dsp:nvSpPr>
      <dsp:spPr>
        <a:xfrm>
          <a:off x="467369" y="1084441"/>
          <a:ext cx="3479936" cy="475532"/>
        </a:xfrm>
        <a:prstGeom prst="roundRect">
          <a:avLst>
            <a:gd name="adj" fmla="val 10000"/>
          </a:avLst>
        </a:prstGeom>
        <a:solidFill>
          <a:schemeClr val="bg1">
            <a:lumMod val="50000"/>
          </a:schemeClr>
        </a:solidFill>
        <a:ln w="3810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bg1"/>
              </a:solidFill>
            </a:rPr>
            <a:t>Frail w/ significant comorbidities or </a:t>
          </a:r>
          <a:r>
            <a:rPr lang="en-US" sz="1200" kern="1200" baseline="0" dirty="0">
              <a:solidFill>
                <a:schemeClr val="bg1"/>
              </a:solidFill>
            </a:rPr>
            <a:t>≥65 or younger w/ significant comorbidities</a:t>
          </a:r>
          <a:endParaRPr lang="en-US" sz="1200" kern="1200" dirty="0">
            <a:solidFill>
              <a:schemeClr val="bg1"/>
            </a:solidFill>
          </a:endParaRPr>
        </a:p>
      </dsp:txBody>
      <dsp:txXfrm>
        <a:off x="481297" y="1098369"/>
        <a:ext cx="3452080" cy="447676"/>
      </dsp:txXfrm>
    </dsp:sp>
    <dsp:sp modelId="{2C001CA8-07AA-2244-9DD1-640A6670BD14}">
      <dsp:nvSpPr>
        <dsp:cNvPr id="0" name=""/>
        <dsp:cNvSpPr/>
      </dsp:nvSpPr>
      <dsp:spPr>
        <a:xfrm>
          <a:off x="1009751" y="1559973"/>
          <a:ext cx="1197586" cy="246207"/>
        </a:xfrm>
        <a:custGeom>
          <a:avLst/>
          <a:gdLst/>
          <a:ahLst/>
          <a:cxnLst/>
          <a:rect l="0" t="0" r="0" b="0"/>
          <a:pathLst>
            <a:path>
              <a:moveTo>
                <a:pt x="1197586" y="0"/>
              </a:moveTo>
              <a:lnTo>
                <a:pt x="1197586" y="123103"/>
              </a:lnTo>
              <a:lnTo>
                <a:pt x="0" y="123103"/>
              </a:lnTo>
              <a:lnTo>
                <a:pt x="0" y="24620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5BD98A5-8D5C-0648-A45A-B1362C756DFD}">
      <dsp:nvSpPr>
        <dsp:cNvPr id="0" name=""/>
        <dsp:cNvSpPr/>
      </dsp:nvSpPr>
      <dsp:spPr>
        <a:xfrm>
          <a:off x="116633" y="1806180"/>
          <a:ext cx="1786236" cy="2110062"/>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Preferred </a:t>
          </a:r>
        </a:p>
        <a:p>
          <a:pPr marL="0" lvl="0" indent="0" algn="ctr" defTabSz="622300" rtl="0">
            <a:lnSpc>
              <a:spcPct val="90000"/>
            </a:lnSpc>
            <a:spcBef>
              <a:spcPct val="0"/>
            </a:spcBef>
            <a:spcAft>
              <a:spcPts val="0"/>
            </a:spcAft>
            <a:buNone/>
          </a:pPr>
          <a:r>
            <a:rPr lang="en-US" sz="1200" b="0" i="0" u="none" kern="1200" dirty="0">
              <a:solidFill>
                <a:schemeClr val="bg1"/>
              </a:solidFill>
            </a:rPr>
            <a:t>Acalabrutinib</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ts val="0"/>
            </a:spcAft>
            <a:buNone/>
          </a:pPr>
          <a:r>
            <a:rPr lang="en-US" sz="1200" b="0" i="0" u="none" kern="1200" dirty="0">
              <a:solidFill>
                <a:schemeClr val="bg1"/>
              </a:solidFill>
            </a:rPr>
            <a:t>Ibrutinib</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ts val="0"/>
            </a:spcAft>
            <a:buNone/>
          </a:pPr>
          <a:r>
            <a:rPr lang="en-US" sz="1200" b="0" i="0" u="none" kern="1200" dirty="0">
              <a:solidFill>
                <a:schemeClr val="bg1"/>
              </a:solidFill>
            </a:rPr>
            <a:t>Venetoclax + rituximab</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ct val="35000"/>
            </a:spcAft>
            <a:buNone/>
          </a:pPr>
          <a:r>
            <a:rPr lang="en-US" sz="1200" b="0" i="0" u="none" kern="1200" dirty="0">
              <a:solidFill>
                <a:schemeClr val="bg1"/>
              </a:solidFill>
            </a:rPr>
            <a:t>Idelalisib + rituximab</a:t>
          </a:r>
          <a:endParaRPr lang="en-US" sz="1200" kern="1200" dirty="0">
            <a:solidFill>
              <a:schemeClr val="bg1"/>
            </a:solidFill>
          </a:endParaRPr>
        </a:p>
        <a:p>
          <a:pPr marL="0" lvl="0" indent="0" algn="ctr" defTabSz="622300" rtl="0">
            <a:lnSpc>
              <a:spcPct val="90000"/>
            </a:lnSpc>
            <a:spcBef>
              <a:spcPct val="0"/>
            </a:spcBef>
            <a:spcAft>
              <a:spcPct val="35000"/>
            </a:spcAft>
            <a:buNone/>
          </a:pPr>
          <a:r>
            <a:rPr lang="en-US" sz="1200" b="0" i="0" u="none" kern="1200" dirty="0">
              <a:solidFill>
                <a:schemeClr val="bg1"/>
              </a:solidFill>
            </a:rPr>
            <a:t>Duvelisib</a:t>
          </a:r>
          <a:endParaRPr lang="en-US" sz="1200" kern="1200" dirty="0">
            <a:solidFill>
              <a:schemeClr val="bg1"/>
            </a:solidFill>
          </a:endParaRPr>
        </a:p>
      </dsp:txBody>
      <dsp:txXfrm>
        <a:off x="168950" y="1858497"/>
        <a:ext cx="1681602" cy="2005428"/>
      </dsp:txXfrm>
    </dsp:sp>
    <dsp:sp modelId="{3D043944-C9C8-B442-8106-4E174F7A7792}">
      <dsp:nvSpPr>
        <dsp:cNvPr id="0" name=""/>
        <dsp:cNvSpPr/>
      </dsp:nvSpPr>
      <dsp:spPr>
        <a:xfrm>
          <a:off x="2207337" y="1559973"/>
          <a:ext cx="1039608" cy="250172"/>
        </a:xfrm>
        <a:custGeom>
          <a:avLst/>
          <a:gdLst/>
          <a:ahLst/>
          <a:cxnLst/>
          <a:rect l="0" t="0" r="0" b="0"/>
          <a:pathLst>
            <a:path>
              <a:moveTo>
                <a:pt x="0" y="0"/>
              </a:moveTo>
              <a:lnTo>
                <a:pt x="0" y="125086"/>
              </a:lnTo>
              <a:lnTo>
                <a:pt x="1039608" y="125086"/>
              </a:lnTo>
              <a:lnTo>
                <a:pt x="1039608" y="2501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7EF4DF-D915-F34F-8100-D5B85737F638}">
      <dsp:nvSpPr>
        <dsp:cNvPr id="0" name=""/>
        <dsp:cNvSpPr/>
      </dsp:nvSpPr>
      <dsp:spPr>
        <a:xfrm>
          <a:off x="2044659" y="1810146"/>
          <a:ext cx="2404573" cy="2088201"/>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Other recommended regimens </a:t>
          </a:r>
        </a:p>
        <a:p>
          <a:pPr marL="0" lvl="0" indent="0" algn="ctr" defTabSz="622300" rtl="0">
            <a:lnSpc>
              <a:spcPct val="90000"/>
            </a:lnSpc>
            <a:spcBef>
              <a:spcPct val="0"/>
            </a:spcBef>
            <a:spcAft>
              <a:spcPct val="35000"/>
            </a:spcAft>
            <a:buNone/>
          </a:pPr>
          <a:r>
            <a:rPr lang="en-US" sz="1200" kern="1200" dirty="0">
              <a:solidFill>
                <a:schemeClr val="bg1"/>
              </a:solidFill>
            </a:rPr>
            <a:t>alemtuzumab ± rituximab, chlorambucil + rituximab, reduced-dose FCR or PCR, HDMP + rituximab, idelalisib, lenalidomide ± rituximab, obinutuzumab, ofatumumab, venetoclax, dose-dense rituximab, BR, BR + ibrutinib, or BR + idelalisib </a:t>
          </a:r>
          <a:endParaRPr lang="en-US" sz="1200" b="0" kern="1200" dirty="0">
            <a:solidFill>
              <a:schemeClr val="bg1"/>
            </a:solidFill>
          </a:endParaRPr>
        </a:p>
      </dsp:txBody>
      <dsp:txXfrm>
        <a:off x="2105820" y="1871307"/>
        <a:ext cx="2282251" cy="1965879"/>
      </dsp:txXfrm>
    </dsp:sp>
    <dsp:sp modelId="{44DFF089-9C74-4542-9D0C-F646152F821F}">
      <dsp:nvSpPr>
        <dsp:cNvPr id="0" name=""/>
        <dsp:cNvSpPr/>
      </dsp:nvSpPr>
      <dsp:spPr>
        <a:xfrm>
          <a:off x="4151182" y="802012"/>
          <a:ext cx="2666966" cy="282428"/>
        </a:xfrm>
        <a:custGeom>
          <a:avLst/>
          <a:gdLst/>
          <a:ahLst/>
          <a:cxnLst/>
          <a:rect l="0" t="0" r="0" b="0"/>
          <a:pathLst>
            <a:path>
              <a:moveTo>
                <a:pt x="0" y="0"/>
              </a:moveTo>
              <a:lnTo>
                <a:pt x="0" y="141214"/>
              </a:lnTo>
              <a:lnTo>
                <a:pt x="2666966" y="141214"/>
              </a:lnTo>
              <a:lnTo>
                <a:pt x="2666966" y="28242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047763A-F1EB-E445-A8B7-4F5089A6DFC5}">
      <dsp:nvSpPr>
        <dsp:cNvPr id="0" name=""/>
        <dsp:cNvSpPr/>
      </dsp:nvSpPr>
      <dsp:spPr>
        <a:xfrm>
          <a:off x="5801301" y="1084441"/>
          <a:ext cx="2033693" cy="475532"/>
        </a:xfrm>
        <a:prstGeom prst="roundRect">
          <a:avLst>
            <a:gd name="adj" fmla="val 10000"/>
          </a:avLst>
        </a:prstGeom>
        <a:solidFill>
          <a:schemeClr val="tx1">
            <a:lumMod val="75000"/>
            <a:lumOff val="25000"/>
          </a:schemeClr>
        </a:solidFill>
        <a:ln w="3810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baseline="0" dirty="0">
              <a:solidFill>
                <a:schemeClr val="bg1"/>
              </a:solidFill>
            </a:rPr>
            <a:t>&lt;65 and without significant comorbidities </a:t>
          </a:r>
          <a:endParaRPr lang="en-US" sz="1200" kern="1200" dirty="0">
            <a:solidFill>
              <a:schemeClr val="bg1"/>
            </a:solidFill>
          </a:endParaRPr>
        </a:p>
      </dsp:txBody>
      <dsp:txXfrm>
        <a:off x="5815229" y="1098369"/>
        <a:ext cx="2005837" cy="447676"/>
      </dsp:txXfrm>
    </dsp:sp>
    <dsp:sp modelId="{6F88568B-ABEB-CE48-BD4B-3B4EC8A021F8}">
      <dsp:nvSpPr>
        <dsp:cNvPr id="0" name=""/>
        <dsp:cNvSpPr/>
      </dsp:nvSpPr>
      <dsp:spPr>
        <a:xfrm>
          <a:off x="5561312" y="1559973"/>
          <a:ext cx="1256836" cy="241133"/>
        </a:xfrm>
        <a:custGeom>
          <a:avLst/>
          <a:gdLst/>
          <a:ahLst/>
          <a:cxnLst/>
          <a:rect l="0" t="0" r="0" b="0"/>
          <a:pathLst>
            <a:path>
              <a:moveTo>
                <a:pt x="1256836" y="0"/>
              </a:moveTo>
              <a:lnTo>
                <a:pt x="1256836" y="120566"/>
              </a:lnTo>
              <a:lnTo>
                <a:pt x="0" y="120566"/>
              </a:lnTo>
              <a:lnTo>
                <a:pt x="0" y="24113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DB62DF1-0790-0946-A705-068B46E9519D}">
      <dsp:nvSpPr>
        <dsp:cNvPr id="0" name=""/>
        <dsp:cNvSpPr/>
      </dsp:nvSpPr>
      <dsp:spPr>
        <a:xfrm>
          <a:off x="4623727" y="1801106"/>
          <a:ext cx="1875170" cy="2119187"/>
        </a:xfrm>
        <a:prstGeom prst="roundRect">
          <a:avLst>
            <a:gd name="adj" fmla="val 10000"/>
          </a:avLst>
        </a:prstGeom>
        <a:solidFill>
          <a:schemeClr val="tx1">
            <a:lumMod val="75000"/>
            <a:lumOff val="2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Preferred</a:t>
          </a:r>
          <a:r>
            <a:rPr lang="en-US" sz="1200" b="1" kern="1200" dirty="0">
              <a:solidFill>
                <a:schemeClr val="bg1"/>
              </a:solidFill>
            </a:rPr>
            <a:t> </a:t>
          </a:r>
        </a:p>
        <a:p>
          <a:pPr marL="0" lvl="0" indent="0" algn="ctr" defTabSz="622300" rtl="0">
            <a:lnSpc>
              <a:spcPct val="90000"/>
            </a:lnSpc>
            <a:spcBef>
              <a:spcPct val="0"/>
            </a:spcBef>
            <a:spcAft>
              <a:spcPts val="0"/>
            </a:spcAft>
            <a:buNone/>
          </a:pPr>
          <a:r>
            <a:rPr lang="en-US" sz="1200" b="0" i="0" u="none" kern="1200" dirty="0">
              <a:solidFill>
                <a:schemeClr val="bg1"/>
              </a:solidFill>
            </a:rPr>
            <a:t>Acalabrutinib </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ts val="0"/>
            </a:spcAft>
            <a:buNone/>
          </a:pPr>
          <a:r>
            <a:rPr lang="en-US" sz="1200" b="0" i="0" u="none" kern="1200" dirty="0">
              <a:solidFill>
                <a:schemeClr val="bg1"/>
              </a:solidFill>
            </a:rPr>
            <a:t>Ibrutinib </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ts val="0"/>
            </a:spcAft>
            <a:buNone/>
          </a:pPr>
          <a:r>
            <a:rPr lang="en-US" sz="1200" b="0" i="0" u="none" kern="1200" dirty="0">
              <a:solidFill>
                <a:schemeClr val="bg1"/>
              </a:solidFill>
            </a:rPr>
            <a:t>Venetoclax + rituximab</a:t>
          </a:r>
        </a:p>
        <a:p>
          <a:pPr marL="0" lvl="0" indent="0" algn="ctr" defTabSz="622300" rtl="0">
            <a:lnSpc>
              <a:spcPct val="90000"/>
            </a:lnSpc>
            <a:spcBef>
              <a:spcPct val="0"/>
            </a:spcBef>
            <a:spcAft>
              <a:spcPct val="35000"/>
            </a:spcAft>
            <a:buNone/>
          </a:pPr>
          <a:r>
            <a:rPr lang="en-US" sz="1200" b="0" i="0" u="none" kern="1200" dirty="0">
              <a:solidFill>
                <a:schemeClr val="bg1"/>
              </a:solidFill>
            </a:rPr>
            <a:t> (category 1)</a:t>
          </a:r>
          <a:endParaRPr lang="en-US" sz="1200" kern="1200" dirty="0">
            <a:solidFill>
              <a:schemeClr val="bg1"/>
            </a:solidFill>
          </a:endParaRPr>
        </a:p>
        <a:p>
          <a:pPr marL="0" lvl="0" indent="0" algn="ctr" defTabSz="622300" rtl="0">
            <a:lnSpc>
              <a:spcPct val="90000"/>
            </a:lnSpc>
            <a:spcBef>
              <a:spcPct val="0"/>
            </a:spcBef>
            <a:spcAft>
              <a:spcPct val="35000"/>
            </a:spcAft>
            <a:buNone/>
          </a:pPr>
          <a:r>
            <a:rPr lang="en-US" sz="1200" b="0" i="0" u="none" kern="1200" dirty="0">
              <a:solidFill>
                <a:schemeClr val="bg1"/>
              </a:solidFill>
            </a:rPr>
            <a:t>Idelalisib + rituximab</a:t>
          </a:r>
          <a:endParaRPr lang="en-US" sz="1200" kern="1200" dirty="0">
            <a:solidFill>
              <a:schemeClr val="bg1"/>
            </a:solidFill>
          </a:endParaRPr>
        </a:p>
        <a:p>
          <a:pPr marL="0" lvl="0" indent="0" algn="ctr" defTabSz="622300" rtl="0">
            <a:lnSpc>
              <a:spcPct val="90000"/>
            </a:lnSpc>
            <a:spcBef>
              <a:spcPct val="0"/>
            </a:spcBef>
            <a:spcAft>
              <a:spcPct val="35000"/>
            </a:spcAft>
            <a:buNone/>
          </a:pPr>
          <a:r>
            <a:rPr lang="en-US" sz="1200" b="0" i="0" u="none" kern="1200" dirty="0">
              <a:solidFill>
                <a:schemeClr val="bg1"/>
              </a:solidFill>
            </a:rPr>
            <a:t>Duvelisib</a:t>
          </a:r>
          <a:endParaRPr lang="en-US" sz="1200" kern="1200" dirty="0">
            <a:solidFill>
              <a:schemeClr val="bg1"/>
            </a:solidFill>
          </a:endParaRPr>
        </a:p>
      </dsp:txBody>
      <dsp:txXfrm>
        <a:off x="4678649" y="1856028"/>
        <a:ext cx="1765326" cy="2009343"/>
      </dsp:txXfrm>
    </dsp:sp>
    <dsp:sp modelId="{B5FAAAEE-AE51-944F-88A0-0C68320286AE}">
      <dsp:nvSpPr>
        <dsp:cNvPr id="0" name=""/>
        <dsp:cNvSpPr/>
      </dsp:nvSpPr>
      <dsp:spPr>
        <a:xfrm>
          <a:off x="6818148" y="1559973"/>
          <a:ext cx="982116" cy="241133"/>
        </a:xfrm>
        <a:custGeom>
          <a:avLst/>
          <a:gdLst/>
          <a:ahLst/>
          <a:cxnLst/>
          <a:rect l="0" t="0" r="0" b="0"/>
          <a:pathLst>
            <a:path>
              <a:moveTo>
                <a:pt x="0" y="0"/>
              </a:moveTo>
              <a:lnTo>
                <a:pt x="0" y="120566"/>
              </a:lnTo>
              <a:lnTo>
                <a:pt x="982116" y="120566"/>
              </a:lnTo>
              <a:lnTo>
                <a:pt x="982116" y="24113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C6B361-F87E-2A4B-B9B7-86CDDD918A63}">
      <dsp:nvSpPr>
        <dsp:cNvPr id="0" name=""/>
        <dsp:cNvSpPr/>
      </dsp:nvSpPr>
      <dsp:spPr>
        <a:xfrm>
          <a:off x="6650423" y="1801106"/>
          <a:ext cx="2299683" cy="2141642"/>
        </a:xfrm>
        <a:prstGeom prst="roundRect">
          <a:avLst>
            <a:gd name="adj" fmla="val 10000"/>
          </a:avLst>
        </a:prstGeom>
        <a:solidFill>
          <a:schemeClr val="tx1">
            <a:lumMod val="75000"/>
            <a:lumOff val="2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Other recommended regimens </a:t>
          </a:r>
        </a:p>
        <a:p>
          <a:pPr marL="0" lvl="0" indent="0" algn="ctr" defTabSz="622300" rtl="0">
            <a:lnSpc>
              <a:spcPct val="90000"/>
            </a:lnSpc>
            <a:spcBef>
              <a:spcPct val="0"/>
            </a:spcBef>
            <a:spcAft>
              <a:spcPct val="35000"/>
            </a:spcAft>
            <a:buNone/>
          </a:pPr>
          <a:r>
            <a:rPr lang="en-US" sz="1200" kern="1200" dirty="0">
              <a:solidFill>
                <a:schemeClr val="bg1"/>
              </a:solidFill>
            </a:rPr>
            <a:t>alemtuzumab ± rituximab, BR, FC + ofatumumab, FCR, HDMP + rituximab, idelalisib, lenalidomide ± rituximab, obinutuzumab, ofatumumab, PCR, venetoclax, BR + ibrutinib, or BR + idelalisib</a:t>
          </a:r>
        </a:p>
      </dsp:txBody>
      <dsp:txXfrm>
        <a:off x="6713150" y="1863833"/>
        <a:ext cx="2174229" cy="2016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B9B16-1AB9-1941-97C0-1CD580922DB4}">
      <dsp:nvSpPr>
        <dsp:cNvPr id="0" name=""/>
        <dsp:cNvSpPr/>
      </dsp:nvSpPr>
      <dsp:spPr>
        <a:xfrm>
          <a:off x="1899473" y="33965"/>
          <a:ext cx="4759726" cy="397289"/>
        </a:xfrm>
        <a:prstGeom prst="roundRect">
          <a:avLst>
            <a:gd name="adj" fmla="val 10000"/>
          </a:avLst>
        </a:prstGeom>
        <a:solidFill>
          <a:srgbClr val="F25724"/>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Arial"/>
            </a:rPr>
            <a:t>Age and Comorbidities Evaluated</a:t>
          </a:r>
        </a:p>
      </dsp:txBody>
      <dsp:txXfrm>
        <a:off x="1911109" y="45601"/>
        <a:ext cx="4736454" cy="374017"/>
      </dsp:txXfrm>
    </dsp:sp>
    <dsp:sp modelId="{2C001CA8-07AA-2244-9DD1-640A6670BD14}">
      <dsp:nvSpPr>
        <dsp:cNvPr id="0" name=""/>
        <dsp:cNvSpPr/>
      </dsp:nvSpPr>
      <dsp:spPr>
        <a:xfrm>
          <a:off x="2283262" y="431254"/>
          <a:ext cx="1996074" cy="286257"/>
        </a:xfrm>
        <a:custGeom>
          <a:avLst/>
          <a:gdLst/>
          <a:ahLst/>
          <a:cxnLst/>
          <a:rect l="0" t="0" r="0" b="0"/>
          <a:pathLst>
            <a:path>
              <a:moveTo>
                <a:pt x="1996074" y="0"/>
              </a:moveTo>
              <a:lnTo>
                <a:pt x="1996074" y="143128"/>
              </a:lnTo>
              <a:lnTo>
                <a:pt x="0" y="143128"/>
              </a:lnTo>
              <a:lnTo>
                <a:pt x="0" y="28625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5BD98A5-8D5C-0648-A45A-B1362C756DFD}">
      <dsp:nvSpPr>
        <dsp:cNvPr id="0" name=""/>
        <dsp:cNvSpPr/>
      </dsp:nvSpPr>
      <dsp:spPr>
        <a:xfrm>
          <a:off x="1122093" y="717511"/>
          <a:ext cx="2322338" cy="2927864"/>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latin typeface="+mn-lt"/>
              <a:cs typeface="Arial"/>
            </a:rPr>
            <a:t>Preferred</a:t>
          </a:r>
        </a:p>
        <a:p>
          <a:pPr marL="0" lvl="0" indent="0" algn="ctr" defTabSz="800100" rtl="0">
            <a:lnSpc>
              <a:spcPct val="90000"/>
            </a:lnSpc>
            <a:spcBef>
              <a:spcPct val="0"/>
            </a:spcBef>
            <a:spcAft>
              <a:spcPts val="0"/>
            </a:spcAft>
            <a:buNone/>
          </a:pPr>
          <a:r>
            <a:rPr lang="en-US" sz="1600" b="0" i="0" u="none" kern="1200" dirty="0">
              <a:solidFill>
                <a:schemeClr val="bg1"/>
              </a:solidFill>
              <a:latin typeface="+mn-lt"/>
            </a:rPr>
            <a:t>Acalabrutinib </a:t>
          </a:r>
        </a:p>
        <a:p>
          <a:pPr marL="0" lvl="0" indent="0" algn="ctr" defTabSz="800100" rtl="0">
            <a:lnSpc>
              <a:spcPct val="90000"/>
            </a:lnSpc>
            <a:spcBef>
              <a:spcPct val="0"/>
            </a:spcBef>
            <a:spcAft>
              <a:spcPct val="35000"/>
            </a:spcAft>
            <a:buNone/>
          </a:pPr>
          <a:r>
            <a:rPr lang="en-US" sz="1600" b="0" i="0" u="none" kern="1200" dirty="0">
              <a:solidFill>
                <a:schemeClr val="bg1"/>
              </a:solidFill>
              <a:latin typeface="+mn-lt"/>
            </a:rPr>
            <a:t>(category 1)</a:t>
          </a:r>
          <a:endParaRPr lang="en-US" sz="1600" kern="1200" dirty="0">
            <a:solidFill>
              <a:schemeClr val="bg1"/>
            </a:solidFill>
            <a:latin typeface="+mn-lt"/>
          </a:endParaRPr>
        </a:p>
        <a:p>
          <a:pPr marL="0" lvl="0" indent="0" algn="ctr" defTabSz="800100" rtl="0">
            <a:lnSpc>
              <a:spcPct val="90000"/>
            </a:lnSpc>
            <a:spcBef>
              <a:spcPct val="0"/>
            </a:spcBef>
            <a:spcAft>
              <a:spcPts val="0"/>
            </a:spcAft>
            <a:buNone/>
          </a:pPr>
          <a:r>
            <a:rPr lang="en-US" sz="1600" b="0" i="0" u="none" kern="1200" dirty="0">
              <a:solidFill>
                <a:schemeClr val="bg1"/>
              </a:solidFill>
              <a:latin typeface="+mn-lt"/>
            </a:rPr>
            <a:t>Ibrutinib </a:t>
          </a:r>
        </a:p>
        <a:p>
          <a:pPr marL="0" lvl="0" indent="0" algn="ctr" defTabSz="800100" rtl="0">
            <a:lnSpc>
              <a:spcPct val="90000"/>
            </a:lnSpc>
            <a:spcBef>
              <a:spcPct val="0"/>
            </a:spcBef>
            <a:spcAft>
              <a:spcPct val="35000"/>
            </a:spcAft>
            <a:buNone/>
          </a:pPr>
          <a:r>
            <a:rPr lang="en-US" sz="1600" b="0" i="0" u="none" kern="1200" dirty="0">
              <a:solidFill>
                <a:schemeClr val="bg1"/>
              </a:solidFill>
              <a:latin typeface="+mn-lt"/>
            </a:rPr>
            <a:t>(category 1)</a:t>
          </a:r>
          <a:endParaRPr lang="en-US" sz="1600" kern="1200" dirty="0">
            <a:solidFill>
              <a:schemeClr val="bg1"/>
            </a:solidFill>
            <a:latin typeface="+mn-lt"/>
          </a:endParaRPr>
        </a:p>
        <a:p>
          <a:pPr marL="0" lvl="0" indent="0" algn="ctr" defTabSz="800100" rtl="0">
            <a:lnSpc>
              <a:spcPct val="90000"/>
            </a:lnSpc>
            <a:spcBef>
              <a:spcPct val="0"/>
            </a:spcBef>
            <a:spcAft>
              <a:spcPts val="0"/>
            </a:spcAft>
            <a:buNone/>
          </a:pPr>
          <a:r>
            <a:rPr lang="en-US" sz="1600" b="0" i="0" u="none" kern="1200" dirty="0">
              <a:solidFill>
                <a:schemeClr val="bg1"/>
              </a:solidFill>
              <a:latin typeface="+mn-lt"/>
            </a:rPr>
            <a:t>Venetoclax + rituximab </a:t>
          </a:r>
        </a:p>
        <a:p>
          <a:pPr marL="0" lvl="0" indent="0" algn="ctr" defTabSz="800100" rtl="0">
            <a:lnSpc>
              <a:spcPct val="90000"/>
            </a:lnSpc>
            <a:spcBef>
              <a:spcPct val="0"/>
            </a:spcBef>
            <a:spcAft>
              <a:spcPct val="35000"/>
            </a:spcAft>
            <a:buNone/>
          </a:pPr>
          <a:r>
            <a:rPr lang="en-US" sz="1600" b="0" i="0" u="none" kern="1200" dirty="0">
              <a:solidFill>
                <a:schemeClr val="bg1"/>
              </a:solidFill>
              <a:latin typeface="+mn-lt"/>
            </a:rPr>
            <a:t>(category 1)</a:t>
          </a:r>
          <a:endParaRPr lang="en-US" sz="1600" kern="1200" dirty="0">
            <a:solidFill>
              <a:schemeClr val="bg1"/>
            </a:solidFill>
            <a:latin typeface="+mn-lt"/>
          </a:endParaRPr>
        </a:p>
        <a:p>
          <a:pPr marL="0" lvl="0" indent="0" algn="ctr" defTabSz="800100" rtl="0">
            <a:lnSpc>
              <a:spcPct val="90000"/>
            </a:lnSpc>
            <a:spcBef>
              <a:spcPct val="0"/>
            </a:spcBef>
            <a:spcAft>
              <a:spcPct val="35000"/>
            </a:spcAft>
            <a:buNone/>
          </a:pPr>
          <a:r>
            <a:rPr lang="en-US" sz="1600" b="0" i="0" u="none" kern="1200" dirty="0">
              <a:solidFill>
                <a:schemeClr val="bg1"/>
              </a:solidFill>
              <a:latin typeface="+mn-lt"/>
            </a:rPr>
            <a:t>Idelalisib + rituximab</a:t>
          </a:r>
          <a:endParaRPr lang="en-US" sz="1600" kern="1200" dirty="0">
            <a:solidFill>
              <a:schemeClr val="bg1"/>
            </a:solidFill>
            <a:latin typeface="+mn-lt"/>
          </a:endParaRPr>
        </a:p>
        <a:p>
          <a:pPr marL="0" lvl="0" indent="0" algn="ctr" defTabSz="800100" rtl="0">
            <a:lnSpc>
              <a:spcPct val="90000"/>
            </a:lnSpc>
            <a:spcBef>
              <a:spcPct val="0"/>
            </a:spcBef>
            <a:spcAft>
              <a:spcPct val="35000"/>
            </a:spcAft>
            <a:buNone/>
          </a:pPr>
          <a:r>
            <a:rPr lang="en-US" sz="1600" b="0" i="0" u="none" kern="1200" dirty="0">
              <a:solidFill>
                <a:schemeClr val="bg1"/>
              </a:solidFill>
              <a:latin typeface="+mn-lt"/>
            </a:rPr>
            <a:t>Duvelisib</a:t>
          </a:r>
          <a:endParaRPr lang="en-US" sz="1600" kern="1200" dirty="0">
            <a:solidFill>
              <a:schemeClr val="bg1"/>
            </a:solidFill>
            <a:latin typeface="+mn-lt"/>
          </a:endParaRPr>
        </a:p>
        <a:p>
          <a:pPr marL="0" lvl="0" indent="0" algn="ctr" defTabSz="800100" rtl="0">
            <a:lnSpc>
              <a:spcPct val="90000"/>
            </a:lnSpc>
            <a:spcBef>
              <a:spcPct val="0"/>
            </a:spcBef>
            <a:spcAft>
              <a:spcPct val="35000"/>
            </a:spcAft>
            <a:buNone/>
          </a:pPr>
          <a:r>
            <a:rPr lang="en-US" sz="1600" b="0" i="0" u="none" kern="1200" dirty="0">
              <a:solidFill>
                <a:schemeClr val="bg1"/>
              </a:solidFill>
              <a:latin typeface="+mn-lt"/>
            </a:rPr>
            <a:t>Venetoclax</a:t>
          </a:r>
          <a:endParaRPr lang="en-US" sz="1600" kern="1200" dirty="0">
            <a:solidFill>
              <a:schemeClr val="bg1"/>
            </a:solidFill>
            <a:latin typeface="+mn-lt"/>
            <a:cs typeface="Arial"/>
          </a:endParaRPr>
        </a:p>
      </dsp:txBody>
      <dsp:txXfrm>
        <a:off x="1190112" y="785530"/>
        <a:ext cx="2186300" cy="2791826"/>
      </dsp:txXfrm>
    </dsp:sp>
    <dsp:sp modelId="{3D043944-C9C8-B442-8106-4E174F7A7792}">
      <dsp:nvSpPr>
        <dsp:cNvPr id="0" name=""/>
        <dsp:cNvSpPr/>
      </dsp:nvSpPr>
      <dsp:spPr>
        <a:xfrm>
          <a:off x="4279336" y="431254"/>
          <a:ext cx="1455215" cy="286257"/>
        </a:xfrm>
        <a:custGeom>
          <a:avLst/>
          <a:gdLst/>
          <a:ahLst/>
          <a:cxnLst/>
          <a:rect l="0" t="0" r="0" b="0"/>
          <a:pathLst>
            <a:path>
              <a:moveTo>
                <a:pt x="0" y="0"/>
              </a:moveTo>
              <a:lnTo>
                <a:pt x="0" y="143128"/>
              </a:lnTo>
              <a:lnTo>
                <a:pt x="1455215" y="143128"/>
              </a:lnTo>
              <a:lnTo>
                <a:pt x="1455215" y="28625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7EF4DF-D915-F34F-8100-D5B85737F638}">
      <dsp:nvSpPr>
        <dsp:cNvPr id="0" name=""/>
        <dsp:cNvSpPr/>
      </dsp:nvSpPr>
      <dsp:spPr>
        <a:xfrm>
          <a:off x="4032523" y="717511"/>
          <a:ext cx="3404055" cy="1234327"/>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ts val="600"/>
            </a:spcAft>
            <a:buNone/>
          </a:pPr>
          <a:r>
            <a:rPr lang="en-US" sz="1800" b="1" kern="1200" dirty="0">
              <a:solidFill>
                <a:schemeClr val="bg1"/>
              </a:solidFill>
              <a:latin typeface="+mn-lt"/>
              <a:cs typeface="Arial"/>
            </a:rPr>
            <a:t>Other recommended regimens</a:t>
          </a:r>
        </a:p>
        <a:p>
          <a:pPr marL="0" lvl="0" indent="0" algn="ctr" defTabSz="800100" rtl="0">
            <a:lnSpc>
              <a:spcPct val="90000"/>
            </a:lnSpc>
            <a:spcBef>
              <a:spcPct val="0"/>
            </a:spcBef>
            <a:spcAft>
              <a:spcPts val="600"/>
            </a:spcAft>
            <a:buNone/>
          </a:pPr>
          <a:r>
            <a:rPr lang="en-US" sz="1600" kern="1200" dirty="0">
              <a:solidFill>
                <a:schemeClr val="bg1"/>
              </a:solidFill>
              <a:latin typeface="+mn-lt"/>
            </a:rPr>
            <a:t>alemtuzumab ± rituximab, HDMP + rituximab, idelalisib, lenalidomide ± rituximab, or ofatumumab</a:t>
          </a:r>
          <a:endParaRPr lang="en-US" sz="1600" kern="1200" dirty="0">
            <a:solidFill>
              <a:schemeClr val="bg1"/>
            </a:solidFill>
            <a:latin typeface="+mn-lt"/>
            <a:cs typeface="Arial"/>
          </a:endParaRPr>
        </a:p>
      </dsp:txBody>
      <dsp:txXfrm>
        <a:off x="4068675" y="753663"/>
        <a:ext cx="3331751" cy="1162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B9B16-1AB9-1941-97C0-1CD580922DB4}">
      <dsp:nvSpPr>
        <dsp:cNvPr id="0" name=""/>
        <dsp:cNvSpPr/>
      </dsp:nvSpPr>
      <dsp:spPr>
        <a:xfrm>
          <a:off x="2638855" y="389510"/>
          <a:ext cx="2532788" cy="1032523"/>
        </a:xfrm>
        <a:prstGeom prst="roundRect">
          <a:avLst>
            <a:gd name="adj" fmla="val 10000"/>
          </a:avLst>
        </a:prstGeom>
        <a:solidFill>
          <a:srgbClr val="F25724"/>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Arial"/>
            </a:rPr>
            <a:t>All Patients with del(17p) and/or TP53</a:t>
          </a:r>
        </a:p>
      </dsp:txBody>
      <dsp:txXfrm>
        <a:off x="2669097" y="419752"/>
        <a:ext cx="2472304" cy="972039"/>
      </dsp:txXfrm>
    </dsp:sp>
    <dsp:sp modelId="{2C001CA8-07AA-2244-9DD1-640A6670BD14}">
      <dsp:nvSpPr>
        <dsp:cNvPr id="0" name=""/>
        <dsp:cNvSpPr/>
      </dsp:nvSpPr>
      <dsp:spPr>
        <a:xfrm>
          <a:off x="1521926" y="1422033"/>
          <a:ext cx="2383323" cy="538582"/>
        </a:xfrm>
        <a:custGeom>
          <a:avLst/>
          <a:gdLst/>
          <a:ahLst/>
          <a:cxnLst/>
          <a:rect l="0" t="0" r="0" b="0"/>
          <a:pathLst>
            <a:path>
              <a:moveTo>
                <a:pt x="2383323" y="0"/>
              </a:moveTo>
              <a:lnTo>
                <a:pt x="2383323" y="269291"/>
              </a:lnTo>
              <a:lnTo>
                <a:pt x="0" y="269291"/>
              </a:lnTo>
              <a:lnTo>
                <a:pt x="0" y="53858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5BD98A5-8D5C-0648-A45A-B1362C756DFD}">
      <dsp:nvSpPr>
        <dsp:cNvPr id="0" name=""/>
        <dsp:cNvSpPr/>
      </dsp:nvSpPr>
      <dsp:spPr>
        <a:xfrm>
          <a:off x="34" y="1960616"/>
          <a:ext cx="3043784" cy="1356069"/>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latin typeface="+mn-lt"/>
              <a:cs typeface="Arial"/>
            </a:rPr>
            <a:t>Preferred</a:t>
          </a:r>
        </a:p>
        <a:p>
          <a:pPr marL="0" lvl="0" indent="0" algn="ctr" defTabSz="800100" rtl="0">
            <a:lnSpc>
              <a:spcPct val="90000"/>
            </a:lnSpc>
            <a:spcBef>
              <a:spcPct val="0"/>
            </a:spcBef>
            <a:spcAft>
              <a:spcPct val="35000"/>
            </a:spcAft>
            <a:buNone/>
          </a:pPr>
          <a:r>
            <a:rPr lang="en-US" sz="1600" b="0" kern="1200" dirty="0">
              <a:solidFill>
                <a:schemeClr val="bg1"/>
              </a:solidFill>
            </a:rPr>
            <a:t>Ibrutinib </a:t>
          </a:r>
        </a:p>
        <a:p>
          <a:pPr marL="0" lvl="0" indent="0" algn="ctr" defTabSz="800100" rtl="0">
            <a:lnSpc>
              <a:spcPct val="90000"/>
            </a:lnSpc>
            <a:spcBef>
              <a:spcPct val="0"/>
            </a:spcBef>
            <a:spcAft>
              <a:spcPct val="35000"/>
            </a:spcAft>
            <a:buNone/>
          </a:pPr>
          <a:r>
            <a:rPr lang="en-US" sz="1600" b="0" kern="1200" dirty="0">
              <a:solidFill>
                <a:schemeClr val="bg1"/>
              </a:solidFill>
            </a:rPr>
            <a:t>Acalabrutinib </a:t>
          </a:r>
          <a:r>
            <a:rPr lang="en-US" sz="1600" b="0" kern="1200" dirty="0">
              <a:solidFill>
                <a:schemeClr val="bg1"/>
              </a:solidFill>
              <a:latin typeface="+mn-lt"/>
              <a:cs typeface="Arial"/>
            </a:rPr>
            <a:t>±</a:t>
          </a:r>
          <a:r>
            <a:rPr lang="en-US" sz="1600" b="0" kern="1200" dirty="0">
              <a:solidFill>
                <a:schemeClr val="bg1"/>
              </a:solidFill>
            </a:rPr>
            <a:t> obinutuzumab</a:t>
          </a:r>
        </a:p>
        <a:p>
          <a:pPr marL="0" lvl="0" indent="0" algn="ctr" defTabSz="800100">
            <a:lnSpc>
              <a:spcPct val="90000"/>
            </a:lnSpc>
            <a:spcBef>
              <a:spcPct val="0"/>
            </a:spcBef>
            <a:spcAft>
              <a:spcPct val="35000"/>
            </a:spcAft>
            <a:buNone/>
          </a:pPr>
          <a:r>
            <a:rPr lang="en-US" sz="1600" b="0" kern="1200" dirty="0">
              <a:solidFill>
                <a:schemeClr val="bg1"/>
              </a:solidFill>
            </a:rPr>
            <a:t>Venetoclax + obinutuzumab</a:t>
          </a:r>
          <a:endParaRPr lang="en-US" sz="1600" b="1" kern="1200" dirty="0">
            <a:solidFill>
              <a:schemeClr val="bg1"/>
            </a:solidFill>
            <a:latin typeface="+mn-lt"/>
            <a:cs typeface="Arial"/>
          </a:endParaRPr>
        </a:p>
      </dsp:txBody>
      <dsp:txXfrm>
        <a:off x="39752" y="2000334"/>
        <a:ext cx="2964348" cy="1276633"/>
      </dsp:txXfrm>
    </dsp:sp>
    <dsp:sp modelId="{3D043944-C9C8-B442-8106-4E174F7A7792}">
      <dsp:nvSpPr>
        <dsp:cNvPr id="0" name=""/>
        <dsp:cNvSpPr/>
      </dsp:nvSpPr>
      <dsp:spPr>
        <a:xfrm>
          <a:off x="3905250" y="1422033"/>
          <a:ext cx="1926909" cy="538582"/>
        </a:xfrm>
        <a:custGeom>
          <a:avLst/>
          <a:gdLst/>
          <a:ahLst/>
          <a:cxnLst/>
          <a:rect l="0" t="0" r="0" b="0"/>
          <a:pathLst>
            <a:path>
              <a:moveTo>
                <a:pt x="0" y="0"/>
              </a:moveTo>
              <a:lnTo>
                <a:pt x="0" y="269291"/>
              </a:lnTo>
              <a:lnTo>
                <a:pt x="1926909" y="269291"/>
              </a:lnTo>
              <a:lnTo>
                <a:pt x="1926909" y="53858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7EF4DF-D915-F34F-8100-D5B85737F638}">
      <dsp:nvSpPr>
        <dsp:cNvPr id="0" name=""/>
        <dsp:cNvSpPr/>
      </dsp:nvSpPr>
      <dsp:spPr>
        <a:xfrm>
          <a:off x="3853853" y="1960616"/>
          <a:ext cx="3956612" cy="1384258"/>
        </a:xfrm>
        <a:prstGeom prst="roundRect">
          <a:avLst>
            <a:gd name="adj" fmla="val 10000"/>
          </a:avLst>
        </a:prstGeom>
        <a:solidFill>
          <a:schemeClr val="tx1">
            <a:lumMod val="75000"/>
            <a:lumOff val="2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latin typeface="+mn-lt"/>
              <a:cs typeface="Arial"/>
            </a:rPr>
            <a:t>Other recommended regimens</a:t>
          </a:r>
        </a:p>
        <a:p>
          <a:pPr marL="0" lvl="0" indent="0" algn="ctr" defTabSz="800100" rtl="0">
            <a:lnSpc>
              <a:spcPct val="90000"/>
            </a:lnSpc>
            <a:spcBef>
              <a:spcPct val="0"/>
            </a:spcBef>
            <a:spcAft>
              <a:spcPct val="35000"/>
            </a:spcAft>
            <a:buNone/>
          </a:pPr>
          <a:r>
            <a:rPr lang="en-US" sz="1600" kern="1200" dirty="0">
              <a:solidFill>
                <a:schemeClr val="bg1"/>
              </a:solidFill>
              <a:latin typeface="+mn-lt"/>
              <a:cs typeface="Arial"/>
            </a:rPr>
            <a:t>Alemtuzumab ± rituximab</a:t>
          </a:r>
        </a:p>
        <a:p>
          <a:pPr marL="0" lvl="0" indent="0" algn="ctr" defTabSz="800100" rtl="0">
            <a:lnSpc>
              <a:spcPct val="90000"/>
            </a:lnSpc>
            <a:spcBef>
              <a:spcPct val="0"/>
            </a:spcBef>
            <a:spcAft>
              <a:spcPct val="35000"/>
            </a:spcAft>
            <a:buNone/>
          </a:pPr>
          <a:r>
            <a:rPr lang="en-US" sz="1600" kern="1200" dirty="0">
              <a:solidFill>
                <a:schemeClr val="bg1"/>
              </a:solidFill>
              <a:latin typeface="+mn-lt"/>
              <a:cs typeface="Arial"/>
            </a:rPr>
            <a:t>HDMP + rituximab</a:t>
          </a:r>
        </a:p>
        <a:p>
          <a:pPr marL="0" lvl="0" indent="0" algn="ctr" defTabSz="800100" rtl="0">
            <a:lnSpc>
              <a:spcPct val="90000"/>
            </a:lnSpc>
            <a:spcBef>
              <a:spcPct val="0"/>
            </a:spcBef>
            <a:spcAft>
              <a:spcPct val="35000"/>
            </a:spcAft>
            <a:buNone/>
          </a:pPr>
          <a:r>
            <a:rPr lang="en-US" sz="1600" kern="1200" dirty="0">
              <a:solidFill>
                <a:schemeClr val="bg1"/>
              </a:solidFill>
              <a:latin typeface="+mn-lt"/>
              <a:cs typeface="Arial"/>
            </a:rPr>
            <a:t>Obinutuzumab</a:t>
          </a:r>
        </a:p>
      </dsp:txBody>
      <dsp:txXfrm>
        <a:off x="3894397" y="2001160"/>
        <a:ext cx="3875524" cy="1303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B9B16-1AB9-1941-97C0-1CD580922DB4}">
      <dsp:nvSpPr>
        <dsp:cNvPr id="0" name=""/>
        <dsp:cNvSpPr/>
      </dsp:nvSpPr>
      <dsp:spPr>
        <a:xfrm>
          <a:off x="2678922" y="489792"/>
          <a:ext cx="2944519" cy="312220"/>
        </a:xfrm>
        <a:prstGeom prst="roundRect">
          <a:avLst>
            <a:gd name="adj" fmla="val 10000"/>
          </a:avLst>
        </a:prstGeom>
        <a:solidFill>
          <a:srgbClr val="F25724"/>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Age and Comorbidities Evaluated</a:t>
          </a:r>
        </a:p>
      </dsp:txBody>
      <dsp:txXfrm>
        <a:off x="2688067" y="498937"/>
        <a:ext cx="2926229" cy="293930"/>
      </dsp:txXfrm>
    </dsp:sp>
    <dsp:sp modelId="{2E722F59-61A1-BB49-A969-B3075C38AA6A}">
      <dsp:nvSpPr>
        <dsp:cNvPr id="0" name=""/>
        <dsp:cNvSpPr/>
      </dsp:nvSpPr>
      <dsp:spPr>
        <a:xfrm>
          <a:off x="2207337" y="802012"/>
          <a:ext cx="1943844" cy="282428"/>
        </a:xfrm>
        <a:custGeom>
          <a:avLst/>
          <a:gdLst/>
          <a:ahLst/>
          <a:cxnLst/>
          <a:rect l="0" t="0" r="0" b="0"/>
          <a:pathLst>
            <a:path>
              <a:moveTo>
                <a:pt x="1943844" y="0"/>
              </a:moveTo>
              <a:lnTo>
                <a:pt x="1943844" y="141214"/>
              </a:lnTo>
              <a:lnTo>
                <a:pt x="0" y="141214"/>
              </a:lnTo>
              <a:lnTo>
                <a:pt x="0" y="28242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243A648-A692-1B47-B555-D7A7F7221C2F}">
      <dsp:nvSpPr>
        <dsp:cNvPr id="0" name=""/>
        <dsp:cNvSpPr/>
      </dsp:nvSpPr>
      <dsp:spPr>
        <a:xfrm>
          <a:off x="467369" y="1084441"/>
          <a:ext cx="3479936" cy="475532"/>
        </a:xfrm>
        <a:prstGeom prst="roundRect">
          <a:avLst>
            <a:gd name="adj" fmla="val 10000"/>
          </a:avLst>
        </a:prstGeom>
        <a:solidFill>
          <a:schemeClr val="bg1">
            <a:lumMod val="50000"/>
          </a:schemeClr>
        </a:solidFill>
        <a:ln w="3810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bg1"/>
              </a:solidFill>
            </a:rPr>
            <a:t>Frail with significant comorbidities or </a:t>
          </a:r>
          <a:r>
            <a:rPr lang="en-US" sz="1200" kern="1200" baseline="0" dirty="0">
              <a:solidFill>
                <a:schemeClr val="bg1"/>
              </a:solidFill>
            </a:rPr>
            <a:t>≥65 or younger with significant comorbidities</a:t>
          </a:r>
          <a:endParaRPr lang="en-US" sz="1200" kern="1200" dirty="0">
            <a:solidFill>
              <a:schemeClr val="bg1"/>
            </a:solidFill>
          </a:endParaRPr>
        </a:p>
      </dsp:txBody>
      <dsp:txXfrm>
        <a:off x="481297" y="1098369"/>
        <a:ext cx="3452080" cy="447676"/>
      </dsp:txXfrm>
    </dsp:sp>
    <dsp:sp modelId="{2C001CA8-07AA-2244-9DD1-640A6670BD14}">
      <dsp:nvSpPr>
        <dsp:cNvPr id="0" name=""/>
        <dsp:cNvSpPr/>
      </dsp:nvSpPr>
      <dsp:spPr>
        <a:xfrm>
          <a:off x="1009751" y="1559973"/>
          <a:ext cx="1197586" cy="246207"/>
        </a:xfrm>
        <a:custGeom>
          <a:avLst/>
          <a:gdLst/>
          <a:ahLst/>
          <a:cxnLst/>
          <a:rect l="0" t="0" r="0" b="0"/>
          <a:pathLst>
            <a:path>
              <a:moveTo>
                <a:pt x="1197586" y="0"/>
              </a:moveTo>
              <a:lnTo>
                <a:pt x="1197586" y="123103"/>
              </a:lnTo>
              <a:lnTo>
                <a:pt x="0" y="123103"/>
              </a:lnTo>
              <a:lnTo>
                <a:pt x="0" y="24620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5BD98A5-8D5C-0648-A45A-B1362C756DFD}">
      <dsp:nvSpPr>
        <dsp:cNvPr id="0" name=""/>
        <dsp:cNvSpPr/>
      </dsp:nvSpPr>
      <dsp:spPr>
        <a:xfrm>
          <a:off x="116633" y="1806180"/>
          <a:ext cx="1786236" cy="2110062"/>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Preferred </a:t>
          </a:r>
        </a:p>
        <a:p>
          <a:pPr marL="0" lvl="0" indent="0" algn="ctr" defTabSz="622300" rtl="0">
            <a:lnSpc>
              <a:spcPct val="90000"/>
            </a:lnSpc>
            <a:spcBef>
              <a:spcPct val="0"/>
            </a:spcBef>
            <a:spcAft>
              <a:spcPts val="0"/>
            </a:spcAft>
            <a:buNone/>
          </a:pPr>
          <a:r>
            <a:rPr lang="en-US" sz="1200" b="0" i="0" u="none" kern="1200" dirty="0">
              <a:solidFill>
                <a:schemeClr val="bg1"/>
              </a:solidFill>
            </a:rPr>
            <a:t>Acalabrutinib</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ts val="0"/>
            </a:spcAft>
            <a:buNone/>
          </a:pPr>
          <a:r>
            <a:rPr lang="en-US" sz="1200" b="0" i="0" u="none" kern="1200" dirty="0">
              <a:solidFill>
                <a:schemeClr val="bg1"/>
              </a:solidFill>
            </a:rPr>
            <a:t>Ibrutinib</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ts val="0"/>
            </a:spcAft>
            <a:buNone/>
          </a:pPr>
          <a:r>
            <a:rPr lang="en-US" sz="1200" b="0" i="0" u="none" kern="1200" dirty="0">
              <a:solidFill>
                <a:schemeClr val="bg1"/>
              </a:solidFill>
            </a:rPr>
            <a:t>Venetoclax + rituximab</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ct val="35000"/>
            </a:spcAft>
            <a:buNone/>
          </a:pPr>
          <a:r>
            <a:rPr lang="en-US" sz="1200" b="0" i="0" u="none" kern="1200" dirty="0">
              <a:solidFill>
                <a:schemeClr val="bg1"/>
              </a:solidFill>
            </a:rPr>
            <a:t>Idelalisib + rituximab</a:t>
          </a:r>
          <a:endParaRPr lang="en-US" sz="1200" kern="1200" dirty="0">
            <a:solidFill>
              <a:schemeClr val="bg1"/>
            </a:solidFill>
          </a:endParaRPr>
        </a:p>
        <a:p>
          <a:pPr marL="0" lvl="0" indent="0" algn="ctr" defTabSz="622300" rtl="0">
            <a:lnSpc>
              <a:spcPct val="90000"/>
            </a:lnSpc>
            <a:spcBef>
              <a:spcPct val="0"/>
            </a:spcBef>
            <a:spcAft>
              <a:spcPct val="35000"/>
            </a:spcAft>
            <a:buNone/>
          </a:pPr>
          <a:r>
            <a:rPr lang="en-US" sz="1200" b="0" i="0" u="none" kern="1200" dirty="0">
              <a:solidFill>
                <a:schemeClr val="bg1"/>
              </a:solidFill>
            </a:rPr>
            <a:t>Duvelisib</a:t>
          </a:r>
          <a:endParaRPr lang="en-US" sz="1200" kern="1200" dirty="0">
            <a:solidFill>
              <a:schemeClr val="bg1"/>
            </a:solidFill>
          </a:endParaRPr>
        </a:p>
      </dsp:txBody>
      <dsp:txXfrm>
        <a:off x="168950" y="1858497"/>
        <a:ext cx="1681602" cy="2005428"/>
      </dsp:txXfrm>
    </dsp:sp>
    <dsp:sp modelId="{3D043944-C9C8-B442-8106-4E174F7A7792}">
      <dsp:nvSpPr>
        <dsp:cNvPr id="0" name=""/>
        <dsp:cNvSpPr/>
      </dsp:nvSpPr>
      <dsp:spPr>
        <a:xfrm>
          <a:off x="2207337" y="1559973"/>
          <a:ext cx="1039608" cy="250172"/>
        </a:xfrm>
        <a:custGeom>
          <a:avLst/>
          <a:gdLst/>
          <a:ahLst/>
          <a:cxnLst/>
          <a:rect l="0" t="0" r="0" b="0"/>
          <a:pathLst>
            <a:path>
              <a:moveTo>
                <a:pt x="0" y="0"/>
              </a:moveTo>
              <a:lnTo>
                <a:pt x="0" y="125086"/>
              </a:lnTo>
              <a:lnTo>
                <a:pt x="1039608" y="125086"/>
              </a:lnTo>
              <a:lnTo>
                <a:pt x="1039608" y="2501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7EF4DF-D915-F34F-8100-D5B85737F638}">
      <dsp:nvSpPr>
        <dsp:cNvPr id="0" name=""/>
        <dsp:cNvSpPr/>
      </dsp:nvSpPr>
      <dsp:spPr>
        <a:xfrm>
          <a:off x="2044659" y="1810146"/>
          <a:ext cx="2404573" cy="2088201"/>
        </a:xfrm>
        <a:prstGeom prst="roundRect">
          <a:avLst>
            <a:gd name="adj" fmla="val 10000"/>
          </a:avLst>
        </a:prstGeom>
        <a:solidFill>
          <a:schemeClr val="bg1">
            <a:lumMod val="50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Other recommended regimens </a:t>
          </a:r>
        </a:p>
        <a:p>
          <a:pPr marL="0" lvl="0" indent="0" algn="ctr" defTabSz="622300" rtl="0">
            <a:lnSpc>
              <a:spcPct val="90000"/>
            </a:lnSpc>
            <a:spcBef>
              <a:spcPct val="0"/>
            </a:spcBef>
            <a:spcAft>
              <a:spcPct val="35000"/>
            </a:spcAft>
            <a:buNone/>
          </a:pPr>
          <a:r>
            <a:rPr lang="en-US" sz="1200" kern="1200" dirty="0">
              <a:solidFill>
                <a:schemeClr val="bg1"/>
              </a:solidFill>
            </a:rPr>
            <a:t>alemtuzumab ± rituximab, chlorambucil + rituximab, reduced-dose FCR or PCR, HDMP + rituximab, idelalisib, lenalidomide ± rituximab, obinutuzumab, ofatumumab, venetoclax, dose-dense rituximab, BR, BR + ibrutinib, or BR + idelalisib </a:t>
          </a:r>
          <a:endParaRPr lang="en-US" sz="1200" b="0" kern="1200" dirty="0">
            <a:solidFill>
              <a:schemeClr val="bg1"/>
            </a:solidFill>
          </a:endParaRPr>
        </a:p>
      </dsp:txBody>
      <dsp:txXfrm>
        <a:off x="2105820" y="1871307"/>
        <a:ext cx="2282251" cy="1965879"/>
      </dsp:txXfrm>
    </dsp:sp>
    <dsp:sp modelId="{44DFF089-9C74-4542-9D0C-F646152F821F}">
      <dsp:nvSpPr>
        <dsp:cNvPr id="0" name=""/>
        <dsp:cNvSpPr/>
      </dsp:nvSpPr>
      <dsp:spPr>
        <a:xfrm>
          <a:off x="4151182" y="802012"/>
          <a:ext cx="2666966" cy="282428"/>
        </a:xfrm>
        <a:custGeom>
          <a:avLst/>
          <a:gdLst/>
          <a:ahLst/>
          <a:cxnLst/>
          <a:rect l="0" t="0" r="0" b="0"/>
          <a:pathLst>
            <a:path>
              <a:moveTo>
                <a:pt x="0" y="0"/>
              </a:moveTo>
              <a:lnTo>
                <a:pt x="0" y="141214"/>
              </a:lnTo>
              <a:lnTo>
                <a:pt x="2666966" y="141214"/>
              </a:lnTo>
              <a:lnTo>
                <a:pt x="2666966" y="28242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047763A-F1EB-E445-A8B7-4F5089A6DFC5}">
      <dsp:nvSpPr>
        <dsp:cNvPr id="0" name=""/>
        <dsp:cNvSpPr/>
      </dsp:nvSpPr>
      <dsp:spPr>
        <a:xfrm>
          <a:off x="5801301" y="1084441"/>
          <a:ext cx="2033693" cy="475532"/>
        </a:xfrm>
        <a:prstGeom prst="roundRect">
          <a:avLst>
            <a:gd name="adj" fmla="val 10000"/>
          </a:avLst>
        </a:prstGeom>
        <a:solidFill>
          <a:schemeClr val="tx1">
            <a:lumMod val="75000"/>
            <a:lumOff val="25000"/>
          </a:schemeClr>
        </a:solidFill>
        <a:ln w="3810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baseline="0" dirty="0">
              <a:solidFill>
                <a:schemeClr val="bg1"/>
              </a:solidFill>
            </a:rPr>
            <a:t>&lt;65 and without significant comorbidities </a:t>
          </a:r>
          <a:endParaRPr lang="en-US" sz="1200" kern="1200" dirty="0">
            <a:solidFill>
              <a:schemeClr val="bg1"/>
            </a:solidFill>
          </a:endParaRPr>
        </a:p>
      </dsp:txBody>
      <dsp:txXfrm>
        <a:off x="5815229" y="1098369"/>
        <a:ext cx="2005837" cy="447676"/>
      </dsp:txXfrm>
    </dsp:sp>
    <dsp:sp modelId="{6F88568B-ABEB-CE48-BD4B-3B4EC8A021F8}">
      <dsp:nvSpPr>
        <dsp:cNvPr id="0" name=""/>
        <dsp:cNvSpPr/>
      </dsp:nvSpPr>
      <dsp:spPr>
        <a:xfrm>
          <a:off x="5561312" y="1559973"/>
          <a:ext cx="1256836" cy="241133"/>
        </a:xfrm>
        <a:custGeom>
          <a:avLst/>
          <a:gdLst/>
          <a:ahLst/>
          <a:cxnLst/>
          <a:rect l="0" t="0" r="0" b="0"/>
          <a:pathLst>
            <a:path>
              <a:moveTo>
                <a:pt x="1256836" y="0"/>
              </a:moveTo>
              <a:lnTo>
                <a:pt x="1256836" y="120566"/>
              </a:lnTo>
              <a:lnTo>
                <a:pt x="0" y="120566"/>
              </a:lnTo>
              <a:lnTo>
                <a:pt x="0" y="24113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DB62DF1-0790-0946-A705-068B46E9519D}">
      <dsp:nvSpPr>
        <dsp:cNvPr id="0" name=""/>
        <dsp:cNvSpPr/>
      </dsp:nvSpPr>
      <dsp:spPr>
        <a:xfrm>
          <a:off x="4623727" y="1801106"/>
          <a:ext cx="1875170" cy="2119187"/>
        </a:xfrm>
        <a:prstGeom prst="roundRect">
          <a:avLst>
            <a:gd name="adj" fmla="val 10000"/>
          </a:avLst>
        </a:prstGeom>
        <a:solidFill>
          <a:schemeClr val="tx1">
            <a:lumMod val="75000"/>
            <a:lumOff val="2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Preferred</a:t>
          </a:r>
          <a:r>
            <a:rPr lang="en-US" sz="1200" b="1" kern="1200" dirty="0">
              <a:solidFill>
                <a:schemeClr val="bg1"/>
              </a:solidFill>
            </a:rPr>
            <a:t> </a:t>
          </a:r>
        </a:p>
        <a:p>
          <a:pPr marL="0" lvl="0" indent="0" algn="ctr" defTabSz="622300" rtl="0">
            <a:lnSpc>
              <a:spcPct val="90000"/>
            </a:lnSpc>
            <a:spcBef>
              <a:spcPct val="0"/>
            </a:spcBef>
            <a:spcAft>
              <a:spcPts val="0"/>
            </a:spcAft>
            <a:buNone/>
          </a:pPr>
          <a:r>
            <a:rPr lang="en-US" sz="1200" b="0" i="0" u="none" kern="1200" dirty="0">
              <a:solidFill>
                <a:schemeClr val="bg1"/>
              </a:solidFill>
            </a:rPr>
            <a:t>Acalabrutinib </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ts val="0"/>
            </a:spcAft>
            <a:buNone/>
          </a:pPr>
          <a:r>
            <a:rPr lang="en-US" sz="1200" b="0" i="0" u="none" kern="1200" dirty="0">
              <a:solidFill>
                <a:schemeClr val="bg1"/>
              </a:solidFill>
            </a:rPr>
            <a:t>Ibrutinib </a:t>
          </a:r>
        </a:p>
        <a:p>
          <a:pPr marL="0" lvl="0" indent="0" algn="ctr" defTabSz="622300" rtl="0">
            <a:lnSpc>
              <a:spcPct val="90000"/>
            </a:lnSpc>
            <a:spcBef>
              <a:spcPct val="0"/>
            </a:spcBef>
            <a:spcAft>
              <a:spcPct val="35000"/>
            </a:spcAft>
            <a:buNone/>
          </a:pPr>
          <a:r>
            <a:rPr lang="en-US" sz="1200" b="0" i="0" u="none" kern="1200" dirty="0">
              <a:solidFill>
                <a:schemeClr val="bg1"/>
              </a:solidFill>
            </a:rPr>
            <a:t>(category 1)</a:t>
          </a:r>
          <a:endParaRPr lang="en-US" sz="1200" kern="1200" dirty="0">
            <a:solidFill>
              <a:schemeClr val="bg1"/>
            </a:solidFill>
          </a:endParaRPr>
        </a:p>
        <a:p>
          <a:pPr marL="0" lvl="0" indent="0" algn="ctr" defTabSz="622300" rtl="0">
            <a:lnSpc>
              <a:spcPct val="90000"/>
            </a:lnSpc>
            <a:spcBef>
              <a:spcPct val="0"/>
            </a:spcBef>
            <a:spcAft>
              <a:spcPts val="0"/>
            </a:spcAft>
            <a:buNone/>
          </a:pPr>
          <a:r>
            <a:rPr lang="en-US" sz="1200" b="0" i="0" u="none" kern="1200" dirty="0">
              <a:solidFill>
                <a:schemeClr val="bg1"/>
              </a:solidFill>
            </a:rPr>
            <a:t>Venetoclax + rituximab</a:t>
          </a:r>
        </a:p>
        <a:p>
          <a:pPr marL="0" lvl="0" indent="0" algn="ctr" defTabSz="622300" rtl="0">
            <a:lnSpc>
              <a:spcPct val="90000"/>
            </a:lnSpc>
            <a:spcBef>
              <a:spcPct val="0"/>
            </a:spcBef>
            <a:spcAft>
              <a:spcPct val="35000"/>
            </a:spcAft>
            <a:buNone/>
          </a:pPr>
          <a:r>
            <a:rPr lang="en-US" sz="1200" b="0" i="0" u="none" kern="1200" dirty="0">
              <a:solidFill>
                <a:schemeClr val="bg1"/>
              </a:solidFill>
            </a:rPr>
            <a:t> (category 1)</a:t>
          </a:r>
          <a:endParaRPr lang="en-US" sz="1200" kern="1200" dirty="0">
            <a:solidFill>
              <a:schemeClr val="bg1"/>
            </a:solidFill>
          </a:endParaRPr>
        </a:p>
        <a:p>
          <a:pPr marL="0" lvl="0" indent="0" algn="ctr" defTabSz="622300" rtl="0">
            <a:lnSpc>
              <a:spcPct val="90000"/>
            </a:lnSpc>
            <a:spcBef>
              <a:spcPct val="0"/>
            </a:spcBef>
            <a:spcAft>
              <a:spcPct val="35000"/>
            </a:spcAft>
            <a:buNone/>
          </a:pPr>
          <a:r>
            <a:rPr lang="en-US" sz="1200" b="0" i="0" u="none" kern="1200" dirty="0">
              <a:solidFill>
                <a:schemeClr val="bg1"/>
              </a:solidFill>
            </a:rPr>
            <a:t>Idelalisib + rituximab</a:t>
          </a:r>
          <a:endParaRPr lang="en-US" sz="1200" kern="1200" dirty="0">
            <a:solidFill>
              <a:schemeClr val="bg1"/>
            </a:solidFill>
          </a:endParaRPr>
        </a:p>
        <a:p>
          <a:pPr marL="0" lvl="0" indent="0" algn="ctr" defTabSz="622300" rtl="0">
            <a:lnSpc>
              <a:spcPct val="90000"/>
            </a:lnSpc>
            <a:spcBef>
              <a:spcPct val="0"/>
            </a:spcBef>
            <a:spcAft>
              <a:spcPct val="35000"/>
            </a:spcAft>
            <a:buNone/>
          </a:pPr>
          <a:r>
            <a:rPr lang="en-US" sz="1200" b="0" i="0" u="none" kern="1200" dirty="0">
              <a:solidFill>
                <a:schemeClr val="bg1"/>
              </a:solidFill>
            </a:rPr>
            <a:t>Duvelisib</a:t>
          </a:r>
          <a:endParaRPr lang="en-US" sz="1200" kern="1200" dirty="0">
            <a:solidFill>
              <a:schemeClr val="bg1"/>
            </a:solidFill>
          </a:endParaRPr>
        </a:p>
      </dsp:txBody>
      <dsp:txXfrm>
        <a:off x="4678649" y="1856028"/>
        <a:ext cx="1765326" cy="2009343"/>
      </dsp:txXfrm>
    </dsp:sp>
    <dsp:sp modelId="{B5FAAAEE-AE51-944F-88A0-0C68320286AE}">
      <dsp:nvSpPr>
        <dsp:cNvPr id="0" name=""/>
        <dsp:cNvSpPr/>
      </dsp:nvSpPr>
      <dsp:spPr>
        <a:xfrm>
          <a:off x="6818148" y="1559973"/>
          <a:ext cx="982116" cy="241133"/>
        </a:xfrm>
        <a:custGeom>
          <a:avLst/>
          <a:gdLst/>
          <a:ahLst/>
          <a:cxnLst/>
          <a:rect l="0" t="0" r="0" b="0"/>
          <a:pathLst>
            <a:path>
              <a:moveTo>
                <a:pt x="0" y="0"/>
              </a:moveTo>
              <a:lnTo>
                <a:pt x="0" y="120566"/>
              </a:lnTo>
              <a:lnTo>
                <a:pt x="982116" y="120566"/>
              </a:lnTo>
              <a:lnTo>
                <a:pt x="982116" y="24113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9C6B361-F87E-2A4B-B9B7-86CDDD918A63}">
      <dsp:nvSpPr>
        <dsp:cNvPr id="0" name=""/>
        <dsp:cNvSpPr/>
      </dsp:nvSpPr>
      <dsp:spPr>
        <a:xfrm>
          <a:off x="6650423" y="1801106"/>
          <a:ext cx="2299683" cy="2141642"/>
        </a:xfrm>
        <a:prstGeom prst="roundRect">
          <a:avLst>
            <a:gd name="adj" fmla="val 10000"/>
          </a:avLst>
        </a:prstGeom>
        <a:solidFill>
          <a:schemeClr val="tx1">
            <a:lumMod val="75000"/>
            <a:lumOff val="25000"/>
          </a:schemeClr>
        </a:solidFill>
        <a:ln w="38100" cap="flat" cmpd="sng" algn="ctr">
          <a:no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Other recommended regimens </a:t>
          </a:r>
        </a:p>
        <a:p>
          <a:pPr marL="0" lvl="0" indent="0" algn="ctr" defTabSz="622300" rtl="0">
            <a:lnSpc>
              <a:spcPct val="90000"/>
            </a:lnSpc>
            <a:spcBef>
              <a:spcPct val="0"/>
            </a:spcBef>
            <a:spcAft>
              <a:spcPct val="35000"/>
            </a:spcAft>
            <a:buNone/>
          </a:pPr>
          <a:r>
            <a:rPr lang="en-US" sz="1200" kern="1200" dirty="0">
              <a:solidFill>
                <a:schemeClr val="bg1"/>
              </a:solidFill>
            </a:rPr>
            <a:t>alemtuzumab ± rituximab, BR, FC + ofatumumab, FCR, HDMP + rituximab, idelalisib, lenalidomide ± rituximab, obinutuzumab, ofatumumab, PCR, venetoclax, BR + ibrutinib, or BR + idelalisib</a:t>
          </a:r>
        </a:p>
      </dsp:txBody>
      <dsp:txXfrm>
        <a:off x="6713150" y="1863833"/>
        <a:ext cx="2174229" cy="20161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85A8C18-BB64-E843-876C-F68BF3DE84DF}" type="datetimeFigureOut">
              <a:rPr lang="en-US" smtClean="0"/>
              <a:t>8/21/2020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51D3658-505D-8147-AF5E-3032D04F79F0}" type="slidenum">
              <a:rPr lang="en-US" smtClean="0"/>
              <a:t>‹#›</a:t>
            </a:fld>
            <a:endParaRPr lang="en-US" dirty="0"/>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0:08 My name is</a:t>
            </a:r>
          </a:p>
        </p:txBody>
      </p:sp>
      <p:sp>
        <p:nvSpPr>
          <p:cNvPr id="4" name="Slide Number Placeholder 3"/>
          <p:cNvSpPr>
            <a:spLocks noGrp="1"/>
          </p:cNvSpPr>
          <p:nvPr>
            <p:ph type="sldNum" sz="quarter" idx="5"/>
          </p:nvPr>
        </p:nvSpPr>
        <p:spPr/>
        <p:txBody>
          <a:bodyPr/>
          <a:lstStyle/>
          <a:p>
            <a:fld id="{751D3658-505D-8147-AF5E-3032D04F79F0}" type="slidenum">
              <a:rPr lang="en-US" smtClean="0"/>
              <a:t>2</a:t>
            </a:fld>
            <a:endParaRPr lang="en-US" dirty="0"/>
          </a:p>
        </p:txBody>
      </p:sp>
    </p:spTree>
    <p:extLst>
      <p:ext uri="{BB962C8B-B14F-4D97-AF65-F5344CB8AC3E}">
        <p14:creationId xmlns:p14="http://schemas.microsoft.com/office/powerpoint/2010/main" val="352940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1:45 To just step back a little bit</a:t>
            </a:r>
          </a:p>
        </p:txBody>
      </p:sp>
      <p:sp>
        <p:nvSpPr>
          <p:cNvPr id="4" name="Slide Number Placeholder 3"/>
          <p:cNvSpPr>
            <a:spLocks noGrp="1"/>
          </p:cNvSpPr>
          <p:nvPr>
            <p:ph type="sldNum" sz="quarter" idx="5"/>
          </p:nvPr>
        </p:nvSpPr>
        <p:spPr/>
        <p:txBody>
          <a:bodyPr/>
          <a:lstStyle/>
          <a:p>
            <a:fld id="{751D3658-505D-8147-AF5E-3032D04F79F0}" type="slidenum">
              <a:rPr lang="en-US" smtClean="0"/>
              <a:t>14</a:t>
            </a:fld>
            <a:endParaRPr lang="en-US" dirty="0"/>
          </a:p>
        </p:txBody>
      </p:sp>
    </p:spTree>
    <p:extLst>
      <p:ext uri="{BB962C8B-B14F-4D97-AF65-F5344CB8AC3E}">
        <p14:creationId xmlns:p14="http://schemas.microsoft.com/office/powerpoint/2010/main" val="380249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3:31 So in looking at signs and symptoms for treatment </a:t>
            </a:r>
          </a:p>
        </p:txBody>
      </p:sp>
      <p:sp>
        <p:nvSpPr>
          <p:cNvPr id="4" name="Slide Number Placeholder 3"/>
          <p:cNvSpPr>
            <a:spLocks noGrp="1"/>
          </p:cNvSpPr>
          <p:nvPr>
            <p:ph type="sldNum" sz="quarter" idx="5"/>
          </p:nvPr>
        </p:nvSpPr>
        <p:spPr/>
        <p:txBody>
          <a:bodyPr/>
          <a:lstStyle/>
          <a:p>
            <a:fld id="{751D3658-505D-8147-AF5E-3032D04F79F0}" type="slidenum">
              <a:rPr lang="en-US" smtClean="0"/>
              <a:t>15</a:t>
            </a:fld>
            <a:endParaRPr lang="en-US" dirty="0"/>
          </a:p>
        </p:txBody>
      </p:sp>
    </p:spTree>
    <p:extLst>
      <p:ext uri="{BB962C8B-B14F-4D97-AF65-F5344CB8AC3E}">
        <p14:creationId xmlns:p14="http://schemas.microsoft.com/office/powerpoint/2010/main" val="365759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4:17 So in looking at </a:t>
            </a:r>
            <a:r>
              <a:rPr lang="en-US" dirty="0" err="1"/>
              <a:t>prognositic</a:t>
            </a:r>
            <a:r>
              <a:rPr lang="en-US" dirty="0"/>
              <a:t> factors and some of the genetic abnormalities </a:t>
            </a:r>
          </a:p>
        </p:txBody>
      </p:sp>
      <p:sp>
        <p:nvSpPr>
          <p:cNvPr id="4" name="Slide Number Placeholder 3"/>
          <p:cNvSpPr>
            <a:spLocks noGrp="1"/>
          </p:cNvSpPr>
          <p:nvPr>
            <p:ph type="sldNum" sz="quarter" idx="10"/>
          </p:nvPr>
        </p:nvSpPr>
        <p:spPr/>
        <p:txBody>
          <a:bodyPr/>
          <a:lstStyle/>
          <a:p>
            <a:fld id="{751D3658-505D-8147-AF5E-3032D04F79F0}" type="slidenum">
              <a:rPr lang="en-US" smtClean="0"/>
              <a:t>16</a:t>
            </a:fld>
            <a:endParaRPr lang="en-US" dirty="0"/>
          </a:p>
        </p:txBody>
      </p:sp>
    </p:spTree>
    <p:extLst>
      <p:ext uri="{BB962C8B-B14F-4D97-AF65-F5344CB8AC3E}">
        <p14:creationId xmlns:p14="http://schemas.microsoft.com/office/powerpoint/2010/main" val="150023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5:14 and so CLL is a complex disease</a:t>
            </a:r>
          </a:p>
        </p:txBody>
      </p:sp>
      <p:sp>
        <p:nvSpPr>
          <p:cNvPr id="4" name="Slide Number Placeholder 3"/>
          <p:cNvSpPr>
            <a:spLocks noGrp="1"/>
          </p:cNvSpPr>
          <p:nvPr>
            <p:ph type="sldNum" sz="quarter" idx="10"/>
          </p:nvPr>
        </p:nvSpPr>
        <p:spPr/>
        <p:txBody>
          <a:bodyPr/>
          <a:lstStyle/>
          <a:p>
            <a:pPr defTabSz="457520">
              <a:defRPr/>
            </a:pPr>
            <a:fld id="{77AEEE03-2C17-4564-8194-F2501B5B2224}" type="slidenum">
              <a:rPr lang="en-US">
                <a:solidFill>
                  <a:prstClr val="black"/>
                </a:solidFill>
                <a:latin typeface="Calibri" panose="020F0502020204030204"/>
              </a:rPr>
              <a:pPr defTabSz="457520">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3046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6:23 So If we just think about that B-cell receptor pathway that we saw </a:t>
            </a:r>
          </a:p>
        </p:txBody>
      </p:sp>
      <p:sp>
        <p:nvSpPr>
          <p:cNvPr id="4" name="Slide Number Placeholder 3"/>
          <p:cNvSpPr>
            <a:spLocks noGrp="1"/>
          </p:cNvSpPr>
          <p:nvPr>
            <p:ph type="sldNum" sz="quarter" idx="5"/>
          </p:nvPr>
        </p:nvSpPr>
        <p:spPr/>
        <p:txBody>
          <a:bodyPr/>
          <a:lstStyle/>
          <a:p>
            <a:fld id="{751D3658-505D-8147-AF5E-3032D04F79F0}" type="slidenum">
              <a:rPr lang="en-US" smtClean="0"/>
              <a:t>18</a:t>
            </a:fld>
            <a:endParaRPr lang="en-US" dirty="0"/>
          </a:p>
        </p:txBody>
      </p:sp>
    </p:spTree>
    <p:extLst>
      <p:ext uri="{BB962C8B-B14F-4D97-AF65-F5344CB8AC3E}">
        <p14:creationId xmlns:p14="http://schemas.microsoft.com/office/powerpoint/2010/main" val="3084756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7:10 So here this side is showing you that </a:t>
            </a:r>
          </a:p>
        </p:txBody>
      </p:sp>
      <p:sp>
        <p:nvSpPr>
          <p:cNvPr id="4" name="Slide Number Placeholder 3"/>
          <p:cNvSpPr>
            <a:spLocks noGrp="1"/>
          </p:cNvSpPr>
          <p:nvPr>
            <p:ph type="sldNum" sz="quarter" idx="5"/>
          </p:nvPr>
        </p:nvSpPr>
        <p:spPr/>
        <p:txBody>
          <a:bodyPr/>
          <a:lstStyle/>
          <a:p>
            <a:fld id="{751D3658-505D-8147-AF5E-3032D04F79F0}" type="slidenum">
              <a:rPr lang="en-US" smtClean="0"/>
              <a:t>19</a:t>
            </a:fld>
            <a:endParaRPr lang="en-US" dirty="0"/>
          </a:p>
        </p:txBody>
      </p:sp>
    </p:spTree>
    <p:extLst>
      <p:ext uri="{BB962C8B-B14F-4D97-AF65-F5344CB8AC3E}">
        <p14:creationId xmlns:p14="http://schemas.microsoft.com/office/powerpoint/2010/main" val="243965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7:37 So lets take a deep dive</a:t>
            </a:r>
          </a:p>
        </p:txBody>
      </p:sp>
      <p:sp>
        <p:nvSpPr>
          <p:cNvPr id="4" name="Slide Number Placeholder 3"/>
          <p:cNvSpPr>
            <a:spLocks noGrp="1"/>
          </p:cNvSpPr>
          <p:nvPr>
            <p:ph type="sldNum" sz="quarter" idx="5"/>
          </p:nvPr>
        </p:nvSpPr>
        <p:spPr/>
        <p:txBody>
          <a:bodyPr/>
          <a:lstStyle/>
          <a:p>
            <a:fld id="{751D3658-505D-8147-AF5E-3032D04F79F0}" type="slidenum">
              <a:rPr lang="en-US" smtClean="0"/>
              <a:t>20</a:t>
            </a:fld>
            <a:endParaRPr lang="en-US" dirty="0"/>
          </a:p>
        </p:txBody>
      </p:sp>
    </p:spTree>
    <p:extLst>
      <p:ext uri="{BB962C8B-B14F-4D97-AF65-F5344CB8AC3E}">
        <p14:creationId xmlns:p14="http://schemas.microsoft.com/office/powerpoint/2010/main" val="235379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7:43 so again, we talked about CLL being</a:t>
            </a:r>
          </a:p>
        </p:txBody>
      </p:sp>
      <p:sp>
        <p:nvSpPr>
          <p:cNvPr id="4" name="Slide Number Placeholder 3"/>
          <p:cNvSpPr>
            <a:spLocks noGrp="1"/>
          </p:cNvSpPr>
          <p:nvPr>
            <p:ph type="sldNum" sz="quarter" idx="5"/>
          </p:nvPr>
        </p:nvSpPr>
        <p:spPr/>
        <p:txBody>
          <a:bodyPr/>
          <a:lstStyle/>
          <a:p>
            <a:fld id="{751D3658-505D-8147-AF5E-3032D04F79F0}" type="slidenum">
              <a:rPr lang="en-US" smtClean="0"/>
              <a:t>21</a:t>
            </a:fld>
            <a:endParaRPr lang="en-US" dirty="0"/>
          </a:p>
        </p:txBody>
      </p:sp>
    </p:spTree>
    <p:extLst>
      <p:ext uri="{BB962C8B-B14F-4D97-AF65-F5344CB8AC3E}">
        <p14:creationId xmlns:p14="http://schemas.microsoft.com/office/powerpoint/2010/main" val="139665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a:t>
            </a:r>
            <a:r>
              <a:rPr lang="en-US" dirty="0">
                <a:sym typeface="Wingdings" panose="05000000000000000000" pitchFamily="2" charset="2"/>
              </a:rPr>
              <a:t>:08 so in looking at BTK inhibitors</a:t>
            </a:r>
            <a:endParaRPr lang="en-US" dirty="0"/>
          </a:p>
        </p:txBody>
      </p:sp>
      <p:sp>
        <p:nvSpPr>
          <p:cNvPr id="4" name="Slide Number Placeholder 3"/>
          <p:cNvSpPr>
            <a:spLocks noGrp="1"/>
          </p:cNvSpPr>
          <p:nvPr>
            <p:ph type="sldNum" sz="quarter" idx="10"/>
          </p:nvPr>
        </p:nvSpPr>
        <p:spPr/>
        <p:txBody>
          <a:bodyPr/>
          <a:lstStyle/>
          <a:p>
            <a:fld id="{751D3658-505D-8147-AF5E-3032D04F79F0}" type="slidenum">
              <a:rPr lang="en-US" smtClean="0"/>
              <a:t>22</a:t>
            </a:fld>
            <a:endParaRPr lang="en-US" dirty="0"/>
          </a:p>
        </p:txBody>
      </p:sp>
    </p:spTree>
    <p:extLst>
      <p:ext uri="{BB962C8B-B14F-4D97-AF65-F5344CB8AC3E}">
        <p14:creationId xmlns:p14="http://schemas.microsoft.com/office/powerpoint/2010/main" val="166839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9:51 So lets look at the NCCN Guidelines</a:t>
            </a:r>
          </a:p>
        </p:txBody>
      </p:sp>
      <p:sp>
        <p:nvSpPr>
          <p:cNvPr id="4" name="Slide Number Placeholder 3"/>
          <p:cNvSpPr>
            <a:spLocks noGrp="1"/>
          </p:cNvSpPr>
          <p:nvPr>
            <p:ph type="sldNum" sz="quarter" idx="10"/>
          </p:nvPr>
        </p:nvSpPr>
        <p:spPr/>
        <p:txBody>
          <a:bodyPr/>
          <a:lstStyle/>
          <a:p>
            <a:fld id="{751D3658-505D-8147-AF5E-3032D04F79F0}" type="slidenum">
              <a:rPr lang="en-US" smtClean="0"/>
              <a:t>23</a:t>
            </a:fld>
            <a:endParaRPr lang="en-US" dirty="0"/>
          </a:p>
        </p:txBody>
      </p:sp>
    </p:spTree>
    <p:extLst>
      <p:ext uri="{BB962C8B-B14F-4D97-AF65-F5344CB8AC3E}">
        <p14:creationId xmlns:p14="http://schemas.microsoft.com/office/powerpoint/2010/main" val="42740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 special thanks to</a:t>
            </a:r>
          </a:p>
        </p:txBody>
      </p:sp>
      <p:sp>
        <p:nvSpPr>
          <p:cNvPr id="4" name="Slide Number Placeholder 3"/>
          <p:cNvSpPr>
            <a:spLocks noGrp="1"/>
          </p:cNvSpPr>
          <p:nvPr>
            <p:ph type="sldNum" sz="quarter" idx="5"/>
          </p:nvPr>
        </p:nvSpPr>
        <p:spPr/>
        <p:txBody>
          <a:bodyPr/>
          <a:lstStyle/>
          <a:p>
            <a:fld id="{751D3658-505D-8147-AF5E-3032D04F79F0}" type="slidenum">
              <a:rPr lang="en-US" smtClean="0"/>
              <a:t>3</a:t>
            </a:fld>
            <a:endParaRPr lang="en-US" dirty="0"/>
          </a:p>
        </p:txBody>
      </p:sp>
    </p:spTree>
    <p:extLst>
      <p:ext uri="{BB962C8B-B14F-4D97-AF65-F5344CB8AC3E}">
        <p14:creationId xmlns:p14="http://schemas.microsoft.com/office/powerpoint/2010/main" val="1997156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11:51 So if you look at front line treatment with deletion 17 p</a:t>
            </a:r>
          </a:p>
        </p:txBody>
      </p:sp>
      <p:sp>
        <p:nvSpPr>
          <p:cNvPr id="4" name="Slide Number Placeholder 3"/>
          <p:cNvSpPr>
            <a:spLocks noGrp="1"/>
          </p:cNvSpPr>
          <p:nvPr>
            <p:ph type="sldNum" sz="quarter" idx="10"/>
          </p:nvPr>
        </p:nvSpPr>
        <p:spPr/>
        <p:txBody>
          <a:bodyPr/>
          <a:lstStyle/>
          <a:p>
            <a:fld id="{751D3658-505D-8147-AF5E-3032D04F79F0}" type="slidenum">
              <a:rPr lang="en-US" smtClean="0"/>
              <a:t>24</a:t>
            </a:fld>
            <a:endParaRPr lang="en-US" dirty="0"/>
          </a:p>
        </p:txBody>
      </p:sp>
    </p:spTree>
    <p:extLst>
      <p:ext uri="{BB962C8B-B14F-4D97-AF65-F5344CB8AC3E}">
        <p14:creationId xmlns:p14="http://schemas.microsoft.com/office/powerpoint/2010/main" val="2638419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12:37 So lets look at this, so ibrutinib in treatment naïve </a:t>
            </a:r>
          </a:p>
        </p:txBody>
      </p:sp>
      <p:sp>
        <p:nvSpPr>
          <p:cNvPr id="4" name="Slide Number Placeholder 3"/>
          <p:cNvSpPr>
            <a:spLocks noGrp="1"/>
          </p:cNvSpPr>
          <p:nvPr>
            <p:ph type="sldNum" sz="quarter" idx="10"/>
          </p:nvPr>
        </p:nvSpPr>
        <p:spPr/>
        <p:txBody>
          <a:bodyPr/>
          <a:lstStyle/>
          <a:p>
            <a:pPr defTabSz="474619">
              <a:defRPr/>
            </a:pPr>
            <a:fld id="{0E63FE8A-260F-FA4D-8944-73A79F356D68}" type="slidenum">
              <a:rPr lang="en-US">
                <a:solidFill>
                  <a:prstClr val="black"/>
                </a:solidFill>
                <a:latin typeface="Calibri" panose="020F0502020204030204"/>
              </a:rPr>
              <a:pPr defTabSz="474619">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2298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13:11 Acalabrutinib, moving on to another trial</a:t>
            </a:r>
          </a:p>
        </p:txBody>
      </p:sp>
      <p:sp>
        <p:nvSpPr>
          <p:cNvPr id="4" name="Slide Number Placeholder 3"/>
          <p:cNvSpPr>
            <a:spLocks noGrp="1"/>
          </p:cNvSpPr>
          <p:nvPr>
            <p:ph type="sldNum" sz="quarter" idx="5"/>
          </p:nvPr>
        </p:nvSpPr>
        <p:spPr/>
        <p:txBody>
          <a:bodyPr/>
          <a:lstStyle/>
          <a:p>
            <a:fld id="{751D3658-505D-8147-AF5E-3032D04F79F0}" type="slidenum">
              <a:rPr lang="en-US" smtClean="0"/>
              <a:t>26</a:t>
            </a:fld>
            <a:endParaRPr lang="en-US" dirty="0"/>
          </a:p>
        </p:txBody>
      </p:sp>
    </p:spTree>
    <p:extLst>
      <p:ext uri="{BB962C8B-B14F-4D97-AF65-F5344CB8AC3E}">
        <p14:creationId xmlns:p14="http://schemas.microsoft.com/office/powerpoint/2010/main" val="124695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13:36 and what this study found was that the </a:t>
            </a:r>
            <a:r>
              <a:rPr lang="en-US" dirty="0" err="1"/>
              <a:t>acalabrutinib</a:t>
            </a:r>
            <a:r>
              <a:rPr lang="en-US" dirty="0"/>
              <a:t> and obinutuzumab</a:t>
            </a:r>
          </a:p>
        </p:txBody>
      </p:sp>
      <p:sp>
        <p:nvSpPr>
          <p:cNvPr id="4" name="Slide Number Placeholder 3"/>
          <p:cNvSpPr>
            <a:spLocks noGrp="1"/>
          </p:cNvSpPr>
          <p:nvPr>
            <p:ph type="sldNum" sz="quarter" idx="5"/>
          </p:nvPr>
        </p:nvSpPr>
        <p:spPr/>
        <p:txBody>
          <a:bodyPr/>
          <a:lstStyle/>
          <a:p>
            <a:fld id="{751D3658-505D-8147-AF5E-3032D04F79F0}" type="slidenum">
              <a:rPr lang="en-US" smtClean="0"/>
              <a:t>27</a:t>
            </a:fld>
            <a:endParaRPr lang="en-US" dirty="0"/>
          </a:p>
        </p:txBody>
      </p:sp>
    </p:spTree>
    <p:extLst>
      <p:ext uri="{BB962C8B-B14F-4D97-AF65-F5344CB8AC3E}">
        <p14:creationId xmlns:p14="http://schemas.microsoft.com/office/powerpoint/2010/main" val="2791815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14:26 So in looking at fit patients, under 70, </a:t>
            </a:r>
          </a:p>
        </p:txBody>
      </p:sp>
      <p:sp>
        <p:nvSpPr>
          <p:cNvPr id="4" name="Slide Number Placeholder 3"/>
          <p:cNvSpPr>
            <a:spLocks noGrp="1"/>
          </p:cNvSpPr>
          <p:nvPr>
            <p:ph type="sldNum" sz="quarter" idx="10"/>
          </p:nvPr>
        </p:nvSpPr>
        <p:spPr/>
        <p:txBody>
          <a:bodyPr/>
          <a:lstStyle/>
          <a:p>
            <a:pPr defTabSz="474619">
              <a:defRPr/>
            </a:pPr>
            <a:fld id="{0E63FE8A-260F-FA4D-8944-73A79F356D68}" type="slidenum">
              <a:rPr lang="en-US">
                <a:solidFill>
                  <a:prstClr val="black"/>
                </a:solidFill>
                <a:latin typeface="Calibri" panose="020F0502020204030204"/>
              </a:rPr>
              <a:pPr defTabSz="474619">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86179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eaLnBrk="0" fontAlgn="base" hangingPunct="0">
              <a:spcBef>
                <a:spcPct val="30000"/>
              </a:spcBef>
              <a:spcAft>
                <a:spcPct val="0"/>
              </a:spcAft>
              <a:defRPr/>
            </a:pPr>
            <a:r>
              <a:rPr lang="en-US" dirty="0">
                <a:solidFill>
                  <a:srgbClr val="000000"/>
                </a:solidFill>
              </a:rPr>
              <a:t>15:14 So if we move on to the next slide, progression free survival is superior so far</a:t>
            </a:r>
          </a:p>
        </p:txBody>
      </p:sp>
      <p:sp>
        <p:nvSpPr>
          <p:cNvPr id="4" name="Slide Number Placeholder 3"/>
          <p:cNvSpPr>
            <a:spLocks noGrp="1"/>
          </p:cNvSpPr>
          <p:nvPr>
            <p:ph type="sldNum" sz="quarter" idx="10"/>
          </p:nvPr>
        </p:nvSpPr>
        <p:spPr/>
        <p:txBody>
          <a:bodyPr/>
          <a:lstStyle/>
          <a:p>
            <a:pPr defTabSz="474619">
              <a:defRPr/>
            </a:pPr>
            <a:fld id="{895B959A-C54C-4C17-A8F7-D5CE4BED74E3}" type="slidenum">
              <a:rPr lang="en-US">
                <a:solidFill>
                  <a:prstClr val="black"/>
                </a:solidFill>
                <a:latin typeface="Calibri" panose="020F0502020204030204"/>
              </a:rPr>
              <a:pPr defTabSz="474619">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56626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16:03 So in patient selection for frontline treatment</a:t>
            </a:r>
          </a:p>
        </p:txBody>
      </p:sp>
      <p:sp>
        <p:nvSpPr>
          <p:cNvPr id="4" name="Slide Number Placeholder 3"/>
          <p:cNvSpPr>
            <a:spLocks noGrp="1"/>
          </p:cNvSpPr>
          <p:nvPr>
            <p:ph type="sldNum" sz="quarter" idx="10"/>
          </p:nvPr>
        </p:nvSpPr>
        <p:spPr/>
        <p:txBody>
          <a:bodyPr/>
          <a:lstStyle/>
          <a:p>
            <a:pPr defTabSz="474619">
              <a:defRPr/>
            </a:pPr>
            <a:fld id="{895B959A-C54C-4C17-A8F7-D5CE4BED74E3}" type="slidenum">
              <a:rPr lang="en-US">
                <a:solidFill>
                  <a:prstClr val="black"/>
                </a:solidFill>
                <a:latin typeface="Calibri" panose="020F0502020204030204"/>
              </a:rPr>
              <a:pPr defTabSz="474619">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1197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17:16 So there is a lot going on in CLL…</a:t>
            </a:r>
          </a:p>
        </p:txBody>
      </p:sp>
      <p:sp>
        <p:nvSpPr>
          <p:cNvPr id="4" name="Slide Number Placeholder 3"/>
          <p:cNvSpPr>
            <a:spLocks noGrp="1"/>
          </p:cNvSpPr>
          <p:nvPr>
            <p:ph type="sldNum" sz="quarter" idx="5"/>
          </p:nvPr>
        </p:nvSpPr>
        <p:spPr/>
        <p:txBody>
          <a:bodyPr/>
          <a:lstStyle/>
          <a:p>
            <a:fld id="{751D3658-505D-8147-AF5E-3032D04F79F0}" type="slidenum">
              <a:rPr lang="en-US" smtClean="0"/>
              <a:t>31</a:t>
            </a:fld>
            <a:endParaRPr lang="en-US" dirty="0"/>
          </a:p>
        </p:txBody>
      </p:sp>
    </p:spTree>
    <p:extLst>
      <p:ext uri="{BB962C8B-B14F-4D97-AF65-F5344CB8AC3E}">
        <p14:creationId xmlns:p14="http://schemas.microsoft.com/office/powerpoint/2010/main" val="2196026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18:22 So moving on to relapsed/</a:t>
            </a:r>
            <a:r>
              <a:rPr lang="en-US" dirty="0" err="1"/>
              <a:t>refactory</a:t>
            </a:r>
            <a:r>
              <a:rPr lang="en-US" dirty="0"/>
              <a:t> CLL…</a:t>
            </a:r>
          </a:p>
        </p:txBody>
      </p:sp>
      <p:sp>
        <p:nvSpPr>
          <p:cNvPr id="4" name="Slide Number Placeholder 3"/>
          <p:cNvSpPr>
            <a:spLocks noGrp="1"/>
          </p:cNvSpPr>
          <p:nvPr>
            <p:ph type="sldNum" sz="quarter" idx="5"/>
          </p:nvPr>
        </p:nvSpPr>
        <p:spPr/>
        <p:txBody>
          <a:bodyPr/>
          <a:lstStyle/>
          <a:p>
            <a:fld id="{751D3658-505D-8147-AF5E-3032D04F79F0}" type="slidenum">
              <a:rPr lang="en-US" smtClean="0"/>
              <a:t>32</a:t>
            </a:fld>
            <a:endParaRPr lang="en-US" dirty="0"/>
          </a:p>
        </p:txBody>
      </p:sp>
    </p:spTree>
    <p:extLst>
      <p:ext uri="{BB962C8B-B14F-4D97-AF65-F5344CB8AC3E}">
        <p14:creationId xmlns:p14="http://schemas.microsoft.com/office/powerpoint/2010/main" val="213396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19:58 In patients with relapsed/</a:t>
            </a:r>
            <a:r>
              <a:rPr lang="en-US" dirty="0" err="1"/>
              <a:t>refactory</a:t>
            </a:r>
            <a:r>
              <a:rPr lang="en-US" dirty="0"/>
              <a:t> patients with del17p deletions</a:t>
            </a:r>
          </a:p>
        </p:txBody>
      </p:sp>
      <p:sp>
        <p:nvSpPr>
          <p:cNvPr id="4" name="Slide Number Placeholder 3"/>
          <p:cNvSpPr>
            <a:spLocks noGrp="1"/>
          </p:cNvSpPr>
          <p:nvPr>
            <p:ph type="sldNum" sz="quarter" idx="5"/>
          </p:nvPr>
        </p:nvSpPr>
        <p:spPr/>
        <p:txBody>
          <a:bodyPr/>
          <a:lstStyle/>
          <a:p>
            <a:fld id="{751D3658-505D-8147-AF5E-3032D04F79F0}" type="slidenum">
              <a:rPr lang="en-US" smtClean="0"/>
              <a:t>33</a:t>
            </a:fld>
            <a:endParaRPr lang="en-US" dirty="0"/>
          </a:p>
        </p:txBody>
      </p:sp>
    </p:spTree>
    <p:extLst>
      <p:ext uri="{BB962C8B-B14F-4D97-AF65-F5344CB8AC3E}">
        <p14:creationId xmlns:p14="http://schemas.microsoft.com/office/powerpoint/2010/main" val="149932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0:28 this activity is </a:t>
            </a:r>
          </a:p>
        </p:txBody>
      </p:sp>
      <p:sp>
        <p:nvSpPr>
          <p:cNvPr id="4" name="Slide Number Placeholder 3"/>
          <p:cNvSpPr>
            <a:spLocks noGrp="1"/>
          </p:cNvSpPr>
          <p:nvPr>
            <p:ph type="sldNum" sz="quarter" idx="5"/>
          </p:nvPr>
        </p:nvSpPr>
        <p:spPr/>
        <p:txBody>
          <a:bodyPr/>
          <a:lstStyle/>
          <a:p>
            <a:fld id="{751D3658-505D-8147-AF5E-3032D04F79F0}" type="slidenum">
              <a:rPr lang="en-US" smtClean="0"/>
              <a:t>4</a:t>
            </a:fld>
            <a:endParaRPr lang="en-US" dirty="0"/>
          </a:p>
        </p:txBody>
      </p:sp>
    </p:spTree>
    <p:extLst>
      <p:ext uri="{BB962C8B-B14F-4D97-AF65-F5344CB8AC3E}">
        <p14:creationId xmlns:p14="http://schemas.microsoft.com/office/powerpoint/2010/main" val="2266978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20:56 So this is 6 year updated data on the resonate trial</a:t>
            </a:r>
          </a:p>
        </p:txBody>
      </p:sp>
      <p:sp>
        <p:nvSpPr>
          <p:cNvPr id="4" name="Slide Number Placeholder 3"/>
          <p:cNvSpPr>
            <a:spLocks noGrp="1"/>
          </p:cNvSpPr>
          <p:nvPr>
            <p:ph type="sldNum" sz="quarter" idx="5"/>
          </p:nvPr>
        </p:nvSpPr>
        <p:spPr/>
        <p:txBody>
          <a:bodyPr/>
          <a:lstStyle/>
          <a:p>
            <a:fld id="{751D3658-505D-8147-AF5E-3032D04F79F0}" type="slidenum">
              <a:rPr lang="en-US" smtClean="0"/>
              <a:t>34</a:t>
            </a:fld>
            <a:endParaRPr lang="en-US" dirty="0"/>
          </a:p>
        </p:txBody>
      </p:sp>
    </p:spTree>
    <p:extLst>
      <p:ext uri="{BB962C8B-B14F-4D97-AF65-F5344CB8AC3E}">
        <p14:creationId xmlns:p14="http://schemas.microsoft.com/office/powerpoint/2010/main" val="269199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24887" fontAlgn="base">
              <a:lnSpc>
                <a:spcPct val="90000"/>
              </a:lnSpc>
              <a:spcBef>
                <a:spcPct val="0"/>
              </a:spcBef>
              <a:spcAft>
                <a:spcPct val="0"/>
              </a:spcAft>
              <a:defRPr/>
            </a:pPr>
            <a:r>
              <a:rPr lang="en-US" dirty="0"/>
              <a:t>21:34 And this next trial is ASCEND…</a:t>
            </a:r>
          </a:p>
        </p:txBody>
      </p:sp>
      <p:sp>
        <p:nvSpPr>
          <p:cNvPr id="4" name="Slide Number Placeholder 3"/>
          <p:cNvSpPr>
            <a:spLocks noGrp="1"/>
          </p:cNvSpPr>
          <p:nvPr>
            <p:ph type="sldNum" sz="quarter" idx="10"/>
          </p:nvPr>
        </p:nvSpPr>
        <p:spPr/>
        <p:txBody>
          <a:bodyPr/>
          <a:lstStyle/>
          <a:p>
            <a:pPr defTabSz="474619">
              <a:defRPr/>
            </a:pPr>
            <a:fld id="{895B959A-C54C-4C17-A8F7-D5CE4BED74E3}" type="slidenum">
              <a:rPr lang="en-US">
                <a:solidFill>
                  <a:prstClr val="black"/>
                </a:solidFill>
                <a:latin typeface="Calibri" panose="020F0502020204030204"/>
              </a:rPr>
              <a:pPr defTabSz="474619">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87616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22:15 But as you can see here the progression free survival</a:t>
            </a:r>
          </a:p>
        </p:txBody>
      </p:sp>
      <p:sp>
        <p:nvSpPr>
          <p:cNvPr id="4" name="Slide Number Placeholder 3"/>
          <p:cNvSpPr>
            <a:spLocks noGrp="1"/>
          </p:cNvSpPr>
          <p:nvPr>
            <p:ph type="sldNum" sz="quarter" idx="10"/>
          </p:nvPr>
        </p:nvSpPr>
        <p:spPr/>
        <p:txBody>
          <a:bodyPr/>
          <a:lstStyle/>
          <a:p>
            <a:pPr defTabSz="474619">
              <a:defRPr/>
            </a:pPr>
            <a:fld id="{895B959A-C54C-4C17-A8F7-D5CE4BED74E3}" type="slidenum">
              <a:rPr lang="en-US">
                <a:solidFill>
                  <a:prstClr val="black"/>
                </a:solidFill>
                <a:latin typeface="Calibri" panose="020F0502020204030204"/>
              </a:rPr>
              <a:pPr defTabSz="474619">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95300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22:36 And really, again, there is just as much </a:t>
            </a:r>
          </a:p>
        </p:txBody>
      </p:sp>
      <p:sp>
        <p:nvSpPr>
          <p:cNvPr id="4" name="Slide Number Placeholder 3"/>
          <p:cNvSpPr>
            <a:spLocks noGrp="1"/>
          </p:cNvSpPr>
          <p:nvPr>
            <p:ph type="sldNum" sz="quarter" idx="5"/>
          </p:nvPr>
        </p:nvSpPr>
        <p:spPr/>
        <p:txBody>
          <a:bodyPr/>
          <a:lstStyle/>
          <a:p>
            <a:fld id="{751D3658-505D-8147-AF5E-3032D04F79F0}" type="slidenum">
              <a:rPr lang="en-US" smtClean="0"/>
              <a:t>37</a:t>
            </a:fld>
            <a:endParaRPr lang="en-US" dirty="0"/>
          </a:p>
        </p:txBody>
      </p:sp>
    </p:spTree>
    <p:extLst>
      <p:ext uri="{BB962C8B-B14F-4D97-AF65-F5344CB8AC3E}">
        <p14:creationId xmlns:p14="http://schemas.microsoft.com/office/powerpoint/2010/main" val="3086035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23:14 so treatment considerations </a:t>
            </a:r>
          </a:p>
        </p:txBody>
      </p:sp>
      <p:sp>
        <p:nvSpPr>
          <p:cNvPr id="4" name="Slide Number Placeholder 3"/>
          <p:cNvSpPr>
            <a:spLocks noGrp="1"/>
          </p:cNvSpPr>
          <p:nvPr>
            <p:ph type="sldNum" sz="quarter" idx="5"/>
          </p:nvPr>
        </p:nvSpPr>
        <p:spPr/>
        <p:txBody>
          <a:bodyPr/>
          <a:lstStyle/>
          <a:p>
            <a:fld id="{751D3658-505D-8147-AF5E-3032D04F79F0}" type="slidenum">
              <a:rPr lang="en-US" smtClean="0"/>
              <a:t>38</a:t>
            </a:fld>
            <a:endParaRPr lang="en-US" dirty="0"/>
          </a:p>
        </p:txBody>
      </p:sp>
    </p:spTree>
    <p:extLst>
      <p:ext uri="{BB962C8B-B14F-4D97-AF65-F5344CB8AC3E}">
        <p14:creationId xmlns:p14="http://schemas.microsoft.com/office/powerpoint/2010/main" val="1130177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23:19 so adverse events</a:t>
            </a:r>
          </a:p>
          <a:p>
            <a:r>
              <a:rPr lang="en-US" dirty="0"/>
              <a:t>Said first and second generation (remove that)</a:t>
            </a:r>
          </a:p>
        </p:txBody>
      </p:sp>
      <p:sp>
        <p:nvSpPr>
          <p:cNvPr id="4" name="Slide Number Placeholder 3"/>
          <p:cNvSpPr>
            <a:spLocks noGrp="1"/>
          </p:cNvSpPr>
          <p:nvPr>
            <p:ph type="sldNum" sz="quarter" idx="5"/>
          </p:nvPr>
        </p:nvSpPr>
        <p:spPr/>
        <p:txBody>
          <a:bodyPr/>
          <a:lstStyle/>
          <a:p>
            <a:fld id="{751D3658-505D-8147-AF5E-3032D04F79F0}" type="slidenum">
              <a:rPr lang="en-US" smtClean="0"/>
              <a:t>39</a:t>
            </a:fld>
            <a:endParaRPr lang="en-US" dirty="0"/>
          </a:p>
        </p:txBody>
      </p:sp>
    </p:spTree>
    <p:extLst>
      <p:ext uri="{BB962C8B-B14F-4D97-AF65-F5344CB8AC3E}">
        <p14:creationId xmlns:p14="http://schemas.microsoft.com/office/powerpoint/2010/main" val="2898140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26:04 So lets talk about this a fib a little bit more </a:t>
            </a:r>
          </a:p>
        </p:txBody>
      </p:sp>
      <p:sp>
        <p:nvSpPr>
          <p:cNvPr id="4" name="Slide Number Placeholder 3"/>
          <p:cNvSpPr>
            <a:spLocks noGrp="1"/>
          </p:cNvSpPr>
          <p:nvPr>
            <p:ph type="sldNum" sz="quarter" idx="5"/>
          </p:nvPr>
        </p:nvSpPr>
        <p:spPr/>
        <p:txBody>
          <a:bodyPr/>
          <a:lstStyle/>
          <a:p>
            <a:fld id="{751D3658-505D-8147-AF5E-3032D04F79F0}" type="slidenum">
              <a:rPr lang="en-US" smtClean="0"/>
              <a:t>40</a:t>
            </a:fld>
            <a:endParaRPr lang="en-US" dirty="0"/>
          </a:p>
        </p:txBody>
      </p:sp>
    </p:spTree>
    <p:extLst>
      <p:ext uri="{BB962C8B-B14F-4D97-AF65-F5344CB8AC3E}">
        <p14:creationId xmlns:p14="http://schemas.microsoft.com/office/powerpoint/2010/main" val="3792258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26:53 so some special considerations for adverse events </a:t>
            </a:r>
          </a:p>
        </p:txBody>
      </p:sp>
      <p:sp>
        <p:nvSpPr>
          <p:cNvPr id="4" name="Slide Number Placeholder 3"/>
          <p:cNvSpPr>
            <a:spLocks noGrp="1"/>
          </p:cNvSpPr>
          <p:nvPr>
            <p:ph type="sldNum" sz="quarter" idx="5"/>
          </p:nvPr>
        </p:nvSpPr>
        <p:spPr/>
        <p:txBody>
          <a:bodyPr/>
          <a:lstStyle/>
          <a:p>
            <a:fld id="{751D3658-505D-8147-AF5E-3032D04F79F0}" type="slidenum">
              <a:rPr lang="en-US" smtClean="0"/>
              <a:t>41</a:t>
            </a:fld>
            <a:endParaRPr lang="en-US" dirty="0"/>
          </a:p>
        </p:txBody>
      </p:sp>
    </p:spTree>
    <p:extLst>
      <p:ext uri="{BB962C8B-B14F-4D97-AF65-F5344CB8AC3E}">
        <p14:creationId xmlns:p14="http://schemas.microsoft.com/office/powerpoint/2010/main" val="3662651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30:13 so in looking at dose modifications due to adverse events</a:t>
            </a:r>
          </a:p>
        </p:txBody>
      </p:sp>
      <p:sp>
        <p:nvSpPr>
          <p:cNvPr id="4" name="Slide Number Placeholder 3"/>
          <p:cNvSpPr>
            <a:spLocks noGrp="1"/>
          </p:cNvSpPr>
          <p:nvPr>
            <p:ph type="sldNum" sz="quarter" idx="5"/>
          </p:nvPr>
        </p:nvSpPr>
        <p:spPr/>
        <p:txBody>
          <a:bodyPr/>
          <a:lstStyle/>
          <a:p>
            <a:fld id="{751D3658-505D-8147-AF5E-3032D04F79F0}" type="slidenum">
              <a:rPr lang="en-US" smtClean="0"/>
              <a:t>42</a:t>
            </a:fld>
            <a:endParaRPr lang="en-US" dirty="0"/>
          </a:p>
        </p:txBody>
      </p:sp>
    </p:spTree>
    <p:extLst>
      <p:ext uri="{BB962C8B-B14F-4D97-AF65-F5344CB8AC3E}">
        <p14:creationId xmlns:p14="http://schemas.microsoft.com/office/powerpoint/2010/main" val="3091041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31:32 drug </a:t>
            </a:r>
            <a:r>
              <a:rPr lang="en-US" dirty="0" err="1"/>
              <a:t>drug</a:t>
            </a:r>
            <a:r>
              <a:rPr lang="en-US" dirty="0"/>
              <a:t> interactions, this is a big issue with about every drug that we give</a:t>
            </a:r>
          </a:p>
        </p:txBody>
      </p:sp>
      <p:sp>
        <p:nvSpPr>
          <p:cNvPr id="4" name="Slide Number Placeholder 3"/>
          <p:cNvSpPr>
            <a:spLocks noGrp="1"/>
          </p:cNvSpPr>
          <p:nvPr>
            <p:ph type="sldNum" sz="quarter" idx="5"/>
          </p:nvPr>
        </p:nvSpPr>
        <p:spPr/>
        <p:txBody>
          <a:bodyPr/>
          <a:lstStyle/>
          <a:p>
            <a:pPr defTabSz="474619">
              <a:defRPr/>
            </a:pPr>
            <a:fld id="{751D3658-505D-8147-AF5E-3032D04F79F0}" type="slidenum">
              <a:rPr lang="en-US">
                <a:solidFill>
                  <a:prstClr val="black"/>
                </a:solidFill>
                <a:latin typeface="Calibri" panose="020F0502020204030204"/>
              </a:rPr>
              <a:pPr defTabSz="474619">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730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~0:35 - Our learning objectives are </a:t>
            </a:r>
          </a:p>
        </p:txBody>
      </p:sp>
      <p:sp>
        <p:nvSpPr>
          <p:cNvPr id="4" name="Slide Number Placeholder 3"/>
          <p:cNvSpPr>
            <a:spLocks noGrp="1"/>
          </p:cNvSpPr>
          <p:nvPr>
            <p:ph type="sldNum" sz="quarter" idx="5"/>
          </p:nvPr>
        </p:nvSpPr>
        <p:spPr/>
        <p:txBody>
          <a:bodyPr/>
          <a:lstStyle/>
          <a:p>
            <a:fld id="{751D3658-505D-8147-AF5E-3032D04F79F0}" type="slidenum">
              <a:rPr lang="en-US" smtClean="0"/>
              <a:t>5</a:t>
            </a:fld>
            <a:endParaRPr lang="en-US" dirty="0"/>
          </a:p>
        </p:txBody>
      </p:sp>
    </p:spTree>
    <p:extLst>
      <p:ext uri="{BB962C8B-B14F-4D97-AF65-F5344CB8AC3E}">
        <p14:creationId xmlns:p14="http://schemas.microsoft.com/office/powerpoint/2010/main" val="1525446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33:10 it is almost identical for </a:t>
            </a:r>
            <a:r>
              <a:rPr lang="en-US" dirty="0" err="1"/>
              <a:t>acalabrutinib</a:t>
            </a:r>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44</a:t>
            </a:fld>
            <a:endParaRPr lang="en-US" dirty="0"/>
          </a:p>
        </p:txBody>
      </p:sp>
    </p:spTree>
    <p:extLst>
      <p:ext uri="{BB962C8B-B14F-4D97-AF65-F5344CB8AC3E}">
        <p14:creationId xmlns:p14="http://schemas.microsoft.com/office/powerpoint/2010/main" val="3300590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34:08 so in talking about that bleeding risk again…</a:t>
            </a:r>
          </a:p>
        </p:txBody>
      </p:sp>
      <p:sp>
        <p:nvSpPr>
          <p:cNvPr id="4" name="Slide Number Placeholder 3"/>
          <p:cNvSpPr>
            <a:spLocks noGrp="1"/>
          </p:cNvSpPr>
          <p:nvPr>
            <p:ph type="sldNum" sz="quarter" idx="5"/>
          </p:nvPr>
        </p:nvSpPr>
        <p:spPr/>
        <p:txBody>
          <a:bodyPr/>
          <a:lstStyle/>
          <a:p>
            <a:pPr defTabSz="474619">
              <a:defRPr/>
            </a:pPr>
            <a:fld id="{751D3658-505D-8147-AF5E-3032D04F79F0}" type="slidenum">
              <a:rPr lang="en-US">
                <a:solidFill>
                  <a:prstClr val="black"/>
                </a:solidFill>
                <a:latin typeface="Calibri" panose="020F0502020204030204"/>
              </a:rPr>
              <a:pPr defTabSz="474619">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8294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35:37 So applying clinical trial data to your practice</a:t>
            </a:r>
          </a:p>
        </p:txBody>
      </p:sp>
      <p:sp>
        <p:nvSpPr>
          <p:cNvPr id="4" name="Slide Number Placeholder 3"/>
          <p:cNvSpPr>
            <a:spLocks noGrp="1"/>
          </p:cNvSpPr>
          <p:nvPr>
            <p:ph type="sldNum" sz="quarter" idx="5"/>
          </p:nvPr>
        </p:nvSpPr>
        <p:spPr/>
        <p:txBody>
          <a:bodyPr/>
          <a:lstStyle/>
          <a:p>
            <a:fld id="{751D3658-505D-8147-AF5E-3032D04F79F0}" type="slidenum">
              <a:rPr lang="en-US" smtClean="0"/>
              <a:t>46</a:t>
            </a:fld>
            <a:endParaRPr lang="en-US" dirty="0"/>
          </a:p>
        </p:txBody>
      </p:sp>
    </p:spTree>
    <p:extLst>
      <p:ext uri="{BB962C8B-B14F-4D97-AF65-F5344CB8AC3E}">
        <p14:creationId xmlns:p14="http://schemas.microsoft.com/office/powerpoint/2010/main" val="3872464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35:45 so our first case is…</a:t>
            </a:r>
          </a:p>
        </p:txBody>
      </p:sp>
      <p:sp>
        <p:nvSpPr>
          <p:cNvPr id="4" name="Slide Number Placeholder 3"/>
          <p:cNvSpPr>
            <a:spLocks noGrp="1"/>
          </p:cNvSpPr>
          <p:nvPr>
            <p:ph type="sldNum" sz="quarter" idx="5"/>
          </p:nvPr>
        </p:nvSpPr>
        <p:spPr/>
        <p:txBody>
          <a:bodyPr/>
          <a:lstStyle/>
          <a:p>
            <a:fld id="{751D3658-505D-8147-AF5E-3032D04F79F0}" type="slidenum">
              <a:rPr lang="en-US" smtClean="0"/>
              <a:t>47</a:t>
            </a:fld>
            <a:endParaRPr lang="en-US" dirty="0"/>
          </a:p>
        </p:txBody>
      </p:sp>
    </p:spTree>
    <p:extLst>
      <p:ext uri="{BB962C8B-B14F-4D97-AF65-F5344CB8AC3E}">
        <p14:creationId xmlns:p14="http://schemas.microsoft.com/office/powerpoint/2010/main" val="4024371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37:27 So what first line therapy should she start on?</a:t>
            </a:r>
          </a:p>
        </p:txBody>
      </p:sp>
      <p:sp>
        <p:nvSpPr>
          <p:cNvPr id="4" name="Slide Number Placeholder 3"/>
          <p:cNvSpPr>
            <a:spLocks noGrp="1"/>
          </p:cNvSpPr>
          <p:nvPr>
            <p:ph type="sldNum" sz="quarter" idx="5"/>
          </p:nvPr>
        </p:nvSpPr>
        <p:spPr/>
        <p:txBody>
          <a:bodyPr/>
          <a:lstStyle/>
          <a:p>
            <a:fld id="{751D3658-505D-8147-AF5E-3032D04F79F0}" type="slidenum">
              <a:rPr lang="en-US" smtClean="0"/>
              <a:t>48</a:t>
            </a:fld>
            <a:endParaRPr lang="en-US" dirty="0"/>
          </a:p>
        </p:txBody>
      </p:sp>
    </p:spTree>
    <p:extLst>
      <p:ext uri="{BB962C8B-B14F-4D97-AF65-F5344CB8AC3E}">
        <p14:creationId xmlns:p14="http://schemas.microsoft.com/office/powerpoint/2010/main" val="2371474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37:52 so lets think about her again… </a:t>
            </a:r>
            <a:r>
              <a:rPr lang="en-US" dirty="0" err="1"/>
              <a:t>shes</a:t>
            </a:r>
            <a:r>
              <a:rPr lang="en-US" dirty="0"/>
              <a:t> 74…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205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38:28 so ibrutinib is historically the most commonly used regimen, although if we go back and </a:t>
            </a:r>
            <a:r>
              <a:rPr lang="en-US" dirty="0" err="1"/>
              <a:t>acalabrutinib</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799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38:48 A thorough history and physical is needed</a:t>
            </a:r>
          </a:p>
        </p:txBody>
      </p:sp>
      <p:sp>
        <p:nvSpPr>
          <p:cNvPr id="4" name="Slide Number Placeholder 3"/>
          <p:cNvSpPr>
            <a:spLocks noGrp="1"/>
          </p:cNvSpPr>
          <p:nvPr>
            <p:ph type="sldNum" sz="quarter" idx="10"/>
          </p:nvPr>
        </p:nvSpPr>
        <p:spPr/>
        <p:txBody>
          <a:bodyPr/>
          <a:lstStyle/>
          <a:p>
            <a:pPr marL="0" marR="0" lvl="0" indent="0" algn="r" defTabSz="474619" rtl="0" eaLnBrk="1" fontAlgn="auto" latinLnBrk="0" hangingPunct="1">
              <a:lnSpc>
                <a:spcPct val="100000"/>
              </a:lnSpc>
              <a:spcBef>
                <a:spcPts val="0"/>
              </a:spcBef>
              <a:spcAft>
                <a:spcPts val="0"/>
              </a:spcAft>
              <a:buClrTx/>
              <a:buSzTx/>
              <a:buFontTx/>
              <a:buNone/>
              <a:tabLst/>
              <a:defRPr/>
            </a:pPr>
            <a:fld id="{A52ED8AC-1B93-E54C-BD85-9092026B2C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619"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142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40:06 Alright so back to our patient…</a:t>
            </a:r>
          </a:p>
        </p:txBody>
      </p:sp>
      <p:sp>
        <p:nvSpPr>
          <p:cNvPr id="4" name="Slide Number Placeholder 3"/>
          <p:cNvSpPr>
            <a:spLocks noGrp="1"/>
          </p:cNvSpPr>
          <p:nvPr>
            <p:ph type="sldNum" sz="quarter" idx="5"/>
          </p:nvPr>
        </p:nvSpPr>
        <p:spPr/>
        <p:txBody>
          <a:bodyPr/>
          <a:lstStyle/>
          <a:p>
            <a:fld id="{751D3658-505D-8147-AF5E-3032D04F79F0}" type="slidenum">
              <a:rPr lang="en-US" smtClean="0"/>
              <a:t>53</a:t>
            </a:fld>
            <a:endParaRPr lang="en-US" dirty="0"/>
          </a:p>
        </p:txBody>
      </p:sp>
    </p:spTree>
    <p:extLst>
      <p:ext uri="{BB962C8B-B14F-4D97-AF65-F5344CB8AC3E}">
        <p14:creationId xmlns:p14="http://schemas.microsoft.com/office/powerpoint/2010/main" val="4026848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40:32 So remember there are cardiac toxicities</a:t>
            </a:r>
          </a:p>
        </p:txBody>
      </p:sp>
      <p:sp>
        <p:nvSpPr>
          <p:cNvPr id="4" name="Slide Number Placeholder 3"/>
          <p:cNvSpPr>
            <a:spLocks noGrp="1"/>
          </p:cNvSpPr>
          <p:nvPr>
            <p:ph type="sldNum" sz="quarter" idx="5"/>
          </p:nvPr>
        </p:nvSpPr>
        <p:spPr/>
        <p:txBody>
          <a:bodyPr/>
          <a:lstStyle/>
          <a:p>
            <a:fld id="{751D3658-505D-8147-AF5E-3032D04F79F0}" type="slidenum">
              <a:rPr lang="en-US" smtClean="0"/>
              <a:t>54</a:t>
            </a:fld>
            <a:endParaRPr lang="en-US" dirty="0"/>
          </a:p>
        </p:txBody>
      </p:sp>
    </p:spTree>
    <p:extLst>
      <p:ext uri="{BB962C8B-B14F-4D97-AF65-F5344CB8AC3E}">
        <p14:creationId xmlns:p14="http://schemas.microsoft.com/office/powerpoint/2010/main" val="219036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37:52 so lets think about her again… </a:t>
            </a:r>
            <a:r>
              <a:rPr lang="en-US" dirty="0" err="1"/>
              <a:t>shes</a:t>
            </a:r>
            <a:r>
              <a:rPr lang="en-US" dirty="0"/>
              <a:t> 74…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208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40:55 so we recently had some data </a:t>
            </a:r>
          </a:p>
        </p:txBody>
      </p:sp>
      <p:sp>
        <p:nvSpPr>
          <p:cNvPr id="4" name="Slide Number Placeholder 3"/>
          <p:cNvSpPr>
            <a:spLocks noGrp="1"/>
          </p:cNvSpPr>
          <p:nvPr>
            <p:ph type="sldNum" sz="quarter" idx="10"/>
          </p:nvPr>
        </p:nvSpPr>
        <p:spPr/>
        <p:txBody>
          <a:bodyPr/>
          <a:lstStyle/>
          <a:p>
            <a:pPr marL="0" marR="0" lvl="0" indent="0" algn="r" defTabSz="457520" rtl="0" eaLnBrk="1" fontAlgn="auto" latinLnBrk="0" hangingPunct="1">
              <a:lnSpc>
                <a:spcPct val="100000"/>
              </a:lnSpc>
              <a:spcBef>
                <a:spcPts val="0"/>
              </a:spcBef>
              <a:spcAft>
                <a:spcPts val="0"/>
              </a:spcAft>
              <a:buClrTx/>
              <a:buSzTx/>
              <a:buFontTx/>
              <a:buNone/>
              <a:tabLst/>
              <a:defRPr/>
            </a:pPr>
            <a:fld id="{895B959A-C54C-4C17-A8F7-D5CE4BED74E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52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398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41:44 So JC was started on antihypertensives</a:t>
            </a:r>
          </a:p>
        </p:txBody>
      </p:sp>
      <p:sp>
        <p:nvSpPr>
          <p:cNvPr id="4" name="Slide Number Placeholder 3"/>
          <p:cNvSpPr>
            <a:spLocks noGrp="1"/>
          </p:cNvSpPr>
          <p:nvPr>
            <p:ph type="sldNum" sz="quarter" idx="5"/>
          </p:nvPr>
        </p:nvSpPr>
        <p:spPr/>
        <p:txBody>
          <a:bodyPr/>
          <a:lstStyle/>
          <a:p>
            <a:fld id="{751D3658-505D-8147-AF5E-3032D04F79F0}" type="slidenum">
              <a:rPr lang="en-US" smtClean="0"/>
              <a:t>56</a:t>
            </a:fld>
            <a:endParaRPr lang="en-US" dirty="0"/>
          </a:p>
        </p:txBody>
      </p:sp>
    </p:spTree>
    <p:extLst>
      <p:ext uri="{BB962C8B-B14F-4D97-AF65-F5344CB8AC3E}">
        <p14:creationId xmlns:p14="http://schemas.microsoft.com/office/powerpoint/2010/main" val="1566377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42:29 So assuming that she is adherent with her dosing….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567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43:55 So </a:t>
            </a:r>
            <a:r>
              <a:rPr lang="en-US" dirty="0" err="1"/>
              <a:t>shes</a:t>
            </a:r>
            <a:r>
              <a:rPr lang="en-US" dirty="0"/>
              <a:t> a 74 year old female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208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44:25 So the correct answer here is to switch to venetoclax</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94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44:50 so what is next in overcoming this inhibition?</a:t>
            </a:r>
          </a:p>
        </p:txBody>
      </p:sp>
      <p:sp>
        <p:nvSpPr>
          <p:cNvPr id="4" name="Slide Number Placeholder 3"/>
          <p:cNvSpPr>
            <a:spLocks noGrp="1"/>
          </p:cNvSpPr>
          <p:nvPr>
            <p:ph type="sldNum" sz="quarter" idx="5"/>
          </p:nvPr>
        </p:nvSpPr>
        <p:spPr/>
        <p:txBody>
          <a:bodyPr/>
          <a:lstStyle/>
          <a:p>
            <a:fld id="{751D3658-505D-8147-AF5E-3032D04F79F0}" type="slidenum">
              <a:rPr lang="en-US" smtClean="0"/>
              <a:t>61</a:t>
            </a:fld>
            <a:endParaRPr lang="en-US" dirty="0"/>
          </a:p>
        </p:txBody>
      </p:sp>
    </p:spTree>
    <p:extLst>
      <p:ext uri="{BB962C8B-B14F-4D97-AF65-F5344CB8AC3E}">
        <p14:creationId xmlns:p14="http://schemas.microsoft.com/office/powerpoint/2010/main" val="102208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45:35 SO our second case is a previously treated patient…</a:t>
            </a:r>
          </a:p>
        </p:txBody>
      </p:sp>
      <p:sp>
        <p:nvSpPr>
          <p:cNvPr id="4" name="Slide Number Placeholder 3"/>
          <p:cNvSpPr>
            <a:spLocks noGrp="1"/>
          </p:cNvSpPr>
          <p:nvPr>
            <p:ph type="sldNum" sz="quarter" idx="5"/>
          </p:nvPr>
        </p:nvSpPr>
        <p:spPr/>
        <p:txBody>
          <a:bodyPr/>
          <a:lstStyle/>
          <a:p>
            <a:fld id="{751D3658-505D-8147-AF5E-3032D04F79F0}" type="slidenum">
              <a:rPr lang="en-US" smtClean="0"/>
              <a:t>62</a:t>
            </a:fld>
            <a:endParaRPr lang="en-US" dirty="0"/>
          </a:p>
        </p:txBody>
      </p:sp>
    </p:spTree>
    <p:extLst>
      <p:ext uri="{BB962C8B-B14F-4D97-AF65-F5344CB8AC3E}">
        <p14:creationId xmlns:p14="http://schemas.microsoft.com/office/powerpoint/2010/main" val="1160651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46:47 so in looking at treatment options…</a:t>
            </a:r>
          </a:p>
        </p:txBody>
      </p:sp>
      <p:sp>
        <p:nvSpPr>
          <p:cNvPr id="4" name="Slide Number Placeholder 3"/>
          <p:cNvSpPr>
            <a:spLocks noGrp="1"/>
          </p:cNvSpPr>
          <p:nvPr>
            <p:ph type="sldNum" sz="quarter" idx="5"/>
          </p:nvPr>
        </p:nvSpPr>
        <p:spPr/>
        <p:txBody>
          <a:bodyPr/>
          <a:lstStyle/>
          <a:p>
            <a:fld id="{751D3658-505D-8147-AF5E-3032D04F79F0}" type="slidenum">
              <a:rPr lang="en-US" smtClean="0"/>
              <a:t>63</a:t>
            </a:fld>
            <a:endParaRPr lang="en-US" dirty="0"/>
          </a:p>
        </p:txBody>
      </p:sp>
    </p:spTree>
    <p:extLst>
      <p:ext uri="{BB962C8B-B14F-4D97-AF65-F5344CB8AC3E}">
        <p14:creationId xmlns:p14="http://schemas.microsoft.com/office/powerpoint/2010/main" val="87438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47:34 So he gets started on ibrutinib </a:t>
            </a:r>
          </a:p>
        </p:txBody>
      </p:sp>
      <p:sp>
        <p:nvSpPr>
          <p:cNvPr id="4" name="Slide Number Placeholder 3"/>
          <p:cNvSpPr>
            <a:spLocks noGrp="1"/>
          </p:cNvSpPr>
          <p:nvPr>
            <p:ph type="sldNum" sz="quarter" idx="5"/>
          </p:nvPr>
        </p:nvSpPr>
        <p:spPr/>
        <p:txBody>
          <a:bodyPr/>
          <a:lstStyle/>
          <a:p>
            <a:fld id="{751D3658-505D-8147-AF5E-3032D04F79F0}" type="slidenum">
              <a:rPr lang="en-US" smtClean="0"/>
              <a:t>64</a:t>
            </a:fld>
            <a:endParaRPr lang="en-US" dirty="0"/>
          </a:p>
        </p:txBody>
      </p:sp>
    </p:spTree>
    <p:extLst>
      <p:ext uri="{BB962C8B-B14F-4D97-AF65-F5344CB8AC3E}">
        <p14:creationId xmlns:p14="http://schemas.microsoft.com/office/powerpoint/2010/main" val="31049262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47:54 So would you switch to </a:t>
            </a:r>
            <a:r>
              <a:rPr lang="en-US" dirty="0" err="1"/>
              <a:t>acalabrutinib</a:t>
            </a:r>
            <a:r>
              <a:rPr lang="en-US" dirty="0"/>
              <a:t>?</a:t>
            </a:r>
          </a:p>
        </p:txBody>
      </p:sp>
      <p:sp>
        <p:nvSpPr>
          <p:cNvPr id="4" name="Slide Number Placeholder 3"/>
          <p:cNvSpPr>
            <a:spLocks noGrp="1"/>
          </p:cNvSpPr>
          <p:nvPr>
            <p:ph type="sldNum" sz="quarter" idx="10"/>
          </p:nvPr>
        </p:nvSpPr>
        <p:spPr/>
        <p:txBody>
          <a:bodyPr/>
          <a:lstStyle/>
          <a:p>
            <a:pPr marL="0" marR="0" lvl="0" indent="0" algn="r" defTabSz="457520" rtl="0" eaLnBrk="1" fontAlgn="auto" latinLnBrk="0" hangingPunct="1">
              <a:lnSpc>
                <a:spcPct val="100000"/>
              </a:lnSpc>
              <a:spcBef>
                <a:spcPts val="0"/>
              </a:spcBef>
              <a:spcAft>
                <a:spcPts val="0"/>
              </a:spcAft>
              <a:buClrTx/>
              <a:buSzTx/>
              <a:buFontTx/>
              <a:buNone/>
              <a:tabLst/>
              <a:defRPr/>
            </a:pPr>
            <a:fld id="{A52ED8AC-1B93-E54C-BD85-9092026B2C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52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70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43:55 So </a:t>
            </a:r>
            <a:r>
              <a:rPr lang="en-US" dirty="0" err="1"/>
              <a:t>shes</a:t>
            </a:r>
            <a:r>
              <a:rPr lang="en-US" dirty="0"/>
              <a:t> a 74 year old female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6553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48:49 So would you switch him to </a:t>
            </a:r>
            <a:r>
              <a:rPr lang="en-US" dirty="0" err="1"/>
              <a:t>acalabrutinib</a:t>
            </a:r>
            <a:r>
              <a:rPr lang="en-US" dirty="0"/>
              <a:t> to improve tolerance?</a:t>
            </a:r>
          </a:p>
        </p:txBody>
      </p:sp>
      <p:sp>
        <p:nvSpPr>
          <p:cNvPr id="4" name="Slide Number Placeholder 3"/>
          <p:cNvSpPr>
            <a:spLocks noGrp="1"/>
          </p:cNvSpPr>
          <p:nvPr>
            <p:ph type="sldNum" sz="quarter" idx="10"/>
          </p:nvPr>
        </p:nvSpPr>
        <p:spPr/>
        <p:txBody>
          <a:bodyPr/>
          <a:lstStyle/>
          <a:p>
            <a:pPr marL="0" marR="0" lvl="0" indent="0" algn="r" defTabSz="457520" rtl="0" eaLnBrk="1" fontAlgn="auto" latinLnBrk="0" hangingPunct="1">
              <a:lnSpc>
                <a:spcPct val="100000"/>
              </a:lnSpc>
              <a:spcBef>
                <a:spcPts val="0"/>
              </a:spcBef>
              <a:spcAft>
                <a:spcPts val="0"/>
              </a:spcAft>
              <a:buClrTx/>
              <a:buSzTx/>
              <a:buFontTx/>
              <a:buNone/>
              <a:tabLst/>
              <a:defRPr/>
            </a:pPr>
            <a:fld id="{A52ED8AC-1B93-E54C-BD85-9092026B2C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52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3800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49:32 So which of the following statements are true regarding </a:t>
            </a:r>
            <a:r>
              <a:rPr lang="en-US" dirty="0" err="1"/>
              <a:t>arthraligas</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708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50:06 And the correct answer here is 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9512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50:37 So EP gets prescribed multiple courses of steroids.. </a:t>
            </a:r>
          </a:p>
        </p:txBody>
      </p:sp>
      <p:sp>
        <p:nvSpPr>
          <p:cNvPr id="4" name="Slide Number Placeholder 3"/>
          <p:cNvSpPr>
            <a:spLocks noGrp="1"/>
          </p:cNvSpPr>
          <p:nvPr>
            <p:ph type="sldNum" sz="quarter" idx="5"/>
          </p:nvPr>
        </p:nvSpPr>
        <p:spPr/>
        <p:txBody>
          <a:bodyPr/>
          <a:lstStyle/>
          <a:p>
            <a:fld id="{751D3658-505D-8147-AF5E-3032D04F79F0}" type="slidenum">
              <a:rPr lang="en-US" smtClean="0"/>
              <a:t>70</a:t>
            </a:fld>
            <a:endParaRPr lang="en-US" dirty="0"/>
          </a:p>
        </p:txBody>
      </p:sp>
    </p:spTree>
    <p:extLst>
      <p:ext uri="{BB962C8B-B14F-4D97-AF65-F5344CB8AC3E}">
        <p14:creationId xmlns:p14="http://schemas.microsoft.com/office/powerpoint/2010/main" val="2477514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51:22 And so again this is our 64 year old male…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514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52:14 The correct answer is B.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2317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52:56 So considerations to ensure </a:t>
            </a:r>
            <a:r>
              <a:rPr lang="en-US" dirty="0" err="1"/>
              <a:t>BTKi</a:t>
            </a:r>
            <a:r>
              <a:rPr lang="en-US" dirty="0"/>
              <a:t> therapy success</a:t>
            </a:r>
          </a:p>
        </p:txBody>
      </p:sp>
      <p:sp>
        <p:nvSpPr>
          <p:cNvPr id="4" name="Slide Number Placeholder 3"/>
          <p:cNvSpPr>
            <a:spLocks noGrp="1"/>
          </p:cNvSpPr>
          <p:nvPr>
            <p:ph type="sldNum" sz="quarter" idx="5"/>
          </p:nvPr>
        </p:nvSpPr>
        <p:spPr/>
        <p:txBody>
          <a:bodyPr/>
          <a:lstStyle/>
          <a:p>
            <a:fld id="{751D3658-505D-8147-AF5E-3032D04F79F0}" type="slidenum">
              <a:rPr lang="en-US" smtClean="0"/>
              <a:t>74</a:t>
            </a:fld>
            <a:endParaRPr lang="en-US" dirty="0"/>
          </a:p>
        </p:txBody>
      </p:sp>
    </p:spTree>
    <p:extLst>
      <p:ext uri="{BB962C8B-B14F-4D97-AF65-F5344CB8AC3E}">
        <p14:creationId xmlns:p14="http://schemas.microsoft.com/office/powerpoint/2010/main" val="30965575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52:56 So considerations to ensure </a:t>
            </a:r>
            <a:r>
              <a:rPr lang="en-US" dirty="0" err="1"/>
              <a:t>BTKi</a:t>
            </a:r>
            <a:r>
              <a:rPr lang="en-US" dirty="0"/>
              <a:t> therapy success</a:t>
            </a:r>
          </a:p>
        </p:txBody>
      </p:sp>
      <p:sp>
        <p:nvSpPr>
          <p:cNvPr id="4" name="Slide Number Placeholder 3"/>
          <p:cNvSpPr>
            <a:spLocks noGrp="1"/>
          </p:cNvSpPr>
          <p:nvPr>
            <p:ph type="sldNum" sz="quarter" idx="5"/>
          </p:nvPr>
        </p:nvSpPr>
        <p:spPr/>
        <p:txBody>
          <a:bodyPr/>
          <a:lstStyle/>
          <a:p>
            <a:fld id="{751D3658-505D-8147-AF5E-3032D04F79F0}" type="slidenum">
              <a:rPr lang="en-US" smtClean="0"/>
              <a:t>75</a:t>
            </a:fld>
            <a:endParaRPr lang="en-US" dirty="0"/>
          </a:p>
        </p:txBody>
      </p:sp>
    </p:spTree>
    <p:extLst>
      <p:ext uri="{BB962C8B-B14F-4D97-AF65-F5344CB8AC3E}">
        <p14:creationId xmlns:p14="http://schemas.microsoft.com/office/powerpoint/2010/main" val="5988152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54:55 And that’s ….</a:t>
            </a:r>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78</a:t>
            </a:fld>
            <a:endParaRPr lang="en-US" dirty="0"/>
          </a:p>
        </p:txBody>
      </p:sp>
    </p:spTree>
    <p:extLst>
      <p:ext uri="{BB962C8B-B14F-4D97-AF65-F5344CB8AC3E}">
        <p14:creationId xmlns:p14="http://schemas.microsoft.com/office/powerpoint/2010/main" val="261328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49:32 So which of the following statements are true regarding </a:t>
            </a:r>
            <a:r>
              <a:rPr lang="en-US" dirty="0" err="1"/>
              <a:t>arthraligas</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26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51:22 And so again this is our 64 year old male…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0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1:39 - So targeting the BCR pathway</a:t>
            </a:r>
          </a:p>
        </p:txBody>
      </p:sp>
      <p:sp>
        <p:nvSpPr>
          <p:cNvPr id="4" name="Slide Number Placeholder 3"/>
          <p:cNvSpPr>
            <a:spLocks noGrp="1"/>
          </p:cNvSpPr>
          <p:nvPr>
            <p:ph type="sldNum" sz="quarter" idx="5"/>
          </p:nvPr>
        </p:nvSpPr>
        <p:spPr/>
        <p:txBody>
          <a:bodyPr/>
          <a:lstStyle/>
          <a:p>
            <a:fld id="{751D3658-505D-8147-AF5E-3032D04F79F0}" type="slidenum">
              <a:rPr lang="en-US" smtClean="0"/>
              <a:t>13</a:t>
            </a:fld>
            <a:endParaRPr lang="en-US" dirty="0"/>
          </a:p>
        </p:txBody>
      </p:sp>
    </p:spTree>
    <p:extLst>
      <p:ext uri="{BB962C8B-B14F-4D97-AF65-F5344CB8AC3E}">
        <p14:creationId xmlns:p14="http://schemas.microsoft.com/office/powerpoint/2010/main" val="45924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34225" y="711900"/>
            <a:ext cx="4752574" cy="1102519"/>
          </a:xfrm>
        </p:spPr>
        <p:txBody>
          <a:bodyPr/>
          <a:lstStyle>
            <a:lvl1pPr algn="ctr">
              <a:defRPr>
                <a:solidFill>
                  <a:srgbClr val="F25724"/>
                </a:solidFill>
              </a:defRPr>
            </a:lvl1pPr>
          </a:lstStyle>
          <a:p>
            <a:r>
              <a:rPr lang="en-US" dirty="0"/>
              <a:t>Click to edit Master title style</a:t>
            </a:r>
          </a:p>
        </p:txBody>
      </p:sp>
      <p:sp>
        <p:nvSpPr>
          <p:cNvPr id="3" name="Subtitle 2"/>
          <p:cNvSpPr>
            <a:spLocks noGrp="1"/>
          </p:cNvSpPr>
          <p:nvPr>
            <p:ph type="subTitle" idx="1"/>
          </p:nvPr>
        </p:nvSpPr>
        <p:spPr>
          <a:xfrm>
            <a:off x="3934225" y="2152893"/>
            <a:ext cx="4752574" cy="1314450"/>
          </a:xfrm>
        </p:spPr>
        <p:txBody>
          <a:bodyPr/>
          <a:lstStyle>
            <a:lvl1pPr marL="0" indent="0" algn="ctr">
              <a:buNone/>
              <a:defRPr>
                <a:solidFill>
                  <a:srgbClr val="644E5A"/>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234294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29600" cy="3394472"/>
          </a:xfrm>
        </p:spPr>
        <p:txBody>
          <a:bodyPr/>
          <a:lstStyle>
            <a:lvl1pPr>
              <a:buClr>
                <a:srgbClr val="F25724"/>
              </a:buClr>
              <a:defRPr>
                <a:solidFill>
                  <a:srgbClr val="644E5A"/>
                </a:solidFill>
                <a:latin typeface="Calibri" charset="0"/>
                <a:ea typeface="Calibri" charset="0"/>
                <a:cs typeface="Calibri" charset="0"/>
              </a:defRPr>
            </a:lvl1pPr>
            <a:lvl2pPr>
              <a:buClr>
                <a:srgbClr val="F25724"/>
              </a:buClr>
              <a:defRPr>
                <a:solidFill>
                  <a:srgbClr val="644E5A"/>
                </a:solidFill>
                <a:latin typeface="Calibri" charset="0"/>
                <a:ea typeface="Calibri" charset="0"/>
                <a:cs typeface="Calibri" charset="0"/>
              </a:defRPr>
            </a:lvl2pPr>
            <a:lvl3pPr>
              <a:buClr>
                <a:srgbClr val="F25724"/>
              </a:buClr>
              <a:defRPr>
                <a:solidFill>
                  <a:srgbClr val="644E5A"/>
                </a:solidFill>
                <a:latin typeface="Calibri" charset="0"/>
                <a:ea typeface="Calibri" charset="0"/>
                <a:cs typeface="Calibri" charset="0"/>
              </a:defRPr>
            </a:lvl3pPr>
            <a:lvl4pPr>
              <a:buClr>
                <a:srgbClr val="F25724"/>
              </a:buClr>
              <a:defRPr>
                <a:solidFill>
                  <a:srgbClr val="644E5A"/>
                </a:solidFill>
                <a:latin typeface="Calibri" charset="0"/>
                <a:ea typeface="Calibri" charset="0"/>
                <a:cs typeface="Calibri" charset="0"/>
              </a:defRPr>
            </a:lvl4pPr>
            <a:lvl5pPr>
              <a:buClr>
                <a:srgbClr val="F25724"/>
              </a:buClr>
              <a:defRPr>
                <a:solidFill>
                  <a:srgbClr val="644E5A"/>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457200" y="20337"/>
            <a:ext cx="8229601" cy="1102519"/>
          </a:xfrm>
        </p:spPr>
        <p:txBody>
          <a:bodyPr/>
          <a:lstStyle>
            <a:lvl1pPr algn="ctr">
              <a:defRPr>
                <a:solidFill>
                  <a:srgbClr val="F25724"/>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90767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1718" y="0"/>
            <a:ext cx="7117882" cy="1102519"/>
          </a:xfrm>
        </p:spPr>
        <p:txBody>
          <a:bodyPr/>
          <a:lstStyle>
            <a:lvl1pPr algn="ctr">
              <a:defRPr>
                <a:solidFill>
                  <a:srgbClr val="F25724"/>
                </a:solidFill>
              </a:defRPr>
            </a:lvl1pPr>
          </a:lstStyle>
          <a:p>
            <a:r>
              <a:rPr lang="en-US" dirty="0"/>
              <a:t>Click to edit Master title style</a:t>
            </a:r>
          </a:p>
        </p:txBody>
      </p:sp>
      <p:sp>
        <p:nvSpPr>
          <p:cNvPr id="3" name="Subtitle 2"/>
          <p:cNvSpPr>
            <a:spLocks noGrp="1"/>
          </p:cNvSpPr>
          <p:nvPr>
            <p:ph type="subTitle" idx="1"/>
          </p:nvPr>
        </p:nvSpPr>
        <p:spPr>
          <a:xfrm>
            <a:off x="1470259" y="1361438"/>
            <a:ext cx="6203482" cy="1314450"/>
          </a:xfrm>
        </p:spPr>
        <p:txBody>
          <a:bodyPr/>
          <a:lstStyle>
            <a:lvl1pPr marL="0" indent="0" algn="ctr">
              <a:buNone/>
              <a:defRPr>
                <a:solidFill>
                  <a:srgbClr val="644E5A"/>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147367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29600" cy="3394472"/>
          </a:xfrm>
        </p:spPr>
        <p:txBody>
          <a:bodyPr/>
          <a:lstStyle>
            <a:lvl1pPr>
              <a:buClr>
                <a:srgbClr val="F25724"/>
              </a:buClr>
              <a:defRPr>
                <a:solidFill>
                  <a:srgbClr val="644E5A"/>
                </a:solidFill>
                <a:latin typeface="Calibri" charset="0"/>
                <a:ea typeface="Calibri" charset="0"/>
                <a:cs typeface="Calibri" charset="0"/>
              </a:defRPr>
            </a:lvl1pPr>
            <a:lvl2pPr>
              <a:buClr>
                <a:srgbClr val="F25724"/>
              </a:buClr>
              <a:defRPr>
                <a:solidFill>
                  <a:srgbClr val="644E5A"/>
                </a:solidFill>
                <a:latin typeface="Calibri" charset="0"/>
                <a:ea typeface="Calibri" charset="0"/>
                <a:cs typeface="Calibri" charset="0"/>
              </a:defRPr>
            </a:lvl2pPr>
            <a:lvl3pPr>
              <a:buClr>
                <a:srgbClr val="F25724"/>
              </a:buClr>
              <a:defRPr>
                <a:solidFill>
                  <a:srgbClr val="644E5A"/>
                </a:solidFill>
                <a:latin typeface="Calibri" charset="0"/>
                <a:ea typeface="Calibri" charset="0"/>
                <a:cs typeface="Calibri" charset="0"/>
              </a:defRPr>
            </a:lvl3pPr>
            <a:lvl4pPr>
              <a:buClr>
                <a:srgbClr val="F25724"/>
              </a:buClr>
              <a:defRPr>
                <a:solidFill>
                  <a:srgbClr val="644E5A"/>
                </a:solidFill>
                <a:latin typeface="Calibri" charset="0"/>
                <a:ea typeface="Calibri" charset="0"/>
                <a:cs typeface="Calibri" charset="0"/>
              </a:defRPr>
            </a:lvl4pPr>
            <a:lvl5pPr>
              <a:buClr>
                <a:srgbClr val="F25724"/>
              </a:buClr>
              <a:defRPr>
                <a:solidFill>
                  <a:srgbClr val="644E5A"/>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457200" y="20337"/>
            <a:ext cx="8229601" cy="1102519"/>
          </a:xfrm>
        </p:spPr>
        <p:txBody>
          <a:bodyPr/>
          <a:lstStyle>
            <a:lvl1pPr algn="ctr">
              <a:defRPr>
                <a:solidFill>
                  <a:srgbClr val="F25724"/>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96866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276" y="1200151"/>
            <a:ext cx="4729524" cy="3394472"/>
          </a:xfrm>
        </p:spPr>
        <p:txBody>
          <a:bodyPr/>
          <a:lstStyle>
            <a:lvl1pPr>
              <a:buClr>
                <a:srgbClr val="F25724"/>
              </a:buClr>
              <a:defRPr>
                <a:solidFill>
                  <a:srgbClr val="644E5A"/>
                </a:solidFill>
                <a:latin typeface="Calibri" charset="0"/>
                <a:ea typeface="Calibri" charset="0"/>
                <a:cs typeface="Calibri" charset="0"/>
              </a:defRPr>
            </a:lvl1pPr>
            <a:lvl2pPr>
              <a:buClr>
                <a:srgbClr val="F25724"/>
              </a:buClr>
              <a:defRPr>
                <a:solidFill>
                  <a:srgbClr val="644E5A"/>
                </a:solidFill>
                <a:latin typeface="Calibri" charset="0"/>
                <a:ea typeface="Calibri" charset="0"/>
                <a:cs typeface="Calibri" charset="0"/>
              </a:defRPr>
            </a:lvl2pPr>
            <a:lvl3pPr>
              <a:buClr>
                <a:srgbClr val="F25724"/>
              </a:buClr>
              <a:defRPr>
                <a:solidFill>
                  <a:srgbClr val="644E5A"/>
                </a:solidFill>
                <a:latin typeface="Calibri" charset="0"/>
                <a:ea typeface="Calibri" charset="0"/>
                <a:cs typeface="Calibri" charset="0"/>
              </a:defRPr>
            </a:lvl3pPr>
            <a:lvl4pPr>
              <a:buClr>
                <a:srgbClr val="F25724"/>
              </a:buClr>
              <a:defRPr>
                <a:solidFill>
                  <a:srgbClr val="644E5A"/>
                </a:solidFill>
                <a:latin typeface="Calibri" charset="0"/>
                <a:ea typeface="Calibri" charset="0"/>
                <a:cs typeface="Calibri" charset="0"/>
              </a:defRPr>
            </a:lvl4pPr>
            <a:lvl5pPr>
              <a:buClr>
                <a:srgbClr val="F25724"/>
              </a:buClr>
              <a:defRPr>
                <a:solidFill>
                  <a:srgbClr val="644E5A"/>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3957277" y="20337"/>
            <a:ext cx="4729524" cy="1102519"/>
          </a:xfrm>
        </p:spPr>
        <p:txBody>
          <a:bodyPr/>
          <a:lstStyle>
            <a:lvl1pPr algn="ctr">
              <a:defRPr>
                <a:solidFill>
                  <a:srgbClr val="F25724"/>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208843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1718" y="0"/>
            <a:ext cx="7117882" cy="1102519"/>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470259" y="1361438"/>
            <a:ext cx="6203482" cy="1314450"/>
          </a:xfrm>
        </p:spPr>
        <p:txBody>
          <a:bodyPr/>
          <a:lstStyle>
            <a:lvl1pPr marL="0" indent="0" algn="ctr">
              <a:buNone/>
              <a:defRPr>
                <a:solidFill>
                  <a:srgbClr val="F25724"/>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29600" cy="3394472"/>
          </a:xfrm>
        </p:spPr>
        <p:txBody>
          <a:bodyPr/>
          <a:lstStyle>
            <a:lvl1pPr>
              <a:buClr>
                <a:srgbClr val="F25724"/>
              </a:buClr>
              <a:defRPr>
                <a:solidFill>
                  <a:srgbClr val="644E5A"/>
                </a:solidFill>
                <a:latin typeface="Calibri" charset="0"/>
                <a:ea typeface="Calibri" charset="0"/>
                <a:cs typeface="Calibri" charset="0"/>
              </a:defRPr>
            </a:lvl1pPr>
            <a:lvl2pPr>
              <a:buClr>
                <a:srgbClr val="F25724"/>
              </a:buClr>
              <a:defRPr>
                <a:solidFill>
                  <a:srgbClr val="644E5A"/>
                </a:solidFill>
                <a:latin typeface="Calibri" charset="0"/>
                <a:ea typeface="Calibri" charset="0"/>
                <a:cs typeface="Calibri" charset="0"/>
              </a:defRPr>
            </a:lvl2pPr>
            <a:lvl3pPr>
              <a:buClr>
                <a:srgbClr val="F25724"/>
              </a:buClr>
              <a:defRPr>
                <a:solidFill>
                  <a:srgbClr val="644E5A"/>
                </a:solidFill>
                <a:latin typeface="Calibri" charset="0"/>
                <a:ea typeface="Calibri" charset="0"/>
                <a:cs typeface="Calibri" charset="0"/>
              </a:defRPr>
            </a:lvl3pPr>
            <a:lvl4pPr>
              <a:buClr>
                <a:srgbClr val="F25724"/>
              </a:buClr>
              <a:defRPr>
                <a:solidFill>
                  <a:srgbClr val="644E5A"/>
                </a:solidFill>
                <a:latin typeface="Calibri" charset="0"/>
                <a:ea typeface="Calibri" charset="0"/>
                <a:cs typeface="Calibri" charset="0"/>
              </a:defRPr>
            </a:lvl4pPr>
            <a:lvl5pPr>
              <a:buClr>
                <a:srgbClr val="F25724"/>
              </a:buClr>
              <a:defRPr>
                <a:solidFill>
                  <a:srgbClr val="644E5A"/>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457200" y="20337"/>
            <a:ext cx="8229601" cy="1102519"/>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1718" y="0"/>
            <a:ext cx="7117882" cy="1102519"/>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470259" y="1361438"/>
            <a:ext cx="6203482" cy="1314450"/>
          </a:xfrm>
        </p:spPr>
        <p:txBody>
          <a:bodyPr/>
          <a:lstStyle>
            <a:lvl1pPr marL="0" indent="0" algn="ctr">
              <a:buNone/>
              <a:defRPr>
                <a:solidFill>
                  <a:srgbClr val="F25724"/>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12292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29600" cy="3394472"/>
          </a:xfrm>
        </p:spPr>
        <p:txBody>
          <a:bodyPr/>
          <a:lstStyle>
            <a:lvl1pPr>
              <a:buClr>
                <a:srgbClr val="F25724"/>
              </a:buClr>
              <a:defRPr>
                <a:solidFill>
                  <a:srgbClr val="644E5A"/>
                </a:solidFill>
                <a:latin typeface="Calibri" charset="0"/>
                <a:ea typeface="Calibri" charset="0"/>
                <a:cs typeface="Calibri" charset="0"/>
              </a:defRPr>
            </a:lvl1pPr>
            <a:lvl2pPr>
              <a:buClr>
                <a:srgbClr val="F25724"/>
              </a:buClr>
              <a:defRPr>
                <a:solidFill>
                  <a:srgbClr val="644E5A"/>
                </a:solidFill>
                <a:latin typeface="Calibri" charset="0"/>
                <a:ea typeface="Calibri" charset="0"/>
                <a:cs typeface="Calibri" charset="0"/>
              </a:defRPr>
            </a:lvl2pPr>
            <a:lvl3pPr>
              <a:buClr>
                <a:srgbClr val="F25724"/>
              </a:buClr>
              <a:defRPr>
                <a:solidFill>
                  <a:srgbClr val="644E5A"/>
                </a:solidFill>
                <a:latin typeface="Calibri" charset="0"/>
                <a:ea typeface="Calibri" charset="0"/>
                <a:cs typeface="Calibri" charset="0"/>
              </a:defRPr>
            </a:lvl3pPr>
            <a:lvl4pPr>
              <a:buClr>
                <a:srgbClr val="F25724"/>
              </a:buClr>
              <a:defRPr>
                <a:solidFill>
                  <a:srgbClr val="644E5A"/>
                </a:solidFill>
                <a:latin typeface="Calibri" charset="0"/>
                <a:ea typeface="Calibri" charset="0"/>
                <a:cs typeface="Calibri" charset="0"/>
              </a:defRPr>
            </a:lvl4pPr>
            <a:lvl5pPr>
              <a:buClr>
                <a:srgbClr val="F25724"/>
              </a:buClr>
              <a:defRPr>
                <a:solidFill>
                  <a:srgbClr val="644E5A"/>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457200" y="20337"/>
            <a:ext cx="8229601" cy="1102519"/>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27485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1718" y="222837"/>
            <a:ext cx="7117882" cy="1102519"/>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470259" y="1914525"/>
            <a:ext cx="6203482" cy="1314450"/>
          </a:xfrm>
        </p:spPr>
        <p:txBody>
          <a:bodyPr/>
          <a:lstStyle>
            <a:lvl1pPr marL="0" indent="0" algn="ctr">
              <a:buNone/>
              <a:defRPr>
                <a:solidFill>
                  <a:srgbClr val="F25724"/>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277439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836483"/>
            <a:ext cx="8229600" cy="2758139"/>
          </a:xfrm>
        </p:spPr>
        <p:txBody>
          <a:bodyPr/>
          <a:lstStyle>
            <a:lvl1pPr>
              <a:buClr>
                <a:srgbClr val="F25724"/>
              </a:buClr>
              <a:defRPr>
                <a:solidFill>
                  <a:srgbClr val="644E5A"/>
                </a:solidFill>
                <a:latin typeface="Calibri" charset="0"/>
                <a:ea typeface="Calibri" charset="0"/>
                <a:cs typeface="Calibri" charset="0"/>
              </a:defRPr>
            </a:lvl1pPr>
            <a:lvl2pPr>
              <a:buClr>
                <a:srgbClr val="F25724"/>
              </a:buClr>
              <a:defRPr>
                <a:solidFill>
                  <a:srgbClr val="644E5A"/>
                </a:solidFill>
                <a:latin typeface="Calibri" charset="0"/>
                <a:ea typeface="Calibri" charset="0"/>
                <a:cs typeface="Calibri" charset="0"/>
              </a:defRPr>
            </a:lvl2pPr>
            <a:lvl3pPr>
              <a:buClr>
                <a:srgbClr val="F25724"/>
              </a:buClr>
              <a:defRPr>
                <a:solidFill>
                  <a:srgbClr val="644E5A"/>
                </a:solidFill>
                <a:latin typeface="Calibri" charset="0"/>
                <a:ea typeface="Calibri" charset="0"/>
                <a:cs typeface="Calibri" charset="0"/>
              </a:defRPr>
            </a:lvl3pPr>
            <a:lvl4pPr>
              <a:buClr>
                <a:srgbClr val="F25724"/>
              </a:buClr>
              <a:defRPr>
                <a:solidFill>
                  <a:srgbClr val="644E5A"/>
                </a:solidFill>
                <a:latin typeface="Calibri" charset="0"/>
                <a:ea typeface="Calibri" charset="0"/>
                <a:cs typeface="Calibri" charset="0"/>
              </a:defRPr>
            </a:lvl4pPr>
            <a:lvl5pPr>
              <a:buClr>
                <a:srgbClr val="F25724"/>
              </a:buClr>
              <a:defRPr>
                <a:solidFill>
                  <a:srgbClr val="644E5A"/>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457199" y="294181"/>
            <a:ext cx="8229601" cy="1102519"/>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247773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1718" y="0"/>
            <a:ext cx="7117882" cy="1102519"/>
          </a:xfrm>
        </p:spPr>
        <p:txBody>
          <a:bodyPr/>
          <a:lstStyle>
            <a:lvl1pPr algn="ctr">
              <a:defRPr>
                <a:solidFill>
                  <a:srgbClr val="F25724"/>
                </a:solidFill>
              </a:defRPr>
            </a:lvl1pPr>
          </a:lstStyle>
          <a:p>
            <a:r>
              <a:rPr lang="en-US" dirty="0"/>
              <a:t>Click to edit Master title style</a:t>
            </a:r>
          </a:p>
        </p:txBody>
      </p:sp>
      <p:sp>
        <p:nvSpPr>
          <p:cNvPr id="3" name="Subtitle 2"/>
          <p:cNvSpPr>
            <a:spLocks noGrp="1"/>
          </p:cNvSpPr>
          <p:nvPr>
            <p:ph type="subTitle" idx="1"/>
          </p:nvPr>
        </p:nvSpPr>
        <p:spPr>
          <a:xfrm>
            <a:off x="1470259" y="1361438"/>
            <a:ext cx="6203482" cy="1314450"/>
          </a:xfrm>
        </p:spPr>
        <p:txBody>
          <a:bodyPr/>
          <a:lstStyle>
            <a:lvl1pPr marL="0" indent="0" algn="ctr">
              <a:buNone/>
              <a:defRPr>
                <a:solidFill>
                  <a:srgbClr val="644E5A"/>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2087029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276004409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200658452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1084006248"/>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1258245721"/>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389302934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7" name="Picture 6"/>
          <p:cNvPicPr>
            <a:picLocks noChangeAspect="1"/>
          </p:cNvPicPr>
          <p:nvPr userDrawn="1"/>
        </p:nvPicPr>
        <p:blipFill>
          <a:blip r:embed="rId4"/>
          <a:srcRect/>
          <a:stretch/>
        </p:blipFill>
        <p:spPr>
          <a:xfrm>
            <a:off x="0" y="0"/>
            <a:ext cx="9144000" cy="5143500"/>
          </a:xfrm>
          <a:prstGeom prst="rect">
            <a:avLst/>
          </a:prstGeom>
        </p:spPr>
      </p:pic>
    </p:spTree>
    <p:extLst>
      <p:ext uri="{BB962C8B-B14F-4D97-AF65-F5344CB8AC3E}">
        <p14:creationId xmlns:p14="http://schemas.microsoft.com/office/powerpoint/2010/main" val="4077626523"/>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luuebnarJAhUGXIgKHQIEBxkQjRwIBw&amp;url=https://www.bhmpics.com/view-lebron_james_slam_dunk-wide.html&amp;bvm=bv.108194040,d.cGU&amp;psig=AFQjCNGczYQm24zWYUtHTe79ihWtM77J2A&amp;ust=1448494651045492"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8268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rmAutofit/>
          </a:bodyPr>
          <a:lstStyle/>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Ibrutinib dose should be increased</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Switch to a different BTKi (i.e., acalabrutinib)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Switch to venetoclax + rituximab </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Add obinutuzumab to ibrutinib therapy</a:t>
            </a:r>
          </a:p>
          <a:p>
            <a:pPr marL="457200" indent="-457200">
              <a:lnSpc>
                <a:spcPct val="90000"/>
              </a:lnSpc>
              <a:spcBef>
                <a:spcPts val="0"/>
              </a:spcBef>
              <a:spcAft>
                <a:spcPts val="1200"/>
              </a:spcAft>
              <a:buFont typeface="+mj-lt"/>
              <a:buAutoNum type="alphaUcPeriod"/>
            </a:pPr>
            <a:endParaRPr lang="en-US" sz="28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200" b="1" dirty="0">
                <a:latin typeface="Calibri" panose="020F0502020204030204" pitchFamily="34" charset="0"/>
              </a:rPr>
              <a:t>JC was on ibrutinib therapy for over a year. She now presents with progressive symptoms, and molecular analysis finds a BTK C481S mutation present. </a:t>
            </a:r>
            <a:br>
              <a:rPr lang="en-US" sz="2200" b="1" dirty="0">
                <a:latin typeface="Calibri" panose="020F0502020204030204" pitchFamily="34" charset="0"/>
              </a:rPr>
            </a:br>
            <a:br>
              <a:rPr lang="en-US" sz="2200" b="1" dirty="0">
                <a:latin typeface="Calibri" panose="020F0502020204030204" pitchFamily="34" charset="0"/>
              </a:rPr>
            </a:br>
            <a:r>
              <a:rPr lang="en-US" sz="2200" b="1" dirty="0">
                <a:latin typeface="Calibri" panose="020F0502020204030204" pitchFamily="34" charset="0"/>
              </a:rPr>
              <a:t>What is the best treatment option JC at this time? </a:t>
            </a:r>
          </a:p>
        </p:txBody>
      </p:sp>
    </p:spTree>
    <p:extLst>
      <p:ext uri="{BB962C8B-B14F-4D97-AF65-F5344CB8AC3E}">
        <p14:creationId xmlns:p14="http://schemas.microsoft.com/office/powerpoint/2010/main" val="21671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412750" y="1866214"/>
            <a:ext cx="8318500" cy="3302000"/>
          </a:xfrm>
        </p:spPr>
        <p:txBody>
          <a:bodyPr>
            <a:noAutofit/>
          </a:bodyPr>
          <a:lstStyle/>
          <a:p>
            <a:pPr marL="457200" indent="-457200">
              <a:lnSpc>
                <a:spcPct val="90000"/>
              </a:lnSpc>
              <a:spcBef>
                <a:spcPts val="0"/>
              </a:spcBef>
              <a:spcAft>
                <a:spcPts val="1200"/>
              </a:spcAft>
              <a:buFont typeface="+mj-lt"/>
              <a:buAutoNum type="alphaUcPeriod"/>
            </a:pPr>
            <a:r>
              <a:rPr lang="en-US" sz="2400" dirty="0">
                <a:solidFill>
                  <a:srgbClr val="000000"/>
                </a:solidFill>
                <a:latin typeface="Calibri" panose="020F0502020204030204" pitchFamily="34" charset="0"/>
              </a:rPr>
              <a:t>Management should consist of acetaminophen and/or a short course of prednisone </a:t>
            </a:r>
          </a:p>
          <a:p>
            <a:pPr marL="457200" indent="-457200">
              <a:lnSpc>
                <a:spcPct val="90000"/>
              </a:lnSpc>
              <a:spcBef>
                <a:spcPts val="0"/>
              </a:spcBef>
              <a:spcAft>
                <a:spcPts val="1200"/>
              </a:spcAft>
              <a:buFont typeface="+mj-lt"/>
              <a:buAutoNum type="alphaUcPeriod"/>
            </a:pPr>
            <a:r>
              <a:rPr lang="en-US" sz="2400" dirty="0">
                <a:solidFill>
                  <a:srgbClr val="000000"/>
                </a:solidFill>
                <a:latin typeface="Calibri" panose="020F0502020204030204" pitchFamily="34" charset="0"/>
              </a:rPr>
              <a:t>Arthralgias usually do not occur until late in the course of therapy</a:t>
            </a:r>
          </a:p>
          <a:p>
            <a:pPr marL="457200" indent="-457200">
              <a:lnSpc>
                <a:spcPct val="90000"/>
              </a:lnSpc>
              <a:spcBef>
                <a:spcPts val="0"/>
              </a:spcBef>
              <a:spcAft>
                <a:spcPts val="1200"/>
              </a:spcAft>
              <a:buFont typeface="+mj-lt"/>
              <a:buAutoNum type="alphaUcPeriod"/>
            </a:pPr>
            <a:r>
              <a:rPr lang="en-US" sz="2400" dirty="0">
                <a:solidFill>
                  <a:srgbClr val="000000"/>
                </a:solidFill>
                <a:latin typeface="Calibri" panose="020F0502020204030204" pitchFamily="34" charset="0"/>
              </a:rPr>
              <a:t>Acalabrutinib is a more selective BTKi than ibrutinib, resulting in fewer off-target adverse events, such as arthralgias</a:t>
            </a:r>
          </a:p>
          <a:p>
            <a:pPr marL="457200" indent="-457200">
              <a:lnSpc>
                <a:spcPct val="90000"/>
              </a:lnSpc>
              <a:spcBef>
                <a:spcPts val="0"/>
              </a:spcBef>
              <a:spcAft>
                <a:spcPts val="1200"/>
              </a:spcAft>
              <a:buFont typeface="+mj-lt"/>
              <a:buAutoNum type="alphaUcPeriod"/>
            </a:pPr>
            <a:r>
              <a:rPr lang="en-US" sz="2400" dirty="0">
                <a:solidFill>
                  <a:srgbClr val="000000"/>
                </a:solidFill>
                <a:latin typeface="Calibri" panose="020F0502020204030204" pitchFamily="34" charset="0"/>
              </a:rPr>
              <a:t>Both A and C are correct</a:t>
            </a:r>
          </a:p>
          <a:p>
            <a:pPr marL="457200" indent="-457200">
              <a:lnSpc>
                <a:spcPct val="90000"/>
              </a:lnSpc>
              <a:spcBef>
                <a:spcPts val="0"/>
              </a:spcBef>
              <a:spcAft>
                <a:spcPts val="1200"/>
              </a:spcAft>
              <a:buFont typeface="+mj-lt"/>
              <a:buAutoNum type="alphaUcPeriod"/>
            </a:pPr>
            <a:endParaRPr lang="en-US" sz="24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206500" y="325738"/>
            <a:ext cx="7937500" cy="1066800"/>
          </a:xfrm>
        </p:spPr>
        <p:txBody>
          <a:bodyPr anchor="ctr">
            <a:noAutofit/>
          </a:bodyPr>
          <a:lstStyle/>
          <a:p>
            <a:pPr algn="l">
              <a:lnSpc>
                <a:spcPct val="90000"/>
              </a:lnSpc>
            </a:pPr>
            <a:r>
              <a:rPr lang="en-US" sz="3200" b="1" dirty="0">
                <a:latin typeface="Calibri" panose="020F0502020204030204" pitchFamily="34" charset="0"/>
              </a:rPr>
              <a:t>Which of the following statement(s) are true regarding arthralgias and BTK inhibitors? </a:t>
            </a:r>
          </a:p>
        </p:txBody>
      </p:sp>
    </p:spTree>
    <p:extLst>
      <p:ext uri="{BB962C8B-B14F-4D97-AF65-F5344CB8AC3E}">
        <p14:creationId xmlns:p14="http://schemas.microsoft.com/office/powerpoint/2010/main" val="340125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Autofit/>
          </a:bodyPr>
          <a:lstStyle/>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The headache is unlikely to improve with continued therapy and alternative treatment is warranted</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Continue acalabrutinib and add supportive care, such as acetaminophen and caffeine, and counsel him that headaches are often transient and resolve within 4–8 weeks</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Reduce dose to 100 mg PO once daily based on package insert dosing</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High-dose NSAID therapy is the safest and most effective treatment for acalabrutinib induced headache</a:t>
            </a:r>
          </a:p>
          <a:p>
            <a:pPr marL="457200" indent="-457200">
              <a:lnSpc>
                <a:spcPct val="90000"/>
              </a:lnSpc>
              <a:spcBef>
                <a:spcPts val="0"/>
              </a:spcBef>
              <a:spcAft>
                <a:spcPts val="1200"/>
              </a:spcAft>
              <a:buFont typeface="+mj-lt"/>
              <a:buAutoNum type="alphaUcPeriod"/>
            </a:pPr>
            <a:endParaRPr lang="en-US" sz="21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400" b="1" dirty="0">
                <a:latin typeface="Calibri" panose="020F0502020204030204" pitchFamily="34" charset="0"/>
              </a:rPr>
              <a:t>EP is a 64-year-old male with relapsed CLL who initiated acalabrutinib 100 mg PO twice daily 2 weeks ago. He presents to clinic with complaints of daily headaches.  </a:t>
            </a:r>
            <a:br>
              <a:rPr lang="en-US" sz="2400" b="1" dirty="0">
                <a:latin typeface="Calibri" panose="020F0502020204030204" pitchFamily="34" charset="0"/>
              </a:rPr>
            </a:br>
            <a:r>
              <a:rPr lang="en-US" sz="2400" b="1" dirty="0">
                <a:latin typeface="Calibri" panose="020F0502020204030204" pitchFamily="34" charset="0"/>
              </a:rPr>
              <a:t>Which of the following would be the best response?</a:t>
            </a:r>
          </a:p>
        </p:txBody>
      </p:sp>
    </p:spTree>
    <p:extLst>
      <p:ext uri="{BB962C8B-B14F-4D97-AF65-F5344CB8AC3E}">
        <p14:creationId xmlns:p14="http://schemas.microsoft.com/office/powerpoint/2010/main" val="339489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8131" y="1587500"/>
            <a:ext cx="5635869" cy="2032000"/>
          </a:xfrm>
        </p:spPr>
        <p:txBody>
          <a:bodyPr anchor="ctr">
            <a:noAutofit/>
          </a:bodyPr>
          <a:lstStyle/>
          <a:p>
            <a:pPr>
              <a:lnSpc>
                <a:spcPct val="90000"/>
              </a:lnSpc>
            </a:pPr>
            <a:r>
              <a:rPr lang="en-US" sz="4000" b="1" dirty="0">
                <a:latin typeface="Calibri" panose="020F0502020204030204" pitchFamily="34" charset="0"/>
              </a:rPr>
              <a:t>Targeting the BCR Pathway in CLL</a:t>
            </a:r>
            <a:br>
              <a:rPr lang="en-US" sz="4000" b="1" dirty="0">
                <a:latin typeface="Calibri" panose="020F0502020204030204" pitchFamily="34" charset="0"/>
              </a:rPr>
            </a:br>
            <a:r>
              <a:rPr lang="en-US" sz="3200" b="1" i="1" dirty="0">
                <a:latin typeface="Calibri" panose="020F0502020204030204" pitchFamily="34" charset="0"/>
              </a:rPr>
              <a:t>A Novel Approach</a:t>
            </a:r>
            <a:endParaRPr lang="en-US" sz="4000" b="1" i="1" dirty="0">
              <a:latin typeface="Calibri" panose="020F0502020204030204" pitchFamily="34" charset="0"/>
            </a:endParaRPr>
          </a:p>
        </p:txBody>
      </p:sp>
    </p:spTree>
    <p:extLst>
      <p:ext uri="{BB962C8B-B14F-4D97-AF65-F5344CB8AC3E}">
        <p14:creationId xmlns:p14="http://schemas.microsoft.com/office/powerpoint/2010/main" val="85190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cs typeface="Arial" panose="020B0604020202020204" pitchFamily="34" charset="0"/>
              </a:rPr>
              <a:t>Chronic Lymphocytic Leukemia</a:t>
            </a:r>
            <a:br>
              <a:rPr lang="en-US" sz="4000" b="1" dirty="0">
                <a:latin typeface="Calibri" panose="020F0502020204030204" pitchFamily="34" charset="0"/>
                <a:cs typeface="Arial" panose="020B0604020202020204" pitchFamily="34" charset="0"/>
              </a:rPr>
            </a:br>
            <a:r>
              <a:rPr lang="en-US" sz="3600" b="1" i="1" dirty="0">
                <a:latin typeface="Calibri" panose="020F0502020204030204" pitchFamily="34" charset="0"/>
                <a:cs typeface="Arial" panose="020B0604020202020204" pitchFamily="34" charset="0"/>
              </a:rPr>
              <a:t>Overview</a:t>
            </a:r>
            <a:r>
              <a:rPr lang="en-US" sz="4000" b="1" i="1" dirty="0">
                <a:latin typeface="Calibri" panose="020F0502020204030204" pitchFamily="34" charset="0"/>
                <a:cs typeface="Arial" panose="020B0604020202020204" pitchFamily="34" charset="0"/>
              </a:rPr>
              <a:t> </a:t>
            </a:r>
          </a:p>
        </p:txBody>
      </p:sp>
      <p:sp>
        <p:nvSpPr>
          <p:cNvPr id="11267" name="Rectangle 3"/>
          <p:cNvSpPr>
            <a:spLocks noGrp="1" noChangeArrowheads="1"/>
          </p:cNvSpPr>
          <p:nvPr>
            <p:ph type="body" idx="1"/>
          </p:nvPr>
        </p:nvSpPr>
        <p:spPr>
          <a:xfrm>
            <a:off x="254000" y="1206500"/>
            <a:ext cx="8636000" cy="3683000"/>
          </a:xfrm>
        </p:spPr>
        <p:txBody>
          <a:bodyPr>
            <a:noAutofit/>
          </a:bodyPr>
          <a:lstStyle/>
          <a:p>
            <a:pPr marL="274320" indent="-274320">
              <a:lnSpc>
                <a:spcPct val="90000"/>
              </a:lnSpc>
              <a:spcBef>
                <a:spcPts val="0"/>
              </a:spcBef>
              <a:spcAft>
                <a:spcPts val="600"/>
              </a:spcAft>
            </a:pPr>
            <a:r>
              <a:rPr lang="en-US" sz="2200" dirty="0">
                <a:solidFill>
                  <a:srgbClr val="000000"/>
                </a:solidFill>
                <a:latin typeface="Calibri" panose="020F0502020204030204" pitchFamily="34" charset="0"/>
                <a:cs typeface="Arial" panose="020B0604020202020204" pitchFamily="34" charset="0"/>
              </a:rPr>
              <a:t>Most common leukemia in the Western world</a:t>
            </a:r>
          </a:p>
          <a:p>
            <a:pPr marL="731520" lvl="2" indent="-274320">
              <a:lnSpc>
                <a:spcPct val="90000"/>
              </a:lnSpc>
              <a:spcBef>
                <a:spcPts val="0"/>
              </a:spcBef>
              <a:spcAft>
                <a:spcPts val="600"/>
              </a:spcAft>
            </a:pPr>
            <a:r>
              <a:rPr lang="en-US" sz="2000" dirty="0">
                <a:solidFill>
                  <a:srgbClr val="000000"/>
                </a:solidFill>
                <a:latin typeface="Calibri" panose="020F0502020204030204" pitchFamily="34" charset="0"/>
                <a:cs typeface="Arial" panose="020B0604020202020204" pitchFamily="34" charset="0"/>
              </a:rPr>
              <a:t>&gt;20,000 new cases/year in the United States with ~4,000 deaths</a:t>
            </a:r>
          </a:p>
          <a:p>
            <a:pPr marL="274320" indent="-274320">
              <a:lnSpc>
                <a:spcPct val="90000"/>
              </a:lnSpc>
              <a:spcBef>
                <a:spcPts val="0"/>
              </a:spcBef>
              <a:spcAft>
                <a:spcPts val="600"/>
              </a:spcAft>
            </a:pPr>
            <a:r>
              <a:rPr lang="en-US" sz="2200" dirty="0">
                <a:solidFill>
                  <a:srgbClr val="000000"/>
                </a:solidFill>
                <a:latin typeface="Calibri" panose="020F0502020204030204" pitchFamily="34" charset="0"/>
                <a:cs typeface="Arial" panose="020B0604020202020204" pitchFamily="34" charset="0"/>
              </a:rPr>
              <a:t>Median age at diagnosis = 70 years</a:t>
            </a:r>
          </a:p>
          <a:p>
            <a:pPr marL="274320" indent="-274320">
              <a:lnSpc>
                <a:spcPct val="90000"/>
              </a:lnSpc>
              <a:spcBef>
                <a:spcPts val="0"/>
              </a:spcBef>
              <a:spcAft>
                <a:spcPts val="600"/>
              </a:spcAft>
            </a:pPr>
            <a:r>
              <a:rPr lang="en-US" sz="2200" dirty="0">
                <a:solidFill>
                  <a:srgbClr val="000000"/>
                </a:solidFill>
                <a:latin typeface="Calibri" panose="020F0502020204030204" pitchFamily="34" charset="0"/>
                <a:cs typeface="Arial" panose="020B0604020202020204" pitchFamily="34" charset="0"/>
              </a:rPr>
              <a:t>Heterogeneous disease with wide-ranging clinical course</a:t>
            </a:r>
          </a:p>
          <a:p>
            <a:pPr marL="274320" indent="-274320">
              <a:lnSpc>
                <a:spcPct val="90000"/>
              </a:lnSpc>
              <a:spcBef>
                <a:spcPts val="0"/>
              </a:spcBef>
              <a:spcAft>
                <a:spcPts val="600"/>
              </a:spcAft>
            </a:pPr>
            <a:r>
              <a:rPr lang="en-US" sz="2200" dirty="0">
                <a:solidFill>
                  <a:srgbClr val="000000"/>
                </a:solidFill>
                <a:latin typeface="Calibri" panose="020F0502020204030204" pitchFamily="34" charset="0"/>
                <a:cs typeface="Arial" panose="020B0604020202020204" pitchFamily="34" charset="0"/>
              </a:rPr>
              <a:t>Strongest tendency of leukemias for family aggregation</a:t>
            </a:r>
          </a:p>
          <a:p>
            <a:pPr marL="274320" indent="-274320">
              <a:lnSpc>
                <a:spcPct val="90000"/>
              </a:lnSpc>
              <a:spcBef>
                <a:spcPts val="0"/>
              </a:spcBef>
              <a:spcAft>
                <a:spcPts val="600"/>
              </a:spcAft>
            </a:pPr>
            <a:r>
              <a:rPr lang="en-US" sz="2200" dirty="0">
                <a:solidFill>
                  <a:srgbClr val="000000"/>
                </a:solidFill>
                <a:latin typeface="Calibri" panose="020F0502020204030204" pitchFamily="34" charset="0"/>
                <a:cs typeface="Arial" panose="020B0604020202020204" pitchFamily="34" charset="0"/>
              </a:rPr>
              <a:t>Incurable with standard chemotherapy</a:t>
            </a:r>
          </a:p>
          <a:p>
            <a:pPr marL="274320" indent="-274320">
              <a:lnSpc>
                <a:spcPct val="90000"/>
              </a:lnSpc>
              <a:spcBef>
                <a:spcPts val="0"/>
              </a:spcBef>
              <a:spcAft>
                <a:spcPts val="600"/>
              </a:spcAft>
              <a:buFont typeface="Arial" panose="020B0604020202020204" pitchFamily="34" charset="0"/>
              <a:buChar char="•"/>
            </a:pPr>
            <a:r>
              <a:rPr lang="en-US" sz="2200" b="1" dirty="0">
                <a:solidFill>
                  <a:srgbClr val="000000"/>
                </a:solidFill>
                <a:latin typeface="Calibri" panose="020F0502020204030204" pitchFamily="34" charset="0"/>
                <a:cs typeface="Arial" panose="020B0604020202020204" pitchFamily="34" charset="0"/>
              </a:rPr>
              <a:t>Small, mature lymphocytes accumulated in peripheral blood and/or bone marrow (CLL) or primarily in lymph nodes and bone marrow (SLL)</a:t>
            </a:r>
            <a:endParaRPr lang="en-US" sz="2200" dirty="0">
              <a:solidFill>
                <a:srgbClr val="000000"/>
              </a:solidFill>
              <a:latin typeface="Calibri" panose="020F0502020204030204" pitchFamily="34" charset="0"/>
              <a:cs typeface="Arial" panose="020B0604020202020204" pitchFamily="34" charset="0"/>
            </a:endParaRPr>
          </a:p>
          <a:p>
            <a:pPr marL="274320" indent="-274320">
              <a:lnSpc>
                <a:spcPct val="90000"/>
              </a:lnSpc>
              <a:spcBef>
                <a:spcPts val="0"/>
              </a:spcBef>
              <a:spcAft>
                <a:spcPts val="600"/>
              </a:spcAft>
            </a:pPr>
            <a:endParaRPr lang="en-US" sz="2200" dirty="0">
              <a:solidFill>
                <a:srgbClr val="000000"/>
              </a:solidFill>
              <a:latin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7470427-3BCF-4798-B0EE-94658E9A5AAA}"/>
              </a:ext>
            </a:extLst>
          </p:cNvPr>
          <p:cNvSpPr/>
          <p:nvPr/>
        </p:nvSpPr>
        <p:spPr>
          <a:xfrm>
            <a:off x="3723926" y="4677718"/>
            <a:ext cx="5420074" cy="461665"/>
          </a:xfrm>
          <a:prstGeom prst="rect">
            <a:avLst/>
          </a:prstGeom>
        </p:spPr>
        <p:txBody>
          <a:bodyPr wrap="none" anchor="ctr">
            <a:spAutoFit/>
          </a:bodyPr>
          <a:lstStyle/>
          <a:p>
            <a:pPr lvl="0" algn="r">
              <a:defRPr/>
            </a:pPr>
            <a:r>
              <a:rPr lang="en-US" sz="1200" dirty="0">
                <a:solidFill>
                  <a:srgbClr val="000000"/>
                </a:solidFill>
                <a:latin typeface="Calibri" panose="020F0502020204030204" pitchFamily="34" charset="0"/>
              </a:rPr>
              <a:t>Brown JR</a:t>
            </a:r>
            <a:r>
              <a:rPr lang="en-US" sz="1200" i="1" dirty="0">
                <a:solidFill>
                  <a:srgbClr val="000000"/>
                </a:solidFill>
                <a:latin typeface="Calibri" panose="020F0502020204030204" pitchFamily="34" charset="0"/>
              </a:rPr>
              <a:t>. Expert Rev Hematol</a:t>
            </a:r>
            <a:r>
              <a:rPr lang="en-US" sz="1200" dirty="0">
                <a:solidFill>
                  <a:srgbClr val="000000"/>
                </a:solidFill>
                <a:latin typeface="Calibri" panose="020F0502020204030204" pitchFamily="34" charset="0"/>
              </a:rPr>
              <a:t>. 2008; Nosari A. </a:t>
            </a:r>
            <a:r>
              <a:rPr lang="en-US" sz="1200" i="1" dirty="0">
                <a:solidFill>
                  <a:srgbClr val="000000"/>
                </a:solidFill>
                <a:latin typeface="Calibri" panose="020F0502020204030204" pitchFamily="34" charset="0"/>
              </a:rPr>
              <a:t>Mediterr J Hematol Infect Dis</a:t>
            </a:r>
            <a:r>
              <a:rPr lang="en-US" sz="1200" dirty="0">
                <a:solidFill>
                  <a:srgbClr val="000000"/>
                </a:solidFill>
                <a:latin typeface="Calibri" panose="020F0502020204030204" pitchFamily="34" charset="0"/>
              </a:rPr>
              <a:t>. 2012; </a:t>
            </a:r>
          </a:p>
          <a:p>
            <a:pPr lvl="0" algn="r">
              <a:defRPr/>
            </a:pPr>
            <a:r>
              <a:rPr lang="en-US" sz="1200" dirty="0">
                <a:solidFill>
                  <a:srgbClr val="000000"/>
                </a:solidFill>
                <a:latin typeface="Calibri" panose="020F0502020204030204" pitchFamily="34" charset="0"/>
              </a:rPr>
              <a:t>https</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://seer.cancer.gov/statfacts/html/clyl.html; </a:t>
            </a:r>
            <a:r>
              <a:rPr lang="en-US" sz="1200" dirty="0">
                <a:solidFill>
                  <a:srgbClr val="000000"/>
                </a:solidFill>
                <a:latin typeface="Calibri" panose="020F0502020204030204" pitchFamily="34" charset="0"/>
              </a:rPr>
              <a:t>NCCN. CLL/SLL Guidelines. v4.2020.</a:t>
            </a:r>
            <a:endPar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823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54000" y="1206500"/>
            <a:ext cx="8636000" cy="3683000"/>
          </a:xfrm>
        </p:spPr>
        <p:txBody>
          <a:bodyPr>
            <a:noAutofit/>
          </a:bodyPr>
          <a:lstStyle/>
          <a:p>
            <a:pPr marL="68580" indent="0">
              <a:lnSpc>
                <a:spcPct val="90000"/>
              </a:lnSpc>
              <a:spcBef>
                <a:spcPts val="0"/>
              </a:spcBef>
              <a:spcAft>
                <a:spcPts val="600"/>
              </a:spcAft>
              <a:buNone/>
            </a:pPr>
            <a:r>
              <a:rPr lang="en-US" sz="2800" dirty="0">
                <a:solidFill>
                  <a:srgbClr val="000000"/>
                </a:solidFill>
                <a:latin typeface="Calibri" panose="020F0502020204030204" pitchFamily="34" charset="0"/>
                <a:cs typeface="Arial" panose="020B0604020202020204" pitchFamily="34" charset="0"/>
              </a:rPr>
              <a:t>In the absence of symptoms, “watch and wait” approach, with treatment being beneficial if symptomatic or showing disease progression. </a:t>
            </a:r>
          </a:p>
          <a:p>
            <a:pPr marL="731520" lvl="1" indent="-274320">
              <a:lnSpc>
                <a:spcPct val="90000"/>
              </a:lnSpc>
              <a:spcBef>
                <a:spcPts val="0"/>
              </a:spcBef>
              <a:spcAft>
                <a:spcPts val="600"/>
              </a:spcAft>
              <a:buFont typeface="Arial" panose="020B0604020202020204" pitchFamily="34" charset="0"/>
              <a:buChar char="•"/>
            </a:pPr>
            <a:r>
              <a:rPr lang="en-US" sz="2400" dirty="0">
                <a:solidFill>
                  <a:srgbClr val="000000"/>
                </a:solidFill>
                <a:latin typeface="Calibri" panose="020F0502020204030204" pitchFamily="34" charset="0"/>
                <a:cs typeface="Arial" panose="020B0604020202020204" pitchFamily="34" charset="0"/>
              </a:rPr>
              <a:t>Severe fatigue</a:t>
            </a:r>
          </a:p>
          <a:p>
            <a:pPr marL="731520" lvl="1" indent="-274320">
              <a:lnSpc>
                <a:spcPct val="90000"/>
              </a:lnSpc>
              <a:spcBef>
                <a:spcPts val="0"/>
              </a:spcBef>
              <a:spcAft>
                <a:spcPts val="600"/>
              </a:spcAft>
              <a:buFont typeface="Arial" panose="020B0604020202020204" pitchFamily="34" charset="0"/>
              <a:buChar char="•"/>
            </a:pPr>
            <a:r>
              <a:rPr lang="en-US" sz="2400" dirty="0">
                <a:solidFill>
                  <a:srgbClr val="000000"/>
                </a:solidFill>
                <a:latin typeface="Calibri" panose="020F0502020204030204" pitchFamily="34" charset="0"/>
                <a:cs typeface="Arial" panose="020B0604020202020204" pitchFamily="34" charset="0"/>
              </a:rPr>
              <a:t>Night sweats</a:t>
            </a:r>
          </a:p>
          <a:p>
            <a:pPr marL="731520" lvl="1" indent="-274320">
              <a:lnSpc>
                <a:spcPct val="90000"/>
              </a:lnSpc>
              <a:spcBef>
                <a:spcPts val="0"/>
              </a:spcBef>
              <a:spcAft>
                <a:spcPts val="600"/>
              </a:spcAft>
              <a:buFont typeface="Arial" panose="020B0604020202020204" pitchFamily="34" charset="0"/>
              <a:buChar char="•"/>
            </a:pPr>
            <a:r>
              <a:rPr lang="en-US" sz="2400" dirty="0">
                <a:solidFill>
                  <a:srgbClr val="000000"/>
                </a:solidFill>
                <a:latin typeface="Calibri" panose="020F0502020204030204" pitchFamily="34" charset="0"/>
                <a:cs typeface="Arial" panose="020B0604020202020204" pitchFamily="34" charset="0"/>
              </a:rPr>
              <a:t>Weight loss</a:t>
            </a:r>
          </a:p>
          <a:p>
            <a:pPr marL="731520" lvl="1" indent="-274320">
              <a:lnSpc>
                <a:spcPct val="90000"/>
              </a:lnSpc>
              <a:spcBef>
                <a:spcPts val="0"/>
              </a:spcBef>
              <a:spcAft>
                <a:spcPts val="600"/>
              </a:spcAft>
              <a:buFont typeface="Arial" panose="020B0604020202020204" pitchFamily="34" charset="0"/>
              <a:buChar char="•"/>
            </a:pPr>
            <a:r>
              <a:rPr lang="en-US" sz="2400" dirty="0">
                <a:solidFill>
                  <a:srgbClr val="000000"/>
                </a:solidFill>
                <a:latin typeface="Calibri" panose="020F0502020204030204" pitchFamily="34" charset="0"/>
                <a:cs typeface="Arial" panose="020B0604020202020204" pitchFamily="34" charset="0"/>
              </a:rPr>
              <a:t>Fever without infection</a:t>
            </a:r>
          </a:p>
          <a:p>
            <a:pPr marL="731520" lvl="1" indent="-274320">
              <a:lnSpc>
                <a:spcPct val="90000"/>
              </a:lnSpc>
              <a:spcBef>
                <a:spcPts val="0"/>
              </a:spcBef>
              <a:spcAft>
                <a:spcPts val="600"/>
              </a:spcAft>
              <a:buFont typeface="Arial" panose="020B0604020202020204" pitchFamily="34" charset="0"/>
              <a:buChar char="•"/>
            </a:pPr>
            <a:r>
              <a:rPr lang="en-US" sz="2400" dirty="0">
                <a:solidFill>
                  <a:srgbClr val="000000"/>
                </a:solidFill>
                <a:latin typeface="Calibri" panose="020F0502020204030204" pitchFamily="34" charset="0"/>
                <a:cs typeface="Arial" panose="020B0604020202020204" pitchFamily="34" charset="0"/>
              </a:rPr>
              <a:t>Progressive anemia/thrombocytopenia</a:t>
            </a:r>
          </a:p>
          <a:p>
            <a:pPr marL="731520" lvl="1" indent="-274320">
              <a:lnSpc>
                <a:spcPct val="90000"/>
              </a:lnSpc>
              <a:spcBef>
                <a:spcPts val="0"/>
              </a:spcBef>
              <a:spcAft>
                <a:spcPts val="600"/>
              </a:spcAft>
              <a:buFont typeface="Arial" panose="020B0604020202020204" pitchFamily="34" charset="0"/>
              <a:buChar char="•"/>
            </a:pPr>
            <a:r>
              <a:rPr lang="en-US" sz="2400" dirty="0">
                <a:solidFill>
                  <a:srgbClr val="000000"/>
                </a:solidFill>
                <a:latin typeface="Calibri" panose="020F0502020204030204" pitchFamily="34" charset="0"/>
                <a:cs typeface="Arial" panose="020B0604020202020204" pitchFamily="34" charset="0"/>
              </a:rPr>
              <a:t>Progressive bulky disease</a:t>
            </a:r>
          </a:p>
          <a:p>
            <a:pPr indent="-274320">
              <a:lnSpc>
                <a:spcPct val="90000"/>
              </a:lnSpc>
              <a:spcBef>
                <a:spcPts val="0"/>
              </a:spcBef>
              <a:spcAft>
                <a:spcPts val="600"/>
              </a:spcAft>
              <a:buFont typeface="Arial" panose="020B0604020202020204" pitchFamily="34" charset="0"/>
              <a:buChar char="•"/>
            </a:pPr>
            <a:endParaRPr lang="en-US" sz="2800" dirty="0">
              <a:solidFill>
                <a:srgbClr val="000000"/>
              </a:solidFill>
              <a:latin typeface="Calibri" panose="020F0502020204030204" pitchFamily="34" charset="0"/>
            </a:endParaRPr>
          </a:p>
        </p:txBody>
      </p:sp>
      <p:sp>
        <p:nvSpPr>
          <p:cNvPr id="4" name="Rectangle 3">
            <a:extLst>
              <a:ext uri="{FF2B5EF4-FFF2-40B4-BE49-F238E27FC236}">
                <a16:creationId xmlns:a16="http://schemas.microsoft.com/office/drawing/2014/main" id="{94B82CEF-C591-4334-AEAD-011313353045}"/>
              </a:ext>
            </a:extLst>
          </p:cNvPr>
          <p:cNvSpPr/>
          <p:nvPr/>
        </p:nvSpPr>
        <p:spPr>
          <a:xfrm>
            <a:off x="1530249" y="4865301"/>
            <a:ext cx="7613751" cy="276999"/>
          </a:xfrm>
          <a:prstGeom prst="rect">
            <a:avLst/>
          </a:prstGeom>
        </p:spPr>
        <p:txBody>
          <a:bodyPr wrap="none"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Brown JR</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Expert Rev Hematol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2008; Nosari A.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Mediterr J Hematol Infect Dis</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2012; NCCN. CLL/SLL Guidelines. v4.2020.</a:t>
            </a:r>
          </a:p>
        </p:txBody>
      </p:sp>
      <p:sp>
        <p:nvSpPr>
          <p:cNvPr id="6" name="Rectangle 2"/>
          <p:cNvSpPr txBox="1">
            <a:spLocks noChangeArrowheads="1"/>
          </p:cNvSpPr>
          <p:nvPr/>
        </p:nvSpPr>
        <p:spPr>
          <a:xfrm>
            <a:off x="12700" y="12700"/>
            <a:ext cx="9131300"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cs typeface="Arial" panose="020B0604020202020204" pitchFamily="34" charset="0"/>
              </a:rPr>
              <a:t>Chronic Lymphocytic Leukemia</a:t>
            </a:r>
            <a:br>
              <a:rPr kumimoji="0" lang="en-US" sz="4000" b="1" i="0" u="none" strike="noStrike" kern="1200" cap="none" spc="0" normalizeH="0" baseline="0" noProof="0" dirty="0">
                <a:ln>
                  <a:noFill/>
                </a:ln>
                <a:effectLst/>
                <a:uLnTx/>
                <a:uFillTx/>
                <a:latin typeface="Calibri" panose="020F0502020204030204" pitchFamily="34" charset="0"/>
                <a:cs typeface="Arial" panose="020B0604020202020204" pitchFamily="34" charset="0"/>
              </a:rPr>
            </a:br>
            <a:r>
              <a:rPr kumimoji="0" lang="en-US" sz="3600" b="1" i="1" u="none" strike="noStrike" kern="1200" cap="none" spc="0" normalizeH="0" baseline="0" noProof="0" dirty="0">
                <a:ln>
                  <a:noFill/>
                </a:ln>
                <a:effectLst/>
                <a:uLnTx/>
                <a:uFillTx/>
                <a:latin typeface="Calibri" panose="020F0502020204030204" pitchFamily="34" charset="0"/>
                <a:cs typeface="Arial" panose="020B0604020202020204" pitchFamily="34" charset="0"/>
              </a:rPr>
              <a:t>Signs, Symptoms and Treatment</a:t>
            </a:r>
            <a:endParaRPr kumimoji="0" lang="en-US" sz="4000" b="1" i="1" u="none" strike="noStrike" kern="1200" cap="none" spc="0" normalizeH="0" baseline="0" noProof="0" dirty="0">
              <a:ln>
                <a:noFill/>
              </a:ln>
              <a:effectLst/>
              <a:uLnTx/>
              <a:uFillTx/>
              <a:latin typeface="Calibri" panose="020F050202020403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76558DFD-CC3C-461C-A7EA-CA28F72A365A}"/>
              </a:ext>
            </a:extLst>
          </p:cNvPr>
          <p:cNvSpPr txBox="1">
            <a:spLocks noChangeArrowheads="1"/>
          </p:cNvSpPr>
          <p:nvPr/>
        </p:nvSpPr>
        <p:spPr>
          <a:xfrm>
            <a:off x="3956424" y="2886635"/>
            <a:ext cx="2261822" cy="5685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57C4C7"/>
              </a:buClr>
              <a:buFont typeface="Arial"/>
              <a:buChar char="•"/>
              <a:defRPr sz="3200" kern="1200">
                <a:solidFill>
                  <a:srgbClr val="7030A0"/>
                </a:solidFill>
                <a:latin typeface="Calibri" charset="0"/>
                <a:ea typeface="Calibri" charset="0"/>
                <a:cs typeface="Calibri" charset="0"/>
              </a:defRPr>
            </a:lvl1pPr>
            <a:lvl2pPr marL="742950" indent="-285750" algn="l" defTabSz="457200" rtl="0" eaLnBrk="1" latinLnBrk="0" hangingPunct="1">
              <a:spcBef>
                <a:spcPct val="20000"/>
              </a:spcBef>
              <a:buClr>
                <a:srgbClr val="57C4C7"/>
              </a:buClr>
              <a:buFont typeface="Arial"/>
              <a:buChar char="–"/>
              <a:defRPr sz="2800" kern="1200">
                <a:solidFill>
                  <a:srgbClr val="7030A0"/>
                </a:solidFill>
                <a:latin typeface="Calibri" charset="0"/>
                <a:ea typeface="Calibri" charset="0"/>
                <a:cs typeface="Calibri" charset="0"/>
              </a:defRPr>
            </a:lvl2pPr>
            <a:lvl3pPr marL="1143000" indent="-228600" algn="l" defTabSz="457200" rtl="0" eaLnBrk="1" latinLnBrk="0" hangingPunct="1">
              <a:spcBef>
                <a:spcPct val="20000"/>
              </a:spcBef>
              <a:buClr>
                <a:srgbClr val="57C4C7"/>
              </a:buClr>
              <a:buFont typeface="Arial"/>
              <a:buChar char="•"/>
              <a:defRPr sz="2400" kern="1200">
                <a:solidFill>
                  <a:srgbClr val="7030A0"/>
                </a:solidFill>
                <a:latin typeface="Calibri" charset="0"/>
                <a:ea typeface="Calibri" charset="0"/>
                <a:cs typeface="Calibri" charset="0"/>
              </a:defRPr>
            </a:lvl3pPr>
            <a:lvl4pPr marL="1600200" indent="-228600" algn="l" defTabSz="457200" rtl="0" eaLnBrk="1" latinLnBrk="0" hangingPunct="1">
              <a:spcBef>
                <a:spcPct val="20000"/>
              </a:spcBef>
              <a:buClr>
                <a:srgbClr val="57C4C7"/>
              </a:buClr>
              <a:buFont typeface="Arial"/>
              <a:buChar char="–"/>
              <a:defRPr sz="2000" kern="1200">
                <a:solidFill>
                  <a:srgbClr val="7030A0"/>
                </a:solidFill>
                <a:latin typeface="Calibri" charset="0"/>
                <a:ea typeface="Calibri" charset="0"/>
                <a:cs typeface="Calibri" charset="0"/>
              </a:defRPr>
            </a:lvl4pPr>
            <a:lvl5pPr marL="2057400" indent="-228600" algn="l" defTabSz="457200" rtl="0" eaLnBrk="1" latinLnBrk="0" hangingPunct="1">
              <a:spcBef>
                <a:spcPct val="20000"/>
              </a:spcBef>
              <a:buClr>
                <a:srgbClr val="57C4C7"/>
              </a:buClr>
              <a:buFont typeface="Arial"/>
              <a:buChar char="»"/>
              <a:defRPr sz="2000" kern="1200">
                <a:solidFill>
                  <a:srgbClr val="7030A0"/>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600"/>
              </a:spcAft>
              <a:buClr>
                <a:srgbClr val="36A7AF"/>
              </a:buClr>
              <a:buNone/>
            </a:pPr>
            <a:r>
              <a:rPr lang="en-US" sz="2800" dirty="0">
                <a:solidFill>
                  <a:srgbClr val="F25724"/>
                </a:solidFill>
                <a:latin typeface="Calibri" panose="020F0502020204030204" pitchFamily="34" charset="0"/>
              </a:rPr>
              <a:t>“B symptoms”</a:t>
            </a:r>
          </a:p>
        </p:txBody>
      </p:sp>
    </p:spTree>
    <p:extLst>
      <p:ext uri="{BB962C8B-B14F-4D97-AF65-F5344CB8AC3E}">
        <p14:creationId xmlns:p14="http://schemas.microsoft.com/office/powerpoint/2010/main" val="158244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cs typeface="Calibri"/>
              </a:rPr>
              <a:t>Genetic Abnormalities in CLL/SLL</a:t>
            </a:r>
            <a:br>
              <a:rPr lang="en-US" sz="4000" b="1" dirty="0">
                <a:latin typeface="Calibri" panose="020F0502020204030204" pitchFamily="34" charset="0"/>
                <a:cs typeface="Calibri"/>
              </a:rPr>
            </a:br>
            <a:r>
              <a:rPr lang="en-US" sz="3600" b="1" i="1" dirty="0">
                <a:latin typeface="Calibri" panose="020F0502020204030204" pitchFamily="34" charset="0"/>
                <a:cs typeface="Calibri"/>
              </a:rPr>
              <a:t>Guiding Prognosis and Treatment Modalities</a:t>
            </a:r>
            <a:endParaRPr lang="en-US" sz="4000" b="1" i="1" dirty="0">
              <a:latin typeface="Calibri" panose="020F0502020204030204" pitchFamily="34" charset="0"/>
              <a:cs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8788334"/>
              </p:ext>
            </p:extLst>
          </p:nvPr>
        </p:nvGraphicFramePr>
        <p:xfrm>
          <a:off x="1669533" y="1299808"/>
          <a:ext cx="5785016" cy="3468668"/>
        </p:xfrm>
        <a:graphic>
          <a:graphicData uri="http://schemas.openxmlformats.org/drawingml/2006/table">
            <a:tbl>
              <a:tblPr firstRow="1" bandRow="1">
                <a:tableStyleId>{EB9631B5-78F2-41C9-869B-9F39066F8104}</a:tableStyleId>
              </a:tblPr>
              <a:tblGrid>
                <a:gridCol w="4280069">
                  <a:extLst>
                    <a:ext uri="{9D8B030D-6E8A-4147-A177-3AD203B41FA5}">
                      <a16:colId xmlns:a16="http://schemas.microsoft.com/office/drawing/2014/main" val="20000"/>
                    </a:ext>
                  </a:extLst>
                </a:gridCol>
                <a:gridCol w="1504947">
                  <a:extLst>
                    <a:ext uri="{9D8B030D-6E8A-4147-A177-3AD203B41FA5}">
                      <a16:colId xmlns:a16="http://schemas.microsoft.com/office/drawing/2014/main" val="20001"/>
                    </a:ext>
                  </a:extLst>
                </a:gridCol>
              </a:tblGrid>
              <a:tr h="247509">
                <a:tc>
                  <a:txBody>
                    <a:bodyPr/>
                    <a:lstStyle/>
                    <a:p>
                      <a:r>
                        <a:rPr lang="en-US" sz="1800" dirty="0"/>
                        <a:t>Genomic aberration</a:t>
                      </a:r>
                    </a:p>
                  </a:txBody>
                  <a:tcPr marL="68580" marR="68580" marT="34290" marB="34290">
                    <a:solidFill>
                      <a:srgbClr val="F25724"/>
                    </a:solidFill>
                  </a:tcPr>
                </a:tc>
                <a:tc>
                  <a:txBody>
                    <a:bodyPr/>
                    <a:lstStyle/>
                    <a:p>
                      <a:pPr algn="ctr"/>
                      <a:r>
                        <a:rPr lang="en-US" sz="1800" dirty="0"/>
                        <a:t>Prognosis</a:t>
                      </a:r>
                    </a:p>
                  </a:txBody>
                  <a:tcPr marL="68580" marR="68580" marT="34290" marB="34290">
                    <a:solidFill>
                      <a:srgbClr val="F25724"/>
                    </a:solidFill>
                  </a:tcPr>
                </a:tc>
                <a:extLst>
                  <a:ext uri="{0D108BD9-81ED-4DB2-BD59-A6C34878D82A}">
                    <a16:rowId xmlns:a16="http://schemas.microsoft.com/office/drawing/2014/main" val="10000"/>
                  </a:ext>
                </a:extLst>
              </a:tr>
              <a:tr h="298216">
                <a:tc>
                  <a:txBody>
                    <a:bodyPr/>
                    <a:lstStyle/>
                    <a:p>
                      <a:r>
                        <a:rPr lang="en-US" sz="1600" kern="1200" dirty="0">
                          <a:effectLst/>
                        </a:rPr>
                        <a:t>Deletions in 13q14</a:t>
                      </a:r>
                      <a:endParaRPr lang="en-US" sz="1600" dirty="0"/>
                    </a:p>
                  </a:txBody>
                  <a:tcPr marL="68580" marR="68580" marT="34290" marB="34290"/>
                </a:tc>
                <a:tc>
                  <a:txBody>
                    <a:bodyPr/>
                    <a:lstStyle/>
                    <a:p>
                      <a:pPr algn="ctr"/>
                      <a:r>
                        <a:rPr lang="en-US" sz="1600" dirty="0"/>
                        <a:t>Favorable</a:t>
                      </a:r>
                    </a:p>
                  </a:txBody>
                  <a:tcPr marL="68580" marR="68580" marT="34290" marB="34290"/>
                </a:tc>
                <a:extLst>
                  <a:ext uri="{0D108BD9-81ED-4DB2-BD59-A6C34878D82A}">
                    <a16:rowId xmlns:a16="http://schemas.microsoft.com/office/drawing/2014/main" val="10001"/>
                  </a:ext>
                </a:extLst>
              </a:tr>
              <a:tr h="298216">
                <a:tc>
                  <a:txBody>
                    <a:bodyPr/>
                    <a:lstStyle/>
                    <a:p>
                      <a:r>
                        <a:rPr lang="en-US" sz="1600" kern="1200" dirty="0">
                          <a:effectLst/>
                        </a:rPr>
                        <a:t>Deletions in 14q32.33</a:t>
                      </a:r>
                      <a:endParaRPr lang="en-US" sz="1600" dirty="0"/>
                    </a:p>
                  </a:txBody>
                  <a:tcPr marL="68580" marR="68580" marT="34290" marB="34290"/>
                </a:tc>
                <a:tc>
                  <a:txBody>
                    <a:bodyPr/>
                    <a:lstStyle/>
                    <a:p>
                      <a:pPr algn="ctr"/>
                      <a:r>
                        <a:rPr lang="en-US" sz="1600" dirty="0"/>
                        <a:t>Favorable</a:t>
                      </a:r>
                    </a:p>
                  </a:txBody>
                  <a:tcPr marL="68580" marR="68580" marT="34290" marB="34290"/>
                </a:tc>
                <a:extLst>
                  <a:ext uri="{0D108BD9-81ED-4DB2-BD59-A6C34878D82A}">
                    <a16:rowId xmlns:a16="http://schemas.microsoft.com/office/drawing/2014/main" val="10002"/>
                  </a:ext>
                </a:extLst>
              </a:tr>
              <a:tr h="298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IGHV</a:t>
                      </a:r>
                      <a:r>
                        <a:rPr lang="en-US" sz="1600" dirty="0"/>
                        <a:t> mutation</a:t>
                      </a:r>
                    </a:p>
                  </a:txBody>
                  <a:tcPr marL="68580" marR="68580" marT="34290" marB="34290"/>
                </a:tc>
                <a:tc>
                  <a:txBody>
                    <a:bodyPr/>
                    <a:lstStyle/>
                    <a:p>
                      <a:pPr algn="ctr"/>
                      <a:r>
                        <a:rPr lang="en-US" sz="1600" dirty="0"/>
                        <a:t>Favorable</a:t>
                      </a:r>
                    </a:p>
                  </a:txBody>
                  <a:tcPr marL="68580" marR="68580" marT="34290" marB="34290"/>
                </a:tc>
                <a:extLst>
                  <a:ext uri="{0D108BD9-81ED-4DB2-BD59-A6C34878D82A}">
                    <a16:rowId xmlns:a16="http://schemas.microsoft.com/office/drawing/2014/main" val="10003"/>
                  </a:ext>
                </a:extLst>
              </a:tr>
              <a:tr h="298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Del(6q)</a:t>
                      </a:r>
                    </a:p>
                  </a:txBody>
                  <a:tcPr marL="68580" marR="68580" marT="34290" marB="34290"/>
                </a:tc>
                <a:tc>
                  <a:txBody>
                    <a:bodyPr/>
                    <a:lstStyle/>
                    <a:p>
                      <a:pPr algn="ctr"/>
                      <a:r>
                        <a:rPr lang="en-US" sz="1600" dirty="0"/>
                        <a:t>Intermediate</a:t>
                      </a:r>
                    </a:p>
                  </a:txBody>
                  <a:tcPr marL="68580" marR="68580" marT="34290" marB="34290"/>
                </a:tc>
                <a:extLst>
                  <a:ext uri="{0D108BD9-81ED-4DB2-BD59-A6C34878D82A}">
                    <a16:rowId xmlns:a16="http://schemas.microsoft.com/office/drawing/2014/main" val="10004"/>
                  </a:ext>
                </a:extLst>
              </a:tr>
              <a:tr h="298216">
                <a:tc>
                  <a:txBody>
                    <a:bodyPr/>
                    <a:lstStyle/>
                    <a:p>
                      <a:r>
                        <a:rPr lang="en-US" sz="1600" kern="1200" dirty="0">
                          <a:effectLst/>
                        </a:rPr>
                        <a:t>Trisomy 12</a:t>
                      </a:r>
                      <a:endParaRPr lang="en-US" sz="1600" dirty="0"/>
                    </a:p>
                  </a:txBody>
                  <a:tcPr marL="68580" marR="68580" marT="34290" marB="34290"/>
                </a:tc>
                <a:tc>
                  <a:txBody>
                    <a:bodyPr/>
                    <a:lstStyle/>
                    <a:p>
                      <a:pPr algn="ctr"/>
                      <a:r>
                        <a:rPr lang="en-US" sz="1600" dirty="0"/>
                        <a:t>Intermediate</a:t>
                      </a:r>
                    </a:p>
                  </a:txBody>
                  <a:tcPr marL="68580" marR="68580" marT="34290" marB="34290"/>
                </a:tc>
                <a:extLst>
                  <a:ext uri="{0D108BD9-81ED-4DB2-BD59-A6C34878D82A}">
                    <a16:rowId xmlns:a16="http://schemas.microsoft.com/office/drawing/2014/main" val="10005"/>
                  </a:ext>
                </a:extLst>
              </a:tr>
              <a:tr h="298216">
                <a:tc>
                  <a:txBody>
                    <a:bodyPr/>
                    <a:lstStyle/>
                    <a:p>
                      <a:r>
                        <a:rPr lang="en-US" sz="1600" kern="1200" dirty="0">
                          <a:effectLst/>
                        </a:rPr>
                        <a:t>Deletion in 17p13</a:t>
                      </a:r>
                      <a:endParaRPr lang="en-US" sz="1600" dirty="0"/>
                    </a:p>
                  </a:txBody>
                  <a:tcPr marL="68580" marR="68580" marT="34290" marB="34290"/>
                </a:tc>
                <a:tc>
                  <a:txBody>
                    <a:bodyPr/>
                    <a:lstStyle/>
                    <a:p>
                      <a:pPr algn="ctr"/>
                      <a:r>
                        <a:rPr lang="en-US" sz="1600" dirty="0"/>
                        <a:t>Unfavorable</a:t>
                      </a:r>
                    </a:p>
                  </a:txBody>
                  <a:tcPr marL="68580" marR="68580" marT="34290" marB="34290"/>
                </a:tc>
                <a:extLst>
                  <a:ext uri="{0D108BD9-81ED-4DB2-BD59-A6C34878D82A}">
                    <a16:rowId xmlns:a16="http://schemas.microsoft.com/office/drawing/2014/main" val="10006"/>
                  </a:ext>
                </a:extLst>
              </a:tr>
              <a:tr h="313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rPr>
                        <a:t>Deletions in 11q22 (ATM) </a:t>
                      </a:r>
                      <a:endParaRPr lang="en-US" sz="1600" kern="1200" dirty="0">
                        <a:solidFill>
                          <a:schemeClr val="dk1"/>
                        </a:solidFill>
                        <a:effectLst/>
                        <a:latin typeface="+mn-lt"/>
                        <a:ea typeface="+mn-ea"/>
                        <a:cs typeface="+mn-cs"/>
                      </a:endParaRPr>
                    </a:p>
                  </a:txBody>
                  <a:tcPr marL="68580" marR="68580" marT="34290" marB="34290"/>
                </a:tc>
                <a:tc>
                  <a:txBody>
                    <a:bodyPr/>
                    <a:lstStyle/>
                    <a:p>
                      <a:pPr algn="ctr"/>
                      <a:r>
                        <a:rPr lang="en-US" sz="1600" dirty="0"/>
                        <a:t>Unfavorable</a:t>
                      </a:r>
                    </a:p>
                  </a:txBody>
                  <a:tcPr marL="68580" marR="68580" marT="34290" marB="34290"/>
                </a:tc>
                <a:extLst>
                  <a:ext uri="{0D108BD9-81ED-4DB2-BD59-A6C34878D82A}">
                    <a16:rowId xmlns:a16="http://schemas.microsoft.com/office/drawing/2014/main" val="10007"/>
                  </a:ext>
                </a:extLst>
              </a:tr>
              <a:tr h="298216">
                <a:tc>
                  <a:txBody>
                    <a:bodyPr/>
                    <a:lstStyle/>
                    <a:p>
                      <a:r>
                        <a:rPr lang="en-US" sz="1600" kern="1200" dirty="0">
                          <a:effectLst/>
                        </a:rPr>
                        <a:t>Complex karyotypes</a:t>
                      </a:r>
                      <a:endParaRPr lang="en-US" sz="1600" dirty="0"/>
                    </a:p>
                  </a:txBody>
                  <a:tcPr marL="68580" marR="68580" marT="34290" marB="34290"/>
                </a:tc>
                <a:tc>
                  <a:txBody>
                    <a:bodyPr/>
                    <a:lstStyle/>
                    <a:p>
                      <a:pPr algn="ctr"/>
                      <a:r>
                        <a:rPr lang="en-US" sz="1600" dirty="0"/>
                        <a:t>Unfavorable</a:t>
                      </a:r>
                    </a:p>
                  </a:txBody>
                  <a:tcPr marL="68580" marR="68580" marT="34290" marB="34290"/>
                </a:tc>
                <a:extLst>
                  <a:ext uri="{0D108BD9-81ED-4DB2-BD59-A6C34878D82A}">
                    <a16:rowId xmlns:a16="http://schemas.microsoft.com/office/drawing/2014/main" val="10008"/>
                  </a:ext>
                </a:extLst>
              </a:tr>
              <a:tr h="298216">
                <a:tc>
                  <a:txBody>
                    <a:bodyPr/>
                    <a:lstStyle/>
                    <a:p>
                      <a:r>
                        <a:rPr lang="en-US" sz="1600" dirty="0"/>
                        <a:t>Elevated beta-2 microglobulin</a:t>
                      </a:r>
                    </a:p>
                  </a:txBody>
                  <a:tcPr marL="68580" marR="68580" marT="34290" marB="34290"/>
                </a:tc>
                <a:tc>
                  <a:txBody>
                    <a:bodyPr/>
                    <a:lstStyle/>
                    <a:p>
                      <a:pPr algn="ctr"/>
                      <a:r>
                        <a:rPr lang="en-US" sz="1600" dirty="0"/>
                        <a:t>Unfavorable</a:t>
                      </a:r>
                    </a:p>
                  </a:txBody>
                  <a:tcPr marL="68580" marR="68580" marT="34290" marB="34290"/>
                </a:tc>
                <a:extLst>
                  <a:ext uri="{0D108BD9-81ED-4DB2-BD59-A6C34878D82A}">
                    <a16:rowId xmlns:a16="http://schemas.microsoft.com/office/drawing/2014/main" val="10009"/>
                  </a:ext>
                </a:extLst>
              </a:tr>
              <a:tr h="298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TP53</a:t>
                      </a:r>
                      <a:r>
                        <a:rPr lang="en-US" sz="1600" dirty="0"/>
                        <a:t> mutation (vs wild-type)</a:t>
                      </a:r>
                    </a:p>
                  </a:txBody>
                  <a:tcPr marL="68580" marR="68580" marT="34290" marB="34290"/>
                </a:tc>
                <a:tc>
                  <a:txBody>
                    <a:bodyPr/>
                    <a:lstStyle/>
                    <a:p>
                      <a:pPr algn="ctr"/>
                      <a:r>
                        <a:rPr lang="en-US" sz="1600" dirty="0"/>
                        <a:t>Unfavorable</a:t>
                      </a:r>
                    </a:p>
                  </a:txBody>
                  <a:tcPr marL="68580" marR="68580" marT="34290" marB="34290"/>
                </a:tc>
                <a:extLst>
                  <a:ext uri="{0D108BD9-81ED-4DB2-BD59-A6C34878D82A}">
                    <a16:rowId xmlns:a16="http://schemas.microsoft.com/office/drawing/2014/main" val="10010"/>
                  </a:ext>
                </a:extLst>
              </a:tr>
            </a:tbl>
          </a:graphicData>
        </a:graphic>
      </p:graphicFrame>
      <p:sp>
        <p:nvSpPr>
          <p:cNvPr id="8" name="TextBox 7"/>
          <p:cNvSpPr txBox="1"/>
          <p:nvPr/>
        </p:nvSpPr>
        <p:spPr>
          <a:xfrm>
            <a:off x="254000" y="4876800"/>
            <a:ext cx="8890000" cy="254000"/>
          </a:xfrm>
          <a:prstGeom prst="rect">
            <a:avLst/>
          </a:prstGeom>
          <a:noFill/>
        </p:spPr>
        <p:txBody>
          <a:bodyPr wrap="square" rtlCol="0" anchor="ctr">
            <a:noAutofit/>
          </a:bodyPr>
          <a:lstStyle/>
          <a:p>
            <a:pPr lvl="0" algn="r" defTabSz="342900">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rPr>
              <a:t>Yeung CC, Shadman M.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rPr>
              <a:t>Curr Oncol Rep. 2019; </a:t>
            </a:r>
            <a:r>
              <a:rPr lang="en-US" sz="1200" dirty="0">
                <a:solidFill>
                  <a:srgbClr val="000000"/>
                </a:solidFill>
                <a:latin typeface="Calibri" panose="020F0502020204030204" pitchFamily="34" charset="0"/>
              </a:rPr>
              <a:t>NCCN. CLL/SLL Guidelines. v4.2020</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rPr>
              <a:t>; Gentile M,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rPr>
              <a:t>Haematologica</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rPr>
              <a:t>. 2009.</a:t>
            </a:r>
          </a:p>
        </p:txBody>
      </p:sp>
    </p:spTree>
    <p:extLst>
      <p:ext uri="{BB962C8B-B14F-4D97-AF65-F5344CB8AC3E}">
        <p14:creationId xmlns:p14="http://schemas.microsoft.com/office/powerpoint/2010/main" val="56023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bwMode="auto">
          <a:xfrm>
            <a:off x="1344706" y="1815353"/>
            <a:ext cx="0" cy="191621"/>
          </a:xfrm>
          <a:prstGeom prst="straightConnector1">
            <a:avLst/>
          </a:prstGeom>
          <a:noFill/>
          <a:ln w="9525" cap="flat" cmpd="sng" algn="ctr">
            <a:noFill/>
            <a:prstDash val="solid"/>
            <a:round/>
            <a:headEnd type="none" w="med" len="med"/>
            <a:tailEnd type="arrow"/>
          </a:ln>
          <a:effectLst/>
        </p:spPr>
      </p:cxnSp>
      <p:cxnSp>
        <p:nvCxnSpPr>
          <p:cNvPr id="11" name="Straight Arrow Connector 10"/>
          <p:cNvCxnSpPr/>
          <p:nvPr/>
        </p:nvCxnSpPr>
        <p:spPr bwMode="auto">
          <a:xfrm flipH="1">
            <a:off x="1354792" y="1805269"/>
            <a:ext cx="10085" cy="181535"/>
          </a:xfrm>
          <a:prstGeom prst="straightConnector1">
            <a:avLst/>
          </a:prstGeom>
          <a:noFill/>
          <a:ln w="9525" cap="flat" cmpd="sng" algn="ctr">
            <a:noFill/>
            <a:prstDash val="solid"/>
            <a:round/>
            <a:headEnd type="none" w="med" len="med"/>
            <a:tailEnd type="arrow"/>
          </a:ln>
          <a:effectLst/>
        </p:spPr>
      </p:cxnSp>
      <p:sp>
        <p:nvSpPr>
          <p:cNvPr id="12" name="Title 11"/>
          <p:cNvSpPr>
            <a:spLocks noGrp="1"/>
          </p:cNvSpPr>
          <p:nvPr>
            <p:ph type="ctrTitle"/>
          </p:nvPr>
        </p:nvSpPr>
        <p:spPr>
          <a:xfrm>
            <a:off x="12700" y="12700"/>
            <a:ext cx="9131300" cy="1066800"/>
          </a:xfrm>
        </p:spPr>
        <p:txBody>
          <a:bodyPr anchor="ctr">
            <a:normAutofit/>
          </a:bodyPr>
          <a:lstStyle/>
          <a:p>
            <a:r>
              <a:rPr lang="en-US" sz="4000" b="1" dirty="0">
                <a:latin typeface="Calibri" panose="020F0502020204030204" pitchFamily="34" charset="0"/>
              </a:rPr>
              <a:t>CLL is a Complex Disease</a:t>
            </a:r>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01564" y="1424133"/>
            <a:ext cx="3883605" cy="3326235"/>
          </a:xfrm>
        </p:spPr>
      </p:pic>
      <p:sp>
        <p:nvSpPr>
          <p:cNvPr id="6" name="TextBox 5"/>
          <p:cNvSpPr txBox="1"/>
          <p:nvPr/>
        </p:nvSpPr>
        <p:spPr>
          <a:xfrm>
            <a:off x="6078032" y="4865301"/>
            <a:ext cx="3065968" cy="276999"/>
          </a:xfrm>
          <a:prstGeom prst="rect">
            <a:avLst/>
          </a:prstGeom>
          <a:noFill/>
        </p:spPr>
        <p:txBody>
          <a:bodyPr wrap="non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Burger JA, O’Brien S.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Nat Rev Clin Oncol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2018.</a:t>
            </a:r>
          </a:p>
        </p:txBody>
      </p:sp>
    </p:spTree>
    <p:extLst>
      <p:ext uri="{BB962C8B-B14F-4D97-AF65-F5344CB8AC3E}">
        <p14:creationId xmlns:p14="http://schemas.microsoft.com/office/powerpoint/2010/main" val="65477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281DE-3BED-4E6B-9A10-C81FA96B6F5D}"/>
              </a:ext>
            </a:extLst>
          </p:cNvPr>
          <p:cNvSpPr>
            <a:spLocks noGrp="1"/>
          </p:cNvSpPr>
          <p:nvPr>
            <p:ph idx="1"/>
          </p:nvPr>
        </p:nvSpPr>
        <p:spPr>
          <a:xfrm>
            <a:off x="254000" y="1206500"/>
            <a:ext cx="8636000" cy="3683000"/>
          </a:xfrm>
        </p:spPr>
        <p:txBody>
          <a:bodyPr>
            <a:normAutofit/>
          </a:bodyPr>
          <a:lstStyle/>
          <a:p>
            <a:pPr marL="274320" indent="-274320">
              <a:lnSpc>
                <a:spcPct val="90000"/>
              </a:lnSpc>
              <a:spcBef>
                <a:spcPts val="0"/>
              </a:spcBef>
              <a:spcAft>
                <a:spcPts val="600"/>
              </a:spcAft>
            </a:pPr>
            <a:r>
              <a:rPr lang="en-US" sz="2800" dirty="0">
                <a:solidFill>
                  <a:srgbClr val="000000"/>
                </a:solidFill>
                <a:latin typeface="Calibri" panose="020F0502020204030204" pitchFamily="34" charset="0"/>
              </a:rPr>
              <a:t>Normal BCR activation </a:t>
            </a:r>
            <a:r>
              <a:rPr lang="en-US" sz="2800" dirty="0">
                <a:solidFill>
                  <a:srgbClr val="000000"/>
                </a:solidFill>
                <a:latin typeface="Calibri" panose="020F0502020204030204" pitchFamily="34" charset="0"/>
                <a:sym typeface="Wingdings" panose="05000000000000000000" pitchFamily="2" charset="2"/>
              </a:rPr>
              <a:t> appropriate</a:t>
            </a:r>
            <a:r>
              <a:rPr lang="en-US" sz="2800" dirty="0">
                <a:solidFill>
                  <a:srgbClr val="000000"/>
                </a:solidFill>
                <a:latin typeface="Calibri" panose="020F0502020204030204" pitchFamily="34" charset="0"/>
              </a:rPr>
              <a:t> cell proliferation, differentiation, and antibody production</a:t>
            </a:r>
          </a:p>
          <a:p>
            <a:pPr marL="274320" indent="-274320">
              <a:lnSpc>
                <a:spcPct val="90000"/>
              </a:lnSpc>
              <a:spcBef>
                <a:spcPts val="0"/>
              </a:spcBef>
              <a:spcAft>
                <a:spcPts val="600"/>
              </a:spcAft>
            </a:pPr>
            <a:r>
              <a:rPr lang="en-US" sz="2800" b="1" dirty="0">
                <a:solidFill>
                  <a:srgbClr val="000000"/>
                </a:solidFill>
                <a:latin typeface="Calibri" panose="020F0502020204030204" pitchFamily="34" charset="0"/>
                <a:cs typeface="Calibri" panose="020F0502020204030204" pitchFamily="34" charset="0"/>
              </a:rPr>
              <a:t>↑ </a:t>
            </a:r>
            <a:r>
              <a:rPr lang="en-US" sz="2800" b="1" dirty="0">
                <a:solidFill>
                  <a:srgbClr val="000000"/>
                </a:solidFill>
                <a:latin typeface="Calibri" panose="020F0502020204030204" pitchFamily="34" charset="0"/>
              </a:rPr>
              <a:t>BCR activation = CLL cell survival and proliferation</a:t>
            </a:r>
          </a:p>
          <a:p>
            <a:pPr marL="731520" lvl="1" indent="-274320">
              <a:lnSpc>
                <a:spcPct val="90000"/>
              </a:lnSpc>
              <a:spcBef>
                <a:spcPts val="0"/>
              </a:spcBef>
              <a:spcAft>
                <a:spcPts val="600"/>
              </a:spcAft>
              <a:buFont typeface="Arial" panose="020B0604020202020204" pitchFamily="34" charset="0"/>
              <a:buChar char="•"/>
            </a:pPr>
            <a:r>
              <a:rPr lang="en-US" dirty="0">
                <a:solidFill>
                  <a:srgbClr val="000000"/>
                </a:solidFill>
                <a:latin typeface="Calibri" panose="020F0502020204030204" pitchFamily="34" charset="0"/>
              </a:rPr>
              <a:t>Usually increased due to many different variables</a:t>
            </a:r>
          </a:p>
          <a:p>
            <a:pPr marL="457200" lvl="1" indent="-274320">
              <a:lnSpc>
                <a:spcPct val="90000"/>
              </a:lnSpc>
              <a:spcBef>
                <a:spcPts val="0"/>
              </a:spcBef>
              <a:spcAft>
                <a:spcPts val="600"/>
              </a:spcAft>
              <a:buNone/>
            </a:pPr>
            <a:endParaRPr lang="en-US" dirty="0">
              <a:solidFill>
                <a:srgbClr val="000000"/>
              </a:solidFill>
              <a:latin typeface="Calibri" panose="020F0502020204030204" pitchFamily="34" charset="0"/>
            </a:endParaRPr>
          </a:p>
          <a:p>
            <a:pPr marL="0" indent="-274320">
              <a:lnSpc>
                <a:spcPct val="90000"/>
              </a:lnSpc>
              <a:spcBef>
                <a:spcPts val="0"/>
              </a:spcBef>
              <a:spcAft>
                <a:spcPts val="600"/>
              </a:spcAft>
              <a:buNone/>
            </a:pPr>
            <a:r>
              <a:rPr lang="en-US" sz="2800" i="1" dirty="0">
                <a:solidFill>
                  <a:srgbClr val="000000"/>
                </a:solidFill>
                <a:latin typeface="Calibri" panose="020F0502020204030204" pitchFamily="34" charset="0"/>
              </a:rPr>
              <a:t>	      </a:t>
            </a:r>
            <a:r>
              <a:rPr lang="en-US" sz="2800" b="1" dirty="0">
                <a:solidFill>
                  <a:srgbClr val="000000"/>
                </a:solidFill>
                <a:latin typeface="Calibri" panose="020F0502020204030204" pitchFamily="34" charset="0"/>
              </a:rPr>
              <a:t>How can we exploit this increased activation to 			treat CLL? </a:t>
            </a:r>
          </a:p>
        </p:txBody>
      </p:sp>
      <p:sp>
        <p:nvSpPr>
          <p:cNvPr id="3" name="Title 2">
            <a:extLst>
              <a:ext uri="{FF2B5EF4-FFF2-40B4-BE49-F238E27FC236}">
                <a16:creationId xmlns:a16="http://schemas.microsoft.com/office/drawing/2014/main" id="{8ABF4771-AD72-4B82-AB4D-82A4D5F5E3F5}"/>
              </a:ext>
            </a:extLst>
          </p:cNvPr>
          <p:cNvSpPr>
            <a:spLocks noGrp="1"/>
          </p:cNvSpPr>
          <p:nvPr>
            <p:ph type="ctrTitle"/>
          </p:nvPr>
        </p:nvSpPr>
        <p:spPr>
          <a:xfrm>
            <a:off x="12700" y="12700"/>
            <a:ext cx="9131300" cy="1066800"/>
          </a:xfrm>
        </p:spPr>
        <p:txBody>
          <a:bodyPr anchor="ctr">
            <a:normAutofit/>
          </a:bodyPr>
          <a:lstStyle/>
          <a:p>
            <a:r>
              <a:rPr lang="en-US" sz="4000" b="1" dirty="0">
                <a:latin typeface="Calibri" panose="020F0502020204030204" pitchFamily="34" charset="0"/>
              </a:rPr>
              <a:t>The B-cell Receptor (BCR) Pathway</a:t>
            </a:r>
          </a:p>
        </p:txBody>
      </p:sp>
      <p:sp>
        <p:nvSpPr>
          <p:cNvPr id="4" name="TextBox 3">
            <a:extLst>
              <a:ext uri="{FF2B5EF4-FFF2-40B4-BE49-F238E27FC236}">
                <a16:creationId xmlns:a16="http://schemas.microsoft.com/office/drawing/2014/main" id="{8558587F-057C-4B60-A944-EFD37AE4180B}"/>
              </a:ext>
            </a:extLst>
          </p:cNvPr>
          <p:cNvSpPr txBox="1"/>
          <p:nvPr/>
        </p:nvSpPr>
        <p:spPr>
          <a:xfrm>
            <a:off x="254000" y="4686300"/>
            <a:ext cx="8890000" cy="444500"/>
          </a:xfrm>
          <a:prstGeom prst="rect">
            <a:avLst/>
          </a:prstGeom>
          <a:noFill/>
        </p:spPr>
        <p:txBody>
          <a:bodyPr wrap="non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ten Hacken E,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Biochimica et Biophysica Acta.</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2016;</a:t>
            </a:r>
          </a:p>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Davids NS, Brown JR.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Leuk Lymphoma</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2012; Burger JA, Chiorazzi N.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Trends Immunol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2013.</a:t>
            </a:r>
          </a:p>
        </p:txBody>
      </p:sp>
      <p:pic>
        <p:nvPicPr>
          <p:cNvPr id="5" name="Picture 4">
            <a:extLst>
              <a:ext uri="{FF2B5EF4-FFF2-40B4-BE49-F238E27FC236}">
                <a16:creationId xmlns:a16="http://schemas.microsoft.com/office/drawing/2014/main" id="{515C513E-FCC4-4088-A952-B6FE022D459A}"/>
              </a:ext>
            </a:extLst>
          </p:cNvPr>
          <p:cNvPicPr>
            <a:picLocks noChangeAspect="1"/>
          </p:cNvPicPr>
          <p:nvPr/>
        </p:nvPicPr>
        <p:blipFill>
          <a:blip r:embed="rId3">
            <a:duotone>
              <a:schemeClr val="accent6">
                <a:shade val="45000"/>
                <a:satMod val="135000"/>
              </a:schemeClr>
              <a:prstClr val="white"/>
            </a:duotone>
          </a:blip>
          <a:stretch>
            <a:fillRect/>
          </a:stretch>
        </p:blipFill>
        <p:spPr>
          <a:xfrm>
            <a:off x="365127" y="3467836"/>
            <a:ext cx="755650" cy="76400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127820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4" descr="https://www.bhmpics.com/download/lebron_james_slam_dunk-wide.jpg">
            <a:hlinkClick r:id="rId3"/>
          </p:cNvPr>
          <p:cNvSpPr>
            <a:spLocks noGrp="1" noChangeAspect="1" noChangeArrowheads="1"/>
          </p:cNvSpPr>
          <p:nvPr>
            <p:ph type="ctrTitle"/>
          </p:nvPr>
        </p:nvSpPr>
        <p:spPr bwMode="auto">
          <a:xfrm>
            <a:off x="304800" y="12700"/>
            <a:ext cx="8839200" cy="714789"/>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rtlCol="0" anchor="ctr" anchorCtr="0" compatLnSpc="1">
            <a:prstTxWarp prst="textNoShape">
              <a:avLst/>
            </a:prstTxWarp>
            <a:normAutofit/>
          </a:bodyPr>
          <a:lstStyle/>
          <a:p>
            <a:r>
              <a:rPr lang="en-US" sz="4000" b="1" dirty="0">
                <a:latin typeface="Calibri" panose="020F0502020204030204" pitchFamily="34" charset="0"/>
              </a:rPr>
              <a:t>CLL Treatment in 2020</a:t>
            </a:r>
          </a:p>
        </p:txBody>
      </p:sp>
      <p:grpSp>
        <p:nvGrpSpPr>
          <p:cNvPr id="41" name="Group 40">
            <a:extLst>
              <a:ext uri="{FF2B5EF4-FFF2-40B4-BE49-F238E27FC236}">
                <a16:creationId xmlns:a16="http://schemas.microsoft.com/office/drawing/2014/main" id="{AA12B7BA-AB1B-41A6-BDBB-D0C901FB3927}"/>
              </a:ext>
            </a:extLst>
          </p:cNvPr>
          <p:cNvGrpSpPr/>
          <p:nvPr/>
        </p:nvGrpSpPr>
        <p:grpSpPr>
          <a:xfrm>
            <a:off x="2197850" y="625671"/>
            <a:ext cx="6943021" cy="3844072"/>
            <a:chOff x="648929" y="570270"/>
            <a:chExt cx="7501452" cy="4396658"/>
          </a:xfrm>
        </p:grpSpPr>
        <p:sp>
          <p:nvSpPr>
            <p:cNvPr id="3" name="Rectangle 2">
              <a:extLst>
                <a:ext uri="{FF2B5EF4-FFF2-40B4-BE49-F238E27FC236}">
                  <a16:creationId xmlns:a16="http://schemas.microsoft.com/office/drawing/2014/main" id="{FA5D750D-E179-4AFA-8EED-FB1F1365EDB9}"/>
                </a:ext>
              </a:extLst>
            </p:cNvPr>
            <p:cNvSpPr/>
            <p:nvPr/>
          </p:nvSpPr>
          <p:spPr>
            <a:xfrm>
              <a:off x="648929" y="570270"/>
              <a:ext cx="7321084" cy="4396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 name="Group 4"/>
            <p:cNvGrpSpPr/>
            <p:nvPr/>
          </p:nvGrpSpPr>
          <p:grpSpPr>
            <a:xfrm>
              <a:off x="1029136" y="745883"/>
              <a:ext cx="7121245" cy="4052257"/>
              <a:chOff x="755413" y="1348125"/>
              <a:chExt cx="7633174" cy="4720700"/>
            </a:xfrm>
            <a:solidFill>
              <a:schemeClr val="bg1"/>
            </a:solidFill>
          </p:grpSpPr>
          <p:grpSp>
            <p:nvGrpSpPr>
              <p:cNvPr id="7" name="Group 6"/>
              <p:cNvGrpSpPr/>
              <p:nvPr/>
            </p:nvGrpSpPr>
            <p:grpSpPr>
              <a:xfrm>
                <a:off x="755413" y="1363667"/>
                <a:ext cx="7633174" cy="4667885"/>
                <a:chOff x="755413" y="1363667"/>
                <a:chExt cx="7633174" cy="4667885"/>
              </a:xfrm>
              <a:grpFill/>
            </p:grpSpPr>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413" y="1363667"/>
                  <a:ext cx="7633174" cy="4667885"/>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21" name="Rectangle 20"/>
                <p:cNvSpPr/>
                <p:nvPr/>
              </p:nvSpPr>
              <p:spPr>
                <a:xfrm>
                  <a:off x="4700900" y="2364863"/>
                  <a:ext cx="1184817" cy="10835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FF0000"/>
                      </a:solidFill>
                      <a:effectLst/>
                      <a:uLnTx/>
                      <a:uFillTx/>
                      <a:latin typeface="Calibri"/>
                      <a:ea typeface="+mn-ea"/>
                      <a:cs typeface="+mn-cs"/>
                    </a:rPr>
                    <a:t>Acalabrutinib</a:t>
                  </a:r>
                </a:p>
              </p:txBody>
            </p:sp>
            <p:sp>
              <p:nvSpPr>
                <p:cNvPr id="22" name="Rectangle 21"/>
                <p:cNvSpPr/>
                <p:nvPr/>
              </p:nvSpPr>
              <p:spPr>
                <a:xfrm>
                  <a:off x="6242433" y="5610911"/>
                  <a:ext cx="1769423" cy="2731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FF3300"/>
                      </a:solidFill>
                      <a:effectLst/>
                      <a:uLnTx/>
                      <a:uFillTx/>
                      <a:latin typeface="Calibri"/>
                      <a:ea typeface="+mn-ea"/>
                      <a:cs typeface="+mn-cs"/>
                    </a:rPr>
                    <a:t>Venetoclax, ABT-737, obatoclax, oblimersen</a:t>
                  </a:r>
                </a:p>
              </p:txBody>
            </p:sp>
            <p:sp>
              <p:nvSpPr>
                <p:cNvPr id="23" name="Rectangle 22"/>
                <p:cNvSpPr/>
                <p:nvPr/>
              </p:nvSpPr>
              <p:spPr>
                <a:xfrm>
                  <a:off x="5749609" y="2124259"/>
                  <a:ext cx="985649" cy="26114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FF0000"/>
                      </a:solidFill>
                      <a:effectLst/>
                      <a:uLnTx/>
                      <a:uFillTx/>
                      <a:latin typeface="Calibri"/>
                      <a:ea typeface="+mn-ea"/>
                      <a:cs typeface="+mn-cs"/>
                    </a:rPr>
                    <a:t>Idelalisib</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FF0000"/>
                      </a:solidFill>
                      <a:effectLst/>
                      <a:uLnTx/>
                      <a:uFillTx/>
                      <a:latin typeface="Calibri"/>
                      <a:ea typeface="+mn-ea"/>
                      <a:cs typeface="+mn-cs"/>
                    </a:rPr>
                    <a:t>Duvelalisib</a:t>
                  </a:r>
                </a:p>
              </p:txBody>
            </p:sp>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796" t="24260" r="6748" b="66056"/>
                <a:stretch/>
              </p:blipFill>
              <p:spPr bwMode="auto">
                <a:xfrm>
                  <a:off x="6186562" y="2497352"/>
                  <a:ext cx="1027074" cy="45199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796" t="24260" r="6748" b="66056"/>
                <a:stretch/>
              </p:blipFill>
              <p:spPr bwMode="auto">
                <a:xfrm>
                  <a:off x="4811077" y="2496418"/>
                  <a:ext cx="1027074" cy="45199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796" t="24260" r="6748" b="66056"/>
                <a:stretch/>
              </p:blipFill>
              <p:spPr bwMode="auto">
                <a:xfrm>
                  <a:off x="4119023" y="2496418"/>
                  <a:ext cx="1027074" cy="45199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27" name="Rectangle 26"/>
                <p:cNvSpPr/>
                <p:nvPr/>
              </p:nvSpPr>
              <p:spPr>
                <a:xfrm>
                  <a:off x="4387587" y="1686301"/>
                  <a:ext cx="3170894" cy="813775"/>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6426409" y="5307535"/>
                  <a:ext cx="1652189" cy="699953"/>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p:cNvSpPr/>
                <p:nvPr/>
              </p:nvSpPr>
              <p:spPr>
                <a:xfrm>
                  <a:off x="1451295" y="3973981"/>
                  <a:ext cx="926029" cy="564464"/>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p:cNvSpPr/>
                <p:nvPr/>
              </p:nvSpPr>
              <p:spPr>
                <a:xfrm>
                  <a:off x="5158130" y="3616992"/>
                  <a:ext cx="680022" cy="141536"/>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p:cNvSpPr/>
                <p:nvPr/>
              </p:nvSpPr>
              <p:spPr>
                <a:xfrm>
                  <a:off x="6326760" y="2961262"/>
                  <a:ext cx="291045" cy="141536"/>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p:cNvSpPr/>
                <p:nvPr/>
              </p:nvSpPr>
              <p:spPr>
                <a:xfrm>
                  <a:off x="5498140" y="3548544"/>
                  <a:ext cx="291045" cy="516782"/>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Rectangle 32"/>
                <p:cNvSpPr/>
                <p:nvPr/>
              </p:nvSpPr>
              <p:spPr>
                <a:xfrm>
                  <a:off x="5498140" y="4609253"/>
                  <a:ext cx="672982" cy="326839"/>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p:cNvSpPr/>
                <p:nvPr/>
              </p:nvSpPr>
              <p:spPr>
                <a:xfrm rot="1426547">
                  <a:off x="5024853" y="4280591"/>
                  <a:ext cx="672982" cy="281404"/>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ectangle 34"/>
                <p:cNvSpPr/>
                <p:nvPr/>
              </p:nvSpPr>
              <p:spPr>
                <a:xfrm rot="1426547" flipH="1">
                  <a:off x="4977684" y="4325968"/>
                  <a:ext cx="45719" cy="281404"/>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Rectangle 35"/>
                <p:cNvSpPr/>
                <p:nvPr/>
              </p:nvSpPr>
              <p:spPr>
                <a:xfrm>
                  <a:off x="3192566" y="3836485"/>
                  <a:ext cx="683148" cy="362333"/>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Rectangle 36"/>
                <p:cNvSpPr/>
                <p:nvPr/>
              </p:nvSpPr>
              <p:spPr>
                <a:xfrm rot="18811614">
                  <a:off x="3976891" y="3672160"/>
                  <a:ext cx="45719" cy="362333"/>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37"/>
                <p:cNvSpPr/>
                <p:nvPr/>
              </p:nvSpPr>
              <p:spPr>
                <a:xfrm>
                  <a:off x="3842592" y="3689270"/>
                  <a:ext cx="61801" cy="147215"/>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Rectangle 38"/>
                <p:cNvSpPr/>
                <p:nvPr/>
              </p:nvSpPr>
              <p:spPr>
                <a:xfrm rot="18811614">
                  <a:off x="4593550" y="2921062"/>
                  <a:ext cx="45719" cy="260739"/>
                </a:xfrm>
                <a:prstGeom prst="rect">
                  <a:avLst/>
                </a:prstGeom>
                <a:gr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7"/>
              <p:cNvGrpSpPr/>
              <p:nvPr/>
            </p:nvGrpSpPr>
            <p:grpSpPr>
              <a:xfrm rot="18846598">
                <a:off x="4392034" y="2405441"/>
                <a:ext cx="1054937" cy="411724"/>
                <a:chOff x="738635" y="4772672"/>
                <a:chExt cx="728039" cy="411724"/>
              </a:xfrm>
              <a:grpFill/>
            </p:grpSpPr>
            <p:cxnSp>
              <p:nvCxnSpPr>
                <p:cNvPr id="18" name="Straight Connector 17"/>
                <p:cNvCxnSpPr/>
                <p:nvPr/>
              </p:nvCxnSpPr>
              <p:spPr>
                <a:xfrm>
                  <a:off x="738635" y="4772672"/>
                  <a:ext cx="1" cy="411724"/>
                </a:xfrm>
                <a:prstGeom prst="line">
                  <a:avLst/>
                </a:prstGeom>
                <a:grpFill/>
                <a:ln w="38100">
                  <a:solidFill>
                    <a:srgbClr val="ED7D3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747024" y="4978534"/>
                  <a:ext cx="719650" cy="0"/>
                </a:xfrm>
                <a:prstGeom prst="line">
                  <a:avLst/>
                </a:prstGeom>
                <a:grpFill/>
                <a:ln w="38100">
                  <a:solidFill>
                    <a:srgbClr val="ED7D31"/>
                  </a:solidFill>
                </a:ln>
              </p:spPr>
              <p:style>
                <a:lnRef idx="1">
                  <a:schemeClr val="dk1"/>
                </a:lnRef>
                <a:fillRef idx="0">
                  <a:schemeClr val="dk1"/>
                </a:fillRef>
                <a:effectRef idx="0">
                  <a:schemeClr val="dk1"/>
                </a:effectRef>
                <a:fontRef idx="minor">
                  <a:schemeClr val="tx1"/>
                </a:fontRef>
              </p:style>
            </p:cxnSp>
          </p:grpSp>
          <p:grpSp>
            <p:nvGrpSpPr>
              <p:cNvPr id="9" name="Group 8"/>
              <p:cNvGrpSpPr/>
              <p:nvPr/>
            </p:nvGrpSpPr>
            <p:grpSpPr>
              <a:xfrm rot="18846598">
                <a:off x="5328495" y="2288094"/>
                <a:ext cx="1054937" cy="411724"/>
                <a:chOff x="738635" y="4772672"/>
                <a:chExt cx="728039" cy="411724"/>
              </a:xfrm>
              <a:grpFill/>
            </p:grpSpPr>
            <p:cxnSp>
              <p:nvCxnSpPr>
                <p:cNvPr id="16" name="Straight Connector 15"/>
                <p:cNvCxnSpPr/>
                <p:nvPr/>
              </p:nvCxnSpPr>
              <p:spPr>
                <a:xfrm>
                  <a:off x="738635" y="4772672"/>
                  <a:ext cx="1" cy="411724"/>
                </a:xfrm>
                <a:prstGeom prst="line">
                  <a:avLst/>
                </a:prstGeom>
                <a:grpFill/>
                <a:ln w="38100">
                  <a:solidFill>
                    <a:srgbClr val="ED7D3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747024" y="4978534"/>
                  <a:ext cx="719650" cy="0"/>
                </a:xfrm>
                <a:prstGeom prst="line">
                  <a:avLst/>
                </a:prstGeom>
                <a:grpFill/>
                <a:ln w="38100">
                  <a:solidFill>
                    <a:srgbClr val="ED7D31"/>
                  </a:solidFill>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rot="5400000">
                <a:off x="7171075" y="5328875"/>
                <a:ext cx="356333" cy="411724"/>
                <a:chOff x="738635" y="4772672"/>
                <a:chExt cx="728039" cy="411724"/>
              </a:xfrm>
              <a:grpFill/>
            </p:grpSpPr>
            <p:cxnSp>
              <p:nvCxnSpPr>
                <p:cNvPr id="14" name="Straight Connector 13"/>
                <p:cNvCxnSpPr/>
                <p:nvPr/>
              </p:nvCxnSpPr>
              <p:spPr>
                <a:xfrm>
                  <a:off x="738635" y="4772672"/>
                  <a:ext cx="1" cy="411724"/>
                </a:xfrm>
                <a:prstGeom prst="line">
                  <a:avLst/>
                </a:prstGeom>
                <a:grpFill/>
                <a:ln w="38100">
                  <a:solidFill>
                    <a:srgbClr val="ED7D3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747024" y="4978534"/>
                  <a:ext cx="719650" cy="0"/>
                </a:xfrm>
                <a:prstGeom prst="line">
                  <a:avLst/>
                </a:prstGeom>
                <a:grpFill/>
                <a:ln w="38100">
                  <a:solidFill>
                    <a:srgbClr val="ED7D31"/>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4406328" y="1726897"/>
                <a:ext cx="1238764" cy="545746"/>
              </a:xfrm>
              <a:prstGeom prst="rect">
                <a:avLst/>
              </a:prstGeom>
              <a:grpFill/>
            </p:spPr>
            <p:txBody>
              <a:bodyPr wrap="none"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Ibrutinib</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Acalabrutinib</a:t>
                </a:r>
              </a:p>
            </p:txBody>
          </p:sp>
          <p:sp>
            <p:nvSpPr>
              <p:cNvPr id="12" name="TextBox 11"/>
              <p:cNvSpPr txBox="1"/>
              <p:nvPr/>
            </p:nvSpPr>
            <p:spPr>
              <a:xfrm>
                <a:off x="5903077" y="1348125"/>
                <a:ext cx="1006718" cy="759299"/>
              </a:xfrm>
              <a:prstGeom prst="rect">
                <a:avLst/>
              </a:prstGeom>
              <a:grpFill/>
            </p:spPr>
            <p:txBody>
              <a:bodyPr wrap="none"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Idelalisib</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Duvelisib</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Copanlisib</a:t>
                </a:r>
              </a:p>
            </p:txBody>
          </p:sp>
          <p:sp>
            <p:nvSpPr>
              <p:cNvPr id="13" name="TextBox 12"/>
              <p:cNvSpPr txBox="1"/>
              <p:nvPr/>
            </p:nvSpPr>
            <p:spPr>
              <a:xfrm>
                <a:off x="6828024" y="5712904"/>
                <a:ext cx="1047731" cy="355921"/>
              </a:xfrm>
              <a:prstGeom prst="rect">
                <a:avLst/>
              </a:prstGeom>
              <a:grp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Venetoclax</a:t>
                </a:r>
              </a:p>
            </p:txBody>
          </p:sp>
        </p:grpSp>
      </p:grpSp>
      <p:sp>
        <p:nvSpPr>
          <p:cNvPr id="40" name="TextBox 39">
            <a:extLst>
              <a:ext uri="{FF2B5EF4-FFF2-40B4-BE49-F238E27FC236}">
                <a16:creationId xmlns:a16="http://schemas.microsoft.com/office/drawing/2014/main" id="{3A988C90-C296-455C-B0A9-969CE620F5F3}"/>
              </a:ext>
            </a:extLst>
          </p:cNvPr>
          <p:cNvSpPr txBox="1"/>
          <p:nvPr/>
        </p:nvSpPr>
        <p:spPr>
          <a:xfrm>
            <a:off x="254000" y="4876800"/>
            <a:ext cx="8890000" cy="254000"/>
          </a:xfrm>
          <a:prstGeom prst="rect">
            <a:avLst/>
          </a:prstGeom>
          <a:noFill/>
        </p:spPr>
        <p:txBody>
          <a:bodyPr wrap="non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Hallek M.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Blood</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2013; FDA Prescribing Information; Clinicaltrials.gov.</a:t>
            </a:r>
          </a:p>
        </p:txBody>
      </p:sp>
      <p:sp>
        <p:nvSpPr>
          <p:cNvPr id="6" name="TextBox 5"/>
          <p:cNvSpPr txBox="1"/>
          <p:nvPr/>
        </p:nvSpPr>
        <p:spPr>
          <a:xfrm>
            <a:off x="381000" y="2895592"/>
            <a:ext cx="3716946" cy="1993908"/>
          </a:xfrm>
          <a:prstGeom prst="rect">
            <a:avLst/>
          </a:prstGeom>
          <a:noFill/>
        </p:spPr>
        <p:txBody>
          <a:bodyPr wrap="none" rtlCol="0">
            <a:noAutofit/>
          </a:bodyPr>
          <a:lstStyle/>
          <a:p>
            <a:pPr marL="182880" marR="0" lvl="0" algn="l" defTabSz="457200" rtl="0" eaLnBrk="1" fontAlgn="auto" latinLnBrk="0" hangingPunct="1">
              <a:lnSpc>
                <a:spcPct val="90000"/>
              </a:lnSpc>
              <a:spcBef>
                <a:spcPts val="0"/>
              </a:spcBef>
              <a:spcAft>
                <a:spcPts val="600"/>
              </a:spcAft>
              <a:buClr>
                <a:srgbClr val="F25724"/>
              </a:buClr>
              <a:buSzTx/>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Model</a:t>
            </a:r>
          </a:p>
          <a:p>
            <a:pPr marL="548640" marR="0" lvl="0" indent="-274320" algn="l" defTabSz="45720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Inhibit the BCR pathway</a:t>
            </a:r>
          </a:p>
          <a:p>
            <a:pPr marL="548640" marR="0" lvl="0" indent="-274320" algn="l" defTabSz="45720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Immune-based therapy</a:t>
            </a:r>
          </a:p>
          <a:p>
            <a:pPr marL="548640" marR="0" lvl="0" indent="-274320" algn="l" defTabSz="45720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a:t>
            </a:r>
            <a:r>
              <a:rPr lang="en-US" sz="2400" dirty="0">
                <a:solidFill>
                  <a:srgbClr val="000000"/>
                </a:solidFill>
                <a:latin typeface="Calibri" panose="020F0502020204030204" pitchFamily="34" charset="0"/>
              </a:rPr>
              <a:t>BCL</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a:p>
            <a:pPr marL="548640" marR="0" lvl="0" indent="-274320" algn="l" defTabSz="45720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Spare the DNA</a:t>
            </a:r>
          </a:p>
        </p:txBody>
      </p:sp>
    </p:spTree>
    <p:extLst>
      <p:ext uri="{BB962C8B-B14F-4D97-AF65-F5344CB8AC3E}">
        <p14:creationId xmlns:p14="http://schemas.microsoft.com/office/powerpoint/2010/main" val="340126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599" y="3733870"/>
            <a:ext cx="7117882" cy="1102519"/>
          </a:xfrm>
        </p:spPr>
        <p:txBody>
          <a:bodyPr>
            <a:noAutofit/>
          </a:bodyPr>
          <a:lstStyle/>
          <a:p>
            <a:pPr>
              <a:lnSpc>
                <a:spcPct val="90000"/>
              </a:lnSpc>
            </a:pPr>
            <a:r>
              <a:rPr lang="en-US" sz="2400" b="1" dirty="0"/>
              <a:t>Barbara Rogers, CRNP, MN, AOCN, ANP-BC </a:t>
            </a:r>
            <a:br>
              <a:rPr lang="en-US" sz="2400" b="1" dirty="0"/>
            </a:br>
            <a:r>
              <a:rPr lang="en-US" sz="2000" dirty="0"/>
              <a:t>Fox Chase Cancer Center</a:t>
            </a:r>
            <a:br>
              <a:rPr lang="en-US" sz="2000" dirty="0"/>
            </a:br>
            <a:r>
              <a:rPr lang="en-US" sz="2000" dirty="0"/>
              <a:t>Philadelphia, Pennsylvania</a:t>
            </a:r>
            <a:endParaRPr lang="en-US" sz="2000" b="1" dirty="0"/>
          </a:p>
        </p:txBody>
      </p:sp>
      <p:pic>
        <p:nvPicPr>
          <p:cNvPr id="5" name="Picture 4" descr="A person smiling for the camera&#10;&#10;Description automatically generated">
            <a:extLst>
              <a:ext uri="{FF2B5EF4-FFF2-40B4-BE49-F238E27FC236}">
                <a16:creationId xmlns:a16="http://schemas.microsoft.com/office/drawing/2014/main" id="{437D187A-3C1A-47BA-BCB8-D45ECD1DD214}"/>
              </a:ext>
            </a:extLst>
          </p:cNvPr>
          <p:cNvPicPr>
            <a:picLocks noChangeAspect="1"/>
          </p:cNvPicPr>
          <p:nvPr/>
        </p:nvPicPr>
        <p:blipFill>
          <a:blip r:embed="rId3"/>
          <a:stretch>
            <a:fillRect/>
          </a:stretch>
        </p:blipFill>
        <p:spPr>
          <a:xfrm>
            <a:off x="3654878" y="571500"/>
            <a:ext cx="1834243" cy="2567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7665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7900" y="1587500"/>
            <a:ext cx="5613400" cy="2032000"/>
          </a:xfrm>
        </p:spPr>
        <p:txBody>
          <a:bodyPr anchor="ctr">
            <a:noAutofit/>
          </a:bodyPr>
          <a:lstStyle/>
          <a:p>
            <a:pPr>
              <a:lnSpc>
                <a:spcPct val="90000"/>
              </a:lnSpc>
            </a:pPr>
            <a:r>
              <a:rPr lang="en-US" sz="4000" b="1" dirty="0">
                <a:latin typeface="Calibri" panose="020F0502020204030204" pitchFamily="34" charset="0"/>
              </a:rPr>
              <a:t>Contemporary Approaches to CLL</a:t>
            </a:r>
            <a:br>
              <a:rPr lang="en-US" sz="4000" b="1" dirty="0">
                <a:latin typeface="Calibri" panose="020F0502020204030204" pitchFamily="34" charset="0"/>
              </a:rPr>
            </a:br>
            <a:r>
              <a:rPr lang="en-US" sz="3200" b="1" i="1" dirty="0">
                <a:latin typeface="Calibri" panose="020F0502020204030204" pitchFamily="34" charset="0"/>
              </a:rPr>
              <a:t>Taking a Deep Dive </a:t>
            </a:r>
            <a:br>
              <a:rPr lang="en-US" sz="3200" b="1" i="1" dirty="0">
                <a:latin typeface="Calibri" panose="020F0502020204030204" pitchFamily="34" charset="0"/>
              </a:rPr>
            </a:br>
            <a:r>
              <a:rPr lang="en-US" sz="3200" b="1" i="1" dirty="0">
                <a:latin typeface="Calibri" panose="020F0502020204030204" pitchFamily="34" charset="0"/>
              </a:rPr>
              <a:t>into BTK Inhibition</a:t>
            </a:r>
            <a:endParaRPr lang="en-US" sz="4000" b="1" i="1" dirty="0">
              <a:latin typeface="Calibri" panose="020F0502020204030204" pitchFamily="34" charset="0"/>
            </a:endParaRPr>
          </a:p>
        </p:txBody>
      </p:sp>
    </p:spTree>
    <p:extLst>
      <p:ext uri="{BB962C8B-B14F-4D97-AF65-F5344CB8AC3E}">
        <p14:creationId xmlns:p14="http://schemas.microsoft.com/office/powerpoint/2010/main" val="68386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A02C513-DB56-435A-ACF5-23F4F0F14825}"/>
              </a:ext>
            </a:extLst>
          </p:cNvPr>
          <p:cNvGrpSpPr/>
          <p:nvPr/>
        </p:nvGrpSpPr>
        <p:grpSpPr>
          <a:xfrm>
            <a:off x="786680" y="1769640"/>
            <a:ext cx="8040797" cy="3128390"/>
            <a:chOff x="786680" y="1675400"/>
            <a:chExt cx="8215226" cy="3196254"/>
          </a:xfrm>
        </p:grpSpPr>
        <p:pic>
          <p:nvPicPr>
            <p:cNvPr id="71" name="Picture 70">
              <a:extLst>
                <a:ext uri="{FF2B5EF4-FFF2-40B4-BE49-F238E27FC236}">
                  <a16:creationId xmlns:a16="http://schemas.microsoft.com/office/drawing/2014/main" id="{1AEB4CFA-EEDA-4BE5-87BF-14AFDD990492}"/>
                </a:ext>
              </a:extLst>
            </p:cNvPr>
            <p:cNvPicPr>
              <a:picLocks noChangeAspect="1"/>
            </p:cNvPicPr>
            <p:nvPr/>
          </p:nvPicPr>
          <p:blipFill rotWithShape="1">
            <a:blip r:embed="rId3"/>
            <a:srcRect l="49963" t="2517" b="56693"/>
            <a:stretch/>
          </p:blipFill>
          <p:spPr>
            <a:xfrm>
              <a:off x="7416137" y="3697697"/>
              <a:ext cx="1548008" cy="758560"/>
            </a:xfrm>
            <a:prstGeom prst="rect">
              <a:avLst/>
            </a:prstGeom>
          </p:spPr>
        </p:pic>
        <p:grpSp>
          <p:nvGrpSpPr>
            <p:cNvPr id="7" name="Group 6">
              <a:extLst>
                <a:ext uri="{FF2B5EF4-FFF2-40B4-BE49-F238E27FC236}">
                  <a16:creationId xmlns:a16="http://schemas.microsoft.com/office/drawing/2014/main" id="{A2007E14-DE99-487A-BB3A-08B47B89B6C8}"/>
                </a:ext>
              </a:extLst>
            </p:cNvPr>
            <p:cNvGrpSpPr/>
            <p:nvPr/>
          </p:nvGrpSpPr>
          <p:grpSpPr>
            <a:xfrm>
              <a:off x="786680" y="1675400"/>
              <a:ext cx="3032090" cy="3192420"/>
              <a:chOff x="4576310" y="872580"/>
              <a:chExt cx="3529098" cy="4008909"/>
            </a:xfrm>
          </p:grpSpPr>
          <p:grpSp>
            <p:nvGrpSpPr>
              <p:cNvPr id="8" name="Group 7">
                <a:extLst>
                  <a:ext uri="{FF2B5EF4-FFF2-40B4-BE49-F238E27FC236}">
                    <a16:creationId xmlns:a16="http://schemas.microsoft.com/office/drawing/2014/main" id="{D20F3444-05C6-4B62-BC53-AD5BF4C17E75}"/>
                  </a:ext>
                </a:extLst>
              </p:cNvPr>
              <p:cNvGrpSpPr/>
              <p:nvPr/>
            </p:nvGrpSpPr>
            <p:grpSpPr>
              <a:xfrm>
                <a:off x="5283248" y="881302"/>
                <a:ext cx="2822160" cy="3995372"/>
                <a:chOff x="2305458" y="965326"/>
                <a:chExt cx="2822160" cy="3995372"/>
              </a:xfrm>
            </p:grpSpPr>
            <p:sp>
              <p:nvSpPr>
                <p:cNvPr id="20" name="Rectangle 19">
                  <a:extLst>
                    <a:ext uri="{FF2B5EF4-FFF2-40B4-BE49-F238E27FC236}">
                      <a16:creationId xmlns:a16="http://schemas.microsoft.com/office/drawing/2014/main" id="{326C3196-4376-4EDD-9019-DEDEEC7DC5A0}"/>
                    </a:ext>
                  </a:extLst>
                </p:cNvPr>
                <p:cNvSpPr/>
                <p:nvPr/>
              </p:nvSpPr>
              <p:spPr>
                <a:xfrm>
                  <a:off x="2305458" y="4403559"/>
                  <a:ext cx="2065360" cy="5371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1969A68-06E2-4C6C-A047-FC0D372BC6A1}"/>
                    </a:ext>
                  </a:extLst>
                </p:cNvPr>
                <p:cNvSpPr/>
                <p:nvPr/>
              </p:nvSpPr>
              <p:spPr>
                <a:xfrm>
                  <a:off x="4092731" y="3641455"/>
                  <a:ext cx="967538" cy="8399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34E0092-3AB4-4BEA-BC67-F80339952D4A}"/>
                    </a:ext>
                  </a:extLst>
                </p:cNvPr>
                <p:cNvSpPr/>
                <p:nvPr/>
              </p:nvSpPr>
              <p:spPr>
                <a:xfrm>
                  <a:off x="3935768" y="3642642"/>
                  <a:ext cx="1152085" cy="5936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
                  <a:extLst>
                    <a:ext uri="{FF2B5EF4-FFF2-40B4-BE49-F238E27FC236}">
                      <a16:creationId xmlns:a16="http://schemas.microsoft.com/office/drawing/2014/main" id="{263ADD1F-2633-477D-AB93-594E54FD5C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310" r="1"/>
                <a:stretch/>
              </p:blipFill>
              <p:spPr bwMode="auto">
                <a:xfrm>
                  <a:off x="2408254" y="965326"/>
                  <a:ext cx="2719364" cy="399537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75CF2CA2-200B-4249-9901-E8EEFE3D01CB}"/>
                  </a:ext>
                </a:extLst>
              </p:cNvPr>
              <p:cNvSpPr/>
              <p:nvPr/>
            </p:nvSpPr>
            <p:spPr>
              <a:xfrm>
                <a:off x="4576310" y="1227152"/>
                <a:ext cx="807113" cy="1884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a:extLst>
                  <a:ext uri="{FF2B5EF4-FFF2-40B4-BE49-F238E27FC236}">
                    <a16:creationId xmlns:a16="http://schemas.microsoft.com/office/drawing/2014/main" id="{118173AD-9E94-4131-9179-EF727F18DF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0" r="90033"/>
              <a:stretch/>
            </p:blipFill>
            <p:spPr bwMode="auto">
              <a:xfrm>
                <a:off x="4791124" y="872580"/>
                <a:ext cx="598506" cy="40089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63B9B-7CA3-4A1C-A3AC-B065C512A4A6}"/>
                  </a:ext>
                </a:extLst>
              </p:cNvPr>
              <p:cNvSpPr/>
              <p:nvPr/>
            </p:nvSpPr>
            <p:spPr>
              <a:xfrm>
                <a:off x="5385065" y="3538606"/>
                <a:ext cx="2397419" cy="12428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005792-0D2B-44AC-AE3E-E06CF614F9CE}"/>
                  </a:ext>
                </a:extLst>
              </p:cNvPr>
              <p:cNvSpPr/>
              <p:nvPr/>
            </p:nvSpPr>
            <p:spPr>
              <a:xfrm>
                <a:off x="4935486" y="2081595"/>
                <a:ext cx="768145" cy="23157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D8486D-6021-4544-AC25-B7272E2A59A1}"/>
                  </a:ext>
                </a:extLst>
              </p:cNvPr>
              <p:cNvSpPr/>
              <p:nvPr/>
            </p:nvSpPr>
            <p:spPr>
              <a:xfrm>
                <a:off x="5370359" y="4605341"/>
                <a:ext cx="1752795" cy="2319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9906288-E674-48DA-A5EB-5124377646C3}"/>
                  </a:ext>
                </a:extLst>
              </p:cNvPr>
              <p:cNvSpPr/>
              <p:nvPr/>
            </p:nvSpPr>
            <p:spPr>
              <a:xfrm>
                <a:off x="7599020" y="3552616"/>
                <a:ext cx="454724" cy="2319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62F6A46-76BD-42C2-83B9-22644708C629}"/>
                  </a:ext>
                </a:extLst>
              </p:cNvPr>
              <p:cNvSpPr/>
              <p:nvPr/>
            </p:nvSpPr>
            <p:spPr>
              <a:xfrm>
                <a:off x="4992033" y="1183678"/>
                <a:ext cx="454724" cy="2319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F4F0FF7-F951-40C0-B729-A2B23E23E4CE}"/>
                  </a:ext>
                </a:extLst>
              </p:cNvPr>
              <p:cNvSpPr/>
              <p:nvPr/>
            </p:nvSpPr>
            <p:spPr>
              <a:xfrm>
                <a:off x="5546593" y="3672000"/>
                <a:ext cx="2196025" cy="1011149"/>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6280194-36D2-4B62-9829-19E47F30A02E}"/>
                  </a:ext>
                </a:extLst>
              </p:cNvPr>
              <p:cNvSpPr/>
              <p:nvPr/>
            </p:nvSpPr>
            <p:spPr>
              <a:xfrm>
                <a:off x="6024718" y="3982974"/>
                <a:ext cx="1316469" cy="424073"/>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800" dirty="0">
                    <a:solidFill>
                      <a:schemeClr val="tx1"/>
                    </a:solidFill>
                  </a:rPr>
                  <a:t>Regulation of cellular survival, proliferation and differentiation</a:t>
                </a:r>
              </a:p>
            </p:txBody>
          </p:sp>
          <p:sp>
            <p:nvSpPr>
              <p:cNvPr id="18" name="Rectangle 17">
                <a:extLst>
                  <a:ext uri="{FF2B5EF4-FFF2-40B4-BE49-F238E27FC236}">
                    <a16:creationId xmlns:a16="http://schemas.microsoft.com/office/drawing/2014/main" id="{0CF57581-529D-447A-B1DD-503095C9EFD1}"/>
                  </a:ext>
                </a:extLst>
              </p:cNvPr>
              <p:cNvSpPr/>
              <p:nvPr/>
            </p:nvSpPr>
            <p:spPr>
              <a:xfrm>
                <a:off x="6325116" y="4511692"/>
                <a:ext cx="712048" cy="1252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900" b="1" dirty="0">
                    <a:solidFill>
                      <a:schemeClr val="tx1"/>
                    </a:solidFill>
                  </a:rPr>
                  <a:t>Nucleus</a:t>
                </a:r>
              </a:p>
            </p:txBody>
          </p:sp>
          <p:cxnSp>
            <p:nvCxnSpPr>
              <p:cNvPr id="19" name="Straight Arrow Connector 18">
                <a:extLst>
                  <a:ext uri="{FF2B5EF4-FFF2-40B4-BE49-F238E27FC236}">
                    <a16:creationId xmlns:a16="http://schemas.microsoft.com/office/drawing/2014/main" id="{0A973B6B-F43E-41B6-8E36-C3487CFC96E8}"/>
                  </a:ext>
                </a:extLst>
              </p:cNvPr>
              <p:cNvCxnSpPr>
                <a:cxnSpLocks/>
              </p:cNvCxnSpPr>
              <p:nvPr/>
            </p:nvCxnSpPr>
            <p:spPr>
              <a:xfrm flipH="1">
                <a:off x="6660957" y="3552616"/>
                <a:ext cx="1" cy="3934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A3D5CD3C-F27D-4227-BBDE-AFAE398D64A4}"/>
                </a:ext>
              </a:extLst>
            </p:cNvPr>
            <p:cNvGrpSpPr/>
            <p:nvPr/>
          </p:nvGrpSpPr>
          <p:grpSpPr>
            <a:xfrm>
              <a:off x="4199582" y="1679234"/>
              <a:ext cx="3032090" cy="3192420"/>
              <a:chOff x="4576310" y="872580"/>
              <a:chExt cx="3529098" cy="4008909"/>
            </a:xfrm>
          </p:grpSpPr>
          <p:grpSp>
            <p:nvGrpSpPr>
              <p:cNvPr id="46" name="Group 45">
                <a:extLst>
                  <a:ext uri="{FF2B5EF4-FFF2-40B4-BE49-F238E27FC236}">
                    <a16:creationId xmlns:a16="http://schemas.microsoft.com/office/drawing/2014/main" id="{5CA8E4D3-35C6-42CB-8B82-8CF8CC9947F4}"/>
                  </a:ext>
                </a:extLst>
              </p:cNvPr>
              <p:cNvGrpSpPr/>
              <p:nvPr/>
            </p:nvGrpSpPr>
            <p:grpSpPr>
              <a:xfrm>
                <a:off x="5283248" y="881302"/>
                <a:ext cx="2822160" cy="3995372"/>
                <a:chOff x="2305458" y="965326"/>
                <a:chExt cx="2822160" cy="3995372"/>
              </a:xfrm>
            </p:grpSpPr>
            <p:sp>
              <p:nvSpPr>
                <p:cNvPr id="67" name="Rectangle 66">
                  <a:extLst>
                    <a:ext uri="{FF2B5EF4-FFF2-40B4-BE49-F238E27FC236}">
                      <a16:creationId xmlns:a16="http://schemas.microsoft.com/office/drawing/2014/main" id="{478B01D4-51A9-44B1-AB55-124962ACDDB5}"/>
                    </a:ext>
                  </a:extLst>
                </p:cNvPr>
                <p:cNvSpPr/>
                <p:nvPr/>
              </p:nvSpPr>
              <p:spPr>
                <a:xfrm>
                  <a:off x="2305458" y="4403559"/>
                  <a:ext cx="2065360" cy="5371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B2DD50C0-3841-4D1B-9663-B3BAE8D5E369}"/>
                    </a:ext>
                  </a:extLst>
                </p:cNvPr>
                <p:cNvSpPr/>
                <p:nvPr/>
              </p:nvSpPr>
              <p:spPr>
                <a:xfrm>
                  <a:off x="4092731" y="3641455"/>
                  <a:ext cx="967538" cy="8399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D0534982-BCB4-419E-847D-3875BB5D54AA}"/>
                    </a:ext>
                  </a:extLst>
                </p:cNvPr>
                <p:cNvSpPr/>
                <p:nvPr/>
              </p:nvSpPr>
              <p:spPr>
                <a:xfrm>
                  <a:off x="3935768" y="3642642"/>
                  <a:ext cx="1152085" cy="5936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0" name="Picture 2">
                  <a:extLst>
                    <a:ext uri="{FF2B5EF4-FFF2-40B4-BE49-F238E27FC236}">
                      <a16:creationId xmlns:a16="http://schemas.microsoft.com/office/drawing/2014/main" id="{F8CB42EB-82C3-4C1A-BEAE-F9F6FAEE6E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310" r="1"/>
                <a:stretch/>
              </p:blipFill>
              <p:spPr bwMode="auto">
                <a:xfrm>
                  <a:off x="2408254" y="965326"/>
                  <a:ext cx="2719364" cy="3995372"/>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Rectangle 46">
                <a:extLst>
                  <a:ext uri="{FF2B5EF4-FFF2-40B4-BE49-F238E27FC236}">
                    <a16:creationId xmlns:a16="http://schemas.microsoft.com/office/drawing/2014/main" id="{8F19D7D0-3A06-41B9-AADC-4A395856AD27}"/>
                  </a:ext>
                </a:extLst>
              </p:cNvPr>
              <p:cNvSpPr/>
              <p:nvPr/>
            </p:nvSpPr>
            <p:spPr>
              <a:xfrm>
                <a:off x="4576310" y="1227152"/>
                <a:ext cx="807113" cy="1884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8" name="Picture 2">
                <a:extLst>
                  <a:ext uri="{FF2B5EF4-FFF2-40B4-BE49-F238E27FC236}">
                    <a16:creationId xmlns:a16="http://schemas.microsoft.com/office/drawing/2014/main" id="{E24A4E0B-2F2D-4FEB-B354-9B446A96CE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0" r="90033"/>
              <a:stretch/>
            </p:blipFill>
            <p:spPr bwMode="auto">
              <a:xfrm>
                <a:off x="4791124" y="872580"/>
                <a:ext cx="598506" cy="4008909"/>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1F1EA8FE-32CB-430D-8AD2-874B1BE91EFA}"/>
                  </a:ext>
                </a:extLst>
              </p:cNvPr>
              <p:cNvSpPr/>
              <p:nvPr/>
            </p:nvSpPr>
            <p:spPr>
              <a:xfrm>
                <a:off x="5385065" y="3538606"/>
                <a:ext cx="2397419" cy="12428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502843FB-1E96-490E-AC06-3BEA0A7D9EBF}"/>
                  </a:ext>
                </a:extLst>
              </p:cNvPr>
              <p:cNvSpPr/>
              <p:nvPr/>
            </p:nvSpPr>
            <p:spPr>
              <a:xfrm>
                <a:off x="4935486" y="2081595"/>
                <a:ext cx="768145" cy="23157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EA1983A5-BF37-4AAA-82EA-0417CB0C0E7C}"/>
                  </a:ext>
                </a:extLst>
              </p:cNvPr>
              <p:cNvSpPr/>
              <p:nvPr/>
            </p:nvSpPr>
            <p:spPr>
              <a:xfrm>
                <a:off x="5370359" y="4605341"/>
                <a:ext cx="1752795" cy="2319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20A1FBBE-EFE4-415D-8D2C-4525BE352CEF}"/>
                  </a:ext>
                </a:extLst>
              </p:cNvPr>
              <p:cNvSpPr/>
              <p:nvPr/>
            </p:nvSpPr>
            <p:spPr>
              <a:xfrm>
                <a:off x="7599020" y="3552616"/>
                <a:ext cx="454724" cy="2319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DE84920C-A096-4239-8C7D-E5D7F916C366}"/>
                  </a:ext>
                </a:extLst>
              </p:cNvPr>
              <p:cNvSpPr/>
              <p:nvPr/>
            </p:nvSpPr>
            <p:spPr>
              <a:xfrm>
                <a:off x="4992033" y="1183678"/>
                <a:ext cx="454724" cy="2319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9F7D2881-CD10-46A8-96B6-B041F5DBEC96}"/>
                  </a:ext>
                </a:extLst>
              </p:cNvPr>
              <p:cNvSpPr/>
              <p:nvPr/>
            </p:nvSpPr>
            <p:spPr>
              <a:xfrm>
                <a:off x="5546593" y="3672000"/>
                <a:ext cx="2196025" cy="1011149"/>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1BBB7D12-2E60-44FF-838C-D900403468A9}"/>
                  </a:ext>
                </a:extLst>
              </p:cNvPr>
              <p:cNvSpPr/>
              <p:nvPr/>
            </p:nvSpPr>
            <p:spPr>
              <a:xfrm>
                <a:off x="6024718" y="3982974"/>
                <a:ext cx="1316469" cy="424073"/>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800" dirty="0">
                    <a:solidFill>
                      <a:schemeClr val="tx1"/>
                    </a:solidFill>
                  </a:rPr>
                  <a:t>Cell death</a:t>
                </a:r>
              </a:p>
            </p:txBody>
          </p:sp>
          <p:sp>
            <p:nvSpPr>
              <p:cNvPr id="64" name="Rectangle 63">
                <a:extLst>
                  <a:ext uri="{FF2B5EF4-FFF2-40B4-BE49-F238E27FC236}">
                    <a16:creationId xmlns:a16="http://schemas.microsoft.com/office/drawing/2014/main" id="{E429E2CC-1B28-4DC8-9713-F721163C3A9D}"/>
                  </a:ext>
                </a:extLst>
              </p:cNvPr>
              <p:cNvSpPr/>
              <p:nvPr/>
            </p:nvSpPr>
            <p:spPr>
              <a:xfrm>
                <a:off x="6325116" y="4511692"/>
                <a:ext cx="712048" cy="1252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900" b="1" dirty="0">
                    <a:solidFill>
                      <a:schemeClr val="tx1"/>
                    </a:solidFill>
                  </a:rPr>
                  <a:t>Nucleus</a:t>
                </a:r>
              </a:p>
            </p:txBody>
          </p:sp>
          <p:cxnSp>
            <p:nvCxnSpPr>
              <p:cNvPr id="66" name="Straight Arrow Connector 65">
                <a:extLst>
                  <a:ext uri="{FF2B5EF4-FFF2-40B4-BE49-F238E27FC236}">
                    <a16:creationId xmlns:a16="http://schemas.microsoft.com/office/drawing/2014/main" id="{825AB071-EA39-4F7F-A5F7-7D617FFF2E0B}"/>
                  </a:ext>
                </a:extLst>
              </p:cNvPr>
              <p:cNvCxnSpPr>
                <a:cxnSpLocks/>
              </p:cNvCxnSpPr>
              <p:nvPr/>
            </p:nvCxnSpPr>
            <p:spPr>
              <a:xfrm flipH="1">
                <a:off x="6660957" y="3552616"/>
                <a:ext cx="1" cy="3934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49" name="Picture 48">
              <a:extLst>
                <a:ext uri="{FF2B5EF4-FFF2-40B4-BE49-F238E27FC236}">
                  <a16:creationId xmlns:a16="http://schemas.microsoft.com/office/drawing/2014/main" id="{3FF546C8-CAF1-44D0-A799-895EE37FB993}"/>
                </a:ext>
              </a:extLst>
            </p:cNvPr>
            <p:cNvPicPr>
              <a:picLocks noChangeAspect="1"/>
            </p:cNvPicPr>
            <p:nvPr/>
          </p:nvPicPr>
          <p:blipFill rotWithShape="1">
            <a:blip r:embed="rId3"/>
            <a:srcRect l="21120" t="16804" r="73342" b="74260"/>
            <a:stretch/>
          </p:blipFill>
          <p:spPr>
            <a:xfrm>
              <a:off x="5695994" y="2601962"/>
              <a:ext cx="132895" cy="128899"/>
            </a:xfrm>
            <a:prstGeom prst="rect">
              <a:avLst/>
            </a:prstGeom>
          </p:spPr>
        </p:pic>
        <p:grpSp>
          <p:nvGrpSpPr>
            <p:cNvPr id="27" name="Group 26">
              <a:extLst>
                <a:ext uri="{FF2B5EF4-FFF2-40B4-BE49-F238E27FC236}">
                  <a16:creationId xmlns:a16="http://schemas.microsoft.com/office/drawing/2014/main" id="{CFA5399F-750A-4EDB-80BC-39C4EB8F0450}"/>
                </a:ext>
              </a:extLst>
            </p:cNvPr>
            <p:cNvGrpSpPr/>
            <p:nvPr/>
          </p:nvGrpSpPr>
          <p:grpSpPr>
            <a:xfrm>
              <a:off x="7335169" y="2308364"/>
              <a:ext cx="1666737" cy="2230042"/>
              <a:chOff x="621220" y="1725988"/>
              <a:chExt cx="2367454" cy="4338110"/>
            </a:xfrm>
          </p:grpSpPr>
          <p:pic>
            <p:nvPicPr>
              <p:cNvPr id="28" name="Picture 27">
                <a:extLst>
                  <a:ext uri="{FF2B5EF4-FFF2-40B4-BE49-F238E27FC236}">
                    <a16:creationId xmlns:a16="http://schemas.microsoft.com/office/drawing/2014/main" id="{6000E7EB-A3D8-46C8-B6E8-32FCA1DBE38F}"/>
                  </a:ext>
                </a:extLst>
              </p:cNvPr>
              <p:cNvPicPr>
                <a:picLocks noChangeAspect="1"/>
              </p:cNvPicPr>
              <p:nvPr/>
            </p:nvPicPr>
            <p:blipFill rotWithShape="1">
              <a:blip r:embed="rId3"/>
              <a:srcRect t="2517" r="55584" b="56693"/>
              <a:stretch/>
            </p:blipFill>
            <p:spPr>
              <a:xfrm>
                <a:off x="644013" y="2161872"/>
                <a:ext cx="1890771" cy="1429466"/>
              </a:xfrm>
              <a:prstGeom prst="rect">
                <a:avLst/>
              </a:prstGeom>
            </p:spPr>
          </p:pic>
          <p:sp>
            <p:nvSpPr>
              <p:cNvPr id="30" name="TextBox 29">
                <a:extLst>
                  <a:ext uri="{FF2B5EF4-FFF2-40B4-BE49-F238E27FC236}">
                    <a16:creationId xmlns:a16="http://schemas.microsoft.com/office/drawing/2014/main" id="{9563D23F-2247-42A6-B5CA-F84EEE01D058}"/>
                  </a:ext>
                </a:extLst>
              </p:cNvPr>
              <p:cNvSpPr txBox="1"/>
              <p:nvPr/>
            </p:nvSpPr>
            <p:spPr>
              <a:xfrm>
                <a:off x="939800" y="2887023"/>
                <a:ext cx="458131" cy="256101"/>
              </a:xfrm>
              <a:prstGeom prst="rect">
                <a:avLst/>
              </a:prstGeom>
              <a:solidFill>
                <a:srgbClr val="1F9C9A"/>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Arial"/>
                </a:endParaRPr>
              </a:p>
            </p:txBody>
          </p:sp>
          <p:sp>
            <p:nvSpPr>
              <p:cNvPr id="34" name="TextBox 33">
                <a:extLst>
                  <a:ext uri="{FF2B5EF4-FFF2-40B4-BE49-F238E27FC236}">
                    <a16:creationId xmlns:a16="http://schemas.microsoft.com/office/drawing/2014/main" id="{79814175-B75A-47D4-B4D9-4C2ACDA81F2C}"/>
                  </a:ext>
                </a:extLst>
              </p:cNvPr>
              <p:cNvSpPr txBox="1"/>
              <p:nvPr/>
            </p:nvSpPr>
            <p:spPr>
              <a:xfrm>
                <a:off x="1565687" y="3015976"/>
                <a:ext cx="1422987" cy="395155"/>
              </a:xfrm>
              <a:prstGeom prst="rect">
                <a:avLst/>
              </a:prstGeom>
              <a:solidFill>
                <a:schemeClr val="bg1"/>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Arial"/>
                </a:endParaRPr>
              </a:p>
            </p:txBody>
          </p:sp>
          <p:sp>
            <p:nvSpPr>
              <p:cNvPr id="35" name="TextBox 34">
                <a:extLst>
                  <a:ext uri="{FF2B5EF4-FFF2-40B4-BE49-F238E27FC236}">
                    <a16:creationId xmlns:a16="http://schemas.microsoft.com/office/drawing/2014/main" id="{11B3E9C3-2571-4757-8FC7-BEB541B36F8E}"/>
                  </a:ext>
                </a:extLst>
              </p:cNvPr>
              <p:cNvSpPr txBox="1"/>
              <p:nvPr/>
            </p:nvSpPr>
            <p:spPr>
              <a:xfrm>
                <a:off x="621220" y="1725988"/>
                <a:ext cx="318580" cy="360445"/>
              </a:xfrm>
              <a:prstGeom prst="rect">
                <a:avLst/>
              </a:prstGeom>
              <a:solidFill>
                <a:schemeClr val="bg1"/>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Arial"/>
                </a:endParaRPr>
              </a:p>
            </p:txBody>
          </p:sp>
          <p:sp>
            <p:nvSpPr>
              <p:cNvPr id="32" name="TextBox 31">
                <a:extLst>
                  <a:ext uri="{FF2B5EF4-FFF2-40B4-BE49-F238E27FC236}">
                    <a16:creationId xmlns:a16="http://schemas.microsoft.com/office/drawing/2014/main" id="{F99C6AE9-27EE-45AD-94B7-19012D9C9424}"/>
                  </a:ext>
                </a:extLst>
              </p:cNvPr>
              <p:cNvSpPr txBox="1"/>
              <p:nvPr/>
            </p:nvSpPr>
            <p:spPr>
              <a:xfrm>
                <a:off x="1634767" y="4537365"/>
                <a:ext cx="1307527" cy="1526733"/>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90000"/>
                  </a:lnSpc>
                  <a:spcBef>
                    <a:spcPts val="0"/>
                  </a:spcBef>
                  <a:spcAft>
                    <a:spcPts val="0"/>
                  </a:spcAft>
                  <a:buClr>
                    <a:srgbClr val="553E88"/>
                  </a:buClr>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a:rPr>
                  <a:t>Irreversible binding</a:t>
                </a:r>
              </a:p>
              <a:p>
                <a:pPr marL="0" marR="0" lvl="0" indent="0" algn="ctr" defTabSz="457200" rtl="0" eaLnBrk="1" fontAlgn="auto" latinLnBrk="0" hangingPunct="1">
                  <a:lnSpc>
                    <a:spcPct val="90000"/>
                  </a:lnSpc>
                  <a:spcBef>
                    <a:spcPts val="0"/>
                  </a:spcBef>
                  <a:spcAft>
                    <a:spcPts val="0"/>
                  </a:spcAft>
                  <a:buClr>
                    <a:srgbClr val="553E88"/>
                  </a:buClr>
                  <a:buSzTx/>
                  <a:buFontTx/>
                  <a:buNone/>
                  <a:tabLst/>
                  <a:defRPr/>
                </a:pPr>
                <a:r>
                  <a:rPr lang="en-US" sz="1000" dirty="0">
                    <a:solidFill>
                      <a:prstClr val="black"/>
                    </a:solidFill>
                    <a:latin typeface="Calibri"/>
                    <a:cs typeface="Arial"/>
                  </a:rPr>
                  <a:t>= </a:t>
                </a:r>
              </a:p>
              <a:p>
                <a:pPr marL="0" marR="0" lvl="0" indent="0" algn="ctr" defTabSz="457200" rtl="0" eaLnBrk="1" fontAlgn="auto" latinLnBrk="0" hangingPunct="1">
                  <a:lnSpc>
                    <a:spcPct val="90000"/>
                  </a:lnSpc>
                  <a:spcBef>
                    <a:spcPts val="0"/>
                  </a:spcBef>
                  <a:spcAft>
                    <a:spcPts val="0"/>
                  </a:spcAft>
                  <a:buClr>
                    <a:srgbClr val="553E88"/>
                  </a:buClr>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a:rPr>
                  <a:t>Irreversible inhibition</a:t>
                </a:r>
              </a:p>
            </p:txBody>
          </p:sp>
          <p:sp>
            <p:nvSpPr>
              <p:cNvPr id="29" name="TextBox 28">
                <a:extLst>
                  <a:ext uri="{FF2B5EF4-FFF2-40B4-BE49-F238E27FC236}">
                    <a16:creationId xmlns:a16="http://schemas.microsoft.com/office/drawing/2014/main" id="{B65AEE39-E15B-4108-9D7F-E899F72FB898}"/>
                  </a:ext>
                </a:extLst>
              </p:cNvPr>
              <p:cNvSpPr txBox="1"/>
              <p:nvPr/>
            </p:nvSpPr>
            <p:spPr>
              <a:xfrm>
                <a:off x="1768768" y="2035789"/>
                <a:ext cx="1132160" cy="98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90000"/>
                  </a:lnSpc>
                  <a:spcBef>
                    <a:spcPts val="0"/>
                  </a:spcBef>
                  <a:spcAft>
                    <a:spcPts val="0"/>
                  </a:spcAft>
                  <a:buClr>
                    <a:srgbClr val="553E88"/>
                  </a:buClr>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a:rPr>
                  <a:t>Irreversible BTK Inhibitor</a:t>
                </a:r>
              </a:p>
            </p:txBody>
          </p:sp>
        </p:grpSp>
        <p:sp>
          <p:nvSpPr>
            <p:cNvPr id="57" name="TextBox 56">
              <a:extLst>
                <a:ext uri="{FF2B5EF4-FFF2-40B4-BE49-F238E27FC236}">
                  <a16:creationId xmlns:a16="http://schemas.microsoft.com/office/drawing/2014/main" id="{0F5BECA1-4053-4FFD-ACC1-CA4F7D6C6575}"/>
                </a:ext>
              </a:extLst>
            </p:cNvPr>
            <p:cNvSpPr txBox="1"/>
            <p:nvPr/>
          </p:nvSpPr>
          <p:spPr>
            <a:xfrm>
              <a:off x="7389493" y="2859266"/>
              <a:ext cx="514218" cy="228600"/>
            </a:xfrm>
            <a:prstGeom prst="rect">
              <a:avLst/>
            </a:prstGeom>
            <a:noFill/>
          </p:spPr>
          <p:txBody>
            <a:bodyPr wrap="non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BTK</a:t>
              </a:r>
              <a:endParaRPr kumimoji="0" lang="en-US" sz="105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39" name="Graphic 38" descr="No sign">
              <a:extLst>
                <a:ext uri="{FF2B5EF4-FFF2-40B4-BE49-F238E27FC236}">
                  <a16:creationId xmlns:a16="http://schemas.microsoft.com/office/drawing/2014/main" id="{7EA9027A-6D15-4D55-B373-59A274A9B7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3446" y="3256925"/>
              <a:ext cx="914400" cy="914400"/>
            </a:xfrm>
            <a:prstGeom prst="rect">
              <a:avLst/>
            </a:prstGeom>
          </p:spPr>
        </p:pic>
        <p:sp>
          <p:nvSpPr>
            <p:cNvPr id="42" name="Rectangle 41">
              <a:extLst>
                <a:ext uri="{FF2B5EF4-FFF2-40B4-BE49-F238E27FC236}">
                  <a16:creationId xmlns:a16="http://schemas.microsoft.com/office/drawing/2014/main" id="{55E94B50-185F-4DD9-B07A-9A832BAD8B69}"/>
                </a:ext>
              </a:extLst>
            </p:cNvPr>
            <p:cNvSpPr/>
            <p:nvPr/>
          </p:nvSpPr>
          <p:spPr>
            <a:xfrm>
              <a:off x="5509752" y="2598721"/>
              <a:ext cx="484557" cy="344031"/>
            </a:xfrm>
            <a:prstGeom prst="rect">
              <a:avLst/>
            </a:prstGeom>
            <a:noFill/>
            <a:ln w="190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EBF2C307-53E8-4109-91E7-BF97D0983B35}"/>
                </a:ext>
              </a:extLst>
            </p:cNvPr>
            <p:cNvCxnSpPr>
              <a:cxnSpLocks/>
            </p:cNvCxnSpPr>
            <p:nvPr/>
          </p:nvCxnSpPr>
          <p:spPr>
            <a:xfrm>
              <a:off x="6015315" y="2800982"/>
              <a:ext cx="1284042" cy="16541"/>
            </a:xfrm>
            <a:prstGeom prst="straightConnector1">
              <a:avLst/>
            </a:prstGeom>
            <a:ln w="381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A1F5F7E1-4418-489B-97A8-417A31D22D9D}"/>
                </a:ext>
              </a:extLst>
            </p:cNvPr>
            <p:cNvSpPr txBox="1"/>
            <p:nvPr/>
          </p:nvSpPr>
          <p:spPr>
            <a:xfrm>
              <a:off x="7396603" y="2430867"/>
              <a:ext cx="224288" cy="203133"/>
            </a:xfrm>
            <a:prstGeom prst="rect">
              <a:avLst/>
            </a:prstGeom>
            <a:solidFill>
              <a:schemeClr val="bg1"/>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4" name="TextBox 73">
              <a:extLst>
                <a:ext uri="{FF2B5EF4-FFF2-40B4-BE49-F238E27FC236}">
                  <a16:creationId xmlns:a16="http://schemas.microsoft.com/office/drawing/2014/main" id="{BFE19870-DD66-45C4-9891-D21CC9090F9E}"/>
                </a:ext>
              </a:extLst>
            </p:cNvPr>
            <p:cNvSpPr txBox="1"/>
            <p:nvPr/>
          </p:nvSpPr>
          <p:spPr>
            <a:xfrm>
              <a:off x="7351216" y="4085038"/>
              <a:ext cx="514218" cy="228600"/>
            </a:xfrm>
            <a:prstGeom prst="rect">
              <a:avLst/>
            </a:prstGeom>
            <a:noFill/>
          </p:spPr>
          <p:txBody>
            <a:bodyPr wrap="non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BTK</a:t>
              </a:r>
              <a:endParaRPr kumimoji="0" lang="en-US" sz="105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
          <p:nvSpPr>
            <p:cNvPr id="75" name="TextBox 74">
              <a:extLst>
                <a:ext uri="{FF2B5EF4-FFF2-40B4-BE49-F238E27FC236}">
                  <a16:creationId xmlns:a16="http://schemas.microsoft.com/office/drawing/2014/main" id="{D7B18E50-5783-47F6-BDDA-276AD735131E}"/>
                </a:ext>
              </a:extLst>
            </p:cNvPr>
            <p:cNvSpPr txBox="1"/>
            <p:nvPr/>
          </p:nvSpPr>
          <p:spPr>
            <a:xfrm>
              <a:off x="7962312" y="4253124"/>
              <a:ext cx="227830" cy="203133"/>
            </a:xfrm>
            <a:prstGeom prst="rect">
              <a:avLst/>
            </a:prstGeom>
            <a:solidFill>
              <a:schemeClr val="bg1"/>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Arial"/>
              </a:endParaRPr>
            </a:p>
          </p:txBody>
        </p:sp>
        <p:cxnSp>
          <p:nvCxnSpPr>
            <p:cNvPr id="76" name="Straight Arrow Connector 75">
              <a:extLst>
                <a:ext uri="{FF2B5EF4-FFF2-40B4-BE49-F238E27FC236}">
                  <a16:creationId xmlns:a16="http://schemas.microsoft.com/office/drawing/2014/main" id="{EE56C93D-85B6-4541-8A69-1F8F4DFF451C}"/>
                </a:ext>
              </a:extLst>
            </p:cNvPr>
            <p:cNvCxnSpPr>
              <a:cxnSpLocks/>
            </p:cNvCxnSpPr>
            <p:nvPr/>
          </p:nvCxnSpPr>
          <p:spPr>
            <a:xfrm>
              <a:off x="8193001" y="3262537"/>
              <a:ext cx="2860" cy="395524"/>
            </a:xfrm>
            <a:prstGeom prst="straightConnector1">
              <a:avLst/>
            </a:prstGeom>
            <a:ln w="381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5" name="Content Placeholder 4">
            <a:extLst>
              <a:ext uri="{FF2B5EF4-FFF2-40B4-BE49-F238E27FC236}">
                <a16:creationId xmlns:a16="http://schemas.microsoft.com/office/drawing/2014/main" id="{D478C4E6-762D-4D1C-811B-8FF5D052A944}"/>
              </a:ext>
            </a:extLst>
          </p:cNvPr>
          <p:cNvSpPr>
            <a:spLocks noGrp="1"/>
          </p:cNvSpPr>
          <p:nvPr>
            <p:ph idx="1"/>
          </p:nvPr>
        </p:nvSpPr>
        <p:spPr>
          <a:xfrm>
            <a:off x="254000" y="647700"/>
            <a:ext cx="8636000" cy="4241800"/>
          </a:xfrm>
        </p:spPr>
        <p:txBody>
          <a:bodyPr>
            <a:normAutofit/>
          </a:bodyPr>
          <a:lstStyle/>
          <a:p>
            <a:pPr marL="457200" indent="-274320">
              <a:lnSpc>
                <a:spcPct val="90000"/>
              </a:lnSpc>
              <a:spcBef>
                <a:spcPts val="0"/>
              </a:spcBef>
              <a:spcAft>
                <a:spcPts val="600"/>
              </a:spcAft>
            </a:pPr>
            <a:r>
              <a:rPr lang="en-US" sz="2400" b="1" dirty="0">
                <a:solidFill>
                  <a:srgbClr val="000000"/>
                </a:solidFill>
                <a:latin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rPr>
              <a:t>BCR activation = </a:t>
            </a:r>
            <a:r>
              <a:rPr lang="en-US" sz="2400" b="1" dirty="0">
                <a:solidFill>
                  <a:srgbClr val="000000"/>
                </a:solidFill>
                <a:latin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rPr>
              <a:t>BTK proteins in CLL cell</a:t>
            </a:r>
            <a:endParaRPr lang="en-US" sz="2400" dirty="0">
              <a:solidFill>
                <a:srgbClr val="000000"/>
              </a:solidFill>
              <a:latin typeface="Calibri" panose="020F0502020204030204" pitchFamily="34" charset="0"/>
            </a:endParaRPr>
          </a:p>
          <a:p>
            <a:pPr marL="457200" indent="-274320">
              <a:lnSpc>
                <a:spcPct val="90000"/>
              </a:lnSpc>
              <a:spcBef>
                <a:spcPts val="0"/>
              </a:spcBef>
              <a:spcAft>
                <a:spcPts val="600"/>
              </a:spcAft>
            </a:pPr>
            <a:r>
              <a:rPr lang="en-US" sz="2400" dirty="0">
                <a:solidFill>
                  <a:srgbClr val="000000"/>
                </a:solidFill>
                <a:latin typeface="Calibri" panose="020F0502020204030204" pitchFamily="34" charset="0"/>
              </a:rPr>
              <a:t>BTK inhibitors bind to these proteins and hinder the BTK’s downstream effects.</a:t>
            </a:r>
          </a:p>
        </p:txBody>
      </p:sp>
      <p:sp>
        <p:nvSpPr>
          <p:cNvPr id="3" name="Title 2">
            <a:extLst>
              <a:ext uri="{FF2B5EF4-FFF2-40B4-BE49-F238E27FC236}">
                <a16:creationId xmlns:a16="http://schemas.microsoft.com/office/drawing/2014/main" id="{8ABF4771-AD72-4B82-AB4D-82A4D5F5E3F5}"/>
              </a:ext>
            </a:extLst>
          </p:cNvPr>
          <p:cNvSpPr>
            <a:spLocks noGrp="1"/>
          </p:cNvSpPr>
          <p:nvPr>
            <p:ph type="ctrTitle"/>
          </p:nvPr>
        </p:nvSpPr>
        <p:spPr>
          <a:xfrm>
            <a:off x="304800" y="12700"/>
            <a:ext cx="8839200" cy="635000"/>
          </a:xfrm>
        </p:spPr>
        <p:txBody>
          <a:bodyPr anchor="ctr">
            <a:noAutofit/>
          </a:bodyPr>
          <a:lstStyle/>
          <a:p>
            <a:r>
              <a:rPr lang="en-US" sz="4000" b="1" dirty="0">
                <a:latin typeface="Calibri" panose="020F0502020204030204" pitchFamily="34" charset="0"/>
              </a:rPr>
              <a:t>Bruton’s Tyrosine Kinase (BTK)</a:t>
            </a:r>
          </a:p>
        </p:txBody>
      </p:sp>
      <p:sp>
        <p:nvSpPr>
          <p:cNvPr id="4" name="TextBox 3">
            <a:extLst>
              <a:ext uri="{FF2B5EF4-FFF2-40B4-BE49-F238E27FC236}">
                <a16:creationId xmlns:a16="http://schemas.microsoft.com/office/drawing/2014/main" id="{8558587F-057C-4B60-A944-EFD37AE4180B}"/>
              </a:ext>
            </a:extLst>
          </p:cNvPr>
          <p:cNvSpPr txBox="1"/>
          <p:nvPr/>
        </p:nvSpPr>
        <p:spPr>
          <a:xfrm>
            <a:off x="254000" y="4876800"/>
            <a:ext cx="8890000" cy="254000"/>
          </a:xfrm>
          <a:prstGeom prst="rect">
            <a:avLst/>
          </a:prstGeom>
          <a:noFill/>
        </p:spPr>
        <p:txBody>
          <a:bodyPr wrap="non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ten Hacken E, et al. </a:t>
            </a:r>
            <a:r>
              <a:rPr kumimoji="0" lang="en-US" sz="11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Biochimica et Biophysica Acta.</a:t>
            </a:r>
            <a:r>
              <a:rPr kumimoji="0" lang="en-US" sz="11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2016; Davids NS, Brown JR. </a:t>
            </a:r>
            <a:r>
              <a:rPr kumimoji="0" lang="en-US" sz="11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Leuk Lymphoma</a:t>
            </a:r>
            <a:r>
              <a:rPr kumimoji="0" lang="en-US" sz="11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2012; Burger JA, Chiorazzi N. </a:t>
            </a:r>
            <a:r>
              <a:rPr kumimoji="0" lang="en-US" sz="11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Trends Immunol</a:t>
            </a:r>
            <a:r>
              <a:rPr kumimoji="0" lang="en-US" sz="11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2013.</a:t>
            </a:r>
          </a:p>
        </p:txBody>
      </p:sp>
    </p:spTree>
    <p:extLst>
      <p:ext uri="{BB962C8B-B14F-4D97-AF65-F5344CB8AC3E}">
        <p14:creationId xmlns:p14="http://schemas.microsoft.com/office/powerpoint/2010/main" val="2092598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0" y="4876800"/>
            <a:ext cx="8890000" cy="254000"/>
          </a:xfrm>
          <a:prstGeom prst="rect">
            <a:avLst/>
          </a:prstGeom>
          <a:noFill/>
        </p:spPr>
        <p:txBody>
          <a:bodyPr wrap="square" rtlCol="0" anchor="ctr">
            <a:noAutofit/>
          </a:bodyPr>
          <a:lstStyle/>
          <a:p>
            <a:pPr lvl="0" algn="r" defTabSz="342900">
              <a:defRPr/>
            </a:pPr>
            <a:r>
              <a:rPr lang="en-US" sz="1200" dirty="0">
                <a:solidFill>
                  <a:srgbClr val="000000"/>
                </a:solidFill>
                <a:latin typeface="Calibri" panose="020F0502020204030204" pitchFamily="34" charset="0"/>
              </a:rPr>
              <a:t>FDA Prescribing Information.</a:t>
            </a:r>
            <a:endPar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itle 10">
            <a:extLst>
              <a:ext uri="{FF2B5EF4-FFF2-40B4-BE49-F238E27FC236}">
                <a16:creationId xmlns:a16="http://schemas.microsoft.com/office/drawing/2014/main" id="{4AD2C47B-37D7-4607-AD48-BD5875613E48}"/>
              </a:ext>
            </a:extLst>
          </p:cNvPr>
          <p:cNvSpPr txBox="1">
            <a:spLocks noGrp="1"/>
          </p:cNvSpPr>
          <p:nvPr>
            <p:ph type="ctrTitle"/>
          </p:nvPr>
        </p:nvSpPr>
        <p:spPr bwMode="auto">
          <a:xfrm>
            <a:off x="12700" y="12700"/>
            <a:ext cx="9131300" cy="1066800"/>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fontAlgn="base">
              <a:lnSpc>
                <a:spcPct val="85000"/>
              </a:lnSpc>
              <a:spcBef>
                <a:spcPct val="0"/>
              </a:spcBef>
              <a:spcAft>
                <a:spcPct val="0"/>
              </a:spcAft>
              <a:defRPr sz="2800">
                <a:solidFill>
                  <a:srgbClr val="FFFFFF"/>
                </a:solidFill>
                <a:latin typeface="Calibri" charset="0"/>
                <a:ea typeface="Calibri" charset="0"/>
                <a:cs typeface="Calibri" charset="0"/>
              </a:defRPr>
            </a:lvl1pPr>
            <a:lvl2pPr algn="l" rtl="0" fontAlgn="base">
              <a:lnSpc>
                <a:spcPct val="85000"/>
              </a:lnSpc>
              <a:spcBef>
                <a:spcPct val="0"/>
              </a:spcBef>
              <a:spcAft>
                <a:spcPct val="0"/>
              </a:spcAft>
              <a:defRPr sz="3200">
                <a:solidFill>
                  <a:schemeClr val="tx1"/>
                </a:solidFill>
                <a:latin typeface="Arial" charset="0"/>
              </a:defRPr>
            </a:lvl2pPr>
            <a:lvl3pPr algn="l" rtl="0" fontAlgn="base">
              <a:lnSpc>
                <a:spcPct val="85000"/>
              </a:lnSpc>
              <a:spcBef>
                <a:spcPct val="0"/>
              </a:spcBef>
              <a:spcAft>
                <a:spcPct val="0"/>
              </a:spcAft>
              <a:defRPr sz="3200">
                <a:solidFill>
                  <a:schemeClr val="tx1"/>
                </a:solidFill>
                <a:latin typeface="Arial" charset="0"/>
              </a:defRPr>
            </a:lvl3pPr>
            <a:lvl4pPr algn="l" rtl="0" fontAlgn="base">
              <a:lnSpc>
                <a:spcPct val="85000"/>
              </a:lnSpc>
              <a:spcBef>
                <a:spcPct val="0"/>
              </a:spcBef>
              <a:spcAft>
                <a:spcPct val="0"/>
              </a:spcAft>
              <a:defRPr sz="3200">
                <a:solidFill>
                  <a:schemeClr val="tx1"/>
                </a:solidFill>
                <a:latin typeface="Arial" charset="0"/>
              </a:defRPr>
            </a:lvl4pPr>
            <a:lvl5pPr algn="l" rtl="0" fontAlgn="base">
              <a:lnSpc>
                <a:spcPct val="85000"/>
              </a:lnSpc>
              <a:spcBef>
                <a:spcPct val="0"/>
              </a:spcBef>
              <a:spcAft>
                <a:spcPct val="0"/>
              </a:spcAft>
              <a:defRPr sz="3200">
                <a:solidFill>
                  <a:schemeClr val="tx1"/>
                </a:solidFill>
                <a:latin typeface="Arial" charset="0"/>
              </a:defRPr>
            </a:lvl5pPr>
            <a:lvl6pPr marL="457200" algn="l" rtl="0" eaLnBrk="1" fontAlgn="base" hangingPunct="1">
              <a:lnSpc>
                <a:spcPct val="85000"/>
              </a:lnSpc>
              <a:spcBef>
                <a:spcPct val="0"/>
              </a:spcBef>
              <a:spcAft>
                <a:spcPct val="0"/>
              </a:spcAft>
              <a:defRPr sz="3200">
                <a:solidFill>
                  <a:schemeClr val="tx2"/>
                </a:solidFill>
                <a:latin typeface="Arial" charset="0"/>
              </a:defRPr>
            </a:lvl6pPr>
            <a:lvl7pPr marL="914400" algn="l" rtl="0" eaLnBrk="1" fontAlgn="base" hangingPunct="1">
              <a:lnSpc>
                <a:spcPct val="85000"/>
              </a:lnSpc>
              <a:spcBef>
                <a:spcPct val="0"/>
              </a:spcBef>
              <a:spcAft>
                <a:spcPct val="0"/>
              </a:spcAft>
              <a:defRPr sz="3200">
                <a:solidFill>
                  <a:schemeClr val="tx2"/>
                </a:solidFill>
                <a:latin typeface="Arial" charset="0"/>
              </a:defRPr>
            </a:lvl7pPr>
            <a:lvl8pPr marL="1371600" algn="l" rtl="0" eaLnBrk="1" fontAlgn="base" hangingPunct="1">
              <a:lnSpc>
                <a:spcPct val="85000"/>
              </a:lnSpc>
              <a:spcBef>
                <a:spcPct val="0"/>
              </a:spcBef>
              <a:spcAft>
                <a:spcPct val="0"/>
              </a:spcAft>
              <a:defRPr sz="3200">
                <a:solidFill>
                  <a:schemeClr val="tx2"/>
                </a:solidFill>
                <a:latin typeface="Arial" charset="0"/>
              </a:defRPr>
            </a:lvl8pPr>
            <a:lvl9pPr marL="1828800" algn="l" rtl="0" eaLnBrk="1" fontAlgn="base" hangingPunct="1">
              <a:lnSpc>
                <a:spcPct val="85000"/>
              </a:lnSpc>
              <a:spcBef>
                <a:spcPct val="0"/>
              </a:spcBef>
              <a:spcAft>
                <a:spcPct val="0"/>
              </a:spcAft>
              <a:defRPr sz="3200">
                <a:solidFill>
                  <a:schemeClr val="tx2"/>
                </a:solidFill>
                <a:latin typeface="Arial" charset="0"/>
              </a:defRPr>
            </a:lvl9pPr>
          </a:lstStyle>
          <a:p>
            <a:pPr>
              <a:lnSpc>
                <a:spcPct val="90000"/>
              </a:lnSpc>
            </a:pPr>
            <a:r>
              <a:rPr lang="en-US" sz="4000" b="1" dirty="0">
                <a:latin typeface="Calibri" panose="020F0502020204030204" pitchFamily="34" charset="0"/>
                <a:cs typeface="Calibri"/>
              </a:rPr>
              <a:t>BTK Inhibitors </a:t>
            </a:r>
            <a:br>
              <a:rPr lang="en-US" sz="4000" b="1" dirty="0">
                <a:latin typeface="Calibri" panose="020F0502020204030204" pitchFamily="34" charset="0"/>
                <a:cs typeface="Calibri"/>
              </a:rPr>
            </a:br>
            <a:r>
              <a:rPr lang="en-US" sz="4000" b="1" dirty="0">
                <a:latin typeface="Calibri" panose="020F0502020204030204" pitchFamily="34" charset="0"/>
                <a:cs typeface="Calibri"/>
              </a:rPr>
              <a:t>for the Treatment of CLL/SLL</a:t>
            </a:r>
          </a:p>
        </p:txBody>
      </p:sp>
      <p:graphicFrame>
        <p:nvGraphicFramePr>
          <p:cNvPr id="10" name="Table 9">
            <a:extLst>
              <a:ext uri="{FF2B5EF4-FFF2-40B4-BE49-F238E27FC236}">
                <a16:creationId xmlns:a16="http://schemas.microsoft.com/office/drawing/2014/main" id="{D6A35A0C-727E-435A-9203-65AB55B00EC0}"/>
              </a:ext>
            </a:extLst>
          </p:cNvPr>
          <p:cNvGraphicFramePr>
            <a:graphicFrameLocks noGrp="1"/>
          </p:cNvGraphicFramePr>
          <p:nvPr>
            <p:extLst>
              <p:ext uri="{D42A27DB-BD31-4B8C-83A1-F6EECF244321}">
                <p14:modId xmlns:p14="http://schemas.microsoft.com/office/powerpoint/2010/main" val="2140581815"/>
              </p:ext>
            </p:extLst>
          </p:nvPr>
        </p:nvGraphicFramePr>
        <p:xfrm>
          <a:off x="1165235" y="1430230"/>
          <a:ext cx="6813529" cy="3203342"/>
        </p:xfrm>
        <a:graphic>
          <a:graphicData uri="http://schemas.openxmlformats.org/drawingml/2006/table">
            <a:tbl>
              <a:tblPr>
                <a:tableStyleId>{EB9631B5-78F2-41C9-869B-9F39066F8104}</a:tableStyleId>
              </a:tblPr>
              <a:tblGrid>
                <a:gridCol w="2421591">
                  <a:extLst>
                    <a:ext uri="{9D8B030D-6E8A-4147-A177-3AD203B41FA5}">
                      <a16:colId xmlns:a16="http://schemas.microsoft.com/office/drawing/2014/main" val="20001"/>
                    </a:ext>
                  </a:extLst>
                </a:gridCol>
                <a:gridCol w="4391938">
                  <a:extLst>
                    <a:ext uri="{9D8B030D-6E8A-4147-A177-3AD203B41FA5}">
                      <a16:colId xmlns:a16="http://schemas.microsoft.com/office/drawing/2014/main" val="20002"/>
                    </a:ext>
                  </a:extLst>
                </a:gridCol>
              </a:tblGrid>
              <a:tr h="749072">
                <a:tc>
                  <a:txBody>
                    <a:bodyPr/>
                    <a:lstStyle/>
                    <a:p>
                      <a:pPr algn="ctr">
                        <a:lnSpc>
                          <a:spcPct val="90000"/>
                        </a:lnSpc>
                        <a:spcBef>
                          <a:spcPts val="0"/>
                        </a:spcBef>
                        <a:spcAft>
                          <a:spcPts val="600"/>
                        </a:spcAft>
                      </a:pPr>
                      <a:r>
                        <a:rPr kumimoji="0" lang="en-US" sz="2000" b="1" i="0" u="none" strike="noStrike" cap="none" normalizeH="0" baseline="0" dirty="0">
                          <a:ln>
                            <a:noFill/>
                          </a:ln>
                          <a:solidFill>
                            <a:schemeClr val="bg1"/>
                          </a:solidFill>
                          <a:effectLst/>
                          <a:latin typeface="+mn-lt"/>
                          <a:cs typeface="Arial" charset="0"/>
                        </a:rPr>
                        <a:t>Therapy</a:t>
                      </a:r>
                      <a:endParaRPr lang="en-US" sz="2400" dirty="0"/>
                    </a:p>
                  </a:txBody>
                  <a:tcPr marL="68580" marR="68580" marT="34290" marB="34290" anchor="ctr" horzOverflow="overflow">
                    <a:lnB w="28575" cap="flat" cmpd="sng" algn="ctr">
                      <a:solidFill>
                        <a:schemeClr val="tx1"/>
                      </a:solidFill>
                      <a:prstDash val="solid"/>
                      <a:round/>
                      <a:headEnd type="none" w="med" len="med"/>
                      <a:tailEnd type="none" w="med" len="med"/>
                    </a:lnB>
                    <a:solidFill>
                      <a:srgbClr val="F25724"/>
                    </a:solidFill>
                  </a:tcPr>
                </a:tc>
                <a:tc>
                  <a:txBody>
                    <a:bodyPr/>
                    <a:lstStyle/>
                    <a:p>
                      <a:pPr marL="0" marR="0" lvl="0" indent="0" algn="ctr" defTabSz="914400" rtl="0" eaLnBrk="1" fontAlgn="b" latinLnBrk="0" hangingPunct="1">
                        <a:lnSpc>
                          <a:spcPct val="90000"/>
                        </a:lnSpc>
                        <a:spcBef>
                          <a:spcPts val="0"/>
                        </a:spcBef>
                        <a:spcAft>
                          <a:spcPts val="600"/>
                        </a:spcAft>
                        <a:buClrTx/>
                        <a:buSzTx/>
                        <a:buFontTx/>
                        <a:buNone/>
                        <a:tabLst/>
                      </a:pPr>
                      <a:r>
                        <a:rPr kumimoji="0" lang="en-US" sz="2000" b="1" i="0" u="none" strike="noStrike" cap="none" normalizeH="0" baseline="0" dirty="0">
                          <a:ln>
                            <a:noFill/>
                          </a:ln>
                          <a:solidFill>
                            <a:schemeClr val="bg1"/>
                          </a:solidFill>
                          <a:effectLst/>
                          <a:latin typeface="+mn-lt"/>
                          <a:cs typeface="Arial" charset="0"/>
                        </a:rPr>
                        <a:t>FDA-approved CLL Indication</a:t>
                      </a:r>
                    </a:p>
                  </a:txBody>
                  <a:tcPr marL="68580" marR="68580" marT="34290" marB="34290" anchor="ctr" horzOverflow="overflow">
                    <a:lnB w="28575" cap="flat" cmpd="sng" algn="ctr">
                      <a:solidFill>
                        <a:schemeClr val="tx1"/>
                      </a:solidFill>
                      <a:prstDash val="solid"/>
                      <a:round/>
                      <a:headEnd type="none" w="med" len="med"/>
                      <a:tailEnd type="none" w="med" len="med"/>
                    </a:lnB>
                    <a:solidFill>
                      <a:srgbClr val="F25724"/>
                    </a:solidFill>
                  </a:tcPr>
                </a:tc>
                <a:extLst>
                  <a:ext uri="{0D108BD9-81ED-4DB2-BD59-A6C34878D82A}">
                    <a16:rowId xmlns:a16="http://schemas.microsoft.com/office/drawing/2014/main" val="10000"/>
                  </a:ext>
                </a:extLst>
              </a:tr>
              <a:tr h="599067">
                <a:tc>
                  <a:txBody>
                    <a:bodyPr/>
                    <a:lstStyle/>
                    <a:p>
                      <a:pPr marL="0" marR="0" lvl="0" indent="0" algn="ctr" defTabSz="914400" rtl="0" eaLnBrk="1" fontAlgn="base" latinLnBrk="0" hangingPunct="1">
                        <a:lnSpc>
                          <a:spcPct val="90000"/>
                        </a:lnSpc>
                        <a:spcBef>
                          <a:spcPts val="0"/>
                        </a:spcBef>
                        <a:spcAft>
                          <a:spcPts val="600"/>
                        </a:spcAft>
                        <a:buClrTx/>
                        <a:buSzTx/>
                        <a:buFontTx/>
                        <a:buNone/>
                        <a:tabLst/>
                      </a:pPr>
                      <a:r>
                        <a:rPr kumimoji="0" lang="en-US" sz="1600" b="1" u="none" strike="noStrike" cap="none" normalizeH="0" baseline="0" dirty="0">
                          <a:ln>
                            <a:noFill/>
                          </a:ln>
                          <a:effectLst/>
                        </a:rPr>
                        <a:t>Ibrutinib</a:t>
                      </a:r>
                      <a:endParaRPr kumimoji="0" lang="en-US" sz="1600" b="1" i="0" u="none" strike="noStrike" cap="none" normalizeH="0" baseline="0" dirty="0">
                        <a:ln>
                          <a:noFill/>
                        </a:ln>
                        <a:solidFill>
                          <a:schemeClr val="tx1">
                            <a:lumMod val="50000"/>
                          </a:schemeClr>
                        </a:solidFill>
                        <a:effectLst/>
                        <a:latin typeface="+mn-lt"/>
                        <a:cs typeface="Arial" charset="0"/>
                      </a:endParaRPr>
                    </a:p>
                  </a:txBody>
                  <a:tcPr marL="68580" marR="68580" marT="34290" marB="34290" anchor="ctr" horzOverflow="overflow">
                    <a:lnT w="28575" cap="flat" cmpd="sng" algn="ctr">
                      <a:solidFill>
                        <a:schemeClr val="tx1"/>
                      </a:solidFill>
                      <a:prstDash val="solid"/>
                      <a:round/>
                      <a:headEnd type="none" w="med" len="med"/>
                      <a:tailEnd type="none" w="med" len="med"/>
                    </a:lnT>
                    <a:noFill/>
                  </a:tcPr>
                </a:tc>
                <a:tc>
                  <a:txBody>
                    <a:bodyPr/>
                    <a:lstStyle/>
                    <a:p>
                      <a:pPr marL="274320" marR="0" lvl="0" indent="-182880" algn="l" defTabSz="914400" rtl="0" eaLnBrk="1" fontAlgn="base" latinLnBrk="0" hangingPunct="1">
                        <a:lnSpc>
                          <a:spcPct val="90000"/>
                        </a:lnSpc>
                        <a:spcBef>
                          <a:spcPts val="0"/>
                        </a:spcBef>
                        <a:spcAft>
                          <a:spcPts val="600"/>
                        </a:spcAft>
                        <a:buClr>
                          <a:srgbClr val="F25724"/>
                        </a:buClr>
                        <a:buSzTx/>
                        <a:buFont typeface="Arial" panose="020B0604020202020204" pitchFamily="34" charset="0"/>
                        <a:buChar char="•"/>
                        <a:tabLst/>
                      </a:pPr>
                      <a:r>
                        <a:rPr kumimoji="0" lang="en-US" sz="1600" u="none" strike="noStrike" cap="none" normalizeH="0" baseline="0" dirty="0">
                          <a:ln>
                            <a:noFill/>
                          </a:ln>
                          <a:effectLst/>
                        </a:rPr>
                        <a:t>Approved for CLL/SLL with or without del(17p)</a:t>
                      </a:r>
                    </a:p>
                    <a:p>
                      <a:pPr marL="274320" marR="0" lvl="0" indent="-182880" algn="l" defTabSz="914400" rtl="0" eaLnBrk="1" fontAlgn="base" latinLnBrk="0" hangingPunct="1">
                        <a:lnSpc>
                          <a:spcPct val="90000"/>
                        </a:lnSpc>
                        <a:spcBef>
                          <a:spcPts val="0"/>
                        </a:spcBef>
                        <a:spcAft>
                          <a:spcPts val="600"/>
                        </a:spcAft>
                        <a:buClr>
                          <a:srgbClr val="F25724"/>
                        </a:buClr>
                        <a:buSzTx/>
                        <a:buFont typeface="Arial" panose="020B0604020202020204" pitchFamily="34" charset="0"/>
                        <a:buChar char="•"/>
                        <a:tabLst/>
                      </a:pPr>
                      <a:r>
                        <a:rPr kumimoji="0" lang="en-US" sz="1600" u="none" strike="noStrike" cap="none" normalizeH="0" baseline="0" dirty="0">
                          <a:ln>
                            <a:noFill/>
                          </a:ln>
                          <a:effectLst/>
                        </a:rPr>
                        <a:t>420 mg tablet PO once daily </a:t>
                      </a:r>
                    </a:p>
                  </a:txBody>
                  <a:tcPr marL="68580" marR="68580" marT="34290" marB="34290" anchor="ctr" horzOverflow="overflow">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659423">
                <a:tc>
                  <a:txBody>
                    <a:bodyPr/>
                    <a:lstStyle/>
                    <a:p>
                      <a:pPr marL="0" marR="0" lvl="0" indent="0" algn="ctr" defTabSz="914400" rtl="0" eaLnBrk="1" fontAlgn="base" latinLnBrk="0" hangingPunct="1">
                        <a:lnSpc>
                          <a:spcPct val="90000"/>
                        </a:lnSpc>
                        <a:spcBef>
                          <a:spcPts val="0"/>
                        </a:spcBef>
                        <a:spcAft>
                          <a:spcPts val="600"/>
                        </a:spcAft>
                        <a:buClrTx/>
                        <a:buSzTx/>
                        <a:buFontTx/>
                        <a:buNone/>
                        <a:tabLst/>
                        <a:defRPr/>
                      </a:pPr>
                      <a:r>
                        <a:rPr kumimoji="0" lang="en-US" sz="1600" b="1" u="none" strike="noStrike" cap="none" normalizeH="0" baseline="0" dirty="0">
                          <a:ln>
                            <a:noFill/>
                          </a:ln>
                          <a:effectLst/>
                        </a:rPr>
                        <a:t>Acalabrutinib</a:t>
                      </a:r>
                      <a:endParaRPr kumimoji="0" lang="en-US" sz="1600" b="1" i="0" u="none" strike="noStrike" cap="none" normalizeH="0" baseline="0" dirty="0">
                        <a:ln>
                          <a:noFill/>
                        </a:ln>
                        <a:solidFill>
                          <a:schemeClr val="tx1">
                            <a:lumMod val="50000"/>
                          </a:schemeClr>
                        </a:solidFill>
                        <a:effectLst/>
                        <a:latin typeface="+mn-lt"/>
                        <a:cs typeface="Arial" charset="0"/>
                      </a:endParaRPr>
                    </a:p>
                  </a:txBody>
                  <a:tcPr marL="68580" marR="68580" marT="34290" marB="34290" anchor="ctr" horzOverflow="overflow">
                    <a:noFill/>
                  </a:tcPr>
                </a:tc>
                <a:tc>
                  <a:txBody>
                    <a:bodyPr/>
                    <a:lstStyle/>
                    <a:p>
                      <a:pPr marL="274320" marR="0" lvl="0" indent="-182880" algn="l" defTabSz="914400" rtl="0" eaLnBrk="1" fontAlgn="base" latinLnBrk="0" hangingPunct="1">
                        <a:lnSpc>
                          <a:spcPct val="90000"/>
                        </a:lnSpc>
                        <a:spcBef>
                          <a:spcPts val="0"/>
                        </a:spcBef>
                        <a:spcAft>
                          <a:spcPts val="600"/>
                        </a:spcAft>
                        <a:buClr>
                          <a:srgbClr val="F25724"/>
                        </a:buClr>
                        <a:buSzTx/>
                        <a:buFont typeface="Arial" panose="020B0604020202020204" pitchFamily="34" charset="0"/>
                        <a:buChar char="•"/>
                        <a:tabLst/>
                      </a:pPr>
                      <a:r>
                        <a:rPr kumimoji="0" lang="en-US" sz="1600" u="none" strike="noStrike" cap="none" normalizeH="0" baseline="0" dirty="0">
                          <a:ln>
                            <a:noFill/>
                          </a:ln>
                          <a:effectLst/>
                        </a:rPr>
                        <a:t>Approved for CLL/SLL</a:t>
                      </a:r>
                    </a:p>
                    <a:p>
                      <a:pPr marL="274320" marR="0" lvl="0" indent="-182880" algn="l" defTabSz="914400" rtl="0" eaLnBrk="1" fontAlgn="base" latinLnBrk="0" hangingPunct="1">
                        <a:lnSpc>
                          <a:spcPct val="90000"/>
                        </a:lnSpc>
                        <a:spcBef>
                          <a:spcPts val="0"/>
                        </a:spcBef>
                        <a:spcAft>
                          <a:spcPts val="600"/>
                        </a:spcAft>
                        <a:buClr>
                          <a:srgbClr val="F25724"/>
                        </a:buClr>
                        <a:buSzTx/>
                        <a:buFont typeface="Arial" panose="020B0604020202020204" pitchFamily="34" charset="0"/>
                        <a:buChar char="•"/>
                        <a:tabLst/>
                      </a:pPr>
                      <a:r>
                        <a:rPr kumimoji="0" lang="en-US" sz="1600" b="0" i="0" u="none" strike="noStrike" cap="none" normalizeH="0" baseline="0" dirty="0">
                          <a:ln>
                            <a:noFill/>
                          </a:ln>
                          <a:solidFill>
                            <a:schemeClr val="tx1">
                              <a:lumMod val="50000"/>
                            </a:schemeClr>
                          </a:solidFill>
                          <a:effectLst/>
                          <a:latin typeface="+mn-lt"/>
                          <a:cs typeface="Arial" charset="0"/>
                        </a:rPr>
                        <a:t>100 mg tablet PO Q12H</a:t>
                      </a:r>
                    </a:p>
                  </a:txBody>
                  <a:tcPr marL="68580" marR="68580" marT="34290" marB="34290" anchor="ctr" horzOverflow="overflow">
                    <a:noFill/>
                  </a:tcPr>
                </a:tc>
                <a:extLst>
                  <a:ext uri="{0D108BD9-81ED-4DB2-BD59-A6C34878D82A}">
                    <a16:rowId xmlns:a16="http://schemas.microsoft.com/office/drawing/2014/main" val="10002"/>
                  </a:ext>
                </a:extLst>
              </a:tr>
              <a:tr h="419505">
                <a:tc>
                  <a:txBody>
                    <a:bodyPr/>
                    <a:lstStyle/>
                    <a:p>
                      <a:pPr marL="0" marR="0" lvl="0" indent="0" algn="ctr" defTabSz="914400" rtl="0" eaLnBrk="1" fontAlgn="base" latinLnBrk="0" hangingPunct="1">
                        <a:lnSpc>
                          <a:spcPct val="90000"/>
                        </a:lnSpc>
                        <a:spcBef>
                          <a:spcPts val="0"/>
                        </a:spcBef>
                        <a:spcAft>
                          <a:spcPts val="600"/>
                        </a:spcAft>
                        <a:buClrTx/>
                        <a:buSzTx/>
                        <a:buFontTx/>
                        <a:buNone/>
                        <a:tabLst/>
                        <a:defRPr/>
                      </a:pPr>
                      <a:r>
                        <a:rPr kumimoji="0" lang="en-US" sz="1600" b="1" i="0" u="none" strike="noStrike" cap="none" normalizeH="0" baseline="0" dirty="0">
                          <a:ln>
                            <a:noFill/>
                          </a:ln>
                          <a:solidFill>
                            <a:schemeClr val="tx1">
                              <a:lumMod val="50000"/>
                            </a:schemeClr>
                          </a:solidFill>
                          <a:effectLst/>
                          <a:latin typeface="+mn-lt"/>
                          <a:cs typeface="Arial" charset="0"/>
                        </a:rPr>
                        <a:t>Zanubrutinib</a:t>
                      </a:r>
                    </a:p>
                  </a:txBody>
                  <a:tcPr marL="68580" marR="68580" marT="34290" marB="34290" anchor="ctr" horzOverflow="overflow">
                    <a:solidFill>
                      <a:schemeClr val="bg1">
                        <a:lumMod val="85000"/>
                      </a:schemeClr>
                    </a:solidFill>
                  </a:tcPr>
                </a:tc>
                <a:tc>
                  <a:txBody>
                    <a:bodyPr/>
                    <a:lstStyle/>
                    <a:p>
                      <a:pPr marL="274320" marR="0" lvl="0" indent="-182880" algn="l" defTabSz="914400" rtl="0" eaLnBrk="1" fontAlgn="base" latinLnBrk="0" hangingPunct="1">
                        <a:lnSpc>
                          <a:spcPct val="90000"/>
                        </a:lnSpc>
                        <a:spcBef>
                          <a:spcPts val="0"/>
                        </a:spcBef>
                        <a:spcAft>
                          <a:spcPts val="600"/>
                        </a:spcAft>
                        <a:buClr>
                          <a:srgbClr val="F25724"/>
                        </a:buClr>
                        <a:buSzTx/>
                        <a:buFont typeface="Arial" panose="020B0604020202020204" pitchFamily="34" charset="0"/>
                        <a:buChar char="•"/>
                        <a:tabLst/>
                      </a:pPr>
                      <a:r>
                        <a:rPr kumimoji="0" lang="en-US" sz="1600" b="0" i="0" u="none" strike="noStrike" cap="none" normalizeH="0" baseline="0" dirty="0">
                          <a:ln>
                            <a:noFill/>
                          </a:ln>
                          <a:solidFill>
                            <a:schemeClr val="tx1">
                              <a:lumMod val="50000"/>
                            </a:schemeClr>
                          </a:solidFill>
                          <a:effectLst/>
                          <a:latin typeface="+mn-lt"/>
                          <a:cs typeface="Arial" charset="0"/>
                        </a:rPr>
                        <a:t>Under investigation </a:t>
                      </a:r>
                    </a:p>
                  </a:txBody>
                  <a:tcPr marL="68580" marR="68580" marT="34290" marB="34290" anchor="ctr" horzOverflow="overflow">
                    <a:solidFill>
                      <a:schemeClr val="bg1">
                        <a:lumMod val="85000"/>
                      </a:schemeClr>
                    </a:solidFill>
                  </a:tcPr>
                </a:tc>
                <a:extLst>
                  <a:ext uri="{0D108BD9-81ED-4DB2-BD59-A6C34878D82A}">
                    <a16:rowId xmlns:a16="http://schemas.microsoft.com/office/drawing/2014/main" val="2367263092"/>
                  </a:ext>
                </a:extLst>
              </a:tr>
              <a:tr h="395654">
                <a:tc>
                  <a:txBody>
                    <a:bodyPr/>
                    <a:lstStyle/>
                    <a:p>
                      <a:pPr marL="0" marR="0" lvl="0" indent="0" algn="ctr" defTabSz="914400" rtl="0" eaLnBrk="1" fontAlgn="base" latinLnBrk="0" hangingPunct="1">
                        <a:lnSpc>
                          <a:spcPct val="90000"/>
                        </a:lnSpc>
                        <a:spcBef>
                          <a:spcPts val="0"/>
                        </a:spcBef>
                        <a:spcAft>
                          <a:spcPts val="600"/>
                        </a:spcAft>
                        <a:buClrTx/>
                        <a:buSzTx/>
                        <a:buFontTx/>
                        <a:buNone/>
                        <a:tabLst/>
                        <a:defRPr/>
                      </a:pPr>
                      <a:r>
                        <a:rPr kumimoji="0" lang="en-US" sz="1600" b="1" i="0" u="none" strike="noStrike" cap="none" normalizeH="0" baseline="0" dirty="0">
                          <a:ln>
                            <a:noFill/>
                          </a:ln>
                          <a:solidFill>
                            <a:schemeClr val="tx1">
                              <a:lumMod val="50000"/>
                            </a:schemeClr>
                          </a:solidFill>
                          <a:effectLst/>
                          <a:latin typeface="+mn-lt"/>
                          <a:cs typeface="Arial" charset="0"/>
                        </a:rPr>
                        <a:t>Tirabrutinib</a:t>
                      </a:r>
                    </a:p>
                  </a:txBody>
                  <a:tcPr marL="68580" marR="68580" marT="34290" marB="34290" anchor="ctr" horzOverflow="overflow">
                    <a:solidFill>
                      <a:schemeClr val="bg1">
                        <a:lumMod val="85000"/>
                      </a:schemeClr>
                    </a:solidFill>
                  </a:tcPr>
                </a:tc>
                <a:tc>
                  <a:txBody>
                    <a:bodyPr/>
                    <a:lstStyle/>
                    <a:p>
                      <a:pPr marL="274320" marR="0" lvl="0" indent="-182880" algn="l" defTabSz="914400" rtl="0" eaLnBrk="1" fontAlgn="base" latinLnBrk="0" hangingPunct="1">
                        <a:lnSpc>
                          <a:spcPct val="90000"/>
                        </a:lnSpc>
                        <a:spcBef>
                          <a:spcPts val="0"/>
                        </a:spcBef>
                        <a:spcAft>
                          <a:spcPts val="600"/>
                        </a:spcAft>
                        <a:buClr>
                          <a:srgbClr val="F25724"/>
                        </a:buClr>
                        <a:buSzTx/>
                        <a:buFont typeface="Arial" panose="020B0604020202020204" pitchFamily="34" charset="0"/>
                        <a:buChar char="•"/>
                        <a:tabLst/>
                      </a:pPr>
                      <a:r>
                        <a:rPr kumimoji="0" lang="en-US" sz="1600" b="0" i="0" u="none" strike="noStrike" cap="none" normalizeH="0" baseline="0" dirty="0">
                          <a:ln>
                            <a:noFill/>
                          </a:ln>
                          <a:solidFill>
                            <a:schemeClr val="tx1">
                              <a:lumMod val="50000"/>
                            </a:schemeClr>
                          </a:solidFill>
                          <a:effectLst/>
                          <a:latin typeface="+mn-lt"/>
                          <a:cs typeface="Arial" charset="0"/>
                        </a:rPr>
                        <a:t>Under investigation</a:t>
                      </a:r>
                    </a:p>
                  </a:txBody>
                  <a:tcPr marL="68580" marR="68580" marT="34290" marB="34290" anchor="ctr" horzOverflow="overflow">
                    <a:solidFill>
                      <a:schemeClr val="bg1">
                        <a:lumMod val="85000"/>
                      </a:schemeClr>
                    </a:solidFill>
                  </a:tcPr>
                </a:tc>
                <a:extLst>
                  <a:ext uri="{0D108BD9-81ED-4DB2-BD59-A6C34878D82A}">
                    <a16:rowId xmlns:a16="http://schemas.microsoft.com/office/drawing/2014/main" val="657786564"/>
                  </a:ext>
                </a:extLst>
              </a:tr>
              <a:tr h="380621">
                <a:tc>
                  <a:txBody>
                    <a:bodyPr/>
                    <a:lstStyle/>
                    <a:p>
                      <a:pPr marL="0" marR="0" lvl="0" indent="0" algn="ctr" defTabSz="914400" rtl="0" eaLnBrk="1" fontAlgn="base" latinLnBrk="0" hangingPunct="1">
                        <a:lnSpc>
                          <a:spcPct val="90000"/>
                        </a:lnSpc>
                        <a:spcBef>
                          <a:spcPts val="0"/>
                        </a:spcBef>
                        <a:spcAft>
                          <a:spcPts val="600"/>
                        </a:spcAft>
                        <a:buClrTx/>
                        <a:buSzTx/>
                        <a:buFontTx/>
                        <a:buNone/>
                        <a:tabLst/>
                        <a:defRPr/>
                      </a:pPr>
                      <a:r>
                        <a:rPr kumimoji="0" lang="en-US" sz="1600" b="1" i="0" u="none" strike="noStrike" cap="none" normalizeH="0" baseline="0" dirty="0">
                          <a:ln>
                            <a:noFill/>
                          </a:ln>
                          <a:solidFill>
                            <a:schemeClr val="tx1">
                              <a:lumMod val="50000"/>
                            </a:schemeClr>
                          </a:solidFill>
                          <a:effectLst/>
                          <a:latin typeface="+mn-lt"/>
                          <a:cs typeface="Arial" charset="0"/>
                        </a:rPr>
                        <a:t>Vecabrutinib</a:t>
                      </a:r>
                    </a:p>
                  </a:txBody>
                  <a:tcPr marL="68580" marR="68580" marT="34290" marB="34290" anchor="ctr" horzOverflow="overflow">
                    <a:solidFill>
                      <a:schemeClr val="bg1">
                        <a:lumMod val="85000"/>
                      </a:schemeClr>
                    </a:solidFill>
                  </a:tcPr>
                </a:tc>
                <a:tc>
                  <a:txBody>
                    <a:bodyPr/>
                    <a:lstStyle/>
                    <a:p>
                      <a:pPr marL="274320" marR="0" lvl="0" indent="-182880" algn="l" defTabSz="914400" rtl="0" eaLnBrk="1" fontAlgn="base" latinLnBrk="0" hangingPunct="1">
                        <a:lnSpc>
                          <a:spcPct val="90000"/>
                        </a:lnSpc>
                        <a:spcBef>
                          <a:spcPts val="0"/>
                        </a:spcBef>
                        <a:spcAft>
                          <a:spcPts val="600"/>
                        </a:spcAft>
                        <a:buClr>
                          <a:srgbClr val="F25724"/>
                        </a:buClr>
                        <a:buSzTx/>
                        <a:buFont typeface="Arial" panose="020B0604020202020204" pitchFamily="34" charset="0"/>
                        <a:buChar char="•"/>
                        <a:tabLst/>
                      </a:pPr>
                      <a:r>
                        <a:rPr kumimoji="0" lang="en-US" sz="1600" b="0" i="0" u="none" strike="noStrike" cap="none" normalizeH="0" baseline="0" dirty="0">
                          <a:ln>
                            <a:noFill/>
                          </a:ln>
                          <a:solidFill>
                            <a:schemeClr val="tx1">
                              <a:lumMod val="50000"/>
                            </a:schemeClr>
                          </a:solidFill>
                          <a:effectLst/>
                          <a:latin typeface="+mn-lt"/>
                          <a:cs typeface="Arial" charset="0"/>
                        </a:rPr>
                        <a:t>Under investigation</a:t>
                      </a:r>
                    </a:p>
                  </a:txBody>
                  <a:tcPr marL="68580" marR="68580" marT="34290" marB="34290" anchor="ctr" horzOverflow="overflow">
                    <a:solidFill>
                      <a:schemeClr val="bg1">
                        <a:lumMod val="85000"/>
                      </a:schemeClr>
                    </a:solidFill>
                  </a:tcPr>
                </a:tc>
                <a:extLst>
                  <a:ext uri="{0D108BD9-81ED-4DB2-BD59-A6C34878D82A}">
                    <a16:rowId xmlns:a16="http://schemas.microsoft.com/office/drawing/2014/main" val="1311598526"/>
                  </a:ext>
                </a:extLst>
              </a:tr>
            </a:tbl>
          </a:graphicData>
        </a:graphic>
      </p:graphicFrame>
    </p:spTree>
    <p:extLst>
      <p:ext uri="{BB962C8B-B14F-4D97-AF65-F5344CB8AC3E}">
        <p14:creationId xmlns:p14="http://schemas.microsoft.com/office/powerpoint/2010/main" val="360444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76859022"/>
              </p:ext>
            </p:extLst>
          </p:nvPr>
        </p:nvGraphicFramePr>
        <p:xfrm>
          <a:off x="260402" y="1186453"/>
          <a:ext cx="8672002" cy="382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4000" y="4876800"/>
            <a:ext cx="8890000" cy="254000"/>
          </a:xfrm>
          <a:prstGeom prst="rect">
            <a:avLst/>
          </a:prstGeom>
          <a:noFill/>
        </p:spPr>
        <p:txBody>
          <a:bodyPr wrap="square" rtlCol="0" anchor="ctr">
            <a:noAutofit/>
          </a:bodyPr>
          <a:lstStyle/>
          <a:p>
            <a:pPr lvl="0" algn="r" defTabSz="342900">
              <a:defRPr/>
            </a:pPr>
            <a:r>
              <a:rPr lang="en-US" sz="1200" dirty="0">
                <a:solidFill>
                  <a:srgbClr val="000000"/>
                </a:solidFill>
                <a:latin typeface="Calibri" panose="020F0502020204030204" pitchFamily="34" charset="0"/>
              </a:rPr>
              <a:t>NCCN. CLL/SLL Guidelines. v4.2020</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
        <p:nvSpPr>
          <p:cNvPr id="7" name="TextBox 6">
            <a:extLst>
              <a:ext uri="{FF2B5EF4-FFF2-40B4-BE49-F238E27FC236}">
                <a16:creationId xmlns:a16="http://schemas.microsoft.com/office/drawing/2014/main" id="{560C5E00-8893-4676-BF83-3EF7B3D311A7}"/>
              </a:ext>
            </a:extLst>
          </p:cNvPr>
          <p:cNvSpPr txBox="1"/>
          <p:nvPr/>
        </p:nvSpPr>
        <p:spPr>
          <a:xfrm>
            <a:off x="0" y="4744175"/>
            <a:ext cx="5690440" cy="397032"/>
          </a:xfrm>
          <a:prstGeom prst="rect">
            <a:avLst/>
          </a:prstGeom>
          <a:noFill/>
        </p:spPr>
        <p:txBody>
          <a:bodyPr wrap="square" rtlCol="0">
            <a:spAutoFit/>
          </a:bodyPr>
          <a:lstStyle/>
          <a:p>
            <a:pPr marL="0" marR="0" lvl="0" indent="0" algn="l" defTabSz="3429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BR, bendamustine + rituximab; FCR, fludarabine, cyclophosphamide, rituximab; </a:t>
            </a:r>
          </a:p>
          <a:p>
            <a:pPr marL="0" marR="0" lvl="0" indent="0" algn="l" defTabSz="3429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HDMP, high-dose methylprednisolone; PCR, pentostatin, cyclophosphamide, rituximab.</a:t>
            </a:r>
          </a:p>
        </p:txBody>
      </p:sp>
      <p:sp>
        <p:nvSpPr>
          <p:cNvPr id="8" name="Title 10">
            <a:extLst>
              <a:ext uri="{FF2B5EF4-FFF2-40B4-BE49-F238E27FC236}">
                <a16:creationId xmlns:a16="http://schemas.microsoft.com/office/drawing/2014/main" id="{4AD2C47B-37D7-4607-AD48-BD5875613E48}"/>
              </a:ext>
            </a:extLst>
          </p:cNvPr>
          <p:cNvSpPr txBox="1">
            <a:spLocks noGrp="1"/>
          </p:cNvSpPr>
          <p:nvPr>
            <p:ph type="ctrTitle"/>
          </p:nvPr>
        </p:nvSpPr>
        <p:spPr bwMode="auto">
          <a:xfrm>
            <a:off x="12700" y="12700"/>
            <a:ext cx="9131300" cy="1066800"/>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fontAlgn="base">
              <a:lnSpc>
                <a:spcPct val="85000"/>
              </a:lnSpc>
              <a:spcBef>
                <a:spcPct val="0"/>
              </a:spcBef>
              <a:spcAft>
                <a:spcPct val="0"/>
              </a:spcAft>
              <a:defRPr sz="2800">
                <a:solidFill>
                  <a:srgbClr val="FFFFFF"/>
                </a:solidFill>
                <a:latin typeface="Calibri" charset="0"/>
                <a:ea typeface="Calibri" charset="0"/>
                <a:cs typeface="Calibri" charset="0"/>
              </a:defRPr>
            </a:lvl1pPr>
            <a:lvl2pPr algn="l" rtl="0" fontAlgn="base">
              <a:lnSpc>
                <a:spcPct val="85000"/>
              </a:lnSpc>
              <a:spcBef>
                <a:spcPct val="0"/>
              </a:spcBef>
              <a:spcAft>
                <a:spcPct val="0"/>
              </a:spcAft>
              <a:defRPr sz="3200">
                <a:solidFill>
                  <a:schemeClr val="tx1"/>
                </a:solidFill>
                <a:latin typeface="Arial" charset="0"/>
              </a:defRPr>
            </a:lvl2pPr>
            <a:lvl3pPr algn="l" rtl="0" fontAlgn="base">
              <a:lnSpc>
                <a:spcPct val="85000"/>
              </a:lnSpc>
              <a:spcBef>
                <a:spcPct val="0"/>
              </a:spcBef>
              <a:spcAft>
                <a:spcPct val="0"/>
              </a:spcAft>
              <a:defRPr sz="3200">
                <a:solidFill>
                  <a:schemeClr val="tx1"/>
                </a:solidFill>
                <a:latin typeface="Arial" charset="0"/>
              </a:defRPr>
            </a:lvl3pPr>
            <a:lvl4pPr algn="l" rtl="0" fontAlgn="base">
              <a:lnSpc>
                <a:spcPct val="85000"/>
              </a:lnSpc>
              <a:spcBef>
                <a:spcPct val="0"/>
              </a:spcBef>
              <a:spcAft>
                <a:spcPct val="0"/>
              </a:spcAft>
              <a:defRPr sz="3200">
                <a:solidFill>
                  <a:schemeClr val="tx1"/>
                </a:solidFill>
                <a:latin typeface="Arial" charset="0"/>
              </a:defRPr>
            </a:lvl4pPr>
            <a:lvl5pPr algn="l" rtl="0" fontAlgn="base">
              <a:lnSpc>
                <a:spcPct val="85000"/>
              </a:lnSpc>
              <a:spcBef>
                <a:spcPct val="0"/>
              </a:spcBef>
              <a:spcAft>
                <a:spcPct val="0"/>
              </a:spcAft>
              <a:defRPr sz="3200">
                <a:solidFill>
                  <a:schemeClr val="tx1"/>
                </a:solidFill>
                <a:latin typeface="Arial" charset="0"/>
              </a:defRPr>
            </a:lvl5pPr>
            <a:lvl6pPr marL="457200" algn="l" rtl="0" eaLnBrk="1" fontAlgn="base" hangingPunct="1">
              <a:lnSpc>
                <a:spcPct val="85000"/>
              </a:lnSpc>
              <a:spcBef>
                <a:spcPct val="0"/>
              </a:spcBef>
              <a:spcAft>
                <a:spcPct val="0"/>
              </a:spcAft>
              <a:defRPr sz="3200">
                <a:solidFill>
                  <a:schemeClr val="tx2"/>
                </a:solidFill>
                <a:latin typeface="Arial" charset="0"/>
              </a:defRPr>
            </a:lvl6pPr>
            <a:lvl7pPr marL="914400" algn="l" rtl="0" eaLnBrk="1" fontAlgn="base" hangingPunct="1">
              <a:lnSpc>
                <a:spcPct val="85000"/>
              </a:lnSpc>
              <a:spcBef>
                <a:spcPct val="0"/>
              </a:spcBef>
              <a:spcAft>
                <a:spcPct val="0"/>
              </a:spcAft>
              <a:defRPr sz="3200">
                <a:solidFill>
                  <a:schemeClr val="tx2"/>
                </a:solidFill>
                <a:latin typeface="Arial" charset="0"/>
              </a:defRPr>
            </a:lvl7pPr>
            <a:lvl8pPr marL="1371600" algn="l" rtl="0" eaLnBrk="1" fontAlgn="base" hangingPunct="1">
              <a:lnSpc>
                <a:spcPct val="85000"/>
              </a:lnSpc>
              <a:spcBef>
                <a:spcPct val="0"/>
              </a:spcBef>
              <a:spcAft>
                <a:spcPct val="0"/>
              </a:spcAft>
              <a:defRPr sz="3200">
                <a:solidFill>
                  <a:schemeClr val="tx2"/>
                </a:solidFill>
                <a:latin typeface="Arial" charset="0"/>
              </a:defRPr>
            </a:lvl8pPr>
            <a:lvl9pPr marL="1828800" algn="l" rtl="0" eaLnBrk="1" fontAlgn="base" hangingPunct="1">
              <a:lnSpc>
                <a:spcPct val="85000"/>
              </a:lnSpc>
              <a:spcBef>
                <a:spcPct val="0"/>
              </a:spcBef>
              <a:spcAft>
                <a:spcPct val="0"/>
              </a:spcAft>
              <a:defRPr sz="3200">
                <a:solidFill>
                  <a:schemeClr val="tx2"/>
                </a:solidFill>
                <a:latin typeface="Arial" charset="0"/>
              </a:defRPr>
            </a:lvl9pPr>
          </a:lstStyle>
          <a:p>
            <a:pPr>
              <a:lnSpc>
                <a:spcPct val="90000"/>
              </a:lnSpc>
            </a:pPr>
            <a:r>
              <a:rPr lang="en-US" sz="3600" b="1" dirty="0">
                <a:latin typeface="Calibri" panose="020F0502020204030204" pitchFamily="34" charset="0"/>
                <a:cs typeface="Calibri"/>
              </a:rPr>
              <a:t>Frontline Treatment </a:t>
            </a:r>
            <a:br>
              <a:rPr lang="en-US" sz="3600" b="1" dirty="0">
                <a:latin typeface="Calibri" panose="020F0502020204030204" pitchFamily="34" charset="0"/>
                <a:cs typeface="Calibri"/>
              </a:rPr>
            </a:br>
            <a:r>
              <a:rPr lang="en-US" sz="3600" b="1" u="sng" dirty="0">
                <a:latin typeface="Calibri" panose="020F0502020204030204" pitchFamily="34" charset="0"/>
                <a:cs typeface="Calibri"/>
              </a:rPr>
              <a:t>without</a:t>
            </a:r>
            <a:r>
              <a:rPr lang="en-US" sz="3600" b="1" dirty="0">
                <a:latin typeface="Calibri" panose="020F0502020204030204" pitchFamily="34" charset="0"/>
                <a:cs typeface="Calibri"/>
              </a:rPr>
              <a:t> del(17p)/TP53 Mutation</a:t>
            </a:r>
          </a:p>
        </p:txBody>
      </p:sp>
    </p:spTree>
    <p:extLst>
      <p:ext uri="{BB962C8B-B14F-4D97-AF65-F5344CB8AC3E}">
        <p14:creationId xmlns:p14="http://schemas.microsoft.com/office/powerpoint/2010/main" val="670143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17933696"/>
              </p:ext>
            </p:extLst>
          </p:nvPr>
        </p:nvGraphicFramePr>
        <p:xfrm>
          <a:off x="683598" y="1074881"/>
          <a:ext cx="7810500" cy="391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4000" y="4876800"/>
            <a:ext cx="8890000" cy="254000"/>
          </a:xfrm>
          <a:prstGeom prst="rect">
            <a:avLst/>
          </a:prstGeom>
          <a:noFill/>
        </p:spPr>
        <p:txBody>
          <a:bodyPr wrap="square" rtlCol="0" anchor="ctr">
            <a:noAutofit/>
          </a:bodyPr>
          <a:lstStyle/>
          <a:p>
            <a:pPr lvl="0" algn="r" defTabSz="342900">
              <a:defRPr/>
            </a:pPr>
            <a:r>
              <a:rPr lang="en-US" sz="1200" dirty="0">
                <a:solidFill>
                  <a:srgbClr val="000000"/>
                </a:solidFill>
                <a:latin typeface="Calibri" panose="020F0502020204030204" pitchFamily="34" charset="0"/>
              </a:rPr>
              <a:t>NCCN. CLL/SLL Guidelines. v4.2020</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
        <p:nvSpPr>
          <p:cNvPr id="8" name="Title 10">
            <a:extLst>
              <a:ext uri="{FF2B5EF4-FFF2-40B4-BE49-F238E27FC236}">
                <a16:creationId xmlns:a16="http://schemas.microsoft.com/office/drawing/2014/main" id="{4AD2C47B-37D7-4607-AD48-BD5875613E48}"/>
              </a:ext>
            </a:extLst>
          </p:cNvPr>
          <p:cNvSpPr txBox="1">
            <a:spLocks noGrp="1"/>
          </p:cNvSpPr>
          <p:nvPr>
            <p:ph type="ctrTitle"/>
          </p:nvPr>
        </p:nvSpPr>
        <p:spPr bwMode="auto">
          <a:xfrm>
            <a:off x="12700" y="12700"/>
            <a:ext cx="9131300" cy="1066800"/>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fontAlgn="base">
              <a:lnSpc>
                <a:spcPct val="85000"/>
              </a:lnSpc>
              <a:spcBef>
                <a:spcPct val="0"/>
              </a:spcBef>
              <a:spcAft>
                <a:spcPct val="0"/>
              </a:spcAft>
              <a:defRPr sz="2800">
                <a:solidFill>
                  <a:srgbClr val="FFFFFF"/>
                </a:solidFill>
                <a:latin typeface="Calibri" charset="0"/>
                <a:ea typeface="Calibri" charset="0"/>
                <a:cs typeface="Calibri" charset="0"/>
              </a:defRPr>
            </a:lvl1pPr>
            <a:lvl2pPr algn="l" rtl="0" fontAlgn="base">
              <a:lnSpc>
                <a:spcPct val="85000"/>
              </a:lnSpc>
              <a:spcBef>
                <a:spcPct val="0"/>
              </a:spcBef>
              <a:spcAft>
                <a:spcPct val="0"/>
              </a:spcAft>
              <a:defRPr sz="3200">
                <a:solidFill>
                  <a:schemeClr val="tx1"/>
                </a:solidFill>
                <a:latin typeface="Arial" charset="0"/>
              </a:defRPr>
            </a:lvl2pPr>
            <a:lvl3pPr algn="l" rtl="0" fontAlgn="base">
              <a:lnSpc>
                <a:spcPct val="85000"/>
              </a:lnSpc>
              <a:spcBef>
                <a:spcPct val="0"/>
              </a:spcBef>
              <a:spcAft>
                <a:spcPct val="0"/>
              </a:spcAft>
              <a:defRPr sz="3200">
                <a:solidFill>
                  <a:schemeClr val="tx1"/>
                </a:solidFill>
                <a:latin typeface="Arial" charset="0"/>
              </a:defRPr>
            </a:lvl3pPr>
            <a:lvl4pPr algn="l" rtl="0" fontAlgn="base">
              <a:lnSpc>
                <a:spcPct val="85000"/>
              </a:lnSpc>
              <a:spcBef>
                <a:spcPct val="0"/>
              </a:spcBef>
              <a:spcAft>
                <a:spcPct val="0"/>
              </a:spcAft>
              <a:defRPr sz="3200">
                <a:solidFill>
                  <a:schemeClr val="tx1"/>
                </a:solidFill>
                <a:latin typeface="Arial" charset="0"/>
              </a:defRPr>
            </a:lvl4pPr>
            <a:lvl5pPr algn="l" rtl="0" fontAlgn="base">
              <a:lnSpc>
                <a:spcPct val="85000"/>
              </a:lnSpc>
              <a:spcBef>
                <a:spcPct val="0"/>
              </a:spcBef>
              <a:spcAft>
                <a:spcPct val="0"/>
              </a:spcAft>
              <a:defRPr sz="3200">
                <a:solidFill>
                  <a:schemeClr val="tx1"/>
                </a:solidFill>
                <a:latin typeface="Arial" charset="0"/>
              </a:defRPr>
            </a:lvl5pPr>
            <a:lvl6pPr marL="457200" algn="l" rtl="0" eaLnBrk="1" fontAlgn="base" hangingPunct="1">
              <a:lnSpc>
                <a:spcPct val="85000"/>
              </a:lnSpc>
              <a:spcBef>
                <a:spcPct val="0"/>
              </a:spcBef>
              <a:spcAft>
                <a:spcPct val="0"/>
              </a:spcAft>
              <a:defRPr sz="3200">
                <a:solidFill>
                  <a:schemeClr val="tx2"/>
                </a:solidFill>
                <a:latin typeface="Arial" charset="0"/>
              </a:defRPr>
            </a:lvl6pPr>
            <a:lvl7pPr marL="914400" algn="l" rtl="0" eaLnBrk="1" fontAlgn="base" hangingPunct="1">
              <a:lnSpc>
                <a:spcPct val="85000"/>
              </a:lnSpc>
              <a:spcBef>
                <a:spcPct val="0"/>
              </a:spcBef>
              <a:spcAft>
                <a:spcPct val="0"/>
              </a:spcAft>
              <a:defRPr sz="3200">
                <a:solidFill>
                  <a:schemeClr val="tx2"/>
                </a:solidFill>
                <a:latin typeface="Arial" charset="0"/>
              </a:defRPr>
            </a:lvl7pPr>
            <a:lvl8pPr marL="1371600" algn="l" rtl="0" eaLnBrk="1" fontAlgn="base" hangingPunct="1">
              <a:lnSpc>
                <a:spcPct val="85000"/>
              </a:lnSpc>
              <a:spcBef>
                <a:spcPct val="0"/>
              </a:spcBef>
              <a:spcAft>
                <a:spcPct val="0"/>
              </a:spcAft>
              <a:defRPr sz="3200">
                <a:solidFill>
                  <a:schemeClr val="tx2"/>
                </a:solidFill>
                <a:latin typeface="Arial" charset="0"/>
              </a:defRPr>
            </a:lvl8pPr>
            <a:lvl9pPr marL="1828800" algn="l" rtl="0" eaLnBrk="1" fontAlgn="base" hangingPunct="1">
              <a:lnSpc>
                <a:spcPct val="85000"/>
              </a:lnSpc>
              <a:spcBef>
                <a:spcPct val="0"/>
              </a:spcBef>
              <a:spcAft>
                <a:spcPct val="0"/>
              </a:spcAft>
              <a:defRPr sz="3200">
                <a:solidFill>
                  <a:schemeClr val="tx2"/>
                </a:solidFill>
                <a:latin typeface="Arial" charset="0"/>
              </a:defRPr>
            </a:lvl9pPr>
          </a:lstStyle>
          <a:p>
            <a:pPr>
              <a:lnSpc>
                <a:spcPct val="90000"/>
              </a:lnSpc>
            </a:pPr>
            <a:r>
              <a:rPr lang="en-US" sz="3600" b="1" dirty="0">
                <a:latin typeface="Calibri" panose="020F0502020204030204" pitchFamily="34" charset="0"/>
                <a:cs typeface="Calibri"/>
              </a:rPr>
              <a:t>Frontline Treatment </a:t>
            </a:r>
            <a:br>
              <a:rPr lang="en-US" sz="3600" b="1" dirty="0">
                <a:latin typeface="Calibri" panose="020F0502020204030204" pitchFamily="34" charset="0"/>
                <a:cs typeface="Calibri"/>
              </a:rPr>
            </a:br>
            <a:r>
              <a:rPr lang="en-US" sz="3600" b="1" u="sng" dirty="0">
                <a:latin typeface="Calibri" panose="020F0502020204030204" pitchFamily="34" charset="0"/>
                <a:cs typeface="Calibri"/>
              </a:rPr>
              <a:t>with</a:t>
            </a:r>
            <a:r>
              <a:rPr lang="en-US" sz="3600" b="1" dirty="0">
                <a:latin typeface="Calibri" panose="020F0502020204030204" pitchFamily="34" charset="0"/>
                <a:cs typeface="Calibri"/>
              </a:rPr>
              <a:t> del(17p)/TP53 Mutation</a:t>
            </a:r>
          </a:p>
        </p:txBody>
      </p:sp>
    </p:spTree>
    <p:extLst>
      <p:ext uri="{BB962C8B-B14F-4D97-AF65-F5344CB8AC3E}">
        <p14:creationId xmlns:p14="http://schemas.microsoft.com/office/powerpoint/2010/main" val="260520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C7A80949-926C-1742-9A17-B9F36B64D29B}"/>
              </a:ext>
            </a:extLst>
          </p:cNvPr>
          <p:cNvSpPr txBox="1">
            <a:spLocks/>
          </p:cNvSpPr>
          <p:nvPr/>
        </p:nvSpPr>
        <p:spPr>
          <a:xfrm>
            <a:off x="12700" y="12700"/>
            <a:ext cx="9131300" cy="1066800"/>
          </a:xfrm>
          <a:prstGeom prst="rect">
            <a:avLst/>
          </a:prstGeom>
        </p:spPr>
        <p:txBody>
          <a:bodyPr vert="horz" lIns="68580" tIns="34290" rIns="68580" bIns="34290" rtlCol="0" anchor="ctr">
            <a:no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Ibrutinib Monotherapy in TN CLL</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RESONATE-2 Trial—PFS after 5 Years</a:t>
            </a:r>
          </a:p>
        </p:txBody>
      </p:sp>
      <p:sp>
        <p:nvSpPr>
          <p:cNvPr id="12" name="Content Placeholder 11">
            <a:extLst>
              <a:ext uri="{FF2B5EF4-FFF2-40B4-BE49-F238E27FC236}">
                <a16:creationId xmlns:a16="http://schemas.microsoft.com/office/drawing/2014/main" id="{C9D5593B-B194-4403-8057-F6BCBD388FF9}"/>
              </a:ext>
            </a:extLst>
          </p:cNvPr>
          <p:cNvSpPr>
            <a:spLocks noGrp="1"/>
          </p:cNvSpPr>
          <p:nvPr>
            <p:ph idx="1"/>
          </p:nvPr>
        </p:nvSpPr>
        <p:spPr>
          <a:xfrm>
            <a:off x="254000" y="1529862"/>
            <a:ext cx="3447562" cy="3359638"/>
          </a:xfrm>
        </p:spPr>
        <p:txBody>
          <a:bodyPr>
            <a:normAutofit/>
          </a:bodyPr>
          <a:lstStyle/>
          <a:p>
            <a:pPr marL="274320" indent="-274320">
              <a:lnSpc>
                <a:spcPct val="90000"/>
              </a:lnSpc>
              <a:spcBef>
                <a:spcPts val="0"/>
              </a:spcBef>
              <a:spcAft>
                <a:spcPts val="1200"/>
              </a:spcAft>
            </a:pPr>
            <a:r>
              <a:rPr lang="en-US" sz="2800" dirty="0">
                <a:solidFill>
                  <a:srgbClr val="000000"/>
                </a:solidFill>
                <a:latin typeface="Calibri" panose="020F0502020204030204" pitchFamily="34" charset="0"/>
              </a:rPr>
              <a:t>Randomized to ibrutinib or chlorambucil (N=269)</a:t>
            </a:r>
          </a:p>
          <a:p>
            <a:pPr marL="274320" indent="-274320">
              <a:lnSpc>
                <a:spcPct val="90000"/>
              </a:lnSpc>
              <a:spcBef>
                <a:spcPts val="0"/>
              </a:spcBef>
              <a:spcAft>
                <a:spcPts val="1200"/>
              </a:spcAft>
            </a:pPr>
            <a:r>
              <a:rPr lang="en-US" sz="2800" dirty="0">
                <a:solidFill>
                  <a:srgbClr val="000000"/>
                </a:solidFill>
                <a:latin typeface="Calibri" panose="020F0502020204030204" pitchFamily="34" charset="0"/>
              </a:rPr>
              <a:t>≥65 years old (median age 73)</a:t>
            </a:r>
          </a:p>
          <a:p>
            <a:pPr marL="274320" indent="-274320">
              <a:lnSpc>
                <a:spcPct val="90000"/>
              </a:lnSpc>
              <a:spcBef>
                <a:spcPts val="0"/>
              </a:spcBef>
              <a:spcAft>
                <a:spcPts val="1200"/>
              </a:spcAft>
            </a:pPr>
            <a:r>
              <a:rPr lang="en-US" sz="2800" dirty="0">
                <a:solidFill>
                  <a:srgbClr val="000000"/>
                </a:solidFill>
                <a:latin typeface="Calibri" panose="020F0502020204030204" pitchFamily="34" charset="0"/>
              </a:rPr>
              <a:t>Excluded del(17p)</a:t>
            </a:r>
          </a:p>
          <a:p>
            <a:pPr marL="274320" indent="-274320">
              <a:lnSpc>
                <a:spcPct val="90000"/>
              </a:lnSpc>
              <a:spcBef>
                <a:spcPts val="0"/>
              </a:spcBef>
              <a:spcAft>
                <a:spcPts val="1200"/>
              </a:spcAft>
            </a:pPr>
            <a:endParaRPr lang="en-US" sz="2800" dirty="0">
              <a:solidFill>
                <a:srgbClr val="000000"/>
              </a:solidFill>
              <a:latin typeface="Calibri" panose="020F0502020204030204" pitchFamily="34" charset="0"/>
            </a:endParaRPr>
          </a:p>
        </p:txBody>
      </p:sp>
      <p:sp>
        <p:nvSpPr>
          <p:cNvPr id="8" name="Rectangle 7">
            <a:extLst>
              <a:ext uri="{FF2B5EF4-FFF2-40B4-BE49-F238E27FC236}">
                <a16:creationId xmlns:a16="http://schemas.microsoft.com/office/drawing/2014/main" id="{94B9A887-239B-4AF8-918A-08304A23DB6B}"/>
              </a:ext>
            </a:extLst>
          </p:cNvPr>
          <p:cNvSpPr/>
          <p:nvPr/>
        </p:nvSpPr>
        <p:spPr>
          <a:xfrm>
            <a:off x="254000" y="4876800"/>
            <a:ext cx="8890000" cy="254000"/>
          </a:xfrm>
          <a:prstGeom prst="rect">
            <a:avLst/>
          </a:prstGeom>
        </p:spPr>
        <p:txBody>
          <a:bodyPr wrap="squar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Burger JA,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Leukemia</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2020.</a:t>
            </a:r>
          </a:p>
        </p:txBody>
      </p:sp>
      <p:pic>
        <p:nvPicPr>
          <p:cNvPr id="2" name="Picture 1">
            <a:extLst>
              <a:ext uri="{FF2B5EF4-FFF2-40B4-BE49-F238E27FC236}">
                <a16:creationId xmlns:a16="http://schemas.microsoft.com/office/drawing/2014/main" id="{E8BA132F-A9E7-498E-A27E-DF63B7179826}"/>
              </a:ext>
            </a:extLst>
          </p:cNvPr>
          <p:cNvPicPr>
            <a:picLocks noChangeAspect="1"/>
          </p:cNvPicPr>
          <p:nvPr/>
        </p:nvPicPr>
        <p:blipFill>
          <a:blip r:embed="rId4"/>
          <a:stretch>
            <a:fillRect/>
          </a:stretch>
        </p:blipFill>
        <p:spPr>
          <a:xfrm>
            <a:off x="3660849" y="1453909"/>
            <a:ext cx="4869723" cy="3250851"/>
          </a:xfrm>
          <a:prstGeom prst="rect">
            <a:avLst/>
          </a:prstGeom>
        </p:spPr>
      </p:pic>
      <p:sp>
        <p:nvSpPr>
          <p:cNvPr id="7" name="Rectangle 6">
            <a:extLst>
              <a:ext uri="{FF2B5EF4-FFF2-40B4-BE49-F238E27FC236}">
                <a16:creationId xmlns:a16="http://schemas.microsoft.com/office/drawing/2014/main" id="{DF858449-3FFD-46B2-A2DE-DD03EE354D5A}"/>
              </a:ext>
            </a:extLst>
          </p:cNvPr>
          <p:cNvSpPr/>
          <p:nvPr/>
        </p:nvSpPr>
        <p:spPr>
          <a:xfrm>
            <a:off x="7751045" y="2261654"/>
            <a:ext cx="867015" cy="254000"/>
          </a:xfrm>
          <a:prstGeom prst="rect">
            <a:avLst/>
          </a:prstGeom>
        </p:spPr>
        <p:txBody>
          <a:bodyPr wrap="squar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Ibrutinib</a:t>
            </a:r>
          </a:p>
        </p:txBody>
      </p:sp>
      <p:sp>
        <p:nvSpPr>
          <p:cNvPr id="10" name="Rectangle 9">
            <a:extLst>
              <a:ext uri="{FF2B5EF4-FFF2-40B4-BE49-F238E27FC236}">
                <a16:creationId xmlns:a16="http://schemas.microsoft.com/office/drawing/2014/main" id="{F6D1B62E-AF26-4901-9B88-A3CAB449CA43}"/>
              </a:ext>
            </a:extLst>
          </p:cNvPr>
          <p:cNvSpPr/>
          <p:nvPr/>
        </p:nvSpPr>
        <p:spPr>
          <a:xfrm>
            <a:off x="7542294" y="3701945"/>
            <a:ext cx="1284515" cy="254000"/>
          </a:xfrm>
          <a:prstGeom prst="rect">
            <a:avLst/>
          </a:prstGeom>
        </p:spPr>
        <p:txBody>
          <a:bodyPr wrap="squar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Chlorambucil</a:t>
            </a:r>
          </a:p>
        </p:txBody>
      </p:sp>
    </p:spTree>
    <p:custDataLst>
      <p:tags r:id="rId1"/>
    </p:custDataLst>
    <p:extLst>
      <p:ext uri="{BB962C8B-B14F-4D97-AF65-F5344CB8AC3E}">
        <p14:creationId xmlns:p14="http://schemas.microsoft.com/office/powerpoint/2010/main" val="277877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0C0D0B-51E0-AF4C-8FD0-C5CA5D10E2D3}"/>
              </a:ext>
            </a:extLst>
          </p:cNvPr>
          <p:cNvSpPr txBox="1"/>
          <p:nvPr/>
        </p:nvSpPr>
        <p:spPr>
          <a:xfrm>
            <a:off x="2980836" y="2265405"/>
            <a:ext cx="5813515" cy="1243417"/>
          </a:xfrm>
          <a:prstGeom prst="rect">
            <a:avLst/>
          </a:prstGeom>
          <a:solidFill>
            <a:schemeClr val="tx1">
              <a:lumMod val="75000"/>
              <a:lumOff val="25000"/>
            </a:schemeClr>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marL="91440" marR="0" lvl="0" algn="l" defTabSz="457200" rtl="0" eaLnBrk="1" fontAlgn="auto" latinLnBrk="0" hangingPunct="1">
              <a:lnSpc>
                <a:spcPct val="90000"/>
              </a:lnSpc>
              <a:spcBef>
                <a:spcPts val="0"/>
              </a:spcBef>
              <a:spcAft>
                <a:spcPts val="300"/>
              </a:spcAft>
              <a:buClr>
                <a:srgbClr val="F25724"/>
              </a:buClr>
              <a:buSzTx/>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Arm 2</a:t>
            </a:r>
            <a:r>
              <a:rPr kumimoji="0" lang="en-US" sz="1600" b="0" i="0" u="none" strike="noStrike" kern="1200" cap="none" spc="0" normalizeH="0" baseline="0" noProof="0" dirty="0">
                <a:ln>
                  <a:noFill/>
                </a:ln>
                <a:solidFill>
                  <a:schemeClr val="bg1"/>
                </a:solidFill>
                <a:effectLst/>
                <a:uLnTx/>
                <a:uFillTx/>
                <a:latin typeface="Calibri"/>
                <a:ea typeface="+mn-ea"/>
                <a:cs typeface="+mn-cs"/>
              </a:rPr>
              <a:t> </a:t>
            </a:r>
            <a:r>
              <a:rPr kumimoji="0" lang="en-US" sz="1600" b="1" i="0" u="none" strike="noStrike" kern="1200" cap="none" spc="0" normalizeH="0" baseline="0" noProof="0" dirty="0">
                <a:ln>
                  <a:noFill/>
                </a:ln>
                <a:solidFill>
                  <a:schemeClr val="bg1"/>
                </a:solidFill>
                <a:effectLst/>
                <a:uLnTx/>
                <a:uFillTx/>
                <a:latin typeface="Calibri"/>
                <a:ea typeface="+mn-ea"/>
                <a:cs typeface="+mn-cs"/>
              </a:rPr>
              <a:t>(n=179)</a:t>
            </a:r>
            <a:endParaRPr kumimoji="0" lang="en-US" sz="1600" b="0" i="0" u="none" strike="noStrike" kern="1200" cap="none" spc="0" normalizeH="0" baseline="0" noProof="0" dirty="0">
              <a:ln>
                <a:noFill/>
              </a:ln>
              <a:solidFill>
                <a:schemeClr val="bg1"/>
              </a:solidFill>
              <a:effectLst/>
              <a:uLnTx/>
              <a:uFillTx/>
              <a:latin typeface="Calibri"/>
              <a:ea typeface="+mn-ea"/>
              <a:cs typeface="+mn-cs"/>
            </a:endParaRPr>
          </a:p>
          <a:p>
            <a:pPr marL="27432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Acalabrutinib 100 mg PO BID until disease progression </a:t>
            </a:r>
          </a:p>
          <a:p>
            <a:pPr marL="27432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Obinutuzumab 100 mg IV  day 1, 900 mg day 2</a:t>
            </a:r>
          </a:p>
          <a:p>
            <a:pPr marL="274320" marR="0" lvl="1"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Obinutuzumab 1000 mg days 8, and 15 of cycle 1</a:t>
            </a:r>
          </a:p>
          <a:p>
            <a:pPr marL="274320" marR="0" lvl="1"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Obinutuzumab 1000 mg day 1 of cycles 2–6, every 28 days </a:t>
            </a:r>
          </a:p>
        </p:txBody>
      </p:sp>
      <p:sp>
        <p:nvSpPr>
          <p:cNvPr id="6" name="TextBox 5">
            <a:extLst>
              <a:ext uri="{FF2B5EF4-FFF2-40B4-BE49-F238E27FC236}">
                <a16:creationId xmlns:a16="http://schemas.microsoft.com/office/drawing/2014/main" id="{19A08E0D-7495-B44F-8ED4-331A9724BD7A}"/>
              </a:ext>
            </a:extLst>
          </p:cNvPr>
          <p:cNvSpPr txBox="1"/>
          <p:nvPr/>
        </p:nvSpPr>
        <p:spPr>
          <a:xfrm>
            <a:off x="2980836" y="3583570"/>
            <a:ext cx="5813515" cy="1243417"/>
          </a:xfrm>
          <a:prstGeom prst="rect">
            <a:avLst/>
          </a:prstGeom>
          <a:solidFill>
            <a:schemeClr val="tx1"/>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bevelB prst="convex"/>
          </a:sp3d>
        </p:spPr>
        <p:txBody>
          <a:bodyPr wrap="square" rtlCol="0">
            <a:spAutoFit/>
          </a:bodyPr>
          <a:lstStyle/>
          <a:p>
            <a:pPr marL="91440" marR="0" lvl="0" algn="l" defTabSz="457200" rtl="0" eaLnBrk="1" fontAlgn="auto" latinLnBrk="0" hangingPunct="1">
              <a:lnSpc>
                <a:spcPct val="90000"/>
              </a:lnSpc>
              <a:spcBef>
                <a:spcPts val="0"/>
              </a:spcBef>
              <a:spcAft>
                <a:spcPts val="300"/>
              </a:spcAft>
              <a:buClr>
                <a:srgbClr val="F25724"/>
              </a:buClr>
              <a:buSzTx/>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Arm 3 (n=177)</a:t>
            </a:r>
          </a:p>
          <a:p>
            <a:pPr marL="27432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Chlorambucil 0.5 mg/kg PO days 1 and 15 of each 28-day cycle for 6 cycles</a:t>
            </a:r>
          </a:p>
          <a:p>
            <a:pPr marL="27432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Obinutuzumab 100 mg IV day 1, 900 mg day 2</a:t>
            </a:r>
          </a:p>
          <a:p>
            <a:pPr marL="274320" marR="0" lvl="1"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Obinutuzumab 1000 mg days 8, and 15 of cycle 1</a:t>
            </a:r>
          </a:p>
          <a:p>
            <a:pPr marL="274320" marR="0" lvl="1"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Obinutuzumab 1000 mg day 1 of cycles 2–6, every 28 days</a:t>
            </a: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p:txBody>
      </p:sp>
      <p:sp>
        <p:nvSpPr>
          <p:cNvPr id="13" name="Title 5">
            <a:extLst>
              <a:ext uri="{FF2B5EF4-FFF2-40B4-BE49-F238E27FC236}">
                <a16:creationId xmlns:a16="http://schemas.microsoft.com/office/drawing/2014/main" id="{32203A8B-3967-4356-BEBF-8700FD2BB1FC}"/>
              </a:ext>
            </a:extLst>
          </p:cNvPr>
          <p:cNvSpPr txBox="1">
            <a:spLocks/>
          </p:cNvSpPr>
          <p:nvPr/>
        </p:nvSpPr>
        <p:spPr>
          <a:xfrm>
            <a:off x="12700" y="12700"/>
            <a:ext cx="9131300" cy="10668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j-ea"/>
                <a:cs typeface="+mj-cs"/>
              </a:rPr>
              <a:t>Acalabrutinib Combination</a:t>
            </a:r>
            <a:b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j-ea"/>
                <a:cs typeface="+mj-cs"/>
              </a:rPr>
            </a:br>
            <a:r>
              <a:rPr kumimoji="0" lang="en-US" sz="3600" b="1" i="1" u="none" strike="noStrike" kern="1200" cap="none" spc="0" normalizeH="0" baseline="0" noProof="0" dirty="0">
                <a:ln>
                  <a:noFill/>
                </a:ln>
                <a:solidFill>
                  <a:srgbClr val="FFFFFF"/>
                </a:solidFill>
                <a:effectLst/>
                <a:uLnTx/>
                <a:uFillTx/>
                <a:latin typeface="Calibri" panose="020F0502020204030204" pitchFamily="34" charset="0"/>
                <a:ea typeface="+mj-ea"/>
                <a:cs typeface="+mj-cs"/>
              </a:rPr>
              <a:t>Phase III, ELEVATE-TN Trial</a:t>
            </a:r>
            <a:endParaRPr kumimoji="0" lang="en-US" sz="4000" b="1" i="1" u="none" strike="noStrike" kern="1200" cap="none" spc="0" normalizeH="0" baseline="0" noProof="0" dirty="0">
              <a:ln>
                <a:noFill/>
              </a:ln>
              <a:solidFill>
                <a:srgbClr val="FFFFFF"/>
              </a:solidFill>
              <a:effectLst/>
              <a:uLnTx/>
              <a:uFillTx/>
              <a:latin typeface="Calibri" panose="020F0502020204030204" pitchFamily="34" charset="0"/>
              <a:ea typeface="+mj-ea"/>
              <a:cs typeface="+mj-cs"/>
            </a:endParaRPr>
          </a:p>
        </p:txBody>
      </p:sp>
      <p:sp>
        <p:nvSpPr>
          <p:cNvPr id="14" name="Rectangle 13">
            <a:extLst>
              <a:ext uri="{FF2B5EF4-FFF2-40B4-BE49-F238E27FC236}">
                <a16:creationId xmlns:a16="http://schemas.microsoft.com/office/drawing/2014/main" id="{F41E9EA4-0E7A-4DAC-A486-6058C9130CC5}"/>
              </a:ext>
            </a:extLst>
          </p:cNvPr>
          <p:cNvSpPr/>
          <p:nvPr/>
        </p:nvSpPr>
        <p:spPr>
          <a:xfrm>
            <a:off x="254000" y="4876800"/>
            <a:ext cx="8890000" cy="254000"/>
          </a:xfrm>
          <a:prstGeom prst="rect">
            <a:avLst/>
          </a:prstGeom>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Sharman JP,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ASH. 2019</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Abstract 31.</a:t>
            </a:r>
          </a:p>
        </p:txBody>
      </p:sp>
      <p:sp>
        <p:nvSpPr>
          <p:cNvPr id="32" name="TextBox 31">
            <a:extLst>
              <a:ext uri="{FF2B5EF4-FFF2-40B4-BE49-F238E27FC236}">
                <a16:creationId xmlns:a16="http://schemas.microsoft.com/office/drawing/2014/main" id="{010C0D0B-51E0-AF4C-8FD0-C5CA5D10E2D3}"/>
              </a:ext>
            </a:extLst>
          </p:cNvPr>
          <p:cNvSpPr txBox="1"/>
          <p:nvPr/>
        </p:nvSpPr>
        <p:spPr>
          <a:xfrm>
            <a:off x="349641" y="2177201"/>
            <a:ext cx="1889560" cy="1708160"/>
          </a:xfrm>
          <a:prstGeom prst="rect">
            <a:avLst/>
          </a:prstGeom>
          <a:solidFill>
            <a:srgbClr val="F25724"/>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marL="182880" marR="0" lvl="0" indent="-182880" algn="ctr" defTabSz="457200" rtl="0" eaLnBrk="1" fontAlgn="auto" latinLnBrk="0" hangingPunct="1">
              <a:lnSpc>
                <a:spcPct val="90000"/>
              </a:lnSpc>
              <a:spcBef>
                <a:spcPts val="0"/>
              </a:spcBef>
              <a:spcAft>
                <a:spcPts val="600"/>
              </a:spcAft>
              <a:buClr>
                <a:prstClr val="white"/>
              </a:buClr>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Patient Population</a:t>
            </a:r>
          </a:p>
          <a:p>
            <a:pPr marL="274320" marR="0" lvl="0" indent="-182880" algn="l" defTabSz="457200" rtl="0" eaLnBrk="1" fontAlgn="auto" latinLnBrk="0" hangingPunct="1">
              <a:lnSpc>
                <a:spcPct val="90000"/>
              </a:lnSpc>
              <a:spcBef>
                <a:spcPts val="0"/>
              </a:spcBef>
              <a:spcAft>
                <a:spcPts val="600"/>
              </a:spcAft>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Randomized 1:1:1</a:t>
            </a:r>
          </a:p>
          <a:p>
            <a:pPr marL="274320" marR="0" lvl="0" indent="-182880" algn="l" defTabSz="457200" rtl="0" eaLnBrk="1" fontAlgn="auto" latinLnBrk="0" hangingPunct="1">
              <a:lnSpc>
                <a:spcPct val="90000"/>
              </a:lnSpc>
              <a:spcBef>
                <a:spcPts val="0"/>
              </a:spcBef>
              <a:spcAft>
                <a:spcPts val="600"/>
              </a:spcAft>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Median age = 71</a:t>
            </a:r>
          </a:p>
          <a:p>
            <a:pPr marL="274320" marR="0" lvl="0" indent="-182880" algn="l" defTabSz="457200" rtl="0" eaLnBrk="1" fontAlgn="auto" latinLnBrk="0" hangingPunct="1">
              <a:lnSpc>
                <a:spcPct val="90000"/>
              </a:lnSpc>
              <a:spcBef>
                <a:spcPts val="0"/>
              </a:spcBef>
              <a:spcAft>
                <a:spcPts val="600"/>
              </a:spcAft>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69% have high CLL-IPI score, 12% have very high CLL-IPI score</a:t>
            </a:r>
            <a:endParaRPr kumimoji="0" lang="en-US" sz="1200" b="0" i="1" u="none" strike="noStrike" kern="1200" cap="none" spc="0" normalizeH="0" baseline="0" noProof="0" dirty="0">
              <a:ln>
                <a:noFill/>
              </a:ln>
              <a:solidFill>
                <a:schemeClr val="bg1"/>
              </a:solidFill>
              <a:effectLst/>
              <a:uLnTx/>
              <a:uFillTx/>
              <a:latin typeface="Calibri"/>
              <a:ea typeface="+mn-ea"/>
              <a:cs typeface="+mn-cs"/>
            </a:endParaRPr>
          </a:p>
        </p:txBody>
      </p:sp>
      <p:sp>
        <p:nvSpPr>
          <p:cNvPr id="7" name="TextBox 6">
            <a:extLst>
              <a:ext uri="{FF2B5EF4-FFF2-40B4-BE49-F238E27FC236}">
                <a16:creationId xmlns:a16="http://schemas.microsoft.com/office/drawing/2014/main" id="{27186077-F64E-44A6-8EBE-467F54E7CE76}"/>
              </a:ext>
            </a:extLst>
          </p:cNvPr>
          <p:cNvSpPr txBox="1"/>
          <p:nvPr/>
        </p:nvSpPr>
        <p:spPr>
          <a:xfrm>
            <a:off x="1606637" y="1150459"/>
            <a:ext cx="593072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25724"/>
                </a:solidFill>
                <a:effectLst/>
                <a:uLnTx/>
                <a:uFillTx/>
                <a:latin typeface="Calibri"/>
                <a:ea typeface="+mn-ea"/>
                <a:cs typeface="+mn-cs"/>
              </a:rPr>
              <a:t>≥65 years or older or &lt;65 years + coexisting conditions</a:t>
            </a:r>
          </a:p>
        </p:txBody>
      </p:sp>
      <p:cxnSp>
        <p:nvCxnSpPr>
          <p:cNvPr id="11" name="Straight Arrow Connector 10">
            <a:extLst>
              <a:ext uri="{FF2B5EF4-FFF2-40B4-BE49-F238E27FC236}">
                <a16:creationId xmlns:a16="http://schemas.microsoft.com/office/drawing/2014/main" id="{90971225-3CCB-4F69-BA6B-0996EDBE3D12}"/>
              </a:ext>
            </a:extLst>
          </p:cNvPr>
          <p:cNvCxnSpPr>
            <a:cxnSpLocks/>
          </p:cNvCxnSpPr>
          <p:nvPr/>
        </p:nvCxnSpPr>
        <p:spPr>
          <a:xfrm>
            <a:off x="2558781" y="4254840"/>
            <a:ext cx="407656"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6109EE1-6497-43B4-8AC6-4364BA871CCC}"/>
              </a:ext>
            </a:extLst>
          </p:cNvPr>
          <p:cNvSpPr txBox="1"/>
          <p:nvPr/>
        </p:nvSpPr>
        <p:spPr>
          <a:xfrm>
            <a:off x="2980836" y="1604724"/>
            <a:ext cx="5813514" cy="546303"/>
          </a:xfrm>
          <a:prstGeom prst="rect">
            <a:avLst/>
          </a:prstGeom>
          <a:solidFill>
            <a:schemeClr val="bg1">
              <a:lumMod val="50000"/>
            </a:schemeClr>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marL="91440" marR="0" lvl="0" algn="l" defTabSz="457200" rtl="0" eaLnBrk="1" fontAlgn="auto" latinLnBrk="0" hangingPunct="1">
              <a:lnSpc>
                <a:spcPct val="90000"/>
              </a:lnSpc>
              <a:spcBef>
                <a:spcPts val="0"/>
              </a:spcBef>
              <a:spcAft>
                <a:spcPts val="300"/>
              </a:spcAft>
              <a:buClr>
                <a:srgbClr val="F25724"/>
              </a:buClr>
              <a:buSzTx/>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Arm 1</a:t>
            </a:r>
            <a:r>
              <a:rPr kumimoji="0" lang="en-US" sz="1600" b="0" i="0" u="none" strike="noStrike" kern="1200" cap="none" spc="0" normalizeH="0" baseline="0" noProof="0" dirty="0">
                <a:ln>
                  <a:noFill/>
                </a:ln>
                <a:solidFill>
                  <a:schemeClr val="bg1"/>
                </a:solidFill>
                <a:effectLst/>
                <a:uLnTx/>
                <a:uFillTx/>
                <a:latin typeface="Calibri"/>
                <a:ea typeface="+mn-ea"/>
                <a:cs typeface="+mn-cs"/>
              </a:rPr>
              <a:t> </a:t>
            </a:r>
            <a:r>
              <a:rPr kumimoji="0" lang="en-US" sz="1600" b="1" i="0" u="none" strike="noStrike" kern="1200" cap="none" spc="0" normalizeH="0" baseline="0" noProof="0" dirty="0">
                <a:ln>
                  <a:noFill/>
                </a:ln>
                <a:solidFill>
                  <a:schemeClr val="bg1"/>
                </a:solidFill>
                <a:effectLst/>
                <a:uLnTx/>
                <a:uFillTx/>
                <a:latin typeface="Calibri"/>
                <a:ea typeface="+mn-ea"/>
                <a:cs typeface="+mn-cs"/>
              </a:rPr>
              <a:t>(n=179)</a:t>
            </a:r>
            <a:endParaRPr kumimoji="0" lang="en-US" sz="1600" b="0" i="0" u="none" strike="noStrike" kern="1200" cap="none" spc="0" normalizeH="0" baseline="0" noProof="0" dirty="0">
              <a:ln>
                <a:noFill/>
              </a:ln>
              <a:solidFill>
                <a:schemeClr val="bg1"/>
              </a:solidFill>
              <a:effectLst/>
              <a:uLnTx/>
              <a:uFillTx/>
              <a:latin typeface="Calibri"/>
              <a:ea typeface="+mn-ea"/>
              <a:cs typeface="+mn-cs"/>
            </a:endParaRPr>
          </a:p>
          <a:p>
            <a:pPr marL="27432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Acalabrutinib 100 mg PO BID until disease progression </a:t>
            </a:r>
          </a:p>
        </p:txBody>
      </p:sp>
      <p:cxnSp>
        <p:nvCxnSpPr>
          <p:cNvPr id="12" name="Straight Arrow Connector 11">
            <a:extLst>
              <a:ext uri="{FF2B5EF4-FFF2-40B4-BE49-F238E27FC236}">
                <a16:creationId xmlns:a16="http://schemas.microsoft.com/office/drawing/2014/main" id="{D01481D8-CAEA-45F3-847F-8F5C270813D1}"/>
              </a:ext>
            </a:extLst>
          </p:cNvPr>
          <p:cNvCxnSpPr>
            <a:cxnSpLocks/>
          </p:cNvCxnSpPr>
          <p:nvPr/>
        </p:nvCxnSpPr>
        <p:spPr>
          <a:xfrm>
            <a:off x="2239201" y="3003240"/>
            <a:ext cx="741636"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E60C1D6-D278-42E0-AC7F-35E3128F3FB1}"/>
              </a:ext>
            </a:extLst>
          </p:cNvPr>
          <p:cNvCxnSpPr>
            <a:cxnSpLocks/>
          </p:cNvCxnSpPr>
          <p:nvPr/>
        </p:nvCxnSpPr>
        <p:spPr>
          <a:xfrm>
            <a:off x="2560562" y="1887240"/>
            <a:ext cx="407656"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BF8BB87-C45C-4CFC-9775-E38F64A72E0E}"/>
              </a:ext>
            </a:extLst>
          </p:cNvPr>
          <p:cNvCxnSpPr>
            <a:cxnSpLocks/>
          </p:cNvCxnSpPr>
          <p:nvPr/>
        </p:nvCxnSpPr>
        <p:spPr>
          <a:xfrm>
            <a:off x="2558781" y="1872840"/>
            <a:ext cx="0" cy="238920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032" y="4867425"/>
            <a:ext cx="2323265" cy="276999"/>
          </a:xfrm>
          <a:prstGeom prst="rect">
            <a:avLst/>
          </a:prstGeom>
          <a:noFill/>
        </p:spPr>
        <p:txBody>
          <a:bodyPr wrap="none" rtlCol="0">
            <a:spAutoFit/>
          </a:bodyPr>
          <a:lstStyle/>
          <a:p>
            <a:r>
              <a:rPr lang="en-US" sz="1200" dirty="0"/>
              <a:t>IPI, international prognostic index.</a:t>
            </a:r>
          </a:p>
        </p:txBody>
      </p:sp>
    </p:spTree>
    <p:extLst>
      <p:ext uri="{BB962C8B-B14F-4D97-AF65-F5344CB8AC3E}">
        <p14:creationId xmlns:p14="http://schemas.microsoft.com/office/powerpoint/2010/main" val="4069130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32203A8B-3967-4356-BEBF-8700FD2BB1FC}"/>
              </a:ext>
            </a:extLst>
          </p:cNvPr>
          <p:cNvSpPr txBox="1">
            <a:spLocks/>
          </p:cNvSpPr>
          <p:nvPr/>
        </p:nvSpPr>
        <p:spPr>
          <a:xfrm>
            <a:off x="12700" y="12700"/>
            <a:ext cx="9131300" cy="10668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j-ea"/>
                <a:cs typeface="+mj-cs"/>
              </a:rPr>
              <a:t>Acalabrutinib Combination</a:t>
            </a:r>
            <a:b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j-ea"/>
                <a:cs typeface="+mj-cs"/>
              </a:rPr>
            </a:br>
            <a:r>
              <a:rPr kumimoji="0" lang="en-US" sz="3600" b="1" i="1" u="none" strike="noStrike" kern="1200" cap="none" spc="0" normalizeH="0" baseline="0" noProof="0" dirty="0">
                <a:ln>
                  <a:noFill/>
                </a:ln>
                <a:solidFill>
                  <a:srgbClr val="FFFFFF"/>
                </a:solidFill>
                <a:effectLst/>
                <a:uLnTx/>
                <a:uFillTx/>
                <a:latin typeface="Calibri" panose="020F0502020204030204" pitchFamily="34" charset="0"/>
                <a:ea typeface="+mj-ea"/>
                <a:cs typeface="+mj-cs"/>
              </a:rPr>
              <a:t>Phase III, ELEVATE-TN Trial</a:t>
            </a:r>
            <a:endParaRPr kumimoji="0" lang="en-US" sz="4000" b="1" i="1" u="none" strike="noStrike" kern="1200" cap="none" spc="0" normalizeH="0" baseline="0" noProof="0" dirty="0">
              <a:ln>
                <a:noFill/>
              </a:ln>
              <a:solidFill>
                <a:srgbClr val="FFFFFF"/>
              </a:solidFill>
              <a:effectLst/>
              <a:uLnTx/>
              <a:uFillTx/>
              <a:latin typeface="Calibri" panose="020F0502020204030204" pitchFamily="34" charset="0"/>
              <a:ea typeface="+mj-ea"/>
              <a:cs typeface="+mj-cs"/>
            </a:endParaRPr>
          </a:p>
        </p:txBody>
      </p:sp>
      <p:sp>
        <p:nvSpPr>
          <p:cNvPr id="14" name="Rectangle 13">
            <a:extLst>
              <a:ext uri="{FF2B5EF4-FFF2-40B4-BE49-F238E27FC236}">
                <a16:creationId xmlns:a16="http://schemas.microsoft.com/office/drawing/2014/main" id="{F41E9EA4-0E7A-4DAC-A486-6058C9130CC5}"/>
              </a:ext>
            </a:extLst>
          </p:cNvPr>
          <p:cNvSpPr/>
          <p:nvPr/>
        </p:nvSpPr>
        <p:spPr>
          <a:xfrm>
            <a:off x="254000" y="4876800"/>
            <a:ext cx="8890000" cy="254000"/>
          </a:xfrm>
          <a:prstGeom prst="rect">
            <a:avLst/>
          </a:prstGeom>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Sharman JP,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ASH. 2019</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Abstract 31.</a:t>
            </a:r>
          </a:p>
        </p:txBody>
      </p:sp>
      <p:pic>
        <p:nvPicPr>
          <p:cNvPr id="2" name="Picture 1">
            <a:extLst>
              <a:ext uri="{FF2B5EF4-FFF2-40B4-BE49-F238E27FC236}">
                <a16:creationId xmlns:a16="http://schemas.microsoft.com/office/drawing/2014/main" id="{E4E82AE9-0DAD-42C9-A726-3BE4F04C821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l="6246" t="8430" b="17962"/>
          <a:stretch/>
        </p:blipFill>
        <p:spPr>
          <a:xfrm>
            <a:off x="145472" y="1648691"/>
            <a:ext cx="5296966" cy="3186872"/>
          </a:xfrm>
          <a:prstGeom prst="rect">
            <a:avLst/>
          </a:prstGeom>
        </p:spPr>
      </p:pic>
      <p:graphicFrame>
        <p:nvGraphicFramePr>
          <p:cNvPr id="18" name="Table 17">
            <a:extLst>
              <a:ext uri="{FF2B5EF4-FFF2-40B4-BE49-F238E27FC236}">
                <a16:creationId xmlns:a16="http://schemas.microsoft.com/office/drawing/2014/main" id="{3C1261C5-6A1A-437F-9D02-EF05AC971411}"/>
              </a:ext>
            </a:extLst>
          </p:cNvPr>
          <p:cNvGraphicFramePr>
            <a:graphicFrameLocks noGrp="1"/>
          </p:cNvGraphicFramePr>
          <p:nvPr>
            <p:extLst>
              <p:ext uri="{D42A27DB-BD31-4B8C-83A1-F6EECF244321}">
                <p14:modId xmlns:p14="http://schemas.microsoft.com/office/powerpoint/2010/main" val="187959568"/>
              </p:ext>
            </p:extLst>
          </p:nvPr>
        </p:nvGraphicFramePr>
        <p:xfrm>
          <a:off x="5278005" y="2155943"/>
          <a:ext cx="3658177" cy="1326069"/>
        </p:xfrm>
        <a:graphic>
          <a:graphicData uri="http://schemas.openxmlformats.org/drawingml/2006/table">
            <a:tbl>
              <a:tblPr firstRow="1" bandRow="1">
                <a:tableStyleId>{EB9631B5-78F2-41C9-869B-9F39066F8104}</a:tableStyleId>
              </a:tblPr>
              <a:tblGrid>
                <a:gridCol w="1171286">
                  <a:extLst>
                    <a:ext uri="{9D8B030D-6E8A-4147-A177-3AD203B41FA5}">
                      <a16:colId xmlns:a16="http://schemas.microsoft.com/office/drawing/2014/main" val="20000"/>
                    </a:ext>
                  </a:extLst>
                </a:gridCol>
                <a:gridCol w="623454">
                  <a:extLst>
                    <a:ext uri="{9D8B030D-6E8A-4147-A177-3AD203B41FA5}">
                      <a16:colId xmlns:a16="http://schemas.microsoft.com/office/drawing/2014/main" val="1508239963"/>
                    </a:ext>
                  </a:extLst>
                </a:gridCol>
                <a:gridCol w="1004455">
                  <a:extLst>
                    <a:ext uri="{9D8B030D-6E8A-4147-A177-3AD203B41FA5}">
                      <a16:colId xmlns:a16="http://schemas.microsoft.com/office/drawing/2014/main" val="4167421894"/>
                    </a:ext>
                  </a:extLst>
                </a:gridCol>
                <a:gridCol w="858982">
                  <a:extLst>
                    <a:ext uri="{9D8B030D-6E8A-4147-A177-3AD203B41FA5}">
                      <a16:colId xmlns:a16="http://schemas.microsoft.com/office/drawing/2014/main" val="2384837406"/>
                    </a:ext>
                  </a:extLst>
                </a:gridCol>
              </a:tblGrid>
              <a:tr h="0">
                <a:tc>
                  <a:txBody>
                    <a:bodyPr/>
                    <a:lstStyle/>
                    <a:p>
                      <a:pPr algn="r">
                        <a:lnSpc>
                          <a:spcPct val="90000"/>
                        </a:lnSpc>
                      </a:pPr>
                      <a:endParaRPr lang="en-US" sz="1400" b="1" dirty="0">
                        <a:solidFill>
                          <a:schemeClr val="bg1"/>
                        </a:solidFill>
                        <a:latin typeface="+mj-lt"/>
                      </a:endParaRPr>
                    </a:p>
                  </a:txBody>
                  <a:tcPr marL="68580" marR="68580" marT="34290" marB="34290" anchor="ctr">
                    <a:solidFill>
                      <a:srgbClr val="F25724"/>
                    </a:solidFill>
                  </a:tcPr>
                </a:tc>
                <a:tc>
                  <a:txBody>
                    <a:bodyPr/>
                    <a:lstStyle/>
                    <a:p>
                      <a:pPr algn="ctr">
                        <a:lnSpc>
                          <a:spcPct val="90000"/>
                        </a:lnSpc>
                      </a:pPr>
                      <a:r>
                        <a:rPr lang="en-US" sz="1200" b="1" dirty="0">
                          <a:solidFill>
                            <a:schemeClr val="bg1"/>
                          </a:solidFill>
                        </a:rPr>
                        <a:t>Acala</a:t>
                      </a:r>
                    </a:p>
                  </a:txBody>
                  <a:tcPr marL="68580" marR="68580" marT="34290" marB="34290" anchor="ctr">
                    <a:solidFill>
                      <a:srgbClr val="F25724"/>
                    </a:solidFill>
                  </a:tcPr>
                </a:tc>
                <a:tc>
                  <a:txBody>
                    <a:bodyPr/>
                    <a:lstStyle/>
                    <a:p>
                      <a:pPr algn="ctr">
                        <a:lnSpc>
                          <a:spcPct val="90000"/>
                        </a:lnSpc>
                      </a:pPr>
                      <a:r>
                        <a:rPr lang="en-US" sz="1200" b="1" dirty="0">
                          <a:solidFill>
                            <a:schemeClr val="bg1"/>
                          </a:solidFill>
                        </a:rPr>
                        <a:t>Acala + obin</a:t>
                      </a:r>
                    </a:p>
                  </a:txBody>
                  <a:tcPr marL="68580" marR="68580" marT="34290" marB="34290" anchor="ctr">
                    <a:solidFill>
                      <a:srgbClr val="F25724"/>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rPr>
                        <a:t>Obin + clb</a:t>
                      </a:r>
                    </a:p>
                  </a:txBody>
                  <a:tcPr marL="68580" marR="68580" marT="34290" marB="34290" anchor="ctr">
                    <a:solidFill>
                      <a:srgbClr val="F25724"/>
                    </a:solidFill>
                  </a:tcPr>
                </a:tc>
                <a:extLst>
                  <a:ext uri="{0D108BD9-81ED-4DB2-BD59-A6C34878D82A}">
                    <a16:rowId xmlns:a16="http://schemas.microsoft.com/office/drawing/2014/main" val="10001"/>
                  </a:ext>
                </a:extLst>
              </a:tr>
              <a:tr h="365949">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b="1" dirty="0"/>
                        <a:t>Median PFS, mo</a:t>
                      </a:r>
                      <a:endParaRPr lang="en-US" sz="1200" b="1" baseline="30000" dirty="0">
                        <a:solidFill>
                          <a:schemeClr val="bg1"/>
                        </a:solidFill>
                        <a:latin typeface="+mj-lt"/>
                      </a:endParaRP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0" baseline="0" dirty="0">
                          <a:solidFill>
                            <a:schemeClr val="tx1"/>
                          </a:solidFill>
                          <a:latin typeface="+mj-lt"/>
                        </a:rPr>
                        <a:t>NR</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NR</a:t>
                      </a:r>
                      <a:endParaRPr lang="en-US" sz="1200" b="0" baseline="0" dirty="0">
                        <a:solidFill>
                          <a:schemeClr val="tx1"/>
                        </a:solidFill>
                        <a:latin typeface="+mj-lt"/>
                      </a:endParaRP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22.6</a:t>
                      </a:r>
                    </a:p>
                  </a:txBody>
                  <a:tcPr marL="68580" marR="68580" marT="34290" marB="34290" anchor="ctr"/>
                </a:tc>
                <a:extLst>
                  <a:ext uri="{0D108BD9-81ED-4DB2-BD59-A6C34878D82A}">
                    <a16:rowId xmlns:a16="http://schemas.microsoft.com/office/drawing/2014/main" val="10002"/>
                  </a:ext>
                </a:extLst>
              </a:tr>
              <a:tr h="0">
                <a:tc>
                  <a:txBody>
                    <a:bodyPr/>
                    <a:lstStyle/>
                    <a:p>
                      <a:pPr algn="l">
                        <a:lnSpc>
                          <a:spcPct val="90000"/>
                        </a:lnSpc>
                      </a:pPr>
                      <a:r>
                        <a:rPr lang="en-US" sz="1200" b="1" dirty="0">
                          <a:latin typeface="+mj-lt"/>
                        </a:rPr>
                        <a:t>30 mo PFS*, %</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t>82%</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t>90%</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0" i="0" dirty="0">
                          <a:solidFill>
                            <a:schemeClr val="tx1"/>
                          </a:solidFill>
                          <a:latin typeface="+mj-lt"/>
                        </a:rPr>
                        <a:t> 34%</a:t>
                      </a:r>
                    </a:p>
                  </a:txBody>
                  <a:tcPr marL="68580" marR="68580" marT="34290" marB="34290" anchor="ctr"/>
                </a:tc>
                <a:extLst>
                  <a:ext uri="{0D108BD9-81ED-4DB2-BD59-A6C34878D82A}">
                    <a16:rowId xmlns:a16="http://schemas.microsoft.com/office/drawing/2014/main" val="10004"/>
                  </a:ext>
                </a:extLst>
              </a:tr>
              <a:tr h="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b="1" kern="1200" dirty="0">
                          <a:solidFill>
                            <a:schemeClr val="dk1"/>
                          </a:solidFill>
                          <a:latin typeface="+mn-lt"/>
                          <a:ea typeface="+mn-ea"/>
                          <a:cs typeface="+mn-cs"/>
                        </a:rPr>
                        <a:t>30 mo OS**, %</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t>94%</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t>95%</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0" i="0" dirty="0">
                          <a:solidFill>
                            <a:schemeClr val="tx1"/>
                          </a:solidFill>
                          <a:latin typeface="+mj-lt"/>
                        </a:rPr>
                        <a:t>90%</a:t>
                      </a:r>
                    </a:p>
                  </a:txBody>
                  <a:tcPr marL="68580" marR="68580" marT="34290" marB="34290" anchor="ctr"/>
                </a:tc>
                <a:extLst>
                  <a:ext uri="{0D108BD9-81ED-4DB2-BD59-A6C34878D82A}">
                    <a16:rowId xmlns:a16="http://schemas.microsoft.com/office/drawing/2014/main" val="3323582453"/>
                  </a:ext>
                </a:extLst>
              </a:tr>
              <a:tr h="134035">
                <a:tc>
                  <a:txBody>
                    <a:bodyPr/>
                    <a:lstStyle/>
                    <a:p>
                      <a:pPr algn="l">
                        <a:lnSpc>
                          <a:spcPct val="90000"/>
                        </a:lnSpc>
                      </a:pPr>
                      <a:r>
                        <a:rPr lang="en-US" sz="1200" b="1" dirty="0">
                          <a:latin typeface="+mj-lt"/>
                        </a:rPr>
                        <a:t>ORR, %</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t>85%</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t>94%</a:t>
                      </a:r>
                    </a:p>
                  </a:txBody>
                  <a:tcPr marL="68580" marR="68580" marT="34290" marB="3429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0" i="0" dirty="0">
                          <a:solidFill>
                            <a:schemeClr val="tx1"/>
                          </a:solidFill>
                          <a:latin typeface="+mj-lt"/>
                        </a:rPr>
                        <a:t>79%</a:t>
                      </a:r>
                    </a:p>
                  </a:txBody>
                  <a:tcPr marL="68580" marR="68580" marT="34290" marB="34290" anchor="ctr"/>
                </a:tc>
                <a:extLst>
                  <a:ext uri="{0D108BD9-81ED-4DB2-BD59-A6C34878D82A}">
                    <a16:rowId xmlns:a16="http://schemas.microsoft.com/office/drawing/2014/main" val="1030084042"/>
                  </a:ext>
                </a:extLst>
              </a:tr>
            </a:tbl>
          </a:graphicData>
        </a:graphic>
      </p:graphicFrame>
      <p:sp>
        <p:nvSpPr>
          <p:cNvPr id="19" name="Rectangle 18">
            <a:extLst>
              <a:ext uri="{FF2B5EF4-FFF2-40B4-BE49-F238E27FC236}">
                <a16:creationId xmlns:a16="http://schemas.microsoft.com/office/drawing/2014/main" id="{FDCB4364-AA59-414A-A35F-CF88453BDEB9}"/>
              </a:ext>
            </a:extLst>
          </p:cNvPr>
          <p:cNvSpPr/>
          <p:nvPr/>
        </p:nvSpPr>
        <p:spPr>
          <a:xfrm>
            <a:off x="5269344" y="3485916"/>
            <a:ext cx="3119582" cy="254000"/>
          </a:xfrm>
          <a:prstGeom prst="rect">
            <a:avLst/>
          </a:prstGeom>
        </p:spPr>
        <p:txBody>
          <a:bodyPr wrap="non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*Consistent across all subgroups, including del(17p)</a:t>
            </a:r>
          </a:p>
        </p:txBody>
      </p:sp>
      <p:sp>
        <p:nvSpPr>
          <p:cNvPr id="20" name="Rectangle 19">
            <a:extLst>
              <a:ext uri="{FF2B5EF4-FFF2-40B4-BE49-F238E27FC236}">
                <a16:creationId xmlns:a16="http://schemas.microsoft.com/office/drawing/2014/main" id="{107369FD-2008-4B50-830E-81D201C004C0}"/>
              </a:ext>
            </a:extLst>
          </p:cNvPr>
          <p:cNvSpPr/>
          <p:nvPr/>
        </p:nvSpPr>
        <p:spPr>
          <a:xfrm>
            <a:off x="2428515" y="1335436"/>
            <a:ext cx="670709" cy="243492"/>
          </a:xfrm>
          <a:prstGeom prst="rect">
            <a:avLst/>
          </a:prstGeom>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PFS</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endParaRPr>
          </a:p>
        </p:txBody>
      </p:sp>
      <p:sp>
        <p:nvSpPr>
          <p:cNvPr id="21" name="Rectangle 20">
            <a:extLst>
              <a:ext uri="{FF2B5EF4-FFF2-40B4-BE49-F238E27FC236}">
                <a16:creationId xmlns:a16="http://schemas.microsoft.com/office/drawing/2014/main" id="{98758C64-12A5-43A1-88B4-E2D0187F76D1}"/>
              </a:ext>
            </a:extLst>
          </p:cNvPr>
          <p:cNvSpPr/>
          <p:nvPr/>
        </p:nvSpPr>
        <p:spPr>
          <a:xfrm>
            <a:off x="4253138" y="1768354"/>
            <a:ext cx="854832" cy="243492"/>
          </a:xfrm>
          <a:prstGeom prst="rect">
            <a:avLst/>
          </a:prstGeom>
          <a:solidFill>
            <a:schemeClr val="bg1"/>
          </a:solidFill>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a:rPr>
              <a:t>Acala + obin</a:t>
            </a:r>
            <a:endParaRPr kumimoji="0" lang="en-US" sz="1050" b="1" i="0" u="none" strike="noStrike" kern="1200" cap="none" spc="0" normalizeH="0" baseline="0" noProof="0" dirty="0">
              <a:ln>
                <a:noFill/>
              </a:ln>
              <a:effectLst/>
              <a:uLnTx/>
              <a:uFillTx/>
              <a:latin typeface="Calibri" panose="020F0502020204030204" pitchFamily="34" charset="0"/>
              <a:ea typeface="+mn-ea"/>
              <a:cs typeface="Calibri"/>
            </a:endParaRPr>
          </a:p>
        </p:txBody>
      </p:sp>
      <p:sp>
        <p:nvSpPr>
          <p:cNvPr id="22" name="Rectangle 21">
            <a:extLst>
              <a:ext uri="{FF2B5EF4-FFF2-40B4-BE49-F238E27FC236}">
                <a16:creationId xmlns:a16="http://schemas.microsoft.com/office/drawing/2014/main" id="{9E519C9C-5A99-4F5A-B8F8-99F5DD9977ED}"/>
              </a:ext>
            </a:extLst>
          </p:cNvPr>
          <p:cNvSpPr/>
          <p:nvPr/>
        </p:nvSpPr>
        <p:spPr>
          <a:xfrm>
            <a:off x="4273713" y="2781790"/>
            <a:ext cx="854832" cy="243492"/>
          </a:xfrm>
          <a:prstGeom prst="rect">
            <a:avLst/>
          </a:prstGeom>
          <a:solidFill>
            <a:schemeClr val="bg1"/>
          </a:solidFill>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a:rPr>
              <a:t>Acala</a:t>
            </a:r>
            <a:endParaRPr kumimoji="0" lang="en-US" sz="1050" b="1" i="0" u="none" strike="noStrike" kern="1200" cap="none" spc="0" normalizeH="0" baseline="0" noProof="0" dirty="0">
              <a:ln>
                <a:noFill/>
              </a:ln>
              <a:effectLst/>
              <a:uLnTx/>
              <a:uFillTx/>
              <a:latin typeface="Calibri" panose="020F0502020204030204" pitchFamily="34" charset="0"/>
              <a:ea typeface="+mn-ea"/>
              <a:cs typeface="Calibri"/>
            </a:endParaRPr>
          </a:p>
        </p:txBody>
      </p:sp>
      <p:sp>
        <p:nvSpPr>
          <p:cNvPr id="23" name="Rectangle 22">
            <a:extLst>
              <a:ext uri="{FF2B5EF4-FFF2-40B4-BE49-F238E27FC236}">
                <a16:creationId xmlns:a16="http://schemas.microsoft.com/office/drawing/2014/main" id="{B87F0BC7-5F31-474A-B8F6-8F8FD04AAA1C}"/>
              </a:ext>
            </a:extLst>
          </p:cNvPr>
          <p:cNvSpPr/>
          <p:nvPr/>
        </p:nvSpPr>
        <p:spPr>
          <a:xfrm>
            <a:off x="4156425" y="3678774"/>
            <a:ext cx="854832" cy="243492"/>
          </a:xfrm>
          <a:prstGeom prst="rect">
            <a:avLst/>
          </a:prstGeom>
          <a:solidFill>
            <a:schemeClr val="bg1"/>
          </a:solidFill>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a:rPr>
              <a:t>Obin + clb</a:t>
            </a:r>
            <a:endParaRPr kumimoji="0" lang="en-US" sz="1050" b="1" i="0" u="none" strike="noStrike" kern="1200" cap="none" spc="0" normalizeH="0" baseline="0" noProof="0" dirty="0">
              <a:ln>
                <a:noFill/>
              </a:ln>
              <a:effectLst/>
              <a:uLnTx/>
              <a:uFillTx/>
              <a:latin typeface="Calibri" panose="020F0502020204030204" pitchFamily="34" charset="0"/>
              <a:ea typeface="+mn-ea"/>
              <a:cs typeface="Calibri"/>
            </a:endParaRPr>
          </a:p>
        </p:txBody>
      </p:sp>
      <p:sp>
        <p:nvSpPr>
          <p:cNvPr id="24" name="Rectangle 23">
            <a:extLst>
              <a:ext uri="{FF2B5EF4-FFF2-40B4-BE49-F238E27FC236}">
                <a16:creationId xmlns:a16="http://schemas.microsoft.com/office/drawing/2014/main" id="{23BA6EF8-6365-4795-8DCA-29B6D747EA82}"/>
              </a:ext>
            </a:extLst>
          </p:cNvPr>
          <p:cNvSpPr/>
          <p:nvPr/>
        </p:nvSpPr>
        <p:spPr>
          <a:xfrm>
            <a:off x="2498851" y="4704075"/>
            <a:ext cx="854832" cy="243492"/>
          </a:xfrm>
          <a:prstGeom prst="rect">
            <a:avLst/>
          </a:prstGeom>
          <a:solidFill>
            <a:schemeClr val="bg1"/>
          </a:solidFill>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t>Months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sp>
        <p:nvSpPr>
          <p:cNvPr id="25" name="Rectangle 24">
            <a:extLst>
              <a:ext uri="{FF2B5EF4-FFF2-40B4-BE49-F238E27FC236}">
                <a16:creationId xmlns:a16="http://schemas.microsoft.com/office/drawing/2014/main" id="{1FB4F36C-241E-473A-B513-8EE701403600}"/>
              </a:ext>
            </a:extLst>
          </p:cNvPr>
          <p:cNvSpPr/>
          <p:nvPr/>
        </p:nvSpPr>
        <p:spPr>
          <a:xfrm rot="16200000">
            <a:off x="-777333" y="3208159"/>
            <a:ext cx="2099610" cy="254000"/>
          </a:xfrm>
          <a:prstGeom prst="rect">
            <a:avLst/>
          </a:prstGeom>
          <a:solidFill>
            <a:schemeClr val="bg1"/>
          </a:solidFill>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t>Progression-free Survival (%)</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sp>
        <p:nvSpPr>
          <p:cNvPr id="26" name="Rectangle 25">
            <a:extLst>
              <a:ext uri="{FF2B5EF4-FFF2-40B4-BE49-F238E27FC236}">
                <a16:creationId xmlns:a16="http://schemas.microsoft.com/office/drawing/2014/main" id="{0EACD9F5-450F-4946-B3A7-03E357961499}"/>
              </a:ext>
            </a:extLst>
          </p:cNvPr>
          <p:cNvSpPr/>
          <p:nvPr/>
        </p:nvSpPr>
        <p:spPr>
          <a:xfrm>
            <a:off x="5269344" y="3640026"/>
            <a:ext cx="3119582" cy="254000"/>
          </a:xfrm>
          <a:prstGeom prst="rect">
            <a:avLst/>
          </a:prstGeom>
        </p:spPr>
        <p:txBody>
          <a:bodyPr wrap="non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**Median OS has not been reached in any arm</a:t>
            </a:r>
          </a:p>
        </p:txBody>
      </p:sp>
    </p:spTree>
    <p:extLst>
      <p:ext uri="{BB962C8B-B14F-4D97-AF65-F5344CB8AC3E}">
        <p14:creationId xmlns:p14="http://schemas.microsoft.com/office/powerpoint/2010/main" val="817136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9A08E0D-7495-B44F-8ED4-331A9724BD7A}"/>
              </a:ext>
            </a:extLst>
          </p:cNvPr>
          <p:cNvSpPr txBox="1"/>
          <p:nvPr/>
        </p:nvSpPr>
        <p:spPr>
          <a:xfrm>
            <a:off x="2419352" y="3080501"/>
            <a:ext cx="3491079" cy="1900007"/>
          </a:xfrm>
          <a:prstGeom prst="rect">
            <a:avLst/>
          </a:prstGeom>
          <a:solidFill>
            <a:schemeClr val="tx1">
              <a:lumMod val="75000"/>
              <a:lumOff val="25000"/>
            </a:schemeClr>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bevelB prst="convex"/>
          </a:sp3d>
        </p:spPr>
        <p:txBody>
          <a:bodyPr wrap="square" rtlCol="0">
            <a:spAutoFit/>
          </a:bodyPr>
          <a:lstStyle/>
          <a:p>
            <a:pPr marR="0" lvl="0" algn="l" defTabSz="457200" rtl="0" eaLnBrk="1" fontAlgn="auto" latinLnBrk="0" hangingPunct="1">
              <a:lnSpc>
                <a:spcPct val="90000"/>
              </a:lnSpc>
              <a:spcBef>
                <a:spcPts val="0"/>
              </a:spcBef>
              <a:spcAft>
                <a:spcPts val="225"/>
              </a:spcAft>
              <a:buClr>
                <a:srgbClr val="F25724"/>
              </a:buClr>
              <a:buSzTx/>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Arm B: FCR (n=175)</a:t>
            </a:r>
          </a:p>
          <a:p>
            <a:pPr marL="171450" marR="0" lvl="0" indent="-171450" algn="l" defTabSz="457200" rtl="0" eaLnBrk="1" fontAlgn="auto" latinLnBrk="0" hangingPunct="1">
              <a:lnSpc>
                <a:spcPct val="90000"/>
              </a:lnSpc>
              <a:spcBef>
                <a:spcPts val="0"/>
              </a:spcBef>
              <a:spcAft>
                <a:spcPts val="225"/>
              </a:spcAft>
              <a:buClr>
                <a:srgbClr val="F25724"/>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Calibri"/>
                <a:ea typeface="+mn-ea"/>
                <a:cs typeface="+mn-cs"/>
              </a:rPr>
              <a:t>Cycles 1–6</a:t>
            </a:r>
          </a:p>
          <a:p>
            <a:pPr marL="36576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Fludarabine 25 mg/m</a:t>
            </a:r>
            <a:r>
              <a:rPr kumimoji="0" lang="en-US" sz="1200" b="0" i="0" u="none" strike="noStrike" kern="1200" cap="none" spc="0" normalizeH="0" baseline="30000" noProof="0" dirty="0">
                <a:ln>
                  <a:noFill/>
                </a:ln>
                <a:solidFill>
                  <a:schemeClr val="bg1"/>
                </a:solidFill>
                <a:effectLst/>
                <a:uLnTx/>
                <a:uFillTx/>
                <a:latin typeface="Calibri"/>
                <a:ea typeface="+mn-ea"/>
                <a:cs typeface="+mn-cs"/>
              </a:rPr>
              <a:t>2</a:t>
            </a:r>
            <a:r>
              <a:rPr kumimoji="0" lang="en-US" sz="1200" b="0" i="0" u="none" strike="noStrike" kern="1200" cap="none" spc="0" normalizeH="0" baseline="0" noProof="0" dirty="0">
                <a:ln>
                  <a:noFill/>
                </a:ln>
                <a:solidFill>
                  <a:schemeClr val="bg1"/>
                </a:solidFill>
                <a:effectLst/>
                <a:uLnTx/>
                <a:uFillTx/>
                <a:latin typeface="Calibri"/>
                <a:ea typeface="+mn-ea"/>
                <a:cs typeface="+mn-cs"/>
              </a:rPr>
              <a:t> IV, days 1–3</a:t>
            </a:r>
          </a:p>
          <a:p>
            <a:pPr marL="36576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Cyclophosphamide 250 mg/m</a:t>
            </a:r>
            <a:r>
              <a:rPr kumimoji="0" lang="en-US" sz="1200" b="0" i="0" u="none" strike="noStrike" kern="1200" cap="none" spc="0" normalizeH="0" baseline="30000" noProof="0" dirty="0">
                <a:ln>
                  <a:noFill/>
                </a:ln>
                <a:solidFill>
                  <a:schemeClr val="bg1"/>
                </a:solidFill>
                <a:effectLst/>
                <a:uLnTx/>
                <a:uFillTx/>
                <a:latin typeface="Calibri"/>
                <a:ea typeface="+mn-ea"/>
                <a:cs typeface="+mn-cs"/>
              </a:rPr>
              <a:t>2</a:t>
            </a:r>
            <a:r>
              <a:rPr kumimoji="0" lang="en-US" sz="1200" b="0" i="0" u="none" strike="noStrike" kern="1200" cap="none" spc="0" normalizeH="0" baseline="0" noProof="0" dirty="0">
                <a:ln>
                  <a:noFill/>
                </a:ln>
                <a:solidFill>
                  <a:schemeClr val="bg1"/>
                </a:solidFill>
                <a:effectLst/>
                <a:uLnTx/>
                <a:uFillTx/>
                <a:latin typeface="Calibri"/>
                <a:ea typeface="+mn-ea"/>
                <a:cs typeface="+mn-cs"/>
              </a:rPr>
              <a:t> IV, days 1–3 </a:t>
            </a:r>
          </a:p>
          <a:p>
            <a:pPr marL="171450" marR="0" lvl="0" indent="-171450" algn="l" defTabSz="457200" rtl="0" eaLnBrk="1" fontAlgn="auto" latinLnBrk="0" hangingPunct="1">
              <a:lnSpc>
                <a:spcPct val="90000"/>
              </a:lnSpc>
              <a:spcBef>
                <a:spcPts val="0"/>
              </a:spcBef>
              <a:spcAft>
                <a:spcPts val="225"/>
              </a:spcAft>
              <a:buClr>
                <a:srgbClr val="F25724"/>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Calibri"/>
                <a:ea typeface="+mn-ea"/>
                <a:cs typeface="+mn-cs"/>
              </a:rPr>
              <a:t>Cycle 1</a:t>
            </a:r>
          </a:p>
          <a:p>
            <a:pPr marL="36576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Rituximab 50 mg/m</a:t>
            </a:r>
            <a:r>
              <a:rPr kumimoji="0" lang="en-US" sz="1200" b="0" i="0" u="none" strike="noStrike" kern="1200" cap="none" spc="0" normalizeH="0" baseline="30000" noProof="0" dirty="0">
                <a:ln>
                  <a:noFill/>
                </a:ln>
                <a:solidFill>
                  <a:schemeClr val="bg1"/>
                </a:solidFill>
                <a:effectLst/>
                <a:uLnTx/>
                <a:uFillTx/>
                <a:latin typeface="Calibri"/>
                <a:ea typeface="+mn-ea"/>
                <a:cs typeface="+mn-cs"/>
              </a:rPr>
              <a:t>2</a:t>
            </a:r>
            <a:r>
              <a:rPr kumimoji="0" lang="en-US" sz="1200" b="0" i="0" u="none" strike="noStrike" kern="1200" cap="none" spc="0" normalizeH="0" baseline="0" noProof="0" dirty="0">
                <a:ln>
                  <a:noFill/>
                </a:ln>
                <a:solidFill>
                  <a:schemeClr val="bg1"/>
                </a:solidFill>
                <a:effectLst/>
                <a:uLnTx/>
                <a:uFillTx/>
                <a:latin typeface="Calibri"/>
                <a:ea typeface="+mn-ea"/>
                <a:cs typeface="+mn-cs"/>
              </a:rPr>
              <a:t> IV, day 1, cycle 1</a:t>
            </a:r>
          </a:p>
          <a:p>
            <a:pPr marL="36576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Rituximab 325 mg/m</a:t>
            </a:r>
            <a:r>
              <a:rPr kumimoji="0" lang="en-US" sz="1200" b="0" i="0" u="none" strike="noStrike" kern="1200" cap="none" spc="0" normalizeH="0" baseline="30000" noProof="0" dirty="0">
                <a:ln>
                  <a:noFill/>
                </a:ln>
                <a:solidFill>
                  <a:schemeClr val="bg1"/>
                </a:solidFill>
                <a:effectLst/>
                <a:uLnTx/>
                <a:uFillTx/>
                <a:latin typeface="Calibri"/>
                <a:ea typeface="+mn-ea"/>
                <a:cs typeface="+mn-cs"/>
              </a:rPr>
              <a:t>2</a:t>
            </a:r>
            <a:r>
              <a:rPr kumimoji="0" lang="en-US" sz="1200" b="0" i="0" u="none" strike="noStrike" kern="1200" cap="none" spc="0" normalizeH="0" baseline="0" noProof="0" dirty="0">
                <a:ln>
                  <a:noFill/>
                </a:ln>
                <a:solidFill>
                  <a:schemeClr val="bg1"/>
                </a:solidFill>
                <a:effectLst/>
                <a:uLnTx/>
                <a:uFillTx/>
                <a:latin typeface="Calibri"/>
                <a:ea typeface="+mn-ea"/>
                <a:cs typeface="+mn-cs"/>
              </a:rPr>
              <a:t> IV, day 2, cycle 1</a:t>
            </a:r>
          </a:p>
          <a:p>
            <a:pPr marL="171450" marR="0" lvl="0" indent="-171450" algn="l" defTabSz="457200" rtl="0" eaLnBrk="1" fontAlgn="auto" latinLnBrk="0" hangingPunct="1">
              <a:lnSpc>
                <a:spcPct val="90000"/>
              </a:lnSpc>
              <a:spcBef>
                <a:spcPts val="0"/>
              </a:spcBef>
              <a:spcAft>
                <a:spcPts val="225"/>
              </a:spcAft>
              <a:buClr>
                <a:srgbClr val="F25724"/>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Calibri"/>
                <a:ea typeface="+mn-ea"/>
                <a:cs typeface="+mn-cs"/>
              </a:rPr>
              <a:t>Cycles 2–6</a:t>
            </a:r>
          </a:p>
          <a:p>
            <a:pPr marL="36576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Rituximab 500 mg/m</a:t>
            </a:r>
            <a:r>
              <a:rPr kumimoji="0" lang="en-US" sz="1200" b="0" i="0" u="none" strike="noStrike" kern="1200" cap="none" spc="0" normalizeH="0" baseline="30000" noProof="0" dirty="0">
                <a:ln>
                  <a:noFill/>
                </a:ln>
                <a:solidFill>
                  <a:schemeClr val="bg1"/>
                </a:solidFill>
                <a:effectLst/>
                <a:uLnTx/>
                <a:uFillTx/>
                <a:latin typeface="Calibri"/>
                <a:ea typeface="+mn-ea"/>
                <a:cs typeface="+mn-cs"/>
              </a:rPr>
              <a:t>2</a:t>
            </a:r>
            <a:r>
              <a:rPr kumimoji="0" lang="en-US" sz="1200" b="0" i="0" u="none" strike="noStrike" kern="1200" cap="none" spc="0" normalizeH="0" baseline="0" noProof="0" dirty="0">
                <a:ln>
                  <a:noFill/>
                </a:ln>
                <a:solidFill>
                  <a:schemeClr val="bg1"/>
                </a:solidFill>
                <a:effectLst/>
                <a:uLnTx/>
                <a:uFillTx/>
                <a:latin typeface="Calibri"/>
                <a:ea typeface="+mn-ea"/>
                <a:cs typeface="+mn-cs"/>
              </a:rPr>
              <a:t> IV, day 1, cycles 2–6</a:t>
            </a:r>
          </a:p>
        </p:txBody>
      </p:sp>
      <p:sp>
        <p:nvSpPr>
          <p:cNvPr id="9" name="Text Placeholder 4">
            <a:extLst>
              <a:ext uri="{FF2B5EF4-FFF2-40B4-BE49-F238E27FC236}">
                <a16:creationId xmlns:a16="http://schemas.microsoft.com/office/drawing/2014/main" id="{C7A80949-926C-1742-9A17-B9F36B64D29B}"/>
              </a:ext>
            </a:extLst>
          </p:cNvPr>
          <p:cNvSpPr txBox="1">
            <a:spLocks/>
          </p:cNvSpPr>
          <p:nvPr/>
        </p:nvSpPr>
        <p:spPr>
          <a:xfrm>
            <a:off x="12700" y="12700"/>
            <a:ext cx="9131300" cy="1066800"/>
          </a:xfrm>
          <a:prstGeom prst="rect">
            <a:avLst/>
          </a:prstGeom>
        </p:spPr>
        <p:txBody>
          <a:bodyPr vert="horz" lIns="68580" tIns="34290" rIns="68580" bIns="34290" rtlCol="0" anchor="ctr">
            <a:no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Fit Patients—Phase III E1912</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FCR vs IR in &lt;70, </a:t>
            </a:r>
            <a:r>
              <a:rPr kumimoji="0" lang="en-US" sz="3600" b="1" i="1" u="sng" strike="noStrike" kern="1200" cap="none" spc="0" normalizeH="0" baseline="0" noProof="0" dirty="0">
                <a:ln>
                  <a:noFill/>
                </a:ln>
                <a:solidFill>
                  <a:srgbClr val="FFFFFF"/>
                </a:solidFill>
                <a:effectLst/>
                <a:uLnTx/>
                <a:uFillTx/>
                <a:latin typeface="Calibri" panose="020F0502020204030204" pitchFamily="34" charset="0"/>
                <a:ea typeface="+mn-ea"/>
                <a:cs typeface="+mn-cs"/>
              </a:rPr>
              <a:t>without</a:t>
            </a:r>
            <a:r>
              <a:rPr kumimoji="0" lang="en-US" sz="3600" b="1"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del(17p) CLL</a:t>
            </a:r>
          </a:p>
        </p:txBody>
      </p:sp>
      <p:sp>
        <p:nvSpPr>
          <p:cNvPr id="10" name="Rectangle 9">
            <a:extLst>
              <a:ext uri="{FF2B5EF4-FFF2-40B4-BE49-F238E27FC236}">
                <a16:creationId xmlns:a16="http://schemas.microsoft.com/office/drawing/2014/main" id="{94B9A887-239B-4AF8-918A-08304A23DB6B}"/>
              </a:ext>
            </a:extLst>
          </p:cNvPr>
          <p:cNvSpPr/>
          <p:nvPr/>
        </p:nvSpPr>
        <p:spPr>
          <a:xfrm>
            <a:off x="254000" y="4876800"/>
            <a:ext cx="8890000" cy="254000"/>
          </a:xfrm>
          <a:prstGeom prst="rect">
            <a:avLst/>
          </a:prstGeom>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Shanafelt TD, et al.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N Engl J Med.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2019.</a:t>
            </a:r>
          </a:p>
        </p:txBody>
      </p:sp>
      <p:sp>
        <p:nvSpPr>
          <p:cNvPr id="18" name="TextBox 17">
            <a:extLst>
              <a:ext uri="{FF2B5EF4-FFF2-40B4-BE49-F238E27FC236}">
                <a16:creationId xmlns:a16="http://schemas.microsoft.com/office/drawing/2014/main" id="{010C0D0B-51E0-AF4C-8FD0-C5CA5D10E2D3}"/>
              </a:ext>
            </a:extLst>
          </p:cNvPr>
          <p:cNvSpPr txBox="1"/>
          <p:nvPr/>
        </p:nvSpPr>
        <p:spPr>
          <a:xfrm>
            <a:off x="5375710" y="1221332"/>
            <a:ext cx="3421136" cy="2501198"/>
          </a:xfrm>
          <a:prstGeom prst="rect">
            <a:avLst/>
          </a:prstGeom>
          <a:solidFill>
            <a:schemeClr val="bg1">
              <a:lumMod val="50000"/>
            </a:schemeClr>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R="0" lvl="0" algn="l" defTabSz="457200" rtl="0" eaLnBrk="1" fontAlgn="auto" latinLnBrk="0" hangingPunct="1">
              <a:lnSpc>
                <a:spcPct val="90000"/>
              </a:lnSpc>
              <a:spcBef>
                <a:spcPts val="0"/>
              </a:spcBef>
              <a:spcAft>
                <a:spcPts val="225"/>
              </a:spcAft>
              <a:buClr>
                <a:srgbClr val="F25724"/>
              </a:buClr>
              <a:buSzTx/>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Arm A: Ibrutinib + Rituximab (n=354)</a:t>
            </a:r>
          </a:p>
          <a:p>
            <a:pPr marL="171450" marR="0" lvl="0" indent="-171450" algn="l" defTabSz="457200" rtl="0" eaLnBrk="1" fontAlgn="auto" latinLnBrk="0" hangingPunct="1">
              <a:lnSpc>
                <a:spcPct val="90000"/>
              </a:lnSpc>
              <a:spcBef>
                <a:spcPts val="0"/>
              </a:spcBef>
              <a:spcAft>
                <a:spcPts val="225"/>
              </a:spcAft>
              <a:buClr>
                <a:srgbClr val="F25724"/>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Calibri"/>
                <a:ea typeface="+mn-ea"/>
                <a:cs typeface="+mn-cs"/>
              </a:rPr>
              <a:t>Cycle 1</a:t>
            </a:r>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a:p>
            <a:pPr marL="45720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Ibrutinib 420 mg PO daily, days 1–28 </a:t>
            </a:r>
          </a:p>
          <a:p>
            <a:pPr marL="171450" marR="0" lvl="0" indent="-171450" algn="l" defTabSz="457200" rtl="0" eaLnBrk="1" fontAlgn="auto" latinLnBrk="0" hangingPunct="1">
              <a:lnSpc>
                <a:spcPct val="90000"/>
              </a:lnSpc>
              <a:spcBef>
                <a:spcPts val="0"/>
              </a:spcBef>
              <a:spcAft>
                <a:spcPts val="225"/>
              </a:spcAft>
              <a:buClr>
                <a:srgbClr val="F25724"/>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Calibri"/>
                <a:ea typeface="+mn-ea"/>
                <a:cs typeface="+mn-cs"/>
              </a:rPr>
              <a:t>Cycle 2</a:t>
            </a:r>
          </a:p>
          <a:p>
            <a:pPr marL="45720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Ibrutinib 420 mg PO daily, days 1–28 </a:t>
            </a:r>
          </a:p>
          <a:p>
            <a:pPr marL="45720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Rituximab 50 mg/m</a:t>
            </a:r>
            <a:r>
              <a:rPr kumimoji="0" lang="en-US" sz="1200" b="0" i="0" u="none" strike="noStrike" kern="1200" cap="none" spc="0" normalizeH="0" baseline="30000" noProof="0" dirty="0">
                <a:ln>
                  <a:noFill/>
                </a:ln>
                <a:solidFill>
                  <a:schemeClr val="bg1"/>
                </a:solidFill>
                <a:effectLst/>
                <a:uLnTx/>
                <a:uFillTx/>
                <a:latin typeface="Calibri"/>
                <a:ea typeface="+mn-ea"/>
                <a:cs typeface="+mn-cs"/>
              </a:rPr>
              <a:t>2</a:t>
            </a:r>
            <a:r>
              <a:rPr kumimoji="0" lang="en-US" sz="1200" b="0" i="0" u="none" strike="noStrike" kern="1200" cap="none" spc="0" normalizeH="0" baseline="0" noProof="0" dirty="0">
                <a:ln>
                  <a:noFill/>
                </a:ln>
                <a:solidFill>
                  <a:schemeClr val="bg1"/>
                </a:solidFill>
                <a:effectLst/>
                <a:uLnTx/>
                <a:uFillTx/>
                <a:latin typeface="Calibri"/>
                <a:ea typeface="+mn-ea"/>
                <a:cs typeface="+mn-cs"/>
              </a:rPr>
              <a:t> IV, day 1</a:t>
            </a:r>
          </a:p>
          <a:p>
            <a:pPr marL="45720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Rituximab 325 mg/m</a:t>
            </a:r>
            <a:r>
              <a:rPr kumimoji="0" lang="en-US" sz="1200" b="0" i="0" u="none" strike="noStrike" kern="1200" cap="none" spc="0" normalizeH="0" baseline="30000" noProof="0" dirty="0">
                <a:ln>
                  <a:noFill/>
                </a:ln>
                <a:solidFill>
                  <a:schemeClr val="bg1"/>
                </a:solidFill>
                <a:effectLst/>
                <a:uLnTx/>
                <a:uFillTx/>
                <a:latin typeface="Calibri"/>
                <a:ea typeface="+mn-ea"/>
                <a:cs typeface="+mn-cs"/>
              </a:rPr>
              <a:t>2</a:t>
            </a:r>
            <a:r>
              <a:rPr kumimoji="0" lang="en-US" sz="1200" b="0" i="0" u="none" strike="noStrike" kern="1200" cap="none" spc="0" normalizeH="0" baseline="0" noProof="0" dirty="0">
                <a:ln>
                  <a:noFill/>
                </a:ln>
                <a:solidFill>
                  <a:schemeClr val="bg1"/>
                </a:solidFill>
                <a:effectLst/>
                <a:uLnTx/>
                <a:uFillTx/>
                <a:latin typeface="Calibri"/>
                <a:ea typeface="+mn-ea"/>
                <a:cs typeface="+mn-cs"/>
              </a:rPr>
              <a:t> IV, day 2</a:t>
            </a:r>
          </a:p>
          <a:p>
            <a:pPr marL="171450" marR="0" lvl="0" indent="-171450" algn="l" defTabSz="457200" rtl="0" eaLnBrk="1" fontAlgn="auto" latinLnBrk="0" hangingPunct="1">
              <a:lnSpc>
                <a:spcPct val="90000"/>
              </a:lnSpc>
              <a:spcBef>
                <a:spcPts val="0"/>
              </a:spcBef>
              <a:spcAft>
                <a:spcPts val="225"/>
              </a:spcAft>
              <a:buClr>
                <a:srgbClr val="F25724"/>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Calibri"/>
                <a:ea typeface="+mn-ea"/>
                <a:cs typeface="+mn-cs"/>
              </a:rPr>
              <a:t>Cycles 3–7 </a:t>
            </a:r>
          </a:p>
          <a:p>
            <a:pPr marL="45720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Ibrutinib 420 mg PO daily, days 1–28 </a:t>
            </a:r>
          </a:p>
          <a:p>
            <a:pPr marL="45720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Rituximab 500 mg/m</a:t>
            </a:r>
            <a:r>
              <a:rPr kumimoji="0" lang="en-US" sz="1200" b="0" i="0" u="none" strike="noStrike" kern="1200" cap="none" spc="0" normalizeH="0" baseline="30000" noProof="0" dirty="0">
                <a:ln>
                  <a:noFill/>
                </a:ln>
                <a:solidFill>
                  <a:schemeClr val="bg1"/>
                </a:solidFill>
                <a:effectLst/>
                <a:uLnTx/>
                <a:uFillTx/>
                <a:latin typeface="Calibri"/>
                <a:ea typeface="+mn-ea"/>
                <a:cs typeface="+mn-cs"/>
              </a:rPr>
              <a:t>2</a:t>
            </a:r>
            <a:r>
              <a:rPr kumimoji="0" lang="en-US" sz="1200" b="0" i="0" u="none" strike="noStrike" kern="1200" cap="none" spc="0" normalizeH="0" baseline="0" noProof="0" dirty="0">
                <a:ln>
                  <a:noFill/>
                </a:ln>
                <a:solidFill>
                  <a:schemeClr val="bg1"/>
                </a:solidFill>
                <a:effectLst/>
                <a:uLnTx/>
                <a:uFillTx/>
                <a:latin typeface="Calibri"/>
                <a:ea typeface="+mn-ea"/>
                <a:cs typeface="+mn-cs"/>
              </a:rPr>
              <a:t> IV, day 1</a:t>
            </a:r>
          </a:p>
          <a:p>
            <a:pPr marL="171450" marR="0" lvl="0" indent="-171450" algn="l" defTabSz="457200" rtl="0" eaLnBrk="1" fontAlgn="auto" latinLnBrk="0" hangingPunct="1">
              <a:lnSpc>
                <a:spcPct val="90000"/>
              </a:lnSpc>
              <a:spcBef>
                <a:spcPts val="0"/>
              </a:spcBef>
              <a:spcAft>
                <a:spcPts val="225"/>
              </a:spcAft>
              <a:buClr>
                <a:srgbClr val="F25724"/>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Calibri"/>
                <a:ea typeface="+mn-ea"/>
                <a:cs typeface="+mn-cs"/>
              </a:rPr>
              <a:t>Cycle 8+</a:t>
            </a:r>
          </a:p>
          <a:p>
            <a:pPr marL="457200" marR="0" lvl="0" indent="-182880" algn="l" defTabSz="457200" rtl="0" eaLnBrk="1" fontAlgn="auto" latinLnBrk="0" hangingPunct="1">
              <a:lnSpc>
                <a:spcPct val="90000"/>
              </a:lnSpc>
              <a:spcBef>
                <a:spcPts val="0"/>
              </a:spcBef>
              <a:spcAft>
                <a:spcPts val="300"/>
              </a:spcAft>
              <a:buClr>
                <a:srgbClr val="F25724"/>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Ibrutinib 420 mg PO daily, days 1–28 </a:t>
            </a:r>
          </a:p>
        </p:txBody>
      </p:sp>
      <p:cxnSp>
        <p:nvCxnSpPr>
          <p:cNvPr id="19" name="Elbow Connector 18">
            <a:extLst>
              <a:ext uri="{FF2B5EF4-FFF2-40B4-BE49-F238E27FC236}">
                <a16:creationId xmlns:a16="http://schemas.microsoft.com/office/drawing/2014/main" id="{41FA227A-6028-CE4D-BB1B-3377B543C1E7}"/>
              </a:ext>
            </a:extLst>
          </p:cNvPr>
          <p:cNvCxnSpPr>
            <a:cxnSpLocks/>
          </p:cNvCxnSpPr>
          <p:nvPr/>
        </p:nvCxnSpPr>
        <p:spPr>
          <a:xfrm flipV="1">
            <a:off x="2835089" y="2218769"/>
            <a:ext cx="1429756" cy="560290"/>
          </a:xfrm>
          <a:prstGeom prst="bentConnector3">
            <a:avLst>
              <a:gd name="adj1" fmla="val 50000"/>
            </a:avLst>
          </a:prstGeom>
          <a:ln w="28575">
            <a:no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D4058C19-EF43-F742-9DB5-373A2F79A6ED}"/>
              </a:ext>
            </a:extLst>
          </p:cNvPr>
          <p:cNvCxnSpPr>
            <a:cxnSpLocks/>
          </p:cNvCxnSpPr>
          <p:nvPr/>
        </p:nvCxnSpPr>
        <p:spPr>
          <a:xfrm>
            <a:off x="2794195" y="2858843"/>
            <a:ext cx="1508864" cy="1063217"/>
          </a:xfrm>
          <a:prstGeom prst="bentConnector3">
            <a:avLst>
              <a:gd name="adj1" fmla="val 50000"/>
            </a:avLst>
          </a:prstGeom>
          <a:ln w="28575">
            <a:no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804232D-454A-45A1-B468-C50B1DDF0711}"/>
              </a:ext>
            </a:extLst>
          </p:cNvPr>
          <p:cNvSpPr/>
          <p:nvPr/>
        </p:nvSpPr>
        <p:spPr>
          <a:xfrm>
            <a:off x="3120680" y="2379846"/>
            <a:ext cx="1322998" cy="383182"/>
          </a:xfrm>
          <a:prstGeom prst="rect">
            <a:avLst/>
          </a:prstGeom>
        </p:spPr>
        <p:txBody>
          <a:bodyPr wrap="square">
            <a:spAutoFit/>
          </a:bodyPr>
          <a:lstStyle/>
          <a:p>
            <a:pPr marL="137160" marR="0" lvl="0" indent="0" algn="ctr" defTabSz="457200" rtl="0" eaLnBrk="1" fontAlgn="auto" latinLnBrk="0" hangingPunct="1">
              <a:lnSpc>
                <a:spcPct val="90000"/>
              </a:lnSpc>
              <a:spcBef>
                <a:spcPts val="0"/>
              </a:spcBef>
              <a:spcAft>
                <a:spcPts val="0"/>
              </a:spcAft>
              <a:buClr>
                <a:srgbClr val="3660AC"/>
              </a:buClr>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 Randomized</a:t>
            </a:r>
          </a:p>
          <a:p>
            <a:pPr marL="137160" marR="0" lvl="0" indent="0" algn="ctr" defTabSz="457200" rtl="0" eaLnBrk="1" fontAlgn="auto" latinLnBrk="0" hangingPunct="1">
              <a:lnSpc>
                <a:spcPct val="90000"/>
              </a:lnSpc>
              <a:spcBef>
                <a:spcPts val="0"/>
              </a:spcBef>
              <a:spcAft>
                <a:spcPts val="0"/>
              </a:spcAft>
              <a:buClr>
                <a:srgbClr val="3660AC"/>
              </a:buClr>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2:1</a:t>
            </a:r>
          </a:p>
        </p:txBody>
      </p:sp>
      <p:sp>
        <p:nvSpPr>
          <p:cNvPr id="36" name="TextBox 35">
            <a:extLst>
              <a:ext uri="{FF2B5EF4-FFF2-40B4-BE49-F238E27FC236}">
                <a16:creationId xmlns:a16="http://schemas.microsoft.com/office/drawing/2014/main" id="{010C0D0B-51E0-AF4C-8FD0-C5CA5D10E2D3}"/>
              </a:ext>
            </a:extLst>
          </p:cNvPr>
          <p:cNvSpPr txBox="1"/>
          <p:nvPr/>
        </p:nvSpPr>
        <p:spPr>
          <a:xfrm>
            <a:off x="222688" y="1283780"/>
            <a:ext cx="1965960" cy="1475789"/>
          </a:xfrm>
          <a:prstGeom prst="rect">
            <a:avLst/>
          </a:prstGeom>
          <a:solidFill>
            <a:srgbClr val="F25724"/>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marL="0" marR="0" lvl="0" indent="0" defTabSz="457200" rtl="0" eaLnBrk="1" fontAlgn="auto" latinLnBrk="0" hangingPunct="1">
              <a:lnSpc>
                <a:spcPct val="90000"/>
              </a:lnSpc>
              <a:spcBef>
                <a:spcPts val="0"/>
              </a:spcBef>
              <a:spcAft>
                <a:spcPts val="300"/>
              </a:spcAft>
              <a:buClr>
                <a:prstClr val="white"/>
              </a:buClr>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Patient Population</a:t>
            </a:r>
          </a:p>
          <a:p>
            <a:pPr marL="274320" marR="0" lvl="0" indent="-182880" algn="l" defTabSz="457200" rtl="0" eaLnBrk="1" fontAlgn="auto" latinLnBrk="0" hangingPunct="1">
              <a:lnSpc>
                <a:spcPct val="90000"/>
              </a:lnSpc>
              <a:spcBef>
                <a:spcPts val="0"/>
              </a:spcBef>
              <a:spcAft>
                <a:spcPts val="300"/>
              </a:spcAft>
              <a:buClr>
                <a:schemeClr val="bg1"/>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Median age 58</a:t>
            </a:r>
          </a:p>
          <a:p>
            <a:pPr marL="274320" marR="0" lvl="0" indent="-182880" algn="l" defTabSz="457200" rtl="0" eaLnBrk="1" fontAlgn="auto" latinLnBrk="0" hangingPunct="1">
              <a:lnSpc>
                <a:spcPct val="90000"/>
              </a:lnSpc>
              <a:spcBef>
                <a:spcPts val="0"/>
              </a:spcBef>
              <a:spcAft>
                <a:spcPts val="300"/>
              </a:spcAft>
              <a:buClr>
                <a:schemeClr val="bg1"/>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ECOG PS 0–2</a:t>
            </a:r>
          </a:p>
          <a:p>
            <a:pPr marL="274320" marR="0" lvl="0" indent="-182880" algn="l" defTabSz="457200" rtl="0" eaLnBrk="1" fontAlgn="auto" latinLnBrk="0" hangingPunct="1">
              <a:lnSpc>
                <a:spcPct val="90000"/>
              </a:lnSpc>
              <a:spcBef>
                <a:spcPts val="0"/>
              </a:spcBef>
              <a:spcAft>
                <a:spcPts val="300"/>
              </a:spcAft>
              <a:buClr>
                <a:schemeClr val="bg1"/>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CrCl &gt;40 mL/min</a:t>
            </a:r>
          </a:p>
          <a:p>
            <a:pPr marL="274320" marR="0" lvl="0" indent="-182880" algn="l" defTabSz="457200" rtl="0" eaLnBrk="1" fontAlgn="auto" latinLnBrk="0" hangingPunct="1">
              <a:lnSpc>
                <a:spcPct val="90000"/>
              </a:lnSpc>
              <a:spcBef>
                <a:spcPts val="0"/>
              </a:spcBef>
              <a:spcAft>
                <a:spcPts val="300"/>
              </a:spcAft>
              <a:buClr>
                <a:schemeClr val="bg1"/>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Able to tolerate FCR</a:t>
            </a:r>
          </a:p>
          <a:p>
            <a:pPr marL="274320" marR="0" lvl="0" indent="-182880" algn="l" defTabSz="457200" rtl="0" eaLnBrk="1" fontAlgn="auto" latinLnBrk="0" hangingPunct="1">
              <a:lnSpc>
                <a:spcPct val="90000"/>
              </a:lnSpc>
              <a:spcBef>
                <a:spcPts val="0"/>
              </a:spcBef>
              <a:spcAft>
                <a:spcPts val="300"/>
              </a:spcAft>
              <a:buClr>
                <a:schemeClr val="bg1"/>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Calibri"/>
                <a:ea typeface="+mn-ea"/>
                <a:cs typeface="+mn-cs"/>
              </a:rPr>
              <a:t>No del(17p) by FISH</a:t>
            </a:r>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3" name="Straight Arrow Connector 2">
            <a:extLst>
              <a:ext uri="{FF2B5EF4-FFF2-40B4-BE49-F238E27FC236}">
                <a16:creationId xmlns:a16="http://schemas.microsoft.com/office/drawing/2014/main" id="{BC36B5AE-DCC2-4DE1-9E0C-F93862C9D4E5}"/>
              </a:ext>
            </a:extLst>
          </p:cNvPr>
          <p:cNvCxnSpPr>
            <a:stCxn id="36" idx="3"/>
            <a:endCxn id="18" idx="1"/>
          </p:cNvCxnSpPr>
          <p:nvPr/>
        </p:nvCxnSpPr>
        <p:spPr>
          <a:xfrm>
            <a:off x="2188648" y="2021675"/>
            <a:ext cx="3187062" cy="45025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7CC8A115-865C-40A9-A51D-82DCF0DED486}"/>
              </a:ext>
            </a:extLst>
          </p:cNvPr>
          <p:cNvCxnSpPr>
            <a:cxnSpLocks/>
            <a:stCxn id="36" idx="3"/>
            <a:endCxn id="21" idx="0"/>
          </p:cNvCxnSpPr>
          <p:nvPr/>
        </p:nvCxnSpPr>
        <p:spPr>
          <a:xfrm>
            <a:off x="2188648" y="2021675"/>
            <a:ext cx="1976244" cy="105882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634" y="4757222"/>
            <a:ext cx="2359941" cy="383182"/>
          </a:xfrm>
          <a:prstGeom prst="rect">
            <a:avLst/>
          </a:prstGeom>
          <a:noFill/>
        </p:spPr>
        <p:txBody>
          <a:bodyPr wrap="none" rtlCol="0">
            <a:spAutoFit/>
          </a:bodyPr>
          <a:lstStyle/>
          <a:p>
            <a:pPr>
              <a:lnSpc>
                <a:spcPct val="90000"/>
              </a:lnSpc>
            </a:pPr>
            <a:r>
              <a:rPr lang="en-US" sz="1050" dirty="0"/>
              <a:t>CrCl, creatinine clearance; </a:t>
            </a:r>
          </a:p>
          <a:p>
            <a:pPr>
              <a:lnSpc>
                <a:spcPct val="90000"/>
              </a:lnSpc>
            </a:pPr>
            <a:r>
              <a:rPr lang="en-US" sz="1050" dirty="0"/>
              <a:t>FISH, fluorescence in situ hybridization. </a:t>
            </a:r>
          </a:p>
        </p:txBody>
      </p:sp>
    </p:spTree>
    <p:custDataLst>
      <p:tags r:id="rId1"/>
    </p:custDataLst>
    <p:extLst>
      <p:ext uri="{BB962C8B-B14F-4D97-AF65-F5344CB8AC3E}">
        <p14:creationId xmlns:p14="http://schemas.microsoft.com/office/powerpoint/2010/main" val="421175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54000" y="1206500"/>
            <a:ext cx="8636000" cy="834074"/>
          </a:xfrm>
          <a:prstGeom prst="rect">
            <a:avLst/>
          </a:prstGeom>
          <a:noFill/>
        </p:spPr>
        <p:txBody>
          <a:bodyPr wrap="square" rtlCol="0">
            <a:spAutoFit/>
          </a:bodyPr>
          <a:lstStyle/>
          <a:p>
            <a:pPr marL="274320" marR="0" lvl="0" indent="-274320" algn="l" defTabSz="45720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Improved efficacy</a:t>
            </a:r>
          </a:p>
          <a:p>
            <a:pPr marL="274320" marR="0" lvl="0" indent="-274320" algn="l" defTabSz="45720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lang="en-US" sz="2400" dirty="0">
                <a:solidFill>
                  <a:srgbClr val="000000"/>
                </a:solidFill>
                <a:latin typeface="Calibri" panose="020F0502020204030204" pitchFamily="34" charset="0"/>
              </a:rPr>
              <a:t>Fewer</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AEs</a:t>
            </a:r>
          </a:p>
        </p:txBody>
      </p:sp>
      <p:sp>
        <p:nvSpPr>
          <p:cNvPr id="51" name="Rectangle 50">
            <a:extLst>
              <a:ext uri="{FF2B5EF4-FFF2-40B4-BE49-F238E27FC236}">
                <a16:creationId xmlns:a16="http://schemas.microsoft.com/office/drawing/2014/main" id="{DD089FCF-0C99-4E82-81E7-B81FCB12867B}"/>
              </a:ext>
            </a:extLst>
          </p:cNvPr>
          <p:cNvSpPr/>
          <p:nvPr/>
        </p:nvSpPr>
        <p:spPr>
          <a:xfrm>
            <a:off x="254000" y="4876800"/>
            <a:ext cx="8890000" cy="254000"/>
          </a:xfrm>
          <a:prstGeom prst="rect">
            <a:avLst/>
          </a:prstGeom>
        </p:spPr>
        <p:txBody>
          <a:bodyPr wrap="none"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Adapted from Shanafelt TD, et al.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N Engl J Med.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2019.</a:t>
            </a:r>
          </a:p>
        </p:txBody>
      </p:sp>
      <p:sp>
        <p:nvSpPr>
          <p:cNvPr id="2" name="TextBox 1"/>
          <p:cNvSpPr txBox="1"/>
          <p:nvPr/>
        </p:nvSpPr>
        <p:spPr>
          <a:xfrm>
            <a:off x="776" y="4865305"/>
            <a:ext cx="2407069" cy="276999"/>
          </a:xfrm>
          <a:prstGeom prst="rect">
            <a:avLst/>
          </a:prstGeom>
          <a:noFill/>
        </p:spPr>
        <p:txBody>
          <a:bodyPr wrap="none" rtlCol="0">
            <a:spAutoFit/>
          </a:bodyPr>
          <a:lstStyle/>
          <a:p>
            <a:r>
              <a:rPr lang="en-US" sz="1200" dirty="0"/>
              <a:t>AE, adverse event; HR, hazard ratio.</a:t>
            </a:r>
          </a:p>
        </p:txBody>
      </p:sp>
      <p:grpSp>
        <p:nvGrpSpPr>
          <p:cNvPr id="5" name="Group 4">
            <a:extLst>
              <a:ext uri="{FF2B5EF4-FFF2-40B4-BE49-F238E27FC236}">
                <a16:creationId xmlns:a16="http://schemas.microsoft.com/office/drawing/2014/main" id="{16AF9569-CC9D-43B5-89C5-8D4CAD0124F1}"/>
              </a:ext>
            </a:extLst>
          </p:cNvPr>
          <p:cNvGrpSpPr/>
          <p:nvPr/>
        </p:nvGrpSpPr>
        <p:grpSpPr>
          <a:xfrm>
            <a:off x="531473" y="2117756"/>
            <a:ext cx="3696531" cy="2755275"/>
            <a:chOff x="302874" y="2117756"/>
            <a:chExt cx="3696531" cy="2755275"/>
          </a:xfrm>
        </p:grpSpPr>
        <p:grpSp>
          <p:nvGrpSpPr>
            <p:cNvPr id="20" name="Group 19">
              <a:extLst>
                <a:ext uri="{FF2B5EF4-FFF2-40B4-BE49-F238E27FC236}">
                  <a16:creationId xmlns:a16="http://schemas.microsoft.com/office/drawing/2014/main" id="{4EF42BE0-F39E-4EAD-A906-AEEA386B2AE7}"/>
                </a:ext>
              </a:extLst>
            </p:cNvPr>
            <p:cNvGrpSpPr/>
            <p:nvPr/>
          </p:nvGrpSpPr>
          <p:grpSpPr>
            <a:xfrm>
              <a:off x="567197" y="2145634"/>
              <a:ext cx="3432208" cy="2727397"/>
              <a:chOff x="542436" y="1013870"/>
              <a:chExt cx="4576277" cy="3636530"/>
            </a:xfrm>
          </p:grpSpPr>
          <p:grpSp>
            <p:nvGrpSpPr>
              <p:cNvPr id="21" name="Group 20">
                <a:extLst>
                  <a:ext uri="{FF2B5EF4-FFF2-40B4-BE49-F238E27FC236}">
                    <a16:creationId xmlns:a16="http://schemas.microsoft.com/office/drawing/2014/main" id="{6DC02CD5-2988-44B2-8784-ABC4AB881E80}"/>
                  </a:ext>
                </a:extLst>
              </p:cNvPr>
              <p:cNvGrpSpPr/>
              <p:nvPr/>
            </p:nvGrpSpPr>
            <p:grpSpPr>
              <a:xfrm>
                <a:off x="552053" y="1013870"/>
                <a:ext cx="4566660" cy="3109485"/>
                <a:chOff x="716938" y="561062"/>
                <a:chExt cx="3869656" cy="2593369"/>
              </a:xfrm>
            </p:grpSpPr>
            <p:sp>
              <p:nvSpPr>
                <p:cNvPr id="35" name="Rectangle 34">
                  <a:extLst>
                    <a:ext uri="{FF2B5EF4-FFF2-40B4-BE49-F238E27FC236}">
                      <a16:creationId xmlns:a16="http://schemas.microsoft.com/office/drawing/2014/main" id="{1FCDBFAF-C3F7-4801-89DE-E3DD3A45A9C2}"/>
                    </a:ext>
                  </a:extLst>
                </p:cNvPr>
                <p:cNvSpPr/>
                <p:nvPr/>
              </p:nvSpPr>
              <p:spPr>
                <a:xfrm>
                  <a:off x="3937788" y="1782882"/>
                  <a:ext cx="469444" cy="28236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FCR</a:t>
                  </a:r>
                </a:p>
              </p:txBody>
            </p:sp>
            <p:sp>
              <p:nvSpPr>
                <p:cNvPr id="36" name="Rectangle 35">
                  <a:extLst>
                    <a:ext uri="{FF2B5EF4-FFF2-40B4-BE49-F238E27FC236}">
                      <a16:creationId xmlns:a16="http://schemas.microsoft.com/office/drawing/2014/main" id="{16B98E82-7A70-41EE-9B92-1935F0A1C3BA}"/>
                    </a:ext>
                  </a:extLst>
                </p:cNvPr>
                <p:cNvSpPr/>
                <p:nvPr/>
              </p:nvSpPr>
              <p:spPr>
                <a:xfrm>
                  <a:off x="4117150" y="1117004"/>
                  <a:ext cx="469444" cy="28236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Calibri"/>
                      <a:ea typeface="+mn-ea"/>
                      <a:cs typeface="+mn-cs"/>
                    </a:rPr>
                    <a:t>IR</a:t>
                  </a:r>
                </a:p>
              </p:txBody>
            </p:sp>
            <p:grpSp>
              <p:nvGrpSpPr>
                <p:cNvPr id="37" name="Group 36">
                  <a:extLst>
                    <a:ext uri="{FF2B5EF4-FFF2-40B4-BE49-F238E27FC236}">
                      <a16:creationId xmlns:a16="http://schemas.microsoft.com/office/drawing/2014/main" id="{264A4E70-EE72-4209-A744-4236EB689212}"/>
                    </a:ext>
                  </a:extLst>
                </p:cNvPr>
                <p:cNvGrpSpPr/>
                <p:nvPr/>
              </p:nvGrpSpPr>
              <p:grpSpPr>
                <a:xfrm>
                  <a:off x="716938" y="561062"/>
                  <a:ext cx="3798501" cy="2593369"/>
                  <a:chOff x="3119910" y="841419"/>
                  <a:chExt cx="3117340" cy="2734508"/>
                </a:xfrm>
              </p:grpSpPr>
              <p:sp>
                <p:nvSpPr>
                  <p:cNvPr id="38" name="TextBox 37"/>
                  <p:cNvSpPr txBox="1"/>
                  <p:nvPr/>
                </p:nvSpPr>
                <p:spPr>
                  <a:xfrm>
                    <a:off x="3601094" y="841419"/>
                    <a:ext cx="2400300" cy="3247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60AC"/>
                        </a:solidFill>
                        <a:effectLst/>
                        <a:uLnTx/>
                        <a:uFillTx/>
                        <a:latin typeface="Calibri"/>
                        <a:ea typeface="+mn-ea"/>
                        <a:cs typeface="+mn-cs"/>
                      </a:rPr>
                      <a:t>Intent to Treat PFS</a:t>
                    </a:r>
                  </a:p>
                </p:txBody>
              </p:sp>
              <p:pic>
                <p:nvPicPr>
                  <p:cNvPr id="39" name="Picture 38" descr="kmPfsNriskSlide.pdf"/>
                  <p:cNvPicPr>
                    <a:picLocks noChangeAspect="1"/>
                  </p:cNvPicPr>
                  <p:nvPr/>
                </p:nvPicPr>
                <p:blipFill rotWithShape="1">
                  <a:blip r:embed="rId3">
                    <a:clrChange>
                      <a:clrFrom>
                        <a:srgbClr val="D3D3D3"/>
                      </a:clrFrom>
                      <a:clrTo>
                        <a:srgbClr val="D3D3D3">
                          <a:alpha val="0"/>
                        </a:srgbClr>
                      </a:clrTo>
                    </a:clrChange>
                    <a:extLst>
                      <a:ext uri="{28A0092B-C50C-407E-A947-70E740481C1C}">
                        <a14:useLocalDpi xmlns:a14="http://schemas.microsoft.com/office/drawing/2010/main" val="0"/>
                      </a:ext>
                    </a:extLst>
                  </a:blip>
                  <a:srcRect l="6400" b="20530"/>
                  <a:stretch/>
                </p:blipFill>
                <p:spPr>
                  <a:xfrm>
                    <a:off x="3119910" y="929177"/>
                    <a:ext cx="3117340" cy="2646750"/>
                  </a:xfrm>
                  <a:prstGeom prst="rect">
                    <a:avLst/>
                  </a:prstGeom>
                </p:spPr>
              </p:pic>
              <p:sp>
                <p:nvSpPr>
                  <p:cNvPr id="40" name="TextBox 39"/>
                  <p:cNvSpPr txBox="1"/>
                  <p:nvPr/>
                </p:nvSpPr>
                <p:spPr>
                  <a:xfrm>
                    <a:off x="3593410" y="2414926"/>
                    <a:ext cx="1764051" cy="43305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HR=0.35 (95% CI 0.22–0.5)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One sided </a:t>
                    </a:r>
                    <a:r>
                      <a:rPr kumimoji="0" lang="en-US" sz="900" b="0" i="1" u="none" strike="noStrike" kern="1200" cap="none" spc="0" normalizeH="0" baseline="0" noProof="0" dirty="0">
                        <a:ln>
                          <a:noFill/>
                        </a:ln>
                        <a:solidFill>
                          <a:prstClr val="black"/>
                        </a:solidFill>
                        <a:effectLst/>
                        <a:uLnTx/>
                        <a:uFillTx/>
                        <a:latin typeface="Calibri"/>
                        <a:ea typeface="+mn-ea"/>
                        <a:cs typeface="+mn-cs"/>
                      </a:rPr>
                      <a:t>P</a:t>
                    </a:r>
                    <a:r>
                      <a:rPr kumimoji="0" lang="en-US" sz="900" b="0" i="0" u="none" strike="noStrike" kern="1200" cap="none" spc="0" normalizeH="0" baseline="0" noProof="0" dirty="0">
                        <a:ln>
                          <a:noFill/>
                        </a:ln>
                        <a:solidFill>
                          <a:prstClr val="black"/>
                        </a:solidFill>
                        <a:effectLst/>
                        <a:uLnTx/>
                        <a:uFillTx/>
                        <a:latin typeface="Calibri"/>
                        <a:ea typeface="+mn-ea"/>
                        <a:cs typeface="+mn-cs"/>
                      </a:rPr>
                      <a:t>&lt;0.00001</a:t>
                    </a:r>
                  </a:p>
                </p:txBody>
              </p:sp>
            </p:grpSp>
          </p:grpSp>
          <p:grpSp>
            <p:nvGrpSpPr>
              <p:cNvPr id="22" name="Group 21">
                <a:extLst>
                  <a:ext uri="{FF2B5EF4-FFF2-40B4-BE49-F238E27FC236}">
                    <a16:creationId xmlns:a16="http://schemas.microsoft.com/office/drawing/2014/main" id="{A056BB55-07AD-40C0-9924-226168A600C3}"/>
                  </a:ext>
                </a:extLst>
              </p:cNvPr>
              <p:cNvGrpSpPr/>
              <p:nvPr/>
            </p:nvGrpSpPr>
            <p:grpSpPr>
              <a:xfrm>
                <a:off x="1082154" y="3960379"/>
                <a:ext cx="3637799" cy="338555"/>
                <a:chOff x="5423924" y="5970045"/>
                <a:chExt cx="3637799" cy="338555"/>
              </a:xfrm>
            </p:grpSpPr>
            <p:sp>
              <p:nvSpPr>
                <p:cNvPr id="30" name="TextBox 29">
                  <a:extLst>
                    <a:ext uri="{FF2B5EF4-FFF2-40B4-BE49-F238E27FC236}">
                      <a16:creationId xmlns:a16="http://schemas.microsoft.com/office/drawing/2014/main" id="{58DEB573-ED5F-415B-AC40-3D1014F02426}"/>
                    </a:ext>
                  </a:extLst>
                </p:cNvPr>
                <p:cNvSpPr txBox="1"/>
                <p:nvPr/>
              </p:nvSpPr>
              <p:spPr>
                <a:xfrm>
                  <a:off x="5423924" y="5970045"/>
                  <a:ext cx="338128"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a:t>
                  </a:r>
                </a:p>
              </p:txBody>
            </p:sp>
            <p:sp>
              <p:nvSpPr>
                <p:cNvPr id="31" name="TextBox 30">
                  <a:extLst>
                    <a:ext uri="{FF2B5EF4-FFF2-40B4-BE49-F238E27FC236}">
                      <a16:creationId xmlns:a16="http://schemas.microsoft.com/office/drawing/2014/main" id="{2F9F6D58-706F-495A-A6BF-5B78709262FC}"/>
                    </a:ext>
                  </a:extLst>
                </p:cNvPr>
                <p:cNvSpPr txBox="1"/>
                <p:nvPr/>
              </p:nvSpPr>
              <p:spPr>
                <a:xfrm>
                  <a:off x="6235545" y="5970045"/>
                  <a:ext cx="338128"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1</a:t>
                  </a:r>
                </a:p>
              </p:txBody>
            </p:sp>
            <p:sp>
              <p:nvSpPr>
                <p:cNvPr id="32" name="TextBox 31">
                  <a:extLst>
                    <a:ext uri="{FF2B5EF4-FFF2-40B4-BE49-F238E27FC236}">
                      <a16:creationId xmlns:a16="http://schemas.microsoft.com/office/drawing/2014/main" id="{18115F07-7857-4D2B-8297-81A156CB2372}"/>
                    </a:ext>
                  </a:extLst>
                </p:cNvPr>
                <p:cNvSpPr txBox="1"/>
                <p:nvPr/>
              </p:nvSpPr>
              <p:spPr>
                <a:xfrm>
                  <a:off x="7068445" y="5970045"/>
                  <a:ext cx="338128"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2</a:t>
                  </a:r>
                </a:p>
              </p:txBody>
            </p:sp>
            <p:sp>
              <p:nvSpPr>
                <p:cNvPr id="33" name="TextBox 32">
                  <a:extLst>
                    <a:ext uri="{FF2B5EF4-FFF2-40B4-BE49-F238E27FC236}">
                      <a16:creationId xmlns:a16="http://schemas.microsoft.com/office/drawing/2014/main" id="{5A08C1AB-EB2A-40FD-838C-D790EDB8E75C}"/>
                    </a:ext>
                  </a:extLst>
                </p:cNvPr>
                <p:cNvSpPr txBox="1"/>
                <p:nvPr/>
              </p:nvSpPr>
              <p:spPr>
                <a:xfrm>
                  <a:off x="7901338" y="5970045"/>
                  <a:ext cx="338128"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3</a:t>
                  </a:r>
                </a:p>
              </p:txBody>
            </p:sp>
            <p:sp>
              <p:nvSpPr>
                <p:cNvPr id="34" name="TextBox 33">
                  <a:extLst>
                    <a:ext uri="{FF2B5EF4-FFF2-40B4-BE49-F238E27FC236}">
                      <a16:creationId xmlns:a16="http://schemas.microsoft.com/office/drawing/2014/main" id="{E9B7D667-13F7-47BD-9DC1-6604B3CCA728}"/>
                    </a:ext>
                  </a:extLst>
                </p:cNvPr>
                <p:cNvSpPr txBox="1"/>
                <p:nvPr/>
              </p:nvSpPr>
              <p:spPr>
                <a:xfrm>
                  <a:off x="8723595" y="5970045"/>
                  <a:ext cx="338128"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4</a:t>
                  </a:r>
                </a:p>
              </p:txBody>
            </p:sp>
          </p:grpSp>
          <p:sp>
            <p:nvSpPr>
              <p:cNvPr id="23" name="TextBox 22">
                <a:extLst>
                  <a:ext uri="{FF2B5EF4-FFF2-40B4-BE49-F238E27FC236}">
                    <a16:creationId xmlns:a16="http://schemas.microsoft.com/office/drawing/2014/main" id="{D46D6833-F2FD-4F22-804B-5C66C7AE4006}"/>
                  </a:ext>
                </a:extLst>
              </p:cNvPr>
              <p:cNvSpPr txBox="1"/>
              <p:nvPr/>
            </p:nvSpPr>
            <p:spPr>
              <a:xfrm>
                <a:off x="2577052" y="4311845"/>
                <a:ext cx="654453" cy="33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Years</a:t>
                </a:r>
              </a:p>
            </p:txBody>
          </p:sp>
          <p:sp>
            <p:nvSpPr>
              <p:cNvPr id="24" name="TextBox 23">
                <a:extLst>
                  <a:ext uri="{FF2B5EF4-FFF2-40B4-BE49-F238E27FC236}">
                    <a16:creationId xmlns:a16="http://schemas.microsoft.com/office/drawing/2014/main" id="{E6840A98-BCFE-4C92-B144-8BC7D181CB65}"/>
                  </a:ext>
                </a:extLst>
              </p:cNvPr>
              <p:cNvSpPr txBox="1"/>
              <p:nvPr/>
            </p:nvSpPr>
            <p:spPr>
              <a:xfrm>
                <a:off x="666621" y="3594241"/>
                <a:ext cx="338128"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a:t>
                </a:r>
              </a:p>
            </p:txBody>
          </p:sp>
          <p:sp>
            <p:nvSpPr>
              <p:cNvPr id="25" name="TextBox 24">
                <a:extLst>
                  <a:ext uri="{FF2B5EF4-FFF2-40B4-BE49-F238E27FC236}">
                    <a16:creationId xmlns:a16="http://schemas.microsoft.com/office/drawing/2014/main" id="{5562CD06-EA2E-4168-9F75-7F6BE7B9D66C}"/>
                  </a:ext>
                </a:extLst>
              </p:cNvPr>
              <p:cNvSpPr txBox="1"/>
              <p:nvPr/>
            </p:nvSpPr>
            <p:spPr>
              <a:xfrm>
                <a:off x="552053" y="3109870"/>
                <a:ext cx="477053"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0.2</a:t>
                </a:r>
              </a:p>
            </p:txBody>
          </p:sp>
          <p:sp>
            <p:nvSpPr>
              <p:cNvPr id="26" name="TextBox 25">
                <a:extLst>
                  <a:ext uri="{FF2B5EF4-FFF2-40B4-BE49-F238E27FC236}">
                    <a16:creationId xmlns:a16="http://schemas.microsoft.com/office/drawing/2014/main" id="{C64BEFDA-B578-45FA-9519-E3FA17E452A6}"/>
                  </a:ext>
                </a:extLst>
              </p:cNvPr>
              <p:cNvSpPr txBox="1"/>
              <p:nvPr/>
            </p:nvSpPr>
            <p:spPr>
              <a:xfrm>
                <a:off x="544991" y="2648681"/>
                <a:ext cx="477053"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0.4</a:t>
                </a:r>
              </a:p>
            </p:txBody>
          </p:sp>
          <p:sp>
            <p:nvSpPr>
              <p:cNvPr id="27" name="TextBox 26">
                <a:extLst>
                  <a:ext uri="{FF2B5EF4-FFF2-40B4-BE49-F238E27FC236}">
                    <a16:creationId xmlns:a16="http://schemas.microsoft.com/office/drawing/2014/main" id="{699C5A80-F31E-4796-9CA3-4D28A33BAF45}"/>
                  </a:ext>
                </a:extLst>
              </p:cNvPr>
              <p:cNvSpPr txBox="1"/>
              <p:nvPr/>
            </p:nvSpPr>
            <p:spPr>
              <a:xfrm>
                <a:off x="550801" y="2174514"/>
                <a:ext cx="477053"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0.6</a:t>
                </a:r>
              </a:p>
            </p:txBody>
          </p:sp>
          <p:sp>
            <p:nvSpPr>
              <p:cNvPr id="28" name="TextBox 27">
                <a:extLst>
                  <a:ext uri="{FF2B5EF4-FFF2-40B4-BE49-F238E27FC236}">
                    <a16:creationId xmlns:a16="http://schemas.microsoft.com/office/drawing/2014/main" id="{A93BC1E8-48B4-4456-A5DD-C6B55F13EC86}"/>
                  </a:ext>
                </a:extLst>
              </p:cNvPr>
              <p:cNvSpPr txBox="1"/>
              <p:nvPr/>
            </p:nvSpPr>
            <p:spPr>
              <a:xfrm>
                <a:off x="542436" y="1690078"/>
                <a:ext cx="477053"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0.8</a:t>
                </a:r>
              </a:p>
            </p:txBody>
          </p:sp>
          <p:sp>
            <p:nvSpPr>
              <p:cNvPr id="29" name="TextBox 28">
                <a:extLst>
                  <a:ext uri="{FF2B5EF4-FFF2-40B4-BE49-F238E27FC236}">
                    <a16:creationId xmlns:a16="http://schemas.microsoft.com/office/drawing/2014/main" id="{FB85B253-3AE5-4FF4-B8FB-0F3AA10476A0}"/>
                  </a:ext>
                </a:extLst>
              </p:cNvPr>
              <p:cNvSpPr txBox="1"/>
              <p:nvPr/>
            </p:nvSpPr>
            <p:spPr>
              <a:xfrm>
                <a:off x="546864" y="1215511"/>
                <a:ext cx="477053" cy="33855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1.0</a:t>
                </a:r>
              </a:p>
            </p:txBody>
          </p:sp>
        </p:grpSp>
        <p:sp>
          <p:nvSpPr>
            <p:cNvPr id="47" name="TextBox 46">
              <a:extLst>
                <a:ext uri="{FF2B5EF4-FFF2-40B4-BE49-F238E27FC236}">
                  <a16:creationId xmlns:a16="http://schemas.microsoft.com/office/drawing/2014/main" id="{B27212B8-0896-47DC-8400-985D4DEBF2B5}"/>
                </a:ext>
              </a:extLst>
            </p:cNvPr>
            <p:cNvSpPr txBox="1"/>
            <p:nvPr/>
          </p:nvSpPr>
          <p:spPr>
            <a:xfrm>
              <a:off x="1237948" y="3826460"/>
              <a:ext cx="1902509"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IR (37 events/354 cases)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FCR (40 events/175 cases)</a:t>
              </a:r>
            </a:p>
          </p:txBody>
        </p:sp>
        <p:sp>
          <p:nvSpPr>
            <p:cNvPr id="53" name="TextBox 52">
              <a:extLst>
                <a:ext uri="{FF2B5EF4-FFF2-40B4-BE49-F238E27FC236}">
                  <a16:creationId xmlns:a16="http://schemas.microsoft.com/office/drawing/2014/main" id="{4BBC34F0-EFD2-4D25-AA7A-9E45F923612D}"/>
                </a:ext>
              </a:extLst>
            </p:cNvPr>
            <p:cNvSpPr txBox="1"/>
            <p:nvPr/>
          </p:nvSpPr>
          <p:spPr>
            <a:xfrm rot="16200000">
              <a:off x="-293283" y="3169928"/>
              <a:ext cx="1446230"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Percentage of Patients</a:t>
              </a:r>
            </a:p>
          </p:txBody>
        </p:sp>
        <p:sp>
          <p:nvSpPr>
            <p:cNvPr id="56" name="TextBox 55">
              <a:extLst>
                <a:ext uri="{FF2B5EF4-FFF2-40B4-BE49-F238E27FC236}">
                  <a16:creationId xmlns:a16="http://schemas.microsoft.com/office/drawing/2014/main" id="{D080A5F4-DB08-41F7-85C2-590980D97AFE}"/>
                </a:ext>
              </a:extLst>
            </p:cNvPr>
            <p:cNvSpPr txBox="1"/>
            <p:nvPr/>
          </p:nvSpPr>
          <p:spPr>
            <a:xfrm>
              <a:off x="3633337" y="2643875"/>
              <a:ext cx="295274" cy="253916"/>
            </a:xfrm>
            <a:prstGeom prst="rect">
              <a:avLst/>
            </a:prstGeom>
            <a:solidFill>
              <a:schemeClr val="bg1"/>
            </a:solidFill>
          </p:spPr>
          <p:txBody>
            <a:bodyPr wrap="none" rtlCol="0">
              <a:spAutoFit/>
            </a:bodyPr>
            <a:lstStyle/>
            <a:p>
              <a:r>
                <a:rPr lang="en-US" sz="1050" b="1" dirty="0"/>
                <a:t>IR</a:t>
              </a:r>
            </a:p>
          </p:txBody>
        </p:sp>
        <p:sp>
          <p:nvSpPr>
            <p:cNvPr id="57" name="TextBox 56">
              <a:extLst>
                <a:ext uri="{FF2B5EF4-FFF2-40B4-BE49-F238E27FC236}">
                  <a16:creationId xmlns:a16="http://schemas.microsoft.com/office/drawing/2014/main" id="{E4E1F61E-2633-4F11-83D1-DAB0D41118E7}"/>
                </a:ext>
              </a:extLst>
            </p:cNvPr>
            <p:cNvSpPr txBox="1"/>
            <p:nvPr/>
          </p:nvSpPr>
          <p:spPr>
            <a:xfrm>
              <a:off x="3447570" y="3279864"/>
              <a:ext cx="393056" cy="253916"/>
            </a:xfrm>
            <a:prstGeom prst="rect">
              <a:avLst/>
            </a:prstGeom>
            <a:solidFill>
              <a:schemeClr val="bg1"/>
            </a:solidFill>
          </p:spPr>
          <p:txBody>
            <a:bodyPr wrap="none" rtlCol="0">
              <a:spAutoFit/>
            </a:bodyPr>
            <a:lstStyle/>
            <a:p>
              <a:r>
                <a:rPr lang="en-US" sz="1050" b="1" dirty="0"/>
                <a:t>FCR</a:t>
              </a:r>
            </a:p>
          </p:txBody>
        </p:sp>
        <p:sp>
          <p:nvSpPr>
            <p:cNvPr id="58" name="TextBox 57">
              <a:extLst>
                <a:ext uri="{FF2B5EF4-FFF2-40B4-BE49-F238E27FC236}">
                  <a16:creationId xmlns:a16="http://schemas.microsoft.com/office/drawing/2014/main" id="{539276A6-F91F-4B9F-8DC9-A7E30F34EDDD}"/>
                </a:ext>
              </a:extLst>
            </p:cNvPr>
            <p:cNvSpPr txBox="1"/>
            <p:nvPr/>
          </p:nvSpPr>
          <p:spPr>
            <a:xfrm>
              <a:off x="1696518" y="2117756"/>
              <a:ext cx="1359668" cy="276999"/>
            </a:xfrm>
            <a:prstGeom prst="rect">
              <a:avLst/>
            </a:prstGeom>
            <a:solidFill>
              <a:schemeClr val="bg1"/>
            </a:solidFill>
          </p:spPr>
          <p:txBody>
            <a:bodyPr wrap="none" rtlCol="0">
              <a:spAutoFit/>
            </a:bodyPr>
            <a:lstStyle/>
            <a:p>
              <a:r>
                <a:rPr lang="en-US" sz="1200" b="1" dirty="0"/>
                <a:t>Intent to Treat PFS</a:t>
              </a:r>
            </a:p>
          </p:txBody>
        </p:sp>
      </p:grpSp>
      <p:grpSp>
        <p:nvGrpSpPr>
          <p:cNvPr id="4" name="Group 3">
            <a:extLst>
              <a:ext uri="{FF2B5EF4-FFF2-40B4-BE49-F238E27FC236}">
                <a16:creationId xmlns:a16="http://schemas.microsoft.com/office/drawing/2014/main" id="{5BAE47C9-43C6-4AA7-B740-A925B064F4B8}"/>
              </a:ext>
            </a:extLst>
          </p:cNvPr>
          <p:cNvGrpSpPr/>
          <p:nvPr/>
        </p:nvGrpSpPr>
        <p:grpSpPr>
          <a:xfrm>
            <a:off x="4915316" y="2060677"/>
            <a:ext cx="3589762" cy="2753307"/>
            <a:chOff x="4431740" y="2060677"/>
            <a:chExt cx="3589762" cy="2753307"/>
          </a:xfrm>
        </p:grpSpPr>
        <p:sp>
          <p:nvSpPr>
            <p:cNvPr id="6" name="Rectangle 5">
              <a:extLst>
                <a:ext uri="{FF2B5EF4-FFF2-40B4-BE49-F238E27FC236}">
                  <a16:creationId xmlns:a16="http://schemas.microsoft.com/office/drawing/2014/main" id="{5995C8B7-3C10-47ED-A56E-8EAA67155425}"/>
                </a:ext>
              </a:extLst>
            </p:cNvPr>
            <p:cNvSpPr/>
            <p:nvPr/>
          </p:nvSpPr>
          <p:spPr>
            <a:xfrm>
              <a:off x="7501356" y="2407337"/>
              <a:ext cx="352083"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FCR</a:t>
              </a:r>
            </a:p>
          </p:txBody>
        </p:sp>
        <p:sp>
          <p:nvSpPr>
            <p:cNvPr id="7" name="Rectangle 6">
              <a:extLst>
                <a:ext uri="{FF2B5EF4-FFF2-40B4-BE49-F238E27FC236}">
                  <a16:creationId xmlns:a16="http://schemas.microsoft.com/office/drawing/2014/main" id="{ABEFCC14-CF2F-4B78-A63B-0E67F3CBA1E4}"/>
                </a:ext>
              </a:extLst>
            </p:cNvPr>
            <p:cNvSpPr/>
            <p:nvPr/>
          </p:nvSpPr>
          <p:spPr>
            <a:xfrm>
              <a:off x="7669419" y="2279879"/>
              <a:ext cx="352083"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Calibri"/>
                  <a:ea typeface="+mn-ea"/>
                  <a:cs typeface="+mn-cs"/>
                </a:rPr>
                <a:t>IR</a:t>
              </a:r>
            </a:p>
          </p:txBody>
        </p:sp>
        <p:sp>
          <p:nvSpPr>
            <p:cNvPr id="12" name="TextBox 11">
              <a:extLst>
                <a:ext uri="{FF2B5EF4-FFF2-40B4-BE49-F238E27FC236}">
                  <a16:creationId xmlns:a16="http://schemas.microsoft.com/office/drawing/2014/main" id="{22026B8B-915F-4B21-A7BB-B6F054C1E7E6}"/>
                </a:ext>
              </a:extLst>
            </p:cNvPr>
            <p:cNvSpPr txBox="1"/>
            <p:nvPr/>
          </p:nvSpPr>
          <p:spPr>
            <a:xfrm>
              <a:off x="5322351" y="2093064"/>
              <a:ext cx="213091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60AC"/>
                  </a:solidFill>
                  <a:effectLst/>
                  <a:uLnTx/>
                  <a:uFillTx/>
                  <a:latin typeface="Calibri"/>
                  <a:ea typeface="+mn-ea"/>
                  <a:cs typeface="+mn-cs"/>
                </a:rPr>
                <a:t>Intent to Treat OS</a:t>
              </a:r>
            </a:p>
          </p:txBody>
        </p:sp>
        <p:pic>
          <p:nvPicPr>
            <p:cNvPr id="13" name="Picture 12" descr="kmOsNriskSlide.pdf">
              <a:extLst>
                <a:ext uri="{FF2B5EF4-FFF2-40B4-BE49-F238E27FC236}">
                  <a16:creationId xmlns:a16="http://schemas.microsoft.com/office/drawing/2014/main" id="{5D83919F-2759-498F-97E6-EA2CEFA10F8B}"/>
                </a:ext>
              </a:extLst>
            </p:cNvPr>
            <p:cNvPicPr>
              <a:picLocks noChangeAspect="1"/>
            </p:cNvPicPr>
            <p:nvPr/>
          </p:nvPicPr>
          <p:blipFill rotWithShape="1">
            <a:blip r:embed="rId4">
              <a:clrChange>
                <a:clrFrom>
                  <a:srgbClr val="D3D3D3"/>
                </a:clrFrom>
                <a:clrTo>
                  <a:srgbClr val="D3D3D3">
                    <a:alpha val="0"/>
                  </a:srgbClr>
                </a:clrTo>
              </a:clrChange>
              <a:extLst>
                <a:ext uri="{28A0092B-C50C-407E-A947-70E740481C1C}">
                  <a14:useLocalDpi xmlns:a14="http://schemas.microsoft.com/office/drawing/2010/main" val="0"/>
                </a:ext>
              </a:extLst>
            </a:blip>
            <a:srcRect l="8078" b="19620"/>
            <a:stretch/>
          </p:blipFill>
          <p:spPr>
            <a:xfrm>
              <a:off x="4859143" y="2181690"/>
              <a:ext cx="3162359" cy="2328387"/>
            </a:xfrm>
            <a:prstGeom prst="rect">
              <a:avLst/>
            </a:prstGeom>
          </p:spPr>
        </p:pic>
        <p:sp>
          <p:nvSpPr>
            <p:cNvPr id="14" name="TextBox 13">
              <a:extLst>
                <a:ext uri="{FF2B5EF4-FFF2-40B4-BE49-F238E27FC236}">
                  <a16:creationId xmlns:a16="http://schemas.microsoft.com/office/drawing/2014/main" id="{B9332775-8B96-4EDA-AD28-990D0A3C18FF}"/>
                </a:ext>
              </a:extLst>
            </p:cNvPr>
            <p:cNvSpPr txBox="1"/>
            <p:nvPr/>
          </p:nvSpPr>
          <p:spPr>
            <a:xfrm>
              <a:off x="5322350" y="3487908"/>
              <a:ext cx="1967680"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HR=0.17 (95% CI 0.05–0.54)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One sided </a:t>
              </a:r>
              <a:r>
                <a:rPr kumimoji="0" lang="en-US" sz="900" b="0" i="1" u="none" strike="noStrike" kern="1200" cap="none" spc="0" normalizeH="0" baseline="0" noProof="0" dirty="0">
                  <a:ln>
                    <a:noFill/>
                  </a:ln>
                  <a:solidFill>
                    <a:prstClr val="black"/>
                  </a:solidFill>
                  <a:effectLst/>
                  <a:uLnTx/>
                  <a:uFillTx/>
                  <a:latin typeface="Calibri"/>
                  <a:ea typeface="+mn-ea"/>
                  <a:cs typeface="+mn-cs"/>
                </a:rPr>
                <a:t>P</a:t>
              </a:r>
              <a:r>
                <a:rPr kumimoji="0" lang="en-US" sz="900" b="0" i="0" u="none" strike="noStrike" kern="1200" cap="none" spc="0" normalizeH="0" baseline="0" noProof="0" dirty="0">
                  <a:ln>
                    <a:noFill/>
                  </a:ln>
                  <a:solidFill>
                    <a:prstClr val="black"/>
                  </a:solidFill>
                  <a:effectLst/>
                  <a:uLnTx/>
                  <a:uFillTx/>
                  <a:latin typeface="Calibri"/>
                  <a:ea typeface="+mn-ea"/>
                  <a:cs typeface="+mn-cs"/>
                </a:rPr>
                <a:t>&lt;0.0003</a:t>
              </a:r>
            </a:p>
          </p:txBody>
        </p:sp>
        <p:sp>
          <p:nvSpPr>
            <p:cNvPr id="11" name="TextBox 10"/>
            <p:cNvSpPr txBox="1"/>
            <p:nvPr/>
          </p:nvSpPr>
          <p:spPr>
            <a:xfrm>
              <a:off x="6301370" y="4560068"/>
              <a:ext cx="517367"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Years</a:t>
              </a:r>
            </a:p>
          </p:txBody>
        </p:sp>
        <p:sp>
          <p:nvSpPr>
            <p:cNvPr id="15" name="TextBox 14">
              <a:extLst>
                <a:ext uri="{FF2B5EF4-FFF2-40B4-BE49-F238E27FC236}">
                  <a16:creationId xmlns:a16="http://schemas.microsoft.com/office/drawing/2014/main" id="{42E4669F-466F-4BFD-A169-83DF66246ADF}"/>
                </a:ext>
              </a:extLst>
            </p:cNvPr>
            <p:cNvSpPr txBox="1"/>
            <p:nvPr/>
          </p:nvSpPr>
          <p:spPr>
            <a:xfrm>
              <a:off x="5128542" y="4363234"/>
              <a:ext cx="253596"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a:t>
              </a:r>
            </a:p>
          </p:txBody>
        </p:sp>
        <p:sp>
          <p:nvSpPr>
            <p:cNvPr id="16" name="TextBox 15">
              <a:extLst>
                <a:ext uri="{FF2B5EF4-FFF2-40B4-BE49-F238E27FC236}">
                  <a16:creationId xmlns:a16="http://schemas.microsoft.com/office/drawing/2014/main" id="{48144A53-9088-4433-A545-8F0F20745FE2}"/>
                </a:ext>
              </a:extLst>
            </p:cNvPr>
            <p:cNvSpPr txBox="1"/>
            <p:nvPr/>
          </p:nvSpPr>
          <p:spPr>
            <a:xfrm>
              <a:off x="5740528" y="4363234"/>
              <a:ext cx="253596"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1</a:t>
              </a:r>
            </a:p>
          </p:txBody>
        </p:sp>
        <p:sp>
          <p:nvSpPr>
            <p:cNvPr id="17" name="TextBox 16">
              <a:extLst>
                <a:ext uri="{FF2B5EF4-FFF2-40B4-BE49-F238E27FC236}">
                  <a16:creationId xmlns:a16="http://schemas.microsoft.com/office/drawing/2014/main" id="{7E1A3EAB-C6D6-4F4E-93FA-0B5F9FA095A7}"/>
                </a:ext>
              </a:extLst>
            </p:cNvPr>
            <p:cNvSpPr txBox="1"/>
            <p:nvPr/>
          </p:nvSpPr>
          <p:spPr>
            <a:xfrm>
              <a:off x="6338204" y="4363234"/>
              <a:ext cx="253596"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8" name="TextBox 17">
              <a:extLst>
                <a:ext uri="{FF2B5EF4-FFF2-40B4-BE49-F238E27FC236}">
                  <a16:creationId xmlns:a16="http://schemas.microsoft.com/office/drawing/2014/main" id="{CEC14966-A592-4078-A568-0FAA2501C95F}"/>
                </a:ext>
              </a:extLst>
            </p:cNvPr>
            <p:cNvSpPr txBox="1"/>
            <p:nvPr/>
          </p:nvSpPr>
          <p:spPr>
            <a:xfrm>
              <a:off x="6933427" y="4363234"/>
              <a:ext cx="253596"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9" name="TextBox 18">
              <a:extLst>
                <a:ext uri="{FF2B5EF4-FFF2-40B4-BE49-F238E27FC236}">
                  <a16:creationId xmlns:a16="http://schemas.microsoft.com/office/drawing/2014/main" id="{BB405AAB-7E41-42AE-9B29-505DB9659E7B}"/>
                </a:ext>
              </a:extLst>
            </p:cNvPr>
            <p:cNvSpPr txBox="1"/>
            <p:nvPr/>
          </p:nvSpPr>
          <p:spPr>
            <a:xfrm>
              <a:off x="7537446" y="4363234"/>
              <a:ext cx="253596"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4</a:t>
              </a:r>
            </a:p>
          </p:txBody>
        </p:sp>
        <p:sp>
          <p:nvSpPr>
            <p:cNvPr id="41" name="TextBox 40">
              <a:extLst>
                <a:ext uri="{FF2B5EF4-FFF2-40B4-BE49-F238E27FC236}">
                  <a16:creationId xmlns:a16="http://schemas.microsoft.com/office/drawing/2014/main" id="{E97031C3-7D0D-4661-8B64-E5E2CCD91ECB}"/>
                </a:ext>
              </a:extLst>
            </p:cNvPr>
            <p:cNvSpPr txBox="1"/>
            <p:nvPr/>
          </p:nvSpPr>
          <p:spPr>
            <a:xfrm>
              <a:off x="4838329" y="4107509"/>
              <a:ext cx="253596"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a:t>
              </a:r>
            </a:p>
          </p:txBody>
        </p:sp>
        <p:sp>
          <p:nvSpPr>
            <p:cNvPr id="42" name="TextBox 41">
              <a:extLst>
                <a:ext uri="{FF2B5EF4-FFF2-40B4-BE49-F238E27FC236}">
                  <a16:creationId xmlns:a16="http://schemas.microsoft.com/office/drawing/2014/main" id="{B51D9FCC-60EA-462F-9F0B-634CCAA48070}"/>
                </a:ext>
              </a:extLst>
            </p:cNvPr>
            <p:cNvSpPr txBox="1"/>
            <p:nvPr/>
          </p:nvSpPr>
          <p:spPr>
            <a:xfrm>
              <a:off x="4752403" y="3712331"/>
              <a:ext cx="357790"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0.2</a:t>
              </a:r>
            </a:p>
          </p:txBody>
        </p:sp>
        <p:sp>
          <p:nvSpPr>
            <p:cNvPr id="43" name="TextBox 42">
              <a:extLst>
                <a:ext uri="{FF2B5EF4-FFF2-40B4-BE49-F238E27FC236}">
                  <a16:creationId xmlns:a16="http://schemas.microsoft.com/office/drawing/2014/main" id="{85C19C4E-F695-4D33-89F2-0912FA873C2B}"/>
                </a:ext>
              </a:extLst>
            </p:cNvPr>
            <p:cNvSpPr txBox="1"/>
            <p:nvPr/>
          </p:nvSpPr>
          <p:spPr>
            <a:xfrm>
              <a:off x="4747106" y="3326566"/>
              <a:ext cx="357790"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0.4</a:t>
              </a:r>
            </a:p>
          </p:txBody>
        </p:sp>
        <p:sp>
          <p:nvSpPr>
            <p:cNvPr id="44" name="TextBox 43">
              <a:extLst>
                <a:ext uri="{FF2B5EF4-FFF2-40B4-BE49-F238E27FC236}">
                  <a16:creationId xmlns:a16="http://schemas.microsoft.com/office/drawing/2014/main" id="{B38D3CF2-9462-4479-9B53-34CAD678278B}"/>
                </a:ext>
              </a:extLst>
            </p:cNvPr>
            <p:cNvSpPr txBox="1"/>
            <p:nvPr/>
          </p:nvSpPr>
          <p:spPr>
            <a:xfrm>
              <a:off x="4751464" y="2970941"/>
              <a:ext cx="357790"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0.6</a:t>
              </a:r>
            </a:p>
          </p:txBody>
        </p:sp>
        <p:sp>
          <p:nvSpPr>
            <p:cNvPr id="45" name="TextBox 44">
              <a:extLst>
                <a:ext uri="{FF2B5EF4-FFF2-40B4-BE49-F238E27FC236}">
                  <a16:creationId xmlns:a16="http://schemas.microsoft.com/office/drawing/2014/main" id="{D20761FF-8F9F-43F4-9D0B-B4AE8544616A}"/>
                </a:ext>
              </a:extLst>
            </p:cNvPr>
            <p:cNvSpPr txBox="1"/>
            <p:nvPr/>
          </p:nvSpPr>
          <p:spPr>
            <a:xfrm>
              <a:off x="4745190" y="2607614"/>
              <a:ext cx="357790"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0.8</a:t>
              </a:r>
            </a:p>
          </p:txBody>
        </p:sp>
        <p:sp>
          <p:nvSpPr>
            <p:cNvPr id="46" name="TextBox 45">
              <a:extLst>
                <a:ext uri="{FF2B5EF4-FFF2-40B4-BE49-F238E27FC236}">
                  <a16:creationId xmlns:a16="http://schemas.microsoft.com/office/drawing/2014/main" id="{D53A1CB1-80A7-4E84-AB31-16CB07C744FA}"/>
                </a:ext>
              </a:extLst>
            </p:cNvPr>
            <p:cNvSpPr txBox="1"/>
            <p:nvPr/>
          </p:nvSpPr>
          <p:spPr>
            <a:xfrm>
              <a:off x="4748511" y="2251688"/>
              <a:ext cx="357790" cy="25391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1.0</a:t>
              </a:r>
            </a:p>
          </p:txBody>
        </p:sp>
        <p:sp>
          <p:nvSpPr>
            <p:cNvPr id="48" name="TextBox 47">
              <a:extLst>
                <a:ext uri="{FF2B5EF4-FFF2-40B4-BE49-F238E27FC236}">
                  <a16:creationId xmlns:a16="http://schemas.microsoft.com/office/drawing/2014/main" id="{D9A0CBC7-32C9-464E-B16F-9446EF7A8FF6}"/>
                </a:ext>
              </a:extLst>
            </p:cNvPr>
            <p:cNvSpPr txBox="1"/>
            <p:nvPr/>
          </p:nvSpPr>
          <p:spPr>
            <a:xfrm>
              <a:off x="5506058" y="3814080"/>
              <a:ext cx="1902509"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IR (4 events/354 cases)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FCR (10 events/175 cases)</a:t>
              </a:r>
            </a:p>
          </p:txBody>
        </p:sp>
        <p:sp>
          <p:nvSpPr>
            <p:cNvPr id="52" name="TextBox 51">
              <a:extLst>
                <a:ext uri="{FF2B5EF4-FFF2-40B4-BE49-F238E27FC236}">
                  <a16:creationId xmlns:a16="http://schemas.microsoft.com/office/drawing/2014/main" id="{09E98759-F84C-4AA7-87BC-E8CC7B0756F0}"/>
                </a:ext>
              </a:extLst>
            </p:cNvPr>
            <p:cNvSpPr txBox="1"/>
            <p:nvPr/>
          </p:nvSpPr>
          <p:spPr>
            <a:xfrm rot="16200000">
              <a:off x="3835583" y="3213943"/>
              <a:ext cx="1446230"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Percentage of Patients</a:t>
              </a:r>
            </a:p>
          </p:txBody>
        </p:sp>
        <p:sp>
          <p:nvSpPr>
            <p:cNvPr id="54" name="TextBox 53">
              <a:extLst>
                <a:ext uri="{FF2B5EF4-FFF2-40B4-BE49-F238E27FC236}">
                  <a16:creationId xmlns:a16="http://schemas.microsoft.com/office/drawing/2014/main" id="{6C3B09C1-64D6-4411-B1D0-B98F1655B75E}"/>
                </a:ext>
              </a:extLst>
            </p:cNvPr>
            <p:cNvSpPr txBox="1"/>
            <p:nvPr/>
          </p:nvSpPr>
          <p:spPr>
            <a:xfrm>
              <a:off x="7698784" y="2306779"/>
              <a:ext cx="295274" cy="253916"/>
            </a:xfrm>
            <a:prstGeom prst="rect">
              <a:avLst/>
            </a:prstGeom>
            <a:solidFill>
              <a:schemeClr val="bg1"/>
            </a:solidFill>
          </p:spPr>
          <p:txBody>
            <a:bodyPr wrap="none" rtlCol="0">
              <a:spAutoFit/>
            </a:bodyPr>
            <a:lstStyle/>
            <a:p>
              <a:r>
                <a:rPr lang="en-US" sz="1050" b="1" dirty="0"/>
                <a:t>IR</a:t>
              </a:r>
            </a:p>
          </p:txBody>
        </p:sp>
        <p:sp>
          <p:nvSpPr>
            <p:cNvPr id="55" name="TextBox 54">
              <a:extLst>
                <a:ext uri="{FF2B5EF4-FFF2-40B4-BE49-F238E27FC236}">
                  <a16:creationId xmlns:a16="http://schemas.microsoft.com/office/drawing/2014/main" id="{A892C4F6-38EB-46F0-8F04-01BC0BCF4CD9}"/>
                </a:ext>
              </a:extLst>
            </p:cNvPr>
            <p:cNvSpPr txBox="1"/>
            <p:nvPr/>
          </p:nvSpPr>
          <p:spPr>
            <a:xfrm>
              <a:off x="7574336" y="2481705"/>
              <a:ext cx="393056" cy="253916"/>
            </a:xfrm>
            <a:prstGeom prst="rect">
              <a:avLst/>
            </a:prstGeom>
            <a:solidFill>
              <a:schemeClr val="bg1"/>
            </a:solidFill>
          </p:spPr>
          <p:txBody>
            <a:bodyPr wrap="none" rtlCol="0">
              <a:spAutoFit/>
            </a:bodyPr>
            <a:lstStyle/>
            <a:p>
              <a:r>
                <a:rPr lang="en-US" sz="1050" b="1" dirty="0"/>
                <a:t>FCR</a:t>
              </a:r>
            </a:p>
          </p:txBody>
        </p:sp>
        <p:sp>
          <p:nvSpPr>
            <p:cNvPr id="59" name="TextBox 58">
              <a:extLst>
                <a:ext uri="{FF2B5EF4-FFF2-40B4-BE49-F238E27FC236}">
                  <a16:creationId xmlns:a16="http://schemas.microsoft.com/office/drawing/2014/main" id="{D9787485-7978-4B73-A0D5-4E1F2FAB9A06}"/>
                </a:ext>
              </a:extLst>
            </p:cNvPr>
            <p:cNvSpPr txBox="1"/>
            <p:nvPr/>
          </p:nvSpPr>
          <p:spPr>
            <a:xfrm>
              <a:off x="5684293" y="2060677"/>
              <a:ext cx="1313629" cy="276999"/>
            </a:xfrm>
            <a:prstGeom prst="rect">
              <a:avLst/>
            </a:prstGeom>
            <a:solidFill>
              <a:schemeClr val="bg1"/>
            </a:solidFill>
          </p:spPr>
          <p:txBody>
            <a:bodyPr wrap="none" rtlCol="0">
              <a:spAutoFit/>
            </a:bodyPr>
            <a:lstStyle/>
            <a:p>
              <a:r>
                <a:rPr lang="en-US" sz="1200" b="1" dirty="0"/>
                <a:t>Intent to Treat OS</a:t>
              </a:r>
            </a:p>
          </p:txBody>
        </p:sp>
      </p:grpSp>
      <p:sp>
        <p:nvSpPr>
          <p:cNvPr id="60" name="Text Placeholder 4">
            <a:extLst>
              <a:ext uri="{FF2B5EF4-FFF2-40B4-BE49-F238E27FC236}">
                <a16:creationId xmlns:a16="http://schemas.microsoft.com/office/drawing/2014/main" id="{C48C47C5-72E8-4AB9-BE9D-F85B33DF1151}"/>
              </a:ext>
            </a:extLst>
          </p:cNvPr>
          <p:cNvSpPr txBox="1">
            <a:spLocks/>
          </p:cNvSpPr>
          <p:nvPr/>
        </p:nvSpPr>
        <p:spPr>
          <a:xfrm>
            <a:off x="12700" y="12700"/>
            <a:ext cx="9131300" cy="1066800"/>
          </a:xfrm>
          <a:prstGeom prst="rect">
            <a:avLst/>
          </a:prstGeom>
        </p:spPr>
        <p:txBody>
          <a:bodyPr vert="horz" lIns="68580" tIns="34290" rIns="68580" bIns="34290" rtlCol="0" anchor="ctr">
            <a:no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Fit Patients—Phase III E1912</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FCR vs IR in &lt;70, </a:t>
            </a:r>
            <a:r>
              <a:rPr kumimoji="0" lang="en-US" sz="3600" b="1" i="1" u="sng" strike="noStrike" kern="1200" cap="none" spc="0" normalizeH="0" baseline="0" noProof="0" dirty="0">
                <a:ln>
                  <a:noFill/>
                </a:ln>
                <a:solidFill>
                  <a:srgbClr val="FFFFFF"/>
                </a:solidFill>
                <a:effectLst/>
                <a:uLnTx/>
                <a:uFillTx/>
                <a:latin typeface="Calibri" panose="020F0502020204030204" pitchFamily="34" charset="0"/>
                <a:ea typeface="+mn-ea"/>
                <a:cs typeface="+mn-cs"/>
              </a:rPr>
              <a:t>without</a:t>
            </a:r>
            <a:r>
              <a:rPr kumimoji="0" lang="en-US" sz="3600" b="1"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del(17p) CLL</a:t>
            </a:r>
          </a:p>
        </p:txBody>
      </p:sp>
    </p:spTree>
    <p:extLst>
      <p:ext uri="{BB962C8B-B14F-4D97-AF65-F5344CB8AC3E}">
        <p14:creationId xmlns:p14="http://schemas.microsoft.com/office/powerpoint/2010/main" val="10763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8CBD396-F6CA-4422-8519-7922F63CBEE4}"/>
              </a:ext>
            </a:extLst>
          </p:cNvPr>
          <p:cNvSpPr txBox="1">
            <a:spLocks/>
          </p:cNvSpPr>
          <p:nvPr/>
        </p:nvSpPr>
        <p:spPr>
          <a:xfrm>
            <a:off x="473830" y="1133367"/>
            <a:ext cx="8229601" cy="358300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644E5A"/>
                </a:solidFill>
                <a:latin typeface="Calibri" charset="0"/>
                <a:ea typeface="Calibri" charset="0"/>
                <a:cs typeface="Calibri"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spcBef>
                <a:spcPts val="0"/>
              </a:spcBef>
            </a:pPr>
            <a:r>
              <a:rPr lang="en-US" sz="3600" b="1" dirty="0">
                <a:solidFill>
                  <a:schemeClr val="tx1"/>
                </a:solidFill>
              </a:rPr>
              <a:t>Presented by</a:t>
            </a:r>
          </a:p>
          <a:p>
            <a:pPr>
              <a:lnSpc>
                <a:spcPct val="90000"/>
              </a:lnSpc>
              <a:spcBef>
                <a:spcPts val="0"/>
              </a:spcBef>
            </a:pPr>
            <a:endParaRPr lang="en-US" sz="3600" dirty="0">
              <a:solidFill>
                <a:schemeClr val="tx1"/>
              </a:solidFill>
            </a:endParaRPr>
          </a:p>
          <a:p>
            <a:pPr>
              <a:lnSpc>
                <a:spcPct val="90000"/>
              </a:lnSpc>
              <a:spcBef>
                <a:spcPts val="0"/>
              </a:spcBef>
            </a:pPr>
            <a:endParaRPr lang="en-US" sz="3600" dirty="0">
              <a:solidFill>
                <a:schemeClr val="tx1"/>
              </a:solidFill>
            </a:endParaRPr>
          </a:p>
          <a:p>
            <a:pPr>
              <a:lnSpc>
                <a:spcPct val="90000"/>
              </a:lnSpc>
              <a:spcBef>
                <a:spcPts val="0"/>
              </a:spcBef>
            </a:pPr>
            <a:endParaRPr lang="en-US" sz="3600" dirty="0">
              <a:solidFill>
                <a:schemeClr val="tx1"/>
              </a:solidFill>
            </a:endParaRPr>
          </a:p>
          <a:p>
            <a:pPr>
              <a:lnSpc>
                <a:spcPct val="90000"/>
              </a:lnSpc>
              <a:spcBef>
                <a:spcPts val="0"/>
              </a:spcBef>
            </a:pPr>
            <a:r>
              <a:rPr lang="en-US" b="1" dirty="0">
                <a:solidFill>
                  <a:schemeClr val="tx1"/>
                </a:solidFill>
              </a:rPr>
              <a:t>Supported through an independent educational grant from AstraZeneca</a:t>
            </a:r>
            <a:r>
              <a:rPr lang="en-US" sz="3600" dirty="0">
                <a:solidFill>
                  <a:schemeClr val="tx1"/>
                </a:solidFill>
              </a:rPr>
              <a:t>.</a:t>
            </a:r>
          </a:p>
        </p:txBody>
      </p:sp>
      <p:sp>
        <p:nvSpPr>
          <p:cNvPr id="7" name="Title 2">
            <a:extLst>
              <a:ext uri="{FF2B5EF4-FFF2-40B4-BE49-F238E27FC236}">
                <a16:creationId xmlns:a16="http://schemas.microsoft.com/office/drawing/2014/main" id="{EB02F208-2A00-41D8-9236-2FFC227813DA}"/>
              </a:ext>
            </a:extLst>
          </p:cNvPr>
          <p:cNvSpPr txBox="1">
            <a:spLocks/>
          </p:cNvSpPr>
          <p:nvPr/>
        </p:nvSpPr>
        <p:spPr>
          <a:xfrm>
            <a:off x="457201" y="181117"/>
            <a:ext cx="8229600" cy="11158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25724"/>
                </a:solidFill>
                <a:latin typeface="+mj-lt"/>
                <a:ea typeface="+mj-ea"/>
                <a:cs typeface="+mj-cs"/>
              </a:defRPr>
            </a:lvl1pPr>
          </a:lstStyle>
          <a:p>
            <a:r>
              <a:rPr lang="en-US" sz="3600" b="1" dirty="0"/>
              <a:t>Special Thanks!</a:t>
            </a:r>
          </a:p>
        </p:txBody>
      </p:sp>
      <p:pic>
        <p:nvPicPr>
          <p:cNvPr id="8" name="Picture 7">
            <a:extLst>
              <a:ext uri="{FF2B5EF4-FFF2-40B4-BE49-F238E27FC236}">
                <a16:creationId xmlns:a16="http://schemas.microsoft.com/office/drawing/2014/main" id="{B47B09D9-CC7B-4A9C-B88D-C5BC33ADB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907" y="1817830"/>
            <a:ext cx="2748776" cy="1220971"/>
          </a:xfrm>
          <a:prstGeom prst="rect">
            <a:avLst/>
          </a:prstGeom>
        </p:spPr>
      </p:pic>
    </p:spTree>
    <p:extLst>
      <p:ext uri="{BB962C8B-B14F-4D97-AF65-F5344CB8AC3E}">
        <p14:creationId xmlns:p14="http://schemas.microsoft.com/office/powerpoint/2010/main" val="4032436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1206500"/>
            <a:ext cx="8636000" cy="3683000"/>
          </a:xfrm>
          <a:ln>
            <a:noFill/>
          </a:ln>
        </p:spPr>
        <p:txBody>
          <a:bodyPr>
            <a:noAutofit/>
          </a:bodyPr>
          <a:lstStyle/>
          <a:p>
            <a:pPr marL="274320" indent="-274320">
              <a:lnSpc>
                <a:spcPct val="90000"/>
              </a:lnSpc>
              <a:spcBef>
                <a:spcPts val="0"/>
              </a:spcBef>
              <a:spcAft>
                <a:spcPts val="600"/>
              </a:spcAft>
              <a:buFont typeface="Arial" panose="020B0604020202020204" pitchFamily="34" charset="0"/>
              <a:buChar char="•"/>
            </a:pPr>
            <a:r>
              <a:rPr lang="en-US" sz="2000" dirty="0">
                <a:solidFill>
                  <a:srgbClr val="000000"/>
                </a:solidFill>
                <a:latin typeface="Calibri" panose="020F0502020204030204" pitchFamily="34" charset="0"/>
              </a:rPr>
              <a:t>Ibrutinib plays a crucial role in frontline treatment in NCCN Guidelines</a:t>
            </a:r>
          </a:p>
          <a:p>
            <a:pPr marL="640080" lvl="1" indent="-274320">
              <a:lnSpc>
                <a:spcPct val="90000"/>
              </a:lnSpc>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rPr>
              <a:t>Regardless of high-risk features</a:t>
            </a:r>
          </a:p>
          <a:p>
            <a:pPr marL="640080" lvl="1" indent="-274320">
              <a:lnSpc>
                <a:spcPct val="90000"/>
              </a:lnSpc>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rPr>
              <a:t>With or without comorbidities</a:t>
            </a:r>
          </a:p>
          <a:p>
            <a:pPr marL="240030" indent="-274320">
              <a:lnSpc>
                <a:spcPct val="90000"/>
              </a:lnSpc>
              <a:spcBef>
                <a:spcPts val="0"/>
              </a:spcBef>
              <a:spcAft>
                <a:spcPts val="600"/>
              </a:spcAft>
              <a:buFont typeface="Arial" panose="020B0604020202020204" pitchFamily="34" charset="0"/>
              <a:buChar char="•"/>
            </a:pPr>
            <a:r>
              <a:rPr lang="en-US" sz="2000" dirty="0">
                <a:solidFill>
                  <a:srgbClr val="000000"/>
                </a:solidFill>
                <a:latin typeface="Calibri" panose="020F0502020204030204" pitchFamily="34" charset="0"/>
              </a:rPr>
              <a:t>BTK combinations require more research</a:t>
            </a:r>
          </a:p>
          <a:p>
            <a:pPr marL="640080" lvl="1" indent="-274320">
              <a:lnSpc>
                <a:spcPct val="90000"/>
              </a:lnSpc>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rPr>
              <a:t>IR combination has not demonstrated benefit over monotherapy in those </a:t>
            </a:r>
            <a:r>
              <a:rPr lang="en-US" sz="1800" dirty="0">
                <a:solidFill>
                  <a:srgbClr val="000000"/>
                </a:solidFill>
                <a:latin typeface="Calibri" panose="020F0502020204030204" pitchFamily="34" charset="0"/>
                <a:cs typeface="Calibri" panose="020F0502020204030204" pitchFamily="34" charset="0"/>
              </a:rPr>
              <a:t>≥65 years old</a:t>
            </a:r>
          </a:p>
          <a:p>
            <a:pPr marL="640080" lvl="1" indent="-274320">
              <a:lnSpc>
                <a:spcPct val="90000"/>
              </a:lnSpc>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cs typeface="Calibri" panose="020F0502020204030204" pitchFamily="34" charset="0"/>
              </a:rPr>
              <a:t>Acalabrutinib and ibrutinib combinations with obinutuzumab seem promising</a:t>
            </a:r>
          </a:p>
          <a:p>
            <a:pPr marL="240030" indent="-274320">
              <a:lnSpc>
                <a:spcPct val="90000"/>
              </a:lnSpc>
              <a:spcBef>
                <a:spcPts val="0"/>
              </a:spcBef>
              <a:spcAft>
                <a:spcPts val="600"/>
              </a:spcAft>
              <a:buFont typeface="Arial" panose="020B0604020202020204" pitchFamily="34" charset="0"/>
              <a:buChar char="•"/>
            </a:pPr>
            <a:r>
              <a:rPr lang="en-US" sz="2000" dirty="0">
                <a:solidFill>
                  <a:srgbClr val="000000"/>
                </a:solidFill>
                <a:latin typeface="Calibri" panose="020F0502020204030204" pitchFamily="34" charset="0"/>
              </a:rPr>
              <a:t>Alternative combinations such as venetoclax + obinutuzumab have similar PFS</a:t>
            </a:r>
          </a:p>
          <a:p>
            <a:pPr marL="640080" lvl="1" indent="-274320">
              <a:lnSpc>
                <a:spcPct val="90000"/>
              </a:lnSpc>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rPr>
              <a:t>Fixed duration may impact preference</a:t>
            </a:r>
          </a:p>
          <a:p>
            <a:pPr marL="640080" lvl="1" indent="-274320">
              <a:lnSpc>
                <a:spcPct val="90000"/>
              </a:lnSpc>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rPr>
              <a:t>May also be preferred over ibrutinib in those with cardiac comorbidities or predisposition for AEs</a:t>
            </a:r>
          </a:p>
          <a:p>
            <a:pPr indent="-274320">
              <a:lnSpc>
                <a:spcPct val="90000"/>
              </a:lnSpc>
              <a:spcBef>
                <a:spcPts val="0"/>
              </a:spcBef>
              <a:spcAft>
                <a:spcPts val="600"/>
              </a:spcAft>
              <a:buFont typeface="Arial" panose="020B0604020202020204" pitchFamily="34" charset="0"/>
              <a:buChar char="•"/>
            </a:pPr>
            <a:endParaRPr lang="en-US" sz="2000" dirty="0">
              <a:solidFill>
                <a:srgbClr val="000000"/>
              </a:solidFill>
              <a:latin typeface="Calibri" panose="020F0502020204030204" pitchFamily="34" charset="0"/>
            </a:endParaRPr>
          </a:p>
        </p:txBody>
      </p:sp>
      <p:sp>
        <p:nvSpPr>
          <p:cNvPr id="4" name="Title 3"/>
          <p:cNvSpPr>
            <a:spLocks noGrp="1"/>
          </p:cNvSpPr>
          <p:nvPr>
            <p:ph type="ctrTitle"/>
          </p:nvPr>
        </p:nvSpPr>
        <p:spPr>
          <a:xfrm>
            <a:off x="12700" y="12700"/>
            <a:ext cx="9131300" cy="1066800"/>
          </a:xfrm>
        </p:spPr>
        <p:txBody>
          <a:bodyPr anchor="ctr">
            <a:noAutofit/>
          </a:bodyPr>
          <a:lstStyle/>
          <a:p>
            <a:r>
              <a:rPr lang="en-US" sz="4000" b="1" dirty="0">
                <a:latin typeface="Calibri" panose="020F0502020204030204" pitchFamily="34" charset="0"/>
              </a:rPr>
              <a:t>Patient Selection for Frontline Treatment</a:t>
            </a:r>
          </a:p>
        </p:txBody>
      </p:sp>
      <p:sp>
        <p:nvSpPr>
          <p:cNvPr id="5" name="TextBox 4"/>
          <p:cNvSpPr txBox="1"/>
          <p:nvPr/>
        </p:nvSpPr>
        <p:spPr>
          <a:xfrm>
            <a:off x="254000" y="4884484"/>
            <a:ext cx="8890000" cy="254000"/>
          </a:xfrm>
          <a:prstGeom prst="rect">
            <a:avLst/>
          </a:prstGeom>
          <a:noFill/>
        </p:spPr>
        <p:txBody>
          <a:bodyPr wrap="square" rtlCol="0" anchor="ctr">
            <a:noAutofit/>
          </a:bodyPr>
          <a:lstStyle/>
          <a:p>
            <a:pPr lvl="0" algn="r" defTabSz="342900">
              <a:defRPr/>
            </a:pPr>
            <a:r>
              <a:rPr lang="en-US" sz="1200" dirty="0">
                <a:solidFill>
                  <a:srgbClr val="000000"/>
                </a:solidFill>
                <a:latin typeface="Calibri" panose="020F0502020204030204" pitchFamily="34" charset="0"/>
              </a:rPr>
              <a:t>NCCN. CLL/SLL Guidelines. v4.2020</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rPr>
              <a:t>.</a:t>
            </a:r>
          </a:p>
        </p:txBody>
      </p:sp>
    </p:spTree>
    <p:extLst>
      <p:ext uri="{BB962C8B-B14F-4D97-AF65-F5344CB8AC3E}">
        <p14:creationId xmlns:p14="http://schemas.microsoft.com/office/powerpoint/2010/main" val="100974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000" y="4686300"/>
            <a:ext cx="8890000" cy="444500"/>
          </a:xfrm>
          <a:prstGeom prst="rect">
            <a:avLst/>
          </a:prstGeom>
          <a:noFill/>
        </p:spPr>
        <p:txBody>
          <a:bodyPr wrap="non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www.clinicaltrials.gov; Tam CS, et al.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ASH</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 Abstract 499;</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Lampson BL, et al.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ASH</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 Abstract 32; Fischer K, et al.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N Engl J Med</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 Jain N, et al.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ASH</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 Abstract 34.</a:t>
            </a:r>
          </a:p>
        </p:txBody>
      </p:sp>
      <p:sp>
        <p:nvSpPr>
          <p:cNvPr id="10" name="Title 3"/>
          <p:cNvSpPr>
            <a:spLocks noGrp="1"/>
          </p:cNvSpPr>
          <p:nvPr>
            <p:ph type="ctrTitle"/>
          </p:nvPr>
        </p:nvSpPr>
        <p:spPr>
          <a:xfrm>
            <a:off x="12700" y="12700"/>
            <a:ext cx="9131300" cy="1066800"/>
          </a:xfrm>
        </p:spPr>
        <p:txBody>
          <a:bodyPr anchor="ctr">
            <a:noAutofit/>
          </a:bodyPr>
          <a:lstStyle/>
          <a:p>
            <a:pPr>
              <a:lnSpc>
                <a:spcPct val="90000"/>
              </a:lnSpc>
            </a:pPr>
            <a:r>
              <a:rPr lang="en-US" sz="3900" b="1" dirty="0">
                <a:latin typeface="Calibri" panose="020F0502020204030204" pitchFamily="34" charset="0"/>
              </a:rPr>
              <a:t>Ongoing and Future Trials for Frontline CLL</a:t>
            </a:r>
            <a:endParaRPr lang="en-US" sz="3900" b="1" i="1" dirty="0">
              <a:latin typeface="Calibri" panose="020F0502020204030204" pitchFamily="34" charset="0"/>
            </a:endParaRPr>
          </a:p>
        </p:txBody>
      </p:sp>
      <p:graphicFrame>
        <p:nvGraphicFramePr>
          <p:cNvPr id="7" name="Table 6">
            <a:extLst>
              <a:ext uri="{FF2B5EF4-FFF2-40B4-BE49-F238E27FC236}">
                <a16:creationId xmlns:a16="http://schemas.microsoft.com/office/drawing/2014/main" id="{BA773EB6-29D3-4151-A657-DCBD14CB74A9}"/>
              </a:ext>
            </a:extLst>
          </p:cNvPr>
          <p:cNvGraphicFramePr>
            <a:graphicFrameLocks noGrp="1"/>
          </p:cNvGraphicFramePr>
          <p:nvPr>
            <p:extLst>
              <p:ext uri="{D42A27DB-BD31-4B8C-83A1-F6EECF244321}">
                <p14:modId xmlns:p14="http://schemas.microsoft.com/office/powerpoint/2010/main" val="2069677963"/>
              </p:ext>
            </p:extLst>
          </p:nvPr>
        </p:nvGraphicFramePr>
        <p:xfrm>
          <a:off x="244857" y="1317113"/>
          <a:ext cx="8666985" cy="3311437"/>
        </p:xfrm>
        <a:graphic>
          <a:graphicData uri="http://schemas.openxmlformats.org/drawingml/2006/table">
            <a:tbl>
              <a:tblPr firstRow="1" bandRow="1">
                <a:tableStyleId>{EB9631B5-78F2-41C9-869B-9F39066F8104}</a:tableStyleId>
              </a:tblPr>
              <a:tblGrid>
                <a:gridCol w="1458329">
                  <a:extLst>
                    <a:ext uri="{9D8B030D-6E8A-4147-A177-3AD203B41FA5}">
                      <a16:colId xmlns:a16="http://schemas.microsoft.com/office/drawing/2014/main" val="2612882738"/>
                    </a:ext>
                  </a:extLst>
                </a:gridCol>
                <a:gridCol w="2351315">
                  <a:extLst>
                    <a:ext uri="{9D8B030D-6E8A-4147-A177-3AD203B41FA5}">
                      <a16:colId xmlns:a16="http://schemas.microsoft.com/office/drawing/2014/main" val="4016773908"/>
                    </a:ext>
                  </a:extLst>
                </a:gridCol>
                <a:gridCol w="2937970">
                  <a:extLst>
                    <a:ext uri="{9D8B030D-6E8A-4147-A177-3AD203B41FA5}">
                      <a16:colId xmlns:a16="http://schemas.microsoft.com/office/drawing/2014/main" val="3360098868"/>
                    </a:ext>
                  </a:extLst>
                </a:gridCol>
                <a:gridCol w="1919371">
                  <a:extLst>
                    <a:ext uri="{9D8B030D-6E8A-4147-A177-3AD203B41FA5}">
                      <a16:colId xmlns:a16="http://schemas.microsoft.com/office/drawing/2014/main" val="2207834792"/>
                    </a:ext>
                  </a:extLst>
                </a:gridCol>
              </a:tblGrid>
              <a:tr h="278606">
                <a:tc>
                  <a:txBody>
                    <a:bodyPr/>
                    <a:lstStyle/>
                    <a:p>
                      <a:pPr marL="0" marR="0" lvl="0" indent="0" algn="ctr" defTabSz="719138" rtl="0" eaLnBrk="1" fontAlgn="base" latinLnBrk="0" hangingPunct="1">
                        <a:lnSpc>
                          <a:spcPct val="90000"/>
                        </a:lnSpc>
                        <a:spcBef>
                          <a:spcPct val="0"/>
                        </a:spcBef>
                        <a:spcAft>
                          <a:spcPct val="0"/>
                        </a:spcAft>
                        <a:buClrTx/>
                        <a:buSzTx/>
                        <a:buFontTx/>
                        <a:buNone/>
                        <a:tabLst/>
                      </a:pPr>
                      <a:r>
                        <a:rPr kumimoji="0" lang="en-US" sz="1300" u="none" strike="noStrike" cap="none" normalizeH="0" baseline="0" dirty="0">
                          <a:ln>
                            <a:noFill/>
                          </a:ln>
                          <a:effectLst/>
                        </a:rPr>
                        <a:t>Trial</a:t>
                      </a:r>
                      <a:endParaRPr kumimoji="0" lang="en-US" sz="1300" b="0" i="0" u="none" strike="noStrike" cap="none" normalizeH="0" baseline="0" dirty="0">
                        <a:ln>
                          <a:noFill/>
                        </a:ln>
                        <a:solidFill>
                          <a:schemeClr val="bg1"/>
                        </a:solidFill>
                        <a:effectLst/>
                        <a:latin typeface="Calibri "/>
                      </a:endParaRPr>
                    </a:p>
                  </a:txBody>
                  <a:tcPr marL="68580" marR="68580" marT="34290" marB="34290" anchor="ctr" horzOverflow="overflow">
                    <a:solidFill>
                      <a:srgbClr val="F25724"/>
                    </a:solidFill>
                  </a:tcPr>
                </a:tc>
                <a:tc>
                  <a:txBody>
                    <a:bodyPr/>
                    <a:lstStyle/>
                    <a:p>
                      <a:pPr algn="ctr">
                        <a:lnSpc>
                          <a:spcPct val="90000"/>
                        </a:lnSpc>
                      </a:pPr>
                      <a:r>
                        <a:rPr kumimoji="0" lang="en-US" sz="1300" u="none" strike="noStrike" cap="none" normalizeH="0" baseline="0" dirty="0">
                          <a:ln>
                            <a:noFill/>
                          </a:ln>
                          <a:effectLst/>
                        </a:rPr>
                        <a:t>Patients</a:t>
                      </a:r>
                      <a:endParaRPr lang="en-US" sz="1300" dirty="0"/>
                    </a:p>
                  </a:txBody>
                  <a:tcPr marL="68580" marR="68580" marT="34290" marB="34290" anchor="ctr" horzOverflow="overflow">
                    <a:solidFill>
                      <a:srgbClr val="F25724"/>
                    </a:solidFill>
                  </a:tcPr>
                </a:tc>
                <a:tc>
                  <a:txBody>
                    <a:bodyPr/>
                    <a:lstStyle/>
                    <a:p>
                      <a:pPr algn="ctr">
                        <a:lnSpc>
                          <a:spcPct val="90000"/>
                        </a:lnSpc>
                      </a:pPr>
                      <a:r>
                        <a:rPr kumimoji="0" lang="en-US" sz="1300" u="none" strike="noStrike" cap="none" normalizeH="0" baseline="0" dirty="0">
                          <a:ln>
                            <a:noFill/>
                          </a:ln>
                          <a:effectLst/>
                        </a:rPr>
                        <a:t>Study Arms</a:t>
                      </a:r>
                      <a:endParaRPr lang="en-US" sz="1300" dirty="0"/>
                    </a:p>
                  </a:txBody>
                  <a:tcPr marL="68580" marR="68580" marT="34290" marB="34290" anchor="ctr" horzOverflow="overflow">
                    <a:solidFill>
                      <a:srgbClr val="F25724"/>
                    </a:solidFill>
                  </a:tcPr>
                </a:tc>
                <a:tc>
                  <a:txBody>
                    <a:bodyPr/>
                    <a:lstStyle/>
                    <a:p>
                      <a:pPr algn="ctr">
                        <a:lnSpc>
                          <a:spcPct val="90000"/>
                        </a:lnSpc>
                      </a:pPr>
                      <a:r>
                        <a:rPr lang="en-US" sz="1300" dirty="0"/>
                        <a:t>Available Data</a:t>
                      </a:r>
                    </a:p>
                  </a:txBody>
                  <a:tcPr marL="68580" marR="68580" marT="34290" marB="34290" anchor="ctr" horzOverflow="overflow">
                    <a:solidFill>
                      <a:srgbClr val="F25724"/>
                    </a:solidFill>
                  </a:tcPr>
                </a:tc>
                <a:extLst>
                  <a:ext uri="{0D108BD9-81ED-4DB2-BD59-A6C34878D82A}">
                    <a16:rowId xmlns:a16="http://schemas.microsoft.com/office/drawing/2014/main" val="294439723"/>
                  </a:ext>
                </a:extLst>
              </a:tr>
              <a:tr h="644775">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
                        </a:rPr>
                        <a:t>SEQUOIA</a:t>
                      </a:r>
                    </a:p>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
                        </a:rPr>
                        <a:t>Ph III (</a:t>
                      </a:r>
                      <a:r>
                        <a:rPr lang="en-US" sz="1200" b="0" i="0" kern="1200" dirty="0">
                          <a:solidFill>
                            <a:schemeClr val="dk1"/>
                          </a:solidFill>
                          <a:effectLst/>
                          <a:latin typeface="+mn-lt"/>
                          <a:ea typeface="+mn-ea"/>
                          <a:cs typeface="+mn-cs"/>
                        </a:rPr>
                        <a:t>NCT03336333</a:t>
                      </a:r>
                      <a:r>
                        <a:rPr kumimoji="0" lang="en-US" sz="1200" b="0" i="0" u="none" strike="noStrike" cap="none" normalizeH="0" baseline="0" dirty="0">
                          <a:ln>
                            <a:noFill/>
                          </a:ln>
                          <a:solidFill>
                            <a:schemeClr val="tx1"/>
                          </a:solidFill>
                          <a:effectLst/>
                          <a:latin typeface="Calibri "/>
                        </a:rPr>
                        <a:t>)</a:t>
                      </a:r>
                    </a:p>
                  </a:txBody>
                  <a:tcPr marL="68580" marR="68580" marT="34290" marB="34290" anchor="ctr" horzOverflow="overflow"/>
                </a:tc>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≥65 years old or younger if comorbidities</a:t>
                      </a:r>
                      <a:endParaRPr kumimoji="0" lang="en-US" sz="1200" b="0" i="0" u="none" strike="noStrike" cap="none" normalizeH="0" baseline="0" dirty="0">
                        <a:ln>
                          <a:noFill/>
                        </a:ln>
                        <a:solidFill>
                          <a:schemeClr val="tx1"/>
                        </a:solidFill>
                        <a:effectLst/>
                        <a:latin typeface="Calibri "/>
                      </a:endParaRPr>
                    </a:p>
                  </a:txBody>
                  <a:tcPr marL="68580" marR="68580" marT="34290" marB="34290" anchor="ctr" horzOverflow="overflow"/>
                </a:tc>
                <a:tc>
                  <a:txBody>
                    <a:bodyPr/>
                    <a:lstStyle/>
                    <a:p>
                      <a:pPr marL="27432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libri "/>
                        </a:rPr>
                        <a:t>Zanubrutinib</a:t>
                      </a:r>
                    </a:p>
                    <a:p>
                      <a:pPr marL="27432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libri "/>
                        </a:rPr>
                        <a:t>Zanubrutinib + venetoclax</a:t>
                      </a:r>
                    </a:p>
                    <a:p>
                      <a:pPr marL="27432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libri "/>
                        </a:rPr>
                        <a:t>Bendamustine + rituximab</a:t>
                      </a:r>
                    </a:p>
                  </a:txBody>
                  <a:tcPr marL="68580" marR="68580" marT="34290" marB="34290" anchor="ctr" horzOverflow="overflow"/>
                </a:tc>
                <a:tc>
                  <a:txBody>
                    <a:bodyPr/>
                    <a:lstStyle/>
                    <a:p>
                      <a:pPr marL="27432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libri "/>
                        </a:rPr>
                        <a:t>At median f/u of 7 months: ORR of 92%</a:t>
                      </a:r>
                    </a:p>
                  </a:txBody>
                  <a:tcPr marL="68580" marR="68580" marT="34290" marB="34290" anchor="ctr" horzOverflow="overflow"/>
                </a:tc>
                <a:extLst>
                  <a:ext uri="{0D108BD9-81ED-4DB2-BD59-A6C34878D82A}">
                    <a16:rowId xmlns:a16="http://schemas.microsoft.com/office/drawing/2014/main" val="4083957587"/>
                  </a:ext>
                </a:extLst>
              </a:tr>
              <a:tr h="644775">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
                        </a:rPr>
                        <a:t>ASSURE</a:t>
                      </a:r>
                    </a:p>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
                        </a:rPr>
                        <a:t>Ph III (NCT04008706)</a:t>
                      </a:r>
                    </a:p>
                  </a:txBody>
                  <a:tcPr marL="68580" marR="68580" marT="34290" marB="34290" anchor="ctr" horzOverflow="overflow"/>
                </a:tc>
                <a:tc>
                  <a:txBody>
                    <a:bodyPr/>
                    <a:lstStyle/>
                    <a:p>
                      <a:pPr>
                        <a:lnSpc>
                          <a:spcPct val="90000"/>
                        </a:lnSpc>
                      </a:pPr>
                      <a:r>
                        <a:rPr lang="en-US" sz="1200" dirty="0"/>
                        <a:t>TN cohort (further stratified by concomitant warfarin use)</a:t>
                      </a:r>
                    </a:p>
                  </a:txBody>
                  <a:tcPr marL="68580" marR="68580" marT="34290" marB="34290" anchor="ctr" horzOverflow="overflow"/>
                </a:tc>
                <a:tc>
                  <a:txBody>
                    <a:bodyPr/>
                    <a:lstStyle/>
                    <a:p>
                      <a:pPr marL="274320" lvl="0" indent="-182880">
                        <a:lnSpc>
                          <a:spcPct val="90000"/>
                        </a:lnSpc>
                        <a:spcBef>
                          <a:spcPts val="0"/>
                        </a:spcBef>
                        <a:spcAft>
                          <a:spcPts val="0"/>
                        </a:spcAft>
                        <a:buClr>
                          <a:srgbClr val="F25724"/>
                        </a:buClr>
                        <a:buFont typeface="Arial" panose="020B0604020202020204" pitchFamily="34" charset="0"/>
                        <a:buChar char="•"/>
                      </a:pPr>
                      <a:r>
                        <a:rPr lang="en-US" sz="1200" dirty="0"/>
                        <a:t>Acalabrutinib</a:t>
                      </a:r>
                    </a:p>
                  </a:txBody>
                  <a:tcPr marL="68580" marR="68580" marT="34290" marB="34290" anchor="ctr" horzOverflow="overflow"/>
                </a:tc>
                <a:tc>
                  <a:txBody>
                    <a:bodyPr/>
                    <a:lstStyle/>
                    <a:p>
                      <a:pPr marL="274320" lvl="1" indent="0" algn="ctr">
                        <a:lnSpc>
                          <a:spcPct val="90000"/>
                        </a:lnSpc>
                        <a:spcBef>
                          <a:spcPts val="0"/>
                        </a:spcBef>
                        <a:spcAft>
                          <a:spcPts val="0"/>
                        </a:spcAft>
                        <a:buClr>
                          <a:srgbClr val="F25724"/>
                        </a:buClr>
                        <a:buFont typeface="Arial" panose="020B0604020202020204" pitchFamily="34" charset="0"/>
                        <a:buNone/>
                      </a:pPr>
                      <a:r>
                        <a:rPr lang="en-US" sz="1200" dirty="0"/>
                        <a:t>—</a:t>
                      </a:r>
                    </a:p>
                  </a:txBody>
                  <a:tcPr marL="68580" marR="68580" marT="34290" marB="34290" anchor="ctr" horzOverflow="overflow"/>
                </a:tc>
                <a:extLst>
                  <a:ext uri="{0D108BD9-81ED-4DB2-BD59-A6C34878D82A}">
                    <a16:rowId xmlns:a16="http://schemas.microsoft.com/office/drawing/2014/main" val="1103163767"/>
                  </a:ext>
                </a:extLst>
              </a:tr>
              <a:tr h="644775">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
                        </a:rPr>
                        <a:t>EA9161</a:t>
                      </a:r>
                    </a:p>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
                        </a:rPr>
                        <a:t>Ph III (NCT03701282)</a:t>
                      </a:r>
                    </a:p>
                  </a:txBody>
                  <a:tcPr marL="68580" marR="68580" marT="34290" marB="34290" anchor="ctr" horzOverflow="overflow"/>
                </a:tc>
                <a:tc>
                  <a:txBody>
                    <a:bodyPr/>
                    <a:lstStyle/>
                    <a:p>
                      <a:pPr>
                        <a:lnSpc>
                          <a:spcPct val="90000"/>
                        </a:lnSpc>
                      </a:pPr>
                      <a:r>
                        <a:rPr lang="en-US" sz="1200" dirty="0"/>
                        <a:t>All comers, no del(17p)</a:t>
                      </a:r>
                    </a:p>
                  </a:txBody>
                  <a:tcPr marL="68580" marR="68580" marT="34290" marB="34290" anchor="ctr" horzOverflow="overflow"/>
                </a:tc>
                <a:tc>
                  <a:txBody>
                    <a:bodyPr/>
                    <a:lstStyle/>
                    <a:p>
                      <a:pPr marL="274320" lvl="0" indent="-182880">
                        <a:lnSpc>
                          <a:spcPct val="90000"/>
                        </a:lnSpc>
                        <a:spcBef>
                          <a:spcPts val="0"/>
                        </a:spcBef>
                        <a:spcAft>
                          <a:spcPts val="0"/>
                        </a:spcAft>
                        <a:buClr>
                          <a:srgbClr val="F25724"/>
                        </a:buClr>
                        <a:buFont typeface="Arial" panose="020B0604020202020204" pitchFamily="34" charset="0"/>
                        <a:buChar char="•"/>
                      </a:pPr>
                      <a:r>
                        <a:rPr lang="en-US" sz="1200" dirty="0"/>
                        <a:t>Ibrutinib + venetoclax + obinutuzumab </a:t>
                      </a:r>
                    </a:p>
                    <a:p>
                      <a:pPr marL="274320" lvl="0" indent="-182880">
                        <a:lnSpc>
                          <a:spcPct val="90000"/>
                        </a:lnSpc>
                        <a:spcBef>
                          <a:spcPts val="0"/>
                        </a:spcBef>
                        <a:spcAft>
                          <a:spcPts val="0"/>
                        </a:spcAft>
                        <a:buClr>
                          <a:srgbClr val="F25724"/>
                        </a:buClr>
                        <a:buFont typeface="Arial" panose="020B0604020202020204" pitchFamily="34" charset="0"/>
                        <a:buChar char="•"/>
                      </a:pPr>
                      <a:r>
                        <a:rPr lang="en-US" sz="1200" dirty="0"/>
                        <a:t>Ibrutinib + obinutuzumab</a:t>
                      </a:r>
                    </a:p>
                  </a:txBody>
                  <a:tcPr marL="68580" marR="68580" marT="34290" marB="34290" anchor="ctr" horzOverflow="overflow"/>
                </a:tc>
                <a:tc>
                  <a:txBody>
                    <a:bodyPr/>
                    <a:lstStyle/>
                    <a:p>
                      <a:pPr marL="274320" lvl="1" indent="0" algn="ctr">
                        <a:lnSpc>
                          <a:spcPct val="90000"/>
                        </a:lnSpc>
                        <a:spcBef>
                          <a:spcPts val="0"/>
                        </a:spcBef>
                        <a:spcAft>
                          <a:spcPts val="0"/>
                        </a:spcAft>
                        <a:buClr>
                          <a:srgbClr val="F25724"/>
                        </a:buClr>
                        <a:buFont typeface="Arial" panose="020B0604020202020204" pitchFamily="34" charset="0"/>
                        <a:buNone/>
                      </a:pPr>
                      <a:r>
                        <a:rPr lang="en-US" sz="1200" dirty="0"/>
                        <a:t>—</a:t>
                      </a:r>
                    </a:p>
                  </a:txBody>
                  <a:tcPr marL="68580" marR="68580" marT="34290" marB="34290" anchor="ctr" horzOverflow="overflow"/>
                </a:tc>
                <a:extLst>
                  <a:ext uri="{0D108BD9-81ED-4DB2-BD59-A6C34878D82A}">
                    <a16:rowId xmlns:a16="http://schemas.microsoft.com/office/drawing/2014/main" val="1024778894"/>
                  </a:ext>
                </a:extLst>
              </a:tr>
              <a:tr h="644775">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
                        </a:rPr>
                        <a:t>GLOW</a:t>
                      </a:r>
                    </a:p>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
                        </a:rPr>
                        <a:t>Ph III (NCT03462719)</a:t>
                      </a:r>
                    </a:p>
                  </a:txBody>
                  <a:tcPr marL="68580" marR="68580" marT="34290" marB="34290" anchor="ctr" horzOverflow="overflow"/>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≥65 years old or younger if comorbidities</a:t>
                      </a:r>
                      <a:endParaRPr kumimoji="0" lang="en-US" sz="1200" b="0" i="0" u="none" strike="noStrike" cap="none" normalizeH="0" baseline="0" dirty="0">
                        <a:ln>
                          <a:noFill/>
                        </a:ln>
                        <a:solidFill>
                          <a:schemeClr val="tx1"/>
                        </a:solidFill>
                        <a:effectLst/>
                        <a:latin typeface="Calibri "/>
                      </a:endParaRPr>
                    </a:p>
                  </a:txBody>
                  <a:tcPr marL="68580" marR="68580" marT="34290" marB="34290" anchor="ctr" horzOverflow="overflow"/>
                </a:tc>
                <a:tc>
                  <a:txBody>
                    <a:bodyPr/>
                    <a:lstStyle/>
                    <a:p>
                      <a:pPr marL="274320" lvl="0" indent="-182880">
                        <a:lnSpc>
                          <a:spcPct val="90000"/>
                        </a:lnSpc>
                        <a:spcBef>
                          <a:spcPts val="0"/>
                        </a:spcBef>
                        <a:spcAft>
                          <a:spcPts val="0"/>
                        </a:spcAft>
                        <a:buClr>
                          <a:srgbClr val="F25724"/>
                        </a:buClr>
                        <a:buFont typeface="Arial" panose="020B0604020202020204" pitchFamily="34" charset="0"/>
                        <a:buChar char="•"/>
                      </a:pPr>
                      <a:r>
                        <a:rPr lang="en-US" sz="1200" dirty="0"/>
                        <a:t>Ibrutinib + venetoclax</a:t>
                      </a:r>
                    </a:p>
                    <a:p>
                      <a:pPr marL="274320" lvl="0" indent="-182880">
                        <a:lnSpc>
                          <a:spcPct val="90000"/>
                        </a:lnSpc>
                        <a:spcBef>
                          <a:spcPts val="0"/>
                        </a:spcBef>
                        <a:spcAft>
                          <a:spcPts val="0"/>
                        </a:spcAft>
                        <a:buClr>
                          <a:srgbClr val="F25724"/>
                        </a:buClr>
                        <a:buFont typeface="Arial" panose="020B0604020202020204" pitchFamily="34" charset="0"/>
                        <a:buChar char="•"/>
                      </a:pPr>
                      <a:r>
                        <a:rPr lang="en-US" sz="1200" dirty="0"/>
                        <a:t>Obinutuzumab + chlorambucil</a:t>
                      </a:r>
                    </a:p>
                  </a:txBody>
                  <a:tcPr marL="68580" marR="68580" marT="34290" marB="34290" anchor="ctr" horzOverflow="overflow"/>
                </a:tc>
                <a:tc>
                  <a:txBody>
                    <a:bodyPr/>
                    <a:lstStyle/>
                    <a:p>
                      <a:pPr marL="274320" lvl="1" indent="0" algn="ctr">
                        <a:lnSpc>
                          <a:spcPct val="90000"/>
                        </a:lnSpc>
                        <a:spcBef>
                          <a:spcPts val="0"/>
                        </a:spcBef>
                        <a:spcAft>
                          <a:spcPts val="0"/>
                        </a:spcAft>
                        <a:buClr>
                          <a:srgbClr val="F25724"/>
                        </a:buClr>
                        <a:buFont typeface="Arial" panose="020B0604020202020204" pitchFamily="34" charset="0"/>
                        <a:buNone/>
                      </a:pPr>
                      <a:r>
                        <a:rPr lang="en-US" sz="1200" dirty="0"/>
                        <a:t>—</a:t>
                      </a:r>
                    </a:p>
                  </a:txBody>
                  <a:tcPr marL="68580" marR="68580" marT="34290" marB="34290" anchor="ctr" horzOverflow="overflow"/>
                </a:tc>
                <a:extLst>
                  <a:ext uri="{0D108BD9-81ED-4DB2-BD59-A6C34878D82A}">
                    <a16:rowId xmlns:a16="http://schemas.microsoft.com/office/drawing/2014/main" val="986726185"/>
                  </a:ext>
                </a:extLst>
              </a:tr>
              <a:tr h="453731">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1" u="none" strike="noStrike" cap="none" normalizeH="0" baseline="0" dirty="0">
                          <a:ln>
                            <a:noFill/>
                          </a:ln>
                          <a:effectLst/>
                        </a:rPr>
                        <a:t>AVO </a:t>
                      </a:r>
                    </a:p>
                    <a:p>
                      <a:pPr marL="0" marR="0" lvl="0" indent="0" algn="l" defTabSz="719138" rtl="0" eaLnBrk="1" fontAlgn="base" latinLnBrk="0" hangingPunct="1">
                        <a:lnSpc>
                          <a:spcPct val="90000"/>
                        </a:lnSpc>
                        <a:spcBef>
                          <a:spcPct val="0"/>
                        </a:spcBef>
                        <a:spcAft>
                          <a:spcPct val="0"/>
                        </a:spcAft>
                        <a:buClrTx/>
                        <a:buSzTx/>
                        <a:buFontTx/>
                        <a:buNone/>
                        <a:tabLst/>
                      </a:pPr>
                      <a:r>
                        <a:rPr kumimoji="0" lang="en-US" sz="1200" u="none" strike="noStrike" cap="none" normalizeH="0" baseline="0" dirty="0">
                          <a:ln>
                            <a:noFill/>
                          </a:ln>
                          <a:effectLst/>
                        </a:rPr>
                        <a:t>Ph II (NCT03580928)</a:t>
                      </a:r>
                      <a:endParaRPr kumimoji="0" lang="en-US" sz="1200" b="0" i="1" u="none" strike="noStrike" cap="none" normalizeH="0" baseline="0" dirty="0">
                        <a:ln>
                          <a:noFill/>
                        </a:ln>
                        <a:solidFill>
                          <a:schemeClr val="tx1"/>
                        </a:solidFill>
                        <a:effectLst/>
                        <a:latin typeface="Calibri "/>
                      </a:endParaRPr>
                    </a:p>
                  </a:txBody>
                  <a:tcPr marL="68580" marR="68580" marT="34290" marB="34290" anchor="ctr" horzOverflow="overflow"/>
                </a:tc>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u="none" strike="noStrike" cap="none" normalizeH="0" baseline="0" dirty="0">
                          <a:ln>
                            <a:noFill/>
                          </a:ln>
                          <a:effectLst/>
                        </a:rPr>
                        <a:t>All comers</a:t>
                      </a:r>
                      <a:endParaRPr kumimoji="0" lang="en-US" sz="1200" b="0" i="0" u="none" strike="noStrike" cap="none" normalizeH="0" baseline="0" dirty="0">
                        <a:ln>
                          <a:noFill/>
                        </a:ln>
                        <a:solidFill>
                          <a:schemeClr val="tx1"/>
                        </a:solidFill>
                        <a:effectLst/>
                        <a:latin typeface="Calibri "/>
                      </a:endParaRPr>
                    </a:p>
                  </a:txBody>
                  <a:tcPr marL="68580" marR="68580" marT="34290" marB="34290" anchor="ctr" horzOverflow="overflow"/>
                </a:tc>
                <a:tc>
                  <a:txBody>
                    <a:bodyPr/>
                    <a:lstStyle/>
                    <a:p>
                      <a:pPr marL="27432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u="none" strike="noStrike" cap="none" normalizeH="0" baseline="0" dirty="0">
                          <a:ln>
                            <a:noFill/>
                          </a:ln>
                          <a:effectLst/>
                        </a:rPr>
                        <a:t>Acalabrutinib + venetoclax + obinutuzumab</a:t>
                      </a:r>
                    </a:p>
                  </a:txBody>
                  <a:tcPr marL="68580" marR="68580" marT="34290" marB="34290" anchor="ctr" horzOverflow="overflow"/>
                </a:tc>
                <a:tc>
                  <a:txBody>
                    <a:bodyPr/>
                    <a:lstStyle/>
                    <a:p>
                      <a:pPr marL="27432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u="none" strike="noStrike" cap="none" normalizeH="0" baseline="0" dirty="0">
                          <a:ln>
                            <a:noFill/>
                          </a:ln>
                          <a:effectLst/>
                        </a:rPr>
                        <a:t>Interim TN cohort data</a:t>
                      </a:r>
                    </a:p>
                    <a:p>
                      <a:pPr marL="548640" marR="0" lvl="1" indent="-182563"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u="none" strike="noStrike" cap="none" normalizeH="0" baseline="0" dirty="0">
                          <a:ln>
                            <a:noFill/>
                          </a:ln>
                          <a:effectLst/>
                        </a:rPr>
                        <a:t>100% PR; 75% CR</a:t>
                      </a:r>
                    </a:p>
                  </a:txBody>
                  <a:tcPr marL="68580" marR="68580" marT="34290" marB="34290" anchor="ctr" horzOverflow="overflow"/>
                </a:tc>
                <a:extLst>
                  <a:ext uri="{0D108BD9-81ED-4DB2-BD59-A6C34878D82A}">
                    <a16:rowId xmlns:a16="http://schemas.microsoft.com/office/drawing/2014/main" val="1581765043"/>
                  </a:ext>
                </a:extLst>
              </a:tr>
            </a:tbl>
          </a:graphicData>
        </a:graphic>
      </p:graphicFrame>
    </p:spTree>
    <p:extLst>
      <p:ext uri="{BB962C8B-B14F-4D97-AF65-F5344CB8AC3E}">
        <p14:creationId xmlns:p14="http://schemas.microsoft.com/office/powerpoint/2010/main" val="2335299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832634"/>
              </p:ext>
            </p:extLst>
          </p:nvPr>
        </p:nvGraphicFramePr>
        <p:xfrm>
          <a:off x="62484" y="744751"/>
          <a:ext cx="9017508" cy="4241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4000" y="4876800"/>
            <a:ext cx="8890000" cy="254000"/>
          </a:xfrm>
          <a:prstGeom prst="rect">
            <a:avLst/>
          </a:prstGeom>
          <a:noFill/>
        </p:spPr>
        <p:txBody>
          <a:bodyPr wrap="square" rtlCol="0" anchor="ctr">
            <a:noAutofit/>
          </a:bodyPr>
          <a:lstStyle/>
          <a:p>
            <a:pPr lvl="0" algn="r" defTabSz="342900">
              <a:defRPr/>
            </a:pPr>
            <a:r>
              <a:rPr lang="en-US" sz="1200" dirty="0">
                <a:solidFill>
                  <a:srgbClr val="000000"/>
                </a:solidFill>
                <a:latin typeface="Calibri" panose="020F0502020204030204" pitchFamily="34" charset="0"/>
              </a:rPr>
              <a:t>NCCN. CLL/SLL Guidelines. v4.2020</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rPr>
              <a:t>.</a:t>
            </a:r>
          </a:p>
        </p:txBody>
      </p:sp>
      <p:sp>
        <p:nvSpPr>
          <p:cNvPr id="7" name="TextBox 6">
            <a:extLst>
              <a:ext uri="{FF2B5EF4-FFF2-40B4-BE49-F238E27FC236}">
                <a16:creationId xmlns:a16="http://schemas.microsoft.com/office/drawing/2014/main" id="{560C5E00-8893-4676-BF83-3EF7B3D311A7}"/>
              </a:ext>
            </a:extLst>
          </p:cNvPr>
          <p:cNvSpPr txBox="1"/>
          <p:nvPr/>
        </p:nvSpPr>
        <p:spPr>
          <a:xfrm>
            <a:off x="-2879" y="4745961"/>
            <a:ext cx="5699591" cy="397032"/>
          </a:xfrm>
          <a:prstGeom prst="rect">
            <a:avLst/>
          </a:prstGeom>
          <a:noFill/>
        </p:spPr>
        <p:txBody>
          <a:bodyPr wrap="square" rtlCol="0">
            <a:spAutoFit/>
          </a:bodyPr>
          <a:lstStyle/>
          <a:p>
            <a:pPr marL="0" marR="0" lvl="0" indent="0" algn="l" defTabSz="3429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BR, bendamustine + rituximab; FCR, fludarabine, cyclophosphamide, rituximab; </a:t>
            </a:r>
          </a:p>
          <a:p>
            <a:pPr marL="0" marR="0" lvl="0" indent="0" algn="l" defTabSz="3429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HDMP, high-dose methylprednisolone; PCR, pentostatin, cyclophosphamide, rituximab.</a:t>
            </a:r>
          </a:p>
        </p:txBody>
      </p:sp>
      <p:sp>
        <p:nvSpPr>
          <p:cNvPr id="8" name="Title 10">
            <a:extLst>
              <a:ext uri="{FF2B5EF4-FFF2-40B4-BE49-F238E27FC236}">
                <a16:creationId xmlns:a16="http://schemas.microsoft.com/office/drawing/2014/main" id="{4AD2C47B-37D7-4607-AD48-BD5875613E48}"/>
              </a:ext>
            </a:extLst>
          </p:cNvPr>
          <p:cNvSpPr txBox="1">
            <a:spLocks noGrp="1"/>
          </p:cNvSpPr>
          <p:nvPr>
            <p:ph type="ctrTitle"/>
          </p:nvPr>
        </p:nvSpPr>
        <p:spPr bwMode="auto">
          <a:xfrm>
            <a:off x="12700" y="12700"/>
            <a:ext cx="9131300" cy="1066800"/>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fontAlgn="base">
              <a:lnSpc>
                <a:spcPct val="85000"/>
              </a:lnSpc>
              <a:spcBef>
                <a:spcPct val="0"/>
              </a:spcBef>
              <a:spcAft>
                <a:spcPct val="0"/>
              </a:spcAft>
              <a:defRPr sz="2800">
                <a:solidFill>
                  <a:srgbClr val="FFFFFF"/>
                </a:solidFill>
                <a:latin typeface="Calibri" charset="0"/>
                <a:ea typeface="Calibri" charset="0"/>
                <a:cs typeface="Calibri" charset="0"/>
              </a:defRPr>
            </a:lvl1pPr>
            <a:lvl2pPr algn="l" rtl="0" fontAlgn="base">
              <a:lnSpc>
                <a:spcPct val="85000"/>
              </a:lnSpc>
              <a:spcBef>
                <a:spcPct val="0"/>
              </a:spcBef>
              <a:spcAft>
                <a:spcPct val="0"/>
              </a:spcAft>
              <a:defRPr sz="3200">
                <a:solidFill>
                  <a:schemeClr val="tx1"/>
                </a:solidFill>
                <a:latin typeface="Arial" charset="0"/>
              </a:defRPr>
            </a:lvl2pPr>
            <a:lvl3pPr algn="l" rtl="0" fontAlgn="base">
              <a:lnSpc>
                <a:spcPct val="85000"/>
              </a:lnSpc>
              <a:spcBef>
                <a:spcPct val="0"/>
              </a:spcBef>
              <a:spcAft>
                <a:spcPct val="0"/>
              </a:spcAft>
              <a:defRPr sz="3200">
                <a:solidFill>
                  <a:schemeClr val="tx1"/>
                </a:solidFill>
                <a:latin typeface="Arial" charset="0"/>
              </a:defRPr>
            </a:lvl3pPr>
            <a:lvl4pPr algn="l" rtl="0" fontAlgn="base">
              <a:lnSpc>
                <a:spcPct val="85000"/>
              </a:lnSpc>
              <a:spcBef>
                <a:spcPct val="0"/>
              </a:spcBef>
              <a:spcAft>
                <a:spcPct val="0"/>
              </a:spcAft>
              <a:defRPr sz="3200">
                <a:solidFill>
                  <a:schemeClr val="tx1"/>
                </a:solidFill>
                <a:latin typeface="Arial" charset="0"/>
              </a:defRPr>
            </a:lvl4pPr>
            <a:lvl5pPr algn="l" rtl="0" fontAlgn="base">
              <a:lnSpc>
                <a:spcPct val="85000"/>
              </a:lnSpc>
              <a:spcBef>
                <a:spcPct val="0"/>
              </a:spcBef>
              <a:spcAft>
                <a:spcPct val="0"/>
              </a:spcAft>
              <a:defRPr sz="3200">
                <a:solidFill>
                  <a:schemeClr val="tx1"/>
                </a:solidFill>
                <a:latin typeface="Arial" charset="0"/>
              </a:defRPr>
            </a:lvl5pPr>
            <a:lvl6pPr marL="457200" algn="l" rtl="0" eaLnBrk="1" fontAlgn="base" hangingPunct="1">
              <a:lnSpc>
                <a:spcPct val="85000"/>
              </a:lnSpc>
              <a:spcBef>
                <a:spcPct val="0"/>
              </a:spcBef>
              <a:spcAft>
                <a:spcPct val="0"/>
              </a:spcAft>
              <a:defRPr sz="3200">
                <a:solidFill>
                  <a:schemeClr val="tx2"/>
                </a:solidFill>
                <a:latin typeface="Arial" charset="0"/>
              </a:defRPr>
            </a:lvl6pPr>
            <a:lvl7pPr marL="914400" algn="l" rtl="0" eaLnBrk="1" fontAlgn="base" hangingPunct="1">
              <a:lnSpc>
                <a:spcPct val="85000"/>
              </a:lnSpc>
              <a:spcBef>
                <a:spcPct val="0"/>
              </a:spcBef>
              <a:spcAft>
                <a:spcPct val="0"/>
              </a:spcAft>
              <a:defRPr sz="3200">
                <a:solidFill>
                  <a:schemeClr val="tx2"/>
                </a:solidFill>
                <a:latin typeface="Arial" charset="0"/>
              </a:defRPr>
            </a:lvl7pPr>
            <a:lvl8pPr marL="1371600" algn="l" rtl="0" eaLnBrk="1" fontAlgn="base" hangingPunct="1">
              <a:lnSpc>
                <a:spcPct val="85000"/>
              </a:lnSpc>
              <a:spcBef>
                <a:spcPct val="0"/>
              </a:spcBef>
              <a:spcAft>
                <a:spcPct val="0"/>
              </a:spcAft>
              <a:defRPr sz="3200">
                <a:solidFill>
                  <a:schemeClr val="tx2"/>
                </a:solidFill>
                <a:latin typeface="Arial" charset="0"/>
              </a:defRPr>
            </a:lvl8pPr>
            <a:lvl9pPr marL="1828800" algn="l" rtl="0" eaLnBrk="1" fontAlgn="base" hangingPunct="1">
              <a:lnSpc>
                <a:spcPct val="85000"/>
              </a:lnSpc>
              <a:spcBef>
                <a:spcPct val="0"/>
              </a:spcBef>
              <a:spcAft>
                <a:spcPct val="0"/>
              </a:spcAft>
              <a:defRPr sz="3200">
                <a:solidFill>
                  <a:schemeClr val="tx2"/>
                </a:solidFill>
                <a:latin typeface="Arial" charset="0"/>
              </a:defRPr>
            </a:lvl9pPr>
          </a:lstStyle>
          <a:p>
            <a:pPr>
              <a:lnSpc>
                <a:spcPct val="90000"/>
              </a:lnSpc>
            </a:pPr>
            <a:r>
              <a:rPr lang="en-US" sz="3600" b="1" dirty="0">
                <a:latin typeface="Calibri" panose="020F0502020204030204" pitchFamily="34" charset="0"/>
                <a:cs typeface="Calibri"/>
              </a:rPr>
              <a:t>R/R Treatment </a:t>
            </a:r>
            <a:br>
              <a:rPr lang="en-US" sz="3600" b="1" dirty="0">
                <a:latin typeface="Calibri" panose="020F0502020204030204" pitchFamily="34" charset="0"/>
                <a:cs typeface="Calibri"/>
              </a:rPr>
            </a:br>
            <a:r>
              <a:rPr lang="en-US" sz="3600" b="1" u="sng" dirty="0">
                <a:latin typeface="Calibri" panose="020F0502020204030204" pitchFamily="34" charset="0"/>
                <a:cs typeface="Calibri"/>
              </a:rPr>
              <a:t>without</a:t>
            </a:r>
            <a:r>
              <a:rPr lang="en-US" sz="3600" b="1" dirty="0">
                <a:latin typeface="Calibri" panose="020F0502020204030204" pitchFamily="34" charset="0"/>
                <a:cs typeface="Calibri"/>
              </a:rPr>
              <a:t> del(17p)/TP53 Mutation</a:t>
            </a:r>
          </a:p>
        </p:txBody>
      </p:sp>
    </p:spTree>
    <p:extLst>
      <p:ext uri="{BB962C8B-B14F-4D97-AF65-F5344CB8AC3E}">
        <p14:creationId xmlns:p14="http://schemas.microsoft.com/office/powerpoint/2010/main" val="179748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5">
                                            <p:graphicEl>
                                              <a:dgm id="{75BD98A5-8D5C-0648-A45A-B1362C756DFD}"/>
                                            </p:graphicEl>
                                          </p:spTgt>
                                        </p:tgtEl>
                                        <p:attrNameLst>
                                          <p:attrName>fillcolor</p:attrName>
                                        </p:attrNameLst>
                                      </p:cBhvr>
                                      <p:to>
                                        <a:srgbClr val="5580CF"/>
                                      </p:to>
                                    </p:animClr>
                                    <p:set>
                                      <p:cBhvr>
                                        <p:cTn id="7" dur="2000" fill="hold"/>
                                        <p:tgtEl>
                                          <p:spTgt spid="5">
                                            <p:graphicEl>
                                              <a:dgm id="{75BD98A5-8D5C-0648-A45A-B1362C756DFD}"/>
                                            </p:graphicEl>
                                          </p:spTgt>
                                        </p:tgtEl>
                                        <p:attrNameLst>
                                          <p:attrName>fill.type</p:attrName>
                                        </p:attrNameLst>
                                      </p:cBhvr>
                                      <p:to>
                                        <p:strVal val="solid"/>
                                      </p:to>
                                    </p:set>
                                    <p:set>
                                      <p:cBhvr>
                                        <p:cTn id="8" dur="2000" fill="hold"/>
                                        <p:tgtEl>
                                          <p:spTgt spid="5">
                                            <p:graphicEl>
                                              <a:dgm id="{75BD98A5-8D5C-0648-A45A-B1362C756DFD}"/>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5">
                                            <p:graphicEl>
                                              <a:dgm id="{EDB62DF1-0790-0946-A705-068B46E9519D}"/>
                                            </p:graphicEl>
                                          </p:spTgt>
                                        </p:tgtEl>
                                        <p:attrNameLst>
                                          <p:attrName>fillcolor</p:attrName>
                                        </p:attrNameLst>
                                      </p:cBhvr>
                                      <p:to>
                                        <a:srgbClr val="5580CF"/>
                                      </p:to>
                                    </p:animClr>
                                    <p:set>
                                      <p:cBhvr>
                                        <p:cTn id="11" dur="2000" fill="hold"/>
                                        <p:tgtEl>
                                          <p:spTgt spid="5">
                                            <p:graphicEl>
                                              <a:dgm id="{EDB62DF1-0790-0946-A705-068B46E9519D}"/>
                                            </p:graphicEl>
                                          </p:spTgt>
                                        </p:tgtEl>
                                        <p:attrNameLst>
                                          <p:attrName>fill.type</p:attrName>
                                        </p:attrNameLst>
                                      </p:cBhvr>
                                      <p:to>
                                        <p:strVal val="solid"/>
                                      </p:to>
                                    </p:set>
                                    <p:set>
                                      <p:cBhvr>
                                        <p:cTn id="12" dur="2000" fill="hold"/>
                                        <p:tgtEl>
                                          <p:spTgt spid="5">
                                            <p:graphicEl>
                                              <a:dgm id="{EDB62DF1-0790-0946-A705-068B46E9519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37398835"/>
              </p:ext>
            </p:extLst>
          </p:nvPr>
        </p:nvGraphicFramePr>
        <p:xfrm>
          <a:off x="274430" y="1253862"/>
          <a:ext cx="8558673" cy="391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0">
            <a:extLst>
              <a:ext uri="{FF2B5EF4-FFF2-40B4-BE49-F238E27FC236}">
                <a16:creationId xmlns:a16="http://schemas.microsoft.com/office/drawing/2014/main" id="{4AD2C47B-37D7-4607-AD48-BD5875613E48}"/>
              </a:ext>
            </a:extLst>
          </p:cNvPr>
          <p:cNvSpPr txBox="1">
            <a:spLocks noGrp="1"/>
          </p:cNvSpPr>
          <p:nvPr>
            <p:ph type="ctrTitle"/>
          </p:nvPr>
        </p:nvSpPr>
        <p:spPr bwMode="auto">
          <a:xfrm>
            <a:off x="12700" y="12700"/>
            <a:ext cx="9131300" cy="1016000"/>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fontAlgn="base">
              <a:lnSpc>
                <a:spcPct val="85000"/>
              </a:lnSpc>
              <a:spcBef>
                <a:spcPct val="0"/>
              </a:spcBef>
              <a:spcAft>
                <a:spcPct val="0"/>
              </a:spcAft>
              <a:defRPr sz="2800">
                <a:solidFill>
                  <a:srgbClr val="FFFFFF"/>
                </a:solidFill>
                <a:latin typeface="Calibri" charset="0"/>
                <a:ea typeface="Calibri" charset="0"/>
                <a:cs typeface="Calibri" charset="0"/>
              </a:defRPr>
            </a:lvl1pPr>
            <a:lvl2pPr algn="l" rtl="0" fontAlgn="base">
              <a:lnSpc>
                <a:spcPct val="85000"/>
              </a:lnSpc>
              <a:spcBef>
                <a:spcPct val="0"/>
              </a:spcBef>
              <a:spcAft>
                <a:spcPct val="0"/>
              </a:spcAft>
              <a:defRPr sz="3200">
                <a:solidFill>
                  <a:schemeClr val="tx1"/>
                </a:solidFill>
                <a:latin typeface="Arial" charset="0"/>
              </a:defRPr>
            </a:lvl2pPr>
            <a:lvl3pPr algn="l" rtl="0" fontAlgn="base">
              <a:lnSpc>
                <a:spcPct val="85000"/>
              </a:lnSpc>
              <a:spcBef>
                <a:spcPct val="0"/>
              </a:spcBef>
              <a:spcAft>
                <a:spcPct val="0"/>
              </a:spcAft>
              <a:defRPr sz="3200">
                <a:solidFill>
                  <a:schemeClr val="tx1"/>
                </a:solidFill>
                <a:latin typeface="Arial" charset="0"/>
              </a:defRPr>
            </a:lvl3pPr>
            <a:lvl4pPr algn="l" rtl="0" fontAlgn="base">
              <a:lnSpc>
                <a:spcPct val="85000"/>
              </a:lnSpc>
              <a:spcBef>
                <a:spcPct val="0"/>
              </a:spcBef>
              <a:spcAft>
                <a:spcPct val="0"/>
              </a:spcAft>
              <a:defRPr sz="3200">
                <a:solidFill>
                  <a:schemeClr val="tx1"/>
                </a:solidFill>
                <a:latin typeface="Arial" charset="0"/>
              </a:defRPr>
            </a:lvl4pPr>
            <a:lvl5pPr algn="l" rtl="0" fontAlgn="base">
              <a:lnSpc>
                <a:spcPct val="85000"/>
              </a:lnSpc>
              <a:spcBef>
                <a:spcPct val="0"/>
              </a:spcBef>
              <a:spcAft>
                <a:spcPct val="0"/>
              </a:spcAft>
              <a:defRPr sz="3200">
                <a:solidFill>
                  <a:schemeClr val="tx1"/>
                </a:solidFill>
                <a:latin typeface="Arial" charset="0"/>
              </a:defRPr>
            </a:lvl5pPr>
            <a:lvl6pPr marL="457200" algn="l" rtl="0" eaLnBrk="1" fontAlgn="base" hangingPunct="1">
              <a:lnSpc>
                <a:spcPct val="85000"/>
              </a:lnSpc>
              <a:spcBef>
                <a:spcPct val="0"/>
              </a:spcBef>
              <a:spcAft>
                <a:spcPct val="0"/>
              </a:spcAft>
              <a:defRPr sz="3200">
                <a:solidFill>
                  <a:schemeClr val="tx2"/>
                </a:solidFill>
                <a:latin typeface="Arial" charset="0"/>
              </a:defRPr>
            </a:lvl6pPr>
            <a:lvl7pPr marL="914400" algn="l" rtl="0" eaLnBrk="1" fontAlgn="base" hangingPunct="1">
              <a:lnSpc>
                <a:spcPct val="85000"/>
              </a:lnSpc>
              <a:spcBef>
                <a:spcPct val="0"/>
              </a:spcBef>
              <a:spcAft>
                <a:spcPct val="0"/>
              </a:spcAft>
              <a:defRPr sz="3200">
                <a:solidFill>
                  <a:schemeClr val="tx2"/>
                </a:solidFill>
                <a:latin typeface="Arial" charset="0"/>
              </a:defRPr>
            </a:lvl7pPr>
            <a:lvl8pPr marL="1371600" algn="l" rtl="0" eaLnBrk="1" fontAlgn="base" hangingPunct="1">
              <a:lnSpc>
                <a:spcPct val="85000"/>
              </a:lnSpc>
              <a:spcBef>
                <a:spcPct val="0"/>
              </a:spcBef>
              <a:spcAft>
                <a:spcPct val="0"/>
              </a:spcAft>
              <a:defRPr sz="3200">
                <a:solidFill>
                  <a:schemeClr val="tx2"/>
                </a:solidFill>
                <a:latin typeface="Arial" charset="0"/>
              </a:defRPr>
            </a:lvl8pPr>
            <a:lvl9pPr marL="1828800" algn="l" rtl="0" eaLnBrk="1" fontAlgn="base" hangingPunct="1">
              <a:lnSpc>
                <a:spcPct val="85000"/>
              </a:lnSpc>
              <a:spcBef>
                <a:spcPct val="0"/>
              </a:spcBef>
              <a:spcAft>
                <a:spcPct val="0"/>
              </a:spcAft>
              <a:defRPr sz="3200">
                <a:solidFill>
                  <a:schemeClr val="tx2"/>
                </a:solidFill>
                <a:latin typeface="Arial" charset="0"/>
              </a:defRPr>
            </a:lvl9pPr>
          </a:lstStyle>
          <a:p>
            <a:pPr>
              <a:lnSpc>
                <a:spcPct val="90000"/>
              </a:lnSpc>
            </a:pPr>
            <a:r>
              <a:rPr lang="en-US" sz="3600" b="1" dirty="0">
                <a:latin typeface="Calibri" panose="020F0502020204030204" pitchFamily="34" charset="0"/>
                <a:cs typeface="Calibri"/>
              </a:rPr>
              <a:t>R/R Treatment </a:t>
            </a:r>
            <a:r>
              <a:rPr lang="en-US" sz="3600" b="1" u="sng" dirty="0">
                <a:latin typeface="Calibri" panose="020F0502020204030204" pitchFamily="34" charset="0"/>
                <a:cs typeface="Calibri"/>
              </a:rPr>
              <a:t>with</a:t>
            </a:r>
            <a:r>
              <a:rPr lang="en-US" sz="3600" b="1" dirty="0">
                <a:latin typeface="Calibri" panose="020F0502020204030204" pitchFamily="34" charset="0"/>
                <a:cs typeface="Calibri"/>
              </a:rPr>
              <a:t> del(17p)/TP53 Mutation</a:t>
            </a:r>
          </a:p>
        </p:txBody>
      </p:sp>
      <p:sp>
        <p:nvSpPr>
          <p:cNvPr id="9" name="TextBox 8"/>
          <p:cNvSpPr txBox="1"/>
          <p:nvPr/>
        </p:nvSpPr>
        <p:spPr>
          <a:xfrm>
            <a:off x="254000" y="4876800"/>
            <a:ext cx="8890000" cy="254000"/>
          </a:xfrm>
          <a:prstGeom prst="rect">
            <a:avLst/>
          </a:prstGeom>
          <a:noFill/>
        </p:spPr>
        <p:txBody>
          <a:bodyPr wrap="square" rtlCol="0" anchor="ctr">
            <a:noAutofit/>
          </a:bodyPr>
          <a:lstStyle/>
          <a:p>
            <a:pPr lvl="0" algn="r" defTabSz="342900">
              <a:defRPr/>
            </a:pPr>
            <a:r>
              <a:rPr lang="en-US" sz="1200" dirty="0">
                <a:solidFill>
                  <a:srgbClr val="000000"/>
                </a:solidFill>
                <a:latin typeface="Calibri" panose="020F0502020204030204" pitchFamily="34" charset="0"/>
              </a:rPr>
              <a:t>NCCN. CLL/SLL Guidelines. v4.2020</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3607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5">
                                            <p:graphicEl>
                                              <a:dgm id="{75BD98A5-8D5C-0648-A45A-B1362C756DFD}"/>
                                            </p:graphicEl>
                                          </p:spTgt>
                                        </p:tgtEl>
                                        <p:attrNameLst>
                                          <p:attrName>fillcolor</p:attrName>
                                        </p:attrNameLst>
                                      </p:cBhvr>
                                      <p:to>
                                        <a:srgbClr val="5580CF"/>
                                      </p:to>
                                    </p:animClr>
                                    <p:set>
                                      <p:cBhvr>
                                        <p:cTn id="7" dur="2000" fill="hold"/>
                                        <p:tgtEl>
                                          <p:spTgt spid="5">
                                            <p:graphicEl>
                                              <a:dgm id="{75BD98A5-8D5C-0648-A45A-B1362C756DFD}"/>
                                            </p:graphicEl>
                                          </p:spTgt>
                                        </p:tgtEl>
                                        <p:attrNameLst>
                                          <p:attrName>fill.type</p:attrName>
                                        </p:attrNameLst>
                                      </p:cBhvr>
                                      <p:to>
                                        <p:strVal val="solid"/>
                                      </p:to>
                                    </p:set>
                                    <p:set>
                                      <p:cBhvr>
                                        <p:cTn id="8" dur="2000" fill="hold"/>
                                        <p:tgtEl>
                                          <p:spTgt spid="5">
                                            <p:graphicEl>
                                              <a:dgm id="{75BD98A5-8D5C-0648-A45A-B1362C756DF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712" y="1225772"/>
            <a:ext cx="5459991" cy="3785778"/>
            <a:chOff x="97004" y="1091022"/>
            <a:chExt cx="5459991" cy="3785778"/>
          </a:xfrm>
        </p:grpSpPr>
        <p:pic>
          <p:nvPicPr>
            <p:cNvPr id="2" name="Picture 1"/>
            <p:cNvPicPr>
              <a:picLocks noChangeAspect="1"/>
            </p:cNvPicPr>
            <p:nvPr/>
          </p:nvPicPr>
          <p:blipFill>
            <a:blip r:embed="rId4"/>
            <a:stretch>
              <a:fillRect/>
            </a:stretch>
          </p:blipFill>
          <p:spPr>
            <a:xfrm>
              <a:off x="113046" y="1091022"/>
              <a:ext cx="5443949" cy="3785778"/>
            </a:xfrm>
            <a:prstGeom prst="rect">
              <a:avLst/>
            </a:prstGeom>
          </p:spPr>
        </p:pic>
        <p:sp>
          <p:nvSpPr>
            <p:cNvPr id="4" name="Rectangle 3"/>
            <p:cNvSpPr/>
            <p:nvPr/>
          </p:nvSpPr>
          <p:spPr>
            <a:xfrm>
              <a:off x="97004" y="1151543"/>
              <a:ext cx="328112" cy="324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Title 3"/>
          <p:cNvSpPr txBox="1">
            <a:spLocks/>
          </p:cNvSpPr>
          <p:nvPr/>
        </p:nvSpPr>
        <p:spPr>
          <a:xfrm>
            <a:off x="12700" y="12700"/>
            <a:ext cx="9131300" cy="1066800"/>
          </a:xfrm>
          <a:prstGeom prst="rect">
            <a:avLst/>
          </a:prstGeom>
        </p:spPr>
        <p:txBody>
          <a:bodyPr vert="horz" lIns="51435" tIns="25718" rIns="51435" bIns="25718" rtlCol="0" anchor="ctr">
            <a:noAutofit/>
          </a:bodyPr>
          <a:lstStyle>
            <a:lvl1pPr algn="l" rtl="0" eaLnBrk="1" fontAlgn="base" hangingPunct="1">
              <a:lnSpc>
                <a:spcPct val="90000"/>
              </a:lnSpc>
              <a:spcBef>
                <a:spcPct val="0"/>
              </a:spcBef>
              <a:spcAft>
                <a:spcPct val="0"/>
              </a:spcAft>
              <a:defRPr sz="3200" b="1" i="0">
                <a:solidFill>
                  <a:schemeClr val="tx1"/>
                </a:solidFill>
                <a:latin typeface="Calibri"/>
                <a:ea typeface="+mj-ea"/>
                <a:cs typeface="Calibri"/>
              </a:defRPr>
            </a:lvl1pPr>
            <a:lvl2pPr algn="l" rtl="0" eaLnBrk="1" fontAlgn="base" hangingPunct="1">
              <a:lnSpc>
                <a:spcPct val="90000"/>
              </a:lnSpc>
              <a:spcBef>
                <a:spcPct val="0"/>
              </a:spcBef>
              <a:spcAft>
                <a:spcPct val="0"/>
              </a:spcAft>
              <a:defRPr sz="3400" b="1">
                <a:solidFill>
                  <a:schemeClr val="bg2"/>
                </a:solidFill>
                <a:latin typeface="Arial" charset="0"/>
              </a:defRPr>
            </a:lvl2pPr>
            <a:lvl3pPr algn="l" rtl="0" eaLnBrk="1" fontAlgn="base" hangingPunct="1">
              <a:lnSpc>
                <a:spcPct val="90000"/>
              </a:lnSpc>
              <a:spcBef>
                <a:spcPct val="0"/>
              </a:spcBef>
              <a:spcAft>
                <a:spcPct val="0"/>
              </a:spcAft>
              <a:defRPr sz="3400" b="1">
                <a:solidFill>
                  <a:schemeClr val="bg2"/>
                </a:solidFill>
                <a:latin typeface="Arial" charset="0"/>
              </a:defRPr>
            </a:lvl3pPr>
            <a:lvl4pPr algn="l" rtl="0" eaLnBrk="1" fontAlgn="base" hangingPunct="1">
              <a:lnSpc>
                <a:spcPct val="90000"/>
              </a:lnSpc>
              <a:spcBef>
                <a:spcPct val="0"/>
              </a:spcBef>
              <a:spcAft>
                <a:spcPct val="0"/>
              </a:spcAft>
              <a:defRPr sz="3400" b="1">
                <a:solidFill>
                  <a:schemeClr val="bg2"/>
                </a:solidFill>
                <a:latin typeface="Arial" charset="0"/>
              </a:defRPr>
            </a:lvl4pPr>
            <a:lvl5pPr algn="l" rtl="0" eaLnBrk="1" fontAlgn="base" hangingPunct="1">
              <a:lnSpc>
                <a:spcPct val="90000"/>
              </a:lnSpc>
              <a:spcBef>
                <a:spcPct val="0"/>
              </a:spcBef>
              <a:spcAft>
                <a:spcPct val="0"/>
              </a:spcAft>
              <a:defRPr sz="3400" b="1">
                <a:solidFill>
                  <a:schemeClr val="bg2"/>
                </a:solidFill>
                <a:latin typeface="Arial" charset="0"/>
              </a:defRPr>
            </a:lvl5pPr>
            <a:lvl6pPr marL="457189" algn="l" rtl="0" eaLnBrk="1" fontAlgn="base" hangingPunct="1">
              <a:lnSpc>
                <a:spcPct val="90000"/>
              </a:lnSpc>
              <a:spcBef>
                <a:spcPct val="0"/>
              </a:spcBef>
              <a:spcAft>
                <a:spcPct val="0"/>
              </a:spcAft>
              <a:defRPr sz="3400" b="1">
                <a:solidFill>
                  <a:schemeClr val="bg2"/>
                </a:solidFill>
                <a:latin typeface="Arial" charset="0"/>
              </a:defRPr>
            </a:lvl6pPr>
            <a:lvl7pPr marL="914377" algn="l" rtl="0" eaLnBrk="1" fontAlgn="base" hangingPunct="1">
              <a:lnSpc>
                <a:spcPct val="90000"/>
              </a:lnSpc>
              <a:spcBef>
                <a:spcPct val="0"/>
              </a:spcBef>
              <a:spcAft>
                <a:spcPct val="0"/>
              </a:spcAft>
              <a:defRPr sz="3400" b="1">
                <a:solidFill>
                  <a:schemeClr val="bg2"/>
                </a:solidFill>
                <a:latin typeface="Arial" charset="0"/>
              </a:defRPr>
            </a:lvl7pPr>
            <a:lvl8pPr marL="1371566" algn="l" rtl="0" eaLnBrk="1" fontAlgn="base" hangingPunct="1">
              <a:lnSpc>
                <a:spcPct val="90000"/>
              </a:lnSpc>
              <a:spcBef>
                <a:spcPct val="0"/>
              </a:spcBef>
              <a:spcAft>
                <a:spcPct val="0"/>
              </a:spcAft>
              <a:defRPr sz="3400" b="1">
                <a:solidFill>
                  <a:schemeClr val="bg2"/>
                </a:solidFill>
                <a:latin typeface="Arial" charset="0"/>
              </a:defRPr>
            </a:lvl8pPr>
            <a:lvl9pPr marL="1828754" algn="l" rtl="0" eaLnBrk="1" fontAlgn="base" hangingPunct="1">
              <a:lnSpc>
                <a:spcPct val="90000"/>
              </a:lnSpc>
              <a:spcBef>
                <a:spcPct val="0"/>
              </a:spcBef>
              <a:spcAft>
                <a:spcPct val="0"/>
              </a:spcAft>
              <a:defRPr sz="3400" b="1">
                <a:solidFill>
                  <a:schemeClr val="bg2"/>
                </a:solidFill>
                <a:latin typeface="Arial" charset="0"/>
              </a:defRPr>
            </a:lvl9pPr>
          </a:lstStyle>
          <a:p>
            <a:pPr marL="0" marR="0" lvl="0" indent="0" algn="ctr" defTabSz="514350" rtl="0" eaLnBrk="1" fontAlgn="base" latinLnBrk="0" hangingPunct="1">
              <a:lnSpc>
                <a:spcPct val="90000"/>
              </a:lnSpc>
              <a:spcBef>
                <a:spcPct val="0"/>
              </a:spcBef>
              <a:spcAft>
                <a:spcPct val="0"/>
              </a:spcAft>
              <a:buClrTx/>
              <a:buSzTx/>
              <a:buFontTx/>
              <a:buNone/>
              <a:tabLst/>
              <a:defRPr/>
            </a:pPr>
            <a:r>
              <a:rPr kumimoji="0" lang="en-US" sz="2600" i="0" u="none" strike="noStrike" kern="1200" cap="none" spc="0" normalizeH="0" baseline="0" noProof="0" dirty="0">
                <a:ln>
                  <a:noFill/>
                </a:ln>
                <a:solidFill>
                  <a:srgbClr val="FFFFFF"/>
                </a:solidFill>
                <a:effectLst/>
                <a:uLnTx/>
                <a:uFillTx/>
                <a:latin typeface="Calibri" panose="020F0502020204030204" pitchFamily="34" charset="0"/>
                <a:ea typeface="+mj-ea"/>
                <a:cs typeface="Calibri"/>
              </a:rPr>
              <a:t>Ibrutinib Significantly Extended PFS Compared with Ofatumumab </a:t>
            </a:r>
          </a:p>
          <a:p>
            <a:pPr marL="0" marR="0" lvl="0" indent="0" algn="ctr" defTabSz="514350" rtl="0" eaLnBrk="1" fontAlgn="base" latinLnBrk="0" hangingPunct="1">
              <a:lnSpc>
                <a:spcPct val="90000"/>
              </a:lnSpc>
              <a:spcBef>
                <a:spcPct val="0"/>
              </a:spcBef>
              <a:spcAft>
                <a:spcPct val="0"/>
              </a:spcAft>
              <a:buClrTx/>
              <a:buSzTx/>
              <a:buFontTx/>
              <a:buNone/>
              <a:tabLst/>
              <a:defRPr/>
            </a:pPr>
            <a:r>
              <a:rPr kumimoji="0" lang="en-US" sz="2400" i="1" u="none" strike="noStrike" kern="1200" cap="none" spc="0" normalizeH="0" baseline="0" noProof="0" dirty="0">
                <a:ln>
                  <a:noFill/>
                </a:ln>
                <a:solidFill>
                  <a:srgbClr val="FFFFFF"/>
                </a:solidFill>
                <a:effectLst/>
                <a:uLnTx/>
                <a:uFillTx/>
                <a:latin typeface="Calibri" panose="020F0502020204030204" pitchFamily="34" charset="0"/>
                <a:ea typeface="+mj-ea"/>
                <a:cs typeface="Calibri"/>
              </a:rPr>
              <a:t>(RESONATE ~6-year Update)</a:t>
            </a:r>
            <a:endParaRPr kumimoji="0" lang="en-US" sz="2400" i="1" u="none" strike="noStrike" kern="0" cap="none" spc="0" normalizeH="0" baseline="0" noProof="0" dirty="0">
              <a:ln>
                <a:noFill/>
              </a:ln>
              <a:solidFill>
                <a:srgbClr val="FFFFFF"/>
              </a:solidFill>
              <a:effectLst/>
              <a:uLnTx/>
              <a:uFillTx/>
              <a:latin typeface="Calibri" panose="020F0502020204030204" pitchFamily="34" charset="0"/>
              <a:ea typeface="+mj-ea"/>
              <a:cs typeface="Calibri"/>
            </a:endParaRPr>
          </a:p>
        </p:txBody>
      </p:sp>
      <p:sp>
        <p:nvSpPr>
          <p:cNvPr id="5" name="TextBox 4">
            <a:extLst>
              <a:ext uri="{FF2B5EF4-FFF2-40B4-BE49-F238E27FC236}">
                <a16:creationId xmlns:a16="http://schemas.microsoft.com/office/drawing/2014/main" id="{42B88C0E-4478-4D94-AFE9-C70D3C396879}"/>
              </a:ext>
            </a:extLst>
          </p:cNvPr>
          <p:cNvSpPr txBox="1"/>
          <p:nvPr/>
        </p:nvSpPr>
        <p:spPr>
          <a:xfrm>
            <a:off x="254000" y="4876800"/>
            <a:ext cx="8890000" cy="254000"/>
          </a:xfrm>
          <a:prstGeom prst="rect">
            <a:avLst/>
          </a:prstGeom>
          <a:noFill/>
        </p:spPr>
        <p:txBody>
          <a:bodyPr wrap="squar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Byrd JC,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Blood</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 Munir T,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Am J Hematol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a:t>
            </a:r>
          </a:p>
        </p:txBody>
      </p:sp>
      <p:graphicFrame>
        <p:nvGraphicFramePr>
          <p:cNvPr id="6" name="Content Placeholder 9">
            <a:extLst>
              <a:ext uri="{FF2B5EF4-FFF2-40B4-BE49-F238E27FC236}">
                <a16:creationId xmlns:a16="http://schemas.microsoft.com/office/drawing/2014/main" id="{17143917-4EC5-4B4E-82F0-F594F0E15391}"/>
              </a:ext>
            </a:extLst>
          </p:cNvPr>
          <p:cNvGraphicFramePr>
            <a:graphicFrameLocks/>
          </p:cNvGraphicFramePr>
          <p:nvPr>
            <p:extLst>
              <p:ext uri="{D42A27DB-BD31-4B8C-83A1-F6EECF244321}">
                <p14:modId xmlns:p14="http://schemas.microsoft.com/office/powerpoint/2010/main" val="1564141283"/>
              </p:ext>
            </p:extLst>
          </p:nvPr>
        </p:nvGraphicFramePr>
        <p:xfrm>
          <a:off x="5653275" y="1227221"/>
          <a:ext cx="3173894" cy="3392902"/>
        </p:xfrm>
        <a:graphic>
          <a:graphicData uri="http://schemas.openxmlformats.org/drawingml/2006/table">
            <a:tbl>
              <a:tblPr firstRow="1" bandRow="1">
                <a:tableStyleId>{EB9631B5-78F2-41C9-869B-9F39066F8104}</a:tableStyleId>
              </a:tblPr>
              <a:tblGrid>
                <a:gridCol w="1830368">
                  <a:extLst>
                    <a:ext uri="{9D8B030D-6E8A-4147-A177-3AD203B41FA5}">
                      <a16:colId xmlns:a16="http://schemas.microsoft.com/office/drawing/2014/main" val="2658579984"/>
                    </a:ext>
                  </a:extLst>
                </a:gridCol>
                <a:gridCol w="1343526">
                  <a:extLst>
                    <a:ext uri="{9D8B030D-6E8A-4147-A177-3AD203B41FA5}">
                      <a16:colId xmlns:a16="http://schemas.microsoft.com/office/drawing/2014/main" val="20000"/>
                    </a:ext>
                  </a:extLst>
                </a:gridCol>
              </a:tblGrid>
              <a:tr h="713782">
                <a:tc>
                  <a:txBody>
                    <a:bodyPr/>
                    <a:lstStyle/>
                    <a:p>
                      <a:pPr>
                        <a:lnSpc>
                          <a:spcPct val="100000"/>
                        </a:lnSpc>
                      </a:pPr>
                      <a:endParaRPr lang="en-US" sz="1800" b="1" dirty="0">
                        <a:solidFill>
                          <a:schemeClr val="tx1"/>
                        </a:solidFill>
                      </a:endParaRPr>
                    </a:p>
                  </a:txBody>
                  <a:tcPr marL="25718" marR="25718" marT="5144" marB="5144" anchor="ctr">
                    <a:solidFill>
                      <a:srgbClr val="F25724"/>
                    </a:solidFill>
                  </a:tcPr>
                </a:tc>
                <a:tc>
                  <a:txBody>
                    <a:bodyPr/>
                    <a:lstStyle/>
                    <a:p>
                      <a:pPr algn="ctr">
                        <a:lnSpc>
                          <a:spcPct val="100000"/>
                        </a:lnSpc>
                      </a:pPr>
                      <a:r>
                        <a:rPr lang="en-US" sz="1800" dirty="0"/>
                        <a:t>Median PFS (months)</a:t>
                      </a:r>
                      <a:endParaRPr lang="en-US" sz="1800" b="1" dirty="0">
                        <a:solidFill>
                          <a:schemeClr val="tx1"/>
                        </a:solidFill>
                      </a:endParaRPr>
                    </a:p>
                  </a:txBody>
                  <a:tcPr marL="25718" marR="25718" marT="5144" marB="5144" anchor="ctr">
                    <a:solidFill>
                      <a:srgbClr val="F25724"/>
                    </a:solidFill>
                  </a:tcPr>
                </a:tc>
                <a:extLst>
                  <a:ext uri="{0D108BD9-81ED-4DB2-BD59-A6C34878D82A}">
                    <a16:rowId xmlns:a16="http://schemas.microsoft.com/office/drawing/2014/main" val="10000"/>
                  </a:ext>
                </a:extLst>
              </a:tr>
              <a:tr h="365557">
                <a:tc>
                  <a:txBody>
                    <a:bodyPr/>
                    <a:lstStyle/>
                    <a:p>
                      <a:pPr marL="91440">
                        <a:lnSpc>
                          <a:spcPct val="100000"/>
                        </a:lnSpc>
                      </a:pPr>
                      <a:r>
                        <a:rPr lang="en-US" sz="1600" b="1" dirty="0"/>
                        <a:t>All (ibrut vs ofatu)</a:t>
                      </a:r>
                      <a:endParaRPr lang="en-US" sz="1600" b="1" dirty="0">
                        <a:solidFill>
                          <a:srgbClr val="336699"/>
                        </a:solidFill>
                      </a:endParaRPr>
                    </a:p>
                  </a:txBody>
                  <a:tcPr marL="25718" marR="25718" marT="5144" marB="5144" anchor="ctr"/>
                </a:tc>
                <a:tc>
                  <a:txBody>
                    <a:bodyPr/>
                    <a:lstStyle/>
                    <a:p>
                      <a:pPr algn="ctr">
                        <a:lnSpc>
                          <a:spcPct val="100000"/>
                        </a:lnSpc>
                      </a:pPr>
                      <a:r>
                        <a:rPr lang="en-US" sz="1600" b="1" dirty="0"/>
                        <a:t>44.1 vs 8.11 </a:t>
                      </a:r>
                      <a:endParaRPr lang="en-US" sz="1600" b="1" dirty="0">
                        <a:solidFill>
                          <a:srgbClr val="336699"/>
                        </a:solidFill>
                      </a:endParaRPr>
                    </a:p>
                  </a:txBody>
                  <a:tcPr marL="25718" marR="25718" marT="5144" marB="5144" anchor="ctr"/>
                </a:tc>
                <a:extLst>
                  <a:ext uri="{0D108BD9-81ED-4DB2-BD59-A6C34878D82A}">
                    <a16:rowId xmlns:a16="http://schemas.microsoft.com/office/drawing/2014/main" val="10001"/>
                  </a:ext>
                </a:extLst>
              </a:tr>
              <a:tr h="330509">
                <a:tc>
                  <a:txBody>
                    <a:bodyPr/>
                    <a:lstStyle/>
                    <a:p>
                      <a:pPr marL="91440">
                        <a:lnSpc>
                          <a:spcPct val="100000"/>
                        </a:lnSpc>
                      </a:pPr>
                      <a:r>
                        <a:rPr lang="en-US" sz="1400" dirty="0"/>
                        <a:t>Del(17p) </a:t>
                      </a:r>
                      <a:endParaRPr lang="en-US" sz="1400" b="1" i="1" dirty="0">
                        <a:solidFill>
                          <a:schemeClr val="tx1"/>
                        </a:solidFill>
                      </a:endParaRPr>
                    </a:p>
                  </a:txBody>
                  <a:tcPr marL="25718" marR="25718" marT="5144" marB="5144" anchor="ctr"/>
                </a:tc>
                <a:tc>
                  <a:txBody>
                    <a:bodyPr/>
                    <a:lstStyle/>
                    <a:p>
                      <a:pPr algn="ctr">
                        <a:lnSpc>
                          <a:spcPct val="100000"/>
                        </a:lnSpc>
                      </a:pPr>
                      <a:r>
                        <a:rPr lang="en-US" sz="1400" dirty="0"/>
                        <a:t>40.6</a:t>
                      </a:r>
                      <a:endParaRPr lang="en-US" sz="1400" dirty="0">
                        <a:solidFill>
                          <a:schemeClr val="tx1"/>
                        </a:solidFill>
                      </a:endParaRPr>
                    </a:p>
                  </a:txBody>
                  <a:tcPr marL="25718" marR="25718" marT="5144" marB="5144" anchor="ctr"/>
                </a:tc>
                <a:extLst>
                  <a:ext uri="{0D108BD9-81ED-4DB2-BD59-A6C34878D82A}">
                    <a16:rowId xmlns:a16="http://schemas.microsoft.com/office/drawing/2014/main" val="10002"/>
                  </a:ext>
                </a:extLst>
              </a:tr>
              <a:tr h="330509">
                <a:tc>
                  <a:txBody>
                    <a:bodyPr/>
                    <a:lstStyle/>
                    <a:p>
                      <a:pPr marL="91440">
                        <a:lnSpc>
                          <a:spcPct val="100000"/>
                        </a:lnSpc>
                      </a:pPr>
                      <a:r>
                        <a:rPr lang="en-US" sz="1400" dirty="0"/>
                        <a:t>Del(11q) </a:t>
                      </a:r>
                      <a:endParaRPr lang="en-US" sz="1400" b="1" dirty="0">
                        <a:solidFill>
                          <a:srgbClr val="336699"/>
                        </a:solidFill>
                      </a:endParaRPr>
                    </a:p>
                  </a:txBody>
                  <a:tcPr marL="25718" marR="25718" marT="5144" marB="5144" anchor="ctr"/>
                </a:tc>
                <a:tc>
                  <a:txBody>
                    <a:bodyPr/>
                    <a:lstStyle/>
                    <a:p>
                      <a:pPr algn="ctr">
                        <a:lnSpc>
                          <a:spcPct val="100000"/>
                        </a:lnSpc>
                      </a:pPr>
                      <a:r>
                        <a:rPr lang="en-US" sz="1400" dirty="0"/>
                        <a:t>60.7</a:t>
                      </a:r>
                      <a:endParaRPr lang="en-US" sz="1400" dirty="0">
                        <a:solidFill>
                          <a:schemeClr val="tx1"/>
                        </a:solidFill>
                      </a:endParaRPr>
                    </a:p>
                  </a:txBody>
                  <a:tcPr marL="25718" marR="25718" marT="5144" marB="5144" anchor="ctr"/>
                </a:tc>
                <a:extLst>
                  <a:ext uri="{0D108BD9-81ED-4DB2-BD59-A6C34878D82A}">
                    <a16:rowId xmlns:a16="http://schemas.microsoft.com/office/drawing/2014/main" val="3823158945"/>
                  </a:ext>
                </a:extLst>
              </a:tr>
              <a:tr h="330509">
                <a:tc>
                  <a:txBody>
                    <a:bodyPr/>
                    <a:lstStyle/>
                    <a:p>
                      <a:pPr marL="91440">
                        <a:lnSpc>
                          <a:spcPct val="100000"/>
                        </a:lnSpc>
                      </a:pPr>
                      <a:r>
                        <a:rPr lang="en-US" sz="1400" dirty="0"/>
                        <a:t>No Del(17p)/Del(11q)</a:t>
                      </a:r>
                      <a:endParaRPr lang="en-US" sz="1400" b="1" dirty="0">
                        <a:solidFill>
                          <a:srgbClr val="336699"/>
                        </a:solidFill>
                      </a:endParaRPr>
                    </a:p>
                  </a:txBody>
                  <a:tcPr marL="25718" marR="25718" marT="5144" marB="5144" anchor="ctr"/>
                </a:tc>
                <a:tc>
                  <a:txBody>
                    <a:bodyPr/>
                    <a:lstStyle/>
                    <a:p>
                      <a:pPr algn="ctr">
                        <a:lnSpc>
                          <a:spcPct val="100000"/>
                        </a:lnSpc>
                      </a:pPr>
                      <a:r>
                        <a:rPr lang="en-US" sz="1400" dirty="0"/>
                        <a:t>42.5</a:t>
                      </a:r>
                      <a:endParaRPr lang="en-US" sz="1400" dirty="0">
                        <a:solidFill>
                          <a:schemeClr val="tx1"/>
                        </a:solidFill>
                      </a:endParaRPr>
                    </a:p>
                  </a:txBody>
                  <a:tcPr marL="25718" marR="25718" marT="5144" marB="5144" anchor="ctr"/>
                </a:tc>
                <a:extLst>
                  <a:ext uri="{0D108BD9-81ED-4DB2-BD59-A6C34878D82A}">
                    <a16:rowId xmlns:a16="http://schemas.microsoft.com/office/drawing/2014/main" val="2136863396"/>
                  </a:ext>
                </a:extLst>
              </a:tr>
              <a:tr h="330509">
                <a:tc>
                  <a:txBody>
                    <a:bodyPr/>
                    <a:lstStyle/>
                    <a:p>
                      <a:pPr marL="91440">
                        <a:lnSpc>
                          <a:spcPct val="100000"/>
                        </a:lnSpc>
                      </a:pPr>
                      <a:r>
                        <a:rPr lang="en-US" sz="1400" dirty="0"/>
                        <a:t>IGHV mutated</a:t>
                      </a:r>
                      <a:endParaRPr lang="en-US" sz="1400" b="1" dirty="0">
                        <a:solidFill>
                          <a:srgbClr val="336699"/>
                        </a:solidFill>
                      </a:endParaRPr>
                    </a:p>
                  </a:txBody>
                  <a:tcPr marL="25718" marR="25718" marT="5144" marB="5144" anchor="ctr"/>
                </a:tc>
                <a:tc>
                  <a:txBody>
                    <a:bodyPr/>
                    <a:lstStyle/>
                    <a:p>
                      <a:pPr algn="ctr">
                        <a:lnSpc>
                          <a:spcPct val="100000"/>
                        </a:lnSpc>
                      </a:pPr>
                      <a:r>
                        <a:rPr lang="en-US" sz="1400" dirty="0"/>
                        <a:t>48.4</a:t>
                      </a:r>
                      <a:endParaRPr lang="en-US" sz="1400" dirty="0">
                        <a:solidFill>
                          <a:schemeClr val="tx1"/>
                        </a:solidFill>
                      </a:endParaRPr>
                    </a:p>
                  </a:txBody>
                  <a:tcPr marL="25718" marR="25718" marT="5144" marB="5144" anchor="ctr"/>
                </a:tc>
                <a:extLst>
                  <a:ext uri="{0D108BD9-81ED-4DB2-BD59-A6C34878D82A}">
                    <a16:rowId xmlns:a16="http://schemas.microsoft.com/office/drawing/2014/main" val="2170523696"/>
                  </a:ext>
                </a:extLst>
              </a:tr>
              <a:tr h="330509">
                <a:tc>
                  <a:txBody>
                    <a:bodyPr/>
                    <a:lstStyle/>
                    <a:p>
                      <a:pPr marL="91440">
                        <a:lnSpc>
                          <a:spcPct val="100000"/>
                        </a:lnSpc>
                      </a:pPr>
                      <a:r>
                        <a:rPr lang="en-US" sz="1400" dirty="0"/>
                        <a:t>Unmutated IGHV </a:t>
                      </a:r>
                      <a:endParaRPr lang="en-US" sz="1400" b="1" dirty="0">
                        <a:solidFill>
                          <a:srgbClr val="336699"/>
                        </a:solidFill>
                      </a:endParaRPr>
                    </a:p>
                  </a:txBody>
                  <a:tcPr marL="25718" marR="25718" marT="5144" marB="5144" anchor="ctr"/>
                </a:tc>
                <a:tc>
                  <a:txBody>
                    <a:bodyPr/>
                    <a:lstStyle/>
                    <a:p>
                      <a:pPr algn="ctr">
                        <a:lnSpc>
                          <a:spcPct val="100000"/>
                        </a:lnSpc>
                      </a:pPr>
                      <a:r>
                        <a:rPr lang="en-US" sz="1400" dirty="0"/>
                        <a:t>49.7</a:t>
                      </a:r>
                      <a:endParaRPr lang="en-US" sz="1400" dirty="0">
                        <a:solidFill>
                          <a:schemeClr val="tx1"/>
                        </a:solidFill>
                      </a:endParaRPr>
                    </a:p>
                  </a:txBody>
                  <a:tcPr marL="25718" marR="25718" marT="5144" marB="5144" anchor="ctr"/>
                </a:tc>
                <a:extLst>
                  <a:ext uri="{0D108BD9-81ED-4DB2-BD59-A6C34878D82A}">
                    <a16:rowId xmlns:a16="http://schemas.microsoft.com/office/drawing/2014/main" val="2034904234"/>
                  </a:ext>
                </a:extLst>
              </a:tr>
              <a:tr h="330509">
                <a:tc>
                  <a:txBody>
                    <a:bodyPr/>
                    <a:lstStyle/>
                    <a:p>
                      <a:pPr marL="91440">
                        <a:lnSpc>
                          <a:spcPct val="100000"/>
                        </a:lnSpc>
                      </a:pPr>
                      <a:r>
                        <a:rPr lang="en-US" sz="1400" dirty="0"/>
                        <a:t>TP53 </a:t>
                      </a:r>
                      <a:endParaRPr lang="en-US" sz="1400" b="1" dirty="0">
                        <a:solidFill>
                          <a:srgbClr val="336699"/>
                        </a:solidFill>
                      </a:endParaRPr>
                    </a:p>
                  </a:txBody>
                  <a:tcPr marL="25718" marR="25718" marT="5144" marB="5144" anchor="ctr"/>
                </a:tc>
                <a:tc>
                  <a:txBody>
                    <a:bodyPr/>
                    <a:lstStyle/>
                    <a:p>
                      <a:pPr algn="ctr">
                        <a:lnSpc>
                          <a:spcPct val="100000"/>
                        </a:lnSpc>
                      </a:pPr>
                      <a:r>
                        <a:rPr lang="en-US" sz="1400" dirty="0"/>
                        <a:t>40.7</a:t>
                      </a:r>
                      <a:endParaRPr lang="en-US" sz="1400" dirty="0">
                        <a:solidFill>
                          <a:schemeClr val="tx1"/>
                        </a:solidFill>
                      </a:endParaRPr>
                    </a:p>
                  </a:txBody>
                  <a:tcPr marL="25718" marR="25718" marT="5144" marB="5144" anchor="ctr"/>
                </a:tc>
                <a:extLst>
                  <a:ext uri="{0D108BD9-81ED-4DB2-BD59-A6C34878D82A}">
                    <a16:rowId xmlns:a16="http://schemas.microsoft.com/office/drawing/2014/main" val="2745328994"/>
                  </a:ext>
                </a:extLst>
              </a:tr>
              <a:tr h="330509">
                <a:tc>
                  <a:txBody>
                    <a:bodyPr/>
                    <a:lstStyle/>
                    <a:p>
                      <a:pPr marL="91440">
                        <a:lnSpc>
                          <a:spcPct val="100000"/>
                        </a:lnSpc>
                      </a:pPr>
                      <a:r>
                        <a:rPr lang="en-US" sz="1400" dirty="0"/>
                        <a:t>No TP53</a:t>
                      </a:r>
                      <a:endParaRPr lang="en-US" sz="1400" b="1" dirty="0">
                        <a:solidFill>
                          <a:srgbClr val="336699"/>
                        </a:solidFill>
                      </a:endParaRPr>
                    </a:p>
                  </a:txBody>
                  <a:tcPr marL="25718" marR="25718" marT="5144" marB="5144" anchor="ctr"/>
                </a:tc>
                <a:tc>
                  <a:txBody>
                    <a:bodyPr/>
                    <a:lstStyle/>
                    <a:p>
                      <a:pPr algn="ctr">
                        <a:lnSpc>
                          <a:spcPct val="100000"/>
                        </a:lnSpc>
                      </a:pPr>
                      <a:r>
                        <a:rPr lang="en-US" sz="1400" dirty="0"/>
                        <a:t>56.9</a:t>
                      </a:r>
                      <a:endParaRPr lang="en-US" sz="1400" dirty="0">
                        <a:solidFill>
                          <a:schemeClr val="tx1"/>
                        </a:solidFill>
                      </a:endParaRPr>
                    </a:p>
                  </a:txBody>
                  <a:tcPr marL="25718" marR="25718" marT="5144" marB="5144" anchor="ctr"/>
                </a:tc>
                <a:extLst>
                  <a:ext uri="{0D108BD9-81ED-4DB2-BD59-A6C34878D82A}">
                    <a16:rowId xmlns:a16="http://schemas.microsoft.com/office/drawing/2014/main" val="1230368755"/>
                  </a:ext>
                </a:extLst>
              </a:tr>
            </a:tbl>
          </a:graphicData>
        </a:graphic>
      </p:graphicFrame>
      <p:sp>
        <p:nvSpPr>
          <p:cNvPr id="8" name="TextBox 7">
            <a:extLst>
              <a:ext uri="{FF2B5EF4-FFF2-40B4-BE49-F238E27FC236}">
                <a16:creationId xmlns:a16="http://schemas.microsoft.com/office/drawing/2014/main" id="{0CE190C5-2B85-4FBE-8220-E3842F0F4C48}"/>
              </a:ext>
            </a:extLst>
          </p:cNvPr>
          <p:cNvSpPr txBox="1"/>
          <p:nvPr/>
        </p:nvSpPr>
        <p:spPr>
          <a:xfrm>
            <a:off x="4578350" y="2912573"/>
            <a:ext cx="828595" cy="254000"/>
          </a:xfrm>
          <a:prstGeom prst="rect">
            <a:avLst/>
          </a:prstGeom>
          <a:noFill/>
        </p:spPr>
        <p:txBody>
          <a:bodyPr wrap="squar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Ibrutinib</a:t>
            </a:r>
          </a:p>
        </p:txBody>
      </p:sp>
      <p:sp>
        <p:nvSpPr>
          <p:cNvPr id="9" name="TextBox 8">
            <a:extLst>
              <a:ext uri="{FF2B5EF4-FFF2-40B4-BE49-F238E27FC236}">
                <a16:creationId xmlns:a16="http://schemas.microsoft.com/office/drawing/2014/main" id="{2222C5C7-9B45-4C92-AB14-946F319971FC}"/>
              </a:ext>
            </a:extLst>
          </p:cNvPr>
          <p:cNvSpPr txBox="1"/>
          <p:nvPr/>
        </p:nvSpPr>
        <p:spPr>
          <a:xfrm>
            <a:off x="4184008" y="4036580"/>
            <a:ext cx="1216692" cy="254000"/>
          </a:xfrm>
          <a:prstGeom prst="rect">
            <a:avLst/>
          </a:prstGeom>
          <a:noFill/>
        </p:spPr>
        <p:txBody>
          <a:bodyPr wrap="squar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Ofatumumab</a:t>
            </a:r>
          </a:p>
        </p:txBody>
      </p:sp>
    </p:spTree>
    <p:custDataLst>
      <p:tags r:id="rId1"/>
    </p:custDataLst>
    <p:extLst>
      <p:ext uri="{BB962C8B-B14F-4D97-AF65-F5344CB8AC3E}">
        <p14:creationId xmlns:p14="http://schemas.microsoft.com/office/powerpoint/2010/main" val="1141692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D205CE5-84EC-4873-BB83-1102C4CC20DD}"/>
              </a:ext>
            </a:extLst>
          </p:cNvPr>
          <p:cNvSpPr txBox="1"/>
          <p:nvPr/>
        </p:nvSpPr>
        <p:spPr>
          <a:xfrm>
            <a:off x="254000" y="4876800"/>
            <a:ext cx="8890000" cy="254000"/>
          </a:xfrm>
          <a:prstGeom prst="rect">
            <a:avLst/>
          </a:prstGeom>
          <a:noFill/>
        </p:spPr>
        <p:txBody>
          <a:bodyPr wrap="squar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Ghia P,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EHA.</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 Abstract LB2606.</a:t>
            </a:r>
          </a:p>
        </p:txBody>
      </p:sp>
      <p:sp>
        <p:nvSpPr>
          <p:cNvPr id="16" name="Title 3">
            <a:extLst>
              <a:ext uri="{FF2B5EF4-FFF2-40B4-BE49-F238E27FC236}">
                <a16:creationId xmlns:a16="http://schemas.microsoft.com/office/drawing/2014/main" id="{1FDFA5A9-6137-4EE5-A39D-31CE21BE2AE9}"/>
              </a:ext>
            </a:extLst>
          </p:cNvPr>
          <p:cNvSpPr>
            <a:spLocks noGrp="1"/>
          </p:cNvSpPr>
          <p:nvPr>
            <p:ph type="ctr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Phase III ASCEND (ACE-CL-309)</a:t>
            </a:r>
            <a:br>
              <a:rPr lang="en-US" sz="4000" b="1" dirty="0">
                <a:latin typeface="Calibri" panose="020F0502020204030204" pitchFamily="34" charset="0"/>
              </a:rPr>
            </a:br>
            <a:r>
              <a:rPr lang="en-US" sz="3600" b="1" i="1" dirty="0">
                <a:latin typeface="Calibri" panose="020F0502020204030204" pitchFamily="34" charset="0"/>
              </a:rPr>
              <a:t>Acalabrutinib in R/R CLL</a:t>
            </a:r>
            <a:endParaRPr lang="en-US" sz="4000" b="1" i="1" dirty="0">
              <a:latin typeface="Calibri" panose="020F0502020204030204" pitchFamily="34" charset="0"/>
            </a:endParaRPr>
          </a:p>
        </p:txBody>
      </p:sp>
      <p:grpSp>
        <p:nvGrpSpPr>
          <p:cNvPr id="2" name="Group 1"/>
          <p:cNvGrpSpPr/>
          <p:nvPr/>
        </p:nvGrpSpPr>
        <p:grpSpPr>
          <a:xfrm>
            <a:off x="394209" y="1235742"/>
            <a:ext cx="8308633" cy="3661131"/>
            <a:chOff x="394209" y="1235742"/>
            <a:chExt cx="7922909" cy="3661131"/>
          </a:xfrm>
        </p:grpSpPr>
        <p:sp>
          <p:nvSpPr>
            <p:cNvPr id="3" name="Rounded Rectangle 5"/>
            <p:cNvSpPr/>
            <p:nvPr/>
          </p:nvSpPr>
          <p:spPr bwMode="auto">
            <a:xfrm>
              <a:off x="4607190" y="1235742"/>
              <a:ext cx="3709927" cy="949048"/>
            </a:xfrm>
            <a:prstGeom prst="rect">
              <a:avLst/>
            </a:prstGeom>
            <a:solidFill>
              <a:schemeClr val="bg1">
                <a:lumMod val="50000"/>
              </a:schemeClr>
            </a:solidFill>
            <a:ln w="19050" cap="flat" cmpd="sng" algn="ctr">
              <a:no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51435" tIns="25718" rIns="51435" bIns="25718" numCol="1" rtlCol="0" anchor="ctr" anchorCtr="0" compatLnSpc="1">
              <a:prstTxWarp prst="textNoShape">
                <a:avLst/>
              </a:prstTxWarp>
            </a:bodyPr>
            <a:lstStyle/>
            <a:p>
              <a:pPr marL="0" marR="0" lvl="0" indent="0" algn="l" defTabSz="514350" rtl="0" eaLnBrk="1" fontAlgn="auto" latinLnBrk="0" hangingPunct="1">
                <a:lnSpc>
                  <a:spcPct val="90000"/>
                </a:lnSpc>
                <a:spcBef>
                  <a:spcPts val="0"/>
                </a:spcBef>
                <a:spcAft>
                  <a:spcPts val="600"/>
                </a:spcAft>
                <a:buClr>
                  <a:prstClr val="white"/>
                </a:buClr>
                <a:buSzTx/>
                <a:buFontTx/>
                <a:buNone/>
                <a:tabLst/>
                <a:defRPr/>
              </a:pPr>
              <a:r>
                <a:rPr kumimoji="0" lang="en-US" sz="1600" b="1" i="0" u="none" strike="noStrike" kern="0" cap="none" spc="0" normalizeH="0" baseline="0" noProof="0" dirty="0">
                  <a:ln>
                    <a:noFill/>
                  </a:ln>
                  <a:solidFill>
                    <a:schemeClr val="bg1"/>
                  </a:solidFill>
                  <a:effectLst/>
                  <a:uLnTx/>
                  <a:uFillTx/>
                  <a:latin typeface="Calibri"/>
                  <a:ea typeface="+mn-ea"/>
                  <a:cs typeface="+mn-cs"/>
                </a:rPr>
                <a:t>Arm 1 (n=155)</a:t>
              </a:r>
            </a:p>
            <a:p>
              <a:pPr marL="274320" marR="0" lvl="0" indent="-182880" algn="l" defTabSz="514350" rtl="0" eaLnBrk="1" fontAlgn="auto" latinLnBrk="0" hangingPunct="1">
                <a:lnSpc>
                  <a:spcPct val="90000"/>
                </a:lnSpc>
                <a:spcBef>
                  <a:spcPts val="0"/>
                </a:spcBef>
                <a:spcAft>
                  <a:spcPts val="600"/>
                </a:spcAft>
                <a:buClr>
                  <a:prstClr val="white"/>
                </a:buClr>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Acalabrutinib 100 mg PO </a:t>
              </a:r>
              <a:br>
                <a:rPr kumimoji="0" lang="en-US" sz="1400" b="0" i="0" u="none" strike="noStrike" kern="0" cap="none" spc="0" normalizeH="0" baseline="0" noProof="0" dirty="0">
                  <a:ln>
                    <a:noFill/>
                  </a:ln>
                  <a:solidFill>
                    <a:schemeClr val="bg1"/>
                  </a:solidFill>
                  <a:effectLst/>
                  <a:uLnTx/>
                  <a:uFillTx/>
                  <a:latin typeface="Calibri"/>
                  <a:ea typeface="+mn-ea"/>
                  <a:cs typeface="+mn-cs"/>
                </a:rPr>
              </a:br>
              <a:r>
                <a:rPr kumimoji="0" lang="en-US" sz="1400" b="0" i="0" u="none" strike="noStrike" kern="0" cap="none" spc="0" normalizeH="0" baseline="0" noProof="0" dirty="0">
                  <a:ln>
                    <a:noFill/>
                  </a:ln>
                  <a:solidFill>
                    <a:schemeClr val="bg1"/>
                  </a:solidFill>
                  <a:effectLst/>
                  <a:uLnTx/>
                  <a:uFillTx/>
                  <a:latin typeface="Calibri"/>
                  <a:ea typeface="+mn-ea"/>
                  <a:cs typeface="+mn-cs"/>
                </a:rPr>
                <a:t>twice daily until PD or unacceptable toxicity</a:t>
              </a:r>
              <a:endParaRPr kumimoji="0" lang="en-US" sz="1350" b="0" i="0" u="none" strike="noStrike" kern="0" cap="none" spc="0" normalizeH="0" baseline="0" noProof="0" dirty="0">
                <a:ln>
                  <a:noFill/>
                </a:ln>
                <a:solidFill>
                  <a:schemeClr val="bg1"/>
                </a:solidFill>
                <a:effectLst/>
                <a:uLnTx/>
                <a:uFillTx/>
                <a:latin typeface="Calibri"/>
                <a:ea typeface="+mn-ea"/>
                <a:cs typeface="+mn-cs"/>
              </a:endParaRPr>
            </a:p>
          </p:txBody>
        </p:sp>
        <p:sp>
          <p:nvSpPr>
            <p:cNvPr id="5" name="Rounded Rectangle 7"/>
            <p:cNvSpPr/>
            <p:nvPr/>
          </p:nvSpPr>
          <p:spPr bwMode="auto">
            <a:xfrm>
              <a:off x="394210" y="1521714"/>
              <a:ext cx="2708979" cy="1495044"/>
            </a:xfrm>
            <a:prstGeom prst="rect">
              <a:avLst/>
            </a:prstGeom>
            <a:solidFill>
              <a:srgbClr val="F25724"/>
            </a:solidFill>
            <a:ln w="19050" cap="flat" cmpd="sng" algn="ctr">
              <a:no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51435" tIns="25718" rIns="51435" bIns="25718" numCol="1" rtlCol="0" anchor="ctr" anchorCtr="0" compatLnSpc="1">
              <a:prstTxWarp prst="textNoShape">
                <a:avLst/>
              </a:prstTxWarp>
            </a:bodyPr>
            <a:lstStyle/>
            <a:p>
              <a:pPr marL="0" marR="0" lvl="0" indent="0" algn="l" defTabSz="514350" rtl="0" eaLnBrk="1" fontAlgn="base" latinLnBrk="0" hangingPunct="1">
                <a:lnSpc>
                  <a:spcPct val="90000"/>
                </a:lnSpc>
                <a:spcBef>
                  <a:spcPts val="0"/>
                </a:spcBef>
                <a:spcAft>
                  <a:spcPts val="600"/>
                </a:spcAft>
                <a:buClr>
                  <a:prstClr val="white"/>
                </a:buClr>
                <a:buSzTx/>
                <a:buFontTx/>
                <a:buNone/>
                <a:tabLst/>
                <a:defRPr/>
              </a:pPr>
              <a:r>
                <a:rPr kumimoji="0" lang="en-US" sz="1600" b="1" i="0" u="none" strike="noStrike" kern="0" cap="none" spc="0" normalizeH="0" baseline="0" noProof="0" dirty="0">
                  <a:ln>
                    <a:noFill/>
                  </a:ln>
                  <a:solidFill>
                    <a:schemeClr val="bg1"/>
                  </a:solidFill>
                  <a:effectLst/>
                  <a:uLnTx/>
                  <a:uFillTx/>
                  <a:latin typeface="Calibri"/>
                  <a:ea typeface="+mn-ea"/>
                  <a:cs typeface="+mn-cs"/>
                </a:rPr>
                <a:t>Patient population</a:t>
              </a:r>
            </a:p>
            <a:p>
              <a:pPr marL="274320" marR="0" lvl="0" indent="-182880" algn="l" defTabSz="514350" rtl="0" eaLnBrk="1" fontAlgn="auto" latinLnBrk="0" hangingPunct="1">
                <a:lnSpc>
                  <a:spcPct val="90000"/>
                </a:lnSpc>
                <a:spcBef>
                  <a:spcPts val="0"/>
                </a:spcBef>
                <a:spcAft>
                  <a:spcPts val="600"/>
                </a:spcAft>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≥1 prior therapy for CLL</a:t>
              </a:r>
            </a:p>
            <a:p>
              <a:pPr marL="274320" marR="0" lvl="0" indent="-182880" algn="l" defTabSz="514350" rtl="0" eaLnBrk="1" fontAlgn="auto" latinLnBrk="0" hangingPunct="1">
                <a:lnSpc>
                  <a:spcPct val="90000"/>
                </a:lnSpc>
                <a:spcBef>
                  <a:spcPts val="0"/>
                </a:spcBef>
                <a:spcAft>
                  <a:spcPts val="600"/>
                </a:spcAft>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ECOG PS ≤2</a:t>
              </a:r>
            </a:p>
            <a:p>
              <a:pPr marL="274320" marR="0" lvl="0" indent="-182880" algn="l" defTabSz="514350" rtl="0" eaLnBrk="1" fontAlgn="auto" latinLnBrk="0" hangingPunct="1">
                <a:lnSpc>
                  <a:spcPct val="90000"/>
                </a:lnSpc>
                <a:spcBef>
                  <a:spcPts val="0"/>
                </a:spcBef>
                <a:spcAft>
                  <a:spcPts val="600"/>
                </a:spcAft>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Interim analysis planned after ~79 PFS events</a:t>
              </a:r>
              <a:endParaRPr kumimoji="0" lang="en-US" sz="1500" b="0" i="0" u="none" strike="noStrike" kern="0" cap="none" spc="0" normalizeH="0" baseline="0" noProof="0" dirty="0">
                <a:ln>
                  <a:noFill/>
                </a:ln>
                <a:solidFill>
                  <a:schemeClr val="bg1"/>
                </a:solidFill>
                <a:effectLst/>
                <a:uLnTx/>
                <a:uFillTx/>
                <a:latin typeface="Calibri"/>
                <a:ea typeface="+mn-ea"/>
                <a:cs typeface="+mn-cs"/>
              </a:endParaRPr>
            </a:p>
          </p:txBody>
        </p:sp>
        <p:sp>
          <p:nvSpPr>
            <p:cNvPr id="6" name="Rounded Rectangle 8"/>
            <p:cNvSpPr/>
            <p:nvPr/>
          </p:nvSpPr>
          <p:spPr bwMode="auto">
            <a:xfrm>
              <a:off x="4607190" y="2387890"/>
              <a:ext cx="3709928" cy="1201806"/>
            </a:xfrm>
            <a:prstGeom prst="rect">
              <a:avLst/>
            </a:prstGeom>
            <a:solidFill>
              <a:schemeClr val="tx1">
                <a:lumMod val="75000"/>
                <a:lumOff val="25000"/>
              </a:schemeClr>
            </a:solidFill>
            <a:ln w="38100" cap="flat" cmpd="sng" algn="ctr">
              <a:solidFill>
                <a:schemeClr val="tx1"/>
              </a:solid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51435" tIns="25718" rIns="51435" bIns="25718" numCol="1" rtlCol="0" anchor="ctr" anchorCtr="0" compatLnSpc="1">
              <a:prstTxWarp prst="textNoShape">
                <a:avLst/>
              </a:prstTxWarp>
            </a:bodyPr>
            <a:lstStyle/>
            <a:p>
              <a:pPr marL="0" marR="0" lvl="0" indent="0" algn="l" defTabSz="514350" rtl="0" eaLnBrk="1" fontAlgn="base" latinLnBrk="0" hangingPunct="1">
                <a:lnSpc>
                  <a:spcPct val="90000"/>
                </a:lnSpc>
                <a:spcBef>
                  <a:spcPts val="0"/>
                </a:spcBef>
                <a:spcAft>
                  <a:spcPts val="600"/>
                </a:spcAft>
                <a:buClr>
                  <a:prstClr val="white"/>
                </a:buClr>
                <a:buSzTx/>
                <a:buFontTx/>
                <a:buNone/>
                <a:tabLst/>
                <a:defRPr/>
              </a:pPr>
              <a:r>
                <a:rPr kumimoji="0" lang="en-US" sz="1600" b="1" i="0" u="none" strike="noStrike" kern="0" cap="none" spc="0" normalizeH="0" baseline="0" noProof="0" dirty="0">
                  <a:ln>
                    <a:noFill/>
                  </a:ln>
                  <a:solidFill>
                    <a:schemeClr val="bg1"/>
                  </a:solidFill>
                  <a:effectLst/>
                  <a:uLnTx/>
                  <a:uFillTx/>
                  <a:latin typeface="Calibri"/>
                  <a:ea typeface="+mn-ea"/>
                  <a:cs typeface="+mn-cs"/>
                </a:rPr>
                <a:t>Arm 2 (n=155)</a:t>
              </a:r>
            </a:p>
            <a:p>
              <a:pPr marL="274320" marR="0" lvl="0" indent="-182880" algn="l" defTabSz="514350" rtl="0" eaLnBrk="1" fontAlgn="base" latinLnBrk="0" hangingPunct="1">
                <a:lnSpc>
                  <a:spcPct val="90000"/>
                </a:lnSpc>
                <a:spcBef>
                  <a:spcPts val="0"/>
                </a:spcBef>
                <a:spcAft>
                  <a:spcPts val="600"/>
                </a:spcAft>
                <a:buClr>
                  <a:prstClr val="white"/>
                </a:buClr>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Rituximab + physician’s choice</a:t>
              </a:r>
            </a:p>
            <a:p>
              <a:pPr marL="457200" marR="0" lvl="1" indent="-182880" algn="l" defTabSz="514350" rtl="0" eaLnBrk="1" fontAlgn="base" latinLnBrk="0" hangingPunct="1">
                <a:lnSpc>
                  <a:spcPct val="90000"/>
                </a:lnSpc>
                <a:spcBef>
                  <a:spcPts val="0"/>
                </a:spcBef>
                <a:spcAft>
                  <a:spcPts val="600"/>
                </a:spcAft>
                <a:buClr>
                  <a:prstClr val="white"/>
                </a:buClr>
                <a:buSzTx/>
                <a:buFont typeface="Arial" panose="020B0604020202020204" pitchFamily="34" charset="0"/>
                <a:buChar char="•"/>
                <a:tabLst/>
                <a:defRPr/>
              </a:pPr>
              <a:r>
                <a:rPr kumimoji="0" lang="en-US" sz="1300" b="0" i="0" u="none" strike="noStrike" kern="0" cap="none" spc="0" normalizeH="0" baseline="0" noProof="0" dirty="0">
                  <a:ln>
                    <a:noFill/>
                  </a:ln>
                  <a:solidFill>
                    <a:schemeClr val="bg1"/>
                  </a:solidFill>
                  <a:effectLst/>
                  <a:uLnTx/>
                  <a:uFillTx/>
                  <a:latin typeface="Calibri"/>
                  <a:ea typeface="+mn-ea"/>
                  <a:cs typeface="+mn-cs"/>
                </a:rPr>
                <a:t>Idelalisib 150 mg PO twice daily (n=119)</a:t>
              </a:r>
            </a:p>
            <a:p>
              <a:pPr marL="457200" marR="0" lvl="1" indent="-182880" algn="l" defTabSz="514350" rtl="0" eaLnBrk="1" fontAlgn="base" latinLnBrk="0" hangingPunct="1">
                <a:lnSpc>
                  <a:spcPct val="90000"/>
                </a:lnSpc>
                <a:spcBef>
                  <a:spcPts val="0"/>
                </a:spcBef>
                <a:spcAft>
                  <a:spcPts val="600"/>
                </a:spcAft>
                <a:buClr>
                  <a:prstClr val="white"/>
                </a:buClr>
                <a:buSzTx/>
                <a:buFont typeface="Arial" panose="020B0604020202020204" pitchFamily="34" charset="0"/>
                <a:buChar char="•"/>
                <a:tabLst/>
                <a:defRPr/>
              </a:pPr>
              <a:r>
                <a:rPr kumimoji="0" lang="en-US" sz="1300" b="0" i="0" u="none" strike="noStrike" kern="0" cap="none" spc="0" normalizeH="0" baseline="0" noProof="0" dirty="0">
                  <a:ln>
                    <a:noFill/>
                  </a:ln>
                  <a:solidFill>
                    <a:schemeClr val="bg1"/>
                  </a:solidFill>
                  <a:effectLst/>
                  <a:uLnTx/>
                  <a:uFillTx/>
                  <a:latin typeface="Calibri"/>
                  <a:ea typeface="+mn-ea"/>
                  <a:cs typeface="+mn-cs"/>
                </a:rPr>
                <a:t>Bendamustine 70 mg/m</a:t>
              </a:r>
              <a:r>
                <a:rPr kumimoji="0" lang="en-US" sz="1300" b="0" i="0" u="none" strike="noStrike" kern="0" cap="none" spc="0" normalizeH="0" baseline="30000" noProof="0" dirty="0">
                  <a:ln>
                    <a:noFill/>
                  </a:ln>
                  <a:solidFill>
                    <a:schemeClr val="bg1"/>
                  </a:solidFill>
                  <a:effectLst/>
                  <a:uLnTx/>
                  <a:uFillTx/>
                  <a:latin typeface="Calibri"/>
                  <a:ea typeface="+mn-ea"/>
                  <a:cs typeface="+mn-cs"/>
                </a:rPr>
                <a:t>2</a:t>
              </a:r>
              <a:r>
                <a:rPr kumimoji="0" lang="en-US" sz="1300" b="0" i="0" u="none" strike="noStrike" kern="0" cap="none" spc="0" normalizeH="0" baseline="0" noProof="0" dirty="0">
                  <a:ln>
                    <a:noFill/>
                  </a:ln>
                  <a:solidFill>
                    <a:schemeClr val="bg1"/>
                  </a:solidFill>
                  <a:effectLst/>
                  <a:uLnTx/>
                  <a:uFillTx/>
                  <a:latin typeface="Calibri"/>
                  <a:ea typeface="+mn-ea"/>
                  <a:cs typeface="+mn-cs"/>
                </a:rPr>
                <a:t> IV (n=36)</a:t>
              </a:r>
            </a:p>
          </p:txBody>
        </p:sp>
        <p:sp>
          <p:nvSpPr>
            <p:cNvPr id="13" name="Rounded Rectangle 7"/>
            <p:cNvSpPr/>
            <p:nvPr/>
          </p:nvSpPr>
          <p:spPr bwMode="auto">
            <a:xfrm>
              <a:off x="394209" y="3127166"/>
              <a:ext cx="3456079" cy="1769707"/>
            </a:xfrm>
            <a:prstGeom prst="rect">
              <a:avLst/>
            </a:prstGeom>
            <a:solidFill>
              <a:schemeClr val="bg1"/>
            </a:solidFill>
            <a:ln w="19050" cap="flat" cmpd="sng" algn="ctr">
              <a:noFill/>
              <a:prstDash val="soli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marL="0" marR="0" lvl="0" indent="0" algn="l" defTabSz="514350" rtl="0" eaLnBrk="1" fontAlgn="base" latinLnBrk="0" hangingPunct="1">
                <a:lnSpc>
                  <a:spcPct val="90000"/>
                </a:lnSpc>
                <a:spcBef>
                  <a:spcPct val="0"/>
                </a:spcBef>
                <a:spcAft>
                  <a:spcPts val="300"/>
                </a:spcAft>
                <a:buClrTx/>
                <a:buSzTx/>
                <a:buFontTx/>
                <a:buNone/>
                <a:tabLst/>
                <a:defRPr/>
              </a:pPr>
              <a:endParaRPr kumimoji="0" lang="en-US" sz="1600" b="1" i="0" u="none" strike="noStrike" kern="0" cap="none" spc="0" normalizeH="0" baseline="0" noProof="0" dirty="0">
                <a:ln>
                  <a:noFill/>
                </a:ln>
                <a:effectLst/>
                <a:uLnTx/>
                <a:uFillTx/>
                <a:latin typeface="Calibri"/>
                <a:ea typeface="+mn-ea"/>
                <a:cs typeface="+mn-cs"/>
              </a:endParaRPr>
            </a:p>
            <a:p>
              <a:pPr marL="0" marR="0" lvl="0" indent="0" algn="l" defTabSz="514350" rtl="0" eaLnBrk="1" fontAlgn="base" latinLnBrk="0" hangingPunct="1">
                <a:lnSpc>
                  <a:spcPct val="90000"/>
                </a:lnSpc>
                <a:spcBef>
                  <a:spcPct val="0"/>
                </a:spcBef>
                <a:spcAft>
                  <a:spcPts val="300"/>
                </a:spcAft>
                <a:buClrTx/>
                <a:buSzTx/>
                <a:buFontTx/>
                <a:buNone/>
                <a:tabLst/>
                <a:defRPr/>
              </a:pPr>
              <a:r>
                <a:rPr kumimoji="0" lang="en-US" sz="1800" b="1" i="0" u="none" strike="noStrike" kern="0" cap="none" spc="0" normalizeH="0" baseline="0" noProof="0" dirty="0">
                  <a:ln>
                    <a:noFill/>
                  </a:ln>
                  <a:effectLst/>
                  <a:uLnTx/>
                  <a:uFillTx/>
                  <a:latin typeface="Calibri"/>
                  <a:ea typeface="+mn-ea"/>
                  <a:cs typeface="+mn-cs"/>
                </a:rPr>
                <a:t>Median follow-up, 16.1 months</a:t>
              </a:r>
            </a:p>
            <a:p>
              <a:pPr marL="0" marR="0" lvl="0" indent="0" algn="l" defTabSz="514350" rtl="0" eaLnBrk="1" fontAlgn="base" latinLnBrk="0" hangingPunct="1">
                <a:lnSpc>
                  <a:spcPct val="90000"/>
                </a:lnSpc>
                <a:spcBef>
                  <a:spcPct val="0"/>
                </a:spcBef>
                <a:spcAft>
                  <a:spcPts val="300"/>
                </a:spcAft>
                <a:buClrTx/>
                <a:buSzTx/>
                <a:buFontTx/>
                <a:buNone/>
                <a:tabLst/>
                <a:defRPr/>
              </a:pPr>
              <a:r>
                <a:rPr kumimoji="0" lang="en-US" sz="1600" b="0" i="0" u="none" strike="noStrike" kern="0" cap="none" spc="0" normalizeH="0" baseline="0" noProof="0" dirty="0">
                  <a:ln>
                    <a:noFill/>
                  </a:ln>
                  <a:effectLst/>
                  <a:uLnTx/>
                  <a:uFillTx/>
                  <a:latin typeface="Calibri"/>
                  <a:ea typeface="+mn-ea"/>
                  <a:cs typeface="+mn-cs"/>
                </a:rPr>
                <a:t>Most common AEs (any-acalabrutinib)</a:t>
              </a:r>
            </a:p>
            <a:p>
              <a:pPr marL="274320" marR="0" lvl="0" indent="-182880" algn="l" defTabSz="514350" rtl="0" eaLnBrk="1" fontAlgn="base" latinLnBrk="0" hangingPunct="1">
                <a:lnSpc>
                  <a:spcPct val="90000"/>
                </a:lnSpc>
                <a:spcBef>
                  <a:spcPct val="0"/>
                </a:spcBef>
                <a:spcAft>
                  <a:spcPts val="300"/>
                </a:spcAft>
                <a:buClr>
                  <a:srgbClr val="F25724"/>
                </a:buClr>
                <a:buSzTx/>
                <a:buFont typeface="Arial"/>
                <a:buChar char="•"/>
                <a:tabLst/>
                <a:defRPr/>
              </a:pPr>
              <a:r>
                <a:rPr kumimoji="0" lang="en-US" sz="1600" b="0" i="0" u="none" strike="noStrike" kern="0" cap="none" spc="0" normalizeH="0" baseline="0" noProof="0" dirty="0">
                  <a:ln>
                    <a:noFill/>
                  </a:ln>
                  <a:effectLst/>
                  <a:uLnTx/>
                  <a:uFillTx/>
                  <a:latin typeface="Calibri"/>
                  <a:ea typeface="+mn-ea"/>
                  <a:cs typeface="+mn-cs"/>
                </a:rPr>
                <a:t>Headache 22%</a:t>
              </a:r>
            </a:p>
            <a:p>
              <a:pPr marL="274320" marR="0" lvl="0" indent="-182880" algn="l" defTabSz="514350" rtl="0" eaLnBrk="1" fontAlgn="base" latinLnBrk="0" hangingPunct="1">
                <a:lnSpc>
                  <a:spcPct val="90000"/>
                </a:lnSpc>
                <a:spcBef>
                  <a:spcPct val="0"/>
                </a:spcBef>
                <a:spcAft>
                  <a:spcPts val="300"/>
                </a:spcAft>
                <a:buClr>
                  <a:srgbClr val="F25724"/>
                </a:buClr>
                <a:buSzTx/>
                <a:buFont typeface="Arial"/>
                <a:buChar char="•"/>
                <a:tabLst/>
                <a:defRPr/>
              </a:pPr>
              <a:r>
                <a:rPr kumimoji="0" lang="en-US" sz="1600" b="0" i="0" u="none" strike="noStrike" kern="0" cap="none" spc="0" normalizeH="0" baseline="0" noProof="0" dirty="0">
                  <a:ln>
                    <a:noFill/>
                  </a:ln>
                  <a:effectLst/>
                  <a:uLnTx/>
                  <a:uFillTx/>
                  <a:latin typeface="Calibri"/>
                  <a:ea typeface="+mn-ea"/>
                  <a:cs typeface="+mn-cs"/>
                </a:rPr>
                <a:t>Neutropenia 19%</a:t>
              </a:r>
            </a:p>
            <a:p>
              <a:pPr marL="274320" marR="0" lvl="0" indent="-182880" algn="l" defTabSz="514350" rtl="0" eaLnBrk="1" fontAlgn="base" latinLnBrk="0" hangingPunct="1">
                <a:lnSpc>
                  <a:spcPct val="90000"/>
                </a:lnSpc>
                <a:spcBef>
                  <a:spcPct val="0"/>
                </a:spcBef>
                <a:spcAft>
                  <a:spcPts val="300"/>
                </a:spcAft>
                <a:buClr>
                  <a:srgbClr val="F25724"/>
                </a:buClr>
                <a:buSzTx/>
                <a:buFont typeface="Arial"/>
                <a:buChar char="•"/>
                <a:tabLst/>
                <a:defRPr/>
              </a:pPr>
              <a:r>
                <a:rPr kumimoji="0" lang="en-US" sz="1600" b="0" i="0" u="none" strike="noStrike" kern="0" cap="none" spc="0" normalizeH="0" baseline="0" noProof="0" dirty="0">
                  <a:ln>
                    <a:noFill/>
                  </a:ln>
                  <a:effectLst/>
                  <a:uLnTx/>
                  <a:uFillTx/>
                  <a:latin typeface="Calibri"/>
                  <a:ea typeface="+mn-ea"/>
                  <a:cs typeface="+mn-cs"/>
                </a:rPr>
                <a:t>Diarrhea 18%</a:t>
              </a:r>
            </a:p>
            <a:p>
              <a:pPr marL="274320" marR="0" lvl="0" indent="-182880" algn="l" defTabSz="514350" rtl="0" eaLnBrk="1" fontAlgn="base" latinLnBrk="0" hangingPunct="1">
                <a:lnSpc>
                  <a:spcPct val="90000"/>
                </a:lnSpc>
                <a:spcBef>
                  <a:spcPct val="0"/>
                </a:spcBef>
                <a:spcAft>
                  <a:spcPts val="300"/>
                </a:spcAft>
                <a:buClr>
                  <a:srgbClr val="F25724"/>
                </a:buClr>
                <a:buSzTx/>
                <a:buFont typeface="Arial"/>
                <a:buChar char="•"/>
                <a:tabLst/>
                <a:defRPr/>
              </a:pPr>
              <a:r>
                <a:rPr kumimoji="0" lang="en-US" sz="1600" b="0" i="0" u="none" strike="noStrike" kern="0" cap="none" spc="0" normalizeH="0" baseline="0" noProof="0" dirty="0">
                  <a:ln>
                    <a:noFill/>
                  </a:ln>
                  <a:effectLst/>
                  <a:uLnTx/>
                  <a:uFillTx/>
                  <a:latin typeface="Calibri"/>
                  <a:ea typeface="+mn-ea"/>
                  <a:cs typeface="+mn-cs"/>
                </a:rPr>
                <a:t>Anemia 15%</a:t>
              </a:r>
            </a:p>
            <a:p>
              <a:pPr marL="274320" marR="0" lvl="0" indent="-182880" algn="l" defTabSz="514350" rtl="0" eaLnBrk="1" fontAlgn="base" latinLnBrk="0" hangingPunct="1">
                <a:lnSpc>
                  <a:spcPct val="90000"/>
                </a:lnSpc>
                <a:spcBef>
                  <a:spcPct val="0"/>
                </a:spcBef>
                <a:spcAft>
                  <a:spcPts val="300"/>
                </a:spcAft>
                <a:buClr>
                  <a:srgbClr val="F25724"/>
                </a:buClr>
                <a:buSzTx/>
                <a:buFont typeface="Arial"/>
                <a:buChar char="•"/>
                <a:tabLst/>
                <a:defRPr/>
              </a:pPr>
              <a:r>
                <a:rPr kumimoji="0" lang="en-US" sz="1600" b="0" i="0" u="none" strike="noStrike" kern="0" cap="none" spc="0" normalizeH="0" baseline="0" noProof="0" dirty="0">
                  <a:ln>
                    <a:noFill/>
                  </a:ln>
                  <a:effectLst/>
                  <a:uLnTx/>
                  <a:uFillTx/>
                  <a:latin typeface="Calibri"/>
                  <a:ea typeface="+mn-ea"/>
                  <a:cs typeface="+mn-cs"/>
                </a:rPr>
                <a:t>Cough 15%</a:t>
              </a:r>
            </a:p>
            <a:p>
              <a:pPr marL="0" marR="0" lvl="0" indent="0" algn="l" defTabSz="514350" rtl="0" eaLnBrk="1" fontAlgn="base" latinLnBrk="0" hangingPunct="1">
                <a:lnSpc>
                  <a:spcPct val="90000"/>
                </a:lnSpc>
                <a:spcBef>
                  <a:spcPct val="0"/>
                </a:spcBef>
                <a:spcAft>
                  <a:spcPts val="30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 name="Rectangle 20">
              <a:extLst>
                <a:ext uri="{FF2B5EF4-FFF2-40B4-BE49-F238E27FC236}">
                  <a16:creationId xmlns:a16="http://schemas.microsoft.com/office/drawing/2014/main" id="{3804232D-454A-45A1-B468-C50B1DDF0711}"/>
                </a:ext>
              </a:extLst>
            </p:cNvPr>
            <p:cNvSpPr/>
            <p:nvPr/>
          </p:nvSpPr>
          <p:spPr>
            <a:xfrm>
              <a:off x="3177541" y="1941703"/>
              <a:ext cx="1147571" cy="757130"/>
            </a:xfrm>
            <a:prstGeom prst="rect">
              <a:avLst/>
            </a:prstGeom>
          </p:spPr>
          <p:txBody>
            <a:bodyPr wrap="square">
              <a:spAutoFit/>
            </a:bodyPr>
            <a:lstStyle/>
            <a:p>
              <a:pPr marL="0" marR="0" lvl="0" indent="0" algn="ctr" defTabSz="457200" rtl="0" eaLnBrk="1" fontAlgn="auto" latinLnBrk="0" hangingPunct="1">
                <a:lnSpc>
                  <a:spcPct val="90000"/>
                </a:lnSpc>
                <a:spcBef>
                  <a:spcPts val="0"/>
                </a:spcBef>
                <a:spcAft>
                  <a:spcPts val="0"/>
                </a:spcAft>
                <a:buClr>
                  <a:srgbClr val="3660AC"/>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ctr" defTabSz="457200" rtl="0" eaLnBrk="1" fontAlgn="auto" latinLnBrk="0" hangingPunct="1">
                <a:lnSpc>
                  <a:spcPct val="90000"/>
                </a:lnSpc>
                <a:spcBef>
                  <a:spcPts val="0"/>
                </a:spcBef>
                <a:spcAft>
                  <a:spcPts val="0"/>
                </a:spcAft>
                <a:buClr>
                  <a:srgbClr val="3660AC"/>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Randomized</a:t>
              </a:r>
            </a:p>
            <a:p>
              <a:pPr marL="0" marR="0" lvl="0" indent="0" algn="ctr" defTabSz="457200" rtl="0" eaLnBrk="1" fontAlgn="auto" latinLnBrk="0" hangingPunct="1">
                <a:lnSpc>
                  <a:spcPct val="90000"/>
                </a:lnSpc>
                <a:spcBef>
                  <a:spcPts val="0"/>
                </a:spcBef>
                <a:spcAft>
                  <a:spcPts val="0"/>
                </a:spcAft>
                <a:buClr>
                  <a:srgbClr val="3660AC"/>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2:1</a:t>
              </a:r>
            </a:p>
            <a:p>
              <a:pPr marL="0" marR="0" lvl="0" indent="0" algn="ctr" defTabSz="457200" rtl="0" eaLnBrk="1" fontAlgn="auto" latinLnBrk="0" hangingPunct="1">
                <a:lnSpc>
                  <a:spcPct val="90000"/>
                </a:lnSpc>
                <a:spcBef>
                  <a:spcPts val="0"/>
                </a:spcBef>
                <a:spcAft>
                  <a:spcPts val="0"/>
                </a:spcAft>
                <a:buClr>
                  <a:srgbClr val="3660AC"/>
                </a:buClr>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23" name="Straight Arrow Connector 22">
              <a:extLst>
                <a:ext uri="{FF2B5EF4-FFF2-40B4-BE49-F238E27FC236}">
                  <a16:creationId xmlns:a16="http://schemas.microsoft.com/office/drawing/2014/main" id="{00FE072D-9DE4-4835-B92F-0A05C2806F3F}"/>
                </a:ext>
              </a:extLst>
            </p:cNvPr>
            <p:cNvCxnSpPr>
              <a:cxnSpLocks/>
              <a:endCxn id="3" idx="1"/>
            </p:cNvCxnSpPr>
            <p:nvPr/>
          </p:nvCxnSpPr>
          <p:spPr>
            <a:xfrm>
              <a:off x="3103189" y="1710266"/>
              <a:ext cx="150400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27484C9-98BF-4FC7-971D-B418EE27C8B3}"/>
                </a:ext>
              </a:extLst>
            </p:cNvPr>
            <p:cNvCxnSpPr/>
            <p:nvPr/>
          </p:nvCxnSpPr>
          <p:spPr>
            <a:xfrm>
              <a:off x="3103189" y="2834640"/>
              <a:ext cx="150400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62736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1FDFA5A9-6137-4EE5-A39D-31CE21BE2AE9}"/>
              </a:ext>
            </a:extLst>
          </p:cNvPr>
          <p:cNvSpPr>
            <a:spLocks noGrp="1"/>
          </p:cNvSpPr>
          <p:nvPr>
            <p:ph type="ctr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Phase III ASCEND (ACE-CL-309)</a:t>
            </a:r>
            <a:br>
              <a:rPr lang="en-US" sz="4000" b="1" dirty="0">
                <a:latin typeface="Calibri" panose="020F0502020204030204" pitchFamily="34" charset="0"/>
              </a:rPr>
            </a:br>
            <a:r>
              <a:rPr lang="en-US" sz="3600" b="1" i="1" dirty="0">
                <a:latin typeface="Calibri" panose="020F0502020204030204" pitchFamily="34" charset="0"/>
              </a:rPr>
              <a:t>Acalabrutinib in R/R CLL</a:t>
            </a:r>
            <a:endParaRPr lang="en-US" sz="4000" b="1" i="1" dirty="0">
              <a:latin typeface="Calibri" panose="020F0502020204030204" pitchFamily="34" charset="0"/>
            </a:endParaRPr>
          </a:p>
        </p:txBody>
      </p:sp>
      <p:sp>
        <p:nvSpPr>
          <p:cNvPr id="9" name="TextBox 8">
            <a:extLst>
              <a:ext uri="{FF2B5EF4-FFF2-40B4-BE49-F238E27FC236}">
                <a16:creationId xmlns:a16="http://schemas.microsoft.com/office/drawing/2014/main" id="{959968E1-B65A-497E-A686-1DB58E7E33E8}"/>
              </a:ext>
            </a:extLst>
          </p:cNvPr>
          <p:cNvSpPr txBox="1"/>
          <p:nvPr/>
        </p:nvSpPr>
        <p:spPr>
          <a:xfrm>
            <a:off x="-2668" y="4888326"/>
            <a:ext cx="4780323" cy="254000"/>
          </a:xfrm>
          <a:prstGeom prst="rect">
            <a:avLst/>
          </a:prstGeom>
          <a:noFill/>
        </p:spPr>
        <p:txBody>
          <a:bodyPr wrap="square"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IdR</a:t>
            </a:r>
            <a:r>
              <a:rPr lang="en-US" sz="1200" dirty="0">
                <a:solidFill>
                  <a:srgbClr val="000000"/>
                </a:solidFill>
                <a:latin typeface="Calibri" panose="020F0502020204030204" pitchFamily="34" charset="0"/>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idealisib and rituximab.</a:t>
            </a:r>
          </a:p>
        </p:txBody>
      </p:sp>
      <p:sp>
        <p:nvSpPr>
          <p:cNvPr id="3" name="TextBox 2"/>
          <p:cNvSpPr txBox="1"/>
          <p:nvPr/>
        </p:nvSpPr>
        <p:spPr>
          <a:xfrm>
            <a:off x="2885382" y="1138550"/>
            <a:ext cx="353314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25724"/>
                </a:solidFill>
                <a:effectLst/>
                <a:uLnTx/>
                <a:uFillTx/>
                <a:latin typeface="Calibri"/>
                <a:ea typeface="+mn-ea"/>
                <a:cs typeface="+mn-cs"/>
              </a:rPr>
              <a:t>Improved PFS (including high-risk subgroups)</a:t>
            </a:r>
          </a:p>
        </p:txBody>
      </p:sp>
      <p:pic>
        <p:nvPicPr>
          <p:cNvPr id="10" name="Picture 9">
            <a:extLst>
              <a:ext uri="{FF2B5EF4-FFF2-40B4-BE49-F238E27FC236}">
                <a16:creationId xmlns:a16="http://schemas.microsoft.com/office/drawing/2014/main" id="{82864C22-696F-4613-A880-E11E18C80378}"/>
              </a:ext>
            </a:extLst>
          </p:cNvPr>
          <p:cNvPicPr>
            <a:picLocks noChangeAspect="1"/>
          </p:cNvPicPr>
          <p:nvPr/>
        </p:nvPicPr>
        <p:blipFill>
          <a:blip r:embed="rId4"/>
          <a:stretch>
            <a:fillRect/>
          </a:stretch>
        </p:blipFill>
        <p:spPr>
          <a:xfrm>
            <a:off x="1390791" y="1470525"/>
            <a:ext cx="6149789" cy="3244910"/>
          </a:xfrm>
          <a:prstGeom prst="rect">
            <a:avLst/>
          </a:prstGeom>
        </p:spPr>
      </p:pic>
      <p:sp>
        <p:nvSpPr>
          <p:cNvPr id="11" name="TextBox 10">
            <a:extLst>
              <a:ext uri="{FF2B5EF4-FFF2-40B4-BE49-F238E27FC236}">
                <a16:creationId xmlns:a16="http://schemas.microsoft.com/office/drawing/2014/main" id="{9AF51DD5-C39F-45D4-A06E-DC4478ABA034}"/>
              </a:ext>
            </a:extLst>
          </p:cNvPr>
          <p:cNvSpPr txBox="1"/>
          <p:nvPr/>
        </p:nvSpPr>
        <p:spPr>
          <a:xfrm>
            <a:off x="254000" y="4884484"/>
            <a:ext cx="8890000" cy="254000"/>
          </a:xfrm>
          <a:prstGeom prst="rect">
            <a:avLst/>
          </a:prstGeom>
          <a:noFill/>
        </p:spPr>
        <p:txBody>
          <a:bodyPr wrap="squar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Ghia P, et al.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ASCO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2020. Abstract 8015.</a:t>
            </a:r>
          </a:p>
        </p:txBody>
      </p:sp>
      <p:sp>
        <p:nvSpPr>
          <p:cNvPr id="8" name="TextBox 7">
            <a:extLst>
              <a:ext uri="{FF2B5EF4-FFF2-40B4-BE49-F238E27FC236}">
                <a16:creationId xmlns:a16="http://schemas.microsoft.com/office/drawing/2014/main" id="{ABD6DDE4-BCCD-4599-9AF4-CC1D9587B668}"/>
              </a:ext>
            </a:extLst>
          </p:cNvPr>
          <p:cNvSpPr txBox="1"/>
          <p:nvPr/>
        </p:nvSpPr>
        <p:spPr>
          <a:xfrm>
            <a:off x="6525044" y="3358884"/>
            <a:ext cx="1228165" cy="254000"/>
          </a:xfrm>
          <a:prstGeom prst="rect">
            <a:avLst/>
          </a:prstGeom>
          <a:noFill/>
        </p:spPr>
        <p:txBody>
          <a:bodyPr wrap="squar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mn-cs"/>
              </a:rPr>
              <a:t>IdR/BR</a:t>
            </a:r>
          </a:p>
        </p:txBody>
      </p:sp>
      <p:sp>
        <p:nvSpPr>
          <p:cNvPr id="7" name="TextBox 6">
            <a:extLst>
              <a:ext uri="{FF2B5EF4-FFF2-40B4-BE49-F238E27FC236}">
                <a16:creationId xmlns:a16="http://schemas.microsoft.com/office/drawing/2014/main" id="{EB0FA5FC-4C54-44E9-9F64-DD29493DE386}"/>
              </a:ext>
            </a:extLst>
          </p:cNvPr>
          <p:cNvSpPr txBox="1"/>
          <p:nvPr/>
        </p:nvSpPr>
        <p:spPr>
          <a:xfrm>
            <a:off x="7071891" y="2066792"/>
            <a:ext cx="1228165" cy="254000"/>
          </a:xfrm>
          <a:prstGeom prst="rect">
            <a:avLst/>
          </a:prstGeom>
          <a:noFill/>
        </p:spPr>
        <p:txBody>
          <a:bodyPr wrap="squar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mn-cs"/>
              </a:rPr>
              <a:t>Acalabrutinib</a:t>
            </a:r>
          </a:p>
        </p:txBody>
      </p:sp>
    </p:spTree>
    <p:custDataLst>
      <p:tags r:id="rId1"/>
    </p:custDataLst>
    <p:extLst>
      <p:ext uri="{BB962C8B-B14F-4D97-AF65-F5344CB8AC3E}">
        <p14:creationId xmlns:p14="http://schemas.microsoft.com/office/powerpoint/2010/main" val="690709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4857" y="4737848"/>
            <a:ext cx="8890000" cy="410924"/>
          </a:xfrm>
          <a:prstGeom prst="rect">
            <a:avLst/>
          </a:prstGeom>
          <a:noFill/>
        </p:spPr>
        <p:txBody>
          <a:bodyPr wrap="none" rtlCol="0" anchor="ctr">
            <a:no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www.clinicaltrials.gov; Jain N, et al. </a:t>
            </a:r>
            <a:r>
              <a:rPr kumimoji="0" lang="fr-FR"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ASH</a:t>
            </a: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 Abstract 359;</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Furman RR, et al. </a:t>
            </a:r>
            <a:r>
              <a:rPr kumimoji="0" lang="fr-FR"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ASH</a:t>
            </a: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2019. Abstract 3039.</a:t>
            </a:r>
          </a:p>
        </p:txBody>
      </p:sp>
      <p:sp>
        <p:nvSpPr>
          <p:cNvPr id="10" name="Title 3"/>
          <p:cNvSpPr>
            <a:spLocks noGrp="1"/>
          </p:cNvSpPr>
          <p:nvPr>
            <p:ph type="ctr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Ongoing and Future Trials for R/R CLL</a:t>
            </a:r>
            <a:endParaRPr lang="en-US" sz="4000" b="1" i="1" dirty="0">
              <a:latin typeface="Calibri" panose="020F0502020204030204" pitchFamily="34" charset="0"/>
            </a:endParaRPr>
          </a:p>
        </p:txBody>
      </p:sp>
      <p:graphicFrame>
        <p:nvGraphicFramePr>
          <p:cNvPr id="7" name="Table 6">
            <a:extLst>
              <a:ext uri="{FF2B5EF4-FFF2-40B4-BE49-F238E27FC236}">
                <a16:creationId xmlns:a16="http://schemas.microsoft.com/office/drawing/2014/main" id="{BA773EB6-29D3-4151-A657-DCBD14CB74A9}"/>
              </a:ext>
            </a:extLst>
          </p:cNvPr>
          <p:cNvGraphicFramePr>
            <a:graphicFrameLocks noGrp="1"/>
          </p:cNvGraphicFramePr>
          <p:nvPr>
            <p:extLst>
              <p:ext uri="{D42A27DB-BD31-4B8C-83A1-F6EECF244321}">
                <p14:modId xmlns:p14="http://schemas.microsoft.com/office/powerpoint/2010/main" val="2429664079"/>
              </p:ext>
            </p:extLst>
          </p:nvPr>
        </p:nvGraphicFramePr>
        <p:xfrm>
          <a:off x="253573" y="1247112"/>
          <a:ext cx="8658269" cy="3482755"/>
        </p:xfrm>
        <a:graphic>
          <a:graphicData uri="http://schemas.openxmlformats.org/drawingml/2006/table">
            <a:tbl>
              <a:tblPr firstRow="1" bandRow="1">
                <a:tableStyleId>{EB9631B5-78F2-41C9-869B-9F39066F8104}</a:tableStyleId>
              </a:tblPr>
              <a:tblGrid>
                <a:gridCol w="1575227">
                  <a:extLst>
                    <a:ext uri="{9D8B030D-6E8A-4147-A177-3AD203B41FA5}">
                      <a16:colId xmlns:a16="http://schemas.microsoft.com/office/drawing/2014/main" val="2612882738"/>
                    </a:ext>
                  </a:extLst>
                </a:gridCol>
                <a:gridCol w="2128477">
                  <a:extLst>
                    <a:ext uri="{9D8B030D-6E8A-4147-A177-3AD203B41FA5}">
                      <a16:colId xmlns:a16="http://schemas.microsoft.com/office/drawing/2014/main" val="4016773908"/>
                    </a:ext>
                  </a:extLst>
                </a:gridCol>
                <a:gridCol w="3224280">
                  <a:extLst>
                    <a:ext uri="{9D8B030D-6E8A-4147-A177-3AD203B41FA5}">
                      <a16:colId xmlns:a16="http://schemas.microsoft.com/office/drawing/2014/main" val="3360098868"/>
                    </a:ext>
                  </a:extLst>
                </a:gridCol>
                <a:gridCol w="1730285">
                  <a:extLst>
                    <a:ext uri="{9D8B030D-6E8A-4147-A177-3AD203B41FA5}">
                      <a16:colId xmlns:a16="http://schemas.microsoft.com/office/drawing/2014/main" val="2207834792"/>
                    </a:ext>
                  </a:extLst>
                </a:gridCol>
              </a:tblGrid>
              <a:tr h="247727">
                <a:tc>
                  <a:txBody>
                    <a:bodyPr/>
                    <a:lstStyle/>
                    <a:p>
                      <a:pPr marL="0" marR="0" lvl="0" indent="0" algn="ctr" defTabSz="719138" rtl="0" eaLnBrk="1" fontAlgn="base" latinLnBrk="0" hangingPunct="1">
                        <a:lnSpc>
                          <a:spcPct val="90000"/>
                        </a:lnSpc>
                        <a:spcBef>
                          <a:spcPct val="0"/>
                        </a:spcBef>
                        <a:spcAft>
                          <a:spcPct val="0"/>
                        </a:spcAft>
                        <a:buClrTx/>
                        <a:buSzTx/>
                        <a:buFontTx/>
                        <a:buNone/>
                        <a:tabLst/>
                      </a:pPr>
                      <a:r>
                        <a:rPr kumimoji="0" lang="en-US" sz="1200" u="none" strike="noStrike" cap="none" normalizeH="0" baseline="0" dirty="0">
                          <a:ln>
                            <a:noFill/>
                          </a:ln>
                          <a:effectLst/>
                          <a:latin typeface="+mn-lt"/>
                        </a:rPr>
                        <a:t>Trial</a:t>
                      </a:r>
                      <a:endParaRPr kumimoji="0" lang="en-US" sz="1200" b="0" i="0" u="none" strike="noStrike" cap="none" normalizeH="0" baseline="0" dirty="0">
                        <a:ln>
                          <a:noFill/>
                        </a:ln>
                        <a:solidFill>
                          <a:schemeClr val="bg1"/>
                        </a:solidFill>
                        <a:effectLst/>
                        <a:latin typeface="+mn-lt"/>
                      </a:endParaRPr>
                    </a:p>
                  </a:txBody>
                  <a:tcPr marL="68580" marR="68580" marT="34290" marB="34290" anchor="ctr" horzOverflow="overflow">
                    <a:solidFill>
                      <a:srgbClr val="F25724"/>
                    </a:solidFill>
                  </a:tcPr>
                </a:tc>
                <a:tc>
                  <a:txBody>
                    <a:bodyPr/>
                    <a:lstStyle/>
                    <a:p>
                      <a:pPr algn="ctr">
                        <a:lnSpc>
                          <a:spcPct val="90000"/>
                        </a:lnSpc>
                      </a:pPr>
                      <a:r>
                        <a:rPr kumimoji="0" lang="en-US" sz="1200" u="none" strike="noStrike" cap="none" normalizeH="0" baseline="0" dirty="0">
                          <a:ln>
                            <a:noFill/>
                          </a:ln>
                          <a:effectLst/>
                          <a:latin typeface="+mn-lt"/>
                        </a:rPr>
                        <a:t>Patients</a:t>
                      </a:r>
                      <a:endParaRPr lang="en-US" sz="1200" dirty="0">
                        <a:latin typeface="+mn-lt"/>
                      </a:endParaRPr>
                    </a:p>
                  </a:txBody>
                  <a:tcPr marL="68580" marR="68580" marT="34290" marB="34290" anchor="ctr" horzOverflow="overflow">
                    <a:solidFill>
                      <a:srgbClr val="F25724"/>
                    </a:solidFill>
                  </a:tcPr>
                </a:tc>
                <a:tc>
                  <a:txBody>
                    <a:bodyPr/>
                    <a:lstStyle/>
                    <a:p>
                      <a:pPr algn="ctr">
                        <a:lnSpc>
                          <a:spcPct val="90000"/>
                        </a:lnSpc>
                      </a:pPr>
                      <a:r>
                        <a:rPr kumimoji="0" lang="en-US" sz="1200" u="none" strike="noStrike" cap="none" normalizeH="0" baseline="0" dirty="0">
                          <a:ln>
                            <a:noFill/>
                          </a:ln>
                          <a:effectLst/>
                          <a:latin typeface="+mn-lt"/>
                        </a:rPr>
                        <a:t>Study Arms</a:t>
                      </a:r>
                      <a:endParaRPr lang="en-US" sz="1200" dirty="0">
                        <a:latin typeface="+mn-lt"/>
                      </a:endParaRPr>
                    </a:p>
                  </a:txBody>
                  <a:tcPr marL="68580" marR="68580" marT="34290" marB="34290" anchor="ctr" horzOverflow="overflow">
                    <a:solidFill>
                      <a:srgbClr val="F25724"/>
                    </a:solidFill>
                  </a:tcPr>
                </a:tc>
                <a:tc>
                  <a:txBody>
                    <a:bodyPr/>
                    <a:lstStyle/>
                    <a:p>
                      <a:pPr algn="ctr">
                        <a:lnSpc>
                          <a:spcPct val="90000"/>
                        </a:lnSpc>
                      </a:pPr>
                      <a:r>
                        <a:rPr lang="en-US" sz="1200" dirty="0">
                          <a:latin typeface="+mn-lt"/>
                        </a:rPr>
                        <a:t>Available Data</a:t>
                      </a:r>
                    </a:p>
                  </a:txBody>
                  <a:tcPr marL="68580" marR="68580" marT="34290" marB="34290" anchor="ctr" horzOverflow="overflow">
                    <a:solidFill>
                      <a:srgbClr val="F25724"/>
                    </a:solidFill>
                  </a:tcPr>
                </a:tc>
                <a:extLst>
                  <a:ext uri="{0D108BD9-81ED-4DB2-BD59-A6C34878D82A}">
                    <a16:rowId xmlns:a16="http://schemas.microsoft.com/office/drawing/2014/main" val="294439723"/>
                  </a:ext>
                </a:extLst>
              </a:tr>
              <a:tr h="422594">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ALPINE</a:t>
                      </a:r>
                    </a:p>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Ph III (</a:t>
                      </a:r>
                      <a:r>
                        <a:rPr lang="en-US" sz="1200" b="0" i="0" kern="1200" dirty="0">
                          <a:solidFill>
                            <a:schemeClr val="dk1"/>
                          </a:solidFill>
                          <a:effectLst/>
                          <a:latin typeface="+mn-lt"/>
                          <a:ea typeface="+mn-ea"/>
                          <a:cs typeface="+mn-cs"/>
                        </a:rPr>
                        <a:t>NCT03734016</a:t>
                      </a:r>
                      <a:r>
                        <a:rPr kumimoji="0" lang="en-US" sz="1200" b="0" i="0" u="none" strike="noStrike" cap="none" normalizeH="0" baseline="0" dirty="0">
                          <a:ln>
                            <a:noFill/>
                          </a:ln>
                          <a:solidFill>
                            <a:schemeClr val="tx1"/>
                          </a:solidFill>
                          <a:effectLst/>
                          <a:latin typeface="+mn-lt"/>
                        </a:rPr>
                        <a:t>)</a:t>
                      </a:r>
                    </a:p>
                  </a:txBody>
                  <a:tcPr marL="68580" marR="68580" marT="34290" marB="34290" anchor="ctr" horzOverflow="overflow"/>
                </a:tc>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Relapsed/refractory</a:t>
                      </a:r>
                    </a:p>
                  </a:txBody>
                  <a:tcPr marL="68580" marR="68580" marT="34290" marB="34290" anchor="ctr" horzOverflow="overflow"/>
                </a:tc>
                <a:tc>
                  <a:txBody>
                    <a:bodyPr/>
                    <a:lstStyle/>
                    <a:p>
                      <a:pPr marL="18288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mn-lt"/>
                        </a:rPr>
                        <a:t>Zanubrutinib</a:t>
                      </a:r>
                    </a:p>
                    <a:p>
                      <a:pPr marL="18288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mn-lt"/>
                        </a:rPr>
                        <a:t>Ibrutinib</a:t>
                      </a:r>
                    </a:p>
                  </a:txBody>
                  <a:tcPr marL="68580" marR="68580" marT="34290" marB="34290" anchor="ctr" horzOverflow="overflow"/>
                </a:tc>
                <a:tc>
                  <a:txBody>
                    <a:bodyPr/>
                    <a:lstStyle/>
                    <a:p>
                      <a:pPr marL="0" marR="0" lvl="0" indent="0" algn="ctr" defTabSz="719138" rtl="0" eaLnBrk="1" fontAlgn="base" latinLnBrk="0" hangingPunct="1">
                        <a:lnSpc>
                          <a:spcPct val="90000"/>
                        </a:lnSpc>
                        <a:spcBef>
                          <a:spcPts val="0"/>
                        </a:spcBef>
                        <a:spcAft>
                          <a:spcPts val="0"/>
                        </a:spcAft>
                        <a:buClr>
                          <a:srgbClr val="F25724"/>
                        </a:buClr>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mn-lt"/>
                        </a:rPr>
                        <a:t>—</a:t>
                      </a:r>
                    </a:p>
                  </a:txBody>
                  <a:tcPr marL="68580" marR="68580" marT="34290" marB="34290" anchor="ctr" horzOverflow="overflow"/>
                </a:tc>
                <a:extLst>
                  <a:ext uri="{0D108BD9-81ED-4DB2-BD59-A6C34878D82A}">
                    <a16:rowId xmlns:a16="http://schemas.microsoft.com/office/drawing/2014/main" val="4083957587"/>
                  </a:ext>
                </a:extLst>
              </a:tr>
              <a:tr h="422594">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lang="en-US" sz="1200" b="1" dirty="0">
                          <a:latin typeface="+mn-lt"/>
                        </a:rPr>
                        <a:t>ACE-CL-006</a:t>
                      </a:r>
                    </a:p>
                    <a:p>
                      <a:pPr marL="0" marR="0" lvl="0" indent="0" algn="l" defTabSz="719138" rtl="0" eaLnBrk="1" fontAlgn="base" latinLnBrk="0" hangingPunct="1">
                        <a:lnSpc>
                          <a:spcPct val="90000"/>
                        </a:lnSpc>
                        <a:spcBef>
                          <a:spcPct val="0"/>
                        </a:spcBef>
                        <a:spcAft>
                          <a:spcPct val="0"/>
                        </a:spcAft>
                        <a:buClrTx/>
                        <a:buSzTx/>
                        <a:buFontTx/>
                        <a:buNone/>
                        <a:tabLst/>
                      </a:pPr>
                      <a:r>
                        <a:rPr lang="en-US" sz="1200" dirty="0">
                          <a:latin typeface="+mn-lt"/>
                        </a:rPr>
                        <a:t>Ph III (</a:t>
                      </a:r>
                      <a:r>
                        <a:rPr lang="en-US" sz="1200" b="0" i="0" kern="1200" dirty="0">
                          <a:solidFill>
                            <a:schemeClr val="dk1"/>
                          </a:solidFill>
                          <a:effectLst/>
                          <a:latin typeface="+mn-lt"/>
                          <a:ea typeface="+mn-ea"/>
                          <a:cs typeface="+mn-cs"/>
                        </a:rPr>
                        <a:t>NCT02477696</a:t>
                      </a:r>
                      <a:r>
                        <a:rPr lang="en-US" sz="1200" dirty="0">
                          <a:latin typeface="+mn-lt"/>
                        </a:rPr>
                        <a:t>) </a:t>
                      </a:r>
                      <a:endParaRPr kumimoji="0" lang="en-US" sz="1200" b="0" i="1" u="none" strike="noStrike" cap="none" normalizeH="0" baseline="0" dirty="0">
                        <a:ln>
                          <a:noFill/>
                        </a:ln>
                        <a:solidFill>
                          <a:schemeClr val="tx1"/>
                        </a:solidFill>
                        <a:effectLst/>
                        <a:latin typeface="+mn-lt"/>
                      </a:endParaRPr>
                    </a:p>
                  </a:txBody>
                  <a:tcPr marL="68580" marR="68580" marT="34290" marB="34290" anchor="ctr" horzOverflow="overflow"/>
                </a:tc>
                <a:tc>
                  <a:txBody>
                    <a:bodyPr/>
                    <a:lstStyle/>
                    <a:p>
                      <a:pPr>
                        <a:lnSpc>
                          <a:spcPct val="90000"/>
                        </a:lnSpc>
                      </a:pPr>
                      <a:r>
                        <a:rPr kumimoji="0" lang="en-US" sz="1200" u="none" strike="noStrike" cap="none" normalizeH="0" baseline="0" dirty="0">
                          <a:ln>
                            <a:noFill/>
                          </a:ln>
                          <a:effectLst/>
                          <a:latin typeface="+mn-lt"/>
                        </a:rPr>
                        <a:t>Previously treated, high-risk</a:t>
                      </a:r>
                      <a:endParaRPr lang="en-US" sz="1200" dirty="0">
                        <a:latin typeface="+mn-lt"/>
                      </a:endParaRPr>
                    </a:p>
                  </a:txBody>
                  <a:tcPr marL="68580" marR="68580" marT="34290" marB="34290" anchor="ctr" horzOverflow="overflow"/>
                </a:tc>
                <a:tc>
                  <a:txBody>
                    <a:bodyPr/>
                    <a:lstStyle/>
                    <a:p>
                      <a:pPr marL="182880" lvl="0" indent="-182880">
                        <a:lnSpc>
                          <a:spcPct val="90000"/>
                        </a:lnSpc>
                        <a:spcBef>
                          <a:spcPts val="0"/>
                        </a:spcBef>
                        <a:spcAft>
                          <a:spcPts val="0"/>
                        </a:spcAft>
                        <a:buClr>
                          <a:srgbClr val="F25724"/>
                        </a:buClr>
                        <a:buFont typeface="Arial" panose="020B0604020202020204" pitchFamily="34" charset="0"/>
                        <a:buChar char="•"/>
                      </a:pPr>
                      <a:r>
                        <a:rPr lang="en-US" sz="1200" dirty="0">
                          <a:latin typeface="+mn-lt"/>
                        </a:rPr>
                        <a:t>Acalabrutinib</a:t>
                      </a:r>
                    </a:p>
                    <a:p>
                      <a:pPr marL="182880" lvl="0" indent="-182880">
                        <a:lnSpc>
                          <a:spcPct val="90000"/>
                        </a:lnSpc>
                        <a:spcBef>
                          <a:spcPts val="0"/>
                        </a:spcBef>
                        <a:spcAft>
                          <a:spcPts val="0"/>
                        </a:spcAft>
                        <a:buClr>
                          <a:srgbClr val="F25724"/>
                        </a:buClr>
                        <a:buFont typeface="Arial" panose="020B0604020202020204" pitchFamily="34" charset="0"/>
                        <a:buChar char="•"/>
                      </a:pPr>
                      <a:r>
                        <a:rPr lang="en-US" sz="1200" dirty="0">
                          <a:latin typeface="+mn-lt"/>
                        </a:rPr>
                        <a:t>Ibrutinib</a:t>
                      </a:r>
                    </a:p>
                  </a:txBody>
                  <a:tcPr marL="68580" marR="68580" marT="34290" marB="34290" anchor="ctr" horzOverflow="overflow"/>
                </a:tc>
                <a:tc>
                  <a:txBody>
                    <a:bodyPr/>
                    <a:lstStyle/>
                    <a:p>
                      <a:pPr marL="0" lvl="0" indent="0" algn="ctr">
                        <a:lnSpc>
                          <a:spcPct val="90000"/>
                        </a:lnSpc>
                        <a:spcBef>
                          <a:spcPts val="0"/>
                        </a:spcBef>
                        <a:spcAft>
                          <a:spcPts val="0"/>
                        </a:spcAft>
                        <a:buClr>
                          <a:srgbClr val="F25724"/>
                        </a:buClr>
                        <a:buFont typeface="Arial" panose="020B0604020202020204" pitchFamily="34" charset="0"/>
                        <a:buNone/>
                      </a:pPr>
                      <a:r>
                        <a:rPr lang="en-US" sz="1200" dirty="0">
                          <a:latin typeface="+mn-lt"/>
                        </a:rPr>
                        <a:t>— </a:t>
                      </a:r>
                    </a:p>
                  </a:txBody>
                  <a:tcPr marL="68580" marR="68580" marT="34290" marB="34290" anchor="ctr" horzOverflow="overflow"/>
                </a:tc>
                <a:extLst>
                  <a:ext uri="{0D108BD9-81ED-4DB2-BD59-A6C34878D82A}">
                    <a16:rowId xmlns:a16="http://schemas.microsoft.com/office/drawing/2014/main" val="2185183150"/>
                  </a:ext>
                </a:extLst>
              </a:tr>
              <a:tr h="597460">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lang="en-US" sz="1200" dirty="0">
                          <a:latin typeface="+mn-lt"/>
                        </a:rPr>
                        <a:t>Ph II (</a:t>
                      </a:r>
                      <a:r>
                        <a:rPr lang="en-US" sz="1200" b="0" i="0" kern="1200" dirty="0">
                          <a:solidFill>
                            <a:schemeClr val="dk1"/>
                          </a:solidFill>
                          <a:effectLst/>
                          <a:latin typeface="+mn-lt"/>
                          <a:ea typeface="+mn-ea"/>
                          <a:cs typeface="+mn-cs"/>
                        </a:rPr>
                        <a:t>NCT04169737</a:t>
                      </a:r>
                      <a:r>
                        <a:rPr lang="en-US" sz="1200" dirty="0">
                          <a:latin typeface="+mn-lt"/>
                        </a:rPr>
                        <a:t>) </a:t>
                      </a:r>
                      <a:endParaRPr lang="en-US" sz="1200" i="1" dirty="0">
                        <a:latin typeface="+mn-lt"/>
                      </a:endParaRPr>
                    </a:p>
                  </a:txBody>
                  <a:tcPr marL="68580" marR="68580" marT="34290" marB="34290" anchor="ctr" horzOverflow="overflow"/>
                </a:tc>
                <a:tc>
                  <a:txBody>
                    <a:bodyPr/>
                    <a:lstStyle/>
                    <a:p>
                      <a:pPr>
                        <a:lnSpc>
                          <a:spcPct val="90000"/>
                        </a:lnSpc>
                      </a:pPr>
                      <a:r>
                        <a:rPr kumimoji="0" lang="en-US" sz="1200" u="none" strike="noStrike" cap="none" normalizeH="0" baseline="0" dirty="0">
                          <a:ln>
                            <a:noFill/>
                          </a:ln>
                          <a:effectLst/>
                          <a:latin typeface="+mn-lt"/>
                        </a:rPr>
                        <a:t>Relapsed after and/or refractory to </a:t>
                      </a:r>
                      <a:r>
                        <a:rPr kumimoji="0" lang="en-US" sz="1200" b="0" i="0" u="none" strike="noStrike" cap="none" normalizeH="0" baseline="0" dirty="0">
                          <a:ln>
                            <a:noFill/>
                          </a:ln>
                          <a:solidFill>
                            <a:schemeClr val="tx1"/>
                          </a:solidFill>
                          <a:effectLst/>
                          <a:latin typeface="+mn-lt"/>
                          <a:cs typeface="Calibri" panose="020F0502020204030204" pitchFamily="34" charset="0"/>
                        </a:rPr>
                        <a:t>≥1 </a:t>
                      </a:r>
                      <a:r>
                        <a:rPr kumimoji="0" lang="en-US" sz="1200" u="none" strike="noStrike" cap="none" normalizeH="0" baseline="0" dirty="0">
                          <a:ln>
                            <a:noFill/>
                          </a:ln>
                          <a:effectLst/>
                          <a:latin typeface="+mn-lt"/>
                        </a:rPr>
                        <a:t>prior therapy</a:t>
                      </a:r>
                      <a:endParaRPr lang="en-US" sz="1200" dirty="0">
                        <a:latin typeface="+mn-lt"/>
                      </a:endParaRPr>
                    </a:p>
                  </a:txBody>
                  <a:tcPr marL="68580" marR="68580" marT="34290" marB="34290" anchor="ctr" horzOverflow="overflow"/>
                </a:tc>
                <a:tc>
                  <a:txBody>
                    <a:bodyPr/>
                    <a:lstStyle/>
                    <a:p>
                      <a:pPr marL="182880" marR="0" lvl="0" indent="-182880" algn="l" defTabSz="457200" rtl="0" eaLnBrk="1" fontAlgn="auto" latinLnBrk="0" hangingPunct="1">
                        <a:lnSpc>
                          <a:spcPct val="90000"/>
                        </a:lnSpc>
                        <a:spcBef>
                          <a:spcPts val="0"/>
                        </a:spcBef>
                        <a:spcAft>
                          <a:spcPts val="0"/>
                        </a:spcAft>
                        <a:buClr>
                          <a:srgbClr val="F25724"/>
                        </a:buClr>
                        <a:buSzTx/>
                        <a:buFont typeface="Arial" panose="020B0604020202020204" pitchFamily="34" charset="0"/>
                        <a:buChar char="•"/>
                        <a:tabLst/>
                        <a:defRPr/>
                      </a:pPr>
                      <a:r>
                        <a:rPr lang="en-US" sz="1200" dirty="0">
                          <a:latin typeface="+mn-lt"/>
                        </a:rPr>
                        <a:t>Acalabrutinib + obinutuzumab + venetoclax</a:t>
                      </a:r>
                    </a:p>
                    <a:p>
                      <a:pPr marL="182880" marR="0" lvl="0" indent="-182880" algn="l" defTabSz="457200" rtl="0" eaLnBrk="1" fontAlgn="auto" latinLnBrk="0" hangingPunct="1">
                        <a:lnSpc>
                          <a:spcPct val="90000"/>
                        </a:lnSpc>
                        <a:spcBef>
                          <a:spcPts val="0"/>
                        </a:spcBef>
                        <a:spcAft>
                          <a:spcPts val="0"/>
                        </a:spcAft>
                        <a:buClr>
                          <a:srgbClr val="F25724"/>
                        </a:buClr>
                        <a:buSzTx/>
                        <a:buFont typeface="Arial" panose="020B0604020202020204" pitchFamily="34" charset="0"/>
                        <a:buChar char="•"/>
                        <a:tabLst/>
                        <a:defRPr/>
                      </a:pPr>
                      <a:r>
                        <a:rPr lang="en-US" sz="1200" dirty="0">
                          <a:latin typeface="+mn-lt"/>
                        </a:rPr>
                        <a:t>Acalabrutinib +  early obinutuzumab + venetoclax</a:t>
                      </a:r>
                    </a:p>
                  </a:txBody>
                  <a:tcPr marL="68580" marR="68580" marT="34290" marB="34290" anchor="ctr" horzOverflow="overflow"/>
                </a:tc>
                <a:tc>
                  <a:txBody>
                    <a:bodyPr/>
                    <a:lstStyle/>
                    <a:p>
                      <a:pPr marL="0" lvl="0" indent="0" algn="ctr">
                        <a:lnSpc>
                          <a:spcPct val="90000"/>
                        </a:lnSpc>
                        <a:spcBef>
                          <a:spcPts val="0"/>
                        </a:spcBef>
                        <a:spcAft>
                          <a:spcPts val="0"/>
                        </a:spcAft>
                        <a:buClr>
                          <a:srgbClr val="F25724"/>
                        </a:buClr>
                        <a:buFont typeface="Arial" panose="020B0604020202020204" pitchFamily="34" charset="0"/>
                        <a:buNone/>
                      </a:pPr>
                      <a:r>
                        <a:rPr lang="en-US" sz="1200" dirty="0">
                          <a:latin typeface="+mn-lt"/>
                        </a:rPr>
                        <a:t>—</a:t>
                      </a:r>
                    </a:p>
                  </a:txBody>
                  <a:tcPr marL="68580" marR="68580" marT="34290" marB="34290" anchor="ctr" horzOverflow="overflow"/>
                </a:tc>
                <a:extLst>
                  <a:ext uri="{0D108BD9-81ED-4DB2-BD59-A6C34878D82A}">
                    <a16:rowId xmlns:a16="http://schemas.microsoft.com/office/drawing/2014/main" val="4120052487"/>
                  </a:ext>
                </a:extLst>
              </a:tr>
              <a:tr h="772326">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u="none" strike="noStrike" cap="none" normalizeH="0" baseline="0" dirty="0">
                          <a:ln>
                            <a:noFill/>
                          </a:ln>
                          <a:effectLst/>
                          <a:latin typeface="+mn-lt"/>
                        </a:rPr>
                        <a:t>Ph II (</a:t>
                      </a:r>
                      <a:r>
                        <a:rPr lang="en-US" sz="1200" b="0" i="0" kern="1200" dirty="0">
                          <a:solidFill>
                            <a:schemeClr val="dk1"/>
                          </a:solidFill>
                          <a:effectLst/>
                          <a:latin typeface="+mn-lt"/>
                          <a:ea typeface="+mn-ea"/>
                          <a:cs typeface="+mn-cs"/>
                        </a:rPr>
                        <a:t>NCT02029443</a:t>
                      </a:r>
                      <a:r>
                        <a:rPr kumimoji="0" lang="en-US" sz="1200" u="none" strike="noStrike" cap="none" normalizeH="0" baseline="0" dirty="0">
                          <a:ln>
                            <a:noFill/>
                          </a:ln>
                          <a:effectLst/>
                          <a:latin typeface="+mn-lt"/>
                        </a:rPr>
                        <a:t>)</a:t>
                      </a:r>
                      <a:endParaRPr kumimoji="0" lang="en-US" sz="1200" b="0" i="1" u="none" strike="noStrike" cap="none" normalizeH="0" baseline="0" dirty="0">
                        <a:ln>
                          <a:noFill/>
                        </a:ln>
                        <a:solidFill>
                          <a:schemeClr val="tx1"/>
                        </a:solidFill>
                        <a:effectLst/>
                        <a:latin typeface="+mn-lt"/>
                      </a:endParaRPr>
                    </a:p>
                  </a:txBody>
                  <a:tcPr marL="68580" marR="68580" marT="34290" marB="34290" anchor="ctr" horzOverflow="overflow"/>
                </a:tc>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u="none" strike="noStrike" cap="none" normalizeH="0" baseline="0" dirty="0">
                          <a:ln>
                            <a:noFill/>
                          </a:ln>
                          <a:effectLst/>
                          <a:latin typeface="+mn-lt"/>
                        </a:rPr>
                        <a:t>Relapsed/refractory, </a:t>
                      </a:r>
                      <a:r>
                        <a:rPr kumimoji="0" lang="en-US" sz="1200" b="0" i="0" u="none" strike="noStrike" cap="none" normalizeH="0" baseline="0" dirty="0">
                          <a:ln>
                            <a:noFill/>
                          </a:ln>
                          <a:solidFill>
                            <a:schemeClr val="tx1"/>
                          </a:solidFill>
                          <a:effectLst/>
                          <a:latin typeface="+mn-lt"/>
                          <a:cs typeface="Calibri" panose="020F0502020204030204" pitchFamily="34" charset="0"/>
                        </a:rPr>
                        <a:t>≥1 </a:t>
                      </a:r>
                      <a:r>
                        <a:rPr kumimoji="0" lang="en-US" sz="1200" u="none" strike="noStrike" cap="none" normalizeH="0" baseline="0" dirty="0">
                          <a:ln>
                            <a:noFill/>
                          </a:ln>
                          <a:effectLst/>
                          <a:latin typeface="+mn-lt"/>
                        </a:rPr>
                        <a:t>prior therapy</a:t>
                      </a:r>
                      <a:endParaRPr kumimoji="0" lang="en-US" sz="1200" b="0" i="0" u="none" strike="noStrike" cap="none" normalizeH="0" baseline="0" dirty="0">
                        <a:ln>
                          <a:noFill/>
                        </a:ln>
                        <a:solidFill>
                          <a:schemeClr val="tx1"/>
                        </a:solidFill>
                        <a:effectLst/>
                        <a:latin typeface="+mn-lt"/>
                      </a:endParaRPr>
                    </a:p>
                  </a:txBody>
                  <a:tcPr marL="68580" marR="68580" marT="34290" marB="34290" anchor="ctr" horzOverflow="overflow"/>
                </a:tc>
                <a:tc>
                  <a:txBody>
                    <a:bodyPr/>
                    <a:lstStyle/>
                    <a:p>
                      <a:pPr marL="18288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u="none" strike="noStrike" cap="none" normalizeH="0" baseline="0" dirty="0">
                          <a:ln>
                            <a:noFill/>
                          </a:ln>
                          <a:effectLst/>
                          <a:latin typeface="+mn-lt"/>
                        </a:rPr>
                        <a:t>Acalabrutinib</a:t>
                      </a:r>
                    </a:p>
                  </a:txBody>
                  <a:tcPr marL="68580" marR="68580" marT="34290" marB="34290" anchor="ctr" horzOverflow="overflow"/>
                </a:tc>
                <a:tc>
                  <a:txBody>
                    <a:bodyPr/>
                    <a:lstStyle/>
                    <a:p>
                      <a:pPr marL="171450" marR="0" lvl="0" indent="-17145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u="none" strike="noStrike" cap="none" normalizeH="0" baseline="0" dirty="0">
                          <a:ln>
                            <a:noFill/>
                          </a:ln>
                          <a:effectLst/>
                          <a:latin typeface="+mn-lt"/>
                        </a:rPr>
                        <a:t>ORR: 94%</a:t>
                      </a:r>
                    </a:p>
                    <a:p>
                      <a:pPr marL="339725" marR="0" lvl="1" indent="-17145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u="none" strike="noStrike" cap="none" normalizeH="0" baseline="0" dirty="0">
                          <a:ln>
                            <a:noFill/>
                          </a:ln>
                          <a:effectLst/>
                          <a:latin typeface="+mn-lt"/>
                        </a:rPr>
                        <a:t>CR: 4%</a:t>
                      </a:r>
                    </a:p>
                    <a:p>
                      <a:pPr marL="339725" marR="0" lvl="1" indent="-17145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u="none" strike="noStrike" cap="none" normalizeH="0" baseline="0" dirty="0">
                          <a:ln>
                            <a:noFill/>
                          </a:ln>
                          <a:effectLst/>
                          <a:latin typeface="+mn-lt"/>
                        </a:rPr>
                        <a:t>PR: 84%</a:t>
                      </a:r>
                    </a:p>
                    <a:p>
                      <a:pPr marL="339725" marR="0" lvl="1" indent="-17145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u="none" strike="noStrike" cap="none" normalizeH="0" baseline="0" dirty="0">
                          <a:ln>
                            <a:noFill/>
                          </a:ln>
                          <a:effectLst/>
                          <a:latin typeface="+mn-lt"/>
                        </a:rPr>
                        <a:t>PD: 1%</a:t>
                      </a:r>
                    </a:p>
                  </a:txBody>
                  <a:tcPr marL="68580" marR="68580" marT="34290" marB="34290" anchor="ctr" horzOverflow="overflow"/>
                </a:tc>
                <a:extLst>
                  <a:ext uri="{0D108BD9-81ED-4DB2-BD59-A6C34878D82A}">
                    <a16:rowId xmlns:a16="http://schemas.microsoft.com/office/drawing/2014/main" val="1581765043"/>
                  </a:ext>
                </a:extLst>
              </a:tr>
              <a:tr h="422594">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Ph II (</a:t>
                      </a:r>
                      <a:r>
                        <a:rPr lang="en-US" sz="1200" b="0" i="0" kern="1200" dirty="0">
                          <a:solidFill>
                            <a:schemeClr val="dk1"/>
                          </a:solidFill>
                          <a:effectLst/>
                          <a:latin typeface="+mn-lt"/>
                          <a:ea typeface="+mn-ea"/>
                          <a:cs typeface="+mn-cs"/>
                        </a:rPr>
                        <a:t>NCT04116437</a:t>
                      </a:r>
                      <a:r>
                        <a:rPr kumimoji="0" lang="en-US" sz="1200" b="0" i="0" u="none" strike="noStrike" cap="none" normalizeH="0" baseline="0" dirty="0">
                          <a:ln>
                            <a:noFill/>
                          </a:ln>
                          <a:solidFill>
                            <a:schemeClr val="tx1"/>
                          </a:solidFill>
                          <a:effectLst/>
                          <a:latin typeface="+mn-lt"/>
                        </a:rPr>
                        <a:t>)</a:t>
                      </a:r>
                    </a:p>
                  </a:txBody>
                  <a:tcPr marL="68580" marR="68580" marT="34290" marB="34290" anchor="ctr" horzOverflow="overflow"/>
                </a:tc>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Calibri" panose="020F0502020204030204" pitchFamily="34" charset="0"/>
                        </a:rPr>
                        <a:t>Previously treated, ibrutinib intolerant</a:t>
                      </a:r>
                      <a:endParaRPr kumimoji="0" lang="en-US" sz="1200" b="0" i="0" u="none" strike="noStrike" cap="none" normalizeH="0" baseline="0" dirty="0">
                        <a:ln>
                          <a:noFill/>
                        </a:ln>
                        <a:solidFill>
                          <a:schemeClr val="tx1"/>
                        </a:solidFill>
                        <a:effectLst/>
                        <a:latin typeface="+mn-lt"/>
                      </a:endParaRPr>
                    </a:p>
                  </a:txBody>
                  <a:tcPr marL="68580" marR="68580" marT="34290" marB="34290" anchor="ctr" horzOverflow="overflow"/>
                </a:tc>
                <a:tc>
                  <a:txBody>
                    <a:bodyPr/>
                    <a:lstStyle/>
                    <a:p>
                      <a:pPr marL="18288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mn-lt"/>
                        </a:rPr>
                        <a:t>Zanubrutinib</a:t>
                      </a:r>
                    </a:p>
                  </a:txBody>
                  <a:tcPr marL="68580" marR="68580" marT="34290" marB="34290" anchor="ctr" horzOverflow="overflow"/>
                </a:tc>
                <a:tc>
                  <a:txBody>
                    <a:bodyPr/>
                    <a:lstStyle/>
                    <a:p>
                      <a:pPr marL="0" marR="0" lvl="0" indent="0" algn="ctr" defTabSz="719138" rtl="0" eaLnBrk="1" fontAlgn="base" latinLnBrk="0" hangingPunct="1">
                        <a:lnSpc>
                          <a:spcPct val="90000"/>
                        </a:lnSpc>
                        <a:spcBef>
                          <a:spcPts val="0"/>
                        </a:spcBef>
                        <a:spcAft>
                          <a:spcPts val="0"/>
                        </a:spcAft>
                        <a:buClr>
                          <a:srgbClr val="F25724"/>
                        </a:buClr>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mn-lt"/>
                        </a:rPr>
                        <a:t>—</a:t>
                      </a:r>
                    </a:p>
                  </a:txBody>
                  <a:tcPr marL="68580" marR="68580" marT="34290" marB="34290" anchor="ctr" horzOverflow="overflow"/>
                </a:tc>
                <a:extLst>
                  <a:ext uri="{0D108BD9-81ED-4DB2-BD59-A6C34878D82A}">
                    <a16:rowId xmlns:a16="http://schemas.microsoft.com/office/drawing/2014/main" val="312201886"/>
                  </a:ext>
                </a:extLst>
              </a:tr>
              <a:tr h="597460">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Ph II (NCT02756897)</a:t>
                      </a:r>
                    </a:p>
                  </a:txBody>
                  <a:tcPr marL="68580" marR="68580" marT="34290" marB="34290" anchor="ctr" horzOverflow="overflow"/>
                </a:tc>
                <a:tc>
                  <a:txBody>
                    <a:bodyPr/>
                    <a:lstStyle/>
                    <a:p>
                      <a:pPr marL="0" marR="0" lvl="0" indent="0" algn="l" defTabSz="719138"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Relapsed/refractory, </a:t>
                      </a:r>
                      <a:r>
                        <a:rPr kumimoji="0" lang="en-US" sz="1200" b="0" i="0" u="none" strike="noStrike" cap="none" normalizeH="0" baseline="0" dirty="0">
                          <a:ln>
                            <a:noFill/>
                          </a:ln>
                          <a:solidFill>
                            <a:schemeClr val="tx1"/>
                          </a:solidFill>
                          <a:effectLst/>
                          <a:latin typeface="+mn-lt"/>
                          <a:cs typeface="Calibri" panose="020F0502020204030204" pitchFamily="34" charset="0"/>
                        </a:rPr>
                        <a:t>≥1</a:t>
                      </a:r>
                      <a:r>
                        <a:rPr kumimoji="0" lang="en-US" sz="1200" b="0" i="0" u="none" strike="noStrike" cap="none" normalizeH="0" baseline="0" dirty="0">
                          <a:ln>
                            <a:noFill/>
                          </a:ln>
                          <a:solidFill>
                            <a:schemeClr val="tx1"/>
                          </a:solidFill>
                          <a:effectLst/>
                          <a:latin typeface="+mn-lt"/>
                        </a:rPr>
                        <a:t> prior therapy (cohort 1)</a:t>
                      </a:r>
                    </a:p>
                  </a:txBody>
                  <a:tcPr marL="68580" marR="68580" marT="34290" marB="34290" anchor="ctr" horzOverflow="overflow"/>
                </a:tc>
                <a:tc>
                  <a:txBody>
                    <a:bodyPr/>
                    <a:lstStyle/>
                    <a:p>
                      <a:pPr marL="182880" marR="0" lvl="0" indent="-18288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mn-lt"/>
                        </a:rPr>
                        <a:t>Ibrutinib + venetoclax</a:t>
                      </a:r>
                    </a:p>
                  </a:txBody>
                  <a:tcPr marL="68580" marR="68580" marT="34290" marB="34290" anchor="ctr" horzOverflow="overflow"/>
                </a:tc>
                <a:tc>
                  <a:txBody>
                    <a:bodyPr/>
                    <a:lstStyle/>
                    <a:p>
                      <a:pPr marL="171450" marR="0" lvl="0" indent="-171450" algn="l" defTabSz="719138" rtl="0" eaLnBrk="1" fontAlgn="base" latinLnBrk="0" hangingPunct="1">
                        <a:lnSpc>
                          <a:spcPct val="90000"/>
                        </a:lnSpc>
                        <a:spcBef>
                          <a:spcPts val="0"/>
                        </a:spcBef>
                        <a:spcAft>
                          <a:spcPts val="0"/>
                        </a:spcAft>
                        <a:buClr>
                          <a:srgbClr val="F25724"/>
                        </a:buClr>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mn-lt"/>
                        </a:rPr>
                        <a:t>After 24 cycles, 67% achieved BM uMRD remission</a:t>
                      </a:r>
                    </a:p>
                  </a:txBody>
                  <a:tcPr marL="68580" marR="68580" marT="34290" marB="34290" anchor="ctr" horzOverflow="overflow"/>
                </a:tc>
                <a:extLst>
                  <a:ext uri="{0D108BD9-81ED-4DB2-BD59-A6C34878D82A}">
                    <a16:rowId xmlns:a16="http://schemas.microsoft.com/office/drawing/2014/main" val="1231850553"/>
                  </a:ext>
                </a:extLst>
              </a:tr>
            </a:tbl>
          </a:graphicData>
        </a:graphic>
      </p:graphicFrame>
      <p:sp>
        <p:nvSpPr>
          <p:cNvPr id="6" name="TextBox 5">
            <a:extLst>
              <a:ext uri="{FF2B5EF4-FFF2-40B4-BE49-F238E27FC236}">
                <a16:creationId xmlns:a16="http://schemas.microsoft.com/office/drawing/2014/main" id="{1B028DA5-2443-4799-9F08-54496E344126}"/>
              </a:ext>
            </a:extLst>
          </p:cNvPr>
          <p:cNvSpPr txBox="1"/>
          <p:nvPr/>
        </p:nvSpPr>
        <p:spPr>
          <a:xfrm>
            <a:off x="-296" y="4735138"/>
            <a:ext cx="8658269" cy="408362"/>
          </a:xfrm>
          <a:prstGeom prst="rect">
            <a:avLst/>
          </a:prstGeom>
          <a:noFill/>
        </p:spPr>
        <p:txBody>
          <a:bodyPr wrap="none" rtlCol="0" anchor="ctr">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CR, complete response; PR, partial response; PD, progressive disease;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BM uMRD, bone marrow undetectable minimal residual disease.</a:t>
            </a:r>
          </a:p>
        </p:txBody>
      </p:sp>
    </p:spTree>
    <p:extLst>
      <p:ext uri="{BB962C8B-B14F-4D97-AF65-F5344CB8AC3E}">
        <p14:creationId xmlns:p14="http://schemas.microsoft.com/office/powerpoint/2010/main" val="1666760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7900" y="1587500"/>
            <a:ext cx="5613400" cy="2032000"/>
          </a:xfrm>
        </p:spPr>
        <p:txBody>
          <a:bodyPr anchor="ctr">
            <a:noAutofit/>
          </a:bodyPr>
          <a:lstStyle/>
          <a:p>
            <a:pPr>
              <a:lnSpc>
                <a:spcPct val="90000"/>
              </a:lnSpc>
            </a:pPr>
            <a:r>
              <a:rPr lang="en-US" sz="3600" b="1" dirty="0">
                <a:latin typeface="Calibri" panose="020F0502020204030204" pitchFamily="34" charset="0"/>
              </a:rPr>
              <a:t>Treatment Considerations </a:t>
            </a:r>
            <a:br>
              <a:rPr lang="en-US" sz="3600" b="1" dirty="0">
                <a:latin typeface="Calibri" panose="020F0502020204030204" pitchFamily="34" charset="0"/>
              </a:rPr>
            </a:br>
            <a:r>
              <a:rPr lang="en-US" sz="3600" b="1" dirty="0">
                <a:latin typeface="Calibri" panose="020F0502020204030204" pitchFamily="34" charset="0"/>
              </a:rPr>
              <a:t>for BTK Inhibitors</a:t>
            </a:r>
          </a:p>
        </p:txBody>
      </p:sp>
    </p:spTree>
    <p:extLst>
      <p:ext uri="{BB962C8B-B14F-4D97-AF65-F5344CB8AC3E}">
        <p14:creationId xmlns:p14="http://schemas.microsoft.com/office/powerpoint/2010/main" val="2866287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6AEF7A5-F02A-4AFC-B11D-1B441B40E1F2}"/>
              </a:ext>
            </a:extLst>
          </p:cNvPr>
          <p:cNvSpPr txBox="1">
            <a:spLocks/>
          </p:cNvSpPr>
          <p:nvPr/>
        </p:nvSpPr>
        <p:spPr>
          <a:xfrm>
            <a:off x="223964" y="0"/>
            <a:ext cx="8696071" cy="11125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charset="0"/>
                <a:cs typeface="Calibri" charset="0"/>
              </a:rPr>
              <a:t>BTK Inhibitor Cardiovascular </a:t>
            </a: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charset="0"/>
                <a:cs typeface="Calibri" charset="0"/>
              </a:rPr>
              <a:t>Adverse Event Management</a:t>
            </a:r>
          </a:p>
        </p:txBody>
      </p:sp>
      <p:sp>
        <p:nvSpPr>
          <p:cNvPr id="12" name="TextBox 11">
            <a:extLst>
              <a:ext uri="{FF2B5EF4-FFF2-40B4-BE49-F238E27FC236}">
                <a16:creationId xmlns:a16="http://schemas.microsoft.com/office/drawing/2014/main" id="{8C6FAF49-5650-4365-AF9B-E640435C23EA}"/>
              </a:ext>
            </a:extLst>
          </p:cNvPr>
          <p:cNvSpPr txBox="1"/>
          <p:nvPr/>
        </p:nvSpPr>
        <p:spPr>
          <a:xfrm>
            <a:off x="254000" y="4876800"/>
            <a:ext cx="8890000" cy="258532"/>
          </a:xfrm>
          <a:prstGeom prst="rect">
            <a:avLst/>
          </a:prstGeom>
          <a:noFill/>
        </p:spPr>
        <p:txBody>
          <a:bodyPr wrap="square" rtlCol="0" anchor="ctr">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FDA Prescribing Information; Rogers B, Khan N.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 Adv Pract Oncol.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2017; NCCN. CLL/SLL Guidelines. </a:t>
            </a:r>
            <a:r>
              <a:rPr lang="en-US" sz="1200" dirty="0">
                <a:solidFill>
                  <a:srgbClr val="000000"/>
                </a:solidFill>
                <a:latin typeface="Calibri" panose="020F0502020204030204" pitchFamily="34" charset="0"/>
              </a:rPr>
              <a:t>v</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4.2020.</a:t>
            </a:r>
          </a:p>
        </p:txBody>
      </p:sp>
      <p:graphicFrame>
        <p:nvGraphicFramePr>
          <p:cNvPr id="7" name="Content Placeholder 3">
            <a:extLst>
              <a:ext uri="{FF2B5EF4-FFF2-40B4-BE49-F238E27FC236}">
                <a16:creationId xmlns:a16="http://schemas.microsoft.com/office/drawing/2014/main" id="{A5CB83EE-F6EE-4BF7-83F2-C87DBAB62D80}"/>
              </a:ext>
            </a:extLst>
          </p:cNvPr>
          <p:cNvGraphicFramePr>
            <a:graphicFrameLocks noGrp="1"/>
          </p:cNvGraphicFramePr>
          <p:nvPr>
            <p:ph idx="1"/>
            <p:extLst>
              <p:ext uri="{D42A27DB-BD31-4B8C-83A1-F6EECF244321}">
                <p14:modId xmlns:p14="http://schemas.microsoft.com/office/powerpoint/2010/main" val="3229922296"/>
              </p:ext>
            </p:extLst>
          </p:nvPr>
        </p:nvGraphicFramePr>
        <p:xfrm>
          <a:off x="436868" y="1331503"/>
          <a:ext cx="8428181" cy="3365625"/>
        </p:xfrm>
        <a:graphic>
          <a:graphicData uri="http://schemas.openxmlformats.org/drawingml/2006/table">
            <a:tbl>
              <a:tblPr firstRow="1" bandRow="1">
                <a:tableStyleId>{EB9631B5-78F2-41C9-869B-9F39066F8104}</a:tableStyleId>
              </a:tblPr>
              <a:tblGrid>
                <a:gridCol w="5577927">
                  <a:extLst>
                    <a:ext uri="{9D8B030D-6E8A-4147-A177-3AD203B41FA5}">
                      <a16:colId xmlns:a16="http://schemas.microsoft.com/office/drawing/2014/main" val="3215628523"/>
                    </a:ext>
                  </a:extLst>
                </a:gridCol>
                <a:gridCol w="1271239">
                  <a:extLst>
                    <a:ext uri="{9D8B030D-6E8A-4147-A177-3AD203B41FA5}">
                      <a16:colId xmlns:a16="http://schemas.microsoft.com/office/drawing/2014/main" val="3849935799"/>
                    </a:ext>
                  </a:extLst>
                </a:gridCol>
                <a:gridCol w="1579015">
                  <a:extLst>
                    <a:ext uri="{9D8B030D-6E8A-4147-A177-3AD203B41FA5}">
                      <a16:colId xmlns:a16="http://schemas.microsoft.com/office/drawing/2014/main" val="1499463293"/>
                    </a:ext>
                  </a:extLst>
                </a:gridCol>
              </a:tblGrid>
              <a:tr h="266053">
                <a:tc>
                  <a:txBody>
                    <a:bodyPr/>
                    <a:lstStyle/>
                    <a:p>
                      <a:pPr>
                        <a:lnSpc>
                          <a:spcPct val="90000"/>
                        </a:lnSpc>
                      </a:pPr>
                      <a:r>
                        <a:rPr lang="en-US" sz="1400" dirty="0"/>
                        <a:t>Toxicity</a:t>
                      </a:r>
                    </a:p>
                  </a:txBody>
                  <a:tcPr anchor="ctr">
                    <a:solidFill>
                      <a:srgbClr val="F25724"/>
                    </a:solidFill>
                  </a:tcPr>
                </a:tc>
                <a:tc>
                  <a:txBody>
                    <a:bodyPr/>
                    <a:lstStyle/>
                    <a:p>
                      <a:pPr algn="ctr">
                        <a:lnSpc>
                          <a:spcPct val="90000"/>
                        </a:lnSpc>
                      </a:pPr>
                      <a:r>
                        <a:rPr lang="en-US" sz="1400" dirty="0"/>
                        <a:t>Ibrutinib</a:t>
                      </a:r>
                    </a:p>
                  </a:txBody>
                  <a:tcPr anchor="ctr">
                    <a:solidFill>
                      <a:srgbClr val="F25724"/>
                    </a:solidFill>
                  </a:tcPr>
                </a:tc>
                <a:tc>
                  <a:txBody>
                    <a:bodyPr/>
                    <a:lstStyle/>
                    <a:p>
                      <a:pPr algn="ctr">
                        <a:lnSpc>
                          <a:spcPct val="90000"/>
                        </a:lnSpc>
                      </a:pPr>
                      <a:r>
                        <a:rPr lang="en-US" sz="1400" dirty="0"/>
                        <a:t>Acalabrutinib</a:t>
                      </a:r>
                      <a:endParaRPr lang="en-US" sz="1600" dirty="0"/>
                    </a:p>
                  </a:txBody>
                  <a:tcPr anchor="ctr">
                    <a:solidFill>
                      <a:srgbClr val="F25724"/>
                    </a:solidFill>
                  </a:tcPr>
                </a:tc>
                <a:extLst>
                  <a:ext uri="{0D108BD9-81ED-4DB2-BD59-A6C34878D82A}">
                    <a16:rowId xmlns:a16="http://schemas.microsoft.com/office/drawing/2014/main" val="994570553"/>
                  </a:ext>
                </a:extLst>
              </a:tr>
              <a:tr h="427128">
                <a:tc>
                  <a:txBody>
                    <a:bodyPr/>
                    <a:lstStyle/>
                    <a:p>
                      <a:pPr>
                        <a:lnSpc>
                          <a:spcPct val="90000"/>
                        </a:lnSpc>
                      </a:pPr>
                      <a:r>
                        <a:rPr lang="en-US" sz="1400" b="1" dirty="0"/>
                        <a:t>Hemorrhage/Bleeding</a:t>
                      </a:r>
                    </a:p>
                  </a:txBody>
                  <a:tcPr anchor="ctr"/>
                </a:tc>
                <a:tc>
                  <a:txBody>
                    <a:bodyPr/>
                    <a:lstStyle/>
                    <a:p>
                      <a:pPr algn="ctr">
                        <a:lnSpc>
                          <a:spcPct val="90000"/>
                        </a:lnSpc>
                      </a:pPr>
                      <a:r>
                        <a:rPr lang="en-US" sz="1400" dirty="0"/>
                        <a:t>44%</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≥Gr3—3%</a:t>
                      </a:r>
                      <a:endParaRPr lang="en-US" sz="1400" b="1" dirty="0"/>
                    </a:p>
                  </a:txBody>
                  <a:tcPr anchor="ctr"/>
                </a:tc>
                <a:tc>
                  <a:txBody>
                    <a:bodyPr/>
                    <a:lstStyle/>
                    <a:p>
                      <a:pPr algn="ctr">
                        <a:lnSpc>
                          <a:spcPct val="90000"/>
                        </a:lnSpc>
                      </a:pPr>
                      <a:r>
                        <a:rPr lang="en-US" sz="1400" dirty="0"/>
                        <a:t>50%</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≥Gr3—2% </a:t>
                      </a:r>
                      <a:endParaRPr lang="en-US" sz="1400" b="1" dirty="0"/>
                    </a:p>
                  </a:txBody>
                  <a:tcPr anchor="ctr"/>
                </a:tc>
                <a:extLst>
                  <a:ext uri="{0D108BD9-81ED-4DB2-BD59-A6C34878D82A}">
                    <a16:rowId xmlns:a16="http://schemas.microsoft.com/office/drawing/2014/main" val="964120668"/>
                  </a:ext>
                </a:extLst>
              </a:tr>
              <a:tr h="547139">
                <a:tc gridSpan="3">
                  <a:txBody>
                    <a:bodyPr/>
                    <a:lstStyle/>
                    <a:p>
                      <a:pPr marL="182880" indent="-182880">
                        <a:lnSpc>
                          <a:spcPct val="90000"/>
                        </a:lnSpc>
                        <a:spcAft>
                          <a:spcPts val="600"/>
                        </a:spcAft>
                        <a:buClr>
                          <a:srgbClr val="F25724"/>
                        </a:buClr>
                        <a:buFont typeface="Arial" panose="020B0604020202020204" pitchFamily="34" charset="0"/>
                        <a:buChar char="•"/>
                      </a:pPr>
                      <a:r>
                        <a:rPr lang="en-US" sz="1400" dirty="0"/>
                        <a:t>Increased risk of bleeding on concomitant anticoagulant therapy or antiplatelet therapy</a:t>
                      </a:r>
                    </a:p>
                    <a:p>
                      <a:pPr marL="182880" indent="-182880">
                        <a:lnSpc>
                          <a:spcPct val="90000"/>
                        </a:lnSpc>
                        <a:spcAft>
                          <a:spcPts val="600"/>
                        </a:spcAft>
                        <a:buClr>
                          <a:srgbClr val="F25724"/>
                        </a:buClr>
                        <a:buFont typeface="Arial" panose="020B0604020202020204" pitchFamily="34" charset="0"/>
                        <a:buChar char="•"/>
                      </a:pPr>
                      <a:r>
                        <a:rPr lang="en-US" sz="1400" dirty="0"/>
                        <a:t>Consider risk/benefit of withholding for 3–7 days pre- and post-surgery</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6369340"/>
                  </a:ext>
                </a:extLst>
              </a:tr>
              <a:tr h="0">
                <a:tc>
                  <a:txBody>
                    <a:bodyPr/>
                    <a:lstStyle/>
                    <a:p>
                      <a:pPr marL="0" indent="0">
                        <a:lnSpc>
                          <a:spcPct val="90000"/>
                        </a:lnSpc>
                        <a:buFont typeface="Arial" panose="020B0604020202020204" pitchFamily="34" charset="0"/>
                        <a:buNone/>
                      </a:pPr>
                      <a:r>
                        <a:rPr lang="en-US" sz="1400" b="1" dirty="0"/>
                        <a:t>Afib/flutter</a:t>
                      </a:r>
                    </a:p>
                  </a:txBody>
                  <a:tcPr anchor="ctr"/>
                </a:tc>
                <a:tc>
                  <a:txBody>
                    <a:bodyPr/>
                    <a:lstStyle/>
                    <a:p>
                      <a:pPr marL="0" indent="0" algn="ctr">
                        <a:lnSpc>
                          <a:spcPct val="90000"/>
                        </a:lnSpc>
                        <a:buFont typeface="Arial" panose="020B0604020202020204" pitchFamily="34" charset="0"/>
                        <a:buNone/>
                      </a:pPr>
                      <a:r>
                        <a:rPr lang="en-US" sz="1400" dirty="0"/>
                        <a:t>5%–77%</a:t>
                      </a:r>
                      <a:endParaRPr lang="en-US" sz="1400" b="1" dirty="0"/>
                    </a:p>
                  </a:txBody>
                  <a:tcPr anchor="ctr"/>
                </a:tc>
                <a:tc>
                  <a:txBody>
                    <a:bodyPr/>
                    <a:lstStyle/>
                    <a:p>
                      <a:pPr algn="ctr">
                        <a:lnSpc>
                          <a:spcPct val="90000"/>
                        </a:lnSpc>
                      </a:pPr>
                      <a:r>
                        <a:rPr lang="en-US" sz="1400" dirty="0"/>
                        <a:t>3%</a:t>
                      </a:r>
                    </a:p>
                  </a:txBody>
                  <a:tcPr anchor="ctr"/>
                </a:tc>
                <a:extLst>
                  <a:ext uri="{0D108BD9-81ED-4DB2-BD59-A6C34878D82A}">
                    <a16:rowId xmlns:a16="http://schemas.microsoft.com/office/drawing/2014/main" val="4127728326"/>
                  </a:ext>
                </a:extLst>
              </a:tr>
              <a:tr h="847495">
                <a:tc gridSpan="3">
                  <a:txBody>
                    <a:bodyPr/>
                    <a:lstStyle/>
                    <a:p>
                      <a:pPr marL="182880" indent="-182880">
                        <a:lnSpc>
                          <a:spcPct val="90000"/>
                        </a:lnSpc>
                        <a:spcAft>
                          <a:spcPts val="600"/>
                        </a:spcAft>
                        <a:buClr>
                          <a:srgbClr val="F25724"/>
                        </a:buClr>
                        <a:buFont typeface="Arial" panose="020B0604020202020204" pitchFamily="34" charset="0"/>
                        <a:buChar char="•"/>
                      </a:pPr>
                      <a:r>
                        <a:rPr lang="en-US" sz="1400" dirty="0"/>
                        <a:t>Periodically monitor for cardiac arrhythmias and obtain ECG for those who develop symptoms (palpitations, lightheadedness, syncope, chest pain) or new onset dyspnea</a:t>
                      </a:r>
                    </a:p>
                    <a:p>
                      <a:pPr marL="182880" indent="-182880">
                        <a:lnSpc>
                          <a:spcPct val="90000"/>
                        </a:lnSpc>
                        <a:spcAft>
                          <a:spcPts val="600"/>
                        </a:spcAft>
                        <a:buClr>
                          <a:srgbClr val="F25724"/>
                        </a:buClr>
                        <a:buFont typeface="Arial" panose="020B0604020202020204" pitchFamily="34" charset="0"/>
                        <a:buChar char="•"/>
                      </a:pPr>
                      <a:r>
                        <a:rPr lang="en-US" sz="1400" dirty="0"/>
                        <a:t>Manage cardiac arrhythmias and manage as appropriate</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9955423"/>
                  </a:ext>
                </a:extLst>
              </a:tr>
              <a:tr h="0">
                <a:tc>
                  <a:txBody>
                    <a:bodyPr/>
                    <a:lstStyle/>
                    <a:p>
                      <a:pPr marL="0" indent="0">
                        <a:lnSpc>
                          <a:spcPct val="90000"/>
                        </a:lnSpc>
                        <a:buFont typeface="Arial" panose="020B0604020202020204" pitchFamily="34" charset="0"/>
                        <a:buNone/>
                      </a:pPr>
                      <a:r>
                        <a:rPr lang="en-US" sz="1400" b="1" dirty="0"/>
                        <a:t>Hypertension</a:t>
                      </a:r>
                    </a:p>
                  </a:txBody>
                  <a:tcPr anchor="ctr"/>
                </a:tc>
                <a:tc>
                  <a:txBody>
                    <a:bodyPr/>
                    <a:lstStyle/>
                    <a:p>
                      <a:pPr marL="0" indent="0" algn="ctr">
                        <a:lnSpc>
                          <a:spcPct val="90000"/>
                        </a:lnSpc>
                        <a:buFont typeface="Arial" panose="020B0604020202020204" pitchFamily="34" charset="0"/>
                        <a:buNone/>
                      </a:pPr>
                      <a:r>
                        <a:rPr lang="en-US" sz="1400" dirty="0"/>
                        <a:t> 12%</a:t>
                      </a:r>
                      <a:endParaRPr lang="en-US" sz="1400" b="1" dirty="0"/>
                    </a:p>
                  </a:txBody>
                  <a:tcPr anchor="ctr"/>
                </a:tc>
                <a:tc>
                  <a:txBody>
                    <a:bodyPr/>
                    <a:lstStyle/>
                    <a:p>
                      <a:pPr algn="ctr">
                        <a:lnSpc>
                          <a:spcPct val="90000"/>
                        </a:lnSpc>
                      </a:pPr>
                      <a:r>
                        <a:rPr lang="en-US" sz="1400" dirty="0"/>
                        <a:t>NR</a:t>
                      </a:r>
                    </a:p>
                  </a:txBody>
                  <a:tcPr anchor="ctr"/>
                </a:tc>
                <a:extLst>
                  <a:ext uri="{0D108BD9-81ED-4DB2-BD59-A6C34878D82A}">
                    <a16:rowId xmlns:a16="http://schemas.microsoft.com/office/drawing/2014/main" val="502443421"/>
                  </a:ext>
                </a:extLst>
              </a:tr>
              <a:tr h="640562">
                <a:tc gridSpan="3">
                  <a:txBody>
                    <a:bodyPr/>
                    <a:lstStyle/>
                    <a:p>
                      <a:pPr marL="182880" indent="-182880">
                        <a:lnSpc>
                          <a:spcPct val="90000"/>
                        </a:lnSpc>
                        <a:spcAft>
                          <a:spcPts val="600"/>
                        </a:spcAft>
                        <a:buClr>
                          <a:srgbClr val="F25724"/>
                        </a:buClr>
                        <a:buFont typeface="Arial" panose="020B0604020202020204" pitchFamily="34" charset="0"/>
                        <a:buChar char="•"/>
                      </a:pPr>
                      <a:r>
                        <a:rPr lang="en-US" sz="1400" dirty="0"/>
                        <a:t>Monitor for new/uncontrolled hypertension </a:t>
                      </a:r>
                    </a:p>
                    <a:p>
                      <a:pPr marL="182880" indent="-182880">
                        <a:lnSpc>
                          <a:spcPct val="90000"/>
                        </a:lnSpc>
                        <a:spcAft>
                          <a:spcPts val="600"/>
                        </a:spcAft>
                        <a:buClr>
                          <a:srgbClr val="F25724"/>
                        </a:buClr>
                        <a:buFont typeface="Arial" panose="020B0604020202020204" pitchFamily="34" charset="0"/>
                        <a:buChar char="•"/>
                      </a:pPr>
                      <a:r>
                        <a:rPr lang="en-US" sz="1400" dirty="0"/>
                        <a:t>Initiate antihypertensives as needed</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2388796"/>
                  </a:ext>
                </a:extLst>
              </a:tr>
            </a:tbl>
          </a:graphicData>
        </a:graphic>
      </p:graphicFrame>
    </p:spTree>
    <p:extLst>
      <p:ext uri="{BB962C8B-B14F-4D97-AF65-F5344CB8AC3E}">
        <p14:creationId xmlns:p14="http://schemas.microsoft.com/office/powerpoint/2010/main" val="215038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B59BD01-F531-4951-9887-64A883077F86}"/>
              </a:ext>
            </a:extLst>
          </p:cNvPr>
          <p:cNvSpPr txBox="1">
            <a:spLocks/>
          </p:cNvSpPr>
          <p:nvPr/>
        </p:nvSpPr>
        <p:spPr>
          <a:xfrm>
            <a:off x="457199" y="3784667"/>
            <a:ext cx="8686800" cy="106313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644E5A"/>
                </a:solidFill>
                <a:latin typeface="Calibri" charset="0"/>
                <a:ea typeface="Calibri" charset="0"/>
                <a:cs typeface="Calibri"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spcBef>
                <a:spcPts val="0"/>
              </a:spcBef>
            </a:pPr>
            <a:r>
              <a:rPr lang="en-US" sz="2400" dirty="0">
                <a:solidFill>
                  <a:srgbClr val="F25724"/>
                </a:solidFill>
              </a:rPr>
              <a:t>This activity is approved for up to 1 ANCC contact hour.</a:t>
            </a:r>
            <a:endParaRPr lang="en-US" sz="2400" dirty="0">
              <a:solidFill>
                <a:srgbClr val="7030A0"/>
              </a:solidFill>
            </a:endParaRPr>
          </a:p>
        </p:txBody>
      </p:sp>
      <p:sp>
        <p:nvSpPr>
          <p:cNvPr id="9" name="Title 2">
            <a:extLst>
              <a:ext uri="{FF2B5EF4-FFF2-40B4-BE49-F238E27FC236}">
                <a16:creationId xmlns:a16="http://schemas.microsoft.com/office/drawing/2014/main" id="{54FBFCA2-C5BC-4513-BA47-56E4D42BE643}"/>
              </a:ext>
            </a:extLst>
          </p:cNvPr>
          <p:cNvSpPr>
            <a:spLocks noGrp="1"/>
          </p:cNvSpPr>
          <p:nvPr>
            <p:ph type="ctrTitle"/>
          </p:nvPr>
        </p:nvSpPr>
        <p:spPr>
          <a:xfrm>
            <a:off x="457200" y="27117"/>
            <a:ext cx="8686799" cy="1063130"/>
          </a:xfrm>
        </p:spPr>
        <p:txBody>
          <a:bodyPr>
            <a:normAutofit/>
          </a:bodyPr>
          <a:lstStyle/>
          <a:p>
            <a:r>
              <a:rPr lang="en-US" sz="3600" b="1" dirty="0"/>
              <a:t>CNE Certification</a:t>
            </a:r>
          </a:p>
        </p:txBody>
      </p:sp>
      <p:pic>
        <p:nvPicPr>
          <p:cNvPr id="10" name="Picture 9" descr="A close up of a sign&#10;&#10;Description generated with very high confidence">
            <a:extLst>
              <a:ext uri="{FF2B5EF4-FFF2-40B4-BE49-F238E27FC236}">
                <a16:creationId xmlns:a16="http://schemas.microsoft.com/office/drawing/2014/main" id="{7D03DCBB-200D-4FFE-9B87-E2033120F3AA}"/>
              </a:ext>
            </a:extLst>
          </p:cNvPr>
          <p:cNvPicPr>
            <a:picLocks noChangeAspect="1"/>
          </p:cNvPicPr>
          <p:nvPr/>
        </p:nvPicPr>
        <p:blipFill>
          <a:blip r:embed="rId3">
            <a:grayscl/>
          </a:blip>
          <a:stretch>
            <a:fillRect/>
          </a:stretch>
        </p:blipFill>
        <p:spPr>
          <a:xfrm rot="20883603">
            <a:off x="3604803" y="1131738"/>
            <a:ext cx="2236849" cy="2275993"/>
          </a:xfrm>
          <a:prstGeom prst="rect">
            <a:avLst/>
          </a:prstGeom>
        </p:spPr>
      </p:pic>
    </p:spTree>
    <p:extLst>
      <p:ext uri="{BB962C8B-B14F-4D97-AF65-F5344CB8AC3E}">
        <p14:creationId xmlns:p14="http://schemas.microsoft.com/office/powerpoint/2010/main" val="1403808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Autofit/>
          </a:bodyPr>
          <a:lstStyle/>
          <a:p>
            <a:r>
              <a:rPr lang="en-US" sz="3600" b="1" dirty="0">
                <a:latin typeface="Calibri" panose="020F0502020204030204" pitchFamily="34" charset="0"/>
              </a:rPr>
              <a:t>Risk Factors for Developing Atrial Fibrillation</a:t>
            </a:r>
          </a:p>
        </p:txBody>
      </p:sp>
      <p:sp>
        <p:nvSpPr>
          <p:cNvPr id="3" name="Content Placeholder 2"/>
          <p:cNvSpPr>
            <a:spLocks noGrp="1"/>
          </p:cNvSpPr>
          <p:nvPr>
            <p:ph idx="1"/>
          </p:nvPr>
        </p:nvSpPr>
        <p:spPr>
          <a:xfrm>
            <a:off x="566776" y="1206500"/>
            <a:ext cx="3990110" cy="3683000"/>
          </a:xfrm>
        </p:spPr>
        <p:txBody>
          <a:bodyPr>
            <a:noAutofit/>
          </a:bodyPr>
          <a:lstStyle/>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Hypertension</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Heart failure</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Diabetes mellitus</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Age</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Obesity</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Excess alcohol consumption</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Valvular heart disease, murmur</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COPD</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Hyperthyroidism</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Obstructive sleep apnea</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Chronic kidney disease</a:t>
            </a:r>
          </a:p>
          <a:p>
            <a:pPr marL="274320" indent="-274320">
              <a:lnSpc>
                <a:spcPct val="90000"/>
              </a:lnSpc>
              <a:spcBef>
                <a:spcPts val="0"/>
              </a:spcBef>
              <a:spcAft>
                <a:spcPts val="100"/>
              </a:spcAft>
            </a:pPr>
            <a:r>
              <a:rPr lang="en-US" sz="2100" dirty="0">
                <a:solidFill>
                  <a:schemeClr val="tx1"/>
                </a:solidFill>
                <a:latin typeface="Calibri" panose="020F0502020204030204" pitchFamily="34" charset="0"/>
              </a:rPr>
              <a:t>Acute infections</a:t>
            </a:r>
          </a:p>
        </p:txBody>
      </p:sp>
      <p:sp>
        <p:nvSpPr>
          <p:cNvPr id="4" name="TextBox 3"/>
          <p:cNvSpPr txBox="1"/>
          <p:nvPr/>
        </p:nvSpPr>
        <p:spPr>
          <a:xfrm>
            <a:off x="254000" y="4686300"/>
            <a:ext cx="8890000" cy="444500"/>
          </a:xfrm>
          <a:prstGeom prst="rect">
            <a:avLst/>
          </a:prstGeom>
          <a:noFill/>
        </p:spPr>
        <p:txBody>
          <a:bodyPr wrap="square" rtlCol="0" anchor="ctr">
            <a:noAutofit/>
          </a:bodyPr>
          <a:lstStyle/>
          <a:p>
            <a:pPr lvl="0" algn="r">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Stuhlinger MC,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Wien Klin Wochenschr</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2019; </a:t>
            </a:r>
            <a:r>
              <a:rPr lang="en-US" sz="1200" dirty="0">
                <a:solidFill>
                  <a:srgbClr val="000000"/>
                </a:solidFill>
                <a:latin typeface="Calibri" panose="020F0502020204030204" pitchFamily="34" charset="0"/>
              </a:rPr>
              <a:t>Wiczer TE, et al. </a:t>
            </a:r>
            <a:r>
              <a:rPr lang="en-US" sz="1200" i="1" dirty="0">
                <a:solidFill>
                  <a:srgbClr val="000000"/>
                </a:solidFill>
                <a:latin typeface="Calibri" panose="020F0502020204030204" pitchFamily="34" charset="0"/>
              </a:rPr>
              <a:t>Blood Adv</a:t>
            </a:r>
            <a:r>
              <a:rPr lang="en-US" sz="1200" dirty="0">
                <a:solidFill>
                  <a:srgbClr val="000000"/>
                </a:solidFill>
                <a:latin typeface="Calibri" panose="020F0502020204030204" pitchFamily="34" charset="0"/>
              </a:rPr>
              <a:t>. 2017;</a:t>
            </a:r>
            <a:endPar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https://www.framinghamheartstudy.org/fhs-risk-functions/atrial-fibrillation-10-year-risk/.</a:t>
            </a:r>
          </a:p>
        </p:txBody>
      </p:sp>
      <p:sp>
        <p:nvSpPr>
          <p:cNvPr id="5" name="TextBox 4"/>
          <p:cNvSpPr txBox="1"/>
          <p:nvPr/>
        </p:nvSpPr>
        <p:spPr>
          <a:xfrm>
            <a:off x="5040681" y="1549101"/>
            <a:ext cx="3649898" cy="2589940"/>
          </a:xfrm>
          <a:prstGeom prst="rect">
            <a:avLst/>
          </a:prstGeom>
          <a:noFill/>
          <a:ln w="28575">
            <a:solidFill>
              <a:srgbClr val="F25724"/>
            </a:solidFill>
          </a:ln>
        </p:spPr>
        <p:txBody>
          <a:bodyPr wrap="square" rtlCol="0">
            <a:spAutoFit/>
          </a:bodyPr>
          <a:lstStyle/>
          <a:p>
            <a:pPr marL="365760" marR="0" lvl="0" indent="-365760" algn="l" defTabSz="457200" rtl="0" eaLnBrk="1" fontAlgn="auto" latinLnBrk="0" hangingPunct="1">
              <a:lnSpc>
                <a:spcPct val="90000"/>
              </a:lnSpc>
              <a:spcBef>
                <a:spcPts val="600"/>
              </a:spcBef>
              <a:spcAft>
                <a:spcPts val="600"/>
              </a:spcAft>
              <a:buClr>
                <a:srgbClr val="F25724"/>
              </a:buClr>
              <a:buSzTx/>
              <a:buFontTx/>
              <a:buAutoNum type="arabicPeriod"/>
              <a:tabLst/>
              <a:defRPr/>
            </a:pPr>
            <a:r>
              <a:rPr kumimoji="0" lang="en-US" sz="2100" b="0" i="0" u="none" strike="noStrike" kern="1200" cap="none" spc="0" normalizeH="0" baseline="0" noProof="0" dirty="0">
                <a:ln>
                  <a:noFill/>
                </a:ln>
                <a:effectLst/>
                <a:uLnTx/>
                <a:uFillTx/>
                <a:latin typeface="Calibri"/>
                <a:ea typeface="+mn-ea"/>
                <a:cs typeface="+mn-cs"/>
              </a:rPr>
              <a:t>Careful history and assessment—numerous risk score calculators </a:t>
            </a:r>
          </a:p>
          <a:p>
            <a:pPr marL="365760" marR="0" lvl="0" indent="-365760" algn="l" defTabSz="457200" rtl="0" eaLnBrk="1" fontAlgn="auto" latinLnBrk="0" hangingPunct="1">
              <a:lnSpc>
                <a:spcPct val="90000"/>
              </a:lnSpc>
              <a:spcBef>
                <a:spcPts val="600"/>
              </a:spcBef>
              <a:spcAft>
                <a:spcPts val="600"/>
              </a:spcAft>
              <a:buClr>
                <a:srgbClr val="F25724"/>
              </a:buClr>
              <a:buSzTx/>
              <a:buFontTx/>
              <a:buAutoNum type="arabicPeriod"/>
              <a:tabLst/>
              <a:defRPr/>
            </a:pPr>
            <a:r>
              <a:rPr kumimoji="0" lang="en-US" sz="2100" b="0" i="0" u="none" strike="noStrike" kern="1200" cap="none" spc="0" normalizeH="0" baseline="0" noProof="0" dirty="0">
                <a:ln>
                  <a:noFill/>
                </a:ln>
                <a:effectLst/>
                <a:uLnTx/>
                <a:uFillTx/>
                <a:latin typeface="Calibri"/>
                <a:ea typeface="+mn-ea"/>
                <a:cs typeface="+mn-cs"/>
              </a:rPr>
              <a:t>Optimize modifiable factors</a:t>
            </a:r>
          </a:p>
          <a:p>
            <a:pPr marL="365760" marR="0" lvl="0" indent="-365760" algn="l" defTabSz="457200" rtl="0" eaLnBrk="1" fontAlgn="auto" latinLnBrk="0" hangingPunct="1">
              <a:lnSpc>
                <a:spcPct val="90000"/>
              </a:lnSpc>
              <a:spcBef>
                <a:spcPts val="600"/>
              </a:spcBef>
              <a:spcAft>
                <a:spcPts val="600"/>
              </a:spcAft>
              <a:buClr>
                <a:srgbClr val="F25724"/>
              </a:buClr>
              <a:buSzTx/>
              <a:buFontTx/>
              <a:buAutoNum type="arabicPeriod"/>
              <a:tabLst/>
              <a:defRPr/>
            </a:pPr>
            <a:r>
              <a:rPr kumimoji="0" lang="en-US" sz="2100" b="0" i="0" u="none" strike="noStrike" kern="1200" cap="none" spc="0" normalizeH="0" baseline="0" noProof="0" dirty="0">
                <a:ln>
                  <a:noFill/>
                </a:ln>
                <a:effectLst/>
                <a:uLnTx/>
                <a:uFillTx/>
                <a:latin typeface="Calibri"/>
                <a:ea typeface="+mn-ea"/>
                <a:cs typeface="+mn-cs"/>
              </a:rPr>
              <a:t>Reassess on regular basis</a:t>
            </a:r>
          </a:p>
          <a:p>
            <a:pPr marL="365760" marR="0" lvl="0" indent="-365760" algn="l" defTabSz="457200" rtl="0" eaLnBrk="1" fontAlgn="auto" latinLnBrk="0" hangingPunct="1">
              <a:lnSpc>
                <a:spcPct val="90000"/>
              </a:lnSpc>
              <a:spcBef>
                <a:spcPts val="600"/>
              </a:spcBef>
              <a:spcAft>
                <a:spcPts val="600"/>
              </a:spcAft>
              <a:buClr>
                <a:srgbClr val="F25724"/>
              </a:buClr>
              <a:buSzTx/>
              <a:buFontTx/>
              <a:buAutoNum type="arabicPeriod"/>
              <a:tabLst/>
              <a:defRPr/>
            </a:pPr>
            <a:r>
              <a:rPr kumimoji="0" lang="en-US" sz="2100" b="0" i="0" u="none" strike="noStrike" kern="1200" cap="none" spc="0" normalizeH="0" baseline="0" noProof="0" dirty="0">
                <a:ln>
                  <a:noFill/>
                </a:ln>
                <a:effectLst/>
                <a:uLnTx/>
                <a:uFillTx/>
                <a:latin typeface="Calibri"/>
                <a:ea typeface="+mn-ea"/>
                <a:cs typeface="+mn-cs"/>
              </a:rPr>
              <a:t>Educate patient and caregivers</a:t>
            </a:r>
            <a:endParaRPr kumimoji="0" lang="en-US" sz="1350" b="0" i="0" u="none" strike="noStrike" kern="1200" cap="none" spc="0" normalizeH="0" baseline="0" noProof="0" dirty="0">
              <a:ln>
                <a:noFill/>
              </a:ln>
              <a:effectLst/>
              <a:uLnTx/>
              <a:uFillTx/>
              <a:latin typeface="Calibri"/>
              <a:ea typeface="+mn-ea"/>
              <a:cs typeface="+mn-cs"/>
            </a:endParaRPr>
          </a:p>
        </p:txBody>
      </p:sp>
      <p:sp>
        <p:nvSpPr>
          <p:cNvPr id="6" name="TextBox 5"/>
          <p:cNvSpPr txBox="1"/>
          <p:nvPr/>
        </p:nvSpPr>
        <p:spPr>
          <a:xfrm>
            <a:off x="7031" y="4861364"/>
            <a:ext cx="3058914" cy="276999"/>
          </a:xfrm>
          <a:prstGeom prst="rect">
            <a:avLst/>
          </a:prstGeom>
          <a:noFill/>
        </p:spPr>
        <p:txBody>
          <a:bodyPr wrap="none" rtlCol="0">
            <a:spAutoFit/>
          </a:bodyPr>
          <a:lstStyle/>
          <a:p>
            <a:r>
              <a:rPr lang="en-US" sz="1200" dirty="0"/>
              <a:t>COPD, chronic obstructive pulmonary disease.</a:t>
            </a:r>
          </a:p>
        </p:txBody>
      </p:sp>
    </p:spTree>
    <p:extLst>
      <p:ext uri="{BB962C8B-B14F-4D97-AF65-F5344CB8AC3E}">
        <p14:creationId xmlns:p14="http://schemas.microsoft.com/office/powerpoint/2010/main" val="4289475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5071D089-F4D8-4937-A8B7-E96988E50A5D}"/>
              </a:ext>
            </a:extLst>
          </p:cNvPr>
          <p:cNvGraphicFramePr>
            <a:graphicFrameLocks noGrp="1"/>
          </p:cNvGraphicFramePr>
          <p:nvPr>
            <p:ph idx="1"/>
            <p:extLst>
              <p:ext uri="{D42A27DB-BD31-4B8C-83A1-F6EECF244321}">
                <p14:modId xmlns:p14="http://schemas.microsoft.com/office/powerpoint/2010/main" val="489900066"/>
              </p:ext>
            </p:extLst>
          </p:nvPr>
        </p:nvGraphicFramePr>
        <p:xfrm>
          <a:off x="274320" y="1198193"/>
          <a:ext cx="8645714" cy="3685385"/>
        </p:xfrm>
        <a:graphic>
          <a:graphicData uri="http://schemas.openxmlformats.org/drawingml/2006/table">
            <a:tbl>
              <a:tblPr firstRow="1" bandRow="1">
                <a:tableStyleId>{EB9631B5-78F2-41C9-869B-9F39066F8104}</a:tableStyleId>
              </a:tblPr>
              <a:tblGrid>
                <a:gridCol w="5368782">
                  <a:extLst>
                    <a:ext uri="{9D8B030D-6E8A-4147-A177-3AD203B41FA5}">
                      <a16:colId xmlns:a16="http://schemas.microsoft.com/office/drawing/2014/main" val="3215628523"/>
                    </a:ext>
                  </a:extLst>
                </a:gridCol>
                <a:gridCol w="1625074">
                  <a:extLst>
                    <a:ext uri="{9D8B030D-6E8A-4147-A177-3AD203B41FA5}">
                      <a16:colId xmlns:a16="http://schemas.microsoft.com/office/drawing/2014/main" val="20001"/>
                    </a:ext>
                  </a:extLst>
                </a:gridCol>
                <a:gridCol w="1651858">
                  <a:extLst>
                    <a:ext uri="{9D8B030D-6E8A-4147-A177-3AD203B41FA5}">
                      <a16:colId xmlns:a16="http://schemas.microsoft.com/office/drawing/2014/main" val="1479633885"/>
                    </a:ext>
                  </a:extLst>
                </a:gridCol>
              </a:tblGrid>
              <a:tr h="271621">
                <a:tc>
                  <a:txBody>
                    <a:bodyPr/>
                    <a:lstStyle/>
                    <a:p>
                      <a:pPr algn="ctr">
                        <a:lnSpc>
                          <a:spcPct val="90000"/>
                        </a:lnSpc>
                      </a:pPr>
                      <a:r>
                        <a:rPr lang="en-US" sz="1200" dirty="0"/>
                        <a:t>Toxicity</a:t>
                      </a:r>
                    </a:p>
                  </a:txBody>
                  <a:tcPr anchor="ctr">
                    <a:solidFill>
                      <a:srgbClr val="F25724"/>
                    </a:solidFill>
                  </a:tcPr>
                </a:tc>
                <a:tc>
                  <a:txBody>
                    <a:bodyPr/>
                    <a:lstStyle/>
                    <a:p>
                      <a:pPr algn="ctr">
                        <a:lnSpc>
                          <a:spcPct val="90000"/>
                        </a:lnSpc>
                      </a:pPr>
                      <a:r>
                        <a:rPr lang="en-US" sz="1200" dirty="0"/>
                        <a:t>Ibrutinib</a:t>
                      </a:r>
                    </a:p>
                  </a:txBody>
                  <a:tcPr anchor="ctr">
                    <a:solidFill>
                      <a:srgbClr val="F25724"/>
                    </a:solidFill>
                  </a:tcPr>
                </a:tc>
                <a:tc>
                  <a:txBody>
                    <a:bodyPr/>
                    <a:lstStyle/>
                    <a:p>
                      <a:pPr algn="ctr">
                        <a:lnSpc>
                          <a:spcPct val="90000"/>
                        </a:lnSpc>
                      </a:pPr>
                      <a:r>
                        <a:rPr lang="en-US" sz="1200" dirty="0"/>
                        <a:t>Acalabrutinib</a:t>
                      </a:r>
                    </a:p>
                  </a:txBody>
                  <a:tcPr anchor="ctr">
                    <a:solidFill>
                      <a:srgbClr val="F25724"/>
                    </a:solidFill>
                  </a:tcPr>
                </a:tc>
                <a:extLst>
                  <a:ext uri="{0D108BD9-81ED-4DB2-BD59-A6C34878D82A}">
                    <a16:rowId xmlns:a16="http://schemas.microsoft.com/office/drawing/2014/main" val="994570553"/>
                  </a:ext>
                </a:extLst>
              </a:tr>
              <a:tr h="276903">
                <a:tc>
                  <a:txBody>
                    <a:bodyPr/>
                    <a:lstStyle/>
                    <a:p>
                      <a:pPr algn="l">
                        <a:lnSpc>
                          <a:spcPct val="90000"/>
                        </a:lnSpc>
                      </a:pPr>
                      <a:r>
                        <a:rPr lang="en-US" sz="1100" b="1" dirty="0"/>
                        <a:t>Infections</a:t>
                      </a:r>
                    </a:p>
                  </a:txBody>
                  <a:tcPr anchor="ctr"/>
                </a:tc>
                <a:tc>
                  <a:txBody>
                    <a:bodyPr/>
                    <a:lstStyle/>
                    <a:p>
                      <a:pPr algn="ctr">
                        <a:lnSpc>
                          <a:spcPct val="90000"/>
                        </a:lnSpc>
                      </a:pPr>
                      <a:r>
                        <a:rPr lang="en-US" sz="1100" dirty="0"/>
                        <a:t>≥Gr3—24% </a:t>
                      </a:r>
                      <a:endParaRPr lang="en-US" sz="1100" b="1" dirty="0"/>
                    </a:p>
                  </a:txBody>
                  <a:tcPr anchor="ctr"/>
                </a:tc>
                <a:tc>
                  <a:txBody>
                    <a:bodyPr/>
                    <a:lstStyle/>
                    <a:p>
                      <a:pPr algn="ctr">
                        <a:lnSpc>
                          <a:spcPct val="90000"/>
                        </a:lnSpc>
                      </a:pPr>
                      <a:r>
                        <a:rPr lang="en-US" sz="1100" dirty="0"/>
                        <a:t>≥Gr3—18% </a:t>
                      </a:r>
                      <a:endParaRPr lang="en-US" sz="1100" b="1" dirty="0"/>
                    </a:p>
                  </a:txBody>
                  <a:tcPr anchor="ctr"/>
                </a:tc>
                <a:extLst>
                  <a:ext uri="{0D108BD9-81ED-4DB2-BD59-A6C34878D82A}">
                    <a16:rowId xmlns:a16="http://schemas.microsoft.com/office/drawing/2014/main" val="3972051995"/>
                  </a:ext>
                </a:extLst>
              </a:tr>
              <a:tr h="0">
                <a:tc gridSpan="3">
                  <a:txBody>
                    <a:bodyPr/>
                    <a:lstStyle/>
                    <a:p>
                      <a:pPr marL="182880" indent="-182880">
                        <a:lnSpc>
                          <a:spcPct val="90000"/>
                        </a:lnSpc>
                        <a:buClr>
                          <a:srgbClr val="F25724"/>
                        </a:buClr>
                        <a:buFont typeface="Arial" panose="020B0604020202020204" pitchFamily="34" charset="0"/>
                        <a:buChar char="•"/>
                      </a:pPr>
                      <a:r>
                        <a:rPr lang="en-US" sz="1100" dirty="0"/>
                        <a:t>Cases of progressive multifocal leukoencephalopathy (PML), pneumocystis jirovecii pneumonia (ibrutinib), and infections due to hepatitis B reactivation (acalabrutinib) have occurred</a:t>
                      </a:r>
                    </a:p>
                    <a:p>
                      <a:pPr marL="182880" indent="-182880">
                        <a:lnSpc>
                          <a:spcPct val="90000"/>
                        </a:lnSpc>
                        <a:buClr>
                          <a:srgbClr val="F25724"/>
                        </a:buClr>
                        <a:buFont typeface="Arial" panose="020B0604020202020204" pitchFamily="34" charset="0"/>
                        <a:buChar char="•"/>
                      </a:pPr>
                      <a:r>
                        <a:rPr lang="en-US" sz="1100" dirty="0"/>
                        <a:t>Monitor and evaluate patients for fever and infections;</a:t>
                      </a:r>
                      <a:r>
                        <a:rPr lang="en-US" sz="1100" baseline="0" dirty="0"/>
                        <a:t> t</a:t>
                      </a:r>
                      <a:r>
                        <a:rPr lang="en-US" sz="1100" dirty="0"/>
                        <a:t>reat appropriately </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2811056"/>
                  </a:ext>
                </a:extLst>
              </a:tr>
              <a:tr h="0">
                <a:tc>
                  <a:txBody>
                    <a:bodyPr/>
                    <a:lstStyle/>
                    <a:p>
                      <a:pPr>
                        <a:lnSpc>
                          <a:spcPct val="90000"/>
                        </a:lnSpc>
                      </a:pPr>
                      <a:r>
                        <a:rPr lang="en-US" sz="1100" b="1" dirty="0"/>
                        <a:t>Lymphocytosis</a:t>
                      </a:r>
                    </a:p>
                  </a:txBody>
                  <a:tcPr anchor="ctr"/>
                </a:tc>
                <a:tc>
                  <a:txBody>
                    <a:bodyPr/>
                    <a:lstStyle/>
                    <a:p>
                      <a:pPr algn="ctr">
                        <a:lnSpc>
                          <a:spcPct val="90000"/>
                        </a:lnSpc>
                      </a:pPr>
                      <a:r>
                        <a:rPr lang="en-US" sz="1100" dirty="0"/>
                        <a:t>33%</a:t>
                      </a:r>
                      <a:endParaRPr lang="en-US" sz="1100" b="1" dirty="0"/>
                    </a:p>
                  </a:txBody>
                  <a:tcPr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100" dirty="0"/>
                        <a:t>32%</a:t>
                      </a:r>
                    </a:p>
                  </a:txBody>
                  <a:tcPr anchor="ctr"/>
                </a:tc>
                <a:extLst>
                  <a:ext uri="{0D108BD9-81ED-4DB2-BD59-A6C34878D82A}">
                    <a16:rowId xmlns:a16="http://schemas.microsoft.com/office/drawing/2014/main" val="1388890074"/>
                  </a:ext>
                </a:extLst>
              </a:tr>
              <a:tr h="0">
                <a:tc gridSpan="3">
                  <a:txBody>
                    <a:bodyPr/>
                    <a:lstStyle/>
                    <a:p>
                      <a:pPr marL="182880" indent="-182880" algn="l">
                        <a:lnSpc>
                          <a:spcPct val="90000"/>
                        </a:lnSpc>
                        <a:buClr>
                          <a:srgbClr val="F25724"/>
                        </a:buClr>
                        <a:buFont typeface="Arial" panose="020B0604020202020204" pitchFamily="34" charset="0"/>
                        <a:buChar char="•"/>
                      </a:pPr>
                      <a:r>
                        <a:rPr lang="en-US" sz="1100" dirty="0"/>
                        <a:t>Presents during the first few weeks of therapy and typically resolves by 2 months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5101050"/>
                  </a:ext>
                </a:extLst>
              </a:tr>
              <a:tr h="0">
                <a:tc>
                  <a:txBody>
                    <a:bodyPr/>
                    <a:lstStyle/>
                    <a:p>
                      <a:pPr>
                        <a:lnSpc>
                          <a:spcPct val="90000"/>
                        </a:lnSpc>
                      </a:pPr>
                      <a:r>
                        <a:rPr lang="en-US" sz="1100" b="1" dirty="0"/>
                        <a:t>Second Primary Malignancies</a:t>
                      </a:r>
                    </a:p>
                  </a:txBody>
                  <a:tcPr anchor="ctr"/>
                </a:tc>
                <a:tc>
                  <a:txBody>
                    <a:bodyPr/>
                    <a:lstStyle/>
                    <a:p>
                      <a:pPr algn="ctr">
                        <a:lnSpc>
                          <a:spcPct val="90000"/>
                        </a:lnSpc>
                      </a:pPr>
                      <a:r>
                        <a:rPr lang="en-US" sz="1100" dirty="0"/>
                        <a:t>9%</a:t>
                      </a:r>
                      <a:endParaRPr lang="en-US" sz="1100" b="1" dirty="0"/>
                    </a:p>
                  </a:txBody>
                  <a:tcPr anchor="ctr"/>
                </a:tc>
                <a:tc>
                  <a:txBody>
                    <a:bodyPr/>
                    <a:lstStyle/>
                    <a:p>
                      <a:pPr algn="ctr">
                        <a:lnSpc>
                          <a:spcPct val="90000"/>
                        </a:lnSpc>
                      </a:pPr>
                      <a:r>
                        <a:rPr lang="en-US" sz="1100" dirty="0"/>
                        <a:t>11%</a:t>
                      </a:r>
                    </a:p>
                  </a:txBody>
                  <a:tcPr anchor="ctr"/>
                </a:tc>
                <a:extLst>
                  <a:ext uri="{0D108BD9-81ED-4DB2-BD59-A6C34878D82A}">
                    <a16:rowId xmlns:a16="http://schemas.microsoft.com/office/drawing/2014/main" val="1015236693"/>
                  </a:ext>
                </a:extLst>
              </a:tr>
              <a:tr h="0">
                <a:tc gridSpan="3">
                  <a:txBody>
                    <a:bodyPr/>
                    <a:lstStyle/>
                    <a:p>
                      <a:pPr marL="182880" indent="-182880">
                        <a:lnSpc>
                          <a:spcPct val="90000"/>
                        </a:lnSpc>
                        <a:buClr>
                          <a:srgbClr val="F25724"/>
                        </a:buClr>
                        <a:buFont typeface="Arial" panose="020B0604020202020204" pitchFamily="34" charset="0"/>
                        <a:buChar char="•"/>
                      </a:pPr>
                      <a:r>
                        <a:rPr lang="en-US" sz="1100" dirty="0"/>
                        <a:t>Most common malignancy seen is skin cancer</a:t>
                      </a:r>
                    </a:p>
                    <a:p>
                      <a:pPr marL="182880" indent="-182880">
                        <a:lnSpc>
                          <a:spcPct val="90000"/>
                        </a:lnSpc>
                        <a:buClr>
                          <a:srgbClr val="F25724"/>
                        </a:buClr>
                        <a:buFont typeface="Arial" panose="020B0604020202020204" pitchFamily="34" charset="0"/>
                        <a:buChar char="•"/>
                      </a:pPr>
                      <a:r>
                        <a:rPr lang="en-US" sz="1100" dirty="0"/>
                        <a:t>Advise protection from sun exposure and encourage routine cancer screening </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1579425"/>
                  </a:ext>
                </a:extLst>
              </a:tr>
              <a:tr h="0">
                <a:tc>
                  <a:txBody>
                    <a:bodyPr/>
                    <a:lstStyle/>
                    <a:p>
                      <a:pPr marL="0" indent="0">
                        <a:lnSpc>
                          <a:spcPct val="90000"/>
                        </a:lnSpc>
                        <a:buClr>
                          <a:srgbClr val="0070C0"/>
                        </a:buClr>
                        <a:buFont typeface="Arial" panose="020B0604020202020204" pitchFamily="34" charset="0"/>
                        <a:buNone/>
                      </a:pPr>
                      <a:r>
                        <a:rPr lang="en-US" sz="1100" b="1" dirty="0"/>
                        <a:t>Arthralgias</a:t>
                      </a:r>
                    </a:p>
                  </a:txBody>
                  <a:tcPr anchor="ctr"/>
                </a:tc>
                <a:tc>
                  <a:txBody>
                    <a:bodyPr/>
                    <a:lstStyle/>
                    <a:p>
                      <a:pPr algn="ctr"/>
                      <a:r>
                        <a:rPr lang="en-US" sz="1100" dirty="0"/>
                        <a:t>24%</a:t>
                      </a:r>
                    </a:p>
                  </a:txBody>
                  <a:tcPr anchor="ctr"/>
                </a:tc>
                <a:tc>
                  <a:txBody>
                    <a:bodyPr/>
                    <a:lstStyle/>
                    <a:p>
                      <a:pPr algn="ctr"/>
                      <a:r>
                        <a:rPr lang="en-US" sz="1100" dirty="0"/>
                        <a:t>16%</a:t>
                      </a:r>
                    </a:p>
                  </a:txBody>
                  <a:tcPr anchor="ctr"/>
                </a:tc>
                <a:extLst>
                  <a:ext uri="{0D108BD9-81ED-4DB2-BD59-A6C34878D82A}">
                    <a16:rowId xmlns:a16="http://schemas.microsoft.com/office/drawing/2014/main" val="3697120446"/>
                  </a:ext>
                </a:extLst>
              </a:tr>
              <a:tr h="0">
                <a:tc gridSpan="3">
                  <a:txBody>
                    <a:bodyPr/>
                    <a:lstStyle/>
                    <a:p>
                      <a:pPr marL="182880" indent="-182880">
                        <a:lnSpc>
                          <a:spcPct val="90000"/>
                        </a:lnSpc>
                        <a:buClr>
                          <a:srgbClr val="F25724"/>
                        </a:buClr>
                        <a:buFont typeface="Arial" panose="020B0604020202020204" pitchFamily="34" charset="0"/>
                        <a:buChar char="•"/>
                      </a:pPr>
                      <a:r>
                        <a:rPr lang="en-US" sz="1100" dirty="0"/>
                        <a:t>Usually occurs early in the treatment course </a:t>
                      </a:r>
                    </a:p>
                    <a:p>
                      <a:pPr marL="182880" indent="-182880">
                        <a:lnSpc>
                          <a:spcPct val="90000"/>
                        </a:lnSpc>
                        <a:buClr>
                          <a:srgbClr val="F25724"/>
                        </a:buClr>
                        <a:buFont typeface="Arial" panose="020B0604020202020204" pitchFamily="34" charset="0"/>
                        <a:buChar char="•"/>
                      </a:pPr>
                      <a:r>
                        <a:rPr lang="en-US" sz="1100" dirty="0"/>
                        <a:t>APAP or short course of prednisone therapy; anti-inflammatory agents, such as ibuprofen, should be avoided to minimize bleeding</a:t>
                      </a:r>
                    </a:p>
                    <a:p>
                      <a:pPr marL="182880" indent="-182880">
                        <a:lnSpc>
                          <a:spcPct val="90000"/>
                        </a:lnSpc>
                        <a:buClr>
                          <a:srgbClr val="F25724"/>
                        </a:buClr>
                        <a:buFont typeface="Arial" panose="020B0604020202020204" pitchFamily="34" charset="0"/>
                        <a:buChar char="•"/>
                      </a:pPr>
                      <a:r>
                        <a:rPr lang="en-US" sz="1100" dirty="0"/>
                        <a:t>Transition to a selective BTKi, such as acalabrutinib can diminish or resolve this toxicity</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4979020"/>
                  </a:ext>
                </a:extLst>
              </a:tr>
              <a:tr h="0">
                <a:tc>
                  <a:txBody>
                    <a:bodyPr/>
                    <a:lstStyle/>
                    <a:p>
                      <a:pPr marL="0" indent="0">
                        <a:lnSpc>
                          <a:spcPct val="90000"/>
                        </a:lnSpc>
                        <a:buFont typeface="Arial" panose="020B0604020202020204" pitchFamily="34" charset="0"/>
                        <a:buNone/>
                      </a:pPr>
                      <a:r>
                        <a:rPr lang="en-US" sz="1100" b="1" dirty="0"/>
                        <a:t>Headache</a:t>
                      </a:r>
                    </a:p>
                  </a:txBody>
                  <a:tcPr anchor="ctr"/>
                </a:tc>
                <a:tc>
                  <a:txBody>
                    <a:bodyPr/>
                    <a:lstStyle/>
                    <a:p>
                      <a:pPr marL="0" indent="0" algn="ctr">
                        <a:lnSpc>
                          <a:spcPct val="90000"/>
                        </a:lnSpc>
                        <a:buFont typeface="Arial" panose="020B0604020202020204" pitchFamily="34" charset="0"/>
                        <a:buNone/>
                      </a:pPr>
                      <a:r>
                        <a:rPr lang="en-US" sz="1100" dirty="0"/>
                        <a:t>13%</a:t>
                      </a:r>
                      <a:endParaRPr lang="en-US" sz="1100" b="1" dirty="0"/>
                    </a:p>
                  </a:txBody>
                  <a:tcPr anchor="ctr"/>
                </a:tc>
                <a:tc>
                  <a:txBody>
                    <a:bodyPr/>
                    <a:lstStyle/>
                    <a:p>
                      <a:pPr algn="ctr">
                        <a:lnSpc>
                          <a:spcPct val="90000"/>
                        </a:lnSpc>
                      </a:pPr>
                      <a:r>
                        <a:rPr lang="en-US" sz="1100" dirty="0"/>
                        <a:t>39%</a:t>
                      </a:r>
                    </a:p>
                  </a:txBody>
                  <a:tcPr anchor="ctr"/>
                </a:tc>
                <a:extLst>
                  <a:ext uri="{0D108BD9-81ED-4DB2-BD59-A6C34878D82A}">
                    <a16:rowId xmlns:a16="http://schemas.microsoft.com/office/drawing/2014/main" val="438824307"/>
                  </a:ext>
                </a:extLst>
              </a:tr>
              <a:tr h="427189">
                <a:tc gridSpan="3">
                  <a:txBody>
                    <a:bodyPr/>
                    <a:lstStyle/>
                    <a:p>
                      <a:pPr marL="182880" indent="-182880">
                        <a:lnSpc>
                          <a:spcPct val="90000"/>
                        </a:lnSpc>
                        <a:buClr>
                          <a:srgbClr val="F25724"/>
                        </a:buClr>
                        <a:buFont typeface="Arial" panose="020B0604020202020204" pitchFamily="34" charset="0"/>
                        <a:buChar char="•"/>
                      </a:pPr>
                      <a:r>
                        <a:rPr lang="en-US" sz="1100" dirty="0"/>
                        <a:t>Usually observed early in therapy and typically resolves over 1–2 months</a:t>
                      </a:r>
                    </a:p>
                    <a:p>
                      <a:pPr marL="182880" indent="-182880">
                        <a:lnSpc>
                          <a:spcPct val="90000"/>
                        </a:lnSpc>
                        <a:buClr>
                          <a:srgbClr val="F25724"/>
                        </a:buClr>
                        <a:buFont typeface="Arial" panose="020B0604020202020204" pitchFamily="34" charset="0"/>
                        <a:buChar char="•"/>
                      </a:pPr>
                      <a:r>
                        <a:rPr lang="en-US" sz="1100" dirty="0"/>
                        <a:t>Generally well managed with analgesics, such as acetaminophen and caffeine supplements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630053"/>
                  </a:ext>
                </a:extLst>
              </a:tr>
            </a:tbl>
          </a:graphicData>
        </a:graphic>
      </p:graphicFrame>
      <p:sp>
        <p:nvSpPr>
          <p:cNvPr id="11" name="Title 2">
            <a:extLst>
              <a:ext uri="{FF2B5EF4-FFF2-40B4-BE49-F238E27FC236}">
                <a16:creationId xmlns:a16="http://schemas.microsoft.com/office/drawing/2014/main" id="{A6AEF7A5-F02A-4AFC-B11D-1B441B40E1F2}"/>
              </a:ext>
            </a:extLst>
          </p:cNvPr>
          <p:cNvSpPr txBox="1">
            <a:spLocks/>
          </p:cNvSpPr>
          <p:nvPr/>
        </p:nvSpPr>
        <p:spPr>
          <a:xfrm>
            <a:off x="12700" y="12700"/>
            <a:ext cx="9131300"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cs typeface="Calibri" charset="0"/>
              </a:rPr>
              <a:t>Special Considerations </a:t>
            </a:r>
            <a:br>
              <a:rPr kumimoji="0" lang="en-US" sz="4000" b="1" i="0" u="none" strike="noStrike" kern="1200" cap="none" spc="0" normalizeH="0" baseline="0" noProof="0" dirty="0">
                <a:ln>
                  <a:noFill/>
                </a:ln>
                <a:effectLst/>
                <a:uLnTx/>
                <a:uFillTx/>
                <a:latin typeface="Calibri" panose="020F0502020204030204" pitchFamily="34" charset="0"/>
                <a:cs typeface="Calibri" charset="0"/>
              </a:rPr>
            </a:br>
            <a:r>
              <a:rPr kumimoji="0" lang="en-US" sz="4000" b="1" i="0" u="none" strike="noStrike" kern="1200" cap="none" spc="0" normalizeH="0" baseline="0" noProof="0" dirty="0">
                <a:ln>
                  <a:noFill/>
                </a:ln>
                <a:effectLst/>
                <a:uLnTx/>
                <a:uFillTx/>
                <a:latin typeface="Calibri" panose="020F0502020204030204" pitchFamily="34" charset="0"/>
                <a:cs typeface="Calibri" charset="0"/>
              </a:rPr>
              <a:t>for BTK Inhibitor AE Management</a:t>
            </a:r>
          </a:p>
        </p:txBody>
      </p:sp>
      <p:sp>
        <p:nvSpPr>
          <p:cNvPr id="12" name="TextBox 11">
            <a:extLst>
              <a:ext uri="{FF2B5EF4-FFF2-40B4-BE49-F238E27FC236}">
                <a16:creationId xmlns:a16="http://schemas.microsoft.com/office/drawing/2014/main" id="{8C6FAF49-5650-4365-AF9B-E640435C23EA}"/>
              </a:ext>
            </a:extLst>
          </p:cNvPr>
          <p:cNvSpPr txBox="1"/>
          <p:nvPr/>
        </p:nvSpPr>
        <p:spPr>
          <a:xfrm>
            <a:off x="447929" y="4898818"/>
            <a:ext cx="8696071" cy="244682"/>
          </a:xfrm>
          <a:prstGeom prst="rect">
            <a:avLst/>
          </a:prstGeom>
          <a:noFill/>
        </p:spPr>
        <p:txBody>
          <a:bodyPr wrap="square"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FDA Prescribing Information; Stephens DM, et al. </a:t>
            </a:r>
            <a:r>
              <a:rPr kumimoji="0" lang="en-US" sz="1050" b="0" i="1" u="none" strike="noStrike" kern="1200" cap="none" spc="0" normalizeH="0" baseline="0" noProof="0" dirty="0">
                <a:ln>
                  <a:noFill/>
                </a:ln>
                <a:solidFill>
                  <a:prstClr val="black"/>
                </a:solidFill>
                <a:effectLst/>
                <a:uLnTx/>
                <a:uFillTx/>
                <a:latin typeface="Calibri"/>
                <a:ea typeface="+mn-ea"/>
                <a:cs typeface="+mn-cs"/>
              </a:rPr>
              <a:t>Blood</a:t>
            </a:r>
            <a:r>
              <a:rPr kumimoji="0" lang="en-US" sz="1050" b="0" i="0" u="none" strike="noStrike" kern="1200" cap="none" spc="0" normalizeH="0" baseline="0" noProof="0" dirty="0">
                <a:ln>
                  <a:noFill/>
                </a:ln>
                <a:solidFill>
                  <a:prstClr val="black"/>
                </a:solidFill>
                <a:effectLst/>
                <a:uLnTx/>
                <a:uFillTx/>
                <a:latin typeface="Calibri"/>
                <a:ea typeface="+mn-ea"/>
                <a:cs typeface="+mn-cs"/>
              </a:rPr>
              <a:t>. 2019; Rogers B, Khan N. </a:t>
            </a:r>
            <a:r>
              <a:rPr kumimoji="0" lang="en-US" sz="1050" b="0" i="1" u="none" strike="noStrike" kern="1200" cap="none" spc="0" normalizeH="0" baseline="0" noProof="0" dirty="0">
                <a:ln>
                  <a:noFill/>
                </a:ln>
                <a:solidFill>
                  <a:prstClr val="black"/>
                </a:solidFill>
                <a:effectLst/>
                <a:uLnTx/>
                <a:uFillTx/>
                <a:latin typeface="Calibri"/>
                <a:ea typeface="+mn-ea"/>
                <a:cs typeface="+mn-cs"/>
              </a:rPr>
              <a:t>J Adv Pract Oncol.</a:t>
            </a:r>
            <a:r>
              <a:rPr kumimoji="0" lang="en-US" sz="1050" b="0" i="0" u="none" strike="noStrike" kern="1200" cap="none" spc="0" normalizeH="0" baseline="0" noProof="0" dirty="0">
                <a:ln>
                  <a:noFill/>
                </a:ln>
                <a:solidFill>
                  <a:prstClr val="black"/>
                </a:solidFill>
                <a:effectLst/>
                <a:uLnTx/>
                <a:uFillTx/>
                <a:latin typeface="Calibri"/>
                <a:ea typeface="+mn-ea"/>
                <a:cs typeface="+mn-cs"/>
              </a:rPr>
              <a:t> 2017; NCCN. CLL/SLL Guidelines. </a:t>
            </a:r>
            <a:r>
              <a:rPr lang="en-US" sz="1050" dirty="0">
                <a:solidFill>
                  <a:prstClr val="black"/>
                </a:solidFill>
                <a:latin typeface="Calibri"/>
              </a:rPr>
              <a:t>v</a:t>
            </a:r>
            <a:r>
              <a:rPr kumimoji="0" lang="en-US" sz="1050" b="0" i="0" u="none" strike="noStrike" kern="1200" cap="none" spc="0" normalizeH="0" baseline="0" noProof="0" dirty="0">
                <a:ln>
                  <a:noFill/>
                </a:ln>
                <a:solidFill>
                  <a:prstClr val="black"/>
                </a:solidFill>
                <a:effectLst/>
                <a:uLnTx/>
                <a:uFillTx/>
                <a:latin typeface="Calibri"/>
                <a:ea typeface="+mn-ea"/>
                <a:cs typeface="+mn-cs"/>
              </a:rPr>
              <a:t>4.2020.</a:t>
            </a:r>
          </a:p>
        </p:txBody>
      </p:sp>
    </p:spTree>
    <p:extLst>
      <p:ext uri="{BB962C8B-B14F-4D97-AF65-F5344CB8AC3E}">
        <p14:creationId xmlns:p14="http://schemas.microsoft.com/office/powerpoint/2010/main" val="1990961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6AEF7A5-F02A-4AFC-B11D-1B441B40E1F2}"/>
              </a:ext>
            </a:extLst>
          </p:cNvPr>
          <p:cNvSpPr txBox="1">
            <a:spLocks/>
          </p:cNvSpPr>
          <p:nvPr/>
        </p:nvSpPr>
        <p:spPr>
          <a:xfrm>
            <a:off x="12700" y="12700"/>
            <a:ext cx="9131300"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panose="020F0502020204030204" pitchFamily="34" charset="0"/>
                <a:cs typeface="Calibri" charset="0"/>
              </a:rPr>
              <a:t>General BTKi Dose Modifications Due to AEs</a:t>
            </a:r>
          </a:p>
        </p:txBody>
      </p:sp>
      <p:sp>
        <p:nvSpPr>
          <p:cNvPr id="12" name="TextBox 11">
            <a:extLst>
              <a:ext uri="{FF2B5EF4-FFF2-40B4-BE49-F238E27FC236}">
                <a16:creationId xmlns:a16="http://schemas.microsoft.com/office/drawing/2014/main" id="{8C6FAF49-5650-4365-AF9B-E640435C23EA}"/>
              </a:ext>
            </a:extLst>
          </p:cNvPr>
          <p:cNvSpPr txBox="1"/>
          <p:nvPr/>
        </p:nvSpPr>
        <p:spPr>
          <a:xfrm>
            <a:off x="807866" y="4898818"/>
            <a:ext cx="8336134" cy="244682"/>
          </a:xfrm>
          <a:prstGeom prst="rect">
            <a:avLst/>
          </a:prstGeom>
          <a:noFill/>
        </p:spPr>
        <p:txBody>
          <a:bodyPr wrap="square"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FDA Prescribing Information.</a:t>
            </a:r>
          </a:p>
        </p:txBody>
      </p:sp>
      <p:graphicFrame>
        <p:nvGraphicFramePr>
          <p:cNvPr id="8" name="Content Placeholder 3">
            <a:extLst>
              <a:ext uri="{FF2B5EF4-FFF2-40B4-BE49-F238E27FC236}">
                <a16:creationId xmlns:a16="http://schemas.microsoft.com/office/drawing/2014/main" id="{79F3961C-9CEB-4D7C-AB6E-47D0FF398C54}"/>
              </a:ext>
            </a:extLst>
          </p:cNvPr>
          <p:cNvGraphicFramePr>
            <a:graphicFrameLocks noGrp="1"/>
          </p:cNvGraphicFramePr>
          <p:nvPr>
            <p:ph idx="1"/>
            <p:extLst>
              <p:ext uri="{D42A27DB-BD31-4B8C-83A1-F6EECF244321}">
                <p14:modId xmlns:p14="http://schemas.microsoft.com/office/powerpoint/2010/main" val="1321355671"/>
              </p:ext>
            </p:extLst>
          </p:nvPr>
        </p:nvGraphicFramePr>
        <p:xfrm>
          <a:off x="579719" y="2468609"/>
          <a:ext cx="8196149" cy="2331720"/>
        </p:xfrm>
        <a:graphic>
          <a:graphicData uri="http://schemas.openxmlformats.org/drawingml/2006/table">
            <a:tbl>
              <a:tblPr firstRow="1" bandRow="1">
                <a:tableStyleId>{EB9631B5-78F2-41C9-869B-9F39066F8104}</a:tableStyleId>
              </a:tblPr>
              <a:tblGrid>
                <a:gridCol w="1108404">
                  <a:extLst>
                    <a:ext uri="{9D8B030D-6E8A-4147-A177-3AD203B41FA5}">
                      <a16:colId xmlns:a16="http://schemas.microsoft.com/office/drawing/2014/main" val="20000"/>
                    </a:ext>
                  </a:extLst>
                </a:gridCol>
                <a:gridCol w="2580100">
                  <a:extLst>
                    <a:ext uri="{9D8B030D-6E8A-4147-A177-3AD203B41FA5}">
                      <a16:colId xmlns:a16="http://schemas.microsoft.com/office/drawing/2014/main" val="20001"/>
                    </a:ext>
                  </a:extLst>
                </a:gridCol>
                <a:gridCol w="2629263">
                  <a:extLst>
                    <a:ext uri="{9D8B030D-6E8A-4147-A177-3AD203B41FA5}">
                      <a16:colId xmlns:a16="http://schemas.microsoft.com/office/drawing/2014/main" val="4031144360"/>
                    </a:ext>
                  </a:extLst>
                </a:gridCol>
                <a:gridCol w="1878382">
                  <a:extLst>
                    <a:ext uri="{9D8B030D-6E8A-4147-A177-3AD203B41FA5}">
                      <a16:colId xmlns:a16="http://schemas.microsoft.com/office/drawing/2014/main" val="20003"/>
                    </a:ext>
                  </a:extLst>
                </a:gridCol>
              </a:tblGrid>
              <a:tr h="183983">
                <a:tc rowSpan="2">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400" b="1" dirty="0"/>
                        <a:t>Toxicity Occurrence</a:t>
                      </a:r>
                      <a:endParaRPr lang="en-US" sz="1400" b="1" dirty="0">
                        <a:solidFill>
                          <a:schemeClr val="bg1"/>
                        </a:solidFill>
                      </a:endParaRPr>
                    </a:p>
                  </a:txBody>
                  <a:tcPr marL="66564" marR="66564" marT="34290" marB="34290" anchor="ctr">
                    <a:lnB w="28575" cap="flat" cmpd="sng" algn="ctr">
                      <a:solidFill>
                        <a:schemeClr val="tx1"/>
                      </a:solidFill>
                      <a:prstDash val="solid"/>
                      <a:round/>
                      <a:headEnd type="none" w="med" len="med"/>
                      <a:tailEnd type="none" w="med" len="med"/>
                    </a:lnB>
                    <a:solidFill>
                      <a:srgbClr val="F25724"/>
                    </a:solidFill>
                  </a:tcPr>
                </a:tc>
                <a:tc gridSpan="3">
                  <a:txBody>
                    <a:bodyPr/>
                    <a:lstStyle/>
                    <a:p>
                      <a:pPr algn="ctr"/>
                      <a:r>
                        <a:rPr lang="en-US" sz="1400" dirty="0"/>
                        <a:t>Dose Modification</a:t>
                      </a:r>
                      <a:endParaRPr lang="en-US" sz="1400" dirty="0">
                        <a:solidFill>
                          <a:schemeClr val="bg1"/>
                        </a:solidFill>
                      </a:endParaRPr>
                    </a:p>
                  </a:txBody>
                  <a:tcPr marL="66564" marR="66564" marT="34290" marB="34290" anchor="ctr">
                    <a:lnB w="12700" cap="flat" cmpd="sng" algn="ctr">
                      <a:solidFill>
                        <a:schemeClr val="bg1"/>
                      </a:solidFill>
                      <a:prstDash val="solid"/>
                      <a:round/>
                      <a:headEnd type="none" w="med" len="med"/>
                      <a:tailEnd type="none" w="med" len="med"/>
                    </a:lnB>
                    <a:solidFill>
                      <a:srgbClr val="F25724"/>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anchor="ctr">
                    <a:solidFill>
                      <a:srgbClr val="553E88"/>
                    </a:solidFill>
                  </a:tcPr>
                </a:tc>
                <a:tc>
                  <a:txBody>
                    <a:bodyPr/>
                    <a:lstStyle/>
                    <a:p>
                      <a:pPr algn="ctr"/>
                      <a:r>
                        <a:rPr lang="en-US" sz="1400" b="1" dirty="0">
                          <a:solidFill>
                            <a:schemeClr val="bg1"/>
                          </a:solidFill>
                        </a:rPr>
                        <a:t>Ibrutinib 560 mg</a:t>
                      </a:r>
                    </a:p>
                  </a:txBody>
                  <a:tcPr marL="66564" marR="66564" marT="34290" marB="34290" anchor="ctr">
                    <a:lnL w="12700" cap="flat" cmpd="sng" algn="ctr">
                      <a:solidFill>
                        <a:srgbClr val="F25724"/>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5724"/>
                    </a:solidFill>
                  </a:tcPr>
                </a:tc>
                <a:tc>
                  <a:txBody>
                    <a:bodyPr/>
                    <a:lstStyle/>
                    <a:p>
                      <a:pPr algn="ctr"/>
                      <a:r>
                        <a:rPr lang="en-US" sz="1400" b="1" dirty="0">
                          <a:solidFill>
                            <a:schemeClr val="bg1"/>
                          </a:solidFill>
                        </a:rPr>
                        <a:t>Ibrutinib 420 mg</a:t>
                      </a:r>
                      <a:endParaRPr lang="en-US" sz="1100" b="1" dirty="0">
                        <a:solidFill>
                          <a:schemeClr val="bg1"/>
                        </a:solidFill>
                      </a:endParaRPr>
                    </a:p>
                  </a:txBody>
                  <a:tcPr marL="66564" marR="66564" marT="34290" marB="34290" anchor="ct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5724"/>
                    </a:solidFill>
                  </a:tcPr>
                </a:tc>
                <a:tc>
                  <a:txBody>
                    <a:bodyPr/>
                    <a:lstStyle/>
                    <a:p>
                      <a:pPr algn="ctr"/>
                      <a:r>
                        <a:rPr lang="en-US" sz="1400" b="1" dirty="0">
                          <a:solidFill>
                            <a:schemeClr val="bg1"/>
                          </a:solidFill>
                        </a:rPr>
                        <a:t>Acalabrutinib 100 mg</a:t>
                      </a:r>
                    </a:p>
                  </a:txBody>
                  <a:tcPr marL="66564" marR="66564" marT="34290" marB="34290" anchor="ct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5724"/>
                    </a:solidFill>
                  </a:tcPr>
                </a:tc>
                <a:extLst>
                  <a:ext uri="{0D108BD9-81ED-4DB2-BD59-A6C34878D82A}">
                    <a16:rowId xmlns:a16="http://schemas.microsoft.com/office/drawing/2014/main" val="10001"/>
                  </a:ext>
                </a:extLst>
              </a:tr>
              <a:tr h="318799">
                <a:tc>
                  <a:txBody>
                    <a:bodyPr/>
                    <a:lstStyle/>
                    <a:p>
                      <a:pPr algn="ctr"/>
                      <a:r>
                        <a:rPr lang="en-US" sz="1400" b="1" dirty="0"/>
                        <a:t>First</a:t>
                      </a:r>
                    </a:p>
                  </a:txBody>
                  <a:tcPr marL="66564" marR="66564" marT="34290" marB="34290" anchor="ctr">
                    <a:lnT w="2857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gridSpan="2">
                  <a:txBody>
                    <a:bodyPr/>
                    <a:lstStyle/>
                    <a:p>
                      <a:pPr algn="ctr"/>
                      <a:r>
                        <a:rPr lang="en-US" sz="1400" dirty="0"/>
                        <a:t>Interrupt</a:t>
                      </a:r>
                      <a:r>
                        <a:rPr lang="en-US" sz="1400" baseline="0" dirty="0"/>
                        <a:t> therapy until resolved to grade 1 or baseline; may be initiated at starting dose</a:t>
                      </a:r>
                      <a:endParaRPr lang="en-US" sz="1400" dirty="0"/>
                    </a:p>
                  </a:txBody>
                  <a:tcPr marL="66564" marR="66564" marT="34290" marB="34290" anchor="ctr">
                    <a:lnR w="952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hMerge="1">
                  <a:txBody>
                    <a:bodyPr/>
                    <a:lstStyle/>
                    <a:p>
                      <a:pPr algn="ctr"/>
                      <a:endParaRPr lang="en-US" sz="1800" dirty="0"/>
                    </a:p>
                  </a:txBody>
                  <a:tcPr marL="66564" marR="66564"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rowSpan="3">
                  <a:txBody>
                    <a:bodyPr/>
                    <a:lstStyle/>
                    <a:p>
                      <a:pPr algn="ctr"/>
                      <a:r>
                        <a:rPr lang="en-US" sz="1400" dirty="0"/>
                        <a:t>Interrupt</a:t>
                      </a:r>
                      <a:r>
                        <a:rPr lang="en-US" sz="1400" baseline="0" dirty="0"/>
                        <a:t> therapy until resolved to grade 1 or baseline level; may be resumed at 100 mg daily</a:t>
                      </a:r>
                      <a:endParaRPr lang="en-US" sz="1400" dirty="0"/>
                    </a:p>
                  </a:txBody>
                  <a:tcPr marL="66564" marR="66564" marT="34290" marB="34290" anchor="ctr">
                    <a:lnL w="9525" cap="flat" cmpd="sng" algn="ctr">
                      <a:solidFill>
                        <a:schemeClr val="bg1">
                          <a:lumMod val="75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49511">
                <a:tc>
                  <a:txBody>
                    <a:bodyPr/>
                    <a:lstStyle/>
                    <a:p>
                      <a:pPr algn="ctr"/>
                      <a:r>
                        <a:rPr lang="en-US" sz="1400" b="1" dirty="0"/>
                        <a:t>Second</a:t>
                      </a:r>
                    </a:p>
                  </a:txBody>
                  <a:tcPr marL="66564" marR="66564" marT="34290" marB="3429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US" sz="1400" dirty="0"/>
                        <a:t>Interrupt therapy until</a:t>
                      </a:r>
                      <a:r>
                        <a:rPr lang="en-US" sz="1400" baseline="0" dirty="0"/>
                        <a:t> resolved to grade 1; restart at 420 mg daily</a:t>
                      </a:r>
                      <a:endParaRPr lang="en-US" sz="1400" b="1" dirty="0"/>
                    </a:p>
                  </a:txBody>
                  <a:tcPr marL="66564" marR="66564" marT="34290" marB="3429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US" sz="1400" dirty="0"/>
                        <a:t>Interrupt therapy until </a:t>
                      </a:r>
                      <a:r>
                        <a:rPr lang="en-US" sz="1400" baseline="0" dirty="0"/>
                        <a:t>resolved to grade 1; restart at 280 mg daily</a:t>
                      </a:r>
                      <a:endParaRPr lang="en-US" sz="1400" b="1" dirty="0"/>
                    </a:p>
                  </a:txBody>
                  <a:tcPr marL="66564" marR="66564" marT="34290" marB="3429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10003"/>
                  </a:ext>
                </a:extLst>
              </a:tr>
              <a:tr h="331694">
                <a:tc>
                  <a:txBody>
                    <a:bodyPr/>
                    <a:lstStyle/>
                    <a:p>
                      <a:pPr algn="ctr"/>
                      <a:r>
                        <a:rPr lang="en-US" sz="1400" b="1" dirty="0"/>
                        <a:t>Third</a:t>
                      </a:r>
                    </a:p>
                  </a:txBody>
                  <a:tcPr marL="66564" marR="66564" marT="34290" marB="3429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Interrupt therapy until</a:t>
                      </a:r>
                      <a:r>
                        <a:rPr lang="en-US" sz="1400" baseline="0" dirty="0"/>
                        <a:t> resolved to grade 1; restart at 280 mg daily</a:t>
                      </a:r>
                      <a:endParaRPr lang="en-US" sz="1400" b="1" dirty="0"/>
                    </a:p>
                  </a:txBody>
                  <a:tcPr marL="66564" marR="66564" marT="34290" marB="3429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Interrupt therapy until</a:t>
                      </a:r>
                      <a:r>
                        <a:rPr lang="en-US" sz="1400" baseline="0" dirty="0"/>
                        <a:t> resolved to grade 1; restart at 140 mg daily</a:t>
                      </a:r>
                      <a:endParaRPr lang="en-US" sz="1400" b="1" dirty="0"/>
                    </a:p>
                  </a:txBody>
                  <a:tcPr marL="66564" marR="66564"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10004"/>
                  </a:ext>
                </a:extLst>
              </a:tr>
              <a:tr h="151580">
                <a:tc>
                  <a:txBody>
                    <a:bodyPr/>
                    <a:lstStyle/>
                    <a:p>
                      <a:pPr algn="ctr"/>
                      <a:r>
                        <a:rPr lang="en-US" sz="1400" b="1" dirty="0"/>
                        <a:t>Fourth</a:t>
                      </a:r>
                    </a:p>
                  </a:txBody>
                  <a:tcPr marL="66564" marR="66564" marT="34290" marB="34290" anchor="ctr">
                    <a:lnT w="9525" cap="flat" cmpd="sng" algn="ctr">
                      <a:solidFill>
                        <a:schemeClr val="bg1">
                          <a:lumMod val="75000"/>
                        </a:schemeClr>
                      </a:solidFill>
                      <a:prstDash val="solid"/>
                      <a:round/>
                      <a:headEnd type="none" w="med" len="med"/>
                      <a:tailEnd type="none" w="med" len="med"/>
                    </a:lnT>
                  </a:tcPr>
                </a:tc>
                <a:tc gridSpan="3">
                  <a:txBody>
                    <a:bodyPr/>
                    <a:lstStyle/>
                    <a:p>
                      <a:pPr algn="ctr"/>
                      <a:r>
                        <a:rPr lang="en-US" sz="1400" dirty="0"/>
                        <a:t>Discontinue</a:t>
                      </a:r>
                    </a:p>
                  </a:txBody>
                  <a:tcPr marL="66564" marR="66564" marT="34290" marB="34290" anchor="ctr">
                    <a:lnT w="9525" cap="flat" cmpd="sng" algn="ctr">
                      <a:solidFill>
                        <a:schemeClr val="bg1">
                          <a:lumMod val="75000"/>
                        </a:schemeClr>
                      </a:solidFill>
                      <a:prstDash val="solid"/>
                      <a:round/>
                      <a:headEnd type="none" w="med" len="med"/>
                      <a:tailEnd type="none" w="med" len="med"/>
                    </a:lnT>
                  </a:tcPr>
                </a:tc>
                <a:tc hMerge="1">
                  <a:txBody>
                    <a:bodyPr/>
                    <a:lstStyle/>
                    <a:p>
                      <a:endParaRPr lang="en-US"/>
                    </a:p>
                  </a:txBody>
                  <a:tcPr>
                    <a:lnT w="9525" cap="flat" cmpd="sng" algn="ctr">
                      <a:solidFill>
                        <a:schemeClr val="bg1">
                          <a:lumMod val="75000"/>
                        </a:schemeClr>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
        <p:nvSpPr>
          <p:cNvPr id="9" name="Content Placeholder 1">
            <a:extLst>
              <a:ext uri="{FF2B5EF4-FFF2-40B4-BE49-F238E27FC236}">
                <a16:creationId xmlns:a16="http://schemas.microsoft.com/office/drawing/2014/main" id="{F63A72A5-0988-49DA-A1B4-09B450A8266B}"/>
              </a:ext>
            </a:extLst>
          </p:cNvPr>
          <p:cNvSpPr txBox="1">
            <a:spLocks/>
          </p:cNvSpPr>
          <p:nvPr/>
        </p:nvSpPr>
        <p:spPr>
          <a:xfrm>
            <a:off x="242774" y="1264349"/>
            <a:ext cx="8677261" cy="1112581"/>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Clr>
                <a:srgbClr val="942F90"/>
              </a:buClr>
              <a:buFont typeface="Arial"/>
              <a:buChar char="•"/>
              <a:defRPr sz="3200" kern="1200">
                <a:solidFill>
                  <a:srgbClr val="4A2B7E"/>
                </a:solidFill>
                <a:latin typeface="Calibri" charset="0"/>
                <a:ea typeface="Calibri" charset="0"/>
                <a:cs typeface="Calibri" charset="0"/>
              </a:defRPr>
            </a:lvl1pPr>
            <a:lvl2pPr marL="742950" indent="-285750" algn="l" defTabSz="457200" rtl="0" eaLnBrk="1" latinLnBrk="0" hangingPunct="1">
              <a:spcBef>
                <a:spcPct val="20000"/>
              </a:spcBef>
              <a:buClr>
                <a:srgbClr val="942F90"/>
              </a:buClr>
              <a:buFont typeface="Arial"/>
              <a:buChar char="–"/>
              <a:defRPr sz="2800" kern="1200">
                <a:solidFill>
                  <a:srgbClr val="4A2B7E"/>
                </a:solidFill>
                <a:latin typeface="Calibri" charset="0"/>
                <a:ea typeface="Calibri" charset="0"/>
                <a:cs typeface="Calibri" charset="0"/>
              </a:defRPr>
            </a:lvl2pPr>
            <a:lvl3pPr marL="1143000" indent="-228600" algn="l" defTabSz="457200" rtl="0" eaLnBrk="1" latinLnBrk="0" hangingPunct="1">
              <a:spcBef>
                <a:spcPct val="20000"/>
              </a:spcBef>
              <a:buClr>
                <a:srgbClr val="942F90"/>
              </a:buClr>
              <a:buFont typeface="Arial"/>
              <a:buChar char="•"/>
              <a:defRPr sz="2400" kern="1200">
                <a:solidFill>
                  <a:srgbClr val="4A2B7E"/>
                </a:solidFill>
                <a:latin typeface="Calibri" charset="0"/>
                <a:ea typeface="Calibri" charset="0"/>
                <a:cs typeface="Calibri" charset="0"/>
              </a:defRPr>
            </a:lvl3pPr>
            <a:lvl4pPr marL="1600200" indent="-228600" algn="l" defTabSz="457200" rtl="0" eaLnBrk="1" latinLnBrk="0" hangingPunct="1">
              <a:spcBef>
                <a:spcPct val="20000"/>
              </a:spcBef>
              <a:buClr>
                <a:srgbClr val="942F90"/>
              </a:buClr>
              <a:buFont typeface="Arial"/>
              <a:buChar char="–"/>
              <a:defRPr sz="2000" kern="1200">
                <a:solidFill>
                  <a:srgbClr val="4A2B7E"/>
                </a:solidFill>
                <a:latin typeface="Calibri" charset="0"/>
                <a:ea typeface="Calibri" charset="0"/>
                <a:cs typeface="Calibri" charset="0"/>
              </a:defRPr>
            </a:lvl4pPr>
            <a:lvl5pPr marL="2057400" indent="-228600" algn="l" defTabSz="457200" rtl="0" eaLnBrk="1" latinLnBrk="0" hangingPunct="1">
              <a:spcBef>
                <a:spcPct val="20000"/>
              </a:spcBef>
              <a:buClr>
                <a:srgbClr val="942F90"/>
              </a:buClr>
              <a:buFont typeface="Arial"/>
              <a:buChar char="»"/>
              <a:defRPr sz="2000" kern="1200">
                <a:solidFill>
                  <a:srgbClr val="4A2B7E"/>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74320" algn="l" defTabSz="342900" rtl="0" eaLnBrk="1" fontAlgn="auto" latinLnBrk="0" hangingPunct="1">
              <a:lnSpc>
                <a:spcPct val="90000"/>
              </a:lnSpc>
              <a:spcBef>
                <a:spcPts val="0"/>
              </a:spcBef>
              <a:spcAft>
                <a:spcPts val="600"/>
              </a:spcAft>
              <a:buClr>
                <a:srgbClr val="F25724"/>
              </a:buClr>
              <a:buSzTx/>
              <a:buFont typeface="Arial"/>
              <a:buChar char="•"/>
              <a:tabLst/>
              <a:defRPr/>
            </a:pPr>
            <a:r>
              <a:rPr kumimoji="0" lang="en-US" sz="1600" b="1" i="0" u="none" strike="noStrike" kern="1200" cap="none" spc="0" normalizeH="0" baseline="0" noProof="0" dirty="0">
                <a:ln>
                  <a:noFill/>
                </a:ln>
                <a:solidFill>
                  <a:prstClr val="black"/>
                </a:solidFill>
                <a:effectLst/>
                <a:uLnTx/>
                <a:uFillTx/>
                <a:latin typeface="Calibri" charset="0"/>
                <a:cs typeface="Calibri" charset="0"/>
              </a:rPr>
              <a:t>Ibrutinib: </a:t>
            </a:r>
            <a:r>
              <a:rPr kumimoji="0" lang="en-US" sz="1600" b="0" i="0" u="none" strike="noStrike" kern="1200" cap="none" spc="0" normalizeH="0" baseline="0" noProof="0" dirty="0">
                <a:ln>
                  <a:noFill/>
                </a:ln>
                <a:solidFill>
                  <a:prstClr val="black"/>
                </a:solidFill>
                <a:effectLst/>
                <a:uLnTx/>
                <a:uFillTx/>
                <a:latin typeface="Calibri" charset="0"/>
                <a:cs typeface="Calibri" charset="0"/>
              </a:rPr>
              <a:t>≥grade 3 non-hematological toxicities, ≥grade 3 neutropenia with infection or fever, or grade 4 hematological toxicities</a:t>
            </a:r>
          </a:p>
          <a:p>
            <a:pPr marL="365760" marR="0" lvl="0" indent="-274320" algn="l" defTabSz="342900" rtl="0" eaLnBrk="1" fontAlgn="auto" latinLnBrk="0" hangingPunct="1">
              <a:lnSpc>
                <a:spcPct val="90000"/>
              </a:lnSpc>
              <a:spcBef>
                <a:spcPts val="0"/>
              </a:spcBef>
              <a:spcAft>
                <a:spcPts val="600"/>
              </a:spcAft>
              <a:buClr>
                <a:srgbClr val="F25724"/>
              </a:buClr>
              <a:buSzTx/>
              <a:buFont typeface="Arial"/>
              <a:buChar char="•"/>
              <a:tabLst/>
              <a:defRPr/>
            </a:pPr>
            <a:r>
              <a:rPr kumimoji="0" lang="en-US" sz="1600" b="1" i="0" u="none" strike="noStrike" kern="1200" cap="none" spc="0" normalizeH="0" baseline="0" noProof="0" dirty="0">
                <a:ln>
                  <a:noFill/>
                </a:ln>
                <a:solidFill>
                  <a:prstClr val="black"/>
                </a:solidFill>
                <a:effectLst/>
                <a:uLnTx/>
                <a:uFillTx/>
                <a:latin typeface="Calibri" charset="0"/>
                <a:cs typeface="Calibri" charset="0"/>
              </a:rPr>
              <a:t>Acalabrutinib: </a:t>
            </a:r>
            <a:r>
              <a:rPr kumimoji="0" lang="en-US" sz="1600" b="0" i="0" u="none" strike="noStrike" kern="1200" cap="none" spc="0" normalizeH="0" baseline="0" noProof="0" dirty="0">
                <a:ln>
                  <a:noFill/>
                </a:ln>
                <a:solidFill>
                  <a:prstClr val="black"/>
                </a:solidFill>
                <a:effectLst/>
                <a:uLnTx/>
                <a:uFillTx/>
                <a:latin typeface="Calibri" charset="0"/>
                <a:cs typeface="Calibri" charset="0"/>
              </a:rPr>
              <a:t>≥grade 3 non-hematological toxicities, grade 3 thrombocytopenia with bleeding, grade 4 thrombocytopenia, and grade 4 neutropenia lasting longer than 7 days</a:t>
            </a:r>
          </a:p>
        </p:txBody>
      </p:sp>
    </p:spTree>
    <p:extLst>
      <p:ext uri="{BB962C8B-B14F-4D97-AF65-F5344CB8AC3E}">
        <p14:creationId xmlns:p14="http://schemas.microsoft.com/office/powerpoint/2010/main" val="208475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rmAutofit/>
          </a:bodyPr>
          <a:lstStyle/>
          <a:p>
            <a:r>
              <a:rPr lang="en-US" sz="4000" b="1" dirty="0">
                <a:latin typeface="Calibri" panose="020F0502020204030204" pitchFamily="34" charset="0"/>
              </a:rPr>
              <a:t>Ibrutinib Drug Interactions</a:t>
            </a:r>
          </a:p>
        </p:txBody>
      </p:sp>
      <p:sp>
        <p:nvSpPr>
          <p:cNvPr id="3" name="Content Placeholder 2"/>
          <p:cNvSpPr>
            <a:spLocks noGrp="1"/>
          </p:cNvSpPr>
          <p:nvPr>
            <p:ph idx="1"/>
          </p:nvPr>
        </p:nvSpPr>
        <p:spPr>
          <a:xfrm>
            <a:off x="254000" y="1206500"/>
            <a:ext cx="8636000" cy="3683000"/>
          </a:xfrm>
        </p:spPr>
        <p:txBody>
          <a:bodyPr>
            <a:normAutofit/>
          </a:bodyPr>
          <a:lstStyle/>
          <a:p>
            <a:pPr marL="274320" indent="-274320">
              <a:lnSpc>
                <a:spcPct val="90000"/>
              </a:lnSpc>
              <a:spcBef>
                <a:spcPts val="0"/>
              </a:spcBef>
              <a:spcAft>
                <a:spcPts val="300"/>
              </a:spcAft>
            </a:pPr>
            <a:r>
              <a:rPr lang="en-US" sz="1500" dirty="0">
                <a:solidFill>
                  <a:schemeClr val="tx1"/>
                </a:solidFill>
                <a:latin typeface="Calibri" panose="020F0502020204030204" pitchFamily="34" charset="0"/>
              </a:rPr>
              <a:t>Metabolized by liver, primarily CYP3A4 substrate, also inhibits P-gp</a:t>
            </a:r>
          </a:p>
          <a:p>
            <a:pPr marL="274320" indent="-274320">
              <a:lnSpc>
                <a:spcPct val="90000"/>
              </a:lnSpc>
              <a:spcBef>
                <a:spcPts val="0"/>
              </a:spcBef>
              <a:spcAft>
                <a:spcPts val="300"/>
              </a:spcAft>
            </a:pPr>
            <a:r>
              <a:rPr lang="en-US" sz="1500" dirty="0">
                <a:solidFill>
                  <a:schemeClr val="tx1"/>
                </a:solidFill>
                <a:latin typeface="Calibri" panose="020F0502020204030204" pitchFamily="34" charset="0"/>
              </a:rPr>
              <a:t>Avoid concomitant administration with CYP3A4 inhibitors/inducers and P-gp substrates, if possible</a:t>
            </a:r>
          </a:p>
          <a:p>
            <a:pPr marL="274320" indent="-274320">
              <a:lnSpc>
                <a:spcPct val="90000"/>
              </a:lnSpc>
              <a:spcBef>
                <a:spcPts val="0"/>
              </a:spcBef>
              <a:spcAft>
                <a:spcPts val="300"/>
              </a:spcAft>
            </a:pPr>
            <a:r>
              <a:rPr lang="en-US" sz="1500" dirty="0">
                <a:solidFill>
                  <a:schemeClr val="tx1"/>
                </a:solidFill>
                <a:latin typeface="Calibri" panose="020F0502020204030204" pitchFamily="34" charset="0"/>
              </a:rPr>
              <a:t>Prospective trial reported two-thirds of patients on medications that potentially interact with ibrutinib</a:t>
            </a:r>
          </a:p>
          <a:p>
            <a:pPr marL="274320" indent="-274320">
              <a:lnSpc>
                <a:spcPct val="90000"/>
              </a:lnSpc>
              <a:spcBef>
                <a:spcPts val="0"/>
              </a:spcBef>
              <a:spcAft>
                <a:spcPts val="300"/>
              </a:spcAft>
            </a:pPr>
            <a:endParaRPr lang="en-US" sz="1500" dirty="0">
              <a:latin typeface="Calibri" panose="020F0502020204030204" pitchFamily="34" charset="0"/>
            </a:endParaRPr>
          </a:p>
          <a:p>
            <a:pPr marL="274320" indent="-274320">
              <a:lnSpc>
                <a:spcPct val="90000"/>
              </a:lnSpc>
              <a:spcBef>
                <a:spcPts val="0"/>
              </a:spcBef>
              <a:spcAft>
                <a:spcPts val="300"/>
              </a:spcAft>
            </a:pPr>
            <a:endParaRPr lang="en-US" sz="150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32896428"/>
              </p:ext>
            </p:extLst>
          </p:nvPr>
        </p:nvGraphicFramePr>
        <p:xfrm>
          <a:off x="260350" y="2012996"/>
          <a:ext cx="8636000" cy="1303020"/>
        </p:xfrm>
        <a:graphic>
          <a:graphicData uri="http://schemas.openxmlformats.org/drawingml/2006/table">
            <a:tbl>
              <a:tblPr firstRow="1" bandRow="1">
                <a:tableStyleId>{EB9631B5-78F2-41C9-869B-9F39066F8104}</a:tableStyleId>
              </a:tblPr>
              <a:tblGrid>
                <a:gridCol w="2430206">
                  <a:extLst>
                    <a:ext uri="{9D8B030D-6E8A-4147-A177-3AD203B41FA5}">
                      <a16:colId xmlns:a16="http://schemas.microsoft.com/office/drawing/2014/main" val="20000"/>
                    </a:ext>
                  </a:extLst>
                </a:gridCol>
                <a:gridCol w="6205794">
                  <a:extLst>
                    <a:ext uri="{9D8B030D-6E8A-4147-A177-3AD203B41FA5}">
                      <a16:colId xmlns:a16="http://schemas.microsoft.com/office/drawing/2014/main" val="20001"/>
                    </a:ext>
                  </a:extLst>
                </a:gridCol>
              </a:tblGrid>
              <a:tr h="140264">
                <a:tc>
                  <a:txBody>
                    <a:bodyPr/>
                    <a:lstStyle/>
                    <a:p>
                      <a:endParaRPr lang="en-US" sz="1600" b="1" dirty="0"/>
                    </a:p>
                  </a:txBody>
                  <a:tcPr marL="68580" marR="68580" marT="34290" marB="34290" anchor="ctr">
                    <a:solidFill>
                      <a:srgbClr val="F25724"/>
                    </a:solidFill>
                  </a:tcPr>
                </a:tc>
                <a:tc>
                  <a:txBody>
                    <a:bodyPr/>
                    <a:lstStyle/>
                    <a:p>
                      <a:r>
                        <a:rPr lang="en-US" sz="1600" dirty="0"/>
                        <a:t>Examples</a:t>
                      </a:r>
                    </a:p>
                  </a:txBody>
                  <a:tcPr marL="68580" marR="68580" marT="34290" marB="34290" anchor="ctr">
                    <a:solidFill>
                      <a:srgbClr val="F25724"/>
                    </a:solidFill>
                  </a:tcPr>
                </a:tc>
                <a:extLst>
                  <a:ext uri="{0D108BD9-81ED-4DB2-BD59-A6C34878D82A}">
                    <a16:rowId xmlns:a16="http://schemas.microsoft.com/office/drawing/2014/main" val="10000"/>
                  </a:ext>
                </a:extLst>
              </a:tr>
              <a:tr h="434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CYP3A4</a:t>
                      </a:r>
                      <a:r>
                        <a:rPr lang="en-US" sz="1200" b="1" baseline="0" dirty="0"/>
                        <a:t> Inhibitors</a:t>
                      </a:r>
                      <a:endParaRPr lang="en-US" sz="1200" b="1" dirty="0"/>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Clarithromycin, erythromycin, itraconazole, fluconazole, posaconazole, voriconazole, ritonavir, indinavir, nelfinavir, darunavir, fosamprenavir, diltiazem, verapamil, amiodarone,</a:t>
                      </a:r>
                      <a:r>
                        <a:rPr lang="en-US" sz="1200" baseline="0" dirty="0"/>
                        <a:t> dronedarone</a:t>
                      </a:r>
                      <a:endParaRPr lang="en-US" sz="1200" dirty="0"/>
                    </a:p>
                  </a:txBody>
                  <a:tcPr marL="68580" marR="68580" marT="34290" marB="34290" anchor="ctr"/>
                </a:tc>
                <a:extLst>
                  <a:ext uri="{0D108BD9-81ED-4DB2-BD59-A6C34878D82A}">
                    <a16:rowId xmlns:a16="http://schemas.microsoft.com/office/drawing/2014/main" val="10001"/>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CYP3A4 Inducers</a:t>
                      </a: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Rifampin, carbamazepine, phenytoin, St. John’s wort</a:t>
                      </a:r>
                    </a:p>
                  </a:txBody>
                  <a:tcPr marL="68580" marR="68580" marT="34290" marB="34290" anchor="ctr"/>
                </a:tc>
                <a:extLst>
                  <a:ext uri="{0D108BD9-81ED-4DB2-BD59-A6C34878D82A}">
                    <a16:rowId xmlns:a16="http://schemas.microsoft.com/office/drawing/2014/main" val="10002"/>
                  </a:ext>
                </a:extLst>
              </a:tr>
              <a:tr h="278130">
                <a:tc>
                  <a:txBody>
                    <a:bodyPr/>
                    <a:lstStyle/>
                    <a:p>
                      <a:r>
                        <a:rPr lang="en-US" sz="1200" b="1" dirty="0"/>
                        <a:t>P-glycoprotein</a:t>
                      </a:r>
                    </a:p>
                  </a:txBody>
                  <a:tcPr marL="68580" marR="68580" marT="34290" marB="34290" anchor="ctr"/>
                </a:tc>
                <a:tc>
                  <a:txBody>
                    <a:bodyPr/>
                    <a:lstStyle/>
                    <a:p>
                      <a:r>
                        <a:rPr lang="en-US" sz="1200" dirty="0"/>
                        <a:t>Dabigitran, digoxin, methotrexate</a:t>
                      </a:r>
                    </a:p>
                  </a:txBody>
                  <a:tcPr marL="68580" marR="68580" marT="34290" marB="34290" anchor="ct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6080698"/>
              </p:ext>
            </p:extLst>
          </p:nvPr>
        </p:nvGraphicFramePr>
        <p:xfrm>
          <a:off x="254000" y="3395287"/>
          <a:ext cx="8636000" cy="1305991"/>
        </p:xfrm>
        <a:graphic>
          <a:graphicData uri="http://schemas.openxmlformats.org/drawingml/2006/table">
            <a:tbl>
              <a:tblPr firstRow="1" bandRow="1">
                <a:tableStyleId>{EB9631B5-78F2-41C9-869B-9F39066F8104}</a:tableStyleId>
              </a:tblPr>
              <a:tblGrid>
                <a:gridCol w="2440039">
                  <a:extLst>
                    <a:ext uri="{9D8B030D-6E8A-4147-A177-3AD203B41FA5}">
                      <a16:colId xmlns:a16="http://schemas.microsoft.com/office/drawing/2014/main" val="20000"/>
                    </a:ext>
                  </a:extLst>
                </a:gridCol>
                <a:gridCol w="3175819">
                  <a:extLst>
                    <a:ext uri="{9D8B030D-6E8A-4147-A177-3AD203B41FA5}">
                      <a16:colId xmlns:a16="http://schemas.microsoft.com/office/drawing/2014/main" val="20001"/>
                    </a:ext>
                  </a:extLst>
                </a:gridCol>
                <a:gridCol w="3020142">
                  <a:extLst>
                    <a:ext uri="{9D8B030D-6E8A-4147-A177-3AD203B41FA5}">
                      <a16:colId xmlns:a16="http://schemas.microsoft.com/office/drawing/2014/main" val="20002"/>
                    </a:ext>
                  </a:extLst>
                </a:gridCol>
              </a:tblGrid>
              <a:tr h="0">
                <a:tc gridSpan="2">
                  <a:txBody>
                    <a:bodyPr/>
                    <a:lstStyle/>
                    <a:p>
                      <a:pPr algn="ctr"/>
                      <a:r>
                        <a:rPr lang="en-US" sz="1600" b="1" dirty="0"/>
                        <a:t>Management</a:t>
                      </a:r>
                    </a:p>
                  </a:txBody>
                  <a:tcPr marL="68580" marR="68580" marT="34290" marB="34290" anchor="ctr">
                    <a:solidFill>
                      <a:srgbClr val="F25724"/>
                    </a:solidFill>
                  </a:tcPr>
                </a:tc>
                <a:tc hMerge="1">
                  <a:txBody>
                    <a:bodyPr/>
                    <a:lstStyle/>
                    <a:p>
                      <a:endParaRPr lang="en-US" dirty="0"/>
                    </a:p>
                  </a:txBody>
                  <a:tcPr/>
                </a:tc>
                <a:tc>
                  <a:txBody>
                    <a:bodyPr/>
                    <a:lstStyle/>
                    <a:p>
                      <a:pPr algn="ctr"/>
                      <a:r>
                        <a:rPr lang="en-US" sz="1600" dirty="0"/>
                        <a:t>Dosing Examples</a:t>
                      </a:r>
                    </a:p>
                  </a:txBody>
                  <a:tcPr marL="68580" marR="68580" marT="34290" marB="34290" anchor="ctr">
                    <a:solidFill>
                      <a:srgbClr val="F25724"/>
                    </a:solidFill>
                  </a:tcPr>
                </a:tc>
                <a:extLst>
                  <a:ext uri="{0D108BD9-81ED-4DB2-BD59-A6C34878D82A}">
                    <a16:rowId xmlns:a16="http://schemas.microsoft.com/office/drawing/2014/main" val="10000"/>
                  </a:ext>
                </a:extLst>
              </a:tr>
              <a:tr h="504548">
                <a:tc>
                  <a:txBody>
                    <a:bodyPr/>
                    <a:lstStyle/>
                    <a:p>
                      <a:r>
                        <a:rPr lang="en-US" sz="1200" b="1" dirty="0"/>
                        <a:t>Strong CYP3A4 inhibitors</a:t>
                      </a:r>
                    </a:p>
                  </a:txBody>
                  <a:tcPr marL="68580" marR="68580" marT="34290" marB="34290" anchor="ctr"/>
                </a:tc>
                <a:tc>
                  <a:txBody>
                    <a:bodyPr/>
                    <a:lstStyle/>
                    <a:p>
                      <a:r>
                        <a:rPr lang="en-US" sz="1200" dirty="0"/>
                        <a:t>If</a:t>
                      </a:r>
                      <a:r>
                        <a:rPr lang="en-US" sz="1200" baseline="0" dirty="0"/>
                        <a:t> short term (&lt;7 days), consider interrupting ibrutinib</a:t>
                      </a:r>
                      <a:endParaRPr lang="en-US" sz="1200" dirty="0"/>
                    </a:p>
                  </a:txBody>
                  <a:tcPr marL="68580" marR="68580" marT="34290" marB="34290" anchor="ctr"/>
                </a:tc>
                <a:tc rowSpan="2">
                  <a:txBody>
                    <a:bodyPr/>
                    <a:lstStyle/>
                    <a:p>
                      <a:pPr marL="274320" indent="-182880">
                        <a:buClr>
                          <a:srgbClr val="F25724"/>
                        </a:buClr>
                        <a:buFont typeface="Arial" panose="020B0604020202020204" pitchFamily="34" charset="0"/>
                        <a:buChar char="•"/>
                      </a:pPr>
                      <a:r>
                        <a:rPr lang="en-US" sz="1200" dirty="0"/>
                        <a:t>Voriconazole 200 mg PO BID</a:t>
                      </a:r>
                    </a:p>
                    <a:p>
                      <a:pPr marL="548640" indent="-182880">
                        <a:buClr>
                          <a:srgbClr val="F25724"/>
                        </a:buClr>
                        <a:buFont typeface="Arial" panose="020B0604020202020204" pitchFamily="34" charset="0"/>
                        <a:buChar char="•"/>
                      </a:pPr>
                      <a:r>
                        <a:rPr lang="en-US" sz="1200" baseline="0" dirty="0"/>
                        <a:t>Decrease to 140 mg PO daily</a:t>
                      </a:r>
                    </a:p>
                    <a:p>
                      <a:pPr marL="274320" indent="-182880">
                        <a:buClr>
                          <a:srgbClr val="F25724"/>
                        </a:buClr>
                        <a:buFont typeface="Arial" panose="020B0604020202020204" pitchFamily="34" charset="0"/>
                        <a:buChar char="•"/>
                      </a:pPr>
                      <a:r>
                        <a:rPr lang="en-US" sz="1200" baseline="0" dirty="0"/>
                        <a:t>Posaconazole 300 mg tablets daily</a:t>
                      </a:r>
                    </a:p>
                    <a:p>
                      <a:pPr marL="548640" indent="-182880">
                        <a:buClr>
                          <a:srgbClr val="F25724"/>
                        </a:buClr>
                        <a:buFont typeface="Arial" panose="020B0604020202020204" pitchFamily="34" charset="0"/>
                        <a:buChar char="•"/>
                      </a:pPr>
                      <a:r>
                        <a:rPr lang="en-US" sz="1200" baseline="0" dirty="0"/>
                        <a:t>Decrease to 70 mg PO daily</a:t>
                      </a:r>
                      <a:endParaRPr lang="en-US" sz="1200" dirty="0"/>
                    </a:p>
                  </a:txBody>
                  <a:tcPr marL="68580" marR="68580" marT="34290" marB="34290" anchor="ctr"/>
                </a:tc>
                <a:extLst>
                  <a:ext uri="{0D108BD9-81ED-4DB2-BD59-A6C34878D82A}">
                    <a16:rowId xmlns:a16="http://schemas.microsoft.com/office/drawing/2014/main" val="10001"/>
                  </a:ext>
                </a:extLst>
              </a:tr>
              <a:tr h="489023">
                <a:tc>
                  <a:txBody>
                    <a:bodyPr/>
                    <a:lstStyle/>
                    <a:p>
                      <a:r>
                        <a:rPr lang="en-US" sz="1200" b="1" dirty="0"/>
                        <a:t>Moderate CYP3A4 inhibitors</a:t>
                      </a:r>
                    </a:p>
                  </a:txBody>
                  <a:tcPr marL="68580" marR="68580" marT="34290" marB="34290" anchor="ctr"/>
                </a:tc>
                <a:tc>
                  <a:txBody>
                    <a:bodyPr/>
                    <a:lstStyle/>
                    <a:p>
                      <a:r>
                        <a:rPr lang="en-US" sz="1200" dirty="0"/>
                        <a:t>Reduce ibrutinib</a:t>
                      </a:r>
                      <a:r>
                        <a:rPr lang="en-US" sz="1200" baseline="0" dirty="0"/>
                        <a:t> dose to 280 mg PO daily</a:t>
                      </a:r>
                      <a:endParaRPr lang="en-US" sz="1200" dirty="0"/>
                    </a:p>
                  </a:txBody>
                  <a:tcPr marL="68580" marR="68580" marT="34290" marB="34290" anchor="ctr"/>
                </a:tc>
                <a:tc v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254000" y="4749402"/>
            <a:ext cx="8890000" cy="381397"/>
          </a:xfrm>
          <a:prstGeom prst="rect">
            <a:avLst/>
          </a:prstGeom>
          <a:noFill/>
        </p:spPr>
        <p:txBody>
          <a:bodyPr wrap="none" rtlCol="0" anchor="ctr">
            <a:no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Finnes HD,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Leuk Lymphoma</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2017; FDA Prescribing Information; </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https://www.fda.gov/drugs/drug-interactions-labeling/drug-development-and-drug-interactions-table-substrates-inhibitors-and-inducers.</a:t>
            </a:r>
          </a:p>
        </p:txBody>
      </p:sp>
      <p:sp>
        <p:nvSpPr>
          <p:cNvPr id="7" name="TextBox 6"/>
          <p:cNvSpPr txBox="1"/>
          <p:nvPr/>
        </p:nvSpPr>
        <p:spPr>
          <a:xfrm>
            <a:off x="161874" y="4706617"/>
            <a:ext cx="1167499" cy="276999"/>
          </a:xfrm>
          <a:prstGeom prst="rect">
            <a:avLst/>
          </a:prstGeom>
          <a:noFill/>
        </p:spPr>
        <p:txBody>
          <a:bodyPr wrap="none" rtlCol="0">
            <a:spAutoFit/>
          </a:bodyPr>
          <a:lstStyle/>
          <a:p>
            <a:r>
              <a:rPr lang="en-US" sz="1200" dirty="0"/>
              <a:t>BID, twice daily.</a:t>
            </a:r>
          </a:p>
        </p:txBody>
      </p:sp>
    </p:spTree>
    <p:extLst>
      <p:ext uri="{BB962C8B-B14F-4D97-AF65-F5344CB8AC3E}">
        <p14:creationId xmlns:p14="http://schemas.microsoft.com/office/powerpoint/2010/main" val="1372502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rmAutofit/>
          </a:bodyPr>
          <a:lstStyle/>
          <a:p>
            <a:r>
              <a:rPr lang="en-US" sz="4000" b="1" dirty="0">
                <a:latin typeface="Calibri" panose="020F0502020204030204" pitchFamily="34" charset="0"/>
              </a:rPr>
              <a:t>Acalabrutinib Drug Interactions</a:t>
            </a:r>
          </a:p>
        </p:txBody>
      </p:sp>
      <p:sp>
        <p:nvSpPr>
          <p:cNvPr id="3" name="Content Placeholder 2"/>
          <p:cNvSpPr>
            <a:spLocks noGrp="1"/>
          </p:cNvSpPr>
          <p:nvPr>
            <p:ph idx="1"/>
          </p:nvPr>
        </p:nvSpPr>
        <p:spPr>
          <a:xfrm>
            <a:off x="254000" y="1206500"/>
            <a:ext cx="8636000" cy="3683000"/>
          </a:xfrm>
        </p:spPr>
        <p:txBody>
          <a:bodyPr>
            <a:normAutofit/>
          </a:bodyPr>
          <a:lstStyle/>
          <a:p>
            <a:pPr marL="274320" indent="-274320">
              <a:lnSpc>
                <a:spcPct val="90000"/>
              </a:lnSpc>
              <a:spcBef>
                <a:spcPts val="0"/>
              </a:spcBef>
              <a:spcAft>
                <a:spcPts val="600"/>
              </a:spcAft>
            </a:pPr>
            <a:r>
              <a:rPr lang="en-US" sz="2000" dirty="0">
                <a:solidFill>
                  <a:schemeClr val="tx1"/>
                </a:solidFill>
                <a:latin typeface="Calibri" panose="020F0502020204030204" pitchFamily="34" charset="0"/>
              </a:rPr>
              <a:t>Metabolized by liver, primarily CYP3A enzymes</a:t>
            </a:r>
          </a:p>
          <a:p>
            <a:pPr marL="274320" indent="-274320">
              <a:lnSpc>
                <a:spcPct val="90000"/>
              </a:lnSpc>
              <a:spcBef>
                <a:spcPts val="0"/>
              </a:spcBef>
              <a:spcAft>
                <a:spcPts val="600"/>
              </a:spcAft>
            </a:pPr>
            <a:r>
              <a:rPr lang="en-US" sz="2000" dirty="0">
                <a:solidFill>
                  <a:schemeClr val="tx1"/>
                </a:solidFill>
                <a:latin typeface="Calibri" panose="020F0502020204030204" pitchFamily="34" charset="0"/>
              </a:rPr>
              <a:t>Increased gastric pH decreases acalabrutinib solubility</a:t>
            </a:r>
          </a:p>
        </p:txBody>
      </p:sp>
      <p:graphicFrame>
        <p:nvGraphicFramePr>
          <p:cNvPr id="4" name="Table 3"/>
          <p:cNvGraphicFramePr>
            <a:graphicFrameLocks noGrp="1"/>
          </p:cNvGraphicFramePr>
          <p:nvPr>
            <p:extLst>
              <p:ext uri="{D42A27DB-BD31-4B8C-83A1-F6EECF244321}">
                <p14:modId xmlns:p14="http://schemas.microsoft.com/office/powerpoint/2010/main" val="2013282016"/>
              </p:ext>
            </p:extLst>
          </p:nvPr>
        </p:nvGraphicFramePr>
        <p:xfrm>
          <a:off x="254000" y="1966360"/>
          <a:ext cx="8636000" cy="2817930"/>
        </p:xfrm>
        <a:graphic>
          <a:graphicData uri="http://schemas.openxmlformats.org/drawingml/2006/table">
            <a:tbl>
              <a:tblPr firstRow="1" bandRow="1">
                <a:tableStyleId>{EB9631B5-78F2-41C9-869B-9F39066F8104}</a:tableStyleId>
              </a:tblPr>
              <a:tblGrid>
                <a:gridCol w="2413000">
                  <a:extLst>
                    <a:ext uri="{9D8B030D-6E8A-4147-A177-3AD203B41FA5}">
                      <a16:colId xmlns:a16="http://schemas.microsoft.com/office/drawing/2014/main" val="20000"/>
                    </a:ext>
                  </a:extLst>
                </a:gridCol>
                <a:gridCol w="6223000">
                  <a:extLst>
                    <a:ext uri="{9D8B030D-6E8A-4147-A177-3AD203B41FA5}">
                      <a16:colId xmlns:a16="http://schemas.microsoft.com/office/drawing/2014/main" val="20001"/>
                    </a:ext>
                  </a:extLst>
                </a:gridCol>
              </a:tblGrid>
              <a:tr h="247234">
                <a:tc>
                  <a:txBody>
                    <a:bodyPr/>
                    <a:lstStyle/>
                    <a:p>
                      <a:pPr algn="ctr"/>
                      <a:r>
                        <a:rPr lang="en-US" sz="1500" b="1" dirty="0"/>
                        <a:t>Medication</a:t>
                      </a:r>
                    </a:p>
                  </a:txBody>
                  <a:tcPr marL="68580" marR="68580" marT="34290" marB="34290" anchor="ctr">
                    <a:solidFill>
                      <a:srgbClr val="F25724"/>
                    </a:solidFill>
                  </a:tcPr>
                </a:tc>
                <a:tc>
                  <a:txBody>
                    <a:bodyPr/>
                    <a:lstStyle/>
                    <a:p>
                      <a:pPr algn="ctr"/>
                      <a:r>
                        <a:rPr lang="en-US" sz="1500" dirty="0"/>
                        <a:t>Acalabrutinib Management</a:t>
                      </a:r>
                    </a:p>
                  </a:txBody>
                  <a:tcPr marL="68580" marR="68580" marT="34290" marB="34290" anchor="ctr">
                    <a:solidFill>
                      <a:srgbClr val="F25724"/>
                    </a:solidFill>
                  </a:tcPr>
                </a:tc>
                <a:extLst>
                  <a:ext uri="{0D108BD9-81ED-4DB2-BD59-A6C34878D82A}">
                    <a16:rowId xmlns:a16="http://schemas.microsoft.com/office/drawing/2014/main" val="10000"/>
                  </a:ext>
                </a:extLst>
              </a:tr>
              <a:tr h="4374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a:t>Strong CYP3A4</a:t>
                      </a:r>
                      <a:r>
                        <a:rPr lang="en-US" sz="1500" b="1" baseline="0" dirty="0"/>
                        <a:t> inhibitors</a:t>
                      </a:r>
                      <a:endParaRPr lang="en-US" sz="1500" b="1" dirty="0"/>
                    </a:p>
                  </a:txBody>
                  <a:tcPr marL="68580" marR="68580" marT="34290" marB="34290" anchor="ctr"/>
                </a:tc>
                <a:tc>
                  <a:txBody>
                    <a:bodyPr/>
                    <a:lstStyle/>
                    <a:p>
                      <a:pPr marL="274320" marR="0" indent="-182880" algn="l" defTabSz="457200" rtl="0" eaLnBrk="1" fontAlgn="auto" latinLnBrk="0" hangingPunct="1">
                        <a:lnSpc>
                          <a:spcPct val="100000"/>
                        </a:lnSpc>
                        <a:spcBef>
                          <a:spcPts val="0"/>
                        </a:spcBef>
                        <a:spcAft>
                          <a:spcPts val="0"/>
                        </a:spcAft>
                        <a:buClr>
                          <a:srgbClr val="F25724"/>
                        </a:buClr>
                        <a:buSzTx/>
                        <a:buFont typeface="Arial"/>
                        <a:buChar char="•"/>
                        <a:tabLst/>
                        <a:defRPr/>
                      </a:pPr>
                      <a:r>
                        <a:rPr lang="en-US" sz="1500" dirty="0"/>
                        <a:t>Avoid concurrent use if possible</a:t>
                      </a:r>
                    </a:p>
                    <a:p>
                      <a:pPr marL="274320" marR="0" indent="-182880" algn="l" defTabSz="457200" rtl="0" eaLnBrk="1" fontAlgn="auto" latinLnBrk="0" hangingPunct="1">
                        <a:lnSpc>
                          <a:spcPct val="100000"/>
                        </a:lnSpc>
                        <a:spcBef>
                          <a:spcPts val="0"/>
                        </a:spcBef>
                        <a:spcAft>
                          <a:spcPts val="0"/>
                        </a:spcAft>
                        <a:buClr>
                          <a:srgbClr val="F25724"/>
                        </a:buClr>
                        <a:buSzTx/>
                        <a:buFont typeface="Arial"/>
                        <a:buChar char="•"/>
                        <a:tabLst/>
                        <a:defRPr/>
                      </a:pPr>
                      <a:r>
                        <a:rPr lang="en-US" sz="1500" dirty="0"/>
                        <a:t>If short</a:t>
                      </a:r>
                      <a:r>
                        <a:rPr lang="en-US" sz="1500" baseline="0" dirty="0"/>
                        <a:t>-term use (up to 7 days), interrupt acalabrutinib</a:t>
                      </a:r>
                      <a:endParaRPr lang="en-US" sz="1500" dirty="0"/>
                    </a:p>
                  </a:txBody>
                  <a:tcPr marL="68580" marR="68580" marT="34290" marB="34290" anchor="ctr"/>
                </a:tc>
                <a:extLst>
                  <a:ext uri="{0D108BD9-81ED-4DB2-BD59-A6C34878D82A}">
                    <a16:rowId xmlns:a16="http://schemas.microsoft.com/office/drawing/2014/main" val="10001"/>
                  </a:ext>
                </a:extLst>
              </a:tr>
              <a:tr h="4374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a:t>Moderate CYP3A4</a:t>
                      </a:r>
                      <a:r>
                        <a:rPr lang="en-US" sz="1500" b="1" baseline="0" dirty="0"/>
                        <a:t> inhibitors</a:t>
                      </a:r>
                      <a:endParaRPr lang="en-US" sz="1500" b="1" dirty="0"/>
                    </a:p>
                  </a:txBody>
                  <a:tcPr marL="68580" marR="68580" marT="34290" marB="34290" anchor="ctr"/>
                </a:tc>
                <a:tc>
                  <a:txBody>
                    <a:bodyPr/>
                    <a:lstStyle/>
                    <a:p>
                      <a:pPr marL="274320" marR="0" indent="-182880" algn="l" defTabSz="457200" rtl="0" eaLnBrk="1" fontAlgn="auto" latinLnBrk="0" hangingPunct="1">
                        <a:lnSpc>
                          <a:spcPct val="100000"/>
                        </a:lnSpc>
                        <a:spcBef>
                          <a:spcPts val="0"/>
                        </a:spcBef>
                        <a:spcAft>
                          <a:spcPts val="0"/>
                        </a:spcAft>
                        <a:buClr>
                          <a:srgbClr val="F25724"/>
                        </a:buClr>
                        <a:buSzTx/>
                        <a:buFont typeface="Arial"/>
                        <a:buChar char="•"/>
                        <a:tabLst/>
                        <a:defRPr/>
                      </a:pPr>
                      <a:r>
                        <a:rPr lang="en-US" sz="1500" dirty="0"/>
                        <a:t>100 mg PO once daily</a:t>
                      </a:r>
                    </a:p>
                  </a:txBody>
                  <a:tcPr marL="68580" marR="68580" marT="34290" marB="34290" anchor="ctr"/>
                </a:tc>
                <a:extLst>
                  <a:ext uri="{0D108BD9-81ED-4DB2-BD59-A6C34878D82A}">
                    <a16:rowId xmlns:a16="http://schemas.microsoft.com/office/drawing/2014/main" val="10002"/>
                  </a:ext>
                </a:extLst>
              </a:tr>
              <a:tr h="4374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a:t>Strong CYP3A4 inducers</a:t>
                      </a:r>
                    </a:p>
                  </a:txBody>
                  <a:tcPr marL="68580" marR="68580" marT="34290" marB="34290" anchor="ctr"/>
                </a:tc>
                <a:tc>
                  <a:txBody>
                    <a:bodyPr/>
                    <a:lstStyle/>
                    <a:p>
                      <a:pPr marL="274320" marR="0" indent="-182880" algn="l" defTabSz="457200" rtl="0" eaLnBrk="1" fontAlgn="auto" latinLnBrk="0" hangingPunct="1">
                        <a:lnSpc>
                          <a:spcPct val="100000"/>
                        </a:lnSpc>
                        <a:spcBef>
                          <a:spcPts val="0"/>
                        </a:spcBef>
                        <a:spcAft>
                          <a:spcPts val="0"/>
                        </a:spcAft>
                        <a:buClr>
                          <a:srgbClr val="F25724"/>
                        </a:buClr>
                        <a:buSzTx/>
                        <a:buFont typeface="Arial"/>
                        <a:buChar char="•"/>
                        <a:tabLst/>
                        <a:defRPr/>
                      </a:pPr>
                      <a:r>
                        <a:rPr lang="en-US" sz="1500" dirty="0"/>
                        <a:t>Avoid concurrent use if possible</a:t>
                      </a:r>
                    </a:p>
                    <a:p>
                      <a:pPr marL="274320" marR="0" indent="-182880" algn="l" defTabSz="457200" rtl="0" eaLnBrk="1" fontAlgn="auto" latinLnBrk="0" hangingPunct="1">
                        <a:lnSpc>
                          <a:spcPct val="100000"/>
                        </a:lnSpc>
                        <a:spcBef>
                          <a:spcPts val="0"/>
                        </a:spcBef>
                        <a:spcAft>
                          <a:spcPts val="0"/>
                        </a:spcAft>
                        <a:buClr>
                          <a:srgbClr val="F25724"/>
                        </a:buClr>
                        <a:buSzTx/>
                        <a:buFont typeface="Arial"/>
                        <a:buChar char="•"/>
                        <a:tabLst/>
                        <a:defRPr/>
                      </a:pPr>
                      <a:r>
                        <a:rPr lang="en-US" sz="1500" dirty="0"/>
                        <a:t>If concurrent use unavoidable, increase acalabrutinib</a:t>
                      </a:r>
                      <a:r>
                        <a:rPr lang="en-US" sz="1500" baseline="0" dirty="0"/>
                        <a:t> to 200 mg twice daily</a:t>
                      </a:r>
                      <a:endParaRPr lang="en-US" sz="1500" dirty="0"/>
                    </a:p>
                  </a:txBody>
                  <a:tcPr marL="68580" marR="68580" marT="34290" marB="34290" anchor="ctr"/>
                </a:tc>
                <a:extLst>
                  <a:ext uri="{0D108BD9-81ED-4DB2-BD59-A6C34878D82A}">
                    <a16:rowId xmlns:a16="http://schemas.microsoft.com/office/drawing/2014/main" val="10003"/>
                  </a:ext>
                </a:extLst>
              </a:tr>
              <a:tr h="437415">
                <a:tc>
                  <a:txBody>
                    <a:bodyPr/>
                    <a:lstStyle/>
                    <a:p>
                      <a:r>
                        <a:rPr lang="en-US" sz="1500" b="1" dirty="0"/>
                        <a:t>Proton pump inhibitors</a:t>
                      </a:r>
                    </a:p>
                  </a:txBody>
                  <a:tcPr marL="68580" marR="68580" marT="34290" marB="34290" anchor="ctr"/>
                </a:tc>
                <a:tc>
                  <a:txBody>
                    <a:bodyPr/>
                    <a:lstStyle/>
                    <a:p>
                      <a:pPr marL="274320" indent="-182880">
                        <a:buClr>
                          <a:srgbClr val="F25724"/>
                        </a:buClr>
                        <a:buFont typeface="Arial"/>
                        <a:buChar char="•"/>
                      </a:pPr>
                      <a:r>
                        <a:rPr lang="en-US" sz="1500" dirty="0"/>
                        <a:t>Avoid concomitant use</a:t>
                      </a:r>
                    </a:p>
                  </a:txBody>
                  <a:tcPr marL="68580" marR="68580" marT="34290" marB="34290" anchor="ctr"/>
                </a:tc>
                <a:extLst>
                  <a:ext uri="{0D108BD9-81ED-4DB2-BD59-A6C34878D82A}">
                    <a16:rowId xmlns:a16="http://schemas.microsoft.com/office/drawing/2014/main" val="10004"/>
                  </a:ext>
                </a:extLst>
              </a:tr>
              <a:tr h="259913">
                <a:tc>
                  <a:txBody>
                    <a:bodyPr/>
                    <a:lstStyle/>
                    <a:p>
                      <a:r>
                        <a:rPr lang="en-US" sz="1500" b="1" dirty="0"/>
                        <a:t>H2-receptor blockers</a:t>
                      </a:r>
                    </a:p>
                  </a:txBody>
                  <a:tcPr marL="68580" marR="68580" marT="34290" marB="34290" anchor="ctr"/>
                </a:tc>
                <a:tc>
                  <a:txBody>
                    <a:bodyPr/>
                    <a:lstStyle/>
                    <a:p>
                      <a:pPr marL="274320" indent="-182880">
                        <a:buClr>
                          <a:srgbClr val="F25724"/>
                        </a:buClr>
                        <a:buFont typeface="Arial"/>
                        <a:buChar char="•"/>
                      </a:pPr>
                      <a:r>
                        <a:rPr lang="en-US" sz="1500" dirty="0"/>
                        <a:t>Take</a:t>
                      </a:r>
                      <a:r>
                        <a:rPr lang="en-US" sz="1500" baseline="0" dirty="0"/>
                        <a:t> acalabrutinib 2 hours before taking H</a:t>
                      </a:r>
                      <a:r>
                        <a:rPr lang="en-US" sz="1500" baseline="-25000" dirty="0"/>
                        <a:t>2</a:t>
                      </a:r>
                      <a:r>
                        <a:rPr lang="en-US" sz="1500" baseline="0" dirty="0"/>
                        <a:t>-receptor blocker</a:t>
                      </a:r>
                      <a:endParaRPr lang="en-US" sz="1500" dirty="0"/>
                    </a:p>
                  </a:txBody>
                  <a:tcPr marL="68580" marR="68580" marT="34290" marB="34290" anchor="ctr"/>
                </a:tc>
                <a:extLst>
                  <a:ext uri="{0D108BD9-81ED-4DB2-BD59-A6C34878D82A}">
                    <a16:rowId xmlns:a16="http://schemas.microsoft.com/office/drawing/2014/main" val="10005"/>
                  </a:ext>
                </a:extLst>
              </a:tr>
              <a:tr h="247234">
                <a:tc>
                  <a:txBody>
                    <a:bodyPr/>
                    <a:lstStyle/>
                    <a:p>
                      <a:r>
                        <a:rPr lang="en-US" sz="1500" b="1" dirty="0"/>
                        <a:t>Antacids</a:t>
                      </a:r>
                    </a:p>
                  </a:txBody>
                  <a:tcPr marL="68580" marR="68580" marT="34290" marB="34290" anchor="ctr"/>
                </a:tc>
                <a:tc>
                  <a:txBody>
                    <a:bodyPr/>
                    <a:lstStyle/>
                    <a:p>
                      <a:pPr marL="274320" indent="-182880">
                        <a:buClr>
                          <a:srgbClr val="F25724"/>
                        </a:buClr>
                        <a:buFont typeface="Arial"/>
                        <a:buChar char="•"/>
                      </a:pPr>
                      <a:r>
                        <a:rPr lang="en-US" sz="1500" dirty="0"/>
                        <a:t>Separate dosing by at least 2 hours</a:t>
                      </a:r>
                    </a:p>
                  </a:txBody>
                  <a:tcPr marL="68580" marR="68580" marT="34290" marB="34290" anchor="ct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4F155C19-882A-4BEE-B431-1F4589C1136B}"/>
              </a:ext>
            </a:extLst>
          </p:cNvPr>
          <p:cNvSpPr txBox="1"/>
          <p:nvPr/>
        </p:nvSpPr>
        <p:spPr>
          <a:xfrm>
            <a:off x="254000" y="4876800"/>
            <a:ext cx="8890000" cy="254000"/>
          </a:xfrm>
          <a:prstGeom prst="rect">
            <a:avLst/>
          </a:prstGeom>
          <a:noFill/>
        </p:spPr>
        <p:txBody>
          <a:bodyPr wrap="non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FDA Prescribing Information.</a:t>
            </a:r>
          </a:p>
        </p:txBody>
      </p:sp>
    </p:spTree>
    <p:extLst>
      <p:ext uri="{BB962C8B-B14F-4D97-AF65-F5344CB8AC3E}">
        <p14:creationId xmlns:p14="http://schemas.microsoft.com/office/powerpoint/2010/main" val="1170926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rmAutofit/>
          </a:bodyPr>
          <a:lstStyle/>
          <a:p>
            <a:r>
              <a:rPr lang="en-US" sz="4000" b="1" dirty="0">
                <a:latin typeface="Calibri" panose="020F0502020204030204" pitchFamily="34" charset="0"/>
              </a:rPr>
              <a:t>BTKi and Invasive Procedures</a:t>
            </a:r>
          </a:p>
        </p:txBody>
      </p:sp>
      <p:sp>
        <p:nvSpPr>
          <p:cNvPr id="3" name="Content Placeholder 2"/>
          <p:cNvSpPr>
            <a:spLocks noGrp="1"/>
          </p:cNvSpPr>
          <p:nvPr>
            <p:ph idx="1"/>
          </p:nvPr>
        </p:nvSpPr>
        <p:spPr>
          <a:xfrm>
            <a:off x="1257300" y="1254625"/>
            <a:ext cx="7632700" cy="3683000"/>
          </a:xfrm>
        </p:spPr>
        <p:txBody>
          <a:bodyPr>
            <a:noAutofit/>
          </a:bodyPr>
          <a:lstStyle/>
          <a:p>
            <a:pPr marL="0" indent="-274320">
              <a:lnSpc>
                <a:spcPct val="90000"/>
              </a:lnSpc>
              <a:spcBef>
                <a:spcPts val="0"/>
              </a:spcBef>
              <a:spcAft>
                <a:spcPts val="600"/>
              </a:spcAft>
              <a:buNone/>
            </a:pPr>
            <a:r>
              <a:rPr lang="en-US" sz="2000" b="1" dirty="0">
                <a:solidFill>
                  <a:schemeClr val="tx1"/>
                </a:solidFill>
                <a:latin typeface="Calibri" panose="020F0502020204030204" pitchFamily="34" charset="0"/>
              </a:rPr>
              <a:t>What recommendations would you provide regarding BTK inhibitor therapy?</a:t>
            </a:r>
          </a:p>
          <a:p>
            <a:pPr marL="548640" lvl="1" indent="-274320">
              <a:lnSpc>
                <a:spcPct val="9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Both ibrutinib and acalabrutinib recommend holding for 3–7 days pre- and post-invasive procedures</a:t>
            </a:r>
          </a:p>
          <a:p>
            <a:pPr marL="914400" lvl="2" indent="-274320">
              <a:lnSpc>
                <a:spcPct val="90000"/>
              </a:lnSpc>
              <a:spcBef>
                <a:spcPts val="0"/>
              </a:spcBef>
              <a:spcAft>
                <a:spcPts val="600"/>
              </a:spcAft>
              <a:buFont typeface="Arial" panose="020B0604020202020204" pitchFamily="34" charset="0"/>
              <a:buChar char="•"/>
            </a:pPr>
            <a:r>
              <a:rPr lang="en-US" sz="1600" dirty="0">
                <a:solidFill>
                  <a:schemeClr val="tx1"/>
                </a:solidFill>
                <a:latin typeface="Calibri" panose="020F0502020204030204" pitchFamily="34" charset="0"/>
              </a:rPr>
              <a:t>For major procedures, hold ibrutinib 7 days prior to procedures and resume at 1–3 days or based on individual factors</a:t>
            </a:r>
          </a:p>
          <a:p>
            <a:pPr marL="548640" lvl="1" indent="-274320">
              <a:lnSpc>
                <a:spcPct val="9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For urgent procedures, platelet transfusion to achieve 50% fresh platelets</a:t>
            </a:r>
          </a:p>
          <a:p>
            <a:pPr marL="0" indent="-274320">
              <a:lnSpc>
                <a:spcPct val="90000"/>
              </a:lnSpc>
              <a:spcBef>
                <a:spcPts val="0"/>
              </a:spcBef>
              <a:spcAft>
                <a:spcPts val="600"/>
              </a:spcAft>
              <a:buNone/>
            </a:pPr>
            <a:r>
              <a:rPr lang="en-US" sz="2000" b="1" dirty="0">
                <a:solidFill>
                  <a:schemeClr val="tx1"/>
                </a:solidFill>
                <a:latin typeface="Calibri" panose="020F0502020204030204" pitchFamily="34" charset="0"/>
              </a:rPr>
              <a:t>Management of bleeding?</a:t>
            </a:r>
          </a:p>
          <a:p>
            <a:pPr marL="548640" lvl="1" indent="-274320">
              <a:lnSpc>
                <a:spcPct val="9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Low-grade bleeding—supportive care</a:t>
            </a:r>
          </a:p>
          <a:p>
            <a:pPr marL="548640" lvl="1" indent="-274320">
              <a:lnSpc>
                <a:spcPct val="9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Non-CNS bleeding—hold BTKi and transfuse platelets</a:t>
            </a:r>
          </a:p>
          <a:p>
            <a:pPr marL="548640" lvl="1" indent="-274320">
              <a:lnSpc>
                <a:spcPct val="9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CNS bleeding—individualize considerations for platelet transfusion</a:t>
            </a:r>
          </a:p>
        </p:txBody>
      </p:sp>
      <p:sp>
        <p:nvSpPr>
          <p:cNvPr id="4" name="TextBox 3"/>
          <p:cNvSpPr txBox="1"/>
          <p:nvPr/>
        </p:nvSpPr>
        <p:spPr>
          <a:xfrm>
            <a:off x="254000" y="4686300"/>
            <a:ext cx="8890000" cy="444500"/>
          </a:xfrm>
          <a:prstGeom prst="rect">
            <a:avLst/>
          </a:prstGeom>
          <a:noFill/>
        </p:spPr>
        <p:txBody>
          <a:bodyPr wrap="square" rtlCol="0" anchor="ctr">
            <a:no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Shatzel JJ,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 Thromb Haemost</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2017; </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Gribben JG,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Br J Haematol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2018; FDA Prescribing Information.</a:t>
            </a:r>
          </a:p>
        </p:txBody>
      </p:sp>
      <p:pic>
        <p:nvPicPr>
          <p:cNvPr id="5" name="Picture 4">
            <a:extLst>
              <a:ext uri="{FF2B5EF4-FFF2-40B4-BE49-F238E27FC236}">
                <a16:creationId xmlns:a16="http://schemas.microsoft.com/office/drawing/2014/main" id="{7C3C284C-AC6B-439B-8076-8682B4F547C7}"/>
              </a:ext>
            </a:extLst>
          </p:cNvPr>
          <p:cNvPicPr>
            <a:picLocks noChangeAspect="1"/>
          </p:cNvPicPr>
          <p:nvPr/>
        </p:nvPicPr>
        <p:blipFill>
          <a:blip r:embed="rId3">
            <a:duotone>
              <a:schemeClr val="accent6">
                <a:shade val="45000"/>
                <a:satMod val="135000"/>
              </a:schemeClr>
              <a:prstClr val="white"/>
            </a:duotone>
          </a:blip>
          <a:stretch>
            <a:fillRect/>
          </a:stretch>
        </p:blipFill>
        <p:spPr>
          <a:xfrm>
            <a:off x="365127" y="1215525"/>
            <a:ext cx="755650" cy="764000"/>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937D9E8B-7037-49B0-9933-832EBA391BAF}"/>
              </a:ext>
            </a:extLst>
          </p:cNvPr>
          <p:cNvPicPr>
            <a:picLocks noChangeAspect="1"/>
          </p:cNvPicPr>
          <p:nvPr/>
        </p:nvPicPr>
        <p:blipFill>
          <a:blip r:embed="rId3">
            <a:duotone>
              <a:schemeClr val="accent6">
                <a:shade val="45000"/>
                <a:satMod val="135000"/>
              </a:schemeClr>
              <a:prstClr val="white"/>
            </a:duotone>
          </a:blip>
          <a:stretch>
            <a:fillRect/>
          </a:stretch>
        </p:blipFill>
        <p:spPr>
          <a:xfrm>
            <a:off x="365127" y="3076075"/>
            <a:ext cx="755650" cy="764000"/>
          </a:xfrm>
          <a:prstGeom prst="rect">
            <a:avLst/>
          </a:prstGeom>
          <a:effectLst>
            <a:outerShdw blurRad="76200" dir="13500000" sy="23000" kx="1200000" algn="br" rotWithShape="0">
              <a:prstClr val="black">
                <a:alpha val="20000"/>
              </a:prstClr>
            </a:outerShdw>
          </a:effectLst>
        </p:spPr>
      </p:pic>
      <p:sp>
        <p:nvSpPr>
          <p:cNvPr id="7" name="TextBox 6"/>
          <p:cNvSpPr txBox="1"/>
          <p:nvPr/>
        </p:nvSpPr>
        <p:spPr>
          <a:xfrm>
            <a:off x="7030" y="4855698"/>
            <a:ext cx="1987147" cy="276999"/>
          </a:xfrm>
          <a:prstGeom prst="rect">
            <a:avLst/>
          </a:prstGeom>
          <a:noFill/>
        </p:spPr>
        <p:txBody>
          <a:bodyPr wrap="none" rtlCol="0">
            <a:spAutoFit/>
          </a:bodyPr>
          <a:lstStyle/>
          <a:p>
            <a:r>
              <a:rPr lang="en-US" sz="1200" dirty="0"/>
              <a:t>CNS, central nervous system.</a:t>
            </a:r>
          </a:p>
        </p:txBody>
      </p:sp>
    </p:spTree>
    <p:extLst>
      <p:ext uri="{BB962C8B-B14F-4D97-AF65-F5344CB8AC3E}">
        <p14:creationId xmlns:p14="http://schemas.microsoft.com/office/powerpoint/2010/main" val="527335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7900" y="1587500"/>
            <a:ext cx="5613400" cy="2032000"/>
          </a:xfrm>
        </p:spPr>
        <p:txBody>
          <a:bodyPr anchor="ctr">
            <a:noAutofit/>
          </a:bodyPr>
          <a:lstStyle/>
          <a:p>
            <a:pPr>
              <a:lnSpc>
                <a:spcPct val="90000"/>
              </a:lnSpc>
            </a:pPr>
            <a:r>
              <a:rPr lang="en-US" sz="4000" b="1" dirty="0">
                <a:latin typeface="Calibri" panose="020F0502020204030204" pitchFamily="34" charset="0"/>
              </a:rPr>
              <a:t>Applying Clinical Trial Data to Clinical Practice</a:t>
            </a:r>
            <a:br>
              <a:rPr lang="en-US" sz="4000" b="1" dirty="0">
                <a:latin typeface="Calibri" panose="020F0502020204030204" pitchFamily="34" charset="0"/>
              </a:rPr>
            </a:br>
            <a:r>
              <a:rPr lang="en-US" sz="2800" b="1" i="1" dirty="0">
                <a:latin typeface="Calibri" panose="020F0502020204030204" pitchFamily="34" charset="0"/>
              </a:rPr>
              <a:t>Case-based CLL Treatment Strategies for the Oncology Nurse</a:t>
            </a:r>
            <a:endParaRPr lang="en-US" sz="4000" b="1" i="1" dirty="0">
              <a:latin typeface="Calibri" panose="020F0502020204030204" pitchFamily="34" charset="0"/>
            </a:endParaRPr>
          </a:p>
        </p:txBody>
      </p:sp>
    </p:spTree>
    <p:extLst>
      <p:ext uri="{BB962C8B-B14F-4D97-AF65-F5344CB8AC3E}">
        <p14:creationId xmlns:p14="http://schemas.microsoft.com/office/powerpoint/2010/main" val="2650775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rmAutofit/>
          </a:bodyPr>
          <a:lstStyle/>
          <a:p>
            <a:r>
              <a:rPr lang="en-US" sz="4000" b="1" dirty="0">
                <a:latin typeface="Calibri" panose="020F0502020204030204" pitchFamily="34" charset="0"/>
              </a:rPr>
              <a:t>Case 1—TN CLL</a:t>
            </a:r>
          </a:p>
        </p:txBody>
      </p:sp>
      <p:sp>
        <p:nvSpPr>
          <p:cNvPr id="3" name="Content Placeholder 2"/>
          <p:cNvSpPr>
            <a:spLocks noGrp="1"/>
          </p:cNvSpPr>
          <p:nvPr>
            <p:ph idx="1"/>
          </p:nvPr>
        </p:nvSpPr>
        <p:spPr>
          <a:xfrm>
            <a:off x="1397000" y="1206500"/>
            <a:ext cx="7542960" cy="3683000"/>
          </a:xfrm>
        </p:spPr>
        <p:txBody>
          <a:bodyPr>
            <a:noAutofit/>
          </a:bodyPr>
          <a:lstStyle/>
          <a:p>
            <a:pPr marL="0" indent="0">
              <a:lnSpc>
                <a:spcPct val="90000"/>
              </a:lnSpc>
              <a:spcBef>
                <a:spcPts val="0"/>
              </a:spcBef>
              <a:spcAft>
                <a:spcPts val="600"/>
              </a:spcAft>
              <a:buClr>
                <a:srgbClr val="36A7AF"/>
              </a:buClr>
              <a:buNone/>
            </a:pPr>
            <a:r>
              <a:rPr lang="en-US" sz="2000" dirty="0">
                <a:solidFill>
                  <a:schemeClr val="tx1"/>
                </a:solidFill>
                <a:latin typeface="Calibri" panose="020F0502020204030204" pitchFamily="34" charset="0"/>
              </a:rPr>
              <a:t>JC is a 74-year-old female diagnosed with CLL 3 years ago. She now requires treatment after presenting with progressive symptoms (bulky disease, B symptoms)</a:t>
            </a:r>
          </a:p>
          <a:p>
            <a:pPr marL="0" indent="0">
              <a:lnSpc>
                <a:spcPct val="90000"/>
              </a:lnSpc>
              <a:spcBef>
                <a:spcPts val="0"/>
              </a:spcBef>
              <a:spcAft>
                <a:spcPts val="600"/>
              </a:spcAft>
              <a:buClr>
                <a:srgbClr val="36A7AF"/>
              </a:buClr>
              <a:buNone/>
            </a:pPr>
            <a:endParaRPr lang="en-US" sz="2000" dirty="0">
              <a:solidFill>
                <a:schemeClr val="tx1"/>
              </a:solidFill>
              <a:latin typeface="Calibri" panose="020F0502020204030204" pitchFamily="34" charset="0"/>
            </a:endParaRPr>
          </a:p>
          <a:p>
            <a:pPr marL="0" indent="0">
              <a:lnSpc>
                <a:spcPct val="90000"/>
              </a:lnSpc>
              <a:spcBef>
                <a:spcPts val="0"/>
              </a:spcBef>
              <a:spcAft>
                <a:spcPts val="600"/>
              </a:spcAft>
              <a:buClr>
                <a:srgbClr val="36A7AF"/>
              </a:buClr>
              <a:buNone/>
            </a:pPr>
            <a:r>
              <a:rPr lang="en-US" sz="1800" b="1" dirty="0">
                <a:solidFill>
                  <a:schemeClr val="tx1"/>
                </a:solidFill>
                <a:latin typeface="Calibri" panose="020F0502020204030204" pitchFamily="34" charset="0"/>
              </a:rPr>
              <a:t>FISH:</a:t>
            </a:r>
            <a:r>
              <a:rPr lang="en-US" sz="1800" dirty="0">
                <a:solidFill>
                  <a:schemeClr val="tx1"/>
                </a:solidFill>
                <a:latin typeface="Calibri" panose="020F0502020204030204" pitchFamily="34" charset="0"/>
              </a:rPr>
              <a:t> del(17p)+, del(13q)+, IGHV unmutated</a:t>
            </a:r>
          </a:p>
          <a:p>
            <a:pPr marL="0" indent="0">
              <a:lnSpc>
                <a:spcPct val="90000"/>
              </a:lnSpc>
              <a:spcBef>
                <a:spcPts val="0"/>
              </a:spcBef>
              <a:spcAft>
                <a:spcPts val="600"/>
              </a:spcAft>
              <a:buClr>
                <a:srgbClr val="36A7AF"/>
              </a:buClr>
              <a:buNone/>
            </a:pPr>
            <a:r>
              <a:rPr lang="en-US" sz="1800" b="1" dirty="0">
                <a:solidFill>
                  <a:schemeClr val="tx1"/>
                </a:solidFill>
                <a:latin typeface="Calibri" panose="020F0502020204030204" pitchFamily="34" charset="0"/>
              </a:rPr>
              <a:t>PMHx:</a:t>
            </a:r>
            <a:r>
              <a:rPr lang="en-US" sz="1800" dirty="0">
                <a:solidFill>
                  <a:schemeClr val="tx1"/>
                </a:solidFill>
                <a:latin typeface="Calibri" panose="020F0502020204030204" pitchFamily="34" charset="0"/>
              </a:rPr>
              <a:t> atrial fibrillation, GERD, osteoarthritis</a:t>
            </a:r>
          </a:p>
          <a:p>
            <a:pPr marL="0" indent="0">
              <a:lnSpc>
                <a:spcPct val="90000"/>
              </a:lnSpc>
              <a:spcBef>
                <a:spcPts val="0"/>
              </a:spcBef>
              <a:spcAft>
                <a:spcPts val="600"/>
              </a:spcAft>
              <a:buClr>
                <a:srgbClr val="36A7AF"/>
              </a:buClr>
              <a:buNone/>
            </a:pPr>
            <a:r>
              <a:rPr lang="en-US" sz="1800" b="1" dirty="0">
                <a:solidFill>
                  <a:schemeClr val="tx1"/>
                </a:solidFill>
                <a:latin typeface="Calibri" panose="020F0502020204030204" pitchFamily="34" charset="0"/>
              </a:rPr>
              <a:t>Meds:</a:t>
            </a:r>
            <a:r>
              <a:rPr lang="en-US" sz="1800" dirty="0">
                <a:solidFill>
                  <a:schemeClr val="tx1"/>
                </a:solidFill>
                <a:latin typeface="Calibri" panose="020F0502020204030204" pitchFamily="34" charset="0"/>
              </a:rPr>
              <a:t> metoprolol, omeprazole, aspirin, multi-vitamin</a:t>
            </a:r>
          </a:p>
          <a:p>
            <a:pPr marL="274320" indent="-274320">
              <a:lnSpc>
                <a:spcPct val="90000"/>
              </a:lnSpc>
              <a:spcBef>
                <a:spcPts val="0"/>
              </a:spcBef>
              <a:spcAft>
                <a:spcPts val="600"/>
              </a:spcAft>
              <a:buClr>
                <a:srgbClr val="36A7AF"/>
              </a:buClr>
            </a:pPr>
            <a:endParaRPr lang="en-US" sz="1800" dirty="0">
              <a:solidFill>
                <a:schemeClr val="tx1"/>
              </a:solidFill>
              <a:latin typeface="Calibri" panose="020F0502020204030204" pitchFamily="34" charset="0"/>
            </a:endParaRPr>
          </a:p>
          <a:p>
            <a:pPr marL="0" indent="0">
              <a:lnSpc>
                <a:spcPct val="90000"/>
              </a:lnSpc>
              <a:spcBef>
                <a:spcPts val="0"/>
              </a:spcBef>
              <a:spcAft>
                <a:spcPts val="600"/>
              </a:spcAft>
              <a:buClr>
                <a:srgbClr val="36A7AF"/>
              </a:buClr>
              <a:buNone/>
            </a:pPr>
            <a:r>
              <a:rPr lang="en-US" sz="1800" b="1" dirty="0">
                <a:solidFill>
                  <a:schemeClr val="tx1"/>
                </a:solidFill>
                <a:latin typeface="Calibri" panose="020F0502020204030204" pitchFamily="34" charset="0"/>
              </a:rPr>
              <a:t>Labs:</a:t>
            </a:r>
            <a:r>
              <a:rPr lang="en-US" sz="1800" dirty="0">
                <a:solidFill>
                  <a:schemeClr val="tx1"/>
                </a:solidFill>
                <a:latin typeface="Calibri" panose="020F0502020204030204" pitchFamily="34" charset="0"/>
              </a:rPr>
              <a:t> CrCl 65 mL/min, WBC 86,000/</a:t>
            </a:r>
            <a:r>
              <a:rPr lang="el-GR" sz="1800" dirty="0">
                <a:solidFill>
                  <a:schemeClr val="tx1"/>
                </a:solidFill>
                <a:latin typeface="Calibri" panose="020F0502020204030204" pitchFamily="34" charset="0"/>
              </a:rPr>
              <a:t>μ</a:t>
            </a:r>
            <a:r>
              <a:rPr lang="en-US" sz="1800" dirty="0">
                <a:solidFill>
                  <a:schemeClr val="tx1"/>
                </a:solidFill>
                <a:latin typeface="Calibri" panose="020F0502020204030204" pitchFamily="34" charset="0"/>
              </a:rPr>
              <a:t>L, ANC 1100/</a:t>
            </a:r>
            <a:r>
              <a:rPr lang="el-GR" sz="1800" dirty="0">
                <a:solidFill>
                  <a:schemeClr val="tx1"/>
                </a:solidFill>
                <a:latin typeface="Calibri" panose="020F0502020204030204" pitchFamily="34" charset="0"/>
              </a:rPr>
              <a:t>μ</a:t>
            </a:r>
            <a:r>
              <a:rPr lang="en-US" sz="1800" dirty="0">
                <a:solidFill>
                  <a:schemeClr val="tx1"/>
                </a:solidFill>
                <a:latin typeface="Calibri" panose="020F0502020204030204" pitchFamily="34" charset="0"/>
              </a:rPr>
              <a:t>L, platelets 96,000/</a:t>
            </a:r>
            <a:r>
              <a:rPr lang="el-GR" sz="1800" dirty="0">
                <a:solidFill>
                  <a:schemeClr val="tx1"/>
                </a:solidFill>
                <a:latin typeface="Calibri" panose="020F0502020204030204" pitchFamily="34" charset="0"/>
              </a:rPr>
              <a:t>μ</a:t>
            </a:r>
            <a:r>
              <a:rPr lang="en-US" sz="1800" dirty="0">
                <a:solidFill>
                  <a:schemeClr val="tx1"/>
                </a:solidFill>
                <a:latin typeface="Calibri" panose="020F0502020204030204" pitchFamily="34" charset="0"/>
              </a:rPr>
              <a:t>L,                LDH 380 U/L, uric acid 6.5 mg/dL</a:t>
            </a:r>
          </a:p>
          <a:p>
            <a:pPr marL="0" indent="0">
              <a:lnSpc>
                <a:spcPct val="90000"/>
              </a:lnSpc>
              <a:spcBef>
                <a:spcPts val="0"/>
              </a:spcBef>
              <a:spcAft>
                <a:spcPts val="600"/>
              </a:spcAft>
              <a:buClr>
                <a:srgbClr val="36A7AF"/>
              </a:buClr>
              <a:buNone/>
            </a:pPr>
            <a:r>
              <a:rPr lang="en-US" sz="1800" b="1" dirty="0">
                <a:solidFill>
                  <a:schemeClr val="tx1"/>
                </a:solidFill>
                <a:latin typeface="Calibri" panose="020F0502020204030204" pitchFamily="34" charset="0"/>
              </a:rPr>
              <a:t>EKG:</a:t>
            </a:r>
            <a:r>
              <a:rPr lang="en-US" sz="1800" dirty="0">
                <a:solidFill>
                  <a:schemeClr val="tx1"/>
                </a:solidFill>
                <a:latin typeface="Calibri" panose="020F0502020204030204" pitchFamily="34" charset="0"/>
              </a:rPr>
              <a:t> HR 82 bpm, QTc 450 msec, BP 128/72 mmHg</a:t>
            </a:r>
          </a:p>
        </p:txBody>
      </p:sp>
      <p:pic>
        <p:nvPicPr>
          <p:cNvPr id="4" name="Picture 3">
            <a:extLst>
              <a:ext uri="{FF2B5EF4-FFF2-40B4-BE49-F238E27FC236}">
                <a16:creationId xmlns:a16="http://schemas.microsoft.com/office/drawing/2014/main" id="{A4367363-71D1-47D6-BDE1-FBDDBFAD012C}"/>
              </a:ext>
            </a:extLst>
          </p:cNvPr>
          <p:cNvPicPr>
            <a:picLocks noChangeAspect="1"/>
          </p:cNvPicPr>
          <p:nvPr/>
        </p:nvPicPr>
        <p:blipFill>
          <a:blip r:embed="rId3">
            <a:duotone>
              <a:schemeClr val="accent6">
                <a:shade val="45000"/>
                <a:satMod val="135000"/>
              </a:schemeClr>
              <a:prstClr val="white"/>
            </a:duotone>
          </a:blip>
          <a:stretch>
            <a:fillRect/>
          </a:stretch>
        </p:blipFill>
        <p:spPr>
          <a:xfrm>
            <a:off x="431801" y="1231900"/>
            <a:ext cx="838122" cy="869950"/>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DA6D9AF9-82D1-48FF-80C8-F8AE73E770F2}"/>
              </a:ext>
            </a:extLst>
          </p:cNvPr>
          <p:cNvPicPr>
            <a:picLocks noChangeAspect="1"/>
          </p:cNvPicPr>
          <p:nvPr/>
        </p:nvPicPr>
        <p:blipFill>
          <a:blip r:embed="rId4">
            <a:duotone>
              <a:schemeClr val="accent6">
                <a:shade val="45000"/>
                <a:satMod val="135000"/>
              </a:schemeClr>
              <a:prstClr val="white"/>
            </a:duotone>
          </a:blip>
          <a:stretch>
            <a:fillRect/>
          </a:stretch>
        </p:blipFill>
        <p:spPr>
          <a:xfrm>
            <a:off x="431801" y="2416496"/>
            <a:ext cx="838122" cy="1032928"/>
          </a:xfrm>
          <a:prstGeom prst="rect">
            <a:avLst/>
          </a:prstGeom>
          <a:effectLst>
            <a:outerShdw blurRad="76200" dir="13500000" sy="23000" kx="1200000" algn="br" rotWithShape="0">
              <a:prstClr val="black">
                <a:alpha val="20000"/>
              </a:prstClr>
            </a:outerShdw>
          </a:effectLst>
        </p:spPr>
      </p:pic>
      <p:pic>
        <p:nvPicPr>
          <p:cNvPr id="7" name="Picture 6">
            <a:extLst>
              <a:ext uri="{FF2B5EF4-FFF2-40B4-BE49-F238E27FC236}">
                <a16:creationId xmlns:a16="http://schemas.microsoft.com/office/drawing/2014/main" id="{7CAF1990-A3B8-4FED-BE66-697BDB7E4AB2}"/>
              </a:ext>
            </a:extLst>
          </p:cNvPr>
          <p:cNvPicPr>
            <a:picLocks noChangeAspect="1"/>
          </p:cNvPicPr>
          <p:nvPr/>
        </p:nvPicPr>
        <p:blipFill>
          <a:blip r:embed="rId5">
            <a:duotone>
              <a:schemeClr val="accent6">
                <a:shade val="45000"/>
                <a:satMod val="135000"/>
              </a:schemeClr>
              <a:prstClr val="white"/>
            </a:duotone>
          </a:blip>
          <a:stretch>
            <a:fillRect/>
          </a:stretch>
        </p:blipFill>
        <p:spPr>
          <a:xfrm>
            <a:off x="431802" y="3667446"/>
            <a:ext cx="829802" cy="1056954"/>
          </a:xfrm>
          <a:prstGeom prst="rect">
            <a:avLst/>
          </a:prstGeom>
          <a:effectLst>
            <a:outerShdw blurRad="76200" dir="13500000" sy="23000" kx="1200000" algn="br" rotWithShape="0">
              <a:prstClr val="black">
                <a:alpha val="20000"/>
              </a:prstClr>
            </a:outerShdw>
          </a:effectLst>
        </p:spPr>
      </p:pic>
      <p:sp>
        <p:nvSpPr>
          <p:cNvPr id="5" name="TextBox 4"/>
          <p:cNvSpPr txBox="1"/>
          <p:nvPr/>
        </p:nvSpPr>
        <p:spPr>
          <a:xfrm>
            <a:off x="-4" y="4741786"/>
            <a:ext cx="6891630" cy="397032"/>
          </a:xfrm>
          <a:prstGeom prst="rect">
            <a:avLst/>
          </a:prstGeom>
          <a:noFill/>
        </p:spPr>
        <p:txBody>
          <a:bodyPr wrap="none" rtlCol="0">
            <a:spAutoFit/>
          </a:bodyPr>
          <a:lstStyle/>
          <a:p>
            <a:pPr>
              <a:lnSpc>
                <a:spcPct val="90000"/>
              </a:lnSpc>
            </a:pPr>
            <a:r>
              <a:rPr lang="en-US" sz="1100" dirty="0"/>
              <a:t>ANC, absolute neutrophil count; GERD, gastroesophageal reflux disease; </a:t>
            </a:r>
          </a:p>
          <a:p>
            <a:pPr>
              <a:lnSpc>
                <a:spcPct val="90000"/>
              </a:lnSpc>
            </a:pPr>
            <a:r>
              <a:rPr lang="en-US" sz="1100" dirty="0"/>
              <a:t>iWCLL, International Workshop on CLL; NSR, normal sinus rhythm; QTc, corrected QT interval; WBC, white blood cell. </a:t>
            </a:r>
          </a:p>
        </p:txBody>
      </p:sp>
    </p:spTree>
    <p:extLst>
      <p:ext uri="{BB962C8B-B14F-4D97-AF65-F5344CB8AC3E}">
        <p14:creationId xmlns:p14="http://schemas.microsoft.com/office/powerpoint/2010/main" val="655043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0" y="4876800"/>
            <a:ext cx="8890000" cy="254000"/>
          </a:xfrm>
          <a:prstGeom prst="rect">
            <a:avLst/>
          </a:prstGeom>
          <a:noFill/>
        </p:spPr>
        <p:txBody>
          <a:bodyPr wrap="square"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NCCN. CLL/SLL Guidelines. v4.2020.</a:t>
            </a:r>
          </a:p>
        </p:txBody>
      </p:sp>
      <p:sp>
        <p:nvSpPr>
          <p:cNvPr id="8" name="Title 10">
            <a:extLst>
              <a:ext uri="{FF2B5EF4-FFF2-40B4-BE49-F238E27FC236}">
                <a16:creationId xmlns:a16="http://schemas.microsoft.com/office/drawing/2014/main" id="{4AD2C47B-37D7-4607-AD48-BD5875613E48}"/>
              </a:ext>
            </a:extLst>
          </p:cNvPr>
          <p:cNvSpPr txBox="1">
            <a:spLocks noGrp="1"/>
          </p:cNvSpPr>
          <p:nvPr>
            <p:ph type="ctrTitle"/>
          </p:nvPr>
        </p:nvSpPr>
        <p:spPr bwMode="auto">
          <a:xfrm>
            <a:off x="12700" y="12700"/>
            <a:ext cx="9131300" cy="1066800"/>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fontAlgn="base">
              <a:lnSpc>
                <a:spcPct val="85000"/>
              </a:lnSpc>
              <a:spcBef>
                <a:spcPct val="0"/>
              </a:spcBef>
              <a:spcAft>
                <a:spcPct val="0"/>
              </a:spcAft>
              <a:defRPr sz="2800">
                <a:solidFill>
                  <a:srgbClr val="FFFFFF"/>
                </a:solidFill>
                <a:latin typeface="Calibri" charset="0"/>
                <a:ea typeface="Calibri" charset="0"/>
                <a:cs typeface="Calibri" charset="0"/>
              </a:defRPr>
            </a:lvl1pPr>
            <a:lvl2pPr algn="l" rtl="0" fontAlgn="base">
              <a:lnSpc>
                <a:spcPct val="85000"/>
              </a:lnSpc>
              <a:spcBef>
                <a:spcPct val="0"/>
              </a:spcBef>
              <a:spcAft>
                <a:spcPct val="0"/>
              </a:spcAft>
              <a:defRPr sz="3200">
                <a:solidFill>
                  <a:schemeClr val="tx1"/>
                </a:solidFill>
                <a:latin typeface="Arial" charset="0"/>
              </a:defRPr>
            </a:lvl2pPr>
            <a:lvl3pPr algn="l" rtl="0" fontAlgn="base">
              <a:lnSpc>
                <a:spcPct val="85000"/>
              </a:lnSpc>
              <a:spcBef>
                <a:spcPct val="0"/>
              </a:spcBef>
              <a:spcAft>
                <a:spcPct val="0"/>
              </a:spcAft>
              <a:defRPr sz="3200">
                <a:solidFill>
                  <a:schemeClr val="tx1"/>
                </a:solidFill>
                <a:latin typeface="Arial" charset="0"/>
              </a:defRPr>
            </a:lvl3pPr>
            <a:lvl4pPr algn="l" rtl="0" fontAlgn="base">
              <a:lnSpc>
                <a:spcPct val="85000"/>
              </a:lnSpc>
              <a:spcBef>
                <a:spcPct val="0"/>
              </a:spcBef>
              <a:spcAft>
                <a:spcPct val="0"/>
              </a:spcAft>
              <a:defRPr sz="3200">
                <a:solidFill>
                  <a:schemeClr val="tx1"/>
                </a:solidFill>
                <a:latin typeface="Arial" charset="0"/>
              </a:defRPr>
            </a:lvl4pPr>
            <a:lvl5pPr algn="l" rtl="0" fontAlgn="base">
              <a:lnSpc>
                <a:spcPct val="85000"/>
              </a:lnSpc>
              <a:spcBef>
                <a:spcPct val="0"/>
              </a:spcBef>
              <a:spcAft>
                <a:spcPct val="0"/>
              </a:spcAft>
              <a:defRPr sz="3200">
                <a:solidFill>
                  <a:schemeClr val="tx1"/>
                </a:solidFill>
                <a:latin typeface="Arial" charset="0"/>
              </a:defRPr>
            </a:lvl5pPr>
            <a:lvl6pPr marL="457200" algn="l" rtl="0" eaLnBrk="1" fontAlgn="base" hangingPunct="1">
              <a:lnSpc>
                <a:spcPct val="85000"/>
              </a:lnSpc>
              <a:spcBef>
                <a:spcPct val="0"/>
              </a:spcBef>
              <a:spcAft>
                <a:spcPct val="0"/>
              </a:spcAft>
              <a:defRPr sz="3200">
                <a:solidFill>
                  <a:schemeClr val="tx2"/>
                </a:solidFill>
                <a:latin typeface="Arial" charset="0"/>
              </a:defRPr>
            </a:lvl6pPr>
            <a:lvl7pPr marL="914400" algn="l" rtl="0" eaLnBrk="1" fontAlgn="base" hangingPunct="1">
              <a:lnSpc>
                <a:spcPct val="85000"/>
              </a:lnSpc>
              <a:spcBef>
                <a:spcPct val="0"/>
              </a:spcBef>
              <a:spcAft>
                <a:spcPct val="0"/>
              </a:spcAft>
              <a:defRPr sz="3200">
                <a:solidFill>
                  <a:schemeClr val="tx2"/>
                </a:solidFill>
                <a:latin typeface="Arial" charset="0"/>
              </a:defRPr>
            </a:lvl7pPr>
            <a:lvl8pPr marL="1371600" algn="l" rtl="0" eaLnBrk="1" fontAlgn="base" hangingPunct="1">
              <a:lnSpc>
                <a:spcPct val="85000"/>
              </a:lnSpc>
              <a:spcBef>
                <a:spcPct val="0"/>
              </a:spcBef>
              <a:spcAft>
                <a:spcPct val="0"/>
              </a:spcAft>
              <a:defRPr sz="3200">
                <a:solidFill>
                  <a:schemeClr val="tx2"/>
                </a:solidFill>
                <a:latin typeface="Arial" charset="0"/>
              </a:defRPr>
            </a:lvl8pPr>
            <a:lvl9pPr marL="1828800" algn="l" rtl="0" eaLnBrk="1" fontAlgn="base" hangingPunct="1">
              <a:lnSpc>
                <a:spcPct val="85000"/>
              </a:lnSpc>
              <a:spcBef>
                <a:spcPct val="0"/>
              </a:spcBef>
              <a:spcAft>
                <a:spcPct val="0"/>
              </a:spcAft>
              <a:defRPr sz="3200">
                <a:solidFill>
                  <a:schemeClr val="tx2"/>
                </a:solidFill>
                <a:latin typeface="Arial" charset="0"/>
              </a:defRPr>
            </a:lvl9pPr>
          </a:lstStyle>
          <a:p>
            <a:pPr>
              <a:lnSpc>
                <a:spcPct val="90000"/>
              </a:lnSpc>
            </a:pPr>
            <a:r>
              <a:rPr lang="en-US" sz="3600" b="1" dirty="0">
                <a:latin typeface="Calibri" panose="020F0502020204030204" pitchFamily="34" charset="0"/>
                <a:cs typeface="Calibri"/>
              </a:rPr>
              <a:t>What first-line treatment should JC start on?</a:t>
            </a:r>
          </a:p>
        </p:txBody>
      </p:sp>
      <p:graphicFrame>
        <p:nvGraphicFramePr>
          <p:cNvPr id="7" name="Diagram 6">
            <a:extLst>
              <a:ext uri="{FF2B5EF4-FFF2-40B4-BE49-F238E27FC236}">
                <a16:creationId xmlns:a16="http://schemas.microsoft.com/office/drawing/2014/main" id="{947BA38C-30FA-449F-86F0-EA99BCCA2147}"/>
              </a:ext>
            </a:extLst>
          </p:cNvPr>
          <p:cNvGraphicFramePr/>
          <p:nvPr>
            <p:extLst>
              <p:ext uri="{D42A27DB-BD31-4B8C-83A1-F6EECF244321}">
                <p14:modId xmlns:p14="http://schemas.microsoft.com/office/powerpoint/2010/main" val="969794039"/>
              </p:ext>
            </p:extLst>
          </p:nvPr>
        </p:nvGraphicFramePr>
        <p:xfrm>
          <a:off x="683598" y="1074881"/>
          <a:ext cx="7810500" cy="391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387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DC9A-4F3C-4960-A80C-4EAC1C0B0FD7}"/>
              </a:ext>
            </a:extLst>
          </p:cNvPr>
          <p:cNvSpPr>
            <a:spLocks noGrp="1"/>
          </p:cNvSpPr>
          <p:nvPr>
            <p:ph type="ctrTitle"/>
          </p:nvPr>
        </p:nvSpPr>
        <p:spPr/>
        <p:txBody>
          <a:bodyPr/>
          <a:lstStyle/>
          <a:p>
            <a:r>
              <a:rPr lang="en-US" b="1" dirty="0"/>
              <a:t>Poll Question</a:t>
            </a:r>
          </a:p>
        </p:txBody>
      </p:sp>
    </p:spTree>
    <p:custDataLst>
      <p:tags r:id="rId1"/>
    </p:custDataLst>
    <p:extLst>
      <p:ext uri="{BB962C8B-B14F-4D97-AF65-F5344CB8AC3E}">
        <p14:creationId xmlns:p14="http://schemas.microsoft.com/office/powerpoint/2010/main" val="64712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1206500"/>
            <a:ext cx="8636000" cy="3683000"/>
          </a:xfrm>
        </p:spPr>
        <p:txBody>
          <a:bodyPr>
            <a:noAutofit/>
          </a:bodyPr>
          <a:lstStyle/>
          <a:p>
            <a:pPr marL="274320" indent="-274320">
              <a:lnSpc>
                <a:spcPct val="90000"/>
              </a:lnSpc>
              <a:spcBef>
                <a:spcPts val="0"/>
              </a:spcBef>
              <a:spcAft>
                <a:spcPts val="1200"/>
              </a:spcAft>
            </a:pPr>
            <a:r>
              <a:rPr lang="en-US" sz="1800" dirty="0">
                <a:solidFill>
                  <a:srgbClr val="000000"/>
                </a:solidFill>
                <a:latin typeface="Calibri" panose="020F0502020204030204" pitchFamily="34" charset="0"/>
              </a:rPr>
              <a:t>Describe the role of the B-cell receptor (BCR) pathway in the survival and proliferation of cancer cells and the rationale for targeting this pathway in CLL/SLL.</a:t>
            </a:r>
          </a:p>
          <a:p>
            <a:pPr marL="274320" indent="-274320">
              <a:lnSpc>
                <a:spcPct val="90000"/>
              </a:lnSpc>
              <a:spcBef>
                <a:spcPts val="0"/>
              </a:spcBef>
              <a:spcAft>
                <a:spcPts val="1200"/>
              </a:spcAft>
            </a:pPr>
            <a:r>
              <a:rPr lang="en-US" sz="1800" dirty="0">
                <a:solidFill>
                  <a:srgbClr val="000000"/>
                </a:solidFill>
                <a:latin typeface="Calibri" panose="020F0502020204030204" pitchFamily="34" charset="0"/>
              </a:rPr>
              <a:t>Examine the latest efficacy data on the use of BTK inhibitors in treatment-naïve and relapsed/refractory CLL and review the most recent guideline recommendations for CLL/SLL management.  </a:t>
            </a:r>
          </a:p>
          <a:p>
            <a:pPr marL="274320" indent="-274320">
              <a:lnSpc>
                <a:spcPct val="90000"/>
              </a:lnSpc>
              <a:spcBef>
                <a:spcPts val="0"/>
              </a:spcBef>
              <a:spcAft>
                <a:spcPts val="1200"/>
              </a:spcAft>
            </a:pPr>
            <a:r>
              <a:rPr lang="en-US" sz="1800" dirty="0">
                <a:solidFill>
                  <a:srgbClr val="000000"/>
                </a:solidFill>
                <a:latin typeface="Calibri" panose="020F0502020204030204" pitchFamily="34" charset="0"/>
              </a:rPr>
              <a:t>Discuss the unique adverse events that may arise with the use of BTK inhibitors and explore evidence-based strategies to ensure the timely recognition and proper management of these adverse events.</a:t>
            </a:r>
          </a:p>
          <a:p>
            <a:pPr marL="274320" indent="-274320">
              <a:lnSpc>
                <a:spcPct val="90000"/>
              </a:lnSpc>
              <a:spcBef>
                <a:spcPts val="0"/>
              </a:spcBef>
              <a:spcAft>
                <a:spcPts val="1200"/>
              </a:spcAft>
            </a:pPr>
            <a:r>
              <a:rPr lang="en-US" sz="1800" dirty="0">
                <a:solidFill>
                  <a:srgbClr val="000000"/>
                </a:solidFill>
                <a:latin typeface="Calibri" panose="020F0502020204030204" pitchFamily="34" charset="0"/>
              </a:rPr>
              <a:t>Using a case-based approach, evaluate effective strategies that oncology nurses can employ to optimize therapy, anticipate and manage toxicities, improve adherence to oral chemotherapy and promote collaborative discussion with other members of the oncology care team to ensure optimal CLL patient outcome and shared decision-making.</a:t>
            </a:r>
          </a:p>
        </p:txBody>
      </p:sp>
      <p:sp>
        <p:nvSpPr>
          <p:cNvPr id="3" name="Title 2"/>
          <p:cNvSpPr>
            <a:spLocks noGrp="1"/>
          </p:cNvSpPr>
          <p:nvPr>
            <p:ph type="ctrTitle"/>
          </p:nvPr>
        </p:nvSpPr>
        <p:spPr>
          <a:xfrm>
            <a:off x="12700" y="12700"/>
            <a:ext cx="9131300" cy="1066800"/>
          </a:xfrm>
        </p:spPr>
        <p:txBody>
          <a:bodyPr anchor="ctr">
            <a:normAutofit/>
          </a:bodyPr>
          <a:lstStyle/>
          <a:p>
            <a:r>
              <a:rPr lang="en-US" sz="4000" b="1" dirty="0">
                <a:latin typeface="Calibri" panose="020F0502020204030204" pitchFamily="34" charset="0"/>
              </a:rPr>
              <a:t>Learning Objectives</a:t>
            </a:r>
          </a:p>
        </p:txBody>
      </p:sp>
    </p:spTree>
    <p:extLst>
      <p:ext uri="{BB962C8B-B14F-4D97-AF65-F5344CB8AC3E}">
        <p14:creationId xmlns:p14="http://schemas.microsoft.com/office/powerpoint/2010/main" val="2090644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rmAutofit/>
          </a:bodyPr>
          <a:lstStyle/>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Ibrutinib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Acalabrutinib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Venetoclax + obinutuzumab </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All the above are appropriate options</a:t>
            </a:r>
          </a:p>
          <a:p>
            <a:pPr marL="457200" indent="-457200">
              <a:lnSpc>
                <a:spcPct val="90000"/>
              </a:lnSpc>
              <a:spcBef>
                <a:spcPts val="0"/>
              </a:spcBef>
              <a:spcAft>
                <a:spcPts val="1200"/>
              </a:spcAft>
              <a:buFont typeface="+mj-lt"/>
              <a:buAutoNum type="alphaUcPeriod"/>
            </a:pPr>
            <a:endParaRPr lang="en-US" sz="28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400" b="1" dirty="0">
                <a:latin typeface="Calibri" panose="020F0502020204030204" pitchFamily="34" charset="0"/>
              </a:rPr>
              <a:t>JC is a 74-year-old female who was diagnosed with CLL 3 years ago. No therapy was started at the time. She now presents with progressive symptoms (bulky disease, B symptoms), and FISH reveals del(17p). </a:t>
            </a:r>
            <a:br>
              <a:rPr lang="en-US" sz="2400" b="1" dirty="0">
                <a:latin typeface="Calibri" panose="020F0502020204030204" pitchFamily="34" charset="0"/>
              </a:rPr>
            </a:br>
            <a:r>
              <a:rPr lang="en-US" sz="2400" b="1" dirty="0">
                <a:latin typeface="Calibri" panose="020F0502020204030204" pitchFamily="34" charset="0"/>
              </a:rPr>
              <a:t>What is the best first-line treatment option for this patient? </a:t>
            </a:r>
          </a:p>
        </p:txBody>
      </p:sp>
    </p:spTree>
    <p:extLst>
      <p:ext uri="{BB962C8B-B14F-4D97-AF65-F5344CB8AC3E}">
        <p14:creationId xmlns:p14="http://schemas.microsoft.com/office/powerpoint/2010/main" val="199037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rmAutofit/>
          </a:bodyPr>
          <a:lstStyle/>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Ibrutinib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Acalabrutinib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Venetoclax + obinutuzumab </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All the above are appropriate options</a:t>
            </a:r>
          </a:p>
          <a:p>
            <a:pPr marL="457200" indent="-457200">
              <a:lnSpc>
                <a:spcPct val="90000"/>
              </a:lnSpc>
              <a:spcBef>
                <a:spcPts val="0"/>
              </a:spcBef>
              <a:spcAft>
                <a:spcPts val="1200"/>
              </a:spcAft>
              <a:buFont typeface="+mj-lt"/>
              <a:buAutoNum type="alphaUcPeriod"/>
            </a:pPr>
            <a:endParaRPr lang="en-US" sz="28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400" b="1" dirty="0">
                <a:latin typeface="Calibri" panose="020F0502020204030204" pitchFamily="34" charset="0"/>
              </a:rPr>
              <a:t>JC is a 74-year-old female who was diagnosed with CLL 3 years ago. No therapy was started at the time. She now presents with progressive symptoms (bulky disease, B symptoms), and FISH reveals del(17p). </a:t>
            </a:r>
            <a:br>
              <a:rPr lang="en-US" sz="2400" b="1" dirty="0">
                <a:latin typeface="Calibri" panose="020F0502020204030204" pitchFamily="34" charset="0"/>
              </a:rPr>
            </a:br>
            <a:r>
              <a:rPr lang="en-US" sz="2400" b="1" dirty="0">
                <a:latin typeface="Calibri" panose="020F0502020204030204" pitchFamily="34" charset="0"/>
              </a:rPr>
              <a:t>What is the best first-line treatment option for this patient? </a:t>
            </a:r>
          </a:p>
        </p:txBody>
      </p:sp>
      <p:sp>
        <p:nvSpPr>
          <p:cNvPr id="4" name="Rectangle 3">
            <a:extLst>
              <a:ext uri="{FF2B5EF4-FFF2-40B4-BE49-F238E27FC236}">
                <a16:creationId xmlns:a16="http://schemas.microsoft.com/office/drawing/2014/main" id="{522E8A45-6152-4944-92CB-2D3B1C87CF6A}"/>
              </a:ext>
            </a:extLst>
          </p:cNvPr>
          <p:cNvSpPr/>
          <p:nvPr/>
        </p:nvSpPr>
        <p:spPr>
          <a:xfrm>
            <a:off x="508000" y="3496734"/>
            <a:ext cx="6045200" cy="482600"/>
          </a:xfrm>
          <a:prstGeom prst="rect">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93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Case 1 </a:t>
            </a:r>
            <a:br>
              <a:rPr lang="en-US" sz="4000" b="1" dirty="0">
                <a:latin typeface="Calibri" panose="020F0502020204030204" pitchFamily="34" charset="0"/>
              </a:rPr>
            </a:br>
            <a:r>
              <a:rPr lang="en-US" sz="3600" b="1" i="1" dirty="0">
                <a:latin typeface="Calibri" panose="020F0502020204030204" pitchFamily="34" charset="0"/>
              </a:rPr>
              <a:t>Patient Considerations</a:t>
            </a:r>
            <a:endParaRPr lang="en-US" sz="4000" b="1" i="1" dirty="0">
              <a:latin typeface="Calibri" panose="020F0502020204030204" pitchFamily="34" charset="0"/>
            </a:endParaRPr>
          </a:p>
        </p:txBody>
      </p:sp>
      <p:sp>
        <p:nvSpPr>
          <p:cNvPr id="3" name="Content Placeholder 2"/>
          <p:cNvSpPr>
            <a:spLocks noGrp="1"/>
          </p:cNvSpPr>
          <p:nvPr>
            <p:ph idx="1"/>
          </p:nvPr>
        </p:nvSpPr>
        <p:spPr>
          <a:xfrm>
            <a:off x="253999" y="1252626"/>
            <a:ext cx="8668619" cy="3526865"/>
          </a:xfrm>
        </p:spPr>
        <p:txBody>
          <a:bodyPr>
            <a:noAutofit/>
          </a:bodyPr>
          <a:lstStyle/>
          <a:p>
            <a:pPr marL="274320" indent="-274320">
              <a:lnSpc>
                <a:spcPct val="90000"/>
              </a:lnSpc>
              <a:spcBef>
                <a:spcPts val="0"/>
              </a:spcBef>
              <a:spcAft>
                <a:spcPts val="600"/>
              </a:spcAft>
            </a:pPr>
            <a:r>
              <a:rPr lang="en-US" sz="2000" dirty="0">
                <a:solidFill>
                  <a:schemeClr val="tx1"/>
                </a:solidFill>
                <a:latin typeface="Calibri" panose="020F0502020204030204" pitchFamily="34" charset="0"/>
              </a:rPr>
              <a:t>Thorough history and physical, medication reconciliation, and cardiac assessment/consult</a:t>
            </a:r>
          </a:p>
          <a:p>
            <a:pPr marL="274320" indent="-274320">
              <a:lnSpc>
                <a:spcPct val="90000"/>
              </a:lnSpc>
              <a:spcBef>
                <a:spcPts val="0"/>
              </a:spcBef>
              <a:spcAft>
                <a:spcPts val="600"/>
              </a:spcAft>
            </a:pPr>
            <a:r>
              <a:rPr lang="en-US" sz="2000" dirty="0">
                <a:solidFill>
                  <a:schemeClr val="tx1"/>
                </a:solidFill>
                <a:latin typeface="Calibri" panose="020F0502020204030204" pitchFamily="34" charset="0"/>
              </a:rPr>
              <a:t>If atrial fibrillation controlled, okay to cautiously begin on ibrutinib </a:t>
            </a:r>
          </a:p>
          <a:p>
            <a:pPr marL="274320" indent="-274320">
              <a:lnSpc>
                <a:spcPct val="90000"/>
              </a:lnSpc>
              <a:spcBef>
                <a:spcPts val="0"/>
              </a:spcBef>
              <a:spcAft>
                <a:spcPts val="600"/>
              </a:spcAft>
            </a:pPr>
            <a:r>
              <a:rPr lang="en-US" sz="2000" dirty="0">
                <a:solidFill>
                  <a:schemeClr val="tx1"/>
                </a:solidFill>
                <a:latin typeface="Calibri" panose="020F0502020204030204" pitchFamily="34" charset="0"/>
              </a:rPr>
              <a:t>Not on anticoagulation at this time, if required, consider other therapy options</a:t>
            </a:r>
          </a:p>
          <a:p>
            <a:pPr marL="640080" lvl="1" indent="-274320">
              <a:lnSpc>
                <a:spcPct val="9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Avoid warfarin, may consider LMWH or DOAC using caution with drug interactions</a:t>
            </a:r>
          </a:p>
          <a:p>
            <a:pPr marL="274320" indent="-274320">
              <a:lnSpc>
                <a:spcPct val="90000"/>
              </a:lnSpc>
              <a:spcBef>
                <a:spcPts val="0"/>
              </a:spcBef>
              <a:spcAft>
                <a:spcPts val="600"/>
              </a:spcAft>
            </a:pPr>
            <a:r>
              <a:rPr lang="en-US" sz="2000" dirty="0">
                <a:solidFill>
                  <a:schemeClr val="tx1"/>
                </a:solidFill>
                <a:latin typeface="Calibri" panose="020F0502020204030204" pitchFamily="34" charset="0"/>
              </a:rPr>
              <a:t>Bleeding risk</a:t>
            </a:r>
          </a:p>
          <a:p>
            <a:pPr marL="640080" lvl="1" indent="-274320">
              <a:lnSpc>
                <a:spcPct val="9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Use antiplatelet agents with caution, alternative agents if possible, avoid dual antiplatelet agents; if aspirin required, use lowest dose (81 mg) possible</a:t>
            </a:r>
          </a:p>
          <a:p>
            <a:pPr marL="640080" lvl="1" indent="-274320">
              <a:lnSpc>
                <a:spcPct val="9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Avoid use of concurrent anticoagulation and antiplatelet therapy</a:t>
            </a:r>
          </a:p>
          <a:p>
            <a:pPr marL="274320" indent="-274320">
              <a:lnSpc>
                <a:spcPct val="90000"/>
              </a:lnSpc>
              <a:spcBef>
                <a:spcPts val="0"/>
              </a:spcBef>
              <a:spcAft>
                <a:spcPts val="600"/>
              </a:spcAft>
            </a:pPr>
            <a:r>
              <a:rPr lang="en-US" sz="2000" dirty="0">
                <a:solidFill>
                  <a:schemeClr val="tx1"/>
                </a:solidFill>
                <a:latin typeface="Calibri" panose="020F0502020204030204" pitchFamily="34" charset="0"/>
              </a:rPr>
              <a:t>Ibrutinib may control disease for long duration, must consistently assess, prevent, and treat common side effects to avoid unnecessary discontinuation</a:t>
            </a:r>
          </a:p>
        </p:txBody>
      </p:sp>
      <p:sp>
        <p:nvSpPr>
          <p:cNvPr id="5" name="TextBox 4"/>
          <p:cNvSpPr txBox="1"/>
          <p:nvPr/>
        </p:nvSpPr>
        <p:spPr>
          <a:xfrm>
            <a:off x="254000" y="4876800"/>
            <a:ext cx="8890000" cy="254000"/>
          </a:xfrm>
          <a:prstGeom prst="rect">
            <a:avLst/>
          </a:prstGeom>
          <a:noFill/>
        </p:spPr>
        <p:txBody>
          <a:bodyPr wrap="squar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Brown JR.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Blood</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2018; Salem JE,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 Am Coll Cardiol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2019; Shatzel JJ,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 Thromb Haemost</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2017; Stephens DM,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Blood</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2019.</a:t>
            </a:r>
          </a:p>
        </p:txBody>
      </p:sp>
    </p:spTree>
    <p:extLst>
      <p:ext uri="{BB962C8B-B14F-4D97-AF65-F5344CB8AC3E}">
        <p14:creationId xmlns:p14="http://schemas.microsoft.com/office/powerpoint/2010/main" val="3078056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rmAutofit/>
          </a:bodyPr>
          <a:lstStyle/>
          <a:p>
            <a:r>
              <a:rPr lang="en-US" sz="4000" b="1" dirty="0">
                <a:latin typeface="Calibri" panose="020F0502020204030204" pitchFamily="34" charset="0"/>
              </a:rPr>
              <a:t>Case 1—TN CLL</a:t>
            </a:r>
          </a:p>
        </p:txBody>
      </p:sp>
      <p:sp>
        <p:nvSpPr>
          <p:cNvPr id="3" name="Content Placeholder 2"/>
          <p:cNvSpPr>
            <a:spLocks noGrp="1"/>
          </p:cNvSpPr>
          <p:nvPr>
            <p:ph idx="1"/>
          </p:nvPr>
        </p:nvSpPr>
        <p:spPr>
          <a:xfrm>
            <a:off x="1397000" y="1389380"/>
            <a:ext cx="7542960" cy="3683000"/>
          </a:xfrm>
        </p:spPr>
        <p:txBody>
          <a:bodyPr>
            <a:noAutofit/>
          </a:bodyPr>
          <a:lstStyle/>
          <a:p>
            <a:pPr marL="0" indent="0">
              <a:lnSpc>
                <a:spcPct val="90000"/>
              </a:lnSpc>
              <a:spcBef>
                <a:spcPts val="0"/>
              </a:spcBef>
              <a:spcAft>
                <a:spcPts val="600"/>
              </a:spcAft>
              <a:buClr>
                <a:srgbClr val="36A7AF"/>
              </a:buClr>
              <a:buNone/>
            </a:pPr>
            <a:r>
              <a:rPr lang="en-US" sz="2000" dirty="0">
                <a:solidFill>
                  <a:schemeClr val="tx1"/>
                </a:solidFill>
                <a:latin typeface="Calibri" panose="020F0502020204030204" pitchFamily="34" charset="0"/>
              </a:rPr>
              <a:t>JC was started on ibrutinib 420 mg PO once daily and responded well to therapy. After a year of ibrutinib therapy, she began to consistently experience elevated blood pressure (&gt;160/90).  </a:t>
            </a:r>
          </a:p>
          <a:p>
            <a:pPr marL="0" indent="0" algn="ctr">
              <a:lnSpc>
                <a:spcPct val="90000"/>
              </a:lnSpc>
              <a:spcBef>
                <a:spcPts val="0"/>
              </a:spcBef>
              <a:spcAft>
                <a:spcPts val="600"/>
              </a:spcAft>
              <a:buClr>
                <a:srgbClr val="36A7AF"/>
              </a:buClr>
              <a:buNone/>
            </a:pPr>
            <a:endParaRPr lang="en-US" sz="2000" dirty="0">
              <a:solidFill>
                <a:schemeClr val="tx1"/>
              </a:solidFill>
              <a:latin typeface="Calibri" panose="020F0502020204030204" pitchFamily="34" charset="0"/>
            </a:endParaRPr>
          </a:p>
          <a:p>
            <a:pPr marL="0" indent="0">
              <a:lnSpc>
                <a:spcPct val="90000"/>
              </a:lnSpc>
              <a:spcBef>
                <a:spcPts val="0"/>
              </a:spcBef>
              <a:spcAft>
                <a:spcPts val="600"/>
              </a:spcAft>
              <a:buClr>
                <a:srgbClr val="36A7AF"/>
              </a:buClr>
              <a:buNone/>
            </a:pPr>
            <a:endParaRPr lang="en-US" sz="2000" b="1" i="1" dirty="0">
              <a:solidFill>
                <a:schemeClr val="tx1"/>
              </a:solidFill>
              <a:latin typeface="Calibri" panose="020F0502020204030204" pitchFamily="34" charset="0"/>
            </a:endParaRPr>
          </a:p>
          <a:p>
            <a:pPr marL="0" indent="0">
              <a:lnSpc>
                <a:spcPct val="90000"/>
              </a:lnSpc>
              <a:spcBef>
                <a:spcPts val="0"/>
              </a:spcBef>
              <a:spcAft>
                <a:spcPts val="600"/>
              </a:spcAft>
              <a:buClr>
                <a:srgbClr val="36A7AF"/>
              </a:buClr>
              <a:buNone/>
            </a:pPr>
            <a:r>
              <a:rPr lang="en-US" sz="2800" b="1" dirty="0">
                <a:solidFill>
                  <a:schemeClr val="tx1"/>
                </a:solidFill>
                <a:latin typeface="Calibri" panose="020F0502020204030204" pitchFamily="34" charset="0"/>
              </a:rPr>
              <a:t>What should be done for JC at this time?</a:t>
            </a:r>
          </a:p>
        </p:txBody>
      </p:sp>
      <p:pic>
        <p:nvPicPr>
          <p:cNvPr id="4" name="Picture 3">
            <a:extLst>
              <a:ext uri="{FF2B5EF4-FFF2-40B4-BE49-F238E27FC236}">
                <a16:creationId xmlns:a16="http://schemas.microsoft.com/office/drawing/2014/main" id="{A4367363-71D1-47D6-BDE1-FBDDBFAD012C}"/>
              </a:ext>
            </a:extLst>
          </p:cNvPr>
          <p:cNvPicPr>
            <a:picLocks noChangeAspect="1"/>
          </p:cNvPicPr>
          <p:nvPr/>
        </p:nvPicPr>
        <p:blipFill>
          <a:blip r:embed="rId3">
            <a:duotone>
              <a:schemeClr val="accent6">
                <a:shade val="45000"/>
                <a:satMod val="135000"/>
              </a:schemeClr>
              <a:prstClr val="white"/>
            </a:duotone>
          </a:blip>
          <a:stretch>
            <a:fillRect/>
          </a:stretch>
        </p:blipFill>
        <p:spPr>
          <a:xfrm>
            <a:off x="431801" y="1389380"/>
            <a:ext cx="838122" cy="869950"/>
          </a:xfrm>
          <a:prstGeom prst="rect">
            <a:avLst/>
          </a:prstGeom>
          <a:effectLst>
            <a:outerShdw blurRad="76200" dir="13500000" sy="23000" kx="1200000" algn="br" rotWithShape="0">
              <a:prstClr val="black">
                <a:alpha val="20000"/>
              </a:prstClr>
            </a:outerShdw>
          </a:effectLst>
        </p:spPr>
      </p:pic>
      <p:pic>
        <p:nvPicPr>
          <p:cNvPr id="5" name="Picture 4">
            <a:extLst>
              <a:ext uri="{FF2B5EF4-FFF2-40B4-BE49-F238E27FC236}">
                <a16:creationId xmlns:a16="http://schemas.microsoft.com/office/drawing/2014/main" id="{BCB9063E-AA3D-41EC-A333-BA076562679C}"/>
              </a:ext>
            </a:extLst>
          </p:cNvPr>
          <p:cNvPicPr>
            <a:picLocks noChangeAspect="1"/>
          </p:cNvPicPr>
          <p:nvPr/>
        </p:nvPicPr>
        <p:blipFill>
          <a:blip r:embed="rId4">
            <a:duotone>
              <a:schemeClr val="accent6">
                <a:shade val="45000"/>
                <a:satMod val="135000"/>
              </a:schemeClr>
              <a:prstClr val="white"/>
            </a:duotone>
          </a:blip>
          <a:stretch>
            <a:fillRect/>
          </a:stretch>
        </p:blipFill>
        <p:spPr>
          <a:xfrm>
            <a:off x="431801" y="2784309"/>
            <a:ext cx="860442" cy="86995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358178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6AEF7A5-F02A-4AFC-B11D-1B441B40E1F2}"/>
              </a:ext>
            </a:extLst>
          </p:cNvPr>
          <p:cNvSpPr txBox="1">
            <a:spLocks/>
          </p:cNvSpPr>
          <p:nvPr/>
        </p:nvSpPr>
        <p:spPr>
          <a:xfrm>
            <a:off x="12700" y="12700"/>
            <a:ext cx="9131300"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a:lnSpc>
                <a:spcPct val="90000"/>
              </a:lnSpc>
            </a:pPr>
            <a:r>
              <a:rPr lang="en-US" sz="3600" b="1" dirty="0">
                <a:latin typeface="Calibri" panose="020F0502020204030204" pitchFamily="34" charset="0"/>
              </a:rPr>
              <a:t>BTK Inhibitor Cardiovascular </a:t>
            </a:r>
          </a:p>
          <a:p>
            <a:pPr>
              <a:lnSpc>
                <a:spcPct val="90000"/>
              </a:lnSpc>
            </a:pPr>
            <a:r>
              <a:rPr lang="en-US" sz="3600" b="1" dirty="0">
                <a:latin typeface="Calibri" panose="020F0502020204030204" pitchFamily="34" charset="0"/>
              </a:rPr>
              <a:t>Adverse Event Management</a:t>
            </a:r>
          </a:p>
        </p:txBody>
      </p:sp>
      <p:sp>
        <p:nvSpPr>
          <p:cNvPr id="12" name="TextBox 11">
            <a:extLst>
              <a:ext uri="{FF2B5EF4-FFF2-40B4-BE49-F238E27FC236}">
                <a16:creationId xmlns:a16="http://schemas.microsoft.com/office/drawing/2014/main" id="{8C6FAF49-5650-4365-AF9B-E640435C23EA}"/>
              </a:ext>
            </a:extLst>
          </p:cNvPr>
          <p:cNvSpPr txBox="1"/>
          <p:nvPr/>
        </p:nvSpPr>
        <p:spPr>
          <a:xfrm>
            <a:off x="254000" y="4876800"/>
            <a:ext cx="8890000" cy="258532"/>
          </a:xfrm>
          <a:prstGeom prst="rect">
            <a:avLst/>
          </a:prstGeom>
          <a:noFill/>
        </p:spPr>
        <p:txBody>
          <a:bodyPr wrap="square" rtlCol="0" anchor="ctr">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FDA Prescribing Information; Rogers B, Khan N.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 Adv Pract Oncol.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2017; NCCN. CLL/SLL Guidelines. </a:t>
            </a:r>
            <a:r>
              <a:rPr lang="en-US" sz="1200" dirty="0">
                <a:solidFill>
                  <a:srgbClr val="000000"/>
                </a:solidFill>
                <a:latin typeface="Calibri" panose="020F0502020204030204" pitchFamily="34" charset="0"/>
              </a:rPr>
              <a:t>v</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r>
              <a:rPr lang="en-US" sz="1200" dirty="0">
                <a:solidFill>
                  <a:srgbClr val="000000"/>
                </a:solidFill>
                <a:latin typeface="Calibri" panose="020F0502020204030204" pitchFamily="34" charset="0"/>
              </a:rPr>
              <a:t>.2020</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graphicFrame>
        <p:nvGraphicFramePr>
          <p:cNvPr id="7" name="Content Placeholder 3">
            <a:extLst>
              <a:ext uri="{FF2B5EF4-FFF2-40B4-BE49-F238E27FC236}">
                <a16:creationId xmlns:a16="http://schemas.microsoft.com/office/drawing/2014/main" id="{A5CB83EE-F6EE-4BF7-83F2-C87DBAB62D80}"/>
              </a:ext>
            </a:extLst>
          </p:cNvPr>
          <p:cNvGraphicFramePr>
            <a:graphicFrameLocks noGrp="1"/>
          </p:cNvGraphicFramePr>
          <p:nvPr>
            <p:ph idx="1"/>
            <p:extLst>
              <p:ext uri="{D42A27DB-BD31-4B8C-83A1-F6EECF244321}">
                <p14:modId xmlns:p14="http://schemas.microsoft.com/office/powerpoint/2010/main" val="3255069622"/>
              </p:ext>
            </p:extLst>
          </p:nvPr>
        </p:nvGraphicFramePr>
        <p:xfrm>
          <a:off x="436868" y="1302628"/>
          <a:ext cx="8428181" cy="3526136"/>
        </p:xfrm>
        <a:graphic>
          <a:graphicData uri="http://schemas.openxmlformats.org/drawingml/2006/table">
            <a:tbl>
              <a:tblPr firstRow="1" bandRow="1">
                <a:tableStyleId>{EB9631B5-78F2-41C9-869B-9F39066F8104}</a:tableStyleId>
              </a:tblPr>
              <a:tblGrid>
                <a:gridCol w="5577927">
                  <a:extLst>
                    <a:ext uri="{9D8B030D-6E8A-4147-A177-3AD203B41FA5}">
                      <a16:colId xmlns:a16="http://schemas.microsoft.com/office/drawing/2014/main" val="3215628523"/>
                    </a:ext>
                  </a:extLst>
                </a:gridCol>
                <a:gridCol w="1271239">
                  <a:extLst>
                    <a:ext uri="{9D8B030D-6E8A-4147-A177-3AD203B41FA5}">
                      <a16:colId xmlns:a16="http://schemas.microsoft.com/office/drawing/2014/main" val="3849935799"/>
                    </a:ext>
                  </a:extLst>
                </a:gridCol>
                <a:gridCol w="1579015">
                  <a:extLst>
                    <a:ext uri="{9D8B030D-6E8A-4147-A177-3AD203B41FA5}">
                      <a16:colId xmlns:a16="http://schemas.microsoft.com/office/drawing/2014/main" val="1499463293"/>
                    </a:ext>
                  </a:extLst>
                </a:gridCol>
              </a:tblGrid>
              <a:tr h="266053">
                <a:tc>
                  <a:txBody>
                    <a:bodyPr/>
                    <a:lstStyle/>
                    <a:p>
                      <a:pPr>
                        <a:lnSpc>
                          <a:spcPct val="90000"/>
                        </a:lnSpc>
                      </a:pPr>
                      <a:r>
                        <a:rPr lang="en-US" sz="1400" dirty="0"/>
                        <a:t>Toxicity</a:t>
                      </a:r>
                    </a:p>
                  </a:txBody>
                  <a:tcPr anchor="ctr">
                    <a:solidFill>
                      <a:srgbClr val="F25724"/>
                    </a:solidFill>
                  </a:tcPr>
                </a:tc>
                <a:tc>
                  <a:txBody>
                    <a:bodyPr/>
                    <a:lstStyle/>
                    <a:p>
                      <a:pPr algn="ctr">
                        <a:lnSpc>
                          <a:spcPct val="90000"/>
                        </a:lnSpc>
                      </a:pPr>
                      <a:r>
                        <a:rPr lang="en-US" sz="1400" dirty="0"/>
                        <a:t>Ibrutinib</a:t>
                      </a:r>
                    </a:p>
                  </a:txBody>
                  <a:tcPr anchor="ctr">
                    <a:solidFill>
                      <a:srgbClr val="F25724"/>
                    </a:solidFill>
                  </a:tcPr>
                </a:tc>
                <a:tc>
                  <a:txBody>
                    <a:bodyPr/>
                    <a:lstStyle/>
                    <a:p>
                      <a:pPr algn="ctr">
                        <a:lnSpc>
                          <a:spcPct val="90000"/>
                        </a:lnSpc>
                      </a:pPr>
                      <a:r>
                        <a:rPr lang="en-US" sz="1400" dirty="0"/>
                        <a:t>Acalabrutinib</a:t>
                      </a:r>
                      <a:endParaRPr lang="en-US" sz="1600" dirty="0"/>
                    </a:p>
                  </a:txBody>
                  <a:tcPr anchor="ctr">
                    <a:solidFill>
                      <a:srgbClr val="F25724"/>
                    </a:solidFill>
                  </a:tcPr>
                </a:tc>
                <a:extLst>
                  <a:ext uri="{0D108BD9-81ED-4DB2-BD59-A6C34878D82A}">
                    <a16:rowId xmlns:a16="http://schemas.microsoft.com/office/drawing/2014/main" val="994570553"/>
                  </a:ext>
                </a:extLst>
              </a:tr>
              <a:tr h="427128">
                <a:tc>
                  <a:txBody>
                    <a:bodyPr/>
                    <a:lstStyle/>
                    <a:p>
                      <a:pPr>
                        <a:lnSpc>
                          <a:spcPct val="90000"/>
                        </a:lnSpc>
                      </a:pPr>
                      <a:r>
                        <a:rPr lang="en-US" sz="1400" b="1" dirty="0"/>
                        <a:t>Hemorrhage/Bleeding</a:t>
                      </a:r>
                    </a:p>
                  </a:txBody>
                  <a:tcPr anchor="ctr"/>
                </a:tc>
                <a:tc>
                  <a:txBody>
                    <a:bodyPr/>
                    <a:lstStyle/>
                    <a:p>
                      <a:pPr algn="ctr">
                        <a:lnSpc>
                          <a:spcPct val="90000"/>
                        </a:lnSpc>
                      </a:pPr>
                      <a:r>
                        <a:rPr lang="en-US" sz="1400" dirty="0"/>
                        <a:t>44%</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≥Gr3—3%</a:t>
                      </a:r>
                      <a:endParaRPr lang="en-US" sz="1400" b="1" dirty="0"/>
                    </a:p>
                  </a:txBody>
                  <a:tcPr anchor="ctr"/>
                </a:tc>
                <a:tc>
                  <a:txBody>
                    <a:bodyPr/>
                    <a:lstStyle/>
                    <a:p>
                      <a:pPr algn="ctr">
                        <a:lnSpc>
                          <a:spcPct val="90000"/>
                        </a:lnSpc>
                      </a:pPr>
                      <a:r>
                        <a:rPr lang="en-US" sz="1400" dirty="0"/>
                        <a:t>50%</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≥Gr3—2% </a:t>
                      </a:r>
                      <a:endParaRPr lang="en-US" sz="1400" b="1" dirty="0"/>
                    </a:p>
                  </a:txBody>
                  <a:tcPr anchor="ctr"/>
                </a:tc>
                <a:extLst>
                  <a:ext uri="{0D108BD9-81ED-4DB2-BD59-A6C34878D82A}">
                    <a16:rowId xmlns:a16="http://schemas.microsoft.com/office/drawing/2014/main" val="964120668"/>
                  </a:ext>
                </a:extLst>
              </a:tr>
              <a:tr h="474958">
                <a:tc gridSpan="3">
                  <a:txBody>
                    <a:bodyPr/>
                    <a:lstStyle/>
                    <a:p>
                      <a:pPr marL="274320" indent="-182880">
                        <a:lnSpc>
                          <a:spcPct val="90000"/>
                        </a:lnSpc>
                        <a:spcAft>
                          <a:spcPts val="600"/>
                        </a:spcAft>
                        <a:buClr>
                          <a:srgbClr val="F25724"/>
                        </a:buClr>
                        <a:buFont typeface="Arial" panose="020B0604020202020204" pitchFamily="34" charset="0"/>
                        <a:buChar char="•"/>
                      </a:pPr>
                      <a:r>
                        <a:rPr lang="en-US" sz="1400" dirty="0"/>
                        <a:t>Increased risk of bleeding on concomitant anticoagulant therapy or antiplatelet therapy</a:t>
                      </a:r>
                    </a:p>
                    <a:p>
                      <a:pPr marL="274320" indent="-182880">
                        <a:lnSpc>
                          <a:spcPct val="90000"/>
                        </a:lnSpc>
                        <a:spcAft>
                          <a:spcPts val="600"/>
                        </a:spcAft>
                        <a:buClr>
                          <a:srgbClr val="F25724"/>
                        </a:buClr>
                        <a:buFont typeface="Arial" panose="020B0604020202020204" pitchFamily="34" charset="0"/>
                        <a:buChar char="•"/>
                      </a:pPr>
                      <a:r>
                        <a:rPr lang="en-US" sz="1400" dirty="0"/>
                        <a:t>Consider risk/benefit of withholding for 3–7 days pre- and post-surgery</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6369340"/>
                  </a:ext>
                </a:extLst>
              </a:tr>
              <a:tr h="0">
                <a:tc>
                  <a:txBody>
                    <a:bodyPr/>
                    <a:lstStyle/>
                    <a:p>
                      <a:pPr marL="0" indent="0">
                        <a:lnSpc>
                          <a:spcPct val="90000"/>
                        </a:lnSpc>
                        <a:buFont typeface="Arial" panose="020B0604020202020204" pitchFamily="34" charset="0"/>
                        <a:buNone/>
                      </a:pPr>
                      <a:r>
                        <a:rPr lang="en-US" sz="1400" b="1" dirty="0"/>
                        <a:t>Afib/flutter</a:t>
                      </a:r>
                    </a:p>
                  </a:txBody>
                  <a:tcPr anchor="ctr"/>
                </a:tc>
                <a:tc>
                  <a:txBody>
                    <a:bodyPr/>
                    <a:lstStyle/>
                    <a:p>
                      <a:pPr marL="0" indent="0" algn="ctr">
                        <a:lnSpc>
                          <a:spcPct val="90000"/>
                        </a:lnSpc>
                        <a:buFont typeface="Arial" panose="020B0604020202020204" pitchFamily="34" charset="0"/>
                        <a:buNone/>
                      </a:pPr>
                      <a:r>
                        <a:rPr lang="en-US" sz="1400" dirty="0"/>
                        <a:t>5%–77%</a:t>
                      </a:r>
                      <a:endParaRPr lang="en-US" sz="1400" b="1" dirty="0"/>
                    </a:p>
                  </a:txBody>
                  <a:tcPr anchor="ctr"/>
                </a:tc>
                <a:tc>
                  <a:txBody>
                    <a:bodyPr/>
                    <a:lstStyle/>
                    <a:p>
                      <a:pPr algn="ctr">
                        <a:lnSpc>
                          <a:spcPct val="90000"/>
                        </a:lnSpc>
                      </a:pPr>
                      <a:r>
                        <a:rPr lang="en-US" sz="1400" dirty="0"/>
                        <a:t>3%</a:t>
                      </a:r>
                    </a:p>
                  </a:txBody>
                  <a:tcPr anchor="ctr"/>
                </a:tc>
                <a:extLst>
                  <a:ext uri="{0D108BD9-81ED-4DB2-BD59-A6C34878D82A}">
                    <a16:rowId xmlns:a16="http://schemas.microsoft.com/office/drawing/2014/main" val="4127728326"/>
                  </a:ext>
                </a:extLst>
              </a:tr>
              <a:tr h="1096880">
                <a:tc gridSpan="3">
                  <a:txBody>
                    <a:bodyPr/>
                    <a:lstStyle/>
                    <a:p>
                      <a:pPr marL="274320" indent="-182880">
                        <a:lnSpc>
                          <a:spcPct val="90000"/>
                        </a:lnSpc>
                        <a:spcAft>
                          <a:spcPts val="600"/>
                        </a:spcAft>
                        <a:buClr>
                          <a:srgbClr val="F25724"/>
                        </a:buClr>
                        <a:buFont typeface="Arial" panose="020B0604020202020204" pitchFamily="34" charset="0"/>
                        <a:buChar char="•"/>
                      </a:pPr>
                      <a:r>
                        <a:rPr lang="en-US" sz="1400" dirty="0"/>
                        <a:t>Periodically monitor for cardiac arrhythmias and obtain ECG for those who develop symptoms (palpitations, lightheadedness, syncope, chest pain) or new onset dyspnea</a:t>
                      </a:r>
                    </a:p>
                    <a:p>
                      <a:pPr marL="274320" indent="-182880">
                        <a:lnSpc>
                          <a:spcPct val="90000"/>
                        </a:lnSpc>
                        <a:spcAft>
                          <a:spcPts val="600"/>
                        </a:spcAft>
                        <a:buClr>
                          <a:srgbClr val="F25724"/>
                        </a:buClr>
                        <a:buFont typeface="Arial" panose="020B0604020202020204" pitchFamily="34" charset="0"/>
                        <a:buChar char="•"/>
                      </a:pPr>
                      <a:r>
                        <a:rPr lang="en-US" sz="1400" dirty="0"/>
                        <a:t>Manage cardiac arrhythmias and manage as appropriate</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9955423"/>
                  </a:ext>
                </a:extLst>
              </a:tr>
              <a:tr h="0">
                <a:tc>
                  <a:txBody>
                    <a:bodyPr/>
                    <a:lstStyle/>
                    <a:p>
                      <a:pPr marL="0" indent="0">
                        <a:lnSpc>
                          <a:spcPct val="90000"/>
                        </a:lnSpc>
                        <a:buFont typeface="Arial" panose="020B0604020202020204" pitchFamily="34" charset="0"/>
                        <a:buNone/>
                      </a:pPr>
                      <a:r>
                        <a:rPr lang="en-US" sz="1400" b="1" dirty="0"/>
                        <a:t>Hypertension</a:t>
                      </a:r>
                    </a:p>
                  </a:txBody>
                  <a:tcPr anchor="ctr"/>
                </a:tc>
                <a:tc>
                  <a:txBody>
                    <a:bodyPr/>
                    <a:lstStyle/>
                    <a:p>
                      <a:pPr marL="0" indent="0" algn="ctr">
                        <a:lnSpc>
                          <a:spcPct val="90000"/>
                        </a:lnSpc>
                        <a:buFont typeface="Arial" panose="020B0604020202020204" pitchFamily="34" charset="0"/>
                        <a:buNone/>
                      </a:pPr>
                      <a:r>
                        <a:rPr lang="en-US" sz="1400" dirty="0"/>
                        <a:t> 12%</a:t>
                      </a:r>
                      <a:endParaRPr lang="en-US" sz="1400" b="1" dirty="0"/>
                    </a:p>
                  </a:txBody>
                  <a:tcPr anchor="ctr"/>
                </a:tc>
                <a:tc>
                  <a:txBody>
                    <a:bodyPr/>
                    <a:lstStyle/>
                    <a:p>
                      <a:pPr algn="ctr">
                        <a:lnSpc>
                          <a:spcPct val="90000"/>
                        </a:lnSpc>
                      </a:pPr>
                      <a:r>
                        <a:rPr lang="en-US" sz="1400" dirty="0"/>
                        <a:t>NR</a:t>
                      </a:r>
                    </a:p>
                  </a:txBody>
                  <a:tcPr anchor="ctr"/>
                </a:tc>
                <a:extLst>
                  <a:ext uri="{0D108BD9-81ED-4DB2-BD59-A6C34878D82A}">
                    <a16:rowId xmlns:a16="http://schemas.microsoft.com/office/drawing/2014/main" val="502443421"/>
                  </a:ext>
                </a:extLst>
              </a:tr>
              <a:tr h="529152">
                <a:tc gridSpan="3">
                  <a:txBody>
                    <a:bodyPr/>
                    <a:lstStyle/>
                    <a:p>
                      <a:pPr marL="274320" indent="-182880">
                        <a:lnSpc>
                          <a:spcPct val="90000"/>
                        </a:lnSpc>
                        <a:spcAft>
                          <a:spcPts val="600"/>
                        </a:spcAft>
                        <a:buClr>
                          <a:srgbClr val="F25724"/>
                        </a:buClr>
                        <a:buFont typeface="Arial" panose="020B0604020202020204" pitchFamily="34" charset="0"/>
                        <a:buChar char="•"/>
                      </a:pPr>
                      <a:r>
                        <a:rPr lang="en-US" sz="1400" dirty="0"/>
                        <a:t>Monitor for new/uncontrolled hypertension </a:t>
                      </a:r>
                    </a:p>
                    <a:p>
                      <a:pPr marL="274320" indent="-182880">
                        <a:lnSpc>
                          <a:spcPct val="90000"/>
                        </a:lnSpc>
                        <a:spcAft>
                          <a:spcPts val="600"/>
                        </a:spcAft>
                        <a:buClr>
                          <a:srgbClr val="F25724"/>
                        </a:buClr>
                        <a:buFont typeface="Arial" panose="020B0604020202020204" pitchFamily="34" charset="0"/>
                        <a:buChar char="•"/>
                      </a:pPr>
                      <a:r>
                        <a:rPr lang="en-US" sz="1400" dirty="0"/>
                        <a:t>Initiate antihypertensives as needed</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2388796"/>
                  </a:ext>
                </a:extLst>
              </a:tr>
            </a:tbl>
          </a:graphicData>
        </a:graphic>
      </p:graphicFrame>
      <p:sp>
        <p:nvSpPr>
          <p:cNvPr id="4" name="Rectangle 3">
            <a:extLst>
              <a:ext uri="{FF2B5EF4-FFF2-40B4-BE49-F238E27FC236}">
                <a16:creationId xmlns:a16="http://schemas.microsoft.com/office/drawing/2014/main" id="{C3100B93-A9BF-455A-BB29-F682D2D6F532}"/>
              </a:ext>
            </a:extLst>
          </p:cNvPr>
          <p:cNvSpPr/>
          <p:nvPr/>
        </p:nvSpPr>
        <p:spPr>
          <a:xfrm>
            <a:off x="436868" y="4002258"/>
            <a:ext cx="8428181" cy="826506"/>
          </a:xfrm>
          <a:prstGeom prst="rect">
            <a:avLst/>
          </a:prstGeom>
          <a:noFill/>
          <a:ln w="38100">
            <a:solidFill>
              <a:srgbClr val="F25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0872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1588168"/>
            <a:ext cx="4766232" cy="3301332"/>
          </a:xfrm>
        </p:spPr>
        <p:txBody>
          <a:bodyPr>
            <a:normAutofit/>
          </a:bodyPr>
          <a:lstStyle/>
          <a:p>
            <a:pPr marL="0" indent="0">
              <a:lnSpc>
                <a:spcPct val="90000"/>
              </a:lnSpc>
              <a:spcBef>
                <a:spcPts val="0"/>
              </a:spcBef>
              <a:spcAft>
                <a:spcPts val="600"/>
              </a:spcAft>
              <a:buClr>
                <a:schemeClr val="tx1"/>
              </a:buClr>
              <a:buNone/>
            </a:pPr>
            <a:r>
              <a:rPr lang="en-US" sz="2800" dirty="0">
                <a:solidFill>
                  <a:schemeClr val="tx1"/>
                </a:solidFill>
                <a:latin typeface="Calibri" panose="020F0502020204030204" pitchFamily="34" charset="0"/>
              </a:rPr>
              <a:t>Most AEs decrease over time </a:t>
            </a:r>
            <a:r>
              <a:rPr lang="en-US" sz="2800" i="1" dirty="0">
                <a:solidFill>
                  <a:schemeClr val="tx1"/>
                </a:solidFill>
                <a:latin typeface="Calibri" panose="020F0502020204030204" pitchFamily="34" charset="0"/>
              </a:rPr>
              <a:t>except</a:t>
            </a:r>
            <a:r>
              <a:rPr lang="en-US" sz="2800" dirty="0">
                <a:solidFill>
                  <a:schemeClr val="tx1"/>
                </a:solidFill>
                <a:latin typeface="Calibri" panose="020F0502020204030204" pitchFamily="34" charset="0"/>
              </a:rPr>
              <a:t> hypertension</a:t>
            </a:r>
          </a:p>
          <a:p>
            <a:pPr marL="640080" lvl="1" indent="-274320">
              <a:lnSpc>
                <a:spcPct val="90000"/>
              </a:lnSpc>
              <a:spcBef>
                <a:spcPts val="0"/>
              </a:spcBef>
              <a:spcAft>
                <a:spcPts val="600"/>
              </a:spcAft>
              <a:buFont typeface="Arial" panose="020B0604020202020204" pitchFamily="34" charset="0"/>
              <a:buChar char="•"/>
            </a:pPr>
            <a:r>
              <a:rPr lang="en-US" sz="2400" dirty="0">
                <a:solidFill>
                  <a:schemeClr val="tx1"/>
                </a:solidFill>
                <a:latin typeface="Calibri" panose="020F0502020204030204" pitchFamily="34" charset="0"/>
              </a:rPr>
              <a:t>8% during first year</a:t>
            </a:r>
          </a:p>
          <a:p>
            <a:pPr marL="640080" lvl="1" indent="-274320">
              <a:lnSpc>
                <a:spcPct val="90000"/>
              </a:lnSpc>
              <a:spcBef>
                <a:spcPts val="0"/>
              </a:spcBef>
              <a:spcAft>
                <a:spcPts val="600"/>
              </a:spcAft>
              <a:buFont typeface="Arial" panose="020B0604020202020204" pitchFamily="34" charset="0"/>
              <a:buChar char="•"/>
            </a:pPr>
            <a:r>
              <a:rPr lang="en-US" sz="2400" dirty="0">
                <a:solidFill>
                  <a:schemeClr val="tx1"/>
                </a:solidFill>
                <a:latin typeface="Calibri" panose="020F0502020204030204" pitchFamily="34" charset="0"/>
              </a:rPr>
              <a:t>15% in year 2</a:t>
            </a:r>
          </a:p>
          <a:p>
            <a:pPr marL="640080" lvl="1" indent="-274320">
              <a:lnSpc>
                <a:spcPct val="90000"/>
              </a:lnSpc>
              <a:spcBef>
                <a:spcPts val="0"/>
              </a:spcBef>
              <a:spcAft>
                <a:spcPts val="600"/>
              </a:spcAft>
              <a:buFont typeface="Arial" panose="020B0604020202020204" pitchFamily="34" charset="0"/>
              <a:buChar char="•"/>
            </a:pPr>
            <a:r>
              <a:rPr lang="en-US" sz="2400" dirty="0">
                <a:solidFill>
                  <a:schemeClr val="tx1"/>
                </a:solidFill>
                <a:latin typeface="Calibri" panose="020F0502020204030204" pitchFamily="34" charset="0"/>
              </a:rPr>
              <a:t>20% in year 3</a:t>
            </a:r>
          </a:p>
          <a:p>
            <a:pPr marL="640080" lvl="1" indent="-274320">
              <a:lnSpc>
                <a:spcPct val="90000"/>
              </a:lnSpc>
              <a:spcBef>
                <a:spcPts val="0"/>
              </a:spcBef>
              <a:spcAft>
                <a:spcPts val="600"/>
              </a:spcAft>
              <a:buFont typeface="Arial" panose="020B0604020202020204" pitchFamily="34" charset="0"/>
              <a:buChar char="•"/>
            </a:pPr>
            <a:r>
              <a:rPr lang="en-US" sz="2400" dirty="0">
                <a:solidFill>
                  <a:schemeClr val="tx1"/>
                </a:solidFill>
                <a:latin typeface="Calibri" panose="020F0502020204030204" pitchFamily="34" charset="0"/>
              </a:rPr>
              <a:t>19% in years &gt;3</a:t>
            </a:r>
          </a:p>
          <a:p>
            <a:pPr marL="365760" lvl="1" indent="0">
              <a:lnSpc>
                <a:spcPct val="90000"/>
              </a:lnSpc>
              <a:spcBef>
                <a:spcPts val="0"/>
              </a:spcBef>
              <a:spcAft>
                <a:spcPts val="600"/>
              </a:spcAft>
              <a:buClr>
                <a:srgbClr val="36A7AF"/>
              </a:buClr>
              <a:buNone/>
            </a:pPr>
            <a:endParaRPr lang="en-US" sz="2400" dirty="0">
              <a:latin typeface="Calibri" panose="020F0502020204030204" pitchFamily="34" charset="0"/>
            </a:endParaRPr>
          </a:p>
        </p:txBody>
      </p:sp>
      <p:sp>
        <p:nvSpPr>
          <p:cNvPr id="4" name="Title 3"/>
          <p:cNvSpPr>
            <a:spLocks noGrp="1"/>
          </p:cNvSpPr>
          <p:nvPr>
            <p:ph type="ctrTitle"/>
          </p:nvPr>
        </p:nvSpPr>
        <p:spPr>
          <a:xfrm>
            <a:off x="12700" y="12700"/>
            <a:ext cx="9131300" cy="1016000"/>
          </a:xfrm>
        </p:spPr>
        <p:txBody>
          <a:bodyPr anchor="ctr">
            <a:noAutofit/>
          </a:bodyPr>
          <a:lstStyle/>
          <a:p>
            <a:pPr>
              <a:lnSpc>
                <a:spcPct val="90000"/>
              </a:lnSpc>
            </a:pPr>
            <a:r>
              <a:rPr lang="en-US" sz="3600" b="1" dirty="0">
                <a:latin typeface="Calibri" panose="020F0502020204030204" pitchFamily="34" charset="0"/>
              </a:rPr>
              <a:t>Outcomes Analysis</a:t>
            </a:r>
            <a:br>
              <a:rPr lang="en-US" sz="3600" b="1" dirty="0">
                <a:latin typeface="Calibri" panose="020F0502020204030204" pitchFamily="34" charset="0"/>
              </a:rPr>
            </a:br>
            <a:r>
              <a:rPr lang="en-US" sz="3600" b="1" dirty="0">
                <a:latin typeface="Calibri" panose="020F0502020204030204" pitchFamily="34" charset="0"/>
              </a:rPr>
              <a:t> </a:t>
            </a:r>
            <a:r>
              <a:rPr lang="en-US" sz="3200" b="1" i="1" dirty="0">
                <a:latin typeface="Calibri" panose="020F0502020204030204" pitchFamily="34" charset="0"/>
              </a:rPr>
              <a:t>Ibrutinib and Hypertension</a:t>
            </a:r>
            <a:endParaRPr lang="en-US" sz="3600" b="1" i="1" dirty="0">
              <a:latin typeface="Calibri" panose="020F0502020204030204" pitchFamily="34" charset="0"/>
            </a:endParaRPr>
          </a:p>
        </p:txBody>
      </p:sp>
      <p:sp>
        <p:nvSpPr>
          <p:cNvPr id="5" name="Rectangle 4"/>
          <p:cNvSpPr/>
          <p:nvPr/>
        </p:nvSpPr>
        <p:spPr>
          <a:xfrm>
            <a:off x="254000" y="4876800"/>
            <a:ext cx="8890000" cy="254000"/>
          </a:xfrm>
          <a:prstGeom prst="rect">
            <a:avLst/>
          </a:prstGeom>
        </p:spPr>
        <p:txBody>
          <a:bodyPr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pt-B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O’Brien SM, et al. </a:t>
            </a:r>
            <a:r>
              <a:rPr kumimoji="0" lang="pt-B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Am J Hematol. </a:t>
            </a:r>
            <a:r>
              <a:rPr kumimoji="0" lang="pt-B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2019;</a:t>
            </a:r>
            <a:r>
              <a:rPr kumimoji="0" lang="pt-B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NCCN. CLL/SLL Guidelines. v4.2020</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a:t>
            </a:r>
          </a:p>
        </p:txBody>
      </p:sp>
      <p:sp>
        <p:nvSpPr>
          <p:cNvPr id="7" name="Rectangle 6">
            <a:extLst>
              <a:ext uri="{FF2B5EF4-FFF2-40B4-BE49-F238E27FC236}">
                <a16:creationId xmlns:a16="http://schemas.microsoft.com/office/drawing/2014/main" id="{7D3C62B9-1DD5-4D5C-80F8-FB58D96133B8}"/>
              </a:ext>
            </a:extLst>
          </p:cNvPr>
          <p:cNvSpPr/>
          <p:nvPr/>
        </p:nvSpPr>
        <p:spPr>
          <a:xfrm>
            <a:off x="6258556" y="1517113"/>
            <a:ext cx="1478860" cy="385483"/>
          </a:xfrm>
          <a:prstGeom prst="rect">
            <a:avLst/>
          </a:prstGeom>
          <a:solidFill>
            <a:srgbClr val="F25724"/>
          </a:solidFill>
          <a:ln w="19050">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a:ea typeface="+mn-ea"/>
                <a:cs typeface="+mn-cs"/>
              </a:rPr>
              <a:t>Hypertension</a:t>
            </a:r>
          </a:p>
        </p:txBody>
      </p:sp>
      <p:sp>
        <p:nvSpPr>
          <p:cNvPr id="8" name="Rectangle 7">
            <a:extLst>
              <a:ext uri="{FF2B5EF4-FFF2-40B4-BE49-F238E27FC236}">
                <a16:creationId xmlns:a16="http://schemas.microsoft.com/office/drawing/2014/main" id="{762B510B-2A68-4686-BDEC-2290D6F27127}"/>
              </a:ext>
            </a:extLst>
          </p:cNvPr>
          <p:cNvSpPr/>
          <p:nvPr/>
        </p:nvSpPr>
        <p:spPr>
          <a:xfrm>
            <a:off x="5765341" y="2302489"/>
            <a:ext cx="2465289" cy="914910"/>
          </a:xfrm>
          <a:prstGeom prst="rect">
            <a:avLst/>
          </a:prstGeom>
          <a:solidFill>
            <a:schemeClr val="bg1">
              <a:lumMod val="5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a:ea typeface="+mn-ea"/>
                <a:cs typeface="+mn-cs"/>
              </a:rPr>
              <a:t>Medically manage with anti-hypertensives and closely monitor</a:t>
            </a:r>
          </a:p>
        </p:txBody>
      </p:sp>
      <p:sp>
        <p:nvSpPr>
          <p:cNvPr id="9" name="Rectangle 8">
            <a:extLst>
              <a:ext uri="{FF2B5EF4-FFF2-40B4-BE49-F238E27FC236}">
                <a16:creationId xmlns:a16="http://schemas.microsoft.com/office/drawing/2014/main" id="{824D0344-D4AE-489E-BEBC-42E75A1CB5B4}"/>
              </a:ext>
            </a:extLst>
          </p:cNvPr>
          <p:cNvSpPr/>
          <p:nvPr/>
        </p:nvSpPr>
        <p:spPr>
          <a:xfrm>
            <a:off x="5765340" y="3721401"/>
            <a:ext cx="2465289" cy="769788"/>
          </a:xfrm>
          <a:prstGeom prst="rect">
            <a:avLst/>
          </a:prstGeom>
          <a:solidFill>
            <a:schemeClr val="tx1">
              <a:lumMod val="75000"/>
              <a:lumOff val="2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a:ea typeface="+mn-ea"/>
                <a:cs typeface="+mn-cs"/>
              </a:rPr>
              <a:t>Discontinue ibrutinib for uncontrollable HTN</a:t>
            </a:r>
          </a:p>
        </p:txBody>
      </p:sp>
      <p:cxnSp>
        <p:nvCxnSpPr>
          <p:cNvPr id="10" name="Straight Arrow Connector 9">
            <a:extLst>
              <a:ext uri="{FF2B5EF4-FFF2-40B4-BE49-F238E27FC236}">
                <a16:creationId xmlns:a16="http://schemas.microsoft.com/office/drawing/2014/main" id="{3B5CC524-0391-45A0-A5AE-ECF9AD19272E}"/>
              </a:ext>
            </a:extLst>
          </p:cNvPr>
          <p:cNvCxnSpPr/>
          <p:nvPr/>
        </p:nvCxnSpPr>
        <p:spPr>
          <a:xfrm>
            <a:off x="6997986" y="1993251"/>
            <a:ext cx="0" cy="2290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BF5D7A4-DE1C-4689-B699-7A6A6357CF7C}"/>
              </a:ext>
            </a:extLst>
          </p:cNvPr>
          <p:cNvCxnSpPr/>
          <p:nvPr/>
        </p:nvCxnSpPr>
        <p:spPr>
          <a:xfrm>
            <a:off x="6997986" y="3311064"/>
            <a:ext cx="0" cy="2290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191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rmAutofit/>
          </a:bodyPr>
          <a:lstStyle/>
          <a:p>
            <a:r>
              <a:rPr lang="en-US" sz="4000" b="1" dirty="0">
                <a:latin typeface="Calibri" panose="020F0502020204030204" pitchFamily="34" charset="0"/>
              </a:rPr>
              <a:t>Case 1—TN CLL</a:t>
            </a:r>
          </a:p>
        </p:txBody>
      </p:sp>
      <p:pic>
        <p:nvPicPr>
          <p:cNvPr id="4" name="Picture 3">
            <a:extLst>
              <a:ext uri="{FF2B5EF4-FFF2-40B4-BE49-F238E27FC236}">
                <a16:creationId xmlns:a16="http://schemas.microsoft.com/office/drawing/2014/main" id="{A4367363-71D1-47D6-BDE1-FBDDBFAD012C}"/>
              </a:ext>
            </a:extLst>
          </p:cNvPr>
          <p:cNvPicPr>
            <a:picLocks noChangeAspect="1"/>
          </p:cNvPicPr>
          <p:nvPr/>
        </p:nvPicPr>
        <p:blipFill>
          <a:blip r:embed="rId3">
            <a:duotone>
              <a:schemeClr val="accent6">
                <a:shade val="45000"/>
                <a:satMod val="135000"/>
              </a:schemeClr>
              <a:prstClr val="white"/>
            </a:duotone>
          </a:blip>
          <a:stretch>
            <a:fillRect/>
          </a:stretch>
        </p:blipFill>
        <p:spPr>
          <a:xfrm>
            <a:off x="431801" y="1389380"/>
            <a:ext cx="838122" cy="869950"/>
          </a:xfrm>
          <a:prstGeom prst="rect">
            <a:avLst/>
          </a:prstGeom>
          <a:effectLst>
            <a:outerShdw blurRad="76200" dir="13500000" sy="23000" kx="1200000" algn="br" rotWithShape="0">
              <a:prstClr val="black">
                <a:alpha val="20000"/>
              </a:prstClr>
            </a:outerShdw>
          </a:effectLst>
        </p:spPr>
      </p:pic>
      <p:sp>
        <p:nvSpPr>
          <p:cNvPr id="5" name="Content Placeholder 2">
            <a:extLst>
              <a:ext uri="{FF2B5EF4-FFF2-40B4-BE49-F238E27FC236}">
                <a16:creationId xmlns:a16="http://schemas.microsoft.com/office/drawing/2014/main" id="{96D28397-7E31-4B74-A9C1-523B969623D7}"/>
              </a:ext>
            </a:extLst>
          </p:cNvPr>
          <p:cNvSpPr txBox="1">
            <a:spLocks/>
          </p:cNvSpPr>
          <p:nvPr/>
        </p:nvSpPr>
        <p:spPr>
          <a:xfrm>
            <a:off x="1361363" y="1379024"/>
            <a:ext cx="7542960" cy="3683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25724"/>
              </a:buClr>
              <a:buFont typeface="Arial"/>
              <a:buChar char="•"/>
              <a:defRPr sz="3200" kern="1200">
                <a:solidFill>
                  <a:srgbClr val="644E5A"/>
                </a:solidFill>
                <a:latin typeface="Calibri" charset="0"/>
                <a:ea typeface="Calibri" charset="0"/>
                <a:cs typeface="Calibri" charset="0"/>
              </a:defRPr>
            </a:lvl1pPr>
            <a:lvl2pPr marL="742950" indent="-285750" algn="l" defTabSz="457200" rtl="0" eaLnBrk="1" latinLnBrk="0" hangingPunct="1">
              <a:spcBef>
                <a:spcPct val="20000"/>
              </a:spcBef>
              <a:buClr>
                <a:srgbClr val="F25724"/>
              </a:buClr>
              <a:buFont typeface="Arial"/>
              <a:buChar char="–"/>
              <a:defRPr sz="2800" kern="1200">
                <a:solidFill>
                  <a:srgbClr val="644E5A"/>
                </a:solidFill>
                <a:latin typeface="Calibri" charset="0"/>
                <a:ea typeface="Calibri" charset="0"/>
                <a:cs typeface="Calibri" charset="0"/>
              </a:defRPr>
            </a:lvl2pPr>
            <a:lvl3pPr marL="1143000" indent="-228600" algn="l" defTabSz="457200" rtl="0" eaLnBrk="1" latinLnBrk="0" hangingPunct="1">
              <a:spcBef>
                <a:spcPct val="20000"/>
              </a:spcBef>
              <a:buClr>
                <a:srgbClr val="F25724"/>
              </a:buClr>
              <a:buFont typeface="Arial"/>
              <a:buChar char="•"/>
              <a:defRPr sz="2400" kern="1200">
                <a:solidFill>
                  <a:srgbClr val="644E5A"/>
                </a:solidFill>
                <a:latin typeface="Calibri" charset="0"/>
                <a:ea typeface="Calibri" charset="0"/>
                <a:cs typeface="Calibri" charset="0"/>
              </a:defRPr>
            </a:lvl3pPr>
            <a:lvl4pPr marL="1600200" indent="-228600" algn="l" defTabSz="457200" rtl="0" eaLnBrk="1" latinLnBrk="0" hangingPunct="1">
              <a:spcBef>
                <a:spcPct val="20000"/>
              </a:spcBef>
              <a:buClr>
                <a:srgbClr val="F25724"/>
              </a:buClr>
              <a:buFont typeface="Arial"/>
              <a:buChar char="–"/>
              <a:defRPr sz="2000" kern="1200">
                <a:solidFill>
                  <a:srgbClr val="644E5A"/>
                </a:solidFill>
                <a:latin typeface="Calibri" charset="0"/>
                <a:ea typeface="Calibri" charset="0"/>
                <a:cs typeface="Calibri" charset="0"/>
              </a:defRPr>
            </a:lvl4pPr>
            <a:lvl5pPr marL="2057400" indent="-228600" algn="l" defTabSz="457200" rtl="0" eaLnBrk="1" latinLnBrk="0" hangingPunct="1">
              <a:spcBef>
                <a:spcPct val="20000"/>
              </a:spcBef>
              <a:buClr>
                <a:srgbClr val="F25724"/>
              </a:buClr>
              <a:buFont typeface="Arial"/>
              <a:buChar char="»"/>
              <a:defRPr sz="2000" kern="1200">
                <a:solidFill>
                  <a:srgbClr val="644E5A"/>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600"/>
              </a:spcAft>
              <a:buClr>
                <a:srgbClr val="36A7AF"/>
              </a:buClr>
              <a:buNone/>
            </a:pPr>
            <a:r>
              <a:rPr lang="en-US" sz="2000" dirty="0">
                <a:solidFill>
                  <a:schemeClr val="tx1"/>
                </a:solidFill>
                <a:latin typeface="Calibri" panose="020F0502020204030204" pitchFamily="34" charset="0"/>
              </a:rPr>
              <a:t>JC was started on antihypertensives, which successfully stabilized her blood pressure. A few months later, JC returns to clinic with complaints of night sweats and severe fatigue. </a:t>
            </a:r>
          </a:p>
          <a:p>
            <a:pPr marL="0" indent="0">
              <a:lnSpc>
                <a:spcPct val="90000"/>
              </a:lnSpc>
              <a:spcBef>
                <a:spcPts val="0"/>
              </a:spcBef>
              <a:spcAft>
                <a:spcPts val="600"/>
              </a:spcAft>
              <a:buClr>
                <a:srgbClr val="36A7AF"/>
              </a:buClr>
              <a:buNone/>
            </a:pPr>
            <a:endParaRPr lang="en-US" sz="2000" dirty="0">
              <a:solidFill>
                <a:schemeClr val="tx1"/>
              </a:solidFill>
              <a:latin typeface="Calibri" panose="020F0502020204030204" pitchFamily="34" charset="0"/>
            </a:endParaRPr>
          </a:p>
          <a:p>
            <a:pPr marL="0" indent="0">
              <a:lnSpc>
                <a:spcPct val="90000"/>
              </a:lnSpc>
              <a:spcBef>
                <a:spcPts val="0"/>
              </a:spcBef>
              <a:spcAft>
                <a:spcPts val="600"/>
              </a:spcAft>
              <a:buClr>
                <a:srgbClr val="36A7AF"/>
              </a:buClr>
              <a:buNone/>
            </a:pPr>
            <a:r>
              <a:rPr lang="en-US" sz="2000" dirty="0">
                <a:solidFill>
                  <a:schemeClr val="tx1"/>
                </a:solidFill>
                <a:latin typeface="Calibri" panose="020F0502020204030204" pitchFamily="34" charset="0"/>
              </a:rPr>
              <a:t>It is confirmed that JC is progressing while on ibrutinib therapy. Molecular analysis </a:t>
            </a:r>
            <a:r>
              <a:rPr lang="en-US" sz="2000" b="1" dirty="0">
                <a:solidFill>
                  <a:schemeClr val="tx1"/>
                </a:solidFill>
                <a:latin typeface="Calibri" panose="020F0502020204030204" pitchFamily="34" charset="0"/>
              </a:rPr>
              <a:t>reveals C481 mutation</a:t>
            </a:r>
            <a:r>
              <a:rPr lang="en-US" sz="2000" dirty="0">
                <a:solidFill>
                  <a:schemeClr val="tx1"/>
                </a:solidFill>
                <a:latin typeface="Calibri" panose="020F0502020204030204" pitchFamily="34" charset="0"/>
              </a:rPr>
              <a:t>.</a:t>
            </a:r>
          </a:p>
          <a:p>
            <a:pPr marL="0" indent="0">
              <a:lnSpc>
                <a:spcPct val="90000"/>
              </a:lnSpc>
              <a:spcBef>
                <a:spcPts val="0"/>
              </a:spcBef>
              <a:spcAft>
                <a:spcPts val="600"/>
              </a:spcAft>
              <a:buClr>
                <a:srgbClr val="36A7AF"/>
              </a:buClr>
              <a:buFont typeface="Arial"/>
              <a:buNone/>
            </a:pPr>
            <a:endParaRPr lang="en-US" sz="2000" dirty="0">
              <a:solidFill>
                <a:schemeClr val="tx1"/>
              </a:solidFill>
              <a:latin typeface="Calibri" panose="020F0502020204030204" pitchFamily="34" charset="0"/>
            </a:endParaRPr>
          </a:p>
          <a:p>
            <a:pPr marL="0" indent="0">
              <a:lnSpc>
                <a:spcPct val="90000"/>
              </a:lnSpc>
              <a:spcBef>
                <a:spcPts val="0"/>
              </a:spcBef>
              <a:spcAft>
                <a:spcPts val="600"/>
              </a:spcAft>
              <a:buClr>
                <a:srgbClr val="36A7AF"/>
              </a:buClr>
              <a:buFont typeface="Arial"/>
              <a:buNone/>
            </a:pPr>
            <a:r>
              <a:rPr lang="en-US" sz="1800" b="1" dirty="0">
                <a:solidFill>
                  <a:schemeClr val="tx1"/>
                </a:solidFill>
                <a:latin typeface="Calibri" panose="020F0502020204030204" pitchFamily="34" charset="0"/>
              </a:rPr>
              <a:t>FISH:</a:t>
            </a:r>
            <a:r>
              <a:rPr lang="en-US" sz="1800" dirty="0">
                <a:solidFill>
                  <a:schemeClr val="tx1"/>
                </a:solidFill>
                <a:latin typeface="Calibri" panose="020F0502020204030204" pitchFamily="34" charset="0"/>
              </a:rPr>
              <a:t> del(17p)+, del(13q)+, IGHV unmutated</a:t>
            </a:r>
          </a:p>
          <a:p>
            <a:pPr marL="0" indent="0">
              <a:lnSpc>
                <a:spcPct val="90000"/>
              </a:lnSpc>
              <a:spcBef>
                <a:spcPts val="0"/>
              </a:spcBef>
              <a:spcAft>
                <a:spcPts val="600"/>
              </a:spcAft>
              <a:buClr>
                <a:srgbClr val="36A7AF"/>
              </a:buClr>
              <a:buFont typeface="Arial"/>
              <a:buNone/>
            </a:pPr>
            <a:r>
              <a:rPr lang="en-US" sz="1800" b="1" dirty="0">
                <a:solidFill>
                  <a:schemeClr val="tx1"/>
                </a:solidFill>
                <a:latin typeface="Calibri" panose="020F0502020204030204" pitchFamily="34" charset="0"/>
              </a:rPr>
              <a:t>Meds:</a:t>
            </a:r>
            <a:r>
              <a:rPr lang="en-US" sz="1800" dirty="0">
                <a:solidFill>
                  <a:schemeClr val="tx1"/>
                </a:solidFill>
                <a:latin typeface="Calibri" panose="020F0502020204030204" pitchFamily="34" charset="0"/>
              </a:rPr>
              <a:t> metoprolol, omeprazole, aspirin, multi-vitamin</a:t>
            </a:r>
          </a:p>
          <a:p>
            <a:pPr marL="274320" indent="-274320">
              <a:lnSpc>
                <a:spcPct val="90000"/>
              </a:lnSpc>
              <a:spcBef>
                <a:spcPts val="0"/>
              </a:spcBef>
              <a:spcAft>
                <a:spcPts val="600"/>
              </a:spcAft>
              <a:buClr>
                <a:srgbClr val="36A7AF"/>
              </a:buClr>
            </a:pPr>
            <a:endParaRPr lang="en-US" sz="1800" dirty="0">
              <a:solidFill>
                <a:schemeClr val="tx1"/>
              </a:solidFill>
              <a:latin typeface="Calibri" panose="020F0502020204030204" pitchFamily="34" charset="0"/>
            </a:endParaRPr>
          </a:p>
          <a:p>
            <a:pPr marL="0" indent="0">
              <a:lnSpc>
                <a:spcPct val="90000"/>
              </a:lnSpc>
              <a:spcBef>
                <a:spcPts val="0"/>
              </a:spcBef>
              <a:spcAft>
                <a:spcPts val="600"/>
              </a:spcAft>
              <a:buClr>
                <a:srgbClr val="36A7AF"/>
              </a:buClr>
              <a:buFont typeface="Arial"/>
              <a:buNone/>
            </a:pPr>
            <a:endParaRPr lang="en-US" sz="1800" dirty="0">
              <a:solidFill>
                <a:schemeClr val="tx1"/>
              </a:solidFill>
              <a:latin typeface="Calibri" panose="020F0502020204030204" pitchFamily="34" charset="0"/>
            </a:endParaRPr>
          </a:p>
        </p:txBody>
      </p:sp>
      <p:pic>
        <p:nvPicPr>
          <p:cNvPr id="6" name="Picture 5">
            <a:extLst>
              <a:ext uri="{FF2B5EF4-FFF2-40B4-BE49-F238E27FC236}">
                <a16:creationId xmlns:a16="http://schemas.microsoft.com/office/drawing/2014/main" id="{82A794BB-33D0-4476-BBA8-E82487D05211}"/>
              </a:ext>
            </a:extLst>
          </p:cNvPr>
          <p:cNvPicPr>
            <a:picLocks noChangeAspect="1"/>
          </p:cNvPicPr>
          <p:nvPr/>
        </p:nvPicPr>
        <p:blipFill>
          <a:blip r:embed="rId4">
            <a:duotone>
              <a:schemeClr val="accent6">
                <a:shade val="45000"/>
                <a:satMod val="135000"/>
              </a:schemeClr>
              <a:prstClr val="white"/>
            </a:duotone>
          </a:blip>
          <a:stretch>
            <a:fillRect/>
          </a:stretch>
        </p:blipFill>
        <p:spPr>
          <a:xfrm>
            <a:off x="431802" y="2858922"/>
            <a:ext cx="829802" cy="105695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17186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1264250"/>
            <a:ext cx="8636000" cy="3683000"/>
          </a:xfrm>
          <a:ln>
            <a:noFill/>
          </a:ln>
        </p:spPr>
        <p:txBody>
          <a:bodyPr>
            <a:normAutofit fontScale="92500" lnSpcReduction="10000"/>
          </a:bodyPr>
          <a:lstStyle/>
          <a:p>
            <a:pPr marL="274320" indent="-274320">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Ibrutinib and acalabrutinib both covalently bind to BTK at the cysteine 481 (C481) amino acid</a:t>
            </a:r>
          </a:p>
          <a:p>
            <a:pPr marL="274320" indent="-274320">
              <a:spcBef>
                <a:spcPts val="0"/>
              </a:spcBef>
              <a:spcAft>
                <a:spcPts val="600"/>
              </a:spcAft>
              <a:buFont typeface="Arial" panose="020B0604020202020204" pitchFamily="34" charset="0"/>
              <a:buChar char="•"/>
            </a:pPr>
            <a:endParaRPr lang="en-US" sz="2800" dirty="0">
              <a:solidFill>
                <a:schemeClr val="tx1"/>
              </a:solidFill>
              <a:latin typeface="Calibri" panose="020F0502020204030204" pitchFamily="34" charset="0"/>
            </a:endParaRPr>
          </a:p>
          <a:p>
            <a:pPr marL="274320" indent="-274320">
              <a:spcBef>
                <a:spcPts val="0"/>
              </a:spcBef>
              <a:spcAft>
                <a:spcPts val="600"/>
              </a:spcAft>
              <a:buFont typeface="Arial" panose="020B0604020202020204" pitchFamily="34" charset="0"/>
              <a:buChar char="•"/>
            </a:pPr>
            <a:endParaRPr lang="en-US" sz="2800" dirty="0">
              <a:solidFill>
                <a:schemeClr val="tx1"/>
              </a:solidFill>
              <a:latin typeface="Calibri" panose="020F0502020204030204" pitchFamily="34" charset="0"/>
            </a:endParaRPr>
          </a:p>
          <a:p>
            <a:pPr marL="274320" indent="-274320">
              <a:spcBef>
                <a:spcPts val="0"/>
              </a:spcBef>
              <a:spcAft>
                <a:spcPts val="600"/>
              </a:spcAft>
              <a:buFont typeface="Arial" panose="020B0604020202020204" pitchFamily="34" charset="0"/>
              <a:buChar char="•"/>
            </a:pPr>
            <a:endParaRPr lang="en-US" sz="2800" dirty="0">
              <a:solidFill>
                <a:schemeClr val="tx1"/>
              </a:solidFill>
              <a:latin typeface="Calibri" panose="020F0502020204030204" pitchFamily="34" charset="0"/>
            </a:endParaRPr>
          </a:p>
          <a:p>
            <a:pPr marL="274320" indent="-274320">
              <a:spcBef>
                <a:spcPts val="0"/>
              </a:spcBef>
              <a:spcAft>
                <a:spcPts val="600"/>
              </a:spcAft>
              <a:buFont typeface="Arial" panose="020B0604020202020204" pitchFamily="34" charset="0"/>
              <a:buChar char="•"/>
            </a:pPr>
            <a:endParaRPr lang="en-US" sz="2000" dirty="0">
              <a:solidFill>
                <a:schemeClr val="tx1"/>
              </a:solidFill>
              <a:latin typeface="Calibri" panose="020F0502020204030204" pitchFamily="34" charset="0"/>
            </a:endParaRPr>
          </a:p>
          <a:p>
            <a:pPr marL="274320" indent="-274320">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Acquired resistance occurs due to this binding site mutation (cysteine to serine change so BTKi can no longer bind)</a:t>
            </a:r>
          </a:p>
          <a:p>
            <a:pPr marL="274320" indent="-274320">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If C481S mutation develops, resistance will occur with </a:t>
            </a:r>
            <a:r>
              <a:rPr lang="en-US" sz="2000" b="1" dirty="0">
                <a:solidFill>
                  <a:schemeClr val="tx1"/>
                </a:solidFill>
                <a:latin typeface="Calibri" panose="020F0502020204030204" pitchFamily="34" charset="0"/>
              </a:rPr>
              <a:t>both ibrutinib and acalabrutinib; </a:t>
            </a:r>
            <a:r>
              <a:rPr lang="en-US" sz="2000" dirty="0">
                <a:solidFill>
                  <a:schemeClr val="tx1"/>
                </a:solidFill>
                <a:latin typeface="Calibri" panose="020F0502020204030204" pitchFamily="34" charset="0"/>
              </a:rPr>
              <a:t>do not use acalabrutinib when there is resistance to ibrutinib </a:t>
            </a:r>
            <a:endParaRPr lang="en-US" sz="2800" dirty="0">
              <a:latin typeface="Calibri" panose="020F0502020204030204" pitchFamily="34" charset="0"/>
            </a:endParaRPr>
          </a:p>
          <a:p>
            <a:pPr marL="274320" indent="-274320">
              <a:spcBef>
                <a:spcPts val="0"/>
              </a:spcBef>
              <a:spcAft>
                <a:spcPts val="600"/>
              </a:spcAft>
              <a:buFont typeface="Arial" panose="020B0604020202020204" pitchFamily="34" charset="0"/>
              <a:buChar char="•"/>
            </a:pPr>
            <a:endParaRPr lang="en-US" sz="2800" dirty="0">
              <a:latin typeface="Calibri" panose="020F0502020204030204" pitchFamily="34" charset="0"/>
            </a:endParaRPr>
          </a:p>
          <a:p>
            <a:pPr marL="274320" indent="-274320">
              <a:spcBef>
                <a:spcPts val="0"/>
              </a:spcBef>
              <a:spcAft>
                <a:spcPts val="600"/>
              </a:spcAft>
              <a:buFont typeface="Arial" panose="020B0604020202020204" pitchFamily="34" charset="0"/>
              <a:buChar char="•"/>
            </a:pPr>
            <a:endParaRPr lang="en-US" sz="2800" dirty="0">
              <a:latin typeface="Calibri" panose="020F0502020204030204" pitchFamily="34" charset="0"/>
            </a:endParaRPr>
          </a:p>
        </p:txBody>
      </p:sp>
      <p:sp>
        <p:nvSpPr>
          <p:cNvPr id="4" name="Title 3"/>
          <p:cNvSpPr>
            <a:spLocks noGrp="1"/>
          </p:cNvSpPr>
          <p:nvPr>
            <p:ph type="ctr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When the Binding Site Changes</a:t>
            </a:r>
            <a:br>
              <a:rPr lang="en-US" sz="4000" b="1" dirty="0">
                <a:latin typeface="Calibri" panose="020F0502020204030204" pitchFamily="34" charset="0"/>
              </a:rPr>
            </a:br>
            <a:r>
              <a:rPr lang="en-US" sz="3600" b="1" i="1" dirty="0">
                <a:latin typeface="Calibri" panose="020F0502020204030204" pitchFamily="34" charset="0"/>
              </a:rPr>
              <a:t>Mutation Concerns</a:t>
            </a:r>
            <a:endParaRPr lang="en-US" sz="4000" b="1" dirty="0">
              <a:latin typeface="Calibri" panose="020F0502020204030204" pitchFamily="34" charset="0"/>
            </a:endParaRPr>
          </a:p>
        </p:txBody>
      </p:sp>
      <p:sp>
        <p:nvSpPr>
          <p:cNvPr id="5" name="TextBox 4">
            <a:extLst>
              <a:ext uri="{FF2B5EF4-FFF2-40B4-BE49-F238E27FC236}">
                <a16:creationId xmlns:a16="http://schemas.microsoft.com/office/drawing/2014/main" id="{763C74E1-0F4A-4E9E-863F-840DBD8AFE60}"/>
              </a:ext>
            </a:extLst>
          </p:cNvPr>
          <p:cNvSpPr txBox="1"/>
          <p:nvPr/>
        </p:nvSpPr>
        <p:spPr>
          <a:xfrm>
            <a:off x="254000" y="4686300"/>
            <a:ext cx="8890000" cy="444500"/>
          </a:xfrm>
          <a:prstGeom prst="rect">
            <a:avLst/>
          </a:prstGeom>
          <a:noFill/>
        </p:spPr>
        <p:txBody>
          <a:bodyPr wrap="squar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Wiestner A.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Haematologica</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2015; NCCN. CLL/SLL Guidelines. </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v4.2020; Byrd JC,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Oncotarget</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2018;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Wu J,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 Hematol Oncol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2016; Byrd JC,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Engl J Med</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2016; </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Woyach JA, et al.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Engl J Med. </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2014;</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Woyach JA.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Blood. </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2018.</a:t>
            </a:r>
          </a:p>
        </p:txBody>
      </p:sp>
      <p:grpSp>
        <p:nvGrpSpPr>
          <p:cNvPr id="9" name="Group 8">
            <a:extLst>
              <a:ext uri="{FF2B5EF4-FFF2-40B4-BE49-F238E27FC236}">
                <a16:creationId xmlns:a16="http://schemas.microsoft.com/office/drawing/2014/main" id="{43ACB198-CBC9-496A-95DB-A1981C05964F}"/>
              </a:ext>
            </a:extLst>
          </p:cNvPr>
          <p:cNvGrpSpPr/>
          <p:nvPr/>
        </p:nvGrpSpPr>
        <p:grpSpPr>
          <a:xfrm>
            <a:off x="1972564" y="1990777"/>
            <a:ext cx="5099719" cy="1233600"/>
            <a:chOff x="527775" y="1635124"/>
            <a:chExt cx="6489180" cy="2169808"/>
          </a:xfrm>
        </p:grpSpPr>
        <p:pic>
          <p:nvPicPr>
            <p:cNvPr id="10" name="Picture 9">
              <a:extLst>
                <a:ext uri="{FF2B5EF4-FFF2-40B4-BE49-F238E27FC236}">
                  <a16:creationId xmlns:a16="http://schemas.microsoft.com/office/drawing/2014/main" id="{AB6FE2CD-CCEB-40AA-B8B1-26534B35AB13}"/>
                </a:ext>
              </a:extLst>
            </p:cNvPr>
            <p:cNvPicPr>
              <a:picLocks noChangeAspect="1"/>
            </p:cNvPicPr>
            <p:nvPr/>
          </p:nvPicPr>
          <p:blipFill rotWithShape="1">
            <a:blip r:embed="rId3"/>
            <a:srcRect t="2517" b="56693"/>
            <a:stretch/>
          </p:blipFill>
          <p:spPr>
            <a:xfrm>
              <a:off x="527775" y="1775075"/>
              <a:ext cx="6044915" cy="2029857"/>
            </a:xfrm>
            <a:prstGeom prst="rect">
              <a:avLst/>
            </a:prstGeom>
          </p:spPr>
        </p:pic>
        <p:sp>
          <p:nvSpPr>
            <p:cNvPr id="11" name="TextBox 10">
              <a:extLst>
                <a:ext uri="{FF2B5EF4-FFF2-40B4-BE49-F238E27FC236}">
                  <a16:creationId xmlns:a16="http://schemas.microsoft.com/office/drawing/2014/main" id="{C7B2000A-1E49-46D4-AE85-C972839C3D64}"/>
                </a:ext>
              </a:extLst>
            </p:cNvPr>
            <p:cNvSpPr txBox="1"/>
            <p:nvPr/>
          </p:nvSpPr>
          <p:spPr>
            <a:xfrm>
              <a:off x="2226344" y="1635124"/>
              <a:ext cx="1307527" cy="1185569"/>
            </a:xfrm>
            <a:prstGeom prst="rect">
              <a:avLst/>
            </a:prstGeom>
            <a:solidFill>
              <a:schemeClr val="bg1"/>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Arial"/>
                </a:rPr>
                <a:t>Irreversible BTK Inhibitor (e.g., ibrutinib, acalabrutinib)</a:t>
              </a:r>
            </a:p>
          </p:txBody>
        </p:sp>
        <p:sp>
          <p:nvSpPr>
            <p:cNvPr id="12" name="TextBox 11">
              <a:extLst>
                <a:ext uri="{FF2B5EF4-FFF2-40B4-BE49-F238E27FC236}">
                  <a16:creationId xmlns:a16="http://schemas.microsoft.com/office/drawing/2014/main" id="{55B9AEED-9FEB-4AFD-AC20-55F13577AEEF}"/>
                </a:ext>
              </a:extLst>
            </p:cNvPr>
            <p:cNvSpPr txBox="1"/>
            <p:nvPr/>
          </p:nvSpPr>
          <p:spPr>
            <a:xfrm>
              <a:off x="939800" y="2887023"/>
              <a:ext cx="458131" cy="256101"/>
            </a:xfrm>
            <a:prstGeom prst="rect">
              <a:avLst/>
            </a:prstGeom>
            <a:solidFill>
              <a:srgbClr val="1F9C9A"/>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Arial"/>
              </a:endParaRPr>
            </a:p>
          </p:txBody>
        </p:sp>
        <p:sp>
          <p:nvSpPr>
            <p:cNvPr id="13" name="TextBox 12">
              <a:extLst>
                <a:ext uri="{FF2B5EF4-FFF2-40B4-BE49-F238E27FC236}">
                  <a16:creationId xmlns:a16="http://schemas.microsoft.com/office/drawing/2014/main" id="{07A52113-D5F0-44DF-9337-F06D42A9AB96}"/>
                </a:ext>
              </a:extLst>
            </p:cNvPr>
            <p:cNvSpPr txBox="1"/>
            <p:nvPr/>
          </p:nvSpPr>
          <p:spPr>
            <a:xfrm>
              <a:off x="765842" y="2860272"/>
              <a:ext cx="771789" cy="381655"/>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Arial"/>
                </a:rPr>
                <a:t>Cysteine</a:t>
              </a:r>
            </a:p>
          </p:txBody>
        </p:sp>
        <p:sp>
          <p:nvSpPr>
            <p:cNvPr id="14" name="TextBox 13">
              <a:extLst>
                <a:ext uri="{FF2B5EF4-FFF2-40B4-BE49-F238E27FC236}">
                  <a16:creationId xmlns:a16="http://schemas.microsoft.com/office/drawing/2014/main" id="{5BF60AA1-F7EB-407F-A926-B281943B4EC1}"/>
                </a:ext>
              </a:extLst>
            </p:cNvPr>
            <p:cNvSpPr txBox="1"/>
            <p:nvPr/>
          </p:nvSpPr>
          <p:spPr>
            <a:xfrm>
              <a:off x="4929569" y="1768932"/>
              <a:ext cx="1307527" cy="966319"/>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90000"/>
                </a:lnSpc>
                <a:spcBef>
                  <a:spcPts val="0"/>
                </a:spcBef>
                <a:spcAft>
                  <a:spcPts val="0"/>
                </a:spcAft>
                <a:buClr>
                  <a:srgbClr val="553E88"/>
                </a:buClr>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Arial"/>
                </a:rPr>
                <a:t>Irreversible (covalent) binding</a:t>
              </a:r>
            </a:p>
          </p:txBody>
        </p:sp>
        <p:sp>
          <p:nvSpPr>
            <p:cNvPr id="15" name="TextBox 14">
              <a:extLst>
                <a:ext uri="{FF2B5EF4-FFF2-40B4-BE49-F238E27FC236}">
                  <a16:creationId xmlns:a16="http://schemas.microsoft.com/office/drawing/2014/main" id="{EF0B379A-D24C-40A3-A8F2-1AC890F4BEAB}"/>
                </a:ext>
              </a:extLst>
            </p:cNvPr>
            <p:cNvSpPr txBox="1"/>
            <p:nvPr/>
          </p:nvSpPr>
          <p:spPr>
            <a:xfrm>
              <a:off x="4601800" y="3218839"/>
              <a:ext cx="2415155" cy="406016"/>
            </a:xfrm>
            <a:prstGeom prst="rect">
              <a:avLst/>
            </a:prstGeom>
            <a:solidFill>
              <a:schemeClr val="bg1"/>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a:rPr>
                <a:t>Persistent/irreversible inhibition</a:t>
              </a:r>
            </a:p>
          </p:txBody>
        </p:sp>
        <p:sp>
          <p:nvSpPr>
            <p:cNvPr id="16" name="TextBox 15">
              <a:extLst>
                <a:ext uri="{FF2B5EF4-FFF2-40B4-BE49-F238E27FC236}">
                  <a16:creationId xmlns:a16="http://schemas.microsoft.com/office/drawing/2014/main" id="{1DA04F02-49DB-4BF0-9B06-135F7EC9899E}"/>
                </a:ext>
              </a:extLst>
            </p:cNvPr>
            <p:cNvSpPr txBox="1"/>
            <p:nvPr/>
          </p:nvSpPr>
          <p:spPr>
            <a:xfrm>
              <a:off x="1900570" y="3123632"/>
              <a:ext cx="1422986" cy="381655"/>
            </a:xfrm>
            <a:prstGeom prst="rect">
              <a:avLst/>
            </a:prstGeom>
            <a:solidFill>
              <a:schemeClr val="bg1"/>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Arial"/>
                </a:rPr>
                <a:t>ATP binding pocket</a:t>
              </a:r>
            </a:p>
          </p:txBody>
        </p:sp>
        <p:sp>
          <p:nvSpPr>
            <p:cNvPr id="17" name="TextBox 16">
              <a:extLst>
                <a:ext uri="{FF2B5EF4-FFF2-40B4-BE49-F238E27FC236}">
                  <a16:creationId xmlns:a16="http://schemas.microsoft.com/office/drawing/2014/main" id="{7828E2F6-7139-42CC-8C18-9F8CC780ADC5}"/>
                </a:ext>
              </a:extLst>
            </p:cNvPr>
            <p:cNvSpPr txBox="1"/>
            <p:nvPr/>
          </p:nvSpPr>
          <p:spPr>
            <a:xfrm>
              <a:off x="621220" y="1725988"/>
              <a:ext cx="318580" cy="360445"/>
            </a:xfrm>
            <a:prstGeom prst="rect">
              <a:avLst/>
            </a:prstGeom>
            <a:solidFill>
              <a:schemeClr val="bg1"/>
            </a:solid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553E88"/>
                </a:buClr>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Arial"/>
              </a:endParaRPr>
            </a:p>
          </p:txBody>
        </p:sp>
      </p:grpSp>
    </p:spTree>
    <p:extLst>
      <p:ext uri="{BB962C8B-B14F-4D97-AF65-F5344CB8AC3E}">
        <p14:creationId xmlns:p14="http://schemas.microsoft.com/office/powerpoint/2010/main" val="8124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DC9A-4F3C-4960-A80C-4EAC1C0B0FD7}"/>
              </a:ext>
            </a:extLst>
          </p:cNvPr>
          <p:cNvSpPr>
            <a:spLocks noGrp="1"/>
          </p:cNvSpPr>
          <p:nvPr>
            <p:ph type="ctrTitle"/>
          </p:nvPr>
        </p:nvSpPr>
        <p:spPr/>
        <p:txBody>
          <a:bodyPr/>
          <a:lstStyle/>
          <a:p>
            <a:r>
              <a:rPr lang="en-US" b="1" dirty="0"/>
              <a:t>Poll Question</a:t>
            </a:r>
          </a:p>
        </p:txBody>
      </p:sp>
    </p:spTree>
    <p:custDataLst>
      <p:tags r:id="rId1"/>
    </p:custDataLst>
    <p:extLst>
      <p:ext uri="{BB962C8B-B14F-4D97-AF65-F5344CB8AC3E}">
        <p14:creationId xmlns:p14="http://schemas.microsoft.com/office/powerpoint/2010/main" val="1066544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rmAutofit/>
          </a:bodyPr>
          <a:lstStyle/>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Ibrutinib dose should be increased</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Switch to a different BTKi (i.e., acalabrutinib)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Switch to venetoclax + rituximab </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Add obinutuzumab to ibrutinib therapy</a:t>
            </a:r>
          </a:p>
          <a:p>
            <a:pPr marL="457200" indent="-457200">
              <a:lnSpc>
                <a:spcPct val="90000"/>
              </a:lnSpc>
              <a:spcBef>
                <a:spcPts val="0"/>
              </a:spcBef>
              <a:spcAft>
                <a:spcPts val="1200"/>
              </a:spcAft>
              <a:buFont typeface="+mj-lt"/>
              <a:buAutoNum type="alphaUcPeriod"/>
            </a:pPr>
            <a:endParaRPr lang="en-US" sz="28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400" b="1" dirty="0">
                <a:latin typeface="Calibri" panose="020F0502020204030204" pitchFamily="34" charset="0"/>
              </a:rPr>
              <a:t>JC is a 74-year-old female with CLL who has been on ibrutinib therapy for over a year. She now presents with progressive symptoms, and molecular analysis finds a BTK C481S mutation present. </a:t>
            </a:r>
            <a:br>
              <a:rPr lang="en-US" sz="2400" b="1" dirty="0">
                <a:latin typeface="Calibri" panose="020F0502020204030204" pitchFamily="34" charset="0"/>
              </a:rPr>
            </a:br>
            <a:r>
              <a:rPr lang="en-US" sz="2400" b="1" dirty="0">
                <a:latin typeface="Calibri" panose="020F0502020204030204" pitchFamily="34" charset="0"/>
              </a:rPr>
              <a:t>What is the best treatment option JC at this time? </a:t>
            </a:r>
          </a:p>
        </p:txBody>
      </p:sp>
    </p:spTree>
    <p:extLst>
      <p:ext uri="{BB962C8B-B14F-4D97-AF65-F5344CB8AC3E}">
        <p14:creationId xmlns:p14="http://schemas.microsoft.com/office/powerpoint/2010/main" val="19237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529D-4291-4C6C-A5CD-C7474084D819}"/>
              </a:ext>
            </a:extLst>
          </p:cNvPr>
          <p:cNvSpPr>
            <a:spLocks noGrp="1"/>
          </p:cNvSpPr>
          <p:nvPr>
            <p:ph type="ctrTitle"/>
          </p:nvPr>
        </p:nvSpPr>
        <p:spPr>
          <a:xfrm>
            <a:off x="4021689" y="2020490"/>
            <a:ext cx="4752574" cy="1102519"/>
          </a:xfrm>
        </p:spPr>
        <p:txBody>
          <a:bodyPr>
            <a:normAutofit fontScale="90000"/>
          </a:bodyPr>
          <a:lstStyle/>
          <a:p>
            <a:r>
              <a:rPr lang="en-US" b="1" i="1" dirty="0"/>
              <a:t>Demographic and Pre-test Questions</a:t>
            </a:r>
          </a:p>
        </p:txBody>
      </p:sp>
    </p:spTree>
    <p:extLst>
      <p:ext uri="{BB962C8B-B14F-4D97-AF65-F5344CB8AC3E}">
        <p14:creationId xmlns:p14="http://schemas.microsoft.com/office/powerpoint/2010/main" val="10681401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rmAutofit/>
          </a:bodyPr>
          <a:lstStyle/>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Ibrutinib dose should be increased</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Switch to a different BTKi (i.e., acalabrutinib)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Switch to venetoclax + rituximab </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Add obinutuzumab to ibrutinib therapy</a:t>
            </a:r>
          </a:p>
          <a:p>
            <a:pPr marL="457200" indent="-457200">
              <a:lnSpc>
                <a:spcPct val="90000"/>
              </a:lnSpc>
              <a:spcBef>
                <a:spcPts val="0"/>
              </a:spcBef>
              <a:spcAft>
                <a:spcPts val="1200"/>
              </a:spcAft>
              <a:buFont typeface="+mj-lt"/>
              <a:buAutoNum type="alphaUcPeriod"/>
            </a:pPr>
            <a:endParaRPr lang="en-US" sz="28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400" b="1" dirty="0">
                <a:latin typeface="Calibri" panose="020F0502020204030204" pitchFamily="34" charset="0"/>
              </a:rPr>
              <a:t>JC is a 74-year-old female with CLL who has been on ibrutinib therapy for over a year. She now presents with progressive symptoms, and molecular analysis finds a BTK C481S mutation present. </a:t>
            </a:r>
            <a:br>
              <a:rPr lang="en-US" sz="2400" b="1" dirty="0">
                <a:latin typeface="Calibri" panose="020F0502020204030204" pitchFamily="34" charset="0"/>
              </a:rPr>
            </a:br>
            <a:r>
              <a:rPr lang="en-US" sz="2400" b="1" dirty="0">
                <a:latin typeface="Calibri" panose="020F0502020204030204" pitchFamily="34" charset="0"/>
              </a:rPr>
              <a:t>What is the best treatment option JC at this time? </a:t>
            </a:r>
          </a:p>
        </p:txBody>
      </p:sp>
      <p:sp>
        <p:nvSpPr>
          <p:cNvPr id="4" name="Rectangle 3">
            <a:extLst>
              <a:ext uri="{FF2B5EF4-FFF2-40B4-BE49-F238E27FC236}">
                <a16:creationId xmlns:a16="http://schemas.microsoft.com/office/drawing/2014/main" id="{AD855856-46DE-4360-8AC7-E11A78943231}"/>
              </a:ext>
            </a:extLst>
          </p:cNvPr>
          <p:cNvSpPr/>
          <p:nvPr/>
        </p:nvSpPr>
        <p:spPr>
          <a:xfrm>
            <a:off x="508000" y="2946400"/>
            <a:ext cx="5346700" cy="482600"/>
          </a:xfrm>
          <a:prstGeom prst="rect">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644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000" y="4686300"/>
            <a:ext cx="8890000" cy="444500"/>
          </a:xfrm>
          <a:prstGeom prst="rect">
            <a:avLst/>
          </a:prstGeom>
          <a:noFill/>
        </p:spPr>
        <p:txBody>
          <a:bodyPr wrap="non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Reiff SD, et al.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Cancer Discov</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2018;</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Woyach JA, et al</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EHA. </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2018. Abstract PF355;</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 </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Bond DA, Woyach JA. </a:t>
            </a:r>
            <a:r>
              <a:rPr kumimoji="0" lang="fr-FR" sz="12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Curr Hematol Malig Rep. </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2019.</a:t>
            </a:r>
          </a:p>
        </p:txBody>
      </p:sp>
      <p:graphicFrame>
        <p:nvGraphicFramePr>
          <p:cNvPr id="6" name="Group 155">
            <a:extLst>
              <a:ext uri="{FF2B5EF4-FFF2-40B4-BE49-F238E27FC236}">
                <a16:creationId xmlns:a16="http://schemas.microsoft.com/office/drawing/2014/main" id="{112CADDC-CDCE-43FA-8848-EE6BB30CD34C}"/>
              </a:ext>
            </a:extLst>
          </p:cNvPr>
          <p:cNvGraphicFramePr>
            <a:graphicFrameLocks/>
          </p:cNvGraphicFramePr>
          <p:nvPr>
            <p:extLst>
              <p:ext uri="{D42A27DB-BD31-4B8C-83A1-F6EECF244321}">
                <p14:modId xmlns:p14="http://schemas.microsoft.com/office/powerpoint/2010/main" val="3357801418"/>
              </p:ext>
            </p:extLst>
          </p:nvPr>
        </p:nvGraphicFramePr>
        <p:xfrm>
          <a:off x="466343" y="1299682"/>
          <a:ext cx="8211313" cy="1870428"/>
        </p:xfrm>
        <a:graphic>
          <a:graphicData uri="http://schemas.openxmlformats.org/drawingml/2006/table">
            <a:tbl>
              <a:tblPr firstRow="1" bandRow="1" bandCol="1">
                <a:tableStyleId>{EB9631B5-78F2-41C9-869B-9F39066F8104}</a:tableStyleId>
              </a:tblPr>
              <a:tblGrid>
                <a:gridCol w="1719376">
                  <a:extLst>
                    <a:ext uri="{9D8B030D-6E8A-4147-A177-3AD203B41FA5}">
                      <a16:colId xmlns:a16="http://schemas.microsoft.com/office/drawing/2014/main" val="20000"/>
                    </a:ext>
                  </a:extLst>
                </a:gridCol>
                <a:gridCol w="2230832">
                  <a:extLst>
                    <a:ext uri="{9D8B030D-6E8A-4147-A177-3AD203B41FA5}">
                      <a16:colId xmlns:a16="http://schemas.microsoft.com/office/drawing/2014/main" val="2990590488"/>
                    </a:ext>
                  </a:extLst>
                </a:gridCol>
                <a:gridCol w="2020824">
                  <a:extLst>
                    <a:ext uri="{9D8B030D-6E8A-4147-A177-3AD203B41FA5}">
                      <a16:colId xmlns:a16="http://schemas.microsoft.com/office/drawing/2014/main" val="20002"/>
                    </a:ext>
                  </a:extLst>
                </a:gridCol>
                <a:gridCol w="2240281">
                  <a:extLst>
                    <a:ext uri="{9D8B030D-6E8A-4147-A177-3AD203B41FA5}">
                      <a16:colId xmlns:a16="http://schemas.microsoft.com/office/drawing/2014/main" val="20003"/>
                    </a:ext>
                  </a:extLst>
                </a:gridCol>
              </a:tblGrid>
              <a:tr h="30604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u="none" strike="noStrike" kern="1200" cap="none" normalizeH="0" baseline="0" dirty="0">
                          <a:ln>
                            <a:noFill/>
                          </a:ln>
                          <a:solidFill>
                            <a:schemeClr val="bg1"/>
                          </a:solidFill>
                          <a:effectLst/>
                          <a:latin typeface="+mn-lt"/>
                        </a:rPr>
                        <a:t>BTK inhibitor</a:t>
                      </a:r>
                      <a:endParaRPr kumimoji="0" lang="en-US" sz="1600" b="1" i="0" u="none" strike="noStrike" kern="1200" cap="none" normalizeH="0" baseline="0" dirty="0">
                        <a:ln>
                          <a:noFill/>
                        </a:ln>
                        <a:solidFill>
                          <a:schemeClr val="bg1"/>
                        </a:solidFill>
                        <a:effectLst/>
                        <a:latin typeface="+mn-lt"/>
                        <a:ea typeface="+mn-ea"/>
                        <a:cs typeface="Arial"/>
                      </a:endParaRPr>
                    </a:p>
                  </a:txBody>
                  <a:tcPr marL="68580" marR="68580" marT="34331" marB="34331" anchor="ctr" horzOverflow="overflow">
                    <a:solidFill>
                      <a:srgbClr val="F2572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rPr>
                        <a:t>Mechanism</a:t>
                      </a:r>
                      <a:endParaRPr lang="en-US" sz="1600" b="1" dirty="0">
                        <a:solidFill>
                          <a:schemeClr val="bg1"/>
                        </a:solidFill>
                        <a:latin typeface="+mn-lt"/>
                        <a:cs typeface="Arial"/>
                      </a:endParaRPr>
                    </a:p>
                  </a:txBody>
                  <a:tcPr marL="68580" marR="68580" marT="34331" marB="34331" anchor="ctr" horzOverflow="overflow">
                    <a:solidFill>
                      <a:srgbClr val="F25724"/>
                    </a:solidFill>
                  </a:tcPr>
                </a:tc>
                <a:tc>
                  <a:txBody>
                    <a:bodyPr/>
                    <a:lstStyle/>
                    <a:p>
                      <a:pPr algn="ctr"/>
                      <a:r>
                        <a:rPr lang="en-US" sz="1600" dirty="0">
                          <a:latin typeface="+mn-lt"/>
                        </a:rPr>
                        <a:t>Selectivity</a:t>
                      </a:r>
                      <a:r>
                        <a:rPr lang="en-US" sz="1600" baseline="0" dirty="0">
                          <a:latin typeface="+mn-lt"/>
                        </a:rPr>
                        <a:t> for BTK</a:t>
                      </a:r>
                      <a:endParaRPr lang="en-US" sz="1600" b="1" dirty="0">
                        <a:solidFill>
                          <a:srgbClr val="000000"/>
                        </a:solidFill>
                        <a:latin typeface="+mn-lt"/>
                        <a:cs typeface="Arial"/>
                      </a:endParaRPr>
                    </a:p>
                  </a:txBody>
                  <a:tcPr marL="68580" marR="68580" marT="34331" marB="34331" anchor="ctr" horzOverflow="overflow">
                    <a:solidFill>
                      <a:srgbClr val="F25724"/>
                    </a:solidFill>
                  </a:tcPr>
                </a:tc>
                <a:tc>
                  <a:txBody>
                    <a:bodyPr/>
                    <a:lstStyle/>
                    <a:p>
                      <a:pPr algn="ctr"/>
                      <a:r>
                        <a:rPr lang="en-US" sz="1600" dirty="0">
                          <a:latin typeface="+mn-lt"/>
                        </a:rPr>
                        <a:t>Phase of development</a:t>
                      </a:r>
                      <a:endParaRPr lang="en-US" sz="1600" b="1" dirty="0">
                        <a:solidFill>
                          <a:srgbClr val="000000"/>
                        </a:solidFill>
                        <a:latin typeface="+mn-lt"/>
                        <a:cs typeface="Arial"/>
                      </a:endParaRPr>
                    </a:p>
                  </a:txBody>
                  <a:tcPr marL="68580" marR="68580" marT="34331" marB="34331" anchor="ctr" horzOverflow="overflow">
                    <a:solidFill>
                      <a:srgbClr val="F25724"/>
                    </a:solidFill>
                  </a:tcPr>
                </a:tc>
                <a:extLst>
                  <a:ext uri="{0D108BD9-81ED-4DB2-BD59-A6C34878D82A}">
                    <a16:rowId xmlns:a16="http://schemas.microsoft.com/office/drawing/2014/main" val="10000"/>
                  </a:ext>
                </a:extLst>
              </a:tr>
              <a:tr h="10340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u="none" strike="noStrike" cap="none" normalizeH="0" baseline="0" dirty="0">
                          <a:ln>
                            <a:noFill/>
                          </a:ln>
                          <a:effectLst/>
                          <a:latin typeface="+mn-lt"/>
                        </a:rPr>
                        <a:t>Zanubrutinib</a:t>
                      </a:r>
                      <a:endParaRPr kumimoji="0" lang="en-US" sz="1400" b="1" i="0" u="none" strike="noStrike" kern="1200" cap="none" normalizeH="0" baseline="0" dirty="0">
                        <a:ln>
                          <a:noFill/>
                        </a:ln>
                        <a:solidFill>
                          <a:schemeClr val="bg2">
                            <a:lumMod val="10000"/>
                          </a:schemeClr>
                        </a:solidFill>
                        <a:effectLst/>
                        <a:latin typeface="+mn-lt"/>
                        <a:ea typeface="+mn-ea"/>
                        <a:cs typeface="Arial"/>
                      </a:endParaRPr>
                    </a:p>
                  </a:txBody>
                  <a:tcPr marL="68580" marR="68580" marT="34331" marB="34331" anchor="ctr" horzOverflow="overflow"/>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pPr>
                      <a:r>
                        <a:rPr lang="en-US" sz="1400" dirty="0">
                          <a:latin typeface="+mn-lt"/>
                        </a:rPr>
                        <a:t>Covalent, Irreversible</a:t>
                      </a:r>
                      <a:endParaRPr lang="en-US" sz="1400" dirty="0">
                        <a:solidFill>
                          <a:srgbClr val="000000"/>
                        </a:solidFill>
                        <a:latin typeface="+mn-lt"/>
                        <a:cs typeface="Arial"/>
                      </a:endParaRPr>
                    </a:p>
                  </a:txBody>
                  <a:tcPr marL="102482" marR="102482" marT="0" marB="0" anchor="ctr"/>
                </a:tc>
                <a:tc>
                  <a:txBody>
                    <a:bodyPr/>
                    <a:lstStyle/>
                    <a:p>
                      <a:pPr algn="ctr">
                        <a:lnSpc>
                          <a:spcPct val="100000"/>
                        </a:lnSpc>
                      </a:pPr>
                      <a:r>
                        <a:rPr lang="en-US" sz="1400" dirty="0">
                          <a:latin typeface="+mn-lt"/>
                        </a:rPr>
                        <a:t>Moderate</a:t>
                      </a:r>
                      <a:endParaRPr lang="en-US" sz="1400" dirty="0">
                        <a:solidFill>
                          <a:srgbClr val="000000"/>
                        </a:solidFill>
                        <a:latin typeface="+mn-lt"/>
                        <a:cs typeface="Arial"/>
                      </a:endParaRPr>
                    </a:p>
                  </a:txBody>
                  <a:tcPr marL="102482" marR="102482" marT="0" marB="0" anchor="ctr"/>
                </a:tc>
                <a:tc>
                  <a:txBody>
                    <a:bodyPr/>
                    <a:lstStyle/>
                    <a:p>
                      <a:pPr algn="ctr">
                        <a:lnSpc>
                          <a:spcPct val="100000"/>
                        </a:lnSpc>
                      </a:pPr>
                      <a:r>
                        <a:rPr lang="en-US" sz="1400" dirty="0">
                          <a:latin typeface="+mn-lt"/>
                        </a:rPr>
                        <a:t>II/III</a:t>
                      </a:r>
                      <a:endParaRPr lang="en-US" sz="1400" dirty="0">
                        <a:solidFill>
                          <a:srgbClr val="000000"/>
                        </a:solidFill>
                        <a:latin typeface="+mn-lt"/>
                        <a:cs typeface="Arial"/>
                      </a:endParaRPr>
                    </a:p>
                  </a:txBody>
                  <a:tcPr marL="102482" marR="102482" marT="0" marB="0" anchor="ctr"/>
                </a:tc>
                <a:extLst>
                  <a:ext uri="{0D108BD9-81ED-4DB2-BD59-A6C34878D82A}">
                    <a16:rowId xmlns:a16="http://schemas.microsoft.com/office/drawing/2014/main" val="10002"/>
                  </a:ext>
                </a:extLst>
              </a:tr>
              <a:tr h="0">
                <a:tc>
                  <a:txBody>
                    <a:bodyPr/>
                    <a:lstStyle/>
                    <a:p>
                      <a:pPr algn="ctr"/>
                      <a:r>
                        <a:rPr lang="en-US" sz="1400" b="1" dirty="0">
                          <a:latin typeface="+mn-lt"/>
                        </a:rPr>
                        <a:t>Tirabrutinib</a:t>
                      </a:r>
                      <a:endParaRPr lang="en-US" sz="1400" b="1" dirty="0">
                        <a:latin typeface="+mn-lt"/>
                        <a:cs typeface="Arial"/>
                      </a:endParaRPr>
                    </a:p>
                  </a:txBody>
                  <a:tcPr marL="68580" marR="68580" marT="34331" marB="34331" anchor="ctr" horzOverflow="overflow">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pPr>
                      <a:r>
                        <a:rPr lang="en-US" sz="1400" dirty="0">
                          <a:latin typeface="+mn-lt"/>
                        </a:rPr>
                        <a:t>Covalent, Irreversible</a:t>
                      </a:r>
                      <a:endParaRPr lang="en-US" sz="1400" dirty="0">
                        <a:solidFill>
                          <a:srgbClr val="000000"/>
                        </a:solidFill>
                        <a:latin typeface="+mn-lt"/>
                        <a:cs typeface="Arial"/>
                      </a:endParaRPr>
                    </a:p>
                  </a:txBody>
                  <a:tcPr marL="102482" marR="102482" marT="0" marB="0" anchor="ctr">
                    <a:noFill/>
                  </a:tcPr>
                </a:tc>
                <a:tc>
                  <a:txBody>
                    <a:bodyPr/>
                    <a:lstStyle/>
                    <a:p>
                      <a:pPr algn="ctr">
                        <a:lnSpc>
                          <a:spcPct val="100000"/>
                        </a:lnSpc>
                      </a:pPr>
                      <a:r>
                        <a:rPr lang="en-US" sz="1400" dirty="0">
                          <a:latin typeface="+mn-lt"/>
                        </a:rPr>
                        <a:t>High</a:t>
                      </a:r>
                      <a:endParaRPr lang="en-US" sz="1400" dirty="0">
                        <a:solidFill>
                          <a:srgbClr val="000000"/>
                        </a:solidFill>
                        <a:latin typeface="+mn-lt"/>
                        <a:cs typeface="Arial"/>
                      </a:endParaRPr>
                    </a:p>
                  </a:txBody>
                  <a:tcPr marL="102482" marR="102482" marT="0" marB="0" anchor="ctr">
                    <a:noFill/>
                  </a:tcPr>
                </a:tc>
                <a:tc>
                  <a:txBody>
                    <a:bodyPr/>
                    <a:lstStyle/>
                    <a:p>
                      <a:pPr algn="ctr">
                        <a:lnSpc>
                          <a:spcPct val="100000"/>
                        </a:lnSpc>
                      </a:pPr>
                      <a:r>
                        <a:rPr lang="en-US" sz="1400" dirty="0">
                          <a:latin typeface="+mn-lt"/>
                        </a:rPr>
                        <a:t>I/II</a:t>
                      </a:r>
                      <a:endParaRPr lang="en-US" sz="1400" dirty="0">
                        <a:solidFill>
                          <a:srgbClr val="000000"/>
                        </a:solidFill>
                        <a:latin typeface="+mn-lt"/>
                        <a:cs typeface="Arial"/>
                      </a:endParaRPr>
                    </a:p>
                  </a:txBody>
                  <a:tcPr marL="102482" marR="102482" marT="0" marB="0" anchor="ctr">
                    <a:noFill/>
                  </a:tcPr>
                </a:tc>
                <a:extLst>
                  <a:ext uri="{0D108BD9-81ED-4DB2-BD59-A6C34878D82A}">
                    <a16:rowId xmlns:a16="http://schemas.microsoft.com/office/drawing/2014/main" val="10003"/>
                  </a:ext>
                </a:extLst>
              </a:tr>
              <a:tr h="331294">
                <a:tc>
                  <a:txBody>
                    <a:bodyPr/>
                    <a:lstStyle/>
                    <a:p>
                      <a:pPr algn="ctr"/>
                      <a:r>
                        <a:rPr lang="en-US" sz="1400" b="1" dirty="0">
                          <a:latin typeface="+mn-lt"/>
                        </a:rPr>
                        <a:t>Vecabrutinib</a:t>
                      </a:r>
                      <a:endParaRPr lang="en-US" sz="1400" b="1" dirty="0">
                        <a:latin typeface="+mn-lt"/>
                        <a:cs typeface="Arial"/>
                      </a:endParaRPr>
                    </a:p>
                  </a:txBody>
                  <a:tcPr marL="68580" marR="68580" marT="34331" marB="34331" anchor="ctr" horzOverflow="overflow"/>
                </a:tc>
                <a:tc>
                  <a:txBody>
                    <a:bodyPr/>
                    <a:lstStyle/>
                    <a:p>
                      <a:pPr algn="ctr"/>
                      <a:r>
                        <a:rPr lang="en-US" sz="1400" dirty="0">
                          <a:latin typeface="+mn-lt"/>
                        </a:rPr>
                        <a:t>Non-covalent, Reversible</a:t>
                      </a:r>
                      <a:endParaRPr lang="en-US" sz="1400" dirty="0">
                        <a:latin typeface="+mn-lt"/>
                        <a:cs typeface="Arial"/>
                      </a:endParaRPr>
                    </a:p>
                  </a:txBody>
                  <a:tcPr marL="102482" marR="102482" marT="0" marB="0" anchor="ctr"/>
                </a:tc>
                <a:tc>
                  <a:txBody>
                    <a:bodyPr/>
                    <a:lstStyle/>
                    <a:p>
                      <a:pPr algn="ctr"/>
                      <a:r>
                        <a:rPr lang="en-US" sz="1400" dirty="0">
                          <a:latin typeface="+mn-lt"/>
                        </a:rPr>
                        <a:t>Moderate</a:t>
                      </a:r>
                      <a:endParaRPr lang="en-US" sz="1400" dirty="0">
                        <a:latin typeface="+mn-lt"/>
                        <a:cs typeface="Arial"/>
                      </a:endParaRPr>
                    </a:p>
                  </a:txBody>
                  <a:tcPr marL="102482" marR="102482"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n-lt"/>
                        </a:rPr>
                        <a:t>I/II</a:t>
                      </a:r>
                      <a:endParaRPr lang="en-US" sz="1400" dirty="0">
                        <a:solidFill>
                          <a:srgbClr val="000000"/>
                        </a:solidFill>
                        <a:latin typeface="+mn-lt"/>
                        <a:cs typeface="Arial"/>
                      </a:endParaRPr>
                    </a:p>
                  </a:txBody>
                  <a:tcPr marL="102482" marR="102482" marT="0" marB="0" anchor="ctr"/>
                </a:tc>
                <a:extLst>
                  <a:ext uri="{0D108BD9-81ED-4DB2-BD59-A6C34878D82A}">
                    <a16:rowId xmlns:a16="http://schemas.microsoft.com/office/drawing/2014/main" val="1551763862"/>
                  </a:ext>
                </a:extLst>
              </a:tr>
              <a:tr h="331294">
                <a:tc>
                  <a:txBody>
                    <a:bodyPr/>
                    <a:lstStyle/>
                    <a:p>
                      <a:pPr algn="ctr"/>
                      <a:r>
                        <a:rPr lang="en-US" sz="1400" b="1" dirty="0">
                          <a:latin typeface="+mn-lt"/>
                        </a:rPr>
                        <a:t>LOXO-305</a:t>
                      </a:r>
                      <a:endParaRPr lang="en-US" sz="1400" b="1" dirty="0">
                        <a:latin typeface="+mn-lt"/>
                        <a:cs typeface="Arial"/>
                      </a:endParaRPr>
                    </a:p>
                  </a:txBody>
                  <a:tcPr marL="68580" marR="68580" marT="34331" marB="34331" anchor="ctr" horzOverflow="overflow">
                    <a:noFill/>
                  </a:tcPr>
                </a:tc>
                <a:tc>
                  <a:txBody>
                    <a:bodyPr/>
                    <a:lstStyle/>
                    <a:p>
                      <a:pPr algn="ctr"/>
                      <a:r>
                        <a:rPr lang="en-US" sz="1400" dirty="0">
                          <a:latin typeface="+mn-lt"/>
                        </a:rPr>
                        <a:t>Non-covalent, Reversible</a:t>
                      </a:r>
                      <a:endParaRPr lang="en-US" sz="1400" dirty="0">
                        <a:latin typeface="+mn-lt"/>
                        <a:cs typeface="Arial"/>
                      </a:endParaRPr>
                    </a:p>
                  </a:txBody>
                  <a:tcPr marL="102482" marR="102482" marT="0" marB="0" anchor="ctr">
                    <a:noFill/>
                  </a:tcPr>
                </a:tc>
                <a:tc>
                  <a:txBody>
                    <a:bodyPr/>
                    <a:lstStyle/>
                    <a:p>
                      <a:pPr algn="ctr"/>
                      <a:r>
                        <a:rPr lang="en-US" sz="1400" dirty="0">
                          <a:latin typeface="+mn-lt"/>
                        </a:rPr>
                        <a:t>High</a:t>
                      </a:r>
                      <a:endParaRPr lang="en-US" sz="1400" dirty="0">
                        <a:latin typeface="+mn-lt"/>
                        <a:cs typeface="Arial"/>
                      </a:endParaRPr>
                    </a:p>
                  </a:txBody>
                  <a:tcPr marL="102482" marR="102482" marT="0" marB="0" anchor="ctr">
                    <a:noFill/>
                  </a:tcPr>
                </a:tc>
                <a:tc>
                  <a:txBody>
                    <a:bodyPr/>
                    <a:lstStyle/>
                    <a:p>
                      <a:pPr algn="ctr">
                        <a:lnSpc>
                          <a:spcPct val="100000"/>
                        </a:lnSpc>
                      </a:pPr>
                      <a:r>
                        <a:rPr lang="en-US" sz="1400" dirty="0">
                          <a:latin typeface="+mn-lt"/>
                        </a:rPr>
                        <a:t>I</a:t>
                      </a:r>
                      <a:endParaRPr lang="en-US" sz="1400" dirty="0">
                        <a:solidFill>
                          <a:srgbClr val="000000"/>
                        </a:solidFill>
                        <a:latin typeface="+mn-lt"/>
                        <a:cs typeface="Arial"/>
                      </a:endParaRPr>
                    </a:p>
                  </a:txBody>
                  <a:tcPr marL="102482" marR="102482" marT="0" marB="0" anchor="ctr">
                    <a:noFill/>
                  </a:tcPr>
                </a:tc>
                <a:extLst>
                  <a:ext uri="{0D108BD9-81ED-4DB2-BD59-A6C34878D82A}">
                    <a16:rowId xmlns:a16="http://schemas.microsoft.com/office/drawing/2014/main" val="10004"/>
                  </a:ext>
                </a:extLst>
              </a:tr>
              <a:tr h="331294">
                <a:tc>
                  <a:txBody>
                    <a:bodyPr/>
                    <a:lstStyle/>
                    <a:p>
                      <a:pPr algn="ctr"/>
                      <a:r>
                        <a:rPr lang="en-US" sz="1400" b="1" dirty="0">
                          <a:latin typeface="+mn-lt"/>
                        </a:rPr>
                        <a:t>ARQ-531</a:t>
                      </a:r>
                      <a:endParaRPr lang="en-US" sz="1400" b="1" dirty="0">
                        <a:latin typeface="+mn-lt"/>
                        <a:cs typeface="Arial"/>
                      </a:endParaRPr>
                    </a:p>
                  </a:txBody>
                  <a:tcPr marL="68580" marR="68580" marT="34331" marB="34331" anchor="ctr" horzOverflow="overflow"/>
                </a:tc>
                <a:tc>
                  <a:txBody>
                    <a:bodyPr/>
                    <a:lstStyle/>
                    <a:p>
                      <a:pPr algn="ctr"/>
                      <a:r>
                        <a:rPr lang="en-US" sz="1400" dirty="0">
                          <a:latin typeface="+mn-lt"/>
                        </a:rPr>
                        <a:t>Non-covalent, Reversible</a:t>
                      </a:r>
                      <a:endParaRPr lang="en-US" sz="1400" dirty="0">
                        <a:latin typeface="+mn-lt"/>
                        <a:cs typeface="Arial"/>
                      </a:endParaRPr>
                    </a:p>
                  </a:txBody>
                  <a:tcPr marL="102482" marR="102482" marT="0" marB="0" anchor="ctr"/>
                </a:tc>
                <a:tc>
                  <a:txBody>
                    <a:bodyPr/>
                    <a:lstStyle/>
                    <a:p>
                      <a:pPr algn="ctr"/>
                      <a:r>
                        <a:rPr lang="en-US" sz="1400" dirty="0">
                          <a:latin typeface="+mn-lt"/>
                        </a:rPr>
                        <a:t>Low</a:t>
                      </a:r>
                      <a:endParaRPr lang="en-US" sz="1400" dirty="0">
                        <a:latin typeface="+mn-lt"/>
                        <a:cs typeface="Arial"/>
                      </a:endParaRPr>
                    </a:p>
                  </a:txBody>
                  <a:tcPr marL="102482" marR="102482" marT="0" marB="0" anchor="ctr"/>
                </a:tc>
                <a:tc>
                  <a:txBody>
                    <a:bodyPr/>
                    <a:lstStyle/>
                    <a:p>
                      <a:pPr algn="ctr">
                        <a:lnSpc>
                          <a:spcPct val="100000"/>
                        </a:lnSpc>
                      </a:pPr>
                      <a:r>
                        <a:rPr lang="en-US" sz="1400" dirty="0">
                          <a:latin typeface="+mn-lt"/>
                        </a:rPr>
                        <a:t>I</a:t>
                      </a:r>
                      <a:endParaRPr lang="en-US" sz="1400" dirty="0">
                        <a:solidFill>
                          <a:srgbClr val="000000"/>
                        </a:solidFill>
                        <a:latin typeface="+mn-lt"/>
                        <a:cs typeface="Arial"/>
                      </a:endParaRPr>
                    </a:p>
                  </a:txBody>
                  <a:tcPr marL="102482" marR="102482" marT="0" marB="0" anchor="ctr"/>
                </a:tc>
                <a:extLst>
                  <a:ext uri="{0D108BD9-81ED-4DB2-BD59-A6C34878D82A}">
                    <a16:rowId xmlns:a16="http://schemas.microsoft.com/office/drawing/2014/main" val="10005"/>
                  </a:ext>
                </a:extLst>
              </a:tr>
            </a:tbl>
          </a:graphicData>
        </a:graphic>
      </p:graphicFrame>
      <p:sp>
        <p:nvSpPr>
          <p:cNvPr id="10" name="Title 3"/>
          <p:cNvSpPr>
            <a:spLocks noGrp="1"/>
          </p:cNvSpPr>
          <p:nvPr>
            <p:ph type="ctr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What is Next?</a:t>
            </a:r>
            <a:br>
              <a:rPr lang="en-US" sz="4000" b="1" dirty="0">
                <a:latin typeface="Calibri" panose="020F0502020204030204" pitchFamily="34" charset="0"/>
              </a:rPr>
            </a:br>
            <a:r>
              <a:rPr lang="en-US" sz="3600" b="1" i="1" dirty="0">
                <a:latin typeface="Calibri" panose="020F0502020204030204" pitchFamily="34" charset="0"/>
              </a:rPr>
              <a:t>Overcoming Inhibition</a:t>
            </a:r>
            <a:endParaRPr lang="en-US" sz="4000" b="1" i="1" dirty="0">
              <a:latin typeface="Calibri" panose="020F0502020204030204" pitchFamily="34" charset="0"/>
            </a:endParaRPr>
          </a:p>
        </p:txBody>
      </p:sp>
      <p:sp>
        <p:nvSpPr>
          <p:cNvPr id="11" name="Rounded Rectangle 7"/>
          <p:cNvSpPr/>
          <p:nvPr/>
        </p:nvSpPr>
        <p:spPr bwMode="auto">
          <a:xfrm>
            <a:off x="472694" y="3388214"/>
            <a:ext cx="8211312" cy="1229535"/>
          </a:xfrm>
          <a:prstGeom prst="rect">
            <a:avLst/>
          </a:prstGeom>
          <a:solidFill>
            <a:schemeClr val="bg1"/>
          </a:solidFill>
          <a:ln w="28575" cap="flat" cmpd="sng" algn="ctr">
            <a:solidFill>
              <a:schemeClr val="tx1"/>
            </a:solidFill>
            <a:prstDash val="solid"/>
            <a:headEnd type="none" w="med" len="med"/>
            <a:tailEnd type="none" w="med" len="med"/>
          </a:ln>
          <a:effectLst>
            <a:outerShdw blurRad="50800" dist="38100" dir="5400000" algn="t" rotWithShape="0">
              <a:prstClr val="black">
                <a:alpha val="40000"/>
              </a:prstClr>
            </a:outerShdw>
          </a:effectLst>
        </p:spPr>
        <p:txBody>
          <a:bodyPr vert="horz" wrap="square" lIns="51435" tIns="25718" rIns="51435" bIns="25718" numCol="1" rtlCol="0" anchor="ctr" anchorCtr="0" compatLnSpc="1">
            <a:prstTxWarp prst="textNoShape">
              <a:avLst/>
            </a:prstTxWarp>
          </a:bodyPr>
          <a:lstStyle/>
          <a:p>
            <a:pPr marL="0" marR="0" lvl="0" indent="0" algn="l" defTabSz="514350" rtl="0" eaLnBrk="1" fontAlgn="auto" latinLnBrk="0" hangingPunct="1">
              <a:lnSpc>
                <a:spcPct val="90000"/>
              </a:lnSpc>
              <a:spcBef>
                <a:spcPts val="0"/>
              </a:spcBef>
              <a:spcAft>
                <a:spcPts val="600"/>
              </a:spcAft>
              <a:buClr>
                <a:prstClr val="white"/>
              </a:buClr>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Reversible, non-covalent BTKis may mitigate resistance</a:t>
            </a:r>
          </a:p>
          <a:p>
            <a:pPr marL="274320" marR="0" lvl="0" indent="-182880" algn="l" defTabSz="51435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Trial with ARQ 53, found cytotoxicity at 72 hours against ibrutinib resistant cell lines</a:t>
            </a:r>
          </a:p>
          <a:p>
            <a:pPr marL="274320" marR="0" lvl="0" indent="-182880" algn="l" defTabSz="51435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Activity in heavily pretreated patients with BTK mutations</a:t>
            </a:r>
          </a:p>
          <a:p>
            <a:pPr marL="274320" marR="0" lvl="0" indent="-182880" algn="l" defTabSz="514350" rtl="0" eaLnBrk="1" fontAlgn="auto" latinLnBrk="0" hangingPunct="1">
              <a:lnSpc>
                <a:spcPct val="90000"/>
              </a:lnSpc>
              <a:spcBef>
                <a:spcPts val="0"/>
              </a:spcBef>
              <a:spcAft>
                <a:spcPts val="600"/>
              </a:spcAft>
              <a:buClr>
                <a:srgbClr val="F25724"/>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Well tolerated</a:t>
            </a:r>
            <a:endParaRPr kumimoji="0" lang="en-US" sz="16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2077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Case 2</a:t>
            </a:r>
            <a:br>
              <a:rPr lang="en-US" sz="4000" b="1" dirty="0">
                <a:latin typeface="Calibri" panose="020F0502020204030204" pitchFamily="34" charset="0"/>
              </a:rPr>
            </a:br>
            <a:r>
              <a:rPr lang="en-US" sz="3600" b="1" i="1" dirty="0">
                <a:latin typeface="Calibri" panose="020F0502020204030204" pitchFamily="34" charset="0"/>
              </a:rPr>
              <a:t>Previously Treated</a:t>
            </a:r>
            <a:endParaRPr lang="en-US" sz="4000" b="1" i="1" dirty="0">
              <a:latin typeface="Calibri" panose="020F0502020204030204" pitchFamily="34" charset="0"/>
            </a:endParaRPr>
          </a:p>
        </p:txBody>
      </p:sp>
      <p:sp>
        <p:nvSpPr>
          <p:cNvPr id="3" name="Content Placeholder 2"/>
          <p:cNvSpPr>
            <a:spLocks noGrp="1"/>
          </p:cNvSpPr>
          <p:nvPr>
            <p:ph idx="1"/>
          </p:nvPr>
        </p:nvSpPr>
        <p:spPr>
          <a:xfrm>
            <a:off x="1371600" y="1302750"/>
            <a:ext cx="7588250" cy="3683000"/>
          </a:xfrm>
        </p:spPr>
        <p:txBody>
          <a:bodyPr>
            <a:noAutofit/>
          </a:bodyPr>
          <a:lstStyle/>
          <a:p>
            <a:pPr marL="0" indent="0">
              <a:buClr>
                <a:srgbClr val="36A7AF"/>
              </a:buClr>
              <a:buNone/>
            </a:pPr>
            <a:r>
              <a:rPr lang="en-US" sz="2000" dirty="0">
                <a:solidFill>
                  <a:schemeClr val="tx1"/>
                </a:solidFill>
                <a:latin typeface="Calibri" panose="020F0502020204030204" pitchFamily="34" charset="0"/>
              </a:rPr>
              <a:t>EP is a 64-year-old male who has new symptoms of increasing cervical lymphadenopathy, fatigue, and left upper quadrant fullness.</a:t>
            </a:r>
          </a:p>
          <a:p>
            <a:pPr marL="0" indent="0">
              <a:buClr>
                <a:srgbClr val="36A7AF"/>
              </a:buClr>
              <a:buNone/>
            </a:pPr>
            <a:endParaRPr lang="en-US" sz="2000" dirty="0">
              <a:solidFill>
                <a:schemeClr val="tx1"/>
              </a:solidFill>
              <a:latin typeface="Calibri" panose="020F0502020204030204" pitchFamily="34" charset="0"/>
            </a:endParaRPr>
          </a:p>
          <a:p>
            <a:pPr marL="0" indent="0">
              <a:buClr>
                <a:srgbClr val="36A7AF"/>
              </a:buClr>
              <a:buNone/>
            </a:pPr>
            <a:r>
              <a:rPr lang="en-US" sz="1800" b="1" dirty="0">
                <a:solidFill>
                  <a:schemeClr val="tx1"/>
                </a:solidFill>
                <a:latin typeface="Calibri" panose="020F0502020204030204" pitchFamily="34" charset="0"/>
              </a:rPr>
              <a:t>PMH: </a:t>
            </a:r>
            <a:r>
              <a:rPr lang="en-US" sz="1800" dirty="0">
                <a:solidFill>
                  <a:schemeClr val="tx1"/>
                </a:solidFill>
                <a:latin typeface="Calibri" panose="020F0502020204030204" pitchFamily="34" charset="0"/>
              </a:rPr>
              <a:t>diagnosed with CLL 3 years ago and treated with FCR, achieving a complete response; hypertension; diabetes; multivessel coronary artery disease s/p stents (requiring prolonged dual antiplatelet therapy); and GERD</a:t>
            </a:r>
          </a:p>
          <a:p>
            <a:pPr marL="0" indent="0">
              <a:buClr>
                <a:srgbClr val="36A7AF"/>
              </a:buClr>
              <a:buNone/>
            </a:pPr>
            <a:r>
              <a:rPr lang="en-US" sz="1800" b="1" dirty="0">
                <a:solidFill>
                  <a:schemeClr val="tx1"/>
                </a:solidFill>
                <a:latin typeface="Calibri" panose="020F0502020204030204" pitchFamily="34" charset="0"/>
              </a:rPr>
              <a:t>Disease:</a:t>
            </a:r>
            <a:r>
              <a:rPr lang="en-US" sz="1800" dirty="0">
                <a:solidFill>
                  <a:schemeClr val="tx1"/>
                </a:solidFill>
                <a:latin typeface="Calibri" panose="020F0502020204030204" pitchFamily="34" charset="0"/>
              </a:rPr>
              <a:t> del(11q), unmutated IGHV</a:t>
            </a:r>
          </a:p>
          <a:p>
            <a:pPr marL="0" indent="0">
              <a:buClr>
                <a:srgbClr val="36A7AF"/>
              </a:buClr>
              <a:buNone/>
            </a:pPr>
            <a:r>
              <a:rPr lang="en-US" sz="1800" b="1" dirty="0">
                <a:solidFill>
                  <a:schemeClr val="tx1"/>
                </a:solidFill>
                <a:latin typeface="Calibri" panose="020F0502020204030204" pitchFamily="34" charset="0"/>
              </a:rPr>
              <a:t>Meds:</a:t>
            </a:r>
            <a:r>
              <a:rPr lang="en-US" sz="1800" dirty="0">
                <a:solidFill>
                  <a:schemeClr val="tx1"/>
                </a:solidFill>
                <a:latin typeface="Calibri" panose="020F0502020204030204" pitchFamily="34" charset="0"/>
              </a:rPr>
              <a:t> aspirin, ticagrelor, lisinopril, hydrochlorothiazide, metformin, and pantoprazole</a:t>
            </a:r>
          </a:p>
          <a:p>
            <a:pPr marL="0" indent="0">
              <a:spcBef>
                <a:spcPts val="1200"/>
              </a:spcBef>
              <a:buClr>
                <a:srgbClr val="36A7AF"/>
              </a:buClr>
              <a:buNone/>
            </a:pPr>
            <a:r>
              <a:rPr lang="en-US" sz="1800" b="1" dirty="0">
                <a:solidFill>
                  <a:schemeClr val="tx1"/>
                </a:solidFill>
                <a:latin typeface="Calibri" panose="020F0502020204030204" pitchFamily="34" charset="0"/>
              </a:rPr>
              <a:t>Labs:</a:t>
            </a:r>
            <a:r>
              <a:rPr lang="en-US" sz="1800" dirty="0">
                <a:solidFill>
                  <a:schemeClr val="tx1"/>
                </a:solidFill>
                <a:latin typeface="Calibri" panose="020F0502020204030204" pitchFamily="34" charset="0"/>
              </a:rPr>
              <a:t> CrCl 52 ml/min; Hb 11.2 gm/dL; WBC 55,000/</a:t>
            </a:r>
            <a:r>
              <a:rPr lang="el-GR" sz="1800" dirty="0">
                <a:solidFill>
                  <a:schemeClr val="tx1"/>
                </a:solidFill>
                <a:latin typeface="Calibri" panose="020F0502020204030204" pitchFamily="34" charset="0"/>
              </a:rPr>
              <a:t> μ</a:t>
            </a:r>
            <a:r>
              <a:rPr lang="en-US" sz="1800" dirty="0">
                <a:solidFill>
                  <a:schemeClr val="tx1"/>
                </a:solidFill>
                <a:latin typeface="Calibri" panose="020F0502020204030204" pitchFamily="34" charset="0"/>
              </a:rPr>
              <a:t>L; ANC 1600/</a:t>
            </a:r>
            <a:r>
              <a:rPr lang="el-GR" sz="1800" dirty="0">
                <a:solidFill>
                  <a:schemeClr val="tx1"/>
                </a:solidFill>
                <a:latin typeface="Calibri" panose="020F0502020204030204" pitchFamily="34" charset="0"/>
              </a:rPr>
              <a:t>μ</a:t>
            </a:r>
            <a:r>
              <a:rPr lang="en-US" sz="1800" dirty="0">
                <a:solidFill>
                  <a:schemeClr val="tx1"/>
                </a:solidFill>
                <a:latin typeface="Calibri" panose="020F0502020204030204" pitchFamily="34" charset="0"/>
              </a:rPr>
              <a:t>L; and Plt 147,000/</a:t>
            </a:r>
            <a:r>
              <a:rPr lang="el-GR" sz="1800" dirty="0">
                <a:solidFill>
                  <a:schemeClr val="tx1"/>
                </a:solidFill>
                <a:latin typeface="Calibri" panose="020F0502020204030204" pitchFamily="34" charset="0"/>
              </a:rPr>
              <a:t>μ</a:t>
            </a:r>
            <a:r>
              <a:rPr lang="en-US" sz="1800" dirty="0">
                <a:solidFill>
                  <a:schemeClr val="tx1"/>
                </a:solidFill>
                <a:latin typeface="Calibri" panose="020F0502020204030204" pitchFamily="34" charset="0"/>
              </a:rPr>
              <a:t>L</a:t>
            </a:r>
          </a:p>
        </p:txBody>
      </p:sp>
      <p:pic>
        <p:nvPicPr>
          <p:cNvPr id="4" name="Picture 3">
            <a:extLst>
              <a:ext uri="{FF2B5EF4-FFF2-40B4-BE49-F238E27FC236}">
                <a16:creationId xmlns:a16="http://schemas.microsoft.com/office/drawing/2014/main" id="{0D6B6575-ABDC-4FE0-AAD4-710B75B01B9E}"/>
              </a:ext>
            </a:extLst>
          </p:cNvPr>
          <p:cNvPicPr>
            <a:picLocks noChangeAspect="1"/>
          </p:cNvPicPr>
          <p:nvPr/>
        </p:nvPicPr>
        <p:blipFill>
          <a:blip r:embed="rId3">
            <a:duotone>
              <a:schemeClr val="accent6">
                <a:shade val="45000"/>
                <a:satMod val="135000"/>
              </a:schemeClr>
              <a:prstClr val="white"/>
            </a:duotone>
          </a:blip>
          <a:stretch>
            <a:fillRect/>
          </a:stretch>
        </p:blipFill>
        <p:spPr>
          <a:xfrm>
            <a:off x="431801" y="1239250"/>
            <a:ext cx="838122" cy="869950"/>
          </a:xfrm>
          <a:prstGeom prst="rect">
            <a:avLst/>
          </a:prstGeom>
          <a:effectLst>
            <a:outerShdw blurRad="76200" dir="13500000" sy="23000" kx="1200000" algn="br" rotWithShape="0">
              <a:prstClr val="black">
                <a:alpha val="20000"/>
              </a:prstClr>
            </a:outerShdw>
          </a:effectLst>
        </p:spPr>
      </p:pic>
      <p:pic>
        <p:nvPicPr>
          <p:cNvPr id="5" name="Picture 4">
            <a:extLst>
              <a:ext uri="{FF2B5EF4-FFF2-40B4-BE49-F238E27FC236}">
                <a16:creationId xmlns:a16="http://schemas.microsoft.com/office/drawing/2014/main" id="{DDAD991F-B335-4FA5-94ED-9D27CE059175}"/>
              </a:ext>
            </a:extLst>
          </p:cNvPr>
          <p:cNvPicPr>
            <a:picLocks noChangeAspect="1"/>
          </p:cNvPicPr>
          <p:nvPr/>
        </p:nvPicPr>
        <p:blipFill>
          <a:blip r:embed="rId4">
            <a:duotone>
              <a:schemeClr val="accent6">
                <a:shade val="45000"/>
                <a:satMod val="135000"/>
              </a:schemeClr>
              <a:prstClr val="white"/>
            </a:duotone>
          </a:blip>
          <a:stretch>
            <a:fillRect/>
          </a:stretch>
        </p:blipFill>
        <p:spPr>
          <a:xfrm>
            <a:off x="431801" y="2611471"/>
            <a:ext cx="838122" cy="1032928"/>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F9497CD6-2A4C-453D-9CE3-AA60D9F2223B}"/>
              </a:ext>
            </a:extLst>
          </p:cNvPr>
          <p:cNvPicPr>
            <a:picLocks noChangeAspect="1"/>
          </p:cNvPicPr>
          <p:nvPr/>
        </p:nvPicPr>
        <p:blipFill>
          <a:blip r:embed="rId5">
            <a:duotone>
              <a:schemeClr val="accent6">
                <a:shade val="45000"/>
                <a:satMod val="135000"/>
              </a:schemeClr>
              <a:prstClr val="white"/>
            </a:duotone>
          </a:blip>
          <a:stretch>
            <a:fillRect/>
          </a:stretch>
        </p:blipFill>
        <p:spPr>
          <a:xfrm>
            <a:off x="431802" y="3993911"/>
            <a:ext cx="829802" cy="105695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29924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19573412"/>
              </p:ext>
            </p:extLst>
          </p:nvPr>
        </p:nvGraphicFramePr>
        <p:xfrm>
          <a:off x="62484" y="744751"/>
          <a:ext cx="9017508" cy="4241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4000" y="4876800"/>
            <a:ext cx="8890000" cy="254000"/>
          </a:xfrm>
          <a:prstGeom prst="rect">
            <a:avLst/>
          </a:prstGeom>
          <a:noFill/>
        </p:spPr>
        <p:txBody>
          <a:bodyPr wrap="square" rtlCol="0" anchor="ctr">
            <a:noAutofit/>
          </a:bodyPr>
          <a:lstStyle/>
          <a:p>
            <a:pPr lvl="0" algn="r" defTabSz="342900">
              <a:defRPr/>
            </a:pPr>
            <a:r>
              <a:rPr lang="en-US" sz="1200" dirty="0">
                <a:solidFill>
                  <a:srgbClr val="000000"/>
                </a:solidFill>
                <a:latin typeface="Calibri" panose="020F0502020204030204" pitchFamily="34" charset="0"/>
              </a:rPr>
              <a:t>NCCN. CLL/SLL Guidelines. v4.2020</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rPr>
              <a:t>.</a:t>
            </a:r>
          </a:p>
        </p:txBody>
      </p:sp>
      <p:sp>
        <p:nvSpPr>
          <p:cNvPr id="7" name="TextBox 6">
            <a:extLst>
              <a:ext uri="{FF2B5EF4-FFF2-40B4-BE49-F238E27FC236}">
                <a16:creationId xmlns:a16="http://schemas.microsoft.com/office/drawing/2014/main" id="{560C5E00-8893-4676-BF83-3EF7B3D311A7}"/>
              </a:ext>
            </a:extLst>
          </p:cNvPr>
          <p:cNvSpPr txBox="1"/>
          <p:nvPr/>
        </p:nvSpPr>
        <p:spPr>
          <a:xfrm>
            <a:off x="-2879" y="4745961"/>
            <a:ext cx="5699591" cy="397032"/>
          </a:xfrm>
          <a:prstGeom prst="rect">
            <a:avLst/>
          </a:prstGeom>
          <a:noFill/>
        </p:spPr>
        <p:txBody>
          <a:bodyPr wrap="square" rtlCol="0">
            <a:spAutoFit/>
          </a:bodyPr>
          <a:lstStyle/>
          <a:p>
            <a:pPr marL="0" marR="0" lvl="0" indent="0" algn="l" defTabSz="3429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BR, bendamustine + rituximab; FCR, fludarabine, cyclophosphamide, rituximab; </a:t>
            </a:r>
          </a:p>
          <a:p>
            <a:pPr marL="0" marR="0" lvl="0" indent="0" algn="l" defTabSz="3429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HDMP, high-dose methylprednisolone; PCR, pentostatin, cyclophosphamide, rituximab.</a:t>
            </a:r>
          </a:p>
        </p:txBody>
      </p:sp>
      <p:sp>
        <p:nvSpPr>
          <p:cNvPr id="8" name="Title 10">
            <a:extLst>
              <a:ext uri="{FF2B5EF4-FFF2-40B4-BE49-F238E27FC236}">
                <a16:creationId xmlns:a16="http://schemas.microsoft.com/office/drawing/2014/main" id="{4AD2C47B-37D7-4607-AD48-BD5875613E48}"/>
              </a:ext>
            </a:extLst>
          </p:cNvPr>
          <p:cNvSpPr txBox="1">
            <a:spLocks noGrp="1"/>
          </p:cNvSpPr>
          <p:nvPr>
            <p:ph type="ctrTitle"/>
          </p:nvPr>
        </p:nvSpPr>
        <p:spPr bwMode="auto">
          <a:xfrm>
            <a:off x="12700" y="12700"/>
            <a:ext cx="9131300" cy="1066800"/>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fontAlgn="base">
              <a:lnSpc>
                <a:spcPct val="85000"/>
              </a:lnSpc>
              <a:spcBef>
                <a:spcPct val="0"/>
              </a:spcBef>
              <a:spcAft>
                <a:spcPct val="0"/>
              </a:spcAft>
              <a:defRPr sz="2800">
                <a:solidFill>
                  <a:srgbClr val="FFFFFF"/>
                </a:solidFill>
                <a:latin typeface="Calibri" charset="0"/>
                <a:ea typeface="Calibri" charset="0"/>
                <a:cs typeface="Calibri" charset="0"/>
              </a:defRPr>
            </a:lvl1pPr>
            <a:lvl2pPr algn="l" rtl="0" fontAlgn="base">
              <a:lnSpc>
                <a:spcPct val="85000"/>
              </a:lnSpc>
              <a:spcBef>
                <a:spcPct val="0"/>
              </a:spcBef>
              <a:spcAft>
                <a:spcPct val="0"/>
              </a:spcAft>
              <a:defRPr sz="3200">
                <a:solidFill>
                  <a:schemeClr val="tx1"/>
                </a:solidFill>
                <a:latin typeface="Arial" charset="0"/>
              </a:defRPr>
            </a:lvl2pPr>
            <a:lvl3pPr algn="l" rtl="0" fontAlgn="base">
              <a:lnSpc>
                <a:spcPct val="85000"/>
              </a:lnSpc>
              <a:spcBef>
                <a:spcPct val="0"/>
              </a:spcBef>
              <a:spcAft>
                <a:spcPct val="0"/>
              </a:spcAft>
              <a:defRPr sz="3200">
                <a:solidFill>
                  <a:schemeClr val="tx1"/>
                </a:solidFill>
                <a:latin typeface="Arial" charset="0"/>
              </a:defRPr>
            </a:lvl3pPr>
            <a:lvl4pPr algn="l" rtl="0" fontAlgn="base">
              <a:lnSpc>
                <a:spcPct val="85000"/>
              </a:lnSpc>
              <a:spcBef>
                <a:spcPct val="0"/>
              </a:spcBef>
              <a:spcAft>
                <a:spcPct val="0"/>
              </a:spcAft>
              <a:defRPr sz="3200">
                <a:solidFill>
                  <a:schemeClr val="tx1"/>
                </a:solidFill>
                <a:latin typeface="Arial" charset="0"/>
              </a:defRPr>
            </a:lvl4pPr>
            <a:lvl5pPr algn="l" rtl="0" fontAlgn="base">
              <a:lnSpc>
                <a:spcPct val="85000"/>
              </a:lnSpc>
              <a:spcBef>
                <a:spcPct val="0"/>
              </a:spcBef>
              <a:spcAft>
                <a:spcPct val="0"/>
              </a:spcAft>
              <a:defRPr sz="3200">
                <a:solidFill>
                  <a:schemeClr val="tx1"/>
                </a:solidFill>
                <a:latin typeface="Arial" charset="0"/>
              </a:defRPr>
            </a:lvl5pPr>
            <a:lvl6pPr marL="457200" algn="l" rtl="0" eaLnBrk="1" fontAlgn="base" hangingPunct="1">
              <a:lnSpc>
                <a:spcPct val="85000"/>
              </a:lnSpc>
              <a:spcBef>
                <a:spcPct val="0"/>
              </a:spcBef>
              <a:spcAft>
                <a:spcPct val="0"/>
              </a:spcAft>
              <a:defRPr sz="3200">
                <a:solidFill>
                  <a:schemeClr val="tx2"/>
                </a:solidFill>
                <a:latin typeface="Arial" charset="0"/>
              </a:defRPr>
            </a:lvl6pPr>
            <a:lvl7pPr marL="914400" algn="l" rtl="0" eaLnBrk="1" fontAlgn="base" hangingPunct="1">
              <a:lnSpc>
                <a:spcPct val="85000"/>
              </a:lnSpc>
              <a:spcBef>
                <a:spcPct val="0"/>
              </a:spcBef>
              <a:spcAft>
                <a:spcPct val="0"/>
              </a:spcAft>
              <a:defRPr sz="3200">
                <a:solidFill>
                  <a:schemeClr val="tx2"/>
                </a:solidFill>
                <a:latin typeface="Arial" charset="0"/>
              </a:defRPr>
            </a:lvl7pPr>
            <a:lvl8pPr marL="1371600" algn="l" rtl="0" eaLnBrk="1" fontAlgn="base" hangingPunct="1">
              <a:lnSpc>
                <a:spcPct val="85000"/>
              </a:lnSpc>
              <a:spcBef>
                <a:spcPct val="0"/>
              </a:spcBef>
              <a:spcAft>
                <a:spcPct val="0"/>
              </a:spcAft>
              <a:defRPr sz="3200">
                <a:solidFill>
                  <a:schemeClr val="tx2"/>
                </a:solidFill>
                <a:latin typeface="Arial" charset="0"/>
              </a:defRPr>
            </a:lvl8pPr>
            <a:lvl9pPr marL="1828800" algn="l" rtl="0" eaLnBrk="1" fontAlgn="base" hangingPunct="1">
              <a:lnSpc>
                <a:spcPct val="85000"/>
              </a:lnSpc>
              <a:spcBef>
                <a:spcPct val="0"/>
              </a:spcBef>
              <a:spcAft>
                <a:spcPct val="0"/>
              </a:spcAft>
              <a:defRPr sz="3200">
                <a:solidFill>
                  <a:schemeClr val="tx2"/>
                </a:solidFill>
                <a:latin typeface="Arial" charset="0"/>
              </a:defRPr>
            </a:lvl9pPr>
          </a:lstStyle>
          <a:p>
            <a:pPr>
              <a:lnSpc>
                <a:spcPct val="90000"/>
              </a:lnSpc>
            </a:pPr>
            <a:r>
              <a:rPr lang="en-US" sz="3600" b="1" dirty="0">
                <a:latin typeface="Calibri" panose="020F0502020204030204" pitchFamily="34" charset="0"/>
                <a:cs typeface="Calibri"/>
              </a:rPr>
              <a:t>R/R Treatment </a:t>
            </a:r>
            <a:br>
              <a:rPr lang="en-US" sz="3600" b="1" dirty="0">
                <a:latin typeface="Calibri" panose="020F0502020204030204" pitchFamily="34" charset="0"/>
                <a:cs typeface="Calibri"/>
              </a:rPr>
            </a:br>
            <a:r>
              <a:rPr lang="en-US" sz="3600" b="1" u="sng" dirty="0">
                <a:latin typeface="Calibri" panose="020F0502020204030204" pitchFamily="34" charset="0"/>
                <a:cs typeface="Calibri"/>
              </a:rPr>
              <a:t>without</a:t>
            </a:r>
            <a:r>
              <a:rPr lang="en-US" sz="3600" b="1" dirty="0">
                <a:latin typeface="Calibri" panose="020F0502020204030204" pitchFamily="34" charset="0"/>
                <a:cs typeface="Calibri"/>
              </a:rPr>
              <a:t> del(17p)/TP53 Mutation</a:t>
            </a:r>
          </a:p>
        </p:txBody>
      </p:sp>
    </p:spTree>
    <p:extLst>
      <p:ext uri="{BB962C8B-B14F-4D97-AF65-F5344CB8AC3E}">
        <p14:creationId xmlns:p14="http://schemas.microsoft.com/office/powerpoint/2010/main" val="137684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5">
                                            <p:graphicEl>
                                              <a:dgm id="{75BD98A5-8D5C-0648-A45A-B1362C756DFD}"/>
                                            </p:graphicEl>
                                          </p:spTgt>
                                        </p:tgtEl>
                                        <p:attrNameLst>
                                          <p:attrName>fillcolor</p:attrName>
                                        </p:attrNameLst>
                                      </p:cBhvr>
                                      <p:to>
                                        <a:srgbClr val="5580CF"/>
                                      </p:to>
                                    </p:animClr>
                                    <p:set>
                                      <p:cBhvr>
                                        <p:cTn id="7" dur="2000" fill="hold"/>
                                        <p:tgtEl>
                                          <p:spTgt spid="5">
                                            <p:graphicEl>
                                              <a:dgm id="{75BD98A5-8D5C-0648-A45A-B1362C756DFD}"/>
                                            </p:graphicEl>
                                          </p:spTgt>
                                        </p:tgtEl>
                                        <p:attrNameLst>
                                          <p:attrName>fill.type</p:attrName>
                                        </p:attrNameLst>
                                      </p:cBhvr>
                                      <p:to>
                                        <p:strVal val="solid"/>
                                      </p:to>
                                    </p:set>
                                    <p:set>
                                      <p:cBhvr>
                                        <p:cTn id="8" dur="2000" fill="hold"/>
                                        <p:tgtEl>
                                          <p:spTgt spid="5">
                                            <p:graphicEl>
                                              <a:dgm id="{75BD98A5-8D5C-0648-A45A-B1362C756DFD}"/>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5">
                                            <p:graphicEl>
                                              <a:dgm id="{EDB62DF1-0790-0946-A705-068B46E9519D}"/>
                                            </p:graphicEl>
                                          </p:spTgt>
                                        </p:tgtEl>
                                        <p:attrNameLst>
                                          <p:attrName>fillcolor</p:attrName>
                                        </p:attrNameLst>
                                      </p:cBhvr>
                                      <p:to>
                                        <a:srgbClr val="5580CF"/>
                                      </p:to>
                                    </p:animClr>
                                    <p:set>
                                      <p:cBhvr>
                                        <p:cTn id="11" dur="2000" fill="hold"/>
                                        <p:tgtEl>
                                          <p:spTgt spid="5">
                                            <p:graphicEl>
                                              <a:dgm id="{EDB62DF1-0790-0946-A705-068B46E9519D}"/>
                                            </p:graphicEl>
                                          </p:spTgt>
                                        </p:tgtEl>
                                        <p:attrNameLst>
                                          <p:attrName>fill.type</p:attrName>
                                        </p:attrNameLst>
                                      </p:cBhvr>
                                      <p:to>
                                        <p:strVal val="solid"/>
                                      </p:to>
                                    </p:set>
                                    <p:set>
                                      <p:cBhvr>
                                        <p:cTn id="12" dur="2000" fill="hold"/>
                                        <p:tgtEl>
                                          <p:spTgt spid="5">
                                            <p:graphicEl>
                                              <a:dgm id="{EDB62DF1-0790-0946-A705-068B46E9519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Case 2</a:t>
            </a:r>
            <a:br>
              <a:rPr lang="en-US" sz="4000" b="1" dirty="0">
                <a:latin typeface="Calibri" panose="020F0502020204030204" pitchFamily="34" charset="0"/>
              </a:rPr>
            </a:br>
            <a:r>
              <a:rPr lang="en-US" sz="3600" b="1" i="1" dirty="0">
                <a:latin typeface="Calibri" panose="020F0502020204030204" pitchFamily="34" charset="0"/>
              </a:rPr>
              <a:t>Previously Treated</a:t>
            </a:r>
            <a:endParaRPr lang="en-US" sz="4000" b="1" i="1" dirty="0">
              <a:latin typeface="Calibri" panose="020F0502020204030204" pitchFamily="34" charset="0"/>
            </a:endParaRPr>
          </a:p>
        </p:txBody>
      </p:sp>
      <p:sp>
        <p:nvSpPr>
          <p:cNvPr id="9" name="Content Placeholder 2">
            <a:extLst>
              <a:ext uri="{FF2B5EF4-FFF2-40B4-BE49-F238E27FC236}">
                <a16:creationId xmlns:a16="http://schemas.microsoft.com/office/drawing/2014/main" id="{95233815-D7B5-4654-A76C-BB87A39184D6}"/>
              </a:ext>
            </a:extLst>
          </p:cNvPr>
          <p:cNvSpPr txBox="1">
            <a:spLocks/>
          </p:cNvSpPr>
          <p:nvPr/>
        </p:nvSpPr>
        <p:spPr>
          <a:xfrm>
            <a:off x="1377950" y="1447800"/>
            <a:ext cx="7512050" cy="32685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25724"/>
              </a:buClr>
              <a:buFont typeface="Arial"/>
              <a:buChar char="•"/>
              <a:defRPr sz="3200" kern="1200">
                <a:solidFill>
                  <a:srgbClr val="644E5A"/>
                </a:solidFill>
                <a:latin typeface="Calibri" charset="0"/>
                <a:ea typeface="Calibri" charset="0"/>
                <a:cs typeface="Calibri" charset="0"/>
              </a:defRPr>
            </a:lvl1pPr>
            <a:lvl2pPr marL="742950" indent="-285750" algn="l" defTabSz="457200" rtl="0" eaLnBrk="1" latinLnBrk="0" hangingPunct="1">
              <a:spcBef>
                <a:spcPct val="20000"/>
              </a:spcBef>
              <a:buClr>
                <a:srgbClr val="F25724"/>
              </a:buClr>
              <a:buFont typeface="Arial"/>
              <a:buChar char="–"/>
              <a:defRPr sz="2800" kern="1200">
                <a:solidFill>
                  <a:srgbClr val="644E5A"/>
                </a:solidFill>
                <a:latin typeface="Calibri" charset="0"/>
                <a:ea typeface="Calibri" charset="0"/>
                <a:cs typeface="Calibri" charset="0"/>
              </a:defRPr>
            </a:lvl2pPr>
            <a:lvl3pPr marL="1143000" indent="-228600" algn="l" defTabSz="457200" rtl="0" eaLnBrk="1" latinLnBrk="0" hangingPunct="1">
              <a:spcBef>
                <a:spcPct val="20000"/>
              </a:spcBef>
              <a:buClr>
                <a:srgbClr val="F25724"/>
              </a:buClr>
              <a:buFont typeface="Arial"/>
              <a:buChar char="•"/>
              <a:defRPr sz="2400" kern="1200">
                <a:solidFill>
                  <a:srgbClr val="644E5A"/>
                </a:solidFill>
                <a:latin typeface="Calibri" charset="0"/>
                <a:ea typeface="Calibri" charset="0"/>
                <a:cs typeface="Calibri" charset="0"/>
              </a:defRPr>
            </a:lvl3pPr>
            <a:lvl4pPr marL="1600200" indent="-228600" algn="l" defTabSz="457200" rtl="0" eaLnBrk="1" latinLnBrk="0" hangingPunct="1">
              <a:spcBef>
                <a:spcPct val="20000"/>
              </a:spcBef>
              <a:buClr>
                <a:srgbClr val="F25724"/>
              </a:buClr>
              <a:buFont typeface="Arial"/>
              <a:buChar char="–"/>
              <a:defRPr sz="2000" kern="1200">
                <a:solidFill>
                  <a:srgbClr val="644E5A"/>
                </a:solidFill>
                <a:latin typeface="Calibri" charset="0"/>
                <a:ea typeface="Calibri" charset="0"/>
                <a:cs typeface="Calibri" charset="0"/>
              </a:defRPr>
            </a:lvl4pPr>
            <a:lvl5pPr marL="2057400" indent="-228600" algn="l" defTabSz="457200" rtl="0" eaLnBrk="1" latinLnBrk="0" hangingPunct="1">
              <a:spcBef>
                <a:spcPct val="20000"/>
              </a:spcBef>
              <a:buClr>
                <a:srgbClr val="F25724"/>
              </a:buClr>
              <a:buFont typeface="Arial"/>
              <a:buChar char="»"/>
              <a:defRPr sz="2000" kern="1200">
                <a:solidFill>
                  <a:srgbClr val="644E5A"/>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ClrTx/>
              <a:buNone/>
            </a:pPr>
            <a:r>
              <a:rPr lang="en-US" sz="2000" dirty="0">
                <a:solidFill>
                  <a:schemeClr val="tx1"/>
                </a:solidFill>
                <a:latin typeface="Calibri" panose="020F0502020204030204" pitchFamily="34" charset="0"/>
              </a:rPr>
              <a:t>EP starts ibrutinib 420 mg once daily. Within two months of initiating therapy, EP began to experience joint pain that severely impacted his quality of life. He is unable to take his morning jog because of the discomfort. </a:t>
            </a:r>
          </a:p>
          <a:p>
            <a:pPr marL="0" indent="0">
              <a:spcBef>
                <a:spcPts val="0"/>
              </a:spcBef>
              <a:spcAft>
                <a:spcPts val="600"/>
              </a:spcAft>
              <a:buClrTx/>
              <a:buFont typeface="Arial"/>
              <a:buNone/>
            </a:pPr>
            <a:endParaRPr lang="en-US" sz="2000" dirty="0">
              <a:solidFill>
                <a:schemeClr val="tx1"/>
              </a:solidFill>
              <a:latin typeface="Calibri" panose="020F0502020204030204" pitchFamily="34" charset="0"/>
            </a:endParaRPr>
          </a:p>
        </p:txBody>
      </p:sp>
      <p:pic>
        <p:nvPicPr>
          <p:cNvPr id="5" name="Picture 4">
            <a:extLst>
              <a:ext uri="{FF2B5EF4-FFF2-40B4-BE49-F238E27FC236}">
                <a16:creationId xmlns:a16="http://schemas.microsoft.com/office/drawing/2014/main" id="{88BAD3BD-5C76-488B-A792-4DCECE3F7568}"/>
              </a:ext>
            </a:extLst>
          </p:cNvPr>
          <p:cNvPicPr>
            <a:picLocks noChangeAspect="1"/>
          </p:cNvPicPr>
          <p:nvPr/>
        </p:nvPicPr>
        <p:blipFill>
          <a:blip r:embed="rId3">
            <a:duotone>
              <a:schemeClr val="accent6">
                <a:shade val="45000"/>
                <a:satMod val="135000"/>
              </a:schemeClr>
              <a:prstClr val="white"/>
            </a:duotone>
          </a:blip>
          <a:stretch>
            <a:fillRect/>
          </a:stretch>
        </p:blipFill>
        <p:spPr>
          <a:xfrm>
            <a:off x="431801" y="1671958"/>
            <a:ext cx="838122" cy="87145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284024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 y="4876800"/>
            <a:ext cx="8890000" cy="254000"/>
          </a:xfrm>
          <a:prstGeom prst="rect">
            <a:avLst/>
          </a:prstGeom>
          <a:noFill/>
        </p:spPr>
        <p:txBody>
          <a:bodyPr wrap="squar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Owen C,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Curr Oncol</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2019.</a:t>
            </a:r>
          </a:p>
        </p:txBody>
      </p:sp>
      <p:pic>
        <p:nvPicPr>
          <p:cNvPr id="8" name="Picture 7">
            <a:extLst>
              <a:ext uri="{FF2B5EF4-FFF2-40B4-BE49-F238E27FC236}">
                <a16:creationId xmlns:a16="http://schemas.microsoft.com/office/drawing/2014/main" id="{89B500CD-2398-4003-ABBF-D821709F8866}"/>
              </a:ext>
            </a:extLst>
          </p:cNvPr>
          <p:cNvPicPr>
            <a:picLocks noChangeAspect="1"/>
          </p:cNvPicPr>
          <p:nvPr/>
        </p:nvPicPr>
        <p:blipFill rotWithShape="1">
          <a:blip r:embed="rId3"/>
          <a:srcRect b="57633"/>
          <a:stretch/>
        </p:blipFill>
        <p:spPr>
          <a:xfrm>
            <a:off x="5002400" y="2575533"/>
            <a:ext cx="3551453" cy="1936332"/>
          </a:xfrm>
          <a:prstGeom prst="rect">
            <a:avLst/>
          </a:prstGeom>
        </p:spPr>
      </p:pic>
      <p:pic>
        <p:nvPicPr>
          <p:cNvPr id="9" name="Picture 8">
            <a:extLst>
              <a:ext uri="{FF2B5EF4-FFF2-40B4-BE49-F238E27FC236}">
                <a16:creationId xmlns:a16="http://schemas.microsoft.com/office/drawing/2014/main" id="{46B84FDC-B375-42F9-8694-0CEF0DB9C955}"/>
              </a:ext>
            </a:extLst>
          </p:cNvPr>
          <p:cNvPicPr>
            <a:picLocks noChangeAspect="1"/>
          </p:cNvPicPr>
          <p:nvPr/>
        </p:nvPicPr>
        <p:blipFill rotWithShape="1">
          <a:blip r:embed="rId3"/>
          <a:srcRect t="44888" b="14520"/>
          <a:stretch/>
        </p:blipFill>
        <p:spPr>
          <a:xfrm>
            <a:off x="270340" y="2534983"/>
            <a:ext cx="3551453" cy="1855187"/>
          </a:xfrm>
          <a:prstGeom prst="rect">
            <a:avLst/>
          </a:prstGeom>
        </p:spPr>
      </p:pic>
      <p:sp>
        <p:nvSpPr>
          <p:cNvPr id="10" name="AutoShape 2">
            <a:extLst>
              <a:ext uri="{FF2B5EF4-FFF2-40B4-BE49-F238E27FC236}">
                <a16:creationId xmlns:a16="http://schemas.microsoft.com/office/drawing/2014/main" id="{4CBB49D6-C27D-4E36-9CD7-E0040AE08AC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AutoShape 4">
            <a:extLst>
              <a:ext uri="{FF2B5EF4-FFF2-40B4-BE49-F238E27FC236}">
                <a16:creationId xmlns:a16="http://schemas.microsoft.com/office/drawing/2014/main" id="{84336795-E684-45C4-BD8E-2CA37590C9C5}"/>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AutoShape 6">
            <a:extLst>
              <a:ext uri="{FF2B5EF4-FFF2-40B4-BE49-F238E27FC236}">
                <a16:creationId xmlns:a16="http://schemas.microsoft.com/office/drawing/2014/main" id="{B6C4D1E0-ECA8-4257-B2C9-0BA87A76AD32}"/>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2B09D30A-2B01-44C4-B577-9226EC651ACD}"/>
              </a:ext>
            </a:extLst>
          </p:cNvPr>
          <p:cNvSpPr/>
          <p:nvPr/>
        </p:nvSpPr>
        <p:spPr>
          <a:xfrm>
            <a:off x="2228922" y="4496389"/>
            <a:ext cx="468615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off target binding = ↑ likelihood of toxicities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D36F287A-4B0A-4DD2-B3A8-FE6CB2758088}"/>
              </a:ext>
            </a:extLst>
          </p:cNvPr>
          <p:cNvSpPr/>
          <p:nvPr/>
        </p:nvSpPr>
        <p:spPr>
          <a:xfrm>
            <a:off x="270340" y="2276915"/>
            <a:ext cx="453287"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65B11234-5AA4-4835-A853-084DD96EAE1A}"/>
              </a:ext>
            </a:extLst>
          </p:cNvPr>
          <p:cNvSpPr/>
          <p:nvPr/>
        </p:nvSpPr>
        <p:spPr>
          <a:xfrm>
            <a:off x="4847364" y="2377445"/>
            <a:ext cx="734640"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7EE178F4-A7C5-4138-A9F4-C5D71972D4FA}"/>
              </a:ext>
            </a:extLst>
          </p:cNvPr>
          <p:cNvSpPr/>
          <p:nvPr/>
        </p:nvSpPr>
        <p:spPr>
          <a:xfrm>
            <a:off x="2000427" y="2306790"/>
            <a:ext cx="101341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Ibrutinib</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63E1A264-42D9-483B-8D5B-5580DD428D07}"/>
              </a:ext>
            </a:extLst>
          </p:cNvPr>
          <p:cNvSpPr/>
          <p:nvPr/>
        </p:nvSpPr>
        <p:spPr>
          <a:xfrm>
            <a:off x="6762611" y="2388976"/>
            <a:ext cx="147053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Acalabrutinib</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itle 1">
            <a:extLst>
              <a:ext uri="{FF2B5EF4-FFF2-40B4-BE49-F238E27FC236}">
                <a16:creationId xmlns:a16="http://schemas.microsoft.com/office/drawing/2014/main" id="{B95B06A5-0F1E-450E-9E4C-8250973FF7C8}"/>
              </a:ext>
            </a:extLst>
          </p:cNvPr>
          <p:cNvSpPr txBox="1">
            <a:spLocks/>
          </p:cNvSpPr>
          <p:nvPr/>
        </p:nvSpPr>
        <p:spPr>
          <a:xfrm>
            <a:off x="12700" y="12700"/>
            <a:ext cx="9131300"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a:lnSpc>
                <a:spcPct val="90000"/>
              </a:lnSpc>
            </a:pPr>
            <a:r>
              <a:rPr lang="en-US" sz="4000" b="1" dirty="0">
                <a:latin typeface="Calibri" panose="020F0502020204030204" pitchFamily="34" charset="0"/>
              </a:rPr>
              <a:t>Case 2</a:t>
            </a:r>
            <a:br>
              <a:rPr lang="en-US" sz="4000" b="1" dirty="0">
                <a:latin typeface="Calibri" panose="020F0502020204030204" pitchFamily="34" charset="0"/>
              </a:rPr>
            </a:br>
            <a:r>
              <a:rPr lang="en-US" sz="3600" b="1" i="1" dirty="0">
                <a:latin typeface="Calibri" panose="020F0502020204030204" pitchFamily="34" charset="0"/>
              </a:rPr>
              <a:t>Previously Treated</a:t>
            </a:r>
            <a:endParaRPr lang="en-US" sz="4000" b="1" i="1" dirty="0">
              <a:latin typeface="Calibri" panose="020F0502020204030204" pitchFamily="34" charset="0"/>
            </a:endParaRPr>
          </a:p>
        </p:txBody>
      </p:sp>
      <p:sp>
        <p:nvSpPr>
          <p:cNvPr id="25" name="Content Placeholder 2">
            <a:extLst>
              <a:ext uri="{FF2B5EF4-FFF2-40B4-BE49-F238E27FC236}">
                <a16:creationId xmlns:a16="http://schemas.microsoft.com/office/drawing/2014/main" id="{914E8FF9-492C-4409-9970-6AD2741ED7AC}"/>
              </a:ext>
            </a:extLst>
          </p:cNvPr>
          <p:cNvSpPr>
            <a:spLocks noGrp="1"/>
          </p:cNvSpPr>
          <p:nvPr>
            <p:ph idx="1"/>
          </p:nvPr>
        </p:nvSpPr>
        <p:spPr>
          <a:xfrm>
            <a:off x="1376412" y="1538320"/>
            <a:ext cx="7497247" cy="556952"/>
          </a:xfrm>
        </p:spPr>
        <p:txBody>
          <a:bodyPr>
            <a:noAutofit/>
          </a:bodyPr>
          <a:lstStyle/>
          <a:p>
            <a:pPr marL="0" indent="0">
              <a:lnSpc>
                <a:spcPct val="90000"/>
              </a:lnSpc>
              <a:spcBef>
                <a:spcPts val="0"/>
              </a:spcBef>
              <a:spcAft>
                <a:spcPts val="1200"/>
              </a:spcAft>
              <a:buClr>
                <a:srgbClr val="36A7AF"/>
              </a:buClr>
              <a:buNone/>
            </a:pPr>
            <a:r>
              <a:rPr lang="en-US" sz="2400" b="1" dirty="0">
                <a:solidFill>
                  <a:schemeClr val="tx1"/>
                </a:solidFill>
                <a:latin typeface="Calibri" panose="020F0502020204030204" pitchFamily="34" charset="0"/>
              </a:rPr>
              <a:t>Would a switch to acalabrutinib improve tolerance?</a:t>
            </a:r>
          </a:p>
        </p:txBody>
      </p:sp>
      <p:pic>
        <p:nvPicPr>
          <p:cNvPr id="26" name="Picture 25">
            <a:extLst>
              <a:ext uri="{FF2B5EF4-FFF2-40B4-BE49-F238E27FC236}">
                <a16:creationId xmlns:a16="http://schemas.microsoft.com/office/drawing/2014/main" id="{3B765EC1-F0DA-4555-BBB9-ABC782C5D08B}"/>
              </a:ext>
            </a:extLst>
          </p:cNvPr>
          <p:cNvPicPr>
            <a:picLocks noChangeAspect="1"/>
          </p:cNvPicPr>
          <p:nvPr/>
        </p:nvPicPr>
        <p:blipFill>
          <a:blip r:embed="rId4">
            <a:duotone>
              <a:schemeClr val="accent6">
                <a:shade val="45000"/>
                <a:satMod val="135000"/>
              </a:schemeClr>
              <a:prstClr val="white"/>
            </a:duotone>
          </a:blip>
          <a:stretch>
            <a:fillRect/>
          </a:stretch>
        </p:blipFill>
        <p:spPr>
          <a:xfrm>
            <a:off x="431801" y="1311642"/>
            <a:ext cx="860442" cy="869950"/>
          </a:xfrm>
          <a:prstGeom prst="rect">
            <a:avLst/>
          </a:prstGeom>
          <a:effectLst>
            <a:outerShdw blurRad="76200" dir="13500000" sy="23000" kx="1200000" algn="br" rotWithShape="0">
              <a:prstClr val="black">
                <a:alpha val="20000"/>
              </a:prstClr>
            </a:outerShdw>
          </a:effectLst>
        </p:spPr>
      </p:pic>
      <p:sp>
        <p:nvSpPr>
          <p:cNvPr id="16" name="TextBox 15">
            <a:extLst>
              <a:ext uri="{FF2B5EF4-FFF2-40B4-BE49-F238E27FC236}">
                <a16:creationId xmlns:a16="http://schemas.microsoft.com/office/drawing/2014/main" id="{8C213318-07E9-42CA-A6E6-5A7D6822EE26}"/>
              </a:ext>
            </a:extLst>
          </p:cNvPr>
          <p:cNvSpPr txBox="1"/>
          <p:nvPr/>
        </p:nvSpPr>
        <p:spPr>
          <a:xfrm>
            <a:off x="2984812" y="1991491"/>
            <a:ext cx="3415739" cy="398712"/>
          </a:xfrm>
          <a:prstGeom prst="rect">
            <a:avLst/>
          </a:prstGeom>
          <a:noFill/>
          <a:ln w="28575">
            <a:solidFill>
              <a:srgbClr val="F25724"/>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BTK Inhibitor Selectivity</a:t>
            </a:r>
          </a:p>
        </p:txBody>
      </p:sp>
    </p:spTree>
    <p:extLst>
      <p:ext uri="{BB962C8B-B14F-4D97-AF65-F5344CB8AC3E}">
        <p14:creationId xmlns:p14="http://schemas.microsoft.com/office/powerpoint/2010/main" val="2890927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4CBB49D6-C27D-4E36-9CD7-E0040AE08AC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AutoShape 4">
            <a:extLst>
              <a:ext uri="{FF2B5EF4-FFF2-40B4-BE49-F238E27FC236}">
                <a16:creationId xmlns:a16="http://schemas.microsoft.com/office/drawing/2014/main" id="{84336795-E684-45C4-BD8E-2CA37590C9C5}"/>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AutoShape 6">
            <a:extLst>
              <a:ext uri="{FF2B5EF4-FFF2-40B4-BE49-F238E27FC236}">
                <a16:creationId xmlns:a16="http://schemas.microsoft.com/office/drawing/2014/main" id="{B6C4D1E0-ECA8-4257-B2C9-0BA87A76AD32}"/>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D36F287A-4B0A-4DD2-B3A8-FE6CB2758088}"/>
              </a:ext>
            </a:extLst>
          </p:cNvPr>
          <p:cNvSpPr/>
          <p:nvPr/>
        </p:nvSpPr>
        <p:spPr>
          <a:xfrm>
            <a:off x="270340" y="2276915"/>
            <a:ext cx="453287"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65B11234-5AA4-4835-A853-084DD96EAE1A}"/>
              </a:ext>
            </a:extLst>
          </p:cNvPr>
          <p:cNvSpPr/>
          <p:nvPr/>
        </p:nvSpPr>
        <p:spPr>
          <a:xfrm>
            <a:off x="4847364" y="2377445"/>
            <a:ext cx="734640"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itle 1">
            <a:extLst>
              <a:ext uri="{FF2B5EF4-FFF2-40B4-BE49-F238E27FC236}">
                <a16:creationId xmlns:a16="http://schemas.microsoft.com/office/drawing/2014/main" id="{B95B06A5-0F1E-450E-9E4C-8250973FF7C8}"/>
              </a:ext>
            </a:extLst>
          </p:cNvPr>
          <p:cNvSpPr txBox="1">
            <a:spLocks/>
          </p:cNvSpPr>
          <p:nvPr/>
        </p:nvSpPr>
        <p:spPr>
          <a:xfrm>
            <a:off x="12700" y="12700"/>
            <a:ext cx="9131300" cy="1016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r>
              <a:rPr lang="en-US" sz="3600" b="1" dirty="0">
                <a:latin typeface="Calibri" panose="020F0502020204030204" pitchFamily="34" charset="0"/>
              </a:rPr>
              <a:t>Case 2</a:t>
            </a:r>
            <a:br>
              <a:rPr lang="en-US" sz="3600" b="1" dirty="0">
                <a:latin typeface="Calibri" panose="020F0502020204030204" pitchFamily="34" charset="0"/>
              </a:rPr>
            </a:br>
            <a:r>
              <a:rPr lang="en-US" sz="3200" b="1" i="1" dirty="0">
                <a:latin typeface="Calibri" panose="020F0502020204030204" pitchFamily="34" charset="0"/>
              </a:rPr>
              <a:t>Previously Treated</a:t>
            </a:r>
            <a:endParaRPr lang="en-US" sz="3600" b="1" i="1" dirty="0">
              <a:latin typeface="Calibri" panose="020F0502020204030204" pitchFamily="34" charset="0"/>
            </a:endParaRPr>
          </a:p>
        </p:txBody>
      </p:sp>
      <p:sp>
        <p:nvSpPr>
          <p:cNvPr id="26" name="Content Placeholder 2">
            <a:extLst>
              <a:ext uri="{FF2B5EF4-FFF2-40B4-BE49-F238E27FC236}">
                <a16:creationId xmlns:a16="http://schemas.microsoft.com/office/drawing/2014/main" id="{84E0C9D3-B4FF-4F61-9CA1-1C580FFE8364}"/>
              </a:ext>
            </a:extLst>
          </p:cNvPr>
          <p:cNvSpPr>
            <a:spLocks noGrp="1"/>
          </p:cNvSpPr>
          <p:nvPr>
            <p:ph idx="1"/>
          </p:nvPr>
        </p:nvSpPr>
        <p:spPr>
          <a:xfrm>
            <a:off x="1376412" y="1538320"/>
            <a:ext cx="7497247" cy="2591728"/>
          </a:xfrm>
        </p:spPr>
        <p:txBody>
          <a:bodyPr>
            <a:noAutofit/>
          </a:bodyPr>
          <a:lstStyle/>
          <a:p>
            <a:pPr marL="0" indent="0">
              <a:lnSpc>
                <a:spcPct val="90000"/>
              </a:lnSpc>
              <a:spcBef>
                <a:spcPts val="0"/>
              </a:spcBef>
              <a:spcAft>
                <a:spcPts val="1200"/>
              </a:spcAft>
              <a:buClr>
                <a:srgbClr val="36A7AF"/>
              </a:buClr>
              <a:buNone/>
            </a:pPr>
            <a:r>
              <a:rPr lang="en-US" sz="2400" b="1" dirty="0">
                <a:solidFill>
                  <a:schemeClr val="tx1"/>
                </a:solidFill>
                <a:latin typeface="Calibri" panose="020F0502020204030204" pitchFamily="34" charset="0"/>
              </a:rPr>
              <a:t>Would a switch to acalabrutinib improve tolerance?</a:t>
            </a:r>
          </a:p>
          <a:p>
            <a:pPr marL="457200" lvl="1" indent="-274320">
              <a:lnSpc>
                <a:spcPct val="90000"/>
              </a:lnSpc>
              <a:spcBef>
                <a:spcPts val="0"/>
              </a:spcBef>
              <a:spcAft>
                <a:spcPts val="1200"/>
              </a:spcAft>
              <a:buFont typeface="Arial" panose="020B0604020202020204" pitchFamily="34" charset="0"/>
              <a:buChar char="•"/>
            </a:pPr>
            <a:r>
              <a:rPr lang="en-US" sz="2000" dirty="0">
                <a:solidFill>
                  <a:schemeClr val="tx1"/>
                </a:solidFill>
                <a:latin typeface="Calibri" panose="020F0502020204030204" pitchFamily="34" charset="0"/>
              </a:rPr>
              <a:t>In 33 ibrutinib-intolerant patients, 72% of adverse events did not recur while on acalabrutinib therapy and 13% recurred at a lower grade</a:t>
            </a:r>
            <a:r>
              <a:rPr lang="en-US" sz="2000" baseline="30000" dirty="0">
                <a:solidFill>
                  <a:schemeClr val="tx1"/>
                </a:solidFill>
                <a:latin typeface="Calibri" panose="020F0502020204030204" pitchFamily="34" charset="0"/>
              </a:rPr>
              <a:t>1</a:t>
            </a:r>
          </a:p>
          <a:p>
            <a:pPr marL="457200" lvl="1" indent="-274320">
              <a:lnSpc>
                <a:spcPct val="90000"/>
              </a:lnSpc>
              <a:spcBef>
                <a:spcPts val="0"/>
              </a:spcBef>
              <a:spcAft>
                <a:spcPts val="1200"/>
              </a:spcAft>
              <a:buFont typeface="Arial" panose="020B0604020202020204" pitchFamily="34" charset="0"/>
              <a:buChar char="•"/>
            </a:pPr>
            <a:r>
              <a:rPr lang="en-US" sz="2000" dirty="0">
                <a:solidFill>
                  <a:schemeClr val="tx1"/>
                </a:solidFill>
                <a:latin typeface="Calibri" panose="020F0502020204030204" pitchFamily="34" charset="0"/>
              </a:rPr>
              <a:t>Preliminary results suggest acalabrutinib is an effective option in ibrutinib intolerant patients. Direct comparative studies underway</a:t>
            </a:r>
            <a:r>
              <a:rPr lang="en-US" sz="2400" dirty="0">
                <a:solidFill>
                  <a:schemeClr val="tx1"/>
                </a:solidFill>
                <a:latin typeface="Calibri" panose="020F0502020204030204" pitchFamily="34" charset="0"/>
              </a:rPr>
              <a:t>.</a:t>
            </a:r>
            <a:r>
              <a:rPr lang="en-US" sz="2400" baseline="30000" dirty="0">
                <a:solidFill>
                  <a:schemeClr val="tx1"/>
                </a:solidFill>
                <a:latin typeface="Calibri" panose="020F0502020204030204" pitchFamily="34" charset="0"/>
              </a:rPr>
              <a:t>1,2</a:t>
            </a:r>
          </a:p>
          <a:p>
            <a:pPr marL="0" indent="0">
              <a:lnSpc>
                <a:spcPct val="90000"/>
              </a:lnSpc>
              <a:spcBef>
                <a:spcPts val="0"/>
              </a:spcBef>
              <a:spcAft>
                <a:spcPts val="1200"/>
              </a:spcAft>
              <a:buClr>
                <a:srgbClr val="36A7AF"/>
              </a:buClr>
              <a:buNone/>
            </a:pPr>
            <a:endParaRPr lang="en-US" sz="2000" b="1" dirty="0">
              <a:latin typeface="Calibri" panose="020F0502020204030204" pitchFamily="34" charset="0"/>
            </a:endParaRPr>
          </a:p>
        </p:txBody>
      </p:sp>
      <p:sp>
        <p:nvSpPr>
          <p:cNvPr id="27" name="TextBox 26">
            <a:extLst>
              <a:ext uri="{FF2B5EF4-FFF2-40B4-BE49-F238E27FC236}">
                <a16:creationId xmlns:a16="http://schemas.microsoft.com/office/drawing/2014/main" id="{184637E5-F570-4FD2-B65A-CC546E7296C6}"/>
              </a:ext>
            </a:extLst>
          </p:cNvPr>
          <p:cNvSpPr txBox="1"/>
          <p:nvPr/>
        </p:nvSpPr>
        <p:spPr>
          <a:xfrm>
            <a:off x="254000" y="4876800"/>
            <a:ext cx="8890000" cy="254000"/>
          </a:xfrm>
          <a:prstGeom prst="rect">
            <a:avLst/>
          </a:prstGeom>
          <a:noFill/>
        </p:spPr>
        <p:txBody>
          <a:bodyPr wrap="squar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1</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Awan FT,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Blood Adv</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2019; </a:t>
            </a:r>
            <a:r>
              <a:rPr kumimoji="0" lang="en-US" sz="120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2</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Rogers KA, et al.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ASCO</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2019. Abstract 7530.  </a:t>
            </a:r>
          </a:p>
        </p:txBody>
      </p:sp>
      <p:pic>
        <p:nvPicPr>
          <p:cNvPr id="13" name="Picture 12">
            <a:extLst>
              <a:ext uri="{FF2B5EF4-FFF2-40B4-BE49-F238E27FC236}">
                <a16:creationId xmlns:a16="http://schemas.microsoft.com/office/drawing/2014/main" id="{BDC8ADFE-C319-43BB-9FCA-67B4EC0FF105}"/>
              </a:ext>
            </a:extLst>
          </p:cNvPr>
          <p:cNvPicPr>
            <a:picLocks noChangeAspect="1"/>
          </p:cNvPicPr>
          <p:nvPr/>
        </p:nvPicPr>
        <p:blipFill>
          <a:blip r:embed="rId3">
            <a:duotone>
              <a:schemeClr val="accent6">
                <a:shade val="45000"/>
                <a:satMod val="135000"/>
              </a:schemeClr>
              <a:prstClr val="white"/>
            </a:duotone>
          </a:blip>
          <a:stretch>
            <a:fillRect/>
          </a:stretch>
        </p:blipFill>
        <p:spPr>
          <a:xfrm>
            <a:off x="431801" y="1311642"/>
            <a:ext cx="860442" cy="86995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73161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DC9A-4F3C-4960-A80C-4EAC1C0B0FD7}"/>
              </a:ext>
            </a:extLst>
          </p:cNvPr>
          <p:cNvSpPr>
            <a:spLocks noGrp="1"/>
          </p:cNvSpPr>
          <p:nvPr>
            <p:ph type="ctrTitle"/>
          </p:nvPr>
        </p:nvSpPr>
        <p:spPr/>
        <p:txBody>
          <a:bodyPr/>
          <a:lstStyle/>
          <a:p>
            <a:r>
              <a:rPr lang="en-US" b="1" dirty="0"/>
              <a:t>Poll Question</a:t>
            </a:r>
          </a:p>
        </p:txBody>
      </p:sp>
    </p:spTree>
    <p:custDataLst>
      <p:tags r:id="rId1"/>
    </p:custDataLst>
    <p:extLst>
      <p:ext uri="{BB962C8B-B14F-4D97-AF65-F5344CB8AC3E}">
        <p14:creationId xmlns:p14="http://schemas.microsoft.com/office/powerpoint/2010/main" val="1215123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524000"/>
            <a:ext cx="8318500" cy="3302000"/>
          </a:xfrm>
        </p:spPr>
        <p:txBody>
          <a:bodyPr>
            <a:noAutofit/>
          </a:bodyPr>
          <a:lstStyle/>
          <a:p>
            <a:pPr marL="457200" indent="-457200">
              <a:lnSpc>
                <a:spcPct val="90000"/>
              </a:lnSpc>
              <a:spcBef>
                <a:spcPts val="0"/>
              </a:spcBef>
              <a:spcAft>
                <a:spcPts val="1200"/>
              </a:spcAft>
              <a:buFont typeface="+mj-lt"/>
              <a:buAutoNum type="alphaUcPeriod"/>
            </a:pPr>
            <a:r>
              <a:rPr lang="en-US" sz="2600" dirty="0">
                <a:solidFill>
                  <a:srgbClr val="000000"/>
                </a:solidFill>
                <a:latin typeface="Calibri" panose="020F0502020204030204" pitchFamily="34" charset="0"/>
              </a:rPr>
              <a:t>Management should consist of acetaminophen and/or a short course of prednisone </a:t>
            </a:r>
          </a:p>
          <a:p>
            <a:pPr marL="457200" indent="-457200">
              <a:lnSpc>
                <a:spcPct val="90000"/>
              </a:lnSpc>
              <a:spcBef>
                <a:spcPts val="0"/>
              </a:spcBef>
              <a:spcAft>
                <a:spcPts val="1200"/>
              </a:spcAft>
              <a:buFont typeface="+mj-lt"/>
              <a:buAutoNum type="alphaUcPeriod"/>
            </a:pPr>
            <a:r>
              <a:rPr lang="en-US" sz="2600" dirty="0">
                <a:solidFill>
                  <a:srgbClr val="000000"/>
                </a:solidFill>
                <a:latin typeface="Calibri" panose="020F0502020204030204" pitchFamily="34" charset="0"/>
              </a:rPr>
              <a:t>Arthralgias usually do not occur until late in the course of therapy</a:t>
            </a:r>
          </a:p>
          <a:p>
            <a:pPr marL="457200" indent="-457200">
              <a:lnSpc>
                <a:spcPct val="90000"/>
              </a:lnSpc>
              <a:spcBef>
                <a:spcPts val="0"/>
              </a:spcBef>
              <a:spcAft>
                <a:spcPts val="1200"/>
              </a:spcAft>
              <a:buFont typeface="+mj-lt"/>
              <a:buAutoNum type="alphaUcPeriod"/>
            </a:pPr>
            <a:r>
              <a:rPr lang="en-US" sz="2600" dirty="0">
                <a:solidFill>
                  <a:srgbClr val="000000"/>
                </a:solidFill>
                <a:latin typeface="Calibri" panose="020F0502020204030204" pitchFamily="34" charset="0"/>
              </a:rPr>
              <a:t>Acalabrutinib is a more selective BTKi than ibrutinib, resulting in fewer off-target adverse events, such as arthralgias</a:t>
            </a:r>
          </a:p>
          <a:p>
            <a:pPr marL="457200" indent="-457200">
              <a:lnSpc>
                <a:spcPct val="90000"/>
              </a:lnSpc>
              <a:spcBef>
                <a:spcPts val="0"/>
              </a:spcBef>
              <a:spcAft>
                <a:spcPts val="1200"/>
              </a:spcAft>
              <a:buFont typeface="+mj-lt"/>
              <a:buAutoNum type="alphaUcPeriod"/>
            </a:pPr>
            <a:r>
              <a:rPr lang="en-US" sz="2600" dirty="0">
                <a:solidFill>
                  <a:srgbClr val="000000"/>
                </a:solidFill>
                <a:latin typeface="Calibri" panose="020F0502020204030204" pitchFamily="34" charset="0"/>
              </a:rPr>
              <a:t>Both A and C are correct</a:t>
            </a:r>
          </a:p>
          <a:p>
            <a:pPr marL="457200" indent="-457200">
              <a:lnSpc>
                <a:spcPct val="90000"/>
              </a:lnSpc>
              <a:spcBef>
                <a:spcPts val="0"/>
              </a:spcBef>
              <a:spcAft>
                <a:spcPts val="1200"/>
              </a:spcAft>
              <a:buFont typeface="+mj-lt"/>
              <a:buAutoNum type="alphaUcPeriod"/>
            </a:pPr>
            <a:endParaRPr lang="en-US" sz="26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206500" y="12700"/>
            <a:ext cx="7937500" cy="1066800"/>
          </a:xfrm>
        </p:spPr>
        <p:txBody>
          <a:bodyPr anchor="ctr">
            <a:noAutofit/>
          </a:bodyPr>
          <a:lstStyle/>
          <a:p>
            <a:pPr algn="l">
              <a:lnSpc>
                <a:spcPct val="90000"/>
              </a:lnSpc>
            </a:pPr>
            <a:r>
              <a:rPr lang="en-US" sz="3200" b="1" dirty="0">
                <a:latin typeface="Calibri" panose="020F0502020204030204" pitchFamily="34" charset="0"/>
              </a:rPr>
              <a:t>Which of the following statement(s) are true regarding arthralgias and BTK inhibitors? </a:t>
            </a:r>
          </a:p>
        </p:txBody>
      </p:sp>
    </p:spTree>
    <p:extLst>
      <p:ext uri="{BB962C8B-B14F-4D97-AF65-F5344CB8AC3E}">
        <p14:creationId xmlns:p14="http://schemas.microsoft.com/office/powerpoint/2010/main" val="1565627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524000"/>
            <a:ext cx="8318500" cy="3302000"/>
          </a:xfrm>
        </p:spPr>
        <p:txBody>
          <a:bodyPr>
            <a:noAutofit/>
          </a:bodyPr>
          <a:lstStyle/>
          <a:p>
            <a:pPr marL="457200" indent="-457200">
              <a:lnSpc>
                <a:spcPct val="90000"/>
              </a:lnSpc>
              <a:spcBef>
                <a:spcPts val="0"/>
              </a:spcBef>
              <a:spcAft>
                <a:spcPts val="1200"/>
              </a:spcAft>
              <a:buFont typeface="+mj-lt"/>
              <a:buAutoNum type="alphaUcPeriod"/>
            </a:pPr>
            <a:r>
              <a:rPr lang="en-US" sz="2600" dirty="0">
                <a:solidFill>
                  <a:srgbClr val="000000"/>
                </a:solidFill>
                <a:latin typeface="Calibri" panose="020F0502020204030204" pitchFamily="34" charset="0"/>
              </a:rPr>
              <a:t>Management should consist of acetaminophen and/or a short course of prednisone </a:t>
            </a:r>
          </a:p>
          <a:p>
            <a:pPr marL="457200" indent="-457200">
              <a:lnSpc>
                <a:spcPct val="90000"/>
              </a:lnSpc>
              <a:spcBef>
                <a:spcPts val="0"/>
              </a:spcBef>
              <a:spcAft>
                <a:spcPts val="1200"/>
              </a:spcAft>
              <a:buFont typeface="+mj-lt"/>
              <a:buAutoNum type="alphaUcPeriod"/>
            </a:pPr>
            <a:r>
              <a:rPr lang="en-US" sz="2600" dirty="0">
                <a:solidFill>
                  <a:srgbClr val="000000"/>
                </a:solidFill>
                <a:latin typeface="Calibri" panose="020F0502020204030204" pitchFamily="34" charset="0"/>
              </a:rPr>
              <a:t>Arthralgias usually do not occur until late in the course of therapy</a:t>
            </a:r>
          </a:p>
          <a:p>
            <a:pPr marL="457200" indent="-457200">
              <a:lnSpc>
                <a:spcPct val="90000"/>
              </a:lnSpc>
              <a:spcBef>
                <a:spcPts val="0"/>
              </a:spcBef>
              <a:spcAft>
                <a:spcPts val="1200"/>
              </a:spcAft>
              <a:buFont typeface="+mj-lt"/>
              <a:buAutoNum type="alphaUcPeriod"/>
            </a:pPr>
            <a:r>
              <a:rPr lang="en-US" sz="2600" dirty="0">
                <a:solidFill>
                  <a:srgbClr val="000000"/>
                </a:solidFill>
                <a:latin typeface="Calibri" panose="020F0502020204030204" pitchFamily="34" charset="0"/>
              </a:rPr>
              <a:t>Acalabrutinib is a more selective BTKi than ibrutinib, resulting in fewer off-target adverse events, such as arthralgias</a:t>
            </a:r>
          </a:p>
          <a:p>
            <a:pPr marL="457200" indent="-457200">
              <a:lnSpc>
                <a:spcPct val="90000"/>
              </a:lnSpc>
              <a:spcBef>
                <a:spcPts val="0"/>
              </a:spcBef>
              <a:spcAft>
                <a:spcPts val="1200"/>
              </a:spcAft>
              <a:buFont typeface="+mj-lt"/>
              <a:buAutoNum type="alphaUcPeriod"/>
            </a:pPr>
            <a:r>
              <a:rPr lang="en-US" sz="2600" dirty="0">
                <a:solidFill>
                  <a:srgbClr val="000000"/>
                </a:solidFill>
                <a:latin typeface="Calibri" panose="020F0502020204030204" pitchFamily="34" charset="0"/>
              </a:rPr>
              <a:t>Both A and C are correct</a:t>
            </a:r>
          </a:p>
          <a:p>
            <a:pPr marL="457200" indent="-457200">
              <a:lnSpc>
                <a:spcPct val="90000"/>
              </a:lnSpc>
              <a:spcBef>
                <a:spcPts val="0"/>
              </a:spcBef>
              <a:spcAft>
                <a:spcPts val="1200"/>
              </a:spcAft>
              <a:buFont typeface="+mj-lt"/>
              <a:buAutoNum type="alphaUcPeriod"/>
            </a:pPr>
            <a:endParaRPr lang="en-US" sz="26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206500" y="12700"/>
            <a:ext cx="7937500" cy="1066800"/>
          </a:xfrm>
        </p:spPr>
        <p:txBody>
          <a:bodyPr anchor="ctr">
            <a:noAutofit/>
          </a:bodyPr>
          <a:lstStyle/>
          <a:p>
            <a:pPr algn="l">
              <a:lnSpc>
                <a:spcPct val="90000"/>
              </a:lnSpc>
            </a:pPr>
            <a:r>
              <a:rPr lang="en-US" sz="3200" b="1" dirty="0">
                <a:latin typeface="Calibri" panose="020F0502020204030204" pitchFamily="34" charset="0"/>
              </a:rPr>
              <a:t>Which of the following statement(s) are true regarding arthralgias and BTK inhibitors? </a:t>
            </a:r>
          </a:p>
        </p:txBody>
      </p:sp>
      <p:sp>
        <p:nvSpPr>
          <p:cNvPr id="4" name="Rectangle 3">
            <a:extLst>
              <a:ext uri="{FF2B5EF4-FFF2-40B4-BE49-F238E27FC236}">
                <a16:creationId xmlns:a16="http://schemas.microsoft.com/office/drawing/2014/main" id="{E28F1C83-DD95-42CB-9268-C12263AF1111}"/>
              </a:ext>
            </a:extLst>
          </p:cNvPr>
          <p:cNvSpPr/>
          <p:nvPr/>
        </p:nvSpPr>
        <p:spPr>
          <a:xfrm>
            <a:off x="508000" y="4457700"/>
            <a:ext cx="4064000" cy="482600"/>
          </a:xfrm>
          <a:prstGeom prst="rect">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41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99A940-749E-4706-9537-385BE41DE9B7}"/>
              </a:ext>
            </a:extLst>
          </p:cNvPr>
          <p:cNvSpPr>
            <a:spLocks noGrp="1"/>
          </p:cNvSpPr>
          <p:nvPr>
            <p:ph idx="1"/>
          </p:nvPr>
        </p:nvSpPr>
        <p:spPr/>
        <p:txBody>
          <a:bodyPr>
            <a:normAutofit lnSpcReduction="10000"/>
          </a:bodyPr>
          <a:lstStyle/>
          <a:p>
            <a:r>
              <a:rPr lang="en-US" dirty="0"/>
              <a:t>Academic Medical Center</a:t>
            </a:r>
          </a:p>
          <a:p>
            <a:r>
              <a:rPr lang="en-US" dirty="0"/>
              <a:t>Community Cancer Center/Hospital</a:t>
            </a:r>
          </a:p>
          <a:p>
            <a:r>
              <a:rPr lang="en-US" dirty="0"/>
              <a:t>Private Practice</a:t>
            </a:r>
          </a:p>
          <a:p>
            <a:r>
              <a:rPr lang="en-US" dirty="0"/>
              <a:t>Government</a:t>
            </a:r>
          </a:p>
          <a:p>
            <a:r>
              <a:rPr lang="en-US" dirty="0"/>
              <a:t>Other</a:t>
            </a:r>
          </a:p>
        </p:txBody>
      </p:sp>
      <p:sp>
        <p:nvSpPr>
          <p:cNvPr id="3" name="Title 2">
            <a:extLst>
              <a:ext uri="{FF2B5EF4-FFF2-40B4-BE49-F238E27FC236}">
                <a16:creationId xmlns:a16="http://schemas.microsoft.com/office/drawing/2014/main" id="{6EBA1793-DEEB-4952-8F60-4881A9A53985}"/>
              </a:ext>
            </a:extLst>
          </p:cNvPr>
          <p:cNvSpPr>
            <a:spLocks noGrp="1"/>
          </p:cNvSpPr>
          <p:nvPr>
            <p:ph type="ctrTitle"/>
          </p:nvPr>
        </p:nvSpPr>
        <p:spPr/>
        <p:txBody>
          <a:bodyPr/>
          <a:lstStyle/>
          <a:p>
            <a:r>
              <a:rPr lang="en-US" b="1" dirty="0"/>
              <a:t>What is your practice setting?</a:t>
            </a:r>
          </a:p>
        </p:txBody>
      </p:sp>
    </p:spTree>
    <p:extLst>
      <p:ext uri="{BB962C8B-B14F-4D97-AF65-F5344CB8AC3E}">
        <p14:creationId xmlns:p14="http://schemas.microsoft.com/office/powerpoint/2010/main" val="1165112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Case 2</a:t>
            </a:r>
            <a:br>
              <a:rPr lang="en-US" sz="4000" b="1" dirty="0">
                <a:latin typeface="Calibri" panose="020F0502020204030204" pitchFamily="34" charset="0"/>
              </a:rPr>
            </a:br>
            <a:r>
              <a:rPr lang="en-US" sz="3600" b="1" i="1" dirty="0">
                <a:latin typeface="Calibri" panose="020F0502020204030204" pitchFamily="34" charset="0"/>
              </a:rPr>
              <a:t>Previously Treated</a:t>
            </a:r>
            <a:endParaRPr lang="en-US" sz="4000" b="1" i="1" dirty="0">
              <a:latin typeface="Calibri" panose="020F0502020204030204" pitchFamily="34" charset="0"/>
            </a:endParaRPr>
          </a:p>
        </p:txBody>
      </p:sp>
      <p:pic>
        <p:nvPicPr>
          <p:cNvPr id="4" name="Picture 3">
            <a:extLst>
              <a:ext uri="{FF2B5EF4-FFF2-40B4-BE49-F238E27FC236}">
                <a16:creationId xmlns:a16="http://schemas.microsoft.com/office/drawing/2014/main" id="{0D6B6575-ABDC-4FE0-AAD4-710B75B01B9E}"/>
              </a:ext>
            </a:extLst>
          </p:cNvPr>
          <p:cNvPicPr>
            <a:picLocks noChangeAspect="1"/>
          </p:cNvPicPr>
          <p:nvPr/>
        </p:nvPicPr>
        <p:blipFill>
          <a:blip r:embed="rId3">
            <a:duotone>
              <a:schemeClr val="accent6">
                <a:shade val="45000"/>
                <a:satMod val="135000"/>
              </a:schemeClr>
              <a:prstClr val="white"/>
            </a:duotone>
          </a:blip>
          <a:stretch>
            <a:fillRect/>
          </a:stretch>
        </p:blipFill>
        <p:spPr>
          <a:xfrm>
            <a:off x="431801" y="1494692"/>
            <a:ext cx="838122" cy="869950"/>
          </a:xfrm>
          <a:prstGeom prst="rect">
            <a:avLst/>
          </a:prstGeom>
          <a:effectLst>
            <a:outerShdw blurRad="76200" dir="13500000" sy="23000" kx="1200000" algn="br" rotWithShape="0">
              <a:prstClr val="black">
                <a:alpha val="20000"/>
              </a:prstClr>
            </a:outerShdw>
          </a:effectLst>
        </p:spPr>
      </p:pic>
      <p:sp>
        <p:nvSpPr>
          <p:cNvPr id="9" name="Content Placeholder 2">
            <a:extLst>
              <a:ext uri="{FF2B5EF4-FFF2-40B4-BE49-F238E27FC236}">
                <a16:creationId xmlns:a16="http://schemas.microsoft.com/office/drawing/2014/main" id="{95233815-D7B5-4654-A76C-BB87A39184D6}"/>
              </a:ext>
            </a:extLst>
          </p:cNvPr>
          <p:cNvSpPr txBox="1">
            <a:spLocks/>
          </p:cNvSpPr>
          <p:nvPr/>
        </p:nvSpPr>
        <p:spPr>
          <a:xfrm>
            <a:off x="1377950" y="1303422"/>
            <a:ext cx="7334249" cy="3683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25724"/>
              </a:buClr>
              <a:buFont typeface="Arial"/>
              <a:buChar char="•"/>
              <a:defRPr sz="3200" kern="1200">
                <a:solidFill>
                  <a:srgbClr val="644E5A"/>
                </a:solidFill>
                <a:latin typeface="Calibri" charset="0"/>
                <a:ea typeface="Calibri" charset="0"/>
                <a:cs typeface="Calibri" charset="0"/>
              </a:defRPr>
            </a:lvl1pPr>
            <a:lvl2pPr marL="742950" indent="-285750" algn="l" defTabSz="457200" rtl="0" eaLnBrk="1" latinLnBrk="0" hangingPunct="1">
              <a:spcBef>
                <a:spcPct val="20000"/>
              </a:spcBef>
              <a:buClr>
                <a:srgbClr val="F25724"/>
              </a:buClr>
              <a:buFont typeface="Arial"/>
              <a:buChar char="–"/>
              <a:defRPr sz="2800" kern="1200">
                <a:solidFill>
                  <a:srgbClr val="644E5A"/>
                </a:solidFill>
                <a:latin typeface="Calibri" charset="0"/>
                <a:ea typeface="Calibri" charset="0"/>
                <a:cs typeface="Calibri" charset="0"/>
              </a:defRPr>
            </a:lvl2pPr>
            <a:lvl3pPr marL="1143000" indent="-228600" algn="l" defTabSz="457200" rtl="0" eaLnBrk="1" latinLnBrk="0" hangingPunct="1">
              <a:spcBef>
                <a:spcPct val="20000"/>
              </a:spcBef>
              <a:buClr>
                <a:srgbClr val="F25724"/>
              </a:buClr>
              <a:buFont typeface="Arial"/>
              <a:buChar char="•"/>
              <a:defRPr sz="2400" kern="1200">
                <a:solidFill>
                  <a:srgbClr val="644E5A"/>
                </a:solidFill>
                <a:latin typeface="Calibri" charset="0"/>
                <a:ea typeface="Calibri" charset="0"/>
                <a:cs typeface="Calibri" charset="0"/>
              </a:defRPr>
            </a:lvl3pPr>
            <a:lvl4pPr marL="1600200" indent="-228600" algn="l" defTabSz="457200" rtl="0" eaLnBrk="1" latinLnBrk="0" hangingPunct="1">
              <a:spcBef>
                <a:spcPct val="20000"/>
              </a:spcBef>
              <a:buClr>
                <a:srgbClr val="F25724"/>
              </a:buClr>
              <a:buFont typeface="Arial"/>
              <a:buChar char="–"/>
              <a:defRPr sz="2000" kern="1200">
                <a:solidFill>
                  <a:srgbClr val="644E5A"/>
                </a:solidFill>
                <a:latin typeface="Calibri" charset="0"/>
                <a:ea typeface="Calibri" charset="0"/>
                <a:cs typeface="Calibri" charset="0"/>
              </a:defRPr>
            </a:lvl4pPr>
            <a:lvl5pPr marL="2057400" indent="-228600" algn="l" defTabSz="457200" rtl="0" eaLnBrk="1" latinLnBrk="0" hangingPunct="1">
              <a:spcBef>
                <a:spcPct val="20000"/>
              </a:spcBef>
              <a:buClr>
                <a:srgbClr val="F25724"/>
              </a:buClr>
              <a:buFont typeface="Arial"/>
              <a:buChar char="»"/>
              <a:defRPr sz="2000" kern="1200">
                <a:solidFill>
                  <a:srgbClr val="644E5A"/>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2400"/>
              </a:spcAft>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charset="0"/>
              </a:rPr>
              <a:t>EP </a:t>
            </a:r>
            <a:r>
              <a:rPr lang="en-US" sz="2000" dirty="0">
                <a:solidFill>
                  <a:prstClr val="black"/>
                </a:solidFill>
                <a:latin typeface="Calibri" panose="020F0502020204030204" pitchFamily="34" charset="0"/>
              </a:rPr>
              <a:t>was prescribed multiple courses of steroids to treat the arthralgia experienced with ibrutinib. Unfortunately, his joint pain would continue to come back. EP noted that he had missed a “couple doses here and there” in hopes that it would alleviate the pain. </a:t>
            </a:r>
          </a:p>
          <a:p>
            <a:pPr marL="0" marR="0" lvl="0" indent="0" algn="l" defTabSz="457200" rtl="0" eaLnBrk="1" fontAlgn="auto" latinLnBrk="0" hangingPunct="1">
              <a:lnSpc>
                <a:spcPct val="100000"/>
              </a:lnSpc>
              <a:spcBef>
                <a:spcPts val="0"/>
              </a:spcBef>
              <a:spcAft>
                <a:spcPts val="2400"/>
              </a:spcAft>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charset="0"/>
              </a:rPr>
              <a:t>EP </a:t>
            </a:r>
            <a:r>
              <a:rPr lang="en-US" sz="2000" dirty="0">
                <a:solidFill>
                  <a:prstClr val="black"/>
                </a:solidFill>
                <a:latin typeface="Calibri" panose="020F0502020204030204" pitchFamily="34" charset="0"/>
              </a:rPr>
              <a:t>was switched to acalabrutinib 100 mg PO every 12 hours. His arthralgia dissipated within a couple of weeks of therapy. </a:t>
            </a:r>
          </a:p>
          <a:p>
            <a:pPr marL="0" marR="0" lvl="0" indent="0" algn="l" defTabSz="457200" rtl="0" eaLnBrk="1" fontAlgn="auto" latinLnBrk="0" hangingPunct="1">
              <a:lnSpc>
                <a:spcPct val="100000"/>
              </a:lnSpc>
              <a:spcBef>
                <a:spcPts val="0"/>
              </a:spcBef>
              <a:spcAft>
                <a:spcPts val="2400"/>
              </a:spcAft>
              <a:buSzTx/>
              <a:buNone/>
              <a:tabLst/>
              <a:defRPr/>
            </a:pPr>
            <a:r>
              <a:rPr lang="en-US" sz="2000" dirty="0">
                <a:solidFill>
                  <a:prstClr val="black"/>
                </a:solidFill>
                <a:latin typeface="Calibri" panose="020F0502020204030204" pitchFamily="34" charset="0"/>
              </a:rPr>
              <a:t>EP calls the clinic stating that he has been having headaches more frequently than usual. He wants to know if this has anything to do with his acalabrutinib treatment.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charset="0"/>
            </a:endParaRPr>
          </a:p>
          <a:p>
            <a:pPr marL="0" marR="0" lvl="0" indent="0" algn="l" defTabSz="457200" rtl="0" eaLnBrk="1" fontAlgn="auto" latinLnBrk="0" hangingPunct="1">
              <a:lnSpc>
                <a:spcPct val="100000"/>
              </a:lnSpc>
              <a:spcBef>
                <a:spcPts val="0"/>
              </a:spcBef>
              <a:spcAft>
                <a:spcPts val="2400"/>
              </a:spcAft>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charset="0"/>
            </a:endParaRPr>
          </a:p>
        </p:txBody>
      </p:sp>
      <p:pic>
        <p:nvPicPr>
          <p:cNvPr id="5" name="Picture 4">
            <a:extLst>
              <a:ext uri="{FF2B5EF4-FFF2-40B4-BE49-F238E27FC236}">
                <a16:creationId xmlns:a16="http://schemas.microsoft.com/office/drawing/2014/main" id="{839449CC-3ADA-4A3F-B830-F0A43D1E3A2D}"/>
              </a:ext>
            </a:extLst>
          </p:cNvPr>
          <p:cNvPicPr>
            <a:picLocks noChangeAspect="1"/>
          </p:cNvPicPr>
          <p:nvPr/>
        </p:nvPicPr>
        <p:blipFill>
          <a:blip r:embed="rId4">
            <a:duotone>
              <a:schemeClr val="accent6">
                <a:shade val="45000"/>
                <a:satMod val="135000"/>
              </a:schemeClr>
              <a:prstClr val="white"/>
            </a:duotone>
          </a:blip>
          <a:stretch>
            <a:fillRect/>
          </a:stretch>
        </p:blipFill>
        <p:spPr>
          <a:xfrm>
            <a:off x="431801" y="3818393"/>
            <a:ext cx="838122" cy="871457"/>
          </a:xfrm>
          <a:prstGeom prst="rect">
            <a:avLst/>
          </a:prstGeom>
          <a:effectLst>
            <a:outerShdw blurRad="76200" dir="13500000" sy="23000" kx="1200000" algn="br" rotWithShape="0">
              <a:prstClr val="black">
                <a:alpha val="20000"/>
              </a:prstClr>
            </a:outerShdw>
          </a:effectLst>
        </p:spPr>
      </p:pic>
      <p:pic>
        <p:nvPicPr>
          <p:cNvPr id="3" name="Picture 2">
            <a:extLst>
              <a:ext uri="{FF2B5EF4-FFF2-40B4-BE49-F238E27FC236}">
                <a16:creationId xmlns:a16="http://schemas.microsoft.com/office/drawing/2014/main" id="{736851B4-3FC9-465E-9805-6787297D182D}"/>
              </a:ext>
            </a:extLst>
          </p:cNvPr>
          <p:cNvPicPr>
            <a:picLocks noChangeAspect="1"/>
          </p:cNvPicPr>
          <p:nvPr/>
        </p:nvPicPr>
        <p:blipFill>
          <a:blip r:embed="rId5">
            <a:duotone>
              <a:schemeClr val="accent6">
                <a:shade val="45000"/>
                <a:satMod val="135000"/>
              </a:schemeClr>
              <a:prstClr val="white"/>
            </a:duotone>
          </a:blip>
          <a:stretch>
            <a:fillRect/>
          </a:stretch>
        </p:blipFill>
        <p:spPr>
          <a:xfrm>
            <a:off x="431802" y="2733567"/>
            <a:ext cx="840790" cy="86995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370335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DC9A-4F3C-4960-A80C-4EAC1C0B0FD7}"/>
              </a:ext>
            </a:extLst>
          </p:cNvPr>
          <p:cNvSpPr>
            <a:spLocks noGrp="1"/>
          </p:cNvSpPr>
          <p:nvPr>
            <p:ph type="ctrTitle"/>
          </p:nvPr>
        </p:nvSpPr>
        <p:spPr/>
        <p:txBody>
          <a:bodyPr/>
          <a:lstStyle/>
          <a:p>
            <a:r>
              <a:rPr lang="en-US" b="1" dirty="0"/>
              <a:t>Poll Question</a:t>
            </a:r>
          </a:p>
        </p:txBody>
      </p:sp>
    </p:spTree>
    <p:custDataLst>
      <p:tags r:id="rId1"/>
    </p:custDataLst>
    <p:extLst>
      <p:ext uri="{BB962C8B-B14F-4D97-AF65-F5344CB8AC3E}">
        <p14:creationId xmlns:p14="http://schemas.microsoft.com/office/powerpoint/2010/main" val="39958663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Autofit/>
          </a:bodyPr>
          <a:lstStyle/>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The headache is unlikely to improve with continued therapy and alternative treatment is warranted</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Continue acalabrutinib and add supportive care, such as acetaminophen and caffeine, and counsel him that headaches are often transient and resolve within 4–8 weeks</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Reduce dose to 100 mg PO once daily based on package insert dosing</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High-dose NSAID therapy is the safest and most effective treatment for acalabrutinib induced headache</a:t>
            </a:r>
          </a:p>
          <a:p>
            <a:pPr marL="457200" indent="-457200">
              <a:lnSpc>
                <a:spcPct val="90000"/>
              </a:lnSpc>
              <a:spcBef>
                <a:spcPts val="0"/>
              </a:spcBef>
              <a:spcAft>
                <a:spcPts val="1200"/>
              </a:spcAft>
              <a:buFont typeface="+mj-lt"/>
              <a:buAutoNum type="alphaUcPeriod"/>
            </a:pPr>
            <a:endParaRPr lang="en-US" sz="21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400" b="1" dirty="0">
                <a:latin typeface="Calibri" panose="020F0502020204030204" pitchFamily="34" charset="0"/>
              </a:rPr>
              <a:t>EP is a 64-year-old male with relapsed CLL who initiated acalabrutinib 100 mg PO twice daily 2 weeks ago. He presents to clinic with complaints of daily headaches.  </a:t>
            </a:r>
            <a:br>
              <a:rPr lang="en-US" sz="2400" b="1" dirty="0">
                <a:latin typeface="Calibri" panose="020F0502020204030204" pitchFamily="34" charset="0"/>
              </a:rPr>
            </a:br>
            <a:r>
              <a:rPr lang="en-US" sz="2400" b="1" dirty="0">
                <a:latin typeface="Calibri" panose="020F0502020204030204" pitchFamily="34" charset="0"/>
              </a:rPr>
              <a:t>Which of the following would be the best response?</a:t>
            </a:r>
          </a:p>
        </p:txBody>
      </p:sp>
    </p:spTree>
    <p:extLst>
      <p:ext uri="{BB962C8B-B14F-4D97-AF65-F5344CB8AC3E}">
        <p14:creationId xmlns:p14="http://schemas.microsoft.com/office/powerpoint/2010/main" val="21948363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Autofit/>
          </a:bodyPr>
          <a:lstStyle/>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The headache is unlikely to improve with continued therapy and alternative treatment is warranted</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Continue acalabrutinib and add supportive care, such as acetaminophen and caffeine, and counsel him that headaches are often transient and resolve within 4–8 weeks</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Reduce dose to 100 mg PO once daily based on package insert dosing</a:t>
            </a:r>
          </a:p>
          <a:p>
            <a:pPr marL="457200" indent="-457200">
              <a:lnSpc>
                <a:spcPct val="90000"/>
              </a:lnSpc>
              <a:spcBef>
                <a:spcPts val="0"/>
              </a:spcBef>
              <a:spcAft>
                <a:spcPts val="1200"/>
              </a:spcAft>
              <a:buFont typeface="Arial"/>
              <a:buAutoNum type="alphaUcPeriod"/>
            </a:pPr>
            <a:r>
              <a:rPr lang="en-US" sz="2100" dirty="0">
                <a:solidFill>
                  <a:srgbClr val="000000"/>
                </a:solidFill>
                <a:latin typeface="Calibri" panose="020F0502020204030204" pitchFamily="34" charset="0"/>
              </a:rPr>
              <a:t>High-dose NSAID therapy is the safest and most effective treatment for acalabrutinib induced headache</a:t>
            </a:r>
          </a:p>
          <a:p>
            <a:pPr marL="457200" indent="-457200">
              <a:lnSpc>
                <a:spcPct val="90000"/>
              </a:lnSpc>
              <a:spcBef>
                <a:spcPts val="0"/>
              </a:spcBef>
              <a:spcAft>
                <a:spcPts val="1200"/>
              </a:spcAft>
              <a:buFont typeface="+mj-lt"/>
              <a:buAutoNum type="alphaUcPeriod"/>
            </a:pPr>
            <a:endParaRPr lang="en-US" sz="21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400" b="1" dirty="0">
                <a:latin typeface="Calibri" panose="020F0502020204030204" pitchFamily="34" charset="0"/>
              </a:rPr>
              <a:t>EP is a 64-year-old male with relapsed CLL who initiated acalabrutinib 100 mg PO twice daily 2 weeks ago. He presents to clinic with complaints of daily headaches.  </a:t>
            </a:r>
            <a:br>
              <a:rPr lang="en-US" sz="2400" b="1" dirty="0">
                <a:latin typeface="Calibri" panose="020F0502020204030204" pitchFamily="34" charset="0"/>
              </a:rPr>
            </a:br>
            <a:r>
              <a:rPr lang="en-US" sz="2400" b="1" dirty="0">
                <a:latin typeface="Calibri" panose="020F0502020204030204" pitchFamily="34" charset="0"/>
              </a:rPr>
              <a:t>Which of the following would be the best response?</a:t>
            </a:r>
          </a:p>
        </p:txBody>
      </p:sp>
      <p:sp>
        <p:nvSpPr>
          <p:cNvPr id="4" name="Rectangle 3">
            <a:extLst>
              <a:ext uri="{FF2B5EF4-FFF2-40B4-BE49-F238E27FC236}">
                <a16:creationId xmlns:a16="http://schemas.microsoft.com/office/drawing/2014/main" id="{F206E426-875E-47E9-A0CE-92BBDC9DFF79}"/>
              </a:ext>
            </a:extLst>
          </p:cNvPr>
          <p:cNvSpPr/>
          <p:nvPr/>
        </p:nvSpPr>
        <p:spPr>
          <a:xfrm>
            <a:off x="508000" y="2609850"/>
            <a:ext cx="7759700" cy="1009650"/>
          </a:xfrm>
          <a:prstGeom prst="rect">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2340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Considerations to Ensure </a:t>
            </a:r>
            <a:br>
              <a:rPr lang="en-US" sz="4000" b="1" dirty="0">
                <a:latin typeface="Calibri" panose="020F0502020204030204" pitchFamily="34" charset="0"/>
              </a:rPr>
            </a:br>
            <a:r>
              <a:rPr lang="en-US" sz="4000" b="1" dirty="0">
                <a:latin typeface="Calibri" panose="020F0502020204030204" pitchFamily="34" charset="0"/>
              </a:rPr>
              <a:t>BTKi Therapy Success</a:t>
            </a:r>
          </a:p>
        </p:txBody>
      </p:sp>
      <p:sp>
        <p:nvSpPr>
          <p:cNvPr id="3" name="Content Placeholder 2"/>
          <p:cNvSpPr>
            <a:spLocks noGrp="1"/>
          </p:cNvSpPr>
          <p:nvPr>
            <p:ph idx="1"/>
          </p:nvPr>
        </p:nvSpPr>
        <p:spPr>
          <a:xfrm>
            <a:off x="254000" y="1206500"/>
            <a:ext cx="8636000" cy="3683000"/>
          </a:xfrm>
        </p:spPr>
        <p:txBody>
          <a:bodyPr>
            <a:noAutofit/>
          </a:bodyPr>
          <a:lstStyle/>
          <a:p>
            <a:pPr marL="274320" indent="-274320">
              <a:lnSpc>
                <a:spcPct val="90000"/>
              </a:lnSpc>
              <a:spcBef>
                <a:spcPts val="0"/>
              </a:spcBef>
              <a:spcAft>
                <a:spcPts val="600"/>
              </a:spcAft>
              <a:buFont typeface="Arial" panose="020B0604020202020204" pitchFamily="34" charset="0"/>
              <a:buChar char="•"/>
            </a:pPr>
            <a:r>
              <a:rPr lang="en-US" sz="2400" dirty="0">
                <a:solidFill>
                  <a:schemeClr val="tx1"/>
                </a:solidFill>
                <a:latin typeface="Calibri" panose="020F0502020204030204" pitchFamily="34" charset="0"/>
              </a:rPr>
              <a:t>Continued medication access</a:t>
            </a:r>
          </a:p>
          <a:p>
            <a:pPr marL="640080" lvl="1" indent="-274320">
              <a:lnSpc>
                <a:spcPct val="90000"/>
              </a:lnSpc>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Unfunded, private insurance, Medicare part D</a:t>
            </a:r>
          </a:p>
          <a:p>
            <a:pPr marL="640080" lvl="1" indent="-274320">
              <a:lnSpc>
                <a:spcPct val="90000"/>
              </a:lnSpc>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Pharmaceutical company support/programs, prior authorization/appeal support, utilization of approved compendia for off-label use</a:t>
            </a:r>
          </a:p>
          <a:p>
            <a:pPr marL="274320" indent="-274320">
              <a:lnSpc>
                <a:spcPct val="90000"/>
              </a:lnSpc>
              <a:spcBef>
                <a:spcPts val="0"/>
              </a:spcBef>
              <a:spcAft>
                <a:spcPts val="600"/>
              </a:spcAft>
              <a:buFont typeface="Arial" panose="020B0604020202020204" pitchFamily="34" charset="0"/>
              <a:buChar char="•"/>
            </a:pPr>
            <a:r>
              <a:rPr lang="en-US" sz="2400" dirty="0">
                <a:solidFill>
                  <a:schemeClr val="tx1"/>
                </a:solidFill>
                <a:latin typeface="Calibri" panose="020F0502020204030204" pitchFamily="34" charset="0"/>
              </a:rPr>
              <a:t>Reinforce patient and caregiver education</a:t>
            </a:r>
          </a:p>
          <a:p>
            <a:pPr marL="640080" lvl="1" indent="-274320">
              <a:lnSpc>
                <a:spcPct val="90000"/>
              </a:lnSpc>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Compliance</a:t>
            </a:r>
          </a:p>
          <a:p>
            <a:pPr marL="640080" lvl="1" indent="-274320">
              <a:lnSpc>
                <a:spcPct val="90000"/>
              </a:lnSpc>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Adverse events</a:t>
            </a:r>
          </a:p>
          <a:p>
            <a:pPr marL="274320" indent="-274320">
              <a:lnSpc>
                <a:spcPct val="90000"/>
              </a:lnSpc>
              <a:spcBef>
                <a:spcPts val="0"/>
              </a:spcBef>
              <a:spcAft>
                <a:spcPts val="600"/>
              </a:spcAft>
              <a:buFont typeface="Arial" panose="020B0604020202020204" pitchFamily="34" charset="0"/>
              <a:buChar char="•"/>
            </a:pPr>
            <a:r>
              <a:rPr lang="en-US" sz="2400" dirty="0">
                <a:solidFill>
                  <a:schemeClr val="tx1"/>
                </a:solidFill>
                <a:latin typeface="Calibri" panose="020F0502020204030204" pitchFamily="34" charset="0"/>
              </a:rPr>
              <a:t>Ongoing reassessment of new medications, OTC</a:t>
            </a:r>
          </a:p>
          <a:p>
            <a:pPr marL="640080" lvl="1" indent="-274320">
              <a:lnSpc>
                <a:spcPct val="90000"/>
              </a:lnSpc>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Dosing/drug interactions</a:t>
            </a:r>
          </a:p>
          <a:p>
            <a:pPr indent="-274320">
              <a:lnSpc>
                <a:spcPct val="90000"/>
              </a:lnSpc>
              <a:spcBef>
                <a:spcPts val="0"/>
              </a:spcBef>
              <a:spcAft>
                <a:spcPts val="600"/>
              </a:spcAft>
              <a:buFont typeface="Arial" panose="020B0604020202020204" pitchFamily="34" charset="0"/>
              <a:buChar char="•"/>
            </a:pP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72216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31300" cy="1066800"/>
          </a:xfrm>
        </p:spPr>
        <p:txBody>
          <a:bodyPr anchor="ctr">
            <a:noAutofit/>
          </a:bodyPr>
          <a:lstStyle/>
          <a:p>
            <a:pPr>
              <a:lnSpc>
                <a:spcPct val="90000"/>
              </a:lnSpc>
            </a:pPr>
            <a:r>
              <a:rPr lang="en-US" sz="4000" b="1" dirty="0">
                <a:latin typeface="Calibri" panose="020F0502020204030204" pitchFamily="34" charset="0"/>
              </a:rPr>
              <a:t>BTK Inhibitors and COVID-19</a:t>
            </a:r>
          </a:p>
        </p:txBody>
      </p:sp>
      <p:sp>
        <p:nvSpPr>
          <p:cNvPr id="3" name="Content Placeholder 2"/>
          <p:cNvSpPr>
            <a:spLocks noGrp="1"/>
          </p:cNvSpPr>
          <p:nvPr>
            <p:ph idx="1"/>
          </p:nvPr>
        </p:nvSpPr>
        <p:spPr>
          <a:xfrm>
            <a:off x="254000" y="1206500"/>
            <a:ext cx="8636000" cy="3683000"/>
          </a:xfrm>
        </p:spPr>
        <p:txBody>
          <a:bodyPr>
            <a:noAutofit/>
          </a:bodyPr>
          <a:lstStyle/>
          <a:p>
            <a:pPr marL="274320" indent="-274320">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Patients with severe COVID-19 have hyperinflammatory immune response regulated by macrophage activation. </a:t>
            </a:r>
          </a:p>
          <a:p>
            <a:pPr marL="640080" lvl="1" indent="-274320">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rPr>
              <a:t>BTK regulates macrophage signaling and activation</a:t>
            </a:r>
          </a:p>
          <a:p>
            <a:pPr marL="274320" indent="-274320">
              <a:spcBef>
                <a:spcPts val="0"/>
              </a:spcBef>
              <a:spcAft>
                <a:spcPts val="600"/>
              </a:spcAft>
              <a:buFont typeface="Arial" panose="020B0604020202020204" pitchFamily="34" charset="0"/>
              <a:buChar char="•"/>
            </a:pPr>
            <a:r>
              <a:rPr lang="en-US" sz="2000" dirty="0">
                <a:solidFill>
                  <a:schemeClr val="tx1"/>
                </a:solidFill>
                <a:latin typeface="Calibri" panose="020F0502020204030204" pitchFamily="34" charset="0"/>
              </a:rPr>
              <a:t>Early clinical data/case studies demonstrate that BTKis can protect against lung injury and improve pulmonary function in these patients.</a:t>
            </a:r>
            <a:r>
              <a:rPr lang="en-US" sz="2000" baseline="30000" dirty="0">
                <a:solidFill>
                  <a:schemeClr val="tx1"/>
                </a:solidFill>
                <a:latin typeface="Calibri" panose="020F0502020204030204" pitchFamily="34" charset="0"/>
              </a:rPr>
              <a:t>1,2</a:t>
            </a:r>
          </a:p>
          <a:p>
            <a:pPr marL="274320" indent="-274320">
              <a:spcBef>
                <a:spcPts val="0"/>
              </a:spcBef>
              <a:spcAft>
                <a:spcPts val="600"/>
              </a:spcAft>
              <a:buFont typeface="Arial" panose="020B0604020202020204" pitchFamily="34" charset="0"/>
              <a:buChar char="•"/>
            </a:pPr>
            <a:r>
              <a:rPr lang="en-US" sz="2000" dirty="0" err="1">
                <a:solidFill>
                  <a:schemeClr val="tx1"/>
                </a:solidFill>
                <a:latin typeface="Calibri" panose="020F0502020204030204" pitchFamily="34" charset="0"/>
              </a:rPr>
              <a:t>Roschewski</a:t>
            </a:r>
            <a:r>
              <a:rPr lang="en-US" sz="2000" dirty="0">
                <a:solidFill>
                  <a:schemeClr val="tx1"/>
                </a:solidFill>
                <a:latin typeface="Calibri" panose="020F0502020204030204" pitchFamily="34" charset="0"/>
              </a:rPr>
              <a:t> M, et al. </a:t>
            </a:r>
            <a:r>
              <a:rPr lang="en-US" sz="2000" i="1" dirty="0">
                <a:solidFill>
                  <a:schemeClr val="tx1"/>
                </a:solidFill>
                <a:latin typeface="Calibri" panose="020F0502020204030204" pitchFamily="34" charset="0"/>
              </a:rPr>
              <a:t>Sci. Immunol</a:t>
            </a:r>
            <a:r>
              <a:rPr lang="en-US" sz="2000" dirty="0">
                <a:solidFill>
                  <a:schemeClr val="tx1"/>
                </a:solidFill>
                <a:latin typeface="Calibri" panose="020F0502020204030204" pitchFamily="34" charset="0"/>
              </a:rPr>
              <a:t>. 2020.</a:t>
            </a:r>
          </a:p>
          <a:p>
            <a:pPr marL="674370" lvl="1" indent="-274320">
              <a:spcBef>
                <a:spcPts val="0"/>
              </a:spcBef>
              <a:spcAft>
                <a:spcPts val="600"/>
              </a:spcAft>
              <a:buFont typeface="Arial" panose="020B0604020202020204" pitchFamily="34" charset="0"/>
              <a:buChar char="•"/>
            </a:pPr>
            <a:r>
              <a:rPr lang="en-US" sz="1600" dirty="0">
                <a:solidFill>
                  <a:schemeClr val="tx1"/>
                </a:solidFill>
                <a:latin typeface="Calibri" panose="020F0502020204030204" pitchFamily="34" charset="0"/>
              </a:rPr>
              <a:t>N=19 hospitalized patients with severe COVID-19 treated with acalabrutinib for 10-14 days</a:t>
            </a:r>
          </a:p>
          <a:p>
            <a:pPr marL="674370" lvl="1" indent="-274320">
              <a:spcBef>
                <a:spcPts val="0"/>
              </a:spcBef>
              <a:spcAft>
                <a:spcPts val="600"/>
              </a:spcAft>
              <a:buFont typeface="Arial" panose="020B0604020202020204" pitchFamily="34" charset="0"/>
              <a:buChar char="•"/>
            </a:pPr>
            <a:r>
              <a:rPr lang="en-US" sz="1600" dirty="0">
                <a:solidFill>
                  <a:schemeClr val="tx1"/>
                </a:solidFill>
                <a:latin typeface="Calibri" panose="020F0502020204030204" pitchFamily="34" charset="0"/>
              </a:rPr>
              <a:t>Measures of inflammation (C-reactive protein and IL-6) normalized quickly for patients</a:t>
            </a:r>
          </a:p>
          <a:p>
            <a:pPr marL="674370" lvl="1" indent="-274320">
              <a:spcBef>
                <a:spcPts val="0"/>
              </a:spcBef>
              <a:spcAft>
                <a:spcPts val="600"/>
              </a:spcAft>
              <a:buFont typeface="Arial" panose="020B0604020202020204" pitchFamily="34" charset="0"/>
              <a:buChar char="•"/>
            </a:pPr>
            <a:r>
              <a:rPr lang="en-US" sz="1600" dirty="0">
                <a:solidFill>
                  <a:schemeClr val="tx1"/>
                </a:solidFill>
                <a:latin typeface="Calibri" panose="020F0502020204030204" pitchFamily="34" charset="0"/>
              </a:rPr>
              <a:t>72.7% on supplemental oxygen were discharged on room air</a:t>
            </a:r>
          </a:p>
          <a:p>
            <a:pPr marL="674370" lvl="1" indent="-274320">
              <a:spcBef>
                <a:spcPts val="0"/>
              </a:spcBef>
              <a:spcAft>
                <a:spcPts val="600"/>
              </a:spcAft>
              <a:buFont typeface="Arial" panose="020B0604020202020204" pitchFamily="34" charset="0"/>
              <a:buChar char="•"/>
            </a:pPr>
            <a:r>
              <a:rPr lang="en-US" sz="1600" dirty="0">
                <a:solidFill>
                  <a:schemeClr val="tx1"/>
                </a:solidFill>
                <a:latin typeface="Calibri" panose="020F0502020204030204" pitchFamily="34" charset="0"/>
              </a:rPr>
              <a:t>50% of ventilated patients were extubated (25% of which were discharged on room air)</a:t>
            </a:r>
          </a:p>
          <a:p>
            <a:pPr marL="640080" lvl="1" indent="-274320">
              <a:lnSpc>
                <a:spcPct val="90000"/>
              </a:lnSpc>
              <a:spcBef>
                <a:spcPts val="0"/>
              </a:spcBef>
              <a:spcAft>
                <a:spcPts val="600"/>
              </a:spcAft>
              <a:buFont typeface="Arial" panose="020B0604020202020204" pitchFamily="34" charset="0"/>
              <a:buChar char="•"/>
            </a:pPr>
            <a:endParaRPr lang="en-US" sz="2000" dirty="0">
              <a:solidFill>
                <a:schemeClr val="tx1"/>
              </a:solidFill>
              <a:latin typeface="Calibri" panose="020F0502020204030204" pitchFamily="34" charset="0"/>
            </a:endParaRPr>
          </a:p>
          <a:p>
            <a:pPr indent="-274320">
              <a:lnSpc>
                <a:spcPct val="90000"/>
              </a:lnSpc>
              <a:spcBef>
                <a:spcPts val="0"/>
              </a:spcBef>
              <a:spcAft>
                <a:spcPts val="600"/>
              </a:spcAft>
              <a:buFont typeface="Arial" panose="020B0604020202020204" pitchFamily="34" charset="0"/>
              <a:buChar char="•"/>
            </a:pPr>
            <a:endParaRPr lang="en-US" sz="2400" dirty="0">
              <a:solidFill>
                <a:schemeClr val="tx1"/>
              </a:solidFill>
              <a:latin typeface="Calibri" panose="020F0502020204030204" pitchFamily="34" charset="0"/>
            </a:endParaRPr>
          </a:p>
        </p:txBody>
      </p:sp>
      <p:sp>
        <p:nvSpPr>
          <p:cNvPr id="4" name="Rectangle 3">
            <a:extLst>
              <a:ext uri="{FF2B5EF4-FFF2-40B4-BE49-F238E27FC236}">
                <a16:creationId xmlns:a16="http://schemas.microsoft.com/office/drawing/2014/main" id="{46FD3299-BCF8-482C-834C-D7499B9F0455}"/>
              </a:ext>
            </a:extLst>
          </p:cNvPr>
          <p:cNvSpPr/>
          <p:nvPr/>
        </p:nvSpPr>
        <p:spPr>
          <a:xfrm>
            <a:off x="0" y="4681245"/>
            <a:ext cx="9144000" cy="461665"/>
          </a:xfrm>
          <a:prstGeom prst="rect">
            <a:avLst/>
          </a:prstGeom>
        </p:spPr>
        <p:txBody>
          <a:bodyPr wrap="square">
            <a:spAutoFit/>
          </a:bodyPr>
          <a:lstStyle/>
          <a:p>
            <a:pPr algn="r"/>
            <a:r>
              <a:rPr lang="en-US" sz="1200" baseline="30000" dirty="0"/>
              <a:t>1</a:t>
            </a:r>
            <a:r>
              <a:rPr lang="en-US" sz="1200" dirty="0"/>
              <a:t>Treon SP, et al. </a:t>
            </a:r>
            <a:r>
              <a:rPr lang="en-US" sz="1200" i="1" dirty="0"/>
              <a:t>Blood</a:t>
            </a:r>
            <a:r>
              <a:rPr lang="en-US" sz="1200" dirty="0"/>
              <a:t>. 2020; </a:t>
            </a:r>
            <a:r>
              <a:rPr lang="en-US" sz="1200" baseline="30000" dirty="0"/>
              <a:t>2</a:t>
            </a:r>
            <a:r>
              <a:rPr lang="en-US" sz="1200" dirty="0"/>
              <a:t>Roschewski M, et al. </a:t>
            </a:r>
            <a:r>
              <a:rPr lang="en-US" sz="1200" i="1" dirty="0"/>
              <a:t>Sci. Immunol. </a:t>
            </a:r>
            <a:r>
              <a:rPr lang="en-US" sz="1200" dirty="0"/>
              <a:t>2020; </a:t>
            </a:r>
          </a:p>
          <a:p>
            <a:pPr algn="r"/>
            <a:r>
              <a:rPr lang="en-US" sz="1200" dirty="0"/>
              <a:t>https://www.astrazeneca.com/media-centre/press-releases/2020/astrazeneca-initiates-calavi-clinical-trial-with-calquence-against-covid-19.html.</a:t>
            </a:r>
          </a:p>
        </p:txBody>
      </p:sp>
    </p:spTree>
    <p:extLst>
      <p:ext uri="{BB962C8B-B14F-4D97-AF65-F5344CB8AC3E}">
        <p14:creationId xmlns:p14="http://schemas.microsoft.com/office/powerpoint/2010/main" val="1409182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7971-73FD-45D0-9D4A-365C45578DAC}"/>
              </a:ext>
            </a:extLst>
          </p:cNvPr>
          <p:cNvSpPr>
            <a:spLocks noGrp="1"/>
          </p:cNvSpPr>
          <p:nvPr>
            <p:ph type="ctrTitle"/>
          </p:nvPr>
        </p:nvSpPr>
        <p:spPr>
          <a:xfrm>
            <a:off x="3934225" y="1702082"/>
            <a:ext cx="4752574" cy="1102519"/>
          </a:xfrm>
        </p:spPr>
        <p:txBody>
          <a:bodyPr/>
          <a:lstStyle/>
          <a:p>
            <a:r>
              <a:rPr lang="en-US" b="1" dirty="0"/>
              <a:t>Questions?</a:t>
            </a:r>
          </a:p>
        </p:txBody>
      </p:sp>
      <p:sp>
        <p:nvSpPr>
          <p:cNvPr id="4" name="Content Placeholder 1">
            <a:extLst>
              <a:ext uri="{FF2B5EF4-FFF2-40B4-BE49-F238E27FC236}">
                <a16:creationId xmlns:a16="http://schemas.microsoft.com/office/drawing/2014/main" id="{B8044757-7FF1-4340-B78E-8EEA95EDD22E}"/>
              </a:ext>
            </a:extLst>
          </p:cNvPr>
          <p:cNvSpPr txBox="1">
            <a:spLocks/>
          </p:cNvSpPr>
          <p:nvPr/>
        </p:nvSpPr>
        <p:spPr>
          <a:xfrm>
            <a:off x="3827717" y="4053946"/>
            <a:ext cx="4965589" cy="958926"/>
          </a:xfrm>
          <a:prstGeom prst="rect">
            <a:avLst/>
          </a:prstGeom>
        </p:spPr>
        <p:txBody>
          <a:bodyPr vert="horz" lIns="91440" tIns="45720" rIns="91440" bIns="45720" rtlCol="0">
            <a:normAutofit/>
          </a:bodyPr>
          <a:lstStyle>
            <a:lvl1pPr marL="3429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3200" kern="1200">
                <a:solidFill>
                  <a:schemeClr val="tx1"/>
                </a:solidFill>
                <a:latin typeface="Calibri" charset="0"/>
                <a:ea typeface="Calibri" charset="0"/>
                <a:cs typeface="Calibri" charset="0"/>
              </a:defRPr>
            </a:lvl1pPr>
            <a:lvl2pPr marL="74295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800" kern="1200">
                <a:solidFill>
                  <a:schemeClr val="tx1"/>
                </a:solidFill>
                <a:latin typeface="Calibri" charset="0"/>
                <a:ea typeface="Calibri" charset="0"/>
                <a:cs typeface="Calibri" charset="0"/>
              </a:defRPr>
            </a:lvl2pPr>
            <a:lvl3pPr marL="11430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400" kern="1200">
                <a:solidFill>
                  <a:schemeClr val="tx1"/>
                </a:solidFill>
                <a:latin typeface="Calibri" charset="0"/>
                <a:ea typeface="Calibri" charset="0"/>
                <a:cs typeface="Calibri" charset="0"/>
              </a:defRPr>
            </a:lvl3pPr>
            <a:lvl4pPr marL="16002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000" kern="1200">
                <a:solidFill>
                  <a:schemeClr val="tx1"/>
                </a:solidFill>
                <a:latin typeface="Calibri" charset="0"/>
                <a:ea typeface="Calibri" charset="0"/>
                <a:cs typeface="Calibri" charset="0"/>
              </a:defRPr>
            </a:lvl4pPr>
            <a:lvl5pPr marL="20574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000" kern="1200">
                <a:solidFill>
                  <a:schemeClr val="tx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buNone/>
              <a:defRPr/>
            </a:pPr>
            <a:r>
              <a:rPr lang="en-US" sz="2200" dirty="0"/>
              <a:t>Do you have additional questions?                                                              Send them to </a:t>
            </a:r>
            <a:r>
              <a:rPr lang="en-US" sz="2200" b="1" dirty="0"/>
              <a:t>info@ceconcepts.com</a:t>
            </a:r>
            <a:r>
              <a:rPr lang="en-US" sz="2200" dirty="0"/>
              <a:t>!</a:t>
            </a:r>
            <a:endParaRPr lang="en-US" sz="2200" b="1" dirty="0">
              <a:highlight>
                <a:srgbClr val="FFFF00"/>
              </a:highlight>
            </a:endParaRPr>
          </a:p>
          <a:p>
            <a:pPr marL="0" marR="0" lvl="0" indent="0" algn="ctr" defTabSz="457200" rtl="0" eaLnBrk="1" fontAlgn="auto" latinLnBrk="0" hangingPunct="1">
              <a:lnSpc>
                <a:spcPct val="90000"/>
              </a:lnSpc>
              <a:spcBef>
                <a:spcPts val="0"/>
              </a:spcBef>
              <a:spcAft>
                <a:spcPts val="600"/>
              </a:spcAft>
              <a:buClr>
                <a:srgbClr val="35B77C"/>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charset="0"/>
              <a:cs typeface="Calibri" charset="0"/>
            </a:endParaRPr>
          </a:p>
          <a:p>
            <a:pPr marL="0" marR="0" lvl="0" indent="0" algn="ctr" defTabSz="457200" rtl="0" eaLnBrk="1" fontAlgn="auto" latinLnBrk="0" hangingPunct="1">
              <a:lnSpc>
                <a:spcPct val="90000"/>
              </a:lnSpc>
              <a:spcBef>
                <a:spcPts val="0"/>
              </a:spcBef>
              <a:spcAft>
                <a:spcPts val="600"/>
              </a:spcAft>
              <a:buClr>
                <a:srgbClr val="35B77C"/>
              </a:buClr>
              <a:buSzTx/>
              <a:buFont typeface="Arial" panose="020B0604020202020204" pitchFamily="34" charset="0"/>
              <a:buNone/>
              <a:tabLst/>
              <a:defRPr/>
            </a:pPr>
            <a:endParaRPr kumimoji="0" lang="en-US" sz="2800" b="1" i="0" u="none" strike="noStrike" kern="1200" cap="none" spc="0" normalizeH="0" baseline="0" noProof="0" dirty="0">
              <a:ln>
                <a:noFill/>
              </a:ln>
              <a:solidFill>
                <a:srgbClr val="1F497D"/>
              </a:solidFill>
              <a:effectLst/>
              <a:highlight>
                <a:srgbClr val="FFFF00"/>
              </a:highlight>
              <a:uLnTx/>
              <a:uFillTx/>
              <a:latin typeface="Calibri" charset="0"/>
              <a:cs typeface="Calibri" charset="0"/>
            </a:endParaRPr>
          </a:p>
        </p:txBody>
      </p:sp>
    </p:spTree>
    <p:extLst>
      <p:ext uri="{BB962C8B-B14F-4D97-AF65-F5344CB8AC3E}">
        <p14:creationId xmlns:p14="http://schemas.microsoft.com/office/powerpoint/2010/main" val="946337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8A739C-7833-4546-967A-B12DDAF88F43}"/>
              </a:ext>
            </a:extLst>
          </p:cNvPr>
          <p:cNvPicPr>
            <a:picLocks noChangeAspect="1"/>
          </p:cNvPicPr>
          <p:nvPr/>
        </p:nvPicPr>
        <p:blipFill>
          <a:blip r:embed="rId2">
            <a:biLevel thresh="75000"/>
          </a:blip>
          <a:stretch>
            <a:fillRect/>
          </a:stretch>
        </p:blipFill>
        <p:spPr>
          <a:xfrm rot="20883603">
            <a:off x="3731392" y="3090252"/>
            <a:ext cx="1681216" cy="1710636"/>
          </a:xfrm>
          <a:prstGeom prst="rect">
            <a:avLst/>
          </a:prstGeom>
        </p:spPr>
      </p:pic>
      <p:sp>
        <p:nvSpPr>
          <p:cNvPr id="3" name="Title 2">
            <a:extLst>
              <a:ext uri="{FF2B5EF4-FFF2-40B4-BE49-F238E27FC236}">
                <a16:creationId xmlns:a16="http://schemas.microsoft.com/office/drawing/2014/main" id="{F997B3A1-6E8B-4994-813D-94936FF21C32}"/>
              </a:ext>
            </a:extLst>
          </p:cNvPr>
          <p:cNvSpPr>
            <a:spLocks noGrp="1"/>
          </p:cNvSpPr>
          <p:nvPr>
            <p:ph type="ctrTitle"/>
          </p:nvPr>
        </p:nvSpPr>
        <p:spPr/>
        <p:txBody>
          <a:bodyPr/>
          <a:lstStyle/>
          <a:p>
            <a:r>
              <a:rPr lang="en-US" b="1" dirty="0"/>
              <a:t>Thank You!</a:t>
            </a:r>
          </a:p>
        </p:txBody>
      </p:sp>
      <p:sp>
        <p:nvSpPr>
          <p:cNvPr id="5" name="Content Placeholder 1">
            <a:extLst>
              <a:ext uri="{FF2B5EF4-FFF2-40B4-BE49-F238E27FC236}">
                <a16:creationId xmlns:a16="http://schemas.microsoft.com/office/drawing/2014/main" id="{14CA4895-36FF-4297-8D27-6AEF45143121}"/>
              </a:ext>
            </a:extLst>
          </p:cNvPr>
          <p:cNvSpPr txBox="1">
            <a:spLocks/>
          </p:cNvSpPr>
          <p:nvPr/>
        </p:nvSpPr>
        <p:spPr>
          <a:xfrm>
            <a:off x="457199" y="1691757"/>
            <a:ext cx="8229601" cy="1027380"/>
          </a:xfrm>
          <a:prstGeom prst="rect">
            <a:avLst/>
          </a:prstGeom>
        </p:spPr>
        <p:txBody>
          <a:bodyPr vert="horz" lIns="91440" tIns="45720" rIns="91440" bIns="45720" rtlCol="0">
            <a:normAutofit/>
          </a:bodyPr>
          <a:lstStyle>
            <a:lvl1pPr marL="3429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3200" kern="1200">
                <a:solidFill>
                  <a:schemeClr val="tx1"/>
                </a:solidFill>
                <a:latin typeface="Calibri" charset="0"/>
                <a:ea typeface="Calibri" charset="0"/>
                <a:cs typeface="Calibri" charset="0"/>
              </a:defRPr>
            </a:lvl1pPr>
            <a:lvl2pPr marL="74295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800" kern="1200">
                <a:solidFill>
                  <a:schemeClr val="tx1"/>
                </a:solidFill>
                <a:latin typeface="Calibri" charset="0"/>
                <a:ea typeface="Calibri" charset="0"/>
                <a:cs typeface="Calibri" charset="0"/>
              </a:defRPr>
            </a:lvl2pPr>
            <a:lvl3pPr marL="11430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400" kern="1200">
                <a:solidFill>
                  <a:schemeClr val="tx1"/>
                </a:solidFill>
                <a:latin typeface="Calibri" charset="0"/>
                <a:ea typeface="Calibri" charset="0"/>
                <a:cs typeface="Calibri" charset="0"/>
              </a:defRPr>
            </a:lvl3pPr>
            <a:lvl4pPr marL="16002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000" kern="1200">
                <a:solidFill>
                  <a:schemeClr val="tx1"/>
                </a:solidFill>
                <a:latin typeface="Calibri" charset="0"/>
                <a:ea typeface="Calibri" charset="0"/>
                <a:cs typeface="Calibri" charset="0"/>
              </a:defRPr>
            </a:lvl4pPr>
            <a:lvl5pPr marL="2057400" indent="-274320" algn="l" defTabSz="457200" rtl="0" eaLnBrk="1" latinLnBrk="0" hangingPunct="1">
              <a:lnSpc>
                <a:spcPct val="90000"/>
              </a:lnSpc>
              <a:spcBef>
                <a:spcPts val="0"/>
              </a:spcBef>
              <a:spcAft>
                <a:spcPts val="600"/>
              </a:spcAft>
              <a:buClr>
                <a:srgbClr val="35B77C"/>
              </a:buClr>
              <a:buFont typeface="Arial" panose="020B0604020202020204" pitchFamily="34" charset="0"/>
              <a:buChar char="•"/>
              <a:defRPr sz="2000" kern="1200">
                <a:solidFill>
                  <a:schemeClr val="tx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2900">
              <a:lnSpc>
                <a:spcPct val="110000"/>
              </a:lnSpc>
              <a:defRPr/>
            </a:pPr>
            <a:r>
              <a:rPr kumimoji="0" lang="en-US" sz="2400" b="0" i="0" u="none" strike="noStrike" kern="1200" cap="none" spc="0" normalizeH="0" baseline="0" noProof="0" dirty="0">
                <a:ln>
                  <a:noFill/>
                </a:ln>
                <a:effectLst/>
                <a:uLnTx/>
                <a:uFillTx/>
                <a:latin typeface="Calibri" charset="0"/>
                <a:cs typeface="Calibri" charset="0"/>
              </a:rPr>
              <a:t>To </a:t>
            </a:r>
            <a:r>
              <a:rPr lang="en-US" sz="2400" dirty="0"/>
              <a:t>receive up to 1.0 ANCC </a:t>
            </a:r>
            <a:r>
              <a:rPr lang="en-US" sz="2400"/>
              <a:t>contact hour, </a:t>
            </a:r>
            <a:r>
              <a:rPr lang="en-US" sz="2400" dirty="0"/>
              <a:t>please complete the evaluation at </a:t>
            </a:r>
            <a:r>
              <a:rPr lang="en-US" sz="2400" b="1" dirty="0"/>
              <a:t>https://www.surveymonkey.com/r/FZ7ZWYN. </a:t>
            </a:r>
          </a:p>
        </p:txBody>
      </p:sp>
    </p:spTree>
    <p:extLst>
      <p:ext uri="{BB962C8B-B14F-4D97-AF65-F5344CB8AC3E}">
        <p14:creationId xmlns:p14="http://schemas.microsoft.com/office/powerpoint/2010/main" val="2210326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216922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145F70-06DE-45A2-A636-7F8DDD5D07C5}"/>
              </a:ext>
            </a:extLst>
          </p:cNvPr>
          <p:cNvSpPr>
            <a:spLocks noGrp="1"/>
          </p:cNvSpPr>
          <p:nvPr>
            <p:ph idx="1"/>
          </p:nvPr>
        </p:nvSpPr>
        <p:spPr/>
        <p:txBody>
          <a:bodyPr/>
          <a:lstStyle/>
          <a:p>
            <a:r>
              <a:rPr lang="en-US" dirty="0"/>
              <a:t>Primarily thoracic </a:t>
            </a:r>
          </a:p>
          <a:p>
            <a:r>
              <a:rPr lang="en-US" dirty="0"/>
              <a:t>General oncology with thoracic </a:t>
            </a:r>
          </a:p>
          <a:p>
            <a:r>
              <a:rPr lang="en-US" dirty="0"/>
              <a:t>Hematologic Oncology</a:t>
            </a:r>
          </a:p>
          <a:p>
            <a:r>
              <a:rPr lang="en-US" dirty="0"/>
              <a:t>Other solid tumors</a:t>
            </a:r>
          </a:p>
        </p:txBody>
      </p:sp>
      <p:sp>
        <p:nvSpPr>
          <p:cNvPr id="3" name="Title 2">
            <a:extLst>
              <a:ext uri="{FF2B5EF4-FFF2-40B4-BE49-F238E27FC236}">
                <a16:creationId xmlns:a16="http://schemas.microsoft.com/office/drawing/2014/main" id="{03A76D7D-73CA-41D4-BCD1-2CE5DAF7F8CC}"/>
              </a:ext>
            </a:extLst>
          </p:cNvPr>
          <p:cNvSpPr>
            <a:spLocks noGrp="1"/>
          </p:cNvSpPr>
          <p:nvPr>
            <p:ph type="ctrTitle"/>
          </p:nvPr>
        </p:nvSpPr>
        <p:spPr/>
        <p:txBody>
          <a:bodyPr/>
          <a:lstStyle/>
          <a:p>
            <a:r>
              <a:rPr lang="en-US" b="1" dirty="0"/>
              <a:t>What is your specialty?</a:t>
            </a:r>
          </a:p>
        </p:txBody>
      </p:sp>
    </p:spTree>
    <p:extLst>
      <p:ext uri="{BB962C8B-B14F-4D97-AF65-F5344CB8AC3E}">
        <p14:creationId xmlns:p14="http://schemas.microsoft.com/office/powerpoint/2010/main" val="311334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B29F6-C2A3-4DA6-A070-2F96F0081A10}"/>
              </a:ext>
            </a:extLst>
          </p:cNvPr>
          <p:cNvSpPr>
            <a:spLocks noGrp="1"/>
          </p:cNvSpPr>
          <p:nvPr>
            <p:ph idx="1"/>
          </p:nvPr>
        </p:nvSpPr>
        <p:spPr>
          <a:xfrm>
            <a:off x="508000" y="1905000"/>
            <a:ext cx="8318500" cy="2794000"/>
          </a:xfrm>
        </p:spPr>
        <p:txBody>
          <a:bodyPr>
            <a:normAutofit/>
          </a:bodyPr>
          <a:lstStyle/>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Ibrutinib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Acalabrutinib</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Venetoclax + obinutuzumab </a:t>
            </a:r>
          </a:p>
          <a:p>
            <a:pPr marL="457200" indent="-457200">
              <a:lnSpc>
                <a:spcPct val="90000"/>
              </a:lnSpc>
              <a:spcBef>
                <a:spcPts val="0"/>
              </a:spcBef>
              <a:spcAft>
                <a:spcPts val="1200"/>
              </a:spcAft>
              <a:buFont typeface="+mj-lt"/>
              <a:buAutoNum type="alphaUcPeriod"/>
            </a:pPr>
            <a:r>
              <a:rPr lang="en-US" sz="2800" dirty="0">
                <a:solidFill>
                  <a:srgbClr val="000000"/>
                </a:solidFill>
                <a:latin typeface="Calibri" panose="020F0502020204030204" pitchFamily="34" charset="0"/>
              </a:rPr>
              <a:t>All the above are appropriate options</a:t>
            </a:r>
          </a:p>
          <a:p>
            <a:pPr marL="457200" indent="-457200">
              <a:lnSpc>
                <a:spcPct val="90000"/>
              </a:lnSpc>
              <a:spcBef>
                <a:spcPts val="0"/>
              </a:spcBef>
              <a:spcAft>
                <a:spcPts val="1200"/>
              </a:spcAft>
              <a:buFont typeface="+mj-lt"/>
              <a:buAutoNum type="alphaUcPeriod"/>
            </a:pPr>
            <a:endParaRPr lang="en-US" sz="28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E613AD16-EA42-40B1-9798-2EE80CFB7BE3}"/>
              </a:ext>
            </a:extLst>
          </p:cNvPr>
          <p:cNvSpPr>
            <a:spLocks noGrp="1"/>
          </p:cNvSpPr>
          <p:nvPr>
            <p:ph type="ctrTitle"/>
          </p:nvPr>
        </p:nvSpPr>
        <p:spPr>
          <a:xfrm>
            <a:off x="1143000" y="12700"/>
            <a:ext cx="8001000" cy="1625600"/>
          </a:xfrm>
        </p:spPr>
        <p:txBody>
          <a:bodyPr anchor="ctr">
            <a:noAutofit/>
          </a:bodyPr>
          <a:lstStyle/>
          <a:p>
            <a:pPr algn="l">
              <a:lnSpc>
                <a:spcPct val="90000"/>
              </a:lnSpc>
            </a:pPr>
            <a:r>
              <a:rPr lang="en-US" sz="2100" b="1" dirty="0">
                <a:latin typeface="Calibri" panose="020F0502020204030204" pitchFamily="34" charset="0"/>
              </a:rPr>
              <a:t>JC is a 74-year-old female who was diagnosed with CLL 3 years ago. No therapy was started at the time. She now presents with progressive symptoms (bulky disease, B symptoms), and FISH reveals del(17p).</a:t>
            </a:r>
            <a:br>
              <a:rPr lang="en-US" sz="2100" b="1" dirty="0">
                <a:latin typeface="Calibri" panose="020F0502020204030204" pitchFamily="34" charset="0"/>
              </a:rPr>
            </a:br>
            <a:r>
              <a:rPr lang="en-US" sz="2100" b="1" dirty="0">
                <a:latin typeface="Calibri" panose="020F0502020204030204" pitchFamily="34" charset="0"/>
              </a:rPr>
              <a:t> </a:t>
            </a:r>
            <a:br>
              <a:rPr lang="en-US" sz="2100" b="1" dirty="0">
                <a:latin typeface="Calibri" panose="020F0502020204030204" pitchFamily="34" charset="0"/>
              </a:rPr>
            </a:br>
            <a:r>
              <a:rPr lang="en-US" sz="2100" b="1" dirty="0">
                <a:latin typeface="Calibri" panose="020F0502020204030204" pitchFamily="34" charset="0"/>
              </a:rPr>
              <a:t>What is the best first-line treatment option for this patient? </a:t>
            </a:r>
          </a:p>
        </p:txBody>
      </p:sp>
    </p:spTree>
    <p:extLst>
      <p:ext uri="{BB962C8B-B14F-4D97-AF65-F5344CB8AC3E}">
        <p14:creationId xmlns:p14="http://schemas.microsoft.com/office/powerpoint/2010/main" val="1246333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16687</TotalTime>
  <Words>7228</Words>
  <Application>Microsoft Office PowerPoint</Application>
  <PresentationFormat>On-screen Show (16:9)</PresentationFormat>
  <Paragraphs>1040</Paragraphs>
  <Slides>78</Slides>
  <Notes>68</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78</vt:i4>
      </vt:variant>
    </vt:vector>
  </HeadingPairs>
  <TitlesOfParts>
    <vt:vector size="88" baseType="lpstr">
      <vt:lpstr>Arial</vt:lpstr>
      <vt:lpstr>Calibri</vt:lpstr>
      <vt:lpstr>Calibri </vt:lpstr>
      <vt:lpstr>Wingdings</vt:lpstr>
      <vt:lpstr>Office Theme</vt:lpstr>
      <vt:lpstr>1_Office Theme</vt:lpstr>
      <vt:lpstr>2_Office Theme</vt:lpstr>
      <vt:lpstr>3_Office Theme</vt:lpstr>
      <vt:lpstr>4_Office Theme</vt:lpstr>
      <vt:lpstr>5_Office Theme</vt:lpstr>
      <vt:lpstr>PowerPoint Presentation</vt:lpstr>
      <vt:lpstr>Barbara Rogers, CRNP, MN, AOCN, ANP-BC  Fox Chase Cancer Center Philadelphia, Pennsylvania</vt:lpstr>
      <vt:lpstr>PowerPoint Presentation</vt:lpstr>
      <vt:lpstr>CNE Certification</vt:lpstr>
      <vt:lpstr>Learning Objectives</vt:lpstr>
      <vt:lpstr>Demographic and Pre-test Questions</vt:lpstr>
      <vt:lpstr>What is your practice setting?</vt:lpstr>
      <vt:lpstr>What is your specialty?</vt:lpstr>
      <vt:lpstr>JC is a 74-year-old female who was diagnosed with CLL 3 years ago. No therapy was started at the time. She now presents with progressive symptoms (bulky disease, B symptoms), and FISH reveals del(17p).   What is the best first-line treatment option for this patient? </vt:lpstr>
      <vt:lpstr>JC was on ibrutinib therapy for over a year. She now presents with progressive symptoms, and molecular analysis finds a BTK C481S mutation present.   What is the best treatment option JC at this time? </vt:lpstr>
      <vt:lpstr>Which of the following statement(s) are true regarding arthralgias and BTK inhibitors? </vt:lpstr>
      <vt:lpstr>EP is a 64-year-old male with relapsed CLL who initiated acalabrutinib 100 mg PO twice daily 2 weeks ago. He presents to clinic with complaints of daily headaches.   Which of the following would be the best response?</vt:lpstr>
      <vt:lpstr>Targeting the BCR Pathway in CLL A Novel Approach</vt:lpstr>
      <vt:lpstr>Chronic Lymphocytic Leukemia Overview </vt:lpstr>
      <vt:lpstr>PowerPoint Presentation</vt:lpstr>
      <vt:lpstr>Genetic Abnormalities in CLL/SLL Guiding Prognosis and Treatment Modalities</vt:lpstr>
      <vt:lpstr>CLL is a Complex Disease</vt:lpstr>
      <vt:lpstr>The B-cell Receptor (BCR) Pathway</vt:lpstr>
      <vt:lpstr>CLL Treatment in 2020</vt:lpstr>
      <vt:lpstr>Contemporary Approaches to CLL Taking a Deep Dive  into BTK Inhibition</vt:lpstr>
      <vt:lpstr>Bruton’s Tyrosine Kinase (BTK)</vt:lpstr>
      <vt:lpstr>BTK Inhibitors  for the Treatment of CLL/SLL</vt:lpstr>
      <vt:lpstr>Frontline Treatment  without del(17p)/TP53 Mutation</vt:lpstr>
      <vt:lpstr>Frontline Treatment  with del(17p)/TP53 Mutation</vt:lpstr>
      <vt:lpstr>PowerPoint Presentation</vt:lpstr>
      <vt:lpstr>PowerPoint Presentation</vt:lpstr>
      <vt:lpstr>PowerPoint Presentation</vt:lpstr>
      <vt:lpstr>PowerPoint Presentation</vt:lpstr>
      <vt:lpstr>PowerPoint Presentation</vt:lpstr>
      <vt:lpstr>Patient Selection for Frontline Treatment</vt:lpstr>
      <vt:lpstr>Ongoing and Future Trials for Frontline CLL</vt:lpstr>
      <vt:lpstr>R/R Treatment  without del(17p)/TP53 Mutation</vt:lpstr>
      <vt:lpstr>R/R Treatment with del(17p)/TP53 Mutation</vt:lpstr>
      <vt:lpstr>PowerPoint Presentation</vt:lpstr>
      <vt:lpstr>Phase III ASCEND (ACE-CL-309) Acalabrutinib in R/R CLL</vt:lpstr>
      <vt:lpstr>Phase III ASCEND (ACE-CL-309) Acalabrutinib in R/R CLL</vt:lpstr>
      <vt:lpstr>Ongoing and Future Trials for R/R CLL</vt:lpstr>
      <vt:lpstr>Treatment Considerations  for BTK Inhibitors</vt:lpstr>
      <vt:lpstr>PowerPoint Presentation</vt:lpstr>
      <vt:lpstr>Risk Factors for Developing Atrial Fibrillation</vt:lpstr>
      <vt:lpstr>PowerPoint Presentation</vt:lpstr>
      <vt:lpstr>PowerPoint Presentation</vt:lpstr>
      <vt:lpstr>Ibrutinib Drug Interactions</vt:lpstr>
      <vt:lpstr>Acalabrutinib Drug Interactions</vt:lpstr>
      <vt:lpstr>BTKi and Invasive Procedures</vt:lpstr>
      <vt:lpstr>Applying Clinical Trial Data to Clinical Practice Case-based CLL Treatment Strategies for the Oncology Nurse</vt:lpstr>
      <vt:lpstr>Case 1—TN CLL</vt:lpstr>
      <vt:lpstr>What first-line treatment should JC start on?</vt:lpstr>
      <vt:lpstr>Poll Question</vt:lpstr>
      <vt:lpstr>JC is a 74-year-old female who was diagnosed with CLL 3 years ago. No therapy was started at the time. She now presents with progressive symptoms (bulky disease, B symptoms), and FISH reveals del(17p).  What is the best first-line treatment option for this patient? </vt:lpstr>
      <vt:lpstr>JC is a 74-year-old female who was diagnosed with CLL 3 years ago. No therapy was started at the time. She now presents with progressive symptoms (bulky disease, B symptoms), and FISH reveals del(17p).  What is the best first-line treatment option for this patient? </vt:lpstr>
      <vt:lpstr>Case 1  Patient Considerations</vt:lpstr>
      <vt:lpstr>Case 1—TN CLL</vt:lpstr>
      <vt:lpstr>PowerPoint Presentation</vt:lpstr>
      <vt:lpstr>Outcomes Analysis  Ibrutinib and Hypertension</vt:lpstr>
      <vt:lpstr>Case 1—TN CLL</vt:lpstr>
      <vt:lpstr>When the Binding Site Changes Mutation Concerns</vt:lpstr>
      <vt:lpstr>Poll Question</vt:lpstr>
      <vt:lpstr>JC is a 74-year-old female with CLL who has been on ibrutinib therapy for over a year. She now presents with progressive symptoms, and molecular analysis finds a BTK C481S mutation present.  What is the best treatment option JC at this time? </vt:lpstr>
      <vt:lpstr>JC is a 74-year-old female with CLL who has been on ibrutinib therapy for over a year. She now presents with progressive symptoms, and molecular analysis finds a BTK C481S mutation present.  What is the best treatment option JC at this time? </vt:lpstr>
      <vt:lpstr>What is Next? Overcoming Inhibition</vt:lpstr>
      <vt:lpstr>Case 2 Previously Treated</vt:lpstr>
      <vt:lpstr>R/R Treatment  without del(17p)/TP53 Mutation</vt:lpstr>
      <vt:lpstr>Case 2 Previously Treated</vt:lpstr>
      <vt:lpstr>PowerPoint Presentation</vt:lpstr>
      <vt:lpstr>PowerPoint Presentation</vt:lpstr>
      <vt:lpstr>Poll Question</vt:lpstr>
      <vt:lpstr>Which of the following statement(s) are true regarding arthralgias and BTK inhibitors? </vt:lpstr>
      <vt:lpstr>Which of the following statement(s) are true regarding arthralgias and BTK inhibitors? </vt:lpstr>
      <vt:lpstr>Case 2 Previously Treated</vt:lpstr>
      <vt:lpstr>Poll Question</vt:lpstr>
      <vt:lpstr>EP is a 64-year-old male with relapsed CLL who initiated acalabrutinib 100 mg PO twice daily 2 weeks ago. He presents to clinic with complaints of daily headaches.   Which of the following would be the best response?</vt:lpstr>
      <vt:lpstr>EP is a 64-year-old male with relapsed CLL who initiated acalabrutinib 100 mg PO twice daily 2 weeks ago. He presents to clinic with complaints of daily headaches.   Which of the following would be the best response?</vt:lpstr>
      <vt:lpstr>Considerations to Ensure  BTKi Therapy Success</vt:lpstr>
      <vt:lpstr>BTK Inhibitors and COVID-19</vt:lpstr>
      <vt:lpstr>Questions?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Jessica Hall</cp:lastModifiedBy>
  <cp:revision>161</cp:revision>
  <cp:lastPrinted>2020-03-04T16:10:54Z</cp:lastPrinted>
  <dcterms:created xsi:type="dcterms:W3CDTF">2015-04-01T20:45:56Z</dcterms:created>
  <dcterms:modified xsi:type="dcterms:W3CDTF">2020-08-21T16:58:43Z</dcterms:modified>
</cp:coreProperties>
</file>