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63" r:id="rId7"/>
    <p:sldId id="258" r:id="rId8"/>
    <p:sldId id="262" r:id="rId9"/>
    <p:sldId id="267" r:id="rId10"/>
    <p:sldId id="260" r:id="rId11"/>
    <p:sldId id="261" r:id="rId12"/>
    <p:sldId id="265" r:id="rId13"/>
    <p:sldId id="266" r:id="rId14"/>
    <p:sldId id="270" r:id="rId15"/>
    <p:sldId id="271" r:id="rId16"/>
    <p:sldId id="272" r:id="rId17"/>
    <p:sldId id="25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C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6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9/4/2020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9/4/2020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www.mprnews.org/story/2020/03/11/covid19-how-it-compares-with-other-diseases-in-5-charts" TargetMode="External"/><Relationship Id="rId3" Type="http://schemas.openxmlformats.org/officeDocument/2006/relationships/hyperlink" Target="https://www.cdc.gov/coronavirus/2019-ncov/faq.html" TargetMode="External"/><Relationship Id="rId7" Type="http://schemas.openxmlformats.org/officeDocument/2006/relationships/hyperlink" Target="https://www.cdc.gov/coronavirus/2019-ncov/need-extra-precautions/people-at-increased-risk.html" TargetMode="External"/><Relationship Id="rId2" Type="http://schemas.openxmlformats.org/officeDocument/2006/relationships/hyperlink" Target="https://www.hopkinsmedicine.org/health/conditions-and-diseases/coronavirus" TargetMode="External"/><Relationship Id="rId1" Type="http://schemas.openxmlformats.org/officeDocument/2006/relationships/slideLayout" Target="../slideLayouts/slideLayout7.xml"/><Relationship Id="rId6" Type="http://schemas.openxmlformats.org/officeDocument/2006/relationships/hyperlink" Target="https://www.cdc.gov/coronavirus/2019-ncov/prevent-getting-sick/prevention.html" TargetMode="External"/><Relationship Id="rId5" Type="http://schemas.openxmlformats.org/officeDocument/2006/relationships/hyperlink" Target="https://www.ncbi.nlm.nih.gov/books/NBK554776/" TargetMode="External"/><Relationship Id="rId4" Type="http://schemas.openxmlformats.org/officeDocument/2006/relationships/hyperlink" Target="https://www.ncbi.nlm.nih.gov/pmc/articles/PMC716993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A51B-154E-4835-B22C-DD0F4F905768}"/>
              </a:ext>
            </a:extLst>
          </p:cNvPr>
          <p:cNvSpPr>
            <a:spLocks noGrp="1"/>
          </p:cNvSpPr>
          <p:nvPr>
            <p:ph type="ctrTitle"/>
          </p:nvPr>
        </p:nvSpPr>
        <p:spPr/>
        <p:txBody>
          <a:bodyPr>
            <a:normAutofit/>
          </a:bodyPr>
          <a:lstStyle/>
          <a:p>
            <a:r>
              <a:rPr lang="en-US" sz="8800" dirty="0">
                <a:solidFill>
                  <a:srgbClr val="FFC000"/>
                </a:solidFill>
              </a:rPr>
              <a:t>COVID-19 </a:t>
            </a:r>
          </a:p>
        </p:txBody>
      </p:sp>
      <p:sp>
        <p:nvSpPr>
          <p:cNvPr id="3" name="Subtitle 2">
            <a:extLst>
              <a:ext uri="{FF2B5EF4-FFF2-40B4-BE49-F238E27FC236}">
                <a16:creationId xmlns:a16="http://schemas.microsoft.com/office/drawing/2014/main" id="{B6D021D2-08D5-4E4E-BCE4-A24824C7C25B}"/>
              </a:ext>
            </a:extLst>
          </p:cNvPr>
          <p:cNvSpPr>
            <a:spLocks noGrp="1"/>
          </p:cNvSpPr>
          <p:nvPr>
            <p:ph type="subTitle" idx="1"/>
          </p:nvPr>
        </p:nvSpPr>
        <p:spPr/>
        <p:txBody>
          <a:bodyPr>
            <a:normAutofit fontScale="85000" lnSpcReduction="20000"/>
          </a:bodyPr>
          <a:lstStyle/>
          <a:p>
            <a:r>
              <a:rPr lang="en-US" sz="1900" b="1" dirty="0"/>
              <a:t>What you need to know</a:t>
            </a:r>
          </a:p>
          <a:p>
            <a:r>
              <a:rPr lang="en-US" dirty="0"/>
              <a:t>By: </a:t>
            </a:r>
            <a:r>
              <a:rPr lang="en-US" dirty="0">
                <a:solidFill>
                  <a:srgbClr val="FF0000"/>
                </a:solidFill>
              </a:rPr>
              <a:t>Esther Igboerika, RN, BSN, PHN</a:t>
            </a:r>
          </a:p>
        </p:txBody>
      </p:sp>
      <p:pic>
        <p:nvPicPr>
          <p:cNvPr id="4" name="Picture 3">
            <a:extLst>
              <a:ext uri="{FF2B5EF4-FFF2-40B4-BE49-F238E27FC236}">
                <a16:creationId xmlns:a16="http://schemas.microsoft.com/office/drawing/2014/main" id="{3FA73064-DABD-46E0-9D9B-6BE537082970}"/>
              </a:ext>
            </a:extLst>
          </p:cNvPr>
          <p:cNvPicPr>
            <a:picLocks noChangeAspect="1"/>
          </p:cNvPicPr>
          <p:nvPr/>
        </p:nvPicPr>
        <p:blipFill>
          <a:blip r:embed="rId2"/>
          <a:stretch>
            <a:fillRect/>
          </a:stretch>
        </p:blipFill>
        <p:spPr>
          <a:xfrm>
            <a:off x="8241561" y="885525"/>
            <a:ext cx="3333179" cy="1866580"/>
          </a:xfrm>
          <a:prstGeom prst="rect">
            <a:avLst/>
          </a:prstGeom>
        </p:spPr>
      </p:pic>
    </p:spTree>
    <p:extLst>
      <p:ext uri="{BB962C8B-B14F-4D97-AF65-F5344CB8AC3E}">
        <p14:creationId xmlns:p14="http://schemas.microsoft.com/office/powerpoint/2010/main" val="1783136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BD726-5CE5-45D4-A34C-D3024A37B418}"/>
              </a:ext>
            </a:extLst>
          </p:cNvPr>
          <p:cNvSpPr>
            <a:spLocks noGrp="1"/>
          </p:cNvSpPr>
          <p:nvPr>
            <p:ph type="title"/>
          </p:nvPr>
        </p:nvSpPr>
        <p:spPr>
          <a:xfrm>
            <a:off x="581193" y="729658"/>
            <a:ext cx="11029616" cy="988332"/>
          </a:xfrm>
        </p:spPr>
        <p:txBody>
          <a:bodyPr>
            <a:normAutofit/>
          </a:bodyPr>
          <a:lstStyle/>
          <a:p>
            <a:r>
              <a:rPr lang="en-US" sz="3600" dirty="0">
                <a:solidFill>
                  <a:srgbClr val="FFC000"/>
                </a:solidFill>
              </a:rPr>
              <a:t>Protection</a:t>
            </a:r>
          </a:p>
        </p:txBody>
      </p:sp>
      <p:sp>
        <p:nvSpPr>
          <p:cNvPr id="3" name="Content Placeholder 2">
            <a:extLst>
              <a:ext uri="{FF2B5EF4-FFF2-40B4-BE49-F238E27FC236}">
                <a16:creationId xmlns:a16="http://schemas.microsoft.com/office/drawing/2014/main" id="{8E9F3FF4-6E2E-4DC8-83B0-DB9EED12B950}"/>
              </a:ext>
            </a:extLst>
          </p:cNvPr>
          <p:cNvSpPr>
            <a:spLocks noGrp="1"/>
          </p:cNvSpPr>
          <p:nvPr>
            <p:ph sz="half" idx="1"/>
          </p:nvPr>
        </p:nvSpPr>
        <p:spPr>
          <a:xfrm>
            <a:off x="581193" y="2228003"/>
            <a:ext cx="5422390" cy="4193117"/>
          </a:xfrm>
        </p:spPr>
        <p:txBody>
          <a:bodyPr>
            <a:normAutofit fontScale="85000" lnSpcReduction="20000"/>
          </a:bodyPr>
          <a:lstStyle/>
          <a:p>
            <a:r>
              <a:rPr lang="en-US" sz="3200" dirty="0"/>
              <a:t>How do I protect myself and others?</a:t>
            </a:r>
          </a:p>
          <a:p>
            <a:pPr lvl="1"/>
            <a:r>
              <a:rPr lang="en-US" sz="2800" dirty="0"/>
              <a:t>Wash your hands</a:t>
            </a:r>
          </a:p>
          <a:p>
            <a:pPr lvl="1"/>
            <a:r>
              <a:rPr lang="en-US" sz="2800" dirty="0"/>
              <a:t>Avoid close contact </a:t>
            </a:r>
          </a:p>
          <a:p>
            <a:pPr lvl="2"/>
            <a:r>
              <a:rPr lang="en-US" sz="2600" dirty="0"/>
              <a:t>Maintain 6 feet distance when around others</a:t>
            </a:r>
          </a:p>
          <a:p>
            <a:pPr lvl="1"/>
            <a:r>
              <a:rPr lang="en-US" sz="2800" dirty="0"/>
              <a:t>Wear a mask</a:t>
            </a:r>
          </a:p>
          <a:p>
            <a:pPr lvl="1"/>
            <a:r>
              <a:rPr lang="en-US" sz="2800" dirty="0"/>
              <a:t>Cover coughs and sneezes</a:t>
            </a:r>
          </a:p>
          <a:p>
            <a:pPr lvl="1"/>
            <a:r>
              <a:rPr lang="en-US" sz="2800" dirty="0"/>
              <a:t>Clean and disinfect</a:t>
            </a:r>
          </a:p>
          <a:p>
            <a:pPr lvl="1"/>
            <a:r>
              <a:rPr lang="en-US" sz="2800" dirty="0"/>
              <a:t>Monitor your health daily </a:t>
            </a:r>
            <a:r>
              <a:rPr lang="en-US" sz="1200" dirty="0"/>
              <a:t>(f)</a:t>
            </a:r>
          </a:p>
        </p:txBody>
      </p:sp>
      <p:pic>
        <p:nvPicPr>
          <p:cNvPr id="5" name="Content Placeholder 4">
            <a:extLst>
              <a:ext uri="{FF2B5EF4-FFF2-40B4-BE49-F238E27FC236}">
                <a16:creationId xmlns:a16="http://schemas.microsoft.com/office/drawing/2014/main" id="{8D522AFC-AF43-4AF6-93BE-E534F3E4CBEE}"/>
              </a:ext>
            </a:extLst>
          </p:cNvPr>
          <p:cNvPicPr>
            <a:picLocks noGrp="1" noChangeAspect="1"/>
          </p:cNvPicPr>
          <p:nvPr>
            <p:ph sz="half" idx="2"/>
          </p:nvPr>
        </p:nvPicPr>
        <p:blipFill>
          <a:blip r:embed="rId2"/>
          <a:stretch>
            <a:fillRect/>
          </a:stretch>
        </p:blipFill>
        <p:spPr>
          <a:xfrm>
            <a:off x="6096000" y="2082945"/>
            <a:ext cx="4368509" cy="2184255"/>
          </a:xfrm>
          <a:prstGeom prst="rect">
            <a:avLst/>
          </a:prstGeom>
        </p:spPr>
      </p:pic>
      <p:pic>
        <p:nvPicPr>
          <p:cNvPr id="6" name="Picture 5">
            <a:extLst>
              <a:ext uri="{FF2B5EF4-FFF2-40B4-BE49-F238E27FC236}">
                <a16:creationId xmlns:a16="http://schemas.microsoft.com/office/drawing/2014/main" id="{A2820999-2CF6-4C9D-A7BA-E0A66EB89B34}"/>
              </a:ext>
            </a:extLst>
          </p:cNvPr>
          <p:cNvPicPr>
            <a:picLocks noChangeAspect="1"/>
          </p:cNvPicPr>
          <p:nvPr/>
        </p:nvPicPr>
        <p:blipFill>
          <a:blip r:embed="rId3"/>
          <a:stretch>
            <a:fillRect/>
          </a:stretch>
        </p:blipFill>
        <p:spPr>
          <a:xfrm>
            <a:off x="7516327" y="4384947"/>
            <a:ext cx="4094480" cy="2303145"/>
          </a:xfrm>
          <a:prstGeom prst="rect">
            <a:avLst/>
          </a:prstGeom>
        </p:spPr>
      </p:pic>
    </p:spTree>
    <p:extLst>
      <p:ext uri="{BB962C8B-B14F-4D97-AF65-F5344CB8AC3E}">
        <p14:creationId xmlns:p14="http://schemas.microsoft.com/office/powerpoint/2010/main" val="160814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6" name="Rectangle 35">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F2762B5-7CBF-4FA8-A241-30D270C36942}"/>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dirty="0">
                <a:solidFill>
                  <a:srgbClr val="FFC000"/>
                </a:solidFill>
              </a:rPr>
              <a:t>Lowering the risk of COVID-19 </a:t>
            </a:r>
          </a:p>
        </p:txBody>
      </p:sp>
      <p:sp>
        <p:nvSpPr>
          <p:cNvPr id="6" name="Rectangle 5">
            <a:extLst>
              <a:ext uri="{FF2B5EF4-FFF2-40B4-BE49-F238E27FC236}">
                <a16:creationId xmlns:a16="http://schemas.microsoft.com/office/drawing/2014/main" id="{0B0754B2-2899-4FEB-96E3-718140BC0B78}"/>
              </a:ext>
            </a:extLst>
          </p:cNvPr>
          <p:cNvSpPr/>
          <p:nvPr/>
        </p:nvSpPr>
        <p:spPr>
          <a:xfrm>
            <a:off x="548640" y="5005137"/>
            <a:ext cx="6294922" cy="5005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5C70D3CB-9E76-4397-9BF3-C697D11B23C1}"/>
              </a:ext>
            </a:extLst>
          </p:cNvPr>
          <p:cNvSpPr>
            <a:spLocks noGrp="1"/>
          </p:cNvSpPr>
          <p:nvPr>
            <p:ph idx="1"/>
          </p:nvPr>
        </p:nvSpPr>
        <p:spPr>
          <a:xfrm>
            <a:off x="581193" y="723900"/>
            <a:ext cx="6907262" cy="5134900"/>
          </a:xfrm>
        </p:spPr>
        <p:txBody>
          <a:bodyPr>
            <a:normAutofit/>
          </a:bodyPr>
          <a:lstStyle/>
          <a:p>
            <a:endParaRPr lang="en-US" dirty="0"/>
          </a:p>
          <a:p>
            <a:r>
              <a:rPr lang="en-US" dirty="0"/>
              <a:t>Encourage mask wearing. at all times  </a:t>
            </a:r>
          </a:p>
          <a:p>
            <a:r>
              <a:rPr lang="en-US" dirty="0"/>
              <a:t> Allow physical distance between individuals from different households </a:t>
            </a:r>
          </a:p>
          <a:p>
            <a:r>
              <a:rPr lang="en-US" dirty="0"/>
              <a:t> Limit the number of people per square foot  </a:t>
            </a:r>
          </a:p>
          <a:p>
            <a:r>
              <a:rPr lang="en-US" dirty="0"/>
              <a:t> Limit time of exposure </a:t>
            </a:r>
          </a:p>
          <a:p>
            <a:r>
              <a:rPr lang="en-US" dirty="0"/>
              <a:t> Limit mixing of people from different households </a:t>
            </a:r>
          </a:p>
          <a:p>
            <a:r>
              <a:rPr lang="en-US" dirty="0"/>
              <a:t> Limit amount of physical interactions of visitors/patrons </a:t>
            </a:r>
          </a:p>
          <a:p>
            <a:r>
              <a:rPr lang="en-US" dirty="0"/>
              <a:t> Increase airflow (such as operating outdoors or opening windows and doors).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4018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BD34-9A90-409B-B359-FDFF1197497A}"/>
              </a:ext>
            </a:extLst>
          </p:cNvPr>
          <p:cNvSpPr>
            <a:spLocks noGrp="1"/>
          </p:cNvSpPr>
          <p:nvPr>
            <p:ph type="title"/>
          </p:nvPr>
        </p:nvSpPr>
        <p:spPr>
          <a:xfrm>
            <a:off x="581193" y="729658"/>
            <a:ext cx="11029616" cy="1128018"/>
          </a:xfrm>
        </p:spPr>
        <p:txBody>
          <a:bodyPr>
            <a:normAutofit/>
          </a:bodyPr>
          <a:lstStyle/>
          <a:p>
            <a:r>
              <a:rPr lang="en-US" sz="3600" dirty="0">
                <a:solidFill>
                  <a:srgbClr val="FFC000"/>
                </a:solidFill>
              </a:rPr>
              <a:t>Purpose of contact tracing</a:t>
            </a:r>
          </a:p>
        </p:txBody>
      </p:sp>
      <p:sp>
        <p:nvSpPr>
          <p:cNvPr id="6" name="Content Placeholder 5">
            <a:extLst>
              <a:ext uri="{FF2B5EF4-FFF2-40B4-BE49-F238E27FC236}">
                <a16:creationId xmlns:a16="http://schemas.microsoft.com/office/drawing/2014/main" id="{6FB9FE12-37C0-4827-BB85-D6B1F9CC4982}"/>
              </a:ext>
            </a:extLst>
          </p:cNvPr>
          <p:cNvSpPr>
            <a:spLocks noGrp="1"/>
          </p:cNvSpPr>
          <p:nvPr>
            <p:ph sz="half" idx="2"/>
          </p:nvPr>
        </p:nvSpPr>
        <p:spPr>
          <a:xfrm>
            <a:off x="581194" y="2059806"/>
            <a:ext cx="5393100" cy="3801245"/>
          </a:xfrm>
        </p:spPr>
        <p:txBody>
          <a:bodyPr>
            <a:normAutofit/>
          </a:bodyPr>
          <a:lstStyle/>
          <a:p>
            <a:r>
              <a:rPr lang="en-US" dirty="0"/>
              <a:t>Communicate with those who have infectious disease (cases) such as COVID-19 to: </a:t>
            </a:r>
          </a:p>
          <a:p>
            <a:endParaRPr lang="en-US" dirty="0"/>
          </a:p>
          <a:p>
            <a:r>
              <a:rPr lang="en-US" dirty="0"/>
              <a:t>Identify exposed persons (contacts) </a:t>
            </a:r>
          </a:p>
          <a:p>
            <a:r>
              <a:rPr lang="en-US" dirty="0"/>
              <a:t>   Recommend strategies to reduce further          transmission </a:t>
            </a:r>
          </a:p>
          <a:p>
            <a:r>
              <a:rPr lang="en-US" dirty="0"/>
              <a:t> Improve community and population health </a:t>
            </a:r>
          </a:p>
          <a:p>
            <a:endParaRPr lang="en-US" dirty="0"/>
          </a:p>
          <a:p>
            <a:r>
              <a:rPr lang="en-US" dirty="0"/>
              <a:t>……All about breaking the chain of transmission!</a:t>
            </a:r>
          </a:p>
          <a:p>
            <a:endParaRPr lang="en-US" dirty="0"/>
          </a:p>
        </p:txBody>
      </p:sp>
      <p:pic>
        <p:nvPicPr>
          <p:cNvPr id="11" name="Content Placeholder 10">
            <a:extLst>
              <a:ext uri="{FF2B5EF4-FFF2-40B4-BE49-F238E27FC236}">
                <a16:creationId xmlns:a16="http://schemas.microsoft.com/office/drawing/2014/main" id="{C7683687-7F0D-4C10-8293-F3A9CA08F301}"/>
              </a:ext>
            </a:extLst>
          </p:cNvPr>
          <p:cNvPicPr>
            <a:picLocks noGrp="1" noChangeAspect="1"/>
          </p:cNvPicPr>
          <p:nvPr>
            <p:ph sz="quarter" idx="4"/>
          </p:nvPr>
        </p:nvPicPr>
        <p:blipFill>
          <a:blip r:embed="rId2"/>
          <a:stretch>
            <a:fillRect/>
          </a:stretch>
        </p:blipFill>
        <p:spPr>
          <a:xfrm>
            <a:off x="7370103" y="2252313"/>
            <a:ext cx="4055083" cy="3608738"/>
          </a:xfrm>
          <a:prstGeom prst="rect">
            <a:avLst/>
          </a:prstGeom>
        </p:spPr>
      </p:pic>
    </p:spTree>
    <p:extLst>
      <p:ext uri="{BB962C8B-B14F-4D97-AF65-F5344CB8AC3E}">
        <p14:creationId xmlns:p14="http://schemas.microsoft.com/office/powerpoint/2010/main" val="286996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EEFB-F2CC-4357-B67E-54B5BF37A49B}"/>
              </a:ext>
            </a:extLst>
          </p:cNvPr>
          <p:cNvSpPr>
            <a:spLocks noGrp="1"/>
          </p:cNvSpPr>
          <p:nvPr>
            <p:ph type="title"/>
          </p:nvPr>
        </p:nvSpPr>
        <p:spPr/>
        <p:txBody>
          <a:bodyPr/>
          <a:lstStyle/>
          <a:p>
            <a:r>
              <a:rPr lang="en-US" dirty="0"/>
              <a:t>School contact tracing</a:t>
            </a:r>
          </a:p>
        </p:txBody>
      </p:sp>
      <p:sp>
        <p:nvSpPr>
          <p:cNvPr id="4" name="Content Placeholder 3">
            <a:extLst>
              <a:ext uri="{FF2B5EF4-FFF2-40B4-BE49-F238E27FC236}">
                <a16:creationId xmlns:a16="http://schemas.microsoft.com/office/drawing/2014/main" id="{9E0D9B8C-09B6-4F74-8095-7BB66A040526}"/>
              </a:ext>
            </a:extLst>
          </p:cNvPr>
          <p:cNvSpPr>
            <a:spLocks noGrp="1"/>
          </p:cNvSpPr>
          <p:nvPr>
            <p:ph sz="half" idx="2"/>
          </p:nvPr>
        </p:nvSpPr>
        <p:spPr>
          <a:xfrm>
            <a:off x="581193" y="2069432"/>
            <a:ext cx="10622613" cy="4466122"/>
          </a:xfrm>
        </p:spPr>
        <p:txBody>
          <a:bodyPr>
            <a:normAutofit/>
          </a:bodyPr>
          <a:lstStyle/>
          <a:p>
            <a:r>
              <a:rPr lang="en-US" dirty="0"/>
              <a:t>Remember: Close contact is defined as being within 6 feet, for more than 15 minutes, while the index was unmasked.  If all three criteria are not met, they are not a close contact. </a:t>
            </a:r>
          </a:p>
          <a:p>
            <a:r>
              <a:rPr lang="en-US" dirty="0"/>
              <a:t>To the best of our ability we will need to know everywhere a student or staff has been and who they were in contact with:</a:t>
            </a:r>
          </a:p>
          <a:p>
            <a:r>
              <a:rPr lang="en-US" dirty="0"/>
              <a:t>Who sat around them in class?</a:t>
            </a:r>
          </a:p>
          <a:p>
            <a:r>
              <a:rPr lang="en-US" dirty="0"/>
              <a:t>Where did they eat lunch?</a:t>
            </a:r>
          </a:p>
          <a:p>
            <a:r>
              <a:rPr lang="en-US" dirty="0"/>
              <a:t>Who played with them?</a:t>
            </a:r>
          </a:p>
          <a:p>
            <a:endParaRPr lang="en-US" dirty="0"/>
          </a:p>
          <a:p>
            <a:pPr marL="0" indent="0">
              <a:buNone/>
            </a:pPr>
            <a:endParaRPr lang="en-US" dirty="0"/>
          </a:p>
        </p:txBody>
      </p:sp>
    </p:spTree>
    <p:extLst>
      <p:ext uri="{BB962C8B-B14F-4D97-AF65-F5344CB8AC3E}">
        <p14:creationId xmlns:p14="http://schemas.microsoft.com/office/powerpoint/2010/main" val="184868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29C452-3F48-40DF-BE05-5693E3DCBDAE}"/>
              </a:ext>
            </a:extLst>
          </p:cNvPr>
          <p:cNvSpPr txBox="1"/>
          <p:nvPr/>
        </p:nvSpPr>
        <p:spPr>
          <a:xfrm>
            <a:off x="500514" y="875899"/>
            <a:ext cx="11242307" cy="4801314"/>
          </a:xfrm>
          <a:prstGeom prst="rect">
            <a:avLst/>
          </a:prstGeom>
          <a:noFill/>
        </p:spPr>
        <p:txBody>
          <a:bodyPr wrap="square" rtlCol="0">
            <a:spAutoFit/>
          </a:bodyPr>
          <a:lstStyle/>
          <a:p>
            <a:r>
              <a:rPr lang="en-US" dirty="0">
                <a:solidFill>
                  <a:srgbClr val="FFC000"/>
                </a:solidFill>
              </a:rPr>
              <a:t>References:</a:t>
            </a:r>
          </a:p>
          <a:p>
            <a:pPr marL="342900" indent="-342900">
              <a:buAutoNum type="alphaLcParenBoth"/>
            </a:pPr>
            <a:r>
              <a:rPr lang="en-US" dirty="0">
                <a:hlinkClick r:id="rId2"/>
              </a:rPr>
              <a:t>https://www.hopkinsmedicine.org/health/conditions-and-diseases/coronavirus</a:t>
            </a:r>
            <a:endParaRPr lang="en-US" dirty="0"/>
          </a:p>
          <a:p>
            <a:pPr marL="342900" indent="-342900">
              <a:buAutoNum type="alphaLcParenBoth"/>
            </a:pPr>
            <a:r>
              <a:rPr lang="en-US" dirty="0">
                <a:hlinkClick r:id="rId3"/>
              </a:rPr>
              <a:t>https://www.cdc.gov/coronavirus/2019-ncov/faq.html</a:t>
            </a:r>
            <a:endParaRPr lang="en-US" dirty="0"/>
          </a:p>
          <a:p>
            <a:pPr marL="342900" indent="-342900">
              <a:buAutoNum type="alphaLcParenBoth"/>
            </a:pPr>
            <a:r>
              <a:rPr lang="en-US" dirty="0">
                <a:hlinkClick r:id="rId4"/>
              </a:rPr>
              <a:t>https://www.ncbi.nlm.nih.gov/pmc/articles/PMC7169933/</a:t>
            </a:r>
            <a:endParaRPr lang="en-US" dirty="0"/>
          </a:p>
          <a:p>
            <a:pPr marL="342900" indent="-342900">
              <a:buAutoNum type="alphaLcParenBoth"/>
            </a:pPr>
            <a:r>
              <a:rPr lang="en-US" dirty="0">
                <a:hlinkClick r:id="rId3"/>
              </a:rPr>
              <a:t>https://www.cdc.gov/coronavirus/2019-ncov/faq.html</a:t>
            </a:r>
            <a:endParaRPr lang="en-US" dirty="0"/>
          </a:p>
          <a:p>
            <a:pPr marL="342900" indent="-342900">
              <a:buAutoNum type="alphaLcParenBoth"/>
            </a:pPr>
            <a:r>
              <a:rPr lang="en-US" dirty="0">
                <a:hlinkClick r:id="rId5"/>
              </a:rPr>
              <a:t>https://www.ncbi.nlm.nih.gov/books/NBK554776/</a:t>
            </a:r>
            <a:endParaRPr lang="en-US" dirty="0"/>
          </a:p>
          <a:p>
            <a:pPr marL="342900" indent="-342900">
              <a:buAutoNum type="alphaLcParenBoth"/>
            </a:pPr>
            <a:r>
              <a:rPr lang="en-US" dirty="0">
                <a:hlinkClick r:id="rId6"/>
              </a:rPr>
              <a:t>https://www.cdc.gov/coronavirus/2019-ncov/prevent-getting-sick/prevention.html</a:t>
            </a:r>
            <a:endParaRPr lang="en-US" dirty="0"/>
          </a:p>
          <a:p>
            <a:pPr marL="342900" indent="-342900">
              <a:buAutoNum type="alphaLcParenBoth"/>
            </a:pPr>
            <a:r>
              <a:rPr lang="en-US" dirty="0">
                <a:hlinkClick r:id="rId7"/>
              </a:rPr>
              <a:t>https://www.cdc.gov/coronavirus/2019-ncov/need-extra-precautions/people-at-increased-risk.html</a:t>
            </a:r>
            <a:endParaRPr lang="en-US" dirty="0"/>
          </a:p>
          <a:p>
            <a:pPr marL="342900" indent="-342900">
              <a:buAutoNum type="alphaLcParenBoth"/>
            </a:pPr>
            <a:r>
              <a:rPr lang="en-US" dirty="0">
                <a:hlinkClick r:id="rId8"/>
              </a:rPr>
              <a:t>https://www.mprnews.org/story/2020/03/11/covid19-how-it-compares-with-other-diseases-in-5-charts</a:t>
            </a:r>
            <a:endParaRPr lang="en-US" dirty="0"/>
          </a:p>
          <a:p>
            <a:pPr marL="342900" indent="-342900">
              <a:buAutoNum type="alphaLcParenBoth"/>
            </a:pPr>
            <a:endParaRPr lang="en-US" dirty="0"/>
          </a:p>
          <a:p>
            <a:pPr marL="342900" indent="-342900">
              <a:buAutoNum type="alphaLcParenBoth"/>
            </a:pPr>
            <a:endParaRPr lang="en-US" dirty="0"/>
          </a:p>
          <a:p>
            <a:pPr marL="342900" indent="-342900">
              <a:buAutoNum type="alphaLcParenBoth"/>
            </a:pPr>
            <a:endParaRPr lang="en-US" dirty="0"/>
          </a:p>
          <a:p>
            <a:pPr marL="342900" indent="-342900">
              <a:buAutoNum type="alphaLcParenBoth"/>
            </a:pPr>
            <a:endParaRPr lang="en-US" dirty="0"/>
          </a:p>
          <a:p>
            <a:pPr marL="342900" indent="-342900">
              <a:buAutoNum type="alphaLcParenBoth"/>
            </a:pPr>
            <a:endParaRPr lang="en-US" dirty="0"/>
          </a:p>
          <a:p>
            <a:pPr marL="342900" indent="-342900">
              <a:buAutoNum type="alphaLcParenBoth"/>
            </a:pPr>
            <a:endParaRPr lang="en-US" dirty="0"/>
          </a:p>
          <a:p>
            <a:pPr marL="342900" indent="-342900">
              <a:buAutoNum type="alphaLcParenBoth"/>
            </a:pPr>
            <a:endParaRPr lang="en-US" dirty="0"/>
          </a:p>
          <a:p>
            <a:endParaRPr lang="en-US" dirty="0">
              <a:solidFill>
                <a:srgbClr val="FFC000"/>
              </a:solidFill>
            </a:endParaRPr>
          </a:p>
        </p:txBody>
      </p:sp>
    </p:spTree>
    <p:extLst>
      <p:ext uri="{BB962C8B-B14F-4D97-AF65-F5344CB8AC3E}">
        <p14:creationId xmlns:p14="http://schemas.microsoft.com/office/powerpoint/2010/main" val="70577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D80E1-6080-4B5C-B8F1-25D4CC198C8B}"/>
              </a:ext>
            </a:extLst>
          </p:cNvPr>
          <p:cNvSpPr>
            <a:spLocks noGrp="1"/>
          </p:cNvSpPr>
          <p:nvPr>
            <p:ph type="title"/>
          </p:nvPr>
        </p:nvSpPr>
        <p:spPr>
          <a:xfrm>
            <a:off x="643468" y="1033389"/>
            <a:ext cx="4826256" cy="4825409"/>
          </a:xfrm>
        </p:spPr>
        <p:txBody>
          <a:bodyPr anchor="ctr">
            <a:normAutofit/>
          </a:bodyPr>
          <a:lstStyle/>
          <a:p>
            <a:r>
              <a:rPr lang="en-US" sz="5400" dirty="0">
                <a:solidFill>
                  <a:srgbClr val="FFC000"/>
                </a:solidFill>
              </a:rPr>
              <a:t>Objectives</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43A620E-E841-40EE-B6F0-5ED4DF7D549C}"/>
              </a:ext>
            </a:extLst>
          </p:cNvPr>
          <p:cNvSpPr>
            <a:spLocks noGrp="1"/>
          </p:cNvSpPr>
          <p:nvPr>
            <p:ph idx="1"/>
          </p:nvPr>
        </p:nvSpPr>
        <p:spPr>
          <a:xfrm>
            <a:off x="6755769" y="1033390"/>
            <a:ext cx="4855037" cy="4825409"/>
          </a:xfrm>
          <a:ln w="57150">
            <a:noFill/>
          </a:ln>
        </p:spPr>
        <p:txBody>
          <a:bodyPr numCol="2" anchor="ctr">
            <a:normAutofit/>
          </a:bodyPr>
          <a:lstStyle/>
          <a:p>
            <a:r>
              <a:rPr lang="en-US" sz="2000" dirty="0">
                <a:solidFill>
                  <a:schemeClr val="accent2">
                    <a:lumMod val="50000"/>
                  </a:schemeClr>
                </a:solidFill>
              </a:rPr>
              <a:t>Let’s Start at the Beginning</a:t>
            </a:r>
          </a:p>
          <a:p>
            <a:r>
              <a:rPr lang="en-US" sz="2000" dirty="0">
                <a:solidFill>
                  <a:schemeClr val="accent2">
                    <a:lumMod val="50000"/>
                  </a:schemeClr>
                </a:solidFill>
              </a:rPr>
              <a:t>Definition</a:t>
            </a:r>
          </a:p>
          <a:p>
            <a:r>
              <a:rPr lang="en-US" sz="2000" dirty="0">
                <a:solidFill>
                  <a:schemeClr val="accent2">
                    <a:lumMod val="50000"/>
                  </a:schemeClr>
                </a:solidFill>
              </a:rPr>
              <a:t>Symptoms</a:t>
            </a:r>
          </a:p>
          <a:p>
            <a:r>
              <a:rPr lang="en-US" sz="2000" dirty="0">
                <a:solidFill>
                  <a:schemeClr val="accent2">
                    <a:lumMod val="50000"/>
                  </a:schemeClr>
                </a:solidFill>
              </a:rPr>
              <a:t>Spread</a:t>
            </a:r>
          </a:p>
          <a:p>
            <a:r>
              <a:rPr lang="en-US" sz="2000" dirty="0">
                <a:solidFill>
                  <a:schemeClr val="accent2">
                    <a:lumMod val="50000"/>
                  </a:schemeClr>
                </a:solidFill>
              </a:rPr>
              <a:t>Risk Factors</a:t>
            </a:r>
          </a:p>
          <a:p>
            <a:r>
              <a:rPr lang="en-US" sz="2000" dirty="0">
                <a:solidFill>
                  <a:schemeClr val="accent2">
                    <a:lumMod val="50000"/>
                  </a:schemeClr>
                </a:solidFill>
              </a:rPr>
              <a:t>Protection</a:t>
            </a:r>
          </a:p>
          <a:p>
            <a:r>
              <a:rPr lang="en-US" sz="2000" dirty="0">
                <a:solidFill>
                  <a:schemeClr val="accent2">
                    <a:lumMod val="50000"/>
                  </a:schemeClr>
                </a:solidFill>
              </a:rPr>
              <a:t>Contact Tracing</a:t>
            </a:r>
          </a:p>
          <a:p>
            <a:pPr marL="0" indent="0">
              <a:buNone/>
            </a:pPr>
            <a:endParaRPr lang="en-US" sz="2000" dirty="0">
              <a:solidFill>
                <a:schemeClr val="accent2">
                  <a:lumMod val="50000"/>
                </a:schemeClr>
              </a:solidFill>
            </a:endParaRPr>
          </a:p>
          <a:p>
            <a:endParaRPr lang="en-US" sz="2000" dirty="0">
              <a:solidFill>
                <a:schemeClr val="accent2">
                  <a:lumMod val="50000"/>
                </a:schemeClr>
              </a:solidFill>
            </a:endParaRPr>
          </a:p>
        </p:txBody>
      </p:sp>
    </p:spTree>
    <p:extLst>
      <p:ext uri="{BB962C8B-B14F-4D97-AF65-F5344CB8AC3E}">
        <p14:creationId xmlns:p14="http://schemas.microsoft.com/office/powerpoint/2010/main" val="215889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7252-BA31-450F-B751-4F9A303AB7F8}"/>
              </a:ext>
            </a:extLst>
          </p:cNvPr>
          <p:cNvSpPr>
            <a:spLocks noGrp="1"/>
          </p:cNvSpPr>
          <p:nvPr>
            <p:ph type="title"/>
          </p:nvPr>
        </p:nvSpPr>
        <p:spPr/>
        <p:txBody>
          <a:bodyPr>
            <a:normAutofit/>
          </a:bodyPr>
          <a:lstStyle/>
          <a:p>
            <a:r>
              <a:rPr lang="en-US" sz="3600" dirty="0">
                <a:solidFill>
                  <a:srgbClr val="FFC000"/>
                </a:solidFill>
              </a:rPr>
              <a:t>Let’s start at the beginning</a:t>
            </a:r>
          </a:p>
        </p:txBody>
      </p:sp>
      <p:sp>
        <p:nvSpPr>
          <p:cNvPr id="3" name="Content Placeholder 2">
            <a:extLst>
              <a:ext uri="{FF2B5EF4-FFF2-40B4-BE49-F238E27FC236}">
                <a16:creationId xmlns:a16="http://schemas.microsoft.com/office/drawing/2014/main" id="{813D1103-3746-48CC-A674-FA865C486DF5}"/>
              </a:ext>
            </a:extLst>
          </p:cNvPr>
          <p:cNvSpPr>
            <a:spLocks noGrp="1"/>
          </p:cNvSpPr>
          <p:nvPr>
            <p:ph idx="1"/>
          </p:nvPr>
        </p:nvSpPr>
        <p:spPr>
          <a:xfrm>
            <a:off x="581192" y="2180496"/>
            <a:ext cx="11029615" cy="4220304"/>
          </a:xfrm>
        </p:spPr>
        <p:txBody>
          <a:bodyPr>
            <a:normAutofit/>
          </a:bodyPr>
          <a:lstStyle/>
          <a:p>
            <a:r>
              <a:rPr lang="en-US" sz="2400" dirty="0"/>
              <a:t>December 2019: increased incidence of respiratory disease in Wuhan, China – rapid spread noted worldwide</a:t>
            </a:r>
          </a:p>
          <a:p>
            <a:r>
              <a:rPr lang="en-US" sz="2400" dirty="0"/>
              <a:t>Discovered that a novel (new) coronavirus was responsible – its name: severe acute respiratory syndrome coronavirus-2 (SARS-CoV-2, 2019-nCoV) </a:t>
            </a:r>
          </a:p>
          <a:p>
            <a:r>
              <a:rPr lang="en-US" sz="2400" dirty="0"/>
              <a:t>Outbreak SARS-CoV-2 considered to have originally started via a zoonotic (animal to human) transmission associated with a seafood market in Wuhan, China</a:t>
            </a:r>
          </a:p>
          <a:p>
            <a:r>
              <a:rPr lang="en-US" sz="2400" dirty="0"/>
              <a:t>The disease caused by this virus = Coronavirus disease 19 (COVID-19) </a:t>
            </a:r>
          </a:p>
          <a:p>
            <a:r>
              <a:rPr lang="en-US" sz="2400" dirty="0"/>
              <a:t>Pandemic was declared by the World Health Organization (WHO)  </a:t>
            </a:r>
            <a:r>
              <a:rPr lang="en-US" sz="1000" dirty="0"/>
              <a:t>(c)</a:t>
            </a:r>
          </a:p>
        </p:txBody>
      </p:sp>
    </p:spTree>
    <p:extLst>
      <p:ext uri="{BB962C8B-B14F-4D97-AF65-F5344CB8AC3E}">
        <p14:creationId xmlns:p14="http://schemas.microsoft.com/office/powerpoint/2010/main" val="79901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F1DE-703A-4CA0-BCD0-94CC1071B271}"/>
              </a:ext>
            </a:extLst>
          </p:cNvPr>
          <p:cNvSpPr>
            <a:spLocks noGrp="1"/>
          </p:cNvSpPr>
          <p:nvPr>
            <p:ph type="title"/>
          </p:nvPr>
        </p:nvSpPr>
        <p:spPr/>
        <p:txBody>
          <a:bodyPr>
            <a:normAutofit/>
          </a:bodyPr>
          <a:lstStyle/>
          <a:p>
            <a:r>
              <a:rPr lang="en-US" sz="3600" dirty="0">
                <a:solidFill>
                  <a:srgbClr val="FFC000"/>
                </a:solidFill>
              </a:rPr>
              <a:t>Definition</a:t>
            </a:r>
          </a:p>
        </p:txBody>
      </p:sp>
      <p:sp>
        <p:nvSpPr>
          <p:cNvPr id="3" name="Content Placeholder 2">
            <a:extLst>
              <a:ext uri="{FF2B5EF4-FFF2-40B4-BE49-F238E27FC236}">
                <a16:creationId xmlns:a16="http://schemas.microsoft.com/office/drawing/2014/main" id="{5E3EDEE6-E67C-48DE-B98D-B309AF3C94A9}"/>
              </a:ext>
            </a:extLst>
          </p:cNvPr>
          <p:cNvSpPr>
            <a:spLocks noGrp="1"/>
          </p:cNvSpPr>
          <p:nvPr>
            <p:ph idx="1"/>
          </p:nvPr>
        </p:nvSpPr>
        <p:spPr>
          <a:xfrm>
            <a:off x="581192" y="2180496"/>
            <a:ext cx="11029615" cy="4258805"/>
          </a:xfrm>
        </p:spPr>
        <p:txBody>
          <a:bodyPr>
            <a:normAutofit lnSpcReduction="10000"/>
          </a:bodyPr>
          <a:lstStyle/>
          <a:p>
            <a:r>
              <a:rPr lang="en-US" sz="2800" dirty="0"/>
              <a:t>What is it?</a:t>
            </a:r>
          </a:p>
          <a:p>
            <a:pPr lvl="1"/>
            <a:r>
              <a:rPr lang="en-US" sz="2400" dirty="0"/>
              <a:t>“COVID-19 is the disease caused by the new coronavirus that emerged in China in December 2019.” </a:t>
            </a:r>
            <a:r>
              <a:rPr lang="en-US" sz="1000" dirty="0"/>
              <a:t>(a)</a:t>
            </a:r>
          </a:p>
          <a:p>
            <a:r>
              <a:rPr lang="en-US" sz="2800" dirty="0"/>
              <a:t>What does that mean?</a:t>
            </a:r>
          </a:p>
          <a:p>
            <a:pPr lvl="1"/>
            <a:r>
              <a:rPr lang="en-US" sz="2400" dirty="0"/>
              <a:t>In COVID-19:</a:t>
            </a:r>
          </a:p>
          <a:p>
            <a:pPr lvl="2"/>
            <a:r>
              <a:rPr lang="en-US" sz="2000" dirty="0"/>
              <a:t>‘CO’ for ‘corona’</a:t>
            </a:r>
          </a:p>
          <a:p>
            <a:pPr lvl="2"/>
            <a:r>
              <a:rPr lang="en-US" sz="2000" dirty="0"/>
              <a:t>‘VI’ for ‘virus’</a:t>
            </a:r>
          </a:p>
          <a:p>
            <a:pPr lvl="2"/>
            <a:r>
              <a:rPr lang="en-US" sz="2000" dirty="0"/>
              <a:t>‘D’ for ‘disease’</a:t>
            </a:r>
          </a:p>
          <a:p>
            <a:pPr lvl="2"/>
            <a:r>
              <a:rPr lang="en-US" sz="2000" dirty="0"/>
              <a:t>‘19 ‘for ‘year of discovery’ </a:t>
            </a:r>
            <a:r>
              <a:rPr lang="en-US" sz="1000" dirty="0"/>
              <a:t>(b)</a:t>
            </a:r>
          </a:p>
          <a:p>
            <a:pPr lvl="1"/>
            <a:endParaRPr lang="en-US" sz="2400" dirty="0"/>
          </a:p>
        </p:txBody>
      </p:sp>
      <p:pic>
        <p:nvPicPr>
          <p:cNvPr id="4" name="Picture 3">
            <a:extLst>
              <a:ext uri="{FF2B5EF4-FFF2-40B4-BE49-F238E27FC236}">
                <a16:creationId xmlns:a16="http://schemas.microsoft.com/office/drawing/2014/main" id="{82F4698F-5BF1-496C-A144-8C5A007F4C98}"/>
              </a:ext>
            </a:extLst>
          </p:cNvPr>
          <p:cNvPicPr>
            <a:picLocks noChangeAspect="1"/>
          </p:cNvPicPr>
          <p:nvPr/>
        </p:nvPicPr>
        <p:blipFill>
          <a:blip r:embed="rId2"/>
          <a:stretch>
            <a:fillRect/>
          </a:stretch>
        </p:blipFill>
        <p:spPr>
          <a:xfrm>
            <a:off x="6169792" y="3429000"/>
            <a:ext cx="4890235" cy="2749266"/>
          </a:xfrm>
          <a:prstGeom prst="rect">
            <a:avLst/>
          </a:prstGeom>
        </p:spPr>
      </p:pic>
    </p:spTree>
    <p:extLst>
      <p:ext uri="{BB962C8B-B14F-4D97-AF65-F5344CB8AC3E}">
        <p14:creationId xmlns:p14="http://schemas.microsoft.com/office/powerpoint/2010/main" val="251226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329F-C011-414B-8C03-B46C7C90489C}"/>
              </a:ext>
            </a:extLst>
          </p:cNvPr>
          <p:cNvSpPr>
            <a:spLocks noGrp="1"/>
          </p:cNvSpPr>
          <p:nvPr>
            <p:ph type="title"/>
          </p:nvPr>
        </p:nvSpPr>
        <p:spPr>
          <a:xfrm>
            <a:off x="581192" y="702156"/>
            <a:ext cx="11029616" cy="1013800"/>
          </a:xfrm>
        </p:spPr>
        <p:txBody>
          <a:bodyPr>
            <a:normAutofit/>
          </a:bodyPr>
          <a:lstStyle/>
          <a:p>
            <a:r>
              <a:rPr lang="en-US" sz="3600" dirty="0">
                <a:solidFill>
                  <a:srgbClr val="FFC000"/>
                </a:solidFill>
              </a:rPr>
              <a:t>Symptoms</a:t>
            </a:r>
          </a:p>
        </p:txBody>
      </p:sp>
      <p:sp useBgFill="1">
        <p:nvSpPr>
          <p:cNvPr id="135" name="Rectangle 134">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GSK - Sick Day | Animasi, Gif">
            <a:extLst>
              <a:ext uri="{FF2B5EF4-FFF2-40B4-BE49-F238E27FC236}">
                <a16:creationId xmlns:a16="http://schemas.microsoft.com/office/drawing/2014/main" id="{38C87AB8-AF90-4714-831C-91F21A8C11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57225" y="2946225"/>
            <a:ext cx="3305175" cy="247888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BB37A907-D243-41E5-B90F-85B1D1EB259E}"/>
              </a:ext>
            </a:extLst>
          </p:cNvPr>
          <p:cNvSpPr>
            <a:spLocks noGrp="1"/>
          </p:cNvSpPr>
          <p:nvPr>
            <p:ph idx="1"/>
          </p:nvPr>
        </p:nvSpPr>
        <p:spPr>
          <a:xfrm>
            <a:off x="4505325" y="2180496"/>
            <a:ext cx="3338195" cy="4045683"/>
          </a:xfrm>
        </p:spPr>
        <p:txBody>
          <a:bodyPr>
            <a:normAutofit/>
          </a:bodyPr>
          <a:lstStyle/>
          <a:p>
            <a:pPr>
              <a:lnSpc>
                <a:spcPct val="90000"/>
              </a:lnSpc>
            </a:pPr>
            <a:r>
              <a:rPr lang="en-US" sz="2000" dirty="0"/>
              <a:t>Cough </a:t>
            </a:r>
          </a:p>
          <a:p>
            <a:pPr>
              <a:lnSpc>
                <a:spcPct val="90000"/>
              </a:lnSpc>
            </a:pPr>
            <a:r>
              <a:rPr lang="en-US" sz="2000" dirty="0"/>
              <a:t>Difficulty Breathing/Shortness of Breath </a:t>
            </a:r>
          </a:p>
          <a:p>
            <a:pPr>
              <a:lnSpc>
                <a:spcPct val="90000"/>
              </a:lnSpc>
            </a:pPr>
            <a:r>
              <a:rPr lang="en-US" sz="2000" dirty="0"/>
              <a:t>Congestion or Runny nose</a:t>
            </a:r>
          </a:p>
          <a:p>
            <a:pPr>
              <a:lnSpc>
                <a:spcPct val="90000"/>
              </a:lnSpc>
            </a:pPr>
            <a:r>
              <a:rPr lang="en-US" sz="2000" dirty="0"/>
              <a:t>Fatigue </a:t>
            </a:r>
          </a:p>
          <a:p>
            <a:pPr>
              <a:lnSpc>
                <a:spcPct val="90000"/>
              </a:lnSpc>
            </a:pPr>
            <a:r>
              <a:rPr lang="en-US" sz="2000" dirty="0"/>
              <a:t>Fever </a:t>
            </a:r>
          </a:p>
          <a:p>
            <a:pPr>
              <a:lnSpc>
                <a:spcPct val="90000"/>
              </a:lnSpc>
            </a:pPr>
            <a:r>
              <a:rPr lang="en-US" sz="2000" dirty="0"/>
              <a:t>Muscle pain/Body Aches </a:t>
            </a:r>
          </a:p>
          <a:p>
            <a:pPr>
              <a:lnSpc>
                <a:spcPct val="90000"/>
              </a:lnSpc>
            </a:pPr>
            <a:r>
              <a:rPr lang="en-US" sz="2000" dirty="0"/>
              <a:t>Chills </a:t>
            </a:r>
          </a:p>
          <a:p>
            <a:pPr>
              <a:lnSpc>
                <a:spcPct val="90000"/>
              </a:lnSpc>
            </a:pPr>
            <a:endParaRPr lang="en-US" sz="2000" dirty="0"/>
          </a:p>
        </p:txBody>
      </p:sp>
      <p:sp>
        <p:nvSpPr>
          <p:cNvPr id="6" name="TextBox 5">
            <a:extLst>
              <a:ext uri="{FF2B5EF4-FFF2-40B4-BE49-F238E27FC236}">
                <a16:creationId xmlns:a16="http://schemas.microsoft.com/office/drawing/2014/main" id="{2B8327DB-3D06-4AAD-AB50-943822D1E41E}"/>
              </a:ext>
            </a:extLst>
          </p:cNvPr>
          <p:cNvSpPr txBox="1"/>
          <p:nvPr/>
        </p:nvSpPr>
        <p:spPr>
          <a:xfrm>
            <a:off x="8280400" y="2275840"/>
            <a:ext cx="3129280" cy="2723823"/>
          </a:xfrm>
          <a:prstGeom prst="rect">
            <a:avLst/>
          </a:prstGeom>
          <a:noFill/>
        </p:spPr>
        <p:txBody>
          <a:bodyPr wrap="square" rtlCol="0">
            <a:spAutoFit/>
          </a:bodyPr>
          <a:lstStyle/>
          <a:p>
            <a:pPr marL="306000" lvl="0" indent="-306000">
              <a:lnSpc>
                <a:spcPct val="90000"/>
              </a:lnSpc>
              <a:spcBef>
                <a:spcPct val="20000"/>
              </a:spcBef>
              <a:spcAft>
                <a:spcPts val="600"/>
              </a:spcAft>
              <a:buClr>
                <a:srgbClr val="903163"/>
              </a:buClr>
              <a:buSzPct val="92000"/>
              <a:buFont typeface="Wingdings 2" panose="05020102010507070707" pitchFamily="18" charset="2"/>
              <a:buChar char=""/>
            </a:pPr>
            <a:r>
              <a:rPr lang="en-US" sz="2000" dirty="0">
                <a:solidFill>
                  <a:srgbClr val="3D3D3D"/>
                </a:solidFill>
              </a:rPr>
              <a:t>Repeated shaking </a:t>
            </a:r>
          </a:p>
          <a:p>
            <a:pPr marL="306000" lvl="0" indent="-306000">
              <a:lnSpc>
                <a:spcPct val="90000"/>
              </a:lnSpc>
              <a:spcBef>
                <a:spcPct val="20000"/>
              </a:spcBef>
              <a:spcAft>
                <a:spcPts val="600"/>
              </a:spcAft>
              <a:buClr>
                <a:srgbClr val="903163"/>
              </a:buClr>
              <a:buSzPct val="92000"/>
              <a:buFont typeface="Wingdings 2" panose="05020102010507070707" pitchFamily="18" charset="2"/>
              <a:buChar char=""/>
            </a:pPr>
            <a:r>
              <a:rPr lang="en-US" sz="2000" dirty="0">
                <a:solidFill>
                  <a:srgbClr val="3D3D3D"/>
                </a:solidFill>
              </a:rPr>
              <a:t>Headache </a:t>
            </a:r>
          </a:p>
          <a:p>
            <a:pPr marL="306000" lvl="0" indent="-306000">
              <a:lnSpc>
                <a:spcPct val="90000"/>
              </a:lnSpc>
              <a:spcBef>
                <a:spcPct val="20000"/>
              </a:spcBef>
              <a:spcAft>
                <a:spcPts val="600"/>
              </a:spcAft>
              <a:buClr>
                <a:srgbClr val="903163"/>
              </a:buClr>
              <a:buSzPct val="92000"/>
              <a:buFont typeface="Wingdings 2" panose="05020102010507070707" pitchFamily="18" charset="2"/>
              <a:buChar char=""/>
            </a:pPr>
            <a:r>
              <a:rPr lang="en-US" sz="2000" dirty="0">
                <a:solidFill>
                  <a:srgbClr val="3D3D3D"/>
                </a:solidFill>
              </a:rPr>
              <a:t>Sore throat </a:t>
            </a:r>
          </a:p>
          <a:p>
            <a:pPr marL="306000" lvl="0" indent="-306000">
              <a:lnSpc>
                <a:spcPct val="90000"/>
              </a:lnSpc>
              <a:spcBef>
                <a:spcPct val="20000"/>
              </a:spcBef>
              <a:spcAft>
                <a:spcPts val="600"/>
              </a:spcAft>
              <a:buClr>
                <a:srgbClr val="903163"/>
              </a:buClr>
              <a:buSzPct val="92000"/>
              <a:buFont typeface="Wingdings 2" panose="05020102010507070707" pitchFamily="18" charset="2"/>
              <a:buChar char=""/>
            </a:pPr>
            <a:r>
              <a:rPr lang="en-US" sz="2000" dirty="0">
                <a:solidFill>
                  <a:srgbClr val="3D3D3D"/>
                </a:solidFill>
              </a:rPr>
              <a:t>New loss of taste or smell</a:t>
            </a:r>
          </a:p>
          <a:p>
            <a:pPr marL="306000" lvl="0" indent="-306000">
              <a:lnSpc>
                <a:spcPct val="90000"/>
              </a:lnSpc>
              <a:spcBef>
                <a:spcPct val="20000"/>
              </a:spcBef>
              <a:spcAft>
                <a:spcPts val="600"/>
              </a:spcAft>
              <a:buClr>
                <a:srgbClr val="903163"/>
              </a:buClr>
              <a:buSzPct val="92000"/>
              <a:buFont typeface="Wingdings 2" panose="05020102010507070707" pitchFamily="18" charset="2"/>
              <a:buChar char=""/>
            </a:pPr>
            <a:r>
              <a:rPr lang="en-US" sz="2000" dirty="0">
                <a:solidFill>
                  <a:srgbClr val="3D3D3D"/>
                </a:solidFill>
              </a:rPr>
              <a:t>Nausea/Vomiting</a:t>
            </a:r>
          </a:p>
          <a:p>
            <a:pPr marL="306000" lvl="0" indent="-306000">
              <a:lnSpc>
                <a:spcPct val="90000"/>
              </a:lnSpc>
              <a:spcBef>
                <a:spcPct val="20000"/>
              </a:spcBef>
              <a:spcAft>
                <a:spcPts val="600"/>
              </a:spcAft>
              <a:buClr>
                <a:srgbClr val="903163"/>
              </a:buClr>
              <a:buSzPct val="92000"/>
              <a:buFont typeface="Wingdings 2" panose="05020102010507070707" pitchFamily="18" charset="2"/>
              <a:buChar char=""/>
            </a:pPr>
            <a:r>
              <a:rPr lang="en-US" sz="2000" dirty="0">
                <a:solidFill>
                  <a:srgbClr val="3D3D3D"/>
                </a:solidFill>
              </a:rPr>
              <a:t>Diarrhea</a:t>
            </a:r>
            <a:endParaRPr lang="en-US" sz="2800" dirty="0"/>
          </a:p>
        </p:txBody>
      </p:sp>
    </p:spTree>
    <p:extLst>
      <p:ext uri="{BB962C8B-B14F-4D97-AF65-F5344CB8AC3E}">
        <p14:creationId xmlns:p14="http://schemas.microsoft.com/office/powerpoint/2010/main" val="179087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B244DA-CB7D-4069-9885-E97F50F1D2F4}"/>
              </a:ext>
            </a:extLst>
          </p:cNvPr>
          <p:cNvSpPr>
            <a:spLocks noGrp="1"/>
          </p:cNvSpPr>
          <p:nvPr>
            <p:ph type="title"/>
          </p:nvPr>
        </p:nvSpPr>
        <p:spPr/>
        <p:txBody>
          <a:bodyPr/>
          <a:lstStyle/>
          <a:p>
            <a:r>
              <a:rPr lang="en-US" sz="3600" dirty="0">
                <a:solidFill>
                  <a:srgbClr val="FFC000"/>
                </a:solidFill>
              </a:rPr>
              <a:t>Symptoms</a:t>
            </a:r>
            <a:endParaRPr lang="en-US" dirty="0">
              <a:solidFill>
                <a:srgbClr val="FFC000"/>
              </a:solidFill>
            </a:endParaRPr>
          </a:p>
        </p:txBody>
      </p:sp>
      <p:sp>
        <p:nvSpPr>
          <p:cNvPr id="8" name="Content Placeholder 7">
            <a:extLst>
              <a:ext uri="{FF2B5EF4-FFF2-40B4-BE49-F238E27FC236}">
                <a16:creationId xmlns:a16="http://schemas.microsoft.com/office/drawing/2014/main" id="{BB37A907-D243-41E5-B90F-85B1D1EB259E}"/>
              </a:ext>
            </a:extLst>
          </p:cNvPr>
          <p:cNvSpPr>
            <a:spLocks noGrp="1"/>
          </p:cNvSpPr>
          <p:nvPr>
            <p:ph idx="1"/>
          </p:nvPr>
        </p:nvSpPr>
        <p:spPr>
          <a:xfrm>
            <a:off x="1049154" y="5616972"/>
            <a:ext cx="10019899" cy="1013799"/>
          </a:xfrm>
        </p:spPr>
        <p:txBody>
          <a:bodyPr>
            <a:normAutofit/>
          </a:bodyPr>
          <a:lstStyle/>
          <a:p>
            <a:pPr marL="0" indent="0" algn="ctr">
              <a:lnSpc>
                <a:spcPct val="90000"/>
              </a:lnSpc>
              <a:buNone/>
            </a:pPr>
            <a:r>
              <a:rPr lang="en-US" sz="2400" b="1" u="sng" dirty="0">
                <a:solidFill>
                  <a:srgbClr val="FFC000"/>
                </a:solidFill>
              </a:rPr>
              <a:t>Remember</a:t>
            </a:r>
            <a:r>
              <a:rPr lang="en-US" sz="2400" dirty="0">
                <a:solidFill>
                  <a:srgbClr val="FFC000"/>
                </a:solidFill>
              </a:rPr>
              <a:t>: A person can still carry and spread the virus, even if they have NO symptoms! </a:t>
            </a:r>
          </a:p>
        </p:txBody>
      </p:sp>
      <p:pic>
        <p:nvPicPr>
          <p:cNvPr id="5" name="Picture 4">
            <a:extLst>
              <a:ext uri="{FF2B5EF4-FFF2-40B4-BE49-F238E27FC236}">
                <a16:creationId xmlns:a16="http://schemas.microsoft.com/office/drawing/2014/main" id="{7F712DB9-ACF1-44D2-A3BD-4E832EB20439}"/>
              </a:ext>
            </a:extLst>
          </p:cNvPr>
          <p:cNvPicPr>
            <a:picLocks noChangeAspect="1"/>
          </p:cNvPicPr>
          <p:nvPr/>
        </p:nvPicPr>
        <p:blipFill>
          <a:blip r:embed="rId2"/>
          <a:stretch>
            <a:fillRect/>
          </a:stretch>
        </p:blipFill>
        <p:spPr>
          <a:xfrm>
            <a:off x="2728363" y="1929413"/>
            <a:ext cx="6735272" cy="3687560"/>
          </a:xfrm>
          <a:prstGeom prst="rect">
            <a:avLst/>
          </a:prstGeom>
        </p:spPr>
      </p:pic>
    </p:spTree>
    <p:extLst>
      <p:ext uri="{BB962C8B-B14F-4D97-AF65-F5344CB8AC3E}">
        <p14:creationId xmlns:p14="http://schemas.microsoft.com/office/powerpoint/2010/main" val="342370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C261569-7844-40E9-B30B-EA9FE0EB7088}"/>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 SPREAD AND SEVERITY OF ILLNESS</a:t>
            </a:r>
          </a:p>
        </p:txBody>
      </p:sp>
      <p:sp useBgFill="1">
        <p:nvSpPr>
          <p:cNvPr id="19" name="Rectangle 18">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EC49FDD-487D-47F4-AFA1-5C18F8DB35C2}"/>
              </a:ext>
            </a:extLst>
          </p:cNvPr>
          <p:cNvPicPr>
            <a:picLocks noGrp="1" noChangeAspect="1"/>
          </p:cNvPicPr>
          <p:nvPr>
            <p:ph sz="half" idx="2"/>
          </p:nvPr>
        </p:nvPicPr>
        <p:blipFill>
          <a:blip r:embed="rId2"/>
          <a:stretch>
            <a:fillRect/>
          </a:stretch>
        </p:blipFill>
        <p:spPr>
          <a:xfrm>
            <a:off x="657225" y="2703111"/>
            <a:ext cx="4962525" cy="2965108"/>
          </a:xfrm>
          <a:prstGeom prst="rect">
            <a:avLst/>
          </a:prstGeom>
        </p:spPr>
      </p:pic>
      <p:sp>
        <p:nvSpPr>
          <p:cNvPr id="3" name="Content Placeholder 2">
            <a:extLst>
              <a:ext uri="{FF2B5EF4-FFF2-40B4-BE49-F238E27FC236}">
                <a16:creationId xmlns:a16="http://schemas.microsoft.com/office/drawing/2014/main" id="{6576212B-E78D-4EBB-B2FE-1B41061E3E77}"/>
              </a:ext>
            </a:extLst>
          </p:cNvPr>
          <p:cNvSpPr>
            <a:spLocks noGrp="1"/>
          </p:cNvSpPr>
          <p:nvPr>
            <p:ph sz="half" idx="1"/>
          </p:nvPr>
        </p:nvSpPr>
        <p:spPr>
          <a:xfrm>
            <a:off x="6335805" y="2180496"/>
            <a:ext cx="5275001" cy="4045683"/>
          </a:xfrm>
        </p:spPr>
        <p:txBody>
          <a:bodyPr vert="horz" lIns="91440" tIns="45720" rIns="91440" bIns="45720" rtlCol="0" anchor="ctr">
            <a:normAutofit/>
          </a:bodyPr>
          <a:lstStyle/>
          <a:p>
            <a:r>
              <a:rPr lang="en-US"/>
              <a:t>How does is it spread?</a:t>
            </a:r>
          </a:p>
          <a:p>
            <a:pPr lvl="1"/>
            <a:r>
              <a:rPr lang="en-US" u="sng"/>
              <a:t>Per CDC:</a:t>
            </a:r>
            <a:r>
              <a:rPr lang="en-US"/>
              <a:t> “The virus that causes COVID-19 is thought to spread mainly from person to person, mainly through respiratory droplets produced when an infected person coughs, sneezes, or talks. These droplets can land in the mouths or noses of people who are nearby or possibly be inhaled into the lungs. Spread is more likely when people are in close contact with one another (within about 6 feet).” (d)</a:t>
            </a:r>
          </a:p>
        </p:txBody>
      </p:sp>
    </p:spTree>
    <p:extLst>
      <p:ext uri="{BB962C8B-B14F-4D97-AF65-F5344CB8AC3E}">
        <p14:creationId xmlns:p14="http://schemas.microsoft.com/office/powerpoint/2010/main" val="397941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3597-8FB7-404B-9118-9E8AEB3A6388}"/>
              </a:ext>
            </a:extLst>
          </p:cNvPr>
          <p:cNvSpPr>
            <a:spLocks noGrp="1"/>
          </p:cNvSpPr>
          <p:nvPr>
            <p:ph type="title"/>
          </p:nvPr>
        </p:nvSpPr>
        <p:spPr/>
        <p:txBody>
          <a:bodyPr/>
          <a:lstStyle/>
          <a:p>
            <a:r>
              <a:rPr lang="en-US" sz="3600" dirty="0">
                <a:solidFill>
                  <a:srgbClr val="FFC000"/>
                </a:solidFill>
              </a:rPr>
              <a:t>Spread</a:t>
            </a:r>
            <a:endParaRPr lang="en-US" dirty="0">
              <a:solidFill>
                <a:srgbClr val="FFC000"/>
              </a:solidFill>
            </a:endParaRPr>
          </a:p>
        </p:txBody>
      </p:sp>
      <p:pic>
        <p:nvPicPr>
          <p:cNvPr id="5" name="Content Placeholder 4">
            <a:extLst>
              <a:ext uri="{FF2B5EF4-FFF2-40B4-BE49-F238E27FC236}">
                <a16:creationId xmlns:a16="http://schemas.microsoft.com/office/drawing/2014/main" id="{AEA43665-5547-4380-AFA5-42E66F15CF04}"/>
              </a:ext>
            </a:extLst>
          </p:cNvPr>
          <p:cNvPicPr>
            <a:picLocks noGrp="1" noChangeAspect="1"/>
          </p:cNvPicPr>
          <p:nvPr>
            <p:ph sz="half" idx="1"/>
          </p:nvPr>
        </p:nvPicPr>
        <p:blipFill>
          <a:blip r:embed="rId2"/>
          <a:stretch>
            <a:fillRect/>
          </a:stretch>
        </p:blipFill>
        <p:spPr>
          <a:xfrm>
            <a:off x="1046453" y="2579238"/>
            <a:ext cx="1647346" cy="1699524"/>
          </a:xfrm>
          <a:prstGeom prst="rect">
            <a:avLst/>
          </a:prstGeom>
        </p:spPr>
      </p:pic>
      <p:sp>
        <p:nvSpPr>
          <p:cNvPr id="4" name="Content Placeholder 3">
            <a:extLst>
              <a:ext uri="{FF2B5EF4-FFF2-40B4-BE49-F238E27FC236}">
                <a16:creationId xmlns:a16="http://schemas.microsoft.com/office/drawing/2014/main" id="{5D2196DB-7871-4EB4-9175-6CBA7EA2B8BC}"/>
              </a:ext>
            </a:extLst>
          </p:cNvPr>
          <p:cNvSpPr>
            <a:spLocks noGrp="1"/>
          </p:cNvSpPr>
          <p:nvPr>
            <p:ph sz="half" idx="2"/>
          </p:nvPr>
        </p:nvSpPr>
        <p:spPr/>
        <p:txBody>
          <a:bodyPr>
            <a:normAutofit lnSpcReduction="10000"/>
          </a:bodyPr>
          <a:lstStyle/>
          <a:p>
            <a:endParaRPr lang="en-US" sz="2800" dirty="0"/>
          </a:p>
          <a:p>
            <a:r>
              <a:rPr lang="en-US" sz="2800" dirty="0"/>
              <a:t>How long does the virus last on surfaces?</a:t>
            </a:r>
          </a:p>
          <a:p>
            <a:pPr lvl="1"/>
            <a:r>
              <a:rPr lang="en-US" sz="2400" dirty="0"/>
              <a:t>Plastic: 2-3 days</a:t>
            </a:r>
          </a:p>
          <a:p>
            <a:pPr lvl="1"/>
            <a:r>
              <a:rPr lang="en-US" sz="2400" dirty="0"/>
              <a:t>Stainless steel: 2-3 days</a:t>
            </a:r>
          </a:p>
          <a:p>
            <a:pPr lvl="1"/>
            <a:r>
              <a:rPr lang="en-US" sz="2400" dirty="0"/>
              <a:t>Cardboard: 1 day</a:t>
            </a:r>
          </a:p>
          <a:p>
            <a:pPr lvl="1"/>
            <a:r>
              <a:rPr lang="en-US" sz="2400" dirty="0"/>
              <a:t>Copper: 4 hours </a:t>
            </a:r>
            <a:r>
              <a:rPr lang="en-US" sz="1000" dirty="0"/>
              <a:t>(e)</a:t>
            </a:r>
          </a:p>
          <a:p>
            <a:endParaRPr lang="en-US" sz="2800" dirty="0"/>
          </a:p>
        </p:txBody>
      </p:sp>
      <p:pic>
        <p:nvPicPr>
          <p:cNvPr id="6" name="Picture 5">
            <a:extLst>
              <a:ext uri="{FF2B5EF4-FFF2-40B4-BE49-F238E27FC236}">
                <a16:creationId xmlns:a16="http://schemas.microsoft.com/office/drawing/2014/main" id="{086DC05C-EB30-4BE9-AE5C-79EFCE2D3CBC}"/>
              </a:ext>
            </a:extLst>
          </p:cNvPr>
          <p:cNvPicPr>
            <a:picLocks noChangeAspect="1"/>
          </p:cNvPicPr>
          <p:nvPr/>
        </p:nvPicPr>
        <p:blipFill>
          <a:blip r:embed="rId3"/>
          <a:stretch>
            <a:fillRect/>
          </a:stretch>
        </p:blipFill>
        <p:spPr>
          <a:xfrm>
            <a:off x="3205267" y="2828177"/>
            <a:ext cx="1773240" cy="1201646"/>
          </a:xfrm>
          <a:prstGeom prst="rect">
            <a:avLst/>
          </a:prstGeom>
        </p:spPr>
      </p:pic>
      <p:pic>
        <p:nvPicPr>
          <p:cNvPr id="7" name="Picture 6">
            <a:extLst>
              <a:ext uri="{FF2B5EF4-FFF2-40B4-BE49-F238E27FC236}">
                <a16:creationId xmlns:a16="http://schemas.microsoft.com/office/drawing/2014/main" id="{B912ADFE-F362-49F9-968A-B1C4185164BD}"/>
              </a:ext>
            </a:extLst>
          </p:cNvPr>
          <p:cNvPicPr>
            <a:picLocks noChangeAspect="1"/>
          </p:cNvPicPr>
          <p:nvPr/>
        </p:nvPicPr>
        <p:blipFill>
          <a:blip r:embed="rId4"/>
          <a:stretch>
            <a:fillRect/>
          </a:stretch>
        </p:blipFill>
        <p:spPr>
          <a:xfrm>
            <a:off x="581191" y="4446820"/>
            <a:ext cx="2306558" cy="1500092"/>
          </a:xfrm>
          <a:prstGeom prst="rect">
            <a:avLst/>
          </a:prstGeom>
        </p:spPr>
      </p:pic>
      <p:pic>
        <p:nvPicPr>
          <p:cNvPr id="8" name="Picture 7">
            <a:extLst>
              <a:ext uri="{FF2B5EF4-FFF2-40B4-BE49-F238E27FC236}">
                <a16:creationId xmlns:a16="http://schemas.microsoft.com/office/drawing/2014/main" id="{0919E43F-4581-46DF-86BF-FBB3DD6BF96B}"/>
              </a:ext>
            </a:extLst>
          </p:cNvPr>
          <p:cNvPicPr>
            <a:picLocks noChangeAspect="1"/>
          </p:cNvPicPr>
          <p:nvPr/>
        </p:nvPicPr>
        <p:blipFill>
          <a:blip r:embed="rId5"/>
          <a:stretch>
            <a:fillRect/>
          </a:stretch>
        </p:blipFill>
        <p:spPr>
          <a:xfrm>
            <a:off x="3503915" y="4608894"/>
            <a:ext cx="1175944" cy="1175944"/>
          </a:xfrm>
          <a:prstGeom prst="rect">
            <a:avLst/>
          </a:prstGeom>
        </p:spPr>
      </p:pic>
    </p:spTree>
    <p:extLst>
      <p:ext uri="{BB962C8B-B14F-4D97-AF65-F5344CB8AC3E}">
        <p14:creationId xmlns:p14="http://schemas.microsoft.com/office/powerpoint/2010/main" val="202284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3597-8FB7-404B-9118-9E8AEB3A6388}"/>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COVID TERMS</a:t>
            </a:r>
          </a:p>
        </p:txBody>
      </p:sp>
      <p:sp useBgFill="1">
        <p:nvSpPr>
          <p:cNvPr id="87" name="Rectangle 86">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A screenshot of a social media post&#10;&#10;Description automatically generated">
            <a:extLst>
              <a:ext uri="{FF2B5EF4-FFF2-40B4-BE49-F238E27FC236}">
                <a16:creationId xmlns:a16="http://schemas.microsoft.com/office/drawing/2014/main" id="{19283072-EC11-4212-AAE6-5AFF441CD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 y="3124926"/>
            <a:ext cx="3866649" cy="2121478"/>
          </a:xfrm>
          <a:prstGeom prst="rect">
            <a:avLst/>
          </a:prstGeom>
        </p:spPr>
      </p:pic>
      <p:sp>
        <p:nvSpPr>
          <p:cNvPr id="3" name="Content Placeholder 2">
            <a:extLst>
              <a:ext uri="{FF2B5EF4-FFF2-40B4-BE49-F238E27FC236}">
                <a16:creationId xmlns:a16="http://schemas.microsoft.com/office/drawing/2014/main" id="{569AB875-9AB4-4B70-843E-9F87747F6A80}"/>
              </a:ext>
            </a:extLst>
          </p:cNvPr>
          <p:cNvSpPr>
            <a:spLocks noGrp="1"/>
          </p:cNvSpPr>
          <p:nvPr>
            <p:ph idx="1"/>
          </p:nvPr>
        </p:nvSpPr>
        <p:spPr>
          <a:xfrm>
            <a:off x="6335805" y="2180496"/>
            <a:ext cx="5275001" cy="4489811"/>
          </a:xfrm>
        </p:spPr>
        <p:txBody>
          <a:bodyPr>
            <a:normAutofit fontScale="77500" lnSpcReduction="20000"/>
          </a:bodyPr>
          <a:lstStyle/>
          <a:p>
            <a:pPr marL="0" indent="0">
              <a:buNone/>
            </a:pPr>
            <a:r>
              <a:rPr lang="en-US" dirty="0"/>
              <a:t>Incubation period: the time from exposure to an infectious agent until signs and symptoms of the disease appear. The incubation period for COVID-19 is usually between 4 to 6 days (but can be up to 14 days).</a:t>
            </a:r>
          </a:p>
          <a:p>
            <a:pPr marL="0" indent="0">
              <a:buNone/>
            </a:pPr>
            <a:r>
              <a:rPr lang="en-US" dirty="0"/>
              <a:t>Infectious period: The time when someone who is infected can spread the infection to others, typically 8 to 10 days</a:t>
            </a:r>
          </a:p>
          <a:p>
            <a:pPr marL="0" indent="0">
              <a:buNone/>
            </a:pPr>
            <a:r>
              <a:rPr lang="en-US" dirty="0"/>
              <a:t>Febrile respiratory illness is defined as “a new or worsening episode of either cough or shortness of breath, presenting with fever (temperature 38 degrees C or 100.4 degrees F or higher).</a:t>
            </a:r>
          </a:p>
          <a:p>
            <a:pPr marL="0" indent="0">
              <a:buNone/>
            </a:pPr>
            <a:r>
              <a:rPr lang="en-US" dirty="0"/>
              <a:t>Index: the person diagnosed with COVID-19</a:t>
            </a:r>
          </a:p>
          <a:p>
            <a:pPr marL="0" indent="0">
              <a:buNone/>
            </a:pPr>
            <a:r>
              <a:rPr lang="en-US" dirty="0"/>
              <a:t> Close contact is defined as someone who has spent 15 minutes or more time within 6 feet or less of the index person while unmasked;</a:t>
            </a:r>
          </a:p>
          <a:p>
            <a:pPr marL="0" indent="0">
              <a:buNone/>
            </a:pPr>
            <a:r>
              <a:rPr lang="en-US" dirty="0"/>
              <a:t>Isolation is defined as separation of sick people with a contagious disease from people who are not sick.</a:t>
            </a:r>
          </a:p>
          <a:p>
            <a:pPr marL="0" indent="0">
              <a:buNone/>
            </a:pPr>
            <a:r>
              <a:rPr lang="en-US" dirty="0"/>
              <a:t>Quarantine is defined as separation and restricts the movement of people who were exposed to a contagious disease to see if they become sick.</a:t>
            </a:r>
          </a:p>
          <a:p>
            <a:pPr marL="0" indent="0">
              <a:buNone/>
            </a:pPr>
            <a:r>
              <a:rPr lang="en-US" dirty="0"/>
              <a:t>Social distancing is defined as maintaining a six-foot separation from all persons except for family members.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0417848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34DAAAA2CCD948B78F4A68D019E0B5" ma:contentTypeVersion="10" ma:contentTypeDescription="Create a new document." ma:contentTypeScope="" ma:versionID="e4590efdaf14d4e9758036ba586af8b5">
  <xsd:schema xmlns:xsd="http://www.w3.org/2001/XMLSchema" xmlns:xs="http://www.w3.org/2001/XMLSchema" xmlns:p="http://schemas.microsoft.com/office/2006/metadata/properties" xmlns:ns3="f9755467-634c-492f-9ec0-7cf844631d4e" targetNamespace="http://schemas.microsoft.com/office/2006/metadata/properties" ma:root="true" ma:fieldsID="b9352619a9beba2478db57e9222c6b62" ns3:_="">
    <xsd:import namespace="f9755467-634c-492f-9ec0-7cf844631d4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755467-634c-492f-9ec0-7cf844631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26BB9B-B4C6-4A53-8105-8D8517354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755467-634c-492f-9ec0-7cf844631d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0CE86E-D494-4E2F-82A4-AB2EC2807908}">
  <ds:schemaRefs>
    <ds:schemaRef ds:uri="http://schemas.microsoft.com/sharepoint/v3/contenttype/forms"/>
  </ds:schemaRefs>
</ds:datastoreItem>
</file>

<file path=customXml/itemProps3.xml><?xml version="1.0" encoding="utf-8"?>
<ds:datastoreItem xmlns:ds="http://schemas.openxmlformats.org/officeDocument/2006/customXml" ds:itemID="{AFBF5321-C630-4A5E-B7F8-AB65CF0F41A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TotalTime>
  <Words>931</Words>
  <Application>Microsoft Office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Gill Sans MT</vt:lpstr>
      <vt:lpstr>Wingdings 2</vt:lpstr>
      <vt:lpstr>Dividend</vt:lpstr>
      <vt:lpstr>COVID-19 </vt:lpstr>
      <vt:lpstr>Objectives</vt:lpstr>
      <vt:lpstr>Let’s start at the beginning</vt:lpstr>
      <vt:lpstr>Definition</vt:lpstr>
      <vt:lpstr>Symptoms</vt:lpstr>
      <vt:lpstr>Symptoms</vt:lpstr>
      <vt:lpstr> SPREAD AND SEVERITY OF ILLNESS</vt:lpstr>
      <vt:lpstr>Spread</vt:lpstr>
      <vt:lpstr>COVID TERMS</vt:lpstr>
      <vt:lpstr>Protection</vt:lpstr>
      <vt:lpstr>Lowering the risk of COVID-19 </vt:lpstr>
      <vt:lpstr>Purpose of contact tracing</vt:lpstr>
      <vt:lpstr>School contact tracing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dc:title>
  <dc:creator>Esther Igboerika</dc:creator>
  <cp:lastModifiedBy>Esther Igboerika</cp:lastModifiedBy>
  <cp:revision>3</cp:revision>
  <dcterms:created xsi:type="dcterms:W3CDTF">2020-09-04T21:08:28Z</dcterms:created>
  <dcterms:modified xsi:type="dcterms:W3CDTF">2020-09-04T21:26:42Z</dcterms:modified>
</cp:coreProperties>
</file>