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handoutMasterIdLst>
    <p:handoutMasterId r:id="rId115"/>
  </p:handoutMasterIdLst>
  <p:sldIdLst>
    <p:sldId id="466" r:id="rId2"/>
    <p:sldId id="256" r:id="rId3"/>
    <p:sldId id="257" r:id="rId4"/>
    <p:sldId id="597" r:id="rId5"/>
    <p:sldId id="267" r:id="rId6"/>
    <p:sldId id="467" r:id="rId7"/>
    <p:sldId id="468" r:id="rId8"/>
    <p:sldId id="469" r:id="rId9"/>
    <p:sldId id="470" r:id="rId10"/>
    <p:sldId id="471" r:id="rId11"/>
    <p:sldId id="598" r:id="rId12"/>
    <p:sldId id="472" r:id="rId13"/>
    <p:sldId id="473" r:id="rId14"/>
    <p:sldId id="474" r:id="rId15"/>
    <p:sldId id="604" r:id="rId16"/>
    <p:sldId id="603" r:id="rId17"/>
    <p:sldId id="602" r:id="rId18"/>
    <p:sldId id="601" r:id="rId19"/>
    <p:sldId id="600" r:id="rId20"/>
    <p:sldId id="605" r:id="rId21"/>
    <p:sldId id="475" r:id="rId22"/>
    <p:sldId id="478" r:id="rId23"/>
    <p:sldId id="606" r:id="rId24"/>
    <p:sldId id="607" r:id="rId25"/>
    <p:sldId id="479" r:id="rId26"/>
    <p:sldId id="480" r:id="rId27"/>
    <p:sldId id="481" r:id="rId28"/>
    <p:sldId id="482" r:id="rId29"/>
    <p:sldId id="483" r:id="rId30"/>
    <p:sldId id="484" r:id="rId31"/>
    <p:sldId id="485" r:id="rId32"/>
    <p:sldId id="486" r:id="rId33"/>
    <p:sldId id="487" r:id="rId34"/>
    <p:sldId id="609" r:id="rId35"/>
    <p:sldId id="488" r:id="rId36"/>
    <p:sldId id="489" r:id="rId37"/>
    <p:sldId id="490" r:id="rId38"/>
    <p:sldId id="491" r:id="rId39"/>
    <p:sldId id="492" r:id="rId40"/>
    <p:sldId id="493" r:id="rId41"/>
    <p:sldId id="494" r:id="rId42"/>
    <p:sldId id="495" r:id="rId43"/>
    <p:sldId id="608" r:id="rId44"/>
    <p:sldId id="496" r:id="rId45"/>
    <p:sldId id="497" r:id="rId46"/>
    <p:sldId id="498" r:id="rId47"/>
    <p:sldId id="499" r:id="rId48"/>
    <p:sldId id="500" r:id="rId49"/>
    <p:sldId id="501" r:id="rId50"/>
    <p:sldId id="502" r:id="rId51"/>
    <p:sldId id="504" r:id="rId52"/>
    <p:sldId id="503" r:id="rId53"/>
    <p:sldId id="505" r:id="rId54"/>
    <p:sldId id="506" r:id="rId55"/>
    <p:sldId id="507" r:id="rId56"/>
    <p:sldId id="508" r:id="rId57"/>
    <p:sldId id="512" r:id="rId58"/>
    <p:sldId id="509" r:id="rId59"/>
    <p:sldId id="510" r:id="rId60"/>
    <p:sldId id="511" r:id="rId61"/>
    <p:sldId id="513" r:id="rId62"/>
    <p:sldId id="514" r:id="rId63"/>
    <p:sldId id="515" r:id="rId64"/>
    <p:sldId id="516" r:id="rId65"/>
    <p:sldId id="517" r:id="rId66"/>
    <p:sldId id="518" r:id="rId67"/>
    <p:sldId id="519" r:id="rId68"/>
    <p:sldId id="520" r:id="rId69"/>
    <p:sldId id="521" r:id="rId70"/>
    <p:sldId id="611" r:id="rId71"/>
    <p:sldId id="610" r:id="rId72"/>
    <p:sldId id="613" r:id="rId73"/>
    <p:sldId id="612" r:id="rId74"/>
    <p:sldId id="540" r:id="rId75"/>
    <p:sldId id="539" r:id="rId76"/>
    <p:sldId id="538" r:id="rId77"/>
    <p:sldId id="535" r:id="rId78"/>
    <p:sldId id="534" r:id="rId79"/>
    <p:sldId id="533" r:id="rId80"/>
    <p:sldId id="532" r:id="rId81"/>
    <p:sldId id="531" r:id="rId82"/>
    <p:sldId id="588" r:id="rId83"/>
    <p:sldId id="587" r:id="rId84"/>
    <p:sldId id="614" r:id="rId85"/>
    <p:sldId id="586" r:id="rId86"/>
    <p:sldId id="584" r:id="rId87"/>
    <p:sldId id="583" r:id="rId88"/>
    <p:sldId id="582" r:id="rId89"/>
    <p:sldId id="581" r:id="rId90"/>
    <p:sldId id="580" r:id="rId91"/>
    <p:sldId id="579" r:id="rId92"/>
    <p:sldId id="618" r:id="rId93"/>
    <p:sldId id="577" r:id="rId94"/>
    <p:sldId id="578" r:id="rId95"/>
    <p:sldId id="576" r:id="rId96"/>
    <p:sldId id="575" r:id="rId97"/>
    <p:sldId id="574" r:id="rId98"/>
    <p:sldId id="573" r:id="rId99"/>
    <p:sldId id="572" r:id="rId100"/>
    <p:sldId id="570" r:id="rId101"/>
    <p:sldId id="522" r:id="rId102"/>
    <p:sldId id="523" r:id="rId103"/>
    <p:sldId id="524" r:id="rId104"/>
    <p:sldId id="525" r:id="rId105"/>
    <p:sldId id="526" r:id="rId106"/>
    <p:sldId id="527" r:id="rId107"/>
    <p:sldId id="589" r:id="rId108"/>
    <p:sldId id="616" r:id="rId109"/>
    <p:sldId id="592" r:id="rId110"/>
    <p:sldId id="617" r:id="rId111"/>
    <p:sldId id="594" r:id="rId112"/>
    <p:sldId id="595" r:id="rId1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94615" autoAdjust="0"/>
  </p:normalViewPr>
  <p:slideViewPr>
    <p:cSldViewPr>
      <p:cViewPr varScale="1">
        <p:scale>
          <a:sx n="86" d="100"/>
          <a:sy n="86" d="100"/>
        </p:scale>
        <p:origin x="-426" y="-90"/>
      </p:cViewPr>
      <p:guideLst>
        <p:guide orient="horz" pos="2160"/>
        <p:guide pos="384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pPr/>
              <a:t>11/16/2017</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pPr/>
              <a:t>‹#›</a:t>
            </a:fld>
            <a:endParaRPr dirty="0"/>
          </a:p>
        </p:txBody>
      </p:sp>
    </p:spTree>
    <p:extLst>
      <p:ext uri="{BB962C8B-B14F-4D97-AF65-F5344CB8AC3E}">
        <p14:creationId xmlns=""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pPr/>
              <a:t>11/16/2017</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pPr/>
              <a:t>‹#›</a:t>
            </a:fld>
            <a:endParaRPr dirty="0"/>
          </a:p>
        </p:txBody>
      </p:sp>
    </p:spTree>
    <p:extLst>
      <p:ext uri="{BB962C8B-B14F-4D97-AF65-F5344CB8AC3E}">
        <p14:creationId xmlns=""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pPr/>
              <a:t>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pPr/>
              <a:t>13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Junctional</a:t>
            </a:r>
            <a:r>
              <a:rPr lang="en-US" dirty="0"/>
              <a:t> </a:t>
            </a:r>
            <a:r>
              <a:rPr lang="en-US" dirty="0" err="1"/>
              <a:t>Tach</a:t>
            </a:r>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pPr/>
              <a:t>67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Right Ventricular Strain</a:t>
            </a:r>
            <a:r>
              <a:rPr lang="en-US" baseline="0" dirty="0"/>
              <a:t> Pattern</a:t>
            </a:r>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pPr/>
              <a:t>68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 xmlns:p14="http://schemas.microsoft.com/office/powerpoint/2010/main" val="7988627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pPr/>
              <a:t>11/16/2017</a:t>
            </a:fld>
            <a:endParaRPr dirty="0"/>
          </a:p>
        </p:txBody>
      </p:sp>
      <p:sp>
        <p:nvSpPr>
          <p:cNvPr id="6" name="Slide Number Placeholder 5"/>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 xmlns:p14="http://schemas.microsoft.com/office/powerpoint/2010/main" val="24771542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pPr/>
              <a:t>11/16/2017</a:t>
            </a:fld>
            <a:endParaRPr dirty="0"/>
          </a:p>
        </p:txBody>
      </p:sp>
      <p:sp>
        <p:nvSpPr>
          <p:cNvPr id="6" name="Slide Number Placeholder 5"/>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 xmlns:p14="http://schemas.microsoft.com/office/powerpoint/2010/main" val="2524635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pPr/>
              <a:t>11/16/2017</a:t>
            </a:fld>
            <a:endParaRPr dirty="0"/>
          </a:p>
        </p:txBody>
      </p:sp>
      <p:sp>
        <p:nvSpPr>
          <p:cNvPr id="6" name="Slide Number Placeholder 5"/>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 xmlns:p14="http://schemas.microsoft.com/office/powerpoint/2010/main" val="31124441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 xmlns:p14="http://schemas.microsoft.com/office/powerpoint/2010/main" val="35067780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37CC0096-1860-4642-9CD2-0079EA5E7CD1}" type="datetimeFigureOut">
              <a:rPr lang="en-US"/>
              <a:pPr/>
              <a:t>11/16/2017</a:t>
            </a:fld>
            <a:endParaRPr dirty="0"/>
          </a:p>
        </p:txBody>
      </p:sp>
      <p:sp>
        <p:nvSpPr>
          <p:cNvPr id="7" name="Slide Number Placeholder 6"/>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 xmlns:p14="http://schemas.microsoft.com/office/powerpoint/2010/main" val="40445679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37CC0096-1860-4642-9CD2-0079EA5E7CD1}" type="datetimeFigureOut">
              <a:rPr lang="en-US"/>
              <a:pPr/>
              <a:t>11/16/2017</a:t>
            </a:fld>
            <a:endParaRPr dirty="0"/>
          </a:p>
        </p:txBody>
      </p:sp>
      <p:sp>
        <p:nvSpPr>
          <p:cNvPr id="9" name="Slide Number Placeholder 8"/>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 xmlns:p14="http://schemas.microsoft.com/office/powerpoint/2010/main" val="33979065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37CC0096-1860-4642-9CD2-0079EA5E7CD1}" type="datetimeFigureOut">
              <a:rPr lang="en-US"/>
              <a:pPr/>
              <a:t>11/16/2017</a:t>
            </a:fld>
            <a:endParaRPr dirty="0"/>
          </a:p>
        </p:txBody>
      </p:sp>
      <p:sp>
        <p:nvSpPr>
          <p:cNvPr id="5" name="Slide Number Placeholder 4"/>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 xmlns:p14="http://schemas.microsoft.com/office/powerpoint/2010/main" val="32389767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37CC0096-1860-4642-9CD2-0079EA5E7CD1}" type="datetimeFigureOut">
              <a:rPr lang="en-US"/>
              <a:pPr/>
              <a:t>11/16/2017</a:t>
            </a:fld>
            <a:endParaRPr dirty="0"/>
          </a:p>
        </p:txBody>
      </p:sp>
      <p:sp>
        <p:nvSpPr>
          <p:cNvPr id="4" name="Slide Number Placeholder 3"/>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 xmlns:p14="http://schemas.microsoft.com/office/powerpoint/2010/main" val="21468172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 xmlns:p14="http://schemas.microsoft.com/office/powerpoint/2010/main" val="16673741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 xmlns:p14="http://schemas.microsoft.com/office/powerpoint/2010/main" val="29772497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11/16/2017</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00200"/>
            <a:ext cx="4479176" cy="3177380"/>
          </a:xfrm>
        </p:spPr>
        <p:txBody>
          <a:bodyPr>
            <a:normAutofit fontScale="90000"/>
          </a:bodyPr>
          <a:lstStyle/>
          <a:p>
            <a:r>
              <a:rPr lang="en-US" sz="6700" dirty="0"/>
              <a:t>2017 </a:t>
            </a:r>
            <a:br>
              <a:rPr lang="en-US" sz="6700" dirty="0"/>
            </a:br>
            <a:r>
              <a:rPr lang="en-US" sz="6700" dirty="0"/>
              <a:t>PARAMEDIC</a:t>
            </a:r>
            <a:r>
              <a:rPr lang="en-US" sz="8900" dirty="0"/>
              <a:t> </a:t>
            </a:r>
            <a:r>
              <a:rPr lang="en-US" sz="6700" dirty="0"/>
              <a:t>REFRESHER COURSE</a:t>
            </a:r>
            <a:r>
              <a:rPr lang="en-US" dirty="0"/>
              <a:t/>
            </a:r>
            <a:br>
              <a:rPr lang="en-US" dirty="0"/>
            </a:br>
            <a:r>
              <a:rPr lang="en-US" dirty="0"/>
              <a:t/>
            </a:r>
            <a:br>
              <a:rPr lang="en-US" dirty="0"/>
            </a:br>
            <a:endParaRPr lang="en-US" dirty="0"/>
          </a:p>
        </p:txBody>
      </p:sp>
      <p:pic>
        <p:nvPicPr>
          <p:cNvPr id="8" name="Picture 7">
            <a:extLst>
              <a:ext uri="{FF2B5EF4-FFF2-40B4-BE49-F238E27FC236}">
                <a16:creationId xmlns="" xmlns:a16="http://schemas.microsoft.com/office/drawing/2014/main" id="{3D1961E0-4D29-4310-9BF0-246B8FAE855F}"/>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31" y="4663476"/>
            <a:ext cx="3503869" cy="2005548"/>
          </a:xfrm>
          <a:prstGeom prst="rect">
            <a:avLst/>
          </a:prstGeom>
        </p:spPr>
      </p:pic>
      <p:pic>
        <p:nvPicPr>
          <p:cNvPr id="6" name="Picture 5">
            <a:extLst>
              <a:ext uri="{FF2B5EF4-FFF2-40B4-BE49-F238E27FC236}">
                <a16:creationId xmlns="" xmlns:a16="http://schemas.microsoft.com/office/drawing/2014/main" id="{D9EDF048-C43D-4CE2-8A54-BAB3F6B6544A}"/>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71800" y="4445000"/>
            <a:ext cx="2438400" cy="2438400"/>
          </a:xfrm>
          <a:prstGeom prst="rect">
            <a:avLst/>
          </a:prstGeom>
        </p:spPr>
      </p:pic>
    </p:spTree>
    <p:extLst>
      <p:ext uri="{BB962C8B-B14F-4D97-AF65-F5344CB8AC3E}">
        <p14:creationId xmlns="" xmlns:p14="http://schemas.microsoft.com/office/powerpoint/2010/main" val="10403557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VENTRICULAR ASSIST DEVICES</a:t>
            </a:r>
          </a:p>
        </p:txBody>
      </p:sp>
      <p:sp>
        <p:nvSpPr>
          <p:cNvPr id="5" name="Content Placeholder 4"/>
          <p:cNvSpPr>
            <a:spLocks noGrp="1"/>
          </p:cNvSpPr>
          <p:nvPr>
            <p:ph idx="1"/>
          </p:nvPr>
        </p:nvSpPr>
        <p:spPr/>
        <p:txBody>
          <a:bodyPr/>
          <a:lstStyle/>
          <a:p>
            <a:r>
              <a:rPr lang="en-US" dirty="0"/>
              <a:t>Ventricular Assist Device Variety</a:t>
            </a:r>
          </a:p>
          <a:p>
            <a:pPr lvl="1"/>
            <a:r>
              <a:rPr lang="en-US" dirty="0"/>
              <a:t>LVAD</a:t>
            </a:r>
          </a:p>
          <a:p>
            <a:pPr lvl="2"/>
            <a:r>
              <a:rPr lang="en-US" dirty="0"/>
              <a:t>Left ventricular assist devices have an inlet connected to the left ventricle that leads into the pump and then to the outlet connected to the aorta.</a:t>
            </a:r>
          </a:p>
          <a:p>
            <a:pPr lvl="1"/>
            <a:r>
              <a:rPr lang="en-US" dirty="0"/>
              <a:t>RVAD</a:t>
            </a:r>
          </a:p>
          <a:p>
            <a:pPr lvl="2"/>
            <a:r>
              <a:rPr lang="en-US" dirty="0"/>
              <a:t>Right ventricular assist devices have an inlet connected to the right atria or right ventricle that leads into the pump and then to the outlet connected to the pulmonary artery.</a:t>
            </a:r>
          </a:p>
          <a:p>
            <a:pPr lvl="1"/>
            <a:r>
              <a:rPr lang="en-US" dirty="0"/>
              <a:t>BI-VAD</a:t>
            </a:r>
          </a:p>
          <a:p>
            <a:pPr lvl="2"/>
            <a:r>
              <a:rPr lang="en-US" dirty="0"/>
              <a:t>In rare circumstances of heart failure a patient may require both an LVAD and RVAD. When used in conjunction they are called a Bi-</a:t>
            </a:r>
            <a:r>
              <a:rPr lang="en-US" dirty="0" err="1"/>
              <a:t>Vad</a:t>
            </a:r>
            <a:r>
              <a:rPr lang="en-US" dirty="0"/>
              <a:t>. In a Bi-</a:t>
            </a:r>
            <a:r>
              <a:rPr lang="en-US" dirty="0" err="1"/>
              <a:t>Vad</a:t>
            </a:r>
            <a:r>
              <a:rPr lang="en-US" dirty="0"/>
              <a:t> the LVAD and RVAD share an electronic controller and battery pack.</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lstStyle/>
          <a:p>
            <a:r>
              <a:rPr lang="en-US" dirty="0"/>
              <a:t>PREGNANT CPR</a:t>
            </a:r>
          </a:p>
          <a:p>
            <a:pPr lvl="1"/>
            <a:r>
              <a:rPr lang="en-US" dirty="0"/>
              <a:t>Ensure adequate chest compressions</a:t>
            </a:r>
          </a:p>
          <a:p>
            <a:pPr lvl="1"/>
            <a:endParaRPr lang="en-US" dirty="0"/>
          </a:p>
          <a:p>
            <a:pPr lvl="1"/>
            <a:r>
              <a:rPr lang="en-US" dirty="0"/>
              <a:t>Transport to hospital, monitor and treat as normal</a:t>
            </a:r>
          </a:p>
          <a:p>
            <a:pPr lvl="1"/>
            <a:endParaRPr lang="en-US" dirty="0"/>
          </a:p>
          <a:p>
            <a:pPr lvl="1"/>
            <a:r>
              <a:rPr lang="en-US" dirty="0"/>
              <a:t>Increasing child survivability is based on adequate care of the mother in arrest</a:t>
            </a:r>
          </a:p>
          <a:p>
            <a:pPr lvl="1"/>
            <a:endParaRPr lang="en-US" dirty="0"/>
          </a:p>
          <a:p>
            <a:pPr lvl="1"/>
            <a:r>
              <a:rPr lang="en-US" dirty="0"/>
              <a:t>Be sure to advise hospital of full situation so they can have proper resources at the ready</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ROSC</a:t>
            </a:r>
          </a:p>
        </p:txBody>
      </p:sp>
      <p:sp>
        <p:nvSpPr>
          <p:cNvPr id="5" name="Content Placeholder 4"/>
          <p:cNvSpPr>
            <a:spLocks noGrp="1"/>
          </p:cNvSpPr>
          <p:nvPr>
            <p:ph idx="1"/>
          </p:nvPr>
        </p:nvSpPr>
        <p:spPr/>
        <p:txBody>
          <a:bodyPr/>
          <a:lstStyle/>
          <a:p>
            <a:r>
              <a:rPr lang="en-US" dirty="0"/>
              <a:t>CPR should be continued until signs of life are observed</a:t>
            </a:r>
          </a:p>
          <a:p>
            <a:pPr lvl="1"/>
            <a:r>
              <a:rPr lang="en-US" dirty="0"/>
              <a:t>Sudden increase in ETCO2 level</a:t>
            </a:r>
          </a:p>
          <a:p>
            <a:pPr lvl="2"/>
            <a:r>
              <a:rPr lang="en-US" dirty="0"/>
              <a:t>ETCO2 will spike when circulation returns because CO2 that built up during arrest, even with compressions, is getting washed out of the lungs</a:t>
            </a:r>
          </a:p>
          <a:p>
            <a:pPr lvl="2"/>
            <a:r>
              <a:rPr lang="en-US" dirty="0"/>
              <a:t>Waveform with ventilation and no compressions means circulation is taking place</a:t>
            </a:r>
          </a:p>
          <a:p>
            <a:pPr lvl="2"/>
            <a:r>
              <a:rPr lang="en-US" dirty="0"/>
              <a:t>Often present prior to pulse</a:t>
            </a:r>
          </a:p>
          <a:p>
            <a:pPr lvl="2"/>
            <a:endParaRPr lang="en-US" dirty="0"/>
          </a:p>
          <a:p>
            <a:pPr lvl="1"/>
            <a:r>
              <a:rPr lang="en-US" dirty="0"/>
              <a:t>Presence of pulse with an organized rhythm</a:t>
            </a:r>
          </a:p>
          <a:p>
            <a:pPr lvl="2"/>
            <a:r>
              <a:rPr lang="en-US" dirty="0"/>
              <a:t>An organized rhythm on the monitor with a pulse present is obvious return of circulation</a:t>
            </a:r>
          </a:p>
          <a:p>
            <a:pPr lvl="2"/>
            <a:r>
              <a:rPr lang="en-US" dirty="0"/>
              <a:t>Some studies suggest that CPR should continue even with a pulse present until the pulse rate is greater than 40 unassisted</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ROSC</a:t>
            </a:r>
          </a:p>
        </p:txBody>
      </p:sp>
      <p:sp>
        <p:nvSpPr>
          <p:cNvPr id="5" name="Content Placeholder 4"/>
          <p:cNvSpPr>
            <a:spLocks noGrp="1"/>
          </p:cNvSpPr>
          <p:nvPr>
            <p:ph idx="1"/>
          </p:nvPr>
        </p:nvSpPr>
        <p:spPr/>
        <p:txBody>
          <a:bodyPr>
            <a:normAutofit/>
          </a:bodyPr>
          <a:lstStyle/>
          <a:p>
            <a:r>
              <a:rPr lang="en-US" dirty="0"/>
              <a:t>CPR should be continued until signs of life are observed cont.</a:t>
            </a:r>
          </a:p>
          <a:p>
            <a:pPr lvl="1"/>
            <a:r>
              <a:rPr lang="en-US" dirty="0"/>
              <a:t>Patient breathing</a:t>
            </a:r>
          </a:p>
          <a:p>
            <a:pPr lvl="2"/>
            <a:r>
              <a:rPr lang="en-US" dirty="0"/>
              <a:t>Return of spontaneous respirations does not always occur immediately in ROSC situations</a:t>
            </a:r>
          </a:p>
          <a:p>
            <a:pPr lvl="2"/>
            <a:r>
              <a:rPr lang="en-US" dirty="0"/>
              <a:t>Even is respirations return they need to be monitored for adequacy and assisted as necessary</a:t>
            </a:r>
          </a:p>
          <a:p>
            <a:pPr lvl="2"/>
            <a:r>
              <a:rPr lang="en-US" dirty="0"/>
              <a:t>ETCO2 should be maintained on patients with return of spontaneous respirations</a:t>
            </a:r>
          </a:p>
          <a:p>
            <a:pPr lvl="2"/>
            <a:endParaRPr lang="en-US" dirty="0"/>
          </a:p>
          <a:p>
            <a:pPr lvl="1"/>
            <a:r>
              <a:rPr lang="en-US" dirty="0"/>
              <a:t>Patient movement</a:t>
            </a:r>
          </a:p>
          <a:p>
            <a:pPr lvl="2"/>
            <a:r>
              <a:rPr lang="en-US" dirty="0"/>
              <a:t>Patient movement is a positive sign for neurological activity</a:t>
            </a:r>
          </a:p>
          <a:p>
            <a:pPr lvl="2"/>
            <a:r>
              <a:rPr lang="en-US" dirty="0"/>
              <a:t>Be sure to watch patient movement does not interfere with interventions</a:t>
            </a:r>
          </a:p>
          <a:p>
            <a:pPr lvl="2"/>
            <a:r>
              <a:rPr lang="en-US" dirty="0"/>
              <a:t>Due to potential of AMS in ROSC situations sedation may be necessary</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ROSC</a:t>
            </a:r>
          </a:p>
        </p:txBody>
      </p:sp>
      <p:sp>
        <p:nvSpPr>
          <p:cNvPr id="5" name="Content Placeholder 4"/>
          <p:cNvSpPr>
            <a:spLocks noGrp="1"/>
          </p:cNvSpPr>
          <p:nvPr>
            <p:ph idx="1"/>
          </p:nvPr>
        </p:nvSpPr>
        <p:spPr/>
        <p:txBody>
          <a:bodyPr/>
          <a:lstStyle/>
          <a:p>
            <a:r>
              <a:rPr lang="en-US" dirty="0"/>
              <a:t>OPTIMIZING OXYGENATION</a:t>
            </a:r>
          </a:p>
          <a:p>
            <a:pPr lvl="1"/>
            <a:r>
              <a:rPr lang="en-US" dirty="0"/>
              <a:t>Look of obtain and maintain SpO2 ≥ 94%</a:t>
            </a:r>
          </a:p>
          <a:p>
            <a:pPr lvl="2"/>
            <a:r>
              <a:rPr lang="en-US" dirty="0"/>
              <a:t>Once an SpO2 of 94% has been achieved more oxygen is not always better</a:t>
            </a:r>
          </a:p>
          <a:p>
            <a:pPr lvl="2"/>
            <a:r>
              <a:rPr lang="en-US" dirty="0"/>
              <a:t>Aim to maximize ventilatory and oxygenation efforts by utilizing ETCO2 and SpO2 in conjunction</a:t>
            </a:r>
          </a:p>
          <a:p>
            <a:pPr lvl="2"/>
            <a:endParaRPr lang="en-US" dirty="0"/>
          </a:p>
          <a:p>
            <a:pPr lvl="1"/>
            <a:r>
              <a:rPr lang="en-US" dirty="0"/>
              <a:t>Avoid excessive ventilation</a:t>
            </a:r>
          </a:p>
          <a:p>
            <a:pPr lvl="2"/>
            <a:r>
              <a:rPr lang="en-US" dirty="0"/>
              <a:t>Excessive ventilation reduces cardiac output and cerebral blood flow both of which are critical to maintain in the post arrest situation</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ROSC</a:t>
            </a:r>
          </a:p>
        </p:txBody>
      </p:sp>
      <p:sp>
        <p:nvSpPr>
          <p:cNvPr id="5" name="Content Placeholder 4"/>
          <p:cNvSpPr>
            <a:spLocks noGrp="1"/>
          </p:cNvSpPr>
          <p:nvPr>
            <p:ph idx="1"/>
          </p:nvPr>
        </p:nvSpPr>
        <p:spPr/>
        <p:txBody>
          <a:bodyPr/>
          <a:lstStyle/>
          <a:p>
            <a:r>
              <a:rPr lang="en-US" dirty="0"/>
              <a:t>OPTIMIZING OXYGENATION</a:t>
            </a:r>
          </a:p>
          <a:p>
            <a:pPr lvl="1"/>
            <a:r>
              <a:rPr lang="en-US" dirty="0"/>
              <a:t>Monitor ETCO2</a:t>
            </a:r>
          </a:p>
          <a:p>
            <a:pPr lvl="2"/>
            <a:r>
              <a:rPr lang="en-US" dirty="0"/>
              <a:t>Look to obtain and maintain ETCO2 between 35-40 mm/Hg</a:t>
            </a:r>
          </a:p>
          <a:p>
            <a:pPr lvl="3"/>
            <a:r>
              <a:rPr lang="en-US" dirty="0"/>
              <a:t>Unless head injury with ICP is suspected in which case maintain ETCO2 30-35 mm/Hg</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ROSC</a:t>
            </a:r>
            <a:endParaRPr lang="en-US" dirty="0"/>
          </a:p>
        </p:txBody>
      </p:sp>
      <p:sp>
        <p:nvSpPr>
          <p:cNvPr id="8" name="Content Placeholder 7"/>
          <p:cNvSpPr>
            <a:spLocks noGrp="1"/>
          </p:cNvSpPr>
          <p:nvPr>
            <p:ph idx="1"/>
          </p:nvPr>
        </p:nvSpPr>
        <p:spPr/>
        <p:txBody>
          <a:bodyPr>
            <a:normAutofit/>
          </a:bodyPr>
          <a:lstStyle/>
          <a:p>
            <a:r>
              <a:rPr lang="en-US" dirty="0"/>
              <a:t>HEMODYNAMIC INSTABILITY</a:t>
            </a:r>
          </a:p>
          <a:p>
            <a:pPr lvl="1"/>
            <a:r>
              <a:rPr lang="en-US" dirty="0"/>
              <a:t>Monitor vital signs</a:t>
            </a:r>
          </a:p>
          <a:p>
            <a:pPr lvl="2"/>
            <a:r>
              <a:rPr lang="en-US" dirty="0"/>
              <a:t>BP: ≥ 90 mm/Hg</a:t>
            </a:r>
          </a:p>
          <a:p>
            <a:pPr lvl="2"/>
            <a:endParaRPr lang="en-US" dirty="0"/>
          </a:p>
          <a:p>
            <a:pPr lvl="2"/>
            <a:r>
              <a:rPr lang="en-US" dirty="0"/>
              <a:t>SpO2: ≥ 94%</a:t>
            </a:r>
          </a:p>
          <a:p>
            <a:pPr lvl="2"/>
            <a:endParaRPr lang="en-US" dirty="0"/>
          </a:p>
          <a:p>
            <a:pPr lvl="2"/>
            <a:r>
              <a:rPr lang="en-US" dirty="0"/>
              <a:t>ETCO2: 35-45 mm/Hg</a:t>
            </a:r>
          </a:p>
          <a:p>
            <a:pPr lvl="2"/>
            <a:endParaRPr lang="en-US" dirty="0"/>
          </a:p>
          <a:p>
            <a:pPr lvl="2"/>
            <a:r>
              <a:rPr lang="en-US" dirty="0"/>
              <a:t>Respirations: Adequate rate and depth</a:t>
            </a:r>
          </a:p>
          <a:p>
            <a:pPr marL="502920" lvl="2" indent="0">
              <a:buNone/>
            </a:pPr>
            <a:r>
              <a:rPr lang="en-US" dirty="0"/>
              <a:t> </a:t>
            </a:r>
          </a:p>
          <a:p>
            <a:pPr lvl="2"/>
            <a:r>
              <a:rPr lang="en-US" dirty="0"/>
              <a:t>Mental status: AVPU, changes in status</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ROSC</a:t>
            </a:r>
          </a:p>
        </p:txBody>
      </p:sp>
      <p:sp>
        <p:nvSpPr>
          <p:cNvPr id="5" name="Content Placeholder 4"/>
          <p:cNvSpPr>
            <a:spLocks noGrp="1"/>
          </p:cNvSpPr>
          <p:nvPr>
            <p:ph idx="1"/>
          </p:nvPr>
        </p:nvSpPr>
        <p:spPr/>
        <p:txBody>
          <a:bodyPr/>
          <a:lstStyle/>
          <a:p>
            <a:r>
              <a:rPr lang="en-US" dirty="0"/>
              <a:t>HEMODYNAMIC INSTABILITY</a:t>
            </a:r>
          </a:p>
          <a:p>
            <a:pPr lvl="1"/>
            <a:r>
              <a:rPr lang="en-US" dirty="0"/>
              <a:t>Ensure vascular access</a:t>
            </a:r>
          </a:p>
          <a:p>
            <a:pPr lvl="2"/>
            <a:r>
              <a:rPr lang="en-US" dirty="0"/>
              <a:t>If not performed earlier in the arrest establish vascular access</a:t>
            </a:r>
          </a:p>
          <a:p>
            <a:pPr lvl="2"/>
            <a:r>
              <a:rPr lang="en-US" dirty="0"/>
              <a:t>If performed earlier in the arrest ensure patency of vascular access after all movements</a:t>
            </a:r>
          </a:p>
          <a:p>
            <a:pPr lvl="2"/>
            <a:endParaRPr lang="en-US" dirty="0"/>
          </a:p>
          <a:p>
            <a:pPr lvl="1"/>
            <a:r>
              <a:rPr lang="en-US" dirty="0"/>
              <a:t>Manage hemodynamic instability</a:t>
            </a:r>
          </a:p>
          <a:p>
            <a:pPr lvl="2"/>
            <a:r>
              <a:rPr lang="en-US" dirty="0"/>
              <a:t>Hypotension- Systolic BP &lt; 90 mm/Hg</a:t>
            </a:r>
          </a:p>
          <a:p>
            <a:pPr lvl="3"/>
            <a:r>
              <a:rPr lang="en-US" dirty="0"/>
              <a:t>Fluid bolus</a:t>
            </a:r>
          </a:p>
          <a:p>
            <a:pPr lvl="3"/>
            <a:r>
              <a:rPr lang="en-US" dirty="0"/>
              <a:t>If fluid bolus inadequate move to vasopressors</a:t>
            </a:r>
          </a:p>
          <a:p>
            <a:pPr lvl="4"/>
            <a:r>
              <a:rPr lang="en-US" dirty="0"/>
              <a:t>Dopamine titrated to effect of systolic BP at least 90 mm/Hg</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ROSC</a:t>
            </a:r>
          </a:p>
        </p:txBody>
      </p:sp>
      <p:sp>
        <p:nvSpPr>
          <p:cNvPr id="5" name="Content Placeholder 4"/>
          <p:cNvSpPr>
            <a:spLocks noGrp="1"/>
          </p:cNvSpPr>
          <p:nvPr>
            <p:ph idx="1"/>
          </p:nvPr>
        </p:nvSpPr>
        <p:spPr/>
        <p:txBody>
          <a:bodyPr/>
          <a:lstStyle/>
          <a:p>
            <a:r>
              <a:rPr lang="en-US" dirty="0"/>
              <a:t>Identifying cause of arrest</a:t>
            </a:r>
          </a:p>
          <a:p>
            <a:pPr lvl="1"/>
            <a:r>
              <a:rPr lang="en-US" dirty="0"/>
              <a:t>As soon as possible after ROSC obtain a 12-Lead ECG</a:t>
            </a:r>
          </a:p>
          <a:p>
            <a:pPr lvl="2"/>
            <a:r>
              <a:rPr lang="en-US" dirty="0"/>
              <a:t>Evidence of AMI may require direct transfer to a PCI facility</a:t>
            </a:r>
          </a:p>
          <a:p>
            <a:pPr lvl="2"/>
            <a:endParaRPr lang="en-US" dirty="0"/>
          </a:p>
          <a:p>
            <a:pPr lvl="2"/>
            <a:r>
              <a:rPr lang="en-US" dirty="0"/>
              <a:t>If AMI is cause of arrest PCI care is key in patient treatment</a:t>
            </a:r>
          </a:p>
          <a:p>
            <a:pPr lvl="2"/>
            <a:endParaRPr lang="en-US" dirty="0"/>
          </a:p>
          <a:p>
            <a:pPr lvl="2"/>
            <a:r>
              <a:rPr lang="en-US" dirty="0"/>
              <a:t>If no PCI facility in the area consult with medical command about patient condition and the availability of aviation to PCI facility of ground transport to local facility</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ROSC</a:t>
            </a:r>
          </a:p>
        </p:txBody>
      </p:sp>
      <p:sp>
        <p:nvSpPr>
          <p:cNvPr id="5" name="Content Placeholder 4"/>
          <p:cNvSpPr>
            <a:spLocks noGrp="1"/>
          </p:cNvSpPr>
          <p:nvPr>
            <p:ph idx="1"/>
          </p:nvPr>
        </p:nvSpPr>
        <p:spPr/>
        <p:txBody>
          <a:bodyPr/>
          <a:lstStyle/>
          <a:p>
            <a:r>
              <a:rPr lang="en-US" dirty="0"/>
              <a:t>Identifying cause of arrest</a:t>
            </a:r>
          </a:p>
          <a:p>
            <a:pPr lvl="1"/>
            <a:r>
              <a:rPr lang="en-US" dirty="0"/>
              <a:t>Consider and manage reversible causes</a:t>
            </a:r>
          </a:p>
          <a:p>
            <a:pPr lvl="2"/>
            <a:r>
              <a:rPr lang="en-US" dirty="0"/>
              <a:t>Remember the H’s and T’s</a:t>
            </a:r>
          </a:p>
          <a:p>
            <a:pPr lvl="3"/>
            <a:r>
              <a:rPr lang="en-US" dirty="0"/>
              <a:t>Hypovolemia</a:t>
            </a:r>
          </a:p>
          <a:p>
            <a:pPr lvl="3"/>
            <a:r>
              <a:rPr lang="en-US" dirty="0"/>
              <a:t>Hypoxia</a:t>
            </a:r>
          </a:p>
          <a:p>
            <a:pPr lvl="3"/>
            <a:r>
              <a:rPr lang="en-US" dirty="0"/>
              <a:t>Hydrogen Ion Excess (Acidosis)</a:t>
            </a:r>
          </a:p>
          <a:p>
            <a:pPr lvl="3"/>
            <a:r>
              <a:rPr lang="en-US" dirty="0"/>
              <a:t>Hypoglycemia</a:t>
            </a:r>
          </a:p>
          <a:p>
            <a:pPr lvl="3"/>
            <a:r>
              <a:rPr lang="en-US" dirty="0"/>
              <a:t>Hypokalemia</a:t>
            </a:r>
          </a:p>
          <a:p>
            <a:pPr lvl="3"/>
            <a:r>
              <a:rPr lang="en-US" dirty="0"/>
              <a:t>Hyperkalemia</a:t>
            </a:r>
          </a:p>
          <a:p>
            <a:pPr lvl="3"/>
            <a:r>
              <a:rPr lang="en-US" dirty="0"/>
              <a:t>Tension Pneumothorax</a:t>
            </a:r>
          </a:p>
          <a:p>
            <a:pPr lvl="3"/>
            <a:r>
              <a:rPr lang="en-US" dirty="0"/>
              <a:t>Tamponade</a:t>
            </a:r>
          </a:p>
          <a:p>
            <a:pPr lvl="3"/>
            <a:r>
              <a:rPr lang="en-US" dirty="0"/>
              <a:t>Toxins</a:t>
            </a:r>
          </a:p>
          <a:p>
            <a:pPr lvl="3"/>
            <a:r>
              <a:rPr lang="en-US" dirty="0"/>
              <a:t>Thrombosis</a:t>
            </a:r>
          </a:p>
        </p:txBody>
      </p:sp>
    </p:spTree>
    <p:extLst>
      <p:ext uri="{BB962C8B-B14F-4D97-AF65-F5344CB8AC3E}">
        <p14:creationId xmlns="" xmlns:p14="http://schemas.microsoft.com/office/powerpoint/2010/main" val="8655032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ROSC</a:t>
            </a:r>
          </a:p>
        </p:txBody>
      </p:sp>
      <p:sp>
        <p:nvSpPr>
          <p:cNvPr id="5" name="Content Placeholder 4"/>
          <p:cNvSpPr>
            <a:spLocks noGrp="1"/>
          </p:cNvSpPr>
          <p:nvPr>
            <p:ph idx="1"/>
          </p:nvPr>
        </p:nvSpPr>
        <p:spPr/>
        <p:txBody>
          <a:bodyPr>
            <a:normAutofit lnSpcReduction="10000"/>
          </a:bodyPr>
          <a:lstStyle/>
          <a:p>
            <a:r>
              <a:rPr lang="en-US" dirty="0"/>
              <a:t>Targeted temperature management</a:t>
            </a:r>
          </a:p>
          <a:p>
            <a:pPr lvl="1"/>
            <a:r>
              <a:rPr lang="en-US" dirty="0"/>
              <a:t>Studies have shown that a reduction in core temperature can increase positive neurological outcomes in ROSC patients</a:t>
            </a:r>
          </a:p>
          <a:p>
            <a:pPr lvl="1"/>
            <a:endParaRPr lang="en-US" dirty="0"/>
          </a:p>
          <a:p>
            <a:pPr lvl="1"/>
            <a:r>
              <a:rPr lang="en-US" dirty="0"/>
              <a:t>Lower and controlling core temps slows cellular metabolism which reduces cell damage and death</a:t>
            </a:r>
          </a:p>
          <a:p>
            <a:pPr lvl="1"/>
            <a:endParaRPr lang="en-US" dirty="0"/>
          </a:p>
          <a:p>
            <a:pPr lvl="1"/>
            <a:r>
              <a:rPr lang="en-US" dirty="0"/>
              <a:t>Performed with application of cold packs to the axilla, groin, and neck</a:t>
            </a:r>
          </a:p>
          <a:p>
            <a:pPr lvl="1"/>
            <a:endParaRPr lang="en-US" dirty="0"/>
          </a:p>
          <a:p>
            <a:pPr lvl="1"/>
            <a:r>
              <a:rPr lang="en-US" dirty="0"/>
              <a:t>Core temperature measurement is an in-hospital consideration</a:t>
            </a:r>
          </a:p>
          <a:p>
            <a:pPr lvl="2"/>
            <a:r>
              <a:rPr lang="en-US" dirty="0"/>
              <a:t>Axillary, tympanic, temporal, and oral temps are unreliable in identifying core temperature</a:t>
            </a:r>
          </a:p>
          <a:p>
            <a:pPr lvl="2"/>
            <a:r>
              <a:rPr lang="en-US" dirty="0"/>
              <a:t>Foley catheter or esophageal probes are the commonly used tools in hospital</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VENTRICULAR ASSIST DEVICES</a:t>
            </a:r>
          </a:p>
        </p:txBody>
      </p:sp>
      <p:sp>
        <p:nvSpPr>
          <p:cNvPr id="5" name="Content Placeholder 4"/>
          <p:cNvSpPr>
            <a:spLocks noGrp="1"/>
          </p:cNvSpPr>
          <p:nvPr>
            <p:ph idx="1"/>
          </p:nvPr>
        </p:nvSpPr>
        <p:spPr/>
        <p:txBody>
          <a:bodyPr/>
          <a:lstStyle/>
          <a:p>
            <a:r>
              <a:rPr lang="en-US" dirty="0"/>
              <a:t>Ventricular Assist Device Uses</a:t>
            </a:r>
          </a:p>
          <a:p>
            <a:pPr lvl="1"/>
            <a:r>
              <a:rPr lang="en-US" dirty="0"/>
              <a:t>Bridge to Transplant</a:t>
            </a:r>
          </a:p>
          <a:p>
            <a:pPr lvl="2"/>
            <a:r>
              <a:rPr lang="en-US" dirty="0"/>
              <a:t>Most common device use.</a:t>
            </a:r>
          </a:p>
          <a:p>
            <a:pPr lvl="2"/>
            <a:r>
              <a:rPr lang="en-US" dirty="0"/>
              <a:t>Allow heart to rest while awaiting a heart transplant.</a:t>
            </a:r>
          </a:p>
          <a:p>
            <a:pPr lvl="2">
              <a:buNone/>
            </a:pPr>
            <a:endParaRPr lang="en-US" dirty="0"/>
          </a:p>
          <a:p>
            <a:pPr lvl="1"/>
            <a:r>
              <a:rPr lang="en-US" dirty="0"/>
              <a:t>Bridge to Recovery</a:t>
            </a:r>
          </a:p>
          <a:p>
            <a:pPr lvl="2"/>
            <a:r>
              <a:rPr lang="en-US" dirty="0"/>
              <a:t>Used to assist the heart in recovery from heart failure.</a:t>
            </a:r>
          </a:p>
          <a:p>
            <a:pPr lvl="2"/>
            <a:r>
              <a:rPr lang="en-US" dirty="0"/>
              <a:t>In some cases VAD is removed and patient discharged.</a:t>
            </a:r>
          </a:p>
          <a:p>
            <a:pPr lvl="2">
              <a:buNone/>
            </a:pPr>
            <a:endParaRPr lang="en-US" dirty="0"/>
          </a:p>
          <a:p>
            <a:pPr lvl="1"/>
            <a:r>
              <a:rPr lang="en-US" dirty="0"/>
              <a:t>Destination Therapy</a:t>
            </a:r>
          </a:p>
          <a:p>
            <a:pPr lvl="2"/>
            <a:r>
              <a:rPr lang="en-US" dirty="0"/>
              <a:t>Device is permanent instead of a bridge to transplant device.</a:t>
            </a:r>
          </a:p>
          <a:p>
            <a:pPr lvl="2"/>
            <a:r>
              <a:rPr lang="en-US" dirty="0"/>
              <a:t>Only used in patients that are not eligible for a heart transplant.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ROSC</a:t>
            </a:r>
          </a:p>
        </p:txBody>
      </p:sp>
      <p:sp>
        <p:nvSpPr>
          <p:cNvPr id="5" name="Content Placeholder 4"/>
          <p:cNvSpPr>
            <a:spLocks noGrp="1"/>
          </p:cNvSpPr>
          <p:nvPr>
            <p:ph idx="1"/>
          </p:nvPr>
        </p:nvSpPr>
        <p:spPr/>
        <p:txBody>
          <a:bodyPr/>
          <a:lstStyle/>
          <a:p>
            <a:r>
              <a:rPr lang="en-US" dirty="0"/>
              <a:t>Targeted temperature management</a:t>
            </a:r>
          </a:p>
          <a:p>
            <a:pPr lvl="1"/>
            <a:r>
              <a:rPr lang="en-US" dirty="0"/>
              <a:t>Current AHA guidelines recommend against the routine cooling of ROSC patients in the prehospital setting.</a:t>
            </a:r>
          </a:p>
          <a:p>
            <a:pPr lvl="1"/>
            <a:endParaRPr lang="en-US" dirty="0"/>
          </a:p>
          <a:p>
            <a:pPr lvl="1"/>
            <a:r>
              <a:rPr lang="en-US" dirty="0"/>
              <a:t>This is secondary to the frequent use of rapidly infusing chilled IV fluids in these patients which has been shown to have adverse effects.</a:t>
            </a:r>
          </a:p>
        </p:txBody>
      </p:sp>
    </p:spTree>
    <p:extLst>
      <p:ext uri="{BB962C8B-B14F-4D97-AF65-F5344CB8AC3E}">
        <p14:creationId xmlns="" xmlns:p14="http://schemas.microsoft.com/office/powerpoint/2010/main" val="21324356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ROSC</a:t>
            </a:r>
          </a:p>
        </p:txBody>
      </p:sp>
      <p:sp>
        <p:nvSpPr>
          <p:cNvPr id="5" name="Content Placeholder 4"/>
          <p:cNvSpPr>
            <a:spLocks noGrp="1"/>
          </p:cNvSpPr>
          <p:nvPr>
            <p:ph idx="1"/>
          </p:nvPr>
        </p:nvSpPr>
        <p:spPr>
          <a:xfrm>
            <a:off x="1524000" y="1828799"/>
            <a:ext cx="9144000" cy="4572001"/>
          </a:xfrm>
        </p:spPr>
        <p:txBody>
          <a:bodyPr>
            <a:normAutofit fontScale="92500" lnSpcReduction="10000"/>
          </a:bodyPr>
          <a:lstStyle/>
          <a:p>
            <a:r>
              <a:rPr lang="en-US" dirty="0"/>
              <a:t>SYSTEM OF CARE</a:t>
            </a:r>
          </a:p>
          <a:p>
            <a:pPr lvl="1"/>
            <a:r>
              <a:rPr lang="en-US" dirty="0"/>
              <a:t>Most deaths following ROSC occur with the first 24 hours</a:t>
            </a:r>
          </a:p>
          <a:p>
            <a:pPr lvl="2"/>
            <a:r>
              <a:rPr lang="en-US" dirty="0"/>
              <a:t>It is important to start post care immediate and effectively</a:t>
            </a:r>
          </a:p>
          <a:p>
            <a:pPr lvl="2"/>
            <a:endParaRPr lang="en-US" dirty="0"/>
          </a:p>
          <a:p>
            <a:pPr lvl="2"/>
            <a:r>
              <a:rPr lang="en-US" dirty="0"/>
              <a:t>Maintaining ventilatory rates, oxygenation, and circulation are key in improving patient survivability</a:t>
            </a:r>
          </a:p>
          <a:p>
            <a:pPr lvl="2"/>
            <a:endParaRPr lang="en-US" dirty="0"/>
          </a:p>
          <a:p>
            <a:pPr lvl="2"/>
            <a:r>
              <a:rPr lang="en-US" dirty="0"/>
              <a:t>Recognition of scene clues and patient presentation to rule out or rule in possible causes will improve continuation of care</a:t>
            </a:r>
          </a:p>
          <a:p>
            <a:pPr lvl="2"/>
            <a:endParaRPr lang="en-US" dirty="0"/>
          </a:p>
          <a:p>
            <a:pPr lvl="2"/>
            <a:r>
              <a:rPr lang="en-US" dirty="0"/>
              <a:t>Obtaining a clear 12-Lead ECG as soon as possible after ROSC can improve patient destination decision making</a:t>
            </a:r>
          </a:p>
          <a:p>
            <a:pPr lvl="2"/>
            <a:endParaRPr lang="en-US" dirty="0"/>
          </a:p>
          <a:p>
            <a:pPr lvl="2"/>
            <a:r>
              <a:rPr lang="en-US" dirty="0"/>
              <a:t>Be sure to consider right sided and posterior look ECGs when a non-diagnostic 12-Lead ECG is obtained after ROSC</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ROSC</a:t>
            </a:r>
          </a:p>
        </p:txBody>
      </p:sp>
      <p:sp>
        <p:nvSpPr>
          <p:cNvPr id="5" name="Content Placeholder 4"/>
          <p:cNvSpPr>
            <a:spLocks noGrp="1"/>
          </p:cNvSpPr>
          <p:nvPr>
            <p:ph idx="1"/>
          </p:nvPr>
        </p:nvSpPr>
        <p:spPr/>
        <p:txBody>
          <a:bodyPr/>
          <a:lstStyle/>
          <a:p>
            <a:r>
              <a:rPr lang="en-US" dirty="0"/>
              <a:t>SYSTEM OF CARE</a:t>
            </a:r>
          </a:p>
          <a:p>
            <a:pPr lvl="1"/>
            <a:r>
              <a:rPr lang="en-US" dirty="0"/>
              <a:t>Transport the patient to the most appropriate facility</a:t>
            </a:r>
          </a:p>
          <a:p>
            <a:pPr lvl="2"/>
            <a:r>
              <a:rPr lang="en-US" dirty="0"/>
              <a:t>Understand that the most appropriate facility for a ROSC patient is NOT necessarily the closest facility</a:t>
            </a:r>
          </a:p>
          <a:p>
            <a:pPr lvl="2"/>
            <a:endParaRPr lang="en-US" dirty="0"/>
          </a:p>
          <a:p>
            <a:pPr lvl="2"/>
            <a:r>
              <a:rPr lang="en-US" dirty="0"/>
              <a:t>Recognition of the potential causes and identifying diagnostic 12-Lead ECGs in the post arrest sitting will help you decide if a specialty center is a better option for the patient</a:t>
            </a:r>
          </a:p>
          <a:p>
            <a:pPr lvl="2"/>
            <a:endParaRPr lang="en-US" dirty="0"/>
          </a:p>
          <a:p>
            <a:pPr lvl="2"/>
            <a:r>
              <a:rPr lang="en-US" dirty="0"/>
              <a:t>If unclear consult with medical command about the patient presentation, condition, concerns, and transport options</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VENTRICULAR ASSIST DEVICES</a:t>
            </a:r>
          </a:p>
        </p:txBody>
      </p:sp>
      <p:sp>
        <p:nvSpPr>
          <p:cNvPr id="5" name="Content Placeholder 4"/>
          <p:cNvSpPr>
            <a:spLocks noGrp="1"/>
          </p:cNvSpPr>
          <p:nvPr>
            <p:ph idx="1"/>
          </p:nvPr>
        </p:nvSpPr>
        <p:spPr/>
        <p:txBody>
          <a:bodyPr/>
          <a:lstStyle/>
          <a:p>
            <a:r>
              <a:rPr lang="en-US" dirty="0"/>
              <a:t>How do ventricular assist devices function?</a:t>
            </a:r>
          </a:p>
          <a:p>
            <a:pPr lvl="1"/>
            <a:r>
              <a:rPr lang="en-US" dirty="0"/>
              <a:t>VADs are pre-load dependent.</a:t>
            </a:r>
          </a:p>
          <a:p>
            <a:pPr lvl="2"/>
            <a:r>
              <a:rPr lang="en-US" dirty="0"/>
              <a:t>VADs can only pump the blood that gets to the device so a decreased pre-load leads to diminished output of the VAD.</a:t>
            </a:r>
          </a:p>
          <a:p>
            <a:pPr lvl="2"/>
            <a:endParaRPr lang="en-US" dirty="0"/>
          </a:p>
          <a:p>
            <a:pPr lvl="1"/>
            <a:r>
              <a:rPr lang="en-US" dirty="0"/>
              <a:t>Do not require an sinus or organized rhythm to work.</a:t>
            </a:r>
          </a:p>
          <a:p>
            <a:pPr lvl="2"/>
            <a:r>
              <a:rPr lang="en-US" dirty="0"/>
              <a:t>The electronic controllers do not read or interpret any cardiac electrical activity and therefore will continue to operate as normal if there are no malfunctions or pre-load changes</a:t>
            </a:r>
          </a:p>
          <a:p>
            <a:pPr lvl="2"/>
            <a:endParaRPr lang="en-US" dirty="0"/>
          </a:p>
          <a:p>
            <a:pPr lvl="1"/>
            <a:r>
              <a:rPr lang="en-US" dirty="0"/>
              <a:t>VADs are sensitive to </a:t>
            </a:r>
            <a:r>
              <a:rPr lang="en-US" dirty="0" err="1"/>
              <a:t>afterload</a:t>
            </a:r>
            <a:r>
              <a:rPr lang="en-US" dirty="0"/>
              <a: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VENTRICULAR ASSIST DEVICES</a:t>
            </a:r>
          </a:p>
        </p:txBody>
      </p:sp>
      <p:sp>
        <p:nvSpPr>
          <p:cNvPr id="5" name="Content Placeholder 4"/>
          <p:cNvSpPr>
            <a:spLocks noGrp="1"/>
          </p:cNvSpPr>
          <p:nvPr>
            <p:ph idx="1"/>
          </p:nvPr>
        </p:nvSpPr>
        <p:spPr/>
        <p:txBody>
          <a:bodyPr>
            <a:normAutofit lnSpcReduction="10000"/>
          </a:bodyPr>
          <a:lstStyle/>
          <a:p>
            <a:r>
              <a:rPr lang="en-US" dirty="0"/>
              <a:t>Assessment of a patient with a ventricular assist device</a:t>
            </a:r>
          </a:p>
          <a:p>
            <a:pPr lvl="1"/>
            <a:r>
              <a:rPr lang="en-US" dirty="0"/>
              <a:t>Start the assessment the same as you would a patient without a VAD.</a:t>
            </a:r>
          </a:p>
          <a:p>
            <a:pPr lvl="2"/>
            <a:r>
              <a:rPr lang="en-US" dirty="0"/>
              <a:t>BSI / Scene Safety</a:t>
            </a:r>
          </a:p>
          <a:p>
            <a:pPr lvl="3"/>
            <a:r>
              <a:rPr lang="en-US" dirty="0"/>
              <a:t>As with all alarms be sure you are wearing appropriate PPE and the scene is safe for you to enter.</a:t>
            </a:r>
          </a:p>
          <a:p>
            <a:pPr lvl="3"/>
            <a:endParaRPr lang="en-US" dirty="0"/>
          </a:p>
          <a:p>
            <a:pPr lvl="2"/>
            <a:r>
              <a:rPr lang="en-US" dirty="0"/>
              <a:t>Why did you call EMS today?</a:t>
            </a:r>
          </a:p>
          <a:p>
            <a:pPr lvl="3"/>
            <a:r>
              <a:rPr lang="en-US" dirty="0"/>
              <a:t>Just because the patient has a VAD does not mean it is the reason for contacting EMS.</a:t>
            </a:r>
          </a:p>
          <a:p>
            <a:pPr lvl="3"/>
            <a:endParaRPr lang="en-US" dirty="0"/>
          </a:p>
          <a:p>
            <a:pPr lvl="2"/>
            <a:r>
              <a:rPr lang="en-US" dirty="0"/>
              <a:t>Airway</a:t>
            </a:r>
          </a:p>
          <a:p>
            <a:pPr lvl="3"/>
            <a:r>
              <a:rPr lang="en-US" dirty="0"/>
              <a:t>Is it patent?</a:t>
            </a:r>
          </a:p>
          <a:p>
            <a:pPr lvl="3">
              <a:buNone/>
            </a:pPr>
            <a:endParaRPr lang="en-US" dirty="0"/>
          </a:p>
          <a:p>
            <a:pPr lvl="2"/>
            <a:r>
              <a:rPr lang="en-US" dirty="0"/>
              <a:t>Breathing</a:t>
            </a:r>
          </a:p>
          <a:p>
            <a:pPr lvl="3"/>
            <a:r>
              <a:rPr lang="en-US" dirty="0"/>
              <a:t>Is it present and adequate?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VENTRICULAR ASSIST DEVICES</a:t>
            </a:r>
          </a:p>
        </p:txBody>
      </p:sp>
      <p:sp>
        <p:nvSpPr>
          <p:cNvPr id="5" name="Content Placeholder 4"/>
          <p:cNvSpPr>
            <a:spLocks noGrp="1"/>
          </p:cNvSpPr>
          <p:nvPr>
            <p:ph idx="1"/>
          </p:nvPr>
        </p:nvSpPr>
        <p:spPr/>
        <p:txBody>
          <a:bodyPr/>
          <a:lstStyle/>
          <a:p>
            <a:r>
              <a:rPr lang="en-US" dirty="0"/>
              <a:t>Assessment cont.</a:t>
            </a:r>
          </a:p>
          <a:p>
            <a:pPr lvl="1"/>
            <a:r>
              <a:rPr lang="en-US" dirty="0"/>
              <a:t>Circulation</a:t>
            </a:r>
          </a:p>
          <a:p>
            <a:pPr lvl="2"/>
            <a:r>
              <a:rPr lang="en-US" dirty="0"/>
              <a:t>Here is where things change slightly.</a:t>
            </a:r>
          </a:p>
          <a:p>
            <a:pPr lvl="3"/>
            <a:r>
              <a:rPr lang="en-US" dirty="0"/>
              <a:t>Most VADs are non-</a:t>
            </a:r>
            <a:r>
              <a:rPr lang="en-US" dirty="0" err="1"/>
              <a:t>pulsatile</a:t>
            </a:r>
            <a:r>
              <a:rPr lang="en-US" dirty="0"/>
              <a:t> continuous flow devices meaning the patient is unlikely to have a pulse.</a:t>
            </a:r>
          </a:p>
          <a:p>
            <a:pPr lvl="3"/>
            <a:endParaRPr lang="en-US" dirty="0"/>
          </a:p>
          <a:p>
            <a:pPr lvl="3"/>
            <a:r>
              <a:rPr lang="en-US" dirty="0"/>
              <a:t>The patient is also unlikely to have a blood pressure. NIBP devices will also be ineffective.</a:t>
            </a:r>
          </a:p>
          <a:p>
            <a:pPr lvl="3"/>
            <a:endParaRPr lang="en-US" dirty="0"/>
          </a:p>
          <a:p>
            <a:pPr lvl="3"/>
            <a:r>
              <a:rPr lang="en-US" dirty="0"/>
              <a:t>The best way to assess the patients BP is with a manual BP cuff and a </a:t>
            </a:r>
            <a:r>
              <a:rPr lang="en-US" dirty="0" err="1"/>
              <a:t>doppler</a:t>
            </a:r>
            <a:r>
              <a:rPr lang="en-US" dirty="0"/>
              <a:t> unit. Using this method you are obtaining the patient’s Mean Arterial Pressure or MAP with a normal range of 60-90 mmHg.</a:t>
            </a:r>
          </a:p>
          <a:p>
            <a:pPr lvl="3"/>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VENTRICULAR ASSIST DEVICES</a:t>
            </a:r>
          </a:p>
        </p:txBody>
      </p:sp>
      <p:sp>
        <p:nvSpPr>
          <p:cNvPr id="5" name="Content Placeholder 4"/>
          <p:cNvSpPr>
            <a:spLocks noGrp="1"/>
          </p:cNvSpPr>
          <p:nvPr>
            <p:ph idx="1"/>
          </p:nvPr>
        </p:nvSpPr>
        <p:spPr/>
        <p:txBody>
          <a:bodyPr/>
          <a:lstStyle/>
          <a:p>
            <a:r>
              <a:rPr lang="en-US" dirty="0"/>
              <a:t>Assessment Cont.</a:t>
            </a:r>
          </a:p>
          <a:p>
            <a:pPr lvl="1"/>
            <a:r>
              <a:rPr lang="en-US" dirty="0"/>
              <a:t>Circulation</a:t>
            </a:r>
          </a:p>
          <a:p>
            <a:pPr lvl="2"/>
            <a:r>
              <a:rPr lang="en-US" dirty="0"/>
              <a:t>Another complication is pulse </a:t>
            </a:r>
            <a:r>
              <a:rPr lang="en-US" dirty="0" err="1"/>
              <a:t>oximetry</a:t>
            </a:r>
            <a:r>
              <a:rPr lang="en-US" dirty="0"/>
              <a:t>. Pulse </a:t>
            </a:r>
            <a:r>
              <a:rPr lang="en-US" dirty="0" err="1"/>
              <a:t>oximetry</a:t>
            </a:r>
            <a:r>
              <a:rPr lang="en-US" dirty="0"/>
              <a:t> may be </a:t>
            </a:r>
            <a:r>
              <a:rPr lang="en-US" dirty="0" err="1"/>
              <a:t>innacurate</a:t>
            </a:r>
            <a:r>
              <a:rPr lang="en-US" dirty="0"/>
              <a:t>.</a:t>
            </a:r>
          </a:p>
          <a:p>
            <a:pPr lvl="2"/>
            <a:endParaRPr lang="en-US" dirty="0"/>
          </a:p>
          <a:p>
            <a:pPr lvl="2"/>
            <a:r>
              <a:rPr lang="en-US" dirty="0"/>
              <a:t>Be sure to </a:t>
            </a:r>
            <a:r>
              <a:rPr lang="en-US" dirty="0" err="1"/>
              <a:t>auscultate</a:t>
            </a:r>
            <a:r>
              <a:rPr lang="en-US" dirty="0"/>
              <a:t> the anterior chest listening for a machinery like hum to determine if the device is functioning.</a:t>
            </a:r>
          </a:p>
          <a:p>
            <a:pPr lvl="2"/>
            <a:endParaRPr lang="en-US" dirty="0"/>
          </a:p>
          <a:p>
            <a:pPr lvl="2"/>
            <a:r>
              <a:rPr lang="en-US" dirty="0"/>
              <a:t>Assess the patient’s mental status and skin color/temperature/condition as these will most likely be your best indicators of proper perfusion.</a:t>
            </a:r>
          </a:p>
          <a:p>
            <a:pPr lvl="2"/>
            <a:endParaRPr lang="en-US" dirty="0"/>
          </a:p>
          <a:p>
            <a:pPr lvl="2"/>
            <a:r>
              <a:rPr lang="en-US" dirty="0"/>
              <a:t>A 12-Lead ECG should be obtained on all VAD patients and will provide insight into the functionality of the patient’s heart.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VENTRICULAR ASSSIT DEVICES</a:t>
            </a:r>
          </a:p>
        </p:txBody>
      </p:sp>
      <p:sp>
        <p:nvSpPr>
          <p:cNvPr id="5" name="Content Placeholder 4"/>
          <p:cNvSpPr>
            <a:spLocks noGrp="1"/>
          </p:cNvSpPr>
          <p:nvPr>
            <p:ph idx="1"/>
          </p:nvPr>
        </p:nvSpPr>
        <p:spPr/>
        <p:txBody>
          <a:bodyPr/>
          <a:lstStyle/>
          <a:p>
            <a:r>
              <a:rPr lang="en-US" dirty="0"/>
              <a:t>Assessing ventricular assist device function</a:t>
            </a:r>
          </a:p>
          <a:p>
            <a:pPr lvl="1"/>
            <a:r>
              <a:rPr lang="en-US" dirty="0" err="1"/>
              <a:t>Auscultate</a:t>
            </a:r>
            <a:r>
              <a:rPr lang="en-US" dirty="0"/>
              <a:t> for a continuous machinery like sound to confirm device is running.</a:t>
            </a:r>
          </a:p>
          <a:p>
            <a:pPr lvl="1"/>
            <a:endParaRPr lang="en-US" dirty="0"/>
          </a:p>
          <a:p>
            <a:pPr lvl="1"/>
            <a:r>
              <a:rPr lang="en-US" dirty="0"/>
              <a:t>The external controller</a:t>
            </a:r>
          </a:p>
          <a:p>
            <a:pPr lvl="2"/>
            <a:r>
              <a:rPr lang="en-US" dirty="0"/>
              <a:t>Will provide important information including:</a:t>
            </a:r>
          </a:p>
          <a:p>
            <a:pPr lvl="3"/>
            <a:r>
              <a:rPr lang="en-US" dirty="0"/>
              <a:t>Pump speed: 2200 - 10,000 rpm depending on device</a:t>
            </a:r>
          </a:p>
          <a:p>
            <a:pPr lvl="3"/>
            <a:r>
              <a:rPr lang="en-US" dirty="0"/>
              <a:t>Power: 4 – 6 watts</a:t>
            </a:r>
          </a:p>
          <a:p>
            <a:pPr lvl="3"/>
            <a:r>
              <a:rPr lang="en-US" dirty="0"/>
              <a:t>Flow: 4 – 6 L/min</a:t>
            </a:r>
          </a:p>
          <a:p>
            <a:pPr lvl="3">
              <a:buNone/>
            </a:pPr>
            <a:endParaRPr lang="en-US" dirty="0"/>
          </a:p>
          <a:p>
            <a:pPr lvl="1"/>
            <a:r>
              <a:rPr lang="en-US" dirty="0"/>
              <a:t>VAD malfunctions</a:t>
            </a:r>
          </a:p>
          <a:p>
            <a:pPr lvl="2"/>
            <a:r>
              <a:rPr lang="en-US" dirty="0"/>
              <a:t>Second generation VADs 54% at 2 years</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VENTRICULAR ASSIST DEVICES</a:t>
            </a:r>
          </a:p>
        </p:txBody>
      </p:sp>
      <p:sp>
        <p:nvSpPr>
          <p:cNvPr id="5" name="Content Placeholder 4"/>
          <p:cNvSpPr>
            <a:spLocks noGrp="1"/>
          </p:cNvSpPr>
          <p:nvPr>
            <p:ph idx="1"/>
          </p:nvPr>
        </p:nvSpPr>
        <p:spPr/>
        <p:txBody>
          <a:bodyPr>
            <a:normAutofit lnSpcReduction="10000"/>
          </a:bodyPr>
          <a:lstStyle/>
          <a:p>
            <a:r>
              <a:rPr lang="en-US" dirty="0"/>
              <a:t>Common ventricular assist device malfunctions</a:t>
            </a:r>
          </a:p>
          <a:p>
            <a:pPr lvl="1"/>
            <a:r>
              <a:rPr lang="en-US" dirty="0"/>
              <a:t>Pump thrombus – results in low cardiac output</a:t>
            </a:r>
          </a:p>
          <a:p>
            <a:pPr lvl="1"/>
            <a:endParaRPr lang="en-US" dirty="0"/>
          </a:p>
          <a:p>
            <a:pPr lvl="1"/>
            <a:r>
              <a:rPr lang="en-US" dirty="0"/>
              <a:t>Suction Event – negative pressure in the left ventricle causes the ventricular septum to collapse leftward</a:t>
            </a:r>
          </a:p>
          <a:p>
            <a:pPr lvl="1"/>
            <a:endParaRPr lang="en-US" dirty="0"/>
          </a:p>
          <a:p>
            <a:pPr lvl="1"/>
            <a:r>
              <a:rPr lang="en-US" dirty="0"/>
              <a:t>Bleeding – could be from multiple reasons but VAD patients are on anti-coagulant therapy</a:t>
            </a:r>
          </a:p>
          <a:p>
            <a:pPr lvl="1"/>
            <a:endParaRPr lang="en-US" dirty="0"/>
          </a:p>
          <a:p>
            <a:pPr lvl="1"/>
            <a:r>
              <a:rPr lang="en-US" dirty="0"/>
              <a:t>Right ventricular failure- typically occurs early after LVAD implantation</a:t>
            </a:r>
          </a:p>
          <a:p>
            <a:pPr lvl="1"/>
            <a:endParaRPr lang="en-US" dirty="0"/>
          </a:p>
          <a:p>
            <a:pPr lvl="1"/>
            <a:r>
              <a:rPr lang="en-US" dirty="0"/>
              <a:t>Infection- Patient’s have open portals in skin allowing greater chance of infection</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VENTRICULAR ASSIST DEVICES</a:t>
            </a:r>
          </a:p>
        </p:txBody>
      </p:sp>
      <p:sp>
        <p:nvSpPr>
          <p:cNvPr id="5" name="Content Placeholder 4"/>
          <p:cNvSpPr>
            <a:spLocks noGrp="1"/>
          </p:cNvSpPr>
          <p:nvPr>
            <p:ph idx="1"/>
          </p:nvPr>
        </p:nvSpPr>
        <p:spPr/>
        <p:txBody>
          <a:bodyPr/>
          <a:lstStyle/>
          <a:p>
            <a:r>
              <a:rPr lang="en-US" dirty="0"/>
              <a:t>Treating patient’s with ventricular assist devices</a:t>
            </a:r>
          </a:p>
          <a:p>
            <a:pPr lvl="1"/>
            <a:r>
              <a:rPr lang="en-US" dirty="0"/>
              <a:t>Hypertension</a:t>
            </a:r>
          </a:p>
          <a:p>
            <a:pPr lvl="2"/>
            <a:r>
              <a:rPr lang="en-US" dirty="0"/>
              <a:t>Increased after load can limit VAD output</a:t>
            </a:r>
          </a:p>
          <a:p>
            <a:pPr lvl="2">
              <a:buNone/>
            </a:pPr>
            <a:endParaRPr lang="en-US" dirty="0"/>
          </a:p>
          <a:p>
            <a:pPr lvl="2"/>
            <a:r>
              <a:rPr lang="en-US" dirty="0"/>
              <a:t>DO NOT administer nitrates or anti-</a:t>
            </a:r>
            <a:r>
              <a:rPr lang="en-US" dirty="0" err="1"/>
              <a:t>hypertensives</a:t>
            </a:r>
            <a:r>
              <a:rPr lang="en-US" dirty="0"/>
              <a:t> without orders from a physician or VAD coordinator.</a:t>
            </a:r>
          </a:p>
          <a:p>
            <a:pPr lvl="2">
              <a:buNone/>
            </a:pPr>
            <a:endParaRPr lang="en-US" dirty="0"/>
          </a:p>
          <a:p>
            <a:pPr lvl="1"/>
            <a:r>
              <a:rPr lang="en-US" dirty="0"/>
              <a:t>Hypotension</a:t>
            </a:r>
          </a:p>
          <a:p>
            <a:pPr lvl="2"/>
            <a:r>
              <a:rPr lang="en-US" dirty="0"/>
              <a:t>All VADs are pre-load dependent. Hypotension being a decrease in per-load will cause a decreased VAD output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VENTRICULAR ASSIST DEVICES</a:t>
            </a:r>
          </a:p>
        </p:txBody>
      </p:sp>
      <p:sp>
        <p:nvSpPr>
          <p:cNvPr id="5" name="Content Placeholder 4"/>
          <p:cNvSpPr>
            <a:spLocks noGrp="1"/>
          </p:cNvSpPr>
          <p:nvPr>
            <p:ph idx="1"/>
          </p:nvPr>
        </p:nvSpPr>
        <p:spPr/>
        <p:txBody>
          <a:bodyPr/>
          <a:lstStyle/>
          <a:p>
            <a:r>
              <a:rPr lang="en-US" dirty="0"/>
              <a:t>Infection</a:t>
            </a:r>
          </a:p>
          <a:p>
            <a:pPr lvl="1"/>
            <a:r>
              <a:rPr lang="en-US" dirty="0"/>
              <a:t>Leading cause of mortality in VAD patients</a:t>
            </a:r>
          </a:p>
          <a:p>
            <a:pPr lvl="1"/>
            <a:endParaRPr lang="en-US" dirty="0"/>
          </a:p>
          <a:p>
            <a:pPr lvl="1"/>
            <a:r>
              <a:rPr lang="en-US" dirty="0"/>
              <a:t>Make sure you are using clean/sterile equipment and techniques when treating these patients due to increase risk of infections</a:t>
            </a:r>
          </a:p>
          <a:p>
            <a:r>
              <a:rPr lang="en-US" dirty="0" err="1"/>
              <a:t>Suckdown</a:t>
            </a:r>
            <a:endParaRPr lang="en-US" dirty="0"/>
          </a:p>
          <a:p>
            <a:pPr lvl="1"/>
            <a:r>
              <a:rPr lang="en-US" dirty="0"/>
              <a:t>Initiate peripheral IV and if ordered by a physician slowly administered fluid to increase preload.</a:t>
            </a:r>
          </a:p>
          <a:p>
            <a:pPr lvl="1"/>
            <a:endParaRPr lang="en-US" dirty="0"/>
          </a:p>
          <a:p>
            <a:pPr lvl="1"/>
            <a:r>
              <a:rPr lang="en-US" dirty="0"/>
              <a:t>Also possible to reduce the speed of the VAD with the external controller if ordered by the VAD coordinator</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Paramedic Refresher</a:t>
            </a:r>
            <a:br>
              <a:rPr lang="en-US" dirty="0"/>
            </a:br>
            <a:r>
              <a:rPr lang="en-US" dirty="0"/>
              <a:t/>
            </a:r>
            <a:br>
              <a:rPr lang="en-US" dirty="0"/>
            </a:br>
            <a:r>
              <a:rPr lang="en-US" i="1" dirty="0"/>
              <a:t>Module III</a:t>
            </a:r>
            <a:r>
              <a:rPr lang="en-US" dirty="0"/>
              <a:t/>
            </a:r>
            <a:br>
              <a:rPr lang="en-US" dirty="0"/>
            </a:br>
            <a:r>
              <a:rPr lang="en-US" sz="4000" dirty="0"/>
              <a:t>CARDIOVASCULAR</a:t>
            </a:r>
            <a:endParaRPr lang="en-US" dirty="0"/>
          </a:p>
        </p:txBody>
      </p:sp>
      <p:sp>
        <p:nvSpPr>
          <p:cNvPr id="3" name="Subtitle 2"/>
          <p:cNvSpPr>
            <a:spLocks noGrp="1"/>
          </p:cNvSpPr>
          <p:nvPr>
            <p:ph type="subTitle" idx="1"/>
          </p:nvPr>
        </p:nvSpPr>
        <p:spPr>
          <a:xfrm>
            <a:off x="626225" y="5181600"/>
            <a:ext cx="4250575" cy="1447800"/>
          </a:xfrm>
        </p:spPr>
        <p:txBody>
          <a:bodyPr>
            <a:noAutofit/>
          </a:bodyPr>
          <a:lstStyle/>
          <a:p>
            <a:pPr>
              <a:lnSpc>
                <a:spcPct val="120000"/>
              </a:lnSpc>
            </a:pPr>
            <a:r>
              <a:rPr lang="en-US" sz="1600" dirty="0"/>
              <a:t>Ventricular assist devices                      Congestive heart failure                                                                   Acute coronary syndrome                                                               Adult cardiac arrest                             Post resuscitation care</a:t>
            </a:r>
          </a:p>
          <a:p>
            <a:endParaRPr lang="en-US" dirty="0"/>
          </a:p>
        </p:txBody>
      </p:sp>
    </p:spTree>
    <p:extLst>
      <p:ext uri="{BB962C8B-B14F-4D97-AF65-F5344CB8AC3E}">
        <p14:creationId xmlns="" xmlns:p14="http://schemas.microsoft.com/office/powerpoint/2010/main" val="4351416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VENTRICULAR ASSIST DEVICES</a:t>
            </a:r>
          </a:p>
        </p:txBody>
      </p:sp>
      <p:sp>
        <p:nvSpPr>
          <p:cNvPr id="5" name="Content Placeholder 4"/>
          <p:cNvSpPr>
            <a:spLocks noGrp="1"/>
          </p:cNvSpPr>
          <p:nvPr>
            <p:ph idx="1"/>
          </p:nvPr>
        </p:nvSpPr>
        <p:spPr/>
        <p:txBody>
          <a:bodyPr/>
          <a:lstStyle/>
          <a:p>
            <a:r>
              <a:rPr lang="en-US" dirty="0"/>
              <a:t>Transporting</a:t>
            </a:r>
          </a:p>
          <a:p>
            <a:pPr lvl="1"/>
            <a:r>
              <a:rPr lang="en-US" dirty="0"/>
              <a:t>Determine where your patient is being transported. The nearest appropriate facility may be the nearest VAD center.</a:t>
            </a:r>
          </a:p>
          <a:p>
            <a:pPr lvl="1"/>
            <a:endParaRPr lang="en-US" dirty="0"/>
          </a:p>
          <a:p>
            <a:pPr lvl="1"/>
            <a:r>
              <a:rPr lang="en-US" dirty="0"/>
              <a:t>Ensure you have all the patients VAD equipment. A checklist should be available with the patient provided by the VAD center.</a:t>
            </a:r>
          </a:p>
          <a:p>
            <a:pPr lvl="1"/>
            <a:endParaRPr lang="en-US" dirty="0"/>
          </a:p>
          <a:p>
            <a:pPr lvl="1"/>
            <a:r>
              <a:rPr lang="en-US" dirty="0"/>
              <a:t>Secure batteries and controller to prevent mishandling or damage.</a:t>
            </a:r>
          </a:p>
          <a:p>
            <a:pPr lvl="1">
              <a:buNone/>
            </a:pPr>
            <a:endParaRPr lang="en-US" dirty="0"/>
          </a:p>
          <a:p>
            <a:pPr lvl="1"/>
            <a:r>
              <a:rPr lang="en-US" dirty="0"/>
              <a:t>Be sure all cables are tangle and kink free for duration of treatment and transport.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CONGESTIVE HEART FAILURE</a:t>
            </a:r>
          </a:p>
        </p:txBody>
      </p:sp>
      <p:sp>
        <p:nvSpPr>
          <p:cNvPr id="5" name="Content Placeholder 4"/>
          <p:cNvSpPr>
            <a:spLocks noGrp="1"/>
          </p:cNvSpPr>
          <p:nvPr>
            <p:ph idx="1"/>
          </p:nvPr>
        </p:nvSpPr>
        <p:spPr/>
        <p:txBody>
          <a:bodyPr/>
          <a:lstStyle/>
          <a:p>
            <a:r>
              <a:rPr lang="en-US" dirty="0"/>
              <a:t>What is congestive heart failure?</a:t>
            </a:r>
          </a:p>
          <a:p>
            <a:endParaRPr lang="en-US" dirty="0"/>
          </a:p>
          <a:p>
            <a:pPr lvl="1"/>
            <a:r>
              <a:rPr lang="en-US" dirty="0"/>
              <a:t>Congestive heart failure also known as CHF or simply heart failure is a weakening of the cardiac muscle which leads to the heart not pumping blood as well as it should or is needed.</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CONGESTIVE HEART FAILURE</a:t>
            </a:r>
          </a:p>
        </p:txBody>
      </p:sp>
      <p:sp>
        <p:nvSpPr>
          <p:cNvPr id="5" name="Content Placeholder 4"/>
          <p:cNvSpPr>
            <a:spLocks noGrp="1"/>
          </p:cNvSpPr>
          <p:nvPr>
            <p:ph idx="1"/>
          </p:nvPr>
        </p:nvSpPr>
        <p:spPr/>
        <p:txBody>
          <a:bodyPr>
            <a:normAutofit lnSpcReduction="10000"/>
          </a:bodyPr>
          <a:lstStyle/>
          <a:p>
            <a:r>
              <a:rPr lang="en-US" dirty="0"/>
              <a:t>Types of heart failure</a:t>
            </a:r>
          </a:p>
          <a:p>
            <a:pPr lvl="1"/>
            <a:r>
              <a:rPr lang="en-US" dirty="0"/>
              <a:t>Low output</a:t>
            </a:r>
          </a:p>
          <a:p>
            <a:pPr lvl="2"/>
            <a:r>
              <a:rPr lang="en-US" dirty="0"/>
              <a:t>Systolic</a:t>
            </a:r>
          </a:p>
          <a:p>
            <a:pPr lvl="3"/>
            <a:r>
              <a:rPr lang="en-US" dirty="0"/>
              <a:t>Decreased cardiac output</a:t>
            </a:r>
          </a:p>
          <a:p>
            <a:pPr lvl="3"/>
            <a:r>
              <a:rPr lang="en-US" dirty="0"/>
              <a:t>Decreased left ventricular ejection fraction</a:t>
            </a:r>
          </a:p>
          <a:p>
            <a:pPr lvl="2"/>
            <a:r>
              <a:rPr lang="en-US" dirty="0"/>
              <a:t>Diastolic</a:t>
            </a:r>
          </a:p>
          <a:p>
            <a:pPr lvl="3"/>
            <a:r>
              <a:rPr lang="en-US" dirty="0"/>
              <a:t>Elevated bi-ventricular end diastolic pressures</a:t>
            </a:r>
          </a:p>
          <a:p>
            <a:pPr lvl="3"/>
            <a:r>
              <a:rPr lang="en-US" dirty="0"/>
              <a:t>Left ventricular ejection fraction may be normal or decreased</a:t>
            </a:r>
          </a:p>
          <a:p>
            <a:pPr lvl="3"/>
            <a:endParaRPr lang="en-US" dirty="0"/>
          </a:p>
          <a:p>
            <a:pPr lvl="1"/>
            <a:r>
              <a:rPr lang="en-US" dirty="0"/>
              <a:t>High output</a:t>
            </a:r>
          </a:p>
          <a:p>
            <a:pPr lvl="2"/>
            <a:r>
              <a:rPr lang="en-US" dirty="0"/>
              <a:t>Anemia, peripheral shunting, hyperthyroidism</a:t>
            </a:r>
          </a:p>
          <a:p>
            <a:pPr lvl="2"/>
            <a:endParaRPr lang="en-US" dirty="0"/>
          </a:p>
          <a:p>
            <a:pPr lvl="1"/>
            <a:r>
              <a:rPr lang="en-US" dirty="0"/>
              <a:t>Right ventricular</a:t>
            </a:r>
          </a:p>
          <a:p>
            <a:pPr lvl="2"/>
            <a:r>
              <a:rPr lang="en-US" dirty="0"/>
              <a:t>Pulmonary hypertension, right sided MI</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CONGESTIVE HEART FAILURE</a:t>
            </a:r>
          </a:p>
        </p:txBody>
      </p:sp>
      <p:sp>
        <p:nvSpPr>
          <p:cNvPr id="5" name="Content Placeholder 4"/>
          <p:cNvSpPr>
            <a:spLocks noGrp="1"/>
          </p:cNvSpPr>
          <p:nvPr>
            <p:ph idx="1"/>
          </p:nvPr>
        </p:nvSpPr>
        <p:spPr/>
        <p:txBody>
          <a:bodyPr>
            <a:normAutofit lnSpcReduction="10000"/>
          </a:bodyPr>
          <a:lstStyle/>
          <a:p>
            <a:r>
              <a:rPr lang="en-US" dirty="0"/>
              <a:t>Causes of congestive heart failure</a:t>
            </a:r>
          </a:p>
          <a:p>
            <a:pPr lvl="1"/>
            <a:r>
              <a:rPr lang="en-US" dirty="0"/>
              <a:t>Low Output Failure</a:t>
            </a:r>
          </a:p>
          <a:p>
            <a:pPr lvl="2"/>
            <a:r>
              <a:rPr lang="en-US" dirty="0"/>
              <a:t>Decrease contractility</a:t>
            </a:r>
          </a:p>
          <a:p>
            <a:pPr lvl="3"/>
            <a:r>
              <a:rPr lang="en-US" dirty="0" err="1"/>
              <a:t>Myocarditis</a:t>
            </a:r>
            <a:endParaRPr lang="en-US" dirty="0"/>
          </a:p>
          <a:p>
            <a:pPr lvl="3"/>
            <a:r>
              <a:rPr lang="en-US" dirty="0" err="1"/>
              <a:t>Tako-Tsubo</a:t>
            </a:r>
            <a:endParaRPr lang="en-US" dirty="0"/>
          </a:p>
          <a:p>
            <a:pPr lvl="3"/>
            <a:r>
              <a:rPr lang="en-US" dirty="0"/>
              <a:t>Sepsis</a:t>
            </a:r>
          </a:p>
          <a:p>
            <a:pPr lvl="2"/>
            <a:r>
              <a:rPr lang="en-US" dirty="0"/>
              <a:t>Impaired filling</a:t>
            </a:r>
          </a:p>
          <a:p>
            <a:pPr lvl="3"/>
            <a:r>
              <a:rPr lang="en-US" dirty="0"/>
              <a:t>Hypertensive hypertrophy</a:t>
            </a:r>
          </a:p>
          <a:p>
            <a:pPr lvl="3"/>
            <a:r>
              <a:rPr lang="en-US" dirty="0"/>
              <a:t>Mitral/Tricuspid valve </a:t>
            </a:r>
            <a:r>
              <a:rPr lang="en-US" dirty="0" err="1"/>
              <a:t>stenosis</a:t>
            </a:r>
            <a:endParaRPr lang="en-US" dirty="0"/>
          </a:p>
          <a:p>
            <a:pPr lvl="3"/>
            <a:r>
              <a:rPr lang="en-US" dirty="0" err="1"/>
              <a:t>Cardiomyopathy</a:t>
            </a:r>
            <a:endParaRPr lang="en-US" dirty="0"/>
          </a:p>
          <a:p>
            <a:pPr lvl="2"/>
            <a:r>
              <a:rPr lang="en-US" dirty="0"/>
              <a:t>Excess </a:t>
            </a:r>
            <a:r>
              <a:rPr lang="en-US" dirty="0" err="1"/>
              <a:t>afterload</a:t>
            </a:r>
            <a:endParaRPr lang="en-US" dirty="0"/>
          </a:p>
          <a:p>
            <a:pPr lvl="3"/>
            <a:r>
              <a:rPr lang="en-US" dirty="0"/>
              <a:t>Aortic/Pulmonary valve </a:t>
            </a:r>
            <a:r>
              <a:rPr lang="en-US" dirty="0" err="1"/>
              <a:t>stenosis</a:t>
            </a:r>
            <a:endParaRPr lang="en-US" dirty="0"/>
          </a:p>
          <a:p>
            <a:pPr lvl="3"/>
            <a:r>
              <a:rPr lang="en-US" dirty="0"/>
              <a:t>Hypertension</a:t>
            </a:r>
          </a:p>
          <a:p>
            <a:pPr lvl="2"/>
            <a:r>
              <a:rPr lang="en-US" dirty="0" err="1"/>
              <a:t>Dysrhythmias</a:t>
            </a:r>
            <a:r>
              <a:rPr lang="en-US" dirty="0"/>
              <a:t> </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CONGESTIVE HEART FAILURE</a:t>
            </a:r>
          </a:p>
        </p:txBody>
      </p:sp>
      <p:sp>
        <p:nvSpPr>
          <p:cNvPr id="5" name="Content Placeholder 4"/>
          <p:cNvSpPr>
            <a:spLocks noGrp="1"/>
          </p:cNvSpPr>
          <p:nvPr>
            <p:ph idx="1"/>
          </p:nvPr>
        </p:nvSpPr>
        <p:spPr/>
        <p:txBody>
          <a:bodyPr>
            <a:normAutofit/>
          </a:bodyPr>
          <a:lstStyle/>
          <a:p>
            <a:r>
              <a:rPr lang="en-US" dirty="0"/>
              <a:t>Causes of congestive heart failure</a:t>
            </a:r>
          </a:p>
          <a:p>
            <a:pPr lvl="1"/>
            <a:r>
              <a:rPr lang="en-US" dirty="0"/>
              <a:t>High output failure</a:t>
            </a:r>
          </a:p>
          <a:p>
            <a:pPr lvl="2"/>
            <a:r>
              <a:rPr lang="en-US" dirty="0"/>
              <a:t>Anemia</a:t>
            </a:r>
          </a:p>
          <a:p>
            <a:pPr lvl="2"/>
            <a:endParaRPr lang="en-US" dirty="0"/>
          </a:p>
          <a:p>
            <a:pPr lvl="2"/>
            <a:r>
              <a:rPr lang="en-US" dirty="0"/>
              <a:t>Pregnancy</a:t>
            </a:r>
          </a:p>
          <a:p>
            <a:pPr lvl="2"/>
            <a:endParaRPr lang="en-US" dirty="0"/>
          </a:p>
          <a:p>
            <a:pPr lvl="2"/>
            <a:r>
              <a:rPr lang="en-US" dirty="0"/>
              <a:t>Hyperthyroidism</a:t>
            </a:r>
          </a:p>
          <a:p>
            <a:pPr lvl="2"/>
            <a:endParaRPr lang="en-US" dirty="0"/>
          </a:p>
          <a:p>
            <a:pPr lvl="2"/>
            <a:r>
              <a:rPr lang="en-US" dirty="0"/>
              <a:t>Arterial/Venous malformations</a:t>
            </a:r>
          </a:p>
          <a:p>
            <a:pPr lvl="2"/>
            <a:endParaRPr lang="en-US" dirty="0"/>
          </a:p>
          <a:p>
            <a:pPr lvl="2"/>
            <a:r>
              <a:rPr lang="en-US" dirty="0" err="1"/>
              <a:t>Beri</a:t>
            </a:r>
            <a:r>
              <a:rPr lang="en-US" dirty="0"/>
              <a:t> </a:t>
            </a:r>
            <a:r>
              <a:rPr lang="en-US" dirty="0" err="1"/>
              <a:t>beri</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CONGESTIVE HEART FAILURE</a:t>
            </a:r>
          </a:p>
        </p:txBody>
      </p:sp>
      <p:sp>
        <p:nvSpPr>
          <p:cNvPr id="5" name="Content Placeholder 4"/>
          <p:cNvSpPr>
            <a:spLocks noGrp="1"/>
          </p:cNvSpPr>
          <p:nvPr>
            <p:ph idx="1"/>
          </p:nvPr>
        </p:nvSpPr>
        <p:spPr/>
        <p:txBody>
          <a:bodyPr>
            <a:normAutofit lnSpcReduction="10000"/>
          </a:bodyPr>
          <a:lstStyle/>
          <a:p>
            <a:r>
              <a:rPr lang="en-US" dirty="0"/>
              <a:t>Signs and symptoms of congestive heart failure</a:t>
            </a:r>
          </a:p>
          <a:p>
            <a:pPr lvl="1"/>
            <a:r>
              <a:rPr lang="en-US" dirty="0" err="1"/>
              <a:t>Dyspnea</a:t>
            </a:r>
            <a:r>
              <a:rPr lang="en-US" dirty="0"/>
              <a:t> – trouble breathing, most common symptom</a:t>
            </a:r>
          </a:p>
          <a:p>
            <a:pPr lvl="1"/>
            <a:endParaRPr lang="en-US" dirty="0"/>
          </a:p>
          <a:p>
            <a:pPr lvl="1"/>
            <a:r>
              <a:rPr lang="en-US" dirty="0"/>
              <a:t>Edema – swelling caused by fluid buildup, rapid buildup can lead to pulmonary edema</a:t>
            </a:r>
          </a:p>
          <a:p>
            <a:pPr lvl="1"/>
            <a:endParaRPr lang="en-US" dirty="0"/>
          </a:p>
          <a:p>
            <a:pPr lvl="1"/>
            <a:r>
              <a:rPr lang="en-US" dirty="0" err="1"/>
              <a:t>Ascites</a:t>
            </a:r>
            <a:r>
              <a:rPr lang="en-US" dirty="0"/>
              <a:t> – accumulation of fluid &gt; 25mL in the </a:t>
            </a:r>
            <a:r>
              <a:rPr lang="en-US" dirty="0" err="1"/>
              <a:t>perotineal</a:t>
            </a:r>
            <a:r>
              <a:rPr lang="en-US" dirty="0"/>
              <a:t> cavity</a:t>
            </a:r>
          </a:p>
          <a:p>
            <a:pPr lvl="1"/>
            <a:endParaRPr lang="en-US" dirty="0"/>
          </a:p>
          <a:p>
            <a:pPr lvl="1"/>
            <a:r>
              <a:rPr lang="en-US" dirty="0" err="1"/>
              <a:t>Orthopnea</a:t>
            </a:r>
            <a:r>
              <a:rPr lang="en-US" dirty="0"/>
              <a:t> – </a:t>
            </a:r>
            <a:r>
              <a:rPr lang="en-US" dirty="0" err="1"/>
              <a:t>dyspnea</a:t>
            </a:r>
            <a:r>
              <a:rPr lang="en-US" dirty="0"/>
              <a:t> when lying flat</a:t>
            </a:r>
          </a:p>
          <a:p>
            <a:pPr lvl="1"/>
            <a:endParaRPr lang="en-US" dirty="0"/>
          </a:p>
          <a:p>
            <a:pPr lvl="1"/>
            <a:r>
              <a:rPr lang="en-US" dirty="0"/>
              <a:t>Paroxysmal Nocturnal </a:t>
            </a:r>
            <a:r>
              <a:rPr lang="en-US" dirty="0" err="1"/>
              <a:t>Dyspnea</a:t>
            </a:r>
            <a:r>
              <a:rPr lang="en-US" dirty="0"/>
              <a:t> – severe </a:t>
            </a:r>
            <a:r>
              <a:rPr lang="en-US" dirty="0" err="1"/>
              <a:t>dyspnea</a:t>
            </a:r>
            <a:r>
              <a:rPr lang="en-US" dirty="0"/>
              <a:t> with coughing that typically wakes a patient from sleep occurring 1-2 hours after falling asleep</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CONGESTIVE HEART FAILURE</a:t>
            </a:r>
          </a:p>
        </p:txBody>
      </p:sp>
      <p:sp>
        <p:nvSpPr>
          <p:cNvPr id="5" name="Content Placeholder 4"/>
          <p:cNvSpPr>
            <a:spLocks noGrp="1"/>
          </p:cNvSpPr>
          <p:nvPr>
            <p:ph idx="1"/>
          </p:nvPr>
        </p:nvSpPr>
        <p:spPr/>
        <p:txBody>
          <a:bodyPr/>
          <a:lstStyle/>
          <a:p>
            <a:r>
              <a:rPr lang="en-US" dirty="0"/>
              <a:t>Signs and symptoms of congestive heart failure cont.</a:t>
            </a:r>
          </a:p>
          <a:p>
            <a:pPr lvl="1"/>
            <a:r>
              <a:rPr lang="en-US" dirty="0"/>
              <a:t>Fatigue – especially on exertion</a:t>
            </a:r>
          </a:p>
          <a:p>
            <a:pPr lvl="1"/>
            <a:endParaRPr lang="en-US" dirty="0"/>
          </a:p>
          <a:p>
            <a:pPr lvl="1"/>
            <a:r>
              <a:rPr lang="en-US" dirty="0"/>
              <a:t>Weakness – vague symptom which requires EMS to perform additional assessments to effectively determine patient’s condition and treat based on results of combined assessments</a:t>
            </a:r>
          </a:p>
          <a:p>
            <a:pPr lvl="1"/>
            <a:endParaRPr lang="en-US" dirty="0"/>
          </a:p>
          <a:p>
            <a:pPr lvl="1"/>
            <a:r>
              <a:rPr lang="en-US" dirty="0"/>
              <a:t>Crackles or decreased breath sounds at bases of lungs</a:t>
            </a:r>
          </a:p>
          <a:p>
            <a:pPr lvl="1"/>
            <a:endParaRPr lang="en-US" dirty="0"/>
          </a:p>
          <a:p>
            <a:pPr lvl="1"/>
            <a:r>
              <a:rPr lang="en-US" dirty="0"/>
              <a:t>Presence of jugular venous distention (JVD) – obvious distention of the jugular veins in the neck</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CONGESTIVE HEART FAILURE</a:t>
            </a:r>
          </a:p>
        </p:txBody>
      </p:sp>
      <p:sp>
        <p:nvSpPr>
          <p:cNvPr id="5" name="Content Placeholder 4"/>
          <p:cNvSpPr>
            <a:spLocks noGrp="1"/>
          </p:cNvSpPr>
          <p:nvPr>
            <p:ph idx="1"/>
          </p:nvPr>
        </p:nvSpPr>
        <p:spPr/>
        <p:txBody>
          <a:bodyPr>
            <a:normAutofit lnSpcReduction="10000"/>
          </a:bodyPr>
          <a:lstStyle/>
          <a:p>
            <a:pPr lvl="1"/>
            <a:endParaRPr lang="en-US" dirty="0"/>
          </a:p>
          <a:p>
            <a:pPr lvl="1"/>
            <a:r>
              <a:rPr lang="en-US" dirty="0"/>
              <a:t>Classifying congestive heart failure</a:t>
            </a:r>
          </a:p>
          <a:p>
            <a:pPr lvl="2"/>
            <a:r>
              <a:rPr lang="en-US" dirty="0"/>
              <a:t>New York Heart Association (NYHA)</a:t>
            </a:r>
          </a:p>
          <a:p>
            <a:pPr lvl="3"/>
            <a:r>
              <a:rPr lang="en-US" dirty="0"/>
              <a:t>Class I</a:t>
            </a:r>
          </a:p>
          <a:p>
            <a:pPr lvl="4"/>
            <a:r>
              <a:rPr lang="en-US" dirty="0"/>
              <a:t>No limitation on physical activity</a:t>
            </a:r>
          </a:p>
          <a:p>
            <a:pPr lvl="4"/>
            <a:r>
              <a:rPr lang="en-US" dirty="0"/>
              <a:t>No overt symptoms</a:t>
            </a:r>
          </a:p>
          <a:p>
            <a:pPr lvl="3"/>
            <a:r>
              <a:rPr lang="en-US" dirty="0"/>
              <a:t>Class II</a:t>
            </a:r>
          </a:p>
          <a:p>
            <a:pPr lvl="4"/>
            <a:r>
              <a:rPr lang="en-US" dirty="0"/>
              <a:t>Slight limitation on physical activity </a:t>
            </a:r>
          </a:p>
          <a:p>
            <a:pPr lvl="4"/>
            <a:r>
              <a:rPr lang="en-US" dirty="0"/>
              <a:t>Comfortable at rest but normal physical activity causes symptoms of heart failure</a:t>
            </a:r>
          </a:p>
          <a:p>
            <a:pPr lvl="3"/>
            <a:r>
              <a:rPr lang="en-US" dirty="0"/>
              <a:t>Class III</a:t>
            </a:r>
          </a:p>
          <a:p>
            <a:pPr lvl="4"/>
            <a:r>
              <a:rPr lang="en-US" dirty="0"/>
              <a:t>Marked limitation on physical activities</a:t>
            </a:r>
          </a:p>
          <a:p>
            <a:pPr lvl="4"/>
            <a:r>
              <a:rPr lang="en-US" dirty="0"/>
              <a:t>Comfortable at rest but &lt; normal activity causes symptoms of heart failure</a:t>
            </a:r>
          </a:p>
          <a:p>
            <a:pPr lvl="3"/>
            <a:r>
              <a:rPr lang="en-US" dirty="0"/>
              <a:t>Class IV</a:t>
            </a:r>
          </a:p>
          <a:p>
            <a:pPr lvl="4"/>
            <a:r>
              <a:rPr lang="en-US" dirty="0"/>
              <a:t>Inability to carry on any activity without symptoms</a:t>
            </a:r>
          </a:p>
          <a:p>
            <a:pPr lvl="4"/>
            <a:r>
              <a:rPr lang="en-US" dirty="0"/>
              <a:t>Presence of symptoms even at rest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CONGESTIVE HEART FAILURE</a:t>
            </a:r>
          </a:p>
        </p:txBody>
      </p:sp>
      <p:sp>
        <p:nvSpPr>
          <p:cNvPr id="6" name="Content Placeholder 5"/>
          <p:cNvSpPr>
            <a:spLocks noGrp="1"/>
          </p:cNvSpPr>
          <p:nvPr>
            <p:ph idx="1"/>
          </p:nvPr>
        </p:nvSpPr>
        <p:spPr/>
        <p:txBody>
          <a:bodyPr>
            <a:normAutofit fontScale="92500" lnSpcReduction="10000"/>
          </a:bodyPr>
          <a:lstStyle/>
          <a:p>
            <a:r>
              <a:rPr lang="en-US" dirty="0"/>
              <a:t>Classifying congestive heart failure cont.</a:t>
            </a:r>
          </a:p>
          <a:p>
            <a:pPr lvl="1"/>
            <a:r>
              <a:rPr lang="en-US" dirty="0"/>
              <a:t>AHA- Divides the classification into Patient symptoms and objective assessment</a:t>
            </a:r>
          </a:p>
          <a:p>
            <a:pPr lvl="1"/>
            <a:r>
              <a:rPr lang="en-US" dirty="0"/>
              <a:t>Patient symptoms divided into four classifications I-IV</a:t>
            </a:r>
          </a:p>
          <a:p>
            <a:pPr lvl="2"/>
            <a:r>
              <a:rPr lang="en-US" dirty="0"/>
              <a:t>Class I</a:t>
            </a:r>
          </a:p>
          <a:p>
            <a:pPr lvl="3"/>
            <a:r>
              <a:rPr lang="en-US" dirty="0"/>
              <a:t>No limitation of physical activity. Ordinary physical activity does not cause undue fatigue, palpitation, </a:t>
            </a:r>
            <a:r>
              <a:rPr lang="en-US" dirty="0" err="1"/>
              <a:t>dyspnea</a:t>
            </a:r>
            <a:endParaRPr lang="en-US" dirty="0"/>
          </a:p>
          <a:p>
            <a:pPr lvl="2"/>
            <a:r>
              <a:rPr lang="en-US" dirty="0"/>
              <a:t>Class II</a:t>
            </a:r>
          </a:p>
          <a:p>
            <a:pPr lvl="3"/>
            <a:r>
              <a:rPr lang="en-US" dirty="0"/>
              <a:t>Slight limitation of physical activity. Comfortable at rest. Ordinary physical activity results in fatigue, palpitation, </a:t>
            </a:r>
            <a:r>
              <a:rPr lang="en-US" dirty="0" err="1"/>
              <a:t>dyspnea</a:t>
            </a:r>
            <a:endParaRPr lang="en-US" dirty="0"/>
          </a:p>
          <a:p>
            <a:pPr lvl="2"/>
            <a:r>
              <a:rPr lang="en-US" dirty="0"/>
              <a:t>Class III</a:t>
            </a:r>
          </a:p>
          <a:p>
            <a:pPr lvl="3"/>
            <a:r>
              <a:rPr lang="en-US" dirty="0"/>
              <a:t>Marked limitation of physical activity. Comfortable at rest. Less than ordinary activity causes fatigue, palpitation, or </a:t>
            </a:r>
            <a:r>
              <a:rPr lang="en-US" dirty="0" err="1"/>
              <a:t>dyspnea</a:t>
            </a:r>
            <a:endParaRPr lang="en-US" dirty="0"/>
          </a:p>
          <a:p>
            <a:pPr lvl="2"/>
            <a:r>
              <a:rPr lang="en-US" dirty="0"/>
              <a:t>Class IV</a:t>
            </a:r>
          </a:p>
          <a:p>
            <a:pPr lvl="3"/>
            <a:r>
              <a:rPr lang="en-US" dirty="0"/>
              <a:t>Unable to carry on any physical activity without discomfort. Symptoms of heart failure at rest. If any physical activity is undertaken, discomfort increases</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CONGESTIVE HEART FAILURE</a:t>
            </a:r>
            <a:endParaRPr lang="en-US" dirty="0"/>
          </a:p>
        </p:txBody>
      </p:sp>
      <p:sp>
        <p:nvSpPr>
          <p:cNvPr id="8" name="Content Placeholder 7"/>
          <p:cNvSpPr>
            <a:spLocks noGrp="1"/>
          </p:cNvSpPr>
          <p:nvPr>
            <p:ph idx="1"/>
          </p:nvPr>
        </p:nvSpPr>
        <p:spPr/>
        <p:txBody>
          <a:bodyPr>
            <a:normAutofit lnSpcReduction="10000"/>
          </a:bodyPr>
          <a:lstStyle/>
          <a:p>
            <a:r>
              <a:rPr lang="en-US" dirty="0"/>
              <a:t>Classifying congestive heart failure cont.</a:t>
            </a:r>
          </a:p>
          <a:p>
            <a:pPr lvl="1"/>
            <a:r>
              <a:rPr lang="en-US" dirty="0"/>
              <a:t>Objective assessment divided into four classifications A-D</a:t>
            </a:r>
          </a:p>
          <a:p>
            <a:pPr lvl="2"/>
            <a:r>
              <a:rPr lang="en-US" dirty="0"/>
              <a:t>Class A</a:t>
            </a:r>
          </a:p>
          <a:p>
            <a:pPr lvl="3"/>
            <a:r>
              <a:rPr lang="en-US" dirty="0"/>
              <a:t>No objective evidence of cardiovascular disease. No symptoms and no limitation in ordinary physical activity</a:t>
            </a:r>
          </a:p>
          <a:p>
            <a:pPr lvl="2"/>
            <a:r>
              <a:rPr lang="en-US" dirty="0"/>
              <a:t>Class B</a:t>
            </a:r>
          </a:p>
          <a:p>
            <a:pPr lvl="3"/>
            <a:r>
              <a:rPr lang="en-US" dirty="0"/>
              <a:t>Objective evidence of minimal cardiovascular disease. Mild symptoms and slight limitation during ordinary activity. Comfortable at rest</a:t>
            </a:r>
          </a:p>
          <a:p>
            <a:pPr lvl="2"/>
            <a:r>
              <a:rPr lang="en-US" dirty="0"/>
              <a:t>Class C</a:t>
            </a:r>
          </a:p>
          <a:p>
            <a:pPr lvl="3"/>
            <a:r>
              <a:rPr lang="en-US" dirty="0"/>
              <a:t>Objective evidence of moderately severe cardiovascular disease. Marked limitation in activity due to symptoms, even during less-than-ordinary activity. Comfortable only at rest</a:t>
            </a:r>
          </a:p>
          <a:p>
            <a:pPr lvl="2"/>
            <a:r>
              <a:rPr lang="en-US" dirty="0"/>
              <a:t>Class D</a:t>
            </a:r>
          </a:p>
          <a:p>
            <a:pPr lvl="3"/>
            <a:r>
              <a:rPr lang="en-US" dirty="0"/>
              <a:t>Objective evidence of severe cardiovascular disease. Severe limitations. Experiences symptoms even while at rest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CARDIOVASCULAR	 OBJECTIVES</a:t>
            </a:r>
          </a:p>
        </p:txBody>
      </p:sp>
      <p:sp>
        <p:nvSpPr>
          <p:cNvPr id="3" name="Content Placeholder 2"/>
          <p:cNvSpPr>
            <a:spLocks noGrp="1"/>
          </p:cNvSpPr>
          <p:nvPr>
            <p:ph idx="1"/>
          </p:nvPr>
        </p:nvSpPr>
        <p:spPr/>
        <p:txBody>
          <a:bodyPr>
            <a:normAutofit fontScale="85000" lnSpcReduction="20000"/>
          </a:bodyPr>
          <a:lstStyle/>
          <a:p>
            <a:r>
              <a:rPr lang="en-US" dirty="0"/>
              <a:t>Understand the function on ventricular assist devices</a:t>
            </a:r>
          </a:p>
          <a:p>
            <a:r>
              <a:rPr lang="en-US" dirty="0"/>
              <a:t>Describe assessment/management of patients with VADs</a:t>
            </a:r>
          </a:p>
          <a:p>
            <a:r>
              <a:rPr lang="en-US" dirty="0"/>
              <a:t>Discuss </a:t>
            </a:r>
            <a:r>
              <a:rPr lang="en-US" dirty="0" err="1"/>
              <a:t>pathophysiology</a:t>
            </a:r>
            <a:r>
              <a:rPr lang="en-US" dirty="0"/>
              <a:t> of congestive heart failure</a:t>
            </a:r>
          </a:p>
          <a:p>
            <a:r>
              <a:rPr lang="en-US" dirty="0"/>
              <a:t>Discuss the assessment and management of coronary disease and angina</a:t>
            </a:r>
          </a:p>
          <a:p>
            <a:r>
              <a:rPr lang="en-US" dirty="0"/>
              <a:t>List the S/S of acute MI</a:t>
            </a:r>
          </a:p>
          <a:p>
            <a:r>
              <a:rPr lang="en-US" dirty="0"/>
              <a:t>Identify injury patterns on a 12-Lead ECG</a:t>
            </a:r>
          </a:p>
          <a:p>
            <a:r>
              <a:rPr lang="en-US" dirty="0"/>
              <a:t>Differentiate STEMI from STEMI imposters</a:t>
            </a:r>
          </a:p>
          <a:p>
            <a:r>
              <a:rPr lang="en-US" dirty="0"/>
              <a:t>Explain the procedure for managing acute MI including STEMI and non-STEMI presentations</a:t>
            </a:r>
          </a:p>
          <a:p>
            <a:r>
              <a:rPr lang="en-US" dirty="0"/>
              <a:t>Understand the benefits of reperfusion techniques in patients with AMI or suspected AMI</a:t>
            </a:r>
          </a:p>
        </p:txBody>
      </p:sp>
    </p:spTree>
    <p:extLst>
      <p:ext uri="{BB962C8B-B14F-4D97-AF65-F5344CB8AC3E}">
        <p14:creationId xmlns="" xmlns:p14="http://schemas.microsoft.com/office/powerpoint/2010/main" val="1772969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CONGESTIVE HEART FAILURE</a:t>
            </a:r>
          </a:p>
        </p:txBody>
      </p:sp>
      <p:sp>
        <p:nvSpPr>
          <p:cNvPr id="5" name="Content Placeholder 4"/>
          <p:cNvSpPr>
            <a:spLocks noGrp="1"/>
          </p:cNvSpPr>
          <p:nvPr>
            <p:ph idx="1"/>
          </p:nvPr>
        </p:nvSpPr>
        <p:spPr/>
        <p:txBody>
          <a:bodyPr/>
          <a:lstStyle/>
          <a:p>
            <a:r>
              <a:rPr lang="en-US" dirty="0"/>
              <a:t>ECG findings in congestive heart failure</a:t>
            </a:r>
          </a:p>
          <a:p>
            <a:pPr lvl="1"/>
            <a:r>
              <a:rPr lang="en-US" dirty="0"/>
              <a:t>Ischemic heart disease</a:t>
            </a:r>
          </a:p>
          <a:p>
            <a:pPr lvl="2"/>
            <a:r>
              <a:rPr lang="en-US" dirty="0"/>
              <a:t>Myocardial arteries are narrowed</a:t>
            </a:r>
          </a:p>
          <a:p>
            <a:pPr lvl="1"/>
            <a:r>
              <a:rPr lang="en-US" dirty="0"/>
              <a:t>Dilated </a:t>
            </a:r>
            <a:r>
              <a:rPr lang="en-US" dirty="0" err="1"/>
              <a:t>cardiomyopathy</a:t>
            </a:r>
            <a:endParaRPr lang="en-US" dirty="0"/>
          </a:p>
          <a:p>
            <a:pPr lvl="2"/>
            <a:r>
              <a:rPr lang="en-US" dirty="0"/>
              <a:t>Enlargement of the left ventricle causes it to weaken decreasing the ability to pump blood; frequently caused by ischemic heart disease, uncontrolled hypertension, and </a:t>
            </a:r>
            <a:r>
              <a:rPr lang="en-US" dirty="0" err="1"/>
              <a:t>valvular</a:t>
            </a:r>
            <a:r>
              <a:rPr lang="en-US" dirty="0"/>
              <a:t> disease</a:t>
            </a:r>
          </a:p>
          <a:p>
            <a:pPr lvl="1"/>
            <a:r>
              <a:rPr lang="en-US" dirty="0" err="1"/>
              <a:t>Amyloidosis</a:t>
            </a:r>
            <a:endParaRPr lang="en-US" dirty="0"/>
          </a:p>
          <a:p>
            <a:pPr lvl="2"/>
            <a:r>
              <a:rPr lang="en-US" dirty="0"/>
              <a:t>Rare disease that causes buildup of </a:t>
            </a:r>
            <a:r>
              <a:rPr lang="en-US" dirty="0" err="1"/>
              <a:t>Amyloid</a:t>
            </a:r>
            <a:r>
              <a:rPr lang="en-US" dirty="0"/>
              <a:t> (protein produced in bone marrow) in organs, frequently the heart, liver, kidneys, and spleen</a:t>
            </a:r>
          </a:p>
          <a:p>
            <a:pPr lvl="1"/>
            <a:r>
              <a:rPr lang="en-US" dirty="0"/>
              <a:t>Idiopathic dilated </a:t>
            </a:r>
            <a:r>
              <a:rPr lang="en-US" dirty="0" err="1"/>
              <a:t>cardiomyopathy</a:t>
            </a:r>
            <a:endParaRPr lang="en-US" dirty="0"/>
          </a:p>
          <a:p>
            <a:pPr lvl="2"/>
            <a:r>
              <a:rPr lang="en-US" dirty="0"/>
              <a:t>Dilated </a:t>
            </a:r>
            <a:r>
              <a:rPr lang="en-US" dirty="0" err="1"/>
              <a:t>cardiomyopathy</a:t>
            </a:r>
            <a:r>
              <a:rPr lang="en-US" dirty="0"/>
              <a:t> of an unknown cause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CONGESTIVE HEART FAILURE</a:t>
            </a:r>
          </a:p>
        </p:txBody>
      </p:sp>
      <p:sp>
        <p:nvSpPr>
          <p:cNvPr id="5" name="Content Placeholder 4"/>
          <p:cNvSpPr>
            <a:spLocks noGrp="1"/>
          </p:cNvSpPr>
          <p:nvPr>
            <p:ph idx="1"/>
          </p:nvPr>
        </p:nvSpPr>
        <p:spPr/>
        <p:txBody>
          <a:bodyPr/>
          <a:lstStyle/>
          <a:p>
            <a:r>
              <a:rPr lang="en-US" dirty="0"/>
              <a:t>ECG findings in congestive heart failure cont.</a:t>
            </a:r>
          </a:p>
          <a:p>
            <a:pPr lvl="1"/>
            <a:r>
              <a:rPr lang="en-US" dirty="0"/>
              <a:t>Ischemic heart disease</a:t>
            </a:r>
          </a:p>
          <a:p>
            <a:pPr lvl="2"/>
            <a:r>
              <a:rPr lang="en-US" dirty="0"/>
              <a:t>N-STEMI</a:t>
            </a:r>
          </a:p>
          <a:p>
            <a:pPr lvl="3"/>
            <a:r>
              <a:rPr lang="en-US" dirty="0"/>
              <a:t>Non-ST segment Elevated Myocardial Infarction</a:t>
            </a:r>
          </a:p>
          <a:p>
            <a:pPr lvl="4"/>
            <a:r>
              <a:rPr lang="en-US" dirty="0"/>
              <a:t>ST depression</a:t>
            </a:r>
          </a:p>
          <a:p>
            <a:pPr lvl="5"/>
            <a:r>
              <a:rPr lang="en-US" dirty="0"/>
              <a:t>Horizontal or </a:t>
            </a:r>
            <a:r>
              <a:rPr lang="en-US" dirty="0" err="1"/>
              <a:t>downsloping</a:t>
            </a:r>
            <a:r>
              <a:rPr lang="en-US" dirty="0"/>
              <a:t> depression ≥ 0.5 mm at the J-point in 2 or more contiguous leads</a:t>
            </a:r>
          </a:p>
          <a:p>
            <a:pPr lvl="5">
              <a:buNone/>
            </a:pPr>
            <a:endParaRPr lang="en-US" dirty="0"/>
          </a:p>
          <a:p>
            <a:pPr lvl="2"/>
            <a:r>
              <a:rPr lang="en-US" dirty="0"/>
              <a:t>Unstable angina pectoris </a:t>
            </a:r>
          </a:p>
          <a:p>
            <a:pPr lvl="3"/>
            <a:r>
              <a:rPr lang="en-US" dirty="0"/>
              <a:t>Symptomatic chest pain without present ECG changes, cardiac enzyme testing confirms</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CONGESTIVE HEART FAILURE</a:t>
            </a:r>
          </a:p>
        </p:txBody>
      </p:sp>
      <p:sp>
        <p:nvSpPr>
          <p:cNvPr id="5" name="Content Placeholder 4"/>
          <p:cNvSpPr>
            <a:spLocks noGrp="1"/>
          </p:cNvSpPr>
          <p:nvPr>
            <p:ph idx="1"/>
          </p:nvPr>
        </p:nvSpPr>
        <p:spPr/>
        <p:txBody>
          <a:bodyPr/>
          <a:lstStyle/>
          <a:p>
            <a:r>
              <a:rPr lang="en-US" dirty="0"/>
              <a:t>ECG findings in congestive heart failure cont.</a:t>
            </a:r>
          </a:p>
          <a:p>
            <a:pPr lvl="1"/>
            <a:r>
              <a:rPr lang="en-US" dirty="0"/>
              <a:t>Dilated </a:t>
            </a:r>
            <a:r>
              <a:rPr lang="en-US" dirty="0" err="1"/>
              <a:t>cardiomyopathy</a:t>
            </a:r>
            <a:r>
              <a:rPr lang="en-US" dirty="0"/>
              <a:t> / idiopathic </a:t>
            </a:r>
            <a:r>
              <a:rPr lang="en-US" dirty="0" err="1"/>
              <a:t>cardiomyopathy</a:t>
            </a:r>
            <a:endParaRPr lang="en-US" dirty="0"/>
          </a:p>
          <a:p>
            <a:pPr lvl="2"/>
            <a:r>
              <a:rPr lang="en-US" dirty="0"/>
              <a:t>While there are no specific abnormalities noted with DCM/ICM the ECG does not look normal.</a:t>
            </a:r>
          </a:p>
          <a:p>
            <a:pPr lvl="2"/>
            <a:endParaRPr lang="en-US" dirty="0"/>
          </a:p>
          <a:p>
            <a:pPr lvl="2"/>
            <a:r>
              <a:rPr lang="en-US" dirty="0"/>
              <a:t>Most common changes are ones also associated with </a:t>
            </a:r>
            <a:r>
              <a:rPr lang="en-US" dirty="0" err="1"/>
              <a:t>atrial</a:t>
            </a:r>
            <a:r>
              <a:rPr lang="en-US" dirty="0"/>
              <a:t> hypertrophy or ventricular hypertrophy.</a:t>
            </a:r>
          </a:p>
          <a:p>
            <a:pPr lvl="2"/>
            <a:endParaRPr lang="en-US" dirty="0"/>
          </a:p>
          <a:p>
            <a:pPr lvl="2"/>
            <a:r>
              <a:rPr lang="en-US" dirty="0"/>
              <a:t>QRS discrepancies in V4-V6 with associated low voltage QRS in limb leads.</a:t>
            </a:r>
          </a:p>
          <a:p>
            <a:pPr lvl="2"/>
            <a:endParaRPr lang="en-US" dirty="0"/>
          </a:p>
          <a:p>
            <a:pPr lvl="2"/>
            <a:r>
              <a:rPr lang="en-US" dirty="0" err="1"/>
              <a:t>Pseudoinfarction</a:t>
            </a:r>
            <a:r>
              <a:rPr lang="en-US" dirty="0"/>
              <a:t> pattern in V1-V4.</a:t>
            </a:r>
          </a:p>
          <a:p>
            <a:pPr lvl="2"/>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CONGESTIVE HEART FAILURE</a:t>
            </a:r>
          </a:p>
        </p:txBody>
      </p:sp>
      <p:sp>
        <p:nvSpPr>
          <p:cNvPr id="5" name="Content Placeholder 4"/>
          <p:cNvSpPr>
            <a:spLocks noGrp="1"/>
          </p:cNvSpPr>
          <p:nvPr>
            <p:ph idx="1"/>
          </p:nvPr>
        </p:nvSpPr>
        <p:spPr/>
        <p:txBody>
          <a:bodyPr/>
          <a:lstStyle/>
          <a:p>
            <a:r>
              <a:rPr lang="en-US" dirty="0"/>
              <a:t>CPAP (Continuous Positive Airway Pressure)</a:t>
            </a:r>
          </a:p>
          <a:p>
            <a:pPr lvl="1"/>
            <a:r>
              <a:rPr lang="en-US" dirty="0"/>
              <a:t>Indications</a:t>
            </a:r>
          </a:p>
          <a:p>
            <a:pPr lvl="2"/>
            <a:r>
              <a:rPr lang="en-US" dirty="0"/>
              <a:t>Respiratory distress with symptoms consistent with:</a:t>
            </a:r>
          </a:p>
          <a:p>
            <a:pPr lvl="3"/>
            <a:r>
              <a:rPr lang="en-US" dirty="0"/>
              <a:t>CHF, COPD, Asthma, Pulmonary Edema, or Pneumonia</a:t>
            </a:r>
          </a:p>
          <a:p>
            <a:pPr lvl="2"/>
            <a:r>
              <a:rPr lang="en-US" dirty="0"/>
              <a:t>Is awake and oriented</a:t>
            </a:r>
          </a:p>
          <a:p>
            <a:pPr lvl="2"/>
            <a:r>
              <a:rPr lang="en-US" dirty="0"/>
              <a:t>&gt; 12 years old</a:t>
            </a:r>
          </a:p>
          <a:p>
            <a:pPr lvl="2"/>
            <a:r>
              <a:rPr lang="en-US" dirty="0"/>
              <a:t>Ability to maintain open airway</a:t>
            </a:r>
          </a:p>
          <a:p>
            <a:pPr lvl="2"/>
            <a:r>
              <a:rPr lang="en-US" dirty="0"/>
              <a:t>SBP &gt; 90</a:t>
            </a:r>
          </a:p>
          <a:p>
            <a:pPr lvl="2"/>
            <a:r>
              <a:rPr lang="en-US" dirty="0"/>
              <a:t>And at least TWO of the following:</a:t>
            </a:r>
          </a:p>
          <a:p>
            <a:pPr lvl="3"/>
            <a:r>
              <a:rPr lang="en-US" dirty="0"/>
              <a:t>Retractions or accessory muscle use</a:t>
            </a:r>
          </a:p>
          <a:p>
            <a:pPr lvl="3"/>
            <a:r>
              <a:rPr lang="en-US" dirty="0"/>
              <a:t>Respirations &gt;24 per minute</a:t>
            </a:r>
          </a:p>
          <a:p>
            <a:pPr lvl="3"/>
            <a:r>
              <a:rPr lang="en-US" dirty="0"/>
              <a:t>Inability to speak full sentences due to </a:t>
            </a:r>
            <a:r>
              <a:rPr lang="en-US" dirty="0" err="1"/>
              <a:t>dyspnea</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CONGESTIVE HEART FAILURE</a:t>
            </a:r>
          </a:p>
        </p:txBody>
      </p:sp>
      <p:sp>
        <p:nvSpPr>
          <p:cNvPr id="3" name="Content Placeholder 2"/>
          <p:cNvSpPr>
            <a:spLocks noGrp="1"/>
          </p:cNvSpPr>
          <p:nvPr>
            <p:ph idx="1"/>
          </p:nvPr>
        </p:nvSpPr>
        <p:spPr/>
        <p:txBody>
          <a:bodyPr/>
          <a:lstStyle/>
          <a:p>
            <a:r>
              <a:rPr lang="en-US" dirty="0"/>
              <a:t>CPAP cont.</a:t>
            </a:r>
          </a:p>
          <a:p>
            <a:pPr lvl="1"/>
            <a:r>
              <a:rPr lang="en-US" dirty="0"/>
              <a:t>Contraindications</a:t>
            </a:r>
          </a:p>
          <a:p>
            <a:pPr lvl="2"/>
            <a:r>
              <a:rPr lang="en-US" dirty="0"/>
              <a:t>Respiratory arrest</a:t>
            </a:r>
          </a:p>
          <a:p>
            <a:pPr lvl="2"/>
            <a:r>
              <a:rPr lang="en-US" dirty="0"/>
              <a:t>Hypotension</a:t>
            </a:r>
          </a:p>
          <a:p>
            <a:pPr lvl="2"/>
            <a:r>
              <a:rPr lang="en-US" dirty="0"/>
              <a:t>Suspected </a:t>
            </a:r>
            <a:r>
              <a:rPr lang="en-US" dirty="0" err="1"/>
              <a:t>pneumothorax</a:t>
            </a:r>
            <a:endParaRPr lang="en-US" dirty="0"/>
          </a:p>
          <a:p>
            <a:pPr lvl="2"/>
            <a:r>
              <a:rPr lang="en-US" dirty="0" err="1"/>
              <a:t>Tracheostomy</a:t>
            </a:r>
            <a:endParaRPr lang="en-US" dirty="0"/>
          </a:p>
          <a:p>
            <a:pPr lvl="2"/>
            <a:r>
              <a:rPr lang="en-US" dirty="0"/>
              <a:t>FBAO</a:t>
            </a:r>
          </a:p>
          <a:p>
            <a:pPr lvl="2"/>
            <a:r>
              <a:rPr lang="en-US" dirty="0"/>
              <a:t>Facial deformity or swelling causing seal issues</a:t>
            </a:r>
          </a:p>
          <a:p>
            <a:pPr lvl="2"/>
            <a:r>
              <a:rPr lang="en-US" dirty="0"/>
              <a:t>Actively vomiting</a:t>
            </a:r>
          </a:p>
          <a:p>
            <a:pPr lvl="2"/>
            <a:r>
              <a:rPr lang="en-US" dirty="0"/>
              <a:t>Recent facial, neurological, or gastric surgery</a:t>
            </a:r>
          </a:p>
          <a:p>
            <a:pPr lvl="2"/>
            <a:r>
              <a:rPr lang="en-US" dirty="0"/>
              <a:t>Chest, head, or face trauma</a:t>
            </a:r>
          </a:p>
          <a:p>
            <a:pPr lvl="2"/>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CONGESTIVE HEART FAILURE</a:t>
            </a:r>
          </a:p>
        </p:txBody>
      </p:sp>
      <p:sp>
        <p:nvSpPr>
          <p:cNvPr id="5" name="Content Placeholder 4"/>
          <p:cNvSpPr>
            <a:spLocks noGrp="1"/>
          </p:cNvSpPr>
          <p:nvPr>
            <p:ph idx="1"/>
          </p:nvPr>
        </p:nvSpPr>
        <p:spPr/>
        <p:txBody>
          <a:bodyPr/>
          <a:lstStyle/>
          <a:p>
            <a:r>
              <a:rPr lang="en-US" dirty="0"/>
              <a:t>Nitro</a:t>
            </a:r>
          </a:p>
          <a:p>
            <a:pPr lvl="1"/>
            <a:r>
              <a:rPr lang="en-US" dirty="0"/>
              <a:t>If the patient presents with </a:t>
            </a:r>
            <a:r>
              <a:rPr lang="en-US" dirty="0" err="1"/>
              <a:t>rales</a:t>
            </a:r>
            <a:r>
              <a:rPr lang="en-US" dirty="0"/>
              <a:t> and has a SBP &gt;180</a:t>
            </a:r>
          </a:p>
          <a:p>
            <a:pPr lvl="2"/>
            <a:r>
              <a:rPr lang="en-US" dirty="0"/>
              <a:t>Administer Nitro 0.4mg SL q 3-5 minutes to total dose 1.2mg</a:t>
            </a:r>
          </a:p>
          <a:p>
            <a:pPr lvl="3"/>
            <a:r>
              <a:rPr lang="en-US" dirty="0"/>
              <a:t>Obtain a manual BP between doses of Nitro and monitor patient’s condition prior to continuation of Nitro therapy</a:t>
            </a:r>
          </a:p>
          <a:p>
            <a:pPr lvl="3">
              <a:buNone/>
            </a:pPr>
            <a:endParaRPr lang="en-US" dirty="0"/>
          </a:p>
          <a:p>
            <a:pPr lvl="2"/>
            <a:r>
              <a:rPr lang="en-US" dirty="0"/>
              <a:t>Note that if patient has taken sexual enhancement medication within the past 24-72 hours depending on medication do NOT administer Nitro</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CONGESTIVE HEART FAILURE</a:t>
            </a:r>
            <a:endParaRPr lang="en-US" dirty="0"/>
          </a:p>
        </p:txBody>
      </p:sp>
      <p:sp>
        <p:nvSpPr>
          <p:cNvPr id="8" name="Content Placeholder 7"/>
          <p:cNvSpPr>
            <a:spLocks noGrp="1"/>
          </p:cNvSpPr>
          <p:nvPr>
            <p:ph idx="1"/>
          </p:nvPr>
        </p:nvSpPr>
        <p:spPr/>
        <p:txBody>
          <a:bodyPr/>
          <a:lstStyle/>
          <a:p>
            <a:r>
              <a:rPr lang="en-US" dirty="0" err="1"/>
              <a:t>Lasix</a:t>
            </a:r>
            <a:endParaRPr lang="en-US" dirty="0"/>
          </a:p>
          <a:p>
            <a:pPr lvl="1"/>
            <a:r>
              <a:rPr lang="en-US" dirty="0"/>
              <a:t>If the patient does NOT take </a:t>
            </a:r>
            <a:r>
              <a:rPr lang="en-US" dirty="0" err="1"/>
              <a:t>Lasix</a:t>
            </a:r>
            <a:r>
              <a:rPr lang="en-US" dirty="0"/>
              <a:t> and systolic BP &gt; 100</a:t>
            </a:r>
          </a:p>
          <a:p>
            <a:pPr lvl="2"/>
            <a:r>
              <a:rPr lang="en-US" dirty="0"/>
              <a:t>Administer 40mg </a:t>
            </a:r>
            <a:r>
              <a:rPr lang="en-US" dirty="0" err="1"/>
              <a:t>Lasix</a:t>
            </a:r>
            <a:r>
              <a:rPr lang="en-US" dirty="0"/>
              <a:t> IV/IO</a:t>
            </a:r>
          </a:p>
          <a:p>
            <a:pPr lvl="2">
              <a:buNone/>
            </a:pPr>
            <a:endParaRPr lang="en-US" dirty="0"/>
          </a:p>
          <a:p>
            <a:pPr lvl="1"/>
            <a:r>
              <a:rPr lang="en-US" dirty="0"/>
              <a:t>If the patient DOES take </a:t>
            </a:r>
            <a:r>
              <a:rPr lang="en-US" dirty="0" err="1"/>
              <a:t>Lasix</a:t>
            </a:r>
            <a:r>
              <a:rPr lang="en-US" dirty="0"/>
              <a:t> and systolic BP &gt; 100</a:t>
            </a:r>
          </a:p>
          <a:p>
            <a:pPr lvl="2"/>
            <a:r>
              <a:rPr lang="en-US" dirty="0"/>
              <a:t>Administer 80mg </a:t>
            </a:r>
            <a:r>
              <a:rPr lang="en-US" dirty="0" err="1"/>
              <a:t>Lasix</a:t>
            </a:r>
            <a:r>
              <a:rPr lang="en-US" dirty="0"/>
              <a:t> IV/IO</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lstStyle/>
          <a:p>
            <a:r>
              <a:rPr lang="en-US" dirty="0"/>
              <a:t>What is acute coronary syndrome?</a:t>
            </a:r>
          </a:p>
          <a:p>
            <a:pPr lvl="1"/>
            <a:r>
              <a:rPr lang="en-US" dirty="0"/>
              <a:t>A condition in which blood supplied to the heart muscle is suddenly blocked.</a:t>
            </a:r>
          </a:p>
          <a:p>
            <a:pPr lvl="1"/>
            <a:endParaRPr lang="en-US" dirty="0"/>
          </a:p>
          <a:p>
            <a:r>
              <a:rPr lang="en-US" dirty="0"/>
              <a:t>What are some common acute coronary syndromes?</a:t>
            </a:r>
          </a:p>
          <a:p>
            <a:pPr lvl="1"/>
            <a:r>
              <a:rPr lang="en-US" dirty="0"/>
              <a:t>Unstable angina</a:t>
            </a:r>
          </a:p>
          <a:p>
            <a:pPr lvl="1"/>
            <a:endParaRPr lang="en-US" dirty="0"/>
          </a:p>
          <a:p>
            <a:pPr lvl="1"/>
            <a:r>
              <a:rPr lang="en-US" dirty="0"/>
              <a:t>N-STEMI</a:t>
            </a:r>
          </a:p>
          <a:p>
            <a:pPr lvl="1"/>
            <a:endParaRPr lang="en-US" dirty="0"/>
          </a:p>
          <a:p>
            <a:pPr lvl="1"/>
            <a:r>
              <a:rPr lang="en-US" dirty="0"/>
              <a:t>STEMI</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lstStyle/>
          <a:p>
            <a:r>
              <a:rPr lang="en-US" dirty="0"/>
              <a:t>Signs and symptoms of ACS</a:t>
            </a:r>
          </a:p>
          <a:p>
            <a:pPr lvl="1"/>
            <a:r>
              <a:rPr lang="en-US" dirty="0"/>
              <a:t>Chest pain (angina) or discomfort</a:t>
            </a:r>
          </a:p>
          <a:p>
            <a:pPr lvl="1"/>
            <a:r>
              <a:rPr lang="en-US" dirty="0"/>
              <a:t>Radiating pain</a:t>
            </a:r>
          </a:p>
          <a:p>
            <a:pPr lvl="1"/>
            <a:r>
              <a:rPr lang="en-US" dirty="0"/>
              <a:t>Nausea and/or vomiting</a:t>
            </a:r>
          </a:p>
          <a:p>
            <a:pPr lvl="1"/>
            <a:r>
              <a:rPr lang="en-US" dirty="0"/>
              <a:t>Indigestion</a:t>
            </a:r>
          </a:p>
          <a:p>
            <a:pPr lvl="1"/>
            <a:r>
              <a:rPr lang="en-US" dirty="0" err="1"/>
              <a:t>Dyspnea</a:t>
            </a:r>
            <a:endParaRPr lang="en-US" dirty="0"/>
          </a:p>
          <a:p>
            <a:pPr lvl="1"/>
            <a:r>
              <a:rPr lang="en-US" dirty="0"/>
              <a:t>Diaphoresis</a:t>
            </a:r>
          </a:p>
          <a:p>
            <a:pPr lvl="1"/>
            <a:r>
              <a:rPr lang="en-US" dirty="0"/>
              <a:t>Lightheadedness, dizziness, syncope</a:t>
            </a:r>
          </a:p>
          <a:p>
            <a:pPr lvl="1"/>
            <a:r>
              <a:rPr lang="en-US" dirty="0"/>
              <a:t>Fatigue</a:t>
            </a:r>
          </a:p>
          <a:p>
            <a:pPr lvl="1"/>
            <a:r>
              <a:rPr lang="en-US" dirty="0"/>
              <a:t>Restlessness</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lstStyle/>
          <a:p>
            <a:r>
              <a:rPr lang="en-US" dirty="0"/>
              <a:t>Signs and symptoms of ACS cont.</a:t>
            </a:r>
          </a:p>
          <a:p>
            <a:pPr lvl="1"/>
            <a:r>
              <a:rPr lang="en-US" dirty="0"/>
              <a:t>Angina is usually described as aching, pressure, tightness, or burning</a:t>
            </a:r>
          </a:p>
          <a:p>
            <a:pPr lvl="1"/>
            <a:r>
              <a:rPr lang="en-US" dirty="0"/>
              <a:t>Pain usually radiates from chest to shoulders, arms, upper abdomen, back, neck, or jaw</a:t>
            </a:r>
          </a:p>
          <a:p>
            <a:pPr lvl="1"/>
            <a:r>
              <a:rPr lang="en-US" dirty="0"/>
              <a:t>Signs and symptoms may vary significantly, depending on:</a:t>
            </a:r>
          </a:p>
          <a:p>
            <a:pPr lvl="2"/>
            <a:r>
              <a:rPr lang="en-US" dirty="0"/>
              <a:t>Age</a:t>
            </a:r>
          </a:p>
          <a:p>
            <a:pPr lvl="2"/>
            <a:r>
              <a:rPr lang="en-US" dirty="0"/>
              <a:t>Sex</a:t>
            </a:r>
          </a:p>
          <a:p>
            <a:pPr lvl="2"/>
            <a:r>
              <a:rPr lang="en-US" dirty="0"/>
              <a:t>Previous medical history</a:t>
            </a:r>
          </a:p>
          <a:p>
            <a:r>
              <a:rPr lang="en-US" dirty="0"/>
              <a:t>Women , older adults, and diabetics are all more likely to have signs and symptoms without chest pain</a:t>
            </a:r>
          </a:p>
          <a:p>
            <a:pPr lvl="2"/>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CARDIOVASCULAR	 OBJECTIVES</a:t>
            </a:r>
          </a:p>
        </p:txBody>
      </p:sp>
      <p:sp>
        <p:nvSpPr>
          <p:cNvPr id="3" name="Content Placeholder 2"/>
          <p:cNvSpPr>
            <a:spLocks noGrp="1"/>
          </p:cNvSpPr>
          <p:nvPr>
            <p:ph idx="1"/>
          </p:nvPr>
        </p:nvSpPr>
        <p:spPr/>
        <p:txBody>
          <a:bodyPr>
            <a:normAutofit fontScale="92500" lnSpcReduction="20000"/>
          </a:bodyPr>
          <a:lstStyle/>
          <a:p>
            <a:r>
              <a:rPr lang="en-US" dirty="0"/>
              <a:t>Demonstrate current techniques of cardiac arrest management</a:t>
            </a:r>
          </a:p>
          <a:p>
            <a:r>
              <a:rPr lang="en-US" dirty="0"/>
              <a:t>Discuss airway issues in cardiac arrest management</a:t>
            </a:r>
          </a:p>
          <a:p>
            <a:r>
              <a:rPr lang="en-US" dirty="0"/>
              <a:t>Discuss airway issues in cardiac arrest management</a:t>
            </a:r>
          </a:p>
          <a:p>
            <a:r>
              <a:rPr lang="en-US" dirty="0"/>
              <a:t>Determine criteria for terminating cardiac arrest in the out-of-hospital setting</a:t>
            </a:r>
          </a:p>
          <a:p>
            <a:r>
              <a:rPr lang="en-US" dirty="0"/>
              <a:t>Identify signs associated with ROSC</a:t>
            </a:r>
          </a:p>
          <a:p>
            <a:r>
              <a:rPr lang="en-US" dirty="0" err="1"/>
              <a:t>Descibe</a:t>
            </a:r>
            <a:r>
              <a:rPr lang="en-US" dirty="0"/>
              <a:t> how to effectively manage hemodynamic instability</a:t>
            </a:r>
          </a:p>
          <a:p>
            <a:r>
              <a:rPr lang="en-US" dirty="0"/>
              <a:t>List possible causes of cardiac arrest</a:t>
            </a:r>
          </a:p>
          <a:p>
            <a:r>
              <a:rPr lang="en-US" dirty="0"/>
              <a:t>Make appropriate treatment choices</a:t>
            </a:r>
          </a:p>
          <a:p>
            <a:r>
              <a:rPr lang="en-US" dirty="0"/>
              <a:t>Make appropriate destination decision</a:t>
            </a:r>
          </a:p>
        </p:txBody>
      </p:sp>
    </p:spTree>
    <p:extLst>
      <p:ext uri="{BB962C8B-B14F-4D97-AF65-F5344CB8AC3E}">
        <p14:creationId xmlns="" xmlns:p14="http://schemas.microsoft.com/office/powerpoint/2010/main" val="1772969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normAutofit lnSpcReduction="10000"/>
          </a:bodyPr>
          <a:lstStyle/>
          <a:p>
            <a:r>
              <a:rPr lang="en-US" dirty="0"/>
              <a:t>What causes ACS?</a:t>
            </a:r>
          </a:p>
          <a:p>
            <a:pPr lvl="1"/>
            <a:r>
              <a:rPr lang="en-US" dirty="0"/>
              <a:t>Plaque buildup in or on the arteries ruptures or splits causing a blood clot to form</a:t>
            </a:r>
          </a:p>
          <a:p>
            <a:pPr lvl="1"/>
            <a:endParaRPr lang="en-US" dirty="0"/>
          </a:p>
          <a:p>
            <a:pPr lvl="1"/>
            <a:r>
              <a:rPr lang="en-US" dirty="0"/>
              <a:t>The clot becomes lodged in an artery and obstructs blood flow to the heart</a:t>
            </a:r>
          </a:p>
          <a:p>
            <a:pPr lvl="1"/>
            <a:endParaRPr lang="en-US" dirty="0"/>
          </a:p>
          <a:p>
            <a:pPr lvl="1"/>
            <a:r>
              <a:rPr lang="en-US" dirty="0"/>
              <a:t>Absent flow of oxygenated blood causes ischemia followed by infarction</a:t>
            </a:r>
          </a:p>
          <a:p>
            <a:pPr lvl="1"/>
            <a:endParaRPr lang="en-US" dirty="0"/>
          </a:p>
          <a:p>
            <a:pPr lvl="1"/>
            <a:r>
              <a:rPr lang="en-US" dirty="0"/>
              <a:t>Even in only ischemia the decreased oxygenation causes abnormal or inefficient work of the heart</a:t>
            </a:r>
          </a:p>
          <a:p>
            <a:pPr lvl="1"/>
            <a:endParaRPr lang="en-US" dirty="0"/>
          </a:p>
          <a:p>
            <a:pPr lvl="1"/>
            <a:r>
              <a:rPr lang="en-US" dirty="0"/>
              <a:t>ACS that does not result in cell death is known as unstable angina</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normAutofit lnSpcReduction="10000"/>
          </a:bodyPr>
          <a:lstStyle/>
          <a:p>
            <a:r>
              <a:rPr lang="en-US" dirty="0"/>
              <a:t>Risk factors for ACS</a:t>
            </a:r>
          </a:p>
          <a:p>
            <a:pPr lvl="1"/>
            <a:r>
              <a:rPr lang="en-US" dirty="0"/>
              <a:t>Age &gt;45 for men or &gt;55 for women</a:t>
            </a:r>
          </a:p>
          <a:p>
            <a:pPr lvl="1"/>
            <a:r>
              <a:rPr lang="en-US" dirty="0"/>
              <a:t>Hypertension</a:t>
            </a:r>
          </a:p>
          <a:p>
            <a:pPr lvl="1"/>
            <a:r>
              <a:rPr lang="en-US" dirty="0"/>
              <a:t>Hypercholesterolemia</a:t>
            </a:r>
          </a:p>
          <a:p>
            <a:pPr lvl="1"/>
            <a:r>
              <a:rPr lang="en-US" dirty="0"/>
              <a:t>Smoking</a:t>
            </a:r>
          </a:p>
          <a:p>
            <a:pPr lvl="1"/>
            <a:r>
              <a:rPr lang="en-US" dirty="0"/>
              <a:t>Sedentary lifestyle</a:t>
            </a:r>
          </a:p>
          <a:p>
            <a:pPr lvl="1"/>
            <a:r>
              <a:rPr lang="en-US" dirty="0"/>
              <a:t>Diet</a:t>
            </a:r>
          </a:p>
          <a:p>
            <a:pPr lvl="1"/>
            <a:r>
              <a:rPr lang="en-US" dirty="0"/>
              <a:t>Obesity</a:t>
            </a:r>
          </a:p>
          <a:p>
            <a:pPr lvl="1"/>
            <a:r>
              <a:rPr lang="en-US" dirty="0"/>
              <a:t>Diabetes</a:t>
            </a:r>
          </a:p>
          <a:p>
            <a:pPr lvl="1"/>
            <a:r>
              <a:rPr lang="en-US" dirty="0"/>
              <a:t>Family history</a:t>
            </a:r>
          </a:p>
          <a:p>
            <a:pPr lvl="1"/>
            <a:r>
              <a:rPr lang="en-US" dirty="0"/>
              <a:t>Gestational diabetes</a:t>
            </a:r>
          </a:p>
          <a:p>
            <a:pPr lvl="1"/>
            <a:r>
              <a:rPr lang="en-US" dirty="0"/>
              <a:t>Preeclampsia</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lstStyle/>
          <a:p>
            <a:r>
              <a:rPr lang="en-US" dirty="0"/>
              <a:t>12-Lead ECG</a:t>
            </a:r>
          </a:p>
          <a:p>
            <a:pPr lvl="1"/>
            <a:r>
              <a:rPr lang="en-US" dirty="0"/>
              <a:t>Grouping</a:t>
            </a:r>
          </a:p>
          <a:p>
            <a:pPr lvl="2"/>
            <a:r>
              <a:rPr lang="en-US" dirty="0"/>
              <a:t>High Lateral</a:t>
            </a:r>
          </a:p>
          <a:p>
            <a:pPr lvl="3"/>
            <a:r>
              <a:rPr lang="en-US" dirty="0"/>
              <a:t>I and </a:t>
            </a:r>
            <a:r>
              <a:rPr lang="en-US" dirty="0" err="1"/>
              <a:t>aVL</a:t>
            </a:r>
            <a:endParaRPr lang="en-US" dirty="0"/>
          </a:p>
          <a:p>
            <a:pPr lvl="2"/>
            <a:r>
              <a:rPr lang="en-US" dirty="0"/>
              <a:t>Inferior</a:t>
            </a:r>
          </a:p>
          <a:p>
            <a:pPr lvl="3"/>
            <a:r>
              <a:rPr lang="en-US" dirty="0"/>
              <a:t>II, II, and </a:t>
            </a:r>
            <a:r>
              <a:rPr lang="en-US" dirty="0" err="1"/>
              <a:t>aVF</a:t>
            </a:r>
            <a:endParaRPr lang="en-US" dirty="0"/>
          </a:p>
          <a:p>
            <a:pPr lvl="2"/>
            <a:r>
              <a:rPr lang="en-US" dirty="0" err="1"/>
              <a:t>Septal</a:t>
            </a:r>
            <a:endParaRPr lang="en-US" dirty="0"/>
          </a:p>
          <a:p>
            <a:pPr lvl="3"/>
            <a:r>
              <a:rPr lang="en-US" dirty="0"/>
              <a:t>V1 and V2</a:t>
            </a:r>
          </a:p>
          <a:p>
            <a:pPr lvl="2"/>
            <a:r>
              <a:rPr lang="en-US" dirty="0"/>
              <a:t>Anterior</a:t>
            </a:r>
          </a:p>
          <a:p>
            <a:pPr lvl="3"/>
            <a:r>
              <a:rPr lang="en-US" dirty="0"/>
              <a:t>V3 and V4</a:t>
            </a:r>
          </a:p>
          <a:p>
            <a:pPr lvl="2"/>
            <a:r>
              <a:rPr lang="en-US" dirty="0"/>
              <a:t>Low Lateral</a:t>
            </a:r>
          </a:p>
          <a:p>
            <a:pPr lvl="3"/>
            <a:r>
              <a:rPr lang="en-US" dirty="0"/>
              <a:t>V5 and V6</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3" name="Content Placeholder 2"/>
          <p:cNvSpPr>
            <a:spLocks noGrp="1"/>
          </p:cNvSpPr>
          <p:nvPr>
            <p:ph idx="1"/>
          </p:nvPr>
        </p:nvSpPr>
        <p:spPr/>
        <p:txBody>
          <a:bodyPr/>
          <a:lstStyle/>
          <a:p>
            <a:r>
              <a:rPr lang="en-US" dirty="0"/>
              <a:t>12-Lead Grouping</a:t>
            </a:r>
          </a:p>
          <a:p>
            <a:endParaRPr lang="en-US" dirty="0"/>
          </a:p>
        </p:txBody>
      </p:sp>
      <p:graphicFrame>
        <p:nvGraphicFramePr>
          <p:cNvPr id="4" name="Table 3"/>
          <p:cNvGraphicFramePr>
            <a:graphicFrameLocks noGrp="1"/>
          </p:cNvGraphicFramePr>
          <p:nvPr/>
        </p:nvGraphicFramePr>
        <p:xfrm>
          <a:off x="1524000" y="2362200"/>
          <a:ext cx="8915400" cy="3124200"/>
        </p:xfrm>
        <a:graphic>
          <a:graphicData uri="http://schemas.openxmlformats.org/drawingml/2006/table">
            <a:tbl>
              <a:tblPr firstRow="1" bandRow="1">
                <a:tableStyleId>{21E4AEA4-8DFA-4A89-87EB-49C32662AFE0}</a:tableStyleId>
              </a:tblPr>
              <a:tblGrid>
                <a:gridCol w="2228850">
                  <a:extLst>
                    <a:ext uri="{9D8B030D-6E8A-4147-A177-3AD203B41FA5}">
                      <a16:colId xmlns="" xmlns:a16="http://schemas.microsoft.com/office/drawing/2014/main" val="20000"/>
                    </a:ext>
                  </a:extLst>
                </a:gridCol>
                <a:gridCol w="2228850">
                  <a:extLst>
                    <a:ext uri="{9D8B030D-6E8A-4147-A177-3AD203B41FA5}">
                      <a16:colId xmlns="" xmlns:a16="http://schemas.microsoft.com/office/drawing/2014/main" val="20001"/>
                    </a:ext>
                  </a:extLst>
                </a:gridCol>
                <a:gridCol w="2228850">
                  <a:extLst>
                    <a:ext uri="{9D8B030D-6E8A-4147-A177-3AD203B41FA5}">
                      <a16:colId xmlns="" xmlns:a16="http://schemas.microsoft.com/office/drawing/2014/main" val="20002"/>
                    </a:ext>
                  </a:extLst>
                </a:gridCol>
                <a:gridCol w="2228850">
                  <a:extLst>
                    <a:ext uri="{9D8B030D-6E8A-4147-A177-3AD203B41FA5}">
                      <a16:colId xmlns="" xmlns:a16="http://schemas.microsoft.com/office/drawing/2014/main" val="20003"/>
                    </a:ext>
                  </a:extLst>
                </a:gridCol>
              </a:tblGrid>
              <a:tr h="1041400">
                <a:tc>
                  <a:txBody>
                    <a:bodyPr/>
                    <a:lstStyle/>
                    <a:p>
                      <a:r>
                        <a:rPr lang="en-US" b="1" u="sng" dirty="0">
                          <a:solidFill>
                            <a:schemeClr val="tx1"/>
                          </a:solidFill>
                        </a:rPr>
                        <a:t>I</a:t>
                      </a:r>
                    </a:p>
                    <a:p>
                      <a:endParaRPr lang="en-US" b="1" u="sng" dirty="0">
                        <a:solidFill>
                          <a:schemeClr val="tx1"/>
                        </a:solidFill>
                      </a:endParaRPr>
                    </a:p>
                    <a:p>
                      <a:r>
                        <a:rPr lang="en-US" b="1" u="sng" dirty="0">
                          <a:solidFill>
                            <a:schemeClr val="tx1"/>
                          </a:solidFill>
                        </a:rPr>
                        <a:t>LATERAL</a:t>
                      </a:r>
                    </a:p>
                  </a:txBody>
                  <a:tcPr>
                    <a:solidFill>
                      <a:srgbClr val="92D050"/>
                    </a:solidFill>
                  </a:tcPr>
                </a:tc>
                <a:tc>
                  <a:txBody>
                    <a:bodyPr/>
                    <a:lstStyle/>
                    <a:p>
                      <a:r>
                        <a:rPr lang="en-US" b="1" u="sng" dirty="0" err="1">
                          <a:solidFill>
                            <a:schemeClr val="tx1"/>
                          </a:solidFill>
                        </a:rPr>
                        <a:t>aVR</a:t>
                      </a:r>
                      <a:endParaRPr lang="en-US" b="1" u="sng" dirty="0">
                        <a:solidFill>
                          <a:schemeClr val="tx1"/>
                        </a:solidFill>
                      </a:endParaRPr>
                    </a:p>
                  </a:txBody>
                  <a:tcPr>
                    <a:solidFill>
                      <a:srgbClr val="FF0000"/>
                    </a:solidFill>
                  </a:tcPr>
                </a:tc>
                <a:tc>
                  <a:txBody>
                    <a:bodyPr/>
                    <a:lstStyle/>
                    <a:p>
                      <a:r>
                        <a:rPr lang="en-US" b="1" u="sng" dirty="0">
                          <a:solidFill>
                            <a:schemeClr val="tx1"/>
                          </a:solidFill>
                        </a:rPr>
                        <a:t>V1</a:t>
                      </a:r>
                    </a:p>
                    <a:p>
                      <a:endParaRPr lang="en-US" b="1" u="sng" dirty="0">
                        <a:solidFill>
                          <a:schemeClr val="tx1"/>
                        </a:solidFill>
                      </a:endParaRPr>
                    </a:p>
                    <a:p>
                      <a:r>
                        <a:rPr lang="en-US" b="1" u="sng" dirty="0">
                          <a:solidFill>
                            <a:schemeClr val="tx1"/>
                          </a:solidFill>
                        </a:rPr>
                        <a:t>SEPTAL</a:t>
                      </a:r>
                    </a:p>
                  </a:txBody>
                  <a:tcPr>
                    <a:solidFill>
                      <a:srgbClr val="FFFF00"/>
                    </a:solidFill>
                  </a:tcPr>
                </a:tc>
                <a:tc>
                  <a:txBody>
                    <a:bodyPr/>
                    <a:lstStyle/>
                    <a:p>
                      <a:r>
                        <a:rPr lang="en-US" b="1" u="sng" dirty="0">
                          <a:solidFill>
                            <a:schemeClr val="tx1"/>
                          </a:solidFill>
                        </a:rPr>
                        <a:t>V4</a:t>
                      </a:r>
                    </a:p>
                    <a:p>
                      <a:endParaRPr lang="en-US" b="1" u="sng" dirty="0">
                        <a:solidFill>
                          <a:schemeClr val="tx1"/>
                        </a:solidFill>
                      </a:endParaRPr>
                    </a:p>
                    <a:p>
                      <a:r>
                        <a:rPr lang="en-US" b="1" u="sng" dirty="0">
                          <a:solidFill>
                            <a:schemeClr val="tx1"/>
                          </a:solidFill>
                        </a:rPr>
                        <a:t>ANTERIOR</a:t>
                      </a:r>
                    </a:p>
                  </a:txBody>
                  <a:tcPr>
                    <a:solidFill>
                      <a:srgbClr val="00B0F0"/>
                    </a:solidFill>
                  </a:tcPr>
                </a:tc>
                <a:extLst>
                  <a:ext uri="{0D108BD9-81ED-4DB2-BD59-A6C34878D82A}">
                    <a16:rowId xmlns="" xmlns:a16="http://schemas.microsoft.com/office/drawing/2014/main" val="10000"/>
                  </a:ext>
                </a:extLst>
              </a:tr>
              <a:tr h="1041400">
                <a:tc>
                  <a:txBody>
                    <a:bodyPr/>
                    <a:lstStyle/>
                    <a:p>
                      <a:r>
                        <a:rPr lang="en-US" b="1" u="sng" dirty="0"/>
                        <a:t>II</a:t>
                      </a:r>
                    </a:p>
                    <a:p>
                      <a:endParaRPr lang="en-US" b="1" u="sng" dirty="0"/>
                    </a:p>
                    <a:p>
                      <a:r>
                        <a:rPr lang="en-US" b="1" u="sng" dirty="0"/>
                        <a:t>INFERIOR</a:t>
                      </a:r>
                    </a:p>
                  </a:txBody>
                  <a:tcPr>
                    <a:solidFill>
                      <a:schemeClr val="accent6"/>
                    </a:solidFill>
                  </a:tcPr>
                </a:tc>
                <a:tc>
                  <a:txBody>
                    <a:bodyPr/>
                    <a:lstStyle/>
                    <a:p>
                      <a:r>
                        <a:rPr lang="en-US" b="1" u="sng" dirty="0" err="1"/>
                        <a:t>aVL</a:t>
                      </a:r>
                      <a:endParaRPr lang="en-US" b="1" u="sng" dirty="0"/>
                    </a:p>
                    <a:p>
                      <a:endParaRPr lang="en-US" b="1" u="sng" dirty="0"/>
                    </a:p>
                    <a:p>
                      <a:r>
                        <a:rPr lang="en-US" b="1" u="sng" dirty="0"/>
                        <a:t>LATERAL</a:t>
                      </a:r>
                    </a:p>
                  </a:txBody>
                  <a:tcPr>
                    <a:solidFill>
                      <a:srgbClr val="92D050"/>
                    </a:solidFill>
                  </a:tcPr>
                </a:tc>
                <a:tc>
                  <a:txBody>
                    <a:bodyPr/>
                    <a:lstStyle/>
                    <a:p>
                      <a:r>
                        <a:rPr lang="en-US" b="1" u="sng" dirty="0"/>
                        <a:t>V2</a:t>
                      </a:r>
                    </a:p>
                    <a:p>
                      <a:endParaRPr lang="en-US" b="1" u="sng" dirty="0"/>
                    </a:p>
                    <a:p>
                      <a:r>
                        <a:rPr lang="en-US" b="1" u="sng" dirty="0"/>
                        <a:t>SEPTAL</a:t>
                      </a:r>
                    </a:p>
                  </a:txBody>
                  <a:tcPr>
                    <a:solidFill>
                      <a:srgbClr val="FFFF00"/>
                    </a:solidFill>
                  </a:tcPr>
                </a:tc>
                <a:tc>
                  <a:txBody>
                    <a:bodyPr/>
                    <a:lstStyle/>
                    <a:p>
                      <a:r>
                        <a:rPr lang="en-US" b="1" u="sng" dirty="0"/>
                        <a:t>V5</a:t>
                      </a:r>
                    </a:p>
                    <a:p>
                      <a:endParaRPr lang="en-US" b="1" u="sng" dirty="0"/>
                    </a:p>
                    <a:p>
                      <a:r>
                        <a:rPr lang="en-US" b="1" u="sng" dirty="0"/>
                        <a:t>LATERAL</a:t>
                      </a:r>
                    </a:p>
                  </a:txBody>
                  <a:tcPr>
                    <a:solidFill>
                      <a:srgbClr val="92D050"/>
                    </a:solidFill>
                  </a:tcPr>
                </a:tc>
                <a:extLst>
                  <a:ext uri="{0D108BD9-81ED-4DB2-BD59-A6C34878D82A}">
                    <a16:rowId xmlns="" xmlns:a16="http://schemas.microsoft.com/office/drawing/2014/main" val="10001"/>
                  </a:ext>
                </a:extLst>
              </a:tr>
              <a:tr h="1041400">
                <a:tc>
                  <a:txBody>
                    <a:bodyPr/>
                    <a:lstStyle/>
                    <a:p>
                      <a:r>
                        <a:rPr lang="en-US" b="1" u="sng" dirty="0"/>
                        <a:t>III</a:t>
                      </a:r>
                    </a:p>
                    <a:p>
                      <a:endParaRPr lang="en-US" b="1" u="sng" dirty="0"/>
                    </a:p>
                    <a:p>
                      <a:r>
                        <a:rPr lang="en-US" b="1" u="sng" dirty="0"/>
                        <a:t>INFERIOR</a:t>
                      </a:r>
                    </a:p>
                  </a:txBody>
                  <a:tcPr>
                    <a:solidFill>
                      <a:schemeClr val="accent6"/>
                    </a:solidFill>
                  </a:tcPr>
                </a:tc>
                <a:tc>
                  <a:txBody>
                    <a:bodyPr/>
                    <a:lstStyle/>
                    <a:p>
                      <a:r>
                        <a:rPr lang="en-US" b="1" u="sng" dirty="0" err="1"/>
                        <a:t>aVF</a:t>
                      </a:r>
                      <a:endParaRPr lang="en-US" b="1" u="sng" dirty="0"/>
                    </a:p>
                    <a:p>
                      <a:endParaRPr lang="en-US" b="1" u="sng" dirty="0"/>
                    </a:p>
                    <a:p>
                      <a:r>
                        <a:rPr lang="en-US" b="1" u="sng" dirty="0"/>
                        <a:t>INFERIOR</a:t>
                      </a:r>
                    </a:p>
                  </a:txBody>
                  <a:tcPr>
                    <a:solidFill>
                      <a:schemeClr val="accent6"/>
                    </a:solidFill>
                  </a:tcPr>
                </a:tc>
                <a:tc>
                  <a:txBody>
                    <a:bodyPr/>
                    <a:lstStyle/>
                    <a:p>
                      <a:r>
                        <a:rPr lang="en-US" b="1" u="sng" dirty="0"/>
                        <a:t>V3</a:t>
                      </a:r>
                    </a:p>
                    <a:p>
                      <a:endParaRPr lang="en-US" b="1" u="sng" dirty="0"/>
                    </a:p>
                    <a:p>
                      <a:r>
                        <a:rPr lang="en-US" b="1" u="sng" dirty="0"/>
                        <a:t>ANTERIOR</a:t>
                      </a:r>
                    </a:p>
                  </a:txBody>
                  <a:tcPr>
                    <a:solidFill>
                      <a:srgbClr val="00B0F0"/>
                    </a:solidFill>
                  </a:tcPr>
                </a:tc>
                <a:tc>
                  <a:txBody>
                    <a:bodyPr/>
                    <a:lstStyle/>
                    <a:p>
                      <a:r>
                        <a:rPr lang="en-US" b="1" u="sng" dirty="0"/>
                        <a:t>V6</a:t>
                      </a:r>
                    </a:p>
                    <a:p>
                      <a:endParaRPr lang="en-US" b="1" u="sng" dirty="0"/>
                    </a:p>
                    <a:p>
                      <a:r>
                        <a:rPr lang="en-US" b="1" u="sng" dirty="0"/>
                        <a:t>LATERAL</a:t>
                      </a:r>
                    </a:p>
                  </a:txBody>
                  <a:tcPr>
                    <a:solidFill>
                      <a:srgbClr val="92D050"/>
                    </a:solidFill>
                  </a:tcPr>
                </a:tc>
                <a:extLst>
                  <a:ext uri="{0D108BD9-81ED-4DB2-BD59-A6C34878D82A}">
                    <a16:rowId xmlns="" xmlns:a16="http://schemas.microsoft.com/office/drawing/2014/main" val="10002"/>
                  </a:ext>
                </a:extLst>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lstStyle/>
          <a:p>
            <a:r>
              <a:rPr lang="en-US" dirty="0"/>
              <a:t>Reading an ECG</a:t>
            </a:r>
          </a:p>
          <a:p>
            <a:endParaRPr lang="en-US" dirty="0"/>
          </a:p>
        </p:txBody>
      </p:sp>
      <p:pic>
        <p:nvPicPr>
          <p:cNvPr id="6" name="Picture 5" descr="waves-of-the-ecg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33600" y="2209800"/>
            <a:ext cx="7467600" cy="4648200"/>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lstStyle/>
          <a:p>
            <a:r>
              <a:rPr lang="en-US" dirty="0"/>
              <a:t>Identifying a STEMI</a:t>
            </a:r>
          </a:p>
          <a:p>
            <a:pPr lvl="1"/>
            <a:r>
              <a:rPr lang="en-US" dirty="0"/>
              <a:t>On a 12-Lead ECG you must have the following to declare a STEMI</a:t>
            </a:r>
          </a:p>
          <a:p>
            <a:pPr lvl="1">
              <a:buNone/>
            </a:pPr>
            <a:endParaRPr lang="en-US" dirty="0"/>
          </a:p>
          <a:p>
            <a:pPr lvl="2"/>
            <a:r>
              <a:rPr lang="en-US" dirty="0"/>
              <a:t>0.1 mV of elevation at the J point that is new or believed to be new.</a:t>
            </a:r>
          </a:p>
          <a:p>
            <a:pPr lvl="2"/>
            <a:endParaRPr lang="en-US" dirty="0"/>
          </a:p>
          <a:p>
            <a:pPr lvl="2"/>
            <a:r>
              <a:rPr lang="en-US" dirty="0"/>
              <a:t>The elevation has to occur in two or more contiguous leads.</a:t>
            </a:r>
          </a:p>
          <a:p>
            <a:pPr lvl="2"/>
            <a:endParaRPr lang="en-US" dirty="0"/>
          </a:p>
          <a:p>
            <a:pPr lvl="2"/>
            <a:r>
              <a:rPr lang="en-US" dirty="0"/>
              <a:t>0.1 mV is equal to 1 mm.</a:t>
            </a:r>
          </a:p>
          <a:p>
            <a:pPr lvl="2"/>
            <a:endParaRPr lang="en-US" dirty="0"/>
          </a:p>
          <a:p>
            <a:pPr lvl="2"/>
            <a:r>
              <a:rPr lang="en-US" dirty="0"/>
              <a:t>Elevation has to occur in absence of a Left Bundle Branch Block (LBBB)</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lstStyle/>
          <a:p>
            <a:r>
              <a:rPr lang="en-US" dirty="0"/>
              <a:t>STEMI waveform morphology</a:t>
            </a:r>
          </a:p>
          <a:p>
            <a:endParaRPr lang="en-US" dirty="0"/>
          </a:p>
        </p:txBody>
      </p:sp>
      <p:pic>
        <p:nvPicPr>
          <p:cNvPr id="4" name="Picture 3" descr="ST-Segment-elevation-768x571 (1).jpg"/>
          <p:cNvPicPr>
            <a:picLocks noChangeAspect="1"/>
          </p:cNvPicPr>
          <p:nvPr/>
        </p:nvPicPr>
        <p:blipFill>
          <a:blip r:embed="rId2" cstate="print"/>
          <a:stretch>
            <a:fillRect/>
          </a:stretch>
        </p:blipFill>
        <p:spPr>
          <a:xfrm>
            <a:off x="2438400" y="2286000"/>
            <a:ext cx="7315200" cy="45720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normAutofit lnSpcReduction="10000"/>
          </a:bodyPr>
          <a:lstStyle/>
          <a:p>
            <a:r>
              <a:rPr lang="en-US" dirty="0"/>
              <a:t>STEMI Mimics</a:t>
            </a:r>
          </a:p>
          <a:p>
            <a:pPr lvl="1"/>
            <a:r>
              <a:rPr lang="en-US" dirty="0" err="1"/>
              <a:t>Pericarditis</a:t>
            </a:r>
            <a:endParaRPr lang="en-US" dirty="0"/>
          </a:p>
          <a:p>
            <a:pPr lvl="1"/>
            <a:endParaRPr lang="en-US" dirty="0"/>
          </a:p>
          <a:p>
            <a:pPr lvl="1"/>
            <a:r>
              <a:rPr lang="en-US" dirty="0"/>
              <a:t>Benign Early </a:t>
            </a:r>
            <a:r>
              <a:rPr lang="en-US" dirty="0" err="1"/>
              <a:t>Repolarization</a:t>
            </a:r>
            <a:endParaRPr lang="en-US" dirty="0"/>
          </a:p>
          <a:p>
            <a:pPr lvl="1"/>
            <a:endParaRPr lang="en-US" dirty="0"/>
          </a:p>
          <a:p>
            <a:pPr lvl="1"/>
            <a:r>
              <a:rPr lang="en-US" dirty="0"/>
              <a:t>Left Bundle Branch Block (LBBB)</a:t>
            </a:r>
          </a:p>
          <a:p>
            <a:pPr lvl="1"/>
            <a:endParaRPr lang="en-US" dirty="0"/>
          </a:p>
          <a:p>
            <a:pPr lvl="1"/>
            <a:r>
              <a:rPr lang="en-US" dirty="0" err="1"/>
              <a:t>Brugada</a:t>
            </a:r>
            <a:r>
              <a:rPr lang="en-US" dirty="0"/>
              <a:t> Syndrome</a:t>
            </a:r>
          </a:p>
          <a:p>
            <a:pPr lvl="1"/>
            <a:endParaRPr lang="en-US" dirty="0"/>
          </a:p>
          <a:p>
            <a:pPr lvl="1"/>
            <a:r>
              <a:rPr lang="en-US" dirty="0" err="1"/>
              <a:t>Prinzmetal’s</a:t>
            </a:r>
            <a:r>
              <a:rPr lang="en-US" dirty="0"/>
              <a:t> Angina</a:t>
            </a:r>
          </a:p>
          <a:p>
            <a:pPr lvl="1"/>
            <a:endParaRPr lang="en-US" dirty="0"/>
          </a:p>
          <a:p>
            <a:pPr lvl="1"/>
            <a:r>
              <a:rPr lang="en-US" dirty="0"/>
              <a:t>Left Ventricular Hypertrophy (LVH)</a:t>
            </a:r>
          </a:p>
          <a:p>
            <a:pPr lvl="1"/>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3" name="Content Placeholder 2"/>
          <p:cNvSpPr>
            <a:spLocks noGrp="1"/>
          </p:cNvSpPr>
          <p:nvPr>
            <p:ph sz="half" idx="1"/>
          </p:nvPr>
        </p:nvSpPr>
        <p:spPr/>
        <p:txBody>
          <a:bodyPr/>
          <a:lstStyle/>
          <a:p>
            <a:r>
              <a:rPr lang="en-US" dirty="0" err="1"/>
              <a:t>Pericarditis</a:t>
            </a:r>
            <a:endParaRPr lang="en-US" dirty="0"/>
          </a:p>
          <a:p>
            <a:endParaRPr lang="en-US" dirty="0"/>
          </a:p>
        </p:txBody>
      </p:sp>
      <p:sp>
        <p:nvSpPr>
          <p:cNvPr id="4" name="Content Placeholder 3"/>
          <p:cNvSpPr>
            <a:spLocks noGrp="1"/>
          </p:cNvSpPr>
          <p:nvPr>
            <p:ph sz="half" idx="2"/>
          </p:nvPr>
        </p:nvSpPr>
        <p:spPr/>
        <p:txBody>
          <a:bodyPr/>
          <a:lstStyle/>
          <a:p>
            <a:r>
              <a:rPr lang="en-US" dirty="0"/>
              <a:t>Benign Early </a:t>
            </a:r>
            <a:r>
              <a:rPr lang="en-US" dirty="0" err="1"/>
              <a:t>Repolarization</a:t>
            </a:r>
            <a:endParaRPr lang="en-US" dirty="0"/>
          </a:p>
        </p:txBody>
      </p:sp>
      <p:pic>
        <p:nvPicPr>
          <p:cNvPr id="5" name="Picture 4" descr="ST-Segment-Morphology-in-Other-Conditions-768x713 (2).jpg"/>
          <p:cNvPicPr>
            <a:picLocks noChangeAspect="1"/>
          </p:cNvPicPr>
          <p:nvPr/>
        </p:nvPicPr>
        <p:blipFill>
          <a:blip r:embed="rId2" cstate="print"/>
          <a:stretch>
            <a:fillRect/>
          </a:stretch>
        </p:blipFill>
        <p:spPr>
          <a:xfrm>
            <a:off x="609600" y="2667000"/>
            <a:ext cx="3810000" cy="3124200"/>
          </a:xfrm>
          <a:prstGeom prst="rect">
            <a:avLst/>
          </a:prstGeom>
        </p:spPr>
      </p:pic>
      <p:pic>
        <p:nvPicPr>
          <p:cNvPr id="6" name="Picture 5" descr="ST-Segment-Morphology-in-Other-Conditions-768x713 (2).jpg"/>
          <p:cNvPicPr>
            <a:picLocks noChangeAspect="1"/>
          </p:cNvPicPr>
          <p:nvPr/>
        </p:nvPicPr>
        <p:blipFill>
          <a:blip r:embed="rId3" cstate="print"/>
          <a:stretch>
            <a:fillRect/>
          </a:stretch>
        </p:blipFill>
        <p:spPr>
          <a:xfrm>
            <a:off x="6096000" y="2667000"/>
            <a:ext cx="4800600" cy="31242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3" name="Content Placeholder 2"/>
          <p:cNvSpPr>
            <a:spLocks noGrp="1"/>
          </p:cNvSpPr>
          <p:nvPr>
            <p:ph sz="half" idx="1"/>
          </p:nvPr>
        </p:nvSpPr>
        <p:spPr/>
        <p:txBody>
          <a:bodyPr/>
          <a:lstStyle/>
          <a:p>
            <a:r>
              <a:rPr lang="en-US" dirty="0"/>
              <a:t>Left Bundle Branch Block (LBBB)</a:t>
            </a:r>
          </a:p>
          <a:p>
            <a:endParaRPr lang="en-US" dirty="0"/>
          </a:p>
        </p:txBody>
      </p:sp>
      <p:sp>
        <p:nvSpPr>
          <p:cNvPr id="4" name="Content Placeholder 3"/>
          <p:cNvSpPr>
            <a:spLocks noGrp="1"/>
          </p:cNvSpPr>
          <p:nvPr>
            <p:ph sz="half" idx="2"/>
          </p:nvPr>
        </p:nvSpPr>
        <p:spPr/>
        <p:txBody>
          <a:bodyPr/>
          <a:lstStyle/>
          <a:p>
            <a:r>
              <a:rPr lang="en-US" dirty="0" err="1"/>
              <a:t>Brugada</a:t>
            </a:r>
            <a:r>
              <a:rPr lang="en-US" dirty="0"/>
              <a:t> Syndrome</a:t>
            </a:r>
          </a:p>
          <a:p>
            <a:endParaRPr lang="en-US" dirty="0"/>
          </a:p>
        </p:txBody>
      </p:sp>
      <p:pic>
        <p:nvPicPr>
          <p:cNvPr id="6" name="Picture 5" descr="ST-Segment-Morphology-in-Other-Conditions-768x713 (2).jpg"/>
          <p:cNvPicPr>
            <a:picLocks noChangeAspect="1"/>
          </p:cNvPicPr>
          <p:nvPr/>
        </p:nvPicPr>
        <p:blipFill>
          <a:blip r:embed="rId2" cstate="print"/>
          <a:stretch>
            <a:fillRect/>
          </a:stretch>
        </p:blipFill>
        <p:spPr>
          <a:xfrm>
            <a:off x="1447800" y="2514600"/>
            <a:ext cx="3657600" cy="3352800"/>
          </a:xfrm>
          <a:prstGeom prst="rect">
            <a:avLst/>
          </a:prstGeom>
        </p:spPr>
      </p:pic>
      <p:pic>
        <p:nvPicPr>
          <p:cNvPr id="7" name="Picture 6" descr="ST-Segment-Morphology-in-Other-Conditions-768x713 (2).jpg"/>
          <p:cNvPicPr>
            <a:picLocks noChangeAspect="1"/>
          </p:cNvPicPr>
          <p:nvPr/>
        </p:nvPicPr>
        <p:blipFill>
          <a:blip r:embed="rId3" cstate="print"/>
          <a:stretch>
            <a:fillRect/>
          </a:stretch>
        </p:blipFill>
        <p:spPr>
          <a:xfrm>
            <a:off x="6400800" y="2438400"/>
            <a:ext cx="4495800" cy="34290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97F975-8988-438E-8B85-E29AA652C346}"/>
              </a:ext>
            </a:extLst>
          </p:cNvPr>
          <p:cNvSpPr>
            <a:spLocks noGrp="1"/>
          </p:cNvSpPr>
          <p:nvPr>
            <p:ph type="title"/>
          </p:nvPr>
        </p:nvSpPr>
        <p:spPr/>
        <p:txBody>
          <a:bodyPr/>
          <a:lstStyle/>
          <a:p>
            <a:r>
              <a:rPr lang="en-US" dirty="0"/>
              <a:t>VENTRICULAR ASSIST DEVICES</a:t>
            </a:r>
          </a:p>
        </p:txBody>
      </p:sp>
      <p:sp>
        <p:nvSpPr>
          <p:cNvPr id="5" name="Content Placeholder 4"/>
          <p:cNvSpPr>
            <a:spLocks noGrp="1"/>
          </p:cNvSpPr>
          <p:nvPr>
            <p:ph idx="1"/>
          </p:nvPr>
        </p:nvSpPr>
        <p:spPr/>
        <p:txBody>
          <a:bodyPr/>
          <a:lstStyle/>
          <a:p>
            <a:r>
              <a:rPr lang="en-US" dirty="0"/>
              <a:t>What is a Ventricular Assist Device or VAD?</a:t>
            </a:r>
          </a:p>
          <a:p>
            <a:pPr lvl="1"/>
            <a:endParaRPr lang="en-US" dirty="0"/>
          </a:p>
          <a:p>
            <a:pPr lvl="1"/>
            <a:r>
              <a:rPr lang="en-US" dirty="0"/>
              <a:t>A pump that assists one or both failing ventricles by transferring a portion of the workload from the myocardium and pumping the blood from the ventricle to the required body system.</a:t>
            </a:r>
          </a:p>
          <a:p>
            <a:pPr lvl="1"/>
            <a:endParaRPr lang="en-US" dirty="0"/>
          </a:p>
        </p:txBody>
      </p:sp>
    </p:spTree>
    <p:extLst>
      <p:ext uri="{BB962C8B-B14F-4D97-AF65-F5344CB8AC3E}">
        <p14:creationId xmlns="" xmlns:p14="http://schemas.microsoft.com/office/powerpoint/2010/main" val="29040040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3" name="Content Placeholder 2"/>
          <p:cNvSpPr>
            <a:spLocks noGrp="1"/>
          </p:cNvSpPr>
          <p:nvPr>
            <p:ph idx="1"/>
          </p:nvPr>
        </p:nvSpPr>
        <p:spPr/>
        <p:txBody>
          <a:bodyPr/>
          <a:lstStyle/>
          <a:p>
            <a:pPr algn="ctr"/>
            <a:r>
              <a:rPr lang="en-US" dirty="0"/>
              <a:t>Left Ventricular Hypertrophy</a:t>
            </a:r>
          </a:p>
        </p:txBody>
      </p:sp>
      <p:pic>
        <p:nvPicPr>
          <p:cNvPr id="5" name="Picture 4" descr="LVH-1.jpg"/>
          <p:cNvPicPr>
            <a:picLocks noChangeAspect="1"/>
          </p:cNvPicPr>
          <p:nvPr/>
        </p:nvPicPr>
        <p:blipFill>
          <a:blip r:embed="rId2" cstate="print"/>
          <a:stretch>
            <a:fillRect/>
          </a:stretch>
        </p:blipFill>
        <p:spPr>
          <a:xfrm>
            <a:off x="0" y="2514600"/>
            <a:ext cx="12192000" cy="416663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lstStyle/>
          <a:p>
            <a:r>
              <a:rPr lang="en-US" dirty="0"/>
              <a:t>Identifying Left Ventricular Hypertrophy</a:t>
            </a:r>
          </a:p>
          <a:p>
            <a:pPr lvl="1"/>
            <a:r>
              <a:rPr lang="en-US" dirty="0" err="1"/>
              <a:t>Sokolov</a:t>
            </a:r>
            <a:r>
              <a:rPr lang="en-US" dirty="0"/>
              <a:t>-Lyon Criteria</a:t>
            </a:r>
          </a:p>
          <a:p>
            <a:pPr lvl="2"/>
            <a:r>
              <a:rPr lang="en-US" dirty="0"/>
              <a:t>S wave depth in V1 + the tallest R wave in V5 or V6 &gt; 35mm</a:t>
            </a:r>
          </a:p>
          <a:p>
            <a:pPr lvl="2"/>
            <a:endParaRPr lang="en-US" dirty="0"/>
          </a:p>
          <a:p>
            <a:pPr lvl="1"/>
            <a:r>
              <a:rPr lang="en-US" dirty="0"/>
              <a:t>Voltage criteria must be accompanied with non-voltage criteria</a:t>
            </a:r>
          </a:p>
          <a:p>
            <a:pPr lvl="1"/>
            <a:endParaRPr lang="en-US" dirty="0"/>
          </a:p>
          <a:p>
            <a:pPr lvl="1"/>
            <a:r>
              <a:rPr lang="en-US" dirty="0"/>
              <a:t>Non-voltage criteria</a:t>
            </a:r>
          </a:p>
          <a:p>
            <a:pPr lvl="2"/>
            <a:r>
              <a:rPr lang="en-US" dirty="0"/>
              <a:t>R wave peak time &gt; 50ms in V5 or V6</a:t>
            </a:r>
          </a:p>
          <a:p>
            <a:pPr lvl="2"/>
            <a:endParaRPr lang="en-US" dirty="0"/>
          </a:p>
          <a:p>
            <a:pPr lvl="2"/>
            <a:r>
              <a:rPr lang="en-US" dirty="0"/>
              <a:t>ST segment depression and T wave inversion in left sided leads</a:t>
            </a:r>
          </a:p>
          <a:p>
            <a:pPr lvl="3"/>
            <a:r>
              <a:rPr lang="en-US" dirty="0"/>
              <a:t>Left ventricular strain pattern</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lstStyle/>
          <a:p>
            <a:r>
              <a:rPr lang="en-US" dirty="0" err="1"/>
              <a:t>Prinzmetal’s</a:t>
            </a:r>
            <a:r>
              <a:rPr lang="en-US" dirty="0"/>
              <a:t> Angina</a:t>
            </a:r>
          </a:p>
          <a:p>
            <a:pPr lvl="1"/>
            <a:r>
              <a:rPr lang="en-US" dirty="0"/>
              <a:t>Causes STEMI elevation patterns with reciprocal changes</a:t>
            </a:r>
          </a:p>
          <a:p>
            <a:pPr lvl="1"/>
            <a:endParaRPr lang="en-US" dirty="0"/>
          </a:p>
          <a:p>
            <a:pPr lvl="1"/>
            <a:r>
              <a:rPr lang="en-US" dirty="0"/>
              <a:t>ECG changes come and go</a:t>
            </a:r>
          </a:p>
          <a:p>
            <a:pPr lvl="1"/>
            <a:endParaRPr lang="en-US" dirty="0"/>
          </a:p>
          <a:p>
            <a:pPr lvl="1"/>
            <a:r>
              <a:rPr lang="en-US" dirty="0"/>
              <a:t>Reversible with vasodilators</a:t>
            </a:r>
          </a:p>
          <a:p>
            <a:pPr lvl="1"/>
            <a:endParaRPr lang="en-US" dirty="0"/>
          </a:p>
          <a:p>
            <a:pPr lvl="1"/>
            <a:r>
              <a:rPr lang="en-US" dirty="0"/>
              <a:t>Not associated with myocardial tissue death</a:t>
            </a:r>
          </a:p>
          <a:p>
            <a:pPr lvl="1"/>
            <a:endParaRPr lang="en-US" dirty="0"/>
          </a:p>
          <a:p>
            <a:pPr lvl="1"/>
            <a:r>
              <a:rPr lang="en-US" dirty="0"/>
              <a:t>Unlikely to differentiate STEMI from </a:t>
            </a:r>
            <a:r>
              <a:rPr lang="en-US" dirty="0" err="1"/>
              <a:t>Prinzmetal’s</a:t>
            </a:r>
            <a:r>
              <a:rPr lang="en-US" dirty="0"/>
              <a:t> based on ECG alone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lstStyle/>
          <a:p>
            <a:r>
              <a:rPr lang="en-US" dirty="0"/>
              <a:t>Identifying STEMI in presence of Left Bundle Branch Block (LBBB)</a:t>
            </a:r>
          </a:p>
          <a:p>
            <a:r>
              <a:rPr lang="en-US" dirty="0"/>
              <a:t>Modified </a:t>
            </a:r>
            <a:r>
              <a:rPr lang="en-US" dirty="0" err="1"/>
              <a:t>Sgarbossa</a:t>
            </a:r>
            <a:r>
              <a:rPr lang="en-US" dirty="0"/>
              <a:t> Criteria</a:t>
            </a:r>
          </a:p>
          <a:p>
            <a:endParaRPr lang="en-US" dirty="0"/>
          </a:p>
          <a:p>
            <a:pPr lvl="1"/>
            <a:r>
              <a:rPr lang="en-US" dirty="0"/>
              <a:t>≥ 1 lead with ≥ 1mm of concordant ST elevation</a:t>
            </a:r>
          </a:p>
          <a:p>
            <a:pPr lvl="1"/>
            <a:endParaRPr lang="en-US" dirty="0"/>
          </a:p>
          <a:p>
            <a:pPr lvl="1"/>
            <a:r>
              <a:rPr lang="en-US" dirty="0"/>
              <a:t>≥ 1 lead of V1-V3 with ≥ 1mm of concordant ST depression</a:t>
            </a:r>
          </a:p>
          <a:p>
            <a:pPr lvl="1"/>
            <a:endParaRPr lang="en-US" dirty="0"/>
          </a:p>
          <a:p>
            <a:pPr lvl="1"/>
            <a:r>
              <a:rPr lang="en-US" dirty="0"/>
              <a:t>≥ 1 lead anywhere with ≥ 1mm STE and proportionally excessive discordant STE as defined by  ≥ 25% of the depth of the preceding S wave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lstStyle/>
          <a:p>
            <a:r>
              <a:rPr lang="en-US" dirty="0"/>
              <a:t>LBBB with positive </a:t>
            </a:r>
            <a:r>
              <a:rPr lang="en-US" dirty="0" err="1"/>
              <a:t>Sgarbossa</a:t>
            </a:r>
            <a:r>
              <a:rPr lang="en-US" dirty="0"/>
              <a:t> Criteria</a:t>
            </a:r>
          </a:p>
          <a:p>
            <a:endParaRPr lang="en-US" dirty="0"/>
          </a:p>
        </p:txBody>
      </p:sp>
      <p:pic>
        <p:nvPicPr>
          <p:cNvPr id="6" name="Picture 5" descr="LBBB-with-Sgarbossa.jpg"/>
          <p:cNvPicPr>
            <a:picLocks noChangeAspect="1"/>
          </p:cNvPicPr>
          <p:nvPr/>
        </p:nvPicPr>
        <p:blipFill>
          <a:blip r:embed="rId2" cstate="print"/>
          <a:stretch>
            <a:fillRect/>
          </a:stretch>
        </p:blipFill>
        <p:spPr>
          <a:xfrm>
            <a:off x="525422" y="2286000"/>
            <a:ext cx="11141155" cy="45720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lstStyle/>
          <a:p>
            <a:r>
              <a:rPr lang="en-US" dirty="0"/>
              <a:t>Ventricular pacer with positive </a:t>
            </a:r>
            <a:r>
              <a:rPr lang="en-US" dirty="0" err="1"/>
              <a:t>Sgarbossa</a:t>
            </a:r>
            <a:r>
              <a:rPr lang="en-US" dirty="0"/>
              <a:t> Criteria</a:t>
            </a:r>
          </a:p>
          <a:p>
            <a:endParaRPr lang="en-US" dirty="0"/>
          </a:p>
        </p:txBody>
      </p:sp>
      <p:pic>
        <p:nvPicPr>
          <p:cNvPr id="6" name="Picture 5" descr="Sgarbossa-ECG-Andrew-Coggins-960x495.jpg"/>
          <p:cNvPicPr>
            <a:picLocks noChangeAspect="1"/>
          </p:cNvPicPr>
          <p:nvPr/>
        </p:nvPicPr>
        <p:blipFill>
          <a:blip r:embed="rId2" cstate="print"/>
          <a:stretch>
            <a:fillRect/>
          </a:stretch>
        </p:blipFill>
        <p:spPr>
          <a:xfrm>
            <a:off x="1371600" y="2286000"/>
            <a:ext cx="9144000" cy="441483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lstStyle/>
          <a:p>
            <a:pPr algn="ctr"/>
            <a:r>
              <a:rPr lang="en-US" dirty="0"/>
              <a:t>Left Bundle Branch Block ECG</a:t>
            </a:r>
          </a:p>
          <a:p>
            <a:r>
              <a:rPr lang="en-US" dirty="0"/>
              <a:t>	</a:t>
            </a:r>
          </a:p>
          <a:p>
            <a:endParaRPr lang="en-US" dirty="0"/>
          </a:p>
        </p:txBody>
      </p:sp>
      <p:pic>
        <p:nvPicPr>
          <p:cNvPr id="6" name="Picture 5" descr="LBBB.jpg"/>
          <p:cNvPicPr>
            <a:picLocks noChangeAspect="1"/>
          </p:cNvPicPr>
          <p:nvPr/>
        </p:nvPicPr>
        <p:blipFill>
          <a:blip r:embed="rId2" cstate="print"/>
          <a:stretch>
            <a:fillRect/>
          </a:stretch>
        </p:blipFill>
        <p:spPr>
          <a:xfrm>
            <a:off x="0" y="2209800"/>
            <a:ext cx="12192000" cy="46482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lstStyle/>
          <a:p>
            <a:pPr algn="ctr"/>
            <a:r>
              <a:rPr lang="en-US" dirty="0"/>
              <a:t>Right Bundle Branch Block ECG</a:t>
            </a:r>
          </a:p>
          <a:p>
            <a:endParaRPr lang="en-US" dirty="0"/>
          </a:p>
        </p:txBody>
      </p:sp>
      <p:pic>
        <p:nvPicPr>
          <p:cNvPr id="6" name="Picture 5" descr="rbbb.jpg"/>
          <p:cNvPicPr>
            <a:picLocks noChangeAspect="1"/>
          </p:cNvPicPr>
          <p:nvPr/>
        </p:nvPicPr>
        <p:blipFill>
          <a:blip r:embed="rId2" cstate="print"/>
          <a:stretch>
            <a:fillRect/>
          </a:stretch>
        </p:blipFill>
        <p:spPr>
          <a:xfrm>
            <a:off x="0" y="2324479"/>
            <a:ext cx="12192000" cy="453352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lstStyle/>
          <a:p>
            <a:pPr algn="ctr"/>
            <a:r>
              <a:rPr lang="en-US" dirty="0" err="1"/>
              <a:t>Pericarditis</a:t>
            </a:r>
            <a:r>
              <a:rPr lang="en-US" dirty="0"/>
              <a:t> ECG</a:t>
            </a:r>
          </a:p>
          <a:p>
            <a:endParaRPr lang="en-US" dirty="0"/>
          </a:p>
        </p:txBody>
      </p:sp>
      <p:pic>
        <p:nvPicPr>
          <p:cNvPr id="6" name="Picture 5" descr="pericarditis.jpg"/>
          <p:cNvPicPr>
            <a:picLocks noChangeAspect="1"/>
          </p:cNvPicPr>
          <p:nvPr/>
        </p:nvPicPr>
        <p:blipFill>
          <a:blip r:embed="rId2" cstate="print"/>
          <a:stretch>
            <a:fillRect/>
          </a:stretch>
        </p:blipFill>
        <p:spPr>
          <a:xfrm>
            <a:off x="0" y="2369820"/>
            <a:ext cx="12192000" cy="448818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lstStyle/>
          <a:p>
            <a:pPr algn="ctr"/>
            <a:r>
              <a:rPr lang="en-US" dirty="0"/>
              <a:t>ATRIAL PACEMAKER ECG</a:t>
            </a:r>
          </a:p>
          <a:p>
            <a:endParaRPr lang="en-US" dirty="0"/>
          </a:p>
        </p:txBody>
      </p:sp>
      <p:pic>
        <p:nvPicPr>
          <p:cNvPr id="6" name="Picture 5" descr="atrial-pacing-1st-degree-AV-block.jpg"/>
          <p:cNvPicPr>
            <a:picLocks noChangeAspect="1"/>
          </p:cNvPicPr>
          <p:nvPr/>
        </p:nvPicPr>
        <p:blipFill>
          <a:blip r:embed="rId2" cstate="print"/>
          <a:stretch>
            <a:fillRect/>
          </a:stretch>
        </p:blipFill>
        <p:spPr>
          <a:xfrm>
            <a:off x="0" y="2286000"/>
            <a:ext cx="12192000" cy="45720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VENTRICULAR ASSIST DEVICES</a:t>
            </a:r>
          </a:p>
        </p:txBody>
      </p:sp>
      <p:sp>
        <p:nvSpPr>
          <p:cNvPr id="5" name="Content Placeholder 4"/>
          <p:cNvSpPr>
            <a:spLocks noGrp="1"/>
          </p:cNvSpPr>
          <p:nvPr>
            <p:ph idx="1"/>
          </p:nvPr>
        </p:nvSpPr>
        <p:spPr/>
        <p:txBody>
          <a:bodyPr>
            <a:normAutofit lnSpcReduction="10000"/>
          </a:bodyPr>
          <a:lstStyle/>
          <a:p>
            <a:r>
              <a:rPr lang="en-US" dirty="0"/>
              <a:t>Type of Ventricular Assist Devices</a:t>
            </a:r>
          </a:p>
          <a:p>
            <a:pPr lvl="1"/>
            <a:endParaRPr lang="en-US" dirty="0"/>
          </a:p>
          <a:p>
            <a:pPr lvl="1"/>
            <a:r>
              <a:rPr lang="en-US" dirty="0" err="1"/>
              <a:t>Pulsatile</a:t>
            </a:r>
            <a:endParaRPr lang="en-US" dirty="0"/>
          </a:p>
          <a:p>
            <a:pPr lvl="2"/>
            <a:r>
              <a:rPr lang="en-US" dirty="0"/>
              <a:t>Ventricle like pumping device. Blood fills a flexible chamber through an inflow </a:t>
            </a:r>
            <a:r>
              <a:rPr lang="en-US" dirty="0" err="1"/>
              <a:t>cannula</a:t>
            </a:r>
            <a:r>
              <a:rPr lang="en-US" dirty="0"/>
              <a:t>. The chamber is then collapsed by an electric motor or air pressure forcing the blood into systemic circulation through the outflow </a:t>
            </a:r>
            <a:r>
              <a:rPr lang="en-US" dirty="0" err="1"/>
              <a:t>cannula</a:t>
            </a:r>
            <a:r>
              <a:rPr lang="en-US" dirty="0"/>
              <a:t>.</a:t>
            </a:r>
          </a:p>
          <a:p>
            <a:pPr lvl="2">
              <a:buNone/>
            </a:pPr>
            <a:endParaRPr lang="en-US" dirty="0"/>
          </a:p>
          <a:p>
            <a:pPr lvl="2"/>
            <a:r>
              <a:rPr lang="en-US" dirty="0"/>
              <a:t>Can be Left Ventricular, Right Ventricular, or Bi-Ventricular.</a:t>
            </a:r>
          </a:p>
          <a:p>
            <a:pPr lvl="2">
              <a:buNone/>
            </a:pPr>
            <a:endParaRPr lang="en-US" dirty="0"/>
          </a:p>
          <a:p>
            <a:pPr lvl="2"/>
            <a:r>
              <a:rPr lang="en-US" dirty="0"/>
              <a:t>Patient’s will have a blood pressure and palpable pulse determined by the device output.</a:t>
            </a:r>
          </a:p>
          <a:p>
            <a:pPr lvl="2">
              <a:buNone/>
            </a:pPr>
            <a:endParaRPr lang="en-US" dirty="0"/>
          </a:p>
          <a:p>
            <a:pPr lvl="2"/>
            <a:r>
              <a:rPr lang="en-US" dirty="0"/>
              <a:t>These are first generation devices that have been around since the 1980s but are no longer in use.</a:t>
            </a:r>
          </a:p>
          <a:p>
            <a:pPr lvl="1"/>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3" name="Content Placeholder 2"/>
          <p:cNvSpPr>
            <a:spLocks noGrp="1"/>
          </p:cNvSpPr>
          <p:nvPr>
            <p:ph idx="1"/>
          </p:nvPr>
        </p:nvSpPr>
        <p:spPr/>
        <p:txBody>
          <a:bodyPr/>
          <a:lstStyle/>
          <a:p>
            <a:pPr algn="ctr"/>
            <a:r>
              <a:rPr lang="en-US" dirty="0"/>
              <a:t>VENTRICULAR PACEMAKER ECG</a:t>
            </a:r>
          </a:p>
          <a:p>
            <a:endParaRPr lang="en-US" dirty="0"/>
          </a:p>
        </p:txBody>
      </p:sp>
      <p:pic>
        <p:nvPicPr>
          <p:cNvPr id="5" name="Picture 4" descr="Ventricular-pacing-with-capture-beats.jpg"/>
          <p:cNvPicPr>
            <a:picLocks noChangeAspect="1"/>
          </p:cNvPicPr>
          <p:nvPr/>
        </p:nvPicPr>
        <p:blipFill>
          <a:blip r:embed="rId2" cstate="print"/>
          <a:stretch>
            <a:fillRect/>
          </a:stretch>
        </p:blipFill>
        <p:spPr>
          <a:xfrm>
            <a:off x="0" y="2209800"/>
            <a:ext cx="12192000" cy="46482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lstStyle/>
          <a:p>
            <a:pPr algn="ctr"/>
            <a:r>
              <a:rPr lang="en-US" dirty="0"/>
              <a:t>ECG PLACEMENT STANDARD</a:t>
            </a:r>
          </a:p>
          <a:p>
            <a:endParaRPr lang="en-US" dirty="0"/>
          </a:p>
        </p:txBody>
      </p:sp>
      <p:pic>
        <p:nvPicPr>
          <p:cNvPr id="6" name="Picture 5" descr="ecg-lead-placement-520x245.jpg"/>
          <p:cNvPicPr>
            <a:picLocks noChangeAspect="1"/>
          </p:cNvPicPr>
          <p:nvPr/>
        </p:nvPicPr>
        <p:blipFill>
          <a:blip r:embed="rId2" cstate="print"/>
          <a:stretch>
            <a:fillRect/>
          </a:stretch>
        </p:blipFill>
        <p:spPr>
          <a:xfrm>
            <a:off x="2590800" y="2262187"/>
            <a:ext cx="6934200" cy="444341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lstStyle/>
          <a:p>
            <a:pPr algn="ctr"/>
            <a:r>
              <a:rPr lang="en-US" dirty="0"/>
              <a:t>ECG PLACEMENT RIGHT</a:t>
            </a:r>
          </a:p>
          <a:p>
            <a:endParaRPr lang="en-US" dirty="0"/>
          </a:p>
        </p:txBody>
      </p:sp>
      <p:pic>
        <p:nvPicPr>
          <p:cNvPr id="6" name="Picture 5" descr="right-sided.jpg"/>
          <p:cNvPicPr>
            <a:picLocks noChangeAspect="1"/>
          </p:cNvPicPr>
          <p:nvPr/>
        </p:nvPicPr>
        <p:blipFill>
          <a:blip r:embed="rId2" cstate="print"/>
          <a:stretch>
            <a:fillRect/>
          </a:stretch>
        </p:blipFill>
        <p:spPr>
          <a:xfrm>
            <a:off x="2133600" y="2209800"/>
            <a:ext cx="8077200" cy="46482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lstStyle/>
          <a:p>
            <a:pPr algn="ctr"/>
            <a:r>
              <a:rPr lang="en-US" dirty="0"/>
              <a:t>ECG PLACEMENT POSTERIOR</a:t>
            </a:r>
          </a:p>
          <a:p>
            <a:endParaRPr lang="en-US" dirty="0"/>
          </a:p>
        </p:txBody>
      </p:sp>
      <p:pic>
        <p:nvPicPr>
          <p:cNvPr id="6" name="Picture 5" descr="posterior.jpg"/>
          <p:cNvPicPr>
            <a:picLocks noChangeAspect="1"/>
          </p:cNvPicPr>
          <p:nvPr/>
        </p:nvPicPr>
        <p:blipFill>
          <a:blip r:embed="rId2" cstate="print"/>
          <a:stretch>
            <a:fillRect/>
          </a:stretch>
        </p:blipFill>
        <p:spPr>
          <a:xfrm>
            <a:off x="3200400" y="2286000"/>
            <a:ext cx="6248400" cy="45720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lstStyle/>
          <a:p>
            <a:pPr algn="ctr"/>
            <a:r>
              <a:rPr lang="en-US" dirty="0"/>
              <a:t>Cerebral T Waves</a:t>
            </a:r>
          </a:p>
        </p:txBody>
      </p:sp>
      <p:pic>
        <p:nvPicPr>
          <p:cNvPr id="6" name="Picture 5" descr="sah3.jpg"/>
          <p:cNvPicPr>
            <a:picLocks noChangeAspect="1"/>
          </p:cNvPicPr>
          <p:nvPr/>
        </p:nvPicPr>
        <p:blipFill>
          <a:blip r:embed="rId2" cstate="print"/>
          <a:stretch>
            <a:fillRect/>
          </a:stretch>
        </p:blipFill>
        <p:spPr>
          <a:xfrm>
            <a:off x="0" y="2209800"/>
            <a:ext cx="12192000" cy="461653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lstStyle/>
          <a:p>
            <a:pPr algn="ctr"/>
            <a:r>
              <a:rPr lang="en-US" dirty="0" err="1"/>
              <a:t>Tako-Tsubo</a:t>
            </a:r>
            <a:r>
              <a:rPr lang="en-US" dirty="0"/>
              <a:t> </a:t>
            </a:r>
            <a:r>
              <a:rPr lang="en-US" dirty="0" err="1"/>
              <a:t>Cardiomyopathy</a:t>
            </a:r>
            <a:endParaRPr lang="en-US" dirty="0"/>
          </a:p>
          <a:p>
            <a:endParaRPr lang="en-US" dirty="0"/>
          </a:p>
        </p:txBody>
      </p:sp>
      <p:pic>
        <p:nvPicPr>
          <p:cNvPr id="6" name="Picture 5" descr="Scan_Takotsubo_m.jpg"/>
          <p:cNvPicPr>
            <a:picLocks noChangeAspect="1"/>
          </p:cNvPicPr>
          <p:nvPr/>
        </p:nvPicPr>
        <p:blipFill>
          <a:blip r:embed="rId2" cstate="print"/>
          <a:stretch>
            <a:fillRect/>
          </a:stretch>
        </p:blipFill>
        <p:spPr>
          <a:xfrm>
            <a:off x="0" y="2286000"/>
            <a:ext cx="12192000" cy="45720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lstStyle/>
          <a:p>
            <a:pPr algn="ctr"/>
            <a:r>
              <a:rPr lang="en-US" dirty="0" err="1"/>
              <a:t>Torsades</a:t>
            </a:r>
            <a:r>
              <a:rPr lang="en-US" dirty="0"/>
              <a:t> de Pointes</a:t>
            </a:r>
          </a:p>
          <a:p>
            <a:endParaRPr lang="en-US" dirty="0"/>
          </a:p>
        </p:txBody>
      </p:sp>
      <p:pic>
        <p:nvPicPr>
          <p:cNvPr id="6" name="Picture 5" descr="ecg_hypokalaemia_torsades-1024x672.jpg"/>
          <p:cNvPicPr>
            <a:picLocks noChangeAspect="1"/>
          </p:cNvPicPr>
          <p:nvPr/>
        </p:nvPicPr>
        <p:blipFill>
          <a:blip r:embed="rId2" cstate="print"/>
          <a:stretch>
            <a:fillRect/>
          </a:stretch>
        </p:blipFill>
        <p:spPr>
          <a:xfrm>
            <a:off x="0" y="2286000"/>
            <a:ext cx="12192000" cy="45720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lstStyle/>
          <a:p>
            <a:pPr algn="ctr"/>
            <a:r>
              <a:rPr lang="en-US" dirty="0"/>
              <a:t>What is this rhythm?</a:t>
            </a:r>
          </a:p>
          <a:p>
            <a:endParaRPr lang="en-US" dirty="0"/>
          </a:p>
        </p:txBody>
      </p:sp>
      <p:pic>
        <p:nvPicPr>
          <p:cNvPr id="6" name="Picture 5" descr="AJR.jpg"/>
          <p:cNvPicPr>
            <a:picLocks noChangeAspect="1"/>
          </p:cNvPicPr>
          <p:nvPr/>
        </p:nvPicPr>
        <p:blipFill>
          <a:blip r:embed="rId3" cstate="print"/>
          <a:stretch>
            <a:fillRect/>
          </a:stretch>
        </p:blipFill>
        <p:spPr>
          <a:xfrm>
            <a:off x="0" y="2209800"/>
            <a:ext cx="12192000" cy="46482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CORONARY SYNDROME</a:t>
            </a:r>
          </a:p>
        </p:txBody>
      </p:sp>
      <p:sp>
        <p:nvSpPr>
          <p:cNvPr id="5" name="Content Placeholder 4"/>
          <p:cNvSpPr>
            <a:spLocks noGrp="1"/>
          </p:cNvSpPr>
          <p:nvPr>
            <p:ph idx="1"/>
          </p:nvPr>
        </p:nvSpPr>
        <p:spPr/>
        <p:txBody>
          <a:bodyPr/>
          <a:lstStyle/>
          <a:p>
            <a:pPr algn="ctr"/>
            <a:r>
              <a:rPr lang="en-US" dirty="0"/>
              <a:t>What is this rhythm?</a:t>
            </a:r>
          </a:p>
          <a:p>
            <a:endParaRPr lang="en-US" dirty="0"/>
          </a:p>
          <a:p>
            <a:endParaRPr lang="en-US" dirty="0"/>
          </a:p>
        </p:txBody>
      </p:sp>
      <p:pic>
        <p:nvPicPr>
          <p:cNvPr id="6" name="Picture 5" descr="right-ventricular-hypertrophy.jpg"/>
          <p:cNvPicPr>
            <a:picLocks noChangeAspect="1"/>
          </p:cNvPicPr>
          <p:nvPr/>
        </p:nvPicPr>
        <p:blipFill>
          <a:blip r:embed="rId3" cstate="print"/>
          <a:stretch>
            <a:fillRect/>
          </a:stretch>
        </p:blipFill>
        <p:spPr>
          <a:xfrm>
            <a:off x="0" y="2286000"/>
            <a:ext cx="12192000" cy="45720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ADULT CARDIAC ARREST</a:t>
            </a:r>
            <a:endParaRPr lang="en-US" dirty="0"/>
          </a:p>
        </p:txBody>
      </p:sp>
      <p:sp>
        <p:nvSpPr>
          <p:cNvPr id="11" name="Content Placeholder 10"/>
          <p:cNvSpPr>
            <a:spLocks noGrp="1"/>
          </p:cNvSpPr>
          <p:nvPr>
            <p:ph idx="1"/>
          </p:nvPr>
        </p:nvSpPr>
        <p:spPr/>
        <p:txBody>
          <a:bodyPr/>
          <a:lstStyle/>
          <a:p>
            <a:r>
              <a:rPr lang="en-US" dirty="0"/>
              <a:t>CHAIN OF SURVIVAL 5 LINKS</a:t>
            </a:r>
          </a:p>
          <a:p>
            <a:pPr lvl="1"/>
            <a:r>
              <a:rPr lang="en-US" dirty="0"/>
              <a:t>Immediate recognition of cardiac arrest and activation of emergency response.</a:t>
            </a:r>
          </a:p>
          <a:p>
            <a:pPr lvl="2"/>
            <a:r>
              <a:rPr lang="en-US" dirty="0"/>
              <a:t>Immediate recognition of cardiac arrest includes:</a:t>
            </a:r>
          </a:p>
          <a:p>
            <a:pPr lvl="3"/>
            <a:r>
              <a:rPr lang="en-US" dirty="0"/>
              <a:t>Identifying apnea in patients</a:t>
            </a:r>
          </a:p>
          <a:p>
            <a:pPr lvl="3"/>
            <a:r>
              <a:rPr lang="en-US" dirty="0"/>
              <a:t>Distinguishing between agonal gasps and inadequate respirations</a:t>
            </a:r>
          </a:p>
          <a:p>
            <a:pPr lvl="3"/>
            <a:r>
              <a:rPr lang="en-US" dirty="0"/>
              <a:t>Confirming </a:t>
            </a:r>
            <a:r>
              <a:rPr lang="en-US" dirty="0" err="1"/>
              <a:t>pulslessness</a:t>
            </a:r>
            <a:r>
              <a:rPr lang="en-US" dirty="0"/>
              <a:t> by checking carotid pulse for not more than 10 seconds</a:t>
            </a:r>
          </a:p>
          <a:p>
            <a:pPr lvl="4"/>
            <a:r>
              <a:rPr lang="en-US" dirty="0"/>
              <a:t>The exception is patient’s in hypothermia get a pulse check for a full minute</a:t>
            </a:r>
          </a:p>
          <a:p>
            <a:pPr lvl="4"/>
            <a:endParaRPr lang="en-US" dirty="0"/>
          </a:p>
          <a:p>
            <a:pPr lvl="2"/>
            <a:r>
              <a:rPr lang="en-US" dirty="0"/>
              <a:t>Activation of emergency response includes:</a:t>
            </a:r>
          </a:p>
          <a:p>
            <a:pPr lvl="3"/>
            <a:r>
              <a:rPr lang="en-US" dirty="0"/>
              <a:t>Starting EMS if not already </a:t>
            </a:r>
            <a:r>
              <a:rPr lang="en-US" dirty="0" err="1"/>
              <a:t>enroute</a:t>
            </a:r>
            <a:endParaRPr lang="en-US" dirty="0"/>
          </a:p>
          <a:p>
            <a:pPr lvl="3"/>
            <a:r>
              <a:rPr lang="en-US" dirty="0"/>
              <a:t>Requesting additional resources as necessary</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VENTRICULAR ASSIST DEVICES</a:t>
            </a:r>
          </a:p>
        </p:txBody>
      </p:sp>
      <p:sp>
        <p:nvSpPr>
          <p:cNvPr id="5" name="Content Placeholder 4"/>
          <p:cNvSpPr>
            <a:spLocks noGrp="1"/>
          </p:cNvSpPr>
          <p:nvPr>
            <p:ph idx="1"/>
          </p:nvPr>
        </p:nvSpPr>
        <p:spPr/>
        <p:txBody>
          <a:bodyPr/>
          <a:lstStyle/>
          <a:p>
            <a:r>
              <a:rPr lang="en-US" dirty="0"/>
              <a:t>Types of Ventricular Assist Devices</a:t>
            </a:r>
          </a:p>
          <a:p>
            <a:pPr lvl="1"/>
            <a:endParaRPr lang="en-US" dirty="0"/>
          </a:p>
          <a:p>
            <a:pPr lvl="1"/>
            <a:r>
              <a:rPr lang="en-US" dirty="0"/>
              <a:t>Non-</a:t>
            </a:r>
            <a:r>
              <a:rPr lang="en-US" dirty="0" err="1"/>
              <a:t>Pulsatile</a:t>
            </a:r>
            <a:endParaRPr lang="en-US" dirty="0"/>
          </a:p>
          <a:p>
            <a:pPr lvl="2"/>
            <a:r>
              <a:rPr lang="en-US" dirty="0"/>
              <a:t>Continuous flow device with an impeller. This device forces blood in a forward pathway into systemic circulation.</a:t>
            </a:r>
          </a:p>
          <a:p>
            <a:pPr lvl="2">
              <a:buNone/>
            </a:pPr>
            <a:endParaRPr lang="en-US" dirty="0"/>
          </a:p>
          <a:p>
            <a:pPr lvl="2"/>
            <a:r>
              <a:rPr lang="en-US" dirty="0"/>
              <a:t>Most devices are only for left ventricular support.</a:t>
            </a:r>
          </a:p>
          <a:p>
            <a:pPr lvl="2">
              <a:buNone/>
            </a:pPr>
            <a:endParaRPr lang="en-US" dirty="0"/>
          </a:p>
          <a:p>
            <a:pPr lvl="2"/>
            <a:r>
              <a:rPr lang="en-US" dirty="0"/>
              <a:t>Patient may present with weak or non-existent pulse.</a:t>
            </a:r>
          </a:p>
          <a:p>
            <a:pPr lvl="2">
              <a:buNone/>
            </a:pPr>
            <a:endParaRPr lang="en-US" dirty="0"/>
          </a:p>
          <a:p>
            <a:pPr lvl="2"/>
            <a:r>
              <a:rPr lang="en-US" dirty="0"/>
              <a:t>Patient may have narrow pulse pressures and may not have an obtainable BP due to the continuous flow of the device.</a:t>
            </a:r>
          </a:p>
          <a:p>
            <a:pPr lvl="2">
              <a:buNone/>
            </a:pPr>
            <a:endParaRPr lang="en-US" dirty="0"/>
          </a:p>
          <a:p>
            <a:pPr lvl="2"/>
            <a:endParaRPr lang="en-US" dirty="0"/>
          </a:p>
          <a:p>
            <a:pPr lvl="2"/>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ADULT CARDIAC ARREST</a:t>
            </a:r>
            <a:endParaRPr lang="en-US" dirty="0"/>
          </a:p>
        </p:txBody>
      </p:sp>
      <p:sp>
        <p:nvSpPr>
          <p:cNvPr id="11" name="Content Placeholder 10"/>
          <p:cNvSpPr>
            <a:spLocks noGrp="1"/>
          </p:cNvSpPr>
          <p:nvPr>
            <p:ph idx="1"/>
          </p:nvPr>
        </p:nvSpPr>
        <p:spPr/>
        <p:txBody>
          <a:bodyPr/>
          <a:lstStyle/>
          <a:p>
            <a:r>
              <a:rPr lang="en-US" dirty="0"/>
              <a:t>CHAIN OF SURVIVAL 5 LINKS</a:t>
            </a:r>
          </a:p>
          <a:p>
            <a:pPr lvl="1"/>
            <a:r>
              <a:rPr lang="en-US" dirty="0"/>
              <a:t>Early CPR with emphasis on chest compressions</a:t>
            </a:r>
          </a:p>
          <a:p>
            <a:pPr lvl="2"/>
            <a:r>
              <a:rPr lang="en-US" dirty="0"/>
              <a:t>Early CPR is key in cardiac arrest</a:t>
            </a:r>
          </a:p>
          <a:p>
            <a:pPr lvl="2"/>
            <a:endParaRPr lang="en-US" dirty="0"/>
          </a:p>
          <a:p>
            <a:pPr lvl="2"/>
            <a:r>
              <a:rPr lang="en-US" dirty="0"/>
              <a:t>Chest compressions are the primary factor in restoring Coronary Perfusion Pressure (CPP)</a:t>
            </a:r>
          </a:p>
          <a:p>
            <a:pPr lvl="2"/>
            <a:endParaRPr lang="en-US" dirty="0"/>
          </a:p>
          <a:p>
            <a:pPr lvl="2"/>
            <a:r>
              <a:rPr lang="en-US" dirty="0"/>
              <a:t>CPP must be &gt; 15 mm Hg to achieve ROSC (Paradis, 1990)</a:t>
            </a:r>
          </a:p>
          <a:p>
            <a:pPr lvl="2"/>
            <a:endParaRPr lang="en-US" dirty="0"/>
          </a:p>
          <a:p>
            <a:pPr lvl="2"/>
            <a:r>
              <a:rPr lang="en-US" dirty="0"/>
              <a:t>Chest compressions should have limited interruptions</a:t>
            </a:r>
          </a:p>
          <a:p>
            <a:pPr marL="502920" lvl="2" indent="0">
              <a:buNone/>
            </a:pPr>
            <a:endParaRPr lang="en-US" dirty="0"/>
          </a:p>
          <a:p>
            <a:pPr lvl="2"/>
            <a:r>
              <a:rPr lang="en-US" dirty="0"/>
              <a:t>Observational study shows survival rates dropping when compressions fall between 80-90 (</a:t>
            </a:r>
            <a:r>
              <a:rPr lang="en-US" dirty="0" err="1"/>
              <a:t>Abella</a:t>
            </a:r>
            <a:r>
              <a:rPr lang="en-US" dirty="0"/>
              <a:t>, 2005)</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ADULT CARDIAC ARREST</a:t>
            </a:r>
            <a:endParaRPr lang="en-US" dirty="0"/>
          </a:p>
        </p:txBody>
      </p:sp>
      <p:sp>
        <p:nvSpPr>
          <p:cNvPr id="11" name="Content Placeholder 10"/>
          <p:cNvSpPr>
            <a:spLocks noGrp="1"/>
          </p:cNvSpPr>
          <p:nvPr>
            <p:ph idx="1"/>
          </p:nvPr>
        </p:nvSpPr>
        <p:spPr/>
        <p:txBody>
          <a:bodyPr/>
          <a:lstStyle/>
          <a:p>
            <a:r>
              <a:rPr lang="en-US" dirty="0"/>
              <a:t>CHAIN OF SURVIVAL 5 LINKS</a:t>
            </a:r>
          </a:p>
          <a:p>
            <a:pPr lvl="1"/>
            <a:r>
              <a:rPr lang="en-US" dirty="0"/>
              <a:t>Rapid defibrillation</a:t>
            </a:r>
          </a:p>
          <a:p>
            <a:pPr lvl="2"/>
            <a:r>
              <a:rPr lang="en-US" dirty="0"/>
              <a:t>Defibrillation is the passing of DC current through the myocardium</a:t>
            </a:r>
          </a:p>
          <a:p>
            <a:pPr lvl="2"/>
            <a:endParaRPr lang="en-US" dirty="0"/>
          </a:p>
          <a:p>
            <a:pPr lvl="2"/>
            <a:r>
              <a:rPr lang="en-US" dirty="0"/>
              <a:t>Successful defibrillation occurs with the current causes a uniform depolarization in the myocardium</a:t>
            </a:r>
          </a:p>
          <a:p>
            <a:pPr lvl="2"/>
            <a:endParaRPr lang="en-US" dirty="0"/>
          </a:p>
          <a:p>
            <a:pPr lvl="2"/>
            <a:r>
              <a:rPr lang="en-US" dirty="0"/>
              <a:t>AEDs advise to shock in two rhythms:</a:t>
            </a:r>
          </a:p>
          <a:p>
            <a:pPr lvl="3"/>
            <a:r>
              <a:rPr lang="en-US" dirty="0"/>
              <a:t>Ventricular Fibrillation</a:t>
            </a:r>
          </a:p>
          <a:p>
            <a:pPr lvl="3"/>
            <a:r>
              <a:rPr lang="en-US" dirty="0"/>
              <a:t>Ventricular Tachycardia</a:t>
            </a:r>
          </a:p>
          <a:p>
            <a:pPr marL="686117" lvl="3" indent="0">
              <a:buNone/>
            </a:pPr>
            <a:endParaRPr lang="en-US" dirty="0"/>
          </a:p>
          <a:p>
            <a:pPr lvl="2"/>
            <a:r>
              <a:rPr lang="en-US" dirty="0"/>
              <a:t>Multiple studies have shown that defibrillation is most effective if performed within 8-10 minutes following a shockable arrest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ADULT CARDIAC ARREST</a:t>
            </a:r>
            <a:endParaRPr lang="en-US" dirty="0"/>
          </a:p>
        </p:txBody>
      </p:sp>
      <p:sp>
        <p:nvSpPr>
          <p:cNvPr id="11" name="Content Placeholder 10"/>
          <p:cNvSpPr>
            <a:spLocks noGrp="1"/>
          </p:cNvSpPr>
          <p:nvPr>
            <p:ph idx="1"/>
          </p:nvPr>
        </p:nvSpPr>
        <p:spPr/>
        <p:txBody>
          <a:bodyPr/>
          <a:lstStyle/>
          <a:p>
            <a:r>
              <a:rPr lang="en-US" dirty="0"/>
              <a:t>CHAIN OF SURVIVAL 5 LINKS</a:t>
            </a:r>
          </a:p>
          <a:p>
            <a:pPr lvl="1"/>
            <a:r>
              <a:rPr lang="en-US" dirty="0"/>
              <a:t>Effective advanced life support</a:t>
            </a:r>
          </a:p>
          <a:p>
            <a:pPr lvl="2"/>
            <a:r>
              <a:rPr lang="en-US" dirty="0"/>
              <a:t>Remember that effective advanced life support begins and should be maintained around effective BLS care</a:t>
            </a:r>
          </a:p>
          <a:p>
            <a:pPr lvl="2"/>
            <a:r>
              <a:rPr lang="en-US" dirty="0"/>
              <a:t>Taking time away from chest compressions to perform advanced care techniques could be detrimental to patient well being</a:t>
            </a:r>
          </a:p>
          <a:p>
            <a:pPr lvl="2"/>
            <a:r>
              <a:rPr lang="en-US" dirty="0"/>
              <a:t>Advanced procedures should be done when enough personnel are available to provide effective BLS care with advanced procedures are performed</a:t>
            </a:r>
          </a:p>
          <a:p>
            <a:pPr lvl="2"/>
            <a:r>
              <a:rPr lang="en-US" dirty="0"/>
              <a:t>IV/IO access should be obtained without interfering with compressions</a:t>
            </a:r>
          </a:p>
          <a:p>
            <a:pPr lvl="2"/>
            <a:r>
              <a:rPr lang="en-US" dirty="0"/>
              <a:t>ETT access should be obtained if at all possible without interfering with compressions and if compressions are halted should not be longer than 10 seconds… Remember CPP must be &gt; 15 mm Hg and no compressions mean no CPP</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ADULT CARDIAC ARREST</a:t>
            </a:r>
            <a:endParaRPr lang="en-US" dirty="0"/>
          </a:p>
        </p:txBody>
      </p:sp>
      <p:sp>
        <p:nvSpPr>
          <p:cNvPr id="11" name="Content Placeholder 10"/>
          <p:cNvSpPr>
            <a:spLocks noGrp="1"/>
          </p:cNvSpPr>
          <p:nvPr>
            <p:ph idx="1"/>
          </p:nvPr>
        </p:nvSpPr>
        <p:spPr/>
        <p:txBody>
          <a:bodyPr/>
          <a:lstStyle/>
          <a:p>
            <a:r>
              <a:rPr lang="en-US" dirty="0"/>
              <a:t>CHAIN OF SURVIVAL 5 LINKS</a:t>
            </a:r>
          </a:p>
          <a:p>
            <a:pPr lvl="1"/>
            <a:r>
              <a:rPr lang="en-US" dirty="0"/>
              <a:t>Integrated post cardiac arrest care</a:t>
            </a:r>
          </a:p>
          <a:p>
            <a:pPr lvl="2"/>
            <a:r>
              <a:rPr lang="en-US" dirty="0"/>
              <a:t>12-Lead ECG should be routinely performed on all ROSC patients to help to identify cardiac etiology and help determine need for immediate angiography</a:t>
            </a:r>
          </a:p>
          <a:p>
            <a:pPr lvl="2"/>
            <a:endParaRPr lang="en-US" dirty="0"/>
          </a:p>
          <a:p>
            <a:pPr lvl="2"/>
            <a:r>
              <a:rPr lang="en-US" dirty="0"/>
              <a:t>Prehospital cooling of patients with rapid infusion of cold IV fluids is not recommended</a:t>
            </a:r>
          </a:p>
          <a:p>
            <a:pPr lvl="2"/>
            <a:endParaRPr lang="en-US" dirty="0"/>
          </a:p>
          <a:p>
            <a:pPr lvl="2"/>
            <a:r>
              <a:rPr lang="en-US" dirty="0"/>
              <a:t>Using clues in patient presentation, bystander observations, and scene size up to determine the possible cause of arrest could prove significantly beneficial in the long term post arrest care of the patient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lstStyle/>
          <a:p>
            <a:r>
              <a:rPr lang="en-US" dirty="0"/>
              <a:t>PROPER CHEST COMPRESSIONS</a:t>
            </a:r>
          </a:p>
          <a:p>
            <a:pPr lvl="1"/>
            <a:r>
              <a:rPr lang="en-US" dirty="0"/>
              <a:t>Chest compressions should be performed at a rate of 100-120/min</a:t>
            </a:r>
          </a:p>
          <a:p>
            <a:pPr lvl="1"/>
            <a:endParaRPr lang="en-US" dirty="0"/>
          </a:p>
          <a:p>
            <a:pPr lvl="1"/>
            <a:r>
              <a:rPr lang="en-US" dirty="0"/>
              <a:t>Maintaining a consistent and adequate compression rate is a significant factor in obtaining ROSC.</a:t>
            </a:r>
          </a:p>
          <a:p>
            <a:pPr lvl="1"/>
            <a:endParaRPr lang="en-US" dirty="0"/>
          </a:p>
          <a:p>
            <a:pPr lvl="1"/>
            <a:r>
              <a:rPr lang="en-US" dirty="0"/>
              <a:t>Compress the chest at least 5cm but not more than 6cm</a:t>
            </a:r>
          </a:p>
          <a:p>
            <a:pPr lvl="1"/>
            <a:endParaRPr lang="en-US" dirty="0"/>
          </a:p>
          <a:p>
            <a:pPr lvl="1"/>
            <a:r>
              <a:rPr lang="en-US" dirty="0"/>
              <a:t>Maintaining a consistent compression depth in the field is difficult and a feedback device to monitor compression rate and depth should be used</a:t>
            </a:r>
          </a:p>
          <a:p>
            <a:pPr lvl="1"/>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lstStyle/>
          <a:p>
            <a:r>
              <a:rPr lang="en-US" dirty="0"/>
              <a:t>PROPER CHEST COMPRESSIONS</a:t>
            </a:r>
          </a:p>
          <a:p>
            <a:pPr lvl="1"/>
            <a:r>
              <a:rPr lang="en-US" dirty="0"/>
              <a:t>Chest recoil is as important in the compression process as the compression itself</a:t>
            </a:r>
          </a:p>
          <a:p>
            <a:pPr marL="228600" lvl="1" indent="0">
              <a:buNone/>
            </a:pPr>
            <a:endParaRPr lang="en-US" dirty="0"/>
          </a:p>
          <a:p>
            <a:pPr lvl="1"/>
            <a:r>
              <a:rPr lang="en-US" dirty="0"/>
              <a:t>Incomplete recoil leads to:</a:t>
            </a:r>
          </a:p>
          <a:p>
            <a:pPr lvl="2"/>
            <a:r>
              <a:rPr lang="en-US" dirty="0"/>
              <a:t>Increased positive intrathoracic pressure</a:t>
            </a:r>
          </a:p>
          <a:p>
            <a:pPr lvl="2"/>
            <a:r>
              <a:rPr lang="en-US" dirty="0"/>
              <a:t>Inhibits venous blood return</a:t>
            </a:r>
          </a:p>
          <a:p>
            <a:pPr lvl="2"/>
            <a:r>
              <a:rPr lang="en-US" dirty="0"/>
              <a:t>Decreases arterial pressures</a:t>
            </a:r>
          </a:p>
          <a:p>
            <a:pPr lvl="2"/>
            <a:r>
              <a:rPr lang="en-US" dirty="0"/>
              <a:t>Reduces CPP</a:t>
            </a:r>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lstStyle/>
          <a:p>
            <a:r>
              <a:rPr lang="en-US" dirty="0"/>
              <a:t>PROPER CHEST COMPRESSIONS</a:t>
            </a:r>
          </a:p>
          <a:p>
            <a:endParaRPr lang="en-US" dirty="0"/>
          </a:p>
          <a:p>
            <a:endParaRPr lang="en-US" dirty="0"/>
          </a:p>
        </p:txBody>
      </p:sp>
      <p:pic>
        <p:nvPicPr>
          <p:cNvPr id="4" name="Picture 3">
            <a:extLst>
              <a:ext uri="{FF2B5EF4-FFF2-40B4-BE49-F238E27FC236}">
                <a16:creationId xmlns="" xmlns:a16="http://schemas.microsoft.com/office/drawing/2014/main" id="{5F2F2DD8-5583-4850-B960-E9655AE475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14600" y="2362200"/>
            <a:ext cx="7162800" cy="41910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lstStyle/>
          <a:p>
            <a:r>
              <a:rPr lang="en-US" dirty="0"/>
              <a:t>HIGH PERFORMANCE CPR</a:t>
            </a:r>
          </a:p>
          <a:p>
            <a:pPr lvl="1"/>
            <a:r>
              <a:rPr lang="en-US" dirty="0"/>
              <a:t>The primary goal of high performance CPR is the reduction of interruption in compressions</a:t>
            </a:r>
          </a:p>
          <a:p>
            <a:pPr lvl="1"/>
            <a:endParaRPr lang="en-US" dirty="0"/>
          </a:p>
          <a:p>
            <a:pPr lvl="1"/>
            <a:r>
              <a:rPr lang="en-US" dirty="0"/>
              <a:t>Early compressions rotating between compressors every 100 compressions</a:t>
            </a:r>
          </a:p>
          <a:p>
            <a:pPr lvl="2"/>
            <a:r>
              <a:rPr lang="en-US" dirty="0"/>
              <a:t>Shown to reduce rescuer fatigue and increase effective compressions</a:t>
            </a:r>
          </a:p>
          <a:p>
            <a:pPr lvl="2"/>
            <a:endParaRPr lang="en-US" dirty="0"/>
          </a:p>
          <a:p>
            <a:pPr lvl="1"/>
            <a:r>
              <a:rPr lang="en-US" dirty="0"/>
              <a:t>Each rescuer has a clearly defined role within the team</a:t>
            </a:r>
          </a:p>
          <a:p>
            <a:pPr lvl="2"/>
            <a:r>
              <a:rPr lang="en-US" dirty="0"/>
              <a:t>Compressor 1, Compressor 2, Head/Airway, AED, ALS</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lstStyle/>
          <a:p>
            <a:r>
              <a:rPr lang="en-US" dirty="0"/>
              <a:t>HIGH PERFORMANCE CPR</a:t>
            </a:r>
          </a:p>
          <a:p>
            <a:pPr lvl="1"/>
            <a:r>
              <a:rPr lang="en-US" dirty="0"/>
              <a:t>Compressor 1 assesses patient and begins CPR</a:t>
            </a:r>
          </a:p>
          <a:p>
            <a:pPr lvl="1"/>
            <a:endParaRPr lang="en-US" dirty="0"/>
          </a:p>
          <a:p>
            <a:pPr lvl="1"/>
            <a:r>
              <a:rPr lang="en-US" dirty="0"/>
              <a:t>Compressor 2 attaches AED as soon as possible without interrupting CPR</a:t>
            </a:r>
          </a:p>
          <a:p>
            <a:pPr lvl="1"/>
            <a:endParaRPr lang="en-US" dirty="0"/>
          </a:p>
          <a:p>
            <a:pPr lvl="1"/>
            <a:r>
              <a:rPr lang="en-US" dirty="0"/>
              <a:t>Head/Airway inserts airway adjunct, applies oxygen, ventilates in coordination with compressions and runs AED/Monitor</a:t>
            </a:r>
          </a:p>
          <a:p>
            <a:pPr lvl="1"/>
            <a:endParaRPr lang="en-US" dirty="0"/>
          </a:p>
          <a:p>
            <a:pPr lvl="1"/>
            <a:r>
              <a:rPr lang="en-US" dirty="0"/>
              <a:t>ALS establishes access IV/IO, administers medications, reversible causes</a:t>
            </a:r>
          </a:p>
          <a:p>
            <a:pPr lvl="2"/>
            <a:r>
              <a:rPr lang="en-US" dirty="0"/>
              <a:t>If head/airway is BLS may insert ETT is necessary and monitor rhythm</a:t>
            </a:r>
          </a:p>
          <a:p>
            <a:pPr lvl="1"/>
            <a:endParaRPr lang="en-US" dirty="0"/>
          </a:p>
          <a:p>
            <a:pPr lvl="1"/>
            <a:endParaRPr lang="en-US" dirty="0"/>
          </a:p>
          <a:p>
            <a:pPr lvl="1"/>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lstStyle/>
          <a:p>
            <a:r>
              <a:rPr lang="en-US" dirty="0"/>
              <a:t>HIGH PERFORMANCE CPR</a:t>
            </a:r>
          </a:p>
          <a:p>
            <a:pPr lvl="1"/>
            <a:r>
              <a:rPr lang="en-US" dirty="0"/>
              <a:t>The goal is to provide a consistent high level of BLS care</a:t>
            </a:r>
          </a:p>
          <a:p>
            <a:pPr lvl="1"/>
            <a:endParaRPr lang="en-US" dirty="0"/>
          </a:p>
          <a:p>
            <a:pPr lvl="1"/>
            <a:r>
              <a:rPr lang="en-US" dirty="0"/>
              <a:t>ALS interventions do not take priority over BLS measures</a:t>
            </a:r>
          </a:p>
          <a:p>
            <a:pPr lvl="1"/>
            <a:endParaRPr lang="en-US" dirty="0"/>
          </a:p>
          <a:p>
            <a:pPr lvl="1"/>
            <a:r>
              <a:rPr lang="en-US" dirty="0"/>
              <a:t>Compressions should not be interrupted for insertion of an ETT unless unable to maintain a patent airway with BLS adjuncts</a:t>
            </a:r>
          </a:p>
          <a:p>
            <a:pPr lvl="1"/>
            <a:endParaRPr lang="en-US" dirty="0"/>
          </a:p>
          <a:p>
            <a:pPr lvl="1"/>
            <a:r>
              <a:rPr lang="en-US" dirty="0"/>
              <a:t>ETCO2 should be applied and monitored as soon as available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VENTRICULAR ASSIST DEVICES</a:t>
            </a:r>
          </a:p>
        </p:txBody>
      </p:sp>
      <p:pic>
        <p:nvPicPr>
          <p:cNvPr id="6" name="Content Placeholder 5" descr="LVAD pulse.jpg"/>
          <p:cNvPicPr>
            <a:picLocks noGrp="1" noChangeAspect="1"/>
          </p:cNvPicPr>
          <p:nvPr>
            <p:ph sz="half" idx="1"/>
          </p:nvPr>
        </p:nvPicPr>
        <p:blipFill>
          <a:blip r:embed="rId3" cstate="print"/>
          <a:stretch>
            <a:fillRect/>
          </a:stretch>
        </p:blipFill>
        <p:spPr>
          <a:xfrm>
            <a:off x="1143000" y="1825625"/>
            <a:ext cx="4572000" cy="4575175"/>
          </a:xfrm>
        </p:spPr>
      </p:pic>
      <p:pic>
        <p:nvPicPr>
          <p:cNvPr id="5" name="Content Placeholder 4" descr="LVAD pump types.jpg"/>
          <p:cNvPicPr>
            <a:picLocks noGrp="1" noChangeAspect="1"/>
          </p:cNvPicPr>
          <p:nvPr>
            <p:ph sz="half" idx="2"/>
          </p:nvPr>
        </p:nvPicPr>
        <p:blipFill>
          <a:blip r:embed="rId4" cstate="print"/>
          <a:stretch>
            <a:fillRect/>
          </a:stretch>
        </p:blipFill>
        <p:spPr>
          <a:xfrm>
            <a:off x="6324600" y="1828800"/>
            <a:ext cx="4800600" cy="4572000"/>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lstStyle/>
          <a:p>
            <a:r>
              <a:rPr lang="en-US" dirty="0"/>
              <a:t>HIGH PERFORMANCE CPR VIDEO</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lstStyle/>
          <a:p>
            <a:r>
              <a:rPr lang="en-US" dirty="0"/>
              <a:t>MECHANICAL CPR</a:t>
            </a:r>
          </a:p>
          <a:p>
            <a:pPr lvl="1"/>
            <a:r>
              <a:rPr lang="en-US" dirty="0"/>
              <a:t>Mechanical CPR refers to the use of a mechanical device to perform compressions in place of a human rescuer. </a:t>
            </a:r>
          </a:p>
          <a:p>
            <a:pPr lvl="1"/>
            <a:endParaRPr lang="en-US" dirty="0"/>
          </a:p>
          <a:p>
            <a:pPr lvl="1"/>
            <a:r>
              <a:rPr lang="en-US" dirty="0"/>
              <a:t>Mechanical CPR has been in study since the mid 1970s starting with the piston driven thumper</a:t>
            </a:r>
          </a:p>
          <a:p>
            <a:pPr lvl="1"/>
            <a:endParaRPr lang="en-US" dirty="0"/>
          </a:p>
          <a:p>
            <a:pPr lvl="1"/>
            <a:r>
              <a:rPr lang="en-US" dirty="0"/>
              <a:t>While the AHA shows no clear benefit to the use of mechanical CPR over manual CPR when in a controlled and stable sitting there is evidence that mechanical CPR is more beneficial than manual CPR when it is difficult, dangerous, or unlikely for a provider to provide accurate, effective, and consistent compressions (i.e.: during ambulance transport)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lstStyle/>
          <a:p>
            <a:r>
              <a:rPr lang="en-US" dirty="0"/>
              <a:t>MECHANICAL CPR</a:t>
            </a:r>
          </a:p>
          <a:p>
            <a:pPr lvl="1"/>
            <a:r>
              <a:rPr lang="en-US" dirty="0"/>
              <a:t>Two styles of mechanical CPR devices currently dominate the </a:t>
            </a:r>
            <a:r>
              <a:rPr lang="en-US" dirty="0" smtClean="0"/>
              <a:t>market</a:t>
            </a:r>
            <a:endParaRPr lang="en-US" dirty="0"/>
          </a:p>
          <a:p>
            <a:pPr lvl="2"/>
            <a:r>
              <a:rPr lang="en-US" dirty="0"/>
              <a:t>Load Distributing Band (LDB) devices such as the ZOLL </a:t>
            </a:r>
            <a:r>
              <a:rPr lang="en-US" dirty="0" err="1" smtClean="0"/>
              <a:t>Autopulse</a:t>
            </a:r>
            <a:endParaRPr lang="en-US" dirty="0"/>
          </a:p>
          <a:p>
            <a:pPr lvl="2"/>
            <a:r>
              <a:rPr lang="en-US" dirty="0"/>
              <a:t>Lund University Cardiac Arrest System (LUCAS) devices</a:t>
            </a:r>
          </a:p>
        </p:txBody>
      </p:sp>
      <p:pic>
        <p:nvPicPr>
          <p:cNvPr id="4" name="Picture 3" descr="zoll-autopulse.png"/>
          <p:cNvPicPr>
            <a:picLocks noChangeAspect="1"/>
          </p:cNvPicPr>
          <p:nvPr/>
        </p:nvPicPr>
        <p:blipFill>
          <a:blip r:embed="rId2" cstate="print"/>
          <a:stretch>
            <a:fillRect/>
          </a:stretch>
        </p:blipFill>
        <p:spPr>
          <a:xfrm>
            <a:off x="6172200" y="3505201"/>
            <a:ext cx="6019800" cy="3352800"/>
          </a:xfrm>
          <a:prstGeom prst="rect">
            <a:avLst/>
          </a:prstGeom>
        </p:spPr>
      </p:pic>
      <p:pic>
        <p:nvPicPr>
          <p:cNvPr id="6" name="Picture 5" descr="LUCAS_448x340.png"/>
          <p:cNvPicPr>
            <a:picLocks noChangeAspect="1"/>
          </p:cNvPicPr>
          <p:nvPr/>
        </p:nvPicPr>
        <p:blipFill>
          <a:blip r:embed="rId3" cstate="print"/>
          <a:stretch>
            <a:fillRect/>
          </a:stretch>
        </p:blipFill>
        <p:spPr>
          <a:xfrm>
            <a:off x="0" y="3531139"/>
            <a:ext cx="5688889" cy="332686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lstStyle/>
          <a:p>
            <a:r>
              <a:rPr lang="en-US" dirty="0"/>
              <a:t>MECHANICAL CPR VIDEO, APPLICATION AND USE OF AUTOPULSE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lstStyle/>
          <a:p>
            <a:r>
              <a:rPr lang="en-US" dirty="0"/>
              <a:t>MECHANICAL CPR VIDEO, APPLICATION AND USE OF LUCAS</a:t>
            </a:r>
          </a:p>
        </p:txBody>
      </p:sp>
    </p:spTree>
    <p:extLst>
      <p:ext uri="{BB962C8B-B14F-4D97-AF65-F5344CB8AC3E}">
        <p14:creationId xmlns="" xmlns:p14="http://schemas.microsoft.com/office/powerpoint/2010/main" val="30814122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lstStyle/>
          <a:p>
            <a:r>
              <a:rPr lang="en-US" dirty="0"/>
              <a:t>AIRWAY MANAGEMENT BVM</a:t>
            </a:r>
          </a:p>
          <a:p>
            <a:pPr lvl="1"/>
            <a:r>
              <a:rPr lang="en-US" dirty="0"/>
              <a:t>Avoid hyperventilation</a:t>
            </a:r>
          </a:p>
          <a:p>
            <a:pPr lvl="2"/>
            <a:r>
              <a:rPr lang="en-US" dirty="0"/>
              <a:t>Excessive ventilation rates and depths increase pressure in the thoracic cavity reducing the blood return to the heart during compressions</a:t>
            </a:r>
          </a:p>
          <a:p>
            <a:pPr marL="502920" lvl="2" indent="0">
              <a:buNone/>
            </a:pPr>
            <a:endParaRPr lang="en-US" dirty="0"/>
          </a:p>
          <a:p>
            <a:pPr lvl="1"/>
            <a:r>
              <a:rPr lang="en-US" dirty="0"/>
              <a:t>One breath every 6-8 seconds after advance airway placement</a:t>
            </a:r>
          </a:p>
          <a:p>
            <a:pPr lvl="2"/>
            <a:r>
              <a:rPr lang="en-US" dirty="0"/>
              <a:t>Breaths should be administered only until the chest rises</a:t>
            </a:r>
          </a:p>
          <a:p>
            <a:pPr lvl="2"/>
            <a:r>
              <a:rPr lang="en-US" dirty="0"/>
              <a:t>You should NOT need to deflate the entire BVM to provide effective ventilations</a:t>
            </a:r>
          </a:p>
          <a:p>
            <a:pPr lvl="2"/>
            <a:r>
              <a:rPr lang="en-US" dirty="0"/>
              <a:t>Reposition the airway if necessary and monitor for gastric distension and airway compliance</a:t>
            </a:r>
          </a:p>
          <a:p>
            <a:pPr marL="502920" lvl="2" indent="0">
              <a:buNone/>
            </a:pPr>
            <a:endParaRPr lang="en-US" dirty="0"/>
          </a:p>
          <a:p>
            <a:pPr lvl="1"/>
            <a:r>
              <a:rPr lang="en-US" dirty="0"/>
              <a:t>Adjust rate based of ETCO2</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lstStyle/>
          <a:p>
            <a:r>
              <a:rPr lang="en-US" dirty="0"/>
              <a:t>AIRWAY MANAGEMENT ETT</a:t>
            </a:r>
          </a:p>
          <a:p>
            <a:pPr lvl="1"/>
            <a:r>
              <a:rPr lang="en-US" dirty="0"/>
              <a:t>ETT in cardiac arrest is only necessary if airway patency is in question</a:t>
            </a:r>
          </a:p>
          <a:p>
            <a:pPr lvl="1"/>
            <a:endParaRPr lang="en-US" dirty="0"/>
          </a:p>
          <a:p>
            <a:pPr lvl="1"/>
            <a:r>
              <a:rPr lang="en-US" dirty="0"/>
              <a:t>Compressions should not be halted or delayed for the placement of an ETT</a:t>
            </a:r>
          </a:p>
          <a:p>
            <a:pPr lvl="1"/>
            <a:endParaRPr lang="en-US" dirty="0"/>
          </a:p>
          <a:p>
            <a:pPr lvl="1"/>
            <a:r>
              <a:rPr lang="en-US" dirty="0"/>
              <a:t>ETT placement should be done while chest compressions continue if possible, a video laryngoscope may be helpful</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lstStyle/>
          <a:p>
            <a:r>
              <a:rPr lang="en-US" dirty="0"/>
              <a:t>AIRWAY MANAGEMENT ETT</a:t>
            </a:r>
          </a:p>
          <a:p>
            <a:pPr lvl="1"/>
            <a:r>
              <a:rPr lang="en-US" dirty="0"/>
              <a:t>Signs for use of an ETT in cardiac arrest setting</a:t>
            </a:r>
          </a:p>
          <a:p>
            <a:pPr lvl="2"/>
            <a:r>
              <a:rPr lang="en-US" dirty="0"/>
              <a:t>Lack of airway patency with BLS adjuncts</a:t>
            </a:r>
          </a:p>
          <a:p>
            <a:pPr lvl="2"/>
            <a:endParaRPr lang="en-US" dirty="0"/>
          </a:p>
          <a:p>
            <a:pPr lvl="2"/>
            <a:r>
              <a:rPr lang="en-US" dirty="0"/>
              <a:t>Inability to create chest rise with BVM</a:t>
            </a:r>
          </a:p>
          <a:p>
            <a:pPr lvl="2"/>
            <a:endParaRPr lang="en-US" dirty="0"/>
          </a:p>
          <a:p>
            <a:pPr lvl="2"/>
            <a:r>
              <a:rPr lang="en-US" dirty="0"/>
              <a:t>Inability to maintain ETCO2 &gt;15 during arrest with effective compressions</a:t>
            </a:r>
          </a:p>
          <a:p>
            <a:pPr lvl="2"/>
            <a:endParaRPr lang="en-US" dirty="0"/>
          </a:p>
          <a:p>
            <a:pPr lvl="2"/>
            <a:r>
              <a:rPr lang="en-US" dirty="0"/>
              <a:t>Gastric distension with concern for emesis</a:t>
            </a:r>
          </a:p>
          <a:p>
            <a:pPr lvl="2"/>
            <a:endParaRPr lang="en-US" dirty="0"/>
          </a:p>
          <a:p>
            <a:pPr lvl="2"/>
            <a:r>
              <a:rPr lang="en-US" dirty="0"/>
              <a:t>Arrest etiology suggests airway trauma (i.e.: burns, clothesline injury)</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a:xfrm>
            <a:off x="1524000" y="1828799"/>
            <a:ext cx="9144000" cy="4572001"/>
          </a:xfrm>
        </p:spPr>
        <p:txBody>
          <a:bodyPr/>
          <a:lstStyle/>
          <a:p>
            <a:r>
              <a:rPr lang="en-US" dirty="0"/>
              <a:t>AIRWAY MANAGEMENT SUPRAGLOTTIC</a:t>
            </a:r>
          </a:p>
          <a:p>
            <a:pPr lvl="1"/>
            <a:r>
              <a:rPr lang="en-US" dirty="0"/>
              <a:t>Considered an advanced airway</a:t>
            </a:r>
          </a:p>
          <a:p>
            <a:pPr lvl="1"/>
            <a:endParaRPr lang="en-US" dirty="0"/>
          </a:p>
          <a:p>
            <a:pPr lvl="1"/>
            <a:r>
              <a:rPr lang="en-US" dirty="0"/>
              <a:t>Secures the airway while providing indirect ventilation to the lungs and preventing gastric distention</a:t>
            </a:r>
          </a:p>
          <a:p>
            <a:pPr lvl="1"/>
            <a:endParaRPr lang="en-US" dirty="0"/>
          </a:p>
          <a:p>
            <a:pPr lvl="1"/>
            <a:r>
              <a:rPr lang="en-US" dirty="0"/>
              <a:t>Alternative to ETT placement</a:t>
            </a:r>
          </a:p>
          <a:p>
            <a:pPr lvl="1"/>
            <a:endParaRPr lang="en-US" dirty="0"/>
          </a:p>
          <a:p>
            <a:pPr lvl="1"/>
            <a:r>
              <a:rPr lang="en-US" dirty="0"/>
              <a:t>Acceptable during CPR and when ETT cannot be placed for any number of reasons</a:t>
            </a:r>
          </a:p>
          <a:p>
            <a:pPr lvl="1"/>
            <a:endParaRPr lang="en-US" dirty="0"/>
          </a:p>
          <a:p>
            <a:pPr lvl="1"/>
            <a:r>
              <a:rPr lang="en-US" dirty="0"/>
              <a:t>Capnography should be used to ensure patency of these airways</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lstStyle/>
          <a:p>
            <a:r>
              <a:rPr lang="en-US" dirty="0"/>
              <a:t>AIRWAY MANAGEMENT SUPRAGLOTTIC</a:t>
            </a:r>
          </a:p>
          <a:p>
            <a:pPr lvl="1"/>
            <a:r>
              <a:rPr lang="en-US" dirty="0"/>
              <a:t>King Tubes</a:t>
            </a:r>
          </a:p>
          <a:p>
            <a:pPr lvl="2"/>
            <a:r>
              <a:rPr lang="en-US" dirty="0"/>
              <a:t>Various sizes</a:t>
            </a:r>
          </a:p>
          <a:p>
            <a:pPr lvl="2"/>
            <a:endParaRPr lang="en-US" dirty="0"/>
          </a:p>
          <a:p>
            <a:pPr lvl="2"/>
            <a:r>
              <a:rPr lang="en-US" dirty="0"/>
              <a:t>Size based on patient height</a:t>
            </a:r>
          </a:p>
          <a:p>
            <a:pPr lvl="2"/>
            <a:endParaRPr lang="en-US" dirty="0"/>
          </a:p>
          <a:p>
            <a:pPr lvl="2"/>
            <a:r>
              <a:rPr lang="en-US" dirty="0"/>
              <a:t>Ensure lung sounds/chest rise with placement</a:t>
            </a:r>
          </a:p>
          <a:p>
            <a:pPr lvl="2"/>
            <a:endParaRPr lang="en-US" dirty="0"/>
          </a:p>
          <a:p>
            <a:pPr lvl="2"/>
            <a:r>
              <a:rPr lang="en-US" dirty="0"/>
              <a:t>ETCO2 placed as secondary confirmation and maintenance of airway</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VENTRICULAR ASSIST DEVICES</a:t>
            </a:r>
          </a:p>
        </p:txBody>
      </p:sp>
      <p:sp>
        <p:nvSpPr>
          <p:cNvPr id="7" name="Content Placeholder 6"/>
          <p:cNvSpPr>
            <a:spLocks noGrp="1"/>
          </p:cNvSpPr>
          <p:nvPr>
            <p:ph idx="1"/>
          </p:nvPr>
        </p:nvSpPr>
        <p:spPr/>
        <p:txBody>
          <a:bodyPr/>
          <a:lstStyle/>
          <a:p>
            <a:r>
              <a:rPr lang="en-US" dirty="0"/>
              <a:t>Components of Ventricular Assist Devices</a:t>
            </a:r>
          </a:p>
          <a:p>
            <a:pPr lvl="1"/>
            <a:r>
              <a:rPr lang="en-US" dirty="0"/>
              <a:t>Made up of three components</a:t>
            </a:r>
          </a:p>
          <a:p>
            <a:pPr lvl="2"/>
            <a:r>
              <a:rPr lang="en-US" dirty="0"/>
              <a:t>The pump – weighs approximately 1-2 pounds and is located inside or outside the body.</a:t>
            </a:r>
          </a:p>
          <a:p>
            <a:pPr lvl="2"/>
            <a:endParaRPr lang="en-US" dirty="0"/>
          </a:p>
          <a:p>
            <a:pPr lvl="2"/>
            <a:r>
              <a:rPr lang="en-US" dirty="0"/>
              <a:t>The electronic controller – A small computer that controls the VAD functions.</a:t>
            </a:r>
          </a:p>
          <a:p>
            <a:pPr lvl="2">
              <a:buNone/>
            </a:pPr>
            <a:endParaRPr lang="en-US" dirty="0"/>
          </a:p>
          <a:p>
            <a:pPr lvl="2"/>
            <a:r>
              <a:rPr lang="en-US" dirty="0"/>
              <a:t>Batteries – Carried outside the body in a harness as seen in the pictures on the previous slide. The batteries are connected to the pump by a cable that goes into the abdomen.</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lstStyle/>
          <a:p>
            <a:r>
              <a:rPr lang="en-US" dirty="0"/>
              <a:t>AIRWAY MANAGEMENT SUPRAGLOTTIC AIRWAY VIDEO</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normAutofit fontScale="92500" lnSpcReduction="10000"/>
          </a:bodyPr>
          <a:lstStyle/>
          <a:p>
            <a:r>
              <a:rPr lang="en-US" dirty="0"/>
              <a:t>ETCO2</a:t>
            </a:r>
          </a:p>
          <a:p>
            <a:pPr lvl="1"/>
            <a:r>
              <a:rPr lang="en-US" dirty="0"/>
              <a:t>35-45 mm/Hg in normally perfusing patient</a:t>
            </a:r>
          </a:p>
          <a:p>
            <a:pPr lvl="1"/>
            <a:endParaRPr lang="en-US" dirty="0"/>
          </a:p>
          <a:p>
            <a:pPr lvl="1"/>
            <a:r>
              <a:rPr lang="en-US" dirty="0"/>
              <a:t>&gt;45 mm/Hg</a:t>
            </a:r>
          </a:p>
          <a:p>
            <a:pPr lvl="2"/>
            <a:r>
              <a:rPr lang="en-US" dirty="0"/>
              <a:t>Hypercapnia, respiratory acidosis</a:t>
            </a:r>
          </a:p>
          <a:p>
            <a:pPr lvl="2"/>
            <a:r>
              <a:rPr lang="en-US" dirty="0"/>
              <a:t>Ensure ventilation rate and volume</a:t>
            </a:r>
          </a:p>
          <a:p>
            <a:pPr lvl="2"/>
            <a:endParaRPr lang="en-US" dirty="0"/>
          </a:p>
          <a:p>
            <a:pPr lvl="1"/>
            <a:r>
              <a:rPr lang="en-US" dirty="0"/>
              <a:t>15-35 mm/Hg</a:t>
            </a:r>
          </a:p>
          <a:p>
            <a:pPr lvl="2"/>
            <a:r>
              <a:rPr lang="en-US" dirty="0"/>
              <a:t>Hypocapnia, respiratory alkalosis</a:t>
            </a:r>
          </a:p>
          <a:p>
            <a:pPr lvl="2"/>
            <a:r>
              <a:rPr lang="en-US" dirty="0"/>
              <a:t>Common in cardiac arrest patients with effective CPR in progress</a:t>
            </a:r>
          </a:p>
          <a:p>
            <a:pPr lvl="2"/>
            <a:endParaRPr lang="en-US" dirty="0"/>
          </a:p>
          <a:p>
            <a:pPr lvl="1"/>
            <a:r>
              <a:rPr lang="en-US" dirty="0"/>
              <a:t>&lt;10-15 mm/Hg</a:t>
            </a:r>
          </a:p>
          <a:p>
            <a:pPr lvl="2"/>
            <a:r>
              <a:rPr lang="en-US" dirty="0"/>
              <a:t>Ensure effective and adequate compression and ventilations</a:t>
            </a:r>
          </a:p>
          <a:p>
            <a:pPr lvl="2"/>
            <a:r>
              <a:rPr lang="en-US" dirty="0"/>
              <a:t>Prolonged readings &lt;10 in cardiac arrest have poor prognosis</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lstStyle/>
          <a:p>
            <a:pPr algn="ctr"/>
            <a:r>
              <a:rPr lang="en-US" dirty="0"/>
              <a:t>ETCO2 inadequate </a:t>
            </a:r>
            <a:r>
              <a:rPr lang="en-US" dirty="0" smtClean="0"/>
              <a:t>CPR</a:t>
            </a:r>
          </a:p>
          <a:p>
            <a:endParaRPr lang="en-US" dirty="0"/>
          </a:p>
        </p:txBody>
      </p:sp>
      <p:pic>
        <p:nvPicPr>
          <p:cNvPr id="4" name="Picture 3" descr="oxygenation-and-ventilation-monitoring-25-638 (4).jpg"/>
          <p:cNvPicPr>
            <a:picLocks noChangeAspect="1"/>
          </p:cNvPicPr>
          <p:nvPr/>
        </p:nvPicPr>
        <p:blipFill>
          <a:blip r:embed="rId2" cstate="print"/>
          <a:stretch>
            <a:fillRect/>
          </a:stretch>
        </p:blipFill>
        <p:spPr>
          <a:xfrm>
            <a:off x="228600" y="2724150"/>
            <a:ext cx="11658599" cy="314325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lstStyle/>
          <a:p>
            <a:pPr algn="ctr"/>
            <a:r>
              <a:rPr lang="en-US" dirty="0" smtClean="0"/>
              <a:t>ETCO2 adequate CPR</a:t>
            </a:r>
          </a:p>
          <a:p>
            <a:endParaRPr lang="en-US" dirty="0"/>
          </a:p>
        </p:txBody>
      </p:sp>
      <p:pic>
        <p:nvPicPr>
          <p:cNvPr id="4" name="Picture 3" descr="oxygenation-and-ventilation-monitoring-25-638 (3).jpg"/>
          <p:cNvPicPr>
            <a:picLocks noChangeAspect="1"/>
          </p:cNvPicPr>
          <p:nvPr/>
        </p:nvPicPr>
        <p:blipFill>
          <a:blip r:embed="rId2" cstate="print"/>
          <a:stretch>
            <a:fillRect/>
          </a:stretch>
        </p:blipFill>
        <p:spPr>
          <a:xfrm>
            <a:off x="762000" y="2895600"/>
            <a:ext cx="10515600" cy="32004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lstStyle/>
          <a:p>
            <a:pPr algn="ctr"/>
            <a:r>
              <a:rPr lang="en-US" dirty="0"/>
              <a:t>ETCO2 </a:t>
            </a:r>
            <a:r>
              <a:rPr lang="en-US" dirty="0" smtClean="0"/>
              <a:t>ROSC</a:t>
            </a:r>
          </a:p>
          <a:p>
            <a:endParaRPr lang="en-US" dirty="0"/>
          </a:p>
        </p:txBody>
      </p:sp>
      <p:pic>
        <p:nvPicPr>
          <p:cNvPr id="4" name="Picture 3" descr="4suddenincreaseROSC.png"/>
          <p:cNvPicPr>
            <a:picLocks noChangeAspect="1"/>
          </p:cNvPicPr>
          <p:nvPr/>
        </p:nvPicPr>
        <p:blipFill>
          <a:blip r:embed="rId2" cstate="print"/>
          <a:stretch>
            <a:fillRect/>
          </a:stretch>
        </p:blipFill>
        <p:spPr>
          <a:xfrm>
            <a:off x="0" y="2386164"/>
            <a:ext cx="12192000" cy="447183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normAutofit lnSpcReduction="10000"/>
          </a:bodyPr>
          <a:lstStyle/>
          <a:p>
            <a:r>
              <a:rPr lang="en-US" dirty="0" smtClean="0"/>
              <a:t>DEATH IN THE </a:t>
            </a:r>
            <a:r>
              <a:rPr lang="en-US" dirty="0" smtClean="0"/>
              <a:t>FIELD</a:t>
            </a:r>
          </a:p>
          <a:p>
            <a:pPr lvl="1"/>
            <a:r>
              <a:rPr lang="en-US" dirty="0" smtClean="0"/>
              <a:t>EMS personnel encounter patients who are dead at the time of arrival in which resuscitation is medically </a:t>
            </a:r>
            <a:r>
              <a:rPr lang="en-US" dirty="0" smtClean="0"/>
              <a:t>inappropriate</a:t>
            </a:r>
          </a:p>
          <a:p>
            <a:pPr lvl="1"/>
            <a:r>
              <a:rPr lang="en-US" dirty="0" smtClean="0"/>
              <a:t>The decision to not begin resuscitation may occur under the following circumstances if ordered in consultation with </a:t>
            </a:r>
            <a:r>
              <a:rPr lang="en-US" dirty="0" smtClean="0"/>
              <a:t>MCP</a:t>
            </a:r>
          </a:p>
          <a:p>
            <a:pPr lvl="2"/>
            <a:r>
              <a:rPr lang="en-US" dirty="0" smtClean="0"/>
              <a:t>When </a:t>
            </a:r>
            <a:r>
              <a:rPr lang="en-US" dirty="0" smtClean="0"/>
              <a:t>there are changes to the body which indicate a prolonged postmortem </a:t>
            </a:r>
            <a:r>
              <a:rPr lang="en-US" dirty="0" smtClean="0"/>
              <a:t>interval</a:t>
            </a:r>
          </a:p>
          <a:p>
            <a:pPr lvl="2"/>
            <a:r>
              <a:rPr lang="en-US" dirty="0" smtClean="0"/>
              <a:t>Injuries </a:t>
            </a:r>
            <a:r>
              <a:rPr lang="en-US" dirty="0" smtClean="0"/>
              <a:t>incompatible with life such as decapitation or </a:t>
            </a:r>
            <a:r>
              <a:rPr lang="en-US" dirty="0" err="1" smtClean="0"/>
              <a:t>transection</a:t>
            </a:r>
            <a:r>
              <a:rPr lang="en-US" dirty="0" smtClean="0"/>
              <a:t> of </a:t>
            </a:r>
            <a:r>
              <a:rPr lang="en-US" dirty="0" smtClean="0"/>
              <a:t>torso</a:t>
            </a:r>
          </a:p>
          <a:p>
            <a:pPr lvl="2"/>
            <a:r>
              <a:rPr lang="en-US" dirty="0" smtClean="0"/>
              <a:t> </a:t>
            </a:r>
            <a:r>
              <a:rPr lang="en-US" dirty="0" err="1" smtClean="0"/>
              <a:t>Pulseless</a:t>
            </a:r>
            <a:r>
              <a:rPr lang="en-US" dirty="0" smtClean="0"/>
              <a:t>, </a:t>
            </a:r>
            <a:r>
              <a:rPr lang="en-US" dirty="0" err="1" smtClean="0"/>
              <a:t>apneic</a:t>
            </a:r>
            <a:r>
              <a:rPr lang="en-US" dirty="0" smtClean="0"/>
              <a:t> patients in multiple casualty situations where available resources are required to maintain living </a:t>
            </a:r>
            <a:r>
              <a:rPr lang="en-US" dirty="0" smtClean="0"/>
              <a:t>patients</a:t>
            </a:r>
          </a:p>
          <a:p>
            <a:pPr lvl="2"/>
            <a:r>
              <a:rPr lang="en-US" dirty="0" smtClean="0"/>
              <a:t>Proper DNR </a:t>
            </a:r>
            <a:r>
              <a:rPr lang="en-US" dirty="0" smtClean="0"/>
              <a:t>documentation has been discovered or clarified by family, </a:t>
            </a:r>
            <a:r>
              <a:rPr lang="en-US" dirty="0" smtClean="0"/>
              <a:t>End </a:t>
            </a:r>
            <a:r>
              <a:rPr lang="en-US" dirty="0" smtClean="0"/>
              <a:t>of Life </a:t>
            </a:r>
            <a:r>
              <a:rPr lang="en-US" dirty="0" smtClean="0"/>
              <a:t>Registry, </a:t>
            </a:r>
            <a:r>
              <a:rPr lang="en-US" dirty="0" smtClean="0"/>
              <a:t>or power of </a:t>
            </a:r>
            <a:r>
              <a:rPr lang="en-US" dirty="0" smtClean="0"/>
              <a:t>attorney</a:t>
            </a:r>
          </a:p>
          <a:p>
            <a:pPr lvl="2"/>
            <a:r>
              <a:rPr lang="en-US" dirty="0" smtClean="0"/>
              <a:t>Resuscitation </a:t>
            </a:r>
            <a:r>
              <a:rPr lang="en-US" dirty="0" smtClean="0"/>
              <a:t>efforts pose a danger to the health and/or safety of the rescuers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lstStyle/>
          <a:p>
            <a:r>
              <a:rPr lang="en-US" dirty="0" smtClean="0"/>
              <a:t>DEATH IN THE FIELD</a:t>
            </a:r>
          </a:p>
          <a:p>
            <a:pPr lvl="1"/>
            <a:r>
              <a:rPr lang="en-US" dirty="0" smtClean="0"/>
              <a:t>The decision to not begin resuscitation may occur under the following circumstances by order of </a:t>
            </a:r>
            <a:r>
              <a:rPr lang="en-US" dirty="0" smtClean="0"/>
              <a:t>MCP</a:t>
            </a:r>
          </a:p>
          <a:p>
            <a:pPr lvl="2"/>
            <a:r>
              <a:rPr lang="en-US" dirty="0" smtClean="0"/>
              <a:t>Victims of trauma who are </a:t>
            </a:r>
            <a:r>
              <a:rPr lang="en-US" dirty="0" err="1" smtClean="0"/>
              <a:t>pulseless</a:t>
            </a:r>
            <a:r>
              <a:rPr lang="en-US" dirty="0" smtClean="0"/>
              <a:t> and </a:t>
            </a:r>
            <a:r>
              <a:rPr lang="en-US" dirty="0" err="1" smtClean="0"/>
              <a:t>apneic</a:t>
            </a:r>
            <a:r>
              <a:rPr lang="en-US" dirty="0" smtClean="0"/>
              <a:t> at the time of arrival of first </a:t>
            </a:r>
            <a:r>
              <a:rPr lang="en-US" dirty="0" smtClean="0"/>
              <a:t>responders</a:t>
            </a:r>
          </a:p>
          <a:p>
            <a:pPr lvl="2"/>
            <a:r>
              <a:rPr lang="en-US" dirty="0" smtClean="0"/>
              <a:t>Blunt </a:t>
            </a:r>
            <a:r>
              <a:rPr lang="en-US" dirty="0" smtClean="0"/>
              <a:t>trauma patients, who become </a:t>
            </a:r>
            <a:r>
              <a:rPr lang="en-US" dirty="0" err="1" smtClean="0"/>
              <a:t>pulseless</a:t>
            </a:r>
            <a:r>
              <a:rPr lang="en-US" dirty="0" smtClean="0"/>
              <a:t> and </a:t>
            </a:r>
            <a:r>
              <a:rPr lang="en-US" dirty="0" err="1" smtClean="0"/>
              <a:t>apneic</a:t>
            </a:r>
            <a:r>
              <a:rPr lang="en-US" dirty="0" smtClean="0"/>
              <a:t>, cannot be extricated quickly, and the entrapment precludes medically effective resuscitation </a:t>
            </a:r>
            <a:r>
              <a:rPr lang="en-US" dirty="0" smtClean="0"/>
              <a:t>efforts</a:t>
            </a:r>
          </a:p>
          <a:p>
            <a:pPr lvl="2"/>
            <a:r>
              <a:rPr lang="en-US" dirty="0" smtClean="0"/>
              <a:t>Circumstances </a:t>
            </a:r>
            <a:r>
              <a:rPr lang="en-US" dirty="0" smtClean="0"/>
              <a:t>where beginning or continuing resuscitation is not medically appropriate as determined by EMS personnel and direct contact with the Medical Command </a:t>
            </a:r>
            <a:r>
              <a:rPr lang="en-US" dirty="0" smtClean="0"/>
              <a:t>Physician</a:t>
            </a:r>
          </a:p>
          <a:p>
            <a:pPr lvl="2"/>
            <a:r>
              <a:rPr lang="en-US" dirty="0" smtClean="0"/>
              <a:t>Proper DNR </a:t>
            </a:r>
            <a:r>
              <a:rPr lang="en-US" dirty="0" smtClean="0"/>
              <a:t>documentation has been discovered or clarified by family, </a:t>
            </a:r>
            <a:r>
              <a:rPr lang="en-US" dirty="0" smtClean="0"/>
              <a:t>End </a:t>
            </a:r>
            <a:r>
              <a:rPr lang="en-US" dirty="0" smtClean="0"/>
              <a:t>of Life </a:t>
            </a:r>
            <a:r>
              <a:rPr lang="en-US" dirty="0" smtClean="0"/>
              <a:t>Registry, </a:t>
            </a:r>
            <a:r>
              <a:rPr lang="en-US" dirty="0" smtClean="0"/>
              <a:t>or power of attorney</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normAutofit fontScale="92500" lnSpcReduction="20000"/>
          </a:bodyPr>
          <a:lstStyle/>
          <a:p>
            <a:r>
              <a:rPr lang="en-US" dirty="0" smtClean="0"/>
              <a:t>TERMINATION</a:t>
            </a:r>
          </a:p>
          <a:p>
            <a:pPr lvl="1"/>
            <a:r>
              <a:rPr lang="en-US" dirty="0" smtClean="0"/>
              <a:t>The </a:t>
            </a:r>
            <a:r>
              <a:rPr lang="en-US" dirty="0" smtClean="0"/>
              <a:t>medical decision is made to discontinue resuscitation efforts in the </a:t>
            </a:r>
            <a:r>
              <a:rPr lang="en-US" dirty="0" smtClean="0"/>
              <a:t>field</a:t>
            </a:r>
          </a:p>
          <a:p>
            <a:pPr lvl="1"/>
            <a:r>
              <a:rPr lang="en-US" dirty="0" smtClean="0"/>
              <a:t>EMS </a:t>
            </a:r>
            <a:r>
              <a:rPr lang="en-US" dirty="0" smtClean="0"/>
              <a:t>personnel may request orders to cease resuscitation efforts on a patient in the field when any of the following are </a:t>
            </a:r>
            <a:r>
              <a:rPr lang="en-US" dirty="0" smtClean="0"/>
              <a:t>present</a:t>
            </a:r>
          </a:p>
          <a:p>
            <a:pPr lvl="2"/>
            <a:r>
              <a:rPr lang="en-US" dirty="0" smtClean="0"/>
              <a:t>Resuscitation initially started </a:t>
            </a:r>
            <a:r>
              <a:rPr lang="en-US" dirty="0" smtClean="0"/>
              <a:t>is </a:t>
            </a:r>
            <a:r>
              <a:rPr lang="en-US" dirty="0" smtClean="0"/>
              <a:t>determined to have been medically </a:t>
            </a:r>
            <a:r>
              <a:rPr lang="en-US" dirty="0" smtClean="0"/>
              <a:t>inappropriate</a:t>
            </a:r>
          </a:p>
          <a:p>
            <a:pPr lvl="2"/>
            <a:r>
              <a:rPr lang="en-US" dirty="0" smtClean="0"/>
              <a:t>Full </a:t>
            </a:r>
            <a:r>
              <a:rPr lang="en-US" dirty="0" smtClean="0"/>
              <a:t>cycle of ALS treatment has been unsuccessful and patient has been confirmed </a:t>
            </a:r>
            <a:r>
              <a:rPr lang="en-US" dirty="0" err="1" smtClean="0"/>
              <a:t>pulseless</a:t>
            </a:r>
            <a:r>
              <a:rPr lang="en-US" dirty="0" smtClean="0"/>
              <a:t> and </a:t>
            </a:r>
            <a:r>
              <a:rPr lang="en-US" dirty="0" err="1" smtClean="0"/>
              <a:t>apneic</a:t>
            </a:r>
            <a:r>
              <a:rPr lang="en-US" dirty="0" smtClean="0"/>
              <a:t> by EMS for at least 20 </a:t>
            </a:r>
            <a:r>
              <a:rPr lang="en-US" dirty="0" smtClean="0"/>
              <a:t>minutes</a:t>
            </a:r>
          </a:p>
          <a:p>
            <a:pPr lvl="2"/>
            <a:r>
              <a:rPr lang="en-US" dirty="0" smtClean="0"/>
              <a:t>Proper DNR documentation </a:t>
            </a:r>
            <a:r>
              <a:rPr lang="en-US" dirty="0" smtClean="0"/>
              <a:t>has been discovered or clarified by family, </a:t>
            </a:r>
            <a:r>
              <a:rPr lang="en-US" dirty="0" smtClean="0"/>
              <a:t>End </a:t>
            </a:r>
            <a:r>
              <a:rPr lang="en-US" dirty="0" smtClean="0"/>
              <a:t>of Life </a:t>
            </a:r>
            <a:r>
              <a:rPr lang="en-US" dirty="0" smtClean="0"/>
              <a:t>Registry, </a:t>
            </a:r>
            <a:r>
              <a:rPr lang="en-US" dirty="0" smtClean="0"/>
              <a:t>or power of </a:t>
            </a:r>
            <a:r>
              <a:rPr lang="en-US" dirty="0" smtClean="0"/>
              <a:t>attorney</a:t>
            </a:r>
          </a:p>
          <a:p>
            <a:pPr lvl="2"/>
            <a:r>
              <a:rPr lang="en-US" dirty="0" smtClean="0"/>
              <a:t>BLS </a:t>
            </a:r>
            <a:r>
              <a:rPr lang="en-US" dirty="0" smtClean="0"/>
              <a:t>resuscitation has proved unsuccessful and no ALS is available for an extended period of </a:t>
            </a:r>
            <a:r>
              <a:rPr lang="en-US" dirty="0" smtClean="0"/>
              <a:t>time patient </a:t>
            </a:r>
            <a:r>
              <a:rPr lang="en-US" dirty="0" smtClean="0"/>
              <a:t>has been confirmed </a:t>
            </a:r>
            <a:r>
              <a:rPr lang="en-US" dirty="0" err="1" smtClean="0"/>
              <a:t>pulseless</a:t>
            </a:r>
            <a:r>
              <a:rPr lang="en-US" dirty="0" smtClean="0"/>
              <a:t> and </a:t>
            </a:r>
            <a:r>
              <a:rPr lang="en-US" dirty="0" err="1" smtClean="0"/>
              <a:t>apneic</a:t>
            </a:r>
            <a:r>
              <a:rPr lang="en-US" dirty="0" smtClean="0"/>
              <a:t> by EMS for at least 20 </a:t>
            </a:r>
            <a:r>
              <a:rPr lang="en-US" dirty="0" smtClean="0"/>
              <a:t>minutes</a:t>
            </a:r>
          </a:p>
          <a:p>
            <a:pPr lvl="2"/>
            <a:r>
              <a:rPr lang="en-US" dirty="0" smtClean="0"/>
              <a:t>Physical </a:t>
            </a:r>
            <a:r>
              <a:rPr lang="en-US" dirty="0" smtClean="0"/>
              <a:t>exhaustion of available providers to provide </a:t>
            </a:r>
            <a:r>
              <a:rPr lang="en-US" dirty="0" smtClean="0"/>
              <a:t>care</a:t>
            </a:r>
          </a:p>
          <a:p>
            <a:pPr lvl="2"/>
            <a:r>
              <a:rPr lang="en-US" dirty="0" smtClean="0"/>
              <a:t>The </a:t>
            </a:r>
            <a:r>
              <a:rPr lang="en-US" dirty="0" smtClean="0"/>
              <a:t>scene environment is judged to be unsafe for rescuers to continue </a:t>
            </a:r>
            <a:r>
              <a:rPr lang="en-US" dirty="0" smtClean="0"/>
              <a:t>resuscitation</a:t>
            </a:r>
          </a:p>
          <a:p>
            <a:pPr lvl="2"/>
            <a:r>
              <a:rPr lang="en-US" dirty="0" smtClean="0"/>
              <a:t>Extremely </a:t>
            </a:r>
            <a:r>
              <a:rPr lang="en-US" dirty="0" smtClean="0"/>
              <a:t>remote areas where evacuation may require hours or </a:t>
            </a:r>
            <a:r>
              <a:rPr lang="en-US" dirty="0" smtClean="0"/>
              <a:t>days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lstStyle/>
          <a:p>
            <a:r>
              <a:rPr lang="en-US" dirty="0" smtClean="0"/>
              <a:t>TERMINATION</a:t>
            </a:r>
          </a:p>
          <a:p>
            <a:pPr lvl="1"/>
            <a:r>
              <a:rPr lang="en-US" dirty="0" smtClean="0"/>
              <a:t>EMS personnel will contact Medical Command and speak directly to the </a:t>
            </a:r>
            <a:r>
              <a:rPr lang="en-US" dirty="0" smtClean="0"/>
              <a:t>MCP</a:t>
            </a:r>
          </a:p>
          <a:p>
            <a:pPr lvl="1">
              <a:buNone/>
            </a:pPr>
            <a:endParaRPr lang="en-US" dirty="0" smtClean="0"/>
          </a:p>
          <a:p>
            <a:pPr lvl="1"/>
            <a:r>
              <a:rPr lang="en-US" dirty="0" smtClean="0"/>
              <a:t>Specific </a:t>
            </a:r>
            <a:r>
              <a:rPr lang="en-US" dirty="0" smtClean="0"/>
              <a:t>history and details of care will be discussed and MCP will make final decision, give final order to cease resuscitation, and note exact date and </a:t>
            </a:r>
            <a:r>
              <a:rPr lang="en-US" dirty="0" smtClean="0"/>
              <a:t>time</a:t>
            </a:r>
          </a:p>
          <a:p>
            <a:pPr lvl="1"/>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CARDIAC ARREST</a:t>
            </a:r>
          </a:p>
        </p:txBody>
      </p:sp>
      <p:sp>
        <p:nvSpPr>
          <p:cNvPr id="5" name="Content Placeholder 4"/>
          <p:cNvSpPr>
            <a:spLocks noGrp="1"/>
          </p:cNvSpPr>
          <p:nvPr>
            <p:ph idx="1"/>
          </p:nvPr>
        </p:nvSpPr>
        <p:spPr/>
        <p:txBody>
          <a:bodyPr/>
          <a:lstStyle/>
          <a:p>
            <a:r>
              <a:rPr lang="en-US" dirty="0" smtClean="0"/>
              <a:t>TERMINATION</a:t>
            </a:r>
          </a:p>
          <a:p>
            <a:pPr lvl="1"/>
            <a:r>
              <a:rPr lang="en-US" dirty="0" smtClean="0"/>
              <a:t>Exceptions </a:t>
            </a:r>
          </a:p>
          <a:p>
            <a:pPr lvl="2"/>
            <a:r>
              <a:rPr lang="en-US" dirty="0" smtClean="0"/>
              <a:t>Situations </a:t>
            </a:r>
            <a:r>
              <a:rPr lang="en-US" dirty="0" smtClean="0"/>
              <a:t>may necessitate transport of patients and continued resuscitation efforts per direct MCP </a:t>
            </a:r>
            <a:r>
              <a:rPr lang="en-US" dirty="0" smtClean="0"/>
              <a:t>order</a:t>
            </a:r>
          </a:p>
          <a:p>
            <a:pPr lvl="3"/>
            <a:r>
              <a:rPr lang="en-US" dirty="0" smtClean="0"/>
              <a:t>Volatile or potentially dangerous situations where movement of the patient and exit from the scene is required for the safety of the </a:t>
            </a:r>
            <a:r>
              <a:rPr lang="en-US" dirty="0" smtClean="0"/>
              <a:t>rescuers</a:t>
            </a:r>
          </a:p>
          <a:p>
            <a:pPr lvl="3"/>
            <a:endParaRPr lang="en-US" dirty="0" smtClean="0"/>
          </a:p>
          <a:p>
            <a:pPr lvl="3"/>
            <a:r>
              <a:rPr lang="en-US" dirty="0" smtClean="0"/>
              <a:t>Hypothermic </a:t>
            </a:r>
            <a:r>
              <a:rPr lang="en-US" dirty="0" smtClean="0"/>
              <a:t>patients</a:t>
            </a:r>
          </a:p>
          <a:p>
            <a:pPr lvl="3"/>
            <a:endParaRPr lang="en-US" dirty="0" smtClean="0"/>
          </a:p>
          <a:p>
            <a:pPr lvl="3"/>
            <a:r>
              <a:rPr lang="en-US" dirty="0" smtClean="0"/>
              <a:t>Pediatric patients less than 12 years of </a:t>
            </a:r>
            <a:r>
              <a:rPr lang="en-US" dirty="0" smtClean="0"/>
              <a:t>age</a:t>
            </a:r>
          </a:p>
          <a:p>
            <a:pPr lvl="3"/>
            <a:endParaRPr lang="en-US" dirty="0" smtClean="0"/>
          </a:p>
          <a:p>
            <a:pPr lvl="3"/>
            <a:r>
              <a:rPr lang="en-US" dirty="0" smtClean="0"/>
              <a:t>If </a:t>
            </a:r>
            <a:r>
              <a:rPr lang="en-US" dirty="0" smtClean="0"/>
              <a:t>patient is removed from scene and resuscitation continued, the resuscitation efforts should be continued until arrival at the hospital.</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11208</TotalTime>
  <Words>5514</Words>
  <Application>Microsoft Office PowerPoint</Application>
  <PresentationFormat>Custom</PresentationFormat>
  <Paragraphs>914</Paragraphs>
  <Slides>112</Slides>
  <Notes>4</Notes>
  <HiddenSlides>0</HiddenSlides>
  <MMClips>0</MMClips>
  <ScaleCrop>false</ScaleCrop>
  <HeadingPairs>
    <vt:vector size="4" baseType="variant">
      <vt:variant>
        <vt:lpstr>Theme</vt:lpstr>
      </vt:variant>
      <vt:variant>
        <vt:i4>1</vt:i4>
      </vt:variant>
      <vt:variant>
        <vt:lpstr>Slide Titles</vt:lpstr>
      </vt:variant>
      <vt:variant>
        <vt:i4>112</vt:i4>
      </vt:variant>
    </vt:vector>
  </HeadingPairs>
  <TitlesOfParts>
    <vt:vector size="113" baseType="lpstr">
      <vt:lpstr>Medical Design 16x9</vt:lpstr>
      <vt:lpstr>2017  PARAMEDIC REFRESHER COURSE  </vt:lpstr>
      <vt:lpstr>Paramedic Refresher  Module III CARDIOVASCULAR</vt:lpstr>
      <vt:lpstr>CARDIOVASCULAR  OBJECTIVES</vt:lpstr>
      <vt:lpstr>CARDIOVASCULAR  OBJECTIVES</vt:lpstr>
      <vt:lpstr>VENTRICULAR ASSIST DEVICES</vt:lpstr>
      <vt:lpstr>VENTRICULAR ASSIST DEVICES</vt:lpstr>
      <vt:lpstr>VENTRICULAR ASSIST DEVICES</vt:lpstr>
      <vt:lpstr>VENTRICULAR ASSIST DEVICES</vt:lpstr>
      <vt:lpstr>VENTRICULAR ASSIST DEVICES</vt:lpstr>
      <vt:lpstr>VENTRICULAR ASSIST DEVICES</vt:lpstr>
      <vt:lpstr>VENTRICULAR ASSIST DEVICES</vt:lpstr>
      <vt:lpstr>VENTRICULAR ASSIST DEVICES</vt:lpstr>
      <vt:lpstr>VENTRICULAR ASSIST DEVICES</vt:lpstr>
      <vt:lpstr>VENTRICULAR ASSIST DEVICES</vt:lpstr>
      <vt:lpstr>VENTRICULAR ASSIST DEVICES</vt:lpstr>
      <vt:lpstr>VENTRICULAR ASSSIT DEVICES</vt:lpstr>
      <vt:lpstr>VENTRICULAR ASSIST DEVICES</vt:lpstr>
      <vt:lpstr>VENTRICULAR ASSIST DEVICES</vt:lpstr>
      <vt:lpstr>VENTRICULAR ASSIST DEVICES</vt:lpstr>
      <vt:lpstr>VENTRICULAR ASSIST DEVICES</vt:lpstr>
      <vt:lpstr>CONGESTIVE HEART FAILURE</vt:lpstr>
      <vt:lpstr>CONGESTIVE HEART FAILURE</vt:lpstr>
      <vt:lpstr>CONGESTIVE HEART FAILURE</vt:lpstr>
      <vt:lpstr>CONGESTIVE HEART FAILURE</vt:lpstr>
      <vt:lpstr>CONGESTIVE HEART FAILURE</vt:lpstr>
      <vt:lpstr>CONGESTIVE HEART FAILURE</vt:lpstr>
      <vt:lpstr>CONGESTIVE HEART FAILURE</vt:lpstr>
      <vt:lpstr>CONGESTIVE HEART FAILURE</vt:lpstr>
      <vt:lpstr>CONGESTIVE HEART FAILURE</vt:lpstr>
      <vt:lpstr>CONGESTIVE HEART FAILURE</vt:lpstr>
      <vt:lpstr>CONGESTIVE HEART FAILURE</vt:lpstr>
      <vt:lpstr>CONGESTIVE HEART FAILURE</vt:lpstr>
      <vt:lpstr>CONGESTIVE HEART FAILURE</vt:lpstr>
      <vt:lpstr>CONGESTIVE HEART FAILURE</vt:lpstr>
      <vt:lpstr>CONGESTIVE HEART FAILURE</vt:lpstr>
      <vt:lpstr>CONGESTIVE HEART FAILURE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ACUTE CORONARY SYNDROME</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ADULT CARDIAC ARREST</vt:lpstr>
      <vt:lpstr>ROSC</vt:lpstr>
      <vt:lpstr>ROSC</vt:lpstr>
      <vt:lpstr>ROSC</vt:lpstr>
      <vt:lpstr>ROSC</vt:lpstr>
      <vt:lpstr>ROSC</vt:lpstr>
      <vt:lpstr>ROSC</vt:lpstr>
      <vt:lpstr>ROSC</vt:lpstr>
      <vt:lpstr>ROSC</vt:lpstr>
      <vt:lpstr>ROSC</vt:lpstr>
      <vt:lpstr>ROSC</vt:lpstr>
      <vt:lpstr>ROSC</vt:lpstr>
      <vt:lpstr>ROSC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Administrator</dc:creator>
  <cp:lastModifiedBy>Training Officer</cp:lastModifiedBy>
  <cp:revision>389</cp:revision>
  <dcterms:created xsi:type="dcterms:W3CDTF">2017-08-14T21:23:42Z</dcterms:created>
  <dcterms:modified xsi:type="dcterms:W3CDTF">2017-11-16T19:15:18Z</dcterms:modified>
</cp:coreProperties>
</file>