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0" r:id="rId7"/>
    <p:sldId id="262" r:id="rId8"/>
    <p:sldId id="261" r:id="rId9"/>
    <p:sldId id="263" r:id="rId10"/>
    <p:sldId id="264" r:id="rId11"/>
    <p:sldId id="269"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4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3018FD-7373-4418-BF9F-10AAED551570}"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9996-EC21-47B7-9A26-9A3BCB24720C}" type="slidenum">
              <a:rPr lang="en-US" smtClean="0"/>
              <a:t>‹#›</a:t>
            </a:fld>
            <a:endParaRPr lang="en-US"/>
          </a:p>
        </p:txBody>
      </p:sp>
    </p:spTree>
    <p:extLst>
      <p:ext uri="{BB962C8B-B14F-4D97-AF65-F5344CB8AC3E}">
        <p14:creationId xmlns:p14="http://schemas.microsoft.com/office/powerpoint/2010/main" val="241564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018FD-7373-4418-BF9F-10AAED551570}"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9996-EC21-47B7-9A26-9A3BCB24720C}" type="slidenum">
              <a:rPr lang="en-US" smtClean="0"/>
              <a:t>‹#›</a:t>
            </a:fld>
            <a:endParaRPr lang="en-US"/>
          </a:p>
        </p:txBody>
      </p:sp>
    </p:spTree>
    <p:extLst>
      <p:ext uri="{BB962C8B-B14F-4D97-AF65-F5344CB8AC3E}">
        <p14:creationId xmlns:p14="http://schemas.microsoft.com/office/powerpoint/2010/main" val="359504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018FD-7373-4418-BF9F-10AAED551570}"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9996-EC21-47B7-9A26-9A3BCB24720C}" type="slidenum">
              <a:rPr lang="en-US" smtClean="0"/>
              <a:t>‹#›</a:t>
            </a:fld>
            <a:endParaRPr lang="en-US"/>
          </a:p>
        </p:txBody>
      </p:sp>
    </p:spTree>
    <p:extLst>
      <p:ext uri="{BB962C8B-B14F-4D97-AF65-F5344CB8AC3E}">
        <p14:creationId xmlns:p14="http://schemas.microsoft.com/office/powerpoint/2010/main" val="226944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018FD-7373-4418-BF9F-10AAED551570}"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9996-EC21-47B7-9A26-9A3BCB24720C}" type="slidenum">
              <a:rPr lang="en-US" smtClean="0"/>
              <a:t>‹#›</a:t>
            </a:fld>
            <a:endParaRPr lang="en-US"/>
          </a:p>
        </p:txBody>
      </p:sp>
    </p:spTree>
    <p:extLst>
      <p:ext uri="{BB962C8B-B14F-4D97-AF65-F5344CB8AC3E}">
        <p14:creationId xmlns:p14="http://schemas.microsoft.com/office/powerpoint/2010/main" val="354400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018FD-7373-4418-BF9F-10AAED551570}"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9996-EC21-47B7-9A26-9A3BCB24720C}" type="slidenum">
              <a:rPr lang="en-US" smtClean="0"/>
              <a:t>‹#›</a:t>
            </a:fld>
            <a:endParaRPr lang="en-US"/>
          </a:p>
        </p:txBody>
      </p:sp>
    </p:spTree>
    <p:extLst>
      <p:ext uri="{BB962C8B-B14F-4D97-AF65-F5344CB8AC3E}">
        <p14:creationId xmlns:p14="http://schemas.microsoft.com/office/powerpoint/2010/main" val="99705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3018FD-7373-4418-BF9F-10AAED551570}"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A9996-EC21-47B7-9A26-9A3BCB24720C}" type="slidenum">
              <a:rPr lang="en-US" smtClean="0"/>
              <a:t>‹#›</a:t>
            </a:fld>
            <a:endParaRPr lang="en-US"/>
          </a:p>
        </p:txBody>
      </p:sp>
    </p:spTree>
    <p:extLst>
      <p:ext uri="{BB962C8B-B14F-4D97-AF65-F5344CB8AC3E}">
        <p14:creationId xmlns:p14="http://schemas.microsoft.com/office/powerpoint/2010/main" val="198730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3018FD-7373-4418-BF9F-10AAED551570}" type="datetimeFigureOut">
              <a:rPr lang="en-US" smtClean="0"/>
              <a:t>11/25/2015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A9996-EC21-47B7-9A26-9A3BCB24720C}" type="slidenum">
              <a:rPr lang="en-US" smtClean="0"/>
              <a:t>‹#›</a:t>
            </a:fld>
            <a:endParaRPr lang="en-US"/>
          </a:p>
        </p:txBody>
      </p:sp>
    </p:spTree>
    <p:extLst>
      <p:ext uri="{BB962C8B-B14F-4D97-AF65-F5344CB8AC3E}">
        <p14:creationId xmlns:p14="http://schemas.microsoft.com/office/powerpoint/2010/main" val="338605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3018FD-7373-4418-BF9F-10AAED551570}" type="datetimeFigureOut">
              <a:rPr lang="en-US" smtClean="0"/>
              <a:t>11/25/2015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A9996-EC21-47B7-9A26-9A3BCB24720C}" type="slidenum">
              <a:rPr lang="en-US" smtClean="0"/>
              <a:t>‹#›</a:t>
            </a:fld>
            <a:endParaRPr lang="en-US"/>
          </a:p>
        </p:txBody>
      </p:sp>
    </p:spTree>
    <p:extLst>
      <p:ext uri="{BB962C8B-B14F-4D97-AF65-F5344CB8AC3E}">
        <p14:creationId xmlns:p14="http://schemas.microsoft.com/office/powerpoint/2010/main" val="397606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018FD-7373-4418-BF9F-10AAED551570}" type="datetimeFigureOut">
              <a:rPr lang="en-US" smtClean="0"/>
              <a:t>11/25/2015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A9996-EC21-47B7-9A26-9A3BCB24720C}" type="slidenum">
              <a:rPr lang="en-US" smtClean="0"/>
              <a:t>‹#›</a:t>
            </a:fld>
            <a:endParaRPr lang="en-US"/>
          </a:p>
        </p:txBody>
      </p:sp>
    </p:spTree>
    <p:extLst>
      <p:ext uri="{BB962C8B-B14F-4D97-AF65-F5344CB8AC3E}">
        <p14:creationId xmlns:p14="http://schemas.microsoft.com/office/powerpoint/2010/main" val="101029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018FD-7373-4418-BF9F-10AAED551570}"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A9996-EC21-47B7-9A26-9A3BCB24720C}" type="slidenum">
              <a:rPr lang="en-US" smtClean="0"/>
              <a:t>‹#›</a:t>
            </a:fld>
            <a:endParaRPr lang="en-US"/>
          </a:p>
        </p:txBody>
      </p:sp>
    </p:spTree>
    <p:extLst>
      <p:ext uri="{BB962C8B-B14F-4D97-AF65-F5344CB8AC3E}">
        <p14:creationId xmlns:p14="http://schemas.microsoft.com/office/powerpoint/2010/main" val="214127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018FD-7373-4418-BF9F-10AAED551570}"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A9996-EC21-47B7-9A26-9A3BCB24720C}" type="slidenum">
              <a:rPr lang="en-US" smtClean="0"/>
              <a:t>‹#›</a:t>
            </a:fld>
            <a:endParaRPr lang="en-US"/>
          </a:p>
        </p:txBody>
      </p:sp>
    </p:spTree>
    <p:extLst>
      <p:ext uri="{BB962C8B-B14F-4D97-AF65-F5344CB8AC3E}">
        <p14:creationId xmlns:p14="http://schemas.microsoft.com/office/powerpoint/2010/main" val="136757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018FD-7373-4418-BF9F-10AAED551570}" type="datetimeFigureOut">
              <a:rPr lang="en-US" smtClean="0"/>
              <a:t>11/25/2015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A9996-EC21-47B7-9A26-9A3BCB24720C}" type="slidenum">
              <a:rPr lang="en-US" smtClean="0"/>
              <a:t>‹#›</a:t>
            </a:fld>
            <a:endParaRPr lang="en-US"/>
          </a:p>
        </p:txBody>
      </p:sp>
    </p:spTree>
    <p:extLst>
      <p:ext uri="{BB962C8B-B14F-4D97-AF65-F5344CB8AC3E}">
        <p14:creationId xmlns:p14="http://schemas.microsoft.com/office/powerpoint/2010/main" val="2472542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argaret.buckton@isfis.net" TargetMode="External"/><Relationship Id="rId2" Type="http://schemas.openxmlformats.org/officeDocument/2006/relationships/hyperlink" Target="http://www.rsaia.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Transportation Inequities Impacting Educational Expenditures</a:t>
            </a:r>
            <a:endParaRPr lang="en-US" dirty="0"/>
          </a:p>
        </p:txBody>
      </p:sp>
      <p:sp>
        <p:nvSpPr>
          <p:cNvPr id="3" name="Subtitle 2"/>
          <p:cNvSpPr>
            <a:spLocks noGrp="1"/>
          </p:cNvSpPr>
          <p:nvPr>
            <p:ph type="subTitle" idx="1"/>
          </p:nvPr>
        </p:nvSpPr>
        <p:spPr/>
        <p:txBody>
          <a:bodyPr/>
          <a:lstStyle/>
          <a:p>
            <a:r>
              <a:rPr lang="en-US" dirty="0" smtClean="0"/>
              <a:t>A look at some Southeast Iowa School Districts </a:t>
            </a:r>
          </a:p>
          <a:p>
            <a:r>
              <a:rPr lang="en-US" dirty="0" smtClean="0"/>
              <a:t>Nov. 24, 2015</a:t>
            </a:r>
            <a:endParaRPr lang="en-US" dirty="0"/>
          </a:p>
        </p:txBody>
      </p:sp>
      <p:pic>
        <p:nvPicPr>
          <p:cNvPr id="9" name="Picture 8"/>
          <p:cNvPicPr>
            <a:picLocks noChangeAspect="1"/>
          </p:cNvPicPr>
          <p:nvPr/>
        </p:nvPicPr>
        <p:blipFill>
          <a:blip r:embed="rId2"/>
          <a:stretch>
            <a:fillRect/>
          </a:stretch>
        </p:blipFill>
        <p:spPr>
          <a:xfrm>
            <a:off x="1590675" y="4827774"/>
            <a:ext cx="9010650" cy="1362075"/>
          </a:xfrm>
          <a:prstGeom prst="rect">
            <a:avLst/>
          </a:prstGeom>
        </p:spPr>
      </p:pic>
    </p:spTree>
    <p:extLst>
      <p:ext uri="{BB962C8B-B14F-4D97-AF65-F5344CB8AC3E}">
        <p14:creationId xmlns:p14="http://schemas.microsoft.com/office/powerpoint/2010/main" val="304488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p:cNvPicPr>
            <a:picLocks noGrp="1" noChangeAspect="1"/>
          </p:cNvPicPr>
          <p:nvPr>
            <p:ph idx="1"/>
          </p:nvPr>
        </p:nvPicPr>
        <p:blipFill>
          <a:blip r:embed="rId2"/>
          <a:stretch>
            <a:fillRect/>
          </a:stretch>
        </p:blipFill>
        <p:spPr>
          <a:xfrm>
            <a:off x="163229" y="-1"/>
            <a:ext cx="7207427" cy="5701553"/>
          </a:xfrm>
          <a:prstGeom prst="rect">
            <a:avLst/>
          </a:prstGeom>
        </p:spPr>
      </p:pic>
      <p:sp>
        <p:nvSpPr>
          <p:cNvPr id="2" name="Title 1"/>
          <p:cNvSpPr>
            <a:spLocks noGrp="1"/>
          </p:cNvSpPr>
          <p:nvPr>
            <p:ph type="title"/>
          </p:nvPr>
        </p:nvSpPr>
        <p:spPr>
          <a:xfrm>
            <a:off x="6481482" y="365125"/>
            <a:ext cx="4872317" cy="1325563"/>
          </a:xfrm>
        </p:spPr>
        <p:txBody>
          <a:bodyPr/>
          <a:lstStyle/>
          <a:p>
            <a:r>
              <a:rPr lang="en-US" dirty="0" smtClean="0"/>
              <a:t>	Harmony</a:t>
            </a:r>
            <a:endParaRPr lang="en-US" dirty="0"/>
          </a:p>
        </p:txBody>
      </p:sp>
      <p:sp>
        <p:nvSpPr>
          <p:cNvPr id="5" name="TextBox 4"/>
          <p:cNvSpPr txBox="1"/>
          <p:nvPr/>
        </p:nvSpPr>
        <p:spPr>
          <a:xfrm>
            <a:off x="7458635" y="1287743"/>
            <a:ext cx="4418406" cy="2585323"/>
          </a:xfrm>
          <a:prstGeom prst="rect">
            <a:avLst/>
          </a:prstGeom>
          <a:solidFill>
            <a:schemeClr val="bg1"/>
          </a:solidFill>
        </p:spPr>
        <p:txBody>
          <a:bodyPr wrap="square" rtlCol="0">
            <a:spAutoFit/>
          </a:bodyPr>
          <a:lstStyle/>
          <a:p>
            <a:r>
              <a:rPr lang="en-US" dirty="0" smtClean="0"/>
              <a:t>345.5 students enrolled (FY 2015)</a:t>
            </a:r>
          </a:p>
          <a:p>
            <a:r>
              <a:rPr lang="en-US" dirty="0" smtClean="0"/>
              <a:t>169 square miles</a:t>
            </a:r>
          </a:p>
          <a:p>
            <a:r>
              <a:rPr lang="en-US" dirty="0" smtClean="0"/>
              <a:t>2.13 students per square mile</a:t>
            </a:r>
          </a:p>
          <a:p>
            <a:r>
              <a:rPr lang="en-US" dirty="0" smtClean="0"/>
              <a:t>139,697 route miles</a:t>
            </a:r>
          </a:p>
          <a:p>
            <a:r>
              <a:rPr lang="en-US" dirty="0" smtClean="0"/>
              <a:t>$1.69 cost per mile</a:t>
            </a:r>
          </a:p>
          <a:p>
            <a:r>
              <a:rPr lang="en-US" dirty="0" smtClean="0"/>
              <a:t>$676 </a:t>
            </a:r>
            <a:r>
              <a:rPr lang="en-US" dirty="0" smtClean="0"/>
              <a:t>transportation cost per student enrolled</a:t>
            </a:r>
          </a:p>
          <a:p>
            <a:endParaRPr lang="en-US" dirty="0"/>
          </a:p>
          <a:p>
            <a:endParaRPr lang="en-US" dirty="0"/>
          </a:p>
        </p:txBody>
      </p:sp>
      <p:sp>
        <p:nvSpPr>
          <p:cNvPr id="6" name="TextBox 5"/>
          <p:cNvSpPr txBox="1"/>
          <p:nvPr/>
        </p:nvSpPr>
        <p:spPr>
          <a:xfrm>
            <a:off x="8757920" y="3596067"/>
            <a:ext cx="2997200" cy="2308324"/>
          </a:xfrm>
          <a:prstGeom prst="rect">
            <a:avLst/>
          </a:prstGeom>
          <a:noFill/>
        </p:spPr>
        <p:txBody>
          <a:bodyPr wrap="square" rtlCol="0">
            <a:spAutoFit/>
          </a:bodyPr>
          <a:lstStyle/>
          <a:p>
            <a:r>
              <a:rPr lang="en-US" dirty="0" smtClean="0"/>
              <a:t>Opportunity cost statement: </a:t>
            </a:r>
          </a:p>
          <a:p>
            <a:r>
              <a:rPr lang="en-US" dirty="0" smtClean="0"/>
              <a:t>$235,781 total transportation cost is equivalent to 5 teachers in </a:t>
            </a:r>
            <a:r>
              <a:rPr lang="en-US" dirty="0"/>
              <a:t>Harmony (calculated based on average regular education teacher pay.)</a:t>
            </a:r>
          </a:p>
          <a:p>
            <a:endParaRPr lang="en-US" dirty="0"/>
          </a:p>
        </p:txBody>
      </p:sp>
    </p:spTree>
    <p:extLst>
      <p:ext uri="{BB962C8B-B14F-4D97-AF65-F5344CB8AC3E}">
        <p14:creationId xmlns:p14="http://schemas.microsoft.com/office/powerpoint/2010/main" val="123236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p:cNvPicPr>
            <a:picLocks noGrp="1" noChangeAspect="1"/>
          </p:cNvPicPr>
          <p:nvPr>
            <p:ph idx="1"/>
          </p:nvPr>
        </p:nvPicPr>
        <p:blipFill>
          <a:blip r:embed="rId2"/>
          <a:stretch>
            <a:fillRect/>
          </a:stretch>
        </p:blipFill>
        <p:spPr>
          <a:xfrm>
            <a:off x="163229" y="-1"/>
            <a:ext cx="7207427" cy="5701553"/>
          </a:xfrm>
          <a:prstGeom prst="rect">
            <a:avLst/>
          </a:prstGeom>
        </p:spPr>
      </p:pic>
      <p:sp>
        <p:nvSpPr>
          <p:cNvPr id="2" name="Title 1"/>
          <p:cNvSpPr>
            <a:spLocks noGrp="1"/>
          </p:cNvSpPr>
          <p:nvPr>
            <p:ph type="title"/>
          </p:nvPr>
        </p:nvSpPr>
        <p:spPr>
          <a:xfrm>
            <a:off x="7370656" y="320301"/>
            <a:ext cx="3832411" cy="1325563"/>
          </a:xfrm>
        </p:spPr>
        <p:txBody>
          <a:bodyPr/>
          <a:lstStyle/>
          <a:p>
            <a:r>
              <a:rPr lang="en-US" dirty="0" smtClean="0"/>
              <a:t>Van Buren</a:t>
            </a:r>
            <a:endParaRPr lang="en-US" dirty="0"/>
          </a:p>
        </p:txBody>
      </p:sp>
      <p:sp>
        <p:nvSpPr>
          <p:cNvPr id="5" name="TextBox 4"/>
          <p:cNvSpPr txBox="1"/>
          <p:nvPr/>
        </p:nvSpPr>
        <p:spPr>
          <a:xfrm>
            <a:off x="7440706" y="1287743"/>
            <a:ext cx="4436334" cy="2308324"/>
          </a:xfrm>
          <a:prstGeom prst="rect">
            <a:avLst/>
          </a:prstGeom>
          <a:solidFill>
            <a:schemeClr val="bg1"/>
          </a:solidFill>
        </p:spPr>
        <p:txBody>
          <a:bodyPr wrap="square" rtlCol="0">
            <a:spAutoFit/>
          </a:bodyPr>
          <a:lstStyle/>
          <a:p>
            <a:r>
              <a:rPr lang="en-US" dirty="0" smtClean="0"/>
              <a:t>631.1 students enrolled (FY 2015)</a:t>
            </a:r>
          </a:p>
          <a:p>
            <a:r>
              <a:rPr lang="en-US" dirty="0" smtClean="0"/>
              <a:t>375 square miles</a:t>
            </a:r>
          </a:p>
          <a:p>
            <a:r>
              <a:rPr lang="en-US" dirty="0" smtClean="0"/>
              <a:t>1.68 students per square mile</a:t>
            </a:r>
          </a:p>
          <a:p>
            <a:r>
              <a:rPr lang="en-US" dirty="0" smtClean="0"/>
              <a:t>216,229 route miles</a:t>
            </a:r>
          </a:p>
          <a:p>
            <a:r>
              <a:rPr lang="en-US" dirty="0" smtClean="0"/>
              <a:t>$2.80 cost per mile</a:t>
            </a:r>
          </a:p>
          <a:p>
            <a:r>
              <a:rPr lang="en-US" dirty="0" smtClean="0"/>
              <a:t>$</a:t>
            </a:r>
            <a:r>
              <a:rPr lang="en-US" dirty="0" smtClean="0"/>
              <a:t>958 </a:t>
            </a:r>
            <a:r>
              <a:rPr lang="en-US" dirty="0" smtClean="0"/>
              <a:t>transportation cost per student enrolled</a:t>
            </a:r>
          </a:p>
          <a:p>
            <a:endParaRPr lang="en-US" dirty="0"/>
          </a:p>
          <a:p>
            <a:endParaRPr lang="en-US" dirty="0"/>
          </a:p>
        </p:txBody>
      </p:sp>
      <p:sp>
        <p:nvSpPr>
          <p:cNvPr id="6" name="TextBox 5"/>
          <p:cNvSpPr txBox="1"/>
          <p:nvPr/>
        </p:nvSpPr>
        <p:spPr>
          <a:xfrm>
            <a:off x="8757920" y="3596067"/>
            <a:ext cx="2997200" cy="2031325"/>
          </a:xfrm>
          <a:prstGeom prst="rect">
            <a:avLst/>
          </a:prstGeom>
          <a:noFill/>
        </p:spPr>
        <p:txBody>
          <a:bodyPr wrap="square" rtlCol="0">
            <a:spAutoFit/>
          </a:bodyPr>
          <a:lstStyle/>
          <a:p>
            <a:r>
              <a:rPr lang="en-US" dirty="0" smtClean="0"/>
              <a:t>Opportunity cost statement: </a:t>
            </a:r>
          </a:p>
          <a:p>
            <a:r>
              <a:rPr lang="en-US" dirty="0" smtClean="0"/>
              <a:t>$605,387 total transportation cost is equivalent to 13 teachers in </a:t>
            </a:r>
            <a:r>
              <a:rPr lang="en-US" dirty="0"/>
              <a:t>Van Buren (calculated based on average regular education teacher pay</a:t>
            </a:r>
            <a:r>
              <a:rPr lang="en-US" dirty="0" smtClean="0"/>
              <a:t>.)</a:t>
            </a:r>
            <a:endParaRPr lang="en-US" dirty="0"/>
          </a:p>
        </p:txBody>
      </p:sp>
    </p:spTree>
    <p:extLst>
      <p:ext uri="{BB962C8B-B14F-4D97-AF65-F5344CB8AC3E}">
        <p14:creationId xmlns:p14="http://schemas.microsoft.com/office/powerpoint/2010/main" val="70412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Considerations</a:t>
            </a:r>
            <a:endParaRPr lang="en-US" dirty="0"/>
          </a:p>
        </p:txBody>
      </p:sp>
      <p:sp>
        <p:nvSpPr>
          <p:cNvPr id="3" name="Content Placeholder 2"/>
          <p:cNvSpPr>
            <a:spLocks noGrp="1"/>
          </p:cNvSpPr>
          <p:nvPr>
            <p:ph idx="1"/>
          </p:nvPr>
        </p:nvSpPr>
        <p:spPr>
          <a:xfrm>
            <a:off x="838200" y="1825624"/>
            <a:ext cx="10515600" cy="4747895"/>
          </a:xfrm>
        </p:spPr>
        <p:txBody>
          <a:bodyPr>
            <a:normAutofit fontScale="77500" lnSpcReduction="20000"/>
          </a:bodyPr>
          <a:lstStyle/>
          <a:p>
            <a:pPr>
              <a:lnSpc>
                <a:spcPct val="120000"/>
              </a:lnSpc>
            </a:pPr>
            <a:r>
              <a:rPr lang="en-US" dirty="0" smtClean="0"/>
              <a:t>Where a student lives in Iowa shouldn’t dictate or limit the educational opportunities available to the student. </a:t>
            </a:r>
          </a:p>
          <a:p>
            <a:pPr>
              <a:lnSpc>
                <a:spcPct val="120000"/>
              </a:lnSpc>
            </a:pPr>
            <a:r>
              <a:rPr lang="en-US" dirty="0" smtClean="0"/>
              <a:t>Special Education Transportation is paid out of special education funds.  Weightings generate revenue which includes state funding, so there’s already an effort to equalize.  To get at true equity, take special education out of the equation.</a:t>
            </a:r>
          </a:p>
          <a:p>
            <a:pPr>
              <a:lnSpc>
                <a:spcPct val="120000"/>
              </a:lnSpc>
            </a:pPr>
            <a:r>
              <a:rPr lang="en-US" dirty="0" smtClean="0"/>
              <a:t>Not all route miles are equal:  geographic conditions (rivers, hills, fog, ice conditions) and human conditions (state borders, location of bridges and interstates, gravel vs. paved roads) can all contribute to cost differences, both in cost per mile and bus repair </a:t>
            </a:r>
            <a:r>
              <a:rPr lang="en-US" dirty="0" smtClean="0"/>
              <a:t>costs.  </a:t>
            </a:r>
            <a:endParaRPr lang="en-US" dirty="0" smtClean="0"/>
          </a:p>
          <a:p>
            <a:pPr>
              <a:lnSpc>
                <a:spcPct val="120000"/>
              </a:lnSpc>
            </a:pPr>
            <a:r>
              <a:rPr lang="en-US" dirty="0" smtClean="0"/>
              <a:t>Transportation is a mandate, with time limits for how long a student is on a bus.  Bus travel is safer than student </a:t>
            </a:r>
            <a:r>
              <a:rPr lang="en-US" dirty="0" smtClean="0"/>
              <a:t>drivers so don’t want to discourage school transportation.  </a:t>
            </a:r>
            <a:endParaRPr lang="en-US" dirty="0" smtClean="0"/>
          </a:p>
          <a:p>
            <a:pPr>
              <a:lnSpc>
                <a:spcPct val="120000"/>
              </a:lnSpc>
            </a:pPr>
            <a:r>
              <a:rPr lang="en-US" dirty="0" smtClean="0"/>
              <a:t>State cost constraints:  do the most you can with limited dollars.  May have to phase in state contributions to transportation </a:t>
            </a:r>
            <a:r>
              <a:rPr lang="en-US" dirty="0" smtClean="0"/>
              <a:t>equity.</a:t>
            </a:r>
            <a:endParaRPr lang="en-US" dirty="0" smtClean="0"/>
          </a:p>
          <a:p>
            <a:endParaRPr lang="en-US" dirty="0"/>
          </a:p>
        </p:txBody>
      </p:sp>
    </p:spTree>
    <p:extLst>
      <p:ext uri="{BB962C8B-B14F-4D97-AF65-F5344CB8AC3E}">
        <p14:creationId xmlns:p14="http://schemas.microsoft.com/office/powerpoint/2010/main" val="198196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Considerations - Efficiency</a:t>
            </a:r>
            <a:endParaRPr lang="en-US" dirty="0"/>
          </a:p>
        </p:txBody>
      </p:sp>
      <p:sp>
        <p:nvSpPr>
          <p:cNvPr id="3" name="Content Placeholder 2"/>
          <p:cNvSpPr>
            <a:spLocks noGrp="1"/>
          </p:cNvSpPr>
          <p:nvPr>
            <p:ph idx="1"/>
          </p:nvPr>
        </p:nvSpPr>
        <p:spPr>
          <a:xfrm>
            <a:off x="838200" y="1825624"/>
            <a:ext cx="10515600" cy="4747895"/>
          </a:xfrm>
        </p:spPr>
        <p:txBody>
          <a:bodyPr>
            <a:normAutofit fontScale="85000" lnSpcReduction="10000"/>
          </a:bodyPr>
          <a:lstStyle/>
          <a:p>
            <a:r>
              <a:rPr lang="en-US" dirty="0" smtClean="0"/>
              <a:t>School general fund dollars are precious:  </a:t>
            </a:r>
          </a:p>
          <a:p>
            <a:pPr lvl="1">
              <a:lnSpc>
                <a:spcPct val="110000"/>
              </a:lnSpc>
            </a:pPr>
            <a:r>
              <a:rPr lang="en-US" dirty="0" smtClean="0"/>
              <a:t>Schools have a bias towards transportation efficiency because we would all rather spend money on instruction (course offerings, class size, textbook books, curriculum, materials, teacher training, technology) then on busing.  </a:t>
            </a:r>
          </a:p>
          <a:p>
            <a:pPr lvl="1">
              <a:lnSpc>
                <a:spcPct val="110000"/>
              </a:lnSpc>
            </a:pPr>
            <a:r>
              <a:rPr lang="en-US" dirty="0" smtClean="0"/>
              <a:t>If the state is concerned about efficiency, a weighting tied to the difference between transportation costs today and the state cost per pupil today could create a ceiling.  You would have to revisit over time as district enrollment declines and square miles per district </a:t>
            </a:r>
            <a:r>
              <a:rPr lang="en-US" dirty="0" smtClean="0"/>
              <a:t>increase. </a:t>
            </a:r>
            <a:endParaRPr lang="en-US" dirty="0" smtClean="0"/>
          </a:p>
          <a:p>
            <a:pPr lvl="1">
              <a:lnSpc>
                <a:spcPct val="110000"/>
              </a:lnSpc>
            </a:pPr>
            <a:r>
              <a:rPr lang="en-US" dirty="0" smtClean="0"/>
              <a:t>Transportation costs shouldn’t be a barrier to reorganization decisions if reorganization is in the best interest of students and communities.  Reorganizations change square miles and enrollment, so sparsity changes too. </a:t>
            </a:r>
          </a:p>
          <a:p>
            <a:pPr lvl="1">
              <a:lnSpc>
                <a:spcPct val="110000"/>
              </a:lnSpc>
            </a:pPr>
            <a:r>
              <a:rPr lang="en-US" dirty="0" smtClean="0"/>
              <a:t>A weighting in the formula could be indexed to the state cost per pupil, considering density (students per square mile) at a percentile ranking of expenditure, so the last dollar spent is on the school district, not the state, if policy makers find this issue compelling. </a:t>
            </a:r>
          </a:p>
          <a:p>
            <a:endParaRPr lang="en-US" dirty="0"/>
          </a:p>
        </p:txBody>
      </p:sp>
    </p:spTree>
    <p:extLst>
      <p:ext uri="{BB962C8B-B14F-4D97-AF65-F5344CB8AC3E}">
        <p14:creationId xmlns:p14="http://schemas.microsoft.com/office/powerpoint/2010/main" val="419482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Thank you for engaging in this critical topic of fairness that impacts our students in Iowa.  Please contact us with further questions. </a:t>
            </a:r>
          </a:p>
          <a:p>
            <a:pPr marL="0" indent="0">
              <a:buNone/>
            </a:pPr>
            <a:endParaRPr lang="en-US" dirty="0" smtClean="0"/>
          </a:p>
          <a:p>
            <a:pPr marL="457200" lvl="1" indent="0">
              <a:buNone/>
            </a:pPr>
            <a:r>
              <a:rPr lang="en-US" dirty="0" smtClean="0"/>
              <a:t>Margaret </a:t>
            </a:r>
            <a:r>
              <a:rPr lang="en-US" dirty="0" err="1" smtClean="0"/>
              <a:t>Buckton</a:t>
            </a:r>
            <a:r>
              <a:rPr lang="en-US" dirty="0" smtClean="0"/>
              <a:t> </a:t>
            </a:r>
          </a:p>
          <a:p>
            <a:pPr marL="457200" lvl="1" indent="0">
              <a:buNone/>
            </a:pPr>
            <a:r>
              <a:rPr lang="en-US" dirty="0" smtClean="0"/>
              <a:t>Professional Advocate</a:t>
            </a:r>
          </a:p>
          <a:p>
            <a:pPr marL="457200" lvl="1" indent="0">
              <a:buNone/>
            </a:pPr>
            <a:r>
              <a:rPr lang="en-US" dirty="0" smtClean="0"/>
              <a:t>Rural School Advocates of Iowa</a:t>
            </a:r>
          </a:p>
          <a:p>
            <a:pPr marL="457200" lvl="1" indent="0">
              <a:buNone/>
            </a:pPr>
            <a:r>
              <a:rPr lang="en-US" dirty="0">
                <a:hlinkClick r:id="rId2"/>
              </a:rPr>
              <a:t>http://www.rsaia.org</a:t>
            </a:r>
            <a:r>
              <a:rPr lang="en-US" dirty="0" smtClean="0">
                <a:hlinkClick r:id="rId2"/>
              </a:rPr>
              <a:t>/</a:t>
            </a:r>
            <a:r>
              <a:rPr lang="en-US" dirty="0" smtClean="0"/>
              <a:t> </a:t>
            </a:r>
          </a:p>
          <a:p>
            <a:pPr marL="457200" lvl="1" indent="0">
              <a:buNone/>
            </a:pPr>
            <a:r>
              <a:rPr lang="en-US" dirty="0" smtClean="0">
                <a:hlinkClick r:id="rId3"/>
              </a:rPr>
              <a:t>Margaret.buckton@isfis.net</a:t>
            </a:r>
            <a:r>
              <a:rPr lang="en-US" dirty="0" smtClean="0"/>
              <a:t> </a:t>
            </a:r>
            <a:endParaRPr lang="en-US" dirty="0"/>
          </a:p>
        </p:txBody>
      </p:sp>
      <p:pic>
        <p:nvPicPr>
          <p:cNvPr id="4" name="Picture 3"/>
          <p:cNvPicPr>
            <a:picLocks noChangeAspect="1"/>
          </p:cNvPicPr>
          <p:nvPr/>
        </p:nvPicPr>
        <p:blipFill>
          <a:blip r:embed="rId4"/>
          <a:stretch>
            <a:fillRect/>
          </a:stretch>
        </p:blipFill>
        <p:spPr>
          <a:xfrm>
            <a:off x="3558987" y="103375"/>
            <a:ext cx="8369113" cy="1265098"/>
          </a:xfrm>
          <a:prstGeom prst="rect">
            <a:avLst/>
          </a:prstGeom>
        </p:spPr>
      </p:pic>
    </p:spTree>
    <p:extLst>
      <p:ext uri="{BB962C8B-B14F-4D97-AF65-F5344CB8AC3E}">
        <p14:creationId xmlns:p14="http://schemas.microsoft.com/office/powerpoint/2010/main" val="390323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Maps come from ISFIS </a:t>
            </a:r>
            <a:r>
              <a:rPr lang="en-US" dirty="0" err="1" smtClean="0"/>
              <a:t>FACTMapping</a:t>
            </a:r>
            <a:r>
              <a:rPr lang="en-US" dirty="0" smtClean="0"/>
              <a:t> tool, which inputs data </a:t>
            </a:r>
            <a:r>
              <a:rPr lang="en-US" dirty="0" smtClean="0"/>
              <a:t>districts </a:t>
            </a:r>
            <a:r>
              <a:rPr lang="en-US" dirty="0" smtClean="0"/>
              <a:t>report to the DE, then allows for comparison and geographic representation. </a:t>
            </a:r>
            <a:endParaRPr lang="en-US" dirty="0"/>
          </a:p>
          <a:p>
            <a:r>
              <a:rPr lang="en-US" dirty="0" smtClean="0"/>
              <a:t>Date sources:  DE Annual Transportation Report (FY 2013 and FY 2014), </a:t>
            </a:r>
            <a:r>
              <a:rPr lang="en-US" dirty="0" smtClean="0"/>
              <a:t>School </a:t>
            </a:r>
            <a:r>
              <a:rPr lang="en-US" dirty="0" smtClean="0"/>
              <a:t>Certified Annual Report (FY </a:t>
            </a:r>
            <a:r>
              <a:rPr lang="en-US" dirty="0" smtClean="0"/>
              <a:t>2014), BEDS staffing and enrollment data, ISFIS </a:t>
            </a:r>
            <a:r>
              <a:rPr lang="en-US" dirty="0" smtClean="0"/>
              <a:t>Calculations</a:t>
            </a:r>
          </a:p>
          <a:p>
            <a:r>
              <a:rPr lang="en-US" b="1" dirty="0" smtClean="0"/>
              <a:t>Value statement:  </a:t>
            </a:r>
            <a:r>
              <a:rPr lang="en-US" dirty="0" smtClean="0"/>
              <a:t>students in all Iowa districts deserve a great educational program fairly funded.  Geography shouldn’t dictate the quality of an Iowa student’s education. </a:t>
            </a:r>
            <a:endParaRPr lang="en-US" dirty="0"/>
          </a:p>
        </p:txBody>
      </p:sp>
    </p:spTree>
    <p:extLst>
      <p:ext uri="{BB962C8B-B14F-4D97-AF65-F5344CB8AC3E}">
        <p14:creationId xmlns:p14="http://schemas.microsoft.com/office/powerpoint/2010/main" val="49381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6763"/>
            <a:ext cx="10515600" cy="1325563"/>
          </a:xfrm>
        </p:spPr>
        <p:txBody>
          <a:bodyPr/>
          <a:lstStyle/>
          <a:p>
            <a:r>
              <a:rPr lang="en-US" dirty="0" smtClean="0"/>
              <a:t>Transportation:  Statewide Stats</a:t>
            </a:r>
            <a:endParaRPr lang="en-US" dirty="0"/>
          </a:p>
        </p:txBody>
      </p:sp>
      <p:sp>
        <p:nvSpPr>
          <p:cNvPr id="7" name="TextBox 6"/>
          <p:cNvSpPr txBox="1"/>
          <p:nvPr/>
        </p:nvSpPr>
        <p:spPr>
          <a:xfrm>
            <a:off x="9412941" y="1658471"/>
            <a:ext cx="2312894" cy="2031325"/>
          </a:xfrm>
          <a:prstGeom prst="rect">
            <a:avLst/>
          </a:prstGeom>
          <a:noFill/>
        </p:spPr>
        <p:txBody>
          <a:bodyPr wrap="square" rtlCol="0">
            <a:spAutoFit/>
          </a:bodyPr>
          <a:lstStyle/>
          <a:p>
            <a:r>
              <a:rPr lang="en-US" b="1" dirty="0" smtClean="0"/>
              <a:t>District Square Miles:  </a:t>
            </a:r>
          </a:p>
          <a:p>
            <a:pPr marL="285750" indent="-285750">
              <a:buFont typeface="Arial" panose="020B0604020202020204" pitchFamily="34" charset="0"/>
              <a:buChar char="•"/>
            </a:pPr>
            <a:r>
              <a:rPr lang="en-US" dirty="0" smtClean="0"/>
              <a:t>Low of 2 square miles</a:t>
            </a:r>
          </a:p>
          <a:p>
            <a:pPr marL="285750" indent="-285750">
              <a:buFont typeface="Arial" panose="020B0604020202020204" pitchFamily="34" charset="0"/>
              <a:buChar char="•"/>
            </a:pPr>
            <a:r>
              <a:rPr lang="en-US" dirty="0" smtClean="0"/>
              <a:t>Average of 162.1</a:t>
            </a:r>
          </a:p>
          <a:p>
            <a:pPr marL="285750" indent="-285750">
              <a:buFont typeface="Arial" panose="020B0604020202020204" pitchFamily="34" charset="0"/>
              <a:buChar char="•"/>
            </a:pPr>
            <a:r>
              <a:rPr lang="en-US" dirty="0" smtClean="0"/>
              <a:t>High of 555 square miles</a:t>
            </a:r>
          </a:p>
          <a:p>
            <a:endParaRPr lang="en-US" dirty="0"/>
          </a:p>
        </p:txBody>
      </p:sp>
      <p:pic>
        <p:nvPicPr>
          <p:cNvPr id="3" name="Picture 2"/>
          <p:cNvPicPr>
            <a:picLocks noChangeAspect="1"/>
          </p:cNvPicPr>
          <p:nvPr/>
        </p:nvPicPr>
        <p:blipFill>
          <a:blip r:embed="rId2"/>
          <a:stretch>
            <a:fillRect/>
          </a:stretch>
        </p:blipFill>
        <p:spPr>
          <a:xfrm>
            <a:off x="744071" y="642677"/>
            <a:ext cx="8253132" cy="6332144"/>
          </a:xfrm>
          <a:prstGeom prst="rect">
            <a:avLst/>
          </a:prstGeom>
        </p:spPr>
      </p:pic>
    </p:spTree>
    <p:extLst>
      <p:ext uri="{BB962C8B-B14F-4D97-AF65-F5344CB8AC3E}">
        <p14:creationId xmlns:p14="http://schemas.microsoft.com/office/powerpoint/2010/main" val="391415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6763"/>
            <a:ext cx="10515600" cy="1325563"/>
          </a:xfrm>
        </p:spPr>
        <p:txBody>
          <a:bodyPr/>
          <a:lstStyle/>
          <a:p>
            <a:r>
              <a:rPr lang="en-US" dirty="0" smtClean="0"/>
              <a:t>Transportation:  Statewide Stats</a:t>
            </a:r>
            <a:endParaRPr lang="en-US" dirty="0"/>
          </a:p>
        </p:txBody>
      </p:sp>
      <p:sp>
        <p:nvSpPr>
          <p:cNvPr id="7" name="TextBox 6"/>
          <p:cNvSpPr txBox="1"/>
          <p:nvPr/>
        </p:nvSpPr>
        <p:spPr>
          <a:xfrm>
            <a:off x="9179858" y="1111624"/>
            <a:ext cx="2312894" cy="4801314"/>
          </a:xfrm>
          <a:prstGeom prst="rect">
            <a:avLst/>
          </a:prstGeom>
          <a:noFill/>
        </p:spPr>
        <p:txBody>
          <a:bodyPr wrap="square" rtlCol="0">
            <a:spAutoFit/>
          </a:bodyPr>
          <a:lstStyle/>
          <a:p>
            <a:r>
              <a:rPr lang="en-US" b="1" dirty="0" smtClean="0"/>
              <a:t>Square Miles inversely related to enrollment:  </a:t>
            </a:r>
          </a:p>
          <a:p>
            <a:pPr marL="285750" indent="-285750">
              <a:buFont typeface="Arial" panose="020B0604020202020204" pitchFamily="34" charset="0"/>
              <a:buChar char="•"/>
            </a:pPr>
            <a:r>
              <a:rPr lang="en-US" dirty="0" smtClean="0"/>
              <a:t>The fewer students a district has, the more likely they are to have more square miles</a:t>
            </a:r>
          </a:p>
          <a:p>
            <a:pPr marL="285750" indent="-285750">
              <a:buFont typeface="Arial" panose="020B0604020202020204" pitchFamily="34" charset="0"/>
              <a:buChar char="•"/>
            </a:pPr>
            <a:r>
              <a:rPr lang="en-US" dirty="0" smtClean="0"/>
              <a:t>Definition of Sparsity (fewer people per square mile)</a:t>
            </a:r>
          </a:p>
          <a:p>
            <a:pPr marL="285750" indent="-285750">
              <a:buFont typeface="Arial" panose="020B0604020202020204" pitchFamily="34" charset="0"/>
              <a:buChar char="•"/>
            </a:pPr>
            <a:r>
              <a:rPr lang="en-US" dirty="0" smtClean="0"/>
              <a:t>Enrollment based formula disadvantages sparsely populated school districts</a:t>
            </a:r>
          </a:p>
          <a:p>
            <a:endParaRPr lang="en-US" dirty="0"/>
          </a:p>
        </p:txBody>
      </p:sp>
      <p:pic>
        <p:nvPicPr>
          <p:cNvPr id="3" name="Picture 2"/>
          <p:cNvPicPr>
            <a:picLocks noChangeAspect="1"/>
          </p:cNvPicPr>
          <p:nvPr/>
        </p:nvPicPr>
        <p:blipFill>
          <a:blip r:embed="rId2"/>
          <a:stretch>
            <a:fillRect/>
          </a:stretch>
        </p:blipFill>
        <p:spPr>
          <a:xfrm>
            <a:off x="834838" y="833672"/>
            <a:ext cx="7744386" cy="5949381"/>
          </a:xfrm>
          <a:prstGeom prst="rect">
            <a:avLst/>
          </a:prstGeom>
        </p:spPr>
      </p:pic>
    </p:spTree>
    <p:extLst>
      <p:ext uri="{BB962C8B-B14F-4D97-AF65-F5344CB8AC3E}">
        <p14:creationId xmlns:p14="http://schemas.microsoft.com/office/powerpoint/2010/main" val="309688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6763"/>
            <a:ext cx="10515600" cy="1325563"/>
          </a:xfrm>
        </p:spPr>
        <p:txBody>
          <a:bodyPr/>
          <a:lstStyle/>
          <a:p>
            <a:r>
              <a:rPr lang="en-US" dirty="0" smtClean="0"/>
              <a:t>Transportation:  Statewide Stats</a:t>
            </a:r>
            <a:endParaRPr lang="en-US" dirty="0"/>
          </a:p>
        </p:txBody>
      </p:sp>
      <p:sp>
        <p:nvSpPr>
          <p:cNvPr id="7" name="TextBox 6"/>
          <p:cNvSpPr txBox="1"/>
          <p:nvPr/>
        </p:nvSpPr>
        <p:spPr>
          <a:xfrm>
            <a:off x="9412941" y="1658471"/>
            <a:ext cx="2312894" cy="3416320"/>
          </a:xfrm>
          <a:prstGeom prst="rect">
            <a:avLst/>
          </a:prstGeom>
          <a:noFill/>
        </p:spPr>
        <p:txBody>
          <a:bodyPr wrap="square" rtlCol="0">
            <a:spAutoFit/>
          </a:bodyPr>
          <a:lstStyle/>
          <a:p>
            <a:r>
              <a:rPr lang="en-US" b="1" dirty="0" smtClean="0"/>
              <a:t>Cost per Student Enrolled FY 2014</a:t>
            </a:r>
          </a:p>
          <a:p>
            <a:pPr marL="285750" indent="-285750">
              <a:buFont typeface="Arial" panose="020B0604020202020204" pitchFamily="34" charset="0"/>
              <a:buChar char="•"/>
            </a:pPr>
            <a:r>
              <a:rPr lang="en-US" dirty="0" smtClean="0"/>
              <a:t>Low of $41</a:t>
            </a:r>
          </a:p>
          <a:p>
            <a:pPr marL="285750" indent="-285750">
              <a:buFont typeface="Arial" panose="020B0604020202020204" pitchFamily="34" charset="0"/>
              <a:buChar char="•"/>
            </a:pPr>
            <a:r>
              <a:rPr lang="en-US" dirty="0" smtClean="0"/>
              <a:t>Average of $429</a:t>
            </a:r>
          </a:p>
          <a:p>
            <a:pPr marL="285750" indent="-285750">
              <a:buFont typeface="Arial" panose="020B0604020202020204" pitchFamily="34" charset="0"/>
              <a:buChar char="•"/>
            </a:pPr>
            <a:r>
              <a:rPr lang="en-US" dirty="0" smtClean="0"/>
              <a:t>High of $1,037 cost per student </a:t>
            </a:r>
            <a:r>
              <a:rPr lang="en-US" dirty="0" smtClean="0"/>
              <a:t>enrolled</a:t>
            </a:r>
          </a:p>
          <a:p>
            <a:pPr marL="285750" indent="-285750">
              <a:buFont typeface="Arial" panose="020B0604020202020204" pitchFamily="34" charset="0"/>
              <a:buChar char="•"/>
            </a:pPr>
            <a:r>
              <a:rPr lang="en-US" dirty="0" smtClean="0"/>
              <a:t>Includes all transportation costs (regular and special education)</a:t>
            </a:r>
            <a:endParaRPr lang="en-US" dirty="0" smtClean="0"/>
          </a:p>
          <a:p>
            <a:endParaRPr lang="en-US" dirty="0"/>
          </a:p>
        </p:txBody>
      </p:sp>
      <p:pic>
        <p:nvPicPr>
          <p:cNvPr id="4" name="Picture 3"/>
          <p:cNvPicPr>
            <a:picLocks noChangeAspect="1"/>
          </p:cNvPicPr>
          <p:nvPr/>
        </p:nvPicPr>
        <p:blipFill>
          <a:blip r:embed="rId2"/>
          <a:stretch>
            <a:fillRect/>
          </a:stretch>
        </p:blipFill>
        <p:spPr>
          <a:xfrm>
            <a:off x="399209" y="603197"/>
            <a:ext cx="8144156" cy="6520102"/>
          </a:xfrm>
          <a:prstGeom prst="rect">
            <a:avLst/>
          </a:prstGeom>
        </p:spPr>
      </p:pic>
    </p:spTree>
    <p:extLst>
      <p:ext uri="{BB962C8B-B14F-4D97-AF65-F5344CB8AC3E}">
        <p14:creationId xmlns:p14="http://schemas.microsoft.com/office/powerpoint/2010/main" val="120062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 at each of the following school district impacts:  Fairfield, Harmony, Pekin and Van Buren</a:t>
            </a:r>
            <a:endParaRPr lang="en-US" dirty="0"/>
          </a:p>
        </p:txBody>
      </p:sp>
      <p:sp>
        <p:nvSpPr>
          <p:cNvPr id="3" name="Content Placeholder 2"/>
          <p:cNvSpPr>
            <a:spLocks noGrp="1"/>
          </p:cNvSpPr>
          <p:nvPr>
            <p:ph idx="1"/>
          </p:nvPr>
        </p:nvSpPr>
        <p:spPr/>
        <p:txBody>
          <a:bodyPr/>
          <a:lstStyle/>
          <a:p>
            <a:r>
              <a:rPr lang="en-US" dirty="0" smtClean="0"/>
              <a:t>Square miles and enrollment</a:t>
            </a:r>
          </a:p>
          <a:p>
            <a:r>
              <a:rPr lang="en-US" dirty="0" smtClean="0"/>
              <a:t>Route </a:t>
            </a:r>
            <a:r>
              <a:rPr lang="en-US" dirty="0" smtClean="0"/>
              <a:t>miles</a:t>
            </a:r>
          </a:p>
          <a:p>
            <a:r>
              <a:rPr lang="en-US" dirty="0" smtClean="0"/>
              <a:t>Sparsity factor (students per square mile)</a:t>
            </a:r>
            <a:endParaRPr lang="en-US" dirty="0" smtClean="0"/>
          </a:p>
          <a:p>
            <a:r>
              <a:rPr lang="en-US" dirty="0" smtClean="0"/>
              <a:t>Cost </a:t>
            </a:r>
            <a:r>
              <a:rPr lang="en-US" dirty="0" smtClean="0"/>
              <a:t>per route mile</a:t>
            </a:r>
          </a:p>
          <a:p>
            <a:r>
              <a:rPr lang="en-US" dirty="0" smtClean="0"/>
              <a:t>Cost per student enrolled</a:t>
            </a:r>
          </a:p>
          <a:p>
            <a:r>
              <a:rPr lang="en-US" dirty="0" smtClean="0"/>
              <a:t>Opportunity cost – what would that money buy for our students</a:t>
            </a:r>
            <a:r>
              <a:rPr lang="en-US" dirty="0" smtClean="0"/>
              <a:t>?</a:t>
            </a:r>
            <a:endParaRPr lang="en-US" dirty="0" smtClean="0"/>
          </a:p>
        </p:txBody>
      </p:sp>
    </p:spTree>
    <p:extLst>
      <p:ext uri="{BB962C8B-B14F-4D97-AF65-F5344CB8AC3E}">
        <p14:creationId xmlns:p14="http://schemas.microsoft.com/office/powerpoint/2010/main" val="87551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5840" y="1106805"/>
            <a:ext cx="3162748" cy="5016089"/>
          </a:xfrm>
        </p:spPr>
        <p:txBody>
          <a:bodyPr>
            <a:noAutofit/>
          </a:bodyPr>
          <a:lstStyle/>
          <a:p>
            <a:r>
              <a:rPr lang="en-US" sz="2400" dirty="0" smtClean="0"/>
              <a:t>A look at 4 south central Iowa districts:  </a:t>
            </a:r>
            <a:br>
              <a:rPr lang="en-US" sz="2400" dirty="0" smtClean="0"/>
            </a:br>
            <a:r>
              <a:rPr lang="en-US" sz="2400" dirty="0" smtClean="0"/>
              <a:t/>
            </a:r>
            <a:br>
              <a:rPr lang="en-US" sz="2400" dirty="0" smtClean="0"/>
            </a:br>
            <a:r>
              <a:rPr lang="en-US" sz="2400" dirty="0" smtClean="0"/>
              <a:t>Statewide average enrollment = 1,411.7 </a:t>
            </a:r>
            <a:br>
              <a:rPr lang="en-US" sz="2400" dirty="0" smtClean="0"/>
            </a:br>
            <a:r>
              <a:rPr lang="en-US" sz="2400" dirty="0"/>
              <a:t/>
            </a:r>
            <a:br>
              <a:rPr lang="en-US" sz="2400" dirty="0"/>
            </a:br>
            <a:r>
              <a:rPr lang="en-US" sz="2400" dirty="0" smtClean="0"/>
              <a:t>Fairfield has a certified enrollment of 1,657.7 (FY 16). </a:t>
            </a:r>
            <a:br>
              <a:rPr lang="en-US" sz="2400" dirty="0" smtClean="0"/>
            </a:br>
            <a:r>
              <a:rPr lang="en-US" sz="2400" dirty="0" smtClean="0"/>
              <a:t>Pekin and Van Buren are similar at 636.9 and 631.1 respectively, and </a:t>
            </a:r>
            <a:br>
              <a:rPr lang="en-US" sz="2400" dirty="0" smtClean="0"/>
            </a:br>
            <a:r>
              <a:rPr lang="en-US" sz="2400" dirty="0"/>
              <a:t/>
            </a:r>
            <a:br>
              <a:rPr lang="en-US" sz="2400" dirty="0"/>
            </a:br>
            <a:r>
              <a:rPr lang="en-US" sz="2400" dirty="0" smtClean="0"/>
              <a:t>Harmony is smaller at 345.5</a:t>
            </a:r>
            <a:endParaRPr lang="en-US" sz="2400" dirty="0"/>
          </a:p>
        </p:txBody>
      </p:sp>
      <p:pic>
        <p:nvPicPr>
          <p:cNvPr id="3" name="Picture 2"/>
          <p:cNvPicPr>
            <a:picLocks noChangeAspect="1"/>
          </p:cNvPicPr>
          <p:nvPr/>
        </p:nvPicPr>
        <p:blipFill>
          <a:blip r:embed="rId2"/>
          <a:stretch>
            <a:fillRect/>
          </a:stretch>
        </p:blipFill>
        <p:spPr>
          <a:xfrm>
            <a:off x="130774" y="80681"/>
            <a:ext cx="7489226" cy="6786837"/>
          </a:xfrm>
          <a:prstGeom prst="rect">
            <a:avLst/>
          </a:prstGeom>
        </p:spPr>
      </p:pic>
    </p:spTree>
    <p:extLst>
      <p:ext uri="{BB962C8B-B14F-4D97-AF65-F5344CB8AC3E}">
        <p14:creationId xmlns:p14="http://schemas.microsoft.com/office/powerpoint/2010/main" val="59980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3726" y="365125"/>
            <a:ext cx="3390073" cy="1325563"/>
          </a:xfrm>
        </p:spPr>
        <p:txBody>
          <a:bodyPr/>
          <a:lstStyle/>
          <a:p>
            <a:r>
              <a:rPr lang="en-US" dirty="0" smtClean="0"/>
              <a:t>Fairfield</a:t>
            </a:r>
            <a:endParaRPr lang="en-US" dirty="0"/>
          </a:p>
        </p:txBody>
      </p:sp>
      <p:pic>
        <p:nvPicPr>
          <p:cNvPr id="9" name="Content Placeholder 8"/>
          <p:cNvPicPr>
            <a:picLocks noGrp="1" noChangeAspect="1"/>
          </p:cNvPicPr>
          <p:nvPr>
            <p:ph idx="1"/>
          </p:nvPr>
        </p:nvPicPr>
        <p:blipFill>
          <a:blip r:embed="rId2"/>
          <a:stretch>
            <a:fillRect/>
          </a:stretch>
        </p:blipFill>
        <p:spPr>
          <a:xfrm>
            <a:off x="457641" y="185082"/>
            <a:ext cx="7506085" cy="5937811"/>
          </a:xfrm>
          <a:prstGeom prst="rect">
            <a:avLst/>
          </a:prstGeom>
        </p:spPr>
      </p:pic>
      <p:sp>
        <p:nvSpPr>
          <p:cNvPr id="5" name="TextBox 4"/>
          <p:cNvSpPr txBox="1"/>
          <p:nvPr/>
        </p:nvSpPr>
        <p:spPr>
          <a:xfrm>
            <a:off x="7963725" y="1287743"/>
            <a:ext cx="3913315" cy="2585323"/>
          </a:xfrm>
          <a:prstGeom prst="rect">
            <a:avLst/>
          </a:prstGeom>
          <a:solidFill>
            <a:schemeClr val="bg1"/>
          </a:solidFill>
        </p:spPr>
        <p:txBody>
          <a:bodyPr wrap="square" rtlCol="0">
            <a:spAutoFit/>
          </a:bodyPr>
          <a:lstStyle/>
          <a:p>
            <a:r>
              <a:rPr lang="en-US" dirty="0" smtClean="0"/>
              <a:t>1,657.7 students enrolled (FY 2015)</a:t>
            </a:r>
          </a:p>
          <a:p>
            <a:r>
              <a:rPr lang="en-US" dirty="0" smtClean="0"/>
              <a:t>353 square miles</a:t>
            </a:r>
          </a:p>
          <a:p>
            <a:r>
              <a:rPr lang="en-US" dirty="0" smtClean="0"/>
              <a:t>4.8 students per square mile</a:t>
            </a:r>
          </a:p>
          <a:p>
            <a:r>
              <a:rPr lang="en-US" dirty="0" smtClean="0"/>
              <a:t>206,301 route miles</a:t>
            </a:r>
          </a:p>
          <a:p>
            <a:r>
              <a:rPr lang="en-US" dirty="0" smtClean="0"/>
              <a:t>$2.94 cost per mile</a:t>
            </a:r>
          </a:p>
          <a:p>
            <a:r>
              <a:rPr lang="en-US" dirty="0" smtClean="0"/>
              <a:t>$364 transportation cost per student enrolled</a:t>
            </a:r>
          </a:p>
          <a:p>
            <a:endParaRPr lang="en-US" dirty="0"/>
          </a:p>
          <a:p>
            <a:endParaRPr lang="en-US" dirty="0"/>
          </a:p>
        </p:txBody>
      </p:sp>
      <p:sp>
        <p:nvSpPr>
          <p:cNvPr id="6" name="TextBox 5"/>
          <p:cNvSpPr txBox="1"/>
          <p:nvPr/>
        </p:nvSpPr>
        <p:spPr>
          <a:xfrm>
            <a:off x="8757920" y="3596067"/>
            <a:ext cx="2956560" cy="2031325"/>
          </a:xfrm>
          <a:prstGeom prst="rect">
            <a:avLst/>
          </a:prstGeom>
          <a:noFill/>
        </p:spPr>
        <p:txBody>
          <a:bodyPr wrap="square" rtlCol="0">
            <a:spAutoFit/>
          </a:bodyPr>
          <a:lstStyle/>
          <a:p>
            <a:r>
              <a:rPr lang="en-US" dirty="0" smtClean="0"/>
              <a:t>Opportunity cost statement: </a:t>
            </a:r>
          </a:p>
          <a:p>
            <a:r>
              <a:rPr lang="en-US" dirty="0" smtClean="0"/>
              <a:t>$605,036 total transportation cost is equivalent to 13 teachers in Fairfield (calculated based on average regular education teacher pay.)</a:t>
            </a:r>
            <a:endParaRPr lang="en-US" dirty="0"/>
          </a:p>
        </p:txBody>
      </p:sp>
    </p:spTree>
    <p:extLst>
      <p:ext uri="{BB962C8B-B14F-4D97-AF65-F5344CB8AC3E}">
        <p14:creationId xmlns:p14="http://schemas.microsoft.com/office/powerpoint/2010/main" val="58330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p:cNvPicPr>
            <a:picLocks noChangeAspect="1"/>
          </p:cNvPicPr>
          <p:nvPr/>
        </p:nvPicPr>
        <p:blipFill>
          <a:blip r:embed="rId2"/>
          <a:stretch>
            <a:fillRect/>
          </a:stretch>
        </p:blipFill>
        <p:spPr>
          <a:xfrm>
            <a:off x="356292" y="365125"/>
            <a:ext cx="7506085" cy="5937811"/>
          </a:xfrm>
          <a:prstGeom prst="rect">
            <a:avLst/>
          </a:prstGeom>
        </p:spPr>
      </p:pic>
      <p:sp>
        <p:nvSpPr>
          <p:cNvPr id="2" name="Title 1"/>
          <p:cNvSpPr>
            <a:spLocks noGrp="1"/>
          </p:cNvSpPr>
          <p:nvPr>
            <p:ph type="title"/>
          </p:nvPr>
        </p:nvSpPr>
        <p:spPr>
          <a:xfrm>
            <a:off x="8023412" y="365125"/>
            <a:ext cx="3330387" cy="1325563"/>
          </a:xfrm>
        </p:spPr>
        <p:txBody>
          <a:bodyPr/>
          <a:lstStyle/>
          <a:p>
            <a:r>
              <a:rPr lang="en-US" dirty="0" smtClean="0"/>
              <a:t>Pekin</a:t>
            </a:r>
            <a:endParaRPr lang="en-US" dirty="0"/>
          </a:p>
        </p:txBody>
      </p:sp>
      <p:sp>
        <p:nvSpPr>
          <p:cNvPr id="5" name="TextBox 4"/>
          <p:cNvSpPr txBox="1"/>
          <p:nvPr/>
        </p:nvSpPr>
        <p:spPr>
          <a:xfrm>
            <a:off x="7933765" y="1287743"/>
            <a:ext cx="3943276" cy="2585323"/>
          </a:xfrm>
          <a:prstGeom prst="rect">
            <a:avLst/>
          </a:prstGeom>
          <a:solidFill>
            <a:schemeClr val="bg1"/>
          </a:solidFill>
        </p:spPr>
        <p:txBody>
          <a:bodyPr wrap="square" rtlCol="0">
            <a:spAutoFit/>
          </a:bodyPr>
          <a:lstStyle/>
          <a:p>
            <a:r>
              <a:rPr lang="en-US" dirty="0" smtClean="0"/>
              <a:t>636.9 students enrolled (FY 2015)</a:t>
            </a:r>
          </a:p>
          <a:p>
            <a:r>
              <a:rPr lang="en-US" dirty="0" smtClean="0"/>
              <a:t>280 square miles</a:t>
            </a:r>
          </a:p>
          <a:p>
            <a:r>
              <a:rPr lang="en-US" dirty="0" smtClean="0"/>
              <a:t>2.25 students per square mile</a:t>
            </a:r>
          </a:p>
          <a:p>
            <a:r>
              <a:rPr lang="en-US" dirty="0" smtClean="0"/>
              <a:t>135,939 route miles</a:t>
            </a:r>
          </a:p>
          <a:p>
            <a:r>
              <a:rPr lang="en-US" dirty="0" smtClean="0"/>
              <a:t>$3.27 cost per mile</a:t>
            </a:r>
          </a:p>
          <a:p>
            <a:r>
              <a:rPr lang="en-US" dirty="0" smtClean="0"/>
              <a:t>$712 transportation cost per student enrolled</a:t>
            </a:r>
          </a:p>
          <a:p>
            <a:endParaRPr lang="en-US" dirty="0"/>
          </a:p>
          <a:p>
            <a:endParaRPr lang="en-US" dirty="0"/>
          </a:p>
        </p:txBody>
      </p:sp>
      <p:sp>
        <p:nvSpPr>
          <p:cNvPr id="6" name="TextBox 5"/>
          <p:cNvSpPr txBox="1"/>
          <p:nvPr/>
        </p:nvSpPr>
        <p:spPr>
          <a:xfrm>
            <a:off x="8757920" y="3596067"/>
            <a:ext cx="2997200" cy="2031325"/>
          </a:xfrm>
          <a:prstGeom prst="rect">
            <a:avLst/>
          </a:prstGeom>
          <a:noFill/>
        </p:spPr>
        <p:txBody>
          <a:bodyPr wrap="square" rtlCol="0">
            <a:spAutoFit/>
          </a:bodyPr>
          <a:lstStyle/>
          <a:p>
            <a:r>
              <a:rPr lang="en-US" dirty="0" smtClean="0"/>
              <a:t>Opportunity cost statement: </a:t>
            </a:r>
          </a:p>
          <a:p>
            <a:r>
              <a:rPr lang="en-US" dirty="0" smtClean="0"/>
              <a:t>$444,283 total transportation cost is equivalent to 9 teachers in Pekin (</a:t>
            </a:r>
            <a:r>
              <a:rPr lang="en-US" dirty="0"/>
              <a:t>calculated based on average regular education teacher pay.)</a:t>
            </a:r>
          </a:p>
          <a:p>
            <a:endParaRPr lang="en-US" dirty="0"/>
          </a:p>
        </p:txBody>
      </p:sp>
    </p:spTree>
    <p:extLst>
      <p:ext uri="{BB962C8B-B14F-4D97-AF65-F5344CB8AC3E}">
        <p14:creationId xmlns:p14="http://schemas.microsoft.com/office/powerpoint/2010/main" val="3304297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890</Words>
  <Application>Microsoft Office PowerPoint</Application>
  <PresentationFormat>Widescreen</PresentationFormat>
  <Paragraphs>87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Transportation Inequities Impacting Educational Expenditures</vt:lpstr>
      <vt:lpstr>Background</vt:lpstr>
      <vt:lpstr>Transportation:  Statewide Stats</vt:lpstr>
      <vt:lpstr>Transportation:  Statewide Stats</vt:lpstr>
      <vt:lpstr>Transportation:  Statewide Stats</vt:lpstr>
      <vt:lpstr>Look at each of the following school district impacts:  Fairfield, Harmony, Pekin and Van Buren</vt:lpstr>
      <vt:lpstr>A look at 4 south central Iowa districts:    Statewide average enrollment = 1,411.7   Fairfield has a certified enrollment of 1,657.7 (FY 16).  Pekin and Van Buren are similar at 636.9 and 631.1 respectively, and   Harmony is smaller at 345.5</vt:lpstr>
      <vt:lpstr>Fairfield</vt:lpstr>
      <vt:lpstr>Pekin</vt:lpstr>
      <vt:lpstr> Harmony</vt:lpstr>
      <vt:lpstr>Van Buren</vt:lpstr>
      <vt:lpstr>Policy Considerations</vt:lpstr>
      <vt:lpstr>Policy Considerations - Efficiency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Inequities Impacting Educational Expenditures</dc:title>
  <dc:creator>Margo</dc:creator>
  <cp:lastModifiedBy>Margo</cp:lastModifiedBy>
  <cp:revision>19</cp:revision>
  <dcterms:created xsi:type="dcterms:W3CDTF">2015-11-05T12:08:04Z</dcterms:created>
  <dcterms:modified xsi:type="dcterms:W3CDTF">2015-11-25T16:51:57Z</dcterms:modified>
</cp:coreProperties>
</file>