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6" r:id="rId1"/>
  </p:sldMasterIdLst>
  <p:notesMasterIdLst>
    <p:notesMasterId r:id="rId3"/>
  </p:notesMasterIdLst>
  <p:sldIdLst>
    <p:sldId id="258" r:id="rId2"/>
  </p:sldIdLst>
  <p:sldSz cx="43891200" cy="32918400"/>
  <p:notesSz cx="20104100" cy="15081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286" userDrawn="1">
          <p15:clr>
            <a:srgbClr val="A4A3A4"/>
          </p15:clr>
        </p15:guide>
        <p15:guide id="2" pos="471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p:restoredTop sz="94694"/>
  </p:normalViewPr>
  <p:slideViewPr>
    <p:cSldViewPr>
      <p:cViewPr varScale="1">
        <p:scale>
          <a:sx n="16" d="100"/>
          <a:sy n="16" d="100"/>
        </p:scale>
        <p:origin x="1548" y="57"/>
      </p:cViewPr>
      <p:guideLst>
        <p:guide orient="horz" pos="6286"/>
        <p:guide pos="471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8712200" cy="7556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11387138" y="0"/>
            <a:ext cx="8712200" cy="755650"/>
          </a:xfrm>
          <a:prstGeom prst="rect">
            <a:avLst/>
          </a:prstGeom>
        </p:spPr>
        <p:txBody>
          <a:bodyPr vert="horz" lIns="91440" tIns="45720" rIns="91440" bIns="45720" rtlCol="0"/>
          <a:lstStyle>
            <a:lvl1pPr algn="r">
              <a:defRPr sz="1200"/>
            </a:lvl1pPr>
          </a:lstStyle>
          <a:p>
            <a:fld id="{AF4E4789-6F4B-A043-B2FF-2DA046A7BF33}" type="datetimeFigureOut">
              <a:rPr lang="en-US" smtClean="0"/>
              <a:t>8/24/2023</a:t>
            </a:fld>
            <a:endParaRPr lang="en-US"/>
          </a:p>
        </p:txBody>
      </p:sp>
      <p:sp>
        <p:nvSpPr>
          <p:cNvPr id="4" name="Slide Image Placeholder 3"/>
          <p:cNvSpPr>
            <a:spLocks noGrp="1" noRot="1" noChangeAspect="1"/>
          </p:cNvSpPr>
          <p:nvPr>
            <p:ph type="sldImg" idx="2"/>
          </p:nvPr>
        </p:nvSpPr>
        <p:spPr>
          <a:xfrm>
            <a:off x="6659563" y="1885950"/>
            <a:ext cx="6784975" cy="50895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2009775" y="7258050"/>
            <a:ext cx="16084550" cy="59388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4325600"/>
            <a:ext cx="8712200" cy="7556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11387138" y="14325600"/>
            <a:ext cx="8712200" cy="755650"/>
          </a:xfrm>
          <a:prstGeom prst="rect">
            <a:avLst/>
          </a:prstGeom>
        </p:spPr>
        <p:txBody>
          <a:bodyPr vert="horz" lIns="91440" tIns="45720" rIns="91440" bIns="45720" rtlCol="0" anchor="b"/>
          <a:lstStyle>
            <a:lvl1pPr algn="r">
              <a:defRPr sz="1200"/>
            </a:lvl1pPr>
          </a:lstStyle>
          <a:p>
            <a:fld id="{3CA73131-C90E-D14A-AD12-F5BF998AE66F}" type="slidenum">
              <a:rPr lang="en-US" smtClean="0"/>
              <a:t>‹#›</a:t>
            </a:fld>
            <a:endParaRPr lang="en-US"/>
          </a:p>
        </p:txBody>
      </p:sp>
    </p:spTree>
    <p:extLst>
      <p:ext uri="{BB962C8B-B14F-4D97-AF65-F5344CB8AC3E}">
        <p14:creationId xmlns:p14="http://schemas.microsoft.com/office/powerpoint/2010/main" val="3407435558"/>
      </p:ext>
    </p:extLst>
  </p:cSld>
  <p:clrMap bg1="lt1" tx1="dk1" bg2="lt2" tx2="dk2" accent1="accent1" accent2="accent2" accent3="accent3" accent4="accent4" accent5="accent5" accent6="accent6" hlink="hlink" folHlink="folHlink"/>
  <p:notesStyle>
    <a:lvl1pPr marL="0" algn="l" defTabSz="1996044" rtl="0" eaLnBrk="1" latinLnBrk="0" hangingPunct="1">
      <a:defRPr sz="2619" kern="1200">
        <a:solidFill>
          <a:schemeClr val="tx1"/>
        </a:solidFill>
        <a:latin typeface="+mn-lt"/>
        <a:ea typeface="+mn-ea"/>
        <a:cs typeface="+mn-cs"/>
      </a:defRPr>
    </a:lvl1pPr>
    <a:lvl2pPr marL="998022" algn="l" defTabSz="1996044" rtl="0" eaLnBrk="1" latinLnBrk="0" hangingPunct="1">
      <a:defRPr sz="2619" kern="1200">
        <a:solidFill>
          <a:schemeClr val="tx1"/>
        </a:solidFill>
        <a:latin typeface="+mn-lt"/>
        <a:ea typeface="+mn-ea"/>
        <a:cs typeface="+mn-cs"/>
      </a:defRPr>
    </a:lvl2pPr>
    <a:lvl3pPr marL="1996044" algn="l" defTabSz="1996044" rtl="0" eaLnBrk="1" latinLnBrk="0" hangingPunct="1">
      <a:defRPr sz="2619" kern="1200">
        <a:solidFill>
          <a:schemeClr val="tx1"/>
        </a:solidFill>
        <a:latin typeface="+mn-lt"/>
        <a:ea typeface="+mn-ea"/>
        <a:cs typeface="+mn-cs"/>
      </a:defRPr>
    </a:lvl3pPr>
    <a:lvl4pPr marL="2994066" algn="l" defTabSz="1996044" rtl="0" eaLnBrk="1" latinLnBrk="0" hangingPunct="1">
      <a:defRPr sz="2619" kern="1200">
        <a:solidFill>
          <a:schemeClr val="tx1"/>
        </a:solidFill>
        <a:latin typeface="+mn-lt"/>
        <a:ea typeface="+mn-ea"/>
        <a:cs typeface="+mn-cs"/>
      </a:defRPr>
    </a:lvl4pPr>
    <a:lvl5pPr marL="3992088" algn="l" defTabSz="1996044" rtl="0" eaLnBrk="1" latinLnBrk="0" hangingPunct="1">
      <a:defRPr sz="2619" kern="1200">
        <a:solidFill>
          <a:schemeClr val="tx1"/>
        </a:solidFill>
        <a:latin typeface="+mn-lt"/>
        <a:ea typeface="+mn-ea"/>
        <a:cs typeface="+mn-cs"/>
      </a:defRPr>
    </a:lvl5pPr>
    <a:lvl6pPr marL="4990109" algn="l" defTabSz="1996044" rtl="0" eaLnBrk="1" latinLnBrk="0" hangingPunct="1">
      <a:defRPr sz="2619" kern="1200">
        <a:solidFill>
          <a:schemeClr val="tx1"/>
        </a:solidFill>
        <a:latin typeface="+mn-lt"/>
        <a:ea typeface="+mn-ea"/>
        <a:cs typeface="+mn-cs"/>
      </a:defRPr>
    </a:lvl6pPr>
    <a:lvl7pPr marL="5988131" algn="l" defTabSz="1996044" rtl="0" eaLnBrk="1" latinLnBrk="0" hangingPunct="1">
      <a:defRPr sz="2619" kern="1200">
        <a:solidFill>
          <a:schemeClr val="tx1"/>
        </a:solidFill>
        <a:latin typeface="+mn-lt"/>
        <a:ea typeface="+mn-ea"/>
        <a:cs typeface="+mn-cs"/>
      </a:defRPr>
    </a:lvl7pPr>
    <a:lvl8pPr marL="6986153" algn="l" defTabSz="1996044" rtl="0" eaLnBrk="1" latinLnBrk="0" hangingPunct="1">
      <a:defRPr sz="2619" kern="1200">
        <a:solidFill>
          <a:schemeClr val="tx1"/>
        </a:solidFill>
        <a:latin typeface="+mn-lt"/>
        <a:ea typeface="+mn-ea"/>
        <a:cs typeface="+mn-cs"/>
      </a:defRPr>
    </a:lvl8pPr>
    <a:lvl9pPr marL="7984175" algn="l" defTabSz="1996044" rtl="0" eaLnBrk="1" latinLnBrk="0" hangingPunct="1">
      <a:defRPr sz="2619"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CA73131-C90E-D14A-AD12-F5BF998AE66F}" type="slidenum">
              <a:rPr lang="en-US" smtClean="0"/>
              <a:t>1</a:t>
            </a:fld>
            <a:endParaRPr lang="en-US"/>
          </a:p>
        </p:txBody>
      </p:sp>
    </p:spTree>
    <p:extLst>
      <p:ext uri="{BB962C8B-B14F-4D97-AF65-F5344CB8AC3E}">
        <p14:creationId xmlns:p14="http://schemas.microsoft.com/office/powerpoint/2010/main" val="1733396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91964-7B4E-CE4A-A742-810A24C21FD2}"/>
              </a:ext>
            </a:extLst>
          </p:cNvPr>
          <p:cNvSpPr>
            <a:spLocks noGrp="1"/>
          </p:cNvSpPr>
          <p:nvPr>
            <p:ph type="title"/>
          </p:nvPr>
        </p:nvSpPr>
        <p:spPr>
          <a:xfrm>
            <a:off x="1295401" y="4057471"/>
            <a:ext cx="30798168" cy="1200329"/>
          </a:xfrm>
        </p:spPr>
        <p:txBody>
          <a:bodyPr/>
          <a:lstStyle/>
          <a:p>
            <a:r>
              <a:rPr lang="en-US"/>
              <a:t>Click to edit Master title style</a:t>
            </a:r>
          </a:p>
        </p:txBody>
      </p:sp>
      <p:sp>
        <p:nvSpPr>
          <p:cNvPr id="4" name="Content Placeholder 3">
            <a:extLst>
              <a:ext uri="{FF2B5EF4-FFF2-40B4-BE49-F238E27FC236}">
                <a16:creationId xmlns:a16="http://schemas.microsoft.com/office/drawing/2014/main" id="{5CBCCB75-55D8-0449-9A9E-3E1480DF55B1}"/>
              </a:ext>
            </a:extLst>
          </p:cNvPr>
          <p:cNvSpPr>
            <a:spLocks noGrp="1"/>
          </p:cNvSpPr>
          <p:nvPr>
            <p:ph sz="quarter" idx="10"/>
          </p:nvPr>
        </p:nvSpPr>
        <p:spPr>
          <a:xfrm>
            <a:off x="1295400" y="9144000"/>
            <a:ext cx="10744200" cy="2247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4FB55FD7-0B7D-0F4E-8B1C-A399D7370FCC}"/>
              </a:ext>
            </a:extLst>
          </p:cNvPr>
          <p:cNvSpPr>
            <a:spLocks noGrp="1"/>
          </p:cNvSpPr>
          <p:nvPr>
            <p:ph sz="quarter" idx="11"/>
          </p:nvPr>
        </p:nvSpPr>
        <p:spPr>
          <a:xfrm>
            <a:off x="32537400" y="9144000"/>
            <a:ext cx="10744200" cy="22479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3">
            <a:extLst>
              <a:ext uri="{FF2B5EF4-FFF2-40B4-BE49-F238E27FC236}">
                <a16:creationId xmlns:a16="http://schemas.microsoft.com/office/drawing/2014/main" id="{A8779EC2-19F0-C148-A2A6-F3A8489E7112}"/>
              </a:ext>
            </a:extLst>
          </p:cNvPr>
          <p:cNvSpPr>
            <a:spLocks noGrp="1"/>
          </p:cNvSpPr>
          <p:nvPr>
            <p:ph sz="quarter" idx="12"/>
          </p:nvPr>
        </p:nvSpPr>
        <p:spPr>
          <a:xfrm>
            <a:off x="12268200" y="9144000"/>
            <a:ext cx="19266568" cy="990600"/>
          </a:xfrm>
        </p:spPr>
        <p:txBody>
          <a:bodyPr/>
          <a:lstStyle/>
          <a:p>
            <a:pPr lvl="0"/>
            <a:r>
              <a:rPr lang="en-US"/>
              <a:t>Click to edit Master text styles</a:t>
            </a:r>
          </a:p>
        </p:txBody>
      </p:sp>
      <p:sp>
        <p:nvSpPr>
          <p:cNvPr id="7" name="Picture Placeholder 9">
            <a:extLst>
              <a:ext uri="{FF2B5EF4-FFF2-40B4-BE49-F238E27FC236}">
                <a16:creationId xmlns:a16="http://schemas.microsoft.com/office/drawing/2014/main" id="{5FE21233-56F9-064E-8C7B-82395665C074}"/>
              </a:ext>
            </a:extLst>
          </p:cNvPr>
          <p:cNvSpPr>
            <a:spLocks noGrp="1"/>
          </p:cNvSpPr>
          <p:nvPr>
            <p:ph type="pic" sz="quarter" idx="14"/>
          </p:nvPr>
        </p:nvSpPr>
        <p:spPr>
          <a:xfrm>
            <a:off x="12344400" y="10363200"/>
            <a:ext cx="19050000" cy="7518400"/>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8" name="Picture Placeholder 9">
            <a:extLst>
              <a:ext uri="{FF2B5EF4-FFF2-40B4-BE49-F238E27FC236}">
                <a16:creationId xmlns:a16="http://schemas.microsoft.com/office/drawing/2014/main" id="{CEB609A6-5DDD-A345-BD03-D82C8B664FF4}"/>
              </a:ext>
            </a:extLst>
          </p:cNvPr>
          <p:cNvSpPr>
            <a:spLocks noGrp="1"/>
          </p:cNvSpPr>
          <p:nvPr>
            <p:ph type="pic" sz="quarter" idx="15"/>
          </p:nvPr>
        </p:nvSpPr>
        <p:spPr>
          <a:xfrm>
            <a:off x="12344400" y="18440400"/>
            <a:ext cx="9815209" cy="6705600"/>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9" name="Picture Placeholder 9">
            <a:extLst>
              <a:ext uri="{FF2B5EF4-FFF2-40B4-BE49-F238E27FC236}">
                <a16:creationId xmlns:a16="http://schemas.microsoft.com/office/drawing/2014/main" id="{937B1B7D-EABD-8343-A9BA-65D35AF9956A}"/>
              </a:ext>
            </a:extLst>
          </p:cNvPr>
          <p:cNvSpPr>
            <a:spLocks noGrp="1"/>
          </p:cNvSpPr>
          <p:nvPr>
            <p:ph type="pic" sz="quarter" idx="16"/>
          </p:nvPr>
        </p:nvSpPr>
        <p:spPr>
          <a:xfrm>
            <a:off x="22743268" y="18440400"/>
            <a:ext cx="8651133" cy="13182600"/>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10" name="Picture Placeholder 9">
            <a:extLst>
              <a:ext uri="{FF2B5EF4-FFF2-40B4-BE49-F238E27FC236}">
                <a16:creationId xmlns:a16="http://schemas.microsoft.com/office/drawing/2014/main" id="{0E0542D1-1DC2-FF42-80AC-3AE091D45EE1}"/>
              </a:ext>
            </a:extLst>
          </p:cNvPr>
          <p:cNvSpPr>
            <a:spLocks noGrp="1"/>
          </p:cNvSpPr>
          <p:nvPr>
            <p:ph type="pic" sz="quarter" idx="17"/>
          </p:nvPr>
        </p:nvSpPr>
        <p:spPr>
          <a:xfrm>
            <a:off x="12344400" y="25730200"/>
            <a:ext cx="9815209" cy="5892800"/>
          </a:xfrm>
          <a:solidFill>
            <a:schemeClr val="bg1">
              <a:lumMod val="95000"/>
            </a:schemeClr>
          </a:solidFill>
        </p:spPr>
        <p:txBody>
          <a:bodyPr/>
          <a:lstStyle>
            <a:lvl1pPr>
              <a:defRPr sz="3200" b="0">
                <a:solidFill>
                  <a:schemeClr val="accent2"/>
                </a:solidFill>
              </a:defRPr>
            </a:lvl1pPr>
          </a:lstStyle>
          <a:p>
            <a:r>
              <a:rPr lang="en-US"/>
              <a:t>Click icon to add picture</a:t>
            </a:r>
            <a:endParaRPr lang="en-US" dirty="0"/>
          </a:p>
        </p:txBody>
      </p:sp>
      <p:sp>
        <p:nvSpPr>
          <p:cNvPr id="11" name="Text Placeholder 7">
            <a:extLst>
              <a:ext uri="{FF2B5EF4-FFF2-40B4-BE49-F238E27FC236}">
                <a16:creationId xmlns:a16="http://schemas.microsoft.com/office/drawing/2014/main" id="{2247C7D6-CA81-5143-B4DA-4B76CD8E79B1}"/>
              </a:ext>
            </a:extLst>
          </p:cNvPr>
          <p:cNvSpPr>
            <a:spLocks noGrp="1"/>
          </p:cNvSpPr>
          <p:nvPr>
            <p:ph type="body" sz="quarter" idx="13"/>
          </p:nvPr>
        </p:nvSpPr>
        <p:spPr>
          <a:xfrm>
            <a:off x="1295401" y="5562600"/>
            <a:ext cx="30797500" cy="2209800"/>
          </a:xfrm>
        </p:spPr>
        <p:txBody>
          <a:bodyPr>
            <a:noAutofit/>
          </a:bodyPr>
          <a:lstStyle>
            <a:lvl1pPr>
              <a:lnSpc>
                <a:spcPct val="100000"/>
              </a:lnSpc>
              <a:spcBef>
                <a:spcPts val="400"/>
              </a:spcBef>
              <a:spcAft>
                <a:spcPts val="0"/>
              </a:spcAft>
              <a:defRPr sz="3200">
                <a:solidFill>
                  <a:schemeClr val="bg1"/>
                </a:solidFill>
              </a:defRPr>
            </a:lvl1pPr>
            <a:lvl2pPr>
              <a:lnSpc>
                <a:spcPct val="100000"/>
              </a:lnSpc>
              <a:spcBef>
                <a:spcPts val="400"/>
              </a:spcBef>
              <a:spcAft>
                <a:spcPts val="0"/>
              </a:spcAft>
              <a:defRPr sz="3200" b="0">
                <a:solidFill>
                  <a:schemeClr val="bg1"/>
                </a:solidFill>
              </a:defRPr>
            </a:lvl2pPr>
            <a:lvl3pPr>
              <a:defRPr sz="3800">
                <a:solidFill>
                  <a:schemeClr val="bg1"/>
                </a:solidFill>
              </a:defRPr>
            </a:lvl3pPr>
            <a:lvl4pPr>
              <a:defRPr sz="3800">
                <a:solidFill>
                  <a:schemeClr val="bg1"/>
                </a:solidFill>
              </a:defRPr>
            </a:lvl4pPr>
            <a:lvl5pPr>
              <a:defRPr sz="3800">
                <a:solidFill>
                  <a:schemeClr val="bg1"/>
                </a:solidFill>
              </a:defRPr>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13122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91964-7B4E-CE4A-A742-810A24C21FD2}"/>
              </a:ext>
            </a:extLst>
          </p:cNvPr>
          <p:cNvSpPr>
            <a:spLocks noGrp="1"/>
          </p:cNvSpPr>
          <p:nvPr>
            <p:ph type="title"/>
          </p:nvPr>
        </p:nvSpPr>
        <p:spPr>
          <a:xfrm>
            <a:off x="1295401" y="4057471"/>
            <a:ext cx="30798168" cy="1200329"/>
          </a:xfrm>
        </p:spPr>
        <p:txBody>
          <a:bodyPr/>
          <a:lstStyle/>
          <a:p>
            <a:r>
              <a:rPr lang="en-US"/>
              <a:t>Click to edit Master title style</a:t>
            </a:r>
          </a:p>
        </p:txBody>
      </p:sp>
      <p:sp>
        <p:nvSpPr>
          <p:cNvPr id="4" name="Content Placeholder 3">
            <a:extLst>
              <a:ext uri="{FF2B5EF4-FFF2-40B4-BE49-F238E27FC236}">
                <a16:creationId xmlns:a16="http://schemas.microsoft.com/office/drawing/2014/main" id="{5CBCCB75-55D8-0449-9A9E-3E1480DF55B1}"/>
              </a:ext>
            </a:extLst>
          </p:cNvPr>
          <p:cNvSpPr>
            <a:spLocks noGrp="1"/>
          </p:cNvSpPr>
          <p:nvPr>
            <p:ph sz="quarter" idx="10"/>
          </p:nvPr>
        </p:nvSpPr>
        <p:spPr>
          <a:xfrm>
            <a:off x="1295400" y="9144000"/>
            <a:ext cx="10744200" cy="1828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3">
            <a:extLst>
              <a:ext uri="{FF2B5EF4-FFF2-40B4-BE49-F238E27FC236}">
                <a16:creationId xmlns:a16="http://schemas.microsoft.com/office/drawing/2014/main" id="{4FB55FD7-0B7D-0F4E-8B1C-A399D7370FCC}"/>
              </a:ext>
            </a:extLst>
          </p:cNvPr>
          <p:cNvSpPr>
            <a:spLocks noGrp="1"/>
          </p:cNvSpPr>
          <p:nvPr>
            <p:ph sz="quarter" idx="11"/>
          </p:nvPr>
        </p:nvSpPr>
        <p:spPr>
          <a:xfrm>
            <a:off x="32537400" y="9144000"/>
            <a:ext cx="10744200" cy="1828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3">
            <a:extLst>
              <a:ext uri="{FF2B5EF4-FFF2-40B4-BE49-F238E27FC236}">
                <a16:creationId xmlns:a16="http://schemas.microsoft.com/office/drawing/2014/main" id="{A8779EC2-19F0-C148-A2A6-F3A8489E7112}"/>
              </a:ext>
            </a:extLst>
          </p:cNvPr>
          <p:cNvSpPr>
            <a:spLocks noGrp="1"/>
          </p:cNvSpPr>
          <p:nvPr>
            <p:ph sz="quarter" idx="12"/>
          </p:nvPr>
        </p:nvSpPr>
        <p:spPr>
          <a:xfrm>
            <a:off x="12268200" y="9144000"/>
            <a:ext cx="19266568" cy="990600"/>
          </a:xfrm>
        </p:spPr>
        <p:txBody>
          <a:bodyPr/>
          <a:lstStyle/>
          <a:p>
            <a:pPr lvl="0"/>
            <a:r>
              <a:rPr lang="en-US"/>
              <a:t>Click to edit Master text styles</a:t>
            </a:r>
          </a:p>
        </p:txBody>
      </p:sp>
      <p:sp>
        <p:nvSpPr>
          <p:cNvPr id="11" name="Text Placeholder 7">
            <a:extLst>
              <a:ext uri="{FF2B5EF4-FFF2-40B4-BE49-F238E27FC236}">
                <a16:creationId xmlns:a16="http://schemas.microsoft.com/office/drawing/2014/main" id="{2247C7D6-CA81-5143-B4DA-4B76CD8E79B1}"/>
              </a:ext>
            </a:extLst>
          </p:cNvPr>
          <p:cNvSpPr>
            <a:spLocks noGrp="1"/>
          </p:cNvSpPr>
          <p:nvPr>
            <p:ph type="body" sz="quarter" idx="13"/>
          </p:nvPr>
        </p:nvSpPr>
        <p:spPr>
          <a:xfrm>
            <a:off x="1295401" y="5562600"/>
            <a:ext cx="30797500" cy="2209800"/>
          </a:xfrm>
        </p:spPr>
        <p:txBody>
          <a:bodyPr>
            <a:noAutofit/>
          </a:bodyPr>
          <a:lstStyle>
            <a:lvl1pPr>
              <a:lnSpc>
                <a:spcPct val="100000"/>
              </a:lnSpc>
              <a:spcBef>
                <a:spcPts val="400"/>
              </a:spcBef>
              <a:spcAft>
                <a:spcPts val="0"/>
              </a:spcAft>
              <a:defRPr sz="3200">
                <a:solidFill>
                  <a:schemeClr val="bg1"/>
                </a:solidFill>
              </a:defRPr>
            </a:lvl1pPr>
            <a:lvl2pPr>
              <a:lnSpc>
                <a:spcPct val="100000"/>
              </a:lnSpc>
              <a:spcBef>
                <a:spcPts val="400"/>
              </a:spcBef>
              <a:spcAft>
                <a:spcPts val="0"/>
              </a:spcAft>
              <a:defRPr sz="3200" b="0">
                <a:solidFill>
                  <a:schemeClr val="bg1"/>
                </a:solidFill>
              </a:defRPr>
            </a:lvl2pPr>
            <a:lvl3pPr>
              <a:defRPr sz="3800">
                <a:solidFill>
                  <a:schemeClr val="bg1"/>
                </a:solidFill>
              </a:defRPr>
            </a:lvl3pPr>
            <a:lvl4pPr>
              <a:defRPr sz="3800">
                <a:solidFill>
                  <a:schemeClr val="bg1"/>
                </a:solidFill>
              </a:defRPr>
            </a:lvl4pPr>
            <a:lvl5pPr>
              <a:defRPr sz="3800">
                <a:solidFill>
                  <a:schemeClr val="bg1"/>
                </a:solidFill>
              </a:defRPr>
            </a:lvl5pPr>
          </a:lstStyle>
          <a:p>
            <a:pPr lvl="0"/>
            <a:r>
              <a:rPr lang="en-US"/>
              <a:t>Click to edit Master text styles</a:t>
            </a:r>
          </a:p>
          <a:p>
            <a:pPr lvl="1"/>
            <a:r>
              <a:rPr lang="en-US"/>
              <a:t>Second level</a:t>
            </a:r>
          </a:p>
        </p:txBody>
      </p:sp>
      <p:cxnSp>
        <p:nvCxnSpPr>
          <p:cNvPr id="13" name="Straight Connector 12">
            <a:extLst>
              <a:ext uri="{FF2B5EF4-FFF2-40B4-BE49-F238E27FC236}">
                <a16:creationId xmlns:a16="http://schemas.microsoft.com/office/drawing/2014/main" id="{ACE2B1BE-F6A6-6D47-AF27-BF925FA6CBCC}"/>
              </a:ext>
            </a:extLst>
          </p:cNvPr>
          <p:cNvCxnSpPr/>
          <p:nvPr userDrawn="1"/>
        </p:nvCxnSpPr>
        <p:spPr>
          <a:xfrm>
            <a:off x="1390650" y="27889200"/>
            <a:ext cx="41109900" cy="0"/>
          </a:xfrm>
          <a:prstGeom prst="line">
            <a:avLst/>
          </a:prstGeom>
          <a:ln w="101600">
            <a:solidFill>
              <a:schemeClr val="bg2"/>
            </a:solidFill>
          </a:ln>
        </p:spPr>
        <p:style>
          <a:lnRef idx="1">
            <a:schemeClr val="accent1"/>
          </a:lnRef>
          <a:fillRef idx="0">
            <a:schemeClr val="accent1"/>
          </a:fillRef>
          <a:effectRef idx="0">
            <a:schemeClr val="accent1"/>
          </a:effectRef>
          <a:fontRef idx="minor">
            <a:schemeClr val="tx1"/>
          </a:fontRef>
        </p:style>
      </p:cxnSp>
      <p:sp>
        <p:nvSpPr>
          <p:cNvPr id="14" name="Content Placeholder 3">
            <a:extLst>
              <a:ext uri="{FF2B5EF4-FFF2-40B4-BE49-F238E27FC236}">
                <a16:creationId xmlns:a16="http://schemas.microsoft.com/office/drawing/2014/main" id="{EC8045FA-9F00-DE43-91BA-0967529DDF0B}"/>
              </a:ext>
            </a:extLst>
          </p:cNvPr>
          <p:cNvSpPr>
            <a:spLocks noGrp="1"/>
          </p:cNvSpPr>
          <p:nvPr>
            <p:ph sz="quarter" idx="21"/>
          </p:nvPr>
        </p:nvSpPr>
        <p:spPr>
          <a:xfrm>
            <a:off x="1295400" y="28270200"/>
            <a:ext cx="20154900" cy="3543299"/>
          </a:xfrm>
        </p:spPr>
        <p:txBody>
          <a:bodyPr/>
          <a:lstStyle>
            <a:lvl2pPr>
              <a:defRPr sz="2400"/>
            </a:lvl2pPr>
            <a:lvl3pPr>
              <a:defRPr sz="2400"/>
            </a:lvl3pPr>
            <a:lvl4pPr marL="227013" indent="-227013">
              <a:tabLst/>
              <a:defRPr sz="2400"/>
            </a:lvl4pPr>
            <a:lvl5pPr marL="525463" indent="-260350">
              <a:tabLst/>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
            <a:extLst>
              <a:ext uri="{FF2B5EF4-FFF2-40B4-BE49-F238E27FC236}">
                <a16:creationId xmlns:a16="http://schemas.microsoft.com/office/drawing/2014/main" id="{62804B7F-ABD4-8F41-A99F-668DB4C3A53F}"/>
              </a:ext>
            </a:extLst>
          </p:cNvPr>
          <p:cNvSpPr>
            <a:spLocks noGrp="1"/>
          </p:cNvSpPr>
          <p:nvPr>
            <p:ph sz="quarter" idx="22"/>
          </p:nvPr>
        </p:nvSpPr>
        <p:spPr>
          <a:xfrm>
            <a:off x="22250400" y="28270200"/>
            <a:ext cx="20154900" cy="3543299"/>
          </a:xfrm>
        </p:spPr>
        <p:txBody>
          <a:bodyPr/>
          <a:lstStyle>
            <a:lvl2pPr>
              <a:defRPr sz="2400"/>
            </a:lvl2pPr>
            <a:lvl3pPr>
              <a:defRPr sz="2400"/>
            </a:lvl3pPr>
            <a:lvl4pPr marL="222250" indent="-222250">
              <a:tabLst/>
              <a:defRPr sz="2400"/>
            </a:lvl4pPr>
            <a:lvl5pPr marL="525463" indent="-260350">
              <a:tabLst/>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8" name="Picture Placeholder 9">
            <a:extLst>
              <a:ext uri="{FF2B5EF4-FFF2-40B4-BE49-F238E27FC236}">
                <a16:creationId xmlns:a16="http://schemas.microsoft.com/office/drawing/2014/main" id="{376BAB4D-2BA2-7546-A839-58C87106A128}"/>
              </a:ext>
            </a:extLst>
          </p:cNvPr>
          <p:cNvSpPr>
            <a:spLocks noGrp="1"/>
          </p:cNvSpPr>
          <p:nvPr>
            <p:ph type="pic" sz="quarter" idx="14"/>
          </p:nvPr>
        </p:nvSpPr>
        <p:spPr>
          <a:xfrm>
            <a:off x="12344400" y="10363200"/>
            <a:ext cx="19050000" cy="7518400"/>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19" name="Picture Placeholder 9">
            <a:extLst>
              <a:ext uri="{FF2B5EF4-FFF2-40B4-BE49-F238E27FC236}">
                <a16:creationId xmlns:a16="http://schemas.microsoft.com/office/drawing/2014/main" id="{D1D128A3-F530-C949-9042-1A8E789E34E6}"/>
              </a:ext>
            </a:extLst>
          </p:cNvPr>
          <p:cNvSpPr>
            <a:spLocks noGrp="1"/>
          </p:cNvSpPr>
          <p:nvPr>
            <p:ph type="pic" sz="quarter" idx="15"/>
          </p:nvPr>
        </p:nvSpPr>
        <p:spPr>
          <a:xfrm>
            <a:off x="12344400" y="18440399"/>
            <a:ext cx="9815209" cy="8039100"/>
          </a:xfrm>
          <a:solidFill>
            <a:schemeClr val="bg1">
              <a:lumMod val="95000"/>
            </a:schemeClr>
          </a:solidFill>
        </p:spPr>
        <p:txBody>
          <a:bodyPr/>
          <a:lstStyle>
            <a:lvl1pPr>
              <a:defRPr sz="3200" b="0">
                <a:solidFill>
                  <a:schemeClr val="accent2"/>
                </a:solidFill>
              </a:defRPr>
            </a:lvl1pPr>
          </a:lstStyle>
          <a:p>
            <a:r>
              <a:rPr lang="en-US"/>
              <a:t>Click icon to add picture</a:t>
            </a:r>
          </a:p>
        </p:txBody>
      </p:sp>
      <p:sp>
        <p:nvSpPr>
          <p:cNvPr id="20" name="Picture Placeholder 9">
            <a:extLst>
              <a:ext uri="{FF2B5EF4-FFF2-40B4-BE49-F238E27FC236}">
                <a16:creationId xmlns:a16="http://schemas.microsoft.com/office/drawing/2014/main" id="{974C0639-FC1F-604D-9A69-E9BEDBAC7687}"/>
              </a:ext>
            </a:extLst>
          </p:cNvPr>
          <p:cNvSpPr>
            <a:spLocks noGrp="1"/>
          </p:cNvSpPr>
          <p:nvPr>
            <p:ph type="pic" sz="quarter" idx="23"/>
          </p:nvPr>
        </p:nvSpPr>
        <p:spPr>
          <a:xfrm>
            <a:off x="22860001" y="18440399"/>
            <a:ext cx="8534400" cy="8039100"/>
          </a:xfrm>
          <a:solidFill>
            <a:schemeClr val="bg1">
              <a:lumMod val="95000"/>
            </a:schemeClr>
          </a:solidFill>
        </p:spPr>
        <p:txBody>
          <a:bodyPr/>
          <a:lstStyle>
            <a:lvl1pPr>
              <a:defRPr sz="3200" b="0">
                <a:solidFill>
                  <a:schemeClr val="accent2"/>
                </a:solidFill>
              </a:defRPr>
            </a:lvl1pPr>
          </a:lstStyle>
          <a:p>
            <a:r>
              <a:rPr lang="en-US"/>
              <a:t>Click icon to add picture</a:t>
            </a:r>
          </a:p>
        </p:txBody>
      </p:sp>
    </p:spTree>
    <p:extLst>
      <p:ext uri="{BB962C8B-B14F-4D97-AF65-F5344CB8AC3E}">
        <p14:creationId xmlns:p14="http://schemas.microsoft.com/office/powerpoint/2010/main" val="2555517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Shape, rectangle&#10;&#10;Description automatically generated">
            <a:extLst>
              <a:ext uri="{FF2B5EF4-FFF2-40B4-BE49-F238E27FC236}">
                <a16:creationId xmlns:a16="http://schemas.microsoft.com/office/drawing/2014/main" id="{AF184971-18DA-A6B5-59B0-C1DB77270C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8021" y="457200"/>
            <a:ext cx="43891200" cy="7772400"/>
          </a:xfrm>
          <a:prstGeom prst="rect">
            <a:avLst/>
          </a:prstGeom>
        </p:spPr>
      </p:pic>
      <p:sp>
        <p:nvSpPr>
          <p:cNvPr id="2" name="Title Placeholder 1"/>
          <p:cNvSpPr>
            <a:spLocks noGrp="1"/>
          </p:cNvSpPr>
          <p:nvPr>
            <p:ph type="title"/>
          </p:nvPr>
        </p:nvSpPr>
        <p:spPr>
          <a:xfrm>
            <a:off x="1295401" y="4057471"/>
            <a:ext cx="30798168" cy="1200329"/>
          </a:xfrm>
          <a:prstGeom prst="rect">
            <a:avLst/>
          </a:prstGeom>
        </p:spPr>
        <p:txBody>
          <a:bodyPr vert="horz" wrap="square" lIns="91440" tIns="45720" rIns="91440" bIns="45720" rtlCol="0" anchor="b">
            <a:noAutofit/>
          </a:bodyPr>
          <a:lstStyle/>
          <a:p>
            <a:r>
              <a:rPr lang="en-US"/>
              <a:t>Click to edit Master title style</a:t>
            </a:r>
            <a:endParaRPr lang="en-US" dirty="0"/>
          </a:p>
        </p:txBody>
      </p:sp>
      <p:sp>
        <p:nvSpPr>
          <p:cNvPr id="4" name="Text Placeholder 3">
            <a:extLst>
              <a:ext uri="{FF2B5EF4-FFF2-40B4-BE49-F238E27FC236}">
                <a16:creationId xmlns:a16="http://schemas.microsoft.com/office/drawing/2014/main" id="{509E9704-83D9-084F-BF85-D83B7C982C13}"/>
              </a:ext>
            </a:extLst>
          </p:cNvPr>
          <p:cNvSpPr>
            <a:spLocks noGrp="1"/>
          </p:cNvSpPr>
          <p:nvPr>
            <p:ph type="body" idx="1"/>
          </p:nvPr>
        </p:nvSpPr>
        <p:spPr>
          <a:xfrm>
            <a:off x="1295401" y="9144000"/>
            <a:ext cx="10210799" cy="22707600"/>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Holder 4">
            <a:extLst>
              <a:ext uri="{FF2B5EF4-FFF2-40B4-BE49-F238E27FC236}">
                <a16:creationId xmlns:a16="http://schemas.microsoft.com/office/drawing/2014/main" id="{F7DBC455-B8FE-8A4A-A88C-A793D4F4FEE0}"/>
              </a:ext>
            </a:extLst>
          </p:cNvPr>
          <p:cNvSpPr txBox="1">
            <a:spLocks/>
          </p:cNvSpPr>
          <p:nvPr userDrawn="1"/>
        </p:nvSpPr>
        <p:spPr>
          <a:xfrm>
            <a:off x="40696810" y="32106978"/>
            <a:ext cx="1988558" cy="246221"/>
          </a:xfrm>
          <a:prstGeom prst="rect">
            <a:avLst/>
          </a:prstGeom>
        </p:spPr>
        <p:txBody>
          <a:bodyPr wrap="none" lIns="0" tIns="0" rIns="0" bIns="0"/>
          <a:lstStyle>
            <a:defPPr>
              <a:defRPr lang="en-US"/>
            </a:defPPr>
            <a:lvl1pPr marL="0" algn="l" defTabSz="1996044" rtl="0" eaLnBrk="1" latinLnBrk="0" hangingPunct="1">
              <a:defRPr sz="1600" b="0" i="0" kern="1200">
                <a:solidFill>
                  <a:srgbClr val="4D4D4F"/>
                </a:solidFill>
                <a:latin typeface="Nunito Sans"/>
                <a:ea typeface="+mn-ea"/>
                <a:cs typeface="Nunito Sans"/>
              </a:defRPr>
            </a:lvl1pPr>
            <a:lvl2pPr marL="998022" algn="l" defTabSz="1996044" rtl="0" eaLnBrk="1" latinLnBrk="0" hangingPunct="1">
              <a:defRPr sz="3929" kern="1200">
                <a:solidFill>
                  <a:schemeClr val="tx1"/>
                </a:solidFill>
                <a:latin typeface="+mn-lt"/>
                <a:ea typeface="+mn-ea"/>
                <a:cs typeface="+mn-cs"/>
              </a:defRPr>
            </a:lvl2pPr>
            <a:lvl3pPr marL="1996044" algn="l" defTabSz="1996044" rtl="0" eaLnBrk="1" latinLnBrk="0" hangingPunct="1">
              <a:defRPr sz="3929" kern="1200">
                <a:solidFill>
                  <a:schemeClr val="tx1"/>
                </a:solidFill>
                <a:latin typeface="+mn-lt"/>
                <a:ea typeface="+mn-ea"/>
                <a:cs typeface="+mn-cs"/>
              </a:defRPr>
            </a:lvl3pPr>
            <a:lvl4pPr marL="2994066" algn="l" defTabSz="1996044" rtl="0" eaLnBrk="1" latinLnBrk="0" hangingPunct="1">
              <a:defRPr sz="3929" kern="1200">
                <a:solidFill>
                  <a:schemeClr val="tx1"/>
                </a:solidFill>
                <a:latin typeface="+mn-lt"/>
                <a:ea typeface="+mn-ea"/>
                <a:cs typeface="+mn-cs"/>
              </a:defRPr>
            </a:lvl4pPr>
            <a:lvl5pPr marL="3992088" algn="l" defTabSz="1996044" rtl="0" eaLnBrk="1" latinLnBrk="0" hangingPunct="1">
              <a:defRPr sz="3929" kern="1200">
                <a:solidFill>
                  <a:schemeClr val="tx1"/>
                </a:solidFill>
                <a:latin typeface="+mn-lt"/>
                <a:ea typeface="+mn-ea"/>
                <a:cs typeface="+mn-cs"/>
              </a:defRPr>
            </a:lvl5pPr>
            <a:lvl6pPr marL="4990109" algn="l" defTabSz="1996044" rtl="0" eaLnBrk="1" latinLnBrk="0" hangingPunct="1">
              <a:defRPr sz="3929" kern="1200">
                <a:solidFill>
                  <a:schemeClr val="tx1"/>
                </a:solidFill>
                <a:latin typeface="+mn-lt"/>
                <a:ea typeface="+mn-ea"/>
                <a:cs typeface="+mn-cs"/>
              </a:defRPr>
            </a:lvl6pPr>
            <a:lvl7pPr marL="5988131" algn="l" defTabSz="1996044" rtl="0" eaLnBrk="1" latinLnBrk="0" hangingPunct="1">
              <a:defRPr sz="3929" kern="1200">
                <a:solidFill>
                  <a:schemeClr val="tx1"/>
                </a:solidFill>
                <a:latin typeface="+mn-lt"/>
                <a:ea typeface="+mn-ea"/>
                <a:cs typeface="+mn-cs"/>
              </a:defRPr>
            </a:lvl7pPr>
            <a:lvl8pPr marL="6986153" algn="l" defTabSz="1996044" rtl="0" eaLnBrk="1" latinLnBrk="0" hangingPunct="1">
              <a:defRPr sz="3929" kern="1200">
                <a:solidFill>
                  <a:schemeClr val="tx1"/>
                </a:solidFill>
                <a:latin typeface="+mn-lt"/>
                <a:ea typeface="+mn-ea"/>
                <a:cs typeface="+mn-cs"/>
              </a:defRPr>
            </a:lvl8pPr>
            <a:lvl9pPr marL="7984175" algn="l" defTabSz="1996044" rtl="0" eaLnBrk="1" latinLnBrk="0" hangingPunct="1">
              <a:defRPr sz="3929" kern="1200">
                <a:solidFill>
                  <a:schemeClr val="tx1"/>
                </a:solidFill>
                <a:latin typeface="+mn-lt"/>
                <a:ea typeface="+mn-ea"/>
                <a:cs typeface="+mn-cs"/>
              </a:defRPr>
            </a:lvl9pPr>
          </a:lstStyle>
          <a:p>
            <a:pPr marL="27720" algn="r">
              <a:spcBef>
                <a:spcPts val="306"/>
              </a:spcBef>
            </a:pPr>
            <a:r>
              <a:rPr lang="en-US" spc="55" dirty="0">
                <a:solidFill>
                  <a:schemeClr val="accent2"/>
                </a:solidFill>
              </a:rPr>
              <a:t>© </a:t>
            </a:r>
            <a:r>
              <a:rPr lang="en-US" spc="11" dirty="0">
                <a:solidFill>
                  <a:schemeClr val="accent2"/>
                </a:solidFill>
              </a:rPr>
              <a:t>2022 </a:t>
            </a:r>
            <a:r>
              <a:rPr lang="en-US" spc="22" dirty="0">
                <a:solidFill>
                  <a:schemeClr val="accent2"/>
                </a:solidFill>
              </a:rPr>
              <a:t>Cedars-</a:t>
            </a:r>
            <a:r>
              <a:rPr lang="en-US" spc="11" dirty="0">
                <a:solidFill>
                  <a:schemeClr val="accent2"/>
                </a:solidFill>
              </a:rPr>
              <a:t>Sinai</a:t>
            </a:r>
            <a:endParaRPr lang="en-US" dirty="0">
              <a:solidFill>
                <a:schemeClr val="accent2"/>
              </a:solidFill>
            </a:endParaRPr>
          </a:p>
        </p:txBody>
      </p:sp>
    </p:spTree>
    <p:extLst>
      <p:ext uri="{BB962C8B-B14F-4D97-AF65-F5344CB8AC3E}">
        <p14:creationId xmlns:p14="http://schemas.microsoft.com/office/powerpoint/2010/main" val="3087110338"/>
      </p:ext>
    </p:extLst>
  </p:cSld>
  <p:clrMap bg1="lt1" tx1="dk1" bg2="lt2" tx2="dk2" accent1="accent1" accent2="accent2" accent3="accent3" accent4="accent4" accent5="accent5" accent6="accent6" hlink="hlink" folHlink="folHlink"/>
  <p:sldLayoutIdLst>
    <p:sldLayoutId id="2147483672" r:id="rId1"/>
    <p:sldLayoutId id="2147483673" r:id="rId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1851660" rtl="0" eaLnBrk="1" latinLnBrk="0" hangingPunct="1">
        <a:lnSpc>
          <a:spcPct val="100000"/>
        </a:lnSpc>
        <a:spcBef>
          <a:spcPct val="0"/>
        </a:spcBef>
        <a:buNone/>
        <a:defRPr sz="7200" b="1" kern="1200">
          <a:solidFill>
            <a:schemeClr val="bg1"/>
          </a:solidFill>
          <a:latin typeface="+mj-lt"/>
          <a:ea typeface="+mj-ea"/>
          <a:cs typeface="+mj-cs"/>
        </a:defRPr>
      </a:lvl1pPr>
    </p:titleStyle>
    <p:bodyStyle>
      <a:lvl1pPr marL="0" indent="0" algn="l" defTabSz="1851660" rtl="0" eaLnBrk="1" latinLnBrk="0" hangingPunct="1">
        <a:lnSpc>
          <a:spcPct val="100000"/>
        </a:lnSpc>
        <a:spcBef>
          <a:spcPts val="10000"/>
        </a:spcBef>
        <a:buFont typeface="Arial" panose="020B0604020202020204" pitchFamily="34" charset="0"/>
        <a:buNone/>
        <a:defRPr lang="en-US" sz="4800" b="1" kern="1200" dirty="0" smtClean="0">
          <a:solidFill>
            <a:schemeClr val="accent3"/>
          </a:solidFill>
          <a:latin typeface="Arial" panose="020B0604020202020204" pitchFamily="34" charset="0"/>
          <a:ea typeface="+mn-ea"/>
          <a:cs typeface="Arial" panose="020B0604020202020204" pitchFamily="34" charset="0"/>
        </a:defRPr>
      </a:lvl1pPr>
      <a:lvl2pPr marL="0" indent="0" algn="l" defTabSz="1851660" rtl="0" eaLnBrk="1" latinLnBrk="0" hangingPunct="1">
        <a:lnSpc>
          <a:spcPct val="120000"/>
        </a:lnSpc>
        <a:spcBef>
          <a:spcPts val="1200"/>
        </a:spcBef>
        <a:spcAft>
          <a:spcPts val="1200"/>
        </a:spcAft>
        <a:buClr>
          <a:schemeClr val="accent1"/>
        </a:buClr>
        <a:buFont typeface="Arial" panose="020B0604020202020204" pitchFamily="34" charset="0"/>
        <a:buNone/>
        <a:tabLst/>
        <a:defRPr lang="en-US" sz="3200" b="1" kern="1200" dirty="0" smtClean="0">
          <a:solidFill>
            <a:schemeClr val="accent3"/>
          </a:solidFill>
          <a:latin typeface="Arial" panose="020B0604020202020204" pitchFamily="34" charset="0"/>
          <a:ea typeface="+mn-ea"/>
          <a:cs typeface="Arial" panose="020B0604020202020204" pitchFamily="34" charset="0"/>
        </a:defRPr>
      </a:lvl2pPr>
      <a:lvl3pPr marL="0" indent="0" algn="l" defTabSz="1851660" rtl="0" eaLnBrk="1" latinLnBrk="0" hangingPunct="1">
        <a:lnSpc>
          <a:spcPct val="120000"/>
        </a:lnSpc>
        <a:spcBef>
          <a:spcPts val="1800"/>
        </a:spcBef>
        <a:spcAft>
          <a:spcPts val="0"/>
        </a:spcAft>
        <a:buClr>
          <a:schemeClr val="accent1"/>
        </a:buClr>
        <a:buFont typeface="Arial" panose="020B0604020202020204" pitchFamily="34" charset="0"/>
        <a:buNone/>
        <a:tabLst/>
        <a:defRPr lang="en-US" sz="3200" b="0" kern="1200" dirty="0" smtClean="0">
          <a:solidFill>
            <a:schemeClr val="tx1"/>
          </a:solidFill>
          <a:latin typeface="Arial" panose="020B0604020202020204" pitchFamily="34" charset="0"/>
          <a:ea typeface="+mn-ea"/>
          <a:cs typeface="Arial" panose="020B0604020202020204" pitchFamily="34" charset="0"/>
        </a:defRPr>
      </a:lvl3pPr>
      <a:lvl4pPr marL="287338" indent="-287338" algn="l" defTabSz="1851660" rtl="0" eaLnBrk="1" latinLnBrk="0" hangingPunct="1">
        <a:lnSpc>
          <a:spcPct val="100000"/>
        </a:lnSpc>
        <a:spcBef>
          <a:spcPts val="1200"/>
        </a:spcBef>
        <a:buClr>
          <a:schemeClr val="bg2"/>
        </a:buClr>
        <a:buSzPct val="100000"/>
        <a:buFont typeface="Arial" panose="020B0604020202020204" pitchFamily="34" charset="0"/>
        <a:buChar char="•"/>
        <a:tabLst/>
        <a:defRPr lang="en-US" sz="3200" kern="1200" dirty="0" smtClean="0">
          <a:solidFill>
            <a:schemeClr val="accent2"/>
          </a:solidFill>
          <a:latin typeface="Arial" panose="020B0604020202020204" pitchFamily="34" charset="0"/>
          <a:ea typeface="+mn-ea"/>
          <a:cs typeface="Arial" panose="020B0604020202020204" pitchFamily="34" charset="0"/>
        </a:defRPr>
      </a:lvl4pPr>
      <a:lvl5pPr marL="692150" indent="-346075" algn="l" defTabSz="1851660" rtl="0" eaLnBrk="1" latinLnBrk="0" hangingPunct="1">
        <a:lnSpc>
          <a:spcPct val="100000"/>
        </a:lnSpc>
        <a:spcBef>
          <a:spcPts val="600"/>
        </a:spcBef>
        <a:buClr>
          <a:schemeClr val="bg2"/>
        </a:buClr>
        <a:buFont typeface="System Font Regular"/>
        <a:buChar char="–"/>
        <a:tabLst/>
        <a:defRPr lang="en-US" sz="3200" b="0" kern="1200" dirty="0">
          <a:solidFill>
            <a:schemeClr val="accent2"/>
          </a:solidFill>
          <a:latin typeface="Arial" panose="020B0604020202020204" pitchFamily="34" charset="0"/>
          <a:ea typeface="+mn-ea"/>
          <a:cs typeface="Arial" panose="020B0604020202020204" pitchFamily="34" charset="0"/>
        </a:defRPr>
      </a:lvl5pPr>
      <a:lvl6pPr marL="509206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6pPr>
      <a:lvl7pPr marL="601789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7pPr>
      <a:lvl8pPr marL="694372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8pPr>
      <a:lvl9pPr marL="786955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9pPr>
    </p:bodyStyle>
    <p:otherStyle>
      <a:defPPr>
        <a:defRPr lang="en-US"/>
      </a:defPPr>
      <a:lvl1pPr marL="0" algn="l" defTabSz="1851660" rtl="0" eaLnBrk="1" latinLnBrk="0" hangingPunct="1">
        <a:defRPr sz="3647" kern="1200">
          <a:solidFill>
            <a:schemeClr val="tx1"/>
          </a:solidFill>
          <a:latin typeface="+mn-lt"/>
          <a:ea typeface="+mn-ea"/>
          <a:cs typeface="+mn-cs"/>
        </a:defRPr>
      </a:lvl1pPr>
      <a:lvl2pPr marL="925830" algn="l" defTabSz="1851660" rtl="0" eaLnBrk="1" latinLnBrk="0" hangingPunct="1">
        <a:defRPr sz="3647" kern="1200">
          <a:solidFill>
            <a:schemeClr val="tx1"/>
          </a:solidFill>
          <a:latin typeface="+mn-lt"/>
          <a:ea typeface="+mn-ea"/>
          <a:cs typeface="+mn-cs"/>
        </a:defRPr>
      </a:lvl2pPr>
      <a:lvl3pPr marL="1851660" algn="l" defTabSz="1851660" rtl="0" eaLnBrk="1" latinLnBrk="0" hangingPunct="1">
        <a:defRPr sz="3647" kern="1200">
          <a:solidFill>
            <a:schemeClr val="tx1"/>
          </a:solidFill>
          <a:latin typeface="+mn-lt"/>
          <a:ea typeface="+mn-ea"/>
          <a:cs typeface="+mn-cs"/>
        </a:defRPr>
      </a:lvl3pPr>
      <a:lvl4pPr marL="2777490" algn="l" defTabSz="1851660" rtl="0" eaLnBrk="1" latinLnBrk="0" hangingPunct="1">
        <a:defRPr sz="3647" kern="1200">
          <a:solidFill>
            <a:schemeClr val="tx1"/>
          </a:solidFill>
          <a:latin typeface="+mn-lt"/>
          <a:ea typeface="+mn-ea"/>
          <a:cs typeface="+mn-cs"/>
        </a:defRPr>
      </a:lvl4pPr>
      <a:lvl5pPr marL="3703320" algn="l" defTabSz="1851660" rtl="0" eaLnBrk="1" latinLnBrk="0" hangingPunct="1">
        <a:defRPr sz="3647" kern="1200">
          <a:solidFill>
            <a:schemeClr val="tx1"/>
          </a:solidFill>
          <a:latin typeface="+mn-lt"/>
          <a:ea typeface="+mn-ea"/>
          <a:cs typeface="+mn-cs"/>
        </a:defRPr>
      </a:lvl5pPr>
      <a:lvl6pPr marL="4629150" algn="l" defTabSz="1851660" rtl="0" eaLnBrk="1" latinLnBrk="0" hangingPunct="1">
        <a:defRPr sz="3647" kern="1200">
          <a:solidFill>
            <a:schemeClr val="tx1"/>
          </a:solidFill>
          <a:latin typeface="+mn-lt"/>
          <a:ea typeface="+mn-ea"/>
          <a:cs typeface="+mn-cs"/>
        </a:defRPr>
      </a:lvl6pPr>
      <a:lvl7pPr marL="5554980" algn="l" defTabSz="1851660" rtl="0" eaLnBrk="1" latinLnBrk="0" hangingPunct="1">
        <a:defRPr sz="3647" kern="1200">
          <a:solidFill>
            <a:schemeClr val="tx1"/>
          </a:solidFill>
          <a:latin typeface="+mn-lt"/>
          <a:ea typeface="+mn-ea"/>
          <a:cs typeface="+mn-cs"/>
        </a:defRPr>
      </a:lvl7pPr>
      <a:lvl8pPr marL="6480810" algn="l" defTabSz="1851660" rtl="0" eaLnBrk="1" latinLnBrk="0" hangingPunct="1">
        <a:defRPr sz="3647" kern="1200">
          <a:solidFill>
            <a:schemeClr val="tx1"/>
          </a:solidFill>
          <a:latin typeface="+mn-lt"/>
          <a:ea typeface="+mn-ea"/>
          <a:cs typeface="+mn-cs"/>
        </a:defRPr>
      </a:lvl8pPr>
      <a:lvl9pPr marL="7406640" algn="l" defTabSz="1851660" rtl="0" eaLnBrk="1" latinLnBrk="0" hangingPunct="1">
        <a:defRPr sz="364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Picture Placeholder 58">
            <a:extLst>
              <a:ext uri="{FF2B5EF4-FFF2-40B4-BE49-F238E27FC236}">
                <a16:creationId xmlns:a16="http://schemas.microsoft.com/office/drawing/2014/main" id="{A98FDB1D-442E-AB4E-9119-9CA8DCE1D4FF}"/>
              </a:ext>
            </a:extLst>
          </p:cNvPr>
          <p:cNvSpPr>
            <a:spLocks noGrp="1"/>
          </p:cNvSpPr>
          <p:nvPr>
            <p:ph type="pic" sz="quarter" idx="14"/>
          </p:nvPr>
        </p:nvSpPr>
        <p:spPr>
          <a:xfrm>
            <a:off x="12344400" y="9344150"/>
            <a:ext cx="19050000" cy="8537450"/>
          </a:xfrm>
        </p:spPr>
        <p:txBody>
          <a:bodyPr/>
          <a:lstStyle/>
          <a:p>
            <a:endParaRPr lang="en-US"/>
          </a:p>
        </p:txBody>
      </p:sp>
      <p:sp>
        <p:nvSpPr>
          <p:cNvPr id="7" name="Title 6">
            <a:extLst>
              <a:ext uri="{FF2B5EF4-FFF2-40B4-BE49-F238E27FC236}">
                <a16:creationId xmlns:a16="http://schemas.microsoft.com/office/drawing/2014/main" id="{042BDB35-C356-4947-91EB-CF767E162310}"/>
              </a:ext>
            </a:extLst>
          </p:cNvPr>
          <p:cNvSpPr>
            <a:spLocks noGrp="1"/>
          </p:cNvSpPr>
          <p:nvPr>
            <p:ph type="title"/>
          </p:nvPr>
        </p:nvSpPr>
        <p:spPr>
          <a:xfrm>
            <a:off x="1295400" y="5022671"/>
            <a:ext cx="41300399" cy="920929"/>
          </a:xfrm>
        </p:spPr>
        <p:txBody>
          <a:bodyPr/>
          <a:lstStyle/>
          <a:p>
            <a:pPr marL="0" marR="0">
              <a:spcBef>
                <a:spcPts val="0"/>
              </a:spcBef>
              <a:spcAft>
                <a:spcPts val="0"/>
              </a:spcAft>
            </a:pPr>
            <a:r>
              <a:rPr lang="en-US" b="1" dirty="0">
                <a:solidFill>
                  <a:schemeClr val="bg1">
                    <a:lumMod val="95000"/>
                  </a:schemeClr>
                </a:solidFill>
                <a:effectLst/>
                <a:latin typeface="Arial" panose="020B0604020202020204" pitchFamily="34" charset="0"/>
                <a:ea typeface="PMingLiU" panose="02020500000000000000" pitchFamily="18" charset="-120"/>
                <a:cs typeface="Times New Roman" panose="02020603050405020304" pitchFamily="18" charset="0"/>
              </a:rPr>
              <a:t>Stepping Up: Utilizing Wearable Activity Monitors to Improve Inpatient Ambulation During Hospitalization for Autologous Stem Cell Transplant</a:t>
            </a:r>
            <a:endParaRPr lang="en-US" dirty="0">
              <a:solidFill>
                <a:schemeClr val="bg1">
                  <a:lumMod val="95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Content Placeholder 17">
            <a:extLst>
              <a:ext uri="{FF2B5EF4-FFF2-40B4-BE49-F238E27FC236}">
                <a16:creationId xmlns:a16="http://schemas.microsoft.com/office/drawing/2014/main" id="{ED4AA17D-AA89-BB48-A0C6-7FF00676A242}"/>
              </a:ext>
            </a:extLst>
          </p:cNvPr>
          <p:cNvSpPr>
            <a:spLocks noGrp="1"/>
          </p:cNvSpPr>
          <p:nvPr>
            <p:ph sz="quarter" idx="10"/>
          </p:nvPr>
        </p:nvSpPr>
        <p:spPr>
          <a:xfrm>
            <a:off x="1295400" y="9144000"/>
            <a:ext cx="10222833" cy="22479000"/>
          </a:xfrm>
        </p:spPr>
        <p:txBody>
          <a:bodyPr/>
          <a:lstStyle/>
          <a:p>
            <a:r>
              <a:rPr lang="en-US" dirty="0">
                <a:latin typeface="Calibri" panose="020F0502020204030204" pitchFamily="34" charset="0"/>
                <a:cs typeface="Calibri" panose="020F0502020204030204" pitchFamily="34" charset="0"/>
              </a:rPr>
              <a:t>Background</a:t>
            </a:r>
          </a:p>
          <a:p>
            <a:pPr marL="0" marR="0">
              <a:lnSpc>
                <a:spcPct val="107000"/>
              </a:lnSpc>
              <a:spcBef>
                <a:spcPts val="0"/>
              </a:spcBef>
              <a:spcAft>
                <a:spcPts val="800"/>
              </a:spcAft>
            </a:pPr>
            <a:r>
              <a:rPr lang="en-US" sz="3200" b="0" dirty="0">
                <a:solidFill>
                  <a:schemeClr val="tx1"/>
                </a:solidFill>
                <a:effectLst/>
                <a:latin typeface="Calibri" panose="020F0502020204030204" pitchFamily="34" charset="0"/>
                <a:ea typeface="Malgun Gothic" panose="020B0503020000020004" pitchFamily="34" charset="-127"/>
                <a:cs typeface="Calibri" panose="020F0502020204030204" pitchFamily="34" charset="0"/>
              </a:rPr>
              <a:t>Physical activity could help prevent deconditioning during hospitalization for patients undergoing autologous stem cell transplant (ASCT). Although patients are encouraged to ambulate, no mechanism for accurately capturing ambulation exists, and no structured program to incentivize activity exists. </a:t>
            </a:r>
          </a:p>
          <a:p>
            <a:pPr>
              <a:spcBef>
                <a:spcPts val="8000"/>
              </a:spcBef>
            </a:pPr>
            <a:r>
              <a:rPr lang="en-US" dirty="0">
                <a:latin typeface="Calibri" panose="020F0502020204030204" pitchFamily="34" charset="0"/>
                <a:cs typeface="Calibri" panose="020F0502020204030204" pitchFamily="34" charset="0"/>
              </a:rPr>
              <a:t>Purpose</a:t>
            </a:r>
          </a:p>
          <a:p>
            <a:pPr marL="0" lvl="3" indent="0">
              <a:buNone/>
            </a:pPr>
            <a:r>
              <a:rPr lang="en-US" dirty="0">
                <a:solidFill>
                  <a:schemeClr val="tx1"/>
                </a:solidFill>
                <a:effectLst/>
                <a:latin typeface="Calibri" panose="020F0502020204030204" pitchFamily="34" charset="0"/>
                <a:ea typeface="Malgun Gothic" panose="020B0503020000020004" pitchFamily="34" charset="-127"/>
                <a:cs typeface="Calibri" panose="020F0502020204030204" pitchFamily="34" charset="0"/>
              </a:rPr>
              <a:t>To evaluate the effect of inpatient ambulation and a feedback loop facilitated by nursing on fitness at discharge by collecting baseline fitness and measuring daily step counts during hospitalization for ASCT using wearable technology, in myeloma patients randomized to receive feedback or no feedback </a:t>
            </a:r>
          </a:p>
          <a:p>
            <a:pPr>
              <a:spcBef>
                <a:spcPts val="7800"/>
              </a:spcBef>
            </a:pPr>
            <a:r>
              <a:rPr lang="en-US" dirty="0">
                <a:latin typeface="Calibri" panose="020F0502020204030204" pitchFamily="34" charset="0"/>
                <a:cs typeface="Calibri" panose="020F0502020204030204" pitchFamily="34" charset="0"/>
              </a:rPr>
              <a:t>Method</a:t>
            </a:r>
          </a:p>
          <a:p>
            <a:pPr marL="380990" indent="-380990">
              <a:lnSpc>
                <a:spcPct val="100000"/>
              </a:lnSpc>
              <a:spcBef>
                <a:spcPts val="0"/>
              </a:spcBef>
              <a:spcAft>
                <a:spcPts val="600"/>
              </a:spcAft>
            </a:pPr>
            <a:r>
              <a:rPr lang="en-US" sz="3200" dirty="0">
                <a:latin typeface="Calibri" panose="020F0502020204030204" pitchFamily="34" charset="0"/>
                <a:ea typeface="Times New Roman" panose="02020603050405020304" pitchFamily="18" charset="0"/>
                <a:cs typeface="Calibri" panose="020F0502020204030204" pitchFamily="34" charset="0"/>
              </a:rPr>
              <a:t>23 patients were enrolled, 3 patients ineligible for analysis (1 feedback, 2 control)</a:t>
            </a:r>
          </a:p>
          <a:p>
            <a:pPr marL="685795" lvl="2" indent="-457200">
              <a:lnSpc>
                <a:spcPct val="100000"/>
              </a:lnSpc>
              <a:spcBef>
                <a:spcPts val="0"/>
              </a:spcBef>
              <a:spcAft>
                <a:spcPts val="600"/>
              </a:spcAft>
              <a:buFont typeface="Arial" panose="020B0604020202020204" pitchFamily="34" charset="0"/>
              <a:buChar char="•"/>
            </a:pPr>
            <a:r>
              <a:rPr lang="en-US" dirty="0">
                <a:latin typeface="Calibri" panose="020F0502020204030204" pitchFamily="34" charset="0"/>
                <a:ea typeface="Times New Roman" panose="02020603050405020304" pitchFamily="18" charset="0"/>
                <a:cs typeface="Calibri" panose="020F0502020204030204" pitchFamily="34" charset="0"/>
              </a:rPr>
              <a:t>Control (n = 9): Wore Fitbit during waking hours</a:t>
            </a:r>
          </a:p>
          <a:p>
            <a:pPr marL="685795" lvl="2" indent="-457200">
              <a:lnSpc>
                <a:spcPct val="100000"/>
              </a:lnSpc>
              <a:spcBef>
                <a:spcPts val="0"/>
              </a:spcBef>
              <a:spcAft>
                <a:spcPts val="600"/>
              </a:spcAft>
              <a:buFont typeface="Arial" panose="020B0604020202020204" pitchFamily="34" charset="0"/>
              <a:buChar char="•"/>
            </a:pPr>
            <a:r>
              <a:rPr lang="en-US" dirty="0">
                <a:latin typeface="Calibri" panose="020F0502020204030204" pitchFamily="34" charset="0"/>
                <a:ea typeface="Times New Roman" panose="02020603050405020304" pitchFamily="18" charset="0"/>
                <a:cs typeface="Calibri" panose="020F0502020204030204" pitchFamily="34" charset="0"/>
              </a:rPr>
              <a:t>Feedback (n = 11): Wore Fitbit during waking hours and had visual feedback loop accessed 3 times/day by nursing + 1 time/day by oncology rounds </a:t>
            </a:r>
          </a:p>
          <a:p>
            <a:pPr marL="380990" indent="-380990">
              <a:lnSpc>
                <a:spcPct val="100000"/>
              </a:lnSpc>
              <a:spcBef>
                <a:spcPts val="0"/>
              </a:spcBef>
              <a:spcAft>
                <a:spcPts val="600"/>
              </a:spcAft>
            </a:pPr>
            <a:r>
              <a:rPr lang="en-US" sz="3200" dirty="0">
                <a:latin typeface="Calibri" panose="020F0502020204030204" pitchFamily="34" charset="0"/>
                <a:ea typeface="Times New Roman" panose="02020603050405020304" pitchFamily="18" charset="0"/>
                <a:cs typeface="Calibri" panose="020F0502020204030204" pitchFamily="34" charset="0"/>
              </a:rPr>
              <a:t>Data Points </a:t>
            </a:r>
          </a:p>
          <a:p>
            <a:pPr marL="685795" lvl="2" indent="-457200">
              <a:lnSpc>
                <a:spcPct val="100000"/>
              </a:lnSpc>
              <a:spcBef>
                <a:spcPts val="0"/>
              </a:spcBef>
              <a:spcAft>
                <a:spcPts val="600"/>
              </a:spcAft>
              <a:buFont typeface="Arial" panose="020B0604020202020204" pitchFamily="34" charset="0"/>
              <a:buChar char="•"/>
            </a:pPr>
            <a:r>
              <a:rPr lang="en-US" dirty="0">
                <a:latin typeface="Calibri" panose="020F0502020204030204" pitchFamily="34" charset="0"/>
                <a:ea typeface="Times New Roman" panose="02020603050405020304" pitchFamily="18" charset="0"/>
                <a:cs typeface="Calibri" panose="020F0502020204030204" pitchFamily="34" charset="0"/>
              </a:rPr>
              <a:t>6-minute walk test (6MWT) pre and post admission</a:t>
            </a:r>
          </a:p>
          <a:p>
            <a:pPr marL="685795" lvl="2" indent="-457200">
              <a:lnSpc>
                <a:spcPct val="100000"/>
              </a:lnSpc>
              <a:spcBef>
                <a:spcPts val="0"/>
              </a:spcBef>
              <a:spcAft>
                <a:spcPts val="600"/>
              </a:spcAft>
              <a:buFont typeface="Arial" panose="020B0604020202020204" pitchFamily="34" charset="0"/>
              <a:buChar char="•"/>
            </a:pPr>
            <a:r>
              <a:rPr lang="en-US" dirty="0">
                <a:latin typeface="Calibri" panose="020F0502020204030204" pitchFamily="34" charset="0"/>
                <a:ea typeface="Times New Roman" panose="02020603050405020304" pitchFamily="18" charset="0"/>
                <a:cs typeface="Calibri" panose="020F0502020204030204" pitchFamily="34" charset="0"/>
              </a:rPr>
              <a:t>Daily step count</a:t>
            </a:r>
          </a:p>
          <a:p>
            <a:pPr marL="380990" indent="-380990">
              <a:lnSpc>
                <a:spcPct val="100000"/>
              </a:lnSpc>
              <a:spcBef>
                <a:spcPts val="0"/>
              </a:spcBef>
              <a:spcAft>
                <a:spcPts val="600"/>
              </a:spcAft>
            </a:pPr>
            <a:r>
              <a:rPr lang="en-US" sz="3200" dirty="0">
                <a:latin typeface="Calibri" panose="020F0502020204030204" pitchFamily="34" charset="0"/>
                <a:ea typeface="Times New Roman" panose="02020603050405020304" pitchFamily="18" charset="0"/>
                <a:cs typeface="Calibri" panose="020F0502020204030204" pitchFamily="34" charset="0"/>
              </a:rPr>
              <a:t>Nurse Education</a:t>
            </a:r>
          </a:p>
          <a:p>
            <a:pPr marL="685795" lvl="2" indent="-457200">
              <a:lnSpc>
                <a:spcPct val="100000"/>
              </a:lnSpc>
              <a:spcBef>
                <a:spcPts val="0"/>
              </a:spcBef>
              <a:spcAft>
                <a:spcPts val="600"/>
              </a:spcAft>
              <a:buFont typeface="Arial" panose="020B0604020202020204" pitchFamily="34" charset="0"/>
              <a:buChar char="•"/>
            </a:pPr>
            <a:r>
              <a:rPr lang="en-US" dirty="0">
                <a:latin typeface="Calibri" panose="020F0502020204030204" pitchFamily="34" charset="0"/>
                <a:cs typeface="Calibri" panose="020F0502020204030204" pitchFamily="34" charset="0"/>
              </a:rPr>
              <a:t>Nurses were signed off on “BMT Fitbit guide” and “BMT Fitbit Guide Experimental Arm Script”.</a:t>
            </a:r>
          </a:p>
          <a:p>
            <a:pPr marL="380990" indent="-380990">
              <a:lnSpc>
                <a:spcPct val="100000"/>
              </a:lnSpc>
              <a:spcBef>
                <a:spcPts val="0"/>
              </a:spcBef>
              <a:spcAft>
                <a:spcPts val="600"/>
              </a:spcAft>
            </a:pPr>
            <a:r>
              <a:rPr lang="en-US" sz="3200" dirty="0">
                <a:latin typeface="Calibri" panose="020F0502020204030204" pitchFamily="34" charset="0"/>
                <a:ea typeface="Times New Roman" panose="02020603050405020304" pitchFamily="18" charset="0"/>
                <a:cs typeface="Calibri" panose="020F0502020204030204" pitchFamily="34" charset="0"/>
              </a:rPr>
              <a:t>Nurse Responsibilities</a:t>
            </a:r>
          </a:p>
          <a:p>
            <a:pPr marL="685795" lvl="2" indent="-457200">
              <a:lnSpc>
                <a:spcPct val="100000"/>
              </a:lnSpc>
              <a:spcBef>
                <a:spcPts val="0"/>
              </a:spcBef>
              <a:spcAft>
                <a:spcPts val="600"/>
              </a:spcAft>
              <a:buFont typeface="Arial" panose="020B0604020202020204" pitchFamily="34" charset="0"/>
              <a:buChar char="•"/>
            </a:pPr>
            <a:r>
              <a:rPr lang="en-US" dirty="0">
                <a:latin typeface="Calibri" panose="020F0502020204030204" pitchFamily="34" charset="0"/>
                <a:cs typeface="Calibri" panose="020F0502020204030204" pitchFamily="34" charset="0"/>
              </a:rPr>
              <a:t>RNs to use the feedback loop 3x day. </a:t>
            </a:r>
          </a:p>
          <a:p>
            <a:pPr marL="685795" lvl="2" indent="-457200">
              <a:lnSpc>
                <a:spcPct val="100000"/>
              </a:lnSpc>
              <a:spcBef>
                <a:spcPts val="0"/>
              </a:spcBef>
              <a:spcAft>
                <a:spcPts val="600"/>
              </a:spcAft>
              <a:buFont typeface="Arial" panose="020B0604020202020204" pitchFamily="34" charset="0"/>
              <a:buChar char="•"/>
            </a:pPr>
            <a:r>
              <a:rPr lang="en-US" dirty="0">
                <a:latin typeface="Calibri" panose="020F0502020204030204" pitchFamily="34" charset="0"/>
                <a:cs typeface="Calibri" panose="020F0502020204030204" pitchFamily="34" charset="0"/>
              </a:rPr>
              <a:t>Patient list at station.</a:t>
            </a:r>
          </a:p>
          <a:p>
            <a:pPr marL="685795" lvl="2" indent="-457200">
              <a:lnSpc>
                <a:spcPct val="100000"/>
              </a:lnSpc>
              <a:spcBef>
                <a:spcPts val="0"/>
              </a:spcBef>
              <a:spcAft>
                <a:spcPts val="600"/>
              </a:spcAft>
              <a:buFont typeface="Arial" panose="020B0604020202020204" pitchFamily="34" charset="0"/>
              <a:buChar char="•"/>
            </a:pPr>
            <a:r>
              <a:rPr lang="en-US" dirty="0">
                <a:latin typeface="Calibri" panose="020F0502020204030204" pitchFamily="34" charset="0"/>
                <a:cs typeface="Calibri" panose="020F0502020204030204" pitchFamily="34" charset="0"/>
              </a:rPr>
              <a:t>A BMT FITBIT note in the charge RN report </a:t>
            </a:r>
          </a:p>
          <a:p>
            <a:pPr marL="685795" lvl="2" indent="-457200">
              <a:lnSpc>
                <a:spcPct val="100000"/>
              </a:lnSpc>
              <a:spcBef>
                <a:spcPts val="0"/>
              </a:spcBef>
              <a:spcAft>
                <a:spcPts val="600"/>
              </a:spcAft>
              <a:buFont typeface="Arial" panose="020B0604020202020204" pitchFamily="34" charset="0"/>
              <a:buChar char="•"/>
            </a:pPr>
            <a:r>
              <a:rPr lang="en-US" dirty="0">
                <a:latin typeface="Calibri" panose="020F0502020204030204" pitchFamily="34" charset="0"/>
                <a:cs typeface="Calibri" panose="020F0502020204030204" pitchFamily="34" charset="0"/>
              </a:rPr>
              <a:t>Schedule post 6 MWT. </a:t>
            </a:r>
          </a:p>
          <a:p>
            <a:pPr marL="685795" lvl="2" indent="-457200">
              <a:lnSpc>
                <a:spcPct val="100000"/>
              </a:lnSpc>
              <a:spcBef>
                <a:spcPts val="0"/>
              </a:spcBef>
              <a:spcAft>
                <a:spcPts val="600"/>
              </a:spcAft>
              <a:buFont typeface="Arial" panose="020B0604020202020204" pitchFamily="34" charset="0"/>
              <a:buChar char="•"/>
            </a:pPr>
            <a:r>
              <a:rPr lang="en-US" dirty="0">
                <a:latin typeface="Calibri" panose="020F0502020204030204" pitchFamily="34" charset="0"/>
                <a:cs typeface="Calibri" panose="020F0502020204030204" pitchFamily="34" charset="0"/>
              </a:rPr>
              <a:t>Clinical coordinator and ANM would check with nursing staff</a:t>
            </a:r>
          </a:p>
          <a:p>
            <a:pPr marL="685795" lvl="2" indent="-457200">
              <a:lnSpc>
                <a:spcPct val="100000"/>
              </a:lnSpc>
              <a:spcBef>
                <a:spcPts val="0"/>
              </a:spcBef>
              <a:spcAft>
                <a:spcPts val="600"/>
              </a:spcAft>
              <a:buFont typeface="Arial" panose="020B0604020202020204" pitchFamily="34" charset="0"/>
              <a:buChar char="•"/>
            </a:pPr>
            <a:r>
              <a:rPr lang="en-US" dirty="0">
                <a:latin typeface="Calibri" panose="020F0502020204030204" pitchFamily="34" charset="0"/>
                <a:cs typeface="Calibri" panose="020F0502020204030204" pitchFamily="34" charset="0"/>
              </a:rPr>
              <a:t>Charging schedule: Every Monday, Wednesday and Saturday night. </a:t>
            </a:r>
          </a:p>
          <a:p>
            <a:pPr marL="609585" lvl="2" indent="-380990">
              <a:lnSpc>
                <a:spcPct val="100000"/>
              </a:lnSpc>
              <a:spcBef>
                <a:spcPts val="0"/>
              </a:spcBef>
              <a:spcAft>
                <a:spcPts val="600"/>
              </a:spcAft>
            </a:pPr>
            <a:endParaRPr lang="en-US" sz="2800" dirty="0">
              <a:latin typeface="Calibri" panose="020F0502020204030204" pitchFamily="34" charset="0"/>
              <a:cs typeface="Calibri" panose="020F0502020204030204" pitchFamily="34" charset="0"/>
            </a:endParaRPr>
          </a:p>
          <a:p>
            <a:pPr marL="609585" lvl="2" indent="-380990">
              <a:lnSpc>
                <a:spcPct val="100000"/>
              </a:lnSpc>
              <a:spcBef>
                <a:spcPts val="0"/>
              </a:spcBef>
              <a:spcAft>
                <a:spcPts val="600"/>
              </a:spcAft>
            </a:pPr>
            <a:endParaRPr lang="en-US" sz="2600" b="0" dirty="0">
              <a:latin typeface="Calibri" panose="020F0502020204030204" pitchFamily="34" charset="0"/>
              <a:cs typeface="Calibri" panose="020F0502020204030204" pitchFamily="34" charset="0"/>
            </a:endParaRPr>
          </a:p>
        </p:txBody>
      </p:sp>
      <p:sp>
        <p:nvSpPr>
          <p:cNvPr id="70" name="Content Placeholder 69">
            <a:extLst>
              <a:ext uri="{FF2B5EF4-FFF2-40B4-BE49-F238E27FC236}">
                <a16:creationId xmlns:a16="http://schemas.microsoft.com/office/drawing/2014/main" id="{A190332A-93A8-414E-99CE-C8324D106FD0}"/>
              </a:ext>
            </a:extLst>
          </p:cNvPr>
          <p:cNvSpPr>
            <a:spLocks noGrp="1"/>
          </p:cNvSpPr>
          <p:nvPr>
            <p:ph sz="quarter" idx="11"/>
          </p:nvPr>
        </p:nvSpPr>
        <p:spPr>
          <a:xfrm>
            <a:off x="32537400" y="9144000"/>
            <a:ext cx="10058400" cy="22479000"/>
          </a:xfrm>
        </p:spPr>
        <p:txBody>
          <a:bodyPr/>
          <a:lstStyle/>
          <a:p>
            <a:r>
              <a:rPr lang="en-US" dirty="0">
                <a:latin typeface="Calibri" panose="020F0502020204030204" pitchFamily="34" charset="0"/>
                <a:cs typeface="Calibri" panose="020F0502020204030204" pitchFamily="34" charset="0"/>
              </a:rPr>
              <a:t>Results</a:t>
            </a:r>
          </a:p>
          <a:p>
            <a:pPr lvl="2">
              <a:lnSpc>
                <a:spcPct val="107000"/>
              </a:lnSpc>
              <a:spcBef>
                <a:spcPts val="0"/>
              </a:spcBef>
              <a:spcAft>
                <a:spcPts val="800"/>
              </a:spcAft>
            </a:pPr>
            <a:r>
              <a:rPr lang="en-US" dirty="0">
                <a:latin typeface="Calibri" panose="020F0502020204030204" pitchFamily="34" charset="0"/>
                <a:ea typeface="Malgun Gothic" panose="020B0503020000020004" pitchFamily="34" charset="-127"/>
                <a:cs typeface="Calibri" panose="020F0502020204030204" pitchFamily="34" charset="0"/>
              </a:rPr>
              <a:t>The feedback group had statistically significant higher average daily step counts (2857 vs. 1702, p=0.045). All demonstrated a steep decline in step counts around day +5 when severe pancytopenia sets in. Patients experienced an average drop of 24.4% in 6MWT performance at discharge vs admission, with no statistically significant improvements in post-6MWT captured. Higher pre-mobility scores were associated with higher post-mobility scores, with every 50m increase in pre-6MWT associated with a 31.9m increase in post-6MWT (p=0.0065). For every additional access of the visual feedback loop, there was an increase of 137 steps/day (p=0.019). Accessing the intervention thrice a day occurred 50% of the time with no access occurring 23% of days.  </a:t>
            </a:r>
          </a:p>
          <a:p>
            <a:pPr>
              <a:spcBef>
                <a:spcPts val="7800"/>
              </a:spcBef>
            </a:pPr>
            <a:r>
              <a:rPr lang="en-US" dirty="0">
                <a:latin typeface="Calibri" panose="020F0502020204030204" pitchFamily="34" charset="0"/>
                <a:cs typeface="Calibri" panose="020F0502020204030204" pitchFamily="34" charset="0"/>
              </a:rPr>
              <a:t>Conclusions</a:t>
            </a:r>
          </a:p>
          <a:p>
            <a:pPr lvl="2">
              <a:lnSpc>
                <a:spcPct val="107000"/>
              </a:lnSpc>
              <a:spcBef>
                <a:spcPts val="0"/>
              </a:spcBef>
              <a:spcAft>
                <a:spcPts val="800"/>
              </a:spcAft>
            </a:pPr>
            <a:r>
              <a:rPr lang="en-US" dirty="0">
                <a:latin typeface="Calibri" panose="020F0502020204030204" pitchFamily="34" charset="0"/>
                <a:ea typeface="Malgun Gothic" panose="020B0503020000020004" pitchFamily="34" charset="-127"/>
                <a:cs typeface="Calibri" panose="020F0502020204030204" pitchFamily="34" charset="0"/>
              </a:rPr>
              <a:t>Utilizing wearable step count devices with a visual feedback loop allows for exact measurements of ambulation and allows nurses to improve ambulation for ASCT patients. Improvements in applying intervention thrice a day may further impact patient ambulation. Further studies will need to assess whether inpatient ambulation affects mobility and quality-of-life outcomes. </a:t>
            </a:r>
          </a:p>
          <a:p>
            <a:pPr>
              <a:spcBef>
                <a:spcPts val="7800"/>
              </a:spcBef>
            </a:pPr>
            <a:r>
              <a:rPr lang="en-US" dirty="0">
                <a:latin typeface="Calibri" panose="020F0502020204030204" pitchFamily="34" charset="0"/>
                <a:cs typeface="Calibri" panose="020F0502020204030204" pitchFamily="34" charset="0"/>
              </a:rPr>
              <a:t>Acknowledgements</a:t>
            </a:r>
          </a:p>
          <a:p>
            <a:pPr lvl="2">
              <a:lnSpc>
                <a:spcPct val="107000"/>
              </a:lnSpc>
              <a:spcBef>
                <a:spcPts val="0"/>
              </a:spcBef>
              <a:spcAft>
                <a:spcPts val="800"/>
              </a:spcAft>
            </a:pPr>
            <a:r>
              <a:rPr lang="en-US" dirty="0">
                <a:latin typeface="Calibri" panose="020F0502020204030204" pitchFamily="34" charset="0"/>
                <a:ea typeface="Malgun Gothic" panose="020B0503020000020004" pitchFamily="34" charset="-127"/>
                <a:cs typeface="Calibri" panose="020F0502020204030204" pitchFamily="34" charset="0"/>
              </a:rPr>
              <a:t>Special thanks to the Melamed Foundation, nurses on 4SW and clinical coordinators for making this study possible!</a:t>
            </a:r>
          </a:p>
          <a:p>
            <a:pPr>
              <a:spcBef>
                <a:spcPts val="7800"/>
              </a:spcBef>
            </a:pPr>
            <a:r>
              <a:rPr lang="en-US" dirty="0">
                <a:latin typeface="Calibri" panose="020F0502020204030204" pitchFamily="34" charset="0"/>
                <a:cs typeface="Calibri" panose="020F0502020204030204" pitchFamily="34" charset="0"/>
              </a:rPr>
              <a:t>References</a:t>
            </a:r>
          </a:p>
          <a:p>
            <a:pPr marL="342900" marR="0" lvl="0" indent="-342900">
              <a:lnSpc>
                <a:spcPct val="107000"/>
              </a:lnSpc>
              <a:spcBef>
                <a:spcPts val="0"/>
              </a:spcBef>
              <a:spcAft>
                <a:spcPts val="0"/>
              </a:spcAft>
              <a:buFont typeface="Arial" panose="020B0604020202020204" pitchFamily="34" charset="0"/>
              <a:buChar char="•"/>
            </a:pPr>
            <a:r>
              <a:rPr lang="en-US" sz="1100" b="0"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Dimeo</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F. C. et al. Aerobic exercise in the rehabilitation of cancer patients after high dose chemotherapy and autologous peripheral stem cell transplantation. </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Cancer</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79, 1717-1722 (1997).</a:t>
            </a:r>
            <a:endParaRPr lang="en-US" sz="1100" b="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100" b="0"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Wiskemann</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J. &amp; Huber G. Physical exercise as adjuvant therapy for patients undergoing hematopoietic stem cell transplantation. </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Bone Marrow Transplant</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41, 321-329. doi:10.1038/sj.bmt.1705917 (2008)</a:t>
            </a:r>
            <a:endParaRPr lang="en-US" sz="1100" b="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Coleman E. A. et al. Effects of exercise in combination with epoetin alfa during high-dose chemotherapy and autologous peripheral blood stem cell transplantation for multiple myeloma. </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Oncology Nursing Forum,</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35, E53-E61 (2008)</a:t>
            </a:r>
            <a:endParaRPr lang="en-US" sz="1100" b="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Baumann F.T. &amp; Kraut L. et al. A controlled randomized study examining the effects of exercise therapy on patients undergoing </a:t>
            </a:r>
            <a:r>
              <a:rPr lang="en-US" sz="1100" b="0"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haematopoietic</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stem cell transplantation. </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Bone Marrow Transplant,</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45, 355-362 (2010)</a:t>
            </a:r>
            <a:endParaRPr lang="en-US" sz="1100" b="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100" b="0"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Wiskemann</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J. et al. Effects of a partly self-administered exercise program before, during, and after allogeneic stem cell transplantation. </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Blood,</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117, 2604-2613 (2011)</a:t>
            </a:r>
            <a:endParaRPr lang="en-US" sz="1100" b="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Baumann F.T. et al. Physical activity for patients undergoing an allogeneic hematopoietic stem cell transplantation: benefits of a moderate exercise intervention. </a:t>
            </a:r>
            <a:r>
              <a:rPr lang="en-US" sz="1100" b="0" i="1"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Eur</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 J </a:t>
            </a:r>
            <a:r>
              <a:rPr lang="en-US" sz="1100" b="0" i="1"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Haematol</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87, 148-156 (2011)</a:t>
            </a:r>
            <a:endParaRPr lang="en-US" sz="1100" b="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100" b="0"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Knols</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R. H. et al. Effects of an outpatient physical exercise program on hematopoietic stem-cell transplantation </a:t>
            </a:r>
            <a:r>
              <a:rPr lang="en-US" sz="1100" b="0"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recipeints</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a randomized clinical trial. </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Bone Marrow Transplant,</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46, 1245-1255 (2011)</a:t>
            </a:r>
            <a:endParaRPr lang="en-US" sz="1100" b="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100" b="0"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Persoon</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S. et al. Effects of exercise in patients treated with stem cell transplantation for a hematologic malignancy: A systematic review and meta-analysis. </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Cancer Treatment Reviews</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39, 682-690 (2013)</a:t>
            </a:r>
            <a:endParaRPr lang="en-US" sz="1100" b="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Hacker, E. D. et al. Strength training to enhance early recovery after hematopoietic stem cell transplantation. </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Biology of Blood and Marrow Transplant, </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23, 659-699. </a:t>
            </a:r>
            <a:r>
              <a:rPr lang="en-US" sz="1100" b="0"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doi</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10.1016/j.bbmt.2016.12.637 (2016)</a:t>
            </a:r>
            <a:endParaRPr lang="en-US" sz="1100" b="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El </a:t>
            </a:r>
            <a:r>
              <a:rPr lang="en-US" sz="1100" b="0"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Jurdi</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N. et al. Physical Activity and Sleep Measures Using a Fitness Tracking Device during Hematopoietic Cell Transplantation: A Pilot Study. </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Transplant Cell </a:t>
            </a:r>
            <a:r>
              <a:rPr lang="en-US" sz="1100" b="0" i="1" dirty="0" err="1">
                <a:solidFill>
                  <a:schemeClr val="tx1"/>
                </a:solidFill>
                <a:effectLst/>
                <a:latin typeface="Calibri" panose="020F0502020204030204" pitchFamily="34" charset="0"/>
                <a:ea typeface="Arial" panose="020B0604020202020204" pitchFamily="34" charset="0"/>
                <a:cs typeface="Calibri" panose="020F0502020204030204" pitchFamily="34" charset="0"/>
              </a:rPr>
              <a:t>Ther</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27, 502.e1-502.e6. doi:10.1016/j.jtct.2021.02.015 (2021)</a:t>
            </a:r>
            <a:endParaRPr lang="en-US" sz="1100" b="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Daskivich T. J. et al. Association of wearable activity monitors with assessment of daily ambulation and length of stay among patients undergoing major surgery. </a:t>
            </a:r>
            <a:r>
              <a:rPr lang="en-US" sz="1100" b="0" i="1" dirty="0">
                <a:solidFill>
                  <a:schemeClr val="tx1"/>
                </a:solidFill>
                <a:effectLst/>
                <a:latin typeface="Calibri" panose="020F0502020204030204" pitchFamily="34" charset="0"/>
                <a:ea typeface="Arial" panose="020B0604020202020204" pitchFamily="34" charset="0"/>
                <a:cs typeface="Calibri" panose="020F0502020204030204" pitchFamily="34" charset="0"/>
              </a:rPr>
              <a:t>JAMA Network Open</a:t>
            </a:r>
            <a:r>
              <a:rPr lang="en-US" sz="1100" b="0" dirty="0">
                <a:solidFill>
                  <a:schemeClr val="tx1"/>
                </a:solidFill>
                <a:effectLst/>
                <a:latin typeface="Calibri" panose="020F0502020204030204" pitchFamily="34" charset="0"/>
                <a:ea typeface="Arial" panose="020B0604020202020204" pitchFamily="34" charset="0"/>
                <a:cs typeface="Calibri" panose="020F0502020204030204" pitchFamily="34" charset="0"/>
              </a:rPr>
              <a:t>. 2, e187673. doi:10.1001/jamanetworkopen.2018.7673 (2019)</a:t>
            </a:r>
            <a:endParaRPr lang="en-US" sz="1100" b="0" dirty="0">
              <a:solidFill>
                <a:schemeClr val="tx1"/>
              </a:solidFill>
              <a:effectLst/>
              <a:latin typeface="Calibri" panose="020F0502020204030204" pitchFamily="34" charset="0"/>
              <a:ea typeface="Arial" panose="020B0604020202020204" pitchFamily="34" charset="0"/>
              <a:cs typeface="Times New Roman" panose="02020603050405020304" pitchFamily="18" charset="0"/>
            </a:endParaRPr>
          </a:p>
        </p:txBody>
      </p:sp>
      <p:sp>
        <p:nvSpPr>
          <p:cNvPr id="71" name="Content Placeholder 70">
            <a:extLst>
              <a:ext uri="{FF2B5EF4-FFF2-40B4-BE49-F238E27FC236}">
                <a16:creationId xmlns:a16="http://schemas.microsoft.com/office/drawing/2014/main" id="{BD73AE23-F345-8A46-959C-E33D2F53B16A}"/>
              </a:ext>
            </a:extLst>
          </p:cNvPr>
          <p:cNvSpPr>
            <a:spLocks noGrp="1"/>
          </p:cNvSpPr>
          <p:nvPr>
            <p:ph sz="quarter" idx="12"/>
          </p:nvPr>
        </p:nvSpPr>
        <p:spPr>
          <a:xfrm>
            <a:off x="12372474" y="18205361"/>
            <a:ext cx="10270595" cy="990600"/>
          </a:xfrm>
        </p:spPr>
        <p:txBody>
          <a:bodyPr/>
          <a:lstStyle/>
          <a:p>
            <a:r>
              <a:rPr lang="en-US" dirty="0">
                <a:latin typeface="Calibri" panose="020F0502020204030204" pitchFamily="34" charset="0"/>
                <a:cs typeface="Calibri" panose="020F0502020204030204" pitchFamily="34" charset="0"/>
              </a:rPr>
              <a:t>Daily Step Count by Day of Transplant</a:t>
            </a:r>
          </a:p>
        </p:txBody>
      </p:sp>
      <p:sp>
        <p:nvSpPr>
          <p:cNvPr id="61" name="Picture Placeholder 60">
            <a:extLst>
              <a:ext uri="{FF2B5EF4-FFF2-40B4-BE49-F238E27FC236}">
                <a16:creationId xmlns:a16="http://schemas.microsoft.com/office/drawing/2014/main" id="{57FDAED1-20F1-FB4B-A2A9-BBD1F83EFEFA}"/>
              </a:ext>
            </a:extLst>
          </p:cNvPr>
          <p:cNvSpPr>
            <a:spLocks noGrp="1"/>
          </p:cNvSpPr>
          <p:nvPr>
            <p:ph type="pic" sz="quarter" idx="16"/>
          </p:nvPr>
        </p:nvSpPr>
        <p:spPr/>
        <p:txBody>
          <a:bodyPr/>
          <a:lstStyle/>
          <a:p>
            <a:endParaRPr lang="en-US"/>
          </a:p>
        </p:txBody>
      </p:sp>
      <p:sp>
        <p:nvSpPr>
          <p:cNvPr id="58" name="Text Placeholder 57">
            <a:extLst>
              <a:ext uri="{FF2B5EF4-FFF2-40B4-BE49-F238E27FC236}">
                <a16:creationId xmlns:a16="http://schemas.microsoft.com/office/drawing/2014/main" id="{F6882EB4-5151-DA4B-B312-9C9C8E34D21A}"/>
              </a:ext>
            </a:extLst>
          </p:cNvPr>
          <p:cNvSpPr>
            <a:spLocks noGrp="1"/>
          </p:cNvSpPr>
          <p:nvPr>
            <p:ph type="body" sz="quarter" idx="13"/>
          </p:nvPr>
        </p:nvSpPr>
        <p:spPr>
          <a:xfrm>
            <a:off x="1284514" y="5998029"/>
            <a:ext cx="30797500" cy="2209800"/>
          </a:xfrm>
        </p:spPr>
        <p:txBody>
          <a:bodyPr/>
          <a:lstStyle/>
          <a:p>
            <a:pPr>
              <a:spcBef>
                <a:spcPts val="0"/>
              </a:spcBef>
            </a:pPr>
            <a:r>
              <a:rPr lang="en-US" b="0" dirty="0"/>
              <a:t>Sarah Low, RN, MSN, OCN, CMSRN, </a:t>
            </a:r>
            <a:r>
              <a:rPr lang="en-US" b="0" dirty="0">
                <a:solidFill>
                  <a:schemeClr val="bg1"/>
                </a:solidFill>
                <a:effectLst/>
                <a:latin typeface="Helvetica" panose="020B0604020202020204" pitchFamily="34" charset="0"/>
                <a:ea typeface="Times New Roman" panose="02020603050405020304" pitchFamily="18" charset="0"/>
                <a:cs typeface="Helvetica" panose="020B0604020202020204" pitchFamily="34" charset="0"/>
              </a:rPr>
              <a:t>Claudia Maldonado, MSN, FNP, BS, CMSRN, Robert Vescio, MD,</a:t>
            </a:r>
            <a:r>
              <a:rPr lang="en-US" b="0" dirty="0">
                <a:solidFill>
                  <a:schemeClr val="bg1"/>
                </a:solidFill>
                <a:latin typeface="Helvetica" panose="020B0604020202020204" pitchFamily="34" charset="0"/>
                <a:ea typeface="Times New Roman" panose="02020603050405020304" pitchFamily="18" charset="0"/>
                <a:cs typeface="Helvetica" panose="020B0604020202020204" pitchFamily="34" charset="0"/>
              </a:rPr>
              <a:t> </a:t>
            </a:r>
            <a:r>
              <a:rPr lang="en-US" b="0" dirty="0">
                <a:solidFill>
                  <a:schemeClr val="bg1"/>
                </a:solidFill>
                <a:effectLst/>
                <a:latin typeface="Helvetica" panose="020B0604020202020204" pitchFamily="34" charset="0"/>
                <a:ea typeface="Times New Roman" panose="02020603050405020304" pitchFamily="18" charset="0"/>
                <a:cs typeface="Helvetica" panose="020B0604020202020204" pitchFamily="34" charset="0"/>
              </a:rPr>
              <a:t>Justin Darrah, MD</a:t>
            </a:r>
            <a:r>
              <a:rPr lang="en-US" b="0" dirty="0">
                <a:solidFill>
                  <a:schemeClr val="bg1"/>
                </a:solidFill>
                <a:latin typeface="Helvetica" panose="020B0604020202020204" pitchFamily="34" charset="0"/>
                <a:ea typeface="Times New Roman" panose="02020603050405020304" pitchFamily="18" charset="0"/>
                <a:cs typeface="Helvetica" panose="020B0604020202020204" pitchFamily="34" charset="0"/>
              </a:rPr>
              <a:t>, </a:t>
            </a:r>
            <a:r>
              <a:rPr lang="en-US" b="0" dirty="0">
                <a:solidFill>
                  <a:schemeClr val="bg1"/>
                </a:solidFill>
                <a:effectLst/>
                <a:latin typeface="Helvetica" panose="020B0604020202020204" pitchFamily="34" charset="0"/>
                <a:ea typeface="Times New Roman" panose="02020603050405020304" pitchFamily="18" charset="0"/>
                <a:cs typeface="Helvetica" panose="020B0604020202020204" pitchFamily="34" charset="0"/>
              </a:rPr>
              <a:t>Noah Merin, MD, PhD, Jean Flores, RN, MSN, OCN</a:t>
            </a:r>
            <a:r>
              <a:rPr lang="en-US" b="0" dirty="0">
                <a:solidFill>
                  <a:schemeClr val="bg1"/>
                </a:solidFill>
                <a:latin typeface="Helvetica" panose="020B0604020202020204" pitchFamily="34" charset="0"/>
                <a:ea typeface="Times New Roman" panose="02020603050405020304" pitchFamily="18" charset="0"/>
                <a:cs typeface="Helvetica" panose="020B0604020202020204" pitchFamily="34" charset="0"/>
              </a:rPr>
              <a:t>, </a:t>
            </a:r>
            <a:r>
              <a:rPr lang="en-US" b="0" dirty="0">
                <a:solidFill>
                  <a:schemeClr val="bg1"/>
                </a:solidFill>
                <a:effectLst/>
                <a:latin typeface="Helvetica" panose="020B0604020202020204" pitchFamily="34" charset="0"/>
                <a:ea typeface="Times New Roman" panose="02020603050405020304" pitchFamily="18" charset="0"/>
                <a:cs typeface="Helvetica" panose="020B0604020202020204" pitchFamily="34" charset="0"/>
              </a:rPr>
              <a:t>Yvette Federizo, RN BSN PHN OCN, Leticia Uy, RN, OCN, BMTCN, Margarita Guerrero, MSN, RN, OCN, BMTCN, CHTC</a:t>
            </a:r>
            <a:r>
              <a:rPr lang="en-US" b="0" dirty="0">
                <a:solidFill>
                  <a:schemeClr val="bg1"/>
                </a:solidFill>
                <a:latin typeface="Helvetica" panose="020B0604020202020204" pitchFamily="34" charset="0"/>
                <a:ea typeface="Times New Roman" panose="02020603050405020304" pitchFamily="18" charset="0"/>
                <a:cs typeface="Helvetica" panose="020B0604020202020204" pitchFamily="34" charset="0"/>
              </a:rPr>
              <a:t>, </a:t>
            </a:r>
            <a:r>
              <a:rPr lang="en-US" b="0" dirty="0">
                <a:solidFill>
                  <a:schemeClr val="bg1"/>
                </a:solidFill>
                <a:effectLst/>
                <a:latin typeface="Helvetica" panose="020B0604020202020204" pitchFamily="34" charset="0"/>
                <a:ea typeface="Times New Roman" panose="02020603050405020304" pitchFamily="18" charset="0"/>
                <a:cs typeface="Helvetica" panose="020B0604020202020204" pitchFamily="34" charset="0"/>
              </a:rPr>
              <a:t>Michelle R. Lua RN, MSN, OCN, BMTCN</a:t>
            </a:r>
            <a:r>
              <a:rPr lang="en-US" b="0" dirty="0">
                <a:solidFill>
                  <a:schemeClr val="bg1"/>
                </a:solidFill>
                <a:latin typeface="Helvetica" panose="020B0604020202020204" pitchFamily="34" charset="0"/>
                <a:ea typeface="Times New Roman" panose="02020603050405020304" pitchFamily="18" charset="0"/>
                <a:cs typeface="Helvetica" panose="020B0604020202020204" pitchFamily="34" charset="0"/>
              </a:rPr>
              <a:t>, </a:t>
            </a:r>
            <a:r>
              <a:rPr lang="en-US" b="0" dirty="0">
                <a:solidFill>
                  <a:schemeClr val="bg1"/>
                </a:solidFill>
                <a:effectLst/>
                <a:latin typeface="Helvetica" panose="020B0604020202020204" pitchFamily="34" charset="0"/>
                <a:ea typeface="Times New Roman" panose="02020603050405020304" pitchFamily="18" charset="0"/>
                <a:cs typeface="Helvetica" panose="020B0604020202020204" pitchFamily="34" charset="0"/>
              </a:rPr>
              <a:t>Michael Luu, MPH</a:t>
            </a:r>
            <a:r>
              <a:rPr lang="en-US" b="0" dirty="0">
                <a:solidFill>
                  <a:schemeClr val="bg1"/>
                </a:solidFill>
                <a:latin typeface="Helvetica" panose="020B0604020202020204" pitchFamily="34" charset="0"/>
                <a:ea typeface="Times New Roman" panose="02020603050405020304" pitchFamily="18" charset="0"/>
                <a:cs typeface="Helvetica" panose="020B0604020202020204" pitchFamily="34" charset="0"/>
              </a:rPr>
              <a:t>, </a:t>
            </a:r>
            <a:r>
              <a:rPr lang="en-US" b="0" dirty="0">
                <a:solidFill>
                  <a:schemeClr val="bg1"/>
                </a:solidFill>
                <a:effectLst/>
                <a:latin typeface="Helvetica" panose="020B0604020202020204" pitchFamily="34" charset="0"/>
                <a:ea typeface="Times New Roman" panose="02020603050405020304" pitchFamily="18" charset="0"/>
                <a:cs typeface="Helvetica" panose="020B0604020202020204" pitchFamily="34" charset="0"/>
              </a:rPr>
              <a:t>Timothy J. Daskivich MD, MSHP, Ronald Paquette, MD</a:t>
            </a:r>
          </a:p>
        </p:txBody>
      </p:sp>
      <p:sp>
        <p:nvSpPr>
          <p:cNvPr id="114" name="Rectangle 113">
            <a:extLst>
              <a:ext uri="{FF2B5EF4-FFF2-40B4-BE49-F238E27FC236}">
                <a16:creationId xmlns:a16="http://schemas.microsoft.com/office/drawing/2014/main" id="{D68613D8-4381-5D4E-8798-63150F84FBE2}"/>
              </a:ext>
            </a:extLst>
          </p:cNvPr>
          <p:cNvSpPr/>
          <p:nvPr/>
        </p:nvSpPr>
        <p:spPr>
          <a:xfrm>
            <a:off x="12661232" y="30671869"/>
            <a:ext cx="1809150" cy="646331"/>
          </a:xfrm>
          <a:prstGeom prst="rect">
            <a:avLst/>
          </a:prstGeom>
        </p:spPr>
        <p:txBody>
          <a:bodyPr wrap="none">
            <a:spAutoFit/>
          </a:bodyPr>
          <a:lstStyle/>
          <a:p>
            <a:r>
              <a:rPr lang="en-US" b="1" dirty="0">
                <a:latin typeface="Arial" panose="020B0604020202020204" pitchFamily="34" charset="0"/>
              </a:rPr>
              <a:t>Figure 4 _ Title</a:t>
            </a:r>
            <a:br>
              <a:rPr lang="en-US" dirty="0">
                <a:solidFill>
                  <a:srgbClr val="323333"/>
                </a:solidFill>
                <a:latin typeface="Arial" panose="020B0604020202020204" pitchFamily="34" charset="0"/>
              </a:rPr>
            </a:br>
            <a:r>
              <a:rPr lang="en-US" dirty="0">
                <a:latin typeface="Arial" panose="020B0604020202020204" pitchFamily="34" charset="0"/>
              </a:rPr>
              <a:t>TEXT</a:t>
            </a:r>
            <a:endParaRPr lang="en-US" dirty="0">
              <a:effectLst/>
              <a:latin typeface="Arial" panose="020B0604020202020204" pitchFamily="34" charset="0"/>
            </a:endParaRPr>
          </a:p>
        </p:txBody>
      </p:sp>
      <p:pic>
        <p:nvPicPr>
          <p:cNvPr id="2" name="id-9E37E770-E59F-4C6D-A4B6-43638B78A13B">
            <a:extLst>
              <a:ext uri="{FF2B5EF4-FFF2-40B4-BE49-F238E27FC236}">
                <a16:creationId xmlns:a16="http://schemas.microsoft.com/office/drawing/2014/main" id="{B556DBE6-6FF2-4ABF-8CC1-8D546B9983B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450846" y="11202479"/>
            <a:ext cx="9607465" cy="5404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Table 2">
            <a:extLst>
              <a:ext uri="{FF2B5EF4-FFF2-40B4-BE49-F238E27FC236}">
                <a16:creationId xmlns:a16="http://schemas.microsoft.com/office/drawing/2014/main" id="{73AD64AD-8685-A4A0-53C2-56F9016A5768}"/>
              </a:ext>
            </a:extLst>
          </p:cNvPr>
          <p:cNvGraphicFramePr>
            <a:graphicFrameLocks noGrp="1"/>
          </p:cNvGraphicFramePr>
          <p:nvPr>
            <p:extLst>
              <p:ext uri="{D42A27DB-BD31-4B8C-83A1-F6EECF244321}">
                <p14:modId xmlns:p14="http://schemas.microsoft.com/office/powerpoint/2010/main" val="3968586509"/>
              </p:ext>
            </p:extLst>
          </p:nvPr>
        </p:nvGraphicFramePr>
        <p:xfrm>
          <a:off x="12406789" y="26141035"/>
          <a:ext cx="9582989" cy="5462915"/>
        </p:xfrm>
        <a:graphic>
          <a:graphicData uri="http://schemas.openxmlformats.org/drawingml/2006/table">
            <a:tbl>
              <a:tblPr firstRow="1" bandRow="1">
                <a:tableStyleId>{F5AB1C69-6EDB-4FF4-983F-18BD219EF322}</a:tableStyleId>
              </a:tblPr>
              <a:tblGrid>
                <a:gridCol w="5405981">
                  <a:extLst>
                    <a:ext uri="{9D8B030D-6E8A-4147-A177-3AD203B41FA5}">
                      <a16:colId xmlns:a16="http://schemas.microsoft.com/office/drawing/2014/main" val="3780056434"/>
                    </a:ext>
                  </a:extLst>
                </a:gridCol>
                <a:gridCol w="1501812">
                  <a:extLst>
                    <a:ext uri="{9D8B030D-6E8A-4147-A177-3AD203B41FA5}">
                      <a16:colId xmlns:a16="http://schemas.microsoft.com/office/drawing/2014/main" val="216151943"/>
                    </a:ext>
                  </a:extLst>
                </a:gridCol>
                <a:gridCol w="1573327">
                  <a:extLst>
                    <a:ext uri="{9D8B030D-6E8A-4147-A177-3AD203B41FA5}">
                      <a16:colId xmlns:a16="http://schemas.microsoft.com/office/drawing/2014/main" val="2768771823"/>
                    </a:ext>
                  </a:extLst>
                </a:gridCol>
                <a:gridCol w="1101869">
                  <a:extLst>
                    <a:ext uri="{9D8B030D-6E8A-4147-A177-3AD203B41FA5}">
                      <a16:colId xmlns:a16="http://schemas.microsoft.com/office/drawing/2014/main" val="327711297"/>
                    </a:ext>
                  </a:extLst>
                </a:gridCol>
              </a:tblGrid>
              <a:tr h="0">
                <a:tc>
                  <a:txBody>
                    <a:bodyPr/>
                    <a:lstStyle/>
                    <a:p>
                      <a:pPr marL="0" marR="0">
                        <a:lnSpc>
                          <a:spcPct val="107000"/>
                        </a:lnSpc>
                        <a:spcBef>
                          <a:spcPts val="200"/>
                        </a:spcBef>
                        <a:spcAft>
                          <a:spcPts val="200"/>
                        </a:spcAft>
                      </a:pPr>
                      <a:r>
                        <a:rPr lang="en-US" sz="1600" dirty="0">
                          <a:effectLst/>
                        </a:rPr>
                        <a:t>  Characteristic</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ct val="107000"/>
                        </a:lnSpc>
                        <a:spcBef>
                          <a:spcPts val="200"/>
                        </a:spcBef>
                        <a:spcAft>
                          <a:spcPts val="200"/>
                        </a:spcAft>
                      </a:pPr>
                      <a:r>
                        <a:rPr lang="en-US" sz="1600">
                          <a:effectLst/>
                        </a:rPr>
                        <a:t>Control, N = 9</a:t>
                      </a:r>
                      <a:r>
                        <a:rPr lang="en-US" sz="1600" baseline="30000">
                          <a:effectLst/>
                        </a:rPr>
                        <a:t>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ct val="107000"/>
                        </a:lnSpc>
                        <a:spcBef>
                          <a:spcPts val="200"/>
                        </a:spcBef>
                        <a:spcAft>
                          <a:spcPts val="200"/>
                        </a:spcAft>
                      </a:pPr>
                      <a:r>
                        <a:rPr lang="en-US" sz="1600">
                          <a:effectLst/>
                        </a:rPr>
                        <a:t>Treatment, N = 11</a:t>
                      </a:r>
                      <a:r>
                        <a:rPr lang="en-US" sz="1600" baseline="30000">
                          <a:effectLst/>
                        </a:rPr>
                        <a:t>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marL="0" marR="0" algn="ctr">
                        <a:lnSpc>
                          <a:spcPct val="107000"/>
                        </a:lnSpc>
                        <a:spcBef>
                          <a:spcPts val="200"/>
                        </a:spcBef>
                        <a:spcAft>
                          <a:spcPts val="200"/>
                        </a:spcAft>
                      </a:pPr>
                      <a:r>
                        <a:rPr lang="en-US" sz="1600">
                          <a:effectLst/>
                        </a:rPr>
                        <a:t>p-value</a:t>
                      </a:r>
                      <a:r>
                        <a:rPr lang="en-US" sz="1600" baseline="30000">
                          <a:effectLst/>
                        </a:rPr>
                        <a:t>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382243979"/>
                  </a:ext>
                </a:extLst>
              </a:tr>
              <a:tr h="0">
                <a:tc>
                  <a:txBody>
                    <a:bodyPr/>
                    <a:lstStyle/>
                    <a:p>
                      <a:pPr marL="0" marR="0">
                        <a:lnSpc>
                          <a:spcPct val="107000"/>
                        </a:lnSpc>
                        <a:spcBef>
                          <a:spcPts val="500"/>
                        </a:spcBef>
                        <a:spcAft>
                          <a:spcPts val="500"/>
                        </a:spcAft>
                      </a:pPr>
                      <a:r>
                        <a:rPr lang="en-US" sz="1600" dirty="0">
                          <a:effectLst/>
                        </a:rPr>
                        <a:t>  Age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dirty="0">
                          <a:effectLst/>
                        </a:rPr>
                        <a:t>59 (8)</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62 (8)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0.405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189383736"/>
                  </a:ext>
                </a:extLst>
              </a:tr>
              <a:tr h="0">
                <a:tc>
                  <a:txBody>
                    <a:bodyPr/>
                    <a:lstStyle/>
                    <a:p>
                      <a:pPr marL="0" marR="0">
                        <a:lnSpc>
                          <a:spcPct val="107000"/>
                        </a:lnSpc>
                        <a:spcBef>
                          <a:spcPts val="500"/>
                        </a:spcBef>
                        <a:spcAft>
                          <a:spcPts val="500"/>
                        </a:spcAft>
                      </a:pPr>
                      <a:r>
                        <a:rPr lang="en-US" sz="1600" dirty="0">
                          <a:effectLst/>
                        </a:rPr>
                        <a:t>  Race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0.498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627982600"/>
                  </a:ext>
                </a:extLst>
              </a:tr>
              <a:tr h="0">
                <a:tc>
                  <a:txBody>
                    <a:bodyPr/>
                    <a:lstStyle/>
                    <a:p>
                      <a:pPr marL="0" marR="0">
                        <a:lnSpc>
                          <a:spcPct val="107000"/>
                        </a:lnSpc>
                        <a:spcBef>
                          <a:spcPts val="500"/>
                        </a:spcBef>
                        <a:spcAft>
                          <a:spcPts val="500"/>
                        </a:spcAft>
                      </a:pPr>
                      <a:r>
                        <a:rPr lang="en-US" sz="1600" dirty="0">
                          <a:effectLst/>
                        </a:rPr>
                        <a:t>  Asian</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0 (0%)</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3 (27%)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181910129"/>
                  </a:ext>
                </a:extLst>
              </a:tr>
              <a:tr h="0">
                <a:tc>
                  <a:txBody>
                    <a:bodyPr/>
                    <a:lstStyle/>
                    <a:p>
                      <a:pPr marL="0" marR="0">
                        <a:lnSpc>
                          <a:spcPct val="107000"/>
                        </a:lnSpc>
                        <a:spcBef>
                          <a:spcPts val="500"/>
                        </a:spcBef>
                        <a:spcAft>
                          <a:spcPts val="500"/>
                        </a:spcAft>
                      </a:pPr>
                      <a:r>
                        <a:rPr lang="en-US" sz="1600" dirty="0">
                          <a:effectLst/>
                        </a:rPr>
                        <a:t>  Black or African-American</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3 (33%)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1 (9%)</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253571551"/>
                  </a:ext>
                </a:extLst>
              </a:tr>
              <a:tr h="0">
                <a:tc>
                  <a:txBody>
                    <a:bodyPr/>
                    <a:lstStyle/>
                    <a:p>
                      <a:pPr marL="0" marR="0">
                        <a:lnSpc>
                          <a:spcPct val="107000"/>
                        </a:lnSpc>
                        <a:spcBef>
                          <a:spcPts val="500"/>
                        </a:spcBef>
                        <a:spcAft>
                          <a:spcPts val="500"/>
                        </a:spcAft>
                      </a:pPr>
                      <a:r>
                        <a:rPr lang="en-US" sz="1600" dirty="0">
                          <a:effectLst/>
                        </a:rPr>
                        <a:t>  Hispanic</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3 (33%)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3 (27%)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dirty="0">
                          <a:effectLst/>
                        </a:rPr>
                        <a:t>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774826078"/>
                  </a:ext>
                </a:extLst>
              </a:tr>
              <a:tr h="0">
                <a:tc>
                  <a:txBody>
                    <a:bodyPr/>
                    <a:lstStyle/>
                    <a:p>
                      <a:pPr marL="0" marR="0">
                        <a:lnSpc>
                          <a:spcPct val="107000"/>
                        </a:lnSpc>
                        <a:spcBef>
                          <a:spcPts val="500"/>
                        </a:spcBef>
                        <a:spcAft>
                          <a:spcPts val="500"/>
                        </a:spcAft>
                      </a:pPr>
                      <a:r>
                        <a:rPr lang="en-US" sz="1600" dirty="0">
                          <a:effectLst/>
                        </a:rPr>
                        <a:t>  White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3 (33%)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4 (36%)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441572158"/>
                  </a:ext>
                </a:extLst>
              </a:tr>
              <a:tr h="0">
                <a:tc>
                  <a:txBody>
                    <a:bodyPr/>
                    <a:lstStyle/>
                    <a:p>
                      <a:pPr marL="0" marR="0">
                        <a:lnSpc>
                          <a:spcPct val="107000"/>
                        </a:lnSpc>
                        <a:spcBef>
                          <a:spcPts val="500"/>
                        </a:spcBef>
                        <a:spcAft>
                          <a:spcPts val="500"/>
                        </a:spcAft>
                      </a:pPr>
                      <a:r>
                        <a:rPr lang="en-US" sz="1600" dirty="0">
                          <a:effectLst/>
                        </a:rPr>
                        <a:t>  Sex Assigned at Birth</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&gt;0.999</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4189235340"/>
                  </a:ext>
                </a:extLst>
              </a:tr>
              <a:tr h="0">
                <a:tc>
                  <a:txBody>
                    <a:bodyPr/>
                    <a:lstStyle/>
                    <a:p>
                      <a:pPr marL="0" marR="0">
                        <a:lnSpc>
                          <a:spcPct val="107000"/>
                        </a:lnSpc>
                        <a:spcBef>
                          <a:spcPts val="500"/>
                        </a:spcBef>
                        <a:spcAft>
                          <a:spcPts val="500"/>
                        </a:spcAft>
                      </a:pPr>
                      <a:r>
                        <a:rPr lang="en-US" sz="1600" dirty="0">
                          <a:effectLst/>
                        </a:rPr>
                        <a:t>    Male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4 (44%)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6 (55%)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043434332"/>
                  </a:ext>
                </a:extLst>
              </a:tr>
              <a:tr h="0">
                <a:tc>
                  <a:txBody>
                    <a:bodyPr/>
                    <a:lstStyle/>
                    <a:p>
                      <a:pPr marL="0" marR="0">
                        <a:lnSpc>
                          <a:spcPct val="107000"/>
                        </a:lnSpc>
                        <a:spcBef>
                          <a:spcPts val="500"/>
                        </a:spcBef>
                        <a:spcAft>
                          <a:spcPts val="500"/>
                        </a:spcAft>
                      </a:pPr>
                      <a:r>
                        <a:rPr lang="en-US" sz="1600" dirty="0">
                          <a:effectLst/>
                        </a:rPr>
                        <a:t>    Female</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5 (56%)</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5 (45%)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5648282"/>
                  </a:ext>
                </a:extLst>
              </a:tr>
              <a:tr h="0">
                <a:tc>
                  <a:txBody>
                    <a:bodyPr/>
                    <a:lstStyle/>
                    <a:p>
                      <a:pPr marL="0" marR="0">
                        <a:lnSpc>
                          <a:spcPct val="107000"/>
                        </a:lnSpc>
                        <a:spcBef>
                          <a:spcPts val="500"/>
                        </a:spcBef>
                        <a:spcAft>
                          <a:spcPts val="500"/>
                        </a:spcAft>
                      </a:pPr>
                      <a:r>
                        <a:rPr lang="en-US" sz="1600" dirty="0">
                          <a:effectLst/>
                        </a:rPr>
                        <a:t>  Weight (</a:t>
                      </a:r>
                      <a:r>
                        <a:rPr lang="en-US" sz="1600" dirty="0" err="1">
                          <a:effectLst/>
                        </a:rPr>
                        <a:t>lbs</a:t>
                      </a:r>
                      <a:r>
                        <a:rPr lang="en-US" sz="1600" dirty="0">
                          <a:effectLst/>
                        </a:rPr>
                        <a:t>)</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163 (43)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173 (28)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0.532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3106126661"/>
                  </a:ext>
                </a:extLst>
              </a:tr>
              <a:tr h="0">
                <a:tc>
                  <a:txBody>
                    <a:bodyPr/>
                    <a:lstStyle/>
                    <a:p>
                      <a:pPr marL="0" marR="0">
                        <a:lnSpc>
                          <a:spcPct val="107000"/>
                        </a:lnSpc>
                        <a:spcBef>
                          <a:spcPts val="500"/>
                        </a:spcBef>
                        <a:spcAft>
                          <a:spcPts val="500"/>
                        </a:spcAft>
                      </a:pPr>
                      <a:r>
                        <a:rPr lang="en-US" sz="1600" dirty="0">
                          <a:effectLst/>
                        </a:rPr>
                        <a:t>  Pre-Six Minute Walk test</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503 (93)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484 (81)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0.634</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756702081"/>
                  </a:ext>
                </a:extLst>
              </a:tr>
              <a:tr h="0">
                <a:tc>
                  <a:txBody>
                    <a:bodyPr/>
                    <a:lstStyle/>
                    <a:p>
                      <a:pPr marL="0" marR="0">
                        <a:lnSpc>
                          <a:spcPct val="107000"/>
                        </a:lnSpc>
                        <a:spcBef>
                          <a:spcPts val="500"/>
                        </a:spcBef>
                        <a:spcAft>
                          <a:spcPts val="500"/>
                        </a:spcAft>
                      </a:pPr>
                      <a:r>
                        <a:rPr lang="en-US" sz="1600" dirty="0">
                          <a:effectLst/>
                        </a:rPr>
                        <a:t>  Post- Six Minute Walk Test</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394 (82)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354 (101)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0.345</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594523614"/>
                  </a:ext>
                </a:extLst>
              </a:tr>
              <a:tr h="0">
                <a:tc>
                  <a:txBody>
                    <a:bodyPr/>
                    <a:lstStyle/>
                    <a:p>
                      <a:pPr marL="0" marR="0">
                        <a:lnSpc>
                          <a:spcPct val="107000"/>
                        </a:lnSpc>
                        <a:spcBef>
                          <a:spcPts val="500"/>
                        </a:spcBef>
                        <a:spcAft>
                          <a:spcPts val="500"/>
                        </a:spcAft>
                      </a:pPr>
                      <a:r>
                        <a:rPr lang="en-US" sz="1600" dirty="0">
                          <a:effectLst/>
                        </a:rPr>
                        <a:t>  </a:t>
                      </a:r>
                      <a:r>
                        <a:rPr lang="en-US" sz="1600" dirty="0" err="1">
                          <a:effectLst/>
                        </a:rPr>
                        <a:t>Karnofsky</a:t>
                      </a:r>
                      <a:r>
                        <a:rPr lang="en-US" sz="1600" dirty="0">
                          <a:effectLst/>
                        </a:rPr>
                        <a:t> Performance Status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0.910</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52898972"/>
                  </a:ext>
                </a:extLst>
              </a:tr>
              <a:tr h="0">
                <a:tc>
                  <a:txBody>
                    <a:bodyPr/>
                    <a:lstStyle/>
                    <a:p>
                      <a:pPr marL="0" marR="0">
                        <a:lnSpc>
                          <a:spcPct val="107000"/>
                        </a:lnSpc>
                        <a:spcBef>
                          <a:spcPts val="500"/>
                        </a:spcBef>
                        <a:spcAft>
                          <a:spcPts val="500"/>
                        </a:spcAft>
                      </a:pPr>
                      <a:r>
                        <a:rPr lang="en-US" sz="1600" dirty="0">
                          <a:effectLst/>
                        </a:rPr>
                        <a:t>    100</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dirty="0">
                          <a:effectLst/>
                        </a:rPr>
                        <a:t>2 (22%)</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2 (18%)</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775862920"/>
                  </a:ext>
                </a:extLst>
              </a:tr>
              <a:tr h="0">
                <a:tc>
                  <a:txBody>
                    <a:bodyPr/>
                    <a:lstStyle/>
                    <a:p>
                      <a:pPr marL="0" marR="0">
                        <a:lnSpc>
                          <a:spcPct val="107000"/>
                        </a:lnSpc>
                        <a:spcBef>
                          <a:spcPts val="500"/>
                        </a:spcBef>
                        <a:spcAft>
                          <a:spcPts val="500"/>
                        </a:spcAft>
                      </a:pPr>
                      <a:r>
                        <a:rPr lang="en-US" sz="1600" dirty="0">
                          <a:effectLst/>
                        </a:rPr>
                        <a:t>    90</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dirty="0">
                          <a:effectLst/>
                        </a:rPr>
                        <a:t>4 (44%)</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dirty="0">
                          <a:effectLst/>
                        </a:rPr>
                        <a:t>6 (55%)</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57350075"/>
                  </a:ext>
                </a:extLst>
              </a:tr>
              <a:tr h="0">
                <a:tc>
                  <a:txBody>
                    <a:bodyPr/>
                    <a:lstStyle/>
                    <a:p>
                      <a:pPr marL="0" marR="0">
                        <a:lnSpc>
                          <a:spcPct val="107000"/>
                        </a:lnSpc>
                        <a:spcBef>
                          <a:spcPts val="500"/>
                        </a:spcBef>
                        <a:spcAft>
                          <a:spcPts val="500"/>
                        </a:spcAft>
                      </a:pPr>
                      <a:r>
                        <a:rPr lang="en-US" sz="1600" dirty="0">
                          <a:effectLst/>
                        </a:rPr>
                        <a:t>    80</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2 (22%)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3 (27%)</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355298705"/>
                  </a:ext>
                </a:extLst>
              </a:tr>
              <a:tr h="0">
                <a:tc>
                  <a:txBody>
                    <a:bodyPr/>
                    <a:lstStyle/>
                    <a:p>
                      <a:pPr marL="0" marR="0">
                        <a:lnSpc>
                          <a:spcPct val="107000"/>
                        </a:lnSpc>
                        <a:spcBef>
                          <a:spcPts val="500"/>
                        </a:spcBef>
                        <a:spcAft>
                          <a:spcPts val="500"/>
                        </a:spcAft>
                      </a:pPr>
                      <a:r>
                        <a:rPr lang="en-US" sz="1600" dirty="0">
                          <a:effectLst/>
                        </a:rPr>
                        <a:t>    60</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1 (11%)</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0 (0%)</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 </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1201173366"/>
                  </a:ext>
                </a:extLst>
              </a:tr>
              <a:tr h="0">
                <a:tc>
                  <a:txBody>
                    <a:bodyPr/>
                    <a:lstStyle/>
                    <a:p>
                      <a:pPr marL="0" marR="0">
                        <a:lnSpc>
                          <a:spcPct val="107000"/>
                        </a:lnSpc>
                        <a:spcBef>
                          <a:spcPts val="500"/>
                        </a:spcBef>
                        <a:spcAft>
                          <a:spcPts val="500"/>
                        </a:spcAft>
                      </a:pPr>
                      <a:r>
                        <a:rPr lang="en-US" sz="1600" dirty="0">
                          <a:effectLst/>
                        </a:rPr>
                        <a:t>  Length of Stay (Days)</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15.89 (1.83)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15.55 (1.13)</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tc>
                  <a:txBody>
                    <a:bodyPr/>
                    <a:lstStyle/>
                    <a:p>
                      <a:pPr marL="0" marR="0" algn="ctr">
                        <a:lnSpc>
                          <a:spcPct val="107000"/>
                        </a:lnSpc>
                        <a:spcBef>
                          <a:spcPts val="500"/>
                        </a:spcBef>
                        <a:spcAft>
                          <a:spcPts val="500"/>
                        </a:spcAft>
                      </a:pPr>
                      <a:r>
                        <a:rPr lang="en-US" sz="1600">
                          <a:effectLst/>
                        </a:rPr>
                        <a:t>0.632</a:t>
                      </a:r>
                      <a:endParaRPr lang="en-US"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tc>
                <a:extLst>
                  <a:ext uri="{0D108BD9-81ED-4DB2-BD59-A6C34878D82A}">
                    <a16:rowId xmlns:a16="http://schemas.microsoft.com/office/drawing/2014/main" val="2362829731"/>
                  </a:ext>
                </a:extLst>
              </a:tr>
              <a:tr h="0">
                <a:tc gridSpan="4">
                  <a:txBody>
                    <a:bodyPr/>
                    <a:lstStyle/>
                    <a:p>
                      <a:pPr marL="0" marR="0">
                        <a:lnSpc>
                          <a:spcPct val="107000"/>
                        </a:lnSpc>
                        <a:spcBef>
                          <a:spcPts val="500"/>
                        </a:spcBef>
                        <a:spcAft>
                          <a:spcPts val="500"/>
                        </a:spcAft>
                      </a:pPr>
                      <a:r>
                        <a:rPr lang="en-US" sz="1600" baseline="30000" dirty="0">
                          <a:effectLst/>
                        </a:rPr>
                        <a:t>  1</a:t>
                      </a:r>
                      <a:r>
                        <a:rPr lang="en-US" sz="1600" dirty="0">
                          <a:effectLst/>
                        </a:rPr>
                        <a:t>Mean (SD); n (%)</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9306677"/>
                  </a:ext>
                </a:extLst>
              </a:tr>
              <a:tr h="0">
                <a:tc gridSpan="4">
                  <a:txBody>
                    <a:bodyPr/>
                    <a:lstStyle/>
                    <a:p>
                      <a:pPr marL="0" marR="0">
                        <a:lnSpc>
                          <a:spcPct val="107000"/>
                        </a:lnSpc>
                        <a:spcBef>
                          <a:spcPts val="500"/>
                        </a:spcBef>
                        <a:spcAft>
                          <a:spcPts val="500"/>
                        </a:spcAft>
                      </a:pPr>
                      <a:r>
                        <a:rPr lang="en-US" sz="1600" baseline="30000" dirty="0">
                          <a:effectLst/>
                        </a:rPr>
                        <a:t>  2</a:t>
                      </a:r>
                      <a:r>
                        <a:rPr lang="en-US" sz="1600" dirty="0">
                          <a:effectLst/>
                        </a:rPr>
                        <a:t>Welch Two Sample t-test; Fisher's exact test</a:t>
                      </a:r>
                      <a:endParaRPr lang="en-US"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67600580"/>
                  </a:ext>
                </a:extLst>
              </a:tr>
            </a:tbl>
          </a:graphicData>
        </a:graphic>
      </p:graphicFrame>
      <p:pic>
        <p:nvPicPr>
          <p:cNvPr id="5" name="Picture Placeholder 4">
            <a:extLst>
              <a:ext uri="{FF2B5EF4-FFF2-40B4-BE49-F238E27FC236}">
                <a16:creationId xmlns:a16="http://schemas.microsoft.com/office/drawing/2014/main" id="{28AF9D75-93FD-8558-5087-F57C4202A9DB}"/>
              </a:ext>
            </a:extLst>
          </p:cNvPr>
          <p:cNvPicPr>
            <a:picLocks noGrp="1" noChangeAspect="1"/>
          </p:cNvPicPr>
          <p:nvPr>
            <p:ph type="pic" sz="quarter" idx="15"/>
          </p:nvPr>
        </p:nvPicPr>
        <p:blipFill>
          <a:blip r:embed="rId4" cstate="print">
            <a:extLst>
              <a:ext uri="{28A0092B-C50C-407E-A947-70E740481C1C}">
                <a14:useLocalDpi xmlns:a14="http://schemas.microsoft.com/office/drawing/2010/main" val="0"/>
              </a:ext>
            </a:extLst>
          </a:blip>
          <a:srcRect t="1188" b="1188"/>
          <a:stretch>
            <a:fillRect/>
          </a:stretch>
        </p:blipFill>
        <p:spPr bwMode="auto">
          <a:xfrm>
            <a:off x="13222031" y="19349616"/>
            <a:ext cx="8037733" cy="5491256"/>
          </a:xfrm>
          <a:prstGeom prst="rect">
            <a:avLst/>
          </a:prstGeom>
          <a:noFill/>
          <a:ln>
            <a:noFill/>
          </a:ln>
        </p:spPr>
      </p:pic>
      <p:pic>
        <p:nvPicPr>
          <p:cNvPr id="6" name="Picture 5">
            <a:extLst>
              <a:ext uri="{FF2B5EF4-FFF2-40B4-BE49-F238E27FC236}">
                <a16:creationId xmlns:a16="http://schemas.microsoft.com/office/drawing/2014/main" id="{77D6AA21-0327-B53B-14E0-D69FD4347B6B}"/>
              </a:ext>
            </a:extLst>
          </p:cNvPr>
          <p:cNvPicPr>
            <a:picLocks noChangeAspect="1"/>
          </p:cNvPicPr>
          <p:nvPr/>
        </p:nvPicPr>
        <p:blipFill rotWithShape="1">
          <a:blip r:embed="rId5"/>
          <a:srcRect b="2122"/>
          <a:stretch/>
        </p:blipFill>
        <p:spPr>
          <a:xfrm>
            <a:off x="23267016" y="19888747"/>
            <a:ext cx="3453400" cy="3834306"/>
          </a:xfrm>
          <a:prstGeom prst="rect">
            <a:avLst/>
          </a:prstGeom>
          <a:ln>
            <a:noFill/>
          </a:ln>
          <a:effectLst>
            <a:outerShdw blurRad="292100" dist="139700" dir="2700000" algn="tl" rotWithShape="0">
              <a:srgbClr val="333333">
                <a:alpha val="65000"/>
              </a:srgbClr>
            </a:outerShdw>
          </a:effectLst>
        </p:spPr>
      </p:pic>
      <p:pic>
        <p:nvPicPr>
          <p:cNvPr id="8" name="Picture 7">
            <a:extLst>
              <a:ext uri="{FF2B5EF4-FFF2-40B4-BE49-F238E27FC236}">
                <a16:creationId xmlns:a16="http://schemas.microsoft.com/office/drawing/2014/main" id="{A8C0F2A6-8146-090D-2312-50D6CC0BD9AC}"/>
              </a:ext>
            </a:extLst>
          </p:cNvPr>
          <p:cNvPicPr>
            <a:picLocks noChangeAspect="1"/>
          </p:cNvPicPr>
          <p:nvPr/>
        </p:nvPicPr>
        <p:blipFill>
          <a:blip r:embed="rId6"/>
          <a:stretch>
            <a:fillRect/>
          </a:stretch>
        </p:blipFill>
        <p:spPr>
          <a:xfrm>
            <a:off x="27339239" y="19940094"/>
            <a:ext cx="3622966" cy="3834306"/>
          </a:xfrm>
          <a:prstGeom prst="rect">
            <a:avLst/>
          </a:prstGeom>
          <a:ln>
            <a:noFill/>
          </a:ln>
          <a:effectLst>
            <a:outerShdw blurRad="292100" dist="139700" dir="2700000" algn="tl" rotWithShape="0">
              <a:srgbClr val="333333">
                <a:alpha val="65000"/>
              </a:srgbClr>
            </a:outerShdw>
          </a:effectLst>
        </p:spPr>
      </p:pic>
      <p:pic>
        <p:nvPicPr>
          <p:cNvPr id="9" name="Picture 8">
            <a:extLst>
              <a:ext uri="{FF2B5EF4-FFF2-40B4-BE49-F238E27FC236}">
                <a16:creationId xmlns:a16="http://schemas.microsoft.com/office/drawing/2014/main" id="{E1C3132B-9C86-6DCA-9DFE-A4647E4C90F2}"/>
              </a:ext>
            </a:extLst>
          </p:cNvPr>
          <p:cNvPicPr>
            <a:picLocks noChangeAspect="1"/>
          </p:cNvPicPr>
          <p:nvPr/>
        </p:nvPicPr>
        <p:blipFill>
          <a:blip r:embed="rId7"/>
          <a:stretch>
            <a:fillRect/>
          </a:stretch>
        </p:blipFill>
        <p:spPr>
          <a:xfrm>
            <a:off x="23623690" y="26363791"/>
            <a:ext cx="2848171" cy="3063875"/>
          </a:xfrm>
          <a:prstGeom prst="rect">
            <a:avLst/>
          </a:prstGeom>
          <a:ln>
            <a:noFill/>
          </a:ln>
          <a:effectLst>
            <a:outerShdw blurRad="292100" dist="139700" dir="2700000" algn="tl" rotWithShape="0">
              <a:srgbClr val="333333">
                <a:alpha val="65000"/>
              </a:srgbClr>
            </a:outerShdw>
          </a:effectLst>
        </p:spPr>
      </p:pic>
      <p:pic>
        <p:nvPicPr>
          <p:cNvPr id="10" name="Picture 2" descr="Fitbit Inspire 2 Fitness Tracker - Black">
            <a:extLst>
              <a:ext uri="{FF2B5EF4-FFF2-40B4-BE49-F238E27FC236}">
                <a16:creationId xmlns:a16="http://schemas.microsoft.com/office/drawing/2014/main" id="{1E3C3227-25BA-05FB-924A-C9716F369AE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27362347" y="26826574"/>
            <a:ext cx="2575194" cy="2575194"/>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Charging Cable | Shop Fitbit Luxe &amp; Charge 5 Accessories">
            <a:extLst>
              <a:ext uri="{FF2B5EF4-FFF2-40B4-BE49-F238E27FC236}">
                <a16:creationId xmlns:a16="http://schemas.microsoft.com/office/drawing/2014/main" id="{162F03ED-97C2-D656-1EC2-DC28A1DF6AFF}"/>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rot="16200000">
            <a:off x="28791807" y="27834520"/>
            <a:ext cx="2702793" cy="2702793"/>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1CBBEA01-4F29-B115-2720-144D4154170E}"/>
              </a:ext>
            </a:extLst>
          </p:cNvPr>
          <p:cNvSpPr txBox="1"/>
          <p:nvPr/>
        </p:nvSpPr>
        <p:spPr>
          <a:xfrm>
            <a:off x="23698791" y="11202480"/>
            <a:ext cx="6740086" cy="3785652"/>
          </a:xfrm>
          <a:prstGeom prst="rect">
            <a:avLst/>
          </a:prstGeom>
          <a:noFill/>
        </p:spPr>
        <p:txBody>
          <a:bodyPr wrap="square" rtlCol="0">
            <a:spAutoFit/>
          </a:bodyPr>
          <a:lstStyle/>
          <a:p>
            <a:pPr algn="ctr"/>
            <a:r>
              <a:rPr lang="en-US" sz="4800" b="1" dirty="0">
                <a:solidFill>
                  <a:schemeClr val="accent3"/>
                </a:solidFill>
                <a:effectLst/>
                <a:latin typeface="Calibri" panose="020F0502020204030204" pitchFamily="34" charset="0"/>
                <a:ea typeface="Times New Roman" panose="02020603050405020304" pitchFamily="18" charset="0"/>
                <a:cs typeface="Times New Roman" panose="02020603050405020304" pitchFamily="18" charset="0"/>
              </a:rPr>
              <a:t>For every additional access of the visual feedback loop, there was an increase of 137 steps/day (p=0.019).</a:t>
            </a:r>
            <a:endParaRPr lang="en-US" sz="4800" b="1" dirty="0">
              <a:solidFill>
                <a:schemeClr val="accent3"/>
              </a:solidFill>
            </a:endParaRPr>
          </a:p>
        </p:txBody>
      </p:sp>
      <p:sp>
        <p:nvSpPr>
          <p:cNvPr id="12" name="TextBox 11">
            <a:extLst>
              <a:ext uri="{FF2B5EF4-FFF2-40B4-BE49-F238E27FC236}">
                <a16:creationId xmlns:a16="http://schemas.microsoft.com/office/drawing/2014/main" id="{35492922-38B3-765E-6B21-9F2693D5FF50}"/>
              </a:ext>
            </a:extLst>
          </p:cNvPr>
          <p:cNvSpPr txBox="1"/>
          <p:nvPr/>
        </p:nvSpPr>
        <p:spPr>
          <a:xfrm>
            <a:off x="13521881" y="9904925"/>
            <a:ext cx="9536429" cy="830997"/>
          </a:xfrm>
          <a:prstGeom prst="rect">
            <a:avLst/>
          </a:prstGeom>
          <a:noFill/>
        </p:spPr>
        <p:txBody>
          <a:bodyPr wrap="square" rtlCol="0">
            <a:spAutoFit/>
          </a:bodyPr>
          <a:lstStyle/>
          <a:p>
            <a:pPr algn="ctr"/>
            <a:r>
              <a:rPr lang="en-US" sz="4800" b="1" dirty="0">
                <a:solidFill>
                  <a:schemeClr val="accent3"/>
                </a:solidFill>
                <a:latin typeface="Calibri" panose="020F0502020204030204" pitchFamily="34" charset="0"/>
                <a:cs typeface="Calibri" panose="020F0502020204030204" pitchFamily="34" charset="0"/>
              </a:rPr>
              <a:t>Televised Visual Feedback Loop</a:t>
            </a:r>
          </a:p>
        </p:txBody>
      </p:sp>
      <p:sp>
        <p:nvSpPr>
          <p:cNvPr id="13" name="Content Placeholder 70">
            <a:extLst>
              <a:ext uri="{FF2B5EF4-FFF2-40B4-BE49-F238E27FC236}">
                <a16:creationId xmlns:a16="http://schemas.microsoft.com/office/drawing/2014/main" id="{307A6E3D-67F6-A70D-ABC0-9193F99686A6}"/>
              </a:ext>
            </a:extLst>
          </p:cNvPr>
          <p:cNvSpPr txBox="1">
            <a:spLocks/>
          </p:cNvSpPr>
          <p:nvPr/>
        </p:nvSpPr>
        <p:spPr>
          <a:xfrm>
            <a:off x="23086041" y="18777399"/>
            <a:ext cx="7546359" cy="1460754"/>
          </a:xfrm>
          <a:prstGeom prst="rect">
            <a:avLst/>
          </a:prstGeom>
        </p:spPr>
        <p:txBody>
          <a:bodyPr vert="horz" lIns="91440" tIns="45720" rIns="91440" bIns="45720" rtlCol="0">
            <a:noAutofit/>
          </a:bodyPr>
          <a:lstStyle>
            <a:lvl1pPr marL="0" indent="0" algn="l" defTabSz="1851660" rtl="0" eaLnBrk="1" latinLnBrk="0" hangingPunct="1">
              <a:lnSpc>
                <a:spcPct val="100000"/>
              </a:lnSpc>
              <a:spcBef>
                <a:spcPts val="10000"/>
              </a:spcBef>
              <a:buFont typeface="Arial" panose="020B0604020202020204" pitchFamily="34" charset="0"/>
              <a:buNone/>
              <a:defRPr lang="en-US" sz="4800" b="1" kern="1200" dirty="0" smtClean="0">
                <a:solidFill>
                  <a:schemeClr val="accent3"/>
                </a:solidFill>
                <a:latin typeface="Arial" panose="020B0604020202020204" pitchFamily="34" charset="0"/>
                <a:ea typeface="+mn-ea"/>
                <a:cs typeface="Arial" panose="020B0604020202020204" pitchFamily="34" charset="0"/>
              </a:defRPr>
            </a:lvl1pPr>
            <a:lvl2pPr marL="0" indent="0" algn="l" defTabSz="1851660" rtl="0" eaLnBrk="1" latinLnBrk="0" hangingPunct="1">
              <a:lnSpc>
                <a:spcPct val="120000"/>
              </a:lnSpc>
              <a:spcBef>
                <a:spcPts val="1200"/>
              </a:spcBef>
              <a:spcAft>
                <a:spcPts val="1200"/>
              </a:spcAft>
              <a:buClr>
                <a:schemeClr val="accent1"/>
              </a:buClr>
              <a:buFont typeface="Arial" panose="020B0604020202020204" pitchFamily="34" charset="0"/>
              <a:buNone/>
              <a:tabLst/>
              <a:defRPr lang="en-US" sz="3200" b="1" kern="1200" dirty="0" smtClean="0">
                <a:solidFill>
                  <a:schemeClr val="accent3"/>
                </a:solidFill>
                <a:latin typeface="Arial" panose="020B0604020202020204" pitchFamily="34" charset="0"/>
                <a:ea typeface="+mn-ea"/>
                <a:cs typeface="Arial" panose="020B0604020202020204" pitchFamily="34" charset="0"/>
              </a:defRPr>
            </a:lvl2pPr>
            <a:lvl3pPr marL="0" indent="0" algn="l" defTabSz="1851660" rtl="0" eaLnBrk="1" latinLnBrk="0" hangingPunct="1">
              <a:lnSpc>
                <a:spcPct val="120000"/>
              </a:lnSpc>
              <a:spcBef>
                <a:spcPts val="1800"/>
              </a:spcBef>
              <a:spcAft>
                <a:spcPts val="0"/>
              </a:spcAft>
              <a:buClr>
                <a:schemeClr val="accent1"/>
              </a:buClr>
              <a:buFont typeface="Arial" panose="020B0604020202020204" pitchFamily="34" charset="0"/>
              <a:buNone/>
              <a:tabLst/>
              <a:defRPr lang="en-US" sz="3200" b="0" kern="1200" dirty="0" smtClean="0">
                <a:solidFill>
                  <a:schemeClr val="tx1"/>
                </a:solidFill>
                <a:latin typeface="Arial" panose="020B0604020202020204" pitchFamily="34" charset="0"/>
                <a:ea typeface="+mn-ea"/>
                <a:cs typeface="Arial" panose="020B0604020202020204" pitchFamily="34" charset="0"/>
              </a:defRPr>
            </a:lvl3pPr>
            <a:lvl4pPr marL="287338" indent="-287338" algn="l" defTabSz="1851660" rtl="0" eaLnBrk="1" latinLnBrk="0" hangingPunct="1">
              <a:lnSpc>
                <a:spcPct val="100000"/>
              </a:lnSpc>
              <a:spcBef>
                <a:spcPts val="1200"/>
              </a:spcBef>
              <a:buClr>
                <a:schemeClr val="bg2"/>
              </a:buClr>
              <a:buSzPct val="100000"/>
              <a:buFont typeface="Arial" panose="020B0604020202020204" pitchFamily="34" charset="0"/>
              <a:buChar char="•"/>
              <a:tabLst/>
              <a:defRPr lang="en-US" sz="3200" kern="1200" dirty="0" smtClean="0">
                <a:solidFill>
                  <a:schemeClr val="accent2"/>
                </a:solidFill>
                <a:latin typeface="Arial" panose="020B0604020202020204" pitchFamily="34" charset="0"/>
                <a:ea typeface="+mn-ea"/>
                <a:cs typeface="Arial" panose="020B0604020202020204" pitchFamily="34" charset="0"/>
              </a:defRPr>
            </a:lvl4pPr>
            <a:lvl5pPr marL="692150" indent="-346075" algn="l" defTabSz="1851660" rtl="0" eaLnBrk="1" latinLnBrk="0" hangingPunct="1">
              <a:lnSpc>
                <a:spcPct val="100000"/>
              </a:lnSpc>
              <a:spcBef>
                <a:spcPts val="600"/>
              </a:spcBef>
              <a:buClr>
                <a:schemeClr val="bg2"/>
              </a:buClr>
              <a:buFont typeface="System Font Regular"/>
              <a:buChar char="–"/>
              <a:tabLst/>
              <a:defRPr lang="en-US" sz="3200" b="0" kern="1200" dirty="0">
                <a:solidFill>
                  <a:schemeClr val="accent2"/>
                </a:solidFill>
                <a:latin typeface="Arial" panose="020B0604020202020204" pitchFamily="34" charset="0"/>
                <a:ea typeface="+mn-ea"/>
                <a:cs typeface="Arial" panose="020B0604020202020204" pitchFamily="34" charset="0"/>
              </a:defRPr>
            </a:lvl5pPr>
            <a:lvl6pPr marL="509206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6pPr>
            <a:lvl7pPr marL="601789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7pPr>
            <a:lvl8pPr marL="694372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8pPr>
            <a:lvl9pPr marL="786955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9pPr>
          </a:lstStyle>
          <a:p>
            <a:r>
              <a:rPr lang="en-US" dirty="0">
                <a:latin typeface="Calibri" panose="020F0502020204030204" pitchFamily="34" charset="0"/>
                <a:cs typeface="Calibri" panose="020F0502020204030204" pitchFamily="34" charset="0"/>
              </a:rPr>
              <a:t>Education Materials</a:t>
            </a:r>
          </a:p>
        </p:txBody>
      </p:sp>
      <p:sp>
        <p:nvSpPr>
          <p:cNvPr id="14" name="Content Placeholder 70">
            <a:extLst>
              <a:ext uri="{FF2B5EF4-FFF2-40B4-BE49-F238E27FC236}">
                <a16:creationId xmlns:a16="http://schemas.microsoft.com/office/drawing/2014/main" id="{EB0E3B3A-FB14-3E49-A79C-6A5EDA038C97}"/>
              </a:ext>
            </a:extLst>
          </p:cNvPr>
          <p:cNvSpPr txBox="1">
            <a:spLocks/>
          </p:cNvSpPr>
          <p:nvPr/>
        </p:nvSpPr>
        <p:spPr>
          <a:xfrm>
            <a:off x="23267016" y="24834401"/>
            <a:ext cx="7546359" cy="1460754"/>
          </a:xfrm>
          <a:prstGeom prst="rect">
            <a:avLst/>
          </a:prstGeom>
        </p:spPr>
        <p:txBody>
          <a:bodyPr vert="horz" lIns="91440" tIns="45720" rIns="91440" bIns="45720" rtlCol="0">
            <a:noAutofit/>
          </a:bodyPr>
          <a:lstStyle>
            <a:lvl1pPr marL="0" indent="0" algn="l" defTabSz="1851660" rtl="0" eaLnBrk="1" latinLnBrk="0" hangingPunct="1">
              <a:lnSpc>
                <a:spcPct val="100000"/>
              </a:lnSpc>
              <a:spcBef>
                <a:spcPts val="10000"/>
              </a:spcBef>
              <a:buFont typeface="Arial" panose="020B0604020202020204" pitchFamily="34" charset="0"/>
              <a:buNone/>
              <a:defRPr lang="en-US" sz="4800" b="1" kern="1200" dirty="0" smtClean="0">
                <a:solidFill>
                  <a:schemeClr val="accent3"/>
                </a:solidFill>
                <a:latin typeface="Arial" panose="020B0604020202020204" pitchFamily="34" charset="0"/>
                <a:ea typeface="+mn-ea"/>
                <a:cs typeface="Arial" panose="020B0604020202020204" pitchFamily="34" charset="0"/>
              </a:defRPr>
            </a:lvl1pPr>
            <a:lvl2pPr marL="0" indent="0" algn="l" defTabSz="1851660" rtl="0" eaLnBrk="1" latinLnBrk="0" hangingPunct="1">
              <a:lnSpc>
                <a:spcPct val="120000"/>
              </a:lnSpc>
              <a:spcBef>
                <a:spcPts val="1200"/>
              </a:spcBef>
              <a:spcAft>
                <a:spcPts val="1200"/>
              </a:spcAft>
              <a:buClr>
                <a:schemeClr val="accent1"/>
              </a:buClr>
              <a:buFont typeface="Arial" panose="020B0604020202020204" pitchFamily="34" charset="0"/>
              <a:buNone/>
              <a:tabLst/>
              <a:defRPr lang="en-US" sz="3200" b="1" kern="1200" dirty="0" smtClean="0">
                <a:solidFill>
                  <a:schemeClr val="accent3"/>
                </a:solidFill>
                <a:latin typeface="Arial" panose="020B0604020202020204" pitchFamily="34" charset="0"/>
                <a:ea typeface="+mn-ea"/>
                <a:cs typeface="Arial" panose="020B0604020202020204" pitchFamily="34" charset="0"/>
              </a:defRPr>
            </a:lvl2pPr>
            <a:lvl3pPr marL="0" indent="0" algn="l" defTabSz="1851660" rtl="0" eaLnBrk="1" latinLnBrk="0" hangingPunct="1">
              <a:lnSpc>
                <a:spcPct val="120000"/>
              </a:lnSpc>
              <a:spcBef>
                <a:spcPts val="1800"/>
              </a:spcBef>
              <a:spcAft>
                <a:spcPts val="0"/>
              </a:spcAft>
              <a:buClr>
                <a:schemeClr val="accent1"/>
              </a:buClr>
              <a:buFont typeface="Arial" panose="020B0604020202020204" pitchFamily="34" charset="0"/>
              <a:buNone/>
              <a:tabLst/>
              <a:defRPr lang="en-US" sz="3200" b="0" kern="1200" dirty="0" smtClean="0">
                <a:solidFill>
                  <a:schemeClr val="tx1"/>
                </a:solidFill>
                <a:latin typeface="Arial" panose="020B0604020202020204" pitchFamily="34" charset="0"/>
                <a:ea typeface="+mn-ea"/>
                <a:cs typeface="Arial" panose="020B0604020202020204" pitchFamily="34" charset="0"/>
              </a:defRPr>
            </a:lvl3pPr>
            <a:lvl4pPr marL="287338" indent="-287338" algn="l" defTabSz="1851660" rtl="0" eaLnBrk="1" latinLnBrk="0" hangingPunct="1">
              <a:lnSpc>
                <a:spcPct val="100000"/>
              </a:lnSpc>
              <a:spcBef>
                <a:spcPts val="1200"/>
              </a:spcBef>
              <a:buClr>
                <a:schemeClr val="bg2"/>
              </a:buClr>
              <a:buSzPct val="100000"/>
              <a:buFont typeface="Arial" panose="020B0604020202020204" pitchFamily="34" charset="0"/>
              <a:buChar char="•"/>
              <a:tabLst/>
              <a:defRPr lang="en-US" sz="3200" kern="1200" dirty="0" smtClean="0">
                <a:solidFill>
                  <a:schemeClr val="accent2"/>
                </a:solidFill>
                <a:latin typeface="Arial" panose="020B0604020202020204" pitchFamily="34" charset="0"/>
                <a:ea typeface="+mn-ea"/>
                <a:cs typeface="Arial" panose="020B0604020202020204" pitchFamily="34" charset="0"/>
              </a:defRPr>
            </a:lvl4pPr>
            <a:lvl5pPr marL="692150" indent="-346075" algn="l" defTabSz="1851660" rtl="0" eaLnBrk="1" latinLnBrk="0" hangingPunct="1">
              <a:lnSpc>
                <a:spcPct val="100000"/>
              </a:lnSpc>
              <a:spcBef>
                <a:spcPts val="600"/>
              </a:spcBef>
              <a:buClr>
                <a:schemeClr val="bg2"/>
              </a:buClr>
              <a:buFont typeface="System Font Regular"/>
              <a:buChar char="–"/>
              <a:tabLst/>
              <a:defRPr lang="en-US" sz="3200" b="0" kern="1200" dirty="0">
                <a:solidFill>
                  <a:schemeClr val="accent2"/>
                </a:solidFill>
                <a:latin typeface="Arial" panose="020B0604020202020204" pitchFamily="34" charset="0"/>
                <a:ea typeface="+mn-ea"/>
                <a:cs typeface="Arial" panose="020B0604020202020204" pitchFamily="34" charset="0"/>
              </a:defRPr>
            </a:lvl5pPr>
            <a:lvl6pPr marL="509206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6pPr>
            <a:lvl7pPr marL="601789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7pPr>
            <a:lvl8pPr marL="694372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8pPr>
            <a:lvl9pPr marL="786955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9pPr>
          </a:lstStyle>
          <a:p>
            <a:r>
              <a:rPr lang="en-US" dirty="0">
                <a:latin typeface="Calibri" panose="020F0502020204030204" pitchFamily="34" charset="0"/>
                <a:cs typeface="Calibri" panose="020F0502020204030204" pitchFamily="34" charset="0"/>
              </a:rPr>
              <a:t>Patient Materials</a:t>
            </a:r>
          </a:p>
        </p:txBody>
      </p:sp>
      <p:sp>
        <p:nvSpPr>
          <p:cNvPr id="15" name="TextBox 14">
            <a:extLst>
              <a:ext uri="{FF2B5EF4-FFF2-40B4-BE49-F238E27FC236}">
                <a16:creationId xmlns:a16="http://schemas.microsoft.com/office/drawing/2014/main" id="{FF421AE1-DE75-0BBF-CF77-99219EF9C409}"/>
              </a:ext>
            </a:extLst>
          </p:cNvPr>
          <p:cNvSpPr txBox="1"/>
          <p:nvPr/>
        </p:nvSpPr>
        <p:spPr>
          <a:xfrm>
            <a:off x="23623690" y="29565600"/>
            <a:ext cx="3096726" cy="584775"/>
          </a:xfrm>
          <a:prstGeom prst="rect">
            <a:avLst/>
          </a:prstGeom>
          <a:noFill/>
        </p:spPr>
        <p:txBody>
          <a:bodyPr wrap="square" rtlCol="0">
            <a:spAutoFit/>
          </a:bodyPr>
          <a:lstStyle/>
          <a:p>
            <a:pPr algn="l"/>
            <a:r>
              <a:rPr lang="en-US" sz="3200" dirty="0">
                <a:solidFill>
                  <a:schemeClr val="accent3"/>
                </a:solidFill>
                <a:latin typeface="Calibri" panose="020F0502020204030204" pitchFamily="34" charset="0"/>
                <a:cs typeface="Calibri" panose="020F0502020204030204" pitchFamily="34" charset="0"/>
              </a:rPr>
              <a:t>Patient Door Sign</a:t>
            </a:r>
          </a:p>
        </p:txBody>
      </p:sp>
      <p:sp>
        <p:nvSpPr>
          <p:cNvPr id="16" name="TextBox 15">
            <a:extLst>
              <a:ext uri="{FF2B5EF4-FFF2-40B4-BE49-F238E27FC236}">
                <a16:creationId xmlns:a16="http://schemas.microsoft.com/office/drawing/2014/main" id="{18EC9FC6-A82E-69AA-077A-749B4E7E8989}"/>
              </a:ext>
            </a:extLst>
          </p:cNvPr>
          <p:cNvSpPr txBox="1"/>
          <p:nvPr/>
        </p:nvSpPr>
        <p:spPr>
          <a:xfrm>
            <a:off x="27339239" y="29734108"/>
            <a:ext cx="2368179" cy="1077218"/>
          </a:xfrm>
          <a:prstGeom prst="rect">
            <a:avLst/>
          </a:prstGeom>
          <a:noFill/>
        </p:spPr>
        <p:txBody>
          <a:bodyPr wrap="square" rtlCol="0">
            <a:spAutoFit/>
          </a:bodyPr>
          <a:lstStyle/>
          <a:p>
            <a:pPr algn="l"/>
            <a:r>
              <a:rPr lang="en-US" sz="3200" dirty="0">
                <a:solidFill>
                  <a:schemeClr val="accent3"/>
                </a:solidFill>
                <a:latin typeface="Calibri" panose="020F0502020204030204" pitchFamily="34" charset="0"/>
                <a:cs typeface="Calibri" panose="020F0502020204030204" pitchFamily="34" charset="0"/>
              </a:rPr>
              <a:t>Fitbit Device and Charger</a:t>
            </a:r>
          </a:p>
        </p:txBody>
      </p:sp>
      <p:sp>
        <p:nvSpPr>
          <p:cNvPr id="19" name="Content Placeholder 70">
            <a:extLst>
              <a:ext uri="{FF2B5EF4-FFF2-40B4-BE49-F238E27FC236}">
                <a16:creationId xmlns:a16="http://schemas.microsoft.com/office/drawing/2014/main" id="{2BFFA3D0-3DFC-B4D2-BBE6-B92297CE3DE3}"/>
              </a:ext>
            </a:extLst>
          </p:cNvPr>
          <p:cNvSpPr txBox="1">
            <a:spLocks/>
          </p:cNvSpPr>
          <p:nvPr/>
        </p:nvSpPr>
        <p:spPr>
          <a:xfrm>
            <a:off x="12319302" y="25066718"/>
            <a:ext cx="10270595" cy="990600"/>
          </a:xfrm>
          <a:prstGeom prst="rect">
            <a:avLst/>
          </a:prstGeom>
        </p:spPr>
        <p:txBody>
          <a:bodyPr vert="horz" lIns="91440" tIns="45720" rIns="91440" bIns="45720" rtlCol="0">
            <a:noAutofit/>
          </a:bodyPr>
          <a:lstStyle>
            <a:lvl1pPr marL="0" indent="0" algn="l" defTabSz="1851660" rtl="0" eaLnBrk="1" latinLnBrk="0" hangingPunct="1">
              <a:lnSpc>
                <a:spcPct val="100000"/>
              </a:lnSpc>
              <a:spcBef>
                <a:spcPts val="10000"/>
              </a:spcBef>
              <a:buFont typeface="Arial" panose="020B0604020202020204" pitchFamily="34" charset="0"/>
              <a:buNone/>
              <a:defRPr lang="en-US" sz="4800" b="1" kern="1200" dirty="0" smtClean="0">
                <a:solidFill>
                  <a:schemeClr val="accent3"/>
                </a:solidFill>
                <a:latin typeface="Arial" panose="020B0604020202020204" pitchFamily="34" charset="0"/>
                <a:ea typeface="+mn-ea"/>
                <a:cs typeface="Arial" panose="020B0604020202020204" pitchFamily="34" charset="0"/>
              </a:defRPr>
            </a:lvl1pPr>
            <a:lvl2pPr marL="0" indent="0" algn="l" defTabSz="1851660" rtl="0" eaLnBrk="1" latinLnBrk="0" hangingPunct="1">
              <a:lnSpc>
                <a:spcPct val="120000"/>
              </a:lnSpc>
              <a:spcBef>
                <a:spcPts val="1200"/>
              </a:spcBef>
              <a:spcAft>
                <a:spcPts val="1200"/>
              </a:spcAft>
              <a:buClr>
                <a:schemeClr val="accent1"/>
              </a:buClr>
              <a:buFont typeface="Arial" panose="020B0604020202020204" pitchFamily="34" charset="0"/>
              <a:buNone/>
              <a:tabLst/>
              <a:defRPr lang="en-US" sz="3200" b="1" kern="1200" dirty="0" smtClean="0">
                <a:solidFill>
                  <a:schemeClr val="accent3"/>
                </a:solidFill>
                <a:latin typeface="Arial" panose="020B0604020202020204" pitchFamily="34" charset="0"/>
                <a:ea typeface="+mn-ea"/>
                <a:cs typeface="Arial" panose="020B0604020202020204" pitchFamily="34" charset="0"/>
              </a:defRPr>
            </a:lvl2pPr>
            <a:lvl3pPr marL="0" indent="0" algn="l" defTabSz="1851660" rtl="0" eaLnBrk="1" latinLnBrk="0" hangingPunct="1">
              <a:lnSpc>
                <a:spcPct val="120000"/>
              </a:lnSpc>
              <a:spcBef>
                <a:spcPts val="1800"/>
              </a:spcBef>
              <a:spcAft>
                <a:spcPts val="0"/>
              </a:spcAft>
              <a:buClr>
                <a:schemeClr val="accent1"/>
              </a:buClr>
              <a:buFont typeface="Arial" panose="020B0604020202020204" pitchFamily="34" charset="0"/>
              <a:buNone/>
              <a:tabLst/>
              <a:defRPr lang="en-US" sz="3200" b="0" kern="1200" dirty="0" smtClean="0">
                <a:solidFill>
                  <a:schemeClr val="tx1"/>
                </a:solidFill>
                <a:latin typeface="Arial" panose="020B0604020202020204" pitchFamily="34" charset="0"/>
                <a:ea typeface="+mn-ea"/>
                <a:cs typeface="Arial" panose="020B0604020202020204" pitchFamily="34" charset="0"/>
              </a:defRPr>
            </a:lvl3pPr>
            <a:lvl4pPr marL="287338" indent="-287338" algn="l" defTabSz="1851660" rtl="0" eaLnBrk="1" latinLnBrk="0" hangingPunct="1">
              <a:lnSpc>
                <a:spcPct val="100000"/>
              </a:lnSpc>
              <a:spcBef>
                <a:spcPts val="1200"/>
              </a:spcBef>
              <a:buClr>
                <a:schemeClr val="bg2"/>
              </a:buClr>
              <a:buSzPct val="100000"/>
              <a:buFont typeface="Arial" panose="020B0604020202020204" pitchFamily="34" charset="0"/>
              <a:buChar char="•"/>
              <a:tabLst/>
              <a:defRPr lang="en-US" sz="3200" kern="1200" dirty="0" smtClean="0">
                <a:solidFill>
                  <a:schemeClr val="accent2"/>
                </a:solidFill>
                <a:latin typeface="Arial" panose="020B0604020202020204" pitchFamily="34" charset="0"/>
                <a:ea typeface="+mn-ea"/>
                <a:cs typeface="Arial" panose="020B0604020202020204" pitchFamily="34" charset="0"/>
              </a:defRPr>
            </a:lvl4pPr>
            <a:lvl5pPr marL="692150" indent="-346075" algn="l" defTabSz="1851660" rtl="0" eaLnBrk="1" latinLnBrk="0" hangingPunct="1">
              <a:lnSpc>
                <a:spcPct val="100000"/>
              </a:lnSpc>
              <a:spcBef>
                <a:spcPts val="600"/>
              </a:spcBef>
              <a:buClr>
                <a:schemeClr val="bg2"/>
              </a:buClr>
              <a:buFont typeface="System Font Regular"/>
              <a:buChar char="–"/>
              <a:tabLst/>
              <a:defRPr lang="en-US" sz="3200" b="0" kern="1200" dirty="0">
                <a:solidFill>
                  <a:schemeClr val="accent2"/>
                </a:solidFill>
                <a:latin typeface="Arial" panose="020B0604020202020204" pitchFamily="34" charset="0"/>
                <a:ea typeface="+mn-ea"/>
                <a:cs typeface="Arial" panose="020B0604020202020204" pitchFamily="34" charset="0"/>
              </a:defRPr>
            </a:lvl5pPr>
            <a:lvl6pPr marL="509206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6pPr>
            <a:lvl7pPr marL="601789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7pPr>
            <a:lvl8pPr marL="694372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8pPr>
            <a:lvl9pPr marL="7869557" indent="-462917" algn="l" defTabSz="1851660" rtl="0" eaLnBrk="1" latinLnBrk="0" hangingPunct="1">
              <a:lnSpc>
                <a:spcPct val="90000"/>
              </a:lnSpc>
              <a:spcBef>
                <a:spcPts val="1012"/>
              </a:spcBef>
              <a:buFont typeface="Arial" panose="020B0604020202020204" pitchFamily="34" charset="0"/>
              <a:buChar char="•"/>
              <a:defRPr sz="3647" kern="1200">
                <a:solidFill>
                  <a:schemeClr val="tx1"/>
                </a:solidFill>
                <a:latin typeface="+mn-lt"/>
                <a:ea typeface="+mn-ea"/>
                <a:cs typeface="+mn-cs"/>
              </a:defRPr>
            </a:lvl9pPr>
          </a:lstStyle>
          <a:p>
            <a:pPr algn="ctr"/>
            <a:r>
              <a:rPr lang="en-US" dirty="0">
                <a:latin typeface="Calibri" panose="020F0502020204030204" pitchFamily="34" charset="0"/>
                <a:cs typeface="Calibri" panose="020F0502020204030204" pitchFamily="34" charset="0"/>
              </a:rPr>
              <a:t>Baseline Characteristics</a:t>
            </a:r>
          </a:p>
        </p:txBody>
      </p:sp>
    </p:spTree>
    <p:extLst>
      <p:ext uri="{BB962C8B-B14F-4D97-AF65-F5344CB8AC3E}">
        <p14:creationId xmlns:p14="http://schemas.microsoft.com/office/powerpoint/2010/main" val="14735649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Theme1">
  <a:themeElements>
    <a:clrScheme name="CEDARS FINAL COLORS">
      <a:dk1>
        <a:srgbClr val="000000"/>
      </a:dk1>
      <a:lt1>
        <a:srgbClr val="FFFFFF"/>
      </a:lt1>
      <a:dk2>
        <a:srgbClr val="41C0C0"/>
      </a:dk2>
      <a:lt2>
        <a:srgbClr val="129ABF"/>
      </a:lt2>
      <a:accent1>
        <a:srgbClr val="DC1E34"/>
      </a:accent1>
      <a:accent2>
        <a:srgbClr val="76777B"/>
      </a:accent2>
      <a:accent3>
        <a:srgbClr val="645FAA"/>
      </a:accent3>
      <a:accent4>
        <a:srgbClr val="95C93C"/>
      </a:accent4>
      <a:accent5>
        <a:srgbClr val="F3C300"/>
      </a:accent5>
      <a:accent6>
        <a:srgbClr val="FF7F30"/>
      </a:accent6>
      <a:hlink>
        <a:srgbClr val="76777B"/>
      </a:hlink>
      <a:folHlink>
        <a:srgbClr val="76777B"/>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sz="14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5400"/>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sz="1400" dirty="0" err="1" smtClean="0">
            <a:solidFill>
              <a:schemeClr val="accent2"/>
            </a:solidFill>
          </a:defRPr>
        </a:defPPr>
      </a:lstStyle>
    </a:txDef>
  </a:objectDefaults>
  <a:extraClrSchemeLst/>
  <a:extLst>
    <a:ext uri="{05A4C25C-085E-4340-85A3-A5531E510DB2}">
      <thm15:themeFamily xmlns:thm15="http://schemas.microsoft.com/office/thememl/2012/main" name="27824_CAN_SD-BRD_AcademicPoster_OptB_TMPLT_PSTR_Cerulean_0522" id="{E93111D0-506A-0E4A-A48A-77150218F755}" vid="{002A92EB-63CD-0349-84A6-E6E31453B9C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AcademicPSTR_OptB_Cerulean_TMPLT_0522</Template>
  <TotalTime>79</TotalTime>
  <Words>1299</Words>
  <Application>Microsoft Office PowerPoint</Application>
  <PresentationFormat>Custom</PresentationFormat>
  <Paragraphs>128</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Helvetica</vt:lpstr>
      <vt:lpstr>Nunito Sans</vt:lpstr>
      <vt:lpstr>System Font Regular</vt:lpstr>
      <vt:lpstr>Theme1</vt:lpstr>
      <vt:lpstr>Stepping Up: Utilizing Wearable Activity Monitors to Improve Inpatient Ambulation During Hospitalization for Autologous Stem Cell Transplant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Stepping Up: Utilizing Wearable Activity Monitors to Improve Inpatient Ambulation During Hospitalization for Autologous Stem Cell Transplant</dc:title>
  <dc:creator>Low, Sarah</dc:creator>
  <cp:lastModifiedBy>Timothy Freitas</cp:lastModifiedBy>
  <cp:revision>3</cp:revision>
  <dcterms:created xsi:type="dcterms:W3CDTF">2023-07-18T23:46:15Z</dcterms:created>
  <dcterms:modified xsi:type="dcterms:W3CDTF">2023-08-24T15:52:19Z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2019-11-07T00:00:00Z</vt:filetime>
  </property>
  <property fmtid="{D5CDD505-2E9C-101B-9397-08002B2CF9AE}" pid="3" name="Creator">
    <vt:lpwstr>Adobe InDesign 15.0 (Macintosh)</vt:lpwstr>
  </property>
  <property fmtid="{D5CDD505-2E9C-101B-9397-08002B2CF9AE}" pid="4" name="LastSaved">
    <vt:filetime>2019-11-10T00:00:00Z</vt:filetime>
  </property>
</Properties>
</file>