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4" r:id="rId1"/>
  </p:sldMasterIdLst>
  <p:notesMasterIdLst>
    <p:notesMasterId r:id="rId55"/>
  </p:notesMasterIdLst>
  <p:handoutMasterIdLst>
    <p:handoutMasterId r:id="rId56"/>
  </p:handoutMasterIdLst>
  <p:sldIdLst>
    <p:sldId id="3363" r:id="rId2"/>
    <p:sldId id="3359" r:id="rId3"/>
    <p:sldId id="3307" r:id="rId4"/>
    <p:sldId id="3374" r:id="rId5"/>
    <p:sldId id="3372" r:id="rId6"/>
    <p:sldId id="3367" r:id="rId7"/>
    <p:sldId id="3373" r:id="rId8"/>
    <p:sldId id="3371" r:id="rId9"/>
    <p:sldId id="3376" r:id="rId10"/>
    <p:sldId id="3377" r:id="rId11"/>
    <p:sldId id="3378" r:id="rId12"/>
    <p:sldId id="3379" r:id="rId13"/>
    <p:sldId id="3383" r:id="rId14"/>
    <p:sldId id="3380" r:id="rId15"/>
    <p:sldId id="3381" r:id="rId16"/>
    <p:sldId id="3369" r:id="rId17"/>
    <p:sldId id="3387" r:id="rId18"/>
    <p:sldId id="3399" r:id="rId19"/>
    <p:sldId id="3360" r:id="rId20"/>
    <p:sldId id="3362" r:id="rId21"/>
    <p:sldId id="3385" r:id="rId22"/>
    <p:sldId id="3389" r:id="rId23"/>
    <p:sldId id="3390" r:id="rId24"/>
    <p:sldId id="3388" r:id="rId25"/>
    <p:sldId id="3391" r:id="rId26"/>
    <p:sldId id="3386" r:id="rId27"/>
    <p:sldId id="3322" r:id="rId28"/>
    <p:sldId id="3361" r:id="rId29"/>
    <p:sldId id="3324" r:id="rId30"/>
    <p:sldId id="3325" r:id="rId31"/>
    <p:sldId id="3392" r:id="rId32"/>
    <p:sldId id="3393" r:id="rId33"/>
    <p:sldId id="3394" r:id="rId34"/>
    <p:sldId id="3251" r:id="rId35"/>
    <p:sldId id="3404" r:id="rId36"/>
    <p:sldId id="3405" r:id="rId37"/>
    <p:sldId id="3406" r:id="rId38"/>
    <p:sldId id="3407" r:id="rId39"/>
    <p:sldId id="3408" r:id="rId40"/>
    <p:sldId id="3409" r:id="rId41"/>
    <p:sldId id="3410" r:id="rId42"/>
    <p:sldId id="3411" r:id="rId43"/>
    <p:sldId id="3412" r:id="rId44"/>
    <p:sldId id="3413" r:id="rId45"/>
    <p:sldId id="3414" r:id="rId46"/>
    <p:sldId id="3402" r:id="rId47"/>
    <p:sldId id="3333" r:id="rId48"/>
    <p:sldId id="3403" r:id="rId49"/>
    <p:sldId id="3396" r:id="rId50"/>
    <p:sldId id="3397" r:id="rId51"/>
    <p:sldId id="3400" r:id="rId52"/>
    <p:sldId id="3395" r:id="rId53"/>
    <p:sldId id="3398"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121107-91AA-444C-9EAF-7CCDB09218EC}">
          <p14:sldIdLst>
            <p14:sldId id="3363"/>
            <p14:sldId id="3359"/>
            <p14:sldId id="3307"/>
            <p14:sldId id="3374"/>
            <p14:sldId id="3372"/>
            <p14:sldId id="3367"/>
            <p14:sldId id="3373"/>
            <p14:sldId id="3371"/>
            <p14:sldId id="3376"/>
            <p14:sldId id="3377"/>
            <p14:sldId id="3378"/>
            <p14:sldId id="3379"/>
            <p14:sldId id="3383"/>
            <p14:sldId id="3380"/>
            <p14:sldId id="3381"/>
            <p14:sldId id="3369"/>
            <p14:sldId id="3387"/>
            <p14:sldId id="3399"/>
            <p14:sldId id="3360"/>
            <p14:sldId id="3362"/>
            <p14:sldId id="3385"/>
            <p14:sldId id="3389"/>
            <p14:sldId id="3390"/>
            <p14:sldId id="3388"/>
            <p14:sldId id="3391"/>
            <p14:sldId id="3386"/>
            <p14:sldId id="3322"/>
            <p14:sldId id="3361"/>
            <p14:sldId id="3324"/>
            <p14:sldId id="3325"/>
            <p14:sldId id="3392"/>
            <p14:sldId id="3393"/>
            <p14:sldId id="3394"/>
            <p14:sldId id="3251"/>
            <p14:sldId id="3404"/>
            <p14:sldId id="3405"/>
            <p14:sldId id="3406"/>
            <p14:sldId id="3407"/>
            <p14:sldId id="3408"/>
            <p14:sldId id="3409"/>
            <p14:sldId id="3410"/>
            <p14:sldId id="3411"/>
            <p14:sldId id="3412"/>
            <p14:sldId id="3413"/>
            <p14:sldId id="3414"/>
            <p14:sldId id="3402"/>
            <p14:sldId id="3333"/>
            <p14:sldId id="3403"/>
            <p14:sldId id="3396"/>
            <p14:sldId id="3397"/>
            <p14:sldId id="3400"/>
            <p14:sldId id="3395"/>
            <p14:sldId id="33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0B6C1"/>
    <a:srgbClr val="C65246"/>
    <a:srgbClr val="EF39E6"/>
    <a:srgbClr val="32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5749" autoAdjust="0"/>
  </p:normalViewPr>
  <p:slideViewPr>
    <p:cSldViewPr>
      <p:cViewPr varScale="1">
        <p:scale>
          <a:sx n="85" d="100"/>
          <a:sy n="85" d="100"/>
        </p:scale>
        <p:origin x="1411" y="43"/>
      </p:cViewPr>
      <p:guideLst>
        <p:guide orient="horz" pos="2160"/>
        <p:guide pos="2880"/>
      </p:guideLst>
    </p:cSldViewPr>
  </p:slideViewPr>
  <p:outlineViewPr>
    <p:cViewPr>
      <p:scale>
        <a:sx n="33" d="100"/>
        <a:sy n="33" d="100"/>
      </p:scale>
      <p:origin x="0" y="-5184"/>
    </p:cViewPr>
  </p:outlineViewPr>
  <p:notesTextViewPr>
    <p:cViewPr>
      <p:scale>
        <a:sx n="1" d="1"/>
        <a:sy n="1" d="1"/>
      </p:scale>
      <p:origin x="0" y="0"/>
    </p:cViewPr>
  </p:notesTextViewPr>
  <p:sorterViewPr>
    <p:cViewPr>
      <p:scale>
        <a:sx n="100" d="100"/>
        <a:sy n="100" d="100"/>
      </p:scale>
      <p:origin x="0" y="-6416"/>
    </p:cViewPr>
  </p:sorterViewPr>
  <p:notesViewPr>
    <p:cSldViewPr>
      <p:cViewPr varScale="1">
        <p:scale>
          <a:sx n="53" d="100"/>
          <a:sy n="53" d="100"/>
        </p:scale>
        <p:origin x="2624"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rgaret\Desktop\Education%20Coalition\Allowable%20GROWTH%20History%201972.73%20to%202019.20.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garet\Desktop\ISFIS\sharing%20and%20reorg\chart%20of%20number%20of%20Iowa%20School%20Distric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arry\Desktop\Desktop\Spreadsheets\ISL%20Prorate%20Math%20Proof.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arry\Desktop\Desktop\Spreadsheets\ISL%20Prorate%20Math%20Proof.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dirty="0"/>
              <a:t>Iowa State Cost Per Pupil Funding History</a:t>
            </a:r>
          </a:p>
        </c:rich>
      </c:tx>
      <c:layout>
        <c:manualLayout>
          <c:xMode val="edge"/>
          <c:yMode val="edge"/>
          <c:x val="0.33365682230897603"/>
          <c:y val="1.3158181098009515E-2"/>
        </c:manualLayout>
      </c:layout>
      <c:overlay val="0"/>
    </c:title>
    <c:autoTitleDeleted val="0"/>
    <c:plotArea>
      <c:layout>
        <c:manualLayout>
          <c:layoutTarget val="inner"/>
          <c:xMode val="edge"/>
          <c:yMode val="edge"/>
          <c:x val="9.2027946224525939E-2"/>
          <c:y val="0.11521067234435077"/>
          <c:w val="0.89045516308922135"/>
          <c:h val="0.74379397316540075"/>
        </c:manualLayout>
      </c:layout>
      <c:lineChart>
        <c:grouping val="standard"/>
        <c:varyColors val="0"/>
        <c:ser>
          <c:idx val="0"/>
          <c:order val="0"/>
          <c:dPt>
            <c:idx val="25"/>
            <c:marker>
              <c:spPr>
                <a:solidFill>
                  <a:schemeClr val="accent1">
                    <a:lumMod val="75000"/>
                  </a:schemeClr>
                </a:solidFill>
                <a:ln>
                  <a:solidFill>
                    <a:srgbClr val="0070C0"/>
                  </a:solidFill>
                </a:ln>
              </c:spPr>
            </c:marker>
            <c:bubble3D val="0"/>
            <c:extLst>
              <c:ext xmlns:c16="http://schemas.microsoft.com/office/drawing/2014/chart" uri="{C3380CC4-5D6E-409C-BE32-E72D297353CC}">
                <c16:uniqueId val="{00000000-CD0D-4C05-A94F-500947CBDD0D}"/>
              </c:ext>
            </c:extLst>
          </c:dPt>
          <c:trendline>
            <c:trendlineType val="linear"/>
            <c:dispRSqr val="0"/>
            <c:dispEq val="0"/>
          </c:trendline>
          <c:cat>
            <c:strRef>
              <c:f>Sheet1!$A$3:$A$50</c:f>
              <c:strCache>
                <c:ptCount val="48"/>
                <c:pt idx="0">
                  <c:v>72/73</c:v>
                </c:pt>
                <c:pt idx="1">
                  <c:v>73/74</c:v>
                </c:pt>
                <c:pt idx="2">
                  <c:v>74/75</c:v>
                </c:pt>
                <c:pt idx="3">
                  <c:v>75/76</c:v>
                </c:pt>
                <c:pt idx="4">
                  <c:v>76/77</c:v>
                </c:pt>
                <c:pt idx="5">
                  <c:v>77/78</c:v>
                </c:pt>
                <c:pt idx="6">
                  <c:v>78/79</c:v>
                </c:pt>
                <c:pt idx="7">
                  <c:v>79/80</c:v>
                </c:pt>
                <c:pt idx="8">
                  <c:v>80/81</c:v>
                </c:pt>
                <c:pt idx="9">
                  <c:v>81/82</c:v>
                </c:pt>
                <c:pt idx="10">
                  <c:v>82/83</c:v>
                </c:pt>
                <c:pt idx="11">
                  <c:v>83/84</c:v>
                </c:pt>
                <c:pt idx="12">
                  <c:v>84/85</c:v>
                </c:pt>
                <c:pt idx="13">
                  <c:v>85/86</c:v>
                </c:pt>
                <c:pt idx="14">
                  <c:v>86/87</c:v>
                </c:pt>
                <c:pt idx="15">
                  <c:v>87/88</c:v>
                </c:pt>
                <c:pt idx="16">
                  <c:v>88/89</c:v>
                </c:pt>
                <c:pt idx="17">
                  <c:v>89/90</c:v>
                </c:pt>
                <c:pt idx="18">
                  <c:v>90/91</c:v>
                </c:pt>
                <c:pt idx="19">
                  <c:v>91/92</c:v>
                </c:pt>
                <c:pt idx="20">
                  <c:v>92/93</c:v>
                </c:pt>
                <c:pt idx="21">
                  <c:v>93/94</c:v>
                </c:pt>
                <c:pt idx="22">
                  <c:v>94/95</c:v>
                </c:pt>
                <c:pt idx="23">
                  <c:v>95/96</c:v>
                </c:pt>
                <c:pt idx="24">
                  <c:v>96/97</c:v>
                </c:pt>
                <c:pt idx="25">
                  <c:v>97/98</c:v>
                </c:pt>
                <c:pt idx="26">
                  <c:v>98/99</c:v>
                </c:pt>
                <c:pt idx="27">
                  <c:v>99/00</c:v>
                </c:pt>
                <c:pt idx="28">
                  <c:v>00/01</c:v>
                </c:pt>
                <c:pt idx="29">
                  <c:v>01/02</c:v>
                </c:pt>
                <c:pt idx="30">
                  <c:v>02/03</c:v>
                </c:pt>
                <c:pt idx="31">
                  <c:v>03/04</c:v>
                </c:pt>
                <c:pt idx="32">
                  <c:v>04/05</c:v>
                </c:pt>
                <c:pt idx="33">
                  <c:v>05/06</c:v>
                </c:pt>
                <c:pt idx="34">
                  <c:v>06/07</c:v>
                </c:pt>
                <c:pt idx="35">
                  <c:v>07/08</c:v>
                </c:pt>
                <c:pt idx="36">
                  <c:v>08/09</c:v>
                </c:pt>
                <c:pt idx="37">
                  <c:v>09/10</c:v>
                </c:pt>
                <c:pt idx="38">
                  <c:v>10/11</c:v>
                </c:pt>
                <c:pt idx="39">
                  <c:v>11/12</c:v>
                </c:pt>
                <c:pt idx="40">
                  <c:v>12/13</c:v>
                </c:pt>
                <c:pt idx="41">
                  <c:v>13/14</c:v>
                </c:pt>
                <c:pt idx="42">
                  <c:v>14/15</c:v>
                </c:pt>
                <c:pt idx="43">
                  <c:v>15/16</c:v>
                </c:pt>
                <c:pt idx="44">
                  <c:v>16/17</c:v>
                </c:pt>
                <c:pt idx="45">
                  <c:v>17/18</c:v>
                </c:pt>
                <c:pt idx="46">
                  <c:v>18/19</c:v>
                </c:pt>
                <c:pt idx="47">
                  <c:v>19/20</c:v>
                </c:pt>
              </c:strCache>
            </c:strRef>
          </c:cat>
          <c:val>
            <c:numRef>
              <c:f>Sheet1!$B$3:$B$50</c:f>
              <c:numCache>
                <c:formatCode>.00000</c:formatCode>
                <c:ptCount val="48"/>
                <c:pt idx="0">
                  <c:v>4.9279999999999997E-2</c:v>
                </c:pt>
                <c:pt idx="1">
                  <c:v>0.05</c:v>
                </c:pt>
                <c:pt idx="2">
                  <c:v>0.08</c:v>
                </c:pt>
                <c:pt idx="3">
                  <c:v>0.107</c:v>
                </c:pt>
                <c:pt idx="4">
                  <c:v>9.8250000000000004E-2</c:v>
                </c:pt>
                <c:pt idx="5">
                  <c:v>7.8399999999999997E-2</c:v>
                </c:pt>
                <c:pt idx="6">
                  <c:v>9.4219999999999998E-2</c:v>
                </c:pt>
                <c:pt idx="7">
                  <c:v>9.4839999999999994E-2</c:v>
                </c:pt>
                <c:pt idx="8">
                  <c:v>0.13592000000000001</c:v>
                </c:pt>
                <c:pt idx="9">
                  <c:v>0.05</c:v>
                </c:pt>
                <c:pt idx="10">
                  <c:v>7.0000000000000007E-2</c:v>
                </c:pt>
                <c:pt idx="11">
                  <c:v>6.1030000000000001E-2</c:v>
                </c:pt>
                <c:pt idx="12">
                  <c:v>2.5399999999999999E-2</c:v>
                </c:pt>
                <c:pt idx="13">
                  <c:v>5.3249999999999999E-2</c:v>
                </c:pt>
                <c:pt idx="14">
                  <c:v>3.8429999999999999E-2</c:v>
                </c:pt>
                <c:pt idx="15">
                  <c:v>3.4689999999999999E-2</c:v>
                </c:pt>
                <c:pt idx="16">
                  <c:v>3.5920000000000001E-2</c:v>
                </c:pt>
                <c:pt idx="17">
                  <c:v>3.5340000000000003E-2</c:v>
                </c:pt>
                <c:pt idx="18">
                  <c:v>7.1819999999999995E-2</c:v>
                </c:pt>
                <c:pt idx="19">
                  <c:v>4.2110000000000002E-2</c:v>
                </c:pt>
                <c:pt idx="20">
                  <c:v>4.1509999999999998E-2</c:v>
                </c:pt>
                <c:pt idx="21">
                  <c:v>2.1000000000000001E-2</c:v>
                </c:pt>
                <c:pt idx="22">
                  <c:v>2.8500000000000001E-2</c:v>
                </c:pt>
                <c:pt idx="23">
                  <c:v>3.5000000000000003E-2</c:v>
                </c:pt>
                <c:pt idx="24">
                  <c:v>3.3000000000000002E-2</c:v>
                </c:pt>
                <c:pt idx="25">
                  <c:v>3.5000000000000003E-2</c:v>
                </c:pt>
                <c:pt idx="26">
                  <c:v>3.5000000000000003E-2</c:v>
                </c:pt>
                <c:pt idx="27">
                  <c:v>0.03</c:v>
                </c:pt>
                <c:pt idx="28">
                  <c:v>0.04</c:v>
                </c:pt>
                <c:pt idx="29">
                  <c:v>0.04</c:v>
                </c:pt>
                <c:pt idx="30">
                  <c:v>0.01</c:v>
                </c:pt>
                <c:pt idx="31">
                  <c:v>0.02</c:v>
                </c:pt>
                <c:pt idx="32">
                  <c:v>0.02</c:v>
                </c:pt>
                <c:pt idx="33">
                  <c:v>0.04</c:v>
                </c:pt>
                <c:pt idx="34">
                  <c:v>0.04</c:v>
                </c:pt>
                <c:pt idx="35">
                  <c:v>0.04</c:v>
                </c:pt>
                <c:pt idx="36">
                  <c:v>0.04</c:v>
                </c:pt>
                <c:pt idx="37">
                  <c:v>0.04</c:v>
                </c:pt>
                <c:pt idx="38">
                  <c:v>0.02</c:v>
                </c:pt>
                <c:pt idx="39">
                  <c:v>0</c:v>
                </c:pt>
                <c:pt idx="40">
                  <c:v>0.02</c:v>
                </c:pt>
                <c:pt idx="41">
                  <c:v>0.02</c:v>
                </c:pt>
                <c:pt idx="42">
                  <c:v>0.04</c:v>
                </c:pt>
                <c:pt idx="43">
                  <c:v>1.2500000000000001E-2</c:v>
                </c:pt>
                <c:pt idx="44">
                  <c:v>2.2499999999999999E-2</c:v>
                </c:pt>
                <c:pt idx="45">
                  <c:v>1.11E-2</c:v>
                </c:pt>
                <c:pt idx="46">
                  <c:v>0.01</c:v>
                </c:pt>
                <c:pt idx="47">
                  <c:v>2.06E-2</c:v>
                </c:pt>
              </c:numCache>
            </c:numRef>
          </c:val>
          <c:smooth val="0"/>
          <c:extLst>
            <c:ext xmlns:c16="http://schemas.microsoft.com/office/drawing/2014/chart" uri="{C3380CC4-5D6E-409C-BE32-E72D297353CC}">
              <c16:uniqueId val="{00000001-CD0D-4C05-A94F-500947CBDD0D}"/>
            </c:ext>
          </c:extLst>
        </c:ser>
        <c:dLbls>
          <c:showLegendKey val="0"/>
          <c:showVal val="0"/>
          <c:showCatName val="0"/>
          <c:showSerName val="0"/>
          <c:showPercent val="0"/>
          <c:showBubbleSize val="0"/>
        </c:dLbls>
        <c:marker val="1"/>
        <c:smooth val="0"/>
        <c:axId val="574143208"/>
        <c:axId val="1"/>
      </c:lineChart>
      <c:catAx>
        <c:axId val="574143208"/>
        <c:scaling>
          <c:orientation val="minMax"/>
        </c:scaling>
        <c:delete val="0"/>
        <c:axPos val="b"/>
        <c:numFmt formatCode="General" sourceLinked="1"/>
        <c:majorTickMark val="none"/>
        <c:minorTickMark val="none"/>
        <c:tickLblPos val="nextTo"/>
        <c:txPr>
          <a:bodyPr rot="-540000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0.16000000000000003"/>
          <c:min val="0"/>
        </c:scaling>
        <c:delete val="0"/>
        <c:axPos val="l"/>
        <c:majorGridlines/>
        <c:title>
          <c:tx>
            <c:rich>
              <a:bodyPr/>
              <a:lstStyle/>
              <a:p>
                <a:pPr>
                  <a:defRPr sz="900" b="1" i="0" u="none" strike="noStrike" baseline="0">
                    <a:solidFill>
                      <a:srgbClr val="000000"/>
                    </a:solidFill>
                    <a:latin typeface="Calibri"/>
                    <a:ea typeface="Calibri"/>
                    <a:cs typeface="Calibri"/>
                  </a:defRPr>
                </a:pPr>
                <a:r>
                  <a:rPr lang="en-US" dirty="0"/>
                  <a:t>Percent Increase in State Cost Per Pupil </a:t>
                </a:r>
              </a:p>
            </c:rich>
          </c:tx>
          <c:layout/>
          <c:overlay val="0"/>
        </c:title>
        <c:numFmt formatCode="0%" sourceLinked="0"/>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74143208"/>
        <c:crosses val="autoZero"/>
        <c:crossBetween val="between"/>
      </c:valAx>
      <c:spPr>
        <a:solidFill>
          <a:srgbClr val="FFFF99"/>
        </a:solidFill>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dirty="0"/>
              <a:t>Number of Iowa Public School Districts </a:t>
            </a:r>
          </a:p>
          <a:p>
            <a:pPr>
              <a:defRPr/>
            </a:pPr>
            <a:r>
              <a:rPr lang="en-US" dirty="0"/>
              <a:t>1999-00 through 2019-20</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v>Number of Iowa School Districts</c:v>
          </c:tx>
          <c:spPr>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9525" cap="flat" cmpd="sng" algn="ctr">
              <a:solidFill>
                <a:schemeClr val="accent1">
                  <a:shade val="95000"/>
                </a:schemeClr>
              </a:solidFill>
              <a:round/>
            </a:ln>
            <a:effectLst/>
          </c:spPr>
          <c:invertIfNegative val="0"/>
          <c:cat>
            <c:strRef>
              <c:f>Sheet1!$A$20:$A$40</c:f>
              <c:strCache>
                <c:ptCount val="21"/>
                <c:pt idx="0">
                  <c:v>1999-2000</c:v>
                </c:pt>
                <c:pt idx="1">
                  <c:v>2000-01</c:v>
                </c:pt>
                <c:pt idx="2">
                  <c:v>2001-02</c:v>
                </c:pt>
                <c:pt idx="3">
                  <c:v>2002-03</c:v>
                </c:pt>
                <c:pt idx="4">
                  <c:v>2003-04</c:v>
                </c:pt>
                <c:pt idx="5">
                  <c:v>2004-05</c:v>
                </c:pt>
                <c:pt idx="6">
                  <c:v>2005-06</c:v>
                </c:pt>
                <c:pt idx="7">
                  <c:v>2006-07</c:v>
                </c:pt>
                <c:pt idx="8">
                  <c:v>2007-08</c:v>
                </c:pt>
                <c:pt idx="9">
                  <c:v>2008-09</c:v>
                </c:pt>
                <c:pt idx="10">
                  <c:v>2009-10</c:v>
                </c:pt>
                <c:pt idx="11">
                  <c:v>2010-11</c:v>
                </c:pt>
                <c:pt idx="12">
                  <c:v>2011-12</c:v>
                </c:pt>
                <c:pt idx="13">
                  <c:v>2012-13</c:v>
                </c:pt>
                <c:pt idx="14">
                  <c:v>2013-14</c:v>
                </c:pt>
                <c:pt idx="15">
                  <c:v>2014-15</c:v>
                </c:pt>
                <c:pt idx="16">
                  <c:v>2015-16</c:v>
                </c:pt>
                <c:pt idx="17">
                  <c:v>2016-17</c:v>
                </c:pt>
                <c:pt idx="18">
                  <c:v>2017-18</c:v>
                </c:pt>
                <c:pt idx="19">
                  <c:v>2018-19</c:v>
                </c:pt>
                <c:pt idx="20">
                  <c:v>2019-20</c:v>
                </c:pt>
              </c:strCache>
            </c:strRef>
          </c:cat>
          <c:val>
            <c:numRef>
              <c:f>Sheet1!$B$20:$B$40</c:f>
              <c:numCache>
                <c:formatCode>_(* #,##0_);_(* \(#,##0\);_(* "-"??_);_(@_)</c:formatCode>
                <c:ptCount val="21"/>
                <c:pt idx="0">
                  <c:v>374</c:v>
                </c:pt>
                <c:pt idx="1">
                  <c:v>374</c:v>
                </c:pt>
                <c:pt idx="2">
                  <c:v>374</c:v>
                </c:pt>
                <c:pt idx="3">
                  <c:v>374</c:v>
                </c:pt>
                <c:pt idx="4">
                  <c:v>374</c:v>
                </c:pt>
                <c:pt idx="5">
                  <c:v>367</c:v>
                </c:pt>
                <c:pt idx="6">
                  <c:v>367</c:v>
                </c:pt>
                <c:pt idx="7">
                  <c:v>367</c:v>
                </c:pt>
                <c:pt idx="8">
                  <c:v>367</c:v>
                </c:pt>
                <c:pt idx="9">
                  <c:v>367</c:v>
                </c:pt>
                <c:pt idx="10">
                  <c:v>361</c:v>
                </c:pt>
                <c:pt idx="11">
                  <c:v>359</c:v>
                </c:pt>
                <c:pt idx="12">
                  <c:v>351</c:v>
                </c:pt>
                <c:pt idx="13">
                  <c:v>348</c:v>
                </c:pt>
                <c:pt idx="14">
                  <c:v>345</c:v>
                </c:pt>
                <c:pt idx="15">
                  <c:v>338</c:v>
                </c:pt>
                <c:pt idx="16">
                  <c:v>336</c:v>
                </c:pt>
                <c:pt idx="17">
                  <c:v>333</c:v>
                </c:pt>
                <c:pt idx="18">
                  <c:v>333</c:v>
                </c:pt>
                <c:pt idx="19">
                  <c:v>330</c:v>
                </c:pt>
                <c:pt idx="20">
                  <c:v>327</c:v>
                </c:pt>
              </c:numCache>
            </c:numRef>
          </c:val>
          <c:extLst>
            <c:ext xmlns:c16="http://schemas.microsoft.com/office/drawing/2014/chart" uri="{C3380CC4-5D6E-409C-BE32-E72D297353CC}">
              <c16:uniqueId val="{00000000-7C4E-4197-8E42-E72AF9D6E1FA}"/>
            </c:ext>
          </c:extLst>
        </c:ser>
        <c:dLbls>
          <c:showLegendKey val="0"/>
          <c:showVal val="0"/>
          <c:showCatName val="0"/>
          <c:showSerName val="0"/>
          <c:showPercent val="0"/>
          <c:showBubbleSize val="0"/>
        </c:dLbls>
        <c:gapWidth val="219"/>
        <c:axId val="404985440"/>
        <c:axId val="404981176"/>
      </c:barChart>
      <c:lineChart>
        <c:grouping val="standard"/>
        <c:varyColors val="0"/>
        <c:ser>
          <c:idx val="1"/>
          <c:order val="1"/>
          <c:tx>
            <c:v>Per Pupil Cost set by SSA</c:v>
          </c:tx>
          <c:spPr>
            <a:ln w="15875" cap="rnd">
              <a:solidFill>
                <a:srgbClr val="FF0000"/>
              </a:solidFill>
              <a:round/>
            </a:ln>
            <a:effectLst/>
          </c:spPr>
          <c:marker>
            <c:symbol val="none"/>
          </c:marker>
          <c:cat>
            <c:strRef>
              <c:f>Sheet1!$A$20:$A$40</c:f>
              <c:strCache>
                <c:ptCount val="21"/>
                <c:pt idx="0">
                  <c:v>1999-2000</c:v>
                </c:pt>
                <c:pt idx="1">
                  <c:v>2000-01</c:v>
                </c:pt>
                <c:pt idx="2">
                  <c:v>2001-02</c:v>
                </c:pt>
                <c:pt idx="3">
                  <c:v>2002-03</c:v>
                </c:pt>
                <c:pt idx="4">
                  <c:v>2003-04</c:v>
                </c:pt>
                <c:pt idx="5">
                  <c:v>2004-05</c:v>
                </c:pt>
                <c:pt idx="6">
                  <c:v>2005-06</c:v>
                </c:pt>
                <c:pt idx="7">
                  <c:v>2006-07</c:v>
                </c:pt>
                <c:pt idx="8">
                  <c:v>2007-08</c:v>
                </c:pt>
                <c:pt idx="9">
                  <c:v>2008-09</c:v>
                </c:pt>
                <c:pt idx="10">
                  <c:v>2009-10</c:v>
                </c:pt>
                <c:pt idx="11">
                  <c:v>2010-11</c:v>
                </c:pt>
                <c:pt idx="12">
                  <c:v>2011-12</c:v>
                </c:pt>
                <c:pt idx="13">
                  <c:v>2012-13</c:v>
                </c:pt>
                <c:pt idx="14">
                  <c:v>2013-14</c:v>
                </c:pt>
                <c:pt idx="15">
                  <c:v>2014-15</c:v>
                </c:pt>
                <c:pt idx="16">
                  <c:v>2015-16</c:v>
                </c:pt>
                <c:pt idx="17">
                  <c:v>2016-17</c:v>
                </c:pt>
                <c:pt idx="18">
                  <c:v>2017-18</c:v>
                </c:pt>
                <c:pt idx="19">
                  <c:v>2018-19</c:v>
                </c:pt>
                <c:pt idx="20">
                  <c:v>2019-20</c:v>
                </c:pt>
              </c:strCache>
            </c:strRef>
          </c:cat>
          <c:val>
            <c:numRef>
              <c:f>Sheet1!$C$20:$C$40</c:f>
              <c:numCache>
                <c:formatCode>.00000</c:formatCode>
                <c:ptCount val="21"/>
                <c:pt idx="0">
                  <c:v>0.03</c:v>
                </c:pt>
                <c:pt idx="1">
                  <c:v>0.04</c:v>
                </c:pt>
                <c:pt idx="2">
                  <c:v>0.04</c:v>
                </c:pt>
                <c:pt idx="3">
                  <c:v>0.01</c:v>
                </c:pt>
                <c:pt idx="4">
                  <c:v>0.02</c:v>
                </c:pt>
                <c:pt idx="5">
                  <c:v>0.02</c:v>
                </c:pt>
                <c:pt idx="6">
                  <c:v>0.04</c:v>
                </c:pt>
                <c:pt idx="7">
                  <c:v>0.04</c:v>
                </c:pt>
                <c:pt idx="8">
                  <c:v>0.04</c:v>
                </c:pt>
                <c:pt idx="9">
                  <c:v>0.04</c:v>
                </c:pt>
                <c:pt idx="10">
                  <c:v>0.04</c:v>
                </c:pt>
                <c:pt idx="11">
                  <c:v>0.02</c:v>
                </c:pt>
                <c:pt idx="12">
                  <c:v>0</c:v>
                </c:pt>
                <c:pt idx="13">
                  <c:v>0.02</c:v>
                </c:pt>
                <c:pt idx="14">
                  <c:v>0.02</c:v>
                </c:pt>
                <c:pt idx="15">
                  <c:v>0.04</c:v>
                </c:pt>
                <c:pt idx="16">
                  <c:v>1.2500000000000001E-2</c:v>
                </c:pt>
                <c:pt idx="17">
                  <c:v>2.2499999999999999E-2</c:v>
                </c:pt>
                <c:pt idx="18">
                  <c:v>1.11E-2</c:v>
                </c:pt>
                <c:pt idx="19">
                  <c:v>0.01</c:v>
                </c:pt>
                <c:pt idx="20">
                  <c:v>2.1000000000000001E-2</c:v>
                </c:pt>
              </c:numCache>
            </c:numRef>
          </c:val>
          <c:smooth val="0"/>
          <c:extLst>
            <c:ext xmlns:c16="http://schemas.microsoft.com/office/drawing/2014/chart" uri="{C3380CC4-5D6E-409C-BE32-E72D297353CC}">
              <c16:uniqueId val="{00000001-7C4E-4197-8E42-E72AF9D6E1FA}"/>
            </c:ext>
          </c:extLst>
        </c:ser>
        <c:dLbls>
          <c:showLegendKey val="0"/>
          <c:showVal val="0"/>
          <c:showCatName val="0"/>
          <c:showSerName val="0"/>
          <c:showPercent val="0"/>
          <c:showBubbleSize val="0"/>
        </c:dLbls>
        <c:marker val="1"/>
        <c:smooth val="0"/>
        <c:axId val="609867480"/>
        <c:axId val="609868464"/>
      </c:lineChart>
      <c:catAx>
        <c:axId val="40498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404981176"/>
        <c:crosses val="autoZero"/>
        <c:auto val="1"/>
        <c:lblAlgn val="ctr"/>
        <c:lblOffset val="100"/>
        <c:noMultiLvlLbl val="0"/>
      </c:catAx>
      <c:valAx>
        <c:axId val="404981176"/>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404985440"/>
        <c:crosses val="autoZero"/>
        <c:crossBetween val="between"/>
      </c:valAx>
      <c:valAx>
        <c:axId val="609868464"/>
        <c:scaling>
          <c:orientation val="minMax"/>
          <c:max val="7.0000000000000007E-2"/>
        </c:scaling>
        <c:delete val="0"/>
        <c:axPos val="r"/>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09867480"/>
        <c:crosses val="max"/>
        <c:crossBetween val="between"/>
      </c:valAx>
      <c:catAx>
        <c:axId val="609867480"/>
        <c:scaling>
          <c:orientation val="minMax"/>
        </c:scaling>
        <c:delete val="1"/>
        <c:axPos val="b"/>
        <c:numFmt formatCode="General" sourceLinked="1"/>
        <c:majorTickMark val="none"/>
        <c:minorTickMark val="none"/>
        <c:tickLblPos val="nextTo"/>
        <c:crossAx val="60986846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Calculation of State and Local Share</a:t>
            </a:r>
          </a:p>
          <a:p>
            <a:pPr>
              <a:defRPr sz="2000"/>
            </a:pPr>
            <a:r>
              <a:rPr lang="en-US" sz="2000" dirty="0"/>
              <a:t>Instructional Support Program</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2"/>
          <c:order val="0"/>
          <c:tx>
            <c:strRef>
              <c:f>Sheet1!$H$6</c:f>
              <c:strCache>
                <c:ptCount val="1"/>
                <c:pt idx="0">
                  <c:v>State Share</c:v>
                </c:pt>
              </c:strCache>
            </c:strRef>
          </c:tx>
          <c:spPr>
            <a:solidFill>
              <a:schemeClr val="accent5"/>
            </a:solidFill>
            <a:ln>
              <a:noFill/>
            </a:ln>
            <a:effectLst/>
          </c:spPr>
          <c:invertIfNegative val="0"/>
          <c:dLbls>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172-4477-8962-11B353A73A06}"/>
                </c:ext>
              </c:extLst>
            </c:dLbl>
            <c:dLbl>
              <c:idx val="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172-4477-8962-11B353A73A06}"/>
                </c:ext>
              </c:extLst>
            </c:dLbl>
            <c:dLbl>
              <c:idx val="2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172-4477-8962-11B353A73A06}"/>
                </c:ext>
              </c:extLst>
            </c:dLbl>
            <c:spPr>
              <a:solidFill>
                <a:srgbClr val="FFFF00"/>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Sheet1!$G$7:$G$51</c:f>
              <c:numCache>
                <c:formatCode>_("$"* #,##0_);_("$"* \(#,##0\);_("$"* "-"??_);_(@_)</c:formatCode>
                <c:ptCount val="45"/>
                <c:pt idx="0">
                  <c:v>125000</c:v>
                </c:pt>
                <c:pt idx="1">
                  <c:v>150000</c:v>
                </c:pt>
                <c:pt idx="2">
                  <c:v>175000</c:v>
                </c:pt>
                <c:pt idx="3">
                  <c:v>200000</c:v>
                </c:pt>
                <c:pt idx="4">
                  <c:v>225000</c:v>
                </c:pt>
                <c:pt idx="5">
                  <c:v>250000</c:v>
                </c:pt>
                <c:pt idx="6">
                  <c:v>275000</c:v>
                </c:pt>
                <c:pt idx="7">
                  <c:v>300000</c:v>
                </c:pt>
                <c:pt idx="8">
                  <c:v>325000</c:v>
                </c:pt>
                <c:pt idx="9">
                  <c:v>350000</c:v>
                </c:pt>
                <c:pt idx="10">
                  <c:v>375000</c:v>
                </c:pt>
                <c:pt idx="11">
                  <c:v>400000</c:v>
                </c:pt>
                <c:pt idx="12">
                  <c:v>425000</c:v>
                </c:pt>
                <c:pt idx="13">
                  <c:v>450000</c:v>
                </c:pt>
                <c:pt idx="14">
                  <c:v>475000</c:v>
                </c:pt>
                <c:pt idx="15">
                  <c:v>500000</c:v>
                </c:pt>
                <c:pt idx="16">
                  <c:v>525000</c:v>
                </c:pt>
                <c:pt idx="17">
                  <c:v>550000</c:v>
                </c:pt>
                <c:pt idx="18">
                  <c:v>575000</c:v>
                </c:pt>
                <c:pt idx="19">
                  <c:v>600000</c:v>
                </c:pt>
                <c:pt idx="20">
                  <c:v>625000</c:v>
                </c:pt>
                <c:pt idx="21">
                  <c:v>650000</c:v>
                </c:pt>
                <c:pt idx="22">
                  <c:v>675000</c:v>
                </c:pt>
                <c:pt idx="23">
                  <c:v>700000</c:v>
                </c:pt>
                <c:pt idx="24">
                  <c:v>725000</c:v>
                </c:pt>
                <c:pt idx="25">
                  <c:v>750000</c:v>
                </c:pt>
                <c:pt idx="26">
                  <c:v>775000</c:v>
                </c:pt>
                <c:pt idx="27">
                  <c:v>800000</c:v>
                </c:pt>
                <c:pt idx="28">
                  <c:v>825000</c:v>
                </c:pt>
                <c:pt idx="29">
                  <c:v>850000</c:v>
                </c:pt>
                <c:pt idx="30">
                  <c:v>875000</c:v>
                </c:pt>
                <c:pt idx="31">
                  <c:v>900000</c:v>
                </c:pt>
                <c:pt idx="32">
                  <c:v>925000</c:v>
                </c:pt>
                <c:pt idx="33">
                  <c:v>950000</c:v>
                </c:pt>
                <c:pt idx="34">
                  <c:v>975000</c:v>
                </c:pt>
                <c:pt idx="35">
                  <c:v>1000000</c:v>
                </c:pt>
                <c:pt idx="36">
                  <c:v>1025000</c:v>
                </c:pt>
                <c:pt idx="37">
                  <c:v>1050000</c:v>
                </c:pt>
                <c:pt idx="38">
                  <c:v>1075000</c:v>
                </c:pt>
                <c:pt idx="39">
                  <c:v>1100000</c:v>
                </c:pt>
                <c:pt idx="40">
                  <c:v>1125000</c:v>
                </c:pt>
                <c:pt idx="41">
                  <c:v>1150000</c:v>
                </c:pt>
                <c:pt idx="42">
                  <c:v>1175000</c:v>
                </c:pt>
                <c:pt idx="43">
                  <c:v>1200000</c:v>
                </c:pt>
                <c:pt idx="44">
                  <c:v>1225000</c:v>
                </c:pt>
              </c:numCache>
            </c:numRef>
          </c:cat>
          <c:val>
            <c:numRef>
              <c:f>Sheet1!$H$7:$H$51</c:f>
              <c:numCache>
                <c:formatCode>0.0%</c:formatCode>
                <c:ptCount val="45"/>
                <c:pt idx="0">
                  <c:v>0.7</c:v>
                </c:pt>
                <c:pt idx="1">
                  <c:v>0.58333333333333337</c:v>
                </c:pt>
                <c:pt idx="2">
                  <c:v>0.5</c:v>
                </c:pt>
                <c:pt idx="3">
                  <c:v>0.4375</c:v>
                </c:pt>
                <c:pt idx="4">
                  <c:v>0.3888888888888889</c:v>
                </c:pt>
                <c:pt idx="5">
                  <c:v>0.35</c:v>
                </c:pt>
                <c:pt idx="6">
                  <c:v>0.31818181818181818</c:v>
                </c:pt>
                <c:pt idx="7">
                  <c:v>0.29166666666666669</c:v>
                </c:pt>
                <c:pt idx="8">
                  <c:v>0.26923076923076922</c:v>
                </c:pt>
                <c:pt idx="9">
                  <c:v>0.25</c:v>
                </c:pt>
                <c:pt idx="10">
                  <c:v>0.23333333333333334</c:v>
                </c:pt>
                <c:pt idx="11">
                  <c:v>0.21875</c:v>
                </c:pt>
                <c:pt idx="12">
                  <c:v>0.20588235294117646</c:v>
                </c:pt>
                <c:pt idx="13">
                  <c:v>0.19444444444444445</c:v>
                </c:pt>
                <c:pt idx="14">
                  <c:v>0.18421052631578946</c:v>
                </c:pt>
                <c:pt idx="15">
                  <c:v>0.17499999999999999</c:v>
                </c:pt>
                <c:pt idx="16">
                  <c:v>0.16666666666666666</c:v>
                </c:pt>
                <c:pt idx="17">
                  <c:v>0.15909090909090909</c:v>
                </c:pt>
                <c:pt idx="18">
                  <c:v>0.15217391304347827</c:v>
                </c:pt>
                <c:pt idx="19">
                  <c:v>0.14583333333333334</c:v>
                </c:pt>
                <c:pt idx="20">
                  <c:v>0.14000000000000001</c:v>
                </c:pt>
                <c:pt idx="21">
                  <c:v>0.13461538461538461</c:v>
                </c:pt>
                <c:pt idx="22">
                  <c:v>0.12962962962962962</c:v>
                </c:pt>
                <c:pt idx="23">
                  <c:v>0.125</c:v>
                </c:pt>
                <c:pt idx="24">
                  <c:v>0.1206896551724138</c:v>
                </c:pt>
                <c:pt idx="25">
                  <c:v>0.11666666666666667</c:v>
                </c:pt>
                <c:pt idx="26">
                  <c:v>0.11290322580645161</c:v>
                </c:pt>
                <c:pt idx="27">
                  <c:v>0.109375</c:v>
                </c:pt>
                <c:pt idx="28">
                  <c:v>0.10606060606060606</c:v>
                </c:pt>
                <c:pt idx="29">
                  <c:v>0.10294117647058823</c:v>
                </c:pt>
                <c:pt idx="30">
                  <c:v>0.1</c:v>
                </c:pt>
                <c:pt idx="31">
                  <c:v>9.7222222222222224E-2</c:v>
                </c:pt>
                <c:pt idx="32">
                  <c:v>9.45945945945946E-2</c:v>
                </c:pt>
                <c:pt idx="33">
                  <c:v>9.2105263157894732E-2</c:v>
                </c:pt>
                <c:pt idx="34">
                  <c:v>8.9743589743589744E-2</c:v>
                </c:pt>
                <c:pt idx="35">
                  <c:v>8.7499999999999994E-2</c:v>
                </c:pt>
                <c:pt idx="36">
                  <c:v>8.5365853658536592E-2</c:v>
                </c:pt>
                <c:pt idx="37">
                  <c:v>8.3333333333333329E-2</c:v>
                </c:pt>
                <c:pt idx="38">
                  <c:v>8.1395348837209308E-2</c:v>
                </c:pt>
                <c:pt idx="39">
                  <c:v>7.9545454545454544E-2</c:v>
                </c:pt>
                <c:pt idx="40">
                  <c:v>7.7777777777777779E-2</c:v>
                </c:pt>
                <c:pt idx="41">
                  <c:v>7.6086956521739135E-2</c:v>
                </c:pt>
                <c:pt idx="42">
                  <c:v>7.4468085106382975E-2</c:v>
                </c:pt>
                <c:pt idx="43">
                  <c:v>7.2916666666666671E-2</c:v>
                </c:pt>
                <c:pt idx="44">
                  <c:v>7.1428571428571425E-2</c:v>
                </c:pt>
              </c:numCache>
            </c:numRef>
          </c:val>
          <c:extLst>
            <c:ext xmlns:c16="http://schemas.microsoft.com/office/drawing/2014/chart" uri="{C3380CC4-5D6E-409C-BE32-E72D297353CC}">
              <c16:uniqueId val="{00000000-F172-4477-8962-11B353A73A06}"/>
            </c:ext>
          </c:extLst>
        </c:ser>
        <c:ser>
          <c:idx val="3"/>
          <c:order val="1"/>
          <c:tx>
            <c:strRef>
              <c:f>Sheet1!$I$6</c:f>
              <c:strCache>
                <c:ptCount val="1"/>
                <c:pt idx="0">
                  <c:v>Local Share</c:v>
                </c:pt>
              </c:strCache>
            </c:strRef>
          </c:tx>
          <c:spPr>
            <a:solidFill>
              <a:schemeClr val="accent1">
                <a:lumMod val="60000"/>
              </a:schemeClr>
            </a:solidFill>
            <a:ln>
              <a:noFill/>
            </a:ln>
            <a:effectLst/>
          </c:spPr>
          <c:invertIfNegative val="0"/>
          <c:cat>
            <c:numRef>
              <c:f>Sheet1!$G$7:$G$51</c:f>
              <c:numCache>
                <c:formatCode>_("$"* #,##0_);_("$"* \(#,##0\);_("$"* "-"??_);_(@_)</c:formatCode>
                <c:ptCount val="45"/>
                <c:pt idx="0">
                  <c:v>125000</c:v>
                </c:pt>
                <c:pt idx="1">
                  <c:v>150000</c:v>
                </c:pt>
                <c:pt idx="2">
                  <c:v>175000</c:v>
                </c:pt>
                <c:pt idx="3">
                  <c:v>200000</c:v>
                </c:pt>
                <c:pt idx="4">
                  <c:v>225000</c:v>
                </c:pt>
                <c:pt idx="5">
                  <c:v>250000</c:v>
                </c:pt>
                <c:pt idx="6">
                  <c:v>275000</c:v>
                </c:pt>
                <c:pt idx="7">
                  <c:v>300000</c:v>
                </c:pt>
                <c:pt idx="8">
                  <c:v>325000</c:v>
                </c:pt>
                <c:pt idx="9">
                  <c:v>350000</c:v>
                </c:pt>
                <c:pt idx="10">
                  <c:v>375000</c:v>
                </c:pt>
                <c:pt idx="11">
                  <c:v>400000</c:v>
                </c:pt>
                <c:pt idx="12">
                  <c:v>425000</c:v>
                </c:pt>
                <c:pt idx="13">
                  <c:v>450000</c:v>
                </c:pt>
                <c:pt idx="14">
                  <c:v>475000</c:v>
                </c:pt>
                <c:pt idx="15">
                  <c:v>500000</c:v>
                </c:pt>
                <c:pt idx="16">
                  <c:v>525000</c:v>
                </c:pt>
                <c:pt idx="17">
                  <c:v>550000</c:v>
                </c:pt>
                <c:pt idx="18">
                  <c:v>575000</c:v>
                </c:pt>
                <c:pt idx="19">
                  <c:v>600000</c:v>
                </c:pt>
                <c:pt idx="20">
                  <c:v>625000</c:v>
                </c:pt>
                <c:pt idx="21">
                  <c:v>650000</c:v>
                </c:pt>
                <c:pt idx="22">
                  <c:v>675000</c:v>
                </c:pt>
                <c:pt idx="23">
                  <c:v>700000</c:v>
                </c:pt>
                <c:pt idx="24">
                  <c:v>725000</c:v>
                </c:pt>
                <c:pt idx="25">
                  <c:v>750000</c:v>
                </c:pt>
                <c:pt idx="26">
                  <c:v>775000</c:v>
                </c:pt>
                <c:pt idx="27">
                  <c:v>800000</c:v>
                </c:pt>
                <c:pt idx="28">
                  <c:v>825000</c:v>
                </c:pt>
                <c:pt idx="29">
                  <c:v>850000</c:v>
                </c:pt>
                <c:pt idx="30">
                  <c:v>875000</c:v>
                </c:pt>
                <c:pt idx="31">
                  <c:v>900000</c:v>
                </c:pt>
                <c:pt idx="32">
                  <c:v>925000</c:v>
                </c:pt>
                <c:pt idx="33">
                  <c:v>950000</c:v>
                </c:pt>
                <c:pt idx="34">
                  <c:v>975000</c:v>
                </c:pt>
                <c:pt idx="35">
                  <c:v>1000000</c:v>
                </c:pt>
                <c:pt idx="36">
                  <c:v>1025000</c:v>
                </c:pt>
                <c:pt idx="37">
                  <c:v>1050000</c:v>
                </c:pt>
                <c:pt idx="38">
                  <c:v>1075000</c:v>
                </c:pt>
                <c:pt idx="39">
                  <c:v>1100000</c:v>
                </c:pt>
                <c:pt idx="40">
                  <c:v>1125000</c:v>
                </c:pt>
                <c:pt idx="41">
                  <c:v>1150000</c:v>
                </c:pt>
                <c:pt idx="42">
                  <c:v>1175000</c:v>
                </c:pt>
                <c:pt idx="43">
                  <c:v>1200000</c:v>
                </c:pt>
                <c:pt idx="44">
                  <c:v>1225000</c:v>
                </c:pt>
              </c:numCache>
            </c:numRef>
          </c:cat>
          <c:val>
            <c:numRef>
              <c:f>Sheet1!$I$7:$I$51</c:f>
              <c:numCache>
                <c:formatCode>0.0%</c:formatCode>
                <c:ptCount val="45"/>
                <c:pt idx="0">
                  <c:v>0.30000000000000004</c:v>
                </c:pt>
                <c:pt idx="1">
                  <c:v>0.41666666666666663</c:v>
                </c:pt>
                <c:pt idx="2">
                  <c:v>0.5</c:v>
                </c:pt>
                <c:pt idx="3">
                  <c:v>0.5625</c:v>
                </c:pt>
                <c:pt idx="4">
                  <c:v>0.61111111111111116</c:v>
                </c:pt>
                <c:pt idx="5">
                  <c:v>0.65</c:v>
                </c:pt>
                <c:pt idx="6">
                  <c:v>0.68181818181818188</c:v>
                </c:pt>
                <c:pt idx="7">
                  <c:v>0.70833333333333326</c:v>
                </c:pt>
                <c:pt idx="8">
                  <c:v>0.73076923076923084</c:v>
                </c:pt>
                <c:pt idx="9">
                  <c:v>0.75</c:v>
                </c:pt>
                <c:pt idx="10">
                  <c:v>0.76666666666666661</c:v>
                </c:pt>
                <c:pt idx="11">
                  <c:v>0.78125</c:v>
                </c:pt>
                <c:pt idx="12">
                  <c:v>0.79411764705882359</c:v>
                </c:pt>
                <c:pt idx="13">
                  <c:v>0.80555555555555558</c:v>
                </c:pt>
                <c:pt idx="14">
                  <c:v>0.81578947368421051</c:v>
                </c:pt>
                <c:pt idx="15">
                  <c:v>0.82499999999999996</c:v>
                </c:pt>
                <c:pt idx="16">
                  <c:v>0.83333333333333337</c:v>
                </c:pt>
                <c:pt idx="17">
                  <c:v>0.84090909090909094</c:v>
                </c:pt>
                <c:pt idx="18">
                  <c:v>0.84782608695652173</c:v>
                </c:pt>
                <c:pt idx="19">
                  <c:v>0.85416666666666663</c:v>
                </c:pt>
                <c:pt idx="20">
                  <c:v>0.86</c:v>
                </c:pt>
                <c:pt idx="21">
                  <c:v>0.86538461538461542</c:v>
                </c:pt>
                <c:pt idx="22">
                  <c:v>0.87037037037037035</c:v>
                </c:pt>
                <c:pt idx="23">
                  <c:v>0.875</c:v>
                </c:pt>
                <c:pt idx="24">
                  <c:v>0.87931034482758619</c:v>
                </c:pt>
                <c:pt idx="25">
                  <c:v>0.8833333333333333</c:v>
                </c:pt>
                <c:pt idx="26">
                  <c:v>0.88709677419354838</c:v>
                </c:pt>
                <c:pt idx="27">
                  <c:v>0.890625</c:v>
                </c:pt>
                <c:pt idx="28">
                  <c:v>0.89393939393939392</c:v>
                </c:pt>
                <c:pt idx="29">
                  <c:v>0.8970588235294118</c:v>
                </c:pt>
                <c:pt idx="30">
                  <c:v>0.9</c:v>
                </c:pt>
                <c:pt idx="31">
                  <c:v>0.90277777777777779</c:v>
                </c:pt>
                <c:pt idx="32">
                  <c:v>0.90540540540540537</c:v>
                </c:pt>
                <c:pt idx="33">
                  <c:v>0.90789473684210531</c:v>
                </c:pt>
                <c:pt idx="34">
                  <c:v>0.91025641025641024</c:v>
                </c:pt>
                <c:pt idx="35">
                  <c:v>0.91249999999999998</c:v>
                </c:pt>
                <c:pt idx="36">
                  <c:v>0.91463414634146345</c:v>
                </c:pt>
                <c:pt idx="37">
                  <c:v>0.91666666666666663</c:v>
                </c:pt>
                <c:pt idx="38">
                  <c:v>0.91860465116279066</c:v>
                </c:pt>
                <c:pt idx="39">
                  <c:v>0.92045454545454541</c:v>
                </c:pt>
                <c:pt idx="40">
                  <c:v>0.92222222222222228</c:v>
                </c:pt>
                <c:pt idx="41">
                  <c:v>0.92391304347826086</c:v>
                </c:pt>
                <c:pt idx="42">
                  <c:v>0.92553191489361697</c:v>
                </c:pt>
                <c:pt idx="43">
                  <c:v>0.92708333333333337</c:v>
                </c:pt>
                <c:pt idx="44">
                  <c:v>0.9285714285714286</c:v>
                </c:pt>
              </c:numCache>
            </c:numRef>
          </c:val>
          <c:extLst>
            <c:ext xmlns:c16="http://schemas.microsoft.com/office/drawing/2014/chart" uri="{C3380CC4-5D6E-409C-BE32-E72D297353CC}">
              <c16:uniqueId val="{00000001-F172-4477-8962-11B353A73A06}"/>
            </c:ext>
          </c:extLst>
        </c:ser>
        <c:dLbls>
          <c:showLegendKey val="0"/>
          <c:showVal val="0"/>
          <c:showCatName val="0"/>
          <c:showSerName val="0"/>
          <c:showPercent val="0"/>
          <c:showBubbleSize val="0"/>
        </c:dLbls>
        <c:gapWidth val="219"/>
        <c:overlap val="100"/>
        <c:axId val="1772941167"/>
        <c:axId val="868354623"/>
      </c:barChart>
      <c:catAx>
        <c:axId val="177294116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District Taxable</a:t>
                </a:r>
                <a:r>
                  <a:rPr lang="en-US" baseline="0" dirty="0"/>
                  <a:t> Valuation per Pupil</a:t>
                </a:r>
                <a:endParaRPr lang="en-US"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8354623"/>
        <c:crosses val="autoZero"/>
        <c:auto val="1"/>
        <c:lblAlgn val="ctr"/>
        <c:lblOffset val="100"/>
        <c:noMultiLvlLbl val="0"/>
      </c:catAx>
      <c:valAx>
        <c:axId val="86835462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294116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ISL Budget per Student by</a:t>
            </a:r>
            <a:r>
              <a:rPr lang="en-US" sz="2000" b="1" baseline="0" dirty="0"/>
              <a:t> Valuation per Student</a:t>
            </a:r>
          </a:p>
          <a:p>
            <a:pPr>
              <a:defRPr sz="2000" b="1"/>
            </a:pPr>
            <a:r>
              <a:rPr lang="en-US" sz="2000" b="1" baseline="0" dirty="0"/>
              <a:t>(Impact of ISL Formula and $0 State Aid)</a:t>
            </a:r>
            <a:endParaRPr lang="en-US" sz="2000" b="1" dirty="0"/>
          </a:p>
        </c:rich>
      </c:tx>
      <c:layout>
        <c:manualLayout>
          <c:xMode val="edge"/>
          <c:yMode val="edge"/>
          <c:x val="0.14677694792542528"/>
          <c:y val="8.6124133965564324E-4"/>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878824544095106E-2"/>
          <c:y val="0.1625757587679241"/>
          <c:w val="0.75006049775692929"/>
          <c:h val="0.66726632062782121"/>
        </c:manualLayout>
      </c:layout>
      <c:barChart>
        <c:barDir val="col"/>
        <c:grouping val="clustered"/>
        <c:varyColors val="0"/>
        <c:ser>
          <c:idx val="3"/>
          <c:order val="2"/>
          <c:tx>
            <c:strRef>
              <c:f>Sheet1!$J$6</c:f>
              <c:strCache>
                <c:ptCount val="1"/>
                <c:pt idx="0">
                  <c:v>ISL Budget per Student</c:v>
                </c:pt>
              </c:strCache>
            </c:strRef>
          </c:tx>
          <c:spPr>
            <a:solidFill>
              <a:schemeClr val="accent4"/>
            </a:solidFill>
            <a:ln>
              <a:noFill/>
            </a:ln>
            <a:effectLst/>
          </c:spPr>
          <c:invertIfNegative val="0"/>
          <c:dPt>
            <c:idx val="2"/>
            <c:invertIfNegative val="0"/>
            <c:bubble3D val="0"/>
            <c:spPr>
              <a:solidFill>
                <a:srgbClr val="00B0F0"/>
              </a:solidFill>
              <a:ln>
                <a:noFill/>
              </a:ln>
              <a:effectLst/>
            </c:spPr>
            <c:extLst>
              <c:ext xmlns:c16="http://schemas.microsoft.com/office/drawing/2014/chart" uri="{C3380CC4-5D6E-409C-BE32-E72D297353CC}">
                <c16:uniqueId val="{00000000-ABF1-4304-8D30-B231F5BBC934}"/>
              </c:ext>
            </c:extLst>
          </c:dPt>
          <c:dPt>
            <c:idx val="9"/>
            <c:invertIfNegative val="0"/>
            <c:bubble3D val="0"/>
            <c:spPr>
              <a:solidFill>
                <a:srgbClr val="00B0F0"/>
              </a:solidFill>
              <a:ln>
                <a:noFill/>
              </a:ln>
              <a:effectLst/>
            </c:spPr>
            <c:extLst>
              <c:ext xmlns:c16="http://schemas.microsoft.com/office/drawing/2014/chart" uri="{C3380CC4-5D6E-409C-BE32-E72D297353CC}">
                <c16:uniqueId val="{00000001-ABF1-4304-8D30-B231F5BBC934}"/>
              </c:ext>
            </c:extLst>
          </c:dPt>
          <c:dPt>
            <c:idx val="23"/>
            <c:invertIfNegative val="0"/>
            <c:bubble3D val="0"/>
            <c:spPr>
              <a:solidFill>
                <a:srgbClr val="00B0F0"/>
              </a:solidFill>
              <a:ln>
                <a:noFill/>
              </a:ln>
              <a:effectLst/>
            </c:spPr>
            <c:extLst>
              <c:ext xmlns:c16="http://schemas.microsoft.com/office/drawing/2014/chart" uri="{C3380CC4-5D6E-409C-BE32-E72D297353CC}">
                <c16:uniqueId val="{00000002-ABF1-4304-8D30-B231F5BBC934}"/>
              </c:ext>
            </c:extLst>
          </c:dPt>
          <c:dPt>
            <c:idx val="37"/>
            <c:invertIfNegative val="0"/>
            <c:bubble3D val="0"/>
            <c:spPr>
              <a:solidFill>
                <a:srgbClr val="00B0F0"/>
              </a:solidFill>
              <a:ln>
                <a:noFill/>
              </a:ln>
              <a:effectLst/>
            </c:spPr>
            <c:extLst>
              <c:ext xmlns:c16="http://schemas.microsoft.com/office/drawing/2014/chart" uri="{C3380CC4-5D6E-409C-BE32-E72D297353CC}">
                <c16:uniqueId val="{00000007-ABF1-4304-8D30-B231F5BBC934}"/>
              </c:ext>
            </c:extLst>
          </c:dPt>
          <c:dPt>
            <c:idx val="43"/>
            <c:invertIfNegative val="0"/>
            <c:bubble3D val="0"/>
            <c:spPr>
              <a:solidFill>
                <a:schemeClr val="accent4"/>
              </a:solidFill>
              <a:ln>
                <a:noFill/>
              </a:ln>
              <a:effectLst/>
            </c:spPr>
            <c:extLst>
              <c:ext xmlns:c16="http://schemas.microsoft.com/office/drawing/2014/chart" uri="{C3380CC4-5D6E-409C-BE32-E72D297353CC}">
                <c16:uniqueId val="{00000003-ABF1-4304-8D30-B231F5BBC934}"/>
              </c:ext>
            </c:extLst>
          </c:dPt>
          <c:dLbls>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BF1-4304-8D30-B231F5BBC934}"/>
                </c:ext>
              </c:extLst>
            </c:dLbl>
            <c:dLbl>
              <c:idx val="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BF1-4304-8D30-B231F5BBC934}"/>
                </c:ext>
              </c:extLst>
            </c:dLbl>
            <c:dLbl>
              <c:idx val="2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BF1-4304-8D30-B231F5BBC934}"/>
                </c:ext>
              </c:extLst>
            </c:dLbl>
            <c:dLbl>
              <c:idx val="37"/>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BF1-4304-8D30-B231F5BBC934}"/>
                </c:ext>
              </c:extLst>
            </c:dLbl>
            <c:spPr>
              <a:solidFill>
                <a:srgbClr val="FFFF00"/>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Sheet1!$G$7:$G$51</c:f>
              <c:numCache>
                <c:formatCode>_("$"* #,##0_);_("$"* \(#,##0\);_("$"* "-"??_);_(@_)</c:formatCode>
                <c:ptCount val="45"/>
                <c:pt idx="0">
                  <c:v>125000</c:v>
                </c:pt>
                <c:pt idx="1">
                  <c:v>150000</c:v>
                </c:pt>
                <c:pt idx="2">
                  <c:v>175000</c:v>
                </c:pt>
                <c:pt idx="3">
                  <c:v>200000</c:v>
                </c:pt>
                <c:pt idx="4">
                  <c:v>225000</c:v>
                </c:pt>
                <c:pt idx="5">
                  <c:v>250000</c:v>
                </c:pt>
                <c:pt idx="6">
                  <c:v>275000</c:v>
                </c:pt>
                <c:pt idx="7">
                  <c:v>300000</c:v>
                </c:pt>
                <c:pt idx="8">
                  <c:v>325000</c:v>
                </c:pt>
                <c:pt idx="9">
                  <c:v>350000</c:v>
                </c:pt>
                <c:pt idx="10">
                  <c:v>375000</c:v>
                </c:pt>
                <c:pt idx="11">
                  <c:v>400000</c:v>
                </c:pt>
                <c:pt idx="12">
                  <c:v>425000</c:v>
                </c:pt>
                <c:pt idx="13">
                  <c:v>450000</c:v>
                </c:pt>
                <c:pt idx="14">
                  <c:v>475000</c:v>
                </c:pt>
                <c:pt idx="15">
                  <c:v>500000</c:v>
                </c:pt>
                <c:pt idx="16">
                  <c:v>525000</c:v>
                </c:pt>
                <c:pt idx="17">
                  <c:v>550000</c:v>
                </c:pt>
                <c:pt idx="18">
                  <c:v>575000</c:v>
                </c:pt>
                <c:pt idx="19">
                  <c:v>600000</c:v>
                </c:pt>
                <c:pt idx="20">
                  <c:v>625000</c:v>
                </c:pt>
                <c:pt idx="21">
                  <c:v>650000</c:v>
                </c:pt>
                <c:pt idx="22">
                  <c:v>675000</c:v>
                </c:pt>
                <c:pt idx="23">
                  <c:v>700000</c:v>
                </c:pt>
                <c:pt idx="24">
                  <c:v>725000</c:v>
                </c:pt>
                <c:pt idx="25">
                  <c:v>750000</c:v>
                </c:pt>
                <c:pt idx="26">
                  <c:v>775000</c:v>
                </c:pt>
                <c:pt idx="27">
                  <c:v>800000</c:v>
                </c:pt>
                <c:pt idx="28">
                  <c:v>825000</c:v>
                </c:pt>
                <c:pt idx="29">
                  <c:v>850000</c:v>
                </c:pt>
                <c:pt idx="30">
                  <c:v>875000</c:v>
                </c:pt>
                <c:pt idx="31">
                  <c:v>900000</c:v>
                </c:pt>
                <c:pt idx="32">
                  <c:v>925000</c:v>
                </c:pt>
                <c:pt idx="33">
                  <c:v>950000</c:v>
                </c:pt>
                <c:pt idx="34">
                  <c:v>975000</c:v>
                </c:pt>
                <c:pt idx="35">
                  <c:v>1000000</c:v>
                </c:pt>
                <c:pt idx="36">
                  <c:v>1025000</c:v>
                </c:pt>
                <c:pt idx="37">
                  <c:v>1050000</c:v>
                </c:pt>
                <c:pt idx="38">
                  <c:v>1075000</c:v>
                </c:pt>
                <c:pt idx="39">
                  <c:v>1100000</c:v>
                </c:pt>
                <c:pt idx="40">
                  <c:v>1125000</c:v>
                </c:pt>
                <c:pt idx="41">
                  <c:v>1150000</c:v>
                </c:pt>
                <c:pt idx="42">
                  <c:v>1175000</c:v>
                </c:pt>
                <c:pt idx="43">
                  <c:v>1200000</c:v>
                </c:pt>
                <c:pt idx="44">
                  <c:v>1225000</c:v>
                </c:pt>
              </c:numCache>
            </c:numRef>
          </c:cat>
          <c:val>
            <c:numRef>
              <c:f>Sheet1!$J$7:$J$51</c:f>
              <c:numCache>
                <c:formatCode>_("$"* #,##0.00_);_("$"* \(#,##0.00\);_("$"* "-"??_);_(@_)</c:formatCode>
                <c:ptCount val="45"/>
                <c:pt idx="0">
                  <c:v>206.40000000000003</c:v>
                </c:pt>
                <c:pt idx="1">
                  <c:v>286.66666666666663</c:v>
                </c:pt>
                <c:pt idx="2">
                  <c:v>344</c:v>
                </c:pt>
                <c:pt idx="3">
                  <c:v>387</c:v>
                </c:pt>
                <c:pt idx="4">
                  <c:v>420.44444444444446</c:v>
                </c:pt>
                <c:pt idx="5">
                  <c:v>447.2</c:v>
                </c:pt>
                <c:pt idx="6">
                  <c:v>469.09090909090912</c:v>
                </c:pt>
                <c:pt idx="7">
                  <c:v>487.33333333333326</c:v>
                </c:pt>
                <c:pt idx="8">
                  <c:v>502.76923076923083</c:v>
                </c:pt>
                <c:pt idx="9">
                  <c:v>516</c:v>
                </c:pt>
                <c:pt idx="10">
                  <c:v>527.46666666666658</c:v>
                </c:pt>
                <c:pt idx="11">
                  <c:v>537.5</c:v>
                </c:pt>
                <c:pt idx="12">
                  <c:v>546.35294117647061</c:v>
                </c:pt>
                <c:pt idx="13">
                  <c:v>554.22222222222229</c:v>
                </c:pt>
                <c:pt idx="14">
                  <c:v>561.26315789473688</c:v>
                </c:pt>
                <c:pt idx="15">
                  <c:v>567.6</c:v>
                </c:pt>
                <c:pt idx="16">
                  <c:v>573.33333333333337</c:v>
                </c:pt>
                <c:pt idx="17">
                  <c:v>578.54545454545462</c:v>
                </c:pt>
                <c:pt idx="18">
                  <c:v>583.304347826087</c:v>
                </c:pt>
                <c:pt idx="19">
                  <c:v>587.66666666666663</c:v>
                </c:pt>
                <c:pt idx="20">
                  <c:v>591.67999999999995</c:v>
                </c:pt>
                <c:pt idx="21">
                  <c:v>595.38461538461536</c:v>
                </c:pt>
                <c:pt idx="22">
                  <c:v>598.81481481481478</c:v>
                </c:pt>
                <c:pt idx="23">
                  <c:v>602</c:v>
                </c:pt>
                <c:pt idx="24">
                  <c:v>604.9655172413793</c:v>
                </c:pt>
                <c:pt idx="25">
                  <c:v>607.73333333333335</c:v>
                </c:pt>
                <c:pt idx="26">
                  <c:v>610.32258064516134</c:v>
                </c:pt>
                <c:pt idx="27">
                  <c:v>612.75</c:v>
                </c:pt>
                <c:pt idx="28">
                  <c:v>615.030303030303</c:v>
                </c:pt>
                <c:pt idx="29">
                  <c:v>617.17647058823536</c:v>
                </c:pt>
                <c:pt idx="30">
                  <c:v>619.20000000000005</c:v>
                </c:pt>
                <c:pt idx="31">
                  <c:v>621.11111111111109</c:v>
                </c:pt>
                <c:pt idx="32">
                  <c:v>622.91891891891885</c:v>
                </c:pt>
                <c:pt idx="33">
                  <c:v>624.63157894736844</c:v>
                </c:pt>
                <c:pt idx="34">
                  <c:v>626.25641025641028</c:v>
                </c:pt>
                <c:pt idx="35">
                  <c:v>627.79999999999995</c:v>
                </c:pt>
                <c:pt idx="36">
                  <c:v>629.26829268292681</c:v>
                </c:pt>
                <c:pt idx="37">
                  <c:v>630.66666666666663</c:v>
                </c:pt>
                <c:pt idx="38">
                  <c:v>632</c:v>
                </c:pt>
                <c:pt idx="39">
                  <c:v>633.27272727272725</c:v>
                </c:pt>
                <c:pt idx="40">
                  <c:v>634.48888888888894</c:v>
                </c:pt>
                <c:pt idx="41">
                  <c:v>635.6521739130435</c:v>
                </c:pt>
                <c:pt idx="42">
                  <c:v>636.76595744680844</c:v>
                </c:pt>
                <c:pt idx="43">
                  <c:v>637.83333333333337</c:v>
                </c:pt>
                <c:pt idx="44">
                  <c:v>638.85714285714289</c:v>
                </c:pt>
              </c:numCache>
            </c:numRef>
          </c:val>
          <c:extLst>
            <c:ext xmlns:c16="http://schemas.microsoft.com/office/drawing/2014/chart" uri="{C3380CC4-5D6E-409C-BE32-E72D297353CC}">
              <c16:uniqueId val="{00000004-ABF1-4304-8D30-B231F5BBC934}"/>
            </c:ext>
          </c:extLst>
        </c:ser>
        <c:dLbls>
          <c:showLegendKey val="0"/>
          <c:showVal val="0"/>
          <c:showCatName val="0"/>
          <c:showSerName val="0"/>
          <c:showPercent val="0"/>
          <c:showBubbleSize val="0"/>
        </c:dLbls>
        <c:gapWidth val="219"/>
        <c:overlap val="-27"/>
        <c:axId val="1175177935"/>
        <c:axId val="199226399"/>
        <c:extLst>
          <c:ext xmlns:c15="http://schemas.microsoft.com/office/drawing/2012/chart" uri="{02D57815-91ED-43cb-92C2-25804820EDAC}">
            <c15:filteredBarSeries>
              <c15:ser>
                <c:idx val="1"/>
                <c:order val="0"/>
                <c:tx>
                  <c:strRef>
                    <c:extLst>
                      <c:ext uri="{02D57815-91ED-43cb-92C2-25804820EDAC}">
                        <c15:formulaRef>
                          <c15:sqref>Sheet1!$H$6</c15:sqref>
                        </c15:formulaRef>
                      </c:ext>
                    </c:extLst>
                    <c:strCache>
                      <c:ptCount val="1"/>
                      <c:pt idx="0">
                        <c:v>State Share</c:v>
                      </c:pt>
                    </c:strCache>
                  </c:strRef>
                </c:tx>
                <c:spPr>
                  <a:solidFill>
                    <a:schemeClr val="accent2"/>
                  </a:solidFill>
                  <a:ln>
                    <a:noFill/>
                  </a:ln>
                  <a:effectLst/>
                </c:spPr>
                <c:invertIfNegative val="0"/>
                <c:cat>
                  <c:numRef>
                    <c:extLst>
                      <c:ext uri="{02D57815-91ED-43cb-92C2-25804820EDAC}">
                        <c15:formulaRef>
                          <c15:sqref>Sheet1!$G$7:$G$51</c15:sqref>
                        </c15:formulaRef>
                      </c:ext>
                    </c:extLst>
                    <c:numCache>
                      <c:formatCode>_("$"* #,##0_);_("$"* \(#,##0\);_("$"* "-"??_);_(@_)</c:formatCode>
                      <c:ptCount val="45"/>
                      <c:pt idx="0">
                        <c:v>125000</c:v>
                      </c:pt>
                      <c:pt idx="1">
                        <c:v>150000</c:v>
                      </c:pt>
                      <c:pt idx="2">
                        <c:v>175000</c:v>
                      </c:pt>
                      <c:pt idx="3">
                        <c:v>200000</c:v>
                      </c:pt>
                      <c:pt idx="4">
                        <c:v>225000</c:v>
                      </c:pt>
                      <c:pt idx="5">
                        <c:v>250000</c:v>
                      </c:pt>
                      <c:pt idx="6">
                        <c:v>275000</c:v>
                      </c:pt>
                      <c:pt idx="7">
                        <c:v>300000</c:v>
                      </c:pt>
                      <c:pt idx="8">
                        <c:v>325000</c:v>
                      </c:pt>
                      <c:pt idx="9">
                        <c:v>350000</c:v>
                      </c:pt>
                      <c:pt idx="10">
                        <c:v>375000</c:v>
                      </c:pt>
                      <c:pt idx="11">
                        <c:v>400000</c:v>
                      </c:pt>
                      <c:pt idx="12">
                        <c:v>425000</c:v>
                      </c:pt>
                      <c:pt idx="13">
                        <c:v>450000</c:v>
                      </c:pt>
                      <c:pt idx="14">
                        <c:v>475000</c:v>
                      </c:pt>
                      <c:pt idx="15">
                        <c:v>500000</c:v>
                      </c:pt>
                      <c:pt idx="16">
                        <c:v>525000</c:v>
                      </c:pt>
                      <c:pt idx="17">
                        <c:v>550000</c:v>
                      </c:pt>
                      <c:pt idx="18">
                        <c:v>575000</c:v>
                      </c:pt>
                      <c:pt idx="19">
                        <c:v>600000</c:v>
                      </c:pt>
                      <c:pt idx="20">
                        <c:v>625000</c:v>
                      </c:pt>
                      <c:pt idx="21">
                        <c:v>650000</c:v>
                      </c:pt>
                      <c:pt idx="22">
                        <c:v>675000</c:v>
                      </c:pt>
                      <c:pt idx="23">
                        <c:v>700000</c:v>
                      </c:pt>
                      <c:pt idx="24">
                        <c:v>725000</c:v>
                      </c:pt>
                      <c:pt idx="25">
                        <c:v>750000</c:v>
                      </c:pt>
                      <c:pt idx="26">
                        <c:v>775000</c:v>
                      </c:pt>
                      <c:pt idx="27">
                        <c:v>800000</c:v>
                      </c:pt>
                      <c:pt idx="28">
                        <c:v>825000</c:v>
                      </c:pt>
                      <c:pt idx="29">
                        <c:v>850000</c:v>
                      </c:pt>
                      <c:pt idx="30">
                        <c:v>875000</c:v>
                      </c:pt>
                      <c:pt idx="31">
                        <c:v>900000</c:v>
                      </c:pt>
                      <c:pt idx="32">
                        <c:v>925000</c:v>
                      </c:pt>
                      <c:pt idx="33">
                        <c:v>950000</c:v>
                      </c:pt>
                      <c:pt idx="34">
                        <c:v>975000</c:v>
                      </c:pt>
                      <c:pt idx="35">
                        <c:v>1000000</c:v>
                      </c:pt>
                      <c:pt idx="36">
                        <c:v>1025000</c:v>
                      </c:pt>
                      <c:pt idx="37">
                        <c:v>1050000</c:v>
                      </c:pt>
                      <c:pt idx="38">
                        <c:v>1075000</c:v>
                      </c:pt>
                      <c:pt idx="39">
                        <c:v>1100000</c:v>
                      </c:pt>
                      <c:pt idx="40">
                        <c:v>1125000</c:v>
                      </c:pt>
                      <c:pt idx="41">
                        <c:v>1150000</c:v>
                      </c:pt>
                      <c:pt idx="42">
                        <c:v>1175000</c:v>
                      </c:pt>
                      <c:pt idx="43">
                        <c:v>1200000</c:v>
                      </c:pt>
                      <c:pt idx="44">
                        <c:v>1225000</c:v>
                      </c:pt>
                    </c:numCache>
                  </c:numRef>
                </c:cat>
                <c:val>
                  <c:numRef>
                    <c:extLst>
                      <c:ext uri="{02D57815-91ED-43cb-92C2-25804820EDAC}">
                        <c15:formulaRef>
                          <c15:sqref>Sheet1!$H$7:$H$51</c15:sqref>
                        </c15:formulaRef>
                      </c:ext>
                    </c:extLst>
                    <c:numCache>
                      <c:formatCode>0.0%</c:formatCode>
                      <c:ptCount val="45"/>
                      <c:pt idx="0">
                        <c:v>0.7</c:v>
                      </c:pt>
                      <c:pt idx="1">
                        <c:v>0.58333333333333337</c:v>
                      </c:pt>
                      <c:pt idx="2">
                        <c:v>0.5</c:v>
                      </c:pt>
                      <c:pt idx="3">
                        <c:v>0.4375</c:v>
                      </c:pt>
                      <c:pt idx="4">
                        <c:v>0.3888888888888889</c:v>
                      </c:pt>
                      <c:pt idx="5">
                        <c:v>0.35</c:v>
                      </c:pt>
                      <c:pt idx="6">
                        <c:v>0.31818181818181818</c:v>
                      </c:pt>
                      <c:pt idx="7">
                        <c:v>0.29166666666666669</c:v>
                      </c:pt>
                      <c:pt idx="8">
                        <c:v>0.26923076923076922</c:v>
                      </c:pt>
                      <c:pt idx="9">
                        <c:v>0.25</c:v>
                      </c:pt>
                      <c:pt idx="10">
                        <c:v>0.23333333333333334</c:v>
                      </c:pt>
                      <c:pt idx="11">
                        <c:v>0.21875</c:v>
                      </c:pt>
                      <c:pt idx="12">
                        <c:v>0.20588235294117646</c:v>
                      </c:pt>
                      <c:pt idx="13">
                        <c:v>0.19444444444444445</c:v>
                      </c:pt>
                      <c:pt idx="14">
                        <c:v>0.18421052631578946</c:v>
                      </c:pt>
                      <c:pt idx="15">
                        <c:v>0.17499999999999999</c:v>
                      </c:pt>
                      <c:pt idx="16">
                        <c:v>0.16666666666666666</c:v>
                      </c:pt>
                      <c:pt idx="17">
                        <c:v>0.15909090909090909</c:v>
                      </c:pt>
                      <c:pt idx="18">
                        <c:v>0.15217391304347827</c:v>
                      </c:pt>
                      <c:pt idx="19">
                        <c:v>0.14583333333333334</c:v>
                      </c:pt>
                      <c:pt idx="20">
                        <c:v>0.14000000000000001</c:v>
                      </c:pt>
                      <c:pt idx="21">
                        <c:v>0.13461538461538461</c:v>
                      </c:pt>
                      <c:pt idx="22">
                        <c:v>0.12962962962962962</c:v>
                      </c:pt>
                      <c:pt idx="23">
                        <c:v>0.125</c:v>
                      </c:pt>
                      <c:pt idx="24">
                        <c:v>0.1206896551724138</c:v>
                      </c:pt>
                      <c:pt idx="25">
                        <c:v>0.11666666666666667</c:v>
                      </c:pt>
                      <c:pt idx="26">
                        <c:v>0.11290322580645161</c:v>
                      </c:pt>
                      <c:pt idx="27">
                        <c:v>0.109375</c:v>
                      </c:pt>
                      <c:pt idx="28">
                        <c:v>0.10606060606060606</c:v>
                      </c:pt>
                      <c:pt idx="29">
                        <c:v>0.10294117647058823</c:v>
                      </c:pt>
                      <c:pt idx="30">
                        <c:v>0.1</c:v>
                      </c:pt>
                      <c:pt idx="31">
                        <c:v>9.7222222222222224E-2</c:v>
                      </c:pt>
                      <c:pt idx="32">
                        <c:v>9.45945945945946E-2</c:v>
                      </c:pt>
                      <c:pt idx="33">
                        <c:v>9.2105263157894732E-2</c:v>
                      </c:pt>
                      <c:pt idx="34">
                        <c:v>8.9743589743589744E-2</c:v>
                      </c:pt>
                      <c:pt idx="35">
                        <c:v>8.7499999999999994E-2</c:v>
                      </c:pt>
                      <c:pt idx="36">
                        <c:v>8.5365853658536592E-2</c:v>
                      </c:pt>
                      <c:pt idx="37">
                        <c:v>8.3333333333333329E-2</c:v>
                      </c:pt>
                      <c:pt idx="38">
                        <c:v>8.1395348837209308E-2</c:v>
                      </c:pt>
                      <c:pt idx="39">
                        <c:v>7.9545454545454544E-2</c:v>
                      </c:pt>
                      <c:pt idx="40">
                        <c:v>7.7777777777777779E-2</c:v>
                      </c:pt>
                      <c:pt idx="41">
                        <c:v>7.6086956521739135E-2</c:v>
                      </c:pt>
                      <c:pt idx="42">
                        <c:v>7.4468085106382975E-2</c:v>
                      </c:pt>
                      <c:pt idx="43">
                        <c:v>7.2916666666666671E-2</c:v>
                      </c:pt>
                      <c:pt idx="44">
                        <c:v>7.1428571428571425E-2</c:v>
                      </c:pt>
                    </c:numCache>
                  </c:numRef>
                </c:val>
                <c:extLst>
                  <c:ext xmlns:c16="http://schemas.microsoft.com/office/drawing/2014/chart" uri="{C3380CC4-5D6E-409C-BE32-E72D297353CC}">
                    <c16:uniqueId val="{00000005-ABF1-4304-8D30-B231F5BBC934}"/>
                  </c:ext>
                </c:extLst>
              </c15:ser>
            </c15:filteredBarSeries>
            <c15:filteredBarSeries>
              <c15:ser>
                <c:idx val="2"/>
                <c:order val="1"/>
                <c:tx>
                  <c:strRef>
                    <c:extLst xmlns:c15="http://schemas.microsoft.com/office/drawing/2012/chart">
                      <c:ext xmlns:c15="http://schemas.microsoft.com/office/drawing/2012/chart" uri="{02D57815-91ED-43cb-92C2-25804820EDAC}">
                        <c15:formulaRef>
                          <c15:sqref>Sheet1!$I$6</c15:sqref>
                        </c15:formulaRef>
                      </c:ext>
                    </c:extLst>
                    <c:strCache>
                      <c:ptCount val="1"/>
                      <c:pt idx="0">
                        <c:v>Local Share</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Sheet1!$G$7:$G$51</c15:sqref>
                        </c15:formulaRef>
                      </c:ext>
                    </c:extLst>
                    <c:numCache>
                      <c:formatCode>_("$"* #,##0_);_("$"* \(#,##0\);_("$"* "-"??_);_(@_)</c:formatCode>
                      <c:ptCount val="45"/>
                      <c:pt idx="0">
                        <c:v>125000</c:v>
                      </c:pt>
                      <c:pt idx="1">
                        <c:v>150000</c:v>
                      </c:pt>
                      <c:pt idx="2">
                        <c:v>175000</c:v>
                      </c:pt>
                      <c:pt idx="3">
                        <c:v>200000</c:v>
                      </c:pt>
                      <c:pt idx="4">
                        <c:v>225000</c:v>
                      </c:pt>
                      <c:pt idx="5">
                        <c:v>250000</c:v>
                      </c:pt>
                      <c:pt idx="6">
                        <c:v>275000</c:v>
                      </c:pt>
                      <c:pt idx="7">
                        <c:v>300000</c:v>
                      </c:pt>
                      <c:pt idx="8">
                        <c:v>325000</c:v>
                      </c:pt>
                      <c:pt idx="9">
                        <c:v>350000</c:v>
                      </c:pt>
                      <c:pt idx="10">
                        <c:v>375000</c:v>
                      </c:pt>
                      <c:pt idx="11">
                        <c:v>400000</c:v>
                      </c:pt>
                      <c:pt idx="12">
                        <c:v>425000</c:v>
                      </c:pt>
                      <c:pt idx="13">
                        <c:v>450000</c:v>
                      </c:pt>
                      <c:pt idx="14">
                        <c:v>475000</c:v>
                      </c:pt>
                      <c:pt idx="15">
                        <c:v>500000</c:v>
                      </c:pt>
                      <c:pt idx="16">
                        <c:v>525000</c:v>
                      </c:pt>
                      <c:pt idx="17">
                        <c:v>550000</c:v>
                      </c:pt>
                      <c:pt idx="18">
                        <c:v>575000</c:v>
                      </c:pt>
                      <c:pt idx="19">
                        <c:v>600000</c:v>
                      </c:pt>
                      <c:pt idx="20">
                        <c:v>625000</c:v>
                      </c:pt>
                      <c:pt idx="21">
                        <c:v>650000</c:v>
                      </c:pt>
                      <c:pt idx="22">
                        <c:v>675000</c:v>
                      </c:pt>
                      <c:pt idx="23">
                        <c:v>700000</c:v>
                      </c:pt>
                      <c:pt idx="24">
                        <c:v>725000</c:v>
                      </c:pt>
                      <c:pt idx="25">
                        <c:v>750000</c:v>
                      </c:pt>
                      <c:pt idx="26">
                        <c:v>775000</c:v>
                      </c:pt>
                      <c:pt idx="27">
                        <c:v>800000</c:v>
                      </c:pt>
                      <c:pt idx="28">
                        <c:v>825000</c:v>
                      </c:pt>
                      <c:pt idx="29">
                        <c:v>850000</c:v>
                      </c:pt>
                      <c:pt idx="30">
                        <c:v>875000</c:v>
                      </c:pt>
                      <c:pt idx="31">
                        <c:v>900000</c:v>
                      </c:pt>
                      <c:pt idx="32">
                        <c:v>925000</c:v>
                      </c:pt>
                      <c:pt idx="33">
                        <c:v>950000</c:v>
                      </c:pt>
                      <c:pt idx="34">
                        <c:v>975000</c:v>
                      </c:pt>
                      <c:pt idx="35">
                        <c:v>1000000</c:v>
                      </c:pt>
                      <c:pt idx="36">
                        <c:v>1025000</c:v>
                      </c:pt>
                      <c:pt idx="37">
                        <c:v>1050000</c:v>
                      </c:pt>
                      <c:pt idx="38">
                        <c:v>1075000</c:v>
                      </c:pt>
                      <c:pt idx="39">
                        <c:v>1100000</c:v>
                      </c:pt>
                      <c:pt idx="40">
                        <c:v>1125000</c:v>
                      </c:pt>
                      <c:pt idx="41">
                        <c:v>1150000</c:v>
                      </c:pt>
                      <c:pt idx="42">
                        <c:v>1175000</c:v>
                      </c:pt>
                      <c:pt idx="43">
                        <c:v>1200000</c:v>
                      </c:pt>
                      <c:pt idx="44">
                        <c:v>1225000</c:v>
                      </c:pt>
                    </c:numCache>
                  </c:numRef>
                </c:cat>
                <c:val>
                  <c:numRef>
                    <c:extLst xmlns:c15="http://schemas.microsoft.com/office/drawing/2012/chart">
                      <c:ext xmlns:c15="http://schemas.microsoft.com/office/drawing/2012/chart" uri="{02D57815-91ED-43cb-92C2-25804820EDAC}">
                        <c15:formulaRef>
                          <c15:sqref>Sheet1!$I$7:$I$51</c15:sqref>
                        </c15:formulaRef>
                      </c:ext>
                    </c:extLst>
                    <c:numCache>
                      <c:formatCode>0.0%</c:formatCode>
                      <c:ptCount val="45"/>
                      <c:pt idx="0">
                        <c:v>0.30000000000000004</c:v>
                      </c:pt>
                      <c:pt idx="1">
                        <c:v>0.41666666666666663</c:v>
                      </c:pt>
                      <c:pt idx="2">
                        <c:v>0.5</c:v>
                      </c:pt>
                      <c:pt idx="3">
                        <c:v>0.5625</c:v>
                      </c:pt>
                      <c:pt idx="4">
                        <c:v>0.61111111111111116</c:v>
                      </c:pt>
                      <c:pt idx="5">
                        <c:v>0.65</c:v>
                      </c:pt>
                      <c:pt idx="6">
                        <c:v>0.68181818181818188</c:v>
                      </c:pt>
                      <c:pt idx="7">
                        <c:v>0.70833333333333326</c:v>
                      </c:pt>
                      <c:pt idx="8">
                        <c:v>0.73076923076923084</c:v>
                      </c:pt>
                      <c:pt idx="9">
                        <c:v>0.75</c:v>
                      </c:pt>
                      <c:pt idx="10">
                        <c:v>0.76666666666666661</c:v>
                      </c:pt>
                      <c:pt idx="11">
                        <c:v>0.78125</c:v>
                      </c:pt>
                      <c:pt idx="12">
                        <c:v>0.79411764705882359</c:v>
                      </c:pt>
                      <c:pt idx="13">
                        <c:v>0.80555555555555558</c:v>
                      </c:pt>
                      <c:pt idx="14">
                        <c:v>0.81578947368421051</c:v>
                      </c:pt>
                      <c:pt idx="15">
                        <c:v>0.82499999999999996</c:v>
                      </c:pt>
                      <c:pt idx="16">
                        <c:v>0.83333333333333337</c:v>
                      </c:pt>
                      <c:pt idx="17">
                        <c:v>0.84090909090909094</c:v>
                      </c:pt>
                      <c:pt idx="18">
                        <c:v>0.84782608695652173</c:v>
                      </c:pt>
                      <c:pt idx="19">
                        <c:v>0.85416666666666663</c:v>
                      </c:pt>
                      <c:pt idx="20">
                        <c:v>0.86</c:v>
                      </c:pt>
                      <c:pt idx="21">
                        <c:v>0.86538461538461542</c:v>
                      </c:pt>
                      <c:pt idx="22">
                        <c:v>0.87037037037037035</c:v>
                      </c:pt>
                      <c:pt idx="23">
                        <c:v>0.875</c:v>
                      </c:pt>
                      <c:pt idx="24">
                        <c:v>0.87931034482758619</c:v>
                      </c:pt>
                      <c:pt idx="25">
                        <c:v>0.8833333333333333</c:v>
                      </c:pt>
                      <c:pt idx="26">
                        <c:v>0.88709677419354838</c:v>
                      </c:pt>
                      <c:pt idx="27">
                        <c:v>0.890625</c:v>
                      </c:pt>
                      <c:pt idx="28">
                        <c:v>0.89393939393939392</c:v>
                      </c:pt>
                      <c:pt idx="29">
                        <c:v>0.8970588235294118</c:v>
                      </c:pt>
                      <c:pt idx="30">
                        <c:v>0.9</c:v>
                      </c:pt>
                      <c:pt idx="31">
                        <c:v>0.90277777777777779</c:v>
                      </c:pt>
                      <c:pt idx="32">
                        <c:v>0.90540540540540537</c:v>
                      </c:pt>
                      <c:pt idx="33">
                        <c:v>0.90789473684210531</c:v>
                      </c:pt>
                      <c:pt idx="34">
                        <c:v>0.91025641025641024</c:v>
                      </c:pt>
                      <c:pt idx="35">
                        <c:v>0.91249999999999998</c:v>
                      </c:pt>
                      <c:pt idx="36">
                        <c:v>0.91463414634146345</c:v>
                      </c:pt>
                      <c:pt idx="37">
                        <c:v>0.91666666666666663</c:v>
                      </c:pt>
                      <c:pt idx="38">
                        <c:v>0.91860465116279066</c:v>
                      </c:pt>
                      <c:pt idx="39">
                        <c:v>0.92045454545454541</c:v>
                      </c:pt>
                      <c:pt idx="40">
                        <c:v>0.92222222222222228</c:v>
                      </c:pt>
                      <c:pt idx="41">
                        <c:v>0.92391304347826086</c:v>
                      </c:pt>
                      <c:pt idx="42">
                        <c:v>0.92553191489361697</c:v>
                      </c:pt>
                      <c:pt idx="43">
                        <c:v>0.92708333333333337</c:v>
                      </c:pt>
                      <c:pt idx="44">
                        <c:v>0.9285714285714286</c:v>
                      </c:pt>
                    </c:numCache>
                  </c:numRef>
                </c:val>
                <c:extLst xmlns:c15="http://schemas.microsoft.com/office/drawing/2012/chart">
                  <c:ext xmlns:c16="http://schemas.microsoft.com/office/drawing/2014/chart" uri="{C3380CC4-5D6E-409C-BE32-E72D297353CC}">
                    <c16:uniqueId val="{00000006-ABF1-4304-8D30-B231F5BBC934}"/>
                  </c:ext>
                </c:extLst>
              </c15:ser>
            </c15:filteredBarSeries>
          </c:ext>
        </c:extLst>
      </c:barChart>
      <c:catAx>
        <c:axId val="1175177935"/>
        <c:scaling>
          <c:orientation val="minMax"/>
        </c:scaling>
        <c:delete val="0"/>
        <c:axPos val="b"/>
        <c:numFmt formatCode="_(&quot;$&quot;* #,##0_);_(&quot;$&quot;* \(#,##0\);_(&quot;$&quot;* &quot;-&quot;??_);_(@_)"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226399"/>
        <c:crosses val="autoZero"/>
        <c:auto val="1"/>
        <c:lblAlgn val="ctr"/>
        <c:lblOffset val="100"/>
        <c:tickLblSkip val="1"/>
        <c:tickMarkSkip val="3"/>
        <c:noMultiLvlLbl val="0"/>
      </c:catAx>
      <c:valAx>
        <c:axId val="199226399"/>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51779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_rels/drawing2.xml.rels><?xml version="1.0" encoding="UTF-8" standalone="yes"?>
<Relationships xmlns="http://schemas.openxmlformats.org/package/2006/relationships"><Relationship Id="rId1" Type="http://schemas.openxmlformats.org/officeDocument/2006/relationships/image" Target="../media/image9.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4.png"/></Relationships>
</file>

<file path=ppt/drawings/_rels/drawing4.x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0.11062</cdr:x>
      <cdr:y>0.12422</cdr:y>
    </cdr:from>
    <cdr:to>
      <cdr:x>0.38773</cdr:x>
      <cdr:y>0.20771</cdr:y>
    </cdr:to>
    <cdr:sp macro="" textlink="">
      <cdr:nvSpPr>
        <cdr:cNvPr id="6" name="TextBox 1"/>
        <cdr:cNvSpPr txBox="1"/>
      </cdr:nvSpPr>
      <cdr:spPr>
        <a:xfrm xmlns:a="http://schemas.openxmlformats.org/drawingml/2006/main">
          <a:off x="1053654" y="846418"/>
          <a:ext cx="2639506" cy="577479"/>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Set by formula based on economic conditions automatically from the beginning of the formula through 1993-94.</a:t>
          </a:r>
        </a:p>
      </cdr:txBody>
    </cdr:sp>
  </cdr:relSizeAnchor>
  <cdr:relSizeAnchor xmlns:cdr="http://schemas.openxmlformats.org/drawingml/2006/chartDrawing">
    <cdr:from>
      <cdr:x>0.64316</cdr:x>
      <cdr:y>0.67735</cdr:y>
    </cdr:from>
    <cdr:to>
      <cdr:x>0.98987</cdr:x>
      <cdr:y>0.70755</cdr:y>
    </cdr:to>
    <cdr:sp macro="" textlink="">
      <cdr:nvSpPr>
        <cdr:cNvPr id="2" name="TextBox 1"/>
        <cdr:cNvSpPr txBox="1"/>
      </cdr:nvSpPr>
      <cdr:spPr>
        <a:xfrm xmlns:a="http://schemas.openxmlformats.org/drawingml/2006/main">
          <a:off x="6126099" y="4671060"/>
          <a:ext cx="3302413" cy="208280"/>
        </a:xfrm>
        <a:prstGeom xmlns:a="http://schemas.openxmlformats.org/drawingml/2006/main" prst="rect">
          <a:avLst/>
        </a:prstGeom>
        <a:solidFill xmlns:a="http://schemas.openxmlformats.org/drawingml/2006/main">
          <a:srgbClr val="FF0000">
            <a:alpha val="16000"/>
          </a:srgbClr>
        </a:solidFill>
      </cdr:spPr>
      <cdr:txBody>
        <a:bodyPr xmlns:a="http://schemas.openxmlformats.org/drawingml/2006/main" vertOverflow="clip" wrap="squar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0.4736</cdr:x>
      <cdr:y>0.12266</cdr:y>
    </cdr:from>
    <cdr:to>
      <cdr:x>0.4736</cdr:x>
      <cdr:y>0.85734</cdr:y>
    </cdr:to>
    <cdr:cxnSp macro="">
      <cdr:nvCxnSpPr>
        <cdr:cNvPr id="4" name="Straight Connector 3"/>
        <cdr:cNvCxnSpPr/>
      </cdr:nvCxnSpPr>
      <cdr:spPr>
        <a:xfrm xmlns:a="http://schemas.openxmlformats.org/drawingml/2006/main" flipV="1">
          <a:off x="4511040" y="835660"/>
          <a:ext cx="0" cy="5080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0.47413</cdr:x>
      <cdr:y>0.14365</cdr:y>
    </cdr:from>
    <cdr:to>
      <cdr:x>0.73308</cdr:x>
      <cdr:y>0.22714</cdr:y>
    </cdr:to>
    <cdr:sp macro="" textlink="">
      <cdr:nvSpPr>
        <cdr:cNvPr id="9" name="TextBox 1"/>
        <cdr:cNvSpPr txBox="1"/>
      </cdr:nvSpPr>
      <cdr:spPr>
        <a:xfrm xmlns:a="http://schemas.openxmlformats.org/drawingml/2006/main">
          <a:off x="4516120" y="980440"/>
          <a:ext cx="2466500" cy="577479"/>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Legislatively set one year in advance of the budget year beginning in 1994-95.</a:t>
          </a:r>
        </a:p>
      </cdr:txBody>
    </cdr:sp>
  </cdr:relSizeAnchor>
  <cdr:relSizeAnchor xmlns:cdr="http://schemas.openxmlformats.org/drawingml/2006/chartDrawing">
    <cdr:from>
      <cdr:x>0.93333</cdr:x>
      <cdr:y>0.11087</cdr:y>
    </cdr:from>
    <cdr:to>
      <cdr:x>0.93333</cdr:x>
      <cdr:y>0.84579</cdr:y>
    </cdr:to>
    <cdr:cxnSp macro="">
      <cdr:nvCxnSpPr>
        <cdr:cNvPr id="10" name="Straight Connector 9"/>
        <cdr:cNvCxnSpPr/>
      </cdr:nvCxnSpPr>
      <cdr:spPr>
        <a:xfrm xmlns:a="http://schemas.openxmlformats.org/drawingml/2006/main" flipV="1">
          <a:off x="8890000" y="754380"/>
          <a:ext cx="0" cy="5080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0.75971</cdr:x>
      <cdr:y>0.19152</cdr:y>
    </cdr:from>
    <cdr:to>
      <cdr:x>0.97674</cdr:x>
      <cdr:y>0.28573</cdr:y>
    </cdr:to>
    <cdr:sp macro="" textlink="">
      <cdr:nvSpPr>
        <cdr:cNvPr id="7" name="TextBox 1"/>
        <cdr:cNvSpPr txBox="1"/>
      </cdr:nvSpPr>
      <cdr:spPr>
        <a:xfrm xmlns:a="http://schemas.openxmlformats.org/drawingml/2006/main">
          <a:off x="5641368" y="1310277"/>
          <a:ext cx="1611597" cy="652940"/>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t>Beginning in FY18, set</a:t>
          </a:r>
          <a:r>
            <a:rPr lang="en-US" sz="900" baseline="0" dirty="0"/>
            <a:t> within 30 days of Gov.'s Budget, no longer a year in advance.</a:t>
          </a:r>
          <a:endParaRPr lang="en-US" sz="900" dirty="0"/>
        </a:p>
      </cdr:txBody>
    </cdr:sp>
  </cdr:relSizeAnchor>
  <cdr:relSizeAnchor xmlns:cdr="http://schemas.openxmlformats.org/drawingml/2006/chartDrawing">
    <cdr:from>
      <cdr:x>0.59333</cdr:x>
      <cdr:y>0.56906</cdr:y>
    </cdr:from>
    <cdr:to>
      <cdr:x>0.99467</cdr:x>
      <cdr:y>0.64944</cdr:y>
    </cdr:to>
    <cdr:sp macro="" textlink="">
      <cdr:nvSpPr>
        <cdr:cNvPr id="5" name="TextBox 4"/>
        <cdr:cNvSpPr txBox="1"/>
      </cdr:nvSpPr>
      <cdr:spPr>
        <a:xfrm xmlns:a="http://schemas.openxmlformats.org/drawingml/2006/main">
          <a:off x="5447665" y="3869369"/>
          <a:ext cx="3684863" cy="54655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nSpc>
              <a:spcPts val="1100"/>
            </a:lnSpc>
          </a:pPr>
          <a:r>
            <a:rPr lang="en-US" sz="1200" dirty="0"/>
            <a:t>Historical annual cost increase</a:t>
          </a:r>
          <a:r>
            <a:rPr lang="en-US" sz="1200" baseline="0" dirty="0"/>
            <a:t> of doing school is 3.0-4.0% (orange band below): SSA set in 9 of the last 10 years lags the cost increase schools have faced.</a:t>
          </a:r>
          <a:endParaRPr lang="en-US" sz="1200" dirty="0"/>
        </a:p>
      </cdr:txBody>
    </cdr:sp>
  </cdr:relSizeAnchor>
  <cdr:relSizeAnchor xmlns:cdr="http://schemas.openxmlformats.org/drawingml/2006/chartDrawing">
    <cdr:from>
      <cdr:x>0.00533</cdr:x>
      <cdr:y>0.00737</cdr:y>
    </cdr:from>
    <cdr:to>
      <cdr:x>0.11375</cdr:x>
      <cdr:y>0.07102</cdr:y>
    </cdr:to>
    <cdr:pic>
      <cdr:nvPicPr>
        <cdr:cNvPr id="11" name="Picture 10"/>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800" y="50800"/>
          <a:ext cx="1032510" cy="438785"/>
        </a:xfrm>
        <a:prstGeom xmlns:a="http://schemas.openxmlformats.org/drawingml/2006/main" prst="rect">
          <a:avLst/>
        </a:prstGeom>
      </cdr:spPr>
    </cdr:pic>
  </cdr:relSizeAnchor>
  <cdr:relSizeAnchor xmlns:cdr="http://schemas.openxmlformats.org/drawingml/2006/chartDrawing">
    <cdr:from>
      <cdr:x>0.29456</cdr:x>
      <cdr:y>0.94135</cdr:y>
    </cdr:from>
    <cdr:to>
      <cdr:x>0.65143</cdr:x>
      <cdr:y>0.97497</cdr:y>
    </cdr:to>
    <cdr:sp macro="" textlink="">
      <cdr:nvSpPr>
        <cdr:cNvPr id="3" name="TextBox 2"/>
        <cdr:cNvSpPr txBox="1"/>
      </cdr:nvSpPr>
      <cdr:spPr>
        <a:xfrm xmlns:a="http://schemas.openxmlformats.org/drawingml/2006/main">
          <a:off x="2704465" y="6400800"/>
          <a:ext cx="3276600" cy="2286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100" dirty="0" smtClean="0"/>
            <a:t>2.06% for FY 2020 is third highest increase in 10 years.</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0.79644</cdr:x>
      <cdr:y>0.03289</cdr:y>
    </cdr:from>
    <cdr:to>
      <cdr:x>0.96574</cdr:x>
      <cdr:y>0.14402</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606290" y="123128"/>
          <a:ext cx="979170" cy="415987"/>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0.80945</cdr:x>
      <cdr:y>0.00327</cdr:y>
    </cdr:from>
    <cdr:to>
      <cdr:x>1</cdr:x>
      <cdr:y>0.12827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291365" y="17929"/>
          <a:ext cx="1481035" cy="685799"/>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0.08891</cdr:x>
      <cdr:y>0.33513</cdr:y>
    </cdr:from>
    <cdr:to>
      <cdr:x>0.18369</cdr:x>
      <cdr:y>0.37157</cdr:y>
    </cdr:to>
    <cdr:sp macro="" textlink="">
      <cdr:nvSpPr>
        <cdr:cNvPr id="2" name="TextBox 4">
          <a:extLst xmlns:a="http://schemas.openxmlformats.org/drawingml/2006/main">
            <a:ext uri="{FF2B5EF4-FFF2-40B4-BE49-F238E27FC236}">
              <a16:creationId xmlns:a16="http://schemas.microsoft.com/office/drawing/2014/main" id="{08395E4F-EA22-41CB-9E40-6CD20F23F88E}"/>
            </a:ext>
          </a:extLst>
        </cdr:cNvPr>
        <cdr:cNvSpPr txBox="1"/>
      </cdr:nvSpPr>
      <cdr:spPr>
        <a:xfrm xmlns:a="http://schemas.openxmlformats.org/drawingml/2006/main">
          <a:off x="914400" y="1981200"/>
          <a:ext cx="974869"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800" dirty="0"/>
            <a:t>½ Avg Valuation</a:t>
          </a:r>
        </a:p>
      </cdr:txBody>
    </cdr:sp>
  </cdr:relSizeAnchor>
  <cdr:relSizeAnchor xmlns:cdr="http://schemas.openxmlformats.org/drawingml/2006/chartDrawing">
    <cdr:from>
      <cdr:x>0.64957</cdr:x>
      <cdr:y>0.11519</cdr:y>
    </cdr:from>
    <cdr:to>
      <cdr:x>0.79007</cdr:x>
      <cdr:y>0.15654</cdr:y>
    </cdr:to>
    <cdr:sp macro="" textlink="">
      <cdr:nvSpPr>
        <cdr:cNvPr id="3" name="TextBox 4">
          <a:extLst xmlns:a="http://schemas.openxmlformats.org/drawingml/2006/main">
            <a:ext uri="{FF2B5EF4-FFF2-40B4-BE49-F238E27FC236}">
              <a16:creationId xmlns:a16="http://schemas.microsoft.com/office/drawing/2014/main" id="{08395E4F-EA22-41CB-9E40-6CD20F23F88E}"/>
            </a:ext>
          </a:extLst>
        </cdr:cNvPr>
        <cdr:cNvSpPr txBox="1"/>
      </cdr:nvSpPr>
      <cdr:spPr>
        <a:xfrm xmlns:a="http://schemas.openxmlformats.org/drawingml/2006/main">
          <a:off x="5234304" y="600240"/>
          <a:ext cx="1132205"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800" dirty="0"/>
            <a:t>3X Avg Valuation</a:t>
          </a:r>
        </a:p>
      </cdr:txBody>
    </cdr:sp>
  </cdr:relSizeAnchor>
  <cdr:relSizeAnchor xmlns:cdr="http://schemas.openxmlformats.org/drawingml/2006/chartDrawing">
    <cdr:from>
      <cdr:x>0.42585</cdr:x>
      <cdr:y>0.11927</cdr:y>
    </cdr:from>
    <cdr:to>
      <cdr:x>0.56635</cdr:x>
      <cdr:y>0.16062</cdr:y>
    </cdr:to>
    <cdr:sp macro="" textlink="">
      <cdr:nvSpPr>
        <cdr:cNvPr id="4" name="TextBox 4">
          <a:extLst xmlns:a="http://schemas.openxmlformats.org/drawingml/2006/main">
            <a:ext uri="{FF2B5EF4-FFF2-40B4-BE49-F238E27FC236}">
              <a16:creationId xmlns:a16="http://schemas.microsoft.com/office/drawing/2014/main" id="{D557A3DE-0AFB-4696-A336-917125A05A0A}"/>
            </a:ext>
          </a:extLst>
        </cdr:cNvPr>
        <cdr:cNvSpPr txBox="1"/>
      </cdr:nvSpPr>
      <cdr:spPr>
        <a:xfrm xmlns:a="http://schemas.openxmlformats.org/drawingml/2006/main">
          <a:off x="3431539" y="621513"/>
          <a:ext cx="1132205"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t>2X Avg Valuation</a:t>
          </a:r>
        </a:p>
      </cdr:txBody>
    </cdr:sp>
  </cdr:relSizeAnchor>
  <cdr:relSizeAnchor xmlns:cdr="http://schemas.openxmlformats.org/drawingml/2006/chartDrawing">
    <cdr:from>
      <cdr:x>0.12593</cdr:x>
      <cdr:y>0.37753</cdr:y>
    </cdr:from>
    <cdr:to>
      <cdr:x>0.12593</cdr:x>
      <cdr:y>0.45772</cdr:y>
    </cdr:to>
    <cdr:cxnSp macro="">
      <cdr:nvCxnSpPr>
        <cdr:cNvPr id="5" name="Straight Arrow Connector 4">
          <a:extLst xmlns:a="http://schemas.openxmlformats.org/drawingml/2006/main">
            <a:ext uri="{FF2B5EF4-FFF2-40B4-BE49-F238E27FC236}">
              <a16:creationId xmlns:a16="http://schemas.microsoft.com/office/drawing/2014/main" id="{0280F1AA-E214-4222-8AF4-BC98CEE9B472}"/>
            </a:ext>
          </a:extLst>
        </cdr:cNvPr>
        <cdr:cNvCxnSpPr/>
      </cdr:nvCxnSpPr>
      <cdr:spPr>
        <a:xfrm xmlns:a="http://schemas.openxmlformats.org/drawingml/2006/main">
          <a:off x="1014730" y="1967230"/>
          <a:ext cx="0" cy="41783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0.48014</cdr:x>
      <cdr:y>0.15611</cdr:y>
    </cdr:from>
    <cdr:to>
      <cdr:x>0.48739</cdr:x>
      <cdr:y>0.20692</cdr:y>
    </cdr:to>
    <cdr:cxnSp macro="">
      <cdr:nvCxnSpPr>
        <cdr:cNvPr id="7" name="Straight Arrow Connector 6">
          <a:extLst xmlns:a="http://schemas.openxmlformats.org/drawingml/2006/main">
            <a:ext uri="{FF2B5EF4-FFF2-40B4-BE49-F238E27FC236}">
              <a16:creationId xmlns:a16="http://schemas.microsoft.com/office/drawing/2014/main" id="{0280F1AA-E214-4222-8AF4-BC98CEE9B472}"/>
            </a:ext>
          </a:extLst>
        </cdr:cNvPr>
        <cdr:cNvCxnSpPr>
          <a:cxnSpLocks xmlns:a="http://schemas.openxmlformats.org/drawingml/2006/main"/>
        </cdr:cNvCxnSpPr>
      </cdr:nvCxnSpPr>
      <cdr:spPr>
        <a:xfrm xmlns:a="http://schemas.openxmlformats.org/drawingml/2006/main" flipH="1">
          <a:off x="3869055" y="813435"/>
          <a:ext cx="58420" cy="26479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0.71127</cdr:x>
      <cdr:y>0.14879</cdr:y>
    </cdr:from>
    <cdr:to>
      <cdr:x>0.71127</cdr:x>
      <cdr:y>0.19583</cdr:y>
    </cdr:to>
    <cdr:cxnSp macro="">
      <cdr:nvCxnSpPr>
        <cdr:cNvPr id="9" name="Straight Arrow Connector 8">
          <a:extLst xmlns:a="http://schemas.openxmlformats.org/drawingml/2006/main">
            <a:ext uri="{FF2B5EF4-FFF2-40B4-BE49-F238E27FC236}">
              <a16:creationId xmlns:a16="http://schemas.microsoft.com/office/drawing/2014/main" id="{92CADD03-A480-4DDE-A483-B729799C9133}"/>
            </a:ext>
          </a:extLst>
        </cdr:cNvPr>
        <cdr:cNvCxnSpPr>
          <a:cxnSpLocks xmlns:a="http://schemas.openxmlformats.org/drawingml/2006/main"/>
        </cdr:cNvCxnSpPr>
      </cdr:nvCxnSpPr>
      <cdr:spPr>
        <a:xfrm xmlns:a="http://schemas.openxmlformats.org/drawingml/2006/main">
          <a:off x="5731510" y="775335"/>
          <a:ext cx="0" cy="24511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0.18688</cdr:x>
      <cdr:y>0.17746</cdr:y>
    </cdr:from>
    <cdr:to>
      <cdr:x>0.32738</cdr:x>
      <cdr:y>0.21881</cdr:y>
    </cdr:to>
    <cdr:sp macro="" textlink="">
      <cdr:nvSpPr>
        <cdr:cNvPr id="11" name="TextBox 4">
          <a:extLst xmlns:a="http://schemas.openxmlformats.org/drawingml/2006/main">
            <a:ext uri="{FF2B5EF4-FFF2-40B4-BE49-F238E27FC236}">
              <a16:creationId xmlns:a16="http://schemas.microsoft.com/office/drawing/2014/main" id="{D32C281D-8723-4DCD-B983-7A1C04AA5F26}"/>
            </a:ext>
          </a:extLst>
        </cdr:cNvPr>
        <cdr:cNvSpPr txBox="1"/>
      </cdr:nvSpPr>
      <cdr:spPr>
        <a:xfrm xmlns:a="http://schemas.openxmlformats.org/drawingml/2006/main">
          <a:off x="1505901" y="924725"/>
          <a:ext cx="1132205"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t>Avg Valuation</a:t>
          </a:r>
        </a:p>
      </cdr:txBody>
    </cdr:sp>
  </cdr:relSizeAnchor>
  <cdr:relSizeAnchor xmlns:cdr="http://schemas.openxmlformats.org/drawingml/2006/chartDrawing">
    <cdr:from>
      <cdr:x>0.24177</cdr:x>
      <cdr:y>0.21917</cdr:y>
    </cdr:from>
    <cdr:to>
      <cdr:x>0.24177</cdr:x>
      <cdr:y>0.27608</cdr:y>
    </cdr:to>
    <cdr:cxnSp macro="">
      <cdr:nvCxnSpPr>
        <cdr:cNvPr id="12" name="Straight Arrow Connector 11">
          <a:extLst xmlns:a="http://schemas.openxmlformats.org/drawingml/2006/main">
            <a:ext uri="{FF2B5EF4-FFF2-40B4-BE49-F238E27FC236}">
              <a16:creationId xmlns:a16="http://schemas.microsoft.com/office/drawing/2014/main" id="{95C6C962-780C-4B86-A87D-55545494898C}"/>
            </a:ext>
          </a:extLst>
        </cdr:cNvPr>
        <cdr:cNvCxnSpPr>
          <a:cxnSpLocks xmlns:a="http://schemas.openxmlformats.org/drawingml/2006/main"/>
        </cdr:cNvCxnSpPr>
      </cdr:nvCxnSpPr>
      <cdr:spPr>
        <a:xfrm xmlns:a="http://schemas.openxmlformats.org/drawingml/2006/main">
          <a:off x="1948180" y="1142048"/>
          <a:ext cx="0" cy="29654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0.69643</cdr:x>
      <cdr:y>0</cdr:y>
    </cdr:from>
    <cdr:to>
      <cdr:x>0.84042</cdr:x>
      <cdr:y>0.116</cdr:y>
    </cdr:to>
    <cdr:pic>
      <cdr:nvPicPr>
        <cdr:cNvPr id="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162800" y="-228600"/>
          <a:ext cx="1481035" cy="68579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2"/>
            <a:ext cx="3037840" cy="464820"/>
          </a:xfrm>
          <a:prstGeom prst="rect">
            <a:avLst/>
          </a:prstGeom>
        </p:spPr>
        <p:txBody>
          <a:bodyPr vert="horz" lIns="93177" tIns="46589" rIns="93177" bIns="46589" rtlCol="0"/>
          <a:lstStyle>
            <a:lvl1pPr algn="r">
              <a:defRPr sz="1200"/>
            </a:lvl1pPr>
          </a:lstStyle>
          <a:p>
            <a:fld id="{DB0B667D-2BE0-4A16-8EFA-E30C5D08DF21}" type="datetimeFigureOut">
              <a:rPr lang="en-US" smtClean="0"/>
              <a:t>10/16/2019</a:t>
            </a:fld>
            <a:endParaRPr lang="en-US" dirty="0"/>
          </a:p>
        </p:txBody>
      </p:sp>
      <p:sp>
        <p:nvSpPr>
          <p:cNvPr id="4" name="Footer Placeholder 3"/>
          <p:cNvSpPr>
            <a:spLocks noGrp="1"/>
          </p:cNvSpPr>
          <p:nvPr>
            <p:ph type="ftr" sz="quarter" idx="2"/>
          </p:nvPr>
        </p:nvSpPr>
        <p:spPr>
          <a:xfrm>
            <a:off x="0" y="8829969"/>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4820"/>
          </a:xfrm>
          <a:prstGeom prst="rect">
            <a:avLst/>
          </a:prstGeom>
        </p:spPr>
        <p:txBody>
          <a:bodyPr vert="horz" lIns="93177" tIns="46589" rIns="93177" bIns="46589" rtlCol="0" anchor="b"/>
          <a:lstStyle>
            <a:lvl1pPr algn="r">
              <a:defRPr sz="1200"/>
            </a:lvl1pPr>
          </a:lstStyle>
          <a:p>
            <a:fld id="{8088C099-2B7A-4B35-9E19-074E2F15C2D3}" type="slidenum">
              <a:rPr lang="en-US" smtClean="0"/>
              <a:t>‹#›</a:t>
            </a:fld>
            <a:endParaRPr lang="en-US" dirty="0"/>
          </a:p>
        </p:txBody>
      </p:sp>
    </p:spTree>
    <p:extLst>
      <p:ext uri="{BB962C8B-B14F-4D97-AF65-F5344CB8AC3E}">
        <p14:creationId xmlns:p14="http://schemas.microsoft.com/office/powerpoint/2010/main" val="201529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2"/>
            <a:ext cx="3037840" cy="464820"/>
          </a:xfrm>
          <a:prstGeom prst="rect">
            <a:avLst/>
          </a:prstGeom>
        </p:spPr>
        <p:txBody>
          <a:bodyPr vert="horz" lIns="93177" tIns="46589" rIns="93177" bIns="46589" rtlCol="0"/>
          <a:lstStyle>
            <a:lvl1pPr algn="r">
              <a:defRPr sz="1200"/>
            </a:lvl1pPr>
          </a:lstStyle>
          <a:p>
            <a:fld id="{EDF0A5FA-AB94-44EE-A5D4-75C5C49A077B}" type="datetimeFigureOut">
              <a:rPr lang="en-US" smtClean="0"/>
              <a:t>10/16/2019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3177" tIns="46589" rIns="93177" bIns="46589" rtlCol="0" anchor="b"/>
          <a:lstStyle>
            <a:lvl1pPr algn="r">
              <a:defRPr sz="1200"/>
            </a:lvl1pPr>
          </a:lstStyle>
          <a:p>
            <a:fld id="{AF69DEFA-A6E1-4627-8453-89CF76F358A1}" type="slidenum">
              <a:rPr lang="en-US" smtClean="0"/>
              <a:t>‹#›</a:t>
            </a:fld>
            <a:endParaRPr lang="en-US" dirty="0"/>
          </a:p>
        </p:txBody>
      </p:sp>
    </p:spTree>
    <p:extLst>
      <p:ext uri="{BB962C8B-B14F-4D97-AF65-F5344CB8AC3E}">
        <p14:creationId xmlns:p14="http://schemas.microsoft.com/office/powerpoint/2010/main" val="3682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FB6F7C-A00C-46F2-A775-FC0CFCDA6B54}" type="datetime1">
              <a:rPr lang="en-US" smtClean="0"/>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14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4B0EB3-A400-43A5-9A0F-30D546CCC06F}" type="datetime1">
              <a:rPr lang="en-US" smtClean="0"/>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45371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868F2-4737-4279-85C5-C1BBFC818AB7}" type="datetime1">
              <a:rPr lang="en-US" smtClean="0"/>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208025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0EFF5-6076-4DAA-89C5-A42855A7F9CF}" type="datetime1">
              <a:rPr lang="en-US" smtClean="0"/>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14983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A77319-B94C-4794-8C06-283940347D31}" type="datetime1">
              <a:rPr lang="en-US" smtClean="0"/>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4D2D65-5FEC-4949-9D10-D115EF102472}" type="datetime1">
              <a:rPr lang="en-US" smtClean="0"/>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2405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41D788-F7FA-493A-AA4E-6C3D6F99760F}" type="datetime1">
              <a:rPr lang="en-US" smtClean="0"/>
              <a:t>10/16/2019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430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293E20-CE08-474B-9BE2-AFA11E11BF22}" type="datetime1">
              <a:rPr lang="en-US" smtClean="0"/>
              <a:t>10/16/2019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9551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EA3254-20D1-4BD9-99BD-F2B9707B0BDC}" type="datetime1">
              <a:rPr lang="en-US" smtClean="0"/>
              <a:t>10/16/2019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6628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F1697F2-540F-4EA1-9228-CDFB928E5681}" type="datetime1">
              <a:rPr lang="en-US" smtClean="0"/>
              <a:t>10/16/2019</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152914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94677F-8779-4FAF-A7E5-A29AB1D49C2A}" type="datetime1">
              <a:rPr lang="en-US" smtClean="0"/>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33742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342900"/>
            <a:fld id="{B61BEF0D-F0BB-DE4B-95CE-6DB70DBA9567}" type="datetimeFigureOut">
              <a:rPr lang="en-US" smtClean="0">
                <a:solidFill>
                  <a:prstClr val="black">
                    <a:tint val="75000"/>
                  </a:prstClr>
                </a:solidFill>
              </a:rPr>
              <a:pPr defTabSz="342900"/>
              <a:t>10/16/2019</a:t>
            </a:fld>
            <a:endParaRPr lang="en-US" dirty="0">
              <a:solidFill>
                <a:prstClr val="black">
                  <a:tint val="75000"/>
                </a:prst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342900"/>
            <a:fld id="{D57F1E4F-1CFF-5643-939E-217C01CDF565}" type="slidenum">
              <a:rPr lang="en-US" smtClean="0">
                <a:solidFill>
                  <a:srgbClr val="90C226"/>
                </a:solidFill>
              </a:rPr>
              <a:pPr defTabSz="342900"/>
              <a:t>‹#›</a:t>
            </a:fld>
            <a:endParaRPr lang="en-US" dirty="0">
              <a:solidFill>
                <a:srgbClr val="90C226"/>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3599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governor.iowa.gov/2019/09/iowa-budget-closes-with-full-cash-reserves-surplus-of-289m" TargetMode="External"/><Relationship Id="rId2" Type="http://schemas.openxmlformats.org/officeDocument/2006/relationships/hyperlink" Target="https://data.iowa.gov/Economic-Statistics/Personal-Income-and-Per-Capita-Personal-Income-by-/vm3e-atwp" TargetMode="External"/><Relationship Id="rId1" Type="http://schemas.openxmlformats.org/officeDocument/2006/relationships/slideLayout" Target="../slideLayouts/slideLayout4.xml"/><Relationship Id="rId6" Type="http://schemas.openxmlformats.org/officeDocument/2006/relationships/hyperlink" Target="https://higherlogicdownload.s3.amazonaws.com/NASBO/9d2d2db1-c943-4f1b-b750-0fca152d64c2/UploadedImages/SER%20Archive/2018_State_Expenditure_Report_S.pdf" TargetMode="External"/><Relationship Id="rId5" Type="http://schemas.openxmlformats.org/officeDocument/2006/relationships/hyperlink" Target="https://www.bls.gov/web/laus/laumstrk.htm" TargetMode="External"/><Relationship Id="rId4" Type="http://schemas.openxmlformats.org/officeDocument/2006/relationships/hyperlink" Target="https://www.futurereadyiowa.gov/sites/fri/files/basic_page_files/State%20program%20list-%20updated%202019.pdf" TargetMode="Externa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legis.iowa.gov/docs/publications/SD/865242.pdf"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mailto:dan.smith@rsaia.org" TargetMode="External"/><Relationship Id="rId3" Type="http://schemas.openxmlformats.org/officeDocument/2006/relationships/hyperlink" Target="mailto:robert.olson@rsaia.org" TargetMode="External"/><Relationship Id="rId7" Type="http://schemas.openxmlformats.org/officeDocument/2006/relationships/hyperlink" Target="mailto:paul.croghan@rsaia.or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nicholas.trenkamp@rsaia.org" TargetMode="External"/><Relationship Id="rId5" Type="http://schemas.openxmlformats.org/officeDocument/2006/relationships/hyperlink" Target="mailto:dwillhite@nfv.k12.ia.us" TargetMode="External"/><Relationship Id="rId4" Type="http://schemas.openxmlformats.org/officeDocument/2006/relationships/hyperlink" Target="mailto:laurie.noll@fairfieldsfuture.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rsaia.or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margaret@iowaschoolfinance.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5200"/>
            <a:ext cx="7543800" cy="1450757"/>
          </a:xfrm>
        </p:spPr>
        <p:txBody>
          <a:bodyPr>
            <a:normAutofit fontScale="90000"/>
          </a:bodyPr>
          <a:lstStyle/>
          <a:p>
            <a:pPr algn="ctr"/>
            <a:r>
              <a:rPr lang="en-US" b="1" dirty="0" smtClean="0"/>
              <a:t>Summary of 2019 Legislative Session </a:t>
            </a:r>
            <a:br>
              <a:rPr lang="en-US" b="1" dirty="0" smtClean="0"/>
            </a:br>
            <a:r>
              <a:rPr lang="en-US" b="1" dirty="0" smtClean="0"/>
              <a:t>RSAI Priority Action</a:t>
            </a:r>
            <a:endParaRPr lang="en-US" b="1" dirty="0"/>
          </a:p>
        </p:txBody>
      </p:sp>
      <p:pic>
        <p:nvPicPr>
          <p:cNvPr id="3" name="Picture 2"/>
          <p:cNvPicPr>
            <a:picLocks noChangeAspect="1"/>
          </p:cNvPicPr>
          <p:nvPr/>
        </p:nvPicPr>
        <p:blipFill>
          <a:blip r:embed="rId2"/>
          <a:stretch>
            <a:fillRect/>
          </a:stretch>
        </p:blipFill>
        <p:spPr>
          <a:xfrm>
            <a:off x="153310" y="76200"/>
            <a:ext cx="8883098" cy="2095500"/>
          </a:xfrm>
          <a:prstGeom prst="rect">
            <a:avLst/>
          </a:prstGeom>
        </p:spPr>
      </p:pic>
    </p:spTree>
    <p:extLst>
      <p:ext uri="{BB962C8B-B14F-4D97-AF65-F5344CB8AC3E}">
        <p14:creationId xmlns:p14="http://schemas.microsoft.com/office/powerpoint/2010/main" val="3751051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1"/>
            <a:ext cx="7543800" cy="1066800"/>
          </a:xfrm>
        </p:spPr>
        <p:txBody>
          <a:bodyPr/>
          <a:lstStyle/>
          <a:p>
            <a:pPr algn="ctr"/>
            <a:r>
              <a:rPr lang="en-US" b="1" dirty="0" smtClean="0"/>
              <a:t>Formula Equity</a:t>
            </a:r>
            <a:endParaRPr lang="en-US" b="1" dirty="0"/>
          </a:p>
        </p:txBody>
      </p:sp>
    </p:spTree>
    <p:extLst>
      <p:ext uri="{BB962C8B-B14F-4D97-AF65-F5344CB8AC3E}">
        <p14:creationId xmlns:p14="http://schemas.microsoft.com/office/powerpoint/2010/main" val="3042636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Comments</a:t>
            </a:r>
            <a:endParaRPr lang="en-US" dirty="0"/>
          </a:p>
        </p:txBody>
      </p:sp>
      <p:sp>
        <p:nvSpPr>
          <p:cNvPr id="3" name="Content Placeholder 2"/>
          <p:cNvSpPr>
            <a:spLocks noGrp="1"/>
          </p:cNvSpPr>
          <p:nvPr>
            <p:ph sz="half" idx="1"/>
          </p:nvPr>
        </p:nvSpPr>
        <p:spPr/>
        <p:txBody>
          <a:bodyPr>
            <a:normAutofit/>
          </a:bodyPr>
          <a:lstStyle/>
          <a:p>
            <a:r>
              <a:rPr lang="en-US" dirty="0"/>
              <a:t>HF 307 was enacted. </a:t>
            </a:r>
            <a:r>
              <a:rPr lang="en-US" dirty="0" smtClean="0"/>
              <a:t>$2.9 </a:t>
            </a:r>
            <a:r>
              <a:rPr lang="en-US" dirty="0"/>
              <a:t>M in </a:t>
            </a:r>
            <a:r>
              <a:rPr lang="en-US" dirty="0" smtClean="0"/>
              <a:t> the formula </a:t>
            </a:r>
            <a:r>
              <a:rPr lang="en-US" dirty="0"/>
              <a:t>for FY 2020. </a:t>
            </a:r>
            <a:endParaRPr lang="en-US" dirty="0" smtClean="0"/>
          </a:p>
          <a:p>
            <a:r>
              <a:rPr lang="en-US" dirty="0" smtClean="0"/>
              <a:t>Closes the gap by another $5 per pupil.  </a:t>
            </a:r>
          </a:p>
          <a:p>
            <a:endParaRPr lang="en-US" dirty="0" smtClean="0"/>
          </a:p>
          <a:p>
            <a:endParaRPr lang="en-US" dirty="0" smtClean="0"/>
          </a:p>
          <a:p>
            <a:endParaRPr lang="en-US" dirty="0"/>
          </a:p>
        </p:txBody>
      </p:sp>
      <p:sp>
        <p:nvSpPr>
          <p:cNvPr id="4" name="Content Placeholder 3"/>
          <p:cNvSpPr>
            <a:spLocks noGrp="1"/>
          </p:cNvSpPr>
          <p:nvPr>
            <p:ph sz="half" idx="2"/>
          </p:nvPr>
        </p:nvSpPr>
        <p:spPr/>
        <p:txBody>
          <a:bodyPr>
            <a:normAutofit/>
          </a:bodyPr>
          <a:lstStyle/>
          <a:p>
            <a:pPr>
              <a:buFont typeface="Wingdings" panose="05000000000000000000" pitchFamily="2" charset="2"/>
              <a:buChar char="Ø"/>
            </a:pPr>
            <a:r>
              <a:rPr lang="en-US" dirty="0" smtClean="0"/>
              <a:t>$1.7 million reduces property taxes in those districts with higher DCPP</a:t>
            </a:r>
          </a:p>
          <a:p>
            <a:pPr>
              <a:buFont typeface="Wingdings" panose="05000000000000000000" pitchFamily="2" charset="2"/>
              <a:buChar char="Ø"/>
            </a:pPr>
            <a:r>
              <a:rPr lang="en-US" dirty="0" smtClean="0"/>
              <a:t>$1.2 million increases DCPP by $5, closing the gap to $165 from highest to lowest DCPP</a:t>
            </a:r>
          </a:p>
          <a:p>
            <a:pPr>
              <a:buFont typeface="Wingdings" panose="05000000000000000000" pitchFamily="2" charset="2"/>
              <a:buChar char="Ø"/>
            </a:pPr>
            <a:r>
              <a:rPr lang="en-US" dirty="0" smtClean="0"/>
              <a:t>At this rate, it will take 33 more years to eliminate the gap.</a:t>
            </a:r>
          </a:p>
          <a:p>
            <a:pPr>
              <a:buFont typeface="Wingdings" panose="05000000000000000000" pitchFamily="2" charset="2"/>
              <a:buChar char="Ø"/>
            </a:pPr>
            <a:r>
              <a:rPr lang="en-US" dirty="0" smtClean="0"/>
              <a:t>See specifics in the Legislative Digest.</a:t>
            </a:r>
            <a:endParaRPr lang="en-US" dirty="0"/>
          </a:p>
        </p:txBody>
      </p:sp>
      <p:pic>
        <p:nvPicPr>
          <p:cNvPr id="6" name="Picture 5"/>
          <p:cNvPicPr>
            <a:picLocks noChangeAspect="1"/>
          </p:cNvPicPr>
          <p:nvPr/>
        </p:nvPicPr>
        <p:blipFill>
          <a:blip r:embed="rId2"/>
          <a:stretch>
            <a:fillRect/>
          </a:stretch>
        </p:blipFill>
        <p:spPr>
          <a:xfrm>
            <a:off x="3276600" y="838200"/>
            <a:ext cx="762000" cy="769047"/>
          </a:xfrm>
          <a:prstGeom prst="rect">
            <a:avLst/>
          </a:prstGeom>
        </p:spPr>
      </p:pic>
    </p:spTree>
    <p:extLst>
      <p:ext uri="{BB962C8B-B14F-4D97-AF65-F5344CB8AC3E}">
        <p14:creationId xmlns:p14="http://schemas.microsoft.com/office/powerpoint/2010/main" val="3724069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86604"/>
            <a:ext cx="5623560" cy="1450757"/>
          </a:xfrm>
        </p:spPr>
        <p:txBody>
          <a:bodyPr/>
          <a:lstStyle/>
          <a:p>
            <a:r>
              <a:rPr lang="en-US" b="1" dirty="0"/>
              <a:t>Teacher Shortage and Quality Instruction</a:t>
            </a:r>
          </a:p>
        </p:txBody>
      </p:sp>
      <p:sp>
        <p:nvSpPr>
          <p:cNvPr id="3" name="Content Placeholder 2"/>
          <p:cNvSpPr>
            <a:spLocks noGrp="1"/>
          </p:cNvSpPr>
          <p:nvPr>
            <p:ph idx="1"/>
          </p:nvPr>
        </p:nvSpPr>
        <p:spPr>
          <a:xfrm>
            <a:off x="533400" y="1845734"/>
            <a:ext cx="8000999" cy="4023360"/>
          </a:xfrm>
        </p:spPr>
        <p:txBody>
          <a:bodyPr>
            <a:noAutofit/>
          </a:bodyPr>
          <a:lstStyle/>
          <a:p>
            <a:r>
              <a:rPr lang="en-US" sz="2800" dirty="0"/>
              <a:t>Rural school districts require maximum flexibility to provide great instruction to all Iowa students. </a:t>
            </a:r>
            <a:r>
              <a:rPr lang="en-US" sz="2800" dirty="0" smtClean="0"/>
              <a:t>There was some progress in 2019 but rural districts will still struggle with enough applicants to fill needed positions, in some cases none at all, and in keeping great people when other districts pay more.  Loan forgiveness and grow-your-own strategies will have to be on the list.  Much of this goes back to adequate funding, too. </a:t>
            </a:r>
            <a:endParaRPr lang="en-US" sz="2200" dirty="0"/>
          </a:p>
        </p:txBody>
      </p:sp>
      <p:pic>
        <p:nvPicPr>
          <p:cNvPr id="4" name="Picture 3"/>
          <p:cNvPicPr>
            <a:picLocks noChangeAspect="1"/>
          </p:cNvPicPr>
          <p:nvPr/>
        </p:nvPicPr>
        <p:blipFill>
          <a:blip r:embed="rId2"/>
          <a:stretch>
            <a:fillRect/>
          </a:stretch>
        </p:blipFill>
        <p:spPr>
          <a:xfrm>
            <a:off x="0" y="1"/>
            <a:ext cx="2438400" cy="1498242"/>
          </a:xfrm>
          <a:prstGeom prst="rect">
            <a:avLst/>
          </a:prstGeom>
        </p:spPr>
      </p:pic>
    </p:spTree>
    <p:extLst>
      <p:ext uri="{BB962C8B-B14F-4D97-AF65-F5344CB8AC3E}">
        <p14:creationId xmlns:p14="http://schemas.microsoft.com/office/powerpoint/2010/main" val="547608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Comments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SF 603 Concurrent Enrollment for 1 math or </a:t>
            </a:r>
            <a:r>
              <a:rPr lang="en-US" dirty="0" smtClean="0"/>
              <a:t>1 science </a:t>
            </a:r>
            <a:r>
              <a:rPr lang="en-US" dirty="0"/>
              <a:t>course to meet offer and teach.</a:t>
            </a:r>
          </a:p>
          <a:p>
            <a:r>
              <a:rPr lang="en-US" dirty="0"/>
              <a:t>SF 394 allows several online </a:t>
            </a:r>
            <a:r>
              <a:rPr lang="en-US" dirty="0" smtClean="0"/>
              <a:t>learning options to </a:t>
            </a:r>
            <a:r>
              <a:rPr lang="en-US" dirty="0"/>
              <a:t>meet offer and teach.</a:t>
            </a:r>
          </a:p>
          <a:p>
            <a:r>
              <a:rPr lang="en-US" dirty="0"/>
              <a:t>SF 159 Praxis requires DE to set score </a:t>
            </a:r>
            <a:r>
              <a:rPr lang="en-US" dirty="0" smtClean="0"/>
              <a:t>and creates </a:t>
            </a:r>
            <a:r>
              <a:rPr lang="en-US" dirty="0"/>
              <a:t>conditional license for a new </a:t>
            </a:r>
            <a:r>
              <a:rPr lang="en-US" dirty="0" smtClean="0"/>
              <a:t>teacher with </a:t>
            </a:r>
            <a:r>
              <a:rPr lang="en-US" dirty="0"/>
              <a:t>a job offer.</a:t>
            </a:r>
            <a:endParaRPr lang="en-US" dirty="0" smtClean="0"/>
          </a:p>
          <a:p>
            <a:endParaRPr lang="en-US" dirty="0"/>
          </a:p>
        </p:txBody>
      </p:sp>
      <p:sp>
        <p:nvSpPr>
          <p:cNvPr id="4" name="Content Placeholder 3"/>
          <p:cNvSpPr>
            <a:spLocks noGrp="1"/>
          </p:cNvSpPr>
          <p:nvPr>
            <p:ph sz="half" idx="2"/>
          </p:nvPr>
        </p:nvSpPr>
        <p:spPr>
          <a:xfrm>
            <a:off x="4663440" y="1845734"/>
            <a:ext cx="3703320" cy="4402665"/>
          </a:xfrm>
        </p:spPr>
        <p:txBody>
          <a:bodyPr>
            <a:normAutofit fontScale="92500" lnSpcReduction="20000"/>
          </a:bodyPr>
          <a:lstStyle/>
          <a:p>
            <a:pPr>
              <a:buFont typeface="Wingdings" panose="05000000000000000000" pitchFamily="2" charset="2"/>
              <a:buChar char="Ø"/>
            </a:pPr>
            <a:r>
              <a:rPr lang="en-US" dirty="0" smtClean="0"/>
              <a:t>Some flexibility will certainly help all districts, including rural schools, attract and retain great teachers. </a:t>
            </a:r>
          </a:p>
          <a:p>
            <a:pPr>
              <a:buFont typeface="Wingdings" panose="05000000000000000000" pitchFamily="2" charset="2"/>
              <a:buChar char="Ø"/>
            </a:pPr>
            <a:r>
              <a:rPr lang="en-US" dirty="0" smtClean="0"/>
              <a:t>Eliminated ILO funding but expanded district ability to create your own, partner with other districts or work with private providers.</a:t>
            </a:r>
          </a:p>
          <a:p>
            <a:pPr>
              <a:buFont typeface="Wingdings" panose="05000000000000000000" pitchFamily="2" charset="2"/>
              <a:buChar char="Ø"/>
            </a:pPr>
            <a:r>
              <a:rPr lang="en-US" dirty="0" smtClean="0"/>
              <a:t>Still need some work through resources for loan forgiveness, incentives for teachers to work in shortage area schools, CTE strand to recruit students into teaching, and additional offer and teach flexibilities, and IPERS implications. </a:t>
            </a:r>
          </a:p>
          <a:p>
            <a:pPr>
              <a:buFont typeface="Wingdings" panose="05000000000000000000" pitchFamily="2" charset="2"/>
              <a:buChar char="Ø"/>
            </a:pPr>
            <a:r>
              <a:rPr lang="en-US" dirty="0" smtClean="0"/>
              <a:t>Also concerns about licensure requirements for out of state administrators</a:t>
            </a:r>
            <a:endParaRPr lang="en-US" dirty="0"/>
          </a:p>
        </p:txBody>
      </p:sp>
      <p:pic>
        <p:nvPicPr>
          <p:cNvPr id="6" name="Picture 5"/>
          <p:cNvPicPr>
            <a:picLocks noChangeAspect="1"/>
          </p:cNvPicPr>
          <p:nvPr/>
        </p:nvPicPr>
        <p:blipFill>
          <a:blip r:embed="rId2"/>
          <a:stretch>
            <a:fillRect/>
          </a:stretch>
        </p:blipFill>
        <p:spPr>
          <a:xfrm>
            <a:off x="2674620" y="838198"/>
            <a:ext cx="762000" cy="769047"/>
          </a:xfrm>
          <a:prstGeom prst="rect">
            <a:avLst/>
          </a:prstGeom>
        </p:spPr>
      </p:pic>
      <p:pic>
        <p:nvPicPr>
          <p:cNvPr id="5" name="Picture 4"/>
          <p:cNvPicPr>
            <a:picLocks noChangeAspect="1"/>
          </p:cNvPicPr>
          <p:nvPr/>
        </p:nvPicPr>
        <p:blipFill>
          <a:blip r:embed="rId3"/>
          <a:stretch>
            <a:fillRect/>
          </a:stretch>
        </p:blipFill>
        <p:spPr>
          <a:xfrm>
            <a:off x="3657600" y="838198"/>
            <a:ext cx="717030" cy="731746"/>
          </a:xfrm>
          <a:prstGeom prst="rect">
            <a:avLst/>
          </a:prstGeom>
        </p:spPr>
      </p:pic>
    </p:spTree>
    <p:extLst>
      <p:ext uri="{BB962C8B-B14F-4D97-AF65-F5344CB8AC3E}">
        <p14:creationId xmlns:p14="http://schemas.microsoft.com/office/powerpoint/2010/main" val="1631531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4876800"/>
            <a:ext cx="7543801" cy="1295400"/>
          </a:xfrm>
          <a:solidFill>
            <a:srgbClr val="FFFF99"/>
          </a:solidFill>
        </p:spPr>
        <p:txBody>
          <a:bodyPr>
            <a:normAutofit/>
          </a:bodyPr>
          <a:lstStyle/>
          <a:p>
            <a:r>
              <a:rPr lang="en-US" dirty="0"/>
              <a:t>DE’s Annual Condition of Education Report shows average salary by school size (which is a good but not perfect predictor of rural districts), showing </a:t>
            </a:r>
            <a:r>
              <a:rPr lang="en-US" dirty="0" smtClean="0"/>
              <a:t>a growing difference </a:t>
            </a:r>
            <a:r>
              <a:rPr lang="en-US" dirty="0"/>
              <a:t>in pay between the averages of the smallest and largest category of school </a:t>
            </a:r>
            <a:r>
              <a:rPr lang="en-US" dirty="0" smtClean="0"/>
              <a:t>size, now at $15,527. </a:t>
            </a:r>
            <a:endParaRPr lang="en-US" dirty="0"/>
          </a:p>
        </p:txBody>
      </p:sp>
      <p:pic>
        <p:nvPicPr>
          <p:cNvPr id="2" name="Picture 1"/>
          <p:cNvPicPr>
            <a:picLocks noChangeAspect="1"/>
          </p:cNvPicPr>
          <p:nvPr/>
        </p:nvPicPr>
        <p:blipFill>
          <a:blip r:embed="rId2"/>
          <a:stretch>
            <a:fillRect/>
          </a:stretch>
        </p:blipFill>
        <p:spPr>
          <a:xfrm>
            <a:off x="533400" y="-4762"/>
            <a:ext cx="7596550" cy="4881562"/>
          </a:xfrm>
          <a:prstGeom prst="rect">
            <a:avLst/>
          </a:prstGeom>
        </p:spPr>
      </p:pic>
    </p:spTree>
    <p:extLst>
      <p:ext uri="{BB962C8B-B14F-4D97-AF65-F5344CB8AC3E}">
        <p14:creationId xmlns:p14="http://schemas.microsoft.com/office/powerpoint/2010/main" val="4036839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4400" b="1" dirty="0">
                <a:latin typeface="+mn-lt"/>
                <a:ea typeface="+mn-ea"/>
                <a:cs typeface="+mn-cs"/>
              </a:rPr>
              <a:t>Geography Impacts Rural Schools and Students</a:t>
            </a:r>
          </a:p>
        </p:txBody>
      </p:sp>
      <p:sp>
        <p:nvSpPr>
          <p:cNvPr id="3" name="Content Placeholder 2"/>
          <p:cNvSpPr>
            <a:spLocks noGrp="1"/>
          </p:cNvSpPr>
          <p:nvPr>
            <p:ph idx="1"/>
          </p:nvPr>
        </p:nvSpPr>
        <p:spPr/>
        <p:txBody>
          <a:bodyPr/>
          <a:lstStyle/>
          <a:p>
            <a:r>
              <a:rPr lang="en-US" dirty="0" smtClean="0"/>
              <a:t>Distance from Services – transportation takes time. Making up minutes for snow days even becomes difficult if there’s two+ hours on either side of the day.  Transportation equity funding is HUGE, but there are still barriers. </a:t>
            </a:r>
          </a:p>
          <a:p>
            <a:r>
              <a:rPr lang="en-US" dirty="0" smtClean="0"/>
              <a:t>Fewer Collaboration Partners – whether that’s private sector businesses for internships in CTE programs or Mental Health services providers for students</a:t>
            </a:r>
          </a:p>
          <a:p>
            <a:r>
              <a:rPr lang="en-US" dirty="0" smtClean="0"/>
              <a:t>Young teachers are not willing to locate in a community with long commutes to amenities, so something has to make up for the lack of access to entertainment, housing, and other services. </a:t>
            </a:r>
          </a:p>
          <a:p>
            <a:endParaRPr lang="en-US" dirty="0"/>
          </a:p>
        </p:txBody>
      </p:sp>
    </p:spTree>
    <p:extLst>
      <p:ext uri="{BB962C8B-B14F-4D97-AF65-F5344CB8AC3E}">
        <p14:creationId xmlns:p14="http://schemas.microsoft.com/office/powerpoint/2010/main" val="2390456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543800" cy="1450757"/>
          </a:xfrm>
        </p:spPr>
        <p:txBody>
          <a:bodyPr/>
          <a:lstStyle/>
          <a:p>
            <a:pPr algn="ctr"/>
            <a:r>
              <a:rPr lang="en-US" b="1" dirty="0" smtClean="0"/>
              <a:t>Funding / SSA / Formula Changes</a:t>
            </a:r>
            <a:endParaRPr lang="en-US" b="1" dirty="0"/>
          </a:p>
        </p:txBody>
      </p:sp>
    </p:spTree>
    <p:extLst>
      <p:ext uri="{BB962C8B-B14F-4D97-AF65-F5344CB8AC3E}">
        <p14:creationId xmlns:p14="http://schemas.microsoft.com/office/powerpoint/2010/main" val="1903825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Comments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HF 306 set 2.06% increase in </a:t>
            </a:r>
            <a:r>
              <a:rPr lang="en-US" dirty="0" smtClean="0"/>
              <a:t>SSA, Was </a:t>
            </a:r>
            <a:r>
              <a:rPr lang="en-US" dirty="0"/>
              <a:t>signed on Feb. 19, 2019, </a:t>
            </a:r>
            <a:r>
              <a:rPr lang="en-US" dirty="0" smtClean="0"/>
              <a:t>pretty close </a:t>
            </a:r>
            <a:r>
              <a:rPr lang="en-US" dirty="0"/>
              <a:t>to Feb. 14, 2019, </a:t>
            </a:r>
            <a:r>
              <a:rPr lang="en-US" dirty="0" smtClean="0"/>
              <a:t>30‐day deadline</a:t>
            </a:r>
            <a:r>
              <a:rPr lang="en-US" dirty="0"/>
              <a:t>. </a:t>
            </a:r>
          </a:p>
        </p:txBody>
      </p:sp>
      <p:sp>
        <p:nvSpPr>
          <p:cNvPr id="4" name="Content Placeholder 3"/>
          <p:cNvSpPr>
            <a:spLocks noGrp="1"/>
          </p:cNvSpPr>
          <p:nvPr>
            <p:ph sz="half" idx="2"/>
          </p:nvPr>
        </p:nvSpPr>
        <p:spPr/>
        <p:txBody>
          <a:bodyPr>
            <a:normAutofit fontScale="92500" lnSpcReduction="20000"/>
          </a:bodyPr>
          <a:lstStyle/>
          <a:p>
            <a:pPr>
              <a:buFont typeface="Wingdings" panose="05000000000000000000" pitchFamily="2" charset="2"/>
              <a:buChar char="Ø"/>
            </a:pPr>
            <a:r>
              <a:rPr lang="en-US" dirty="0"/>
              <a:t>T</a:t>
            </a:r>
            <a:r>
              <a:rPr lang="en-US" dirty="0" smtClean="0"/>
              <a:t>hird </a:t>
            </a:r>
            <a:r>
              <a:rPr lang="en-US" dirty="0"/>
              <a:t>highest increase in a </a:t>
            </a:r>
            <a:r>
              <a:rPr lang="en-US" dirty="0" smtClean="0"/>
              <a:t>decade.</a:t>
            </a:r>
          </a:p>
          <a:p>
            <a:pPr>
              <a:buFont typeface="Wingdings" panose="05000000000000000000" pitchFamily="2" charset="2"/>
              <a:buChar char="Ø"/>
            </a:pPr>
            <a:r>
              <a:rPr lang="en-US" dirty="0" smtClean="0"/>
              <a:t>Exceeds </a:t>
            </a:r>
            <a:r>
              <a:rPr lang="en-US" dirty="0"/>
              <a:t>the REC </a:t>
            </a:r>
            <a:r>
              <a:rPr lang="en-US" dirty="0" smtClean="0"/>
              <a:t>revenue estimate </a:t>
            </a:r>
            <a:r>
              <a:rPr lang="en-US" dirty="0"/>
              <a:t>for FY 2020</a:t>
            </a:r>
            <a:r>
              <a:rPr lang="en-US" dirty="0" smtClean="0"/>
              <a:t>.</a:t>
            </a:r>
          </a:p>
          <a:p>
            <a:pPr>
              <a:buFont typeface="Wingdings" panose="05000000000000000000" pitchFamily="2" charset="2"/>
              <a:buChar char="Ø"/>
            </a:pPr>
            <a:r>
              <a:rPr lang="en-US" dirty="0" smtClean="0"/>
              <a:t>Completed on time based on new deadlines (within 30 days of the Governor’s budget for the upcoming school year, so essentially four months before the school fiscal year begins.)</a:t>
            </a:r>
          </a:p>
          <a:p>
            <a:pPr>
              <a:buFont typeface="Wingdings" panose="05000000000000000000" pitchFamily="2" charset="2"/>
              <a:buChar char="Ø"/>
            </a:pPr>
            <a:r>
              <a:rPr lang="en-US" dirty="0" smtClean="0"/>
              <a:t>Other funds (transportation and formula equity, state penny extension) must be considered in total package. </a:t>
            </a:r>
          </a:p>
          <a:p>
            <a:pPr>
              <a:buFont typeface="Wingdings" panose="05000000000000000000" pitchFamily="2" charset="2"/>
              <a:buChar char="Ø"/>
            </a:pPr>
            <a:r>
              <a:rPr lang="en-US" dirty="0" smtClean="0"/>
              <a:t>But SSA is the bread and butter of school district budgets.  Some data:</a:t>
            </a:r>
          </a:p>
          <a:p>
            <a:pPr>
              <a:buFont typeface="Wingdings" panose="05000000000000000000" pitchFamily="2" charset="2"/>
              <a:buChar char="Ø"/>
            </a:pPr>
            <a:endParaRPr lang="en-US" dirty="0"/>
          </a:p>
        </p:txBody>
      </p:sp>
      <p:pic>
        <p:nvPicPr>
          <p:cNvPr id="6" name="Picture 5"/>
          <p:cNvPicPr>
            <a:picLocks noChangeAspect="1"/>
          </p:cNvPicPr>
          <p:nvPr/>
        </p:nvPicPr>
        <p:blipFill>
          <a:blip r:embed="rId2"/>
          <a:stretch>
            <a:fillRect/>
          </a:stretch>
        </p:blipFill>
        <p:spPr>
          <a:xfrm>
            <a:off x="2674620" y="838198"/>
            <a:ext cx="762000" cy="769047"/>
          </a:xfrm>
          <a:prstGeom prst="rect">
            <a:avLst/>
          </a:prstGeom>
        </p:spPr>
      </p:pic>
    </p:spTree>
    <p:extLst>
      <p:ext uri="{BB962C8B-B14F-4D97-AF65-F5344CB8AC3E}">
        <p14:creationId xmlns:p14="http://schemas.microsoft.com/office/powerpoint/2010/main" val="1798157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8796"/>
          </a:xfrm>
        </p:spPr>
        <p:txBody>
          <a:bodyPr/>
          <a:lstStyle/>
          <a:p>
            <a:pPr algn="ctr"/>
            <a:r>
              <a:rPr lang="en-US" dirty="0" smtClean="0"/>
              <a:t>Some Economic Indicators</a:t>
            </a:r>
            <a:endParaRPr lang="en-US" dirty="0"/>
          </a:p>
        </p:txBody>
      </p:sp>
      <p:sp>
        <p:nvSpPr>
          <p:cNvPr id="3" name="Content Placeholder 2"/>
          <p:cNvSpPr>
            <a:spLocks noGrp="1"/>
          </p:cNvSpPr>
          <p:nvPr>
            <p:ph sz="half" idx="1"/>
          </p:nvPr>
        </p:nvSpPr>
        <p:spPr/>
        <p:txBody>
          <a:bodyPr>
            <a:normAutofit fontScale="70000" lnSpcReduction="20000"/>
          </a:bodyPr>
          <a:lstStyle/>
          <a:p>
            <a:r>
              <a:rPr lang="en-US" sz="2300" dirty="0" smtClean="0"/>
              <a:t>Iowa Per capita Personal Income Grew 4.6% in last 12 months  June 30, 2018 to June 30, 2019 </a:t>
            </a:r>
            <a:r>
              <a:rPr lang="en-US" sz="1400" dirty="0" smtClean="0"/>
              <a:t>(source </a:t>
            </a:r>
            <a:r>
              <a:rPr lang="en-US" sz="1400" dirty="0">
                <a:hlinkClick r:id="rId2"/>
              </a:rPr>
              <a:t>https://data.iowa.gov/Economic-Statistics/Personal-Income-and-Per-Capita-Personal-Income-by-/vm3e-atwp</a:t>
            </a:r>
            <a:r>
              <a:rPr lang="en-US" sz="1400" dirty="0" smtClean="0"/>
              <a:t>)</a:t>
            </a:r>
          </a:p>
          <a:p>
            <a:endParaRPr lang="en-US" sz="1400" dirty="0"/>
          </a:p>
          <a:p>
            <a:r>
              <a:rPr lang="en-US" sz="2300" dirty="0"/>
              <a:t>FY 2019 State General Fund </a:t>
            </a:r>
            <a:r>
              <a:rPr lang="en-US" sz="2300" dirty="0" smtClean="0"/>
              <a:t>Revenue closed up 6.4%. (SSA was 1%). Gov</a:t>
            </a:r>
            <a:r>
              <a:rPr lang="en-US" sz="2300" dirty="0"/>
              <a:t>. Kim Reynolds announced </a:t>
            </a:r>
            <a:r>
              <a:rPr lang="en-US" sz="2300" dirty="0" smtClean="0"/>
              <a:t>Sept. 30, 2019: the </a:t>
            </a:r>
            <a:r>
              <a:rPr lang="en-US" sz="2300" dirty="0"/>
              <a:t>State of Iowa will end Fiscal Year 2019 with a balance of $289.3 million in its General Fund. </a:t>
            </a:r>
            <a:r>
              <a:rPr lang="en-US" dirty="0" smtClean="0"/>
              <a:t> </a:t>
            </a:r>
            <a:r>
              <a:rPr lang="en-US" sz="1500" dirty="0" smtClean="0"/>
              <a:t>(source: </a:t>
            </a:r>
            <a:r>
              <a:rPr lang="en-US" sz="1500" u="sng" dirty="0">
                <a:hlinkClick r:id="rId3"/>
              </a:rPr>
              <a:t>https://</a:t>
            </a:r>
            <a:r>
              <a:rPr lang="en-US" sz="1500" u="sng" dirty="0" smtClean="0">
                <a:hlinkClick r:id="rId3"/>
              </a:rPr>
              <a:t>governor.iowa.gov/2019/09/iowa-budget-closes-with-full-cash-reserves-surplus-of-289m</a:t>
            </a:r>
            <a:r>
              <a:rPr lang="en-US" sz="1500" dirty="0"/>
              <a:t>)</a:t>
            </a:r>
            <a:br>
              <a:rPr lang="en-US" sz="1500" dirty="0"/>
            </a:br>
            <a:endParaRPr lang="en-US" sz="1500" dirty="0" smtClean="0"/>
          </a:p>
          <a:p>
            <a:r>
              <a:rPr lang="en-US" sz="2300" dirty="0" smtClean="0"/>
              <a:t>Governor’s Future Ready Iowa</a:t>
            </a:r>
            <a:r>
              <a:rPr lang="en-US" sz="2300" dirty="0"/>
              <a:t>, Iowa Grant High Demand Occupations </a:t>
            </a:r>
            <a:r>
              <a:rPr lang="en-US" sz="2300" dirty="0" smtClean="0"/>
              <a:t>2019 include 11 different education/teaching positions. </a:t>
            </a:r>
            <a:r>
              <a:rPr lang="en-US" sz="1400" dirty="0">
                <a:hlinkClick r:id="rId4"/>
              </a:rPr>
              <a:t>https://www.futurereadyiowa.gov/sites/fri/files/basic_page_files/State%20program%20list-%20updated%202019.pdf</a:t>
            </a:r>
            <a:endParaRPr lang="en-US" sz="1400" dirty="0" smtClean="0"/>
          </a:p>
          <a:p>
            <a:endParaRPr lang="en-US" dirty="0"/>
          </a:p>
        </p:txBody>
      </p:sp>
      <p:sp>
        <p:nvSpPr>
          <p:cNvPr id="4" name="Content Placeholder 3"/>
          <p:cNvSpPr>
            <a:spLocks noGrp="1"/>
          </p:cNvSpPr>
          <p:nvPr>
            <p:ph sz="half" idx="2"/>
          </p:nvPr>
        </p:nvSpPr>
        <p:spPr/>
        <p:txBody>
          <a:bodyPr>
            <a:normAutofit fontScale="70000" lnSpcReduction="20000"/>
          </a:bodyPr>
          <a:lstStyle/>
          <a:p>
            <a:r>
              <a:rPr lang="en-US" sz="2300" dirty="0"/>
              <a:t>Iowa has a 2.5% unemployment rate, which ranks us 3rd in the nation behind North Dakota (2.4%) and Vermont (2.1%) according to the B</a:t>
            </a:r>
            <a:r>
              <a:rPr lang="en-US" sz="2300" dirty="0">
                <a:hlinkClick r:id="rId5"/>
              </a:rPr>
              <a:t>ureau of Labor Statistics</a:t>
            </a:r>
            <a:r>
              <a:rPr lang="en-US" sz="2300" dirty="0"/>
              <a:t> August 2019. Iowa's private sector is clamoring for qualified workers. </a:t>
            </a:r>
            <a:endParaRPr lang="en-US" sz="2300" dirty="0" smtClean="0"/>
          </a:p>
          <a:p>
            <a:endParaRPr lang="en-US" dirty="0"/>
          </a:p>
          <a:p>
            <a:r>
              <a:rPr lang="en-US" dirty="0" smtClean="0"/>
              <a:t>NASBO annual </a:t>
            </a:r>
            <a:r>
              <a:rPr lang="en-US" dirty="0"/>
              <a:t>expenditure report for all states.  </a:t>
            </a:r>
            <a:r>
              <a:rPr lang="en-US" dirty="0" smtClean="0">
                <a:hlinkClick r:id="rId6"/>
              </a:rPr>
              <a:t>November </a:t>
            </a:r>
            <a:r>
              <a:rPr lang="en-US" dirty="0">
                <a:hlinkClick r:id="rId6"/>
              </a:rPr>
              <a:t>2018 NASBO report </a:t>
            </a:r>
            <a:r>
              <a:rPr lang="en-US" dirty="0"/>
              <a:t>shows education expenditures as a percentages of all state expenditures, not just general fund.  In that report, Iowa spends 16.9% of all state funds on elementary and secondary education.  </a:t>
            </a:r>
            <a:endParaRPr lang="en-US" dirty="0" smtClean="0"/>
          </a:p>
          <a:p>
            <a:r>
              <a:rPr lang="en-US" dirty="0" smtClean="0"/>
              <a:t>Ranks </a:t>
            </a:r>
            <a:r>
              <a:rPr lang="en-US" dirty="0"/>
              <a:t>Iowa 5th out of 7 states in the group called "Plains States" </a:t>
            </a:r>
            <a:r>
              <a:rPr lang="en-US" dirty="0" smtClean="0"/>
              <a:t>(group </a:t>
            </a:r>
            <a:r>
              <a:rPr lang="en-US" dirty="0"/>
              <a:t>average 20.5% of all state funds spent on PK-12 </a:t>
            </a:r>
            <a:r>
              <a:rPr lang="en-US" dirty="0" smtClean="0"/>
              <a:t>education) with Iowa behind </a:t>
            </a:r>
            <a:r>
              <a:rPr lang="en-US" dirty="0"/>
              <a:t>ND, MO, MN, KS and just ahead of NE and </a:t>
            </a:r>
            <a:r>
              <a:rPr lang="en-US" dirty="0" smtClean="0"/>
              <a:t>SD. </a:t>
            </a:r>
          </a:p>
          <a:p>
            <a:r>
              <a:rPr lang="en-US" dirty="0" smtClean="0"/>
              <a:t>The </a:t>
            </a:r>
            <a:r>
              <a:rPr lang="en-US" dirty="0"/>
              <a:t>national average is 19.5%, which also is significantly ahead of Iowa. </a:t>
            </a:r>
          </a:p>
        </p:txBody>
      </p:sp>
    </p:spTree>
    <p:extLst>
      <p:ext uri="{BB962C8B-B14F-4D97-AF65-F5344CB8AC3E}">
        <p14:creationId xmlns:p14="http://schemas.microsoft.com/office/powerpoint/2010/main" val="753745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020009213"/>
              </p:ext>
            </p:extLst>
          </p:nvPr>
        </p:nvGraphicFramePr>
        <p:xfrm>
          <a:off x="-189865" y="76200"/>
          <a:ext cx="9181465" cy="67995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7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
            <a:ext cx="7543800" cy="1450757"/>
          </a:xfrm>
        </p:spPr>
        <p:txBody>
          <a:bodyPr/>
          <a:lstStyle/>
          <a:p>
            <a:r>
              <a:rPr lang="en-US" dirty="0" smtClean="0"/>
              <a:t>Themes of Rural School Needs</a:t>
            </a:r>
            <a:endParaRPr lang="en-US" dirty="0"/>
          </a:p>
        </p:txBody>
      </p:sp>
      <p:sp>
        <p:nvSpPr>
          <p:cNvPr id="3" name="Content Placeholder 2"/>
          <p:cNvSpPr>
            <a:spLocks noGrp="1"/>
          </p:cNvSpPr>
          <p:nvPr>
            <p:ph sz="half" idx="1"/>
          </p:nvPr>
        </p:nvSpPr>
        <p:spPr>
          <a:xfrm>
            <a:off x="822960" y="1845734"/>
            <a:ext cx="7330440" cy="4023360"/>
          </a:xfrm>
        </p:spPr>
        <p:txBody>
          <a:bodyPr>
            <a:normAutofit lnSpcReduction="10000"/>
          </a:bodyPr>
          <a:lstStyle/>
          <a:p>
            <a:pPr>
              <a:buFont typeface="Wingdings" panose="05000000000000000000" pitchFamily="2" charset="2"/>
              <a:buChar char="q"/>
            </a:pPr>
            <a:r>
              <a:rPr lang="en-US" dirty="0" smtClean="0"/>
              <a:t> </a:t>
            </a:r>
            <a:r>
              <a:rPr lang="en-US" sz="2400" b="1" dirty="0" smtClean="0"/>
              <a:t>Resources:</a:t>
            </a:r>
            <a:r>
              <a:rPr lang="en-US" sz="2400" dirty="0" smtClean="0"/>
              <a:t>  $$$$$$$$$$$$$$  state, local, federal, other (partnerships, sharing, grants, incentives)</a:t>
            </a:r>
          </a:p>
          <a:p>
            <a:pPr>
              <a:buFont typeface="Wingdings" panose="05000000000000000000" pitchFamily="2" charset="2"/>
              <a:buChar char="q"/>
            </a:pPr>
            <a:r>
              <a:rPr lang="en-US" sz="2400" dirty="0" smtClean="0"/>
              <a:t> </a:t>
            </a:r>
            <a:r>
              <a:rPr lang="en-US" sz="2400" b="1" dirty="0" smtClean="0"/>
              <a:t>Flexibility:  </a:t>
            </a:r>
            <a:r>
              <a:rPr lang="en-US" sz="2400" dirty="0" smtClean="0"/>
              <a:t>One size does not fit all.  Especially in local schools, staff where many hats.  Strict expenditure and legal requirements do not always work with very small economies of scale.  </a:t>
            </a:r>
          </a:p>
          <a:p>
            <a:pPr>
              <a:buFont typeface="Wingdings" panose="05000000000000000000" pitchFamily="2" charset="2"/>
              <a:buChar char="q"/>
            </a:pPr>
            <a:r>
              <a:rPr lang="en-US" sz="2400" b="1" dirty="0" smtClean="0"/>
              <a:t> Student needs: </a:t>
            </a:r>
            <a:r>
              <a:rPr lang="en-US" sz="2400" dirty="0" smtClean="0"/>
              <a:t>Changing demographics have significantly impacted rural schools. Poverty, Mental Health, Immigration and Aging resident population, bigger farms with fewer kids, transportation and other barriers to participation, population sparsity</a:t>
            </a:r>
            <a:endParaRPr lang="en-US" sz="2400" dirty="0"/>
          </a:p>
        </p:txBody>
      </p:sp>
    </p:spTree>
    <p:extLst>
      <p:ext uri="{BB962C8B-B14F-4D97-AF65-F5344CB8AC3E}">
        <p14:creationId xmlns:p14="http://schemas.microsoft.com/office/powerpoint/2010/main" val="2455866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992810150"/>
              </p:ext>
            </p:extLst>
          </p:nvPr>
        </p:nvGraphicFramePr>
        <p:xfrm>
          <a:off x="228600" y="434767"/>
          <a:ext cx="8763000" cy="53564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5775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pPr>
              <a:lnSpc>
                <a:spcPct val="100000"/>
              </a:lnSpc>
              <a:buFont typeface="Wingdings" panose="05000000000000000000" pitchFamily="2" charset="2"/>
              <a:buChar char="Ø"/>
            </a:pPr>
            <a:r>
              <a:rPr lang="en-US" sz="2800" dirty="0"/>
              <a:t>School funding adequacy is a function of sufficient state revenues and mix of revenue sources for schools.  </a:t>
            </a:r>
            <a:endParaRPr lang="en-US" sz="2800" dirty="0" smtClean="0"/>
          </a:p>
          <a:p>
            <a:pPr>
              <a:lnSpc>
                <a:spcPct val="100000"/>
              </a:lnSpc>
              <a:buFont typeface="Wingdings" panose="05000000000000000000" pitchFamily="2" charset="2"/>
              <a:buChar char="Ø"/>
            </a:pPr>
            <a:r>
              <a:rPr lang="en-US" sz="2800" dirty="0" smtClean="0"/>
              <a:t>Continued property tax relief focus confuses the issue – state investment increases to make up for a reduced property tax dollar but schools don’t receive those funds as additional revenue. </a:t>
            </a:r>
            <a:endParaRPr lang="en-US" sz="2800" dirty="0"/>
          </a:p>
          <a:p>
            <a:pPr>
              <a:lnSpc>
                <a:spcPct val="100000"/>
              </a:lnSpc>
              <a:buFont typeface="Wingdings" panose="05000000000000000000" pitchFamily="2" charset="2"/>
              <a:buChar char="Ø"/>
            </a:pPr>
            <a:r>
              <a:rPr lang="en-US" sz="2800" dirty="0"/>
              <a:t>Check out the Legislative Digest for additional information on tax cuts, policy decisions limiting state revenue, and increased tax credit thresholds of private school scholarships (STOs)</a:t>
            </a:r>
          </a:p>
        </p:txBody>
      </p:sp>
      <p:sp>
        <p:nvSpPr>
          <p:cNvPr id="3" name="Rectangle 2"/>
          <p:cNvSpPr/>
          <p:nvPr/>
        </p:nvSpPr>
        <p:spPr>
          <a:xfrm>
            <a:off x="914400" y="457200"/>
            <a:ext cx="6172200" cy="830997"/>
          </a:xfrm>
          <a:prstGeom prst="rect">
            <a:avLst/>
          </a:prstGeom>
        </p:spPr>
        <p:txBody>
          <a:bodyPr wrap="square">
            <a:spAutoFit/>
          </a:bodyPr>
          <a:lstStyle/>
          <a:p>
            <a:r>
              <a:rPr lang="en-US" sz="4800" dirty="0" smtClean="0"/>
              <a:t>State Revenue Policy</a:t>
            </a:r>
            <a:endParaRPr lang="en-US" sz="4800" dirty="0"/>
          </a:p>
        </p:txBody>
      </p:sp>
    </p:spTree>
    <p:extLst>
      <p:ext uri="{BB962C8B-B14F-4D97-AF65-F5344CB8AC3E}">
        <p14:creationId xmlns:p14="http://schemas.microsoft.com/office/powerpoint/2010/main" val="3237118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543800" cy="1450757"/>
          </a:xfrm>
        </p:spPr>
        <p:txBody>
          <a:bodyPr>
            <a:normAutofit/>
          </a:bodyPr>
          <a:lstStyle/>
          <a:p>
            <a:pPr algn="ctr"/>
            <a:r>
              <a:rPr lang="en-US" b="1" dirty="0" smtClean="0"/>
              <a:t>Student Mental Health</a:t>
            </a:r>
            <a:endParaRPr lang="en-US" b="1" dirty="0"/>
          </a:p>
        </p:txBody>
      </p:sp>
    </p:spTree>
    <p:extLst>
      <p:ext uri="{BB962C8B-B14F-4D97-AF65-F5344CB8AC3E}">
        <p14:creationId xmlns:p14="http://schemas.microsoft.com/office/powerpoint/2010/main" val="2690809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Comments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HF 690 Children’s Mental Health System set </a:t>
            </a:r>
            <a:r>
              <a:rPr lang="en-US" dirty="0" smtClean="0"/>
              <a:t>up a </a:t>
            </a:r>
            <a:r>
              <a:rPr lang="en-US" dirty="0"/>
              <a:t>system but did not provide funds. </a:t>
            </a:r>
            <a:endParaRPr lang="en-US" dirty="0" smtClean="0"/>
          </a:p>
          <a:p>
            <a:r>
              <a:rPr lang="en-US" dirty="0" smtClean="0"/>
              <a:t>HF 758 Education </a:t>
            </a:r>
            <a:r>
              <a:rPr lang="en-US" dirty="0"/>
              <a:t>Appropriations included $2.1 </a:t>
            </a:r>
            <a:r>
              <a:rPr lang="en-US" dirty="0" smtClean="0"/>
              <a:t>million to </a:t>
            </a:r>
            <a:r>
              <a:rPr lang="en-US" dirty="0"/>
              <a:t>AEAs for MH training of educators and </a:t>
            </a:r>
            <a:r>
              <a:rPr lang="en-US" dirty="0" smtClean="0"/>
              <a:t>a resource </a:t>
            </a:r>
            <a:r>
              <a:rPr lang="en-US" dirty="0"/>
              <a:t>clearinghouse. </a:t>
            </a:r>
            <a:endParaRPr lang="en-US" dirty="0" smtClean="0"/>
          </a:p>
          <a:p>
            <a:r>
              <a:rPr lang="en-US" dirty="0" smtClean="0"/>
              <a:t>SF </a:t>
            </a:r>
            <a:r>
              <a:rPr lang="en-US" dirty="0"/>
              <a:t>376 MH content </a:t>
            </a:r>
            <a:r>
              <a:rPr lang="en-US" dirty="0" smtClean="0"/>
              <a:t>in High </a:t>
            </a:r>
            <a:r>
              <a:rPr lang="en-US" dirty="0"/>
              <a:t>School health curriculum, did not </a:t>
            </a:r>
            <a:r>
              <a:rPr lang="en-US" dirty="0" smtClean="0"/>
              <a:t>get approved </a:t>
            </a:r>
            <a:r>
              <a:rPr lang="en-US" dirty="0"/>
              <a:t>in the Senate. </a:t>
            </a:r>
            <a:endParaRPr lang="en-US" dirty="0" smtClean="0"/>
          </a:p>
          <a:p>
            <a:r>
              <a:rPr lang="en-US" dirty="0" smtClean="0"/>
              <a:t>SSB </a:t>
            </a:r>
            <a:r>
              <a:rPr lang="en-US" dirty="0"/>
              <a:t>1240 in </a:t>
            </a:r>
            <a:r>
              <a:rPr lang="en-US" dirty="0" smtClean="0"/>
              <a:t>Senate Human </a:t>
            </a:r>
            <a:r>
              <a:rPr lang="en-US" dirty="0"/>
              <a:t>Resources Committee: </a:t>
            </a:r>
            <a:r>
              <a:rPr lang="en-US" dirty="0" smtClean="0"/>
              <a:t>telehealth screening </a:t>
            </a:r>
            <a:r>
              <a:rPr lang="en-US" dirty="0"/>
              <a:t>and treatment in school setting.</a:t>
            </a:r>
          </a:p>
        </p:txBody>
      </p:sp>
      <p:sp>
        <p:nvSpPr>
          <p:cNvPr id="4" name="Content Placeholder 3"/>
          <p:cNvSpPr>
            <a:spLocks noGrp="1"/>
          </p:cNvSpPr>
          <p:nvPr>
            <p:ph sz="half" idx="2"/>
          </p:nvPr>
        </p:nvSpPr>
        <p:spPr/>
        <p:txBody>
          <a:bodyPr>
            <a:normAutofit fontScale="92500" lnSpcReduction="10000"/>
          </a:bodyPr>
          <a:lstStyle/>
          <a:p>
            <a:pPr>
              <a:buFont typeface="Wingdings" panose="05000000000000000000" pitchFamily="2" charset="2"/>
              <a:buChar char="Ø"/>
            </a:pPr>
            <a:r>
              <a:rPr lang="en-US" dirty="0" smtClean="0"/>
              <a:t>HF 690 is a good structural start, but may not overcome the geography limitation of service location. Just like attracting teachers, there are MH services deserts without services. </a:t>
            </a:r>
          </a:p>
          <a:p>
            <a:pPr>
              <a:buFont typeface="Wingdings" panose="05000000000000000000" pitchFamily="2" charset="2"/>
              <a:buChar char="Ø"/>
            </a:pPr>
            <a:r>
              <a:rPr lang="en-US" dirty="0" smtClean="0"/>
              <a:t>AEA training is a good start, but it’s not a one-time thing. Must be ongoing.</a:t>
            </a:r>
          </a:p>
          <a:p>
            <a:pPr>
              <a:buFont typeface="Wingdings" panose="05000000000000000000" pitchFamily="2" charset="2"/>
              <a:buChar char="Ø"/>
            </a:pPr>
            <a:r>
              <a:rPr lang="en-US" dirty="0" smtClean="0"/>
              <a:t>Both SF 376 and SSB 1240 are in committee and alive for further action as the 2020 Session begins. </a:t>
            </a:r>
          </a:p>
          <a:p>
            <a:pPr>
              <a:buFont typeface="Wingdings" panose="05000000000000000000" pitchFamily="2" charset="2"/>
              <a:buChar char="Ø"/>
            </a:pPr>
            <a:endParaRPr lang="en-US" dirty="0"/>
          </a:p>
        </p:txBody>
      </p:sp>
      <p:pic>
        <p:nvPicPr>
          <p:cNvPr id="6" name="Picture 5"/>
          <p:cNvPicPr>
            <a:picLocks noChangeAspect="1"/>
          </p:cNvPicPr>
          <p:nvPr/>
        </p:nvPicPr>
        <p:blipFill>
          <a:blip r:embed="rId2"/>
          <a:stretch>
            <a:fillRect/>
          </a:stretch>
        </p:blipFill>
        <p:spPr>
          <a:xfrm>
            <a:off x="2674620" y="838198"/>
            <a:ext cx="762000" cy="769047"/>
          </a:xfrm>
          <a:prstGeom prst="rect">
            <a:avLst/>
          </a:prstGeom>
        </p:spPr>
      </p:pic>
    </p:spTree>
    <p:extLst>
      <p:ext uri="{BB962C8B-B14F-4D97-AF65-F5344CB8AC3E}">
        <p14:creationId xmlns:p14="http://schemas.microsoft.com/office/powerpoint/2010/main" val="1359609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543800" cy="1450757"/>
          </a:xfrm>
        </p:spPr>
        <p:txBody>
          <a:bodyPr>
            <a:normAutofit fontScale="90000"/>
          </a:bodyPr>
          <a:lstStyle/>
          <a:p>
            <a:pPr algn="ctr"/>
            <a:r>
              <a:rPr lang="en-US" b="1" dirty="0" smtClean="0"/>
              <a:t>Reorganization and Whole Grade Sharing Incentives Extension</a:t>
            </a:r>
            <a:endParaRPr lang="en-US" b="1" dirty="0"/>
          </a:p>
        </p:txBody>
      </p:sp>
    </p:spTree>
    <p:extLst>
      <p:ext uri="{BB962C8B-B14F-4D97-AF65-F5344CB8AC3E}">
        <p14:creationId xmlns:p14="http://schemas.microsoft.com/office/powerpoint/2010/main" val="3162373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Comments</a:t>
            </a:r>
            <a:endParaRPr lang="en-US" dirty="0"/>
          </a:p>
        </p:txBody>
      </p:sp>
      <p:sp>
        <p:nvSpPr>
          <p:cNvPr id="3" name="Content Placeholder 2"/>
          <p:cNvSpPr>
            <a:spLocks noGrp="1"/>
          </p:cNvSpPr>
          <p:nvPr>
            <p:ph sz="half" idx="1"/>
          </p:nvPr>
        </p:nvSpPr>
        <p:spPr/>
        <p:txBody>
          <a:bodyPr>
            <a:normAutofit/>
          </a:bodyPr>
          <a:lstStyle/>
          <a:p>
            <a:r>
              <a:rPr lang="en-US" dirty="0"/>
              <a:t>HF 596 extends WGS and </a:t>
            </a:r>
            <a:r>
              <a:rPr lang="en-US" dirty="0" smtClean="0"/>
              <a:t>Reorganization incentives </a:t>
            </a:r>
            <a:r>
              <a:rPr lang="en-US" dirty="0"/>
              <a:t>for five </a:t>
            </a:r>
            <a:r>
              <a:rPr lang="en-US" dirty="0" smtClean="0"/>
              <a:t>years</a:t>
            </a:r>
          </a:p>
          <a:p>
            <a:r>
              <a:rPr lang="en-US" dirty="0" smtClean="0"/>
              <a:t>For reorganizations </a:t>
            </a:r>
            <a:r>
              <a:rPr lang="en-US" dirty="0"/>
              <a:t>effective on or </a:t>
            </a:r>
            <a:r>
              <a:rPr lang="en-US" dirty="0" smtClean="0"/>
              <a:t>before July </a:t>
            </a:r>
            <a:r>
              <a:rPr lang="en-US" dirty="0"/>
              <a:t>1, 2024.</a:t>
            </a:r>
          </a:p>
        </p:txBody>
      </p:sp>
      <p:sp>
        <p:nvSpPr>
          <p:cNvPr id="4" name="Content Placeholder 3"/>
          <p:cNvSpPr>
            <a:spLocks noGrp="1"/>
          </p:cNvSpPr>
          <p:nvPr>
            <p:ph sz="half" idx="2"/>
          </p:nvPr>
        </p:nvSpPr>
        <p:spPr/>
        <p:txBody>
          <a:bodyPr>
            <a:normAutofit/>
          </a:bodyPr>
          <a:lstStyle/>
          <a:p>
            <a:pPr>
              <a:buFont typeface="Wingdings" panose="05000000000000000000" pitchFamily="2" charset="2"/>
              <a:buChar char="Ø"/>
            </a:pPr>
            <a:r>
              <a:rPr lang="en-US" dirty="0" smtClean="0"/>
              <a:t>5-year extension was the goal</a:t>
            </a:r>
          </a:p>
          <a:p>
            <a:pPr>
              <a:buFont typeface="Wingdings" panose="05000000000000000000" pitchFamily="2" charset="2"/>
              <a:buChar char="Ø"/>
            </a:pPr>
            <a:r>
              <a:rPr lang="en-US" dirty="0" smtClean="0"/>
              <a:t>As the leadership in the legislature become more urban, this will not become easier down the road.</a:t>
            </a:r>
          </a:p>
          <a:p>
            <a:pPr>
              <a:buFont typeface="Wingdings" panose="05000000000000000000" pitchFamily="2" charset="2"/>
              <a:buChar char="Ø"/>
            </a:pPr>
            <a:r>
              <a:rPr lang="en-US" dirty="0" smtClean="0"/>
              <a:t>Both the operational sharing and reorg/WGS incentives are critical to rural schools, so keep legislators apprised of the benefits along the way. </a:t>
            </a:r>
            <a:endParaRPr lang="en-US" dirty="0"/>
          </a:p>
        </p:txBody>
      </p:sp>
      <p:pic>
        <p:nvPicPr>
          <p:cNvPr id="5" name="Picture 4"/>
          <p:cNvPicPr>
            <a:picLocks noChangeAspect="1"/>
          </p:cNvPicPr>
          <p:nvPr/>
        </p:nvPicPr>
        <p:blipFill>
          <a:blip r:embed="rId2"/>
          <a:stretch>
            <a:fillRect/>
          </a:stretch>
        </p:blipFill>
        <p:spPr>
          <a:xfrm>
            <a:off x="3124200" y="872948"/>
            <a:ext cx="637959" cy="651052"/>
          </a:xfrm>
          <a:prstGeom prst="rect">
            <a:avLst/>
          </a:prstGeom>
        </p:spPr>
      </p:pic>
    </p:spTree>
    <p:extLst>
      <p:ext uri="{BB962C8B-B14F-4D97-AF65-F5344CB8AC3E}">
        <p14:creationId xmlns:p14="http://schemas.microsoft.com/office/powerpoint/2010/main" val="2334322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543800" cy="1450757"/>
          </a:xfrm>
        </p:spPr>
        <p:txBody>
          <a:bodyPr/>
          <a:lstStyle/>
          <a:p>
            <a:pPr algn="ctr"/>
            <a:r>
              <a:rPr lang="en-US" b="1" dirty="0" smtClean="0"/>
              <a:t>Funding/Equity for At-risk Students</a:t>
            </a:r>
            <a:endParaRPr lang="en-US" b="1" dirty="0"/>
          </a:p>
        </p:txBody>
      </p:sp>
      <p:pic>
        <p:nvPicPr>
          <p:cNvPr id="3" name="Picture 2"/>
          <p:cNvPicPr>
            <a:picLocks noChangeAspect="1"/>
          </p:cNvPicPr>
          <p:nvPr/>
        </p:nvPicPr>
        <p:blipFill>
          <a:blip r:embed="rId2"/>
          <a:stretch>
            <a:fillRect/>
          </a:stretch>
        </p:blipFill>
        <p:spPr>
          <a:xfrm>
            <a:off x="4038600" y="4267200"/>
            <a:ext cx="948620" cy="990600"/>
          </a:xfrm>
          <a:prstGeom prst="rect">
            <a:avLst/>
          </a:prstGeom>
        </p:spPr>
      </p:pic>
    </p:spTree>
    <p:extLst>
      <p:ext uri="{BB962C8B-B14F-4D97-AF65-F5344CB8AC3E}">
        <p14:creationId xmlns:p14="http://schemas.microsoft.com/office/powerpoint/2010/main" val="784111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86605"/>
            <a:ext cx="5090160" cy="1084996"/>
          </a:xfrm>
        </p:spPr>
        <p:txBody>
          <a:bodyPr>
            <a:normAutofit fontScale="90000"/>
          </a:bodyPr>
          <a:lstStyle/>
          <a:p>
            <a:r>
              <a:rPr lang="en-US" dirty="0"/>
              <a:t>Student Inequities and Needs</a:t>
            </a:r>
          </a:p>
        </p:txBody>
      </p:sp>
      <p:sp>
        <p:nvSpPr>
          <p:cNvPr id="3" name="Content Placeholder 2"/>
          <p:cNvSpPr>
            <a:spLocks noGrp="1"/>
          </p:cNvSpPr>
          <p:nvPr>
            <p:ph idx="1"/>
          </p:nvPr>
        </p:nvSpPr>
        <p:spPr/>
        <p:txBody>
          <a:bodyPr>
            <a:normAutofit fontScale="92500" lnSpcReduction="20000"/>
          </a:bodyPr>
          <a:lstStyle/>
          <a:p>
            <a:pPr lvl="0"/>
            <a:r>
              <a:rPr lang="en-US" sz="2800" b="1" dirty="0"/>
              <a:t>Funding Equity for At-risk Students: </a:t>
            </a:r>
            <a:r>
              <a:rPr lang="en-US" sz="2800" dirty="0"/>
              <a:t>Resources for serving at-risk students should be based on need, such as the percentage of students eligible for Free and Reduced Price Lunch, in addition to enrollment of the district. </a:t>
            </a:r>
          </a:p>
          <a:p>
            <a:pPr lvl="0"/>
            <a:r>
              <a:rPr lang="en-US" sz="2800" dirty="0"/>
              <a:t>The current disparity in dropout prevention capacity ceiling, with some districts held to 2.5% and others allowed to access up to 5% of regular program district cost is unfair, arbitrary, and based on old history no longer relevant to supporting student needs. </a:t>
            </a:r>
            <a:endParaRPr lang="en-US" sz="2800" dirty="0" smtClean="0"/>
          </a:p>
          <a:p>
            <a:pPr lvl="0"/>
            <a:r>
              <a:rPr lang="en-US" sz="2800" dirty="0" smtClean="0"/>
              <a:t>Poverty is now a significant factor in many rural schools.</a:t>
            </a:r>
            <a:endParaRPr lang="en-US" sz="2800" dirty="0"/>
          </a:p>
        </p:txBody>
      </p:sp>
      <p:pic>
        <p:nvPicPr>
          <p:cNvPr id="4" name="Picture 3"/>
          <p:cNvPicPr>
            <a:picLocks noChangeAspect="1"/>
          </p:cNvPicPr>
          <p:nvPr/>
        </p:nvPicPr>
        <p:blipFill>
          <a:blip r:embed="rId2"/>
          <a:stretch>
            <a:fillRect/>
          </a:stretch>
        </p:blipFill>
        <p:spPr>
          <a:xfrm>
            <a:off x="0" y="1"/>
            <a:ext cx="2438400" cy="1498242"/>
          </a:xfrm>
          <a:prstGeom prst="rect">
            <a:avLst/>
          </a:prstGeom>
        </p:spPr>
      </p:pic>
    </p:spTree>
    <p:extLst>
      <p:ext uri="{BB962C8B-B14F-4D97-AF65-F5344CB8AC3E}">
        <p14:creationId xmlns:p14="http://schemas.microsoft.com/office/powerpoint/2010/main" val="2526599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94790" y="0"/>
            <a:ext cx="9000140" cy="5334000"/>
          </a:xfrm>
          <a:prstGeom prst="rect">
            <a:avLst/>
          </a:prstGeom>
        </p:spPr>
      </p:pic>
      <p:sp>
        <p:nvSpPr>
          <p:cNvPr id="5" name="TextBox 4"/>
          <p:cNvSpPr txBox="1"/>
          <p:nvPr/>
        </p:nvSpPr>
        <p:spPr>
          <a:xfrm>
            <a:off x="1600200" y="5715000"/>
            <a:ext cx="6477000" cy="646331"/>
          </a:xfrm>
          <a:prstGeom prst="rect">
            <a:avLst/>
          </a:prstGeom>
          <a:noFill/>
        </p:spPr>
        <p:txBody>
          <a:bodyPr wrap="square" rtlCol="0">
            <a:spAutoFit/>
          </a:bodyPr>
          <a:lstStyle/>
          <a:p>
            <a:r>
              <a:rPr lang="en-US" dirty="0" smtClean="0"/>
              <a:t>In 2001, only 4 districts had more than 50% of students eligible for FRPL.  IFYI – Diagonal was the state high at 60.2%)</a:t>
            </a:r>
            <a:endParaRPr lang="en-US" dirty="0"/>
          </a:p>
        </p:txBody>
      </p:sp>
    </p:spTree>
    <p:extLst>
      <p:ext uri="{BB962C8B-B14F-4D97-AF65-F5344CB8AC3E}">
        <p14:creationId xmlns:p14="http://schemas.microsoft.com/office/powerpoint/2010/main" val="2487125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52400" y="-76200"/>
            <a:ext cx="9168462" cy="6019800"/>
          </a:xfrm>
          <a:prstGeom prst="rect">
            <a:avLst/>
          </a:prstGeom>
        </p:spPr>
      </p:pic>
      <p:sp>
        <p:nvSpPr>
          <p:cNvPr id="5" name="TextBox 4"/>
          <p:cNvSpPr txBox="1"/>
          <p:nvPr/>
        </p:nvSpPr>
        <p:spPr>
          <a:xfrm>
            <a:off x="107576" y="5257800"/>
            <a:ext cx="8534400" cy="1200329"/>
          </a:xfrm>
          <a:prstGeom prst="rect">
            <a:avLst/>
          </a:prstGeom>
          <a:solidFill>
            <a:schemeClr val="bg1"/>
          </a:solidFill>
        </p:spPr>
        <p:txBody>
          <a:bodyPr wrap="square" rtlCol="0">
            <a:spAutoFit/>
          </a:bodyPr>
          <a:lstStyle/>
          <a:p>
            <a:r>
              <a:rPr lang="en-US" dirty="0"/>
              <a:t>Children from families with incomes at or below 130% of the poverty level are eligible for free lunch those 130-185% eligible for reduced </a:t>
            </a:r>
            <a:r>
              <a:rPr lang="en-US" dirty="0" smtClean="0"/>
              <a:t>lunch. </a:t>
            </a:r>
            <a:r>
              <a:rPr lang="en-US" dirty="0"/>
              <a:t>Districts in the largest and smallest enrollment categories had the highest percentage of students eligible for free or reduced price lunch (Table 1-7</a:t>
            </a:r>
            <a:r>
              <a:rPr lang="en-US" dirty="0" smtClean="0"/>
              <a:t>). (FYI – Postville is at 100% in FY 2019)</a:t>
            </a:r>
            <a:endParaRPr lang="en-US" dirty="0"/>
          </a:p>
        </p:txBody>
      </p:sp>
    </p:spTree>
    <p:extLst>
      <p:ext uri="{BB962C8B-B14F-4D97-AF65-F5344CB8AC3E}">
        <p14:creationId xmlns:p14="http://schemas.microsoft.com/office/powerpoint/2010/main" val="1013415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Accomplishments Benefiting Rural Districts </a:t>
            </a:r>
            <a:endParaRPr lang="en-US" dirty="0"/>
          </a:p>
        </p:txBody>
      </p:sp>
      <p:sp>
        <p:nvSpPr>
          <p:cNvPr id="3" name="Content Placeholder 2"/>
          <p:cNvSpPr>
            <a:spLocks noGrp="1"/>
          </p:cNvSpPr>
          <p:nvPr>
            <p:ph sz="half" idx="1"/>
          </p:nvPr>
        </p:nvSpPr>
        <p:spPr>
          <a:xfrm>
            <a:off x="822960" y="1845734"/>
            <a:ext cx="1996440" cy="4023360"/>
          </a:xfrm>
        </p:spPr>
        <p:txBody>
          <a:bodyPr>
            <a:normAutofit/>
          </a:bodyPr>
          <a:lstStyle/>
          <a:p>
            <a:r>
              <a:rPr lang="en-US" sz="1600" b="1" dirty="0" smtClean="0"/>
              <a:t>Before 2018: </a:t>
            </a:r>
          </a:p>
          <a:p>
            <a:pPr lvl="1">
              <a:lnSpc>
                <a:spcPct val="100000"/>
              </a:lnSpc>
              <a:spcAft>
                <a:spcPts val="600"/>
              </a:spcAft>
            </a:pPr>
            <a:r>
              <a:rPr lang="en-US" sz="1400" dirty="0" smtClean="0"/>
              <a:t>Management fund authority to pay for retirements over age 65 and costs of arbitration</a:t>
            </a:r>
          </a:p>
          <a:p>
            <a:pPr lvl="1">
              <a:lnSpc>
                <a:spcPct val="100000"/>
              </a:lnSpc>
              <a:spcAft>
                <a:spcPts val="600"/>
              </a:spcAft>
            </a:pPr>
            <a:r>
              <a:rPr lang="en-US" sz="1400" dirty="0" smtClean="0"/>
              <a:t>PPEL flexibility to pay for repairs over $1,500</a:t>
            </a:r>
          </a:p>
          <a:p>
            <a:pPr lvl="1">
              <a:lnSpc>
                <a:spcPct val="100000"/>
              </a:lnSpc>
              <a:spcAft>
                <a:spcPts val="600"/>
              </a:spcAft>
            </a:pPr>
            <a:r>
              <a:rPr lang="en-US" sz="1400" dirty="0" smtClean="0"/>
              <a:t>DoP Flexibility</a:t>
            </a:r>
          </a:p>
          <a:p>
            <a:pPr lvl="1">
              <a:lnSpc>
                <a:spcPct val="100000"/>
              </a:lnSpc>
              <a:spcAft>
                <a:spcPts val="600"/>
              </a:spcAft>
            </a:pPr>
            <a:r>
              <a:rPr lang="en-US" sz="1400" dirty="0" smtClean="0"/>
              <a:t>Home Rule Statute</a:t>
            </a:r>
          </a:p>
          <a:p>
            <a:pPr lvl="1">
              <a:lnSpc>
                <a:spcPct val="100000"/>
              </a:lnSpc>
              <a:spcAft>
                <a:spcPts val="600"/>
              </a:spcAft>
            </a:pPr>
            <a:r>
              <a:rPr lang="en-US" sz="1400" dirty="0" smtClean="0"/>
              <a:t>Categorical Fund Flexibility</a:t>
            </a:r>
          </a:p>
        </p:txBody>
      </p:sp>
      <p:sp>
        <p:nvSpPr>
          <p:cNvPr id="5" name="Content Placeholder 4"/>
          <p:cNvSpPr>
            <a:spLocks noGrp="1"/>
          </p:cNvSpPr>
          <p:nvPr>
            <p:ph sz="half" idx="2"/>
          </p:nvPr>
        </p:nvSpPr>
        <p:spPr>
          <a:xfrm>
            <a:off x="3124200" y="1845734"/>
            <a:ext cx="3276600" cy="4631265"/>
          </a:xfrm>
        </p:spPr>
        <p:txBody>
          <a:bodyPr>
            <a:noAutofit/>
          </a:bodyPr>
          <a:lstStyle/>
          <a:p>
            <a:r>
              <a:rPr lang="en-US" sz="1600" b="1" dirty="0" smtClean="0"/>
              <a:t>In 2018 Session</a:t>
            </a:r>
            <a:endParaRPr lang="en-US" sz="1600" b="1" dirty="0"/>
          </a:p>
          <a:p>
            <a:pPr lvl="1">
              <a:lnSpc>
                <a:spcPct val="100000"/>
              </a:lnSpc>
            </a:pPr>
            <a:r>
              <a:rPr lang="en-US" sz="1400" dirty="0"/>
              <a:t>Even more DoP Flexibility</a:t>
            </a:r>
          </a:p>
          <a:p>
            <a:pPr lvl="1">
              <a:lnSpc>
                <a:spcPct val="100000"/>
              </a:lnSpc>
            </a:pPr>
            <a:r>
              <a:rPr lang="en-US" sz="1400" dirty="0"/>
              <a:t>Even more Categorical Fund Flexibility</a:t>
            </a:r>
          </a:p>
          <a:p>
            <a:pPr lvl="1">
              <a:lnSpc>
                <a:spcPct val="100000"/>
              </a:lnSpc>
            </a:pPr>
            <a:r>
              <a:rPr lang="en-US" sz="1400" dirty="0"/>
              <a:t>Staff Flexibility – CTE options for hard-to-staff content and local offerings of on-line learning</a:t>
            </a:r>
          </a:p>
          <a:p>
            <a:pPr lvl="1">
              <a:lnSpc>
                <a:spcPct val="100000"/>
              </a:lnSpc>
            </a:pPr>
            <a:r>
              <a:rPr lang="en-US" sz="1400" dirty="0"/>
              <a:t>Progress on Transportation </a:t>
            </a:r>
            <a:r>
              <a:rPr lang="en-US" sz="1400" dirty="0" smtClean="0"/>
              <a:t>(grants)  and </a:t>
            </a:r>
            <a:r>
              <a:rPr lang="en-US" sz="1400" dirty="0"/>
              <a:t>Formula </a:t>
            </a:r>
            <a:r>
              <a:rPr lang="en-US" sz="1400" dirty="0" smtClean="0"/>
              <a:t>Equality </a:t>
            </a:r>
            <a:endParaRPr lang="en-US" sz="1400" dirty="0"/>
          </a:p>
          <a:p>
            <a:pPr lvl="1">
              <a:lnSpc>
                <a:spcPct val="100000"/>
              </a:lnSpc>
            </a:pPr>
            <a:r>
              <a:rPr lang="en-US" sz="1400" dirty="0"/>
              <a:t>Extension of Operational Sharing </a:t>
            </a:r>
            <a:r>
              <a:rPr lang="en-US" sz="1400" dirty="0" smtClean="0"/>
              <a:t>Incentives</a:t>
            </a:r>
            <a:endParaRPr lang="en-US" sz="1400" dirty="0"/>
          </a:p>
        </p:txBody>
      </p:sp>
      <p:sp>
        <p:nvSpPr>
          <p:cNvPr id="6" name="Content Placeholder 4"/>
          <p:cNvSpPr txBox="1">
            <a:spLocks/>
          </p:cNvSpPr>
          <p:nvPr/>
        </p:nvSpPr>
        <p:spPr>
          <a:xfrm>
            <a:off x="6400800" y="1850216"/>
            <a:ext cx="2362200" cy="463126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dirty="0" smtClean="0"/>
              <a:t>In 2019 Session</a:t>
            </a:r>
          </a:p>
          <a:p>
            <a:pPr lvl="1">
              <a:lnSpc>
                <a:spcPct val="100000"/>
              </a:lnSpc>
            </a:pPr>
            <a:r>
              <a:rPr lang="en-US" sz="1400" dirty="0" smtClean="0"/>
              <a:t>Transportation in the Formula</a:t>
            </a:r>
          </a:p>
          <a:p>
            <a:pPr lvl="1">
              <a:lnSpc>
                <a:spcPct val="100000"/>
              </a:lnSpc>
            </a:pPr>
            <a:r>
              <a:rPr lang="en-US" sz="1400" dirty="0" smtClean="0"/>
              <a:t>Formula Equity</a:t>
            </a:r>
          </a:p>
          <a:p>
            <a:pPr lvl="1">
              <a:lnSpc>
                <a:spcPct val="100000"/>
              </a:lnSpc>
            </a:pPr>
            <a:r>
              <a:rPr lang="en-US" sz="1400" dirty="0" smtClean="0"/>
              <a:t>Extension of WGS/reorganization Incentives</a:t>
            </a:r>
          </a:p>
          <a:p>
            <a:pPr lvl="1">
              <a:lnSpc>
                <a:spcPct val="100000"/>
              </a:lnSpc>
            </a:pPr>
            <a:r>
              <a:rPr lang="en-US" sz="1400" dirty="0" smtClean="0"/>
              <a:t>State Penny Extension</a:t>
            </a:r>
          </a:p>
          <a:p>
            <a:pPr lvl="1">
              <a:lnSpc>
                <a:spcPct val="100000"/>
              </a:lnSpc>
            </a:pPr>
            <a:r>
              <a:rPr lang="en-US" sz="1400" dirty="0" smtClean="0"/>
              <a:t>Teacher shortage flexibility: Praxis waiver, concurrent enrollment STEM offer and teach, online learning flexibility</a:t>
            </a:r>
            <a:endParaRPr lang="en-US" sz="1200" dirty="0"/>
          </a:p>
        </p:txBody>
      </p:sp>
      <p:pic>
        <p:nvPicPr>
          <p:cNvPr id="7" name="Picture 6"/>
          <p:cNvPicPr>
            <a:picLocks noChangeAspect="1"/>
          </p:cNvPicPr>
          <p:nvPr/>
        </p:nvPicPr>
        <p:blipFill>
          <a:blip r:embed="rId2"/>
          <a:stretch>
            <a:fillRect/>
          </a:stretch>
        </p:blipFill>
        <p:spPr>
          <a:xfrm>
            <a:off x="7391400" y="380999"/>
            <a:ext cx="1219200" cy="1244221"/>
          </a:xfrm>
          <a:prstGeom prst="rect">
            <a:avLst/>
          </a:prstGeom>
        </p:spPr>
      </p:pic>
    </p:spTree>
    <p:extLst>
      <p:ext uri="{BB962C8B-B14F-4D97-AF65-F5344CB8AC3E}">
        <p14:creationId xmlns:p14="http://schemas.microsoft.com/office/powerpoint/2010/main" val="3792564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6419" y="0"/>
            <a:ext cx="8878981" cy="6723010"/>
          </a:xfrm>
          <a:prstGeom prst="rect">
            <a:avLst/>
          </a:prstGeom>
        </p:spPr>
      </p:pic>
      <p:sp>
        <p:nvSpPr>
          <p:cNvPr id="3" name="5-Point Star 2"/>
          <p:cNvSpPr/>
          <p:nvPr/>
        </p:nvSpPr>
        <p:spPr>
          <a:xfrm>
            <a:off x="8552329" y="2438400"/>
            <a:ext cx="3810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5-Point Star 4"/>
          <p:cNvSpPr/>
          <p:nvPr/>
        </p:nvSpPr>
        <p:spPr>
          <a:xfrm>
            <a:off x="8552329" y="3886200"/>
            <a:ext cx="3810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510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Dropout Prevention Flexibility</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smtClean="0"/>
              <a:t>Has grown increasingly more flexible due to legislative action in the last several years. </a:t>
            </a:r>
          </a:p>
          <a:p>
            <a:pPr>
              <a:buFont typeface="Wingdings" panose="05000000000000000000" pitchFamily="2" charset="2"/>
              <a:buChar char="Ø"/>
            </a:pPr>
            <a:r>
              <a:rPr lang="en-US" sz="2400" dirty="0" smtClean="0"/>
              <a:t>Nothing legislatively this year</a:t>
            </a:r>
          </a:p>
          <a:p>
            <a:pPr>
              <a:buFont typeface="Wingdings" panose="05000000000000000000" pitchFamily="2" charset="2"/>
              <a:buChar char="Ø"/>
            </a:pPr>
            <a:r>
              <a:rPr lang="en-US" sz="2400" dirty="0" smtClean="0"/>
              <a:t>DE administrative rules did remove transportation as a prohibited expenditures of DoP / At-risk funds at RSAI request.  </a:t>
            </a:r>
            <a:endParaRPr lang="en-US" sz="2400" dirty="0"/>
          </a:p>
        </p:txBody>
      </p:sp>
      <p:pic>
        <p:nvPicPr>
          <p:cNvPr id="4" name="Picture 3"/>
          <p:cNvPicPr>
            <a:picLocks noChangeAspect="1"/>
          </p:cNvPicPr>
          <p:nvPr/>
        </p:nvPicPr>
        <p:blipFill>
          <a:blip r:embed="rId2"/>
          <a:stretch>
            <a:fillRect/>
          </a:stretch>
        </p:blipFill>
        <p:spPr>
          <a:xfrm>
            <a:off x="2438400" y="4038600"/>
            <a:ext cx="533400" cy="538333"/>
          </a:xfrm>
          <a:prstGeom prst="rect">
            <a:avLst/>
          </a:prstGeom>
        </p:spPr>
      </p:pic>
    </p:spTree>
    <p:extLst>
      <p:ext uri="{BB962C8B-B14F-4D97-AF65-F5344CB8AC3E}">
        <p14:creationId xmlns:p14="http://schemas.microsoft.com/office/powerpoint/2010/main" val="83769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543800" cy="1450757"/>
          </a:xfrm>
        </p:spPr>
        <p:txBody>
          <a:bodyPr/>
          <a:lstStyle/>
          <a:p>
            <a:pPr algn="ctr"/>
            <a:r>
              <a:rPr lang="en-US" b="1" dirty="0" smtClean="0"/>
              <a:t>Quality Preschool at 1.0 Weighting</a:t>
            </a:r>
            <a:endParaRPr lang="en-US" b="1" dirty="0"/>
          </a:p>
        </p:txBody>
      </p:sp>
    </p:spTree>
    <p:extLst>
      <p:ext uri="{BB962C8B-B14F-4D97-AF65-F5344CB8AC3E}">
        <p14:creationId xmlns:p14="http://schemas.microsoft.com/office/powerpoint/2010/main" val="3583034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Comments</a:t>
            </a:r>
            <a:endParaRPr lang="en-US" dirty="0"/>
          </a:p>
        </p:txBody>
      </p:sp>
      <p:sp>
        <p:nvSpPr>
          <p:cNvPr id="3" name="Content Placeholder 2"/>
          <p:cNvSpPr>
            <a:spLocks noGrp="1"/>
          </p:cNvSpPr>
          <p:nvPr>
            <p:ph sz="half" idx="1"/>
          </p:nvPr>
        </p:nvSpPr>
        <p:spPr/>
        <p:txBody>
          <a:bodyPr>
            <a:normAutofit lnSpcReduction="10000"/>
          </a:bodyPr>
          <a:lstStyle/>
          <a:p>
            <a:pPr algn="ctr"/>
            <a:r>
              <a:rPr lang="en-US" dirty="0" smtClean="0"/>
              <a:t>none</a:t>
            </a:r>
            <a:endParaRPr lang="en-US" dirty="0"/>
          </a:p>
        </p:txBody>
      </p:sp>
      <p:sp>
        <p:nvSpPr>
          <p:cNvPr id="4" name="Content Placeholder 3"/>
          <p:cNvSpPr>
            <a:spLocks noGrp="1"/>
          </p:cNvSpPr>
          <p:nvPr>
            <p:ph sz="half" idx="2"/>
          </p:nvPr>
        </p:nvSpPr>
        <p:spPr/>
        <p:txBody>
          <a:bodyPr>
            <a:normAutofit lnSpcReduction="10000"/>
          </a:bodyPr>
          <a:lstStyle/>
          <a:p>
            <a:pPr>
              <a:buFont typeface="Wingdings" panose="05000000000000000000" pitchFamily="2" charset="2"/>
              <a:buChar char="Ø"/>
            </a:pPr>
            <a:r>
              <a:rPr lang="en-US" dirty="0"/>
              <a:t>HF 758 Education Appropriations </a:t>
            </a:r>
            <a:r>
              <a:rPr lang="en-US" dirty="0" smtClean="0"/>
              <a:t>increased shared </a:t>
            </a:r>
            <a:r>
              <a:rPr lang="en-US" dirty="0"/>
              <a:t>visions grants, but no action was taken </a:t>
            </a:r>
            <a:r>
              <a:rPr lang="en-US" dirty="0" smtClean="0"/>
              <a:t>to increase </a:t>
            </a:r>
            <a:r>
              <a:rPr lang="en-US" dirty="0"/>
              <a:t>PK weighting. </a:t>
            </a:r>
            <a:endParaRPr lang="en-US" dirty="0" smtClean="0"/>
          </a:p>
          <a:p>
            <a:pPr>
              <a:buFont typeface="Wingdings" panose="05000000000000000000" pitchFamily="2" charset="2"/>
              <a:buChar char="Ø"/>
            </a:pPr>
            <a:r>
              <a:rPr lang="en-US" dirty="0" smtClean="0"/>
              <a:t>HF </a:t>
            </a:r>
            <a:r>
              <a:rPr lang="en-US" dirty="0"/>
              <a:t>783 would </a:t>
            </a:r>
            <a:r>
              <a:rPr lang="en-US" dirty="0" smtClean="0"/>
              <a:t>have allowed </a:t>
            </a:r>
            <a:r>
              <a:rPr lang="en-US" dirty="0"/>
              <a:t>districts to serve and count young </a:t>
            </a:r>
            <a:r>
              <a:rPr lang="en-US" dirty="0" smtClean="0"/>
              <a:t>5‐year‐olds </a:t>
            </a:r>
            <a:r>
              <a:rPr lang="en-US" dirty="0"/>
              <a:t>but did not advance beyond the </a:t>
            </a:r>
            <a:r>
              <a:rPr lang="en-US" dirty="0" smtClean="0"/>
              <a:t>House Appropriations </a:t>
            </a:r>
            <a:r>
              <a:rPr lang="en-US" dirty="0"/>
              <a:t>Committee</a:t>
            </a:r>
            <a:r>
              <a:rPr lang="en-US" dirty="0" smtClean="0"/>
              <a:t>. RSAI registered undecided.  5-years olds currently count for 1.0 weighing, even if in transitional K, so this recommended policy is a two-edged sword.</a:t>
            </a:r>
            <a:endParaRPr lang="en-US" dirty="0"/>
          </a:p>
        </p:txBody>
      </p:sp>
      <p:pic>
        <p:nvPicPr>
          <p:cNvPr id="6" name="Picture 5"/>
          <p:cNvPicPr>
            <a:picLocks noChangeAspect="1"/>
          </p:cNvPicPr>
          <p:nvPr/>
        </p:nvPicPr>
        <p:blipFill>
          <a:blip r:embed="rId2"/>
          <a:stretch>
            <a:fillRect/>
          </a:stretch>
        </p:blipFill>
        <p:spPr>
          <a:xfrm>
            <a:off x="3124200" y="746761"/>
            <a:ext cx="948620" cy="990600"/>
          </a:xfrm>
          <a:prstGeom prst="rect">
            <a:avLst/>
          </a:prstGeom>
        </p:spPr>
      </p:pic>
    </p:spTree>
    <p:extLst>
      <p:ext uri="{BB962C8B-B14F-4D97-AF65-F5344CB8AC3E}">
        <p14:creationId xmlns:p14="http://schemas.microsoft.com/office/powerpoint/2010/main" val="751715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91440" indent="-91440" algn="ctr">
              <a:lnSpc>
                <a:spcPct val="90000"/>
              </a:lnSpc>
              <a:spcBef>
                <a:spcPts val="1200"/>
              </a:spcBef>
              <a:spcAft>
                <a:spcPts val="200"/>
              </a:spcAft>
              <a:buClr>
                <a:schemeClr val="accent1"/>
              </a:buClr>
              <a:buSzPct val="100000"/>
              <a:buFont typeface="Calibri" panose="020F0502020204030204" pitchFamily="34" charset="0"/>
              <a:buChar char=" "/>
            </a:pPr>
            <a:r>
              <a:rPr lang="en-US" sz="4400" b="1" dirty="0" smtClean="0">
                <a:latin typeface="+mn-lt"/>
                <a:ea typeface="+mn-ea"/>
                <a:cs typeface="+mn-cs"/>
              </a:rPr>
              <a:t>Other Issues</a:t>
            </a:r>
            <a:endParaRPr lang="en-US" sz="4400" b="1" dirty="0">
              <a:latin typeface="+mn-lt"/>
              <a:ea typeface="+mn-ea"/>
              <a:cs typeface="+mn-cs"/>
            </a:endParaRPr>
          </a:p>
        </p:txBody>
      </p:sp>
      <p:sp>
        <p:nvSpPr>
          <p:cNvPr id="3" name="Content Placeholder 2"/>
          <p:cNvSpPr>
            <a:spLocks noGrp="1"/>
          </p:cNvSpPr>
          <p:nvPr>
            <p:ph idx="1"/>
          </p:nvPr>
        </p:nvSpPr>
        <p:spPr>
          <a:xfrm>
            <a:off x="822959" y="2362200"/>
            <a:ext cx="7543801" cy="3810000"/>
          </a:xfrm>
        </p:spPr>
        <p:txBody>
          <a:bodyPr>
            <a:normAutofit/>
          </a:bodyPr>
          <a:lstStyle/>
          <a:p>
            <a:pPr>
              <a:lnSpc>
                <a:spcPct val="100000"/>
              </a:lnSpc>
              <a:buFont typeface="Wingdings" panose="05000000000000000000" pitchFamily="2" charset="2"/>
              <a:buChar char="§"/>
            </a:pPr>
            <a:r>
              <a:rPr lang="en-US" sz="2800" dirty="0"/>
              <a:t>Instructional Support Levy Proration Formula </a:t>
            </a:r>
          </a:p>
          <a:p>
            <a:pPr>
              <a:lnSpc>
                <a:spcPct val="100000"/>
              </a:lnSpc>
              <a:buFont typeface="Wingdings" panose="05000000000000000000" pitchFamily="2" charset="2"/>
              <a:buChar char="§"/>
            </a:pPr>
            <a:r>
              <a:rPr lang="en-US" sz="2800" dirty="0" smtClean="0"/>
              <a:t>School Choice Defense/Pro-public School Advocacy</a:t>
            </a:r>
          </a:p>
          <a:p>
            <a:pPr>
              <a:lnSpc>
                <a:spcPct val="100000"/>
              </a:lnSpc>
              <a:buFont typeface="Wingdings" panose="05000000000000000000" pitchFamily="2" charset="2"/>
              <a:buChar char="§"/>
            </a:pPr>
            <a:r>
              <a:rPr lang="en-US" sz="2800" dirty="0" smtClean="0"/>
              <a:t>Seclusion/Restraint/Room Clearing Conversations</a:t>
            </a:r>
          </a:p>
        </p:txBody>
      </p:sp>
    </p:spTree>
    <p:extLst>
      <p:ext uri="{BB962C8B-B14F-4D97-AF65-F5344CB8AC3E}">
        <p14:creationId xmlns:p14="http://schemas.microsoft.com/office/powerpoint/2010/main" val="22343185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7543800" cy="1450757"/>
          </a:xfrm>
        </p:spPr>
        <p:txBody>
          <a:bodyPr>
            <a:noAutofit/>
          </a:bodyPr>
          <a:lstStyle/>
          <a:p>
            <a:pPr algn="ctr"/>
            <a:r>
              <a:rPr lang="en-US" sz="6000" b="1" dirty="0" smtClean="0"/>
              <a:t>Instructional Support Proration </a:t>
            </a:r>
            <a:endParaRPr lang="en-US" sz="6000" b="1" dirty="0"/>
          </a:p>
        </p:txBody>
      </p:sp>
    </p:spTree>
    <p:extLst>
      <p:ext uri="{BB962C8B-B14F-4D97-AF65-F5344CB8AC3E}">
        <p14:creationId xmlns:p14="http://schemas.microsoft.com/office/powerpoint/2010/main" val="3551800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304800"/>
            <a:ext cx="6669797" cy="1066800"/>
          </a:xfrm>
        </p:spPr>
        <p:txBody>
          <a:bodyPr>
            <a:normAutofit fontScale="90000"/>
          </a:bodyPr>
          <a:lstStyle/>
          <a:p>
            <a:pPr algn="ctr" eaLnBrk="1" hangingPunct="1"/>
            <a:r>
              <a:rPr lang="en-US" altLang="en-US" sz="4800" dirty="0"/>
              <a:t>Overview: Instructional Support Levy</a:t>
            </a:r>
          </a:p>
        </p:txBody>
      </p:sp>
      <p:sp>
        <p:nvSpPr>
          <p:cNvPr id="17411" name="Rectangle 3"/>
          <p:cNvSpPr>
            <a:spLocks noGrp="1" noChangeArrowheads="1"/>
          </p:cNvSpPr>
          <p:nvPr>
            <p:ph idx="1"/>
          </p:nvPr>
        </p:nvSpPr>
        <p:spPr>
          <a:xfrm>
            <a:off x="1219200" y="1828800"/>
            <a:ext cx="6669797" cy="4457700"/>
          </a:xfrm>
        </p:spPr>
        <p:txBody>
          <a:bodyPr>
            <a:normAutofit/>
          </a:bodyPr>
          <a:lstStyle/>
          <a:p>
            <a:pPr eaLnBrk="1" hangingPunct="1">
              <a:buFont typeface="Wingdings" panose="05000000000000000000" pitchFamily="2" charset="2"/>
              <a:buChar char="v"/>
            </a:pPr>
            <a:r>
              <a:rPr lang="en-US" altLang="en-US" sz="3200" dirty="0">
                <a:solidFill>
                  <a:schemeClr val="tx1"/>
                </a:solidFill>
              </a:rPr>
              <a:t>Originally passed in 1989 legislative session</a:t>
            </a:r>
          </a:p>
          <a:p>
            <a:pPr eaLnBrk="1" hangingPunct="1">
              <a:buFont typeface="Wingdings" panose="05000000000000000000" pitchFamily="2" charset="2"/>
              <a:buChar char="v"/>
            </a:pPr>
            <a:r>
              <a:rPr lang="en-US" altLang="en-US" sz="3200" dirty="0">
                <a:solidFill>
                  <a:schemeClr val="tx1"/>
                </a:solidFill>
              </a:rPr>
              <a:t>Successor to Educational Improvement Program</a:t>
            </a:r>
          </a:p>
          <a:p>
            <a:pPr eaLnBrk="1" hangingPunct="1">
              <a:buFont typeface="Wingdings" panose="05000000000000000000" pitchFamily="2" charset="2"/>
              <a:buChar char="v"/>
            </a:pPr>
            <a:r>
              <a:rPr lang="en-US" altLang="en-US" sz="3200" dirty="0">
                <a:solidFill>
                  <a:schemeClr val="tx1"/>
                </a:solidFill>
              </a:rPr>
              <a:t>Objective: Provide 10 percent additional Regular Program funds if a district chooses</a:t>
            </a:r>
          </a:p>
          <a:p>
            <a:pPr eaLnBrk="1" hangingPunct="1"/>
            <a:endParaRPr lang="en-US" altLang="en-US" sz="3200" dirty="0"/>
          </a:p>
        </p:txBody>
      </p:sp>
      <p:sp>
        <p:nvSpPr>
          <p:cNvPr id="174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5FD8F75A-032D-435C-A634-306D8218E474}" type="slidenum">
              <a:rPr lang="en-US" altLang="en-US" sz="1800" smtClean="0">
                <a:solidFill>
                  <a:schemeClr val="bg1"/>
                </a:solidFill>
                <a:latin typeface="Verdana" panose="020B0604030504040204" pitchFamily="34" charset="0"/>
              </a:rPr>
              <a:pPr>
                <a:spcBef>
                  <a:spcPct val="0"/>
                </a:spcBef>
                <a:buClrTx/>
                <a:buFontTx/>
                <a:buNone/>
              </a:pPr>
              <a:t>36</a:t>
            </a:fld>
            <a:endParaRPr lang="en-US" altLang="en-US" sz="1800" dirty="0">
              <a:solidFill>
                <a:schemeClr val="bg1"/>
              </a:solidFill>
              <a:latin typeface="Verdana" panose="020B0604030504040204" pitchFamily="34" charset="0"/>
            </a:endParaRPr>
          </a:p>
        </p:txBody>
      </p:sp>
      <p:sp>
        <p:nvSpPr>
          <p:cNvPr id="5" name="Slide Number Placeholder 3"/>
          <p:cNvSpPr txBox="1">
            <a:spLocks/>
          </p:cNvSpPr>
          <p:nvPr/>
        </p:nvSpPr>
        <p:spPr bwMode="auto">
          <a:xfrm>
            <a:off x="8354281" y="6406488"/>
            <a:ext cx="5126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spcBef>
                <a:spcPts val="300"/>
              </a:spcBef>
              <a:buClr>
                <a:srgbClr val="A04DA3"/>
              </a:buClr>
              <a:buFont typeface="Georgia" panose="02040502050405020303" pitchFamily="18" charset="0"/>
              <a:buChar char="•"/>
              <a:defRPr sz="2800" kern="1200">
                <a:solidFill>
                  <a:schemeClr val="tx1"/>
                </a:solidFill>
                <a:latin typeface="Georgia" panose="02040502050405020303" pitchFamily="18" charset="0"/>
                <a:ea typeface="+mn-ea"/>
                <a:cs typeface="+mn-cs"/>
              </a:defRPr>
            </a:lvl1pPr>
            <a:lvl2pPr marL="742950" indent="-285750" algn="l" defTabSz="457200" rtl="0" eaLnBrk="1" latinLnBrk="0" hangingPunct="1">
              <a:spcBef>
                <a:spcPts val="300"/>
              </a:spcBef>
              <a:buClr>
                <a:schemeClr val="accent2"/>
              </a:buClr>
              <a:buFont typeface="Georgia" panose="02040502050405020303" pitchFamily="18" charset="0"/>
              <a:buChar char="▫"/>
              <a:defRPr sz="2600" kern="1200">
                <a:solidFill>
                  <a:schemeClr val="accent2"/>
                </a:solidFill>
                <a:latin typeface="Georgia" panose="02040502050405020303" pitchFamily="18" charset="0"/>
                <a:ea typeface="+mn-ea"/>
                <a:cs typeface="+mn-cs"/>
              </a:defRPr>
            </a:lvl2pPr>
            <a:lvl3pPr marL="1143000" indent="-228600" algn="l" defTabSz="457200" rtl="0" eaLnBrk="1" latinLnBrk="0" hangingPunct="1">
              <a:spcBef>
                <a:spcPts val="300"/>
              </a:spcBef>
              <a:buClr>
                <a:schemeClr val="accent1"/>
              </a:buClr>
              <a:buFont typeface="Wingdings 2" panose="05020102010507070707" pitchFamily="18" charset="2"/>
              <a:buChar char=""/>
              <a:defRPr sz="2400" kern="1200">
                <a:solidFill>
                  <a:schemeClr val="accent1"/>
                </a:solidFill>
                <a:latin typeface="Georgia" panose="02040502050405020303" pitchFamily="18" charset="0"/>
                <a:ea typeface="+mn-ea"/>
                <a:cs typeface="+mn-cs"/>
              </a:defRPr>
            </a:lvl3pPr>
            <a:lvl4pPr marL="1600200" indent="-228600" algn="l" defTabSz="457200" rtl="0" eaLnBrk="1" latinLnBrk="0" hangingPunct="1">
              <a:spcBef>
                <a:spcPts val="300"/>
              </a:spcBef>
              <a:buClr>
                <a:schemeClr val="accent1"/>
              </a:buClr>
              <a:buFont typeface="Wingdings 2" panose="05020102010507070707" pitchFamily="18" charset="2"/>
              <a:buChar char=""/>
              <a:defRPr sz="2200" kern="1200">
                <a:solidFill>
                  <a:schemeClr val="accent1"/>
                </a:solidFill>
                <a:latin typeface="Georgia" panose="02040502050405020303" pitchFamily="18" charset="0"/>
                <a:ea typeface="+mn-ea"/>
                <a:cs typeface="+mn-cs"/>
              </a:defRPr>
            </a:lvl4pPr>
            <a:lvl5pPr marL="2057400" indent="-228600" algn="l" defTabSz="457200" rtl="0" eaLnBrk="1" latinLnBrk="0" hangingPunct="1">
              <a:spcBef>
                <a:spcPts val="300"/>
              </a:spcBef>
              <a:buClr>
                <a:srgbClr val="A04DA3"/>
              </a:buClr>
              <a:buFont typeface="Georgia" panose="02040502050405020303" pitchFamily="18" charset="0"/>
              <a:buChar char="▫"/>
              <a:defRPr sz="2000" kern="1200">
                <a:solidFill>
                  <a:srgbClr val="A04DA3"/>
                </a:solidFill>
                <a:latin typeface="Georgia" panose="02040502050405020303" pitchFamily="18" charset="0"/>
                <a:ea typeface="+mn-ea"/>
                <a:cs typeface="+mn-cs"/>
              </a:defRPr>
            </a:lvl5pPr>
            <a:lvl6pPr marL="2514600" indent="-228600" algn="l" defTabSz="457200" rtl="0" eaLnBrk="0" fontAlgn="base" latinLnBrk="0" hangingPunct="0">
              <a:spcBef>
                <a:spcPts val="300"/>
              </a:spcBef>
              <a:spcAft>
                <a:spcPct val="0"/>
              </a:spcAft>
              <a:buClr>
                <a:srgbClr val="A04DA3"/>
              </a:buClr>
              <a:buFont typeface="Georgia" panose="02040502050405020303" pitchFamily="18" charset="0"/>
              <a:buChar char="▫"/>
              <a:defRPr sz="2000" kern="1200">
                <a:solidFill>
                  <a:srgbClr val="A04DA3"/>
                </a:solidFill>
                <a:latin typeface="Georgia" panose="02040502050405020303" pitchFamily="18" charset="0"/>
                <a:ea typeface="+mn-ea"/>
                <a:cs typeface="+mn-cs"/>
              </a:defRPr>
            </a:lvl6pPr>
            <a:lvl7pPr marL="2971800" indent="-228600" algn="l" defTabSz="457200" rtl="0" eaLnBrk="0" fontAlgn="base" latinLnBrk="0" hangingPunct="0">
              <a:spcBef>
                <a:spcPts val="300"/>
              </a:spcBef>
              <a:spcAft>
                <a:spcPct val="0"/>
              </a:spcAft>
              <a:buClr>
                <a:srgbClr val="A04DA3"/>
              </a:buClr>
              <a:buFont typeface="Georgia" panose="02040502050405020303" pitchFamily="18" charset="0"/>
              <a:buChar char="▫"/>
              <a:defRPr sz="2000" kern="1200">
                <a:solidFill>
                  <a:srgbClr val="A04DA3"/>
                </a:solidFill>
                <a:latin typeface="Georgia" panose="02040502050405020303" pitchFamily="18" charset="0"/>
                <a:ea typeface="+mn-ea"/>
                <a:cs typeface="+mn-cs"/>
              </a:defRPr>
            </a:lvl7pPr>
            <a:lvl8pPr marL="3429000" indent="-228600" algn="l" defTabSz="457200" rtl="0" eaLnBrk="0" fontAlgn="base" latinLnBrk="0" hangingPunct="0">
              <a:spcBef>
                <a:spcPts val="300"/>
              </a:spcBef>
              <a:spcAft>
                <a:spcPct val="0"/>
              </a:spcAft>
              <a:buClr>
                <a:srgbClr val="A04DA3"/>
              </a:buClr>
              <a:buFont typeface="Georgia" panose="02040502050405020303" pitchFamily="18" charset="0"/>
              <a:buChar char="▫"/>
              <a:defRPr sz="2000" kern="1200">
                <a:solidFill>
                  <a:srgbClr val="A04DA3"/>
                </a:solidFill>
                <a:latin typeface="Georgia" panose="02040502050405020303" pitchFamily="18" charset="0"/>
                <a:ea typeface="+mn-ea"/>
                <a:cs typeface="+mn-cs"/>
              </a:defRPr>
            </a:lvl8pPr>
            <a:lvl9pPr marL="3886200" indent="-228600" algn="l" defTabSz="457200" rtl="0" eaLnBrk="0" fontAlgn="base" latinLnBrk="0" hangingPunct="0">
              <a:spcBef>
                <a:spcPts val="300"/>
              </a:spcBef>
              <a:spcAft>
                <a:spcPct val="0"/>
              </a:spcAft>
              <a:buClr>
                <a:srgbClr val="A04DA3"/>
              </a:buClr>
              <a:buFont typeface="Georgia" panose="02040502050405020303" pitchFamily="18" charset="0"/>
              <a:buChar char="▫"/>
              <a:defRPr sz="2000" kern="1200">
                <a:solidFill>
                  <a:srgbClr val="A04DA3"/>
                </a:solidFill>
                <a:latin typeface="Georgia" panose="02040502050405020303" pitchFamily="18" charset="0"/>
                <a:ea typeface="+mn-ea"/>
                <a:cs typeface="+mn-cs"/>
              </a:defRPr>
            </a:lvl9pPr>
          </a:lstStyle>
          <a:p>
            <a:pPr>
              <a:spcBef>
                <a:spcPct val="0"/>
              </a:spcBef>
              <a:buClrTx/>
              <a:buFontTx/>
              <a:buNone/>
            </a:pPr>
            <a:r>
              <a:rPr lang="en-US" altLang="en-US" sz="1800" dirty="0">
                <a:latin typeface="Verdana" panose="020B0604030504040204" pitchFamily="34" charset="0"/>
              </a:rPr>
              <a:t>2</a:t>
            </a:r>
          </a:p>
        </p:txBody>
      </p:sp>
    </p:spTree>
    <p:extLst>
      <p:ext uri="{BB962C8B-B14F-4D97-AF65-F5344CB8AC3E}">
        <p14:creationId xmlns:p14="http://schemas.microsoft.com/office/powerpoint/2010/main" val="208059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FC5D-26D4-4748-9AC6-3B78107BFEC0}"/>
              </a:ext>
            </a:extLst>
          </p:cNvPr>
          <p:cNvSpPr>
            <a:spLocks noGrp="1"/>
          </p:cNvSpPr>
          <p:nvPr>
            <p:ph type="title"/>
          </p:nvPr>
        </p:nvSpPr>
        <p:spPr>
          <a:xfrm>
            <a:off x="1066800" y="228600"/>
            <a:ext cx="7543800" cy="1450757"/>
          </a:xfrm>
        </p:spPr>
        <p:txBody>
          <a:bodyPr/>
          <a:lstStyle/>
          <a:p>
            <a:r>
              <a:rPr lang="en-US" dirty="0"/>
              <a:t>How the Funding Originally Worked</a:t>
            </a:r>
          </a:p>
        </p:txBody>
      </p:sp>
      <p:sp>
        <p:nvSpPr>
          <p:cNvPr id="3" name="Content Placeholder 2">
            <a:extLst>
              <a:ext uri="{FF2B5EF4-FFF2-40B4-BE49-F238E27FC236}">
                <a16:creationId xmlns:a16="http://schemas.microsoft.com/office/drawing/2014/main" id="{7ED2235D-1EA5-48A9-8335-7DB57740CCEA}"/>
              </a:ext>
            </a:extLst>
          </p:cNvPr>
          <p:cNvSpPr>
            <a:spLocks noGrp="1"/>
          </p:cNvSpPr>
          <p:nvPr>
            <p:ph idx="1"/>
          </p:nvPr>
        </p:nvSpPr>
        <p:spPr>
          <a:xfrm>
            <a:off x="1295400" y="2209800"/>
            <a:ext cx="6647750" cy="4460875"/>
          </a:xfrm>
        </p:spPr>
        <p:txBody>
          <a:bodyPr>
            <a:normAutofit/>
          </a:bodyPr>
          <a:lstStyle/>
          <a:p>
            <a:r>
              <a:rPr lang="en-US" sz="2400" dirty="0"/>
              <a:t>10% of Regular Program District Cost (Cert. Enr. X District Cost per Pupil).  For the </a:t>
            </a:r>
            <a:r>
              <a:rPr lang="en-US" sz="2400" u="sng" dirty="0"/>
              <a:t>average valuation</a:t>
            </a:r>
            <a:r>
              <a:rPr lang="en-US" sz="2400" dirty="0"/>
              <a:t> district it meant:</a:t>
            </a:r>
          </a:p>
          <a:p>
            <a:pPr lvl="1"/>
            <a:r>
              <a:rPr lang="en-US" sz="2000" dirty="0"/>
              <a:t>25% Funded by State Aid</a:t>
            </a:r>
          </a:p>
          <a:p>
            <a:pPr lvl="1"/>
            <a:r>
              <a:rPr lang="en-US" sz="2000" dirty="0"/>
              <a:t>75% from local sources (Property Tax/Income Surtax</a:t>
            </a:r>
          </a:p>
          <a:p>
            <a:r>
              <a:rPr lang="en-US" sz="2400" dirty="0"/>
              <a:t>Protection for low property valuation districts:</a:t>
            </a:r>
          </a:p>
          <a:p>
            <a:pPr lvl="1"/>
            <a:r>
              <a:rPr lang="en-US" sz="2000" dirty="0"/>
              <a:t>If a district had half of the average taxable valuation per student, it would get twice the state aid that the average district gets</a:t>
            </a:r>
          </a:p>
          <a:p>
            <a:pPr lvl="1"/>
            <a:r>
              <a:rPr lang="en-US" sz="2000" dirty="0"/>
              <a:t>Sounds great, right?</a:t>
            </a:r>
          </a:p>
          <a:p>
            <a:endParaRPr lang="en-US" sz="2400" dirty="0"/>
          </a:p>
        </p:txBody>
      </p:sp>
    </p:spTree>
    <p:extLst>
      <p:ext uri="{BB962C8B-B14F-4D97-AF65-F5344CB8AC3E}">
        <p14:creationId xmlns:p14="http://schemas.microsoft.com/office/powerpoint/2010/main" val="357582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E63695C-E3E4-4051-8A3C-892576621571}"/>
              </a:ext>
            </a:extLst>
          </p:cNvPr>
          <p:cNvGraphicFramePr>
            <a:graphicFrameLocks/>
          </p:cNvGraphicFramePr>
          <p:nvPr>
            <p:extLst>
              <p:ext uri="{D42A27DB-BD31-4B8C-83A1-F6EECF244321}">
                <p14:modId xmlns:p14="http://schemas.microsoft.com/office/powerpoint/2010/main" val="379771424"/>
              </p:ext>
            </p:extLst>
          </p:nvPr>
        </p:nvGraphicFramePr>
        <p:xfrm>
          <a:off x="685800" y="381000"/>
          <a:ext cx="77724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7319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F274-18FC-4B98-AE92-A11E52F052C9}"/>
              </a:ext>
            </a:extLst>
          </p:cNvPr>
          <p:cNvSpPr>
            <a:spLocks noGrp="1"/>
          </p:cNvSpPr>
          <p:nvPr>
            <p:ph type="title"/>
          </p:nvPr>
        </p:nvSpPr>
        <p:spPr>
          <a:xfrm>
            <a:off x="701039" y="293370"/>
            <a:ext cx="7071361" cy="697230"/>
          </a:xfrm>
        </p:spPr>
        <p:txBody>
          <a:bodyPr>
            <a:normAutofit fontScale="90000"/>
          </a:bodyPr>
          <a:lstStyle/>
          <a:p>
            <a:pPr algn="ctr"/>
            <a:r>
              <a:rPr lang="en-US" dirty="0" smtClean="0"/>
              <a:t>ISL State Funding History</a:t>
            </a:r>
            <a:endParaRPr lang="en-US" dirty="0"/>
          </a:p>
        </p:txBody>
      </p:sp>
      <p:sp>
        <p:nvSpPr>
          <p:cNvPr id="3" name="Content Placeholder 2">
            <a:extLst>
              <a:ext uri="{FF2B5EF4-FFF2-40B4-BE49-F238E27FC236}">
                <a16:creationId xmlns:a16="http://schemas.microsoft.com/office/drawing/2014/main" id="{8D27DB7A-3EFE-4AF5-8836-EEDCBEEBD12D}"/>
              </a:ext>
            </a:extLst>
          </p:cNvPr>
          <p:cNvSpPr>
            <a:spLocks noGrp="1"/>
          </p:cNvSpPr>
          <p:nvPr>
            <p:ph idx="1"/>
          </p:nvPr>
        </p:nvSpPr>
        <p:spPr>
          <a:xfrm>
            <a:off x="762000" y="1295400"/>
            <a:ext cx="7772400" cy="4931237"/>
          </a:xfrm>
          <a:solidFill>
            <a:schemeClr val="bg1"/>
          </a:solidFill>
        </p:spPr>
        <p:txBody>
          <a:bodyPr>
            <a:normAutofit/>
          </a:bodyPr>
          <a:lstStyle/>
          <a:p>
            <a:pPr>
              <a:buFont typeface="Wingdings" panose="05000000000000000000" pitchFamily="2" charset="2"/>
              <a:buChar char="§"/>
            </a:pPr>
            <a:r>
              <a:rPr lang="en-US" sz="2800" dirty="0"/>
              <a:t>State began to prorate state aid in FY 1993</a:t>
            </a:r>
          </a:p>
          <a:p>
            <a:pPr lvl="1"/>
            <a:r>
              <a:rPr lang="en-US" sz="2400" dirty="0"/>
              <a:t>Because fewer districts had the ISL, the proration wasn’t felt</a:t>
            </a:r>
          </a:p>
          <a:p>
            <a:pPr>
              <a:buFont typeface="Wingdings" panose="05000000000000000000" pitchFamily="2" charset="2"/>
              <a:buChar char="§"/>
            </a:pPr>
            <a:r>
              <a:rPr lang="en-US" sz="2800" dirty="0"/>
              <a:t>Capped at a fixed total dollar amount $11.7 million in early 2000’s</a:t>
            </a:r>
          </a:p>
          <a:p>
            <a:pPr lvl="1"/>
            <a:r>
              <a:rPr lang="en-US" sz="2400" dirty="0"/>
              <a:t>Fixed dollar amount meant that there was at least some state aid</a:t>
            </a:r>
          </a:p>
          <a:p>
            <a:pPr>
              <a:buFont typeface="Wingdings" panose="05000000000000000000" pitchFamily="2" charset="2"/>
              <a:buChar char="§"/>
            </a:pPr>
            <a:r>
              <a:rPr lang="en-US" sz="2800" dirty="0"/>
              <a:t>By FY 2012 fully eliminated</a:t>
            </a:r>
          </a:p>
          <a:p>
            <a:pPr>
              <a:buFont typeface="Wingdings" panose="05000000000000000000" pitchFamily="2" charset="2"/>
              <a:buChar char="§"/>
            </a:pPr>
            <a:r>
              <a:rPr lang="en-US" sz="2800" dirty="0"/>
              <a:t>Because of other budget turmoil (federal stimulus, low Allowable Growth, ATB cuts, etc.) it largely went unnoticed</a:t>
            </a:r>
          </a:p>
          <a:p>
            <a:endParaRPr lang="en-US" sz="2800" dirty="0"/>
          </a:p>
        </p:txBody>
      </p:sp>
    </p:spTree>
    <p:extLst>
      <p:ext uri="{BB962C8B-B14F-4D97-AF65-F5344CB8AC3E}">
        <p14:creationId xmlns:p14="http://schemas.microsoft.com/office/powerpoint/2010/main" val="4046253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Legislation in the 2019 Session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t>2,067 pieces of legislation introduced, some actually considered</a:t>
            </a:r>
          </a:p>
          <a:p>
            <a:pPr>
              <a:buFont typeface="Wingdings" panose="05000000000000000000" pitchFamily="2" charset="2"/>
              <a:buChar char="Ø"/>
            </a:pPr>
            <a:r>
              <a:rPr lang="en-US" sz="2800" dirty="0" smtClean="0"/>
              <a:t>169 agreed to by the House and Senate in the same form and sent to the Governor</a:t>
            </a:r>
          </a:p>
          <a:p>
            <a:pPr>
              <a:buFont typeface="Wingdings" panose="05000000000000000000" pitchFamily="2" charset="2"/>
              <a:buChar char="Ø"/>
            </a:pPr>
            <a:r>
              <a:rPr lang="en-US" sz="2800" dirty="0" smtClean="0"/>
              <a:t>Of those 169, 78 were finished the last week of Session</a:t>
            </a:r>
          </a:p>
          <a:p>
            <a:pPr>
              <a:buFont typeface="Wingdings" panose="05000000000000000000" pitchFamily="2" charset="2"/>
              <a:buChar char="Ø"/>
            </a:pPr>
            <a:r>
              <a:rPr lang="en-US" sz="2800" dirty="0" smtClean="0"/>
              <a:t>Governor vetoed sparingly, nothing that impacted schools. </a:t>
            </a:r>
            <a:endParaRPr lang="en-US" sz="2800" dirty="0"/>
          </a:p>
        </p:txBody>
      </p:sp>
      <p:sp>
        <p:nvSpPr>
          <p:cNvPr id="4" name="Slide Number Placeholder 3"/>
          <p:cNvSpPr>
            <a:spLocks noGrp="1"/>
          </p:cNvSpPr>
          <p:nvPr>
            <p:ph type="sldNum" sz="quarter" idx="12"/>
          </p:nvPr>
        </p:nvSpPr>
        <p:spPr/>
        <p:txBody>
          <a:bodyPr/>
          <a:lstStyle/>
          <a:p>
            <a:fld id="{7E3A9E86-4CC3-4959-A751-C33E618564A4}" type="slidenum">
              <a:rPr lang="en-US" smtClean="0"/>
              <a:t>4</a:t>
            </a:fld>
            <a:endParaRPr lang="en-US" dirty="0"/>
          </a:p>
        </p:txBody>
      </p:sp>
    </p:spTree>
    <p:extLst>
      <p:ext uri="{BB962C8B-B14F-4D97-AF65-F5344CB8AC3E}">
        <p14:creationId xmlns:p14="http://schemas.microsoft.com/office/powerpoint/2010/main" val="2045464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B7E3-E5F2-4C23-9416-A332308C6838}"/>
              </a:ext>
            </a:extLst>
          </p:cNvPr>
          <p:cNvSpPr>
            <a:spLocks noGrp="1"/>
          </p:cNvSpPr>
          <p:nvPr>
            <p:ph type="title"/>
          </p:nvPr>
        </p:nvSpPr>
        <p:spPr/>
        <p:txBody>
          <a:bodyPr/>
          <a:lstStyle/>
          <a:p>
            <a:r>
              <a:rPr lang="en-US" dirty="0"/>
              <a:t>ISL Impact (AKA, “What’s all the fuss about?”)</a:t>
            </a:r>
          </a:p>
        </p:txBody>
      </p:sp>
      <p:sp>
        <p:nvSpPr>
          <p:cNvPr id="3" name="Content Placeholder 2">
            <a:extLst>
              <a:ext uri="{FF2B5EF4-FFF2-40B4-BE49-F238E27FC236}">
                <a16:creationId xmlns:a16="http://schemas.microsoft.com/office/drawing/2014/main" id="{B367D667-AAF5-466F-9D3E-223E38CF4448}"/>
              </a:ext>
            </a:extLst>
          </p:cNvPr>
          <p:cNvSpPr>
            <a:spLocks noGrp="1"/>
          </p:cNvSpPr>
          <p:nvPr>
            <p:ph idx="1"/>
          </p:nvPr>
        </p:nvSpPr>
        <p:spPr>
          <a:xfrm>
            <a:off x="822960" y="2133600"/>
            <a:ext cx="7543800" cy="4414838"/>
          </a:xfrm>
        </p:spPr>
        <p:txBody>
          <a:bodyPr>
            <a:normAutofit/>
          </a:bodyPr>
          <a:lstStyle/>
          <a:p>
            <a:pPr>
              <a:buFont typeface="Wingdings" panose="05000000000000000000" pitchFamily="2" charset="2"/>
              <a:buChar char="§"/>
            </a:pPr>
            <a:r>
              <a:rPr lang="en-US" sz="2800" dirty="0"/>
              <a:t>State Aid was and is considered Miscellaneous Income for calculation of Spending Authority purposes</a:t>
            </a:r>
          </a:p>
          <a:p>
            <a:pPr>
              <a:buFont typeface="Wingdings" panose="05000000000000000000" pitchFamily="2" charset="2"/>
              <a:buChar char="§"/>
            </a:pPr>
            <a:r>
              <a:rPr lang="en-US" sz="2800" dirty="0"/>
              <a:t>Characteristic of Miscellaneous Income: You can only count what you get</a:t>
            </a:r>
          </a:p>
          <a:p>
            <a:pPr>
              <a:buFont typeface="Wingdings" panose="05000000000000000000" pitchFamily="2" charset="2"/>
              <a:buChar char="§"/>
            </a:pPr>
            <a:r>
              <a:rPr lang="en-US" sz="2800" dirty="0"/>
              <a:t>The amount from the state, because it is zero, produces zero spending authority</a:t>
            </a:r>
          </a:p>
          <a:p>
            <a:pPr>
              <a:buFont typeface="Wingdings" panose="05000000000000000000" pitchFamily="2" charset="2"/>
              <a:buChar char="§"/>
            </a:pPr>
            <a:r>
              <a:rPr lang="en-US" sz="2800" u="sng" dirty="0"/>
              <a:t>Cannot make up the spending authority or the cash lost due to the state shortfall</a:t>
            </a:r>
          </a:p>
        </p:txBody>
      </p:sp>
    </p:spTree>
    <p:extLst>
      <p:ext uri="{BB962C8B-B14F-4D97-AF65-F5344CB8AC3E}">
        <p14:creationId xmlns:p14="http://schemas.microsoft.com/office/powerpoint/2010/main" val="655327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FDEE4AC-2B61-470A-B369-EB808C530722}"/>
              </a:ext>
            </a:extLst>
          </p:cNvPr>
          <p:cNvGraphicFramePr>
            <a:graphicFrameLocks/>
          </p:cNvGraphicFramePr>
          <p:nvPr>
            <p:extLst>
              <p:ext uri="{D42A27DB-BD31-4B8C-83A1-F6EECF244321}">
                <p14:modId xmlns:p14="http://schemas.microsoft.com/office/powerpoint/2010/main" val="855039260"/>
              </p:ext>
            </p:extLst>
          </p:nvPr>
        </p:nvGraphicFramePr>
        <p:xfrm>
          <a:off x="76200" y="228600"/>
          <a:ext cx="10285096" cy="59118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9468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C0AE-3690-42F7-8DA3-B245AB75D659}"/>
              </a:ext>
            </a:extLst>
          </p:cNvPr>
          <p:cNvSpPr>
            <a:spLocks noGrp="1"/>
          </p:cNvSpPr>
          <p:nvPr>
            <p:ph type="title"/>
          </p:nvPr>
        </p:nvSpPr>
        <p:spPr>
          <a:xfrm>
            <a:off x="2286000" y="152400"/>
            <a:ext cx="5242560" cy="780196"/>
          </a:xfrm>
        </p:spPr>
        <p:txBody>
          <a:bodyPr/>
          <a:lstStyle/>
          <a:p>
            <a:r>
              <a:rPr lang="en-US" dirty="0"/>
              <a:t>ISL </a:t>
            </a:r>
            <a:r>
              <a:rPr lang="en-US" dirty="0" smtClean="0"/>
              <a:t>Shortfall Impact</a:t>
            </a:r>
            <a:endParaRPr lang="en-US" dirty="0"/>
          </a:p>
        </p:txBody>
      </p:sp>
      <p:sp>
        <p:nvSpPr>
          <p:cNvPr id="3" name="Content Placeholder 2">
            <a:extLst>
              <a:ext uri="{FF2B5EF4-FFF2-40B4-BE49-F238E27FC236}">
                <a16:creationId xmlns:a16="http://schemas.microsoft.com/office/drawing/2014/main" id="{289BD504-5B41-42DE-9F93-51BD5B8F7835}"/>
              </a:ext>
            </a:extLst>
          </p:cNvPr>
          <p:cNvSpPr>
            <a:spLocks noGrp="1"/>
          </p:cNvSpPr>
          <p:nvPr>
            <p:ph idx="1"/>
          </p:nvPr>
        </p:nvSpPr>
        <p:spPr>
          <a:xfrm>
            <a:off x="533400" y="1143000"/>
            <a:ext cx="5010152" cy="4954585"/>
          </a:xfrm>
        </p:spPr>
        <p:txBody>
          <a:bodyPr>
            <a:normAutofit lnSpcReduction="10000"/>
          </a:bodyPr>
          <a:lstStyle/>
          <a:p>
            <a:r>
              <a:rPr lang="en-US" sz="2800" dirty="0"/>
              <a:t>For FY 2020</a:t>
            </a:r>
            <a:r>
              <a:rPr lang="en-US" sz="2800" dirty="0" smtClean="0"/>
              <a:t>:</a:t>
            </a:r>
          </a:p>
          <a:p>
            <a:endParaRPr lang="en-US" sz="2800" dirty="0"/>
          </a:p>
          <a:p>
            <a:pPr lvl="1"/>
            <a:r>
              <a:rPr lang="en-US" sz="2400" dirty="0"/>
              <a:t>326/327 school districts have implemented the ISL</a:t>
            </a:r>
          </a:p>
          <a:p>
            <a:pPr lvl="1"/>
            <a:r>
              <a:rPr lang="en-US" sz="2400" dirty="0"/>
              <a:t>State shortfall </a:t>
            </a:r>
            <a:r>
              <a:rPr lang="en-US" sz="2400" dirty="0" smtClean="0"/>
              <a:t>is $93.5 </a:t>
            </a:r>
            <a:r>
              <a:rPr lang="en-US" sz="2400" dirty="0"/>
              <a:t>million</a:t>
            </a:r>
          </a:p>
          <a:p>
            <a:pPr lvl="1"/>
            <a:r>
              <a:rPr lang="en-US" sz="2400" dirty="0"/>
              <a:t>Shortfall is recurring and growing (occurs every year and grows by the SSA rate)</a:t>
            </a:r>
          </a:p>
          <a:p>
            <a:pPr lvl="1"/>
            <a:r>
              <a:rPr lang="en-US" sz="2400" dirty="0"/>
              <a:t>All districts that have the ISL are impacted (and if your property valuation per pupil is not growing as fast as the average, your effective reduction grows each year)</a:t>
            </a:r>
          </a:p>
          <a:p>
            <a:pPr lvl="1"/>
            <a:endParaRPr lang="en-US" sz="2400" dirty="0"/>
          </a:p>
        </p:txBody>
      </p:sp>
      <p:graphicFrame>
        <p:nvGraphicFramePr>
          <p:cNvPr id="4" name="Table 3">
            <a:extLst>
              <a:ext uri="{FF2B5EF4-FFF2-40B4-BE49-F238E27FC236}">
                <a16:creationId xmlns:a16="http://schemas.microsoft.com/office/drawing/2014/main" id="{5E905BCB-44C1-421C-A7D9-AEE7BA56CD10}"/>
              </a:ext>
            </a:extLst>
          </p:cNvPr>
          <p:cNvGraphicFramePr>
            <a:graphicFrameLocks noGrp="1"/>
          </p:cNvGraphicFramePr>
          <p:nvPr>
            <p:extLst/>
          </p:nvPr>
        </p:nvGraphicFramePr>
        <p:xfrm>
          <a:off x="5638800" y="2133600"/>
          <a:ext cx="3000376" cy="2397760"/>
        </p:xfrm>
        <a:graphic>
          <a:graphicData uri="http://schemas.openxmlformats.org/drawingml/2006/table">
            <a:tbl>
              <a:tblPr firstRow="1" bandRow="1">
                <a:tableStyleId>{5C22544A-7EE6-4342-B048-85BDC9FD1C3A}</a:tableStyleId>
              </a:tblPr>
              <a:tblGrid>
                <a:gridCol w="1462089">
                  <a:extLst>
                    <a:ext uri="{9D8B030D-6E8A-4147-A177-3AD203B41FA5}">
                      <a16:colId xmlns:a16="http://schemas.microsoft.com/office/drawing/2014/main" val="1324933743"/>
                    </a:ext>
                  </a:extLst>
                </a:gridCol>
                <a:gridCol w="1538287">
                  <a:extLst>
                    <a:ext uri="{9D8B030D-6E8A-4147-A177-3AD203B41FA5}">
                      <a16:colId xmlns:a16="http://schemas.microsoft.com/office/drawing/2014/main" val="3540584859"/>
                    </a:ext>
                  </a:extLst>
                </a:gridCol>
              </a:tblGrid>
              <a:tr h="370840">
                <a:tc>
                  <a:txBody>
                    <a:bodyPr/>
                    <a:lstStyle/>
                    <a:p>
                      <a:pPr algn="ctr"/>
                      <a:endParaRPr lang="en-US" dirty="0"/>
                    </a:p>
                    <a:p>
                      <a:pPr algn="ctr"/>
                      <a:r>
                        <a:rPr lang="en-US" dirty="0"/>
                        <a:t>FY 2020 Data</a:t>
                      </a:r>
                    </a:p>
                  </a:txBody>
                  <a:tcPr/>
                </a:tc>
                <a:tc>
                  <a:txBody>
                    <a:bodyPr/>
                    <a:lstStyle/>
                    <a:p>
                      <a:pPr algn="ctr"/>
                      <a:r>
                        <a:rPr lang="en-US" dirty="0"/>
                        <a:t>ISL Percent Actually Generated</a:t>
                      </a:r>
                    </a:p>
                  </a:txBody>
                  <a:tcPr/>
                </a:tc>
                <a:extLst>
                  <a:ext uri="{0D108BD9-81ED-4DB2-BD59-A6C34878D82A}">
                    <a16:rowId xmlns:a16="http://schemas.microsoft.com/office/drawing/2014/main" val="2228273476"/>
                  </a:ext>
                </a:extLst>
              </a:tr>
              <a:tr h="370840">
                <a:tc>
                  <a:txBody>
                    <a:bodyPr/>
                    <a:lstStyle/>
                    <a:p>
                      <a:r>
                        <a:rPr lang="en-US" dirty="0"/>
                        <a:t>Minimum</a:t>
                      </a:r>
                    </a:p>
                  </a:txBody>
                  <a:tcPr/>
                </a:tc>
                <a:tc>
                  <a:txBody>
                    <a:bodyPr/>
                    <a:lstStyle/>
                    <a:p>
                      <a:pPr algn="r"/>
                      <a:r>
                        <a:rPr lang="en-US" dirty="0"/>
                        <a:t>3.4%</a:t>
                      </a:r>
                    </a:p>
                  </a:txBody>
                  <a:tcPr/>
                </a:tc>
                <a:extLst>
                  <a:ext uri="{0D108BD9-81ED-4DB2-BD59-A6C34878D82A}">
                    <a16:rowId xmlns:a16="http://schemas.microsoft.com/office/drawing/2014/main" val="4098543668"/>
                  </a:ext>
                </a:extLst>
              </a:tr>
              <a:tr h="370840">
                <a:tc>
                  <a:txBody>
                    <a:bodyPr/>
                    <a:lstStyle/>
                    <a:p>
                      <a:r>
                        <a:rPr lang="en-US" dirty="0"/>
                        <a:t>Average</a:t>
                      </a:r>
                    </a:p>
                  </a:txBody>
                  <a:tcPr/>
                </a:tc>
                <a:tc>
                  <a:txBody>
                    <a:bodyPr/>
                    <a:lstStyle/>
                    <a:p>
                      <a:pPr algn="r"/>
                      <a:r>
                        <a:rPr lang="en-US" dirty="0"/>
                        <a:t>7.6%</a:t>
                      </a:r>
                    </a:p>
                  </a:txBody>
                  <a:tcPr/>
                </a:tc>
                <a:extLst>
                  <a:ext uri="{0D108BD9-81ED-4DB2-BD59-A6C34878D82A}">
                    <a16:rowId xmlns:a16="http://schemas.microsoft.com/office/drawing/2014/main" val="3096706395"/>
                  </a:ext>
                </a:extLst>
              </a:tr>
              <a:tr h="370840">
                <a:tc>
                  <a:txBody>
                    <a:bodyPr/>
                    <a:lstStyle/>
                    <a:p>
                      <a:r>
                        <a:rPr lang="en-US" dirty="0"/>
                        <a:t>Maximum</a:t>
                      </a:r>
                    </a:p>
                  </a:txBody>
                  <a:tcPr/>
                </a:tc>
                <a:tc>
                  <a:txBody>
                    <a:bodyPr/>
                    <a:lstStyle/>
                    <a:p>
                      <a:pPr algn="r"/>
                      <a:r>
                        <a:rPr lang="en-US" dirty="0"/>
                        <a:t>9.3%</a:t>
                      </a:r>
                    </a:p>
                  </a:txBody>
                  <a:tcPr/>
                </a:tc>
                <a:extLst>
                  <a:ext uri="{0D108BD9-81ED-4DB2-BD59-A6C34878D82A}">
                    <a16:rowId xmlns:a16="http://schemas.microsoft.com/office/drawing/2014/main" val="650803078"/>
                  </a:ext>
                </a:extLst>
              </a:tr>
              <a:tr h="370840">
                <a:tc>
                  <a:txBody>
                    <a:bodyPr/>
                    <a:lstStyle/>
                    <a:p>
                      <a:r>
                        <a:rPr lang="en-US" dirty="0"/>
                        <a:t>Full Amount</a:t>
                      </a:r>
                    </a:p>
                  </a:txBody>
                  <a:tcPr/>
                </a:tc>
                <a:tc>
                  <a:txBody>
                    <a:bodyPr/>
                    <a:lstStyle/>
                    <a:p>
                      <a:pPr algn="r"/>
                      <a:r>
                        <a:rPr lang="en-US" dirty="0"/>
                        <a:t>10.0%</a:t>
                      </a:r>
                    </a:p>
                  </a:txBody>
                  <a:tcPr/>
                </a:tc>
                <a:extLst>
                  <a:ext uri="{0D108BD9-81ED-4DB2-BD59-A6C34878D82A}">
                    <a16:rowId xmlns:a16="http://schemas.microsoft.com/office/drawing/2014/main" val="1196586846"/>
                  </a:ext>
                </a:extLst>
              </a:tr>
            </a:tbl>
          </a:graphicData>
        </a:graphic>
      </p:graphicFrame>
    </p:spTree>
    <p:extLst>
      <p:ext uri="{BB962C8B-B14F-4D97-AF65-F5344CB8AC3E}">
        <p14:creationId xmlns:p14="http://schemas.microsoft.com/office/powerpoint/2010/main" val="3209231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185C7F-3777-4506-989C-121A336B73B1}"/>
              </a:ext>
            </a:extLst>
          </p:cNvPr>
          <p:cNvPicPr>
            <a:picLocks noChangeAspect="1"/>
          </p:cNvPicPr>
          <p:nvPr/>
        </p:nvPicPr>
        <p:blipFill>
          <a:blip r:embed="rId2"/>
          <a:stretch>
            <a:fillRect/>
          </a:stretch>
        </p:blipFill>
        <p:spPr>
          <a:xfrm>
            <a:off x="56535" y="1143001"/>
            <a:ext cx="8858865" cy="5791200"/>
          </a:xfrm>
          <a:prstGeom prst="rect">
            <a:avLst/>
          </a:prstGeom>
        </p:spPr>
      </p:pic>
      <p:sp>
        <p:nvSpPr>
          <p:cNvPr id="2" name="Title 1">
            <a:extLst>
              <a:ext uri="{FF2B5EF4-FFF2-40B4-BE49-F238E27FC236}">
                <a16:creationId xmlns:a16="http://schemas.microsoft.com/office/drawing/2014/main" id="{6461629B-5203-46C8-9294-53581D79C00E}"/>
              </a:ext>
            </a:extLst>
          </p:cNvPr>
          <p:cNvSpPr>
            <a:spLocks noGrp="1"/>
          </p:cNvSpPr>
          <p:nvPr>
            <p:ph type="title"/>
          </p:nvPr>
        </p:nvSpPr>
        <p:spPr>
          <a:xfrm>
            <a:off x="528636" y="228600"/>
            <a:ext cx="7853364" cy="685800"/>
          </a:xfrm>
        </p:spPr>
        <p:txBody>
          <a:bodyPr>
            <a:normAutofit fontScale="90000"/>
          </a:bodyPr>
          <a:lstStyle/>
          <a:p>
            <a:r>
              <a:rPr lang="en-US" dirty="0"/>
              <a:t>ISL Prorate Impacts all Districts</a:t>
            </a:r>
          </a:p>
        </p:txBody>
      </p:sp>
      <p:sp>
        <p:nvSpPr>
          <p:cNvPr id="5" name="Rectangle 4">
            <a:extLst>
              <a:ext uri="{FF2B5EF4-FFF2-40B4-BE49-F238E27FC236}">
                <a16:creationId xmlns:a16="http://schemas.microsoft.com/office/drawing/2014/main" id="{A3559FDD-5AC2-4F40-A7DB-772021FEC236}"/>
              </a:ext>
            </a:extLst>
          </p:cNvPr>
          <p:cNvSpPr/>
          <p:nvPr/>
        </p:nvSpPr>
        <p:spPr>
          <a:xfrm flipV="1">
            <a:off x="381000" y="1676400"/>
            <a:ext cx="8382000" cy="3048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F65F0699-C919-4375-B672-A51C25BC3A89}"/>
              </a:ext>
            </a:extLst>
          </p:cNvPr>
          <p:cNvCxnSpPr>
            <a:cxnSpLocks/>
          </p:cNvCxnSpPr>
          <p:nvPr/>
        </p:nvCxnSpPr>
        <p:spPr>
          <a:xfrm>
            <a:off x="457200" y="1981200"/>
            <a:ext cx="1" cy="2514600"/>
          </a:xfrm>
          <a:prstGeom prst="straightConnector1">
            <a:avLst/>
          </a:prstGeom>
          <a:ln w="635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294EB4B-EA4B-4423-A155-98F153224CA0}"/>
              </a:ext>
            </a:extLst>
          </p:cNvPr>
          <p:cNvCxnSpPr>
            <a:cxnSpLocks/>
          </p:cNvCxnSpPr>
          <p:nvPr/>
        </p:nvCxnSpPr>
        <p:spPr>
          <a:xfrm>
            <a:off x="3733800" y="1981200"/>
            <a:ext cx="0" cy="762000"/>
          </a:xfrm>
          <a:prstGeom prst="straightConnector1">
            <a:avLst/>
          </a:prstGeom>
          <a:ln w="635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34AB89E-46F7-425C-B88C-032767AC1178}"/>
              </a:ext>
            </a:extLst>
          </p:cNvPr>
          <p:cNvCxnSpPr>
            <a:cxnSpLocks/>
          </p:cNvCxnSpPr>
          <p:nvPr/>
        </p:nvCxnSpPr>
        <p:spPr>
          <a:xfrm>
            <a:off x="6934200" y="2012720"/>
            <a:ext cx="8824" cy="335193"/>
          </a:xfrm>
          <a:prstGeom prst="straightConnector1">
            <a:avLst/>
          </a:prstGeom>
          <a:ln w="508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chart"/>
          <p:cNvPicPr>
            <a:picLocks noChangeAspect="1"/>
          </p:cNvPicPr>
          <p:nvPr/>
        </p:nvPicPr>
        <p:blipFill>
          <a:blip r:embed="rId3"/>
          <a:stretch>
            <a:fillRect/>
          </a:stretch>
        </p:blipFill>
        <p:spPr>
          <a:xfrm>
            <a:off x="7543800" y="190502"/>
            <a:ext cx="1481035" cy="685799"/>
          </a:xfrm>
          <a:prstGeom prst="rect">
            <a:avLst/>
          </a:prstGeom>
        </p:spPr>
      </p:pic>
    </p:spTree>
    <p:extLst>
      <p:ext uri="{BB962C8B-B14F-4D97-AF65-F5344CB8AC3E}">
        <p14:creationId xmlns:p14="http://schemas.microsoft.com/office/powerpoint/2010/main" val="2413818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6EB9-B983-448B-B563-B93F00AFFD12}"/>
              </a:ext>
            </a:extLst>
          </p:cNvPr>
          <p:cNvSpPr>
            <a:spLocks noGrp="1"/>
          </p:cNvSpPr>
          <p:nvPr>
            <p:ph type="title"/>
          </p:nvPr>
        </p:nvSpPr>
        <p:spPr>
          <a:xfrm>
            <a:off x="822960" y="286605"/>
            <a:ext cx="7543800" cy="703996"/>
          </a:xfrm>
        </p:spPr>
        <p:txBody>
          <a:bodyPr>
            <a:normAutofit fontScale="90000"/>
          </a:bodyPr>
          <a:lstStyle/>
          <a:p>
            <a:r>
              <a:rPr lang="en-US" dirty="0"/>
              <a:t>ISL Prorate Impacts all Districts</a:t>
            </a:r>
          </a:p>
        </p:txBody>
      </p:sp>
      <p:pic>
        <p:nvPicPr>
          <p:cNvPr id="4" name="Content Placeholder 3">
            <a:extLst>
              <a:ext uri="{FF2B5EF4-FFF2-40B4-BE49-F238E27FC236}">
                <a16:creationId xmlns:a16="http://schemas.microsoft.com/office/drawing/2014/main" id="{A92D3218-2CCF-4068-8496-A30C0310FFDE}"/>
              </a:ext>
            </a:extLst>
          </p:cNvPr>
          <p:cNvPicPr>
            <a:picLocks noGrp="1" noChangeAspect="1"/>
          </p:cNvPicPr>
          <p:nvPr>
            <p:ph idx="1"/>
          </p:nvPr>
        </p:nvPicPr>
        <p:blipFill>
          <a:blip r:embed="rId2"/>
          <a:stretch>
            <a:fillRect/>
          </a:stretch>
        </p:blipFill>
        <p:spPr>
          <a:xfrm>
            <a:off x="609600" y="990602"/>
            <a:ext cx="7928516" cy="5257798"/>
          </a:xfrm>
          <a:prstGeom prst="rect">
            <a:avLst/>
          </a:prstGeom>
        </p:spPr>
      </p:pic>
      <p:pic>
        <p:nvPicPr>
          <p:cNvPr id="5" name="chart"/>
          <p:cNvPicPr>
            <a:picLocks noChangeAspect="1"/>
          </p:cNvPicPr>
          <p:nvPr/>
        </p:nvPicPr>
        <p:blipFill>
          <a:blip r:embed="rId3"/>
          <a:stretch>
            <a:fillRect/>
          </a:stretch>
        </p:blipFill>
        <p:spPr>
          <a:xfrm>
            <a:off x="7114325" y="5668455"/>
            <a:ext cx="1252435" cy="579945"/>
          </a:xfrm>
          <a:prstGeom prst="rect">
            <a:avLst/>
          </a:prstGeom>
        </p:spPr>
      </p:pic>
    </p:spTree>
    <p:extLst>
      <p:ext uri="{BB962C8B-B14F-4D97-AF65-F5344CB8AC3E}">
        <p14:creationId xmlns:p14="http://schemas.microsoft.com/office/powerpoint/2010/main" val="1376506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05A0-3A9F-4E36-8A1F-0191A0B54D28}"/>
              </a:ext>
            </a:extLst>
          </p:cNvPr>
          <p:cNvSpPr>
            <a:spLocks noGrp="1"/>
          </p:cNvSpPr>
          <p:nvPr>
            <p:ph type="title"/>
          </p:nvPr>
        </p:nvSpPr>
        <p:spPr>
          <a:xfrm>
            <a:off x="571500" y="299112"/>
            <a:ext cx="6347713" cy="920088"/>
          </a:xfrm>
        </p:spPr>
        <p:txBody>
          <a:bodyPr/>
          <a:lstStyle/>
          <a:p>
            <a:r>
              <a:rPr lang="en-US" dirty="0"/>
              <a:t>ISL Shortfall Solutions</a:t>
            </a:r>
          </a:p>
        </p:txBody>
      </p:sp>
      <p:sp>
        <p:nvSpPr>
          <p:cNvPr id="3" name="Content Placeholder 2">
            <a:extLst>
              <a:ext uri="{FF2B5EF4-FFF2-40B4-BE49-F238E27FC236}">
                <a16:creationId xmlns:a16="http://schemas.microsoft.com/office/drawing/2014/main" id="{3C25EF76-7DAC-4D66-A07D-DFEFA7C6F637}"/>
              </a:ext>
            </a:extLst>
          </p:cNvPr>
          <p:cNvSpPr>
            <a:spLocks noGrp="1"/>
          </p:cNvSpPr>
          <p:nvPr>
            <p:ph idx="1"/>
          </p:nvPr>
        </p:nvSpPr>
        <p:spPr>
          <a:xfrm>
            <a:off x="685800" y="1905000"/>
            <a:ext cx="7953376" cy="4495800"/>
          </a:xfrm>
        </p:spPr>
        <p:txBody>
          <a:bodyPr>
            <a:normAutofit/>
          </a:bodyPr>
          <a:lstStyle/>
          <a:p>
            <a:r>
              <a:rPr lang="en-US" sz="2800" strike="sngStrike" dirty="0"/>
              <a:t>Have State fund it</a:t>
            </a:r>
          </a:p>
          <a:p>
            <a:r>
              <a:rPr lang="en-US" sz="2800" dirty="0"/>
              <a:t>Make it up locally</a:t>
            </a:r>
          </a:p>
          <a:p>
            <a:pPr lvl="1"/>
            <a:r>
              <a:rPr lang="en-US" sz="2400" dirty="0"/>
              <a:t>Allow a district to recoup up to 1/10</a:t>
            </a:r>
            <a:r>
              <a:rPr lang="en-US" sz="2400" baseline="30000" dirty="0"/>
              <a:t>th</a:t>
            </a:r>
            <a:r>
              <a:rPr lang="en-US" sz="2400" dirty="0"/>
              <a:t> of the shortfall locally annually until the shortfall eliminated</a:t>
            </a:r>
          </a:p>
          <a:p>
            <a:pPr lvl="1"/>
            <a:r>
              <a:rPr lang="en-US" sz="2400" dirty="0"/>
              <a:t>Continue to allow districts to decide mix of property tax and income surtax</a:t>
            </a:r>
          </a:p>
          <a:p>
            <a:pPr lvl="1"/>
            <a:r>
              <a:rPr lang="en-US" sz="2400" dirty="0"/>
              <a:t>Would require new ISL resolution/ballot</a:t>
            </a:r>
          </a:p>
          <a:p>
            <a:pPr lvl="2"/>
            <a:r>
              <a:rPr lang="en-US" sz="2000" dirty="0"/>
              <a:t>Board action, 28 day waiting period, subject to reverse referendum</a:t>
            </a:r>
          </a:p>
          <a:p>
            <a:pPr lvl="2"/>
            <a:r>
              <a:rPr lang="en-US" sz="2000" dirty="0"/>
              <a:t>Trigger: 100 voters or 30% voting in </a:t>
            </a:r>
            <a:r>
              <a:rPr lang="en-US" sz="2000" u="sng" dirty="0"/>
              <a:t>most recent regular school board election</a:t>
            </a:r>
          </a:p>
          <a:p>
            <a:pPr lvl="2"/>
            <a:r>
              <a:rPr lang="en-US" sz="2000" dirty="0"/>
              <a:t>Vote: 50%+1 simple majority</a:t>
            </a:r>
          </a:p>
        </p:txBody>
      </p:sp>
    </p:spTree>
    <p:extLst>
      <p:ext uri="{BB962C8B-B14F-4D97-AF65-F5344CB8AC3E}">
        <p14:creationId xmlns:p14="http://schemas.microsoft.com/office/powerpoint/2010/main" val="3149619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91440" indent="-91440" algn="ctr">
              <a:lnSpc>
                <a:spcPct val="90000"/>
              </a:lnSpc>
              <a:spcBef>
                <a:spcPts val="1200"/>
              </a:spcBef>
              <a:spcAft>
                <a:spcPts val="200"/>
              </a:spcAft>
              <a:buClr>
                <a:schemeClr val="accent1"/>
              </a:buClr>
              <a:buSzPct val="100000"/>
              <a:buFont typeface="Calibri" panose="020F0502020204030204" pitchFamily="34" charset="0"/>
              <a:buChar char=" "/>
            </a:pPr>
            <a:r>
              <a:rPr lang="en-US" sz="4400" b="1" dirty="0">
                <a:latin typeface="+mn-lt"/>
                <a:ea typeface="+mn-ea"/>
                <a:cs typeface="+mn-cs"/>
              </a:rPr>
              <a:t>School Choice Defense </a:t>
            </a:r>
            <a:br>
              <a:rPr lang="en-US" sz="4400" b="1" dirty="0">
                <a:latin typeface="+mn-lt"/>
                <a:ea typeface="+mn-ea"/>
                <a:cs typeface="+mn-cs"/>
              </a:rPr>
            </a:br>
            <a:r>
              <a:rPr lang="en-US" sz="2800" b="1" dirty="0">
                <a:latin typeface="+mn-lt"/>
                <a:ea typeface="+mn-ea"/>
                <a:cs typeface="+mn-cs"/>
              </a:rPr>
              <a:t>Important to Rural schools since it will consume funds needed for public education</a:t>
            </a:r>
            <a:endParaRPr lang="en-US" sz="4400" b="1" dirty="0">
              <a:latin typeface="+mn-lt"/>
              <a:ea typeface="+mn-ea"/>
              <a:cs typeface="+mn-cs"/>
            </a:endParaRPr>
          </a:p>
        </p:txBody>
      </p:sp>
      <p:sp>
        <p:nvSpPr>
          <p:cNvPr id="3" name="Content Placeholder 2"/>
          <p:cNvSpPr>
            <a:spLocks noGrp="1"/>
          </p:cNvSpPr>
          <p:nvPr>
            <p:ph idx="1"/>
          </p:nvPr>
        </p:nvSpPr>
        <p:spPr>
          <a:xfrm>
            <a:off x="822959" y="2362200"/>
            <a:ext cx="7543801" cy="3810000"/>
          </a:xfrm>
        </p:spPr>
        <p:txBody>
          <a:bodyPr>
            <a:normAutofit/>
          </a:bodyPr>
          <a:lstStyle/>
          <a:p>
            <a:pPr>
              <a:lnSpc>
                <a:spcPct val="100000"/>
              </a:lnSpc>
              <a:buFont typeface="Wingdings" panose="05000000000000000000" pitchFamily="2" charset="2"/>
              <a:buChar char="§"/>
            </a:pPr>
            <a:r>
              <a:rPr lang="en-US" sz="2800" dirty="0"/>
              <a:t>Bills for ESA’s/vouchers in 2018 </a:t>
            </a:r>
            <a:r>
              <a:rPr lang="en-US" sz="2800" dirty="0" smtClean="0"/>
              <a:t>and 2019 Sessions </a:t>
            </a:r>
            <a:r>
              <a:rPr lang="en-US" sz="2800" dirty="0"/>
              <a:t>did not </a:t>
            </a:r>
            <a:r>
              <a:rPr lang="en-US" sz="2800" dirty="0" smtClean="0"/>
              <a:t>advance through a chamber, but did get through Senate Education Committee in 2019</a:t>
            </a:r>
            <a:endParaRPr lang="en-US" sz="2800" dirty="0"/>
          </a:p>
          <a:p>
            <a:pPr>
              <a:lnSpc>
                <a:spcPct val="100000"/>
              </a:lnSpc>
              <a:buFont typeface="Wingdings" panose="05000000000000000000" pitchFamily="2" charset="2"/>
              <a:buChar char="§"/>
            </a:pPr>
            <a:r>
              <a:rPr lang="en-US" sz="2800" dirty="0"/>
              <a:t>Tax </a:t>
            </a:r>
            <a:r>
              <a:rPr lang="en-US" sz="2800" dirty="0" smtClean="0"/>
              <a:t>bills </a:t>
            </a:r>
            <a:r>
              <a:rPr lang="en-US" sz="2800" dirty="0"/>
              <a:t>did expand STOs </a:t>
            </a:r>
            <a:r>
              <a:rPr lang="en-US" sz="2800" dirty="0" smtClean="0"/>
              <a:t>in 2018 and again 2019</a:t>
            </a:r>
            <a:endParaRPr lang="en-US" sz="2800" dirty="0"/>
          </a:p>
          <a:p>
            <a:pPr>
              <a:lnSpc>
                <a:spcPct val="100000"/>
              </a:lnSpc>
              <a:buFont typeface="Wingdings" panose="05000000000000000000" pitchFamily="2" charset="2"/>
              <a:buChar char="§"/>
            </a:pPr>
            <a:r>
              <a:rPr lang="en-US" sz="2800" dirty="0"/>
              <a:t>Costly – tight budget applies to this issue </a:t>
            </a:r>
            <a:r>
              <a:rPr lang="en-US" sz="2800" dirty="0" smtClean="0"/>
              <a:t>too</a:t>
            </a:r>
            <a:endParaRPr lang="en-US" sz="2800" dirty="0"/>
          </a:p>
        </p:txBody>
      </p:sp>
    </p:spTree>
    <p:extLst>
      <p:ext uri="{BB962C8B-B14F-4D97-AF65-F5344CB8AC3E}">
        <p14:creationId xmlns:p14="http://schemas.microsoft.com/office/powerpoint/2010/main" val="35848824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15441" y="304800"/>
            <a:ext cx="6862179" cy="4661774"/>
          </a:xfrm>
          <a:prstGeom prst="rect">
            <a:avLst/>
          </a:prstGeom>
        </p:spPr>
      </p:pic>
      <p:sp>
        <p:nvSpPr>
          <p:cNvPr id="2" name="Title 1"/>
          <p:cNvSpPr>
            <a:spLocks noGrp="1"/>
          </p:cNvSpPr>
          <p:nvPr>
            <p:ph type="title"/>
          </p:nvPr>
        </p:nvSpPr>
        <p:spPr>
          <a:xfrm>
            <a:off x="228600" y="5410200"/>
            <a:ext cx="8610600" cy="762000"/>
          </a:xfrm>
        </p:spPr>
        <p:txBody>
          <a:bodyPr>
            <a:noAutofit/>
          </a:bodyPr>
          <a:lstStyle/>
          <a:p>
            <a:r>
              <a:rPr lang="en-US" sz="2000" dirty="0" smtClean="0"/>
              <a:t>Source: Legislative </a:t>
            </a:r>
            <a:r>
              <a:rPr lang="en-US" sz="2000" dirty="0"/>
              <a:t>tax Expenditure Committee DOR </a:t>
            </a:r>
            <a:r>
              <a:rPr lang="en-US" sz="2000" dirty="0" smtClean="0"/>
              <a:t>Report on Tuition and Textbook Tax Credits </a:t>
            </a:r>
            <a:r>
              <a:rPr lang="en-US" sz="1400" dirty="0">
                <a:hlinkClick r:id="rId3"/>
              </a:rPr>
              <a:t>https://www.legis.iowa.gov/docs/publications/SD/865242.pdf</a:t>
            </a:r>
            <a:r>
              <a:rPr lang="en-US" sz="1400" dirty="0" smtClean="0"/>
              <a:t> </a:t>
            </a:r>
            <a:r>
              <a:rPr lang="en-US" sz="2000" dirty="0"/>
              <a:t>(in RSAI School Choice Position Paper) </a:t>
            </a:r>
          </a:p>
        </p:txBody>
      </p:sp>
      <p:sp>
        <p:nvSpPr>
          <p:cNvPr id="5" name="TextBox 4"/>
          <p:cNvSpPr txBox="1"/>
          <p:nvPr/>
        </p:nvSpPr>
        <p:spPr>
          <a:xfrm>
            <a:off x="76200" y="1752600"/>
            <a:ext cx="1447800" cy="2031325"/>
          </a:xfrm>
          <a:prstGeom prst="rect">
            <a:avLst/>
          </a:prstGeom>
          <a:solidFill>
            <a:schemeClr val="bg1">
              <a:lumMod val="95000"/>
            </a:schemeClr>
          </a:solidFill>
        </p:spPr>
        <p:txBody>
          <a:bodyPr wrap="square" rtlCol="0">
            <a:spAutoFit/>
          </a:bodyPr>
          <a:lstStyle/>
          <a:p>
            <a:pPr algn="ctr"/>
            <a:r>
              <a:rPr lang="en-US" dirty="0"/>
              <a:t>Note location of existing private schools related to legislative seats </a:t>
            </a:r>
          </a:p>
        </p:txBody>
      </p:sp>
    </p:spTree>
    <p:extLst>
      <p:ext uri="{BB962C8B-B14F-4D97-AF65-F5344CB8AC3E}">
        <p14:creationId xmlns:p14="http://schemas.microsoft.com/office/powerpoint/2010/main" val="33846752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Behavior Issues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State BOE Rules on Seclusion and Restraint – were tabled to get more input</a:t>
            </a:r>
          </a:p>
          <a:p>
            <a:pPr>
              <a:buFont typeface="Wingdings" panose="05000000000000000000" pitchFamily="2" charset="2"/>
              <a:buChar char="Ø"/>
            </a:pPr>
            <a:r>
              <a:rPr lang="en-US" dirty="0" smtClean="0"/>
              <a:t>Make it harder to ever use seclusion rooms or restrain students</a:t>
            </a:r>
          </a:p>
          <a:p>
            <a:pPr>
              <a:buFont typeface="Wingdings" panose="05000000000000000000" pitchFamily="2" charset="2"/>
              <a:buChar char="Ø"/>
            </a:pPr>
            <a:r>
              <a:rPr lang="en-US" dirty="0" smtClean="0"/>
              <a:t>Meanwhile, some Senate Education Committee leaders are working on Room Clearing practices</a:t>
            </a:r>
          </a:p>
          <a:p>
            <a:pPr>
              <a:buFont typeface="Wingdings" panose="05000000000000000000" pitchFamily="2" charset="2"/>
              <a:buChar char="Ø"/>
            </a:pPr>
            <a:r>
              <a:rPr lang="en-US" dirty="0" smtClean="0"/>
              <a:t>Expect these two issues to collide</a:t>
            </a:r>
            <a:endParaRPr lang="en-US" dirty="0"/>
          </a:p>
        </p:txBody>
      </p:sp>
    </p:spTree>
    <p:extLst>
      <p:ext uri="{BB962C8B-B14F-4D97-AF65-F5344CB8AC3E}">
        <p14:creationId xmlns:p14="http://schemas.microsoft.com/office/powerpoint/2010/main" val="160813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310" y="76200"/>
            <a:ext cx="8883098" cy="2095500"/>
          </a:xfrm>
          <a:prstGeom prst="rect">
            <a:avLst/>
          </a:prstGeom>
        </p:spPr>
      </p:pic>
      <p:sp>
        <p:nvSpPr>
          <p:cNvPr id="3" name="Content Placeholder 2"/>
          <p:cNvSpPr>
            <a:spLocks noGrp="1"/>
          </p:cNvSpPr>
          <p:nvPr>
            <p:ph idx="1"/>
          </p:nvPr>
        </p:nvSpPr>
        <p:spPr>
          <a:xfrm>
            <a:off x="762000" y="2286000"/>
            <a:ext cx="7543801" cy="3733800"/>
          </a:xfrm>
        </p:spPr>
        <p:txBody>
          <a:bodyPr>
            <a:normAutofit fontScale="77500" lnSpcReduction="20000"/>
          </a:bodyPr>
          <a:lstStyle/>
          <a:p>
            <a:r>
              <a:rPr lang="en-US" sz="2900" b="1" dirty="0"/>
              <a:t>RSAI Leadership Group and Terms</a:t>
            </a:r>
          </a:p>
          <a:p>
            <a:pPr>
              <a:buFont typeface="Arial" panose="020B0604020202020204" pitchFamily="34" charset="0"/>
              <a:buChar char="•"/>
            </a:pPr>
            <a:r>
              <a:rPr lang="en-US" dirty="0"/>
              <a:t>Robert Olson, Clarion-Goldfield/Dows, Superintendent, </a:t>
            </a:r>
            <a:r>
              <a:rPr lang="en-US" dirty="0" smtClean="0">
                <a:hlinkClick r:id="rId3"/>
              </a:rPr>
              <a:t>robert.olson@rsaia.org</a:t>
            </a:r>
            <a:r>
              <a:rPr lang="en-US" dirty="0" smtClean="0"/>
              <a:t>  </a:t>
            </a:r>
            <a:r>
              <a:rPr lang="en-US" dirty="0"/>
              <a:t>(Sept. 2020)</a:t>
            </a:r>
          </a:p>
          <a:p>
            <a:pPr>
              <a:buFont typeface="Arial" panose="020B0604020202020204" pitchFamily="34" charset="0"/>
              <a:buChar char="•"/>
            </a:pPr>
            <a:r>
              <a:rPr lang="en-US" dirty="0"/>
              <a:t>Laurie Noll, Fairfield, Superintendent, </a:t>
            </a:r>
            <a:r>
              <a:rPr lang="en-US" dirty="0" smtClean="0">
                <a:hlinkClick r:id="rId4"/>
              </a:rPr>
              <a:t>laurie.noll@fairfieldsfuture.org</a:t>
            </a:r>
            <a:r>
              <a:rPr lang="en-US" dirty="0" smtClean="0"/>
              <a:t>  </a:t>
            </a:r>
            <a:r>
              <a:rPr lang="en-US" dirty="0"/>
              <a:t>(Sept. 2020)</a:t>
            </a:r>
          </a:p>
          <a:p>
            <a:pPr>
              <a:buFont typeface="Arial" panose="020B0604020202020204" pitchFamily="34" charset="0"/>
              <a:buChar char="•"/>
            </a:pPr>
            <a:r>
              <a:rPr lang="en-US" dirty="0"/>
              <a:t>Dennis McClain*, Clay Central </a:t>
            </a:r>
            <a:r>
              <a:rPr lang="en-US" dirty="0" smtClean="0"/>
              <a:t>Everly through June 30, </a:t>
            </a:r>
            <a:r>
              <a:rPr lang="en-US" dirty="0"/>
              <a:t>Superintendent, </a:t>
            </a:r>
            <a:r>
              <a:rPr lang="en-US" dirty="0" smtClean="0"/>
              <a:t>moves to Adair-Casey and Guthrie Center effective July 1)  </a:t>
            </a:r>
            <a:r>
              <a:rPr lang="en-US" dirty="0"/>
              <a:t>(Sept</a:t>
            </a:r>
            <a:r>
              <a:rPr lang="en-US" dirty="0" smtClean="0"/>
              <a:t>. 2019</a:t>
            </a:r>
            <a:r>
              <a:rPr lang="en-US" dirty="0"/>
              <a:t>)</a:t>
            </a:r>
          </a:p>
          <a:p>
            <a:pPr>
              <a:buFont typeface="Arial" panose="020B0604020202020204" pitchFamily="34" charset="0"/>
              <a:buChar char="•"/>
            </a:pPr>
            <a:r>
              <a:rPr lang="en-US" dirty="0"/>
              <a:t>Duane Willhite*, North Fayette Valley, Superintendent, </a:t>
            </a:r>
            <a:r>
              <a:rPr lang="en-US" dirty="0" smtClean="0">
                <a:hlinkClick r:id="rId5"/>
              </a:rPr>
              <a:t>dwillhite@nfv.k12.ia.us</a:t>
            </a:r>
            <a:r>
              <a:rPr lang="en-US" dirty="0" smtClean="0"/>
              <a:t>  </a:t>
            </a:r>
            <a:r>
              <a:rPr lang="en-US" dirty="0"/>
              <a:t>(Sept. 2020)</a:t>
            </a:r>
          </a:p>
          <a:p>
            <a:pPr>
              <a:buFont typeface="Arial" panose="020B0604020202020204" pitchFamily="34" charset="0"/>
              <a:buChar char="•"/>
            </a:pPr>
            <a:r>
              <a:rPr lang="en-US" dirty="0"/>
              <a:t>Nick Trenkamp, Central, Superintendent, </a:t>
            </a:r>
            <a:r>
              <a:rPr lang="en-US" dirty="0" smtClean="0">
                <a:hlinkClick r:id="rId6"/>
              </a:rPr>
              <a:t>nicholas.trenkamp@rsaia.org</a:t>
            </a:r>
            <a:r>
              <a:rPr lang="en-US" dirty="0" smtClean="0"/>
              <a:t>  </a:t>
            </a:r>
            <a:r>
              <a:rPr lang="en-US" dirty="0"/>
              <a:t>(Sept. 2020)</a:t>
            </a:r>
          </a:p>
          <a:p>
            <a:pPr>
              <a:buFont typeface="Arial" panose="020B0604020202020204" pitchFamily="34" charset="0"/>
              <a:buChar char="•"/>
            </a:pPr>
            <a:r>
              <a:rPr lang="en-US" dirty="0"/>
              <a:t>Paul Croghan, Essex/East </a:t>
            </a:r>
            <a:r>
              <a:rPr lang="en-US" dirty="0" smtClean="0"/>
              <a:t>Mills Superintendent </a:t>
            </a:r>
            <a:r>
              <a:rPr lang="en-US" dirty="0"/>
              <a:t>through June 30, 2019, and Nodaway Valley &amp; CAM </a:t>
            </a:r>
            <a:r>
              <a:rPr lang="en-US" dirty="0" smtClean="0"/>
              <a:t>beginning July </a:t>
            </a:r>
            <a:r>
              <a:rPr lang="en-US" dirty="0"/>
              <a:t>1, 2019, Superintendent, </a:t>
            </a:r>
            <a:r>
              <a:rPr lang="en-US" dirty="0" smtClean="0">
                <a:hlinkClick r:id="rId7"/>
              </a:rPr>
              <a:t>paul.croghan@rsaia.org</a:t>
            </a:r>
            <a:r>
              <a:rPr lang="en-US" dirty="0" smtClean="0"/>
              <a:t>  </a:t>
            </a:r>
            <a:r>
              <a:rPr lang="en-US" dirty="0"/>
              <a:t>(Sept. 2019)</a:t>
            </a:r>
          </a:p>
          <a:p>
            <a:pPr>
              <a:buFont typeface="Arial" panose="020B0604020202020204" pitchFamily="34" charset="0"/>
              <a:buChar char="•"/>
            </a:pPr>
            <a:r>
              <a:rPr lang="en-US" dirty="0"/>
              <a:t>Dan Smith*, Van Buren County, Board Member, </a:t>
            </a:r>
            <a:r>
              <a:rPr lang="en-US" dirty="0" smtClean="0">
                <a:hlinkClick r:id="rId8"/>
              </a:rPr>
              <a:t>dan.smith@rsaia.org</a:t>
            </a:r>
            <a:r>
              <a:rPr lang="en-US" dirty="0" smtClean="0"/>
              <a:t>  </a:t>
            </a:r>
            <a:r>
              <a:rPr lang="en-US" dirty="0"/>
              <a:t>(Sept. 2021)</a:t>
            </a:r>
          </a:p>
        </p:txBody>
      </p:sp>
    </p:spTree>
    <p:extLst>
      <p:ext uri="{BB962C8B-B14F-4D97-AF65-F5344CB8AC3E}">
        <p14:creationId xmlns:p14="http://schemas.microsoft.com/office/powerpoint/2010/main" val="1448581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3048000" y="5885397"/>
            <a:ext cx="3703320" cy="382694"/>
          </a:xfrm>
        </p:spPr>
        <p:txBody>
          <a:bodyPr/>
          <a:lstStyle/>
          <a:p>
            <a:r>
              <a:rPr lang="en-US" i="1" dirty="0" smtClean="0"/>
              <a:t>Priorities Status on Page 4</a:t>
            </a:r>
            <a:endParaRPr lang="en-US" i="1"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304800" y="152400"/>
            <a:ext cx="8197900" cy="5638800"/>
          </a:xfrm>
          <a:prstGeom prst="rect">
            <a:avLst/>
          </a:prstGeom>
        </p:spPr>
      </p:pic>
    </p:spTree>
    <p:extLst>
      <p:ext uri="{BB962C8B-B14F-4D97-AF65-F5344CB8AC3E}">
        <p14:creationId xmlns:p14="http://schemas.microsoft.com/office/powerpoint/2010/main" val="40783465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310" y="76200"/>
            <a:ext cx="8883098" cy="2095500"/>
          </a:xfrm>
          <a:prstGeom prst="rect">
            <a:avLst/>
          </a:prstGeom>
        </p:spPr>
      </p:pic>
      <p:sp>
        <p:nvSpPr>
          <p:cNvPr id="3" name="Content Placeholder 2"/>
          <p:cNvSpPr>
            <a:spLocks noGrp="1"/>
          </p:cNvSpPr>
          <p:nvPr>
            <p:ph idx="1"/>
          </p:nvPr>
        </p:nvSpPr>
        <p:spPr>
          <a:xfrm>
            <a:off x="762000" y="2286000"/>
            <a:ext cx="7543801" cy="3733800"/>
          </a:xfrm>
        </p:spPr>
        <p:txBody>
          <a:bodyPr>
            <a:normAutofit/>
          </a:bodyPr>
          <a:lstStyle/>
          <a:p>
            <a:r>
              <a:rPr lang="en-US" b="1" dirty="0"/>
              <a:t>Thanks to the RSAI Legislative Group (one-year term) who </a:t>
            </a:r>
            <a:r>
              <a:rPr lang="en-US" b="1" dirty="0" smtClean="0"/>
              <a:t>supported</a:t>
            </a:r>
            <a:endParaRPr lang="en-US" b="1" dirty="0"/>
          </a:p>
          <a:p>
            <a:r>
              <a:rPr lang="en-US" b="1" dirty="0"/>
              <a:t>RSAI’s policy development and </a:t>
            </a:r>
            <a:r>
              <a:rPr lang="en-US" b="1" dirty="0" smtClean="0"/>
              <a:t>advocacy during the 2019 Session! </a:t>
            </a:r>
          </a:p>
          <a:p>
            <a:r>
              <a:rPr lang="en-US" dirty="0" smtClean="0"/>
              <a:t>includes </a:t>
            </a:r>
            <a:r>
              <a:rPr lang="en-US" dirty="0"/>
              <a:t>at large members </a:t>
            </a:r>
            <a:r>
              <a:rPr lang="en-US" dirty="0" smtClean="0"/>
              <a:t>from Leadership Group plus</a:t>
            </a:r>
            <a:r>
              <a:rPr lang="en-US" dirty="0"/>
              <a:t>:</a:t>
            </a:r>
          </a:p>
          <a:p>
            <a:pPr>
              <a:buFont typeface="Arial" panose="020B0604020202020204" pitchFamily="34" charset="0"/>
              <a:buChar char="•"/>
            </a:pPr>
            <a:r>
              <a:rPr lang="en-US" dirty="0"/>
              <a:t>SW – Tim Mitchell / Riverside Superintendent</a:t>
            </a:r>
          </a:p>
          <a:p>
            <a:pPr>
              <a:buFont typeface="Arial" panose="020B0604020202020204" pitchFamily="34" charset="0"/>
              <a:buChar char="•"/>
            </a:pPr>
            <a:r>
              <a:rPr lang="en-US" dirty="0"/>
              <a:t>NE – Darrin Strike /West Fork Superintendent</a:t>
            </a:r>
          </a:p>
          <a:p>
            <a:pPr>
              <a:buFont typeface="Arial" panose="020B0604020202020204" pitchFamily="34" charset="0"/>
              <a:buChar char="•"/>
            </a:pPr>
            <a:r>
              <a:rPr lang="en-US" dirty="0"/>
              <a:t>SE – Sandy Dockendorff / Danville Board Member</a:t>
            </a:r>
          </a:p>
          <a:p>
            <a:pPr>
              <a:buFont typeface="Arial" panose="020B0604020202020204" pitchFamily="34" charset="0"/>
              <a:buChar char="•"/>
            </a:pPr>
            <a:r>
              <a:rPr lang="nl-NL" dirty="0"/>
              <a:t>NW – Dan Frazier / Belmond-Klemme Superintendent</a:t>
            </a:r>
            <a:endParaRPr lang="en-US" dirty="0"/>
          </a:p>
        </p:txBody>
      </p:sp>
    </p:spTree>
    <p:extLst>
      <p:ext uri="{BB962C8B-B14F-4D97-AF65-F5344CB8AC3E}">
        <p14:creationId xmlns:p14="http://schemas.microsoft.com/office/powerpoint/2010/main" val="42176404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310" y="76200"/>
            <a:ext cx="8883098" cy="2095500"/>
          </a:xfrm>
          <a:prstGeom prst="rect">
            <a:avLst/>
          </a:prstGeom>
        </p:spPr>
      </p:pic>
      <p:sp>
        <p:nvSpPr>
          <p:cNvPr id="3" name="Content Placeholder 2"/>
          <p:cNvSpPr>
            <a:spLocks noGrp="1"/>
          </p:cNvSpPr>
          <p:nvPr>
            <p:ph idx="1"/>
          </p:nvPr>
        </p:nvSpPr>
        <p:spPr>
          <a:xfrm>
            <a:off x="762000" y="2286000"/>
            <a:ext cx="7543801" cy="3733800"/>
          </a:xfrm>
        </p:spPr>
        <p:txBody>
          <a:bodyPr>
            <a:normAutofit/>
          </a:bodyPr>
          <a:lstStyle/>
          <a:p>
            <a:r>
              <a:rPr lang="en-US" b="1" dirty="0"/>
              <a:t>Thanks to the RSAI Legislative Group (one-year term) who </a:t>
            </a:r>
            <a:r>
              <a:rPr lang="en-US" b="1" dirty="0" smtClean="0"/>
              <a:t>supported</a:t>
            </a:r>
            <a:endParaRPr lang="en-US" b="1" dirty="0"/>
          </a:p>
          <a:p>
            <a:r>
              <a:rPr lang="en-US" b="1" dirty="0"/>
              <a:t>RSAI’s policy development </a:t>
            </a:r>
            <a:r>
              <a:rPr lang="en-US" b="1" dirty="0" smtClean="0"/>
              <a:t>prepping for the 2020 Session! </a:t>
            </a:r>
          </a:p>
          <a:p>
            <a:r>
              <a:rPr lang="en-US" dirty="0" smtClean="0"/>
              <a:t>includes </a:t>
            </a:r>
            <a:r>
              <a:rPr lang="en-US" dirty="0"/>
              <a:t>at large members </a:t>
            </a:r>
            <a:r>
              <a:rPr lang="en-US" dirty="0" smtClean="0"/>
              <a:t>from Leadership Group plus</a:t>
            </a:r>
            <a:r>
              <a:rPr lang="en-US" dirty="0"/>
              <a:t>:</a:t>
            </a:r>
          </a:p>
          <a:p>
            <a:pPr>
              <a:buFont typeface="Arial" panose="020B0604020202020204" pitchFamily="34" charset="0"/>
              <a:buChar char="•"/>
            </a:pPr>
            <a:r>
              <a:rPr lang="en-US" dirty="0"/>
              <a:t>SW – Tim Mitchell / Riverside Superintendent</a:t>
            </a:r>
          </a:p>
          <a:p>
            <a:pPr>
              <a:buFont typeface="Arial" panose="020B0604020202020204" pitchFamily="34" charset="0"/>
              <a:buChar char="•"/>
            </a:pPr>
            <a:r>
              <a:rPr lang="en-US" dirty="0"/>
              <a:t>NE – </a:t>
            </a:r>
            <a:r>
              <a:rPr lang="nl-NL" dirty="0"/>
              <a:t>Barb Schwamman/ Osage and Riceville Superintendent</a:t>
            </a:r>
            <a:endParaRPr lang="en-US" dirty="0"/>
          </a:p>
          <a:p>
            <a:pPr>
              <a:buFont typeface="Arial" panose="020B0604020202020204" pitchFamily="34" charset="0"/>
              <a:buChar char="•"/>
            </a:pPr>
            <a:r>
              <a:rPr lang="en-US" dirty="0"/>
              <a:t>SE – </a:t>
            </a:r>
            <a:r>
              <a:rPr lang="en-US" dirty="0" smtClean="0"/>
              <a:t>Joel Pedersen/ Cardinal Superintendent</a:t>
            </a:r>
            <a:endParaRPr lang="en-US" dirty="0"/>
          </a:p>
          <a:p>
            <a:pPr>
              <a:buFont typeface="Arial" panose="020B0604020202020204" pitchFamily="34" charset="0"/>
              <a:buChar char="•"/>
            </a:pPr>
            <a:r>
              <a:rPr lang="nl-NL" dirty="0"/>
              <a:t>NW – </a:t>
            </a:r>
            <a:r>
              <a:rPr lang="nl-NL" dirty="0" smtClean="0"/>
              <a:t>Scott Williamson/Souix Central, Clay Central-Everly and Laurens Marathon Superintendent</a:t>
            </a:r>
            <a:endParaRPr lang="en-US" dirty="0"/>
          </a:p>
        </p:txBody>
      </p:sp>
    </p:spTree>
    <p:extLst>
      <p:ext uri="{BB962C8B-B14F-4D97-AF65-F5344CB8AC3E}">
        <p14:creationId xmlns:p14="http://schemas.microsoft.com/office/powerpoint/2010/main" val="42840782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RSAI 2020 Legislative Priorities</a:t>
            </a:r>
            <a:endParaRPr lang="en-US" dirty="0"/>
          </a:p>
        </p:txBody>
      </p:sp>
      <p:sp>
        <p:nvSpPr>
          <p:cNvPr id="3" name="Content Placeholder 2"/>
          <p:cNvSpPr>
            <a:spLocks noGrp="1"/>
          </p:cNvSpPr>
          <p:nvPr>
            <p:ph idx="1"/>
          </p:nvPr>
        </p:nvSpPr>
        <p:spPr/>
        <p:txBody>
          <a:bodyPr/>
          <a:lstStyle/>
          <a:p>
            <a:r>
              <a:rPr lang="en-US" dirty="0"/>
              <a:t>The Legislative Group </a:t>
            </a:r>
            <a:r>
              <a:rPr lang="en-US" dirty="0" smtClean="0"/>
              <a:t>reviews </a:t>
            </a:r>
            <a:r>
              <a:rPr lang="en-US" dirty="0"/>
              <a:t>and </a:t>
            </a:r>
            <a:r>
              <a:rPr lang="en-US" dirty="0" smtClean="0"/>
              <a:t>refines </a:t>
            </a:r>
            <a:r>
              <a:rPr lang="en-US" dirty="0"/>
              <a:t>the </a:t>
            </a:r>
            <a:r>
              <a:rPr lang="en-US" dirty="0" smtClean="0"/>
              <a:t>Regional meeting </a:t>
            </a:r>
            <a:r>
              <a:rPr lang="en-US" dirty="0"/>
              <a:t>activity, then </a:t>
            </a:r>
            <a:r>
              <a:rPr lang="en-US" dirty="0" smtClean="0"/>
              <a:t>submits </a:t>
            </a:r>
            <a:r>
              <a:rPr lang="en-US" dirty="0"/>
              <a:t>to the RSAI members at the annual meeting. </a:t>
            </a:r>
            <a:endParaRPr lang="en-US" dirty="0" smtClean="0"/>
          </a:p>
          <a:p>
            <a:r>
              <a:rPr lang="en-US" dirty="0" smtClean="0"/>
              <a:t>The members </a:t>
            </a:r>
            <a:r>
              <a:rPr lang="en-US" dirty="0"/>
              <a:t>at the annual meeting </a:t>
            </a:r>
            <a:r>
              <a:rPr lang="en-US" dirty="0" smtClean="0"/>
              <a:t>discuss, amend and approve </a:t>
            </a:r>
            <a:r>
              <a:rPr lang="en-US" dirty="0"/>
              <a:t>the </a:t>
            </a:r>
            <a:r>
              <a:rPr lang="en-US" dirty="0" smtClean="0"/>
              <a:t>slate </a:t>
            </a:r>
            <a:r>
              <a:rPr lang="en-US" dirty="0"/>
              <a:t>of priorities </a:t>
            </a:r>
            <a:r>
              <a:rPr lang="en-US" dirty="0" smtClean="0"/>
              <a:t>at the annual meeting. </a:t>
            </a:r>
          </a:p>
          <a:p>
            <a:r>
              <a:rPr lang="en-US" dirty="0" smtClean="0"/>
              <a:t>See </a:t>
            </a:r>
            <a:r>
              <a:rPr lang="en-US" dirty="0"/>
              <a:t>the RSAI website meeting tab </a:t>
            </a:r>
            <a:r>
              <a:rPr lang="en-US" dirty="0" smtClean="0"/>
              <a:t>for more information such as RSAI Legislative Digest, Position Papers, Draft Platform, Annual Meeting Information, and this PPT on the annual meeting tab</a:t>
            </a:r>
          </a:p>
          <a:p>
            <a:pPr algn="ctr"/>
            <a:r>
              <a:rPr lang="en-US" dirty="0" smtClean="0"/>
              <a:t> </a:t>
            </a:r>
            <a:r>
              <a:rPr lang="en-US" dirty="0">
                <a:hlinkClick r:id="rId2"/>
              </a:rPr>
              <a:t>http://www.rsaia.org</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14236389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THANK YOU FOR YOUR VOICE</a:t>
            </a:r>
            <a:br>
              <a:rPr lang="en-US" b="1" dirty="0" smtClean="0"/>
            </a:br>
            <a:r>
              <a:rPr lang="en-US" b="1" dirty="0" smtClean="0"/>
              <a:t>on behalf of rural students!</a:t>
            </a:r>
            <a:endParaRPr lang="en-US" b="1" dirty="0"/>
          </a:p>
        </p:txBody>
      </p:sp>
      <p:sp>
        <p:nvSpPr>
          <p:cNvPr id="3" name="Content Placeholder 2"/>
          <p:cNvSpPr>
            <a:spLocks noGrp="1"/>
          </p:cNvSpPr>
          <p:nvPr>
            <p:ph idx="1"/>
          </p:nvPr>
        </p:nvSpPr>
        <p:spPr>
          <a:xfrm>
            <a:off x="822959" y="2667000"/>
            <a:ext cx="7543801" cy="3202094"/>
          </a:xfrm>
        </p:spPr>
        <p:txBody>
          <a:bodyPr>
            <a:normAutofit lnSpcReduction="10000"/>
          </a:bodyPr>
          <a:lstStyle/>
          <a:p>
            <a:pPr algn="ctr"/>
            <a:r>
              <a:rPr lang="en-US" sz="2800" dirty="0" smtClean="0"/>
              <a:t>Stay connected through the Interim and into the Legislative Session  </a:t>
            </a:r>
          </a:p>
          <a:p>
            <a:pPr algn="ctr"/>
            <a:r>
              <a:rPr lang="en-US" sz="2800" dirty="0" smtClean="0"/>
              <a:t>Let us know what you need to beef up your advocacy efforts. </a:t>
            </a:r>
          </a:p>
          <a:p>
            <a:endParaRPr lang="en-US" b="1" dirty="0" smtClean="0"/>
          </a:p>
          <a:p>
            <a:r>
              <a:rPr lang="en-US" b="1" dirty="0" smtClean="0"/>
              <a:t>Professional </a:t>
            </a:r>
            <a:r>
              <a:rPr lang="en-US" b="1" dirty="0"/>
              <a:t>Advocate</a:t>
            </a:r>
          </a:p>
          <a:p>
            <a:pPr>
              <a:spcBef>
                <a:spcPts val="0"/>
              </a:spcBef>
            </a:pPr>
            <a:r>
              <a:rPr lang="en-US" dirty="0"/>
              <a:t>Margaret Buckton, </a:t>
            </a:r>
            <a:r>
              <a:rPr lang="en-US" dirty="0" smtClean="0">
                <a:hlinkClick r:id="rId2"/>
              </a:rPr>
              <a:t>margaret@iowaschoolfinance.com</a:t>
            </a:r>
            <a:r>
              <a:rPr lang="en-US" dirty="0" smtClean="0"/>
              <a:t>  </a:t>
            </a:r>
          </a:p>
          <a:p>
            <a:pPr>
              <a:spcBef>
                <a:spcPts val="0"/>
              </a:spcBef>
            </a:pPr>
            <a:r>
              <a:rPr lang="en-US" dirty="0" smtClean="0"/>
              <a:t>1201 </a:t>
            </a:r>
            <a:r>
              <a:rPr lang="en-US" dirty="0"/>
              <a:t>63rd Street, Des Moines, IA </a:t>
            </a:r>
            <a:r>
              <a:rPr lang="en-US" dirty="0" smtClean="0"/>
              <a:t>50311 (515) 201-3755 cell</a:t>
            </a:r>
            <a:endParaRPr lang="en-US" sz="2800" dirty="0" smtClean="0"/>
          </a:p>
          <a:p>
            <a:endParaRPr lang="en-US" dirty="0"/>
          </a:p>
        </p:txBody>
      </p:sp>
    </p:spTree>
    <p:extLst>
      <p:ext uri="{BB962C8B-B14F-4D97-AF65-F5344CB8AC3E}">
        <p14:creationId xmlns:p14="http://schemas.microsoft.com/office/powerpoint/2010/main" val="3353773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543800" cy="1450757"/>
          </a:xfrm>
        </p:spPr>
        <p:txBody>
          <a:bodyPr/>
          <a:lstStyle/>
          <a:p>
            <a:pPr algn="ctr"/>
            <a:r>
              <a:rPr lang="en-US" b="1" dirty="0" smtClean="0"/>
              <a:t>State Penny Extension</a:t>
            </a:r>
            <a:endParaRPr lang="en-US" b="1" dirty="0"/>
          </a:p>
        </p:txBody>
      </p:sp>
      <p:pic>
        <p:nvPicPr>
          <p:cNvPr id="3" name="Picture 2" descr="2013-S Lincoln Cent obverse | Coin Collectors Blo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457200"/>
            <a:ext cx="1749552" cy="1749552"/>
          </a:xfrm>
          <a:prstGeom prst="rect">
            <a:avLst/>
          </a:prstGeom>
        </p:spPr>
      </p:pic>
    </p:spTree>
    <p:extLst>
      <p:ext uri="{BB962C8B-B14F-4D97-AF65-F5344CB8AC3E}">
        <p14:creationId xmlns:p14="http://schemas.microsoft.com/office/powerpoint/2010/main" val="138143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Comments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HF 546 was approved by 95 </a:t>
            </a:r>
            <a:r>
              <a:rPr lang="en-US" dirty="0" smtClean="0"/>
              <a:t>House members </a:t>
            </a:r>
            <a:r>
              <a:rPr lang="en-US" dirty="0"/>
              <a:t>and 48 Senators sending </a:t>
            </a:r>
            <a:r>
              <a:rPr lang="en-US" dirty="0" smtClean="0"/>
              <a:t>it to </a:t>
            </a:r>
            <a:r>
              <a:rPr lang="en-US" dirty="0"/>
              <a:t>the Governor. </a:t>
            </a:r>
            <a:endParaRPr lang="en-US" dirty="0" smtClean="0"/>
          </a:p>
          <a:p>
            <a:r>
              <a:rPr lang="en-US" dirty="0" smtClean="0"/>
              <a:t>Extends through Jan</a:t>
            </a:r>
            <a:r>
              <a:rPr lang="en-US" dirty="0"/>
              <a:t>. 2051</a:t>
            </a:r>
            <a:r>
              <a:rPr lang="en-US" dirty="0" smtClean="0"/>
              <a:t>.</a:t>
            </a:r>
          </a:p>
          <a:p>
            <a:r>
              <a:rPr lang="en-US" dirty="0" smtClean="0"/>
              <a:t>Increased contribution to property tax equity and relief over time to 30% of the total revenue. </a:t>
            </a:r>
          </a:p>
        </p:txBody>
      </p:sp>
      <p:sp>
        <p:nvSpPr>
          <p:cNvPr id="4" name="Content Placeholder 3"/>
          <p:cNvSpPr>
            <a:spLocks noGrp="1"/>
          </p:cNvSpPr>
          <p:nvPr>
            <p:ph sz="half" idx="2"/>
          </p:nvPr>
        </p:nvSpPr>
        <p:spPr/>
        <p:txBody>
          <a:bodyPr>
            <a:normAutofit fontScale="92500" lnSpcReduction="10000"/>
          </a:bodyPr>
          <a:lstStyle/>
          <a:p>
            <a:pPr>
              <a:buFont typeface="Wingdings" panose="05000000000000000000" pitchFamily="2" charset="2"/>
              <a:buChar char="Ø"/>
            </a:pPr>
            <a:r>
              <a:rPr lang="en-US" dirty="0"/>
              <a:t>Specifically for RSAI, expanded the criteria for certificate of need for smaller schools to include impact on student learning and did not increase the enrollment category for CON requirements. </a:t>
            </a:r>
          </a:p>
          <a:p>
            <a:pPr>
              <a:buFont typeface="Wingdings" panose="05000000000000000000" pitchFamily="2" charset="2"/>
              <a:buChar char="Ø"/>
            </a:pPr>
            <a:r>
              <a:rPr lang="en-US" dirty="0" smtClean="0"/>
              <a:t>Added safety and security equipment as an allowable expense.  No other action on funding for security staff. </a:t>
            </a:r>
          </a:p>
          <a:p>
            <a:pPr>
              <a:buFont typeface="Wingdings" panose="05000000000000000000" pitchFamily="2" charset="2"/>
              <a:buChar char="Ø"/>
            </a:pPr>
            <a:r>
              <a:rPr lang="en-US" dirty="0" smtClean="0"/>
              <a:t>Increase in PTR will make it harder to repeal in 2051.</a:t>
            </a:r>
          </a:p>
          <a:p>
            <a:pPr>
              <a:buFont typeface="Wingdings" panose="05000000000000000000" pitchFamily="2" charset="2"/>
              <a:buChar char="Ø"/>
            </a:pPr>
            <a:r>
              <a:rPr lang="en-US" dirty="0" smtClean="0"/>
              <a:t>See specifics in the Legislative Digest.</a:t>
            </a:r>
            <a:endParaRPr lang="en-US" dirty="0"/>
          </a:p>
        </p:txBody>
      </p:sp>
      <p:pic>
        <p:nvPicPr>
          <p:cNvPr id="5" name="Picture 4"/>
          <p:cNvPicPr>
            <a:picLocks noChangeAspect="1"/>
          </p:cNvPicPr>
          <p:nvPr/>
        </p:nvPicPr>
        <p:blipFill>
          <a:blip r:embed="rId2"/>
          <a:stretch>
            <a:fillRect/>
          </a:stretch>
        </p:blipFill>
        <p:spPr>
          <a:xfrm>
            <a:off x="3200400" y="914400"/>
            <a:ext cx="678180" cy="692098"/>
          </a:xfrm>
          <a:prstGeom prst="rect">
            <a:avLst/>
          </a:prstGeom>
        </p:spPr>
      </p:pic>
      <p:pic>
        <p:nvPicPr>
          <p:cNvPr id="6" name="Picture 5"/>
          <p:cNvPicPr>
            <a:picLocks noChangeAspect="1"/>
          </p:cNvPicPr>
          <p:nvPr/>
        </p:nvPicPr>
        <p:blipFill>
          <a:blip r:embed="rId3"/>
          <a:stretch>
            <a:fillRect/>
          </a:stretch>
        </p:blipFill>
        <p:spPr>
          <a:xfrm>
            <a:off x="8305800" y="3352800"/>
            <a:ext cx="533400" cy="538333"/>
          </a:xfrm>
          <a:prstGeom prst="rect">
            <a:avLst/>
          </a:prstGeom>
        </p:spPr>
      </p:pic>
    </p:spTree>
    <p:extLst>
      <p:ext uri="{BB962C8B-B14F-4D97-AF65-F5344CB8AC3E}">
        <p14:creationId xmlns:p14="http://schemas.microsoft.com/office/powerpoint/2010/main" val="3127871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543800" cy="1450757"/>
          </a:xfrm>
        </p:spPr>
        <p:txBody>
          <a:bodyPr/>
          <a:lstStyle/>
          <a:p>
            <a:pPr algn="ctr"/>
            <a:r>
              <a:rPr lang="en-US" b="1" dirty="0" smtClean="0"/>
              <a:t>Transportation Equity</a:t>
            </a:r>
            <a:endParaRPr lang="en-US" b="1" dirty="0"/>
          </a:p>
        </p:txBody>
      </p:sp>
      <p:pic>
        <p:nvPicPr>
          <p:cNvPr id="3" name="Picture 2" descr="File:NS - &lt;strong&gt;School bus&lt;/strong&gt;.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457200"/>
            <a:ext cx="4800600" cy="2106171"/>
          </a:xfrm>
          <a:prstGeom prst="rect">
            <a:avLst/>
          </a:prstGeom>
        </p:spPr>
      </p:pic>
    </p:spTree>
    <p:extLst>
      <p:ext uri="{BB962C8B-B14F-4D97-AF65-F5344CB8AC3E}">
        <p14:creationId xmlns:p14="http://schemas.microsoft.com/office/powerpoint/2010/main" val="1476514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Comments</a:t>
            </a:r>
            <a:endParaRPr lang="en-US" dirty="0"/>
          </a:p>
        </p:txBody>
      </p:sp>
      <p:sp>
        <p:nvSpPr>
          <p:cNvPr id="3" name="Content Placeholder 2"/>
          <p:cNvSpPr>
            <a:spLocks noGrp="1"/>
          </p:cNvSpPr>
          <p:nvPr>
            <p:ph sz="half" idx="1"/>
          </p:nvPr>
        </p:nvSpPr>
        <p:spPr/>
        <p:txBody>
          <a:bodyPr>
            <a:normAutofit lnSpcReduction="10000"/>
          </a:bodyPr>
          <a:lstStyle/>
          <a:p>
            <a:r>
              <a:rPr lang="en-US" dirty="0"/>
              <a:t>HF 307 was enacted. $19 M in transportation in </a:t>
            </a:r>
            <a:r>
              <a:rPr lang="en-US" dirty="0" smtClean="0"/>
              <a:t>the formula </a:t>
            </a:r>
            <a:r>
              <a:rPr lang="en-US" dirty="0"/>
              <a:t>for FY 2020. </a:t>
            </a:r>
            <a:endParaRPr lang="en-US" dirty="0" smtClean="0"/>
          </a:p>
          <a:p>
            <a:endParaRPr lang="en-US" dirty="0" smtClean="0"/>
          </a:p>
          <a:p>
            <a:endParaRPr lang="en-US" dirty="0" smtClean="0"/>
          </a:p>
          <a:p>
            <a:endParaRPr lang="en-US" dirty="0"/>
          </a:p>
          <a:p>
            <a:r>
              <a:rPr lang="en-US" i="1" dirty="0" smtClean="0"/>
              <a:t>Also</a:t>
            </a:r>
            <a:r>
              <a:rPr lang="en-US" i="1" dirty="0"/>
              <a:t>, </a:t>
            </a:r>
            <a:r>
              <a:rPr lang="en-US" i="1" dirty="0" smtClean="0"/>
              <a:t>state Board </a:t>
            </a:r>
            <a:r>
              <a:rPr lang="en-US" i="1" dirty="0"/>
              <a:t>of Education administrative rules are </a:t>
            </a:r>
            <a:r>
              <a:rPr lang="en-US" i="1" dirty="0" smtClean="0"/>
              <a:t>proposed to </a:t>
            </a:r>
            <a:r>
              <a:rPr lang="en-US" i="1" dirty="0"/>
              <a:t>extend ride times by 15 minutes with local </a:t>
            </a:r>
            <a:r>
              <a:rPr lang="en-US" i="1" dirty="0" smtClean="0"/>
              <a:t>process following a public hearing.  </a:t>
            </a:r>
            <a:endParaRPr lang="en-US" i="1" dirty="0"/>
          </a:p>
        </p:txBody>
      </p:sp>
      <p:sp>
        <p:nvSpPr>
          <p:cNvPr id="4" name="Content Placeholder 3"/>
          <p:cNvSpPr>
            <a:spLocks noGrp="1"/>
          </p:cNvSpPr>
          <p:nvPr>
            <p:ph sz="half" idx="2"/>
          </p:nvPr>
        </p:nvSpPr>
        <p:spPr/>
        <p:txBody>
          <a:bodyPr>
            <a:normAutofit lnSpcReduction="10000"/>
          </a:bodyPr>
          <a:lstStyle/>
          <a:p>
            <a:pPr>
              <a:buFont typeface="Wingdings" panose="05000000000000000000" pitchFamily="2" charset="2"/>
              <a:buChar char="Ø"/>
            </a:pPr>
            <a:r>
              <a:rPr lang="en-US" dirty="0" smtClean="0"/>
              <a:t>Formula supplement instead of a grant – much more secure. </a:t>
            </a:r>
          </a:p>
          <a:p>
            <a:pPr>
              <a:buFont typeface="Wingdings" panose="05000000000000000000" pitchFamily="2" charset="2"/>
              <a:buChar char="Ø"/>
            </a:pPr>
            <a:r>
              <a:rPr lang="en-US" dirty="0" smtClean="0"/>
              <a:t>Reimbursement is based on prior year’s expenditures (and other factors in a formula)</a:t>
            </a:r>
          </a:p>
          <a:p>
            <a:pPr>
              <a:buFont typeface="Wingdings" panose="05000000000000000000" pitchFamily="2" charset="2"/>
              <a:buChar char="Ø"/>
            </a:pPr>
            <a:r>
              <a:rPr lang="en-US" dirty="0" smtClean="0"/>
              <a:t>Brings all districts down to $381 per pupil enrolled (state average was $330 per pupil enrolled in 2017-18)</a:t>
            </a:r>
          </a:p>
          <a:p>
            <a:pPr>
              <a:buFont typeface="Wingdings" panose="05000000000000000000" pitchFamily="2" charset="2"/>
              <a:buChar char="Ø"/>
            </a:pPr>
            <a:r>
              <a:rPr lang="en-US" dirty="0" smtClean="0"/>
              <a:t>DE is required to review usage and the formula. </a:t>
            </a:r>
          </a:p>
          <a:p>
            <a:pPr>
              <a:buFont typeface="Wingdings" panose="05000000000000000000" pitchFamily="2" charset="2"/>
              <a:buChar char="Ø"/>
            </a:pPr>
            <a:r>
              <a:rPr lang="en-US" dirty="0" smtClean="0"/>
              <a:t>See specifics in the Legislative Digest.</a:t>
            </a:r>
            <a:endParaRPr lang="en-US" dirty="0"/>
          </a:p>
        </p:txBody>
      </p:sp>
      <p:pic>
        <p:nvPicPr>
          <p:cNvPr id="5" name="Picture 4"/>
          <p:cNvPicPr>
            <a:picLocks noChangeAspect="1"/>
          </p:cNvPicPr>
          <p:nvPr/>
        </p:nvPicPr>
        <p:blipFill>
          <a:blip r:embed="rId2"/>
          <a:stretch>
            <a:fillRect/>
          </a:stretch>
        </p:blipFill>
        <p:spPr>
          <a:xfrm>
            <a:off x="3200400" y="914400"/>
            <a:ext cx="678180" cy="692098"/>
          </a:xfrm>
          <a:prstGeom prst="rect">
            <a:avLst/>
          </a:prstGeom>
        </p:spPr>
      </p:pic>
    </p:spTree>
    <p:extLst>
      <p:ext uri="{BB962C8B-B14F-4D97-AF65-F5344CB8AC3E}">
        <p14:creationId xmlns:p14="http://schemas.microsoft.com/office/powerpoint/2010/main" val="3040835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28037</TotalTime>
  <Words>2855</Words>
  <Application>Microsoft Office PowerPoint</Application>
  <PresentationFormat>On-screen Show (4:3)</PresentationFormat>
  <Paragraphs>259</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Verdana</vt:lpstr>
      <vt:lpstr>Wingdings</vt:lpstr>
      <vt:lpstr>Retrospect</vt:lpstr>
      <vt:lpstr>Summary of 2019 Legislative Session  RSAI Priority Action</vt:lpstr>
      <vt:lpstr>Themes of Rural School Needs</vt:lpstr>
      <vt:lpstr>Recent Accomplishments Benefiting Rural Districts </vt:lpstr>
      <vt:lpstr>Legislation in the 2019 Session</vt:lpstr>
      <vt:lpstr>PowerPoint Presentation</vt:lpstr>
      <vt:lpstr>State Penny Extension</vt:lpstr>
      <vt:lpstr>Action     Comments</vt:lpstr>
      <vt:lpstr>Transportation Equity</vt:lpstr>
      <vt:lpstr>Action     Comments</vt:lpstr>
      <vt:lpstr>Formula Equity</vt:lpstr>
      <vt:lpstr>Action     Comments</vt:lpstr>
      <vt:lpstr>Teacher Shortage and Quality Instruction</vt:lpstr>
      <vt:lpstr>Action     Comments</vt:lpstr>
      <vt:lpstr>PowerPoint Presentation</vt:lpstr>
      <vt:lpstr>Geography Impacts Rural Schools and Students</vt:lpstr>
      <vt:lpstr>Funding / SSA / Formula Changes</vt:lpstr>
      <vt:lpstr>Action     Comments</vt:lpstr>
      <vt:lpstr>Some Economic Indicators</vt:lpstr>
      <vt:lpstr>PowerPoint Presentation</vt:lpstr>
      <vt:lpstr>PowerPoint Presentation</vt:lpstr>
      <vt:lpstr>PowerPoint Presentation</vt:lpstr>
      <vt:lpstr>Student Mental Health</vt:lpstr>
      <vt:lpstr>Action     Comments</vt:lpstr>
      <vt:lpstr>Reorganization and Whole Grade Sharing Incentives Extension</vt:lpstr>
      <vt:lpstr>Action     Comments</vt:lpstr>
      <vt:lpstr>Funding/Equity for At-risk Students</vt:lpstr>
      <vt:lpstr>Student Inequities and Needs</vt:lpstr>
      <vt:lpstr>PowerPoint Presentation</vt:lpstr>
      <vt:lpstr>PowerPoint Presentation</vt:lpstr>
      <vt:lpstr>PowerPoint Presentation</vt:lpstr>
      <vt:lpstr>Dropout Prevention Flexibility</vt:lpstr>
      <vt:lpstr>Quality Preschool at 1.0 Weighting</vt:lpstr>
      <vt:lpstr>Action     Comments</vt:lpstr>
      <vt:lpstr>Other Issues</vt:lpstr>
      <vt:lpstr>Instructional Support Proration </vt:lpstr>
      <vt:lpstr>Overview: Instructional Support Levy</vt:lpstr>
      <vt:lpstr>How the Funding Originally Worked</vt:lpstr>
      <vt:lpstr>PowerPoint Presentation</vt:lpstr>
      <vt:lpstr>ISL State Funding History</vt:lpstr>
      <vt:lpstr>ISL Impact (AKA, “What’s all the fuss about?”)</vt:lpstr>
      <vt:lpstr>PowerPoint Presentation</vt:lpstr>
      <vt:lpstr>ISL Shortfall Impact</vt:lpstr>
      <vt:lpstr>ISL Prorate Impacts all Districts</vt:lpstr>
      <vt:lpstr>ISL Prorate Impacts all Districts</vt:lpstr>
      <vt:lpstr>ISL Shortfall Solutions</vt:lpstr>
      <vt:lpstr>School Choice Defense  Important to Rural schools since it will consume funds needed for public education</vt:lpstr>
      <vt:lpstr>Source: Legislative tax Expenditure Committee DOR Report on Tuition and Textbook Tax Credits https://www.legis.iowa.gov/docs/publications/SD/865242.pdf (in RSAI School Choice Position Paper) </vt:lpstr>
      <vt:lpstr>Student Behavior Issues</vt:lpstr>
      <vt:lpstr>PowerPoint Presentation</vt:lpstr>
      <vt:lpstr>PowerPoint Presentation</vt:lpstr>
      <vt:lpstr>PowerPoint Presentation</vt:lpstr>
      <vt:lpstr>RSAI 2020 Legislative Priorities</vt:lpstr>
      <vt:lpstr>THANK YOU FOR YOUR VOICE on behalf of rural students!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Susie</dc:creator>
  <cp:lastModifiedBy>Jen</cp:lastModifiedBy>
  <cp:revision>2032</cp:revision>
  <cp:lastPrinted>2019-10-16T15:35:44Z</cp:lastPrinted>
  <dcterms:created xsi:type="dcterms:W3CDTF">2014-07-14T21:17:36Z</dcterms:created>
  <dcterms:modified xsi:type="dcterms:W3CDTF">2019-10-16T15:36:36Z</dcterms:modified>
</cp:coreProperties>
</file>