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8" r:id="rId6"/>
    <p:sldId id="261" r:id="rId7"/>
    <p:sldId id="275" r:id="rId8"/>
    <p:sldId id="263" r:id="rId9"/>
    <p:sldId id="272" r:id="rId10"/>
    <p:sldId id="273" r:id="rId11"/>
    <p:sldId id="277" r:id="rId12"/>
    <p:sldId id="274" r:id="rId13"/>
    <p:sldId id="265" r:id="rId14"/>
    <p:sldId id="267" r:id="rId15"/>
    <p:sldId id="262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1D5"/>
    <a:srgbClr val="5D6883"/>
    <a:srgbClr val="70618A"/>
    <a:srgbClr val="CB6C3C"/>
    <a:srgbClr val="A05B49"/>
    <a:srgbClr val="034EA2"/>
    <a:srgbClr val="A0703B"/>
    <a:srgbClr val="7C7C81"/>
    <a:srgbClr val="B98D2F"/>
    <a:srgbClr val="718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571"/>
  </p:normalViewPr>
  <p:slideViewPr>
    <p:cSldViewPr snapToGrid="0" snapToObjects="1">
      <p:cViewPr varScale="1">
        <p:scale>
          <a:sx n="80" d="100"/>
          <a:sy n="80" d="100"/>
        </p:scale>
        <p:origin x="648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229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753A88-9AA6-1D4F-AA1D-719664C5F31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DCA06F-8067-184F-AB15-DFD91BC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8C8F2-FAC5-654E-BE87-6F430954788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3A0C53-7CC0-8947-9302-E6532FF4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5626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>
              <a:buNone/>
              <a:defRPr sz="1600" b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4114800"/>
            <a:ext cx="12192000" cy="1447800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4391473"/>
            <a:ext cx="10566400" cy="584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5081478"/>
            <a:ext cx="10566400" cy="4811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 Narrow" panose="020B0606020202030204" pitchFamily="34" charset="0"/>
              </a:defRPr>
            </a:lvl2pPr>
            <a:lvl3pPr>
              <a:defRPr sz="1400">
                <a:latin typeface="Arial Narrow" panose="020B0606020202030204" pitchFamily="34" charset="0"/>
              </a:defRPr>
            </a:lvl3pPr>
            <a:lvl4pPr>
              <a:defRPr sz="1400">
                <a:latin typeface="Arial Narrow" panose="020B0606020202030204" pitchFamily="34" charset="0"/>
              </a:defRPr>
            </a:lvl4pPr>
            <a:lvl5pPr>
              <a:defRPr sz="1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2" name="Picture 11" descr="BBW single line_Cool_Gr_11U_outlines.ai">
            <a:extLst>
              <a:ext uri="{FF2B5EF4-FFF2-40B4-BE49-F238E27FC236}">
                <a16:creationId xmlns:a16="http://schemas.microsoft.com/office/drawing/2014/main" id="{275D254F-7E94-484C-A006-9A1A4CB4A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F878E-976D-4548-9FB8-5A465DAB1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11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DEBC-1D1E-4832-9150-E60A364B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1C665-9264-4895-8EFC-CEEFB21085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065320"/>
            <a:ext cx="10541000" cy="3986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52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DEBC-1D1E-4832-9150-E60A364B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68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CA67-5C1C-4F2B-BABD-BCBB4B1B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D1289-4908-47E7-813A-88084A774D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2799" y="1047766"/>
            <a:ext cx="5188752" cy="4900273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0F8113D-4123-4D27-9781-B05480893F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5048" y="1067140"/>
            <a:ext cx="5188752" cy="488089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04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/gray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DEBC-1D1E-4832-9150-E60A364B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5C5299-EB91-428F-9076-A1B5B6520AA7}"/>
              </a:ext>
            </a:extLst>
          </p:cNvPr>
          <p:cNvSpPr/>
          <p:nvPr userDrawn="1"/>
        </p:nvSpPr>
        <p:spPr>
          <a:xfrm>
            <a:off x="0" y="6178858"/>
            <a:ext cx="12192000" cy="679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EC2B6BC-0A56-4517-AEF5-F0D3AA3F9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87" y="6269397"/>
            <a:ext cx="357256" cy="44243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9FD1FEA-1600-4127-BE19-7D32A7906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22" t="35660" r="6384" b="37851"/>
          <a:stretch/>
        </p:blipFill>
        <p:spPr>
          <a:xfrm>
            <a:off x="9480216" y="6487466"/>
            <a:ext cx="1967345" cy="3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6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Two Column Content w/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CA67-5C1C-4F2B-BABD-BCBB4B1B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D1289-4908-47E7-813A-88084A774D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2799" y="1047766"/>
            <a:ext cx="5188752" cy="4900273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0F8113D-4123-4D27-9781-B05480893F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5048" y="1067140"/>
            <a:ext cx="5188752" cy="488089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32E19-3996-42F1-A93C-F6608D38E0C9}"/>
              </a:ext>
            </a:extLst>
          </p:cNvPr>
          <p:cNvSpPr/>
          <p:nvPr userDrawn="1"/>
        </p:nvSpPr>
        <p:spPr>
          <a:xfrm>
            <a:off x="0" y="6178858"/>
            <a:ext cx="12192000" cy="679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0FBA7DE-875D-4FB5-A6DD-E455312AD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87" y="6269397"/>
            <a:ext cx="357256" cy="442434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206F0AE-342E-4EC2-9390-F8CB71B7A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22" t="35660" r="6384" b="37851"/>
          <a:stretch/>
        </p:blipFill>
        <p:spPr>
          <a:xfrm>
            <a:off x="9480216" y="6487466"/>
            <a:ext cx="1967345" cy="3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7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/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CC775D-B0A1-4408-B8E9-D2B4460631CB}"/>
              </a:ext>
            </a:extLst>
          </p:cNvPr>
          <p:cNvSpPr/>
          <p:nvPr userDrawn="1"/>
        </p:nvSpPr>
        <p:spPr>
          <a:xfrm>
            <a:off x="0" y="6178858"/>
            <a:ext cx="12192000" cy="679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8D70E80-0AD4-4CCA-B631-2AC72A192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87" y="6269397"/>
            <a:ext cx="357256" cy="44243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BF5266F-147E-434A-B7E4-98479945B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22" t="35660" r="6384" b="37851"/>
          <a:stretch/>
        </p:blipFill>
        <p:spPr>
          <a:xfrm>
            <a:off x="9480216" y="6487466"/>
            <a:ext cx="1967345" cy="3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1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11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723900"/>
            <a:ext cx="12192000" cy="474421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>
              <a:buNone/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1333500"/>
            <a:ext cx="10566400" cy="35493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6" name="Picture 5" descr="BBW single line_Cool_Gr_11U_outlines.ai">
            <a:extLst>
              <a:ext uri="{FF2B5EF4-FFF2-40B4-BE49-F238E27FC236}">
                <a16:creationId xmlns:a16="http://schemas.microsoft.com/office/drawing/2014/main" id="{B0188CEF-BB60-4BE5-BE41-B02AF0CD3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3552D-5A93-477E-8FF5-43567F5F9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DEBC-1D1E-4832-9150-E60A364B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1C665-9264-4895-8EFC-CEEFB21085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065320"/>
            <a:ext cx="10541000" cy="39860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BBW single line_Cool_Gr_11U_outlines.ai">
            <a:extLst>
              <a:ext uri="{FF2B5EF4-FFF2-40B4-BE49-F238E27FC236}">
                <a16:creationId xmlns:a16="http://schemas.microsoft.com/office/drawing/2014/main" id="{9DC5FF33-8082-4199-96FE-541A9E5B0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39D72-7AD6-4C22-8938-4EFDFDE096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22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DEBC-1D1E-4832-9150-E60A364B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BBW single line_Cool_Gr_11U_outlines.ai">
            <a:extLst>
              <a:ext uri="{FF2B5EF4-FFF2-40B4-BE49-F238E27FC236}">
                <a16:creationId xmlns:a16="http://schemas.microsoft.com/office/drawing/2014/main" id="{DE9E2FEA-83BE-458B-9440-8261D18E2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666D5-D599-4F46-B46F-8FF7662AF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1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BW single line_Cool_Gr_11U_outlines.ai">
            <a:extLst>
              <a:ext uri="{FF2B5EF4-FFF2-40B4-BE49-F238E27FC236}">
                <a16:creationId xmlns:a16="http://schemas.microsoft.com/office/drawing/2014/main" id="{DE9E2FEA-83BE-458B-9440-8261D18E2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666D5-D599-4F46-B46F-8FF7662AF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7A2F22B-F392-4FDC-93F1-4C3ECF985C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63339"/>
          <a:stretch/>
        </p:blipFill>
        <p:spPr>
          <a:xfrm>
            <a:off x="668445" y="1637608"/>
            <a:ext cx="10931929" cy="40981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2562F6-4525-4972-A758-05ABA387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85800"/>
            <a:ext cx="10541000" cy="47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550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/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BW single line_Cool_Gr_11U_outlines.ai">
            <a:extLst>
              <a:ext uri="{FF2B5EF4-FFF2-40B4-BE49-F238E27FC236}">
                <a16:creationId xmlns:a16="http://schemas.microsoft.com/office/drawing/2014/main" id="{DE9E2FEA-83BE-458B-9440-8261D18E2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666D5-D599-4F46-B46F-8FF7662AF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57DAE7A-3D70-4CE0-82AF-47273A137F6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624412" y="2913319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91D01A9-F85E-45BD-9CD5-0E4C9218D36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76175" y="132795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296311B-9B09-4D82-B18C-1A252B40963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8213" y="132795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ED7457D-E948-453A-B1D4-AA63030D72B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720251" y="132795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B3A9629-8BB9-4355-A171-EAE3A66F72F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76175" y="372481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FEEC657-CDE9-437F-BE18-0EEB2FF711C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48213" y="372481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31F482C-275D-4FEC-9E81-54109749BFF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720251" y="372481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836BB20D-3D89-4E4B-AC6F-ADBEA754E07B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4096450" y="2913319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60278C66-0E1F-4190-9F4E-DF4D48AEDFD5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6576509" y="2913318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A9991E79-D1CE-443D-8E95-58A296175080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1632433" y="5347113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4211DAE-0413-479C-97FD-D8E5D0DFA40E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4096450" y="5337436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816544-6069-4409-97FD-4B24E628BEA0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6568488" y="5337212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2D30816-95C3-4DF8-9EE0-2723190A7E3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192289" y="132795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79EC88D5-5B78-4E1A-BE17-E573C5AACCC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192289" y="372481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EA8F64A-5B82-4B05-81C5-CBA54CE7A5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9048547" y="2913318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7DBDDDD-2BED-4B13-AA04-004E6E2D358E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9040526" y="5337212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E894426-6DB3-448F-8D57-0B3146CD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85800"/>
            <a:ext cx="10541000" cy="47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63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/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BW single line_Cool_Gr_11U_outlines.ai">
            <a:extLst>
              <a:ext uri="{FF2B5EF4-FFF2-40B4-BE49-F238E27FC236}">
                <a16:creationId xmlns:a16="http://schemas.microsoft.com/office/drawing/2014/main" id="{DE9E2FEA-83BE-458B-9440-8261D18E2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666D5-D599-4F46-B46F-8FF7662AF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5E894426-6DB3-448F-8D57-0B3146CD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85800"/>
            <a:ext cx="10541000" cy="47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81CD205-EF89-472D-BFFF-B45D2B6DBADB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855643" y="2990514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8CCC1586-5A25-4DDD-8EE9-EED16C72683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007406" y="140514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58D45892-D4CB-469B-B756-D96D5FDFAE5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19029" y="140514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62B70BE5-C41D-4AE1-B7B7-65C07B49979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22631" y="140514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D7E1E6A-C77F-49D4-99EA-353BAD9A8B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07406" y="380200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26791C0-8ED2-4298-9CFE-93F4CE6E046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19029" y="380200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39B979DA-0AA1-4D03-95CE-62DC8CFC46F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22631" y="380200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2D7F550E-C8B5-4A78-ADA1-4D996B647836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167266" y="2990514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409D4E7-E519-42A9-B4CC-79FC24D05984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8478889" y="2990513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49DCD25-8462-465A-A5B3-B1E50CEFFF35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1863664" y="5424308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3073F02D-F8A1-43C6-BD84-ACE26CA3507F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5167266" y="5414631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3BE6E48C-013B-478B-80B3-B0909BD13BD3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8470868" y="5414407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67589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Two Column Content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CA67-5C1C-4F2B-BABD-BCBB4B1B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D1289-4908-47E7-813A-88084A774D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2799" y="1047766"/>
            <a:ext cx="5214152" cy="4570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0F8113D-4123-4D27-9781-B05480893F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5048" y="1067141"/>
            <a:ext cx="5214152" cy="4552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BBW single line_Cool_Gr_11U_outlines.ai">
            <a:extLst>
              <a:ext uri="{FF2B5EF4-FFF2-40B4-BE49-F238E27FC236}">
                <a16:creationId xmlns:a16="http://schemas.microsoft.com/office/drawing/2014/main" id="{2C52F3E3-58A1-4526-B664-2CDC7054D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45DF2C-46C0-45C4-A819-924E274E78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36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/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BW single line_Cool_Gr_11U_outlines.ai">
            <a:extLst>
              <a:ext uri="{FF2B5EF4-FFF2-40B4-BE49-F238E27FC236}">
                <a16:creationId xmlns:a16="http://schemas.microsoft.com/office/drawing/2014/main" id="{DE9E2FEA-83BE-458B-9440-8261D18E2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666D5-D599-4F46-B46F-8FF7662AF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58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359B9-A1B1-4A82-8852-415E72DC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85800"/>
            <a:ext cx="10541000" cy="477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149FE-FEB8-470B-97DD-A3FC18C5D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38687"/>
            <a:ext cx="10515600" cy="5138276"/>
          </a:xfrm>
          <a:prstGeom prst="rect">
            <a:avLst/>
          </a:prstGeom>
        </p:spPr>
        <p:txBody>
          <a:bodyPr vert="horz" lIns="0" tIns="36576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43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4" r:id="rId3"/>
    <p:sldLayoutId id="2147483683" r:id="rId4"/>
    <p:sldLayoutId id="2147483685" r:id="rId5"/>
    <p:sldLayoutId id="2147483686" r:id="rId6"/>
    <p:sldLayoutId id="2147483687" r:id="rId7"/>
    <p:sldLayoutId id="2147483679" r:id="rId8"/>
    <p:sldLayoutId id="2147483684" r:id="rId9"/>
    <p:sldLayoutId id="2147483673" r:id="rId10"/>
    <p:sldLayoutId id="2147483676" r:id="rId11"/>
    <p:sldLayoutId id="2147483678" r:id="rId12"/>
    <p:sldLayoutId id="2147483680" r:id="rId13"/>
    <p:sldLayoutId id="2147483682" r:id="rId14"/>
    <p:sldLayoutId id="2147483681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" userDrawn="1">
          <p15:clr>
            <a:srgbClr val="F26B43"/>
          </p15:clr>
        </p15:guide>
        <p15:guide id="2" pos="7168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wnofwhite.com/" TargetMode="External"/><Relationship Id="rId2" Type="http://schemas.openxmlformats.org/officeDocument/2006/relationships/hyperlink" Target="http://www.aurora-mn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E52E08-2C41-F0F7-D220-B5802A95C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4" y="5677535"/>
            <a:ext cx="827766" cy="1071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18AD4-C363-6FEA-B50B-450864D1A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01" y="5681524"/>
            <a:ext cx="1141950" cy="1067592"/>
          </a:xfrm>
          <a:prstGeom prst="rect">
            <a:avLst/>
          </a:prstGeom>
        </p:spPr>
      </p:pic>
      <p:pic>
        <p:nvPicPr>
          <p:cNvPr id="3" name="Picture Placeholder 2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6DBF45D0-7822-7F68-7BDD-4BB225EE77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9444" b="9444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Joint Water Project Update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East Range Water Board, City of Aurora, &amp; Town of White </a:t>
            </a:r>
          </a:p>
          <a:p>
            <a:r>
              <a:rPr lang="en-US" dirty="0"/>
              <a:t>January 2023 Phase 1 Update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804BFA6-5B58-892E-17C6-5AC2D4C8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16" y="5915660"/>
            <a:ext cx="24717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4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CAC7-7ECB-30A1-E6A3-5F84AD00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3A43-423B-EC3D-A22E-D61BB71C2D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B356D9-954E-1867-4FBF-6914F2697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29127"/>
              </p:ext>
            </p:extLst>
          </p:nvPr>
        </p:nvGraphicFramePr>
        <p:xfrm>
          <a:off x="812800" y="1253891"/>
          <a:ext cx="1043991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261">
                  <a:extLst>
                    <a:ext uri="{9D8B030D-6E8A-4147-A177-3AD203B41FA5}">
                      <a16:colId xmlns:a16="http://schemas.microsoft.com/office/drawing/2014/main" val="2095931027"/>
                    </a:ext>
                  </a:extLst>
                </a:gridCol>
                <a:gridCol w="3750906">
                  <a:extLst>
                    <a:ext uri="{9D8B030D-6E8A-4147-A177-3AD203B41FA5}">
                      <a16:colId xmlns:a16="http://schemas.microsoft.com/office/drawing/2014/main" val="160236396"/>
                    </a:ext>
                  </a:extLst>
                </a:gridCol>
                <a:gridCol w="5806751">
                  <a:extLst>
                    <a:ext uri="{9D8B030D-6E8A-4147-A177-3AD203B41FA5}">
                      <a16:colId xmlns:a16="http://schemas.microsoft.com/office/drawing/2014/main" val="161307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2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Preliminary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479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522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Permitting &amp; Regulatory Approvals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Archaeological Assessment Phase 1 Investigation completed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MDH has approved Drawings &amp; Specifications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DNR water appropriations permit 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76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Bidding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 funding package anticipated Spring 2023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Bidding to begin Summer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36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Construction Phase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Construction anticipated to begin in early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500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45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50E9-DAC4-01BD-9FCE-C6420BDB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6" y="361950"/>
            <a:ext cx="10541000" cy="477175"/>
          </a:xfrm>
        </p:spPr>
        <p:txBody>
          <a:bodyPr/>
          <a:lstStyle/>
          <a:p>
            <a:r>
              <a:rPr lang="en-US" dirty="0"/>
              <a:t>Estimated Project Cost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40A2F-DFFC-5A08-822D-FB114A7245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DEAE99A-435C-531B-EED1-CE6009747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45258"/>
              </p:ext>
            </p:extLst>
          </p:nvPr>
        </p:nvGraphicFramePr>
        <p:xfrm>
          <a:off x="1504951" y="839125"/>
          <a:ext cx="89344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642">
                  <a:extLst>
                    <a:ext uri="{9D8B030D-6E8A-4147-A177-3AD203B41FA5}">
                      <a16:colId xmlns:a16="http://schemas.microsoft.com/office/drawing/2014/main" val="4074989907"/>
                    </a:ext>
                  </a:extLst>
                </a:gridCol>
                <a:gridCol w="3953808">
                  <a:extLst>
                    <a:ext uri="{9D8B030D-6E8A-4147-A177-3AD203B41FA5}">
                      <a16:colId xmlns:a16="http://schemas.microsoft.com/office/drawing/2014/main" val="677037973"/>
                    </a:ext>
                  </a:extLst>
                </a:gridCol>
              </a:tblGrid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Project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Estimated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355730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Water Treatment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$11,362,914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684773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Water Main – Scenic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$985,220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43574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Water Main – Pineville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$505,730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247701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Raw Water Intake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$5,688,931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425975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Raw Water Transmission 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$1,852,720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48714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Construction Subtotal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$20,395,515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84225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Contingencies &amp; Market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$2,039,552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34672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Geotechnical Borings &amp;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$163,895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551329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Legal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$101,978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31982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Fiscal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$101,978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60677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Administrative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$101,978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957282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r>
                        <a:rPr lang="en-US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57380"/>
                  </a:ext>
                </a:extLst>
              </a:tr>
              <a:tr h="328327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2021 Estimated Total Project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7004"/>
                  </a:ext>
                </a:extLst>
              </a:tr>
              <a:tr h="574572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Current Estimated Total Project Cost with 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28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68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4DB0-20ED-BE82-F024-DED843B0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Initiatives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7CAE40-868A-EDDC-E7A3-7519C22AB85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39949659"/>
              </p:ext>
            </p:extLst>
          </p:nvPr>
        </p:nvGraphicFramePr>
        <p:xfrm>
          <a:off x="1743075" y="1945640"/>
          <a:ext cx="87748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846">
                  <a:extLst>
                    <a:ext uri="{9D8B030D-6E8A-4147-A177-3AD203B41FA5}">
                      <a16:colId xmlns:a16="http://schemas.microsoft.com/office/drawing/2014/main" val="1563571524"/>
                    </a:ext>
                  </a:extLst>
                </a:gridCol>
                <a:gridCol w="1465204">
                  <a:extLst>
                    <a:ext uri="{9D8B030D-6E8A-4147-A177-3AD203B41FA5}">
                      <a16:colId xmlns:a16="http://schemas.microsoft.com/office/drawing/2014/main" val="2418062839"/>
                    </a:ext>
                  </a:extLst>
                </a:gridCol>
                <a:gridCol w="2278846">
                  <a:extLst>
                    <a:ext uri="{9D8B030D-6E8A-4147-A177-3AD203B41FA5}">
                      <a16:colId xmlns:a16="http://schemas.microsoft.com/office/drawing/2014/main" val="1367892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Funding 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31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Bonding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53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Congressionally Directed Spending (Earmarks)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25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IRRRB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Army Corps 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94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Facilities Authority (WIF)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Up to $8,000,000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97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IRRRB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63597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0705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Estimated Community Contributions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Up to $5,000,000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96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81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D530F-9171-8A82-EDEE-DEB274F3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47649"/>
            <a:ext cx="12192000" cy="6753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BBBB3-3A57-ECCB-CFC2-A77F671E90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East Range Joint Water Board Established July 2021</a:t>
            </a:r>
          </a:p>
          <a:p>
            <a:r>
              <a:rPr lang="en-US" dirty="0"/>
              <a:t>Members:</a:t>
            </a:r>
          </a:p>
          <a:p>
            <a:r>
              <a:rPr lang="en-US" dirty="0"/>
              <a:t>  Doug Gregor, Chairman</a:t>
            </a:r>
          </a:p>
          <a:p>
            <a:r>
              <a:rPr lang="en-US" dirty="0"/>
              <a:t>Jon Skelton, Vice Chairman</a:t>
            </a:r>
          </a:p>
          <a:p>
            <a:r>
              <a:rPr lang="en-US" dirty="0"/>
              <a:t>Dave Skelton – Secretary &amp; Treasurer</a:t>
            </a:r>
          </a:p>
          <a:p>
            <a:r>
              <a:rPr lang="en-US" dirty="0"/>
              <a:t>Dennis Schubbe – Aurora at large member</a:t>
            </a:r>
          </a:p>
          <a:p>
            <a:r>
              <a:rPr lang="en-US" dirty="0"/>
              <a:t>Clark Niemi – Township at large member</a:t>
            </a:r>
          </a:p>
        </p:txBody>
      </p:sp>
    </p:spTree>
    <p:extLst>
      <p:ext uri="{BB962C8B-B14F-4D97-AF65-F5344CB8AC3E}">
        <p14:creationId xmlns:p14="http://schemas.microsoft.com/office/powerpoint/2010/main" val="64431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553F-7D58-7F1D-5D0F-C2E5F2DB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History 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A977-54EE-B9EC-F6F6-E832E785FE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817670"/>
            <a:ext cx="10541000" cy="3986074"/>
          </a:xfrm>
        </p:spPr>
        <p:txBody>
          <a:bodyPr/>
          <a:lstStyle/>
          <a:p>
            <a:r>
              <a:rPr lang="en-US" dirty="0"/>
              <a:t>Tasks 1-1A – Shared Infrastructure Analysis &amp; Preliminary Design (2019-2020)</a:t>
            </a:r>
          </a:p>
          <a:p>
            <a:pPr lvl="1"/>
            <a:r>
              <a:rPr lang="en-US" dirty="0"/>
              <a:t>Reviewed several raw water intake types and locations for the WTP</a:t>
            </a:r>
          </a:p>
          <a:p>
            <a:r>
              <a:rPr lang="en-US" dirty="0"/>
              <a:t>St. James Pit Feasibility Study (2020-2021)</a:t>
            </a:r>
          </a:p>
          <a:p>
            <a:pPr lvl="1"/>
            <a:r>
              <a:rPr lang="en-US" dirty="0"/>
              <a:t>Evaluated feasibility of continuing to use St. James Pit as water source</a:t>
            </a:r>
          </a:p>
          <a:p>
            <a:r>
              <a:rPr lang="en-US" dirty="0"/>
              <a:t>Tasks 2 &amp; 3 – Final Design &amp; Permitting (2021-2022)</a:t>
            </a:r>
          </a:p>
          <a:p>
            <a:pPr lvl="1"/>
            <a:r>
              <a:rPr lang="en-US" dirty="0"/>
              <a:t>Design of WTP, raw water intake, water mains</a:t>
            </a:r>
          </a:p>
          <a:p>
            <a:pPr lvl="1"/>
            <a:r>
              <a:rPr lang="en-US" dirty="0"/>
              <a:t>Environmental Review, Appropriations Permitting, Wetland Delineation</a:t>
            </a:r>
          </a:p>
          <a:p>
            <a:r>
              <a:rPr lang="en-US" dirty="0"/>
              <a:t>Current Project Information Available on City &amp; Township websites at:  </a:t>
            </a:r>
            <a:r>
              <a:rPr lang="en-US" dirty="0">
                <a:hlinkClick r:id="rId2"/>
              </a:rPr>
              <a:t>www.aurora-mn.com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www.townofwhite.com</a:t>
            </a:r>
            <a:endParaRPr lang="en-US" dirty="0"/>
          </a:p>
          <a:p>
            <a:r>
              <a:rPr lang="en-US" dirty="0"/>
              <a:t>Engineering Team – Short, Elliott, &amp; Hendrickson, Inc.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0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BF28-5E64-B73C-A652-B79B6ECC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Area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8BA010A-ADD7-EB1D-ECB7-41445581E36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4522" t="12995" r="3376" b="10527"/>
          <a:stretch/>
        </p:blipFill>
        <p:spPr>
          <a:xfrm>
            <a:off x="1306284" y="1162975"/>
            <a:ext cx="9500912" cy="5104788"/>
          </a:xfrm>
        </p:spPr>
      </p:pic>
    </p:spTree>
    <p:extLst>
      <p:ext uri="{BB962C8B-B14F-4D97-AF65-F5344CB8AC3E}">
        <p14:creationId xmlns:p14="http://schemas.microsoft.com/office/powerpoint/2010/main" val="128329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8F95-D7DA-D49B-A61C-022CC582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Treatment Plant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9DCE-5B39-F7CB-03F2-79455C0D75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Designed to be constructed primarily of concrete to last decades</a:t>
            </a:r>
          </a:p>
          <a:p>
            <a:r>
              <a:rPr lang="en-US" dirty="0"/>
              <a:t>Accounts for future expansion in Phase 2</a:t>
            </a:r>
          </a:p>
          <a:p>
            <a:r>
              <a:rPr lang="en-US" dirty="0"/>
              <a:t>Utilizes modern treatment equipment to minimize footprint required to satisfy current design standards</a:t>
            </a:r>
          </a:p>
          <a:p>
            <a:r>
              <a:rPr lang="en-US" dirty="0"/>
              <a:t>Treatment process is familiar to existing operators and is similar to other surface water facilities in the area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8E9D7-136E-2446-55EC-50DF3AA9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4019550"/>
            <a:ext cx="12127283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19C8-6D03-5197-2E1A-1FB1E5F5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WTP Exterior Perspective – Viewing from SE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EB18CBA-BF1F-7AA3-BB95-6B50C611FB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4766" t="16137" r="10864" b="11423"/>
          <a:stretch/>
        </p:blipFill>
        <p:spPr>
          <a:xfrm>
            <a:off x="2078654" y="1359568"/>
            <a:ext cx="8034692" cy="4463717"/>
          </a:xfrm>
        </p:spPr>
      </p:pic>
    </p:spTree>
    <p:extLst>
      <p:ext uri="{BB962C8B-B14F-4D97-AF65-F5344CB8AC3E}">
        <p14:creationId xmlns:p14="http://schemas.microsoft.com/office/powerpoint/2010/main" val="11973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2032-3D93-8263-DC5F-38A4150E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WTP Exterior Perspective – Viewing from NW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D5B9D41-48D2-B460-34AC-3E152FD8909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8672" t="17344" r="9106" b="18365"/>
          <a:stretch/>
        </p:blipFill>
        <p:spPr>
          <a:xfrm>
            <a:off x="1612231" y="1555960"/>
            <a:ext cx="8672284" cy="4387639"/>
          </a:xfrm>
        </p:spPr>
      </p:pic>
    </p:spTree>
    <p:extLst>
      <p:ext uri="{BB962C8B-B14F-4D97-AF65-F5344CB8AC3E}">
        <p14:creationId xmlns:p14="http://schemas.microsoft.com/office/powerpoint/2010/main" val="132644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A097-57FF-A396-82B8-18095DC2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Raw Water Intake &amp; Pump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2DEB3-18BD-D40B-5C55-C0CBCF7818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Vertical Caisson style pump station on shore of Lake Mine</a:t>
            </a:r>
          </a:p>
          <a:p>
            <a:r>
              <a:rPr lang="en-US" dirty="0"/>
              <a:t>Intake pipe will extend from caisson structure on shore to a screen minimum of 50’ below water surface</a:t>
            </a:r>
          </a:p>
          <a:p>
            <a:pPr lvl="1"/>
            <a:r>
              <a:rPr lang="en-US" dirty="0"/>
              <a:t>Below future low water level in Embarrass Pit</a:t>
            </a:r>
          </a:p>
          <a:p>
            <a:r>
              <a:rPr lang="en-US" dirty="0"/>
              <a:t>Pump station structure is sized to include up to four (4) pumps, with only two (2) being installed as Phase 1 of this project.</a:t>
            </a:r>
          </a:p>
        </p:txBody>
      </p:sp>
    </p:spTree>
    <p:extLst>
      <p:ext uri="{BB962C8B-B14F-4D97-AF65-F5344CB8AC3E}">
        <p14:creationId xmlns:p14="http://schemas.microsoft.com/office/powerpoint/2010/main" val="2883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4B62E-5270-998C-C8C0-58149361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Water Intake &amp; Pump Station</a:t>
            </a:r>
          </a:p>
        </p:txBody>
      </p:sp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FFE7D16A-6FB8-E00C-EDE8-282E788AAEB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5324" t="2133" r="23946" b="16410"/>
          <a:stretch/>
        </p:blipFill>
        <p:spPr>
          <a:xfrm>
            <a:off x="1363624" y="1296955"/>
            <a:ext cx="6680719" cy="49783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B327C3-E137-FF19-00E9-968711767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35" y="481840"/>
            <a:ext cx="3348334" cy="55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4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H Colors 2020">
      <a:dk1>
        <a:sysClr val="windowText" lastClr="000000"/>
      </a:dk1>
      <a:lt1>
        <a:sysClr val="window" lastClr="FFFFFF"/>
      </a:lt1>
      <a:dk2>
        <a:srgbClr val="7A7D81"/>
      </a:dk2>
      <a:lt2>
        <a:srgbClr val="E7E6E6"/>
      </a:lt2>
      <a:accent1>
        <a:srgbClr val="4982CF"/>
      </a:accent1>
      <a:accent2>
        <a:srgbClr val="CD9F26"/>
      </a:accent2>
      <a:accent3>
        <a:srgbClr val="7E963B"/>
      </a:accent3>
      <a:accent4>
        <a:srgbClr val="DA763E"/>
      </a:accent4>
      <a:accent5>
        <a:srgbClr val="984430"/>
      </a:accent5>
      <a:accent6>
        <a:srgbClr val="735488"/>
      </a:accent6>
      <a:hlink>
        <a:srgbClr val="034EA2"/>
      </a:hlink>
      <a:folHlink>
        <a:srgbClr val="9844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H_standard_template_2021.potx" id="{22567736-078A-47F8-9FC5-33FC85015163}" vid="{C0A59DC0-034B-459E-9F69-D401592DDA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3FFA843D5FF40A524713B136F1B2D" ma:contentTypeVersion="19" ma:contentTypeDescription="Create a new document." ma:contentTypeScope="" ma:versionID="8958b60950a6b0f9d0754a32094f62fe">
  <xsd:schema xmlns:xsd="http://www.w3.org/2001/XMLSchema" xmlns:xs="http://www.w3.org/2001/XMLSchema" xmlns:p="http://schemas.microsoft.com/office/2006/metadata/properties" xmlns:ns2="2406b9b1-2676-4ae0-80ae-6ddcc0ea8e4c" xmlns:ns3="3d98ba2f-76b7-42e2-8846-32fa2c0f7e52" targetNamespace="http://schemas.microsoft.com/office/2006/metadata/properties" ma:root="true" ma:fieldsID="7924c9ec445ab99b55050ceedb59ecf1" ns2:_="" ns3:_="">
    <xsd:import namespace="2406b9b1-2676-4ae0-80ae-6ddcc0ea8e4c"/>
    <xsd:import namespace="3d98ba2f-76b7-42e2-8846-32fa2c0f7e52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Format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6b9b1-2676-4ae0-80ae-6ddcc0ea8e4c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General " ma:format="Dropdown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ervice"/>
                    <xsd:enumeration value="Map"/>
                    <xsd:enumeration value="Team"/>
                    <xsd:enumeration value="Graphic"/>
                    <xsd:enumeration value="General"/>
                    <xsd:enumeration value="East Region Specific"/>
                    <xsd:enumeration value="Central Region Specific"/>
                    <xsd:enumeration value="West Region Specific"/>
                    <xsd:enumeration value="Airports"/>
                    <xsd:enumeration value="Architecture and Building Design"/>
                    <xsd:enumeration value="Bridge Design and Inspections"/>
                    <xsd:enumeration value="Civil Engineering"/>
                    <xsd:enumeration value="Commercial"/>
                    <xsd:enumeration value="Community Planning"/>
                    <xsd:enumeration value="Construction Services"/>
                    <xsd:enumeration value="Counties/Municipalities"/>
                    <xsd:enumeration value="Drinking Water"/>
                    <xsd:enumeration value="Economic Development and Finance"/>
                    <xsd:enumeration value="Environmental Services"/>
                    <xsd:enumeration value="Federal Agencies"/>
                    <xsd:enumeration value="Flood Risk Mitigation"/>
                    <xsd:enumeration value="Food and Beverage"/>
                    <xsd:enumeration value="Funding Services"/>
                    <xsd:enumeration value="Geographic Information Systems"/>
                    <xsd:enumeration value="Geotechnical Engineering"/>
                    <xsd:enumeration value="Health Care"/>
                    <xsd:enumeration value="Highway Design"/>
                    <xsd:enumeration value="Hotels and Hospitality"/>
                    <xsd:enumeration value="Industrial/Manufacturing"/>
                    <xsd:enumeration value="Land Development"/>
                    <xsd:enumeration value="Landscape Architecture"/>
                    <xsd:enumeration value="Marketing and Sales"/>
                    <xsd:enumeration value="Mechanical and Electrical Engineering"/>
                    <xsd:enumeration value="Mining"/>
                    <xsd:enumeration value="Natural Resources Services"/>
                    <xsd:enumeration value="Oil and Gas"/>
                    <xsd:enumeration value="Planning and Urban Design"/>
                    <xsd:enumeration value="Public Utilities"/>
                    <xsd:enumeration value="Railroad Design"/>
                    <xsd:enumeration value="Road and Street Design"/>
                    <xsd:enumeration value="Solid Waste Management"/>
                    <xsd:enumeration value="Specialty Services"/>
                    <xsd:enumeration value="State Agencies"/>
                    <xsd:enumeration value="Stormwater Engineering"/>
                    <xsd:enumeration value="Structural Engineering"/>
                    <xsd:enumeration value="Surveying"/>
                    <xsd:enumeration value="Telecommunications and Site Development"/>
                    <xsd:enumeration value="Traffic Engineering"/>
                    <xsd:enumeration value="Transportation Planning"/>
                    <xsd:enumeration value="Trenchless Technology"/>
                    <xsd:enumeration value="Utility Design"/>
                    <xsd:enumeration value="Visualization Services"/>
                    <xsd:enumeration value="Wastewater Engineering"/>
                    <xsd:enumeration value="Water Resources"/>
                    <xsd:enumeration value="Conference"/>
                    <xsd:enumeration value="Design Build"/>
                    <xsd:enumeration value="Public Engagement"/>
                    <xsd:enumeration value="General Brochures"/>
                    <xsd:enumeration value="Select eBooks to view full list"/>
                    <xsd:enumeration value="Standard SEH Templates"/>
                  </xsd:restriction>
                </xsd:simpleType>
              </xsd:element>
            </xsd:sequence>
          </xsd:extension>
        </xsd:complexContent>
      </xsd:complexType>
    </xsd:element>
    <xsd:element name="Format" ma:index="9" nillable="true" ma:displayName="Format" ma:format="Dropdown" ma:internalName="Format">
      <xsd:simpleType>
        <xsd:restriction base="dms:Choice">
          <xsd:enumeration value="One-Page Flyer"/>
          <xsd:enumeration value="Brochure "/>
          <xsd:enumeration value="Video"/>
          <xsd:enumeration value="Choice 4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7eeebde-1a4c-40dd-956f-c239a36a5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8ba2f-76b7-42e2-8846-32fa2c0f7e5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d6c0089-9c35-42a4-bda0-8be2f0b641bd}" ma:internalName="TaxCatchAll" ma:showField="CatchAllData" ma:web="3d98ba2f-76b7-42e2-8846-32fa2c0f7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406b9b1-2676-4ae0-80ae-6ddcc0ea8e4c" xsi:nil="true"/>
    <Format xmlns="2406b9b1-2676-4ae0-80ae-6ddcc0ea8e4c" xsi:nil="true"/>
    <Notes xmlns="2406b9b1-2676-4ae0-80ae-6ddcc0ea8e4c">Widescreen</Notes>
    <lcf76f155ced4ddcb4097134ff3c332f xmlns="2406b9b1-2676-4ae0-80ae-6ddcc0ea8e4c">
      <Terms xmlns="http://schemas.microsoft.com/office/infopath/2007/PartnerControls"/>
    </lcf76f155ced4ddcb4097134ff3c332f>
    <TaxCatchAll xmlns="3d98ba2f-76b7-42e2-8846-32fa2c0f7e52" xsi:nil="true"/>
  </documentManagement>
</p:properties>
</file>

<file path=customXml/itemProps1.xml><?xml version="1.0" encoding="utf-8"?>
<ds:datastoreItem xmlns:ds="http://schemas.openxmlformats.org/officeDocument/2006/customXml" ds:itemID="{401349AC-A32B-4E72-8DE5-3A05CFC3B5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06b9b1-2676-4ae0-80ae-6ddcc0ea8e4c"/>
    <ds:schemaRef ds:uri="3d98ba2f-76b7-42e2-8846-32fa2c0f7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5090E8-C845-41F0-BA71-D1EDDC7894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B9424-4C72-4DDC-889A-0B50C9C86139}">
  <ds:schemaRefs>
    <ds:schemaRef ds:uri="http://schemas.microsoft.com/office/infopath/2007/PartnerControls"/>
    <ds:schemaRef ds:uri="http://purl.org/dc/elements/1.1/"/>
    <ds:schemaRef ds:uri="3d98ba2f-76b7-42e2-8846-32fa2c0f7e52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2406b9b1-2676-4ae0-80ae-6ddcc0ea8e4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</TotalTime>
  <Words>520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Project History Phase 1</vt:lpstr>
      <vt:lpstr>Project Area</vt:lpstr>
      <vt:lpstr>Water Treatment Plant </vt:lpstr>
      <vt:lpstr>WTP Exterior Perspective – Viewing from SE</vt:lpstr>
      <vt:lpstr>WTP Exterior Perspective – Viewing from NW</vt:lpstr>
      <vt:lpstr>Raw Water Intake &amp; Pump Station</vt:lpstr>
      <vt:lpstr>Raw Water Intake &amp; Pump Station</vt:lpstr>
      <vt:lpstr>Project Status</vt:lpstr>
      <vt:lpstr>Estimated Project Cost</vt:lpstr>
      <vt:lpstr>Funding Initiatives </vt:lpstr>
    </vt:vector>
  </TitlesOfParts>
  <Company>SEH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C. Meskan</dc:creator>
  <cp:lastModifiedBy>Jodi Knaus</cp:lastModifiedBy>
  <cp:revision>38</cp:revision>
  <cp:lastPrinted>2023-01-19T18:11:49Z</cp:lastPrinted>
  <dcterms:created xsi:type="dcterms:W3CDTF">2020-02-04T23:22:00Z</dcterms:created>
  <dcterms:modified xsi:type="dcterms:W3CDTF">2023-01-19T18:18:36Z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0x010100C073FFA843D5FF40A524713B136F1B2D</vt:lpwstr>
  </property>
</Properties>
</file>