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92" r:id="rId4"/>
    <p:sldId id="293" r:id="rId5"/>
    <p:sldId id="258" r:id="rId6"/>
    <p:sldId id="286" r:id="rId7"/>
    <p:sldId id="257" r:id="rId8"/>
    <p:sldId id="259" r:id="rId9"/>
    <p:sldId id="290" r:id="rId10"/>
    <p:sldId id="284" r:id="rId11"/>
    <p:sldId id="260" r:id="rId12"/>
    <p:sldId id="271" r:id="rId13"/>
    <p:sldId id="272" r:id="rId14"/>
    <p:sldId id="275" r:id="rId15"/>
    <p:sldId id="274" r:id="rId16"/>
    <p:sldId id="273" r:id="rId17"/>
    <p:sldId id="278" r:id="rId18"/>
    <p:sldId id="279" r:id="rId19"/>
    <p:sldId id="269" r:id="rId20"/>
    <p:sldId id="270" r:id="rId21"/>
    <p:sldId id="265" r:id="rId22"/>
    <p:sldId id="266" r:id="rId23"/>
    <p:sldId id="267" r:id="rId24"/>
    <p:sldId id="280" r:id="rId25"/>
    <p:sldId id="268" r:id="rId26"/>
    <p:sldId id="281" r:id="rId27"/>
    <p:sldId id="282" r:id="rId28"/>
    <p:sldId id="285" r:id="rId29"/>
    <p:sldId id="283" r:id="rId30"/>
    <p:sldId id="264" r:id="rId31"/>
    <p:sldId id="28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4207531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38403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2043914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3234115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3822796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318467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3069382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2371900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2816083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302144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06AA7-13E9-406B-B9C1-0C74592E8E6A}" type="datetimeFigureOut">
              <a:rPr lang="en-US" smtClean="0"/>
              <a:pPr/>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488821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06AA7-13E9-406B-B9C1-0C74592E8E6A}" type="datetimeFigureOut">
              <a:rPr lang="en-US" smtClean="0"/>
              <a:pPr/>
              <a:t>10/27/2015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69A9B-EA1D-4BC8-96EE-FB5E0672F84E}" type="slidenum">
              <a:rPr lang="en-US" smtClean="0"/>
              <a:pPr/>
              <a:t>‹#›</a:t>
            </a:fld>
            <a:endParaRPr lang="en-US" dirty="0"/>
          </a:p>
        </p:txBody>
      </p:sp>
    </p:spTree>
    <p:extLst>
      <p:ext uri="{BB962C8B-B14F-4D97-AF65-F5344CB8AC3E}">
        <p14:creationId xmlns:p14="http://schemas.microsoft.com/office/powerpoint/2010/main" val="908355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bu.edu/ceit/teaching-resources/inside-the-classroom/" TargetMode="External"/><Relationship Id="rId2" Type="http://schemas.openxmlformats.org/officeDocument/2006/relationships/hyperlink" Target="http://www.washington.edu/teaching/teaching-resources/engaging-students-in-learning/" TargetMode="External"/><Relationship Id="rId1" Type="http://schemas.openxmlformats.org/officeDocument/2006/relationships/slideLayout" Target="../slideLayouts/slideLayout7.xml"/><Relationship Id="rId4" Type="http://schemas.openxmlformats.org/officeDocument/2006/relationships/hyperlink" Target="http://www.educationworld.com/a_curr/curr391.shtml#sthash.vZwmdBuu.dpuf"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8" Type="http://schemas.openxmlformats.org/officeDocument/2006/relationships/hyperlink" Target="http://en.wikipedia.org/wiki/Anson_Jones" TargetMode="External"/><Relationship Id="rId13" Type="http://schemas.openxmlformats.org/officeDocument/2006/relationships/hyperlink" Target="http://en.wikipedia.org/wiki/File:James_Bonham.png" TargetMode="External"/><Relationship Id="rId18" Type="http://schemas.openxmlformats.org/officeDocument/2006/relationships/hyperlink" Target="http://www.sonofthesouth.net/texas/pictures/mirabeau-lamar.jpg" TargetMode="External"/><Relationship Id="rId3" Type="http://schemas.openxmlformats.org/officeDocument/2006/relationships/hyperlink" Target="http://en.wikipedia.org/wiki/James_Bowie" TargetMode="External"/><Relationship Id="rId21" Type="http://schemas.openxmlformats.org/officeDocument/2006/relationships/hyperlink" Target="http://en.wikipedia.org/wiki/File:William_B._Travis_by_Wiley_Martin.JPG" TargetMode="External"/><Relationship Id="rId7" Type="http://schemas.openxmlformats.org/officeDocument/2006/relationships/hyperlink" Target="http://www.tshaonline.org/handbook/online/articles/ffa02" TargetMode="External"/><Relationship Id="rId12" Type="http://schemas.openxmlformats.org/officeDocument/2006/relationships/hyperlink" Target="http://en.wikipedia.org/wiki/William_B._Travis" TargetMode="External"/><Relationship Id="rId17" Type="http://schemas.openxmlformats.org/officeDocument/2006/relationships/hyperlink" Target="http://jeffline.jefferson.edu/SML/Archives/Highlights/Jones/jones1.jpg" TargetMode="External"/><Relationship Id="rId2" Type="http://schemas.openxmlformats.org/officeDocument/2006/relationships/hyperlink" Target="http://en.wikipedia.org/wiki/James_Bonham" TargetMode="External"/><Relationship Id="rId16" Type="http://schemas.openxmlformats.org/officeDocument/2006/relationships/hyperlink" Target="http://upload.wikimedia.org/wikipedia/commons/f/fd/JamesWFannin.jpg" TargetMode="External"/><Relationship Id="rId20" Type="http://schemas.openxmlformats.org/officeDocument/2006/relationships/hyperlink" Target="http://en.wikipedia.org/wiki/File:Sidney_sherman.jpg" TargetMode="External"/><Relationship Id="rId1" Type="http://schemas.openxmlformats.org/officeDocument/2006/relationships/slideLayout" Target="../slideLayouts/slideLayout7.xml"/><Relationship Id="rId6" Type="http://schemas.openxmlformats.org/officeDocument/2006/relationships/hyperlink" Target="http://www.lsjunction.com/people/fannin.htm" TargetMode="External"/><Relationship Id="rId11" Type="http://schemas.openxmlformats.org/officeDocument/2006/relationships/hyperlink" Target="https://en.wikipedia.org/wiki/Sidney_Sherman" TargetMode="External"/><Relationship Id="rId5" Type="http://schemas.openxmlformats.org/officeDocument/2006/relationships/hyperlink" Target="http://en.wikipedia.org/wiki/James_Fannin" TargetMode="External"/><Relationship Id="rId15" Type="http://schemas.openxmlformats.org/officeDocument/2006/relationships/hyperlink" Target="http://www.factropolis.com/uploaded_images/davycrockett-757549.jpg" TargetMode="External"/><Relationship Id="rId10" Type="http://schemas.openxmlformats.org/officeDocument/2006/relationships/hyperlink" Target="http://en.wikipedia.org/wiki/Thomas_Jefferson_Rusk" TargetMode="External"/><Relationship Id="rId19" Type="http://schemas.openxmlformats.org/officeDocument/2006/relationships/hyperlink" Target="http://www.lsjunction.com/people/rusk.htm/" TargetMode="External"/><Relationship Id="rId4" Type="http://schemas.openxmlformats.org/officeDocument/2006/relationships/hyperlink" Target="http://en.wikipedia.org/wiki/Davy_Crockett" TargetMode="External"/><Relationship Id="rId9" Type="http://schemas.openxmlformats.org/officeDocument/2006/relationships/hyperlink" Target="http://en.wikipedia.org/wiki/Mirabeau_B._Lamar" TargetMode="External"/><Relationship Id="rId14" Type="http://schemas.openxmlformats.org/officeDocument/2006/relationships/hyperlink" Target="http://www.lsjunction.com/people/bowie.jp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tshaonline.org/handbook/online/articles/pfspr" TargetMode="External"/><Relationship Id="rId2" Type="http://schemas.openxmlformats.org/officeDocument/2006/relationships/hyperlink" Target="https://www.tshaonline.org/handbook/online/articles/usc01" TargetMode="External"/><Relationship Id="rId1" Type="http://schemas.openxmlformats.org/officeDocument/2006/relationships/slideLayout" Target="../slideLayouts/slideLayout7.xml"/><Relationship Id="rId6" Type="http://schemas.openxmlformats.org/officeDocument/2006/relationships/hyperlink" Target="https://www.tshaonline.org/handbook/online/articles/mpl01" TargetMode="External"/><Relationship Id="rId5" Type="http://schemas.openxmlformats.org/officeDocument/2006/relationships/hyperlink" Target="https://www.tshaonline.org/handbook/online/articles/yps01" TargetMode="External"/><Relationship Id="rId4" Type="http://schemas.openxmlformats.org/officeDocument/2006/relationships/hyperlink" Target="https://www.tshaonline.org/handbook/online/articles/pfl01"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02129" y="1073377"/>
            <a:ext cx="10646228" cy="2387600"/>
          </a:xfrm>
        </p:spPr>
        <p:txBody>
          <a:bodyPr>
            <a:noAutofit/>
          </a:bodyPr>
          <a:lstStyle/>
          <a:p>
            <a:r>
              <a:rPr lang="en-US" sz="8800" b="1" dirty="0" smtClean="0"/>
              <a:t>EMPRESARIO AS GATEKEEPER</a:t>
            </a:r>
            <a:endParaRPr lang="en-US" sz="8800" b="1" dirty="0"/>
          </a:p>
        </p:txBody>
      </p:sp>
      <p:sp>
        <p:nvSpPr>
          <p:cNvPr id="3" name="Subtitle 2"/>
          <p:cNvSpPr>
            <a:spLocks noGrp="1"/>
          </p:cNvSpPr>
          <p:nvPr>
            <p:ph type="subTitle" idx="1"/>
          </p:nvPr>
        </p:nvSpPr>
        <p:spPr>
          <a:xfrm>
            <a:off x="1524000" y="3602038"/>
            <a:ext cx="9144000" cy="2087562"/>
          </a:xfrm>
        </p:spPr>
        <p:txBody>
          <a:bodyPr>
            <a:normAutofit lnSpcReduction="10000"/>
          </a:bodyPr>
          <a:lstStyle/>
          <a:p>
            <a:r>
              <a:rPr lang="en-US" dirty="0" smtClean="0"/>
              <a:t>Lubbock Christian University – School of Education</a:t>
            </a:r>
          </a:p>
          <a:p>
            <a:r>
              <a:rPr lang="en-US" dirty="0" smtClean="0"/>
              <a:t>Sam Ayers, Ed. D., </a:t>
            </a:r>
            <a:r>
              <a:rPr lang="en-US" smtClean="0"/>
              <a:t>Associate Professor</a:t>
            </a:r>
            <a:endParaRPr lang="en-US" dirty="0" smtClean="0"/>
          </a:p>
          <a:p>
            <a:r>
              <a:rPr lang="en-US" dirty="0" smtClean="0"/>
              <a:t>Brittany Holloway, LCU Undergraduate Student</a:t>
            </a:r>
          </a:p>
          <a:p>
            <a:r>
              <a:rPr lang="en-US" dirty="0" smtClean="0"/>
              <a:t>Kaylee Stewart, LCU Undergraduate Student</a:t>
            </a:r>
          </a:p>
          <a:p>
            <a:r>
              <a:rPr lang="en-US" sz="1400" dirty="0" smtClean="0"/>
              <a:t>Simulation materials created for classroom use - 2015</a:t>
            </a:r>
            <a:r>
              <a:rPr lang="en-US" dirty="0" smtClean="0"/>
              <a:t> </a:t>
            </a:r>
            <a:endParaRPr lang="en-US" dirty="0"/>
          </a:p>
        </p:txBody>
      </p:sp>
    </p:spTree>
    <p:extLst>
      <p:ext uri="{BB962C8B-B14F-4D97-AF65-F5344CB8AC3E}">
        <p14:creationId xmlns:p14="http://schemas.microsoft.com/office/powerpoint/2010/main" val="1210213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4700" y="203200"/>
            <a:ext cx="9677400" cy="4154984"/>
          </a:xfrm>
          <a:prstGeom prst="rect">
            <a:avLst/>
          </a:prstGeom>
        </p:spPr>
        <p:txBody>
          <a:bodyPr wrap="square">
            <a:spAutoFit/>
          </a:bodyPr>
          <a:lstStyle/>
          <a:p>
            <a:r>
              <a:rPr lang="en-US" sz="2400" b="1" dirty="0" smtClean="0"/>
              <a:t>Applicant A</a:t>
            </a:r>
            <a:r>
              <a:rPr lang="en-US" sz="2400" dirty="0" smtClean="0"/>
              <a:t>		Age: 27</a:t>
            </a:r>
          </a:p>
          <a:p>
            <a:r>
              <a:rPr lang="en-US" sz="2400" dirty="0" smtClean="0"/>
              <a:t>Birth </a:t>
            </a:r>
            <a:r>
              <a:rPr lang="en-US" sz="2400" dirty="0"/>
              <a:t>Place:		Red Banks (Saluda), South Carolina	</a:t>
            </a:r>
          </a:p>
          <a:p>
            <a:r>
              <a:rPr lang="en-US" sz="2400" dirty="0"/>
              <a:t>Ethnicity:		White		</a:t>
            </a:r>
          </a:p>
          <a:p>
            <a:r>
              <a:rPr lang="en-US" sz="2400" dirty="0"/>
              <a:t>Single/Married:	Single</a:t>
            </a:r>
          </a:p>
          <a:p>
            <a:r>
              <a:rPr lang="en-US" sz="2400" dirty="0"/>
              <a:t>Children:		None</a:t>
            </a:r>
          </a:p>
          <a:p>
            <a:r>
              <a:rPr lang="en-US" sz="2400" dirty="0"/>
              <a:t>Education:		South Carolina College </a:t>
            </a:r>
            <a:endParaRPr lang="en-US" sz="2400" dirty="0" smtClean="0"/>
          </a:p>
          <a:p>
            <a:r>
              <a:rPr lang="en-US" sz="2400" dirty="0" smtClean="0"/>
              <a:t>Work </a:t>
            </a:r>
            <a:r>
              <a:rPr lang="en-US" sz="2400" dirty="0"/>
              <a:t>Experience:	</a:t>
            </a:r>
            <a:r>
              <a:rPr lang="en-US" sz="2400" dirty="0" smtClean="0"/>
              <a:t>Attorney </a:t>
            </a:r>
            <a:r>
              <a:rPr lang="en-US" sz="2400" dirty="0"/>
              <a:t>			</a:t>
            </a:r>
          </a:p>
          <a:p>
            <a:r>
              <a:rPr lang="en-US" sz="2400" dirty="0"/>
              <a:t>			Aid to Governor James Hamilton, Jr.</a:t>
            </a:r>
          </a:p>
          <a:p>
            <a:r>
              <a:rPr lang="en-US" sz="2400" dirty="0"/>
              <a:t>			Captain in Charleston Militia (artillery company)</a:t>
            </a:r>
          </a:p>
          <a:p>
            <a:r>
              <a:rPr lang="en-US" sz="2400" dirty="0"/>
              <a:t>Extra Information:	Expelled from college senior year</a:t>
            </a:r>
          </a:p>
          <a:p>
            <a:r>
              <a:rPr lang="en-US" sz="2400" dirty="0"/>
              <a:t>			90 days in jail for contempt of court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99400" y="3539406"/>
            <a:ext cx="2641600" cy="3318593"/>
          </a:xfrm>
          <a:prstGeom prst="rect">
            <a:avLst/>
          </a:prstGeom>
        </p:spPr>
      </p:pic>
    </p:spTree>
    <p:extLst>
      <p:ext uri="{BB962C8B-B14F-4D97-AF65-F5344CB8AC3E}">
        <p14:creationId xmlns:p14="http://schemas.microsoft.com/office/powerpoint/2010/main" val="7906113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5838" y="1"/>
            <a:ext cx="10059533" cy="4893647"/>
          </a:xfrm>
          <a:prstGeom prst="rect">
            <a:avLst/>
          </a:prstGeom>
          <a:noFill/>
        </p:spPr>
        <p:txBody>
          <a:bodyPr wrap="square" rtlCol="0">
            <a:spAutoFit/>
          </a:bodyPr>
          <a:lstStyle/>
          <a:p>
            <a:r>
              <a:rPr lang="en-US" sz="2400" b="1" dirty="0" smtClean="0"/>
              <a:t>Applicant B</a:t>
            </a:r>
            <a:r>
              <a:rPr lang="en-US" sz="2400" dirty="0"/>
              <a:t>		Age: 38</a:t>
            </a:r>
          </a:p>
          <a:p>
            <a:r>
              <a:rPr lang="en-US" sz="2400" dirty="0"/>
              <a:t>Birth Place:	</a:t>
            </a:r>
            <a:r>
              <a:rPr lang="en-US" sz="2400" dirty="0" smtClean="0"/>
              <a:t>	Logan </a:t>
            </a:r>
            <a:r>
              <a:rPr lang="en-US" sz="2400" dirty="0"/>
              <a:t>County, Kentucky</a:t>
            </a:r>
          </a:p>
          <a:p>
            <a:r>
              <a:rPr lang="en-US" sz="2400" dirty="0"/>
              <a:t>Ethnicity:		White</a:t>
            </a:r>
          </a:p>
          <a:p>
            <a:r>
              <a:rPr lang="en-US" sz="2400" dirty="0" smtClean="0"/>
              <a:t>Single/Married</a:t>
            </a:r>
            <a:r>
              <a:rPr lang="en-US" sz="2400" dirty="0"/>
              <a:t>:	Single</a:t>
            </a:r>
          </a:p>
          <a:p>
            <a:r>
              <a:rPr lang="en-US" sz="2400" dirty="0"/>
              <a:t>Children:		None</a:t>
            </a:r>
          </a:p>
          <a:p>
            <a:r>
              <a:rPr lang="en-US" sz="2400" dirty="0"/>
              <a:t>Education:		None</a:t>
            </a:r>
          </a:p>
          <a:p>
            <a:r>
              <a:rPr lang="en-US" sz="2400" dirty="0"/>
              <a:t>Work </a:t>
            </a:r>
            <a:r>
              <a:rPr lang="en-US" sz="2400" dirty="0" smtClean="0"/>
              <a:t>Experience:</a:t>
            </a:r>
            <a:r>
              <a:rPr lang="en-US" sz="2400" dirty="0"/>
              <a:t>	</a:t>
            </a:r>
            <a:r>
              <a:rPr lang="en-US" sz="2400" dirty="0" smtClean="0"/>
              <a:t>Soldier </a:t>
            </a:r>
            <a:r>
              <a:rPr lang="en-US" sz="2400" dirty="0"/>
              <a:t>– War of 1812</a:t>
            </a:r>
          </a:p>
          <a:p>
            <a:r>
              <a:rPr lang="en-US" sz="2400" dirty="0"/>
              <a:t>			Slave Trader</a:t>
            </a:r>
          </a:p>
          <a:p>
            <a:r>
              <a:rPr lang="en-US" sz="2400" dirty="0"/>
              <a:t>			Land Speculator</a:t>
            </a:r>
          </a:p>
          <a:p>
            <a:r>
              <a:rPr lang="en-US" sz="2400" dirty="0"/>
              <a:t>Extra </a:t>
            </a:r>
            <a:r>
              <a:rPr lang="en-US" sz="2400" dirty="0" smtClean="0"/>
              <a:t>Information:</a:t>
            </a:r>
            <a:r>
              <a:rPr lang="en-US" sz="2400" dirty="0"/>
              <a:t>	</a:t>
            </a:r>
            <a:r>
              <a:rPr lang="en-US" sz="2400" dirty="0" smtClean="0"/>
              <a:t>Invented </a:t>
            </a:r>
            <a:r>
              <a:rPr lang="en-US" sz="2400" dirty="0"/>
              <a:t>hunting knife</a:t>
            </a:r>
          </a:p>
          <a:p>
            <a:r>
              <a:rPr lang="en-US" sz="2400" dirty="0"/>
              <a:t>			Reputation as a drinker </a:t>
            </a:r>
          </a:p>
          <a:p>
            <a:r>
              <a:rPr lang="en-US" sz="2400" dirty="0"/>
              <a:t>			and knife fighter</a:t>
            </a:r>
          </a:p>
          <a:p>
            <a:r>
              <a:rPr lang="en-US" sz="2400" dirty="0"/>
              <a:t>			killed man in duel</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81887" y="3524250"/>
            <a:ext cx="2562225" cy="3333750"/>
          </a:xfrm>
          <a:prstGeom prst="rect">
            <a:avLst/>
          </a:prstGeom>
        </p:spPr>
      </p:pic>
    </p:spTree>
    <p:extLst>
      <p:ext uri="{BB962C8B-B14F-4D97-AF65-F5344CB8AC3E}">
        <p14:creationId xmlns:p14="http://schemas.microsoft.com/office/powerpoint/2010/main" val="690349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61300" y="4419600"/>
            <a:ext cx="2438400" cy="2438400"/>
          </a:xfrm>
          <a:prstGeom prst="rect">
            <a:avLst/>
          </a:prstGeom>
        </p:spPr>
      </p:pic>
      <p:sp>
        <p:nvSpPr>
          <p:cNvPr id="3" name="Rectangle 2"/>
          <p:cNvSpPr/>
          <p:nvPr/>
        </p:nvSpPr>
        <p:spPr>
          <a:xfrm>
            <a:off x="928688" y="0"/>
            <a:ext cx="10336212" cy="6001643"/>
          </a:xfrm>
          <a:prstGeom prst="rect">
            <a:avLst/>
          </a:prstGeom>
        </p:spPr>
        <p:txBody>
          <a:bodyPr wrap="square">
            <a:spAutoFit/>
          </a:bodyPr>
          <a:lstStyle/>
          <a:p>
            <a:r>
              <a:rPr lang="en-US" sz="2400" b="1" dirty="0" smtClean="0"/>
              <a:t>Applicant C</a:t>
            </a:r>
            <a:r>
              <a:rPr lang="en-US" sz="2400" dirty="0"/>
              <a:t>	</a:t>
            </a:r>
            <a:r>
              <a:rPr lang="en-US" sz="2400" dirty="0" smtClean="0"/>
              <a:t>	Age</a:t>
            </a:r>
            <a:r>
              <a:rPr lang="en-US" sz="2400" dirty="0"/>
              <a:t>: 48</a:t>
            </a:r>
          </a:p>
          <a:p>
            <a:r>
              <a:rPr lang="en-US" sz="2400" dirty="0"/>
              <a:t>Birth Place:	</a:t>
            </a:r>
            <a:r>
              <a:rPr lang="en-US" sz="2400" dirty="0" smtClean="0"/>
              <a:t>	Greene </a:t>
            </a:r>
            <a:r>
              <a:rPr lang="en-US" sz="2400" dirty="0"/>
              <a:t>County, Tennessee</a:t>
            </a:r>
          </a:p>
          <a:p>
            <a:r>
              <a:rPr lang="en-US" sz="2400" dirty="0"/>
              <a:t>Ethnicity:		White</a:t>
            </a:r>
          </a:p>
          <a:p>
            <a:r>
              <a:rPr lang="en-US" sz="2400" dirty="0" smtClean="0"/>
              <a:t>Single/Married</a:t>
            </a:r>
            <a:r>
              <a:rPr lang="en-US" sz="2400" dirty="0"/>
              <a:t>:	Married-Polly Finley (died), Elizabeth Patton</a:t>
            </a:r>
          </a:p>
          <a:p>
            <a:r>
              <a:rPr lang="en-US" sz="2400" dirty="0"/>
              <a:t>Children:		</a:t>
            </a:r>
            <a:r>
              <a:rPr lang="en-US" sz="2400" dirty="0" smtClean="0"/>
              <a:t>5 </a:t>
            </a:r>
            <a:r>
              <a:rPr lang="en-US" sz="2400" dirty="0"/>
              <a:t>children</a:t>
            </a:r>
          </a:p>
          <a:p>
            <a:r>
              <a:rPr lang="en-US" sz="2400" dirty="0"/>
              <a:t>Education:		</a:t>
            </a:r>
            <a:r>
              <a:rPr lang="en-US" sz="2400" dirty="0" smtClean="0"/>
              <a:t>None</a:t>
            </a:r>
            <a:endParaRPr lang="en-US" sz="2400" dirty="0"/>
          </a:p>
          <a:p>
            <a:r>
              <a:rPr lang="en-US" sz="2400" dirty="0"/>
              <a:t>Work </a:t>
            </a:r>
            <a:r>
              <a:rPr lang="en-US" sz="2400" dirty="0" smtClean="0"/>
              <a:t>Experience:</a:t>
            </a:r>
            <a:r>
              <a:rPr lang="en-US" sz="2400" dirty="0"/>
              <a:t>	</a:t>
            </a:r>
            <a:r>
              <a:rPr lang="en-US" sz="2400" dirty="0" smtClean="0"/>
              <a:t>Worked </a:t>
            </a:r>
            <a:r>
              <a:rPr lang="en-US" sz="2400" dirty="0"/>
              <a:t>Cattle, Hatter Apprentice, Businessman, </a:t>
            </a:r>
            <a:r>
              <a:rPr lang="en-US" sz="2400" dirty="0" smtClean="0"/>
              <a:t>State 				Representative, U.S. Congressman</a:t>
            </a:r>
            <a:r>
              <a:rPr lang="en-US" sz="2400" dirty="0"/>
              <a:t>	</a:t>
            </a:r>
          </a:p>
          <a:p>
            <a:r>
              <a:rPr lang="en-US" sz="2400" dirty="0"/>
              <a:t>Extra </a:t>
            </a:r>
            <a:r>
              <a:rPr lang="en-US" sz="2400" dirty="0" smtClean="0"/>
              <a:t>Information:</a:t>
            </a:r>
            <a:r>
              <a:rPr lang="en-US" sz="2400" dirty="0"/>
              <a:t>	</a:t>
            </a:r>
            <a:r>
              <a:rPr lang="en-US" sz="2400" dirty="0" smtClean="0"/>
              <a:t>At 13, attended 4 days of school, beat up class bully, ran 					away, survived in woods for 3 years</a:t>
            </a:r>
          </a:p>
          <a:p>
            <a:r>
              <a:rPr lang="en-US" sz="2400" dirty="0"/>
              <a:t>	</a:t>
            </a:r>
            <a:r>
              <a:rPr lang="en-US" sz="2400" dirty="0" smtClean="0"/>
              <a:t>		Scout </a:t>
            </a:r>
            <a:r>
              <a:rPr lang="en-US" sz="2400" dirty="0"/>
              <a:t>for Militia during Creek Indian War</a:t>
            </a:r>
          </a:p>
          <a:p>
            <a:pPr marL="1371600"/>
            <a:r>
              <a:rPr lang="en-US" sz="2400" dirty="0" smtClean="0"/>
              <a:t>		County </a:t>
            </a:r>
            <a:r>
              <a:rPr lang="en-US" sz="2400" dirty="0"/>
              <a:t>Commissioner-determining boundaries for </a:t>
            </a:r>
            <a:r>
              <a:rPr lang="en-US" sz="2400" dirty="0" smtClean="0"/>
              <a:t>					new </a:t>
            </a:r>
            <a:r>
              <a:rPr lang="en-US" sz="2400" dirty="0"/>
              <a:t>county</a:t>
            </a:r>
          </a:p>
          <a:p>
            <a:pPr marL="1371600"/>
            <a:r>
              <a:rPr lang="en-US" sz="2400" dirty="0" smtClean="0"/>
              <a:t>		Tennessee </a:t>
            </a:r>
            <a:r>
              <a:rPr lang="en-US" sz="2400" dirty="0"/>
              <a:t>General </a:t>
            </a:r>
            <a:r>
              <a:rPr lang="en-US" sz="2400" dirty="0" smtClean="0"/>
              <a:t>Assembly</a:t>
            </a:r>
            <a:endParaRPr lang="en-US" sz="2400" dirty="0"/>
          </a:p>
          <a:p>
            <a:r>
              <a:rPr lang="en-US" sz="2400" dirty="0"/>
              <a:t>			</a:t>
            </a:r>
            <a:r>
              <a:rPr lang="en-US" sz="2400" dirty="0" smtClean="0"/>
              <a:t>U.S</a:t>
            </a:r>
            <a:r>
              <a:rPr lang="en-US" sz="2400" dirty="0"/>
              <a:t>. House of </a:t>
            </a:r>
            <a:r>
              <a:rPr lang="en-US" sz="2400" dirty="0" smtClean="0"/>
              <a:t>Representatives</a:t>
            </a:r>
            <a:endParaRPr lang="en-US" sz="2400" dirty="0"/>
          </a:p>
          <a:p>
            <a:r>
              <a:rPr lang="en-US" sz="2400" dirty="0"/>
              <a:t>			Wrote Autobiography</a:t>
            </a:r>
            <a:endParaRPr lang="en-US" sz="2400" dirty="0">
              <a:effectLst/>
            </a:endParaRPr>
          </a:p>
        </p:txBody>
      </p:sp>
    </p:spTree>
    <p:extLst>
      <p:ext uri="{BB962C8B-B14F-4D97-AF65-F5344CB8AC3E}">
        <p14:creationId xmlns:p14="http://schemas.microsoft.com/office/powerpoint/2010/main" val="2713415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7100" y="0"/>
            <a:ext cx="8216900" cy="3785652"/>
          </a:xfrm>
          <a:prstGeom prst="rect">
            <a:avLst/>
          </a:prstGeom>
        </p:spPr>
        <p:txBody>
          <a:bodyPr wrap="square">
            <a:spAutoFit/>
          </a:bodyPr>
          <a:lstStyle/>
          <a:p>
            <a:r>
              <a:rPr lang="en-US" sz="2400" b="1" dirty="0"/>
              <a:t>Applicant </a:t>
            </a:r>
            <a:r>
              <a:rPr lang="en-US" sz="2400" b="1" dirty="0" smtClean="0"/>
              <a:t>D</a:t>
            </a:r>
            <a:r>
              <a:rPr lang="en-US" sz="2400" dirty="0"/>
              <a:t>		Age: 30</a:t>
            </a:r>
          </a:p>
          <a:p>
            <a:r>
              <a:rPr lang="en-US" sz="2400" dirty="0"/>
              <a:t>Birth Place:		Georgia</a:t>
            </a:r>
          </a:p>
          <a:p>
            <a:r>
              <a:rPr lang="en-US" sz="2400" dirty="0"/>
              <a:t>Ethnicity:		White	</a:t>
            </a:r>
          </a:p>
          <a:p>
            <a:r>
              <a:rPr lang="en-US" sz="2400" dirty="0"/>
              <a:t>Single/Married:	Married-Minerva Fort </a:t>
            </a:r>
          </a:p>
          <a:p>
            <a:r>
              <a:rPr lang="en-US" sz="2400" dirty="0"/>
              <a:t>Children:		 2 daughters</a:t>
            </a:r>
          </a:p>
          <a:p>
            <a:r>
              <a:rPr lang="en-US" sz="2400" dirty="0"/>
              <a:t>Education:		U.S. Military Academy-West Point…</a:t>
            </a:r>
          </a:p>
          <a:p>
            <a:r>
              <a:rPr lang="en-US" sz="2400" dirty="0"/>
              <a:t>			Tardies and low grades, but left for sick 				grandparents</a:t>
            </a:r>
          </a:p>
          <a:p>
            <a:r>
              <a:rPr lang="en-US" sz="2400" dirty="0"/>
              <a:t>Work Exp.:		Store Clerk, Slave trader </a:t>
            </a:r>
          </a:p>
          <a:p>
            <a:r>
              <a:rPr lang="en-US" sz="2400" dirty="0"/>
              <a:t>Extra Info:		Volunteer-Georgia Militia</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38185" y="3302000"/>
            <a:ext cx="2864131" cy="3556000"/>
          </a:xfrm>
          <a:prstGeom prst="rect">
            <a:avLst/>
          </a:prstGeom>
        </p:spPr>
      </p:pic>
    </p:spTree>
    <p:extLst>
      <p:ext uri="{BB962C8B-B14F-4D97-AF65-F5344CB8AC3E}">
        <p14:creationId xmlns:p14="http://schemas.microsoft.com/office/powerpoint/2010/main" val="127160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9800" y="1"/>
            <a:ext cx="8204200" cy="3416320"/>
          </a:xfrm>
          <a:prstGeom prst="rect">
            <a:avLst/>
          </a:prstGeom>
        </p:spPr>
        <p:txBody>
          <a:bodyPr wrap="square">
            <a:spAutoFit/>
          </a:bodyPr>
          <a:lstStyle/>
          <a:p>
            <a:r>
              <a:rPr lang="en-US" sz="2400" b="1" dirty="0" smtClean="0"/>
              <a:t>Applicant E</a:t>
            </a:r>
            <a:r>
              <a:rPr lang="en-US" sz="2400" dirty="0"/>
              <a:t>		Age: 36</a:t>
            </a:r>
          </a:p>
          <a:p>
            <a:r>
              <a:rPr lang="en-US" sz="2400" dirty="0"/>
              <a:t>Birth Place:		Great Barrington, Massachusetts</a:t>
            </a:r>
          </a:p>
          <a:p>
            <a:r>
              <a:rPr lang="en-US" sz="2400" dirty="0"/>
              <a:t>Ethnicity:		White</a:t>
            </a:r>
          </a:p>
          <a:p>
            <a:r>
              <a:rPr lang="en-US" sz="2400" dirty="0"/>
              <a:t>Single/Married:	Married-Mary Smith Jones</a:t>
            </a:r>
          </a:p>
          <a:p>
            <a:r>
              <a:rPr lang="en-US" sz="2400" dirty="0"/>
              <a:t>Children:		4</a:t>
            </a:r>
          </a:p>
          <a:p>
            <a:r>
              <a:rPr lang="en-US" sz="2400" dirty="0"/>
              <a:t>Education:		Jefferson Medical College</a:t>
            </a:r>
          </a:p>
          <a:p>
            <a:r>
              <a:rPr lang="en-US" sz="2400" dirty="0"/>
              <a:t>Work Experience:	Physician (New York and Pennsylvania)</a:t>
            </a:r>
          </a:p>
          <a:p>
            <a:r>
              <a:rPr lang="en-US" sz="2400" dirty="0"/>
              <a:t>			Store Merchant (New Orleans)</a:t>
            </a:r>
          </a:p>
          <a:p>
            <a:r>
              <a:rPr lang="en-US" sz="2400" dirty="0"/>
              <a:t>Extra Information:	Arrested Pennsylvania for unpaid debts </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1937" y="3911600"/>
            <a:ext cx="2301875" cy="2946400"/>
          </a:xfrm>
          <a:prstGeom prst="rect">
            <a:avLst/>
          </a:prstGeom>
        </p:spPr>
      </p:pic>
    </p:spTree>
    <p:extLst>
      <p:ext uri="{BB962C8B-B14F-4D97-AF65-F5344CB8AC3E}">
        <p14:creationId xmlns:p14="http://schemas.microsoft.com/office/powerpoint/2010/main" val="1785194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61300" y="3335355"/>
            <a:ext cx="2673350" cy="3522645"/>
          </a:xfrm>
          <a:prstGeom prst="rect">
            <a:avLst/>
          </a:prstGeom>
        </p:spPr>
      </p:pic>
      <p:sp>
        <p:nvSpPr>
          <p:cNvPr id="3" name="Rectangle 2"/>
          <p:cNvSpPr/>
          <p:nvPr/>
        </p:nvSpPr>
        <p:spPr>
          <a:xfrm>
            <a:off x="825500" y="1"/>
            <a:ext cx="9798050" cy="3785652"/>
          </a:xfrm>
          <a:prstGeom prst="rect">
            <a:avLst/>
          </a:prstGeom>
        </p:spPr>
        <p:txBody>
          <a:bodyPr wrap="square">
            <a:spAutoFit/>
          </a:bodyPr>
          <a:lstStyle/>
          <a:p>
            <a:r>
              <a:rPr lang="en-US" sz="2400" b="1" dirty="0" smtClean="0"/>
              <a:t>Applicant F</a:t>
            </a:r>
            <a:r>
              <a:rPr lang="en-US" sz="2400" dirty="0"/>
              <a:t>		Age: 36</a:t>
            </a:r>
          </a:p>
          <a:p>
            <a:r>
              <a:rPr lang="en-US" sz="2400" dirty="0"/>
              <a:t>Birth Place:		Louisville, Georgia	</a:t>
            </a:r>
          </a:p>
          <a:p>
            <a:r>
              <a:rPr lang="en-US" sz="2400" dirty="0"/>
              <a:t>Ethnicity:		White		</a:t>
            </a:r>
          </a:p>
          <a:p>
            <a:r>
              <a:rPr lang="en-US" sz="2400" dirty="0"/>
              <a:t>Single/Married:	Married-Tabitha Jordan, Henrietta Maffitt</a:t>
            </a:r>
          </a:p>
          <a:p>
            <a:r>
              <a:rPr lang="en-US" sz="2400" dirty="0"/>
              <a:t>Children:		2 daughters</a:t>
            </a:r>
          </a:p>
          <a:p>
            <a:r>
              <a:rPr lang="en-US" sz="2400" dirty="0"/>
              <a:t>Education:		Homeschooled, Accepted to Princeton University</a:t>
            </a:r>
          </a:p>
          <a:p>
            <a:r>
              <a:rPr lang="en-US" sz="2400" dirty="0"/>
              <a:t>Work </a:t>
            </a:r>
            <a:r>
              <a:rPr lang="en-US" sz="2400" dirty="0" smtClean="0"/>
              <a:t>Experience:</a:t>
            </a:r>
            <a:r>
              <a:rPr lang="en-US" sz="2400" dirty="0"/>
              <a:t>	</a:t>
            </a:r>
            <a:r>
              <a:rPr lang="en-US" sz="2400" dirty="0" smtClean="0"/>
              <a:t>Store </a:t>
            </a:r>
            <a:r>
              <a:rPr lang="en-US" sz="2400" dirty="0"/>
              <a:t>Merchant, Newspaper </a:t>
            </a:r>
            <a:r>
              <a:rPr lang="en-US" sz="2400" dirty="0" smtClean="0"/>
              <a:t>Business</a:t>
            </a:r>
            <a:r>
              <a:rPr lang="en-US" sz="2400" dirty="0"/>
              <a:t>	</a:t>
            </a:r>
          </a:p>
          <a:p>
            <a:r>
              <a:rPr lang="en-US" sz="2400" dirty="0"/>
              <a:t>Extra </a:t>
            </a:r>
            <a:r>
              <a:rPr lang="en-US" sz="2400" dirty="0" smtClean="0"/>
              <a:t>Information:</a:t>
            </a:r>
            <a:r>
              <a:rPr lang="en-US" sz="2400" dirty="0"/>
              <a:t>	</a:t>
            </a:r>
            <a:r>
              <a:rPr lang="en-US" sz="2400" dirty="0" smtClean="0"/>
              <a:t>Private </a:t>
            </a:r>
            <a:r>
              <a:rPr lang="en-US" sz="2400" dirty="0"/>
              <a:t>secretary to Georgia Governor</a:t>
            </a:r>
          </a:p>
          <a:p>
            <a:r>
              <a:rPr lang="en-US" sz="2400" dirty="0"/>
              <a:t>				George M. Troup</a:t>
            </a:r>
          </a:p>
          <a:p>
            <a:r>
              <a:rPr lang="en-US" sz="2400" dirty="0"/>
              <a:t>			Georgia State Senator (1 term)</a:t>
            </a:r>
          </a:p>
        </p:txBody>
      </p:sp>
    </p:spTree>
    <p:extLst>
      <p:ext uri="{BB962C8B-B14F-4D97-AF65-F5344CB8AC3E}">
        <p14:creationId xmlns:p14="http://schemas.microsoft.com/office/powerpoint/2010/main" val="3141599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8400" y="0"/>
            <a:ext cx="10464800" cy="3046988"/>
          </a:xfrm>
          <a:prstGeom prst="rect">
            <a:avLst/>
          </a:prstGeom>
        </p:spPr>
        <p:txBody>
          <a:bodyPr wrap="square">
            <a:spAutoFit/>
          </a:bodyPr>
          <a:lstStyle/>
          <a:p>
            <a:r>
              <a:rPr lang="en-US" sz="2400" b="1" dirty="0" smtClean="0"/>
              <a:t>Applicant G</a:t>
            </a:r>
            <a:r>
              <a:rPr lang="en-US" sz="2400" dirty="0"/>
              <a:t>		Age: 31</a:t>
            </a:r>
          </a:p>
          <a:p>
            <a:r>
              <a:rPr lang="en-US" sz="2400" dirty="0"/>
              <a:t>Birth Place:		Pendleton, South Carolina	</a:t>
            </a:r>
          </a:p>
          <a:p>
            <a:r>
              <a:rPr lang="en-US" sz="2400" dirty="0"/>
              <a:t>Ethnicity:		White</a:t>
            </a:r>
          </a:p>
          <a:p>
            <a:r>
              <a:rPr lang="en-US" sz="2400" dirty="0"/>
              <a:t>Single/Married:	Married-Mary Francis “Polly” Cleveland</a:t>
            </a:r>
          </a:p>
          <a:p>
            <a:r>
              <a:rPr lang="en-US" sz="2400" dirty="0"/>
              <a:t>Children:		7 children	</a:t>
            </a:r>
          </a:p>
          <a:p>
            <a:r>
              <a:rPr lang="en-US" sz="2400" dirty="0"/>
              <a:t>Education:		Homeschooled</a:t>
            </a:r>
          </a:p>
          <a:p>
            <a:r>
              <a:rPr lang="en-US" sz="2400" dirty="0"/>
              <a:t>Work </a:t>
            </a:r>
            <a:r>
              <a:rPr lang="en-US" sz="2400" dirty="0" smtClean="0"/>
              <a:t>Experience:</a:t>
            </a:r>
            <a:r>
              <a:rPr lang="en-US" sz="2400" dirty="0"/>
              <a:t>	</a:t>
            </a:r>
            <a:r>
              <a:rPr lang="en-US" sz="2400" dirty="0" smtClean="0"/>
              <a:t>Attorney, </a:t>
            </a:r>
            <a:r>
              <a:rPr lang="en-US" sz="2400" dirty="0"/>
              <a:t>Gold Mining Business (Georgia)	</a:t>
            </a:r>
          </a:p>
          <a:p>
            <a:r>
              <a:rPr lang="en-US" sz="2400" dirty="0"/>
              <a:t>Extra </a:t>
            </a:r>
            <a:r>
              <a:rPr lang="en-US" sz="2400" dirty="0" smtClean="0"/>
              <a:t>Information:</a:t>
            </a:r>
            <a:r>
              <a:rPr lang="en-US" sz="2400" dirty="0"/>
              <a:t>	</a:t>
            </a:r>
            <a:r>
              <a:rPr lang="en-US" sz="2400" dirty="0" smtClean="0"/>
              <a:t>His </a:t>
            </a:r>
            <a:r>
              <a:rPr lang="en-US" sz="2400" dirty="0"/>
              <a:t>mining managers robbed him and fled to Mexican Texas</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91425" y="3524250"/>
            <a:ext cx="2619375" cy="3333750"/>
          </a:xfrm>
          <a:prstGeom prst="rect">
            <a:avLst/>
          </a:prstGeom>
        </p:spPr>
      </p:pic>
    </p:spTree>
    <p:extLst>
      <p:ext uri="{BB962C8B-B14F-4D97-AF65-F5344CB8AC3E}">
        <p14:creationId xmlns:p14="http://schemas.microsoft.com/office/powerpoint/2010/main" val="40305728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88301" y="4079347"/>
            <a:ext cx="1966912" cy="2778653"/>
          </a:xfrm>
          <a:prstGeom prst="rect">
            <a:avLst/>
          </a:prstGeom>
        </p:spPr>
      </p:pic>
      <p:sp>
        <p:nvSpPr>
          <p:cNvPr id="3" name="Rectangle 2"/>
          <p:cNvSpPr/>
          <p:nvPr/>
        </p:nvSpPr>
        <p:spPr>
          <a:xfrm>
            <a:off x="762000" y="88900"/>
            <a:ext cx="10121900" cy="3416320"/>
          </a:xfrm>
          <a:prstGeom prst="rect">
            <a:avLst/>
          </a:prstGeom>
        </p:spPr>
        <p:txBody>
          <a:bodyPr wrap="square">
            <a:spAutoFit/>
          </a:bodyPr>
          <a:lstStyle/>
          <a:p>
            <a:r>
              <a:rPr lang="en-US" sz="2400" b="1" dirty="0" smtClean="0">
                <a:ea typeface="Times New Roman" panose="02020603050405020304" pitchFamily="18" charset="0"/>
              </a:rPr>
              <a:t>Applicant H</a:t>
            </a:r>
            <a:r>
              <a:rPr lang="en-US" sz="2400" dirty="0">
                <a:ea typeface="Times New Roman" panose="02020603050405020304" pitchFamily="18" charset="0"/>
              </a:rPr>
              <a:t>	</a:t>
            </a:r>
            <a:r>
              <a:rPr lang="en-US" sz="2400" dirty="0" smtClean="0">
                <a:ea typeface="Times New Roman" panose="02020603050405020304" pitchFamily="18" charset="0"/>
              </a:rPr>
              <a:t>	Age</a:t>
            </a:r>
            <a:r>
              <a:rPr lang="en-US" sz="2400" dirty="0">
                <a:ea typeface="Times New Roman" panose="02020603050405020304" pitchFamily="18" charset="0"/>
              </a:rPr>
              <a:t>: 25</a:t>
            </a:r>
          </a:p>
          <a:p>
            <a:r>
              <a:rPr lang="en-US" sz="2400" dirty="0">
                <a:ea typeface="Times New Roman" panose="02020603050405020304" pitchFamily="18" charset="0"/>
              </a:rPr>
              <a:t>Birth Place:		Marlboro, Massachusetts</a:t>
            </a:r>
          </a:p>
          <a:p>
            <a:r>
              <a:rPr lang="en-US" sz="2400" i="1" dirty="0">
                <a:ea typeface="Times New Roman" panose="02020603050405020304" pitchFamily="18" charset="0"/>
              </a:rPr>
              <a:t>Ethnicity:		White		</a:t>
            </a:r>
          </a:p>
          <a:p>
            <a:r>
              <a:rPr lang="en-US" sz="2400" i="1" dirty="0">
                <a:ea typeface="Times New Roman" panose="02020603050405020304" pitchFamily="18" charset="0"/>
              </a:rPr>
              <a:t>Single/Married</a:t>
            </a:r>
            <a:r>
              <a:rPr lang="en-US" sz="2400" dirty="0">
                <a:ea typeface="Times New Roman" panose="02020603050405020304" pitchFamily="18" charset="0"/>
              </a:rPr>
              <a:t>:	Engaged-Catherine Isabel Cox</a:t>
            </a:r>
          </a:p>
          <a:p>
            <a:r>
              <a:rPr lang="en-US" sz="2400" dirty="0">
                <a:ea typeface="Times New Roman" panose="02020603050405020304" pitchFamily="18" charset="0"/>
              </a:rPr>
              <a:t>Children:		</a:t>
            </a:r>
            <a:r>
              <a:rPr lang="en-US" sz="2400" dirty="0" smtClean="0">
                <a:ea typeface="Times New Roman" panose="02020603050405020304" pitchFamily="18" charset="0"/>
              </a:rPr>
              <a:t>None</a:t>
            </a:r>
            <a:endParaRPr lang="en-US" sz="2400" dirty="0">
              <a:ea typeface="Times New Roman" panose="02020603050405020304" pitchFamily="18" charset="0"/>
            </a:endParaRPr>
          </a:p>
          <a:p>
            <a:r>
              <a:rPr lang="en-US" sz="2400" dirty="0">
                <a:ea typeface="Times New Roman" panose="02020603050405020304" pitchFamily="18" charset="0"/>
              </a:rPr>
              <a:t>Education:		</a:t>
            </a:r>
            <a:endParaRPr lang="en-US" sz="2400" dirty="0" smtClean="0">
              <a:ea typeface="Times New Roman" panose="02020603050405020304" pitchFamily="18" charset="0"/>
            </a:endParaRPr>
          </a:p>
          <a:p>
            <a:r>
              <a:rPr lang="en-US" sz="2400" dirty="0" smtClean="0">
                <a:ea typeface="Times New Roman" panose="02020603050405020304" pitchFamily="18" charset="0"/>
              </a:rPr>
              <a:t>Work Experience:	Store </a:t>
            </a:r>
            <a:r>
              <a:rPr lang="en-US" sz="2400" dirty="0">
                <a:ea typeface="Times New Roman" panose="02020603050405020304" pitchFamily="18" charset="0"/>
              </a:rPr>
              <a:t>Clerk (Boston)</a:t>
            </a:r>
          </a:p>
          <a:p>
            <a:r>
              <a:rPr lang="en-US" sz="2400" dirty="0">
                <a:ea typeface="Times New Roman" panose="02020603050405020304" pitchFamily="18" charset="0"/>
              </a:rPr>
              <a:t>			Business owner-Cotton Bagging (Kentucky</a:t>
            </a:r>
            <a:r>
              <a:rPr lang="en-US" sz="2400" dirty="0" smtClean="0">
                <a:ea typeface="Times New Roman" panose="02020603050405020304" pitchFamily="18" charset="0"/>
              </a:rPr>
              <a:t>)</a:t>
            </a:r>
            <a:r>
              <a:rPr lang="en-US" sz="2400" dirty="0">
                <a:ea typeface="Times New Roman" panose="02020603050405020304" pitchFamily="18" charset="0"/>
              </a:rPr>
              <a:t>	</a:t>
            </a:r>
          </a:p>
          <a:p>
            <a:r>
              <a:rPr lang="en-US" sz="2400" dirty="0">
                <a:ea typeface="Times New Roman" panose="02020603050405020304" pitchFamily="18" charset="0"/>
              </a:rPr>
              <a:t>Extra Information:	Orphan at age 16, moved to Boston and worked in store</a:t>
            </a:r>
          </a:p>
        </p:txBody>
      </p:sp>
    </p:spTree>
    <p:extLst>
      <p:ext uri="{BB962C8B-B14F-4D97-AF65-F5344CB8AC3E}">
        <p14:creationId xmlns:p14="http://schemas.microsoft.com/office/powerpoint/2010/main" val="2577370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6000" y="127000"/>
            <a:ext cx="9969500" cy="3046988"/>
          </a:xfrm>
          <a:prstGeom prst="rect">
            <a:avLst/>
          </a:prstGeom>
        </p:spPr>
        <p:txBody>
          <a:bodyPr wrap="square">
            <a:spAutoFit/>
          </a:bodyPr>
          <a:lstStyle/>
          <a:p>
            <a:r>
              <a:rPr lang="en-US" sz="2400" b="1" dirty="0" smtClean="0">
                <a:ea typeface="Times New Roman" panose="02020603050405020304" pitchFamily="18" charset="0"/>
              </a:rPr>
              <a:t>Applicant I</a:t>
            </a:r>
            <a:r>
              <a:rPr lang="en-US" sz="2400" dirty="0">
                <a:ea typeface="Times New Roman" panose="02020603050405020304" pitchFamily="18" charset="0"/>
              </a:rPr>
              <a:t>		Age: 25</a:t>
            </a:r>
          </a:p>
          <a:p>
            <a:r>
              <a:rPr lang="en-US" sz="2400" dirty="0">
                <a:ea typeface="Times New Roman" panose="02020603050405020304" pitchFamily="18" charset="0"/>
              </a:rPr>
              <a:t>Birth Place:		Saluda County, South Carolina</a:t>
            </a:r>
          </a:p>
          <a:p>
            <a:r>
              <a:rPr lang="en-US" sz="2400" dirty="0">
                <a:ea typeface="Times New Roman" panose="02020603050405020304" pitchFamily="18" charset="0"/>
              </a:rPr>
              <a:t>Ethnicity:		White		</a:t>
            </a:r>
          </a:p>
          <a:p>
            <a:r>
              <a:rPr lang="en-US" sz="2400" dirty="0">
                <a:ea typeface="Times New Roman" panose="02020603050405020304" pitchFamily="18" charset="0"/>
              </a:rPr>
              <a:t>Single/Married:	Rosanna Cato</a:t>
            </a:r>
          </a:p>
          <a:p>
            <a:r>
              <a:rPr lang="en-US" sz="2400" dirty="0">
                <a:ea typeface="Times New Roman" panose="02020603050405020304" pitchFamily="18" charset="0"/>
              </a:rPr>
              <a:t>Children:		2 children</a:t>
            </a:r>
          </a:p>
          <a:p>
            <a:r>
              <a:rPr lang="en-US" sz="2400" dirty="0">
                <a:ea typeface="Times New Roman" panose="02020603050405020304" pitchFamily="18" charset="0"/>
              </a:rPr>
              <a:t>Education:		Sparta Academy-Alabama, McCurdy Academy-Alabama</a:t>
            </a:r>
          </a:p>
          <a:p>
            <a:r>
              <a:rPr lang="en-US" sz="2400" dirty="0">
                <a:ea typeface="Times New Roman" panose="02020603050405020304" pitchFamily="18" charset="0"/>
              </a:rPr>
              <a:t>Work </a:t>
            </a:r>
            <a:r>
              <a:rPr lang="en-US" sz="2400" dirty="0" smtClean="0">
                <a:ea typeface="Times New Roman" panose="02020603050405020304" pitchFamily="18" charset="0"/>
              </a:rPr>
              <a:t>Experience:</a:t>
            </a:r>
            <a:r>
              <a:rPr lang="en-US" sz="2400" dirty="0">
                <a:ea typeface="Times New Roman" panose="02020603050405020304" pitchFamily="18" charset="0"/>
              </a:rPr>
              <a:t>	</a:t>
            </a:r>
            <a:r>
              <a:rPr lang="en-US" sz="2400" dirty="0" smtClean="0">
                <a:ea typeface="Times New Roman" panose="02020603050405020304" pitchFamily="18" charset="0"/>
              </a:rPr>
              <a:t>Teacher/Tutor</a:t>
            </a:r>
            <a:r>
              <a:rPr lang="en-US" sz="2400" dirty="0">
                <a:ea typeface="Times New Roman" panose="02020603050405020304" pitchFamily="18" charset="0"/>
              </a:rPr>
              <a:t>, Newspaper Publisher, </a:t>
            </a:r>
            <a:r>
              <a:rPr lang="en-US" sz="2400" dirty="0" smtClean="0">
                <a:ea typeface="Times New Roman" panose="02020603050405020304" pitchFamily="18" charset="0"/>
              </a:rPr>
              <a:t>Attorney</a:t>
            </a:r>
            <a:endParaRPr lang="en-US" sz="2400" dirty="0">
              <a:ea typeface="Times New Roman" panose="02020603050405020304" pitchFamily="18" charset="0"/>
            </a:endParaRPr>
          </a:p>
          <a:p>
            <a:r>
              <a:rPr lang="en-US" sz="2400" dirty="0">
                <a:ea typeface="Times New Roman" panose="02020603050405020304" pitchFamily="18" charset="0"/>
              </a:rPr>
              <a:t>Extra </a:t>
            </a:r>
            <a:r>
              <a:rPr lang="en-US" sz="2400" dirty="0" smtClean="0">
                <a:ea typeface="Times New Roman" panose="02020603050405020304" pitchFamily="18" charset="0"/>
              </a:rPr>
              <a:t>Information:</a:t>
            </a:r>
            <a:r>
              <a:rPr lang="en-US" sz="2400" dirty="0">
                <a:ea typeface="Times New Roman" panose="02020603050405020304" pitchFamily="18" charset="0"/>
              </a:rPr>
              <a:t>	</a:t>
            </a:r>
            <a:r>
              <a:rPr lang="en-US" sz="2400" dirty="0" smtClean="0">
                <a:ea typeface="Times New Roman" panose="02020603050405020304" pitchFamily="18" charset="0"/>
              </a:rPr>
              <a:t>Sued </a:t>
            </a:r>
            <a:r>
              <a:rPr lang="en-US" sz="2400" dirty="0">
                <a:ea typeface="Times New Roman" panose="02020603050405020304" pitchFamily="18" charset="0"/>
              </a:rPr>
              <a:t>for unpaid debts and warrant issued for his arrest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51446" y="3606455"/>
            <a:ext cx="2705354" cy="3251545"/>
          </a:xfrm>
          <a:prstGeom prst="rect">
            <a:avLst/>
          </a:prstGeom>
        </p:spPr>
      </p:pic>
    </p:spTree>
    <p:extLst>
      <p:ext uri="{BB962C8B-B14F-4D97-AF65-F5344CB8AC3E}">
        <p14:creationId xmlns:p14="http://schemas.microsoft.com/office/powerpoint/2010/main" val="3210196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06386" y="506186"/>
            <a:ext cx="7854043" cy="2800767"/>
          </a:xfrm>
          <a:prstGeom prst="rect">
            <a:avLst/>
          </a:prstGeom>
          <a:noFill/>
        </p:spPr>
        <p:txBody>
          <a:bodyPr wrap="square" rtlCol="0">
            <a:spAutoFit/>
          </a:bodyPr>
          <a:lstStyle/>
          <a:p>
            <a:pPr algn="ctr"/>
            <a:r>
              <a:rPr lang="en-US" sz="4400" b="1" dirty="0" smtClean="0"/>
              <a:t>WHAT WERE YOUR DECISIONS?</a:t>
            </a:r>
          </a:p>
          <a:p>
            <a:pPr algn="ctr"/>
            <a:r>
              <a:rPr lang="en-US" sz="4400" b="1" dirty="0" smtClean="0"/>
              <a:t>Who did you approve and reject and why?</a:t>
            </a:r>
          </a:p>
          <a:p>
            <a:pPr algn="ctr"/>
            <a:endParaRPr lang="en-US" sz="4400" b="1"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67742" y="2794000"/>
            <a:ext cx="6096000" cy="4064000"/>
          </a:xfrm>
          <a:prstGeom prst="rect">
            <a:avLst/>
          </a:prstGeom>
        </p:spPr>
      </p:pic>
      <p:sp>
        <p:nvSpPr>
          <p:cNvPr id="4" name="Rectangle 3"/>
          <p:cNvSpPr/>
          <p:nvPr/>
        </p:nvSpPr>
        <p:spPr>
          <a:xfrm>
            <a:off x="8621747" y="6355834"/>
            <a:ext cx="3406702" cy="369332"/>
          </a:xfrm>
          <a:prstGeom prst="rect">
            <a:avLst/>
          </a:prstGeom>
        </p:spPr>
        <p:txBody>
          <a:bodyPr wrap="none">
            <a:spAutoFit/>
          </a:bodyPr>
          <a:lstStyle/>
          <a:p>
            <a:r>
              <a:rPr lang="en-US" sz="1000" dirty="0"/>
              <a:t>http://www.mnrealestateoptions.com/pass-your-inspection</a:t>
            </a:r>
            <a:r>
              <a:rPr lang="en-US" dirty="0"/>
              <a:t>/</a:t>
            </a:r>
          </a:p>
        </p:txBody>
      </p:sp>
    </p:spTree>
    <p:extLst>
      <p:ext uri="{BB962C8B-B14F-4D97-AF65-F5344CB8AC3E}">
        <p14:creationId xmlns:p14="http://schemas.microsoft.com/office/powerpoint/2010/main" val="3834345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3100" y="0"/>
            <a:ext cx="10795000" cy="6832640"/>
          </a:xfrm>
          <a:prstGeom prst="rect">
            <a:avLst/>
          </a:prstGeom>
          <a:noFill/>
        </p:spPr>
        <p:txBody>
          <a:bodyPr wrap="square" rtlCol="0">
            <a:spAutoFit/>
          </a:bodyPr>
          <a:lstStyle/>
          <a:p>
            <a:r>
              <a:rPr lang="en-US" sz="2400" dirty="0"/>
              <a:t>“Research has demonstrated that </a:t>
            </a:r>
            <a:r>
              <a:rPr lang="en-US" sz="2400" b="1" dirty="0"/>
              <a:t>engaging students </a:t>
            </a:r>
            <a:r>
              <a:rPr lang="en-US" sz="2400" dirty="0"/>
              <a:t>in the learning process increases their </a:t>
            </a:r>
            <a:r>
              <a:rPr lang="en-US" sz="2400" b="1" dirty="0"/>
              <a:t>attention </a:t>
            </a:r>
            <a:r>
              <a:rPr lang="en-US" sz="2400" dirty="0"/>
              <a:t>and </a:t>
            </a:r>
            <a:r>
              <a:rPr lang="en-US" sz="2400" b="1" dirty="0"/>
              <a:t>focus</a:t>
            </a:r>
            <a:r>
              <a:rPr lang="en-US" sz="2400" dirty="0"/>
              <a:t>, </a:t>
            </a:r>
            <a:r>
              <a:rPr lang="en-US" sz="2400" b="1" dirty="0"/>
              <a:t>motivates </a:t>
            </a:r>
            <a:r>
              <a:rPr lang="en-US" sz="2400" dirty="0"/>
              <a:t>them to practice higher-level </a:t>
            </a:r>
            <a:r>
              <a:rPr lang="en-US" sz="2400" b="1" dirty="0"/>
              <a:t>critical thinking </a:t>
            </a:r>
            <a:r>
              <a:rPr lang="en-US" sz="2400" dirty="0"/>
              <a:t>skills, and </a:t>
            </a:r>
            <a:r>
              <a:rPr lang="en-US" sz="2400" b="1" dirty="0"/>
              <a:t>promotes meaningful learning experiences</a:t>
            </a:r>
            <a:r>
              <a:rPr lang="en-US" sz="2400" dirty="0"/>
              <a:t>. Instructors who adopt a student-centered approach to instruction increase opportunities for student engagement, which then helps everyone more successfully achieve the course’s learning objectives</a:t>
            </a:r>
            <a:r>
              <a:rPr lang="en-US" sz="2400" dirty="0" smtClean="0"/>
              <a:t>.”			Center for Learning-University of Washington</a:t>
            </a:r>
          </a:p>
          <a:p>
            <a:r>
              <a:rPr lang="en-US" sz="2400" dirty="0"/>
              <a:t>	</a:t>
            </a:r>
            <a:r>
              <a:rPr lang="en-US" sz="2400" dirty="0" smtClean="0"/>
              <a:t>				</a:t>
            </a:r>
            <a:r>
              <a:rPr lang="en-US" sz="1000" u="sng" dirty="0" smtClean="0">
                <a:hlinkClick r:id="rId2"/>
              </a:rPr>
              <a:t>http</a:t>
            </a:r>
            <a:r>
              <a:rPr lang="en-US" sz="1000" u="sng" dirty="0">
                <a:hlinkClick r:id="rId2"/>
              </a:rPr>
              <a:t>://</a:t>
            </a:r>
            <a:r>
              <a:rPr lang="en-US" sz="1000" u="sng" dirty="0" smtClean="0">
                <a:hlinkClick r:id="rId2"/>
              </a:rPr>
              <a:t>www.washington.edu/teaching/teaching-resources/engaging-students-in-learning/</a:t>
            </a:r>
            <a:endParaRPr lang="en-US" sz="1000" dirty="0"/>
          </a:p>
          <a:p>
            <a:endParaRPr lang="en-US" sz="1000" dirty="0"/>
          </a:p>
          <a:p>
            <a:r>
              <a:rPr lang="en-US" sz="2400" dirty="0" smtClean="0"/>
              <a:t>Use </a:t>
            </a:r>
            <a:r>
              <a:rPr lang="en-US" sz="2400" dirty="0"/>
              <a:t>active exercises/simulations and </a:t>
            </a:r>
            <a:r>
              <a:rPr lang="en-US" sz="2400" dirty="0" smtClean="0"/>
              <a:t>role-plays.</a:t>
            </a:r>
          </a:p>
          <a:p>
            <a:r>
              <a:rPr lang="en-US" sz="2400" dirty="0" smtClean="0"/>
              <a:t>Use </a:t>
            </a:r>
            <a:r>
              <a:rPr lang="en-US" sz="2400" dirty="0"/>
              <a:t>case studies that require students to analyze, make a recommendation and defend it</a:t>
            </a:r>
            <a:r>
              <a:rPr lang="en-US" sz="2400" dirty="0" smtClean="0"/>
              <a:t>.				Center for Excellence and Innovation in Teaching</a:t>
            </a:r>
          </a:p>
          <a:p>
            <a:r>
              <a:rPr lang="en-US" sz="2400" dirty="0"/>
              <a:t>	</a:t>
            </a:r>
            <a:r>
              <a:rPr lang="en-US" sz="2400" dirty="0" smtClean="0"/>
              <a:t>				Boston University</a:t>
            </a:r>
          </a:p>
          <a:p>
            <a:r>
              <a:rPr lang="en-US" sz="2400" dirty="0"/>
              <a:t>	</a:t>
            </a:r>
            <a:r>
              <a:rPr lang="en-US" sz="2400" dirty="0" smtClean="0"/>
              <a:t>				</a:t>
            </a:r>
            <a:r>
              <a:rPr lang="en-US" sz="1000" u="sng" dirty="0" smtClean="0">
                <a:hlinkClick r:id="rId3"/>
              </a:rPr>
              <a:t>http</a:t>
            </a:r>
            <a:r>
              <a:rPr lang="en-US" sz="1000" u="sng" dirty="0">
                <a:hlinkClick r:id="rId3"/>
              </a:rPr>
              <a:t>://www.bu.edu/ceit/teaching-resources/inside-the-classroom</a:t>
            </a:r>
            <a:r>
              <a:rPr lang="en-US" sz="1000" u="sng" dirty="0" smtClean="0">
                <a:hlinkClick r:id="rId3"/>
              </a:rPr>
              <a:t>/</a:t>
            </a:r>
            <a:endParaRPr lang="en-US" sz="1000" u="sng" dirty="0" smtClean="0"/>
          </a:p>
          <a:p>
            <a:endParaRPr lang="en-US" sz="1000" u="sng" dirty="0"/>
          </a:p>
          <a:p>
            <a:r>
              <a:rPr lang="en-US" sz="2400" dirty="0" smtClean="0"/>
              <a:t>A </a:t>
            </a:r>
            <a:r>
              <a:rPr lang="en-US" sz="2400" b="1" dirty="0" smtClean="0"/>
              <a:t>simulation</a:t>
            </a:r>
            <a:r>
              <a:rPr lang="en-US" sz="2400" dirty="0" smtClean="0"/>
              <a:t> </a:t>
            </a:r>
            <a:r>
              <a:rPr lang="en-US" sz="2400" dirty="0"/>
              <a:t>i</a:t>
            </a:r>
            <a:r>
              <a:rPr lang="en-US" sz="2400" dirty="0" smtClean="0"/>
              <a:t>s “a </a:t>
            </a:r>
            <a:r>
              <a:rPr lang="en-US" sz="2400" dirty="0"/>
              <a:t>staged replication of an event or concept through the teacher's manipulation of the classroom setting in order to enhance students' understanding of the nature of the concept or event</a:t>
            </a:r>
            <a:r>
              <a:rPr lang="en-US" sz="2400" dirty="0" smtClean="0"/>
              <a:t>.”	Max Fischer</a:t>
            </a:r>
            <a:endParaRPr lang="en-US" sz="1000" u="sng" dirty="0" smtClean="0">
              <a:hlinkClick r:id="rId4"/>
            </a:endParaRPr>
          </a:p>
          <a:p>
            <a:r>
              <a:rPr lang="en-US" sz="2400" dirty="0" smtClean="0"/>
              <a:t>					</a:t>
            </a:r>
            <a:r>
              <a:rPr lang="en-US" sz="1000" u="sng" dirty="0">
                <a:hlinkClick r:id="rId4"/>
              </a:rPr>
              <a:t>http://www.educationworld.com/a_curr/curr391.shtml#sthash.vZwmdBuu.dpuf</a:t>
            </a:r>
            <a:endParaRPr lang="en-US" sz="1000" dirty="0"/>
          </a:p>
          <a:p>
            <a:endParaRPr lang="en-US" sz="2400" dirty="0"/>
          </a:p>
        </p:txBody>
      </p:sp>
    </p:spTree>
    <p:extLst>
      <p:ext uri="{BB962C8B-B14F-4D97-AF65-F5344CB8AC3E}">
        <p14:creationId xmlns:p14="http://schemas.microsoft.com/office/powerpoint/2010/main" val="56936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 calcmode="lin" valueType="num">
                                      <p:cBhvr additive="base">
                                        <p:cTn id="2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71700" y="440871"/>
            <a:ext cx="7364186" cy="2800767"/>
          </a:xfrm>
          <a:prstGeom prst="rect">
            <a:avLst/>
          </a:prstGeom>
          <a:noFill/>
        </p:spPr>
        <p:txBody>
          <a:bodyPr wrap="square" rtlCol="0">
            <a:spAutoFit/>
          </a:bodyPr>
          <a:lstStyle/>
          <a:p>
            <a:pPr algn="ctr"/>
            <a:r>
              <a:rPr lang="en-US" sz="4400" b="1" dirty="0" smtClean="0"/>
              <a:t>OK…So who did you Accept and Reject…and what did they go on to do?</a:t>
            </a:r>
          </a:p>
          <a:p>
            <a:endParaRPr lang="en-US" sz="44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69473" y="2971120"/>
            <a:ext cx="5539741" cy="3462338"/>
          </a:xfrm>
          <a:prstGeom prst="rect">
            <a:avLst/>
          </a:prstGeom>
        </p:spPr>
      </p:pic>
    </p:spTree>
    <p:extLst>
      <p:ext uri="{BB962C8B-B14F-4D97-AF65-F5344CB8AC3E}">
        <p14:creationId xmlns:p14="http://schemas.microsoft.com/office/powerpoint/2010/main" val="1045268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2500" y="0"/>
            <a:ext cx="10232571" cy="6370975"/>
          </a:xfrm>
          <a:prstGeom prst="rect">
            <a:avLst/>
          </a:prstGeom>
          <a:noFill/>
        </p:spPr>
        <p:txBody>
          <a:bodyPr wrap="square" rtlCol="0">
            <a:spAutoFit/>
          </a:bodyPr>
          <a:lstStyle/>
          <a:p>
            <a:r>
              <a:rPr lang="en-US" sz="2400" b="1" dirty="0" smtClean="0"/>
              <a:t>Applicant A</a:t>
            </a:r>
            <a:r>
              <a:rPr lang="en-US" sz="2400" dirty="0" smtClean="0"/>
              <a:t>		Age: 27</a:t>
            </a:r>
          </a:p>
          <a:p>
            <a:r>
              <a:rPr lang="en-US" sz="2400" dirty="0" smtClean="0"/>
              <a:t>Birth Place:		Red Banks (Saluda), South Carolina	</a:t>
            </a:r>
          </a:p>
          <a:p>
            <a:r>
              <a:rPr lang="en-US" sz="2400" dirty="0" smtClean="0"/>
              <a:t>Ethnicity:		White		</a:t>
            </a:r>
          </a:p>
          <a:p>
            <a:r>
              <a:rPr lang="en-US" sz="2400" dirty="0" smtClean="0"/>
              <a:t>Single/Married:	Single</a:t>
            </a:r>
          </a:p>
          <a:p>
            <a:r>
              <a:rPr lang="en-US" sz="2400" dirty="0" smtClean="0"/>
              <a:t>Children:		None</a:t>
            </a:r>
          </a:p>
          <a:p>
            <a:r>
              <a:rPr lang="en-US" sz="2400" dirty="0" smtClean="0"/>
              <a:t>Education:		South Carolina College </a:t>
            </a:r>
          </a:p>
          <a:p>
            <a:r>
              <a:rPr lang="en-US" sz="2400" dirty="0" smtClean="0"/>
              <a:t>Work Experience:	Attorney 			</a:t>
            </a:r>
          </a:p>
          <a:p>
            <a:r>
              <a:rPr lang="en-US" sz="2400" dirty="0"/>
              <a:t>	</a:t>
            </a:r>
            <a:r>
              <a:rPr lang="en-US" sz="2400" dirty="0" smtClean="0"/>
              <a:t>		Aid to Governor James Hamilton, Jr.</a:t>
            </a:r>
          </a:p>
          <a:p>
            <a:r>
              <a:rPr lang="en-US" sz="2400" dirty="0"/>
              <a:t>	</a:t>
            </a:r>
            <a:r>
              <a:rPr lang="en-US" sz="2400" dirty="0" smtClean="0"/>
              <a:t>		Captain in Charleston Militia (artillery company)</a:t>
            </a:r>
          </a:p>
          <a:p>
            <a:r>
              <a:rPr lang="en-US" sz="2400" dirty="0" smtClean="0"/>
              <a:t>Extra Information:	Expelled from college senior year</a:t>
            </a:r>
          </a:p>
          <a:p>
            <a:r>
              <a:rPr lang="en-US" sz="2400" dirty="0"/>
              <a:t>	</a:t>
            </a:r>
            <a:r>
              <a:rPr lang="en-US" sz="2400" dirty="0" smtClean="0"/>
              <a:t>		90 days in jail for contempt of court</a:t>
            </a:r>
          </a:p>
          <a:p>
            <a:endParaRPr lang="en-US" sz="2400" b="1" dirty="0" smtClean="0"/>
          </a:p>
          <a:p>
            <a:r>
              <a:rPr lang="en-US" sz="2400" b="1" dirty="0" smtClean="0"/>
              <a:t>JAMES BUTLER BONHAM</a:t>
            </a:r>
          </a:p>
          <a:p>
            <a:pPr marL="342900" indent="-342900">
              <a:buFont typeface="Arial" panose="020B0604020202020204" pitchFamily="34" charset="0"/>
              <a:buChar char="•"/>
            </a:pPr>
            <a:r>
              <a:rPr lang="en-US" sz="2400" b="1" dirty="0" smtClean="0"/>
              <a:t>Served as an attorney in Brazoria</a:t>
            </a:r>
          </a:p>
          <a:p>
            <a:pPr marL="342900" indent="-342900">
              <a:buFont typeface="Arial" panose="020B0604020202020204" pitchFamily="34" charset="0"/>
              <a:buChar char="•"/>
            </a:pPr>
            <a:r>
              <a:rPr lang="en-US" sz="2400" b="1" dirty="0" smtClean="0"/>
              <a:t>Organized a militia calvary unit to serve in Texas</a:t>
            </a:r>
          </a:p>
          <a:p>
            <a:pPr marL="342900" indent="-342900">
              <a:buFont typeface="Arial" panose="020B0604020202020204" pitchFamily="34" charset="0"/>
              <a:buChar char="•"/>
            </a:pPr>
            <a:r>
              <a:rPr lang="en-US" sz="2400" b="1" dirty="0" smtClean="0"/>
              <a:t>Fought and died at the Alamo manning a cannon</a:t>
            </a:r>
          </a:p>
          <a:p>
            <a:pPr marL="342900" indent="-342900">
              <a:buFont typeface="Arial" panose="020B0604020202020204" pitchFamily="34" charset="0"/>
              <a:buChar char="•"/>
            </a:pPr>
            <a:r>
              <a:rPr lang="en-US" sz="2400" b="1" dirty="0" smtClean="0"/>
              <a:t>City of Bonham named in his honor</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22177" y="4054978"/>
            <a:ext cx="2234293" cy="2803022"/>
          </a:xfrm>
          <a:prstGeom prst="rect">
            <a:avLst/>
          </a:prstGeom>
        </p:spPr>
      </p:pic>
      <p:sp>
        <p:nvSpPr>
          <p:cNvPr id="3" name="Rectangle 2"/>
          <p:cNvSpPr/>
          <p:nvPr/>
        </p:nvSpPr>
        <p:spPr>
          <a:xfrm>
            <a:off x="5996547" y="6568437"/>
            <a:ext cx="3244799" cy="261610"/>
          </a:xfrm>
          <a:prstGeom prst="rect">
            <a:avLst/>
          </a:prstGeom>
        </p:spPr>
        <p:txBody>
          <a:bodyPr wrap="none">
            <a:spAutoFit/>
          </a:bodyPr>
          <a:lstStyle/>
          <a:p>
            <a:r>
              <a:rPr lang="en-US" sz="1100" dirty="0"/>
              <a:t>http://en.wikipedia.org/wiki/File:James_Bonham.png</a:t>
            </a:r>
          </a:p>
        </p:txBody>
      </p:sp>
    </p:spTree>
    <p:extLst>
      <p:ext uri="{BB962C8B-B14F-4D97-AF65-F5344CB8AC3E}">
        <p14:creationId xmlns:p14="http://schemas.microsoft.com/office/powerpoint/2010/main" val="168897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2" end="12"/>
                                            </p:txEl>
                                          </p:spTgt>
                                        </p:tgtEl>
                                        <p:attrNameLst>
                                          <p:attrName>style.visibility</p:attrName>
                                        </p:attrNameLst>
                                      </p:cBhvr>
                                      <p:to>
                                        <p:strVal val="visible"/>
                                      </p:to>
                                    </p:set>
                                    <p:anim calcmode="lin" valueType="num">
                                      <p:cBhvr additive="base">
                                        <p:cTn id="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3" end="13"/>
                                            </p:txEl>
                                          </p:spTgt>
                                        </p:tgtEl>
                                        <p:attrNameLst>
                                          <p:attrName>style.visibility</p:attrName>
                                        </p:attrNameLst>
                                      </p:cBhvr>
                                      <p:to>
                                        <p:strVal val="visible"/>
                                      </p:to>
                                    </p:set>
                                    <p:anim calcmode="lin" valueType="num">
                                      <p:cBhvr additive="base">
                                        <p:cTn id="11"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3" end="1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14" end="14"/>
                                            </p:txEl>
                                          </p:spTgt>
                                        </p:tgtEl>
                                        <p:attrNameLst>
                                          <p:attrName>style.visibility</p:attrName>
                                        </p:attrNameLst>
                                      </p:cBhvr>
                                      <p:to>
                                        <p:strVal val="visible"/>
                                      </p:to>
                                    </p:set>
                                    <p:anim calcmode="lin" valueType="num">
                                      <p:cBhvr additive="base">
                                        <p:cTn id="15"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14" end="1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15" end="15"/>
                                            </p:txEl>
                                          </p:spTgt>
                                        </p:tgtEl>
                                        <p:attrNameLst>
                                          <p:attrName>style.visibility</p:attrName>
                                        </p:attrNameLst>
                                      </p:cBhvr>
                                      <p:to>
                                        <p:strVal val="visible"/>
                                      </p:to>
                                    </p:set>
                                    <p:anim calcmode="lin" valueType="num">
                                      <p:cBhvr additive="base">
                                        <p:cTn id="19"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5" end="1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16" end="16"/>
                                            </p:txEl>
                                          </p:spTgt>
                                        </p:tgtEl>
                                        <p:attrNameLst>
                                          <p:attrName>style.visibility</p:attrName>
                                        </p:attrNameLst>
                                      </p:cBhvr>
                                      <p:to>
                                        <p:strVal val="visible"/>
                                      </p:to>
                                    </p:set>
                                    <p:anim calcmode="lin" valueType="num">
                                      <p:cBhvr additive="base">
                                        <p:cTn id="23" dur="500" fill="hold"/>
                                        <p:tgtEl>
                                          <p:spTgt spid="2">
                                            <p:txEl>
                                              <p:pRg st="16" end="1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0"/>
            <a:ext cx="8109857" cy="6740307"/>
          </a:xfrm>
          <a:prstGeom prst="rect">
            <a:avLst/>
          </a:prstGeom>
          <a:noFill/>
        </p:spPr>
        <p:txBody>
          <a:bodyPr wrap="square" rtlCol="0">
            <a:spAutoFit/>
          </a:bodyPr>
          <a:lstStyle/>
          <a:p>
            <a:r>
              <a:rPr lang="en-US" sz="2400" b="1" dirty="0" smtClean="0"/>
              <a:t>Applicant B</a:t>
            </a:r>
            <a:r>
              <a:rPr lang="en-US" sz="2400" dirty="0" smtClean="0"/>
              <a:t>		Age 38</a:t>
            </a:r>
          </a:p>
          <a:p>
            <a:r>
              <a:rPr lang="en-US" sz="2400" dirty="0" smtClean="0"/>
              <a:t>Birth Place:		Logan County, Kentucky</a:t>
            </a:r>
          </a:p>
          <a:p>
            <a:r>
              <a:rPr lang="en-US" sz="2400" dirty="0" smtClean="0"/>
              <a:t>Ethnicity:		White</a:t>
            </a:r>
          </a:p>
          <a:p>
            <a:r>
              <a:rPr lang="en-US" sz="2400" dirty="0" smtClean="0"/>
              <a:t>Religion:		None</a:t>
            </a:r>
          </a:p>
          <a:p>
            <a:r>
              <a:rPr lang="en-US" sz="2400" dirty="0" smtClean="0"/>
              <a:t>Single/Married:	Single</a:t>
            </a:r>
          </a:p>
          <a:p>
            <a:r>
              <a:rPr lang="en-US" sz="2400" dirty="0" smtClean="0"/>
              <a:t>Children:		None</a:t>
            </a:r>
          </a:p>
          <a:p>
            <a:r>
              <a:rPr lang="en-US" sz="2400" dirty="0" smtClean="0"/>
              <a:t>Education:		None</a:t>
            </a:r>
          </a:p>
          <a:p>
            <a:r>
              <a:rPr lang="en-US" sz="2400" dirty="0" smtClean="0"/>
              <a:t>Work Experience:	Soldier – War of 1812</a:t>
            </a:r>
          </a:p>
          <a:p>
            <a:r>
              <a:rPr lang="en-US" sz="2400" dirty="0"/>
              <a:t>	</a:t>
            </a:r>
            <a:r>
              <a:rPr lang="en-US" sz="2400" dirty="0" smtClean="0"/>
              <a:t>		Slave Trader</a:t>
            </a:r>
          </a:p>
          <a:p>
            <a:r>
              <a:rPr lang="en-US" sz="2400" dirty="0"/>
              <a:t>	</a:t>
            </a:r>
            <a:r>
              <a:rPr lang="en-US" sz="2400" dirty="0" smtClean="0"/>
              <a:t>		Land Speculator</a:t>
            </a:r>
          </a:p>
          <a:p>
            <a:r>
              <a:rPr lang="en-US" sz="2400" dirty="0" smtClean="0"/>
              <a:t>Extra Information:	Invented Bowie Knife</a:t>
            </a:r>
          </a:p>
          <a:p>
            <a:r>
              <a:rPr lang="en-US" sz="2400" dirty="0"/>
              <a:t>	</a:t>
            </a:r>
            <a:r>
              <a:rPr lang="en-US" sz="2400" dirty="0" smtClean="0"/>
              <a:t>		Reputation as a drinker &amp; knife fighter</a:t>
            </a:r>
          </a:p>
          <a:p>
            <a:r>
              <a:rPr lang="en-US" sz="2400" dirty="0"/>
              <a:t>	</a:t>
            </a:r>
            <a:r>
              <a:rPr lang="en-US" sz="2400" dirty="0" smtClean="0"/>
              <a:t>		killed man in duel</a:t>
            </a:r>
          </a:p>
          <a:p>
            <a:r>
              <a:rPr lang="en-US" sz="2400" b="1" dirty="0" smtClean="0"/>
              <a:t>JAMES “JIM” BOWIE</a:t>
            </a:r>
            <a:endParaRPr lang="en-US" sz="2400" b="1" dirty="0"/>
          </a:p>
          <a:p>
            <a:pPr marL="342900" indent="-342900">
              <a:buFont typeface="Arial" panose="020B0604020202020204" pitchFamily="34" charset="0"/>
              <a:buChar char="•"/>
            </a:pPr>
            <a:r>
              <a:rPr lang="en-US" sz="2400" b="1" dirty="0" smtClean="0"/>
              <a:t>Baptized a Catholic Christian</a:t>
            </a:r>
          </a:p>
          <a:p>
            <a:pPr marL="342900" indent="-342900">
              <a:buFont typeface="Arial" panose="020B0604020202020204" pitchFamily="34" charset="0"/>
              <a:buChar char="•"/>
            </a:pPr>
            <a:r>
              <a:rPr lang="en-US" sz="2400" b="1" dirty="0" smtClean="0"/>
              <a:t>Married the daughter of the Vice </a:t>
            </a:r>
            <a:r>
              <a:rPr lang="en-US" sz="2400" b="1" dirty="0"/>
              <a:t>G</a:t>
            </a:r>
            <a:r>
              <a:rPr lang="en-US" sz="2400" b="1" dirty="0" smtClean="0"/>
              <a:t>overnor</a:t>
            </a:r>
          </a:p>
          <a:p>
            <a:pPr marL="342900" indent="-342900">
              <a:buFont typeface="Arial" panose="020B0604020202020204" pitchFamily="34" charset="0"/>
              <a:buChar char="•"/>
            </a:pPr>
            <a:r>
              <a:rPr lang="en-US" sz="2400" b="1" dirty="0" smtClean="0"/>
              <a:t>Engaged in business deals and explorations</a:t>
            </a:r>
          </a:p>
          <a:p>
            <a:pPr marL="342900" indent="-342900">
              <a:buFont typeface="Arial" panose="020B0604020202020204" pitchFamily="34" charset="0"/>
              <a:buChar char="•"/>
            </a:pPr>
            <a:r>
              <a:rPr lang="en-US" sz="2400" b="1" dirty="0" smtClean="0"/>
              <a:t>Fought and died at the Alamo</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9359" y="3524250"/>
            <a:ext cx="2562225" cy="3333750"/>
          </a:xfrm>
          <a:prstGeom prst="rect">
            <a:avLst/>
          </a:prstGeom>
        </p:spPr>
      </p:pic>
      <p:sp>
        <p:nvSpPr>
          <p:cNvPr id="4" name="Rectangle 3"/>
          <p:cNvSpPr/>
          <p:nvPr/>
        </p:nvSpPr>
        <p:spPr>
          <a:xfrm>
            <a:off x="8659359" y="3238500"/>
            <a:ext cx="3177041" cy="261610"/>
          </a:xfrm>
          <a:prstGeom prst="rect">
            <a:avLst/>
          </a:prstGeom>
        </p:spPr>
        <p:txBody>
          <a:bodyPr wrap="square">
            <a:spAutoFit/>
          </a:bodyPr>
          <a:lstStyle/>
          <a:p>
            <a:r>
              <a:rPr lang="en-US" sz="1100" dirty="0"/>
              <a:t>http://www.lsjunction.com/people/bowie.jpg</a:t>
            </a:r>
          </a:p>
        </p:txBody>
      </p:sp>
    </p:spTree>
    <p:extLst>
      <p:ext uri="{BB962C8B-B14F-4D97-AF65-F5344CB8AC3E}">
        <p14:creationId xmlns:p14="http://schemas.microsoft.com/office/powerpoint/2010/main" val="1092974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3" end="13"/>
                                            </p:txEl>
                                          </p:spTgt>
                                        </p:tgtEl>
                                        <p:attrNameLst>
                                          <p:attrName>style.visibility</p:attrName>
                                        </p:attrNameLst>
                                      </p:cBhvr>
                                      <p:to>
                                        <p:strVal val="visible"/>
                                      </p:to>
                                    </p:set>
                                    <p:anim calcmode="lin" valueType="num">
                                      <p:cBhvr additive="base">
                                        <p:cTn id="7"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3" end="1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4" end="14"/>
                                            </p:txEl>
                                          </p:spTgt>
                                        </p:tgtEl>
                                        <p:attrNameLst>
                                          <p:attrName>style.visibility</p:attrName>
                                        </p:attrNameLst>
                                      </p:cBhvr>
                                      <p:to>
                                        <p:strVal val="visible"/>
                                      </p:to>
                                    </p:set>
                                    <p:anim calcmode="lin" valueType="num">
                                      <p:cBhvr additive="base">
                                        <p:cTn id="11"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4" end="1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15" end="15"/>
                                            </p:txEl>
                                          </p:spTgt>
                                        </p:tgtEl>
                                        <p:attrNameLst>
                                          <p:attrName>style.visibility</p:attrName>
                                        </p:attrNameLst>
                                      </p:cBhvr>
                                      <p:to>
                                        <p:strVal val="visible"/>
                                      </p:to>
                                    </p:set>
                                    <p:anim calcmode="lin" valueType="num">
                                      <p:cBhvr additive="base">
                                        <p:cTn id="15"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15" end="1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16" end="16"/>
                                            </p:txEl>
                                          </p:spTgt>
                                        </p:tgtEl>
                                        <p:attrNameLst>
                                          <p:attrName>style.visibility</p:attrName>
                                        </p:attrNameLst>
                                      </p:cBhvr>
                                      <p:to>
                                        <p:strVal val="visible"/>
                                      </p:to>
                                    </p:set>
                                    <p:anim calcmode="lin" valueType="num">
                                      <p:cBhvr additive="base">
                                        <p:cTn id="19" dur="500" fill="hold"/>
                                        <p:tgtEl>
                                          <p:spTgt spid="2">
                                            <p:txEl>
                                              <p:pRg st="16" end="1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6" end="1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17" end="17"/>
                                            </p:txEl>
                                          </p:spTgt>
                                        </p:tgtEl>
                                        <p:attrNameLst>
                                          <p:attrName>style.visibility</p:attrName>
                                        </p:attrNameLst>
                                      </p:cBhvr>
                                      <p:to>
                                        <p:strVal val="visible"/>
                                      </p:to>
                                    </p:set>
                                    <p:anim calcmode="lin" valueType="num">
                                      <p:cBhvr additive="base">
                                        <p:cTn id="23" dur="500" fill="hold"/>
                                        <p:tgtEl>
                                          <p:spTgt spid="2">
                                            <p:txEl>
                                              <p:pRg st="17" end="1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9800" y="0"/>
            <a:ext cx="10515599" cy="7109639"/>
          </a:xfrm>
          <a:prstGeom prst="rect">
            <a:avLst/>
          </a:prstGeom>
          <a:noFill/>
        </p:spPr>
        <p:txBody>
          <a:bodyPr wrap="square" rtlCol="0">
            <a:spAutoFit/>
          </a:bodyPr>
          <a:lstStyle/>
          <a:p>
            <a:r>
              <a:rPr lang="en-US" sz="2400" b="1" dirty="0" smtClean="0"/>
              <a:t>Applicant C</a:t>
            </a:r>
            <a:r>
              <a:rPr lang="en-US" sz="2400" dirty="0"/>
              <a:t>	</a:t>
            </a:r>
            <a:r>
              <a:rPr lang="en-US" sz="2400" dirty="0" smtClean="0"/>
              <a:t>	Age</a:t>
            </a:r>
            <a:r>
              <a:rPr lang="en-US" sz="2400" dirty="0"/>
              <a:t>: 48</a:t>
            </a:r>
          </a:p>
          <a:p>
            <a:r>
              <a:rPr lang="en-US" sz="2400" dirty="0"/>
              <a:t>Birth Place:		Greene County, Tennessee</a:t>
            </a:r>
          </a:p>
          <a:p>
            <a:r>
              <a:rPr lang="en-US" sz="2400" dirty="0"/>
              <a:t>Ethnicity:		White</a:t>
            </a:r>
          </a:p>
          <a:p>
            <a:r>
              <a:rPr lang="en-US" sz="2400" dirty="0"/>
              <a:t>Single/Married:	Married-Polly Finley (died), Elizabeth Patton</a:t>
            </a:r>
          </a:p>
          <a:p>
            <a:r>
              <a:rPr lang="en-US" sz="2400" dirty="0"/>
              <a:t>Children:		5 children</a:t>
            </a:r>
          </a:p>
          <a:p>
            <a:r>
              <a:rPr lang="en-US" sz="2400" dirty="0"/>
              <a:t>Education:		None</a:t>
            </a:r>
          </a:p>
          <a:p>
            <a:r>
              <a:rPr lang="en-US" sz="2400" dirty="0"/>
              <a:t>Work Experience:	Worked Cattle, Hatter Apprentice, Businessman, </a:t>
            </a:r>
            <a:r>
              <a:rPr lang="en-US" sz="2400" dirty="0" smtClean="0"/>
              <a:t>State 				Representative, U.S. Congressman</a:t>
            </a:r>
            <a:endParaRPr lang="en-US" sz="2400" dirty="0"/>
          </a:p>
          <a:p>
            <a:r>
              <a:rPr lang="en-US" sz="2400" dirty="0"/>
              <a:t>Extra Information:	At 13, attended 4 days of school, beat up class bully, ran 					away, survived in woods for 3 years</a:t>
            </a:r>
          </a:p>
          <a:p>
            <a:r>
              <a:rPr lang="en-US" sz="2400" dirty="0"/>
              <a:t>			Scout for Militia during Creek Indian War</a:t>
            </a:r>
          </a:p>
          <a:p>
            <a:pPr marL="1371600"/>
            <a:r>
              <a:rPr lang="en-US" sz="2400" dirty="0"/>
              <a:t>		</a:t>
            </a:r>
            <a:r>
              <a:rPr lang="en-US" sz="2400" dirty="0" smtClean="0"/>
              <a:t>County Commissioner</a:t>
            </a:r>
            <a:endParaRPr lang="en-US" sz="2400" dirty="0"/>
          </a:p>
          <a:p>
            <a:pPr marL="1371600"/>
            <a:r>
              <a:rPr lang="en-US" sz="2400" dirty="0"/>
              <a:t>		</a:t>
            </a:r>
            <a:r>
              <a:rPr lang="en-US" sz="2400" dirty="0" smtClean="0"/>
              <a:t>Tennessee </a:t>
            </a:r>
            <a:r>
              <a:rPr lang="en-US" sz="2400" dirty="0"/>
              <a:t>General </a:t>
            </a:r>
            <a:r>
              <a:rPr lang="en-US" sz="2400" dirty="0" smtClean="0"/>
              <a:t>Assembly</a:t>
            </a:r>
            <a:endParaRPr lang="en-US" sz="2400" dirty="0"/>
          </a:p>
          <a:p>
            <a:r>
              <a:rPr lang="en-US" sz="2400" dirty="0"/>
              <a:t>			</a:t>
            </a:r>
            <a:r>
              <a:rPr lang="en-US" sz="2400" dirty="0" smtClean="0"/>
              <a:t>U.S</a:t>
            </a:r>
            <a:r>
              <a:rPr lang="en-US" sz="2400" dirty="0"/>
              <a:t>. House of </a:t>
            </a:r>
            <a:r>
              <a:rPr lang="en-US" sz="2400" dirty="0" smtClean="0"/>
              <a:t>Representatives</a:t>
            </a:r>
            <a:endParaRPr lang="en-US" sz="2400" dirty="0"/>
          </a:p>
          <a:p>
            <a:r>
              <a:rPr lang="en-US" sz="2400" dirty="0"/>
              <a:t>			Wrote </a:t>
            </a:r>
            <a:r>
              <a:rPr lang="en-US" sz="2400" dirty="0" smtClean="0"/>
              <a:t>Autobiography</a:t>
            </a:r>
            <a:endParaRPr lang="en-US" sz="2400" dirty="0"/>
          </a:p>
          <a:p>
            <a:r>
              <a:rPr lang="en-US" sz="2400" b="1" dirty="0" smtClean="0"/>
              <a:t>DAVID </a:t>
            </a:r>
            <a:r>
              <a:rPr lang="en-US" sz="2400" b="1" dirty="0"/>
              <a:t>“DAVY” CROCKETT</a:t>
            </a:r>
            <a:endParaRPr lang="en-US" sz="2400" dirty="0"/>
          </a:p>
          <a:p>
            <a:pPr marL="342900" lvl="0" indent="-342900">
              <a:buFont typeface="Arial" panose="020B0604020202020204" pitchFamily="34" charset="0"/>
              <a:buChar char="•"/>
            </a:pPr>
            <a:r>
              <a:rPr lang="en-US" sz="2000" b="1" dirty="0"/>
              <a:t>Fought and died at the Alamo</a:t>
            </a:r>
            <a:endParaRPr lang="en-US" sz="2000" dirty="0"/>
          </a:p>
          <a:p>
            <a:pPr marL="342900" lvl="0" indent="-342900">
              <a:buFont typeface="Arial" panose="020B0604020202020204" pitchFamily="34" charset="0"/>
              <a:buChar char="•"/>
            </a:pPr>
            <a:r>
              <a:rPr lang="en-US" sz="2000" b="1" dirty="0"/>
              <a:t>Crockett County named in his honor</a:t>
            </a:r>
            <a:endParaRPr lang="en-US" sz="2000" dirty="0"/>
          </a:p>
          <a:p>
            <a:pPr marL="342900" lvl="0" indent="-342900">
              <a:buFont typeface="Arial" panose="020B0604020202020204" pitchFamily="34" charset="0"/>
              <a:buChar char="•"/>
            </a:pPr>
            <a:r>
              <a:rPr lang="en-US" sz="2000" b="1" dirty="0"/>
              <a:t>U.S. Postage stamp in his honor </a:t>
            </a:r>
            <a:r>
              <a:rPr lang="en-US" sz="2000" b="1" dirty="0" smtClean="0"/>
              <a:t>1967</a:t>
            </a:r>
            <a:endParaRPr lang="en-US"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96300" y="4318000"/>
            <a:ext cx="2540000" cy="2540000"/>
          </a:xfrm>
          <a:prstGeom prst="rect">
            <a:avLst/>
          </a:prstGeom>
        </p:spPr>
      </p:pic>
      <p:sp>
        <p:nvSpPr>
          <p:cNvPr id="5" name="Rectangle 4"/>
          <p:cNvSpPr/>
          <p:nvPr/>
        </p:nvSpPr>
        <p:spPr>
          <a:xfrm>
            <a:off x="7531100" y="4056390"/>
            <a:ext cx="4470400" cy="261610"/>
          </a:xfrm>
          <a:prstGeom prst="rect">
            <a:avLst/>
          </a:prstGeom>
        </p:spPr>
        <p:txBody>
          <a:bodyPr wrap="square">
            <a:spAutoFit/>
          </a:bodyPr>
          <a:lstStyle/>
          <a:p>
            <a:r>
              <a:rPr lang="en-US" sz="1100" dirty="0"/>
              <a:t>http://www.factropolis.com/uploaded_images/davycrockett-757549.jpg</a:t>
            </a:r>
          </a:p>
        </p:txBody>
      </p:sp>
    </p:spTree>
    <p:extLst>
      <p:ext uri="{BB962C8B-B14F-4D97-AF65-F5344CB8AC3E}">
        <p14:creationId xmlns:p14="http://schemas.microsoft.com/office/powerpoint/2010/main" val="171044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3" end="13"/>
                                            </p:txEl>
                                          </p:spTgt>
                                        </p:tgtEl>
                                        <p:attrNameLst>
                                          <p:attrName>style.visibility</p:attrName>
                                        </p:attrNameLst>
                                      </p:cBhvr>
                                      <p:to>
                                        <p:strVal val="visible"/>
                                      </p:to>
                                    </p:set>
                                    <p:animEffect transition="in" filter="fade">
                                      <p:cBhvr>
                                        <p:cTn id="7" dur="1000"/>
                                        <p:tgtEl>
                                          <p:spTgt spid="2">
                                            <p:txEl>
                                              <p:pRg st="13" end="13"/>
                                            </p:txEl>
                                          </p:spTgt>
                                        </p:tgtEl>
                                      </p:cBhvr>
                                    </p:animEffect>
                                    <p:anim calcmode="lin" valueType="num">
                                      <p:cBhvr>
                                        <p:cTn id="8"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4" end="14"/>
                                            </p:txEl>
                                          </p:spTgt>
                                        </p:tgtEl>
                                        <p:attrNameLst>
                                          <p:attrName>style.visibility</p:attrName>
                                        </p:attrNameLst>
                                      </p:cBhvr>
                                      <p:to>
                                        <p:strVal val="visible"/>
                                      </p:to>
                                    </p:set>
                                    <p:animEffect transition="in" filter="fade">
                                      <p:cBhvr>
                                        <p:cTn id="12" dur="1000"/>
                                        <p:tgtEl>
                                          <p:spTgt spid="2">
                                            <p:txEl>
                                              <p:pRg st="14" end="14"/>
                                            </p:txEl>
                                          </p:spTgt>
                                        </p:tgtEl>
                                      </p:cBhvr>
                                    </p:animEffect>
                                    <p:anim calcmode="lin" valueType="num">
                                      <p:cBhvr>
                                        <p:cTn id="13"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4" end="1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5" end="15"/>
                                            </p:txEl>
                                          </p:spTgt>
                                        </p:tgtEl>
                                        <p:attrNameLst>
                                          <p:attrName>style.visibility</p:attrName>
                                        </p:attrNameLst>
                                      </p:cBhvr>
                                      <p:to>
                                        <p:strVal val="visible"/>
                                      </p:to>
                                    </p:set>
                                    <p:animEffect transition="in" filter="fade">
                                      <p:cBhvr>
                                        <p:cTn id="17" dur="1000"/>
                                        <p:tgtEl>
                                          <p:spTgt spid="2">
                                            <p:txEl>
                                              <p:pRg st="15" end="15"/>
                                            </p:txEl>
                                          </p:spTgt>
                                        </p:tgtEl>
                                      </p:cBhvr>
                                    </p:animEffect>
                                    <p:anim calcmode="lin" valueType="num">
                                      <p:cBhvr>
                                        <p:cTn id="18"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5" end="1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16" end="16"/>
                                            </p:txEl>
                                          </p:spTgt>
                                        </p:tgtEl>
                                        <p:attrNameLst>
                                          <p:attrName>style.visibility</p:attrName>
                                        </p:attrNameLst>
                                      </p:cBhvr>
                                      <p:to>
                                        <p:strVal val="visible"/>
                                      </p:to>
                                    </p:set>
                                    <p:animEffect transition="in" filter="fade">
                                      <p:cBhvr>
                                        <p:cTn id="22" dur="1000"/>
                                        <p:tgtEl>
                                          <p:spTgt spid="2">
                                            <p:txEl>
                                              <p:pRg st="16" end="16"/>
                                            </p:txEl>
                                          </p:spTgt>
                                        </p:tgtEl>
                                      </p:cBhvr>
                                    </p:animEffect>
                                    <p:anim calcmode="lin" valueType="num">
                                      <p:cBhvr>
                                        <p:cTn id="23"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0"/>
            <a:ext cx="8585200" cy="6740307"/>
          </a:xfrm>
          <a:prstGeom prst="rect">
            <a:avLst/>
          </a:prstGeom>
        </p:spPr>
        <p:txBody>
          <a:bodyPr wrap="square">
            <a:spAutoFit/>
          </a:bodyPr>
          <a:lstStyle/>
          <a:p>
            <a:r>
              <a:rPr lang="en-US" sz="2400" b="1" dirty="0" smtClean="0"/>
              <a:t>Applicant D</a:t>
            </a:r>
            <a:r>
              <a:rPr lang="en-US" sz="2400" dirty="0"/>
              <a:t>		Age: 30</a:t>
            </a:r>
          </a:p>
          <a:p>
            <a:r>
              <a:rPr lang="en-US" sz="2400" dirty="0"/>
              <a:t>Birth Place:	</a:t>
            </a:r>
            <a:r>
              <a:rPr lang="en-US" sz="2400" dirty="0" smtClean="0"/>
              <a:t>	Georgia</a:t>
            </a:r>
            <a:endParaRPr lang="en-US" sz="2400" dirty="0"/>
          </a:p>
          <a:p>
            <a:r>
              <a:rPr lang="en-US" sz="2400" dirty="0"/>
              <a:t>Ethnicity:		</a:t>
            </a:r>
            <a:r>
              <a:rPr lang="en-US" sz="2400" dirty="0" smtClean="0"/>
              <a:t>White</a:t>
            </a:r>
            <a:r>
              <a:rPr lang="en-US" sz="2400" dirty="0"/>
              <a:t>	</a:t>
            </a:r>
          </a:p>
          <a:p>
            <a:r>
              <a:rPr lang="en-US" sz="2400" dirty="0"/>
              <a:t>Single/Married:	Married-Minerva </a:t>
            </a:r>
            <a:r>
              <a:rPr lang="en-US" sz="2400" dirty="0" smtClean="0"/>
              <a:t>Fort</a:t>
            </a:r>
            <a:endParaRPr lang="en-US" sz="2400" dirty="0"/>
          </a:p>
          <a:p>
            <a:r>
              <a:rPr lang="en-US" sz="2400" dirty="0"/>
              <a:t>Children:		 2 daughters</a:t>
            </a:r>
          </a:p>
          <a:p>
            <a:r>
              <a:rPr lang="en-US" sz="2400" dirty="0"/>
              <a:t>Education:		U.S. Military Academy-West </a:t>
            </a:r>
            <a:r>
              <a:rPr lang="en-US" sz="2400" dirty="0" smtClean="0"/>
              <a:t>Point…</a:t>
            </a:r>
            <a:endParaRPr lang="en-US" sz="2400" dirty="0"/>
          </a:p>
          <a:p>
            <a:r>
              <a:rPr lang="en-US" sz="2400" dirty="0"/>
              <a:t>			Tardies and low grades, but left for sick </a:t>
            </a:r>
            <a:r>
              <a:rPr lang="en-US" sz="2400" dirty="0" smtClean="0"/>
              <a:t>				grandparents</a:t>
            </a:r>
            <a:endParaRPr lang="en-US" sz="2400" dirty="0"/>
          </a:p>
          <a:p>
            <a:r>
              <a:rPr lang="en-US" sz="2400" dirty="0"/>
              <a:t>Work </a:t>
            </a:r>
            <a:r>
              <a:rPr lang="en-US" sz="2400" dirty="0" smtClean="0"/>
              <a:t>Experience:</a:t>
            </a:r>
            <a:r>
              <a:rPr lang="en-US" sz="2400" dirty="0"/>
              <a:t>	</a:t>
            </a:r>
            <a:r>
              <a:rPr lang="en-US" sz="2400" dirty="0" smtClean="0"/>
              <a:t>Store </a:t>
            </a:r>
            <a:r>
              <a:rPr lang="en-US" sz="2400" dirty="0"/>
              <a:t>Clerk, Slave </a:t>
            </a:r>
            <a:r>
              <a:rPr lang="en-US" sz="2400" dirty="0" smtClean="0"/>
              <a:t>trader</a:t>
            </a:r>
            <a:endParaRPr lang="en-US" sz="2400" dirty="0"/>
          </a:p>
          <a:p>
            <a:r>
              <a:rPr lang="en-US" sz="2400" dirty="0"/>
              <a:t>Extra </a:t>
            </a:r>
            <a:r>
              <a:rPr lang="en-US" sz="2400" dirty="0" smtClean="0"/>
              <a:t>Information:</a:t>
            </a:r>
            <a:r>
              <a:rPr lang="en-US" sz="2400" dirty="0"/>
              <a:t>	</a:t>
            </a:r>
            <a:r>
              <a:rPr lang="en-US" sz="2400" dirty="0" smtClean="0"/>
              <a:t>Volunteer-Georgia Militia</a:t>
            </a:r>
          </a:p>
          <a:p>
            <a:endParaRPr lang="en-US" sz="2400" b="1" dirty="0" smtClean="0"/>
          </a:p>
          <a:p>
            <a:r>
              <a:rPr lang="en-US" sz="2400" b="1" dirty="0" smtClean="0"/>
              <a:t>JAMES WALKER FANNIN, JR.</a:t>
            </a:r>
            <a:endParaRPr lang="en-US" sz="2400" dirty="0"/>
          </a:p>
          <a:p>
            <a:pPr marL="342900" lvl="0" indent="-342900">
              <a:buFont typeface="Arial" panose="020B0604020202020204" pitchFamily="34" charset="0"/>
              <a:buChar char="•"/>
            </a:pPr>
            <a:r>
              <a:rPr lang="en-US" sz="2400" b="1" dirty="0"/>
              <a:t>Established plantation</a:t>
            </a:r>
            <a:endParaRPr lang="en-US" sz="2400" dirty="0"/>
          </a:p>
          <a:p>
            <a:pPr marL="342900" lvl="0" indent="-342900">
              <a:buFont typeface="Arial" panose="020B0604020202020204" pitchFamily="34" charset="0"/>
              <a:buChar char="•"/>
            </a:pPr>
            <a:r>
              <a:rPr lang="en-US" sz="2400" b="1" dirty="0"/>
              <a:t>Managing Partner-Slave </a:t>
            </a:r>
            <a:r>
              <a:rPr lang="en-US" sz="2400" b="1" dirty="0" smtClean="0"/>
              <a:t>Trading </a:t>
            </a:r>
            <a:r>
              <a:rPr lang="en-US" sz="2400" b="1" dirty="0"/>
              <a:t>Syndicate</a:t>
            </a:r>
            <a:endParaRPr lang="en-US" sz="2400" dirty="0"/>
          </a:p>
          <a:p>
            <a:pPr marL="342900" lvl="0" indent="-342900">
              <a:buFont typeface="Arial" panose="020B0604020202020204" pitchFamily="34" charset="0"/>
              <a:buChar char="•"/>
            </a:pPr>
            <a:r>
              <a:rPr lang="en-US" sz="2400" b="1" dirty="0"/>
              <a:t>Volunteer-Texas Army</a:t>
            </a:r>
            <a:endParaRPr lang="en-US" sz="2400" dirty="0"/>
          </a:p>
          <a:p>
            <a:pPr marL="342900" lvl="0" indent="-342900">
              <a:buFont typeface="Arial" panose="020B0604020202020204" pitchFamily="34" charset="0"/>
              <a:buChar char="•"/>
            </a:pPr>
            <a:r>
              <a:rPr lang="en-US" sz="2400" b="1" dirty="0"/>
              <a:t>After The Alamo, Colonel Fannin and his soldiers </a:t>
            </a:r>
            <a:r>
              <a:rPr lang="en-US" sz="2400" b="1" dirty="0" smtClean="0"/>
              <a:t>were </a:t>
            </a:r>
          </a:p>
          <a:p>
            <a:pPr lvl="0"/>
            <a:r>
              <a:rPr lang="en-US" sz="2400" b="1" dirty="0"/>
              <a:t>	</a:t>
            </a:r>
            <a:r>
              <a:rPr lang="en-US" sz="2400" b="1" dirty="0" smtClean="0"/>
              <a:t>captured </a:t>
            </a:r>
            <a:r>
              <a:rPr lang="en-US" sz="2400" b="1" dirty="0"/>
              <a:t>and executed by Mexican Army at Goliad</a:t>
            </a:r>
            <a:endParaRPr lang="en-US" sz="2400" dirty="0"/>
          </a:p>
          <a:p>
            <a:pPr marL="342900" lvl="0" indent="-342900">
              <a:buFont typeface="Arial" panose="020B0604020202020204" pitchFamily="34" charset="0"/>
              <a:buChar char="•"/>
            </a:pPr>
            <a:r>
              <a:rPr lang="en-US" sz="2400" b="1" dirty="0"/>
              <a:t>Fannin County named in his </a:t>
            </a:r>
            <a:r>
              <a:rPr lang="en-US" sz="2400" b="1" dirty="0" smtClean="0"/>
              <a:t>honor</a:t>
            </a:r>
            <a:endParaRPr lang="en-US" sz="24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49966" y="3662671"/>
            <a:ext cx="2573634" cy="3195329"/>
          </a:xfrm>
          <a:prstGeom prst="rect">
            <a:avLst/>
          </a:prstGeom>
        </p:spPr>
      </p:pic>
      <p:sp>
        <p:nvSpPr>
          <p:cNvPr id="4" name="Rectangle 3"/>
          <p:cNvSpPr/>
          <p:nvPr/>
        </p:nvSpPr>
        <p:spPr>
          <a:xfrm>
            <a:off x="8343900" y="3175646"/>
            <a:ext cx="3340100" cy="430887"/>
          </a:xfrm>
          <a:prstGeom prst="rect">
            <a:avLst/>
          </a:prstGeom>
        </p:spPr>
        <p:txBody>
          <a:bodyPr wrap="square">
            <a:spAutoFit/>
          </a:bodyPr>
          <a:lstStyle/>
          <a:p>
            <a:r>
              <a:rPr lang="en-US" sz="1100" dirty="0"/>
              <a:t>http://upload.wikimedia.org/wikipedia/commons/f/fd/JamesWFannin.jpg</a:t>
            </a:r>
          </a:p>
        </p:txBody>
      </p:sp>
    </p:spTree>
    <p:extLst>
      <p:ext uri="{BB962C8B-B14F-4D97-AF65-F5344CB8AC3E}">
        <p14:creationId xmlns:p14="http://schemas.microsoft.com/office/powerpoint/2010/main" val="96260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fade">
                                      <p:cBhvr>
                                        <p:cTn id="7" dur="1000"/>
                                        <p:tgtEl>
                                          <p:spTgt spid="2">
                                            <p:txEl>
                                              <p:pRg st="10" end="10"/>
                                            </p:txEl>
                                          </p:spTgt>
                                        </p:tgtEl>
                                      </p:cBhvr>
                                    </p:animEffect>
                                    <p:anim calcmode="lin" valueType="num">
                                      <p:cBhvr>
                                        <p:cTn id="8"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1" end="11"/>
                                            </p:txEl>
                                          </p:spTgt>
                                        </p:tgtEl>
                                        <p:attrNameLst>
                                          <p:attrName>style.visibility</p:attrName>
                                        </p:attrNameLst>
                                      </p:cBhvr>
                                      <p:to>
                                        <p:strVal val="visible"/>
                                      </p:to>
                                    </p:set>
                                    <p:animEffect transition="in" filter="fade">
                                      <p:cBhvr>
                                        <p:cTn id="12" dur="1000"/>
                                        <p:tgtEl>
                                          <p:spTgt spid="2">
                                            <p:txEl>
                                              <p:pRg st="11" end="11"/>
                                            </p:txEl>
                                          </p:spTgt>
                                        </p:tgtEl>
                                      </p:cBhvr>
                                    </p:animEffect>
                                    <p:anim calcmode="lin" valueType="num">
                                      <p:cBhvr>
                                        <p:cTn id="13"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2" end="12"/>
                                            </p:txEl>
                                          </p:spTgt>
                                        </p:tgtEl>
                                        <p:attrNameLst>
                                          <p:attrName>style.visibility</p:attrName>
                                        </p:attrNameLst>
                                      </p:cBhvr>
                                      <p:to>
                                        <p:strVal val="visible"/>
                                      </p:to>
                                    </p:set>
                                    <p:animEffect transition="in" filter="fade">
                                      <p:cBhvr>
                                        <p:cTn id="17" dur="1000"/>
                                        <p:tgtEl>
                                          <p:spTgt spid="2">
                                            <p:txEl>
                                              <p:pRg st="12" end="12"/>
                                            </p:txEl>
                                          </p:spTgt>
                                        </p:tgtEl>
                                      </p:cBhvr>
                                    </p:animEffect>
                                    <p:anim calcmode="lin" valueType="num">
                                      <p:cBhvr>
                                        <p:cTn id="18"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13" end="13"/>
                                            </p:txEl>
                                          </p:spTgt>
                                        </p:tgtEl>
                                        <p:attrNameLst>
                                          <p:attrName>style.visibility</p:attrName>
                                        </p:attrNameLst>
                                      </p:cBhvr>
                                      <p:to>
                                        <p:strVal val="visible"/>
                                      </p:to>
                                    </p:set>
                                    <p:animEffect transition="in" filter="fade">
                                      <p:cBhvr>
                                        <p:cTn id="22" dur="1000"/>
                                        <p:tgtEl>
                                          <p:spTgt spid="2">
                                            <p:txEl>
                                              <p:pRg st="13" end="13"/>
                                            </p:txEl>
                                          </p:spTgt>
                                        </p:tgtEl>
                                      </p:cBhvr>
                                    </p:animEffect>
                                    <p:anim calcmode="lin" valueType="num">
                                      <p:cBhvr>
                                        <p:cTn id="23"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14" end="14"/>
                                            </p:txEl>
                                          </p:spTgt>
                                        </p:tgtEl>
                                        <p:attrNameLst>
                                          <p:attrName>style.visibility</p:attrName>
                                        </p:attrNameLst>
                                      </p:cBhvr>
                                      <p:to>
                                        <p:strVal val="visible"/>
                                      </p:to>
                                    </p:set>
                                    <p:animEffect transition="in" filter="fade">
                                      <p:cBhvr>
                                        <p:cTn id="27" dur="1000"/>
                                        <p:tgtEl>
                                          <p:spTgt spid="2">
                                            <p:txEl>
                                              <p:pRg st="14" end="14"/>
                                            </p:txEl>
                                          </p:spTgt>
                                        </p:tgtEl>
                                      </p:cBhvr>
                                    </p:animEffect>
                                    <p:anim calcmode="lin" valueType="num">
                                      <p:cBhvr>
                                        <p:cTn id="28"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14" end="1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15" end="15"/>
                                            </p:txEl>
                                          </p:spTgt>
                                        </p:tgtEl>
                                        <p:attrNameLst>
                                          <p:attrName>style.visibility</p:attrName>
                                        </p:attrNameLst>
                                      </p:cBhvr>
                                      <p:to>
                                        <p:strVal val="visible"/>
                                      </p:to>
                                    </p:set>
                                    <p:animEffect transition="in" filter="fade">
                                      <p:cBhvr>
                                        <p:cTn id="32" dur="1000"/>
                                        <p:tgtEl>
                                          <p:spTgt spid="2">
                                            <p:txEl>
                                              <p:pRg st="15" end="15"/>
                                            </p:txEl>
                                          </p:spTgt>
                                        </p:tgtEl>
                                      </p:cBhvr>
                                    </p:animEffect>
                                    <p:anim calcmode="lin" valueType="num">
                                      <p:cBhvr>
                                        <p:cTn id="33"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15" end="1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16" end="16"/>
                                            </p:txEl>
                                          </p:spTgt>
                                        </p:tgtEl>
                                        <p:attrNameLst>
                                          <p:attrName>style.visibility</p:attrName>
                                        </p:attrNameLst>
                                      </p:cBhvr>
                                      <p:to>
                                        <p:strVal val="visible"/>
                                      </p:to>
                                    </p:set>
                                    <p:animEffect transition="in" filter="fade">
                                      <p:cBhvr>
                                        <p:cTn id="37" dur="1000"/>
                                        <p:tgtEl>
                                          <p:spTgt spid="2">
                                            <p:txEl>
                                              <p:pRg st="16" end="16"/>
                                            </p:txEl>
                                          </p:spTgt>
                                        </p:tgtEl>
                                      </p:cBhvr>
                                    </p:animEffect>
                                    <p:anim calcmode="lin" valueType="num">
                                      <p:cBhvr>
                                        <p:cTn id="38"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9801" y="0"/>
            <a:ext cx="8683172" cy="6740307"/>
          </a:xfrm>
          <a:prstGeom prst="rect">
            <a:avLst/>
          </a:prstGeom>
          <a:noFill/>
        </p:spPr>
        <p:txBody>
          <a:bodyPr wrap="square" rtlCol="0">
            <a:spAutoFit/>
          </a:bodyPr>
          <a:lstStyle/>
          <a:p>
            <a:r>
              <a:rPr lang="en-US" sz="2400" b="1" dirty="0" smtClean="0"/>
              <a:t>Applicant E</a:t>
            </a:r>
            <a:r>
              <a:rPr lang="en-US" sz="2400" dirty="0" smtClean="0"/>
              <a:t>		Age: 36</a:t>
            </a:r>
          </a:p>
          <a:p>
            <a:r>
              <a:rPr lang="en-US" sz="2400" dirty="0" smtClean="0"/>
              <a:t>Birth Place:		Great Barrington, Massachusetts</a:t>
            </a:r>
          </a:p>
          <a:p>
            <a:r>
              <a:rPr lang="en-US" sz="2400" dirty="0" smtClean="0"/>
              <a:t>Ethnicity:		White</a:t>
            </a:r>
          </a:p>
          <a:p>
            <a:r>
              <a:rPr lang="en-US" sz="2400" dirty="0" smtClean="0"/>
              <a:t>Single/Married:	Married-Mary Smith Jones</a:t>
            </a:r>
          </a:p>
          <a:p>
            <a:r>
              <a:rPr lang="en-US" sz="2400" dirty="0" smtClean="0"/>
              <a:t>Children:		4</a:t>
            </a:r>
          </a:p>
          <a:p>
            <a:r>
              <a:rPr lang="en-US" sz="2400" dirty="0" smtClean="0"/>
              <a:t>Education:		Jefferson Medical College</a:t>
            </a:r>
          </a:p>
          <a:p>
            <a:r>
              <a:rPr lang="en-US" sz="2400" dirty="0" smtClean="0"/>
              <a:t>Work Experience:	Physician (New York and Pennsylvania)</a:t>
            </a:r>
          </a:p>
          <a:p>
            <a:r>
              <a:rPr lang="en-US" sz="2400" dirty="0"/>
              <a:t>	</a:t>
            </a:r>
            <a:r>
              <a:rPr lang="en-US" sz="2400" dirty="0" smtClean="0"/>
              <a:t>		Store Merchant (New Orleans)</a:t>
            </a:r>
          </a:p>
          <a:p>
            <a:r>
              <a:rPr lang="en-US" sz="2400" dirty="0" smtClean="0"/>
              <a:t>Extra Information:	Arrested Pennsylvania for unpaid debts </a:t>
            </a:r>
          </a:p>
          <a:p>
            <a:endParaRPr lang="en-US" sz="2400" b="1" dirty="0" smtClean="0"/>
          </a:p>
          <a:p>
            <a:r>
              <a:rPr lang="en-US" sz="2400" b="1" dirty="0" smtClean="0"/>
              <a:t>ANSON JONES</a:t>
            </a:r>
          </a:p>
          <a:p>
            <a:pPr marL="342900" indent="-342900">
              <a:buFont typeface="Arial" panose="020B0604020202020204" pitchFamily="34" charset="0"/>
              <a:buChar char="•"/>
            </a:pPr>
            <a:r>
              <a:rPr lang="en-US" sz="2400" b="1" dirty="0" smtClean="0"/>
              <a:t>Medical Practice in Brazoria</a:t>
            </a:r>
          </a:p>
          <a:p>
            <a:pPr marL="342900" indent="-342900">
              <a:buFont typeface="Arial" panose="020B0604020202020204" pitchFamily="34" charset="0"/>
              <a:buChar char="•"/>
            </a:pPr>
            <a:r>
              <a:rPr lang="en-US" sz="2400" b="1" dirty="0" smtClean="0"/>
              <a:t>Served as Surgeon to </a:t>
            </a:r>
            <a:r>
              <a:rPr lang="en-US" sz="2400" b="1" dirty="0"/>
              <a:t>T</a:t>
            </a:r>
            <a:r>
              <a:rPr lang="en-US" sz="2400" b="1" dirty="0" smtClean="0"/>
              <a:t>exas Army</a:t>
            </a:r>
          </a:p>
          <a:p>
            <a:pPr marL="342900" indent="-342900">
              <a:buFont typeface="Arial" panose="020B0604020202020204" pitchFamily="34" charset="0"/>
              <a:buChar char="•"/>
            </a:pPr>
            <a:r>
              <a:rPr lang="en-US" sz="2400" b="1" dirty="0" smtClean="0"/>
              <a:t>Served as Texas Minister to the United States</a:t>
            </a:r>
          </a:p>
          <a:p>
            <a:pPr marL="342900" indent="-342900">
              <a:buFont typeface="Arial" panose="020B0604020202020204" pitchFamily="34" charset="0"/>
              <a:buChar char="•"/>
            </a:pPr>
            <a:r>
              <a:rPr lang="en-US" sz="2400" b="1" dirty="0" smtClean="0"/>
              <a:t>4</a:t>
            </a:r>
            <a:r>
              <a:rPr lang="en-US" sz="2400" b="1" baseline="30000" dirty="0" smtClean="0"/>
              <a:t>th</a:t>
            </a:r>
            <a:r>
              <a:rPr lang="en-US" sz="2400" b="1" dirty="0" smtClean="0"/>
              <a:t>/Last President Republic of Texas (1844-1846)</a:t>
            </a:r>
          </a:p>
          <a:p>
            <a:pPr marL="342900" indent="-342900">
              <a:buFont typeface="Arial" panose="020B0604020202020204" pitchFamily="34" charset="0"/>
              <a:buChar char="•"/>
            </a:pPr>
            <a:r>
              <a:rPr lang="en-US" sz="2400" b="1" dirty="0" smtClean="0"/>
              <a:t>Served as Republic of Texas Senator</a:t>
            </a:r>
          </a:p>
          <a:p>
            <a:pPr marL="342900" indent="-342900">
              <a:buFont typeface="Arial" panose="020B0604020202020204" pitchFamily="34" charset="0"/>
              <a:buChar char="•"/>
            </a:pPr>
            <a:r>
              <a:rPr lang="en-US" sz="2400" b="1" dirty="0" smtClean="0"/>
              <a:t>Served as Republic of Texas Secretary of State</a:t>
            </a:r>
          </a:p>
          <a:p>
            <a:pPr marL="342900" indent="-342900">
              <a:buFont typeface="Arial" panose="020B0604020202020204" pitchFamily="34" charset="0"/>
              <a:buChar char="•"/>
            </a:pPr>
            <a:r>
              <a:rPr lang="en-US" sz="2400" b="1" dirty="0"/>
              <a:t> </a:t>
            </a:r>
            <a:r>
              <a:rPr lang="en-US" sz="2400" b="1" dirty="0" smtClean="0"/>
              <a:t>Became wealthy farmer</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26880" y="3798390"/>
            <a:ext cx="2390320" cy="3059610"/>
          </a:xfrm>
          <a:prstGeom prst="rect">
            <a:avLst/>
          </a:prstGeom>
        </p:spPr>
      </p:pic>
      <p:sp>
        <p:nvSpPr>
          <p:cNvPr id="4" name="Rectangle 3"/>
          <p:cNvSpPr/>
          <p:nvPr/>
        </p:nvSpPr>
        <p:spPr>
          <a:xfrm>
            <a:off x="8226880" y="3311365"/>
            <a:ext cx="3634920" cy="430887"/>
          </a:xfrm>
          <a:prstGeom prst="rect">
            <a:avLst/>
          </a:prstGeom>
        </p:spPr>
        <p:txBody>
          <a:bodyPr wrap="square">
            <a:spAutoFit/>
          </a:bodyPr>
          <a:lstStyle/>
          <a:p>
            <a:r>
              <a:rPr lang="en-US" sz="1100" dirty="0"/>
              <a:t>http://jeffline.jefferson.edu/SML/Archives/Highlights/Jones/jones1.jpg</a:t>
            </a:r>
          </a:p>
        </p:txBody>
      </p:sp>
    </p:spTree>
    <p:extLst>
      <p:ext uri="{BB962C8B-B14F-4D97-AF65-F5344CB8AC3E}">
        <p14:creationId xmlns:p14="http://schemas.microsoft.com/office/powerpoint/2010/main" val="1704335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 calcmode="lin" valueType="num">
                                      <p:cBhvr additive="base">
                                        <p:cTn id="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anim calcmode="lin" valueType="num">
                                      <p:cBhvr additive="base">
                                        <p:cTn id="1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12" end="12"/>
                                            </p:txEl>
                                          </p:spTgt>
                                        </p:tgtEl>
                                        <p:attrNameLst>
                                          <p:attrName>style.visibility</p:attrName>
                                        </p:attrNameLst>
                                      </p:cBhvr>
                                      <p:to>
                                        <p:strVal val="visible"/>
                                      </p:to>
                                    </p:set>
                                    <p:anim calcmode="lin" valueType="num">
                                      <p:cBhvr additive="base">
                                        <p:cTn id="1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13" end="13"/>
                                            </p:txEl>
                                          </p:spTgt>
                                        </p:tgtEl>
                                        <p:attrNameLst>
                                          <p:attrName>style.visibility</p:attrName>
                                        </p:attrNameLst>
                                      </p:cBhvr>
                                      <p:to>
                                        <p:strVal val="visible"/>
                                      </p:to>
                                    </p:set>
                                    <p:anim calcmode="lin" valueType="num">
                                      <p:cBhvr additive="base">
                                        <p:cTn id="19"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3" end="1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14" end="14"/>
                                            </p:txEl>
                                          </p:spTgt>
                                        </p:tgtEl>
                                        <p:attrNameLst>
                                          <p:attrName>style.visibility</p:attrName>
                                        </p:attrNameLst>
                                      </p:cBhvr>
                                      <p:to>
                                        <p:strVal val="visible"/>
                                      </p:to>
                                    </p:set>
                                    <p:anim calcmode="lin" valueType="num">
                                      <p:cBhvr additive="base">
                                        <p:cTn id="23"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4" end="1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15" end="15"/>
                                            </p:txEl>
                                          </p:spTgt>
                                        </p:tgtEl>
                                        <p:attrNameLst>
                                          <p:attrName>style.visibility</p:attrName>
                                        </p:attrNameLst>
                                      </p:cBhvr>
                                      <p:to>
                                        <p:strVal val="visible"/>
                                      </p:to>
                                    </p:set>
                                    <p:anim calcmode="lin" valueType="num">
                                      <p:cBhvr additive="base">
                                        <p:cTn id="27"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15" end="1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16" end="16"/>
                                            </p:txEl>
                                          </p:spTgt>
                                        </p:tgtEl>
                                        <p:attrNameLst>
                                          <p:attrName>style.visibility</p:attrName>
                                        </p:attrNameLst>
                                      </p:cBhvr>
                                      <p:to>
                                        <p:strVal val="visible"/>
                                      </p:to>
                                    </p:set>
                                    <p:anim calcmode="lin" valueType="num">
                                      <p:cBhvr additive="base">
                                        <p:cTn id="31" dur="500" fill="hold"/>
                                        <p:tgtEl>
                                          <p:spTgt spid="2">
                                            <p:txEl>
                                              <p:pRg st="16" end="1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16" end="1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17" end="17"/>
                                            </p:txEl>
                                          </p:spTgt>
                                        </p:tgtEl>
                                        <p:attrNameLst>
                                          <p:attrName>style.visibility</p:attrName>
                                        </p:attrNameLst>
                                      </p:cBhvr>
                                      <p:to>
                                        <p:strVal val="visible"/>
                                      </p:to>
                                    </p:set>
                                    <p:anim calcmode="lin" valueType="num">
                                      <p:cBhvr additive="base">
                                        <p:cTn id="35" dur="500" fill="hold"/>
                                        <p:tgtEl>
                                          <p:spTgt spid="2">
                                            <p:txEl>
                                              <p:pRg st="17" end="1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0100" y="-12700"/>
            <a:ext cx="9880600" cy="6740307"/>
          </a:xfrm>
          <a:prstGeom prst="rect">
            <a:avLst/>
          </a:prstGeom>
        </p:spPr>
        <p:txBody>
          <a:bodyPr wrap="square">
            <a:spAutoFit/>
          </a:bodyPr>
          <a:lstStyle/>
          <a:p>
            <a:r>
              <a:rPr lang="en-US" sz="2400" b="1" dirty="0" smtClean="0"/>
              <a:t>Applicant F</a:t>
            </a:r>
            <a:r>
              <a:rPr lang="en-US" sz="2400" dirty="0"/>
              <a:t>	</a:t>
            </a:r>
            <a:r>
              <a:rPr lang="en-US" sz="2400" dirty="0" smtClean="0"/>
              <a:t>	Age</a:t>
            </a:r>
            <a:r>
              <a:rPr lang="en-US" sz="2400" dirty="0"/>
              <a:t>: 36</a:t>
            </a:r>
          </a:p>
          <a:p>
            <a:r>
              <a:rPr lang="en-US" sz="2400" dirty="0"/>
              <a:t>Birth Place:	</a:t>
            </a:r>
            <a:r>
              <a:rPr lang="en-US" sz="2400" dirty="0" smtClean="0"/>
              <a:t>	Louisville</a:t>
            </a:r>
            <a:r>
              <a:rPr lang="en-US" sz="2400" dirty="0"/>
              <a:t>, Georgia	</a:t>
            </a:r>
          </a:p>
          <a:p>
            <a:r>
              <a:rPr lang="en-US" sz="2400" dirty="0"/>
              <a:t>Ethnicity:		</a:t>
            </a:r>
            <a:r>
              <a:rPr lang="en-US" sz="2400" dirty="0" smtClean="0"/>
              <a:t>White</a:t>
            </a:r>
            <a:r>
              <a:rPr lang="en-US" sz="2400" dirty="0"/>
              <a:t>		</a:t>
            </a:r>
          </a:p>
          <a:p>
            <a:r>
              <a:rPr lang="en-US" sz="2400" dirty="0"/>
              <a:t>Single/Married:	Married-Tabitha </a:t>
            </a:r>
            <a:r>
              <a:rPr lang="en-US" sz="2400" dirty="0" smtClean="0"/>
              <a:t>Jordan, Henrietta </a:t>
            </a:r>
            <a:r>
              <a:rPr lang="en-US" sz="2400" dirty="0"/>
              <a:t>Maffitt</a:t>
            </a:r>
          </a:p>
          <a:p>
            <a:r>
              <a:rPr lang="en-US" sz="2400" dirty="0"/>
              <a:t>Children:		2 daughters</a:t>
            </a:r>
          </a:p>
          <a:p>
            <a:r>
              <a:rPr lang="en-US" sz="2400" dirty="0"/>
              <a:t>Education:		</a:t>
            </a:r>
            <a:r>
              <a:rPr lang="en-US" sz="2400" dirty="0" smtClean="0"/>
              <a:t>Homeschooled, Accepted </a:t>
            </a:r>
            <a:r>
              <a:rPr lang="en-US" sz="2400" dirty="0"/>
              <a:t>to Princeton </a:t>
            </a:r>
            <a:r>
              <a:rPr lang="en-US" sz="2400" dirty="0" smtClean="0"/>
              <a:t>University</a:t>
            </a:r>
            <a:endParaRPr lang="en-US" sz="2400" dirty="0"/>
          </a:p>
          <a:p>
            <a:r>
              <a:rPr lang="en-US" sz="2400" dirty="0"/>
              <a:t>Work </a:t>
            </a:r>
            <a:r>
              <a:rPr lang="en-US" sz="2400" dirty="0" smtClean="0"/>
              <a:t>Experience:</a:t>
            </a:r>
            <a:r>
              <a:rPr lang="en-US" sz="2400" dirty="0"/>
              <a:t>	</a:t>
            </a:r>
            <a:r>
              <a:rPr lang="en-US" sz="2400" dirty="0" smtClean="0"/>
              <a:t>Store </a:t>
            </a:r>
            <a:r>
              <a:rPr lang="en-US" sz="2400" dirty="0"/>
              <a:t>Merchant, Newspaper Business		</a:t>
            </a:r>
          </a:p>
          <a:p>
            <a:r>
              <a:rPr lang="en-US" sz="2400" dirty="0"/>
              <a:t>Extra </a:t>
            </a:r>
            <a:r>
              <a:rPr lang="en-US" sz="2400" dirty="0" smtClean="0"/>
              <a:t>Information:	Private secretary to Georgia Governor</a:t>
            </a:r>
          </a:p>
          <a:p>
            <a:r>
              <a:rPr lang="en-US" sz="2400" dirty="0"/>
              <a:t>	</a:t>
            </a:r>
            <a:r>
              <a:rPr lang="en-US" sz="2400" dirty="0" smtClean="0"/>
              <a:t>			George M. Troup</a:t>
            </a:r>
          </a:p>
          <a:p>
            <a:r>
              <a:rPr lang="en-US" sz="2400" dirty="0"/>
              <a:t>	</a:t>
            </a:r>
            <a:r>
              <a:rPr lang="en-US" sz="2400" dirty="0" smtClean="0"/>
              <a:t>		Georgia State Senator (1 term)</a:t>
            </a:r>
            <a:endParaRPr lang="en-US" sz="2400" dirty="0"/>
          </a:p>
          <a:p>
            <a:endParaRPr lang="en-US" sz="2400" b="1" dirty="0" smtClean="0"/>
          </a:p>
          <a:p>
            <a:r>
              <a:rPr lang="en-US" sz="2400" b="1" dirty="0" smtClean="0"/>
              <a:t>MIRABEAU </a:t>
            </a:r>
            <a:r>
              <a:rPr lang="en-US" sz="2400" b="1" dirty="0"/>
              <a:t>BUONAPARTE LAMAR</a:t>
            </a:r>
            <a:endParaRPr lang="en-US" sz="2400" dirty="0"/>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Fought at Battle of San Jacinto</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Elected </a:t>
            </a:r>
            <a:r>
              <a:rPr lang="en-US" sz="2400" b="1" dirty="0" smtClean="0">
                <a:ea typeface="Times New Roman" panose="02020603050405020304" pitchFamily="18" charset="0"/>
              </a:rPr>
              <a:t>as the first </a:t>
            </a:r>
            <a:r>
              <a:rPr lang="en-US" sz="2400" b="1" dirty="0">
                <a:ea typeface="Times New Roman" panose="02020603050405020304" pitchFamily="18" charset="0"/>
              </a:rPr>
              <a:t>Vice President Republic of Texas</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Elected </a:t>
            </a:r>
            <a:r>
              <a:rPr lang="en-US" sz="2400" b="1" dirty="0" smtClean="0">
                <a:ea typeface="Times New Roman" panose="02020603050405020304" pitchFamily="18" charset="0"/>
              </a:rPr>
              <a:t>as the second </a:t>
            </a:r>
            <a:r>
              <a:rPr lang="en-US" sz="2400" b="1" dirty="0">
                <a:ea typeface="Times New Roman" panose="02020603050405020304" pitchFamily="18" charset="0"/>
              </a:rPr>
              <a:t>President Republic of Texas</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Elected Texas State Legislature</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Appointed U. S. Minister to Nicaragua</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Lamar County named in his honor</a:t>
            </a:r>
            <a:endParaRPr lang="en-US" sz="2400" dirty="0">
              <a:effectLst/>
              <a:ea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81950" y="3301884"/>
            <a:ext cx="2698750" cy="3556115"/>
          </a:xfrm>
          <a:prstGeom prst="rect">
            <a:avLst/>
          </a:prstGeom>
        </p:spPr>
      </p:pic>
      <p:sp>
        <p:nvSpPr>
          <p:cNvPr id="4" name="Rectangle 3"/>
          <p:cNvSpPr/>
          <p:nvPr/>
        </p:nvSpPr>
        <p:spPr>
          <a:xfrm>
            <a:off x="8102600" y="2863666"/>
            <a:ext cx="2971800" cy="438218"/>
          </a:xfrm>
          <a:prstGeom prst="rect">
            <a:avLst/>
          </a:prstGeom>
        </p:spPr>
        <p:txBody>
          <a:bodyPr wrap="square">
            <a:spAutoFit/>
          </a:bodyPr>
          <a:lstStyle/>
          <a:p>
            <a:r>
              <a:rPr lang="en-US" sz="1100" dirty="0"/>
              <a:t>http://www.sonofthesouth.net/texas/pictures/mirabeau-lamar.jpg</a:t>
            </a:r>
          </a:p>
        </p:txBody>
      </p:sp>
    </p:spTree>
    <p:extLst>
      <p:ext uri="{BB962C8B-B14F-4D97-AF65-F5344CB8AC3E}">
        <p14:creationId xmlns:p14="http://schemas.microsoft.com/office/powerpoint/2010/main" val="212970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1" end="11"/>
                                            </p:txEl>
                                          </p:spTgt>
                                        </p:tgtEl>
                                        <p:attrNameLst>
                                          <p:attrName>style.visibility</p:attrName>
                                        </p:attrNameLst>
                                      </p:cBhvr>
                                      <p:to>
                                        <p:strVal val="visible"/>
                                      </p:to>
                                    </p:set>
                                    <p:animEffect transition="in" filter="fade">
                                      <p:cBhvr>
                                        <p:cTn id="7" dur="1000"/>
                                        <p:tgtEl>
                                          <p:spTgt spid="2">
                                            <p:txEl>
                                              <p:pRg st="11" end="11"/>
                                            </p:txEl>
                                          </p:spTgt>
                                        </p:tgtEl>
                                      </p:cBhvr>
                                    </p:animEffect>
                                    <p:anim calcmode="lin" valueType="num">
                                      <p:cBhvr>
                                        <p:cTn id="8"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2" end="12"/>
                                            </p:txEl>
                                          </p:spTgt>
                                        </p:tgtEl>
                                        <p:attrNameLst>
                                          <p:attrName>style.visibility</p:attrName>
                                        </p:attrNameLst>
                                      </p:cBhvr>
                                      <p:to>
                                        <p:strVal val="visible"/>
                                      </p:to>
                                    </p:set>
                                    <p:animEffect transition="in" filter="fade">
                                      <p:cBhvr>
                                        <p:cTn id="12" dur="1000"/>
                                        <p:tgtEl>
                                          <p:spTgt spid="2">
                                            <p:txEl>
                                              <p:pRg st="12" end="12"/>
                                            </p:txEl>
                                          </p:spTgt>
                                        </p:tgtEl>
                                      </p:cBhvr>
                                    </p:animEffect>
                                    <p:anim calcmode="lin" valueType="num">
                                      <p:cBhvr>
                                        <p:cTn id="13"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3" end="13"/>
                                            </p:txEl>
                                          </p:spTgt>
                                        </p:tgtEl>
                                        <p:attrNameLst>
                                          <p:attrName>style.visibility</p:attrName>
                                        </p:attrNameLst>
                                      </p:cBhvr>
                                      <p:to>
                                        <p:strVal val="visible"/>
                                      </p:to>
                                    </p:set>
                                    <p:animEffect transition="in" filter="fade">
                                      <p:cBhvr>
                                        <p:cTn id="17" dur="1000"/>
                                        <p:tgtEl>
                                          <p:spTgt spid="2">
                                            <p:txEl>
                                              <p:pRg st="13" end="13"/>
                                            </p:txEl>
                                          </p:spTgt>
                                        </p:tgtEl>
                                      </p:cBhvr>
                                    </p:animEffect>
                                    <p:anim calcmode="lin" valueType="num">
                                      <p:cBhvr>
                                        <p:cTn id="18"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14" end="14"/>
                                            </p:txEl>
                                          </p:spTgt>
                                        </p:tgtEl>
                                        <p:attrNameLst>
                                          <p:attrName>style.visibility</p:attrName>
                                        </p:attrNameLst>
                                      </p:cBhvr>
                                      <p:to>
                                        <p:strVal val="visible"/>
                                      </p:to>
                                    </p:set>
                                    <p:animEffect transition="in" filter="fade">
                                      <p:cBhvr>
                                        <p:cTn id="22" dur="1000"/>
                                        <p:tgtEl>
                                          <p:spTgt spid="2">
                                            <p:txEl>
                                              <p:pRg st="14" end="14"/>
                                            </p:txEl>
                                          </p:spTgt>
                                        </p:tgtEl>
                                      </p:cBhvr>
                                    </p:animEffect>
                                    <p:anim calcmode="lin" valueType="num">
                                      <p:cBhvr>
                                        <p:cTn id="23"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4" end="1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15" end="15"/>
                                            </p:txEl>
                                          </p:spTgt>
                                        </p:tgtEl>
                                        <p:attrNameLst>
                                          <p:attrName>style.visibility</p:attrName>
                                        </p:attrNameLst>
                                      </p:cBhvr>
                                      <p:to>
                                        <p:strVal val="visible"/>
                                      </p:to>
                                    </p:set>
                                    <p:animEffect transition="in" filter="fade">
                                      <p:cBhvr>
                                        <p:cTn id="27" dur="1000"/>
                                        <p:tgtEl>
                                          <p:spTgt spid="2">
                                            <p:txEl>
                                              <p:pRg st="15" end="15"/>
                                            </p:txEl>
                                          </p:spTgt>
                                        </p:tgtEl>
                                      </p:cBhvr>
                                    </p:animEffect>
                                    <p:anim calcmode="lin" valueType="num">
                                      <p:cBhvr>
                                        <p:cTn id="28"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15" end="1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16" end="16"/>
                                            </p:txEl>
                                          </p:spTgt>
                                        </p:tgtEl>
                                        <p:attrNameLst>
                                          <p:attrName>style.visibility</p:attrName>
                                        </p:attrNameLst>
                                      </p:cBhvr>
                                      <p:to>
                                        <p:strVal val="visible"/>
                                      </p:to>
                                    </p:set>
                                    <p:animEffect transition="in" filter="fade">
                                      <p:cBhvr>
                                        <p:cTn id="32" dur="1000"/>
                                        <p:tgtEl>
                                          <p:spTgt spid="2">
                                            <p:txEl>
                                              <p:pRg st="16" end="16"/>
                                            </p:txEl>
                                          </p:spTgt>
                                        </p:tgtEl>
                                      </p:cBhvr>
                                    </p:animEffect>
                                    <p:anim calcmode="lin" valueType="num">
                                      <p:cBhvr>
                                        <p:cTn id="33"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16" end="1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17" end="17"/>
                                            </p:txEl>
                                          </p:spTgt>
                                        </p:tgtEl>
                                        <p:attrNameLst>
                                          <p:attrName>style.visibility</p:attrName>
                                        </p:attrNameLst>
                                      </p:cBhvr>
                                      <p:to>
                                        <p:strVal val="visible"/>
                                      </p:to>
                                    </p:set>
                                    <p:animEffect transition="in" filter="fade">
                                      <p:cBhvr>
                                        <p:cTn id="37" dur="1000"/>
                                        <p:tgtEl>
                                          <p:spTgt spid="2">
                                            <p:txEl>
                                              <p:pRg st="17" end="17"/>
                                            </p:txEl>
                                          </p:spTgt>
                                        </p:tgtEl>
                                      </p:cBhvr>
                                    </p:animEffect>
                                    <p:anim calcmode="lin" valueType="num">
                                      <p:cBhvr>
                                        <p:cTn id="38" dur="1000" fill="hold"/>
                                        <p:tgtEl>
                                          <p:spTgt spid="2">
                                            <p:txEl>
                                              <p:pRg st="17" end="17"/>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813" y="1"/>
            <a:ext cx="10428287" cy="6905406"/>
          </a:xfrm>
          <a:prstGeom prst="rect">
            <a:avLst/>
          </a:prstGeom>
        </p:spPr>
        <p:txBody>
          <a:bodyPr wrap="square">
            <a:spAutoFit/>
          </a:bodyPr>
          <a:lstStyle/>
          <a:p>
            <a:r>
              <a:rPr lang="en-US" sz="2400" b="1" dirty="0" smtClean="0"/>
              <a:t>Applicant G</a:t>
            </a:r>
            <a:r>
              <a:rPr lang="en-US" sz="2400" dirty="0"/>
              <a:t>		Age: 31</a:t>
            </a:r>
          </a:p>
          <a:p>
            <a:r>
              <a:rPr lang="en-US" sz="2400" dirty="0"/>
              <a:t>Birth Place:	</a:t>
            </a:r>
            <a:r>
              <a:rPr lang="en-US" sz="2400" dirty="0" smtClean="0"/>
              <a:t>	Pendleton</a:t>
            </a:r>
            <a:r>
              <a:rPr lang="en-US" sz="2400" dirty="0"/>
              <a:t>, South Carolina	</a:t>
            </a:r>
          </a:p>
          <a:p>
            <a:r>
              <a:rPr lang="en-US" sz="2400" dirty="0"/>
              <a:t>Ethnicity:		White</a:t>
            </a:r>
          </a:p>
          <a:p>
            <a:r>
              <a:rPr lang="en-US" sz="2400" dirty="0" smtClean="0"/>
              <a:t>Single/Married</a:t>
            </a:r>
            <a:r>
              <a:rPr lang="en-US" sz="2400" dirty="0"/>
              <a:t>:	Married-Mary Francis “Polly” Cleveland</a:t>
            </a:r>
          </a:p>
          <a:p>
            <a:r>
              <a:rPr lang="en-US" sz="2400" dirty="0"/>
              <a:t>Children:		7 children	</a:t>
            </a:r>
          </a:p>
          <a:p>
            <a:r>
              <a:rPr lang="en-US" sz="2400" dirty="0"/>
              <a:t>Education:	</a:t>
            </a:r>
            <a:r>
              <a:rPr lang="en-US" sz="2400" dirty="0" smtClean="0"/>
              <a:t>	Homeschooled</a:t>
            </a:r>
            <a:endParaRPr lang="en-US" sz="2400" dirty="0"/>
          </a:p>
          <a:p>
            <a:r>
              <a:rPr lang="en-US" sz="2400" dirty="0"/>
              <a:t>Work </a:t>
            </a:r>
            <a:r>
              <a:rPr lang="en-US" sz="2400" dirty="0" smtClean="0"/>
              <a:t>Experience:</a:t>
            </a:r>
            <a:r>
              <a:rPr lang="en-US" sz="2400" dirty="0"/>
              <a:t>	</a:t>
            </a:r>
            <a:r>
              <a:rPr lang="en-US" sz="2400" dirty="0" smtClean="0"/>
              <a:t>Attorney, </a:t>
            </a:r>
            <a:r>
              <a:rPr lang="en-US" sz="2400" dirty="0"/>
              <a:t>Gold Mining </a:t>
            </a:r>
            <a:r>
              <a:rPr lang="en-US" sz="2400" dirty="0" smtClean="0"/>
              <a:t>Business (Georgia)</a:t>
            </a:r>
            <a:r>
              <a:rPr lang="en-US" sz="2400" dirty="0"/>
              <a:t>	</a:t>
            </a:r>
          </a:p>
          <a:p>
            <a:r>
              <a:rPr lang="en-US" sz="2400" dirty="0"/>
              <a:t>Extra </a:t>
            </a:r>
            <a:r>
              <a:rPr lang="en-US" sz="2400" dirty="0" smtClean="0"/>
              <a:t>Information:</a:t>
            </a:r>
            <a:r>
              <a:rPr lang="en-US" sz="2400" dirty="0"/>
              <a:t>	</a:t>
            </a:r>
            <a:r>
              <a:rPr lang="en-US" sz="2400" dirty="0" smtClean="0"/>
              <a:t>His mining </a:t>
            </a:r>
            <a:r>
              <a:rPr lang="en-US" sz="2400" dirty="0"/>
              <a:t>m</a:t>
            </a:r>
            <a:r>
              <a:rPr lang="en-US" sz="2400" dirty="0" smtClean="0"/>
              <a:t>anagers robbed him and fled to Mexican Texas</a:t>
            </a:r>
            <a:endParaRPr lang="en-US" sz="2400" dirty="0"/>
          </a:p>
          <a:p>
            <a:endParaRPr lang="en-US" sz="2400" b="1" dirty="0" smtClean="0"/>
          </a:p>
          <a:p>
            <a:r>
              <a:rPr lang="en-US" sz="2400" b="1" dirty="0" smtClean="0"/>
              <a:t>THOMAS </a:t>
            </a:r>
            <a:r>
              <a:rPr lang="en-US" sz="2400" b="1" dirty="0"/>
              <a:t>JEFFERSON RUSK</a:t>
            </a:r>
            <a:endParaRPr lang="en-US" sz="2400" dirty="0"/>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Appointed Inspector general of the Republic of Texas Army</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Signer of Texas Declaration of Independence</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Appointed Secretary of War-Republic of Texas</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Appointed Commander-in-Chief Republic of Texas Army</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Chief Justice Republic of Texas Supreme Court</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Elected U. S. Senator</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Organized Nacogdoches University-Served as Vice President</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smtClean="0">
                <a:ea typeface="Times New Roman" panose="02020603050405020304" pitchFamily="18" charset="0"/>
              </a:rPr>
              <a:t>City of Rusk </a:t>
            </a:r>
            <a:r>
              <a:rPr lang="en-US" sz="2400" b="1" dirty="0">
                <a:ea typeface="Times New Roman" panose="02020603050405020304" pitchFamily="18" charset="0"/>
              </a:rPr>
              <a:t>and Rusk County named in his honor</a:t>
            </a:r>
            <a:endParaRPr lang="en-US" sz="2400" dirty="0">
              <a:effectLst/>
              <a:ea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57456" y="3493473"/>
            <a:ext cx="2619375" cy="3333750"/>
          </a:xfrm>
          <a:prstGeom prst="rect">
            <a:avLst/>
          </a:prstGeom>
        </p:spPr>
      </p:pic>
      <p:sp>
        <p:nvSpPr>
          <p:cNvPr id="4" name="Rectangle 3"/>
          <p:cNvSpPr/>
          <p:nvPr/>
        </p:nvSpPr>
        <p:spPr>
          <a:xfrm>
            <a:off x="8788401" y="3153679"/>
            <a:ext cx="2757486" cy="261610"/>
          </a:xfrm>
          <a:prstGeom prst="rect">
            <a:avLst/>
          </a:prstGeom>
        </p:spPr>
        <p:txBody>
          <a:bodyPr wrap="none">
            <a:spAutoFit/>
          </a:bodyPr>
          <a:lstStyle/>
          <a:p>
            <a:r>
              <a:rPr lang="en-US" sz="1100" dirty="0"/>
              <a:t>http://www.lsjunction.com/people/rusk.htm</a:t>
            </a:r>
          </a:p>
        </p:txBody>
      </p:sp>
    </p:spTree>
    <p:extLst>
      <p:ext uri="{BB962C8B-B14F-4D97-AF65-F5344CB8AC3E}">
        <p14:creationId xmlns:p14="http://schemas.microsoft.com/office/powerpoint/2010/main" val="3606660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animEffect transition="in" filter="fade">
                                      <p:cBhvr>
                                        <p:cTn id="7" dur="1000"/>
                                        <p:tgtEl>
                                          <p:spTgt spid="2">
                                            <p:txEl>
                                              <p:pRg st="9" end="9"/>
                                            </p:txEl>
                                          </p:spTgt>
                                        </p:tgtEl>
                                      </p:cBhvr>
                                    </p:animEffect>
                                    <p:anim calcmode="lin" valueType="num">
                                      <p:cBhvr>
                                        <p:cTn id="8"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9" end="9"/>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0" end="10"/>
                                            </p:txEl>
                                          </p:spTgt>
                                        </p:tgtEl>
                                        <p:attrNameLst>
                                          <p:attrName>style.visibility</p:attrName>
                                        </p:attrNameLst>
                                      </p:cBhvr>
                                      <p:to>
                                        <p:strVal val="visible"/>
                                      </p:to>
                                    </p:set>
                                    <p:animEffect transition="in" filter="fade">
                                      <p:cBhvr>
                                        <p:cTn id="12" dur="1000"/>
                                        <p:tgtEl>
                                          <p:spTgt spid="2">
                                            <p:txEl>
                                              <p:pRg st="10" end="10"/>
                                            </p:txEl>
                                          </p:spTgt>
                                        </p:tgtEl>
                                      </p:cBhvr>
                                    </p:animEffect>
                                    <p:anim calcmode="lin" valueType="num">
                                      <p:cBhvr>
                                        <p:cTn id="13"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1" end="11"/>
                                            </p:txEl>
                                          </p:spTgt>
                                        </p:tgtEl>
                                        <p:attrNameLst>
                                          <p:attrName>style.visibility</p:attrName>
                                        </p:attrNameLst>
                                      </p:cBhvr>
                                      <p:to>
                                        <p:strVal val="visible"/>
                                      </p:to>
                                    </p:set>
                                    <p:animEffect transition="in" filter="fade">
                                      <p:cBhvr>
                                        <p:cTn id="17" dur="1000"/>
                                        <p:tgtEl>
                                          <p:spTgt spid="2">
                                            <p:txEl>
                                              <p:pRg st="11" end="11"/>
                                            </p:txEl>
                                          </p:spTgt>
                                        </p:tgtEl>
                                      </p:cBhvr>
                                    </p:animEffect>
                                    <p:anim calcmode="lin" valueType="num">
                                      <p:cBhvr>
                                        <p:cTn id="18"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12" end="12"/>
                                            </p:txEl>
                                          </p:spTgt>
                                        </p:tgtEl>
                                        <p:attrNameLst>
                                          <p:attrName>style.visibility</p:attrName>
                                        </p:attrNameLst>
                                      </p:cBhvr>
                                      <p:to>
                                        <p:strVal val="visible"/>
                                      </p:to>
                                    </p:set>
                                    <p:animEffect transition="in" filter="fade">
                                      <p:cBhvr>
                                        <p:cTn id="22" dur="1000"/>
                                        <p:tgtEl>
                                          <p:spTgt spid="2">
                                            <p:txEl>
                                              <p:pRg st="12" end="12"/>
                                            </p:txEl>
                                          </p:spTgt>
                                        </p:tgtEl>
                                      </p:cBhvr>
                                    </p:animEffect>
                                    <p:anim calcmode="lin" valueType="num">
                                      <p:cBhvr>
                                        <p:cTn id="23"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animEffect transition="in" filter="fade">
                                      <p:cBhvr>
                                        <p:cTn id="27" dur="1000"/>
                                        <p:tgtEl>
                                          <p:spTgt spid="2">
                                            <p:txEl>
                                              <p:pRg st="13" end="13"/>
                                            </p:txEl>
                                          </p:spTgt>
                                        </p:tgtEl>
                                      </p:cBhvr>
                                    </p:animEffect>
                                    <p:anim calcmode="lin" valueType="num">
                                      <p:cBhvr>
                                        <p:cTn id="28"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14" end="14"/>
                                            </p:txEl>
                                          </p:spTgt>
                                        </p:tgtEl>
                                        <p:attrNameLst>
                                          <p:attrName>style.visibility</p:attrName>
                                        </p:attrNameLst>
                                      </p:cBhvr>
                                      <p:to>
                                        <p:strVal val="visible"/>
                                      </p:to>
                                    </p:set>
                                    <p:animEffect transition="in" filter="fade">
                                      <p:cBhvr>
                                        <p:cTn id="32" dur="1000"/>
                                        <p:tgtEl>
                                          <p:spTgt spid="2">
                                            <p:txEl>
                                              <p:pRg st="14" end="14"/>
                                            </p:txEl>
                                          </p:spTgt>
                                        </p:tgtEl>
                                      </p:cBhvr>
                                    </p:animEffect>
                                    <p:anim calcmode="lin" valueType="num">
                                      <p:cBhvr>
                                        <p:cTn id="33"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14" end="1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15" end="15"/>
                                            </p:txEl>
                                          </p:spTgt>
                                        </p:tgtEl>
                                        <p:attrNameLst>
                                          <p:attrName>style.visibility</p:attrName>
                                        </p:attrNameLst>
                                      </p:cBhvr>
                                      <p:to>
                                        <p:strVal val="visible"/>
                                      </p:to>
                                    </p:set>
                                    <p:animEffect transition="in" filter="fade">
                                      <p:cBhvr>
                                        <p:cTn id="37" dur="1000"/>
                                        <p:tgtEl>
                                          <p:spTgt spid="2">
                                            <p:txEl>
                                              <p:pRg st="15" end="15"/>
                                            </p:txEl>
                                          </p:spTgt>
                                        </p:tgtEl>
                                      </p:cBhvr>
                                    </p:animEffect>
                                    <p:anim calcmode="lin" valueType="num">
                                      <p:cBhvr>
                                        <p:cTn id="38"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15" end="15"/>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
                                            <p:txEl>
                                              <p:pRg st="16" end="16"/>
                                            </p:txEl>
                                          </p:spTgt>
                                        </p:tgtEl>
                                        <p:attrNameLst>
                                          <p:attrName>style.visibility</p:attrName>
                                        </p:attrNameLst>
                                      </p:cBhvr>
                                      <p:to>
                                        <p:strVal val="visible"/>
                                      </p:to>
                                    </p:set>
                                    <p:animEffect transition="in" filter="fade">
                                      <p:cBhvr>
                                        <p:cTn id="42" dur="1000"/>
                                        <p:tgtEl>
                                          <p:spTgt spid="2">
                                            <p:txEl>
                                              <p:pRg st="16" end="16"/>
                                            </p:txEl>
                                          </p:spTgt>
                                        </p:tgtEl>
                                      </p:cBhvr>
                                    </p:animEffect>
                                    <p:anim calcmode="lin" valueType="num">
                                      <p:cBhvr>
                                        <p:cTn id="43"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16" end="16"/>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2">
                                            <p:txEl>
                                              <p:pRg st="17" end="17"/>
                                            </p:txEl>
                                          </p:spTgt>
                                        </p:tgtEl>
                                        <p:attrNameLst>
                                          <p:attrName>style.visibility</p:attrName>
                                        </p:attrNameLst>
                                      </p:cBhvr>
                                      <p:to>
                                        <p:strVal val="visible"/>
                                      </p:to>
                                    </p:set>
                                    <p:animEffect transition="in" filter="fade">
                                      <p:cBhvr>
                                        <p:cTn id="47" dur="1000"/>
                                        <p:tgtEl>
                                          <p:spTgt spid="2">
                                            <p:txEl>
                                              <p:pRg st="17" end="17"/>
                                            </p:txEl>
                                          </p:spTgt>
                                        </p:tgtEl>
                                      </p:cBhvr>
                                    </p:animEffect>
                                    <p:anim calcmode="lin" valueType="num">
                                      <p:cBhvr>
                                        <p:cTn id="48" dur="1000" fill="hold"/>
                                        <p:tgtEl>
                                          <p:spTgt spid="2">
                                            <p:txEl>
                                              <p:pRg st="17" end="17"/>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7100" y="0"/>
            <a:ext cx="10287000" cy="6370975"/>
          </a:xfrm>
          <a:prstGeom prst="rect">
            <a:avLst/>
          </a:prstGeom>
        </p:spPr>
        <p:txBody>
          <a:bodyPr wrap="square">
            <a:spAutoFit/>
          </a:bodyPr>
          <a:lstStyle/>
          <a:p>
            <a:r>
              <a:rPr lang="en-US" sz="2400" b="1" dirty="0" smtClean="0">
                <a:ea typeface="Times New Roman" panose="02020603050405020304" pitchFamily="18" charset="0"/>
              </a:rPr>
              <a:t>Applicant </a:t>
            </a:r>
            <a:r>
              <a:rPr lang="en-US" sz="2400" b="1" dirty="0">
                <a:ea typeface="Times New Roman" panose="02020603050405020304" pitchFamily="18" charset="0"/>
              </a:rPr>
              <a:t>H</a:t>
            </a:r>
            <a:r>
              <a:rPr lang="en-US" sz="2400" dirty="0">
                <a:ea typeface="Times New Roman" panose="02020603050405020304" pitchFamily="18" charset="0"/>
              </a:rPr>
              <a:t>	</a:t>
            </a:r>
            <a:r>
              <a:rPr lang="en-US" sz="2400" dirty="0" smtClean="0">
                <a:ea typeface="Times New Roman" panose="02020603050405020304" pitchFamily="18" charset="0"/>
              </a:rPr>
              <a:t>Age</a:t>
            </a:r>
            <a:r>
              <a:rPr lang="en-US" sz="2400" dirty="0">
                <a:ea typeface="Times New Roman" panose="02020603050405020304" pitchFamily="18" charset="0"/>
              </a:rPr>
              <a:t>: 25</a:t>
            </a:r>
          </a:p>
          <a:p>
            <a:r>
              <a:rPr lang="en-US" sz="2400" dirty="0">
                <a:ea typeface="Times New Roman" panose="02020603050405020304" pitchFamily="18" charset="0"/>
              </a:rPr>
              <a:t>Birth Place:	</a:t>
            </a:r>
            <a:r>
              <a:rPr lang="en-US" sz="2400" dirty="0" smtClean="0">
                <a:ea typeface="Times New Roman" panose="02020603050405020304" pitchFamily="18" charset="0"/>
              </a:rPr>
              <a:t>	Marlboro, Massachusetts</a:t>
            </a:r>
          </a:p>
          <a:p>
            <a:r>
              <a:rPr lang="en-US" sz="2400" i="1" dirty="0" smtClean="0">
                <a:ea typeface="Times New Roman" panose="02020603050405020304" pitchFamily="18" charset="0"/>
              </a:rPr>
              <a:t>Ethnicity</a:t>
            </a:r>
            <a:r>
              <a:rPr lang="en-US" sz="2400" i="1" dirty="0">
                <a:ea typeface="Times New Roman" panose="02020603050405020304" pitchFamily="18" charset="0"/>
              </a:rPr>
              <a:t>:		White		</a:t>
            </a:r>
          </a:p>
          <a:p>
            <a:r>
              <a:rPr lang="en-US" sz="2400" i="1" dirty="0">
                <a:ea typeface="Times New Roman" panose="02020603050405020304" pitchFamily="18" charset="0"/>
              </a:rPr>
              <a:t>Single/Married</a:t>
            </a:r>
            <a:r>
              <a:rPr lang="en-US" sz="2400" dirty="0">
                <a:ea typeface="Times New Roman" panose="02020603050405020304" pitchFamily="18" charset="0"/>
              </a:rPr>
              <a:t>:	</a:t>
            </a:r>
            <a:r>
              <a:rPr lang="en-US" sz="2400" dirty="0" smtClean="0">
                <a:ea typeface="Times New Roman" panose="02020603050405020304" pitchFamily="18" charset="0"/>
              </a:rPr>
              <a:t>Engaged-Catherine Isabel Cox</a:t>
            </a:r>
          </a:p>
          <a:p>
            <a:r>
              <a:rPr lang="en-US" sz="2400" dirty="0" smtClean="0">
                <a:ea typeface="Times New Roman" panose="02020603050405020304" pitchFamily="18" charset="0"/>
              </a:rPr>
              <a:t>Children</a:t>
            </a:r>
            <a:r>
              <a:rPr lang="en-US" sz="2400" dirty="0">
                <a:ea typeface="Times New Roman" panose="02020603050405020304" pitchFamily="18" charset="0"/>
              </a:rPr>
              <a:t>:		</a:t>
            </a:r>
            <a:endParaRPr lang="en-US" sz="2400" dirty="0" smtClean="0">
              <a:ea typeface="Times New Roman" panose="02020603050405020304" pitchFamily="18" charset="0"/>
            </a:endParaRPr>
          </a:p>
          <a:p>
            <a:r>
              <a:rPr lang="en-US" sz="2400" dirty="0" smtClean="0">
                <a:ea typeface="Times New Roman" panose="02020603050405020304" pitchFamily="18" charset="0"/>
              </a:rPr>
              <a:t>Education</a:t>
            </a:r>
            <a:r>
              <a:rPr lang="en-US" sz="2400" dirty="0">
                <a:ea typeface="Times New Roman" panose="02020603050405020304" pitchFamily="18" charset="0"/>
              </a:rPr>
              <a:t>:		</a:t>
            </a:r>
            <a:r>
              <a:rPr lang="en-US" sz="2400" dirty="0" smtClean="0">
                <a:ea typeface="Times New Roman" panose="02020603050405020304" pitchFamily="18" charset="0"/>
              </a:rPr>
              <a:t>Store Clerk (Boston)</a:t>
            </a:r>
          </a:p>
          <a:p>
            <a:r>
              <a:rPr lang="en-US" sz="2400" dirty="0">
                <a:ea typeface="Times New Roman" panose="02020603050405020304" pitchFamily="18" charset="0"/>
              </a:rPr>
              <a:t>	</a:t>
            </a:r>
            <a:r>
              <a:rPr lang="en-US" sz="2400" dirty="0" smtClean="0">
                <a:ea typeface="Times New Roman" panose="02020603050405020304" pitchFamily="18" charset="0"/>
              </a:rPr>
              <a:t>		Business owner-Cotton Bagging (Kentucky)</a:t>
            </a:r>
            <a:endParaRPr lang="en-US" sz="2400" dirty="0">
              <a:ea typeface="Times New Roman" panose="02020603050405020304" pitchFamily="18" charset="0"/>
            </a:endParaRPr>
          </a:p>
          <a:p>
            <a:r>
              <a:rPr lang="en-US" sz="2400" dirty="0" smtClean="0">
                <a:ea typeface="Times New Roman" panose="02020603050405020304" pitchFamily="18" charset="0"/>
              </a:rPr>
              <a:t>Work Experience:</a:t>
            </a:r>
            <a:r>
              <a:rPr lang="en-US" sz="2400" dirty="0">
                <a:ea typeface="Times New Roman" panose="02020603050405020304" pitchFamily="18" charset="0"/>
              </a:rPr>
              <a:t>		</a:t>
            </a:r>
            <a:endParaRPr lang="en-US" sz="2400" dirty="0" smtClean="0">
              <a:ea typeface="Times New Roman" panose="02020603050405020304" pitchFamily="18" charset="0"/>
            </a:endParaRPr>
          </a:p>
          <a:p>
            <a:r>
              <a:rPr lang="en-US" sz="2400" dirty="0" smtClean="0">
                <a:ea typeface="Times New Roman" panose="02020603050405020304" pitchFamily="18" charset="0"/>
              </a:rPr>
              <a:t>Extra Information:</a:t>
            </a:r>
            <a:r>
              <a:rPr lang="en-US" sz="2400" dirty="0">
                <a:ea typeface="Times New Roman" panose="02020603050405020304" pitchFamily="18" charset="0"/>
              </a:rPr>
              <a:t>	</a:t>
            </a:r>
            <a:r>
              <a:rPr lang="en-US" sz="2400" dirty="0" smtClean="0">
                <a:ea typeface="Times New Roman" panose="02020603050405020304" pitchFamily="18" charset="0"/>
              </a:rPr>
              <a:t>Orphan at age 16, moved to Boston and worked in store</a:t>
            </a:r>
          </a:p>
          <a:p>
            <a:r>
              <a:rPr lang="en-US" sz="2400" b="1" dirty="0" smtClean="0">
                <a:ea typeface="Times New Roman" panose="02020603050405020304" pitchFamily="18" charset="0"/>
              </a:rPr>
              <a:t>SYDNEY SHERMAN</a:t>
            </a:r>
          </a:p>
          <a:p>
            <a:pPr marL="342900" indent="-342900">
              <a:buFont typeface="Arial" panose="020B0604020202020204" pitchFamily="34" charset="0"/>
              <a:buChar char="•"/>
            </a:pPr>
            <a:r>
              <a:rPr lang="en-US" sz="2400" b="1" dirty="0" smtClean="0">
                <a:ea typeface="Times New Roman" panose="02020603050405020304" pitchFamily="18" charset="0"/>
              </a:rPr>
              <a:t>Raised money for ammunition, rifles and cannons</a:t>
            </a:r>
          </a:p>
          <a:p>
            <a:pPr marL="342900" indent="-342900">
              <a:buFont typeface="Arial" panose="020B0604020202020204" pitchFamily="34" charset="0"/>
              <a:buChar char="•"/>
            </a:pPr>
            <a:r>
              <a:rPr lang="en-US" sz="2400" b="1" dirty="0" smtClean="0">
                <a:ea typeface="Times New Roman" panose="02020603050405020304" pitchFamily="18" charset="0"/>
              </a:rPr>
              <a:t>Joined Texas Army as Colonel at San Jacinto</a:t>
            </a:r>
          </a:p>
          <a:p>
            <a:pPr marL="342900" indent="-342900">
              <a:buFont typeface="Arial" panose="020B0604020202020204" pitchFamily="34" charset="0"/>
              <a:buChar char="•"/>
            </a:pPr>
            <a:r>
              <a:rPr lang="en-US" sz="2400" b="1" dirty="0" smtClean="0">
                <a:ea typeface="Times New Roman" panose="02020603050405020304" pitchFamily="18" charset="0"/>
              </a:rPr>
              <a:t>His soldiers first to cry, “Remember the Alamo! </a:t>
            </a:r>
          </a:p>
          <a:p>
            <a:r>
              <a:rPr lang="en-US" sz="2400" b="1" dirty="0">
                <a:ea typeface="Times New Roman" panose="02020603050405020304" pitchFamily="18" charset="0"/>
              </a:rPr>
              <a:t>	</a:t>
            </a:r>
            <a:r>
              <a:rPr lang="en-US" sz="2400" b="1" dirty="0" smtClean="0">
                <a:ea typeface="Times New Roman" panose="02020603050405020304" pitchFamily="18" charset="0"/>
              </a:rPr>
              <a:t>Remember Goliad!”</a:t>
            </a:r>
          </a:p>
          <a:p>
            <a:pPr marL="342900" indent="-342900">
              <a:buFont typeface="Arial" panose="020B0604020202020204" pitchFamily="34" charset="0"/>
              <a:buChar char="•"/>
            </a:pPr>
            <a:r>
              <a:rPr lang="en-US" sz="2400" b="1" dirty="0" smtClean="0">
                <a:ea typeface="Times New Roman" panose="02020603050405020304" pitchFamily="18" charset="0"/>
              </a:rPr>
              <a:t>Texas House of Representatives</a:t>
            </a:r>
          </a:p>
          <a:p>
            <a:pPr marL="342900" indent="-342900">
              <a:buFont typeface="Arial" panose="020B0604020202020204" pitchFamily="34" charset="0"/>
              <a:buChar char="•"/>
            </a:pPr>
            <a:r>
              <a:rPr lang="en-US" sz="2400" b="1" dirty="0" smtClean="0">
                <a:ea typeface="Times New Roman" panose="02020603050405020304" pitchFamily="18" charset="0"/>
              </a:rPr>
              <a:t>Built Hotel in Galveston</a:t>
            </a:r>
          </a:p>
          <a:p>
            <a:pPr marL="342900" indent="-342900">
              <a:buFont typeface="Arial" panose="020B0604020202020204" pitchFamily="34" charset="0"/>
              <a:buChar char="•"/>
            </a:pPr>
            <a:r>
              <a:rPr lang="en-US" sz="2400" b="1" dirty="0" smtClean="0">
                <a:ea typeface="Times New Roman" panose="02020603050405020304" pitchFamily="18" charset="0"/>
              </a:rPr>
              <a:t>Sherman County and City of Sherman named in his honor</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01087" y="3899933"/>
            <a:ext cx="2093913" cy="2958068"/>
          </a:xfrm>
          <a:prstGeom prst="rect">
            <a:avLst/>
          </a:prstGeom>
        </p:spPr>
      </p:pic>
      <p:sp>
        <p:nvSpPr>
          <p:cNvPr id="4" name="Rectangle 3"/>
          <p:cNvSpPr/>
          <p:nvPr/>
        </p:nvSpPr>
        <p:spPr>
          <a:xfrm>
            <a:off x="8701087" y="3638323"/>
            <a:ext cx="3257623" cy="261610"/>
          </a:xfrm>
          <a:prstGeom prst="rect">
            <a:avLst/>
          </a:prstGeom>
        </p:spPr>
        <p:txBody>
          <a:bodyPr wrap="none">
            <a:spAutoFit/>
          </a:bodyPr>
          <a:lstStyle/>
          <a:p>
            <a:r>
              <a:rPr lang="en-US" sz="1100" dirty="0"/>
              <a:t>http://en.wikipedia.org/wiki/File:Sidney_sherman.jpg</a:t>
            </a:r>
          </a:p>
        </p:txBody>
      </p:sp>
    </p:spTree>
    <p:extLst>
      <p:ext uri="{BB962C8B-B14F-4D97-AF65-F5344CB8AC3E}">
        <p14:creationId xmlns:p14="http://schemas.microsoft.com/office/powerpoint/2010/main" val="27412797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1700" y="114300"/>
            <a:ext cx="10198100" cy="6186309"/>
          </a:xfrm>
          <a:prstGeom prst="rect">
            <a:avLst/>
          </a:prstGeom>
        </p:spPr>
        <p:txBody>
          <a:bodyPr wrap="square">
            <a:spAutoFit/>
          </a:bodyPr>
          <a:lstStyle/>
          <a:p>
            <a:r>
              <a:rPr lang="en-US" sz="2400" b="1" dirty="0" smtClean="0">
                <a:ea typeface="Times New Roman" panose="02020603050405020304" pitchFamily="18" charset="0"/>
              </a:rPr>
              <a:t>Applicant I</a:t>
            </a:r>
            <a:r>
              <a:rPr lang="en-US" sz="2400" dirty="0">
                <a:ea typeface="Times New Roman" panose="02020603050405020304" pitchFamily="18" charset="0"/>
              </a:rPr>
              <a:t>		</a:t>
            </a:r>
            <a:r>
              <a:rPr lang="en-US" sz="2400" dirty="0" smtClean="0">
                <a:ea typeface="Times New Roman" panose="02020603050405020304" pitchFamily="18" charset="0"/>
              </a:rPr>
              <a:t>Age</a:t>
            </a:r>
            <a:r>
              <a:rPr lang="en-US" sz="2400" dirty="0">
                <a:ea typeface="Times New Roman" panose="02020603050405020304" pitchFamily="18" charset="0"/>
              </a:rPr>
              <a:t>: 25</a:t>
            </a:r>
          </a:p>
          <a:p>
            <a:r>
              <a:rPr lang="en-US" sz="2400" dirty="0">
                <a:ea typeface="Times New Roman" panose="02020603050405020304" pitchFamily="18" charset="0"/>
              </a:rPr>
              <a:t>Birth Place:	</a:t>
            </a:r>
            <a:r>
              <a:rPr lang="en-US" sz="2400" dirty="0" smtClean="0">
                <a:ea typeface="Times New Roman" panose="02020603050405020304" pitchFamily="18" charset="0"/>
              </a:rPr>
              <a:t>	Saluda </a:t>
            </a:r>
            <a:r>
              <a:rPr lang="en-US" sz="2400" dirty="0">
                <a:ea typeface="Times New Roman" panose="02020603050405020304" pitchFamily="18" charset="0"/>
              </a:rPr>
              <a:t>County, South Carolina</a:t>
            </a:r>
          </a:p>
          <a:p>
            <a:r>
              <a:rPr lang="en-US" sz="2400" i="1" dirty="0">
                <a:ea typeface="Times New Roman" panose="02020603050405020304" pitchFamily="18" charset="0"/>
              </a:rPr>
              <a:t>Ethnicity:		</a:t>
            </a:r>
            <a:r>
              <a:rPr lang="en-US" sz="2400" i="1" dirty="0" smtClean="0">
                <a:ea typeface="Times New Roman" panose="02020603050405020304" pitchFamily="18" charset="0"/>
              </a:rPr>
              <a:t>White</a:t>
            </a:r>
            <a:r>
              <a:rPr lang="en-US" sz="2400" i="1" dirty="0">
                <a:ea typeface="Times New Roman" panose="02020603050405020304" pitchFamily="18" charset="0"/>
              </a:rPr>
              <a:t>		</a:t>
            </a:r>
          </a:p>
          <a:p>
            <a:r>
              <a:rPr lang="en-US" sz="2400" i="1" dirty="0">
                <a:ea typeface="Times New Roman" panose="02020603050405020304" pitchFamily="18" charset="0"/>
              </a:rPr>
              <a:t>Single/Married</a:t>
            </a:r>
            <a:r>
              <a:rPr lang="en-US" sz="2400" dirty="0">
                <a:ea typeface="Times New Roman" panose="02020603050405020304" pitchFamily="18" charset="0"/>
              </a:rPr>
              <a:t>:	Rosanna Cato</a:t>
            </a:r>
          </a:p>
          <a:p>
            <a:r>
              <a:rPr lang="en-US" sz="2400" dirty="0">
                <a:ea typeface="Times New Roman" panose="02020603050405020304" pitchFamily="18" charset="0"/>
              </a:rPr>
              <a:t>Children:		2 children</a:t>
            </a:r>
          </a:p>
          <a:p>
            <a:r>
              <a:rPr lang="en-US" sz="2400" dirty="0">
                <a:ea typeface="Times New Roman" panose="02020603050405020304" pitchFamily="18" charset="0"/>
              </a:rPr>
              <a:t>Education:		Sparta Academy-Alabama, McCurdy Academy-Alabama</a:t>
            </a:r>
          </a:p>
          <a:p>
            <a:r>
              <a:rPr lang="en-US" sz="2400" dirty="0">
                <a:ea typeface="Times New Roman" panose="02020603050405020304" pitchFamily="18" charset="0"/>
              </a:rPr>
              <a:t>Work </a:t>
            </a:r>
            <a:r>
              <a:rPr lang="en-US" sz="2400" dirty="0" smtClean="0">
                <a:ea typeface="Times New Roman" panose="02020603050405020304" pitchFamily="18" charset="0"/>
              </a:rPr>
              <a:t>Experience:</a:t>
            </a:r>
            <a:r>
              <a:rPr lang="en-US" sz="2400" dirty="0">
                <a:ea typeface="Times New Roman" panose="02020603050405020304" pitchFamily="18" charset="0"/>
              </a:rPr>
              <a:t>	</a:t>
            </a:r>
            <a:r>
              <a:rPr lang="en-US" sz="2400" dirty="0" smtClean="0">
                <a:ea typeface="Times New Roman" panose="02020603050405020304" pitchFamily="18" charset="0"/>
              </a:rPr>
              <a:t>Teacher/Tutor</a:t>
            </a:r>
            <a:r>
              <a:rPr lang="en-US" sz="2400" dirty="0">
                <a:ea typeface="Times New Roman" panose="02020603050405020304" pitchFamily="18" charset="0"/>
              </a:rPr>
              <a:t>, Newspaper Publisher, </a:t>
            </a:r>
            <a:r>
              <a:rPr lang="en-US" sz="2400" dirty="0" smtClean="0">
                <a:ea typeface="Times New Roman" panose="02020603050405020304" pitchFamily="18" charset="0"/>
              </a:rPr>
              <a:t>Attorney</a:t>
            </a:r>
            <a:endParaRPr lang="en-US" sz="2400" dirty="0">
              <a:ea typeface="Times New Roman" panose="02020603050405020304" pitchFamily="18" charset="0"/>
            </a:endParaRPr>
          </a:p>
          <a:p>
            <a:r>
              <a:rPr lang="en-US" sz="2400" dirty="0">
                <a:ea typeface="Times New Roman" panose="02020603050405020304" pitchFamily="18" charset="0"/>
              </a:rPr>
              <a:t>Extra </a:t>
            </a:r>
            <a:r>
              <a:rPr lang="en-US" sz="2400" dirty="0" smtClean="0">
                <a:ea typeface="Times New Roman" panose="02020603050405020304" pitchFamily="18" charset="0"/>
              </a:rPr>
              <a:t>Information:</a:t>
            </a:r>
            <a:r>
              <a:rPr lang="en-US" sz="2400" dirty="0">
                <a:ea typeface="Times New Roman" panose="02020603050405020304" pitchFamily="18" charset="0"/>
              </a:rPr>
              <a:t>	</a:t>
            </a:r>
            <a:r>
              <a:rPr lang="en-US" sz="2400" dirty="0" smtClean="0">
                <a:ea typeface="Times New Roman" panose="02020603050405020304" pitchFamily="18" charset="0"/>
              </a:rPr>
              <a:t>Sued </a:t>
            </a:r>
            <a:r>
              <a:rPr lang="en-US" sz="2400" dirty="0">
                <a:ea typeface="Times New Roman" panose="02020603050405020304" pitchFamily="18" charset="0"/>
              </a:rPr>
              <a:t>for unpaid debts and warrant issued for his arrest</a:t>
            </a:r>
          </a:p>
          <a:p>
            <a:endParaRPr lang="en-US" sz="2400" b="1" dirty="0" smtClean="0">
              <a:solidFill>
                <a:srgbClr val="000000"/>
              </a:solidFill>
              <a:ea typeface="Times New Roman" panose="02020603050405020304" pitchFamily="18" charset="0"/>
              <a:cs typeface="Times New Roman" panose="02020603050405020304" pitchFamily="18" charset="0"/>
            </a:endParaRPr>
          </a:p>
          <a:p>
            <a:r>
              <a:rPr lang="en-US" sz="2400" b="1" dirty="0" smtClean="0">
                <a:solidFill>
                  <a:srgbClr val="000000"/>
                </a:solidFill>
                <a:ea typeface="Times New Roman" panose="02020603050405020304" pitchFamily="18" charset="0"/>
                <a:cs typeface="Times New Roman" panose="02020603050405020304" pitchFamily="18" charset="0"/>
              </a:rPr>
              <a:t>WILLIAM </a:t>
            </a:r>
            <a:r>
              <a:rPr lang="en-US" sz="2400" b="1" dirty="0">
                <a:solidFill>
                  <a:srgbClr val="000000"/>
                </a:solidFill>
                <a:ea typeface="Times New Roman" panose="02020603050405020304" pitchFamily="18" charset="0"/>
                <a:cs typeface="Times New Roman" panose="02020603050405020304" pitchFamily="18" charset="0"/>
              </a:rPr>
              <a:t>BARRET TRAVIS</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Chief Recruiting Officer for Texas Army, </a:t>
            </a:r>
            <a:endParaRPr lang="en-US" sz="2400" b="1" dirty="0" smtClean="0">
              <a:ea typeface="Times New Roman" panose="02020603050405020304" pitchFamily="18" charset="0"/>
            </a:endParaRPr>
          </a:p>
          <a:p>
            <a:pPr marR="0" lvl="0">
              <a:spcBef>
                <a:spcPts val="0"/>
              </a:spcBef>
              <a:spcAft>
                <a:spcPts val="0"/>
              </a:spcAft>
            </a:pPr>
            <a:r>
              <a:rPr lang="en-US" sz="2400" b="1" dirty="0">
                <a:ea typeface="Times New Roman" panose="02020603050405020304" pitchFamily="18" charset="0"/>
              </a:rPr>
              <a:t>	</a:t>
            </a:r>
            <a:r>
              <a:rPr lang="en-US" sz="2400" b="1" dirty="0" smtClean="0">
                <a:ea typeface="Times New Roman" panose="02020603050405020304" pitchFamily="18" charset="0"/>
              </a:rPr>
              <a:t>Promoted </a:t>
            </a:r>
            <a:r>
              <a:rPr lang="en-US" sz="2400" b="1" dirty="0">
                <a:ea typeface="Times New Roman" panose="02020603050405020304" pitchFamily="18" charset="0"/>
              </a:rPr>
              <a:t>to Lt. Colonel</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Co-Commander of the Alamo, </a:t>
            </a:r>
            <a:endParaRPr lang="en-US" sz="2400" b="1" dirty="0" smtClean="0">
              <a:ea typeface="Times New Roman" panose="02020603050405020304" pitchFamily="18" charset="0"/>
            </a:endParaRPr>
          </a:p>
          <a:p>
            <a:pPr marR="0" lvl="0">
              <a:spcBef>
                <a:spcPts val="0"/>
              </a:spcBef>
              <a:spcAft>
                <a:spcPts val="0"/>
              </a:spcAft>
            </a:pPr>
            <a:r>
              <a:rPr lang="en-US" sz="2400" b="1" dirty="0">
                <a:ea typeface="Times New Roman" panose="02020603050405020304" pitchFamily="18" charset="0"/>
              </a:rPr>
              <a:t>	</a:t>
            </a:r>
            <a:r>
              <a:rPr lang="en-US" sz="2400" b="1" dirty="0" smtClean="0">
                <a:ea typeface="Times New Roman" panose="02020603050405020304" pitchFamily="18" charset="0"/>
              </a:rPr>
              <a:t>Died </a:t>
            </a:r>
            <a:r>
              <a:rPr lang="en-US" sz="2400" b="1" dirty="0">
                <a:ea typeface="Times New Roman" panose="02020603050405020304" pitchFamily="18" charset="0"/>
              </a:rPr>
              <a:t>at The Alamo</a:t>
            </a:r>
            <a:endParaRPr lang="en-US" sz="2400" dirty="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b="1" dirty="0">
                <a:ea typeface="Times New Roman" panose="02020603050405020304" pitchFamily="18" charset="0"/>
              </a:rPr>
              <a:t>Travis County named in his honor</a:t>
            </a:r>
            <a:endParaRPr lang="en-US" sz="2400" dirty="0">
              <a:ea typeface="Times New Roman" panose="02020603050405020304" pitchFamily="18" charset="0"/>
            </a:endParaRPr>
          </a:p>
          <a:p>
            <a: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r>
            <a:br>
              <a:rPr lang="en-US"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b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9800" y="3469078"/>
            <a:ext cx="2819654" cy="3388922"/>
          </a:xfrm>
          <a:prstGeom prst="rect">
            <a:avLst/>
          </a:prstGeom>
        </p:spPr>
      </p:pic>
      <p:sp>
        <p:nvSpPr>
          <p:cNvPr id="4" name="Rectangle 3"/>
          <p:cNvSpPr/>
          <p:nvPr/>
        </p:nvSpPr>
        <p:spPr>
          <a:xfrm>
            <a:off x="7289800" y="3162299"/>
            <a:ext cx="4660900" cy="261610"/>
          </a:xfrm>
          <a:prstGeom prst="rect">
            <a:avLst/>
          </a:prstGeom>
        </p:spPr>
        <p:txBody>
          <a:bodyPr wrap="square">
            <a:spAutoFit/>
          </a:bodyPr>
          <a:lstStyle/>
          <a:p>
            <a:r>
              <a:rPr lang="en-US" sz="1100" dirty="0"/>
              <a:t>http://en.wikipedia.org/wiki/File:William_B._Travis_by_Wiley_Martin.JPG</a:t>
            </a:r>
          </a:p>
        </p:txBody>
      </p:sp>
    </p:spTree>
    <p:extLst>
      <p:ext uri="{BB962C8B-B14F-4D97-AF65-F5344CB8AC3E}">
        <p14:creationId xmlns:p14="http://schemas.microsoft.com/office/powerpoint/2010/main" val="3640359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animEffect transition="in" filter="fade">
                                      <p:cBhvr>
                                        <p:cTn id="7" dur="1000"/>
                                        <p:tgtEl>
                                          <p:spTgt spid="2">
                                            <p:txEl>
                                              <p:pRg st="9" end="9"/>
                                            </p:txEl>
                                          </p:spTgt>
                                        </p:tgtEl>
                                      </p:cBhvr>
                                    </p:animEffect>
                                    <p:anim calcmode="lin" valueType="num">
                                      <p:cBhvr>
                                        <p:cTn id="8"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9" end="9"/>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0" end="10"/>
                                            </p:txEl>
                                          </p:spTgt>
                                        </p:tgtEl>
                                        <p:attrNameLst>
                                          <p:attrName>style.visibility</p:attrName>
                                        </p:attrNameLst>
                                      </p:cBhvr>
                                      <p:to>
                                        <p:strVal val="visible"/>
                                      </p:to>
                                    </p:set>
                                    <p:animEffect transition="in" filter="fade">
                                      <p:cBhvr>
                                        <p:cTn id="12" dur="1000"/>
                                        <p:tgtEl>
                                          <p:spTgt spid="2">
                                            <p:txEl>
                                              <p:pRg st="10" end="10"/>
                                            </p:txEl>
                                          </p:spTgt>
                                        </p:tgtEl>
                                      </p:cBhvr>
                                    </p:animEffect>
                                    <p:anim calcmode="lin" valueType="num">
                                      <p:cBhvr>
                                        <p:cTn id="13"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1" end="11"/>
                                            </p:txEl>
                                          </p:spTgt>
                                        </p:tgtEl>
                                        <p:attrNameLst>
                                          <p:attrName>style.visibility</p:attrName>
                                        </p:attrNameLst>
                                      </p:cBhvr>
                                      <p:to>
                                        <p:strVal val="visible"/>
                                      </p:to>
                                    </p:set>
                                    <p:animEffect transition="in" filter="fade">
                                      <p:cBhvr>
                                        <p:cTn id="17" dur="1000"/>
                                        <p:tgtEl>
                                          <p:spTgt spid="2">
                                            <p:txEl>
                                              <p:pRg st="11" end="11"/>
                                            </p:txEl>
                                          </p:spTgt>
                                        </p:tgtEl>
                                      </p:cBhvr>
                                    </p:animEffect>
                                    <p:anim calcmode="lin" valueType="num">
                                      <p:cBhvr>
                                        <p:cTn id="18"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12" end="12"/>
                                            </p:txEl>
                                          </p:spTgt>
                                        </p:tgtEl>
                                        <p:attrNameLst>
                                          <p:attrName>style.visibility</p:attrName>
                                        </p:attrNameLst>
                                      </p:cBhvr>
                                      <p:to>
                                        <p:strVal val="visible"/>
                                      </p:to>
                                    </p:set>
                                    <p:animEffect transition="in" filter="fade">
                                      <p:cBhvr>
                                        <p:cTn id="22" dur="1000"/>
                                        <p:tgtEl>
                                          <p:spTgt spid="2">
                                            <p:txEl>
                                              <p:pRg st="12" end="12"/>
                                            </p:txEl>
                                          </p:spTgt>
                                        </p:tgtEl>
                                      </p:cBhvr>
                                    </p:animEffect>
                                    <p:anim calcmode="lin" valueType="num">
                                      <p:cBhvr>
                                        <p:cTn id="23"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animEffect transition="in" filter="fade">
                                      <p:cBhvr>
                                        <p:cTn id="27" dur="1000"/>
                                        <p:tgtEl>
                                          <p:spTgt spid="2">
                                            <p:txEl>
                                              <p:pRg st="13" end="13"/>
                                            </p:txEl>
                                          </p:spTgt>
                                        </p:tgtEl>
                                      </p:cBhvr>
                                    </p:animEffect>
                                    <p:anim calcmode="lin" valueType="num">
                                      <p:cBhvr>
                                        <p:cTn id="28"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14" end="14"/>
                                            </p:txEl>
                                          </p:spTgt>
                                        </p:tgtEl>
                                        <p:attrNameLst>
                                          <p:attrName>style.visibility</p:attrName>
                                        </p:attrNameLst>
                                      </p:cBhvr>
                                      <p:to>
                                        <p:strVal val="visible"/>
                                      </p:to>
                                    </p:set>
                                    <p:animEffect transition="in" filter="fade">
                                      <p:cBhvr>
                                        <p:cTn id="32" dur="1000"/>
                                        <p:tgtEl>
                                          <p:spTgt spid="2">
                                            <p:txEl>
                                              <p:pRg st="14" end="14"/>
                                            </p:txEl>
                                          </p:spTgt>
                                        </p:tgtEl>
                                      </p:cBhvr>
                                    </p:animEffect>
                                    <p:anim calcmode="lin" valueType="num">
                                      <p:cBhvr>
                                        <p:cTn id="33"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14" end="1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15" end="15"/>
                                            </p:txEl>
                                          </p:spTgt>
                                        </p:tgtEl>
                                        <p:attrNameLst>
                                          <p:attrName>style.visibility</p:attrName>
                                        </p:attrNameLst>
                                      </p:cBhvr>
                                      <p:to>
                                        <p:strVal val="visible"/>
                                      </p:to>
                                    </p:set>
                                    <p:animEffect transition="in" filter="fade">
                                      <p:cBhvr>
                                        <p:cTn id="37" dur="1000"/>
                                        <p:tgtEl>
                                          <p:spTgt spid="2">
                                            <p:txEl>
                                              <p:pRg st="15" end="15"/>
                                            </p:txEl>
                                          </p:spTgt>
                                        </p:tgtEl>
                                      </p:cBhvr>
                                    </p:animEffect>
                                    <p:anim calcmode="lin" valueType="num">
                                      <p:cBhvr>
                                        <p:cTn id="38"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
            <a:ext cx="11125200" cy="6832640"/>
          </a:xfrm>
          <a:prstGeom prst="rect">
            <a:avLst/>
          </a:prstGeom>
          <a:noFill/>
        </p:spPr>
        <p:txBody>
          <a:bodyPr wrap="square" rtlCol="0">
            <a:spAutoFit/>
          </a:bodyPr>
          <a:lstStyle/>
          <a:p>
            <a:pPr algn="ctr"/>
            <a:r>
              <a:rPr lang="en-US" sz="2400" b="1" dirty="0" smtClean="0"/>
              <a:t>4</a:t>
            </a:r>
            <a:r>
              <a:rPr lang="en-US" sz="2400" b="1" baseline="30000" dirty="0" smtClean="0"/>
              <a:t>th</a:t>
            </a:r>
            <a:r>
              <a:rPr lang="en-US" sz="2400" b="1" dirty="0" smtClean="0"/>
              <a:t> Grade Social Studies TEKS</a:t>
            </a:r>
          </a:p>
          <a:p>
            <a:endParaRPr lang="en-US" dirty="0" smtClean="0"/>
          </a:p>
          <a:p>
            <a:r>
              <a:rPr lang="en-US" dirty="0" smtClean="0"/>
              <a:t>(</a:t>
            </a:r>
            <a:r>
              <a:rPr lang="en-US" dirty="0"/>
              <a:t>2)  History. The student understands the causes and effects of European exploration and colonization of Texas and North America. The student is expected to:</a:t>
            </a:r>
          </a:p>
          <a:p>
            <a:r>
              <a:rPr lang="en-US" dirty="0"/>
              <a:t> (E)  identify the accomplishments and explain the economic motivations and impact of significant </a:t>
            </a:r>
            <a:r>
              <a:rPr lang="en-US" dirty="0" err="1"/>
              <a:t>empresarios</a:t>
            </a:r>
            <a:r>
              <a:rPr lang="en-US" dirty="0"/>
              <a:t>, including Stephen F. Austin and Martín de León, on the settlement of Texas</a:t>
            </a:r>
            <a:r>
              <a:rPr lang="en-US" dirty="0" smtClean="0"/>
              <a:t>.</a:t>
            </a:r>
          </a:p>
          <a:p>
            <a:endParaRPr lang="en-US" dirty="0"/>
          </a:p>
          <a:p>
            <a:r>
              <a:rPr lang="en-US" dirty="0"/>
              <a:t>(3)  History. The student understands the importance of the Texas Revolution, the Republic of Texas, and the annexation of Texas to the United States. The student is expected to:</a:t>
            </a:r>
          </a:p>
          <a:p>
            <a:r>
              <a:rPr lang="en-US" dirty="0"/>
              <a:t>(B)  summarize the significant contributions of individuals such as </a:t>
            </a:r>
            <a:r>
              <a:rPr lang="en-US" dirty="0" err="1"/>
              <a:t>Texians</a:t>
            </a:r>
            <a:r>
              <a:rPr lang="en-US" dirty="0"/>
              <a:t> </a:t>
            </a:r>
            <a:r>
              <a:rPr lang="en-US" b="1" dirty="0"/>
              <a:t>William B. Travis</a:t>
            </a:r>
            <a:r>
              <a:rPr lang="en-US" dirty="0"/>
              <a:t>, </a:t>
            </a:r>
            <a:r>
              <a:rPr lang="en-US" b="1" dirty="0"/>
              <a:t>James Bowie</a:t>
            </a:r>
            <a:r>
              <a:rPr lang="en-US" dirty="0"/>
              <a:t>, </a:t>
            </a:r>
            <a:r>
              <a:rPr lang="en-US" b="1" dirty="0"/>
              <a:t>David Crockett</a:t>
            </a:r>
            <a:r>
              <a:rPr lang="en-US" dirty="0"/>
              <a:t>, George Childress, and </a:t>
            </a:r>
            <a:r>
              <a:rPr lang="en-US" b="1" dirty="0"/>
              <a:t>Sidney Sherman</a:t>
            </a:r>
            <a:r>
              <a:rPr lang="en-US" dirty="0"/>
              <a:t>; Tejanos Juan Antonio Padilla, Carlos Espalier, Juan N. </a:t>
            </a:r>
            <a:r>
              <a:rPr lang="en-US" dirty="0" err="1"/>
              <a:t>Seguín</a:t>
            </a:r>
            <a:r>
              <a:rPr lang="en-US" dirty="0"/>
              <a:t>, </a:t>
            </a:r>
            <a:r>
              <a:rPr lang="en-US" dirty="0" err="1"/>
              <a:t>Plácido</a:t>
            </a:r>
            <a:r>
              <a:rPr lang="en-US" dirty="0"/>
              <a:t> Benavides, and José Francisco Ruiz; Mexicans Antonio </a:t>
            </a:r>
            <a:r>
              <a:rPr lang="en-US" dirty="0" err="1"/>
              <a:t>López</a:t>
            </a:r>
            <a:r>
              <a:rPr lang="en-US" dirty="0"/>
              <a:t> de Santa Anna and Vicente </a:t>
            </a:r>
            <a:r>
              <a:rPr lang="en-US" dirty="0" err="1"/>
              <a:t>Filisola</a:t>
            </a:r>
            <a:r>
              <a:rPr lang="en-US" dirty="0"/>
              <a:t>; and non-combatants Susanna Dickinson and Enrique Esparza;</a:t>
            </a:r>
          </a:p>
          <a:p>
            <a:r>
              <a:rPr lang="en-US" dirty="0"/>
              <a:t>(C)  identify leaders important to the founding of Texas as a republic and state, including José Antonio Navarro, Sam Houston, </a:t>
            </a:r>
            <a:r>
              <a:rPr lang="en-US" b="1" dirty="0"/>
              <a:t>Mirabeau Lamar</a:t>
            </a:r>
            <a:r>
              <a:rPr lang="en-US" dirty="0"/>
              <a:t>, and </a:t>
            </a:r>
            <a:r>
              <a:rPr lang="en-US" b="1" dirty="0"/>
              <a:t>Anson Jones</a:t>
            </a:r>
            <a:r>
              <a:rPr lang="en-US" dirty="0" smtClean="0"/>
              <a:t>;</a:t>
            </a:r>
          </a:p>
          <a:p>
            <a:endParaRPr lang="en-US" dirty="0"/>
          </a:p>
          <a:p>
            <a:endParaRPr lang="en-US" dirty="0"/>
          </a:p>
          <a:p>
            <a:r>
              <a:rPr lang="en-US" dirty="0"/>
              <a:t>23)  Social studies skills. The student </a:t>
            </a:r>
            <a:r>
              <a:rPr lang="en-US" b="1" dirty="0"/>
              <a:t>uses problem-solving and decision-making skills, working independently and with others, in a variety of settings</a:t>
            </a:r>
            <a:r>
              <a:rPr lang="en-US" dirty="0"/>
              <a:t>. The student is expected to:</a:t>
            </a:r>
          </a:p>
          <a:p>
            <a:r>
              <a:rPr lang="en-US" dirty="0"/>
              <a:t>(A)  use a </a:t>
            </a:r>
            <a:r>
              <a:rPr lang="en-US" b="1" dirty="0"/>
              <a:t>problem-solving process </a:t>
            </a:r>
            <a:r>
              <a:rPr lang="en-US" dirty="0"/>
              <a:t>to identify a problem, gather information, list and consider options, consider advantages and disadvantages, choose and implement a solution, and evaluate the effectiveness of the solution; and</a:t>
            </a:r>
          </a:p>
          <a:p>
            <a:r>
              <a:rPr lang="en-US" dirty="0"/>
              <a:t>(B)  use a </a:t>
            </a:r>
            <a:r>
              <a:rPr lang="en-US" b="1" dirty="0"/>
              <a:t>decision-making process </a:t>
            </a:r>
            <a:r>
              <a:rPr lang="en-US" dirty="0"/>
              <a:t>to identify a situation that requires a decision, gather information, identify options, predict consequences, and take action to implement a decision.</a:t>
            </a:r>
          </a:p>
          <a:p>
            <a:endParaRPr lang="en-US" dirty="0"/>
          </a:p>
        </p:txBody>
      </p:sp>
    </p:spTree>
    <p:extLst>
      <p:ext uri="{BB962C8B-B14F-4D97-AF65-F5344CB8AC3E}">
        <p14:creationId xmlns:p14="http://schemas.microsoft.com/office/powerpoint/2010/main" val="3256490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32366" y="470263"/>
            <a:ext cx="6087292" cy="5386090"/>
          </a:xfrm>
          <a:prstGeom prst="rect">
            <a:avLst/>
          </a:prstGeom>
          <a:noFill/>
        </p:spPr>
        <p:txBody>
          <a:bodyPr wrap="square" rtlCol="0">
            <a:spAutoFit/>
          </a:bodyPr>
          <a:lstStyle/>
          <a:p>
            <a:r>
              <a:rPr lang="en-US" sz="4400" b="1" i="1" dirty="0" smtClean="0"/>
              <a:t>What additional information would you have liked to have had about the applicants?</a:t>
            </a:r>
          </a:p>
          <a:p>
            <a:endParaRPr lang="en-US" sz="4400" b="1" dirty="0"/>
          </a:p>
          <a:p>
            <a:r>
              <a:rPr lang="en-US" sz="4400" b="1" i="1" dirty="0" smtClean="0"/>
              <a:t>What did you learn from this activity?</a:t>
            </a:r>
          </a:p>
          <a:p>
            <a:endParaRPr lang="en-US" sz="36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05074"/>
            <a:ext cx="4064000" cy="4380089"/>
          </a:xfrm>
          <a:prstGeom prst="rect">
            <a:avLst/>
          </a:prstGeom>
        </p:spPr>
      </p:pic>
      <p:sp>
        <p:nvSpPr>
          <p:cNvPr id="4" name="Rectangle 3"/>
          <p:cNvSpPr/>
          <p:nvPr/>
        </p:nvSpPr>
        <p:spPr>
          <a:xfrm>
            <a:off x="4232366" y="6489700"/>
            <a:ext cx="4267200" cy="246221"/>
          </a:xfrm>
          <a:prstGeom prst="rect">
            <a:avLst/>
          </a:prstGeom>
        </p:spPr>
        <p:txBody>
          <a:bodyPr wrap="square">
            <a:spAutoFit/>
          </a:bodyPr>
          <a:lstStyle/>
          <a:p>
            <a:r>
              <a:rPr lang="en-US" sz="1000" dirty="0"/>
              <a:t>http://www.ucdmc.ucdavis.edu/neurology/images/body/brain_activity.jpg</a:t>
            </a:r>
          </a:p>
        </p:txBody>
      </p:sp>
    </p:spTree>
    <p:extLst>
      <p:ext uri="{BB962C8B-B14F-4D97-AF65-F5344CB8AC3E}">
        <p14:creationId xmlns:p14="http://schemas.microsoft.com/office/powerpoint/2010/main" val="171871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8800" y="368300"/>
            <a:ext cx="5067300" cy="5170646"/>
          </a:xfrm>
          <a:prstGeom prst="rect">
            <a:avLst/>
          </a:prstGeom>
          <a:noFill/>
        </p:spPr>
        <p:txBody>
          <a:bodyPr wrap="square" rtlCol="0">
            <a:spAutoFit/>
          </a:bodyPr>
          <a:lstStyle/>
          <a:p>
            <a:r>
              <a:rPr lang="en-US" dirty="0" smtClean="0"/>
              <a:t>Bio Research Sources</a:t>
            </a:r>
          </a:p>
          <a:p>
            <a:r>
              <a:rPr lang="en-US" sz="1400" u="sng" dirty="0">
                <a:hlinkClick r:id="rId2"/>
              </a:rPr>
              <a:t>http://</a:t>
            </a:r>
            <a:r>
              <a:rPr lang="en-US" sz="1400" u="sng" dirty="0" smtClean="0">
                <a:hlinkClick r:id="rId2"/>
              </a:rPr>
              <a:t>en.wikipedia.org/wiki/James_Bonham</a:t>
            </a:r>
            <a:endParaRPr lang="en-US" sz="1400" u="sng" dirty="0" smtClean="0"/>
          </a:p>
          <a:p>
            <a:r>
              <a:rPr lang="en-US" sz="1400" u="sng" dirty="0" smtClean="0">
                <a:hlinkClick r:id="rId3"/>
              </a:rPr>
              <a:t>http</a:t>
            </a:r>
            <a:r>
              <a:rPr lang="en-US" sz="1400" u="sng" dirty="0">
                <a:hlinkClick r:id="rId3"/>
              </a:rPr>
              <a:t>://en.wikipedia.org/wiki/James_Bowie</a:t>
            </a:r>
            <a:endParaRPr lang="en-US" sz="1400" dirty="0" smtClean="0"/>
          </a:p>
          <a:p>
            <a:r>
              <a:rPr lang="en-US" sz="1400" u="sng" dirty="0">
                <a:hlinkClick r:id="rId4"/>
              </a:rPr>
              <a:t>http://en.wikipedia.org/wiki/Davy_Crockett</a:t>
            </a:r>
            <a:endParaRPr lang="en-US" sz="1400" dirty="0" smtClean="0"/>
          </a:p>
          <a:p>
            <a:r>
              <a:rPr lang="en-US" sz="1400" u="sng" dirty="0">
                <a:hlinkClick r:id="rId5"/>
              </a:rPr>
              <a:t>http://</a:t>
            </a:r>
            <a:r>
              <a:rPr lang="en-US" sz="1400" u="sng" dirty="0" smtClean="0">
                <a:hlinkClick r:id="rId5"/>
              </a:rPr>
              <a:t>en.wikipedia.org/wiki/James_Fannin</a:t>
            </a:r>
            <a:endParaRPr lang="en-US" sz="1400" u="sng" dirty="0" smtClean="0"/>
          </a:p>
          <a:p>
            <a:r>
              <a:rPr lang="en-US" sz="1400" u="sng" dirty="0" smtClean="0">
                <a:hlinkClick r:id="rId6"/>
              </a:rPr>
              <a:t>http</a:t>
            </a:r>
            <a:r>
              <a:rPr lang="en-US" sz="1400" u="sng" dirty="0">
                <a:hlinkClick r:id="rId6"/>
              </a:rPr>
              <a:t>://www.lsjunction.com/people/fannin.htm</a:t>
            </a:r>
            <a:endParaRPr lang="en-US" sz="1400" dirty="0"/>
          </a:p>
          <a:p>
            <a:r>
              <a:rPr lang="en-US" sz="1400" u="sng" dirty="0">
                <a:hlinkClick r:id="rId7"/>
              </a:rPr>
              <a:t>http://www.tshaonline.org/handbook/online/articles/ffa02</a:t>
            </a:r>
            <a:endParaRPr lang="en-US" sz="1400" dirty="0"/>
          </a:p>
          <a:p>
            <a:r>
              <a:rPr lang="en-US" sz="1400" u="sng" dirty="0" smtClean="0">
                <a:hlinkClick r:id="rId6"/>
              </a:rPr>
              <a:t>http</a:t>
            </a:r>
            <a:r>
              <a:rPr lang="en-US" sz="1400" u="sng" dirty="0">
                <a:hlinkClick r:id="rId6"/>
              </a:rPr>
              <a:t>://www.lsjunction.com/people/fannin.htm</a:t>
            </a:r>
            <a:endParaRPr lang="en-US" sz="1400" dirty="0"/>
          </a:p>
          <a:p>
            <a:r>
              <a:rPr lang="en-US" sz="1400" u="sng" dirty="0">
                <a:hlinkClick r:id="rId8"/>
              </a:rPr>
              <a:t>http://</a:t>
            </a:r>
            <a:r>
              <a:rPr lang="en-US" sz="1400" u="sng" dirty="0" smtClean="0">
                <a:hlinkClick r:id="rId8"/>
              </a:rPr>
              <a:t>en.wikipedia.org/wiki/Anson_Jones</a:t>
            </a:r>
            <a:endParaRPr lang="en-US" sz="1400" u="sng" dirty="0" smtClean="0"/>
          </a:p>
          <a:p>
            <a:r>
              <a:rPr lang="en-US" sz="1400" u="sng" dirty="0">
                <a:hlinkClick r:id="rId9"/>
              </a:rPr>
              <a:t>http://en.wikipedia.org/wiki/Mirabeau_B._Lamar</a:t>
            </a:r>
            <a:r>
              <a:rPr lang="en-US" sz="1400" dirty="0"/>
              <a:t> </a:t>
            </a:r>
          </a:p>
          <a:p>
            <a:r>
              <a:rPr lang="en-US" sz="1400" u="sng" dirty="0" smtClean="0">
                <a:hlinkClick r:id="rId10"/>
              </a:rPr>
              <a:t>http</a:t>
            </a:r>
            <a:r>
              <a:rPr lang="en-US" sz="1400" u="sng" dirty="0">
                <a:hlinkClick r:id="rId10"/>
              </a:rPr>
              <a:t>://en.wikipedia.org/wiki/Thomas_Jefferson_Rusk</a:t>
            </a:r>
            <a:r>
              <a:rPr lang="en-US" sz="1400" dirty="0"/>
              <a:t> </a:t>
            </a:r>
            <a:endParaRPr lang="en-US" sz="1400" dirty="0" smtClean="0"/>
          </a:p>
          <a:p>
            <a:r>
              <a:rPr lang="en-US" sz="1400" dirty="0">
                <a:hlinkClick r:id="rId11"/>
              </a:rPr>
              <a:t>https://</a:t>
            </a:r>
            <a:r>
              <a:rPr lang="en-US" sz="1400" dirty="0" smtClean="0">
                <a:hlinkClick r:id="rId11"/>
              </a:rPr>
              <a:t>en.wikipedia.org/wiki/Sidney_Sherman</a:t>
            </a:r>
            <a:endParaRPr lang="en-US" sz="1400" dirty="0" smtClean="0"/>
          </a:p>
          <a:p>
            <a:r>
              <a:rPr lang="en-US" sz="1400" u="sng" dirty="0" smtClean="0">
                <a:hlinkClick r:id="rId12"/>
              </a:rPr>
              <a:t>http</a:t>
            </a:r>
            <a:r>
              <a:rPr lang="en-US" sz="1400" u="sng" dirty="0">
                <a:hlinkClick r:id="rId12"/>
              </a:rPr>
              <a:t>://en.wikipedia.org/wiki/William_B._Travis</a:t>
            </a:r>
            <a:r>
              <a:rPr lang="en-US" sz="1400" dirty="0"/>
              <a:t> </a:t>
            </a:r>
          </a:p>
          <a:p>
            <a:r>
              <a:rPr lang="en-US" sz="1400" dirty="0" err="1" smtClean="0"/>
              <a:t>Alphin</a:t>
            </a:r>
            <a:r>
              <a:rPr lang="en-US" sz="1400" dirty="0" smtClean="0"/>
              <a:t>, Elaine Marie (2003).  </a:t>
            </a:r>
            <a:r>
              <a:rPr lang="en-US" sz="1400" i="1" dirty="0" smtClean="0"/>
              <a:t>Davy Crockett</a:t>
            </a:r>
            <a:r>
              <a:rPr lang="en-US" sz="1400" dirty="0" smtClean="0"/>
              <a:t>.  New York: Barnes and 	Noble.</a:t>
            </a:r>
          </a:p>
          <a:p>
            <a:r>
              <a:rPr lang="en-US" sz="1400" dirty="0" err="1" smtClean="0"/>
              <a:t>Driskill</a:t>
            </a:r>
            <a:r>
              <a:rPr lang="en-US" sz="1400" dirty="0" smtClean="0"/>
              <a:t>, Frank A. ((1981).  Davy Crockett: The Untold Story.  Austin, 	Texas: </a:t>
            </a:r>
            <a:r>
              <a:rPr lang="en-US" sz="1400" dirty="0" err="1" smtClean="0"/>
              <a:t>Eakin</a:t>
            </a:r>
            <a:r>
              <a:rPr lang="en-US" sz="1400" dirty="0" smtClean="0"/>
              <a:t> press.</a:t>
            </a:r>
          </a:p>
          <a:p>
            <a:r>
              <a:rPr lang="en-US" sz="1400" dirty="0" smtClean="0"/>
              <a:t>Flynn, Jean ((1997</a:t>
            </a:r>
            <a:r>
              <a:rPr lang="en-US" sz="1400" i="1" dirty="0" smtClean="0"/>
              <a:t>).  Anson Jones: Last President of the Republic of 	Texas</a:t>
            </a:r>
            <a:r>
              <a:rPr lang="en-US" sz="1400" dirty="0" smtClean="0"/>
              <a:t>.  Austin, </a:t>
            </a:r>
            <a:r>
              <a:rPr lang="en-US" sz="1400" dirty="0"/>
              <a:t>T</a:t>
            </a:r>
            <a:r>
              <a:rPr lang="en-US" sz="1400" dirty="0" smtClean="0"/>
              <a:t>exas: </a:t>
            </a:r>
            <a:r>
              <a:rPr lang="en-US" sz="1400" dirty="0" err="1" smtClean="0"/>
              <a:t>Eakin</a:t>
            </a:r>
            <a:r>
              <a:rPr lang="en-US" sz="1400" dirty="0" smtClean="0"/>
              <a:t> Press.</a:t>
            </a:r>
          </a:p>
          <a:p>
            <a:r>
              <a:rPr lang="en-US" sz="1400" dirty="0" smtClean="0"/>
              <a:t>Morgan, Elizabeth Dearing (1994).  President Mirabeau B. Lamar.  	Austin, Texas: </a:t>
            </a:r>
            <a:r>
              <a:rPr lang="en-US" sz="1400" dirty="0" err="1" smtClean="0"/>
              <a:t>Eakin</a:t>
            </a:r>
            <a:r>
              <a:rPr lang="en-US" sz="1400" dirty="0" smtClean="0"/>
              <a:t> Press.</a:t>
            </a:r>
            <a:endParaRPr lang="en-US" sz="1400" dirty="0"/>
          </a:p>
          <a:p>
            <a:endParaRPr lang="en-US" sz="1400" dirty="0" smtClean="0"/>
          </a:p>
          <a:p>
            <a:endParaRPr lang="en-US" dirty="0"/>
          </a:p>
        </p:txBody>
      </p:sp>
      <p:sp>
        <p:nvSpPr>
          <p:cNvPr id="4" name="TextBox 3"/>
          <p:cNvSpPr txBox="1"/>
          <p:nvPr/>
        </p:nvSpPr>
        <p:spPr>
          <a:xfrm>
            <a:off x="5842000" y="647700"/>
            <a:ext cx="5803900" cy="3385542"/>
          </a:xfrm>
          <a:prstGeom prst="rect">
            <a:avLst/>
          </a:prstGeom>
          <a:noFill/>
        </p:spPr>
        <p:txBody>
          <a:bodyPr wrap="square" rtlCol="0">
            <a:spAutoFit/>
          </a:bodyPr>
          <a:lstStyle/>
          <a:p>
            <a:r>
              <a:rPr lang="en-US" dirty="0"/>
              <a:t>Photo Research Sources</a:t>
            </a:r>
          </a:p>
          <a:p>
            <a:r>
              <a:rPr lang="en-US" sz="1400" dirty="0">
                <a:hlinkClick r:id="rId13"/>
              </a:rPr>
              <a:t>http://</a:t>
            </a:r>
            <a:r>
              <a:rPr lang="en-US" sz="1400" dirty="0" smtClean="0">
                <a:hlinkClick r:id="rId13"/>
              </a:rPr>
              <a:t>en.wikipedia.org/wiki/File:James_Bonham.png</a:t>
            </a:r>
            <a:endParaRPr lang="en-US" sz="1400" dirty="0" smtClean="0"/>
          </a:p>
          <a:p>
            <a:r>
              <a:rPr lang="en-US" sz="1400" dirty="0" smtClean="0">
                <a:hlinkClick r:id="rId14"/>
              </a:rPr>
              <a:t>http</a:t>
            </a:r>
            <a:r>
              <a:rPr lang="en-US" sz="1400" dirty="0">
                <a:hlinkClick r:id="rId14"/>
              </a:rPr>
              <a:t>://</a:t>
            </a:r>
            <a:r>
              <a:rPr lang="en-US" sz="1400" dirty="0" smtClean="0">
                <a:hlinkClick r:id="rId14"/>
              </a:rPr>
              <a:t>www.lsjunction.com/people/bowie.jpg</a:t>
            </a:r>
            <a:endParaRPr lang="en-US" sz="1400" dirty="0" smtClean="0"/>
          </a:p>
          <a:p>
            <a:r>
              <a:rPr lang="en-US" sz="1400" dirty="0">
                <a:hlinkClick r:id="rId15"/>
              </a:rPr>
              <a:t>http://</a:t>
            </a:r>
            <a:r>
              <a:rPr lang="en-US" sz="1400" dirty="0" smtClean="0">
                <a:hlinkClick r:id="rId15"/>
              </a:rPr>
              <a:t>www.factropolis.com/uploaded_images/davycrockett-757549.jpg</a:t>
            </a:r>
            <a:endParaRPr lang="en-US" sz="1400" dirty="0" smtClean="0"/>
          </a:p>
          <a:p>
            <a:r>
              <a:rPr lang="en-US" sz="1400" dirty="0">
                <a:hlinkClick r:id="rId16"/>
              </a:rPr>
              <a:t>http://</a:t>
            </a:r>
            <a:r>
              <a:rPr lang="en-US" sz="1400" dirty="0" smtClean="0">
                <a:hlinkClick r:id="rId16"/>
              </a:rPr>
              <a:t>upload.wikimedia.org/wikipedia/commons/f/fd/JamesWFannin.jpg</a:t>
            </a:r>
            <a:endParaRPr lang="en-US" sz="1400" dirty="0" smtClean="0"/>
          </a:p>
          <a:p>
            <a:endParaRPr lang="en-US" sz="1400" dirty="0" smtClean="0"/>
          </a:p>
          <a:p>
            <a:endParaRPr lang="en-US" sz="1400" dirty="0"/>
          </a:p>
          <a:p>
            <a:r>
              <a:rPr lang="en-US" sz="1400" dirty="0">
                <a:hlinkClick r:id="rId17"/>
              </a:rPr>
              <a:t>http://</a:t>
            </a:r>
            <a:r>
              <a:rPr lang="en-US" sz="1400" dirty="0" smtClean="0">
                <a:hlinkClick r:id="rId17"/>
              </a:rPr>
              <a:t>jeffline.jefferson.edu/SML/Archives/Highlights/Jones/jones1.jpg</a:t>
            </a:r>
            <a:endParaRPr lang="en-US" sz="1400" dirty="0" smtClean="0"/>
          </a:p>
          <a:p>
            <a:r>
              <a:rPr lang="en-US" sz="1400" dirty="0" smtClean="0">
                <a:hlinkClick r:id="rId18"/>
              </a:rPr>
              <a:t>http</a:t>
            </a:r>
            <a:r>
              <a:rPr lang="en-US" sz="1400" dirty="0">
                <a:hlinkClick r:id="rId18"/>
              </a:rPr>
              <a:t>://</a:t>
            </a:r>
            <a:r>
              <a:rPr lang="en-US" sz="1400" dirty="0" smtClean="0">
                <a:hlinkClick r:id="rId18"/>
              </a:rPr>
              <a:t>www.sonofthesouth.net/texas/pictures/mirabeau-lamar.jpg</a:t>
            </a:r>
            <a:endParaRPr lang="en-US" sz="1400" dirty="0" smtClean="0"/>
          </a:p>
          <a:p>
            <a:r>
              <a:rPr lang="en-US" sz="1400" dirty="0" smtClean="0">
                <a:hlinkClick r:id="rId19"/>
              </a:rPr>
              <a:t>http</a:t>
            </a:r>
            <a:r>
              <a:rPr lang="en-US" sz="1400" dirty="0">
                <a:hlinkClick r:id="rId19"/>
              </a:rPr>
              <a:t>://</a:t>
            </a:r>
            <a:r>
              <a:rPr lang="en-US" sz="1400" dirty="0" smtClean="0">
                <a:hlinkClick r:id="rId19"/>
              </a:rPr>
              <a:t>www.lsjunction.com/people/rusk.htm\</a:t>
            </a:r>
            <a:endParaRPr lang="en-US" sz="1400" dirty="0" smtClean="0"/>
          </a:p>
          <a:p>
            <a:r>
              <a:rPr lang="en-US" sz="1400" dirty="0" smtClean="0">
                <a:hlinkClick r:id="rId20"/>
              </a:rPr>
              <a:t>http</a:t>
            </a:r>
            <a:r>
              <a:rPr lang="en-US" sz="1400" dirty="0">
                <a:hlinkClick r:id="rId20"/>
              </a:rPr>
              <a:t>://</a:t>
            </a:r>
            <a:r>
              <a:rPr lang="en-US" sz="1400" dirty="0" smtClean="0">
                <a:hlinkClick r:id="rId20"/>
              </a:rPr>
              <a:t>en.wikipedia.org/wiki/File:Sidney_sherman.jpg</a:t>
            </a:r>
            <a:endParaRPr lang="en-US" sz="1400" dirty="0" smtClean="0"/>
          </a:p>
          <a:p>
            <a:r>
              <a:rPr lang="en-US" sz="1400" dirty="0" smtClean="0">
                <a:hlinkClick r:id="rId21"/>
              </a:rPr>
              <a:t>http</a:t>
            </a:r>
            <a:r>
              <a:rPr lang="en-US" sz="1400" dirty="0">
                <a:hlinkClick r:id="rId21"/>
              </a:rPr>
              <a:t>://en.wikipedia.org/wiki/File:William_B._</a:t>
            </a:r>
            <a:r>
              <a:rPr lang="en-US" sz="1400" dirty="0" smtClean="0">
                <a:hlinkClick r:id="rId21"/>
              </a:rPr>
              <a:t>Travis_by_Wiley_Martin.JPG</a:t>
            </a:r>
            <a:endParaRPr lang="en-US" sz="1400" dirty="0" smtClean="0"/>
          </a:p>
          <a:p>
            <a:endParaRPr lang="en-US" sz="1400" dirty="0"/>
          </a:p>
          <a:p>
            <a:endParaRPr lang="en-US" sz="1400" dirty="0" smtClean="0"/>
          </a:p>
          <a:p>
            <a:endParaRPr lang="en-US" sz="1400" dirty="0"/>
          </a:p>
        </p:txBody>
      </p:sp>
      <p:sp>
        <p:nvSpPr>
          <p:cNvPr id="5" name="TextBox 4"/>
          <p:cNvSpPr txBox="1"/>
          <p:nvPr/>
        </p:nvSpPr>
        <p:spPr>
          <a:xfrm>
            <a:off x="5994400" y="4033242"/>
            <a:ext cx="5537200" cy="1015663"/>
          </a:xfrm>
          <a:prstGeom prst="rect">
            <a:avLst/>
          </a:prstGeom>
          <a:noFill/>
        </p:spPr>
        <p:txBody>
          <a:bodyPr wrap="square" rtlCol="0">
            <a:spAutoFit/>
          </a:bodyPr>
          <a:lstStyle/>
          <a:p>
            <a:r>
              <a:rPr lang="en-US" dirty="0"/>
              <a:t>Special </a:t>
            </a:r>
            <a:r>
              <a:rPr lang="en-US" dirty="0" smtClean="0"/>
              <a:t>Thanks to:</a:t>
            </a:r>
            <a:endParaRPr lang="en-US" dirty="0"/>
          </a:p>
          <a:p>
            <a:r>
              <a:rPr lang="en-US" sz="1400" dirty="0"/>
              <a:t>David A. </a:t>
            </a:r>
            <a:r>
              <a:rPr lang="en-US" sz="1400" dirty="0" err="1"/>
              <a:t>Welton</a:t>
            </a:r>
            <a:r>
              <a:rPr lang="en-US" sz="1400" dirty="0"/>
              <a:t>, former professor Texas </a:t>
            </a:r>
            <a:r>
              <a:rPr lang="en-US" sz="1400" dirty="0" smtClean="0"/>
              <a:t>Tech University </a:t>
            </a:r>
            <a:r>
              <a:rPr lang="en-US" sz="1400" dirty="0"/>
              <a:t>College of Education</a:t>
            </a:r>
          </a:p>
          <a:p>
            <a:r>
              <a:rPr lang="en-US" sz="1400" dirty="0" smtClean="0"/>
              <a:t>Alan </a:t>
            </a:r>
            <a:r>
              <a:rPr lang="en-US" sz="1400" smtClean="0"/>
              <a:t>O. Kownslar</a:t>
            </a:r>
            <a:r>
              <a:rPr lang="en-US" sz="1400" dirty="0" smtClean="0"/>
              <a:t>, former Trinity </a:t>
            </a:r>
            <a:r>
              <a:rPr lang="en-US" sz="1400" dirty="0"/>
              <a:t>University, Department of History</a:t>
            </a:r>
          </a:p>
        </p:txBody>
      </p:sp>
    </p:spTree>
    <p:extLst>
      <p:ext uri="{BB962C8B-B14F-4D97-AF65-F5344CB8AC3E}">
        <p14:creationId xmlns:p14="http://schemas.microsoft.com/office/powerpoint/2010/main" val="3018023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66700"/>
            <a:ext cx="10769600" cy="6001643"/>
          </a:xfrm>
          <a:prstGeom prst="rect">
            <a:avLst/>
          </a:prstGeom>
          <a:noFill/>
        </p:spPr>
        <p:txBody>
          <a:bodyPr wrap="square" rtlCol="0">
            <a:spAutoFit/>
          </a:bodyPr>
          <a:lstStyle/>
          <a:p>
            <a:pPr algn="ctr"/>
            <a:r>
              <a:rPr lang="en-US" sz="2400" b="1" dirty="0"/>
              <a:t>7</a:t>
            </a:r>
            <a:r>
              <a:rPr lang="en-US" sz="2400" b="1" baseline="30000" dirty="0"/>
              <a:t>th</a:t>
            </a:r>
            <a:r>
              <a:rPr lang="en-US" sz="2400" b="1" dirty="0"/>
              <a:t> Grade Social </a:t>
            </a:r>
            <a:r>
              <a:rPr lang="en-US" sz="2400" b="1" dirty="0" smtClean="0"/>
              <a:t>Studies TEKS</a:t>
            </a:r>
            <a:endParaRPr lang="en-US" sz="2400" b="1" dirty="0"/>
          </a:p>
          <a:p>
            <a:endParaRPr lang="en-US" dirty="0" smtClean="0"/>
          </a:p>
          <a:p>
            <a:r>
              <a:rPr lang="en-US" dirty="0" smtClean="0"/>
              <a:t>(</a:t>
            </a:r>
            <a:r>
              <a:rPr lang="en-US" dirty="0"/>
              <a:t>2)  History. The student understands how individuals, events, and issues through the Mexican National Era shaped the history of Texas. The student is expected to:</a:t>
            </a:r>
          </a:p>
          <a:p>
            <a:r>
              <a:rPr lang="en-US" dirty="0"/>
              <a:t> (E)  identify the contributions of significant individuals, including Moses Austin, </a:t>
            </a:r>
            <a:r>
              <a:rPr lang="en-US" b="1" dirty="0"/>
              <a:t>Stephen F. Austin</a:t>
            </a:r>
            <a:r>
              <a:rPr lang="en-US" dirty="0"/>
              <a:t>, </a:t>
            </a:r>
            <a:r>
              <a:rPr lang="en-US" dirty="0" err="1"/>
              <a:t>Erasmo</a:t>
            </a:r>
            <a:r>
              <a:rPr lang="en-US" dirty="0"/>
              <a:t> </a:t>
            </a:r>
            <a:r>
              <a:rPr lang="en-US" dirty="0" err="1"/>
              <a:t>Seguín</a:t>
            </a:r>
            <a:r>
              <a:rPr lang="en-US" dirty="0"/>
              <a:t>, Martín De León, and Green DeWitt, during the Mexican settlement of Texas; and</a:t>
            </a:r>
          </a:p>
          <a:p>
            <a:r>
              <a:rPr lang="en-US" dirty="0"/>
              <a:t>(F)  </a:t>
            </a:r>
            <a:r>
              <a:rPr lang="en-US" b="1" dirty="0"/>
              <a:t>contrast Spanish, Mexican, and Anglo purposes for and methods of settlement in Texas.</a:t>
            </a:r>
          </a:p>
          <a:p>
            <a:endParaRPr lang="en-US" dirty="0"/>
          </a:p>
          <a:p>
            <a:r>
              <a:rPr lang="en-US" dirty="0"/>
              <a:t>(3)  History. The student understands how individuals, events, and issues related to the Texas Revolution shaped the history of Texas. The student is expected to:</a:t>
            </a:r>
          </a:p>
          <a:p>
            <a:r>
              <a:rPr lang="en-US" dirty="0"/>
              <a:t> (B)  explain the roles played by significant individuals during the Texas Revolution, including George Childress, Lorenzo de Zavala, </a:t>
            </a:r>
            <a:r>
              <a:rPr lang="en-US" b="1" dirty="0"/>
              <a:t>James </a:t>
            </a:r>
            <a:r>
              <a:rPr lang="en-US" b="1" dirty="0" err="1"/>
              <a:t>Fannin</a:t>
            </a:r>
            <a:r>
              <a:rPr lang="en-US" dirty="0"/>
              <a:t>, Sam Houston, Antonio </a:t>
            </a:r>
            <a:r>
              <a:rPr lang="en-US" dirty="0" err="1"/>
              <a:t>López</a:t>
            </a:r>
            <a:r>
              <a:rPr lang="en-US" dirty="0"/>
              <a:t> de Santa Anna, Juan N. </a:t>
            </a:r>
            <a:r>
              <a:rPr lang="en-US" dirty="0" err="1"/>
              <a:t>Seguín</a:t>
            </a:r>
            <a:r>
              <a:rPr lang="en-US" dirty="0"/>
              <a:t>, and </a:t>
            </a:r>
            <a:r>
              <a:rPr lang="en-US" b="1" dirty="0"/>
              <a:t>William B. Travis</a:t>
            </a:r>
            <a:r>
              <a:rPr lang="en-US" dirty="0" smtClean="0"/>
              <a:t>;</a:t>
            </a:r>
          </a:p>
          <a:p>
            <a:endParaRPr lang="en-US" dirty="0"/>
          </a:p>
          <a:p>
            <a:r>
              <a:rPr lang="en-US" dirty="0"/>
              <a:t>(23)  Social studies skills. The student</a:t>
            </a:r>
            <a:r>
              <a:rPr lang="en-US" b="1" dirty="0"/>
              <a:t> uses problem-solving and decision-making skills, working independently and with others</a:t>
            </a:r>
            <a:r>
              <a:rPr lang="en-US" dirty="0"/>
              <a:t>, in a variety of settings. The student is expected to:</a:t>
            </a:r>
          </a:p>
          <a:p>
            <a:r>
              <a:rPr lang="en-US" dirty="0"/>
              <a:t>(A)  use a </a:t>
            </a:r>
            <a:r>
              <a:rPr lang="en-US" b="1" dirty="0"/>
              <a:t>problem-solving process </a:t>
            </a:r>
            <a:r>
              <a:rPr lang="en-US" dirty="0"/>
              <a:t>to identify a problem, gather information, list and consider options, consider advantages and disadvantages, choose and implement a solution, and evaluate the effectiveness of the solution; and</a:t>
            </a:r>
          </a:p>
          <a:p>
            <a:r>
              <a:rPr lang="en-US" dirty="0"/>
              <a:t>(B)  use a </a:t>
            </a:r>
            <a:r>
              <a:rPr lang="en-US" b="1" dirty="0"/>
              <a:t>decision-making process </a:t>
            </a:r>
            <a:r>
              <a:rPr lang="en-US" dirty="0"/>
              <a:t>to identify a situation that requires a decision, gather information, identify options, predict consequences, and take action to implement a decision.</a:t>
            </a:r>
          </a:p>
        </p:txBody>
      </p:sp>
    </p:spTree>
    <p:extLst>
      <p:ext uri="{BB962C8B-B14F-4D97-AF65-F5344CB8AC3E}">
        <p14:creationId xmlns:p14="http://schemas.microsoft.com/office/powerpoint/2010/main" val="108057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3199" y="-11056"/>
            <a:ext cx="9230743" cy="6869056"/>
          </a:xfrm>
          <a:prstGeom prst="rect">
            <a:avLst/>
          </a:prstGeom>
        </p:spPr>
      </p:pic>
    </p:spTree>
    <p:extLst>
      <p:ext uri="{BB962C8B-B14F-4D97-AF65-F5344CB8AC3E}">
        <p14:creationId xmlns:p14="http://schemas.microsoft.com/office/powerpoint/2010/main" val="1813538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5033" y="0"/>
            <a:ext cx="10893867" cy="3046988"/>
          </a:xfrm>
          <a:prstGeom prst="rect">
            <a:avLst/>
          </a:prstGeom>
          <a:noFill/>
        </p:spPr>
        <p:txBody>
          <a:bodyPr wrap="square" rtlCol="0">
            <a:spAutoFit/>
          </a:bodyPr>
          <a:lstStyle/>
          <a:p>
            <a:r>
              <a:rPr lang="en-US" sz="2400" dirty="0" smtClean="0"/>
              <a:t>In 1820, American businessman Moses Austin traveled to Spanish Texas, He presented a plan to the Spanish Governor to colonize Texas with Anglo-Americans.  Felipe Enrique Neri</a:t>
            </a:r>
            <a:r>
              <a:rPr lang="en-US" sz="2400" dirty="0"/>
              <a:t> </a:t>
            </a:r>
            <a:r>
              <a:rPr lang="en-US" sz="2400" dirty="0" smtClean="0"/>
              <a:t>was a friend of </a:t>
            </a:r>
            <a:r>
              <a:rPr lang="en-US" sz="2400" dirty="0"/>
              <a:t>M</a:t>
            </a:r>
            <a:r>
              <a:rPr lang="en-US" sz="2400" dirty="0" smtClean="0"/>
              <a:t>oses Austin living in San Antonio, and he convinced the Governor to accept the plan.  In 1821, Moses Austin was awarded a land grant and given permission to recruit 300 families to Texas.  Unfortunately, Moses Austin became ill with pneumonia and died.  His son, Stephen F. Austin agreed to carry out the colonization plan.   When Mexico announced its independence from Spain, Erasmo Seguin assisted Stephen F. Austin in obtaining his empressario contracts.</a:t>
            </a:r>
            <a:endParaRPr lang="en-US" sz="24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52293" y="3046988"/>
            <a:ext cx="2458720" cy="3152205"/>
          </a:xfrm>
          <a:prstGeom prst="rect">
            <a:avLst/>
          </a:prstGeom>
        </p:spPr>
      </p:pic>
      <p:sp>
        <p:nvSpPr>
          <p:cNvPr id="4" name="Rectangle 3"/>
          <p:cNvSpPr/>
          <p:nvPr/>
        </p:nvSpPr>
        <p:spPr>
          <a:xfrm>
            <a:off x="1325341" y="6603048"/>
            <a:ext cx="4800600" cy="261610"/>
          </a:xfrm>
          <a:prstGeom prst="rect">
            <a:avLst/>
          </a:prstGeom>
        </p:spPr>
        <p:txBody>
          <a:bodyPr wrap="square">
            <a:spAutoFit/>
          </a:bodyPr>
          <a:lstStyle/>
          <a:p>
            <a:r>
              <a:rPr lang="en-US" sz="1100" dirty="0"/>
              <a:t>http://en.wikipedia.org/wiki/File:Moses_Austin-P83-012-0012_enhanced_1.jpg</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1413" y="2947645"/>
            <a:ext cx="2556687" cy="3299723"/>
          </a:xfrm>
          <a:prstGeom prst="rect">
            <a:avLst/>
          </a:prstGeom>
        </p:spPr>
      </p:pic>
      <p:sp>
        <p:nvSpPr>
          <p:cNvPr id="6" name="Rectangle 5"/>
          <p:cNvSpPr/>
          <p:nvPr/>
        </p:nvSpPr>
        <p:spPr>
          <a:xfrm>
            <a:off x="6083299" y="6603048"/>
            <a:ext cx="5930901" cy="261610"/>
          </a:xfrm>
          <a:prstGeom prst="rect">
            <a:avLst/>
          </a:prstGeom>
        </p:spPr>
        <p:txBody>
          <a:bodyPr wrap="square">
            <a:spAutoFit/>
          </a:bodyPr>
          <a:lstStyle/>
          <a:p>
            <a:r>
              <a:rPr lang="en-US" sz="1100" dirty="0"/>
              <a:t>https://bcestechnologyclub.wikispaces.com/file/view/austin.jpg/212951920/320x413/austin.jpg</a:t>
            </a:r>
          </a:p>
        </p:txBody>
      </p:sp>
      <p:sp>
        <p:nvSpPr>
          <p:cNvPr id="7" name="TextBox 6"/>
          <p:cNvSpPr txBox="1"/>
          <p:nvPr/>
        </p:nvSpPr>
        <p:spPr>
          <a:xfrm>
            <a:off x="3286406" y="6233716"/>
            <a:ext cx="2458720" cy="369332"/>
          </a:xfrm>
          <a:prstGeom prst="rect">
            <a:avLst/>
          </a:prstGeom>
          <a:noFill/>
        </p:spPr>
        <p:txBody>
          <a:bodyPr wrap="square" rtlCol="0">
            <a:spAutoFit/>
          </a:bodyPr>
          <a:lstStyle/>
          <a:p>
            <a:pPr algn="ctr"/>
            <a:r>
              <a:rPr lang="en-US" b="1" dirty="0" smtClean="0"/>
              <a:t>MOSES AUSTIN</a:t>
            </a:r>
            <a:endParaRPr lang="en-US" b="1" dirty="0"/>
          </a:p>
        </p:txBody>
      </p:sp>
      <p:sp>
        <p:nvSpPr>
          <p:cNvPr id="8" name="TextBox 7"/>
          <p:cNvSpPr txBox="1"/>
          <p:nvPr/>
        </p:nvSpPr>
        <p:spPr>
          <a:xfrm>
            <a:off x="6506756" y="6247368"/>
            <a:ext cx="2286000" cy="369332"/>
          </a:xfrm>
          <a:prstGeom prst="rect">
            <a:avLst/>
          </a:prstGeom>
          <a:noFill/>
        </p:spPr>
        <p:txBody>
          <a:bodyPr wrap="square" rtlCol="0">
            <a:spAutoFit/>
          </a:bodyPr>
          <a:lstStyle/>
          <a:p>
            <a:pPr algn="ctr"/>
            <a:r>
              <a:rPr lang="en-US" b="1" dirty="0" smtClean="0"/>
              <a:t>STEPHEN F. AUSTIN</a:t>
            </a:r>
            <a:endParaRPr lang="en-US" b="1" dirty="0"/>
          </a:p>
        </p:txBody>
      </p:sp>
    </p:spTree>
    <p:extLst>
      <p:ext uri="{BB962C8B-B14F-4D97-AF65-F5344CB8AC3E}">
        <p14:creationId xmlns:p14="http://schemas.microsoft.com/office/powerpoint/2010/main" val="3952736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261256"/>
            <a:ext cx="10450286" cy="6278642"/>
          </a:xfrm>
          <a:prstGeom prst="rect">
            <a:avLst/>
          </a:prstGeom>
          <a:noFill/>
        </p:spPr>
        <p:txBody>
          <a:bodyPr wrap="square" rtlCol="0">
            <a:spAutoFit/>
          </a:bodyPr>
          <a:lstStyle/>
          <a:p>
            <a:r>
              <a:rPr lang="en-US" sz="2400" dirty="0"/>
              <a:t>In March 1823, the new Mexican government passed the state colonization law of March 24, 1825, which opened the way for Americans to settle in the northern province of </a:t>
            </a:r>
            <a:r>
              <a:rPr lang="en-US" sz="2400" dirty="0">
                <a:hlinkClick r:id="rId2"/>
              </a:rPr>
              <a:t>Coahuila and Texas</a:t>
            </a:r>
            <a:r>
              <a:rPr lang="en-US" sz="2400" dirty="0"/>
              <a:t>. In exchange for a small fee, heads of families could obtain as much as a league or </a:t>
            </a:r>
            <a:r>
              <a:rPr lang="en-US" sz="2400" dirty="0">
                <a:hlinkClick r:id="rId3"/>
              </a:rPr>
              <a:t>sitio</a:t>
            </a:r>
            <a:r>
              <a:rPr lang="en-US" sz="2400" dirty="0"/>
              <a:t> (4428.4) acres of grazing land and a </a:t>
            </a:r>
            <a:r>
              <a:rPr lang="en-US" sz="2400" dirty="0">
                <a:hlinkClick r:id="rId4"/>
              </a:rPr>
              <a:t>labor</a:t>
            </a:r>
            <a:r>
              <a:rPr lang="en-US" sz="2400" dirty="0"/>
              <a:t> (177.1 acres) of cropland. Under the provisions of the decree foreigners had to:</a:t>
            </a:r>
          </a:p>
          <a:p>
            <a:pPr marL="342900" lvl="0" indent="-342900">
              <a:buFont typeface="Arial" panose="020B0604020202020204" pitchFamily="34" charset="0"/>
              <a:buChar char="•"/>
            </a:pPr>
            <a:r>
              <a:rPr lang="en-US" sz="2400" b="1" dirty="0"/>
              <a:t>take an oath promising to obey the federal and state constitutions (of Mexico)</a:t>
            </a:r>
          </a:p>
          <a:p>
            <a:pPr marL="342900" lvl="0" indent="-342900">
              <a:buFont typeface="Arial" panose="020B0604020202020204" pitchFamily="34" charset="0"/>
              <a:buChar char="•"/>
            </a:pPr>
            <a:r>
              <a:rPr lang="en-US" sz="2400" b="1" dirty="0"/>
              <a:t>practice Christianity (Catholicism)</a:t>
            </a:r>
          </a:p>
          <a:p>
            <a:pPr marL="342900" lvl="0" indent="-342900">
              <a:buFont typeface="Arial" panose="020B0604020202020204" pitchFamily="34" charset="0"/>
              <a:buChar char="•"/>
            </a:pPr>
            <a:r>
              <a:rPr lang="en-US" sz="2400" b="1" dirty="0"/>
              <a:t>prove their morality and good habits.</a:t>
            </a:r>
          </a:p>
          <a:p>
            <a:r>
              <a:rPr lang="en-US" sz="2400" dirty="0"/>
              <a:t> </a:t>
            </a:r>
            <a:endParaRPr lang="en-US" sz="2400" dirty="0" smtClean="0">
              <a:effectLst/>
            </a:endParaRPr>
          </a:p>
          <a:p>
            <a:r>
              <a:rPr lang="en-US" sz="2400" dirty="0"/>
              <a:t>The wording of the decree as it pertained to</a:t>
            </a:r>
            <a:r>
              <a:rPr lang="en-US" sz="2400" u="sng" dirty="0"/>
              <a:t> </a:t>
            </a:r>
            <a:r>
              <a:rPr lang="en-US" sz="2400" u="sng" dirty="0">
                <a:hlinkClick r:id="rId5"/>
              </a:rPr>
              <a:t>slavery</a:t>
            </a:r>
            <a:r>
              <a:rPr lang="en-US" sz="2400" u="sng" dirty="0"/>
              <a:t> </a:t>
            </a:r>
            <a:r>
              <a:rPr lang="en-US" sz="2400" dirty="0"/>
              <a:t>was vague and did not immediately prohibit the importation of slaves. </a:t>
            </a:r>
            <a:endParaRPr lang="en-US" sz="2400" dirty="0" smtClean="0">
              <a:effectLst/>
            </a:endParaRPr>
          </a:p>
          <a:p>
            <a:r>
              <a:rPr lang="en-US" sz="2400" dirty="0"/>
              <a:t> </a:t>
            </a:r>
            <a:endParaRPr lang="en-US" sz="2400" dirty="0" smtClean="0">
              <a:effectLst/>
            </a:endParaRPr>
          </a:p>
          <a:p>
            <a:r>
              <a:rPr lang="en-US" sz="2400" dirty="0"/>
              <a:t>Individuals could petition for grants directly, but more often applications were handled by </a:t>
            </a:r>
            <a:r>
              <a:rPr lang="en-US" sz="2400" b="1" dirty="0"/>
              <a:t>immigration agents, or empresarios</a:t>
            </a:r>
            <a:r>
              <a:rPr lang="en-US" sz="2400" dirty="0"/>
              <a:t>. In compensation the agent was entitled to five leagues and five labores for each 100 families they </a:t>
            </a:r>
            <a:r>
              <a:rPr lang="en-US" sz="2400" dirty="0" smtClean="0"/>
              <a:t>settled.</a:t>
            </a:r>
            <a:endParaRPr lang="en-US" dirty="0" smtClean="0">
              <a:effectLst/>
            </a:endParaRPr>
          </a:p>
          <a:p>
            <a:r>
              <a:rPr lang="en-US" sz="1400" dirty="0"/>
              <a:t> </a:t>
            </a:r>
            <a:endParaRPr lang="en-US" sz="1400" dirty="0" smtClean="0">
              <a:effectLst/>
            </a:endParaRPr>
          </a:p>
          <a:p>
            <a:r>
              <a:rPr lang="en-US" sz="1400" dirty="0">
                <a:hlinkClick r:id="rId6"/>
              </a:rPr>
              <a:t>https://www.tshaonline.org/handbook/online/articles/mpl01</a:t>
            </a:r>
            <a:endParaRPr lang="en-US" sz="1400" dirty="0" smtClean="0">
              <a:effectLst/>
            </a:endParaRPr>
          </a:p>
          <a:p>
            <a:r>
              <a:rPr lang="en-US" sz="1400" dirty="0" smtClean="0">
                <a:effectLst/>
              </a:rPr>
              <a:t>Texas State Historical Association: Land Grants</a:t>
            </a:r>
            <a:endParaRPr lang="en-US" sz="1400" dirty="0">
              <a:effectLst/>
            </a:endParaRPr>
          </a:p>
        </p:txBody>
      </p:sp>
    </p:spTree>
    <p:extLst>
      <p:ext uri="{BB962C8B-B14F-4D97-AF65-F5344CB8AC3E}">
        <p14:creationId xmlns:p14="http://schemas.microsoft.com/office/powerpoint/2010/main" val="271017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6600" y="391886"/>
            <a:ext cx="10756900" cy="5509200"/>
          </a:xfrm>
          <a:prstGeom prst="rect">
            <a:avLst/>
          </a:prstGeom>
          <a:noFill/>
        </p:spPr>
        <p:txBody>
          <a:bodyPr wrap="square" rtlCol="0">
            <a:spAutoFit/>
          </a:bodyPr>
          <a:lstStyle/>
          <a:p>
            <a:r>
              <a:rPr lang="en-US" sz="2400" dirty="0" smtClean="0"/>
              <a:t>As an immigration agent or empresario, what basic qualifications must you consider when reviewing applications?</a:t>
            </a:r>
          </a:p>
          <a:p>
            <a:endParaRPr lang="en-US" sz="2400" dirty="0" smtClean="0"/>
          </a:p>
          <a:p>
            <a:pPr marL="342900" lvl="0" indent="-342900">
              <a:buFont typeface="Arial" panose="020B0604020202020204" pitchFamily="34" charset="0"/>
              <a:buChar char="•"/>
            </a:pPr>
            <a:r>
              <a:rPr lang="en-US" sz="3200" b="1" dirty="0" smtClean="0"/>
              <a:t>take an oath promising to obey the federal and state constitutions (of Mexico)</a:t>
            </a:r>
          </a:p>
          <a:p>
            <a:pPr marL="342900" lvl="0" indent="-342900">
              <a:buFont typeface="Arial" panose="020B0604020202020204" pitchFamily="34" charset="0"/>
              <a:buChar char="•"/>
            </a:pPr>
            <a:r>
              <a:rPr lang="en-US" sz="3200" b="1" dirty="0" smtClean="0"/>
              <a:t>practice Christianity (Catholicism)</a:t>
            </a:r>
          </a:p>
          <a:p>
            <a:pPr marL="342900" lvl="0" indent="-342900">
              <a:buFont typeface="Arial" panose="020B0604020202020204" pitchFamily="34" charset="0"/>
              <a:buChar char="•"/>
            </a:pPr>
            <a:r>
              <a:rPr lang="en-US" sz="3200" b="1" dirty="0" smtClean="0"/>
              <a:t>prove their morality and good habits.</a:t>
            </a:r>
          </a:p>
          <a:p>
            <a:endParaRPr lang="en-US" sz="2400" dirty="0"/>
          </a:p>
          <a:p>
            <a:r>
              <a:rPr lang="en-US" sz="2400" dirty="0" smtClean="0"/>
              <a:t>What other considerations might you have for settling this territory void of major cities or towns of any size?</a:t>
            </a:r>
          </a:p>
          <a:p>
            <a:endParaRPr lang="en-US" sz="2400" dirty="0"/>
          </a:p>
          <a:p>
            <a:r>
              <a:rPr lang="en-US" sz="2400" b="1" dirty="0" smtClean="0"/>
              <a:t>Time to Review the Applications!</a:t>
            </a:r>
          </a:p>
          <a:p>
            <a:r>
              <a:rPr lang="en-US" sz="2400" b="1" dirty="0" smtClean="0"/>
              <a:t>The Year… </a:t>
            </a:r>
            <a:r>
              <a:rPr lang="en-US" sz="3200" b="1" dirty="0" smtClean="0"/>
              <a:t>1834</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78040" y="5012871"/>
            <a:ext cx="2467360" cy="1845129"/>
          </a:xfrm>
          <a:prstGeom prst="rect">
            <a:avLst/>
          </a:prstGeom>
        </p:spPr>
      </p:pic>
      <p:sp>
        <p:nvSpPr>
          <p:cNvPr id="4" name="TextBox 3"/>
          <p:cNvSpPr txBox="1"/>
          <p:nvPr/>
        </p:nvSpPr>
        <p:spPr>
          <a:xfrm>
            <a:off x="7645400" y="6184900"/>
            <a:ext cx="4405086" cy="403739"/>
          </a:xfrm>
          <a:prstGeom prst="rect">
            <a:avLst/>
          </a:prstGeom>
          <a:noFill/>
        </p:spPr>
        <p:txBody>
          <a:bodyPr wrap="square" rtlCol="0">
            <a:spAutoFit/>
          </a:bodyPr>
          <a:lstStyle/>
          <a:p>
            <a:r>
              <a:rPr lang="en-US" sz="1000" dirty="0" smtClean="0"/>
              <a:t>http://www.nmu.edu/internationalprograms/sites/DrupalInternationalPrograms/files/UserFiles/Pictures/Pre-Drupal/Images/Apply_Hand.jpg</a:t>
            </a:r>
            <a:endParaRPr lang="en-US" sz="1000" dirty="0"/>
          </a:p>
        </p:txBody>
      </p:sp>
    </p:spTree>
    <p:extLst>
      <p:ext uri="{BB962C8B-B14F-4D97-AF65-F5344CB8AC3E}">
        <p14:creationId xmlns:p14="http://schemas.microsoft.com/office/powerpoint/2010/main" val="4133726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additive="base">
                                        <p:cTn id="2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 calcmode="lin" valueType="num">
                                      <p:cBhvr additive="base">
                                        <p:cTn id="2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anim calcmode="lin" valueType="num">
                                      <p:cBhvr additive="base">
                                        <p:cTn id="3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anim calcmode="lin" valueType="num">
                                      <p:cBhvr additive="base">
                                        <p:cTn id="39" dur="500" fill="hold"/>
                                        <p:tgtEl>
                                          <p:spTgt spid="3"/>
                                        </p:tgtEl>
                                        <p:attrNameLst>
                                          <p:attrName>ppt_x</p:attrName>
                                        </p:attrNameLst>
                                      </p:cBhvr>
                                      <p:tavLst>
                                        <p:tav tm="0">
                                          <p:val>
                                            <p:strVal val="#ppt_x"/>
                                          </p:val>
                                        </p:tav>
                                        <p:tav tm="100000">
                                          <p:val>
                                            <p:strVal val="#ppt_x"/>
                                          </p:val>
                                        </p:tav>
                                      </p:tavLst>
                                    </p:anim>
                                    <p:anim calcmode="lin" valueType="num">
                                      <p:cBhvr additive="base">
                                        <p:cTn id="4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3700" y="0"/>
            <a:ext cx="11391900" cy="5632311"/>
          </a:xfrm>
          <a:prstGeom prst="rect">
            <a:avLst/>
          </a:prstGeom>
          <a:noFill/>
        </p:spPr>
        <p:txBody>
          <a:bodyPr wrap="square" rtlCol="0">
            <a:spAutoFit/>
          </a:bodyPr>
          <a:lstStyle/>
          <a:p>
            <a:pPr algn="ctr"/>
            <a:r>
              <a:rPr lang="en-US" sz="2400" b="1" dirty="0" smtClean="0"/>
              <a:t>Observations from 4</a:t>
            </a:r>
            <a:r>
              <a:rPr lang="en-US" sz="2400" b="1" baseline="30000" dirty="0" smtClean="0"/>
              <a:t>th</a:t>
            </a:r>
            <a:r>
              <a:rPr lang="en-US" sz="2400" b="1" dirty="0" smtClean="0"/>
              <a:t> Grade Presentations – Vocabulary</a:t>
            </a:r>
          </a:p>
          <a:p>
            <a:endParaRPr lang="en-US" sz="2400" dirty="0" smtClean="0"/>
          </a:p>
          <a:p>
            <a:r>
              <a:rPr lang="en-US" sz="2400" dirty="0" smtClean="0"/>
              <a:t>Attorney – lawyer</a:t>
            </a:r>
          </a:p>
          <a:p>
            <a:endParaRPr lang="en-US" sz="2400" dirty="0" smtClean="0"/>
          </a:p>
          <a:p>
            <a:r>
              <a:rPr lang="en-US" sz="2400" dirty="0" smtClean="0"/>
              <a:t>Physician – medical doctor</a:t>
            </a:r>
          </a:p>
          <a:p>
            <a:endParaRPr lang="en-US" sz="2400" dirty="0" smtClean="0"/>
          </a:p>
          <a:p>
            <a:r>
              <a:rPr lang="en-US" sz="2400" dirty="0" smtClean="0"/>
              <a:t>Militia – volunteer army</a:t>
            </a:r>
          </a:p>
          <a:p>
            <a:endParaRPr lang="en-US" sz="2400" dirty="0" smtClean="0"/>
          </a:p>
          <a:p>
            <a:r>
              <a:rPr lang="en-US" sz="2400" dirty="0" smtClean="0"/>
              <a:t>Artillery - cannons</a:t>
            </a:r>
          </a:p>
          <a:p>
            <a:endParaRPr lang="en-US" sz="2400" dirty="0" smtClean="0"/>
          </a:p>
          <a:p>
            <a:r>
              <a:rPr lang="en-US" sz="2400" dirty="0" smtClean="0"/>
              <a:t>Land Speculator – land investor, buys and sells land for profit</a:t>
            </a:r>
          </a:p>
          <a:p>
            <a:endParaRPr lang="en-US" sz="2400" dirty="0" smtClean="0"/>
          </a:p>
          <a:p>
            <a:r>
              <a:rPr lang="en-US" sz="2400" dirty="0" smtClean="0"/>
              <a:t>Duel – Pistol duel for honor</a:t>
            </a:r>
          </a:p>
          <a:p>
            <a:endParaRPr lang="en-US" sz="2400" dirty="0" smtClean="0"/>
          </a:p>
          <a:p>
            <a:r>
              <a:rPr lang="en-US" sz="2400" dirty="0" smtClean="0"/>
              <a:t>Contempt of court – disobedient or disrespectful toward the judge or the court</a:t>
            </a:r>
            <a:endParaRPr lang="en-US" sz="2400" dirty="0"/>
          </a:p>
        </p:txBody>
      </p:sp>
    </p:spTree>
    <p:extLst>
      <p:ext uri="{BB962C8B-B14F-4D97-AF65-F5344CB8AC3E}">
        <p14:creationId xmlns:p14="http://schemas.microsoft.com/office/powerpoint/2010/main" val="79246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TotalTime>
  <Words>723</Words>
  <Application>Microsoft Office PowerPoint</Application>
  <PresentationFormat>Widescreen</PresentationFormat>
  <Paragraphs>379</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Symbol</vt:lpstr>
      <vt:lpstr>Times New Roman</vt:lpstr>
      <vt:lpstr>Office Theme</vt:lpstr>
      <vt:lpstr>EMPRESARIO AS GATEKEEPER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EMPRESARIO AS GATEKEEPER</dc:title>
  <dc:creator>Ayers, Sam</dc:creator>
  <cp:lastModifiedBy>Ayers, Sam</cp:lastModifiedBy>
  <cp:revision>47</cp:revision>
  <dcterms:created xsi:type="dcterms:W3CDTF">2015-01-14T15:26:09Z</dcterms:created>
  <dcterms:modified xsi:type="dcterms:W3CDTF">2015-10-27T12:50:22Z</dcterms:modified>
</cp:coreProperties>
</file>