
<file path=[Content_Types].xml><?xml version="1.0" encoding="utf-8"?>
<Types xmlns="http://schemas.openxmlformats.org/package/2006/content-types">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34"/>
  </p:notesMasterIdLst>
  <p:handoutMasterIdLst>
    <p:handoutMasterId r:id="rId35"/>
  </p:handoutMasterIdLst>
  <p:sldIdLst>
    <p:sldId id="256" r:id="rId3"/>
    <p:sldId id="328" r:id="rId4"/>
    <p:sldId id="265" r:id="rId5"/>
    <p:sldId id="329" r:id="rId6"/>
    <p:sldId id="330" r:id="rId7"/>
    <p:sldId id="331" r:id="rId8"/>
    <p:sldId id="322" r:id="rId9"/>
    <p:sldId id="333" r:id="rId10"/>
    <p:sldId id="335" r:id="rId11"/>
    <p:sldId id="334" r:id="rId12"/>
    <p:sldId id="332" r:id="rId13"/>
    <p:sldId id="323" r:id="rId14"/>
    <p:sldId id="259" r:id="rId15"/>
    <p:sldId id="275" r:id="rId16"/>
    <p:sldId id="336" r:id="rId17"/>
    <p:sldId id="309" r:id="rId18"/>
    <p:sldId id="327" r:id="rId19"/>
    <p:sldId id="318" r:id="rId20"/>
    <p:sldId id="307" r:id="rId21"/>
    <p:sldId id="277" r:id="rId22"/>
    <p:sldId id="324" r:id="rId23"/>
    <p:sldId id="313" r:id="rId24"/>
    <p:sldId id="270" r:id="rId25"/>
    <p:sldId id="311" r:id="rId26"/>
    <p:sldId id="294" r:id="rId27"/>
    <p:sldId id="312" r:id="rId28"/>
    <p:sldId id="292" r:id="rId29"/>
    <p:sldId id="274" r:id="rId30"/>
    <p:sldId id="315" r:id="rId31"/>
    <p:sldId id="316" r:id="rId32"/>
    <p:sldId id="287" r:id="rId3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3" autoAdjust="0"/>
    <p:restoredTop sz="96433" autoAdjust="0"/>
  </p:normalViewPr>
  <p:slideViewPr>
    <p:cSldViewPr>
      <p:cViewPr varScale="1">
        <p:scale>
          <a:sx n="82" d="100"/>
          <a:sy n="82" d="100"/>
        </p:scale>
        <p:origin x="1368"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Where does our money come from?</c:v>
                </c:pt>
              </c:strCache>
            </c:strRef>
          </c:tx>
          <c:spPr>
            <a:solidFill>
              <a:schemeClr val="accent1"/>
            </a:solidFill>
            <a:ln>
              <a:noFill/>
            </a:ln>
            <a:effectLst>
              <a:outerShdw blurRad="254000" sx="102000" sy="102000" algn="ctr" rotWithShape="0">
                <a:prstClr val="black">
                  <a:alpha val="20000"/>
                </a:prstClr>
              </a:outerShdw>
            </a:effectLst>
          </c:spPr>
          <c:invertIfNegative val="0"/>
          <c:dPt>
            <c:idx val="0"/>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746-462C-823B-F4DEEE065599}"/>
              </c:ext>
            </c:extLst>
          </c:dPt>
          <c:dPt>
            <c:idx val="1"/>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746-462C-823B-F4DEEE065599}"/>
              </c:ext>
            </c:extLst>
          </c:dPt>
          <c:dPt>
            <c:idx val="2"/>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746-462C-823B-F4DEEE065599}"/>
              </c:ext>
            </c:extLst>
          </c:dPt>
          <c:dPt>
            <c:idx val="3"/>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746-462C-823B-F4DEEE065599}"/>
              </c:ext>
            </c:extLst>
          </c:dPt>
          <c:dPt>
            <c:idx val="4"/>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3746-462C-823B-F4DEEE065599}"/>
              </c:ext>
            </c:extLst>
          </c:dPt>
          <c:dPt>
            <c:idx val="5"/>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3746-462C-823B-F4DEEE065599}"/>
              </c:ext>
            </c:extLst>
          </c:dPt>
          <c:dPt>
            <c:idx val="6"/>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3746-462C-823B-F4DEEE065599}"/>
              </c:ext>
            </c:extLst>
          </c:dPt>
          <c:dPt>
            <c:idx val="7"/>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3746-462C-823B-F4DEEE065599}"/>
              </c:ext>
            </c:extLst>
          </c:dPt>
          <c:dPt>
            <c:idx val="8"/>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3746-462C-823B-F4DEEE065599}"/>
              </c:ext>
            </c:extLst>
          </c:dPt>
          <c:dLbls>
            <c:numFmt formatCode="&quot;$&quot;#,##0.00" sourceLinked="0"/>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Sheet1!$A$2:$A$8</c:f>
              <c:strCache>
                <c:ptCount val="7"/>
                <c:pt idx="0">
                  <c:v>Property Taxes</c:v>
                </c:pt>
                <c:pt idx="1">
                  <c:v>Intergovernmental Revenue</c:v>
                </c:pt>
                <c:pt idx="2">
                  <c:v>Charges for Services</c:v>
                </c:pt>
                <c:pt idx="3">
                  <c:v>Grants &amp; Mining Effects</c:v>
                </c:pt>
                <c:pt idx="4">
                  <c:v>Misc/Other Financing</c:v>
                </c:pt>
                <c:pt idx="5">
                  <c:v>Fire Services</c:v>
                </c:pt>
                <c:pt idx="6">
                  <c:v>W/WW Revenue</c:v>
                </c:pt>
              </c:strCache>
            </c:strRef>
          </c:cat>
          <c:val>
            <c:numRef>
              <c:f>Sheet1!$B$2:$B$8</c:f>
              <c:numCache>
                <c:formatCode>"$"#,##0.00_);[Red]\("$"#,##0.00\)</c:formatCode>
                <c:ptCount val="7"/>
                <c:pt idx="0">
                  <c:v>974502.96</c:v>
                </c:pt>
                <c:pt idx="1">
                  <c:v>668757.32999999996</c:v>
                </c:pt>
                <c:pt idx="2">
                  <c:v>157382.73000000001</c:v>
                </c:pt>
                <c:pt idx="3">
                  <c:v>299128.44</c:v>
                </c:pt>
                <c:pt idx="4">
                  <c:v>65269.68</c:v>
                </c:pt>
                <c:pt idx="5">
                  <c:v>114140</c:v>
                </c:pt>
                <c:pt idx="6">
                  <c:v>12847.07</c:v>
                </c:pt>
              </c:numCache>
            </c:numRef>
          </c:val>
          <c:extLst>
            <c:ext xmlns:c16="http://schemas.microsoft.com/office/drawing/2014/chart" uri="{C3380CC4-5D6E-409C-BE32-E72D297353CC}">
              <c16:uniqueId val="{00000012-3746-462C-823B-F4DEEE065599}"/>
            </c:ext>
          </c:extLst>
        </c:ser>
        <c:dLbls>
          <c:showLegendKey val="0"/>
          <c:showVal val="0"/>
          <c:showCatName val="0"/>
          <c:showSerName val="0"/>
          <c:showPercent val="0"/>
          <c:showBubbleSize val="0"/>
        </c:dLbls>
        <c:gapWidth val="100"/>
        <c:overlap val="-100"/>
        <c:axId val="499792632"/>
        <c:axId val="499794592"/>
      </c:barChart>
      <c:valAx>
        <c:axId val="499794592"/>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quot;$&quot;#,##0.00_);[Red]\(&quot;$&quot;#,##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499792632"/>
        <c:crosses val="autoZero"/>
        <c:crossBetween val="between"/>
      </c:valAx>
      <c:catAx>
        <c:axId val="499792632"/>
        <c:scaling>
          <c:orientation val="minMax"/>
        </c:scaling>
        <c:delete val="0"/>
        <c:axPos val="l"/>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499794592"/>
        <c:crosses val="autoZero"/>
        <c:auto val="1"/>
        <c:lblAlgn val="ctr"/>
        <c:lblOffset val="100"/>
        <c:noMultiLvlLbl val="0"/>
      </c:catAx>
      <c:spPr>
        <a:noFill/>
        <a:ln>
          <a:noFill/>
        </a:ln>
        <a:effectLst/>
      </c:spPr>
    </c:plotArea>
    <c:legend>
      <c:legendPos val="r"/>
      <c:layout>
        <c:manualLayout>
          <c:xMode val="edge"/>
          <c:yMode val="edge"/>
          <c:x val="0.73869619422572164"/>
          <c:y val="0.21558135822906835"/>
          <c:w val="0.22998858267716532"/>
          <c:h val="0.23293491619265846"/>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400" dirty="0"/>
              <a:t>Where did we spend our money in 2021?</a:t>
            </a:r>
          </a:p>
          <a:p>
            <a:pPr>
              <a:defRPr/>
            </a:pPr>
            <a:endParaRPr lang="en-US" sz="2400" dirty="0"/>
          </a:p>
        </c:rich>
      </c:tx>
      <c:layout>
        <c:manualLayout>
          <c:xMode val="edge"/>
          <c:yMode val="edge"/>
          <c:x val="0.11498456790123458"/>
          <c:y val="4.0291083406240887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Column2</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0D2E-4D49-96E3-53F87AE36AB3}"/>
              </c:ext>
            </c:extLst>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D2E-4D49-96E3-53F87AE36AB3}"/>
                </c:ext>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D2E-4D49-96E3-53F87AE36AB3}"/>
                </c:ext>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D2E-4D49-96E3-53F87AE36AB3}"/>
                </c:ext>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D2E-4D49-96E3-53F87AE36AB3}"/>
                </c:ext>
              </c:extLst>
            </c:dLbl>
            <c:dLbl>
              <c:idx val="5"/>
              <c:layout>
                <c:manualLayout>
                  <c:x val="1.2148342568290074E-2"/>
                  <c:y val="7.484197287839020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D2E-4D49-96E3-53F87AE36AB3}"/>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Sheet1!$B$2:$B$7</c:f>
              <c:numCache>
                <c:formatCode>General</c:formatCode>
                <c:ptCount val="6"/>
                <c:pt idx="0">
                  <c:v>590304.41</c:v>
                </c:pt>
                <c:pt idx="1">
                  <c:v>1116330.01</c:v>
                </c:pt>
                <c:pt idx="2">
                  <c:v>131363.51999999999</c:v>
                </c:pt>
                <c:pt idx="3">
                  <c:v>617727.15</c:v>
                </c:pt>
                <c:pt idx="4">
                  <c:v>23596.240000000002</c:v>
                </c:pt>
                <c:pt idx="5">
                  <c:v>163379.65</c:v>
                </c:pt>
              </c:numCache>
            </c:numRef>
          </c:val>
          <c:extLst>
            <c:ext xmlns:c16="http://schemas.microsoft.com/office/drawing/2014/chart" uri="{C3380CC4-5D6E-409C-BE32-E72D297353CC}">
              <c16:uniqueId val="{0000000C-0D2E-4D49-96E3-53F87AE36AB3}"/>
            </c:ext>
          </c:extLst>
        </c:ser>
        <c:ser>
          <c:idx val="1"/>
          <c:order val="1"/>
          <c:tx>
            <c:strRef>
              <c:f>Sheet1!$C$1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E-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0-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2-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4-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6-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8-0D2E-4D49-96E3-53F87AE36AB3}"/>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Sheet1!$C$2:$C$7</c:f>
              <c:numCache>
                <c:formatCode>General</c:formatCode>
                <c:ptCount val="6"/>
              </c:numCache>
            </c:numRef>
          </c:val>
          <c:extLst>
            <c:ext xmlns:c16="http://schemas.microsoft.com/office/drawing/2014/chart" uri="{C3380CC4-5D6E-409C-BE32-E72D297353CC}">
              <c16:uniqueId val="{00000019-0D2E-4D49-96E3-53F87AE36AB3}"/>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81512783124331678"/>
          <c:y val="0.21804014486747508"/>
          <c:w val="9.5753135024788563E-2"/>
          <c:h val="0.2307316272965879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2010-2022   </a:t>
            </a:r>
            <a:endParaRPr lang="en-US" dirty="0"/>
          </a:p>
        </c:rich>
      </c:tx>
      <c:layout>
        <c:manualLayout>
          <c:xMode val="edge"/>
          <c:yMode val="edge"/>
          <c:x val="0.18451337368956047"/>
          <c:y val="2.0168067226890758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Sheet1!$A$2:$A$14</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Sheet1!$B$2:$B$14</c:f>
              <c:numCache>
                <c:formatCode>"$"#,##0.00_);[Red]\("$"#,##0.00\)</c:formatCode>
                <c:ptCount val="13"/>
                <c:pt idx="0">
                  <c:v>858779.73</c:v>
                </c:pt>
                <c:pt idx="1">
                  <c:v>502598.86</c:v>
                </c:pt>
                <c:pt idx="2">
                  <c:v>541357.04</c:v>
                </c:pt>
                <c:pt idx="3" formatCode="_(&quot;$&quot;* #,##0.00_);_(&quot;$&quot;* \(#,##0.00\);_(&quot;$&quot;* &quot;-&quot;??_);_(@_)">
                  <c:v>550330.34</c:v>
                </c:pt>
                <c:pt idx="4" formatCode="_(&quot;$&quot;* #,##0.00_);_(&quot;$&quot;* \(#,##0.00\);_(&quot;$&quot;* &quot;-&quot;??_);_(@_)">
                  <c:v>524306.05000000005</c:v>
                </c:pt>
                <c:pt idx="5" formatCode="_(&quot;$&quot;* #,##0.00_);_(&quot;$&quot;* \(#,##0.00\);_(&quot;$&quot;* &quot;-&quot;??_);_(@_)">
                  <c:v>908629.44</c:v>
                </c:pt>
                <c:pt idx="6" formatCode="_(&quot;$&quot;* #,##0.00_);_(&quot;$&quot;* \(#,##0.00\);_(&quot;$&quot;* &quot;-&quot;??_);_(@_)">
                  <c:v>1338019.18</c:v>
                </c:pt>
                <c:pt idx="7" formatCode="_(&quot;$&quot;* #,##0.00_);_(&quot;$&quot;* \(#,##0.00\);_(&quot;$&quot;* &quot;-&quot;??_);_(@_)">
                  <c:v>1985058.1</c:v>
                </c:pt>
                <c:pt idx="8" formatCode="_(&quot;$&quot;* #,##0.00_);_(&quot;$&quot;* \(#,##0.00\);_(&quot;$&quot;* &quot;-&quot;??_);_(@_)">
                  <c:v>2350266.56</c:v>
                </c:pt>
                <c:pt idx="9">
                  <c:v>2135195.15</c:v>
                </c:pt>
                <c:pt idx="10">
                  <c:v>1862574.71</c:v>
                </c:pt>
                <c:pt idx="11">
                  <c:v>2253792.36</c:v>
                </c:pt>
                <c:pt idx="12" formatCode="General">
                  <c:v>2266221.2400000002</c:v>
                </c:pt>
              </c:numCache>
            </c:numRef>
          </c:val>
          <c:extLst>
            <c:ext xmlns:c16="http://schemas.microsoft.com/office/drawing/2014/chart" uri="{C3380CC4-5D6E-409C-BE32-E72D297353CC}">
              <c16:uniqueId val="{00000000-37E3-40AE-8B45-62A3440C36D5}"/>
            </c:ext>
          </c:extLst>
        </c:ser>
        <c:ser>
          <c:idx val="1"/>
          <c:order val="1"/>
          <c:tx>
            <c:strRef>
              <c:f>Sheet1!$C$1</c:f>
              <c:strCache>
                <c:ptCount val="1"/>
                <c:pt idx="0">
                  <c:v>Ending Balance</c:v>
                </c:pt>
              </c:strCache>
            </c:strRef>
          </c:tx>
          <c:spPr>
            <a:solidFill>
              <a:schemeClr val="accent4"/>
            </a:solidFill>
            <a:ln>
              <a:noFill/>
            </a:ln>
            <a:effectLst/>
          </c:spPr>
          <c:invertIfNegative val="0"/>
          <c:cat>
            <c:numRef>
              <c:f>Sheet1!$A$2:$A$14</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Sheet1!$C$2:$C$14</c:f>
              <c:numCache>
                <c:formatCode>_("$"* #,##0.00_);_("$"* \(#,##0.00\);_("$"* "-"??_);_(@_)</c:formatCode>
                <c:ptCount val="13"/>
                <c:pt idx="0">
                  <c:v>502598.86</c:v>
                </c:pt>
                <c:pt idx="1">
                  <c:v>541357.04</c:v>
                </c:pt>
                <c:pt idx="2">
                  <c:v>550330.34</c:v>
                </c:pt>
                <c:pt idx="3">
                  <c:v>524306.05000000005</c:v>
                </c:pt>
                <c:pt idx="4">
                  <c:v>908629.44</c:v>
                </c:pt>
                <c:pt idx="5">
                  <c:v>1338019.18</c:v>
                </c:pt>
                <c:pt idx="6">
                  <c:v>1985058.1</c:v>
                </c:pt>
                <c:pt idx="7">
                  <c:v>2350266.56</c:v>
                </c:pt>
                <c:pt idx="8">
                  <c:v>2135195.15</c:v>
                </c:pt>
                <c:pt idx="9" formatCode="&quot;$&quot;#,##0.00_);[Red]\(&quot;$&quot;#,##0.00\)">
                  <c:v>1862574.71</c:v>
                </c:pt>
                <c:pt idx="10" formatCode="&quot;$&quot;#,##0.00_);[Red]\(&quot;$&quot;#,##0.00\)">
                  <c:v>2253792.36</c:v>
                </c:pt>
                <c:pt idx="11" formatCode="&quot;$&quot;#,##0.00_);[Red]\(&quot;$&quot;#,##0.00\)">
                  <c:v>2266221.2400000002</c:v>
                </c:pt>
              </c:numCache>
            </c:numRef>
          </c:val>
          <c:extLst>
            <c:ext xmlns:c16="http://schemas.microsoft.com/office/drawing/2014/chart" uri="{C3380CC4-5D6E-409C-BE32-E72D297353CC}">
              <c16:uniqueId val="{00000001-37E3-40AE-8B45-62A3440C36D5}"/>
            </c:ext>
          </c:extLst>
        </c:ser>
        <c:dLbls>
          <c:showLegendKey val="0"/>
          <c:showVal val="0"/>
          <c:showCatName val="0"/>
          <c:showSerName val="0"/>
          <c:showPercent val="0"/>
          <c:showBubbleSize val="0"/>
        </c:dLbls>
        <c:gapWidth val="150"/>
        <c:axId val="499795376"/>
        <c:axId val="499792240"/>
      </c:barChart>
      <c:catAx>
        <c:axId val="499795376"/>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2240"/>
        <c:crosses val="autoZero"/>
        <c:auto val="1"/>
        <c:lblAlgn val="ctr"/>
        <c:lblOffset val="100"/>
        <c:noMultiLvlLbl val="0"/>
      </c:catAx>
      <c:valAx>
        <c:axId val="499792240"/>
        <c:scaling>
          <c:orientation val="minMax"/>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5376"/>
        <c:crosses val="autoZero"/>
        <c:crossBetween val="between"/>
        <c:minorUnit val="2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Disbursements vs.</a:t>
            </a:r>
            <a:r>
              <a:rPr lang="en-US" baseline="0" dirty="0"/>
              <a:t> Receipts 2010-2022 </a:t>
            </a:r>
          </a:p>
          <a:p>
            <a:pPr>
              <a:defRPr/>
            </a:pPr>
            <a:r>
              <a:rPr lang="en-US" baseline="0" dirty="0"/>
              <a:t> </a:t>
            </a:r>
            <a:endParaRPr lang="en-US"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0.11087744184648675"/>
          <c:w val="0.64164932508436434"/>
          <c:h val="0.79308889823886508"/>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Sheet1!$A$4:$A$16</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Sheet1!$B$4:$B$16</c:f>
              <c:numCache>
                <c:formatCode>_("$"* #,##0.00_);_("$"* \(#,##0.00\);_("$"* "-"??_);_(@_)</c:formatCode>
                <c:ptCount val="13"/>
                <c:pt idx="0">
                  <c:v>1795958.07</c:v>
                </c:pt>
                <c:pt idx="1">
                  <c:v>2020103.87</c:v>
                </c:pt>
                <c:pt idx="2">
                  <c:v>1972499.85</c:v>
                </c:pt>
                <c:pt idx="3" formatCode="&quot;$&quot;#,##0.00_);[Red]\(&quot;$&quot;#,##0.00\)">
                  <c:v>2194204.2000000002</c:v>
                </c:pt>
                <c:pt idx="4">
                  <c:v>2291243.6800000002</c:v>
                </c:pt>
                <c:pt idx="5" formatCode="&quot;$&quot;#,##0.00_);[Red]\(&quot;$&quot;#,##0.00\)">
                  <c:v>2824589.35</c:v>
                </c:pt>
                <c:pt idx="6">
                  <c:v>2835459.71</c:v>
                </c:pt>
                <c:pt idx="7">
                  <c:v>2253800.0699999998</c:v>
                </c:pt>
                <c:pt idx="8">
                  <c:v>1868780.95</c:v>
                </c:pt>
                <c:pt idx="9" formatCode="&quot;$&quot;#,##0.00_);[Red]\(&quot;$&quot;#,##0.00\)">
                  <c:v>3224985.46</c:v>
                </c:pt>
                <c:pt idx="10" formatCode="&quot;$&quot;#,##0.00_);[Red]\(&quot;$&quot;#,##0.00\)">
                  <c:v>2462038.65</c:v>
                </c:pt>
                <c:pt idx="11" formatCode="#,##0.00">
                  <c:v>2655129.86</c:v>
                </c:pt>
              </c:numCache>
            </c:numRef>
          </c:val>
          <c:extLst>
            <c:ext xmlns:c16="http://schemas.microsoft.com/office/drawing/2014/chart" uri="{C3380CC4-5D6E-409C-BE32-E72D297353CC}">
              <c16:uniqueId val="{00000000-B6A6-489C-9F41-11B056B5E403}"/>
            </c:ext>
          </c:extLst>
        </c:ser>
        <c:ser>
          <c:idx val="1"/>
          <c:order val="1"/>
          <c:tx>
            <c:strRef>
              <c:f>Sheet1!$C$1</c:f>
              <c:strCache>
                <c:ptCount val="1"/>
                <c:pt idx="0">
                  <c:v>Disbursements</c:v>
                </c:pt>
              </c:strCache>
            </c:strRef>
          </c:tx>
          <c:spPr>
            <a:solidFill>
              <a:schemeClr val="accent4"/>
            </a:solidFill>
            <a:ln>
              <a:noFill/>
            </a:ln>
            <a:effectLst/>
          </c:spPr>
          <c:invertIfNegative val="0"/>
          <c:cat>
            <c:numRef>
              <c:f>Sheet1!$A$4:$A$16</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Sheet1!$C$4:$C$16</c:f>
              <c:numCache>
                <c:formatCode>_("$"* #,##0.00_);_("$"* \(#,##0.00\);_("$"* "-"??_);_(@_)</c:formatCode>
                <c:ptCount val="13"/>
                <c:pt idx="0">
                  <c:v>2152138.94</c:v>
                </c:pt>
                <c:pt idx="1">
                  <c:v>1981345.69</c:v>
                </c:pt>
                <c:pt idx="2">
                  <c:v>1963526.55</c:v>
                </c:pt>
                <c:pt idx="3" formatCode="&quot;$&quot;#,##0.00_);[Red]\(&quot;$&quot;#,##0.00\)">
                  <c:v>2220228.4900000002</c:v>
                </c:pt>
                <c:pt idx="4">
                  <c:v>1906920.29</c:v>
                </c:pt>
                <c:pt idx="5" formatCode="&quot;$&quot;#,##0.00_);[Red]\(&quot;$&quot;#,##0.00\)">
                  <c:v>2395267.6800000002</c:v>
                </c:pt>
                <c:pt idx="6">
                  <c:v>2188420.79</c:v>
                </c:pt>
                <c:pt idx="7">
                  <c:v>1888591.61</c:v>
                </c:pt>
                <c:pt idx="8">
                  <c:v>2083852.36</c:v>
                </c:pt>
                <c:pt idx="9" formatCode="&quot;$&quot;#,##0.00_);[Red]\(&quot;$&quot;#,##0.00\)">
                  <c:v>3497605.9</c:v>
                </c:pt>
                <c:pt idx="10" formatCode="&quot;$&quot;#,##0.00_);[Red]\(&quot;$&quot;#,##0.00\)">
                  <c:v>2070821</c:v>
                </c:pt>
                <c:pt idx="11" formatCode="#,##0.00">
                  <c:v>2642700.98</c:v>
                </c:pt>
              </c:numCache>
            </c:numRef>
          </c:val>
          <c:extLst>
            <c:ext xmlns:c16="http://schemas.microsoft.com/office/drawing/2014/chart" uri="{C3380CC4-5D6E-409C-BE32-E72D297353CC}">
              <c16:uniqueId val="{00000001-B6A6-489C-9F41-11B056B5E403}"/>
            </c:ext>
          </c:extLst>
        </c:ser>
        <c:dLbls>
          <c:showLegendKey val="0"/>
          <c:showVal val="0"/>
          <c:showCatName val="0"/>
          <c:showSerName val="0"/>
          <c:showPercent val="0"/>
          <c:showBubbleSize val="0"/>
        </c:dLbls>
        <c:gapWidth val="150"/>
        <c:axId val="499793808"/>
        <c:axId val="499789496"/>
      </c:barChart>
      <c:catAx>
        <c:axId val="499793808"/>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99789496"/>
        <c:crosses val="autoZero"/>
        <c:auto val="1"/>
        <c:lblAlgn val="ctr"/>
        <c:lblOffset val="100"/>
        <c:noMultiLvlLbl val="0"/>
      </c:catAx>
      <c:valAx>
        <c:axId val="499789496"/>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499793808"/>
        <c:crosses val="autoZero"/>
        <c:crossBetween val="between"/>
        <c:majorUnit val="500000"/>
        <c:minorUnit val="50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7-09-12T15:16:44.369" idx="1">
    <p:pos x="10" y="10"/>
    <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7840" cy="464820"/>
          </a:xfrm>
          <a:prstGeom prst="rect">
            <a:avLst/>
          </a:prstGeom>
        </p:spPr>
        <p:txBody>
          <a:bodyPr vert="horz" lIns="93809" tIns="46905" rIns="93809" bIns="46905" rtlCol="0"/>
          <a:lstStyle>
            <a:lvl1pPr algn="l">
              <a:defRPr sz="1200"/>
            </a:lvl1pPr>
          </a:lstStyle>
          <a:p>
            <a:endParaRPr lang="en-US" dirty="0"/>
          </a:p>
        </p:txBody>
      </p:sp>
      <p:sp>
        <p:nvSpPr>
          <p:cNvPr id="3" name="Date Placeholder 2"/>
          <p:cNvSpPr>
            <a:spLocks noGrp="1"/>
          </p:cNvSpPr>
          <p:nvPr>
            <p:ph type="dt" sz="quarter" idx="1"/>
          </p:nvPr>
        </p:nvSpPr>
        <p:spPr>
          <a:xfrm>
            <a:off x="3970940" y="1"/>
            <a:ext cx="3037840" cy="464820"/>
          </a:xfrm>
          <a:prstGeom prst="rect">
            <a:avLst/>
          </a:prstGeom>
        </p:spPr>
        <p:txBody>
          <a:bodyPr vert="horz" lIns="93809" tIns="46905" rIns="93809" bIns="46905" rtlCol="0"/>
          <a:lstStyle>
            <a:lvl1pPr algn="r">
              <a:defRPr sz="1200"/>
            </a:lvl1pPr>
          </a:lstStyle>
          <a:p>
            <a:fld id="{8B0CE330-845D-4AAE-80EC-9F94C47C7A90}" type="datetime1">
              <a:rPr lang="en-US" smtClean="0"/>
              <a:t>3/8/2022</a:t>
            </a:fld>
            <a:endParaRPr lang="en-US" dirty="0"/>
          </a:p>
        </p:txBody>
      </p:sp>
      <p:sp>
        <p:nvSpPr>
          <p:cNvPr id="4" name="Footer Placeholder 3"/>
          <p:cNvSpPr>
            <a:spLocks noGrp="1"/>
          </p:cNvSpPr>
          <p:nvPr>
            <p:ph type="ftr" sz="quarter" idx="2"/>
          </p:nvPr>
        </p:nvSpPr>
        <p:spPr>
          <a:xfrm>
            <a:off x="2" y="8829969"/>
            <a:ext cx="3037840" cy="464820"/>
          </a:xfrm>
          <a:prstGeom prst="rect">
            <a:avLst/>
          </a:prstGeom>
        </p:spPr>
        <p:txBody>
          <a:bodyPr vert="horz" lIns="93809" tIns="46905" rIns="93809" bIns="46905" rtlCol="0" anchor="b"/>
          <a:lstStyle>
            <a:lvl1pPr algn="l">
              <a:defRPr sz="1200"/>
            </a:lvl1pPr>
          </a:lstStyle>
          <a:p>
            <a:r>
              <a:rPr lang="en-US"/>
              <a:t>Annual Town Meeting 3/8/2022</a:t>
            </a:r>
            <a:endParaRPr lang="en-US" dirty="0"/>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0" y="1"/>
            <a:ext cx="3037840" cy="464820"/>
          </a:xfrm>
          <a:prstGeom prst="rect">
            <a:avLst/>
          </a:prstGeom>
        </p:spPr>
        <p:txBody>
          <a:bodyPr vert="horz" lIns="93809" tIns="46905" rIns="93809" bIns="46905" rtlCol="0"/>
          <a:lstStyle>
            <a:lvl1pPr algn="r">
              <a:defRPr sz="1200"/>
            </a:lvl1pPr>
          </a:lstStyle>
          <a:p>
            <a:fld id="{83282F23-B056-4388-9C21-E6E4B547BBAD}" type="datetime1">
              <a:rPr lang="en-US" smtClean="0"/>
              <a:t>3/8/2022</a:t>
            </a:fld>
            <a:endParaRPr lang="en-US" dirty="0"/>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3809" tIns="46905" rIns="93809" bIns="46905" rtlCol="0" anchor="ctr"/>
          <a:lstStyle/>
          <a:p>
            <a:endParaRPr lang="en-US" dirty="0"/>
          </a:p>
        </p:txBody>
      </p:sp>
      <p:sp>
        <p:nvSpPr>
          <p:cNvPr id="5" name="Notes Placeholder 4"/>
          <p:cNvSpPr>
            <a:spLocks noGrp="1"/>
          </p:cNvSpPr>
          <p:nvPr>
            <p:ph type="body" sz="quarter" idx="3"/>
          </p:nvPr>
        </p:nvSpPr>
        <p:spPr>
          <a:xfrm>
            <a:off x="701040" y="4415792"/>
            <a:ext cx="5608320" cy="4183380"/>
          </a:xfrm>
          <a:prstGeom prst="rect">
            <a:avLst/>
          </a:prstGeom>
        </p:spPr>
        <p:txBody>
          <a:bodyPr vert="horz" lIns="93809" tIns="46905" rIns="93809" bIns="4690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5"/>
          </p:nvPr>
        </p:nvSpPr>
        <p:spPr>
          <a:xfrm>
            <a:off x="3970940" y="8829969"/>
            <a:ext cx="3037840" cy="464820"/>
          </a:xfrm>
          <a:prstGeom prst="rect">
            <a:avLst/>
          </a:prstGeom>
        </p:spPr>
        <p:txBody>
          <a:bodyPr vert="horz" lIns="93809" tIns="46905" rIns="93809" bIns="46905"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r>
              <a:rPr lang="en-US"/>
              <a:t>Annual Town Meeting 3/8/2022</a:t>
            </a:r>
          </a:p>
        </p:txBody>
      </p:sp>
      <p:sp>
        <p:nvSpPr>
          <p:cNvPr id="6" name="Header Placeholder 5"/>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904035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3153930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35324157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7406969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15271150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1222488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22076221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781025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40027189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1411940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t>Board is trying to upgrade facilities as budget allows</a:t>
            </a:r>
          </a:p>
          <a:p>
            <a:r>
              <a:rPr lang="en-US" sz="1400" dirty="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20510430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endParaRPr lang="en-US" dirty="0"/>
          </a:p>
        </p:txBody>
      </p:sp>
    </p:spTree>
    <p:extLst>
      <p:ext uri="{BB962C8B-B14F-4D97-AF65-F5344CB8AC3E}">
        <p14:creationId xmlns:p14="http://schemas.microsoft.com/office/powerpoint/2010/main" val="2819531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Annual Town Meeting 3/8/2022</a:t>
            </a:r>
          </a:p>
        </p:txBody>
      </p:sp>
    </p:spTree>
    <p:extLst>
      <p:ext uri="{BB962C8B-B14F-4D97-AF65-F5344CB8AC3E}">
        <p14:creationId xmlns:p14="http://schemas.microsoft.com/office/powerpoint/2010/main" val="1723639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2282331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3006655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1051302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483553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285580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9600"/>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a:t>Annual Town Meeting 3/8/2022</a:t>
            </a:r>
          </a:p>
        </p:txBody>
      </p:sp>
    </p:spTree>
    <p:extLst>
      <p:ext uri="{BB962C8B-B14F-4D97-AF65-F5344CB8AC3E}">
        <p14:creationId xmlns:p14="http://schemas.microsoft.com/office/powerpoint/2010/main" val="1650854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itle 3"/>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744384" cy="2262781"/>
          </a:xfrm>
        </p:spPr>
        <p:txBody>
          <a:bodyPr>
            <a:noAutofit/>
          </a:bodyPr>
          <a:lstStyle/>
          <a:p>
            <a:r>
              <a:rPr lang="en-US" sz="4800" dirty="0"/>
              <a:t>Welcome to the  Town of White </a:t>
            </a:r>
            <a:br>
              <a:rPr lang="en-US" sz="4800" dirty="0"/>
            </a:br>
            <a:r>
              <a:rPr lang="en-US" sz="4800" dirty="0"/>
              <a:t>Annual Meeting</a:t>
            </a:r>
          </a:p>
        </p:txBody>
      </p:sp>
      <p:sp>
        <p:nvSpPr>
          <p:cNvPr id="3" name="Subtitle 2"/>
          <p:cNvSpPr>
            <a:spLocks noGrp="1"/>
          </p:cNvSpPr>
          <p:nvPr>
            <p:ph type="subTitle" idx="1"/>
          </p:nvPr>
        </p:nvSpPr>
        <p:spPr>
          <a:xfrm>
            <a:off x="1906649" y="4912233"/>
            <a:ext cx="6600451" cy="1126283"/>
          </a:xfrm>
        </p:spPr>
        <p:txBody>
          <a:bodyPr>
            <a:normAutofit fontScale="70000" lnSpcReduction="20000"/>
          </a:bodyPr>
          <a:lstStyle/>
          <a:p>
            <a:r>
              <a:rPr lang="en-US" dirty="0"/>
              <a:t>March 8, 2022</a:t>
            </a:r>
          </a:p>
          <a:p>
            <a:r>
              <a:rPr lang="en-US" dirty="0"/>
              <a:t>Clerk’s &amp; Treasurer’s Report</a:t>
            </a:r>
          </a:p>
          <a:p>
            <a:r>
              <a:rPr lang="en-US" dirty="0"/>
              <a:t>Prepared by: Jodi Knaus, Clerk &amp; Amanda Gross, Treasurer</a:t>
            </a:r>
          </a:p>
          <a:p>
            <a:r>
              <a:rPr lang="en-US" dirty="0"/>
              <a:t>6:00 P.M. Loon Lake Community Center</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A1784E-2738-40B3-94FF-186261851F42}"/>
              </a:ext>
            </a:extLst>
          </p:cNvPr>
          <p:cNvSpPr>
            <a:spLocks noGrp="1"/>
          </p:cNvSpPr>
          <p:nvPr>
            <p:ph idx="1"/>
          </p:nvPr>
        </p:nvSpPr>
        <p:spPr>
          <a:xfrm>
            <a:off x="1371601" y="1676400"/>
            <a:ext cx="7162800" cy="4234822"/>
          </a:xfrm>
        </p:spPr>
        <p:txBody>
          <a:bodyPr>
            <a:normAutofit fontScale="92500" lnSpcReduction="20000"/>
          </a:bodyPr>
          <a:lstStyle/>
          <a:p>
            <a:pPr marL="0" indent="0">
              <a:buNone/>
            </a:pPr>
            <a:r>
              <a:rPr lang="en-US" b="1" dirty="0"/>
              <a:t>Public Works Facility continued:</a:t>
            </a:r>
          </a:p>
          <a:p>
            <a:r>
              <a:rPr lang="en-US" dirty="0"/>
              <a:t>Quotes for a security system &amp; lights came in at $30,050.00.  We are looking at adding security at all of our facilities due to a recent attempted break-in at the Old Fire Hall;  </a:t>
            </a:r>
          </a:p>
          <a:p>
            <a:r>
              <a:rPr lang="en-US" dirty="0"/>
              <a:t>We are resolving an on-going MPCA investigation at the gas tanks and area surrounding the tanks.  </a:t>
            </a:r>
          </a:p>
          <a:p>
            <a:r>
              <a:rPr lang="en-US" dirty="0"/>
              <a:t>A new radio control system for the overhead crane was quoted at $5,098.00.  </a:t>
            </a:r>
          </a:p>
          <a:p>
            <a:r>
              <a:rPr lang="en-US" dirty="0"/>
              <a:t>The salt/sand dome ownership has been transferred to the Township from St. Louis County in preparation for when St. Louis County moves out of the facility in 2023-2024.  </a:t>
            </a:r>
          </a:p>
          <a:p>
            <a:r>
              <a:rPr lang="en-US" dirty="0"/>
              <a:t>Using ARPA funding, the Township approved the purchase of six automatic electric hand dryers, six stainless steel garbage cans with foot pedals, and six touchless soap dispensers to be placed at Twin Lakes, the Fire Hall, and Public Works at an estimated cost of $8,000.00.  </a:t>
            </a:r>
          </a:p>
        </p:txBody>
      </p:sp>
      <p:sp>
        <p:nvSpPr>
          <p:cNvPr id="4" name="Title 2">
            <a:extLst>
              <a:ext uri="{FF2B5EF4-FFF2-40B4-BE49-F238E27FC236}">
                <a16:creationId xmlns:a16="http://schemas.microsoft.com/office/drawing/2014/main" id="{FFEB7F71-B427-4054-B575-BE683341AF1C}"/>
              </a:ext>
            </a:extLst>
          </p:cNvPr>
          <p:cNvSpPr>
            <a:spLocks noGrp="1"/>
          </p:cNvSpPr>
          <p:nvPr>
            <p:ph type="title"/>
          </p:nvPr>
        </p:nvSpPr>
        <p:spPr>
          <a:xfrm>
            <a:off x="1371600" y="306222"/>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2980074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86BEB2-0A00-41D5-9AFC-F3ADC71FD1CE}"/>
              </a:ext>
            </a:extLst>
          </p:cNvPr>
          <p:cNvSpPr>
            <a:spLocks noGrp="1"/>
          </p:cNvSpPr>
          <p:nvPr>
            <p:ph idx="1"/>
          </p:nvPr>
        </p:nvSpPr>
        <p:spPr>
          <a:xfrm>
            <a:off x="1371601" y="1676400"/>
            <a:ext cx="7162800" cy="4234822"/>
          </a:xfrm>
        </p:spPr>
        <p:txBody>
          <a:bodyPr>
            <a:normAutofit fontScale="92500" lnSpcReduction="20000"/>
          </a:bodyPr>
          <a:lstStyle/>
          <a:p>
            <a:pPr marL="0" indent="0">
              <a:buNone/>
            </a:pPr>
            <a:r>
              <a:rPr lang="en-US" b="1" dirty="0"/>
              <a:t>Fire Hall Facilities Management:</a:t>
            </a:r>
          </a:p>
          <a:p>
            <a:r>
              <a:rPr lang="en-US" dirty="0"/>
              <a:t>New  Gear Washer was installed with grant funding for $8,910.00.</a:t>
            </a:r>
          </a:p>
          <a:p>
            <a:r>
              <a:rPr lang="en-US" dirty="0"/>
              <a:t>LED lighting was installed by Hometown Electric of Northern MN for $15,610.00.</a:t>
            </a:r>
          </a:p>
          <a:p>
            <a:r>
              <a:rPr lang="en-US" dirty="0"/>
              <a:t>A.W. </a:t>
            </a:r>
            <a:r>
              <a:rPr lang="en-US" dirty="0" err="1"/>
              <a:t>Keuttel</a:t>
            </a:r>
            <a:r>
              <a:rPr lang="en-US" dirty="0"/>
              <a:t> &amp; Sons fixed the roof for $29,850.00.</a:t>
            </a:r>
          </a:p>
          <a:p>
            <a:r>
              <a:rPr lang="en-US" dirty="0"/>
              <a:t>The security quote for the Fire Hall came in at $9,768.00.</a:t>
            </a:r>
          </a:p>
          <a:p>
            <a:r>
              <a:rPr lang="en-US" dirty="0"/>
              <a:t>A flat screen Smart TV with required technology was approved for purchase using ARPA funding at a cost up to $2,000.00 for the Fire Hall to be used for training and four new chairs @ $285.00 each.  </a:t>
            </a:r>
          </a:p>
          <a:p>
            <a:pPr marL="0" indent="0">
              <a:buNone/>
            </a:pPr>
            <a:r>
              <a:rPr lang="en-US" b="1" dirty="0"/>
              <a:t>Shooting Range Facilities Management:</a:t>
            </a:r>
          </a:p>
          <a:p>
            <a:r>
              <a:rPr lang="en-US" dirty="0"/>
              <a:t>The Skeet Range was completed Fall 2021 with grant funding and a contribution of $5,000.00 from the Township.  </a:t>
            </a:r>
          </a:p>
          <a:p>
            <a:pPr marL="0" indent="0">
              <a:buNone/>
            </a:pPr>
            <a:endParaRPr lang="en-US" dirty="0"/>
          </a:p>
          <a:p>
            <a:endParaRPr lang="en-US" dirty="0"/>
          </a:p>
          <a:p>
            <a:endParaRPr lang="en-US" dirty="0"/>
          </a:p>
        </p:txBody>
      </p:sp>
      <p:sp>
        <p:nvSpPr>
          <p:cNvPr id="4" name="Title 2">
            <a:extLst>
              <a:ext uri="{FF2B5EF4-FFF2-40B4-BE49-F238E27FC236}">
                <a16:creationId xmlns:a16="http://schemas.microsoft.com/office/drawing/2014/main" id="{CDA9CA88-2FA8-4A03-861F-B2AD34AD9AF8}"/>
              </a:ext>
            </a:extLst>
          </p:cNvPr>
          <p:cNvSpPr>
            <a:spLocks noGrp="1"/>
          </p:cNvSpPr>
          <p:nvPr>
            <p:ph type="title"/>
          </p:nvPr>
        </p:nvSpPr>
        <p:spPr>
          <a:xfrm>
            <a:off x="1371600" y="306222"/>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3496037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20B14F-443C-4B73-AEBF-E9C61927A801}"/>
              </a:ext>
            </a:extLst>
          </p:cNvPr>
          <p:cNvSpPr>
            <a:spLocks noGrp="1"/>
          </p:cNvSpPr>
          <p:nvPr>
            <p:ph idx="1"/>
          </p:nvPr>
        </p:nvSpPr>
        <p:spPr>
          <a:xfrm>
            <a:off x="1371601" y="1905000"/>
            <a:ext cx="7162800" cy="4006222"/>
          </a:xfrm>
        </p:spPr>
        <p:txBody>
          <a:bodyPr>
            <a:normAutofit fontScale="70000" lnSpcReduction="20000"/>
          </a:bodyPr>
          <a:lstStyle/>
          <a:p>
            <a:pPr marL="0" indent="0">
              <a:buNone/>
            </a:pPr>
            <a:r>
              <a:rPr lang="en-US" b="1" dirty="0"/>
              <a:t>City/Town Government Center Facilities Management:</a:t>
            </a:r>
          </a:p>
          <a:p>
            <a:r>
              <a:rPr lang="en-US" dirty="0"/>
              <a:t>Lenci Construction installed a service window in the Township Office for $17,530.00 which was paid for with COVID Mitigation Funding.</a:t>
            </a:r>
          </a:p>
          <a:p>
            <a:r>
              <a:rPr lang="en-US" dirty="0"/>
              <a:t>Security cameras have been installed around the building and the entrance doors are now keyless using a fob system.</a:t>
            </a:r>
          </a:p>
          <a:p>
            <a:r>
              <a:rPr lang="en-US" dirty="0"/>
              <a:t>A flat screen Smart TV and required technology accessories was approved for purchase using ARPA funding at a cost of up to $3,000.00 for the small conference room.  </a:t>
            </a:r>
          </a:p>
          <a:p>
            <a:r>
              <a:rPr lang="en-US" dirty="0"/>
              <a:t>New flooring is on the list for future upgrades.</a:t>
            </a:r>
          </a:p>
          <a:p>
            <a:pPr marL="0" indent="0">
              <a:buNone/>
            </a:pPr>
            <a:r>
              <a:rPr lang="en-US" b="1" dirty="0"/>
              <a:t>Cemetery Upgrades: </a:t>
            </a:r>
          </a:p>
          <a:p>
            <a:r>
              <a:rPr lang="en-US" dirty="0"/>
              <a:t>The Township purchased </a:t>
            </a:r>
            <a:r>
              <a:rPr lang="en-US" dirty="0" err="1"/>
              <a:t>webCemeteries</a:t>
            </a:r>
            <a:r>
              <a:rPr lang="en-US" dirty="0"/>
              <a:t> software for Rauha Cemetery.  This will allow for satellite inventory mapping, burial searches, and memorial pages online.  </a:t>
            </a:r>
          </a:p>
          <a:p>
            <a:r>
              <a:rPr lang="en-US" dirty="0"/>
              <a:t>A 6000 gallon water tank will be added this Spring for residents to use for watering graves</a:t>
            </a:r>
          </a:p>
          <a:p>
            <a:r>
              <a:rPr lang="en-US" dirty="0"/>
              <a:t>An additional columbarium will need to be purchased in the next few years at an estimated cost of $50,000.00 including the concrete base.</a:t>
            </a:r>
          </a:p>
          <a:p>
            <a:pPr marL="0" indent="0">
              <a:buNone/>
            </a:pPr>
            <a:endParaRPr lang="en-US" dirty="0"/>
          </a:p>
          <a:p>
            <a:endParaRPr lang="en-US" dirty="0"/>
          </a:p>
          <a:p>
            <a:endParaRPr lang="en-US" b="1" dirty="0"/>
          </a:p>
          <a:p>
            <a:endParaRPr lang="en-US" dirty="0"/>
          </a:p>
        </p:txBody>
      </p:sp>
      <p:sp>
        <p:nvSpPr>
          <p:cNvPr id="4" name="Title 1">
            <a:extLst>
              <a:ext uri="{FF2B5EF4-FFF2-40B4-BE49-F238E27FC236}">
                <a16:creationId xmlns:a16="http://schemas.microsoft.com/office/drawing/2014/main" id="{948E29E7-399E-45D5-B1BA-7F87161211C4}"/>
              </a:ext>
            </a:extLst>
          </p:cNvPr>
          <p:cNvSpPr>
            <a:spLocks noGrp="1"/>
          </p:cNvSpPr>
          <p:nvPr>
            <p:ph type="title"/>
          </p:nvPr>
        </p:nvSpPr>
        <p:spPr>
          <a:xfrm>
            <a:off x="1371600" y="381000"/>
            <a:ext cx="6589712"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373604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u="sng" dirty="0"/>
              <a:t>Category 2</a:t>
            </a:r>
            <a:r>
              <a:rPr lang="en-US" b="1" dirty="0"/>
              <a:t>:  Organizational Development (personnel, 	policies, training, technology, grants)</a:t>
            </a:r>
          </a:p>
          <a:p>
            <a:pPr marL="0" indent="0">
              <a:buNone/>
            </a:pPr>
            <a:r>
              <a:rPr lang="en-US" sz="1600" b="1" dirty="0"/>
              <a:t>PERSONNEL UPDATE:</a:t>
            </a:r>
            <a:endParaRPr lang="en-US" sz="1600" dirty="0"/>
          </a:p>
          <a:p>
            <a:r>
              <a:rPr lang="en-US" sz="1400" dirty="0"/>
              <a:t>The pandemic continues to change as we move forward, hopefully it will be behind us soon!  All  facilities are open to the public. The Township continues to offer monthly meetings both in person and via Zoom technology.  We also offer curbside service for visitors at the City/Town Hall.   </a:t>
            </a:r>
          </a:p>
          <a:p>
            <a:r>
              <a:rPr lang="en-US" sz="1400" dirty="0"/>
              <a:t>The Local 49 Operating Engineers contract was ratified through 12/31/2023 (three year contract). We have nine full-time employees receiving benefits and wages according to the contract. The Fire Department has seventeen members.  </a:t>
            </a:r>
          </a:p>
          <a:p>
            <a:r>
              <a:rPr lang="en-US" sz="1400" dirty="0"/>
              <a:t>The Township continues to invest in new personal protective equipment and uniforms for our Public Works Department and Fire Department which is expensive!  We recently approved two new sets of turnout gear for the two new Fire Department members Rob Cox and Kevin Oman at an estimated cost of $10.000.00.  </a:t>
            </a:r>
          </a:p>
          <a:p>
            <a:pPr algn="l"/>
            <a:r>
              <a:rPr lang="en-US" sz="1400" dirty="0"/>
              <a:t>The Township will not be hiring summer laborers this year to save money.  Current staff will be doing the lawn mowing. Effective July 3, 2022, h</a:t>
            </a:r>
            <a:r>
              <a:rPr lang="en-US" sz="1400" i="0" dirty="0">
                <a:solidFill>
                  <a:srgbClr val="1B1B1B"/>
                </a:solidFill>
                <a:effectLst/>
              </a:rPr>
              <a:t>igh school students now qualify for unemployment insurance benefits if they otherwise meet eligibility requirements.</a:t>
            </a:r>
          </a:p>
          <a:p>
            <a:pPr marL="0" indent="0" algn="l">
              <a:buNone/>
            </a:pPr>
            <a:endParaRPr lang="en-US" sz="1400" i="0" dirty="0">
              <a:solidFill>
                <a:srgbClr val="1B1B1B"/>
              </a:solidFill>
              <a:effectLst/>
            </a:endParaRPr>
          </a:p>
          <a:p>
            <a:pPr lvl="1"/>
            <a:endParaRPr lang="en-US" sz="1400" dirty="0"/>
          </a:p>
          <a:p>
            <a:pPr marL="457200" lvl="1" indent="0">
              <a:buNone/>
            </a:pPr>
            <a:endParaRPr lang="en-US" sz="1400" dirty="0"/>
          </a:p>
          <a:p>
            <a:pPr marL="457200" lvl="1" indent="0">
              <a:buNone/>
            </a:pPr>
            <a:endParaRPr lang="en-US" sz="1400" dirty="0"/>
          </a:p>
          <a:p>
            <a:pPr marL="457200" lvl="1" indent="0">
              <a:buNone/>
            </a:pPr>
            <a:endParaRPr lang="en-US" sz="1600" dirty="0"/>
          </a:p>
          <a:p>
            <a:pPr marL="109728" indent="0">
              <a:buNone/>
            </a:pPr>
            <a:endParaRPr lang="en-US" sz="2000" dirty="0"/>
          </a:p>
          <a:p>
            <a:endParaRPr lang="en-US" sz="2000" dirty="0"/>
          </a:p>
          <a:p>
            <a:endParaRPr lang="en-US" sz="3400" dirty="0"/>
          </a:p>
          <a:p>
            <a:endParaRPr lang="en-US" sz="3400" dirty="0"/>
          </a:p>
          <a:p>
            <a:endParaRPr lang="en-US" sz="3400" dirty="0"/>
          </a:p>
          <a:p>
            <a:endParaRPr lang="en-US" sz="3400" dirty="0"/>
          </a:p>
          <a:p>
            <a:pPr>
              <a:buNone/>
            </a:pPr>
            <a:br>
              <a:rPr lang="en-US" sz="3400" dirty="0"/>
            </a:br>
            <a:endParaRPr lang="en-US" sz="3400" dirty="0"/>
          </a:p>
          <a:p>
            <a:endParaRPr lang="en-US" sz="3800" dirty="0"/>
          </a:p>
          <a:p>
            <a:pPr>
              <a:buNone/>
            </a:pPr>
            <a:endParaRPr lang="en-US" dirty="0"/>
          </a:p>
          <a:p>
            <a:pPr>
              <a:buNone/>
            </a:pPr>
            <a:endParaRPr lang="en-US" dirty="0"/>
          </a:p>
        </p:txBody>
      </p:sp>
      <p:sp>
        <p:nvSpPr>
          <p:cNvPr id="6" name="Title 2"/>
          <p:cNvSpPr>
            <a:spLocks noGrp="1"/>
          </p:cNvSpPr>
          <p:nvPr>
            <p:ph type="title"/>
          </p:nvPr>
        </p:nvSpPr>
        <p:spPr>
          <a:xfrm>
            <a:off x="1295400" y="504487"/>
            <a:ext cx="73152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2022-2025:</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84738" y="533400"/>
            <a:ext cx="7302062"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2022-2025:</a:t>
            </a:r>
            <a:endParaRPr lang="en-US" sz="2800" dirty="0"/>
          </a:p>
        </p:txBody>
      </p:sp>
      <p:sp>
        <p:nvSpPr>
          <p:cNvPr id="2" name="Content Placeholder 1"/>
          <p:cNvSpPr>
            <a:spLocks noGrp="1"/>
          </p:cNvSpPr>
          <p:nvPr>
            <p:ph idx="1"/>
          </p:nvPr>
        </p:nvSpPr>
        <p:spPr>
          <a:xfrm>
            <a:off x="990600" y="1477962"/>
            <a:ext cx="7467600" cy="5456238"/>
          </a:xfrm>
        </p:spPr>
        <p:txBody>
          <a:bodyPr>
            <a:normAutofit/>
          </a:bodyPr>
          <a:lstStyle/>
          <a:p>
            <a:pPr marL="393192" lvl="1" indent="0">
              <a:buNone/>
            </a:pPr>
            <a:r>
              <a:rPr lang="en-US" sz="1700" b="1" u="sng" dirty="0"/>
              <a:t>Category 2: </a:t>
            </a:r>
            <a:r>
              <a:rPr lang="en-US" sz="1700" b="1" dirty="0"/>
              <a:t>Organizational Development continued (personnel, policies, contracts, training, grants, technology):</a:t>
            </a:r>
          </a:p>
          <a:p>
            <a:pPr marL="393192" lvl="1" indent="0">
              <a:buNone/>
            </a:pPr>
            <a:r>
              <a:rPr lang="en-US" sz="1700" b="1" dirty="0"/>
              <a:t>PERSONNEL UPDATE CONTINUTED:</a:t>
            </a:r>
          </a:p>
          <a:p>
            <a:pPr marL="678942" lvl="1"/>
            <a:r>
              <a:rPr lang="en-US" sz="1700" dirty="0"/>
              <a:t>The Tri-City Ambulance Contract increased from $350.00/month to $600.00/month effective January 1, 2022</a:t>
            </a:r>
          </a:p>
          <a:p>
            <a:pPr marL="678942" lvl="1"/>
            <a:r>
              <a:rPr lang="en-US" sz="1700" dirty="0"/>
              <a:t>The Township pays the Aurora Fire Department $500.00/year and the Embarrass Volunteer Fire Department $2,978.00/year for service contracts; We receive $36,000.00 from St. Louis County for providing services; The Greenwood Fire brought in extra revenue from equipment rental for the Fire Department in 2021 which was extremely helpful!  </a:t>
            </a:r>
          </a:p>
          <a:p>
            <a:pPr marL="678942" lvl="1"/>
            <a:r>
              <a:rPr lang="en-US" sz="1700" dirty="0"/>
              <a:t>Currently, the Fire Department receives 5% of the General Fund Levy (by public vote in September) which equals $26,910.00.  This amount plus the $36,000.00 in service contracts is not enough to cover their operating budget of $118,000.00 (including Ambulance Contract).  We usually end up transferring money from the General Fund each year to the Fire Department Fund to cover all costs.  </a:t>
            </a:r>
          </a:p>
          <a:p>
            <a:pPr marL="393192" lvl="1" indent="0">
              <a:buNone/>
            </a:pPr>
            <a:endParaRPr lang="en-US" sz="3300" dirty="0"/>
          </a:p>
          <a:p>
            <a:pPr marL="393192" lvl="1" indent="0">
              <a:buNone/>
            </a:pPr>
            <a:endParaRPr lang="en-US" sz="3300" dirty="0"/>
          </a:p>
          <a:p>
            <a:pPr marL="850392" lvl="1" indent="-457200"/>
            <a:endParaRPr lang="en-US" sz="3300" dirty="0"/>
          </a:p>
          <a:p>
            <a:pPr marL="850392" lvl="1" indent="-457200"/>
            <a:endParaRPr lang="en-US" sz="2900" dirty="0"/>
          </a:p>
          <a:p>
            <a:pPr marL="736092" lvl="1" indent="-342900"/>
            <a:endParaRPr lang="en-US" sz="5600" dirty="0"/>
          </a:p>
          <a:p>
            <a:pPr marL="736092" lvl="1" indent="-342900"/>
            <a:endParaRPr lang="en-US" sz="5600" dirty="0"/>
          </a:p>
          <a:p>
            <a:pPr marL="630936" lvl="2" indent="0">
              <a:buNone/>
            </a:pPr>
            <a:endParaRPr lang="en-US" sz="1800" dirty="0"/>
          </a:p>
          <a:p>
            <a:pPr marL="630936" lvl="2" indent="0">
              <a:buNone/>
            </a:pPr>
            <a:endParaRPr lang="en-US" sz="1800" dirty="0"/>
          </a:p>
          <a:p>
            <a:pPr marL="630936" lvl="2" indent="0">
              <a:buNone/>
            </a:pPr>
            <a:endParaRPr lang="en-US" sz="1800" dirty="0"/>
          </a:p>
          <a:p>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4A5977-6528-4ABD-AC3B-CFFEB0AF934A}"/>
              </a:ext>
            </a:extLst>
          </p:cNvPr>
          <p:cNvSpPr>
            <a:spLocks noGrp="1"/>
          </p:cNvSpPr>
          <p:nvPr>
            <p:ph idx="1"/>
          </p:nvPr>
        </p:nvSpPr>
        <p:spPr>
          <a:xfrm>
            <a:off x="990600" y="1676400"/>
            <a:ext cx="7543801" cy="4648200"/>
          </a:xfrm>
        </p:spPr>
        <p:txBody>
          <a:bodyPr>
            <a:normAutofit fontScale="70000" lnSpcReduction="20000"/>
          </a:bodyPr>
          <a:lstStyle/>
          <a:p>
            <a:pPr marL="0" indent="-6858">
              <a:buNone/>
            </a:pPr>
            <a:r>
              <a:rPr lang="en-US" b="1" u="sng" dirty="0"/>
              <a:t>Category 2: </a:t>
            </a:r>
            <a:r>
              <a:rPr lang="en-US" b="1" dirty="0"/>
              <a:t>Organizational Development continued (personnel, policies, contracts, training, grants, technology):</a:t>
            </a:r>
          </a:p>
          <a:p>
            <a:pPr marL="0" indent="-6858">
              <a:buNone/>
            </a:pPr>
            <a:r>
              <a:rPr lang="en-US" b="1" dirty="0"/>
              <a:t>Policies Updates:</a:t>
            </a:r>
          </a:p>
          <a:p>
            <a:pPr marL="336042"/>
            <a:r>
              <a:rPr lang="en-US" dirty="0"/>
              <a:t>Employee Recognition Policy </a:t>
            </a:r>
            <a:r>
              <a:rPr lang="en-US" b="1" dirty="0"/>
              <a:t>-  </a:t>
            </a:r>
            <a:r>
              <a:rPr lang="en-US" dirty="0"/>
              <a:t>Expenditures as requested are as follows ($1,000.00 allowed as approved):</a:t>
            </a:r>
          </a:p>
          <a:p>
            <a:pPr marL="1136142" lvl="2" indent="-342900"/>
            <a:r>
              <a:rPr lang="en-US" sz="1800" dirty="0"/>
              <a:t>$638.00 in 2021; three “get well soon” plants; six sympathy plants;</a:t>
            </a:r>
          </a:p>
          <a:p>
            <a:pPr marL="336042"/>
            <a:r>
              <a:rPr lang="en-US" dirty="0"/>
              <a:t>Ethics Policy – was passed 3/3/22</a:t>
            </a:r>
          </a:p>
          <a:p>
            <a:pPr marL="0" indent="0">
              <a:buNone/>
            </a:pPr>
            <a:r>
              <a:rPr lang="en-US" b="1" dirty="0"/>
              <a:t>Contracts Updates:</a:t>
            </a:r>
          </a:p>
          <a:p>
            <a:r>
              <a:rPr lang="en-US" dirty="0"/>
              <a:t>The Propane Contract was extended with Como to June 1, 2022 at 0.929 per gallon.  We know this will increase.  Negotiations will take place soon.  </a:t>
            </a:r>
          </a:p>
          <a:p>
            <a:r>
              <a:rPr lang="en-US" dirty="0"/>
              <a:t>East Mesabi Sanitation Contract goes through October 31, 2023.  </a:t>
            </a:r>
            <a:r>
              <a:rPr lang="en-US" b="1" dirty="0"/>
              <a:t>In 2021, garbage collection was $159,562.00 or 12.3% of they levy.</a:t>
            </a:r>
            <a:r>
              <a:rPr lang="en-US" dirty="0"/>
              <a:t>  We are paying more for garbage collection than we are for public safety folks!  This fee will increase by 2% in 2022 and another 2% in 2023.  Plus, St. Louis County Environmental Services increased the tipping fee by .50 cents per bag for 2022.  The Township is seriously considering ending this service when the contract term ends.    Options:  start billing all residents a fee for garbage collection or end the service; Thoughts?</a:t>
            </a:r>
          </a:p>
          <a:p>
            <a:r>
              <a:rPr lang="en-US" dirty="0"/>
              <a:t>The Township Board of Supervisors by Motion decided to end plowing of private driveways effective May 2023.  Letters will be mailed to residents currently receiving the service with the application in Fall of 2022.  No new customers have been allowed for several years now.  </a:t>
            </a:r>
          </a:p>
          <a:p>
            <a:endParaRPr lang="en-US" dirty="0"/>
          </a:p>
          <a:p>
            <a:pPr marL="336042"/>
            <a:endParaRPr lang="en-US" sz="2000" dirty="0"/>
          </a:p>
          <a:p>
            <a:endParaRPr lang="en-US" dirty="0"/>
          </a:p>
        </p:txBody>
      </p:sp>
      <p:sp>
        <p:nvSpPr>
          <p:cNvPr id="4" name="Title 2">
            <a:extLst>
              <a:ext uri="{FF2B5EF4-FFF2-40B4-BE49-F238E27FC236}">
                <a16:creationId xmlns:a16="http://schemas.microsoft.com/office/drawing/2014/main" id="{1BB44F85-0E9D-4473-A8F9-070BC60C4284}"/>
              </a:ext>
            </a:extLst>
          </p:cNvPr>
          <p:cNvSpPr>
            <a:spLocks noGrp="1"/>
          </p:cNvSpPr>
          <p:nvPr>
            <p:ph type="title"/>
          </p:nvPr>
        </p:nvSpPr>
        <p:spPr>
          <a:xfrm>
            <a:off x="1371600" y="306222"/>
            <a:ext cx="7239000" cy="128111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1359648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867400"/>
          </a:xfrm>
        </p:spPr>
        <p:txBody>
          <a:bodyPr>
            <a:normAutofit/>
          </a:bodyPr>
          <a:lstStyle/>
          <a:p>
            <a:pPr marL="0" indent="-6858">
              <a:buNone/>
            </a:pPr>
            <a:r>
              <a:rPr lang="en-US" sz="1600" b="1" u="sng" dirty="0"/>
              <a:t>Category 2: </a:t>
            </a:r>
            <a:r>
              <a:rPr lang="en-US" sz="1600" b="1" dirty="0"/>
              <a:t>Organizational Development continued (personnel, policies, training, grants, technology):</a:t>
            </a:r>
          </a:p>
          <a:p>
            <a:pPr marL="0" indent="-6858">
              <a:buNone/>
            </a:pPr>
            <a:r>
              <a:rPr lang="en-US" sz="1600" b="1" dirty="0"/>
              <a:t>TECHNOLOGY UPDATES:  </a:t>
            </a:r>
          </a:p>
          <a:p>
            <a:pPr marL="678942" lvl="1"/>
            <a:r>
              <a:rPr lang="en-US" dirty="0"/>
              <a:t>CW Technology provides daily monitoring and security for the Township; the contract was reduced from $740.00/month to $308.00/month in 2021</a:t>
            </a:r>
          </a:p>
          <a:p>
            <a:pPr marL="678942" lvl="1"/>
            <a:r>
              <a:rPr lang="en-US" dirty="0"/>
              <a:t>Fire Department equipment tracking software was continued for another 3 years at $1,450.00/year  </a:t>
            </a:r>
          </a:p>
          <a:p>
            <a:pPr marL="678942" lvl="1"/>
            <a:r>
              <a:rPr lang="en-US" dirty="0"/>
              <a:t> A new copier was purchased for the Township Office costing $6,377.00 using ARPA funding.  </a:t>
            </a:r>
          </a:p>
          <a:p>
            <a:pPr marL="678942" lvl="1"/>
            <a:r>
              <a:rPr lang="en-US" dirty="0"/>
              <a:t>Internet/broadband projects are being considered for the East Range Area to use legislative funding available by grant application.  Unfortunately, it costs millions!</a:t>
            </a:r>
          </a:p>
          <a:p>
            <a:pPr marL="678942" lvl="1"/>
            <a:r>
              <a:rPr lang="en-US" dirty="0"/>
              <a:t>The Public Works Facility and Fire Hall need better internet; resident’s of Wynne Ridge &amp; Rocky Road have filed a petition with the Township hoping to get internet service to their homes.  </a:t>
            </a:r>
          </a:p>
        </p:txBody>
      </p:sp>
      <p:sp>
        <p:nvSpPr>
          <p:cNvPr id="4" name="Title 2"/>
          <p:cNvSpPr txBox="1">
            <a:spLocks/>
          </p:cNvSpPr>
          <p:nvPr/>
        </p:nvSpPr>
        <p:spPr>
          <a:xfrm>
            <a:off x="1447800" y="533400"/>
            <a:ext cx="7315200"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199431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C736AA-5298-4BBA-8932-C57A01EDEC34}"/>
              </a:ext>
            </a:extLst>
          </p:cNvPr>
          <p:cNvSpPr>
            <a:spLocks noGrp="1"/>
          </p:cNvSpPr>
          <p:nvPr>
            <p:ph idx="1"/>
          </p:nvPr>
        </p:nvSpPr>
        <p:spPr>
          <a:xfrm>
            <a:off x="1394927" y="1524000"/>
            <a:ext cx="7139473" cy="4387222"/>
          </a:xfrm>
        </p:spPr>
        <p:txBody>
          <a:bodyPr>
            <a:normAutofit fontScale="85000" lnSpcReduction="20000"/>
          </a:bodyPr>
          <a:lstStyle/>
          <a:p>
            <a:r>
              <a:rPr lang="en-US" b="1" dirty="0"/>
              <a:t>GRANTS:</a:t>
            </a:r>
          </a:p>
          <a:p>
            <a:r>
              <a:rPr lang="en-US" dirty="0"/>
              <a:t>Dan Mackey was hired to write Fire Department AFG Grants for $1,800.00; however we were not awarded one this year; Susie Parkhurst is also volunteering her services to apply for funding for the Fire Department.  </a:t>
            </a:r>
          </a:p>
          <a:p>
            <a:pPr lvl="1"/>
            <a:r>
              <a:rPr lang="en-US" dirty="0"/>
              <a:t>The Fire Department received a quote for new radios at a cost of $125,400.00</a:t>
            </a:r>
          </a:p>
          <a:p>
            <a:pPr lvl="1"/>
            <a:r>
              <a:rPr lang="en-US" dirty="0"/>
              <a:t>The Fire Department received a quote for new pagers at a cost of $7,775.00</a:t>
            </a:r>
          </a:p>
          <a:p>
            <a:pPr lvl="1"/>
            <a:r>
              <a:rPr lang="en-US" dirty="0"/>
              <a:t>The Fire Department has verbally requested a new fire truck in the future at an estimated cost of $500,000.00</a:t>
            </a:r>
          </a:p>
          <a:p>
            <a:r>
              <a:rPr lang="en-US" dirty="0"/>
              <a:t>The Township applied for LRIP Grant Funding through MN DOT for Road Projects but was not selected as a recipient; we will keep applying!</a:t>
            </a:r>
          </a:p>
          <a:p>
            <a:r>
              <a:rPr lang="en-US" dirty="0"/>
              <a:t>We will be applying again for $2.65 million in Congressionally Direct Spending Funding for “Paving Palo’s Pathways” for Trigstad Road, Road 41, Road 51, and Lane 49; </a:t>
            </a:r>
          </a:p>
          <a:p>
            <a:r>
              <a:rPr lang="en-US" dirty="0"/>
              <a:t>We will continue to apply for grant funding through IRRRB, MN DNR, and federal funding as they become available</a:t>
            </a:r>
          </a:p>
        </p:txBody>
      </p:sp>
      <p:sp>
        <p:nvSpPr>
          <p:cNvPr id="4" name="Title 1">
            <a:extLst>
              <a:ext uri="{FF2B5EF4-FFF2-40B4-BE49-F238E27FC236}">
                <a16:creationId xmlns:a16="http://schemas.microsoft.com/office/drawing/2014/main" id="{E873B866-91FD-42A5-82EF-0763AC4ADA89}"/>
              </a:ext>
            </a:extLst>
          </p:cNvPr>
          <p:cNvSpPr txBox="1">
            <a:spLocks/>
          </p:cNvSpPr>
          <p:nvPr/>
        </p:nvSpPr>
        <p:spPr>
          <a:xfrm>
            <a:off x="1394926" y="457200"/>
            <a:ext cx="7291873" cy="10668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a:t>Town’s Strategic Plan Goals &amp; Objectives for 2022-2025:</a:t>
            </a:r>
            <a:endParaRPr lang="en-US" sz="2800" dirty="0"/>
          </a:p>
        </p:txBody>
      </p:sp>
    </p:spTree>
    <p:extLst>
      <p:ext uri="{BB962C8B-B14F-4D97-AF65-F5344CB8AC3E}">
        <p14:creationId xmlns:p14="http://schemas.microsoft.com/office/powerpoint/2010/main" val="3055652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2022-2025:</a:t>
            </a:r>
            <a:endParaRPr lang="en-US" sz="2800" dirty="0"/>
          </a:p>
        </p:txBody>
      </p:sp>
      <p:sp>
        <p:nvSpPr>
          <p:cNvPr id="2" name="Content Placeholder 1"/>
          <p:cNvSpPr>
            <a:spLocks noGrp="1"/>
          </p:cNvSpPr>
          <p:nvPr>
            <p:ph idx="1"/>
          </p:nvPr>
        </p:nvSpPr>
        <p:spPr>
          <a:xfrm>
            <a:off x="914400" y="1600200"/>
            <a:ext cx="7239000" cy="4724400"/>
          </a:xfrm>
        </p:spPr>
        <p:txBody>
          <a:bodyPr>
            <a:normAutofit fontScale="32500" lnSpcReduction="20000"/>
          </a:bodyPr>
          <a:lstStyle/>
          <a:p>
            <a:pPr marL="393192" lvl="1" indent="0">
              <a:buNone/>
            </a:pPr>
            <a:r>
              <a:rPr lang="en-US" sz="4000" b="1" u="sng" dirty="0"/>
              <a:t>Category 3</a:t>
            </a:r>
            <a:r>
              <a:rPr lang="en-US" sz="4000" b="1" dirty="0"/>
              <a:t>:  Operations/Infrastructure Strategy (roadway improvement schedule, water/wastewater infrastructure &amp; services, and equipment)</a:t>
            </a:r>
          </a:p>
          <a:p>
            <a:pPr marL="393192" lvl="1" indent="0">
              <a:buNone/>
            </a:pPr>
            <a:r>
              <a:rPr lang="en-US" sz="4000" b="1" dirty="0"/>
              <a:t>ROAD Projects for 2022-2023:</a:t>
            </a:r>
          </a:p>
          <a:p>
            <a:pPr marL="336042"/>
            <a:r>
              <a:rPr lang="en-US" sz="4500" dirty="0"/>
              <a:t>Unfortunately, The Army Corps project was delayed again in 2021. Bougalis &amp; Sons replaced six culverts &amp; 3</a:t>
            </a:r>
            <a:r>
              <a:rPr lang="en-US" sz="4500" baseline="30000" dirty="0"/>
              <a:t>rd</a:t>
            </a:r>
            <a:r>
              <a:rPr lang="en-US" sz="4500" dirty="0"/>
              <a:t> Street West was connected to water &amp; sewer in Gardendale; however, there is a punch list pending and tracer wire did not pass inspection so these things will be completed in Spring 2022.  The original bid of $529,235.00 has been exceeded due to additional engineering costs and multiple delays.  A total of $400,000.00 will be reimbursed by the Army Corps of Engineers.  </a:t>
            </a:r>
          </a:p>
          <a:p>
            <a:pPr marL="336042"/>
            <a:r>
              <a:rPr lang="en-US" sz="4700" dirty="0"/>
              <a:t>Giants Ridge Road will be rehabilitated in 2022 by St. Louis County so the Township is partnering with them to blacktop Wynne Ridge Road &amp; Rocky Road in 2022.  </a:t>
            </a:r>
            <a:r>
              <a:rPr lang="en-US" sz="4700" dirty="0" err="1"/>
              <a:t>Ulland</a:t>
            </a:r>
            <a:r>
              <a:rPr lang="en-US" sz="4700" dirty="0"/>
              <a:t> Brothers received the lowest bid of $238,598.00 (not including engineering fees and construction oversight costs by SEH)</a:t>
            </a:r>
          </a:p>
          <a:p>
            <a:pPr marL="336042"/>
            <a:r>
              <a:rPr lang="en-US" sz="4500" dirty="0"/>
              <a:t>Road 54 residents’ petitioned for the road to be blacktopped; an engineering cost estimate received by SEH in 2021 was $601,875.00</a:t>
            </a:r>
          </a:p>
          <a:p>
            <a:pPr marL="336042"/>
            <a:r>
              <a:rPr lang="en-US" sz="4700" dirty="0"/>
              <a:t>Engineering estimate of $1,398,505.00 was completed in 2019 for resurfacing Palo Road 41, Lane 49, and Road 51 – this is scheduled for 2023 in conjunction with St. Louis County when they resurface portions of Highway 100 &amp; 4; </a:t>
            </a:r>
          </a:p>
          <a:p>
            <a:pPr marL="793242" lvl="2" indent="0">
              <a:buNone/>
            </a:pPr>
            <a:endParaRPr lang="en-US" sz="4300" dirty="0"/>
          </a:p>
        </p:txBody>
      </p:sp>
    </p:spTree>
    <p:extLst>
      <p:ext uri="{BB962C8B-B14F-4D97-AF65-F5344CB8AC3E}">
        <p14:creationId xmlns:p14="http://schemas.microsoft.com/office/powerpoint/2010/main" val="3485295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57200"/>
            <a:ext cx="7391401"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
        <p:nvSpPr>
          <p:cNvPr id="3" name="Content Placeholder 2"/>
          <p:cNvSpPr>
            <a:spLocks noGrp="1"/>
          </p:cNvSpPr>
          <p:nvPr>
            <p:ph idx="1"/>
          </p:nvPr>
        </p:nvSpPr>
        <p:spPr>
          <a:xfrm>
            <a:off x="990600" y="1524000"/>
            <a:ext cx="7543801" cy="4876800"/>
          </a:xfrm>
        </p:spPr>
        <p:txBody>
          <a:bodyPr>
            <a:normAutofit fontScale="92500" lnSpcReduction="10000"/>
          </a:bodyPr>
          <a:lstStyle/>
          <a:p>
            <a:pPr marL="393192" lvl="1" indent="0">
              <a:buNone/>
            </a:pPr>
            <a:r>
              <a:rPr lang="en-US" sz="1700" b="1" u="sng" dirty="0"/>
              <a:t>Category 3</a:t>
            </a:r>
            <a:r>
              <a:rPr lang="en-US" sz="1700" b="1" dirty="0"/>
              <a:t>:  Operations/Infrastructure Strategy continued: (roadway improvement schedule, water/wastewater infrastructure &amp; services, and equipment):</a:t>
            </a:r>
          </a:p>
          <a:p>
            <a:pPr marL="393192" lvl="1" indent="0">
              <a:buNone/>
            </a:pPr>
            <a:r>
              <a:rPr lang="en-US" sz="1700" b="1" u="sng" dirty="0"/>
              <a:t>Water/Wastewater</a:t>
            </a:r>
            <a:r>
              <a:rPr lang="en-US" sz="1700" b="1" dirty="0"/>
              <a:t>:</a:t>
            </a:r>
          </a:p>
          <a:p>
            <a:pPr marL="736092" lvl="1" indent="-342900"/>
            <a:r>
              <a:rPr lang="en-US" sz="1400" dirty="0"/>
              <a:t>The City of Aurora and Town of White along with the East Range Joint Water Board continue to move the Water Project forward.  </a:t>
            </a:r>
          </a:p>
          <a:p>
            <a:pPr marL="1136142" lvl="2" indent="-342900"/>
            <a:r>
              <a:rPr lang="en-US" dirty="0"/>
              <a:t>$7.5 million received in bonding money to date; $5.5 million is expected in PFA funds; hopefully the federal infrastructure bill will come through for this project and narrow the funding gap; </a:t>
            </a:r>
          </a:p>
          <a:p>
            <a:pPr marL="1136142" lvl="2" indent="-342900"/>
            <a:r>
              <a:rPr lang="en-US" dirty="0"/>
              <a:t>A new water plant will be located in Aurora next to the water tower</a:t>
            </a:r>
          </a:p>
          <a:p>
            <a:pPr marL="1136142" lvl="2" indent="-342900"/>
            <a:r>
              <a:rPr lang="en-US" dirty="0"/>
              <a:t>The intake structure/water source will be located at Lake Mine</a:t>
            </a:r>
          </a:p>
          <a:p>
            <a:pPr marL="1136142" lvl="2" indent="-342900"/>
            <a:r>
              <a:rPr lang="en-US" dirty="0"/>
              <a:t>Scenic Acres will be connected to city/town water utilities as part of this Project</a:t>
            </a:r>
          </a:p>
          <a:p>
            <a:pPr marL="1136142" lvl="2" indent="-342900"/>
            <a:r>
              <a:rPr lang="en-US" dirty="0"/>
              <a:t>We are at 100% Final Design; New Total Project Cost Estimate is $24,299,844.00</a:t>
            </a:r>
          </a:p>
          <a:p>
            <a:pPr marL="1136142" lvl="2" indent="-342900"/>
            <a:r>
              <a:rPr lang="en-US" dirty="0"/>
              <a:t>SEH is the engineering firm and David Drown Associates is the Financial Advisor for the project</a:t>
            </a:r>
          </a:p>
          <a:p>
            <a:pPr marL="736092" lvl="1" indent="-342900"/>
            <a:r>
              <a:rPr lang="en-US" sz="1400" dirty="0"/>
              <a:t>We continue to purchase water/wastewater utility tools and equipment so we can maintain our infrastructure; </a:t>
            </a:r>
            <a:endParaRPr lang="en-US" dirty="0"/>
          </a:p>
        </p:txBody>
      </p:sp>
    </p:spTree>
    <p:extLst>
      <p:ext uri="{BB962C8B-B14F-4D97-AF65-F5344CB8AC3E}">
        <p14:creationId xmlns:p14="http://schemas.microsoft.com/office/powerpoint/2010/main" val="4087875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6FD3DD-D7BD-4EE9-950A-BB3C2107EF84}"/>
              </a:ext>
            </a:extLst>
          </p:cNvPr>
          <p:cNvSpPr>
            <a:spLocks noGrp="1"/>
          </p:cNvSpPr>
          <p:nvPr>
            <p:ph idx="1"/>
          </p:nvPr>
        </p:nvSpPr>
        <p:spPr>
          <a:xfrm>
            <a:off x="1371601" y="685800"/>
            <a:ext cx="7162800" cy="5225422"/>
          </a:xfrm>
        </p:spPr>
        <p:txBody>
          <a:bodyPr>
            <a:normAutofit fontScale="92500" lnSpcReduction="10000"/>
          </a:bodyPr>
          <a:lstStyle/>
          <a:p>
            <a:r>
              <a:rPr lang="en-US" sz="1800" b="1" i="1" dirty="0"/>
              <a:t>The Township has spent the last few months really focusing on defining the Strategic Plan &amp; Goals for 2022-2025 &amp; beyond.  Our Strategic Plan has four categories:  Facilities Management, Organizational Development, Fiscal Sustainability, and Operations &amp; Infrastructure.  Twice a year, at the Annual Meeting in March and Continuation of Annual Meeting in September,  the Board tries to give citizens a compilation of our accomplishments in relation to these categories as well as a snapshot of what our future plans are for each of these areas based on our financial health.   </a:t>
            </a:r>
          </a:p>
          <a:p>
            <a:r>
              <a:rPr lang="en-US" sz="1800" b="1" dirty="0"/>
              <a:t>Tonight, we </a:t>
            </a:r>
            <a:r>
              <a:rPr lang="en-US" b="1" dirty="0"/>
              <a:t>want to share some of these ideas and plans with you.   We have also included some accomplishments from 2021.  We are aware of the rising costs due to inflation, how supply chain issues will affect our projects in the coming year and how everything in the world right now is uncertain.  With that being said, we need to move forward and continue to plan.  </a:t>
            </a:r>
            <a:endParaRPr lang="en-US" sz="1800" b="1" u="sng" dirty="0"/>
          </a:p>
          <a:p>
            <a:r>
              <a:rPr lang="en-US" b="1" u="sng" dirty="0"/>
              <a:t>As we go through the presentation, please don’t hesitate to ask questions or provide feedback.  </a:t>
            </a:r>
            <a:endParaRPr lang="en-US" sz="1800" b="1" u="sng" dirty="0"/>
          </a:p>
          <a:p>
            <a:endParaRPr lang="en-US" dirty="0"/>
          </a:p>
        </p:txBody>
      </p:sp>
    </p:spTree>
    <p:extLst>
      <p:ext uri="{BB962C8B-B14F-4D97-AF65-F5344CB8AC3E}">
        <p14:creationId xmlns:p14="http://schemas.microsoft.com/office/powerpoint/2010/main" val="4086993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72920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
        <p:nvSpPr>
          <p:cNvPr id="2" name="Content Placeholder 1"/>
          <p:cNvSpPr>
            <a:spLocks noGrp="1"/>
          </p:cNvSpPr>
          <p:nvPr>
            <p:ph idx="1"/>
          </p:nvPr>
        </p:nvSpPr>
        <p:spPr>
          <a:xfrm>
            <a:off x="1394714" y="1676400"/>
            <a:ext cx="7292086" cy="4822163"/>
          </a:xfrm>
        </p:spPr>
        <p:txBody>
          <a:bodyPr>
            <a:normAutofit/>
          </a:bodyPr>
          <a:lstStyle/>
          <a:p>
            <a:pPr marL="109728" indent="0">
              <a:buNone/>
            </a:pPr>
            <a:r>
              <a:rPr lang="en-US" sz="1700" b="1" u="sng" dirty="0"/>
              <a:t>Category </a:t>
            </a:r>
            <a:r>
              <a:rPr lang="en-US" sz="1700" b="1" dirty="0"/>
              <a:t>3: Operations/Infrastructure Strategy continued:</a:t>
            </a:r>
          </a:p>
          <a:p>
            <a:pPr marL="109728" indent="0">
              <a:buNone/>
            </a:pPr>
            <a:r>
              <a:rPr lang="en-US" sz="1700" b="1" u="sng" dirty="0"/>
              <a:t>EQUIPMENT</a:t>
            </a:r>
            <a:r>
              <a:rPr lang="en-US" sz="1700" b="1" dirty="0"/>
              <a:t>:</a:t>
            </a:r>
          </a:p>
          <a:p>
            <a:pPr lvl="1"/>
            <a:r>
              <a:rPr lang="en-US" sz="1800" dirty="0"/>
              <a:t>A 2022 Mack Tandem Truck finally arrived at a cost of $244,377.00 financed over three years</a:t>
            </a:r>
          </a:p>
          <a:p>
            <a:pPr lvl="1"/>
            <a:r>
              <a:rPr lang="en-US" sz="1800" dirty="0"/>
              <a:t>Truck #5 was upgraded to a brine system at a cost of $42,095.00</a:t>
            </a:r>
          </a:p>
          <a:p>
            <a:pPr lvl="1"/>
            <a:r>
              <a:rPr lang="en-US" sz="1800" dirty="0"/>
              <a:t>We have a projected equipment replacement plan in place through 2027.  </a:t>
            </a:r>
          </a:p>
          <a:p>
            <a:pPr lvl="1"/>
            <a:r>
              <a:rPr lang="en-US" sz="1800" dirty="0"/>
              <a:t>We plan to order another Tandem Truck this Fall to replace the 2009 Mack, a Lowboy, and </a:t>
            </a:r>
            <a:r>
              <a:rPr lang="en-US" sz="1800" dirty="0" err="1"/>
              <a:t>Skidsteer</a:t>
            </a:r>
            <a:r>
              <a:rPr lang="en-US" sz="1800" dirty="0"/>
              <a:t> (ASV) for payments to begin in 2023.  We could also trade-in the 2012 Volvo Loader and the 2014 JD Grader.  </a:t>
            </a:r>
          </a:p>
          <a:p>
            <a:r>
              <a:rPr lang="en-US" sz="2000" dirty="0"/>
              <a:t>Are there any questions before we move to the financial slides of Category 4?  </a:t>
            </a:r>
          </a:p>
          <a:p>
            <a:pPr marL="914400" lvl="2" indent="0">
              <a:buNone/>
            </a:pPr>
            <a:endParaRPr lang="en-US" sz="1800" dirty="0"/>
          </a:p>
          <a:p>
            <a:pPr marL="457200" lvl="1" indent="0">
              <a:buNone/>
            </a:pPr>
            <a:endParaRPr lang="en-US" sz="2200" dirty="0"/>
          </a:p>
          <a:p>
            <a:pPr marL="393192" lvl="1" indent="0">
              <a:buNone/>
            </a:pPr>
            <a:endParaRPr lang="en-US" sz="2400" dirty="0"/>
          </a:p>
          <a:p>
            <a:pPr lvl="1">
              <a:buFont typeface="Wingdings" pitchFamily="2" charset="2"/>
              <a:buChar char="v"/>
            </a:pPr>
            <a:endParaRPr lang="en-US" sz="2400" dirty="0"/>
          </a:p>
          <a:p>
            <a:pPr marL="630936" lvl="2" indent="0">
              <a:buNone/>
            </a:pPr>
            <a:endParaRPr lang="en-US"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620000" cy="1295400"/>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a:t>Town’s Strategic Plan Goals &amp;  Objectives:  Category 4 – Financial 2021 Cash Balance Review</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96396260"/>
              </p:ext>
            </p:extLst>
          </p:nvPr>
        </p:nvGraphicFramePr>
        <p:xfrm>
          <a:off x="1371600" y="1905000"/>
          <a:ext cx="7040880" cy="4562651"/>
        </p:xfrm>
        <a:graphic>
          <a:graphicData uri="http://schemas.openxmlformats.org/drawingml/2006/table">
            <a:tbl>
              <a:tblPr>
                <a:tableStyleId>{5C22544A-7EE6-4342-B048-85BDC9FD1C3A}</a:tableStyleId>
              </a:tblPr>
              <a:tblGrid>
                <a:gridCol w="1751878">
                  <a:extLst>
                    <a:ext uri="{9D8B030D-6E8A-4147-A177-3AD203B41FA5}">
                      <a16:colId xmlns:a16="http://schemas.microsoft.com/office/drawing/2014/main" val="20000"/>
                    </a:ext>
                  </a:extLst>
                </a:gridCol>
                <a:gridCol w="1071148">
                  <a:extLst>
                    <a:ext uri="{9D8B030D-6E8A-4147-A177-3AD203B41FA5}">
                      <a16:colId xmlns:a16="http://schemas.microsoft.com/office/drawing/2014/main" val="20001"/>
                    </a:ext>
                  </a:extLst>
                </a:gridCol>
                <a:gridCol w="1258548">
                  <a:extLst>
                    <a:ext uri="{9D8B030D-6E8A-4147-A177-3AD203B41FA5}">
                      <a16:colId xmlns:a16="http://schemas.microsoft.com/office/drawing/2014/main" val="20002"/>
                    </a:ext>
                  </a:extLst>
                </a:gridCol>
                <a:gridCol w="1474676">
                  <a:extLst>
                    <a:ext uri="{9D8B030D-6E8A-4147-A177-3AD203B41FA5}">
                      <a16:colId xmlns:a16="http://schemas.microsoft.com/office/drawing/2014/main" val="20003"/>
                    </a:ext>
                  </a:extLst>
                </a:gridCol>
                <a:gridCol w="1484630">
                  <a:extLst>
                    <a:ext uri="{9D8B030D-6E8A-4147-A177-3AD203B41FA5}">
                      <a16:colId xmlns:a16="http://schemas.microsoft.com/office/drawing/2014/main" val="20004"/>
                    </a:ext>
                  </a:extLst>
                </a:gridCol>
              </a:tblGrid>
              <a:tr h="4787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BEGINNING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1" i="0" u="none" strike="noStrike" dirty="0">
                          <a:solidFill>
                            <a:srgbClr val="000000"/>
                          </a:solidFill>
                          <a:effectLst/>
                          <a:latin typeface="Calibri" panose="020F0502020204030204" pitchFamily="34" charset="0"/>
                        </a:rPr>
                        <a:t>$2,253,792.36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$78,178.80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$184,798.17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$2,147,172.89</a:t>
                      </a:r>
                    </a:p>
                  </a:txBody>
                  <a:tcPr marL="9525" marR="9525" marT="9525" marB="0" anchor="b"/>
                </a:tc>
                <a:extLst>
                  <a:ext uri="{0D108BD9-81ED-4DB2-BD59-A6C34878D82A}">
                    <a16:rowId xmlns:a16="http://schemas.microsoft.com/office/drawing/2014/main" val="10001"/>
                  </a:ext>
                </a:extLst>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$2,147,172.89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$169,969.92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$156,230.87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$2,160,911.94</a:t>
                      </a:r>
                    </a:p>
                  </a:txBody>
                  <a:tcPr marL="9525" marR="9525" marT="9525" marB="0" anchor="b"/>
                </a:tc>
                <a:extLst>
                  <a:ext uri="{0D108BD9-81ED-4DB2-BD59-A6C34878D82A}">
                    <a16:rowId xmlns:a16="http://schemas.microsoft.com/office/drawing/2014/main" val="10002"/>
                  </a:ext>
                </a:extLst>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$2,160,911.94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$6,556.43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$202,072.38</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$1,965,395.99</a:t>
                      </a:r>
                    </a:p>
                  </a:txBody>
                  <a:tcPr marL="9525" marR="9525" marT="9525" marB="0" anchor="b"/>
                </a:tc>
                <a:extLst>
                  <a:ext uri="{0D108BD9-81ED-4DB2-BD59-A6C34878D82A}">
                    <a16:rowId xmlns:a16="http://schemas.microsoft.com/office/drawing/2014/main" val="10003"/>
                  </a:ext>
                </a:extLst>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$1,965,395.99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$13,196.81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$190,358.95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$1,788,233.85</a:t>
                      </a:r>
                    </a:p>
                  </a:txBody>
                  <a:tcPr marL="9525" marR="9525" marT="9525" marB="0" anchor="b"/>
                </a:tc>
                <a:extLst>
                  <a:ext uri="{0D108BD9-81ED-4DB2-BD59-A6C34878D82A}">
                    <a16:rowId xmlns:a16="http://schemas.microsoft.com/office/drawing/2014/main" val="10004"/>
                  </a:ext>
                </a:extLst>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$1,788,233.85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$13,391.36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$112,875.14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$1,688,750.07</a:t>
                      </a:r>
                    </a:p>
                  </a:txBody>
                  <a:tcPr marL="9525" marR="9525" marT="9525" marB="0" anchor="b"/>
                </a:tc>
                <a:extLst>
                  <a:ext uri="{0D108BD9-81ED-4DB2-BD59-A6C34878D82A}">
                    <a16:rowId xmlns:a16="http://schemas.microsoft.com/office/drawing/2014/main" val="10005"/>
                  </a:ext>
                </a:extLst>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$1,688,750.07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$3,613.00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$301,805.15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$1,390,557.92</a:t>
                      </a:r>
                    </a:p>
                  </a:txBody>
                  <a:tcPr marL="9525" marR="9525" marT="9525" marB="0" anchor="b"/>
                </a:tc>
                <a:extLst>
                  <a:ext uri="{0D108BD9-81ED-4DB2-BD59-A6C34878D82A}">
                    <a16:rowId xmlns:a16="http://schemas.microsoft.com/office/drawing/2014/main" val="10006"/>
                  </a:ext>
                </a:extLst>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$1,390,557.92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$881,379.73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$187,468.45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$2,084,469.20</a:t>
                      </a:r>
                    </a:p>
                  </a:txBody>
                  <a:tcPr marL="9525" marR="9525" marT="9525" marB="0" anchor="b"/>
                </a:tc>
                <a:extLst>
                  <a:ext uri="{0D108BD9-81ED-4DB2-BD59-A6C34878D82A}">
                    <a16:rowId xmlns:a16="http://schemas.microsoft.com/office/drawing/2014/main" val="10007"/>
                  </a:ext>
                </a:extLst>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$2,084,469.20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$584,867.95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$130,669.20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$2,538,667.95</a:t>
                      </a:r>
                    </a:p>
                  </a:txBody>
                  <a:tcPr marL="9525" marR="9525" marT="9525" marB="0" anchor="b"/>
                </a:tc>
                <a:extLst>
                  <a:ext uri="{0D108BD9-81ED-4DB2-BD59-A6C34878D82A}">
                    <a16:rowId xmlns:a16="http://schemas.microsoft.com/office/drawing/2014/main" val="10008"/>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SEPTEMBER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$2,538,667.95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$268,697.04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$289,869.74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$2,517,495.25</a:t>
                      </a:r>
                    </a:p>
                  </a:txBody>
                  <a:tcPr marL="9525" marR="9525" marT="9525" marB="0" anchor="b"/>
                </a:tc>
                <a:extLst>
                  <a:ext uri="{0D108BD9-81ED-4DB2-BD59-A6C34878D82A}">
                    <a16:rowId xmlns:a16="http://schemas.microsoft.com/office/drawing/2014/main" val="10009"/>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OCTOBER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$2,517,495.25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$97,912.55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$145,797.66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$2,469,610.14</a:t>
                      </a:r>
                    </a:p>
                  </a:txBody>
                  <a:tcPr marL="9525" marR="9525" marT="9525" marB="0" anchor="b"/>
                </a:tc>
                <a:extLst>
                  <a:ext uri="{0D108BD9-81ED-4DB2-BD59-A6C34878D82A}">
                    <a16:rowId xmlns:a16="http://schemas.microsoft.com/office/drawing/2014/main" val="10010"/>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NOVEMBER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$2,469,610.14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$15,497.47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$143,209.97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$2,341,897.64</a:t>
                      </a:r>
                    </a:p>
                  </a:txBody>
                  <a:tcPr marL="9525" marR="9525" marT="9525" marB="0" anchor="b"/>
                </a:tc>
                <a:extLst>
                  <a:ext uri="{0D108BD9-81ED-4DB2-BD59-A6C34878D82A}">
                    <a16:rowId xmlns:a16="http://schemas.microsoft.com/office/drawing/2014/main" val="10011"/>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DECEMBER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$2,341,897.64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$521,868.90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$597,545.30</a:t>
                      </a:r>
                    </a:p>
                  </a:txBody>
                  <a:tcPr marL="9525" marR="9525" marT="9525" marB="0" anchor="b"/>
                </a:tc>
                <a:tc>
                  <a:txBody>
                    <a:bodyPr/>
                    <a:lstStyle/>
                    <a:p>
                      <a:pPr algn="ctr" fontAlgn="b"/>
                      <a:r>
                        <a:rPr lang="en-US" sz="1400" b="1" i="0" u="none" strike="noStrike" dirty="0">
                          <a:solidFill>
                            <a:srgbClr val="000000"/>
                          </a:solidFill>
                          <a:effectLst/>
                          <a:latin typeface="Calibri" panose="020F0502020204030204" pitchFamily="34" charset="0"/>
                        </a:rPr>
                        <a:t>$2,266,221.24</a:t>
                      </a:r>
                    </a:p>
                  </a:txBody>
                  <a:tcPr marL="9525" marR="9525" marT="9525" marB="0" anchor="b"/>
                </a:tc>
                <a:extLst>
                  <a:ext uri="{0D108BD9-81ED-4DB2-BD59-A6C34878D82A}">
                    <a16:rowId xmlns:a16="http://schemas.microsoft.com/office/drawing/2014/main" val="10012"/>
                  </a:ext>
                </a:extLst>
              </a:tr>
              <a:tr h="314144">
                <a:tc>
                  <a:txBody>
                    <a:bodyPr/>
                    <a:lstStyle/>
                    <a:p>
                      <a:pPr algn="l" fontAlgn="b"/>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81199413"/>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a:t>
            </a:r>
            <a:br>
              <a:rPr lang="en-US" sz="2800" u="sng" dirty="0"/>
            </a:br>
            <a:r>
              <a:rPr lang="en-US" sz="2800" u="sng" dirty="0"/>
              <a:t>2022 Cash Balance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85505151"/>
              </p:ext>
            </p:extLst>
          </p:nvPr>
        </p:nvGraphicFramePr>
        <p:xfrm>
          <a:off x="1066800" y="2209800"/>
          <a:ext cx="7010400" cy="4361025"/>
        </p:xfrm>
        <a:graphic>
          <a:graphicData uri="http://schemas.openxmlformats.org/drawingml/2006/table">
            <a:tbl>
              <a:tblPr>
                <a:tableStyleId>{5C22544A-7EE6-4342-B048-85BDC9FD1C3A}</a:tableStyleId>
              </a:tblPr>
              <a:tblGrid>
                <a:gridCol w="3755571">
                  <a:extLst>
                    <a:ext uri="{9D8B030D-6E8A-4147-A177-3AD203B41FA5}">
                      <a16:colId xmlns:a16="http://schemas.microsoft.com/office/drawing/2014/main" val="20000"/>
                    </a:ext>
                  </a:extLst>
                </a:gridCol>
                <a:gridCol w="3254829">
                  <a:extLst>
                    <a:ext uri="{9D8B030D-6E8A-4147-A177-3AD203B41FA5}">
                      <a16:colId xmlns:a16="http://schemas.microsoft.com/office/drawing/2014/main" val="20001"/>
                    </a:ext>
                  </a:extLst>
                </a:gridCol>
              </a:tblGrid>
              <a:tr h="496292">
                <a:tc>
                  <a:txBody>
                    <a:bodyPr/>
                    <a:lstStyle/>
                    <a:p>
                      <a:pPr algn="l" fontAlgn="b"/>
                      <a:r>
                        <a:rPr lang="en-US" sz="1600" b="1" u="none" strike="noStrike" dirty="0">
                          <a:effectLst/>
                        </a:rPr>
                        <a:t>January 2021 Beginning</a:t>
                      </a:r>
                      <a:r>
                        <a:rPr lang="en-US" sz="1600" b="1" u="none" strike="noStrike" baseline="0" dirty="0">
                          <a:effectLst/>
                        </a:rPr>
                        <a:t> </a:t>
                      </a:r>
                      <a:r>
                        <a:rPr lang="en-US" sz="1600" b="1" u="none" strike="noStrike" dirty="0">
                          <a:effectLst/>
                        </a:rPr>
                        <a:t>CASH 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600" b="1" u="none" strike="noStrike" dirty="0">
                          <a:effectLst/>
                        </a:rPr>
                        <a:t> </a:t>
                      </a:r>
                    </a:p>
                    <a:p>
                      <a:pPr marL="0" marR="0" lvl="0" indent="0" algn="l" defTabSz="4572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Lucida Console" panose="020B0609040504020204" pitchFamily="49" charset="0"/>
                        </a:rPr>
                        <a:t>$2,253,792.36</a:t>
                      </a:r>
                    </a:p>
                    <a:p>
                      <a:pPr algn="l" fontAlgn="b"/>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extLst>
                  <a:ext uri="{0D108BD9-81ED-4DB2-BD59-A6C34878D82A}">
                    <a16:rowId xmlns:a16="http://schemas.microsoft.com/office/drawing/2014/main" val="10000"/>
                  </a:ext>
                </a:extLst>
              </a:tr>
              <a:tr h="416428">
                <a:tc>
                  <a:txBody>
                    <a:bodyPr/>
                    <a:lstStyle/>
                    <a:p>
                      <a:pPr algn="l" fontAlgn="b"/>
                      <a:r>
                        <a:rPr lang="en-US" sz="1600" b="1" i="0" u="none" strike="noStrike" dirty="0">
                          <a:solidFill>
                            <a:srgbClr val="000000"/>
                          </a:solidFill>
                          <a:effectLst/>
                          <a:latin typeface="Calibri" panose="020F0502020204030204" pitchFamily="34" charset="0"/>
                        </a:rPr>
                        <a:t>Total Receipts 2021 </a:t>
                      </a:r>
                    </a:p>
                  </a:txBody>
                  <a:tcPr marL="9525" marR="9525" marT="9525" marB="0" anchor="ctr"/>
                </a:tc>
                <a:tc>
                  <a:txBody>
                    <a:bodyPr/>
                    <a:lstStyle/>
                    <a:p>
                      <a:pPr algn="l" fontAlgn="b"/>
                      <a:r>
                        <a:rPr lang="en-US" sz="1600" b="1" i="0" u="none" strike="noStrike" dirty="0">
                          <a:solidFill>
                            <a:schemeClr val="tx1"/>
                          </a:solidFill>
                          <a:effectLst/>
                          <a:latin typeface="Lucida Sans Unicode" panose="020B0602030504020204" pitchFamily="34" charset="0"/>
                          <a:cs typeface="Lucida Sans Unicode" panose="020B0602030504020204" pitchFamily="34" charset="0"/>
                        </a:rPr>
                        <a:t> </a:t>
                      </a:r>
                      <a:r>
                        <a:rPr lang="en-US" sz="1600" b="0" i="0" u="none" strike="noStrike" dirty="0">
                          <a:solidFill>
                            <a:schemeClr val="tx1"/>
                          </a:solidFill>
                          <a:effectLst/>
                          <a:latin typeface="Lucida Console" panose="020B0609040504020204" pitchFamily="49" charset="0"/>
                          <a:cs typeface="Lucida Sans Unicode" panose="020B0602030504020204" pitchFamily="34" charset="0"/>
                        </a:rPr>
                        <a:t>$2,655,129.86</a:t>
                      </a:r>
                    </a:p>
                  </a:txBody>
                  <a:tcPr marL="9525" marR="9525" marT="9525" marB="0" anchor="b"/>
                </a:tc>
                <a:extLst>
                  <a:ext uri="{0D108BD9-81ED-4DB2-BD59-A6C34878D82A}">
                    <a16:rowId xmlns:a16="http://schemas.microsoft.com/office/drawing/2014/main" val="10001"/>
                  </a:ext>
                </a:extLst>
              </a:tr>
              <a:tr h="416428">
                <a:tc>
                  <a:txBody>
                    <a:bodyPr/>
                    <a:lstStyle/>
                    <a:p>
                      <a:pPr algn="l" fontAlgn="b"/>
                      <a:r>
                        <a:rPr lang="en-US" sz="1600" b="1" i="0" u="none" strike="noStrike" dirty="0">
                          <a:solidFill>
                            <a:srgbClr val="000000"/>
                          </a:solidFill>
                          <a:effectLst/>
                          <a:latin typeface="Calibri" panose="020F0502020204030204" pitchFamily="34" charset="0"/>
                        </a:rPr>
                        <a:t>Total Disbursed 2021  </a:t>
                      </a:r>
                    </a:p>
                  </a:txBody>
                  <a:tcPr marL="9525" marR="9525" marT="9525" marB="0" anchor="ctr"/>
                </a:tc>
                <a:tc>
                  <a:txBody>
                    <a:bodyPr/>
                    <a:lstStyle/>
                    <a:p>
                      <a:pPr algn="l" fontAlgn="b"/>
                      <a:r>
                        <a:rPr lang="en-US" sz="1600" b="0" i="0" u="none" strike="noStrike" dirty="0">
                          <a:solidFill>
                            <a:schemeClr val="tx1"/>
                          </a:solidFill>
                          <a:effectLst/>
                          <a:latin typeface="Lucida Sans Unicode" panose="020B0602030504020204" pitchFamily="34" charset="0"/>
                          <a:cs typeface="Lucida Sans Unicode" panose="020B0602030504020204" pitchFamily="34" charset="0"/>
                        </a:rPr>
                        <a:t> </a:t>
                      </a:r>
                      <a:r>
                        <a:rPr lang="en-US" sz="1600" b="0" i="0" u="none" strike="noStrike" dirty="0">
                          <a:solidFill>
                            <a:schemeClr val="tx1"/>
                          </a:solidFill>
                          <a:effectLst/>
                          <a:latin typeface="Lucida Console" panose="020B0609040504020204" pitchFamily="49" charset="0"/>
                          <a:cs typeface="Lucida Sans Unicode" panose="020B0602030504020204" pitchFamily="34" charset="0"/>
                        </a:rPr>
                        <a:t>$2,642,700.98</a:t>
                      </a:r>
                      <a:endParaRPr lang="en-US" sz="1600" b="0"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2"/>
                  </a:ext>
                </a:extLst>
              </a:tr>
              <a:tr h="416428">
                <a:tc>
                  <a:txBody>
                    <a:bodyPr/>
                    <a:lstStyle/>
                    <a:p>
                      <a:pPr algn="l" fontAlgn="b"/>
                      <a:r>
                        <a:rPr lang="en-US" sz="1600" b="1" i="0" u="none" strike="noStrike" dirty="0">
                          <a:solidFill>
                            <a:srgbClr val="000000"/>
                          </a:solidFill>
                          <a:effectLst/>
                          <a:latin typeface="Calibri" panose="020F0502020204030204" pitchFamily="34" charset="0"/>
                        </a:rPr>
                        <a:t>12/31/2021 Ending Cash Balance</a:t>
                      </a:r>
                    </a:p>
                  </a:txBody>
                  <a:tcPr marL="9525" marR="9525" marT="9525" marB="0" anchor="ctr"/>
                </a:tc>
                <a:tc>
                  <a:txBody>
                    <a:bodyPr/>
                    <a:lstStyle/>
                    <a:p>
                      <a:pPr algn="l" fontAlgn="b"/>
                      <a:r>
                        <a:rPr lang="en-US" sz="1600" b="1" i="0" u="none" strike="noStrike" baseline="0" dirty="0">
                          <a:solidFill>
                            <a:srgbClr val="0070C0"/>
                          </a:solidFill>
                          <a:effectLst/>
                          <a:latin typeface="Lucida Sans Unicode" panose="020B0602030504020204" pitchFamily="34" charset="0"/>
                          <a:cs typeface="Lucida Sans Unicode" panose="020B0602030504020204" pitchFamily="34" charset="0"/>
                        </a:rPr>
                        <a:t> </a:t>
                      </a:r>
                      <a:r>
                        <a:rPr lang="en-US" sz="1600" b="0" i="0" u="none" strike="noStrike" baseline="0" dirty="0">
                          <a:solidFill>
                            <a:schemeClr val="tx1"/>
                          </a:solidFill>
                          <a:effectLst/>
                          <a:latin typeface="Lucida Console" panose="020B0609040504020204" pitchFamily="49" charset="0"/>
                          <a:cs typeface="Lucida Sans Unicode" panose="020B0602030504020204" pitchFamily="34" charset="0"/>
                        </a:rPr>
                        <a:t>$2,266,221.24</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3"/>
                  </a:ext>
                </a:extLst>
              </a:tr>
              <a:tr h="416428">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baseline="0" dirty="0">
                          <a:solidFill>
                            <a:schemeClr val="tx1"/>
                          </a:solidFill>
                          <a:effectLst/>
                          <a:latin typeface="Lucida Sans Unicode" panose="020B0602030504020204" pitchFamily="34" charset="0"/>
                          <a:cs typeface="Lucida Sans Unicode" panose="020B0602030504020204" pitchFamily="34" charset="0"/>
                        </a:rPr>
                        <a:t> </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4"/>
                  </a:ext>
                </a:extLst>
              </a:tr>
              <a:tr h="896880">
                <a:tc>
                  <a:txBody>
                    <a:bodyPr/>
                    <a:lstStyle/>
                    <a:p>
                      <a:pPr algn="l" fontAlgn="b"/>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528694">
                <a:tc>
                  <a:txBody>
                    <a:bodyPr/>
                    <a:lstStyle/>
                    <a:p>
                      <a:pPr algn="l" fontAlgn="b"/>
                      <a:r>
                        <a:rPr lang="en-US" sz="1800" b="1" i="0" u="none" strike="noStrike" dirty="0">
                          <a:solidFill>
                            <a:schemeClr val="tx1"/>
                          </a:solidFill>
                          <a:effectLst/>
                          <a:latin typeface="Calibri" panose="020F0502020204030204" pitchFamily="34" charset="0"/>
                        </a:rPr>
                        <a:t>Average Monthly</a:t>
                      </a:r>
                      <a:r>
                        <a:rPr lang="en-US" sz="1800" b="1" i="0" u="none" strike="noStrike" baseline="0" dirty="0">
                          <a:solidFill>
                            <a:schemeClr val="tx1"/>
                          </a:solidFill>
                          <a:effectLst/>
                          <a:latin typeface="Calibri" panose="020F0502020204030204" pitchFamily="34" charset="0"/>
                        </a:rPr>
                        <a:t> Disbursed 2021:</a:t>
                      </a: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r>
                        <a:rPr lang="en-US" sz="1600" b="0"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rPr>
                        <a:t>$220,225 (2020 was $172,568)</a:t>
                      </a:r>
                    </a:p>
                  </a:txBody>
                  <a:tcPr marL="9525" marR="9525" marT="9525" marB="0" anchor="ctr">
                    <a:lnL w="12700" cmpd="sng">
                      <a:noFill/>
                    </a:lnL>
                  </a:tcPr>
                </a:tc>
                <a:extLst>
                  <a:ext uri="{0D108BD9-81ED-4DB2-BD59-A6C34878D82A}">
                    <a16:rowId xmlns:a16="http://schemas.microsoft.com/office/drawing/2014/main" val="10006"/>
                  </a:ext>
                </a:extLst>
              </a:tr>
              <a:tr h="528694">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100" b="1" i="0" u="none" strike="noStrike" dirty="0">
                        <a:solidFill>
                          <a:srgbClr val="000000"/>
                        </a:solidFill>
                        <a:effectLst/>
                        <a:latin typeface="Calibri" panose="020F0502020204030204" pitchFamily="34" charset="0"/>
                      </a:endParaRPr>
                    </a:p>
                  </a:txBody>
                  <a:tcPr marL="9525" marR="9525" marT="9525" marB="0" anchor="ctr">
                    <a:lnL w="12700" cmpd="sng">
                      <a:noFill/>
                    </a:ln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661666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a:t>Category 4-Fiscal Sustainability: </a:t>
            </a:r>
            <a:br>
              <a:rPr lang="en-US" sz="2400" u="sng" dirty="0"/>
            </a:br>
            <a:r>
              <a:rPr lang="en-US" sz="2400" u="sng" dirty="0"/>
              <a:t>2021 Receipts Compared to 2020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78499957"/>
              </p:ext>
            </p:extLst>
          </p:nvPr>
        </p:nvGraphicFramePr>
        <p:xfrm>
          <a:off x="1366933" y="1266769"/>
          <a:ext cx="6553202" cy="5394010"/>
        </p:xfrm>
        <a:graphic>
          <a:graphicData uri="http://schemas.openxmlformats.org/drawingml/2006/table">
            <a:tbl>
              <a:tblPr>
                <a:tableStyleId>{5C22544A-7EE6-4342-B048-85BDC9FD1C3A}</a:tableStyleId>
              </a:tblPr>
              <a:tblGrid>
                <a:gridCol w="3114044">
                  <a:extLst>
                    <a:ext uri="{9D8B030D-6E8A-4147-A177-3AD203B41FA5}">
                      <a16:colId xmlns:a16="http://schemas.microsoft.com/office/drawing/2014/main" val="20000"/>
                    </a:ext>
                  </a:extLst>
                </a:gridCol>
                <a:gridCol w="1719579">
                  <a:extLst>
                    <a:ext uri="{9D8B030D-6E8A-4147-A177-3AD203B41FA5}">
                      <a16:colId xmlns:a16="http://schemas.microsoft.com/office/drawing/2014/main" val="20001"/>
                    </a:ext>
                  </a:extLst>
                </a:gridCol>
                <a:gridCol w="1719579">
                  <a:extLst>
                    <a:ext uri="{9D8B030D-6E8A-4147-A177-3AD203B41FA5}">
                      <a16:colId xmlns:a16="http://schemas.microsoft.com/office/drawing/2014/main" val="20002"/>
                    </a:ext>
                  </a:extLst>
                </a:gridCol>
              </a:tblGrid>
              <a:tr h="149441">
                <a:tc gridSpan="2">
                  <a:txBody>
                    <a:bodyPr/>
                    <a:lstStyle/>
                    <a:p>
                      <a:pPr algn="l" fontAlgn="b"/>
                      <a:r>
                        <a:rPr lang="en-US" sz="1200" b="1" u="none" strike="noStrike" dirty="0">
                          <a:effectLst/>
                        </a:rPr>
                        <a:t>Notable Receipts ALL FUNDS (rounded):</a:t>
                      </a:r>
                    </a:p>
                    <a:p>
                      <a:pPr algn="l" fontAlgn="b"/>
                      <a:r>
                        <a:rPr lang="en-US" sz="1200" b="1" i="0" u="none" strike="noStrike" dirty="0">
                          <a:solidFill>
                            <a:srgbClr val="FF0000"/>
                          </a:solidFill>
                          <a:effectLst/>
                          <a:latin typeface="Calibri" panose="020F0502020204030204" pitchFamily="34" charset="0"/>
                        </a:rPr>
                        <a:t>      (Decreases in red</a:t>
                      </a:r>
                      <a:r>
                        <a:rPr lang="en-US" sz="1200" b="1" i="0" u="none" strike="noStrike" dirty="0">
                          <a:solidFill>
                            <a:srgbClr val="000000"/>
                          </a:solidFill>
                          <a:effectLst/>
                          <a:latin typeface="Calibri" panose="020F0502020204030204" pitchFamily="34" charset="0"/>
                        </a:rPr>
                        <a:t>)                                                                                                               2020 FINAL</a:t>
                      </a:r>
                    </a:p>
                  </a:txBody>
                  <a:tcPr marL="5119" marR="5119" marT="5119" marB="0" anchor="b"/>
                </a:tc>
                <a:tc hMerge="1">
                  <a:txBody>
                    <a:bodyPr/>
                    <a:lstStyle/>
                    <a:p>
                      <a:endParaRPr lang="en-US"/>
                    </a:p>
                  </a:txBody>
                  <a:tcPr/>
                </a:tc>
                <a:tc>
                  <a:txBody>
                    <a:bodyPr/>
                    <a:lstStyle/>
                    <a:p>
                      <a:pPr algn="ctr" fontAlgn="b"/>
                      <a:r>
                        <a:rPr lang="en-US" sz="1200" b="1" i="0" u="none" strike="noStrike" dirty="0">
                          <a:solidFill>
                            <a:srgbClr val="000000"/>
                          </a:solidFill>
                          <a:effectLst/>
                          <a:latin typeface="Calibri" panose="020F0502020204030204" pitchFamily="34" charset="0"/>
                        </a:rPr>
                        <a:t>                          2021 FINAL</a:t>
                      </a:r>
                    </a:p>
                  </a:txBody>
                  <a:tcPr marL="5119" marR="5119" marT="5119" marB="0" anchor="b"/>
                </a:tc>
                <a:extLst>
                  <a:ext uri="{0D108BD9-81ED-4DB2-BD59-A6C34878D82A}">
                    <a16:rowId xmlns:a16="http://schemas.microsoft.com/office/drawing/2014/main" val="10000"/>
                  </a:ext>
                </a:extLst>
              </a:tr>
              <a:tr h="222127">
                <a:tc>
                  <a:txBody>
                    <a:bodyPr/>
                    <a:lstStyle/>
                    <a:p>
                      <a:pPr algn="l" fontAlgn="b"/>
                      <a:r>
                        <a:rPr lang="en-US" sz="1000" u="none" strike="noStrike" dirty="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$36,000.00</a:t>
                      </a:r>
                    </a:p>
                  </a:txBody>
                  <a:tcPr marL="5119" marR="5119" marT="5119" marB="0" anchor="b"/>
                </a:tc>
                <a:tc>
                  <a:txBody>
                    <a:bodyPr/>
                    <a:lstStyle/>
                    <a:p>
                      <a:pPr algn="r"/>
                      <a:r>
                        <a:rPr lang="en-US" sz="1000" dirty="0"/>
                        <a:t>$36,000.00</a:t>
                      </a:r>
                    </a:p>
                  </a:txBody>
                  <a:tcPr marL="5119" marR="5119" marT="5119" marB="0" anchor="b"/>
                </a:tc>
                <a:extLst>
                  <a:ext uri="{0D108BD9-81ED-4DB2-BD59-A6C34878D82A}">
                    <a16:rowId xmlns:a16="http://schemas.microsoft.com/office/drawing/2014/main" val="10001"/>
                  </a:ext>
                </a:extLst>
              </a:tr>
              <a:tr h="222127">
                <a:tc>
                  <a:txBody>
                    <a:bodyPr/>
                    <a:lstStyle/>
                    <a:p>
                      <a:pPr algn="l" fontAlgn="b"/>
                      <a:r>
                        <a:rPr lang="en-US" sz="1000" u="none" strike="noStrike" dirty="0">
                          <a:effectLst/>
                          <a:latin typeface="+mj-lt"/>
                        </a:rPr>
                        <a:t>Tax Apportionment/Property</a:t>
                      </a:r>
                      <a:r>
                        <a:rPr lang="en-US" sz="1000" u="none" strike="noStrike" baseline="0" dirty="0">
                          <a:effectLst/>
                          <a:latin typeface="+mj-lt"/>
                        </a:rPr>
                        <a:t>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$975,433.00</a:t>
                      </a:r>
                    </a:p>
                  </a:txBody>
                  <a:tcPr marL="5119" marR="5119" marT="5119" marB="0" anchor="b"/>
                </a:tc>
                <a:tc>
                  <a:txBody>
                    <a:bodyPr/>
                    <a:lstStyle/>
                    <a:p>
                      <a:pPr algn="r"/>
                      <a:r>
                        <a:rPr lang="en-US" sz="1000" dirty="0">
                          <a:solidFill>
                            <a:srgbClr val="FF0000"/>
                          </a:solidFill>
                        </a:rPr>
                        <a:t>$974,502.00</a:t>
                      </a:r>
                    </a:p>
                  </a:txBody>
                  <a:tcPr marL="5119" marR="5119" marT="5119" marB="0" anchor="b"/>
                </a:tc>
                <a:extLst>
                  <a:ext uri="{0D108BD9-81ED-4DB2-BD59-A6C34878D82A}">
                    <a16:rowId xmlns:a16="http://schemas.microsoft.com/office/drawing/2014/main" val="10002"/>
                  </a:ext>
                </a:extLst>
              </a:tr>
              <a:tr h="222127">
                <a:tc>
                  <a:txBody>
                    <a:bodyPr/>
                    <a:lstStyle/>
                    <a:p>
                      <a:pPr algn="l" fontAlgn="b"/>
                      <a:r>
                        <a:rPr lang="en-US" sz="1000" u="none" strike="noStrike" dirty="0">
                          <a:effectLst/>
                          <a:latin typeface="+mj-lt"/>
                        </a:rPr>
                        <a:t>Town Road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$36,507.00</a:t>
                      </a:r>
                    </a:p>
                  </a:txBody>
                  <a:tcPr marL="5119" marR="5119" marT="5119" marB="0" anchor="b"/>
                </a:tc>
                <a:tc>
                  <a:txBody>
                    <a:bodyPr/>
                    <a:lstStyle/>
                    <a:p>
                      <a:pPr algn="r"/>
                      <a:r>
                        <a:rPr lang="en-US" sz="1000" dirty="0">
                          <a:solidFill>
                            <a:srgbClr val="FF0000"/>
                          </a:solidFill>
                        </a:rPr>
                        <a:t>$33,570.00</a:t>
                      </a:r>
                    </a:p>
                  </a:txBody>
                  <a:tcPr marL="5119" marR="5119" marT="5119" marB="0" anchor="b"/>
                </a:tc>
                <a:extLst>
                  <a:ext uri="{0D108BD9-81ED-4DB2-BD59-A6C34878D82A}">
                    <a16:rowId xmlns:a16="http://schemas.microsoft.com/office/drawing/2014/main" val="10003"/>
                  </a:ext>
                </a:extLst>
              </a:tr>
              <a:tr h="222127">
                <a:tc>
                  <a:txBody>
                    <a:bodyPr/>
                    <a:lstStyle/>
                    <a:p>
                      <a:pPr algn="l" fontAlgn="b"/>
                      <a:r>
                        <a:rPr lang="en-US" sz="1000" b="0" i="0" u="none" strike="noStrike" dirty="0">
                          <a:solidFill>
                            <a:srgbClr val="000000"/>
                          </a:solidFill>
                          <a:effectLst/>
                          <a:latin typeface="+mj-lt"/>
                        </a:rPr>
                        <a:t>Taconite Municipal Aid</a:t>
                      </a:r>
                    </a:p>
                  </a:txBody>
                  <a:tcPr marL="5119" marR="5119" marT="5119" marB="0" anchor="b"/>
                </a:tc>
                <a:tc>
                  <a:txBody>
                    <a:bodyPr/>
                    <a:lstStyle/>
                    <a:p>
                      <a:pPr algn="r"/>
                      <a:r>
                        <a:rPr lang="en-US" sz="1000" dirty="0"/>
                        <a:t>$97,592.00</a:t>
                      </a:r>
                    </a:p>
                  </a:txBody>
                  <a:tcPr marL="5119" marR="5119" marT="5119" marB="0" anchor="b"/>
                </a:tc>
                <a:tc>
                  <a:txBody>
                    <a:bodyPr/>
                    <a:lstStyle/>
                    <a:p>
                      <a:pPr algn="r"/>
                      <a:r>
                        <a:rPr lang="en-US" sz="1000" dirty="0">
                          <a:solidFill>
                            <a:srgbClr val="FF0000"/>
                          </a:solidFill>
                        </a:rPr>
                        <a:t>$94,534.00</a:t>
                      </a:r>
                    </a:p>
                  </a:txBody>
                  <a:tcPr marL="5119" marR="5119" marT="5119" marB="0" anchor="b"/>
                </a:tc>
                <a:extLst>
                  <a:ext uri="{0D108BD9-81ED-4DB2-BD59-A6C34878D82A}">
                    <a16:rowId xmlns:a16="http://schemas.microsoft.com/office/drawing/2014/main" val="10004"/>
                  </a:ext>
                </a:extLst>
              </a:tr>
              <a:tr h="222127">
                <a:tc>
                  <a:txBody>
                    <a:bodyPr/>
                    <a:lstStyle/>
                    <a:p>
                      <a:pPr algn="l" fontAlgn="b"/>
                      <a:r>
                        <a:rPr lang="en-US" sz="1000" u="none" strike="noStrike" dirty="0">
                          <a:effectLst/>
                          <a:latin typeface="+mj-lt"/>
                        </a:rPr>
                        <a:t>Taconite Production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$150,361.00</a:t>
                      </a:r>
                    </a:p>
                  </a:txBody>
                  <a:tcPr marL="5119" marR="5119" marT="5119" marB="0" anchor="b"/>
                </a:tc>
                <a:tc>
                  <a:txBody>
                    <a:bodyPr/>
                    <a:lstStyle/>
                    <a:p>
                      <a:pPr algn="r"/>
                      <a:r>
                        <a:rPr lang="en-US" sz="1000" dirty="0">
                          <a:solidFill>
                            <a:srgbClr val="FF0000"/>
                          </a:solidFill>
                        </a:rPr>
                        <a:t>$148,889.00</a:t>
                      </a:r>
                    </a:p>
                  </a:txBody>
                  <a:tcPr marL="5119" marR="5119" marT="5119" marB="0" anchor="b"/>
                </a:tc>
                <a:extLst>
                  <a:ext uri="{0D108BD9-81ED-4DB2-BD59-A6C34878D82A}">
                    <a16:rowId xmlns:a16="http://schemas.microsoft.com/office/drawing/2014/main" val="10005"/>
                  </a:ext>
                </a:extLst>
              </a:tr>
              <a:tr h="222127">
                <a:tc>
                  <a:txBody>
                    <a:bodyPr/>
                    <a:lstStyle/>
                    <a:p>
                      <a:pPr algn="l" fontAlgn="b"/>
                      <a:r>
                        <a:rPr lang="en-US" sz="1000" b="0" i="0" u="none" strike="noStrike" dirty="0">
                          <a:solidFill>
                            <a:srgbClr val="000000"/>
                          </a:solidFill>
                          <a:effectLst/>
                          <a:latin typeface="+mj-lt"/>
                          <a:cs typeface="Lucida Sans Unicode" panose="020B0602030504020204" pitchFamily="34" charset="0"/>
                        </a:rPr>
                        <a:t>Annexation</a:t>
                      </a:r>
                      <a:r>
                        <a:rPr lang="en-US" sz="1000" b="0" i="0" u="none" strike="noStrike" baseline="0" dirty="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a:t>$312,112.00</a:t>
                      </a:r>
                    </a:p>
                  </a:txBody>
                  <a:tcPr marL="5119" marR="5119" marT="5119" marB="0" anchor="b"/>
                </a:tc>
                <a:tc>
                  <a:txBody>
                    <a:bodyPr/>
                    <a:lstStyle/>
                    <a:p>
                      <a:pPr algn="r"/>
                      <a:r>
                        <a:rPr lang="en-US" sz="1000" dirty="0"/>
                        <a:t>$322,879.00</a:t>
                      </a:r>
                    </a:p>
                  </a:txBody>
                  <a:tcPr marL="5119" marR="5119" marT="5119" marB="0" anchor="b"/>
                </a:tc>
                <a:extLst>
                  <a:ext uri="{0D108BD9-81ED-4DB2-BD59-A6C34878D82A}">
                    <a16:rowId xmlns:a16="http://schemas.microsoft.com/office/drawing/2014/main" val="10006"/>
                  </a:ext>
                </a:extLst>
              </a:tr>
              <a:tr h="222127">
                <a:tc>
                  <a:txBody>
                    <a:bodyPr/>
                    <a:lstStyle/>
                    <a:p>
                      <a:pPr algn="l" fontAlgn="b"/>
                      <a:r>
                        <a:rPr lang="en-US" sz="1000" b="0" i="0" u="none" strike="noStrike" dirty="0">
                          <a:solidFill>
                            <a:srgbClr val="000000"/>
                          </a:solidFill>
                          <a:effectLst/>
                          <a:latin typeface="+mj-lt"/>
                        </a:rPr>
                        <a:t>Taconite Homestead Credit</a:t>
                      </a:r>
                    </a:p>
                  </a:txBody>
                  <a:tcPr marL="5119" marR="5119" marT="5119" marB="0" anchor="b"/>
                </a:tc>
                <a:tc>
                  <a:txBody>
                    <a:bodyPr/>
                    <a:lstStyle/>
                    <a:p>
                      <a:pPr algn="r"/>
                      <a:r>
                        <a:rPr lang="en-US" sz="1000" dirty="0"/>
                        <a:t>$99,052.00</a:t>
                      </a:r>
                    </a:p>
                  </a:txBody>
                  <a:tcPr marL="5119" marR="5119" marT="5119" marB="0" anchor="b"/>
                </a:tc>
                <a:tc>
                  <a:txBody>
                    <a:bodyPr/>
                    <a:lstStyle/>
                    <a:p>
                      <a:pPr algn="r"/>
                      <a:r>
                        <a:rPr lang="en-US" sz="1000" dirty="0"/>
                        <a:t>$102,321.00</a:t>
                      </a:r>
                    </a:p>
                  </a:txBody>
                  <a:tcPr marL="5119" marR="5119" marT="5119" marB="0" anchor="b"/>
                </a:tc>
                <a:extLst>
                  <a:ext uri="{0D108BD9-81ED-4DB2-BD59-A6C34878D82A}">
                    <a16:rowId xmlns:a16="http://schemas.microsoft.com/office/drawing/2014/main" val="10007"/>
                  </a:ext>
                </a:extLst>
              </a:tr>
              <a:tr h="222127">
                <a:tc>
                  <a:txBody>
                    <a:bodyPr/>
                    <a:lstStyle/>
                    <a:p>
                      <a:pPr algn="l" fontAlgn="b"/>
                      <a:r>
                        <a:rPr lang="en-US" sz="1000" b="0" i="0" u="none" strike="noStrike" dirty="0">
                          <a:solidFill>
                            <a:srgbClr val="000000"/>
                          </a:solidFill>
                          <a:effectLst/>
                          <a:latin typeface="+mj-lt"/>
                        </a:rPr>
                        <a:t>Taconite</a:t>
                      </a:r>
                      <a:r>
                        <a:rPr lang="en-US" sz="1000" b="0" i="0" u="none" strike="noStrike" baseline="0" dirty="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$50,000.00</a:t>
                      </a:r>
                    </a:p>
                  </a:txBody>
                  <a:tcPr marL="5119" marR="5119" marT="5119" marB="0" anchor="b"/>
                </a:tc>
                <a:tc>
                  <a:txBody>
                    <a:bodyPr/>
                    <a:lstStyle/>
                    <a:p>
                      <a:pPr algn="r"/>
                      <a:r>
                        <a:rPr lang="en-US" sz="1000" dirty="0"/>
                        <a:t>$50,000.00</a:t>
                      </a:r>
                    </a:p>
                  </a:txBody>
                  <a:tcPr marL="5119" marR="5119" marT="5119" marB="0" anchor="b"/>
                </a:tc>
                <a:extLst>
                  <a:ext uri="{0D108BD9-81ED-4DB2-BD59-A6C34878D82A}">
                    <a16:rowId xmlns:a16="http://schemas.microsoft.com/office/drawing/2014/main" val="10008"/>
                  </a:ext>
                </a:extLst>
              </a:tr>
              <a:tr h="222127">
                <a:tc>
                  <a:txBody>
                    <a:bodyPr/>
                    <a:lstStyle/>
                    <a:p>
                      <a:pPr algn="l" fontAlgn="b"/>
                      <a:r>
                        <a:rPr lang="en-US" sz="1000" b="0" i="0" u="none" strike="noStrike" dirty="0">
                          <a:solidFill>
                            <a:srgbClr val="000000"/>
                          </a:solidFill>
                          <a:effectLst/>
                          <a:latin typeface="+mj-lt"/>
                        </a:rPr>
                        <a:t>Road Maintenance (SLC)</a:t>
                      </a:r>
                    </a:p>
                  </a:txBody>
                  <a:tcPr marL="5119" marR="5119" marT="5119" marB="0" anchor="b"/>
                </a:tc>
                <a:tc>
                  <a:txBody>
                    <a:bodyPr/>
                    <a:lstStyle/>
                    <a:p>
                      <a:pPr algn="r"/>
                      <a:r>
                        <a:rPr lang="en-US" sz="1000" dirty="0"/>
                        <a:t>$85,000.00</a:t>
                      </a:r>
                    </a:p>
                  </a:txBody>
                  <a:tcPr marL="5119" marR="5119" marT="5119" marB="0" anchor="b"/>
                </a:tc>
                <a:tc>
                  <a:txBody>
                    <a:bodyPr/>
                    <a:lstStyle/>
                    <a:p>
                      <a:pPr algn="r"/>
                      <a:r>
                        <a:rPr lang="en-US" sz="1000" dirty="0"/>
                        <a:t>$85,000.00</a:t>
                      </a:r>
                    </a:p>
                  </a:txBody>
                  <a:tcPr marL="5119" marR="5119" marT="5119" marB="0" anchor="b"/>
                </a:tc>
                <a:extLst>
                  <a:ext uri="{0D108BD9-81ED-4DB2-BD59-A6C34878D82A}">
                    <a16:rowId xmlns:a16="http://schemas.microsoft.com/office/drawing/2014/main" val="10009"/>
                  </a:ext>
                </a:extLst>
              </a:tr>
              <a:tr h="222127">
                <a:tc>
                  <a:txBody>
                    <a:bodyPr/>
                    <a:lstStyle/>
                    <a:p>
                      <a:pPr algn="l" fontAlgn="b"/>
                      <a:r>
                        <a:rPr lang="en-US" sz="1000" b="0" i="0" u="none" strike="noStrike" dirty="0">
                          <a:solidFill>
                            <a:srgbClr val="000000"/>
                          </a:solidFill>
                          <a:effectLst/>
                          <a:latin typeface="+mj-lt"/>
                        </a:rPr>
                        <a:t>Federal PILT</a:t>
                      </a:r>
                    </a:p>
                  </a:txBody>
                  <a:tcPr marL="5119" marR="5119" marT="5119" marB="0" anchor="b"/>
                </a:tc>
                <a:tc>
                  <a:txBody>
                    <a:bodyPr/>
                    <a:lstStyle/>
                    <a:p>
                      <a:pPr algn="r"/>
                      <a:r>
                        <a:rPr lang="en-US" sz="1000" dirty="0"/>
                        <a:t>$4,380.00</a:t>
                      </a:r>
                    </a:p>
                  </a:txBody>
                  <a:tcPr marL="5119" marR="5119" marT="5119" marB="0" anchor="b"/>
                </a:tc>
                <a:tc>
                  <a:txBody>
                    <a:bodyPr/>
                    <a:lstStyle/>
                    <a:p>
                      <a:pPr algn="r"/>
                      <a:r>
                        <a:rPr lang="en-US" sz="1000" dirty="0"/>
                        <a:t>$4,560.00</a:t>
                      </a:r>
                    </a:p>
                  </a:txBody>
                  <a:tcPr marL="5119" marR="5119" marT="5119" marB="0" anchor="b"/>
                </a:tc>
                <a:extLst>
                  <a:ext uri="{0D108BD9-81ED-4DB2-BD59-A6C34878D82A}">
                    <a16:rowId xmlns:a16="http://schemas.microsoft.com/office/drawing/2014/main" val="10010"/>
                  </a:ext>
                </a:extLst>
              </a:tr>
              <a:tr h="222127">
                <a:tc>
                  <a:txBody>
                    <a:bodyPr/>
                    <a:lstStyle/>
                    <a:p>
                      <a:pPr algn="l" fontAlgn="b"/>
                      <a:r>
                        <a:rPr lang="en-US" sz="1000" b="0" i="0" u="none" strike="noStrike" dirty="0">
                          <a:solidFill>
                            <a:srgbClr val="000000"/>
                          </a:solidFill>
                          <a:effectLst/>
                          <a:latin typeface="+mj-lt"/>
                        </a:rPr>
                        <a:t>Mining Effects</a:t>
                      </a:r>
                    </a:p>
                  </a:txBody>
                  <a:tcPr marL="5119" marR="5119" marT="5119" marB="0" anchor="b"/>
                </a:tc>
                <a:tc>
                  <a:txBody>
                    <a:bodyPr/>
                    <a:lstStyle/>
                    <a:p>
                      <a:pPr algn="r"/>
                      <a:r>
                        <a:rPr lang="en-US" sz="1000" dirty="0"/>
                        <a:t>$69,862.00</a:t>
                      </a:r>
                    </a:p>
                  </a:txBody>
                  <a:tcPr marL="5119" marR="5119" marT="5119" marB="0" anchor="b"/>
                </a:tc>
                <a:tc>
                  <a:txBody>
                    <a:bodyPr/>
                    <a:lstStyle/>
                    <a:p>
                      <a:pPr algn="r"/>
                      <a:r>
                        <a:rPr lang="en-US" sz="1000" dirty="0">
                          <a:solidFill>
                            <a:srgbClr val="FF0000"/>
                          </a:solidFill>
                        </a:rPr>
                        <a:t>$66,335.00</a:t>
                      </a:r>
                    </a:p>
                  </a:txBody>
                  <a:tcPr marL="5119" marR="5119" marT="5119" marB="0" anchor="b"/>
                </a:tc>
                <a:extLst>
                  <a:ext uri="{0D108BD9-81ED-4DB2-BD59-A6C34878D82A}">
                    <a16:rowId xmlns:a16="http://schemas.microsoft.com/office/drawing/2014/main" val="10011"/>
                  </a:ext>
                </a:extLst>
              </a:tr>
              <a:tr h="222127">
                <a:tc>
                  <a:txBody>
                    <a:bodyPr/>
                    <a:lstStyle/>
                    <a:p>
                      <a:pPr algn="l" fontAlgn="b"/>
                      <a:r>
                        <a:rPr lang="en-US" sz="1000" u="none" strike="noStrike" dirty="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$228,382.00</a:t>
                      </a:r>
                    </a:p>
                  </a:txBody>
                  <a:tcPr marL="5119" marR="5119" marT="5119" marB="0" anchor="b"/>
                </a:tc>
                <a:tc>
                  <a:txBody>
                    <a:bodyPr/>
                    <a:lstStyle/>
                    <a:p>
                      <a:pPr algn="r"/>
                      <a:r>
                        <a:rPr lang="en-US" sz="1000" dirty="0"/>
                        <a:t>$228,382.00</a:t>
                      </a:r>
                    </a:p>
                  </a:txBody>
                  <a:tcPr marL="5119" marR="5119" marT="5119" marB="0" anchor="b"/>
                </a:tc>
                <a:extLst>
                  <a:ext uri="{0D108BD9-81ED-4DB2-BD59-A6C34878D82A}">
                    <a16:rowId xmlns:a16="http://schemas.microsoft.com/office/drawing/2014/main" val="10013"/>
                  </a:ext>
                </a:extLst>
              </a:tr>
              <a:tr h="222127">
                <a:tc>
                  <a:txBody>
                    <a:bodyPr/>
                    <a:lstStyle/>
                    <a:p>
                      <a:pPr algn="l" fontAlgn="b"/>
                      <a:r>
                        <a:rPr lang="en-US" sz="1000" b="0" i="0" u="none" strike="noStrike" dirty="0">
                          <a:solidFill>
                            <a:srgbClr val="000000"/>
                          </a:solidFill>
                          <a:effectLst/>
                          <a:latin typeface="+mj-lt"/>
                        </a:rPr>
                        <a:t>Snowplowing</a:t>
                      </a:r>
                      <a:r>
                        <a:rPr lang="en-US" sz="1000" b="0" i="0" u="none" strike="noStrike" baseline="0" dirty="0">
                          <a:solidFill>
                            <a:srgbClr val="000000"/>
                          </a:solidFill>
                          <a:effectLst/>
                          <a:latin typeface="+mj-lt"/>
                        </a:rPr>
                        <a:t> Fees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$17,875.00</a:t>
                      </a:r>
                    </a:p>
                  </a:txBody>
                  <a:tcPr marL="5119" marR="5119" marT="5119" marB="0" anchor="b"/>
                </a:tc>
                <a:tc>
                  <a:txBody>
                    <a:bodyPr/>
                    <a:lstStyle/>
                    <a:p>
                      <a:pPr algn="r"/>
                      <a:r>
                        <a:rPr lang="en-US" sz="1000" dirty="0">
                          <a:solidFill>
                            <a:srgbClr val="FF0000"/>
                          </a:solidFill>
                        </a:rPr>
                        <a:t>$16,900.00</a:t>
                      </a:r>
                    </a:p>
                  </a:txBody>
                  <a:tcPr marL="5119" marR="5119" marT="5119" marB="0" anchor="b"/>
                </a:tc>
                <a:extLst>
                  <a:ext uri="{0D108BD9-81ED-4DB2-BD59-A6C34878D82A}">
                    <a16:rowId xmlns:a16="http://schemas.microsoft.com/office/drawing/2014/main" val="10014"/>
                  </a:ext>
                </a:extLst>
              </a:tr>
              <a:tr h="222127">
                <a:tc>
                  <a:txBody>
                    <a:bodyPr/>
                    <a:lstStyle/>
                    <a:p>
                      <a:pPr algn="l" fontAlgn="b"/>
                      <a:r>
                        <a:rPr lang="en-US" sz="1000" b="0" i="0" u="none" strike="noStrike" dirty="0">
                          <a:solidFill>
                            <a:srgbClr val="000000"/>
                          </a:solidFill>
                          <a:effectLst/>
                          <a:latin typeface="+mj-lt"/>
                        </a:rPr>
                        <a:t>Refunds/Reimbursements/Misc.</a:t>
                      </a:r>
                    </a:p>
                  </a:txBody>
                  <a:tcPr marL="5119" marR="5119" marT="5119" marB="0" anchor="b"/>
                </a:tc>
                <a:tc>
                  <a:txBody>
                    <a:bodyPr/>
                    <a:lstStyle/>
                    <a:p>
                      <a:pPr algn="r"/>
                      <a:r>
                        <a:rPr lang="en-US" sz="1000" dirty="0"/>
                        <a:t>$14,558.00</a:t>
                      </a:r>
                    </a:p>
                  </a:txBody>
                  <a:tcPr marL="5119" marR="5119" marT="5119" marB="0" anchor="b"/>
                </a:tc>
                <a:tc>
                  <a:txBody>
                    <a:bodyPr/>
                    <a:lstStyle/>
                    <a:p>
                      <a:pPr algn="r"/>
                      <a:r>
                        <a:rPr lang="en-US" sz="1000" dirty="0"/>
                        <a:t>$60,639.00</a:t>
                      </a:r>
                    </a:p>
                  </a:txBody>
                  <a:tcPr marL="5119" marR="5119" marT="5119" marB="0" anchor="b"/>
                </a:tc>
                <a:extLst>
                  <a:ext uri="{0D108BD9-81ED-4DB2-BD59-A6C34878D82A}">
                    <a16:rowId xmlns:a16="http://schemas.microsoft.com/office/drawing/2014/main" val="10015"/>
                  </a:ext>
                </a:extLst>
              </a:tr>
              <a:tr h="222127">
                <a:tc>
                  <a:txBody>
                    <a:bodyPr/>
                    <a:lstStyle/>
                    <a:p>
                      <a:pPr algn="l" fontAlgn="b"/>
                      <a:r>
                        <a:rPr lang="en-US" sz="1000" b="0" i="0" u="none" strike="noStrike" dirty="0">
                          <a:solidFill>
                            <a:srgbClr val="000000"/>
                          </a:solidFill>
                          <a:effectLst/>
                          <a:latin typeface="+mj-lt"/>
                        </a:rPr>
                        <a:t>Sale</a:t>
                      </a:r>
                      <a:r>
                        <a:rPr lang="en-US" sz="1000" b="0" i="0" u="none" strike="noStrike" baseline="0" dirty="0">
                          <a:solidFill>
                            <a:srgbClr val="000000"/>
                          </a:solidFill>
                          <a:effectLst/>
                          <a:latin typeface="+mj-lt"/>
                        </a:rPr>
                        <a:t> of Garbage Bags &amp; Refuse</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$28,268.00</a:t>
                      </a:r>
                    </a:p>
                  </a:txBody>
                  <a:tcPr marL="5119" marR="5119" marT="5119" marB="0" anchor="b"/>
                </a:tc>
                <a:tc>
                  <a:txBody>
                    <a:bodyPr/>
                    <a:lstStyle/>
                    <a:p>
                      <a:pPr algn="r"/>
                      <a:r>
                        <a:rPr lang="en-US" sz="1000" dirty="0"/>
                        <a:t>$29,717.00</a:t>
                      </a:r>
                    </a:p>
                  </a:txBody>
                  <a:tcPr marL="5119" marR="5119" marT="5119" marB="0" anchor="b"/>
                </a:tc>
                <a:extLst>
                  <a:ext uri="{0D108BD9-81ED-4DB2-BD59-A6C34878D82A}">
                    <a16:rowId xmlns:a16="http://schemas.microsoft.com/office/drawing/2014/main" val="10016"/>
                  </a:ext>
                </a:extLst>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$250.00</a:t>
                      </a:r>
                    </a:p>
                  </a:txBody>
                  <a:tcPr marL="5119" marR="5119" marT="5119" marB="0" anchor="b"/>
                </a:tc>
                <a:tc>
                  <a:txBody>
                    <a:bodyPr/>
                    <a:lstStyle/>
                    <a:p>
                      <a:pPr algn="r"/>
                      <a:r>
                        <a:rPr lang="en-US" sz="1000" dirty="0"/>
                        <a:t>$2,350.00</a:t>
                      </a:r>
                    </a:p>
                  </a:txBody>
                  <a:tcPr marL="5119" marR="5119" marT="5119" marB="0" anchor="b"/>
                </a:tc>
                <a:extLst>
                  <a:ext uri="{0D108BD9-81ED-4DB2-BD59-A6C34878D82A}">
                    <a16:rowId xmlns:a16="http://schemas.microsoft.com/office/drawing/2014/main" val="10017"/>
                  </a:ext>
                </a:extLst>
              </a:tr>
              <a:tr h="294813">
                <a:tc>
                  <a:txBody>
                    <a:bodyPr/>
                    <a:lstStyle/>
                    <a:p>
                      <a:pPr algn="l" fontAlgn="b"/>
                      <a:r>
                        <a:rPr lang="en-US" sz="1000" u="none" strike="noStrike" dirty="0">
                          <a:effectLst/>
                          <a:latin typeface="+mj-lt"/>
                        </a:rPr>
                        <a:t>W/WW Fees, Permits,</a:t>
                      </a:r>
                      <a:r>
                        <a:rPr lang="en-US" sz="1000" u="none" strike="noStrike" baseline="0" dirty="0">
                          <a:effectLst/>
                          <a:latin typeface="+mj-lt"/>
                        </a:rPr>
                        <a:t> Connection Fees, Capital Charges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$4,789.00</a:t>
                      </a:r>
                    </a:p>
                  </a:txBody>
                  <a:tcPr marL="5119" marR="5119" marT="5119" marB="0" anchor="b"/>
                </a:tc>
                <a:tc>
                  <a:txBody>
                    <a:bodyPr/>
                    <a:lstStyle/>
                    <a:p>
                      <a:pPr algn="r"/>
                      <a:r>
                        <a:rPr lang="en-US" sz="1000" dirty="0"/>
                        <a:t>$5,282.00</a:t>
                      </a:r>
                    </a:p>
                  </a:txBody>
                  <a:tcPr marL="5119" marR="5119" marT="5119" marB="0" anchor="b"/>
                </a:tc>
                <a:extLst>
                  <a:ext uri="{0D108BD9-81ED-4DB2-BD59-A6C34878D82A}">
                    <a16:rowId xmlns:a16="http://schemas.microsoft.com/office/drawing/2014/main" val="10018"/>
                  </a:ext>
                </a:extLst>
              </a:tr>
              <a:tr h="222127">
                <a:tc>
                  <a:txBody>
                    <a:bodyPr/>
                    <a:lstStyle/>
                    <a:p>
                      <a:pPr algn="l" fontAlgn="b"/>
                      <a:r>
                        <a:rPr lang="en-US" sz="1000" u="none" strike="noStrike" dirty="0">
                          <a:effectLst/>
                          <a:latin typeface="+mj-lt"/>
                        </a:rPr>
                        <a:t>LLCC Rent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$2,035.00</a:t>
                      </a:r>
                    </a:p>
                  </a:txBody>
                  <a:tcPr marL="5119" marR="5119" marT="5119" marB="0" anchor="b"/>
                </a:tc>
                <a:tc>
                  <a:txBody>
                    <a:bodyPr/>
                    <a:lstStyle/>
                    <a:p>
                      <a:pPr algn="r"/>
                      <a:r>
                        <a:rPr lang="en-US" sz="1000" dirty="0"/>
                        <a:t>$2545.00</a:t>
                      </a:r>
                    </a:p>
                  </a:txBody>
                  <a:tcPr marL="5119" marR="5119" marT="5119" marB="0" anchor="b"/>
                </a:tc>
                <a:extLst>
                  <a:ext uri="{0D108BD9-81ED-4DB2-BD59-A6C34878D82A}">
                    <a16:rowId xmlns:a16="http://schemas.microsoft.com/office/drawing/2014/main" val="10019"/>
                  </a:ext>
                </a:extLst>
              </a:tr>
              <a:tr h="294813">
                <a:tc>
                  <a:txBody>
                    <a:bodyPr/>
                    <a:lstStyle/>
                    <a:p>
                      <a:pPr algn="l" fontAlgn="b"/>
                      <a:r>
                        <a:rPr lang="en-US" sz="1000" b="0" i="0" u="none" strike="noStrike" dirty="0">
                          <a:solidFill>
                            <a:srgbClr val="000000"/>
                          </a:solidFill>
                          <a:effectLst/>
                          <a:latin typeface="+mj-lt"/>
                        </a:rPr>
                        <a:t>Cemetery Revenues, Lot Sales, Columbarium</a:t>
                      </a:r>
                      <a:r>
                        <a:rPr lang="en-US" sz="1000" b="0" i="0" u="none" strike="noStrike" baseline="0" dirty="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$6,659.00</a:t>
                      </a:r>
                    </a:p>
                  </a:txBody>
                  <a:tcPr marL="5119" marR="5119" marT="5119" marB="0" anchor="b"/>
                </a:tc>
                <a:tc>
                  <a:txBody>
                    <a:bodyPr/>
                    <a:lstStyle/>
                    <a:p>
                      <a:pPr algn="r"/>
                      <a:r>
                        <a:rPr lang="en-US" sz="1000" dirty="0"/>
                        <a:t>$10,976.00</a:t>
                      </a:r>
                    </a:p>
                  </a:txBody>
                  <a:tcPr marL="5119" marR="5119" marT="5119" marB="0" anchor="b"/>
                </a:tc>
                <a:extLst>
                  <a:ext uri="{0D108BD9-81ED-4DB2-BD59-A6C34878D82A}">
                    <a16:rowId xmlns:a16="http://schemas.microsoft.com/office/drawing/2014/main" val="10020"/>
                  </a:ext>
                </a:extLst>
              </a:tr>
              <a:tr h="222127">
                <a:tc>
                  <a:txBody>
                    <a:bodyPr/>
                    <a:lstStyle/>
                    <a:p>
                      <a:pPr algn="l" fontAlgn="b"/>
                      <a:r>
                        <a:rPr lang="en-US" sz="1000" b="0" i="0" u="none" strike="noStrike" dirty="0">
                          <a:solidFill>
                            <a:srgbClr val="000000"/>
                          </a:solidFill>
                          <a:effectLst/>
                          <a:latin typeface="+mj-lt"/>
                        </a:rPr>
                        <a:t>COVID Relief/ARPA Funding</a:t>
                      </a:r>
                    </a:p>
                  </a:txBody>
                  <a:tcPr marL="5119" marR="5119" marT="5119" marB="0" anchor="b"/>
                </a:tc>
                <a:tc>
                  <a:txBody>
                    <a:bodyPr/>
                    <a:lstStyle/>
                    <a:p>
                      <a:pPr algn="r"/>
                      <a:r>
                        <a:rPr lang="en-US" sz="1000" dirty="0"/>
                        <a:t>$37,525.00</a:t>
                      </a:r>
                    </a:p>
                  </a:txBody>
                  <a:tcPr marL="5119" marR="5119" marT="5119" marB="0" anchor="b"/>
                </a:tc>
                <a:tc>
                  <a:txBody>
                    <a:bodyPr/>
                    <a:lstStyle/>
                    <a:p>
                      <a:pPr algn="r"/>
                      <a:r>
                        <a:rPr lang="en-US" sz="1000" dirty="0"/>
                        <a:t>$85,567.00</a:t>
                      </a:r>
                    </a:p>
                  </a:txBody>
                  <a:tcPr marL="5119" marR="5119" marT="5119" marB="0" anchor="b"/>
                </a:tc>
                <a:extLst>
                  <a:ext uri="{0D108BD9-81ED-4DB2-BD59-A6C34878D82A}">
                    <a16:rowId xmlns:a16="http://schemas.microsoft.com/office/drawing/2014/main" val="10021"/>
                  </a:ext>
                </a:extLst>
              </a:tr>
              <a:tr h="222127">
                <a:tc>
                  <a:txBody>
                    <a:bodyPr/>
                    <a:lstStyle/>
                    <a:p>
                      <a:pPr algn="l" fontAlgn="b"/>
                      <a:r>
                        <a:rPr lang="en-US" sz="1000" b="0" i="0" u="none" strike="noStrike" dirty="0">
                          <a:solidFill>
                            <a:srgbClr val="000000"/>
                          </a:solidFill>
                          <a:effectLst/>
                          <a:latin typeface="+mj-lt"/>
                        </a:rPr>
                        <a:t>Propane Reimbursement (SLC)</a:t>
                      </a:r>
                    </a:p>
                  </a:txBody>
                  <a:tcPr marL="5119" marR="5119" marT="5119" marB="0" anchor="b"/>
                </a:tc>
                <a:tc>
                  <a:txBody>
                    <a:bodyPr/>
                    <a:lstStyle/>
                    <a:p>
                      <a:pPr algn="r"/>
                      <a:r>
                        <a:rPr lang="en-US" sz="1000" dirty="0"/>
                        <a:t>$6,138.00</a:t>
                      </a:r>
                    </a:p>
                  </a:txBody>
                  <a:tcPr marL="5119" marR="5119" marT="5119" marB="0" anchor="b"/>
                </a:tc>
                <a:tc>
                  <a:txBody>
                    <a:bodyPr/>
                    <a:lstStyle/>
                    <a:p>
                      <a:pPr algn="r"/>
                      <a:r>
                        <a:rPr lang="en-US" sz="1000" dirty="0">
                          <a:solidFill>
                            <a:srgbClr val="FF0000"/>
                          </a:solidFill>
                        </a:rPr>
                        <a:t>$3,151.00</a:t>
                      </a:r>
                    </a:p>
                  </a:txBody>
                  <a:tcPr marL="5119" marR="5119" marT="5119" marB="0" anchor="b"/>
                </a:tc>
                <a:extLst>
                  <a:ext uri="{0D108BD9-81ED-4DB2-BD59-A6C34878D82A}">
                    <a16:rowId xmlns:a16="http://schemas.microsoft.com/office/drawing/2014/main" val="10022"/>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a:p>
          <a:p>
            <a:endParaRPr lang="en-US" dirty="0"/>
          </a:p>
          <a:p>
            <a:pPr marL="109728" indent="0">
              <a:buNone/>
            </a:pPr>
            <a:endParaRPr lang="en-US" dirty="0"/>
          </a:p>
          <a:p>
            <a:endParaRPr lang="en-US" dirty="0"/>
          </a:p>
        </p:txBody>
      </p:sp>
      <p:graphicFrame>
        <p:nvGraphicFramePr>
          <p:cNvPr id="4" name="Chart 3"/>
          <p:cNvGraphicFramePr/>
          <p:nvPr>
            <p:extLst>
              <p:ext uri="{D42A27DB-BD31-4B8C-83A1-F6EECF244321}">
                <p14:modId xmlns:p14="http://schemas.microsoft.com/office/powerpoint/2010/main" val="400409924"/>
              </p:ext>
            </p:extLst>
          </p:nvPr>
        </p:nvGraphicFramePr>
        <p:xfrm>
          <a:off x="1371600" y="441544"/>
          <a:ext cx="768096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26227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6689" y="3048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continued: </a:t>
            </a:r>
            <a:br>
              <a:rPr lang="en-US" sz="2800" u="sng" dirty="0"/>
            </a:br>
            <a:r>
              <a:rPr lang="en-US" sz="2800" u="sng" dirty="0"/>
              <a:t>2021 Disbursements Comparable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89977873"/>
              </p:ext>
            </p:extLst>
          </p:nvPr>
        </p:nvGraphicFramePr>
        <p:xfrm>
          <a:off x="304800" y="1524000"/>
          <a:ext cx="4572000" cy="5369790"/>
        </p:xfrm>
        <a:graphic>
          <a:graphicData uri="http://schemas.openxmlformats.org/drawingml/2006/table">
            <a:tbl>
              <a:tblPr>
                <a:tableStyleId>{5C22544A-7EE6-4342-B048-85BDC9FD1C3A}</a:tableStyleId>
              </a:tblPr>
              <a:tblGrid>
                <a:gridCol w="2402237">
                  <a:extLst>
                    <a:ext uri="{9D8B030D-6E8A-4147-A177-3AD203B41FA5}">
                      <a16:colId xmlns:a16="http://schemas.microsoft.com/office/drawing/2014/main" val="20000"/>
                    </a:ext>
                  </a:extLst>
                </a:gridCol>
                <a:gridCol w="1053054">
                  <a:extLst>
                    <a:ext uri="{9D8B030D-6E8A-4147-A177-3AD203B41FA5}">
                      <a16:colId xmlns:a16="http://schemas.microsoft.com/office/drawing/2014/main" val="20001"/>
                    </a:ext>
                  </a:extLst>
                </a:gridCol>
                <a:gridCol w="1116709">
                  <a:extLst>
                    <a:ext uri="{9D8B030D-6E8A-4147-A177-3AD203B41FA5}">
                      <a16:colId xmlns:a16="http://schemas.microsoft.com/office/drawing/2014/main" val="20002"/>
                    </a:ext>
                  </a:extLst>
                </a:gridCol>
              </a:tblGrid>
              <a:tr h="383570">
                <a:tc gridSpan="2">
                  <a:txBody>
                    <a:bodyPr/>
                    <a:lstStyle/>
                    <a:p>
                      <a:pPr algn="l" fontAlgn="b"/>
                      <a:r>
                        <a:rPr lang="en-US" sz="1200" b="1" u="none" strike="noStrike" dirty="0">
                          <a:effectLst/>
                        </a:rPr>
                        <a:t>Disbursed ALL FUNDS (rounded to nearest dollar):                                                  2020</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a:t>2021  </a:t>
                      </a:r>
                    </a:p>
                  </a:txBody>
                  <a:tcPr marL="7893" marR="7893" marT="7893" marB="0" anchor="b"/>
                </a:tc>
                <a:extLst>
                  <a:ext uri="{0D108BD9-81ED-4DB2-BD59-A6C34878D82A}">
                    <a16:rowId xmlns:a16="http://schemas.microsoft.com/office/drawing/2014/main" val="10000"/>
                  </a:ext>
                </a:extLst>
              </a:tr>
              <a:tr h="226876">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dirty="0"/>
                        <a:t>$809,907.00</a:t>
                      </a:r>
                    </a:p>
                  </a:txBody>
                  <a:tcPr marL="7893" marR="7893" marT="7893" marB="0" anchor="ctr"/>
                </a:tc>
                <a:tc>
                  <a:txBody>
                    <a:bodyPr/>
                    <a:lstStyle/>
                    <a:p>
                      <a:pPr algn="r"/>
                      <a:r>
                        <a:rPr lang="en-US" sz="1200" dirty="0"/>
                        <a:t>$971,204.00</a:t>
                      </a:r>
                    </a:p>
                  </a:txBody>
                  <a:tcPr marL="7893" marR="7893" marT="7893" marB="0" anchor="b"/>
                </a:tc>
                <a:extLst>
                  <a:ext uri="{0D108BD9-81ED-4DB2-BD59-A6C34878D82A}">
                    <a16:rowId xmlns:a16="http://schemas.microsoft.com/office/drawing/2014/main" val="10001"/>
                  </a:ext>
                </a:extLst>
              </a:tr>
              <a:tr h="336636">
                <a:tc>
                  <a:txBody>
                    <a:bodyPr/>
                    <a:lstStyle/>
                    <a:p>
                      <a:pPr algn="ctr" fontAlgn="b"/>
                      <a:r>
                        <a:rPr lang="en-US" sz="1050" u="none" strike="noStrike" dirty="0">
                          <a:effectLst/>
                        </a:rPr>
                        <a:t>(wages, benefits, pension</a:t>
                      </a:r>
                      <a:r>
                        <a:rPr lang="en-US" sz="1050" u="none" strike="noStrike" baseline="0" dirty="0">
                          <a:effectLst/>
                        </a:rPr>
                        <a:t>, worker’s comp insurance etc.</a:t>
                      </a:r>
                      <a:r>
                        <a:rPr lang="en-US" sz="1050" u="none" strike="noStrike" dirty="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a:effectLst/>
                        </a:rPr>
                        <a:t>(Board, Employees, Summer seasonal employees)</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extLst>
                  <a:ext uri="{0D108BD9-81ED-4DB2-BD59-A6C34878D82A}">
                    <a16:rowId xmlns:a16="http://schemas.microsoft.com/office/drawing/2014/main" val="10002"/>
                  </a:ext>
                </a:extLst>
              </a:tr>
              <a:tr h="226876">
                <a:tc>
                  <a:txBody>
                    <a:bodyPr/>
                    <a:lstStyle/>
                    <a:p>
                      <a:pPr algn="l" fontAlgn="b"/>
                      <a:r>
                        <a:rPr lang="en-US" sz="1200" b="0" i="0" u="none" strike="noStrike" dirty="0">
                          <a:solidFill>
                            <a:srgbClr val="000000"/>
                          </a:solidFill>
                          <a:effectLst/>
                          <a:latin typeface="+mn-lt"/>
                        </a:rPr>
                        <a:t>Fire Department Personnel</a:t>
                      </a:r>
                    </a:p>
                  </a:txBody>
                  <a:tcPr marL="7893" marR="7893" marT="7893" marB="0" anchor="b"/>
                </a:tc>
                <a:tc>
                  <a:txBody>
                    <a:bodyPr/>
                    <a:lstStyle/>
                    <a:p>
                      <a:pPr algn="r"/>
                      <a:r>
                        <a:rPr lang="en-US" sz="1200" dirty="0"/>
                        <a:t>$26,477.00</a:t>
                      </a:r>
                    </a:p>
                  </a:txBody>
                  <a:tcPr marL="7893" marR="7893" marT="7893" marB="0" anchor="b"/>
                </a:tc>
                <a:tc>
                  <a:txBody>
                    <a:bodyPr/>
                    <a:lstStyle/>
                    <a:p>
                      <a:pPr algn="r"/>
                      <a:r>
                        <a:rPr lang="en-US" sz="1200"/>
                        <a:t>$38,581.00 </a:t>
                      </a:r>
                      <a:r>
                        <a:rPr lang="en-US" sz="1200" dirty="0"/>
                        <a:t>(through Oct.)</a:t>
                      </a:r>
                    </a:p>
                  </a:txBody>
                  <a:tcPr marL="7893" marR="7893" marT="7893" marB="0" anchor="b"/>
                </a:tc>
                <a:extLst>
                  <a:ext uri="{0D108BD9-81ED-4DB2-BD59-A6C34878D82A}">
                    <a16:rowId xmlns:a16="http://schemas.microsoft.com/office/drawing/2014/main" val="10003"/>
                  </a:ext>
                </a:extLst>
              </a:tr>
              <a:tr h="383570">
                <a:tc>
                  <a:txBody>
                    <a:bodyPr/>
                    <a:lstStyle/>
                    <a:p>
                      <a:pPr algn="l" fontAlgn="b"/>
                      <a:r>
                        <a:rPr lang="en-US" sz="1200" b="0" i="0" u="none" strike="noStrike" dirty="0">
                          <a:solidFill>
                            <a:srgbClr val="000000"/>
                          </a:solidFill>
                          <a:effectLst/>
                          <a:latin typeface="+mn-lt"/>
                        </a:rPr>
                        <a:t>Fire Department Operating Costs/Station/Equip. </a:t>
                      </a:r>
                    </a:p>
                  </a:txBody>
                  <a:tcPr marL="7893" marR="7893" marT="7893" marB="0" anchor="b"/>
                </a:tc>
                <a:tc>
                  <a:txBody>
                    <a:bodyPr/>
                    <a:lstStyle/>
                    <a:p>
                      <a:pPr algn="r"/>
                      <a:r>
                        <a:rPr lang="en-US" sz="1200" dirty="0"/>
                        <a:t>$62,850.00</a:t>
                      </a:r>
                    </a:p>
                  </a:txBody>
                  <a:tcPr marL="7893" marR="7893" marT="7893" marB="0" anchor="b"/>
                </a:tc>
                <a:tc>
                  <a:txBody>
                    <a:bodyPr/>
                    <a:lstStyle/>
                    <a:p>
                      <a:pPr algn="r"/>
                      <a:r>
                        <a:rPr lang="en-US" sz="1200" dirty="0"/>
                        <a:t>$114,460.00</a:t>
                      </a:r>
                    </a:p>
                  </a:txBody>
                  <a:tcPr marL="7893" marR="7893" marT="7893" marB="0" anchor="b"/>
                </a:tc>
                <a:extLst>
                  <a:ext uri="{0D108BD9-81ED-4DB2-BD59-A6C34878D82A}">
                    <a16:rowId xmlns:a16="http://schemas.microsoft.com/office/drawing/2014/main" val="10004"/>
                  </a:ext>
                </a:extLst>
              </a:tr>
              <a:tr h="226876">
                <a:tc>
                  <a:txBody>
                    <a:bodyPr/>
                    <a:lstStyle/>
                    <a:p>
                      <a:pPr algn="l" fontAlgn="b"/>
                      <a:r>
                        <a:rPr lang="en-US" sz="1200" u="none" strike="noStrike" dirty="0">
                          <a:effectLst/>
                        </a:rPr>
                        <a:t>Refuse Contracts</a:t>
                      </a:r>
                      <a:r>
                        <a:rPr lang="en-US" sz="1200" u="none" strike="noStrike" baseline="0" dirty="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$158,267.00</a:t>
                      </a:r>
                    </a:p>
                  </a:txBody>
                  <a:tcPr marL="7893" marR="7893" marT="7893" marB="0" anchor="b"/>
                </a:tc>
                <a:tc>
                  <a:txBody>
                    <a:bodyPr/>
                    <a:lstStyle/>
                    <a:p>
                      <a:pPr algn="r"/>
                      <a:r>
                        <a:rPr lang="en-US" sz="1200" dirty="0"/>
                        <a:t>$159,562.00</a:t>
                      </a:r>
                    </a:p>
                  </a:txBody>
                  <a:tcPr marL="7893" marR="7893" marT="7893" marB="0" anchor="b"/>
                </a:tc>
                <a:extLst>
                  <a:ext uri="{0D108BD9-81ED-4DB2-BD59-A6C34878D82A}">
                    <a16:rowId xmlns:a16="http://schemas.microsoft.com/office/drawing/2014/main" val="10005"/>
                  </a:ext>
                </a:extLst>
              </a:tr>
              <a:tr h="383570">
                <a:tc>
                  <a:txBody>
                    <a:bodyPr/>
                    <a:lstStyle/>
                    <a:p>
                      <a:pPr algn="l" fontAlgn="b"/>
                      <a:r>
                        <a:rPr lang="en-US" sz="1200" b="0" i="0" u="none" strike="noStrike" dirty="0">
                          <a:solidFill>
                            <a:srgbClr val="000000"/>
                          </a:solidFill>
                          <a:effectLst/>
                          <a:latin typeface="+mn-lt"/>
                        </a:rPr>
                        <a:t>Town Office/Administration (non-employee costs)</a:t>
                      </a:r>
                    </a:p>
                  </a:txBody>
                  <a:tcPr marL="7893" marR="7893" marT="7893" marB="0" anchor="b"/>
                </a:tc>
                <a:tc>
                  <a:txBody>
                    <a:bodyPr/>
                    <a:lstStyle/>
                    <a:p>
                      <a:pPr algn="r"/>
                      <a:r>
                        <a:rPr lang="en-US" sz="1200" dirty="0"/>
                        <a:t>$34,840.00</a:t>
                      </a:r>
                    </a:p>
                  </a:txBody>
                  <a:tcPr marL="7893" marR="7893" marT="7893" marB="0" anchor="b"/>
                </a:tc>
                <a:tc>
                  <a:txBody>
                    <a:bodyPr/>
                    <a:lstStyle/>
                    <a:p>
                      <a:pPr algn="r"/>
                      <a:r>
                        <a:rPr lang="en-US" sz="1200" dirty="0"/>
                        <a:t>$33,229.00</a:t>
                      </a:r>
                    </a:p>
                  </a:txBody>
                  <a:tcPr marL="7893" marR="7893" marT="7893" marB="0" anchor="b"/>
                </a:tc>
                <a:extLst>
                  <a:ext uri="{0D108BD9-81ED-4DB2-BD59-A6C34878D82A}">
                    <a16:rowId xmlns:a16="http://schemas.microsoft.com/office/drawing/2014/main" val="10006"/>
                  </a:ext>
                </a:extLst>
              </a:tr>
              <a:tr h="195836">
                <a:tc>
                  <a:txBody>
                    <a:bodyPr/>
                    <a:lstStyle/>
                    <a:p>
                      <a:pPr algn="l" fontAlgn="b"/>
                      <a:r>
                        <a:rPr lang="en-US" sz="1200" u="none" strike="noStrike" dirty="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$14,426.00</a:t>
                      </a:r>
                    </a:p>
                  </a:txBody>
                  <a:tcPr marL="7893" marR="7893" marT="7893" marB="0" anchor="b"/>
                </a:tc>
                <a:tc>
                  <a:txBody>
                    <a:bodyPr/>
                    <a:lstStyle/>
                    <a:p>
                      <a:pPr algn="r"/>
                      <a:r>
                        <a:rPr lang="en-US" sz="1200" dirty="0"/>
                        <a:t>$50,072.00</a:t>
                      </a:r>
                    </a:p>
                  </a:txBody>
                  <a:tcPr marL="7893" marR="7893" marT="7893" marB="0" anchor="b"/>
                </a:tc>
                <a:extLst>
                  <a:ext uri="{0D108BD9-81ED-4DB2-BD59-A6C34878D82A}">
                    <a16:rowId xmlns:a16="http://schemas.microsoft.com/office/drawing/2014/main" val="10007"/>
                  </a:ext>
                </a:extLst>
              </a:tr>
              <a:tr h="352281">
                <a:tc>
                  <a:txBody>
                    <a:bodyPr/>
                    <a:lstStyle/>
                    <a:p>
                      <a:pPr algn="l" fontAlgn="b"/>
                      <a:r>
                        <a:rPr lang="en-US" sz="1200" b="0" i="0" u="none" strike="noStrike" dirty="0">
                          <a:solidFill>
                            <a:srgbClr val="000000"/>
                          </a:solidFill>
                          <a:effectLst/>
                          <a:latin typeface="+mn-lt"/>
                          <a:cs typeface="Lucida Sans Unicode" panose="020B0602030504020204" pitchFamily="34" charset="0"/>
                        </a:rPr>
                        <a:t>Loon Lake Community</a:t>
                      </a:r>
                      <a:r>
                        <a:rPr lang="en-US" sz="1200" b="0" i="0" u="none" strike="noStrike" baseline="0" dirty="0">
                          <a:solidFill>
                            <a:srgbClr val="000000"/>
                          </a:solidFill>
                          <a:effectLst/>
                          <a:latin typeface="+mn-lt"/>
                          <a:cs typeface="Lucida Sans Unicode" panose="020B0602030504020204" pitchFamily="34" charset="0"/>
                        </a:rPr>
                        <a:t> Center </a:t>
                      </a:r>
                      <a:r>
                        <a:rPr lang="en-US" sz="1000" b="0" i="0" u="none" strike="noStrike" baseline="0" dirty="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dirty="0"/>
                        <a:t>$66,181.00</a:t>
                      </a:r>
                    </a:p>
                  </a:txBody>
                  <a:tcPr marL="7893" marR="7893" marT="7893" marB="0" anchor="b"/>
                </a:tc>
                <a:tc>
                  <a:txBody>
                    <a:bodyPr/>
                    <a:lstStyle/>
                    <a:p>
                      <a:pPr algn="r"/>
                      <a:r>
                        <a:rPr lang="en-US" sz="1200" dirty="0"/>
                        <a:t>$65,487.00</a:t>
                      </a:r>
                    </a:p>
                  </a:txBody>
                  <a:tcPr marL="7893" marR="7893" marT="7893" marB="0" anchor="b"/>
                </a:tc>
                <a:extLst>
                  <a:ext uri="{0D108BD9-81ED-4DB2-BD59-A6C34878D82A}">
                    <a16:rowId xmlns:a16="http://schemas.microsoft.com/office/drawing/2014/main" val="10008"/>
                  </a:ext>
                </a:extLst>
              </a:tr>
              <a:tr h="217406">
                <a:tc>
                  <a:txBody>
                    <a:bodyPr/>
                    <a:lstStyle/>
                    <a:p>
                      <a:pPr algn="l" fontAlgn="b"/>
                      <a:r>
                        <a:rPr lang="en-US" sz="1200" b="0" i="0" u="none" strike="noStrike" dirty="0">
                          <a:solidFill>
                            <a:srgbClr val="000000"/>
                          </a:solidFill>
                          <a:effectLst/>
                          <a:latin typeface="Calibri" panose="020F0502020204030204" pitchFamily="34" charset="0"/>
                        </a:rPr>
                        <a:t>Twin</a:t>
                      </a:r>
                      <a:r>
                        <a:rPr lang="en-US" sz="1200" b="0" i="0" u="none" strike="noStrike" baseline="0" dirty="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$1,142.00</a:t>
                      </a:r>
                    </a:p>
                  </a:txBody>
                  <a:tcPr marL="7893" marR="7893" marT="7893" marB="0" anchor="b"/>
                </a:tc>
                <a:tc>
                  <a:txBody>
                    <a:bodyPr/>
                    <a:lstStyle/>
                    <a:p>
                      <a:pPr algn="r"/>
                      <a:r>
                        <a:rPr lang="en-US" sz="1200" dirty="0"/>
                        <a:t>$6,494.00</a:t>
                      </a:r>
                    </a:p>
                  </a:txBody>
                  <a:tcPr marL="7893" marR="7893" marT="7893" marB="0" anchor="b"/>
                </a:tc>
                <a:extLst>
                  <a:ext uri="{0D108BD9-81ED-4DB2-BD59-A6C34878D82A}">
                    <a16:rowId xmlns:a16="http://schemas.microsoft.com/office/drawing/2014/main" val="10009"/>
                  </a:ext>
                </a:extLst>
              </a:tr>
              <a:tr h="383570">
                <a:tc>
                  <a:txBody>
                    <a:bodyPr/>
                    <a:lstStyle/>
                    <a:p>
                      <a:pPr algn="l" fontAlgn="b"/>
                      <a:r>
                        <a:rPr lang="en-US" sz="1200" u="none" strike="noStrike" dirty="0">
                          <a:effectLst/>
                        </a:rPr>
                        <a:t> Public Works Department (non-employee)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$11,692.00</a:t>
                      </a:r>
                    </a:p>
                  </a:txBody>
                  <a:tcPr marL="7893" marR="7893" marT="7893" marB="0" anchor="b"/>
                </a:tc>
                <a:tc>
                  <a:txBody>
                    <a:bodyPr/>
                    <a:lstStyle/>
                    <a:p>
                      <a:pPr algn="r"/>
                      <a:r>
                        <a:rPr lang="en-US" sz="1200" dirty="0"/>
                        <a:t>$5,942.00</a:t>
                      </a:r>
                    </a:p>
                  </a:txBody>
                  <a:tcPr marL="7893" marR="7893" marT="7893" marB="0" anchor="b"/>
                </a:tc>
                <a:extLst>
                  <a:ext uri="{0D108BD9-81ED-4DB2-BD59-A6C34878D82A}">
                    <a16:rowId xmlns:a16="http://schemas.microsoft.com/office/drawing/2014/main" val="10010"/>
                  </a:ext>
                </a:extLst>
              </a:tr>
              <a:tr h="293317">
                <a:tc>
                  <a:txBody>
                    <a:bodyPr/>
                    <a:lstStyle/>
                    <a:p>
                      <a:pPr algn="l" fontAlgn="b"/>
                      <a:r>
                        <a:rPr lang="en-US" sz="1200" b="0" i="0" u="none" strike="noStrike" dirty="0">
                          <a:solidFill>
                            <a:srgbClr val="000000"/>
                          </a:solidFill>
                          <a:effectLst/>
                          <a:latin typeface="Calibri" panose="020F0502020204030204" pitchFamily="34" charset="0"/>
                        </a:rPr>
                        <a:t>Public Safety/Pandemic Expenses</a:t>
                      </a:r>
                    </a:p>
                  </a:txBody>
                  <a:tcPr marL="7893" marR="7893" marT="7893" marB="0" anchor="b"/>
                </a:tc>
                <a:tc>
                  <a:txBody>
                    <a:bodyPr/>
                    <a:lstStyle/>
                    <a:p>
                      <a:pPr algn="r"/>
                      <a:r>
                        <a:rPr lang="en-US" sz="1200" dirty="0"/>
                        <a:t>$32,978.00</a:t>
                      </a:r>
                    </a:p>
                  </a:txBody>
                  <a:tcPr marL="7893" marR="7893" marT="7893" marB="0" anchor="b"/>
                </a:tc>
                <a:tc>
                  <a:txBody>
                    <a:bodyPr/>
                    <a:lstStyle/>
                    <a:p>
                      <a:pPr algn="r"/>
                      <a:r>
                        <a:rPr lang="en-US" sz="1200" dirty="0"/>
                        <a:t>$20,934.00</a:t>
                      </a:r>
                    </a:p>
                  </a:txBody>
                  <a:tcPr marL="7893" marR="7893" marT="7893" marB="0" anchor="b"/>
                </a:tc>
                <a:extLst>
                  <a:ext uri="{0D108BD9-81ED-4DB2-BD59-A6C34878D82A}">
                    <a16:rowId xmlns:a16="http://schemas.microsoft.com/office/drawing/2014/main" val="10011"/>
                  </a:ext>
                </a:extLst>
              </a:tr>
              <a:tr h="293317">
                <a:tc>
                  <a:txBody>
                    <a:bodyPr/>
                    <a:lstStyle/>
                    <a:p>
                      <a:pPr algn="l" fontAlgn="b"/>
                      <a:r>
                        <a:rPr lang="en-US" sz="1200" b="0" i="0" u="none" strike="noStrike" dirty="0">
                          <a:solidFill>
                            <a:schemeClr val="dk1"/>
                          </a:solidFill>
                          <a:effectLst/>
                          <a:latin typeface="+mn-lt"/>
                        </a:rPr>
                        <a:t>Strategic</a:t>
                      </a:r>
                      <a:r>
                        <a:rPr lang="en-US" sz="1200" b="0" i="0" u="none" strike="noStrike" baseline="0" dirty="0">
                          <a:solidFill>
                            <a:schemeClr val="dk1"/>
                          </a:solidFill>
                          <a:effectLst/>
                          <a:latin typeface="+mn-lt"/>
                        </a:rPr>
                        <a:t> </a:t>
                      </a:r>
                      <a:r>
                        <a:rPr lang="en-US" sz="1200" b="0" i="0" u="none" strike="noStrike" baseline="0" dirty="0" err="1">
                          <a:solidFill>
                            <a:schemeClr val="dk1"/>
                          </a:solidFill>
                          <a:effectLst/>
                          <a:latin typeface="+mn-lt"/>
                        </a:rPr>
                        <a:t>Mgmt</a:t>
                      </a:r>
                      <a:r>
                        <a:rPr lang="en-US" sz="1200" b="0" i="0" u="none" strike="noStrike" baseline="0" dirty="0">
                          <a:solidFill>
                            <a:schemeClr val="dk1"/>
                          </a:solidFill>
                          <a:effectLst/>
                          <a:latin typeface="+mn-lt"/>
                        </a:rPr>
                        <a:t> Initiatives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$433.00</a:t>
                      </a:r>
                    </a:p>
                  </a:txBody>
                  <a:tcPr marL="7893" marR="7893" marT="7893" marB="0" anchor="b"/>
                </a:tc>
                <a:tc>
                  <a:txBody>
                    <a:bodyPr/>
                    <a:lstStyle/>
                    <a:p>
                      <a:pPr algn="r"/>
                      <a:r>
                        <a:rPr lang="en-US" sz="1200" dirty="0"/>
                        <a:t>$638.00</a:t>
                      </a:r>
                    </a:p>
                  </a:txBody>
                  <a:tcPr marL="7893" marR="7893" marT="7893" marB="0" anchor="b"/>
                </a:tc>
                <a:extLst>
                  <a:ext uri="{0D108BD9-81ED-4DB2-BD59-A6C34878D82A}">
                    <a16:rowId xmlns:a16="http://schemas.microsoft.com/office/drawing/2014/main" val="10012"/>
                  </a:ext>
                </a:extLst>
              </a:tr>
              <a:tr h="195836">
                <a:tc>
                  <a:txBody>
                    <a:bodyPr/>
                    <a:lstStyle/>
                    <a:p>
                      <a:pPr algn="l" fontAlgn="b"/>
                      <a:r>
                        <a:rPr lang="en-US" sz="1200" b="0" i="0" u="none" strike="noStrike" dirty="0">
                          <a:solidFill>
                            <a:srgbClr val="000000"/>
                          </a:solidFill>
                          <a:effectLst/>
                          <a:latin typeface="+mn-lt"/>
                        </a:rPr>
                        <a:t>Street Materials </a:t>
                      </a:r>
                      <a:r>
                        <a:rPr lang="en-US" sz="1000" b="0" i="0" u="none" strike="noStrike" dirty="0">
                          <a:solidFill>
                            <a:srgbClr val="000000"/>
                          </a:solidFill>
                          <a:effectLst/>
                          <a:latin typeface="+mn-lt"/>
                        </a:rPr>
                        <a:t>(Paved/Unpaved)</a:t>
                      </a:r>
                    </a:p>
                  </a:txBody>
                  <a:tcPr marL="7893" marR="7893" marT="7893" marB="0" anchor="b"/>
                </a:tc>
                <a:tc>
                  <a:txBody>
                    <a:bodyPr/>
                    <a:lstStyle/>
                    <a:p>
                      <a:pPr algn="r"/>
                      <a:r>
                        <a:rPr lang="en-US" sz="1200" dirty="0"/>
                        <a:t>$23,916.00</a:t>
                      </a:r>
                    </a:p>
                  </a:txBody>
                  <a:tcPr marL="7893" marR="7893" marT="7893" marB="0" anchor="b"/>
                </a:tc>
                <a:tc>
                  <a:txBody>
                    <a:bodyPr/>
                    <a:lstStyle/>
                    <a:p>
                      <a:pPr algn="r"/>
                      <a:r>
                        <a:rPr lang="en-US" sz="1200" dirty="0"/>
                        <a:t>$38,032.00</a:t>
                      </a:r>
                    </a:p>
                  </a:txBody>
                  <a:tcPr marL="7893" marR="7893" marT="7893" marB="0" anchor="b"/>
                </a:tc>
                <a:extLst>
                  <a:ext uri="{0D108BD9-81ED-4DB2-BD59-A6C34878D82A}">
                    <a16:rowId xmlns:a16="http://schemas.microsoft.com/office/drawing/2014/main" val="10013"/>
                  </a:ext>
                </a:extLst>
              </a:tr>
              <a:tr h="195836">
                <a:tc>
                  <a:txBody>
                    <a:bodyPr/>
                    <a:lstStyle/>
                    <a:p>
                      <a:pPr algn="l" fontAlgn="b"/>
                      <a:r>
                        <a:rPr lang="en-US" sz="1200" u="none" strike="noStrike" dirty="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$2,820.00</a:t>
                      </a:r>
                    </a:p>
                  </a:txBody>
                  <a:tcPr marL="7893" marR="7893" marT="7893" marB="0" anchor="b"/>
                </a:tc>
                <a:tc>
                  <a:txBody>
                    <a:bodyPr/>
                    <a:lstStyle/>
                    <a:p>
                      <a:pPr algn="r"/>
                      <a:r>
                        <a:rPr lang="en-US" sz="1200" dirty="0"/>
                        <a:t>$1,264.00</a:t>
                      </a:r>
                    </a:p>
                  </a:txBody>
                  <a:tcPr marL="7893" marR="7893" marT="7893" marB="0" anchor="b"/>
                </a:tc>
                <a:extLst>
                  <a:ext uri="{0D108BD9-81ED-4DB2-BD59-A6C34878D82A}">
                    <a16:rowId xmlns:a16="http://schemas.microsoft.com/office/drawing/2014/main" val="10014"/>
                  </a:ext>
                </a:extLst>
              </a:tr>
              <a:tr h="232986">
                <a:tc>
                  <a:txBody>
                    <a:bodyPr/>
                    <a:lstStyle/>
                    <a:p>
                      <a:pPr algn="l" fontAlgn="b"/>
                      <a:r>
                        <a:rPr lang="en-US" sz="1200" b="0" i="0" u="none" strike="noStrike" dirty="0">
                          <a:solidFill>
                            <a:srgbClr val="000000"/>
                          </a:solidFill>
                          <a:effectLst/>
                          <a:latin typeface="Calibri" panose="020F0502020204030204" pitchFamily="34" charset="0"/>
                        </a:rPr>
                        <a:t>Shooting Range</a:t>
                      </a:r>
                    </a:p>
                  </a:txBody>
                  <a:tcPr marL="7893" marR="7893" marT="7893" marB="0" anchor="b"/>
                </a:tc>
                <a:tc>
                  <a:txBody>
                    <a:bodyPr/>
                    <a:lstStyle/>
                    <a:p>
                      <a:pPr algn="r"/>
                      <a:r>
                        <a:rPr lang="en-US" sz="1200" dirty="0"/>
                        <a:t>$0</a:t>
                      </a:r>
                    </a:p>
                  </a:txBody>
                  <a:tcPr marL="7893" marR="7893" marT="7893" marB="0" anchor="b"/>
                </a:tc>
                <a:tc>
                  <a:txBody>
                    <a:bodyPr/>
                    <a:lstStyle/>
                    <a:p>
                      <a:pPr algn="r"/>
                      <a:r>
                        <a:rPr lang="en-US" sz="1200" dirty="0"/>
                        <a:t>$5,000.00</a:t>
                      </a:r>
                    </a:p>
                  </a:txBody>
                  <a:tcPr marL="7893" marR="7893" marT="7893" marB="0" anchor="b"/>
                </a:tc>
                <a:extLst>
                  <a:ext uri="{0D108BD9-81ED-4DB2-BD59-A6C34878D82A}">
                    <a16:rowId xmlns:a16="http://schemas.microsoft.com/office/drawing/2014/main" val="10015"/>
                  </a:ext>
                </a:extLst>
              </a:tr>
              <a:tr h="232986">
                <a:tc>
                  <a:txBody>
                    <a:bodyPr/>
                    <a:lstStyle/>
                    <a:p>
                      <a:pPr algn="l" fontAlgn="b"/>
                      <a:r>
                        <a:rPr lang="en-US" sz="1200" b="0" i="0" u="none" strike="noStrike" dirty="0">
                          <a:solidFill>
                            <a:srgbClr val="000000"/>
                          </a:solidFill>
                          <a:effectLst/>
                          <a:latin typeface="+mn-lt"/>
                        </a:rPr>
                        <a:t>Ice &amp; Snow labor &amp; materials</a:t>
                      </a:r>
                    </a:p>
                  </a:txBody>
                  <a:tcPr marL="7893" marR="7893" marT="7893" marB="0" anchor="b"/>
                </a:tc>
                <a:tc>
                  <a:txBody>
                    <a:bodyPr/>
                    <a:lstStyle/>
                    <a:p>
                      <a:pPr algn="r"/>
                      <a:r>
                        <a:rPr lang="en-US" sz="1200" dirty="0"/>
                        <a:t>$80,084.00</a:t>
                      </a:r>
                    </a:p>
                  </a:txBody>
                  <a:tcPr marL="7893" marR="7893" marT="7893" marB="0" anchor="b"/>
                </a:tc>
                <a:tc>
                  <a:txBody>
                    <a:bodyPr/>
                    <a:lstStyle/>
                    <a:p>
                      <a:pPr algn="r"/>
                      <a:r>
                        <a:rPr lang="en-US" sz="1200" dirty="0"/>
                        <a:t>$68,617.00</a:t>
                      </a:r>
                    </a:p>
                  </a:txBody>
                  <a:tcPr marL="7893" marR="7893" marT="7893" marB="0" anchor="b"/>
                </a:tc>
                <a:extLst>
                  <a:ext uri="{0D108BD9-81ED-4DB2-BD59-A6C34878D82A}">
                    <a16:rowId xmlns:a16="http://schemas.microsoft.com/office/drawing/2014/main" val="10016"/>
                  </a:ext>
                </a:extLst>
              </a:tr>
              <a:tr h="228682">
                <a:tc>
                  <a:txBody>
                    <a:bodyPr/>
                    <a:lstStyle/>
                    <a:p>
                      <a:pPr algn="l" fontAlgn="b"/>
                      <a:r>
                        <a:rPr lang="en-US" sz="1200" b="0" i="0" u="none" strike="noStrike" dirty="0">
                          <a:solidFill>
                            <a:srgbClr val="000000"/>
                          </a:solidFill>
                          <a:effectLst/>
                          <a:latin typeface="+mn-lt"/>
                        </a:rPr>
                        <a:t>Road &amp; Bridge Equipment</a:t>
                      </a:r>
                    </a:p>
                  </a:txBody>
                  <a:tcPr marL="7893" marR="7893" marT="7893" marB="0" anchor="b"/>
                </a:tc>
                <a:tc>
                  <a:txBody>
                    <a:bodyPr/>
                    <a:lstStyle/>
                    <a:p>
                      <a:pPr algn="r"/>
                      <a:r>
                        <a:rPr lang="en-US" sz="1200" dirty="0"/>
                        <a:t>$133,871.00</a:t>
                      </a:r>
                    </a:p>
                  </a:txBody>
                  <a:tcPr marL="7893" marR="7893" marT="7893" marB="0" anchor="b"/>
                </a:tc>
                <a:tc>
                  <a:txBody>
                    <a:bodyPr/>
                    <a:lstStyle/>
                    <a:p>
                      <a:pPr algn="r"/>
                      <a:r>
                        <a:rPr lang="en-US" sz="1200" dirty="0"/>
                        <a:t>$101,170.00</a:t>
                      </a:r>
                    </a:p>
                  </a:txBody>
                  <a:tcPr marL="7893" marR="7893" marT="7893" marB="0" anchor="b"/>
                </a:tc>
                <a:extLst>
                  <a:ext uri="{0D108BD9-81ED-4DB2-BD59-A6C34878D82A}">
                    <a16:rowId xmlns:a16="http://schemas.microsoft.com/office/drawing/2014/main" val="10017"/>
                  </a:ext>
                </a:extLst>
              </a:tr>
              <a:tr h="232986">
                <a:tc>
                  <a:txBody>
                    <a:bodyPr/>
                    <a:lstStyle/>
                    <a:p>
                      <a:pPr algn="l" fontAlgn="b"/>
                      <a:r>
                        <a:rPr lang="en-US" sz="1200" b="0" i="0" u="none" strike="noStrike" dirty="0">
                          <a:solidFill>
                            <a:srgbClr val="000000"/>
                          </a:solidFill>
                          <a:effectLst/>
                          <a:latin typeface="+mn-lt"/>
                        </a:rPr>
                        <a:t>Storm Drainage</a:t>
                      </a:r>
                    </a:p>
                  </a:txBody>
                  <a:tcPr marL="7893" marR="7893" marT="7893" marB="0" anchor="b"/>
                </a:tc>
                <a:tc>
                  <a:txBody>
                    <a:bodyPr/>
                    <a:lstStyle/>
                    <a:p>
                      <a:pPr algn="r"/>
                      <a:r>
                        <a:rPr lang="en-US" sz="1200" dirty="0"/>
                        <a:t>$11,649.00</a:t>
                      </a:r>
                    </a:p>
                  </a:txBody>
                  <a:tcPr marL="7893" marR="7893" marT="7893" marB="0" anchor="b"/>
                </a:tc>
                <a:tc>
                  <a:txBody>
                    <a:bodyPr/>
                    <a:lstStyle/>
                    <a:p>
                      <a:pPr algn="r"/>
                      <a:r>
                        <a:rPr lang="en-US" sz="1200" dirty="0"/>
                        <a:t>$20,921.00</a:t>
                      </a:r>
                    </a:p>
                  </a:txBody>
                  <a:tcPr marL="7893" marR="7893" marT="7893" marB="0" anchor="b"/>
                </a:tc>
                <a:extLst>
                  <a:ext uri="{0D108BD9-81ED-4DB2-BD59-A6C34878D82A}">
                    <a16:rowId xmlns:a16="http://schemas.microsoft.com/office/drawing/2014/main" val="1001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333567848"/>
              </p:ext>
            </p:extLst>
          </p:nvPr>
        </p:nvGraphicFramePr>
        <p:xfrm>
          <a:off x="5029201" y="1524000"/>
          <a:ext cx="3792512" cy="5223015"/>
        </p:xfrm>
        <a:graphic>
          <a:graphicData uri="http://schemas.openxmlformats.org/drawingml/2006/table">
            <a:tbl>
              <a:tblPr>
                <a:tableStyleId>{5C22544A-7EE6-4342-B048-85BDC9FD1C3A}</a:tableStyleId>
              </a:tblPr>
              <a:tblGrid>
                <a:gridCol w="1684964">
                  <a:extLst>
                    <a:ext uri="{9D8B030D-6E8A-4147-A177-3AD203B41FA5}">
                      <a16:colId xmlns:a16="http://schemas.microsoft.com/office/drawing/2014/main" val="20000"/>
                    </a:ext>
                  </a:extLst>
                </a:gridCol>
                <a:gridCol w="1053774">
                  <a:extLst>
                    <a:ext uri="{9D8B030D-6E8A-4147-A177-3AD203B41FA5}">
                      <a16:colId xmlns:a16="http://schemas.microsoft.com/office/drawing/2014/main" val="20001"/>
                    </a:ext>
                  </a:extLst>
                </a:gridCol>
                <a:gridCol w="1053774">
                  <a:extLst>
                    <a:ext uri="{9D8B030D-6E8A-4147-A177-3AD203B41FA5}">
                      <a16:colId xmlns:a16="http://schemas.microsoft.com/office/drawing/2014/main" val="20002"/>
                    </a:ext>
                  </a:extLst>
                </a:gridCol>
              </a:tblGrid>
              <a:tr h="430570">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$15,000.00</a:t>
                      </a:r>
                    </a:p>
                  </a:txBody>
                  <a:tcPr marL="9525" marR="9525" marT="9525" marB="0" anchor="b"/>
                </a:tc>
                <a:tc>
                  <a:txBody>
                    <a:bodyPr/>
                    <a:lstStyle/>
                    <a:p>
                      <a:pPr algn="r" fontAlgn="b"/>
                      <a:r>
                        <a:rPr lang="en-US" sz="1200" b="0" i="0" u="none" strike="noStrike" dirty="0">
                          <a:solidFill>
                            <a:srgbClr val="000000"/>
                          </a:solidFill>
                          <a:effectLst/>
                          <a:latin typeface="+mj-lt"/>
                        </a:rPr>
                        <a:t>$15,000.00</a:t>
                      </a:r>
                    </a:p>
                  </a:txBody>
                  <a:tcPr marL="9525" marR="9525" marT="9525" marB="0" anchor="b"/>
                </a:tc>
                <a:extLst>
                  <a:ext uri="{0D108BD9-81ED-4DB2-BD59-A6C34878D82A}">
                    <a16:rowId xmlns:a16="http://schemas.microsoft.com/office/drawing/2014/main" val="10000"/>
                  </a:ext>
                </a:extLst>
              </a:tr>
              <a:tr h="487869">
                <a:tc>
                  <a:txBody>
                    <a:bodyPr/>
                    <a:lstStyle/>
                    <a:p>
                      <a:pPr algn="l" fontAlgn="b"/>
                      <a:r>
                        <a:rPr lang="en-US" sz="1200" b="0" i="0" u="none" strike="noStrike" dirty="0">
                          <a:solidFill>
                            <a:srgbClr val="000000"/>
                          </a:solidFill>
                          <a:effectLst/>
                          <a:latin typeface="+mj-lt"/>
                        </a:rPr>
                        <a:t>Buildings &amp; Grounds</a:t>
                      </a:r>
                    </a:p>
                  </a:txBody>
                  <a:tcPr marL="9525" marR="9525" marT="9525" marB="0" anchor="b"/>
                </a:tc>
                <a:tc>
                  <a:txBody>
                    <a:bodyPr/>
                    <a:lstStyle/>
                    <a:p>
                      <a:pPr algn="r" fontAlgn="b"/>
                      <a:r>
                        <a:rPr lang="en-US" sz="1200" b="0" i="0" u="none" strike="noStrike" dirty="0">
                          <a:solidFill>
                            <a:srgbClr val="000000"/>
                          </a:solidFill>
                          <a:effectLst/>
                          <a:latin typeface="+mj-lt"/>
                        </a:rPr>
                        <a:t>$69,654.00</a:t>
                      </a:r>
                    </a:p>
                  </a:txBody>
                  <a:tcPr marL="9525" marR="9525" marT="9525" marB="0" anchor="b"/>
                </a:tc>
                <a:tc>
                  <a:txBody>
                    <a:bodyPr/>
                    <a:lstStyle/>
                    <a:p>
                      <a:pPr algn="r" fontAlgn="b"/>
                      <a:r>
                        <a:rPr lang="en-US" sz="1200" b="0" i="0" u="none" strike="noStrike" dirty="0">
                          <a:solidFill>
                            <a:srgbClr val="000000"/>
                          </a:solidFill>
                          <a:effectLst/>
                          <a:latin typeface="+mj-lt"/>
                        </a:rPr>
                        <a:t>$61,758.00</a:t>
                      </a:r>
                    </a:p>
                  </a:txBody>
                  <a:tcPr marL="9525" marR="9525" marT="9525" marB="0" anchor="b"/>
                </a:tc>
                <a:extLst>
                  <a:ext uri="{0D108BD9-81ED-4DB2-BD59-A6C34878D82A}">
                    <a16:rowId xmlns:a16="http://schemas.microsoft.com/office/drawing/2014/main" val="10001"/>
                  </a:ext>
                </a:extLst>
              </a:tr>
              <a:tr h="430570">
                <a:tc>
                  <a:txBody>
                    <a:bodyPr/>
                    <a:lstStyle/>
                    <a:p>
                      <a:pPr algn="l" fontAlgn="b"/>
                      <a:r>
                        <a:rPr lang="en-US" sz="1200" b="0" i="0" u="none" strike="noStrike" dirty="0">
                          <a:solidFill>
                            <a:srgbClr val="000000"/>
                          </a:solidFill>
                          <a:effectLst/>
                          <a:latin typeface="+mj-lt"/>
                        </a:rPr>
                        <a:t>B &amp; G Capital</a:t>
                      </a:r>
                      <a:r>
                        <a:rPr lang="en-US" sz="1200" b="0" i="0" u="none" strike="noStrike" baseline="0" dirty="0">
                          <a:solidFill>
                            <a:srgbClr val="000000"/>
                          </a:solidFill>
                          <a:effectLst/>
                          <a:latin typeface="+mj-lt"/>
                        </a:rPr>
                        <a:t> Outlay</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$5,150.00</a:t>
                      </a:r>
                    </a:p>
                  </a:txBody>
                  <a:tcPr marL="9525" marR="9525" marT="9525" marB="0" anchor="b"/>
                </a:tc>
                <a:tc>
                  <a:txBody>
                    <a:bodyPr/>
                    <a:lstStyle/>
                    <a:p>
                      <a:pPr algn="r" fontAlgn="b"/>
                      <a:r>
                        <a:rPr lang="en-US" sz="1200" b="0" i="0" u="none" strike="noStrike" dirty="0">
                          <a:solidFill>
                            <a:srgbClr val="000000"/>
                          </a:solidFill>
                          <a:effectLst/>
                          <a:latin typeface="+mj-lt"/>
                        </a:rPr>
                        <a:t>$6,709.00</a:t>
                      </a:r>
                    </a:p>
                  </a:txBody>
                  <a:tcPr marL="9525" marR="9525" marT="9525" marB="0" anchor="b"/>
                </a:tc>
                <a:extLst>
                  <a:ext uri="{0D108BD9-81ED-4DB2-BD59-A6C34878D82A}">
                    <a16:rowId xmlns:a16="http://schemas.microsoft.com/office/drawing/2014/main" val="10002"/>
                  </a:ext>
                </a:extLst>
              </a:tr>
              <a:tr h="430570">
                <a:tc>
                  <a:txBody>
                    <a:bodyPr/>
                    <a:lstStyle/>
                    <a:p>
                      <a:pPr algn="l" fontAlgn="b"/>
                      <a:r>
                        <a:rPr lang="en-US" sz="1200" b="0" i="0" u="none" strike="noStrike" dirty="0">
                          <a:solidFill>
                            <a:srgbClr val="000000"/>
                          </a:solidFill>
                          <a:effectLst/>
                          <a:latin typeface="+mj-lt"/>
                        </a:rPr>
                        <a:t>Street Lighting</a:t>
                      </a:r>
                    </a:p>
                  </a:txBody>
                  <a:tcPr marL="9525" marR="9525" marT="9525" marB="0" anchor="b"/>
                </a:tc>
                <a:tc>
                  <a:txBody>
                    <a:bodyPr/>
                    <a:lstStyle/>
                    <a:p>
                      <a:pPr algn="r" fontAlgn="b"/>
                      <a:r>
                        <a:rPr lang="en-US" sz="1200" b="0" i="0" u="none" strike="noStrike" dirty="0">
                          <a:solidFill>
                            <a:srgbClr val="000000"/>
                          </a:solidFill>
                          <a:effectLst/>
                          <a:latin typeface="+mj-lt"/>
                        </a:rPr>
                        <a:t>$2,443.00</a:t>
                      </a:r>
                    </a:p>
                  </a:txBody>
                  <a:tcPr marL="9525" marR="9525" marT="9525" marB="0" anchor="b"/>
                </a:tc>
                <a:tc>
                  <a:txBody>
                    <a:bodyPr/>
                    <a:lstStyle/>
                    <a:p>
                      <a:pPr algn="r" fontAlgn="b"/>
                      <a:r>
                        <a:rPr lang="en-US" sz="1200" b="0" i="0" u="none" strike="noStrike" dirty="0">
                          <a:solidFill>
                            <a:srgbClr val="000000"/>
                          </a:solidFill>
                          <a:effectLst/>
                          <a:latin typeface="+mj-lt"/>
                        </a:rPr>
                        <a:t>$2,406.00</a:t>
                      </a:r>
                    </a:p>
                  </a:txBody>
                  <a:tcPr marL="9525" marR="9525" marT="9525" marB="0" anchor="b"/>
                </a:tc>
                <a:extLst>
                  <a:ext uri="{0D108BD9-81ED-4DB2-BD59-A6C34878D82A}">
                    <a16:rowId xmlns:a16="http://schemas.microsoft.com/office/drawing/2014/main" val="10003"/>
                  </a:ext>
                </a:extLst>
              </a:tr>
              <a:tr h="419641">
                <a:tc>
                  <a:txBody>
                    <a:bodyPr/>
                    <a:lstStyle/>
                    <a:p>
                      <a:pPr algn="l" fontAlgn="b"/>
                      <a:r>
                        <a:rPr lang="en-US" sz="1000" b="0" i="0" u="none" strike="noStrike" dirty="0">
                          <a:solidFill>
                            <a:srgbClr val="000000"/>
                          </a:solidFill>
                          <a:effectLst/>
                          <a:latin typeface="+mj-lt"/>
                        </a:rPr>
                        <a:t>Debt Service (Equip)</a:t>
                      </a:r>
                    </a:p>
                  </a:txBody>
                  <a:tcPr marL="9525" marR="9525" marT="9525" marB="0" anchor="b"/>
                </a:tc>
                <a:tc>
                  <a:txBody>
                    <a:bodyPr/>
                    <a:lstStyle/>
                    <a:p>
                      <a:pPr algn="r" fontAlgn="b"/>
                      <a:r>
                        <a:rPr lang="en-US" sz="1200" b="0" i="0" u="none" strike="noStrike" dirty="0">
                          <a:solidFill>
                            <a:srgbClr val="000000"/>
                          </a:solidFill>
                          <a:effectLst/>
                          <a:latin typeface="+mj-lt"/>
                        </a:rPr>
                        <a:t>$290,636.00</a:t>
                      </a:r>
                    </a:p>
                  </a:txBody>
                  <a:tcPr marL="9525" marR="9525" marT="9525" marB="0" anchor="b"/>
                </a:tc>
                <a:tc>
                  <a:txBody>
                    <a:bodyPr/>
                    <a:lstStyle/>
                    <a:p>
                      <a:pPr algn="r" fontAlgn="b"/>
                      <a:r>
                        <a:rPr lang="en-US" sz="1200" b="0" i="0" u="none" strike="noStrike" dirty="0">
                          <a:solidFill>
                            <a:srgbClr val="000000"/>
                          </a:solidFill>
                          <a:effectLst/>
                          <a:latin typeface="+mj-lt"/>
                        </a:rPr>
                        <a:t>$125,979.00</a:t>
                      </a:r>
                    </a:p>
                  </a:txBody>
                  <a:tcPr marL="9525" marR="9525" marT="9525" marB="0" anchor="b"/>
                </a:tc>
                <a:extLst>
                  <a:ext uri="{0D108BD9-81ED-4DB2-BD59-A6C34878D82A}">
                    <a16:rowId xmlns:a16="http://schemas.microsoft.com/office/drawing/2014/main" val="10004"/>
                  </a:ext>
                </a:extLst>
              </a:tr>
              <a:tr h="487869">
                <a:tc>
                  <a:txBody>
                    <a:bodyPr/>
                    <a:lstStyle/>
                    <a:p>
                      <a:pPr algn="l" fontAlgn="b"/>
                      <a:r>
                        <a:rPr lang="en-US" sz="1200" b="0" i="0" u="none" strike="noStrike" dirty="0">
                          <a:solidFill>
                            <a:srgbClr val="000000"/>
                          </a:solidFill>
                          <a:effectLst/>
                          <a:latin typeface="+mj-lt"/>
                        </a:rPr>
                        <a:t>Streets-Capital</a:t>
                      </a:r>
                      <a:r>
                        <a:rPr lang="en-US" sz="1200" b="0" i="0" u="none" strike="noStrike" baseline="0" dirty="0">
                          <a:solidFill>
                            <a:srgbClr val="000000"/>
                          </a:solidFill>
                          <a:effectLst/>
                          <a:latin typeface="+mj-lt"/>
                        </a:rPr>
                        <a:t> Projects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$38,223.00</a:t>
                      </a:r>
                    </a:p>
                  </a:txBody>
                  <a:tcPr marL="9525" marR="9525" marT="9525" marB="0" anchor="b"/>
                </a:tc>
                <a:tc>
                  <a:txBody>
                    <a:bodyPr/>
                    <a:lstStyle/>
                    <a:p>
                      <a:pPr algn="r" fontAlgn="b"/>
                      <a:r>
                        <a:rPr lang="en-US" sz="1200" b="0" i="0" u="none" strike="noStrike" dirty="0">
                          <a:solidFill>
                            <a:srgbClr val="000000"/>
                          </a:solidFill>
                          <a:effectLst/>
                          <a:latin typeface="+mj-lt"/>
                        </a:rPr>
                        <a:t>$607,271.00</a:t>
                      </a:r>
                    </a:p>
                  </a:txBody>
                  <a:tcPr marL="9525" marR="9525" marT="9525" marB="0" anchor="b"/>
                </a:tc>
                <a:extLst>
                  <a:ext uri="{0D108BD9-81ED-4DB2-BD59-A6C34878D82A}">
                    <a16:rowId xmlns:a16="http://schemas.microsoft.com/office/drawing/2014/main" val="10005"/>
                  </a:ext>
                </a:extLst>
              </a:tr>
              <a:tr h="278625">
                <a:tc>
                  <a:txBody>
                    <a:bodyPr/>
                    <a:lstStyle/>
                    <a:p>
                      <a:pPr algn="l" fontAlgn="b"/>
                      <a:r>
                        <a:rPr lang="en-US" sz="1200" u="none" strike="noStrike" dirty="0">
                          <a:effectLst/>
                          <a:latin typeface="+mj-lt"/>
                        </a:rPr>
                        <a:t>W/WW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$16,979.00</a:t>
                      </a:r>
                    </a:p>
                  </a:txBody>
                  <a:tcPr marL="9525" marR="9525" marT="9525" marB="0" anchor="b"/>
                </a:tc>
                <a:tc>
                  <a:txBody>
                    <a:bodyPr/>
                    <a:lstStyle/>
                    <a:p>
                      <a:pPr algn="r" fontAlgn="b"/>
                      <a:r>
                        <a:rPr lang="en-US" sz="1200" b="0" i="0" u="none" strike="noStrike" dirty="0">
                          <a:solidFill>
                            <a:srgbClr val="000000"/>
                          </a:solidFill>
                          <a:effectLst/>
                          <a:latin typeface="+mj-lt"/>
                        </a:rPr>
                        <a:t>$22,764.00</a:t>
                      </a:r>
                    </a:p>
                  </a:txBody>
                  <a:tcPr marL="9525" marR="9525" marT="9525" marB="0" anchor="b"/>
                </a:tc>
                <a:extLst>
                  <a:ext uri="{0D108BD9-81ED-4DB2-BD59-A6C34878D82A}">
                    <a16:rowId xmlns:a16="http://schemas.microsoft.com/office/drawing/2014/main" val="10006"/>
                  </a:ext>
                </a:extLst>
              </a:tr>
              <a:tr h="314732">
                <a:tc>
                  <a:txBody>
                    <a:bodyPr/>
                    <a:lstStyle/>
                    <a:p>
                      <a:pPr algn="l" fontAlgn="b"/>
                      <a:r>
                        <a:rPr lang="en-US" sz="1200" b="0" i="0" u="none" strike="noStrike" dirty="0">
                          <a:solidFill>
                            <a:srgbClr val="000000"/>
                          </a:solidFill>
                          <a:effectLst/>
                          <a:latin typeface="+mj-lt"/>
                        </a:rPr>
                        <a:t>W/WW Personnel</a:t>
                      </a:r>
                    </a:p>
                  </a:txBody>
                  <a:tcPr marL="9525" marR="9525" marT="9525" marB="0" anchor="b"/>
                </a:tc>
                <a:tc>
                  <a:txBody>
                    <a:bodyPr/>
                    <a:lstStyle/>
                    <a:p>
                      <a:pPr algn="r" fontAlgn="b"/>
                      <a:r>
                        <a:rPr lang="en-US" sz="1200" b="0" i="0" u="none" strike="noStrike" dirty="0">
                          <a:solidFill>
                            <a:srgbClr val="000000"/>
                          </a:solidFill>
                          <a:effectLst/>
                          <a:latin typeface="+mj-lt"/>
                        </a:rPr>
                        <a:t>$4,429.00</a:t>
                      </a:r>
                    </a:p>
                  </a:txBody>
                  <a:tcPr marL="9525" marR="9525" marT="9525" marB="0" anchor="b"/>
                </a:tc>
                <a:tc>
                  <a:txBody>
                    <a:bodyPr/>
                    <a:lstStyle/>
                    <a:p>
                      <a:pPr algn="r" fontAlgn="b"/>
                      <a:r>
                        <a:rPr lang="en-US" sz="1200" b="0" i="0" u="none" strike="noStrike" dirty="0">
                          <a:solidFill>
                            <a:srgbClr val="000000"/>
                          </a:solidFill>
                          <a:effectLst/>
                          <a:latin typeface="+mj-lt"/>
                        </a:rPr>
                        <a:t>$4,672.00</a:t>
                      </a:r>
                    </a:p>
                  </a:txBody>
                  <a:tcPr marL="9525" marR="9525" marT="9525" marB="0" anchor="b"/>
                </a:tc>
                <a:extLst>
                  <a:ext uri="{0D108BD9-81ED-4DB2-BD59-A6C34878D82A}">
                    <a16:rowId xmlns:a16="http://schemas.microsoft.com/office/drawing/2014/main" val="10007"/>
                  </a:ext>
                </a:extLst>
              </a:tr>
              <a:tr h="351623">
                <a:tc>
                  <a:txBody>
                    <a:bodyPr/>
                    <a:lstStyle/>
                    <a:p>
                      <a:pPr algn="l" fontAlgn="b"/>
                      <a:r>
                        <a:rPr lang="en-US" sz="1200" b="0" i="0" u="none" strike="noStrike" dirty="0">
                          <a:solidFill>
                            <a:srgbClr val="000000"/>
                          </a:solidFill>
                          <a:effectLst/>
                          <a:latin typeface="+mj-lt"/>
                        </a:rPr>
                        <a:t>Park Areas/Rec</a:t>
                      </a:r>
                    </a:p>
                  </a:txBody>
                  <a:tcPr marL="9525" marR="9525" marT="9525" marB="0" anchor="b"/>
                </a:tc>
                <a:tc>
                  <a:txBody>
                    <a:bodyPr/>
                    <a:lstStyle/>
                    <a:p>
                      <a:pPr algn="r" fontAlgn="b"/>
                      <a:r>
                        <a:rPr lang="en-US" sz="1200" b="0" i="0" u="none" strike="noStrike" dirty="0">
                          <a:solidFill>
                            <a:srgbClr val="000000"/>
                          </a:solidFill>
                          <a:effectLst/>
                          <a:latin typeface="+mj-lt"/>
                        </a:rPr>
                        <a:t>$12,733.00</a:t>
                      </a:r>
                    </a:p>
                  </a:txBody>
                  <a:tcPr marL="9525" marR="9525" marT="9525" marB="0" anchor="b"/>
                </a:tc>
                <a:tc>
                  <a:txBody>
                    <a:bodyPr/>
                    <a:lstStyle/>
                    <a:p>
                      <a:pPr algn="r" fontAlgn="b"/>
                      <a:r>
                        <a:rPr lang="en-US" sz="1200" b="0" i="0" u="none" strike="noStrike" dirty="0">
                          <a:solidFill>
                            <a:srgbClr val="000000"/>
                          </a:solidFill>
                          <a:effectLst/>
                          <a:latin typeface="+mj-lt"/>
                        </a:rPr>
                        <a:t>$8,922.00</a:t>
                      </a:r>
                    </a:p>
                  </a:txBody>
                  <a:tcPr marL="9525" marR="9525" marT="9525" marB="0" anchor="b"/>
                </a:tc>
                <a:extLst>
                  <a:ext uri="{0D108BD9-81ED-4DB2-BD59-A6C34878D82A}">
                    <a16:rowId xmlns:a16="http://schemas.microsoft.com/office/drawing/2014/main" val="10008"/>
                  </a:ext>
                </a:extLst>
              </a:tr>
              <a:tr h="278625">
                <a:tc>
                  <a:txBody>
                    <a:bodyPr/>
                    <a:lstStyle/>
                    <a:p>
                      <a:pPr algn="l" fontAlgn="b"/>
                      <a:r>
                        <a:rPr lang="en-US" sz="1200" b="0" i="0" u="none" strike="noStrike" dirty="0">
                          <a:solidFill>
                            <a:srgbClr val="000000"/>
                          </a:solidFill>
                          <a:effectLst/>
                          <a:latin typeface="+mj-lt"/>
                        </a:rPr>
                        <a:t>Audit</a:t>
                      </a:r>
                    </a:p>
                  </a:txBody>
                  <a:tcPr marL="9525" marR="9525" marT="9525" marB="0" anchor="b"/>
                </a:tc>
                <a:tc>
                  <a:txBody>
                    <a:bodyPr/>
                    <a:lstStyle/>
                    <a:p>
                      <a:pPr algn="r" fontAlgn="b"/>
                      <a:r>
                        <a:rPr lang="en-US" sz="1200" b="0" i="0" u="none" strike="noStrike" dirty="0">
                          <a:solidFill>
                            <a:srgbClr val="000000"/>
                          </a:solidFill>
                          <a:effectLst/>
                          <a:latin typeface="+mj-lt"/>
                        </a:rPr>
                        <a:t>$16,125.00</a:t>
                      </a:r>
                    </a:p>
                  </a:txBody>
                  <a:tcPr marL="9525" marR="9525" marT="9525" marB="0" anchor="b"/>
                </a:tc>
                <a:tc>
                  <a:txBody>
                    <a:bodyPr/>
                    <a:lstStyle/>
                    <a:p>
                      <a:pPr algn="r" fontAlgn="b"/>
                      <a:r>
                        <a:rPr lang="en-US" sz="1200" b="0" i="0" u="none" strike="noStrike" dirty="0">
                          <a:solidFill>
                            <a:srgbClr val="000000"/>
                          </a:solidFill>
                          <a:effectLst/>
                          <a:latin typeface="+mj-lt"/>
                        </a:rPr>
                        <a:t>$16,550.00</a:t>
                      </a:r>
                    </a:p>
                  </a:txBody>
                  <a:tcPr marL="9525" marR="9525" marT="9525" marB="0" anchor="b"/>
                </a:tc>
                <a:extLst>
                  <a:ext uri="{0D108BD9-81ED-4DB2-BD59-A6C34878D82A}">
                    <a16:rowId xmlns:a16="http://schemas.microsoft.com/office/drawing/2014/main" val="10009"/>
                  </a:ext>
                </a:extLst>
              </a:tr>
              <a:tr h="314732">
                <a:tc>
                  <a:txBody>
                    <a:bodyPr/>
                    <a:lstStyle/>
                    <a:p>
                      <a:pPr algn="l" fontAlgn="b"/>
                      <a:r>
                        <a:rPr lang="en-US" sz="1200" b="0" i="0" u="none" strike="noStrike" dirty="0">
                          <a:solidFill>
                            <a:srgbClr val="000000"/>
                          </a:solidFill>
                          <a:effectLst/>
                          <a:latin typeface="+mj-lt"/>
                        </a:rPr>
                        <a:t>Ambulance</a:t>
                      </a:r>
                    </a:p>
                  </a:txBody>
                  <a:tcPr marL="9525" marR="9525" marT="9525" marB="0" anchor="b"/>
                </a:tc>
                <a:tc>
                  <a:txBody>
                    <a:bodyPr/>
                    <a:lstStyle/>
                    <a:p>
                      <a:pPr algn="r" fontAlgn="b"/>
                      <a:r>
                        <a:rPr lang="en-US" sz="1200" b="0" i="0" u="none" strike="noStrike" dirty="0">
                          <a:solidFill>
                            <a:srgbClr val="000000"/>
                          </a:solidFill>
                          <a:effectLst/>
                          <a:latin typeface="+mj-lt"/>
                        </a:rPr>
                        <a:t>$4,200.00</a:t>
                      </a:r>
                    </a:p>
                  </a:txBody>
                  <a:tcPr marL="9525" marR="9525" marT="9525" marB="0" anchor="b"/>
                </a:tc>
                <a:tc>
                  <a:txBody>
                    <a:bodyPr/>
                    <a:lstStyle/>
                    <a:p>
                      <a:pPr algn="r" fontAlgn="b"/>
                      <a:r>
                        <a:rPr lang="en-US" sz="1200" b="0" i="0" u="none" strike="noStrike" dirty="0">
                          <a:solidFill>
                            <a:srgbClr val="000000"/>
                          </a:solidFill>
                          <a:effectLst/>
                          <a:latin typeface="+mj-lt"/>
                        </a:rPr>
                        <a:t>$4,200.00</a:t>
                      </a:r>
                    </a:p>
                  </a:txBody>
                  <a:tcPr marL="9525" marR="9525" marT="9525" marB="0" anchor="b"/>
                </a:tc>
                <a:extLst>
                  <a:ext uri="{0D108BD9-81ED-4DB2-BD59-A6C34878D82A}">
                    <a16:rowId xmlns:a16="http://schemas.microsoft.com/office/drawing/2014/main" val="10010"/>
                  </a:ext>
                </a:extLst>
              </a:tr>
              <a:tr h="401072">
                <a:tc>
                  <a:txBody>
                    <a:bodyPr/>
                    <a:lstStyle/>
                    <a:p>
                      <a:pPr algn="l" fontAlgn="b"/>
                      <a:r>
                        <a:rPr lang="en-US" sz="1200" b="0" i="0" u="none" strike="noStrike" baseline="0" dirty="0">
                          <a:solidFill>
                            <a:srgbClr val="000000"/>
                          </a:solidFill>
                          <a:effectLst/>
                          <a:latin typeface="+mj-lt"/>
                        </a:rPr>
                        <a:t>Elections (after reimbursements)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$34,113.00</a:t>
                      </a:r>
                    </a:p>
                  </a:txBody>
                  <a:tcPr marL="9525" marR="9525" marT="9525" marB="0" anchor="b"/>
                </a:tc>
                <a:tc>
                  <a:txBody>
                    <a:bodyPr/>
                    <a:lstStyle/>
                    <a:p>
                      <a:pPr algn="r" fontAlgn="b"/>
                      <a:r>
                        <a:rPr lang="en-US" sz="1200" b="0" i="0" u="none" strike="noStrike" dirty="0">
                          <a:solidFill>
                            <a:srgbClr val="000000"/>
                          </a:solidFill>
                          <a:effectLst/>
                          <a:latin typeface="+mj-lt"/>
                        </a:rPr>
                        <a:t>$9,922.00</a:t>
                      </a:r>
                    </a:p>
                  </a:txBody>
                  <a:tcPr marL="9525" marR="9525" marT="9525" marB="0" anchor="b"/>
                </a:tc>
                <a:extLst>
                  <a:ext uri="{0D108BD9-81ED-4DB2-BD59-A6C34878D82A}">
                    <a16:rowId xmlns:a16="http://schemas.microsoft.com/office/drawing/2014/main" val="10011"/>
                  </a:ext>
                </a:extLst>
              </a:tr>
              <a:tr h="596517">
                <a:tc>
                  <a:txBody>
                    <a:bodyPr/>
                    <a:lstStyle/>
                    <a:p>
                      <a:pPr algn="l" fontAlgn="b"/>
                      <a:r>
                        <a:rPr lang="en-US" sz="1200" b="0" i="0" u="none" strike="noStrike" baseline="0" dirty="0">
                          <a:solidFill>
                            <a:srgbClr val="000000"/>
                          </a:solidFill>
                          <a:effectLst/>
                          <a:latin typeface="+mj-lt"/>
                        </a:rPr>
                        <a:t>Indirect Town Hall cost (20%) plus Cleaning Position</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$66,282.00</a:t>
                      </a:r>
                    </a:p>
                  </a:txBody>
                  <a:tcPr marL="9525" marR="9525" marT="9525" marB="0" anchor="b"/>
                </a:tc>
                <a:tc>
                  <a:txBody>
                    <a:bodyPr/>
                    <a:lstStyle/>
                    <a:p>
                      <a:pPr algn="r" fontAlgn="b"/>
                      <a:r>
                        <a:rPr lang="en-US" sz="1200" b="0" i="0" u="none" strike="noStrike" dirty="0">
                          <a:solidFill>
                            <a:srgbClr val="000000"/>
                          </a:solidFill>
                          <a:effectLst/>
                          <a:latin typeface="+mj-lt"/>
                        </a:rPr>
                        <a:t>$74,371.00</a:t>
                      </a:r>
                    </a:p>
                  </a:txBody>
                  <a:tcPr marL="9525" marR="9525" marT="9525" marB="0" anchor="b"/>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3965991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41241556"/>
              </p:ext>
            </p:extLst>
          </p:nvPr>
        </p:nvGraphicFramePr>
        <p:xfrm>
          <a:off x="3810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2825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Investments Breakdown</a:t>
            </a:r>
            <a:r>
              <a:rPr lang="en-US" sz="2800" dirty="0"/>
              <a:t>:</a:t>
            </a:r>
          </a:p>
        </p:txBody>
      </p:sp>
      <p:sp>
        <p:nvSpPr>
          <p:cNvPr id="2" name="Content Placeholder 1"/>
          <p:cNvSpPr>
            <a:spLocks noGrp="1"/>
          </p:cNvSpPr>
          <p:nvPr>
            <p:ph idx="1"/>
          </p:nvPr>
        </p:nvSpPr>
        <p:spPr>
          <a:xfrm>
            <a:off x="2057400" y="1828800"/>
            <a:ext cx="6347714" cy="4212563"/>
          </a:xfrm>
        </p:spPr>
        <p:txBody>
          <a:bodyPr>
            <a:normAutofit/>
          </a:bodyPr>
          <a:lstStyle/>
          <a:p>
            <a:pPr marL="0" indent="0">
              <a:buNone/>
            </a:pPr>
            <a:r>
              <a:rPr lang="en-US" b="1" dirty="0"/>
              <a:t>Investments Total 2021:</a:t>
            </a:r>
          </a:p>
          <a:p>
            <a:pPr lvl="1"/>
            <a:r>
              <a:rPr lang="en-US" sz="2000" dirty="0"/>
              <a:t>Severance Savings			$124,530.34</a:t>
            </a:r>
          </a:p>
          <a:p>
            <a:pPr marL="457200" lvl="1" indent="0">
              <a:buNone/>
            </a:pPr>
            <a:r>
              <a:rPr lang="en-US" sz="1800" dirty="0"/>
              <a:t>(This account is reserved for employee severance)</a:t>
            </a:r>
          </a:p>
          <a:p>
            <a:pPr lvl="1"/>
            <a:r>
              <a:rPr lang="en-US" sz="1800" dirty="0"/>
              <a:t>Gilbert Bank CD #6795 @ .75%		$281,229.00</a:t>
            </a:r>
          </a:p>
          <a:p>
            <a:pPr lvl="1"/>
            <a:r>
              <a:rPr lang="en-US" sz="1800" dirty="0"/>
              <a:t>Gilbert Bank Savings 				$231,778.57</a:t>
            </a:r>
          </a:p>
          <a:p>
            <a:pPr lvl="1"/>
            <a:r>
              <a:rPr lang="en-US" sz="1800" dirty="0"/>
              <a:t>Gilbert Bank CD #6939 @ .45% 	$190,578.23</a:t>
            </a:r>
            <a:endParaRPr lang="en-US" sz="1200" dirty="0"/>
          </a:p>
          <a:p>
            <a:pPr lvl="1"/>
            <a:r>
              <a:rPr lang="en-US" sz="1800" dirty="0"/>
              <a:t>Gilbert Bank CD #6938 @ .45%		$205,035.32</a:t>
            </a:r>
          </a:p>
          <a:p>
            <a:pPr lvl="1"/>
            <a:r>
              <a:rPr lang="en-US" sz="1800" dirty="0">
                <a:solidFill>
                  <a:schemeClr val="accent1"/>
                </a:solidFill>
              </a:rPr>
              <a:t>Total 2021 Investments:		$1,033,161.46</a:t>
            </a:r>
          </a:p>
          <a:p>
            <a:pPr lvl="1"/>
            <a:r>
              <a:rPr lang="en-US" sz="1800" dirty="0">
                <a:solidFill>
                  <a:schemeClr val="accent1"/>
                </a:solidFill>
              </a:rPr>
              <a:t>Total Cash &amp; Investments:		$3,599,388.46</a:t>
            </a:r>
          </a:p>
        </p:txBody>
      </p:sp>
    </p:spTree>
    <p:extLst>
      <p:ext uri="{BB962C8B-B14F-4D97-AF65-F5344CB8AC3E}">
        <p14:creationId xmlns:p14="http://schemas.microsoft.com/office/powerpoint/2010/main" val="42789475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Fiscal Sustainability Continued:  Indebtedness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30843926"/>
              </p:ext>
            </p:extLst>
          </p:nvPr>
        </p:nvGraphicFramePr>
        <p:xfrm>
          <a:off x="152400" y="2209800"/>
          <a:ext cx="8839200" cy="2392680"/>
        </p:xfrm>
        <a:graphic>
          <a:graphicData uri="http://schemas.openxmlformats.org/drawingml/2006/table">
            <a:tbl>
              <a:tblPr firstRow="1" bandRow="1">
                <a:tableStyleId>{5C22544A-7EE6-4342-B048-85BDC9FD1C3A}</a:tableStyleId>
              </a:tblPr>
              <a:tblGrid>
                <a:gridCol w="176784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1767840">
                  <a:extLst>
                    <a:ext uri="{9D8B030D-6E8A-4147-A177-3AD203B41FA5}">
                      <a16:colId xmlns:a16="http://schemas.microsoft.com/office/drawing/2014/main" val="20002"/>
                    </a:ext>
                  </a:extLst>
                </a:gridCol>
                <a:gridCol w="1767840">
                  <a:extLst>
                    <a:ext uri="{9D8B030D-6E8A-4147-A177-3AD203B41FA5}">
                      <a16:colId xmlns:a16="http://schemas.microsoft.com/office/drawing/2014/main" val="20003"/>
                    </a:ext>
                  </a:extLst>
                </a:gridCol>
                <a:gridCol w="1767840">
                  <a:extLst>
                    <a:ext uri="{9D8B030D-6E8A-4147-A177-3AD203B41FA5}">
                      <a16:colId xmlns:a16="http://schemas.microsoft.com/office/drawing/2014/main" val="20004"/>
                    </a:ext>
                  </a:extLst>
                </a:gridCol>
              </a:tblGrid>
              <a:tr h="0">
                <a:tc>
                  <a:txBody>
                    <a:bodyPr/>
                    <a:lstStyle/>
                    <a:p>
                      <a:pPr algn="ctr"/>
                      <a:r>
                        <a:rPr lang="en-US" dirty="0"/>
                        <a:t>Indebtedness</a:t>
                      </a:r>
                    </a:p>
                  </a:txBody>
                  <a:tcPr anchor="ctr"/>
                </a:tc>
                <a:tc>
                  <a:txBody>
                    <a:bodyPr/>
                    <a:lstStyle/>
                    <a:p>
                      <a:pPr algn="ctr"/>
                      <a:r>
                        <a:rPr lang="en-US" dirty="0"/>
                        <a:t>Maturity Date</a:t>
                      </a:r>
                    </a:p>
                  </a:txBody>
                  <a:tcPr anchor="ctr"/>
                </a:tc>
                <a:tc>
                  <a:txBody>
                    <a:bodyPr/>
                    <a:lstStyle/>
                    <a:p>
                      <a:pPr algn="ctr"/>
                      <a:r>
                        <a:rPr lang="en-US" dirty="0"/>
                        <a:t>01/01/21 Balance</a:t>
                      </a:r>
                    </a:p>
                  </a:txBody>
                  <a:tcPr anchor="ctr"/>
                </a:tc>
                <a:tc>
                  <a:txBody>
                    <a:bodyPr/>
                    <a:lstStyle/>
                    <a:p>
                      <a:pPr algn="ctr"/>
                      <a:r>
                        <a:rPr lang="en-US" dirty="0"/>
                        <a:t>Paid in 2021</a:t>
                      </a:r>
                    </a:p>
                  </a:txBody>
                  <a:tcPr anchor="ctr"/>
                </a:tc>
                <a:tc>
                  <a:txBody>
                    <a:bodyPr/>
                    <a:lstStyle/>
                    <a:p>
                      <a:pPr algn="ctr"/>
                      <a:r>
                        <a:rPr lang="en-US" dirty="0"/>
                        <a:t>Outstanding Debt 12/31/21</a:t>
                      </a:r>
                    </a:p>
                  </a:txBody>
                  <a:tcPr anchor="ctr"/>
                </a:tc>
                <a:extLst>
                  <a:ext uri="{0D108BD9-81ED-4DB2-BD59-A6C34878D82A}">
                    <a16:rowId xmlns:a16="http://schemas.microsoft.com/office/drawing/2014/main" val="10000"/>
                  </a:ext>
                </a:extLst>
              </a:tr>
              <a:tr h="370840">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10001"/>
                  </a:ext>
                </a:extLst>
              </a:tr>
              <a:tr h="370840">
                <a:tc>
                  <a:txBody>
                    <a:bodyPr/>
                    <a:lstStyle/>
                    <a:p>
                      <a:pPr algn="ctr"/>
                      <a:r>
                        <a:rPr lang="en-US" baseline="0" dirty="0"/>
                        <a:t>JD Certificate</a:t>
                      </a:r>
                      <a:endParaRPr lang="en-US" dirty="0"/>
                    </a:p>
                  </a:txBody>
                  <a:tcPr anchor="ctr"/>
                </a:tc>
                <a:tc>
                  <a:txBody>
                    <a:bodyPr/>
                    <a:lstStyle/>
                    <a:p>
                      <a:pPr algn="ctr"/>
                      <a:r>
                        <a:rPr lang="en-US" dirty="0"/>
                        <a:t>08/01/2022</a:t>
                      </a:r>
                    </a:p>
                  </a:txBody>
                  <a:tcPr anchor="ctr"/>
                </a:tc>
                <a:tc>
                  <a:txBody>
                    <a:bodyPr/>
                    <a:lstStyle/>
                    <a:p>
                      <a:pPr algn="ctr"/>
                      <a:r>
                        <a:rPr lang="en-US" dirty="0"/>
                        <a:t>$80,367.36</a:t>
                      </a:r>
                    </a:p>
                  </a:txBody>
                  <a:tcPr anchor="ctr"/>
                </a:tc>
                <a:tc>
                  <a:txBody>
                    <a:bodyPr/>
                    <a:lstStyle/>
                    <a:p>
                      <a:pPr algn="ctr"/>
                      <a:r>
                        <a:rPr lang="en-US" dirty="0"/>
                        <a:t>$39,631.82</a:t>
                      </a:r>
                    </a:p>
                  </a:txBody>
                  <a:tcPr anchor="ctr"/>
                </a:tc>
                <a:tc>
                  <a:txBody>
                    <a:bodyPr/>
                    <a:lstStyle/>
                    <a:p>
                      <a:pPr algn="ctr"/>
                      <a:r>
                        <a:rPr lang="en-US" dirty="0"/>
                        <a:t>$40,735.54</a:t>
                      </a:r>
                    </a:p>
                  </a:txBody>
                  <a:tcPr anchor="ctr"/>
                </a:tc>
                <a:extLst>
                  <a:ext uri="{0D108BD9-81ED-4DB2-BD59-A6C34878D82A}">
                    <a16:rowId xmlns:a16="http://schemas.microsoft.com/office/drawing/2014/main" val="10002"/>
                  </a:ext>
                </a:extLst>
              </a:tr>
              <a:tr h="370840">
                <a:tc>
                  <a:txBody>
                    <a:bodyPr/>
                    <a:lstStyle/>
                    <a:p>
                      <a:pPr algn="ctr"/>
                      <a:r>
                        <a:rPr lang="en-US" dirty="0"/>
                        <a:t>2020 Mack Truck</a:t>
                      </a:r>
                    </a:p>
                  </a:txBody>
                  <a:tcPr anchor="ctr"/>
                </a:tc>
                <a:tc>
                  <a:txBody>
                    <a:bodyPr/>
                    <a:lstStyle/>
                    <a:p>
                      <a:pPr algn="ctr"/>
                      <a:r>
                        <a:rPr lang="en-US" dirty="0"/>
                        <a:t>2023</a:t>
                      </a:r>
                    </a:p>
                  </a:txBody>
                  <a:tcPr anchor="ctr"/>
                </a:tc>
                <a:tc>
                  <a:txBody>
                    <a:bodyPr/>
                    <a:lstStyle/>
                    <a:p>
                      <a:pPr algn="ctr"/>
                      <a:r>
                        <a:rPr lang="en-US" dirty="0"/>
                        <a:t>$0</a:t>
                      </a:r>
                    </a:p>
                  </a:txBody>
                  <a:tcPr anchor="ctr"/>
                </a:tc>
                <a:tc>
                  <a:txBody>
                    <a:bodyPr/>
                    <a:lstStyle/>
                    <a:p>
                      <a:pPr algn="ctr"/>
                      <a:r>
                        <a:rPr lang="en-US" dirty="0"/>
                        <a:t>Upon Receipt $84,109.83</a:t>
                      </a:r>
                    </a:p>
                  </a:txBody>
                  <a:tcPr anchor="ctr"/>
                </a:tc>
                <a:tc>
                  <a:txBody>
                    <a:bodyPr/>
                    <a:lstStyle/>
                    <a:p>
                      <a:pPr algn="ctr"/>
                      <a:r>
                        <a:rPr lang="en-US" dirty="0"/>
                        <a:t>$160,662.17</a:t>
                      </a:r>
                    </a:p>
                  </a:txBody>
                  <a:tcPr anchor="ctr"/>
                </a:tc>
                <a:extLst>
                  <a:ext uri="{0D108BD9-81ED-4DB2-BD59-A6C34878D82A}">
                    <a16:rowId xmlns:a16="http://schemas.microsoft.com/office/drawing/2014/main" val="1005894602"/>
                  </a:ext>
                </a:extLst>
              </a:tr>
              <a:tr h="370840">
                <a:tc>
                  <a:txBody>
                    <a:bodyPr/>
                    <a:lstStyle/>
                    <a:p>
                      <a:pPr algn="ctr"/>
                      <a:r>
                        <a:rPr lang="en-US" dirty="0"/>
                        <a:t>Total</a:t>
                      </a:r>
                    </a:p>
                  </a:txBody>
                  <a:tcPr anchor="ctr"/>
                </a:tc>
                <a:tc>
                  <a:txBody>
                    <a:bodyPr/>
                    <a:lstStyle/>
                    <a:p>
                      <a:pPr algn="ctr"/>
                      <a:endParaRPr lang="en-US" dirty="0"/>
                    </a:p>
                  </a:txBody>
                  <a:tcPr anchor="ctr"/>
                </a:tc>
                <a:tc>
                  <a:txBody>
                    <a:bodyPr/>
                    <a:lstStyle/>
                    <a:p>
                      <a:pPr algn="ctr"/>
                      <a:r>
                        <a:rPr lang="en-US" dirty="0"/>
                        <a:t>$80,367.36</a:t>
                      </a:r>
                    </a:p>
                  </a:txBody>
                  <a:tcPr anchor="ctr"/>
                </a:tc>
                <a:tc>
                  <a:txBody>
                    <a:bodyPr/>
                    <a:lstStyle/>
                    <a:p>
                      <a:pPr algn="ctr"/>
                      <a:r>
                        <a:rPr lang="en-US" dirty="0"/>
                        <a:t>$123,741.65</a:t>
                      </a:r>
                    </a:p>
                  </a:txBody>
                  <a:tcPr anchor="ctr"/>
                </a:tc>
                <a:tc>
                  <a:txBody>
                    <a:bodyPr/>
                    <a:lstStyle/>
                    <a:p>
                      <a:pPr algn="ctr"/>
                      <a:r>
                        <a:rPr lang="en-US" dirty="0"/>
                        <a:t>$201,397.71</a:t>
                      </a:r>
                    </a:p>
                  </a:txBody>
                  <a:tcPr anchor="ctr"/>
                </a:tc>
                <a:extLst>
                  <a:ext uri="{0D108BD9-81ED-4DB2-BD59-A6C34878D82A}">
                    <a16:rowId xmlns:a16="http://schemas.microsoft.com/office/drawing/2014/main" val="10006"/>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a:t>Budget Balance Trend (not including investments) 2010-2022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72258690"/>
              </p:ext>
            </p:extLst>
          </p:nvPr>
        </p:nvGraphicFramePr>
        <p:xfrm>
          <a:off x="1981200" y="2133600"/>
          <a:ext cx="65913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3715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
        <p:nvSpPr>
          <p:cNvPr id="2" name="Content Placeholder 1"/>
          <p:cNvSpPr>
            <a:spLocks noGrp="1"/>
          </p:cNvSpPr>
          <p:nvPr>
            <p:ph idx="1"/>
          </p:nvPr>
        </p:nvSpPr>
        <p:spPr>
          <a:xfrm>
            <a:off x="1361607" y="1600200"/>
            <a:ext cx="7477593" cy="4572000"/>
          </a:xfrm>
        </p:spPr>
        <p:txBody>
          <a:bodyPr>
            <a:normAutofit lnSpcReduction="10000"/>
          </a:bodyPr>
          <a:lstStyle/>
          <a:p>
            <a:pPr marL="0" indent="0">
              <a:buNone/>
            </a:pPr>
            <a:r>
              <a:rPr lang="en-US" sz="1700" b="1" u="sng" dirty="0"/>
              <a:t>Category 1</a:t>
            </a:r>
            <a:r>
              <a:rPr lang="en-US" sz="1700" b="1" dirty="0"/>
              <a:t>: Facilities Management Strategy: </a:t>
            </a:r>
            <a:r>
              <a:rPr lang="en-US" sz="1700" dirty="0"/>
              <a:t>(maintenance, upgrades, long-range use of all assets and liabilities at each facility) </a:t>
            </a:r>
            <a:r>
              <a:rPr lang="en-US" sz="1700" i="1" dirty="0"/>
              <a:t>(Normal expenditures are not identified in this section such as utilities, supplies, insurance, these are identified in a different section)</a:t>
            </a:r>
          </a:p>
          <a:p>
            <a:pPr marL="0" indent="0">
              <a:buNone/>
            </a:pPr>
            <a:r>
              <a:rPr lang="en-US" sz="1700" b="1" i="1" dirty="0"/>
              <a:t>Loon Lake Community Center:</a:t>
            </a:r>
          </a:p>
          <a:p>
            <a:r>
              <a:rPr lang="en-US" sz="1700" dirty="0"/>
              <a:t>The Township hired Aurora Electric at a cost of $14,164.00 including supplies to add electrical outlets in the gym, fix exit signs throughout the building and to replace the parking lot lights to LED; project was completed in December 2021.  </a:t>
            </a:r>
          </a:p>
          <a:p>
            <a:r>
              <a:rPr lang="en-US" sz="1700" dirty="0"/>
              <a:t>KB Plumbing was hired at a cost of $1,840.00 to fix the ice machine, repair a toilet, and the kitchen heater.  </a:t>
            </a:r>
          </a:p>
          <a:p>
            <a:r>
              <a:rPr lang="en-US" sz="1700" dirty="0"/>
              <a:t>The Board has held discussions on how to generate more revenue and get the community center used by more groups.  W.A. Fischer, Virginia, MN will be providing marketing quotes to the Board in the near future as well as guidance on how to best utilize the building to generate more revenue; </a:t>
            </a:r>
          </a:p>
          <a:p>
            <a:endParaRPr lang="en-US" sz="1700" dirty="0"/>
          </a:p>
          <a:p>
            <a:pPr marL="0" indent="0">
              <a:buNone/>
            </a:pPr>
            <a:endParaRPr lang="en-US" sz="1700" dirty="0"/>
          </a:p>
          <a:p>
            <a:pPr marL="0" indent="0">
              <a:buNone/>
            </a:pPr>
            <a:endParaRPr lang="en-US" sz="1700" b="1" i="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6934200" cy="914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400" u="sng" dirty="0"/>
              <a:t>Category 4 – Fiscal Sustainability Continued:</a:t>
            </a:r>
            <a:br>
              <a:rPr lang="en-US" sz="2400" u="sng" dirty="0"/>
            </a:br>
            <a:r>
              <a:rPr lang="en-US" sz="2400" u="sng" dirty="0"/>
              <a:t>Disbursements vs. Receipts 2010-2022</a:t>
            </a:r>
            <a:br>
              <a:rPr lang="en-US" sz="2400" u="sng" dirty="0"/>
            </a:br>
            <a:r>
              <a:rPr lang="en-US" sz="2400" u="sng"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45148113"/>
              </p:ext>
            </p:extLst>
          </p:nvPr>
        </p:nvGraphicFramePr>
        <p:xfrm>
          <a:off x="1638300" y="1676400"/>
          <a:ext cx="6400800" cy="4921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77834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Levy Certification Due 9/30/22:</a:t>
            </a:r>
          </a:p>
        </p:txBody>
      </p:sp>
      <p:sp>
        <p:nvSpPr>
          <p:cNvPr id="2" name="Content Placeholder 1"/>
          <p:cNvSpPr>
            <a:spLocks noGrp="1"/>
          </p:cNvSpPr>
          <p:nvPr>
            <p:ph idx="1"/>
          </p:nvPr>
        </p:nvSpPr>
        <p:spPr/>
        <p:txBody>
          <a:bodyPr>
            <a:normAutofit/>
          </a:bodyPr>
          <a:lstStyle/>
          <a:p>
            <a:r>
              <a:rPr lang="en-US" b="1" dirty="0"/>
              <a:t>Current Levy Amount:  $</a:t>
            </a:r>
            <a:r>
              <a:rPr lang="en-US" sz="2100" b="1" dirty="0"/>
              <a:t>1,297,537.00</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For 2022, the Township’s levy collected is 0%.  </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Other area Levy Increases for 2022 are:  Biwabik 11.67%, Aurora 6.3%, Eveleth 6%, Hoyt Lakes 9.5%, Clinton Township 10%, Fayal Township 6.6%.  The average Township levy increase for 2022 in Minnesota is 2.7%.  </a:t>
            </a:r>
          </a:p>
          <a:p>
            <a:pPr lvl="1"/>
            <a:r>
              <a:rPr lang="en-US" sz="2300" b="1" dirty="0"/>
              <a:t>Motion to accept the Clerk &amp; Treasurer’s Report </a:t>
            </a:r>
          </a:p>
          <a:p>
            <a:pPr lvl="1"/>
            <a:r>
              <a:rPr lang="en-US" sz="2300" dirty="0"/>
              <a:t>Proceed to Other Business</a:t>
            </a:r>
          </a:p>
          <a:p>
            <a:pPr marL="457200" lvl="1" indent="0">
              <a:buNone/>
            </a:pPr>
            <a:endParaRPr lang="en-US" sz="2300" dirty="0"/>
          </a:p>
          <a:p>
            <a:pPr marL="457200" lvl="1" indent="0">
              <a:buNone/>
            </a:pPr>
            <a:endParaRPr lang="en-US" sz="2300" b="1" dirty="0"/>
          </a:p>
          <a:p>
            <a:pPr marL="393192" lvl="1" indent="0">
              <a:buNone/>
            </a:pP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651545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1EFE70-C4B1-499F-A611-A7D473005B0C}"/>
              </a:ext>
            </a:extLst>
          </p:cNvPr>
          <p:cNvSpPr>
            <a:spLocks noGrp="1"/>
          </p:cNvSpPr>
          <p:nvPr>
            <p:ph idx="1"/>
          </p:nvPr>
        </p:nvSpPr>
        <p:spPr>
          <a:xfrm>
            <a:off x="1361607" y="1600200"/>
            <a:ext cx="7172793" cy="4311022"/>
          </a:xfrm>
        </p:spPr>
        <p:txBody>
          <a:bodyPr>
            <a:normAutofit fontScale="92500"/>
          </a:bodyPr>
          <a:lstStyle/>
          <a:p>
            <a:pPr marL="0" indent="0">
              <a:buNone/>
            </a:pPr>
            <a:r>
              <a:rPr lang="en-US" sz="1800" b="1" i="1" dirty="0"/>
              <a:t>Loon Lake Community Center Facilities Management continued:</a:t>
            </a:r>
          </a:p>
          <a:p>
            <a:r>
              <a:rPr lang="en-US" sz="1800" dirty="0"/>
              <a:t>We have discussed rebranding the building to a retreat center or similar venue and converting a few classrooms into sleeping quarters;  </a:t>
            </a:r>
          </a:p>
          <a:p>
            <a:r>
              <a:rPr lang="en-US" dirty="0"/>
              <a:t>Changing the venue to accommodate overnight rentals changes the vision of the building</a:t>
            </a:r>
          </a:p>
          <a:p>
            <a:r>
              <a:rPr lang="en-US" sz="1800" dirty="0"/>
              <a:t>It would then be marketable </a:t>
            </a:r>
            <a:r>
              <a:rPr lang="en-US" dirty="0"/>
              <a:t>for corporate retreats, crafting retreats (sewing/scrapbooking), religious retreats etc. not just day rentals</a:t>
            </a:r>
          </a:p>
          <a:p>
            <a:r>
              <a:rPr lang="en-US" sz="1800" dirty="0"/>
              <a:t>This could include remodeling the former kindergarten room into an arts/crafts retreat room for groups to rent and utilize, and creating a “home like” gathering space for entertainment</a:t>
            </a:r>
          </a:p>
          <a:p>
            <a:r>
              <a:rPr lang="en-US" dirty="0"/>
              <a:t>Market to families for birthday parties, family reunions etc.</a:t>
            </a:r>
            <a:endParaRPr lang="en-US" sz="1800" dirty="0"/>
          </a:p>
          <a:p>
            <a:endParaRPr lang="en-US" dirty="0"/>
          </a:p>
        </p:txBody>
      </p:sp>
      <p:sp>
        <p:nvSpPr>
          <p:cNvPr id="4" name="Title 2">
            <a:extLst>
              <a:ext uri="{FF2B5EF4-FFF2-40B4-BE49-F238E27FC236}">
                <a16:creationId xmlns:a16="http://schemas.microsoft.com/office/drawing/2014/main" id="{E8441044-3415-4932-9445-358EEA0CA94F}"/>
              </a:ext>
            </a:extLst>
          </p:cNvPr>
          <p:cNvSpPr txBox="1">
            <a:spLocks/>
          </p:cNvSpPr>
          <p:nvPr/>
        </p:nvSpPr>
        <p:spPr>
          <a:xfrm>
            <a:off x="1361607" y="457200"/>
            <a:ext cx="7467600" cy="9906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a:t>Town’s Strategic Plan Goals &amp; Objectives for 2022-2025:</a:t>
            </a:r>
            <a:endParaRPr lang="en-US" sz="2800" dirty="0"/>
          </a:p>
        </p:txBody>
      </p:sp>
    </p:spTree>
    <p:extLst>
      <p:ext uri="{BB962C8B-B14F-4D97-AF65-F5344CB8AC3E}">
        <p14:creationId xmlns:p14="http://schemas.microsoft.com/office/powerpoint/2010/main" val="3217604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9984E0-BECA-4648-88EB-9B39640F101C}"/>
              </a:ext>
            </a:extLst>
          </p:cNvPr>
          <p:cNvSpPr>
            <a:spLocks noGrp="1"/>
          </p:cNvSpPr>
          <p:nvPr>
            <p:ph idx="1"/>
          </p:nvPr>
        </p:nvSpPr>
        <p:spPr>
          <a:xfrm>
            <a:off x="1143001" y="1752600"/>
            <a:ext cx="7391400" cy="4158622"/>
          </a:xfrm>
        </p:spPr>
        <p:txBody>
          <a:bodyPr>
            <a:normAutofit/>
          </a:bodyPr>
          <a:lstStyle/>
          <a:p>
            <a:pPr marL="0" indent="0">
              <a:buNone/>
            </a:pPr>
            <a:r>
              <a:rPr lang="en-US" sz="1800" b="1" i="1" dirty="0"/>
              <a:t>Loon Lake Community Center Facilities Management continued:</a:t>
            </a:r>
          </a:p>
          <a:p>
            <a:r>
              <a:rPr lang="en-US" dirty="0"/>
              <a:t>In February, the Board approved the following purchases using ARPA funding for the Loon Lake Community Center:  </a:t>
            </a:r>
          </a:p>
          <a:p>
            <a:pPr lvl="1"/>
            <a:r>
              <a:rPr lang="en-US" dirty="0">
                <a:effectLst/>
                <a:latin typeface="Century Gothic" panose="020B0502020202020204" pitchFamily="34" charset="0"/>
                <a:ea typeface="Calibri" panose="020F0502020204030204" pitchFamily="34" charset="0"/>
                <a:cs typeface="Times New Roman" panose="02020603050405020304" pitchFamily="18" charset="0"/>
              </a:rPr>
              <a:t>A recessed motorized </a:t>
            </a:r>
            <a:r>
              <a:rPr lang="en-US" dirty="0">
                <a:latin typeface="Century Gothic" panose="020B0502020202020204" pitchFamily="34" charset="0"/>
                <a:ea typeface="Calibri" panose="020F0502020204030204" pitchFamily="34" charset="0"/>
                <a:cs typeface="Times New Roman" panose="02020603050405020304" pitchFamily="18" charset="0"/>
              </a:rPr>
              <a:t>r</a:t>
            </a:r>
            <a:r>
              <a:rPr lang="en-US" dirty="0">
                <a:effectLst/>
                <a:latin typeface="Century Gothic" panose="020B0502020202020204" pitchFamily="34" charset="0"/>
                <a:ea typeface="Calibri" panose="020F0502020204030204" pitchFamily="34" charset="0"/>
                <a:cs typeface="Times New Roman" panose="02020603050405020304" pitchFamily="18" charset="0"/>
              </a:rPr>
              <a:t>etractable projection </a:t>
            </a:r>
            <a:r>
              <a:rPr lang="en-US" dirty="0">
                <a:latin typeface="Century Gothic" panose="020B0502020202020204" pitchFamily="34" charset="0"/>
                <a:ea typeface="Calibri" panose="020F0502020204030204" pitchFamily="34" charset="0"/>
                <a:cs typeface="Times New Roman" panose="02020603050405020304" pitchFamily="18" charset="0"/>
              </a:rPr>
              <a:t>s</a:t>
            </a:r>
            <a:r>
              <a:rPr lang="en-US" dirty="0">
                <a:effectLst/>
                <a:latin typeface="Century Gothic" panose="020B0502020202020204" pitchFamily="34" charset="0"/>
                <a:ea typeface="Calibri" panose="020F0502020204030204" pitchFamily="34" charset="0"/>
                <a:cs typeface="Times New Roman" panose="02020603050405020304" pitchFamily="18" charset="0"/>
              </a:rPr>
              <a:t>creen, projector, and required accessories for </a:t>
            </a:r>
            <a:r>
              <a:rPr lang="en-US" dirty="0">
                <a:latin typeface="Century Gothic" panose="020B0502020202020204" pitchFamily="34" charset="0"/>
                <a:ea typeface="Calibri" panose="020F0502020204030204" pitchFamily="34" charset="0"/>
                <a:cs typeface="Times New Roman" panose="02020603050405020304" pitchFamily="18" charset="0"/>
              </a:rPr>
              <a:t>t</a:t>
            </a:r>
            <a:r>
              <a:rPr lang="en-US" dirty="0">
                <a:effectLst/>
                <a:latin typeface="Century Gothic" panose="020B0502020202020204" pitchFamily="34" charset="0"/>
                <a:ea typeface="Calibri" panose="020F0502020204030204" pitchFamily="34" charset="0"/>
                <a:cs typeface="Times New Roman" panose="02020603050405020304" pitchFamily="18" charset="0"/>
              </a:rPr>
              <a:t>he gym to host movie events and to be used for large gatherings (weddings/meetings/banquets) at a cost not to exceed $5,000.00</a:t>
            </a:r>
          </a:p>
          <a:p>
            <a:pPr lvl="1"/>
            <a:r>
              <a:rPr lang="en-US" dirty="0">
                <a:latin typeface="Century Gothic" panose="020B0502020202020204" pitchFamily="34" charset="0"/>
              </a:rPr>
              <a:t>An 82 inch flat screen Smart TV with required accessories for the kitchen/cafeteria at a cost not to exceed $2,000.00</a:t>
            </a:r>
          </a:p>
          <a:p>
            <a:pPr lvl="1"/>
            <a:r>
              <a:rPr lang="en-US" dirty="0">
                <a:latin typeface="Century Gothic" panose="020B0502020202020204" pitchFamily="34" charset="0"/>
              </a:rPr>
              <a:t>Eight new conference room chairs @ $285.00 each and we are seeking quotes for moveable large conference room tables/type furniture for use when groups hold public meeting here (like St. Louis County, Township etc.)</a:t>
            </a:r>
          </a:p>
        </p:txBody>
      </p:sp>
      <p:sp>
        <p:nvSpPr>
          <p:cNvPr id="4" name="Title 2">
            <a:extLst>
              <a:ext uri="{FF2B5EF4-FFF2-40B4-BE49-F238E27FC236}">
                <a16:creationId xmlns:a16="http://schemas.microsoft.com/office/drawing/2014/main" id="{E42D1868-896D-4EF9-98DA-AC9D34F64AED}"/>
              </a:ext>
            </a:extLst>
          </p:cNvPr>
          <p:cNvSpPr>
            <a:spLocks noGrp="1"/>
          </p:cNvSpPr>
          <p:nvPr>
            <p:ph type="title"/>
          </p:nvPr>
        </p:nvSpPr>
        <p:spPr>
          <a:xfrm>
            <a:off x="1362268" y="381000"/>
            <a:ext cx="7248331"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3462609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139A37-FA98-4028-A4CD-8BF410461441}"/>
              </a:ext>
            </a:extLst>
          </p:cNvPr>
          <p:cNvSpPr>
            <a:spLocks noGrp="1"/>
          </p:cNvSpPr>
          <p:nvPr>
            <p:ph idx="1"/>
          </p:nvPr>
        </p:nvSpPr>
        <p:spPr>
          <a:xfrm>
            <a:off x="1371601" y="1676400"/>
            <a:ext cx="7162800" cy="4234822"/>
          </a:xfrm>
        </p:spPr>
        <p:txBody>
          <a:bodyPr/>
          <a:lstStyle/>
          <a:p>
            <a:pPr marL="0" indent="0">
              <a:buNone/>
            </a:pPr>
            <a:r>
              <a:rPr lang="en-US" sz="1800" b="1" i="1" dirty="0"/>
              <a:t>Loon Lake Community Center purchases continued:</a:t>
            </a:r>
          </a:p>
          <a:p>
            <a:pPr lvl="1"/>
            <a:r>
              <a:rPr lang="en-US" dirty="0"/>
              <a:t>Purchase a bouncy house up to $2,000.00 (if approved by insurance agent) and four holy board games at a cost of up to $1,000.00 for citizens to use/rent for a small additional cost when renting our facilities (fee not decided yet)</a:t>
            </a:r>
          </a:p>
          <a:p>
            <a:r>
              <a:rPr lang="en-US" sz="1800" dirty="0"/>
              <a:t>Other ideas </a:t>
            </a:r>
            <a:r>
              <a:rPr lang="en-US" dirty="0"/>
              <a:t>we have discussed are to have a mural painted on the outside of the building by a local artist and to use the hallways and gathering areas to display local artwork</a:t>
            </a:r>
          </a:p>
          <a:p>
            <a:r>
              <a:rPr lang="en-US" dirty="0"/>
              <a:t>Ideas for increasing outdoor activities were to add fire pits, look into a walking trail, fishing pier, and even electrical hook-ups for campers; </a:t>
            </a:r>
          </a:p>
          <a:p>
            <a:pPr marL="0" indent="0">
              <a:buNone/>
            </a:pPr>
            <a:endParaRPr lang="en-US" dirty="0"/>
          </a:p>
          <a:p>
            <a:endParaRPr lang="en-US" dirty="0"/>
          </a:p>
          <a:p>
            <a:endParaRPr lang="en-US" sz="1800" dirty="0"/>
          </a:p>
          <a:p>
            <a:endParaRPr lang="en-US" dirty="0"/>
          </a:p>
        </p:txBody>
      </p:sp>
      <p:sp>
        <p:nvSpPr>
          <p:cNvPr id="4" name="Title 2">
            <a:extLst>
              <a:ext uri="{FF2B5EF4-FFF2-40B4-BE49-F238E27FC236}">
                <a16:creationId xmlns:a16="http://schemas.microsoft.com/office/drawing/2014/main" id="{5134E21B-7246-405A-A72F-F02D55001E98}"/>
              </a:ext>
            </a:extLst>
          </p:cNvPr>
          <p:cNvSpPr>
            <a:spLocks noGrp="1"/>
          </p:cNvSpPr>
          <p:nvPr>
            <p:ph type="title"/>
          </p:nvPr>
        </p:nvSpPr>
        <p:spPr>
          <a:xfrm>
            <a:off x="1371600" y="306222"/>
            <a:ext cx="7238999"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555543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023E73-34D7-4E03-866D-2771F0BE5B85}"/>
              </a:ext>
            </a:extLst>
          </p:cNvPr>
          <p:cNvSpPr>
            <a:spLocks noGrp="1"/>
          </p:cNvSpPr>
          <p:nvPr>
            <p:ph idx="1"/>
          </p:nvPr>
        </p:nvSpPr>
        <p:spPr>
          <a:xfrm>
            <a:off x="1371601" y="1662112"/>
            <a:ext cx="7162800" cy="4249110"/>
          </a:xfrm>
        </p:spPr>
        <p:txBody>
          <a:bodyPr>
            <a:normAutofit fontScale="92500" lnSpcReduction="10000"/>
          </a:bodyPr>
          <a:lstStyle/>
          <a:p>
            <a:pPr marL="0" indent="0">
              <a:buNone/>
            </a:pPr>
            <a:r>
              <a:rPr lang="en-US" b="1" dirty="0"/>
              <a:t>Twin Lakes Recreation Area Facilities Management:</a:t>
            </a:r>
          </a:p>
          <a:p>
            <a:r>
              <a:rPr lang="en-US" dirty="0"/>
              <a:t>Trees were planted, new tables for the Pavilion were purchased, and the ballfield was restored in 2021</a:t>
            </a:r>
          </a:p>
          <a:p>
            <a:r>
              <a:rPr lang="en-US" dirty="0"/>
              <a:t>The Board approved purchasing up to $5,000.00 using ARPA funding for additional picnic tables and benches for the Park</a:t>
            </a:r>
          </a:p>
          <a:p>
            <a:r>
              <a:rPr lang="en-US" dirty="0"/>
              <a:t>We will be applying for an Outdoor Grant through the MN Department of Natural Resources for 2023.  This is a 50/50 matching grant up to $300,000.00.  This grant could help us remodel the bathrooms to include showers, have ADA accessible toilets, doors, and fixtures.  </a:t>
            </a:r>
          </a:p>
          <a:p>
            <a:r>
              <a:rPr lang="en-US" dirty="0"/>
              <a:t>We would like to upgrade one picnic shelter to be ADA wheelchair accessible and replace the roofing on all shelters;</a:t>
            </a:r>
          </a:p>
          <a:p>
            <a:r>
              <a:rPr lang="en-US" dirty="0"/>
              <a:t>A new all inclusive playground would be nice but costs $200,000.00.  This is why grant funding is necessary!!</a:t>
            </a:r>
          </a:p>
          <a:p>
            <a:endParaRPr lang="en-US" dirty="0"/>
          </a:p>
          <a:p>
            <a:endParaRPr lang="en-US" dirty="0"/>
          </a:p>
          <a:p>
            <a:pPr marL="0" indent="0">
              <a:buNone/>
            </a:pPr>
            <a:endParaRPr lang="en-US" dirty="0"/>
          </a:p>
        </p:txBody>
      </p:sp>
      <p:sp>
        <p:nvSpPr>
          <p:cNvPr id="4" name="Title 2">
            <a:extLst>
              <a:ext uri="{FF2B5EF4-FFF2-40B4-BE49-F238E27FC236}">
                <a16:creationId xmlns:a16="http://schemas.microsoft.com/office/drawing/2014/main" id="{DED80DB6-0640-4902-9217-338D70911F53}"/>
              </a:ext>
            </a:extLst>
          </p:cNvPr>
          <p:cNvSpPr>
            <a:spLocks noGrp="1"/>
          </p:cNvSpPr>
          <p:nvPr>
            <p:ph type="title"/>
          </p:nvPr>
        </p:nvSpPr>
        <p:spPr>
          <a:xfrm>
            <a:off x="1371600" y="381000"/>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2920354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91564E-4F60-44B0-A2F2-9906FB071B1F}"/>
              </a:ext>
            </a:extLst>
          </p:cNvPr>
          <p:cNvSpPr>
            <a:spLocks noGrp="1"/>
          </p:cNvSpPr>
          <p:nvPr>
            <p:ph idx="1"/>
          </p:nvPr>
        </p:nvSpPr>
        <p:spPr>
          <a:xfrm>
            <a:off x="1295401" y="1828800"/>
            <a:ext cx="7239000" cy="4082422"/>
          </a:xfrm>
        </p:spPr>
        <p:txBody>
          <a:bodyPr>
            <a:normAutofit fontScale="85000" lnSpcReduction="20000"/>
          </a:bodyPr>
          <a:lstStyle/>
          <a:p>
            <a:pPr marL="0" indent="0">
              <a:buNone/>
            </a:pPr>
            <a:r>
              <a:rPr lang="en-US" b="1" dirty="0"/>
              <a:t>Twin Lakes Recreation Area continued:</a:t>
            </a:r>
          </a:p>
          <a:p>
            <a:r>
              <a:rPr lang="en-US" dirty="0"/>
              <a:t>A quote for new fencing for the Twin Lakes Recreation Area &amp; ballfield was received by Keller Fence Company in 2021 at a cost of $47,446.00.  This was tabled due to the cost.  </a:t>
            </a:r>
          </a:p>
          <a:p>
            <a:r>
              <a:rPr lang="en-US" dirty="0"/>
              <a:t>Baby changing stations are needed in the restrooms;</a:t>
            </a:r>
          </a:p>
          <a:p>
            <a:r>
              <a:rPr lang="en-US" dirty="0"/>
              <a:t>Additional outdoor lighting is needed to make the area more secure both in the parking lot and around the Pavilion.  We are looking into upgrading to a keyless entry system for the Pavilion which can be controlled remotely and tied to a security system.  The quote for the keyless security system is $12,403.00.  </a:t>
            </a:r>
          </a:p>
          <a:p>
            <a:r>
              <a:rPr lang="en-US" dirty="0"/>
              <a:t>A concession stand and new seating for the ballfield area would be beneficial as well; </a:t>
            </a:r>
          </a:p>
          <a:p>
            <a:r>
              <a:rPr lang="en-US" dirty="0"/>
              <a:t>Quotes will be gathered over the next few months and we will select what we can do as part of the grant application.  </a:t>
            </a:r>
          </a:p>
          <a:p>
            <a:r>
              <a:rPr lang="en-US" dirty="0"/>
              <a:t>We adjusted the rental rates for the Pavilion offering a one, two, or three day rental option.  This has already helped generate more revenue this year.  </a:t>
            </a:r>
          </a:p>
        </p:txBody>
      </p:sp>
      <p:sp>
        <p:nvSpPr>
          <p:cNvPr id="4" name="Title 2">
            <a:extLst>
              <a:ext uri="{FF2B5EF4-FFF2-40B4-BE49-F238E27FC236}">
                <a16:creationId xmlns:a16="http://schemas.microsoft.com/office/drawing/2014/main" id="{FB9D5D4D-8BD7-4A4D-9B34-3F02E0E763DE}"/>
              </a:ext>
            </a:extLst>
          </p:cNvPr>
          <p:cNvSpPr>
            <a:spLocks noGrp="1"/>
          </p:cNvSpPr>
          <p:nvPr>
            <p:ph type="title"/>
          </p:nvPr>
        </p:nvSpPr>
        <p:spPr>
          <a:xfrm>
            <a:off x="1256523" y="381000"/>
            <a:ext cx="72390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653507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1438DD-FA3A-4C70-9D42-78F70060E834}"/>
              </a:ext>
            </a:extLst>
          </p:cNvPr>
          <p:cNvSpPr>
            <a:spLocks noGrp="1"/>
          </p:cNvSpPr>
          <p:nvPr>
            <p:ph idx="1"/>
          </p:nvPr>
        </p:nvSpPr>
        <p:spPr>
          <a:xfrm>
            <a:off x="1295401" y="1752600"/>
            <a:ext cx="7239000" cy="4158622"/>
          </a:xfrm>
        </p:spPr>
        <p:txBody>
          <a:bodyPr>
            <a:normAutofit fontScale="92500" lnSpcReduction="20000"/>
          </a:bodyPr>
          <a:lstStyle/>
          <a:p>
            <a:pPr marL="0" indent="0">
              <a:buNone/>
            </a:pPr>
            <a:r>
              <a:rPr lang="en-US" b="1" dirty="0"/>
              <a:t>Public Works Facility Facilities Management:  </a:t>
            </a:r>
          </a:p>
          <a:p>
            <a:r>
              <a:rPr lang="en-US" dirty="0"/>
              <a:t>The lighting was replaced to LED in the back bay at a cost of $10,720.00 in December 2021.</a:t>
            </a:r>
          </a:p>
          <a:p>
            <a:r>
              <a:rPr lang="en-US" dirty="0"/>
              <a:t>Plans for the future are to repaint the faded lettering on the Fire Hall and Public Works Building and to enhance the entrance to the building;  </a:t>
            </a:r>
          </a:p>
          <a:p>
            <a:r>
              <a:rPr lang="en-US" dirty="0"/>
              <a:t>New chairs for the Public Works break room and office have been ordered at a cost of $285.00 each; </a:t>
            </a:r>
          </a:p>
          <a:p>
            <a:r>
              <a:rPr lang="en-US" dirty="0"/>
              <a:t>Lakehead Construction is replacing four metal doors and frames at a cost of $29,800.00; to replace all eleven of them costs $78,800.00.  </a:t>
            </a:r>
          </a:p>
          <a:p>
            <a:r>
              <a:rPr lang="en-US" dirty="0"/>
              <a:t>A Culture &amp; Tourism Grant is being applied for to purchase an electric message board to replace the manual one in front of the facility.  The double sided sign can be controlled from the Town Office and be used to advertise public safety announcements, events, and facility availability; </a:t>
            </a:r>
          </a:p>
        </p:txBody>
      </p:sp>
      <p:sp>
        <p:nvSpPr>
          <p:cNvPr id="4" name="Title 2">
            <a:extLst>
              <a:ext uri="{FF2B5EF4-FFF2-40B4-BE49-F238E27FC236}">
                <a16:creationId xmlns:a16="http://schemas.microsoft.com/office/drawing/2014/main" id="{05BD5FA8-0140-4B6E-9E64-DA005A9754FC}"/>
              </a:ext>
            </a:extLst>
          </p:cNvPr>
          <p:cNvSpPr>
            <a:spLocks noGrp="1"/>
          </p:cNvSpPr>
          <p:nvPr>
            <p:ph type="title"/>
          </p:nvPr>
        </p:nvSpPr>
        <p:spPr>
          <a:xfrm>
            <a:off x="1371599" y="381000"/>
            <a:ext cx="72390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2871829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25606</TotalTime>
  <Words>4373</Words>
  <Application>Microsoft Office PowerPoint</Application>
  <PresentationFormat>On-screen Show (4:3)</PresentationFormat>
  <Paragraphs>498</Paragraphs>
  <Slides>31</Slides>
  <Notes>20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31</vt:i4>
      </vt:variant>
    </vt:vector>
  </HeadingPairs>
  <TitlesOfParts>
    <vt:vector size="42" baseType="lpstr">
      <vt:lpstr>Arial</vt:lpstr>
      <vt:lpstr>Calibri</vt:lpstr>
      <vt:lpstr>Century Gothic</vt:lpstr>
      <vt:lpstr>Lucida Console</vt:lpstr>
      <vt:lpstr>Lucida Sans Unicode</vt:lpstr>
      <vt:lpstr>Verdana</vt:lpstr>
      <vt:lpstr>Wingdings</vt:lpstr>
      <vt:lpstr>Wingdings 2</vt:lpstr>
      <vt:lpstr>Wingdings 3</vt:lpstr>
      <vt:lpstr>Concourse</vt:lpstr>
      <vt:lpstr>Wisp</vt:lpstr>
      <vt:lpstr>Welcome to the  Town of White  Annual Meeting</vt:lpstr>
      <vt:lpstr>PowerPoint Presentation</vt:lpstr>
      <vt:lpstr>Town’s Strategic Plan Goals &amp; Objectives for 2022-2025:</vt:lpstr>
      <vt:lpstr>PowerPoint Presentation</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PowerPoint Presentation</vt:lpstr>
      <vt:lpstr>PowerPoint Presentation</vt:lpstr>
      <vt:lpstr>Town’s Strategic Plan Goals &amp; Objectives for 2022-2025:</vt:lpstr>
      <vt:lpstr>Town’s Strategic Plan Goals &amp; Objectives for 2022-2025:</vt:lpstr>
      <vt:lpstr>Town’s Strategic Plan Goals &amp; Objectives for 2022-2025:</vt:lpstr>
      <vt:lpstr>Town’s Strategic Plan Goals &amp;  Objectives:  Category 4 – Financial 2021 Cash Balance Review</vt:lpstr>
      <vt:lpstr>Category 4-Fiscal Sustainability  2022 Cash Balance </vt:lpstr>
      <vt:lpstr>Category 4-Fiscal Sustainability:  2021 Receipts Compared to 2020 </vt:lpstr>
      <vt:lpstr>PowerPoint Presentation</vt:lpstr>
      <vt:lpstr>Category 4-Fiscal Sustainability continued:  2021 Disbursements Comparable </vt:lpstr>
      <vt:lpstr>PowerPoint Presentation</vt:lpstr>
      <vt:lpstr>Investments Breakdown:</vt:lpstr>
      <vt:lpstr>Category 4 - Fiscal Sustainability Continued:  Indebtedness </vt:lpstr>
      <vt:lpstr>Category 4 – Fiscal Sustainability Continued: Budget Balance Trend (not including investments) 2010-2022  </vt:lpstr>
      <vt:lpstr>Category 4 – Fiscal Sustainability Continued: Disbursements vs. Receipts 2010-2022   </vt:lpstr>
      <vt:lpstr>Category 4 -  Levy Certification Due 9/30/22:</vt:lpstr>
    </vt:vector>
  </TitlesOfParts>
  <Company>Ridgewater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Jodi Knaus</cp:lastModifiedBy>
  <cp:revision>1004</cp:revision>
  <cp:lastPrinted>2022-03-07T20:28:17Z</cp:lastPrinted>
  <dcterms:created xsi:type="dcterms:W3CDTF">2009-04-20T21:12:53Z</dcterms:created>
  <dcterms:modified xsi:type="dcterms:W3CDTF">2022-03-08T16:41:26Z</dcterms:modified>
</cp:coreProperties>
</file>