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323" r:id="rId3"/>
    <p:sldId id="270" r:id="rId4"/>
    <p:sldId id="322" r:id="rId5"/>
  </p:sldIdLst>
  <p:sldSz cx="9144000" cy="6858000" type="screen4x3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DOE Employee" initials="VDE" lastIdx="4" clrIdx="0"/>
  <p:cmAuthor id="1" name="Brusilovsky, Valerie" initials="BV" lastIdx="6" clrIdx="1">
    <p:extLst>
      <p:ext uri="{19B8F6BF-5375-455C-9EA6-DF929625EA0E}">
        <p15:presenceInfo xmlns:p15="http://schemas.microsoft.com/office/powerpoint/2012/main" userId="S-1-5-21-2844929807-1687724802-988633214-1145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9" autoAdjust="0"/>
    <p:restoredTop sz="92164" autoAdjust="0"/>
  </p:normalViewPr>
  <p:slideViewPr>
    <p:cSldViewPr>
      <p:cViewPr varScale="1">
        <p:scale>
          <a:sx n="82" d="100"/>
          <a:sy n="82" d="100"/>
        </p:scale>
        <p:origin x="1224" y="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C6D5494-E9B1-42EF-A72B-93F8969AD6BF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9BABAA10-AB19-4237-9B49-24C378DAC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2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01E1330-70C5-41CE-A10A-83E5AC938A3E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5AAEF00-E290-4329-86F7-8666BF703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67B08-E210-493A-93DE-DC5FC0899A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4CC6-526F-4FE6-9125-09F3F0382A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4CC6-526F-4FE6-9125-09F3F0382A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AF684F-B011-4AB3-B08F-40A2284B55CA}" type="datetime1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8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87DD-777C-4138-B525-098ADE87582E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D41-105B-45F1-9D3E-CDF615B0CA1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066800" y="76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45BB4C77-EFA1-4881-96D0-7B4DE87037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1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E2DE-C3A8-4B8E-A8DE-E5558FFF0DB5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AEEB-BCC8-43F1-869E-39BA22DFA451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5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7DB-294C-4B0E-B96C-036EFB45ECEA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7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F0DE-50AF-428C-875E-06C44DC8B862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4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0CAF-5E80-45BB-982D-F2F413C482D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3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9DED-7355-4655-8CD2-5E471FBA45B5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0B3-63CF-4E22-8A2E-15E9198E9C39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9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6DAC-A63A-46DE-9BBA-0A20F38E8AEA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84FC-CEC7-449A-9466-C45BFA915CD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457200" y="1516063"/>
            <a:ext cx="8229600" cy="841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304800" y="152400"/>
            <a:ext cx="2286000" cy="99282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11175" y="6416675"/>
            <a:ext cx="8229600" cy="365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 of Savannah River 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F822CAB-69B2-4511-B481-521378C3B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7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981200"/>
            <a:ext cx="7467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Future of the Savannah River Site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Nicole Nelson-Jean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Savannah River Field Office Manager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September 12,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4C77-EFA1-4881-96D0-7B4DE87037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9CA7E4-FAAD-46CA-90D5-D6EC035E65BB}"/>
              </a:ext>
            </a:extLst>
          </p:cNvPr>
          <p:cNvSpPr/>
          <p:nvPr/>
        </p:nvSpPr>
        <p:spPr>
          <a:xfrm>
            <a:off x="533400" y="4313904"/>
            <a:ext cx="8175171" cy="2042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B88-CE1C-4F53-B5F3-3B76319E74C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14800" y="251146"/>
            <a:ext cx="4593771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NNSA Strategic Planning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1" y="2043872"/>
            <a:ext cx="2209800" cy="114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Strategic Vision </a:t>
            </a:r>
            <a:r>
              <a:rPr lang="en-US" sz="2000" dirty="0"/>
              <a:t>Identifies</a:t>
            </a:r>
            <a:r>
              <a:rPr lang="en-US" sz="2000" b="1" dirty="0"/>
              <a:t> </a:t>
            </a:r>
            <a:r>
              <a:rPr lang="en-US" sz="2000" dirty="0"/>
              <a:t>our values, principles, mission priorities, and goals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050" b="1952"/>
          <a:stretch/>
        </p:blipFill>
        <p:spPr>
          <a:xfrm>
            <a:off x="609600" y="4393313"/>
            <a:ext cx="5149341" cy="1931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24" y="1752213"/>
            <a:ext cx="1755476" cy="2286387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477000" y="1729775"/>
            <a:ext cx="2590800" cy="183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u="sng" dirty="0"/>
              <a:t>Governance and Management Framework</a:t>
            </a:r>
            <a:r>
              <a:rPr lang="en-US" sz="1700" b="1" i="1" u="sng" dirty="0"/>
              <a:t> </a:t>
            </a:r>
          </a:p>
          <a:p>
            <a:pPr marL="0" indent="0">
              <a:buNone/>
            </a:pPr>
            <a:r>
              <a:rPr lang="en-US" sz="1700" dirty="0"/>
              <a:t>Focuses on the NNSA Team approach to mission integration and strategic planning, and establishes clear roles and responsibilities across the enterprise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805149" y="4724400"/>
            <a:ext cx="2895601" cy="1241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/>
              <a:t>Strategic Integrated Roadmap </a:t>
            </a:r>
          </a:p>
          <a:p>
            <a:pPr marL="0" indent="0">
              <a:buNone/>
            </a:pPr>
            <a:r>
              <a:rPr lang="en-US" sz="2000" dirty="0"/>
              <a:t>Illustrates the path to achieving our goals now and into the future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35" y="1752212"/>
            <a:ext cx="1763989" cy="2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6381156"/>
            <a:ext cx="2133600" cy="365125"/>
          </a:xfrm>
        </p:spPr>
        <p:txBody>
          <a:bodyPr/>
          <a:lstStyle/>
          <a:p>
            <a:fld id="{7B5B1B88-CE1C-4F53-B5F3-3B76319E74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29000" y="295505"/>
            <a:ext cx="5619095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Future NNSA Work at SRS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26572" y="1665982"/>
            <a:ext cx="8512628" cy="32712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428" y="1665982"/>
            <a:ext cx="3945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/>
              <a:t>Planned NNSA Funding at SRS</a:t>
            </a:r>
          </a:p>
          <a:p>
            <a:pPr lvl="0"/>
            <a:r>
              <a:rPr lang="en-US" sz="1600" dirty="0"/>
              <a:t>Over $3.5B in total funding to SRS over the next five years is expected for all NNSA-related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9344" y="2819400"/>
            <a:ext cx="4245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Proposed Plutonium Pit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Nuclear Posture Review</a:t>
            </a:r>
            <a:r>
              <a:rPr lang="en-US" sz="1600" dirty="0"/>
              <a:t> requires NNSA to produce 80 plutonium pits per year by 2030.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NNSA’s preferred alternative is to produce 50 pits per year at SRS and 30 pits per year at Los Alamos National Laboratory.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28" y="2819400"/>
            <a:ext cx="411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Tritium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stockpile requires additional extractions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Overall, the Savannah River Tritium Enterprise is modernizing and will continue to be the Tritium Center of Excellence.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3779" y="1665982"/>
            <a:ext cx="424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Surplus Plutonium Disposition</a:t>
            </a:r>
          </a:p>
          <a:p>
            <a:r>
              <a:rPr lang="en-US" sz="1600" dirty="0"/>
              <a:t>NNSA will dilute and dispose of several MT of surplus plutonium.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1682131-CC5F-48B8-97A7-D5A7C5C21182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60344" r="871" b="7416"/>
          <a:stretch/>
        </p:blipFill>
        <p:spPr bwMode="auto">
          <a:xfrm>
            <a:off x="-6156" y="5003028"/>
            <a:ext cx="9144000" cy="18090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7C06FB8-A1E5-4A4C-9903-1BAF355C9895}"/>
              </a:ext>
            </a:extLst>
          </p:cNvPr>
          <p:cNvCxnSpPr>
            <a:cxnSpLocks/>
          </p:cNvCxnSpPr>
          <p:nvPr/>
        </p:nvCxnSpPr>
        <p:spPr>
          <a:xfrm>
            <a:off x="4495800" y="1665982"/>
            <a:ext cx="0" cy="3271264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B86DAD3-5214-4519-AE61-C848999D6B12}"/>
              </a:ext>
            </a:extLst>
          </p:cNvPr>
          <p:cNvCxnSpPr/>
          <p:nvPr/>
        </p:nvCxnSpPr>
        <p:spPr>
          <a:xfrm>
            <a:off x="326572" y="2743200"/>
            <a:ext cx="8512626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6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4953000" cy="1265238"/>
          </a:xfrm>
        </p:spPr>
        <p:txBody>
          <a:bodyPr>
            <a:normAutofit/>
          </a:bodyPr>
          <a:lstStyle/>
          <a:p>
            <a:r>
              <a:rPr lang="en-US" sz="3200" b="1" dirty="0"/>
              <a:t>Community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2362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Workforce Opportunities in Regional Careers (WORC): </a:t>
            </a:r>
            <a:r>
              <a:rPr lang="en-US" sz="1600" dirty="0"/>
              <a:t>NNSA recently committed an additional $5 million to local educational institutions to invest in the region and develop the workforce.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b="1" dirty="0"/>
              <a:t>State Relationships: </a:t>
            </a:r>
            <a:r>
              <a:rPr lang="en-US" sz="1600" dirty="0"/>
              <a:t>Meetings with Governor McMaster and staff, participate in Governor’s Nuclear Advisory Council, partnership with SC and GA Congressional Members.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b="1" dirty="0"/>
              <a:t>Local Community: </a:t>
            </a:r>
            <a:r>
              <a:rPr lang="en-US" sz="1600" dirty="0"/>
              <a:t>Regular meetings with Aiken Mayor, local Chambers of Commerce, State Legislators, County Council Members and community organizations.</a:t>
            </a:r>
            <a:endParaRPr lang="en-US" sz="1600" b="1" dirty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2CAB-69B2-4511-B481-521378C3B8C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5129" r="5555" b="25548"/>
          <a:stretch/>
        </p:blipFill>
        <p:spPr>
          <a:xfrm>
            <a:off x="2552700" y="4191000"/>
            <a:ext cx="4038600" cy="20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6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276</Words>
  <Application>Microsoft Office PowerPoint</Application>
  <PresentationFormat>On-screen Show (4:3)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NNSA Strategic Planning</vt:lpstr>
      <vt:lpstr>Future NNSA Work at SRS</vt:lpstr>
      <vt:lpstr>Community Involvement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DOEUSER</dc:creator>
  <cp:lastModifiedBy>Petrasek, Albert</cp:lastModifiedBy>
  <cp:revision>328</cp:revision>
  <cp:lastPrinted>2019-09-09T17:05:39Z</cp:lastPrinted>
  <dcterms:created xsi:type="dcterms:W3CDTF">2015-03-12T15:19:17Z</dcterms:created>
  <dcterms:modified xsi:type="dcterms:W3CDTF">2019-09-09T23:12:24Z</dcterms:modified>
</cp:coreProperties>
</file>