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258" r:id="rId2"/>
    <p:sldId id="265" r:id="rId3"/>
    <p:sldId id="273" r:id="rId4"/>
    <p:sldId id="260" r:id="rId5"/>
    <p:sldId id="261" r:id="rId6"/>
    <p:sldId id="267" r:id="rId7"/>
    <p:sldId id="263" r:id="rId8"/>
    <p:sldId id="271" r:id="rId9"/>
    <p:sldId id="268" r:id="rId10"/>
    <p:sldId id="264" r:id="rId11"/>
    <p:sldId id="272" r:id="rId12"/>
    <p:sldId id="269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301"/>
    <p:restoredTop sz="94674"/>
  </p:normalViewPr>
  <p:slideViewPr>
    <p:cSldViewPr snapToGrid="0" snapToObjects="1">
      <p:cViewPr varScale="1">
        <p:scale>
          <a:sx n="102" d="100"/>
          <a:sy n="102" d="100"/>
        </p:scale>
        <p:origin x="208" y="6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DD3AFC-A3B9-454A-9EE9-2DF42C7B24AE}" type="datetimeFigureOut">
              <a:rPr lang="en-US" smtClean="0"/>
              <a:t>2/13/18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E00692-3408-764E-957D-9C8DC9A389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2017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9F96A6-8703-D14C-8C51-DB8EDC3C37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2B9CA79-9F27-3248-99A6-68022C8A53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F83194-2BDD-FD4A-B4BC-A5389A3F4C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2/13/2018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462D83-35B5-464D-97E3-DF93C85B92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PHIL405/505 Philosophy of Lying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04D1A6-5911-214C-92CC-7A432C7658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8AE48-4289-F646-AE19-6B7EA5D054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4595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B75371-413F-9F41-82E1-4C41CFD8BF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92FDC48-0992-514A-8738-6A30E467B0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68E0A6-4F9E-C648-B7EC-F080FD8007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2/13/2018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EB1A13-1245-2840-A9B4-A81D5A3313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PHIL405/505 Philosophy of Lying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95A171-546A-6D4E-AB81-8FC2E33D7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8AE48-4289-F646-AE19-6B7EA5D054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79450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8C3E7FF-6D66-2C41-847D-31B673BDB3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724A6CA-AE97-7241-B1D6-F259B191F4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98A3CE-C9C1-1C47-A8FA-85E46225B9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2/13/2018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90541F-E5D5-C54A-865E-0BC7BB658D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PHIL405/505 Philosophy of Lying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ECD436-2539-624E-B367-DA2E0420E4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8AE48-4289-F646-AE19-6B7EA5D054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1534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6E352E-035A-2C4A-B5AE-24B0C13068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5E4E03-119B-1044-9737-6B8B9B3B47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61C04A-C1EE-C145-A0E3-A3CCF34C67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2/13/2018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7C3FDE-972E-D04D-817B-299D56474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PHIL405/505 Philosophy of Lying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A12BD3-CB62-3A4A-B27C-266A0566A3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8AE48-4289-F646-AE19-6B7EA5D054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690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EEB767-5AD9-1E45-B21E-7BA1B8CCA2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C47036-402B-384C-832A-26C0F92077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C7B3C9-57C9-EB42-A8C1-AA115D6FC7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2/13/2018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67D0E9-0FFC-C340-80B0-623830D50F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PHIL405/505 Philosophy of Lying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650F2E-A5B2-924B-8354-1B91614333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8AE48-4289-F646-AE19-6B7EA5D054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8006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6D6232-973B-6141-A68B-2718A10732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8FE07B-97E3-0947-87AC-CB2E8240AD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284764-77C0-E74B-8ED5-20BA541663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D2963F-A3A8-4544-8DB5-A90A635643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2/13/2018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7944F7-5F74-E64C-9B2F-9827337C7D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PHIL405/505 Philosophy of Lying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2B262F-849F-9D43-8852-A9E0C5A9D9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8AE48-4289-F646-AE19-6B7EA5D054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02034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E86BC8-BAC2-E94A-AEBA-6D7D097266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44530D-B4EF-F24F-AD35-31555C22D3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F2ACEE-0A1C-FF49-9BE8-78C7DDB8CB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5930E8D-A469-564D-BBEE-E2ACDA50DF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7104842-89AF-7B48-BEB4-0B77D0EF194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85ED2EA-11D7-B74E-97E0-B1F8F3BFCC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2/13/2018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B654DEA-FEAD-104B-98BC-4F4CAC9930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PHIL405/505 Philosophy of Lying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1BF1130-5D3E-6547-AAFF-01B439DFF6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8AE48-4289-F646-AE19-6B7EA5D054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7225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D036AA-B384-D448-A94F-6D00062DBC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9CC976E-6F7B-2341-9D21-160C6A6505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2/13/2018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543C8C-ED13-7744-B332-728B369083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PHIL405/505 Philosophy of Lying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A014FAA-B584-4245-A43C-FA8F3468A2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8AE48-4289-F646-AE19-6B7EA5D054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2046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F8BDA82-22B1-5540-8F21-A6CBCA87A9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2/13/2018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6F8453D-58B1-2B41-9744-420F28A2EB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PHIL405/505 Philosophy of Lying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300724-0379-FB43-9FC7-734DA0CD75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8AE48-4289-F646-AE19-6B7EA5D054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605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F39AFC-A631-DB4E-B763-B076DBCC6D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A61F0B-A6E6-174A-A665-460ECB4774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5DE1A5-0B21-5549-9E26-1789861749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21B1B0-C07E-2E44-A1BC-5F5E7B0397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2/13/2018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E16EE0-6B68-7E4F-9C56-1EF84F7DD2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PHIL405/505 Philosophy of Lying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CBFE04-3F3C-854E-8854-EDCC5ED5E0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8AE48-4289-F646-AE19-6B7EA5D054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784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7B1474-EEAE-D048-9796-98F5F63124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16497ED-78A7-C84C-A374-C4DC5D389EC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693D4B-B4C4-9247-91D2-C237F270D0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D9E171-82A9-AC4C-9051-73321E519D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2/13/2018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6151FF-F8C5-924A-A27D-C11DA6E485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PHIL405/505 Philosophy of Lying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EDFC28-EBFD-DC42-BD3E-06743BA783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8AE48-4289-F646-AE19-6B7EA5D054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955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8686AB4-7E36-CF44-8638-FA36DC3C66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C0D7F8-63D3-A64F-BA61-313E8FADDF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CDDBAC-F291-6948-9B81-5DB9D5FB78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2/13/2018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9AE1C9-51B7-264C-894E-42EEAAA633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PHIL405/505 Philosophy of Lying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201EB0-BC52-1743-AA45-DC6C15D542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88AE48-4289-F646-AE19-6B7EA5D054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3005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DC44C6-558A-BC44-AEB3-D561F7F993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2677"/>
            <a:ext cx="9144000" cy="2387600"/>
          </a:xfrm>
        </p:spPr>
        <p:txBody>
          <a:bodyPr/>
          <a:lstStyle/>
          <a:p>
            <a:r>
              <a:rPr lang="en-US" dirty="0"/>
              <a:t>Re: Christine </a:t>
            </a:r>
            <a:r>
              <a:rPr lang="en-US" dirty="0" err="1"/>
              <a:t>Korsgaard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5D536BF-4852-C346-9B7B-B34CB42F86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724708"/>
            <a:ext cx="9144000" cy="1655762"/>
          </a:xfrm>
        </p:spPr>
        <p:txBody>
          <a:bodyPr>
            <a:normAutofit/>
          </a:bodyPr>
          <a:lstStyle/>
          <a:p>
            <a:r>
              <a:rPr lang="en-US" sz="4800" b="1" i="1" dirty="0">
                <a:solidFill>
                  <a:schemeClr val="accent1">
                    <a:lumMod val="75000"/>
                  </a:schemeClr>
                </a:solidFill>
              </a:rPr>
              <a:t>What’s Wrong with Lying?</a:t>
            </a:r>
          </a:p>
        </p:txBody>
      </p:sp>
    </p:spTree>
    <p:extLst>
      <p:ext uri="{BB962C8B-B14F-4D97-AF65-F5344CB8AC3E}">
        <p14:creationId xmlns:p14="http://schemas.microsoft.com/office/powerpoint/2010/main" val="41945169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57683E1-8C04-8E4D-99A6-9AD078AAB2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91646"/>
          </a:xfrm>
        </p:spPr>
        <p:txBody>
          <a:bodyPr>
            <a:normAutofit/>
          </a:bodyPr>
          <a:lstStyle/>
          <a:p>
            <a:r>
              <a:rPr lang="en-US" sz="4000" b="1" dirty="0">
                <a:latin typeface="Calibri" panose="020F0502020204030204" pitchFamily="34" charset="0"/>
                <a:cs typeface="Calibri" panose="020F0502020204030204" pitchFamily="34" charset="0"/>
              </a:rPr>
              <a:t>Third approach: </a:t>
            </a:r>
            <a:r>
              <a:rPr lang="en-US" sz="4000" b="1" i="1" dirty="0">
                <a:latin typeface="Calibri" panose="020F0502020204030204" pitchFamily="34" charset="0"/>
                <a:cs typeface="Calibri" panose="020F0502020204030204" pitchFamily="34" charset="0"/>
              </a:rPr>
              <a:t>Kantian approach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0E626D7-0B69-3C4F-A1A4-A3D00552B5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8127"/>
            <a:ext cx="10515600" cy="5020191"/>
          </a:xfrm>
        </p:spPr>
        <p:txBody>
          <a:bodyPr/>
          <a:lstStyle/>
          <a:p>
            <a:pPr marL="0" indent="0">
              <a:buNone/>
            </a:pPr>
            <a:r>
              <a:rPr lang="en-US" sz="3100" b="1" dirty="0"/>
              <a:t>What is the Kantian approach?</a:t>
            </a:r>
          </a:p>
          <a:p>
            <a:r>
              <a:rPr lang="en-US" dirty="0"/>
              <a:t>Not about whether an act is good or bad, but about giving each person the right to decide how they should act</a:t>
            </a:r>
          </a:p>
          <a:p>
            <a:r>
              <a:rPr lang="en-US" dirty="0"/>
              <a:t>Respects people’s autonomy (ends not means)</a:t>
            </a:r>
          </a:p>
          <a:p>
            <a:r>
              <a:rPr lang="en-US" dirty="0"/>
              <a:t>Does not consider the consequences of an act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sz="3100" b="1" dirty="0">
                <a:solidFill>
                  <a:schemeClr val="accent1">
                    <a:lumMod val="75000"/>
                  </a:schemeClr>
                </a:solidFill>
              </a:rPr>
              <a:t>How does this explain why we feel that lying is morally wrong?</a:t>
            </a:r>
          </a:p>
          <a:p>
            <a:r>
              <a:rPr lang="en-US" dirty="0"/>
              <a:t>Lies are wrong because they deprive people of their right to decide how they should act</a:t>
            </a:r>
          </a:p>
          <a:p>
            <a:pPr marL="0" indent="0">
              <a:buNone/>
            </a:pPr>
            <a:endParaRPr lang="en-US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39E0058A-8C5C-9B44-BC51-2229DBB3544F}"/>
              </a:ext>
            </a:extLst>
          </p:cNvPr>
          <p:cNvCxnSpPr/>
          <p:nvPr/>
        </p:nvCxnSpPr>
        <p:spPr>
          <a:xfrm>
            <a:off x="838200" y="1156772"/>
            <a:ext cx="10515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429768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1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1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1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1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1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57683E1-8C04-8E4D-99A6-9AD078AAB2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91646"/>
          </a:xfrm>
        </p:spPr>
        <p:txBody>
          <a:bodyPr>
            <a:normAutofit/>
          </a:bodyPr>
          <a:lstStyle/>
          <a:p>
            <a:r>
              <a:rPr lang="en-US" sz="4000" b="1" dirty="0">
                <a:latin typeface="Calibri" panose="020F0502020204030204" pitchFamily="34" charset="0"/>
                <a:cs typeface="Calibri" panose="020F0502020204030204" pitchFamily="34" charset="0"/>
              </a:rPr>
              <a:t>Third approach: </a:t>
            </a:r>
            <a:r>
              <a:rPr lang="en-US" sz="4000" b="1" i="1" dirty="0">
                <a:latin typeface="Calibri" panose="020F0502020204030204" pitchFamily="34" charset="0"/>
                <a:cs typeface="Calibri" panose="020F0502020204030204" pitchFamily="34" charset="0"/>
              </a:rPr>
              <a:t>Kantian approach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0E626D7-0B69-3C4F-A1A4-A3D00552B5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8127"/>
            <a:ext cx="10515600" cy="502019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100" b="1" dirty="0"/>
              <a:t>Two examples (of our emphasis on self-determination):</a:t>
            </a:r>
          </a:p>
          <a:p>
            <a:pPr lvl="1"/>
            <a:r>
              <a:rPr lang="en-US" sz="2800" dirty="0"/>
              <a:t>Right to vote</a:t>
            </a:r>
          </a:p>
          <a:p>
            <a:pPr lvl="1"/>
            <a:r>
              <a:rPr lang="en-US" sz="2800" dirty="0"/>
              <a:t>Jury system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sz="3100" b="1" dirty="0"/>
              <a:t>Exception when paternalistic lies are permissible:</a:t>
            </a:r>
          </a:p>
          <a:p>
            <a:r>
              <a:rPr lang="en-US" dirty="0"/>
              <a:t>If hearer is not autonomous (unable to use reason)</a:t>
            </a:r>
          </a:p>
          <a:p>
            <a:r>
              <a:rPr lang="en-US" dirty="0"/>
              <a:t>Best justified when aim is to protect them or restore their autonomy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39E0058A-8C5C-9B44-BC51-2229DBB3544F}"/>
              </a:ext>
            </a:extLst>
          </p:cNvPr>
          <p:cNvCxnSpPr/>
          <p:nvPr/>
        </p:nvCxnSpPr>
        <p:spPr>
          <a:xfrm>
            <a:off x="838200" y="1156772"/>
            <a:ext cx="10515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469028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57683E1-8C04-8E4D-99A6-9AD078AAB2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91646"/>
          </a:xfrm>
        </p:spPr>
        <p:txBody>
          <a:bodyPr>
            <a:normAutofit/>
          </a:bodyPr>
          <a:lstStyle/>
          <a:p>
            <a:r>
              <a:rPr lang="en-US" sz="4000" b="1" dirty="0">
                <a:latin typeface="Calibri" panose="020F0502020204030204" pitchFamily="34" charset="0"/>
                <a:cs typeface="Calibri" panose="020F0502020204030204" pitchFamily="34" charset="0"/>
              </a:rPr>
              <a:t>Third approach: </a:t>
            </a:r>
            <a:r>
              <a:rPr lang="en-US" sz="4000" b="1" i="1" dirty="0">
                <a:latin typeface="Calibri" panose="020F0502020204030204" pitchFamily="34" charset="0"/>
                <a:cs typeface="Calibri" panose="020F0502020204030204" pitchFamily="34" charset="0"/>
              </a:rPr>
              <a:t>Kantian approach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0E626D7-0B69-3C4F-A1A4-A3D00552B5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8127"/>
            <a:ext cx="4946276" cy="5020191"/>
          </a:xfrm>
        </p:spPr>
        <p:txBody>
          <a:bodyPr/>
          <a:lstStyle/>
          <a:p>
            <a:pPr marL="0" indent="0">
              <a:buNone/>
            </a:pPr>
            <a:r>
              <a:rPr lang="en-US" sz="3100" b="1" dirty="0"/>
              <a:t>PROS</a:t>
            </a:r>
          </a:p>
          <a:p>
            <a:r>
              <a:rPr lang="en-US" dirty="0"/>
              <a:t>Consequentialists also agree this is important basis of why paternalistic lies are wrong</a:t>
            </a:r>
          </a:p>
          <a:p>
            <a:r>
              <a:rPr lang="en-US" dirty="0"/>
              <a:t>Comports with feeling that even excused or justified lies still seem wrong-</a:t>
            </a:r>
            <a:r>
              <a:rPr lang="en-US" dirty="0" err="1"/>
              <a:t>ish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DA364121-3C65-C047-867D-4BDC2CF68453}"/>
              </a:ext>
            </a:extLst>
          </p:cNvPr>
          <p:cNvCxnSpPr/>
          <p:nvPr/>
        </p:nvCxnSpPr>
        <p:spPr>
          <a:xfrm>
            <a:off x="838200" y="1156772"/>
            <a:ext cx="10515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5">
            <a:extLst>
              <a:ext uri="{FF2B5EF4-FFF2-40B4-BE49-F238E27FC236}">
                <a16:creationId xmlns:a16="http://schemas.microsoft.com/office/drawing/2014/main" id="{CF5C4BFA-646B-2347-917D-3D8613201C7F}"/>
              </a:ext>
            </a:extLst>
          </p:cNvPr>
          <p:cNvSpPr txBox="1">
            <a:spLocks/>
          </p:cNvSpPr>
          <p:nvPr/>
        </p:nvSpPr>
        <p:spPr>
          <a:xfrm>
            <a:off x="6241676" y="1362143"/>
            <a:ext cx="5112124" cy="50201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100" b="1" dirty="0"/>
              <a:t>CONS</a:t>
            </a:r>
          </a:p>
          <a:p>
            <a:r>
              <a:rPr lang="en-US" dirty="0"/>
              <a:t>It is intimidating to defend opinions on the basis of moral theories rather than empirical facts </a:t>
            </a:r>
          </a:p>
          <a:p>
            <a:r>
              <a:rPr lang="en-US" dirty="0"/>
              <a:t>It is frightening to think we must allow people to make uninformed and harmful choices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FB05074-E34D-6541-9524-68B2436279C2}"/>
              </a:ext>
            </a:extLst>
          </p:cNvPr>
          <p:cNvSpPr txBox="1"/>
          <p:nvPr/>
        </p:nvSpPr>
        <p:spPr>
          <a:xfrm>
            <a:off x="5078506" y="6408318"/>
            <a:ext cx="186914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END.</a:t>
            </a:r>
          </a:p>
        </p:txBody>
      </p:sp>
    </p:spTree>
    <p:extLst>
      <p:ext uri="{BB962C8B-B14F-4D97-AF65-F5344CB8AC3E}">
        <p14:creationId xmlns:p14="http://schemas.microsoft.com/office/powerpoint/2010/main" val="12659746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57683E1-8C04-8E4D-99A6-9AD078AAB2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91646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Why do we feel that lying is morally wrong?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0E626D7-0B69-3C4F-A1A4-A3D00552B5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8127"/>
            <a:ext cx="10515600" cy="2448767"/>
          </a:xfrm>
        </p:spPr>
        <p:txBody>
          <a:bodyPr/>
          <a:lstStyle/>
          <a:p>
            <a:pPr marL="0" indent="0">
              <a:buNone/>
            </a:pPr>
            <a:r>
              <a:rPr lang="en-US" sz="3100" b="1" dirty="0"/>
              <a:t>Why are we asking this question?</a:t>
            </a:r>
          </a:p>
          <a:p>
            <a:r>
              <a:rPr lang="en-US" sz="2800" dirty="0"/>
              <a:t>Lying is not always viewed as wrong</a:t>
            </a:r>
          </a:p>
          <a:p>
            <a:r>
              <a:rPr lang="en-US" dirty="0"/>
              <a:t>There must be a </a:t>
            </a:r>
            <a:r>
              <a:rPr lang="en-US" i="1" dirty="0"/>
              <a:t>reason </a:t>
            </a:r>
            <a:r>
              <a:rPr lang="en-US" sz="2800" dirty="0"/>
              <a:t>why lying is morally wrong in some cases and not in others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7ABADC41-B66F-5549-9679-2C5F71460530}"/>
              </a:ext>
            </a:extLst>
          </p:cNvPr>
          <p:cNvCxnSpPr/>
          <p:nvPr/>
        </p:nvCxnSpPr>
        <p:spPr>
          <a:xfrm>
            <a:off x="838200" y="1156772"/>
            <a:ext cx="10515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41E01028-5E4E-CA4F-BD8D-9D0BB648C3C0}"/>
              </a:ext>
            </a:extLst>
          </p:cNvPr>
          <p:cNvSpPr txBox="1"/>
          <p:nvPr/>
        </p:nvSpPr>
        <p:spPr>
          <a:xfrm>
            <a:off x="838200" y="4234847"/>
            <a:ext cx="10515600" cy="14311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100" b="1" dirty="0"/>
              <a:t>What’s the point? Why do we need to find out the reason?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We can look for that reason to help determine whether a statement is morally wrong or morally justifiable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3333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1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1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1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57683E1-8C04-8E4D-99A6-9AD078AAB2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91646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Why do we feel that lying is morally wrong?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0E626D7-0B69-3C4F-A1A4-A3D00552B5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8127"/>
            <a:ext cx="10515600" cy="489164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100" b="1" dirty="0"/>
              <a:t>Analyze three approaches:</a:t>
            </a:r>
          </a:p>
          <a:p>
            <a:pPr lvl="1"/>
            <a:r>
              <a:rPr lang="en-US" sz="2800" dirty="0"/>
              <a:t>Intuitionist approach</a:t>
            </a:r>
          </a:p>
          <a:p>
            <a:pPr lvl="1"/>
            <a:r>
              <a:rPr lang="en-US" sz="2800" dirty="0"/>
              <a:t>Consequentialist approach</a:t>
            </a:r>
          </a:p>
          <a:p>
            <a:pPr lvl="1"/>
            <a:r>
              <a:rPr lang="en-US" sz="2800" dirty="0"/>
              <a:t>Kantian approach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7ABADC41-B66F-5549-9679-2C5F71460530}"/>
              </a:ext>
            </a:extLst>
          </p:cNvPr>
          <p:cNvCxnSpPr/>
          <p:nvPr/>
        </p:nvCxnSpPr>
        <p:spPr>
          <a:xfrm>
            <a:off x="838200" y="1156772"/>
            <a:ext cx="10515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063044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57683E1-8C04-8E4D-99A6-9AD078AAB2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91646"/>
          </a:xfrm>
        </p:spPr>
        <p:txBody>
          <a:bodyPr>
            <a:normAutofit fontScale="90000"/>
          </a:bodyPr>
          <a:lstStyle/>
          <a:p>
            <a:r>
              <a:rPr lang="en-US" sz="4000" b="1" dirty="0">
                <a:latin typeface="Calibri" panose="020F0502020204030204" pitchFamily="34" charset="0"/>
                <a:cs typeface="Calibri" panose="020F0502020204030204" pitchFamily="34" charset="0"/>
              </a:rPr>
              <a:t>Methodology: What kind of lies should we analyze?</a:t>
            </a:r>
            <a:endParaRPr lang="en-US" sz="4000" b="1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0E626D7-0B69-3C4F-A1A4-A3D00552B5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8127"/>
            <a:ext cx="10515600" cy="5020191"/>
          </a:xfrm>
        </p:spPr>
        <p:txBody>
          <a:bodyPr/>
          <a:lstStyle/>
          <a:p>
            <a:r>
              <a:rPr lang="en-US" sz="3100" b="1" dirty="0"/>
              <a:t>Paternalistic lies</a:t>
            </a:r>
            <a:endParaRPr lang="en-US" sz="3100" dirty="0"/>
          </a:p>
          <a:p>
            <a:pPr lvl="1"/>
            <a:r>
              <a:rPr lang="en-US" sz="2800" dirty="0"/>
              <a:t>Form of benevolent lie </a:t>
            </a:r>
          </a:p>
          <a:p>
            <a:pPr lvl="1"/>
            <a:r>
              <a:rPr lang="en-US" sz="2800" dirty="0"/>
              <a:t>Typically told out of benevolence or to protect privacy</a:t>
            </a:r>
          </a:p>
          <a:p>
            <a:pPr lvl="1"/>
            <a:endParaRPr lang="en-US" dirty="0"/>
          </a:p>
          <a:p>
            <a:r>
              <a:rPr lang="en-US" sz="3100" b="1" dirty="0"/>
              <a:t>Why focus only paternalistic lies (in two person case)?</a:t>
            </a:r>
          </a:p>
          <a:p>
            <a:pPr lvl="1"/>
            <a:r>
              <a:rPr lang="en-US" sz="2800" dirty="0"/>
              <a:t>People are often tempted to tell these kinds of lies</a:t>
            </a:r>
          </a:p>
          <a:p>
            <a:pPr lvl="1"/>
            <a:r>
              <a:rPr lang="en-US" sz="2800" dirty="0"/>
              <a:t>Clear of morally complicating factors</a:t>
            </a:r>
          </a:p>
          <a:p>
            <a:endParaRPr lang="en-US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981286B0-1063-E044-B6A1-0BECACA169C6}"/>
              </a:ext>
            </a:extLst>
          </p:cNvPr>
          <p:cNvCxnSpPr/>
          <p:nvPr/>
        </p:nvCxnSpPr>
        <p:spPr>
          <a:xfrm>
            <a:off x="838200" y="1156772"/>
            <a:ext cx="10515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28744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1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1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1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1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1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57683E1-8C04-8E4D-99A6-9AD078AAB2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91646"/>
          </a:xfrm>
        </p:spPr>
        <p:txBody>
          <a:bodyPr>
            <a:normAutofit/>
          </a:bodyPr>
          <a:lstStyle/>
          <a:p>
            <a:r>
              <a:rPr lang="en-US" sz="4000" b="1" dirty="0">
                <a:latin typeface="Calibri" panose="020F0502020204030204" pitchFamily="34" charset="0"/>
                <a:cs typeface="Calibri" panose="020F0502020204030204" pitchFamily="34" charset="0"/>
              </a:rPr>
              <a:t>First approach: </a:t>
            </a:r>
            <a:r>
              <a:rPr lang="en-US" sz="4000" b="1" i="1" dirty="0">
                <a:latin typeface="Calibri" panose="020F0502020204030204" pitchFamily="34" charset="0"/>
                <a:cs typeface="Calibri" panose="020F0502020204030204" pitchFamily="34" charset="0"/>
              </a:rPr>
              <a:t>Intuitionist approach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0E626D7-0B69-3C4F-A1A4-A3D00552B5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8127"/>
            <a:ext cx="10515600" cy="5020191"/>
          </a:xfrm>
        </p:spPr>
        <p:txBody>
          <a:bodyPr/>
          <a:lstStyle/>
          <a:p>
            <a:pPr marL="0" indent="0">
              <a:buNone/>
            </a:pPr>
            <a:r>
              <a:rPr lang="en-US" sz="3100" b="1" dirty="0"/>
              <a:t>What is intuitionism?</a:t>
            </a:r>
            <a:r>
              <a:rPr lang="en-US" sz="3100" dirty="0"/>
              <a:t> </a:t>
            </a:r>
          </a:p>
          <a:p>
            <a:r>
              <a:rPr lang="en-US" dirty="0"/>
              <a:t>Moral truths are obvious</a:t>
            </a:r>
          </a:p>
          <a:p>
            <a:r>
              <a:rPr lang="en-US" dirty="0"/>
              <a:t>We know them through our own intuition</a:t>
            </a:r>
          </a:p>
          <a:p>
            <a:r>
              <a:rPr lang="en-US" dirty="0"/>
              <a:t>So basic they do not even require reasons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3100" b="1" dirty="0">
                <a:solidFill>
                  <a:schemeClr val="accent1">
                    <a:lumMod val="75000"/>
                  </a:schemeClr>
                </a:solidFill>
              </a:rPr>
              <a:t>How does this explain why we feel that lying is morally wrong?</a:t>
            </a:r>
          </a:p>
          <a:p>
            <a:r>
              <a:rPr lang="en-US" dirty="0"/>
              <a:t>Lies are wrong because they just are</a:t>
            </a:r>
          </a:p>
          <a:p>
            <a:r>
              <a:rPr lang="en-US" dirty="0"/>
              <a:t>If we intuitively feel they are wrong, then they are wrong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DA364121-3C65-C047-867D-4BDC2CF68453}"/>
              </a:ext>
            </a:extLst>
          </p:cNvPr>
          <p:cNvCxnSpPr/>
          <p:nvPr/>
        </p:nvCxnSpPr>
        <p:spPr>
          <a:xfrm>
            <a:off x="838200" y="1156772"/>
            <a:ext cx="10515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36954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1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1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1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1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1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1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57683E1-8C04-8E4D-99A6-9AD078AAB2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91646"/>
          </a:xfrm>
        </p:spPr>
        <p:txBody>
          <a:bodyPr>
            <a:normAutofit/>
          </a:bodyPr>
          <a:lstStyle/>
          <a:p>
            <a:r>
              <a:rPr lang="en-US" sz="4000" b="1" dirty="0">
                <a:latin typeface="Calibri" panose="020F0502020204030204" pitchFamily="34" charset="0"/>
                <a:cs typeface="Calibri" panose="020F0502020204030204" pitchFamily="34" charset="0"/>
              </a:rPr>
              <a:t>First approach: </a:t>
            </a:r>
            <a:r>
              <a:rPr lang="en-US" sz="4000" b="1" i="1" dirty="0">
                <a:latin typeface="Calibri" panose="020F0502020204030204" pitchFamily="34" charset="0"/>
                <a:cs typeface="Calibri" panose="020F0502020204030204" pitchFamily="34" charset="0"/>
              </a:rPr>
              <a:t>Intuitionist approach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0E626D7-0B69-3C4F-A1A4-A3D00552B5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8127"/>
            <a:ext cx="4946276" cy="5020191"/>
          </a:xfrm>
        </p:spPr>
        <p:txBody>
          <a:bodyPr/>
          <a:lstStyle/>
          <a:p>
            <a:pPr marL="0" indent="0">
              <a:buNone/>
            </a:pPr>
            <a:r>
              <a:rPr lang="en-US" sz="3100" b="1" dirty="0"/>
              <a:t>PROS</a:t>
            </a:r>
          </a:p>
          <a:p>
            <a:r>
              <a:rPr lang="en-US" dirty="0"/>
              <a:t>Comports with common sense</a:t>
            </a:r>
          </a:p>
          <a:p>
            <a:r>
              <a:rPr lang="en-US" dirty="0"/>
              <a:t>Model seems intuitive</a:t>
            </a:r>
          </a:p>
          <a:p>
            <a:r>
              <a:rPr lang="en-US" dirty="0"/>
              <a:t>Preserves feeling that even excused or justified lies still seem wrong-</a:t>
            </a:r>
            <a:r>
              <a:rPr lang="en-US" dirty="0" err="1"/>
              <a:t>ish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DA364121-3C65-C047-867D-4BDC2CF68453}"/>
              </a:ext>
            </a:extLst>
          </p:cNvPr>
          <p:cNvCxnSpPr/>
          <p:nvPr/>
        </p:nvCxnSpPr>
        <p:spPr>
          <a:xfrm>
            <a:off x="838200" y="1156772"/>
            <a:ext cx="10515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5">
            <a:extLst>
              <a:ext uri="{FF2B5EF4-FFF2-40B4-BE49-F238E27FC236}">
                <a16:creationId xmlns:a16="http://schemas.microsoft.com/office/drawing/2014/main" id="{CF5C4BFA-646B-2347-917D-3D8613201C7F}"/>
              </a:ext>
            </a:extLst>
          </p:cNvPr>
          <p:cNvSpPr txBox="1">
            <a:spLocks/>
          </p:cNvSpPr>
          <p:nvPr/>
        </p:nvSpPr>
        <p:spPr>
          <a:xfrm>
            <a:off x="6241676" y="1362143"/>
            <a:ext cx="5112124" cy="50201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100" b="1" dirty="0"/>
              <a:t>CONS</a:t>
            </a:r>
          </a:p>
          <a:p>
            <a:r>
              <a:rPr lang="en-US" dirty="0"/>
              <a:t>Does not distinguish justified lies from impermissible lies</a:t>
            </a:r>
          </a:p>
          <a:p>
            <a:r>
              <a:rPr lang="en-US" dirty="0"/>
              <a:t>No method for resolving conflicts of moral duty</a:t>
            </a:r>
          </a:p>
          <a:p>
            <a:r>
              <a:rPr lang="en-US" dirty="0"/>
              <a:t>Makes task of comparing moral duties superfluous</a:t>
            </a:r>
          </a:p>
          <a:p>
            <a:r>
              <a:rPr lang="en-US" i="1" dirty="0"/>
              <a:t>Gives no reason why we feel lying is morally wrong</a:t>
            </a:r>
          </a:p>
          <a:p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99425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57683E1-8C04-8E4D-99A6-9AD078AAB2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91646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Second approach: </a:t>
            </a:r>
            <a:r>
              <a:rPr lang="en-US" b="1" i="1" dirty="0">
                <a:latin typeface="Calibri" panose="020F0502020204030204" pitchFamily="34" charset="0"/>
                <a:cs typeface="Calibri" panose="020F0502020204030204" pitchFamily="34" charset="0"/>
              </a:rPr>
              <a:t>Consequentialist approach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0E626D7-0B69-3C4F-A1A4-A3D00552B5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8127"/>
            <a:ext cx="10515600" cy="50201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100" b="1" dirty="0"/>
              <a:t>What is consequentialism?</a:t>
            </a:r>
          </a:p>
          <a:p>
            <a:r>
              <a:rPr lang="en-US" dirty="0"/>
              <a:t>The morality of an action is determined entirely by its consequences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3100" b="1" dirty="0">
                <a:solidFill>
                  <a:schemeClr val="accent1">
                    <a:lumMod val="75000"/>
                  </a:schemeClr>
                </a:solidFill>
              </a:rPr>
              <a:t>How does this explain why we feel that lying is morally wrong?</a:t>
            </a:r>
          </a:p>
          <a:p>
            <a:r>
              <a:rPr lang="en-US" dirty="0"/>
              <a:t>Lies are wrong because they do more harm than good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39E0058A-8C5C-9B44-BC51-2229DBB3544F}"/>
              </a:ext>
            </a:extLst>
          </p:cNvPr>
          <p:cNvCxnSpPr/>
          <p:nvPr/>
        </p:nvCxnSpPr>
        <p:spPr>
          <a:xfrm>
            <a:off x="838200" y="1156772"/>
            <a:ext cx="10515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65132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57683E1-8C04-8E4D-99A6-9AD078AAB2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91646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Second approach: </a:t>
            </a:r>
            <a:r>
              <a:rPr lang="en-US" b="1" i="1" dirty="0">
                <a:latin typeface="Calibri" panose="020F0502020204030204" pitchFamily="34" charset="0"/>
                <a:cs typeface="Calibri" panose="020F0502020204030204" pitchFamily="34" charset="0"/>
              </a:rPr>
              <a:t>Consequentialist approach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0E626D7-0B69-3C4F-A1A4-A3D00552B5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8127"/>
            <a:ext cx="10515600" cy="50201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100" b="1" dirty="0"/>
              <a:t>But why do we feel that even paternalistic lies are wrong-</a:t>
            </a:r>
            <a:r>
              <a:rPr lang="en-US" sz="3100" b="1" dirty="0" err="1"/>
              <a:t>ish</a:t>
            </a:r>
            <a:r>
              <a:rPr lang="en-US" sz="3100" b="1" dirty="0"/>
              <a:t>?</a:t>
            </a:r>
          </a:p>
          <a:p>
            <a:r>
              <a:rPr lang="en-US" dirty="0"/>
              <a:t>People are the best judges of what is good or bad for them and paternalistic lies deprive them of the agency to choose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sz="3100" b="1" dirty="0"/>
              <a:t>Consequentialist approach is based on two assumptions: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There is an objectively determinable notion of what is beneficial (good) and what is harmful (bad)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People are the best judges of what is good or bad for themselves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39E0058A-8C5C-9B44-BC51-2229DBB3544F}"/>
              </a:ext>
            </a:extLst>
          </p:cNvPr>
          <p:cNvCxnSpPr/>
          <p:nvPr/>
        </p:nvCxnSpPr>
        <p:spPr>
          <a:xfrm>
            <a:off x="838200" y="1156772"/>
            <a:ext cx="10515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947534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57683E1-8C04-8E4D-99A6-9AD078AAB2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91646"/>
          </a:xfrm>
        </p:spPr>
        <p:txBody>
          <a:bodyPr>
            <a:normAutofit/>
          </a:bodyPr>
          <a:lstStyle/>
          <a:p>
            <a:r>
              <a:rPr lang="en-US" sz="4000" b="1" dirty="0">
                <a:latin typeface="Calibri" panose="020F0502020204030204" pitchFamily="34" charset="0"/>
                <a:cs typeface="Calibri" panose="020F0502020204030204" pitchFamily="34" charset="0"/>
              </a:rPr>
              <a:t>Second approach: </a:t>
            </a:r>
            <a:r>
              <a:rPr lang="en-US" sz="4000" b="1" i="1" dirty="0">
                <a:latin typeface="Calibri" panose="020F0502020204030204" pitchFamily="34" charset="0"/>
                <a:cs typeface="Calibri" panose="020F0502020204030204" pitchFamily="34" charset="0"/>
              </a:rPr>
              <a:t>Consequentialist approach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0E626D7-0B69-3C4F-A1A4-A3D00552B5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8127"/>
            <a:ext cx="4946276" cy="5020191"/>
          </a:xfrm>
        </p:spPr>
        <p:txBody>
          <a:bodyPr/>
          <a:lstStyle/>
          <a:p>
            <a:pPr marL="0" indent="0">
              <a:buNone/>
            </a:pPr>
            <a:r>
              <a:rPr lang="en-US" sz="3100" b="1" dirty="0"/>
              <a:t>PROS</a:t>
            </a:r>
          </a:p>
          <a:p>
            <a:r>
              <a:rPr lang="en-US" dirty="0"/>
              <a:t>Gives us definitive guidance</a:t>
            </a:r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DA364121-3C65-C047-867D-4BDC2CF68453}"/>
              </a:ext>
            </a:extLst>
          </p:cNvPr>
          <p:cNvCxnSpPr/>
          <p:nvPr/>
        </p:nvCxnSpPr>
        <p:spPr>
          <a:xfrm>
            <a:off x="838200" y="1156772"/>
            <a:ext cx="10515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5">
            <a:extLst>
              <a:ext uri="{FF2B5EF4-FFF2-40B4-BE49-F238E27FC236}">
                <a16:creationId xmlns:a16="http://schemas.microsoft.com/office/drawing/2014/main" id="{CF5C4BFA-646B-2347-917D-3D8613201C7F}"/>
              </a:ext>
            </a:extLst>
          </p:cNvPr>
          <p:cNvSpPr txBox="1">
            <a:spLocks/>
          </p:cNvSpPr>
          <p:nvPr/>
        </p:nvSpPr>
        <p:spPr>
          <a:xfrm>
            <a:off x="6241676" y="1362143"/>
            <a:ext cx="5112124" cy="50201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100" b="1" dirty="0"/>
              <a:t>CONS</a:t>
            </a:r>
          </a:p>
          <a:p>
            <a:r>
              <a:rPr lang="en-US" dirty="0"/>
              <a:t>Does not comport with feeling that even excused or justified lies still seem wrong-</a:t>
            </a:r>
            <a:r>
              <a:rPr lang="en-US" dirty="0" err="1"/>
              <a:t>ish</a:t>
            </a:r>
            <a:endParaRPr lang="en-US" dirty="0"/>
          </a:p>
          <a:p>
            <a:r>
              <a:rPr lang="en-US" dirty="0"/>
              <a:t>Determining what is objectively beneficial (good) and harmful (bad) is impossible</a:t>
            </a:r>
          </a:p>
          <a:p>
            <a:r>
              <a:rPr lang="en-US" dirty="0"/>
              <a:t>Its two assumptions are incompatible (one is objective, one is subjective)</a:t>
            </a:r>
          </a:p>
          <a:p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64372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235</TotalTime>
  <Words>642</Words>
  <Application>Microsoft Macintosh PowerPoint</Application>
  <PresentationFormat>Widescreen</PresentationFormat>
  <Paragraphs>98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Re: Christine Korsgaard</vt:lpstr>
      <vt:lpstr>Why do we feel that lying is morally wrong?</vt:lpstr>
      <vt:lpstr>Why do we feel that lying is morally wrong?</vt:lpstr>
      <vt:lpstr>Methodology: What kind of lies should we analyze?</vt:lpstr>
      <vt:lpstr>First approach: Intuitionist approach</vt:lpstr>
      <vt:lpstr>First approach: Intuitionist approach</vt:lpstr>
      <vt:lpstr>Second approach: Consequentialist approach</vt:lpstr>
      <vt:lpstr>Second approach: Consequentialist approach</vt:lpstr>
      <vt:lpstr>Second approach: Consequentialist approach</vt:lpstr>
      <vt:lpstr>Third approach: Kantian approach</vt:lpstr>
      <vt:lpstr>Third approach: Kantian approach</vt:lpstr>
      <vt:lpstr>Third approach: Kantian approach</vt:lpstr>
    </vt:vector>
  </TitlesOfParts>
  <Company/>
  <LinksUpToDate>false</LinksUpToDate>
  <SharedDoc>false</SharedDoc>
  <HyperlinksChanged>false</HyperlinksChanged>
  <AppVersion>16.0010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Re: Christine Korsgaard</dc:title>
  <dc:creator>Poplar, David - (poplar)</dc:creator>
  <cp:lastModifiedBy>Poplar, David - (poplar)</cp:lastModifiedBy>
  <cp:revision>25</cp:revision>
  <dcterms:created xsi:type="dcterms:W3CDTF">2018-02-12T06:47:14Z</dcterms:created>
  <dcterms:modified xsi:type="dcterms:W3CDTF">2018-02-13T19:07:31Z</dcterms:modified>
</cp:coreProperties>
</file>