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2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4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29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5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1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2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B5FCC-AB8C-4946-9E2A-7FE0E9685DC8}" type="datetimeFigureOut">
              <a:rPr lang="en-US" smtClean="0"/>
              <a:t>6/1/16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C7AC2-57AB-0F47-9534-763048420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8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kbumreading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1074"/>
            <a:ext cx="7772400" cy="1470025"/>
          </a:xfrm>
        </p:spPr>
        <p:txBody>
          <a:bodyPr/>
          <a:lstStyle/>
          <a:p>
            <a:r>
              <a:rPr lang="en-US" dirty="0" smtClean="0"/>
              <a:t>WRITING Literacy </a:t>
            </a:r>
            <a:r>
              <a:rPr lang="en-US" dirty="0" smtClean="0"/>
              <a:t>Tools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OPINION WALK (Grades K-5)</a:t>
            </a:r>
            <a:br>
              <a:rPr lang="en-US" sz="1800" dirty="0" smtClean="0"/>
            </a:br>
            <a:r>
              <a:rPr lang="en-US" sz="1800" dirty="0" smtClean="0"/>
              <a:t>ARGUMENT WALK ( GRADES 6-12)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582"/>
            <a:ext cx="6400800" cy="17526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www.kbumreading.com</a:t>
            </a:r>
            <a:endParaRPr lang="en-US" dirty="0" smtClean="0"/>
          </a:p>
          <a:p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49580"/>
            <a:ext cx="7772400" cy="310854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Cut out each of the </a:t>
            </a:r>
            <a:r>
              <a:rPr lang="en-US" sz="2800" dirty="0" smtClean="0"/>
              <a:t> </a:t>
            </a:r>
            <a:r>
              <a:rPr lang="en-US" sz="2800" dirty="0" smtClean="0"/>
              <a:t>Steps in the Walk.</a:t>
            </a:r>
          </a:p>
          <a:p>
            <a:endParaRPr lang="en-US" sz="2800" dirty="0"/>
          </a:p>
          <a:p>
            <a:r>
              <a:rPr lang="en-US" sz="2800" dirty="0" smtClean="0"/>
              <a:t>Glue them onto large index cards or card stock.</a:t>
            </a:r>
          </a:p>
          <a:p>
            <a:endParaRPr lang="en-US" sz="2800" dirty="0"/>
          </a:p>
          <a:p>
            <a:r>
              <a:rPr lang="en-US" sz="2800" dirty="0" smtClean="0"/>
              <a:t>After laminating individual cards, join them together to make a sequential line of steps in writing an opinion paper.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364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8" y="362160"/>
            <a:ext cx="4197679" cy="317035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945" y="376785"/>
            <a:ext cx="3809147" cy="315572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2036" y="3708839"/>
            <a:ext cx="3906622" cy="3006457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947402" y="2963503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37460" y="3080144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35186" y="6345964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2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61" y="302157"/>
            <a:ext cx="3817071" cy="311435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8318" y="302156"/>
            <a:ext cx="4218733" cy="311435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3166" y="3554557"/>
            <a:ext cx="3711132" cy="3129379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947402" y="2963503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1378" y="2931237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18171" y="6314604"/>
            <a:ext cx="32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3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39252" y="302157"/>
            <a:ext cx="4162978" cy="2800767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CLAIM</a:t>
            </a:r>
          </a:p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Make a claim.</a:t>
            </a:r>
          </a:p>
          <a:p>
            <a:pPr algn="ctr"/>
            <a:r>
              <a:rPr lang="en-US" sz="2800" dirty="0" smtClean="0">
                <a:latin typeface="Arial"/>
                <a:cs typeface="Arial"/>
              </a:rPr>
              <a:t>( Your position</a:t>
            </a:r>
            <a:r>
              <a:rPr lang="is-IS" sz="2800" dirty="0" smtClean="0">
                <a:latin typeface="Arial"/>
                <a:cs typeface="Arial"/>
              </a:rPr>
              <a:t>…the statement you will prove)</a:t>
            </a:r>
            <a:endParaRPr lang="en-US" sz="2800" dirty="0" smtClean="0">
              <a:latin typeface="Arial"/>
              <a:cs typeface="Arial"/>
            </a:endParaRPr>
          </a:p>
          <a:p>
            <a:pPr algn="ctr"/>
            <a:endParaRPr lang="en-US" sz="14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14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2000" b="1" dirty="0">
              <a:latin typeface="Arial Rounded MT Bold"/>
              <a:cs typeface="Arial Rounded MT 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518" y="302157"/>
            <a:ext cx="4162978" cy="2831545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4400" b="1" dirty="0" smtClean="0"/>
              <a:t>ARGUMENT</a:t>
            </a:r>
          </a:p>
          <a:p>
            <a:pPr algn="ctr"/>
            <a:r>
              <a:rPr lang="en-US" sz="4400" b="1" dirty="0" smtClean="0"/>
              <a:t>WALK</a:t>
            </a:r>
            <a:endParaRPr lang="en-US" sz="4400" b="1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75007" y="3417467"/>
            <a:ext cx="4162978" cy="2800767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PROVIDE EVIDENCE</a:t>
            </a:r>
          </a:p>
          <a:p>
            <a:pPr algn="ctr"/>
            <a:r>
              <a:rPr lang="en-US" sz="2800" dirty="0" smtClean="0">
                <a:latin typeface="Arial"/>
                <a:cs typeface="Arial"/>
              </a:rPr>
              <a:t>( Provide Evidence to support claim )</a:t>
            </a:r>
          </a:p>
          <a:p>
            <a:pPr algn="ctr"/>
            <a:endParaRPr lang="en-US" sz="16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1600" b="1" dirty="0">
              <a:latin typeface="Arial Rounded MT Bold"/>
              <a:cs typeface="Arial Rounded MT Bold"/>
            </a:endParaRPr>
          </a:p>
          <a:p>
            <a:pPr algn="ctr"/>
            <a:endParaRPr lang="en-US" sz="1600" b="1" dirty="0">
              <a:latin typeface="Arial Rounded MT Bold"/>
              <a:cs typeface="Arial Rounded MT Bold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19" y="2271206"/>
            <a:ext cx="1455775" cy="6748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0785" y="2237522"/>
            <a:ext cx="814400" cy="814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1063" y="5405535"/>
            <a:ext cx="810865" cy="6264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28943" y="582158"/>
            <a:ext cx="2469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GRADES 6-12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4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39252" y="302157"/>
            <a:ext cx="4162978" cy="2739211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REBUTTAL</a:t>
            </a:r>
          </a:p>
          <a:p>
            <a:pPr algn="ctr"/>
            <a:r>
              <a:rPr lang="en-US" sz="2800" b="1" dirty="0" smtClean="0">
                <a:latin typeface="Arial Rounded MT Bold"/>
                <a:cs typeface="Arial Rounded MT Bold"/>
              </a:rPr>
              <a:t>Refute counter claim.</a:t>
            </a:r>
          </a:p>
          <a:p>
            <a:pPr algn="ctr"/>
            <a:r>
              <a:rPr lang="en-US" sz="2800" dirty="0" smtClean="0">
                <a:latin typeface="Arial"/>
                <a:cs typeface="Arial"/>
              </a:rPr>
              <a:t>( Say why you disagree</a:t>
            </a:r>
            <a:r>
              <a:rPr lang="is-IS" sz="2800" dirty="0" smtClean="0">
                <a:latin typeface="Arial"/>
                <a:cs typeface="Arial"/>
              </a:rPr>
              <a:t>)</a:t>
            </a:r>
          </a:p>
          <a:p>
            <a:pPr algn="ctr"/>
            <a:endParaRPr lang="en-US" sz="1400" dirty="0" smtClean="0">
              <a:latin typeface="Arial"/>
              <a:cs typeface="Arial"/>
            </a:endParaRPr>
          </a:p>
          <a:p>
            <a:pPr algn="ctr"/>
            <a:endParaRPr lang="en-US" sz="900" dirty="0" smtClean="0">
              <a:latin typeface="Arial"/>
              <a:cs typeface="Arial"/>
            </a:endParaRPr>
          </a:p>
          <a:p>
            <a:pPr algn="ctr"/>
            <a:endParaRPr lang="en-US" sz="900" dirty="0" smtClean="0">
              <a:latin typeface="Arial"/>
              <a:cs typeface="Arial"/>
            </a:endParaRPr>
          </a:p>
          <a:p>
            <a:pPr algn="ctr"/>
            <a:endParaRPr lang="en-US" sz="14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14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2000" b="1" dirty="0">
              <a:latin typeface="Arial Rounded MT Bold"/>
              <a:cs typeface="Arial Rounded MT 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518" y="262753"/>
            <a:ext cx="4162978" cy="2877711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4400" b="1" dirty="0" smtClean="0"/>
              <a:t>COUNTER CLAIM</a:t>
            </a:r>
          </a:p>
          <a:p>
            <a:pPr algn="ctr"/>
            <a:r>
              <a:rPr lang="en-US" sz="2800" dirty="0" smtClean="0">
                <a:latin typeface="Arial"/>
                <a:cs typeface="Arial"/>
              </a:rPr>
              <a:t>(State the counter claim)</a:t>
            </a:r>
            <a:endParaRPr lang="en-US" dirty="0">
              <a:latin typeface="Arial"/>
              <a:cs typeface="Arial"/>
            </a:endParaRPr>
          </a:p>
          <a:p>
            <a:pPr algn="ctr"/>
            <a:endParaRPr lang="en-US" sz="2800" dirty="0">
              <a:latin typeface="Arial"/>
              <a:cs typeface="Arial"/>
            </a:endParaRPr>
          </a:p>
          <a:p>
            <a:pPr algn="ctr"/>
            <a:endParaRPr lang="en-US" dirty="0" smtClean="0"/>
          </a:p>
          <a:p>
            <a:pPr algn="ctr"/>
            <a:endParaRPr lang="en-US" sz="900" dirty="0" smtClean="0"/>
          </a:p>
          <a:p>
            <a:pPr algn="ctr"/>
            <a:endParaRPr lang="en-US" sz="900" dirty="0"/>
          </a:p>
          <a:p>
            <a:pPr algn="ctr"/>
            <a:endParaRPr lang="en-US" sz="900" dirty="0"/>
          </a:p>
        </p:txBody>
      </p:sp>
      <p:sp>
        <p:nvSpPr>
          <p:cNvPr id="8" name="TextBox 7"/>
          <p:cNvSpPr txBox="1"/>
          <p:nvPr/>
        </p:nvSpPr>
        <p:spPr>
          <a:xfrm>
            <a:off x="2375007" y="3417467"/>
            <a:ext cx="4162978" cy="2800767"/>
          </a:xfrm>
          <a:prstGeom prst="rect">
            <a:avLst/>
          </a:prstGeom>
          <a:noFill/>
          <a:ln w="762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CONCLUDE</a:t>
            </a:r>
          </a:p>
          <a:p>
            <a:pPr algn="ctr"/>
            <a:r>
              <a:rPr lang="en-US" sz="3600" b="1" dirty="0" smtClean="0">
                <a:latin typeface="Arial Rounded MT Bold"/>
                <a:cs typeface="Arial Rounded MT Bold"/>
              </a:rPr>
              <a:t>ARGUMENT</a:t>
            </a:r>
          </a:p>
          <a:p>
            <a:pPr algn="ctr"/>
            <a:r>
              <a:rPr lang="en-US" sz="2800" dirty="0" smtClean="0">
                <a:latin typeface="Arial"/>
                <a:cs typeface="Arial"/>
              </a:rPr>
              <a:t>( Effective Conclusion tied back to Claim)</a:t>
            </a:r>
          </a:p>
          <a:p>
            <a:pPr algn="ctr"/>
            <a:endParaRPr lang="en-US" sz="1600" b="1" dirty="0" smtClean="0">
              <a:latin typeface="Arial Rounded MT Bold"/>
              <a:cs typeface="Arial Rounded MT Bold"/>
            </a:endParaRPr>
          </a:p>
          <a:p>
            <a:pPr algn="ctr"/>
            <a:endParaRPr lang="en-US" sz="1600" b="1" dirty="0">
              <a:latin typeface="Arial Rounded MT Bold"/>
              <a:cs typeface="Arial Rounded MT Bold"/>
            </a:endParaRPr>
          </a:p>
          <a:p>
            <a:pPr algn="ctr"/>
            <a:endParaRPr lang="en-US" sz="1600" b="1" dirty="0">
              <a:latin typeface="Arial Rounded MT Bold"/>
              <a:cs typeface="Arial Rounded MT Bold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20785" b="22445"/>
          <a:stretch/>
        </p:blipFill>
        <p:spPr>
          <a:xfrm>
            <a:off x="5665129" y="1781757"/>
            <a:ext cx="1745711" cy="10408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104" y="1964781"/>
            <a:ext cx="1208254" cy="10384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5565" y="5390462"/>
            <a:ext cx="1181862" cy="66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36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6167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111</Words>
  <Application>Microsoft Macintosh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WRITING Literacy Tools OPINION WALK (Grades K-5) ARGUMENT WALK ( GRADES 6-12)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Bumgardner</dc:creator>
  <cp:lastModifiedBy>Bumgardner</cp:lastModifiedBy>
  <cp:revision>19</cp:revision>
  <cp:lastPrinted>2015-04-25T15:41:16Z</cp:lastPrinted>
  <dcterms:created xsi:type="dcterms:W3CDTF">2015-03-30T01:30:13Z</dcterms:created>
  <dcterms:modified xsi:type="dcterms:W3CDTF">2016-06-01T19:26:56Z</dcterms:modified>
</cp:coreProperties>
</file>