
<file path=[Content_Types].xml><?xml version="1.0" encoding="utf-8"?>
<Types xmlns="http://schemas.openxmlformats.org/package/2006/content-types">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1.xml" ContentType="application/vnd.openxmlformats-officedocument.drawingml.chartshapes+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 id="2147483887" r:id="rId2"/>
  </p:sldMasterIdLst>
  <p:notesMasterIdLst>
    <p:notesMasterId r:id="rId28"/>
  </p:notesMasterIdLst>
  <p:handoutMasterIdLst>
    <p:handoutMasterId r:id="rId29"/>
  </p:handoutMasterIdLst>
  <p:sldIdLst>
    <p:sldId id="256" r:id="rId3"/>
    <p:sldId id="265" r:id="rId4"/>
    <p:sldId id="302" r:id="rId5"/>
    <p:sldId id="259" r:id="rId6"/>
    <p:sldId id="313" r:id="rId7"/>
    <p:sldId id="275" r:id="rId8"/>
    <p:sldId id="309" r:id="rId9"/>
    <p:sldId id="310" r:id="rId10"/>
    <p:sldId id="283" r:id="rId11"/>
    <p:sldId id="308" r:id="rId12"/>
    <p:sldId id="307" r:id="rId13"/>
    <p:sldId id="277" r:id="rId14"/>
    <p:sldId id="271" r:id="rId15"/>
    <p:sldId id="311" r:id="rId16"/>
    <p:sldId id="296" r:id="rId17"/>
    <p:sldId id="298" r:id="rId18"/>
    <p:sldId id="291" r:id="rId19"/>
    <p:sldId id="292" r:id="rId20"/>
    <p:sldId id="270" r:id="rId21"/>
    <p:sldId id="294" r:id="rId22"/>
    <p:sldId id="274" r:id="rId23"/>
    <p:sldId id="279" r:id="rId24"/>
    <p:sldId id="284" r:id="rId25"/>
    <p:sldId id="273" r:id="rId26"/>
    <p:sldId id="287"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wn Clerk" initials="TC"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3" autoAdjust="0"/>
    <p:restoredTop sz="96433" autoAdjust="0"/>
  </p:normalViewPr>
  <p:slideViewPr>
    <p:cSldViewPr>
      <p:cViewPr varScale="1">
        <p:scale>
          <a:sx n="85" d="100"/>
          <a:sy n="85" d="100"/>
        </p:scale>
        <p:origin x="1272"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7" d="100"/>
          <a:sy n="87" d="100"/>
        </p:scale>
        <p:origin x="380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2000" dirty="0"/>
              <a:t>Where </a:t>
            </a:r>
            <a:r>
              <a:rPr lang="en-US" sz="2000" dirty="0" smtClean="0"/>
              <a:t>did </a:t>
            </a:r>
            <a:r>
              <a:rPr lang="en-US" sz="2000" dirty="0"/>
              <a:t>our money come </a:t>
            </a:r>
            <a:r>
              <a:rPr lang="en-US" sz="2000" dirty="0" smtClean="0"/>
              <a:t>from in 2019 YTD = </a:t>
            </a:r>
            <a:r>
              <a:rPr lang="en-US" sz="2000" baseline="0" dirty="0" smtClean="0"/>
              <a:t> $1,799,119.63 (as of 8/19/2019)</a:t>
            </a:r>
            <a:r>
              <a:rPr lang="en-US" sz="2000" dirty="0" smtClean="0"/>
              <a:t>?</a:t>
            </a:r>
            <a:endParaRPr lang="en-US" sz="2000" dirty="0"/>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a:outerShdw blurRad="254000" sx="102000" sy="102000" algn="ctr" rotWithShape="0">
                <a:prstClr val="black">
                  <a:alpha val="20000"/>
                </a:prstClr>
              </a:outerShdw>
            </a:effectLst>
          </c:spPr>
          <c:invertIfNegative val="0"/>
          <c:dPt>
            <c:idx val="0"/>
            <c:invertIfNegative val="0"/>
            <c:bubble3D val="0"/>
            <c:spPr>
              <a:solidFill>
                <a:schemeClr val="accent1"/>
              </a:solidFill>
              <a:ln>
                <a:noFill/>
              </a:ln>
              <a:effectLst>
                <a:outerShdw blurRad="254000" sx="102000" sy="102000" algn="ctr" rotWithShape="0">
                  <a:prstClr val="black">
                    <a:alpha val="20000"/>
                  </a:prstClr>
                </a:outerShdw>
              </a:effectLst>
            </c:spPr>
          </c:dPt>
          <c:dPt>
            <c:idx val="1"/>
            <c:invertIfNegative val="0"/>
            <c:bubble3D val="0"/>
            <c:spPr>
              <a:solidFill>
                <a:schemeClr val="accent1"/>
              </a:solidFill>
              <a:ln>
                <a:noFill/>
              </a:ln>
              <a:effectLst>
                <a:outerShdw blurRad="254000" sx="102000" sy="102000" algn="ctr" rotWithShape="0">
                  <a:prstClr val="black">
                    <a:alpha val="20000"/>
                  </a:prstClr>
                </a:outerShdw>
              </a:effectLst>
            </c:spPr>
          </c:dPt>
          <c:dPt>
            <c:idx val="2"/>
            <c:invertIfNegative val="0"/>
            <c:bubble3D val="0"/>
            <c:spPr>
              <a:solidFill>
                <a:schemeClr val="accent1"/>
              </a:solidFill>
              <a:ln>
                <a:noFill/>
              </a:ln>
              <a:effectLst>
                <a:outerShdw blurRad="254000" sx="102000" sy="102000" algn="ctr" rotWithShape="0">
                  <a:prstClr val="black">
                    <a:alpha val="20000"/>
                  </a:prstClr>
                </a:outerShdw>
              </a:effectLst>
            </c:spPr>
          </c:dPt>
          <c:dPt>
            <c:idx val="3"/>
            <c:invertIfNegative val="0"/>
            <c:bubble3D val="0"/>
            <c:spPr>
              <a:solidFill>
                <a:schemeClr val="accent1"/>
              </a:solidFill>
              <a:ln>
                <a:noFill/>
              </a:ln>
              <a:effectLst>
                <a:outerShdw blurRad="254000" sx="102000" sy="102000" algn="ctr" rotWithShape="0">
                  <a:prstClr val="black">
                    <a:alpha val="20000"/>
                  </a:prstClr>
                </a:outerShdw>
              </a:effectLst>
            </c:spPr>
          </c:dPt>
          <c:dPt>
            <c:idx val="4"/>
            <c:invertIfNegative val="0"/>
            <c:bubble3D val="0"/>
            <c:spPr>
              <a:solidFill>
                <a:schemeClr val="accent1"/>
              </a:solidFill>
              <a:ln>
                <a:noFill/>
              </a:ln>
              <a:effectLst>
                <a:outerShdw blurRad="254000" sx="102000" sy="102000" algn="ctr" rotWithShape="0">
                  <a:prstClr val="black">
                    <a:alpha val="20000"/>
                  </a:prstClr>
                </a:outerShdw>
              </a:effectLst>
            </c:spPr>
          </c:dPt>
          <c:dPt>
            <c:idx val="5"/>
            <c:invertIfNegative val="0"/>
            <c:bubble3D val="0"/>
            <c:spPr>
              <a:solidFill>
                <a:schemeClr val="accent1"/>
              </a:solidFill>
              <a:ln>
                <a:noFill/>
              </a:ln>
              <a:effectLst>
                <a:outerShdw blurRad="254000" sx="102000" sy="102000" algn="ctr" rotWithShape="0">
                  <a:prstClr val="black">
                    <a:alpha val="20000"/>
                  </a:prstClr>
                </a:outerShdw>
              </a:effectLst>
            </c:spPr>
          </c:dPt>
          <c:dPt>
            <c:idx val="6"/>
            <c:invertIfNegative val="0"/>
            <c:bubble3D val="0"/>
            <c:spPr>
              <a:solidFill>
                <a:schemeClr val="accent1"/>
              </a:solidFill>
              <a:ln>
                <a:noFill/>
              </a:ln>
              <a:effectLst>
                <a:outerShdw blurRad="254000" sx="102000" sy="102000" algn="ctr" rotWithShape="0">
                  <a:prstClr val="black">
                    <a:alpha val="20000"/>
                  </a:prstClr>
                </a:outerShdw>
              </a:effectLst>
            </c:spPr>
          </c:dPt>
          <c:dPt>
            <c:idx val="7"/>
            <c:invertIfNegative val="0"/>
            <c:bubble3D val="0"/>
            <c:spPr>
              <a:solidFill>
                <a:schemeClr val="accent1"/>
              </a:solidFill>
              <a:ln>
                <a:noFill/>
              </a:ln>
              <a:effectLst>
                <a:outerShdw blurRad="254000" sx="102000" sy="102000" algn="ctr" rotWithShape="0">
                  <a:prstClr val="black">
                    <a:alpha val="20000"/>
                  </a:prstClr>
                </a:outerShdw>
              </a:effectLst>
            </c:spPr>
          </c:dPt>
          <c:dPt>
            <c:idx val="8"/>
            <c:invertIfNegative val="0"/>
            <c:bubble3D val="0"/>
            <c:spPr>
              <a:solidFill>
                <a:schemeClr val="accent1"/>
              </a:solidFill>
              <a:ln>
                <a:noFill/>
              </a:ln>
              <a:effectLst>
                <a:outerShdw blurRad="254000" sx="102000" sy="102000" algn="ctr" rotWithShape="0">
                  <a:prstClr val="black">
                    <a:alpha val="20000"/>
                  </a:prstClr>
                </a:outerShdw>
              </a:effectLst>
            </c:spPr>
          </c:dPt>
          <c:dLbls>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Sheet1!$A$2:$A$9</c:f>
              <c:strCache>
                <c:ptCount val="8"/>
                <c:pt idx="0">
                  <c:v>Property Taxes</c:v>
                </c:pt>
                <c:pt idx="1">
                  <c:v>Intergovernmental Revenue</c:v>
                </c:pt>
                <c:pt idx="2">
                  <c:v>Charges for Services</c:v>
                </c:pt>
                <c:pt idx="3">
                  <c:v>Annexation Payment</c:v>
                </c:pt>
                <c:pt idx="4">
                  <c:v>Miscellaneous</c:v>
                </c:pt>
                <c:pt idx="5">
                  <c:v>Fire Services</c:v>
                </c:pt>
                <c:pt idx="6">
                  <c:v>W/WW Revenue</c:v>
                </c:pt>
                <c:pt idx="7">
                  <c:v>Sale of Investments</c:v>
                </c:pt>
              </c:strCache>
            </c:strRef>
          </c:cat>
          <c:val>
            <c:numRef>
              <c:f>Sheet1!$B$2:$B$9</c:f>
              <c:numCache>
                <c:formatCode>_("$"* #,##0.00_);_("$"* \(#,##0.00\);_("$"* "-"??_);_(@_)</c:formatCode>
                <c:ptCount val="8"/>
                <c:pt idx="0">
                  <c:v>570862.56000000006</c:v>
                </c:pt>
                <c:pt idx="1">
                  <c:v>222008.61</c:v>
                </c:pt>
                <c:pt idx="2">
                  <c:v>28084.05</c:v>
                </c:pt>
                <c:pt idx="3">
                  <c:v>617298.02</c:v>
                </c:pt>
                <c:pt idx="4">
                  <c:v>12421.16</c:v>
                </c:pt>
                <c:pt idx="5">
                  <c:v>38950</c:v>
                </c:pt>
                <c:pt idx="6">
                  <c:v>5618.02</c:v>
                </c:pt>
                <c:pt idx="7">
                  <c:v>303877.21000000002</c:v>
                </c:pt>
              </c:numCache>
            </c:numRef>
          </c:val>
        </c:ser>
        <c:dLbls>
          <c:showLegendKey val="0"/>
          <c:showVal val="1"/>
          <c:showCatName val="0"/>
          <c:showSerName val="0"/>
          <c:showPercent val="0"/>
          <c:showBubbleSize val="0"/>
        </c:dLbls>
        <c:gapWidth val="100"/>
        <c:overlap val="-100"/>
        <c:axId val="392015304"/>
        <c:axId val="392014520"/>
      </c:barChart>
      <c:valAx>
        <c:axId val="392014520"/>
        <c:scaling>
          <c:orientation val="minMax"/>
          <c:max val="1000000"/>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_(&quot;$&quot;* #,##0.00_);_(&quot;$&quot;* \(#,##0.00\);_(&quot;$&quot;* &quot;-&quot;??_);_(@_)"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crossAx val="392015304"/>
        <c:crosses val="autoZero"/>
        <c:crossBetween val="between"/>
      </c:valAx>
      <c:catAx>
        <c:axId val="392015304"/>
        <c:scaling>
          <c:orientation val="minMax"/>
        </c:scaling>
        <c:delete val="0"/>
        <c:axPos val="l"/>
        <c:numFmt formatCode="General" sourceLinked="1"/>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en-US"/>
          </a:p>
        </c:txPr>
        <c:crossAx val="392014520"/>
        <c:crosses val="autoZero"/>
        <c:auto val="1"/>
        <c:lblAlgn val="ctr"/>
        <c:lblOffset val="100"/>
        <c:noMultiLvlLbl val="0"/>
      </c:catAx>
      <c:spPr>
        <a:noFill/>
        <a:ln>
          <a:noFill/>
        </a:ln>
        <a:effectLst/>
      </c:spPr>
    </c:plotArea>
    <c:legend>
      <c:legendPos val="r"/>
      <c:layout>
        <c:manualLayout>
          <c:xMode val="edge"/>
          <c:yMode val="edge"/>
          <c:x val="0.73869619422572164"/>
          <c:y val="0.21558135822906835"/>
          <c:w val="0.22998858267716532"/>
          <c:h val="0.23293491619265846"/>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1800" dirty="0"/>
              <a:t>Where </a:t>
            </a:r>
            <a:r>
              <a:rPr lang="en-US" sz="1800" dirty="0" smtClean="0"/>
              <a:t>did </a:t>
            </a:r>
            <a:r>
              <a:rPr lang="en-US" sz="1800" dirty="0"/>
              <a:t>we spend our </a:t>
            </a:r>
            <a:r>
              <a:rPr lang="en-US" sz="1800" dirty="0" smtClean="0"/>
              <a:t>money in 2019 YTD =$1,699,620.63?</a:t>
            </a:r>
            <a:endParaRPr lang="en-US" sz="1800" dirty="0"/>
          </a:p>
        </c:rich>
      </c:tx>
      <c:layout>
        <c:manualLayout>
          <c:xMode val="edge"/>
          <c:yMode val="edge"/>
          <c:x val="0.11189814814814815"/>
          <c:y val="2.8717009332166813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7129629629629636E-2"/>
          <c:y val="0.22419385076865392"/>
          <c:w val="0.82407407407407407"/>
          <c:h val="0.68863610798650166"/>
        </c:manualLayout>
      </c:layout>
      <c:pie3DChart>
        <c:varyColors val="1"/>
        <c:ser>
          <c:idx val="0"/>
          <c:order val="0"/>
          <c:tx>
            <c:strRef>
              <c:f>Sheet1!$B$1</c:f>
              <c:strCache>
                <c:ptCount val="1"/>
                <c:pt idx="0">
                  <c:v>2019</c:v>
                </c:pt>
              </c:strCache>
            </c:strRef>
          </c:tx>
          <c:dPt>
            <c:idx val="0"/>
            <c:bubble3D val="0"/>
            <c:spPr>
              <a:solidFill>
                <a:schemeClr val="accent1"/>
              </a:solidFill>
              <a:ln>
                <a:noFill/>
              </a:ln>
              <a:effectLst>
                <a:outerShdw blurRad="254000" sx="102000" sy="102000" algn="ctr" rotWithShape="0">
                  <a:prstClr val="black">
                    <a:alpha val="20000"/>
                  </a:prstClr>
                </a:outerShdw>
              </a:effectLst>
              <a:sp3d/>
            </c:spPr>
          </c:dPt>
          <c:dPt>
            <c:idx val="1"/>
            <c:bubble3D val="0"/>
            <c:spPr>
              <a:solidFill>
                <a:schemeClr val="accent2"/>
              </a:solidFill>
              <a:ln>
                <a:noFill/>
              </a:ln>
              <a:effectLst>
                <a:outerShdw blurRad="254000" sx="102000" sy="102000" algn="ctr" rotWithShape="0">
                  <a:prstClr val="black">
                    <a:alpha val="20000"/>
                  </a:prstClr>
                </a:outerShdw>
              </a:effectLst>
              <a:sp3d/>
            </c:spPr>
          </c:dPt>
          <c:dPt>
            <c:idx val="2"/>
            <c:bubble3D val="0"/>
            <c:spPr>
              <a:solidFill>
                <a:schemeClr val="accent3"/>
              </a:solidFill>
              <a:ln>
                <a:noFill/>
              </a:ln>
              <a:effectLst>
                <a:outerShdw blurRad="254000" sx="102000" sy="102000" algn="ctr" rotWithShape="0">
                  <a:prstClr val="black">
                    <a:alpha val="20000"/>
                  </a:prstClr>
                </a:outerShdw>
              </a:effectLst>
              <a:sp3d/>
            </c:spPr>
          </c:dPt>
          <c:dPt>
            <c:idx val="3"/>
            <c:bubble3D val="0"/>
            <c:spPr>
              <a:solidFill>
                <a:schemeClr val="accent4"/>
              </a:solidFill>
              <a:ln>
                <a:noFill/>
              </a:ln>
              <a:effectLst>
                <a:outerShdw blurRad="254000" sx="102000" sy="102000" algn="ctr" rotWithShape="0">
                  <a:prstClr val="black">
                    <a:alpha val="20000"/>
                  </a:prstClr>
                </a:outerShdw>
              </a:effectLst>
              <a:sp3d/>
            </c:spPr>
          </c:dPt>
          <c:dPt>
            <c:idx val="4"/>
            <c:bubble3D val="0"/>
            <c:spPr>
              <a:solidFill>
                <a:schemeClr val="accent5"/>
              </a:solidFill>
              <a:ln>
                <a:noFill/>
              </a:ln>
              <a:effectLst>
                <a:outerShdw blurRad="254000" sx="102000" sy="102000" algn="ctr" rotWithShape="0">
                  <a:prstClr val="black">
                    <a:alpha val="20000"/>
                  </a:prstClr>
                </a:outerShdw>
              </a:effectLst>
              <a:sp3d/>
            </c:spPr>
          </c:dPt>
          <c:dPt>
            <c:idx val="5"/>
            <c:bubble3D val="0"/>
            <c:spPr>
              <a:solidFill>
                <a:schemeClr val="accent6"/>
              </a:solidFill>
              <a:ln>
                <a:noFill/>
              </a:ln>
              <a:effectLst>
                <a:outerShdw blurRad="254000" sx="102000" sy="102000" algn="ctr" rotWithShape="0">
                  <a:prstClr val="black">
                    <a:alpha val="20000"/>
                  </a:prstClr>
                </a:outerShdw>
              </a:effectLst>
              <a:sp3d/>
            </c:spPr>
          </c:dPt>
          <c:dLbls>
            <c:dLbl>
              <c:idx val="0"/>
              <c:layout>
                <c:manualLayout>
                  <c:x val="-9.0133785360163421E-2"/>
                  <c:y val="0.10032553222513853"/>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2"/>
              <c:layout>
                <c:manualLayout>
                  <c:x val="5.5688611840186586E-2"/>
                  <c:y val="7.9373359580052497E-2"/>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3"/>
              <c:layout>
                <c:manualLayout>
                  <c:x val="-0.10172803052396229"/>
                  <c:y val="2.2801837270339085E-4"/>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4"/>
              <c:layout>
                <c:manualLayout>
                  <c:x val="6.0955818022747153E-2"/>
                  <c:y val="-1.5377478856809566E-2"/>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5"/>
              <c:layout>
                <c:manualLayout>
                  <c:x val="1.2148342568290074E-2"/>
                  <c:y val="7.4841972878390201E-2"/>
                </c:manualLayout>
              </c:layout>
              <c:dLblPos val="bestFit"/>
              <c:showLegendKey val="0"/>
              <c:showVal val="0"/>
              <c:showCatName val="1"/>
              <c:showSerName val="0"/>
              <c:showPercent val="1"/>
              <c:showBubbleSize val="0"/>
              <c:extLst>
                <c:ext xmlns:c15="http://schemas.microsoft.com/office/drawing/2012/chart" uri="{CE6537A1-D6FC-4f65-9D91-7224C49458BB}"/>
              </c:extLst>
            </c:dLbl>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Sheet1!$A$2:$A$7</c:f>
              <c:strCache>
                <c:ptCount val="6"/>
                <c:pt idx="0">
                  <c:v>GEN Fund</c:v>
                </c:pt>
                <c:pt idx="1">
                  <c:v>R &amp; B Fund</c:v>
                </c:pt>
                <c:pt idx="2">
                  <c:v>DEBT</c:v>
                </c:pt>
                <c:pt idx="3">
                  <c:v>CAPITAL</c:v>
                </c:pt>
                <c:pt idx="4">
                  <c:v>W/WW</c:v>
                </c:pt>
                <c:pt idx="5">
                  <c:v>FIRE</c:v>
                </c:pt>
              </c:strCache>
            </c:strRef>
          </c:cat>
          <c:val>
            <c:numRef>
              <c:f>Sheet1!$B$2:$B$7</c:f>
              <c:numCache>
                <c:formatCode>General</c:formatCode>
                <c:ptCount val="6"/>
                <c:pt idx="0">
                  <c:v>281006.19</c:v>
                </c:pt>
                <c:pt idx="1">
                  <c:v>759150.49</c:v>
                </c:pt>
                <c:pt idx="2">
                  <c:v>79366.899999999994</c:v>
                </c:pt>
                <c:pt idx="3">
                  <c:v>445672.62</c:v>
                </c:pt>
                <c:pt idx="4">
                  <c:v>22800.720000000001</c:v>
                </c:pt>
                <c:pt idx="5">
                  <c:v>111623.71</c:v>
                </c:pt>
              </c:numCache>
            </c:numRef>
          </c:val>
        </c:ser>
        <c:dLbls>
          <c:dLblPos val="ctr"/>
          <c:showLegendKey val="0"/>
          <c:showVal val="0"/>
          <c:showCatName val="0"/>
          <c:showSerName val="0"/>
          <c:showPercent val="1"/>
          <c:showBubbleSize val="0"/>
          <c:showLeaderLines val="1"/>
        </c:dLbls>
      </c:pie3DChart>
      <c:spPr>
        <a:noFill/>
        <a:ln>
          <a:noFill/>
        </a:ln>
        <a:effectLst/>
      </c:spPr>
    </c:plotArea>
    <c:legend>
      <c:legendPos val="r"/>
      <c:layout>
        <c:manualLayout>
          <c:xMode val="edge"/>
          <c:yMode val="edge"/>
          <c:x val="0.81512783124331678"/>
          <c:y val="0.21804014486747508"/>
          <c:w val="0.10153883542334986"/>
          <c:h val="0.63033838447539592"/>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US" dirty="0"/>
              <a:t>Budget</a:t>
            </a:r>
            <a:r>
              <a:rPr lang="en-US" baseline="0" dirty="0"/>
              <a:t> Balance Trend </a:t>
            </a:r>
            <a:r>
              <a:rPr lang="en-US" baseline="0" dirty="0" smtClean="0"/>
              <a:t>2008-2019  </a:t>
            </a:r>
            <a:endParaRPr lang="en-US" dirty="0"/>
          </a:p>
        </c:rich>
      </c:tx>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Beginning Balance</c:v>
                </c:pt>
              </c:strCache>
            </c:strRef>
          </c:tx>
          <c:spPr>
            <a:solidFill>
              <a:schemeClr val="accent2"/>
            </a:solidFill>
            <a:ln>
              <a:noFill/>
            </a:ln>
            <a:effectLst/>
          </c:spPr>
          <c:invertIfNegative val="0"/>
          <c:cat>
            <c:numRef>
              <c:f>Sheet1!$A$2:$A$13</c:f>
              <c:numCache>
                <c:formatCode>General</c:formatCode>
                <c:ptCount val="12"/>
                <c:pt idx="0">
                  <c:v>2008</c:v>
                </c:pt>
                <c:pt idx="1">
                  <c:v>2009</c:v>
                </c:pt>
                <c:pt idx="2">
                  <c:v>2010</c:v>
                </c:pt>
                <c:pt idx="3">
                  <c:v>2011</c:v>
                </c:pt>
                <c:pt idx="4">
                  <c:v>2012</c:v>
                </c:pt>
                <c:pt idx="5">
                  <c:v>2013</c:v>
                </c:pt>
                <c:pt idx="6">
                  <c:v>2014</c:v>
                </c:pt>
                <c:pt idx="7">
                  <c:v>2015</c:v>
                </c:pt>
                <c:pt idx="8">
                  <c:v>2016</c:v>
                </c:pt>
                <c:pt idx="9">
                  <c:v>2017</c:v>
                </c:pt>
                <c:pt idx="10">
                  <c:v>2018</c:v>
                </c:pt>
                <c:pt idx="11">
                  <c:v>2019</c:v>
                </c:pt>
              </c:numCache>
            </c:numRef>
          </c:cat>
          <c:val>
            <c:numRef>
              <c:f>Sheet1!$B$2:$B$13</c:f>
              <c:numCache>
                <c:formatCode>"$"#,##0.00_);[Red]\("$"#,##0.00\)</c:formatCode>
                <c:ptCount val="12"/>
                <c:pt idx="0">
                  <c:v>908784.58</c:v>
                </c:pt>
                <c:pt idx="1">
                  <c:v>837577.85</c:v>
                </c:pt>
                <c:pt idx="2">
                  <c:v>858779.73</c:v>
                </c:pt>
                <c:pt idx="3">
                  <c:v>502598.86</c:v>
                </c:pt>
                <c:pt idx="4">
                  <c:v>541357.04</c:v>
                </c:pt>
                <c:pt idx="5" formatCode="_(&quot;$&quot;* #,##0.00_);_(&quot;$&quot;* \(#,##0.00\);_(&quot;$&quot;* &quot;-&quot;??_);_(@_)">
                  <c:v>550330.34</c:v>
                </c:pt>
                <c:pt idx="6" formatCode="_(&quot;$&quot;* #,##0.00_);_(&quot;$&quot;* \(#,##0.00\);_(&quot;$&quot;* &quot;-&quot;??_);_(@_)">
                  <c:v>524306.05000000005</c:v>
                </c:pt>
                <c:pt idx="7" formatCode="_(&quot;$&quot;* #,##0.00_);_(&quot;$&quot;* \(#,##0.00\);_(&quot;$&quot;* &quot;-&quot;??_);_(@_)">
                  <c:v>908629.44</c:v>
                </c:pt>
                <c:pt idx="8" formatCode="_(&quot;$&quot;* #,##0.00_);_(&quot;$&quot;* \(#,##0.00\);_(&quot;$&quot;* &quot;-&quot;??_);_(@_)">
                  <c:v>1338019.18</c:v>
                </c:pt>
                <c:pt idx="9" formatCode="_(&quot;$&quot;* #,##0.00_);_(&quot;$&quot;* \(#,##0.00\);_(&quot;$&quot;* &quot;-&quot;??_);_(@_)">
                  <c:v>1985058.1</c:v>
                </c:pt>
                <c:pt idx="10" formatCode="_(&quot;$&quot;* #,##0.00_);_(&quot;$&quot;* \(#,##0.00\);_(&quot;$&quot;* &quot;-&quot;??_);_(@_)">
                  <c:v>2350266.56</c:v>
                </c:pt>
                <c:pt idx="11" formatCode="General">
                  <c:v>2135195.15</c:v>
                </c:pt>
              </c:numCache>
            </c:numRef>
          </c:val>
        </c:ser>
        <c:ser>
          <c:idx val="1"/>
          <c:order val="1"/>
          <c:tx>
            <c:strRef>
              <c:f>Sheet1!$C$1</c:f>
              <c:strCache>
                <c:ptCount val="1"/>
                <c:pt idx="0">
                  <c:v>Ending Balance</c:v>
                </c:pt>
              </c:strCache>
            </c:strRef>
          </c:tx>
          <c:spPr>
            <a:solidFill>
              <a:schemeClr val="accent4"/>
            </a:solidFill>
            <a:ln>
              <a:noFill/>
            </a:ln>
            <a:effectLst/>
          </c:spPr>
          <c:invertIfNegative val="0"/>
          <c:cat>
            <c:numRef>
              <c:f>Sheet1!$A$2:$A$13</c:f>
              <c:numCache>
                <c:formatCode>General</c:formatCode>
                <c:ptCount val="12"/>
                <c:pt idx="0">
                  <c:v>2008</c:v>
                </c:pt>
                <c:pt idx="1">
                  <c:v>2009</c:v>
                </c:pt>
                <c:pt idx="2">
                  <c:v>2010</c:v>
                </c:pt>
                <c:pt idx="3">
                  <c:v>2011</c:v>
                </c:pt>
                <c:pt idx="4">
                  <c:v>2012</c:v>
                </c:pt>
                <c:pt idx="5">
                  <c:v>2013</c:v>
                </c:pt>
                <c:pt idx="6">
                  <c:v>2014</c:v>
                </c:pt>
                <c:pt idx="7">
                  <c:v>2015</c:v>
                </c:pt>
                <c:pt idx="8">
                  <c:v>2016</c:v>
                </c:pt>
                <c:pt idx="9">
                  <c:v>2017</c:v>
                </c:pt>
                <c:pt idx="10">
                  <c:v>2018</c:v>
                </c:pt>
                <c:pt idx="11">
                  <c:v>2019</c:v>
                </c:pt>
              </c:numCache>
            </c:numRef>
          </c:cat>
          <c:val>
            <c:numRef>
              <c:f>Sheet1!$C$2:$C$13</c:f>
              <c:numCache>
                <c:formatCode>_("$"* #,##0.00_);_("$"* \(#,##0.00\);_("$"* "-"??_);_(@_)</c:formatCode>
                <c:ptCount val="12"/>
                <c:pt idx="0">
                  <c:v>837577.85</c:v>
                </c:pt>
                <c:pt idx="1">
                  <c:v>858779.73</c:v>
                </c:pt>
                <c:pt idx="2">
                  <c:v>502598.86</c:v>
                </c:pt>
                <c:pt idx="3">
                  <c:v>541357.04</c:v>
                </c:pt>
                <c:pt idx="4">
                  <c:v>550330.34</c:v>
                </c:pt>
                <c:pt idx="5">
                  <c:v>524306.05000000005</c:v>
                </c:pt>
                <c:pt idx="6">
                  <c:v>908629.44</c:v>
                </c:pt>
                <c:pt idx="7">
                  <c:v>1338019.18</c:v>
                </c:pt>
                <c:pt idx="8">
                  <c:v>1985058.1</c:v>
                </c:pt>
                <c:pt idx="9">
                  <c:v>2350266.56</c:v>
                </c:pt>
                <c:pt idx="10">
                  <c:v>2135195.15</c:v>
                </c:pt>
              </c:numCache>
            </c:numRef>
          </c:val>
        </c:ser>
        <c:dLbls>
          <c:showLegendKey val="0"/>
          <c:showVal val="0"/>
          <c:showCatName val="0"/>
          <c:showSerName val="0"/>
          <c:showPercent val="0"/>
          <c:showBubbleSize val="0"/>
        </c:dLbls>
        <c:gapWidth val="150"/>
        <c:axId val="391277232"/>
        <c:axId val="391274488"/>
      </c:barChart>
      <c:catAx>
        <c:axId val="391277232"/>
        <c:scaling>
          <c:orientation val="minMax"/>
        </c:scaling>
        <c:delete val="0"/>
        <c:axPos val="b"/>
        <c:numFmt formatCode="General"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391274488"/>
        <c:crosses val="autoZero"/>
        <c:auto val="1"/>
        <c:lblAlgn val="ctr"/>
        <c:lblOffset val="100"/>
        <c:noMultiLvlLbl val="0"/>
      </c:catAx>
      <c:valAx>
        <c:axId val="391274488"/>
        <c:scaling>
          <c:orientation val="minMax"/>
          <c:min val="425000"/>
        </c:scaling>
        <c:delete val="0"/>
        <c:axPos val="l"/>
        <c:majorGridlines>
          <c:spPr>
            <a:ln w="9525" cap="rnd" cmpd="sng" algn="ctr">
              <a:solidFill>
                <a:schemeClr val="tx1">
                  <a:tint val="75000"/>
                  <a:shade val="90000"/>
                </a:schemeClr>
              </a:solidFill>
              <a:prstDash val="solid"/>
              <a:round/>
            </a:ln>
            <a:effectLst/>
          </c:spPr>
        </c:majorGridlines>
        <c:numFmt formatCode="&quot;$&quot;#,##0.00_);[Red]\(&quot;$&quot;#,##0.00\)"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391277232"/>
        <c:crosses val="autoZero"/>
        <c:crossBetween val="between"/>
        <c:minorUnit val="20000"/>
      </c:valAx>
      <c:spPr>
        <a:noFill/>
        <a:ln>
          <a:noFill/>
        </a:ln>
        <a:effectLst/>
      </c:spPr>
    </c:plotArea>
    <c:legend>
      <c:legendPos val="r"/>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rnd" cmpd="sng" algn="ctr">
      <a:noFill/>
      <a:prstDash val="soli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US" dirty="0"/>
              <a:t>Disbursements vs.</a:t>
            </a:r>
            <a:r>
              <a:rPr lang="en-US" baseline="0" dirty="0"/>
              <a:t> Receipts </a:t>
            </a:r>
            <a:r>
              <a:rPr lang="en-US" baseline="0" dirty="0" smtClean="0"/>
              <a:t>2008-2019  </a:t>
            </a:r>
            <a:endParaRPr lang="en-US" dirty="0"/>
          </a:p>
        </c:rich>
      </c:tx>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autoTitleDeleted val="0"/>
    <c:plotArea>
      <c:layout>
        <c:manualLayout>
          <c:layoutTarget val="inner"/>
          <c:xMode val="edge"/>
          <c:yMode val="edge"/>
          <c:x val="0.10919590975983494"/>
          <c:y val="0.14141176470588235"/>
          <c:w val="0.5781572679137652"/>
          <c:h val="0.76255462184873946"/>
        </c:manualLayout>
      </c:layout>
      <c:barChart>
        <c:barDir val="bar"/>
        <c:grouping val="clustered"/>
        <c:varyColors val="0"/>
        <c:ser>
          <c:idx val="0"/>
          <c:order val="0"/>
          <c:tx>
            <c:strRef>
              <c:f>Sheet1!$B$1</c:f>
              <c:strCache>
                <c:ptCount val="1"/>
                <c:pt idx="0">
                  <c:v>Receipts</c:v>
                </c:pt>
              </c:strCache>
            </c:strRef>
          </c:tx>
          <c:spPr>
            <a:solidFill>
              <a:schemeClr val="accent2"/>
            </a:solidFill>
            <a:ln>
              <a:noFill/>
            </a:ln>
            <a:effectLst/>
          </c:spPr>
          <c:invertIfNegative val="0"/>
          <c:cat>
            <c:numRef>
              <c:f>Sheet1!$A$2:$A$13</c:f>
              <c:numCache>
                <c:formatCode>General</c:formatCode>
                <c:ptCount val="12"/>
                <c:pt idx="0">
                  <c:v>2008</c:v>
                </c:pt>
                <c:pt idx="1">
                  <c:v>2009</c:v>
                </c:pt>
                <c:pt idx="2">
                  <c:v>2010</c:v>
                </c:pt>
                <c:pt idx="3">
                  <c:v>2011</c:v>
                </c:pt>
                <c:pt idx="4">
                  <c:v>2012</c:v>
                </c:pt>
                <c:pt idx="5">
                  <c:v>2013</c:v>
                </c:pt>
                <c:pt idx="6">
                  <c:v>2014</c:v>
                </c:pt>
                <c:pt idx="7">
                  <c:v>2015</c:v>
                </c:pt>
                <c:pt idx="8">
                  <c:v>2016</c:v>
                </c:pt>
                <c:pt idx="9">
                  <c:v>2017</c:v>
                </c:pt>
                <c:pt idx="10">
                  <c:v>2018</c:v>
                </c:pt>
                <c:pt idx="11">
                  <c:v>2019</c:v>
                </c:pt>
              </c:numCache>
            </c:numRef>
          </c:cat>
          <c:val>
            <c:numRef>
              <c:f>Sheet1!$B$2:$B$13</c:f>
              <c:numCache>
                <c:formatCode>_("$"* #,##0.00_);_("$"* \(#,##0.00\);_("$"* "-"??_);_(@_)</c:formatCode>
                <c:ptCount val="12"/>
                <c:pt idx="0">
                  <c:v>1990267.28</c:v>
                </c:pt>
                <c:pt idx="1">
                  <c:v>2319682.29</c:v>
                </c:pt>
                <c:pt idx="2">
                  <c:v>1795958.07</c:v>
                </c:pt>
                <c:pt idx="3">
                  <c:v>2020103.87</c:v>
                </c:pt>
                <c:pt idx="4">
                  <c:v>1972499.85</c:v>
                </c:pt>
                <c:pt idx="5" formatCode="&quot;$&quot;#,##0.00_);[Red]\(&quot;$&quot;#,##0.00\)">
                  <c:v>2194204.2000000002</c:v>
                </c:pt>
                <c:pt idx="6">
                  <c:v>2291243.6800000002</c:v>
                </c:pt>
                <c:pt idx="7" formatCode="&quot;$&quot;#,##0.00_);[Red]\(&quot;$&quot;#,##0.00\)">
                  <c:v>2824589.35</c:v>
                </c:pt>
                <c:pt idx="8">
                  <c:v>2835459.71</c:v>
                </c:pt>
                <c:pt idx="9">
                  <c:v>2253800.0699999998</c:v>
                </c:pt>
                <c:pt idx="10">
                  <c:v>1868780.95</c:v>
                </c:pt>
                <c:pt idx="11">
                  <c:v>1799119.63</c:v>
                </c:pt>
              </c:numCache>
            </c:numRef>
          </c:val>
        </c:ser>
        <c:ser>
          <c:idx val="1"/>
          <c:order val="1"/>
          <c:tx>
            <c:strRef>
              <c:f>Sheet1!$C$1</c:f>
              <c:strCache>
                <c:ptCount val="1"/>
                <c:pt idx="0">
                  <c:v>Disbursements</c:v>
                </c:pt>
              </c:strCache>
            </c:strRef>
          </c:tx>
          <c:spPr>
            <a:solidFill>
              <a:schemeClr val="accent4"/>
            </a:solidFill>
            <a:ln>
              <a:noFill/>
            </a:ln>
            <a:effectLst/>
          </c:spPr>
          <c:invertIfNegative val="0"/>
          <c:cat>
            <c:numRef>
              <c:f>Sheet1!$A$2:$A$13</c:f>
              <c:numCache>
                <c:formatCode>General</c:formatCode>
                <c:ptCount val="12"/>
                <c:pt idx="0">
                  <c:v>2008</c:v>
                </c:pt>
                <c:pt idx="1">
                  <c:v>2009</c:v>
                </c:pt>
                <c:pt idx="2">
                  <c:v>2010</c:v>
                </c:pt>
                <c:pt idx="3">
                  <c:v>2011</c:v>
                </c:pt>
                <c:pt idx="4">
                  <c:v>2012</c:v>
                </c:pt>
                <c:pt idx="5">
                  <c:v>2013</c:v>
                </c:pt>
                <c:pt idx="6">
                  <c:v>2014</c:v>
                </c:pt>
                <c:pt idx="7">
                  <c:v>2015</c:v>
                </c:pt>
                <c:pt idx="8">
                  <c:v>2016</c:v>
                </c:pt>
                <c:pt idx="9">
                  <c:v>2017</c:v>
                </c:pt>
                <c:pt idx="10">
                  <c:v>2018</c:v>
                </c:pt>
                <c:pt idx="11">
                  <c:v>2019</c:v>
                </c:pt>
              </c:numCache>
            </c:numRef>
          </c:cat>
          <c:val>
            <c:numRef>
              <c:f>Sheet1!$C$2:$C$13</c:f>
              <c:numCache>
                <c:formatCode>_("$"* #,##0.00_);_("$"* \(#,##0.00\);_("$"* "-"??_);_(@_)</c:formatCode>
                <c:ptCount val="12"/>
                <c:pt idx="0">
                  <c:v>2061474.01</c:v>
                </c:pt>
                <c:pt idx="1">
                  <c:v>2298480.41</c:v>
                </c:pt>
                <c:pt idx="2">
                  <c:v>2152138.94</c:v>
                </c:pt>
                <c:pt idx="3">
                  <c:v>1981345.69</c:v>
                </c:pt>
                <c:pt idx="4">
                  <c:v>1963526.55</c:v>
                </c:pt>
                <c:pt idx="5" formatCode="&quot;$&quot;#,##0.00_);[Red]\(&quot;$&quot;#,##0.00\)">
                  <c:v>2220228.4900000002</c:v>
                </c:pt>
                <c:pt idx="6">
                  <c:v>1906920.29</c:v>
                </c:pt>
                <c:pt idx="7" formatCode="&quot;$&quot;#,##0.00_);[Red]\(&quot;$&quot;#,##0.00\)">
                  <c:v>2395267.6800000002</c:v>
                </c:pt>
                <c:pt idx="8">
                  <c:v>2188420.79</c:v>
                </c:pt>
                <c:pt idx="9">
                  <c:v>1888591.61</c:v>
                </c:pt>
                <c:pt idx="10">
                  <c:v>2083852.36</c:v>
                </c:pt>
                <c:pt idx="11">
                  <c:v>1699620.63</c:v>
                </c:pt>
              </c:numCache>
            </c:numRef>
          </c:val>
        </c:ser>
        <c:dLbls>
          <c:showLegendKey val="0"/>
          <c:showVal val="0"/>
          <c:showCatName val="0"/>
          <c:showSerName val="0"/>
          <c:showPercent val="0"/>
          <c:showBubbleSize val="0"/>
        </c:dLbls>
        <c:gapWidth val="150"/>
        <c:axId val="391275664"/>
        <c:axId val="391278016"/>
      </c:barChart>
      <c:catAx>
        <c:axId val="391275664"/>
        <c:scaling>
          <c:orientation val="minMax"/>
        </c:scaling>
        <c:delete val="0"/>
        <c:axPos val="l"/>
        <c:numFmt formatCode="General"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391278016"/>
        <c:crosses val="autoZero"/>
        <c:auto val="1"/>
        <c:lblAlgn val="ctr"/>
        <c:lblOffset val="100"/>
        <c:noMultiLvlLbl val="0"/>
      </c:catAx>
      <c:valAx>
        <c:axId val="391278016"/>
        <c:scaling>
          <c:orientation val="minMax"/>
          <c:min val="500000"/>
        </c:scaling>
        <c:delete val="0"/>
        <c:axPos val="b"/>
        <c:majorGridlines>
          <c:spPr>
            <a:ln w="9525" cap="rnd" cmpd="sng" algn="ctr">
              <a:solidFill>
                <a:schemeClr val="tx1">
                  <a:tint val="75000"/>
                  <a:shade val="90000"/>
                </a:schemeClr>
              </a:solidFill>
              <a:prstDash val="solid"/>
              <a:round/>
            </a:ln>
            <a:effectLst/>
          </c:spPr>
        </c:majorGridlines>
        <c:numFmt formatCode="&quot;$&quot;#,##0" sourceLinked="0"/>
        <c:majorTickMark val="out"/>
        <c:minorTickMark val="none"/>
        <c:tickLblPos val="nextTo"/>
        <c:spPr>
          <a:noFill/>
          <a:ln w="9525" cap="rnd" cmpd="sng" algn="ctr">
            <a:solidFill>
              <a:schemeClr val="tx1">
                <a:tint val="75000"/>
                <a:shade val="90000"/>
              </a:schemeClr>
            </a:solidFill>
            <a:prstDash val="solid"/>
            <a:round/>
          </a:ln>
          <a:effectLst/>
        </c:spPr>
        <c:txPr>
          <a:bodyPr rot="0" spcFirstLastPara="1" vertOverflow="ellipsis" wrap="square" anchor="ctr" anchorCtr="1"/>
          <a:lstStyle/>
          <a:p>
            <a:pPr>
              <a:defRPr sz="1000" b="0" i="0" u="none" strike="noStrike" kern="1200" baseline="0">
                <a:solidFill>
                  <a:schemeClr val="tx1"/>
                </a:solidFill>
                <a:latin typeface="+mn-lt"/>
                <a:ea typeface="+mn-ea"/>
                <a:cs typeface="+mn-cs"/>
              </a:defRPr>
            </a:pPr>
            <a:endParaRPr lang="en-US"/>
          </a:p>
        </c:txPr>
        <c:crossAx val="391275664"/>
        <c:crosses val="autoZero"/>
        <c:crossBetween val="between"/>
        <c:majorUnit val="500000"/>
        <c:minorUnit val="500000"/>
      </c:valAx>
      <c:spPr>
        <a:noFill/>
        <a:ln>
          <a:noFill/>
        </a:ln>
        <a:effectLst/>
      </c:spPr>
    </c:plotArea>
    <c:legend>
      <c:legendPos val="r"/>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rnd" cmpd="sng" algn="ctr">
      <a:noFill/>
      <a:prstDash val="soli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1" dirty="0" smtClean="0"/>
              <a:t>Levy Collected Comparison </a:t>
            </a:r>
            <a:endParaRPr lang="en-US" b="1" dirty="0"/>
          </a:p>
        </c:rich>
      </c:tx>
      <c:layout>
        <c:manualLayout>
          <c:xMode val="edge"/>
          <c:yMode val="edge"/>
          <c:x val="0.15478006221444546"/>
          <c:y val="2.1782169123109978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2019 Levy (2%) $1,247,152</c:v>
                </c:pt>
              </c:strCache>
            </c:strRef>
          </c:tx>
          <c:spPr>
            <a:solidFill>
              <a:schemeClr val="accent6"/>
            </a:solidFill>
            <a:ln w="19050">
              <a:solidFill>
                <a:schemeClr val="lt1"/>
              </a:solidFill>
            </a:ln>
            <a:effectLst/>
          </c:spPr>
          <c:invertIfNegative val="0"/>
          <c:dPt>
            <c:idx val="0"/>
            <c:invertIfNegative val="0"/>
            <c:bubble3D val="0"/>
            <c:spPr>
              <a:solidFill>
                <a:schemeClr val="accent6"/>
              </a:solidFill>
              <a:ln w="19050">
                <a:solidFill>
                  <a:schemeClr val="lt1"/>
                </a:solidFill>
              </a:ln>
              <a:effectLst/>
            </c:spPr>
          </c:dPt>
          <c:dPt>
            <c:idx val="1"/>
            <c:invertIfNegative val="0"/>
            <c:bubble3D val="0"/>
            <c:spPr>
              <a:solidFill>
                <a:schemeClr val="accent6"/>
              </a:solidFill>
              <a:ln w="19050">
                <a:solidFill>
                  <a:schemeClr val="lt1"/>
                </a:solidFill>
              </a:ln>
              <a:effectLst/>
            </c:spPr>
          </c:dPt>
          <c:dPt>
            <c:idx val="2"/>
            <c:invertIfNegative val="0"/>
            <c:bubble3D val="0"/>
            <c:spPr>
              <a:solidFill>
                <a:schemeClr val="accent6"/>
              </a:solidFill>
              <a:ln w="19050">
                <a:solidFill>
                  <a:schemeClr val="lt1"/>
                </a:solidFill>
              </a:ln>
              <a:effectLst/>
            </c:spPr>
          </c:dPt>
          <c:dPt>
            <c:idx val="3"/>
            <c:invertIfNegative val="0"/>
            <c:bubble3D val="0"/>
            <c:spPr>
              <a:solidFill>
                <a:schemeClr val="accent6"/>
              </a:solidFill>
              <a:ln w="19050">
                <a:solidFill>
                  <a:schemeClr val="lt1"/>
                </a:solidFill>
              </a:ln>
              <a:effectLst/>
            </c:spPr>
          </c:dPt>
          <c:cat>
            <c:strRef>
              <c:f>Sheet1!$A$2:$A$5</c:f>
              <c:strCache>
                <c:ptCount val="4"/>
                <c:pt idx="0">
                  <c:v>General</c:v>
                </c:pt>
                <c:pt idx="1">
                  <c:v>Road &amp; Bridge</c:v>
                </c:pt>
                <c:pt idx="2">
                  <c:v>Debt</c:v>
                </c:pt>
                <c:pt idx="3">
                  <c:v>Fire Dept</c:v>
                </c:pt>
              </c:strCache>
            </c:strRef>
          </c:cat>
          <c:val>
            <c:numRef>
              <c:f>Sheet1!$B$2:$B$5</c:f>
              <c:numCache>
                <c:formatCode>_("$"* #,##0.00_);_("$"* \(#,##0.00\);_("$"* "-"??_);_(@_)</c:formatCode>
                <c:ptCount val="4"/>
                <c:pt idx="0">
                  <c:v>517294</c:v>
                </c:pt>
                <c:pt idx="1">
                  <c:v>608086</c:v>
                </c:pt>
                <c:pt idx="2">
                  <c:v>121772</c:v>
                </c:pt>
                <c:pt idx="3">
                  <c:v>95000</c:v>
                </c:pt>
              </c:numCache>
            </c:numRef>
          </c:val>
        </c:ser>
        <c:ser>
          <c:idx val="1"/>
          <c:order val="1"/>
          <c:tx>
            <c:strRef>
              <c:f>Sheet1!$C$1</c:f>
              <c:strCache>
                <c:ptCount val="1"/>
                <c:pt idx="0">
                  <c:v>2018 Levy  (2% ) $1,222,698</c:v>
                </c:pt>
              </c:strCache>
            </c:strRef>
          </c:tx>
          <c:spPr>
            <a:solidFill>
              <a:schemeClr val="accent5"/>
            </a:solidFill>
            <a:ln w="19050">
              <a:solidFill>
                <a:schemeClr val="lt1"/>
              </a:solidFill>
            </a:ln>
            <a:effectLst/>
          </c:spPr>
          <c:invertIfNegative val="0"/>
          <c:dPt>
            <c:idx val="0"/>
            <c:invertIfNegative val="0"/>
            <c:bubble3D val="0"/>
            <c:spPr>
              <a:solidFill>
                <a:schemeClr val="accent5"/>
              </a:solidFill>
              <a:ln w="19050">
                <a:solidFill>
                  <a:schemeClr val="lt1"/>
                </a:solidFill>
              </a:ln>
              <a:effectLst/>
            </c:spPr>
          </c:dPt>
          <c:dPt>
            <c:idx val="1"/>
            <c:invertIfNegative val="0"/>
            <c:bubble3D val="0"/>
            <c:spPr>
              <a:solidFill>
                <a:schemeClr val="accent5"/>
              </a:solidFill>
              <a:ln w="19050">
                <a:solidFill>
                  <a:schemeClr val="lt1"/>
                </a:solidFill>
              </a:ln>
              <a:effectLst/>
            </c:spPr>
          </c:dPt>
          <c:dPt>
            <c:idx val="2"/>
            <c:invertIfNegative val="0"/>
            <c:bubble3D val="0"/>
            <c:spPr>
              <a:solidFill>
                <a:schemeClr val="accent5"/>
              </a:solidFill>
              <a:ln w="19050">
                <a:solidFill>
                  <a:schemeClr val="lt1"/>
                </a:solidFill>
              </a:ln>
              <a:effectLst/>
            </c:spPr>
          </c:dPt>
          <c:dPt>
            <c:idx val="3"/>
            <c:invertIfNegative val="0"/>
            <c:bubble3D val="0"/>
            <c:spPr>
              <a:solidFill>
                <a:schemeClr val="accent5"/>
              </a:solidFill>
              <a:ln w="19050">
                <a:solidFill>
                  <a:schemeClr val="lt1"/>
                </a:solidFill>
              </a:ln>
              <a:effectLst/>
            </c:spPr>
          </c:dPt>
          <c:cat>
            <c:strRef>
              <c:f>Sheet1!$A$2:$A$5</c:f>
              <c:strCache>
                <c:ptCount val="4"/>
                <c:pt idx="0">
                  <c:v>General</c:v>
                </c:pt>
                <c:pt idx="1">
                  <c:v>Road &amp; Bridge</c:v>
                </c:pt>
                <c:pt idx="2">
                  <c:v>Debt</c:v>
                </c:pt>
                <c:pt idx="3">
                  <c:v>Fire Dept</c:v>
                </c:pt>
              </c:strCache>
            </c:strRef>
          </c:cat>
          <c:val>
            <c:numRef>
              <c:f>Sheet1!$C$2:$C$5</c:f>
              <c:numCache>
                <c:formatCode>_("$"* #,##0.00_);_("$"* \(#,##0.00\);_("$"* "-"??_);_(@_)</c:formatCode>
                <c:ptCount val="4"/>
                <c:pt idx="0">
                  <c:v>412151</c:v>
                </c:pt>
                <c:pt idx="1">
                  <c:v>596163</c:v>
                </c:pt>
                <c:pt idx="2">
                  <c:v>119384</c:v>
                </c:pt>
                <c:pt idx="3">
                  <c:v>95000</c:v>
                </c:pt>
              </c:numCache>
            </c:numRef>
          </c:val>
        </c:ser>
        <c:ser>
          <c:idx val="2"/>
          <c:order val="2"/>
          <c:tx>
            <c:strRef>
              <c:f>Sheet1!$D$1</c:f>
              <c:strCache>
                <c:ptCount val="1"/>
                <c:pt idx="0">
                  <c:v>2017 Levy (2%)  $1,198,724</c:v>
                </c:pt>
              </c:strCache>
            </c:strRef>
          </c:tx>
          <c:spPr>
            <a:solidFill>
              <a:schemeClr val="accent4"/>
            </a:solidFill>
            <a:ln w="19050">
              <a:solidFill>
                <a:schemeClr val="lt1"/>
              </a:solidFill>
            </a:ln>
            <a:effectLst/>
          </c:spPr>
          <c:invertIfNegative val="0"/>
          <c:cat>
            <c:strRef>
              <c:f>Sheet1!$A$2:$A$5</c:f>
              <c:strCache>
                <c:ptCount val="4"/>
                <c:pt idx="0">
                  <c:v>General</c:v>
                </c:pt>
                <c:pt idx="1">
                  <c:v>Road &amp; Bridge</c:v>
                </c:pt>
                <c:pt idx="2">
                  <c:v>Debt</c:v>
                </c:pt>
                <c:pt idx="3">
                  <c:v>Fire Dept</c:v>
                </c:pt>
              </c:strCache>
            </c:strRef>
          </c:cat>
          <c:val>
            <c:numRef>
              <c:f>Sheet1!$D$2:$D$5</c:f>
              <c:numCache>
                <c:formatCode>_("$"* #,##0.00_);_("$"* \(#,##0.00\);_("$"* "-"??_);_(@_)</c:formatCode>
                <c:ptCount val="4"/>
                <c:pt idx="0">
                  <c:v>402207</c:v>
                </c:pt>
                <c:pt idx="1">
                  <c:v>584474</c:v>
                </c:pt>
                <c:pt idx="2">
                  <c:v>117043</c:v>
                </c:pt>
                <c:pt idx="3">
                  <c:v>95000</c:v>
                </c:pt>
              </c:numCache>
            </c:numRef>
          </c:val>
        </c:ser>
        <c:dLbls>
          <c:showLegendKey val="0"/>
          <c:showVal val="0"/>
          <c:showCatName val="0"/>
          <c:showSerName val="0"/>
          <c:showPercent val="0"/>
          <c:showBubbleSize val="0"/>
        </c:dLbls>
        <c:gapWidth val="100"/>
        <c:axId val="391279192"/>
        <c:axId val="391275272"/>
      </c:barChart>
      <c:catAx>
        <c:axId val="39127919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91275272"/>
        <c:crosses val="autoZero"/>
        <c:auto val="1"/>
        <c:lblAlgn val="ctr"/>
        <c:lblOffset val="100"/>
        <c:noMultiLvlLbl val="0"/>
      </c:catAx>
      <c:valAx>
        <c:axId val="391275272"/>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00_);_(&quot;$&quot;* \(#,##0.00\);_(&quot;$&quot;* &quot;-&quot;??_);_(@_)" sourceLinked="1"/>
        <c:majorTickMark val="out"/>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en-US"/>
          </a:p>
        </c:txPr>
        <c:crossAx val="39127919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rtl="0">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17-09-12T15:16:44.369" idx="1">
    <p:pos x="10" y="10"/>
    <p:text/>
    <p:extLst>
      <p:ext uri="{C676402C-5697-4E1C-873F-D02D1690AC5C}">
        <p15:threadingInfo xmlns:p15="http://schemas.microsoft.com/office/powerpoint/2012/main" timeZoneBias="300"/>
      </p:ext>
    </p:extLst>
  </p:cm>
</p:cmLst>
</file>

<file path=ppt/drawings/drawing1.xml><?xml version="1.0" encoding="utf-8"?>
<c:userShapes xmlns:c="http://schemas.openxmlformats.org/drawingml/2006/chart">
  <cdr:relSizeAnchor xmlns:cdr="http://schemas.openxmlformats.org/drawingml/2006/chartDrawing">
    <cdr:from>
      <cdr:x>0.45014</cdr:x>
      <cdr:y>0.70712</cdr:y>
    </cdr:from>
    <cdr:to>
      <cdr:x>0.56125</cdr:x>
      <cdr:y>0.90915</cdr:y>
    </cdr:to>
    <cdr:sp macro="" textlink="">
      <cdr:nvSpPr>
        <cdr:cNvPr id="2" name="TextBox 1"/>
        <cdr:cNvSpPr txBox="1"/>
      </cdr:nvSpPr>
      <cdr:spPr>
        <a:xfrm xmlns:a="http://schemas.openxmlformats.org/drawingml/2006/main">
          <a:off x="3704492" y="32004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37840" cy="464820"/>
          </a:xfrm>
          <a:prstGeom prst="rect">
            <a:avLst/>
          </a:prstGeom>
        </p:spPr>
        <p:txBody>
          <a:bodyPr vert="horz" lIns="93809" tIns="46905" rIns="93809" bIns="46905" rtlCol="0"/>
          <a:lstStyle>
            <a:lvl1pPr algn="l">
              <a:defRPr sz="1200"/>
            </a:lvl1pPr>
          </a:lstStyle>
          <a:p>
            <a:endParaRPr lang="en-US" dirty="0"/>
          </a:p>
        </p:txBody>
      </p:sp>
      <p:sp>
        <p:nvSpPr>
          <p:cNvPr id="3" name="Date Placeholder 2"/>
          <p:cNvSpPr>
            <a:spLocks noGrp="1"/>
          </p:cNvSpPr>
          <p:nvPr>
            <p:ph type="dt" sz="quarter" idx="1"/>
          </p:nvPr>
        </p:nvSpPr>
        <p:spPr>
          <a:xfrm>
            <a:off x="3970940" y="1"/>
            <a:ext cx="3037840" cy="464820"/>
          </a:xfrm>
          <a:prstGeom prst="rect">
            <a:avLst/>
          </a:prstGeom>
        </p:spPr>
        <p:txBody>
          <a:bodyPr vert="horz" lIns="93809" tIns="46905" rIns="93809" bIns="46905" rtlCol="0"/>
          <a:lstStyle>
            <a:lvl1pPr algn="r">
              <a:defRPr sz="1200"/>
            </a:lvl1pPr>
          </a:lstStyle>
          <a:p>
            <a:fld id="{8B0CE330-845D-4AAE-80EC-9F94C47C7A90}" type="datetime1">
              <a:rPr lang="en-US" smtClean="0"/>
              <a:t>9/9/2019</a:t>
            </a:fld>
            <a:endParaRPr lang="en-US" dirty="0"/>
          </a:p>
        </p:txBody>
      </p:sp>
      <p:sp>
        <p:nvSpPr>
          <p:cNvPr id="4" name="Footer Placeholder 3"/>
          <p:cNvSpPr>
            <a:spLocks noGrp="1"/>
          </p:cNvSpPr>
          <p:nvPr>
            <p:ph type="ftr" sz="quarter" idx="2"/>
          </p:nvPr>
        </p:nvSpPr>
        <p:spPr>
          <a:xfrm>
            <a:off x="2" y="8829969"/>
            <a:ext cx="3037840" cy="464820"/>
          </a:xfrm>
          <a:prstGeom prst="rect">
            <a:avLst/>
          </a:prstGeom>
        </p:spPr>
        <p:txBody>
          <a:bodyPr vert="horz" lIns="93809" tIns="46905" rIns="93809" bIns="46905" rtlCol="0" anchor="b"/>
          <a:lstStyle>
            <a:lvl1pPr algn="l">
              <a:defRPr sz="1200"/>
            </a:lvl1pPr>
          </a:lstStyle>
          <a:p>
            <a:r>
              <a:rPr lang="en-US" smtClean="0"/>
              <a:t>Annual Town Meeting September 10, 2019</a:t>
            </a:r>
            <a:endParaRPr lang="en-US" dirty="0"/>
          </a:p>
        </p:txBody>
      </p:sp>
    </p:spTree>
    <p:extLst>
      <p:ext uri="{BB962C8B-B14F-4D97-AF65-F5344CB8AC3E}">
        <p14:creationId xmlns:p14="http://schemas.microsoft.com/office/powerpoint/2010/main" val="1342910756"/>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3970940" y="1"/>
            <a:ext cx="3037840" cy="464820"/>
          </a:xfrm>
          <a:prstGeom prst="rect">
            <a:avLst/>
          </a:prstGeom>
        </p:spPr>
        <p:txBody>
          <a:bodyPr vert="horz" lIns="93809" tIns="46905" rIns="93809" bIns="46905" rtlCol="0"/>
          <a:lstStyle>
            <a:lvl1pPr algn="r">
              <a:defRPr sz="1200"/>
            </a:lvl1pPr>
          </a:lstStyle>
          <a:p>
            <a:fld id="{83282F23-B056-4388-9C21-E6E4B547BBAD}" type="datetime1">
              <a:rPr lang="en-US" smtClean="0"/>
              <a:t>9/9/2019</a:t>
            </a:fld>
            <a:endParaRPr lang="en-US" dirty="0"/>
          </a:p>
        </p:txBody>
      </p:sp>
      <p:sp>
        <p:nvSpPr>
          <p:cNvPr id="4" name="Slide Image Placeholder 3"/>
          <p:cNvSpPr>
            <a:spLocks noGrp="1" noRot="1" noChangeAspect="1"/>
          </p:cNvSpPr>
          <p:nvPr>
            <p:ph type="sldImg" idx="2"/>
          </p:nvPr>
        </p:nvSpPr>
        <p:spPr>
          <a:xfrm>
            <a:off x="1181100" y="695325"/>
            <a:ext cx="4648200" cy="3487738"/>
          </a:xfrm>
          <a:prstGeom prst="rect">
            <a:avLst/>
          </a:prstGeom>
          <a:noFill/>
          <a:ln w="12700">
            <a:solidFill>
              <a:prstClr val="black"/>
            </a:solidFill>
          </a:ln>
        </p:spPr>
        <p:txBody>
          <a:bodyPr vert="horz" lIns="93809" tIns="46905" rIns="93809" bIns="46905" rtlCol="0" anchor="ctr"/>
          <a:lstStyle/>
          <a:p>
            <a:endParaRPr lang="en-US" dirty="0"/>
          </a:p>
        </p:txBody>
      </p:sp>
      <p:sp>
        <p:nvSpPr>
          <p:cNvPr id="5" name="Notes Placeholder 4"/>
          <p:cNvSpPr>
            <a:spLocks noGrp="1"/>
          </p:cNvSpPr>
          <p:nvPr>
            <p:ph type="body" sz="quarter" idx="3"/>
          </p:nvPr>
        </p:nvSpPr>
        <p:spPr>
          <a:xfrm>
            <a:off x="701040" y="4415792"/>
            <a:ext cx="5608320" cy="4183380"/>
          </a:xfrm>
          <a:prstGeom prst="rect">
            <a:avLst/>
          </a:prstGeom>
        </p:spPr>
        <p:txBody>
          <a:bodyPr vert="horz" lIns="93809" tIns="46905" rIns="93809" bIns="4690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5"/>
          </p:nvPr>
        </p:nvSpPr>
        <p:spPr>
          <a:xfrm>
            <a:off x="3970940" y="8829969"/>
            <a:ext cx="3037840" cy="464820"/>
          </a:xfrm>
          <a:prstGeom prst="rect">
            <a:avLst/>
          </a:prstGeom>
        </p:spPr>
        <p:txBody>
          <a:bodyPr vert="horz" lIns="93809" tIns="46905" rIns="93809" bIns="46905" rtlCol="0" anchor="b"/>
          <a:lstStyle>
            <a:lvl1pPr algn="r">
              <a:defRPr sz="1200"/>
            </a:lvl1pPr>
          </a:lstStyle>
          <a:p>
            <a:fld id="{02445FE3-4E5F-4BA4-8224-3B681DC55D0A}" type="slidenum">
              <a:rPr lang="en-US" smtClean="0"/>
              <a:pPr/>
              <a:t>‹#›</a:t>
            </a:fld>
            <a:endParaRPr lang="en-US" dirty="0"/>
          </a:p>
        </p:txBody>
      </p:sp>
      <p:sp>
        <p:nvSpPr>
          <p:cNvPr id="2" name="Footer Placeholder 1"/>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r>
              <a:rPr lang="en-US" smtClean="0"/>
              <a:t>Annual Town Meeting September 10, 2019</a:t>
            </a:r>
            <a:endParaRPr lang="en-US"/>
          </a:p>
        </p:txBody>
      </p:sp>
      <p:sp>
        <p:nvSpPr>
          <p:cNvPr id="6" name="Header Placeholder 5"/>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Tree>
    <p:extLst>
      <p:ext uri="{BB962C8B-B14F-4D97-AF65-F5344CB8AC3E}">
        <p14:creationId xmlns:p14="http://schemas.microsoft.com/office/powerpoint/2010/main" val="4234772799"/>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1543337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32600509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2855808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9600"/>
            <a:ext cx="5608320" cy="4183380"/>
          </a:xfrm>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16508540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9040353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41381153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908994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30594120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15717566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22076221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35324157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t>Board is trying to upgrade facilities as budget allows</a:t>
            </a:r>
          </a:p>
          <a:p>
            <a:r>
              <a:rPr lang="en-US" sz="1400" dirty="0" smtClean="0"/>
              <a:t>LLCC and Fire Department will need major roof repairs in the future</a:t>
            </a:r>
          </a:p>
          <a:p>
            <a:endParaRPr lang="en-US" sz="1400" dirty="0"/>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20510430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15271150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7810253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6808365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40586902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29575544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10, 2019</a:t>
            </a:r>
            <a:endParaRPr lang="en-US" dirty="0"/>
          </a:p>
        </p:txBody>
      </p:sp>
    </p:spTree>
    <p:extLst>
      <p:ext uri="{BB962C8B-B14F-4D97-AF65-F5344CB8AC3E}">
        <p14:creationId xmlns:p14="http://schemas.microsoft.com/office/powerpoint/2010/main" val="28195318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2017535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22823319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10255881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30066557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10513029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33923701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695325"/>
            <a:ext cx="4648200" cy="3487738"/>
          </a:xfrm>
        </p:spPr>
      </p:sp>
      <p:sp>
        <p:nvSpPr>
          <p:cNvPr id="3" name="Notes Placeholder 2"/>
          <p:cNvSpPr>
            <a:spLocks noGrp="1"/>
          </p:cNvSpPr>
          <p:nvPr>
            <p:ph type="body" idx="1"/>
          </p:nvPr>
        </p:nvSpPr>
        <p:spPr/>
        <p:txBody>
          <a:bodyPr/>
          <a:lstStyle/>
          <a:p>
            <a:endParaRPr lang="en-US" dirty="0"/>
          </a:p>
          <a:p>
            <a:endParaRPr lang="en-US" dirty="0" smtClean="0"/>
          </a:p>
          <a:p>
            <a:endParaRPr lang="en-US" dirty="0"/>
          </a:p>
          <a:p>
            <a:endParaRPr lang="en-US" dirty="0"/>
          </a:p>
        </p:txBody>
      </p:sp>
      <p:sp>
        <p:nvSpPr>
          <p:cNvPr id="4" name="Footer Placeholder 3"/>
          <p:cNvSpPr>
            <a:spLocks noGrp="1"/>
          </p:cNvSpPr>
          <p:nvPr>
            <p:ph type="ftr" sz="quarter" idx="10"/>
          </p:nvPr>
        </p:nvSpPr>
        <p:spPr/>
        <p:txBody>
          <a:bodyPr/>
          <a:lstStyle/>
          <a:p>
            <a:r>
              <a:rPr lang="en-US" smtClean="0"/>
              <a:t>Annual Town Meeting September 10, 2019</a:t>
            </a:r>
            <a:endParaRPr lang="en-US"/>
          </a:p>
        </p:txBody>
      </p:sp>
    </p:spTree>
    <p:extLst>
      <p:ext uri="{BB962C8B-B14F-4D97-AF65-F5344CB8AC3E}">
        <p14:creationId xmlns:p14="http://schemas.microsoft.com/office/powerpoint/2010/main" val="4099458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itle 3"/>
          <p:cNvSpPr>
            <a:spLocks noGrp="1"/>
          </p:cNvSpPr>
          <p:nvPr>
            <p:ph type="title"/>
          </p:nvPr>
        </p:nvSpPr>
        <p:spPr/>
        <p:txBody>
          <a:bodyPr/>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12847253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Tree>
    <p:extLst>
      <p:ext uri="{BB962C8B-B14F-4D97-AF65-F5344CB8AC3E}">
        <p14:creationId xmlns:p14="http://schemas.microsoft.com/office/powerpoint/2010/main" val="32357524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016AEA8-E70E-4EA4-880E-A6B413AEC7A2}" type="slidenum">
              <a:rPr lang="en-US" smtClean="0"/>
              <a:pPr/>
              <a:t>‹#›</a:t>
            </a:fld>
            <a:endParaRPr lang="en-US" dirty="0"/>
          </a:p>
        </p:txBody>
      </p:sp>
    </p:spTree>
    <p:extLst>
      <p:ext uri="{BB962C8B-B14F-4D97-AF65-F5344CB8AC3E}">
        <p14:creationId xmlns:p14="http://schemas.microsoft.com/office/powerpoint/2010/main" val="29979447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52097250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2" name="Date Placeholder 1"/>
          <p:cNvSpPr>
            <a:spLocks noGrp="1"/>
          </p:cNvSpPr>
          <p:nvPr>
            <p:ph type="dt" sz="half" idx="10"/>
          </p:nvPr>
        </p:nvSpPr>
        <p:spPr/>
        <p:txBody>
          <a:bodyPr/>
          <a:lstStyle/>
          <a:p>
            <a:endParaRPr lang="en-US" dirty="0"/>
          </a:p>
        </p:txBody>
      </p:sp>
      <p:sp>
        <p:nvSpPr>
          <p:cNvPr id="9" name="Footer Placeholder 8"/>
          <p:cNvSpPr>
            <a:spLocks noGrp="1"/>
          </p:cNvSpPr>
          <p:nvPr>
            <p:ph type="ftr" sz="quarter" idx="11"/>
          </p:nvPr>
        </p:nvSpPr>
        <p:spPr/>
        <p:txBody>
          <a:bodyPr/>
          <a:lstStyle/>
          <a:p>
            <a:endParaRPr lang="en-US" dirty="0"/>
          </a:p>
        </p:txBody>
      </p:sp>
      <p:sp>
        <p:nvSpPr>
          <p:cNvPr id="13" name="Slide Number Placeholder 12"/>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049089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7760509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42035301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562738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9717300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319236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077528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605887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586233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6718584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4778905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2080220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727032" y="6407944"/>
            <a:ext cx="1920240" cy="365760"/>
          </a:xfrm>
          <a:prstGeom prst="rect">
            <a:avLst/>
          </a:prstGeom>
        </p:spPr>
        <p:txBody>
          <a:bodyPr/>
          <a:lstStyle>
            <a:extLst/>
          </a:lstStyle>
          <a:p>
            <a:endParaRPr lang="en-US" dirty="0"/>
          </a:p>
        </p:txBody>
      </p:sp>
      <p:sp>
        <p:nvSpPr>
          <p:cNvPr id="5" name="Footer Placeholder 4"/>
          <p:cNvSpPr>
            <a:spLocks noGrp="1"/>
          </p:cNvSpPr>
          <p:nvPr>
            <p:ph type="ftr" sz="quarter" idx="11"/>
          </p:nvPr>
        </p:nvSpPr>
        <p:spPr>
          <a:xfrm>
            <a:off x="4380072" y="6407944"/>
            <a:ext cx="2350681" cy="365125"/>
          </a:xfrm>
          <a:prstGeom prst="rect">
            <a:avLst/>
          </a:prstGeom>
        </p:spPr>
        <p:txBody>
          <a:bodyPr/>
          <a:lstStyle>
            <a:extLst/>
          </a:lstStyle>
          <a:p>
            <a:endParaRPr lang="en-US" dirty="0"/>
          </a:p>
        </p:txBody>
      </p:sp>
      <p:sp>
        <p:nvSpPr>
          <p:cNvPr id="6" name="Slide Number Placeholder 5"/>
          <p:cNvSpPr>
            <a:spLocks noGrp="1"/>
          </p:cNvSpPr>
          <p:nvPr>
            <p:ph type="sldNum" sz="quarter" idx="12"/>
          </p:nvPr>
        </p:nvSpPr>
        <p:spPr>
          <a:xfrm>
            <a:off x="8647272" y="6407944"/>
            <a:ext cx="365760" cy="365125"/>
          </a:xfrm>
          <a:prstGeom prst="rect">
            <a:avLst/>
          </a:prstGeom>
        </p:spPr>
        <p:txBody>
          <a:bodyPr/>
          <a:lstStyle>
            <a:extLst/>
          </a:lstStyle>
          <a:p>
            <a:fld id="{B016AEA8-E70E-4EA4-880E-A6B413AEC7A2}"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iming>
    <p:tnLst>
      <p:par>
        <p:cTn id="1" dur="indefinite" restart="never" nodeType="tmRoot"/>
      </p:par>
    </p:tnLst>
  </p:timing>
  <p:hf sldNum="0"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69219170"/>
      </p:ext>
    </p:extLst>
  </p:cSld>
  <p:clrMap bg1="lt1" tx1="dk1" bg2="lt2" tx2="dk2" accent1="accent1" accent2="accent2" accent3="accent3" accent4="accent4" accent5="accent5" accent6="accent6" hlink="hlink" folHlink="folHlink"/>
  <p:sldLayoutIdLst>
    <p:sldLayoutId id="2147483888"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 id="2147483899" r:id="rId12"/>
    <p:sldLayoutId id="2147483900" r:id="rId13"/>
    <p:sldLayoutId id="2147483901" r:id="rId14"/>
    <p:sldLayoutId id="2147483902" r:id="rId15"/>
    <p:sldLayoutId id="2147483903"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744384" cy="2262781"/>
          </a:xfrm>
        </p:spPr>
        <p:txBody>
          <a:bodyPr>
            <a:noAutofit/>
          </a:bodyPr>
          <a:lstStyle/>
          <a:p>
            <a:r>
              <a:rPr lang="en-US" sz="4800" dirty="0" smtClean="0"/>
              <a:t>Town of White </a:t>
            </a:r>
            <a:br>
              <a:rPr lang="en-US" sz="4800" dirty="0" smtClean="0"/>
            </a:br>
            <a:r>
              <a:rPr lang="en-US" sz="4800" dirty="0" smtClean="0"/>
              <a:t>Continuation of Annual Town Meeting</a:t>
            </a:r>
            <a:endParaRPr lang="en-US" sz="4800" dirty="0"/>
          </a:p>
        </p:txBody>
      </p:sp>
      <p:sp>
        <p:nvSpPr>
          <p:cNvPr id="3" name="Subtitle 2"/>
          <p:cNvSpPr>
            <a:spLocks noGrp="1"/>
          </p:cNvSpPr>
          <p:nvPr>
            <p:ph type="subTitle" idx="1"/>
          </p:nvPr>
        </p:nvSpPr>
        <p:spPr/>
        <p:txBody>
          <a:bodyPr>
            <a:normAutofit fontScale="70000" lnSpcReduction="20000"/>
          </a:bodyPr>
          <a:lstStyle/>
          <a:p>
            <a:r>
              <a:rPr lang="en-US" dirty="0" smtClean="0"/>
              <a:t>September 10, 2019</a:t>
            </a:r>
          </a:p>
          <a:p>
            <a:r>
              <a:rPr lang="en-US" dirty="0" smtClean="0"/>
              <a:t>Clerk’s &amp; Treasurer’s Report</a:t>
            </a:r>
          </a:p>
          <a:p>
            <a:r>
              <a:rPr lang="en-US" dirty="0" smtClean="0"/>
              <a:t>Prepared by: Jodi Knaus, Clerk &amp; Amanda Gross, Treasurer</a:t>
            </a:r>
          </a:p>
          <a:p>
            <a:r>
              <a:rPr lang="en-US" dirty="0" smtClean="0"/>
              <a:t>6:00 P.M. Loon Lake Community Center</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1800" y="152400"/>
            <a:ext cx="2286000" cy="166420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81000"/>
            <a:ext cx="7162801" cy="10668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Review of Town’s Strategic </a:t>
            </a:r>
            <a:r>
              <a:rPr lang="en-US" sz="2800" u="sng" dirty="0" smtClean="0"/>
              <a:t>Plan Goals &amp; Met Objectives 2019-2020</a:t>
            </a:r>
            <a:r>
              <a:rPr lang="en-US" sz="2800" dirty="0" smtClean="0"/>
              <a:t>:</a:t>
            </a:r>
            <a:endParaRPr lang="en-US" sz="2800" dirty="0"/>
          </a:p>
        </p:txBody>
      </p:sp>
      <p:sp>
        <p:nvSpPr>
          <p:cNvPr id="3" name="Content Placeholder 2"/>
          <p:cNvSpPr>
            <a:spLocks noGrp="1"/>
          </p:cNvSpPr>
          <p:nvPr>
            <p:ph idx="1"/>
          </p:nvPr>
        </p:nvSpPr>
        <p:spPr>
          <a:xfrm>
            <a:off x="1371601" y="1676400"/>
            <a:ext cx="7162800" cy="4234822"/>
          </a:xfrm>
        </p:spPr>
        <p:txBody>
          <a:bodyPr>
            <a:normAutofit/>
          </a:bodyPr>
          <a:lstStyle/>
          <a:p>
            <a:pPr marL="0" indent="0">
              <a:buNone/>
            </a:pPr>
            <a:r>
              <a:rPr lang="en-US" sz="1600" b="1" u="sng" dirty="0"/>
              <a:t>Category 3</a:t>
            </a:r>
            <a:r>
              <a:rPr lang="en-US" sz="1600" b="1" dirty="0"/>
              <a:t>:  Operations/Infrastructure Strategy </a:t>
            </a:r>
            <a:r>
              <a:rPr lang="en-US" sz="1600" b="1" dirty="0" smtClean="0"/>
              <a:t>continued: (roadway </a:t>
            </a:r>
            <a:r>
              <a:rPr lang="en-US" sz="1600" b="1" dirty="0"/>
              <a:t>improvement schedule, water/wastewater infrastructure &amp; services, and equipment</a:t>
            </a:r>
            <a:r>
              <a:rPr lang="en-US" sz="1600" b="1" dirty="0" smtClean="0"/>
              <a:t>):</a:t>
            </a:r>
          </a:p>
          <a:p>
            <a:pPr marL="0" indent="0">
              <a:buNone/>
            </a:pPr>
            <a:r>
              <a:rPr lang="en-US" sz="1600" b="1" u="sng" dirty="0" smtClean="0"/>
              <a:t>ROADS Continued</a:t>
            </a:r>
            <a:r>
              <a:rPr lang="en-US" sz="1600" b="1" dirty="0" smtClean="0"/>
              <a:t>:</a:t>
            </a:r>
            <a:endParaRPr lang="en-US" sz="1600" b="1" dirty="0"/>
          </a:p>
          <a:p>
            <a:r>
              <a:rPr lang="en-US" dirty="0" smtClean="0"/>
              <a:t>St</a:t>
            </a:r>
            <a:r>
              <a:rPr lang="en-US" dirty="0"/>
              <a:t>. Louis County </a:t>
            </a:r>
            <a:r>
              <a:rPr lang="en-US" dirty="0" smtClean="0"/>
              <a:t>crushed </a:t>
            </a:r>
            <a:r>
              <a:rPr lang="en-US" dirty="0"/>
              <a:t>gravel for a five year supply </a:t>
            </a:r>
            <a:r>
              <a:rPr lang="en-US" dirty="0" smtClean="0"/>
              <a:t>in 2018 at </a:t>
            </a:r>
            <a:r>
              <a:rPr lang="en-US" dirty="0"/>
              <a:t>a cost of $</a:t>
            </a:r>
            <a:r>
              <a:rPr lang="en-US" dirty="0" smtClean="0"/>
              <a:t>125,000.00.  </a:t>
            </a:r>
            <a:endParaRPr lang="en-US" dirty="0"/>
          </a:p>
          <a:p>
            <a:r>
              <a:rPr lang="en-US" dirty="0" err="1" smtClean="0"/>
              <a:t>Ulland</a:t>
            </a:r>
            <a:r>
              <a:rPr lang="en-US" dirty="0" smtClean="0"/>
              <a:t> Brothers will re-do Poplar Street this Fall at an estimated cost of $74,124.00.</a:t>
            </a:r>
          </a:p>
          <a:p>
            <a:r>
              <a:rPr lang="en-US" dirty="0" err="1" smtClean="0"/>
              <a:t>Ulland</a:t>
            </a:r>
            <a:r>
              <a:rPr lang="en-US" dirty="0" smtClean="0"/>
              <a:t> Brothers will re-do Spruce Street this Fall at an estimated cost of $111,186.00.</a:t>
            </a:r>
          </a:p>
          <a:p>
            <a:r>
              <a:rPr lang="en-US" dirty="0" smtClean="0"/>
              <a:t>Dust control was provided on Town Roads at a cost of $15,000.00 in 2019.</a:t>
            </a:r>
            <a:endParaRPr lang="en-US" dirty="0"/>
          </a:p>
          <a:p>
            <a:endParaRPr lang="en-US" dirty="0"/>
          </a:p>
        </p:txBody>
      </p:sp>
    </p:spTree>
    <p:extLst>
      <p:ext uri="{BB962C8B-B14F-4D97-AF65-F5344CB8AC3E}">
        <p14:creationId xmlns:p14="http://schemas.microsoft.com/office/powerpoint/2010/main" val="832165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599" y="457200"/>
            <a:ext cx="7162801" cy="97609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Review of Town’s Strategic </a:t>
            </a:r>
            <a:r>
              <a:rPr lang="en-US" sz="2800" u="sng" dirty="0" smtClean="0"/>
              <a:t>Plan Goals &amp; Met </a:t>
            </a:r>
            <a:r>
              <a:rPr lang="en-US" sz="2800" u="sng" dirty="0" err="1" smtClean="0"/>
              <a:t>Ojectives</a:t>
            </a:r>
            <a:r>
              <a:rPr lang="en-US" sz="2800" u="sng" dirty="0" smtClean="0"/>
              <a:t> 2019-2020)</a:t>
            </a:r>
            <a:endParaRPr lang="en-US" sz="2800" dirty="0"/>
          </a:p>
        </p:txBody>
      </p:sp>
      <p:sp>
        <p:nvSpPr>
          <p:cNvPr id="3" name="Content Placeholder 2"/>
          <p:cNvSpPr>
            <a:spLocks noGrp="1"/>
          </p:cNvSpPr>
          <p:nvPr>
            <p:ph idx="1"/>
          </p:nvPr>
        </p:nvSpPr>
        <p:spPr>
          <a:xfrm>
            <a:off x="990600" y="1524000"/>
            <a:ext cx="7543801" cy="4876800"/>
          </a:xfrm>
        </p:spPr>
        <p:txBody>
          <a:bodyPr>
            <a:normAutofit/>
          </a:bodyPr>
          <a:lstStyle/>
          <a:p>
            <a:pPr marL="393192" lvl="1" indent="0">
              <a:buNone/>
            </a:pPr>
            <a:r>
              <a:rPr lang="en-US" sz="1700" b="1" u="sng" dirty="0"/>
              <a:t>Category 3</a:t>
            </a:r>
            <a:r>
              <a:rPr lang="en-US" sz="1700" b="1" dirty="0"/>
              <a:t>:  Operations/Infrastructure Strategy continued: (roadway improvement schedule, water/wastewater infrastructure &amp; services, and equipment</a:t>
            </a:r>
            <a:r>
              <a:rPr lang="en-US" sz="1700" b="1" dirty="0" smtClean="0"/>
              <a:t>):</a:t>
            </a:r>
          </a:p>
          <a:p>
            <a:pPr marL="393192" lvl="1" indent="0">
              <a:buNone/>
            </a:pPr>
            <a:r>
              <a:rPr lang="en-US" sz="1700" b="1" u="sng" dirty="0" smtClean="0"/>
              <a:t>Water/Wastewater</a:t>
            </a:r>
            <a:r>
              <a:rPr lang="en-US" sz="1700" b="1" dirty="0" smtClean="0"/>
              <a:t>:</a:t>
            </a:r>
            <a:endParaRPr lang="en-US" sz="1700" b="1" dirty="0"/>
          </a:p>
          <a:p>
            <a:pPr marL="736092" lvl="1" indent="-342900"/>
            <a:r>
              <a:rPr lang="en-US" dirty="0" smtClean="0"/>
              <a:t>The City of Aurora and Town of White were awarded $2.5 million in bonding money for the East Mesabi Water Project in 2018. Work by SEH continues on design specifications for the plant and intake infrastructure.  A project manager is in the process of being hired.  Further bonding money is being sought for 2020.  </a:t>
            </a:r>
          </a:p>
          <a:p>
            <a:pPr marL="736092" lvl="1" indent="-342900"/>
            <a:r>
              <a:rPr lang="en-US" dirty="0" smtClean="0"/>
              <a:t>Two ditch grates were purchased for Lake Mine Road $1,299.00.</a:t>
            </a:r>
          </a:p>
          <a:p>
            <a:pPr marL="736092" lvl="1" indent="-342900"/>
            <a:r>
              <a:rPr lang="en-US" dirty="0" smtClean="0"/>
              <a:t>A new Lift Station Sensor &amp; Pump were purchased for the Giant’s Ridge Lift Station $13,556.00.</a:t>
            </a:r>
          </a:p>
          <a:p>
            <a:pPr marL="736092" lvl="1" indent="-342900"/>
            <a:r>
              <a:rPr lang="en-US" dirty="0" smtClean="0"/>
              <a:t>A spare Lift Station Pump rebuild cost $2,384.00.</a:t>
            </a:r>
          </a:p>
          <a:p>
            <a:pPr marL="736092" lvl="1" indent="-342900"/>
            <a:r>
              <a:rPr lang="en-US" dirty="0" smtClean="0"/>
              <a:t>Infrastructure was replaced on CR341/Old Highway 110.  The Town contributed $25,000.00 towards this joint project with the City of Aurora (Total Cost was $55,432.00).</a:t>
            </a:r>
          </a:p>
          <a:p>
            <a:pPr marL="736092" lvl="1" indent="-342900"/>
            <a:endParaRPr lang="en-US" dirty="0"/>
          </a:p>
        </p:txBody>
      </p:sp>
    </p:spTree>
    <p:extLst>
      <p:ext uri="{BB962C8B-B14F-4D97-AF65-F5344CB8AC3E}">
        <p14:creationId xmlns:p14="http://schemas.microsoft.com/office/powerpoint/2010/main" val="40878759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94714" y="533400"/>
            <a:ext cx="7215886"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Review of Town’s Strategic </a:t>
            </a:r>
            <a:r>
              <a:rPr lang="en-US" sz="2800" u="sng" dirty="0" smtClean="0"/>
              <a:t>Plan Goals &amp; Met Objectives 2019-2020</a:t>
            </a:r>
            <a:r>
              <a:rPr lang="en-US" sz="2800" dirty="0" smtClean="0"/>
              <a:t>:</a:t>
            </a:r>
            <a:endParaRPr lang="en-US" sz="2800" dirty="0"/>
          </a:p>
        </p:txBody>
      </p:sp>
      <p:sp>
        <p:nvSpPr>
          <p:cNvPr id="2" name="Content Placeholder 1"/>
          <p:cNvSpPr>
            <a:spLocks noGrp="1"/>
          </p:cNvSpPr>
          <p:nvPr>
            <p:ph idx="1"/>
          </p:nvPr>
        </p:nvSpPr>
        <p:spPr>
          <a:xfrm>
            <a:off x="1394714" y="1676400"/>
            <a:ext cx="6347714" cy="4822163"/>
          </a:xfrm>
        </p:spPr>
        <p:txBody>
          <a:bodyPr>
            <a:normAutofit fontScale="92500" lnSpcReduction="10000"/>
          </a:bodyPr>
          <a:lstStyle/>
          <a:p>
            <a:pPr marL="109728" indent="0">
              <a:buNone/>
            </a:pPr>
            <a:r>
              <a:rPr lang="en-US" sz="1700" b="1" u="sng" dirty="0" smtClean="0"/>
              <a:t>Category </a:t>
            </a:r>
            <a:r>
              <a:rPr lang="en-US" sz="1700" b="1" dirty="0" smtClean="0"/>
              <a:t>3: Operations/Infrastructure </a:t>
            </a:r>
            <a:r>
              <a:rPr lang="en-US" sz="1700" b="1" dirty="0"/>
              <a:t>Strategy </a:t>
            </a:r>
            <a:r>
              <a:rPr lang="en-US" sz="1700" b="1" dirty="0" smtClean="0"/>
              <a:t>continued:</a:t>
            </a:r>
          </a:p>
          <a:p>
            <a:pPr marL="109728" indent="0">
              <a:buNone/>
            </a:pPr>
            <a:r>
              <a:rPr lang="en-US" sz="1700" b="1" u="sng" dirty="0" smtClean="0"/>
              <a:t>EQUIPMENT</a:t>
            </a:r>
            <a:r>
              <a:rPr lang="en-US" sz="1700" b="1" dirty="0" smtClean="0"/>
              <a:t>:</a:t>
            </a:r>
          </a:p>
          <a:p>
            <a:pPr lvl="1"/>
            <a:r>
              <a:rPr lang="en-US" sz="1800" dirty="0" smtClean="0"/>
              <a:t>A used Fire Truck was purchased with delivery from California $69,000.00;  a new pump &amp; fittings purchased cost $4,560.00.</a:t>
            </a:r>
          </a:p>
          <a:p>
            <a:pPr lvl="1"/>
            <a:r>
              <a:rPr lang="en-US" sz="1800" dirty="0"/>
              <a:t>A new Tire Machine was purchased in May $</a:t>
            </a:r>
            <a:r>
              <a:rPr lang="en-US" sz="1800" dirty="0" smtClean="0"/>
              <a:t>5,720.00</a:t>
            </a:r>
            <a:endParaRPr lang="en-US" sz="1800" dirty="0"/>
          </a:p>
          <a:p>
            <a:pPr lvl="1"/>
            <a:r>
              <a:rPr lang="en-US" sz="1800" dirty="0" smtClean="0"/>
              <a:t>A new Toro Mower was purchased in June $9,722.00</a:t>
            </a:r>
          </a:p>
          <a:p>
            <a:pPr lvl="1"/>
            <a:r>
              <a:rPr lang="en-US" sz="1800" dirty="0" smtClean="0"/>
              <a:t>A 2019 Ford F-350 was ordered in June $35,956.80 plus accessories cost of $3,972.00</a:t>
            </a:r>
          </a:p>
          <a:p>
            <a:pPr lvl="1"/>
            <a:r>
              <a:rPr lang="en-US" sz="1800" dirty="0" smtClean="0"/>
              <a:t>Final payment was made on 2018 Mack Truck $69,645.30</a:t>
            </a:r>
          </a:p>
          <a:p>
            <a:pPr lvl="1"/>
            <a:r>
              <a:rPr lang="en-US" sz="1800" dirty="0" smtClean="0"/>
              <a:t>Plow truck parts were purchased $4,659.00</a:t>
            </a:r>
          </a:p>
          <a:p>
            <a:pPr lvl="1"/>
            <a:r>
              <a:rPr lang="en-US" sz="1800" dirty="0" smtClean="0"/>
              <a:t>Future purchases:  Trailer for hauling equipment, Tandem Truck, Tractor &amp; Boom Mower, Broom</a:t>
            </a:r>
          </a:p>
          <a:p>
            <a:pPr lvl="1"/>
            <a:endParaRPr lang="en-US" sz="1800" dirty="0" smtClean="0"/>
          </a:p>
          <a:p>
            <a:pPr marL="914400" lvl="2" indent="0">
              <a:buNone/>
            </a:pPr>
            <a:endParaRPr lang="en-US" sz="1800" dirty="0" smtClean="0"/>
          </a:p>
          <a:p>
            <a:pPr marL="457200" lvl="1" indent="0">
              <a:buNone/>
            </a:pPr>
            <a:endParaRPr lang="en-US" sz="2200" dirty="0" smtClean="0"/>
          </a:p>
          <a:p>
            <a:pPr marL="393192" lvl="1" indent="0">
              <a:buNone/>
            </a:pPr>
            <a:endParaRPr lang="en-US" sz="2400" dirty="0" smtClean="0"/>
          </a:p>
          <a:p>
            <a:pPr lvl="1">
              <a:buFont typeface="Wingdings" pitchFamily="2" charset="2"/>
              <a:buChar char="v"/>
            </a:pPr>
            <a:endParaRPr lang="en-US" sz="2400" dirty="0" smtClean="0"/>
          </a:p>
          <a:p>
            <a:pPr marL="630936" lvl="2" indent="0">
              <a:buNone/>
            </a:pPr>
            <a:endParaRPr lang="en-US" sz="22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620000" cy="1295400"/>
          </a:xfrm>
        </p:spPr>
        <p:style>
          <a:lnRef idx="2">
            <a:schemeClr val="accent1"/>
          </a:lnRef>
          <a:fillRef idx="1">
            <a:schemeClr val="lt1"/>
          </a:fillRef>
          <a:effectRef idx="0">
            <a:schemeClr val="accent1"/>
          </a:effectRef>
          <a:fontRef idx="minor">
            <a:schemeClr val="dk1"/>
          </a:fontRef>
        </p:style>
        <p:txBody>
          <a:bodyPr anchor="ctr">
            <a:normAutofit fontScale="90000"/>
          </a:bodyPr>
          <a:lstStyle/>
          <a:p>
            <a:r>
              <a:rPr lang="en-US" sz="2800" u="sng" dirty="0" smtClean="0"/>
              <a:t>Review of Town’s Strategic Plan Goals &amp; Met Objectives 2019-2020:  Category 4 – Financial 2019 YTD Cash Balance Review</a:t>
            </a:r>
            <a:endParaRPr lang="en-US" sz="2800"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41718907"/>
              </p:ext>
            </p:extLst>
          </p:nvPr>
        </p:nvGraphicFramePr>
        <p:xfrm>
          <a:off x="1371600" y="2209800"/>
          <a:ext cx="7040880" cy="4370608"/>
        </p:xfrm>
        <a:graphic>
          <a:graphicData uri="http://schemas.openxmlformats.org/drawingml/2006/table">
            <a:tbl>
              <a:tblPr>
                <a:tableStyleId>{5C22544A-7EE6-4342-B048-85BDC9FD1C3A}</a:tableStyleId>
              </a:tblPr>
              <a:tblGrid>
                <a:gridCol w="1751878"/>
                <a:gridCol w="1071148"/>
                <a:gridCol w="1258548"/>
                <a:gridCol w="1474676"/>
                <a:gridCol w="1484630"/>
              </a:tblGrid>
              <a:tr h="478779">
                <a:tc>
                  <a:txBody>
                    <a:bodyPr/>
                    <a:lstStyle/>
                    <a:p>
                      <a:pPr algn="ctr" fontAlgn="b"/>
                      <a:r>
                        <a:rPr lang="en-US" sz="1400" u="none" strike="noStrike" dirty="0">
                          <a:effectLst/>
                        </a:rPr>
                        <a:t>ALL FUNDS</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smtClean="0">
                          <a:effectLst/>
                        </a:rPr>
                        <a:t>BEGINNING </a:t>
                      </a:r>
                      <a:r>
                        <a:rPr lang="en-US" sz="1400" u="none" strike="noStrike" dirty="0">
                          <a:effectLst/>
                        </a:rPr>
                        <a:t>BALANCE</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TOTAL RECEIVED</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TOTAL SPENT</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ENDING BALANCE</a:t>
                      </a:r>
                      <a:endParaRPr lang="en-US" sz="1400" b="1"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JANUARY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$2,135,195.15</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$36,589.19</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$211,795.08</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$1,959,989.26</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FEBRUARY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$1,959,989.26</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$169,834.40</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$106,649.59</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$2,023,174.07</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MARCH</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$2,023,174.07</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$3,608.03</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$156,698.91</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$1,870,083.19</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APRIL</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$1,870,083.19</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$623,564.35</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$113,640.07</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$2,380,007.47</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MAY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$2,380,007.47</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$9,835.44</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$255,607.79</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$2,134,235.12</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JUNE</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$2,134,235.12</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$25,532.96</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$565,726.94</a:t>
                      </a: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$1,594,041.14</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JULY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$1,594,041.14</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$930,155.26</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$247,824.85</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$2,276,371.55</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u="none" strike="noStrike" dirty="0">
                          <a:effectLst/>
                        </a:rPr>
                        <a:t>AUGUST</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$2,276,371.55</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$356,671.72</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$194,368.57</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rgbClr val="000000"/>
                          </a:solidFill>
                          <a:effectLst/>
                          <a:latin typeface="Calibri" panose="020F0502020204030204" pitchFamily="34" charset="0"/>
                        </a:rPr>
                        <a:t>$2,438,674.70</a:t>
                      </a:r>
                    </a:p>
                    <a:p>
                      <a:pPr algn="ctr" fontAlgn="b"/>
                      <a:r>
                        <a:rPr lang="en-US" sz="1400" b="0" i="0" u="none" strike="noStrike" dirty="0" smtClean="0">
                          <a:solidFill>
                            <a:srgbClr val="000000"/>
                          </a:solidFill>
                          <a:effectLst/>
                          <a:latin typeface="Calibri" panose="020F0502020204030204" pitchFamily="34" charset="0"/>
                        </a:rPr>
                        <a:t>(8/312019</a:t>
                      </a:r>
                      <a:r>
                        <a:rPr lang="en-US" sz="1400" b="0" i="0" u="none" strike="noStrike" dirty="0" smtClean="0">
                          <a:solidFill>
                            <a:srgbClr val="000000"/>
                          </a:solidFill>
                          <a:effectLst/>
                          <a:latin typeface="Calibri" panose="020F0502020204030204" pitchFamily="34" charset="0"/>
                        </a:rPr>
                        <a:t>)</a:t>
                      </a:r>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b="0" i="0" u="none" strike="noStrike" dirty="0" smtClean="0">
                          <a:solidFill>
                            <a:srgbClr val="000000"/>
                          </a:solidFill>
                          <a:effectLst/>
                          <a:latin typeface="Century Gothic" panose="020B0502020202020204" pitchFamily="34" charset="0"/>
                        </a:rPr>
                        <a:t>SEPTEMBER</a:t>
                      </a:r>
                      <a:endParaRPr lang="en-US"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b="0" i="0" u="none" strike="noStrike" dirty="0" smtClean="0">
                          <a:solidFill>
                            <a:srgbClr val="000000"/>
                          </a:solidFill>
                          <a:effectLst/>
                          <a:latin typeface="Century Gothic" panose="020B0502020202020204" pitchFamily="34" charset="0"/>
                        </a:rPr>
                        <a:t>OCTOBER</a:t>
                      </a:r>
                      <a:endParaRPr lang="en-US"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b="0" i="0" u="none" strike="noStrike" dirty="0" smtClean="0">
                          <a:solidFill>
                            <a:srgbClr val="000000"/>
                          </a:solidFill>
                          <a:effectLst/>
                          <a:latin typeface="Century Gothic" panose="020B0502020202020204" pitchFamily="34" charset="0"/>
                        </a:rPr>
                        <a:t>NOVEMBER</a:t>
                      </a:r>
                      <a:endParaRPr lang="en-US"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r>
              <a:tr h="314144">
                <a:tc>
                  <a:txBody>
                    <a:bodyPr/>
                    <a:lstStyle/>
                    <a:p>
                      <a:pPr algn="l" fontAlgn="b"/>
                      <a:r>
                        <a:rPr lang="en-US" sz="1400" b="0" i="0" u="none" strike="noStrike" dirty="0" smtClean="0">
                          <a:solidFill>
                            <a:srgbClr val="000000"/>
                          </a:solidFill>
                          <a:effectLst/>
                          <a:latin typeface="Century Gothic" panose="020B0502020202020204" pitchFamily="34" charset="0"/>
                        </a:rPr>
                        <a:t>DECEMBER</a:t>
                      </a:r>
                      <a:endParaRPr lang="en-US"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2018 Annual Audit Overview</a:t>
            </a:r>
            <a:endParaRPr lang="en-US" dirty="0"/>
          </a:p>
        </p:txBody>
      </p:sp>
      <p:sp>
        <p:nvSpPr>
          <p:cNvPr id="3" name="Content Placeholder 2"/>
          <p:cNvSpPr>
            <a:spLocks noGrp="1"/>
          </p:cNvSpPr>
          <p:nvPr>
            <p:ph idx="1"/>
          </p:nvPr>
        </p:nvSpPr>
        <p:spPr>
          <a:xfrm>
            <a:off x="914401" y="1524000"/>
            <a:ext cx="7924800" cy="4387222"/>
          </a:xfrm>
        </p:spPr>
        <p:txBody>
          <a:bodyPr>
            <a:normAutofit fontScale="92500"/>
          </a:bodyPr>
          <a:lstStyle/>
          <a:p>
            <a:pPr marL="0" indent="0">
              <a:buNone/>
            </a:pPr>
            <a:r>
              <a:rPr lang="en-US" sz="1600" b="1" dirty="0" smtClean="0"/>
              <a:t>Net position of the Town’s governmental activities decreased by .2% in 2018 ($8,612,343 compared to $8,627,152).  Unrestricted net position- the part of net position that can be used to finance day to day operations without constraints increased from a $1,506,215 surplus at 12/31/17 to $2,162,441 surplus at the end of this year.  Net position of the Town’s business type activities decreased $30,271 mostly due to depreciation expense.  </a:t>
            </a:r>
          </a:p>
          <a:p>
            <a:pPr marL="0" indent="0">
              <a:buNone/>
            </a:pPr>
            <a:r>
              <a:rPr lang="en-US" sz="1600" b="1" dirty="0" smtClean="0"/>
              <a:t>Business-type activities decreased from $1,142,396 to $1,112,125 in 2018 resulting in a TOTAL NET POSITION ending 12/31/18 of $9,724,468.</a:t>
            </a:r>
          </a:p>
          <a:p>
            <a:pPr marL="0" indent="0">
              <a:buNone/>
            </a:pPr>
            <a:r>
              <a:rPr lang="en-US" sz="1600" b="1" dirty="0" smtClean="0"/>
              <a:t>The most significant revenues are property taxes 71%. </a:t>
            </a:r>
            <a:r>
              <a:rPr lang="en-US" sz="1600" b="1" dirty="0"/>
              <a:t> </a:t>
            </a:r>
            <a:r>
              <a:rPr lang="en-US" sz="1600" b="1" dirty="0" smtClean="0"/>
              <a:t>The remaining 29% is from charges for services &amp; grants;  </a:t>
            </a:r>
          </a:p>
          <a:p>
            <a:pPr marL="0" indent="0">
              <a:buNone/>
            </a:pPr>
            <a:r>
              <a:rPr lang="en-US" sz="1600" b="1" dirty="0" smtClean="0"/>
              <a:t>Public Works expenses are the most significant (59%), followed by general government (19%), water works &amp; sanitation (10%), culture &amp; recreation (5%), public safety (5%), interest on long-term debt (1%), and economic development (1%).  </a:t>
            </a:r>
          </a:p>
          <a:p>
            <a:pPr marL="0" indent="0">
              <a:buNone/>
            </a:pPr>
            <a:endParaRPr lang="en-US" sz="1600" b="1" dirty="0"/>
          </a:p>
          <a:p>
            <a:pPr marL="0" indent="0">
              <a:buNone/>
            </a:pPr>
            <a:r>
              <a:rPr lang="en-US" sz="1400" b="1" i="1" dirty="0" smtClean="0"/>
              <a:t>Taken from page 8 of the Financial Statements year ended 12/31/18 prepared by Walker, Giroux, </a:t>
            </a:r>
            <a:r>
              <a:rPr lang="en-US" sz="1400" b="1" i="1" dirty="0" err="1" smtClean="0"/>
              <a:t>Hahne</a:t>
            </a:r>
            <a:endParaRPr lang="en-US" sz="1400" b="1" i="1" dirty="0" smtClean="0"/>
          </a:p>
        </p:txBody>
      </p:sp>
    </p:spTree>
    <p:extLst>
      <p:ext uri="{BB962C8B-B14F-4D97-AF65-F5344CB8AC3E}">
        <p14:creationId xmlns:p14="http://schemas.microsoft.com/office/powerpoint/2010/main" val="4690701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endParaRPr lang="en-US" dirty="0" smtClean="0"/>
          </a:p>
          <a:p>
            <a:endParaRPr lang="en-US" dirty="0" smtClean="0"/>
          </a:p>
          <a:p>
            <a:pPr marL="109728" indent="0">
              <a:buNone/>
            </a:pPr>
            <a:endParaRPr lang="en-US" dirty="0" smtClean="0"/>
          </a:p>
          <a:p>
            <a:endParaRPr lang="en-US" dirty="0" smtClean="0"/>
          </a:p>
        </p:txBody>
      </p:sp>
      <p:graphicFrame>
        <p:nvGraphicFramePr>
          <p:cNvPr id="4" name="Chart 3"/>
          <p:cNvGraphicFramePr/>
          <p:nvPr>
            <p:extLst>
              <p:ext uri="{D42A27DB-BD31-4B8C-83A1-F6EECF244321}">
                <p14:modId xmlns:p14="http://schemas.microsoft.com/office/powerpoint/2010/main" val="3096110400"/>
              </p:ext>
            </p:extLst>
          </p:nvPr>
        </p:nvGraphicFramePr>
        <p:xfrm>
          <a:off x="1219200" y="304800"/>
          <a:ext cx="7620000" cy="634025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386380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734447373"/>
              </p:ext>
            </p:extLst>
          </p:nvPr>
        </p:nvGraphicFramePr>
        <p:xfrm>
          <a:off x="457200" y="457200"/>
          <a:ext cx="8229600" cy="5486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921500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457200"/>
            <a:ext cx="6400800" cy="9906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smtClean="0"/>
              <a:t>Category 4-Fiscal Sustainability </a:t>
            </a:r>
            <a:br>
              <a:rPr lang="en-US" sz="2800" u="sng" dirty="0" smtClean="0"/>
            </a:br>
            <a:r>
              <a:rPr lang="en-US" sz="2800" u="sng" dirty="0" smtClean="0"/>
              <a:t>2019 YTD Cash Balance</a:t>
            </a:r>
            <a:endParaRPr lang="en-US" sz="2800"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2991345"/>
              </p:ext>
            </p:extLst>
          </p:nvPr>
        </p:nvGraphicFramePr>
        <p:xfrm>
          <a:off x="1066800" y="2209800"/>
          <a:ext cx="7391400" cy="4928569"/>
        </p:xfrm>
        <a:graphic>
          <a:graphicData uri="http://schemas.openxmlformats.org/drawingml/2006/table">
            <a:tbl>
              <a:tblPr>
                <a:tableStyleId>{5C22544A-7EE6-4342-B048-85BDC9FD1C3A}</a:tableStyleId>
              </a:tblPr>
              <a:tblGrid>
                <a:gridCol w="3959678"/>
                <a:gridCol w="3431722"/>
              </a:tblGrid>
              <a:tr h="496292">
                <a:tc>
                  <a:txBody>
                    <a:bodyPr/>
                    <a:lstStyle/>
                    <a:p>
                      <a:pPr algn="l" fontAlgn="b"/>
                      <a:r>
                        <a:rPr lang="en-US" sz="1600" b="1" u="none" strike="noStrike" dirty="0" smtClean="0">
                          <a:effectLst/>
                        </a:rPr>
                        <a:t>January 2019 Beginning</a:t>
                      </a:r>
                      <a:r>
                        <a:rPr lang="en-US" sz="1600" b="1" u="none" strike="noStrike" baseline="0" dirty="0" smtClean="0">
                          <a:effectLst/>
                        </a:rPr>
                        <a:t> </a:t>
                      </a:r>
                      <a:r>
                        <a:rPr lang="en-US" sz="1600" b="1" u="none" strike="noStrike" dirty="0" smtClean="0">
                          <a:effectLst/>
                        </a:rPr>
                        <a:t>CASH </a:t>
                      </a:r>
                      <a:r>
                        <a:rPr lang="en-US" sz="1600" b="1" u="none" strike="noStrike" dirty="0">
                          <a:effectLst/>
                        </a:rPr>
                        <a:t>BALANCE</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1600" b="1" u="none" strike="noStrike" dirty="0">
                          <a:effectLst/>
                        </a:rPr>
                        <a:t> </a:t>
                      </a:r>
                      <a:r>
                        <a:rPr lang="en-US" sz="1600" b="1" i="0" u="none" strike="noStrike" kern="1200" baseline="0" dirty="0" smtClean="0">
                          <a:solidFill>
                            <a:schemeClr val="tx1"/>
                          </a:solidFill>
                          <a:effectLst/>
                          <a:latin typeface="Lucida Sans Unicode" panose="020B0602030504020204" pitchFamily="34" charset="0"/>
                          <a:ea typeface="+mn-ea"/>
                          <a:cs typeface="Lucida Sans Unicode" panose="020B0602030504020204" pitchFamily="34" charset="0"/>
                        </a:rPr>
                        <a:t>$2,135,195.13</a:t>
                      </a:r>
                      <a:endParaRPr lang="en-US" sz="1600" b="1" i="0" u="none" strike="noStrike" kern="1200" baseline="0" dirty="0">
                        <a:solidFill>
                          <a:schemeClr val="tx1"/>
                        </a:solidFill>
                        <a:effectLst/>
                        <a:latin typeface="Lucida Sans Unicode" panose="020B0602030504020204" pitchFamily="34" charset="0"/>
                        <a:ea typeface="+mn-ea"/>
                        <a:cs typeface="Lucida Sans Unicode" panose="020B0602030504020204" pitchFamily="34" charset="0"/>
                      </a:endParaRPr>
                    </a:p>
                  </a:txBody>
                  <a:tcPr marL="9525" marR="9525" marT="9525" marB="0" anchor="b"/>
                </a:tc>
              </a:tr>
              <a:tr h="416428">
                <a:tc>
                  <a:txBody>
                    <a:bodyPr/>
                    <a:lstStyle/>
                    <a:p>
                      <a:pPr algn="l" fontAlgn="b"/>
                      <a:r>
                        <a:rPr lang="en-US" sz="1600" b="1" i="0" u="none" strike="noStrike" dirty="0" smtClean="0">
                          <a:solidFill>
                            <a:srgbClr val="000000"/>
                          </a:solidFill>
                          <a:effectLst/>
                          <a:latin typeface="Calibri" panose="020F0502020204030204" pitchFamily="34" charset="0"/>
                        </a:rPr>
                        <a:t>Total Receipts 2019</a:t>
                      </a:r>
                      <a:r>
                        <a:rPr lang="en-US" sz="1600" b="1" i="0" u="none" strike="noStrike" baseline="0" dirty="0" smtClean="0">
                          <a:solidFill>
                            <a:srgbClr val="000000"/>
                          </a:solidFill>
                          <a:effectLst/>
                          <a:latin typeface="Calibri" panose="020F0502020204030204" pitchFamily="34" charset="0"/>
                        </a:rPr>
                        <a:t> YTD</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1600" b="1" i="0" u="none" strike="noStrike" dirty="0" smtClean="0">
                          <a:solidFill>
                            <a:schemeClr val="tx1"/>
                          </a:solidFill>
                          <a:effectLst/>
                          <a:latin typeface="Lucida Sans Unicode" panose="020B0602030504020204" pitchFamily="34" charset="0"/>
                          <a:cs typeface="Lucida Sans Unicode" panose="020B0602030504020204" pitchFamily="34" charset="0"/>
                        </a:rPr>
                        <a:t> $1,799,119.63</a:t>
                      </a:r>
                      <a:endParaRPr lang="en-US" sz="1600" b="1" i="0" u="none" strike="noStrike" dirty="0">
                        <a:solidFill>
                          <a:schemeClr val="tx1"/>
                        </a:solidFill>
                        <a:effectLst/>
                        <a:latin typeface="Lucida Sans Unicode" panose="020B0602030504020204" pitchFamily="34" charset="0"/>
                        <a:cs typeface="Lucida Sans Unicode" panose="020B0602030504020204" pitchFamily="34" charset="0"/>
                      </a:endParaRPr>
                    </a:p>
                  </a:txBody>
                  <a:tcPr marL="9525" marR="9525" marT="9525" marB="0" anchor="b"/>
                </a:tc>
              </a:tr>
              <a:tr h="416428">
                <a:tc>
                  <a:txBody>
                    <a:bodyPr/>
                    <a:lstStyle/>
                    <a:p>
                      <a:pPr algn="l" fontAlgn="b"/>
                      <a:r>
                        <a:rPr lang="en-US" sz="1600" b="1" i="0" u="none" strike="noStrike" dirty="0" smtClean="0">
                          <a:solidFill>
                            <a:srgbClr val="000000"/>
                          </a:solidFill>
                          <a:effectLst/>
                          <a:latin typeface="Calibri" panose="020F0502020204030204" pitchFamily="34" charset="0"/>
                        </a:rPr>
                        <a:t>Total Disbursed 2019</a:t>
                      </a:r>
                      <a:r>
                        <a:rPr lang="en-US" sz="1600" b="1" i="0" u="none" strike="noStrike" baseline="0" dirty="0" smtClean="0">
                          <a:solidFill>
                            <a:srgbClr val="000000"/>
                          </a:solidFill>
                          <a:effectLst/>
                          <a:latin typeface="Calibri" panose="020F0502020204030204" pitchFamily="34" charset="0"/>
                        </a:rPr>
                        <a:t> YTD</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1600" b="1" i="0" u="none" strike="noStrike" dirty="0" smtClean="0">
                          <a:solidFill>
                            <a:schemeClr val="tx1"/>
                          </a:solidFill>
                          <a:effectLst/>
                          <a:latin typeface="Lucida Sans Unicode" panose="020B0602030504020204" pitchFamily="34" charset="0"/>
                          <a:cs typeface="Lucida Sans Unicode" panose="020B0602030504020204" pitchFamily="34" charset="0"/>
                        </a:rPr>
                        <a:t> $1,699,620.63</a:t>
                      </a:r>
                      <a:endParaRPr lang="en-US" sz="1600" b="1" i="0" u="none" strike="noStrike" dirty="0">
                        <a:solidFill>
                          <a:schemeClr val="tx1"/>
                        </a:solidFill>
                        <a:effectLst/>
                        <a:latin typeface="Lucida Sans Unicode" panose="020B0602030504020204" pitchFamily="34" charset="0"/>
                        <a:cs typeface="Lucida Sans Unicode" panose="020B0602030504020204" pitchFamily="34" charset="0"/>
                      </a:endParaRPr>
                    </a:p>
                  </a:txBody>
                  <a:tcPr marL="9525" marR="9525" marT="9525" marB="0" anchor="b"/>
                </a:tc>
              </a:tr>
              <a:tr h="416428">
                <a:tc>
                  <a:txBody>
                    <a:bodyPr/>
                    <a:lstStyle/>
                    <a:p>
                      <a:pPr algn="l" fontAlgn="b"/>
                      <a:r>
                        <a:rPr lang="en-US" sz="1600" b="1" i="0" u="none" strike="noStrike" dirty="0" smtClean="0">
                          <a:solidFill>
                            <a:srgbClr val="000000"/>
                          </a:solidFill>
                          <a:effectLst/>
                          <a:latin typeface="Calibri" panose="020F0502020204030204" pitchFamily="34" charset="0"/>
                        </a:rPr>
                        <a:t>08/19/19 Ending CASH</a:t>
                      </a:r>
                      <a:r>
                        <a:rPr lang="en-US" sz="1600" b="1" i="0" u="none" strike="noStrike" baseline="0" dirty="0" smtClean="0">
                          <a:solidFill>
                            <a:srgbClr val="000000"/>
                          </a:solidFill>
                          <a:effectLst/>
                          <a:latin typeface="Calibri" panose="020F0502020204030204" pitchFamily="34" charset="0"/>
                        </a:rPr>
                        <a:t> Balance  </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1600" b="1" i="0" u="none" strike="noStrike" baseline="0" dirty="0" smtClean="0">
                          <a:solidFill>
                            <a:schemeClr val="tx1"/>
                          </a:solidFill>
                          <a:effectLst/>
                          <a:latin typeface="Lucida Sans Unicode" panose="020B0602030504020204" pitchFamily="34" charset="0"/>
                          <a:cs typeface="Lucida Sans Unicode" panose="020B0602030504020204" pitchFamily="34" charset="0"/>
                        </a:rPr>
                        <a:t> </a:t>
                      </a:r>
                      <a:r>
                        <a:rPr lang="en-US" sz="1600" b="1" i="0" u="none" strike="noStrike" baseline="0" dirty="0" smtClean="0">
                          <a:solidFill>
                            <a:srgbClr val="0070C0"/>
                          </a:solidFill>
                          <a:effectLst/>
                          <a:latin typeface="Lucida Sans Unicode" panose="020B0602030504020204" pitchFamily="34" charset="0"/>
                          <a:cs typeface="Lucida Sans Unicode" panose="020B0602030504020204" pitchFamily="34" charset="0"/>
                        </a:rPr>
                        <a:t>$2,234,694.15</a:t>
                      </a:r>
                      <a:endParaRPr lang="en-US" sz="1600" b="1" i="0" u="none" strike="noStrike" dirty="0">
                        <a:solidFill>
                          <a:srgbClr val="0070C0"/>
                        </a:solidFill>
                        <a:effectLst/>
                        <a:latin typeface="Lucida Sans Unicode" panose="020B0602030504020204" pitchFamily="34" charset="0"/>
                        <a:cs typeface="Lucida Sans Unicode" panose="020B0602030504020204" pitchFamily="34" charset="0"/>
                      </a:endParaRPr>
                    </a:p>
                  </a:txBody>
                  <a:tcPr marL="9525" marR="9525" marT="9525" marB="0" anchor="b"/>
                </a:tc>
              </a:tr>
              <a:tr h="597836">
                <a:tc>
                  <a:txBody>
                    <a:bodyPr/>
                    <a:lstStyle/>
                    <a:p>
                      <a:pPr algn="l" fontAlgn="b"/>
                      <a:r>
                        <a:rPr lang="en-US" sz="1600" b="1" i="0" u="none" strike="noStrike" dirty="0" smtClean="0">
                          <a:solidFill>
                            <a:srgbClr val="000000"/>
                          </a:solidFill>
                          <a:effectLst/>
                          <a:latin typeface="Calibri" panose="020F0502020204030204" pitchFamily="34" charset="0"/>
                        </a:rPr>
                        <a:t> </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1600" b="0" i="0" u="none" strike="noStrike" dirty="0" smtClean="0">
                          <a:solidFill>
                            <a:srgbClr val="0070C0"/>
                          </a:solidFill>
                          <a:effectLst/>
                          <a:latin typeface="Lucida Sans Unicode" panose="020B0602030504020204" pitchFamily="34" charset="0"/>
                          <a:cs typeface="Lucida Sans Unicode" panose="020B0602030504020204" pitchFamily="34" charset="0"/>
                        </a:rPr>
                        <a:t>Cash Balance is higher than at beginning of year despite payment of Stepetz Road Project; this is due to Annexation Payment and cash out of CD’s.   </a:t>
                      </a:r>
                      <a:endParaRPr lang="en-US" sz="1600" b="0" i="0" u="none" strike="noStrike" dirty="0">
                        <a:solidFill>
                          <a:srgbClr val="FF0000"/>
                        </a:solidFill>
                        <a:effectLst/>
                        <a:latin typeface="Lucida Sans Unicode" panose="020B0602030504020204" pitchFamily="34" charset="0"/>
                        <a:cs typeface="Lucida Sans Unicode" panose="020B0602030504020204" pitchFamily="34" charset="0"/>
                      </a:endParaRPr>
                    </a:p>
                  </a:txBody>
                  <a:tcPr marL="9525" marR="9525" marT="9525" marB="0" anchor="b"/>
                </a:tc>
              </a:tr>
              <a:tr h="896880">
                <a:tc>
                  <a:txBody>
                    <a:bodyPr/>
                    <a:lstStyle/>
                    <a:p>
                      <a:pPr algn="l" fontAlgn="b"/>
                      <a:r>
                        <a:rPr lang="en-US" sz="1400" b="0" i="0" u="none" strike="noStrike" baseline="0" dirty="0" smtClean="0">
                          <a:solidFill>
                            <a:schemeClr val="tx1"/>
                          </a:solidFill>
                          <a:effectLst/>
                          <a:latin typeface="Calibri" panose="020F0502020204030204" pitchFamily="34" charset="0"/>
                        </a:rPr>
                        <a:t> </a:t>
                      </a:r>
                      <a:endParaRPr lang="en-US" sz="1400" b="0" i="0" u="none" strike="noStrike" dirty="0">
                        <a:solidFill>
                          <a:schemeClr val="tx1"/>
                        </a:solidFill>
                        <a:effectLst/>
                        <a:latin typeface="Calibri" panose="020F0502020204030204" pitchFamily="34" charset="0"/>
                      </a:endParaRPr>
                    </a:p>
                  </a:txBody>
                  <a:tcPr marL="9525" marR="9525" marT="9525" marB="0" anchor="ctr">
                    <a:lnB w="12700" cmpd="sng">
                      <a:noFill/>
                    </a:lnB>
                  </a:tcPr>
                </a:tc>
                <a:tc>
                  <a:txBody>
                    <a:bodyPr/>
                    <a:lstStyle/>
                    <a:p>
                      <a:pPr algn="l" fontAlgn="b"/>
                      <a:endParaRPr lang="en-US" sz="1400" b="1" i="0" u="none" strike="noStrike" dirty="0">
                        <a:solidFill>
                          <a:srgbClr val="000000"/>
                        </a:solidFill>
                        <a:effectLst/>
                        <a:latin typeface="Calibri" panose="020F0502020204030204" pitchFamily="34" charset="0"/>
                      </a:endParaRPr>
                    </a:p>
                  </a:txBody>
                  <a:tcPr marL="9525" marR="9525" marT="9525" marB="0" anchor="b"/>
                </a:tc>
              </a:tr>
              <a:tr h="528694">
                <a:tc>
                  <a:txBody>
                    <a:bodyPr/>
                    <a:lstStyle/>
                    <a:p>
                      <a:pPr algn="l" fontAlgn="b"/>
                      <a:endParaRPr lang="en-US" sz="1800" b="1" i="0" u="none" strike="noStrike" baseline="0" dirty="0" smtClean="0">
                        <a:solidFill>
                          <a:schemeClr val="tx1"/>
                        </a:solidFill>
                        <a:effectLst/>
                        <a:latin typeface="Calibri" panose="020F0502020204030204" pitchFamily="34" charset="0"/>
                      </a:endParaRPr>
                    </a:p>
                  </a:txBody>
                  <a:tcPr marL="9525" marR="9525" marT="9525"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457200" rtl="0" eaLnBrk="1" fontAlgn="b" latinLnBrk="0" hangingPunct="1"/>
                      <a:endParaRPr lang="en-US" sz="1600" b="1" i="0" u="none" strike="noStrike" kern="1200" baseline="0" dirty="0" smtClean="0">
                        <a:solidFill>
                          <a:schemeClr val="tx1"/>
                        </a:solidFill>
                        <a:effectLst/>
                        <a:latin typeface="Lucida Sans Unicode" panose="020B0602030504020204" pitchFamily="34" charset="0"/>
                        <a:ea typeface="+mn-ea"/>
                        <a:cs typeface="Lucida Sans Unicode" panose="020B0602030504020204" pitchFamily="34" charset="0"/>
                      </a:endParaRPr>
                    </a:p>
                  </a:txBody>
                  <a:tcPr marL="9525" marR="9525" marT="9525" marB="0" anchor="ctr">
                    <a:lnL w="12700" cmpd="sng">
                      <a:noFill/>
                    </a:lnL>
                  </a:tcPr>
                </a:tc>
              </a:tr>
              <a:tr h="528694">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endParaRPr lang="en-US" sz="1800" b="1" i="0" u="none" strike="noStrike" baseline="0" dirty="0" smtClean="0">
                        <a:solidFill>
                          <a:schemeClr val="tx1"/>
                        </a:solidFill>
                        <a:effectLst/>
                        <a:latin typeface="Calibri" panose="020F0502020204030204" pitchFamily="34" charset="0"/>
                      </a:endParaRP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endParaRPr lang="en-US" sz="1100" b="1" i="0" u="none" strike="noStrike" dirty="0" smtClean="0">
                        <a:solidFill>
                          <a:srgbClr val="000000"/>
                        </a:solidFill>
                        <a:effectLst/>
                        <a:latin typeface="Calibri" panose="020F0502020204030204" pitchFamily="34" charset="0"/>
                      </a:endParaRPr>
                    </a:p>
                  </a:txBody>
                  <a:tcPr marL="9525" marR="9525" marT="9525" marB="0" anchor="ctr">
                    <a:lnL w="12700" cmpd="sng">
                      <a:noFill/>
                    </a:lnL>
                  </a:tcPr>
                </a:tc>
              </a:tr>
            </a:tbl>
          </a:graphicData>
        </a:graphic>
      </p:graphicFrame>
    </p:spTree>
    <p:extLst>
      <p:ext uri="{BB962C8B-B14F-4D97-AF65-F5344CB8AC3E}">
        <p14:creationId xmlns:p14="http://schemas.microsoft.com/office/powerpoint/2010/main" val="587724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685800"/>
            <a:ext cx="6347713" cy="609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smtClean="0"/>
              <a:t>Investments Breakdown</a:t>
            </a:r>
            <a:r>
              <a:rPr lang="en-US" sz="2800" dirty="0" smtClean="0"/>
              <a:t>:</a:t>
            </a:r>
            <a:endParaRPr lang="en-US" sz="2800" dirty="0"/>
          </a:p>
        </p:txBody>
      </p:sp>
      <p:sp>
        <p:nvSpPr>
          <p:cNvPr id="2" name="Content Placeholder 1"/>
          <p:cNvSpPr>
            <a:spLocks noGrp="1"/>
          </p:cNvSpPr>
          <p:nvPr>
            <p:ph idx="1"/>
          </p:nvPr>
        </p:nvSpPr>
        <p:spPr>
          <a:xfrm>
            <a:off x="2057400" y="1828800"/>
            <a:ext cx="6347714" cy="4212563"/>
          </a:xfrm>
        </p:spPr>
        <p:txBody>
          <a:bodyPr>
            <a:normAutofit fontScale="92500"/>
          </a:bodyPr>
          <a:lstStyle/>
          <a:p>
            <a:pPr marL="0" indent="0">
              <a:buNone/>
            </a:pPr>
            <a:r>
              <a:rPr lang="en-US" b="1" dirty="0" smtClean="0"/>
              <a:t>Investments Total 2019 YTD:</a:t>
            </a:r>
          </a:p>
          <a:p>
            <a:pPr lvl="1"/>
            <a:r>
              <a:rPr lang="en-US" sz="2000" dirty="0" smtClean="0"/>
              <a:t>Severance Savings			$123,534.51</a:t>
            </a:r>
          </a:p>
          <a:p>
            <a:pPr marL="457200" lvl="1" indent="0">
              <a:buNone/>
            </a:pPr>
            <a:r>
              <a:rPr lang="en-US" sz="1800" dirty="0" smtClean="0"/>
              <a:t>(This account is reserved for employee severance)</a:t>
            </a:r>
          </a:p>
          <a:p>
            <a:pPr lvl="1"/>
            <a:r>
              <a:rPr lang="en-US" sz="1800" dirty="0" smtClean="0"/>
              <a:t>Gilbert Bank CD #1 @ .55%		$102,432.42</a:t>
            </a:r>
          </a:p>
          <a:p>
            <a:pPr marL="457200" lvl="1" indent="0">
              <a:buNone/>
            </a:pPr>
            <a:r>
              <a:rPr lang="en-US" sz="1800" dirty="0"/>
              <a:t>	</a:t>
            </a:r>
            <a:r>
              <a:rPr lang="en-US" sz="1500" dirty="0" smtClean="0"/>
              <a:t>Cashed out 7/1/2019 for Fire Department = Balance $0.00</a:t>
            </a:r>
          </a:p>
          <a:p>
            <a:pPr lvl="1"/>
            <a:r>
              <a:rPr lang="en-US" sz="1800" dirty="0" smtClean="0"/>
              <a:t>Gilbert Bank CD #2 @ .55%	$275,381.26</a:t>
            </a:r>
          </a:p>
          <a:p>
            <a:pPr lvl="1"/>
            <a:r>
              <a:rPr lang="en-US" sz="1800" dirty="0" smtClean="0"/>
              <a:t>Gilbert Bank CD #3 @ .55% 	$201,444.79</a:t>
            </a:r>
          </a:p>
          <a:p>
            <a:pPr marL="914400" lvl="2" indent="0">
              <a:buNone/>
            </a:pPr>
            <a:r>
              <a:rPr lang="en-US" dirty="0" smtClean="0"/>
              <a:t>Cashed out 7/1/2019 for Stepetz Road = Balance $0.00</a:t>
            </a:r>
          </a:p>
          <a:p>
            <a:pPr lvl="1"/>
            <a:r>
              <a:rPr lang="en-US" sz="1800" dirty="0" smtClean="0"/>
              <a:t>Gilbert Bank Savings 			$236,631.31</a:t>
            </a:r>
          </a:p>
          <a:p>
            <a:pPr lvl="1"/>
            <a:r>
              <a:rPr lang="en-US" sz="1800" dirty="0" smtClean="0">
                <a:solidFill>
                  <a:schemeClr val="accent1"/>
                </a:solidFill>
              </a:rPr>
              <a:t>Total 2019 YTD 	Investments:		$629,256.68</a:t>
            </a:r>
          </a:p>
          <a:p>
            <a:pPr lvl="1"/>
            <a:r>
              <a:rPr lang="en-US" sz="1800" dirty="0" smtClean="0">
                <a:solidFill>
                  <a:schemeClr val="accent1"/>
                </a:solidFill>
              </a:rPr>
              <a:t>Total Cash &amp; Investments:		$2,863,950.83</a:t>
            </a:r>
          </a:p>
        </p:txBody>
      </p:sp>
    </p:spTree>
    <p:extLst>
      <p:ext uri="{BB962C8B-B14F-4D97-AF65-F5344CB8AC3E}">
        <p14:creationId xmlns:p14="http://schemas.microsoft.com/office/powerpoint/2010/main" val="42789475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381000"/>
            <a:ext cx="6553200" cy="838200"/>
          </a:xfrm>
        </p:spPr>
        <p:style>
          <a:lnRef idx="2">
            <a:schemeClr val="accent1"/>
          </a:lnRef>
          <a:fillRef idx="1">
            <a:schemeClr val="lt1"/>
          </a:fillRef>
          <a:effectRef idx="0">
            <a:schemeClr val="accent1"/>
          </a:effectRef>
          <a:fontRef idx="minor">
            <a:schemeClr val="dk1"/>
          </a:fontRef>
        </p:style>
        <p:txBody>
          <a:bodyPr>
            <a:normAutofit/>
          </a:bodyPr>
          <a:lstStyle/>
          <a:p>
            <a:r>
              <a:rPr lang="en-US" sz="2400" u="sng" dirty="0" smtClean="0"/>
              <a:t>Category 4-Fiscal Sustainability continued: </a:t>
            </a:r>
            <a:br>
              <a:rPr lang="en-US" sz="2400" u="sng" dirty="0" smtClean="0"/>
            </a:br>
            <a:r>
              <a:rPr lang="en-US" sz="2400" u="sng" dirty="0" smtClean="0"/>
              <a:t>2018 Receipts Compared to 2019 YTD</a:t>
            </a:r>
            <a:endParaRPr lang="en-US" sz="2400"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12568904"/>
              </p:ext>
            </p:extLst>
          </p:nvPr>
        </p:nvGraphicFramePr>
        <p:xfrm>
          <a:off x="2590800" y="1371600"/>
          <a:ext cx="4648201" cy="5211130"/>
        </p:xfrm>
        <a:graphic>
          <a:graphicData uri="http://schemas.openxmlformats.org/drawingml/2006/table">
            <a:tbl>
              <a:tblPr>
                <a:tableStyleId>{5C22544A-7EE6-4342-B048-85BDC9FD1C3A}</a:tableStyleId>
              </a:tblPr>
              <a:tblGrid>
                <a:gridCol w="2208799"/>
                <a:gridCol w="1219701"/>
                <a:gridCol w="1219701"/>
              </a:tblGrid>
              <a:tr h="149441">
                <a:tc gridSpan="2">
                  <a:txBody>
                    <a:bodyPr/>
                    <a:lstStyle/>
                    <a:p>
                      <a:pPr algn="l" fontAlgn="b"/>
                      <a:r>
                        <a:rPr lang="en-US" sz="1200" b="1" u="none" strike="noStrike" dirty="0">
                          <a:effectLst/>
                        </a:rPr>
                        <a:t>Notable Receipts </a:t>
                      </a:r>
                      <a:r>
                        <a:rPr lang="en-US" sz="1200" b="1" u="none" strike="noStrike" dirty="0" smtClean="0">
                          <a:effectLst/>
                        </a:rPr>
                        <a:t>ALL FUNDS (rounded):</a:t>
                      </a:r>
                    </a:p>
                    <a:p>
                      <a:pPr algn="just" fontAlgn="b"/>
                      <a:r>
                        <a:rPr lang="en-US" sz="1200" b="1" i="0" u="none" strike="noStrike" dirty="0" smtClean="0">
                          <a:solidFill>
                            <a:srgbClr val="000000"/>
                          </a:solidFill>
                          <a:effectLst/>
                          <a:latin typeface="Calibri" panose="020F0502020204030204" pitchFamily="34" charset="0"/>
                        </a:rPr>
                        <a:t>                                                                           2018 Final</a:t>
                      </a:r>
                      <a:endParaRPr lang="en-US" sz="1200" b="1" i="0" u="none" strike="noStrike" dirty="0">
                        <a:solidFill>
                          <a:srgbClr val="000000"/>
                        </a:solidFill>
                        <a:effectLst/>
                        <a:latin typeface="Calibri" panose="020F0502020204030204" pitchFamily="34" charset="0"/>
                      </a:endParaRPr>
                    </a:p>
                  </a:txBody>
                  <a:tcPr marL="5119" marR="5119" marT="5119" marB="0" anchor="b"/>
                </a:tc>
                <a:tc hMerge="1">
                  <a:txBody>
                    <a:bodyPr/>
                    <a:lstStyle/>
                    <a:p>
                      <a:endParaRPr lang="en-US"/>
                    </a:p>
                  </a:txBody>
                  <a:tcPr/>
                </a:tc>
                <a:tc>
                  <a:txBody>
                    <a:bodyPr/>
                    <a:lstStyle/>
                    <a:p>
                      <a:pPr algn="ctr" fontAlgn="b"/>
                      <a:r>
                        <a:rPr lang="en-US" sz="1200" b="1" i="0" u="none" strike="noStrike" dirty="0" smtClean="0">
                          <a:solidFill>
                            <a:srgbClr val="000000"/>
                          </a:solidFill>
                          <a:effectLst/>
                          <a:latin typeface="Calibri" panose="020F0502020204030204" pitchFamily="34" charset="0"/>
                        </a:rPr>
                        <a:t>2019 YTD</a:t>
                      </a:r>
                      <a:endParaRPr lang="en-US" sz="1200" b="1" i="0" u="none" strike="noStrike" dirty="0">
                        <a:solidFill>
                          <a:srgbClr val="000000"/>
                        </a:solidFill>
                        <a:effectLst/>
                        <a:latin typeface="Calibri" panose="020F0502020204030204" pitchFamily="34" charset="0"/>
                      </a:endParaRPr>
                    </a:p>
                  </a:txBody>
                  <a:tcPr marL="5119" marR="5119" marT="5119" marB="0" anchor="b"/>
                </a:tc>
              </a:tr>
              <a:tr h="222127">
                <a:tc>
                  <a:txBody>
                    <a:bodyPr/>
                    <a:lstStyle/>
                    <a:p>
                      <a:pPr algn="l" fontAlgn="b"/>
                      <a:r>
                        <a:rPr lang="en-US" sz="1000" u="none" strike="noStrike" dirty="0" smtClean="0">
                          <a:effectLst/>
                          <a:latin typeface="+mj-lt"/>
                        </a:rPr>
                        <a:t>Fire Contracts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$36,000.00</a:t>
                      </a:r>
                      <a:endParaRPr lang="en-US" sz="1000" dirty="0"/>
                    </a:p>
                  </a:txBody>
                  <a:tcPr marL="5119" marR="5119" marT="5119" marB="0" anchor="b"/>
                </a:tc>
                <a:tc>
                  <a:txBody>
                    <a:bodyPr/>
                    <a:lstStyle/>
                    <a:p>
                      <a:pPr algn="r"/>
                      <a:r>
                        <a:rPr lang="en-US" sz="1000" dirty="0" smtClean="0"/>
                        <a:t>38,950.00</a:t>
                      </a:r>
                      <a:endParaRPr lang="en-US" sz="1000" dirty="0"/>
                    </a:p>
                  </a:txBody>
                  <a:tcPr marL="5119" marR="5119" marT="5119" marB="0" anchor="b"/>
                </a:tc>
              </a:tr>
              <a:tr h="222127">
                <a:tc>
                  <a:txBody>
                    <a:bodyPr/>
                    <a:lstStyle/>
                    <a:p>
                      <a:pPr algn="l" fontAlgn="b"/>
                      <a:r>
                        <a:rPr lang="en-US" sz="1000" u="none" strike="noStrike" dirty="0" smtClean="0">
                          <a:effectLst/>
                          <a:latin typeface="+mj-lt"/>
                        </a:rPr>
                        <a:t>Tax Apportionment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$915,223.00</a:t>
                      </a:r>
                      <a:endParaRPr lang="en-US" sz="1000" dirty="0"/>
                    </a:p>
                  </a:txBody>
                  <a:tcPr marL="5119" marR="5119" marT="5119" marB="0" anchor="b"/>
                </a:tc>
                <a:tc>
                  <a:txBody>
                    <a:bodyPr/>
                    <a:lstStyle/>
                    <a:p>
                      <a:pPr algn="r"/>
                      <a:r>
                        <a:rPr lang="en-US" sz="1000" dirty="0" smtClean="0"/>
                        <a:t>570,495.00</a:t>
                      </a:r>
                      <a:endParaRPr lang="en-US" sz="1000" dirty="0"/>
                    </a:p>
                  </a:txBody>
                  <a:tcPr marL="5119" marR="5119" marT="5119" marB="0" anchor="b"/>
                </a:tc>
              </a:tr>
              <a:tr h="222127">
                <a:tc>
                  <a:txBody>
                    <a:bodyPr/>
                    <a:lstStyle/>
                    <a:p>
                      <a:pPr algn="l" fontAlgn="b"/>
                      <a:r>
                        <a:rPr lang="en-US" sz="1000" u="none" strike="noStrike" dirty="0" smtClean="0">
                          <a:effectLst/>
                          <a:latin typeface="+mj-lt"/>
                        </a:rPr>
                        <a:t>Town </a:t>
                      </a:r>
                      <a:r>
                        <a:rPr lang="en-US" sz="1000" u="none" strike="noStrike" dirty="0">
                          <a:effectLst/>
                          <a:latin typeface="+mj-lt"/>
                        </a:rPr>
                        <a:t>Road </a:t>
                      </a:r>
                      <a:r>
                        <a:rPr lang="en-US" sz="1000" u="none" strike="noStrike" dirty="0" smtClean="0">
                          <a:effectLst/>
                          <a:latin typeface="+mj-lt"/>
                        </a:rPr>
                        <a:t>Aid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$34,148.00</a:t>
                      </a:r>
                      <a:endParaRPr lang="en-US" sz="1000" dirty="0"/>
                    </a:p>
                  </a:txBody>
                  <a:tcPr marL="5119" marR="5119" marT="5119" marB="0" anchor="b"/>
                </a:tc>
                <a:tc>
                  <a:txBody>
                    <a:bodyPr/>
                    <a:lstStyle/>
                    <a:p>
                      <a:pPr algn="r"/>
                      <a:r>
                        <a:rPr lang="en-US" sz="1000" dirty="0" smtClean="0"/>
                        <a:t>32,953.00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Taconite Municipal Aid</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$80,937.00</a:t>
                      </a:r>
                      <a:endParaRPr lang="en-US" sz="1000" dirty="0"/>
                    </a:p>
                  </a:txBody>
                  <a:tcPr marL="5119" marR="5119" marT="5119" marB="0" anchor="b"/>
                </a:tc>
                <a:tc>
                  <a:txBody>
                    <a:bodyPr/>
                    <a:lstStyle/>
                    <a:p>
                      <a:pPr algn="r"/>
                      <a:r>
                        <a:rPr lang="en-US" sz="1000" dirty="0" smtClean="0"/>
                        <a:t>0</a:t>
                      </a:r>
                      <a:endParaRPr lang="en-US" sz="1000" dirty="0"/>
                    </a:p>
                  </a:txBody>
                  <a:tcPr marL="5119" marR="5119" marT="5119" marB="0" anchor="b"/>
                </a:tc>
              </a:tr>
              <a:tr h="222127">
                <a:tc>
                  <a:txBody>
                    <a:bodyPr/>
                    <a:lstStyle/>
                    <a:p>
                      <a:pPr algn="l" fontAlgn="b"/>
                      <a:r>
                        <a:rPr lang="en-US" sz="1000" u="none" strike="noStrike" dirty="0" smtClean="0">
                          <a:effectLst/>
                          <a:latin typeface="+mj-lt"/>
                        </a:rPr>
                        <a:t>Taconite Production </a:t>
                      </a:r>
                      <a:r>
                        <a:rPr lang="en-US" sz="1000" u="none" strike="noStrike" dirty="0">
                          <a:effectLst/>
                          <a:latin typeface="+mj-lt"/>
                        </a:rPr>
                        <a:t>Tax</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$146,941.00</a:t>
                      </a:r>
                      <a:endParaRPr lang="en-US" sz="1000" dirty="0"/>
                    </a:p>
                  </a:txBody>
                  <a:tcPr marL="5119" marR="5119" marT="5119" marB="0" anchor="b"/>
                </a:tc>
                <a:tc>
                  <a:txBody>
                    <a:bodyPr/>
                    <a:lstStyle/>
                    <a:p>
                      <a:pPr algn="r"/>
                      <a:r>
                        <a:rPr lang="en-US" sz="1000" dirty="0" smtClean="0"/>
                        <a:t>74,295.00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cs typeface="Lucida Sans Unicode" panose="020B0602030504020204" pitchFamily="34" charset="0"/>
                        </a:rPr>
                        <a:t>Annexation</a:t>
                      </a:r>
                      <a:r>
                        <a:rPr lang="en-US" sz="1000" b="0" i="0" u="none" strike="noStrike" baseline="0" dirty="0" smtClean="0">
                          <a:solidFill>
                            <a:srgbClr val="000000"/>
                          </a:solidFill>
                          <a:effectLst/>
                          <a:latin typeface="+mj-lt"/>
                          <a:cs typeface="Lucida Sans Unicode" panose="020B0602030504020204" pitchFamily="34" charset="0"/>
                        </a:rPr>
                        <a:t> Payments</a:t>
                      </a:r>
                      <a:endParaRPr lang="en-US" sz="1000" b="0" i="0" u="none" strike="noStrike" dirty="0">
                        <a:solidFill>
                          <a:srgbClr val="000000"/>
                        </a:solidFill>
                        <a:effectLst/>
                        <a:latin typeface="+mj-lt"/>
                        <a:cs typeface="Lucida Sans Unicode" panose="020B0602030504020204" pitchFamily="34" charset="0"/>
                      </a:endParaRPr>
                    </a:p>
                  </a:txBody>
                  <a:tcPr marL="5119" marR="5119" marT="5119" marB="0" anchor="b"/>
                </a:tc>
                <a:tc>
                  <a:txBody>
                    <a:bodyPr/>
                    <a:lstStyle/>
                    <a:p>
                      <a:pPr algn="r"/>
                      <a:r>
                        <a:rPr lang="en-US" sz="1000" dirty="0" smtClean="0"/>
                        <a:t>$0</a:t>
                      </a:r>
                      <a:endParaRPr lang="en-US" sz="1000" dirty="0"/>
                    </a:p>
                  </a:txBody>
                  <a:tcPr marL="5119" marR="5119" marT="5119" marB="0" anchor="b"/>
                </a:tc>
                <a:tc>
                  <a:txBody>
                    <a:bodyPr/>
                    <a:lstStyle/>
                    <a:p>
                      <a:pPr algn="r"/>
                      <a:r>
                        <a:rPr lang="en-US" sz="1000" dirty="0" smtClean="0"/>
                        <a:t>617,298.00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Taconite Homestead Credit</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$97,156.00</a:t>
                      </a:r>
                      <a:endParaRPr lang="en-US" sz="1000" dirty="0"/>
                    </a:p>
                  </a:txBody>
                  <a:tcPr marL="5119" marR="5119" marT="5119" marB="0" anchor="b"/>
                </a:tc>
                <a:tc>
                  <a:txBody>
                    <a:bodyPr/>
                    <a:lstStyle/>
                    <a:p>
                      <a:pPr algn="r"/>
                      <a:r>
                        <a:rPr lang="en-US" sz="1000" dirty="0" smtClean="0"/>
                        <a:t>50,779.00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Taconite</a:t>
                      </a:r>
                      <a:r>
                        <a:rPr lang="en-US" sz="1000" b="0" i="0" u="none" strike="noStrike" baseline="0" dirty="0" smtClean="0">
                          <a:solidFill>
                            <a:srgbClr val="000000"/>
                          </a:solidFill>
                          <a:effectLst/>
                          <a:latin typeface="+mj-lt"/>
                        </a:rPr>
                        <a:t> Local Aid</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$50,000.00</a:t>
                      </a:r>
                      <a:endParaRPr lang="en-US" sz="1000" dirty="0"/>
                    </a:p>
                  </a:txBody>
                  <a:tcPr marL="5119" marR="5119" marT="5119" marB="0" anchor="b"/>
                </a:tc>
                <a:tc>
                  <a:txBody>
                    <a:bodyPr/>
                    <a:lstStyle/>
                    <a:p>
                      <a:pPr algn="r"/>
                      <a:r>
                        <a:rPr lang="en-US" sz="1000" dirty="0" smtClean="0"/>
                        <a:t>25,000.00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Road Maintenance (SLC)</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$85,000.00</a:t>
                      </a:r>
                      <a:endParaRPr lang="en-US" sz="1000" dirty="0"/>
                    </a:p>
                  </a:txBody>
                  <a:tcPr marL="5119" marR="5119" marT="5119" marB="0" anchor="b"/>
                </a:tc>
                <a:tc>
                  <a:txBody>
                    <a:bodyPr/>
                    <a:lstStyle/>
                    <a:p>
                      <a:pPr algn="r"/>
                      <a:r>
                        <a:rPr lang="en-US" sz="1000" dirty="0" smtClean="0"/>
                        <a:t>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Federal PILT</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4,969.00</a:t>
                      </a:r>
                      <a:endParaRPr lang="en-US" sz="1000" dirty="0"/>
                    </a:p>
                  </a:txBody>
                  <a:tcPr marL="5119" marR="5119" marT="5119" marB="0" anchor="b"/>
                </a:tc>
                <a:tc>
                  <a:txBody>
                    <a:bodyPr/>
                    <a:lstStyle/>
                    <a:p>
                      <a:pPr algn="r"/>
                      <a:r>
                        <a:rPr lang="en-US" sz="1000" dirty="0" smtClean="0"/>
                        <a:t>5,071.00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Mining Effects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$60,773.00</a:t>
                      </a:r>
                      <a:endParaRPr lang="en-US" sz="1000" dirty="0"/>
                    </a:p>
                  </a:txBody>
                  <a:tcPr marL="5119" marR="5119" marT="5119" marB="0" anchor="b"/>
                </a:tc>
                <a:tc>
                  <a:txBody>
                    <a:bodyPr/>
                    <a:lstStyle/>
                    <a:p>
                      <a:pPr algn="r"/>
                      <a:r>
                        <a:rPr lang="en-US" sz="1000" dirty="0" smtClean="0"/>
                        <a:t>32,541.00</a:t>
                      </a:r>
                      <a:endParaRPr lang="en-US" sz="1000" dirty="0"/>
                    </a:p>
                  </a:txBody>
                  <a:tcPr marL="5119" marR="5119" marT="5119" marB="0" anchor="b"/>
                </a:tc>
              </a:tr>
              <a:tr h="222127">
                <a:tc>
                  <a:txBody>
                    <a:bodyPr/>
                    <a:lstStyle/>
                    <a:p>
                      <a:pPr algn="l" fontAlgn="b"/>
                      <a:r>
                        <a:rPr lang="en-US" sz="1000" u="none" strike="noStrike" dirty="0" smtClean="0">
                          <a:effectLst/>
                          <a:latin typeface="+mj-lt"/>
                        </a:rPr>
                        <a:t>PERA Aid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$2,739.00</a:t>
                      </a:r>
                      <a:endParaRPr lang="en-US" sz="1000" dirty="0"/>
                    </a:p>
                  </a:txBody>
                  <a:tcPr marL="5119" marR="5119" marT="5119" marB="0" anchor="b"/>
                </a:tc>
                <a:tc>
                  <a:txBody>
                    <a:bodyPr/>
                    <a:lstStyle/>
                    <a:p>
                      <a:pPr algn="r"/>
                      <a:r>
                        <a:rPr lang="en-US" sz="1000" dirty="0" smtClean="0"/>
                        <a:t>1369.50</a:t>
                      </a:r>
                      <a:endParaRPr lang="en-US" sz="1000" dirty="0"/>
                    </a:p>
                  </a:txBody>
                  <a:tcPr marL="5119" marR="5119" marT="5119" marB="0" anchor="b"/>
                </a:tc>
              </a:tr>
              <a:tr h="222127">
                <a:tc>
                  <a:txBody>
                    <a:bodyPr/>
                    <a:lstStyle/>
                    <a:p>
                      <a:pPr algn="l" fontAlgn="b"/>
                      <a:r>
                        <a:rPr lang="en-US" sz="1000" u="none" strike="noStrike" dirty="0" smtClean="0">
                          <a:effectLst/>
                          <a:latin typeface="+mj-lt"/>
                        </a:rPr>
                        <a:t>Disparity Reduction Aid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$228,382.00</a:t>
                      </a:r>
                      <a:endParaRPr lang="en-US" sz="1000" dirty="0"/>
                    </a:p>
                  </a:txBody>
                  <a:tcPr marL="5119" marR="5119" marT="5119" marB="0" anchor="b"/>
                </a:tc>
                <a:tc>
                  <a:txBody>
                    <a:bodyPr/>
                    <a:lstStyle/>
                    <a:p>
                      <a:pPr algn="r"/>
                      <a:r>
                        <a:rPr lang="en-US" sz="1000" dirty="0" smtClean="0"/>
                        <a:t>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Snowplowing</a:t>
                      </a:r>
                      <a:r>
                        <a:rPr lang="en-US" sz="1000" b="0" i="0" u="none" strike="noStrike" baseline="0" dirty="0" smtClean="0">
                          <a:solidFill>
                            <a:srgbClr val="000000"/>
                          </a:solidFill>
                          <a:effectLst/>
                          <a:latin typeface="+mj-lt"/>
                        </a:rPr>
                        <a:t> Fees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$21,185.00</a:t>
                      </a:r>
                      <a:endParaRPr lang="en-US" sz="1000" dirty="0"/>
                    </a:p>
                  </a:txBody>
                  <a:tcPr marL="5119" marR="5119" marT="5119" marB="0" anchor="b"/>
                </a:tc>
                <a:tc>
                  <a:txBody>
                    <a:bodyPr/>
                    <a:lstStyle/>
                    <a:p>
                      <a:pPr algn="r"/>
                      <a:r>
                        <a:rPr lang="en-US" sz="1000" dirty="0" smtClean="0"/>
                        <a:t>975.00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Refunds/Reimbursements/Misc.</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$26,591.00</a:t>
                      </a:r>
                      <a:endParaRPr lang="en-US" sz="1000" dirty="0"/>
                    </a:p>
                  </a:txBody>
                  <a:tcPr marL="5119" marR="5119" marT="5119" marB="0" anchor="b"/>
                </a:tc>
                <a:tc>
                  <a:txBody>
                    <a:bodyPr/>
                    <a:lstStyle/>
                    <a:p>
                      <a:pPr algn="r"/>
                      <a:r>
                        <a:rPr lang="en-US" sz="1000" dirty="0" smtClean="0"/>
                        <a:t>10,045.00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Sale</a:t>
                      </a:r>
                      <a:r>
                        <a:rPr lang="en-US" sz="1000" b="0" i="0" u="none" strike="noStrike" baseline="0" dirty="0" smtClean="0">
                          <a:solidFill>
                            <a:srgbClr val="000000"/>
                          </a:solidFill>
                          <a:effectLst/>
                          <a:latin typeface="+mj-lt"/>
                        </a:rPr>
                        <a:t> of Garbage Bags &amp; Refuse</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$24,969.00</a:t>
                      </a:r>
                      <a:endParaRPr lang="en-US" sz="1000" dirty="0"/>
                    </a:p>
                  </a:txBody>
                  <a:tcPr marL="5119" marR="5119" marT="5119" marB="0" anchor="b"/>
                </a:tc>
                <a:tc>
                  <a:txBody>
                    <a:bodyPr/>
                    <a:lstStyle/>
                    <a:p>
                      <a:pPr algn="r"/>
                      <a:r>
                        <a:rPr lang="en-US" sz="1000" dirty="0" smtClean="0"/>
                        <a:t>15,049.00</a:t>
                      </a:r>
                      <a:endParaRPr lang="en-US" sz="1000" dirty="0"/>
                    </a:p>
                  </a:txBody>
                  <a:tcPr marL="5119" marR="5119" marT="5119" marB="0" anchor="b"/>
                </a:tc>
              </a:tr>
              <a:tr h="222127">
                <a:tc>
                  <a:txBody>
                    <a:bodyPr/>
                    <a:lstStyle/>
                    <a:p>
                      <a:pPr algn="l" fontAlgn="b"/>
                      <a:r>
                        <a:rPr lang="en-US" sz="1000" u="none" strike="noStrike" dirty="0">
                          <a:effectLst/>
                          <a:latin typeface="+mj-lt"/>
                        </a:rPr>
                        <a:t>Pavilion Rent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$2,325.00</a:t>
                      </a:r>
                      <a:endParaRPr lang="en-US" sz="1000" dirty="0"/>
                    </a:p>
                  </a:txBody>
                  <a:tcPr marL="5119" marR="5119" marT="5119" marB="0" anchor="b"/>
                </a:tc>
                <a:tc>
                  <a:txBody>
                    <a:bodyPr/>
                    <a:lstStyle/>
                    <a:p>
                      <a:pPr algn="r"/>
                      <a:r>
                        <a:rPr lang="en-US" sz="1000" dirty="0" smtClean="0"/>
                        <a:t>2,150.00</a:t>
                      </a:r>
                      <a:endParaRPr lang="en-US" sz="1000" dirty="0"/>
                    </a:p>
                  </a:txBody>
                  <a:tcPr marL="5119" marR="5119" marT="5119" marB="0" anchor="b"/>
                </a:tc>
              </a:tr>
              <a:tr h="294813">
                <a:tc>
                  <a:txBody>
                    <a:bodyPr/>
                    <a:lstStyle/>
                    <a:p>
                      <a:pPr algn="l" fontAlgn="b"/>
                      <a:r>
                        <a:rPr lang="en-US" sz="1000" u="none" strike="noStrike" dirty="0">
                          <a:effectLst/>
                          <a:latin typeface="+mj-lt"/>
                        </a:rPr>
                        <a:t>W/WW </a:t>
                      </a:r>
                      <a:r>
                        <a:rPr lang="en-US" sz="1000" u="none" strike="noStrike" dirty="0" smtClean="0">
                          <a:effectLst/>
                          <a:latin typeface="+mj-lt"/>
                        </a:rPr>
                        <a:t>Fees, Permits,</a:t>
                      </a:r>
                      <a:r>
                        <a:rPr lang="en-US" sz="1000" u="none" strike="noStrike" baseline="0" dirty="0" smtClean="0">
                          <a:effectLst/>
                          <a:latin typeface="+mj-lt"/>
                        </a:rPr>
                        <a:t> Connection Fees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$18,526.00</a:t>
                      </a:r>
                      <a:endParaRPr lang="en-US" sz="1000" dirty="0"/>
                    </a:p>
                  </a:txBody>
                  <a:tcPr marL="5119" marR="5119" marT="5119" marB="0" anchor="b"/>
                </a:tc>
                <a:tc>
                  <a:txBody>
                    <a:bodyPr/>
                    <a:lstStyle/>
                    <a:p>
                      <a:pPr algn="r"/>
                      <a:r>
                        <a:rPr lang="en-US" sz="1000" dirty="0" smtClean="0"/>
                        <a:t>5,986.00</a:t>
                      </a:r>
                      <a:endParaRPr lang="en-US" sz="1000" dirty="0"/>
                    </a:p>
                  </a:txBody>
                  <a:tcPr marL="5119" marR="5119" marT="5119" marB="0" anchor="b"/>
                </a:tc>
              </a:tr>
              <a:tr h="222127">
                <a:tc>
                  <a:txBody>
                    <a:bodyPr/>
                    <a:lstStyle/>
                    <a:p>
                      <a:pPr algn="l" fontAlgn="b"/>
                      <a:r>
                        <a:rPr lang="en-US" sz="1000" u="none" strike="noStrike" dirty="0">
                          <a:effectLst/>
                          <a:latin typeface="+mj-lt"/>
                        </a:rPr>
                        <a:t>LLCC </a:t>
                      </a:r>
                      <a:r>
                        <a:rPr lang="en-US" sz="1000" u="none" strike="noStrike" dirty="0" smtClean="0">
                          <a:effectLst/>
                          <a:latin typeface="+mj-lt"/>
                        </a:rPr>
                        <a:t>Rent</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$5,860.00</a:t>
                      </a:r>
                      <a:endParaRPr lang="en-US" sz="1000" dirty="0"/>
                    </a:p>
                  </a:txBody>
                  <a:tcPr marL="5119" marR="5119" marT="5119" marB="0" anchor="b"/>
                </a:tc>
                <a:tc>
                  <a:txBody>
                    <a:bodyPr/>
                    <a:lstStyle/>
                    <a:p>
                      <a:pPr algn="r"/>
                      <a:r>
                        <a:rPr lang="en-US" sz="1000" dirty="0" smtClean="0"/>
                        <a:t>3,065.00</a:t>
                      </a:r>
                      <a:endParaRPr lang="en-US" sz="1000" dirty="0"/>
                    </a:p>
                  </a:txBody>
                  <a:tcPr marL="5119" marR="5119" marT="5119" marB="0" anchor="b"/>
                </a:tc>
              </a:tr>
              <a:tr h="294813">
                <a:tc>
                  <a:txBody>
                    <a:bodyPr/>
                    <a:lstStyle/>
                    <a:p>
                      <a:pPr algn="l" fontAlgn="b"/>
                      <a:r>
                        <a:rPr lang="en-US" sz="1000" b="0" i="0" u="none" strike="noStrike" dirty="0" smtClean="0">
                          <a:solidFill>
                            <a:srgbClr val="000000"/>
                          </a:solidFill>
                          <a:effectLst/>
                          <a:latin typeface="+mj-lt"/>
                        </a:rPr>
                        <a:t>Cemetery Revenues, Lot Sales, Columbarium</a:t>
                      </a:r>
                      <a:r>
                        <a:rPr lang="en-US" sz="1000" b="0" i="0" u="none" strike="noStrike" baseline="0" dirty="0" smtClean="0">
                          <a:solidFill>
                            <a:srgbClr val="000000"/>
                          </a:solidFill>
                          <a:effectLst/>
                          <a:latin typeface="+mj-lt"/>
                        </a:rPr>
                        <a:t> Sales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$5,380.00</a:t>
                      </a:r>
                      <a:endParaRPr lang="en-US" sz="1000" dirty="0"/>
                    </a:p>
                  </a:txBody>
                  <a:tcPr marL="5119" marR="5119" marT="5119" marB="0" anchor="b"/>
                </a:tc>
                <a:tc>
                  <a:txBody>
                    <a:bodyPr/>
                    <a:lstStyle/>
                    <a:p>
                      <a:pPr algn="r"/>
                      <a:r>
                        <a:rPr lang="en-US" sz="1000" dirty="0" smtClean="0"/>
                        <a:t>4,598.00</a:t>
                      </a:r>
                      <a:endParaRPr lang="en-US" sz="1000" dirty="0"/>
                    </a:p>
                  </a:txBody>
                  <a:tcPr marL="5119" marR="5119" marT="5119" marB="0" anchor="b"/>
                </a:tc>
              </a:tr>
              <a:tr h="222127">
                <a:tc>
                  <a:txBody>
                    <a:bodyPr/>
                    <a:lstStyle/>
                    <a:p>
                      <a:pPr algn="l" fontAlgn="b"/>
                      <a:r>
                        <a:rPr lang="en-US" sz="1000" b="0" i="0" u="none" strike="noStrike" dirty="0" smtClean="0">
                          <a:solidFill>
                            <a:srgbClr val="000000"/>
                          </a:solidFill>
                          <a:effectLst/>
                          <a:latin typeface="+mj-lt"/>
                        </a:rPr>
                        <a:t>Propane Reimbursement (SLC)</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smtClean="0"/>
                        <a:t>$5,568.00</a:t>
                      </a:r>
                      <a:endParaRPr lang="en-US" sz="1000" dirty="0"/>
                    </a:p>
                  </a:txBody>
                  <a:tcPr marL="5119" marR="5119" marT="5119" marB="0" anchor="b"/>
                </a:tc>
                <a:tc>
                  <a:txBody>
                    <a:bodyPr/>
                    <a:lstStyle/>
                    <a:p>
                      <a:pPr algn="r"/>
                      <a:r>
                        <a:rPr lang="en-US" sz="1000" dirty="0" smtClean="0"/>
                        <a:t>4,580.00</a:t>
                      </a:r>
                      <a:endParaRPr lang="en-US" sz="1000" dirty="0"/>
                    </a:p>
                  </a:txBody>
                  <a:tcPr marL="5119" marR="5119" marT="5119" marB="0" anchor="b"/>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61607" y="457200"/>
            <a:ext cx="7467600"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smtClean="0"/>
              <a:t>Review of Town’s Strategic Plan Goals &amp; Met Objectives for 2019-2020:</a:t>
            </a:r>
            <a:endParaRPr lang="en-US" sz="2800" dirty="0"/>
          </a:p>
        </p:txBody>
      </p:sp>
      <p:sp>
        <p:nvSpPr>
          <p:cNvPr id="2" name="Content Placeholder 1"/>
          <p:cNvSpPr>
            <a:spLocks noGrp="1"/>
          </p:cNvSpPr>
          <p:nvPr>
            <p:ph idx="1"/>
          </p:nvPr>
        </p:nvSpPr>
        <p:spPr>
          <a:xfrm>
            <a:off x="1676400" y="1600200"/>
            <a:ext cx="7162800" cy="4572000"/>
          </a:xfrm>
        </p:spPr>
        <p:txBody>
          <a:bodyPr>
            <a:normAutofit lnSpcReduction="10000"/>
          </a:bodyPr>
          <a:lstStyle/>
          <a:p>
            <a:pPr marL="0" indent="0">
              <a:buNone/>
            </a:pPr>
            <a:r>
              <a:rPr lang="en-US" sz="1700" b="1" u="sng" dirty="0" smtClean="0"/>
              <a:t>Category 1</a:t>
            </a:r>
            <a:r>
              <a:rPr lang="en-US" sz="1700" b="1" dirty="0"/>
              <a:t>:</a:t>
            </a:r>
            <a:r>
              <a:rPr lang="en-US" sz="1700" b="1" dirty="0" smtClean="0"/>
              <a:t> Facilities Management Strategy: </a:t>
            </a:r>
            <a:r>
              <a:rPr lang="en-US" sz="1700" dirty="0" smtClean="0"/>
              <a:t>(maintenance, upgrades, long-range use of all assets and liabilities at each facility) </a:t>
            </a:r>
            <a:r>
              <a:rPr lang="en-US" sz="1700" i="1" dirty="0" smtClean="0"/>
              <a:t>(Normal expenditures are not identified in this section such as utilities, supplies, insurance, these are identified in a different section)</a:t>
            </a:r>
          </a:p>
          <a:p>
            <a:pPr marL="0" indent="0">
              <a:buNone/>
            </a:pPr>
            <a:r>
              <a:rPr lang="en-US" sz="1700" b="1" i="1" dirty="0" smtClean="0"/>
              <a:t>PROJECT UPDATES FOR FACILITIES:</a:t>
            </a:r>
          </a:p>
          <a:p>
            <a:r>
              <a:rPr lang="en-US" sz="1700" dirty="0" smtClean="0"/>
              <a:t>The Town is in the process of completing an Americans with Disabilities Act (ADA) self-evaluation of all facilities which will drive future facility upgrades.  Common ADA problem areas are:  parking designation, routes to building access, bathroom accessibility, building and facility access, signage;</a:t>
            </a:r>
          </a:p>
          <a:p>
            <a:r>
              <a:rPr lang="en-US" sz="1700" dirty="0" smtClean="0"/>
              <a:t>Public Work’s Buildings – New water heater was installed $5,770.00; Commercial Door Openers installed for doors 10 and 18 with annual inspection $6,554.00; Future Projects:  purchase of back-up generator with St. Louis County; energy audit of all facilities with upgrade to LED lighting; sound proofing the air compressor; shelving for storage building; </a:t>
            </a: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585023" cy="9906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Category </a:t>
            </a:r>
            <a:r>
              <a:rPr lang="en-US" sz="2800" u="sng" dirty="0" smtClean="0"/>
              <a:t>4-Fiscal </a:t>
            </a:r>
            <a:r>
              <a:rPr lang="en-US" sz="2800" u="sng" dirty="0"/>
              <a:t>Sustainability continued: </a:t>
            </a:r>
            <a:br>
              <a:rPr lang="en-US" sz="2800" u="sng" dirty="0"/>
            </a:br>
            <a:r>
              <a:rPr lang="en-US" sz="2800" u="sng" dirty="0" smtClean="0"/>
              <a:t>2019 Disbursements Comparable </a:t>
            </a:r>
            <a:endParaRPr lang="en-US" sz="2800" u="sng"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76580179"/>
              </p:ext>
            </p:extLst>
          </p:nvPr>
        </p:nvGraphicFramePr>
        <p:xfrm>
          <a:off x="381000" y="1634990"/>
          <a:ext cx="4495800" cy="4657492"/>
        </p:xfrm>
        <a:graphic>
          <a:graphicData uri="http://schemas.openxmlformats.org/drawingml/2006/table">
            <a:tbl>
              <a:tblPr>
                <a:tableStyleId>{5C22544A-7EE6-4342-B048-85BDC9FD1C3A}</a:tableStyleId>
              </a:tblPr>
              <a:tblGrid>
                <a:gridCol w="2362200"/>
                <a:gridCol w="1035503"/>
                <a:gridCol w="1098097"/>
              </a:tblGrid>
              <a:tr h="221010">
                <a:tc gridSpan="2">
                  <a:txBody>
                    <a:bodyPr/>
                    <a:lstStyle/>
                    <a:p>
                      <a:pPr algn="l" fontAlgn="b"/>
                      <a:r>
                        <a:rPr lang="en-US" sz="1200" b="1" u="none" strike="noStrike" dirty="0" smtClean="0">
                          <a:effectLst/>
                        </a:rPr>
                        <a:t>Disbursed ALL FUNDS (rounded to nearest dollar):                                         2018</a:t>
                      </a:r>
                      <a:endParaRPr lang="en-US" sz="1200" b="1" i="0" u="none" strike="noStrike" dirty="0">
                        <a:solidFill>
                          <a:srgbClr val="000000"/>
                        </a:solidFill>
                        <a:effectLst/>
                        <a:latin typeface="Calibri" panose="020F0502020204030204" pitchFamily="34" charset="0"/>
                      </a:endParaRPr>
                    </a:p>
                  </a:txBody>
                  <a:tcPr marL="7893" marR="7893" marT="7893" marB="0" anchor="b"/>
                </a:tc>
                <a:tc hMerge="1">
                  <a:txBody>
                    <a:bodyPr/>
                    <a:lstStyle/>
                    <a:p>
                      <a:endParaRPr lang="en-US"/>
                    </a:p>
                  </a:txBody>
                  <a:tcPr/>
                </a:tc>
                <a:tc>
                  <a:txBody>
                    <a:bodyPr/>
                    <a:lstStyle/>
                    <a:p>
                      <a:pPr algn="ctr"/>
                      <a:r>
                        <a:rPr lang="en-US" dirty="0" smtClean="0"/>
                        <a:t>2019 YTD</a:t>
                      </a:r>
                      <a:endParaRPr lang="en-US" dirty="0"/>
                    </a:p>
                  </a:txBody>
                  <a:tcPr marL="7893" marR="7893" marT="7893" marB="0" anchor="b"/>
                </a:tc>
              </a:tr>
              <a:tr h="221010">
                <a:tc>
                  <a:txBody>
                    <a:bodyPr/>
                    <a:lstStyle/>
                    <a:p>
                      <a:pPr algn="l" fontAlgn="b"/>
                      <a:r>
                        <a:rPr lang="en-US" sz="1200" u="none" strike="noStrike" dirty="0">
                          <a:effectLst/>
                        </a:rPr>
                        <a:t>Personnel Costs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en-US" sz="1200" dirty="0" smtClean="0"/>
                        <a:t>$710,157.00</a:t>
                      </a:r>
                    </a:p>
                  </a:txBody>
                  <a:tcPr marL="7893" marR="7893" marT="7893" marB="0" anchor="ctr"/>
                </a:tc>
                <a:tc>
                  <a:txBody>
                    <a:bodyPr/>
                    <a:lstStyle/>
                    <a:p>
                      <a:pPr algn="r"/>
                      <a:r>
                        <a:rPr lang="en-US" sz="1200" dirty="0" smtClean="0"/>
                        <a:t>$588,406.00</a:t>
                      </a:r>
                      <a:endParaRPr lang="en-US" sz="1200" dirty="0"/>
                    </a:p>
                  </a:txBody>
                  <a:tcPr marL="7893" marR="7893" marT="7893" marB="0" anchor="b"/>
                </a:tc>
              </a:tr>
              <a:tr h="221010">
                <a:tc>
                  <a:txBody>
                    <a:bodyPr/>
                    <a:lstStyle/>
                    <a:p>
                      <a:pPr algn="ctr" fontAlgn="b"/>
                      <a:r>
                        <a:rPr lang="en-US" sz="1050" u="none" strike="noStrike" dirty="0">
                          <a:effectLst/>
                        </a:rPr>
                        <a:t>(wages, benefits, </a:t>
                      </a:r>
                      <a:r>
                        <a:rPr lang="en-US" sz="1050" u="none" strike="noStrike" dirty="0" smtClean="0">
                          <a:effectLst/>
                        </a:rPr>
                        <a:t>pension</a:t>
                      </a:r>
                      <a:r>
                        <a:rPr lang="en-US" sz="1050" u="none" strike="noStrike" baseline="0" dirty="0" smtClean="0">
                          <a:effectLst/>
                        </a:rPr>
                        <a:t>, worker’s comp insurance etc.</a:t>
                      </a:r>
                      <a:r>
                        <a:rPr lang="en-US" sz="1050" u="none" strike="noStrike" dirty="0" smtClean="0">
                          <a:effectLst/>
                        </a:rPr>
                        <a:t>)</a:t>
                      </a:r>
                      <a:endParaRPr lang="en-US" sz="1050" b="0" i="0" u="none" strike="noStrike" dirty="0">
                        <a:solidFill>
                          <a:srgbClr val="000000"/>
                        </a:solidFill>
                        <a:effectLst/>
                        <a:latin typeface="Calibri" panose="020F0502020204030204" pitchFamily="34" charset="0"/>
                      </a:endParaRPr>
                    </a:p>
                  </a:txBody>
                  <a:tcPr marL="7893" marR="7893" marT="7893" marB="0" anchor="b"/>
                </a:tc>
                <a:tc gridSpan="2">
                  <a:txBody>
                    <a:bodyPr/>
                    <a:lstStyle/>
                    <a:p>
                      <a:pPr algn="ctr" fontAlgn="b"/>
                      <a:r>
                        <a:rPr lang="en-US" sz="1000" u="none" strike="noStrike" dirty="0" smtClean="0">
                          <a:effectLst/>
                        </a:rPr>
                        <a:t>(Board, Employees, Summer seasonal employees)</a:t>
                      </a:r>
                      <a:endParaRPr lang="en-US" sz="1000" b="0" i="0" u="none" strike="noStrike" dirty="0">
                        <a:solidFill>
                          <a:srgbClr val="000000"/>
                        </a:solidFill>
                        <a:effectLst/>
                        <a:latin typeface="Calibri" panose="020F0502020204030204" pitchFamily="34" charset="0"/>
                      </a:endParaRPr>
                    </a:p>
                  </a:txBody>
                  <a:tcPr marL="7893" marR="7893" marT="7893" marB="0" anchor="b"/>
                </a:tc>
                <a:tc hMerge="1">
                  <a:txBody>
                    <a:bodyPr/>
                    <a:lstStyle/>
                    <a:p>
                      <a:endParaRPr lang="en-US"/>
                    </a:p>
                  </a:txBody>
                  <a:tcPr/>
                </a:tc>
              </a:tr>
              <a:tr h="221010">
                <a:tc>
                  <a:txBody>
                    <a:bodyPr/>
                    <a:lstStyle/>
                    <a:p>
                      <a:pPr algn="l" fontAlgn="b"/>
                      <a:r>
                        <a:rPr lang="en-US" sz="1200" b="0" i="0" u="none" strike="noStrike" dirty="0" smtClean="0">
                          <a:solidFill>
                            <a:srgbClr val="000000"/>
                          </a:solidFill>
                          <a:effectLst/>
                          <a:latin typeface="+mn-lt"/>
                        </a:rPr>
                        <a:t>Fire Department Personnel</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$20,637.00</a:t>
                      </a:r>
                      <a:endParaRPr lang="en-US" sz="1200" dirty="0"/>
                    </a:p>
                  </a:txBody>
                  <a:tcPr marL="7893" marR="7893" marT="7893" marB="0" anchor="b"/>
                </a:tc>
                <a:tc>
                  <a:txBody>
                    <a:bodyPr/>
                    <a:lstStyle/>
                    <a:p>
                      <a:pPr algn="r"/>
                      <a:r>
                        <a:rPr lang="en-US" sz="1200" dirty="0" smtClean="0"/>
                        <a:t>$10,836.00</a:t>
                      </a:r>
                      <a:endParaRPr lang="en-US" sz="1200" dirty="0"/>
                    </a:p>
                  </a:txBody>
                  <a:tcPr marL="7893" marR="7893" marT="7893" marB="0" anchor="b"/>
                </a:tc>
              </a:tr>
              <a:tr h="221010">
                <a:tc>
                  <a:txBody>
                    <a:bodyPr/>
                    <a:lstStyle/>
                    <a:p>
                      <a:pPr algn="l" fontAlgn="b"/>
                      <a:r>
                        <a:rPr lang="en-US" sz="1200" b="0" i="0" u="none" strike="noStrike" dirty="0" smtClean="0">
                          <a:solidFill>
                            <a:srgbClr val="000000"/>
                          </a:solidFill>
                          <a:effectLst/>
                          <a:latin typeface="+mn-lt"/>
                        </a:rPr>
                        <a:t>Fire Department Operating Costs</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$30,286.00</a:t>
                      </a:r>
                      <a:endParaRPr lang="en-US" sz="1200" dirty="0"/>
                    </a:p>
                  </a:txBody>
                  <a:tcPr marL="7893" marR="7893" marT="7893" marB="0" anchor="b"/>
                </a:tc>
                <a:tc>
                  <a:txBody>
                    <a:bodyPr/>
                    <a:lstStyle/>
                    <a:p>
                      <a:pPr algn="r"/>
                      <a:r>
                        <a:rPr lang="en-US" sz="1200" dirty="0" smtClean="0"/>
                        <a:t>$98,337.00</a:t>
                      </a:r>
                      <a:endParaRPr lang="en-US" sz="1200" dirty="0"/>
                    </a:p>
                  </a:txBody>
                  <a:tcPr marL="7893" marR="7893" marT="7893" marB="0" anchor="b"/>
                </a:tc>
              </a:tr>
              <a:tr h="221010">
                <a:tc>
                  <a:txBody>
                    <a:bodyPr/>
                    <a:lstStyle/>
                    <a:p>
                      <a:pPr algn="l" fontAlgn="b"/>
                      <a:r>
                        <a:rPr lang="en-US" sz="1200" u="none" strike="noStrike" dirty="0" smtClean="0">
                          <a:effectLst/>
                        </a:rPr>
                        <a:t>Refuse Contracts</a:t>
                      </a:r>
                      <a:r>
                        <a:rPr lang="en-US" sz="1200" u="none" strike="noStrike" baseline="0" dirty="0" smtClean="0">
                          <a:effectLst/>
                        </a:rPr>
                        <a:t> &amp; Sales Tax</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$148,607.00</a:t>
                      </a:r>
                      <a:endParaRPr lang="en-US" sz="1200" dirty="0"/>
                    </a:p>
                  </a:txBody>
                  <a:tcPr marL="7893" marR="7893" marT="7893" marB="0" anchor="b"/>
                </a:tc>
                <a:tc>
                  <a:txBody>
                    <a:bodyPr/>
                    <a:lstStyle/>
                    <a:p>
                      <a:pPr algn="r"/>
                      <a:r>
                        <a:rPr lang="en-US" sz="1200" dirty="0" smtClean="0"/>
                        <a:t>$105,782.00</a:t>
                      </a:r>
                      <a:endParaRPr lang="en-US" sz="1200" dirty="0"/>
                    </a:p>
                  </a:txBody>
                  <a:tcPr marL="7893" marR="7893" marT="7893" marB="0" anchor="b"/>
                </a:tc>
              </a:tr>
              <a:tr h="221010">
                <a:tc>
                  <a:txBody>
                    <a:bodyPr/>
                    <a:lstStyle/>
                    <a:p>
                      <a:pPr algn="l" fontAlgn="b"/>
                      <a:r>
                        <a:rPr lang="en-US" sz="1200" b="0" i="0" u="none" strike="noStrike" dirty="0" smtClean="0">
                          <a:solidFill>
                            <a:srgbClr val="000000"/>
                          </a:solidFill>
                          <a:effectLst/>
                          <a:latin typeface="+mn-lt"/>
                        </a:rPr>
                        <a:t>Town Office/Administration</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$16,473.00</a:t>
                      </a:r>
                      <a:endParaRPr lang="en-US" sz="1200" dirty="0"/>
                    </a:p>
                  </a:txBody>
                  <a:tcPr marL="7893" marR="7893" marT="7893" marB="0" anchor="b"/>
                </a:tc>
                <a:tc>
                  <a:txBody>
                    <a:bodyPr/>
                    <a:lstStyle/>
                    <a:p>
                      <a:pPr algn="r"/>
                      <a:r>
                        <a:rPr lang="en-US" sz="1200" dirty="0" smtClean="0"/>
                        <a:t>$13,141.00</a:t>
                      </a:r>
                      <a:endParaRPr lang="en-US" sz="1200" dirty="0"/>
                    </a:p>
                  </a:txBody>
                  <a:tcPr marL="7893" marR="7893" marT="7893" marB="0" anchor="b"/>
                </a:tc>
              </a:tr>
              <a:tr h="157864">
                <a:tc>
                  <a:txBody>
                    <a:bodyPr/>
                    <a:lstStyle/>
                    <a:p>
                      <a:pPr algn="l" fontAlgn="b"/>
                      <a:r>
                        <a:rPr lang="en-US" sz="1200" u="none" strike="noStrike" dirty="0" smtClean="0">
                          <a:effectLst/>
                        </a:rPr>
                        <a:t>Legal Services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$9,927.00</a:t>
                      </a:r>
                      <a:endParaRPr lang="en-US" sz="1200" dirty="0"/>
                    </a:p>
                  </a:txBody>
                  <a:tcPr marL="7893" marR="7893" marT="7893" marB="0" anchor="b"/>
                </a:tc>
                <a:tc>
                  <a:txBody>
                    <a:bodyPr/>
                    <a:lstStyle/>
                    <a:p>
                      <a:pPr algn="r"/>
                      <a:r>
                        <a:rPr lang="en-US" sz="1200" dirty="0" smtClean="0"/>
                        <a:t>$6,498.00</a:t>
                      </a:r>
                      <a:endParaRPr lang="en-US" sz="1200" dirty="0"/>
                    </a:p>
                  </a:txBody>
                  <a:tcPr marL="7893" marR="7893" marT="7893" marB="0" anchor="b"/>
                </a:tc>
              </a:tr>
              <a:tr h="157864">
                <a:tc>
                  <a:txBody>
                    <a:bodyPr/>
                    <a:lstStyle/>
                    <a:p>
                      <a:pPr algn="l" fontAlgn="b"/>
                      <a:r>
                        <a:rPr lang="en-US" sz="1200" b="0" i="0" u="none" strike="noStrike" dirty="0" smtClean="0">
                          <a:solidFill>
                            <a:srgbClr val="000000"/>
                          </a:solidFill>
                          <a:effectLst/>
                          <a:latin typeface="Calibri" panose="020F0502020204030204" pitchFamily="34" charset="0"/>
                        </a:rPr>
                        <a:t>Public Safety</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$2,700.00</a:t>
                      </a:r>
                      <a:endParaRPr lang="en-US" sz="1200" dirty="0"/>
                    </a:p>
                  </a:txBody>
                  <a:tcPr marL="7893" marR="7893" marT="7893" marB="0" anchor="b"/>
                </a:tc>
                <a:tc>
                  <a:txBody>
                    <a:bodyPr/>
                    <a:lstStyle/>
                    <a:p>
                      <a:pPr algn="r"/>
                      <a:r>
                        <a:rPr lang="en-US" sz="1200" dirty="0" smtClean="0"/>
                        <a:t>$1,773.00</a:t>
                      </a:r>
                      <a:endParaRPr lang="en-US" sz="1200" dirty="0"/>
                    </a:p>
                  </a:txBody>
                  <a:tcPr marL="7893" marR="7893" marT="7893" marB="0" anchor="b"/>
                </a:tc>
              </a:tr>
              <a:tr h="157864">
                <a:tc>
                  <a:txBody>
                    <a:bodyPr/>
                    <a:lstStyle/>
                    <a:p>
                      <a:pPr algn="l" fontAlgn="b"/>
                      <a:r>
                        <a:rPr lang="en-US" sz="1200" b="0" i="0" u="none" strike="noStrike" dirty="0" smtClean="0">
                          <a:solidFill>
                            <a:srgbClr val="000000"/>
                          </a:solidFill>
                          <a:effectLst/>
                          <a:latin typeface="+mn-lt"/>
                          <a:cs typeface="Lucida Sans Unicode" panose="020B0602030504020204" pitchFamily="34" charset="0"/>
                        </a:rPr>
                        <a:t>Loon Lake Community</a:t>
                      </a:r>
                      <a:r>
                        <a:rPr lang="en-US" sz="1200" b="0" i="0" u="none" strike="noStrike" baseline="0" dirty="0" smtClean="0">
                          <a:solidFill>
                            <a:srgbClr val="000000"/>
                          </a:solidFill>
                          <a:effectLst/>
                          <a:latin typeface="+mn-lt"/>
                          <a:cs typeface="Lucida Sans Unicode" panose="020B0602030504020204" pitchFamily="34" charset="0"/>
                        </a:rPr>
                        <a:t> Center </a:t>
                      </a:r>
                      <a:r>
                        <a:rPr lang="en-US" sz="1000" b="0" i="0" u="none" strike="noStrike" baseline="0" dirty="0" smtClean="0">
                          <a:solidFill>
                            <a:srgbClr val="000000"/>
                          </a:solidFill>
                          <a:effectLst/>
                          <a:latin typeface="+mn-lt"/>
                          <a:cs typeface="Lucida Sans Unicode" panose="020B0602030504020204" pitchFamily="34" charset="0"/>
                        </a:rPr>
                        <a:t>(Total Costs)</a:t>
                      </a:r>
                      <a:endParaRPr lang="en-US" sz="1000" b="0" i="0" u="none" strike="noStrike" dirty="0">
                        <a:solidFill>
                          <a:srgbClr val="000000"/>
                        </a:solidFill>
                        <a:effectLst/>
                        <a:latin typeface="+mn-lt"/>
                        <a:cs typeface="Lucida Sans Unicode" panose="020B0602030504020204" pitchFamily="34" charset="0"/>
                      </a:endParaRPr>
                    </a:p>
                  </a:txBody>
                  <a:tcPr marL="7893" marR="7893" marT="7893" marB="0" anchor="b"/>
                </a:tc>
                <a:tc>
                  <a:txBody>
                    <a:bodyPr/>
                    <a:lstStyle/>
                    <a:p>
                      <a:pPr algn="r"/>
                      <a:r>
                        <a:rPr lang="en-US" sz="1200" dirty="0" smtClean="0"/>
                        <a:t>$46,611.00</a:t>
                      </a:r>
                      <a:endParaRPr lang="en-US" sz="1200" dirty="0"/>
                    </a:p>
                  </a:txBody>
                  <a:tcPr marL="7893" marR="7893" marT="7893" marB="0" anchor="b"/>
                </a:tc>
                <a:tc>
                  <a:txBody>
                    <a:bodyPr/>
                    <a:lstStyle/>
                    <a:p>
                      <a:pPr algn="r"/>
                      <a:r>
                        <a:rPr lang="en-US" sz="1200" dirty="0" smtClean="0"/>
                        <a:t>$33,200.00</a:t>
                      </a:r>
                      <a:endParaRPr lang="en-US" sz="1200" dirty="0"/>
                    </a:p>
                  </a:txBody>
                  <a:tcPr marL="7893" marR="7893" marT="7893" marB="0" anchor="b"/>
                </a:tc>
              </a:tr>
              <a:tr h="211785">
                <a:tc>
                  <a:txBody>
                    <a:bodyPr/>
                    <a:lstStyle/>
                    <a:p>
                      <a:pPr algn="l" fontAlgn="b"/>
                      <a:r>
                        <a:rPr lang="en-US" sz="1200" b="0" i="0" u="none" strike="noStrike" dirty="0" smtClean="0">
                          <a:solidFill>
                            <a:srgbClr val="000000"/>
                          </a:solidFill>
                          <a:effectLst/>
                          <a:latin typeface="Calibri" panose="020F0502020204030204" pitchFamily="34" charset="0"/>
                        </a:rPr>
                        <a:t>Twin</a:t>
                      </a:r>
                      <a:r>
                        <a:rPr lang="en-US" sz="1200" b="0" i="0" u="none" strike="noStrike" baseline="0" dirty="0" smtClean="0">
                          <a:solidFill>
                            <a:srgbClr val="000000"/>
                          </a:solidFill>
                          <a:effectLst/>
                          <a:latin typeface="Calibri" panose="020F0502020204030204" pitchFamily="34" charset="0"/>
                        </a:rPr>
                        <a:t> Lakes (Total Costs)</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$57,924.00</a:t>
                      </a:r>
                      <a:endParaRPr lang="en-US" sz="1200" dirty="0"/>
                    </a:p>
                  </a:txBody>
                  <a:tcPr marL="7893" marR="7893" marT="7893" marB="0" anchor="b"/>
                </a:tc>
                <a:tc>
                  <a:txBody>
                    <a:bodyPr/>
                    <a:lstStyle/>
                    <a:p>
                      <a:pPr algn="r"/>
                      <a:r>
                        <a:rPr lang="en-US" sz="1200" dirty="0" smtClean="0"/>
                        <a:t>$6,525.00</a:t>
                      </a:r>
                      <a:endParaRPr lang="en-US" sz="1200" dirty="0"/>
                    </a:p>
                  </a:txBody>
                  <a:tcPr marL="7893" marR="7893" marT="7893" marB="0" anchor="b"/>
                </a:tc>
              </a:tr>
              <a:tr h="157864">
                <a:tc>
                  <a:txBody>
                    <a:bodyPr/>
                    <a:lstStyle/>
                    <a:p>
                      <a:pPr algn="l" fontAlgn="b"/>
                      <a:r>
                        <a:rPr lang="en-US" sz="1200" u="none" strike="noStrike" dirty="0" smtClean="0">
                          <a:effectLst/>
                        </a:rPr>
                        <a:t> Public Works Department</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$47,564.00</a:t>
                      </a:r>
                      <a:endParaRPr lang="en-US" sz="1200" dirty="0"/>
                    </a:p>
                  </a:txBody>
                  <a:tcPr marL="7893" marR="7893" marT="7893" marB="0" anchor="b"/>
                </a:tc>
                <a:tc>
                  <a:txBody>
                    <a:bodyPr/>
                    <a:lstStyle/>
                    <a:p>
                      <a:pPr algn="r"/>
                      <a:r>
                        <a:rPr lang="en-US" sz="1200" dirty="0" smtClean="0"/>
                        <a:t>$45,745.00</a:t>
                      </a:r>
                      <a:endParaRPr lang="en-US" sz="1200" dirty="0"/>
                    </a:p>
                  </a:txBody>
                  <a:tcPr marL="7893" marR="7893" marT="7893" marB="0" anchor="b"/>
                </a:tc>
              </a:tr>
              <a:tr h="285734">
                <a:tc>
                  <a:txBody>
                    <a:bodyPr/>
                    <a:lstStyle/>
                    <a:p>
                      <a:pPr algn="l" fontAlgn="b"/>
                      <a:r>
                        <a:rPr lang="en-US" sz="1200" b="0" i="0" u="none" strike="noStrike" dirty="0" smtClean="0">
                          <a:solidFill>
                            <a:schemeClr val="dk1"/>
                          </a:solidFill>
                          <a:effectLst/>
                          <a:latin typeface="+mn-lt"/>
                        </a:rPr>
                        <a:t>Strategic</a:t>
                      </a:r>
                      <a:r>
                        <a:rPr lang="en-US" sz="1200" b="0" i="0" u="none" strike="noStrike" baseline="0" dirty="0" smtClean="0">
                          <a:solidFill>
                            <a:schemeClr val="dk1"/>
                          </a:solidFill>
                          <a:effectLst/>
                          <a:latin typeface="+mn-lt"/>
                        </a:rPr>
                        <a:t> </a:t>
                      </a:r>
                      <a:r>
                        <a:rPr lang="en-US" sz="1200" b="0" i="0" u="none" strike="noStrike" baseline="0" dirty="0" err="1" smtClean="0">
                          <a:solidFill>
                            <a:schemeClr val="dk1"/>
                          </a:solidFill>
                          <a:effectLst/>
                          <a:latin typeface="+mn-lt"/>
                        </a:rPr>
                        <a:t>Mgmt</a:t>
                      </a:r>
                      <a:r>
                        <a:rPr lang="en-US" sz="1200" b="0" i="0" u="none" strike="noStrike" baseline="0" dirty="0" smtClean="0">
                          <a:solidFill>
                            <a:schemeClr val="dk1"/>
                          </a:solidFill>
                          <a:effectLst/>
                          <a:latin typeface="+mn-lt"/>
                        </a:rPr>
                        <a:t> Initiatives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$396.00</a:t>
                      </a:r>
                      <a:endParaRPr lang="en-US" sz="1200" dirty="0"/>
                    </a:p>
                  </a:txBody>
                  <a:tcPr marL="7893" marR="7893" marT="7893" marB="0" anchor="b"/>
                </a:tc>
                <a:tc>
                  <a:txBody>
                    <a:bodyPr/>
                    <a:lstStyle/>
                    <a:p>
                      <a:pPr algn="r"/>
                      <a:r>
                        <a:rPr lang="en-US" sz="1200" dirty="0" smtClean="0"/>
                        <a:t>$3,001.00</a:t>
                      </a:r>
                      <a:endParaRPr lang="en-US" sz="1200" dirty="0"/>
                    </a:p>
                  </a:txBody>
                  <a:tcPr marL="7893" marR="7893" marT="7893" marB="0" anchor="b"/>
                </a:tc>
              </a:tr>
              <a:tr h="189681">
                <a:tc>
                  <a:txBody>
                    <a:bodyPr/>
                    <a:lstStyle/>
                    <a:p>
                      <a:pPr algn="l" fontAlgn="b"/>
                      <a:r>
                        <a:rPr lang="en-US" sz="1200" b="0" i="0" u="none" strike="noStrike" dirty="0" smtClean="0">
                          <a:solidFill>
                            <a:srgbClr val="000000"/>
                          </a:solidFill>
                          <a:effectLst/>
                          <a:latin typeface="+mn-lt"/>
                        </a:rPr>
                        <a:t>Street Materials </a:t>
                      </a:r>
                      <a:r>
                        <a:rPr lang="en-US" sz="1000" b="0" i="0" u="none" strike="noStrike" dirty="0" smtClean="0">
                          <a:solidFill>
                            <a:srgbClr val="000000"/>
                          </a:solidFill>
                          <a:effectLst/>
                          <a:latin typeface="+mn-lt"/>
                        </a:rPr>
                        <a:t>(Paved/Unpaved)</a:t>
                      </a:r>
                      <a:endParaRPr lang="en-US" sz="1000" b="0" i="0" u="none" strike="noStrike" dirty="0">
                        <a:solidFill>
                          <a:srgbClr val="000000"/>
                        </a:solidFill>
                        <a:effectLst/>
                        <a:latin typeface="+mn-lt"/>
                      </a:endParaRPr>
                    </a:p>
                  </a:txBody>
                  <a:tcPr marL="7893" marR="7893" marT="7893" marB="0" anchor="b"/>
                </a:tc>
                <a:tc>
                  <a:txBody>
                    <a:bodyPr/>
                    <a:lstStyle/>
                    <a:p>
                      <a:pPr algn="r"/>
                      <a:r>
                        <a:rPr lang="en-US" sz="1200" dirty="0" smtClean="0"/>
                        <a:t>$19,434.00</a:t>
                      </a:r>
                      <a:endParaRPr lang="en-US" sz="1200" dirty="0"/>
                    </a:p>
                  </a:txBody>
                  <a:tcPr marL="7893" marR="7893" marT="7893" marB="0" anchor="b"/>
                </a:tc>
                <a:tc>
                  <a:txBody>
                    <a:bodyPr/>
                    <a:lstStyle/>
                    <a:p>
                      <a:pPr algn="r"/>
                      <a:r>
                        <a:rPr lang="en-US" sz="1200" dirty="0" smtClean="0"/>
                        <a:t>$24,216.00</a:t>
                      </a:r>
                      <a:endParaRPr lang="en-US" sz="1200" dirty="0"/>
                    </a:p>
                  </a:txBody>
                  <a:tcPr marL="7893" marR="7893" marT="7893" marB="0" anchor="b"/>
                </a:tc>
              </a:tr>
              <a:tr h="157864">
                <a:tc>
                  <a:txBody>
                    <a:bodyPr/>
                    <a:lstStyle/>
                    <a:p>
                      <a:pPr algn="l" fontAlgn="b"/>
                      <a:r>
                        <a:rPr lang="en-US" sz="1200" u="none" strike="noStrike" dirty="0" smtClean="0">
                          <a:effectLst/>
                        </a:rPr>
                        <a:t>Cemetery</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$933.00</a:t>
                      </a:r>
                      <a:endParaRPr lang="en-US" sz="1200" dirty="0"/>
                    </a:p>
                  </a:txBody>
                  <a:tcPr marL="7893" marR="7893" marT="7893" marB="0" anchor="b"/>
                </a:tc>
                <a:tc>
                  <a:txBody>
                    <a:bodyPr/>
                    <a:lstStyle/>
                    <a:p>
                      <a:pPr algn="r"/>
                      <a:r>
                        <a:rPr lang="en-US" sz="1200" dirty="0" smtClean="0"/>
                        <a:t>$1,902.00</a:t>
                      </a:r>
                      <a:endParaRPr lang="en-US" sz="1200" dirty="0"/>
                    </a:p>
                  </a:txBody>
                  <a:tcPr marL="7893" marR="7893" marT="7893" marB="0" anchor="b"/>
                </a:tc>
              </a:tr>
              <a:tr h="226962">
                <a:tc>
                  <a:txBody>
                    <a:bodyPr/>
                    <a:lstStyle/>
                    <a:p>
                      <a:pPr algn="l" fontAlgn="b"/>
                      <a:r>
                        <a:rPr lang="en-US" sz="1200" b="0" i="0" u="none" strike="noStrike" dirty="0" smtClean="0">
                          <a:solidFill>
                            <a:srgbClr val="000000"/>
                          </a:solidFill>
                          <a:effectLst/>
                          <a:latin typeface="Calibri" panose="020F0502020204030204" pitchFamily="34" charset="0"/>
                        </a:rPr>
                        <a:t>Shooting Range</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smtClean="0"/>
                        <a:t>$2,178.00</a:t>
                      </a:r>
                      <a:endParaRPr lang="en-US" sz="1200" dirty="0"/>
                    </a:p>
                  </a:txBody>
                  <a:tcPr marL="7893" marR="7893" marT="7893" marB="0" anchor="b"/>
                </a:tc>
                <a:tc>
                  <a:txBody>
                    <a:bodyPr/>
                    <a:lstStyle/>
                    <a:p>
                      <a:pPr algn="r"/>
                      <a:r>
                        <a:rPr lang="en-US" sz="1200" dirty="0" smtClean="0"/>
                        <a:t>$2,308.00</a:t>
                      </a:r>
                      <a:endParaRPr lang="en-US" sz="1200" dirty="0"/>
                    </a:p>
                  </a:txBody>
                  <a:tcPr marL="7893" marR="7893" marT="7893" marB="0" anchor="b"/>
                </a:tc>
              </a:tr>
              <a:tr h="226962">
                <a:tc>
                  <a:txBody>
                    <a:bodyPr/>
                    <a:lstStyle/>
                    <a:p>
                      <a:pPr algn="l" fontAlgn="b"/>
                      <a:r>
                        <a:rPr lang="en-US" sz="1200" b="0" i="0" u="none" strike="noStrike" dirty="0" smtClean="0">
                          <a:solidFill>
                            <a:srgbClr val="000000"/>
                          </a:solidFill>
                          <a:effectLst/>
                          <a:latin typeface="+mn-lt"/>
                        </a:rPr>
                        <a:t>Ice &amp; Snow Removal</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$27,651.00</a:t>
                      </a:r>
                      <a:endParaRPr lang="en-US" sz="1200" dirty="0"/>
                    </a:p>
                  </a:txBody>
                  <a:tcPr marL="7893" marR="7893" marT="7893" marB="0" anchor="b"/>
                </a:tc>
                <a:tc>
                  <a:txBody>
                    <a:bodyPr/>
                    <a:lstStyle/>
                    <a:p>
                      <a:pPr algn="r"/>
                      <a:r>
                        <a:rPr lang="en-US" sz="1200" dirty="0" smtClean="0"/>
                        <a:t>$50,691.00</a:t>
                      </a:r>
                      <a:endParaRPr lang="en-US" sz="1200" dirty="0"/>
                    </a:p>
                  </a:txBody>
                  <a:tcPr marL="7893" marR="7893" marT="7893" marB="0" anchor="b"/>
                </a:tc>
              </a:tr>
              <a:tr h="222770">
                <a:tc>
                  <a:txBody>
                    <a:bodyPr/>
                    <a:lstStyle/>
                    <a:p>
                      <a:pPr algn="l" fontAlgn="b"/>
                      <a:r>
                        <a:rPr lang="en-US" sz="1200" b="0" i="0" u="none" strike="noStrike" dirty="0" smtClean="0">
                          <a:solidFill>
                            <a:srgbClr val="000000"/>
                          </a:solidFill>
                          <a:effectLst/>
                          <a:latin typeface="+mn-lt"/>
                        </a:rPr>
                        <a:t>Road &amp; Bridge Equipment</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$94,515.00</a:t>
                      </a:r>
                      <a:endParaRPr lang="en-US" sz="1200" dirty="0"/>
                    </a:p>
                  </a:txBody>
                  <a:tcPr marL="7893" marR="7893" marT="7893" marB="0" anchor="b"/>
                </a:tc>
                <a:tc>
                  <a:txBody>
                    <a:bodyPr/>
                    <a:lstStyle/>
                    <a:p>
                      <a:pPr algn="r"/>
                      <a:r>
                        <a:rPr lang="en-US" sz="1200" dirty="0" smtClean="0"/>
                        <a:t>$64,726.00</a:t>
                      </a:r>
                      <a:endParaRPr lang="en-US" sz="1200" dirty="0"/>
                    </a:p>
                  </a:txBody>
                  <a:tcPr marL="7893" marR="7893" marT="7893" marB="0" anchor="b"/>
                </a:tc>
              </a:tr>
              <a:tr h="226962">
                <a:tc>
                  <a:txBody>
                    <a:bodyPr/>
                    <a:lstStyle/>
                    <a:p>
                      <a:pPr algn="l" fontAlgn="b"/>
                      <a:r>
                        <a:rPr lang="en-US" sz="1200" b="0" i="0" u="none" strike="noStrike" dirty="0" smtClean="0">
                          <a:solidFill>
                            <a:srgbClr val="000000"/>
                          </a:solidFill>
                          <a:effectLst/>
                          <a:latin typeface="+mn-lt"/>
                        </a:rPr>
                        <a:t>Storm Drainage</a:t>
                      </a:r>
                      <a:endParaRPr lang="en-US" sz="1200" b="0" i="0" u="none" strike="noStrike" dirty="0">
                        <a:solidFill>
                          <a:srgbClr val="000000"/>
                        </a:solidFill>
                        <a:effectLst/>
                        <a:latin typeface="+mn-lt"/>
                      </a:endParaRPr>
                    </a:p>
                  </a:txBody>
                  <a:tcPr marL="7893" marR="7893" marT="7893" marB="0" anchor="b"/>
                </a:tc>
                <a:tc>
                  <a:txBody>
                    <a:bodyPr/>
                    <a:lstStyle/>
                    <a:p>
                      <a:pPr algn="r"/>
                      <a:r>
                        <a:rPr lang="en-US" sz="1200" dirty="0" smtClean="0"/>
                        <a:t>$8,468.00</a:t>
                      </a:r>
                      <a:endParaRPr lang="en-US" sz="1200" dirty="0"/>
                    </a:p>
                  </a:txBody>
                  <a:tcPr marL="7893" marR="7893" marT="7893" marB="0" anchor="b"/>
                </a:tc>
                <a:tc>
                  <a:txBody>
                    <a:bodyPr/>
                    <a:lstStyle/>
                    <a:p>
                      <a:pPr algn="r"/>
                      <a:r>
                        <a:rPr lang="en-US" sz="1200" dirty="0" smtClean="0"/>
                        <a:t>$10,428.00</a:t>
                      </a:r>
                      <a:endParaRPr lang="en-US" sz="1200" dirty="0"/>
                    </a:p>
                  </a:txBody>
                  <a:tcPr marL="7893" marR="7893" marT="7893" marB="0" anchor="b"/>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803983483"/>
              </p:ext>
            </p:extLst>
          </p:nvPr>
        </p:nvGraphicFramePr>
        <p:xfrm>
          <a:off x="5029201" y="1630650"/>
          <a:ext cx="3259111" cy="4772635"/>
        </p:xfrm>
        <a:graphic>
          <a:graphicData uri="http://schemas.openxmlformats.org/drawingml/2006/table">
            <a:tbl>
              <a:tblPr>
                <a:tableStyleId>{5C22544A-7EE6-4342-B048-85BDC9FD1C3A}</a:tableStyleId>
              </a:tblPr>
              <a:tblGrid>
                <a:gridCol w="1447981"/>
                <a:gridCol w="905565"/>
                <a:gridCol w="905565"/>
              </a:tblGrid>
              <a:tr h="402887">
                <a:tc>
                  <a:txBody>
                    <a:bodyPr/>
                    <a:lstStyle/>
                    <a:p>
                      <a:pPr algn="l" fontAlgn="b"/>
                      <a:r>
                        <a:rPr lang="en-US" sz="1200" u="none" strike="noStrike" dirty="0">
                          <a:effectLst/>
                          <a:latin typeface="+mj-lt"/>
                        </a:rPr>
                        <a:t>Economic Dev (ERJPB)</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$15,000.00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$11,250.00</a:t>
                      </a:r>
                      <a:endParaRPr lang="en-US" sz="1200" b="0" i="0" u="none" strike="noStrike" dirty="0">
                        <a:solidFill>
                          <a:srgbClr val="000000"/>
                        </a:solidFill>
                        <a:effectLst/>
                        <a:latin typeface="+mj-lt"/>
                      </a:endParaRPr>
                    </a:p>
                  </a:txBody>
                  <a:tcPr marL="9525" marR="9525" marT="9525" marB="0" anchor="b"/>
                </a:tc>
              </a:tr>
              <a:tr h="456502">
                <a:tc>
                  <a:txBody>
                    <a:bodyPr/>
                    <a:lstStyle/>
                    <a:p>
                      <a:pPr algn="l" fontAlgn="b"/>
                      <a:r>
                        <a:rPr lang="en-US" sz="1200" b="0" i="0" u="none" strike="noStrike" dirty="0" smtClean="0">
                          <a:solidFill>
                            <a:srgbClr val="000000"/>
                          </a:solidFill>
                          <a:effectLst/>
                          <a:latin typeface="+mj-lt"/>
                        </a:rPr>
                        <a:t>Buildings &amp; Grounds</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$54,058.00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$44,991.00</a:t>
                      </a:r>
                      <a:endParaRPr lang="en-US" sz="1200" b="0" i="0" u="none" strike="noStrike" dirty="0">
                        <a:solidFill>
                          <a:srgbClr val="000000"/>
                        </a:solidFill>
                        <a:effectLst/>
                        <a:latin typeface="+mj-lt"/>
                      </a:endParaRPr>
                    </a:p>
                  </a:txBody>
                  <a:tcPr marL="9525" marR="9525" marT="9525" marB="0" anchor="b"/>
                </a:tc>
              </a:tr>
              <a:tr h="402887">
                <a:tc>
                  <a:txBody>
                    <a:bodyPr/>
                    <a:lstStyle/>
                    <a:p>
                      <a:pPr algn="l" fontAlgn="b"/>
                      <a:r>
                        <a:rPr lang="en-US" sz="1200" b="0" i="0" u="none" strike="noStrike" dirty="0" smtClean="0">
                          <a:solidFill>
                            <a:srgbClr val="000000"/>
                          </a:solidFill>
                          <a:effectLst/>
                          <a:latin typeface="+mj-lt"/>
                        </a:rPr>
                        <a:t>B &amp; G Capital</a:t>
                      </a:r>
                      <a:r>
                        <a:rPr lang="en-US" sz="1200" b="0" i="0" u="none" strike="noStrike" baseline="0" dirty="0" smtClean="0">
                          <a:solidFill>
                            <a:srgbClr val="000000"/>
                          </a:solidFill>
                          <a:effectLst/>
                          <a:latin typeface="+mj-lt"/>
                        </a:rPr>
                        <a:t> Outlay</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$2,503.00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$12,382.00</a:t>
                      </a:r>
                      <a:endParaRPr lang="en-US" sz="1200" b="0" i="0" u="none" strike="noStrike" dirty="0">
                        <a:solidFill>
                          <a:srgbClr val="000000"/>
                        </a:solidFill>
                        <a:effectLst/>
                        <a:latin typeface="+mj-lt"/>
                      </a:endParaRPr>
                    </a:p>
                  </a:txBody>
                  <a:tcPr marL="9525" marR="9525" marT="9525" marB="0" anchor="b"/>
                </a:tc>
              </a:tr>
              <a:tr h="402887">
                <a:tc>
                  <a:txBody>
                    <a:bodyPr/>
                    <a:lstStyle/>
                    <a:p>
                      <a:pPr algn="l" fontAlgn="b"/>
                      <a:r>
                        <a:rPr lang="en-US" sz="1200" b="0" i="0" u="none" strike="noStrike" dirty="0" smtClean="0">
                          <a:solidFill>
                            <a:srgbClr val="000000"/>
                          </a:solidFill>
                          <a:effectLst/>
                          <a:latin typeface="+mj-lt"/>
                        </a:rPr>
                        <a:t>Street Lighting</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$2,632.00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$1,452.00</a:t>
                      </a:r>
                      <a:endParaRPr lang="en-US" sz="1200" b="0" i="0" u="none" strike="noStrike" dirty="0">
                        <a:solidFill>
                          <a:srgbClr val="000000"/>
                        </a:solidFill>
                        <a:effectLst/>
                        <a:latin typeface="+mj-lt"/>
                      </a:endParaRPr>
                    </a:p>
                  </a:txBody>
                  <a:tcPr marL="9525" marR="9525" marT="9525" marB="0" anchor="b"/>
                </a:tc>
              </a:tr>
              <a:tr h="392661">
                <a:tc>
                  <a:txBody>
                    <a:bodyPr/>
                    <a:lstStyle/>
                    <a:p>
                      <a:pPr algn="l" fontAlgn="b"/>
                      <a:r>
                        <a:rPr lang="en-US" sz="1000" b="0" i="0" u="none" strike="noStrike" dirty="0" smtClean="0">
                          <a:solidFill>
                            <a:srgbClr val="000000"/>
                          </a:solidFill>
                          <a:effectLst/>
                          <a:latin typeface="+mj-lt"/>
                        </a:rPr>
                        <a:t>Debt Service (Equip)</a:t>
                      </a:r>
                      <a:endParaRPr lang="en-US" sz="10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$217,098.00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$79,366.90</a:t>
                      </a:r>
                      <a:endParaRPr lang="en-US" sz="1200" b="0" i="0" u="none" strike="noStrike" dirty="0">
                        <a:solidFill>
                          <a:srgbClr val="000000"/>
                        </a:solidFill>
                        <a:effectLst/>
                        <a:latin typeface="+mj-lt"/>
                      </a:endParaRPr>
                    </a:p>
                  </a:txBody>
                  <a:tcPr marL="9525" marR="9525" marT="9525" marB="0" anchor="b"/>
                </a:tc>
              </a:tr>
              <a:tr h="456502">
                <a:tc>
                  <a:txBody>
                    <a:bodyPr/>
                    <a:lstStyle/>
                    <a:p>
                      <a:pPr algn="l" fontAlgn="b"/>
                      <a:r>
                        <a:rPr lang="en-US" sz="1200" b="0" i="0" u="none" strike="noStrike" dirty="0" smtClean="0">
                          <a:solidFill>
                            <a:srgbClr val="000000"/>
                          </a:solidFill>
                          <a:effectLst/>
                          <a:latin typeface="+mj-lt"/>
                        </a:rPr>
                        <a:t>Streets-Capital</a:t>
                      </a:r>
                      <a:r>
                        <a:rPr lang="en-US" sz="1200" b="0" i="0" u="none" strike="noStrike" baseline="0" dirty="0" smtClean="0">
                          <a:solidFill>
                            <a:srgbClr val="000000"/>
                          </a:solidFill>
                          <a:effectLst/>
                          <a:latin typeface="+mj-lt"/>
                        </a:rPr>
                        <a:t> Projects</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$120,555.00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$411,203.00</a:t>
                      </a:r>
                      <a:endParaRPr lang="en-US" sz="1200" b="0" i="0" u="none" strike="noStrike" dirty="0">
                        <a:solidFill>
                          <a:srgbClr val="000000"/>
                        </a:solidFill>
                        <a:effectLst/>
                        <a:latin typeface="+mj-lt"/>
                      </a:endParaRPr>
                    </a:p>
                  </a:txBody>
                  <a:tcPr marL="9525" marR="9525" marT="9525" marB="0" anchor="b"/>
                </a:tc>
              </a:tr>
              <a:tr h="260712">
                <a:tc>
                  <a:txBody>
                    <a:bodyPr/>
                    <a:lstStyle/>
                    <a:p>
                      <a:pPr algn="l" fontAlgn="b"/>
                      <a:r>
                        <a:rPr lang="en-US" sz="1200" u="none" strike="noStrike" dirty="0">
                          <a:effectLst/>
                          <a:latin typeface="+mj-lt"/>
                        </a:rPr>
                        <a:t>W/WW </a:t>
                      </a:r>
                      <a:r>
                        <a:rPr lang="en-US" sz="1200" u="none" strike="noStrike" dirty="0" smtClean="0">
                          <a:effectLst/>
                          <a:latin typeface="+mj-lt"/>
                        </a:rPr>
                        <a:t> Expenses </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$11,699.00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$47,816.00</a:t>
                      </a:r>
                      <a:endParaRPr lang="en-US" sz="1200" b="0" i="0" u="none" strike="noStrike" dirty="0">
                        <a:solidFill>
                          <a:srgbClr val="000000"/>
                        </a:solidFill>
                        <a:effectLst/>
                        <a:latin typeface="+mj-lt"/>
                      </a:endParaRPr>
                    </a:p>
                  </a:txBody>
                  <a:tcPr marL="9525" marR="9525" marT="9525" marB="0" anchor="b"/>
                </a:tc>
              </a:tr>
              <a:tr h="294496">
                <a:tc>
                  <a:txBody>
                    <a:bodyPr/>
                    <a:lstStyle/>
                    <a:p>
                      <a:pPr algn="l" fontAlgn="b"/>
                      <a:r>
                        <a:rPr lang="en-US" sz="1200" b="0" i="0" u="none" strike="noStrike" dirty="0" smtClean="0">
                          <a:solidFill>
                            <a:srgbClr val="000000"/>
                          </a:solidFill>
                          <a:effectLst/>
                          <a:latin typeface="+mj-lt"/>
                        </a:rPr>
                        <a:t>W/WW Personnel</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$15,093.00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$11,165.00</a:t>
                      </a:r>
                      <a:endParaRPr lang="en-US" sz="1200" b="0" i="0" u="none" strike="noStrike" dirty="0">
                        <a:solidFill>
                          <a:srgbClr val="000000"/>
                        </a:solidFill>
                        <a:effectLst/>
                        <a:latin typeface="+mj-lt"/>
                      </a:endParaRPr>
                    </a:p>
                  </a:txBody>
                  <a:tcPr marL="9525" marR="9525" marT="9525" marB="0" anchor="b"/>
                </a:tc>
              </a:tr>
              <a:tr h="329016">
                <a:tc>
                  <a:txBody>
                    <a:bodyPr/>
                    <a:lstStyle/>
                    <a:p>
                      <a:pPr algn="l" fontAlgn="b"/>
                      <a:r>
                        <a:rPr lang="en-US" sz="1200" b="0" i="0" u="none" strike="noStrike" dirty="0" smtClean="0">
                          <a:solidFill>
                            <a:srgbClr val="000000"/>
                          </a:solidFill>
                          <a:effectLst/>
                          <a:latin typeface="+mj-lt"/>
                        </a:rPr>
                        <a:t>Park Areas/Rec</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$2,142.00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$2,144.00</a:t>
                      </a:r>
                      <a:endParaRPr lang="en-US" sz="1200" b="0" i="0" u="none" strike="noStrike" dirty="0">
                        <a:solidFill>
                          <a:srgbClr val="000000"/>
                        </a:solidFill>
                        <a:effectLst/>
                        <a:latin typeface="+mj-lt"/>
                      </a:endParaRPr>
                    </a:p>
                  </a:txBody>
                  <a:tcPr marL="9525" marR="9525" marT="9525" marB="0" anchor="b"/>
                </a:tc>
              </a:tr>
              <a:tr h="260712">
                <a:tc>
                  <a:txBody>
                    <a:bodyPr/>
                    <a:lstStyle/>
                    <a:p>
                      <a:pPr algn="l" fontAlgn="b"/>
                      <a:r>
                        <a:rPr lang="en-US" sz="1200" b="0" i="0" u="none" strike="noStrike" dirty="0" smtClean="0">
                          <a:solidFill>
                            <a:srgbClr val="000000"/>
                          </a:solidFill>
                          <a:effectLst/>
                          <a:latin typeface="+mj-lt"/>
                        </a:rPr>
                        <a:t>Audit</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$15,200.00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$15,550.00</a:t>
                      </a:r>
                      <a:endParaRPr lang="en-US" sz="1200" b="0" i="0" u="none" strike="noStrike" dirty="0">
                        <a:solidFill>
                          <a:srgbClr val="000000"/>
                        </a:solidFill>
                        <a:effectLst/>
                        <a:latin typeface="+mj-lt"/>
                      </a:endParaRPr>
                    </a:p>
                  </a:txBody>
                  <a:tcPr marL="9525" marR="9525" marT="9525" marB="0" anchor="b"/>
                </a:tc>
              </a:tr>
              <a:tr h="294496">
                <a:tc>
                  <a:txBody>
                    <a:bodyPr/>
                    <a:lstStyle/>
                    <a:p>
                      <a:pPr algn="l" fontAlgn="b"/>
                      <a:r>
                        <a:rPr lang="en-US" sz="1200" b="0" i="0" u="none" strike="noStrike" dirty="0" smtClean="0">
                          <a:solidFill>
                            <a:srgbClr val="000000"/>
                          </a:solidFill>
                          <a:effectLst/>
                          <a:latin typeface="+mj-lt"/>
                        </a:rPr>
                        <a:t>Ambulance</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$4,200.00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$2,450.00</a:t>
                      </a:r>
                      <a:endParaRPr lang="en-US" sz="1200" b="0" i="0" u="none" strike="noStrike" dirty="0">
                        <a:solidFill>
                          <a:srgbClr val="000000"/>
                        </a:solidFill>
                        <a:effectLst/>
                        <a:latin typeface="+mj-lt"/>
                      </a:endParaRPr>
                    </a:p>
                  </a:txBody>
                  <a:tcPr marL="9525" marR="9525" marT="9525" marB="0" anchor="b"/>
                </a:tc>
              </a:tr>
              <a:tr h="260712">
                <a:tc>
                  <a:txBody>
                    <a:bodyPr/>
                    <a:lstStyle/>
                    <a:p>
                      <a:pPr algn="l" fontAlgn="b"/>
                      <a:r>
                        <a:rPr lang="en-US" sz="1200" b="0" i="0" u="none" strike="noStrike" baseline="0" dirty="0" smtClean="0">
                          <a:solidFill>
                            <a:srgbClr val="000000"/>
                          </a:solidFill>
                          <a:effectLst/>
                          <a:latin typeface="+mj-lt"/>
                        </a:rPr>
                        <a:t>Elections </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$44,736.23</a:t>
                      </a:r>
                    </a:p>
                  </a:txBody>
                  <a:tcPr marL="9525" marR="9525" marT="9525" marB="0" anchor="b"/>
                </a:tc>
                <a:tc>
                  <a:txBody>
                    <a:bodyPr/>
                    <a:lstStyle/>
                    <a:p>
                      <a:pPr algn="r" fontAlgn="b"/>
                      <a:r>
                        <a:rPr lang="en-US" sz="1200" b="0" i="0" u="none" strike="noStrike" dirty="0" smtClean="0">
                          <a:solidFill>
                            <a:srgbClr val="000000"/>
                          </a:solidFill>
                          <a:effectLst/>
                          <a:latin typeface="+mj-lt"/>
                        </a:rPr>
                        <a:t>$1,044.00</a:t>
                      </a:r>
                    </a:p>
                  </a:txBody>
                  <a:tcPr marL="9525" marR="9525" marT="9525" marB="0" anchor="b"/>
                </a:tc>
              </a:tr>
              <a:tr h="456502">
                <a:tc>
                  <a:txBody>
                    <a:bodyPr/>
                    <a:lstStyle/>
                    <a:p>
                      <a:pPr algn="l" fontAlgn="b"/>
                      <a:r>
                        <a:rPr lang="en-US" sz="1200" b="0" i="0" u="none" strike="noStrike" baseline="0" dirty="0" smtClean="0">
                          <a:solidFill>
                            <a:srgbClr val="000000"/>
                          </a:solidFill>
                          <a:effectLst/>
                          <a:latin typeface="+mj-lt"/>
                        </a:rPr>
                        <a:t>Indirect Town Hall cost (20%) plus Cleaning Position</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$50,965.00</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smtClean="0">
                          <a:solidFill>
                            <a:srgbClr val="000000"/>
                          </a:solidFill>
                          <a:effectLst/>
                          <a:latin typeface="+mj-lt"/>
                        </a:rPr>
                        <a:t>$40,095.00</a:t>
                      </a:r>
                      <a:endParaRPr lang="en-US" sz="1200" b="0" i="0" u="none" strike="noStrike" dirty="0">
                        <a:solidFill>
                          <a:srgbClr val="000000"/>
                        </a:solidFill>
                        <a:effectLst/>
                        <a:latin typeface="+mj-lt"/>
                      </a:endParaRPr>
                    </a:p>
                  </a:txBody>
                  <a:tcPr marL="9525" marR="9525" marT="9525" marB="0" anchor="b"/>
                </a:tc>
              </a:tr>
            </a:tbl>
          </a:graphicData>
        </a:graphic>
      </p:graphicFrame>
    </p:spTree>
    <p:extLst>
      <p:ext uri="{BB962C8B-B14F-4D97-AF65-F5344CB8AC3E}">
        <p14:creationId xmlns:p14="http://schemas.microsoft.com/office/powerpoint/2010/main" val="13965991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457200"/>
            <a:ext cx="6589199" cy="1371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smtClean="0"/>
              <a:t>Category 4 - Fiscal Sustainability Continued:  Indebtedness </a:t>
            </a:r>
            <a:endParaRPr lang="en-US" sz="2800"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61891871"/>
              </p:ext>
            </p:extLst>
          </p:nvPr>
        </p:nvGraphicFramePr>
        <p:xfrm>
          <a:off x="152400" y="2209800"/>
          <a:ext cx="8839200" cy="3571240"/>
        </p:xfrm>
        <a:graphic>
          <a:graphicData uri="http://schemas.openxmlformats.org/drawingml/2006/table">
            <a:tbl>
              <a:tblPr firstRow="1" bandRow="1">
                <a:tableStyleId>{5C22544A-7EE6-4342-B048-85BDC9FD1C3A}</a:tableStyleId>
              </a:tblPr>
              <a:tblGrid>
                <a:gridCol w="1767840"/>
                <a:gridCol w="1767840"/>
                <a:gridCol w="1767840"/>
                <a:gridCol w="1767840"/>
                <a:gridCol w="1767840"/>
              </a:tblGrid>
              <a:tr h="0">
                <a:tc>
                  <a:txBody>
                    <a:bodyPr/>
                    <a:lstStyle/>
                    <a:p>
                      <a:pPr algn="ctr"/>
                      <a:r>
                        <a:rPr lang="en-US" dirty="0" smtClean="0"/>
                        <a:t>Indebtedness</a:t>
                      </a:r>
                      <a:endParaRPr lang="en-US" dirty="0"/>
                    </a:p>
                  </a:txBody>
                  <a:tcPr anchor="ctr"/>
                </a:tc>
                <a:tc>
                  <a:txBody>
                    <a:bodyPr/>
                    <a:lstStyle/>
                    <a:p>
                      <a:pPr algn="ctr"/>
                      <a:r>
                        <a:rPr lang="en-US" dirty="0" smtClean="0"/>
                        <a:t>Maturity Date</a:t>
                      </a:r>
                      <a:endParaRPr lang="en-US" dirty="0"/>
                    </a:p>
                  </a:txBody>
                  <a:tcPr anchor="ctr"/>
                </a:tc>
                <a:tc>
                  <a:txBody>
                    <a:bodyPr/>
                    <a:lstStyle/>
                    <a:p>
                      <a:pPr algn="ctr"/>
                      <a:r>
                        <a:rPr lang="en-US" dirty="0" smtClean="0"/>
                        <a:t>01/01/19 Balance*</a:t>
                      </a:r>
                      <a:endParaRPr lang="en-US" dirty="0"/>
                    </a:p>
                  </a:txBody>
                  <a:tcPr anchor="ctr"/>
                </a:tc>
                <a:tc>
                  <a:txBody>
                    <a:bodyPr/>
                    <a:lstStyle/>
                    <a:p>
                      <a:pPr algn="ctr"/>
                      <a:r>
                        <a:rPr lang="en-US" dirty="0" smtClean="0"/>
                        <a:t>Paid in 2019</a:t>
                      </a:r>
                      <a:endParaRPr lang="en-US" dirty="0"/>
                    </a:p>
                  </a:txBody>
                  <a:tcPr anchor="ctr"/>
                </a:tc>
                <a:tc>
                  <a:txBody>
                    <a:bodyPr/>
                    <a:lstStyle/>
                    <a:p>
                      <a:pPr algn="ctr"/>
                      <a:r>
                        <a:rPr lang="en-US" dirty="0" smtClean="0"/>
                        <a:t>Outstanding Debt 12/31/19</a:t>
                      </a:r>
                      <a:endParaRPr lang="en-US" dirty="0"/>
                    </a:p>
                  </a:txBody>
                  <a:tcPr anchor="ctr"/>
                </a:tc>
              </a:tr>
              <a:tr h="370840">
                <a:tc>
                  <a:txBody>
                    <a:bodyPr/>
                    <a:lstStyle/>
                    <a:p>
                      <a:pPr algn="ctr"/>
                      <a:r>
                        <a:rPr lang="en-US" dirty="0" smtClean="0"/>
                        <a:t>2018 Mack Tandem Truck</a:t>
                      </a:r>
                      <a:endParaRPr lang="en-US" dirty="0"/>
                    </a:p>
                  </a:txBody>
                  <a:tcPr anchor="ctr"/>
                </a:tc>
                <a:tc>
                  <a:txBody>
                    <a:bodyPr/>
                    <a:lstStyle/>
                    <a:p>
                      <a:pPr algn="ctr"/>
                      <a:r>
                        <a:rPr lang="en-US" dirty="0" smtClean="0"/>
                        <a:t>07/13/2019</a:t>
                      </a:r>
                      <a:endParaRPr lang="en-US" dirty="0"/>
                    </a:p>
                  </a:txBody>
                  <a:tcPr anchor="ctr"/>
                </a:tc>
                <a:tc>
                  <a:txBody>
                    <a:bodyPr/>
                    <a:lstStyle/>
                    <a:p>
                      <a:pPr algn="ctr"/>
                      <a:r>
                        <a:rPr lang="en-US" dirty="0" smtClean="0"/>
                        <a:t>$67,893.65</a:t>
                      </a:r>
                      <a:endParaRPr lang="en-US" dirty="0"/>
                    </a:p>
                  </a:txBody>
                  <a:tcPr anchor="ctr"/>
                </a:tc>
                <a:tc>
                  <a:txBody>
                    <a:bodyPr/>
                    <a:lstStyle/>
                    <a:p>
                      <a:pPr algn="ctr"/>
                      <a:r>
                        <a:rPr lang="en-US" dirty="0" smtClean="0"/>
                        <a:t>$69,645.30</a:t>
                      </a:r>
                      <a:endParaRPr lang="en-US" dirty="0"/>
                    </a:p>
                  </a:txBody>
                  <a:tcPr anchor="ctr"/>
                </a:tc>
                <a:tc>
                  <a:txBody>
                    <a:bodyPr/>
                    <a:lstStyle/>
                    <a:p>
                      <a:pPr algn="ctr"/>
                      <a:r>
                        <a:rPr lang="en-US" dirty="0" smtClean="0"/>
                        <a:t>$0</a:t>
                      </a:r>
                      <a:endParaRPr lang="en-US" dirty="0"/>
                    </a:p>
                  </a:txBody>
                  <a:tcPr anchor="ctr"/>
                </a:tc>
              </a:tr>
              <a:tr h="370840">
                <a:tc>
                  <a:txBody>
                    <a:bodyPr/>
                    <a:lstStyle/>
                    <a:p>
                      <a:pPr algn="ctr"/>
                      <a:r>
                        <a:rPr lang="en-US" baseline="0" dirty="0" smtClean="0"/>
                        <a:t> 2018 JD Grader</a:t>
                      </a:r>
                      <a:endParaRPr lang="en-US" dirty="0"/>
                    </a:p>
                  </a:txBody>
                  <a:tcPr anchor="ctr"/>
                </a:tc>
                <a:tc>
                  <a:txBody>
                    <a:bodyPr/>
                    <a:lstStyle/>
                    <a:p>
                      <a:pPr algn="ctr"/>
                      <a:r>
                        <a:rPr lang="en-US" dirty="0" smtClean="0"/>
                        <a:t>08/29/2020</a:t>
                      </a:r>
                      <a:endParaRPr lang="en-US" dirty="0"/>
                    </a:p>
                  </a:txBody>
                  <a:tcPr anchor="ctr"/>
                </a:tc>
                <a:tc>
                  <a:txBody>
                    <a:bodyPr/>
                    <a:lstStyle/>
                    <a:p>
                      <a:pPr algn="ctr"/>
                      <a:r>
                        <a:rPr lang="en-US" dirty="0" smtClean="0"/>
                        <a:t>$144,637.69</a:t>
                      </a:r>
                      <a:endParaRPr lang="en-US" dirty="0"/>
                    </a:p>
                  </a:txBody>
                  <a:tcPr anchor="ctr"/>
                </a:tc>
                <a:tc>
                  <a:txBody>
                    <a:bodyPr/>
                    <a:lstStyle/>
                    <a:p>
                      <a:pPr algn="ctr"/>
                      <a:r>
                        <a:rPr lang="en-US" dirty="0" smtClean="0"/>
                        <a:t>$75,634.31</a:t>
                      </a:r>
                      <a:endParaRPr lang="en-US" dirty="0"/>
                    </a:p>
                  </a:txBody>
                  <a:tcPr anchor="ctr"/>
                </a:tc>
                <a:tc>
                  <a:txBody>
                    <a:bodyPr/>
                    <a:lstStyle/>
                    <a:p>
                      <a:pPr algn="ctr"/>
                      <a:r>
                        <a:rPr lang="en-US" dirty="0" smtClean="0"/>
                        <a:t>$73,402.66</a:t>
                      </a:r>
                      <a:endParaRPr lang="en-US" dirty="0"/>
                    </a:p>
                  </a:txBody>
                  <a:tcPr anchor="ctr"/>
                </a:tc>
              </a:tr>
              <a:tr h="370840">
                <a:tc>
                  <a:txBody>
                    <a:bodyPr/>
                    <a:lstStyle/>
                    <a:p>
                      <a:pPr algn="ctr"/>
                      <a:r>
                        <a:rPr lang="en-US" dirty="0" smtClean="0"/>
                        <a:t>2018 JD</a:t>
                      </a:r>
                      <a:r>
                        <a:rPr lang="en-US" baseline="0" dirty="0" smtClean="0"/>
                        <a:t> Backhoe</a:t>
                      </a:r>
                      <a:endParaRPr lang="en-US" dirty="0"/>
                    </a:p>
                  </a:txBody>
                  <a:tcPr anchor="ctr"/>
                </a:tc>
                <a:tc>
                  <a:txBody>
                    <a:bodyPr/>
                    <a:lstStyle/>
                    <a:p>
                      <a:pPr algn="ctr"/>
                      <a:r>
                        <a:rPr lang="en-US" dirty="0" smtClean="0"/>
                        <a:t>07/17/2020</a:t>
                      </a:r>
                      <a:endParaRPr lang="en-US" dirty="0"/>
                    </a:p>
                  </a:txBody>
                  <a:tcPr anchor="ctr"/>
                </a:tc>
                <a:tc>
                  <a:txBody>
                    <a:bodyPr/>
                    <a:lstStyle/>
                    <a:p>
                      <a:pPr algn="ctr"/>
                      <a:r>
                        <a:rPr lang="en-US" dirty="0" smtClean="0"/>
                        <a:t>$56,637.82</a:t>
                      </a:r>
                      <a:endParaRPr lang="en-US" dirty="0"/>
                    </a:p>
                  </a:txBody>
                  <a:tcPr anchor="ctr"/>
                </a:tc>
                <a:tc>
                  <a:txBody>
                    <a:bodyPr/>
                    <a:lstStyle/>
                    <a:p>
                      <a:pPr algn="ctr"/>
                      <a:r>
                        <a:rPr lang="en-US" dirty="0" smtClean="0"/>
                        <a:t>$29,616.89</a:t>
                      </a:r>
                      <a:endParaRPr lang="en-US" dirty="0"/>
                    </a:p>
                  </a:txBody>
                  <a:tcPr anchor="ctr"/>
                </a:tc>
                <a:tc>
                  <a:txBody>
                    <a:bodyPr/>
                    <a:lstStyle/>
                    <a:p>
                      <a:pPr algn="ctr"/>
                      <a:r>
                        <a:rPr lang="en-US" dirty="0" smtClean="0"/>
                        <a:t>$28,743.61</a:t>
                      </a:r>
                      <a:endParaRPr lang="en-US" dirty="0"/>
                    </a:p>
                  </a:txBody>
                  <a:tcPr anchor="ctr"/>
                </a:tc>
              </a:tr>
              <a:tr h="370840">
                <a:tc>
                  <a:txBody>
                    <a:bodyPr/>
                    <a:lstStyle/>
                    <a:p>
                      <a:pPr algn="ctr"/>
                      <a:r>
                        <a:rPr lang="en-US" dirty="0" smtClean="0"/>
                        <a:t>Total</a:t>
                      </a:r>
                      <a:endParaRPr lang="en-US" dirty="0"/>
                    </a:p>
                  </a:txBody>
                  <a:tcPr anchor="ctr"/>
                </a:tc>
                <a:tc>
                  <a:txBody>
                    <a:bodyPr/>
                    <a:lstStyle/>
                    <a:p>
                      <a:pPr algn="ctr"/>
                      <a:endParaRPr lang="en-US" dirty="0"/>
                    </a:p>
                  </a:txBody>
                  <a:tcPr anchor="ctr"/>
                </a:tc>
                <a:tc>
                  <a:txBody>
                    <a:bodyPr/>
                    <a:lstStyle/>
                    <a:p>
                      <a:pPr algn="ctr"/>
                      <a:r>
                        <a:rPr lang="en-US" dirty="0" smtClean="0"/>
                        <a:t>$269,169.16</a:t>
                      </a:r>
                      <a:endParaRPr lang="en-US" dirty="0"/>
                    </a:p>
                  </a:txBody>
                  <a:tcPr anchor="ctr"/>
                </a:tc>
                <a:tc>
                  <a:txBody>
                    <a:bodyPr/>
                    <a:lstStyle/>
                    <a:p>
                      <a:pPr algn="ctr"/>
                      <a:r>
                        <a:rPr lang="en-US" dirty="0" smtClean="0"/>
                        <a:t>$174,896.50</a:t>
                      </a:r>
                      <a:endParaRPr lang="en-US" dirty="0"/>
                    </a:p>
                  </a:txBody>
                  <a:tcPr anchor="ctr"/>
                </a:tc>
                <a:tc>
                  <a:txBody>
                    <a:bodyPr/>
                    <a:lstStyle/>
                    <a:p>
                      <a:pPr algn="ctr"/>
                      <a:r>
                        <a:rPr lang="en-US" dirty="0" smtClean="0"/>
                        <a:t>$102,146.27</a:t>
                      </a:r>
                      <a:endParaRPr lang="en-US" dirty="0"/>
                    </a:p>
                  </a:txBody>
                  <a:tcPr anchor="ctr"/>
                </a:tc>
              </a:tr>
              <a:tr h="370840">
                <a:tc>
                  <a:txBody>
                    <a:bodyPr/>
                    <a:lstStyle/>
                    <a:p>
                      <a:pPr algn="ctr"/>
                      <a:r>
                        <a:rPr lang="en-US" dirty="0" smtClean="0"/>
                        <a:t>*Principal Only</a:t>
                      </a: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42697" y="304800"/>
            <a:ext cx="7391400" cy="129540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2800" u="sng" dirty="0"/>
              <a:t>Category 4 – Fiscal Sustainability Continued:</a:t>
            </a:r>
            <a:br>
              <a:rPr lang="en-US" sz="2800" u="sng" dirty="0"/>
            </a:br>
            <a:r>
              <a:rPr lang="en-US" sz="2800" u="sng" dirty="0" smtClean="0"/>
              <a:t>Budget Balance Trend (not including investments 2019)</a:t>
            </a:r>
            <a:endParaRPr lang="en-US" sz="2800" u="sng"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56131194"/>
              </p:ext>
            </p:extLst>
          </p:nvPr>
        </p:nvGraphicFramePr>
        <p:xfrm>
          <a:off x="1943100" y="2133600"/>
          <a:ext cx="6591300" cy="4191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636257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6934200" cy="914400"/>
          </a:xfrm>
        </p:spPr>
        <p:style>
          <a:lnRef idx="2">
            <a:schemeClr val="accent1"/>
          </a:lnRef>
          <a:fillRef idx="1">
            <a:schemeClr val="lt1"/>
          </a:fillRef>
          <a:effectRef idx="0">
            <a:schemeClr val="accent1"/>
          </a:effectRef>
          <a:fontRef idx="minor">
            <a:schemeClr val="dk1"/>
          </a:fontRef>
        </p:style>
        <p:txBody>
          <a:bodyPr>
            <a:normAutofit/>
          </a:bodyPr>
          <a:lstStyle/>
          <a:p>
            <a:r>
              <a:rPr lang="en-US" sz="2400" u="sng" dirty="0" smtClean="0"/>
              <a:t>Category 4 – Fiscal Sustainability Continued:</a:t>
            </a:r>
            <a:br>
              <a:rPr lang="en-US" sz="2400" u="sng" dirty="0" smtClean="0"/>
            </a:br>
            <a:r>
              <a:rPr lang="en-US" sz="2400" u="sng" dirty="0" smtClean="0"/>
              <a:t>Disbursements vs. Receipts 2008-2019   </a:t>
            </a:r>
            <a:endParaRPr lang="en-US" sz="2400"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53680312"/>
              </p:ext>
            </p:extLst>
          </p:nvPr>
        </p:nvGraphicFramePr>
        <p:xfrm>
          <a:off x="2209800" y="1752600"/>
          <a:ext cx="6591300" cy="4648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038527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53205"/>
            <a:ext cx="7086600" cy="877721"/>
          </a:xfrm>
        </p:spPr>
        <p:style>
          <a:lnRef idx="2">
            <a:schemeClr val="accent1"/>
          </a:lnRef>
          <a:fillRef idx="1">
            <a:schemeClr val="lt1"/>
          </a:fillRef>
          <a:effectRef idx="0">
            <a:schemeClr val="accent1"/>
          </a:effectRef>
          <a:fontRef idx="minor">
            <a:schemeClr val="dk1"/>
          </a:fontRef>
        </p:style>
        <p:txBody>
          <a:bodyPr anchor="ctr">
            <a:normAutofit fontScale="90000"/>
          </a:bodyPr>
          <a:lstStyle/>
          <a:p>
            <a:r>
              <a:rPr lang="en-US" sz="2800" u="sng" dirty="0" smtClean="0"/>
              <a:t>Financial Analysis for Budget/Levy Discussion:</a:t>
            </a:r>
            <a:endParaRPr lang="en-US" sz="2800" dirty="0"/>
          </a:p>
        </p:txBody>
      </p:sp>
      <p:sp>
        <p:nvSpPr>
          <p:cNvPr id="2" name="Content Placeholder 1"/>
          <p:cNvSpPr>
            <a:spLocks noGrp="1"/>
          </p:cNvSpPr>
          <p:nvPr>
            <p:ph idx="1"/>
          </p:nvPr>
        </p:nvSpPr>
        <p:spPr/>
        <p:txBody>
          <a:bodyPr>
            <a:normAutofit/>
          </a:bodyPr>
          <a:lstStyle/>
          <a:p>
            <a:pPr marL="109728" indent="0">
              <a:buNone/>
            </a:pPr>
            <a:endParaRPr lang="en-US" sz="2400" dirty="0" smtClean="0"/>
          </a:p>
          <a:p>
            <a:pPr marL="109728" indent="0">
              <a:buNone/>
            </a:pPr>
            <a:endParaRPr lang="en-US" sz="2400" dirty="0"/>
          </a:p>
          <a:p>
            <a:pPr marL="109728" indent="0">
              <a:buNone/>
            </a:pPr>
            <a:endParaRPr lang="en-US" sz="2400" dirty="0" smtClean="0"/>
          </a:p>
          <a:p>
            <a:pPr marL="109728" indent="0">
              <a:buNone/>
            </a:pPr>
            <a:endParaRPr lang="en-US" sz="2000" dirty="0" smtClean="0"/>
          </a:p>
          <a:p>
            <a:pPr marL="393192" lvl="1" indent="0">
              <a:buNone/>
            </a:pPr>
            <a:endParaRPr lang="en-US" dirty="0" smtClean="0"/>
          </a:p>
          <a:p>
            <a:pPr lvl="1"/>
            <a:endParaRPr lang="en-US" dirty="0" smtClean="0"/>
          </a:p>
          <a:p>
            <a:endParaRPr lang="en-US" dirty="0"/>
          </a:p>
        </p:txBody>
      </p:sp>
      <p:graphicFrame>
        <p:nvGraphicFramePr>
          <p:cNvPr id="6" name="Content Placeholder 6"/>
          <p:cNvGraphicFramePr>
            <a:graphicFrameLocks/>
          </p:cNvGraphicFramePr>
          <p:nvPr>
            <p:extLst>
              <p:ext uri="{D42A27DB-BD31-4B8C-83A1-F6EECF244321}">
                <p14:modId xmlns:p14="http://schemas.microsoft.com/office/powerpoint/2010/main" val="1924661153"/>
              </p:ext>
            </p:extLst>
          </p:nvPr>
        </p:nvGraphicFramePr>
        <p:xfrm>
          <a:off x="685800" y="1981200"/>
          <a:ext cx="8229600" cy="44540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239000" cy="105229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Category 4 -  </a:t>
            </a:r>
            <a:r>
              <a:rPr lang="en-US" sz="2800" u="sng" dirty="0" smtClean="0"/>
              <a:t>Levy Certification Due 9/30/19:</a:t>
            </a:r>
            <a:endParaRPr lang="en-US" sz="2800" u="sng" dirty="0"/>
          </a:p>
        </p:txBody>
      </p:sp>
      <p:sp>
        <p:nvSpPr>
          <p:cNvPr id="2" name="Content Placeholder 1"/>
          <p:cNvSpPr>
            <a:spLocks noGrp="1"/>
          </p:cNvSpPr>
          <p:nvPr>
            <p:ph idx="1"/>
          </p:nvPr>
        </p:nvSpPr>
        <p:spPr/>
        <p:txBody>
          <a:bodyPr>
            <a:normAutofit fontScale="92500" lnSpcReduction="20000"/>
          </a:bodyPr>
          <a:lstStyle/>
          <a:p>
            <a:r>
              <a:rPr lang="en-US" b="1" dirty="0" smtClean="0"/>
              <a:t>Current Levy Amount:  $1,247,152.00</a:t>
            </a:r>
          </a:p>
          <a:p>
            <a:pPr lvl="1"/>
            <a:r>
              <a:rPr lang="en-US" dirty="0" smtClean="0"/>
              <a:t>In 2017 &amp; 2018, the community voted for a 2% levy increase payable in 2018 &amp; 2019</a:t>
            </a:r>
          </a:p>
          <a:p>
            <a:pPr lvl="1"/>
            <a:r>
              <a:rPr lang="en-US" dirty="0" smtClean="0"/>
              <a:t>Given the financial status of the Township and the Future Road Projects and purchases we need to make, the Board is requesting a minimum of a 2% increase for 2020.</a:t>
            </a:r>
          </a:p>
          <a:p>
            <a:pPr lvl="1"/>
            <a:r>
              <a:rPr lang="en-US" dirty="0" smtClean="0"/>
              <a:t>A 2% increase </a:t>
            </a:r>
            <a:r>
              <a:rPr lang="en-US" dirty="0"/>
              <a:t>w</a:t>
            </a:r>
            <a:r>
              <a:rPr lang="en-US" dirty="0" smtClean="0"/>
              <a:t>ould be $29,943.00</a:t>
            </a:r>
          </a:p>
          <a:p>
            <a:pPr lvl="1"/>
            <a:r>
              <a:rPr lang="en-US" b="1" dirty="0" smtClean="0"/>
              <a:t>MOTION TO APPROVE LEVY  Request of 2%</a:t>
            </a:r>
          </a:p>
          <a:p>
            <a:pPr lvl="1"/>
            <a:r>
              <a:rPr lang="en-US" b="1" dirty="0" smtClean="0"/>
              <a:t>Motion to accept the Clerk’s Report</a:t>
            </a:r>
          </a:p>
          <a:p>
            <a:pPr lvl="1"/>
            <a:r>
              <a:rPr lang="en-US" dirty="0"/>
              <a:t>Proceed to Other Business</a:t>
            </a:r>
          </a:p>
          <a:p>
            <a:pPr marL="457200" lvl="1" indent="0">
              <a:buNone/>
            </a:pPr>
            <a:endParaRPr lang="en-US" b="1" dirty="0" smtClean="0"/>
          </a:p>
          <a:p>
            <a:pPr marL="457200" lvl="1" indent="0">
              <a:buNone/>
            </a:pPr>
            <a:endParaRPr lang="en-US" dirty="0" smtClean="0"/>
          </a:p>
          <a:p>
            <a:pPr marL="393192" lvl="1" indent="0">
              <a:buNone/>
            </a:pPr>
            <a:r>
              <a:rPr lang="en-US" dirty="0" smtClean="0"/>
              <a:t>		</a:t>
            </a:r>
          </a:p>
          <a:p>
            <a:pPr lvl="1"/>
            <a:endParaRPr lang="en-US" dirty="0" smtClean="0"/>
          </a:p>
          <a:p>
            <a:pPr lvl="1"/>
            <a:endParaRPr lang="en-US" dirty="0"/>
          </a:p>
          <a:p>
            <a:pPr lvl="1"/>
            <a:endParaRPr lang="en-US" dirty="0" smtClean="0"/>
          </a:p>
        </p:txBody>
      </p:sp>
    </p:spTree>
    <p:extLst>
      <p:ext uri="{BB962C8B-B14F-4D97-AF65-F5344CB8AC3E}">
        <p14:creationId xmlns:p14="http://schemas.microsoft.com/office/powerpoint/2010/main" val="36515451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2252" y="381000"/>
            <a:ext cx="7162800" cy="10668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smtClean="0"/>
              <a:t>Review of Town’s Strategic Plan Goals &amp; Met Objectives for 2019-2020</a:t>
            </a:r>
            <a:r>
              <a:rPr lang="en-US" sz="2800" dirty="0" smtClean="0"/>
              <a:t>:</a:t>
            </a:r>
            <a:endParaRPr lang="en-US" sz="2800" dirty="0"/>
          </a:p>
        </p:txBody>
      </p:sp>
      <p:sp>
        <p:nvSpPr>
          <p:cNvPr id="3" name="Content Placeholder 2"/>
          <p:cNvSpPr>
            <a:spLocks noGrp="1"/>
          </p:cNvSpPr>
          <p:nvPr>
            <p:ph idx="1"/>
          </p:nvPr>
        </p:nvSpPr>
        <p:spPr>
          <a:xfrm>
            <a:off x="1942415" y="1752600"/>
            <a:ext cx="6591985" cy="4572000"/>
          </a:xfrm>
        </p:spPr>
        <p:txBody>
          <a:bodyPr>
            <a:normAutofit fontScale="85000" lnSpcReduction="10000"/>
          </a:bodyPr>
          <a:lstStyle/>
          <a:p>
            <a:pPr marL="0" indent="0">
              <a:buNone/>
            </a:pPr>
            <a:r>
              <a:rPr lang="en-US" b="1" u="sng" dirty="0"/>
              <a:t>Category 1</a:t>
            </a:r>
            <a:r>
              <a:rPr lang="en-US" b="1" dirty="0"/>
              <a:t>: Facilities Management Strategy </a:t>
            </a:r>
            <a:r>
              <a:rPr lang="en-US" b="1" dirty="0" smtClean="0"/>
              <a:t>continued:</a:t>
            </a:r>
            <a:endParaRPr lang="en-US" dirty="0" smtClean="0"/>
          </a:p>
          <a:p>
            <a:r>
              <a:rPr lang="en-US" dirty="0" smtClean="0"/>
              <a:t>Loon </a:t>
            </a:r>
            <a:r>
              <a:rPr lang="en-US" dirty="0"/>
              <a:t>Lake Community Center </a:t>
            </a:r>
            <a:r>
              <a:rPr lang="en-US" dirty="0" smtClean="0"/>
              <a:t>– In June, the Board approved $7,375.00 worth of plumbing upgrades with KB Plumbing &amp; Heating(toilets, lines, faucets, valves); outlets will also be added and fixed in the gym; A new freezer was purchased $499.00; Garbage Disposal repaired $225.00, Range Hood cleaned $440.00, and dishwasher is scheduled to be repaired; Future Projects:  gym floor, roof</a:t>
            </a:r>
          </a:p>
          <a:p>
            <a:r>
              <a:rPr lang="en-US" dirty="0" smtClean="0"/>
              <a:t>Fire Hall - </a:t>
            </a:r>
            <a:r>
              <a:rPr lang="en-US" dirty="0"/>
              <a:t> </a:t>
            </a:r>
            <a:r>
              <a:rPr lang="en-US" dirty="0" smtClean="0"/>
              <a:t>Commercial Door Openers installed $6,199.00;  Future Projects:  Paint floor, new door seals, roof, concrete apron; </a:t>
            </a:r>
          </a:p>
          <a:p>
            <a:r>
              <a:rPr lang="en-US" dirty="0" smtClean="0"/>
              <a:t>Town Office/Government Center – The Board approved for a service window to be installed for safety; Building will be upgraded to keyless doors &amp; security cameras installed outside &amp; inside (Town pays 20% of cost of all building upgrades);  </a:t>
            </a:r>
          </a:p>
          <a:p>
            <a:r>
              <a:rPr lang="en-US" dirty="0" smtClean="0"/>
              <a:t>Twin Lakes – Bathroom floors will be redone this Fall, Storage Room doors need to be fixed; Future Projects:  Picnic Shelter roofs &amp; new tables and grills; air conditioner for Pavilion; Work on fence and ball fields;  </a:t>
            </a:r>
            <a:endParaRPr lang="en-US" dirty="0"/>
          </a:p>
        </p:txBody>
      </p:sp>
    </p:spTree>
    <p:extLst>
      <p:ext uri="{BB962C8B-B14F-4D97-AF65-F5344CB8AC3E}">
        <p14:creationId xmlns:p14="http://schemas.microsoft.com/office/powerpoint/2010/main" val="24970475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447800"/>
            <a:ext cx="7315201" cy="5181600"/>
          </a:xfrm>
        </p:spPr>
        <p:txBody>
          <a:bodyPr>
            <a:noAutofit/>
          </a:bodyPr>
          <a:lstStyle/>
          <a:p>
            <a:pPr marL="0" indent="0">
              <a:buNone/>
            </a:pPr>
            <a:r>
              <a:rPr lang="en-US" b="1" dirty="0" smtClean="0"/>
              <a:t>	</a:t>
            </a:r>
            <a:r>
              <a:rPr lang="en-US" b="1" u="sng" dirty="0" smtClean="0"/>
              <a:t>Category 2</a:t>
            </a:r>
            <a:r>
              <a:rPr lang="en-US" b="1" dirty="0" smtClean="0"/>
              <a:t>:  Organizational Development (personnel, 	policies, training, technology, grants)</a:t>
            </a:r>
          </a:p>
          <a:p>
            <a:pPr marL="0" indent="0">
              <a:buNone/>
            </a:pPr>
            <a:r>
              <a:rPr lang="en-US" sz="1600" dirty="0"/>
              <a:t>	</a:t>
            </a:r>
            <a:r>
              <a:rPr lang="en-US" sz="1600" b="1" dirty="0" smtClean="0"/>
              <a:t>PERSONNEL UPDATE:</a:t>
            </a:r>
            <a:endParaRPr lang="en-US" sz="1600" dirty="0"/>
          </a:p>
          <a:p>
            <a:pPr lvl="1"/>
            <a:r>
              <a:rPr lang="en-US" sz="1200" dirty="0" smtClean="0"/>
              <a:t>Adam Heikkila is now licensed as a Class D water operator and is in the process of getting his Class SD wastewater license and is working as an Equipment Operator (replacing </a:t>
            </a:r>
            <a:r>
              <a:rPr lang="en-US" sz="1200" dirty="0" err="1" smtClean="0"/>
              <a:t>Robillard</a:t>
            </a:r>
            <a:r>
              <a:rPr lang="en-US" sz="1200" dirty="0" smtClean="0"/>
              <a:t> who retired in January); Bryan Lehman was hired in February to replace Adam as the mechanic</a:t>
            </a:r>
            <a:r>
              <a:rPr lang="en-US" sz="1200" dirty="0"/>
              <a:t> </a:t>
            </a:r>
            <a:r>
              <a:rPr lang="en-US" sz="1200" dirty="0" smtClean="0"/>
              <a:t>and became certified as a MN Commercial Vehicle Inspector in July</a:t>
            </a:r>
          </a:p>
          <a:p>
            <a:pPr lvl="1"/>
            <a:r>
              <a:rPr lang="en-US" sz="1200" dirty="0" smtClean="0"/>
              <a:t>Clark Niemi moved into the Foreman position effective May 1, 2019 replacing Greg Hinsz who retired April 30, 2019.  Wesley Peterson and Adam Heikkila are Step-Up Foreman; </a:t>
            </a:r>
          </a:p>
          <a:p>
            <a:pPr lvl="1"/>
            <a:r>
              <a:rPr lang="en-US" sz="1200" dirty="0" smtClean="0"/>
              <a:t>Richard Renner was hired in May to fill-in Clark’s position as Equipment Operator; </a:t>
            </a:r>
          </a:p>
          <a:p>
            <a:pPr lvl="1"/>
            <a:r>
              <a:rPr lang="en-US" sz="1200" dirty="0" smtClean="0"/>
              <a:t>Michael </a:t>
            </a:r>
            <a:r>
              <a:rPr lang="en-US" sz="1200" dirty="0" err="1" smtClean="0"/>
              <a:t>Baland</a:t>
            </a:r>
            <a:r>
              <a:rPr lang="en-US" sz="1200" dirty="0" smtClean="0"/>
              <a:t> was hired September 9, 2019 to replace Lance Fondie who resigned in July; </a:t>
            </a:r>
          </a:p>
          <a:p>
            <a:pPr lvl="1"/>
            <a:r>
              <a:rPr lang="en-US" sz="1200" dirty="0" smtClean="0"/>
              <a:t>Lifeguards for the Twin Lakes Beach are now employed by Mesabi East Schools; Collin Luke is the Recreation Coordinator for the East Range; </a:t>
            </a:r>
          </a:p>
          <a:p>
            <a:pPr lvl="1"/>
            <a:r>
              <a:rPr lang="en-US" sz="1200" dirty="0" smtClean="0"/>
              <a:t>Fire Department is in need of fire fighters and EMT’s; spread the word!</a:t>
            </a:r>
          </a:p>
          <a:p>
            <a:pPr marL="457200" lvl="1" indent="0">
              <a:buNone/>
            </a:pPr>
            <a:endParaRPr lang="en-US" sz="1400" dirty="0" smtClean="0"/>
          </a:p>
          <a:p>
            <a:pPr marL="457200" lvl="1" indent="0">
              <a:buNone/>
            </a:pPr>
            <a:endParaRPr lang="en-US" sz="1400" dirty="0" smtClean="0"/>
          </a:p>
          <a:p>
            <a:pPr marL="457200" lvl="1" indent="0">
              <a:buNone/>
            </a:pPr>
            <a:endParaRPr lang="en-US" sz="1600" dirty="0" smtClean="0"/>
          </a:p>
          <a:p>
            <a:pPr marL="109728" indent="0">
              <a:buNone/>
            </a:pPr>
            <a:endParaRPr lang="en-US" sz="2000" dirty="0" smtClean="0"/>
          </a:p>
          <a:p>
            <a:endParaRPr lang="en-US" sz="2000" dirty="0" smtClean="0"/>
          </a:p>
          <a:p>
            <a:endParaRPr lang="en-US" sz="3400" dirty="0" smtClean="0"/>
          </a:p>
          <a:p>
            <a:endParaRPr lang="en-US" sz="3400" dirty="0" smtClean="0"/>
          </a:p>
          <a:p>
            <a:endParaRPr lang="en-US" sz="3400" dirty="0" smtClean="0"/>
          </a:p>
          <a:p>
            <a:endParaRPr lang="en-US" sz="3400" dirty="0" smtClean="0"/>
          </a:p>
          <a:p>
            <a:pPr>
              <a:buNone/>
            </a:pPr>
            <a:r>
              <a:rPr lang="en-US" sz="3400" dirty="0" smtClean="0"/>
              <a:t/>
            </a:r>
            <a:br>
              <a:rPr lang="en-US" sz="3400" dirty="0" smtClean="0"/>
            </a:br>
            <a:endParaRPr lang="en-US" sz="3400" dirty="0" smtClean="0"/>
          </a:p>
          <a:p>
            <a:endParaRPr lang="en-US" sz="3800" dirty="0" smtClean="0"/>
          </a:p>
          <a:p>
            <a:pPr>
              <a:buNone/>
            </a:pPr>
            <a:endParaRPr lang="en-US" dirty="0" smtClean="0"/>
          </a:p>
          <a:p>
            <a:pPr>
              <a:buNone/>
            </a:pPr>
            <a:endParaRPr lang="en-US" dirty="0" smtClean="0"/>
          </a:p>
        </p:txBody>
      </p:sp>
      <p:sp>
        <p:nvSpPr>
          <p:cNvPr id="6" name="Title 2"/>
          <p:cNvSpPr>
            <a:spLocks noGrp="1"/>
          </p:cNvSpPr>
          <p:nvPr>
            <p:ph type="title"/>
          </p:nvPr>
        </p:nvSpPr>
        <p:spPr>
          <a:xfrm>
            <a:off x="1295400" y="504487"/>
            <a:ext cx="7162801" cy="944562"/>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Review of Town’s </a:t>
            </a:r>
            <a:r>
              <a:rPr lang="en-US" sz="2800" u="sng" dirty="0" smtClean="0"/>
              <a:t>Strategic Plan Goals &amp; Met Objectives for 2019-2020</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1" y="1600200"/>
            <a:ext cx="7239000" cy="4311022"/>
          </a:xfrm>
        </p:spPr>
        <p:txBody>
          <a:bodyPr/>
          <a:lstStyle/>
          <a:p>
            <a:pPr marL="0" indent="0">
              <a:buNone/>
            </a:pPr>
            <a:r>
              <a:rPr lang="en-US" b="1" dirty="0"/>
              <a:t>	</a:t>
            </a:r>
            <a:r>
              <a:rPr lang="en-US" b="1" u="sng" dirty="0" smtClean="0"/>
              <a:t>Category </a:t>
            </a:r>
            <a:r>
              <a:rPr lang="en-US" b="1" u="sng" dirty="0"/>
              <a:t>2</a:t>
            </a:r>
            <a:r>
              <a:rPr lang="en-US" b="1" dirty="0"/>
              <a:t>:  Organizational Development (personnel, 	policies, training, technology, grants)</a:t>
            </a:r>
          </a:p>
          <a:p>
            <a:pPr marL="0" indent="0">
              <a:buNone/>
            </a:pPr>
            <a:r>
              <a:rPr lang="en-US" sz="1600" dirty="0"/>
              <a:t>	</a:t>
            </a:r>
            <a:r>
              <a:rPr lang="en-US" sz="1600" b="1" dirty="0"/>
              <a:t>PERSONNEL </a:t>
            </a:r>
            <a:r>
              <a:rPr lang="en-US" sz="1600" b="1" dirty="0" smtClean="0"/>
              <a:t>UPDATE CONTINUED:</a:t>
            </a:r>
          </a:p>
          <a:p>
            <a:pPr lvl="1"/>
            <a:r>
              <a:rPr lang="en-US" sz="1400" dirty="0" smtClean="0"/>
              <a:t>Town hired three summer laborers for Public Works this year</a:t>
            </a:r>
          </a:p>
          <a:p>
            <a:pPr lvl="1"/>
            <a:r>
              <a:rPr lang="en-US" sz="1400" dirty="0" smtClean="0"/>
              <a:t>Town hopes to hire an Office Intern for next summer</a:t>
            </a:r>
          </a:p>
          <a:p>
            <a:pPr lvl="1"/>
            <a:r>
              <a:rPr lang="en-US" sz="1400" dirty="0" smtClean="0"/>
              <a:t>Town belongs to many organizations and pays dues if applicable to:  Aurora Chamber of Commerce, RAMS, St. Louis County Association of Townships, MN Association of Townships, East Mesabi Regional Safety Group, East Range Community Advisory Panel, MN Cemetery Association, and MN Clerk’s &amp; Finance Officers Association;</a:t>
            </a:r>
          </a:p>
          <a:p>
            <a:pPr lvl="1"/>
            <a:endParaRPr lang="en-US" sz="1400" dirty="0"/>
          </a:p>
          <a:p>
            <a:endParaRPr lang="en-US" dirty="0"/>
          </a:p>
        </p:txBody>
      </p:sp>
      <p:sp>
        <p:nvSpPr>
          <p:cNvPr id="4" name="Title 2"/>
          <p:cNvSpPr txBox="1">
            <a:spLocks/>
          </p:cNvSpPr>
          <p:nvPr/>
        </p:nvSpPr>
        <p:spPr>
          <a:xfrm>
            <a:off x="1295400" y="504487"/>
            <a:ext cx="7162801" cy="944562"/>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u="sng" smtClean="0"/>
              <a:t>Review of Town’s Strategic Plan Goals &amp; Met Objectives for 2019-2020</a:t>
            </a:r>
            <a:r>
              <a:rPr lang="en-US" sz="2800" smtClean="0"/>
              <a:t>:</a:t>
            </a:r>
            <a:endParaRPr lang="en-US" sz="2800" dirty="0"/>
          </a:p>
        </p:txBody>
      </p:sp>
    </p:spTree>
    <p:extLst>
      <p:ext uri="{BB962C8B-B14F-4D97-AF65-F5344CB8AC3E}">
        <p14:creationId xmlns:p14="http://schemas.microsoft.com/office/powerpoint/2010/main" val="42343604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84738" y="533400"/>
            <a:ext cx="7149662" cy="944562"/>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Review of Town’s </a:t>
            </a:r>
            <a:r>
              <a:rPr lang="en-US" sz="2800" u="sng" dirty="0" smtClean="0"/>
              <a:t>Strategic Plan Goals &amp; Met Objectives for 2019-2020</a:t>
            </a:r>
            <a:r>
              <a:rPr lang="en-US" sz="2800" dirty="0" smtClean="0"/>
              <a:t>:</a:t>
            </a:r>
            <a:endParaRPr lang="en-US" sz="2800" dirty="0"/>
          </a:p>
        </p:txBody>
      </p:sp>
      <p:sp>
        <p:nvSpPr>
          <p:cNvPr id="2" name="Content Placeholder 1"/>
          <p:cNvSpPr>
            <a:spLocks noGrp="1"/>
          </p:cNvSpPr>
          <p:nvPr>
            <p:ph idx="1"/>
          </p:nvPr>
        </p:nvSpPr>
        <p:spPr>
          <a:xfrm>
            <a:off x="1295400" y="1477962"/>
            <a:ext cx="7162800" cy="5456238"/>
          </a:xfrm>
        </p:spPr>
        <p:txBody>
          <a:bodyPr>
            <a:normAutofit fontScale="32500" lnSpcReduction="20000"/>
          </a:bodyPr>
          <a:lstStyle/>
          <a:p>
            <a:pPr marL="393192" lvl="1" indent="0">
              <a:buNone/>
            </a:pPr>
            <a:r>
              <a:rPr lang="en-US" sz="4900" b="1" u="sng" dirty="0" smtClean="0"/>
              <a:t>Category 2: </a:t>
            </a:r>
            <a:r>
              <a:rPr lang="en-US" sz="4900" b="1" dirty="0" smtClean="0"/>
              <a:t>Organizational Development continued (personnel, policies, training, grants, technology):</a:t>
            </a:r>
          </a:p>
          <a:p>
            <a:pPr marL="393192" lvl="1" indent="0">
              <a:buNone/>
            </a:pPr>
            <a:r>
              <a:rPr lang="en-US" sz="4900" b="1" dirty="0" smtClean="0"/>
              <a:t>POLICIES:</a:t>
            </a:r>
          </a:p>
          <a:p>
            <a:pPr marL="736092" lvl="1" indent="-342900"/>
            <a:r>
              <a:rPr lang="en-US" sz="4900" dirty="0" smtClean="0"/>
              <a:t>Cemetery Rules &amp; Regulations was updated to modify widths of markers allowed in the Cemetery; </a:t>
            </a:r>
          </a:p>
          <a:p>
            <a:pPr marL="736092" lvl="1" indent="-342900"/>
            <a:r>
              <a:rPr lang="en-US" sz="4900" dirty="0" smtClean="0"/>
              <a:t>Purchasing Policy was updated to reflect the new amount allowed before bidding is required ($175,000 effective August 1, 2019);</a:t>
            </a:r>
          </a:p>
          <a:p>
            <a:pPr marL="736092" lvl="1" indent="-342900"/>
            <a:r>
              <a:rPr lang="en-US" sz="4900" dirty="0" smtClean="0"/>
              <a:t>Snowplowing Resolution was passed effective January 1, 2019 phasing out this service;</a:t>
            </a:r>
          </a:p>
          <a:p>
            <a:pPr marL="393192" lvl="1" indent="0">
              <a:buNone/>
            </a:pPr>
            <a:r>
              <a:rPr lang="en-US" sz="4900" b="1" dirty="0" smtClean="0"/>
              <a:t>TRAINING:</a:t>
            </a:r>
          </a:p>
          <a:p>
            <a:pPr marL="850392" lvl="1" indent="-457200"/>
            <a:r>
              <a:rPr lang="en-US" sz="4900" dirty="0" smtClean="0"/>
              <a:t>Amanda Gross is being trained as a Clerk which takes three years for succession planning; </a:t>
            </a:r>
          </a:p>
          <a:p>
            <a:pPr marL="850392" lvl="1" indent="-457200"/>
            <a:r>
              <a:rPr lang="en-US" sz="4900" dirty="0" smtClean="0"/>
              <a:t>Adam Heikkila is being trained to be the Town’s water/wastewater technician;</a:t>
            </a:r>
          </a:p>
          <a:p>
            <a:pPr marL="850392" lvl="1" indent="-457200"/>
            <a:r>
              <a:rPr lang="en-US" sz="4900" dirty="0" smtClean="0"/>
              <a:t>On-going training for all other staff to remain current in their field (Town Manager, Foreman, Equipment Operators); Examples of Conferences attended annually include MN Clerk’s &amp; Finance Officer’s Association, MN Cemetery Association, Minnesota Association of Townships, Annual Equipment Expo, Legal Conferences, Public Work’s related Trainings; </a:t>
            </a:r>
          </a:p>
          <a:p>
            <a:pPr marL="850392" lvl="1" indent="-457200"/>
            <a:endParaRPr lang="en-US" sz="2900" dirty="0" smtClean="0"/>
          </a:p>
          <a:p>
            <a:pPr marL="736092" lvl="1" indent="-342900"/>
            <a:endParaRPr lang="en-US" sz="5600" dirty="0" smtClean="0"/>
          </a:p>
          <a:p>
            <a:pPr marL="736092" lvl="1" indent="-342900"/>
            <a:endParaRPr lang="en-US" sz="5600" dirty="0" smtClean="0"/>
          </a:p>
          <a:p>
            <a:pPr marL="630936" lvl="2" indent="0">
              <a:buNone/>
            </a:pPr>
            <a:endParaRPr lang="en-US" sz="1800" dirty="0" smtClean="0"/>
          </a:p>
          <a:p>
            <a:pPr marL="630936" lvl="2" indent="0">
              <a:buNone/>
            </a:pPr>
            <a:endParaRPr lang="en-US" sz="1800" dirty="0" smtClean="0"/>
          </a:p>
          <a:p>
            <a:pPr marL="630936" lvl="2" indent="0">
              <a:buNone/>
            </a:pPr>
            <a:endParaRPr lang="en-US" sz="1800"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1600200"/>
            <a:ext cx="6591985" cy="5867400"/>
          </a:xfrm>
        </p:spPr>
        <p:txBody>
          <a:bodyPr>
            <a:normAutofit/>
          </a:bodyPr>
          <a:lstStyle/>
          <a:p>
            <a:pPr marL="393192" lvl="1" indent="0">
              <a:buNone/>
            </a:pPr>
            <a:r>
              <a:rPr lang="en-US" sz="1400" b="1" u="sng" dirty="0"/>
              <a:t>Category 2: </a:t>
            </a:r>
            <a:r>
              <a:rPr lang="en-US" sz="1400" b="1" dirty="0"/>
              <a:t>Organizational Development continued </a:t>
            </a:r>
            <a:r>
              <a:rPr lang="en-US" sz="1400" b="1" dirty="0" smtClean="0"/>
              <a:t>(personnel, policies</a:t>
            </a:r>
            <a:r>
              <a:rPr lang="en-US" sz="1400" b="1" dirty="0"/>
              <a:t>, training, grants, technology):</a:t>
            </a:r>
          </a:p>
          <a:p>
            <a:pPr marL="393192" lvl="1" indent="0">
              <a:buNone/>
            </a:pPr>
            <a:r>
              <a:rPr lang="en-US" sz="1400" b="1" dirty="0" smtClean="0"/>
              <a:t>Employee </a:t>
            </a:r>
            <a:r>
              <a:rPr lang="en-US" sz="1400" b="1" dirty="0"/>
              <a:t>Recognition </a:t>
            </a:r>
            <a:r>
              <a:rPr lang="en-US" sz="1400" b="1" dirty="0" smtClean="0"/>
              <a:t>Policy -  </a:t>
            </a:r>
            <a:r>
              <a:rPr lang="en-US" sz="1400" dirty="0"/>
              <a:t>Expenditures as requested are as follows ($1,000.00 allowed as </a:t>
            </a:r>
            <a:r>
              <a:rPr lang="en-US" sz="1400" dirty="0" smtClean="0"/>
              <a:t>approved):</a:t>
            </a:r>
            <a:endParaRPr lang="en-US" sz="1400" dirty="0"/>
          </a:p>
          <a:p>
            <a:pPr marL="1136142" lvl="2" indent="-342900"/>
            <a:r>
              <a:rPr lang="en-US" dirty="0"/>
              <a:t>Spent in </a:t>
            </a:r>
            <a:r>
              <a:rPr lang="en-US" dirty="0" smtClean="0"/>
              <a:t>2019: $247.00</a:t>
            </a:r>
            <a:endParaRPr lang="en-US" dirty="0"/>
          </a:p>
          <a:p>
            <a:pPr marL="1593342" lvl="3" indent="-342900"/>
            <a:r>
              <a:rPr lang="en-US" sz="1400" dirty="0" smtClean="0"/>
              <a:t>One </a:t>
            </a:r>
            <a:r>
              <a:rPr lang="en-US" sz="1400" dirty="0"/>
              <a:t>“get well soon” </a:t>
            </a:r>
            <a:r>
              <a:rPr lang="en-US" sz="1400" dirty="0" smtClean="0"/>
              <a:t>plant; Three funeral </a:t>
            </a:r>
            <a:r>
              <a:rPr lang="en-US" sz="1400" dirty="0"/>
              <a:t>plants</a:t>
            </a:r>
          </a:p>
          <a:p>
            <a:pPr marL="393192" lvl="1" indent="0">
              <a:buNone/>
            </a:pPr>
            <a:r>
              <a:rPr lang="en-US" sz="1400" b="1" dirty="0" smtClean="0"/>
              <a:t>TECHNOLOGY:  </a:t>
            </a:r>
          </a:p>
          <a:p>
            <a:pPr marL="678942" lvl="1"/>
            <a:r>
              <a:rPr lang="en-US" sz="1400" dirty="0" smtClean="0"/>
              <a:t>A contract has been signed with CW Technology, Duluth, MN to furnish the Town Office, Fire Department and Public Works Department with upgraded technology (new workstations, laptops, printers etc. and upgraded software) to meet business needs; this contract includes full support for network infrastructure, monitoring, help desk, maintenance etc.</a:t>
            </a:r>
          </a:p>
          <a:p>
            <a:pPr marL="736092" lvl="1" indent="-342900"/>
            <a:r>
              <a:rPr lang="en-US" sz="1400" dirty="0" smtClean="0"/>
              <a:t>New DS200 election machines will be used November 5, 2019 for the General Election.  Machines will be on display beginning September 24</a:t>
            </a:r>
            <a:r>
              <a:rPr lang="en-US" sz="1400" baseline="30000" dirty="0" smtClean="0"/>
              <a:t>th</a:t>
            </a:r>
            <a:r>
              <a:rPr lang="en-US" sz="1400" dirty="0" smtClean="0"/>
              <a:t> for public viewing.  </a:t>
            </a:r>
          </a:p>
          <a:p>
            <a:pPr marL="736092" lvl="1" indent="-342900"/>
            <a:r>
              <a:rPr lang="en-US" sz="1400" dirty="0" smtClean="0"/>
              <a:t>The Town purchases licenses for our Cemetery Software (</a:t>
            </a:r>
            <a:r>
              <a:rPr lang="en-US" sz="1400" dirty="0" err="1" smtClean="0"/>
              <a:t>Pontem</a:t>
            </a:r>
            <a:r>
              <a:rPr lang="en-US" sz="1400" dirty="0" smtClean="0"/>
              <a:t>), our accounting system (CTAS) and for our website.  </a:t>
            </a:r>
            <a:endParaRPr lang="en-US" sz="1400" dirty="0"/>
          </a:p>
        </p:txBody>
      </p:sp>
      <p:sp>
        <p:nvSpPr>
          <p:cNvPr id="4" name="Title 2"/>
          <p:cNvSpPr txBox="1">
            <a:spLocks/>
          </p:cNvSpPr>
          <p:nvPr/>
        </p:nvSpPr>
        <p:spPr>
          <a:xfrm>
            <a:off x="1447800" y="533400"/>
            <a:ext cx="7086600" cy="944562"/>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u="sng" dirty="0" smtClean="0"/>
              <a:t>Review of Town’s Strategic Plan Goals &amp; Met Objectives for 2019-2020</a:t>
            </a:r>
            <a:r>
              <a:rPr lang="en-US" sz="2800" dirty="0" smtClean="0"/>
              <a:t>:</a:t>
            </a:r>
            <a:endParaRPr lang="en-US" sz="2800" dirty="0"/>
          </a:p>
        </p:txBody>
      </p:sp>
    </p:spTree>
    <p:extLst>
      <p:ext uri="{BB962C8B-B14F-4D97-AF65-F5344CB8AC3E}">
        <p14:creationId xmlns:p14="http://schemas.microsoft.com/office/powerpoint/2010/main" val="1994316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0201" y="1752600"/>
            <a:ext cx="6934200" cy="4158622"/>
          </a:xfrm>
        </p:spPr>
        <p:txBody>
          <a:bodyPr>
            <a:normAutofit lnSpcReduction="10000"/>
          </a:bodyPr>
          <a:lstStyle/>
          <a:p>
            <a:pPr marL="0" indent="0">
              <a:buNone/>
            </a:pPr>
            <a:r>
              <a:rPr lang="en-US" sz="1600" b="1" u="sng" dirty="0"/>
              <a:t>Category 2</a:t>
            </a:r>
            <a:r>
              <a:rPr lang="en-US" sz="1600" b="1" dirty="0"/>
              <a:t>:  Organizational Development (personnel, policies, </a:t>
            </a:r>
            <a:r>
              <a:rPr lang="en-US" sz="1600" b="1" dirty="0" smtClean="0"/>
              <a:t>training</a:t>
            </a:r>
            <a:r>
              <a:rPr lang="en-US" sz="1600" b="1" dirty="0"/>
              <a:t>, technology, grants</a:t>
            </a:r>
            <a:r>
              <a:rPr lang="en-US" sz="1600" b="1" dirty="0" smtClean="0"/>
              <a:t>) continued:</a:t>
            </a:r>
          </a:p>
          <a:p>
            <a:pPr marL="0" indent="0">
              <a:buNone/>
            </a:pPr>
            <a:r>
              <a:rPr lang="en-US" sz="1600" b="1" dirty="0" smtClean="0"/>
              <a:t>GRANTS:</a:t>
            </a:r>
          </a:p>
          <a:p>
            <a:r>
              <a:rPr lang="en-US" dirty="0" smtClean="0"/>
              <a:t>The Township has been unsuccessful in receiving IRRRB grant funding for several years; our projects are too small; will need to compile multiple roads in order to receive funding in the future; </a:t>
            </a:r>
          </a:p>
          <a:p>
            <a:r>
              <a:rPr lang="en-US" dirty="0" smtClean="0"/>
              <a:t>On August 6, 2019 the Township held National Night Out/Annual Health Fair with St. Louis County at the Loon Lake Community Center.  The event was very successful!  We received a $500.00 donation from Essentia Health &amp; have applied for Lake Country Power Operation Round-Up Grant.  We also received a $200.00 donation from Michael Kearney.  Thanks to all of our sponsors!!</a:t>
            </a:r>
          </a:p>
          <a:p>
            <a:pPr marL="0" indent="0">
              <a:buNone/>
            </a:pPr>
            <a:endParaRPr lang="en-US" dirty="0"/>
          </a:p>
          <a:p>
            <a:endParaRPr lang="en-US" dirty="0"/>
          </a:p>
        </p:txBody>
      </p:sp>
      <p:sp>
        <p:nvSpPr>
          <p:cNvPr id="4" name="Title 2"/>
          <p:cNvSpPr>
            <a:spLocks noGrp="1"/>
          </p:cNvSpPr>
          <p:nvPr>
            <p:ph type="title"/>
          </p:nvPr>
        </p:nvSpPr>
        <p:spPr>
          <a:xfrm>
            <a:off x="1371600" y="228600"/>
            <a:ext cx="7162801" cy="128089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Review of Town’s </a:t>
            </a:r>
            <a:r>
              <a:rPr lang="en-US" sz="2800" u="sng" dirty="0" smtClean="0"/>
              <a:t>Strategic Plan Goals &amp; Met Objectives for 2019-2020</a:t>
            </a:r>
            <a:r>
              <a:rPr lang="en-US" sz="2800" dirty="0" smtClean="0"/>
              <a:t>:</a:t>
            </a:r>
            <a:endParaRPr lang="en-US" sz="2800" dirty="0"/>
          </a:p>
        </p:txBody>
      </p:sp>
    </p:spTree>
    <p:extLst>
      <p:ext uri="{BB962C8B-B14F-4D97-AF65-F5344CB8AC3E}">
        <p14:creationId xmlns:p14="http://schemas.microsoft.com/office/powerpoint/2010/main" val="21026189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086600" cy="9144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Review of Town’s </a:t>
            </a:r>
            <a:r>
              <a:rPr lang="en-US" sz="2800" u="sng" dirty="0" smtClean="0"/>
              <a:t>Strategic Plan Goals &amp; Objectives for 2019-2020</a:t>
            </a:r>
            <a:r>
              <a:rPr lang="en-US" sz="2800" dirty="0" smtClean="0"/>
              <a:t>:</a:t>
            </a:r>
            <a:endParaRPr lang="en-US" sz="2800" dirty="0"/>
          </a:p>
        </p:txBody>
      </p:sp>
      <p:sp>
        <p:nvSpPr>
          <p:cNvPr id="2" name="Content Placeholder 1"/>
          <p:cNvSpPr>
            <a:spLocks noGrp="1"/>
          </p:cNvSpPr>
          <p:nvPr>
            <p:ph idx="1"/>
          </p:nvPr>
        </p:nvSpPr>
        <p:spPr>
          <a:xfrm>
            <a:off x="1066800" y="1600200"/>
            <a:ext cx="7086600" cy="4724400"/>
          </a:xfrm>
        </p:spPr>
        <p:txBody>
          <a:bodyPr>
            <a:normAutofit fontScale="47500" lnSpcReduction="20000"/>
          </a:bodyPr>
          <a:lstStyle/>
          <a:p>
            <a:pPr marL="393192" lvl="1" indent="0">
              <a:buNone/>
            </a:pPr>
            <a:r>
              <a:rPr lang="en-US" sz="2600" b="1" u="sng" dirty="0" smtClean="0"/>
              <a:t>Category 3</a:t>
            </a:r>
            <a:r>
              <a:rPr lang="en-US" sz="2600" b="1" dirty="0" smtClean="0"/>
              <a:t>:  Operations/Infrastructure </a:t>
            </a:r>
            <a:r>
              <a:rPr lang="en-US" sz="2600" b="1" dirty="0"/>
              <a:t>Strategy </a:t>
            </a:r>
            <a:r>
              <a:rPr lang="en-US" sz="2600" b="1" dirty="0" smtClean="0"/>
              <a:t>(</a:t>
            </a:r>
            <a:r>
              <a:rPr lang="en-US" sz="2600" b="1" dirty="0"/>
              <a:t>roadway improvement schedule, water/wastewater infrastructure &amp; services, and equipment</a:t>
            </a:r>
            <a:r>
              <a:rPr lang="en-US" sz="2600" b="1" dirty="0" smtClean="0"/>
              <a:t>)</a:t>
            </a:r>
          </a:p>
          <a:p>
            <a:pPr marL="393192" lvl="1" indent="0">
              <a:buNone/>
            </a:pPr>
            <a:r>
              <a:rPr lang="en-US" sz="2600" b="1" dirty="0" smtClean="0"/>
              <a:t>ROADS:</a:t>
            </a:r>
            <a:endParaRPr lang="en-US" sz="2600" b="1" dirty="0"/>
          </a:p>
          <a:p>
            <a:pPr marL="736092" lvl="1" indent="-342900"/>
            <a:r>
              <a:rPr lang="en-US" sz="2600" dirty="0" smtClean="0"/>
              <a:t>Engineering will be completed in 2019 for resurfacing Palo Road 41, Lane 49, and Road 51 in 2020 – estimate $963,898.00.  </a:t>
            </a:r>
          </a:p>
          <a:p>
            <a:pPr marL="736092" lvl="1" indent="-342900"/>
            <a:r>
              <a:rPr lang="en-US" sz="2600" dirty="0" smtClean="0"/>
              <a:t>The Township received $400,000.00 in Army Corps funding to replace seven culverts throughout the Township in 2020 and install infrastructure on 3</a:t>
            </a:r>
            <a:r>
              <a:rPr lang="en-US" sz="2600" baseline="30000" dirty="0" smtClean="0"/>
              <a:t>rd</a:t>
            </a:r>
            <a:r>
              <a:rPr lang="en-US" sz="2600" dirty="0" smtClean="0"/>
              <a:t> Street West, which will finish the Gardendale Project. The Township needs to pay $100,000.00 making the total project cost $500,000.00.  SEH was secured as the engineering firm for the project.  </a:t>
            </a:r>
          </a:p>
          <a:p>
            <a:pPr marL="736092" lvl="1" indent="-342900"/>
            <a:r>
              <a:rPr lang="en-US" sz="2600" dirty="0" smtClean="0"/>
              <a:t>Stepetz Road Project is on schedule.  Payment has been made to date of $411,203.00 (95% bid).  </a:t>
            </a:r>
          </a:p>
          <a:p>
            <a:pPr marL="736092" lvl="1" indent="-342900"/>
            <a:r>
              <a:rPr lang="en-US" sz="2600" dirty="0" smtClean="0"/>
              <a:t>St. Louis County redesigned the intersection of CSAH 99 with Lane 51 and Road 45 for safety reasons. Work will be completed in 2019 resulting in a new intersection with better sight distance in each direction.  </a:t>
            </a:r>
          </a:p>
          <a:p>
            <a:pPr marL="736092" lvl="1" indent="-342900"/>
            <a:r>
              <a:rPr lang="en-US" sz="2600" dirty="0" smtClean="0"/>
              <a:t>Road 54 residents have signed a statement indicating they want their road blacktopped and are willing to be assessed for the cost; the Township is willing to work with the resident’s to see if grant funding is available to reduce the cost and to see if this can be done in the future; a Special Meeting will be held in the future; </a:t>
            </a:r>
          </a:p>
          <a:p>
            <a:pPr marL="736092" lvl="1" indent="-342900"/>
            <a:r>
              <a:rPr lang="en-US" sz="2600" dirty="0" smtClean="0"/>
              <a:t>Supply of culverts was ordered $2,367.00.</a:t>
            </a:r>
          </a:p>
        </p:txBody>
      </p:sp>
    </p:spTree>
    <p:extLst>
      <p:ext uri="{BB962C8B-B14F-4D97-AF65-F5344CB8AC3E}">
        <p14:creationId xmlns:p14="http://schemas.microsoft.com/office/powerpoint/2010/main" val="357369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16213</TotalTime>
  <Words>2731</Words>
  <Application>Microsoft Office PowerPoint</Application>
  <PresentationFormat>On-screen Show (4:3)</PresentationFormat>
  <Paragraphs>436</Paragraphs>
  <Slides>25</Slides>
  <Notes>25</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25</vt:i4>
      </vt:variant>
    </vt:vector>
  </HeadingPairs>
  <TitlesOfParts>
    <vt:vector size="35" baseType="lpstr">
      <vt:lpstr>Arial</vt:lpstr>
      <vt:lpstr>Calibri</vt:lpstr>
      <vt:lpstr>Century Gothic</vt:lpstr>
      <vt:lpstr>Lucida Sans Unicode</vt:lpstr>
      <vt:lpstr>Verdana</vt:lpstr>
      <vt:lpstr>Wingdings</vt:lpstr>
      <vt:lpstr>Wingdings 2</vt:lpstr>
      <vt:lpstr>Wingdings 3</vt:lpstr>
      <vt:lpstr>Concourse</vt:lpstr>
      <vt:lpstr>Wisp</vt:lpstr>
      <vt:lpstr>Town of White  Continuation of Annual Town Meeting</vt:lpstr>
      <vt:lpstr>Review of Town’s Strategic Plan Goals &amp; Met Objectives for 2019-2020:</vt:lpstr>
      <vt:lpstr>Review of Town’s Strategic Plan Goals &amp; Met Objectives for 2019-2020:</vt:lpstr>
      <vt:lpstr>Review of Town’s Strategic Plan Goals &amp; Met Objectives for 2019-2020:</vt:lpstr>
      <vt:lpstr>PowerPoint Presentation</vt:lpstr>
      <vt:lpstr>Review of Town’s Strategic Plan Goals &amp; Met Objectives for 2019-2020:</vt:lpstr>
      <vt:lpstr>PowerPoint Presentation</vt:lpstr>
      <vt:lpstr>Review of Town’s Strategic Plan Goals &amp; Met Objectives for 2019-2020:</vt:lpstr>
      <vt:lpstr>Review of Town’s Strategic Plan Goals &amp; Objectives for 2019-2020:</vt:lpstr>
      <vt:lpstr>Review of Town’s Strategic Plan Goals &amp; Met Objectives 2019-2020:</vt:lpstr>
      <vt:lpstr>Review of Town’s Strategic Plan Goals &amp; Met Ojectives 2019-2020)</vt:lpstr>
      <vt:lpstr>Review of Town’s Strategic Plan Goals &amp; Met Objectives 2019-2020:</vt:lpstr>
      <vt:lpstr>Review of Town’s Strategic Plan Goals &amp; Met Objectives 2019-2020:  Category 4 – Financial 2019 YTD Cash Balance Review</vt:lpstr>
      <vt:lpstr>2018 Annual Audit Overview</vt:lpstr>
      <vt:lpstr>PowerPoint Presentation</vt:lpstr>
      <vt:lpstr>PowerPoint Presentation</vt:lpstr>
      <vt:lpstr>Category 4-Fiscal Sustainability  2019 YTD Cash Balance</vt:lpstr>
      <vt:lpstr>Investments Breakdown:</vt:lpstr>
      <vt:lpstr>Category 4-Fiscal Sustainability continued:  2018 Receipts Compared to 2019 YTD</vt:lpstr>
      <vt:lpstr>Category 4-Fiscal Sustainability continued:  2019 Disbursements Comparable </vt:lpstr>
      <vt:lpstr>Category 4 - Fiscal Sustainability Continued:  Indebtedness </vt:lpstr>
      <vt:lpstr>Category 4 – Fiscal Sustainability Continued: Budget Balance Trend (not including investments 2019)</vt:lpstr>
      <vt:lpstr>Category 4 – Fiscal Sustainability Continued: Disbursements vs. Receipts 2008-2019   </vt:lpstr>
      <vt:lpstr>Financial Analysis for Budget/Levy Discussion:</vt:lpstr>
      <vt:lpstr>Category 4 -  Levy Certification Due 9/30/19:</vt:lpstr>
    </vt:vector>
  </TitlesOfParts>
  <Company>Ridgewater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Worker’s Compensation Training</dc:title>
  <dc:creator>Jodi_K</dc:creator>
  <cp:lastModifiedBy>Town Clerk</cp:lastModifiedBy>
  <cp:revision>817</cp:revision>
  <cp:lastPrinted>2019-09-09T18:47:42Z</cp:lastPrinted>
  <dcterms:created xsi:type="dcterms:W3CDTF">2009-04-20T21:12:53Z</dcterms:created>
  <dcterms:modified xsi:type="dcterms:W3CDTF">2019-09-09T18:49:13Z</dcterms:modified>
</cp:coreProperties>
</file>