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51206400" cy="32918400"/>
  <p:notesSz cx="9144000" cy="6858000"/>
  <p:defaultTextStyle>
    <a:defPPr>
      <a:defRPr lang="en-US"/>
    </a:defPPr>
    <a:lvl1pPr marL="0" algn="l" defTabSz="4037990" rtl="0" eaLnBrk="1" latinLnBrk="0" hangingPunct="1">
      <a:defRPr sz="7949" kern="1200">
        <a:solidFill>
          <a:schemeClr val="tx1"/>
        </a:solidFill>
        <a:latin typeface="+mn-lt"/>
        <a:ea typeface="+mn-ea"/>
        <a:cs typeface="+mn-cs"/>
      </a:defRPr>
    </a:lvl1pPr>
    <a:lvl2pPr marL="2018995" algn="l" defTabSz="4037990" rtl="0" eaLnBrk="1" latinLnBrk="0" hangingPunct="1">
      <a:defRPr sz="7949" kern="1200">
        <a:solidFill>
          <a:schemeClr val="tx1"/>
        </a:solidFill>
        <a:latin typeface="+mn-lt"/>
        <a:ea typeface="+mn-ea"/>
        <a:cs typeface="+mn-cs"/>
      </a:defRPr>
    </a:lvl2pPr>
    <a:lvl3pPr marL="4037990" algn="l" defTabSz="4037990" rtl="0" eaLnBrk="1" latinLnBrk="0" hangingPunct="1">
      <a:defRPr sz="7949" kern="1200">
        <a:solidFill>
          <a:schemeClr val="tx1"/>
        </a:solidFill>
        <a:latin typeface="+mn-lt"/>
        <a:ea typeface="+mn-ea"/>
        <a:cs typeface="+mn-cs"/>
      </a:defRPr>
    </a:lvl3pPr>
    <a:lvl4pPr marL="6056986" algn="l" defTabSz="4037990" rtl="0" eaLnBrk="1" latinLnBrk="0" hangingPunct="1">
      <a:defRPr sz="7949" kern="1200">
        <a:solidFill>
          <a:schemeClr val="tx1"/>
        </a:solidFill>
        <a:latin typeface="+mn-lt"/>
        <a:ea typeface="+mn-ea"/>
        <a:cs typeface="+mn-cs"/>
      </a:defRPr>
    </a:lvl4pPr>
    <a:lvl5pPr marL="8075981" algn="l" defTabSz="4037990" rtl="0" eaLnBrk="1" latinLnBrk="0" hangingPunct="1">
      <a:defRPr sz="7949" kern="1200">
        <a:solidFill>
          <a:schemeClr val="tx1"/>
        </a:solidFill>
        <a:latin typeface="+mn-lt"/>
        <a:ea typeface="+mn-ea"/>
        <a:cs typeface="+mn-cs"/>
      </a:defRPr>
    </a:lvl5pPr>
    <a:lvl6pPr marL="10094976" algn="l" defTabSz="4037990" rtl="0" eaLnBrk="1" latinLnBrk="0" hangingPunct="1">
      <a:defRPr sz="7949" kern="1200">
        <a:solidFill>
          <a:schemeClr val="tx1"/>
        </a:solidFill>
        <a:latin typeface="+mn-lt"/>
        <a:ea typeface="+mn-ea"/>
        <a:cs typeface="+mn-cs"/>
      </a:defRPr>
    </a:lvl6pPr>
    <a:lvl7pPr marL="12113971" algn="l" defTabSz="4037990" rtl="0" eaLnBrk="1" latinLnBrk="0" hangingPunct="1">
      <a:defRPr sz="7949" kern="1200">
        <a:solidFill>
          <a:schemeClr val="tx1"/>
        </a:solidFill>
        <a:latin typeface="+mn-lt"/>
        <a:ea typeface="+mn-ea"/>
        <a:cs typeface="+mn-cs"/>
      </a:defRPr>
    </a:lvl7pPr>
    <a:lvl8pPr marL="14132966" algn="l" defTabSz="4037990" rtl="0" eaLnBrk="1" latinLnBrk="0" hangingPunct="1">
      <a:defRPr sz="7949" kern="1200">
        <a:solidFill>
          <a:schemeClr val="tx1"/>
        </a:solidFill>
        <a:latin typeface="+mn-lt"/>
        <a:ea typeface="+mn-ea"/>
        <a:cs typeface="+mn-cs"/>
      </a:defRPr>
    </a:lvl8pPr>
    <a:lvl9pPr marL="16151962" algn="l" defTabSz="4037990" rtl="0" eaLnBrk="1" latinLnBrk="0" hangingPunct="1">
      <a:defRPr sz="7949"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4848" userDrawn="1">
          <p15:clr>
            <a:srgbClr val="A4A3A4"/>
          </p15:clr>
        </p15:guide>
        <p15:guide id="2" pos="247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99"/>
    <a:srgbClr val="0066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9105" autoAdjust="0"/>
    <p:restoredTop sz="94660"/>
  </p:normalViewPr>
  <p:slideViewPr>
    <p:cSldViewPr snapToGrid="0" showGuides="1">
      <p:cViewPr varScale="1">
        <p:scale>
          <a:sx n="19" d="100"/>
          <a:sy n="19" d="100"/>
        </p:scale>
        <p:origin x="-1278" y="-126"/>
      </p:cViewPr>
      <p:guideLst>
        <p:guide orient="horz" pos="4848"/>
        <p:guide pos="24768"/>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00800" y="5387342"/>
            <a:ext cx="38404800" cy="11460480"/>
          </a:xfrm>
        </p:spPr>
        <p:txBody>
          <a:bodyPr anchor="b"/>
          <a:lstStyle>
            <a:lvl1pPr algn="ctr">
              <a:defRPr sz="25200"/>
            </a:lvl1pPr>
          </a:lstStyle>
          <a:p>
            <a:r>
              <a:rPr lang="en-US" smtClean="0"/>
              <a:t>Click to edit Master title style</a:t>
            </a:r>
            <a:endParaRPr lang="en-US" dirty="0"/>
          </a:p>
        </p:txBody>
      </p:sp>
      <p:sp>
        <p:nvSpPr>
          <p:cNvPr id="3" name="Subtitle 2"/>
          <p:cNvSpPr>
            <a:spLocks noGrp="1"/>
          </p:cNvSpPr>
          <p:nvPr>
            <p:ph type="subTitle" idx="1"/>
          </p:nvPr>
        </p:nvSpPr>
        <p:spPr>
          <a:xfrm>
            <a:off x="6400800" y="17289782"/>
            <a:ext cx="38404800" cy="7947658"/>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D76ECBC-C3D6-49B3-9721-3419B2415A2E}" type="datetimeFigureOut">
              <a:rPr lang="en-US" smtClean="0"/>
              <a:pPr/>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B5B580-DCF8-4485-B519-0B68924F3F63}" type="slidenum">
              <a:rPr lang="en-US" smtClean="0"/>
              <a:pPr/>
              <a:t>‹#›</a:t>
            </a:fld>
            <a:endParaRPr lang="en-US"/>
          </a:p>
        </p:txBody>
      </p:sp>
    </p:spTree>
    <p:extLst>
      <p:ext uri="{BB962C8B-B14F-4D97-AF65-F5344CB8AC3E}">
        <p14:creationId xmlns:p14="http://schemas.microsoft.com/office/powerpoint/2010/main" xmlns="" val="3073630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76ECBC-C3D6-49B3-9721-3419B2415A2E}" type="datetimeFigureOut">
              <a:rPr lang="en-US" smtClean="0"/>
              <a:pPr/>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B5B580-DCF8-4485-B519-0B68924F3F63}" type="slidenum">
              <a:rPr lang="en-US" smtClean="0"/>
              <a:pPr/>
              <a:t>‹#›</a:t>
            </a:fld>
            <a:endParaRPr lang="en-US"/>
          </a:p>
        </p:txBody>
      </p:sp>
    </p:spTree>
    <p:extLst>
      <p:ext uri="{BB962C8B-B14F-4D97-AF65-F5344CB8AC3E}">
        <p14:creationId xmlns:p14="http://schemas.microsoft.com/office/powerpoint/2010/main" xmlns="" val="4227671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0" y="1752600"/>
            <a:ext cx="11041380" cy="2789682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520440" y="1752600"/>
            <a:ext cx="32484060" cy="2789682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76ECBC-C3D6-49B3-9721-3419B2415A2E}" type="datetimeFigureOut">
              <a:rPr lang="en-US" smtClean="0"/>
              <a:pPr/>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B5B580-DCF8-4485-B519-0B68924F3F63}" type="slidenum">
              <a:rPr lang="en-US" smtClean="0"/>
              <a:pPr/>
              <a:t>‹#›</a:t>
            </a:fld>
            <a:endParaRPr lang="en-US"/>
          </a:p>
        </p:txBody>
      </p:sp>
    </p:spTree>
    <p:extLst>
      <p:ext uri="{BB962C8B-B14F-4D97-AF65-F5344CB8AC3E}">
        <p14:creationId xmlns:p14="http://schemas.microsoft.com/office/powerpoint/2010/main" xmlns="" val="1184427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76ECBC-C3D6-49B3-9721-3419B2415A2E}" type="datetimeFigureOut">
              <a:rPr lang="en-US" smtClean="0"/>
              <a:pPr/>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B5B580-DCF8-4485-B519-0B68924F3F63}" type="slidenum">
              <a:rPr lang="en-US" smtClean="0"/>
              <a:pPr/>
              <a:t>‹#›</a:t>
            </a:fld>
            <a:endParaRPr lang="en-US"/>
          </a:p>
        </p:txBody>
      </p:sp>
    </p:spTree>
    <p:extLst>
      <p:ext uri="{BB962C8B-B14F-4D97-AF65-F5344CB8AC3E}">
        <p14:creationId xmlns:p14="http://schemas.microsoft.com/office/powerpoint/2010/main" xmlns="" val="623317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0" y="8206745"/>
            <a:ext cx="44165520" cy="13693138"/>
          </a:xfrm>
        </p:spPr>
        <p:txBody>
          <a:bodyPr anchor="b"/>
          <a:lstStyle>
            <a:lvl1pPr>
              <a:defRPr sz="25200"/>
            </a:lvl1pPr>
          </a:lstStyle>
          <a:p>
            <a:r>
              <a:rPr lang="en-US" smtClean="0"/>
              <a:t>Click to edit Master title style</a:t>
            </a:r>
            <a:endParaRPr lang="en-US" dirty="0"/>
          </a:p>
        </p:txBody>
      </p:sp>
      <p:sp>
        <p:nvSpPr>
          <p:cNvPr id="3" name="Text Placeholder 2"/>
          <p:cNvSpPr>
            <a:spLocks noGrp="1"/>
          </p:cNvSpPr>
          <p:nvPr>
            <p:ph type="body" idx="1"/>
          </p:nvPr>
        </p:nvSpPr>
        <p:spPr>
          <a:xfrm>
            <a:off x="3493770" y="22029425"/>
            <a:ext cx="44165520" cy="7200898"/>
          </a:xfrm>
        </p:spPr>
        <p:txBody>
          <a:bodyPr/>
          <a:lstStyle>
            <a:lvl1pPr marL="0" indent="0">
              <a:buNone/>
              <a:defRPr sz="10080">
                <a:solidFill>
                  <a:schemeClr val="tx1">
                    <a:tint val="75000"/>
                  </a:schemeClr>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76ECBC-C3D6-49B3-9721-3419B2415A2E}" type="datetimeFigureOut">
              <a:rPr lang="en-US" smtClean="0"/>
              <a:pPr/>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B5B580-DCF8-4485-B519-0B68924F3F63}" type="slidenum">
              <a:rPr lang="en-US" smtClean="0"/>
              <a:pPr/>
              <a:t>‹#›</a:t>
            </a:fld>
            <a:endParaRPr lang="en-US"/>
          </a:p>
        </p:txBody>
      </p:sp>
    </p:spTree>
    <p:extLst>
      <p:ext uri="{BB962C8B-B14F-4D97-AF65-F5344CB8AC3E}">
        <p14:creationId xmlns:p14="http://schemas.microsoft.com/office/powerpoint/2010/main" xmlns="" val="4005161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520440" y="8763000"/>
            <a:ext cx="2176272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25923240" y="8763000"/>
            <a:ext cx="2176272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D76ECBC-C3D6-49B3-9721-3419B2415A2E}" type="datetimeFigureOut">
              <a:rPr lang="en-US" smtClean="0"/>
              <a:pPr/>
              <a:t>8/4/2015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B5B580-DCF8-4485-B519-0B68924F3F63}" type="slidenum">
              <a:rPr lang="en-US" smtClean="0"/>
              <a:pPr/>
              <a:t>‹#›</a:t>
            </a:fld>
            <a:endParaRPr lang="en-US"/>
          </a:p>
        </p:txBody>
      </p:sp>
    </p:spTree>
    <p:extLst>
      <p:ext uri="{BB962C8B-B14F-4D97-AF65-F5344CB8AC3E}">
        <p14:creationId xmlns:p14="http://schemas.microsoft.com/office/powerpoint/2010/main" xmlns="" val="1055482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1752603"/>
            <a:ext cx="44165520" cy="6362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527112" y="8069582"/>
            <a:ext cx="21662705"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smtClean="0"/>
              <a:t>Click to edit Master text styles</a:t>
            </a:r>
          </a:p>
        </p:txBody>
      </p:sp>
      <p:sp>
        <p:nvSpPr>
          <p:cNvPr id="4" name="Content Placeholder 3"/>
          <p:cNvSpPr>
            <a:spLocks noGrp="1"/>
          </p:cNvSpPr>
          <p:nvPr>
            <p:ph sz="half" idx="2"/>
          </p:nvPr>
        </p:nvSpPr>
        <p:spPr>
          <a:xfrm>
            <a:off x="3527112" y="12024360"/>
            <a:ext cx="21662705"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25923240" y="8069582"/>
            <a:ext cx="21769390"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smtClean="0"/>
              <a:t>Click to edit Master text styles</a:t>
            </a:r>
          </a:p>
        </p:txBody>
      </p:sp>
      <p:sp>
        <p:nvSpPr>
          <p:cNvPr id="6" name="Content Placeholder 5"/>
          <p:cNvSpPr>
            <a:spLocks noGrp="1"/>
          </p:cNvSpPr>
          <p:nvPr>
            <p:ph sz="quarter" idx="4"/>
          </p:nvPr>
        </p:nvSpPr>
        <p:spPr>
          <a:xfrm>
            <a:off x="25923240" y="12024360"/>
            <a:ext cx="21769390"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D76ECBC-C3D6-49B3-9721-3419B2415A2E}" type="datetimeFigureOut">
              <a:rPr lang="en-US" smtClean="0"/>
              <a:pPr/>
              <a:t>8/4/2015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B5B580-DCF8-4485-B519-0B68924F3F63}" type="slidenum">
              <a:rPr lang="en-US" smtClean="0"/>
              <a:pPr/>
              <a:t>‹#›</a:t>
            </a:fld>
            <a:endParaRPr lang="en-US"/>
          </a:p>
        </p:txBody>
      </p:sp>
    </p:spTree>
    <p:extLst>
      <p:ext uri="{BB962C8B-B14F-4D97-AF65-F5344CB8AC3E}">
        <p14:creationId xmlns:p14="http://schemas.microsoft.com/office/powerpoint/2010/main" xmlns="" val="1315392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D76ECBC-C3D6-49B3-9721-3419B2415A2E}" type="datetimeFigureOut">
              <a:rPr lang="en-US" smtClean="0"/>
              <a:pPr/>
              <a:t>8/4/2015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B5B580-DCF8-4485-B519-0B68924F3F63}" type="slidenum">
              <a:rPr lang="en-US" smtClean="0"/>
              <a:pPr/>
              <a:t>‹#›</a:t>
            </a:fld>
            <a:endParaRPr lang="en-US"/>
          </a:p>
        </p:txBody>
      </p:sp>
    </p:spTree>
    <p:extLst>
      <p:ext uri="{BB962C8B-B14F-4D97-AF65-F5344CB8AC3E}">
        <p14:creationId xmlns:p14="http://schemas.microsoft.com/office/powerpoint/2010/main" xmlns="" val="1170071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76ECBC-C3D6-49B3-9721-3419B2415A2E}" type="datetimeFigureOut">
              <a:rPr lang="en-US" smtClean="0"/>
              <a:pPr/>
              <a:t>8/4/2015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B5B580-DCF8-4485-B519-0B68924F3F63}" type="slidenum">
              <a:rPr lang="en-US" smtClean="0"/>
              <a:pPr/>
              <a:t>‹#›</a:t>
            </a:fld>
            <a:endParaRPr lang="en-US"/>
          </a:p>
        </p:txBody>
      </p:sp>
    </p:spTree>
    <p:extLst>
      <p:ext uri="{BB962C8B-B14F-4D97-AF65-F5344CB8AC3E}">
        <p14:creationId xmlns:p14="http://schemas.microsoft.com/office/powerpoint/2010/main" xmlns="" val="1338260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2194560"/>
            <a:ext cx="16515395" cy="7680960"/>
          </a:xfrm>
        </p:spPr>
        <p:txBody>
          <a:bodyPr anchor="b"/>
          <a:lstStyle>
            <a:lvl1pPr>
              <a:defRPr sz="13440"/>
            </a:lvl1pPr>
          </a:lstStyle>
          <a:p>
            <a:r>
              <a:rPr lang="en-US" smtClean="0"/>
              <a:t>Click to edit Master title style</a:t>
            </a:r>
            <a:endParaRPr lang="en-US" dirty="0"/>
          </a:p>
        </p:txBody>
      </p:sp>
      <p:sp>
        <p:nvSpPr>
          <p:cNvPr id="3" name="Content Placeholder 2"/>
          <p:cNvSpPr>
            <a:spLocks noGrp="1"/>
          </p:cNvSpPr>
          <p:nvPr>
            <p:ph idx="1"/>
          </p:nvPr>
        </p:nvSpPr>
        <p:spPr>
          <a:xfrm>
            <a:off x="21769390" y="4739642"/>
            <a:ext cx="25923240" cy="233934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527112" y="9875520"/>
            <a:ext cx="16515395"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76ECBC-C3D6-49B3-9721-3419B2415A2E}" type="datetimeFigureOut">
              <a:rPr lang="en-US" smtClean="0"/>
              <a:pPr/>
              <a:t>8/4/2015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B5B580-DCF8-4485-B519-0B68924F3F63}" type="slidenum">
              <a:rPr lang="en-US" smtClean="0"/>
              <a:pPr/>
              <a:t>‹#›</a:t>
            </a:fld>
            <a:endParaRPr lang="en-US"/>
          </a:p>
        </p:txBody>
      </p:sp>
    </p:spTree>
    <p:extLst>
      <p:ext uri="{BB962C8B-B14F-4D97-AF65-F5344CB8AC3E}">
        <p14:creationId xmlns:p14="http://schemas.microsoft.com/office/powerpoint/2010/main" xmlns="" val="3837420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2194560"/>
            <a:ext cx="16515395" cy="7680960"/>
          </a:xfrm>
        </p:spPr>
        <p:txBody>
          <a:bodyPr anchor="b"/>
          <a:lstStyle>
            <a:lvl1pPr>
              <a:defRPr sz="1344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1769390" y="4739642"/>
            <a:ext cx="25923240" cy="233934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smtClean="0"/>
              <a:t>Click icon to add picture</a:t>
            </a:r>
            <a:endParaRPr lang="en-US" dirty="0"/>
          </a:p>
        </p:txBody>
      </p:sp>
      <p:sp>
        <p:nvSpPr>
          <p:cNvPr id="4" name="Text Placeholder 3"/>
          <p:cNvSpPr>
            <a:spLocks noGrp="1"/>
          </p:cNvSpPr>
          <p:nvPr>
            <p:ph type="body" sz="half" idx="2"/>
          </p:nvPr>
        </p:nvSpPr>
        <p:spPr>
          <a:xfrm>
            <a:off x="3527112" y="9875520"/>
            <a:ext cx="16515395"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76ECBC-C3D6-49B3-9721-3419B2415A2E}" type="datetimeFigureOut">
              <a:rPr lang="en-US" smtClean="0"/>
              <a:pPr/>
              <a:t>8/4/2015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B5B580-DCF8-4485-B519-0B68924F3F63}" type="slidenum">
              <a:rPr lang="en-US" smtClean="0"/>
              <a:pPr/>
              <a:t>‹#›</a:t>
            </a:fld>
            <a:endParaRPr lang="en-US"/>
          </a:p>
        </p:txBody>
      </p:sp>
    </p:spTree>
    <p:extLst>
      <p:ext uri="{BB962C8B-B14F-4D97-AF65-F5344CB8AC3E}">
        <p14:creationId xmlns:p14="http://schemas.microsoft.com/office/powerpoint/2010/main" xmlns="" val="1351307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1752603"/>
            <a:ext cx="44165520" cy="6362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520440" y="8763000"/>
            <a:ext cx="44165520" cy="2088642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520440" y="30510482"/>
            <a:ext cx="11521440" cy="1752600"/>
          </a:xfrm>
          <a:prstGeom prst="rect">
            <a:avLst/>
          </a:prstGeom>
        </p:spPr>
        <p:txBody>
          <a:bodyPr vert="horz" lIns="91440" tIns="45720" rIns="91440" bIns="45720" rtlCol="0" anchor="ctr"/>
          <a:lstStyle>
            <a:lvl1pPr algn="l">
              <a:defRPr sz="5040">
                <a:solidFill>
                  <a:schemeClr val="tx1">
                    <a:tint val="75000"/>
                  </a:schemeClr>
                </a:solidFill>
              </a:defRPr>
            </a:lvl1pPr>
          </a:lstStyle>
          <a:p>
            <a:fld id="{DD76ECBC-C3D6-49B3-9721-3419B2415A2E}" type="datetimeFigureOut">
              <a:rPr lang="en-US" smtClean="0"/>
              <a:pPr/>
              <a:t>8/4/2015</a:t>
            </a:fld>
            <a:endParaRPr lang="en-US"/>
          </a:p>
        </p:txBody>
      </p:sp>
      <p:sp>
        <p:nvSpPr>
          <p:cNvPr id="5" name="Footer Placeholder 4"/>
          <p:cNvSpPr>
            <a:spLocks noGrp="1"/>
          </p:cNvSpPr>
          <p:nvPr>
            <p:ph type="ftr" sz="quarter" idx="3"/>
          </p:nvPr>
        </p:nvSpPr>
        <p:spPr>
          <a:xfrm>
            <a:off x="16962120" y="30510482"/>
            <a:ext cx="17282160" cy="17526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30510482"/>
            <a:ext cx="11521440" cy="1752600"/>
          </a:xfrm>
          <a:prstGeom prst="rect">
            <a:avLst/>
          </a:prstGeom>
        </p:spPr>
        <p:txBody>
          <a:bodyPr vert="horz" lIns="91440" tIns="45720" rIns="91440" bIns="45720" rtlCol="0" anchor="ctr"/>
          <a:lstStyle>
            <a:lvl1pPr algn="r">
              <a:defRPr sz="5040">
                <a:solidFill>
                  <a:schemeClr val="tx1">
                    <a:tint val="75000"/>
                  </a:schemeClr>
                </a:solidFill>
              </a:defRPr>
            </a:lvl1pPr>
          </a:lstStyle>
          <a:p>
            <a:fld id="{C1B5B580-DCF8-4485-B519-0B68924F3F63}" type="slidenum">
              <a:rPr lang="en-US" smtClean="0"/>
              <a:pPr/>
              <a:t>‹#›</a:t>
            </a:fld>
            <a:endParaRPr lang="en-US"/>
          </a:p>
        </p:txBody>
      </p:sp>
    </p:spTree>
    <p:extLst>
      <p:ext uri="{BB962C8B-B14F-4D97-AF65-F5344CB8AC3E}">
        <p14:creationId xmlns:p14="http://schemas.microsoft.com/office/powerpoint/2010/main" xmlns="" val="10830645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13" Type="http://schemas.openxmlformats.org/officeDocument/2006/relationships/image" Target="../media/image9.png"/><Relationship Id="rId3" Type="http://schemas.openxmlformats.org/officeDocument/2006/relationships/hyperlink" Target="http://www.fluorocouncil.org/" TargetMode="External"/><Relationship Id="rId7" Type="http://schemas.openxmlformats.org/officeDocument/2006/relationships/image" Target="../media/image3.jpeg"/><Relationship Id="rId12" Type="http://schemas.openxmlformats.org/officeDocument/2006/relationships/image" Target="../media/image8.jpeg"/><Relationship Id="rId2" Type="http://schemas.openxmlformats.org/officeDocument/2006/relationships/image" Target="../media/image1.png"/><Relationship Id="rId16" Type="http://schemas.openxmlformats.org/officeDocument/2006/relationships/image" Target="../media/image12.png"/><Relationship Id="rId1" Type="http://schemas.openxmlformats.org/officeDocument/2006/relationships/slideLayout" Target="../slideLayouts/slideLayout1.xml"/><Relationship Id="rId6" Type="http://schemas.openxmlformats.org/officeDocument/2006/relationships/image" Target="../media/image2.jpeg"/><Relationship Id="rId11" Type="http://schemas.openxmlformats.org/officeDocument/2006/relationships/image" Target="../media/image7.jpeg"/><Relationship Id="rId5" Type="http://schemas.openxmlformats.org/officeDocument/2006/relationships/hyperlink" Target="http://www.pops.int/documents/convtext/convtext_en.pdf" TargetMode="External"/><Relationship Id="rId15" Type="http://schemas.openxmlformats.org/officeDocument/2006/relationships/image" Target="../media/image11.jpeg"/><Relationship Id="rId10" Type="http://schemas.openxmlformats.org/officeDocument/2006/relationships/image" Target="../media/image6.png"/><Relationship Id="rId4" Type="http://schemas.openxmlformats.org/officeDocument/2006/relationships/hyperlink" Target="http://www.echa.europa.eu/web/guest/addressing-chemicals-of-concern/substances-of-potential-concern/pact/-/substance-rev/8834/term" TargetMode="External"/><Relationship Id="rId9" Type="http://schemas.openxmlformats.org/officeDocument/2006/relationships/image" Target="../media/image5.jpeg"/><Relationship Id="rId1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 Box 6"/>
          <p:cNvSpPr txBox="1">
            <a:spLocks noChangeArrowheads="1"/>
          </p:cNvSpPr>
          <p:nvPr/>
        </p:nvSpPr>
        <p:spPr bwMode="auto">
          <a:xfrm>
            <a:off x="9722381" y="714054"/>
            <a:ext cx="30267275" cy="264674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1305" tIns="45652" rIns="91305" bIns="45652">
            <a:spAutoFit/>
          </a:bodyPr>
          <a:lstStyle>
            <a:lvl1pPr defTabSz="4314825">
              <a:defRPr>
                <a:solidFill>
                  <a:schemeClr val="tx1"/>
                </a:solidFill>
                <a:latin typeface="Arial" pitchFamily="34" charset="0"/>
              </a:defRPr>
            </a:lvl1pPr>
            <a:lvl2pPr marL="471488" defTabSz="4314825">
              <a:defRPr>
                <a:solidFill>
                  <a:schemeClr val="tx1"/>
                </a:solidFill>
                <a:latin typeface="Arial" pitchFamily="34" charset="0"/>
              </a:defRPr>
            </a:lvl2pPr>
            <a:lvl3pPr marL="944563" defTabSz="4314825">
              <a:defRPr>
                <a:solidFill>
                  <a:schemeClr val="tx1"/>
                </a:solidFill>
                <a:latin typeface="Arial" pitchFamily="34" charset="0"/>
              </a:defRPr>
            </a:lvl3pPr>
            <a:lvl4pPr marL="1416050" defTabSz="4314825">
              <a:defRPr>
                <a:solidFill>
                  <a:schemeClr val="tx1"/>
                </a:solidFill>
                <a:latin typeface="Arial" pitchFamily="34" charset="0"/>
              </a:defRPr>
            </a:lvl4pPr>
            <a:lvl5pPr marL="1887538" defTabSz="4314825">
              <a:defRPr>
                <a:solidFill>
                  <a:schemeClr val="tx1"/>
                </a:solidFill>
                <a:latin typeface="Arial" pitchFamily="34" charset="0"/>
              </a:defRPr>
            </a:lvl5pPr>
            <a:lvl6pPr marL="2344738" defTabSz="4314825" fontAlgn="base">
              <a:spcBef>
                <a:spcPct val="0"/>
              </a:spcBef>
              <a:spcAft>
                <a:spcPct val="0"/>
              </a:spcAft>
              <a:defRPr>
                <a:solidFill>
                  <a:schemeClr val="tx1"/>
                </a:solidFill>
                <a:latin typeface="Arial" pitchFamily="34" charset="0"/>
              </a:defRPr>
            </a:lvl6pPr>
            <a:lvl7pPr marL="2801938" defTabSz="4314825" fontAlgn="base">
              <a:spcBef>
                <a:spcPct val="0"/>
              </a:spcBef>
              <a:spcAft>
                <a:spcPct val="0"/>
              </a:spcAft>
              <a:defRPr>
                <a:solidFill>
                  <a:schemeClr val="tx1"/>
                </a:solidFill>
                <a:latin typeface="Arial" pitchFamily="34" charset="0"/>
              </a:defRPr>
            </a:lvl7pPr>
            <a:lvl8pPr marL="3259138" defTabSz="4314825" fontAlgn="base">
              <a:spcBef>
                <a:spcPct val="0"/>
              </a:spcBef>
              <a:spcAft>
                <a:spcPct val="0"/>
              </a:spcAft>
              <a:defRPr>
                <a:solidFill>
                  <a:schemeClr val="tx1"/>
                </a:solidFill>
                <a:latin typeface="Arial" pitchFamily="34" charset="0"/>
              </a:defRPr>
            </a:lvl8pPr>
            <a:lvl9pPr marL="3716338" defTabSz="4314825" fontAlgn="base">
              <a:spcBef>
                <a:spcPct val="0"/>
              </a:spcBef>
              <a:spcAft>
                <a:spcPct val="0"/>
              </a:spcAft>
              <a:defRPr>
                <a:solidFill>
                  <a:schemeClr val="tx1"/>
                </a:solidFill>
                <a:latin typeface="Arial" pitchFamily="34" charset="0"/>
              </a:defRPr>
            </a:lvl9pPr>
          </a:lstStyle>
          <a:p>
            <a:pPr algn="ctr">
              <a:spcBef>
                <a:spcPct val="50000"/>
              </a:spcBef>
            </a:pPr>
            <a:r>
              <a:rPr lang="en-US" sz="6400" b="1" dirty="0" smtClean="0">
                <a:solidFill>
                  <a:srgbClr val="000099"/>
                </a:solidFill>
              </a:rPr>
              <a:t>Myths and Facts about Per- and Polyfluoroalkyl Substances (PFASs)</a:t>
            </a:r>
          </a:p>
          <a:p>
            <a:pPr algn="ctr">
              <a:spcBef>
                <a:spcPct val="50000"/>
              </a:spcBef>
            </a:pPr>
            <a:r>
              <a:rPr lang="en-US" sz="4000" b="0" dirty="0" smtClean="0"/>
              <a:t>Kai-Volker Schubert, Robert </a:t>
            </a:r>
            <a:r>
              <a:rPr lang="en-US" sz="4000" b="0" dirty="0" err="1" smtClean="0"/>
              <a:t>C.Buck</a:t>
            </a:r>
            <a:r>
              <a:rPr lang="en-US" sz="4000" b="0" dirty="0" smtClean="0"/>
              <a:t>, Stephen H. </a:t>
            </a:r>
            <a:r>
              <a:rPr lang="en-US" sz="4000" b="0" dirty="0" err="1" smtClean="0"/>
              <a:t>Korzeniowski</a:t>
            </a:r>
            <a:r>
              <a:rPr lang="en-US" sz="4000" b="0" dirty="0" smtClean="0"/>
              <a:t>, Mark </a:t>
            </a:r>
            <a:r>
              <a:rPr lang="en-US" sz="4000" b="0" dirty="0"/>
              <a:t>H. </a:t>
            </a:r>
            <a:r>
              <a:rPr lang="en-US" sz="4000" b="0" dirty="0" smtClean="0"/>
              <a:t>Russell, and William Buxton</a:t>
            </a:r>
            <a:endParaRPr lang="en-US" sz="4000" b="0" dirty="0"/>
          </a:p>
          <a:p>
            <a:pPr algn="ctr">
              <a:spcBef>
                <a:spcPct val="50000"/>
              </a:spcBef>
            </a:pPr>
            <a:r>
              <a:rPr lang="en-US" sz="2800" b="0" dirty="0" smtClean="0"/>
              <a:t>The </a:t>
            </a:r>
            <a:r>
              <a:rPr lang="en-US" sz="2800" b="0" dirty="0" err="1" smtClean="0"/>
              <a:t>Chemours</a:t>
            </a:r>
            <a:r>
              <a:rPr lang="en-US" sz="2800" b="0" dirty="0" smtClean="0"/>
              <a:t> Company, LLC, Wilmington, Delaware USA</a:t>
            </a:r>
            <a:endParaRPr lang="en-US" sz="2800" b="0" dirty="0"/>
          </a:p>
        </p:txBody>
      </p:sp>
      <p:sp>
        <p:nvSpPr>
          <p:cNvPr id="32" name="Text Box 35"/>
          <p:cNvSpPr txBox="1">
            <a:spLocks noChangeArrowheads="1"/>
          </p:cNvSpPr>
          <p:nvPr/>
        </p:nvSpPr>
        <p:spPr bwMode="auto">
          <a:xfrm>
            <a:off x="41694623" y="387972"/>
            <a:ext cx="8761052" cy="1320408"/>
          </a:xfrm>
          <a:prstGeom prst="rect">
            <a:avLst/>
          </a:prstGeom>
          <a:noFill/>
          <a:ln w="1905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88442" tIns="44219" rIns="88442" bIns="44219">
            <a:spAutoFit/>
          </a:bodyPr>
          <a:lstStyle>
            <a:lvl1pPr defTabSz="4314825">
              <a:defRPr>
                <a:solidFill>
                  <a:schemeClr val="tx1"/>
                </a:solidFill>
                <a:latin typeface="Arial" pitchFamily="34" charset="0"/>
              </a:defRPr>
            </a:lvl1pPr>
            <a:lvl2pPr defTabSz="4314825">
              <a:defRPr>
                <a:solidFill>
                  <a:schemeClr val="tx1"/>
                </a:solidFill>
                <a:latin typeface="Arial" pitchFamily="34" charset="0"/>
              </a:defRPr>
            </a:lvl2pPr>
            <a:lvl3pPr defTabSz="4314825">
              <a:defRPr>
                <a:solidFill>
                  <a:schemeClr val="tx1"/>
                </a:solidFill>
                <a:latin typeface="Arial" pitchFamily="34" charset="0"/>
              </a:defRPr>
            </a:lvl3pPr>
            <a:lvl4pPr defTabSz="4314825">
              <a:defRPr>
                <a:solidFill>
                  <a:schemeClr val="tx1"/>
                </a:solidFill>
                <a:latin typeface="Arial" pitchFamily="34" charset="0"/>
              </a:defRPr>
            </a:lvl4pPr>
            <a:lvl5pPr defTabSz="4314825">
              <a:defRPr>
                <a:solidFill>
                  <a:schemeClr val="tx1"/>
                </a:solidFill>
                <a:latin typeface="Arial" pitchFamily="34" charset="0"/>
              </a:defRPr>
            </a:lvl5pPr>
            <a:lvl6pPr defTabSz="4314825" fontAlgn="base">
              <a:spcBef>
                <a:spcPct val="0"/>
              </a:spcBef>
              <a:spcAft>
                <a:spcPct val="0"/>
              </a:spcAft>
              <a:defRPr>
                <a:solidFill>
                  <a:schemeClr val="tx1"/>
                </a:solidFill>
                <a:latin typeface="Arial" pitchFamily="34" charset="0"/>
              </a:defRPr>
            </a:lvl6pPr>
            <a:lvl7pPr defTabSz="4314825" fontAlgn="base">
              <a:spcBef>
                <a:spcPct val="0"/>
              </a:spcBef>
              <a:spcAft>
                <a:spcPct val="0"/>
              </a:spcAft>
              <a:defRPr>
                <a:solidFill>
                  <a:schemeClr val="tx1"/>
                </a:solidFill>
                <a:latin typeface="Arial" pitchFamily="34" charset="0"/>
              </a:defRPr>
            </a:lvl7pPr>
            <a:lvl8pPr defTabSz="4314825" fontAlgn="base">
              <a:spcBef>
                <a:spcPct val="0"/>
              </a:spcBef>
              <a:spcAft>
                <a:spcPct val="0"/>
              </a:spcAft>
              <a:defRPr>
                <a:solidFill>
                  <a:schemeClr val="tx1"/>
                </a:solidFill>
                <a:latin typeface="Arial" pitchFamily="34" charset="0"/>
              </a:defRPr>
            </a:lvl8pPr>
            <a:lvl9pPr defTabSz="4314825" fontAlgn="base">
              <a:spcBef>
                <a:spcPct val="0"/>
              </a:spcBef>
              <a:spcAft>
                <a:spcPct val="0"/>
              </a:spcAft>
              <a:defRPr>
                <a:solidFill>
                  <a:schemeClr val="tx1"/>
                </a:solidFill>
                <a:latin typeface="Arial" pitchFamily="34" charset="0"/>
              </a:defRPr>
            </a:lvl9pPr>
          </a:lstStyle>
          <a:p>
            <a:pPr algn="ctr">
              <a:spcBef>
                <a:spcPct val="50000"/>
              </a:spcBef>
            </a:pPr>
            <a:r>
              <a:rPr lang="en-US" sz="3200" b="0" i="1" dirty="0"/>
              <a:t>Poster </a:t>
            </a:r>
            <a:r>
              <a:rPr lang="en-US" sz="3200" b="0" i="1" dirty="0" smtClean="0"/>
              <a:t>T-602 presented </a:t>
            </a:r>
            <a:r>
              <a:rPr lang="en-US" sz="3200" b="0" i="1" dirty="0"/>
              <a:t>at </a:t>
            </a:r>
            <a:r>
              <a:rPr lang="en-US" sz="3200" b="0" i="1" dirty="0" err="1" smtClean="0"/>
              <a:t>Fluoros</a:t>
            </a:r>
            <a:r>
              <a:rPr lang="en-US" sz="3200" b="0" i="1" dirty="0" smtClean="0"/>
              <a:t> 2015</a:t>
            </a:r>
          </a:p>
          <a:p>
            <a:pPr algn="ctr">
              <a:spcBef>
                <a:spcPct val="50000"/>
              </a:spcBef>
            </a:pPr>
            <a:r>
              <a:rPr lang="en-US" sz="3200" b="0" i="1" dirty="0" smtClean="0"/>
              <a:t>13-15 July 2015, </a:t>
            </a:r>
            <a:r>
              <a:rPr lang="en-US" sz="3200" i="1" dirty="0" smtClean="0"/>
              <a:t>Golden, CO</a:t>
            </a:r>
            <a:endParaRPr lang="en-US" sz="3200" b="0" i="1" dirty="0"/>
          </a:p>
        </p:txBody>
      </p:sp>
      <p:pic>
        <p:nvPicPr>
          <p:cNvPr id="33"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91907" y="469900"/>
            <a:ext cx="6934200" cy="2114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4" name="Text Box 18"/>
          <p:cNvSpPr txBox="1">
            <a:spLocks noChangeArrowheads="1"/>
          </p:cNvSpPr>
          <p:nvPr/>
        </p:nvSpPr>
        <p:spPr bwMode="auto">
          <a:xfrm>
            <a:off x="39218622" y="27332390"/>
            <a:ext cx="11487159" cy="50627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1305" tIns="45652" rIns="91305" bIns="45652">
            <a:spAutoFit/>
          </a:bodyPr>
          <a:lstStyle>
            <a:lvl1pPr defTabSz="4314825">
              <a:defRPr>
                <a:solidFill>
                  <a:schemeClr val="tx1"/>
                </a:solidFill>
                <a:latin typeface="Arial" pitchFamily="34" charset="0"/>
              </a:defRPr>
            </a:lvl1pPr>
            <a:lvl2pPr marL="471488" defTabSz="4314825">
              <a:defRPr>
                <a:solidFill>
                  <a:schemeClr val="tx1"/>
                </a:solidFill>
                <a:latin typeface="Arial" pitchFamily="34" charset="0"/>
              </a:defRPr>
            </a:lvl2pPr>
            <a:lvl3pPr marL="944563" defTabSz="4314825">
              <a:defRPr>
                <a:solidFill>
                  <a:schemeClr val="tx1"/>
                </a:solidFill>
                <a:latin typeface="Arial" pitchFamily="34" charset="0"/>
              </a:defRPr>
            </a:lvl3pPr>
            <a:lvl4pPr marL="1416050" defTabSz="4314825">
              <a:defRPr>
                <a:solidFill>
                  <a:schemeClr val="tx1"/>
                </a:solidFill>
                <a:latin typeface="Arial" pitchFamily="34" charset="0"/>
              </a:defRPr>
            </a:lvl4pPr>
            <a:lvl5pPr marL="1887538" defTabSz="4314825">
              <a:defRPr>
                <a:solidFill>
                  <a:schemeClr val="tx1"/>
                </a:solidFill>
                <a:latin typeface="Arial" pitchFamily="34" charset="0"/>
              </a:defRPr>
            </a:lvl5pPr>
            <a:lvl6pPr marL="2344738" defTabSz="4314825" fontAlgn="base">
              <a:spcBef>
                <a:spcPct val="0"/>
              </a:spcBef>
              <a:spcAft>
                <a:spcPct val="0"/>
              </a:spcAft>
              <a:defRPr>
                <a:solidFill>
                  <a:schemeClr val="tx1"/>
                </a:solidFill>
                <a:latin typeface="Arial" pitchFamily="34" charset="0"/>
              </a:defRPr>
            </a:lvl6pPr>
            <a:lvl7pPr marL="2801938" defTabSz="4314825" fontAlgn="base">
              <a:spcBef>
                <a:spcPct val="0"/>
              </a:spcBef>
              <a:spcAft>
                <a:spcPct val="0"/>
              </a:spcAft>
              <a:defRPr>
                <a:solidFill>
                  <a:schemeClr val="tx1"/>
                </a:solidFill>
                <a:latin typeface="Arial" pitchFamily="34" charset="0"/>
              </a:defRPr>
            </a:lvl7pPr>
            <a:lvl8pPr marL="3259138" defTabSz="4314825" fontAlgn="base">
              <a:spcBef>
                <a:spcPct val="0"/>
              </a:spcBef>
              <a:spcAft>
                <a:spcPct val="0"/>
              </a:spcAft>
              <a:defRPr>
                <a:solidFill>
                  <a:schemeClr val="tx1"/>
                </a:solidFill>
                <a:latin typeface="Arial" pitchFamily="34" charset="0"/>
              </a:defRPr>
            </a:lvl8pPr>
            <a:lvl9pPr marL="3716338" defTabSz="4314825" fontAlgn="base">
              <a:spcBef>
                <a:spcPct val="0"/>
              </a:spcBef>
              <a:spcAft>
                <a:spcPct val="0"/>
              </a:spcAft>
              <a:defRPr>
                <a:solidFill>
                  <a:schemeClr val="tx1"/>
                </a:solidFill>
                <a:latin typeface="Arial" pitchFamily="34" charset="0"/>
              </a:defRPr>
            </a:lvl9pPr>
          </a:lstStyle>
          <a:p>
            <a:pPr marL="342900" indent="-342900">
              <a:spcBef>
                <a:spcPts val="600"/>
              </a:spcBef>
              <a:buFont typeface="+mj-lt"/>
              <a:buAutoNum type="arabicPeriod"/>
            </a:pPr>
            <a:r>
              <a:rPr lang="en-US" sz="1800" dirty="0" err="1" smtClean="0"/>
              <a:t>Buck</a:t>
            </a:r>
            <a:r>
              <a:rPr lang="en-US" sz="1800" dirty="0" err="1"/>
              <a:t>,</a:t>
            </a:r>
            <a:r>
              <a:rPr lang="en-US" sz="1800" dirty="0"/>
              <a:t> </a:t>
            </a:r>
            <a:r>
              <a:rPr lang="en-US" sz="1800" dirty="0" smtClean="0"/>
              <a:t>et al., </a:t>
            </a:r>
            <a:r>
              <a:rPr lang="en-US" sz="1800" b="1" dirty="0"/>
              <a:t>2011</a:t>
            </a:r>
            <a:r>
              <a:rPr lang="en-US" sz="1800" dirty="0"/>
              <a:t>. Perfluoroalkyl and polyfluoroalkyl substances in the environment: Terminology, classification, and origins. </a:t>
            </a:r>
            <a:r>
              <a:rPr lang="en-US" sz="1800" i="1" dirty="0"/>
              <a:t>Integrated Environmental Assessment and Management </a:t>
            </a:r>
            <a:r>
              <a:rPr lang="en-US" sz="1800" dirty="0" smtClean="0"/>
              <a:t>7:513-541.</a:t>
            </a:r>
          </a:p>
          <a:p>
            <a:pPr marL="342900" indent="-342900">
              <a:spcBef>
                <a:spcPts val="600"/>
              </a:spcBef>
              <a:buFont typeface="+mj-lt"/>
              <a:buAutoNum type="arabicPeriod"/>
            </a:pPr>
            <a:r>
              <a:rPr lang="en-GB" sz="1800" dirty="0" smtClean="0">
                <a:latin typeface="ZurichBT-BoldExtraCondensed" charset="0"/>
              </a:rPr>
              <a:t>OECD Environment </a:t>
            </a:r>
            <a:r>
              <a:rPr lang="en-GB" sz="1800" dirty="0">
                <a:latin typeface="ZurichBT-BoldExtraCondensed" charset="0"/>
              </a:rPr>
              <a:t>Directorate, </a:t>
            </a:r>
            <a:r>
              <a:rPr lang="en-GB" sz="1800" b="1" dirty="0" smtClean="0">
                <a:latin typeface="ZurichBT-BoldExtraCondensed" charset="0"/>
              </a:rPr>
              <a:t>2013</a:t>
            </a:r>
            <a:r>
              <a:rPr lang="en-GB" sz="1800" dirty="0" smtClean="0">
                <a:latin typeface="ZurichBT-BoldExtraCondensed" charset="0"/>
              </a:rPr>
              <a:t>. </a:t>
            </a:r>
            <a:r>
              <a:rPr lang="en-GB" sz="1800" dirty="0">
                <a:latin typeface="ZurichBT-BoldExtraCondensed" charset="0"/>
              </a:rPr>
              <a:t>OECD/UNEP Global PFC Group, Synthesis paper on per- and </a:t>
            </a:r>
            <a:r>
              <a:rPr lang="en-GB" sz="1800" dirty="0" smtClean="0">
                <a:latin typeface="ZurichBT-BoldExtraCondensed" charset="0"/>
              </a:rPr>
              <a:t>polyfluorinated </a:t>
            </a:r>
            <a:r>
              <a:rPr lang="en-GB" sz="1800" dirty="0">
                <a:latin typeface="ZurichBT-BoldExtraCondensed" charset="0"/>
              </a:rPr>
              <a:t>chemicals (</a:t>
            </a:r>
            <a:r>
              <a:rPr lang="en-GB" sz="1800" dirty="0" smtClean="0">
                <a:latin typeface="ZurichBT-BoldExtraCondensed" charset="0"/>
              </a:rPr>
              <a:t>PFCs).</a:t>
            </a:r>
            <a:endParaRPr lang="en-GB" sz="1800" dirty="0">
              <a:latin typeface="ZurichBT-BoldExtraCondensed" charset="0"/>
            </a:endParaRPr>
          </a:p>
          <a:p>
            <a:pPr marL="342900" indent="-342900">
              <a:spcBef>
                <a:spcPts val="600"/>
              </a:spcBef>
              <a:buFont typeface="+mj-lt"/>
              <a:buAutoNum type="arabicPeriod"/>
            </a:pPr>
            <a:r>
              <a:rPr lang="en-GB" sz="1800" dirty="0" err="1" smtClean="0">
                <a:latin typeface="ZurichBT-BoldExtraCondensed" charset="0"/>
              </a:rPr>
              <a:t>FluoroCouncil</a:t>
            </a:r>
            <a:r>
              <a:rPr lang="en-GB" sz="1800" dirty="0" smtClean="0">
                <a:latin typeface="ZurichBT-BoldExtraCondensed" charset="0"/>
              </a:rPr>
              <a:t>: </a:t>
            </a:r>
            <a:r>
              <a:rPr lang="en-GB" sz="1800" dirty="0">
                <a:latin typeface="ZurichBT-BoldExtraCondensed" charset="0"/>
              </a:rPr>
              <a:t> </a:t>
            </a:r>
            <a:r>
              <a:rPr lang="en-GB" sz="1800" dirty="0" smtClean="0">
                <a:latin typeface="ZurichBT-BoldExtraCondensed" charset="0"/>
                <a:hlinkClick r:id="rId3"/>
              </a:rPr>
              <a:t>www.fluorocouncil.org</a:t>
            </a:r>
            <a:r>
              <a:rPr lang="en-GB" sz="1800" dirty="0" smtClean="0">
                <a:latin typeface="ZurichBT-BoldExtraCondensed" charset="0"/>
              </a:rPr>
              <a:t> </a:t>
            </a:r>
          </a:p>
          <a:p>
            <a:pPr marL="342900" indent="-342900">
              <a:spcBef>
                <a:spcPts val="600"/>
              </a:spcBef>
              <a:buFont typeface="+mj-lt"/>
              <a:buAutoNum type="arabicPeriod"/>
            </a:pPr>
            <a:r>
              <a:rPr lang="en-GB" sz="1800" dirty="0" smtClean="0">
                <a:latin typeface="ZurichBT-BoldExtraCondensed" charset="0"/>
              </a:rPr>
              <a:t>ECHA, </a:t>
            </a:r>
            <a:r>
              <a:rPr lang="en-GB" sz="1800" b="1" dirty="0" smtClean="0">
                <a:latin typeface="ZurichBT-BoldExtraCondensed" charset="0"/>
              </a:rPr>
              <a:t>2014</a:t>
            </a:r>
            <a:r>
              <a:rPr lang="en-GB" sz="1800" dirty="0" smtClean="0">
                <a:latin typeface="ZurichBT-BoldExtraCondensed" charset="0"/>
              </a:rPr>
              <a:t>.  Annex XV Restriction Report; Proposal for a Restriction, Perfluorooctanoic Acid (PFOA), PFOA salts and PFOA-related substances.</a:t>
            </a:r>
            <a:endParaRPr lang="en-US" altLang="en-US" sz="1800" dirty="0" smtClean="0"/>
          </a:p>
          <a:p>
            <a:pPr marL="342900" indent="-342900">
              <a:spcBef>
                <a:spcPts val="600"/>
              </a:spcBef>
              <a:buFont typeface="+mj-lt"/>
              <a:buAutoNum type="arabicPeriod"/>
            </a:pPr>
            <a:r>
              <a:rPr lang="en-US" sz="1800" dirty="0" smtClean="0"/>
              <a:t>ECHA: PAC-RMOA and hazard assessment activities:  </a:t>
            </a:r>
            <a:r>
              <a:rPr lang="en-US" sz="1800" dirty="0"/>
              <a:t>perfluorohexane-1-sulphonic </a:t>
            </a:r>
            <a:r>
              <a:rPr lang="en-US" sz="1800" dirty="0" smtClean="0"/>
              <a:t>acid; May 4, 2015;  </a:t>
            </a:r>
            <a:r>
              <a:rPr lang="en-US" sz="1800" dirty="0">
                <a:hlinkClick r:id="rId4"/>
              </a:rPr>
              <a:t>http://www.echa.europa.eu/web/guest/addressing-chemicals-of-concern/substances-of-potential-concern/pact/-/</a:t>
            </a:r>
            <a:r>
              <a:rPr lang="en-US" sz="1800" dirty="0" smtClean="0">
                <a:hlinkClick r:id="rId4"/>
              </a:rPr>
              <a:t>substance-rev/8834/term</a:t>
            </a:r>
            <a:endParaRPr lang="en-US" sz="1800" dirty="0" smtClean="0"/>
          </a:p>
          <a:p>
            <a:pPr marL="342900" indent="-342900">
              <a:spcBef>
                <a:spcPts val="600"/>
              </a:spcBef>
              <a:buFont typeface="+mj-lt"/>
              <a:buAutoNum type="arabicPeriod"/>
            </a:pPr>
            <a:r>
              <a:rPr lang="en-US" sz="1800" dirty="0" smtClean="0"/>
              <a:t>Environ International Corporation, </a:t>
            </a:r>
            <a:r>
              <a:rPr lang="en-US" sz="1800" b="1" dirty="0" smtClean="0"/>
              <a:t>2014</a:t>
            </a:r>
            <a:r>
              <a:rPr lang="en-US" sz="1800" dirty="0" smtClean="0"/>
              <a:t>. ; “Assessment of POP Criteria for Specific Short-chain </a:t>
            </a:r>
            <a:r>
              <a:rPr lang="en-US" sz="1800" dirty="0" err="1" smtClean="0"/>
              <a:t>Perfluorinated</a:t>
            </a:r>
            <a:r>
              <a:rPr lang="en-US" sz="1800" dirty="0" smtClean="0"/>
              <a:t> Alkyl Substances.</a:t>
            </a:r>
            <a:r>
              <a:rPr lang="en-GB" sz="1800" dirty="0" smtClean="0">
                <a:latin typeface="ZurichBT-BoldExtraCondensed" charset="0"/>
              </a:rPr>
              <a:t> </a:t>
            </a:r>
          </a:p>
          <a:p>
            <a:pPr marL="342900" indent="-342900">
              <a:spcBef>
                <a:spcPts val="600"/>
              </a:spcBef>
              <a:buFont typeface="+mj-lt"/>
              <a:buAutoNum type="arabicPeriod"/>
            </a:pPr>
            <a:r>
              <a:rPr lang="en-GB" sz="1800" b="0" dirty="0" smtClean="0">
                <a:latin typeface="ZurichBT-BoldExtraCondensed" charset="0"/>
              </a:rPr>
              <a:t>Stockholm Convention on Persistent Organic Pollutants, Annex D </a:t>
            </a:r>
            <a:r>
              <a:rPr lang="en-GB" sz="1800" dirty="0">
                <a:latin typeface="ZurichBT-BoldExtraCondensed" charset="0"/>
              </a:rPr>
              <a:t>POP Criteria; </a:t>
            </a:r>
            <a:r>
              <a:rPr lang="en-GB" sz="1800" dirty="0" smtClean="0">
                <a:latin typeface="ZurichBT-BoldExtraCondensed" charset="0"/>
                <a:hlinkClick r:id="rId5"/>
              </a:rPr>
              <a:t>http</a:t>
            </a:r>
            <a:r>
              <a:rPr lang="en-GB" sz="1800" dirty="0">
                <a:latin typeface="ZurichBT-BoldExtraCondensed" charset="0"/>
                <a:hlinkClick r:id="rId5"/>
              </a:rPr>
              <a:t>://</a:t>
            </a:r>
            <a:r>
              <a:rPr lang="en-GB" sz="1800" dirty="0" smtClean="0">
                <a:latin typeface="ZurichBT-BoldExtraCondensed" charset="0"/>
                <a:hlinkClick r:id="rId5"/>
              </a:rPr>
              <a:t>www.pops.int/documents/convtext/convtext_en.pdf</a:t>
            </a:r>
            <a:r>
              <a:rPr lang="en-GB" sz="1800" dirty="0" smtClean="0">
                <a:latin typeface="ZurichBT-BoldExtraCondensed" charset="0"/>
              </a:rPr>
              <a:t> </a:t>
            </a:r>
          </a:p>
          <a:p>
            <a:pPr marL="342900" indent="-342900">
              <a:spcBef>
                <a:spcPts val="600"/>
              </a:spcBef>
              <a:buFont typeface="+mj-lt"/>
              <a:buAutoNum type="arabicPeriod"/>
            </a:pPr>
            <a:r>
              <a:rPr lang="en-GB" sz="1800" b="0" dirty="0" smtClean="0">
                <a:latin typeface="ZurichBT-BoldExtraCondensed" charset="0"/>
              </a:rPr>
              <a:t>Russell et al., </a:t>
            </a:r>
            <a:r>
              <a:rPr lang="en-GB" sz="1800" b="1" dirty="0" smtClean="0">
                <a:latin typeface="ZurichBT-BoldExtraCondensed" charset="0"/>
              </a:rPr>
              <a:t>2013</a:t>
            </a:r>
            <a:r>
              <a:rPr lang="en-GB" sz="1800" b="0" dirty="0" smtClean="0">
                <a:latin typeface="ZurichBT-BoldExtraCondensed" charset="0"/>
              </a:rPr>
              <a:t>.  </a:t>
            </a:r>
            <a:r>
              <a:rPr lang="en-GB" sz="1800" b="0" dirty="0">
                <a:latin typeface="ZurichBT-BoldExtraCondensed" charset="0"/>
              </a:rPr>
              <a:t>Elimination kinetics of perfluorohexanoic acid in humans and comparison with mouse, rat and monkey.  </a:t>
            </a:r>
            <a:r>
              <a:rPr lang="en-GB" sz="1800" b="0" i="1" dirty="0" smtClean="0">
                <a:latin typeface="ZurichBT-BoldExtraCondensed" charset="0"/>
              </a:rPr>
              <a:t>Chemosphere</a:t>
            </a:r>
            <a:r>
              <a:rPr lang="en-GB" sz="1800" dirty="0">
                <a:latin typeface="ZurichBT-BoldExtraCondensed" charset="0"/>
              </a:rPr>
              <a:t> </a:t>
            </a:r>
            <a:r>
              <a:rPr lang="en-GB" sz="1800" dirty="0" smtClean="0">
                <a:latin typeface="ZurichBT-BoldExtraCondensed" charset="0"/>
              </a:rPr>
              <a:t>93:2419-2425.</a:t>
            </a:r>
            <a:endParaRPr lang="en-GB" sz="1800" b="0" dirty="0">
              <a:latin typeface="ZurichBT-BoldExtraCondensed" charset="0"/>
            </a:endParaRPr>
          </a:p>
        </p:txBody>
      </p:sp>
      <p:sp>
        <p:nvSpPr>
          <p:cNvPr id="35" name="Diamond 34"/>
          <p:cNvSpPr/>
          <p:nvPr/>
        </p:nvSpPr>
        <p:spPr>
          <a:xfrm>
            <a:off x="38876360" y="26169774"/>
            <a:ext cx="914400" cy="914400"/>
          </a:xfrm>
          <a:prstGeom prst="diamond">
            <a:avLst/>
          </a:prstGeom>
          <a:solidFill>
            <a:srgbClr val="0000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3"/>
          <p:cNvSpPr>
            <a:spLocks noChangeArrowheads="1"/>
          </p:cNvSpPr>
          <p:nvPr/>
        </p:nvSpPr>
        <p:spPr bwMode="auto">
          <a:xfrm>
            <a:off x="40344721" y="26169774"/>
            <a:ext cx="4275716" cy="7593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01600" tIns="50800" rIns="101600" bIns="50800" anchor="ctr"/>
          <a:lstStyle/>
          <a:p>
            <a:pPr>
              <a:spcBef>
                <a:spcPct val="50000"/>
              </a:spcBef>
            </a:pPr>
            <a:r>
              <a:rPr lang="en-US" sz="4400" b="1" dirty="0" smtClean="0">
                <a:solidFill>
                  <a:srgbClr val="0000FF"/>
                </a:solidFill>
              </a:rPr>
              <a:t>References</a:t>
            </a:r>
            <a:endParaRPr lang="en-US" sz="4400" b="1" dirty="0">
              <a:solidFill>
                <a:srgbClr val="0000FF"/>
              </a:solidFill>
            </a:endParaRPr>
          </a:p>
        </p:txBody>
      </p:sp>
      <p:grpSp>
        <p:nvGrpSpPr>
          <p:cNvPr id="9" name="Group 8"/>
          <p:cNvGrpSpPr/>
          <p:nvPr/>
        </p:nvGrpSpPr>
        <p:grpSpPr>
          <a:xfrm>
            <a:off x="12598853" y="13738837"/>
            <a:ext cx="10902087" cy="6766096"/>
            <a:chOff x="12598853" y="13738837"/>
            <a:chExt cx="10902087" cy="6766096"/>
          </a:xfrm>
        </p:grpSpPr>
        <p:sp>
          <p:nvSpPr>
            <p:cNvPr id="24" name="Text Box 7"/>
            <p:cNvSpPr txBox="1">
              <a:spLocks noChangeArrowheads="1"/>
            </p:cNvSpPr>
            <p:nvPr/>
          </p:nvSpPr>
          <p:spPr bwMode="auto">
            <a:xfrm>
              <a:off x="12615004" y="15057425"/>
              <a:ext cx="10885936" cy="544750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1305" tIns="45652" rIns="91305" bIns="45652">
              <a:spAutoFit/>
            </a:bodyPr>
            <a:lstStyle>
              <a:lvl1pPr defTabSz="4314825">
                <a:defRPr>
                  <a:solidFill>
                    <a:schemeClr val="tx1"/>
                  </a:solidFill>
                  <a:latin typeface="Arial" pitchFamily="34" charset="0"/>
                </a:defRPr>
              </a:lvl1pPr>
              <a:lvl2pPr marL="471488" defTabSz="4314825">
                <a:defRPr>
                  <a:solidFill>
                    <a:schemeClr val="tx1"/>
                  </a:solidFill>
                  <a:latin typeface="Arial" pitchFamily="34" charset="0"/>
                </a:defRPr>
              </a:lvl2pPr>
              <a:lvl3pPr marL="944563" defTabSz="4314825">
                <a:defRPr>
                  <a:solidFill>
                    <a:schemeClr val="tx1"/>
                  </a:solidFill>
                  <a:latin typeface="Arial" pitchFamily="34" charset="0"/>
                </a:defRPr>
              </a:lvl3pPr>
              <a:lvl4pPr marL="1416050" defTabSz="4314825">
                <a:defRPr>
                  <a:solidFill>
                    <a:schemeClr val="tx1"/>
                  </a:solidFill>
                  <a:latin typeface="Arial" pitchFamily="34" charset="0"/>
                </a:defRPr>
              </a:lvl4pPr>
              <a:lvl5pPr marL="1887538" defTabSz="4314825">
                <a:defRPr>
                  <a:solidFill>
                    <a:schemeClr val="tx1"/>
                  </a:solidFill>
                  <a:latin typeface="Arial" pitchFamily="34" charset="0"/>
                </a:defRPr>
              </a:lvl5pPr>
              <a:lvl6pPr marL="2344738" defTabSz="4314825" fontAlgn="base">
                <a:spcBef>
                  <a:spcPct val="0"/>
                </a:spcBef>
                <a:spcAft>
                  <a:spcPct val="0"/>
                </a:spcAft>
                <a:defRPr>
                  <a:solidFill>
                    <a:schemeClr val="tx1"/>
                  </a:solidFill>
                  <a:latin typeface="Arial" pitchFamily="34" charset="0"/>
                </a:defRPr>
              </a:lvl6pPr>
              <a:lvl7pPr marL="2801938" defTabSz="4314825" fontAlgn="base">
                <a:spcBef>
                  <a:spcPct val="0"/>
                </a:spcBef>
                <a:spcAft>
                  <a:spcPct val="0"/>
                </a:spcAft>
                <a:defRPr>
                  <a:solidFill>
                    <a:schemeClr val="tx1"/>
                  </a:solidFill>
                  <a:latin typeface="Arial" pitchFamily="34" charset="0"/>
                </a:defRPr>
              </a:lvl7pPr>
              <a:lvl8pPr marL="3259138" defTabSz="4314825" fontAlgn="base">
                <a:spcBef>
                  <a:spcPct val="0"/>
                </a:spcBef>
                <a:spcAft>
                  <a:spcPct val="0"/>
                </a:spcAft>
                <a:defRPr>
                  <a:solidFill>
                    <a:schemeClr val="tx1"/>
                  </a:solidFill>
                  <a:latin typeface="Arial" pitchFamily="34" charset="0"/>
                </a:defRPr>
              </a:lvl8pPr>
              <a:lvl9pPr marL="3716338" defTabSz="4314825" fontAlgn="base">
                <a:spcBef>
                  <a:spcPct val="0"/>
                </a:spcBef>
                <a:spcAft>
                  <a:spcPct val="0"/>
                </a:spcAft>
                <a:defRPr>
                  <a:solidFill>
                    <a:schemeClr val="tx1"/>
                  </a:solidFill>
                  <a:latin typeface="Arial" pitchFamily="34" charset="0"/>
                </a:defRPr>
              </a:lvl9pPr>
            </a:lstStyle>
            <a:p>
              <a:pPr marL="1314450" indent="-1314450" algn="just">
                <a:spcBef>
                  <a:spcPct val="50000"/>
                </a:spcBef>
              </a:pPr>
              <a:r>
                <a:rPr lang="en-US" sz="3200" b="1" dirty="0">
                  <a:solidFill>
                    <a:srgbClr val="006600"/>
                  </a:solidFill>
                </a:rPr>
                <a:t>FACT: </a:t>
              </a:r>
              <a:r>
                <a:rPr lang="en-US" sz="3200" b="1" dirty="0" smtClean="0">
                  <a:solidFill>
                    <a:srgbClr val="006600"/>
                  </a:solidFill>
                </a:rPr>
                <a:t>PFOA is not used as a stain repellent and does not provide oil and water repellency on textiles.  PFOA is a highly water soluble surfactant.</a:t>
              </a:r>
              <a:endParaRPr lang="en-US" sz="3200" b="1" dirty="0">
                <a:solidFill>
                  <a:srgbClr val="006600"/>
                </a:solidFill>
              </a:endParaRPr>
            </a:p>
            <a:p>
              <a:pPr algn="just">
                <a:spcBef>
                  <a:spcPct val="50000"/>
                </a:spcBef>
              </a:pPr>
              <a:r>
                <a:rPr lang="en-GB" sz="2400" b="0" dirty="0" smtClean="0"/>
                <a:t>The major global commercial use for PFOA/APFO (ammonium or sodium salt of PFOA) was/is </a:t>
              </a:r>
              <a:r>
                <a:rPr lang="en-GB" sz="2400" dirty="0" smtClean="0"/>
                <a:t>as a polymerization processing aid in fluoropolymer manufacturing for certain grades of PTFE, FEP (fluorinated ethylene propylene, PFA (</a:t>
              </a:r>
              <a:r>
                <a:rPr lang="en-GB" sz="2400" dirty="0" err="1" smtClean="0"/>
                <a:t>perfluoroalkoxy</a:t>
              </a:r>
              <a:r>
                <a:rPr lang="en-GB" sz="2400" dirty="0" smtClean="0"/>
                <a:t> alkane), and PVDF (</a:t>
              </a:r>
              <a:r>
                <a:rPr lang="en-GB" sz="2400" dirty="0" err="1" smtClean="0"/>
                <a:t>polyvinylidene</a:t>
              </a:r>
              <a:r>
                <a:rPr lang="en-GB" sz="2400" dirty="0" smtClean="0"/>
                <a:t> fluoride).</a:t>
              </a:r>
            </a:p>
            <a:p>
              <a:pPr algn="just">
                <a:spcBef>
                  <a:spcPct val="50000"/>
                </a:spcBef>
              </a:pPr>
              <a:r>
                <a:rPr lang="en-GB" sz="2400" b="0" dirty="0" smtClean="0"/>
                <a:t>Applications for PFOA or its salts</a:t>
              </a:r>
              <a:r>
                <a:rPr lang="en-GB" sz="2400" b="0" baseline="30000" dirty="0" smtClean="0"/>
                <a:t>4</a:t>
              </a:r>
              <a:r>
                <a:rPr lang="en-GB" sz="2400" b="0" dirty="0" smtClean="0"/>
                <a:t>  are:</a:t>
              </a:r>
            </a:p>
            <a:p>
              <a:pPr marL="1287463" lvl="2" indent="-342900" algn="just">
                <a:spcBef>
                  <a:spcPct val="50000"/>
                </a:spcBef>
                <a:buFont typeface="Arial" panose="020B0604020202020204" pitchFamily="34" charset="0"/>
                <a:buChar char="•"/>
              </a:pPr>
              <a:r>
                <a:rPr lang="en-GB" sz="2400" dirty="0" smtClean="0"/>
                <a:t>Polymerization Processing Aid (Major Use)</a:t>
              </a:r>
            </a:p>
            <a:p>
              <a:pPr marL="1287463" lvl="2" indent="-342900" algn="just">
                <a:spcBef>
                  <a:spcPct val="50000"/>
                </a:spcBef>
                <a:buFont typeface="Arial" panose="020B0604020202020204" pitchFamily="34" charset="0"/>
                <a:buChar char="•"/>
              </a:pPr>
              <a:r>
                <a:rPr lang="en-GB" sz="2400" dirty="0" smtClean="0"/>
                <a:t>Surfactant in the Semiconductor Industry (Minor Use)</a:t>
              </a:r>
            </a:p>
            <a:p>
              <a:pPr marL="1287463" lvl="2" indent="-342900" algn="just">
                <a:spcBef>
                  <a:spcPct val="50000"/>
                </a:spcBef>
                <a:buFont typeface="Arial" panose="020B0604020202020204" pitchFamily="34" charset="0"/>
                <a:buChar char="•"/>
              </a:pPr>
              <a:r>
                <a:rPr lang="en-GB" sz="2400" dirty="0" smtClean="0"/>
                <a:t>Photographic Industry (Minor Use)</a:t>
              </a:r>
            </a:p>
          </p:txBody>
        </p:sp>
        <p:sp>
          <p:nvSpPr>
            <p:cNvPr id="41" name="Diamond 40"/>
            <p:cNvSpPr/>
            <p:nvPr/>
          </p:nvSpPr>
          <p:spPr>
            <a:xfrm>
              <a:off x="12598853" y="13738837"/>
              <a:ext cx="914400" cy="914400"/>
            </a:xfrm>
            <a:prstGeom prst="diamond">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93"/>
            <p:cNvSpPr>
              <a:spLocks noChangeArrowheads="1"/>
            </p:cNvSpPr>
            <p:nvPr/>
          </p:nvSpPr>
          <p:spPr bwMode="auto">
            <a:xfrm>
              <a:off x="14067214" y="13893167"/>
              <a:ext cx="8565106" cy="7593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01600" tIns="50800" rIns="101600" bIns="50800" anchor="ctr"/>
            <a:lstStyle/>
            <a:p>
              <a:pPr>
                <a:spcBef>
                  <a:spcPct val="50000"/>
                </a:spcBef>
              </a:pPr>
              <a:r>
                <a:rPr lang="en-US" sz="4000" b="1" dirty="0" smtClean="0">
                  <a:solidFill>
                    <a:srgbClr val="C00000"/>
                  </a:solidFill>
                </a:rPr>
                <a:t>MYTH:  PFOA is used as a stain repellent in textile applications</a:t>
              </a:r>
              <a:endParaRPr lang="en-US" sz="4000" b="1" dirty="0">
                <a:solidFill>
                  <a:srgbClr val="C00000"/>
                </a:solidFill>
              </a:endParaRPr>
            </a:p>
          </p:txBody>
        </p:sp>
      </p:grpSp>
      <p:grpSp>
        <p:nvGrpSpPr>
          <p:cNvPr id="12" name="Group 11"/>
          <p:cNvGrpSpPr/>
          <p:nvPr/>
        </p:nvGrpSpPr>
        <p:grpSpPr>
          <a:xfrm>
            <a:off x="12791019" y="23312274"/>
            <a:ext cx="11185546" cy="7405160"/>
            <a:chOff x="12791019" y="23319855"/>
            <a:chExt cx="11185546" cy="7405160"/>
          </a:xfrm>
        </p:grpSpPr>
        <p:sp>
          <p:nvSpPr>
            <p:cNvPr id="43" name="Diamond 42"/>
            <p:cNvSpPr/>
            <p:nvPr/>
          </p:nvSpPr>
          <p:spPr>
            <a:xfrm>
              <a:off x="12791019" y="23319855"/>
              <a:ext cx="914400" cy="914400"/>
            </a:xfrm>
            <a:prstGeom prst="diamond">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93"/>
            <p:cNvSpPr>
              <a:spLocks noChangeArrowheads="1"/>
            </p:cNvSpPr>
            <p:nvPr/>
          </p:nvSpPr>
          <p:spPr bwMode="auto">
            <a:xfrm>
              <a:off x="14259380" y="23319855"/>
              <a:ext cx="8211950" cy="7593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01600" tIns="50800" rIns="101600" bIns="50800" anchor="ctr"/>
            <a:lstStyle/>
            <a:p>
              <a:pPr>
                <a:spcBef>
                  <a:spcPct val="50000"/>
                </a:spcBef>
              </a:pPr>
              <a:r>
                <a:rPr lang="en-US" sz="4000" b="1" dirty="0" smtClean="0">
                  <a:solidFill>
                    <a:srgbClr val="C00000"/>
                  </a:solidFill>
                </a:rPr>
                <a:t>MYTH:  PFHxA replaced PFOA as a polymerization processing aid</a:t>
              </a:r>
              <a:endParaRPr lang="en-US" sz="4000" b="1" dirty="0">
                <a:solidFill>
                  <a:srgbClr val="C00000"/>
                </a:solidFill>
              </a:endParaRPr>
            </a:p>
          </p:txBody>
        </p:sp>
        <p:sp>
          <p:nvSpPr>
            <p:cNvPr id="45" name="Text Box 7"/>
            <p:cNvSpPr txBox="1">
              <a:spLocks noChangeArrowheads="1"/>
            </p:cNvSpPr>
            <p:nvPr/>
          </p:nvSpPr>
          <p:spPr bwMode="auto">
            <a:xfrm>
              <a:off x="12979443" y="24538843"/>
              <a:ext cx="10997122" cy="618617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1305" tIns="45652" rIns="91305" bIns="45652">
              <a:spAutoFit/>
            </a:bodyPr>
            <a:lstStyle>
              <a:lvl1pPr defTabSz="4314825">
                <a:defRPr>
                  <a:solidFill>
                    <a:schemeClr val="tx1"/>
                  </a:solidFill>
                  <a:latin typeface="Arial" pitchFamily="34" charset="0"/>
                </a:defRPr>
              </a:lvl1pPr>
              <a:lvl2pPr marL="471488" defTabSz="4314825">
                <a:defRPr>
                  <a:solidFill>
                    <a:schemeClr val="tx1"/>
                  </a:solidFill>
                  <a:latin typeface="Arial" pitchFamily="34" charset="0"/>
                </a:defRPr>
              </a:lvl2pPr>
              <a:lvl3pPr marL="944563" defTabSz="4314825">
                <a:defRPr>
                  <a:solidFill>
                    <a:schemeClr val="tx1"/>
                  </a:solidFill>
                  <a:latin typeface="Arial" pitchFamily="34" charset="0"/>
                </a:defRPr>
              </a:lvl3pPr>
              <a:lvl4pPr marL="1416050" defTabSz="4314825">
                <a:defRPr>
                  <a:solidFill>
                    <a:schemeClr val="tx1"/>
                  </a:solidFill>
                  <a:latin typeface="Arial" pitchFamily="34" charset="0"/>
                </a:defRPr>
              </a:lvl4pPr>
              <a:lvl5pPr marL="1887538" defTabSz="4314825">
                <a:defRPr>
                  <a:solidFill>
                    <a:schemeClr val="tx1"/>
                  </a:solidFill>
                  <a:latin typeface="Arial" pitchFamily="34" charset="0"/>
                </a:defRPr>
              </a:lvl5pPr>
              <a:lvl6pPr marL="2344738" defTabSz="4314825" fontAlgn="base">
                <a:spcBef>
                  <a:spcPct val="0"/>
                </a:spcBef>
                <a:spcAft>
                  <a:spcPct val="0"/>
                </a:spcAft>
                <a:defRPr>
                  <a:solidFill>
                    <a:schemeClr val="tx1"/>
                  </a:solidFill>
                  <a:latin typeface="Arial" pitchFamily="34" charset="0"/>
                </a:defRPr>
              </a:lvl6pPr>
              <a:lvl7pPr marL="2801938" defTabSz="4314825" fontAlgn="base">
                <a:spcBef>
                  <a:spcPct val="0"/>
                </a:spcBef>
                <a:spcAft>
                  <a:spcPct val="0"/>
                </a:spcAft>
                <a:defRPr>
                  <a:solidFill>
                    <a:schemeClr val="tx1"/>
                  </a:solidFill>
                  <a:latin typeface="Arial" pitchFamily="34" charset="0"/>
                </a:defRPr>
              </a:lvl7pPr>
              <a:lvl8pPr marL="3259138" defTabSz="4314825" fontAlgn="base">
                <a:spcBef>
                  <a:spcPct val="0"/>
                </a:spcBef>
                <a:spcAft>
                  <a:spcPct val="0"/>
                </a:spcAft>
                <a:defRPr>
                  <a:solidFill>
                    <a:schemeClr val="tx1"/>
                  </a:solidFill>
                  <a:latin typeface="Arial" pitchFamily="34" charset="0"/>
                </a:defRPr>
              </a:lvl8pPr>
              <a:lvl9pPr marL="3716338" defTabSz="4314825" fontAlgn="base">
                <a:spcBef>
                  <a:spcPct val="0"/>
                </a:spcBef>
                <a:spcAft>
                  <a:spcPct val="0"/>
                </a:spcAft>
                <a:defRPr>
                  <a:solidFill>
                    <a:schemeClr val="tx1"/>
                  </a:solidFill>
                  <a:latin typeface="Arial" pitchFamily="34" charset="0"/>
                </a:defRPr>
              </a:lvl9pPr>
            </a:lstStyle>
            <a:p>
              <a:pPr marL="1257300" indent="-1257300" algn="just">
                <a:spcBef>
                  <a:spcPct val="50000"/>
                </a:spcBef>
              </a:pPr>
              <a:r>
                <a:rPr lang="en-US" sz="3200" b="1" dirty="0" smtClean="0">
                  <a:solidFill>
                    <a:srgbClr val="006600"/>
                  </a:solidFill>
                </a:rPr>
                <a:t>FACT: PFHxA </a:t>
              </a:r>
              <a:r>
                <a:rPr lang="en-US" sz="3200" b="1" dirty="0">
                  <a:solidFill>
                    <a:srgbClr val="006600"/>
                  </a:solidFill>
                </a:rPr>
                <a:t>is not used as a </a:t>
              </a:r>
              <a:r>
                <a:rPr lang="en-US" sz="3200" b="1" dirty="0" smtClean="0">
                  <a:solidFill>
                    <a:srgbClr val="006600"/>
                  </a:solidFill>
                </a:rPr>
                <a:t>polymerization processing aid.  New alternative processing aid technologies are based on fluorinated ethers.</a:t>
              </a:r>
              <a:endParaRPr lang="en-GB" sz="3200" b="1" dirty="0" smtClean="0"/>
            </a:p>
            <a:p>
              <a:pPr algn="just">
                <a:spcBef>
                  <a:spcPct val="50000"/>
                </a:spcBef>
              </a:pPr>
              <a:endParaRPr lang="en-GB" sz="2400" b="0" dirty="0" smtClean="0"/>
            </a:p>
            <a:p>
              <a:pPr algn="just">
                <a:spcBef>
                  <a:spcPct val="50000"/>
                </a:spcBef>
              </a:pPr>
              <a:r>
                <a:rPr lang="en-GB" sz="2400" b="0" dirty="0" smtClean="0"/>
                <a:t>Alternative polymerization processing aids for fluoropolymer manufacture (registered under REACH):</a:t>
              </a:r>
            </a:p>
            <a:p>
              <a:pPr marL="342900" indent="-342900" algn="just">
                <a:spcBef>
                  <a:spcPct val="50000"/>
                </a:spcBef>
                <a:buFont typeface="Arial" panose="020B0604020202020204" pitchFamily="34" charset="0"/>
                <a:buChar char="•"/>
              </a:pPr>
              <a:r>
                <a:rPr lang="en-GB" sz="2400" dirty="0"/>
                <a:t>2,2,3-trifluoro-3-[</a:t>
              </a:r>
              <a:r>
                <a:rPr lang="en-GB" sz="2400" dirty="0" smtClean="0"/>
                <a:t>1,1,2,2,3,3-hexafluoro-3 (</a:t>
              </a:r>
              <a:r>
                <a:rPr lang="en-GB" sz="2400" dirty="0" err="1" smtClean="0"/>
                <a:t>trifluoromethoxy</a:t>
              </a:r>
              <a:r>
                <a:rPr lang="en-GB" sz="2400" dirty="0" smtClean="0"/>
                <a:t>)</a:t>
              </a:r>
              <a:r>
                <a:rPr lang="en-GB" sz="2400" dirty="0" err="1" smtClean="0"/>
                <a:t>propoxy</a:t>
              </a:r>
              <a:r>
                <a:rPr lang="en-GB" sz="2400" dirty="0" smtClean="0"/>
                <a:t>]</a:t>
              </a:r>
              <a:r>
                <a:rPr lang="en-GB" sz="2400" dirty="0" err="1" smtClean="0"/>
                <a:t>propanoic</a:t>
              </a:r>
              <a:r>
                <a:rPr lang="en-GB" sz="2400" dirty="0" smtClean="0"/>
                <a:t> acid </a:t>
              </a:r>
              <a:r>
                <a:rPr lang="fr-FR" sz="2400" dirty="0" smtClean="0"/>
                <a:t>    CAS</a:t>
              </a:r>
              <a:r>
                <a:rPr lang="fr-FR" sz="2400" dirty="0"/>
                <a:t>: 919005-14-4;  EC: 700-835-7</a:t>
              </a:r>
            </a:p>
            <a:p>
              <a:pPr marL="342900" indent="-342900" algn="just">
                <a:spcBef>
                  <a:spcPct val="50000"/>
                </a:spcBef>
                <a:buFont typeface="Arial" panose="020B0604020202020204" pitchFamily="34" charset="0"/>
                <a:buChar char="•"/>
              </a:pPr>
              <a:r>
                <a:rPr lang="en-GB" sz="2400" dirty="0" err="1"/>
                <a:t>perfluoro</a:t>
              </a:r>
              <a:r>
                <a:rPr lang="en-GB" sz="2400" dirty="0"/>
                <a:t>[(2-ethyloxy-ethoxy)acetic acid], </a:t>
              </a:r>
              <a:r>
                <a:rPr lang="en-GB" sz="2400" dirty="0" smtClean="0"/>
                <a:t>ammonium </a:t>
              </a:r>
              <a:r>
                <a:rPr lang="en-GB" sz="2400" dirty="0"/>
                <a:t>salt</a:t>
              </a:r>
            </a:p>
            <a:p>
              <a:pPr algn="just">
                <a:spcBef>
                  <a:spcPct val="50000"/>
                </a:spcBef>
              </a:pPr>
              <a:r>
                <a:rPr lang="fr-FR" sz="2400" dirty="0" smtClean="0"/>
                <a:t>    CAS</a:t>
              </a:r>
              <a:r>
                <a:rPr lang="fr-FR" sz="2400" dirty="0"/>
                <a:t>: 908020-52-0;  </a:t>
              </a:r>
              <a:r>
                <a:rPr lang="fr-FR" sz="2400" dirty="0" err="1"/>
                <a:t>EC:None</a:t>
              </a:r>
              <a:r>
                <a:rPr lang="fr-FR" sz="2400" dirty="0"/>
                <a:t> </a:t>
              </a:r>
              <a:r>
                <a:rPr lang="fr-FR" sz="2400" dirty="0" err="1"/>
                <a:t>assigned</a:t>
              </a:r>
              <a:endParaRPr lang="en-GB" sz="2400" dirty="0"/>
            </a:p>
            <a:p>
              <a:pPr marL="342900" indent="-342900" algn="just">
                <a:spcBef>
                  <a:spcPct val="50000"/>
                </a:spcBef>
                <a:buFont typeface="Arial" panose="020B0604020202020204" pitchFamily="34" charset="0"/>
                <a:buChar char="•"/>
              </a:pPr>
              <a:r>
                <a:rPr lang="en-GB" sz="2400" dirty="0" smtClean="0"/>
                <a:t>Ammonium 2,3,3,3-tetrafluoro-2-(</a:t>
              </a:r>
              <a:r>
                <a:rPr lang="en-GB" sz="2400" dirty="0" err="1"/>
                <a:t>heptafluoropropoxy</a:t>
              </a:r>
              <a:r>
                <a:rPr lang="en-GB" sz="2400" dirty="0" smtClean="0"/>
                <a:t>) </a:t>
              </a:r>
              <a:r>
                <a:rPr lang="en-GB" sz="2400" dirty="0" err="1" smtClean="0"/>
                <a:t>propanoate</a:t>
              </a:r>
              <a:endParaRPr lang="en-GB" sz="2400" dirty="0"/>
            </a:p>
            <a:p>
              <a:pPr algn="just">
                <a:spcBef>
                  <a:spcPct val="50000"/>
                </a:spcBef>
              </a:pPr>
              <a:r>
                <a:rPr lang="en-GB" sz="2400" dirty="0"/>
                <a:t> </a:t>
              </a:r>
              <a:r>
                <a:rPr lang="en-GB" sz="2400" dirty="0" smtClean="0"/>
                <a:t>   </a:t>
              </a:r>
              <a:r>
                <a:rPr lang="fr-FR" sz="2400" dirty="0" smtClean="0"/>
                <a:t>CAS: 62037-80-3;  EC: 700-242-3</a:t>
              </a:r>
            </a:p>
          </p:txBody>
        </p:sp>
      </p:grpSp>
      <p:grpSp>
        <p:nvGrpSpPr>
          <p:cNvPr id="10" name="Group 9"/>
          <p:cNvGrpSpPr/>
          <p:nvPr/>
        </p:nvGrpSpPr>
        <p:grpSpPr>
          <a:xfrm>
            <a:off x="24856019" y="4014967"/>
            <a:ext cx="12202617" cy="8934437"/>
            <a:chOff x="24856019" y="4014967"/>
            <a:chExt cx="12202617" cy="8934437"/>
          </a:xfrm>
        </p:grpSpPr>
        <p:sp>
          <p:nvSpPr>
            <p:cNvPr id="46" name="Text Box 7"/>
            <p:cNvSpPr txBox="1">
              <a:spLocks noChangeArrowheads="1"/>
            </p:cNvSpPr>
            <p:nvPr/>
          </p:nvSpPr>
          <p:spPr bwMode="auto">
            <a:xfrm>
              <a:off x="25274242" y="5470571"/>
              <a:ext cx="11144666" cy="74788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1305" tIns="45652" rIns="91305" bIns="45652">
              <a:spAutoFit/>
            </a:bodyPr>
            <a:lstStyle>
              <a:lvl1pPr defTabSz="4314825">
                <a:defRPr>
                  <a:solidFill>
                    <a:schemeClr val="tx1"/>
                  </a:solidFill>
                  <a:latin typeface="Arial" pitchFamily="34" charset="0"/>
                </a:defRPr>
              </a:lvl1pPr>
              <a:lvl2pPr marL="471488" defTabSz="4314825">
                <a:defRPr>
                  <a:solidFill>
                    <a:schemeClr val="tx1"/>
                  </a:solidFill>
                  <a:latin typeface="Arial" pitchFamily="34" charset="0"/>
                </a:defRPr>
              </a:lvl2pPr>
              <a:lvl3pPr marL="944563" defTabSz="4314825">
                <a:defRPr>
                  <a:solidFill>
                    <a:schemeClr val="tx1"/>
                  </a:solidFill>
                  <a:latin typeface="Arial" pitchFamily="34" charset="0"/>
                </a:defRPr>
              </a:lvl3pPr>
              <a:lvl4pPr marL="1416050" defTabSz="4314825">
                <a:defRPr>
                  <a:solidFill>
                    <a:schemeClr val="tx1"/>
                  </a:solidFill>
                  <a:latin typeface="Arial" pitchFamily="34" charset="0"/>
                </a:defRPr>
              </a:lvl4pPr>
              <a:lvl5pPr marL="1887538" defTabSz="4314825">
                <a:defRPr>
                  <a:solidFill>
                    <a:schemeClr val="tx1"/>
                  </a:solidFill>
                  <a:latin typeface="Arial" pitchFamily="34" charset="0"/>
                </a:defRPr>
              </a:lvl5pPr>
              <a:lvl6pPr marL="2344738" defTabSz="4314825" fontAlgn="base">
                <a:spcBef>
                  <a:spcPct val="0"/>
                </a:spcBef>
                <a:spcAft>
                  <a:spcPct val="0"/>
                </a:spcAft>
                <a:defRPr>
                  <a:solidFill>
                    <a:schemeClr val="tx1"/>
                  </a:solidFill>
                  <a:latin typeface="Arial" pitchFamily="34" charset="0"/>
                </a:defRPr>
              </a:lvl6pPr>
              <a:lvl7pPr marL="2801938" defTabSz="4314825" fontAlgn="base">
                <a:spcBef>
                  <a:spcPct val="0"/>
                </a:spcBef>
                <a:spcAft>
                  <a:spcPct val="0"/>
                </a:spcAft>
                <a:defRPr>
                  <a:solidFill>
                    <a:schemeClr val="tx1"/>
                  </a:solidFill>
                  <a:latin typeface="Arial" pitchFamily="34" charset="0"/>
                </a:defRPr>
              </a:lvl7pPr>
              <a:lvl8pPr marL="3259138" defTabSz="4314825" fontAlgn="base">
                <a:spcBef>
                  <a:spcPct val="0"/>
                </a:spcBef>
                <a:spcAft>
                  <a:spcPct val="0"/>
                </a:spcAft>
                <a:defRPr>
                  <a:solidFill>
                    <a:schemeClr val="tx1"/>
                  </a:solidFill>
                  <a:latin typeface="Arial" pitchFamily="34" charset="0"/>
                </a:defRPr>
              </a:lvl8pPr>
              <a:lvl9pPr marL="3716338" defTabSz="4314825" fontAlgn="base">
                <a:spcBef>
                  <a:spcPct val="0"/>
                </a:spcBef>
                <a:spcAft>
                  <a:spcPct val="0"/>
                </a:spcAft>
                <a:defRPr>
                  <a:solidFill>
                    <a:schemeClr val="tx1"/>
                  </a:solidFill>
                  <a:latin typeface="Arial" pitchFamily="34" charset="0"/>
                </a:defRPr>
              </a:lvl9pPr>
            </a:lstStyle>
            <a:p>
              <a:pPr algn="just">
                <a:spcBef>
                  <a:spcPct val="50000"/>
                </a:spcBef>
              </a:pPr>
              <a:r>
                <a:rPr lang="en-US" sz="3200" b="1" dirty="0" smtClean="0">
                  <a:solidFill>
                    <a:srgbClr val="006600"/>
                  </a:solidFill>
                </a:rPr>
                <a:t>FACT: Extensive information in publicly available for alternative fluorotelomer-based short-chain products and fluoroether polymer processing aids.</a:t>
              </a:r>
            </a:p>
            <a:p>
              <a:pPr algn="just">
                <a:spcBef>
                  <a:spcPct val="50000"/>
                </a:spcBef>
              </a:pPr>
              <a:r>
                <a:rPr lang="en-US" sz="2400" b="0" dirty="0" smtClean="0"/>
                <a:t>These substances are well studied and have been approved for manufacture and use by global competent authorities (Canada, Europe, Japan, USA).  See </a:t>
              </a:r>
              <a:r>
                <a:rPr lang="en-US" sz="2400" b="0" dirty="0" err="1" smtClean="0"/>
                <a:t>Fluoros</a:t>
              </a:r>
              <a:r>
                <a:rPr lang="en-US" sz="2400" b="0" dirty="0" smtClean="0"/>
                <a:t> 2015 Posters [</a:t>
              </a:r>
              <a:r>
                <a:rPr lang="en-US" sz="2400" b="1" dirty="0" smtClean="0"/>
                <a:t>LIST THEM</a:t>
              </a:r>
              <a:r>
                <a:rPr lang="en-US" sz="2400" b="0" dirty="0" smtClean="0"/>
                <a:t>]</a:t>
              </a:r>
            </a:p>
            <a:p>
              <a:pPr algn="just">
                <a:spcBef>
                  <a:spcPct val="50000"/>
                </a:spcBef>
              </a:pPr>
              <a:r>
                <a:rPr lang="en-US" sz="2400" b="0" dirty="0" smtClean="0"/>
                <a:t>For </a:t>
              </a:r>
              <a:r>
                <a:rPr lang="en-US" sz="2400" dirty="0" smtClean="0"/>
                <a:t>example. e</a:t>
              </a:r>
              <a:r>
                <a:rPr lang="en-US" sz="2400" b="0" dirty="0" smtClean="0"/>
                <a:t>xtensive studies have been conducted on short-chain fluorotelomer-based </a:t>
              </a:r>
              <a:r>
                <a:rPr lang="en-US" sz="2400" dirty="0" smtClean="0"/>
                <a:t>Commercial Products, </a:t>
              </a:r>
              <a:r>
                <a:rPr lang="en-US" sz="2400" b="0" dirty="0" smtClean="0"/>
                <a:t>Manufacturing Raw Materials, and Degradation Products</a:t>
              </a:r>
            </a:p>
            <a:p>
              <a:pPr marL="628650" algn="just">
                <a:spcBef>
                  <a:spcPct val="50000"/>
                </a:spcBef>
              </a:pPr>
              <a:r>
                <a:rPr lang="en-US" sz="2400" b="0" dirty="0" smtClean="0"/>
                <a:t>P</a:t>
              </a:r>
              <a:r>
                <a:rPr lang="en-US" sz="2400" dirty="0" smtClean="0"/>
                <a:t>eer </a:t>
              </a:r>
              <a:r>
                <a:rPr lang="en-US" sz="2400" dirty="0"/>
                <a:t>reviewed scientific papers </a:t>
              </a:r>
              <a:r>
                <a:rPr lang="en-US" sz="2400" dirty="0" smtClean="0"/>
                <a:t>on:</a:t>
              </a:r>
            </a:p>
            <a:p>
              <a:pPr marL="1028700" indent="-342900" algn="just">
                <a:spcBef>
                  <a:spcPct val="50000"/>
                </a:spcBef>
                <a:buFont typeface="Arial" panose="020B0604020202020204" pitchFamily="34" charset="0"/>
                <a:buChar char="•"/>
              </a:pPr>
              <a:r>
                <a:rPr lang="en-US" sz="2400" dirty="0" smtClean="0"/>
                <a:t>Physical-chemical properties</a:t>
              </a:r>
            </a:p>
            <a:p>
              <a:pPr marL="1028700" indent="-342900" algn="just">
                <a:spcBef>
                  <a:spcPct val="50000"/>
                </a:spcBef>
                <a:buFont typeface="Arial" panose="020B0604020202020204" pitchFamily="34" charset="0"/>
                <a:buChar char="•"/>
              </a:pPr>
              <a:r>
                <a:rPr lang="en-US" sz="2400" dirty="0"/>
                <a:t>Analytical </a:t>
              </a:r>
              <a:r>
                <a:rPr lang="en-US" sz="2400" dirty="0" smtClean="0"/>
                <a:t>Methods</a:t>
              </a:r>
            </a:p>
            <a:p>
              <a:pPr marL="1028700" indent="-342900" algn="just">
                <a:spcBef>
                  <a:spcPct val="50000"/>
                </a:spcBef>
                <a:buFont typeface="Arial" panose="020B0604020202020204" pitchFamily="34" charset="0"/>
                <a:buChar char="•"/>
              </a:pPr>
              <a:r>
                <a:rPr lang="en-US" sz="2400" dirty="0" smtClean="0"/>
                <a:t>Toxicology: Mammalian, Aquatic, Kinetics, In-Vitro</a:t>
              </a:r>
            </a:p>
            <a:p>
              <a:pPr marL="1028700" indent="-342900" algn="just">
                <a:spcBef>
                  <a:spcPct val="50000"/>
                </a:spcBef>
                <a:buFont typeface="Arial" panose="020B0604020202020204" pitchFamily="34" charset="0"/>
                <a:buChar char="•"/>
              </a:pPr>
              <a:r>
                <a:rPr lang="en-US" sz="2400" dirty="0" smtClean="0"/>
                <a:t>Emissions to and Transport in the Environment</a:t>
              </a:r>
            </a:p>
            <a:p>
              <a:pPr marL="1028700" indent="-342900" algn="just">
                <a:spcBef>
                  <a:spcPct val="50000"/>
                </a:spcBef>
                <a:buFont typeface="Arial" panose="020B0604020202020204" pitchFamily="34" charset="0"/>
                <a:buChar char="•"/>
              </a:pPr>
              <a:r>
                <a:rPr lang="en-US" sz="2400" dirty="0" smtClean="0"/>
                <a:t>Environmental Fate</a:t>
              </a:r>
            </a:p>
          </p:txBody>
        </p:sp>
        <p:sp>
          <p:nvSpPr>
            <p:cNvPr id="47" name="Diamond 46"/>
            <p:cNvSpPr/>
            <p:nvPr/>
          </p:nvSpPr>
          <p:spPr>
            <a:xfrm>
              <a:off x="24856019" y="4014967"/>
              <a:ext cx="914400" cy="914400"/>
            </a:xfrm>
            <a:prstGeom prst="diamond">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93"/>
            <p:cNvSpPr>
              <a:spLocks noChangeArrowheads="1"/>
            </p:cNvSpPr>
            <p:nvPr/>
          </p:nvSpPr>
          <p:spPr bwMode="auto">
            <a:xfrm>
              <a:off x="26324379" y="4169297"/>
              <a:ext cx="10734257" cy="7593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01600" tIns="50800" rIns="101600" bIns="50800" anchor="ctr"/>
            <a:lstStyle/>
            <a:p>
              <a:pPr marL="1657350" indent="-1657350">
                <a:spcBef>
                  <a:spcPct val="50000"/>
                </a:spcBef>
              </a:pPr>
              <a:r>
                <a:rPr lang="en-US" sz="4000" b="1" dirty="0" smtClean="0">
                  <a:solidFill>
                    <a:srgbClr val="C00000"/>
                  </a:solidFill>
                </a:rPr>
                <a:t>MYTH:  Limited information is available on short-chain Alternatives</a:t>
              </a:r>
              <a:endParaRPr lang="en-US" sz="4000" b="1" dirty="0">
                <a:solidFill>
                  <a:srgbClr val="C00000"/>
                </a:solidFill>
              </a:endParaRPr>
            </a:p>
          </p:txBody>
        </p:sp>
      </p:grpSp>
      <p:sp>
        <p:nvSpPr>
          <p:cNvPr id="49" name="Text Box 7"/>
          <p:cNvSpPr txBox="1">
            <a:spLocks noChangeArrowheads="1"/>
          </p:cNvSpPr>
          <p:nvPr/>
        </p:nvSpPr>
        <p:spPr bwMode="auto">
          <a:xfrm>
            <a:off x="24992256" y="15621218"/>
            <a:ext cx="11566454" cy="360084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1305" tIns="45652" rIns="91305" bIns="45652">
            <a:spAutoFit/>
          </a:bodyPr>
          <a:lstStyle>
            <a:lvl1pPr defTabSz="4314825">
              <a:defRPr>
                <a:solidFill>
                  <a:schemeClr val="tx1"/>
                </a:solidFill>
                <a:latin typeface="Arial" pitchFamily="34" charset="0"/>
              </a:defRPr>
            </a:lvl1pPr>
            <a:lvl2pPr marL="471488" defTabSz="4314825">
              <a:defRPr>
                <a:solidFill>
                  <a:schemeClr val="tx1"/>
                </a:solidFill>
                <a:latin typeface="Arial" pitchFamily="34" charset="0"/>
              </a:defRPr>
            </a:lvl2pPr>
            <a:lvl3pPr marL="944563" defTabSz="4314825">
              <a:defRPr>
                <a:solidFill>
                  <a:schemeClr val="tx1"/>
                </a:solidFill>
                <a:latin typeface="Arial" pitchFamily="34" charset="0"/>
              </a:defRPr>
            </a:lvl3pPr>
            <a:lvl4pPr marL="1416050" defTabSz="4314825">
              <a:defRPr>
                <a:solidFill>
                  <a:schemeClr val="tx1"/>
                </a:solidFill>
                <a:latin typeface="Arial" pitchFamily="34" charset="0"/>
              </a:defRPr>
            </a:lvl4pPr>
            <a:lvl5pPr marL="1887538" defTabSz="4314825">
              <a:defRPr>
                <a:solidFill>
                  <a:schemeClr val="tx1"/>
                </a:solidFill>
                <a:latin typeface="Arial" pitchFamily="34" charset="0"/>
              </a:defRPr>
            </a:lvl5pPr>
            <a:lvl6pPr marL="2344738" defTabSz="4314825" fontAlgn="base">
              <a:spcBef>
                <a:spcPct val="0"/>
              </a:spcBef>
              <a:spcAft>
                <a:spcPct val="0"/>
              </a:spcAft>
              <a:defRPr>
                <a:solidFill>
                  <a:schemeClr val="tx1"/>
                </a:solidFill>
                <a:latin typeface="Arial" pitchFamily="34" charset="0"/>
              </a:defRPr>
            </a:lvl6pPr>
            <a:lvl7pPr marL="2801938" defTabSz="4314825" fontAlgn="base">
              <a:spcBef>
                <a:spcPct val="0"/>
              </a:spcBef>
              <a:spcAft>
                <a:spcPct val="0"/>
              </a:spcAft>
              <a:defRPr>
                <a:solidFill>
                  <a:schemeClr val="tx1"/>
                </a:solidFill>
                <a:latin typeface="Arial" pitchFamily="34" charset="0"/>
              </a:defRPr>
            </a:lvl7pPr>
            <a:lvl8pPr marL="3259138" defTabSz="4314825" fontAlgn="base">
              <a:spcBef>
                <a:spcPct val="0"/>
              </a:spcBef>
              <a:spcAft>
                <a:spcPct val="0"/>
              </a:spcAft>
              <a:defRPr>
                <a:solidFill>
                  <a:schemeClr val="tx1"/>
                </a:solidFill>
                <a:latin typeface="Arial" pitchFamily="34" charset="0"/>
              </a:defRPr>
            </a:lvl8pPr>
            <a:lvl9pPr marL="3716338" defTabSz="4314825" fontAlgn="base">
              <a:spcBef>
                <a:spcPct val="0"/>
              </a:spcBef>
              <a:spcAft>
                <a:spcPct val="0"/>
              </a:spcAft>
              <a:defRPr>
                <a:solidFill>
                  <a:schemeClr val="tx1"/>
                </a:solidFill>
                <a:latin typeface="Arial" pitchFamily="34" charset="0"/>
              </a:defRPr>
            </a:lvl9pPr>
          </a:lstStyle>
          <a:p>
            <a:pPr algn="just">
              <a:spcBef>
                <a:spcPct val="50000"/>
              </a:spcBef>
            </a:pPr>
            <a:r>
              <a:rPr lang="en-GB" sz="2400" dirty="0"/>
              <a:t>Long-chain PFCAs such as PFOA and PFNA have very long elimination half lives in mammals with significant differences in sexes and species</a:t>
            </a:r>
            <a:r>
              <a:rPr lang="en-GB" sz="2400" dirty="0" smtClean="0"/>
              <a:t>. In stark contrast, s</a:t>
            </a:r>
            <a:r>
              <a:rPr lang="en-GB" sz="2400" b="0" dirty="0" smtClean="0"/>
              <a:t>hort-chain PFCAs such </a:t>
            </a:r>
            <a:r>
              <a:rPr lang="en-GB" sz="2400" dirty="0"/>
              <a:t>as </a:t>
            </a:r>
            <a:r>
              <a:rPr lang="en-GB" sz="2400" dirty="0" smtClean="0"/>
              <a:t>PFBA</a:t>
            </a:r>
            <a:r>
              <a:rPr lang="en-GB" sz="2400" b="0" dirty="0" smtClean="0"/>
              <a:t>, PFHxA and </a:t>
            </a:r>
            <a:r>
              <a:rPr lang="en-GB" sz="2400" dirty="0" smtClean="0"/>
              <a:t>PFHpA </a:t>
            </a:r>
            <a:r>
              <a:rPr lang="en-GB" sz="2400" b="0" dirty="0" smtClean="0"/>
              <a:t>eliminate more rapidly in mammals and show no difference between sexes. </a:t>
            </a:r>
            <a:r>
              <a:rPr lang="en-GB" sz="2400" dirty="0" smtClean="0"/>
              <a:t>For PFHxA, bioelimination in mammals is proportional to body weight.</a:t>
            </a:r>
            <a:r>
              <a:rPr lang="en-GB" sz="2400" baseline="30000" dirty="0" smtClean="0"/>
              <a:t>12</a:t>
            </a:r>
            <a:r>
              <a:rPr lang="en-GB" sz="2400" dirty="0" smtClean="0"/>
              <a:t> </a:t>
            </a:r>
          </a:p>
          <a:p>
            <a:pPr algn="just">
              <a:spcBef>
                <a:spcPct val="50000"/>
              </a:spcBef>
            </a:pPr>
            <a:r>
              <a:rPr lang="en-GB" sz="2400" dirty="0" smtClean="0"/>
              <a:t>PFCAs have been widely reported found in the environment.  Human biomonitoring studies show that short-chain PFCAs are generally not detected in the general population whilst long-chains are with a declining trend observed for some long-chain PFCAs.</a:t>
            </a:r>
            <a:endParaRPr lang="en-GB" sz="2400" b="0" dirty="0"/>
          </a:p>
        </p:txBody>
      </p:sp>
      <p:sp>
        <p:nvSpPr>
          <p:cNvPr id="50" name="Diamond 49"/>
          <p:cNvSpPr/>
          <p:nvPr/>
        </p:nvSpPr>
        <p:spPr>
          <a:xfrm>
            <a:off x="24856019" y="13738837"/>
            <a:ext cx="914400" cy="914400"/>
          </a:xfrm>
          <a:prstGeom prst="diamond">
            <a:avLst/>
          </a:prstGeom>
          <a:solidFill>
            <a:srgbClr val="00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93"/>
          <p:cNvSpPr>
            <a:spLocks noChangeArrowheads="1"/>
          </p:cNvSpPr>
          <p:nvPr/>
        </p:nvSpPr>
        <p:spPr bwMode="auto">
          <a:xfrm>
            <a:off x="26324379" y="13738837"/>
            <a:ext cx="9409410" cy="119225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01600" tIns="50800" rIns="101600" bIns="50800" anchor="ctr"/>
          <a:lstStyle/>
          <a:p>
            <a:pPr marL="1371600" indent="-1371600">
              <a:spcBef>
                <a:spcPct val="50000"/>
              </a:spcBef>
            </a:pPr>
            <a:r>
              <a:rPr lang="en-US" sz="4000" b="1" dirty="0" smtClean="0">
                <a:solidFill>
                  <a:srgbClr val="006600"/>
                </a:solidFill>
              </a:rPr>
              <a:t>FACT:  Short-chain PFCAs are very different from long-chain PFCAs</a:t>
            </a:r>
            <a:endParaRPr lang="en-US" sz="4000" b="1" dirty="0">
              <a:solidFill>
                <a:srgbClr val="006600"/>
              </a:solidFill>
            </a:endParaRPr>
          </a:p>
        </p:txBody>
      </p:sp>
      <p:sp>
        <p:nvSpPr>
          <p:cNvPr id="38" name="Diamond 37"/>
          <p:cNvSpPr/>
          <p:nvPr/>
        </p:nvSpPr>
        <p:spPr>
          <a:xfrm>
            <a:off x="38857310" y="15328193"/>
            <a:ext cx="914400" cy="914400"/>
          </a:xfrm>
          <a:prstGeom prst="diamond">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93"/>
          <p:cNvSpPr>
            <a:spLocks noChangeArrowheads="1"/>
          </p:cNvSpPr>
          <p:nvPr/>
        </p:nvSpPr>
        <p:spPr bwMode="auto">
          <a:xfrm>
            <a:off x="40325671" y="15328193"/>
            <a:ext cx="8380888" cy="7593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01600" tIns="50800" rIns="101600" bIns="50800" anchor="ctr"/>
          <a:lstStyle/>
          <a:p>
            <a:pPr marL="1660525" indent="-1660525">
              <a:spcBef>
                <a:spcPct val="50000"/>
              </a:spcBef>
            </a:pPr>
            <a:r>
              <a:rPr lang="en-US" sz="4000" b="1" dirty="0" smtClean="0">
                <a:solidFill>
                  <a:srgbClr val="C00000"/>
                </a:solidFill>
              </a:rPr>
              <a:t>MYTH:  All “C6”-based Substances are the same</a:t>
            </a:r>
            <a:endParaRPr lang="en-US" sz="4000" b="1" dirty="0">
              <a:solidFill>
                <a:srgbClr val="C00000"/>
              </a:solidFill>
            </a:endParaRPr>
          </a:p>
        </p:txBody>
      </p:sp>
      <p:sp>
        <p:nvSpPr>
          <p:cNvPr id="40" name="Text Box 7"/>
          <p:cNvSpPr txBox="1">
            <a:spLocks noChangeArrowheads="1"/>
          </p:cNvSpPr>
          <p:nvPr/>
        </p:nvSpPr>
        <p:spPr bwMode="auto">
          <a:xfrm>
            <a:off x="38871048" y="16544848"/>
            <a:ext cx="11584627" cy="23081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1305" tIns="45652" rIns="91305" bIns="45652">
            <a:spAutoFit/>
          </a:bodyPr>
          <a:lstStyle>
            <a:lvl1pPr defTabSz="4314825">
              <a:defRPr>
                <a:solidFill>
                  <a:schemeClr val="tx1"/>
                </a:solidFill>
                <a:latin typeface="Arial" pitchFamily="34" charset="0"/>
              </a:defRPr>
            </a:lvl1pPr>
            <a:lvl2pPr marL="471488" defTabSz="4314825">
              <a:defRPr>
                <a:solidFill>
                  <a:schemeClr val="tx1"/>
                </a:solidFill>
                <a:latin typeface="Arial" pitchFamily="34" charset="0"/>
              </a:defRPr>
            </a:lvl2pPr>
            <a:lvl3pPr marL="944563" defTabSz="4314825">
              <a:defRPr>
                <a:solidFill>
                  <a:schemeClr val="tx1"/>
                </a:solidFill>
                <a:latin typeface="Arial" pitchFamily="34" charset="0"/>
              </a:defRPr>
            </a:lvl3pPr>
            <a:lvl4pPr marL="1416050" defTabSz="4314825">
              <a:defRPr>
                <a:solidFill>
                  <a:schemeClr val="tx1"/>
                </a:solidFill>
                <a:latin typeface="Arial" pitchFamily="34" charset="0"/>
              </a:defRPr>
            </a:lvl4pPr>
            <a:lvl5pPr marL="1887538" defTabSz="4314825">
              <a:defRPr>
                <a:solidFill>
                  <a:schemeClr val="tx1"/>
                </a:solidFill>
                <a:latin typeface="Arial" pitchFamily="34" charset="0"/>
              </a:defRPr>
            </a:lvl5pPr>
            <a:lvl6pPr marL="2344738" defTabSz="4314825" fontAlgn="base">
              <a:spcBef>
                <a:spcPct val="0"/>
              </a:spcBef>
              <a:spcAft>
                <a:spcPct val="0"/>
              </a:spcAft>
              <a:defRPr>
                <a:solidFill>
                  <a:schemeClr val="tx1"/>
                </a:solidFill>
                <a:latin typeface="Arial" pitchFamily="34" charset="0"/>
              </a:defRPr>
            </a:lvl6pPr>
            <a:lvl7pPr marL="2801938" defTabSz="4314825" fontAlgn="base">
              <a:spcBef>
                <a:spcPct val="0"/>
              </a:spcBef>
              <a:spcAft>
                <a:spcPct val="0"/>
              </a:spcAft>
              <a:defRPr>
                <a:solidFill>
                  <a:schemeClr val="tx1"/>
                </a:solidFill>
                <a:latin typeface="Arial" pitchFamily="34" charset="0"/>
              </a:defRPr>
            </a:lvl7pPr>
            <a:lvl8pPr marL="3259138" defTabSz="4314825" fontAlgn="base">
              <a:spcBef>
                <a:spcPct val="0"/>
              </a:spcBef>
              <a:spcAft>
                <a:spcPct val="0"/>
              </a:spcAft>
              <a:defRPr>
                <a:solidFill>
                  <a:schemeClr val="tx1"/>
                </a:solidFill>
                <a:latin typeface="Arial" pitchFamily="34" charset="0"/>
              </a:defRPr>
            </a:lvl8pPr>
            <a:lvl9pPr marL="3716338" defTabSz="4314825" fontAlgn="base">
              <a:spcBef>
                <a:spcPct val="0"/>
              </a:spcBef>
              <a:spcAft>
                <a:spcPct val="0"/>
              </a:spcAft>
              <a:defRPr>
                <a:solidFill>
                  <a:schemeClr val="tx1"/>
                </a:solidFill>
                <a:latin typeface="Arial" pitchFamily="34" charset="0"/>
              </a:defRPr>
            </a:lvl9pPr>
          </a:lstStyle>
          <a:p>
            <a:pPr algn="just">
              <a:spcBef>
                <a:spcPct val="50000"/>
              </a:spcBef>
            </a:pPr>
            <a:r>
              <a:rPr lang="en-GB" sz="2400" b="0" dirty="0" smtClean="0"/>
              <a:t>Both PFHxA and </a:t>
            </a:r>
            <a:r>
              <a:rPr lang="en-GB" sz="2400" b="0" dirty="0" err="1" smtClean="0"/>
              <a:t>PFHxS</a:t>
            </a:r>
            <a:r>
              <a:rPr lang="en-GB" sz="2400" b="0" dirty="0" smtClean="0"/>
              <a:t> have six carbons (aka “C6”).  However, there is a stark difference in their physical-chemical and toxicological properties. </a:t>
            </a:r>
            <a:r>
              <a:rPr lang="en-GB" sz="2400" dirty="0" smtClean="0"/>
              <a:t>Perfluorohexane sulfonate (</a:t>
            </a:r>
            <a:r>
              <a:rPr lang="en-GB" sz="2400" dirty="0" err="1" smtClean="0"/>
              <a:t>PFHxS</a:t>
            </a:r>
            <a:r>
              <a:rPr lang="en-GB" sz="2400" dirty="0" smtClean="0"/>
              <a:t>) has a long elimination half life in mammals and toxicology study no effect levels orders of magnitude lower that perfluorohexanoic acid (PFHxA).  </a:t>
            </a:r>
            <a:r>
              <a:rPr lang="en-GB" sz="2400" dirty="0" err="1" smtClean="0"/>
              <a:t>PFHxS</a:t>
            </a:r>
            <a:r>
              <a:rPr lang="en-GB" sz="2400" dirty="0" smtClean="0"/>
              <a:t> is a “</a:t>
            </a:r>
            <a:r>
              <a:rPr lang="en-GB" sz="2400" i="1" dirty="0" smtClean="0"/>
              <a:t>long’-chain</a:t>
            </a:r>
            <a:r>
              <a:rPr lang="en-GB" sz="2400" dirty="0" smtClean="0"/>
              <a:t>” perfluoroalkyl acid (PFAA),  PFHxA is a “</a:t>
            </a:r>
            <a:r>
              <a:rPr lang="en-GB" sz="2400" i="1" dirty="0" smtClean="0"/>
              <a:t>short-chain</a:t>
            </a:r>
            <a:r>
              <a:rPr lang="en-GB" sz="2400" dirty="0" smtClean="0"/>
              <a:t>” PFAA (OECD Reference).</a:t>
            </a:r>
            <a:endParaRPr lang="en-GB" sz="2400" b="0" dirty="0" smtClean="0"/>
          </a:p>
        </p:txBody>
      </p:sp>
      <p:sp>
        <p:nvSpPr>
          <p:cNvPr id="55" name="Text Box 7"/>
          <p:cNvSpPr txBox="1">
            <a:spLocks noChangeArrowheads="1"/>
          </p:cNvSpPr>
          <p:nvPr/>
        </p:nvSpPr>
        <p:spPr bwMode="auto">
          <a:xfrm>
            <a:off x="39169885" y="5612949"/>
            <a:ext cx="11064965" cy="26775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1305" tIns="45652" rIns="91305" bIns="45652">
            <a:spAutoFit/>
          </a:bodyPr>
          <a:lstStyle>
            <a:lvl1pPr defTabSz="4314825">
              <a:defRPr>
                <a:solidFill>
                  <a:schemeClr val="tx1"/>
                </a:solidFill>
                <a:latin typeface="Arial" pitchFamily="34" charset="0"/>
              </a:defRPr>
            </a:lvl1pPr>
            <a:lvl2pPr marL="471488" defTabSz="4314825">
              <a:defRPr>
                <a:solidFill>
                  <a:schemeClr val="tx1"/>
                </a:solidFill>
                <a:latin typeface="Arial" pitchFamily="34" charset="0"/>
              </a:defRPr>
            </a:lvl2pPr>
            <a:lvl3pPr marL="944563" defTabSz="4314825">
              <a:defRPr>
                <a:solidFill>
                  <a:schemeClr val="tx1"/>
                </a:solidFill>
                <a:latin typeface="Arial" pitchFamily="34" charset="0"/>
              </a:defRPr>
            </a:lvl3pPr>
            <a:lvl4pPr marL="1416050" defTabSz="4314825">
              <a:defRPr>
                <a:solidFill>
                  <a:schemeClr val="tx1"/>
                </a:solidFill>
                <a:latin typeface="Arial" pitchFamily="34" charset="0"/>
              </a:defRPr>
            </a:lvl4pPr>
            <a:lvl5pPr marL="1887538" defTabSz="4314825">
              <a:defRPr>
                <a:solidFill>
                  <a:schemeClr val="tx1"/>
                </a:solidFill>
                <a:latin typeface="Arial" pitchFamily="34" charset="0"/>
              </a:defRPr>
            </a:lvl5pPr>
            <a:lvl6pPr marL="2344738" defTabSz="4314825" fontAlgn="base">
              <a:spcBef>
                <a:spcPct val="0"/>
              </a:spcBef>
              <a:spcAft>
                <a:spcPct val="0"/>
              </a:spcAft>
              <a:defRPr>
                <a:solidFill>
                  <a:schemeClr val="tx1"/>
                </a:solidFill>
                <a:latin typeface="Arial" pitchFamily="34" charset="0"/>
              </a:defRPr>
            </a:lvl6pPr>
            <a:lvl7pPr marL="2801938" defTabSz="4314825" fontAlgn="base">
              <a:spcBef>
                <a:spcPct val="0"/>
              </a:spcBef>
              <a:spcAft>
                <a:spcPct val="0"/>
              </a:spcAft>
              <a:defRPr>
                <a:solidFill>
                  <a:schemeClr val="tx1"/>
                </a:solidFill>
                <a:latin typeface="Arial" pitchFamily="34" charset="0"/>
              </a:defRPr>
            </a:lvl7pPr>
            <a:lvl8pPr marL="3259138" defTabSz="4314825" fontAlgn="base">
              <a:spcBef>
                <a:spcPct val="0"/>
              </a:spcBef>
              <a:spcAft>
                <a:spcPct val="0"/>
              </a:spcAft>
              <a:defRPr>
                <a:solidFill>
                  <a:schemeClr val="tx1"/>
                </a:solidFill>
                <a:latin typeface="Arial" pitchFamily="34" charset="0"/>
              </a:defRPr>
            </a:lvl8pPr>
            <a:lvl9pPr marL="3716338" defTabSz="4314825" fontAlgn="base">
              <a:spcBef>
                <a:spcPct val="0"/>
              </a:spcBef>
              <a:spcAft>
                <a:spcPct val="0"/>
              </a:spcAft>
              <a:defRPr>
                <a:solidFill>
                  <a:schemeClr val="tx1"/>
                </a:solidFill>
                <a:latin typeface="Arial" pitchFamily="34" charset="0"/>
              </a:defRPr>
            </a:lvl9pPr>
          </a:lstStyle>
          <a:p>
            <a:pPr algn="just">
              <a:spcBef>
                <a:spcPct val="50000"/>
              </a:spcBef>
            </a:pPr>
            <a:r>
              <a:rPr lang="en-US" sz="2400" dirty="0" smtClean="0"/>
              <a:t>The available scientific literature has been reviewed to evaluate the persistent organic pollutant (POP) characteristics as outlined in Annex D of the Stockholm Convention [Stockholm Convention] of three Manufacturing Raw Materials, one Commercial Product and one Degradation Product.  Based on the data reviewed for each substance, none of the substances meet all of the criteria required to be classified as a POP and none of the substances might meet more than one criterion. The findings are summarized in the table below:</a:t>
            </a:r>
            <a:endParaRPr lang="en-US" sz="2400" dirty="0"/>
          </a:p>
        </p:txBody>
      </p:sp>
      <p:sp>
        <p:nvSpPr>
          <p:cNvPr id="56" name="Diamond 55"/>
          <p:cNvSpPr/>
          <p:nvPr/>
        </p:nvSpPr>
        <p:spPr>
          <a:xfrm>
            <a:off x="38789763" y="3969542"/>
            <a:ext cx="914400" cy="914400"/>
          </a:xfrm>
          <a:prstGeom prst="diamond">
            <a:avLst/>
          </a:prstGeom>
          <a:solidFill>
            <a:srgbClr val="00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93"/>
          <p:cNvSpPr>
            <a:spLocks noChangeArrowheads="1"/>
          </p:cNvSpPr>
          <p:nvPr/>
        </p:nvSpPr>
        <p:spPr bwMode="auto">
          <a:xfrm>
            <a:off x="40258123" y="4151085"/>
            <a:ext cx="10262477" cy="7593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01600" tIns="50800" rIns="101600" bIns="50800" anchor="ctr"/>
          <a:lstStyle/>
          <a:p>
            <a:pPr marL="1371600" indent="-1371600">
              <a:spcBef>
                <a:spcPct val="50000"/>
              </a:spcBef>
            </a:pPr>
            <a:r>
              <a:rPr lang="en-US" sz="4000" b="1" dirty="0" smtClean="0">
                <a:solidFill>
                  <a:srgbClr val="006600"/>
                </a:solidFill>
              </a:rPr>
              <a:t>FACT:  Specific short-chain PFAS have been assessed for Stockholm Convention Annex D Criteria (“POP Criteria”)</a:t>
            </a:r>
            <a:r>
              <a:rPr lang="en-US" sz="4000" b="1" baseline="30000" dirty="0" smtClean="0">
                <a:solidFill>
                  <a:srgbClr val="006600"/>
                </a:solidFill>
              </a:rPr>
              <a:t>10</a:t>
            </a:r>
            <a:endParaRPr lang="en-US" sz="4000" b="1" baseline="30000" dirty="0">
              <a:solidFill>
                <a:srgbClr val="006600"/>
              </a:solidFill>
            </a:endParaRPr>
          </a:p>
        </p:txBody>
      </p:sp>
      <p:grpSp>
        <p:nvGrpSpPr>
          <p:cNvPr id="2" name="Group 1"/>
          <p:cNvGrpSpPr/>
          <p:nvPr/>
        </p:nvGrpSpPr>
        <p:grpSpPr>
          <a:xfrm>
            <a:off x="1242673" y="23312274"/>
            <a:ext cx="9315266" cy="7314515"/>
            <a:chOff x="819981" y="24441488"/>
            <a:chExt cx="9315266" cy="7314515"/>
          </a:xfrm>
        </p:grpSpPr>
        <p:sp>
          <p:nvSpPr>
            <p:cNvPr id="29" name="Text Box 7"/>
            <p:cNvSpPr txBox="1">
              <a:spLocks noChangeArrowheads="1"/>
            </p:cNvSpPr>
            <p:nvPr/>
          </p:nvSpPr>
          <p:spPr bwMode="auto">
            <a:xfrm>
              <a:off x="1123903" y="25731110"/>
              <a:ext cx="9011344" cy="341618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1305" tIns="45652" rIns="91305" bIns="45652">
              <a:spAutoFit/>
            </a:bodyPr>
            <a:lstStyle>
              <a:lvl1pPr defTabSz="4314825">
                <a:defRPr>
                  <a:solidFill>
                    <a:schemeClr val="tx1"/>
                  </a:solidFill>
                  <a:latin typeface="Arial" pitchFamily="34" charset="0"/>
                </a:defRPr>
              </a:lvl1pPr>
              <a:lvl2pPr marL="471488" defTabSz="4314825">
                <a:defRPr>
                  <a:solidFill>
                    <a:schemeClr val="tx1"/>
                  </a:solidFill>
                  <a:latin typeface="Arial" pitchFamily="34" charset="0"/>
                </a:defRPr>
              </a:lvl2pPr>
              <a:lvl3pPr marL="944563" defTabSz="4314825">
                <a:defRPr>
                  <a:solidFill>
                    <a:schemeClr val="tx1"/>
                  </a:solidFill>
                  <a:latin typeface="Arial" pitchFamily="34" charset="0"/>
                </a:defRPr>
              </a:lvl3pPr>
              <a:lvl4pPr marL="1416050" defTabSz="4314825">
                <a:defRPr>
                  <a:solidFill>
                    <a:schemeClr val="tx1"/>
                  </a:solidFill>
                  <a:latin typeface="Arial" pitchFamily="34" charset="0"/>
                </a:defRPr>
              </a:lvl4pPr>
              <a:lvl5pPr marL="1887538" defTabSz="4314825">
                <a:defRPr>
                  <a:solidFill>
                    <a:schemeClr val="tx1"/>
                  </a:solidFill>
                  <a:latin typeface="Arial" pitchFamily="34" charset="0"/>
                </a:defRPr>
              </a:lvl5pPr>
              <a:lvl6pPr marL="2344738" defTabSz="4314825" fontAlgn="base">
                <a:spcBef>
                  <a:spcPct val="0"/>
                </a:spcBef>
                <a:spcAft>
                  <a:spcPct val="0"/>
                </a:spcAft>
                <a:defRPr>
                  <a:solidFill>
                    <a:schemeClr val="tx1"/>
                  </a:solidFill>
                  <a:latin typeface="Arial" pitchFamily="34" charset="0"/>
                </a:defRPr>
              </a:lvl6pPr>
              <a:lvl7pPr marL="2801938" defTabSz="4314825" fontAlgn="base">
                <a:spcBef>
                  <a:spcPct val="0"/>
                </a:spcBef>
                <a:spcAft>
                  <a:spcPct val="0"/>
                </a:spcAft>
                <a:defRPr>
                  <a:solidFill>
                    <a:schemeClr val="tx1"/>
                  </a:solidFill>
                  <a:latin typeface="Arial" pitchFamily="34" charset="0"/>
                </a:defRPr>
              </a:lvl7pPr>
              <a:lvl8pPr marL="3259138" defTabSz="4314825" fontAlgn="base">
                <a:spcBef>
                  <a:spcPct val="0"/>
                </a:spcBef>
                <a:spcAft>
                  <a:spcPct val="0"/>
                </a:spcAft>
                <a:defRPr>
                  <a:solidFill>
                    <a:schemeClr val="tx1"/>
                  </a:solidFill>
                  <a:latin typeface="Arial" pitchFamily="34" charset="0"/>
                </a:defRPr>
              </a:lvl8pPr>
              <a:lvl9pPr marL="3716338" defTabSz="4314825" fontAlgn="base">
                <a:spcBef>
                  <a:spcPct val="0"/>
                </a:spcBef>
                <a:spcAft>
                  <a:spcPct val="0"/>
                </a:spcAft>
                <a:defRPr>
                  <a:solidFill>
                    <a:schemeClr val="tx1"/>
                  </a:solidFill>
                  <a:latin typeface="Arial" pitchFamily="34" charset="0"/>
                </a:defRPr>
              </a:lvl9pPr>
            </a:lstStyle>
            <a:p>
              <a:pPr algn="just">
                <a:spcBef>
                  <a:spcPct val="50000"/>
                </a:spcBef>
              </a:pPr>
              <a:r>
                <a:rPr lang="en-GB" sz="2400" b="0" dirty="0" smtClean="0"/>
                <a:t>Fluoropolymers – such as polytetrafluoroethylene (PTFE) – are plastics.  They are used in specialized, harsh environment applications</a:t>
              </a:r>
              <a:r>
                <a:rPr lang="en-GB" sz="2400" b="0" baseline="30000" dirty="0" smtClean="0"/>
                <a:t>3</a:t>
              </a:r>
              <a:r>
                <a:rPr lang="en-GB" sz="2400" b="0" dirty="0" smtClean="0"/>
                <a:t> </a:t>
              </a:r>
              <a:r>
                <a:rPr lang="en-GB" sz="2400" dirty="0" smtClean="0"/>
                <a:t>where no other plastics can provide the r</a:t>
              </a:r>
              <a:r>
                <a:rPr lang="en-GB" sz="2400" b="0" dirty="0" smtClean="0"/>
                <a:t>equired:</a:t>
              </a:r>
            </a:p>
            <a:p>
              <a:pPr marL="342900" indent="-342900">
                <a:spcBef>
                  <a:spcPct val="50000"/>
                </a:spcBef>
                <a:buFont typeface="Arial" panose="020B0604020202020204" pitchFamily="34" charset="0"/>
                <a:buChar char="•"/>
              </a:pPr>
              <a:r>
                <a:rPr lang="en-GB" sz="2400" dirty="0" smtClean="0"/>
                <a:t>Chemical Resistance → Safety</a:t>
              </a:r>
            </a:p>
            <a:p>
              <a:pPr marL="342900" indent="-342900">
                <a:spcBef>
                  <a:spcPct val="50000"/>
                </a:spcBef>
                <a:buFont typeface="Arial" panose="020B0604020202020204" pitchFamily="34" charset="0"/>
                <a:buChar char="•"/>
              </a:pPr>
              <a:r>
                <a:rPr lang="en-GB" sz="2400" b="0" dirty="0" smtClean="0"/>
                <a:t>Thermal Stability </a:t>
              </a:r>
              <a:r>
                <a:rPr lang="en-GB" sz="2400" dirty="0"/>
                <a:t>→ Safety</a:t>
              </a:r>
              <a:endParaRPr lang="en-GB" sz="2400" b="0" dirty="0" smtClean="0"/>
            </a:p>
            <a:p>
              <a:pPr marL="342900" indent="-342900">
                <a:spcBef>
                  <a:spcPct val="50000"/>
                </a:spcBef>
                <a:buFont typeface="Arial" panose="020B0604020202020204" pitchFamily="34" charset="0"/>
                <a:buChar char="•"/>
              </a:pPr>
              <a:r>
                <a:rPr lang="en-GB" sz="2400" dirty="0" smtClean="0"/>
                <a:t>Non-stick Properties </a:t>
              </a:r>
              <a:r>
                <a:rPr lang="en-GB" sz="2400" dirty="0"/>
                <a:t>→ </a:t>
              </a:r>
              <a:r>
                <a:rPr lang="en-GB" sz="2400" dirty="0" smtClean="0"/>
                <a:t>Durability</a:t>
              </a:r>
            </a:p>
            <a:p>
              <a:pPr marL="342900" indent="-342900">
                <a:spcBef>
                  <a:spcPct val="50000"/>
                </a:spcBef>
                <a:buFont typeface="Arial" panose="020B0604020202020204" pitchFamily="34" charset="0"/>
                <a:buChar char="•"/>
              </a:pPr>
              <a:r>
                <a:rPr lang="en-GB" sz="2400" b="0" dirty="0" smtClean="0"/>
                <a:t>Dielectric Properties </a:t>
              </a:r>
              <a:r>
                <a:rPr lang="en-GB" sz="2400" dirty="0" smtClean="0"/>
                <a:t>→ High Speed Data Transfer</a:t>
              </a:r>
            </a:p>
          </p:txBody>
        </p:sp>
        <p:sp>
          <p:nvSpPr>
            <p:cNvPr id="30" name="Diamond 29"/>
            <p:cNvSpPr/>
            <p:nvPr/>
          </p:nvSpPr>
          <p:spPr>
            <a:xfrm>
              <a:off x="819981" y="24441488"/>
              <a:ext cx="914400" cy="914400"/>
            </a:xfrm>
            <a:prstGeom prst="diamond">
              <a:avLst/>
            </a:prstGeom>
            <a:solidFill>
              <a:srgbClr val="00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93"/>
            <p:cNvSpPr>
              <a:spLocks noChangeArrowheads="1"/>
            </p:cNvSpPr>
            <p:nvPr/>
          </p:nvSpPr>
          <p:spPr bwMode="auto">
            <a:xfrm>
              <a:off x="2054729" y="24595818"/>
              <a:ext cx="7458238" cy="7593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01600" tIns="50800" rIns="101600" bIns="50800" anchor="ctr"/>
            <a:lstStyle/>
            <a:p>
              <a:pPr>
                <a:spcBef>
                  <a:spcPct val="50000"/>
                </a:spcBef>
              </a:pPr>
              <a:r>
                <a:rPr lang="en-US" sz="4000" b="1" dirty="0" smtClean="0">
                  <a:solidFill>
                    <a:srgbClr val="006600"/>
                  </a:solidFill>
                </a:rPr>
                <a:t>FACT:  Fluoropolymers are Plastics</a:t>
              </a:r>
              <a:endParaRPr lang="en-US" sz="4000" b="1" dirty="0">
                <a:solidFill>
                  <a:srgbClr val="006600"/>
                </a:solidFill>
              </a:endParaRPr>
            </a:p>
          </p:txBody>
        </p:sp>
        <p:pic>
          <p:nvPicPr>
            <p:cNvPr id="80" name="Picture 26" descr="thing"/>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1172944" y="30197620"/>
              <a:ext cx="1972281" cy="147518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1" name="Picture 39" descr="http://intranet.americanchemistry.com/sites/chemprodtech/FluoroCouncil/Committees%20and%20Work%20Groups/Communications%20Work%20Group/Stock%20Photos/cooking_pan.jpg"/>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5936572" y="30252046"/>
              <a:ext cx="2152650" cy="14335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2" name="Picture 2" descr="C:\Users\JSteinhilber\AppData\Local\Microsoft\Windows\Temporary Internet Files\Content.IE5\90V3UT7B\shutterstock_118291297.jpg"/>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8560845" y="30181601"/>
              <a:ext cx="1574402" cy="1574402"/>
            </a:xfrm>
            <a:prstGeom prst="rect">
              <a:avLst/>
            </a:prstGeom>
            <a:noFill/>
            <a:extLst>
              <a:ext uri="{909E8E84-426E-40DD-AFC4-6F175D3DCCD1}">
                <a14:hiddenFill xmlns:a14="http://schemas.microsoft.com/office/drawing/2010/main" xmlns="">
                  <a:solidFill>
                    <a:srgbClr val="FFFFFF"/>
                  </a:solidFill>
                </a14:hiddenFill>
              </a:ext>
            </a:extLst>
          </p:spPr>
        </p:pic>
        <p:pic>
          <p:nvPicPr>
            <p:cNvPr id="83" name="Picture 4" descr="C:\Users\JSteinhilber\Desktop\Plane.jpg"/>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3379942" y="30238127"/>
              <a:ext cx="2171581" cy="1447431"/>
            </a:xfrm>
            <a:prstGeom prst="rect">
              <a:avLst/>
            </a:prstGeom>
            <a:noFill/>
            <a:extLst>
              <a:ext uri="{909E8E84-426E-40DD-AFC4-6F175D3DCCD1}">
                <a14:hiddenFill xmlns:a14="http://schemas.microsoft.com/office/drawing/2010/main" xmlns="">
                  <a:solidFill>
                    <a:srgbClr val="FFFFFF"/>
                  </a:solidFill>
                </a14:hiddenFill>
              </a:ext>
            </a:extLst>
          </p:spPr>
        </p:pic>
      </p:grpSp>
      <p:grpSp>
        <p:nvGrpSpPr>
          <p:cNvPr id="11" name="Group 10"/>
          <p:cNvGrpSpPr/>
          <p:nvPr/>
        </p:nvGrpSpPr>
        <p:grpSpPr>
          <a:xfrm>
            <a:off x="12653402" y="3961046"/>
            <a:ext cx="10847538" cy="8164176"/>
            <a:chOff x="12653402" y="3961046"/>
            <a:chExt cx="10847538" cy="8164176"/>
          </a:xfrm>
        </p:grpSpPr>
        <p:sp>
          <p:nvSpPr>
            <p:cNvPr id="18" name="Diamond 17"/>
            <p:cNvSpPr/>
            <p:nvPr/>
          </p:nvSpPr>
          <p:spPr>
            <a:xfrm>
              <a:off x="12653402" y="3961046"/>
              <a:ext cx="914400" cy="914400"/>
            </a:xfrm>
            <a:prstGeom prst="diamond">
              <a:avLst/>
            </a:prstGeom>
            <a:solidFill>
              <a:srgbClr val="00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93"/>
            <p:cNvSpPr>
              <a:spLocks noChangeArrowheads="1"/>
            </p:cNvSpPr>
            <p:nvPr/>
          </p:nvSpPr>
          <p:spPr bwMode="auto">
            <a:xfrm>
              <a:off x="13888150" y="4307880"/>
              <a:ext cx="8267340" cy="7593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01600" tIns="50800" rIns="101600" bIns="50800" anchor="ctr"/>
            <a:lstStyle/>
            <a:p>
              <a:pPr>
                <a:spcBef>
                  <a:spcPct val="50000"/>
                </a:spcBef>
              </a:pPr>
              <a:r>
                <a:rPr lang="en-US" sz="4000" b="1" dirty="0" smtClean="0">
                  <a:solidFill>
                    <a:srgbClr val="006600"/>
                  </a:solidFill>
                </a:rPr>
                <a:t>FACT:  </a:t>
              </a:r>
              <a:r>
                <a:rPr lang="en-US" sz="4000" b="1" dirty="0" err="1" smtClean="0">
                  <a:solidFill>
                    <a:srgbClr val="006600"/>
                  </a:solidFill>
                </a:rPr>
                <a:t>Fluorotelomer</a:t>
              </a:r>
              <a:r>
                <a:rPr lang="en-US" sz="4000" b="1" dirty="0" smtClean="0">
                  <a:solidFill>
                    <a:srgbClr val="006600"/>
                  </a:solidFill>
                </a:rPr>
                <a:t>-based products can be non-polymeric or polymeric</a:t>
              </a:r>
              <a:endParaRPr lang="en-US" sz="4000" b="1" dirty="0">
                <a:solidFill>
                  <a:srgbClr val="006600"/>
                </a:solidFill>
              </a:endParaRPr>
            </a:p>
          </p:txBody>
        </p:sp>
        <p:sp>
          <p:nvSpPr>
            <p:cNvPr id="20" name="Text Box 7"/>
            <p:cNvSpPr txBox="1">
              <a:spLocks noChangeArrowheads="1"/>
            </p:cNvSpPr>
            <p:nvPr/>
          </p:nvSpPr>
          <p:spPr bwMode="auto">
            <a:xfrm>
              <a:off x="12957324" y="5942014"/>
              <a:ext cx="10543616" cy="43395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1305" tIns="45652" rIns="91305" bIns="45652">
              <a:spAutoFit/>
            </a:bodyPr>
            <a:lstStyle>
              <a:lvl1pPr defTabSz="4314825">
                <a:defRPr>
                  <a:solidFill>
                    <a:schemeClr val="tx1"/>
                  </a:solidFill>
                  <a:latin typeface="Arial" pitchFamily="34" charset="0"/>
                </a:defRPr>
              </a:lvl1pPr>
              <a:lvl2pPr marL="471488" defTabSz="4314825">
                <a:defRPr>
                  <a:solidFill>
                    <a:schemeClr val="tx1"/>
                  </a:solidFill>
                  <a:latin typeface="Arial" pitchFamily="34" charset="0"/>
                </a:defRPr>
              </a:lvl2pPr>
              <a:lvl3pPr marL="944563" defTabSz="4314825">
                <a:defRPr>
                  <a:solidFill>
                    <a:schemeClr val="tx1"/>
                  </a:solidFill>
                  <a:latin typeface="Arial" pitchFamily="34" charset="0"/>
                </a:defRPr>
              </a:lvl3pPr>
              <a:lvl4pPr marL="1416050" defTabSz="4314825">
                <a:defRPr>
                  <a:solidFill>
                    <a:schemeClr val="tx1"/>
                  </a:solidFill>
                  <a:latin typeface="Arial" pitchFamily="34" charset="0"/>
                </a:defRPr>
              </a:lvl4pPr>
              <a:lvl5pPr marL="1887538" defTabSz="4314825">
                <a:defRPr>
                  <a:solidFill>
                    <a:schemeClr val="tx1"/>
                  </a:solidFill>
                  <a:latin typeface="Arial" pitchFamily="34" charset="0"/>
                </a:defRPr>
              </a:lvl5pPr>
              <a:lvl6pPr marL="2344738" defTabSz="4314825" fontAlgn="base">
                <a:spcBef>
                  <a:spcPct val="0"/>
                </a:spcBef>
                <a:spcAft>
                  <a:spcPct val="0"/>
                </a:spcAft>
                <a:defRPr>
                  <a:solidFill>
                    <a:schemeClr val="tx1"/>
                  </a:solidFill>
                  <a:latin typeface="Arial" pitchFamily="34" charset="0"/>
                </a:defRPr>
              </a:lvl6pPr>
              <a:lvl7pPr marL="2801938" defTabSz="4314825" fontAlgn="base">
                <a:spcBef>
                  <a:spcPct val="0"/>
                </a:spcBef>
                <a:spcAft>
                  <a:spcPct val="0"/>
                </a:spcAft>
                <a:defRPr>
                  <a:solidFill>
                    <a:schemeClr val="tx1"/>
                  </a:solidFill>
                  <a:latin typeface="Arial" pitchFamily="34" charset="0"/>
                </a:defRPr>
              </a:lvl7pPr>
              <a:lvl8pPr marL="3259138" defTabSz="4314825" fontAlgn="base">
                <a:spcBef>
                  <a:spcPct val="0"/>
                </a:spcBef>
                <a:spcAft>
                  <a:spcPct val="0"/>
                </a:spcAft>
                <a:defRPr>
                  <a:solidFill>
                    <a:schemeClr val="tx1"/>
                  </a:solidFill>
                  <a:latin typeface="Arial" pitchFamily="34" charset="0"/>
                </a:defRPr>
              </a:lvl8pPr>
              <a:lvl9pPr marL="3716338" defTabSz="4314825" fontAlgn="base">
                <a:spcBef>
                  <a:spcPct val="0"/>
                </a:spcBef>
                <a:spcAft>
                  <a:spcPct val="0"/>
                </a:spcAft>
                <a:defRPr>
                  <a:solidFill>
                    <a:schemeClr val="tx1"/>
                  </a:solidFill>
                  <a:latin typeface="Arial" pitchFamily="34" charset="0"/>
                </a:defRPr>
              </a:lvl9pPr>
            </a:lstStyle>
            <a:p>
              <a:pPr algn="just">
                <a:spcBef>
                  <a:spcPct val="50000"/>
                </a:spcBef>
              </a:pPr>
              <a:r>
                <a:rPr lang="en-GB" sz="2400" b="0" dirty="0" smtClean="0"/>
                <a:t>Non-polymeric fluorotelomer-based products include liquid, functional manufacturing raw materials and solid or liquid water-soluble/dispersible surfactants.  The surfactants exhibit ultra-low surface tension and superior spreading properties on polar organic liquids.  Side-chain fluorinated polymers are typically dispersed in water and are used for their surface modification and protection properties (oil- and water repellency</a:t>
              </a:r>
              <a:r>
                <a:rPr lang="en-GB" sz="2400" dirty="0" smtClean="0"/>
                <a:t>, stain protection)</a:t>
              </a:r>
              <a:endParaRPr lang="en-GB" sz="2400" b="0" dirty="0" smtClean="0"/>
            </a:p>
            <a:p>
              <a:pPr marL="342900" indent="-342900" algn="just">
                <a:spcBef>
                  <a:spcPct val="50000"/>
                </a:spcBef>
                <a:buFont typeface="Arial" panose="020B0604020202020204" pitchFamily="34" charset="0"/>
                <a:buChar char="•"/>
              </a:pPr>
              <a:r>
                <a:rPr lang="en-GB" sz="2400" dirty="0" smtClean="0"/>
                <a:t>Ultra-low surface tension → Wetting → VOC Reduction</a:t>
              </a:r>
            </a:p>
            <a:p>
              <a:pPr marL="342900" indent="-342900" algn="just">
                <a:spcBef>
                  <a:spcPct val="50000"/>
                </a:spcBef>
                <a:buFont typeface="Arial" panose="020B0604020202020204" pitchFamily="34" charset="0"/>
                <a:buChar char="•"/>
              </a:pPr>
              <a:r>
                <a:rPr lang="en-GB" sz="2400" dirty="0" smtClean="0"/>
                <a:t>Spreading</a:t>
              </a:r>
              <a:r>
                <a:rPr lang="en-GB" sz="2400" dirty="0"/>
                <a:t> → Fire Fighting Foam → </a:t>
              </a:r>
              <a:r>
                <a:rPr lang="en-GB" sz="2400" dirty="0" smtClean="0"/>
                <a:t>Life Saving</a:t>
              </a:r>
            </a:p>
            <a:p>
              <a:pPr marL="342900" indent="-342900" algn="just">
                <a:spcBef>
                  <a:spcPct val="50000"/>
                </a:spcBef>
                <a:buFont typeface="Arial" panose="020B0604020202020204" pitchFamily="34" charset="0"/>
                <a:buChar char="•"/>
              </a:pPr>
              <a:r>
                <a:rPr lang="en-GB" sz="2400" dirty="0" smtClean="0"/>
                <a:t>Surface Modification → </a:t>
              </a:r>
              <a:r>
                <a:rPr lang="en-GB" sz="2400" dirty="0"/>
                <a:t>Oil/Water Repellency </a:t>
              </a:r>
              <a:r>
                <a:rPr lang="en-GB" sz="2400" dirty="0" smtClean="0"/>
                <a:t>→ Protection</a:t>
              </a:r>
              <a:endParaRPr lang="en-GB" sz="2400" b="0" dirty="0" smtClean="0"/>
            </a:p>
          </p:txBody>
        </p:sp>
        <p:pic>
          <p:nvPicPr>
            <p:cNvPr id="84" name="Picture 2"/>
            <p:cNvPicPr>
              <a:picLocks noChangeAspect="1" noChangeArrowheads="1"/>
            </p:cNvPicPr>
            <p:nvPr/>
          </p:nvPicPr>
          <p:blipFill>
            <a:blip r:embed="rId10" cstate="print">
              <a:extLst>
                <a:ext uri="{28A0092B-C50C-407E-A947-70E740481C1C}">
                  <a14:useLocalDpi xmlns:a14="http://schemas.microsoft.com/office/drawing/2010/main" xmlns="" val="0"/>
                </a:ext>
              </a:extLst>
            </a:blip>
            <a:srcRect/>
            <a:stretch>
              <a:fillRect/>
            </a:stretch>
          </p:blipFill>
          <p:spPr bwMode="auto">
            <a:xfrm>
              <a:off x="13199881" y="10518015"/>
              <a:ext cx="2419562" cy="16072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85" name="Picture 2" descr="\\intranet.americanchemistry.com\DavWWWRoot\sites\chemprodtech\FluoroCouncil\Committees and Work Groups\Communications Work Group\Stock Photos\firefighter gear.jpg"/>
            <p:cNvPicPr>
              <a:picLocks noChangeAspect="1" noChangeArrowheads="1"/>
            </p:cNvPicPr>
            <p:nvPr/>
          </p:nvPicPr>
          <p:blipFill>
            <a:blip r:embed="rId11" cstate="print">
              <a:extLst>
                <a:ext uri="{28A0092B-C50C-407E-A947-70E740481C1C}">
                  <a14:useLocalDpi xmlns:a14="http://schemas.microsoft.com/office/drawing/2010/main" xmlns="" val="0"/>
                </a:ext>
              </a:extLst>
            </a:blip>
            <a:srcRect/>
            <a:stretch>
              <a:fillRect/>
            </a:stretch>
          </p:blipFill>
          <p:spPr bwMode="auto">
            <a:xfrm>
              <a:off x="16834141" y="10464631"/>
              <a:ext cx="2421975" cy="1611152"/>
            </a:xfrm>
            <a:prstGeom prst="rect">
              <a:avLst/>
            </a:prstGeom>
            <a:noFill/>
            <a:extLst>
              <a:ext uri="{909E8E84-426E-40DD-AFC4-6F175D3DCCD1}">
                <a14:hiddenFill xmlns:a14="http://schemas.microsoft.com/office/drawing/2010/main" xmlns="">
                  <a:solidFill>
                    <a:srgbClr val="FFFFFF"/>
                  </a:solidFill>
                </a14:hiddenFill>
              </a:ext>
            </a:extLst>
          </p:spPr>
        </p:pic>
        <p:pic>
          <p:nvPicPr>
            <p:cNvPr id="86" name="Picture 85" descr="\\intranet.americanchemistry.com\DavWWWRoot\sites\chemprodtech\FluoroCouncil\Committees and Work Groups\Communications Work Group\Stock Photos\hikers and bikers.jpg"/>
            <p:cNvPicPr>
              <a:picLocks noChangeAspect="1" noChangeArrowheads="1"/>
            </p:cNvPicPr>
            <p:nvPr/>
          </p:nvPicPr>
          <p:blipFill>
            <a:blip r:embed="rId12" cstate="print">
              <a:extLst>
                <a:ext uri="{28A0092B-C50C-407E-A947-70E740481C1C}">
                  <a14:useLocalDpi xmlns:a14="http://schemas.microsoft.com/office/drawing/2010/main" xmlns="" val="0"/>
                </a:ext>
              </a:extLst>
            </a:blip>
            <a:srcRect/>
            <a:stretch>
              <a:fillRect/>
            </a:stretch>
          </p:blipFill>
          <p:spPr bwMode="auto">
            <a:xfrm>
              <a:off x="20470813" y="10415425"/>
              <a:ext cx="2551534" cy="1698326"/>
            </a:xfrm>
            <a:prstGeom prst="rect">
              <a:avLst/>
            </a:prstGeom>
            <a:noFill/>
            <a:extLst>
              <a:ext uri="{909E8E84-426E-40DD-AFC4-6F175D3DCCD1}">
                <a14:hiddenFill xmlns:a14="http://schemas.microsoft.com/office/drawing/2010/main" xmlns="">
                  <a:solidFill>
                    <a:srgbClr val="FFFFFF"/>
                  </a:solidFill>
                </a14:hiddenFill>
              </a:ext>
            </a:extLst>
          </p:spPr>
        </p:pic>
      </p:grpSp>
      <p:grpSp>
        <p:nvGrpSpPr>
          <p:cNvPr id="3" name="Group 2"/>
          <p:cNvGrpSpPr/>
          <p:nvPr/>
        </p:nvGrpSpPr>
        <p:grpSpPr>
          <a:xfrm>
            <a:off x="708028" y="3959352"/>
            <a:ext cx="9554205" cy="18453768"/>
            <a:chOff x="708028" y="3959352"/>
            <a:chExt cx="9554205" cy="18453768"/>
          </a:xfrm>
        </p:grpSpPr>
        <p:sp>
          <p:nvSpPr>
            <p:cNvPr id="26" name="Text Box 7"/>
            <p:cNvSpPr txBox="1">
              <a:spLocks noChangeArrowheads="1"/>
            </p:cNvSpPr>
            <p:nvPr/>
          </p:nvSpPr>
          <p:spPr bwMode="auto">
            <a:xfrm>
              <a:off x="708028" y="5383697"/>
              <a:ext cx="9554205" cy="249285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91305" tIns="45652" rIns="91305" bIns="45652">
              <a:spAutoFit/>
            </a:bodyPr>
            <a:lstStyle>
              <a:lvl1pPr defTabSz="4314825">
                <a:defRPr>
                  <a:solidFill>
                    <a:schemeClr val="tx1"/>
                  </a:solidFill>
                  <a:latin typeface="Arial" pitchFamily="34" charset="0"/>
                </a:defRPr>
              </a:lvl1pPr>
              <a:lvl2pPr marL="471488" defTabSz="4314825">
                <a:defRPr>
                  <a:solidFill>
                    <a:schemeClr val="tx1"/>
                  </a:solidFill>
                  <a:latin typeface="Arial" pitchFamily="34" charset="0"/>
                </a:defRPr>
              </a:lvl2pPr>
              <a:lvl3pPr marL="944563" defTabSz="4314825">
                <a:defRPr>
                  <a:solidFill>
                    <a:schemeClr val="tx1"/>
                  </a:solidFill>
                  <a:latin typeface="Arial" pitchFamily="34" charset="0"/>
                </a:defRPr>
              </a:lvl3pPr>
              <a:lvl4pPr marL="1416050" defTabSz="4314825">
                <a:defRPr>
                  <a:solidFill>
                    <a:schemeClr val="tx1"/>
                  </a:solidFill>
                  <a:latin typeface="Arial" pitchFamily="34" charset="0"/>
                </a:defRPr>
              </a:lvl4pPr>
              <a:lvl5pPr marL="1887538" defTabSz="4314825">
                <a:defRPr>
                  <a:solidFill>
                    <a:schemeClr val="tx1"/>
                  </a:solidFill>
                  <a:latin typeface="Arial" pitchFamily="34" charset="0"/>
                </a:defRPr>
              </a:lvl5pPr>
              <a:lvl6pPr marL="2344738" defTabSz="4314825" fontAlgn="base">
                <a:spcBef>
                  <a:spcPct val="0"/>
                </a:spcBef>
                <a:spcAft>
                  <a:spcPct val="0"/>
                </a:spcAft>
                <a:defRPr>
                  <a:solidFill>
                    <a:schemeClr val="tx1"/>
                  </a:solidFill>
                  <a:latin typeface="Arial" pitchFamily="34" charset="0"/>
                </a:defRPr>
              </a:lvl6pPr>
              <a:lvl7pPr marL="2801938" defTabSz="4314825" fontAlgn="base">
                <a:spcBef>
                  <a:spcPct val="0"/>
                </a:spcBef>
                <a:spcAft>
                  <a:spcPct val="0"/>
                </a:spcAft>
                <a:defRPr>
                  <a:solidFill>
                    <a:schemeClr val="tx1"/>
                  </a:solidFill>
                  <a:latin typeface="Arial" pitchFamily="34" charset="0"/>
                </a:defRPr>
              </a:lvl7pPr>
              <a:lvl8pPr marL="3259138" defTabSz="4314825" fontAlgn="base">
                <a:spcBef>
                  <a:spcPct val="0"/>
                </a:spcBef>
                <a:spcAft>
                  <a:spcPct val="0"/>
                </a:spcAft>
                <a:defRPr>
                  <a:solidFill>
                    <a:schemeClr val="tx1"/>
                  </a:solidFill>
                  <a:latin typeface="Arial" pitchFamily="34" charset="0"/>
                </a:defRPr>
              </a:lvl8pPr>
              <a:lvl9pPr marL="3716338" defTabSz="4314825" fontAlgn="base">
                <a:spcBef>
                  <a:spcPct val="0"/>
                </a:spcBef>
                <a:spcAft>
                  <a:spcPct val="0"/>
                </a:spcAft>
                <a:defRPr>
                  <a:solidFill>
                    <a:schemeClr val="tx1"/>
                  </a:solidFill>
                  <a:latin typeface="Arial" pitchFamily="34" charset="0"/>
                </a:defRPr>
              </a:lvl9pPr>
            </a:lstStyle>
            <a:p>
              <a:pPr algn="ctr">
                <a:lnSpc>
                  <a:spcPct val="150000"/>
                </a:lnSpc>
                <a:spcBef>
                  <a:spcPct val="50000"/>
                </a:spcBef>
              </a:pPr>
              <a:r>
                <a:rPr lang="en-US" sz="2400" b="0" dirty="0" smtClean="0"/>
                <a:t>Per- and polyfluoroalkyl substances (PFASs)</a:t>
              </a:r>
              <a:r>
                <a:rPr lang="en-US" sz="2400" b="0" baseline="30000" dirty="0" smtClean="0"/>
                <a:t>1,2</a:t>
              </a:r>
              <a:r>
                <a:rPr lang="en-US" sz="2400" b="0" dirty="0" smtClean="0"/>
                <a:t> are a broad and diverse range of substances with very different structures, </a:t>
              </a:r>
              <a:r>
                <a:rPr lang="en-US" sz="2400" dirty="0" smtClean="0"/>
                <a:t>functionality and physical-chemical and toxicological properties</a:t>
              </a:r>
              <a:r>
                <a:rPr lang="en-US" sz="2400" b="0" dirty="0" smtClean="0"/>
                <a:t>.  </a:t>
              </a:r>
              <a:r>
                <a:rPr lang="en-US" sz="3200" b="1" dirty="0" smtClean="0">
                  <a:solidFill>
                    <a:srgbClr val="006600"/>
                  </a:solidFill>
                </a:rPr>
                <a:t>FACT: PFASs </a:t>
              </a:r>
              <a:r>
                <a:rPr lang="en-US" sz="3200" b="1" i="1" u="sng" dirty="0" smtClean="0">
                  <a:solidFill>
                    <a:srgbClr val="006600"/>
                  </a:solidFill>
                </a:rPr>
                <a:t>are not</a:t>
              </a:r>
              <a:r>
                <a:rPr lang="en-US" sz="3200" b="1" i="1" dirty="0" smtClean="0">
                  <a:solidFill>
                    <a:srgbClr val="006600"/>
                  </a:solidFill>
                </a:rPr>
                <a:t> “</a:t>
              </a:r>
              <a:r>
                <a:rPr lang="en-US" sz="3200" b="1" dirty="0" smtClean="0">
                  <a:solidFill>
                    <a:srgbClr val="006600"/>
                  </a:solidFill>
                </a:rPr>
                <a:t>all are the same.”</a:t>
              </a:r>
              <a:endParaRPr lang="en-US" sz="3200" b="1" dirty="0">
                <a:solidFill>
                  <a:srgbClr val="006600"/>
                </a:solidFill>
              </a:endParaRPr>
            </a:p>
          </p:txBody>
        </p:sp>
        <p:sp>
          <p:nvSpPr>
            <p:cNvPr id="27" name="Diamond 26"/>
            <p:cNvSpPr/>
            <p:nvPr/>
          </p:nvSpPr>
          <p:spPr>
            <a:xfrm>
              <a:off x="836111" y="3959352"/>
              <a:ext cx="914400" cy="914400"/>
            </a:xfrm>
            <a:prstGeom prst="diamond">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93"/>
            <p:cNvSpPr>
              <a:spLocks noChangeArrowheads="1"/>
            </p:cNvSpPr>
            <p:nvPr/>
          </p:nvSpPr>
          <p:spPr bwMode="auto">
            <a:xfrm>
              <a:off x="2070858" y="4244310"/>
              <a:ext cx="7442109" cy="7593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01600" tIns="50800" rIns="101600" bIns="50800" anchor="ctr"/>
            <a:lstStyle/>
            <a:p>
              <a:pPr>
                <a:spcBef>
                  <a:spcPct val="50000"/>
                </a:spcBef>
              </a:pPr>
              <a:r>
                <a:rPr lang="en-US" sz="4000" b="1" dirty="0" smtClean="0">
                  <a:solidFill>
                    <a:srgbClr val="C00000"/>
                  </a:solidFill>
                </a:rPr>
                <a:t>MYTH:  PFASs are “all the same”</a:t>
              </a:r>
              <a:endParaRPr lang="en-US" sz="4000" b="1" dirty="0">
                <a:solidFill>
                  <a:srgbClr val="C00000"/>
                </a:solidFill>
              </a:endParaRPr>
            </a:p>
          </p:txBody>
        </p:sp>
        <p:pic>
          <p:nvPicPr>
            <p:cNvPr id="6" name="Picture 5"/>
            <p:cNvPicPr>
              <a:picLocks noChangeAspect="1"/>
            </p:cNvPicPr>
            <p:nvPr/>
          </p:nvPicPr>
          <p:blipFill>
            <a:blip r:embed="rId13" cstate="print"/>
            <a:stretch>
              <a:fillRect/>
            </a:stretch>
          </p:blipFill>
          <p:spPr>
            <a:xfrm>
              <a:off x="919026" y="16176961"/>
              <a:ext cx="9132208" cy="6236159"/>
            </a:xfrm>
            <a:prstGeom prst="rect">
              <a:avLst/>
            </a:prstGeom>
          </p:spPr>
        </p:pic>
        <p:pic>
          <p:nvPicPr>
            <p:cNvPr id="7" name="Picture 6"/>
            <p:cNvPicPr>
              <a:picLocks noChangeAspect="1"/>
            </p:cNvPicPr>
            <p:nvPr/>
          </p:nvPicPr>
          <p:blipFill>
            <a:blip r:embed="rId14" cstate="print"/>
            <a:stretch>
              <a:fillRect/>
            </a:stretch>
          </p:blipFill>
          <p:spPr>
            <a:xfrm>
              <a:off x="1957794" y="8042044"/>
              <a:ext cx="7054672" cy="7758985"/>
            </a:xfrm>
            <a:prstGeom prst="rect">
              <a:avLst/>
            </a:prstGeom>
          </p:spPr>
        </p:pic>
      </p:grpSp>
      <p:pic>
        <p:nvPicPr>
          <p:cNvPr id="14" name="Picture 13"/>
          <p:cNvPicPr>
            <a:picLocks noChangeAspect="1"/>
          </p:cNvPicPr>
          <p:nvPr/>
        </p:nvPicPr>
        <p:blipFill>
          <a:blip r:embed="rId15" cstate="print">
            <a:extLst>
              <a:ext uri="{28A0092B-C50C-407E-A947-70E740481C1C}">
                <a14:useLocalDpi xmlns:a14="http://schemas.microsoft.com/office/drawing/2010/main" xmlns="" val="0"/>
              </a:ext>
            </a:extLst>
          </a:blip>
          <a:stretch>
            <a:fillRect/>
          </a:stretch>
        </p:blipFill>
        <p:spPr>
          <a:xfrm>
            <a:off x="25104913" y="19547092"/>
            <a:ext cx="12385488" cy="12230945"/>
          </a:xfrm>
          <a:prstGeom prst="rect">
            <a:avLst/>
          </a:prstGeom>
        </p:spPr>
      </p:pic>
      <p:pic>
        <p:nvPicPr>
          <p:cNvPr id="15" name="Picture 14"/>
          <p:cNvPicPr>
            <a:picLocks noChangeAspect="1"/>
          </p:cNvPicPr>
          <p:nvPr/>
        </p:nvPicPr>
        <p:blipFill rotWithShape="1">
          <a:blip r:embed="rId16" cstate="print"/>
          <a:srcRect t="6662"/>
          <a:stretch/>
        </p:blipFill>
        <p:spPr>
          <a:xfrm>
            <a:off x="39944233" y="8443997"/>
            <a:ext cx="9976727" cy="5828850"/>
          </a:xfrm>
          <a:prstGeom prst="rect">
            <a:avLst/>
          </a:prstGeom>
        </p:spPr>
      </p:pic>
      <p:graphicFrame>
        <p:nvGraphicFramePr>
          <p:cNvPr id="16" name="Table 15"/>
          <p:cNvGraphicFramePr>
            <a:graphicFrameLocks noGrp="1"/>
          </p:cNvGraphicFramePr>
          <p:nvPr>
            <p:extLst>
              <p:ext uri="{D42A27DB-BD31-4B8C-83A1-F6EECF244321}">
                <p14:modId xmlns:p14="http://schemas.microsoft.com/office/powerpoint/2010/main" xmlns="" val="1269113849"/>
              </p:ext>
            </p:extLst>
          </p:nvPr>
        </p:nvGraphicFramePr>
        <p:xfrm>
          <a:off x="39319200" y="19096509"/>
          <a:ext cx="10915650" cy="6186101"/>
        </p:xfrm>
        <a:graphic>
          <a:graphicData uri="http://schemas.openxmlformats.org/drawingml/2006/table">
            <a:tbl>
              <a:tblPr firstRow="1" firstCol="1" bandRow="1">
                <a:tableStyleId>{5C22544A-7EE6-4342-B048-85BDC9FD1C3A}</a:tableStyleId>
              </a:tblPr>
              <a:tblGrid>
                <a:gridCol w="3637772"/>
                <a:gridCol w="3638939"/>
                <a:gridCol w="3638939"/>
              </a:tblGrid>
              <a:tr h="664855">
                <a:tc>
                  <a:txBody>
                    <a:bodyPr/>
                    <a:lstStyle/>
                    <a:p>
                      <a:pPr marL="0" marR="0">
                        <a:lnSpc>
                          <a:spcPct val="107000"/>
                        </a:lnSpc>
                        <a:spcBef>
                          <a:spcPts val="0"/>
                        </a:spcBef>
                        <a:spcAft>
                          <a:spcPts val="0"/>
                        </a:spcAft>
                      </a:pPr>
                      <a:r>
                        <a:rPr lang="en-US" sz="2400" dirty="0">
                          <a:effectLst/>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PFHxA</a:t>
                      </a:r>
                    </a:p>
                    <a:p>
                      <a:pPr marL="0" marR="0" algn="ctr">
                        <a:lnSpc>
                          <a:spcPct val="107000"/>
                        </a:lnSpc>
                        <a:spcBef>
                          <a:spcPts val="0"/>
                        </a:spcBef>
                        <a:spcAft>
                          <a:spcPts val="0"/>
                        </a:spcAft>
                      </a:pPr>
                      <a:r>
                        <a:rPr lang="en-US" sz="2400" dirty="0">
                          <a:effectLst/>
                        </a:rPr>
                        <a:t>F(CF</a:t>
                      </a:r>
                      <a:r>
                        <a:rPr lang="en-US" sz="2400" baseline="-25000" dirty="0">
                          <a:effectLst/>
                        </a:rPr>
                        <a:t>2</a:t>
                      </a:r>
                      <a:r>
                        <a:rPr lang="en-US" sz="2400" dirty="0">
                          <a:effectLst/>
                        </a:rPr>
                        <a:t>)</a:t>
                      </a:r>
                      <a:r>
                        <a:rPr lang="en-US" sz="2400" baseline="-25000" dirty="0">
                          <a:effectLst/>
                        </a:rPr>
                        <a:t>5</a:t>
                      </a:r>
                      <a:r>
                        <a:rPr lang="en-US" sz="2400" dirty="0">
                          <a:effectLst/>
                        </a:rPr>
                        <a:t>CO</a:t>
                      </a:r>
                      <a:r>
                        <a:rPr lang="en-US" sz="2400" baseline="-25000" dirty="0">
                          <a:effectLst/>
                        </a:rPr>
                        <a:t>2</a:t>
                      </a:r>
                      <a:r>
                        <a:rPr lang="en-US" sz="2400" dirty="0">
                          <a:effectLst/>
                        </a:rPr>
                        <a:t>H</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err="1">
                          <a:effectLst/>
                        </a:rPr>
                        <a:t>PFHxS</a:t>
                      </a:r>
                      <a:endParaRPr lang="en-US" sz="2400" dirty="0">
                        <a:effectLst/>
                      </a:endParaRPr>
                    </a:p>
                    <a:p>
                      <a:pPr marL="0" marR="0" algn="ctr">
                        <a:lnSpc>
                          <a:spcPct val="107000"/>
                        </a:lnSpc>
                        <a:spcBef>
                          <a:spcPts val="0"/>
                        </a:spcBef>
                        <a:spcAft>
                          <a:spcPts val="0"/>
                        </a:spcAft>
                      </a:pPr>
                      <a:r>
                        <a:rPr lang="en-US" sz="2400" dirty="0">
                          <a:effectLst/>
                        </a:rPr>
                        <a:t>F(CF</a:t>
                      </a:r>
                      <a:r>
                        <a:rPr lang="en-US" sz="2400" baseline="-25000" dirty="0">
                          <a:effectLst/>
                        </a:rPr>
                        <a:t>2</a:t>
                      </a:r>
                      <a:r>
                        <a:rPr lang="en-US" sz="2400" dirty="0">
                          <a:effectLst/>
                        </a:rPr>
                        <a:t>)</a:t>
                      </a:r>
                      <a:r>
                        <a:rPr lang="en-US" sz="2400" baseline="-25000" dirty="0">
                          <a:effectLst/>
                        </a:rPr>
                        <a:t>6</a:t>
                      </a:r>
                      <a:r>
                        <a:rPr lang="en-US" sz="2400" dirty="0">
                          <a:effectLst/>
                        </a:rPr>
                        <a:t>SO</a:t>
                      </a:r>
                      <a:r>
                        <a:rPr lang="en-US" sz="2400" baseline="-25000" dirty="0">
                          <a:effectLst/>
                        </a:rPr>
                        <a:t>3</a:t>
                      </a:r>
                      <a:r>
                        <a:rPr lang="en-US" sz="2400" baseline="30000" dirty="0">
                          <a:effectLst/>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571918">
                <a:tc>
                  <a:txBody>
                    <a:bodyPr/>
                    <a:lstStyle/>
                    <a:p>
                      <a:pPr marL="0" marR="0">
                        <a:lnSpc>
                          <a:spcPct val="107000"/>
                        </a:lnSpc>
                        <a:spcBef>
                          <a:spcPts val="0"/>
                        </a:spcBef>
                        <a:spcAft>
                          <a:spcPts val="0"/>
                        </a:spcAft>
                      </a:pPr>
                      <a:r>
                        <a:rPr lang="en-US" sz="2400">
                          <a:effectLst/>
                        </a:rPr>
                        <a:t>pKa (acidity</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a:effectLst/>
                        </a:rPr>
                        <a:t>2 – 3</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a:effectLst/>
                        </a:rPr>
                        <a:t>Less than -1</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571918">
                <a:tc>
                  <a:txBody>
                    <a:bodyPr/>
                    <a:lstStyle/>
                    <a:p>
                      <a:pPr marL="0" marR="0">
                        <a:lnSpc>
                          <a:spcPct val="107000"/>
                        </a:lnSpc>
                        <a:spcBef>
                          <a:spcPts val="0"/>
                        </a:spcBef>
                        <a:spcAft>
                          <a:spcPts val="0"/>
                        </a:spcAft>
                      </a:pPr>
                      <a:r>
                        <a:rPr lang="en-US" sz="2400">
                          <a:effectLst/>
                        </a:rPr>
                        <a:t>Blood T1/2 Rats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a:effectLst/>
                        </a:rPr>
                        <a:t>0.05-0.2 days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a:effectLst/>
                        </a:rPr>
                        <a:t>15-30 days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571918">
                <a:tc>
                  <a:txBody>
                    <a:bodyPr/>
                    <a:lstStyle/>
                    <a:p>
                      <a:pPr marL="0" marR="0">
                        <a:lnSpc>
                          <a:spcPct val="107000"/>
                        </a:lnSpc>
                        <a:spcBef>
                          <a:spcPts val="0"/>
                        </a:spcBef>
                        <a:spcAft>
                          <a:spcPts val="0"/>
                        </a:spcAft>
                      </a:pPr>
                      <a:r>
                        <a:rPr lang="en-US" sz="2400">
                          <a:effectLst/>
                        </a:rPr>
                        <a:t>Blood t1/2 Monkey</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a:effectLst/>
                        </a:rPr>
                        <a:t>1 day</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smtClean="0">
                          <a:effectLst/>
                        </a:rPr>
                        <a:t>87 - 144 </a:t>
                      </a:r>
                      <a:r>
                        <a:rPr lang="en-US" sz="2400" dirty="0">
                          <a:effectLst/>
                        </a:rPr>
                        <a:t>days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571918">
                <a:tc>
                  <a:txBody>
                    <a:bodyPr/>
                    <a:lstStyle/>
                    <a:p>
                      <a:pPr marL="0" marR="0">
                        <a:lnSpc>
                          <a:spcPct val="107000"/>
                        </a:lnSpc>
                        <a:spcBef>
                          <a:spcPts val="0"/>
                        </a:spcBef>
                        <a:spcAft>
                          <a:spcPts val="0"/>
                        </a:spcAft>
                      </a:pPr>
                      <a:r>
                        <a:rPr lang="en-US" sz="2400">
                          <a:effectLst/>
                        </a:rPr>
                        <a:t>Bioaccumulation (Fish)</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Not </a:t>
                      </a:r>
                      <a:r>
                        <a:rPr lang="en-US" sz="2400" dirty="0" err="1" smtClean="0">
                          <a:effectLst/>
                        </a:rPr>
                        <a:t>Bioaccumulative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err="1">
                          <a:effectLst/>
                        </a:rPr>
                        <a:t>Bioaccumulative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571918">
                <a:tc>
                  <a:txBody>
                    <a:bodyPr/>
                    <a:lstStyle/>
                    <a:p>
                      <a:pPr marL="0" marR="0">
                        <a:lnSpc>
                          <a:spcPct val="107000"/>
                        </a:lnSpc>
                        <a:spcBef>
                          <a:spcPts val="0"/>
                        </a:spcBef>
                        <a:spcAft>
                          <a:spcPts val="0"/>
                        </a:spcAft>
                      </a:pPr>
                      <a:r>
                        <a:rPr lang="en-US" sz="2400">
                          <a:effectLst/>
                        </a:rPr>
                        <a:t>Acute Oral LD50 (Male Rat)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a:effectLst/>
                        </a:rPr>
                        <a:t>2,000 mg/kg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No Data</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1684775">
                <a:tc>
                  <a:txBody>
                    <a:bodyPr/>
                    <a:lstStyle/>
                    <a:p>
                      <a:pPr marL="0" marR="0">
                        <a:lnSpc>
                          <a:spcPct val="107000"/>
                        </a:lnSpc>
                        <a:spcBef>
                          <a:spcPts val="0"/>
                        </a:spcBef>
                        <a:spcAft>
                          <a:spcPts val="0"/>
                        </a:spcAft>
                      </a:pPr>
                      <a:r>
                        <a:rPr lang="en-US" sz="2400">
                          <a:effectLst/>
                        </a:rPr>
                        <a:t>One Generation Repo/Development (Rat) NOAEL</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M &amp; F 100 mg/kg/day</a:t>
                      </a:r>
                    </a:p>
                    <a:p>
                      <a:pPr marL="0" marR="0" algn="ctr">
                        <a:lnSpc>
                          <a:spcPct val="107000"/>
                        </a:lnSpc>
                        <a:spcBef>
                          <a:spcPts val="0"/>
                        </a:spcBef>
                        <a:spcAft>
                          <a:spcPts val="0"/>
                        </a:spcAft>
                      </a:pPr>
                      <a:r>
                        <a:rPr lang="en-US" sz="2000" dirty="0">
                          <a:effectLst/>
                        </a:rPr>
                        <a:t>No effects on developmental or reproductive endpoints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M &lt;0.3 mg/kg/day</a:t>
                      </a:r>
                    </a:p>
                    <a:p>
                      <a:pPr marL="0" marR="0" algn="ctr">
                        <a:lnSpc>
                          <a:spcPct val="107000"/>
                        </a:lnSpc>
                        <a:spcBef>
                          <a:spcPts val="0"/>
                        </a:spcBef>
                        <a:spcAft>
                          <a:spcPts val="0"/>
                        </a:spcAft>
                      </a:pPr>
                      <a:r>
                        <a:rPr lang="en-US" sz="2400" dirty="0">
                          <a:effectLst/>
                        </a:rPr>
                        <a:t>F &gt; 10 mg/kg/day</a:t>
                      </a:r>
                    </a:p>
                    <a:p>
                      <a:pPr marL="0" marR="0" algn="ctr">
                        <a:lnSpc>
                          <a:spcPct val="107000"/>
                        </a:lnSpc>
                        <a:spcBef>
                          <a:spcPts val="0"/>
                        </a:spcBef>
                        <a:spcAft>
                          <a:spcPts val="0"/>
                        </a:spcAft>
                      </a:pPr>
                      <a:r>
                        <a:rPr lang="en-US" sz="2000" dirty="0">
                          <a:effectLst/>
                        </a:rPr>
                        <a:t>No effects on developmental or reproductive endpoints at 10 mg/kg/day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664855">
                <a:tc>
                  <a:txBody>
                    <a:bodyPr/>
                    <a:lstStyle/>
                    <a:p>
                      <a:pPr marL="0" marR="0">
                        <a:lnSpc>
                          <a:spcPct val="107000"/>
                        </a:lnSpc>
                        <a:spcBef>
                          <a:spcPts val="0"/>
                        </a:spcBef>
                        <a:spcAft>
                          <a:spcPts val="0"/>
                        </a:spcAft>
                      </a:pPr>
                      <a:r>
                        <a:rPr lang="en-US" sz="2400">
                          <a:effectLst/>
                        </a:rPr>
                        <a:t>Oral Repeated Dose (Rat) NOAEL</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a:effectLst/>
                        </a:rPr>
                        <a:t>100 mg/kg/day</a:t>
                      </a:r>
                    </a:p>
                    <a:p>
                      <a:pPr marL="0" marR="0" algn="ctr">
                        <a:lnSpc>
                          <a:spcPct val="107000"/>
                        </a:lnSpc>
                        <a:spcBef>
                          <a:spcPts val="0"/>
                        </a:spcBef>
                        <a:spcAft>
                          <a:spcPts val="0"/>
                        </a:spcAft>
                      </a:pPr>
                      <a:r>
                        <a:rPr lang="en-US" sz="2400">
                          <a:effectLst/>
                        </a:rPr>
                        <a:t>90 Days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&lt;10 mg/kg/day</a:t>
                      </a:r>
                    </a:p>
                    <a:p>
                      <a:pPr marL="0" marR="0" algn="ctr">
                        <a:lnSpc>
                          <a:spcPct val="107000"/>
                        </a:lnSpc>
                        <a:spcBef>
                          <a:spcPts val="0"/>
                        </a:spcBef>
                        <a:spcAft>
                          <a:spcPts val="0"/>
                        </a:spcAft>
                      </a:pPr>
                      <a:r>
                        <a:rPr lang="en-US" sz="2400" dirty="0">
                          <a:effectLst/>
                        </a:rPr>
                        <a:t>28 Days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xmlns="" val="9606110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810</TotalTime>
  <Words>1124</Words>
  <Application>Microsoft Office PowerPoint</Application>
  <PresentationFormat>Custom</PresentationFormat>
  <Paragraphs>91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BUCK, ROBERT C</dc:creator>
  <cp:lastModifiedBy>Home</cp:lastModifiedBy>
  <cp:revision>92</cp:revision>
  <cp:lastPrinted>2015-06-12T12:46:57Z</cp:lastPrinted>
  <dcterms:created xsi:type="dcterms:W3CDTF">2015-05-26T11:29:15Z</dcterms:created>
  <dcterms:modified xsi:type="dcterms:W3CDTF">2015-08-04T22:56:29Z</dcterms:modified>
</cp:coreProperties>
</file>