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60" r:id="rId6"/>
    <p:sldId id="259" r:id="rId7"/>
    <p:sldId id="261" r:id="rId8"/>
    <p:sldId id="262" r:id="rId9"/>
    <p:sldId id="263" r:id="rId10"/>
    <p:sldId id="264" r:id="rId11"/>
    <p:sldId id="265" r:id="rId12"/>
    <p:sldId id="266" r:id="rId13"/>
    <p:sldId id="267" r:id="rId14"/>
    <p:sldId id="27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C2360-319B-407E-BEAA-7DAF4BCC7A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DE7E29-F9CC-4BBC-B67F-4D4A2C0C2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20C86B-61FD-488C-A941-3BB10E76A8F6}"/>
              </a:ext>
            </a:extLst>
          </p:cNvPr>
          <p:cNvSpPr>
            <a:spLocks noGrp="1"/>
          </p:cNvSpPr>
          <p:nvPr>
            <p:ph type="dt" sz="half" idx="10"/>
          </p:nvPr>
        </p:nvSpPr>
        <p:spPr/>
        <p:txBody>
          <a:bodyPr/>
          <a:lstStyle/>
          <a:p>
            <a:fld id="{AD4E5823-6728-4D75-9DF3-C7DCDA34A92D}" type="datetimeFigureOut">
              <a:rPr lang="en-US" smtClean="0"/>
              <a:t>12/19/2020</a:t>
            </a:fld>
            <a:endParaRPr lang="en-US"/>
          </a:p>
        </p:txBody>
      </p:sp>
      <p:sp>
        <p:nvSpPr>
          <p:cNvPr id="5" name="Footer Placeholder 4">
            <a:extLst>
              <a:ext uri="{FF2B5EF4-FFF2-40B4-BE49-F238E27FC236}">
                <a16:creationId xmlns:a16="http://schemas.microsoft.com/office/drawing/2014/main" id="{ABA36F88-61E0-4AE0-BD1E-18720CEC52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87DDAB-0D10-48E0-A30D-3FC6246629C9}"/>
              </a:ext>
            </a:extLst>
          </p:cNvPr>
          <p:cNvSpPr>
            <a:spLocks noGrp="1"/>
          </p:cNvSpPr>
          <p:nvPr>
            <p:ph type="sldNum" sz="quarter" idx="12"/>
          </p:nvPr>
        </p:nvSpPr>
        <p:spPr/>
        <p:txBody>
          <a:bodyPr/>
          <a:lstStyle/>
          <a:p>
            <a:fld id="{B97F8691-F654-42E8-8C00-DCE3FE770D1A}" type="slidenum">
              <a:rPr lang="en-US" smtClean="0"/>
              <a:t>‹#›</a:t>
            </a:fld>
            <a:endParaRPr lang="en-US"/>
          </a:p>
        </p:txBody>
      </p:sp>
    </p:spTree>
    <p:extLst>
      <p:ext uri="{BB962C8B-B14F-4D97-AF65-F5344CB8AC3E}">
        <p14:creationId xmlns:p14="http://schemas.microsoft.com/office/powerpoint/2010/main" val="301900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C8C37-B646-4B54-A2A8-23B55FCA65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61F5D0-C7CD-421F-9D71-9D0F339681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D88DAC-3E2F-4A19-BF59-0087385A45F8}"/>
              </a:ext>
            </a:extLst>
          </p:cNvPr>
          <p:cNvSpPr>
            <a:spLocks noGrp="1"/>
          </p:cNvSpPr>
          <p:nvPr>
            <p:ph type="dt" sz="half" idx="10"/>
          </p:nvPr>
        </p:nvSpPr>
        <p:spPr/>
        <p:txBody>
          <a:bodyPr/>
          <a:lstStyle/>
          <a:p>
            <a:fld id="{AD4E5823-6728-4D75-9DF3-C7DCDA34A92D}" type="datetimeFigureOut">
              <a:rPr lang="en-US" smtClean="0"/>
              <a:t>12/19/2020</a:t>
            </a:fld>
            <a:endParaRPr lang="en-US"/>
          </a:p>
        </p:txBody>
      </p:sp>
      <p:sp>
        <p:nvSpPr>
          <p:cNvPr id="5" name="Footer Placeholder 4">
            <a:extLst>
              <a:ext uri="{FF2B5EF4-FFF2-40B4-BE49-F238E27FC236}">
                <a16:creationId xmlns:a16="http://schemas.microsoft.com/office/drawing/2014/main" id="{EC68423B-9856-44CE-A552-6378356DC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3CF641-7555-4FF3-A831-2646E360D924}"/>
              </a:ext>
            </a:extLst>
          </p:cNvPr>
          <p:cNvSpPr>
            <a:spLocks noGrp="1"/>
          </p:cNvSpPr>
          <p:nvPr>
            <p:ph type="sldNum" sz="quarter" idx="12"/>
          </p:nvPr>
        </p:nvSpPr>
        <p:spPr/>
        <p:txBody>
          <a:bodyPr/>
          <a:lstStyle/>
          <a:p>
            <a:fld id="{B97F8691-F654-42E8-8C00-DCE3FE770D1A}" type="slidenum">
              <a:rPr lang="en-US" smtClean="0"/>
              <a:t>‹#›</a:t>
            </a:fld>
            <a:endParaRPr lang="en-US"/>
          </a:p>
        </p:txBody>
      </p:sp>
    </p:spTree>
    <p:extLst>
      <p:ext uri="{BB962C8B-B14F-4D97-AF65-F5344CB8AC3E}">
        <p14:creationId xmlns:p14="http://schemas.microsoft.com/office/powerpoint/2010/main" val="3364171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4471B4-6820-488E-94AA-575E8FC772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83AC15-D499-4D7F-BC0B-8962BEB915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7467A-332F-4683-B020-48C828E9E016}"/>
              </a:ext>
            </a:extLst>
          </p:cNvPr>
          <p:cNvSpPr>
            <a:spLocks noGrp="1"/>
          </p:cNvSpPr>
          <p:nvPr>
            <p:ph type="dt" sz="half" idx="10"/>
          </p:nvPr>
        </p:nvSpPr>
        <p:spPr/>
        <p:txBody>
          <a:bodyPr/>
          <a:lstStyle/>
          <a:p>
            <a:fld id="{AD4E5823-6728-4D75-9DF3-C7DCDA34A92D}" type="datetimeFigureOut">
              <a:rPr lang="en-US" smtClean="0"/>
              <a:t>12/19/2020</a:t>
            </a:fld>
            <a:endParaRPr lang="en-US"/>
          </a:p>
        </p:txBody>
      </p:sp>
      <p:sp>
        <p:nvSpPr>
          <p:cNvPr id="5" name="Footer Placeholder 4">
            <a:extLst>
              <a:ext uri="{FF2B5EF4-FFF2-40B4-BE49-F238E27FC236}">
                <a16:creationId xmlns:a16="http://schemas.microsoft.com/office/drawing/2014/main" id="{C2D19BE0-81A8-4AA1-91C3-DF36F62B78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26274-7AB4-47B1-996E-5EBF4B589544}"/>
              </a:ext>
            </a:extLst>
          </p:cNvPr>
          <p:cNvSpPr>
            <a:spLocks noGrp="1"/>
          </p:cNvSpPr>
          <p:nvPr>
            <p:ph type="sldNum" sz="quarter" idx="12"/>
          </p:nvPr>
        </p:nvSpPr>
        <p:spPr/>
        <p:txBody>
          <a:bodyPr/>
          <a:lstStyle/>
          <a:p>
            <a:fld id="{B97F8691-F654-42E8-8C00-DCE3FE770D1A}" type="slidenum">
              <a:rPr lang="en-US" smtClean="0"/>
              <a:t>‹#›</a:t>
            </a:fld>
            <a:endParaRPr lang="en-US"/>
          </a:p>
        </p:txBody>
      </p:sp>
    </p:spTree>
    <p:extLst>
      <p:ext uri="{BB962C8B-B14F-4D97-AF65-F5344CB8AC3E}">
        <p14:creationId xmlns:p14="http://schemas.microsoft.com/office/powerpoint/2010/main" val="1384889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1584C-BF55-490F-BBE2-11E380BC32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B0B7B9-B7DF-4204-B992-FB35E801D9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C02D8F-408D-4C9A-B9CF-009DE96FCB7F}"/>
              </a:ext>
            </a:extLst>
          </p:cNvPr>
          <p:cNvSpPr>
            <a:spLocks noGrp="1"/>
          </p:cNvSpPr>
          <p:nvPr>
            <p:ph type="dt" sz="half" idx="10"/>
          </p:nvPr>
        </p:nvSpPr>
        <p:spPr/>
        <p:txBody>
          <a:bodyPr/>
          <a:lstStyle/>
          <a:p>
            <a:fld id="{8BFF9F14-DAC0-4E3D-95C2-6086284ED4B3}" type="datetimeFigureOut">
              <a:rPr lang="en-US" smtClean="0"/>
              <a:t>12/19/2020</a:t>
            </a:fld>
            <a:endParaRPr lang="en-US"/>
          </a:p>
        </p:txBody>
      </p:sp>
      <p:sp>
        <p:nvSpPr>
          <p:cNvPr id="5" name="Footer Placeholder 4">
            <a:extLst>
              <a:ext uri="{FF2B5EF4-FFF2-40B4-BE49-F238E27FC236}">
                <a16:creationId xmlns:a16="http://schemas.microsoft.com/office/drawing/2014/main" id="{7C26859A-3D63-437A-B791-BE49E8407E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E51C89-E67F-47F1-A67C-5D868CB49424}"/>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2852263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5EC71-BFBB-4CAB-A1D2-87240C03DC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9261D5-EA5D-47EB-B0A2-9AAD6194FF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F88DA1-0CEA-4995-BFBF-5780BD582659}"/>
              </a:ext>
            </a:extLst>
          </p:cNvPr>
          <p:cNvSpPr>
            <a:spLocks noGrp="1"/>
          </p:cNvSpPr>
          <p:nvPr>
            <p:ph type="dt" sz="half" idx="10"/>
          </p:nvPr>
        </p:nvSpPr>
        <p:spPr/>
        <p:txBody>
          <a:bodyPr/>
          <a:lstStyle/>
          <a:p>
            <a:fld id="{8BFF9F14-DAC0-4E3D-95C2-6086284ED4B3}" type="datetimeFigureOut">
              <a:rPr lang="en-US" smtClean="0"/>
              <a:t>12/19/2020</a:t>
            </a:fld>
            <a:endParaRPr lang="en-US"/>
          </a:p>
        </p:txBody>
      </p:sp>
      <p:sp>
        <p:nvSpPr>
          <p:cNvPr id="5" name="Footer Placeholder 4">
            <a:extLst>
              <a:ext uri="{FF2B5EF4-FFF2-40B4-BE49-F238E27FC236}">
                <a16:creationId xmlns:a16="http://schemas.microsoft.com/office/drawing/2014/main" id="{42AEFDE9-1D4A-45FB-9BBF-3C81B8D151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1D98FE-0BFF-45BE-9599-B685566C26F7}"/>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2491870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148B9-7A97-4B70-A996-6EC40D9D09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1020C9-F3FB-4C96-A14B-EBEF9171A3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8C8E63-5E48-4B9A-85B0-CE6212410607}"/>
              </a:ext>
            </a:extLst>
          </p:cNvPr>
          <p:cNvSpPr>
            <a:spLocks noGrp="1"/>
          </p:cNvSpPr>
          <p:nvPr>
            <p:ph type="dt" sz="half" idx="10"/>
          </p:nvPr>
        </p:nvSpPr>
        <p:spPr/>
        <p:txBody>
          <a:bodyPr/>
          <a:lstStyle/>
          <a:p>
            <a:fld id="{8BFF9F14-DAC0-4E3D-95C2-6086284ED4B3}" type="datetimeFigureOut">
              <a:rPr lang="en-US" smtClean="0"/>
              <a:t>12/19/2020</a:t>
            </a:fld>
            <a:endParaRPr lang="en-US"/>
          </a:p>
        </p:txBody>
      </p:sp>
      <p:sp>
        <p:nvSpPr>
          <p:cNvPr id="5" name="Footer Placeholder 4">
            <a:extLst>
              <a:ext uri="{FF2B5EF4-FFF2-40B4-BE49-F238E27FC236}">
                <a16:creationId xmlns:a16="http://schemas.microsoft.com/office/drawing/2014/main" id="{8B25368A-412C-4F79-AA40-C64D9B94D5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CD446-540A-42A5-BFB5-F7B39AE06AA1}"/>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2305841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B61B-09D0-4483-BAF7-2101AFD884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3C2FCE-1D5D-4863-9DCC-C3D4C4467A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D624E4-A9C8-4219-AA00-A59BD0FEFB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09EC12-6505-4D8F-ABD5-D5027A022C96}"/>
              </a:ext>
            </a:extLst>
          </p:cNvPr>
          <p:cNvSpPr>
            <a:spLocks noGrp="1"/>
          </p:cNvSpPr>
          <p:nvPr>
            <p:ph type="dt" sz="half" idx="10"/>
          </p:nvPr>
        </p:nvSpPr>
        <p:spPr/>
        <p:txBody>
          <a:bodyPr/>
          <a:lstStyle/>
          <a:p>
            <a:fld id="{8BFF9F14-DAC0-4E3D-95C2-6086284ED4B3}" type="datetimeFigureOut">
              <a:rPr lang="en-US" smtClean="0"/>
              <a:t>12/19/2020</a:t>
            </a:fld>
            <a:endParaRPr lang="en-US"/>
          </a:p>
        </p:txBody>
      </p:sp>
      <p:sp>
        <p:nvSpPr>
          <p:cNvPr id="6" name="Footer Placeholder 5">
            <a:extLst>
              <a:ext uri="{FF2B5EF4-FFF2-40B4-BE49-F238E27FC236}">
                <a16:creationId xmlns:a16="http://schemas.microsoft.com/office/drawing/2014/main" id="{8DD52C7A-0603-41C8-9C23-BCF60E2DCF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9D16D2-B9A6-47BB-AC1B-739874810B1F}"/>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4184483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BBEF8-3ECF-4D22-970E-0767F825C4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42B7EF-4742-4101-8682-E4F4A06011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4FF930-502E-48AB-B98B-E55809A1A2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0D5715-C933-4DCD-BB3F-DE90C6B4FD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C0B084-D298-48E0-844F-6ECA616E42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CC01B8-E25E-421C-A9F2-5206F7C3961A}"/>
              </a:ext>
            </a:extLst>
          </p:cNvPr>
          <p:cNvSpPr>
            <a:spLocks noGrp="1"/>
          </p:cNvSpPr>
          <p:nvPr>
            <p:ph type="dt" sz="half" idx="10"/>
          </p:nvPr>
        </p:nvSpPr>
        <p:spPr/>
        <p:txBody>
          <a:bodyPr/>
          <a:lstStyle/>
          <a:p>
            <a:fld id="{8BFF9F14-DAC0-4E3D-95C2-6086284ED4B3}" type="datetimeFigureOut">
              <a:rPr lang="en-US" smtClean="0"/>
              <a:t>12/19/2020</a:t>
            </a:fld>
            <a:endParaRPr lang="en-US"/>
          </a:p>
        </p:txBody>
      </p:sp>
      <p:sp>
        <p:nvSpPr>
          <p:cNvPr id="8" name="Footer Placeholder 7">
            <a:extLst>
              <a:ext uri="{FF2B5EF4-FFF2-40B4-BE49-F238E27FC236}">
                <a16:creationId xmlns:a16="http://schemas.microsoft.com/office/drawing/2014/main" id="{6A22F86F-0827-430B-9FCC-650E669D9B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780899-5AE2-4A60-947B-3E2983CBDBCB}"/>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3846793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1F966-7871-4BB2-890D-42BA394A77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590178-D56C-44B9-BE4D-7AFBA6F9CC4C}"/>
              </a:ext>
            </a:extLst>
          </p:cNvPr>
          <p:cNvSpPr>
            <a:spLocks noGrp="1"/>
          </p:cNvSpPr>
          <p:nvPr>
            <p:ph type="dt" sz="half" idx="10"/>
          </p:nvPr>
        </p:nvSpPr>
        <p:spPr/>
        <p:txBody>
          <a:bodyPr/>
          <a:lstStyle/>
          <a:p>
            <a:fld id="{8BFF9F14-DAC0-4E3D-95C2-6086284ED4B3}" type="datetimeFigureOut">
              <a:rPr lang="en-US" smtClean="0"/>
              <a:t>12/19/2020</a:t>
            </a:fld>
            <a:endParaRPr lang="en-US"/>
          </a:p>
        </p:txBody>
      </p:sp>
      <p:sp>
        <p:nvSpPr>
          <p:cNvPr id="4" name="Footer Placeholder 3">
            <a:extLst>
              <a:ext uri="{FF2B5EF4-FFF2-40B4-BE49-F238E27FC236}">
                <a16:creationId xmlns:a16="http://schemas.microsoft.com/office/drawing/2014/main" id="{EA580A24-78DD-42EF-A666-8D58A7F078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01C3F4-0447-491A-95BE-2FABED2A9BA1}"/>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3196483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848EE2-FF88-44C2-A4A3-B1F8459AC76B}"/>
              </a:ext>
            </a:extLst>
          </p:cNvPr>
          <p:cNvSpPr>
            <a:spLocks noGrp="1"/>
          </p:cNvSpPr>
          <p:nvPr>
            <p:ph type="dt" sz="half" idx="10"/>
          </p:nvPr>
        </p:nvSpPr>
        <p:spPr/>
        <p:txBody>
          <a:bodyPr/>
          <a:lstStyle/>
          <a:p>
            <a:fld id="{8BFF9F14-DAC0-4E3D-95C2-6086284ED4B3}" type="datetimeFigureOut">
              <a:rPr lang="en-US" smtClean="0"/>
              <a:t>12/19/2020</a:t>
            </a:fld>
            <a:endParaRPr lang="en-US"/>
          </a:p>
        </p:txBody>
      </p:sp>
      <p:sp>
        <p:nvSpPr>
          <p:cNvPr id="3" name="Footer Placeholder 2">
            <a:extLst>
              <a:ext uri="{FF2B5EF4-FFF2-40B4-BE49-F238E27FC236}">
                <a16:creationId xmlns:a16="http://schemas.microsoft.com/office/drawing/2014/main" id="{149DFA79-CC09-4B5F-A646-7ADA352161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2CEBCC-2FA0-46AF-A382-7F682262C3B1}"/>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1652199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56BE-48E5-4053-AA3E-43AF592904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D4B170-93FD-4D7F-8F2F-D6F82A7728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A0199D-3100-422C-939C-4F5E0EEF64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3899CA-B362-4888-A354-A8E4BB47034F}"/>
              </a:ext>
            </a:extLst>
          </p:cNvPr>
          <p:cNvSpPr>
            <a:spLocks noGrp="1"/>
          </p:cNvSpPr>
          <p:nvPr>
            <p:ph type="dt" sz="half" idx="10"/>
          </p:nvPr>
        </p:nvSpPr>
        <p:spPr/>
        <p:txBody>
          <a:bodyPr/>
          <a:lstStyle/>
          <a:p>
            <a:fld id="{8BFF9F14-DAC0-4E3D-95C2-6086284ED4B3}" type="datetimeFigureOut">
              <a:rPr lang="en-US" smtClean="0"/>
              <a:t>12/19/2020</a:t>
            </a:fld>
            <a:endParaRPr lang="en-US"/>
          </a:p>
        </p:txBody>
      </p:sp>
      <p:sp>
        <p:nvSpPr>
          <p:cNvPr id="6" name="Footer Placeholder 5">
            <a:extLst>
              <a:ext uri="{FF2B5EF4-FFF2-40B4-BE49-F238E27FC236}">
                <a16:creationId xmlns:a16="http://schemas.microsoft.com/office/drawing/2014/main" id="{9C5CF759-C46D-4966-8FCE-95FA5DA292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4B4079-6402-4408-A940-647C9C09BE4A}"/>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1206859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A2A7F-7572-41F3-A8D8-CB4EAD01B0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2340AA-5B60-4A1F-9B72-E376153BD7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FB702-E3A8-445B-B49E-D85569793340}"/>
              </a:ext>
            </a:extLst>
          </p:cNvPr>
          <p:cNvSpPr>
            <a:spLocks noGrp="1"/>
          </p:cNvSpPr>
          <p:nvPr>
            <p:ph type="dt" sz="half" idx="10"/>
          </p:nvPr>
        </p:nvSpPr>
        <p:spPr/>
        <p:txBody>
          <a:bodyPr/>
          <a:lstStyle/>
          <a:p>
            <a:fld id="{AD4E5823-6728-4D75-9DF3-C7DCDA34A92D}" type="datetimeFigureOut">
              <a:rPr lang="en-US" smtClean="0"/>
              <a:t>12/19/2020</a:t>
            </a:fld>
            <a:endParaRPr lang="en-US"/>
          </a:p>
        </p:txBody>
      </p:sp>
      <p:sp>
        <p:nvSpPr>
          <p:cNvPr id="5" name="Footer Placeholder 4">
            <a:extLst>
              <a:ext uri="{FF2B5EF4-FFF2-40B4-BE49-F238E27FC236}">
                <a16:creationId xmlns:a16="http://schemas.microsoft.com/office/drawing/2014/main" id="{78F201AD-E938-4640-879D-BE810384AB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B12DB8-D31D-496F-BEA9-E9192B680AEC}"/>
              </a:ext>
            </a:extLst>
          </p:cNvPr>
          <p:cNvSpPr>
            <a:spLocks noGrp="1"/>
          </p:cNvSpPr>
          <p:nvPr>
            <p:ph type="sldNum" sz="quarter" idx="12"/>
          </p:nvPr>
        </p:nvSpPr>
        <p:spPr/>
        <p:txBody>
          <a:bodyPr/>
          <a:lstStyle/>
          <a:p>
            <a:fld id="{B97F8691-F654-42E8-8C00-DCE3FE770D1A}" type="slidenum">
              <a:rPr lang="en-US" smtClean="0"/>
              <a:t>‹#›</a:t>
            </a:fld>
            <a:endParaRPr lang="en-US"/>
          </a:p>
        </p:txBody>
      </p:sp>
    </p:spTree>
    <p:extLst>
      <p:ext uri="{BB962C8B-B14F-4D97-AF65-F5344CB8AC3E}">
        <p14:creationId xmlns:p14="http://schemas.microsoft.com/office/powerpoint/2010/main" val="19810281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724A4-1A01-40AA-A529-34EA84272C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E9BA41-38C0-47D6-AC5D-FBE33F1C48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12B43B-5F49-4703-9B35-C5A51DEB89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B0B80C-DA68-4C6C-AD8E-E17220B7AB66}"/>
              </a:ext>
            </a:extLst>
          </p:cNvPr>
          <p:cNvSpPr>
            <a:spLocks noGrp="1"/>
          </p:cNvSpPr>
          <p:nvPr>
            <p:ph type="dt" sz="half" idx="10"/>
          </p:nvPr>
        </p:nvSpPr>
        <p:spPr/>
        <p:txBody>
          <a:bodyPr/>
          <a:lstStyle/>
          <a:p>
            <a:fld id="{8BFF9F14-DAC0-4E3D-95C2-6086284ED4B3}" type="datetimeFigureOut">
              <a:rPr lang="en-US" smtClean="0"/>
              <a:t>12/19/2020</a:t>
            </a:fld>
            <a:endParaRPr lang="en-US"/>
          </a:p>
        </p:txBody>
      </p:sp>
      <p:sp>
        <p:nvSpPr>
          <p:cNvPr id="6" name="Footer Placeholder 5">
            <a:extLst>
              <a:ext uri="{FF2B5EF4-FFF2-40B4-BE49-F238E27FC236}">
                <a16:creationId xmlns:a16="http://schemas.microsoft.com/office/drawing/2014/main" id="{838CADEB-A1F9-42AE-85BF-44E43BB67A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FFA8C-4240-4A96-976D-6EB9037BDB1F}"/>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2325275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9E673-6F73-463B-9699-EB385A31DA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205F35-A3BD-4281-AD20-0B78DE6F34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D71C81-F31F-4EEE-B8B0-77F105991A48}"/>
              </a:ext>
            </a:extLst>
          </p:cNvPr>
          <p:cNvSpPr>
            <a:spLocks noGrp="1"/>
          </p:cNvSpPr>
          <p:nvPr>
            <p:ph type="dt" sz="half" idx="10"/>
          </p:nvPr>
        </p:nvSpPr>
        <p:spPr/>
        <p:txBody>
          <a:bodyPr/>
          <a:lstStyle/>
          <a:p>
            <a:fld id="{8BFF9F14-DAC0-4E3D-95C2-6086284ED4B3}" type="datetimeFigureOut">
              <a:rPr lang="en-US" smtClean="0"/>
              <a:t>12/19/2020</a:t>
            </a:fld>
            <a:endParaRPr lang="en-US"/>
          </a:p>
        </p:txBody>
      </p:sp>
      <p:sp>
        <p:nvSpPr>
          <p:cNvPr id="5" name="Footer Placeholder 4">
            <a:extLst>
              <a:ext uri="{FF2B5EF4-FFF2-40B4-BE49-F238E27FC236}">
                <a16:creationId xmlns:a16="http://schemas.microsoft.com/office/drawing/2014/main" id="{6BC90A57-6515-4B65-BF09-E170BD7CE0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BDC5E-7815-44A8-8957-34A558406751}"/>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248694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C23FD2-E1C8-4EDF-BBBA-AB20B57E28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0A1D10-BAFE-4B41-8573-11FF104F1F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636067-1721-4C1B-8DBF-450C54EEFDD1}"/>
              </a:ext>
            </a:extLst>
          </p:cNvPr>
          <p:cNvSpPr>
            <a:spLocks noGrp="1"/>
          </p:cNvSpPr>
          <p:nvPr>
            <p:ph type="dt" sz="half" idx="10"/>
          </p:nvPr>
        </p:nvSpPr>
        <p:spPr/>
        <p:txBody>
          <a:bodyPr/>
          <a:lstStyle/>
          <a:p>
            <a:fld id="{8BFF9F14-DAC0-4E3D-95C2-6086284ED4B3}" type="datetimeFigureOut">
              <a:rPr lang="en-US" smtClean="0"/>
              <a:t>12/19/2020</a:t>
            </a:fld>
            <a:endParaRPr lang="en-US"/>
          </a:p>
        </p:txBody>
      </p:sp>
      <p:sp>
        <p:nvSpPr>
          <p:cNvPr id="5" name="Footer Placeholder 4">
            <a:extLst>
              <a:ext uri="{FF2B5EF4-FFF2-40B4-BE49-F238E27FC236}">
                <a16:creationId xmlns:a16="http://schemas.microsoft.com/office/drawing/2014/main" id="{3C8C85C1-B551-4DB5-9874-F020682D2B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981B9C-30D1-42CD-A07C-1762C60B3A2F}"/>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1002325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9088F-6DE5-4753-B8D3-F5CF5E3CDD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6C5DA5-3639-4D27-8F11-61A3AFC3EE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0FC567-F6A9-405C-A4AA-89CC583F562D}"/>
              </a:ext>
            </a:extLst>
          </p:cNvPr>
          <p:cNvSpPr>
            <a:spLocks noGrp="1"/>
          </p:cNvSpPr>
          <p:nvPr>
            <p:ph type="dt" sz="half" idx="10"/>
          </p:nvPr>
        </p:nvSpPr>
        <p:spPr/>
        <p:txBody>
          <a:bodyPr/>
          <a:lstStyle/>
          <a:p>
            <a:fld id="{AD4E5823-6728-4D75-9DF3-C7DCDA34A92D}" type="datetimeFigureOut">
              <a:rPr lang="en-US" smtClean="0"/>
              <a:t>12/19/2020</a:t>
            </a:fld>
            <a:endParaRPr lang="en-US"/>
          </a:p>
        </p:txBody>
      </p:sp>
      <p:sp>
        <p:nvSpPr>
          <p:cNvPr id="5" name="Footer Placeholder 4">
            <a:extLst>
              <a:ext uri="{FF2B5EF4-FFF2-40B4-BE49-F238E27FC236}">
                <a16:creationId xmlns:a16="http://schemas.microsoft.com/office/drawing/2014/main" id="{B570FB76-E6F5-4ADF-826F-DAEB5DA497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8DB283-8203-4290-B0E4-29A289A809D2}"/>
              </a:ext>
            </a:extLst>
          </p:cNvPr>
          <p:cNvSpPr>
            <a:spLocks noGrp="1"/>
          </p:cNvSpPr>
          <p:nvPr>
            <p:ph type="sldNum" sz="quarter" idx="12"/>
          </p:nvPr>
        </p:nvSpPr>
        <p:spPr/>
        <p:txBody>
          <a:bodyPr/>
          <a:lstStyle/>
          <a:p>
            <a:fld id="{B97F8691-F654-42E8-8C00-DCE3FE770D1A}" type="slidenum">
              <a:rPr lang="en-US" smtClean="0"/>
              <a:t>‹#›</a:t>
            </a:fld>
            <a:endParaRPr lang="en-US"/>
          </a:p>
        </p:txBody>
      </p:sp>
    </p:spTree>
    <p:extLst>
      <p:ext uri="{BB962C8B-B14F-4D97-AF65-F5344CB8AC3E}">
        <p14:creationId xmlns:p14="http://schemas.microsoft.com/office/powerpoint/2010/main" val="3874924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6EFF5-F6CD-4C37-97F0-4E61785F37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A73AEE-088F-4C45-A198-80FD3B4556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C4EF6A-E673-4DAC-B894-81B5D6DD39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4C34AA-70C1-4AC9-926D-6DA3B1FD1363}"/>
              </a:ext>
            </a:extLst>
          </p:cNvPr>
          <p:cNvSpPr>
            <a:spLocks noGrp="1"/>
          </p:cNvSpPr>
          <p:nvPr>
            <p:ph type="dt" sz="half" idx="10"/>
          </p:nvPr>
        </p:nvSpPr>
        <p:spPr/>
        <p:txBody>
          <a:bodyPr/>
          <a:lstStyle/>
          <a:p>
            <a:fld id="{AD4E5823-6728-4D75-9DF3-C7DCDA34A92D}" type="datetimeFigureOut">
              <a:rPr lang="en-US" smtClean="0"/>
              <a:t>12/19/2020</a:t>
            </a:fld>
            <a:endParaRPr lang="en-US"/>
          </a:p>
        </p:txBody>
      </p:sp>
      <p:sp>
        <p:nvSpPr>
          <p:cNvPr id="6" name="Footer Placeholder 5">
            <a:extLst>
              <a:ext uri="{FF2B5EF4-FFF2-40B4-BE49-F238E27FC236}">
                <a16:creationId xmlns:a16="http://schemas.microsoft.com/office/drawing/2014/main" id="{A50F5FBC-109C-421E-B8D5-10A4C5CAD6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205FB9-90D8-43A6-AB42-A2AA6D93BE68}"/>
              </a:ext>
            </a:extLst>
          </p:cNvPr>
          <p:cNvSpPr>
            <a:spLocks noGrp="1"/>
          </p:cNvSpPr>
          <p:nvPr>
            <p:ph type="sldNum" sz="quarter" idx="12"/>
          </p:nvPr>
        </p:nvSpPr>
        <p:spPr/>
        <p:txBody>
          <a:bodyPr/>
          <a:lstStyle/>
          <a:p>
            <a:fld id="{B97F8691-F654-42E8-8C00-DCE3FE770D1A}" type="slidenum">
              <a:rPr lang="en-US" smtClean="0"/>
              <a:t>‹#›</a:t>
            </a:fld>
            <a:endParaRPr lang="en-US"/>
          </a:p>
        </p:txBody>
      </p:sp>
    </p:spTree>
    <p:extLst>
      <p:ext uri="{BB962C8B-B14F-4D97-AF65-F5344CB8AC3E}">
        <p14:creationId xmlns:p14="http://schemas.microsoft.com/office/powerpoint/2010/main" val="3314462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A5D49-0AC4-4DE6-918A-4C0CC5189F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E07FF7-67C3-49B3-8CB7-FAA1B989C8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F55F06-7806-48B0-8A95-E140446AF8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D724A2-4735-4588-AC46-F5C2B51C87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025F5A-FCCD-4443-B366-B8DDC209A6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7147B4-B36F-488C-AECC-8C7A5F4C8C89}"/>
              </a:ext>
            </a:extLst>
          </p:cNvPr>
          <p:cNvSpPr>
            <a:spLocks noGrp="1"/>
          </p:cNvSpPr>
          <p:nvPr>
            <p:ph type="dt" sz="half" idx="10"/>
          </p:nvPr>
        </p:nvSpPr>
        <p:spPr/>
        <p:txBody>
          <a:bodyPr/>
          <a:lstStyle/>
          <a:p>
            <a:fld id="{AD4E5823-6728-4D75-9DF3-C7DCDA34A92D}" type="datetimeFigureOut">
              <a:rPr lang="en-US" smtClean="0"/>
              <a:t>12/19/2020</a:t>
            </a:fld>
            <a:endParaRPr lang="en-US"/>
          </a:p>
        </p:txBody>
      </p:sp>
      <p:sp>
        <p:nvSpPr>
          <p:cNvPr id="8" name="Footer Placeholder 7">
            <a:extLst>
              <a:ext uri="{FF2B5EF4-FFF2-40B4-BE49-F238E27FC236}">
                <a16:creationId xmlns:a16="http://schemas.microsoft.com/office/drawing/2014/main" id="{E81671EB-E85C-4137-9048-45DD1EA738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5EFF47-DD39-433B-A017-F7C1BAF0638E}"/>
              </a:ext>
            </a:extLst>
          </p:cNvPr>
          <p:cNvSpPr>
            <a:spLocks noGrp="1"/>
          </p:cNvSpPr>
          <p:nvPr>
            <p:ph type="sldNum" sz="quarter" idx="12"/>
          </p:nvPr>
        </p:nvSpPr>
        <p:spPr/>
        <p:txBody>
          <a:bodyPr/>
          <a:lstStyle/>
          <a:p>
            <a:fld id="{B97F8691-F654-42E8-8C00-DCE3FE770D1A}" type="slidenum">
              <a:rPr lang="en-US" smtClean="0"/>
              <a:t>‹#›</a:t>
            </a:fld>
            <a:endParaRPr lang="en-US"/>
          </a:p>
        </p:txBody>
      </p:sp>
    </p:spTree>
    <p:extLst>
      <p:ext uri="{BB962C8B-B14F-4D97-AF65-F5344CB8AC3E}">
        <p14:creationId xmlns:p14="http://schemas.microsoft.com/office/powerpoint/2010/main" val="257225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B687C-C1DF-4E46-9A41-B32C215576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B1E652-5167-4D49-8EA3-44D9D1DCC6C4}"/>
              </a:ext>
            </a:extLst>
          </p:cNvPr>
          <p:cNvSpPr>
            <a:spLocks noGrp="1"/>
          </p:cNvSpPr>
          <p:nvPr>
            <p:ph type="dt" sz="half" idx="10"/>
          </p:nvPr>
        </p:nvSpPr>
        <p:spPr/>
        <p:txBody>
          <a:bodyPr/>
          <a:lstStyle/>
          <a:p>
            <a:fld id="{AD4E5823-6728-4D75-9DF3-C7DCDA34A92D}" type="datetimeFigureOut">
              <a:rPr lang="en-US" smtClean="0"/>
              <a:t>12/19/2020</a:t>
            </a:fld>
            <a:endParaRPr lang="en-US"/>
          </a:p>
        </p:txBody>
      </p:sp>
      <p:sp>
        <p:nvSpPr>
          <p:cNvPr id="4" name="Footer Placeholder 3">
            <a:extLst>
              <a:ext uri="{FF2B5EF4-FFF2-40B4-BE49-F238E27FC236}">
                <a16:creationId xmlns:a16="http://schemas.microsoft.com/office/drawing/2014/main" id="{57FB3BAE-B4B8-4F8C-A2D2-6BB3F9EEA7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77CB43-D3F6-4B23-973A-3D0C927E9207}"/>
              </a:ext>
            </a:extLst>
          </p:cNvPr>
          <p:cNvSpPr>
            <a:spLocks noGrp="1"/>
          </p:cNvSpPr>
          <p:nvPr>
            <p:ph type="sldNum" sz="quarter" idx="12"/>
          </p:nvPr>
        </p:nvSpPr>
        <p:spPr/>
        <p:txBody>
          <a:bodyPr/>
          <a:lstStyle/>
          <a:p>
            <a:fld id="{B97F8691-F654-42E8-8C00-DCE3FE770D1A}" type="slidenum">
              <a:rPr lang="en-US" smtClean="0"/>
              <a:t>‹#›</a:t>
            </a:fld>
            <a:endParaRPr lang="en-US"/>
          </a:p>
        </p:txBody>
      </p:sp>
    </p:spTree>
    <p:extLst>
      <p:ext uri="{BB962C8B-B14F-4D97-AF65-F5344CB8AC3E}">
        <p14:creationId xmlns:p14="http://schemas.microsoft.com/office/powerpoint/2010/main" val="1385140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64B119-F936-4DB1-BA38-ABA4CECAB2F1}"/>
              </a:ext>
            </a:extLst>
          </p:cNvPr>
          <p:cNvSpPr>
            <a:spLocks noGrp="1"/>
          </p:cNvSpPr>
          <p:nvPr>
            <p:ph type="dt" sz="half" idx="10"/>
          </p:nvPr>
        </p:nvSpPr>
        <p:spPr/>
        <p:txBody>
          <a:bodyPr/>
          <a:lstStyle/>
          <a:p>
            <a:fld id="{AD4E5823-6728-4D75-9DF3-C7DCDA34A92D}" type="datetimeFigureOut">
              <a:rPr lang="en-US" smtClean="0"/>
              <a:t>12/19/2020</a:t>
            </a:fld>
            <a:endParaRPr lang="en-US"/>
          </a:p>
        </p:txBody>
      </p:sp>
      <p:sp>
        <p:nvSpPr>
          <p:cNvPr id="3" name="Footer Placeholder 2">
            <a:extLst>
              <a:ext uri="{FF2B5EF4-FFF2-40B4-BE49-F238E27FC236}">
                <a16:creationId xmlns:a16="http://schemas.microsoft.com/office/drawing/2014/main" id="{E9D9230F-56E0-4247-A0D1-DF14B49B3F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46F2BA-2F92-4AAA-8DF3-C3FDABE2ECCA}"/>
              </a:ext>
            </a:extLst>
          </p:cNvPr>
          <p:cNvSpPr>
            <a:spLocks noGrp="1"/>
          </p:cNvSpPr>
          <p:nvPr>
            <p:ph type="sldNum" sz="quarter" idx="12"/>
          </p:nvPr>
        </p:nvSpPr>
        <p:spPr/>
        <p:txBody>
          <a:bodyPr/>
          <a:lstStyle/>
          <a:p>
            <a:fld id="{B97F8691-F654-42E8-8C00-DCE3FE770D1A}" type="slidenum">
              <a:rPr lang="en-US" smtClean="0"/>
              <a:t>‹#›</a:t>
            </a:fld>
            <a:endParaRPr lang="en-US"/>
          </a:p>
        </p:txBody>
      </p:sp>
    </p:spTree>
    <p:extLst>
      <p:ext uri="{BB962C8B-B14F-4D97-AF65-F5344CB8AC3E}">
        <p14:creationId xmlns:p14="http://schemas.microsoft.com/office/powerpoint/2010/main" val="558494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D6342-8CCC-4204-A0D0-0F8DF86A73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DF969B-ED55-46AB-B520-0AFAD1BA81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11BF17-764A-4911-A90F-F014E571AE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D9E290-3B6D-4FBB-95FA-0434CEF679D2}"/>
              </a:ext>
            </a:extLst>
          </p:cNvPr>
          <p:cNvSpPr>
            <a:spLocks noGrp="1"/>
          </p:cNvSpPr>
          <p:nvPr>
            <p:ph type="dt" sz="half" idx="10"/>
          </p:nvPr>
        </p:nvSpPr>
        <p:spPr/>
        <p:txBody>
          <a:bodyPr/>
          <a:lstStyle/>
          <a:p>
            <a:fld id="{AD4E5823-6728-4D75-9DF3-C7DCDA34A92D}" type="datetimeFigureOut">
              <a:rPr lang="en-US" smtClean="0"/>
              <a:t>12/19/2020</a:t>
            </a:fld>
            <a:endParaRPr lang="en-US"/>
          </a:p>
        </p:txBody>
      </p:sp>
      <p:sp>
        <p:nvSpPr>
          <p:cNvPr id="6" name="Footer Placeholder 5">
            <a:extLst>
              <a:ext uri="{FF2B5EF4-FFF2-40B4-BE49-F238E27FC236}">
                <a16:creationId xmlns:a16="http://schemas.microsoft.com/office/drawing/2014/main" id="{907E1351-C799-4687-993B-6F00DF4D27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D424B8-978D-4540-99F8-E3939C312144}"/>
              </a:ext>
            </a:extLst>
          </p:cNvPr>
          <p:cNvSpPr>
            <a:spLocks noGrp="1"/>
          </p:cNvSpPr>
          <p:nvPr>
            <p:ph type="sldNum" sz="quarter" idx="12"/>
          </p:nvPr>
        </p:nvSpPr>
        <p:spPr/>
        <p:txBody>
          <a:bodyPr/>
          <a:lstStyle/>
          <a:p>
            <a:fld id="{B97F8691-F654-42E8-8C00-DCE3FE770D1A}" type="slidenum">
              <a:rPr lang="en-US" smtClean="0"/>
              <a:t>‹#›</a:t>
            </a:fld>
            <a:endParaRPr lang="en-US"/>
          </a:p>
        </p:txBody>
      </p:sp>
    </p:spTree>
    <p:extLst>
      <p:ext uri="{BB962C8B-B14F-4D97-AF65-F5344CB8AC3E}">
        <p14:creationId xmlns:p14="http://schemas.microsoft.com/office/powerpoint/2010/main" val="1780860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51676-E5EC-4A90-B828-A65DEF1948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21E1CB-BFD1-4A45-AC98-47ACB8D524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208C2A-D588-4C82-96F8-C8CF8E0C7B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7CA1DC-105B-46F7-A5D7-BEF23C710844}"/>
              </a:ext>
            </a:extLst>
          </p:cNvPr>
          <p:cNvSpPr>
            <a:spLocks noGrp="1"/>
          </p:cNvSpPr>
          <p:nvPr>
            <p:ph type="dt" sz="half" idx="10"/>
          </p:nvPr>
        </p:nvSpPr>
        <p:spPr/>
        <p:txBody>
          <a:bodyPr/>
          <a:lstStyle/>
          <a:p>
            <a:fld id="{AD4E5823-6728-4D75-9DF3-C7DCDA34A92D}" type="datetimeFigureOut">
              <a:rPr lang="en-US" smtClean="0"/>
              <a:t>12/19/2020</a:t>
            </a:fld>
            <a:endParaRPr lang="en-US"/>
          </a:p>
        </p:txBody>
      </p:sp>
      <p:sp>
        <p:nvSpPr>
          <p:cNvPr id="6" name="Footer Placeholder 5">
            <a:extLst>
              <a:ext uri="{FF2B5EF4-FFF2-40B4-BE49-F238E27FC236}">
                <a16:creationId xmlns:a16="http://schemas.microsoft.com/office/drawing/2014/main" id="{008ABE6E-D662-4975-ABF5-4D6646FA23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BD41F3-FDB3-4B04-BD07-1DE2040D0B07}"/>
              </a:ext>
            </a:extLst>
          </p:cNvPr>
          <p:cNvSpPr>
            <a:spLocks noGrp="1"/>
          </p:cNvSpPr>
          <p:nvPr>
            <p:ph type="sldNum" sz="quarter" idx="12"/>
          </p:nvPr>
        </p:nvSpPr>
        <p:spPr/>
        <p:txBody>
          <a:bodyPr/>
          <a:lstStyle/>
          <a:p>
            <a:fld id="{B97F8691-F654-42E8-8C00-DCE3FE770D1A}" type="slidenum">
              <a:rPr lang="en-US" smtClean="0"/>
              <a:t>‹#›</a:t>
            </a:fld>
            <a:endParaRPr lang="en-US"/>
          </a:p>
        </p:txBody>
      </p:sp>
    </p:spTree>
    <p:extLst>
      <p:ext uri="{BB962C8B-B14F-4D97-AF65-F5344CB8AC3E}">
        <p14:creationId xmlns:p14="http://schemas.microsoft.com/office/powerpoint/2010/main" val="1043373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9D533D-16A2-4296-8F01-9095553364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626BD2-CB5F-4E46-9E5D-107DD34F76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BF2D2F-5123-4C0A-9DD2-E9BA191194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4E5823-6728-4D75-9DF3-C7DCDA34A92D}" type="datetimeFigureOut">
              <a:rPr lang="en-US" smtClean="0"/>
              <a:t>12/19/2020</a:t>
            </a:fld>
            <a:endParaRPr lang="en-US"/>
          </a:p>
        </p:txBody>
      </p:sp>
      <p:sp>
        <p:nvSpPr>
          <p:cNvPr id="5" name="Footer Placeholder 4">
            <a:extLst>
              <a:ext uri="{FF2B5EF4-FFF2-40B4-BE49-F238E27FC236}">
                <a16:creationId xmlns:a16="http://schemas.microsoft.com/office/drawing/2014/main" id="{5C248B8F-70B6-4C8D-8724-BB45181D0E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8C4263-1049-4DD2-83E2-13CD7C7876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F8691-F654-42E8-8C00-DCE3FE770D1A}" type="slidenum">
              <a:rPr lang="en-US" smtClean="0"/>
              <a:t>‹#›</a:t>
            </a:fld>
            <a:endParaRPr lang="en-US"/>
          </a:p>
        </p:txBody>
      </p:sp>
    </p:spTree>
    <p:extLst>
      <p:ext uri="{BB962C8B-B14F-4D97-AF65-F5344CB8AC3E}">
        <p14:creationId xmlns:p14="http://schemas.microsoft.com/office/powerpoint/2010/main" val="612361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7F4A04-D730-4A0E-A41D-BB8FF1BFE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5991C8-9F63-466F-B634-13DDD27636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5CC190-1847-4EF0-85F7-D896B24762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F9F14-DAC0-4E3D-95C2-6086284ED4B3}" type="datetimeFigureOut">
              <a:rPr lang="en-US" smtClean="0"/>
              <a:t>12/19/2020</a:t>
            </a:fld>
            <a:endParaRPr lang="en-US"/>
          </a:p>
        </p:txBody>
      </p:sp>
      <p:sp>
        <p:nvSpPr>
          <p:cNvPr id="5" name="Footer Placeholder 4">
            <a:extLst>
              <a:ext uri="{FF2B5EF4-FFF2-40B4-BE49-F238E27FC236}">
                <a16:creationId xmlns:a16="http://schemas.microsoft.com/office/drawing/2014/main" id="{B8A65895-CE41-4A82-987D-D29FCAEF8D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3B4DCE-7E20-4F3D-BE48-F6C7AAF37C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E5217-6AD1-4228-A081-FC5C4793753A}" type="slidenum">
              <a:rPr lang="en-US" smtClean="0"/>
              <a:t>‹#›</a:t>
            </a:fld>
            <a:endParaRPr lang="en-US"/>
          </a:p>
        </p:txBody>
      </p:sp>
    </p:spTree>
    <p:extLst>
      <p:ext uri="{BB962C8B-B14F-4D97-AF65-F5344CB8AC3E}">
        <p14:creationId xmlns:p14="http://schemas.microsoft.com/office/powerpoint/2010/main" val="38938871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oneyunder30.com/finance-a-purchase-or-pay-cash"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onlineinternetmarketinghelp.com/how-to-get-rich-by-improving-your-marketing-schemes/"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onlineinternetmarketinghelp.com/how-to-get-rich-by-improving-your-marketing-schemes/"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pngall.com/tax-pn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thebalancesmb.com/salary-vs-hourly-employee-397909" TargetMode="External"/><Relationship Id="rId1" Type="http://schemas.openxmlformats.org/officeDocument/2006/relationships/slideLayout" Target="../slideLayouts/slideLayout2.xml"/><Relationship Id="rId4" Type="http://schemas.openxmlformats.org/officeDocument/2006/relationships/hyperlink" Target="https://www.peoplematters.in/article/total-rewards/overall-salary-increase-108-2015-10738"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thebalancesmb.com/what-is-a-business-owner-s-distributive-share-398224" TargetMode="External"/><Relationship Id="rId2" Type="http://schemas.openxmlformats.org/officeDocument/2006/relationships/hyperlink" Target="https://www.thebalancesmb.com/how-does-an-llc-owner-get-paid-397450" TargetMode="External"/><Relationship Id="rId1" Type="http://schemas.openxmlformats.org/officeDocument/2006/relationships/slideLayout" Target="../slideLayouts/slideLayout2.xml"/><Relationship Id="rId6" Type="http://schemas.openxmlformats.org/officeDocument/2006/relationships/hyperlink" Target="https://www.thebalance.com/what-is-an-owner-s-draw-how-does-a-draw-work-398231" TargetMode="External"/><Relationship Id="rId5" Type="http://schemas.openxmlformats.org/officeDocument/2006/relationships/image" Target="../media/image5.jpg"/><Relationship Id="rId4" Type="http://schemas.openxmlformats.org/officeDocument/2006/relationships/hyperlink" Target="https://www.thebalancesmb.com/how-is-schedule-k-1-filed-397512"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thebalancesmb.com/average-small-business-owner-salary-in-the-u-s-4176311" TargetMode="External"/><Relationship Id="rId7" Type="http://schemas.openxmlformats.org/officeDocument/2006/relationships/hyperlink" Target="https://malesculaw.com/business-florida-sole-proprietorship/" TargetMode="External"/><Relationship Id="rId2" Type="http://schemas.openxmlformats.org/officeDocument/2006/relationships/hyperlink" Target="https://www.thebalancesmb.com/what-makes-a-sole-proprietor-so-unique-397539" TargetMode="Externa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hyperlink" Target="https://www.thebalancesmb.com/what-is-an-owner-s-draw-how-does-a-draw-work-398231" TargetMode="External"/><Relationship Id="rId4" Type="http://schemas.openxmlformats.org/officeDocument/2006/relationships/hyperlink" Target="https://www.thebalancesmb.com/how-does-a-sole-proprietor-get-paid-397448"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thebalancesmb.com/why-your-partnership-needs-a-written-agreement-398401" TargetMode="External"/><Relationship Id="rId2" Type="http://schemas.openxmlformats.org/officeDocument/2006/relationships/hyperlink" Target="https://www.thebalancesmb.com/your-partnership-income-tax-questions-answered-398993" TargetMode="External"/><Relationship Id="rId1" Type="http://schemas.openxmlformats.org/officeDocument/2006/relationships/slideLayout" Target="../slideLayouts/slideLayout2.xml"/><Relationship Id="rId6" Type="http://schemas.openxmlformats.org/officeDocument/2006/relationships/hyperlink" Target="https://businessfirstfamily.com/partnership-agreement-guide/" TargetMode="External"/><Relationship Id="rId5" Type="http://schemas.openxmlformats.org/officeDocument/2006/relationships/image" Target="../media/image7.jpeg"/><Relationship Id="rId4" Type="http://schemas.openxmlformats.org/officeDocument/2006/relationships/hyperlink" Target="https://www.thebalancesmb.com/what-is-an-operating-agreement-for-an-llc-39864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thebalancesmb.com/does-a-single-member-llc-need-an-operating-agreement-398647" TargetMode="External"/><Relationship Id="rId1" Type="http://schemas.openxmlformats.org/officeDocument/2006/relationships/slideLayout" Target="../slideLayouts/slideLayout2.xml"/><Relationship Id="rId4" Type="http://schemas.openxmlformats.org/officeDocument/2006/relationships/hyperlink" Target="http://www.fortunebuilders.com/real-estate-llc-benefi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thebalancesmb.com/what-is-a-shareholder-or-stockholder-of-a-corporation-398480" TargetMode="External"/><Relationship Id="rId1" Type="http://schemas.openxmlformats.org/officeDocument/2006/relationships/slideLayout" Target="../slideLayouts/slideLayout2.xml"/><Relationship Id="rId4" Type="http://schemas.openxmlformats.org/officeDocument/2006/relationships/hyperlink" Target="http://www.thebluediamondgallery.com/handwriting/s/shareholder.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thebalancesmb.com/what-is-a-reasonable-salary-for-an-s-corporation-officer-397939" TargetMode="External"/><Relationship Id="rId2" Type="http://schemas.openxmlformats.org/officeDocument/2006/relationships/hyperlink" Target="https://www.thebalancesmb.com/payroll-taxes-and-employment-taxes-398707" TargetMode="External"/><Relationship Id="rId1" Type="http://schemas.openxmlformats.org/officeDocument/2006/relationships/slideLayout" Target="../slideLayouts/slideLayout2.xml"/><Relationship Id="rId5" Type="http://schemas.openxmlformats.org/officeDocument/2006/relationships/hyperlink" Target="http://blog.mycorporation.com/2013/11/business-basics-s-corporations/"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18">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10;&#10;Description automatically generated">
            <a:extLst>
              <a:ext uri="{FF2B5EF4-FFF2-40B4-BE49-F238E27FC236}">
                <a16:creationId xmlns:a16="http://schemas.microsoft.com/office/drawing/2014/main" id="{29C12726-7141-4FFC-9F64-7A35EF325E34}"/>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674" b="6350"/>
          <a:stretch/>
        </p:blipFill>
        <p:spPr>
          <a:xfrm>
            <a:off x="20" y="1"/>
            <a:ext cx="12191980" cy="6857999"/>
          </a:xfrm>
          <a:prstGeom prst="rect">
            <a:avLst/>
          </a:prstGeom>
        </p:spPr>
      </p:pic>
      <p:sp>
        <p:nvSpPr>
          <p:cNvPr id="5" name="TextBox 4">
            <a:extLst>
              <a:ext uri="{FF2B5EF4-FFF2-40B4-BE49-F238E27FC236}">
                <a16:creationId xmlns:a16="http://schemas.microsoft.com/office/drawing/2014/main" id="{DDD2D7BE-137B-4619-AACD-A2D1488EBC1D}"/>
              </a:ext>
            </a:extLst>
          </p:cNvPr>
          <p:cNvSpPr txBox="1"/>
          <p:nvPr/>
        </p:nvSpPr>
        <p:spPr>
          <a:xfrm>
            <a:off x="4387349" y="1200152"/>
            <a:ext cx="6897171" cy="445769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8000" b="1" i="0">
                <a:solidFill>
                  <a:srgbClr val="FFFFFF"/>
                </a:solidFill>
                <a:effectLst/>
                <a:latin typeface="+mj-lt"/>
                <a:ea typeface="+mj-ea"/>
                <a:cs typeface="+mj-cs"/>
              </a:rPr>
              <a:t>How to Pay Yourself From Your Business</a:t>
            </a:r>
          </a:p>
        </p:txBody>
      </p:sp>
      <p:cxnSp>
        <p:nvCxnSpPr>
          <p:cNvPr id="32" name="Straight Connector 20">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35" name="Picture 34" descr="A picture containing background pattern&#10;&#10;Description automatically generated">
            <a:extLst>
              <a:ext uri="{FF2B5EF4-FFF2-40B4-BE49-F238E27FC236}">
                <a16:creationId xmlns:a16="http://schemas.microsoft.com/office/drawing/2014/main" id="{A58E91C0-2CE5-41D9-ACC4-223497AB9284}"/>
              </a:ext>
            </a:extLst>
          </p:cNvPr>
          <p:cNvPicPr>
            <a:picLocks noChangeAspect="1"/>
          </p:cNvPicPr>
          <p:nvPr/>
        </p:nvPicPr>
        <p:blipFill rotWithShape="1">
          <a:blip r:embed="rId4">
            <a:extLst>
              <a:ext uri="{28A0092B-C50C-407E-A947-70E740481C1C}">
                <a14:useLocalDpi xmlns:a14="http://schemas.microsoft.com/office/drawing/2010/main" val="0"/>
              </a:ext>
            </a:extLst>
          </a:blip>
          <a:srcRect l="23577" r="12764" b="4"/>
          <a:stretch/>
        </p:blipFill>
        <p:spPr>
          <a:xfrm>
            <a:off x="87683" y="5928507"/>
            <a:ext cx="931397" cy="822960"/>
          </a:xfrm>
          <a:custGeom>
            <a:avLst/>
            <a:gdLst/>
            <a:ahLst/>
            <a:cxnLst/>
            <a:rect l="l" t="t" r="r" b="b"/>
            <a:pathLst>
              <a:path w="2034550" h="1797684">
                <a:moveTo>
                  <a:pt x="585760" y="0"/>
                </a:moveTo>
                <a:cubicBezTo>
                  <a:pt x="585760" y="0"/>
                  <a:pt x="585760" y="0"/>
                  <a:pt x="1448790" y="0"/>
                </a:cubicBezTo>
                <a:cubicBezTo>
                  <a:pt x="1502846" y="0"/>
                  <a:pt x="1555038" y="29714"/>
                  <a:pt x="1581134" y="77999"/>
                </a:cubicBezTo>
                <a:cubicBezTo>
                  <a:pt x="1581134" y="77999"/>
                  <a:pt x="1581134" y="77999"/>
                  <a:pt x="2013580" y="822701"/>
                </a:cubicBezTo>
                <a:cubicBezTo>
                  <a:pt x="2041540" y="869128"/>
                  <a:pt x="2041540" y="928556"/>
                  <a:pt x="2013580" y="974984"/>
                </a:cubicBezTo>
                <a:cubicBezTo>
                  <a:pt x="2013580" y="974984"/>
                  <a:pt x="2013580" y="974984"/>
                  <a:pt x="1581134" y="1719685"/>
                </a:cubicBezTo>
                <a:cubicBezTo>
                  <a:pt x="1555038" y="1767970"/>
                  <a:pt x="1502846" y="1797684"/>
                  <a:pt x="1448790" y="1797684"/>
                </a:cubicBezTo>
                <a:cubicBezTo>
                  <a:pt x="1448790" y="1797684"/>
                  <a:pt x="1448790" y="1797684"/>
                  <a:pt x="585760" y="1797684"/>
                </a:cubicBezTo>
                <a:cubicBezTo>
                  <a:pt x="529841" y="1797684"/>
                  <a:pt x="479513" y="1767970"/>
                  <a:pt x="451553" y="1719685"/>
                </a:cubicBezTo>
                <a:cubicBezTo>
                  <a:pt x="451553" y="1719685"/>
                  <a:pt x="451553" y="1719685"/>
                  <a:pt x="20970" y="974984"/>
                </a:cubicBezTo>
                <a:cubicBezTo>
                  <a:pt x="-6990" y="928556"/>
                  <a:pt x="-6990" y="869128"/>
                  <a:pt x="20970" y="822701"/>
                </a:cubicBezTo>
                <a:cubicBezTo>
                  <a:pt x="20970" y="822701"/>
                  <a:pt x="20970" y="822701"/>
                  <a:pt x="451553" y="77999"/>
                </a:cubicBezTo>
                <a:cubicBezTo>
                  <a:pt x="479513" y="29714"/>
                  <a:pt x="529841" y="0"/>
                  <a:pt x="585760" y="0"/>
                </a:cubicBezTo>
                <a:close/>
              </a:path>
            </a:pathLst>
          </a:custGeom>
          <a:ln w="63500">
            <a:solidFill>
              <a:schemeClr val="tx1">
                <a:alpha val="80000"/>
              </a:schemeClr>
            </a:solidFill>
          </a:ln>
        </p:spPr>
      </p:pic>
    </p:spTree>
    <p:extLst>
      <p:ext uri="{BB962C8B-B14F-4D97-AF65-F5344CB8AC3E}">
        <p14:creationId xmlns:p14="http://schemas.microsoft.com/office/powerpoint/2010/main" val="20724501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672609-64F1-4CFE-8A2D-E26D056C8546}"/>
              </a:ext>
            </a:extLst>
          </p:cNvPr>
          <p:cNvSpPr>
            <a:spLocks noGrp="1"/>
          </p:cNvSpPr>
          <p:nvPr>
            <p:ph type="title"/>
          </p:nvPr>
        </p:nvSpPr>
        <p:spPr>
          <a:xfrm>
            <a:off x="589560" y="856180"/>
            <a:ext cx="4560584" cy="1128068"/>
          </a:xfrm>
        </p:spPr>
        <p:txBody>
          <a:bodyPr anchor="ctr">
            <a:normAutofit/>
          </a:bodyPr>
          <a:lstStyle/>
          <a:p>
            <a:r>
              <a:rPr lang="en-US" sz="2500" b="0" i="0">
                <a:effectLst/>
                <a:latin typeface="Publico"/>
              </a:rPr>
              <a:t>How Much to Take From Your Business</a:t>
            </a:r>
            <a:br>
              <a:rPr lang="en-US" sz="2500" b="0" i="0">
                <a:effectLst/>
                <a:latin typeface="Publico"/>
              </a:rPr>
            </a:br>
            <a:endParaRPr lang="en-US" sz="2500"/>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4FB55E-C81A-4C1D-A697-D68B83EE161C}"/>
              </a:ext>
            </a:extLst>
          </p:cNvPr>
          <p:cNvSpPr>
            <a:spLocks noGrp="1"/>
          </p:cNvSpPr>
          <p:nvPr>
            <p:ph idx="1"/>
          </p:nvPr>
        </p:nvSpPr>
        <p:spPr>
          <a:xfrm>
            <a:off x="590719" y="2330505"/>
            <a:ext cx="4559425" cy="3979585"/>
          </a:xfrm>
        </p:spPr>
        <p:txBody>
          <a:bodyPr anchor="ctr">
            <a:normAutofit/>
          </a:bodyPr>
          <a:lstStyle/>
          <a:p>
            <a:r>
              <a:rPr lang="en-US" sz="1300"/>
              <a:t>Business owners who take a draw or distribution of profits can take any amount they want from their business. Of course, you shouldn't take money that will be needed to pay employees, pay off business loans, or pay other bills of the business.</a:t>
            </a:r>
          </a:p>
          <a:p>
            <a:endParaRPr lang="en-US" sz="1300"/>
          </a:p>
          <a:p>
            <a:r>
              <a:rPr lang="en-US" sz="1300"/>
              <a:t>The National Federal of Independent Business says:</a:t>
            </a:r>
          </a:p>
          <a:p>
            <a:endParaRPr lang="en-US" sz="1300"/>
          </a:p>
          <a:p>
            <a:r>
              <a:rPr lang="en-US" sz="1300"/>
              <a:t>If you’re just starting out, the biggest determining factor for your pay is going to be your business’ cash flow. Wages, expenses, and all immediate obligations must be covered with cash. With limited or no cash flow—a reality for many startups—you might operate for a while without a paycheck, let alone a predictable salary.</a:t>
            </a:r>
          </a:p>
          <a:p>
            <a:r>
              <a:rPr lang="en-US" sz="1300"/>
              <a:t>Later in your business life, you may be able to take money from your business on a more regular basis, based on your personal financial situation.</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93B568B-0B41-4F75-A27B-4AEEB1069A5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766" r="17377" b="1"/>
          <a:stretch/>
        </p:blipFill>
        <p:spPr>
          <a:xfrm>
            <a:off x="5977788" y="799352"/>
            <a:ext cx="5425410" cy="5259296"/>
          </a:xfrm>
          <a:prstGeom prst="rect">
            <a:avLst/>
          </a:prstGeom>
        </p:spPr>
      </p:pic>
    </p:spTree>
    <p:extLst>
      <p:ext uri="{BB962C8B-B14F-4D97-AF65-F5344CB8AC3E}">
        <p14:creationId xmlns:p14="http://schemas.microsoft.com/office/powerpoint/2010/main" val="2040161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F5AA2E-86CE-4AE0-88A8-94A9F22E4F43}"/>
              </a:ext>
            </a:extLst>
          </p:cNvPr>
          <p:cNvSpPr>
            <a:spLocks noGrp="1"/>
          </p:cNvSpPr>
          <p:nvPr>
            <p:ph type="title"/>
          </p:nvPr>
        </p:nvSpPr>
        <p:spPr>
          <a:xfrm>
            <a:off x="589560" y="856180"/>
            <a:ext cx="4560584" cy="1128068"/>
          </a:xfrm>
        </p:spPr>
        <p:txBody>
          <a:bodyPr anchor="ctr">
            <a:normAutofit/>
          </a:bodyPr>
          <a:lstStyle/>
          <a:p>
            <a:r>
              <a:rPr lang="en-US" sz="3100" b="0" i="0">
                <a:effectLst/>
                <a:latin typeface="Publico"/>
              </a:rPr>
              <a:t>How Much to Take From Your Business - continued</a:t>
            </a:r>
            <a:endParaRPr lang="en-US" sz="3100"/>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BBEFBC3-9CBA-4102-890C-6343D5283728}"/>
              </a:ext>
            </a:extLst>
          </p:cNvPr>
          <p:cNvSpPr>
            <a:spLocks noGrp="1"/>
          </p:cNvSpPr>
          <p:nvPr>
            <p:ph idx="1"/>
          </p:nvPr>
        </p:nvSpPr>
        <p:spPr>
          <a:xfrm>
            <a:off x="590719" y="2330505"/>
            <a:ext cx="4559425" cy="3979585"/>
          </a:xfrm>
        </p:spPr>
        <p:txBody>
          <a:bodyPr anchor="ctr">
            <a:normAutofit/>
          </a:bodyPr>
          <a:lstStyle/>
          <a:p>
            <a:r>
              <a:rPr lang="en-US" sz="2000" b="1" i="0">
                <a:effectLst/>
                <a:latin typeface="Rubik"/>
              </a:rPr>
              <a:t>Important</a:t>
            </a:r>
            <a:r>
              <a:rPr lang="en-US" sz="2000" b="0" i="0">
                <a:effectLst/>
                <a:latin typeface="Rubik"/>
              </a:rPr>
              <a:t> - One key point about taking money from your business: You don't take money from "profits" because they aren't in the bank. You take money from the business bank account. Add your personal needs to your business budget and make sure you have enough each month to meet your business obligations first.</a:t>
            </a:r>
            <a:endParaRPr lang="en-US" sz="200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78B46A9-0875-45CA-8A6B-2DA5384EDDE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766" r="17377" b="1"/>
          <a:stretch/>
        </p:blipFill>
        <p:spPr>
          <a:xfrm>
            <a:off x="5977788" y="799352"/>
            <a:ext cx="5425410" cy="5259296"/>
          </a:xfrm>
          <a:prstGeom prst="rect">
            <a:avLst/>
          </a:prstGeom>
        </p:spPr>
      </p:pic>
    </p:spTree>
    <p:extLst>
      <p:ext uri="{BB962C8B-B14F-4D97-AF65-F5344CB8AC3E}">
        <p14:creationId xmlns:p14="http://schemas.microsoft.com/office/powerpoint/2010/main" val="1816283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15E427-41E6-4786-8283-16233F23F6DE}"/>
              </a:ext>
            </a:extLst>
          </p:cNvPr>
          <p:cNvSpPr>
            <a:spLocks noGrp="1"/>
          </p:cNvSpPr>
          <p:nvPr>
            <p:ph type="title"/>
          </p:nvPr>
        </p:nvSpPr>
        <p:spPr>
          <a:xfrm>
            <a:off x="589560" y="856180"/>
            <a:ext cx="4560584" cy="1128068"/>
          </a:xfrm>
        </p:spPr>
        <p:txBody>
          <a:bodyPr anchor="ctr">
            <a:normAutofit/>
          </a:bodyPr>
          <a:lstStyle/>
          <a:p>
            <a:r>
              <a:rPr lang="en-US" sz="2500" b="0" i="0">
                <a:effectLst/>
                <a:latin typeface="Publico"/>
              </a:rPr>
              <a:t>How Self-Employment Taxes Work for Business Owners</a:t>
            </a:r>
            <a:br>
              <a:rPr lang="en-US" sz="2500" b="0" i="0">
                <a:effectLst/>
                <a:latin typeface="Publico"/>
              </a:rPr>
            </a:br>
            <a:endParaRPr lang="en-US" sz="2500"/>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10044C-692E-402E-9034-CF9610560740}"/>
              </a:ext>
            </a:extLst>
          </p:cNvPr>
          <p:cNvSpPr>
            <a:spLocks noGrp="1"/>
          </p:cNvSpPr>
          <p:nvPr>
            <p:ph idx="1"/>
          </p:nvPr>
        </p:nvSpPr>
        <p:spPr>
          <a:xfrm>
            <a:off x="590719" y="2330505"/>
            <a:ext cx="4559425" cy="3979585"/>
          </a:xfrm>
        </p:spPr>
        <p:txBody>
          <a:bodyPr anchor="ctr">
            <a:normAutofit/>
          </a:bodyPr>
          <a:lstStyle/>
          <a:p>
            <a:r>
              <a:rPr lang="en-US" sz="1100"/>
              <a:t>Self-employment tax is Social Security and Medicare tax for business owners. The amount of self-employment tax you must pay is based on the profits of your business; if the business does not make a profit in any one year, no self-employment tax is due. These amounts are not withheld from any payments to business owners.</a:t>
            </a:r>
          </a:p>
          <a:p>
            <a:endParaRPr lang="en-US" sz="1100"/>
          </a:p>
          <a:p>
            <a:r>
              <a:rPr lang="en-US" sz="1100"/>
              <a:t>Of course, these taxes are still due and payable at tax time. Sole proprietors, partners, and LLC members must pay self-employment tax when they complete their personal tax returns for the year. (S corporation owners are not considered self-employed.) The self-employment tax is calculated and added to the income tax due; self-employment taxes are paid to the IRS along with federal income taxes.6﻿</a:t>
            </a:r>
          </a:p>
          <a:p>
            <a:endParaRPr lang="en-US" sz="1100"/>
          </a:p>
          <a:p>
            <a:r>
              <a:rPr lang="en-US" sz="1100" b="1"/>
              <a:t>Warning</a:t>
            </a:r>
            <a:r>
              <a:rPr lang="en-US" sz="1100"/>
              <a:t> - No taxes are withheld from your income as a business owner. To avoid underpayment penalties, you may need to make quarterly estimated tax payments to the IRS, considering both federal income tax and self-employment tax you owe.</a:t>
            </a:r>
          </a:p>
          <a:p>
            <a:endParaRPr lang="en-US" sz="1100"/>
          </a:p>
          <a:p>
            <a:endParaRPr lang="en-US" sz="110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78861CC9-0CB3-4901-AD88-2FEC69FE6EC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617" r="6433" b="-3"/>
          <a:stretch/>
        </p:blipFill>
        <p:spPr>
          <a:xfrm>
            <a:off x="5977788" y="799352"/>
            <a:ext cx="5425410" cy="5259296"/>
          </a:xfrm>
          <a:prstGeom prst="rect">
            <a:avLst/>
          </a:prstGeom>
        </p:spPr>
      </p:pic>
    </p:spTree>
    <p:extLst>
      <p:ext uri="{BB962C8B-B14F-4D97-AF65-F5344CB8AC3E}">
        <p14:creationId xmlns:p14="http://schemas.microsoft.com/office/powerpoint/2010/main" val="1142805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E02FF1DF-3AE8-4C08-B86B-23B90DE60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92871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52EB33ED-D51C-4FA7-B862-960A9E9116E1}"/>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dirty="0"/>
              <a:t>Content</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C4FE9CE8-E056-4C7F-8B48-DF67A5A1847B}"/>
              </a:ext>
            </a:extLst>
          </p:cNvPr>
          <p:cNvSpPr>
            <a:spLocks noGrp="1"/>
          </p:cNvSpPr>
          <p:nvPr>
            <p:ph idx="1"/>
          </p:nvPr>
        </p:nvSpPr>
        <p:spPr>
          <a:xfrm>
            <a:off x="590719" y="2330505"/>
            <a:ext cx="4559425" cy="3979585"/>
          </a:xfrm>
        </p:spPr>
        <p:txBody>
          <a:bodyPr vert="horz" lIns="91440" tIns="45720" rIns="91440" bIns="45720" rtlCol="0" anchor="ctr">
            <a:normAutofit/>
          </a:bodyPr>
          <a:lstStyle/>
          <a:p>
            <a:r>
              <a:rPr lang="en-US" sz="2000" b="0" i="0">
                <a:effectLst/>
              </a:rPr>
              <a:t>The content of this presentation is by Jean Murray.  Jean Murray, MBA, Ph.D., is an experienced business writer and teacher. She has written for The Balance on U.S. business law and taxes since 2008.</a:t>
            </a:r>
            <a:endParaRPr lang="en-US" sz="2000"/>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purple, dark, necktie&#10;&#10;Description automatically generated">
            <a:extLst>
              <a:ext uri="{FF2B5EF4-FFF2-40B4-BE49-F238E27FC236}">
                <a16:creationId xmlns:a16="http://schemas.microsoft.com/office/drawing/2014/main" id="{902D1C43-5A3E-41E6-B47A-420B80506175}"/>
              </a:ext>
            </a:extLst>
          </p:cNvPr>
          <p:cNvPicPr>
            <a:picLocks noChangeAspect="1"/>
          </p:cNvPicPr>
          <p:nvPr/>
        </p:nvPicPr>
        <p:blipFill rotWithShape="1">
          <a:blip r:embed="rId2">
            <a:extLst>
              <a:ext uri="{28A0092B-C50C-407E-A947-70E740481C1C}">
                <a14:useLocalDpi xmlns:a14="http://schemas.microsoft.com/office/drawing/2010/main" val="0"/>
              </a:ext>
            </a:extLst>
          </a:blip>
          <a:srcRect r="2" b="4023"/>
          <a:stretch/>
        </p:blipFill>
        <p:spPr>
          <a:xfrm>
            <a:off x="5977788" y="799352"/>
            <a:ext cx="5425410" cy="5259296"/>
          </a:xfrm>
          <a:prstGeom prst="rect">
            <a:avLst/>
          </a:prstGeom>
        </p:spPr>
      </p:pic>
    </p:spTree>
    <p:extLst>
      <p:ext uri="{BB962C8B-B14F-4D97-AF65-F5344CB8AC3E}">
        <p14:creationId xmlns:p14="http://schemas.microsoft.com/office/powerpoint/2010/main" val="4099821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5272D894-C37D-4319-8E06-764B9B58B08E}"/>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dirty="0" err="1"/>
              <a:t>Let’See</a:t>
            </a:r>
            <a:endParaRPr lang="en-US" sz="4000" dirty="0"/>
          </a:p>
        </p:txBody>
      </p:sp>
      <p:grpSp>
        <p:nvGrpSpPr>
          <p:cNvPr id="15" name="Group 1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128CD677-3F7D-42D1-A4D3-091F779E9740}"/>
              </a:ext>
            </a:extLst>
          </p:cNvPr>
          <p:cNvSpPr>
            <a:spLocks noGrp="1"/>
          </p:cNvSpPr>
          <p:nvPr>
            <p:ph idx="1"/>
          </p:nvPr>
        </p:nvSpPr>
        <p:spPr>
          <a:xfrm>
            <a:off x="590719" y="2330505"/>
            <a:ext cx="4559425" cy="3979585"/>
          </a:xfrm>
        </p:spPr>
        <p:txBody>
          <a:bodyPr vert="horz" lIns="91440" tIns="45720" rIns="91440" bIns="45720" rtlCol="0" anchor="ctr">
            <a:normAutofit/>
          </a:bodyPr>
          <a:lstStyle/>
          <a:p>
            <a:r>
              <a:rPr lang="en-US" sz="1700" b="0" i="0">
                <a:effectLst/>
              </a:rPr>
              <a:t>It's common to hear business owners talk about "</a:t>
            </a:r>
            <a:r>
              <a:rPr lang="en-US" sz="1700" b="0" i="0" u="none" strike="noStrike">
                <a:effectLst/>
                <a:hlinkClick r:id="rId2"/>
              </a:rPr>
              <a:t>getting a salary</a:t>
            </a:r>
            <a:r>
              <a:rPr lang="en-US" sz="1700" b="0" i="0">
                <a:effectLst/>
              </a:rPr>
              <a:t>" from their business, but that's not actually how most business owners get paid by the business. Business owners take money from their businesses as owners, depending on their business type.</a:t>
            </a:r>
          </a:p>
          <a:p>
            <a:endParaRPr lang="en-US" sz="1700"/>
          </a:p>
          <a:p>
            <a:r>
              <a:rPr lang="en-US" sz="1700" b="0" i="0">
                <a:effectLst/>
              </a:rPr>
              <a:t>How you pay yourself out of the business depends on several factors:</a:t>
            </a:r>
          </a:p>
          <a:p>
            <a:r>
              <a:rPr lang="en-US" sz="1700" b="0" i="0">
                <a:effectLst/>
              </a:rPr>
              <a:t>Your business type,</a:t>
            </a:r>
          </a:p>
          <a:p>
            <a:r>
              <a:rPr lang="en-US" sz="1700" b="0" i="0">
                <a:effectLst/>
              </a:rPr>
              <a:t>The stage of business you are in now, and</a:t>
            </a:r>
          </a:p>
          <a:p>
            <a:r>
              <a:rPr lang="en-US" sz="1700" b="0" i="0">
                <a:effectLst/>
              </a:rPr>
              <a:t>How much you need for personal expenses.</a:t>
            </a:r>
          </a:p>
          <a:p>
            <a:endParaRPr lang="en-US" sz="1700"/>
          </a:p>
        </p:txBody>
      </p:sp>
      <p:sp>
        <p:nvSpPr>
          <p:cNvPr id="21" name="Rectangle 2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50F1E17-3169-45A5-AC19-77390A108D5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8748" r="23226" b="2"/>
          <a:stretch/>
        </p:blipFill>
        <p:spPr>
          <a:xfrm>
            <a:off x="5977788" y="799352"/>
            <a:ext cx="5425410" cy="5259296"/>
          </a:xfrm>
          <a:prstGeom prst="rect">
            <a:avLst/>
          </a:prstGeom>
        </p:spPr>
      </p:pic>
    </p:spTree>
    <p:extLst>
      <p:ext uri="{BB962C8B-B14F-4D97-AF65-F5344CB8AC3E}">
        <p14:creationId xmlns:p14="http://schemas.microsoft.com/office/powerpoint/2010/main" val="2701030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740A6C-91C5-4358-9645-C4F53D93380C}"/>
              </a:ext>
            </a:extLst>
          </p:cNvPr>
          <p:cNvSpPr>
            <a:spLocks noGrp="1"/>
          </p:cNvSpPr>
          <p:nvPr>
            <p:ph type="title"/>
          </p:nvPr>
        </p:nvSpPr>
        <p:spPr>
          <a:xfrm>
            <a:off x="589560" y="856180"/>
            <a:ext cx="4560584" cy="1128068"/>
          </a:xfrm>
        </p:spPr>
        <p:txBody>
          <a:bodyPr anchor="ctr">
            <a:normAutofit/>
          </a:bodyPr>
          <a:lstStyle/>
          <a:p>
            <a:r>
              <a:rPr lang="en-US" sz="2500" b="0" i="0">
                <a:effectLst/>
                <a:latin typeface="Publico"/>
              </a:rPr>
              <a:t>Business Owner Draw vs. Distribution</a:t>
            </a:r>
            <a:br>
              <a:rPr lang="en-US" sz="2500" b="0" i="0">
                <a:effectLst/>
                <a:latin typeface="Publico"/>
              </a:rPr>
            </a:br>
            <a:endParaRPr lang="en-US" sz="2500"/>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8EA53DE-6563-4E92-84C6-7A632040CB5B}"/>
              </a:ext>
            </a:extLst>
          </p:cNvPr>
          <p:cNvSpPr>
            <a:spLocks noGrp="1"/>
          </p:cNvSpPr>
          <p:nvPr>
            <p:ph idx="1"/>
          </p:nvPr>
        </p:nvSpPr>
        <p:spPr>
          <a:xfrm>
            <a:off x="590719" y="2330505"/>
            <a:ext cx="4559425" cy="3979585"/>
          </a:xfrm>
        </p:spPr>
        <p:txBody>
          <a:bodyPr anchor="ctr">
            <a:normAutofit/>
          </a:bodyPr>
          <a:lstStyle/>
          <a:p>
            <a:r>
              <a:rPr lang="en-US" sz="1300" b="0" i="0">
                <a:effectLst/>
                <a:latin typeface="Rubik"/>
              </a:rPr>
              <a:t>Notice the terms "draw" and "distributive share" in the table above. A draw is a direct payment to a sole proprietor from the business. A distributive share is an individual owner's share of income, gain, loss, deduction, or credit.</a:t>
            </a:r>
            <a:r>
              <a:rPr lang="en-US" sz="1300" b="0" i="0" u="none" strike="noStrike" baseline="30000">
                <a:effectLst/>
                <a:latin typeface="Rubik"/>
              </a:rPr>
              <a:t>3</a:t>
            </a:r>
            <a:r>
              <a:rPr lang="en-US" sz="1300" b="0" i="0">
                <a:effectLst/>
                <a:latin typeface="Rubik"/>
              </a:rPr>
              <a:t>﻿</a:t>
            </a:r>
          </a:p>
          <a:p>
            <a:r>
              <a:rPr lang="en-US" sz="1300" b="0" i="0">
                <a:effectLst/>
                <a:latin typeface="Rubik"/>
              </a:rPr>
              <a:t>The difference between a draw and a distribution is significant for tax reporting purposes.</a:t>
            </a:r>
          </a:p>
          <a:p>
            <a:pPr>
              <a:buFont typeface="Arial" panose="020B0604020202020204" pitchFamily="34" charset="0"/>
              <a:buChar char="•"/>
            </a:pPr>
            <a:r>
              <a:rPr lang="en-US" sz="1300" b="0" i="0">
                <a:effectLst/>
                <a:latin typeface="Rubik"/>
              </a:rPr>
              <a:t>A sole proprietor or single-member LLC owner </a:t>
            </a:r>
            <a:r>
              <a:rPr lang="en-US" sz="1300" b="0" i="0" u="none" strike="noStrike">
                <a:effectLst/>
                <a:latin typeface="Rubik"/>
                <a:hlinkClick r:id="rId2"/>
              </a:rPr>
              <a:t>can draw money</a:t>
            </a:r>
            <a:r>
              <a:rPr lang="en-US" sz="1300" b="0" i="0">
                <a:effectLst/>
                <a:latin typeface="Rubik"/>
              </a:rPr>
              <a:t> out of the business; this is called a draw. It is an accounting transaction, and it doesn't show up on the owner's tax return.</a:t>
            </a:r>
          </a:p>
          <a:p>
            <a:pPr>
              <a:buFont typeface="Arial" panose="020B0604020202020204" pitchFamily="34" charset="0"/>
              <a:buChar char="•"/>
            </a:pPr>
            <a:r>
              <a:rPr lang="en-US" sz="1300" b="0" i="0">
                <a:effectLst/>
                <a:latin typeface="Rubik"/>
              </a:rPr>
              <a:t>A partner's distribution or </a:t>
            </a:r>
            <a:r>
              <a:rPr lang="en-US" sz="1300" b="0" i="0" u="none" strike="noStrike">
                <a:effectLst/>
                <a:latin typeface="Rubik"/>
                <a:hlinkClick r:id="rId3"/>
              </a:rPr>
              <a:t>distributive share</a:t>
            </a:r>
            <a:r>
              <a:rPr lang="en-US" sz="1300" b="0" i="0">
                <a:effectLst/>
                <a:latin typeface="Rubik"/>
              </a:rPr>
              <a:t>, on the other hand, must be recorded (using </a:t>
            </a:r>
            <a:r>
              <a:rPr lang="en-US" sz="1300" b="0" i="0" u="none" strike="noStrike">
                <a:effectLst/>
                <a:latin typeface="Rubik"/>
                <a:hlinkClick r:id="rId4"/>
              </a:rPr>
              <a:t>Schedule K-1,</a:t>
            </a:r>
            <a:r>
              <a:rPr lang="en-US" sz="1300" b="0" i="0">
                <a:effectLst/>
                <a:latin typeface="Rubik"/>
              </a:rPr>
              <a:t> as noted above) and it shows up on the owner's tax return.</a:t>
            </a:r>
          </a:p>
          <a:p>
            <a:pPr>
              <a:buFont typeface="Arial" panose="020B0604020202020204" pitchFamily="34" charset="0"/>
              <a:buChar char="•"/>
            </a:pPr>
            <a:r>
              <a:rPr lang="en-US" sz="1300" b="0" i="0">
                <a:effectLst/>
                <a:latin typeface="Rubik"/>
              </a:rPr>
              <a:t>In the same way as a partner, a member of a multiple-owner LLC and an S corporation shareholder take a distributive share, with the amount recorded on Schedule K-1</a:t>
            </a:r>
          </a:p>
          <a:p>
            <a:endParaRPr lang="en-US" sz="130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A68035B-9687-4506-A33D-D697AE8107BE}"/>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8795" r="3836"/>
          <a:stretch/>
        </p:blipFill>
        <p:spPr>
          <a:xfrm>
            <a:off x="5977788" y="799352"/>
            <a:ext cx="5425410" cy="5259296"/>
          </a:xfrm>
          <a:prstGeom prst="rect">
            <a:avLst/>
          </a:prstGeom>
        </p:spPr>
      </p:pic>
    </p:spTree>
    <p:extLst>
      <p:ext uri="{BB962C8B-B14F-4D97-AF65-F5344CB8AC3E}">
        <p14:creationId xmlns:p14="http://schemas.microsoft.com/office/powerpoint/2010/main" val="423020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E1D53B-5C54-4221-BC20-050211C4E22E}"/>
              </a:ext>
            </a:extLst>
          </p:cNvPr>
          <p:cNvSpPr>
            <a:spLocks noGrp="1"/>
          </p:cNvSpPr>
          <p:nvPr>
            <p:ph type="title"/>
          </p:nvPr>
        </p:nvSpPr>
        <p:spPr>
          <a:xfrm>
            <a:off x="589560" y="856180"/>
            <a:ext cx="4560584" cy="1128068"/>
          </a:xfrm>
        </p:spPr>
        <p:txBody>
          <a:bodyPr anchor="ctr">
            <a:normAutofit/>
          </a:bodyPr>
          <a:lstStyle/>
          <a:p>
            <a:r>
              <a:rPr lang="en-US" sz="2800" b="1" i="0">
                <a:effectLst/>
                <a:latin typeface="Rubik"/>
              </a:rPr>
              <a:t>Sole Proprietors Take a Draw</a:t>
            </a:r>
            <a:br>
              <a:rPr lang="en-US" sz="2800" b="1" i="0">
                <a:effectLst/>
                <a:latin typeface="Rubik"/>
              </a:rPr>
            </a:br>
            <a:endParaRPr lang="en-US" sz="2800"/>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ECC01BF-6E74-41B6-B79C-38420A7E4CEF}"/>
              </a:ext>
            </a:extLst>
          </p:cNvPr>
          <p:cNvSpPr>
            <a:spLocks noGrp="1"/>
          </p:cNvSpPr>
          <p:nvPr>
            <p:ph idx="1"/>
          </p:nvPr>
        </p:nvSpPr>
        <p:spPr>
          <a:xfrm>
            <a:off x="590719" y="2330505"/>
            <a:ext cx="4559425" cy="3979585"/>
          </a:xfrm>
        </p:spPr>
        <p:txBody>
          <a:bodyPr anchor="ctr">
            <a:normAutofit/>
          </a:bodyPr>
          <a:lstStyle/>
          <a:p>
            <a:r>
              <a:rPr lang="en-US" sz="2000" b="0" i="0">
                <a:effectLst/>
                <a:latin typeface="Rubik"/>
              </a:rPr>
              <a:t>If you are a</a:t>
            </a:r>
            <a:r>
              <a:rPr lang="en-US" sz="2000" b="0" i="0" u="none" strike="noStrike">
                <a:effectLst/>
                <a:latin typeface="Rubik"/>
                <a:hlinkClick r:id="rId2"/>
              </a:rPr>
              <a:t> </a:t>
            </a:r>
            <a:r>
              <a:rPr lang="en-US" sz="2000" b="1" i="0" u="none" strike="noStrike">
                <a:effectLst/>
                <a:latin typeface="Rubik"/>
                <a:hlinkClick r:id="rId2"/>
              </a:rPr>
              <a:t>sole proprietor</a:t>
            </a:r>
            <a:r>
              <a:rPr lang="en-US" sz="2000" b="0" i="0" u="none" strike="noStrike">
                <a:effectLst/>
                <a:latin typeface="Rubik"/>
                <a:hlinkClick r:id="rId2"/>
              </a:rPr>
              <a:t> </a:t>
            </a:r>
            <a:r>
              <a:rPr lang="en-US" sz="2000" b="0" i="0">
                <a:effectLst/>
                <a:latin typeface="Rubik"/>
              </a:rPr>
              <a:t>you are not an employee and you don't take a </a:t>
            </a:r>
            <a:r>
              <a:rPr lang="en-US" sz="2000" b="0" i="0" u="none" strike="noStrike">
                <a:effectLst/>
                <a:latin typeface="Rubik"/>
                <a:hlinkClick r:id="rId3"/>
              </a:rPr>
              <a:t>salary</a:t>
            </a:r>
            <a:r>
              <a:rPr lang="en-US" sz="2000" b="0" i="0">
                <a:effectLst/>
                <a:latin typeface="Rubik"/>
              </a:rPr>
              <a:t> in the form of a regular paycheck. No FICA taxes (Social Security/Medicare) are deducted and no federal or state income tax is withheld. A </a:t>
            </a:r>
            <a:r>
              <a:rPr lang="en-US" sz="2000" b="0" i="0" u="none" strike="noStrike">
                <a:effectLst/>
                <a:latin typeface="Rubik"/>
                <a:hlinkClick r:id="rId4"/>
              </a:rPr>
              <a:t>sole proprietor gets "paid"</a:t>
            </a:r>
            <a:r>
              <a:rPr lang="en-US" sz="2000" b="0" i="0">
                <a:effectLst/>
                <a:latin typeface="Rubik"/>
              </a:rPr>
              <a:t> by drawing money from the business. Amounts taken out of a business by a sole proprietor may be called a draw because these amounts draw down your capital (ownership) account. Read more about how </a:t>
            </a:r>
            <a:r>
              <a:rPr lang="en-US" sz="2000" b="0" i="0" u="none" strike="noStrike">
                <a:effectLst/>
                <a:latin typeface="Rubik"/>
                <a:hlinkClick r:id="rId5"/>
              </a:rPr>
              <a:t>the owner's draw</a:t>
            </a:r>
            <a:r>
              <a:rPr lang="en-US" sz="2000" b="0" i="0">
                <a:effectLst/>
                <a:latin typeface="Rubik"/>
              </a:rPr>
              <a:t> works.</a:t>
            </a:r>
            <a:endParaRPr lang="en-US" sz="200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vector graphics&#10;&#10;Description automatically generated">
            <a:extLst>
              <a:ext uri="{FF2B5EF4-FFF2-40B4-BE49-F238E27FC236}">
                <a16:creationId xmlns:a16="http://schemas.microsoft.com/office/drawing/2014/main" id="{B7910C2F-BCDC-4017-B25C-5AB1BD36226B}"/>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0799" r="10799" b="-2"/>
          <a:stretch/>
        </p:blipFill>
        <p:spPr>
          <a:xfrm>
            <a:off x="5977788" y="799352"/>
            <a:ext cx="5425410" cy="5259296"/>
          </a:xfrm>
          <a:prstGeom prst="rect">
            <a:avLst/>
          </a:prstGeom>
        </p:spPr>
      </p:pic>
    </p:spTree>
    <p:extLst>
      <p:ext uri="{BB962C8B-B14F-4D97-AF65-F5344CB8AC3E}">
        <p14:creationId xmlns:p14="http://schemas.microsoft.com/office/powerpoint/2010/main" val="1333548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BB5853-D385-4688-A9B3-BBCF5EAC87F7}"/>
              </a:ext>
            </a:extLst>
          </p:cNvPr>
          <p:cNvSpPr>
            <a:spLocks noGrp="1"/>
          </p:cNvSpPr>
          <p:nvPr>
            <p:ph type="title"/>
          </p:nvPr>
        </p:nvSpPr>
        <p:spPr>
          <a:xfrm>
            <a:off x="589560" y="856180"/>
            <a:ext cx="4560584" cy="1128068"/>
          </a:xfrm>
        </p:spPr>
        <p:txBody>
          <a:bodyPr anchor="ctr">
            <a:normAutofit/>
          </a:bodyPr>
          <a:lstStyle/>
          <a:p>
            <a:r>
              <a:rPr lang="en-US" sz="2500" b="1" i="0">
                <a:effectLst/>
                <a:latin typeface="Rubik"/>
              </a:rPr>
              <a:t>Partners Take Distributions From Profits</a:t>
            </a:r>
            <a:br>
              <a:rPr lang="en-US" sz="2500" b="1" i="0">
                <a:effectLst/>
                <a:latin typeface="Rubik"/>
              </a:rPr>
            </a:br>
            <a:endParaRPr lang="en-US" sz="2500"/>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D6E1DFE-6DD1-44D7-BE0B-F186F63B3B6E}"/>
              </a:ext>
            </a:extLst>
          </p:cNvPr>
          <p:cNvSpPr>
            <a:spLocks noGrp="1"/>
          </p:cNvSpPr>
          <p:nvPr>
            <p:ph idx="1"/>
          </p:nvPr>
        </p:nvSpPr>
        <p:spPr>
          <a:xfrm>
            <a:off x="590719" y="2330505"/>
            <a:ext cx="4559425" cy="3979585"/>
          </a:xfrm>
        </p:spPr>
        <p:txBody>
          <a:bodyPr anchor="ctr">
            <a:normAutofit/>
          </a:bodyPr>
          <a:lstStyle/>
          <a:p>
            <a:r>
              <a:rPr lang="en-US" sz="2000" b="0" i="0">
                <a:effectLst/>
                <a:latin typeface="Rubik"/>
              </a:rPr>
              <a:t>A </a:t>
            </a:r>
            <a:r>
              <a:rPr lang="en-US" sz="2000" b="1" i="0">
                <a:effectLst/>
                <a:latin typeface="Rubik"/>
              </a:rPr>
              <a:t>partner</a:t>
            </a:r>
            <a:r>
              <a:rPr lang="en-US" sz="2000" b="0" i="0">
                <a:effectLst/>
                <a:latin typeface="Rubik"/>
              </a:rPr>
              <a:t> in a partnership also does not get paid a salary. They take distributions from partnership profits and are taxed based on their share of those profits on their </a:t>
            </a:r>
            <a:r>
              <a:rPr lang="en-US" sz="2000" b="0" i="0" u="none" strike="noStrike">
                <a:effectLst/>
                <a:latin typeface="Rubik"/>
                <a:hlinkClick r:id="rId2"/>
              </a:rPr>
              <a:t>partnership income tax</a:t>
            </a:r>
            <a:r>
              <a:rPr lang="en-US" sz="2000" b="0" i="0">
                <a:effectLst/>
                <a:latin typeface="Rubik"/>
              </a:rPr>
              <a:t> return. How profits are distributed in a partnership or LLC depends on the language of the </a:t>
            </a:r>
            <a:r>
              <a:rPr lang="en-US" sz="2000" b="0" i="0" u="none" strike="noStrike">
                <a:effectLst/>
                <a:latin typeface="Rubik"/>
                <a:hlinkClick r:id="rId3"/>
              </a:rPr>
              <a:t>partnership agreement</a:t>
            </a:r>
            <a:r>
              <a:rPr lang="en-US" sz="2000" b="0" i="0">
                <a:effectLst/>
                <a:latin typeface="Rubik"/>
              </a:rPr>
              <a:t> or </a:t>
            </a:r>
            <a:r>
              <a:rPr lang="en-US" sz="2000" b="0" i="0" u="none" strike="noStrike">
                <a:effectLst/>
                <a:latin typeface="Rubik"/>
                <a:hlinkClick r:id="rId4"/>
              </a:rPr>
              <a:t>LLC operating agreement</a:t>
            </a:r>
            <a:r>
              <a:rPr lang="en-US" sz="2000" b="0" i="0">
                <a:effectLst/>
                <a:latin typeface="Rubik"/>
              </a:rPr>
              <a:t>.</a:t>
            </a:r>
            <a:endParaRPr lang="en-US" sz="200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5EBBE24-35F5-4A87-AA67-67168BF5B2FC}"/>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0894" r="20248" b="1"/>
          <a:stretch/>
        </p:blipFill>
        <p:spPr>
          <a:xfrm>
            <a:off x="5977788" y="799352"/>
            <a:ext cx="5425410" cy="5259296"/>
          </a:xfrm>
          <a:prstGeom prst="rect">
            <a:avLst/>
          </a:prstGeom>
        </p:spPr>
      </p:pic>
    </p:spTree>
    <p:extLst>
      <p:ext uri="{BB962C8B-B14F-4D97-AF65-F5344CB8AC3E}">
        <p14:creationId xmlns:p14="http://schemas.microsoft.com/office/powerpoint/2010/main" val="4032912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DA2F28-3061-4D9F-9D09-773AC3E3674A}"/>
              </a:ext>
            </a:extLst>
          </p:cNvPr>
          <p:cNvSpPr>
            <a:spLocks noGrp="1"/>
          </p:cNvSpPr>
          <p:nvPr>
            <p:ph type="title"/>
          </p:nvPr>
        </p:nvSpPr>
        <p:spPr>
          <a:xfrm>
            <a:off x="589560" y="856180"/>
            <a:ext cx="4560584" cy="1128068"/>
          </a:xfrm>
        </p:spPr>
        <p:txBody>
          <a:bodyPr anchor="ctr">
            <a:normAutofit/>
          </a:bodyPr>
          <a:lstStyle/>
          <a:p>
            <a:r>
              <a:rPr lang="en-US" sz="2500" b="1" i="0">
                <a:effectLst/>
                <a:latin typeface="Rubik"/>
              </a:rPr>
              <a:t>LLC Owners Take a Draw or Distribution</a:t>
            </a:r>
            <a:br>
              <a:rPr lang="en-US" sz="2500" b="1" i="0">
                <a:effectLst/>
                <a:latin typeface="Rubik"/>
              </a:rPr>
            </a:br>
            <a:endParaRPr lang="en-US" sz="2500"/>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3B596A-5E72-4C3B-A794-F5E311B3BD20}"/>
              </a:ext>
            </a:extLst>
          </p:cNvPr>
          <p:cNvSpPr>
            <a:spLocks noGrp="1"/>
          </p:cNvSpPr>
          <p:nvPr>
            <p:ph idx="1"/>
          </p:nvPr>
        </p:nvSpPr>
        <p:spPr>
          <a:xfrm>
            <a:off x="590719" y="2330505"/>
            <a:ext cx="4559425" cy="3979585"/>
          </a:xfrm>
        </p:spPr>
        <p:txBody>
          <a:bodyPr anchor="ctr">
            <a:normAutofit/>
          </a:bodyPr>
          <a:lstStyle/>
          <a:p>
            <a:r>
              <a:rPr lang="en-US" sz="2000" b="0" i="0">
                <a:effectLst/>
                <a:latin typeface="Rubik"/>
              </a:rPr>
              <a:t>Owners of </a:t>
            </a:r>
            <a:r>
              <a:rPr lang="en-US" sz="2000" b="1" i="0">
                <a:effectLst/>
                <a:latin typeface="Rubik"/>
              </a:rPr>
              <a:t>limited liability companies (LLCs)</a:t>
            </a:r>
            <a:r>
              <a:rPr lang="en-US" sz="2000" b="0" i="0">
                <a:effectLst/>
                <a:latin typeface="Rubik"/>
              </a:rPr>
              <a:t> (called "members") are not considered employees and do not take a salary as an employee. </a:t>
            </a:r>
            <a:r>
              <a:rPr lang="en-US" sz="2000" b="0" i="0" u="none" strike="noStrike">
                <a:effectLst/>
                <a:latin typeface="Rubik"/>
                <a:hlinkClick r:id="rId2"/>
              </a:rPr>
              <a:t>Single-member LLC</a:t>
            </a:r>
            <a:r>
              <a:rPr lang="en-US" sz="2000" b="0" i="0">
                <a:effectLst/>
                <a:latin typeface="Rubik"/>
              </a:rPr>
              <a:t> owners are considered to be sole proprietors for tax purposes, so they take a draw like a sole proprietor. Multiple-member LLC members are considered to be like partners in a partnership, so they take a distribution. </a:t>
            </a:r>
            <a:endParaRPr lang="en-US" sz="200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C7AB205F-8905-4E0D-8E33-982AEF0713E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738" r="21404" b="1"/>
          <a:stretch/>
        </p:blipFill>
        <p:spPr>
          <a:xfrm>
            <a:off x="5977788" y="799352"/>
            <a:ext cx="5425410" cy="5259296"/>
          </a:xfrm>
          <a:prstGeom prst="rect">
            <a:avLst/>
          </a:prstGeom>
        </p:spPr>
      </p:pic>
    </p:spTree>
    <p:extLst>
      <p:ext uri="{BB962C8B-B14F-4D97-AF65-F5344CB8AC3E}">
        <p14:creationId xmlns:p14="http://schemas.microsoft.com/office/powerpoint/2010/main" val="1982810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72FCD1-CCCD-490F-8BE8-4A70B21DD86A}"/>
              </a:ext>
            </a:extLst>
          </p:cNvPr>
          <p:cNvSpPr>
            <a:spLocks noGrp="1"/>
          </p:cNvSpPr>
          <p:nvPr>
            <p:ph type="title"/>
          </p:nvPr>
        </p:nvSpPr>
        <p:spPr>
          <a:xfrm>
            <a:off x="589560" y="856180"/>
            <a:ext cx="4560584" cy="1128068"/>
          </a:xfrm>
        </p:spPr>
        <p:txBody>
          <a:bodyPr anchor="ctr">
            <a:normAutofit/>
          </a:bodyPr>
          <a:lstStyle/>
          <a:p>
            <a:r>
              <a:rPr lang="en-US" sz="2500" b="1" i="0">
                <a:effectLst/>
                <a:latin typeface="Rubik"/>
              </a:rPr>
              <a:t>Corporate Shareholders Receive Dividends</a:t>
            </a:r>
            <a:br>
              <a:rPr lang="en-US" sz="2500" b="1" i="0">
                <a:effectLst/>
                <a:latin typeface="Rubik"/>
              </a:rPr>
            </a:br>
            <a:endParaRPr lang="en-US" sz="2500"/>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24BDF76-4703-49E0-9E9B-054A4D09BD37}"/>
              </a:ext>
            </a:extLst>
          </p:cNvPr>
          <p:cNvSpPr>
            <a:spLocks noGrp="1"/>
          </p:cNvSpPr>
          <p:nvPr>
            <p:ph idx="1"/>
          </p:nvPr>
        </p:nvSpPr>
        <p:spPr>
          <a:xfrm>
            <a:off x="590719" y="2330505"/>
            <a:ext cx="4559425" cy="3979585"/>
          </a:xfrm>
        </p:spPr>
        <p:txBody>
          <a:bodyPr anchor="ctr">
            <a:normAutofit/>
          </a:bodyPr>
          <a:lstStyle/>
          <a:p>
            <a:r>
              <a:rPr lang="en-US" sz="2000" b="0" i="0">
                <a:effectLst/>
                <a:latin typeface="Rubik"/>
              </a:rPr>
              <a:t>An owner of a </a:t>
            </a:r>
            <a:r>
              <a:rPr lang="en-US" sz="2000" b="1" i="0">
                <a:effectLst/>
                <a:latin typeface="Rubik"/>
              </a:rPr>
              <a:t>corporation or s corporation</a:t>
            </a:r>
            <a:r>
              <a:rPr lang="en-US" sz="2000" b="0" i="0">
                <a:effectLst/>
                <a:latin typeface="Rubik"/>
              </a:rPr>
              <a:t> is a </a:t>
            </a:r>
            <a:r>
              <a:rPr lang="en-US" sz="2000" b="0" i="0" u="none" strike="noStrike">
                <a:effectLst/>
                <a:latin typeface="Rubik"/>
                <a:hlinkClick r:id="rId2"/>
              </a:rPr>
              <a:t>shareholder</a:t>
            </a:r>
            <a:r>
              <a:rPr lang="en-US" sz="2000" b="0" i="0">
                <a:effectLst/>
                <a:latin typeface="Rubik"/>
              </a:rPr>
              <a:t>, and as a shareholder, he or she takes dividends when the corporation's board decides to pay them. But many growing companies don't give dividends but put the profits of the corporation back into growth.</a:t>
            </a:r>
            <a:endParaRPr lang="en-US" sz="200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 whiteboard&#10;&#10;Description automatically generated">
            <a:extLst>
              <a:ext uri="{FF2B5EF4-FFF2-40B4-BE49-F238E27FC236}">
                <a16:creationId xmlns:a16="http://schemas.microsoft.com/office/drawing/2014/main" id="{7930BC58-2759-4B52-8544-2B1F91C6B57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652" t="1" r="4192" b="1"/>
          <a:stretch/>
        </p:blipFill>
        <p:spPr>
          <a:xfrm>
            <a:off x="5627850" y="856180"/>
            <a:ext cx="6009366" cy="5259296"/>
          </a:xfrm>
          <a:prstGeom prst="rect">
            <a:avLst/>
          </a:prstGeom>
        </p:spPr>
      </p:pic>
    </p:spTree>
    <p:extLst>
      <p:ext uri="{BB962C8B-B14F-4D97-AF65-F5344CB8AC3E}">
        <p14:creationId xmlns:p14="http://schemas.microsoft.com/office/powerpoint/2010/main" val="1448927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6EC3C2-A63B-499C-9124-A83BC263C208}"/>
              </a:ext>
            </a:extLst>
          </p:cNvPr>
          <p:cNvSpPr>
            <a:spLocks noGrp="1"/>
          </p:cNvSpPr>
          <p:nvPr>
            <p:ph type="title"/>
          </p:nvPr>
        </p:nvSpPr>
        <p:spPr>
          <a:xfrm>
            <a:off x="589560" y="856180"/>
            <a:ext cx="4560584" cy="1128068"/>
          </a:xfrm>
        </p:spPr>
        <p:txBody>
          <a:bodyPr anchor="ctr">
            <a:normAutofit/>
          </a:bodyPr>
          <a:lstStyle/>
          <a:p>
            <a:r>
              <a:rPr lang="en-US" sz="2500" b="1" i="0">
                <a:effectLst/>
                <a:latin typeface="Rubik"/>
              </a:rPr>
              <a:t>S Corporation Owners Who Work in the Business Get a Salary</a:t>
            </a:r>
            <a:br>
              <a:rPr lang="en-US" sz="2500" b="1" i="0">
                <a:effectLst/>
                <a:latin typeface="Rubik"/>
              </a:rPr>
            </a:br>
            <a:endParaRPr lang="en-US" sz="2500"/>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6AE9C5-A62B-407B-AE86-152E3E0A6037}"/>
              </a:ext>
            </a:extLst>
          </p:cNvPr>
          <p:cNvSpPr>
            <a:spLocks noGrp="1"/>
          </p:cNvSpPr>
          <p:nvPr>
            <p:ph idx="1"/>
          </p:nvPr>
        </p:nvSpPr>
        <p:spPr>
          <a:xfrm>
            <a:off x="590719" y="2330505"/>
            <a:ext cx="4559425" cy="3979585"/>
          </a:xfrm>
        </p:spPr>
        <p:txBody>
          <a:bodyPr anchor="ctr">
            <a:normAutofit/>
          </a:bodyPr>
          <a:lstStyle/>
          <a:p>
            <a:r>
              <a:rPr lang="en-US" sz="1700" b="0" i="0">
                <a:effectLst/>
                <a:latin typeface="Rubik"/>
              </a:rPr>
              <a:t>Corporation and S corporate officers who are involved in the day-to-day running of a business are considered employees and they must take a salary and </a:t>
            </a:r>
            <a:r>
              <a:rPr lang="en-US" sz="1700" b="0" i="0" u="none" strike="noStrike">
                <a:effectLst/>
                <a:latin typeface="Rubik"/>
                <a:hlinkClick r:id="rId2"/>
              </a:rPr>
              <a:t>employment taxes</a:t>
            </a:r>
            <a:r>
              <a:rPr lang="en-US" sz="1700" b="0" i="0">
                <a:effectLst/>
                <a:latin typeface="Rubik"/>
              </a:rPr>
              <a:t> must be paid on that salary. In addition, S corporation shareholders may take additional distributions of profit from the business.</a:t>
            </a:r>
            <a:r>
              <a:rPr lang="en-US" sz="1700" b="0" i="0" u="none" strike="noStrike" baseline="30000">
                <a:effectLst/>
                <a:latin typeface="Rubik"/>
              </a:rPr>
              <a:t>2</a:t>
            </a:r>
            <a:r>
              <a:rPr lang="en-US" sz="1700" b="0" i="0">
                <a:effectLst/>
                <a:latin typeface="Rubik"/>
              </a:rPr>
              <a:t>﻿</a:t>
            </a:r>
          </a:p>
          <a:p>
            <a:r>
              <a:rPr lang="en-US" sz="1700" b="0" i="0">
                <a:effectLst/>
                <a:latin typeface="Rubik"/>
              </a:rPr>
              <a:t>Some S corporations try to pay minimal amounts to corporate officers to avoid </a:t>
            </a:r>
            <a:r>
              <a:rPr lang="en-US" sz="1700" b="0" i="0" u="none" strike="noStrike">
                <a:effectLst/>
                <a:latin typeface="Rubik"/>
                <a:hlinkClick r:id="rId2"/>
              </a:rPr>
              <a:t>employment taxes</a:t>
            </a:r>
            <a:r>
              <a:rPr lang="en-US" sz="1700" b="0" i="0">
                <a:effectLst/>
                <a:latin typeface="Rubik"/>
              </a:rPr>
              <a:t>, but the IRS says corporate officers must be paid a reasonable amount. The IRS has established </a:t>
            </a:r>
            <a:r>
              <a:rPr lang="en-US" sz="1700" b="0" i="0" u="none" strike="noStrike">
                <a:effectLst/>
                <a:latin typeface="Rubik"/>
                <a:hlinkClick r:id="rId3"/>
              </a:rPr>
              <a:t>guidelines for determining a reasonable salary</a:t>
            </a:r>
            <a:r>
              <a:rPr lang="en-US" sz="1700" b="0" i="0">
                <a:effectLst/>
                <a:latin typeface="Rubik"/>
              </a:rPr>
              <a:t>, based on experience, duties and responsibilities, time spent, comparable amounts paid to others doing similar work, and other factors</a:t>
            </a:r>
          </a:p>
          <a:p>
            <a:endParaRPr lang="en-US" sz="170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601B927C-F533-4C18-835E-F91F600B8F1A}"/>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3062"/>
          <a:stretch/>
        </p:blipFill>
        <p:spPr>
          <a:xfrm>
            <a:off x="5977788" y="799352"/>
            <a:ext cx="5425410" cy="5259296"/>
          </a:xfrm>
          <a:prstGeom prst="rect">
            <a:avLst/>
          </a:prstGeom>
        </p:spPr>
      </p:pic>
    </p:spTree>
    <p:extLst>
      <p:ext uri="{BB962C8B-B14F-4D97-AF65-F5344CB8AC3E}">
        <p14:creationId xmlns:p14="http://schemas.microsoft.com/office/powerpoint/2010/main" val="2715111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1146</Words>
  <Application>Microsoft Office PowerPoint</Application>
  <PresentationFormat>Widescreen</PresentationFormat>
  <Paragraphs>42</Paragraphs>
  <Slides>13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Calibri Light</vt:lpstr>
      <vt:lpstr>Publico</vt:lpstr>
      <vt:lpstr>Rubik</vt:lpstr>
      <vt:lpstr>Office Theme</vt:lpstr>
      <vt:lpstr>1_Office Theme</vt:lpstr>
      <vt:lpstr>PowerPoint Presentation</vt:lpstr>
      <vt:lpstr>Content</vt:lpstr>
      <vt:lpstr>Let’See</vt:lpstr>
      <vt:lpstr>Business Owner Draw vs. Distribution </vt:lpstr>
      <vt:lpstr>Sole Proprietors Take a Draw </vt:lpstr>
      <vt:lpstr>Partners Take Distributions From Profits </vt:lpstr>
      <vt:lpstr>LLC Owners Take a Draw or Distribution </vt:lpstr>
      <vt:lpstr>Corporate Shareholders Receive Dividends </vt:lpstr>
      <vt:lpstr>S Corporation Owners Who Work in the Business Get a Salary </vt:lpstr>
      <vt:lpstr>How Much to Take From Your Business </vt:lpstr>
      <vt:lpstr>How Much to Take From Your Business - continued</vt:lpstr>
      <vt:lpstr>How Self-Employment Taxes Work for Business Owners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darrel brooks</dc:creator>
  <cp:lastModifiedBy>darrel brooks</cp:lastModifiedBy>
  <cp:revision>1</cp:revision>
  <dcterms:created xsi:type="dcterms:W3CDTF">2020-12-19T22:09:47Z</dcterms:created>
  <dcterms:modified xsi:type="dcterms:W3CDTF">2020-12-19T22:18:21Z</dcterms:modified>
</cp:coreProperties>
</file>