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DBEB"/>
          </a:solidFill>
        </a:fill>
      </a:tcStyle>
    </a:wholeTbl>
    <a:band2H>
      <a:tcTxStyle/>
      <a:tcStyle>
        <a:tcBdr/>
        <a:fill>
          <a:solidFill>
            <a:srgbClr val="E6EEF5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CD8"/>
          </a:solidFill>
        </a:fill>
      </a:tcStyle>
    </a:wholeTbl>
    <a:band2H>
      <a:tcTxStyle/>
      <a:tcStyle>
        <a:tcBdr/>
        <a:fill>
          <a:solidFill>
            <a:srgbClr val="E6E7ED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486" autoAdjust="0"/>
  </p:normalViewPr>
  <p:slideViewPr>
    <p:cSldViewPr>
      <p:cViewPr varScale="1">
        <p:scale>
          <a:sx n="93" d="100"/>
          <a:sy n="93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5184648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- explain role of MTS and key workers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844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SzTx/>
              <a:buNone/>
              <a:defRPr sz="2000">
                <a:solidFill>
                  <a:srgbClr val="FF2600"/>
                </a:solidFill>
              </a:defRPr>
            </a:pPr>
            <a:r>
              <a:rPr lang="en-GB" dirty="0" smtClean="0"/>
              <a:t>Patient's recollection of events? Emotions, feelings, worries </a:t>
            </a:r>
          </a:p>
          <a:p>
            <a:pPr marL="0" indent="0">
              <a:buSzTx/>
              <a:buNone/>
              <a:defRPr sz="2000">
                <a:solidFill>
                  <a:srgbClr val="FF2600"/>
                </a:solidFill>
              </a:defRPr>
            </a:pPr>
            <a:r>
              <a:rPr lang="en-GB" dirty="0" smtClean="0"/>
              <a:t>- link to how these were addressed throughout story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009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Abdo</a:t>
            </a:r>
            <a:r>
              <a:rPr dirty="0"/>
              <a:t> injuries: emergency laparotomy, repair </a:t>
            </a:r>
            <a:r>
              <a:rPr dirty="0" smtClean="0"/>
              <a:t>and </a:t>
            </a:r>
            <a:r>
              <a:rPr dirty="0"/>
              <a:t>anastomosis </a:t>
            </a:r>
          </a:p>
          <a:p>
            <a:r>
              <a:rPr dirty="0"/>
              <a:t>Ribs: reviewed by </a:t>
            </a:r>
            <a:r>
              <a:rPr dirty="0" err="1"/>
              <a:t>cardiothoracics</a:t>
            </a:r>
            <a:r>
              <a:rPr dirty="0"/>
              <a:t> - conservative treatment of fractures and small pneumothorax, analgesia and physiotherapy</a:t>
            </a:r>
          </a:p>
          <a:p>
            <a:r>
              <a:rPr dirty="0"/>
              <a:t>L2 fracture: neurosurgery: spinal precautions, MRI to assess stability of fracture, delayed fixation once abdomen settled</a:t>
            </a:r>
          </a:p>
          <a:p>
            <a:r>
              <a:rPr dirty="0"/>
              <a:t>Aorta injury: reviewed by vascular: nil intervention required as </a:t>
            </a:r>
            <a:r>
              <a:rPr dirty="0" err="1"/>
              <a:t>haemo</a:t>
            </a:r>
            <a:r>
              <a:rPr dirty="0"/>
              <a:t>-dynamically stable. For repeat CT aorta in 4-6/52 and follow up with Vascular surgeon</a:t>
            </a:r>
          </a:p>
          <a:p>
            <a:r>
              <a:rPr dirty="0"/>
              <a:t>T&amp;O injuries: all managed conservatively with WB restrictions LL (PWB in </a:t>
            </a:r>
            <a:r>
              <a:rPr dirty="0" err="1"/>
              <a:t>aircast</a:t>
            </a:r>
            <a:r>
              <a:rPr dirty="0"/>
              <a:t> boot). Fracture clinic follow up 6/52 </a:t>
            </a:r>
          </a:p>
          <a:p>
            <a:endParaRPr dirty="0"/>
          </a:p>
          <a:p>
            <a:r>
              <a:rPr dirty="0"/>
              <a:t>Demonstrates multiple clinical specialties involved in this patient's care at UHCW.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Patient's comments on GCC care - worries/issues at this point in her care and how UHCW addressed this?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51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How did pain team help during your stay at UHCW, how did they support your rehabilitation with analgesia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564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Rehab stage: concerns from patient at this point, what was good about rehab staff?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989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2600"/>
                </a:solidFill>
              </a:rPr>
              <a:t>Patient's comments </a:t>
            </a:r>
            <a:r>
              <a:rPr lang="en-GB" dirty="0" err="1" smtClean="0">
                <a:solidFill>
                  <a:srgbClr val="FF2600"/>
                </a:solidFill>
              </a:rPr>
              <a:t>r.e</a:t>
            </a:r>
            <a:r>
              <a:rPr lang="en-GB" dirty="0" smtClean="0">
                <a:solidFill>
                  <a:srgbClr val="FF2600"/>
                </a:solidFill>
              </a:rPr>
              <a:t>. trauma therapist</a:t>
            </a:r>
            <a:r>
              <a:rPr lang="en-GB" baseline="0" dirty="0" smtClean="0">
                <a:solidFill>
                  <a:srgbClr val="FF2600"/>
                </a:solidFill>
              </a:rPr>
              <a:t> input and psychological needs/gaps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5445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dirty="0" smtClean="0"/>
              <a:t>Patient's concerns/worries D/C - how did we support you with these - RP/MTS input to try and provide contact during transition from inpatient to OPD care</a:t>
            </a:r>
          </a:p>
          <a:p>
            <a:pPr marL="171450" marR="0" indent="-17145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dirty="0" smtClean="0">
                <a:solidFill>
                  <a:srgbClr val="FF2600"/>
                </a:solidFill>
              </a:rPr>
              <a:t>Patient’s comments </a:t>
            </a:r>
            <a:r>
              <a:rPr lang="en-GB" dirty="0" err="1" smtClean="0">
                <a:solidFill>
                  <a:srgbClr val="FF2600"/>
                </a:solidFill>
              </a:rPr>
              <a:t>r.e</a:t>
            </a:r>
            <a:r>
              <a:rPr lang="en-GB" dirty="0" smtClean="0">
                <a:solidFill>
                  <a:srgbClr val="FF2600"/>
                </a:solidFill>
              </a:rPr>
              <a:t>.</a:t>
            </a:r>
            <a:r>
              <a:rPr lang="en-GB" baseline="0" dirty="0" smtClean="0">
                <a:solidFill>
                  <a:srgbClr val="FF2600"/>
                </a:solidFill>
              </a:rPr>
              <a:t> follow ups</a:t>
            </a:r>
            <a:endParaRPr lang="en-GB" dirty="0" smtClean="0">
              <a:solidFill>
                <a:srgbClr val="FF2600"/>
              </a:solidFill>
            </a:endParaRPr>
          </a:p>
          <a:p>
            <a:pPr marL="171450" indent="-171450">
              <a:buFontTx/>
              <a:buChar char="-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95713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Medical teams involved: </a:t>
            </a:r>
            <a:r>
              <a:rPr lang="en-GB" dirty="0" err="1" smtClean="0"/>
              <a:t>Cardiothoracics</a:t>
            </a:r>
            <a:r>
              <a:rPr lang="en-GB" dirty="0" smtClean="0"/>
              <a:t>,</a:t>
            </a:r>
            <a:r>
              <a:rPr lang="en-GB" baseline="0" dirty="0" smtClean="0"/>
              <a:t> Neurosurgery, General Surgery, Vascular, Trauma &amp; Orthopaedics</a:t>
            </a:r>
          </a:p>
          <a:p>
            <a:r>
              <a:rPr lang="en-GB" baseline="0" dirty="0" smtClean="0"/>
              <a:t>Other teams involved: Major Trauma Service, Nutrition team, Pain team, Dietetics, Trauma therapist, Physiotherapy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6055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02187" y="922337"/>
            <a:ext cx="3814763" cy="766763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itle Text"/>
          <p:cNvSpPr>
            <a:spLocks noGrp="1"/>
          </p:cNvSpPr>
          <p:nvPr>
            <p:ph type="title"/>
          </p:nvPr>
        </p:nvSpPr>
        <p:spPr>
          <a:xfrm>
            <a:off x="1157287" y="2608263"/>
            <a:ext cx="7434263" cy="1470026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6" name="Body Level One…"/>
          <p:cNvSpPr>
            <a:spLocks noGrp="1"/>
          </p:cNvSpPr>
          <p:nvPr>
            <p:ph type="body" sz="quarter" idx="1"/>
          </p:nvPr>
        </p:nvSpPr>
        <p:spPr>
          <a:xfrm>
            <a:off x="1157287" y="4154487"/>
            <a:ext cx="7443788" cy="12858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2800">
                <a:solidFill>
                  <a:schemeClr val="accent3">
                    <a:lumOff val="44000"/>
                  </a:schemeClr>
                </a:solidFill>
              </a:defRPr>
            </a:lvl1pPr>
            <a:lvl2pPr marL="789132" indent="-341457">
              <a:spcBef>
                <a:spcPts val="600"/>
              </a:spcBef>
              <a:buClrTx/>
              <a:buFontTx/>
              <a:defRPr sz="2800">
                <a:solidFill>
                  <a:schemeClr val="accent3">
                    <a:lumOff val="44000"/>
                  </a:schemeClr>
                </a:solidFill>
              </a:defRPr>
            </a:lvl2pPr>
            <a:lvl3pPr marL="1338597" indent="-336884">
              <a:spcBef>
                <a:spcPts val="600"/>
              </a:spcBef>
              <a:buClrTx/>
              <a:buFontTx/>
              <a:defRPr sz="2800">
                <a:solidFill>
                  <a:schemeClr val="accent3">
                    <a:lumOff val="44000"/>
                  </a:schemeClr>
                </a:solidFill>
              </a:defRPr>
            </a:lvl3pPr>
            <a:lvl4pPr marL="1729739" indent="-320039">
              <a:spcBef>
                <a:spcPts val="600"/>
              </a:spcBef>
              <a:buClrTx/>
              <a:buFontTx/>
              <a:defRPr sz="2800">
                <a:solidFill>
                  <a:schemeClr val="accent3">
                    <a:lumOff val="44000"/>
                  </a:schemeClr>
                </a:solidFill>
              </a:defRPr>
            </a:lvl4pPr>
            <a:lvl5pPr marL="2148839" indent="-320039">
              <a:spcBef>
                <a:spcPts val="600"/>
              </a:spcBef>
              <a:buClrTx/>
              <a:buFontTx/>
              <a:defRPr sz="2800">
                <a:solidFill>
                  <a:schemeClr val="accent3">
                    <a:lumOff val="44000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" name="Body Level One…"/>
          <p:cNvSpPr>
            <a:spLocks noGrp="1"/>
          </p:cNvSpPr>
          <p:nvPr>
            <p:ph type="body" idx="1"/>
          </p:nvPr>
        </p:nvSpPr>
        <p:spPr>
          <a:xfrm>
            <a:off x="763200" y="1857599"/>
            <a:ext cx="7560000" cy="3571201"/>
          </a:xfrm>
          <a:prstGeom prst="rect">
            <a:avLst/>
          </a:prstGeom>
        </p:spPr>
        <p:txBody>
          <a:bodyPr>
            <a:normAutofit/>
          </a:bodyPr>
          <a:lstStyle>
            <a:lvl2pPr marL="866874" indent="-419199"/>
            <a:lvl3pPr marL="1358900" indent="-357187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4" name="Body Level One…"/>
          <p:cNvSpPr>
            <a:spLocks noGrp="1"/>
          </p:cNvSpPr>
          <p:nvPr>
            <p:ph type="body" idx="1"/>
          </p:nvPr>
        </p:nvSpPr>
        <p:spPr>
          <a:xfrm>
            <a:off x="763200" y="1857599"/>
            <a:ext cx="7560000" cy="35712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ClrTx/>
              <a:buSzTx/>
              <a:buFontTx/>
              <a:buNone/>
              <a:defRPr sz="1600"/>
            </a:lvl1pPr>
            <a:lvl2pPr marL="0" indent="457200">
              <a:spcBef>
                <a:spcPts val="1200"/>
              </a:spcBef>
              <a:buClrTx/>
              <a:buSzTx/>
              <a:buFontTx/>
              <a:buNone/>
              <a:defRPr sz="1600"/>
            </a:lvl2pPr>
            <a:lvl3pPr marL="0" indent="914400">
              <a:spcBef>
                <a:spcPts val="1200"/>
              </a:spcBef>
              <a:buClrTx/>
              <a:buSzTx/>
              <a:buFontTx/>
              <a:buNone/>
              <a:defRPr sz="1600"/>
            </a:lvl3pPr>
            <a:lvl4pPr marL="0" indent="1371600">
              <a:spcBef>
                <a:spcPts val="1200"/>
              </a:spcBef>
              <a:buClrTx/>
              <a:buSzTx/>
              <a:buFontTx/>
              <a:buNone/>
              <a:defRPr sz="1600"/>
            </a:lvl4pPr>
            <a:lvl5pPr marL="0" indent="1828800">
              <a:spcBef>
                <a:spcPts val="1200"/>
              </a:spcBef>
              <a:buClrTx/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5" descr="Picture 5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6707188" y="5730875"/>
            <a:ext cx="2100263" cy="42227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>
            <a:spLocks noGrp="1"/>
          </p:cNvSpPr>
          <p:nvPr>
            <p:ph type="title"/>
          </p:nvPr>
        </p:nvSpPr>
        <p:spPr>
          <a:xfrm>
            <a:off x="763200" y="838799"/>
            <a:ext cx="7560000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Body Level One…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5C9E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268288" marR="0" indent="-268288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52547" marR="0" indent="-304872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–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302502" marR="0" indent="-300789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95450" marR="0" indent="-285750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–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14550" marR="0" indent="-285750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»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1750" marR="0" indent="-285750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28950" marR="0" indent="-285750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86150" marR="0" indent="-285750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3350" marR="0" indent="-285750" algn="l" defTabSz="914400" rtl="0" latinLnBrk="0">
        <a:lnSpc>
          <a:spcPct val="100000"/>
        </a:lnSpc>
        <a:spcBef>
          <a:spcPts val="900"/>
        </a:spcBef>
        <a:spcAft>
          <a:spcPts val="0"/>
        </a:spcAft>
        <a:buClr>
          <a:srgbClr val="005C9E"/>
        </a:buClr>
        <a:buSzPct val="100000"/>
        <a:buFont typeface="Arial"/>
        <a:buChar char="•"/>
        <a:tabLst/>
        <a:defRPr sz="25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image003.png" descr="image00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65439" y="2549502"/>
            <a:ext cx="2334050" cy="1758996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A Patient Story at UHCW:…"/>
          <p:cNvSpPr/>
          <p:nvPr/>
        </p:nvSpPr>
        <p:spPr>
          <a:xfrm>
            <a:off x="3728511" y="2527299"/>
            <a:ext cx="4389558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584200">
              <a:defRPr sz="2400" b="1">
                <a:solidFill>
                  <a:schemeClr val="accent3">
                    <a:lumOff val="44000"/>
                  </a:schemeClr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 Patient Story at UHCW:</a:t>
            </a:r>
          </a:p>
          <a:p>
            <a:pPr algn="l" defTabSz="584200">
              <a:defRPr sz="2400" b="1">
                <a:solidFill>
                  <a:schemeClr val="accent3">
                    <a:lumOff val="44000"/>
                  </a:schemeClr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Debbie Brown </a:t>
            </a:r>
          </a:p>
        </p:txBody>
      </p:sp>
      <p:sp>
        <p:nvSpPr>
          <p:cNvPr id="62" name="Harry Whitehurst…"/>
          <p:cNvSpPr/>
          <p:nvPr/>
        </p:nvSpPr>
        <p:spPr>
          <a:xfrm>
            <a:off x="3751826" y="3339177"/>
            <a:ext cx="4983481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584200">
              <a:defRPr b="1">
                <a:solidFill>
                  <a:schemeClr val="accent3">
                    <a:lumOff val="44000"/>
                  </a:schemeClr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Harry Whitehurst</a:t>
            </a:r>
          </a:p>
          <a:p>
            <a:pPr algn="l" defTabSz="584200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Major Trauma Coordinator</a:t>
            </a:r>
          </a:p>
          <a:p>
            <a:pPr algn="l" defTabSz="584200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University Hospitals Coventry and Warwickshire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Reflections </a:t>
            </a:r>
          </a:p>
        </p:txBody>
      </p:sp>
      <p:sp>
        <p:nvSpPr>
          <p:cNvPr id="101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200526" indent="-200526">
              <a:buClrTx/>
              <a:buFontTx/>
              <a:defRPr sz="2000"/>
            </a:pPr>
            <a:r>
              <a:rPr dirty="0"/>
              <a:t>Multiple clinical specialties at UHCW provided integrated care to this patient</a:t>
            </a:r>
          </a:p>
          <a:p>
            <a:pPr marL="200526" indent="-200526">
              <a:buClrTx/>
              <a:buFontTx/>
              <a:defRPr sz="2000"/>
            </a:pPr>
            <a:r>
              <a:rPr dirty="0"/>
              <a:t>Demonstrates holistic approach to management of the trauma patient at UHCW</a:t>
            </a:r>
          </a:p>
          <a:p>
            <a:pPr marL="200526" indent="-200526">
              <a:buClrTx/>
              <a:buFontTx/>
              <a:defRPr sz="2000"/>
            </a:pPr>
            <a:r>
              <a:rPr dirty="0"/>
              <a:t>Areas for improvement</a:t>
            </a:r>
          </a:p>
          <a:p>
            <a:pPr marL="200526" indent="-200526">
              <a:buClrTx/>
              <a:buFontTx/>
              <a:defRPr sz="2000"/>
            </a:pPr>
            <a:r>
              <a:rPr dirty="0"/>
              <a:t>Patient's outcome/reflection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Questions?</a:t>
            </a:r>
          </a:p>
        </p:txBody>
      </p:sp>
      <p:sp>
        <p:nvSpPr>
          <p:cNvPr id="104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  <p:sp>
        <p:nvSpPr>
          <p:cNvPr id="107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endParaRPr/>
          </a:p>
          <a:p>
            <a:pPr marL="0" indent="0">
              <a:buSzTx/>
              <a:buNone/>
              <a:defRPr sz="2000"/>
            </a:pPr>
            <a:r>
              <a:t>A huge thank you to Debbie for sharing her story with us at today's event and giving an honest insight into her experiences at UHCW.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Introductions</a:t>
            </a:r>
          </a:p>
        </p:txBody>
      </p:sp>
      <p:sp>
        <p:nvSpPr>
          <p:cNvPr id="65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 b="1"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Harry Whitehurst</a:t>
            </a:r>
          </a:p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dirty="0"/>
              <a:t>Major Trauma Coordinator</a:t>
            </a:r>
          </a:p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dirty="0"/>
              <a:t>University Hospitals Coventry and Warwickshire</a:t>
            </a:r>
          </a:p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/>
          </a:p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/>
          </a:p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b="1" dirty="0">
                <a:latin typeface="+mn-lt"/>
                <a:ea typeface="+mn-ea"/>
                <a:cs typeface="+mn-cs"/>
                <a:sym typeface="Helvetica"/>
              </a:rPr>
              <a:t>Debbie Brown</a:t>
            </a:r>
            <a:r>
              <a:rPr dirty="0"/>
              <a:t> </a:t>
            </a:r>
          </a:p>
          <a:p>
            <a:pPr marL="0" indent="0" defTabSz="584200">
              <a:spcBef>
                <a:spcPts val="0"/>
              </a:spcBef>
              <a:buClrTx/>
              <a:buSzTx/>
              <a:buFontTx/>
              <a:buNone/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dirty="0"/>
              <a:t>Patient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Mechanism of injury </a:t>
            </a:r>
          </a:p>
        </p:txBody>
      </p:sp>
      <p:sp>
        <p:nvSpPr>
          <p:cNvPr id="68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 b="1"/>
            </a:pPr>
            <a:r>
              <a:rPr dirty="0"/>
              <a:t>30/06/19</a:t>
            </a:r>
          </a:p>
          <a:p>
            <a:pPr marL="0" indent="0">
              <a:buSzTx/>
              <a:buNone/>
              <a:defRPr sz="2000"/>
            </a:pPr>
            <a:r>
              <a:rPr dirty="0"/>
              <a:t>Front seat passenger in a car involved in a head on collision with a taxi.</a:t>
            </a:r>
          </a:p>
          <a:p>
            <a:pPr marL="0" indent="0">
              <a:buSzTx/>
              <a:buNone/>
              <a:defRPr sz="2000"/>
            </a:pPr>
            <a:r>
              <a:rPr dirty="0"/>
              <a:t>Patient trapped mechanically between dashboard and seat.</a:t>
            </a:r>
          </a:p>
          <a:p>
            <a:pPr marL="0" indent="0">
              <a:buSzTx/>
              <a:buNone/>
              <a:defRPr sz="2000"/>
            </a:pPr>
            <a:r>
              <a:rPr dirty="0"/>
              <a:t>Extricated and brought to UHCW Resus via ambulance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Injuries</a:t>
            </a:r>
          </a:p>
        </p:txBody>
      </p:sp>
      <p:pic>
        <p:nvPicPr>
          <p:cNvPr id="7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54402" y="292100"/>
            <a:ext cx="2989184" cy="5978367"/>
          </a:xfrm>
          <a:prstGeom prst="rect">
            <a:avLst/>
          </a:prstGeom>
          <a:ln w="12700">
            <a:miter lim="400000"/>
          </a:ln>
        </p:spPr>
      </p:pic>
      <p:sp>
        <p:nvSpPr>
          <p:cNvPr id="72" name="Line"/>
          <p:cNvSpPr/>
          <p:nvPr/>
        </p:nvSpPr>
        <p:spPr>
          <a:xfrm flipH="1">
            <a:off x="4876799" y="1129856"/>
            <a:ext cx="483044" cy="483045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73" name="Multiple rib fractures…"/>
          <p:cNvSpPr/>
          <p:nvPr/>
        </p:nvSpPr>
        <p:spPr>
          <a:xfrm>
            <a:off x="5309525" y="411213"/>
            <a:ext cx="3207306" cy="695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algn="l"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Multiple rib fractures </a:t>
            </a:r>
          </a:p>
          <a:p>
            <a:pPr algn="l"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Small right apical pneumothorax</a:t>
            </a:r>
          </a:p>
          <a:p>
            <a:pPr algn="l"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Comminuted fracture of the left scapula</a:t>
            </a:r>
          </a:p>
        </p:txBody>
      </p:sp>
      <p:sp>
        <p:nvSpPr>
          <p:cNvPr id="74" name="Line"/>
          <p:cNvSpPr/>
          <p:nvPr/>
        </p:nvSpPr>
        <p:spPr>
          <a:xfrm flipH="1">
            <a:off x="4732039" y="1819820"/>
            <a:ext cx="1124087" cy="820825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75" name="Unstable fracture of…"/>
          <p:cNvSpPr/>
          <p:nvPr/>
        </p:nvSpPr>
        <p:spPr>
          <a:xfrm>
            <a:off x="5968039" y="1540746"/>
            <a:ext cx="1754521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algn="l"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Unstable fracture of </a:t>
            </a:r>
          </a:p>
          <a:p>
            <a:pPr algn="l"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L2 vertebral body </a:t>
            </a:r>
          </a:p>
        </p:txBody>
      </p:sp>
      <p:sp>
        <p:nvSpPr>
          <p:cNvPr id="76" name="Line"/>
          <p:cNvSpPr/>
          <p:nvPr/>
        </p:nvSpPr>
        <p:spPr>
          <a:xfrm flipH="1" flipV="1">
            <a:off x="4733131" y="2786797"/>
            <a:ext cx="1632690" cy="1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77" name="Small intimal disruption…"/>
          <p:cNvSpPr/>
          <p:nvPr/>
        </p:nvSpPr>
        <p:spPr>
          <a:xfrm>
            <a:off x="6388584" y="2540786"/>
            <a:ext cx="2031032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rPr dirty="0"/>
              <a:t>Small intimal disruption </a:t>
            </a:r>
          </a:p>
          <a:p>
            <a:pPr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rPr dirty="0"/>
              <a:t>of the abdominal aorta</a:t>
            </a:r>
          </a:p>
        </p:txBody>
      </p:sp>
      <p:sp>
        <p:nvSpPr>
          <p:cNvPr id="78" name="Line"/>
          <p:cNvSpPr/>
          <p:nvPr/>
        </p:nvSpPr>
        <p:spPr>
          <a:xfrm flipH="1">
            <a:off x="4287887" y="4166840"/>
            <a:ext cx="2012115" cy="1523505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79" name="2nd and 3rd metatarsal fractures…"/>
          <p:cNvSpPr/>
          <p:nvPr/>
        </p:nvSpPr>
        <p:spPr>
          <a:xfrm>
            <a:off x="6042534" y="3635810"/>
            <a:ext cx="2723132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2nd and 3rd metatarsal fractures</a:t>
            </a:r>
          </a:p>
          <a:p>
            <a:pPr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t>Fracture of proximal fibula neck</a:t>
            </a:r>
          </a:p>
        </p:txBody>
      </p:sp>
      <p:sp>
        <p:nvSpPr>
          <p:cNvPr id="80" name="Line"/>
          <p:cNvSpPr/>
          <p:nvPr/>
        </p:nvSpPr>
        <p:spPr>
          <a:xfrm>
            <a:off x="2873094" y="2641793"/>
            <a:ext cx="1754521" cy="1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81" name="Extensive abdominal trauma…"/>
          <p:cNvSpPr/>
          <p:nvPr/>
        </p:nvSpPr>
        <p:spPr>
          <a:xfrm>
            <a:off x="247220" y="2395781"/>
            <a:ext cx="3130287" cy="898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algn="l"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rPr dirty="0"/>
              <a:t>Extensive abdominal trauma</a:t>
            </a:r>
          </a:p>
          <a:p>
            <a:pPr marL="140368" indent="-140368" algn="l">
              <a:buSzPct val="100000"/>
              <a:buChar char="-"/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rPr dirty="0"/>
              <a:t>large mesenteric tear of the jejunum</a:t>
            </a:r>
          </a:p>
          <a:p>
            <a:pPr marL="140368" indent="-140368" algn="l">
              <a:buSzPct val="100000"/>
              <a:buChar char="-"/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rPr dirty="0"/>
              <a:t>retroperitoneal </a:t>
            </a:r>
            <a:r>
              <a:rPr dirty="0" err="1"/>
              <a:t>haematoma</a:t>
            </a:r>
            <a:endParaRPr dirty="0"/>
          </a:p>
          <a:p>
            <a:pPr marL="140368" indent="-140368" algn="l">
              <a:buSzPct val="100000"/>
              <a:buChar char="-"/>
              <a:defRPr sz="1400">
                <a:latin typeface="+mj-lt"/>
                <a:ea typeface="+mj-ea"/>
                <a:cs typeface="+mj-cs"/>
                <a:sym typeface="Arial"/>
              </a:defRPr>
            </a:pPr>
            <a:r>
              <a:rPr dirty="0"/>
              <a:t>moderate </a:t>
            </a:r>
            <a:r>
              <a:rPr dirty="0" err="1"/>
              <a:t>haemoperitoneum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Patient Story </a:t>
            </a:r>
          </a:p>
        </p:txBody>
      </p:sp>
      <p:sp>
        <p:nvSpPr>
          <p:cNvPr id="86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r>
              <a:rPr dirty="0"/>
              <a:t>30/06/19: Emergency laparotomy</a:t>
            </a:r>
          </a:p>
          <a:p>
            <a:pPr marL="0" indent="0">
              <a:buSzTx/>
              <a:buNone/>
              <a:defRPr sz="2000"/>
            </a:pPr>
            <a:r>
              <a:rPr dirty="0"/>
              <a:t>Transferred to GCC post-op</a:t>
            </a:r>
          </a:p>
          <a:p>
            <a:pPr marL="0" indent="0">
              <a:buSzTx/>
              <a:buNone/>
              <a:defRPr sz="2000"/>
            </a:pPr>
            <a:r>
              <a:rPr dirty="0"/>
              <a:t>On flat bed rest, alignment roll due to spinal injuries</a:t>
            </a:r>
          </a:p>
          <a:p>
            <a:pPr marL="0" indent="0">
              <a:buSzTx/>
              <a:buNone/>
              <a:defRPr sz="2000"/>
            </a:pPr>
            <a:r>
              <a:rPr dirty="0"/>
              <a:t>Able to commence free fluids</a:t>
            </a:r>
          </a:p>
          <a:p>
            <a:pPr marL="0" indent="0">
              <a:buSzTx/>
              <a:buNone/>
              <a:defRPr sz="2000"/>
            </a:pPr>
            <a:r>
              <a:rPr dirty="0"/>
              <a:t>Tertiary survey completed by </a:t>
            </a:r>
            <a:r>
              <a:rPr dirty="0" err="1"/>
              <a:t>orthopaedics</a:t>
            </a:r>
            <a:r>
              <a:rPr dirty="0"/>
              <a:t> - lower limb fractures identified and investigated</a:t>
            </a:r>
          </a:p>
          <a:p>
            <a:pPr marL="0" indent="0">
              <a:buSzTx/>
              <a:buNone/>
              <a:defRPr sz="2000"/>
            </a:pPr>
            <a:r>
              <a:rPr dirty="0"/>
              <a:t>Seen by Nutrition Team: for </a:t>
            </a:r>
            <a:r>
              <a:rPr dirty="0" smtClean="0"/>
              <a:t>TPN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Patient Story</a:t>
            </a:r>
          </a:p>
        </p:txBody>
      </p:sp>
      <p:sp>
        <p:nvSpPr>
          <p:cNvPr id="89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r>
              <a:rPr dirty="0"/>
              <a:t>Extensive input from the Pain Team at UHCW</a:t>
            </a:r>
          </a:p>
          <a:p>
            <a:pPr marL="0" indent="0">
              <a:buSzTx/>
              <a:buNone/>
              <a:defRPr sz="2000"/>
            </a:pPr>
            <a:r>
              <a:rPr dirty="0"/>
              <a:t>Multiple PCA's</a:t>
            </a:r>
          </a:p>
          <a:p>
            <a:pPr marL="0" indent="0">
              <a:buSzTx/>
              <a:buNone/>
              <a:defRPr sz="2000"/>
            </a:pPr>
            <a:r>
              <a:rPr dirty="0"/>
              <a:t>Oral analgesia </a:t>
            </a:r>
          </a:p>
          <a:p>
            <a:pPr marL="0" indent="0">
              <a:buSzTx/>
              <a:buNone/>
              <a:defRPr sz="2000"/>
            </a:pPr>
            <a:r>
              <a:rPr dirty="0"/>
              <a:t>Provision of adequate analgesia to facilitate participation in care and </a:t>
            </a:r>
            <a:r>
              <a:rPr dirty="0" smtClean="0"/>
              <a:t>physiotherapy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Patient Story </a:t>
            </a:r>
          </a:p>
        </p:txBody>
      </p:sp>
      <p:sp>
        <p:nvSpPr>
          <p:cNvPr id="92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r>
              <a:rPr dirty="0"/>
              <a:t>Transferred to MTECU</a:t>
            </a:r>
          </a:p>
          <a:p>
            <a:pPr marL="0" indent="0">
              <a:buSzTx/>
              <a:buNone/>
              <a:defRPr sz="2000"/>
            </a:pPr>
            <a:r>
              <a:rPr dirty="0"/>
              <a:t>11/07/19: L1-3 fixation and laminectomy</a:t>
            </a:r>
          </a:p>
          <a:p>
            <a:pPr marL="0" indent="0">
              <a:buSzTx/>
              <a:buNone/>
              <a:defRPr sz="2000"/>
            </a:pPr>
            <a:r>
              <a:rPr dirty="0"/>
              <a:t>TLSO for </a:t>
            </a:r>
            <a:r>
              <a:rPr dirty="0" err="1"/>
              <a:t>mobilisation</a:t>
            </a:r>
            <a:endParaRPr dirty="0"/>
          </a:p>
          <a:p>
            <a:pPr marL="0" indent="0">
              <a:buSzTx/>
              <a:buNone/>
              <a:defRPr sz="2000"/>
            </a:pPr>
            <a:r>
              <a:rPr dirty="0"/>
              <a:t>Assessment of transfers and mobility by physiotherapy </a:t>
            </a:r>
            <a:r>
              <a:rPr dirty="0" smtClean="0"/>
              <a:t>team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Patient Story</a:t>
            </a:r>
          </a:p>
        </p:txBody>
      </p:sp>
      <p:sp>
        <p:nvSpPr>
          <p:cNvPr id="95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r>
              <a:rPr dirty="0"/>
              <a:t>Progression to normal diet and fluids and review by MT dietician</a:t>
            </a:r>
          </a:p>
          <a:p>
            <a:pPr marL="0" indent="0">
              <a:buSzTx/>
              <a:buNone/>
              <a:defRPr sz="2000"/>
            </a:pPr>
            <a:r>
              <a:rPr dirty="0"/>
              <a:t>Patient seen by trauma therapist at UHCW </a:t>
            </a:r>
            <a:endParaRPr dirty="0">
              <a:solidFill>
                <a:srgbClr val="FF26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2"/>
          <p:cNvSpPr>
            <a:spLocks noGrp="1"/>
          </p:cNvSpPr>
          <p:nvPr>
            <p:ph type="title"/>
          </p:nvPr>
        </p:nvSpPr>
        <p:spPr>
          <a:xfrm>
            <a:off x="487363" y="134937"/>
            <a:ext cx="8323261" cy="1044576"/>
          </a:xfrm>
          <a:prstGeom prst="rect">
            <a:avLst/>
          </a:prstGeom>
        </p:spPr>
        <p:txBody>
          <a:bodyPr/>
          <a:lstStyle/>
          <a:p>
            <a:r>
              <a:t>Patient Story </a:t>
            </a:r>
          </a:p>
        </p:txBody>
      </p:sp>
      <p:sp>
        <p:nvSpPr>
          <p:cNvPr id="98" name="Rectangle 3"/>
          <p:cNvSpPr>
            <a:spLocks noGrp="1"/>
          </p:cNvSpPr>
          <p:nvPr>
            <p:ph type="body" idx="1"/>
          </p:nvPr>
        </p:nvSpPr>
        <p:spPr>
          <a:xfrm>
            <a:off x="487363" y="1304925"/>
            <a:ext cx="8323261" cy="4138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000"/>
            </a:pPr>
            <a:r>
              <a:rPr dirty="0"/>
              <a:t>Nearing D/C - 02/08/19 (LOS: 33 days)</a:t>
            </a:r>
          </a:p>
          <a:p>
            <a:pPr marL="0" indent="0">
              <a:buSzTx/>
              <a:buNone/>
              <a:defRPr sz="2000"/>
            </a:pPr>
            <a:r>
              <a:rPr dirty="0" smtClean="0"/>
              <a:t>Follow </a:t>
            </a:r>
            <a:r>
              <a:rPr dirty="0"/>
              <a:t>up and ongoing care at UHCW</a:t>
            </a:r>
          </a:p>
          <a:p>
            <a:pPr marL="0" indent="0">
              <a:buSzTx/>
              <a:buNone/>
              <a:defRPr sz="2000"/>
            </a:pPr>
            <a:r>
              <a:rPr dirty="0"/>
              <a:t>- Consultant follow up from multiple clinical specialties </a:t>
            </a:r>
            <a:endParaRPr lang="en-GB" dirty="0" smtClean="0"/>
          </a:p>
          <a:p>
            <a:pPr marL="0" indent="0">
              <a:buSzTx/>
              <a:buNone/>
              <a:defRPr sz="2000"/>
            </a:pPr>
            <a:r>
              <a:rPr dirty="0" smtClean="0"/>
              <a:t>- </a:t>
            </a:r>
            <a:r>
              <a:rPr dirty="0"/>
              <a:t>Physiotherapy outpatient </a:t>
            </a:r>
            <a:r>
              <a:rPr dirty="0" smtClean="0"/>
              <a:t>appointments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HCW Internal Slides">
  <a:themeElements>
    <a:clrScheme name="NHCW Internal Slide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91C9"/>
      </a:accent1>
      <a:accent2>
        <a:srgbClr val="003893"/>
      </a:accent2>
      <a:accent3>
        <a:srgbClr val="8F8F8F"/>
      </a:accent3>
      <a:accent4>
        <a:srgbClr val="707070"/>
      </a:accent4>
      <a:accent5>
        <a:srgbClr val="AAC7E1"/>
      </a:accent5>
      <a:accent6>
        <a:srgbClr val="003285"/>
      </a:accent6>
      <a:hlink>
        <a:srgbClr val="0000FF"/>
      </a:hlink>
      <a:folHlink>
        <a:srgbClr val="FF00FF"/>
      </a:folHlink>
    </a:clrScheme>
    <a:fontScheme name="NHCW Internal Slides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NHCW Internal Slid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HCW Internal Slides">
  <a:themeElements>
    <a:clrScheme name="NHCW Internal Slide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91C9"/>
      </a:accent1>
      <a:accent2>
        <a:srgbClr val="003893"/>
      </a:accent2>
      <a:accent3>
        <a:srgbClr val="8F8F8F"/>
      </a:accent3>
      <a:accent4>
        <a:srgbClr val="707070"/>
      </a:accent4>
      <a:accent5>
        <a:srgbClr val="AAC7E1"/>
      </a:accent5>
      <a:accent6>
        <a:srgbClr val="003285"/>
      </a:accent6>
      <a:hlink>
        <a:srgbClr val="0000FF"/>
      </a:hlink>
      <a:folHlink>
        <a:srgbClr val="FF00FF"/>
      </a:folHlink>
    </a:clrScheme>
    <a:fontScheme name="NHCW Internal Slides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NHCW Internal Slid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585</Words>
  <Application>Microsoft Office PowerPoint</Application>
  <PresentationFormat>On-screen Show (4:3)</PresentationFormat>
  <Paragraphs>84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NHCW Internal Slides</vt:lpstr>
      <vt:lpstr>PowerPoint Presentation</vt:lpstr>
      <vt:lpstr>Introductions</vt:lpstr>
      <vt:lpstr>Mechanism of injury </vt:lpstr>
      <vt:lpstr>Injuries</vt:lpstr>
      <vt:lpstr>Patient Story </vt:lpstr>
      <vt:lpstr>Patient Story</vt:lpstr>
      <vt:lpstr>Patient Story </vt:lpstr>
      <vt:lpstr>Patient Story</vt:lpstr>
      <vt:lpstr>Patient Story </vt:lpstr>
      <vt:lpstr>Reflections </vt:lpstr>
      <vt:lpstr>Questions?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Whitehurst Harry (RKB) Physiotherapist</dc:creator>
  <cp:lastModifiedBy>Whitehurst Harry (RKB) Physiotherapist</cp:lastModifiedBy>
  <cp:revision>10</cp:revision>
  <dcterms:modified xsi:type="dcterms:W3CDTF">2019-09-19T14:22:44Z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-1513441139</vt:i4>
  </property>
  <property fmtid="{D5CDD505-2E9C-101B-9397-08002B2CF9AE}" pid="3" name="_NewReviewCycle">
    <vt:lpwstr/>
  </property>
  <property fmtid="{D5CDD505-2E9C-101B-9397-08002B2CF9AE}" pid="4" name="_EmailSubject">
    <vt:lpwstr>Midlands Trauma System - 7 Years On - Monday 23rd September 2019</vt:lpwstr>
  </property>
  <property fmtid="{D5CDD505-2E9C-101B-9397-08002B2CF9AE}" pid="5" name="_AuthorEmail">
    <vt:lpwstr>Harry.Whitehurst@uhcw.nhs.uk</vt:lpwstr>
  </property>
  <property fmtid="{D5CDD505-2E9C-101B-9397-08002B2CF9AE}" pid="6" name="_AuthorEmailDisplayName">
    <vt:lpwstr>Whitehurst Harry (RKB) Physiotherapist</vt:lpwstr>
  </property>
</Properties>
</file>