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sldIdLst>
    <p:sldId id="256" r:id="rId2"/>
    <p:sldId id="283" r:id="rId3"/>
    <p:sldId id="299" r:id="rId4"/>
    <p:sldId id="301" r:id="rId5"/>
    <p:sldId id="302" r:id="rId6"/>
    <p:sldId id="298" r:id="rId7"/>
    <p:sldId id="259" r:id="rId8"/>
    <p:sldId id="260" r:id="rId9"/>
    <p:sldId id="285" r:id="rId10"/>
    <p:sldId id="284"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94" r:id="rId28"/>
    <p:sldId id="278" r:id="rId29"/>
    <p:sldId id="279" r:id="rId30"/>
    <p:sldId id="280" r:id="rId31"/>
    <p:sldId id="281" r:id="rId32"/>
    <p:sldId id="282" r:id="rId33"/>
    <p:sldId id="286" r:id="rId34"/>
    <p:sldId id="287" r:id="rId35"/>
    <p:sldId id="288" r:id="rId36"/>
    <p:sldId id="289" r:id="rId37"/>
    <p:sldId id="290" r:id="rId38"/>
    <p:sldId id="291" r:id="rId39"/>
    <p:sldId id="296" r:id="rId40"/>
    <p:sldId id="292" r:id="rId41"/>
    <p:sldId id="293" r:id="rId42"/>
    <p:sldId id="295"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B98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snapToGrid="0">
      <p:cViewPr>
        <p:scale>
          <a:sx n="75" d="100"/>
          <a:sy n="75" d="100"/>
        </p:scale>
        <p:origin x="-3112" y="-13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08FAA8-5ECD-4256-8744-EEEECCF876C3}"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08FAA8-5ECD-4256-8744-EEEECCF876C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DE08FAA8-5ECD-4256-8744-EEEECCF876C3}"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DE08FAA8-5ECD-4256-8744-EEEECCF876C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08FAA8-5ECD-4256-8744-EEEECCF876C3}"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08717FB-AD68-4FB2-BD7B-13BE1034249D}" type="datetimeFigureOut">
              <a:rPr lang="en-US" smtClean="0"/>
              <a:pPr/>
              <a:t>9/11/14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08FAA8-5ECD-4256-8744-EEEECCF876C3}"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08FAA8-5ECD-4256-8744-EEEECCF876C3}"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DE08FAA8-5ECD-4256-8744-EEEECCF876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08FAA8-5ECD-4256-8744-EEEECCF876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E08FAA8-5ECD-4256-8744-EEEECCF876C3}"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08717FB-AD68-4FB2-BD7B-13BE1034249D}" type="datetimeFigureOut">
              <a:rPr lang="en-US" smtClean="0"/>
              <a:pPr/>
              <a:t>9/11/14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DE08FAA8-5ECD-4256-8744-EEEECCF876C3}"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B08717FB-AD68-4FB2-BD7B-13BE1034249D}" type="datetimeFigureOut">
              <a:rPr lang="en-US" smtClean="0"/>
              <a:pPr/>
              <a:t>9/11/14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08717FB-AD68-4FB2-BD7B-13BE1034249D}" type="datetimeFigureOut">
              <a:rPr lang="en-US" smtClean="0"/>
              <a:pPr/>
              <a:t>9/11/14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E08FAA8-5ECD-4256-8744-EEEECCF876C3}"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Autofit/>
          </a:bodyPr>
          <a:lstStyle/>
          <a:p>
            <a:r>
              <a:rPr lang="en-US" sz="4800" baseline="30000" dirty="0" smtClean="0">
                <a:solidFill>
                  <a:schemeClr val="tx1"/>
                </a:solidFill>
              </a:rPr>
              <a:t/>
            </a:r>
            <a:br>
              <a:rPr lang="en-US" sz="4800" baseline="30000" dirty="0" smtClean="0">
                <a:solidFill>
                  <a:schemeClr val="tx1"/>
                </a:solidFill>
              </a:rPr>
            </a:br>
            <a:r>
              <a:rPr lang="en-US" sz="5600" baseline="30000" dirty="0" smtClean="0"/>
              <a:t>Definition of Politics</a:t>
            </a:r>
            <a:r>
              <a:rPr lang="en-US" sz="4800" baseline="30000" dirty="0" smtClean="0"/>
              <a:t/>
            </a:r>
            <a:br>
              <a:rPr lang="en-US" sz="4800" baseline="30000" dirty="0" smtClean="0"/>
            </a:br>
            <a:r>
              <a:rPr lang="en-US" sz="3600" baseline="30000" dirty="0" smtClean="0"/>
              <a:t>(Webster’s Dictionary) </a:t>
            </a:r>
            <a:endParaRPr lang="en-US" sz="4800" dirty="0"/>
          </a:p>
        </p:txBody>
      </p:sp>
      <p:sp>
        <p:nvSpPr>
          <p:cNvPr id="5" name="TextBox 4"/>
          <p:cNvSpPr txBox="1"/>
          <p:nvPr/>
        </p:nvSpPr>
        <p:spPr>
          <a:xfrm>
            <a:off x="0" y="2810933"/>
            <a:ext cx="9144000" cy="2862322"/>
          </a:xfrm>
          <a:prstGeom prst="rect">
            <a:avLst/>
          </a:prstGeom>
          <a:noFill/>
        </p:spPr>
        <p:txBody>
          <a:bodyPr wrap="square" rtlCol="0">
            <a:spAutoFit/>
          </a:bodyPr>
          <a:lstStyle/>
          <a:p>
            <a:pPr algn="ctr"/>
            <a:r>
              <a:rPr lang="en-US" sz="3600" dirty="0" smtClean="0"/>
              <a:t>POLITICS IS </a:t>
            </a:r>
          </a:p>
          <a:p>
            <a:pPr algn="ctr"/>
            <a:r>
              <a:rPr lang="en-US" sz="3600" dirty="0" smtClean="0"/>
              <a:t>“THE ART OR SCIENCE</a:t>
            </a:r>
          </a:p>
          <a:p>
            <a:pPr algn="ctr"/>
            <a:r>
              <a:rPr lang="en-US" sz="3600" dirty="0" smtClean="0"/>
              <a:t>CONCERNED WITH GUIDING</a:t>
            </a:r>
          </a:p>
          <a:p>
            <a:pPr algn="ctr"/>
            <a:r>
              <a:rPr lang="en-US" sz="3600" dirty="0" smtClean="0"/>
              <a:t>OR INLUENCING</a:t>
            </a:r>
          </a:p>
          <a:p>
            <a:pPr algn="ctr"/>
            <a:r>
              <a:rPr lang="en-US" sz="3600" dirty="0" smtClean="0"/>
              <a:t>GOVERNMENTAL POLICY</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Jesus</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a:p>
            <a:pPr>
              <a:buNone/>
            </a:pPr>
            <a:endParaRPr lang="en-US" dirty="0" smtClean="0"/>
          </a:p>
          <a:p>
            <a:pPr>
              <a:buNone/>
            </a:pPr>
            <a:endParaRPr lang="en-US" dirty="0"/>
          </a:p>
          <a:p>
            <a:pPr algn="ctr">
              <a:buNone/>
            </a:pPr>
            <a:r>
              <a:rPr lang="en-US" dirty="0" smtClean="0"/>
              <a:t>God’s politics against Herod’s politics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Christians</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a:p>
            <a:pPr>
              <a:buNone/>
            </a:pPr>
            <a:endParaRPr lang="en-US" dirty="0" smtClean="0"/>
          </a:p>
          <a:p>
            <a:pPr>
              <a:buNone/>
            </a:pPr>
            <a:endParaRPr lang="en-US" dirty="0"/>
          </a:p>
          <a:p>
            <a:pPr algn="ctr">
              <a:buNone/>
            </a:pPr>
            <a:r>
              <a:rPr lang="en-US" dirty="0"/>
              <a:t>Jesus is Lord!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Book of Revelation </a:t>
            </a:r>
            <a:endParaRPr lang="en-US" dirty="0"/>
          </a:p>
        </p:txBody>
      </p:sp>
      <p:sp>
        <p:nvSpPr>
          <p:cNvPr id="3" name="Content Placeholder 2"/>
          <p:cNvSpPr>
            <a:spLocks noGrp="1"/>
          </p:cNvSpPr>
          <p:nvPr>
            <p:ph sz="quarter" idx="1"/>
          </p:nvPr>
        </p:nvSpPr>
        <p:spPr/>
        <p:txBody>
          <a:bodyPr/>
          <a:lstStyle/>
          <a:p>
            <a:pPr algn="ctr">
              <a:buNone/>
            </a:pPr>
            <a:endParaRPr lang="en-US" dirty="0" smtClean="0"/>
          </a:p>
          <a:p>
            <a:pPr algn="ctr">
              <a:buNone/>
            </a:pPr>
            <a:endParaRPr lang="en-US" dirty="0"/>
          </a:p>
          <a:p>
            <a:pPr algn="ctr">
              <a:buNone/>
            </a:pPr>
            <a:r>
              <a:rPr lang="en-US" dirty="0" smtClean="0"/>
              <a:t> </a:t>
            </a:r>
            <a:r>
              <a:rPr lang="en-US" dirty="0"/>
              <a:t>"Jesus is 'King of Kings and Lord of Lords</a:t>
            </a:r>
            <a:r>
              <a:rPr lang="en-US" dirty="0" smtClean="0"/>
              <a:t>'“</a:t>
            </a:r>
          </a:p>
          <a:p>
            <a:pPr algn="ctr">
              <a:buNone/>
            </a:pPr>
            <a:r>
              <a:rPr lang="en-US" dirty="0" smtClean="0"/>
              <a:t> and</a:t>
            </a:r>
          </a:p>
          <a:p>
            <a:pPr algn="ctr">
              <a:buNone/>
            </a:pPr>
            <a:r>
              <a:rPr lang="en-US" dirty="0" smtClean="0"/>
              <a:t> </a:t>
            </a:r>
            <a:r>
              <a:rPr lang="en-US" dirty="0"/>
              <a:t>"The kingdom of the world has become the kingdom of our Lord and of His Christ; and He will reign forever and ever" posed political challenges to the emperors in Rome.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Sermon on the Mount</a:t>
            </a:r>
            <a:endParaRPr lang="en-US" dirty="0"/>
          </a:p>
        </p:txBody>
      </p:sp>
      <p:sp>
        <p:nvSpPr>
          <p:cNvPr id="3" name="Content Placeholder 2"/>
          <p:cNvSpPr>
            <a:spLocks noGrp="1"/>
          </p:cNvSpPr>
          <p:nvPr>
            <p:ph sz="quarter" idx="1"/>
          </p:nvPr>
        </p:nvSpPr>
        <p:spPr/>
        <p:txBody>
          <a:bodyPr/>
          <a:lstStyle/>
          <a:p>
            <a:pPr algn="ctr">
              <a:buNone/>
            </a:pPr>
            <a:endParaRPr lang="en-US" dirty="0" smtClean="0"/>
          </a:p>
          <a:p>
            <a:pPr algn="ctr">
              <a:buNone/>
            </a:pPr>
            <a:endParaRPr lang="en-US" dirty="0"/>
          </a:p>
          <a:p>
            <a:pPr algn="ctr">
              <a:buNone/>
            </a:pPr>
            <a:endParaRPr lang="en-US" dirty="0" smtClean="0"/>
          </a:p>
          <a:p>
            <a:pPr algn="ctr">
              <a:buNone/>
            </a:pPr>
            <a:endParaRPr lang="en-US" dirty="0"/>
          </a:p>
          <a:p>
            <a:pPr algn="ctr">
              <a:buNone/>
            </a:pPr>
            <a:r>
              <a:rPr lang="en-US" dirty="0" smtClean="0"/>
              <a:t>When </a:t>
            </a:r>
            <a:r>
              <a:rPr lang="en-US" dirty="0"/>
              <a:t>you pray, "Your kingdom come," and when you act upon your prayer, </a:t>
            </a:r>
            <a:endParaRPr lang="en-US" dirty="0" smtClean="0"/>
          </a:p>
          <a:p>
            <a:pPr algn="ctr">
              <a:buNone/>
            </a:pPr>
            <a:r>
              <a:rPr lang="en-US" dirty="0" smtClean="0"/>
              <a:t>you </a:t>
            </a:r>
            <a:r>
              <a:rPr lang="en-US" dirty="0"/>
              <a:t>delve in </a:t>
            </a:r>
            <a:r>
              <a:rPr lang="en-US" dirty="0" smtClean="0"/>
              <a:t>politics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67000"/>
            <a:ext cx="8229600" cy="3459163"/>
          </a:xfrm>
        </p:spPr>
        <p:txBody>
          <a:bodyPr>
            <a:normAutofit/>
          </a:bodyPr>
          <a:lstStyle/>
          <a:p>
            <a:pPr algn="ctr">
              <a:buNone/>
            </a:pPr>
            <a:endParaRPr lang="en-US" dirty="0" smtClean="0"/>
          </a:p>
          <a:p>
            <a:pPr algn="ctr">
              <a:buNone/>
            </a:pPr>
            <a:r>
              <a:rPr lang="en-US" dirty="0" smtClean="0"/>
              <a:t>"</a:t>
            </a:r>
            <a:r>
              <a:rPr lang="en-US" dirty="0"/>
              <a:t>For I (God) have known him (Abraham), in order that he may command his children and his household after him, that they keep the way of the Lord, to do righteousness and justice, that the Lord may bring to Abraham what He has spoken to him.”</a:t>
            </a:r>
          </a:p>
        </p:txBody>
      </p:sp>
      <p:sp>
        <p:nvSpPr>
          <p:cNvPr id="6" name="Title 5"/>
          <p:cNvSpPr>
            <a:spLocks noGrp="1"/>
          </p:cNvSpPr>
          <p:nvPr>
            <p:ph type="title"/>
          </p:nvPr>
        </p:nvSpPr>
        <p:spPr>
          <a:xfrm>
            <a:off x="301752" y="384048"/>
            <a:ext cx="8534400" cy="758952"/>
          </a:xfrm>
        </p:spPr>
        <p:txBody>
          <a:bodyPr>
            <a:noAutofit/>
          </a:bodyPr>
          <a:lstStyle/>
          <a:p>
            <a:r>
              <a:rPr lang="en-US" sz="2800" dirty="0" smtClean="0"/>
              <a:t>Abraham: Instructor of Justice  </a:t>
            </a:r>
            <a:br>
              <a:rPr lang="en-US" sz="2800" dirty="0" smtClean="0"/>
            </a:br>
            <a:r>
              <a:rPr lang="en-US" sz="2800" dirty="0" smtClean="0"/>
              <a:t> Genesis 18:19</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1"/>
            <a:ext cx="8229600" cy="1219200"/>
          </a:xfrm>
        </p:spPr>
        <p:txBody>
          <a:bodyPr>
            <a:normAutofit/>
          </a:bodyPr>
          <a:lstStyle/>
          <a:p>
            <a:pPr>
              <a:buNone/>
            </a:pPr>
            <a:endParaRPr lang="en-US" dirty="0" smtClean="0"/>
          </a:p>
          <a:p>
            <a:pPr>
              <a:buNone/>
            </a:pPr>
            <a:endParaRPr lang="en-US" dirty="0"/>
          </a:p>
          <a:p>
            <a:pPr>
              <a:buNone/>
            </a:pPr>
            <a:endParaRPr lang="en-US" dirty="0" smtClean="0"/>
          </a:p>
        </p:txBody>
      </p:sp>
      <p:pic>
        <p:nvPicPr>
          <p:cNvPr id="1026" name="Picture 2" descr="E:\Gaza pics\121211-gaza-man.jpg"/>
          <p:cNvPicPr>
            <a:picLocks noChangeAspect="1" noChangeArrowheads="1"/>
          </p:cNvPicPr>
          <p:nvPr/>
        </p:nvPicPr>
        <p:blipFill>
          <a:blip r:embed="rId2" cstate="print"/>
          <a:srcRect/>
          <a:stretch>
            <a:fillRect/>
          </a:stretch>
        </p:blipFill>
        <p:spPr bwMode="auto">
          <a:xfrm>
            <a:off x="533400" y="1479550"/>
            <a:ext cx="8077200" cy="5182870"/>
          </a:xfrm>
          <a:prstGeom prst="rect">
            <a:avLst/>
          </a:prstGeom>
          <a:noFill/>
          <a:effectLst>
            <a:outerShdw blurRad="50800" dist="38100" dir="2700000">
              <a:srgbClr val="000000">
                <a:alpha val="43000"/>
              </a:srgbClr>
            </a:outerShdw>
          </a:effectLst>
        </p:spPr>
      </p:pic>
      <p:sp>
        <p:nvSpPr>
          <p:cNvPr id="5" name="TextBox 4"/>
          <p:cNvSpPr txBox="1"/>
          <p:nvPr/>
        </p:nvSpPr>
        <p:spPr>
          <a:xfrm>
            <a:off x="0" y="1589782"/>
            <a:ext cx="9144000" cy="1077218"/>
          </a:xfrm>
          <a:prstGeom prst="rect">
            <a:avLst/>
          </a:prstGeom>
          <a:noFill/>
          <a:effectLst>
            <a:outerShdw blurRad="50800" dist="38100" dir="2700000">
              <a:srgbClr val="000000">
                <a:alpha val="43000"/>
              </a:srgbClr>
            </a:outerShdw>
          </a:effectLst>
        </p:spPr>
        <p:txBody>
          <a:bodyPr wrap="square" rtlCol="0">
            <a:spAutoFit/>
          </a:bodyPr>
          <a:lstStyle/>
          <a:p>
            <a:pPr algn="ctr"/>
            <a:r>
              <a:rPr lang="en-US" sz="3200" b="1" dirty="0" smtClean="0">
                <a:solidFill>
                  <a:srgbClr val="FFFF00"/>
                </a:solidFill>
              </a:rPr>
              <a:t>You shall not pervert justice</a:t>
            </a:r>
          </a:p>
          <a:p>
            <a:endParaRPr lang="en-US" sz="3200" dirty="0">
              <a:solidFill>
                <a:srgbClr val="FFFF00"/>
              </a:solidFill>
            </a:endParaRPr>
          </a:p>
        </p:txBody>
      </p:sp>
      <p:sp>
        <p:nvSpPr>
          <p:cNvPr id="6" name="Title 5"/>
          <p:cNvSpPr>
            <a:spLocks noGrp="1"/>
          </p:cNvSpPr>
          <p:nvPr>
            <p:ph type="title"/>
          </p:nvPr>
        </p:nvSpPr>
        <p:spPr>
          <a:xfrm>
            <a:off x="301752" y="76200"/>
            <a:ext cx="8534400" cy="758952"/>
          </a:xfrm>
        </p:spPr>
        <p:txBody>
          <a:bodyPr>
            <a:normAutofit/>
          </a:bodyPr>
          <a:lstStyle/>
          <a:p>
            <a:r>
              <a:rPr lang="en-US" sz="4300" dirty="0" smtClean="0"/>
              <a:t>Deuteronomy 16:19</a:t>
            </a:r>
            <a:endParaRPr lang="en-US" sz="4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a:bodyPr>
          <a:lstStyle/>
          <a:p>
            <a:pPr>
              <a:lnSpc>
                <a:spcPts val="2300"/>
              </a:lnSpc>
            </a:pPr>
            <a:r>
              <a:rPr lang="en-US" dirty="0" smtClean="0">
                <a:solidFill>
                  <a:srgbClr val="7B9899"/>
                </a:solidFill>
              </a:rPr>
              <a:t>Deuteronomy 16:20</a:t>
            </a:r>
            <a:br>
              <a:rPr lang="en-US" dirty="0" smtClean="0">
                <a:solidFill>
                  <a:srgbClr val="7B9899"/>
                </a:solidFill>
              </a:rPr>
            </a:br>
            <a:r>
              <a:rPr lang="en-US" dirty="0" smtClean="0">
                <a:solidFill>
                  <a:srgbClr val="7B9899"/>
                </a:solidFill>
              </a:rPr>
              <a:t> </a:t>
            </a:r>
            <a:r>
              <a:rPr lang="en-US" sz="1778" dirty="0" smtClean="0">
                <a:solidFill>
                  <a:srgbClr val="7B9899"/>
                </a:solidFill>
              </a:rPr>
              <a:t>English Standard Version</a:t>
            </a:r>
            <a:endParaRPr lang="en-US" sz="1778" dirty="0">
              <a:solidFill>
                <a:srgbClr val="7B9899"/>
              </a:solidFill>
            </a:endParaRPr>
          </a:p>
        </p:txBody>
      </p:sp>
      <p:sp>
        <p:nvSpPr>
          <p:cNvPr id="3" name="Content Placeholder 2"/>
          <p:cNvSpPr>
            <a:spLocks noGrp="1"/>
          </p:cNvSpPr>
          <p:nvPr>
            <p:ph sz="quarter" idx="1"/>
          </p:nvPr>
        </p:nvSpPr>
        <p:spPr/>
        <p:txBody>
          <a:bodyPr>
            <a:normAutofit/>
          </a:bodyPr>
          <a:lstStyle/>
          <a:p>
            <a:pPr>
              <a:buNone/>
            </a:pPr>
            <a:endParaRPr lang="en-US" dirty="0" smtClean="0"/>
          </a:p>
          <a:p>
            <a:pPr>
              <a:buNone/>
            </a:pPr>
            <a:endParaRPr lang="en-US" dirty="0"/>
          </a:p>
          <a:p>
            <a:pPr>
              <a:buNone/>
            </a:pPr>
            <a:endParaRPr lang="en-US" dirty="0" smtClean="0"/>
          </a:p>
          <a:p>
            <a:pPr>
              <a:buNone/>
            </a:pPr>
            <a:endParaRPr lang="en-US" dirty="0"/>
          </a:p>
          <a:p>
            <a:pPr algn="ctr">
              <a:buNone/>
            </a:pPr>
            <a:endParaRPr lang="en-US" sz="3600" dirty="0"/>
          </a:p>
        </p:txBody>
      </p:sp>
      <p:pic>
        <p:nvPicPr>
          <p:cNvPr id="2050" name="Picture 2" descr="E:\Gaza pics\140717-gaza-truce-345a_7c14ce58e6a1b2a832d166d1caad8e56.jpg"/>
          <p:cNvPicPr>
            <a:picLocks noChangeAspect="1" noChangeArrowheads="1"/>
          </p:cNvPicPr>
          <p:nvPr/>
        </p:nvPicPr>
        <p:blipFill>
          <a:blip r:embed="rId2" cstate="print"/>
          <a:srcRect/>
          <a:stretch>
            <a:fillRect/>
          </a:stretch>
        </p:blipFill>
        <p:spPr bwMode="auto">
          <a:xfrm>
            <a:off x="795866" y="1745342"/>
            <a:ext cx="7543800" cy="4884058"/>
          </a:xfrm>
          <a:prstGeom prst="rect">
            <a:avLst/>
          </a:prstGeom>
          <a:noFill/>
          <a:effectLst>
            <a:outerShdw blurRad="50800" dist="38100" dir="2700000">
              <a:srgbClr val="000000">
                <a:alpha val="43000"/>
              </a:srgbClr>
            </a:outerShdw>
          </a:effectLst>
        </p:spPr>
      </p:pic>
      <p:sp>
        <p:nvSpPr>
          <p:cNvPr id="5" name="TextBox 4"/>
          <p:cNvSpPr txBox="1"/>
          <p:nvPr/>
        </p:nvSpPr>
        <p:spPr>
          <a:xfrm>
            <a:off x="0" y="1791831"/>
            <a:ext cx="9144000" cy="1569660"/>
          </a:xfrm>
          <a:prstGeom prst="rect">
            <a:avLst/>
          </a:prstGeom>
          <a:noFill/>
          <a:effectLst>
            <a:outerShdw blurRad="50800" dist="38100" dir="2700000">
              <a:srgbClr val="000000">
                <a:alpha val="43000"/>
              </a:srgbClr>
            </a:outerShdw>
          </a:effectLst>
        </p:spPr>
        <p:txBody>
          <a:bodyPr wrap="square" rtlCol="0">
            <a:spAutoFit/>
          </a:bodyPr>
          <a:lstStyle/>
          <a:p>
            <a:pPr algn="ctr"/>
            <a:r>
              <a:rPr lang="en-US" sz="2400" b="1" dirty="0" smtClean="0">
                <a:solidFill>
                  <a:srgbClr val="FFFF00"/>
                </a:solidFill>
              </a:rPr>
              <a:t> Justice, and only justice, you shall follow,</a:t>
            </a:r>
          </a:p>
          <a:p>
            <a:pPr algn="ctr"/>
            <a:r>
              <a:rPr lang="en-US" sz="2400" b="1" dirty="0" smtClean="0">
                <a:solidFill>
                  <a:srgbClr val="FFFF00"/>
                </a:solidFill>
              </a:rPr>
              <a:t> that you may live and inherit the land </a:t>
            </a:r>
          </a:p>
          <a:p>
            <a:pPr algn="ctr"/>
            <a:r>
              <a:rPr lang="en-US" sz="2400" b="1" dirty="0" smtClean="0">
                <a:solidFill>
                  <a:srgbClr val="FFFF00"/>
                </a:solidFill>
              </a:rPr>
              <a:t>that the Lord your God is giving you. </a:t>
            </a:r>
          </a:p>
          <a:p>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5448"/>
            <a:ext cx="8534400" cy="758952"/>
          </a:xfrm>
        </p:spPr>
        <p:txBody>
          <a:bodyPr>
            <a:normAutofit/>
          </a:bodyPr>
          <a:lstStyle/>
          <a:p>
            <a:r>
              <a:rPr lang="en-US" sz="4300" dirty="0" smtClean="0"/>
              <a:t>Psalm 37:28</a:t>
            </a:r>
            <a:endParaRPr lang="en-US" sz="4300"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a:p>
            <a:pPr algn="ctr">
              <a:buNone/>
            </a:pPr>
            <a:endParaRPr lang="en-US" dirty="0" smtClean="0"/>
          </a:p>
          <a:p>
            <a:pPr algn="ctr">
              <a:buNone/>
            </a:pPr>
            <a:endParaRPr lang="en-US" dirty="0"/>
          </a:p>
          <a:p>
            <a:pPr>
              <a:buNone/>
            </a:pPr>
            <a:endParaRPr lang="en-US" dirty="0"/>
          </a:p>
        </p:txBody>
      </p:sp>
      <p:pic>
        <p:nvPicPr>
          <p:cNvPr id="3074" name="Picture 2" descr="E:\Gaza pics\an-israeli-tank-kills-8-members-of-a-family-in-gaza.jpg"/>
          <p:cNvPicPr>
            <a:picLocks noChangeAspect="1" noChangeArrowheads="1"/>
          </p:cNvPicPr>
          <p:nvPr/>
        </p:nvPicPr>
        <p:blipFill>
          <a:blip r:embed="rId2" cstate="print"/>
          <a:srcRect/>
          <a:stretch>
            <a:fillRect/>
          </a:stretch>
        </p:blipFill>
        <p:spPr bwMode="auto">
          <a:xfrm>
            <a:off x="381000" y="1676400"/>
            <a:ext cx="8382000" cy="4878049"/>
          </a:xfrm>
          <a:prstGeom prst="rect">
            <a:avLst/>
          </a:prstGeom>
          <a:noFill/>
          <a:effectLst>
            <a:outerShdw blurRad="50800" dist="38100" dir="2700000">
              <a:srgbClr val="000000">
                <a:alpha val="43000"/>
              </a:srgbClr>
            </a:outerShdw>
          </a:effectLst>
        </p:spPr>
      </p:pic>
      <p:sp>
        <p:nvSpPr>
          <p:cNvPr id="6" name="TextBox 5"/>
          <p:cNvSpPr txBox="1"/>
          <p:nvPr/>
        </p:nvSpPr>
        <p:spPr>
          <a:xfrm>
            <a:off x="0" y="5715000"/>
            <a:ext cx="9144000" cy="646331"/>
          </a:xfrm>
          <a:prstGeom prst="rect">
            <a:avLst/>
          </a:prstGeom>
          <a:noFill/>
          <a:effectLst>
            <a:outerShdw blurRad="50800" dist="38100" dir="2700000">
              <a:srgbClr val="000000">
                <a:alpha val="43000"/>
              </a:srgbClr>
            </a:outerShdw>
          </a:effectLst>
        </p:spPr>
        <p:txBody>
          <a:bodyPr wrap="square" rtlCol="0">
            <a:spAutoFit/>
          </a:bodyPr>
          <a:lstStyle/>
          <a:p>
            <a:pPr algn="ctr">
              <a:buNone/>
            </a:pPr>
            <a:r>
              <a:rPr lang="en-US" sz="3600" b="1" dirty="0" smtClean="0">
                <a:solidFill>
                  <a:srgbClr val="FFFF00"/>
                </a:solidFill>
              </a:rPr>
              <a:t>For the Lord loves justice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343400"/>
            <a:ext cx="8077200" cy="1219201"/>
          </a:xfrm>
        </p:spPr>
        <p:txBody>
          <a:bodyPr>
            <a:normAutofit fontScale="55000" lnSpcReduction="20000"/>
          </a:bodyPr>
          <a:lstStyle/>
          <a:p>
            <a:pPr>
              <a:buNone/>
            </a:pPr>
            <a:endParaRPr lang="en-US" dirty="0" smtClean="0"/>
          </a:p>
          <a:p>
            <a:pPr>
              <a:buNone/>
            </a:pPr>
            <a:endParaRPr lang="en-US" dirty="0"/>
          </a:p>
          <a:p>
            <a:pPr>
              <a:buNone/>
            </a:pPr>
            <a:endParaRPr lang="en-US" dirty="0" smtClean="0"/>
          </a:p>
          <a:p>
            <a:pPr algn="ctr">
              <a:buNone/>
            </a:pPr>
            <a:r>
              <a:rPr lang="en-US" dirty="0"/>
              <a:t>Blessed are those who keep justice, And he who does righteousness at all times</a:t>
            </a:r>
            <a:r>
              <a:rPr lang="en-US" dirty="0" smtClean="0"/>
              <a:t>!</a:t>
            </a:r>
            <a:endParaRPr lang="en-US" dirty="0"/>
          </a:p>
          <a:p>
            <a:pPr>
              <a:buNone/>
            </a:pPr>
            <a:endParaRPr lang="en-US" dirty="0"/>
          </a:p>
          <a:p>
            <a:pPr algn="ctr">
              <a:buNone/>
            </a:pPr>
            <a:endParaRPr lang="en-US" dirty="0"/>
          </a:p>
        </p:txBody>
      </p:sp>
      <p:sp>
        <p:nvSpPr>
          <p:cNvPr id="4" name="Rectangle 3"/>
          <p:cNvSpPr/>
          <p:nvPr/>
        </p:nvSpPr>
        <p:spPr>
          <a:xfrm>
            <a:off x="3429000" y="-11658600"/>
            <a:ext cx="5410200" cy="584775"/>
          </a:xfrm>
          <a:prstGeom prst="rect">
            <a:avLst/>
          </a:prstGeom>
        </p:spPr>
        <p:txBody>
          <a:bodyPr wrap="square">
            <a:spAutoFit/>
          </a:bodyPr>
          <a:lstStyle/>
          <a:p>
            <a:pPr marL="342900" lvl="0" indent="-342900" algn="ctr">
              <a:spcBef>
                <a:spcPct val="20000"/>
              </a:spcBef>
            </a:pPr>
            <a:r>
              <a:rPr lang="en-US" sz="3200" dirty="0">
                <a:solidFill>
                  <a:prstClr val="black"/>
                </a:solidFill>
              </a:rPr>
              <a:t>Blessed are those who keep </a:t>
            </a:r>
            <a:r>
              <a:rPr lang="en-US" sz="3200" dirty="0" smtClean="0">
                <a:solidFill>
                  <a:prstClr val="black"/>
                </a:solidFill>
              </a:rPr>
              <a:t>j</a:t>
            </a:r>
            <a:endParaRPr lang="en-US" sz="3200" dirty="0">
              <a:solidFill>
                <a:prstClr val="black"/>
              </a:solidFill>
            </a:endParaRPr>
          </a:p>
        </p:txBody>
      </p:sp>
      <p:pic>
        <p:nvPicPr>
          <p:cNvPr id="4098" name="Picture 2" descr="E:\Gaza pics\gaza5.jpg"/>
          <p:cNvPicPr>
            <a:picLocks noChangeAspect="1" noChangeArrowheads="1"/>
          </p:cNvPicPr>
          <p:nvPr/>
        </p:nvPicPr>
        <p:blipFill>
          <a:blip r:embed="rId2" cstate="print"/>
          <a:srcRect/>
          <a:stretch>
            <a:fillRect/>
          </a:stretch>
        </p:blipFill>
        <p:spPr bwMode="auto">
          <a:xfrm>
            <a:off x="448732" y="1676400"/>
            <a:ext cx="8229600" cy="4800600"/>
          </a:xfrm>
          <a:prstGeom prst="rect">
            <a:avLst/>
          </a:prstGeom>
          <a:noFill/>
          <a:effectLst>
            <a:outerShdw blurRad="50800" dist="38100" dir="2700000">
              <a:srgbClr val="000000">
                <a:alpha val="43000"/>
              </a:srgbClr>
            </a:outerShdw>
          </a:effectLst>
        </p:spPr>
      </p:pic>
      <p:sp>
        <p:nvSpPr>
          <p:cNvPr id="7" name="TextBox 6"/>
          <p:cNvSpPr txBox="1"/>
          <p:nvPr/>
        </p:nvSpPr>
        <p:spPr>
          <a:xfrm>
            <a:off x="0" y="5562600"/>
            <a:ext cx="9144000" cy="913070"/>
          </a:xfrm>
          <a:prstGeom prst="rect">
            <a:avLst/>
          </a:prstGeom>
          <a:noFill/>
          <a:effectLst>
            <a:outerShdw blurRad="50800" dist="38100" dir="2700000">
              <a:srgbClr val="000000">
                <a:alpha val="43000"/>
              </a:srgbClr>
            </a:outerShdw>
          </a:effectLst>
        </p:spPr>
        <p:txBody>
          <a:bodyPr wrap="square" rtlCol="0">
            <a:spAutoFit/>
          </a:bodyPr>
          <a:lstStyle/>
          <a:p>
            <a:pPr algn="ctr"/>
            <a:r>
              <a:rPr lang="en-US" sz="4000" b="1" baseline="30000" dirty="0">
                <a:solidFill>
                  <a:srgbClr val="FFFF00"/>
                </a:solidFill>
              </a:rPr>
              <a:t>Blessed are those who keep justice,</a:t>
            </a:r>
            <a:r>
              <a:rPr lang="en-US" sz="4000" b="1" baseline="30000" dirty="0" smtClean="0">
                <a:solidFill>
                  <a:srgbClr val="FFFF00"/>
                </a:solidFill>
              </a:rPr>
              <a:t> </a:t>
            </a:r>
          </a:p>
          <a:p>
            <a:pPr algn="ctr"/>
            <a:r>
              <a:rPr lang="en-US" sz="4000" b="1" baseline="30000" dirty="0" smtClean="0">
                <a:solidFill>
                  <a:srgbClr val="FFFF00"/>
                </a:solidFill>
              </a:rPr>
              <a:t>and </a:t>
            </a:r>
            <a:r>
              <a:rPr lang="en-US" sz="4000" b="1" baseline="30000" dirty="0">
                <a:solidFill>
                  <a:srgbClr val="FFFF00"/>
                </a:solidFill>
              </a:rPr>
              <a:t>he who does righteousness at all times</a:t>
            </a:r>
            <a:r>
              <a:rPr lang="en-US" sz="4000" baseline="30000" dirty="0"/>
              <a:t>! </a:t>
            </a:r>
            <a:endParaRPr lang="en-US" sz="4000" dirty="0"/>
          </a:p>
        </p:txBody>
      </p:sp>
      <p:sp>
        <p:nvSpPr>
          <p:cNvPr id="8" name="Title 7"/>
          <p:cNvSpPr>
            <a:spLocks noGrp="1"/>
          </p:cNvSpPr>
          <p:nvPr>
            <p:ph type="title"/>
          </p:nvPr>
        </p:nvSpPr>
        <p:spPr>
          <a:xfrm>
            <a:off x="301752" y="155448"/>
            <a:ext cx="8534400" cy="758952"/>
          </a:xfrm>
        </p:spPr>
        <p:txBody>
          <a:bodyPr>
            <a:normAutofit/>
          </a:bodyPr>
          <a:lstStyle/>
          <a:p>
            <a:r>
              <a:rPr lang="en-US" sz="4300" dirty="0" smtClean="0"/>
              <a:t>Psalm 106:3</a:t>
            </a:r>
            <a:endParaRPr lang="en-US" sz="4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5448"/>
            <a:ext cx="8534400" cy="758952"/>
          </a:xfrm>
        </p:spPr>
        <p:txBody>
          <a:bodyPr>
            <a:normAutofit/>
          </a:bodyPr>
          <a:lstStyle/>
          <a:p>
            <a:r>
              <a:rPr lang="en-US" sz="4300" dirty="0" smtClean="0"/>
              <a:t>Isaiah 1:17</a:t>
            </a:r>
            <a:endParaRPr lang="en-US" sz="4300" dirty="0"/>
          </a:p>
        </p:txBody>
      </p:sp>
      <p:sp>
        <p:nvSpPr>
          <p:cNvPr id="3" name="Content Placeholder 2"/>
          <p:cNvSpPr>
            <a:spLocks noGrp="1"/>
          </p:cNvSpPr>
          <p:nvPr>
            <p:ph sz="quarter" idx="1"/>
          </p:nvPr>
        </p:nvSpPr>
        <p:spPr>
          <a:xfrm>
            <a:off x="457200" y="1828800"/>
            <a:ext cx="8229600" cy="4525963"/>
          </a:xfrm>
        </p:spPr>
        <p:txBody>
          <a:bodyPr/>
          <a:lstStyle/>
          <a:p>
            <a:endParaRPr lang="en-US" dirty="0" smtClean="0"/>
          </a:p>
          <a:p>
            <a:pPr algn="ctr">
              <a:buNone/>
            </a:pPr>
            <a:endParaRPr lang="en-US" baseline="30000" dirty="0" smtClean="0"/>
          </a:p>
          <a:p>
            <a:pPr algn="ctr">
              <a:buNone/>
            </a:pPr>
            <a:endParaRPr lang="en-US" baseline="30000" dirty="0"/>
          </a:p>
          <a:p>
            <a:pPr algn="ctr">
              <a:buNone/>
            </a:pPr>
            <a:endParaRPr lang="en-US" baseline="30000" dirty="0" smtClean="0"/>
          </a:p>
          <a:p>
            <a:pPr algn="ctr">
              <a:buNone/>
            </a:pPr>
            <a:endParaRPr lang="en-US" baseline="30000" dirty="0"/>
          </a:p>
          <a:p>
            <a:pPr algn="ctr">
              <a:buNone/>
            </a:pPr>
            <a:endParaRPr lang="en-US" dirty="0"/>
          </a:p>
          <a:p>
            <a:pPr algn="ctr">
              <a:buNone/>
            </a:pPr>
            <a:r>
              <a:rPr lang="en-US" dirty="0"/>
              <a:t>Learn to do good; Seek justice, Rebuke the oppressor; Defend the fatherless, Plead for the widow. </a:t>
            </a:r>
          </a:p>
          <a:p>
            <a:endParaRPr lang="en-US" dirty="0"/>
          </a:p>
          <a:p>
            <a:endParaRPr lang="en-US" dirty="0" smtClean="0"/>
          </a:p>
          <a:p>
            <a:endParaRPr lang="en-US" dirty="0"/>
          </a:p>
          <a:p>
            <a:endParaRPr lang="en-US" dirty="0"/>
          </a:p>
        </p:txBody>
      </p:sp>
      <p:pic>
        <p:nvPicPr>
          <p:cNvPr id="5122" name="Picture 2" descr="E:\Gaza pics\israel-isnt-eager-for-a-big-escalation-in-gaza-but-might-get-one-anyway.jpg"/>
          <p:cNvPicPr>
            <a:picLocks noChangeAspect="1" noChangeArrowheads="1"/>
          </p:cNvPicPr>
          <p:nvPr/>
        </p:nvPicPr>
        <p:blipFill>
          <a:blip r:embed="rId2" cstate="print"/>
          <a:srcRect/>
          <a:stretch>
            <a:fillRect/>
          </a:stretch>
        </p:blipFill>
        <p:spPr bwMode="auto">
          <a:xfrm>
            <a:off x="668867" y="1676400"/>
            <a:ext cx="7848600" cy="4905375"/>
          </a:xfrm>
          <a:prstGeom prst="rect">
            <a:avLst/>
          </a:prstGeom>
          <a:noFill/>
          <a:effectLst>
            <a:outerShdw blurRad="50800" dist="38100" dir="2700000">
              <a:srgbClr val="000000">
                <a:alpha val="43000"/>
              </a:srgbClr>
            </a:outerShdw>
          </a:effectLst>
        </p:spPr>
      </p:pic>
      <p:sp>
        <p:nvSpPr>
          <p:cNvPr id="7" name="TextBox 6"/>
          <p:cNvSpPr txBox="1"/>
          <p:nvPr/>
        </p:nvSpPr>
        <p:spPr>
          <a:xfrm>
            <a:off x="990600" y="4724400"/>
            <a:ext cx="7315200" cy="1477328"/>
          </a:xfrm>
          <a:prstGeom prst="rect">
            <a:avLst/>
          </a:prstGeom>
          <a:noFill/>
        </p:spPr>
        <p:txBody>
          <a:bodyPr wrap="square" rtlCol="0">
            <a:spAutoFit/>
          </a:bodyPr>
          <a:lstStyle/>
          <a:p>
            <a:pPr algn="ctr">
              <a:buNone/>
            </a:pPr>
            <a:r>
              <a:rPr lang="en-US" sz="3000" dirty="0" smtClean="0">
                <a:solidFill>
                  <a:srgbClr val="FFFF00"/>
                </a:solidFill>
                <a:effectLst>
                  <a:outerShdw blurRad="50800" dist="38100" dir="2700000">
                    <a:srgbClr val="000000">
                      <a:alpha val="43000"/>
                    </a:srgbClr>
                  </a:outerShdw>
                </a:effectLst>
              </a:rPr>
              <a:t>Learn to do good; Seek justice, Rebuke the oppressor; Defend the fatherless, Plead for the widow </a:t>
            </a:r>
            <a:endParaRPr lang="en-US" sz="3000" dirty="0">
              <a:solidFill>
                <a:srgbClr val="FFFF00"/>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4" descr="boldozer5"/>
          <p:cNvPicPr>
            <a:picLocks noChangeAspect="1" noChangeArrowheads="1"/>
          </p:cNvPicPr>
          <p:nvPr/>
        </p:nvPicPr>
        <p:blipFill>
          <a:blip r:embed="rId2" cstate="print"/>
          <a:srcRect/>
          <a:stretch>
            <a:fillRect/>
          </a:stretch>
        </p:blipFill>
        <p:spPr bwMode="auto">
          <a:xfrm>
            <a:off x="-838200" y="-22225"/>
            <a:ext cx="9982200" cy="688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Isaiah 5:7</a:t>
            </a:r>
            <a:endParaRPr lang="en-US" sz="4800" dirty="0"/>
          </a:p>
        </p:txBody>
      </p:sp>
      <p:sp>
        <p:nvSpPr>
          <p:cNvPr id="3" name="Content Placeholder 2"/>
          <p:cNvSpPr>
            <a:spLocks noGrp="1"/>
          </p:cNvSpPr>
          <p:nvPr>
            <p:ph sz="quarter" idx="1"/>
          </p:nvPr>
        </p:nvSpPr>
        <p:spPr/>
        <p:txBody>
          <a:bodyPr>
            <a:normAutofit/>
          </a:bodyPr>
          <a:lstStyle/>
          <a:p>
            <a:pPr>
              <a:buNone/>
            </a:pPr>
            <a:endParaRPr lang="en-US" dirty="0" smtClean="0"/>
          </a:p>
          <a:p>
            <a:pPr>
              <a:buNone/>
            </a:pPr>
            <a:endParaRPr lang="en-US" dirty="0"/>
          </a:p>
          <a:p>
            <a:pPr>
              <a:buNone/>
            </a:pPr>
            <a:endParaRPr lang="en-US" dirty="0" smtClean="0"/>
          </a:p>
          <a:p>
            <a:pPr algn="ctr">
              <a:buNone/>
            </a:pPr>
            <a:endParaRPr lang="en-US" dirty="0"/>
          </a:p>
        </p:txBody>
      </p:sp>
      <p:pic>
        <p:nvPicPr>
          <p:cNvPr id="6146" name="Picture 2" descr="E:\Gaza pics\Gaza---police-chiefs-cous-014.jpg"/>
          <p:cNvPicPr>
            <a:picLocks noChangeAspect="1" noChangeArrowheads="1"/>
          </p:cNvPicPr>
          <p:nvPr/>
        </p:nvPicPr>
        <p:blipFill>
          <a:blip r:embed="rId2" cstate="print"/>
          <a:srcRect/>
          <a:stretch>
            <a:fillRect/>
          </a:stretch>
        </p:blipFill>
        <p:spPr bwMode="auto">
          <a:xfrm>
            <a:off x="3683001" y="1981200"/>
            <a:ext cx="5221424" cy="4114800"/>
          </a:xfrm>
          <a:prstGeom prst="rect">
            <a:avLst/>
          </a:prstGeom>
          <a:noFill/>
          <a:effectLst>
            <a:outerShdw blurRad="50800" dist="38100" dir="2700000">
              <a:srgbClr val="000000">
                <a:alpha val="43000"/>
              </a:srgbClr>
            </a:outerShdw>
          </a:effectLst>
        </p:spPr>
      </p:pic>
      <p:sp>
        <p:nvSpPr>
          <p:cNvPr id="5" name="TextBox 4"/>
          <p:cNvSpPr txBox="1"/>
          <p:nvPr/>
        </p:nvSpPr>
        <p:spPr>
          <a:xfrm>
            <a:off x="169333" y="1478607"/>
            <a:ext cx="3429000" cy="4693593"/>
          </a:xfrm>
          <a:prstGeom prst="rect">
            <a:avLst/>
          </a:prstGeom>
          <a:noFill/>
        </p:spPr>
        <p:txBody>
          <a:bodyPr wrap="square" rtlCol="0">
            <a:spAutoFit/>
          </a:bodyPr>
          <a:lstStyle/>
          <a:p>
            <a:pPr algn="ctr">
              <a:buNone/>
            </a:pPr>
            <a:endParaRPr lang="en-US" sz="2300" b="1" dirty="0" smtClean="0"/>
          </a:p>
          <a:p>
            <a:pPr algn="ctr">
              <a:buNone/>
            </a:pPr>
            <a:r>
              <a:rPr lang="en-US" sz="2300" b="1" dirty="0" smtClean="0"/>
              <a:t>For the vineyard of the Lord of hosts is the house of Israel, And the men of Judah are His pleasant plant. </a:t>
            </a:r>
          </a:p>
          <a:p>
            <a:pPr algn="ctr">
              <a:buNone/>
            </a:pPr>
            <a:r>
              <a:rPr lang="en-US" sz="2300" b="1" dirty="0" smtClean="0"/>
              <a:t>He looked for justice, but behold</a:t>
            </a:r>
            <a:r>
              <a:rPr lang="en-US" sz="2300" b="1" dirty="0" smtClean="0"/>
              <a:t>, oppression</a:t>
            </a:r>
            <a:r>
              <a:rPr lang="en-US" sz="2300" b="1" dirty="0" smtClean="0"/>
              <a:t>; </a:t>
            </a:r>
          </a:p>
          <a:p>
            <a:pPr algn="ctr">
              <a:buNone/>
            </a:pPr>
            <a:r>
              <a:rPr lang="en-US" sz="2300" b="1" dirty="0" smtClean="0"/>
              <a:t>For righteousness, but behold, </a:t>
            </a:r>
          </a:p>
          <a:p>
            <a:pPr algn="ctr">
              <a:buNone/>
            </a:pPr>
            <a:r>
              <a:rPr lang="en-US" sz="2300" b="1" dirty="0" smtClean="0"/>
              <a:t>a cry for help. </a:t>
            </a:r>
            <a:endParaRPr lang="en-US" sz="23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758952"/>
          </a:xfrm>
        </p:spPr>
        <p:txBody>
          <a:bodyPr>
            <a:normAutofit/>
          </a:bodyPr>
          <a:lstStyle/>
          <a:p>
            <a:r>
              <a:rPr lang="en-US" sz="4300" dirty="0" smtClean="0"/>
              <a:t>Isaiah 59:15</a:t>
            </a:r>
            <a:endParaRPr lang="en-US" sz="4300"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a:p>
            <a:pPr>
              <a:buNone/>
            </a:pPr>
            <a:endParaRPr lang="en-US" dirty="0" smtClean="0"/>
          </a:p>
          <a:p>
            <a:pPr>
              <a:buNone/>
            </a:pPr>
            <a:endParaRPr lang="en-US" dirty="0"/>
          </a:p>
          <a:p>
            <a:pPr algn="ctr">
              <a:buNone/>
            </a:pPr>
            <a:r>
              <a:rPr lang="en-US" dirty="0"/>
              <a:t>"...Then the Lord saw it, and it displeased Him That there was no justice. </a:t>
            </a:r>
          </a:p>
          <a:p>
            <a:pPr>
              <a:buNone/>
            </a:pPr>
            <a:endParaRPr lang="en-US" dirty="0"/>
          </a:p>
        </p:txBody>
      </p:sp>
      <p:pic>
        <p:nvPicPr>
          <p:cNvPr id="7170" name="Picture 2" descr="E:\Gaza pics\hamas-gaza-014.jpg"/>
          <p:cNvPicPr>
            <a:picLocks noChangeAspect="1" noChangeArrowheads="1"/>
          </p:cNvPicPr>
          <p:nvPr/>
        </p:nvPicPr>
        <p:blipFill>
          <a:blip r:embed="rId2" cstate="print"/>
          <a:srcRect/>
          <a:stretch>
            <a:fillRect/>
          </a:stretch>
        </p:blipFill>
        <p:spPr bwMode="auto">
          <a:xfrm>
            <a:off x="304800" y="1622370"/>
            <a:ext cx="8534400" cy="4887967"/>
          </a:xfrm>
          <a:prstGeom prst="rect">
            <a:avLst/>
          </a:prstGeom>
          <a:noFill/>
          <a:effectLst>
            <a:outerShdw blurRad="50800" dist="38100" dir="2700000">
              <a:srgbClr val="000000">
                <a:alpha val="43000"/>
              </a:srgbClr>
            </a:outerShdw>
          </a:effectLst>
        </p:spPr>
      </p:pic>
      <p:sp>
        <p:nvSpPr>
          <p:cNvPr id="6" name="TextBox 5"/>
          <p:cNvSpPr txBox="1"/>
          <p:nvPr/>
        </p:nvSpPr>
        <p:spPr>
          <a:xfrm>
            <a:off x="6096000" y="1641481"/>
            <a:ext cx="2819399" cy="3785652"/>
          </a:xfrm>
          <a:prstGeom prst="rect">
            <a:avLst/>
          </a:prstGeom>
          <a:noFill/>
        </p:spPr>
        <p:txBody>
          <a:bodyPr wrap="square" rtlCol="0">
            <a:spAutoFit/>
          </a:bodyPr>
          <a:lstStyle/>
          <a:p>
            <a:pPr algn="ctr"/>
            <a:r>
              <a:rPr lang="en-US" sz="2400" b="1" dirty="0" smtClean="0">
                <a:solidFill>
                  <a:srgbClr val="FFFF00"/>
                </a:solidFill>
              </a:rPr>
              <a:t>Truth is nowhere to be found, and whoever shuns evil becomes a prey. The LORD looked and was displeased that there was no justice.</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5448"/>
            <a:ext cx="8534400" cy="758952"/>
          </a:xfrm>
        </p:spPr>
        <p:txBody>
          <a:bodyPr>
            <a:normAutofit/>
          </a:bodyPr>
          <a:lstStyle/>
          <a:p>
            <a:r>
              <a:rPr lang="en-US" sz="4300" dirty="0" smtClean="0"/>
              <a:t>Amos 5:24</a:t>
            </a:r>
            <a:endParaRPr lang="en-US" sz="4300" dirty="0"/>
          </a:p>
        </p:txBody>
      </p:sp>
      <p:sp>
        <p:nvSpPr>
          <p:cNvPr id="3" name="Content Placeholder 2"/>
          <p:cNvSpPr>
            <a:spLocks noGrp="1"/>
          </p:cNvSpPr>
          <p:nvPr>
            <p:ph sz="quarter" idx="1"/>
          </p:nvPr>
        </p:nvSpPr>
        <p:spPr/>
        <p:txBody>
          <a:bodyPr/>
          <a:lstStyle/>
          <a:p>
            <a:pPr algn="ctr">
              <a:buNone/>
            </a:pPr>
            <a:r>
              <a:rPr lang="en-US" dirty="0" smtClean="0"/>
              <a:t>    </a:t>
            </a:r>
            <a:endParaRPr lang="en-US" dirty="0"/>
          </a:p>
          <a:p>
            <a:endParaRPr lang="en-US" dirty="0"/>
          </a:p>
        </p:txBody>
      </p:sp>
      <p:pic>
        <p:nvPicPr>
          <p:cNvPr id="18434" name="Picture 2" descr="http://static01.nyt.com/images/2014/07/17/world/07GAZA-1/07GAZA-1-superJumbo.jpg"/>
          <p:cNvPicPr>
            <a:picLocks noChangeAspect="1" noChangeArrowheads="1"/>
          </p:cNvPicPr>
          <p:nvPr/>
        </p:nvPicPr>
        <p:blipFill>
          <a:blip r:embed="rId2" cstate="print"/>
          <a:srcRect/>
          <a:stretch>
            <a:fillRect/>
          </a:stretch>
        </p:blipFill>
        <p:spPr bwMode="auto">
          <a:xfrm>
            <a:off x="838200" y="1600200"/>
            <a:ext cx="7431370" cy="4953036"/>
          </a:xfrm>
          <a:prstGeom prst="rect">
            <a:avLst/>
          </a:prstGeom>
          <a:noFill/>
          <a:effectLst>
            <a:outerShdw blurRad="50800" dist="38100" dir="2700000">
              <a:srgbClr val="000000">
                <a:alpha val="43000"/>
              </a:srgbClr>
            </a:outerShdw>
          </a:effectLst>
        </p:spPr>
      </p:pic>
      <p:sp>
        <p:nvSpPr>
          <p:cNvPr id="5" name="TextBox 4"/>
          <p:cNvSpPr txBox="1"/>
          <p:nvPr/>
        </p:nvSpPr>
        <p:spPr>
          <a:xfrm>
            <a:off x="5638800" y="2971800"/>
            <a:ext cx="2667000" cy="2492990"/>
          </a:xfrm>
          <a:prstGeom prst="rect">
            <a:avLst/>
          </a:prstGeom>
          <a:noFill/>
          <a:effectLst>
            <a:outerShdw blurRad="50800" dist="38100" dir="2700000">
              <a:srgbClr val="FFFF00">
                <a:alpha val="95000"/>
              </a:srgbClr>
            </a:outerShdw>
          </a:effectLst>
        </p:spPr>
        <p:txBody>
          <a:bodyPr wrap="square" rtlCol="0">
            <a:spAutoFit/>
          </a:bodyPr>
          <a:lstStyle/>
          <a:p>
            <a:r>
              <a:rPr lang="en-US" sz="2600" b="1" dirty="0" smtClean="0"/>
              <a:t>But let justice run down like water, and righteousness like a mighty stream.</a:t>
            </a:r>
            <a:endParaRPr lang="en-US" sz="2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http://www.independent.co.uk/incoming/article9610436.ece/binary/original/gaza2.jpg"/>
          <p:cNvPicPr>
            <a:picLocks noChangeAspect="1" noChangeArrowheads="1"/>
          </p:cNvPicPr>
          <p:nvPr/>
        </p:nvPicPr>
        <p:blipFill>
          <a:blip r:embed="rId2" cstate="print"/>
          <a:srcRect/>
          <a:stretch>
            <a:fillRect/>
          </a:stretch>
        </p:blipFill>
        <p:spPr bwMode="auto">
          <a:xfrm>
            <a:off x="948742" y="1676400"/>
            <a:ext cx="7280858" cy="4876800"/>
          </a:xfrm>
          <a:prstGeom prst="rect">
            <a:avLst/>
          </a:prstGeom>
          <a:noFill/>
          <a:effectLst>
            <a:outerShdw blurRad="50800" dist="38100" dir="2700000">
              <a:srgbClr val="000000">
                <a:alpha val="43000"/>
              </a:srgbClr>
            </a:outerShdw>
          </a:effectLst>
        </p:spPr>
      </p:pic>
      <p:sp>
        <p:nvSpPr>
          <p:cNvPr id="2" name="Title 1"/>
          <p:cNvSpPr>
            <a:spLocks noGrp="1"/>
          </p:cNvSpPr>
          <p:nvPr>
            <p:ph type="title"/>
          </p:nvPr>
        </p:nvSpPr>
        <p:spPr>
          <a:xfrm>
            <a:off x="301752" y="231648"/>
            <a:ext cx="8534400" cy="758952"/>
          </a:xfrm>
        </p:spPr>
        <p:txBody>
          <a:bodyPr>
            <a:normAutofit/>
          </a:bodyPr>
          <a:lstStyle/>
          <a:p>
            <a:r>
              <a:rPr lang="en-US" sz="4300" dirty="0" smtClean="0">
                <a:solidFill>
                  <a:srgbClr val="7B9899"/>
                </a:solidFill>
              </a:rPr>
              <a:t>Micah 6:6-9</a:t>
            </a:r>
            <a:endParaRPr lang="en-US" sz="4300" dirty="0">
              <a:solidFill>
                <a:srgbClr val="7B9899"/>
              </a:solidFill>
            </a:endParaRPr>
          </a:p>
        </p:txBody>
      </p:sp>
      <p:sp>
        <p:nvSpPr>
          <p:cNvPr id="3" name="Content Placeholder 2"/>
          <p:cNvSpPr>
            <a:spLocks noGrp="1"/>
          </p:cNvSpPr>
          <p:nvPr>
            <p:ph sz="quarter" idx="1"/>
          </p:nvPr>
        </p:nvSpPr>
        <p:spPr>
          <a:xfrm>
            <a:off x="762000" y="4918355"/>
            <a:ext cx="7391400" cy="1863445"/>
          </a:xfrm>
          <a:effectLst>
            <a:outerShdw blurRad="50800" dist="38100" dir="2700000">
              <a:srgbClr val="000000">
                <a:alpha val="43000"/>
              </a:srgbClr>
            </a:outerShdw>
          </a:effectLst>
        </p:spPr>
        <p:txBody>
          <a:bodyPr>
            <a:normAutofit/>
          </a:bodyPr>
          <a:lstStyle/>
          <a:p>
            <a:pPr algn="ctr">
              <a:buNone/>
            </a:pPr>
            <a:r>
              <a:rPr lang="en-US" sz="2200" dirty="0" smtClean="0">
                <a:solidFill>
                  <a:srgbClr val="FFFF00"/>
                </a:solidFill>
              </a:rPr>
              <a:t>He has showed you, O man, what is good. </a:t>
            </a:r>
          </a:p>
          <a:p>
            <a:pPr algn="ctr">
              <a:buNone/>
            </a:pPr>
            <a:r>
              <a:rPr lang="en-US" sz="2200" dirty="0" smtClean="0">
                <a:solidFill>
                  <a:srgbClr val="FFFF00"/>
                </a:solidFill>
              </a:rPr>
              <a:t>And what does the LORD require of you? </a:t>
            </a:r>
          </a:p>
          <a:p>
            <a:pPr algn="ctr">
              <a:buNone/>
            </a:pPr>
            <a:r>
              <a:rPr lang="en-US" sz="2200" dirty="0" smtClean="0">
                <a:solidFill>
                  <a:srgbClr val="FFFF00"/>
                </a:solidFill>
              </a:rPr>
              <a:t>To act justly and to love mercy and to walk humbly with your God. </a:t>
            </a:r>
            <a:endParaRPr lang="en-US" sz="22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palestinian-kids-arrested.jpg"/>
          <p:cNvPicPr>
            <a:picLocks noChangeAspect="1"/>
          </p:cNvPicPr>
          <p:nvPr/>
        </p:nvPicPr>
        <p:blipFill>
          <a:blip r:embed="rId2"/>
          <a:srcRect t="-100"/>
          <a:stretch>
            <a:fillRect/>
          </a:stretch>
        </p:blipFill>
        <p:spPr>
          <a:xfrm>
            <a:off x="1219200" y="1428914"/>
            <a:ext cx="6705600" cy="5024424"/>
          </a:xfrm>
          <a:prstGeom prst="rect">
            <a:avLst/>
          </a:prstGeom>
          <a:effectLst>
            <a:outerShdw blurRad="50800" dist="38100" dir="2700000">
              <a:srgbClr val="000000">
                <a:alpha val="43000"/>
              </a:srgbClr>
            </a:outerShdw>
          </a:effectLst>
        </p:spPr>
      </p:pic>
      <p:sp>
        <p:nvSpPr>
          <p:cNvPr id="3" name="Content Placeholder 2"/>
          <p:cNvSpPr>
            <a:spLocks noGrp="1"/>
          </p:cNvSpPr>
          <p:nvPr>
            <p:ph sz="quarter" idx="1"/>
          </p:nvPr>
        </p:nvSpPr>
        <p:spPr/>
        <p:txBody>
          <a:bodyPr/>
          <a:lstStyle/>
          <a:p>
            <a:pPr>
              <a:buNone/>
            </a:pPr>
            <a:endParaRPr lang="en-US" dirty="0" smtClean="0"/>
          </a:p>
          <a:p>
            <a:pPr>
              <a:buNone/>
            </a:pPr>
            <a:endParaRPr lang="en-US" dirty="0"/>
          </a:p>
          <a:p>
            <a:pPr>
              <a:buNone/>
            </a:pPr>
            <a:endParaRPr lang="en-US" dirty="0" smtClean="0"/>
          </a:p>
          <a:p>
            <a:pPr>
              <a:buNone/>
            </a:pPr>
            <a:endParaRPr lang="en-US" dirty="0"/>
          </a:p>
        </p:txBody>
      </p:sp>
      <p:sp>
        <p:nvSpPr>
          <p:cNvPr id="6" name="TextBox 5"/>
          <p:cNvSpPr txBox="1"/>
          <p:nvPr/>
        </p:nvSpPr>
        <p:spPr>
          <a:xfrm>
            <a:off x="5562600" y="1524000"/>
            <a:ext cx="2286000" cy="4154983"/>
          </a:xfrm>
          <a:prstGeom prst="rect">
            <a:avLst/>
          </a:prstGeom>
          <a:noFill/>
          <a:effectLst>
            <a:outerShdw blurRad="50800" dist="38100" dir="2700000">
              <a:srgbClr val="000000">
                <a:alpha val="43000"/>
              </a:srgbClr>
            </a:outerShdw>
          </a:effectLst>
        </p:spPr>
        <p:txBody>
          <a:bodyPr wrap="square" rtlCol="0">
            <a:spAutoFit/>
          </a:bodyPr>
          <a:lstStyle/>
          <a:p>
            <a:pPr algn="r"/>
            <a:r>
              <a:rPr lang="en-US" sz="2400" dirty="0" smtClean="0">
                <a:solidFill>
                  <a:srgbClr val="FFFF00"/>
                </a:solidFill>
              </a:rPr>
              <a:t>Thus says the Lord of hosts: ‘Execute true justice, Show mercy and compassion everyone to his brother/sister.' </a:t>
            </a:r>
          </a:p>
          <a:p>
            <a:pPr algn="r"/>
            <a:endParaRPr lang="en-US" sz="2400" dirty="0">
              <a:solidFill>
                <a:srgbClr val="FFFF00"/>
              </a:solidFill>
            </a:endParaRPr>
          </a:p>
        </p:txBody>
      </p:sp>
      <p:sp>
        <p:nvSpPr>
          <p:cNvPr id="8" name="Title 1"/>
          <p:cNvSpPr>
            <a:spLocks noGrp="1"/>
          </p:cNvSpPr>
          <p:nvPr>
            <p:ph type="title"/>
          </p:nvPr>
        </p:nvSpPr>
        <p:spPr>
          <a:xfrm>
            <a:off x="301752" y="231648"/>
            <a:ext cx="8534400" cy="758952"/>
          </a:xfrm>
        </p:spPr>
        <p:txBody>
          <a:bodyPr>
            <a:normAutofit/>
          </a:bodyPr>
          <a:lstStyle/>
          <a:p>
            <a:r>
              <a:rPr lang="en-US" sz="4300" dirty="0" smtClean="0">
                <a:solidFill>
                  <a:srgbClr val="7B9899"/>
                </a:solidFill>
              </a:rPr>
              <a:t>Zechariah 7:9</a:t>
            </a:r>
            <a:endParaRPr lang="en-US" sz="4300" dirty="0">
              <a:solidFill>
                <a:srgbClr val="7B989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justice.jpg"/>
          <p:cNvPicPr>
            <a:picLocks noChangeAspect="1"/>
          </p:cNvPicPr>
          <p:nvPr/>
        </p:nvPicPr>
        <p:blipFill>
          <a:blip r:embed="rId2" cstate="print"/>
          <a:stretch>
            <a:fillRect/>
          </a:stretch>
        </p:blipFill>
        <p:spPr>
          <a:xfrm>
            <a:off x="0" y="-45720"/>
            <a:ext cx="9144000" cy="6888480"/>
          </a:xfrm>
          <a:prstGeom prst="rect">
            <a:avLst/>
          </a:prstGeom>
        </p:spPr>
      </p:pic>
      <p:sp>
        <p:nvSpPr>
          <p:cNvPr id="3" name="Content Placeholder 2"/>
          <p:cNvSpPr>
            <a:spLocks noGrp="1"/>
          </p:cNvSpPr>
          <p:nvPr>
            <p:ph sz="quarter" idx="1"/>
          </p:nvPr>
        </p:nvSpPr>
        <p:spPr>
          <a:xfrm>
            <a:off x="609600" y="2103437"/>
            <a:ext cx="8229600" cy="2925763"/>
          </a:xfrm>
        </p:spPr>
        <p:txBody>
          <a:bodyPr>
            <a:noAutofit/>
          </a:bodyPr>
          <a:lstStyle/>
          <a:p>
            <a:pPr>
              <a:buNone/>
            </a:pPr>
            <a:r>
              <a:rPr lang="en-US" dirty="0" smtClean="0"/>
              <a:t>"Woe to you, teachers of the law and Pharisees, you hypocrites! You give a tenth of your spices--mint, dill and cumin. But you have neglected the more important matters of the law--justice, mercy and faithfulness. </a:t>
            </a:r>
          </a:p>
          <a:p>
            <a:pPr>
              <a:buNone/>
            </a:pPr>
            <a:endParaRPr lang="en-US" dirty="0" smtClean="0"/>
          </a:p>
          <a:p>
            <a:pPr>
              <a:buNone/>
            </a:pPr>
            <a:endParaRPr lang="en-US" dirty="0"/>
          </a:p>
          <a:p>
            <a:pPr>
              <a:buNone/>
            </a:pPr>
            <a:endParaRPr lang="en-US" dirty="0" smtClean="0"/>
          </a:p>
          <a:p>
            <a:pPr>
              <a:buNone/>
            </a:pPr>
            <a:endParaRPr lang="en-US" dirty="0"/>
          </a:p>
        </p:txBody>
      </p:sp>
      <p:sp>
        <p:nvSpPr>
          <p:cNvPr id="6" name="Title 1"/>
          <p:cNvSpPr txBox="1">
            <a:spLocks/>
          </p:cNvSpPr>
          <p:nvPr/>
        </p:nvSpPr>
        <p:spPr>
          <a:xfrm>
            <a:off x="301752" y="231648"/>
            <a:ext cx="8534400" cy="14447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rgbClr val="7B9899"/>
                </a:solidFill>
                <a:effectLst/>
                <a:uLnTx/>
                <a:uFillTx/>
                <a:latin typeface="+mj-lt"/>
                <a:ea typeface="+mj-ea"/>
                <a:cs typeface="+mj-cs"/>
              </a:rPr>
              <a:t>Matthew</a:t>
            </a:r>
            <a:r>
              <a:rPr kumimoji="0" lang="en-US" sz="4300" b="0" i="0" u="none" strike="noStrike" kern="1200" cap="none" spc="0" normalizeH="0" noProof="0" dirty="0" smtClean="0">
                <a:ln>
                  <a:noFill/>
                </a:ln>
                <a:solidFill>
                  <a:srgbClr val="7B9899"/>
                </a:solidFill>
                <a:effectLst/>
                <a:uLnTx/>
                <a:uFillTx/>
                <a:latin typeface="+mj-lt"/>
                <a:ea typeface="+mj-ea"/>
                <a:cs typeface="+mj-cs"/>
              </a:rPr>
              <a:t> 23:23</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300" baseline="0" dirty="0" smtClean="0">
                <a:solidFill>
                  <a:srgbClr val="7B9899"/>
                </a:solidFill>
                <a:latin typeface="+mj-lt"/>
                <a:ea typeface="+mj-ea"/>
                <a:cs typeface="+mj-cs"/>
              </a:rPr>
              <a:t>Jesus</a:t>
            </a:r>
            <a:endParaRPr kumimoji="0" lang="en-US" sz="4300" b="0" i="0" u="none" strike="noStrike" kern="1200" cap="none" spc="0" normalizeH="0" baseline="0" noProof="0" dirty="0">
              <a:ln>
                <a:noFill/>
              </a:ln>
              <a:solidFill>
                <a:srgbClr val="7B98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1" descr="C:\Users\lenovo\Pictures\justice.jpg"/>
          <p:cNvPicPr>
            <a:picLocks noChangeAspect="1" noChangeArrowheads="1"/>
          </p:cNvPicPr>
          <p:nvPr/>
        </p:nvPicPr>
        <p:blipFill>
          <a:blip r:embed="rId2" cstate="print"/>
          <a:srcRect/>
          <a:stretch>
            <a:fillRect/>
          </a:stretch>
        </p:blipFill>
        <p:spPr bwMode="auto">
          <a:xfrm>
            <a:off x="0" y="-45720"/>
            <a:ext cx="9144000" cy="6949440"/>
          </a:xfrm>
          <a:prstGeom prst="rect">
            <a:avLst/>
          </a:prstGeom>
          <a:noFill/>
        </p:spPr>
      </p:pic>
      <p:sp>
        <p:nvSpPr>
          <p:cNvPr id="2" name="Title 1"/>
          <p:cNvSpPr>
            <a:spLocks noGrp="1"/>
          </p:cNvSpPr>
          <p:nvPr>
            <p:ph type="title"/>
          </p:nvPr>
        </p:nvSpPr>
        <p:spPr>
          <a:xfrm>
            <a:off x="301752" y="460248"/>
            <a:ext cx="8534400" cy="758952"/>
          </a:xfrm>
        </p:spPr>
        <p:txBody>
          <a:bodyPr>
            <a:normAutofit/>
          </a:bodyPr>
          <a:lstStyle/>
          <a:p>
            <a:r>
              <a:rPr lang="en-US" sz="4300" dirty="0" smtClean="0"/>
              <a:t>Proverb 24:11-12</a:t>
            </a:r>
            <a:endParaRPr lang="en-US" sz="4300" dirty="0"/>
          </a:p>
        </p:txBody>
      </p:sp>
      <p:sp>
        <p:nvSpPr>
          <p:cNvPr id="3" name="Content Placeholder 2"/>
          <p:cNvSpPr>
            <a:spLocks noGrp="1"/>
          </p:cNvSpPr>
          <p:nvPr>
            <p:ph sz="quarter" idx="1"/>
          </p:nvPr>
        </p:nvSpPr>
        <p:spPr>
          <a:xfrm>
            <a:off x="304800" y="1676400"/>
            <a:ext cx="8839200" cy="3276600"/>
          </a:xfrm>
        </p:spPr>
        <p:txBody>
          <a:bodyPr>
            <a:normAutofit/>
          </a:bodyPr>
          <a:lstStyle/>
          <a:p>
            <a:pPr>
              <a:buNone/>
            </a:pPr>
            <a:r>
              <a:rPr lang="en-US" dirty="0" smtClean="0"/>
              <a:t>  "</a:t>
            </a:r>
            <a:r>
              <a:rPr lang="en-US" dirty="0"/>
              <a:t>Deliver those who are drawn toward death,</a:t>
            </a:r>
            <a:br>
              <a:rPr lang="en-US" dirty="0"/>
            </a:br>
            <a:r>
              <a:rPr lang="en-US" dirty="0"/>
              <a:t>And hold back those stumbling to the </a:t>
            </a:r>
            <a:r>
              <a:rPr lang="en-US" dirty="0" smtClean="0"/>
              <a:t>slaughter. If </a:t>
            </a:r>
            <a:r>
              <a:rPr lang="en-US" dirty="0"/>
              <a:t>you say, 'Surely we did not know this</a:t>
            </a:r>
            <a:r>
              <a:rPr lang="en-US" dirty="0" smtClean="0"/>
              <a:t>,’ Does </a:t>
            </a:r>
            <a:r>
              <a:rPr lang="en-US" dirty="0"/>
              <a:t>not He who weighs the hearts consider it</a:t>
            </a:r>
            <a:r>
              <a:rPr lang="en-US" dirty="0" smtClean="0"/>
              <a:t>? He </a:t>
            </a:r>
            <a:r>
              <a:rPr lang="en-US" dirty="0"/>
              <a:t>who keeps your soul, does He not know it</a:t>
            </a:r>
            <a:r>
              <a:rPr lang="en-US" dirty="0" smtClean="0"/>
              <a:t>? And </a:t>
            </a:r>
            <a:r>
              <a:rPr lang="en-US" dirty="0"/>
              <a:t>will He not render to each man according to his deeds</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Do You Know</a:t>
            </a:r>
            <a:endParaRPr lang="en-US" dirty="0"/>
          </a:p>
        </p:txBody>
      </p:sp>
      <p:pic>
        <p:nvPicPr>
          <p:cNvPr id="51202" name="Picture 2" descr="C:\Users\lenovo\Pictures\knowledge.png"/>
          <p:cNvPicPr>
            <a:picLocks noGrp="1" noChangeAspect="1" noChangeArrowheads="1"/>
          </p:cNvPicPr>
          <p:nvPr>
            <p:ph sz="quarter" idx="1"/>
          </p:nvPr>
        </p:nvPicPr>
        <p:blipFill>
          <a:blip r:embed="rId2" cstate="print"/>
          <a:srcRect/>
          <a:stretch>
            <a:fillRect/>
          </a:stretch>
        </p:blipFill>
        <p:spPr bwMode="auto">
          <a:xfrm>
            <a:off x="1485097" y="1676400"/>
            <a:ext cx="5488006" cy="439658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838200"/>
            <a:ext cx="6705600" cy="2895600"/>
          </a:xfrm>
        </p:spPr>
        <p:txBody>
          <a:bodyPr>
            <a:noAutofit/>
          </a:bodyPr>
          <a:lstStyle/>
          <a:p>
            <a:pPr algn="just"/>
            <a:r>
              <a:rPr lang="en-US" sz="4200" baseline="30000" dirty="0" smtClean="0"/>
              <a:t> </a:t>
            </a:r>
            <a:r>
              <a:rPr lang="en-US" sz="4200" baseline="30000" dirty="0" smtClean="0">
                <a:solidFill>
                  <a:schemeClr val="tx1"/>
                </a:solidFill>
              </a:rPr>
              <a:t>1. that</a:t>
            </a:r>
            <a:r>
              <a:rPr lang="en-US" sz="4200" dirty="0" smtClean="0">
                <a:solidFill>
                  <a:schemeClr val="tx1"/>
                </a:solidFill>
              </a:rPr>
              <a:t> </a:t>
            </a:r>
            <a:r>
              <a:rPr lang="en-US" sz="4200" baseline="30000" dirty="0" smtClean="0">
                <a:solidFill>
                  <a:schemeClr val="tx1"/>
                </a:solidFill>
              </a:rPr>
              <a:t>God loves both Israelis and Palestinians equally and wishes for them to live in peace and equality in Israel-Palestine?</a:t>
            </a:r>
            <a:endParaRPr lang="en-US" sz="4200" dirty="0">
              <a:solidFill>
                <a:schemeClr val="tx1"/>
              </a:solidFill>
            </a:endParaRPr>
          </a:p>
        </p:txBody>
      </p:sp>
      <p:sp>
        <p:nvSpPr>
          <p:cNvPr id="5" name="Title 1"/>
          <p:cNvSpPr txBox="1">
            <a:spLocks/>
          </p:cNvSpPr>
          <p:nvPr/>
        </p:nvSpPr>
        <p:spPr>
          <a:xfrm>
            <a:off x="457200" y="-30480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Do You Know</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7"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2057400" y="1447800"/>
            <a:ext cx="6477000" cy="1815882"/>
          </a:xfrm>
          <a:prstGeom prst="rect">
            <a:avLst/>
          </a:prstGeom>
          <a:noFill/>
        </p:spPr>
        <p:txBody>
          <a:bodyPr wrap="square" rtlCol="0">
            <a:spAutoFit/>
          </a:bodyPr>
          <a:lstStyle/>
          <a:p>
            <a:endParaRPr lang="en-US" sz="4200" baseline="30000" dirty="0" smtClean="0"/>
          </a:p>
          <a:p>
            <a:r>
              <a:rPr lang="en-US" sz="4200" baseline="30000" dirty="0" smtClean="0"/>
              <a:t>2. that Israel started this round of violence based on an unfounded accusation?</a:t>
            </a:r>
            <a:endParaRPr lang="en-US" sz="4200" dirty="0"/>
          </a:p>
        </p:txBody>
      </p:sp>
      <p:sp>
        <p:nvSpPr>
          <p:cNvPr id="6" name="Title 1"/>
          <p:cNvSpPr>
            <a:spLocks noGrp="1"/>
          </p:cNvSpPr>
          <p:nvPr>
            <p:ph type="title"/>
          </p:nvPr>
        </p:nvSpPr>
        <p:spPr>
          <a:xfrm>
            <a:off x="457200" y="-304800"/>
            <a:ext cx="8229600" cy="1143000"/>
          </a:xfrm>
        </p:spPr>
        <p:txBody>
          <a:bodyPr/>
          <a:lstStyle/>
          <a:p>
            <a:r>
              <a:rPr lang="en-US" dirty="0" smtClean="0"/>
              <a:t>Do You Know</a:t>
            </a:r>
            <a:endParaRPr lang="en-US" dirty="0"/>
          </a:p>
        </p:txBody>
      </p:sp>
      <p:pic>
        <p:nvPicPr>
          <p:cNvPr id="7"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AutoShape 2" descr="https://us-mg5.mail.yahoo.com/ya/download?mid=2_0_0_1_38966220_AODkimIAAA%2FIU%2BSosAAAAAxhR9o&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https://us-mg5.mail.yahoo.com/ya/download?mid=2_0_0_1_38966220_AODkimIAAA%2FIU%2BSosAAAAAxhR9o&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s://ne1-attach.ymail.com/us.f1202.mail.yahoo.com/ya/securedownload?mid=2_0_0_1_38966220_AODkimIAAA%2FIU%2BSosAAAAAxhR9o&amp;pid=2&amp;fid=Inbox&amp;inline=1&amp;cred=Ntaz4CxyHoXRSMV9Yhp6ZKTcwfvzCdBMJ2yoswEVjp1lb14-&amp;ts=1407494468&amp;partner=ymail&amp;sig=HqNXHugtOkOx.JGi8xQUDw--"/>
          <p:cNvPicPr>
            <a:picLocks noChangeAspect="1" noChangeArrowheads="1"/>
          </p:cNvPicPr>
          <p:nvPr/>
        </p:nvPicPr>
        <p:blipFill>
          <a:blip r:embed="rId2" cstate="print"/>
          <a:srcRect/>
          <a:stretch>
            <a:fillRect/>
          </a:stretch>
        </p:blipFill>
        <p:spPr bwMode="auto">
          <a:xfrm>
            <a:off x="457200" y="304800"/>
            <a:ext cx="8224234" cy="6019800"/>
          </a:xfrm>
          <a:prstGeom prst="rect">
            <a:avLst/>
          </a:prstGeom>
          <a:noFill/>
        </p:spPr>
      </p:pic>
      <p:sp>
        <p:nvSpPr>
          <p:cNvPr id="5" name="TextBox 4"/>
          <p:cNvSpPr txBox="1"/>
          <p:nvPr/>
        </p:nvSpPr>
        <p:spPr>
          <a:xfrm>
            <a:off x="1524000" y="5105400"/>
            <a:ext cx="6324600" cy="1077218"/>
          </a:xfrm>
          <a:prstGeom prst="rect">
            <a:avLst/>
          </a:prstGeom>
          <a:noFill/>
          <a:effectLst>
            <a:outerShdw blurRad="50800" dist="38100" dir="2700000">
              <a:srgbClr val="000000">
                <a:alpha val="43000"/>
              </a:srgbClr>
            </a:outerShdw>
          </a:effectLst>
        </p:spPr>
        <p:txBody>
          <a:bodyPr wrap="square" rtlCol="0">
            <a:spAutoFit/>
          </a:bodyPr>
          <a:lstStyle/>
          <a:p>
            <a:pPr algn="ctr"/>
            <a:r>
              <a:rPr lang="en-US" sz="3200" b="1" dirty="0" smtClean="0">
                <a:solidFill>
                  <a:schemeClr val="bg1"/>
                </a:solidFill>
              </a:rPr>
              <a:t>Thaher and Tony pointing to uprooted trees</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3687762"/>
          </a:xfrm>
        </p:spPr>
        <p:txBody>
          <a:bodyPr>
            <a:normAutofit/>
          </a:bodyPr>
          <a:lstStyle/>
          <a:p>
            <a:r>
              <a:rPr lang="en-US" dirty="0" smtClean="0"/>
              <a:t/>
            </a:r>
            <a:br>
              <a:rPr lang="en-US" dirty="0" smtClean="0"/>
            </a:br>
            <a:r>
              <a:rPr lang="en-US" baseline="30000" dirty="0"/>
              <a:t>        </a:t>
            </a:r>
            <a:br>
              <a:rPr lang="en-US" baseline="30000" dirty="0"/>
            </a:br>
            <a:endParaRPr lang="en-US" dirty="0"/>
          </a:p>
        </p:txBody>
      </p:sp>
      <p:sp>
        <p:nvSpPr>
          <p:cNvPr id="3" name="Content Placeholder 2"/>
          <p:cNvSpPr>
            <a:spLocks noGrp="1"/>
          </p:cNvSpPr>
          <p:nvPr>
            <p:ph sz="quarter" idx="1"/>
          </p:nvPr>
        </p:nvSpPr>
        <p:spPr>
          <a:xfrm>
            <a:off x="1905000" y="1219200"/>
            <a:ext cx="6629400" cy="5486400"/>
          </a:xfrm>
        </p:spPr>
        <p:txBody>
          <a:bodyPr>
            <a:noAutofit/>
          </a:bodyPr>
          <a:lstStyle/>
          <a:p>
            <a:pPr>
              <a:buNone/>
            </a:pPr>
            <a:endParaRPr lang="en-US" sz="4200" baseline="30000" dirty="0" smtClean="0"/>
          </a:p>
          <a:p>
            <a:pPr>
              <a:buNone/>
            </a:pPr>
            <a:r>
              <a:rPr lang="en-US" sz="4200" baseline="30000" dirty="0" smtClean="0"/>
              <a:t>3. that Gazans have been strangled by seven years of an unauthorized choking economic blockade, and that Palestinians in both the Gaza Strip and the West bank have suffered for 47 years due to an occupation that the UN Security Council opposed back in 1967 saying it is: ‘inadmissible to take land by force’?</a:t>
            </a:r>
            <a:endParaRPr lang="en-US" sz="4200" dirty="0"/>
          </a:p>
        </p:txBody>
      </p:sp>
      <p:sp>
        <p:nvSpPr>
          <p:cNvPr id="6" name="Title 1"/>
          <p:cNvSpPr txBox="1">
            <a:spLocks/>
          </p:cNvSpPr>
          <p:nvPr/>
        </p:nvSpPr>
        <p:spPr>
          <a:xfrm>
            <a:off x="457200" y="-30480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Do You Know</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7"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28800" y="1295400"/>
            <a:ext cx="6858000" cy="4800600"/>
          </a:xfrm>
        </p:spPr>
        <p:txBody>
          <a:bodyPr>
            <a:noAutofit/>
          </a:bodyPr>
          <a:lstStyle/>
          <a:p>
            <a:pPr>
              <a:buNone/>
            </a:pPr>
            <a:endParaRPr lang="en-US" sz="4200" baseline="30000" dirty="0" smtClean="0"/>
          </a:p>
          <a:p>
            <a:pPr>
              <a:buNone/>
            </a:pPr>
            <a:r>
              <a:rPr lang="en-US" sz="4200" baseline="30000" dirty="0" smtClean="0"/>
              <a:t>4.  that the Palestinian President, Mahmoud Abbas, worked tirelessly with John Kerry to reach a peace agreement and that the Israelis and not the Palestinians frustrated his efforts </a:t>
            </a:r>
            <a:r>
              <a:rPr lang="en-US" sz="4200" u="sng" baseline="30000" dirty="0" smtClean="0"/>
              <a:t>by moving to build illegal settlements</a:t>
            </a:r>
            <a:r>
              <a:rPr lang="en-US" sz="4200" baseline="30000" dirty="0" smtClean="0"/>
              <a:t> , a move that caused the collapse of the peace negotiations and their ultimate failure?</a:t>
            </a:r>
            <a:endParaRPr lang="en-US" sz="4200" dirty="0"/>
          </a:p>
        </p:txBody>
      </p:sp>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itle 1"/>
          <p:cNvSpPr>
            <a:spLocks noGrp="1"/>
          </p:cNvSpPr>
          <p:nvPr>
            <p:ph type="title"/>
          </p:nvPr>
        </p:nvSpPr>
        <p:spPr>
          <a:xfrm>
            <a:off x="457200" y="-304800"/>
            <a:ext cx="8229600" cy="1143000"/>
          </a:xfrm>
        </p:spPr>
        <p:txBody>
          <a:bodyPr/>
          <a:lstStyle/>
          <a:p>
            <a:r>
              <a:rPr lang="en-US" dirty="0" smtClean="0"/>
              <a:t>Do You Know</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1066800"/>
            <a:ext cx="6705600" cy="3657600"/>
          </a:xfrm>
        </p:spPr>
        <p:txBody>
          <a:bodyPr>
            <a:noAutofit/>
          </a:bodyPr>
          <a:lstStyle/>
          <a:p>
            <a:pPr>
              <a:buNone/>
            </a:pPr>
            <a:endParaRPr lang="en-US" sz="4200" baseline="30000" dirty="0" smtClean="0"/>
          </a:p>
          <a:p>
            <a:pPr>
              <a:buNone/>
            </a:pPr>
            <a:r>
              <a:rPr lang="en-US" sz="4200" baseline="30000" dirty="0" smtClean="0"/>
              <a:t>5.</a:t>
            </a:r>
            <a:r>
              <a:rPr lang="en-US" sz="4200" dirty="0" smtClean="0"/>
              <a:t> </a:t>
            </a:r>
            <a:r>
              <a:rPr lang="en-US" sz="4200" baseline="30000" dirty="0" smtClean="0"/>
              <a:t>that one main goal of this latest assault on Gaza is Israel's obsession in putting a stop to the unity government between Palestinian political factions in the West Bank and those in Gaza that the US accepted?</a:t>
            </a:r>
            <a:br>
              <a:rPr lang="en-US" sz="4200" baseline="30000" dirty="0" smtClean="0"/>
            </a:br>
            <a:endParaRPr lang="en-US" sz="4200" dirty="0"/>
          </a:p>
        </p:txBody>
      </p:sp>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itle 1"/>
          <p:cNvSpPr>
            <a:spLocks noGrp="1"/>
          </p:cNvSpPr>
          <p:nvPr>
            <p:ph type="title"/>
          </p:nvPr>
        </p:nvSpPr>
        <p:spPr>
          <a:xfrm>
            <a:off x="457200" y="-304800"/>
            <a:ext cx="8229600" cy="1143000"/>
          </a:xfrm>
        </p:spPr>
        <p:txBody>
          <a:bodyPr/>
          <a:lstStyle/>
          <a:p>
            <a:r>
              <a:rPr lang="en-US" dirty="0" smtClean="0"/>
              <a:t>Do You Know</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57400" y="1295400"/>
            <a:ext cx="6172200" cy="2362200"/>
          </a:xfrm>
        </p:spPr>
        <p:txBody>
          <a:bodyPr>
            <a:noAutofit/>
          </a:bodyPr>
          <a:lstStyle/>
          <a:p>
            <a:pPr>
              <a:buNone/>
            </a:pPr>
            <a:endParaRPr lang="en-US" sz="4200" baseline="30000" dirty="0" smtClean="0"/>
          </a:p>
          <a:p>
            <a:pPr>
              <a:buNone/>
            </a:pPr>
            <a:r>
              <a:rPr lang="en-US" sz="4200" baseline="30000" dirty="0" smtClean="0"/>
              <a:t>6. that the current Israeli government has rejected every offer made to allow for the creation of an independent Palestinian state?</a:t>
            </a:r>
            <a:br>
              <a:rPr lang="en-US" sz="4200" baseline="30000" dirty="0" smtClean="0"/>
            </a:br>
            <a:endParaRPr lang="en-US" sz="4200" dirty="0"/>
          </a:p>
        </p:txBody>
      </p:sp>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itle 1"/>
          <p:cNvSpPr>
            <a:spLocks noGrp="1"/>
          </p:cNvSpPr>
          <p:nvPr>
            <p:ph type="title"/>
          </p:nvPr>
        </p:nvSpPr>
        <p:spPr>
          <a:xfrm>
            <a:off x="457200" y="-304800"/>
            <a:ext cx="8229600" cy="1143000"/>
          </a:xfrm>
        </p:spPr>
        <p:txBody>
          <a:bodyPr/>
          <a:lstStyle/>
          <a:p>
            <a:r>
              <a:rPr lang="en-US" dirty="0" smtClean="0"/>
              <a:t>Do You Know</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078162"/>
          </a:xfrm>
        </p:spPr>
        <p:txBody>
          <a:bodyPr>
            <a:normAutofit/>
          </a:bodyPr>
          <a:lstStyle/>
          <a:p>
            <a:r>
              <a:rPr lang="en-US" baseline="30000" dirty="0"/>
              <a:t/>
            </a:r>
            <a:br>
              <a:rPr lang="en-US" baseline="30000" dirty="0"/>
            </a:br>
            <a:endParaRPr lang="en-US" dirty="0"/>
          </a:p>
        </p:txBody>
      </p:sp>
      <p:sp>
        <p:nvSpPr>
          <p:cNvPr id="3" name="Content Placeholder 2"/>
          <p:cNvSpPr>
            <a:spLocks noGrp="1"/>
          </p:cNvSpPr>
          <p:nvPr>
            <p:ph sz="quarter" idx="1"/>
          </p:nvPr>
        </p:nvSpPr>
        <p:spPr>
          <a:xfrm>
            <a:off x="1981200" y="1219200"/>
            <a:ext cx="6477000" cy="3581400"/>
          </a:xfrm>
        </p:spPr>
        <p:txBody>
          <a:bodyPr>
            <a:noAutofit/>
          </a:bodyPr>
          <a:lstStyle/>
          <a:p>
            <a:pPr>
              <a:buNone/>
            </a:pPr>
            <a:endParaRPr lang="en-US" sz="4200" baseline="30000" dirty="0" smtClean="0"/>
          </a:p>
          <a:p>
            <a:pPr>
              <a:buNone/>
            </a:pPr>
            <a:r>
              <a:rPr lang="en-US" sz="4200" baseline="30000" dirty="0" smtClean="0"/>
              <a:t>7.  that the often unquestioned US support for Israel is one of the biggest obstacles to the success of any past, present or future peace negotiations?</a:t>
            </a:r>
            <a:endParaRPr lang="en-US" sz="4200" dirty="0"/>
          </a:p>
        </p:txBody>
      </p:sp>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itle 1"/>
          <p:cNvSpPr txBox="1">
            <a:spLocks/>
          </p:cNvSpPr>
          <p:nvPr/>
        </p:nvSpPr>
        <p:spPr>
          <a:xfrm>
            <a:off x="457200" y="-30480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Do You Know</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992562"/>
          </a:xfrm>
        </p:spPr>
        <p:txBody>
          <a:bodyPr/>
          <a:lstStyle/>
          <a:p>
            <a:r>
              <a:rPr lang="en-US" baseline="30000" dirty="0"/>
              <a:t/>
            </a:r>
            <a:br>
              <a:rPr lang="en-US" baseline="30000" dirty="0"/>
            </a:br>
            <a:endParaRPr lang="en-US" dirty="0"/>
          </a:p>
        </p:txBody>
      </p:sp>
      <p:sp>
        <p:nvSpPr>
          <p:cNvPr id="3" name="Content Placeholder 2"/>
          <p:cNvSpPr>
            <a:spLocks noGrp="1"/>
          </p:cNvSpPr>
          <p:nvPr>
            <p:ph sz="quarter" idx="1"/>
          </p:nvPr>
        </p:nvSpPr>
        <p:spPr>
          <a:xfrm>
            <a:off x="1981200" y="1295400"/>
            <a:ext cx="6553200" cy="3200400"/>
          </a:xfrm>
        </p:spPr>
        <p:txBody>
          <a:bodyPr>
            <a:noAutofit/>
          </a:bodyPr>
          <a:lstStyle/>
          <a:p>
            <a:pPr>
              <a:buNone/>
            </a:pPr>
            <a:endParaRPr lang="en-US" sz="4200" baseline="30000" dirty="0" smtClean="0"/>
          </a:p>
          <a:p>
            <a:pPr>
              <a:buNone/>
            </a:pPr>
            <a:r>
              <a:rPr lang="en-US" sz="4200" baseline="30000" dirty="0" smtClean="0"/>
              <a:t>8.  that if it is up to Netanyahu and his government the United States would now be engaged in bloody and brutal war in Iran?</a:t>
            </a:r>
            <a:endParaRPr lang="en-US" sz="4200" dirty="0"/>
          </a:p>
        </p:txBody>
      </p:sp>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itle 1"/>
          <p:cNvSpPr txBox="1">
            <a:spLocks/>
          </p:cNvSpPr>
          <p:nvPr/>
        </p:nvSpPr>
        <p:spPr>
          <a:xfrm>
            <a:off x="457200" y="-30480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Do You Know</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992562"/>
          </a:xfrm>
        </p:spPr>
        <p:txBody>
          <a:bodyPr/>
          <a:lstStyle/>
          <a:p>
            <a:r>
              <a:rPr lang="en-US" baseline="30000" dirty="0"/>
              <a:t/>
            </a:r>
            <a:br>
              <a:rPr lang="en-US" baseline="30000" dirty="0"/>
            </a:br>
            <a:endParaRPr lang="en-US" dirty="0"/>
          </a:p>
        </p:txBody>
      </p:sp>
      <p:sp>
        <p:nvSpPr>
          <p:cNvPr id="3" name="Content Placeholder 2"/>
          <p:cNvSpPr>
            <a:spLocks noGrp="1"/>
          </p:cNvSpPr>
          <p:nvPr>
            <p:ph sz="quarter" idx="1"/>
          </p:nvPr>
        </p:nvSpPr>
        <p:spPr>
          <a:xfrm>
            <a:off x="1981200" y="1295400"/>
            <a:ext cx="6477000" cy="3124200"/>
          </a:xfrm>
        </p:spPr>
        <p:txBody>
          <a:bodyPr>
            <a:noAutofit/>
          </a:bodyPr>
          <a:lstStyle/>
          <a:p>
            <a:pPr>
              <a:buNone/>
            </a:pPr>
            <a:endParaRPr lang="en-US" sz="4200" baseline="30000" dirty="0" smtClean="0"/>
          </a:p>
          <a:p>
            <a:pPr>
              <a:buNone/>
            </a:pPr>
            <a:r>
              <a:rPr lang="en-US" sz="4200" baseline="30000" dirty="0" smtClean="0"/>
              <a:t>9. that the tide is shifting in America, especially among the youth, and one day the US will use its position in the UN Security Council to recognize Palestine as an independent state?</a:t>
            </a:r>
            <a:endParaRPr lang="en-US" sz="4200" dirty="0"/>
          </a:p>
        </p:txBody>
      </p:sp>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itle 1"/>
          <p:cNvSpPr txBox="1">
            <a:spLocks/>
          </p:cNvSpPr>
          <p:nvPr/>
        </p:nvSpPr>
        <p:spPr>
          <a:xfrm>
            <a:off x="457200" y="-30480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Do You Know</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438"/>
            <a:ext cx="8229600" cy="3763962"/>
          </a:xfrm>
        </p:spPr>
        <p:txBody>
          <a:bodyPr/>
          <a:lstStyle/>
          <a:p>
            <a:r>
              <a:rPr lang="en-US" baseline="30000" dirty="0"/>
              <a:t/>
            </a:r>
            <a:br>
              <a:rPr lang="en-US" baseline="30000" dirty="0"/>
            </a:br>
            <a:endParaRPr lang="en-US" dirty="0"/>
          </a:p>
        </p:txBody>
      </p:sp>
      <p:sp>
        <p:nvSpPr>
          <p:cNvPr id="3" name="Content Placeholder 2"/>
          <p:cNvSpPr>
            <a:spLocks noGrp="1"/>
          </p:cNvSpPr>
          <p:nvPr>
            <p:ph sz="quarter" idx="1"/>
          </p:nvPr>
        </p:nvSpPr>
        <p:spPr>
          <a:xfrm>
            <a:off x="1905000" y="1295400"/>
            <a:ext cx="6781800" cy="3505200"/>
          </a:xfrm>
        </p:spPr>
        <p:txBody>
          <a:bodyPr>
            <a:noAutofit/>
          </a:bodyPr>
          <a:lstStyle/>
          <a:p>
            <a:pPr>
              <a:buNone/>
            </a:pPr>
            <a:endParaRPr lang="en-US" sz="4200" baseline="30000" dirty="0" smtClean="0"/>
          </a:p>
          <a:p>
            <a:pPr>
              <a:buNone/>
            </a:pPr>
            <a:r>
              <a:rPr lang="en-US" sz="4200" baseline="30000" dirty="0" smtClean="0"/>
              <a:t>10.  that the BDS movement is growing fast around the world and that the movement is the most effective non-violent method to get Israel to stop its assault on the Palestinians and their lands?</a:t>
            </a:r>
            <a:endParaRPr lang="en-US" sz="4200" dirty="0"/>
          </a:p>
        </p:txBody>
      </p:sp>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itle 1"/>
          <p:cNvSpPr txBox="1">
            <a:spLocks/>
          </p:cNvSpPr>
          <p:nvPr/>
        </p:nvSpPr>
        <p:spPr>
          <a:xfrm>
            <a:off x="457200" y="-30480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Do You Know</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05000" y="1600200"/>
            <a:ext cx="6781800" cy="2743200"/>
          </a:xfrm>
        </p:spPr>
        <p:txBody>
          <a:bodyPr>
            <a:noAutofit/>
          </a:bodyPr>
          <a:lstStyle/>
          <a:p>
            <a:pPr>
              <a:buNone/>
            </a:pPr>
            <a:r>
              <a:rPr lang="en-US" sz="4200" baseline="30000" dirty="0" smtClean="0"/>
              <a:t>11.</a:t>
            </a:r>
            <a:r>
              <a:rPr lang="en-US" sz="4200" dirty="0" smtClean="0"/>
              <a:t> </a:t>
            </a:r>
            <a:r>
              <a:rPr lang="en-US" sz="4200" baseline="30000" dirty="0" smtClean="0"/>
              <a:t> Do you know that in the latest attacks on Gaza over 300 children were killed? </a:t>
            </a:r>
            <a:r>
              <a:rPr lang="en-US" sz="4200" i="1" baseline="30000" dirty="0" smtClean="0"/>
              <a:t>This is perhaps more than the number of children killed in Bethlehem at the hands of Herod the Great.</a:t>
            </a:r>
            <a:endParaRPr lang="en-US" sz="4200" dirty="0"/>
          </a:p>
        </p:txBody>
      </p:sp>
      <p:pic>
        <p:nvPicPr>
          <p:cNvPr id="3073"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5" name="Title 1"/>
          <p:cNvSpPr>
            <a:spLocks noGrp="1"/>
          </p:cNvSpPr>
          <p:nvPr>
            <p:ph type="title"/>
          </p:nvPr>
        </p:nvSpPr>
        <p:spPr>
          <a:xfrm>
            <a:off x="457200" y="-304800"/>
            <a:ext cx="8229600" cy="1143000"/>
          </a:xfrm>
        </p:spPr>
        <p:txBody>
          <a:bodyPr/>
          <a:lstStyle/>
          <a:p>
            <a:r>
              <a:rPr lang="en-US" dirty="0" smtClean="0"/>
              <a:t>Do You Know</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1" descr="C:\Users\lenovo\Pictures\knowledge.png"/>
          <p:cNvPicPr>
            <a:picLocks noChangeAspect="1" noChangeArrowheads="1"/>
          </p:cNvPicPr>
          <p:nvPr/>
        </p:nvPicPr>
        <p:blipFill>
          <a:blip r:embed="rId2" cstate="print"/>
          <a:srcRect/>
          <a:stretch>
            <a:fillRect/>
          </a:stretch>
        </p:blipFill>
        <p:spPr bwMode="auto">
          <a:xfrm>
            <a:off x="304800" y="1600200"/>
            <a:ext cx="1504950" cy="1504950"/>
          </a:xfrm>
          <a:prstGeom prst="rect">
            <a:avLst/>
          </a:prstGeom>
          <a:noFill/>
        </p:spPr>
      </p:pic>
      <p:sp>
        <p:nvSpPr>
          <p:cNvPr id="6" name="TextBox 5"/>
          <p:cNvSpPr txBox="1"/>
          <p:nvPr/>
        </p:nvSpPr>
        <p:spPr>
          <a:xfrm>
            <a:off x="2209800" y="1600200"/>
            <a:ext cx="5562600" cy="1323439"/>
          </a:xfrm>
          <a:prstGeom prst="rect">
            <a:avLst/>
          </a:prstGeom>
          <a:noFill/>
        </p:spPr>
        <p:txBody>
          <a:bodyPr wrap="square" rtlCol="0">
            <a:spAutoFit/>
          </a:bodyPr>
          <a:lstStyle/>
          <a:p>
            <a:pPr algn="ctr"/>
            <a:r>
              <a:rPr lang="en-US" sz="4000" dirty="0" smtClean="0"/>
              <a:t>12. That YOU can make a difference</a:t>
            </a:r>
            <a:endParaRPr lang="en-US" sz="4000" dirty="0"/>
          </a:p>
        </p:txBody>
      </p:sp>
      <p:sp>
        <p:nvSpPr>
          <p:cNvPr id="7" name="TextBox 6"/>
          <p:cNvSpPr txBox="1"/>
          <p:nvPr/>
        </p:nvSpPr>
        <p:spPr>
          <a:xfrm>
            <a:off x="533400" y="3581400"/>
            <a:ext cx="8382000" cy="1446550"/>
          </a:xfrm>
          <a:prstGeom prst="rect">
            <a:avLst/>
          </a:prstGeom>
          <a:noFill/>
        </p:spPr>
        <p:txBody>
          <a:bodyPr wrap="square" rtlCol="0">
            <a:spAutoFit/>
          </a:bodyPr>
          <a:lstStyle/>
          <a:p>
            <a:r>
              <a:rPr lang="en-US" sz="2200" b="1" dirty="0" smtClean="0"/>
              <a:t>‘I can do all things through Christ</a:t>
            </a:r>
            <a:r>
              <a:rPr lang="en-US" sz="2200" b="1" baseline="30000" dirty="0" smtClean="0"/>
              <a:t> </a:t>
            </a:r>
            <a:r>
              <a:rPr lang="en-US" sz="2200" b="1" dirty="0" smtClean="0"/>
              <a:t>who strengthens me’. Philippians 4:13</a:t>
            </a:r>
          </a:p>
          <a:p>
            <a:endParaRPr lang="en-US" sz="2200" b="1" dirty="0" smtClean="0"/>
          </a:p>
          <a:p>
            <a:endParaRPr lang="en-US" sz="2200" b="1" dirty="0"/>
          </a:p>
        </p:txBody>
      </p:sp>
      <p:sp>
        <p:nvSpPr>
          <p:cNvPr id="10" name="Title 1"/>
          <p:cNvSpPr>
            <a:spLocks noGrp="1"/>
          </p:cNvSpPr>
          <p:nvPr>
            <p:ph type="title"/>
          </p:nvPr>
        </p:nvSpPr>
        <p:spPr>
          <a:xfrm>
            <a:off x="457200" y="-304800"/>
            <a:ext cx="8229600" cy="1143000"/>
          </a:xfrm>
        </p:spPr>
        <p:txBody>
          <a:bodyPr/>
          <a:lstStyle/>
          <a:p>
            <a:r>
              <a:rPr lang="en-US" dirty="0" smtClean="0"/>
              <a:t>Do You Know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sz="4000" dirty="0" smtClean="0"/>
              <a:t>And of politics!</a:t>
            </a:r>
            <a:endParaRPr lang="en-US" sz="4000" dirty="0"/>
          </a:p>
        </p:txBody>
      </p:sp>
      <p:sp>
        <p:nvSpPr>
          <p:cNvPr id="2" name="Title 1"/>
          <p:cNvSpPr>
            <a:spLocks noGrp="1"/>
          </p:cNvSpPr>
          <p:nvPr>
            <p:ph type="ctrTitle"/>
          </p:nvPr>
        </p:nvSpPr>
        <p:spPr>
          <a:xfrm>
            <a:off x="685800" y="-152400"/>
            <a:ext cx="7772400" cy="1752600"/>
          </a:xfrm>
        </p:spPr>
        <p:txBody>
          <a:bodyPr/>
          <a:lstStyle/>
          <a:p>
            <a:r>
              <a:rPr lang="en-US" dirty="0" smtClean="0"/>
              <a:t>Men and Women of God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4400" b="1" baseline="30000" dirty="0"/>
              <a:t>What to do</a:t>
            </a:r>
            <a:r>
              <a:rPr lang="en-US" sz="4400" b="1" baseline="30000" dirty="0" smtClean="0"/>
              <a:t>?</a:t>
            </a:r>
            <a:r>
              <a:rPr lang="en-US" sz="4400" baseline="30000" dirty="0" smtClean="0"/>
              <a:t> </a:t>
            </a:r>
            <a:r>
              <a:rPr lang="en-US" sz="4400" dirty="0" smtClean="0"/>
              <a:t> </a:t>
            </a:r>
            <a:r>
              <a:rPr lang="en-US" sz="4400" baseline="30000" dirty="0" smtClean="0"/>
              <a:t>Dream</a:t>
            </a:r>
            <a:endParaRPr lang="en-US" sz="4400" dirty="0"/>
          </a:p>
        </p:txBody>
      </p:sp>
      <p:pic>
        <p:nvPicPr>
          <p:cNvPr id="2049" name="Picture 1"/>
          <p:cNvPicPr>
            <a:picLocks noGrp="1" noChangeAspect="1" noChangeArrowheads="1"/>
          </p:cNvPicPr>
          <p:nvPr>
            <p:ph sz="quarter" idx="1"/>
          </p:nvPr>
        </p:nvPicPr>
        <p:blipFill>
          <a:blip r:embed="rId2" cstate="print"/>
          <a:srcRect/>
          <a:stretch>
            <a:fillRect/>
          </a:stretch>
        </p:blipFill>
        <p:spPr bwMode="auto">
          <a:xfrm>
            <a:off x="381000" y="1872456"/>
            <a:ext cx="4114800" cy="3981450"/>
          </a:xfrm>
          <a:prstGeom prst="rect">
            <a:avLst/>
          </a:prstGeom>
          <a:noFill/>
          <a:ln w="9525">
            <a:noFill/>
            <a:miter lim="800000"/>
            <a:headEnd/>
            <a:tailEnd/>
          </a:ln>
          <a:effectLst>
            <a:outerShdw blurRad="50800" dist="38100" dir="2700000">
              <a:srgbClr val="000000">
                <a:alpha val="43000"/>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4648200" y="1888067"/>
            <a:ext cx="4114800" cy="3962400"/>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Challenges</a:t>
            </a:r>
            <a:endParaRPr lang="en-US" dirty="0"/>
          </a:p>
        </p:txBody>
      </p:sp>
      <p:sp>
        <p:nvSpPr>
          <p:cNvPr id="7" name="TextBox 6"/>
          <p:cNvSpPr txBox="1"/>
          <p:nvPr/>
        </p:nvSpPr>
        <p:spPr>
          <a:xfrm>
            <a:off x="533400" y="1828800"/>
            <a:ext cx="8229600" cy="4165242"/>
          </a:xfrm>
          <a:prstGeom prst="rect">
            <a:avLst/>
          </a:prstGeom>
          <a:noFill/>
        </p:spPr>
        <p:txBody>
          <a:bodyPr wrap="square" rtlCol="0">
            <a:spAutoFit/>
          </a:bodyPr>
          <a:lstStyle/>
          <a:p>
            <a:pPr lvl="0">
              <a:spcAft>
                <a:spcPts val="600"/>
              </a:spcAft>
            </a:pPr>
            <a:r>
              <a:rPr lang="en-US" sz="3200" b="1" baseline="30000" dirty="0" smtClean="0"/>
              <a:t>1. The continuing occupation of the West Bank</a:t>
            </a:r>
          </a:p>
          <a:p>
            <a:pPr lvl="0">
              <a:spcAft>
                <a:spcPts val="600"/>
              </a:spcAft>
            </a:pPr>
            <a:r>
              <a:rPr lang="en-US" sz="3200" b="1" baseline="30000" dirty="0" smtClean="0"/>
              <a:t>2. The establishment and expansion of illegal Jewish settlements in the West Bank and Arab East Jerusalem</a:t>
            </a:r>
          </a:p>
          <a:p>
            <a:pPr lvl="0">
              <a:spcAft>
                <a:spcPts val="600"/>
              </a:spcAft>
            </a:pPr>
            <a:r>
              <a:rPr lang="en-US" sz="3200" b="1" baseline="30000" dirty="0" smtClean="0"/>
              <a:t>3. The choking blockade and siege of Gaza</a:t>
            </a:r>
          </a:p>
          <a:p>
            <a:pPr lvl="0">
              <a:spcAft>
                <a:spcPts val="600"/>
              </a:spcAft>
            </a:pPr>
            <a:r>
              <a:rPr lang="en-US" sz="3200" b="1" baseline="30000" dirty="0" smtClean="0"/>
              <a:t>4. Numerous and repeated failed peace negotiations</a:t>
            </a:r>
          </a:p>
          <a:p>
            <a:pPr lvl="0">
              <a:spcAft>
                <a:spcPts val="600"/>
              </a:spcAft>
            </a:pPr>
            <a:r>
              <a:rPr lang="en-US" sz="3200" b="1" baseline="30000" dirty="0" smtClean="0"/>
              <a:t>5. The United States' absurd bias towards Israel and its inability to pressure Israel to make concessions that would lead to the success of peace negotiations.</a:t>
            </a:r>
          </a:p>
          <a:p>
            <a:pPr lvl="0">
              <a:spcAft>
                <a:spcPts val="600"/>
              </a:spcAft>
            </a:pPr>
            <a:r>
              <a:rPr lang="en-US" sz="3200" b="1" baseline="30000" dirty="0" smtClean="0"/>
              <a:t>6. Millions of refugees who were ethnically cleansed and never compensated or repatriated.</a:t>
            </a:r>
          </a:p>
          <a:p>
            <a:pPr>
              <a:spcAft>
                <a:spcPts val="600"/>
              </a:spcAft>
            </a:pPr>
            <a:r>
              <a:rPr lang="en-US" sz="3200" b="1" baseline="30000" dirty="0" smtClean="0"/>
              <a:t>7. US media bias</a:t>
            </a:r>
            <a:endParaRPr lang="en-US" sz="32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6" name="TextBox 5"/>
          <p:cNvSpPr txBox="1"/>
          <p:nvPr/>
        </p:nvSpPr>
        <p:spPr>
          <a:xfrm>
            <a:off x="914399" y="1676400"/>
            <a:ext cx="7543801" cy="5262979"/>
          </a:xfrm>
          <a:prstGeom prst="rect">
            <a:avLst/>
          </a:prstGeom>
          <a:noFill/>
          <a:effectLst>
            <a:outerShdw blurRad="50800" dist="38100" dir="2700000">
              <a:srgbClr val="000000">
                <a:alpha val="43000"/>
              </a:srgbClr>
            </a:outerShdw>
          </a:effectLst>
        </p:spPr>
        <p:txBody>
          <a:bodyPr wrap="square" rtlCol="0">
            <a:spAutoFit/>
          </a:bodyPr>
          <a:lstStyle/>
          <a:p>
            <a:pPr lvl="0"/>
            <a:endParaRPr lang="en-US" sz="4800" b="1" baseline="30000" dirty="0" smtClean="0">
              <a:solidFill>
                <a:schemeClr val="bg2">
                  <a:lumMod val="10000"/>
                </a:schemeClr>
              </a:solidFill>
            </a:endParaRPr>
          </a:p>
          <a:p>
            <a:pPr lvl="0"/>
            <a:r>
              <a:rPr lang="en-US" sz="4800" b="1" baseline="30000" dirty="0" smtClean="0"/>
              <a:t>1. Israeli settlements: The BDS   movement is the most effective no-violent way to do so.</a:t>
            </a:r>
          </a:p>
          <a:p>
            <a:pPr lvl="0"/>
            <a:r>
              <a:rPr lang="en-US" sz="4800" b="1" baseline="30000" dirty="0" smtClean="0"/>
              <a:t>2. Congress:</a:t>
            </a:r>
            <a:r>
              <a:rPr lang="en-US" sz="4800" b="1" dirty="0" smtClean="0"/>
              <a:t> </a:t>
            </a:r>
            <a:r>
              <a:rPr lang="en-US" sz="4800" b="1" baseline="30000" dirty="0" smtClean="0"/>
              <a:t>Expose the hypocrisy of the US Congress</a:t>
            </a:r>
          </a:p>
          <a:p>
            <a:pPr lvl="0"/>
            <a:r>
              <a:rPr lang="en-US" sz="4800" b="1" baseline="30000" dirty="0" smtClean="0"/>
              <a:t>3.</a:t>
            </a:r>
            <a:r>
              <a:rPr lang="en-US" sz="4800" b="1" dirty="0" smtClean="0"/>
              <a:t> </a:t>
            </a:r>
            <a:r>
              <a:rPr lang="en-US" sz="4800" b="1" baseline="30000" dirty="0" smtClean="0"/>
              <a:t>Christian Zionism: Provide a biblical alternative</a:t>
            </a:r>
          </a:p>
          <a:p>
            <a:endParaRPr lang="en-US" sz="48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http://media-cache-ec0.pinimg.com/736x/fb/d1/b3/fbd1b3af647a1ecaeadbeaf49e9c2382.jpg"/>
          <p:cNvPicPr>
            <a:picLocks noChangeAspect="1" noChangeArrowheads="1"/>
          </p:cNvPicPr>
          <p:nvPr/>
        </p:nvPicPr>
        <p:blipFill>
          <a:blip r:embed="rId2" cstate="print"/>
          <a:srcRect/>
          <a:stretch>
            <a:fillRect/>
          </a:stretch>
        </p:blipFill>
        <p:spPr bwMode="auto">
          <a:xfrm>
            <a:off x="1" y="-1"/>
            <a:ext cx="9170386" cy="6874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3276600"/>
            <a:ext cx="8458200" cy="1752600"/>
          </a:xfrm>
        </p:spPr>
        <p:txBody>
          <a:bodyPr>
            <a:noAutofit/>
          </a:bodyPr>
          <a:lstStyle/>
          <a:p>
            <a:r>
              <a:rPr lang="en-US" sz="4400" dirty="0" smtClean="0"/>
              <a:t>“Let my People Go!”</a:t>
            </a:r>
            <a:endParaRPr lang="en-US" sz="4400" dirty="0"/>
          </a:p>
        </p:txBody>
      </p:sp>
      <p:sp>
        <p:nvSpPr>
          <p:cNvPr id="3" name="Title 2"/>
          <p:cNvSpPr>
            <a:spLocks noGrp="1"/>
          </p:cNvSpPr>
          <p:nvPr>
            <p:ph type="ctrTitle"/>
          </p:nvPr>
        </p:nvSpPr>
        <p:spPr>
          <a:xfrm>
            <a:off x="685800" y="-152400"/>
            <a:ext cx="7772400" cy="1752600"/>
          </a:xfrm>
        </p:spPr>
        <p:txBody>
          <a:bodyPr/>
          <a:lstStyle/>
          <a:p>
            <a:r>
              <a:rPr lang="en-US" dirty="0" smtClean="0"/>
              <a:t>Moses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Judges</a:t>
            </a:r>
            <a:endParaRPr lang="en-US" dirty="0"/>
          </a:p>
        </p:txBody>
      </p:sp>
      <p:sp>
        <p:nvSpPr>
          <p:cNvPr id="3" name="Content Placeholder 2"/>
          <p:cNvSpPr>
            <a:spLocks noGrp="1"/>
          </p:cNvSpPr>
          <p:nvPr>
            <p:ph sz="quarter" idx="1"/>
          </p:nvPr>
        </p:nvSpPr>
        <p:spPr>
          <a:xfrm>
            <a:off x="716280" y="1981200"/>
            <a:ext cx="7970520" cy="1825752"/>
          </a:xfrm>
        </p:spPr>
        <p:txBody>
          <a:bodyPr/>
          <a:lstStyle/>
          <a:p>
            <a:r>
              <a:rPr lang="en-US" sz="2800" dirty="0" smtClean="0"/>
              <a:t>Gideon, Samson, Deborah and Samuel</a:t>
            </a:r>
          </a:p>
          <a:p>
            <a:pPr>
              <a:buNone/>
            </a:pPr>
            <a:endParaRPr lang="en-US" sz="2800" dirty="0" smtClean="0"/>
          </a:p>
          <a:p>
            <a:r>
              <a:rPr lang="en-US" sz="2800" dirty="0" smtClean="0"/>
              <a:t>Good and bad political leaders</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Kings</a:t>
            </a:r>
            <a:endParaRPr lang="en-US" dirty="0"/>
          </a:p>
        </p:txBody>
      </p:sp>
      <p:sp>
        <p:nvSpPr>
          <p:cNvPr id="3" name="Content Placeholder 2"/>
          <p:cNvSpPr>
            <a:spLocks noGrp="1"/>
          </p:cNvSpPr>
          <p:nvPr>
            <p:ph sz="quarter" idx="1"/>
          </p:nvPr>
        </p:nvSpPr>
        <p:spPr/>
        <p:txBody>
          <a:bodyPr/>
          <a:lstStyle/>
          <a:p>
            <a:pPr algn="ctr">
              <a:buNone/>
            </a:pPr>
            <a:endParaRPr lang="en-US" dirty="0" smtClean="0"/>
          </a:p>
          <a:p>
            <a:pPr algn="ctr">
              <a:buNone/>
            </a:pPr>
            <a:endParaRPr lang="en-US" dirty="0"/>
          </a:p>
          <a:p>
            <a:pPr algn="ctr">
              <a:buNone/>
            </a:pPr>
            <a:r>
              <a:rPr lang="en-US" dirty="0" smtClean="0"/>
              <a:t>The </a:t>
            </a:r>
            <a:r>
              <a:rPr lang="en-US" dirty="0"/>
              <a:t>records of the  books of Samuel, Kings, and </a:t>
            </a:r>
            <a:r>
              <a:rPr lang="en-US" dirty="0" smtClean="0"/>
              <a:t>Chronicles:</a:t>
            </a:r>
          </a:p>
          <a:p>
            <a:pPr algn="ctr">
              <a:buNone/>
            </a:pPr>
            <a:r>
              <a:rPr lang="en-US" dirty="0" smtClean="0"/>
              <a:t>Good and bad Kings</a:t>
            </a:r>
          </a:p>
          <a:p>
            <a:pPr algn="ctr">
              <a:buNone/>
            </a:pPr>
            <a:r>
              <a:rPr lang="en-US" dirty="0" smtClean="0"/>
              <a:t>Good and bad politicians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Prophets</a:t>
            </a:r>
            <a:endParaRPr lang="en-US" dirty="0"/>
          </a:p>
        </p:txBody>
      </p:sp>
      <p:sp>
        <p:nvSpPr>
          <p:cNvPr id="3" name="Content Placeholder 2"/>
          <p:cNvSpPr>
            <a:spLocks noGrp="1"/>
          </p:cNvSpPr>
          <p:nvPr>
            <p:ph sz="quarter" idx="1"/>
          </p:nvPr>
        </p:nvSpPr>
        <p:spPr>
          <a:xfrm>
            <a:off x="301752" y="1908048"/>
            <a:ext cx="8503920" cy="3121152"/>
          </a:xfrm>
        </p:spPr>
        <p:txBody>
          <a:bodyPr/>
          <a:lstStyle/>
          <a:p>
            <a:pPr algn="ctr">
              <a:buNone/>
            </a:pPr>
            <a:r>
              <a:rPr lang="en-US" dirty="0"/>
              <a:t>Isaiah, Jeremiah, Amos, </a:t>
            </a:r>
            <a:r>
              <a:rPr lang="en-US" dirty="0" smtClean="0"/>
              <a:t>Hosea, Deborah  </a:t>
            </a:r>
          </a:p>
          <a:p>
            <a:pPr algn="ctr">
              <a:buNone/>
            </a:pPr>
            <a:r>
              <a:rPr lang="en-US" dirty="0" smtClean="0"/>
              <a:t>and Micah</a:t>
            </a:r>
          </a:p>
          <a:p>
            <a:pPr algn="ctr">
              <a:buNone/>
            </a:pPr>
            <a:endParaRPr lang="en-US" dirty="0" smtClean="0"/>
          </a:p>
          <a:p>
            <a:pPr algn="ctr">
              <a:buNone/>
            </a:pPr>
            <a:r>
              <a:rPr lang="en-US" dirty="0"/>
              <a:t>A</a:t>
            </a:r>
            <a:r>
              <a:rPr lang="en-US" dirty="0" smtClean="0"/>
              <a:t>ll </a:t>
            </a:r>
            <a:r>
              <a:rPr lang="en-US" dirty="0"/>
              <a:t>men and women of God who addressed the political issues of their times and confronted kings, priests and the masses.</a:t>
            </a:r>
          </a:p>
          <a:p>
            <a:pPr algn="ct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Jonah</a:t>
            </a:r>
          </a:p>
        </p:txBody>
      </p:sp>
      <p:sp>
        <p:nvSpPr>
          <p:cNvPr id="3" name="Content Placeholder 2"/>
          <p:cNvSpPr>
            <a:spLocks noGrp="1"/>
          </p:cNvSpPr>
          <p:nvPr>
            <p:ph sz="quarter" idx="1"/>
          </p:nvPr>
        </p:nvSpPr>
        <p:spPr>
          <a:xfrm>
            <a:off x="457200" y="1295400"/>
            <a:ext cx="8229600" cy="4525963"/>
          </a:xfrm>
        </p:spPr>
        <p:txBody>
          <a:bodyPr/>
          <a:lstStyle/>
          <a:p>
            <a:endParaRPr lang="en-US" dirty="0" smtClean="0"/>
          </a:p>
          <a:p>
            <a:endParaRPr lang="en-US" dirty="0"/>
          </a:p>
          <a:p>
            <a:pPr algn="ctr">
              <a:buNone/>
            </a:pPr>
            <a:endParaRPr lang="en-US" dirty="0" smtClean="0"/>
          </a:p>
          <a:p>
            <a:pPr algn="ctr">
              <a:buNone/>
            </a:pPr>
            <a:r>
              <a:rPr lang="en-US" dirty="0" smtClean="0"/>
              <a:t> </a:t>
            </a:r>
            <a:r>
              <a:rPr lang="en-US" dirty="0"/>
              <a:t>God changed his political worldview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1521</TotalTime>
  <Words>1374</Words>
  <Application>Microsoft Macintosh PowerPoint</Application>
  <PresentationFormat>On-screen Show (4:3)</PresentationFormat>
  <Paragraphs>181</Paragraphs>
  <Slides>43</Slides>
  <Notes>0</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Civic</vt:lpstr>
      <vt:lpstr> Definition of Politics (Webster’s Dictionary) </vt:lpstr>
      <vt:lpstr>Slide 2</vt:lpstr>
      <vt:lpstr>Slide 3</vt:lpstr>
      <vt:lpstr>Men and Women of God</vt:lpstr>
      <vt:lpstr>Moses</vt:lpstr>
      <vt:lpstr> The Judges</vt:lpstr>
      <vt:lpstr>The Kings</vt:lpstr>
      <vt:lpstr>The Prophets</vt:lpstr>
      <vt:lpstr>Jonah</vt:lpstr>
      <vt:lpstr>The birth of Jesus</vt:lpstr>
      <vt:lpstr>Early Christians</vt:lpstr>
      <vt:lpstr>The Book of Revelation </vt:lpstr>
      <vt:lpstr>Sermon on the Mount</vt:lpstr>
      <vt:lpstr>Abraham: Instructor of Justice    Genesis 18:19</vt:lpstr>
      <vt:lpstr>Deuteronomy 16:19</vt:lpstr>
      <vt:lpstr>Deuteronomy 16:20  English Standard Version</vt:lpstr>
      <vt:lpstr>Psalm 37:28</vt:lpstr>
      <vt:lpstr>Psalm 106:3</vt:lpstr>
      <vt:lpstr>Isaiah 1:17</vt:lpstr>
      <vt:lpstr>Isaiah 5:7</vt:lpstr>
      <vt:lpstr>Isaiah 59:15</vt:lpstr>
      <vt:lpstr>Amos 5:24</vt:lpstr>
      <vt:lpstr>Micah 6:6-9</vt:lpstr>
      <vt:lpstr>Zechariah 7:9</vt:lpstr>
      <vt:lpstr>Slide 25</vt:lpstr>
      <vt:lpstr>Proverb 24:11-12</vt:lpstr>
      <vt:lpstr>Do You Know</vt:lpstr>
      <vt:lpstr> 1. that God loves both Israelis and Palestinians equally and wishes for them to live in peace and equality in Israel-Palestine?</vt:lpstr>
      <vt:lpstr>Do You Know</vt:lpstr>
      <vt:lpstr>          </vt:lpstr>
      <vt:lpstr>Do You Know</vt:lpstr>
      <vt:lpstr>Do You Know</vt:lpstr>
      <vt:lpstr>Do You Know</vt:lpstr>
      <vt:lpstr> </vt:lpstr>
      <vt:lpstr> </vt:lpstr>
      <vt:lpstr> </vt:lpstr>
      <vt:lpstr> </vt:lpstr>
      <vt:lpstr>Do You Know</vt:lpstr>
      <vt:lpstr>Do You Know</vt:lpstr>
      <vt:lpstr>What to do?  Dream</vt:lpstr>
      <vt:lpstr>Challenges</vt:lpstr>
      <vt:lpstr>Our Focus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Webster’s Dictionary  Definition of Politics</dc:title>
  <dc:creator>Alex</dc:creator>
  <cp:lastModifiedBy>MacEnthusiasts</cp:lastModifiedBy>
  <cp:revision>91</cp:revision>
  <dcterms:created xsi:type="dcterms:W3CDTF">2014-09-11T10:43:52Z</dcterms:created>
  <dcterms:modified xsi:type="dcterms:W3CDTF">2014-09-11T10:47:28Z</dcterms:modified>
</cp:coreProperties>
</file>