
<file path=[Content_Types].xml><?xml version="1.0" encoding="utf-8"?>
<Types xmlns="http://schemas.openxmlformats.org/package/2006/content-types">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9"/>
  </p:notesMasterIdLst>
  <p:handoutMasterIdLst>
    <p:handoutMasterId r:id="rId30"/>
  </p:handoutMasterIdLst>
  <p:sldIdLst>
    <p:sldId id="256" r:id="rId3"/>
    <p:sldId id="265" r:id="rId4"/>
    <p:sldId id="330" r:id="rId5"/>
    <p:sldId id="322" r:id="rId6"/>
    <p:sldId id="335" r:id="rId7"/>
    <p:sldId id="332" r:id="rId8"/>
    <p:sldId id="323" r:id="rId9"/>
    <p:sldId id="259" r:id="rId10"/>
    <p:sldId id="336" r:id="rId11"/>
    <p:sldId id="309" r:id="rId12"/>
    <p:sldId id="327" r:id="rId13"/>
    <p:sldId id="318" r:id="rId14"/>
    <p:sldId id="307" r:id="rId15"/>
    <p:sldId id="277" r:id="rId16"/>
    <p:sldId id="324" r:id="rId17"/>
    <p:sldId id="313" r:id="rId18"/>
    <p:sldId id="270" r:id="rId19"/>
    <p:sldId id="311" r:id="rId20"/>
    <p:sldId id="294" r:id="rId21"/>
    <p:sldId id="312" r:id="rId22"/>
    <p:sldId id="292" r:id="rId23"/>
    <p:sldId id="274" r:id="rId24"/>
    <p:sldId id="315" r:id="rId25"/>
    <p:sldId id="316" r:id="rId26"/>
    <p:sldId id="354" r:id="rId27"/>
    <p:sldId id="287"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433" autoAdjust="0"/>
  </p:normalViewPr>
  <p:slideViewPr>
    <p:cSldViewPr>
      <p:cViewPr varScale="1">
        <p:scale>
          <a:sx n="114" d="100"/>
          <a:sy n="114" d="100"/>
        </p:scale>
        <p:origin x="84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extLst>
              <c:ext xmlns:c16="http://schemas.microsoft.com/office/drawing/2014/chart" uri="{C3380CC4-5D6E-409C-BE32-E72D297353CC}">
                <c16:uniqueId val="{00000001-3746-462C-823B-F4DEEE065599}"/>
              </c:ext>
            </c:extLst>
          </c:dPt>
          <c:dPt>
            <c:idx val="1"/>
            <c:invertIfNegative val="0"/>
            <c:bubble3D val="0"/>
            <c:extLst>
              <c:ext xmlns:c16="http://schemas.microsoft.com/office/drawing/2014/chart" uri="{C3380CC4-5D6E-409C-BE32-E72D297353CC}">
                <c16:uniqueId val="{00000003-3746-462C-823B-F4DEEE065599}"/>
              </c:ext>
            </c:extLst>
          </c:dPt>
          <c:dPt>
            <c:idx val="2"/>
            <c:invertIfNegative val="0"/>
            <c:bubble3D val="0"/>
            <c:extLst>
              <c:ext xmlns:c16="http://schemas.microsoft.com/office/drawing/2014/chart" uri="{C3380CC4-5D6E-409C-BE32-E72D297353CC}">
                <c16:uniqueId val="{00000005-3746-462C-823B-F4DEEE065599}"/>
              </c:ext>
            </c:extLst>
          </c:dPt>
          <c:dPt>
            <c:idx val="3"/>
            <c:invertIfNegative val="0"/>
            <c:bubble3D val="0"/>
            <c:extLst>
              <c:ext xmlns:c16="http://schemas.microsoft.com/office/drawing/2014/chart" uri="{C3380CC4-5D6E-409C-BE32-E72D297353CC}">
                <c16:uniqueId val="{00000007-3746-462C-823B-F4DEEE065599}"/>
              </c:ext>
            </c:extLst>
          </c:dPt>
          <c:dPt>
            <c:idx val="4"/>
            <c:invertIfNegative val="0"/>
            <c:bubble3D val="0"/>
            <c:extLst>
              <c:ext xmlns:c16="http://schemas.microsoft.com/office/drawing/2014/chart" uri="{C3380CC4-5D6E-409C-BE32-E72D297353CC}">
                <c16:uniqueId val="{00000009-3746-462C-823B-F4DEEE065599}"/>
              </c:ext>
            </c:extLst>
          </c:dPt>
          <c:dPt>
            <c:idx val="5"/>
            <c:invertIfNegative val="0"/>
            <c:bubble3D val="0"/>
            <c:extLst>
              <c:ext xmlns:c16="http://schemas.microsoft.com/office/drawing/2014/chart" uri="{C3380CC4-5D6E-409C-BE32-E72D297353CC}">
                <c16:uniqueId val="{0000000B-3746-462C-823B-F4DEEE065599}"/>
              </c:ext>
            </c:extLst>
          </c:dPt>
          <c:dPt>
            <c:idx val="6"/>
            <c:invertIfNegative val="0"/>
            <c:bubble3D val="0"/>
            <c:extLst>
              <c:ext xmlns:c16="http://schemas.microsoft.com/office/drawing/2014/chart" uri="{C3380CC4-5D6E-409C-BE32-E72D297353CC}">
                <c16:uniqueId val="{0000000D-3746-462C-823B-F4DEEE065599}"/>
              </c:ext>
            </c:extLst>
          </c:dPt>
          <c:dPt>
            <c:idx val="7"/>
            <c:invertIfNegative val="0"/>
            <c:bubble3D val="0"/>
            <c:extLst>
              <c:ext xmlns:c16="http://schemas.microsoft.com/office/drawing/2014/chart" uri="{C3380CC4-5D6E-409C-BE32-E72D297353CC}">
                <c16:uniqueId val="{0000000F-3746-462C-823B-F4DEEE065599}"/>
              </c:ext>
            </c:extLst>
          </c:dPt>
          <c:dPt>
            <c:idx val="8"/>
            <c:invertIfNegative val="0"/>
            <c:bubble3D val="0"/>
            <c:extLst>
              <c:ext xmlns:c16="http://schemas.microsoft.com/office/drawing/2014/chart" uri="{C3380CC4-5D6E-409C-BE32-E72D297353CC}">
                <c16:uniqueId val="{00000011-3746-462C-823B-F4DEEE065599}"/>
              </c:ext>
            </c:extLst>
          </c:dPt>
          <c:dLbls>
            <c:dLbl>
              <c:idx val="0"/>
              <c:layout>
                <c:manualLayout>
                  <c:x val="-2.48015873015873E-2"/>
                  <c:y val="-5.00768423230861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46-462C-823B-F4DEEE065599}"/>
                </c:ext>
              </c:extLst>
            </c:dLbl>
            <c:dLbl>
              <c:idx val="1"/>
              <c:tx>
                <c:rich>
                  <a:bodyPr/>
                  <a:lstStyle/>
                  <a:p>
                    <a:r>
                      <a:rPr lang="en-US" dirty="0"/>
                      <a:t>$228,206.60	</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746-462C-823B-F4DEEE065599}"/>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Sheet1!$A$2:$A$9</c:f>
              <c:strCache>
                <c:ptCount val="8"/>
                <c:pt idx="0">
                  <c:v>Property Taxes</c:v>
                </c:pt>
                <c:pt idx="1">
                  <c:v>Intergovernmental Revenue</c:v>
                </c:pt>
                <c:pt idx="2">
                  <c:v>Annexation Payment</c:v>
                </c:pt>
                <c:pt idx="3">
                  <c:v>Charges for Services</c:v>
                </c:pt>
                <c:pt idx="4">
                  <c:v>Grants &amp; Mining Effects</c:v>
                </c:pt>
                <c:pt idx="5">
                  <c:v>Misc/Other Financing</c:v>
                </c:pt>
                <c:pt idx="6">
                  <c:v>Fire Services</c:v>
                </c:pt>
                <c:pt idx="7">
                  <c:v>W/WW Revenue</c:v>
                </c:pt>
              </c:strCache>
            </c:strRef>
          </c:cat>
          <c:val>
            <c:numRef>
              <c:f>Sheet1!$B$2:$B$9</c:f>
              <c:numCache>
                <c:formatCode>"$"#,##0.00_);[Red]\("$"#,##0.00\)</c:formatCode>
                <c:ptCount val="8"/>
                <c:pt idx="0">
                  <c:v>645615.11</c:v>
                </c:pt>
                <c:pt idx="1">
                  <c:v>228206.6</c:v>
                </c:pt>
                <c:pt idx="2">
                  <c:v>343952</c:v>
                </c:pt>
                <c:pt idx="3">
                  <c:v>130632.62</c:v>
                </c:pt>
                <c:pt idx="4">
                  <c:v>187606.8</c:v>
                </c:pt>
                <c:pt idx="5">
                  <c:v>66698.5</c:v>
                </c:pt>
                <c:pt idx="6">
                  <c:v>36000</c:v>
                </c:pt>
                <c:pt idx="7">
                  <c:v>11874</c:v>
                </c:pt>
              </c:numCache>
            </c:numRef>
          </c:val>
          <c:extLst>
            <c:ext xmlns:c16="http://schemas.microsoft.com/office/drawing/2014/chart" uri="{C3380CC4-5D6E-409C-BE32-E72D297353CC}">
              <c16:uniqueId val="{00000012-3746-462C-823B-F4DEEE065599}"/>
            </c:ext>
          </c:extLst>
        </c:ser>
        <c:dLbls>
          <c:showLegendKey val="0"/>
          <c:showVal val="0"/>
          <c:showCatName val="0"/>
          <c:showSerName val="0"/>
          <c:showPercent val="0"/>
          <c:showBubbleSize val="0"/>
        </c:dLbls>
        <c:gapWidth val="100"/>
        <c:axId val="499792632"/>
        <c:axId val="499794592"/>
      </c:barChart>
      <c:valAx>
        <c:axId val="499794592"/>
        <c:scaling>
          <c:orientation val="minMax"/>
        </c:scaling>
        <c:delete val="1"/>
        <c:axPos val="b"/>
        <c:majorGridlines>
          <c:spPr>
            <a:ln w="9525" cap="flat" cmpd="sng" algn="ctr">
              <a:solidFill>
                <a:schemeClr val="tx2">
                  <a:lumMod val="15000"/>
                  <a:lumOff val="85000"/>
                </a:schemeClr>
              </a:solidFill>
              <a:round/>
            </a:ln>
            <a:effectLst/>
          </c:spPr>
        </c:majorGridlines>
        <c:numFmt formatCode="&quot;$&quot;#,##0.00_);[Red]\(&quot;$&quot;#,##0.00\)" sourceLinked="1"/>
        <c:majorTickMark val="none"/>
        <c:minorTickMark val="none"/>
        <c:tickLblPos val="nextTo"/>
        <c:crossAx val="499792632"/>
        <c:crosses val="autoZero"/>
        <c:crossBetween val="between"/>
      </c:valAx>
      <c:catAx>
        <c:axId val="499792632"/>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Where did we spend our money in 2023?</a:t>
            </a:r>
          </a:p>
          <a:p>
            <a:pPr>
              <a:defRPr/>
            </a:pPr>
            <a:endParaRPr lang="en-US" sz="1800" dirty="0"/>
          </a:p>
        </c:rich>
      </c:tx>
      <c:layout>
        <c:manualLayout>
          <c:xMode val="edge"/>
          <c:yMode val="edge"/>
          <c:x val="0.11498456790123458"/>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0D2E-4D49-96E3-53F87AE36AB3}"/>
              </c:ext>
            </c:extLst>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D2E-4D49-96E3-53F87AE36AB3}"/>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2E-4D49-96E3-53F87AE36AB3}"/>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2E-4D49-96E3-53F87AE36AB3}"/>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2E-4D49-96E3-53F87AE36AB3}"/>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D2E-4D49-96E3-53F87AE36AB3}"/>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613744.62</c:v>
                </c:pt>
                <c:pt idx="1">
                  <c:v>1234437.3500000001</c:v>
                </c:pt>
                <c:pt idx="2">
                  <c:v>125979.82</c:v>
                </c:pt>
                <c:pt idx="3">
                  <c:v>307899.8</c:v>
                </c:pt>
                <c:pt idx="4">
                  <c:v>36074.67</c:v>
                </c:pt>
                <c:pt idx="5">
                  <c:v>95342.52</c:v>
                </c:pt>
              </c:numCache>
            </c:numRef>
          </c:val>
          <c:extLst>
            <c:ext xmlns:c16="http://schemas.microsoft.com/office/drawing/2014/chart" uri="{C3380CC4-5D6E-409C-BE32-E72D297353CC}">
              <c16:uniqueId val="{0000000C-0D2E-4D49-96E3-53F87AE36AB3}"/>
            </c:ext>
          </c:extLst>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E-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0-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2-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4-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6-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8-0D2E-4D49-96E3-53F87AE36AB3}"/>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extLst>
            <c:ext xmlns:c16="http://schemas.microsoft.com/office/drawing/2014/chart" uri="{C3380CC4-5D6E-409C-BE32-E72D297353CC}">
              <c16:uniqueId val="{00000019-0D2E-4D49-96E3-53F87AE36AB3}"/>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7595722756877612"/>
          <c:y val="0.18100302566345872"/>
          <c:w val="0.16519757946923302"/>
          <c:h val="0.5733242198891804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2010-2023    </a:t>
            </a:r>
            <a:endParaRPr lang="en-US" dirty="0"/>
          </a:p>
        </c:rich>
      </c:tx>
      <c:layout>
        <c:manualLayout>
          <c:xMode val="edge"/>
          <c:yMode val="edge"/>
          <c:x val="0.18451337368956047"/>
          <c:y val="2.016806722689075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5832673372475839"/>
          <c:y val="0.14141176470588235"/>
          <c:w val="0.69724363934277001"/>
          <c:h val="0.77494713160854889"/>
        </c:manualLayout>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Sheet1!$A$2:$A$15</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Sheet1!$B$2:$B$15</c:f>
              <c:numCache>
                <c:formatCode>"$"#,##0.00_);[Red]\("$"#,##0.00\)</c:formatCode>
                <c:ptCount val="14"/>
                <c:pt idx="0">
                  <c:v>858779.73</c:v>
                </c:pt>
                <c:pt idx="1">
                  <c:v>502598.86</c:v>
                </c:pt>
                <c:pt idx="2">
                  <c:v>541357.04</c:v>
                </c:pt>
                <c:pt idx="3" formatCode="_(&quot;$&quot;* #,##0.00_);_(&quot;$&quot;* \(#,##0.00\);_(&quot;$&quot;* &quot;-&quot;??_);_(@_)">
                  <c:v>550330.34</c:v>
                </c:pt>
                <c:pt idx="4" formatCode="_(&quot;$&quot;* #,##0.00_);_(&quot;$&quot;* \(#,##0.00\);_(&quot;$&quot;* &quot;-&quot;??_);_(@_)">
                  <c:v>524306.05000000005</c:v>
                </c:pt>
                <c:pt idx="5" formatCode="_(&quot;$&quot;* #,##0.00_);_(&quot;$&quot;* \(#,##0.00\);_(&quot;$&quot;* &quot;-&quot;??_);_(@_)">
                  <c:v>908629.44</c:v>
                </c:pt>
                <c:pt idx="6" formatCode="_(&quot;$&quot;* #,##0.00_);_(&quot;$&quot;* \(#,##0.00\);_(&quot;$&quot;* &quot;-&quot;??_);_(@_)">
                  <c:v>1338019.18</c:v>
                </c:pt>
                <c:pt idx="7" formatCode="_(&quot;$&quot;* #,##0.00_);_(&quot;$&quot;* \(#,##0.00\);_(&quot;$&quot;* &quot;-&quot;??_);_(@_)">
                  <c:v>1985058.1</c:v>
                </c:pt>
                <c:pt idx="8" formatCode="_(&quot;$&quot;* #,##0.00_);_(&quot;$&quot;* \(#,##0.00\);_(&quot;$&quot;* &quot;-&quot;??_);_(@_)">
                  <c:v>2350266.56</c:v>
                </c:pt>
                <c:pt idx="9">
                  <c:v>2135195.15</c:v>
                </c:pt>
                <c:pt idx="10">
                  <c:v>1862574.71</c:v>
                </c:pt>
                <c:pt idx="11">
                  <c:v>2253792.36</c:v>
                </c:pt>
                <c:pt idx="12" formatCode="#,##0">
                  <c:v>2266221</c:v>
                </c:pt>
                <c:pt idx="13" formatCode="General">
                  <c:v>2074227.32</c:v>
                </c:pt>
              </c:numCache>
            </c:numRef>
          </c:val>
          <c:extLst>
            <c:ext xmlns:c16="http://schemas.microsoft.com/office/drawing/2014/chart" uri="{C3380CC4-5D6E-409C-BE32-E72D297353CC}">
              <c16:uniqueId val="{00000000-37E3-40AE-8B45-62A3440C36D5}"/>
            </c:ext>
          </c:extLst>
        </c:ser>
        <c:ser>
          <c:idx val="1"/>
          <c:order val="1"/>
          <c:tx>
            <c:strRef>
              <c:f>Sheet1!$C$1</c:f>
              <c:strCache>
                <c:ptCount val="1"/>
                <c:pt idx="0">
                  <c:v>Ending Balance</c:v>
                </c:pt>
              </c:strCache>
            </c:strRef>
          </c:tx>
          <c:spPr>
            <a:solidFill>
              <a:schemeClr val="accent4"/>
            </a:solidFill>
            <a:ln>
              <a:noFill/>
            </a:ln>
            <a:effectLst/>
          </c:spPr>
          <c:invertIfNegative val="0"/>
          <c:cat>
            <c:numRef>
              <c:f>Sheet1!$A$2:$A$15</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Sheet1!$C$2:$C$15</c:f>
              <c:numCache>
                <c:formatCode>_("$"* #,##0.00_);_("$"* \(#,##0.00\);_("$"* "-"??_);_(@_)</c:formatCode>
                <c:ptCount val="14"/>
                <c:pt idx="0">
                  <c:v>502598.86</c:v>
                </c:pt>
                <c:pt idx="1">
                  <c:v>541357.04</c:v>
                </c:pt>
                <c:pt idx="2">
                  <c:v>550330.34</c:v>
                </c:pt>
                <c:pt idx="3">
                  <c:v>524306.05000000005</c:v>
                </c:pt>
                <c:pt idx="4">
                  <c:v>908629.44</c:v>
                </c:pt>
                <c:pt idx="5">
                  <c:v>1338019.18</c:v>
                </c:pt>
                <c:pt idx="6">
                  <c:v>1985058.1</c:v>
                </c:pt>
                <c:pt idx="7">
                  <c:v>2350266.56</c:v>
                </c:pt>
                <c:pt idx="8">
                  <c:v>2135195.15</c:v>
                </c:pt>
                <c:pt idx="9" formatCode="&quot;$&quot;#,##0.00_);[Red]\(&quot;$&quot;#,##0.00\)">
                  <c:v>1862574.71</c:v>
                </c:pt>
                <c:pt idx="10" formatCode="&quot;$&quot;#,##0.00_);[Red]\(&quot;$&quot;#,##0.00\)">
                  <c:v>2253792.36</c:v>
                </c:pt>
                <c:pt idx="11" formatCode="&quot;$&quot;#,##0.00_);[Red]\(&quot;$&quot;#,##0.00\)">
                  <c:v>2266221.2400000002</c:v>
                </c:pt>
                <c:pt idx="12">
                  <c:v>2074227.32</c:v>
                </c:pt>
                <c:pt idx="13">
                  <c:v>1818416.7</c:v>
                </c:pt>
              </c:numCache>
            </c:numRef>
          </c:val>
          <c:extLst>
            <c:ext xmlns:c16="http://schemas.microsoft.com/office/drawing/2014/chart" uri="{C3380CC4-5D6E-409C-BE32-E72D297353CC}">
              <c16:uniqueId val="{00000001-37E3-40AE-8B45-62A3440C36D5}"/>
            </c:ext>
          </c:extLst>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ax val="2425000"/>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layout>
        <c:manualLayout>
          <c:xMode val="edge"/>
          <c:yMode val="edge"/>
          <c:x val="0.88151378629217747"/>
          <c:y val="0.34451796466618145"/>
          <c:w val="0.10817693535730713"/>
          <c:h val="0.2675016211208893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2010-2023  </a:t>
            </a:r>
          </a:p>
          <a:p>
            <a:pPr>
              <a:defRPr/>
            </a:pPr>
            <a:r>
              <a:rPr lang="en-US" baseline="0" dirty="0"/>
              <a:t> </a:t>
            </a:r>
            <a:endParaRPr lang="en-US" dirty="0"/>
          </a:p>
        </c:rich>
      </c:tx>
      <c:layout>
        <c:manualLayout>
          <c:xMode val="edge"/>
          <c:yMode val="edge"/>
          <c:x val="0.23218790612338505"/>
          <c:y val="3.8133820228993193E-4"/>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3.0877520955041909E-2"/>
          <c:w val="0.64164932508436434"/>
          <c:h val="0.87308895097790196"/>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Sheet1!$A$4:$A$16</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Sheet1!$B$4:$B$16</c:f>
              <c:numCache>
                <c:formatCode>_("$"* #,##0.00_);_("$"* \(#,##0.00\);_("$"* "-"??_);_(@_)</c:formatCode>
                <c:ptCount val="13"/>
                <c:pt idx="0">
                  <c:v>1795958.07</c:v>
                </c:pt>
                <c:pt idx="1">
                  <c:v>2020103.87</c:v>
                </c:pt>
                <c:pt idx="2">
                  <c:v>1972499.85</c:v>
                </c:pt>
                <c:pt idx="3" formatCode="&quot;$&quot;#,##0.00_);[Red]\(&quot;$&quot;#,##0.00\)">
                  <c:v>2194204.2000000002</c:v>
                </c:pt>
                <c:pt idx="4">
                  <c:v>2291243.6800000002</c:v>
                </c:pt>
                <c:pt idx="5" formatCode="&quot;$&quot;#,##0.00_);[Red]\(&quot;$&quot;#,##0.00\)">
                  <c:v>2824589.35</c:v>
                </c:pt>
                <c:pt idx="6">
                  <c:v>2835459.71</c:v>
                </c:pt>
                <c:pt idx="7">
                  <c:v>2253800.0699999998</c:v>
                </c:pt>
                <c:pt idx="8">
                  <c:v>1868780.95</c:v>
                </c:pt>
                <c:pt idx="9" formatCode="&quot;$&quot;#,##0.00_);[Red]\(&quot;$&quot;#,##0.00\)">
                  <c:v>3224985.46</c:v>
                </c:pt>
                <c:pt idx="10">
                  <c:v>2462038.65</c:v>
                </c:pt>
                <c:pt idx="11">
                  <c:v>2655129.86</c:v>
                </c:pt>
                <c:pt idx="12">
                  <c:v>2271030.88</c:v>
                </c:pt>
              </c:numCache>
            </c:numRef>
          </c:val>
          <c:extLst>
            <c:ext xmlns:c16="http://schemas.microsoft.com/office/drawing/2014/chart" uri="{C3380CC4-5D6E-409C-BE32-E72D297353CC}">
              <c16:uniqueId val="{00000000-B6A6-489C-9F41-11B056B5E403}"/>
            </c:ext>
          </c:extLst>
        </c:ser>
        <c:ser>
          <c:idx val="1"/>
          <c:order val="1"/>
          <c:tx>
            <c:strRef>
              <c:f>Sheet1!$C$1</c:f>
              <c:strCache>
                <c:ptCount val="1"/>
                <c:pt idx="0">
                  <c:v>Disbursements</c:v>
                </c:pt>
              </c:strCache>
            </c:strRef>
          </c:tx>
          <c:spPr>
            <a:solidFill>
              <a:schemeClr val="accent4"/>
            </a:solidFill>
            <a:ln>
              <a:noFill/>
            </a:ln>
            <a:effectLst/>
          </c:spPr>
          <c:invertIfNegative val="0"/>
          <c:cat>
            <c:numRef>
              <c:f>Sheet1!$A$4:$A$16</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Sheet1!$C$4:$C$16</c:f>
              <c:numCache>
                <c:formatCode>_("$"* #,##0.00_);_("$"* \(#,##0.00\);_("$"* "-"??_);_(@_)</c:formatCode>
                <c:ptCount val="13"/>
                <c:pt idx="0">
                  <c:v>2152138.94</c:v>
                </c:pt>
                <c:pt idx="1">
                  <c:v>1981345.69</c:v>
                </c:pt>
                <c:pt idx="2">
                  <c:v>1963526.55</c:v>
                </c:pt>
                <c:pt idx="3" formatCode="&quot;$&quot;#,##0.00_);[Red]\(&quot;$&quot;#,##0.00\)">
                  <c:v>2220228.4900000002</c:v>
                </c:pt>
                <c:pt idx="4">
                  <c:v>1906920.29</c:v>
                </c:pt>
                <c:pt idx="5" formatCode="&quot;$&quot;#,##0.00_);[Red]\(&quot;$&quot;#,##0.00\)">
                  <c:v>2395267.6800000002</c:v>
                </c:pt>
                <c:pt idx="6">
                  <c:v>2188420.79</c:v>
                </c:pt>
                <c:pt idx="7">
                  <c:v>1888591.61</c:v>
                </c:pt>
                <c:pt idx="8">
                  <c:v>2083852.36</c:v>
                </c:pt>
                <c:pt idx="9" formatCode="&quot;$&quot;#,##0.00_);[Red]\(&quot;$&quot;#,##0.00\)">
                  <c:v>3497605.9</c:v>
                </c:pt>
                <c:pt idx="10">
                  <c:v>2070821</c:v>
                </c:pt>
                <c:pt idx="11">
                  <c:v>2642700.98</c:v>
                </c:pt>
                <c:pt idx="12">
                  <c:v>2463024.7999999998</c:v>
                </c:pt>
              </c:numCache>
            </c:numRef>
          </c:val>
          <c:extLst>
            <c:ext xmlns:c16="http://schemas.microsoft.com/office/drawing/2014/chart" uri="{C3380CC4-5D6E-409C-BE32-E72D297353CC}">
              <c16:uniqueId val="{00000001-B6A6-489C-9F41-11B056B5E403}"/>
            </c:ext>
          </c:extLst>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Past</a:t>
            </a:r>
            <a:r>
              <a:rPr lang="en-US" sz="1800" baseline="0" dirty="0"/>
              <a:t> </a:t>
            </a:r>
            <a:r>
              <a:rPr lang="en-US" sz="1800" dirty="0"/>
              <a:t>Township Levy Increases Collected  </a:t>
            </a:r>
          </a:p>
        </c:rich>
      </c:tx>
      <c:layout>
        <c:manualLayout>
          <c:xMode val="edge"/>
          <c:yMode val="edge"/>
          <c:x val="0.11956607495069034"/>
          <c:y val="4.0336134453781515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Levy Collected</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Sheet1!$A$2:$A$13</c:f>
              <c:strCache>
                <c:ptCount val="11"/>
                <c:pt idx="0">
                  <c:v>2023 4%</c:v>
                </c:pt>
                <c:pt idx="1">
                  <c:v>2022 0%</c:v>
                </c:pt>
                <c:pt idx="2">
                  <c:v>2021 2%</c:v>
                </c:pt>
                <c:pt idx="3">
                  <c:v>2020 2%</c:v>
                </c:pt>
                <c:pt idx="4">
                  <c:v>2019 2%</c:v>
                </c:pt>
                <c:pt idx="5">
                  <c:v>2018 2%</c:v>
                </c:pt>
                <c:pt idx="6">
                  <c:v>2017 2%</c:v>
                </c:pt>
                <c:pt idx="7">
                  <c:v>2016 0%</c:v>
                </c:pt>
                <c:pt idx="8">
                  <c:v>2015 3%</c:v>
                </c:pt>
                <c:pt idx="9">
                  <c:v>2014 3%</c:v>
                </c:pt>
                <c:pt idx="10">
                  <c:v>2013 3%</c:v>
                </c:pt>
              </c:strCache>
            </c:strRef>
          </c:cat>
          <c:val>
            <c:numRef>
              <c:f>Sheet1!$B$2:$B$13</c:f>
              <c:numCache>
                <c:formatCode>_("$"* #,##0.00_);_("$"* \(#,##0.00\);_("$"* "-"??_);_(@_)</c:formatCode>
                <c:ptCount val="12"/>
                <c:pt idx="0">
                  <c:v>1349438</c:v>
                </c:pt>
                <c:pt idx="1">
                  <c:v>1297537</c:v>
                </c:pt>
                <c:pt idx="2">
                  <c:v>1297537</c:v>
                </c:pt>
                <c:pt idx="3">
                  <c:v>1272095</c:v>
                </c:pt>
                <c:pt idx="4">
                  <c:v>1247152</c:v>
                </c:pt>
                <c:pt idx="5">
                  <c:v>1222698</c:v>
                </c:pt>
                <c:pt idx="6">
                  <c:v>1198724</c:v>
                </c:pt>
                <c:pt idx="7">
                  <c:v>1175220</c:v>
                </c:pt>
                <c:pt idx="8">
                  <c:v>1175220</c:v>
                </c:pt>
                <c:pt idx="9">
                  <c:v>1140990</c:v>
                </c:pt>
                <c:pt idx="10">
                  <c:v>1107757</c:v>
                </c:pt>
              </c:numCache>
            </c:numRef>
          </c:val>
          <c:extLst>
            <c:ext xmlns:c16="http://schemas.microsoft.com/office/drawing/2014/chart" uri="{C3380CC4-5D6E-409C-BE32-E72D297353CC}">
              <c16:uniqueId val="{00000000-B40F-4055-9CC9-BC6F8EAF6561}"/>
            </c:ext>
          </c:extLst>
        </c:ser>
        <c:dLbls>
          <c:dLblPos val="inEnd"/>
          <c:showLegendKey val="0"/>
          <c:showVal val="1"/>
          <c:showCatName val="0"/>
          <c:showSerName val="0"/>
          <c:showPercent val="0"/>
          <c:showBubbleSize val="0"/>
        </c:dLbls>
        <c:gapWidth val="65"/>
        <c:axId val="450332928"/>
        <c:axId val="450333584"/>
      </c:barChart>
      <c:catAx>
        <c:axId val="450332928"/>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450333584"/>
        <c:crosses val="autoZero"/>
        <c:auto val="1"/>
        <c:lblAlgn val="ctr"/>
        <c:lblOffset val="100"/>
        <c:noMultiLvlLbl val="0"/>
      </c:catAx>
      <c:valAx>
        <c:axId val="450333584"/>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450332928"/>
        <c:crosses val="autoZero"/>
        <c:crossBetween val="between"/>
        <c:minorUnit val="150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1"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9/12/2023</a:t>
            </a:fld>
            <a:endParaRPr lang="en-US" dirty="0"/>
          </a:p>
        </p:txBody>
      </p:sp>
      <p:sp>
        <p:nvSpPr>
          <p:cNvPr id="4" name="Footer Placeholder 3"/>
          <p:cNvSpPr>
            <a:spLocks noGrp="1"/>
          </p:cNvSpPr>
          <p:nvPr>
            <p:ph type="ftr" sz="quarter" idx="2"/>
          </p:nvPr>
        </p:nvSpPr>
        <p:spPr>
          <a:xfrm>
            <a:off x="3" y="8829969"/>
            <a:ext cx="3037840" cy="464820"/>
          </a:xfrm>
          <a:prstGeom prst="rect">
            <a:avLst/>
          </a:prstGeom>
        </p:spPr>
        <p:txBody>
          <a:bodyPr vert="horz" lIns="93809" tIns="46905" rIns="93809" bIns="46905" rtlCol="0" anchor="b"/>
          <a:lstStyle>
            <a:lvl1pPr algn="l">
              <a:defRPr sz="1200"/>
            </a:lvl1pPr>
          </a:lstStyle>
          <a:p>
            <a:r>
              <a:rPr lang="en-US" dirty="0"/>
              <a:t>Continuation of Annual Town Meeting 9/6/22</a:t>
            </a:r>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1"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9/12/2023</a:t>
            </a:fld>
            <a:endParaRPr lang="en-US" dirty="0"/>
          </a:p>
        </p:txBody>
      </p:sp>
      <p:sp>
        <p:nvSpPr>
          <p:cNvPr id="4" name="Slide Image Placeholder 3"/>
          <p:cNvSpPr>
            <a:spLocks noGrp="1" noRot="1" noChangeAspect="1"/>
          </p:cNvSpPr>
          <p:nvPr>
            <p:ph type="sldImg" idx="2"/>
          </p:nvPr>
        </p:nvSpPr>
        <p:spPr>
          <a:xfrm>
            <a:off x="1179513" y="695325"/>
            <a:ext cx="4651375"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1" y="4415792"/>
            <a:ext cx="5608320" cy="4183380"/>
          </a:xfrm>
          <a:prstGeom prst="rect">
            <a:avLst/>
          </a:prstGeom>
        </p:spPr>
        <p:txBody>
          <a:bodyPr vert="horz" lIns="93809" tIns="46905" rIns="93809" bIns="4690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41"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1" y="8829677"/>
            <a:ext cx="3038475" cy="466725"/>
          </a:xfrm>
          <a:prstGeom prst="rect">
            <a:avLst/>
          </a:prstGeom>
        </p:spPr>
        <p:txBody>
          <a:bodyPr vert="horz" lIns="91440" tIns="45720" rIns="91440" bIns="45720" rtlCol="0" anchor="b"/>
          <a:lstStyle>
            <a:lvl1pPr algn="l">
              <a:defRPr sz="1200"/>
            </a:lvl1pPr>
          </a:lstStyle>
          <a:p>
            <a:r>
              <a:rPr lang="en-US" dirty="0"/>
              <a:t>Continuation of Annual Town Meeting 9/6/22</a:t>
            </a:r>
          </a:p>
        </p:txBody>
      </p:sp>
      <p:sp>
        <p:nvSpPr>
          <p:cNvPr id="6" name="Header Placeholder 5"/>
          <p:cNvSpPr>
            <a:spLocks noGrp="1"/>
          </p:cNvSpPr>
          <p:nvPr>
            <p:ph type="hdr" sz="quarter"/>
          </p:nvPr>
        </p:nvSpPr>
        <p:spPr>
          <a:xfrm>
            <a:off x="1" y="2"/>
            <a:ext cx="3038475" cy="466725"/>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3532415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740696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527115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222488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207622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781025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4002718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411940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81953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t>Board is trying to upgrade facilities as budget allows</a:t>
            </a:r>
          </a:p>
          <a:p>
            <a:r>
              <a:rPr lang="en-US" sz="1400" dirty="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051043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282331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051302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695325"/>
            <a:ext cx="4651375" cy="3487738"/>
          </a:xfrm>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48355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85580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650854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90403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315393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a:t>Welcome to the  Town of White </a:t>
            </a:r>
            <a:br>
              <a:rPr lang="en-US" sz="4800" dirty="0"/>
            </a:br>
            <a:r>
              <a:rPr lang="en-US" sz="4800" dirty="0"/>
              <a:t>Annual Meeting</a:t>
            </a:r>
          </a:p>
        </p:txBody>
      </p:sp>
      <p:sp>
        <p:nvSpPr>
          <p:cNvPr id="3" name="Subtitle 2"/>
          <p:cNvSpPr>
            <a:spLocks noGrp="1"/>
          </p:cNvSpPr>
          <p:nvPr>
            <p:ph type="subTitle" idx="1"/>
          </p:nvPr>
        </p:nvSpPr>
        <p:spPr>
          <a:xfrm>
            <a:off x="1906649" y="4912233"/>
            <a:ext cx="6600451" cy="1126283"/>
          </a:xfrm>
        </p:spPr>
        <p:txBody>
          <a:bodyPr>
            <a:normAutofit fontScale="70000" lnSpcReduction="20000"/>
          </a:bodyPr>
          <a:lstStyle/>
          <a:p>
            <a:r>
              <a:rPr lang="en-US" dirty="0"/>
              <a:t>September 12, 2023</a:t>
            </a:r>
          </a:p>
          <a:p>
            <a:r>
              <a:rPr lang="en-US" dirty="0"/>
              <a:t>Clerk’s &amp; Treasurer’s Report</a:t>
            </a:r>
          </a:p>
          <a:p>
            <a:r>
              <a:rPr lang="en-US" dirty="0"/>
              <a:t>Prepared by: Jodi Knaus, Clerk &amp; Amanda Gross, Treasurer</a:t>
            </a:r>
          </a:p>
          <a:p>
            <a:r>
              <a:rPr lang="en-US" dirty="0"/>
              <a:t>6:00 P.M. Loon Lake Community Center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105400"/>
          </a:xfrm>
        </p:spPr>
        <p:txBody>
          <a:bodyPr>
            <a:normAutofit fontScale="77500" lnSpcReduction="20000"/>
          </a:bodyPr>
          <a:lstStyle/>
          <a:p>
            <a:pPr marL="0" indent="-6858">
              <a:buNone/>
            </a:pPr>
            <a:r>
              <a:rPr lang="en-US" sz="1600" b="1" u="sng" dirty="0"/>
              <a:t>Category 2: </a:t>
            </a:r>
            <a:r>
              <a:rPr lang="en-US" sz="1600" b="1" dirty="0"/>
              <a:t>Organizational Development continued (personnel, policies, training, grants, technology):</a:t>
            </a:r>
          </a:p>
          <a:p>
            <a:pPr marL="0" indent="-6858">
              <a:buNone/>
            </a:pPr>
            <a:r>
              <a:rPr lang="en-US" sz="1600" b="1" dirty="0"/>
              <a:t>TECHNOLOGY GRANTS &amp; PROJECT UPDATES:  </a:t>
            </a:r>
          </a:p>
          <a:p>
            <a:pPr marL="678942" lvl="1"/>
            <a:r>
              <a:rPr lang="en-US" dirty="0"/>
              <a:t>Resident’s of Wynne Ridge &amp; Rock N Pine Drive received grant funding from IRRRB &amp; St. Louis County to have Mediacom provide fiber internet service to their homes.  The Project was completed this Spring.  </a:t>
            </a:r>
          </a:p>
          <a:p>
            <a:pPr marL="678942" lvl="1"/>
            <a:r>
              <a:rPr lang="en-US" dirty="0"/>
              <a:t>Mediacom will be installing fiber along 375 homes/locations serving areas along the South side of Embarrass Lake, Cedar Island Lake, </a:t>
            </a:r>
            <a:r>
              <a:rPr lang="en-US" dirty="0" err="1"/>
              <a:t>Eshquaguma</a:t>
            </a:r>
            <a:r>
              <a:rPr lang="en-US" dirty="0"/>
              <a:t> Lake, Bass Lake, Lost Lake, and some areas to the West of </a:t>
            </a:r>
            <a:r>
              <a:rPr lang="en-US" dirty="0" err="1"/>
              <a:t>Eshquaguma</a:t>
            </a:r>
            <a:r>
              <a:rPr lang="en-US" dirty="0"/>
              <a:t> Lake.  Consists of 33.4 miles of fiber network coming off existing Mediacom fiber network along Highway 135 and another from </a:t>
            </a:r>
            <a:r>
              <a:rPr lang="en-US" dirty="0" err="1"/>
              <a:t>Hutter</a:t>
            </a:r>
            <a:r>
              <a:rPr lang="en-US" dirty="0"/>
              <a:t> Road.  Completion of construction and turnup is estimated June 2025.</a:t>
            </a:r>
          </a:p>
          <a:p>
            <a:pPr marL="678942" lvl="1"/>
            <a:r>
              <a:rPr lang="en-US" dirty="0"/>
              <a:t>The Township received $4,000.00 to participate in a Digital Inclusion Study.  We held an Open Forum and had a committee gather information about the technology needs in the Township through an online survey and submitted this information to the Office of Broadband Development.  The information gathered will be a part of the Statewide Digital Plan which is being shared currently throughout the State.   </a:t>
            </a:r>
          </a:p>
          <a:p>
            <a:pPr marL="678942" lvl="1"/>
            <a:r>
              <a:rPr lang="en-US" dirty="0"/>
              <a:t>The Township will be working on establishing a franchise license for technology companies in the near future which would help provide oversight and control over how, where, and when utility companies install infrastructure on our roads and in ditches.  </a:t>
            </a:r>
          </a:p>
          <a:p>
            <a:pPr marL="678942" lvl="1"/>
            <a:r>
              <a:rPr lang="en-US" dirty="0"/>
              <a:t>The Board hired J.R. Kopp as an independent contractor to assist with technology needs and services at a rate of $75.00/hr.  The work will be very minimal and is on an as-needed basis.  This was done to save money as we were paying a company out of Duluth several hundred dollars a month for basically no service.  </a:t>
            </a:r>
          </a:p>
          <a:p>
            <a:pPr marL="678942" lvl="1"/>
            <a:endParaRPr lang="en-US" dirty="0"/>
          </a:p>
        </p:txBody>
      </p:sp>
      <p:sp>
        <p:nvSpPr>
          <p:cNvPr id="4" name="Title 2"/>
          <p:cNvSpPr txBox="1">
            <a:spLocks/>
          </p:cNvSpPr>
          <p:nvPr/>
        </p:nvSpPr>
        <p:spPr>
          <a:xfrm>
            <a:off x="1447800" y="533400"/>
            <a:ext cx="73152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199431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736AA-5298-4BBA-8932-C57A01EDEC34}"/>
              </a:ext>
            </a:extLst>
          </p:cNvPr>
          <p:cNvSpPr>
            <a:spLocks noGrp="1"/>
          </p:cNvSpPr>
          <p:nvPr>
            <p:ph idx="1"/>
          </p:nvPr>
        </p:nvSpPr>
        <p:spPr>
          <a:xfrm>
            <a:off x="1394927" y="1524000"/>
            <a:ext cx="7139473" cy="4387222"/>
          </a:xfrm>
        </p:spPr>
        <p:txBody>
          <a:bodyPr>
            <a:normAutofit/>
          </a:bodyPr>
          <a:lstStyle/>
          <a:p>
            <a:r>
              <a:rPr lang="en-US" b="1" dirty="0"/>
              <a:t>OTHER GRANTS &amp; PROJECT UPDATES:</a:t>
            </a:r>
          </a:p>
          <a:p>
            <a:r>
              <a:rPr lang="en-US" dirty="0"/>
              <a:t>The Township applied for FY24 Congressionally Direct Spending Funding for our roads but was not successful again.  We will keep trying! We will continue to apply for grant funding through IRRRB, MN DNR, and federal funding as they become available.</a:t>
            </a:r>
          </a:p>
        </p:txBody>
      </p:sp>
      <p:sp>
        <p:nvSpPr>
          <p:cNvPr id="4" name="Title 1">
            <a:extLst>
              <a:ext uri="{FF2B5EF4-FFF2-40B4-BE49-F238E27FC236}">
                <a16:creationId xmlns:a16="http://schemas.microsoft.com/office/drawing/2014/main" id="{E873B866-91FD-42A5-82EF-0763AC4ADA89}"/>
              </a:ext>
            </a:extLst>
          </p:cNvPr>
          <p:cNvSpPr txBox="1">
            <a:spLocks/>
          </p:cNvSpPr>
          <p:nvPr/>
        </p:nvSpPr>
        <p:spPr>
          <a:xfrm>
            <a:off x="1394926" y="457200"/>
            <a:ext cx="7291873"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055652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2023-2025:</a:t>
            </a:r>
            <a:endParaRPr lang="en-US" sz="2800" dirty="0"/>
          </a:p>
        </p:txBody>
      </p:sp>
      <p:sp>
        <p:nvSpPr>
          <p:cNvPr id="2" name="Content Placeholder 1"/>
          <p:cNvSpPr>
            <a:spLocks noGrp="1"/>
          </p:cNvSpPr>
          <p:nvPr>
            <p:ph idx="1"/>
          </p:nvPr>
        </p:nvSpPr>
        <p:spPr>
          <a:xfrm>
            <a:off x="914400" y="1600200"/>
            <a:ext cx="7696200" cy="4724400"/>
          </a:xfrm>
        </p:spPr>
        <p:txBody>
          <a:bodyPr>
            <a:normAutofit fontScale="92500"/>
          </a:bodyPr>
          <a:lstStyle/>
          <a:p>
            <a:pPr marL="393192" lvl="1" indent="0">
              <a:buNone/>
            </a:pPr>
            <a:r>
              <a:rPr lang="en-US" sz="1800" b="1" u="sng" dirty="0"/>
              <a:t>Category 3</a:t>
            </a:r>
            <a:r>
              <a:rPr lang="en-US" sz="1800" b="1" dirty="0"/>
              <a:t>:  Operations/Infrastructure Strategy (roadway improvement schedule, water/wastewater infrastructure &amp; services, and equipment)</a:t>
            </a:r>
          </a:p>
          <a:p>
            <a:pPr marL="393192" lvl="1" indent="0">
              <a:buNone/>
            </a:pPr>
            <a:r>
              <a:rPr lang="en-US" sz="1900" b="1" dirty="0"/>
              <a:t>ROAD Projects for 2023:</a:t>
            </a:r>
          </a:p>
          <a:p>
            <a:pPr marL="736092" lvl="1"/>
            <a:r>
              <a:rPr lang="en-US" sz="1400" dirty="0"/>
              <a:t>Weather has not been our friend in 2023.  In April, a disaster was declared and the Township roads sustained over $100,000.00 in damages.  We are working with FEMA &amp; St. Louis County to recover some of those costs.  Last week, high winds caused a lot of damage which we are still trying to assess.  The Public Works Department has done a tremendous job clearing the roads.  Please be patient.  </a:t>
            </a:r>
          </a:p>
          <a:p>
            <a:pPr marL="736092" lvl="1"/>
            <a:r>
              <a:rPr lang="en-US" sz="1400" dirty="0"/>
              <a:t>Three Single T Curves will be constructed in 2023 off Highway 100 by St. Louis County (Highway 100 at Road 37, Highway 100 at Loop 36, and Highway 100 at Road 45).  These changes will result in a reduction of .30 mile of township road ownership.  </a:t>
            </a:r>
          </a:p>
          <a:p>
            <a:pPr marL="736092" lvl="1"/>
            <a:r>
              <a:rPr lang="en-US" sz="1400" dirty="0"/>
              <a:t>The Township dedicated $19,000 for Road Striping in 2023 contracted through St. Louis County which was completed a few weeks ago.  They look very nice!!</a:t>
            </a:r>
          </a:p>
          <a:p>
            <a:pPr marL="736092" lvl="1"/>
            <a:r>
              <a:rPr lang="en-US" sz="1400" dirty="0"/>
              <a:t>The Township along with the DNR cleared the Stepetz Road Gravel Pit for future use.  </a:t>
            </a:r>
          </a:p>
          <a:p>
            <a:pPr marL="736092" lvl="1"/>
            <a:r>
              <a:rPr lang="en-US" sz="1400" dirty="0"/>
              <a:t>The Township paid KGM Contractors $39,500.00 to shoulder Trigstad Road since they were in the area.  We also paid $20,000.00 in dust control for 2023.</a:t>
            </a:r>
          </a:p>
          <a:p>
            <a:pPr marL="736092" lvl="1"/>
            <a:endParaRPr lang="en-US" sz="1400" dirty="0"/>
          </a:p>
          <a:p>
            <a:pPr marL="736092" lvl="1"/>
            <a:endParaRPr lang="en-US" sz="1400" dirty="0"/>
          </a:p>
          <a:p>
            <a:pPr marL="0" indent="0">
              <a:buNone/>
            </a:pPr>
            <a:endParaRPr lang="en-US" sz="1600" dirty="0"/>
          </a:p>
          <a:p>
            <a:pPr marL="0" indent="0">
              <a:buNone/>
            </a:pPr>
            <a:endParaRPr lang="en-US" sz="4500" dirty="0"/>
          </a:p>
          <a:p>
            <a:pPr marL="793242" lvl="2" indent="0">
              <a:buNone/>
            </a:pPr>
            <a:endParaRPr lang="en-US" sz="4300" dirty="0"/>
          </a:p>
        </p:txBody>
      </p:sp>
    </p:spTree>
    <p:extLst>
      <p:ext uri="{BB962C8B-B14F-4D97-AF65-F5344CB8AC3E}">
        <p14:creationId xmlns:p14="http://schemas.microsoft.com/office/powerpoint/2010/main" val="3485295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3914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3" name="Content Placeholder 2"/>
          <p:cNvSpPr>
            <a:spLocks noGrp="1"/>
          </p:cNvSpPr>
          <p:nvPr>
            <p:ph idx="1"/>
          </p:nvPr>
        </p:nvSpPr>
        <p:spPr>
          <a:xfrm>
            <a:off x="990600" y="1524000"/>
            <a:ext cx="7543801" cy="4876800"/>
          </a:xfrm>
        </p:spPr>
        <p:txBody>
          <a:bodyPr>
            <a:normAutofit fontScale="92500" lnSpcReduction="20000"/>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p>
          <a:p>
            <a:pPr marL="393192" lvl="1" indent="0">
              <a:buNone/>
            </a:pPr>
            <a:r>
              <a:rPr lang="en-US" sz="1700" b="1" u="sng" dirty="0"/>
              <a:t>Water/Wastewater</a:t>
            </a:r>
            <a:r>
              <a:rPr lang="en-US" sz="1700" b="1" dirty="0"/>
              <a:t>:</a:t>
            </a:r>
          </a:p>
          <a:p>
            <a:pPr marL="736092" lvl="1" indent="-342900"/>
            <a:r>
              <a:rPr lang="en-US" sz="1400" dirty="0"/>
              <a:t>The City of Aurora and Town of White along with the East Range Water Board continue to move the Water Project forward.  </a:t>
            </a:r>
          </a:p>
          <a:p>
            <a:pPr marL="1136142" lvl="2" indent="-342900"/>
            <a:r>
              <a:rPr lang="en-US" dirty="0"/>
              <a:t>A new water plant will be located in Aurora next to the water tower</a:t>
            </a:r>
          </a:p>
          <a:p>
            <a:pPr marL="1136142" lvl="2" indent="-342900"/>
            <a:r>
              <a:rPr lang="en-US" dirty="0"/>
              <a:t>The intake structure/water source will be located at Lake Mine</a:t>
            </a:r>
          </a:p>
          <a:p>
            <a:pPr marL="1136142" lvl="2" indent="-342900"/>
            <a:r>
              <a:rPr lang="en-US" dirty="0"/>
              <a:t>Scenic Acres will be connected to city/town water utilities as part of this Project</a:t>
            </a:r>
          </a:p>
          <a:p>
            <a:pPr marL="1136142" lvl="2" indent="-342900"/>
            <a:r>
              <a:rPr lang="en-US" dirty="0"/>
              <a:t>We are at 100% Final Design; Total Project Cost Estimate is $30 million with inflation; Estimated Township and City contributions up to $5 million (88% City/12% Town) which would be paid back by utility rates.  </a:t>
            </a:r>
          </a:p>
          <a:p>
            <a:pPr marL="1136142" lvl="2" indent="-342900"/>
            <a:r>
              <a:rPr lang="en-US" dirty="0"/>
              <a:t>SEH is the engineering firm and David Drown Associates is the Financial Advisor for the project</a:t>
            </a:r>
          </a:p>
          <a:p>
            <a:pPr marL="1136142" lvl="2" indent="-342900"/>
            <a:r>
              <a:rPr lang="en-US" dirty="0"/>
              <a:t>Recently, bids were advertised and we only had one bidder.  The Water Board will meet next week to determine next steps as the bid came in much higher than expected.  Project timeline is two years.  </a:t>
            </a:r>
          </a:p>
          <a:p>
            <a:pPr marL="1136142" lvl="2" indent="-342900"/>
            <a:r>
              <a:rPr lang="en-US" dirty="0"/>
              <a:t>A Community Outreach meeting was held in August at the Aurora Community Center.  Future meetings will be held as the Project moves forward.  </a:t>
            </a:r>
          </a:p>
        </p:txBody>
      </p:sp>
    </p:spTree>
    <p:extLst>
      <p:ext uri="{BB962C8B-B14F-4D97-AF65-F5344CB8AC3E}">
        <p14:creationId xmlns:p14="http://schemas.microsoft.com/office/powerpoint/2010/main" val="4087875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920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1394714" y="1676400"/>
            <a:ext cx="7292086" cy="4822163"/>
          </a:xfrm>
        </p:spPr>
        <p:txBody>
          <a:bodyPr>
            <a:normAutofit/>
          </a:bodyPr>
          <a:lstStyle/>
          <a:p>
            <a:pPr marL="109728" indent="0">
              <a:buNone/>
            </a:pPr>
            <a:r>
              <a:rPr lang="en-US" sz="1700" b="1" u="sng" dirty="0"/>
              <a:t>Category </a:t>
            </a:r>
            <a:r>
              <a:rPr lang="en-US" sz="1700" b="1" dirty="0"/>
              <a:t>3: Operations/Infrastructure Strategy continued:</a:t>
            </a:r>
          </a:p>
          <a:p>
            <a:pPr marL="109728" indent="0">
              <a:buNone/>
            </a:pPr>
            <a:r>
              <a:rPr lang="en-US" sz="1700" b="1" u="sng" dirty="0"/>
              <a:t>EQUIPMENT</a:t>
            </a:r>
            <a:r>
              <a:rPr lang="en-US" sz="1700" b="1" dirty="0"/>
              <a:t>:</a:t>
            </a:r>
          </a:p>
          <a:p>
            <a:pPr lvl="1"/>
            <a:r>
              <a:rPr lang="en-US" sz="1800" dirty="0"/>
              <a:t>A 2024 Mack Tandem Truck has been ordered at a cost of $300,683.00 financed over three years</a:t>
            </a:r>
          </a:p>
          <a:p>
            <a:pPr lvl="1"/>
            <a:r>
              <a:rPr lang="en-US" sz="1800" dirty="0"/>
              <a:t>We have a projected equipment replacement plan in place through 2027.  </a:t>
            </a:r>
          </a:p>
          <a:p>
            <a:pPr lvl="1"/>
            <a:r>
              <a:rPr lang="en-US" sz="1800" dirty="0"/>
              <a:t>In addition to the replacement schedule in place, Public Works would like to purchase a Lowboy and Skidsteer (ASV) in the near future.</a:t>
            </a:r>
          </a:p>
          <a:p>
            <a:r>
              <a:rPr lang="en-US" sz="2000" dirty="0"/>
              <a:t>Are there any questions before we move to the financial slides of Category 4?  </a:t>
            </a:r>
          </a:p>
          <a:p>
            <a:pPr marL="914400" lvl="2" indent="0">
              <a:buNone/>
            </a:pPr>
            <a:endParaRPr lang="en-US" sz="1800" dirty="0"/>
          </a:p>
          <a:p>
            <a:pPr marL="457200" lvl="1" indent="0">
              <a:buNone/>
            </a:pPr>
            <a:endParaRPr lang="en-US" sz="2200" dirty="0"/>
          </a:p>
          <a:p>
            <a:pPr marL="393192" lvl="1" indent="0">
              <a:buNone/>
            </a:pPr>
            <a:endParaRPr lang="en-US" sz="2400" dirty="0"/>
          </a:p>
          <a:p>
            <a:pPr lvl="1">
              <a:buFont typeface="Wingdings" pitchFamily="2" charset="2"/>
              <a:buChar char="v"/>
            </a:pPr>
            <a:endParaRPr lang="en-US" sz="2400" dirty="0"/>
          </a:p>
          <a:p>
            <a:pPr marL="630936" lvl="2" indent="0">
              <a:buNone/>
            </a:pPr>
            <a:endParaRPr lang="en-US"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a:t>Town’s Strategic Plan Goals &amp;  Objectives:  Category 4 – Financial 2023 Year End Cash Balance Review (YTD)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321599"/>
              </p:ext>
            </p:extLst>
          </p:nvPr>
        </p:nvGraphicFramePr>
        <p:xfrm>
          <a:off x="1371600" y="1905000"/>
          <a:ext cx="7040880" cy="4562651"/>
        </p:xfrm>
        <a:graphic>
          <a:graphicData uri="http://schemas.openxmlformats.org/drawingml/2006/table">
            <a:tbl>
              <a:tblPr>
                <a:tableStyleId>{5C22544A-7EE6-4342-B048-85BDC9FD1C3A}</a:tableStyleId>
              </a:tblPr>
              <a:tblGrid>
                <a:gridCol w="1751878">
                  <a:extLst>
                    <a:ext uri="{9D8B030D-6E8A-4147-A177-3AD203B41FA5}">
                      <a16:colId xmlns:a16="http://schemas.microsoft.com/office/drawing/2014/main" val="20000"/>
                    </a:ext>
                  </a:extLst>
                </a:gridCol>
                <a:gridCol w="1071148">
                  <a:extLst>
                    <a:ext uri="{9D8B030D-6E8A-4147-A177-3AD203B41FA5}">
                      <a16:colId xmlns:a16="http://schemas.microsoft.com/office/drawing/2014/main" val="20001"/>
                    </a:ext>
                  </a:extLst>
                </a:gridCol>
                <a:gridCol w="1258548">
                  <a:extLst>
                    <a:ext uri="{9D8B030D-6E8A-4147-A177-3AD203B41FA5}">
                      <a16:colId xmlns:a16="http://schemas.microsoft.com/office/drawing/2014/main" val="20002"/>
                    </a:ext>
                  </a:extLst>
                </a:gridCol>
                <a:gridCol w="1474676">
                  <a:extLst>
                    <a:ext uri="{9D8B030D-6E8A-4147-A177-3AD203B41FA5}">
                      <a16:colId xmlns:a16="http://schemas.microsoft.com/office/drawing/2014/main" val="20003"/>
                    </a:ext>
                  </a:extLst>
                </a:gridCol>
                <a:gridCol w="1484630">
                  <a:extLst>
                    <a:ext uri="{9D8B030D-6E8A-4147-A177-3AD203B41FA5}">
                      <a16:colId xmlns:a16="http://schemas.microsoft.com/office/drawing/2014/main" val="20004"/>
                    </a:ext>
                  </a:extLst>
                </a:gridCol>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BEGINNING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$2,074,227.32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57,909.52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257,358.55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1,874,778.29</a:t>
                      </a:r>
                    </a:p>
                  </a:txBody>
                  <a:tcPr marL="9525" marR="9525" marT="9525" marB="0" anchor="b"/>
                </a:tc>
                <a:extLst>
                  <a:ext uri="{0D108BD9-81ED-4DB2-BD59-A6C34878D82A}">
                    <a16:rowId xmlns:a16="http://schemas.microsoft.com/office/drawing/2014/main" val="10001"/>
                  </a:ext>
                </a:extLst>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1,874,778.29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178,526.17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262,606.65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1,790,697.81</a:t>
                      </a:r>
                    </a:p>
                  </a:txBody>
                  <a:tcPr marL="9525" marR="9525" marT="9525" marB="0" anchor="b"/>
                </a:tc>
                <a:extLst>
                  <a:ext uri="{0D108BD9-81ED-4DB2-BD59-A6C34878D82A}">
                    <a16:rowId xmlns:a16="http://schemas.microsoft.com/office/drawing/2014/main" val="10002"/>
                  </a:ext>
                </a:extLst>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1,790,697.81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28,503.23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215,712.36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1,603,488.68</a:t>
                      </a:r>
                    </a:p>
                  </a:txBody>
                  <a:tcPr marL="9525" marR="9525" marT="9525" marB="0" anchor="b"/>
                </a:tc>
                <a:extLst>
                  <a:ext uri="{0D108BD9-81ED-4DB2-BD59-A6C34878D82A}">
                    <a16:rowId xmlns:a16="http://schemas.microsoft.com/office/drawing/2014/main" val="10003"/>
                  </a:ext>
                </a:extLst>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1,603,488.68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336,349.08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152,367.97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1,787,469.79</a:t>
                      </a:r>
                    </a:p>
                  </a:txBody>
                  <a:tcPr marL="9525" marR="9525" marT="9525" marB="0" anchor="b"/>
                </a:tc>
                <a:extLst>
                  <a:ext uri="{0D108BD9-81ED-4DB2-BD59-A6C34878D82A}">
                    <a16:rowId xmlns:a16="http://schemas.microsoft.com/office/drawing/2014/main" val="10004"/>
                  </a:ext>
                </a:extLst>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1,787,469.79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13,556.65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571,414.19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1,229,612.25</a:t>
                      </a:r>
                    </a:p>
                  </a:txBody>
                  <a:tcPr marL="9525" marR="9525" marT="9525" marB="0" anchor="b"/>
                </a:tc>
                <a:extLst>
                  <a:ext uri="{0D108BD9-81ED-4DB2-BD59-A6C34878D82A}">
                    <a16:rowId xmlns:a16="http://schemas.microsoft.com/office/drawing/2014/main" val="10005"/>
                  </a:ext>
                </a:extLst>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1,229,612.25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34,553.61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139,178.15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1,124,987.71</a:t>
                      </a:r>
                    </a:p>
                  </a:txBody>
                  <a:tcPr marL="9525" marR="9525" marT="9525" marB="0" anchor="b"/>
                </a:tc>
                <a:extLst>
                  <a:ext uri="{0D108BD9-81ED-4DB2-BD59-A6C34878D82A}">
                    <a16:rowId xmlns:a16="http://schemas.microsoft.com/office/drawing/2014/main" val="10006"/>
                  </a:ext>
                </a:extLst>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1,124,987.71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717,849.37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165,498.67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1,667,338.41</a:t>
                      </a:r>
                    </a:p>
                  </a:txBody>
                  <a:tcPr marL="9525" marR="9525" marT="9525" marB="0" anchor="b"/>
                </a:tc>
                <a:extLst>
                  <a:ext uri="{0D108BD9-81ED-4DB2-BD59-A6C34878D82A}">
                    <a16:rowId xmlns:a16="http://schemas.microsoft.com/office/drawing/2014/main" val="10007"/>
                  </a:ext>
                </a:extLst>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1,677,338.41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295,212.12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154,133.83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1,818,416.70 </a:t>
                      </a:r>
                    </a:p>
                  </a:txBody>
                  <a:tcPr marL="9525" marR="9525" marT="9525" marB="0" anchor="b"/>
                </a:tc>
                <a:extLst>
                  <a:ext uri="{0D108BD9-81ED-4DB2-BD59-A6C34878D82A}">
                    <a16:rowId xmlns:a16="http://schemas.microsoft.com/office/drawing/2014/main" val="10008"/>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SEPTEMBER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OCTOBER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NOVEMBER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DECEMBER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314144">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1199413"/>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a:t>
            </a:r>
            <a:br>
              <a:rPr lang="en-US" sz="2800" u="sng" dirty="0"/>
            </a:br>
            <a:r>
              <a:rPr lang="en-US" sz="2800" u="sng" dirty="0"/>
              <a:t>2023 Year End Cash Balance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2582312"/>
              </p:ext>
            </p:extLst>
          </p:nvPr>
        </p:nvGraphicFramePr>
        <p:xfrm>
          <a:off x="1066800" y="1676400"/>
          <a:ext cx="7010400" cy="4876801"/>
        </p:xfrm>
        <a:graphic>
          <a:graphicData uri="http://schemas.openxmlformats.org/drawingml/2006/table">
            <a:tbl>
              <a:tblPr>
                <a:tableStyleId>{5C22544A-7EE6-4342-B048-85BDC9FD1C3A}</a:tableStyleId>
              </a:tblPr>
              <a:tblGrid>
                <a:gridCol w="3810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1491940">
                <a:tc>
                  <a:txBody>
                    <a:bodyPr/>
                    <a:lstStyle/>
                    <a:p>
                      <a:pPr algn="l" fontAlgn="b"/>
                      <a:r>
                        <a:rPr lang="en-US" sz="1600" b="1" u="none" strike="noStrike" dirty="0">
                          <a:effectLst/>
                        </a:rPr>
                        <a:t>January 2023 Beginning</a:t>
                      </a:r>
                      <a:r>
                        <a:rPr lang="en-US" sz="1600" b="1" u="none" strike="noStrike" baseline="0" dirty="0">
                          <a:effectLst/>
                        </a:rPr>
                        <a:t> </a:t>
                      </a:r>
                      <a:r>
                        <a:rPr lang="en-US" sz="1600" b="1" u="none" strike="noStrike" dirty="0">
                          <a:effectLst/>
                        </a:rPr>
                        <a:t>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en-US" sz="1800" b="1" i="0" u="none" strike="noStrike" dirty="0">
                          <a:solidFill>
                            <a:srgbClr val="000000"/>
                          </a:solidFill>
                          <a:effectLst/>
                          <a:latin typeface="Lucida Console" panose="020B0609040504020204" pitchFamily="49" charset="0"/>
                        </a:rPr>
                        <a:t>$2,074,227.32</a:t>
                      </a:r>
                    </a:p>
                    <a:p>
                      <a:pPr marL="0" marR="0" lvl="0" indent="0" algn="l" defTabSz="457200" rtl="0" eaLnBrk="1" fontAlgn="b" latinLnBrk="0" hangingPunct="1">
                        <a:lnSpc>
                          <a:spcPct val="100000"/>
                        </a:lnSpc>
                        <a:spcBef>
                          <a:spcPts val="0"/>
                        </a:spcBef>
                        <a:spcAft>
                          <a:spcPts val="0"/>
                        </a:spcAft>
                        <a:buClrTx/>
                        <a:buSzTx/>
                        <a:buFontTx/>
                        <a:buNone/>
                        <a:tabLst/>
                        <a:defRPr/>
                      </a:pPr>
                      <a:endParaRPr lang="en-US" sz="1600" b="0" i="0" u="none" strike="noStrike" dirty="0">
                        <a:solidFill>
                          <a:srgbClr val="000000"/>
                        </a:solidFill>
                        <a:effectLst/>
                        <a:latin typeface="Lucida Console" panose="020B0609040504020204" pitchFamily="49" charset="0"/>
                      </a:endParaRP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extLst>
                  <a:ext uri="{0D108BD9-81ED-4DB2-BD59-A6C34878D82A}">
                    <a16:rowId xmlns:a16="http://schemas.microsoft.com/office/drawing/2014/main" val="10000"/>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Receipts 2023 YTD (August) </a:t>
                      </a:r>
                    </a:p>
                  </a:txBody>
                  <a:tcPr marL="9525" marR="9525" marT="9525" marB="0" anchor="ctr"/>
                </a:tc>
                <a:tc>
                  <a:txBody>
                    <a:bodyPr/>
                    <a:lstStyle/>
                    <a:p>
                      <a:pPr algn="l" fontAlgn="b"/>
                      <a:r>
                        <a:rPr lang="en-US" sz="1600" b="0" i="0" u="none" strike="noStrike" dirty="0">
                          <a:solidFill>
                            <a:schemeClr val="tx1"/>
                          </a:solidFill>
                          <a:effectLst/>
                          <a:latin typeface="Lucida Console" panose="020B0609040504020204" pitchFamily="49" charset="0"/>
                          <a:cs typeface="Lucida Sans Unicode" panose="020B0602030504020204" pitchFamily="34" charset="0"/>
                        </a:rPr>
                        <a:t>$1,662,459.75</a:t>
                      </a:r>
                    </a:p>
                  </a:txBody>
                  <a:tcPr marL="9525" marR="9525" marT="9525" marB="0" anchor="b"/>
                </a:tc>
                <a:extLst>
                  <a:ext uri="{0D108BD9-81ED-4DB2-BD59-A6C34878D82A}">
                    <a16:rowId xmlns:a16="http://schemas.microsoft.com/office/drawing/2014/main" val="10001"/>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Disbursed 2023 YTD </a:t>
                      </a:r>
                    </a:p>
                  </a:txBody>
                  <a:tcPr marL="9525" marR="9525" marT="9525" marB="0" anchor="ctr"/>
                </a:tc>
                <a:tc>
                  <a:txBody>
                    <a:bodyPr/>
                    <a:lstStyle/>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$1,918,270.37 </a:t>
                      </a:r>
                    </a:p>
                  </a:txBody>
                  <a:tcPr marL="9525" marR="9525" marT="9525" marB="0" anchor="b"/>
                </a:tc>
                <a:extLst>
                  <a:ext uri="{0D108BD9-81ED-4DB2-BD59-A6C34878D82A}">
                    <a16:rowId xmlns:a16="http://schemas.microsoft.com/office/drawing/2014/main" val="10002"/>
                  </a:ext>
                </a:extLst>
              </a:tr>
              <a:tr h="389381">
                <a:tc>
                  <a:txBody>
                    <a:bodyPr/>
                    <a:lstStyle/>
                    <a:p>
                      <a:pPr algn="l" fontAlgn="b"/>
                      <a:r>
                        <a:rPr lang="en-US" sz="1600" b="1" i="0" u="none" strike="noStrike" dirty="0">
                          <a:solidFill>
                            <a:srgbClr val="000000"/>
                          </a:solidFill>
                          <a:effectLst/>
                          <a:latin typeface="Calibri" panose="020F0502020204030204" pitchFamily="34" charset="0"/>
                        </a:rPr>
                        <a:t>Ending Cash Balance YTD</a:t>
                      </a:r>
                    </a:p>
                  </a:txBody>
                  <a:tcPr marL="9525" marR="9525" marT="9525" marB="0" anchor="ctr"/>
                </a:tc>
                <a:tc>
                  <a:txBody>
                    <a:bodyPr/>
                    <a:lstStyle/>
                    <a:p>
                      <a:pPr algn="l" fontAlgn="b"/>
                      <a:r>
                        <a:rPr lang="en-US" sz="1600" b="1" i="0" u="none" strike="noStrike" baseline="0" dirty="0">
                          <a:solidFill>
                            <a:srgbClr val="0070C0"/>
                          </a:solidFill>
                          <a:effectLst/>
                          <a:latin typeface="Lucida Sans Unicode" panose="020B0602030504020204" pitchFamily="34" charset="0"/>
                          <a:cs typeface="Lucida Sans Unicode" panose="020B0602030504020204" pitchFamily="34" charset="0"/>
                        </a:rPr>
                        <a:t> $1,818,416.70</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3"/>
                  </a:ext>
                </a:extLst>
              </a:tr>
              <a:tr h="389381">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4"/>
                  </a:ext>
                </a:extLst>
              </a:tr>
              <a:tr h="838627">
                <a:tc>
                  <a:txBody>
                    <a:bodyPr/>
                    <a:lstStyle/>
                    <a:p>
                      <a:pPr algn="l" fontAlgn="b"/>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494355">
                <a:tc>
                  <a:txBody>
                    <a:bodyPr/>
                    <a:lstStyle/>
                    <a:p>
                      <a:pPr algn="l" fontAlgn="b"/>
                      <a:r>
                        <a:rPr lang="en-US" sz="1800" b="1" i="0" u="none" strike="noStrike" dirty="0">
                          <a:solidFill>
                            <a:schemeClr val="tx1"/>
                          </a:solidFill>
                          <a:effectLst/>
                          <a:latin typeface="Calibri" panose="020F0502020204030204" pitchFamily="34" charset="0"/>
                        </a:rPr>
                        <a:t>Average Monthly</a:t>
                      </a:r>
                      <a:r>
                        <a:rPr lang="en-US" sz="1800" b="1" i="0" u="none" strike="noStrike" baseline="0" dirty="0">
                          <a:solidFill>
                            <a:schemeClr val="tx1"/>
                          </a:solidFill>
                          <a:effectLst/>
                          <a:latin typeface="Calibri" panose="020F0502020204030204" pitchFamily="34" charset="0"/>
                        </a:rPr>
                        <a:t> Disbursed 2023:</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$239,783.79</a:t>
                      </a:r>
                    </a:p>
                  </a:txBody>
                  <a:tcPr marL="9525" marR="9525" marT="9525" marB="0" anchor="ctr">
                    <a:lnL w="12700" cmpd="sng">
                      <a:noFill/>
                    </a:lnL>
                  </a:tcPr>
                </a:tc>
                <a:extLst>
                  <a:ext uri="{0D108BD9-81ED-4DB2-BD59-A6C34878D82A}">
                    <a16:rowId xmlns:a16="http://schemas.microsoft.com/office/drawing/2014/main" val="10006"/>
                  </a:ext>
                </a:extLst>
              </a:tr>
              <a:tr h="494355">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a:solidFill>
                          <a:srgbClr val="000000"/>
                        </a:solidFill>
                        <a:effectLst/>
                        <a:latin typeface="Calibri" panose="020F0502020204030204" pitchFamily="34" charset="0"/>
                      </a:endParaRPr>
                    </a:p>
                  </a:txBody>
                  <a:tcPr marL="9525" marR="9525" marT="9525" marB="0" anchor="ctr">
                    <a:lnL w="12700" cmpd="sng">
                      <a:noFill/>
                    </a:ln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66166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4-Fiscal Sustainability: </a:t>
            </a:r>
            <a:br>
              <a:rPr lang="en-US" sz="2400" u="sng" dirty="0"/>
            </a:br>
            <a:r>
              <a:rPr lang="en-US" sz="2400" u="sng" dirty="0"/>
              <a:t>2023 Receipts Compared to 2022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4670467"/>
              </p:ext>
            </p:extLst>
          </p:nvPr>
        </p:nvGraphicFramePr>
        <p:xfrm>
          <a:off x="1366933" y="1266769"/>
          <a:ext cx="6553202" cy="5211130"/>
        </p:xfrm>
        <a:graphic>
          <a:graphicData uri="http://schemas.openxmlformats.org/drawingml/2006/table">
            <a:tbl>
              <a:tblPr>
                <a:tableStyleId>{5C22544A-7EE6-4342-B048-85BDC9FD1C3A}</a:tableStyleId>
              </a:tblPr>
              <a:tblGrid>
                <a:gridCol w="3114044">
                  <a:extLst>
                    <a:ext uri="{9D8B030D-6E8A-4147-A177-3AD203B41FA5}">
                      <a16:colId xmlns:a16="http://schemas.microsoft.com/office/drawing/2014/main" val="20000"/>
                    </a:ext>
                  </a:extLst>
                </a:gridCol>
                <a:gridCol w="1719579">
                  <a:extLst>
                    <a:ext uri="{9D8B030D-6E8A-4147-A177-3AD203B41FA5}">
                      <a16:colId xmlns:a16="http://schemas.microsoft.com/office/drawing/2014/main" val="20001"/>
                    </a:ext>
                  </a:extLst>
                </a:gridCol>
                <a:gridCol w="1719579">
                  <a:extLst>
                    <a:ext uri="{9D8B030D-6E8A-4147-A177-3AD203B41FA5}">
                      <a16:colId xmlns:a16="http://schemas.microsoft.com/office/drawing/2014/main" val="20002"/>
                    </a:ext>
                  </a:extLst>
                </a:gridCol>
              </a:tblGrid>
              <a:tr h="149441">
                <a:tc gridSpan="2">
                  <a:txBody>
                    <a:bodyPr/>
                    <a:lstStyle/>
                    <a:p>
                      <a:pPr algn="l" fontAlgn="b"/>
                      <a:r>
                        <a:rPr lang="en-US" sz="1200" b="1" u="none" strike="noStrike" dirty="0">
                          <a:solidFill>
                            <a:schemeClr val="tx1"/>
                          </a:solidFill>
                          <a:effectLst/>
                        </a:rPr>
                        <a:t>Notable Receipts ALL FUNDS (rounded):</a:t>
                      </a:r>
                    </a:p>
                    <a:p>
                      <a:pPr algn="r" fontAlgn="b"/>
                      <a:r>
                        <a:rPr lang="en-US" sz="1200" b="1" i="0" u="none" strike="noStrike" dirty="0">
                          <a:solidFill>
                            <a:srgbClr val="FF0000"/>
                          </a:solidFill>
                          <a:effectLst/>
                          <a:latin typeface="Calibri" panose="020F0502020204030204" pitchFamily="34" charset="0"/>
                        </a:rPr>
                        <a:t>      </a:t>
                      </a:r>
                      <a:r>
                        <a:rPr lang="en-US" sz="1200" b="1" i="0" u="none" strike="noStrike" dirty="0">
                          <a:solidFill>
                            <a:schemeClr val="tx1"/>
                          </a:solidFill>
                          <a:effectLst/>
                          <a:latin typeface="Calibri" panose="020F0502020204030204" pitchFamily="34" charset="0"/>
                        </a:rPr>
                        <a:t>                                                                                                               2022 </a:t>
                      </a:r>
                    </a:p>
                  </a:txBody>
                  <a:tcPr marL="5119" marR="5119" marT="5119" marB="0" anchor="b"/>
                </a:tc>
                <a:tc hMerge="1">
                  <a:txBody>
                    <a:bodyPr/>
                    <a:lstStyle/>
                    <a:p>
                      <a:endParaRPr lang="en-US"/>
                    </a:p>
                  </a:txBody>
                  <a:tcPr/>
                </a:tc>
                <a:tc>
                  <a:txBody>
                    <a:bodyPr/>
                    <a:lstStyle/>
                    <a:p>
                      <a:pPr algn="ctr" fontAlgn="b"/>
                      <a:r>
                        <a:rPr lang="en-US" sz="1200" b="1" i="0" u="none" strike="noStrike" dirty="0">
                          <a:solidFill>
                            <a:schemeClr val="tx1"/>
                          </a:solidFill>
                          <a:effectLst/>
                          <a:latin typeface="Calibri" panose="020F0502020204030204" pitchFamily="34" charset="0"/>
                        </a:rPr>
                        <a:t>                          2023 YTD</a:t>
                      </a:r>
                    </a:p>
                  </a:txBody>
                  <a:tcPr marL="5119" marR="5119" marT="5119" marB="0" anchor="b"/>
                </a:tc>
                <a:extLst>
                  <a:ext uri="{0D108BD9-81ED-4DB2-BD59-A6C34878D82A}">
                    <a16:rowId xmlns:a16="http://schemas.microsoft.com/office/drawing/2014/main" val="10000"/>
                  </a:ext>
                </a:extLst>
              </a:tr>
              <a:tr h="222127">
                <a:tc>
                  <a:txBody>
                    <a:bodyPr/>
                    <a:lstStyle/>
                    <a:p>
                      <a:pPr algn="l" fontAlgn="b"/>
                      <a:r>
                        <a:rPr lang="en-US" sz="1000" u="none" strike="noStrike" dirty="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$36,500.00</a:t>
                      </a:r>
                    </a:p>
                  </a:txBody>
                  <a:tcPr marL="5119" marR="5119" marT="5119" marB="0" anchor="b"/>
                </a:tc>
                <a:tc>
                  <a:txBody>
                    <a:bodyPr/>
                    <a:lstStyle/>
                    <a:p>
                      <a:pPr algn="r"/>
                      <a:r>
                        <a:rPr lang="en-US" sz="1000" dirty="0"/>
                        <a:t>$36,000.00</a:t>
                      </a:r>
                    </a:p>
                  </a:txBody>
                  <a:tcPr marL="5119" marR="5119" marT="5119" marB="0" anchor="b"/>
                </a:tc>
                <a:extLst>
                  <a:ext uri="{0D108BD9-81ED-4DB2-BD59-A6C34878D82A}">
                    <a16:rowId xmlns:a16="http://schemas.microsoft.com/office/drawing/2014/main" val="10001"/>
                  </a:ext>
                </a:extLst>
              </a:tr>
              <a:tr h="222127">
                <a:tc>
                  <a:txBody>
                    <a:bodyPr/>
                    <a:lstStyle/>
                    <a:p>
                      <a:pPr algn="l" fontAlgn="b"/>
                      <a:r>
                        <a:rPr lang="en-US" sz="1000" u="none" strike="noStrike" dirty="0">
                          <a:effectLst/>
                          <a:latin typeface="+mj-lt"/>
                        </a:rPr>
                        <a:t>Tax Apportionment/Property</a:t>
                      </a:r>
                      <a:r>
                        <a:rPr lang="en-US" sz="1000" u="none" strike="noStrike" baseline="0" dirty="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$978,276.00</a:t>
                      </a:r>
                    </a:p>
                  </a:txBody>
                  <a:tcPr marL="5119" marR="5119" marT="5119" marB="0" anchor="b"/>
                </a:tc>
                <a:tc>
                  <a:txBody>
                    <a:bodyPr/>
                    <a:lstStyle/>
                    <a:p>
                      <a:pPr algn="r"/>
                      <a:r>
                        <a:rPr lang="en-US" sz="1000" dirty="0">
                          <a:solidFill>
                            <a:schemeClr val="tx1"/>
                          </a:solidFill>
                        </a:rPr>
                        <a:t>$645,615.00</a:t>
                      </a:r>
                    </a:p>
                  </a:txBody>
                  <a:tcPr marL="5119" marR="5119" marT="5119" marB="0" anchor="b"/>
                </a:tc>
                <a:extLst>
                  <a:ext uri="{0D108BD9-81ED-4DB2-BD59-A6C34878D82A}">
                    <a16:rowId xmlns:a16="http://schemas.microsoft.com/office/drawing/2014/main" val="10002"/>
                  </a:ext>
                </a:extLst>
              </a:tr>
              <a:tr h="222127">
                <a:tc>
                  <a:txBody>
                    <a:bodyPr/>
                    <a:lstStyle/>
                    <a:p>
                      <a:pPr algn="l" fontAlgn="b"/>
                      <a:r>
                        <a:rPr lang="en-US" sz="1000" u="none" strike="noStrike" dirty="0">
                          <a:effectLst/>
                          <a:latin typeface="+mj-lt"/>
                        </a:rPr>
                        <a:t>Town Road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$54,983.00</a:t>
                      </a:r>
                    </a:p>
                  </a:txBody>
                  <a:tcPr marL="5119" marR="5119" marT="5119" marB="0" anchor="b"/>
                </a:tc>
                <a:tc>
                  <a:txBody>
                    <a:bodyPr/>
                    <a:lstStyle/>
                    <a:p>
                      <a:pPr algn="r"/>
                      <a:r>
                        <a:rPr lang="en-US" sz="1000" dirty="0">
                          <a:solidFill>
                            <a:schemeClr val="tx1"/>
                          </a:solidFill>
                        </a:rPr>
                        <a:t>$33,421.00</a:t>
                      </a:r>
                    </a:p>
                  </a:txBody>
                  <a:tcPr marL="5119" marR="5119" marT="5119" marB="0" anchor="b"/>
                </a:tc>
                <a:extLst>
                  <a:ext uri="{0D108BD9-81ED-4DB2-BD59-A6C34878D82A}">
                    <a16:rowId xmlns:a16="http://schemas.microsoft.com/office/drawing/2014/main" val="10003"/>
                  </a:ext>
                </a:extLst>
              </a:tr>
              <a:tr h="222127">
                <a:tc>
                  <a:txBody>
                    <a:bodyPr/>
                    <a:lstStyle/>
                    <a:p>
                      <a:pPr algn="l" fontAlgn="b"/>
                      <a:r>
                        <a:rPr lang="en-US" sz="1000" b="0" i="0" u="none" strike="noStrike" dirty="0">
                          <a:solidFill>
                            <a:srgbClr val="000000"/>
                          </a:solidFill>
                          <a:effectLst/>
                          <a:latin typeface="+mj-lt"/>
                        </a:rPr>
                        <a:t>Taconite Municipal Aid</a:t>
                      </a:r>
                    </a:p>
                  </a:txBody>
                  <a:tcPr marL="5119" marR="5119" marT="5119" marB="0" anchor="b"/>
                </a:tc>
                <a:tc>
                  <a:txBody>
                    <a:bodyPr/>
                    <a:lstStyle/>
                    <a:p>
                      <a:pPr algn="r"/>
                      <a:r>
                        <a:rPr lang="en-US" sz="1000" dirty="0">
                          <a:solidFill>
                            <a:schemeClr val="tx1"/>
                          </a:solidFill>
                        </a:rPr>
                        <a:t>$94,010.00</a:t>
                      </a:r>
                    </a:p>
                  </a:txBody>
                  <a:tcPr marL="5119" marR="5119" marT="5119" marB="0" anchor="b"/>
                </a:tc>
                <a:tc>
                  <a:txBody>
                    <a:bodyPr/>
                    <a:lstStyle/>
                    <a:p>
                      <a:pPr algn="r"/>
                      <a:r>
                        <a:rPr lang="en-US" sz="1000" dirty="0">
                          <a:solidFill>
                            <a:schemeClr val="tx1"/>
                          </a:solidFill>
                        </a:rPr>
                        <a:t>0</a:t>
                      </a:r>
                    </a:p>
                  </a:txBody>
                  <a:tcPr marL="5119" marR="5119" marT="5119" marB="0" anchor="b"/>
                </a:tc>
                <a:extLst>
                  <a:ext uri="{0D108BD9-81ED-4DB2-BD59-A6C34878D82A}">
                    <a16:rowId xmlns:a16="http://schemas.microsoft.com/office/drawing/2014/main" val="10004"/>
                  </a:ext>
                </a:extLst>
              </a:tr>
              <a:tr h="222127">
                <a:tc>
                  <a:txBody>
                    <a:bodyPr/>
                    <a:lstStyle/>
                    <a:p>
                      <a:pPr algn="l" fontAlgn="b"/>
                      <a:r>
                        <a:rPr lang="en-US" sz="1000" u="none" strike="noStrike" dirty="0">
                          <a:effectLst/>
                          <a:latin typeface="+mj-lt"/>
                        </a:rPr>
                        <a:t>Taconite Production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$131,686.00</a:t>
                      </a:r>
                    </a:p>
                  </a:txBody>
                  <a:tcPr marL="5119" marR="5119" marT="5119" marB="0" anchor="b"/>
                </a:tc>
                <a:tc>
                  <a:txBody>
                    <a:bodyPr/>
                    <a:lstStyle/>
                    <a:p>
                      <a:pPr algn="r"/>
                      <a:r>
                        <a:rPr lang="en-US" sz="1000" dirty="0">
                          <a:solidFill>
                            <a:schemeClr val="tx1"/>
                          </a:solidFill>
                        </a:rPr>
                        <a:t>$30,727.00</a:t>
                      </a:r>
                    </a:p>
                  </a:txBody>
                  <a:tcPr marL="5119" marR="5119" marT="5119" marB="0" anchor="b"/>
                </a:tc>
                <a:extLst>
                  <a:ext uri="{0D108BD9-81ED-4DB2-BD59-A6C34878D82A}">
                    <a16:rowId xmlns:a16="http://schemas.microsoft.com/office/drawing/2014/main" val="10005"/>
                  </a:ext>
                </a:extLst>
              </a:tr>
              <a:tr h="222127">
                <a:tc>
                  <a:txBody>
                    <a:bodyPr/>
                    <a:lstStyle/>
                    <a:p>
                      <a:pPr algn="l" fontAlgn="b"/>
                      <a:r>
                        <a:rPr lang="en-US" sz="1000" b="0" i="0" u="none" strike="noStrike" dirty="0">
                          <a:solidFill>
                            <a:srgbClr val="000000"/>
                          </a:solidFill>
                          <a:effectLst/>
                          <a:latin typeface="+mj-lt"/>
                          <a:cs typeface="Lucida Sans Unicode" panose="020B0602030504020204" pitchFamily="34" charset="0"/>
                        </a:rPr>
                        <a:t>Annexation</a:t>
                      </a:r>
                      <a:r>
                        <a:rPr lang="en-US" sz="1000" b="0" i="0" u="none" strike="noStrike" baseline="0" dirty="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a:solidFill>
                            <a:schemeClr val="tx1"/>
                          </a:solidFill>
                        </a:rPr>
                        <a:t>0</a:t>
                      </a:r>
                    </a:p>
                  </a:txBody>
                  <a:tcPr marL="5119" marR="5119" marT="5119" marB="0" anchor="b"/>
                </a:tc>
                <a:tc>
                  <a:txBody>
                    <a:bodyPr/>
                    <a:lstStyle/>
                    <a:p>
                      <a:pPr algn="r"/>
                      <a:r>
                        <a:rPr lang="en-US" sz="1000" dirty="0"/>
                        <a:t>$343,952.00</a:t>
                      </a:r>
                    </a:p>
                  </a:txBody>
                  <a:tcPr marL="5119" marR="5119" marT="5119" marB="0" anchor="b"/>
                </a:tc>
                <a:extLst>
                  <a:ext uri="{0D108BD9-81ED-4DB2-BD59-A6C34878D82A}">
                    <a16:rowId xmlns:a16="http://schemas.microsoft.com/office/drawing/2014/main" val="10006"/>
                  </a:ext>
                </a:extLst>
              </a:tr>
              <a:tr h="222127">
                <a:tc>
                  <a:txBody>
                    <a:bodyPr/>
                    <a:lstStyle/>
                    <a:p>
                      <a:pPr algn="l" fontAlgn="b"/>
                      <a:r>
                        <a:rPr lang="en-US" sz="1000" b="0" i="0" u="none" strike="noStrike" dirty="0">
                          <a:solidFill>
                            <a:srgbClr val="000000"/>
                          </a:solidFill>
                          <a:effectLst/>
                          <a:latin typeface="+mj-lt"/>
                        </a:rPr>
                        <a:t>Taconite Homestead Credit</a:t>
                      </a:r>
                    </a:p>
                  </a:txBody>
                  <a:tcPr marL="5119" marR="5119" marT="5119" marB="0" anchor="b"/>
                </a:tc>
                <a:tc>
                  <a:txBody>
                    <a:bodyPr/>
                    <a:lstStyle/>
                    <a:p>
                      <a:pPr algn="r"/>
                      <a:r>
                        <a:rPr lang="en-US" sz="1000" dirty="0">
                          <a:solidFill>
                            <a:schemeClr val="tx1"/>
                          </a:solidFill>
                        </a:rPr>
                        <a:t>$93,915.00</a:t>
                      </a:r>
                    </a:p>
                  </a:txBody>
                  <a:tcPr marL="5119" marR="5119" marT="5119" marB="0" anchor="b"/>
                </a:tc>
                <a:tc>
                  <a:txBody>
                    <a:bodyPr/>
                    <a:lstStyle/>
                    <a:p>
                      <a:pPr algn="r"/>
                      <a:r>
                        <a:rPr lang="en-US" sz="1000" dirty="0"/>
                        <a:t>$46,253.00</a:t>
                      </a:r>
                    </a:p>
                  </a:txBody>
                  <a:tcPr marL="5119" marR="5119" marT="5119" marB="0" anchor="b"/>
                </a:tc>
                <a:extLst>
                  <a:ext uri="{0D108BD9-81ED-4DB2-BD59-A6C34878D82A}">
                    <a16:rowId xmlns:a16="http://schemas.microsoft.com/office/drawing/2014/main" val="10007"/>
                  </a:ext>
                </a:extLst>
              </a:tr>
              <a:tr h="222127">
                <a:tc>
                  <a:txBody>
                    <a:bodyPr/>
                    <a:lstStyle/>
                    <a:p>
                      <a:pPr algn="l" fontAlgn="b"/>
                      <a:r>
                        <a:rPr lang="en-US" sz="1000" b="0" i="0" u="none" strike="noStrike" dirty="0">
                          <a:solidFill>
                            <a:srgbClr val="000000"/>
                          </a:solidFill>
                          <a:effectLst/>
                          <a:latin typeface="+mj-lt"/>
                        </a:rPr>
                        <a:t>Taconite</a:t>
                      </a:r>
                      <a:r>
                        <a:rPr lang="en-US" sz="1000" b="0" i="0" u="none" strike="noStrike" baseline="0" dirty="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$50,000.00</a:t>
                      </a:r>
                    </a:p>
                  </a:txBody>
                  <a:tcPr marL="5119" marR="5119" marT="5119" marB="0" anchor="b"/>
                </a:tc>
                <a:tc>
                  <a:txBody>
                    <a:bodyPr/>
                    <a:lstStyle/>
                    <a:p>
                      <a:pPr algn="r"/>
                      <a:r>
                        <a:rPr lang="en-US" sz="1000" dirty="0"/>
                        <a:t>$50,000.00</a:t>
                      </a:r>
                    </a:p>
                  </a:txBody>
                  <a:tcPr marL="5119" marR="5119" marT="5119" marB="0" anchor="b"/>
                </a:tc>
                <a:extLst>
                  <a:ext uri="{0D108BD9-81ED-4DB2-BD59-A6C34878D82A}">
                    <a16:rowId xmlns:a16="http://schemas.microsoft.com/office/drawing/2014/main" val="10008"/>
                  </a:ext>
                </a:extLst>
              </a:tr>
              <a:tr h="222127">
                <a:tc>
                  <a:txBody>
                    <a:bodyPr/>
                    <a:lstStyle/>
                    <a:p>
                      <a:pPr algn="l" fontAlgn="b"/>
                      <a:r>
                        <a:rPr lang="en-US" sz="1000" b="0" i="0" u="none" strike="noStrike" dirty="0">
                          <a:solidFill>
                            <a:srgbClr val="000000"/>
                          </a:solidFill>
                          <a:effectLst/>
                          <a:latin typeface="+mj-lt"/>
                        </a:rPr>
                        <a:t>Road Maintenance (SLC)</a:t>
                      </a:r>
                    </a:p>
                  </a:txBody>
                  <a:tcPr marL="5119" marR="5119" marT="5119" marB="0" anchor="b"/>
                </a:tc>
                <a:tc>
                  <a:txBody>
                    <a:bodyPr/>
                    <a:lstStyle/>
                    <a:p>
                      <a:pPr algn="r"/>
                      <a:r>
                        <a:rPr lang="en-US" sz="1000" dirty="0"/>
                        <a:t>$85,000.00</a:t>
                      </a:r>
                    </a:p>
                  </a:txBody>
                  <a:tcPr marL="5119" marR="5119" marT="5119" marB="0" anchor="b"/>
                </a:tc>
                <a:tc>
                  <a:txBody>
                    <a:bodyPr/>
                    <a:lstStyle/>
                    <a:p>
                      <a:pPr algn="r"/>
                      <a:r>
                        <a:rPr lang="en-US" sz="1000" dirty="0"/>
                        <a:t>$85,000.00</a:t>
                      </a:r>
                    </a:p>
                  </a:txBody>
                  <a:tcPr marL="5119" marR="5119" marT="5119" marB="0" anchor="b"/>
                </a:tc>
                <a:extLst>
                  <a:ext uri="{0D108BD9-81ED-4DB2-BD59-A6C34878D82A}">
                    <a16:rowId xmlns:a16="http://schemas.microsoft.com/office/drawing/2014/main" val="10009"/>
                  </a:ext>
                </a:extLst>
              </a:tr>
              <a:tr h="222127">
                <a:tc>
                  <a:txBody>
                    <a:bodyPr/>
                    <a:lstStyle/>
                    <a:p>
                      <a:pPr algn="l" fontAlgn="b"/>
                      <a:r>
                        <a:rPr lang="en-US" sz="1000" b="0" i="0" u="none" strike="noStrike" dirty="0">
                          <a:solidFill>
                            <a:srgbClr val="000000"/>
                          </a:solidFill>
                          <a:effectLst/>
                          <a:latin typeface="+mj-lt"/>
                        </a:rPr>
                        <a:t>Federal PILT</a:t>
                      </a:r>
                    </a:p>
                  </a:txBody>
                  <a:tcPr marL="5119" marR="5119" marT="5119" marB="0" anchor="b"/>
                </a:tc>
                <a:tc>
                  <a:txBody>
                    <a:bodyPr/>
                    <a:lstStyle/>
                    <a:p>
                      <a:pPr algn="r"/>
                      <a:r>
                        <a:rPr lang="en-US" sz="1000" dirty="0"/>
                        <a:t>$4,783.00</a:t>
                      </a:r>
                    </a:p>
                  </a:txBody>
                  <a:tcPr marL="5119" marR="5119" marT="5119" marB="0" anchor="b"/>
                </a:tc>
                <a:tc>
                  <a:txBody>
                    <a:bodyPr/>
                    <a:lstStyle/>
                    <a:p>
                      <a:pPr algn="r"/>
                      <a:r>
                        <a:rPr lang="en-US" sz="1000" dirty="0"/>
                        <a:t>$4,904.00</a:t>
                      </a:r>
                    </a:p>
                  </a:txBody>
                  <a:tcPr marL="5119" marR="5119" marT="5119" marB="0" anchor="b"/>
                </a:tc>
                <a:extLst>
                  <a:ext uri="{0D108BD9-81ED-4DB2-BD59-A6C34878D82A}">
                    <a16:rowId xmlns:a16="http://schemas.microsoft.com/office/drawing/2014/main" val="10010"/>
                  </a:ext>
                </a:extLst>
              </a:tr>
              <a:tr h="222127">
                <a:tc>
                  <a:txBody>
                    <a:bodyPr/>
                    <a:lstStyle/>
                    <a:p>
                      <a:pPr algn="l" fontAlgn="b"/>
                      <a:r>
                        <a:rPr lang="en-US" sz="1000" b="0" i="0" u="none" strike="noStrike" dirty="0">
                          <a:solidFill>
                            <a:srgbClr val="000000"/>
                          </a:solidFill>
                          <a:effectLst/>
                          <a:latin typeface="+mj-lt"/>
                        </a:rPr>
                        <a:t>Mining Effects</a:t>
                      </a:r>
                    </a:p>
                  </a:txBody>
                  <a:tcPr marL="5119" marR="5119" marT="5119" marB="0" anchor="b"/>
                </a:tc>
                <a:tc>
                  <a:txBody>
                    <a:bodyPr/>
                    <a:lstStyle/>
                    <a:p>
                      <a:pPr algn="r"/>
                      <a:r>
                        <a:rPr lang="en-US" sz="1000" dirty="0">
                          <a:solidFill>
                            <a:schemeClr val="tx1"/>
                          </a:solidFill>
                        </a:rPr>
                        <a:t>$63,930.00</a:t>
                      </a:r>
                    </a:p>
                  </a:txBody>
                  <a:tcPr marL="5119" marR="5119" marT="5119" marB="0" anchor="b"/>
                </a:tc>
                <a:tc>
                  <a:txBody>
                    <a:bodyPr/>
                    <a:lstStyle/>
                    <a:p>
                      <a:pPr algn="r"/>
                      <a:r>
                        <a:rPr lang="en-US" sz="1000" dirty="0">
                          <a:solidFill>
                            <a:schemeClr val="tx1"/>
                          </a:solidFill>
                        </a:rPr>
                        <a:t>$61,886.00</a:t>
                      </a:r>
                    </a:p>
                  </a:txBody>
                  <a:tcPr marL="5119" marR="5119" marT="5119" marB="0" anchor="b"/>
                </a:tc>
                <a:extLst>
                  <a:ext uri="{0D108BD9-81ED-4DB2-BD59-A6C34878D82A}">
                    <a16:rowId xmlns:a16="http://schemas.microsoft.com/office/drawing/2014/main" val="10011"/>
                  </a:ext>
                </a:extLst>
              </a:tr>
              <a:tr h="222127">
                <a:tc>
                  <a:txBody>
                    <a:bodyPr/>
                    <a:lstStyle/>
                    <a:p>
                      <a:pPr algn="l" fontAlgn="b"/>
                      <a:r>
                        <a:rPr lang="en-US" sz="1000" u="none" strike="noStrike" dirty="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$228,382.00</a:t>
                      </a:r>
                    </a:p>
                  </a:txBody>
                  <a:tcPr marL="5119" marR="5119" marT="5119" marB="0" anchor="b"/>
                </a:tc>
                <a:tc>
                  <a:txBody>
                    <a:bodyPr/>
                    <a:lstStyle/>
                    <a:p>
                      <a:pPr algn="r"/>
                      <a:r>
                        <a:rPr lang="en-US" sz="1000" dirty="0">
                          <a:solidFill>
                            <a:schemeClr val="tx1"/>
                          </a:solidFill>
                        </a:rPr>
                        <a:t>$114,191.00</a:t>
                      </a:r>
                    </a:p>
                  </a:txBody>
                  <a:tcPr marL="5119" marR="5119" marT="5119" marB="0" anchor="b"/>
                </a:tc>
                <a:extLst>
                  <a:ext uri="{0D108BD9-81ED-4DB2-BD59-A6C34878D82A}">
                    <a16:rowId xmlns:a16="http://schemas.microsoft.com/office/drawing/2014/main" val="10013"/>
                  </a:ext>
                </a:extLst>
              </a:tr>
              <a:tr h="222127">
                <a:tc>
                  <a:txBody>
                    <a:bodyPr/>
                    <a:lstStyle/>
                    <a:p>
                      <a:pPr algn="l" fontAlgn="b"/>
                      <a:r>
                        <a:rPr lang="en-US" sz="1000" b="0" i="0" u="none" strike="noStrike" dirty="0">
                          <a:solidFill>
                            <a:srgbClr val="000000"/>
                          </a:solidFill>
                          <a:effectLst/>
                          <a:latin typeface="+mj-lt"/>
                        </a:rPr>
                        <a:t>Snowplowing</a:t>
                      </a:r>
                      <a:r>
                        <a:rPr lang="en-US" sz="1000" b="0" i="0" u="none" strike="noStrike" baseline="0" dirty="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$15,275.00</a:t>
                      </a:r>
                    </a:p>
                  </a:txBody>
                  <a:tcPr marL="5119" marR="5119" marT="5119" marB="0" anchor="b"/>
                </a:tc>
                <a:tc>
                  <a:txBody>
                    <a:bodyPr/>
                    <a:lstStyle/>
                    <a:p>
                      <a:pPr algn="r"/>
                      <a:r>
                        <a:rPr lang="en-US" sz="1000" dirty="0">
                          <a:solidFill>
                            <a:schemeClr val="tx1"/>
                          </a:solidFill>
                        </a:rPr>
                        <a:t>0</a:t>
                      </a:r>
                    </a:p>
                  </a:txBody>
                  <a:tcPr marL="5119" marR="5119" marT="5119" marB="0" anchor="b"/>
                </a:tc>
                <a:extLst>
                  <a:ext uri="{0D108BD9-81ED-4DB2-BD59-A6C34878D82A}">
                    <a16:rowId xmlns:a16="http://schemas.microsoft.com/office/drawing/2014/main" val="10014"/>
                  </a:ext>
                </a:extLst>
              </a:tr>
              <a:tr h="222127">
                <a:tc>
                  <a:txBody>
                    <a:bodyPr/>
                    <a:lstStyle/>
                    <a:p>
                      <a:pPr algn="l" fontAlgn="b"/>
                      <a:r>
                        <a:rPr lang="en-US" sz="1000" b="0" i="0" u="none" strike="noStrike" dirty="0">
                          <a:solidFill>
                            <a:srgbClr val="000000"/>
                          </a:solidFill>
                          <a:effectLst/>
                          <a:latin typeface="+mj-lt"/>
                        </a:rPr>
                        <a:t>Refunds/Reimbursements/Misc.</a:t>
                      </a:r>
                    </a:p>
                  </a:txBody>
                  <a:tcPr marL="5119" marR="5119" marT="5119" marB="0" anchor="b"/>
                </a:tc>
                <a:tc>
                  <a:txBody>
                    <a:bodyPr/>
                    <a:lstStyle/>
                    <a:p>
                      <a:pPr algn="r"/>
                      <a:r>
                        <a:rPr lang="en-US" sz="1000" dirty="0">
                          <a:solidFill>
                            <a:schemeClr val="tx1"/>
                          </a:solidFill>
                        </a:rPr>
                        <a:t>$34,085.00</a:t>
                      </a:r>
                    </a:p>
                  </a:txBody>
                  <a:tcPr marL="5119" marR="5119" marT="5119" marB="0" anchor="b"/>
                </a:tc>
                <a:tc>
                  <a:txBody>
                    <a:bodyPr/>
                    <a:lstStyle/>
                    <a:p>
                      <a:pPr algn="r"/>
                      <a:r>
                        <a:rPr lang="en-US" sz="1000" dirty="0">
                          <a:solidFill>
                            <a:schemeClr val="tx1"/>
                          </a:solidFill>
                        </a:rPr>
                        <a:t>$34,612.00</a:t>
                      </a:r>
                    </a:p>
                  </a:txBody>
                  <a:tcPr marL="5119" marR="5119" marT="5119" marB="0" anchor="b"/>
                </a:tc>
                <a:extLst>
                  <a:ext uri="{0D108BD9-81ED-4DB2-BD59-A6C34878D82A}">
                    <a16:rowId xmlns:a16="http://schemas.microsoft.com/office/drawing/2014/main" val="10015"/>
                  </a:ext>
                </a:extLst>
              </a:tr>
              <a:tr h="222127">
                <a:tc>
                  <a:txBody>
                    <a:bodyPr/>
                    <a:lstStyle/>
                    <a:p>
                      <a:pPr algn="l" fontAlgn="b"/>
                      <a:r>
                        <a:rPr lang="en-US" sz="1000" b="0" i="0" u="none" strike="noStrike" dirty="0">
                          <a:solidFill>
                            <a:srgbClr val="000000"/>
                          </a:solidFill>
                          <a:effectLst/>
                          <a:latin typeface="+mj-lt"/>
                        </a:rPr>
                        <a:t>Sale</a:t>
                      </a:r>
                      <a:r>
                        <a:rPr lang="en-US" sz="1000" b="0" i="0" u="none" strike="noStrike" baseline="0" dirty="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$27,392.00</a:t>
                      </a:r>
                    </a:p>
                  </a:txBody>
                  <a:tcPr marL="5119" marR="5119" marT="5119" marB="0" anchor="b"/>
                </a:tc>
                <a:tc>
                  <a:txBody>
                    <a:bodyPr/>
                    <a:lstStyle/>
                    <a:p>
                      <a:pPr algn="r"/>
                      <a:r>
                        <a:rPr lang="en-US" sz="1000" dirty="0">
                          <a:solidFill>
                            <a:schemeClr val="tx1"/>
                          </a:solidFill>
                        </a:rPr>
                        <a:t>$27,084.00</a:t>
                      </a:r>
                    </a:p>
                  </a:txBody>
                  <a:tcPr marL="5119" marR="5119" marT="5119" marB="0" anchor="b"/>
                </a:tc>
                <a:extLst>
                  <a:ext uri="{0D108BD9-81ED-4DB2-BD59-A6C34878D82A}">
                    <a16:rowId xmlns:a16="http://schemas.microsoft.com/office/drawing/2014/main" val="10016"/>
                  </a:ext>
                </a:extLst>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$3,425.00</a:t>
                      </a:r>
                    </a:p>
                  </a:txBody>
                  <a:tcPr marL="5119" marR="5119" marT="5119" marB="0" anchor="b"/>
                </a:tc>
                <a:tc>
                  <a:txBody>
                    <a:bodyPr/>
                    <a:lstStyle/>
                    <a:p>
                      <a:pPr algn="r"/>
                      <a:r>
                        <a:rPr lang="en-US" sz="1000" dirty="0">
                          <a:solidFill>
                            <a:schemeClr val="tx1"/>
                          </a:solidFill>
                        </a:rPr>
                        <a:t>$3,770.00</a:t>
                      </a:r>
                    </a:p>
                  </a:txBody>
                  <a:tcPr marL="5119" marR="5119" marT="5119" marB="0" anchor="b"/>
                </a:tc>
                <a:extLst>
                  <a:ext uri="{0D108BD9-81ED-4DB2-BD59-A6C34878D82A}">
                    <a16:rowId xmlns:a16="http://schemas.microsoft.com/office/drawing/2014/main" val="10017"/>
                  </a:ext>
                </a:extLst>
              </a:tr>
              <a:tr h="294813">
                <a:tc>
                  <a:txBody>
                    <a:bodyPr/>
                    <a:lstStyle/>
                    <a:p>
                      <a:pPr algn="l" fontAlgn="b"/>
                      <a:r>
                        <a:rPr lang="en-US" sz="1000" u="none" strike="noStrike" dirty="0">
                          <a:effectLst/>
                          <a:latin typeface="+mj-lt"/>
                        </a:rPr>
                        <a:t>W/WW Fees, Permits,</a:t>
                      </a:r>
                      <a:r>
                        <a:rPr lang="en-US" sz="1000" u="none" strike="noStrike" baseline="0" dirty="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$10,261.00</a:t>
                      </a:r>
                    </a:p>
                  </a:txBody>
                  <a:tcPr marL="5119" marR="5119" marT="5119" marB="0" anchor="b"/>
                </a:tc>
                <a:tc>
                  <a:txBody>
                    <a:bodyPr/>
                    <a:lstStyle/>
                    <a:p>
                      <a:pPr algn="r"/>
                      <a:r>
                        <a:rPr lang="en-US" sz="1000" dirty="0">
                          <a:solidFill>
                            <a:schemeClr val="tx1"/>
                          </a:solidFill>
                        </a:rPr>
                        <a:t>$11,874.00</a:t>
                      </a:r>
                    </a:p>
                  </a:txBody>
                  <a:tcPr marL="5119" marR="5119" marT="5119" marB="0" anchor="b"/>
                </a:tc>
                <a:extLst>
                  <a:ext uri="{0D108BD9-81ED-4DB2-BD59-A6C34878D82A}">
                    <a16:rowId xmlns:a16="http://schemas.microsoft.com/office/drawing/2014/main" val="10018"/>
                  </a:ext>
                </a:extLst>
              </a:tr>
              <a:tr h="222127">
                <a:tc>
                  <a:txBody>
                    <a:bodyPr/>
                    <a:lstStyle/>
                    <a:p>
                      <a:pPr algn="l" fontAlgn="b"/>
                      <a:r>
                        <a:rPr lang="en-US" sz="1000" u="none" strike="noStrike" dirty="0">
                          <a:effectLst/>
                          <a:latin typeface="+mj-lt"/>
                        </a:rPr>
                        <a:t>LLCC 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$5,270.00</a:t>
                      </a:r>
                    </a:p>
                  </a:txBody>
                  <a:tcPr marL="5119" marR="5119" marT="5119" marB="0" anchor="b"/>
                </a:tc>
                <a:tc>
                  <a:txBody>
                    <a:bodyPr/>
                    <a:lstStyle/>
                    <a:p>
                      <a:pPr algn="r"/>
                      <a:r>
                        <a:rPr lang="en-US" sz="1000" dirty="0">
                          <a:solidFill>
                            <a:schemeClr val="tx1"/>
                          </a:solidFill>
                        </a:rPr>
                        <a:t>$7,300.00</a:t>
                      </a:r>
                    </a:p>
                  </a:txBody>
                  <a:tcPr marL="5119" marR="5119" marT="5119" marB="0" anchor="b"/>
                </a:tc>
                <a:extLst>
                  <a:ext uri="{0D108BD9-81ED-4DB2-BD59-A6C34878D82A}">
                    <a16:rowId xmlns:a16="http://schemas.microsoft.com/office/drawing/2014/main" val="10019"/>
                  </a:ext>
                </a:extLst>
              </a:tr>
              <a:tr h="294813">
                <a:tc>
                  <a:txBody>
                    <a:bodyPr/>
                    <a:lstStyle/>
                    <a:p>
                      <a:pPr algn="l" fontAlgn="b"/>
                      <a:r>
                        <a:rPr lang="en-US" sz="1000" b="0" i="0" u="none" strike="noStrike" dirty="0">
                          <a:solidFill>
                            <a:srgbClr val="000000"/>
                          </a:solidFill>
                          <a:effectLst/>
                          <a:latin typeface="+mj-lt"/>
                        </a:rPr>
                        <a:t>Cemetery Revenues, Lot Sales, Columbarium</a:t>
                      </a:r>
                      <a:r>
                        <a:rPr lang="en-US" sz="1000" b="0" i="0" u="none" strike="noStrike" baseline="0" dirty="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$8,060.00</a:t>
                      </a:r>
                    </a:p>
                  </a:txBody>
                  <a:tcPr marL="5119" marR="5119" marT="5119" marB="0" anchor="b"/>
                </a:tc>
                <a:tc>
                  <a:txBody>
                    <a:bodyPr/>
                    <a:lstStyle/>
                    <a:p>
                      <a:pPr algn="r"/>
                      <a:r>
                        <a:rPr lang="en-US" sz="1000" dirty="0">
                          <a:solidFill>
                            <a:schemeClr val="tx1"/>
                          </a:solidFill>
                        </a:rPr>
                        <a:t>$1,800.00</a:t>
                      </a:r>
                    </a:p>
                  </a:txBody>
                  <a:tcPr marL="5119" marR="5119" marT="5119" marB="0" anchor="b"/>
                </a:tc>
                <a:extLst>
                  <a:ext uri="{0D108BD9-81ED-4DB2-BD59-A6C34878D82A}">
                    <a16:rowId xmlns:a16="http://schemas.microsoft.com/office/drawing/2014/main" val="10020"/>
                  </a:ext>
                </a:extLst>
              </a:tr>
              <a:tr h="222127">
                <a:tc>
                  <a:txBody>
                    <a:bodyPr/>
                    <a:lstStyle/>
                    <a:p>
                      <a:pPr algn="l" fontAlgn="b"/>
                      <a:r>
                        <a:rPr lang="en-US" sz="1000" b="0" i="0" u="none" strike="noStrike" dirty="0">
                          <a:solidFill>
                            <a:srgbClr val="000000"/>
                          </a:solidFill>
                          <a:effectLst/>
                          <a:latin typeface="+mj-lt"/>
                        </a:rPr>
                        <a:t>COVID Relief/ARPA Funding</a:t>
                      </a:r>
                    </a:p>
                  </a:txBody>
                  <a:tcPr marL="5119" marR="5119" marT="5119" marB="0" anchor="b"/>
                </a:tc>
                <a:tc>
                  <a:txBody>
                    <a:bodyPr/>
                    <a:lstStyle/>
                    <a:p>
                      <a:pPr algn="r"/>
                      <a:r>
                        <a:rPr lang="en-US" sz="1000" dirty="0"/>
                        <a:t>$85,568.00</a:t>
                      </a:r>
                    </a:p>
                  </a:txBody>
                  <a:tcPr marL="5119" marR="5119" marT="5119" marB="0" anchor="b"/>
                </a:tc>
                <a:tc>
                  <a:txBody>
                    <a:bodyPr/>
                    <a:lstStyle/>
                    <a:p>
                      <a:pPr algn="r"/>
                      <a:r>
                        <a:rPr lang="en-US" sz="1000" dirty="0">
                          <a:solidFill>
                            <a:schemeClr val="tx1"/>
                          </a:solidFill>
                        </a:rPr>
                        <a:t>0</a:t>
                      </a:r>
                    </a:p>
                  </a:txBody>
                  <a:tcPr marL="5119" marR="5119" marT="5119" marB="0" anchor="b"/>
                </a:tc>
                <a:extLst>
                  <a:ext uri="{0D108BD9-81ED-4DB2-BD59-A6C34878D82A}">
                    <a16:rowId xmlns:a16="http://schemas.microsoft.com/office/drawing/2014/main" val="10021"/>
                  </a:ext>
                </a:extLst>
              </a:tr>
              <a:tr h="222127">
                <a:tc>
                  <a:txBody>
                    <a:bodyPr/>
                    <a:lstStyle/>
                    <a:p>
                      <a:pPr algn="l" fontAlgn="b"/>
                      <a:r>
                        <a:rPr lang="en-US" sz="1000" b="0" i="0" u="none" strike="noStrike" dirty="0">
                          <a:solidFill>
                            <a:srgbClr val="000000"/>
                          </a:solidFill>
                          <a:effectLst/>
                          <a:latin typeface="+mj-lt"/>
                        </a:rPr>
                        <a:t>Propane Reimbursement (SLC)</a:t>
                      </a:r>
                    </a:p>
                  </a:txBody>
                  <a:tcPr marL="5119" marR="5119" marT="5119" marB="0" anchor="b"/>
                </a:tc>
                <a:tc>
                  <a:txBody>
                    <a:bodyPr/>
                    <a:lstStyle/>
                    <a:p>
                      <a:pPr algn="r"/>
                      <a:r>
                        <a:rPr lang="en-US" sz="1000" dirty="0"/>
                        <a:t>$4,500.00</a:t>
                      </a:r>
                    </a:p>
                  </a:txBody>
                  <a:tcPr marL="5119" marR="5119" marT="5119" marB="0" anchor="b"/>
                </a:tc>
                <a:tc>
                  <a:txBody>
                    <a:bodyPr/>
                    <a:lstStyle/>
                    <a:p>
                      <a:pPr algn="r"/>
                      <a:r>
                        <a:rPr lang="en-US" sz="1000" dirty="0">
                          <a:solidFill>
                            <a:schemeClr val="tx1"/>
                          </a:solidFill>
                        </a:rPr>
                        <a:t>$9,845.00</a:t>
                      </a:r>
                    </a:p>
                  </a:txBody>
                  <a:tcPr marL="5119" marR="5119" marT="5119" marB="0" anchor="b"/>
                </a:tc>
                <a:extLst>
                  <a:ext uri="{0D108BD9-81ED-4DB2-BD59-A6C34878D82A}">
                    <a16:rowId xmlns:a16="http://schemas.microsoft.com/office/drawing/2014/main" val="1002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a:p>
          <a:p>
            <a:endParaRPr lang="en-US" dirty="0"/>
          </a:p>
          <a:p>
            <a:pPr marL="109728" indent="0">
              <a:buNone/>
            </a:pPr>
            <a:endParaRPr lang="en-US" dirty="0"/>
          </a:p>
          <a:p>
            <a:endParaRPr lang="en-US" dirty="0"/>
          </a:p>
        </p:txBody>
      </p:sp>
      <p:graphicFrame>
        <p:nvGraphicFramePr>
          <p:cNvPr id="4" name="Chart 3"/>
          <p:cNvGraphicFramePr/>
          <p:nvPr>
            <p:extLst>
              <p:ext uri="{D42A27DB-BD31-4B8C-83A1-F6EECF244321}">
                <p14:modId xmlns:p14="http://schemas.microsoft.com/office/powerpoint/2010/main" val="3976491189"/>
              </p:ext>
            </p:extLst>
          </p:nvPr>
        </p:nvGraphicFramePr>
        <p:xfrm>
          <a:off x="1371600" y="441544"/>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continued: </a:t>
            </a:r>
            <a:br>
              <a:rPr lang="en-US" sz="2800" u="sng" dirty="0"/>
            </a:br>
            <a:r>
              <a:rPr lang="en-US" sz="2800" u="sng" dirty="0"/>
              <a:t>2023 Disbursements Comparable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48662333"/>
              </p:ext>
            </p:extLst>
          </p:nvPr>
        </p:nvGraphicFramePr>
        <p:xfrm>
          <a:off x="304800" y="1524000"/>
          <a:ext cx="4571999" cy="5181596"/>
        </p:xfrm>
        <a:graphic>
          <a:graphicData uri="http://schemas.openxmlformats.org/drawingml/2006/table">
            <a:tbl>
              <a:tblPr>
                <a:tableStyleId>{5C22544A-7EE6-4342-B048-85BDC9FD1C3A}</a:tableStyleId>
              </a:tblPr>
              <a:tblGrid>
                <a:gridCol w="2402236">
                  <a:extLst>
                    <a:ext uri="{9D8B030D-6E8A-4147-A177-3AD203B41FA5}">
                      <a16:colId xmlns:a16="http://schemas.microsoft.com/office/drawing/2014/main" val="20000"/>
                    </a:ext>
                  </a:extLst>
                </a:gridCol>
                <a:gridCol w="1053054">
                  <a:extLst>
                    <a:ext uri="{9D8B030D-6E8A-4147-A177-3AD203B41FA5}">
                      <a16:colId xmlns:a16="http://schemas.microsoft.com/office/drawing/2014/main" val="20001"/>
                    </a:ext>
                  </a:extLst>
                </a:gridCol>
                <a:gridCol w="1116709">
                  <a:extLst>
                    <a:ext uri="{9D8B030D-6E8A-4147-A177-3AD203B41FA5}">
                      <a16:colId xmlns:a16="http://schemas.microsoft.com/office/drawing/2014/main" val="20002"/>
                    </a:ext>
                  </a:extLst>
                </a:gridCol>
              </a:tblGrid>
              <a:tr h="403170">
                <a:tc gridSpan="2">
                  <a:txBody>
                    <a:bodyPr/>
                    <a:lstStyle/>
                    <a:p>
                      <a:pPr algn="l" fontAlgn="b"/>
                      <a:r>
                        <a:rPr lang="en-US" sz="1200" b="1" u="none" strike="noStrike" dirty="0">
                          <a:effectLst/>
                        </a:rPr>
                        <a:t>Disbursed ALL FUNDS (rounded to nearest dollar):                                                  2022</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a:t>2023 YTD  </a:t>
                      </a:r>
                    </a:p>
                  </a:txBody>
                  <a:tcPr marL="7893" marR="7893" marT="7893" marB="0" anchor="b"/>
                </a:tc>
                <a:extLst>
                  <a:ext uri="{0D108BD9-81ED-4DB2-BD59-A6C34878D82A}">
                    <a16:rowId xmlns:a16="http://schemas.microsoft.com/office/drawing/2014/main" val="10000"/>
                  </a:ext>
                </a:extLst>
              </a:tr>
              <a:tr h="238469">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strike="noStrike" dirty="0"/>
                        <a:t>$825,566.00</a:t>
                      </a:r>
                    </a:p>
                  </a:txBody>
                  <a:tcPr marL="7893" marR="7893" marT="7893" marB="0" anchor="ctr"/>
                </a:tc>
                <a:tc>
                  <a:txBody>
                    <a:bodyPr/>
                    <a:lstStyle/>
                    <a:p>
                      <a:pPr algn="r"/>
                      <a:endParaRPr lang="en-US" sz="1200" dirty="0"/>
                    </a:p>
                  </a:txBody>
                  <a:tcPr marL="7893" marR="7893" marT="7893" marB="0" anchor="b"/>
                </a:tc>
                <a:extLst>
                  <a:ext uri="{0D108BD9-81ED-4DB2-BD59-A6C34878D82A}">
                    <a16:rowId xmlns:a16="http://schemas.microsoft.com/office/drawing/2014/main" val="10001"/>
                  </a:ext>
                </a:extLst>
              </a:tr>
              <a:tr h="353838">
                <a:tc>
                  <a:txBody>
                    <a:bodyPr/>
                    <a:lstStyle/>
                    <a:p>
                      <a:pPr algn="ctr" fontAlgn="b"/>
                      <a:r>
                        <a:rPr lang="en-US" sz="1050" u="none" strike="noStrike" dirty="0">
                          <a:effectLst/>
                        </a:rPr>
                        <a:t>(wages, benefits, pension</a:t>
                      </a:r>
                      <a:r>
                        <a:rPr lang="en-US" sz="1050" u="none" strike="noStrike" baseline="0" dirty="0">
                          <a:effectLst/>
                        </a:rPr>
                        <a:t>, worker’s comp insurance etc.</a:t>
                      </a:r>
                      <a:r>
                        <a:rPr lang="en-US" sz="1050" u="none" strike="noStrike" dirty="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a:effectLst/>
                        </a:rPr>
                        <a:t>(Board, Office, Public Works, Rec,)</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extLst>
                  <a:ext uri="{0D108BD9-81ED-4DB2-BD59-A6C34878D82A}">
                    <a16:rowId xmlns:a16="http://schemas.microsoft.com/office/drawing/2014/main" val="10002"/>
                  </a:ext>
                </a:extLst>
              </a:tr>
              <a:tr h="238469">
                <a:tc>
                  <a:txBody>
                    <a:bodyPr/>
                    <a:lstStyle/>
                    <a:p>
                      <a:pPr algn="l" fontAlgn="b"/>
                      <a:r>
                        <a:rPr lang="en-US" sz="1200" b="0" i="0" u="none" strike="noStrike" dirty="0">
                          <a:solidFill>
                            <a:srgbClr val="000000"/>
                          </a:solidFill>
                          <a:effectLst/>
                          <a:latin typeface="+mn-lt"/>
                        </a:rPr>
                        <a:t>Fire Department Personnel</a:t>
                      </a:r>
                    </a:p>
                  </a:txBody>
                  <a:tcPr marL="7893" marR="7893" marT="7893" marB="0" anchor="b"/>
                </a:tc>
                <a:tc>
                  <a:txBody>
                    <a:bodyPr/>
                    <a:lstStyle/>
                    <a:p>
                      <a:pPr algn="r"/>
                      <a:r>
                        <a:rPr lang="en-US" sz="1200" strike="noStrike" dirty="0"/>
                        <a:t>$26,663.00</a:t>
                      </a:r>
                      <a:r>
                        <a:rPr lang="en-US" sz="1200" strike="sngStrike" dirty="0"/>
                        <a:t> </a:t>
                      </a:r>
                      <a:endParaRPr lang="en-US" sz="1200" dirty="0"/>
                    </a:p>
                  </a:txBody>
                  <a:tcPr marL="7893" marR="7893" marT="7893" marB="0" anchor="b"/>
                </a:tc>
                <a:tc>
                  <a:txBody>
                    <a:bodyPr/>
                    <a:lstStyle/>
                    <a:p>
                      <a:pPr algn="r"/>
                      <a:r>
                        <a:rPr lang="en-US" sz="1200" dirty="0"/>
                        <a:t> </a:t>
                      </a:r>
                    </a:p>
                  </a:txBody>
                  <a:tcPr marL="7893" marR="7893" marT="7893" marB="0" anchor="b"/>
                </a:tc>
                <a:extLst>
                  <a:ext uri="{0D108BD9-81ED-4DB2-BD59-A6C34878D82A}">
                    <a16:rowId xmlns:a16="http://schemas.microsoft.com/office/drawing/2014/main" val="10003"/>
                  </a:ext>
                </a:extLst>
              </a:tr>
              <a:tr h="403170">
                <a:tc>
                  <a:txBody>
                    <a:bodyPr/>
                    <a:lstStyle/>
                    <a:p>
                      <a:pPr algn="l" fontAlgn="b"/>
                      <a:r>
                        <a:rPr lang="en-US" sz="1200" b="0" i="0" u="none" strike="noStrike" dirty="0">
                          <a:solidFill>
                            <a:srgbClr val="000000"/>
                          </a:solidFill>
                          <a:effectLst/>
                          <a:latin typeface="+mn-lt"/>
                        </a:rPr>
                        <a:t>Fire Department Operating Costs/Station/Equip. </a:t>
                      </a:r>
                    </a:p>
                  </a:txBody>
                  <a:tcPr marL="7893" marR="7893" marT="7893" marB="0" anchor="b"/>
                </a:tc>
                <a:tc>
                  <a:txBody>
                    <a:bodyPr/>
                    <a:lstStyle/>
                    <a:p>
                      <a:pPr algn="r"/>
                      <a:r>
                        <a:rPr lang="en-US" sz="1200" strike="noStrike" dirty="0"/>
                        <a:t>$42,833.00</a:t>
                      </a:r>
                    </a:p>
                  </a:txBody>
                  <a:tcPr marL="7893" marR="7893" marT="7893" marB="0" anchor="b"/>
                </a:tc>
                <a:tc>
                  <a:txBody>
                    <a:bodyPr/>
                    <a:lstStyle/>
                    <a:p>
                      <a:pPr algn="r"/>
                      <a:endParaRPr lang="en-US" sz="1200" dirty="0"/>
                    </a:p>
                  </a:txBody>
                  <a:tcPr marL="7893" marR="7893" marT="7893" marB="0" anchor="b"/>
                </a:tc>
                <a:extLst>
                  <a:ext uri="{0D108BD9-81ED-4DB2-BD59-A6C34878D82A}">
                    <a16:rowId xmlns:a16="http://schemas.microsoft.com/office/drawing/2014/main" val="10004"/>
                  </a:ext>
                </a:extLst>
              </a:tr>
              <a:tr h="238469">
                <a:tc>
                  <a:txBody>
                    <a:bodyPr/>
                    <a:lstStyle/>
                    <a:p>
                      <a:pPr algn="l" fontAlgn="b"/>
                      <a:r>
                        <a:rPr lang="en-US" sz="1200" u="none" strike="noStrike" dirty="0">
                          <a:effectLst/>
                        </a:rPr>
                        <a:t>Refuse Contracts</a:t>
                      </a:r>
                      <a:r>
                        <a:rPr lang="en-US" sz="1200" u="none" strike="noStrike" baseline="0" dirty="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$168,842.00</a:t>
                      </a:r>
                    </a:p>
                  </a:txBody>
                  <a:tcPr marL="7893" marR="7893" marT="7893" marB="0" anchor="b"/>
                </a:tc>
                <a:tc>
                  <a:txBody>
                    <a:bodyPr/>
                    <a:lstStyle/>
                    <a:p>
                      <a:pPr algn="r"/>
                      <a:r>
                        <a:rPr lang="en-US" sz="1200" dirty="0"/>
                        <a:t>$114,023.00</a:t>
                      </a:r>
                    </a:p>
                  </a:txBody>
                  <a:tcPr marL="7893" marR="7893" marT="7893" marB="0" anchor="b"/>
                </a:tc>
                <a:extLst>
                  <a:ext uri="{0D108BD9-81ED-4DB2-BD59-A6C34878D82A}">
                    <a16:rowId xmlns:a16="http://schemas.microsoft.com/office/drawing/2014/main" val="10005"/>
                  </a:ext>
                </a:extLst>
              </a:tr>
              <a:tr h="403170">
                <a:tc>
                  <a:txBody>
                    <a:bodyPr/>
                    <a:lstStyle/>
                    <a:p>
                      <a:pPr algn="l" fontAlgn="b"/>
                      <a:r>
                        <a:rPr lang="en-US" sz="1200" b="0" i="0" u="none" strike="noStrike" dirty="0">
                          <a:solidFill>
                            <a:srgbClr val="000000"/>
                          </a:solidFill>
                          <a:effectLst/>
                          <a:latin typeface="+mn-lt"/>
                        </a:rPr>
                        <a:t>Town Office/Administration (non-employee costs)</a:t>
                      </a:r>
                    </a:p>
                  </a:txBody>
                  <a:tcPr marL="7893" marR="7893" marT="7893" marB="0" anchor="b"/>
                </a:tc>
                <a:tc>
                  <a:txBody>
                    <a:bodyPr/>
                    <a:lstStyle/>
                    <a:p>
                      <a:pPr algn="r"/>
                      <a:r>
                        <a:rPr lang="en-US" sz="1200" strike="noStrike" dirty="0"/>
                        <a:t>$36,483.00</a:t>
                      </a:r>
                    </a:p>
                  </a:txBody>
                  <a:tcPr marL="7893" marR="7893" marT="7893" marB="0" anchor="b"/>
                </a:tc>
                <a:tc>
                  <a:txBody>
                    <a:bodyPr/>
                    <a:lstStyle/>
                    <a:p>
                      <a:pPr algn="r"/>
                      <a:endParaRPr lang="en-US" sz="1200" dirty="0"/>
                    </a:p>
                  </a:txBody>
                  <a:tcPr marL="7893" marR="7893" marT="7893" marB="0" anchor="b"/>
                </a:tc>
                <a:extLst>
                  <a:ext uri="{0D108BD9-81ED-4DB2-BD59-A6C34878D82A}">
                    <a16:rowId xmlns:a16="http://schemas.microsoft.com/office/drawing/2014/main" val="10006"/>
                  </a:ext>
                </a:extLst>
              </a:tr>
              <a:tr h="205843">
                <a:tc>
                  <a:txBody>
                    <a:bodyPr/>
                    <a:lstStyle/>
                    <a:p>
                      <a:pPr algn="l" fontAlgn="b"/>
                      <a:r>
                        <a:rPr lang="en-US" sz="1200" u="none" strike="noStrike" dirty="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$27,745.00</a:t>
                      </a:r>
                    </a:p>
                  </a:txBody>
                  <a:tcPr marL="7893" marR="7893" marT="7893" marB="0" anchor="b"/>
                </a:tc>
                <a:tc>
                  <a:txBody>
                    <a:bodyPr/>
                    <a:lstStyle/>
                    <a:p>
                      <a:pPr algn="r"/>
                      <a:r>
                        <a:rPr lang="en-US" sz="1200" dirty="0"/>
                        <a:t>$24,811.00</a:t>
                      </a:r>
                    </a:p>
                  </a:txBody>
                  <a:tcPr marL="7893" marR="7893" marT="7893" marB="0" anchor="b"/>
                </a:tc>
                <a:extLst>
                  <a:ext uri="{0D108BD9-81ED-4DB2-BD59-A6C34878D82A}">
                    <a16:rowId xmlns:a16="http://schemas.microsoft.com/office/drawing/2014/main" val="10007"/>
                  </a:ext>
                </a:extLst>
              </a:tr>
              <a:tr h="370282">
                <a:tc>
                  <a:txBody>
                    <a:bodyPr/>
                    <a:lstStyle/>
                    <a:p>
                      <a:pPr algn="l" fontAlgn="b"/>
                      <a:r>
                        <a:rPr lang="en-US" sz="1200" b="0" i="0" u="none" strike="noStrike" dirty="0">
                          <a:solidFill>
                            <a:srgbClr val="000000"/>
                          </a:solidFill>
                          <a:effectLst/>
                          <a:latin typeface="+mn-lt"/>
                          <a:cs typeface="Lucida Sans Unicode" panose="020B0602030504020204" pitchFamily="34" charset="0"/>
                        </a:rPr>
                        <a:t>Loon Lake Community</a:t>
                      </a:r>
                      <a:r>
                        <a:rPr lang="en-US" sz="1200" b="0" i="0" u="none" strike="noStrike" baseline="0" dirty="0">
                          <a:solidFill>
                            <a:srgbClr val="000000"/>
                          </a:solidFill>
                          <a:effectLst/>
                          <a:latin typeface="+mn-lt"/>
                          <a:cs typeface="Lucida Sans Unicode" panose="020B0602030504020204" pitchFamily="34" charset="0"/>
                        </a:rPr>
                        <a:t> Center </a:t>
                      </a:r>
                      <a:r>
                        <a:rPr lang="en-US" sz="1000" b="0" i="0" u="none" strike="noStrike" baseline="0" dirty="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strike="noStrike" dirty="0"/>
                        <a:t>$57,069.00</a:t>
                      </a:r>
                    </a:p>
                  </a:txBody>
                  <a:tcPr marL="7893" marR="7893" marT="7893" marB="0" anchor="b"/>
                </a:tc>
                <a:tc>
                  <a:txBody>
                    <a:bodyPr/>
                    <a:lstStyle/>
                    <a:p>
                      <a:pPr algn="r"/>
                      <a:r>
                        <a:rPr lang="en-US" sz="1200" dirty="0"/>
                        <a:t>$33.175.00</a:t>
                      </a:r>
                    </a:p>
                  </a:txBody>
                  <a:tcPr marL="7893" marR="7893" marT="7893" marB="0" anchor="b"/>
                </a:tc>
                <a:extLst>
                  <a:ext uri="{0D108BD9-81ED-4DB2-BD59-A6C34878D82A}">
                    <a16:rowId xmlns:a16="http://schemas.microsoft.com/office/drawing/2014/main" val="10008"/>
                  </a:ext>
                </a:extLst>
              </a:tr>
              <a:tr h="228515">
                <a:tc>
                  <a:txBody>
                    <a:bodyPr/>
                    <a:lstStyle/>
                    <a:p>
                      <a:pPr algn="l" fontAlgn="b"/>
                      <a:r>
                        <a:rPr lang="en-US" sz="1200" b="0" i="0" u="none" strike="noStrike" dirty="0">
                          <a:solidFill>
                            <a:srgbClr val="000000"/>
                          </a:solidFill>
                          <a:effectLst/>
                          <a:latin typeface="Calibri" panose="020F0502020204030204" pitchFamily="34" charset="0"/>
                        </a:rPr>
                        <a:t>Twin</a:t>
                      </a:r>
                      <a:r>
                        <a:rPr lang="en-US" sz="1200" b="0" i="0" u="none" strike="noStrike" baseline="0" dirty="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$33,366.00</a:t>
                      </a:r>
                    </a:p>
                  </a:txBody>
                  <a:tcPr marL="7893" marR="7893" marT="7893" marB="0" anchor="b"/>
                </a:tc>
                <a:tc>
                  <a:txBody>
                    <a:bodyPr/>
                    <a:lstStyle/>
                    <a:p>
                      <a:pPr algn="r"/>
                      <a:r>
                        <a:rPr lang="en-US" sz="1200" dirty="0"/>
                        <a:t>$36,724.00</a:t>
                      </a:r>
                    </a:p>
                  </a:txBody>
                  <a:tcPr marL="7893" marR="7893" marT="7893" marB="0" anchor="b"/>
                </a:tc>
                <a:extLst>
                  <a:ext uri="{0D108BD9-81ED-4DB2-BD59-A6C34878D82A}">
                    <a16:rowId xmlns:a16="http://schemas.microsoft.com/office/drawing/2014/main" val="10009"/>
                  </a:ext>
                </a:extLst>
              </a:tr>
              <a:tr h="403170">
                <a:tc>
                  <a:txBody>
                    <a:bodyPr/>
                    <a:lstStyle/>
                    <a:p>
                      <a:pPr algn="l" fontAlgn="b"/>
                      <a:r>
                        <a:rPr lang="en-US" sz="1200" u="none" strike="noStrike" dirty="0">
                          <a:effectLst/>
                        </a:rPr>
                        <a:t> Public Works Department (non-employee)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$8,195.00</a:t>
                      </a:r>
                    </a:p>
                  </a:txBody>
                  <a:tcPr marL="7893" marR="7893" marT="7893" marB="0" anchor="b"/>
                </a:tc>
                <a:tc>
                  <a:txBody>
                    <a:bodyPr/>
                    <a:lstStyle/>
                    <a:p>
                      <a:pPr algn="r"/>
                      <a:r>
                        <a:rPr lang="en-US" sz="1200" dirty="0"/>
                        <a:t>$5,765.00</a:t>
                      </a:r>
                    </a:p>
                  </a:txBody>
                  <a:tcPr marL="7893" marR="7893" marT="7893" marB="0" anchor="b"/>
                </a:tc>
                <a:extLst>
                  <a:ext uri="{0D108BD9-81ED-4DB2-BD59-A6C34878D82A}">
                    <a16:rowId xmlns:a16="http://schemas.microsoft.com/office/drawing/2014/main" val="10010"/>
                  </a:ext>
                </a:extLst>
              </a:tr>
              <a:tr h="308305">
                <a:tc>
                  <a:txBody>
                    <a:bodyPr/>
                    <a:lstStyle/>
                    <a:p>
                      <a:pPr algn="l" fontAlgn="b"/>
                      <a:r>
                        <a:rPr lang="en-US" sz="1200" b="0" i="0" u="none" strike="noStrike" dirty="0">
                          <a:solidFill>
                            <a:schemeClr val="dk1"/>
                          </a:solidFill>
                          <a:effectLst/>
                          <a:latin typeface="+mn-lt"/>
                        </a:rPr>
                        <a:t>Strategic</a:t>
                      </a:r>
                      <a:r>
                        <a:rPr lang="en-US" sz="1200" b="0" i="0" u="none" strike="noStrike" baseline="0" dirty="0">
                          <a:solidFill>
                            <a:schemeClr val="dk1"/>
                          </a:solidFill>
                          <a:effectLst/>
                          <a:latin typeface="+mn-lt"/>
                        </a:rPr>
                        <a:t> Mgmt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$1,099.00</a:t>
                      </a:r>
                    </a:p>
                  </a:txBody>
                  <a:tcPr marL="7893" marR="7893" marT="7893" marB="0" anchor="b"/>
                </a:tc>
                <a:tc>
                  <a:txBody>
                    <a:bodyPr/>
                    <a:lstStyle/>
                    <a:p>
                      <a:pPr algn="r"/>
                      <a:endParaRPr lang="en-US" sz="1200" dirty="0"/>
                    </a:p>
                  </a:txBody>
                  <a:tcPr marL="7893" marR="7893" marT="7893" marB="0" anchor="b"/>
                </a:tc>
                <a:extLst>
                  <a:ext uri="{0D108BD9-81ED-4DB2-BD59-A6C34878D82A}">
                    <a16:rowId xmlns:a16="http://schemas.microsoft.com/office/drawing/2014/main" val="10012"/>
                  </a:ext>
                </a:extLst>
              </a:tr>
              <a:tr h="205843">
                <a:tc>
                  <a:txBody>
                    <a:bodyPr/>
                    <a:lstStyle/>
                    <a:p>
                      <a:pPr algn="l" fontAlgn="b"/>
                      <a:r>
                        <a:rPr lang="en-US" sz="1200" b="0" i="0" u="none" strike="noStrike" dirty="0">
                          <a:solidFill>
                            <a:srgbClr val="000000"/>
                          </a:solidFill>
                          <a:effectLst/>
                          <a:latin typeface="+mn-lt"/>
                        </a:rPr>
                        <a:t>Street Materials </a:t>
                      </a:r>
                      <a:r>
                        <a:rPr lang="en-US" sz="1000" b="0" i="0" u="none" strike="noStrike" dirty="0">
                          <a:solidFill>
                            <a:srgbClr val="000000"/>
                          </a:solidFill>
                          <a:effectLst/>
                          <a:latin typeface="+mn-lt"/>
                        </a:rPr>
                        <a:t>(Paved/Unpaved)</a:t>
                      </a:r>
                    </a:p>
                  </a:txBody>
                  <a:tcPr marL="7893" marR="7893" marT="7893" marB="0" anchor="b"/>
                </a:tc>
                <a:tc>
                  <a:txBody>
                    <a:bodyPr/>
                    <a:lstStyle/>
                    <a:p>
                      <a:pPr algn="r"/>
                      <a:r>
                        <a:rPr lang="en-US" sz="1200" strike="noStrike" dirty="0"/>
                        <a:t>$37,783.00</a:t>
                      </a:r>
                    </a:p>
                  </a:txBody>
                  <a:tcPr marL="7893" marR="7893" marT="7893" marB="0" anchor="b"/>
                </a:tc>
                <a:tc>
                  <a:txBody>
                    <a:bodyPr/>
                    <a:lstStyle/>
                    <a:p>
                      <a:pPr algn="r"/>
                      <a:endParaRPr lang="en-US" sz="1200" dirty="0"/>
                    </a:p>
                  </a:txBody>
                  <a:tcPr marL="7893" marR="7893" marT="7893" marB="0" anchor="b"/>
                </a:tc>
                <a:extLst>
                  <a:ext uri="{0D108BD9-81ED-4DB2-BD59-A6C34878D82A}">
                    <a16:rowId xmlns:a16="http://schemas.microsoft.com/office/drawing/2014/main" val="10013"/>
                  </a:ext>
                </a:extLst>
              </a:tr>
              <a:tr h="205843">
                <a:tc>
                  <a:txBody>
                    <a:bodyPr/>
                    <a:lstStyle/>
                    <a:p>
                      <a:pPr algn="l" fontAlgn="b"/>
                      <a:r>
                        <a:rPr lang="en-US" sz="1200" u="none" strike="noStrike" dirty="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$8,423.00</a:t>
                      </a:r>
                      <a:r>
                        <a:rPr lang="en-US" sz="1200" strike="sngStrike" dirty="0"/>
                        <a:t>  </a:t>
                      </a:r>
                    </a:p>
                  </a:txBody>
                  <a:tcPr marL="7893" marR="7893" marT="7893" marB="0" anchor="b"/>
                </a:tc>
                <a:tc>
                  <a:txBody>
                    <a:bodyPr/>
                    <a:lstStyle/>
                    <a:p>
                      <a:pPr algn="r"/>
                      <a:r>
                        <a:rPr lang="en-US" sz="1200" dirty="0"/>
                        <a:t>$18,762.00</a:t>
                      </a:r>
                    </a:p>
                  </a:txBody>
                  <a:tcPr marL="7893" marR="7893" marT="7893" marB="0" anchor="b"/>
                </a:tc>
                <a:extLst>
                  <a:ext uri="{0D108BD9-81ED-4DB2-BD59-A6C34878D82A}">
                    <a16:rowId xmlns:a16="http://schemas.microsoft.com/office/drawing/2014/main" val="10014"/>
                  </a:ext>
                </a:extLst>
              </a:tr>
              <a:tr h="244891">
                <a:tc>
                  <a:txBody>
                    <a:bodyPr/>
                    <a:lstStyle/>
                    <a:p>
                      <a:pPr algn="l" fontAlgn="b"/>
                      <a:r>
                        <a:rPr lang="en-US" sz="1200" b="0" i="0" u="none" strike="noStrike" dirty="0">
                          <a:solidFill>
                            <a:srgbClr val="000000"/>
                          </a:solidFill>
                          <a:effectLst/>
                          <a:latin typeface="Calibri" panose="020F0502020204030204" pitchFamily="34" charset="0"/>
                        </a:rPr>
                        <a:t>Shooting Range</a:t>
                      </a:r>
                    </a:p>
                  </a:txBody>
                  <a:tcPr marL="7893" marR="7893" marT="7893" marB="0" anchor="b"/>
                </a:tc>
                <a:tc>
                  <a:txBody>
                    <a:bodyPr/>
                    <a:lstStyle/>
                    <a:p>
                      <a:pPr algn="r"/>
                      <a:r>
                        <a:rPr lang="en-US" sz="1200" strike="noStrike" dirty="0"/>
                        <a:t>$500.00</a:t>
                      </a:r>
                    </a:p>
                  </a:txBody>
                  <a:tcPr marL="7893" marR="7893" marT="7893" marB="0" anchor="b"/>
                </a:tc>
                <a:tc>
                  <a:txBody>
                    <a:bodyPr/>
                    <a:lstStyle/>
                    <a:p>
                      <a:pPr algn="r"/>
                      <a:r>
                        <a:rPr lang="en-US" sz="1200" dirty="0"/>
                        <a:t>$0.00</a:t>
                      </a:r>
                    </a:p>
                  </a:txBody>
                  <a:tcPr marL="7893" marR="7893" marT="7893" marB="0" anchor="b"/>
                </a:tc>
                <a:extLst>
                  <a:ext uri="{0D108BD9-81ED-4DB2-BD59-A6C34878D82A}">
                    <a16:rowId xmlns:a16="http://schemas.microsoft.com/office/drawing/2014/main" val="10015"/>
                  </a:ext>
                </a:extLst>
              </a:tr>
              <a:tr h="244891">
                <a:tc>
                  <a:txBody>
                    <a:bodyPr/>
                    <a:lstStyle/>
                    <a:p>
                      <a:pPr algn="l" fontAlgn="b"/>
                      <a:r>
                        <a:rPr lang="en-US" sz="1200" b="0" i="0" u="none" strike="noStrike" dirty="0">
                          <a:solidFill>
                            <a:srgbClr val="000000"/>
                          </a:solidFill>
                          <a:effectLst/>
                          <a:latin typeface="+mn-lt"/>
                        </a:rPr>
                        <a:t>Ice &amp; Snow labor &amp; materials</a:t>
                      </a:r>
                    </a:p>
                  </a:txBody>
                  <a:tcPr marL="7893" marR="7893" marT="7893" marB="0" anchor="b"/>
                </a:tc>
                <a:tc>
                  <a:txBody>
                    <a:bodyPr/>
                    <a:lstStyle/>
                    <a:p>
                      <a:pPr algn="r"/>
                      <a:r>
                        <a:rPr lang="en-US" sz="1200" strike="noStrike" dirty="0"/>
                        <a:t>$130,535.00</a:t>
                      </a:r>
                    </a:p>
                  </a:txBody>
                  <a:tcPr marL="7893" marR="7893" marT="7893" marB="0" anchor="b"/>
                </a:tc>
                <a:tc>
                  <a:txBody>
                    <a:bodyPr/>
                    <a:lstStyle/>
                    <a:p>
                      <a:pPr algn="r"/>
                      <a:r>
                        <a:rPr lang="en-US" sz="1200" dirty="0"/>
                        <a:t>$74,457.00</a:t>
                      </a:r>
                    </a:p>
                  </a:txBody>
                  <a:tcPr marL="7893" marR="7893" marT="7893" marB="0" anchor="b"/>
                </a:tc>
                <a:extLst>
                  <a:ext uri="{0D108BD9-81ED-4DB2-BD59-A6C34878D82A}">
                    <a16:rowId xmlns:a16="http://schemas.microsoft.com/office/drawing/2014/main" val="10016"/>
                  </a:ext>
                </a:extLst>
              </a:tr>
              <a:tr h="240367">
                <a:tc>
                  <a:txBody>
                    <a:bodyPr/>
                    <a:lstStyle/>
                    <a:p>
                      <a:pPr algn="l" fontAlgn="b"/>
                      <a:r>
                        <a:rPr lang="en-US" sz="1200" b="0" i="0" u="none" strike="noStrike" dirty="0">
                          <a:solidFill>
                            <a:srgbClr val="000000"/>
                          </a:solidFill>
                          <a:effectLst/>
                          <a:latin typeface="+mn-lt"/>
                        </a:rPr>
                        <a:t>Road &amp; Bridge Equipment</a:t>
                      </a:r>
                    </a:p>
                  </a:txBody>
                  <a:tcPr marL="7893" marR="7893" marT="7893" marB="0" anchor="b"/>
                </a:tc>
                <a:tc>
                  <a:txBody>
                    <a:bodyPr/>
                    <a:lstStyle/>
                    <a:p>
                      <a:pPr algn="r"/>
                      <a:r>
                        <a:rPr lang="en-US" sz="1200" strike="noStrike" dirty="0"/>
                        <a:t>$122,584.00</a:t>
                      </a:r>
                    </a:p>
                  </a:txBody>
                  <a:tcPr marL="7893" marR="7893" marT="7893" marB="0" anchor="b"/>
                </a:tc>
                <a:tc>
                  <a:txBody>
                    <a:bodyPr/>
                    <a:lstStyle/>
                    <a:p>
                      <a:pPr algn="r"/>
                      <a:r>
                        <a:rPr lang="en-US" sz="1200" dirty="0"/>
                        <a:t>$123,226.00</a:t>
                      </a:r>
                    </a:p>
                  </a:txBody>
                  <a:tcPr marL="7893" marR="7893" marT="7893" marB="0" anchor="b"/>
                </a:tc>
                <a:extLst>
                  <a:ext uri="{0D108BD9-81ED-4DB2-BD59-A6C34878D82A}">
                    <a16:rowId xmlns:a16="http://schemas.microsoft.com/office/drawing/2014/main" val="10017"/>
                  </a:ext>
                </a:extLst>
              </a:tr>
              <a:tr h="244891">
                <a:tc>
                  <a:txBody>
                    <a:bodyPr/>
                    <a:lstStyle/>
                    <a:p>
                      <a:pPr algn="l" fontAlgn="b"/>
                      <a:r>
                        <a:rPr lang="en-US" sz="1200" b="0" i="0" u="none" strike="noStrike" dirty="0">
                          <a:solidFill>
                            <a:srgbClr val="000000"/>
                          </a:solidFill>
                          <a:effectLst/>
                          <a:latin typeface="+mn-lt"/>
                        </a:rPr>
                        <a:t>Storm Drainage</a:t>
                      </a:r>
                    </a:p>
                  </a:txBody>
                  <a:tcPr marL="7893" marR="7893" marT="7893" marB="0" anchor="b"/>
                </a:tc>
                <a:tc>
                  <a:txBody>
                    <a:bodyPr/>
                    <a:lstStyle/>
                    <a:p>
                      <a:pPr algn="r"/>
                      <a:r>
                        <a:rPr lang="en-US" sz="1200" strike="noStrike" dirty="0"/>
                        <a:t>$17,506.00</a:t>
                      </a:r>
                    </a:p>
                  </a:txBody>
                  <a:tcPr marL="7893" marR="7893" marT="7893" marB="0" anchor="b"/>
                </a:tc>
                <a:tc>
                  <a:txBody>
                    <a:bodyPr/>
                    <a:lstStyle/>
                    <a:p>
                      <a:pPr algn="r"/>
                      <a:r>
                        <a:rPr lang="en-US" sz="1200" dirty="0"/>
                        <a:t>$23,699.00</a:t>
                      </a:r>
                    </a:p>
                  </a:txBody>
                  <a:tcPr marL="7893" marR="7893" marT="7893" marB="0" anchor="b"/>
                </a:tc>
                <a:extLst>
                  <a:ext uri="{0D108BD9-81ED-4DB2-BD59-A6C34878D82A}">
                    <a16:rowId xmlns:a16="http://schemas.microsoft.com/office/drawing/2014/main" val="1001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58589057"/>
              </p:ext>
            </p:extLst>
          </p:nvPr>
        </p:nvGraphicFramePr>
        <p:xfrm>
          <a:off x="5029201" y="1524000"/>
          <a:ext cx="3792512" cy="5225882"/>
        </p:xfrm>
        <a:graphic>
          <a:graphicData uri="http://schemas.openxmlformats.org/drawingml/2006/table">
            <a:tbl>
              <a:tblPr>
                <a:tableStyleId>{5C22544A-7EE6-4342-B048-85BDC9FD1C3A}</a:tableStyleId>
              </a:tblPr>
              <a:tblGrid>
                <a:gridCol w="1684964">
                  <a:extLst>
                    <a:ext uri="{9D8B030D-6E8A-4147-A177-3AD203B41FA5}">
                      <a16:colId xmlns:a16="http://schemas.microsoft.com/office/drawing/2014/main" val="20000"/>
                    </a:ext>
                  </a:extLst>
                </a:gridCol>
                <a:gridCol w="1053774">
                  <a:extLst>
                    <a:ext uri="{9D8B030D-6E8A-4147-A177-3AD203B41FA5}">
                      <a16:colId xmlns:a16="http://schemas.microsoft.com/office/drawing/2014/main" val="20001"/>
                    </a:ext>
                  </a:extLst>
                </a:gridCol>
                <a:gridCol w="1053774">
                  <a:extLst>
                    <a:ext uri="{9D8B030D-6E8A-4147-A177-3AD203B41FA5}">
                      <a16:colId xmlns:a16="http://schemas.microsoft.com/office/drawing/2014/main" val="20002"/>
                    </a:ext>
                  </a:extLst>
                </a:gridCol>
              </a:tblGrid>
              <a:tr h="377554">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tc>
                  <a:txBody>
                    <a:bodyPr/>
                    <a:lstStyle/>
                    <a:p>
                      <a:pPr algn="r" fontAlgn="b"/>
                      <a:r>
                        <a:rPr lang="en-US" sz="1200" b="0" i="0" u="none" strike="noStrike" dirty="0">
                          <a:solidFill>
                            <a:srgbClr val="000000"/>
                          </a:solidFill>
                          <a:effectLst/>
                          <a:latin typeface="+mj-lt"/>
                        </a:rPr>
                        <a:t>$11,250.00</a:t>
                      </a:r>
                    </a:p>
                  </a:txBody>
                  <a:tcPr marL="9525" marR="9525" marT="9525" marB="0" anchor="b"/>
                </a:tc>
                <a:extLst>
                  <a:ext uri="{0D108BD9-81ED-4DB2-BD59-A6C34878D82A}">
                    <a16:rowId xmlns:a16="http://schemas.microsoft.com/office/drawing/2014/main" val="10000"/>
                  </a:ext>
                </a:extLst>
              </a:tr>
              <a:tr h="427798">
                <a:tc>
                  <a:txBody>
                    <a:bodyPr/>
                    <a:lstStyle/>
                    <a:p>
                      <a:pPr algn="l" fontAlgn="b"/>
                      <a:r>
                        <a:rPr lang="en-US" sz="1200" b="0" i="0" u="none" strike="noStrike" dirty="0">
                          <a:solidFill>
                            <a:srgbClr val="000000"/>
                          </a:solidFill>
                          <a:effectLst/>
                          <a:latin typeface="+mj-lt"/>
                        </a:rPr>
                        <a:t>Buildings &amp; Grounds</a:t>
                      </a:r>
                    </a:p>
                  </a:txBody>
                  <a:tcPr marL="9525" marR="9525" marT="9525" marB="0" anchor="b"/>
                </a:tc>
                <a:tc>
                  <a:txBody>
                    <a:bodyPr/>
                    <a:lstStyle/>
                    <a:p>
                      <a:pPr algn="r" fontAlgn="b"/>
                      <a:r>
                        <a:rPr lang="en-US" sz="1200" b="0" i="0" u="none" strike="noStrike" dirty="0">
                          <a:solidFill>
                            <a:srgbClr val="000000"/>
                          </a:solidFill>
                          <a:effectLst/>
                          <a:latin typeface="+mj-lt"/>
                        </a:rPr>
                        <a:t>$93,630.00</a:t>
                      </a:r>
                    </a:p>
                  </a:txBody>
                  <a:tcPr marL="9525" marR="9525" marT="9525" marB="0" anchor="b"/>
                </a:tc>
                <a:tc>
                  <a:txBody>
                    <a:bodyPr/>
                    <a:lstStyle/>
                    <a:p>
                      <a:pPr algn="r" fontAlgn="b"/>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01"/>
                  </a:ext>
                </a:extLst>
              </a:tr>
              <a:tr h="377554">
                <a:tc>
                  <a:txBody>
                    <a:bodyPr/>
                    <a:lstStyle/>
                    <a:p>
                      <a:pPr algn="l" fontAlgn="b"/>
                      <a:r>
                        <a:rPr lang="en-US" sz="1200" b="0" i="0" u="none" strike="noStrike" dirty="0">
                          <a:solidFill>
                            <a:srgbClr val="000000"/>
                          </a:solidFill>
                          <a:effectLst/>
                          <a:latin typeface="+mj-lt"/>
                        </a:rPr>
                        <a:t>B &amp; G Capital</a:t>
                      </a:r>
                      <a:r>
                        <a:rPr lang="en-US" sz="1200" b="0" i="0" u="none" strike="noStrike" baseline="0" dirty="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$81,236.00</a:t>
                      </a:r>
                    </a:p>
                  </a:txBody>
                  <a:tcPr marL="9525" marR="9525" marT="9525" marB="0" anchor="b"/>
                </a:tc>
                <a:tc>
                  <a:txBody>
                    <a:bodyPr/>
                    <a:lstStyle/>
                    <a:p>
                      <a:pPr algn="r" fontAlgn="b"/>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02"/>
                  </a:ext>
                </a:extLst>
              </a:tr>
              <a:tr h="377554">
                <a:tc>
                  <a:txBody>
                    <a:bodyPr/>
                    <a:lstStyle/>
                    <a:p>
                      <a:pPr algn="l" fontAlgn="b"/>
                      <a:r>
                        <a:rPr lang="en-US" sz="1200" b="0" i="0" u="none" strike="noStrike" dirty="0">
                          <a:solidFill>
                            <a:srgbClr val="000000"/>
                          </a:solidFill>
                          <a:effectLst/>
                          <a:latin typeface="+mj-lt"/>
                        </a:rPr>
                        <a:t>Street Lighting</a:t>
                      </a:r>
                    </a:p>
                  </a:txBody>
                  <a:tcPr marL="9525" marR="9525" marT="9525" marB="0" anchor="b"/>
                </a:tc>
                <a:tc>
                  <a:txBody>
                    <a:bodyPr/>
                    <a:lstStyle/>
                    <a:p>
                      <a:pPr algn="r" fontAlgn="b"/>
                      <a:r>
                        <a:rPr lang="en-US" sz="1200" b="0" i="0" u="none" strike="noStrike" dirty="0">
                          <a:solidFill>
                            <a:srgbClr val="000000"/>
                          </a:solidFill>
                          <a:effectLst/>
                          <a:latin typeface="+mj-lt"/>
                        </a:rPr>
                        <a:t>$2,858.00</a:t>
                      </a:r>
                    </a:p>
                  </a:txBody>
                  <a:tcPr marL="9525" marR="9525" marT="9525" marB="0" anchor="b"/>
                </a:tc>
                <a:tc>
                  <a:txBody>
                    <a:bodyPr/>
                    <a:lstStyle/>
                    <a:p>
                      <a:pPr algn="r" fontAlgn="b"/>
                      <a:r>
                        <a:rPr lang="en-US" sz="1200" b="0" i="0" u="none" strike="noStrike" dirty="0">
                          <a:solidFill>
                            <a:srgbClr val="000000"/>
                          </a:solidFill>
                          <a:effectLst/>
                          <a:latin typeface="+mj-lt"/>
                        </a:rPr>
                        <a:t>$1,923.00</a:t>
                      </a:r>
                    </a:p>
                  </a:txBody>
                  <a:tcPr marL="9525" marR="9525" marT="9525" marB="0" anchor="b"/>
                </a:tc>
                <a:extLst>
                  <a:ext uri="{0D108BD9-81ED-4DB2-BD59-A6C34878D82A}">
                    <a16:rowId xmlns:a16="http://schemas.microsoft.com/office/drawing/2014/main" val="10003"/>
                  </a:ext>
                </a:extLst>
              </a:tr>
              <a:tr h="367971">
                <a:tc>
                  <a:txBody>
                    <a:bodyPr/>
                    <a:lstStyle/>
                    <a:p>
                      <a:pPr algn="l" fontAlgn="b"/>
                      <a:r>
                        <a:rPr lang="en-US" sz="1000" b="0" i="0" u="none" strike="noStrike" dirty="0">
                          <a:solidFill>
                            <a:srgbClr val="000000"/>
                          </a:solidFill>
                          <a:effectLst/>
                          <a:latin typeface="+mj-lt"/>
                        </a:rPr>
                        <a:t>Debt Service (Equip)</a:t>
                      </a:r>
                    </a:p>
                  </a:txBody>
                  <a:tcPr marL="9525" marR="9525" marT="9525" marB="0" anchor="b"/>
                </a:tc>
                <a:tc>
                  <a:txBody>
                    <a:bodyPr/>
                    <a:lstStyle/>
                    <a:p>
                      <a:pPr algn="r" fontAlgn="b"/>
                      <a:r>
                        <a:rPr lang="en-US" sz="1200" b="0" i="0" u="none" strike="noStrike" dirty="0">
                          <a:solidFill>
                            <a:srgbClr val="000000"/>
                          </a:solidFill>
                          <a:effectLst/>
                          <a:latin typeface="+mj-lt"/>
                        </a:rPr>
                        <a:t>$126,023.00</a:t>
                      </a:r>
                    </a:p>
                  </a:txBody>
                  <a:tcPr marL="9525" marR="9525" marT="9525" marB="0" anchor="b"/>
                </a:tc>
                <a:tc>
                  <a:txBody>
                    <a:bodyPr/>
                    <a:lstStyle/>
                    <a:p>
                      <a:pPr algn="r" fontAlgn="b"/>
                      <a:r>
                        <a:rPr lang="en-US" sz="1200" b="0" i="0" u="none" strike="noStrike">
                          <a:solidFill>
                            <a:srgbClr val="000000"/>
                          </a:solidFill>
                          <a:effectLst/>
                          <a:latin typeface="+mj-lt"/>
                        </a:rPr>
                        <a:t>$0.00</a:t>
                      </a:r>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04"/>
                  </a:ext>
                </a:extLst>
              </a:tr>
              <a:tr h="427798">
                <a:tc>
                  <a:txBody>
                    <a:bodyPr/>
                    <a:lstStyle/>
                    <a:p>
                      <a:pPr algn="l" fontAlgn="b"/>
                      <a:r>
                        <a:rPr lang="en-US" sz="1200" b="0" i="0" u="none" strike="noStrike" dirty="0">
                          <a:solidFill>
                            <a:srgbClr val="000000"/>
                          </a:solidFill>
                          <a:effectLst/>
                          <a:latin typeface="+mj-lt"/>
                        </a:rPr>
                        <a:t>Streets-Capital</a:t>
                      </a:r>
                      <a:r>
                        <a:rPr lang="en-US" sz="1200" b="0" i="0" u="none" strike="noStrike" baseline="0" dirty="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$270,600.00</a:t>
                      </a:r>
                    </a:p>
                  </a:txBody>
                  <a:tcPr marL="9525" marR="9525" marT="9525" marB="0" anchor="b"/>
                </a:tc>
                <a:tc>
                  <a:txBody>
                    <a:bodyPr/>
                    <a:lstStyle/>
                    <a:p>
                      <a:pPr algn="r" fontAlgn="b"/>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05"/>
                  </a:ext>
                </a:extLst>
              </a:tr>
              <a:tr h="244318">
                <a:tc>
                  <a:txBody>
                    <a:bodyPr/>
                    <a:lstStyle/>
                    <a:p>
                      <a:pPr algn="l" fontAlgn="b"/>
                      <a:r>
                        <a:rPr lang="en-US" sz="1200" b="0" i="0" u="none" strike="noStrike" dirty="0">
                          <a:solidFill>
                            <a:srgbClr val="000000"/>
                          </a:solidFill>
                          <a:effectLst/>
                          <a:latin typeface="+mj-lt"/>
                        </a:rPr>
                        <a:t>American Rescue Funds</a:t>
                      </a:r>
                    </a:p>
                  </a:txBody>
                  <a:tcPr marL="9525" marR="9525" marT="9525" marB="0" anchor="b"/>
                </a:tc>
                <a:tc>
                  <a:txBody>
                    <a:bodyPr/>
                    <a:lstStyle/>
                    <a:p>
                      <a:pPr algn="r" fontAlgn="b"/>
                      <a:r>
                        <a:rPr lang="en-US" sz="1200" b="0" i="0" u="none" strike="noStrike" dirty="0">
                          <a:solidFill>
                            <a:srgbClr val="000000"/>
                          </a:solidFill>
                          <a:effectLst/>
                          <a:latin typeface="+mj-lt"/>
                        </a:rPr>
                        <a:t>$49,516.00</a:t>
                      </a:r>
                    </a:p>
                  </a:txBody>
                  <a:tcPr marL="9525" marR="9525" marT="9525" marB="0" anchor="b"/>
                </a:tc>
                <a:tc>
                  <a:txBody>
                    <a:bodyPr/>
                    <a:lstStyle/>
                    <a:p>
                      <a:pPr algn="r" fontAlgn="b"/>
                      <a:r>
                        <a:rPr lang="en-US" sz="1200" b="0" i="0" u="none" strike="noStrike" dirty="0">
                          <a:solidFill>
                            <a:srgbClr val="000000"/>
                          </a:solidFill>
                          <a:effectLst/>
                          <a:latin typeface="+mj-lt"/>
                        </a:rPr>
                        <a:t>$38,110.00</a:t>
                      </a:r>
                    </a:p>
                  </a:txBody>
                  <a:tcPr marL="9525" marR="9525" marT="9525" marB="0" anchor="b"/>
                </a:tc>
                <a:extLst>
                  <a:ext uri="{0D108BD9-81ED-4DB2-BD59-A6C34878D82A}">
                    <a16:rowId xmlns:a16="http://schemas.microsoft.com/office/drawing/2014/main" val="2619499843"/>
                  </a:ext>
                </a:extLst>
              </a:tr>
              <a:tr h="244318">
                <a:tc>
                  <a:txBody>
                    <a:bodyPr/>
                    <a:lstStyle/>
                    <a:p>
                      <a:pPr algn="l" fontAlgn="b"/>
                      <a:r>
                        <a:rPr lang="en-US" sz="1200" u="none" strike="noStrike" dirty="0">
                          <a:effectLst/>
                          <a:latin typeface="+mj-lt"/>
                        </a:rPr>
                        <a:t>W/WW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$36,075.00</a:t>
                      </a:r>
                    </a:p>
                  </a:txBody>
                  <a:tcPr marL="9525" marR="9525" marT="9525" marB="0" anchor="b"/>
                </a:tc>
                <a:tc>
                  <a:txBody>
                    <a:bodyPr/>
                    <a:lstStyle/>
                    <a:p>
                      <a:pPr algn="r" fontAlgn="b"/>
                      <a:r>
                        <a:rPr lang="en-US" sz="1200" b="0" i="0" u="none" strike="noStrike" dirty="0">
                          <a:solidFill>
                            <a:srgbClr val="000000"/>
                          </a:solidFill>
                          <a:effectLst/>
                          <a:latin typeface="+mj-lt"/>
                        </a:rPr>
                        <a:t>$15,042.00</a:t>
                      </a:r>
                    </a:p>
                  </a:txBody>
                  <a:tcPr marL="9525" marR="9525" marT="9525" marB="0" anchor="b"/>
                </a:tc>
                <a:extLst>
                  <a:ext uri="{0D108BD9-81ED-4DB2-BD59-A6C34878D82A}">
                    <a16:rowId xmlns:a16="http://schemas.microsoft.com/office/drawing/2014/main" val="10006"/>
                  </a:ext>
                </a:extLst>
              </a:tr>
              <a:tr h="308329">
                <a:tc>
                  <a:txBody>
                    <a:bodyPr/>
                    <a:lstStyle/>
                    <a:p>
                      <a:pPr algn="l" fontAlgn="b"/>
                      <a:r>
                        <a:rPr lang="en-US" sz="1200" b="0" i="0" u="none" strike="noStrike" dirty="0">
                          <a:solidFill>
                            <a:srgbClr val="000000"/>
                          </a:solidFill>
                          <a:effectLst/>
                          <a:latin typeface="+mj-lt"/>
                        </a:rPr>
                        <a:t>Park Areas/Rec</a:t>
                      </a:r>
                    </a:p>
                  </a:txBody>
                  <a:tcPr marL="9525" marR="9525" marT="9525" marB="0" anchor="b"/>
                </a:tc>
                <a:tc>
                  <a:txBody>
                    <a:bodyPr/>
                    <a:lstStyle/>
                    <a:p>
                      <a:pPr algn="r" fontAlgn="b"/>
                      <a:r>
                        <a:rPr lang="en-US" sz="1200" b="0" i="0" u="none" strike="noStrike" dirty="0">
                          <a:solidFill>
                            <a:srgbClr val="000000"/>
                          </a:solidFill>
                          <a:effectLst/>
                          <a:latin typeface="+mj-lt"/>
                        </a:rPr>
                        <a:t>$12,343.00</a:t>
                      </a:r>
                    </a:p>
                  </a:txBody>
                  <a:tcPr marL="9525" marR="9525" marT="9525" marB="0" anchor="b"/>
                </a:tc>
                <a:tc>
                  <a:txBody>
                    <a:bodyPr/>
                    <a:lstStyle/>
                    <a:p>
                      <a:pPr algn="r" fontAlgn="b"/>
                      <a:r>
                        <a:rPr lang="en-US" sz="1200" b="0" i="0" u="none" strike="noStrike" dirty="0">
                          <a:solidFill>
                            <a:srgbClr val="000000"/>
                          </a:solidFill>
                          <a:effectLst/>
                          <a:latin typeface="+mj-lt"/>
                        </a:rPr>
                        <a:t>$15,042.00</a:t>
                      </a:r>
                    </a:p>
                  </a:txBody>
                  <a:tcPr marL="9525" marR="9525" marT="9525" marB="0" anchor="b"/>
                </a:tc>
                <a:extLst>
                  <a:ext uri="{0D108BD9-81ED-4DB2-BD59-A6C34878D82A}">
                    <a16:rowId xmlns:a16="http://schemas.microsoft.com/office/drawing/2014/main" val="10008"/>
                  </a:ext>
                </a:extLst>
              </a:tr>
              <a:tr h="244318">
                <a:tc>
                  <a:txBody>
                    <a:bodyPr/>
                    <a:lstStyle/>
                    <a:p>
                      <a:pPr algn="l" fontAlgn="b"/>
                      <a:r>
                        <a:rPr lang="en-US" sz="1200" b="0" i="0" u="none" strike="noStrike" dirty="0">
                          <a:solidFill>
                            <a:srgbClr val="000000"/>
                          </a:solidFill>
                          <a:effectLst/>
                          <a:latin typeface="+mj-lt"/>
                        </a:rPr>
                        <a:t>Audit</a:t>
                      </a:r>
                    </a:p>
                  </a:txBody>
                  <a:tcPr marL="9525" marR="9525" marT="9525" marB="0" anchor="b"/>
                </a:tc>
                <a:tc>
                  <a:txBody>
                    <a:bodyPr/>
                    <a:lstStyle/>
                    <a:p>
                      <a:pPr algn="r" fontAlgn="b"/>
                      <a:r>
                        <a:rPr lang="en-US" sz="1200" b="0" i="0" u="none" strike="noStrike" dirty="0">
                          <a:solidFill>
                            <a:srgbClr val="000000"/>
                          </a:solidFill>
                          <a:effectLst/>
                          <a:latin typeface="+mj-lt"/>
                        </a:rPr>
                        <a:t>$17,175.00</a:t>
                      </a:r>
                    </a:p>
                  </a:txBody>
                  <a:tcPr marL="9525" marR="9525" marT="9525" marB="0" anchor="b"/>
                </a:tc>
                <a:tc>
                  <a:txBody>
                    <a:bodyPr/>
                    <a:lstStyle/>
                    <a:p>
                      <a:pPr algn="r" fontAlgn="b"/>
                      <a:r>
                        <a:rPr lang="en-US" sz="1200" b="0" i="0" u="none" strike="noStrike" dirty="0">
                          <a:solidFill>
                            <a:srgbClr val="000000"/>
                          </a:solidFill>
                          <a:effectLst/>
                          <a:latin typeface="+mj-lt"/>
                        </a:rPr>
                        <a:t>$17,400.00</a:t>
                      </a:r>
                    </a:p>
                  </a:txBody>
                  <a:tcPr marL="9525" marR="9525" marT="9525" marB="0" anchor="b"/>
                </a:tc>
                <a:extLst>
                  <a:ext uri="{0D108BD9-81ED-4DB2-BD59-A6C34878D82A}">
                    <a16:rowId xmlns:a16="http://schemas.microsoft.com/office/drawing/2014/main" val="10009"/>
                  </a:ext>
                </a:extLst>
              </a:tr>
              <a:tr h="275980">
                <a:tc>
                  <a:txBody>
                    <a:bodyPr/>
                    <a:lstStyle/>
                    <a:p>
                      <a:pPr algn="l" fontAlgn="b"/>
                      <a:r>
                        <a:rPr lang="en-US" sz="1200" b="0" i="0" u="none" strike="noStrike" dirty="0">
                          <a:solidFill>
                            <a:srgbClr val="000000"/>
                          </a:solidFill>
                          <a:effectLst/>
                          <a:latin typeface="+mj-lt"/>
                        </a:rPr>
                        <a:t>Ambulance</a:t>
                      </a:r>
                    </a:p>
                  </a:txBody>
                  <a:tcPr marL="9525" marR="9525" marT="9525" marB="0" anchor="b"/>
                </a:tc>
                <a:tc>
                  <a:txBody>
                    <a:bodyPr/>
                    <a:lstStyle/>
                    <a:p>
                      <a:pPr algn="r" fontAlgn="b"/>
                      <a:r>
                        <a:rPr lang="en-US" sz="1200" b="0" i="0" u="none" strike="noStrike" dirty="0">
                          <a:solidFill>
                            <a:srgbClr val="000000"/>
                          </a:solidFill>
                          <a:effectLst/>
                          <a:latin typeface="+mj-lt"/>
                        </a:rPr>
                        <a:t>$7,200.00</a:t>
                      </a:r>
                    </a:p>
                  </a:txBody>
                  <a:tcPr marL="9525" marR="9525" marT="9525" marB="0" anchor="b"/>
                </a:tc>
                <a:tc>
                  <a:txBody>
                    <a:bodyPr/>
                    <a:lstStyle/>
                    <a:p>
                      <a:pPr algn="r" fontAlgn="b"/>
                      <a:r>
                        <a:rPr lang="en-US" sz="1200" b="0" i="0" u="none" strike="noStrike" dirty="0">
                          <a:solidFill>
                            <a:srgbClr val="000000"/>
                          </a:solidFill>
                          <a:effectLst/>
                          <a:latin typeface="+mj-lt"/>
                        </a:rPr>
                        <a:t>$6,200.00</a:t>
                      </a:r>
                    </a:p>
                  </a:txBody>
                  <a:tcPr marL="9525" marR="9525" marT="9525" marB="0" anchor="b"/>
                </a:tc>
                <a:extLst>
                  <a:ext uri="{0D108BD9-81ED-4DB2-BD59-A6C34878D82A}">
                    <a16:rowId xmlns:a16="http://schemas.microsoft.com/office/drawing/2014/main" val="10010"/>
                  </a:ext>
                </a:extLst>
              </a:tr>
              <a:tr h="356843">
                <a:tc>
                  <a:txBody>
                    <a:bodyPr/>
                    <a:lstStyle/>
                    <a:p>
                      <a:pPr algn="l" fontAlgn="b"/>
                      <a:r>
                        <a:rPr lang="en-US" sz="1200" b="0" i="0" u="none" strike="noStrike" baseline="0" dirty="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$10,947.00</a:t>
                      </a:r>
                    </a:p>
                  </a:txBody>
                  <a:tcPr marL="9525" marR="9525" marT="9525" marB="0" anchor="b"/>
                </a:tc>
                <a:tc>
                  <a:txBody>
                    <a:bodyPr/>
                    <a:lstStyle/>
                    <a:p>
                      <a:pPr algn="r" fontAlgn="b"/>
                      <a:r>
                        <a:rPr lang="en-US" sz="1200" b="0" i="0" u="none" strike="noStrike" dirty="0">
                          <a:solidFill>
                            <a:srgbClr val="000000"/>
                          </a:solidFill>
                          <a:effectLst/>
                          <a:latin typeface="+mj-lt"/>
                        </a:rPr>
                        <a:t>$0.00</a:t>
                      </a:r>
                    </a:p>
                  </a:txBody>
                  <a:tcPr marL="9525" marR="9525" marT="9525" marB="0" anchor="b"/>
                </a:tc>
                <a:extLst>
                  <a:ext uri="{0D108BD9-81ED-4DB2-BD59-A6C34878D82A}">
                    <a16:rowId xmlns:a16="http://schemas.microsoft.com/office/drawing/2014/main" val="10011"/>
                  </a:ext>
                </a:extLst>
              </a:tr>
              <a:tr h="523069">
                <a:tc>
                  <a:txBody>
                    <a:bodyPr/>
                    <a:lstStyle/>
                    <a:p>
                      <a:pPr algn="l" fontAlgn="b"/>
                      <a:r>
                        <a:rPr lang="en-US" sz="1200" b="0" i="0" u="none" strike="noStrike" baseline="0" dirty="0">
                          <a:solidFill>
                            <a:srgbClr val="000000"/>
                          </a:solidFill>
                          <a:effectLst/>
                          <a:latin typeface="+mj-lt"/>
                        </a:rPr>
                        <a:t>20% Town Hall cost to City of Aurora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$2,882.00</a:t>
                      </a:r>
                    </a:p>
                  </a:txBody>
                  <a:tcPr marL="9525" marR="9525" marT="9525" marB="0" anchor="b"/>
                </a:tc>
                <a:tc>
                  <a:txBody>
                    <a:bodyPr/>
                    <a:lstStyle/>
                    <a:p>
                      <a:pPr algn="r" fontAlgn="b"/>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12"/>
                  </a:ext>
                </a:extLst>
              </a:tr>
              <a:tr h="523069">
                <a:tc>
                  <a:txBody>
                    <a:bodyPr/>
                    <a:lstStyle/>
                    <a:p>
                      <a:pPr algn="l" fontAlgn="b"/>
                      <a:r>
                        <a:rPr lang="en-US" sz="1200" b="0" i="0" u="none" strike="noStrike" dirty="0">
                          <a:solidFill>
                            <a:srgbClr val="000000"/>
                          </a:solidFill>
                          <a:effectLst/>
                          <a:latin typeface="+mj-lt"/>
                        </a:rPr>
                        <a:t>B &amp; G Cleaning Position</a:t>
                      </a:r>
                    </a:p>
                  </a:txBody>
                  <a:tcPr marL="9525" marR="9525" marT="9525" marB="0" anchor="b"/>
                </a:tc>
                <a:tc>
                  <a:txBody>
                    <a:bodyPr/>
                    <a:lstStyle/>
                    <a:p>
                      <a:pPr algn="r" fontAlgn="b"/>
                      <a:r>
                        <a:rPr lang="en-US" sz="1200" b="0" i="0" u="none" strike="noStrike" dirty="0">
                          <a:solidFill>
                            <a:srgbClr val="000000"/>
                          </a:solidFill>
                          <a:effectLst/>
                          <a:latin typeface="+mj-lt"/>
                        </a:rPr>
                        <a:t>$63,199.00</a:t>
                      </a:r>
                    </a:p>
                  </a:txBody>
                  <a:tcPr marL="9525" marR="9525" marT="9525" marB="0" anchor="b"/>
                </a:tc>
                <a:tc>
                  <a:txBody>
                    <a:bodyPr/>
                    <a:lstStyle/>
                    <a:p>
                      <a:pPr algn="r" fontAlgn="b"/>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746524317"/>
                  </a:ext>
                </a:extLst>
              </a:tr>
            </a:tbl>
          </a:graphicData>
        </a:graphic>
      </p:graphicFrame>
    </p:spTree>
    <p:extLst>
      <p:ext uri="{BB962C8B-B14F-4D97-AF65-F5344CB8AC3E}">
        <p14:creationId xmlns:p14="http://schemas.microsoft.com/office/powerpoint/2010/main" val="1396599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
        <p:nvSpPr>
          <p:cNvPr id="2" name="Content Placeholder 1"/>
          <p:cNvSpPr>
            <a:spLocks noGrp="1"/>
          </p:cNvSpPr>
          <p:nvPr>
            <p:ph idx="1"/>
          </p:nvPr>
        </p:nvSpPr>
        <p:spPr>
          <a:xfrm>
            <a:off x="1361607" y="1600200"/>
            <a:ext cx="7477593" cy="4572000"/>
          </a:xfrm>
        </p:spPr>
        <p:txBody>
          <a:bodyPr>
            <a:normAutofit fontScale="92500" lnSpcReduction="10000"/>
          </a:bodyPr>
          <a:lstStyle/>
          <a:p>
            <a:pPr marL="0" indent="0">
              <a:buNone/>
            </a:pPr>
            <a:r>
              <a:rPr lang="en-US" sz="1700" b="1" u="sng" dirty="0"/>
              <a:t>Category 1</a:t>
            </a:r>
            <a:r>
              <a:rPr lang="en-US" sz="1700" b="1" dirty="0"/>
              <a:t>: Facilities Management Strategy: </a:t>
            </a:r>
            <a:r>
              <a:rPr lang="en-US" sz="1700" dirty="0"/>
              <a:t>(maintenance, upgrades, long-range use of all assets and liabilities at each facility) </a:t>
            </a:r>
            <a:r>
              <a:rPr lang="en-US" sz="1700" i="1" dirty="0"/>
              <a:t>(Normal expenditures are not identified in this section such as utilities, supplies, insurance, these are identified in a different section)</a:t>
            </a:r>
          </a:p>
          <a:p>
            <a:pPr marL="0" indent="0">
              <a:buNone/>
            </a:pPr>
            <a:r>
              <a:rPr lang="en-US" sz="1700" b="1" i="1" dirty="0"/>
              <a:t>Loon Lake Community Center:</a:t>
            </a:r>
          </a:p>
          <a:p>
            <a:r>
              <a:rPr lang="en-US" sz="1700" dirty="0"/>
              <a:t>Roof repairs were made in August 2023 and continue to be a concern for the Board.  In the near future, a new roof will need to be installed on the building.    </a:t>
            </a:r>
          </a:p>
          <a:p>
            <a:r>
              <a:rPr lang="en-US" sz="1700" dirty="0"/>
              <a:t>Rentals have increased for 2023 due to the purchase of a bouncy house.  However, rents for the building are very low compared to the operating costs.  </a:t>
            </a:r>
          </a:p>
          <a:p>
            <a:r>
              <a:rPr lang="en-US" sz="1700" dirty="0"/>
              <a:t>The Town’s attorney is working with the Mesabi East School Board’s attorney to update the deed for the building to transfer full ownership of the LLCC to the Township while removing the restrictions that are currently listed on the deed.  </a:t>
            </a:r>
          </a:p>
          <a:p>
            <a:r>
              <a:rPr lang="en-US" sz="1700" dirty="0"/>
              <a:t>The Board will continue to have facility planning meetings to determine the future needs of the building.  </a:t>
            </a:r>
          </a:p>
          <a:p>
            <a:endParaRPr lang="en-US" sz="1700" dirty="0"/>
          </a:p>
          <a:p>
            <a:pPr marL="0" indent="0">
              <a:buNone/>
            </a:pPr>
            <a:endParaRPr lang="en-US" sz="1700" dirty="0"/>
          </a:p>
          <a:p>
            <a:pPr marL="0" indent="0">
              <a:buNone/>
            </a:pPr>
            <a:endParaRPr lang="en-US" sz="1700"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71283146"/>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Investments Breakdown</a:t>
            </a:r>
            <a:r>
              <a:rPr lang="en-US" sz="2800" dirty="0"/>
              <a:t>:</a:t>
            </a:r>
          </a:p>
        </p:txBody>
      </p:sp>
      <p:sp>
        <p:nvSpPr>
          <p:cNvPr id="2" name="Content Placeholder 1"/>
          <p:cNvSpPr>
            <a:spLocks noGrp="1"/>
          </p:cNvSpPr>
          <p:nvPr>
            <p:ph idx="1"/>
          </p:nvPr>
        </p:nvSpPr>
        <p:spPr>
          <a:xfrm>
            <a:off x="2057400" y="1828800"/>
            <a:ext cx="6347714" cy="4212563"/>
          </a:xfrm>
        </p:spPr>
        <p:txBody>
          <a:bodyPr>
            <a:normAutofit fontScale="92500" lnSpcReduction="10000"/>
          </a:bodyPr>
          <a:lstStyle/>
          <a:p>
            <a:pPr marL="0" indent="0">
              <a:buNone/>
            </a:pPr>
            <a:r>
              <a:rPr lang="en-US" b="1" dirty="0"/>
              <a:t>Investments Total 2023:</a:t>
            </a:r>
          </a:p>
          <a:p>
            <a:pPr lvl="1"/>
            <a:r>
              <a:rPr lang="en-US" sz="2000" dirty="0"/>
              <a:t>Severance Savings			$125,455.14</a:t>
            </a:r>
          </a:p>
          <a:p>
            <a:pPr marL="457200" lvl="1" indent="0">
              <a:buNone/>
            </a:pPr>
            <a:r>
              <a:rPr lang="en-US" sz="1800" dirty="0"/>
              <a:t>(This account is reserved for employee severance)</a:t>
            </a:r>
          </a:p>
          <a:p>
            <a:pPr lvl="1"/>
            <a:r>
              <a:rPr lang="en-US" sz="1800" dirty="0"/>
              <a:t>Gilbert Bank CD #6795 @ 4.25%		$289,862.83</a:t>
            </a:r>
          </a:p>
          <a:p>
            <a:pPr lvl="1"/>
            <a:r>
              <a:rPr lang="en-US" sz="1800" dirty="0"/>
              <a:t>Gilbert Bank Savings 	.4%	 		$233,190.60</a:t>
            </a:r>
          </a:p>
          <a:p>
            <a:pPr lvl="1"/>
            <a:r>
              <a:rPr lang="en-US" sz="1800" dirty="0"/>
              <a:t>Gilbert Bank CD #6939 @ 3% 	       $196,134.07</a:t>
            </a:r>
            <a:endParaRPr lang="en-US" sz="1200" dirty="0"/>
          </a:p>
          <a:p>
            <a:pPr lvl="1"/>
            <a:r>
              <a:rPr lang="en-US" sz="1800" dirty="0"/>
              <a:t>Gilbert Bank CD #6938 @ 3%	       $211,012.62</a:t>
            </a:r>
          </a:p>
          <a:p>
            <a:pPr lvl="1"/>
            <a:r>
              <a:rPr lang="en-US" sz="1800" dirty="0"/>
              <a:t>Gilbert Bank CD #7075 @ 4.25$          $323,951.65</a:t>
            </a:r>
          </a:p>
          <a:p>
            <a:pPr lvl="1"/>
            <a:r>
              <a:rPr lang="en-US" sz="1800" dirty="0">
                <a:solidFill>
                  <a:schemeClr val="accent1"/>
                </a:solidFill>
              </a:rPr>
              <a:t>Total 2023 Investments YTD:		       $1,379,606.91</a:t>
            </a:r>
          </a:p>
          <a:p>
            <a:pPr lvl="1"/>
            <a:r>
              <a:rPr lang="en-US" sz="1800" dirty="0">
                <a:solidFill>
                  <a:schemeClr val="accent1"/>
                </a:solidFill>
              </a:rPr>
              <a:t>Total Cash &amp; Investments YTD:	       $3,198,023.61</a:t>
            </a:r>
          </a:p>
          <a:p>
            <a:pPr lvl="1"/>
            <a:r>
              <a:rPr lang="en-US" sz="1800" dirty="0">
                <a:solidFill>
                  <a:schemeClr val="accent1"/>
                </a:solidFill>
              </a:rPr>
              <a:t>CD 6938 &amp; 6939 will have an increased interest rate to 4.25%.  </a:t>
            </a:r>
          </a:p>
        </p:txBody>
      </p:sp>
    </p:spTree>
    <p:extLst>
      <p:ext uri="{BB962C8B-B14F-4D97-AF65-F5344CB8AC3E}">
        <p14:creationId xmlns:p14="http://schemas.microsoft.com/office/powerpoint/2010/main" val="4278947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Fiscal Sustainability Continued:  Indebtedness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59847609"/>
              </p:ext>
            </p:extLst>
          </p:nvPr>
        </p:nvGraphicFramePr>
        <p:xfrm>
          <a:off x="152400" y="2209800"/>
          <a:ext cx="8839200" cy="202184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0">
                <a:tc>
                  <a:txBody>
                    <a:bodyPr/>
                    <a:lstStyle/>
                    <a:p>
                      <a:pPr algn="ctr"/>
                      <a:r>
                        <a:rPr lang="en-US" dirty="0"/>
                        <a:t>Indebtedness</a:t>
                      </a:r>
                    </a:p>
                  </a:txBody>
                  <a:tcPr anchor="ctr"/>
                </a:tc>
                <a:tc>
                  <a:txBody>
                    <a:bodyPr/>
                    <a:lstStyle/>
                    <a:p>
                      <a:pPr algn="ctr"/>
                      <a:r>
                        <a:rPr lang="en-US" dirty="0"/>
                        <a:t>Maturity Date</a:t>
                      </a:r>
                    </a:p>
                  </a:txBody>
                  <a:tcPr anchor="ctr"/>
                </a:tc>
                <a:tc>
                  <a:txBody>
                    <a:bodyPr/>
                    <a:lstStyle/>
                    <a:p>
                      <a:pPr algn="ctr"/>
                      <a:r>
                        <a:rPr lang="en-US" dirty="0"/>
                        <a:t>01/01/23 Balance</a:t>
                      </a:r>
                    </a:p>
                  </a:txBody>
                  <a:tcPr anchor="ctr"/>
                </a:tc>
                <a:tc>
                  <a:txBody>
                    <a:bodyPr/>
                    <a:lstStyle/>
                    <a:p>
                      <a:pPr algn="ctr"/>
                      <a:r>
                        <a:rPr lang="en-US" dirty="0"/>
                        <a:t>Paid in 2023</a:t>
                      </a:r>
                    </a:p>
                  </a:txBody>
                  <a:tcPr anchor="ctr"/>
                </a:tc>
                <a:tc>
                  <a:txBody>
                    <a:bodyPr/>
                    <a:lstStyle/>
                    <a:p>
                      <a:pPr algn="ctr"/>
                      <a:r>
                        <a:rPr lang="en-US" dirty="0"/>
                        <a:t>Outstanding Debt 12/31/23</a:t>
                      </a:r>
                    </a:p>
                  </a:txBody>
                  <a:tcPr anchor="ctr"/>
                </a:tc>
                <a:extLst>
                  <a:ext uri="{0D108BD9-81ED-4DB2-BD59-A6C34878D82A}">
                    <a16:rowId xmlns:a16="http://schemas.microsoft.com/office/drawing/2014/main" val="10000"/>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0001"/>
                  </a:ext>
                </a:extLst>
              </a:tr>
              <a:tr h="370840">
                <a:tc>
                  <a:txBody>
                    <a:bodyPr/>
                    <a:lstStyle/>
                    <a:p>
                      <a:pPr algn="ctr"/>
                      <a:r>
                        <a:rPr lang="en-US" dirty="0"/>
                        <a:t>2022 Mack Truck</a:t>
                      </a:r>
                    </a:p>
                  </a:txBody>
                  <a:tcPr anchor="ctr"/>
                </a:tc>
                <a:tc>
                  <a:txBody>
                    <a:bodyPr/>
                    <a:lstStyle/>
                    <a:p>
                      <a:pPr algn="ctr"/>
                      <a:r>
                        <a:rPr lang="en-US" dirty="0"/>
                        <a:t>12/23/2023</a:t>
                      </a:r>
                    </a:p>
                  </a:txBody>
                  <a:tcPr anchor="ctr"/>
                </a:tc>
                <a:tc>
                  <a:txBody>
                    <a:bodyPr/>
                    <a:lstStyle/>
                    <a:p>
                      <a:pPr algn="ctr"/>
                      <a:r>
                        <a:rPr lang="en-US" dirty="0"/>
                        <a:t>$84,109.83</a:t>
                      </a:r>
                    </a:p>
                  </a:txBody>
                  <a:tcPr anchor="ctr"/>
                </a:tc>
                <a:tc>
                  <a:txBody>
                    <a:bodyPr/>
                    <a:lstStyle/>
                    <a:p>
                      <a:pPr algn="ctr"/>
                      <a:r>
                        <a:rPr lang="en-US" dirty="0"/>
                        <a:t>$0.00</a:t>
                      </a:r>
                    </a:p>
                  </a:txBody>
                  <a:tcPr anchor="ctr"/>
                </a:tc>
                <a:tc>
                  <a:txBody>
                    <a:bodyPr/>
                    <a:lstStyle/>
                    <a:p>
                      <a:pPr algn="ctr"/>
                      <a:r>
                        <a:rPr lang="en-US" dirty="0"/>
                        <a:t>$84,109.83</a:t>
                      </a:r>
                    </a:p>
                  </a:txBody>
                  <a:tcPr anchor="ctr"/>
                </a:tc>
                <a:extLst>
                  <a:ext uri="{0D108BD9-81ED-4DB2-BD59-A6C34878D82A}">
                    <a16:rowId xmlns:a16="http://schemas.microsoft.com/office/drawing/2014/main" val="1005894602"/>
                  </a:ext>
                </a:extLst>
              </a:tr>
              <a:tr h="370840">
                <a:tc>
                  <a:txBody>
                    <a:bodyPr/>
                    <a:lstStyle/>
                    <a:p>
                      <a:pPr algn="ctr"/>
                      <a:r>
                        <a:rPr lang="en-US" dirty="0"/>
                        <a:t>Total</a:t>
                      </a:r>
                    </a:p>
                  </a:txBody>
                  <a:tcPr anchor="ctr"/>
                </a:tc>
                <a:tc>
                  <a:txBody>
                    <a:bodyPr/>
                    <a:lstStyle/>
                    <a:p>
                      <a:pPr algn="ctr"/>
                      <a:endParaRPr lang="en-US" dirty="0"/>
                    </a:p>
                  </a:txBody>
                  <a:tcPr anchor="ctr"/>
                </a:tc>
                <a:tc>
                  <a:txBody>
                    <a:bodyPr/>
                    <a:lstStyle/>
                    <a:p>
                      <a:pPr algn="ctr"/>
                      <a:r>
                        <a:rPr lang="en-US" dirty="0"/>
                        <a:t>$84,109.83</a:t>
                      </a:r>
                    </a:p>
                  </a:txBody>
                  <a:tcPr anchor="ctr"/>
                </a:tc>
                <a:tc>
                  <a:txBody>
                    <a:bodyPr/>
                    <a:lstStyle/>
                    <a:p>
                      <a:pPr algn="ctr"/>
                      <a:r>
                        <a:rPr lang="en-US" dirty="0"/>
                        <a:t>$0.00</a:t>
                      </a:r>
                    </a:p>
                  </a:txBody>
                  <a:tcPr anchor="ctr"/>
                </a:tc>
                <a:tc>
                  <a:txBody>
                    <a:bodyPr/>
                    <a:lstStyle/>
                    <a:p>
                      <a:pPr algn="ctr"/>
                      <a:r>
                        <a:rPr lang="en-US" dirty="0"/>
                        <a:t>$84,109.83</a:t>
                      </a:r>
                    </a:p>
                  </a:txBody>
                  <a:tcPr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a:t>Budget Balance Trend (not including investments) 2010-2023 YTD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42235539"/>
              </p:ext>
            </p:extLst>
          </p:nvPr>
        </p:nvGraphicFramePr>
        <p:xfrm>
          <a:off x="1181100" y="2133600"/>
          <a:ext cx="73914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400" u="sng" dirty="0"/>
              <a:t>Category 4 – Fiscal Sustainability Continued:</a:t>
            </a:r>
            <a:br>
              <a:rPr lang="en-US" sz="2400" u="sng" dirty="0"/>
            </a:br>
            <a:r>
              <a:rPr lang="en-US" sz="2400" u="sng" dirty="0"/>
              <a:t>Disbursements vs. Receipts 2010-2023 YTD</a:t>
            </a:r>
            <a:br>
              <a:rPr lang="en-US" sz="2400" u="sng" dirty="0"/>
            </a:br>
            <a:r>
              <a:rPr lang="en-US" sz="2400" u="sng"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59794829"/>
              </p:ext>
            </p:extLst>
          </p:nvPr>
        </p:nvGraphicFramePr>
        <p:xfrm>
          <a:off x="381000" y="1600200"/>
          <a:ext cx="7848600" cy="5257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49AC34F2-6982-75F6-CEE1-93052BE0F135}"/>
              </a:ext>
            </a:extLst>
          </p:cNvPr>
          <p:cNvSpPr>
            <a:spLocks noGrp="1"/>
          </p:cNvSpPr>
          <p:nvPr>
            <p:ph type="title"/>
          </p:nvPr>
        </p:nvSpPr>
        <p:spPr>
          <a:xfrm>
            <a:off x="1371600" y="609600"/>
            <a:ext cx="7010400" cy="6858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Past Levy Amounts Collected</a:t>
            </a:r>
          </a:p>
        </p:txBody>
      </p:sp>
      <p:graphicFrame>
        <p:nvGraphicFramePr>
          <p:cNvPr id="19" name="Content Placeholder 18">
            <a:extLst>
              <a:ext uri="{FF2B5EF4-FFF2-40B4-BE49-F238E27FC236}">
                <a16:creationId xmlns:a16="http://schemas.microsoft.com/office/drawing/2014/main" id="{E07E3CB9-CA01-94C7-D12D-3875E3F7CDB6}"/>
              </a:ext>
            </a:extLst>
          </p:cNvPr>
          <p:cNvGraphicFramePr>
            <a:graphicFrameLocks noGrp="1"/>
          </p:cNvGraphicFramePr>
          <p:nvPr>
            <p:ph idx="1"/>
            <p:extLst>
              <p:ext uri="{D42A27DB-BD31-4B8C-83A1-F6EECF244321}">
                <p14:modId xmlns:p14="http://schemas.microsoft.com/office/powerpoint/2010/main" val="3580964192"/>
              </p:ext>
            </p:extLst>
          </p:nvPr>
        </p:nvGraphicFramePr>
        <p:xfrm>
          <a:off x="1446749" y="1828800"/>
          <a:ext cx="6438900" cy="377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1618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Levy Certification Due 9/30/23:</a:t>
            </a:r>
          </a:p>
        </p:txBody>
      </p:sp>
      <p:sp>
        <p:nvSpPr>
          <p:cNvPr id="2" name="Content Placeholder 1"/>
          <p:cNvSpPr>
            <a:spLocks noGrp="1"/>
          </p:cNvSpPr>
          <p:nvPr>
            <p:ph idx="1"/>
          </p:nvPr>
        </p:nvSpPr>
        <p:spPr/>
        <p:txBody>
          <a:bodyPr>
            <a:normAutofit fontScale="55000" lnSpcReduction="20000"/>
          </a:bodyPr>
          <a:lstStyle/>
          <a:p>
            <a:r>
              <a:rPr lang="en-US" sz="1900" b="1" dirty="0"/>
              <a:t>Current Levy Amount:  $1,349,438.00</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For 2024, the Township needs a levy increase.  </a:t>
            </a:r>
            <a:r>
              <a:rPr lang="en-US" sz="2400" dirty="0">
                <a:latin typeface="Calibri" panose="020F0502020204030204" pitchFamily="34" charset="0"/>
                <a:ea typeface="Calibri" panose="020F0502020204030204" pitchFamily="34" charset="0"/>
                <a:cs typeface="Times New Roman" panose="02020603050405020304" pitchFamily="18" charset="0"/>
              </a:rPr>
              <a:t>Preferably, a minimum of 6% just to keep up with inflation</a:t>
            </a:r>
            <a:r>
              <a:rPr lang="en-US" sz="2400" dirty="0">
                <a:effectLst/>
                <a:latin typeface="Calibri" panose="020F0502020204030204" pitchFamily="34" charset="0"/>
                <a:ea typeface="Calibri" panose="020F0502020204030204" pitchFamily="34" charset="0"/>
                <a:cs typeface="Times New Roman" panose="02020603050405020304" pitchFamily="18" charset="0"/>
              </a:rPr>
              <a:t> and the costs of things.  The </a:t>
            </a:r>
            <a:r>
              <a:rPr lang="en-US" sz="2400" dirty="0">
                <a:latin typeface="Calibri" panose="020F0502020204030204" pitchFamily="34" charset="0"/>
                <a:ea typeface="Calibri" panose="020F0502020204030204" pitchFamily="34" charset="0"/>
                <a:cs typeface="Times New Roman" panose="02020603050405020304" pitchFamily="18" charset="0"/>
              </a:rPr>
              <a:t>Fire Department gets 10% of the General Fund and the Garbage Contract is approximately 10% of the entire levy.   </a:t>
            </a:r>
            <a:r>
              <a:rPr lang="en-US" sz="2400" dirty="0">
                <a:effectLst/>
                <a:latin typeface="Calibri" panose="020F0502020204030204" pitchFamily="34" charset="0"/>
                <a:ea typeface="Calibri" panose="020F0502020204030204" pitchFamily="34" charset="0"/>
                <a:cs typeface="Times New Roman" panose="02020603050405020304" pitchFamily="18" charset="0"/>
              </a:rPr>
              <a:t>Here are the breakdowns of the increase that would be collected by the Town if the percentage of the levy was adopted:  </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2% = $26,988.76</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4% = $53,977.52</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6% = 80,966.28</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8% = 107,955.04</a:t>
            </a:r>
          </a:p>
          <a:p>
            <a:pPr lvl="1"/>
            <a:r>
              <a:rPr lang="en-US" sz="2400" dirty="0">
                <a:latin typeface="Calibri" panose="020F0502020204030204" pitchFamily="34" charset="0"/>
                <a:ea typeface="Calibri" panose="020F0502020204030204" pitchFamily="34" charset="0"/>
                <a:cs typeface="Times New Roman" panose="02020603050405020304" pitchFamily="18" charset="0"/>
              </a:rPr>
              <a:t>10% = 134,943.80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t>Motion to Set Levy Collectible in 2024</a:t>
            </a:r>
          </a:p>
          <a:p>
            <a:r>
              <a:rPr lang="en-US" b="1" dirty="0"/>
              <a:t>Motion to Accept the Clerk &amp; Treasurer’s Report</a:t>
            </a:r>
          </a:p>
          <a:p>
            <a:r>
              <a:rPr lang="en-US" dirty="0"/>
              <a:t>Proceed to Other Business</a:t>
            </a:r>
          </a:p>
          <a:p>
            <a:r>
              <a:rPr lang="en-US" sz="2100" b="1" dirty="0">
                <a:effectLst/>
                <a:latin typeface="Calibri" panose="020F0502020204030204" pitchFamily="34" charset="0"/>
                <a:ea typeface="Calibri" panose="020F0502020204030204" pitchFamily="34" charset="0"/>
                <a:cs typeface="Times New Roman" panose="02020603050405020304" pitchFamily="18" charset="0"/>
              </a:rPr>
              <a:t>Motion to keep Continuation of Annual Meeting open until the </a:t>
            </a:r>
            <a:r>
              <a:rPr lang="en-US" sz="2100" b="1" dirty="0">
                <a:latin typeface="Calibri" panose="020F0502020204030204" pitchFamily="34" charset="0"/>
                <a:ea typeface="Calibri" panose="020F0502020204030204" pitchFamily="34" charset="0"/>
                <a:cs typeface="Times New Roman" panose="02020603050405020304" pitchFamily="18" charset="0"/>
              </a:rPr>
              <a:t>Annual Meeting on Tuesday, March 12, 2024.  </a:t>
            </a:r>
            <a:r>
              <a:rPr lang="en-US" sz="1800" b="0" i="0" dirty="0">
                <a:solidFill>
                  <a:srgbClr val="202124"/>
                </a:solidFill>
                <a:effectLst/>
                <a:latin typeface="Roboto" panose="02000000000000000000" pitchFamily="2"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2300" dirty="0"/>
          </a:p>
          <a:p>
            <a:pPr marL="457200" lvl="1" indent="0">
              <a:buNone/>
            </a:pPr>
            <a:endParaRPr lang="en-US" sz="2300" b="1" dirty="0"/>
          </a:p>
          <a:p>
            <a:pPr marL="393192"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5154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9984E0-BECA-4648-88EB-9B39640F101C}"/>
              </a:ext>
            </a:extLst>
          </p:cNvPr>
          <p:cNvSpPr>
            <a:spLocks noGrp="1"/>
          </p:cNvSpPr>
          <p:nvPr>
            <p:ph idx="1"/>
          </p:nvPr>
        </p:nvSpPr>
        <p:spPr>
          <a:xfrm>
            <a:off x="1143001" y="1752600"/>
            <a:ext cx="7391400" cy="4158622"/>
          </a:xfrm>
        </p:spPr>
        <p:txBody>
          <a:bodyPr>
            <a:normAutofit/>
          </a:bodyPr>
          <a:lstStyle/>
          <a:p>
            <a:pPr marL="0" indent="0">
              <a:buNone/>
            </a:pPr>
            <a:r>
              <a:rPr lang="en-US" sz="1800" b="1" i="1" dirty="0"/>
              <a:t>Loon Lake Community Center Facilities Management continued:</a:t>
            </a:r>
          </a:p>
          <a:p>
            <a:r>
              <a:rPr lang="en-US" dirty="0"/>
              <a:t>Major repairs known that need to be planned and budgeted for:    </a:t>
            </a:r>
          </a:p>
          <a:p>
            <a:pPr lvl="1"/>
            <a:r>
              <a:rPr lang="en-US" dirty="0">
                <a:latin typeface="Century Gothic" panose="020B0502020202020204" pitchFamily="34" charset="0"/>
              </a:rPr>
              <a:t>Roof repairs and/or roof replacement</a:t>
            </a:r>
          </a:p>
          <a:p>
            <a:pPr lvl="1"/>
            <a:r>
              <a:rPr lang="en-US" dirty="0">
                <a:latin typeface="Century Gothic" panose="020B0502020202020204" pitchFamily="34" charset="0"/>
              </a:rPr>
              <a:t>Heating upgrades - the third boiler will be replaced next year</a:t>
            </a:r>
          </a:p>
          <a:p>
            <a:pPr lvl="1"/>
            <a:r>
              <a:rPr lang="en-US" dirty="0">
                <a:latin typeface="Century Gothic" panose="020B0502020202020204" pitchFamily="34" charset="0"/>
              </a:rPr>
              <a:t>Lighting upgrades to LED &amp; electrical upgrades</a:t>
            </a:r>
          </a:p>
          <a:p>
            <a:pPr lvl="1"/>
            <a:r>
              <a:rPr lang="en-US" dirty="0">
                <a:latin typeface="Century Gothic" panose="020B0502020202020204" pitchFamily="34" charset="0"/>
              </a:rPr>
              <a:t>Windows, doors, and other security measures </a:t>
            </a:r>
          </a:p>
          <a:p>
            <a:pPr lvl="1"/>
            <a:r>
              <a:rPr lang="en-US" dirty="0">
                <a:latin typeface="Century Gothic" panose="020B0502020202020204" pitchFamily="34" charset="0"/>
              </a:rPr>
              <a:t>New tables and chairs</a:t>
            </a:r>
          </a:p>
          <a:p>
            <a:pPr lvl="1"/>
            <a:r>
              <a:rPr lang="en-US" dirty="0">
                <a:latin typeface="Century Gothic" panose="020B0502020202020204" pitchFamily="34" charset="0"/>
              </a:rPr>
              <a:t>Stage padding (the PMSG has offered to pay for this)</a:t>
            </a:r>
          </a:p>
          <a:p>
            <a:pPr lvl="1"/>
            <a:endParaRPr lang="en-US" dirty="0">
              <a:latin typeface="Century Gothic" panose="020B0502020202020204" pitchFamily="34" charset="0"/>
            </a:endParaRPr>
          </a:p>
        </p:txBody>
      </p:sp>
      <p:sp>
        <p:nvSpPr>
          <p:cNvPr id="4" name="Title 2">
            <a:extLst>
              <a:ext uri="{FF2B5EF4-FFF2-40B4-BE49-F238E27FC236}">
                <a16:creationId xmlns:a16="http://schemas.microsoft.com/office/drawing/2014/main" id="{E42D1868-896D-4EF9-98DA-AC9D34F64AED}"/>
              </a:ext>
            </a:extLst>
          </p:cNvPr>
          <p:cNvSpPr>
            <a:spLocks noGrp="1"/>
          </p:cNvSpPr>
          <p:nvPr>
            <p:ph type="title"/>
          </p:nvPr>
        </p:nvSpPr>
        <p:spPr>
          <a:xfrm>
            <a:off x="1362268" y="381000"/>
            <a:ext cx="7248331"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462609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023E73-34D7-4E03-866D-2771F0BE5B85}"/>
              </a:ext>
            </a:extLst>
          </p:cNvPr>
          <p:cNvSpPr>
            <a:spLocks noGrp="1"/>
          </p:cNvSpPr>
          <p:nvPr>
            <p:ph idx="1"/>
          </p:nvPr>
        </p:nvSpPr>
        <p:spPr>
          <a:xfrm>
            <a:off x="1371601" y="1662112"/>
            <a:ext cx="7162800" cy="4249110"/>
          </a:xfrm>
        </p:spPr>
        <p:txBody>
          <a:bodyPr>
            <a:normAutofit fontScale="92500" lnSpcReduction="20000"/>
          </a:bodyPr>
          <a:lstStyle/>
          <a:p>
            <a:pPr marL="0" indent="0">
              <a:buNone/>
            </a:pPr>
            <a:r>
              <a:rPr lang="en-US" b="1" dirty="0"/>
              <a:t>Twin Lakes Recreation Area Facilities Management:</a:t>
            </a:r>
          </a:p>
          <a:p>
            <a:r>
              <a:rPr lang="en-US" dirty="0"/>
              <a:t>Bathroom facilities at Twin Lakes are not ADA compliant and are in need of major upgrades and repairs.  The Board would like to apply for a MN Outdoor Recreation Grant to get the bathrooms remodeled along with the picnic shelters and expand playground equipment.  </a:t>
            </a:r>
          </a:p>
          <a:p>
            <a:r>
              <a:rPr lang="en-US" dirty="0"/>
              <a:t>The main floor in the Pavilion area heaved over the winter and cracked the new granite top in the island.  It will probably not be replaced and left this way because it actually doesn’t look bad.  </a:t>
            </a:r>
          </a:p>
          <a:p>
            <a:r>
              <a:rPr lang="en-US" dirty="0"/>
              <a:t>There are also some minor electrical issues in the Pavilion that need to be fixed.  A dual air conditioning/heating unit would be very nice in the Pavilion for renters.   </a:t>
            </a:r>
          </a:p>
          <a:p>
            <a:r>
              <a:rPr lang="en-US" dirty="0"/>
              <a:t>The Public Works crew still needs to install the basketball hoop.  </a:t>
            </a:r>
          </a:p>
          <a:p>
            <a:r>
              <a:rPr lang="en-US" dirty="0"/>
              <a:t>There are many ideas the Board has for improving the facility and grounds at Twin Lakes but it all costs money.  </a:t>
            </a:r>
          </a:p>
          <a:p>
            <a:endParaRPr lang="en-US" dirty="0"/>
          </a:p>
          <a:p>
            <a:pPr marL="0" indent="0">
              <a:buNone/>
            </a:pPr>
            <a:endParaRPr lang="en-US" dirty="0"/>
          </a:p>
        </p:txBody>
      </p:sp>
      <p:sp>
        <p:nvSpPr>
          <p:cNvPr id="4" name="Title 2">
            <a:extLst>
              <a:ext uri="{FF2B5EF4-FFF2-40B4-BE49-F238E27FC236}">
                <a16:creationId xmlns:a16="http://schemas.microsoft.com/office/drawing/2014/main" id="{DED80DB6-0640-4902-9217-338D70911F53}"/>
              </a:ext>
            </a:extLst>
          </p:cNvPr>
          <p:cNvSpPr>
            <a:spLocks noGrp="1"/>
          </p:cNvSpPr>
          <p:nvPr>
            <p:ph type="title"/>
          </p:nvPr>
        </p:nvSpPr>
        <p:spPr>
          <a:xfrm>
            <a:off x="1371600" y="381000"/>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2920354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1438DD-FA3A-4C70-9D42-78F70060E834}"/>
              </a:ext>
            </a:extLst>
          </p:cNvPr>
          <p:cNvSpPr>
            <a:spLocks noGrp="1"/>
          </p:cNvSpPr>
          <p:nvPr>
            <p:ph idx="1"/>
          </p:nvPr>
        </p:nvSpPr>
        <p:spPr>
          <a:xfrm>
            <a:off x="1295401" y="1752600"/>
            <a:ext cx="7239000" cy="4724400"/>
          </a:xfrm>
        </p:spPr>
        <p:txBody>
          <a:bodyPr>
            <a:normAutofit fontScale="85000" lnSpcReduction="10000"/>
          </a:bodyPr>
          <a:lstStyle/>
          <a:p>
            <a:pPr marL="0" indent="0">
              <a:buNone/>
            </a:pPr>
            <a:r>
              <a:rPr lang="en-US" b="1" dirty="0"/>
              <a:t>Public Works Facility Facilities Management:  </a:t>
            </a:r>
          </a:p>
          <a:p>
            <a:r>
              <a:rPr lang="en-US" dirty="0"/>
              <a:t>The security system installed last year has proved to be valuable at the Public Works Garage.  We have gone back and looked at footage multiple times for different things.  </a:t>
            </a:r>
          </a:p>
          <a:p>
            <a:r>
              <a:rPr lang="en-US" dirty="0"/>
              <a:t>The electronic sign has been installed and looks very nice in front of the Public Works garage/Fire Hall!  An IRRRB grant paid for 50% of the cost of the sign.  It would be nice to have an electronic one installed at Loon Lake Community Center too.  This could be a future grant application. </a:t>
            </a:r>
          </a:p>
          <a:p>
            <a:r>
              <a:rPr lang="en-US" dirty="0"/>
              <a:t>St. Louis County will be vacating the premises late Fall 2023 (we don’t have an exact date yet). The Township has taken over ownership of the salt/sand dome and will be providing our own salt/sand which is an added cost to the Township.  In the past, St. Louis County paid for all the salt/sand for both County/Township roads as part of the on-going maintenance agreement.  </a:t>
            </a:r>
          </a:p>
          <a:p>
            <a:r>
              <a:rPr lang="en-US" dirty="0"/>
              <a:t>With the recent storms, we realize we need to invest in a good generator so the crew can easily access the equipment in the buildings.  The power was out for an extended amount of time and the heavy doors are not easy to open manually.  This is a safety issue for our employees.</a:t>
            </a:r>
          </a:p>
          <a:p>
            <a:endParaRPr lang="en-US" dirty="0"/>
          </a:p>
          <a:p>
            <a:pPr marL="0" indent="0">
              <a:buNone/>
            </a:pPr>
            <a:endParaRPr lang="en-US" dirty="0"/>
          </a:p>
        </p:txBody>
      </p:sp>
      <p:sp>
        <p:nvSpPr>
          <p:cNvPr id="4" name="Title 2">
            <a:extLst>
              <a:ext uri="{FF2B5EF4-FFF2-40B4-BE49-F238E27FC236}">
                <a16:creationId xmlns:a16="http://schemas.microsoft.com/office/drawing/2014/main" id="{05BD5FA8-0140-4B6E-9E64-DA005A9754FC}"/>
              </a:ext>
            </a:extLst>
          </p:cNvPr>
          <p:cNvSpPr>
            <a:spLocks noGrp="1"/>
          </p:cNvSpPr>
          <p:nvPr>
            <p:ph type="title"/>
          </p:nvPr>
        </p:nvSpPr>
        <p:spPr>
          <a:xfrm>
            <a:off x="1371599" y="381000"/>
            <a:ext cx="72390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287182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86BEB2-0A00-41D5-9AFC-F3ADC71FD1CE}"/>
              </a:ext>
            </a:extLst>
          </p:cNvPr>
          <p:cNvSpPr>
            <a:spLocks noGrp="1"/>
          </p:cNvSpPr>
          <p:nvPr>
            <p:ph idx="1"/>
          </p:nvPr>
        </p:nvSpPr>
        <p:spPr>
          <a:xfrm>
            <a:off x="1371601" y="1676400"/>
            <a:ext cx="7162800" cy="5029200"/>
          </a:xfrm>
        </p:spPr>
        <p:txBody>
          <a:bodyPr>
            <a:normAutofit fontScale="85000" lnSpcReduction="10000"/>
          </a:bodyPr>
          <a:lstStyle/>
          <a:p>
            <a:pPr marL="0" indent="0">
              <a:buNone/>
            </a:pPr>
            <a:r>
              <a:rPr lang="en-US" sz="2600" b="1" dirty="0"/>
              <a:t>Fire Hall Facilities Management:</a:t>
            </a:r>
          </a:p>
          <a:p>
            <a:r>
              <a:rPr lang="en-US" sz="1900" dirty="0"/>
              <a:t>The Fire Department has been very lucky this year with grant funding.  We were notified in August we received an Assistance to Firefighter’s Grant in the amount of  $110,859.00 to purchase 15 sets of SCBA uniforms (harness/backpack, face piece, cylinders).  The grant also covers the grant writers fee of $1,200.00.  The Township provides a 5% match.   </a:t>
            </a:r>
            <a:endParaRPr lang="en-US" sz="1800" dirty="0"/>
          </a:p>
          <a:p>
            <a:r>
              <a:rPr lang="en-US" sz="1900" dirty="0"/>
              <a:t>The Tri-City Ambulance Contract costs $800.00/month and is paid to the City of Hoyt Lakes for ambulance services for our residents.  This contract expires at the end of 2023.  The City of Hoyt Lakes is promoting a special taxing district to increase revenue instead of continuing the current agreement.  How this works is every tax payer is charged a set amount for living in the service district on their property tax bill.   This has not been agreed to yet by the Township Board and the tax amount has not been determined.  Meetings are being held among the Town of White, City of Aurora, and City of Hoyt Lakes.  </a:t>
            </a:r>
          </a:p>
          <a:p>
            <a:r>
              <a:rPr lang="en-US" sz="1900" dirty="0"/>
              <a:t>The Fire Hall roof will be repaired soon and the Fire Department would like a concrete skirt installed in front of the Fire Hall.    </a:t>
            </a:r>
          </a:p>
          <a:p>
            <a:endParaRPr lang="en-US" sz="1900" dirty="0"/>
          </a:p>
          <a:p>
            <a:pPr marL="0" indent="0">
              <a:buNone/>
            </a:pPr>
            <a:endParaRPr lang="en-US" dirty="0"/>
          </a:p>
          <a:p>
            <a:pPr marL="0" indent="0">
              <a:buNone/>
            </a:pPr>
            <a:endParaRPr lang="en-US" dirty="0"/>
          </a:p>
          <a:p>
            <a:endParaRPr lang="en-US" dirty="0"/>
          </a:p>
        </p:txBody>
      </p:sp>
      <p:sp>
        <p:nvSpPr>
          <p:cNvPr id="4" name="Title 2">
            <a:extLst>
              <a:ext uri="{FF2B5EF4-FFF2-40B4-BE49-F238E27FC236}">
                <a16:creationId xmlns:a16="http://schemas.microsoft.com/office/drawing/2014/main" id="{CDA9CA88-2FA8-4A03-861F-B2AD34AD9AF8}"/>
              </a:ext>
            </a:extLst>
          </p:cNvPr>
          <p:cNvSpPr>
            <a:spLocks noGrp="1"/>
          </p:cNvSpPr>
          <p:nvPr>
            <p:ph type="title"/>
          </p:nvPr>
        </p:nvSpPr>
        <p:spPr>
          <a:xfrm>
            <a:off x="1371600" y="306222"/>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49603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20B14F-443C-4B73-AEBF-E9C61927A801}"/>
              </a:ext>
            </a:extLst>
          </p:cNvPr>
          <p:cNvSpPr>
            <a:spLocks noGrp="1"/>
          </p:cNvSpPr>
          <p:nvPr>
            <p:ph idx="1"/>
          </p:nvPr>
        </p:nvSpPr>
        <p:spPr>
          <a:xfrm>
            <a:off x="1371601" y="1905000"/>
            <a:ext cx="7162800" cy="4006222"/>
          </a:xfrm>
        </p:spPr>
        <p:txBody>
          <a:bodyPr>
            <a:normAutofit fontScale="85000" lnSpcReduction="20000"/>
          </a:bodyPr>
          <a:lstStyle/>
          <a:p>
            <a:pPr marL="0" indent="0">
              <a:buNone/>
            </a:pPr>
            <a:r>
              <a:rPr lang="en-US" b="1" dirty="0"/>
              <a:t>City/Town Government Center Facilities Management:</a:t>
            </a:r>
          </a:p>
          <a:p>
            <a:r>
              <a:rPr lang="en-US" dirty="0"/>
              <a:t>The City of Aurora has hired a consulting company to conduct a Facility Management Study.  Specifically, they are interested in finding out the costs of repairing the City/Town Government Center.  The Township is being included in the survey process because our offices are located there and we pay 20% of all building improvements per the agreement in place.  The City/Town Government Center needs new flooring, lighting, electrical, windows, technology upgrades, and a fire suppression system.  </a:t>
            </a:r>
          </a:p>
          <a:p>
            <a:pPr marL="0" indent="0">
              <a:buNone/>
            </a:pPr>
            <a:r>
              <a:rPr lang="en-US" b="1" dirty="0"/>
              <a:t>Cemetery Upgrades: </a:t>
            </a:r>
          </a:p>
          <a:p>
            <a:r>
              <a:rPr lang="en-US" dirty="0"/>
              <a:t>An additional columbarium was ordered and will be delivered next Spring.  The Township used ARPA funding for this purchase.  The cost is $41,372.00 and we will need to pay for the concrete apron surrounding the base.  </a:t>
            </a:r>
          </a:p>
          <a:p>
            <a:r>
              <a:rPr lang="en-US" dirty="0"/>
              <a:t>Office staff continue to enter Cemetery Data into our web-based system.    This is very time consuming but we are getting there!  When we are completed entering the data, residents will be able to find their loved ones online and see where they are buried.  </a:t>
            </a:r>
          </a:p>
          <a:p>
            <a:pPr marL="0" indent="0">
              <a:buNone/>
            </a:pPr>
            <a:endParaRPr lang="en-US" dirty="0"/>
          </a:p>
          <a:p>
            <a:endParaRPr lang="en-US" dirty="0"/>
          </a:p>
          <a:p>
            <a:endParaRPr lang="en-US" b="1" dirty="0"/>
          </a:p>
          <a:p>
            <a:endParaRPr lang="en-US" dirty="0"/>
          </a:p>
        </p:txBody>
      </p:sp>
      <p:sp>
        <p:nvSpPr>
          <p:cNvPr id="4" name="Title 1">
            <a:extLst>
              <a:ext uri="{FF2B5EF4-FFF2-40B4-BE49-F238E27FC236}">
                <a16:creationId xmlns:a16="http://schemas.microsoft.com/office/drawing/2014/main" id="{948E29E7-399E-45D5-B1BA-7F87161211C4}"/>
              </a:ext>
            </a:extLst>
          </p:cNvPr>
          <p:cNvSpPr>
            <a:spLocks noGrp="1"/>
          </p:cNvSpPr>
          <p:nvPr>
            <p:ph type="title"/>
          </p:nvPr>
        </p:nvSpPr>
        <p:spPr>
          <a:xfrm>
            <a:off x="1371600" y="381000"/>
            <a:ext cx="6589712"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73604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u="sng" dirty="0"/>
              <a:t>Category 2</a:t>
            </a:r>
            <a:r>
              <a:rPr lang="en-US" b="1" dirty="0"/>
              <a:t>:  Organizational Development (personnel, 	policies, training, technology, grants)</a:t>
            </a:r>
          </a:p>
          <a:p>
            <a:pPr marL="0" indent="0">
              <a:buNone/>
            </a:pPr>
            <a:r>
              <a:rPr lang="en-US" sz="1600" b="1" dirty="0"/>
              <a:t>PERSONNEL UPDATE:</a:t>
            </a:r>
            <a:endParaRPr lang="en-US" sz="1600" dirty="0"/>
          </a:p>
          <a:p>
            <a:r>
              <a:rPr lang="en-US" sz="1400" dirty="0"/>
              <a:t>Curtiss Anttila has been hired as an independent contractor to provide grant writing services and consulting services.  The Board will be creating a Facilities Usage &amp; Development Plan and will update the Strategic Plan looking at the next ten years.  Anttila is also attending the Minnesota Housing Partnership Development meetings on behalf of the Township.  Unfortunately, Township staff and elected officials could not attend these meetings because they scheduled them at the exact time our monthly meetings are held.  Representatives from each East Range entity are attending these meetings.  It was important we had someone representing the Township.  </a:t>
            </a:r>
            <a:r>
              <a:rPr lang="en-US" sz="1400" dirty="0" err="1"/>
              <a:t>Anttila’s</a:t>
            </a:r>
            <a:r>
              <a:rPr lang="en-US" sz="1400" dirty="0"/>
              <a:t> contract is not to exceed $12,000.00/year.     </a:t>
            </a:r>
          </a:p>
          <a:p>
            <a:r>
              <a:rPr lang="en-US" sz="1400" dirty="0"/>
              <a:t>Negotiations will begin soon for the Local 49 Operating Engineers contract which expires 12/31/2023 (three year contract). We have nine full-time employees receiving benefits and wages according to the contract. </a:t>
            </a:r>
          </a:p>
          <a:p>
            <a:r>
              <a:rPr lang="en-US" sz="1400" dirty="0"/>
              <a:t>We have hired three new Fire Department members:  Derek Hirsch, Marshall Ness, and </a:t>
            </a:r>
            <a:r>
              <a:rPr lang="en-US" sz="1400" dirty="0" err="1"/>
              <a:t>Garet</a:t>
            </a:r>
            <a:r>
              <a:rPr lang="en-US" sz="1400" dirty="0"/>
              <a:t> Johnson.  </a:t>
            </a:r>
          </a:p>
          <a:p>
            <a:r>
              <a:rPr lang="en-US" sz="1400" dirty="0"/>
              <a:t>We have three Elected Officials with an Election each year (Jon Skelton’s term expires this year).  Election Day is Tuesday, November 7, 2023.  We are still looking into moving to four year terms and having every other year elections.  </a:t>
            </a:r>
            <a:endParaRPr lang="en-US" sz="1400" i="0" dirty="0">
              <a:solidFill>
                <a:srgbClr val="1B1B1B"/>
              </a:solidFill>
              <a:effectLst/>
            </a:endParaRPr>
          </a:p>
          <a:p>
            <a:pPr lvl="1"/>
            <a:endParaRPr lang="en-US" sz="1400" dirty="0"/>
          </a:p>
          <a:p>
            <a:pPr marL="457200" lvl="1" indent="0">
              <a:buNone/>
            </a:pPr>
            <a:endParaRPr lang="en-US" sz="1400" dirty="0"/>
          </a:p>
          <a:p>
            <a:pPr marL="457200" lvl="1" indent="0">
              <a:buNone/>
            </a:pPr>
            <a:endParaRPr lang="en-US" sz="1400" dirty="0"/>
          </a:p>
          <a:p>
            <a:pPr marL="457200" lvl="1" indent="0">
              <a:buNone/>
            </a:pPr>
            <a:endParaRPr lang="en-US" sz="1600" dirty="0"/>
          </a:p>
          <a:p>
            <a:pPr marL="109728" indent="0">
              <a:buNone/>
            </a:pPr>
            <a:endParaRPr lang="en-US" sz="2000" dirty="0"/>
          </a:p>
          <a:p>
            <a:endParaRPr lang="en-US" sz="2000" dirty="0"/>
          </a:p>
          <a:p>
            <a:endParaRPr lang="en-US" sz="3400" dirty="0"/>
          </a:p>
          <a:p>
            <a:endParaRPr lang="en-US" sz="3400" dirty="0"/>
          </a:p>
          <a:p>
            <a:endParaRPr lang="en-US" sz="3400" dirty="0"/>
          </a:p>
          <a:p>
            <a:endParaRPr lang="en-US" sz="3400" dirty="0"/>
          </a:p>
          <a:p>
            <a:pPr>
              <a:buNone/>
            </a:pPr>
            <a:br>
              <a:rPr lang="en-US" sz="3400" dirty="0"/>
            </a:br>
            <a:endParaRPr lang="en-US" sz="3400" dirty="0"/>
          </a:p>
          <a:p>
            <a:endParaRPr lang="en-US" sz="3800" dirty="0"/>
          </a:p>
          <a:p>
            <a:pPr>
              <a:buNone/>
            </a:pPr>
            <a:endParaRPr lang="en-US" dirty="0"/>
          </a:p>
          <a:p>
            <a:pPr>
              <a:buNone/>
            </a:pPr>
            <a:endParaRPr lang="en-US" dirty="0"/>
          </a:p>
        </p:txBody>
      </p:sp>
      <p:sp>
        <p:nvSpPr>
          <p:cNvPr id="6" name="Title 2"/>
          <p:cNvSpPr>
            <a:spLocks noGrp="1"/>
          </p:cNvSpPr>
          <p:nvPr>
            <p:ph type="title"/>
          </p:nvPr>
        </p:nvSpPr>
        <p:spPr>
          <a:xfrm>
            <a:off x="1295400" y="504487"/>
            <a:ext cx="73152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2023-2025:</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A5977-6528-4ABD-AC3B-CFFEB0AF934A}"/>
              </a:ext>
            </a:extLst>
          </p:cNvPr>
          <p:cNvSpPr>
            <a:spLocks noGrp="1"/>
          </p:cNvSpPr>
          <p:nvPr>
            <p:ph idx="1"/>
          </p:nvPr>
        </p:nvSpPr>
        <p:spPr>
          <a:xfrm>
            <a:off x="990600" y="1676400"/>
            <a:ext cx="7543801" cy="4648200"/>
          </a:xfrm>
        </p:spPr>
        <p:txBody>
          <a:bodyPr>
            <a:normAutofit fontScale="70000" lnSpcReduction="20000"/>
          </a:bodyPr>
          <a:lstStyle/>
          <a:p>
            <a:pPr marL="0" indent="-6858">
              <a:buNone/>
            </a:pPr>
            <a:r>
              <a:rPr lang="en-US" b="1" u="sng" dirty="0"/>
              <a:t>Category 2: </a:t>
            </a:r>
            <a:r>
              <a:rPr lang="en-US" b="1" dirty="0"/>
              <a:t>Organizational Development continued (personnel, policies, contracts, training, grants, technology):</a:t>
            </a:r>
          </a:p>
          <a:p>
            <a:pPr marL="0" indent="-6858">
              <a:buNone/>
            </a:pPr>
            <a:r>
              <a:rPr lang="en-US" b="1" dirty="0"/>
              <a:t>Policies Updates:</a:t>
            </a:r>
          </a:p>
          <a:p>
            <a:pPr marL="336042"/>
            <a:r>
              <a:rPr lang="en-US" dirty="0"/>
              <a:t>The Township passed a  moratorium ordinance on the sale of THC products within the Township until January 1, 2025.  The State has until this date to define the law and guidelines.    </a:t>
            </a:r>
          </a:p>
          <a:p>
            <a:pPr marL="336042"/>
            <a:r>
              <a:rPr lang="en-US" dirty="0"/>
              <a:t>The legislature passed many new laws in 2023 affecting the personnel policies such as the Earned Safe and Sick Time Law effective January 1, 2024 and the Paid Family and Medical Leave Law effective January 1, 2026.   </a:t>
            </a:r>
          </a:p>
          <a:p>
            <a:pPr marL="0" indent="0">
              <a:buNone/>
            </a:pPr>
            <a:r>
              <a:rPr lang="en-US" b="1" dirty="0"/>
              <a:t>Contracts Updates:</a:t>
            </a:r>
          </a:p>
          <a:p>
            <a:r>
              <a:rPr lang="en-US" dirty="0"/>
              <a:t>The annual Propane Contract was renewed with Como Oil – price is currently $1.529 per gallon (this is a reduction from last year’s price).  </a:t>
            </a:r>
          </a:p>
          <a:p>
            <a:r>
              <a:rPr lang="en-US" dirty="0"/>
              <a:t>The Township Board renewed the garbage contract with East Mesabi Sanitation for another five years.  Garbage bag prices were recently increased to help cover tipping fees. This contract reflects a 7% discount of 2023 fees and the waiving of an annual increase.  After this year, there will be an annual increase of 2.5%.  In year five of the contract, it will cost $136,265.88.  This is very costly.  At some point in the future, the Township will need to begin billing residents for this service in addition to them buying bags.  How do you feel about this?</a:t>
            </a:r>
          </a:p>
          <a:p>
            <a:r>
              <a:rPr lang="en-US" dirty="0"/>
              <a:t>Reminder - This is the last year/season the Township will be plowing private driveways.  There are several local contractors who are available to call.  You may call the Township Office for these referral numbers.  </a:t>
            </a:r>
          </a:p>
          <a:p>
            <a:pPr marL="336042"/>
            <a:endParaRPr lang="en-US" sz="2000" dirty="0"/>
          </a:p>
          <a:p>
            <a:endParaRPr lang="en-US" dirty="0"/>
          </a:p>
        </p:txBody>
      </p:sp>
      <p:sp>
        <p:nvSpPr>
          <p:cNvPr id="4" name="Title 2">
            <a:extLst>
              <a:ext uri="{FF2B5EF4-FFF2-40B4-BE49-F238E27FC236}">
                <a16:creationId xmlns:a16="http://schemas.microsoft.com/office/drawing/2014/main" id="{1BB44F85-0E9D-4473-A8F9-070BC60C4284}"/>
              </a:ext>
            </a:extLst>
          </p:cNvPr>
          <p:cNvSpPr>
            <a:spLocks noGrp="1"/>
          </p:cNvSpPr>
          <p:nvPr>
            <p:ph type="title"/>
          </p:nvPr>
        </p:nvSpPr>
        <p:spPr>
          <a:xfrm>
            <a:off x="1371600" y="306222"/>
            <a:ext cx="7239000" cy="128111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13596480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38618</TotalTime>
  <Words>3686</Words>
  <Application>Microsoft Office PowerPoint</Application>
  <PresentationFormat>On-screen Show (4:3)</PresentationFormat>
  <Paragraphs>413</Paragraphs>
  <Slides>26</Slides>
  <Notes>18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26</vt:i4>
      </vt:variant>
    </vt:vector>
  </HeadingPairs>
  <TitlesOfParts>
    <vt:vector size="38" baseType="lpstr">
      <vt:lpstr>Arial</vt:lpstr>
      <vt:lpstr>Calibri</vt:lpstr>
      <vt:lpstr>Century Gothic</vt:lpstr>
      <vt:lpstr>Lucida Console</vt:lpstr>
      <vt:lpstr>Lucida Sans Unicode</vt:lpstr>
      <vt:lpstr>Roboto</vt:lpstr>
      <vt:lpstr>Verdana</vt:lpstr>
      <vt:lpstr>Wingdings</vt:lpstr>
      <vt:lpstr>Wingdings 2</vt:lpstr>
      <vt:lpstr>Wingdings 3</vt:lpstr>
      <vt:lpstr>Concourse</vt:lpstr>
      <vt:lpstr>Wisp</vt:lpstr>
      <vt:lpstr>Welcome to the  Town of White  Annual Meeting</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PowerPoint Presentation</vt:lpstr>
      <vt:lpstr>PowerPoint Presentation</vt:lpstr>
      <vt:lpstr>Town’s Strategic Plan Goals &amp; Objectives for 2023-2025:</vt:lpstr>
      <vt:lpstr>Town’s Strategic Plan Goals &amp; Objectives for 2022-2025:</vt:lpstr>
      <vt:lpstr>Town’s Strategic Plan Goals &amp; Objectives for 2022-2025:</vt:lpstr>
      <vt:lpstr>Town’s Strategic Plan Goals &amp;  Objectives:  Category 4 – Financial 2023 Year End Cash Balance Review (YTD)</vt:lpstr>
      <vt:lpstr>Category 4-Fiscal Sustainability  2023 Year End Cash Balance </vt:lpstr>
      <vt:lpstr>Category 4-Fiscal Sustainability:  2023 Receipts Compared to 2022 </vt:lpstr>
      <vt:lpstr>PowerPoint Presentation</vt:lpstr>
      <vt:lpstr>Category 4-Fiscal Sustainability continued:  2023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2010-2023 YTD  </vt:lpstr>
      <vt:lpstr>Category 4 – Fiscal Sustainability Continued: Disbursements vs. Receipts 2010-2023 YTD   </vt:lpstr>
      <vt:lpstr>Category 4 -  Past Levy Amounts Collected</vt:lpstr>
      <vt:lpstr>Category 4 -  Levy Certification Due 9/30/23:</vt:lpstr>
    </vt:vector>
  </TitlesOfParts>
  <Company>Ridgewater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Amanda Gross</cp:lastModifiedBy>
  <cp:revision>1092</cp:revision>
  <cp:lastPrinted>2023-09-11T21:16:02Z</cp:lastPrinted>
  <dcterms:created xsi:type="dcterms:W3CDTF">2009-04-20T21:12:53Z</dcterms:created>
  <dcterms:modified xsi:type="dcterms:W3CDTF">2023-09-12T14:54:08Z</dcterms:modified>
</cp:coreProperties>
</file>