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954838" cy="9309100"/>
  <p:embeddedFontLst>
    <p:embeddedFont>
      <p:font typeface="Garamond" panose="02020404030301010803" pitchFamily="18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1" roundtripDataSignature="AMtx7mguYRqVFJYD3rObKJGzpRoWFivj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47" autoAdjust="0"/>
    <p:restoredTop sz="94660"/>
  </p:normalViewPr>
  <p:slideViewPr>
    <p:cSldViewPr snapToGrid="0">
      <p:cViewPr varScale="1">
        <p:scale>
          <a:sx n="89" d="100"/>
          <a:sy n="89" d="100"/>
        </p:scale>
        <p:origin x="994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39466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9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10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14" name="Google Shape;3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5" name="Google Shape;315;p9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0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11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40" name="Google Shape;3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1" name="Google Shape;341;p10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2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>
          <a:extLst>
            <a:ext uri="{FF2B5EF4-FFF2-40B4-BE49-F238E27FC236}">
              <a16:creationId xmlns:a16="http://schemas.microsoft.com/office/drawing/2014/main" id="{17D73DF0-F20C-B3D1-FFEA-46292E0D1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7:notes">
            <a:extLst>
              <a:ext uri="{FF2B5EF4-FFF2-40B4-BE49-F238E27FC236}">
                <a16:creationId xmlns:a16="http://schemas.microsoft.com/office/drawing/2014/main" id="{4EF27CBB-6E04-F07F-DDAE-660F48EFFBA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3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54" name="Google Shape;254;p7:notes">
            <a:extLst>
              <a:ext uri="{FF2B5EF4-FFF2-40B4-BE49-F238E27FC236}">
                <a16:creationId xmlns:a16="http://schemas.microsoft.com/office/drawing/2014/main" id="{BDF3E370-180C-EB11-CE87-3FD6E3E86A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5" name="Google Shape;255;p7:notes">
            <a:extLst>
              <a:ext uri="{FF2B5EF4-FFF2-40B4-BE49-F238E27FC236}">
                <a16:creationId xmlns:a16="http://schemas.microsoft.com/office/drawing/2014/main" id="{9B589D87-46C3-A71B-BACE-4C85D29105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8910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4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3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5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1" name="Google Shape;151;p4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5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6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76" name="Google Shape;17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7" name="Google Shape;177;p5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7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02" name="Google Shape;2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3" name="Google Shape;203;p6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a24f1d73e0_0_0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8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8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28" name="Google Shape;228;g2a24f1d73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9" name="Google Shape;229;g2a24f1d73e0_0_0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00" cy="41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7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9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54" name="Google Shape;2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5" name="Google Shape;255;p7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609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Political Dynamics of the 119</a:t>
            </a:r>
            <a:r>
              <a:rPr lang="en-US" sz="32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Congress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Google Shape;90;p1"/>
          <p:cNvSpPr txBox="1"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Presented by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 Glassman, Senior Fellow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Government Affairs Institute 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Georgetown University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Matthew.Glassman@georgetown.edu</a:t>
            </a:r>
            <a:endParaRPr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3276600" y="3657600"/>
            <a:ext cx="259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May</a:t>
            </a:r>
            <a:r>
              <a:rPr lang="en-US" sz="2400" b="0" i="0" u="none" strike="noStrike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2025</a:t>
            </a:r>
            <a:endParaRPr sz="1400" b="0" i="0" u="none" strike="noStrike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Arial"/>
            </a:endParaRPr>
          </a:p>
        </p:txBody>
      </p:sp>
      <p:pic>
        <p:nvPicPr>
          <p:cNvPr id="92" name="Google Shape;92;p1" descr="2016 United States presidential election - Wikipedia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7600" y="1987773"/>
            <a:ext cx="2071049" cy="1204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51;g2a24f1d73e0_0_0">
            <a:extLst>
              <a:ext uri="{FF2B5EF4-FFF2-40B4-BE49-F238E27FC236}">
                <a16:creationId xmlns:a16="http://schemas.microsoft.com/office/drawing/2014/main" id="{D861696D-423B-59D8-2EDB-C711B410E638}"/>
              </a:ext>
            </a:extLst>
          </p:cNvPr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1765600"/>
            <a:ext cx="2345422" cy="1496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resident Donald Trump's Inaugural Address - U.S. Embassy &amp; Consulates in  Russia">
            <a:extLst>
              <a:ext uri="{FF2B5EF4-FFF2-40B4-BE49-F238E27FC236}">
                <a16:creationId xmlns:a16="http://schemas.microsoft.com/office/drawing/2014/main" id="{5E1C02DD-DB32-05ED-467E-DC88AA246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1709" y="1765600"/>
            <a:ext cx="2252255" cy="135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9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9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#4: The 2026 Election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9" name="Google Shape;319;p9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0" name="Google Shape;320;p9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21" name="Google Shape;321;p9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9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9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9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9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9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9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9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9" descr="https://upload.wikimedia.org/wikipedia/commons/7/72/US-EOP-OfficeOfAdministration-Seal.svg"/>
          <p:cNvSpPr/>
          <p:nvPr/>
        </p:nvSpPr>
        <p:spPr>
          <a:xfrm>
            <a:off x="1993900" y="-3381375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9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9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9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3" name="Google Shape;333;p9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35" name="Google Shape;335;p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5207" y="1622033"/>
            <a:ext cx="3939668" cy="1733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C4EF7EE6-8AE4-1587-B9F6-D1ED406C4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139" y="1529969"/>
            <a:ext cx="333375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92D15349-A601-B0DC-0E7B-158879514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474" y="3879850"/>
            <a:ext cx="38100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Two opposing approaches to public health may be on the ballot in 2024 - The  Washington Post">
            <a:extLst>
              <a:ext uri="{FF2B5EF4-FFF2-40B4-BE49-F238E27FC236}">
                <a16:creationId xmlns:a16="http://schemas.microsoft.com/office/drawing/2014/main" id="{7459765F-685E-3450-B248-C61178ADD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3614479"/>
            <a:ext cx="3423573" cy="228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0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10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What Happens Next … Week? Month?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5" name="Google Shape;345;p10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6" name="Google Shape;346;p10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47" name="Google Shape;347;p10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0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0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0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10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0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0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0" descr="https://upload.wikimedia.org/wikipedia/commons/7/72/US-EOP-OfficeOfAdministration-Seal.svg"/>
          <p:cNvSpPr/>
          <p:nvPr/>
        </p:nvSpPr>
        <p:spPr>
          <a:xfrm>
            <a:off x="269875" y="-2582864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0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59" name="Google Shape;359;p10"/>
          <p:cNvCxnSpPr/>
          <p:nvPr/>
        </p:nvCxnSpPr>
        <p:spPr>
          <a:xfrm>
            <a:off x="4187371" y="1598219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61" name="Google Shape;361;p10" descr="The Federal Government Shutdown is a Thirteenth Amendment Problem | ACS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8346" y="1407029"/>
            <a:ext cx="3387081" cy="2355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Border Patrol 'targeted enforcement operation' in El Paso sees early  success - El Paso Matters">
            <a:extLst>
              <a:ext uri="{FF2B5EF4-FFF2-40B4-BE49-F238E27FC236}">
                <a16:creationId xmlns:a16="http://schemas.microsoft.com/office/drawing/2014/main" id="{955E8C4F-87BE-8E02-B515-50B79F545C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2" b="-416"/>
          <a:stretch/>
        </p:blipFill>
        <p:spPr bwMode="auto">
          <a:xfrm>
            <a:off x="523629" y="3882077"/>
            <a:ext cx="3308630" cy="244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President Donald Trump signs tax bill into law, saying it's 'selling itself'">
            <a:extLst>
              <a:ext uri="{FF2B5EF4-FFF2-40B4-BE49-F238E27FC236}">
                <a16:creationId xmlns:a16="http://schemas.microsoft.com/office/drawing/2014/main" id="{32FEACE7-CF99-F7D9-0268-497E23077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629" y="1391093"/>
            <a:ext cx="3292997" cy="235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62D447-1E77-DF6B-7420-F750E8E3920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153" y="4032990"/>
            <a:ext cx="3830020" cy="21797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117</a:t>
            </a:r>
            <a:r>
              <a:rPr lang="en-US" sz="3200" b="1" i="0" u="none" strike="noStrike" cap="none" baseline="300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Congress – Crisis &amp; Productivity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2" name="Google Shape;102;p2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3" name="Google Shape;103;p2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2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2" descr="https://upload.wikimedia.org/wikipedia/commons/7/72/US-EOP-OfficeOfAdministration-Seal.svg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2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6" name="Google Shape;116;p2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7" name="Google Shape;117;p2" descr="2020 Presidential Election Interactive Map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89" y="1468438"/>
            <a:ext cx="3452021" cy="2202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 descr="What it was like for a photojournalist at the pro-Trump mob breaking into  the Capitol | Fortun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2696" y="1477963"/>
            <a:ext cx="3338514" cy="2225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 descr="Warnock, Ossoff to be sworn into Senate Wednesday afternoon | TheHill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89" y="3848101"/>
            <a:ext cx="3486467" cy="1962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 descr="House poised to impeach Trump for a 2nd time - ABC News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2696" y="3820319"/>
            <a:ext cx="3368322" cy="1989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>
          <a:extLst>
            <a:ext uri="{FF2B5EF4-FFF2-40B4-BE49-F238E27FC236}">
              <a16:creationId xmlns:a16="http://schemas.microsoft.com/office/drawing/2014/main" id="{5DA8531A-8A65-F7C0-35BC-173D1C0FA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7">
            <a:extLst>
              <a:ext uri="{FF2B5EF4-FFF2-40B4-BE49-F238E27FC236}">
                <a16:creationId xmlns:a16="http://schemas.microsoft.com/office/drawing/2014/main" id="{1C73FBCE-B6A3-EFF6-B54A-9DF7A111FA09}"/>
              </a:ext>
            </a:extLst>
          </p:cNvPr>
          <p:cNvSpPr/>
          <p:nvPr/>
        </p:nvSpPr>
        <p:spPr>
          <a:xfrm>
            <a:off x="933449" y="3434683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7">
            <a:extLst>
              <a:ext uri="{FF2B5EF4-FFF2-40B4-BE49-F238E27FC236}">
                <a16:creationId xmlns:a16="http://schemas.microsoft.com/office/drawing/2014/main" id="{A860C587-0A09-E72D-56DE-C0B3FEAD50C0}"/>
              </a:ext>
            </a:extLst>
          </p:cNvPr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118</a:t>
            </a:r>
            <a:r>
              <a:rPr lang="en-US" sz="3200" b="1" i="0" u="none" strike="noStrike" cap="none" baseline="30000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Congress: Procedural Meltdown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9" name="Google Shape;259;p7">
            <a:extLst>
              <a:ext uri="{FF2B5EF4-FFF2-40B4-BE49-F238E27FC236}">
                <a16:creationId xmlns:a16="http://schemas.microsoft.com/office/drawing/2014/main" id="{9570C63A-3E7D-1BC7-5CB8-C7615F786005}"/>
              </a:ext>
            </a:extLst>
          </p:cNvPr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0" name="Google Shape;260;p7">
            <a:extLst>
              <a:ext uri="{FF2B5EF4-FFF2-40B4-BE49-F238E27FC236}">
                <a16:creationId xmlns:a16="http://schemas.microsoft.com/office/drawing/2014/main" id="{F401228F-52B0-12D2-C4A8-55F5B5BBA05A}"/>
              </a:ext>
            </a:extLst>
          </p:cNvPr>
          <p:cNvSpPr/>
          <p:nvPr/>
        </p:nvSpPr>
        <p:spPr>
          <a:xfrm>
            <a:off x="1219200" y="5000706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1" name="Google Shape;261;p7">
            <a:extLst>
              <a:ext uri="{FF2B5EF4-FFF2-40B4-BE49-F238E27FC236}">
                <a16:creationId xmlns:a16="http://schemas.microsoft.com/office/drawing/2014/main" id="{74351E0A-43E2-4D2A-72B7-1DDD37C0AA19}"/>
              </a:ext>
            </a:extLst>
          </p:cNvPr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7" descr="Image result for Kennedy">
            <a:extLst>
              <a:ext uri="{FF2B5EF4-FFF2-40B4-BE49-F238E27FC236}">
                <a16:creationId xmlns:a16="http://schemas.microsoft.com/office/drawing/2014/main" id="{F7F05E71-7F97-6344-B355-10F8B5C518B2}"/>
              </a:ext>
            </a:extLst>
          </p:cNvPr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7" descr="Image result for Kennedy">
            <a:extLst>
              <a:ext uri="{FF2B5EF4-FFF2-40B4-BE49-F238E27FC236}">
                <a16:creationId xmlns:a16="http://schemas.microsoft.com/office/drawing/2014/main" id="{79D83F2A-7BE1-F97C-73DB-95815AE82D5C}"/>
              </a:ext>
            </a:extLst>
          </p:cNvPr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7" descr="Image result for Kennedy">
            <a:extLst>
              <a:ext uri="{FF2B5EF4-FFF2-40B4-BE49-F238E27FC236}">
                <a16:creationId xmlns:a16="http://schemas.microsoft.com/office/drawing/2014/main" id="{CB5C300D-E859-41A0-3E47-59AA02EEFD8C}"/>
              </a:ext>
            </a:extLst>
          </p:cNvPr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7" descr="Image result for obama forward drone">
            <a:extLst>
              <a:ext uri="{FF2B5EF4-FFF2-40B4-BE49-F238E27FC236}">
                <a16:creationId xmlns:a16="http://schemas.microsoft.com/office/drawing/2014/main" id="{96921768-F919-F170-4E0B-B1EE33FF3976}"/>
              </a:ext>
            </a:extLst>
          </p:cNvPr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>
            <a:extLst>
              <a:ext uri="{FF2B5EF4-FFF2-40B4-BE49-F238E27FC236}">
                <a16:creationId xmlns:a16="http://schemas.microsoft.com/office/drawing/2014/main" id="{FA27C88C-7C9F-4B8D-5DB9-39DA630A9754}"/>
              </a:ext>
            </a:extLst>
          </p:cNvPr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>
            <a:extLst>
              <a:ext uri="{FF2B5EF4-FFF2-40B4-BE49-F238E27FC236}">
                <a16:creationId xmlns:a16="http://schemas.microsoft.com/office/drawing/2014/main" id="{2A2B3319-F575-C496-6536-263F5D65D231}"/>
              </a:ext>
            </a:extLst>
          </p:cNvPr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7" descr="Image result for pro gun control">
            <a:extLst>
              <a:ext uri="{FF2B5EF4-FFF2-40B4-BE49-F238E27FC236}">
                <a16:creationId xmlns:a16="http://schemas.microsoft.com/office/drawing/2014/main" id="{8A46179D-A3E1-0A64-47F8-C940E4B5DD85}"/>
              </a:ext>
            </a:extLst>
          </p:cNvPr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7" descr="https://upload.wikimedia.org/wikipedia/commons/7/72/US-EOP-OfficeOfAdministration-Seal.svg">
            <a:extLst>
              <a:ext uri="{FF2B5EF4-FFF2-40B4-BE49-F238E27FC236}">
                <a16:creationId xmlns:a16="http://schemas.microsoft.com/office/drawing/2014/main" id="{59FB7A7D-A05B-884B-A67A-5C8DAA03C4D2}"/>
              </a:ext>
            </a:extLst>
          </p:cNvPr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7" descr="https://upload.wikimedia.org/wikipedia/commons/7/72/US-EOP-OfficeOfAdministration-Seal.svg">
            <a:extLst>
              <a:ext uri="{FF2B5EF4-FFF2-40B4-BE49-F238E27FC236}">
                <a16:creationId xmlns:a16="http://schemas.microsoft.com/office/drawing/2014/main" id="{92B1409D-173E-EE33-B98D-6D150D51849E}"/>
              </a:ext>
            </a:extLst>
          </p:cNvPr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7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>
            <a:extLst>
              <a:ext uri="{FF2B5EF4-FFF2-40B4-BE49-F238E27FC236}">
                <a16:creationId xmlns:a16="http://schemas.microsoft.com/office/drawing/2014/main" id="{7AED9E8B-1EFA-898F-4C35-86E572FEAF5B}"/>
              </a:ext>
            </a:extLst>
          </p:cNvPr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7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>
            <a:extLst>
              <a:ext uri="{FF2B5EF4-FFF2-40B4-BE49-F238E27FC236}">
                <a16:creationId xmlns:a16="http://schemas.microsoft.com/office/drawing/2014/main" id="{2116E9CB-3530-18C2-1E85-F278A1B05E17}"/>
              </a:ext>
            </a:extLst>
          </p:cNvPr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7">
            <a:extLst>
              <a:ext uri="{FF2B5EF4-FFF2-40B4-BE49-F238E27FC236}">
                <a16:creationId xmlns:a16="http://schemas.microsoft.com/office/drawing/2014/main" id="{A987D245-598B-C64C-FE11-CE99E10BFF33}"/>
              </a:ext>
            </a:extLst>
          </p:cNvPr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7" name="Google Shape;277;p7" descr="How President Joe Biden Will Impact Your Personal Finances">
            <a:extLst>
              <a:ext uri="{FF2B5EF4-FFF2-40B4-BE49-F238E27FC236}">
                <a16:creationId xmlns:a16="http://schemas.microsoft.com/office/drawing/2014/main" id="{CD3B7097-62BD-EA5C-8E42-C6566DAF6AEE}"/>
              </a:ext>
            </a:extLst>
          </p:cNvPr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51;g2a24f1d73e0_0_0">
            <a:extLst>
              <a:ext uri="{FF2B5EF4-FFF2-40B4-BE49-F238E27FC236}">
                <a16:creationId xmlns:a16="http://schemas.microsoft.com/office/drawing/2014/main" id="{F7E9A6B8-983B-8905-2E6B-41DCEB83D8AA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369" y="1539537"/>
            <a:ext cx="3472712" cy="2298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362;p10" descr="Freedom Caucus and progressives lock arms — and that could be bad news for  McCarthy - POLITICO">
            <a:extLst>
              <a:ext uri="{FF2B5EF4-FFF2-40B4-BE49-F238E27FC236}">
                <a16:creationId xmlns:a16="http://schemas.microsoft.com/office/drawing/2014/main" id="{454AC963-8215-8BFB-9BF6-90BCE090C5F9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369" y="4055409"/>
            <a:ext cx="3486632" cy="2337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McCarthy fails. Again">
            <a:extLst>
              <a:ext uri="{FF2B5EF4-FFF2-40B4-BE49-F238E27FC236}">
                <a16:creationId xmlns:a16="http://schemas.microsoft.com/office/drawing/2014/main" id="{1340F512-E92F-8110-1D7C-A6F0BAEDC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2088" y="1534298"/>
            <a:ext cx="4082311" cy="22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ouse Vote to Impeach DHS Secretary Alejandro Mayorkas Fails">
            <a:extLst>
              <a:ext uri="{FF2B5EF4-FFF2-40B4-BE49-F238E27FC236}">
                <a16:creationId xmlns:a16="http://schemas.microsoft.com/office/drawing/2014/main" id="{B1BF16F3-E3B3-328F-5C54-71C2DC2BB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6996" y="4058031"/>
            <a:ext cx="4057402" cy="234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322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2024 Elections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8" name="Google Shape;128;p3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9" name="Google Shape;129;p3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30" name="Google Shape;130;p3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3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3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3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3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" descr="https://upload.wikimedia.org/wikipedia/commons/7/72/US-EOP-OfficeOfAdministration-Seal.svg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3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2" name="Google Shape;142;p3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6" name="Google Shape;146;p3" descr="Dobbs decision shows US can be both powerful and humane | The Hill"/>
          <p:cNvSpPr/>
          <p:nvPr/>
        </p:nvSpPr>
        <p:spPr>
          <a:xfrm>
            <a:off x="917575" y="6175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F465ED-AEC3-FEF4-9D3D-2914B0F595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520" y="1508442"/>
            <a:ext cx="2912244" cy="2277429"/>
          </a:xfrm>
          <a:prstGeom prst="rect">
            <a:avLst/>
          </a:prstGeom>
        </p:spPr>
      </p:pic>
      <p:pic>
        <p:nvPicPr>
          <p:cNvPr id="1028" name="Picture 4" descr="How the Harris-Trump showdown looks from abroad - ABC News">
            <a:extLst>
              <a:ext uri="{FF2B5EF4-FFF2-40B4-BE49-F238E27FC236}">
                <a16:creationId xmlns:a16="http://schemas.microsoft.com/office/drawing/2014/main" id="{0CAF171C-EBD3-68D5-8CDF-2E8BA5D9A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9717" y="1529867"/>
            <a:ext cx="2925380" cy="219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den struggles with being out of the national conversation">
            <a:extLst>
              <a:ext uri="{FF2B5EF4-FFF2-40B4-BE49-F238E27FC236}">
                <a16:creationId xmlns:a16="http://schemas.microsoft.com/office/drawing/2014/main" id="{6787BE12-6832-4858-8013-4A2569DA0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4883" y="4031492"/>
            <a:ext cx="2906426" cy="193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anel looking into Trump assassination attempt says Secret Service needs  'fundamental reform' | 90.5 WESA">
            <a:extLst>
              <a:ext uri="{FF2B5EF4-FFF2-40B4-BE49-F238E27FC236}">
                <a16:creationId xmlns:a16="http://schemas.microsoft.com/office/drawing/2014/main" id="{54E60E3F-E221-1C42-AEE8-53B717BA6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092" y="4032137"/>
            <a:ext cx="2931999" cy="195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4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Global Dynamics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4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6" name="Google Shape;156;p4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57" name="Google Shape;157;p4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4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4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4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4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4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4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4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4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4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4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4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4"/>
          <p:cNvGrpSpPr/>
          <p:nvPr/>
        </p:nvGrpSpPr>
        <p:grpSpPr>
          <a:xfrm>
            <a:off x="832935" y="1427637"/>
            <a:ext cx="7326881" cy="4856801"/>
            <a:chOff x="669931" y="1444879"/>
            <a:chExt cx="7326881" cy="4856801"/>
          </a:xfrm>
        </p:grpSpPr>
        <p:pic>
          <p:nvPicPr>
            <p:cNvPr id="170" name="Google Shape;170;p4" descr="R for Political Data Science Week 1: Polarization in the 115th ...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9931" y="1444879"/>
              <a:ext cx="3359150" cy="2399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4" descr="Image result for social media explosion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9931" y="3942019"/>
              <a:ext cx="3404679" cy="23596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" descr="Two people in front of a flag&#10;&#10;Description automatically generated with low confidence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79410" y="3981450"/>
              <a:ext cx="3617402" cy="23132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3" name="Google Shape;173;p4" descr="Jeffries and Schumer begin their Dem buddy act - POLITICO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1735" y="1443118"/>
            <a:ext cx="3617402" cy="2411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5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 1: </a:t>
            </a:r>
            <a:r>
              <a:rPr lang="en-US" sz="3200" b="1" dirty="0">
                <a:solidFill>
                  <a:srgbClr val="FFCC00"/>
                </a:solidFill>
              </a:rPr>
              <a:t>Unified</a:t>
            </a: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Government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1" name="Google Shape;181;p5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2" name="Google Shape;182;p5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3" name="Google Shape;183;p5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5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5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5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5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5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5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5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5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5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5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5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5" name="Google Shape;195;p5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7" name="Google Shape;197;p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280" y="3901646"/>
            <a:ext cx="3581399" cy="18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3819923"/>
            <a:ext cx="3810001" cy="1958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New House speaker Mike Johnson faces herculean task of uniting Republicans  - The Washington Post">
            <a:extLst>
              <a:ext uri="{FF2B5EF4-FFF2-40B4-BE49-F238E27FC236}">
                <a16:creationId xmlns:a16="http://schemas.microsoft.com/office/drawing/2014/main" id="{C99A1E67-A898-5DB7-7AE4-A4F7F5511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574" y="1491306"/>
            <a:ext cx="3037832" cy="202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John Thune elected as Senate Republican leader to succeed McConnell - ABC  News">
            <a:extLst>
              <a:ext uri="{FF2B5EF4-FFF2-40B4-BE49-F238E27FC236}">
                <a16:creationId xmlns:a16="http://schemas.microsoft.com/office/drawing/2014/main" id="{3B457BA9-4EA3-BB98-B9FA-B8C8A8EAE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1418" y="1484150"/>
            <a:ext cx="3660712" cy="205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6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#2: Partisanship and Division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7" name="Google Shape;207;p6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8" name="Google Shape;208;p6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9" name="Google Shape;209;p6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6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6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6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6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6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6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6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6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6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6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6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1" name="Google Shape;221;p6"/>
          <p:cNvCxnSpPr/>
          <p:nvPr/>
        </p:nvCxnSpPr>
        <p:spPr>
          <a:xfrm>
            <a:off x="4114800" y="152400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2" name="Google Shape;222;p6" descr="Helen Raleigh: 'The squad' is now the face of the Democratic Party ...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528" b="-195"/>
          <a:stretch/>
        </p:blipFill>
        <p:spPr>
          <a:xfrm>
            <a:off x="4572000" y="3795648"/>
            <a:ext cx="3900661" cy="2356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6" descr="Political Polarization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25" y="1545514"/>
            <a:ext cx="3200508" cy="2015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6" descr="R for Political Data Science Week 1: Polarization in the 115th ...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492" y="3795648"/>
            <a:ext cx="3200509" cy="2285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Freedom Caucus chair fires back at Biden: 'Smear-and-fear campaign'">
            <a:extLst>
              <a:ext uri="{FF2B5EF4-FFF2-40B4-BE49-F238E27FC236}">
                <a16:creationId xmlns:a16="http://schemas.microsoft.com/office/drawing/2014/main" id="{88C7DF81-5004-64F0-A208-C8C0FEB0A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8865" y="1524000"/>
            <a:ext cx="3623621" cy="203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a24f1d73e0_0_0"/>
          <p:cNvSpPr/>
          <p:nvPr/>
        </p:nvSpPr>
        <p:spPr>
          <a:xfrm>
            <a:off x="95315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g2a24f1d73e0_0_0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#2: Partisanship and Division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3" name="Google Shape;233;g2a24f1d73e0_0_0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4" name="Google Shape;234;g2a24f1d73e0_0_0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5" name="Google Shape;235;g2a24f1d73e0_0_0"/>
          <p:cNvSpPr txBox="1"/>
          <p:nvPr/>
        </p:nvSpPr>
        <p:spPr>
          <a:xfrm>
            <a:off x="4419600" y="1413554"/>
            <a:ext cx="3810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g2a24f1d73e0_0_0" descr="Image result for Kennedy"/>
          <p:cNvSpPr/>
          <p:nvPr/>
        </p:nvSpPr>
        <p:spPr>
          <a:xfrm>
            <a:off x="155575" y="-144463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g2a24f1d73e0_0_0" descr="Image result for Kennedy"/>
          <p:cNvSpPr/>
          <p:nvPr/>
        </p:nvSpPr>
        <p:spPr>
          <a:xfrm>
            <a:off x="307975" y="79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g2a24f1d73e0_0_0" descr="Image result for Kennedy"/>
          <p:cNvSpPr/>
          <p:nvPr/>
        </p:nvSpPr>
        <p:spPr>
          <a:xfrm>
            <a:off x="460375" y="1603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g2a24f1d73e0_0_0" descr="Image result for obama forward drone"/>
          <p:cNvSpPr/>
          <p:nvPr/>
        </p:nvSpPr>
        <p:spPr>
          <a:xfrm>
            <a:off x="612775" y="3127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g2a24f1d73e0_0_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g2a24f1d73e0_0_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g2a24f1d73e0_0_0" descr="Image result for pro gun control"/>
          <p:cNvSpPr/>
          <p:nvPr/>
        </p:nvSpPr>
        <p:spPr>
          <a:xfrm>
            <a:off x="765175" y="4651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g2a24f1d73e0_0_0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g2a24f1d73e0_0_0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g2a24f1d73e0_0_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500" cy="43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g2a24f1d73e0_0_0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7" name="Google Shape;247;g2a24f1d73e0_0_0"/>
          <p:cNvCxnSpPr/>
          <p:nvPr/>
        </p:nvCxnSpPr>
        <p:spPr>
          <a:xfrm>
            <a:off x="4114800" y="1524000"/>
            <a:ext cx="0" cy="4347600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8" name="Google Shape;248;g2a24f1d73e0_0_0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166" y="1544641"/>
            <a:ext cx="2857498" cy="2143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g2a24f1d73e0_0_0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299" y="3863880"/>
            <a:ext cx="2857499" cy="1905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g2a24f1d73e0_0_0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3857925"/>
            <a:ext cx="3254225" cy="204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Despite Trump's Support, Speaker Johnson Likely Doesn't Have the Votes To  Be Re-Elected, Conservative Lawmaker Warns | The New York Sun">
            <a:extLst>
              <a:ext uri="{FF2B5EF4-FFF2-40B4-BE49-F238E27FC236}">
                <a16:creationId xmlns:a16="http://schemas.microsoft.com/office/drawing/2014/main" id="{F11C53E7-FA2A-4095-702A-A7DC7D63F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4803" y="1524000"/>
            <a:ext cx="3225195" cy="215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7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7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#3: </a:t>
            </a:r>
            <a:r>
              <a:rPr lang="en-US" sz="3200" b="1" dirty="0">
                <a:solidFill>
                  <a:srgbClr val="FFCC00"/>
                </a:solidFill>
              </a:rPr>
              <a:t>Trump</a:t>
            </a: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and Congress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9" name="Google Shape;259;p7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0" name="Google Shape;260;p7"/>
          <p:cNvSpPr/>
          <p:nvPr/>
        </p:nvSpPr>
        <p:spPr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1" name="Google Shape;261;p7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7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7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7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7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7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7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7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7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7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7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74" name="Google Shape;274;p7" descr="https://upload.wikimedia.org/wikipedia/commons/d/d8/USSupremeCourtWestFacade.JP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3855" y="3118241"/>
            <a:ext cx="2267254" cy="1414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7" descr="Chief Justice John Roberts expanded legal role rejected by Trump ...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0387" y="3103795"/>
            <a:ext cx="2011481" cy="1408357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7" descr="How President Joe Biden Will Impact Your Personal Finances"/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2" descr="Trump calls again on Congress to act on aging infrastructure needs ...">
            <a:extLst>
              <a:ext uri="{FF2B5EF4-FFF2-40B4-BE49-F238E27FC236}">
                <a16:creationId xmlns:a16="http://schemas.microsoft.com/office/drawing/2014/main" id="{90A10F80-76ED-5DCC-884A-C3F424C6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573" y="1507172"/>
            <a:ext cx="3543903" cy="244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About that Rose Garden health care photo with all the white guys ...">
            <a:extLst>
              <a:ext uri="{FF2B5EF4-FFF2-40B4-BE49-F238E27FC236}">
                <a16:creationId xmlns:a16="http://schemas.microsoft.com/office/drawing/2014/main" id="{7431B45C-0E5F-A164-8269-C13F37E51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89" y="4141749"/>
            <a:ext cx="3550306" cy="198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Trump says Thune 'will do an outstanding job' as Senate majority leader |  Fox News">
            <a:extLst>
              <a:ext uri="{FF2B5EF4-FFF2-40B4-BE49-F238E27FC236}">
                <a16:creationId xmlns:a16="http://schemas.microsoft.com/office/drawing/2014/main" id="{A2865A70-0BF1-CAD8-E2EA-2F486E489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3855" y="1505013"/>
            <a:ext cx="2281411" cy="128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rump endorses Mike Johnson to stay on as House Speaker after government  funding turmoil">
            <a:extLst>
              <a:ext uri="{FF2B5EF4-FFF2-40B4-BE49-F238E27FC236}">
                <a16:creationId xmlns:a16="http://schemas.microsoft.com/office/drawing/2014/main" id="{5C9532F7-6A24-BAD9-2675-8EEA9DB6FC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54320" y="1508157"/>
            <a:ext cx="1938756" cy="127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Trump threatens to impose sweeping new tariffs on Mexico, Canada and China  on Day 1 - ABC7 Los Angeles">
            <a:extLst>
              <a:ext uri="{FF2B5EF4-FFF2-40B4-BE49-F238E27FC236}">
                <a16:creationId xmlns:a16="http://schemas.microsoft.com/office/drawing/2014/main" id="{5FE7F9D7-B95E-FF14-E8B6-2E38341E0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0395" y="4811708"/>
            <a:ext cx="2259003" cy="127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Matt Gaetz nomination already in big trouble - Punchbowl News">
            <a:extLst>
              <a:ext uri="{FF2B5EF4-FFF2-40B4-BE49-F238E27FC236}">
                <a16:creationId xmlns:a16="http://schemas.microsoft.com/office/drawing/2014/main" id="{84D40753-9CBC-CAE6-0831-440E57613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0387" y="4811708"/>
            <a:ext cx="1997075" cy="127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159</Words>
  <Application>Microsoft Office PowerPoint</Application>
  <PresentationFormat>On-screen Show (4:3)</PresentationFormat>
  <Paragraphs>28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Garamond</vt:lpstr>
      <vt:lpstr>Arial</vt:lpstr>
      <vt:lpstr>Calibri</vt:lpstr>
      <vt:lpstr>Office Theme</vt:lpstr>
      <vt:lpstr>Political Dynamics of the 119th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Political Dynamics of the 118th Congress</dc:title>
  <dc:creator>Mark Harkins</dc:creator>
  <cp:lastModifiedBy>Scott M IMPACt Inc.</cp:lastModifiedBy>
  <cp:revision>8</cp:revision>
  <dcterms:created xsi:type="dcterms:W3CDTF">2020-03-09T18:52:31Z</dcterms:created>
  <dcterms:modified xsi:type="dcterms:W3CDTF">2025-07-20T15:48:18Z</dcterms:modified>
</cp:coreProperties>
</file>