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handoutMasterIdLst>
    <p:handoutMasterId r:id="rId20"/>
  </p:handoutMasterIdLst>
  <p:sldIdLst>
    <p:sldId id="284" r:id="rId2"/>
    <p:sldId id="281" r:id="rId3"/>
    <p:sldId id="308" r:id="rId4"/>
    <p:sldId id="290" r:id="rId5"/>
    <p:sldId id="263" r:id="rId6"/>
    <p:sldId id="289" r:id="rId7"/>
    <p:sldId id="305" r:id="rId8"/>
    <p:sldId id="306" r:id="rId9"/>
    <p:sldId id="278" r:id="rId10"/>
    <p:sldId id="291" r:id="rId11"/>
    <p:sldId id="275" r:id="rId12"/>
    <p:sldId id="312" r:id="rId13"/>
    <p:sldId id="311" r:id="rId14"/>
    <p:sldId id="313" r:id="rId15"/>
    <p:sldId id="295" r:id="rId16"/>
    <p:sldId id="310" r:id="rId17"/>
    <p:sldId id="315" r:id="rId18"/>
  </p:sldIdLst>
  <p:sldSz cx="9144000" cy="6858000" type="screen4x3"/>
  <p:notesSz cx="7019925" cy="93059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93"/>
    <p:restoredTop sz="91280"/>
  </p:normalViewPr>
  <p:slideViewPr>
    <p:cSldViewPr>
      <p:cViewPr varScale="1">
        <p:scale>
          <a:sx n="86" d="100"/>
          <a:sy n="86" d="100"/>
        </p:scale>
        <p:origin x="1459" y="-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6333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r">
              <a:defRPr sz="1200"/>
            </a:lvl1pPr>
          </a:lstStyle>
          <a:p>
            <a:fld id="{D8306D04-3E02-4A6D-BB6B-FEBA23C17687}" type="datetimeFigureOut">
              <a:rPr lang="en-US" smtClean="0"/>
              <a:t>7/23/2025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6333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r">
              <a:defRPr sz="1200"/>
            </a:lvl1pPr>
          </a:lstStyle>
          <a:p>
            <a:fld id="{A0E46EAF-31F4-4229-83C3-CD5A2EF586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1474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1650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6688" y="0"/>
            <a:ext cx="3041650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F6B862-5BA5-4F8C-8DAA-239206349E75}" type="datetimeFigureOut">
              <a:rPr lang="en-US" smtClean="0"/>
              <a:t>7/23/2025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6050" y="1163638"/>
            <a:ext cx="4187825" cy="3140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8338"/>
            <a:ext cx="5616575" cy="36639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39200"/>
            <a:ext cx="3041650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6688" y="8839200"/>
            <a:ext cx="3041650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3611C0-8981-4C52-900E-46A6B2021D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266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89C36D05-011B-4223-A010-FA219BA16C96}" type="datetimeFigureOut">
              <a:rPr lang="en-US" smtClean="0"/>
              <a:t>7/23/2025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36D05-011B-4223-A010-FA219BA16C96}" type="datetimeFigureOut">
              <a:rPr lang="en-US" smtClean="0"/>
              <a:t>7/23/2025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36D05-011B-4223-A010-FA219BA16C96}" type="datetimeFigureOut">
              <a:rPr lang="en-US" smtClean="0"/>
              <a:t>7/23/2025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9C36D05-011B-4223-A010-FA219BA16C96}" type="datetimeFigureOut">
              <a:rPr lang="en-US" smtClean="0"/>
              <a:t>7/23/2025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89C36D05-011B-4223-A010-FA219BA16C96}" type="datetimeFigureOut">
              <a:rPr lang="en-US" smtClean="0"/>
              <a:t>7/23/2025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36D05-011B-4223-A010-FA219BA16C96}" type="datetimeFigureOut">
              <a:rPr lang="en-US" smtClean="0"/>
              <a:t>7/23/2025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36D05-011B-4223-A010-FA219BA16C96}" type="datetimeFigureOut">
              <a:rPr lang="en-US" smtClean="0"/>
              <a:t>7/23/2025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9C36D05-011B-4223-A010-FA219BA16C96}" type="datetimeFigureOut">
              <a:rPr lang="en-US" smtClean="0"/>
              <a:t>7/23/2025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36D05-011B-4223-A010-FA219BA16C96}" type="datetimeFigureOut">
              <a:rPr lang="en-US" smtClean="0"/>
              <a:t>7/23/2025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9C36D05-011B-4223-A010-FA219BA16C96}" type="datetimeFigureOut">
              <a:rPr lang="en-US" smtClean="0"/>
              <a:t>7/23/2025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9C36D05-011B-4223-A010-FA219BA16C96}" type="datetimeFigureOut">
              <a:rPr lang="en-US" smtClean="0"/>
              <a:t>7/23/2025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9C36D05-011B-4223-A010-FA219BA16C96}" type="datetimeFigureOut">
              <a:rPr lang="en-US" smtClean="0"/>
              <a:t>7/23/2025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99873DC-CE6F-5F43-B975-CD2C04270A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" y="200025"/>
            <a:ext cx="51435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B5D1171-F9A1-B548-A48C-9036FA0AD5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1200" y="771525"/>
            <a:ext cx="2857500" cy="2857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133D4A5-CBE9-524C-A5C6-1E071B5B099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3550" y="3629025"/>
            <a:ext cx="3352800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7391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663FF5-DDF2-B74E-B940-3804823EBE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6448" y="76200"/>
            <a:ext cx="7467600" cy="655638"/>
          </a:xfrm>
        </p:spPr>
        <p:txBody>
          <a:bodyPr/>
          <a:lstStyle/>
          <a:p>
            <a:r>
              <a:rPr lang="en-US" dirty="0"/>
              <a:t>		</a:t>
            </a:r>
            <a:r>
              <a:rPr lang="en-US" dirty="0">
                <a:solidFill>
                  <a:schemeClr val="tx1"/>
                </a:solidFill>
              </a:rPr>
              <a:t>Role of the Speaker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92D717-94CF-414C-8F7B-7C820C71C87D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914399"/>
            <a:ext cx="3657600" cy="3819525"/>
          </a:xfrm>
        </p:spPr>
        <p:txBody>
          <a:bodyPr/>
          <a:lstStyle/>
          <a:p>
            <a:r>
              <a:rPr lang="en-US" u="sng" dirty="0"/>
              <a:t>Constitutional or Statutory</a:t>
            </a:r>
            <a:r>
              <a:rPr lang="en-US" dirty="0"/>
              <a:t>:</a:t>
            </a:r>
          </a:p>
          <a:p>
            <a:r>
              <a:rPr lang="en-US" dirty="0"/>
              <a:t>Preside over the chamber</a:t>
            </a:r>
          </a:p>
          <a:p>
            <a:r>
              <a:rPr lang="en-US" dirty="0"/>
              <a:t>Recognize those wishing to speak</a:t>
            </a:r>
          </a:p>
          <a:p>
            <a:r>
              <a:rPr lang="en-US" dirty="0"/>
              <a:t>Behind V.P. in the line of succession </a:t>
            </a:r>
          </a:p>
          <a:p>
            <a:r>
              <a:rPr lang="en-US" dirty="0"/>
              <a:t>Opens new Congress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B717D0-3C67-2A42-96AB-D882348EF29A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4270248" y="914400"/>
            <a:ext cx="4416552" cy="5867400"/>
          </a:xfrm>
        </p:spPr>
        <p:txBody>
          <a:bodyPr/>
          <a:lstStyle/>
          <a:p>
            <a:r>
              <a:rPr lang="en-US" u="sng" dirty="0"/>
              <a:t>House Rules/Informal</a:t>
            </a:r>
            <a:r>
              <a:rPr lang="en-US" dirty="0"/>
              <a:t>:</a:t>
            </a:r>
          </a:p>
          <a:p>
            <a:r>
              <a:rPr lang="en-US" dirty="0"/>
              <a:t>Weighted vote on Steering Committee</a:t>
            </a:r>
          </a:p>
          <a:p>
            <a:r>
              <a:rPr lang="en-US" dirty="0"/>
              <a:t>Proposes roster of committee chairs</a:t>
            </a:r>
          </a:p>
          <a:p>
            <a:r>
              <a:rPr lang="en-US" dirty="0"/>
              <a:t>Top fundraiser</a:t>
            </a:r>
          </a:p>
          <a:p>
            <a:r>
              <a:rPr lang="en-US" dirty="0"/>
              <a:t>Negotiates in budget battles</a:t>
            </a:r>
          </a:p>
          <a:p>
            <a:r>
              <a:rPr lang="en-US" dirty="0"/>
              <a:t>Creates select committees</a:t>
            </a:r>
          </a:p>
          <a:p>
            <a:r>
              <a:rPr lang="en-US" dirty="0"/>
              <a:t>Appoints MCs to Rules, Ethics, Intel </a:t>
            </a:r>
          </a:p>
          <a:p>
            <a:r>
              <a:rPr lang="en-US" dirty="0"/>
              <a:t>Allocates office space</a:t>
            </a:r>
          </a:p>
          <a:p>
            <a:r>
              <a:rPr lang="en-US" dirty="0"/>
              <a:t>But: 9 Rs can “move to vacate”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4F88687-4E8C-A14C-A02F-624CF9759F9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4733925"/>
            <a:ext cx="3200400" cy="150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9144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33400" y="76695"/>
            <a:ext cx="7589236" cy="114300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Political Party Top Leadership Roles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259364" y="837705"/>
            <a:ext cx="4408714" cy="5943600"/>
          </a:xfrm>
        </p:spPr>
        <p:txBody>
          <a:bodyPr>
            <a:normAutofit/>
          </a:bodyPr>
          <a:lstStyle/>
          <a:p>
            <a:r>
              <a:rPr lang="en-US" dirty="0"/>
              <a:t>House</a:t>
            </a:r>
          </a:p>
          <a:p>
            <a:pPr lvl="1"/>
            <a:r>
              <a:rPr lang="en-US" u="sng" dirty="0"/>
              <a:t>Speaker</a:t>
            </a:r>
            <a:r>
              <a:rPr lang="en-US" dirty="0"/>
              <a:t>: Power from informal powers &gt; formal ones. Controls agenda via Rules Committee.</a:t>
            </a:r>
          </a:p>
          <a:p>
            <a:pPr lvl="1"/>
            <a:r>
              <a:rPr lang="en-US" u="sng" dirty="0"/>
              <a:t>Majority Leader</a:t>
            </a:r>
            <a:r>
              <a:rPr lang="en-US" dirty="0"/>
              <a:t>: COO, power of timing.</a:t>
            </a:r>
          </a:p>
          <a:p>
            <a:pPr lvl="1"/>
            <a:r>
              <a:rPr lang="en-US" u="sng" dirty="0"/>
              <a:t>Minority Leader</a:t>
            </a:r>
            <a:r>
              <a:rPr lang="en-US" dirty="0"/>
              <a:t>: Shadow Speaker. “Pray, b*</a:t>
            </a:r>
            <a:r>
              <a:rPr lang="en-US" dirty="0" err="1"/>
              <a:t>tch</a:t>
            </a:r>
            <a:r>
              <a:rPr lang="en-US" dirty="0"/>
              <a:t>, and moan.” Rules make it tough.</a:t>
            </a:r>
          </a:p>
          <a:p>
            <a:pPr lvl="1"/>
            <a:r>
              <a:rPr lang="en-US" u="sng" dirty="0"/>
              <a:t>Chief Whips</a:t>
            </a:r>
            <a:r>
              <a:rPr lang="en-US" dirty="0"/>
              <a:t>: Count votes, corral their Members, serve as conduit between leaders and rank and file Members.</a:t>
            </a:r>
          </a:p>
          <a:p>
            <a:pPr marL="731520" lvl="2" indent="0">
              <a:buNone/>
            </a:pPr>
            <a:r>
              <a:rPr lang="en-US" sz="2100" dirty="0"/>
              <a:t>Aided by Whip Team.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2"/>
          </p:nvPr>
        </p:nvSpPr>
        <p:spPr>
          <a:xfrm>
            <a:off x="4668078" y="804575"/>
            <a:ext cx="3657600" cy="5792190"/>
          </a:xfrm>
        </p:spPr>
        <p:txBody>
          <a:bodyPr>
            <a:normAutofit/>
          </a:bodyPr>
          <a:lstStyle/>
          <a:p>
            <a:r>
              <a:rPr lang="en-US" dirty="0"/>
              <a:t>Senate</a:t>
            </a:r>
          </a:p>
          <a:p>
            <a:pPr lvl="1"/>
            <a:r>
              <a:rPr lang="en-US" u="sng" dirty="0"/>
              <a:t>Majority Leader</a:t>
            </a:r>
            <a:r>
              <a:rPr lang="en-US" dirty="0"/>
              <a:t>: Unlike Speaker, </a:t>
            </a:r>
            <a:r>
              <a:rPr lang="en-US" i="1" dirty="0"/>
              <a:t>not</a:t>
            </a:r>
            <a:r>
              <a:rPr lang="en-US" dirty="0"/>
              <a:t> a constitutional office. First to be recognized on the floor by precedent.</a:t>
            </a:r>
          </a:p>
          <a:p>
            <a:pPr lvl="1"/>
            <a:r>
              <a:rPr lang="en-US" u="sng" dirty="0"/>
              <a:t>Minority Leader</a:t>
            </a:r>
            <a:r>
              <a:rPr lang="en-US" dirty="0"/>
              <a:t>: Slightly better than in the House IF party has at least 41. Extract concessions by threatening to filibuster (as of now…)</a:t>
            </a:r>
          </a:p>
          <a:p>
            <a:pPr lvl="1"/>
            <a:r>
              <a:rPr lang="en-US" dirty="0"/>
              <a:t> </a:t>
            </a:r>
            <a:r>
              <a:rPr lang="en-US" u="sng" dirty="0"/>
              <a:t>Whips</a:t>
            </a:r>
            <a:r>
              <a:rPr lang="en-US" dirty="0"/>
              <a:t> = somewhat tougher job in Senate, fewer tools.</a:t>
            </a:r>
          </a:p>
        </p:txBody>
      </p:sp>
    </p:spTree>
    <p:extLst>
      <p:ext uri="{BB962C8B-B14F-4D97-AF65-F5344CB8AC3E}">
        <p14:creationId xmlns:p14="http://schemas.microsoft.com/office/powerpoint/2010/main" val="25181755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42E3453-604A-4BB5-43D7-2C1FAC403F05}"/>
              </a:ext>
            </a:extLst>
          </p:cNvPr>
          <p:cNvPicPr>
            <a:picLocks noGrp="1" noChangeAspect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3999" cy="6400800"/>
          </a:xfrm>
        </p:spPr>
      </p:pic>
    </p:spTree>
    <p:extLst>
      <p:ext uri="{BB962C8B-B14F-4D97-AF65-F5344CB8AC3E}">
        <p14:creationId xmlns:p14="http://schemas.microsoft.com/office/powerpoint/2010/main" val="33675746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close-up of a list of people&#10;&#10;AI-generated content may be incorrect.">
            <a:extLst>
              <a:ext uri="{FF2B5EF4-FFF2-40B4-BE49-F238E27FC236}">
                <a16:creationId xmlns:a16="http://schemas.microsoft.com/office/drawing/2014/main" id="{4CDCF401-31FC-6E5E-43DB-470AA44FFDA4}"/>
              </a:ext>
            </a:extLst>
          </p:cNvPr>
          <p:cNvPicPr>
            <a:picLocks noGrp="1" noChangeAspect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28600"/>
            <a:ext cx="9439952" cy="6096000"/>
          </a:xfrm>
        </p:spPr>
      </p:pic>
    </p:spTree>
    <p:extLst>
      <p:ext uri="{BB962C8B-B14F-4D97-AF65-F5344CB8AC3E}">
        <p14:creationId xmlns:p14="http://schemas.microsoft.com/office/powerpoint/2010/main" val="9106623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diagram of the united states of america&#10;&#10;AI-generated content may be incorrect.">
            <a:extLst>
              <a:ext uri="{FF2B5EF4-FFF2-40B4-BE49-F238E27FC236}">
                <a16:creationId xmlns:a16="http://schemas.microsoft.com/office/drawing/2014/main" id="{4A049340-94CF-CCAE-9919-40D83A3EBDD9}"/>
              </a:ext>
            </a:extLst>
          </p:cNvPr>
          <p:cNvPicPr>
            <a:picLocks noGrp="1" noChangeAspect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" y="647700"/>
            <a:ext cx="8762999" cy="5562600"/>
          </a:xfrm>
        </p:spPr>
      </p:pic>
    </p:spTree>
    <p:extLst>
      <p:ext uri="{BB962C8B-B14F-4D97-AF65-F5344CB8AC3E}">
        <p14:creationId xmlns:p14="http://schemas.microsoft.com/office/powerpoint/2010/main" val="11262295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44CF2A-E0D9-F04E-8133-FB1A0D30E4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29817"/>
            <a:ext cx="7239000" cy="609600"/>
          </a:xfrm>
        </p:spPr>
        <p:txBody>
          <a:bodyPr>
            <a:normAutofit/>
          </a:bodyPr>
          <a:lstStyle/>
          <a:p>
            <a:r>
              <a:rPr lang="en-US" u="sng" dirty="0">
                <a:solidFill>
                  <a:schemeClr val="tx1"/>
                </a:solidFill>
              </a:rPr>
              <a:t>Stats about the 119</a:t>
            </a:r>
            <a:r>
              <a:rPr lang="en-US" u="sng" baseline="30000" dirty="0">
                <a:solidFill>
                  <a:schemeClr val="tx1"/>
                </a:solidFill>
              </a:rPr>
              <a:t>th</a:t>
            </a:r>
            <a:r>
              <a:rPr lang="en-US" u="sng" dirty="0">
                <a:solidFill>
                  <a:schemeClr val="tx1"/>
                </a:solidFill>
              </a:rPr>
              <a:t> Congress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D05238-0E2A-E047-A860-2C8462A91BB7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381000" y="639417"/>
            <a:ext cx="8382000" cy="6188765"/>
          </a:xfrm>
        </p:spPr>
        <p:txBody>
          <a:bodyPr>
            <a:normAutofit/>
          </a:bodyPr>
          <a:lstStyle/>
          <a:p>
            <a:r>
              <a:rPr lang="en-US" sz="2600" dirty="0"/>
              <a:t>Most diverse ever: House 133 nonwhite, Senate 16</a:t>
            </a:r>
          </a:p>
          <a:p>
            <a:r>
              <a:rPr lang="en-US" sz="2600" dirty="0"/>
              <a:t>Women: 125 House, 26 Senate, record #</a:t>
            </a:r>
          </a:p>
          <a:p>
            <a:r>
              <a:rPr lang="en-US" sz="2600" dirty="0"/>
              <a:t>Veterans: House 80, Senate 20 </a:t>
            </a:r>
          </a:p>
          <a:p>
            <a:r>
              <a:rPr lang="en-US" sz="2600" dirty="0"/>
              <a:t>Freshmen:</a:t>
            </a:r>
          </a:p>
          <a:p>
            <a:pPr lvl="2"/>
            <a:r>
              <a:rPr lang="en-US" sz="2600" dirty="0"/>
              <a:t>House: 64 (32 D, 31 R)</a:t>
            </a:r>
          </a:p>
          <a:p>
            <a:pPr lvl="2"/>
            <a:r>
              <a:rPr lang="en-US" sz="2600" dirty="0"/>
              <a:t>Senate: 12 (6 R, 6 D)</a:t>
            </a:r>
          </a:p>
          <a:p>
            <a:r>
              <a:rPr lang="en-US" sz="2600" dirty="0"/>
              <a:t>Average age:</a:t>
            </a:r>
          </a:p>
          <a:p>
            <a:pPr lvl="1"/>
            <a:r>
              <a:rPr lang="en-US" sz="2600" dirty="0"/>
              <a:t>House: 57</a:t>
            </a:r>
          </a:p>
          <a:p>
            <a:pPr lvl="1"/>
            <a:r>
              <a:rPr lang="en-US" sz="2600" dirty="0"/>
              <a:t>Senate: 64</a:t>
            </a:r>
          </a:p>
          <a:p>
            <a:r>
              <a:rPr lang="en-US" sz="2600" dirty="0"/>
              <a:t>Average length of service:</a:t>
            </a:r>
          </a:p>
          <a:p>
            <a:pPr lvl="1"/>
            <a:r>
              <a:rPr lang="en-US" sz="2600" dirty="0"/>
              <a:t>House: 7 years</a:t>
            </a:r>
          </a:p>
          <a:p>
            <a:pPr lvl="1"/>
            <a:r>
              <a:rPr lang="en-US" sz="2600" dirty="0"/>
              <a:t>Senate: 11 years</a:t>
            </a:r>
          </a:p>
          <a:p>
            <a:pPr lvl="1"/>
            <a:r>
              <a:rPr lang="en-US" sz="2600" b="1" dirty="0"/>
              <a:t>60%</a:t>
            </a:r>
            <a:r>
              <a:rPr lang="en-US" sz="2600" dirty="0"/>
              <a:t> of 119</a:t>
            </a:r>
            <a:r>
              <a:rPr lang="en-US" sz="2600" baseline="30000" dirty="0"/>
              <a:t>th</a:t>
            </a:r>
            <a:r>
              <a:rPr lang="en-US" sz="2600" dirty="0"/>
              <a:t> have been in office only since 2016</a:t>
            </a:r>
          </a:p>
          <a:p>
            <a:pPr marL="365760" lvl="1" indent="0">
              <a:buNone/>
            </a:pPr>
            <a:endParaRPr lang="en-US" sz="2600" dirty="0"/>
          </a:p>
          <a:p>
            <a:endParaRPr lang="en-US" sz="3200" dirty="0"/>
          </a:p>
          <a:p>
            <a:endParaRPr lang="en-US" sz="3000" dirty="0"/>
          </a:p>
          <a:p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16032529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9EF816-6527-9685-35C0-C6FEB1F7C2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112" y="122237"/>
            <a:ext cx="8613775" cy="1279526"/>
          </a:xfrm>
        </p:spPr>
        <p:txBody>
          <a:bodyPr>
            <a:normAutofit fontScale="90000"/>
          </a:bodyPr>
          <a:lstStyle/>
          <a:p>
            <a:r>
              <a:rPr lang="en-US" dirty="0"/>
              <a:t>Unified government usually leads to overreach, Majority is increasingly fleeting!</a:t>
            </a:r>
          </a:p>
        </p:txBody>
      </p:sp>
      <p:pic>
        <p:nvPicPr>
          <p:cNvPr id="5" name="Content Placeholder 4" descr="A red and blue chart&#10;&#10;AI-generated content may be incorrect.">
            <a:extLst>
              <a:ext uri="{FF2B5EF4-FFF2-40B4-BE49-F238E27FC236}">
                <a16:creationId xmlns:a16="http://schemas.microsoft.com/office/drawing/2014/main" id="{B99F087E-AA79-6C0A-22C0-C7A40A24B852}"/>
              </a:ext>
            </a:extLst>
          </p:cNvPr>
          <p:cNvPicPr>
            <a:picLocks noGrp="1" noChangeAspect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" y="1905000"/>
            <a:ext cx="8537575" cy="4830763"/>
          </a:xfrm>
        </p:spPr>
      </p:pic>
    </p:spTree>
    <p:extLst>
      <p:ext uri="{BB962C8B-B14F-4D97-AF65-F5344CB8AC3E}">
        <p14:creationId xmlns:p14="http://schemas.microsoft.com/office/powerpoint/2010/main" val="17406125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dentifying the Elephant in the Room">
            <a:extLst>
              <a:ext uri="{FF2B5EF4-FFF2-40B4-BE49-F238E27FC236}">
                <a16:creationId xmlns:a16="http://schemas.microsoft.com/office/drawing/2014/main" id="{35BCBFEE-EF02-3957-52D8-81357F630F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8119" y="457229"/>
            <a:ext cx="3006091" cy="1813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Donald Trump wins 2nd term in historic ...">
            <a:extLst>
              <a:ext uri="{FF2B5EF4-FFF2-40B4-BE49-F238E27FC236}">
                <a16:creationId xmlns:a16="http://schemas.microsoft.com/office/drawing/2014/main" id="{4F69F966-0EC3-B548-97D8-4F8C76C1C1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8119" y="2463611"/>
            <a:ext cx="3021331" cy="1930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36965A00-734F-F223-220A-2DC54BE55A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2700" dirty="0"/>
            </a:br>
            <a:br>
              <a:rPr lang="en-US" sz="2700" dirty="0"/>
            </a:br>
            <a:br>
              <a:rPr lang="en-US" sz="2700" dirty="0"/>
            </a:br>
            <a:br>
              <a:rPr lang="en-US" sz="2700" dirty="0"/>
            </a:br>
            <a:br>
              <a:rPr lang="en-US" sz="2700" dirty="0"/>
            </a:br>
            <a:br>
              <a:rPr lang="en-US" sz="2700" dirty="0"/>
            </a:br>
            <a:br>
              <a:rPr lang="en-US" dirty="0"/>
            </a:b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5F60AD-1CB8-04A5-A90B-C487848B7547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3300004" y="457229"/>
            <a:ext cx="5433061" cy="5928301"/>
          </a:xfrm>
        </p:spPr>
        <p:txBody>
          <a:bodyPr>
            <a:normAutofit/>
          </a:bodyPr>
          <a:lstStyle/>
          <a:p>
            <a:r>
              <a:rPr lang="en-US" sz="2200" dirty="0"/>
              <a:t>“</a:t>
            </a:r>
            <a:r>
              <a:rPr lang="en-US" dirty="0"/>
              <a:t>Mandate” vs. checks and balances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DOGE vs. Article I powers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Presidential impatience vs. narrow margins &amp; congressional timelines</a:t>
            </a:r>
          </a:p>
          <a:p>
            <a:endParaRPr lang="en-US" dirty="0"/>
          </a:p>
          <a:p>
            <a:r>
              <a:rPr lang="en-US" dirty="0"/>
              <a:t>Personal loyalty vs. constituent pushback</a:t>
            </a:r>
          </a:p>
          <a:p>
            <a:endParaRPr lang="en-US" dirty="0"/>
          </a:p>
          <a:p>
            <a:r>
              <a:rPr lang="en-US" dirty="0"/>
              <a:t>Executive Orders vs. Constitution &amp; Laws</a:t>
            </a:r>
          </a:p>
          <a:p>
            <a:endParaRPr lang="en-US" sz="2200" dirty="0"/>
          </a:p>
          <a:p>
            <a:endParaRPr lang="en-US" sz="2200" dirty="0"/>
          </a:p>
          <a:p>
            <a:endParaRPr lang="en-US" sz="2200" dirty="0"/>
          </a:p>
          <a:p>
            <a:endParaRPr lang="en-US" sz="2200" dirty="0"/>
          </a:p>
          <a:p>
            <a:endParaRPr lang="en-US" sz="2200" dirty="0"/>
          </a:p>
          <a:p>
            <a:endParaRPr lang="en-US" sz="2200" dirty="0"/>
          </a:p>
          <a:p>
            <a:endParaRPr lang="en-US" sz="2000" dirty="0"/>
          </a:p>
          <a:p>
            <a:endParaRPr lang="en-US" sz="2000" dirty="0"/>
          </a:p>
        </p:txBody>
      </p:sp>
      <p:pic>
        <p:nvPicPr>
          <p:cNvPr id="1028" name="Picture 4" descr="U.S. Supreme Court | Court-packing ...">
            <a:extLst>
              <a:ext uri="{FF2B5EF4-FFF2-40B4-BE49-F238E27FC236}">
                <a16:creationId xmlns:a16="http://schemas.microsoft.com/office/drawing/2014/main" id="{0403F771-B8E7-A78C-54F7-85D83AD821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3839" y="4572000"/>
            <a:ext cx="3021331" cy="1813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05758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829" y="66675"/>
            <a:ext cx="8658225" cy="153352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Georgia" panose="02040502050405020303" pitchFamily="18" charset="0"/>
              </a:rPr>
              <a:t>Article I allows both chambers to Determine their own rules. Both rely on the </a:t>
            </a:r>
            <a:r>
              <a:rPr lang="en-US" u="sng" dirty="0">
                <a:solidFill>
                  <a:schemeClr val="tx1"/>
                </a:solidFill>
                <a:latin typeface="Georgia" panose="02040502050405020303" pitchFamily="18" charset="0"/>
              </a:rPr>
              <a:t>committee system</a:t>
            </a:r>
            <a:r>
              <a:rPr lang="en-US" dirty="0">
                <a:solidFill>
                  <a:schemeClr val="tx1"/>
                </a:solidFill>
                <a:latin typeface="Georgia" panose="02040502050405020303" pitchFamily="18" charset="0"/>
              </a:rPr>
              <a:t> and </a:t>
            </a:r>
            <a:r>
              <a:rPr lang="en-US" u="sng" dirty="0">
                <a:solidFill>
                  <a:schemeClr val="tx1"/>
                </a:solidFill>
                <a:latin typeface="Georgia" panose="02040502050405020303" pitchFamily="18" charset="0"/>
              </a:rPr>
              <a:t>political party structure</a:t>
            </a:r>
            <a:r>
              <a:rPr lang="en-US" dirty="0">
                <a:latin typeface="Georgia" panose="02040502050405020303" pitchFamily="18" charset="0"/>
              </a:rPr>
              <a:t>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32534" y="1600200"/>
            <a:ext cx="8658225" cy="5191125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dirty="0"/>
          </a:p>
          <a:p>
            <a:r>
              <a:rPr lang="en-US" b="1" dirty="0"/>
              <a:t>Committee System</a:t>
            </a:r>
          </a:p>
          <a:p>
            <a:pPr lvl="1"/>
            <a:r>
              <a:rPr lang="en-US" sz="2200" dirty="0"/>
              <a:t>Size varies, but unlikely to change much</a:t>
            </a:r>
          </a:p>
          <a:p>
            <a:pPr lvl="1"/>
            <a:r>
              <a:rPr lang="en-US" sz="2200" dirty="0"/>
              <a:t>Full committees divided into subcommittees</a:t>
            </a:r>
          </a:p>
          <a:p>
            <a:pPr lvl="1"/>
            <a:r>
              <a:rPr lang="en-US" sz="2200" dirty="0"/>
              <a:t>All committees comprised of both Ds and Rs</a:t>
            </a:r>
          </a:p>
          <a:p>
            <a:pPr lvl="1"/>
            <a:r>
              <a:rPr lang="en-US" sz="2200" dirty="0"/>
              <a:t>Ratios generally reflect those of the full chamber</a:t>
            </a:r>
          </a:p>
          <a:p>
            <a:pPr lvl="1"/>
            <a:r>
              <a:rPr lang="en-US" sz="2200" dirty="0"/>
              <a:t>Chair = majority party, “ranking member” = minority; both 	usually determined by seniority (and fundraising prowess)</a:t>
            </a:r>
          </a:p>
          <a:p>
            <a:pPr lvl="1"/>
            <a:r>
              <a:rPr lang="en-US" sz="2200" dirty="0"/>
              <a:t>Rs limit chairs/rankings to 6 years at the top, Ds don’t</a:t>
            </a:r>
          </a:p>
          <a:p>
            <a:pPr lvl="1"/>
            <a:r>
              <a:rPr lang="en-US" sz="2200" dirty="0"/>
              <a:t>Repositories of expertise, institutional memory</a:t>
            </a:r>
          </a:p>
          <a:p>
            <a:pPr lvl="1"/>
            <a:r>
              <a:rPr lang="en-US" sz="2200" dirty="0"/>
              <a:t>Committee assignments are a big part of MC’s identity</a:t>
            </a:r>
          </a:p>
          <a:p>
            <a:pPr lvl="1"/>
            <a:r>
              <a:rPr lang="en-US" sz="2200" i="1" dirty="0"/>
              <a:t>Jurisdiction is power</a:t>
            </a:r>
            <a:r>
              <a:rPr lang="en-US" sz="2200" dirty="0"/>
              <a:t>, turf battles are frequent and fierce</a:t>
            </a:r>
          </a:p>
          <a:p>
            <a:pPr marL="365760" lvl="1" indent="0">
              <a:buNone/>
            </a:pPr>
            <a:endParaRPr lang="en-US" sz="2200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38776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712DDCAC-3DF4-CD61-132E-8079E6007D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76200"/>
            <a:ext cx="7467600" cy="731838"/>
          </a:xfrm>
        </p:spPr>
        <p:txBody>
          <a:bodyPr/>
          <a:lstStyle/>
          <a:p>
            <a:r>
              <a:rPr lang="en-US" dirty="0"/>
              <a:t>Committees in the 119</a:t>
            </a:r>
            <a:r>
              <a:rPr lang="en-US" baseline="30000" dirty="0"/>
              <a:t>th</a:t>
            </a:r>
            <a:r>
              <a:rPr lang="en-US" dirty="0"/>
              <a:t> Congress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01475AB-17D2-5661-B325-BCC5E403E231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808038"/>
            <a:ext cx="3657600" cy="5973761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sz="2800" dirty="0"/>
              <a:t>House</a:t>
            </a:r>
          </a:p>
          <a:p>
            <a:pPr marL="0" indent="0">
              <a:buNone/>
            </a:pPr>
            <a:endParaRPr lang="en-US" dirty="0"/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9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Agriculture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9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Appropriations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9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Armed Services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9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Budget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9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Education &amp; the Workforce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9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Energy &amp; Commerce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9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Financial Services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9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Foreign Affairs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9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Homeland Security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9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House Administration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9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Judiciary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9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Natural Resources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9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Oversight &amp; Accountability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9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Science, Space, and Technology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9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Small Business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9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Transportation &amp; Infrastructure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9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Veterans’ Affairs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9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Ways &amp; Means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9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Ethics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9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Intelligence (HPSCI)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9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Rules</a:t>
            </a:r>
          </a:p>
          <a:p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4F6E964-948B-C556-346E-D9570B3ED9BD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4572000" y="808039"/>
            <a:ext cx="4114800" cy="596723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sz="2800" dirty="0"/>
              <a:t>Senate</a:t>
            </a:r>
          </a:p>
          <a:p>
            <a:pPr marL="0" indent="0">
              <a:buNone/>
            </a:pPr>
            <a:endParaRPr lang="en-US" dirty="0"/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Agriculture, Nutrition, &amp; Forestry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Appropriations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Armed Services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Banking, Housing, &amp; Urban Affairs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Budget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Commerce, Science, &amp; Transportation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Energy &amp; Natural Resources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Environment &amp; Public Works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Finance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Foreign Relations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Health, Education, Labor, &amp; Pensions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Homeland Security &amp; Governmental Affairs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Indian Affairs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Judiciary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Rules &amp; Administration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Small Business &amp; Entrepreneurship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Veterans’ Affairs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Ethics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Intelligence (SSCI)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Aging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38417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61E1B0-FF1A-CB44-AE80-DF44BD8592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0"/>
            <a:ext cx="8001000" cy="808038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All Committees are not created equal!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AA49A9-BDE3-144D-A456-E3F094A8C4A7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228600" y="808038"/>
            <a:ext cx="8305800" cy="5943600"/>
          </a:xfrm>
        </p:spPr>
        <p:txBody>
          <a:bodyPr>
            <a:normAutofit/>
          </a:bodyPr>
          <a:lstStyle/>
          <a:p>
            <a:r>
              <a:rPr lang="en-US" dirty="0"/>
              <a:t>Types: Authorizers (permission) &amp; Appropriators ($)</a:t>
            </a:r>
          </a:p>
          <a:p>
            <a:r>
              <a:rPr lang="en-US" dirty="0"/>
              <a:t>Appeal varies, beauty is in the eye of the beholder</a:t>
            </a:r>
          </a:p>
          <a:p>
            <a:r>
              <a:rPr lang="en-US" dirty="0"/>
              <a:t>House </a:t>
            </a:r>
            <a:r>
              <a:rPr lang="en-US" u="sng" dirty="0"/>
              <a:t>exclusive</a:t>
            </a:r>
            <a:r>
              <a:rPr lang="en-US" dirty="0"/>
              <a:t> (aka “A”) committees</a:t>
            </a:r>
          </a:p>
          <a:p>
            <a:pPr lvl="1"/>
            <a:r>
              <a:rPr lang="en-US" dirty="0"/>
              <a:t>Appropriations, Ways &amp; Means, Energy &amp; Commerce, Financial Services</a:t>
            </a:r>
          </a:p>
          <a:p>
            <a:r>
              <a:rPr lang="en-US" dirty="0"/>
              <a:t>But Appropriations </a:t>
            </a:r>
            <a:r>
              <a:rPr lang="en-US" dirty="0" err="1"/>
              <a:t>ain’t</a:t>
            </a:r>
            <a:r>
              <a:rPr lang="en-US" dirty="0"/>
              <a:t> what it used to be…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“Super A” committees in the Senate: Appropriations, 	Finance, Armed Services. Rs (but not Ds) treat 	Foreign Relations as a “Super A” as well.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BE1C16C-2C85-C649-8164-F0939F0A3F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9966" y="3429000"/>
            <a:ext cx="3200400" cy="18287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4918E28-A613-314E-A15B-D44E5D52BD7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3413760"/>
            <a:ext cx="3041844" cy="207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2311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025" y="82121"/>
            <a:ext cx="7953375" cy="1003729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r>
              <a:rPr lang="en-US" dirty="0"/>
              <a:t>			</a:t>
            </a:r>
            <a:br>
              <a:rPr lang="en-US" dirty="0"/>
            </a:br>
            <a:r>
              <a:rPr lang="en-US" dirty="0"/>
              <a:t>      </a:t>
            </a:r>
            <a:r>
              <a:rPr lang="en-US" dirty="0">
                <a:solidFill>
                  <a:schemeClr val="tx1"/>
                </a:solidFill>
              </a:rPr>
              <a:t>how do members get on committees?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3097942"/>
            <a:ext cx="8382000" cy="3683858"/>
          </a:xfrm>
        </p:spPr>
        <p:txBody>
          <a:bodyPr>
            <a:normAutofit/>
          </a:bodyPr>
          <a:lstStyle/>
          <a:p>
            <a:r>
              <a:rPr lang="en-US" dirty="0"/>
              <a:t>House: Party </a:t>
            </a:r>
            <a:r>
              <a:rPr lang="en-US" b="1" dirty="0"/>
              <a:t>Steering Committees </a:t>
            </a:r>
            <a:r>
              <a:rPr lang="en-US" dirty="0"/>
              <a:t>confer committee assignments. Subcommittees are comprised of Members on the full committee. A Member’s tenure on a committee parallels their tenure in the chamber. Representatives typically serve on 2 or 3 committees.</a:t>
            </a:r>
          </a:p>
          <a:p>
            <a:r>
              <a:rPr lang="en-US" dirty="0"/>
              <a:t>Senate: Assignments are based on </a:t>
            </a:r>
            <a:r>
              <a:rPr lang="en-US" b="1" dirty="0"/>
              <a:t>seniority</a:t>
            </a:r>
            <a:r>
              <a:rPr lang="en-US" dirty="0"/>
              <a:t> in the chamber, leaders have less influence. Most senators serve on 4 or 5 committees.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125" y="583985"/>
            <a:ext cx="2809875" cy="229024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9800" y="898479"/>
            <a:ext cx="2628900" cy="1975753"/>
          </a:xfrm>
          <a:prstGeom prst="rect">
            <a:avLst/>
          </a:prstGeom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9E35395F-94D1-5B44-8691-7D219FF4A2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67100" y="771761"/>
            <a:ext cx="2438400" cy="1819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74267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6F3289-49FF-F548-BAD7-F64C70BBD8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9525"/>
            <a:ext cx="8686800" cy="7620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Considerations when demand exceeds supply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C4F4C0-01EA-9B44-82D5-8AB5A54E49A8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953000"/>
          </a:xfr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3C42AB-10A0-AA4A-848A-5E0B79113340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4270248" y="771525"/>
            <a:ext cx="3959352" cy="5781675"/>
          </a:xfrm>
        </p:spPr>
        <p:txBody>
          <a:bodyPr>
            <a:normAutofit/>
          </a:bodyPr>
          <a:lstStyle/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Personal experience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Legislative experience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Endorsements 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Lobbyists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Pre-Election promises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Prior fundraising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Diversity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Geographic Representation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Constituent involvement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endParaRPr lang="en-US" dirty="0"/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Counterintuitively, electoral vulnerability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endParaRPr lang="en-US" dirty="0"/>
          </a:p>
          <a:p>
            <a:endParaRPr lang="en-US" dirty="0"/>
          </a:p>
        </p:txBody>
      </p:sp>
      <p:pic>
        <p:nvPicPr>
          <p:cNvPr id="5" name="Picture 2" descr="Amazon.com: Harry Potter Costume Accessory, Child's Sorting Hat ...">
            <a:extLst>
              <a:ext uri="{FF2B5EF4-FFF2-40B4-BE49-F238E27FC236}">
                <a16:creationId xmlns:a16="http://schemas.microsoft.com/office/drawing/2014/main" id="{6080CE95-0F57-C54D-A279-C605F98037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771525"/>
            <a:ext cx="3657600" cy="532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29158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F3161B0D-7E8D-752D-FD7D-DF63E68470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608" y="447814"/>
            <a:ext cx="6096000" cy="1143000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dirty="0"/>
              <a:t>What about </a:t>
            </a:r>
            <a:r>
              <a:rPr lang="en-US" u="sng" dirty="0"/>
              <a:t>“Select” Committees</a:t>
            </a:r>
            <a:r>
              <a:rPr lang="en-US" dirty="0"/>
              <a:t>?</a:t>
            </a:r>
            <a:br>
              <a:rPr lang="en-US" dirty="0"/>
            </a:b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EF30B0-C5D9-5768-474B-046AE2297F34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228600" y="1621294"/>
            <a:ext cx="7924800" cy="5178308"/>
          </a:xfrm>
        </p:spPr>
        <p:txBody>
          <a:bodyPr>
            <a:normAutofit/>
          </a:bodyPr>
          <a:lstStyle/>
          <a:p>
            <a:r>
              <a:rPr lang="en-US" dirty="0"/>
              <a:t>Created by the Speaker</a:t>
            </a:r>
          </a:p>
          <a:p>
            <a:r>
              <a:rPr lang="en-US" dirty="0"/>
              <a:t>Designed to focus on a specific topic, e.g.,</a:t>
            </a:r>
          </a:p>
          <a:p>
            <a:pPr marL="0" indent="0">
              <a:buNone/>
            </a:pPr>
            <a:r>
              <a:rPr lang="en-US" dirty="0"/>
              <a:t>	January 6 or Weaponization of Government</a:t>
            </a:r>
          </a:p>
          <a:p>
            <a:r>
              <a:rPr lang="en-US" dirty="0"/>
              <a:t>Theoretically temporary, last for just one Congress</a:t>
            </a:r>
          </a:p>
          <a:p>
            <a:r>
              <a:rPr lang="en-US" dirty="0"/>
              <a:t>Can become permanent, e.g., Homeland Security, Intelligence.</a:t>
            </a:r>
          </a:p>
          <a:p>
            <a:r>
              <a:rPr lang="en-US" dirty="0"/>
              <a:t>Members “selected” by Speaker and Minority Leader</a:t>
            </a:r>
          </a:p>
          <a:p>
            <a:r>
              <a:rPr lang="en-US" dirty="0"/>
              <a:t>Hold hearings, subpoena witnesses, issue press releases, make recommendations, make referrals to Justice Dept, but: CAN’T LEGISLATE.*</a:t>
            </a:r>
          </a:p>
          <a:p>
            <a:r>
              <a:rPr lang="en-US" dirty="0"/>
              <a:t>*Intelligence Committees are the exception and DO have authority to legislate.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1026" name="Picture 2" descr="63,005 Laser Beam Illustrations &amp; Clip Art - iStock">
            <a:extLst>
              <a:ext uri="{FF2B5EF4-FFF2-40B4-BE49-F238E27FC236}">
                <a16:creationId xmlns:a16="http://schemas.microsoft.com/office/drawing/2014/main" id="{6D260EDD-F79C-C372-0966-88CE745B23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3368" y="58398"/>
            <a:ext cx="2371552" cy="1999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59033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B33FE44-2F40-6276-383B-84E7F9346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2977" y="274637"/>
            <a:ext cx="3933823" cy="6233938"/>
          </a:xfrm>
        </p:spPr>
        <p:txBody>
          <a:bodyPr>
            <a:normAutofit fontScale="90000"/>
          </a:bodyPr>
          <a:lstStyle/>
          <a:p>
            <a:r>
              <a:rPr lang="en-US" u="sng" dirty="0"/>
              <a:t>Caucuses</a:t>
            </a:r>
            <a:r>
              <a:rPr lang="en-US" dirty="0"/>
              <a:t>:</a:t>
            </a:r>
            <a:br>
              <a:rPr lang="en-US" dirty="0"/>
            </a:br>
            <a:r>
              <a:rPr lang="en-US" dirty="0"/>
              <a:t>Informal groups, vary in influence,</a:t>
            </a:r>
            <a:br>
              <a:rPr lang="en-US" dirty="0"/>
            </a:br>
            <a:r>
              <a:rPr lang="en-US" dirty="0"/>
              <a:t>membership is voluntary, advisory role only</a:t>
            </a:r>
            <a:br>
              <a:rPr lang="en-US" dirty="0"/>
            </a:br>
            <a:br>
              <a:rPr lang="en-US" dirty="0"/>
            </a:br>
            <a:r>
              <a:rPr lang="en-US" dirty="0"/>
              <a:t>(NB: Ds also call all their members the House or Senate the D “caucus” while Rs call theirs the House or Senate R “conference.”)</a:t>
            </a:r>
            <a:br>
              <a:rPr lang="en-US" dirty="0"/>
            </a:br>
            <a:endParaRPr lang="en-US" dirty="0"/>
          </a:p>
        </p:txBody>
      </p:sp>
      <p:pic>
        <p:nvPicPr>
          <p:cNvPr id="1026" name="Picture 2" descr="Image result for cbc house logo">
            <a:extLst>
              <a:ext uri="{FF2B5EF4-FFF2-40B4-BE49-F238E27FC236}">
                <a16:creationId xmlns:a16="http://schemas.microsoft.com/office/drawing/2014/main" id="{222B7217-729C-205F-2B6E-76750627D163}"/>
              </a:ext>
            </a:extLst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2659" y="323057"/>
            <a:ext cx="1828800" cy="1782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House Freedom Caucus">
            <a:extLst>
              <a:ext uri="{FF2B5EF4-FFF2-40B4-BE49-F238E27FC236}">
                <a16:creationId xmlns:a16="http://schemas.microsoft.com/office/drawing/2014/main" id="{FE1E2A5B-C458-D711-BB8B-54040B9D79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79842" y="2807916"/>
            <a:ext cx="1673134" cy="1579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Problem Solvers Caucus - Wikipedia">
            <a:extLst>
              <a:ext uri="{FF2B5EF4-FFF2-40B4-BE49-F238E27FC236}">
                <a16:creationId xmlns:a16="http://schemas.microsoft.com/office/drawing/2014/main" id="{B067BC68-7786-24BE-04EF-2CF5FE0989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5670" y="2691839"/>
            <a:ext cx="3059159" cy="210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ongressional Sportsmen's Foundation | Congressional Sportsmen's Foundation">
            <a:extLst>
              <a:ext uri="{FF2B5EF4-FFF2-40B4-BE49-F238E27FC236}">
                <a16:creationId xmlns:a16="http://schemas.microsoft.com/office/drawing/2014/main" id="{0E7F22B6-D174-1C14-8740-EE5050EDA1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93920" y="349425"/>
            <a:ext cx="2259058" cy="191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ongressional Veterans Caucus">
            <a:extLst>
              <a:ext uri="{FF2B5EF4-FFF2-40B4-BE49-F238E27FC236}">
                <a16:creationId xmlns:a16="http://schemas.microsoft.com/office/drawing/2014/main" id="{2B380930-0C6A-9233-050B-F4F372368D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707" y="5390413"/>
            <a:ext cx="4532269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57470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" y="306546"/>
            <a:ext cx="3048000" cy="2389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Content Placeholder 5"/>
          <p:cNvSpPr>
            <a:spLocks noGrp="1"/>
          </p:cNvSpPr>
          <p:nvPr>
            <p:ph sz="quarter" idx="4294967295"/>
          </p:nvPr>
        </p:nvSpPr>
        <p:spPr>
          <a:xfrm>
            <a:off x="0" y="2808287"/>
            <a:ext cx="8686800" cy="3882073"/>
          </a:xfrm>
        </p:spPr>
        <p:txBody>
          <a:bodyPr>
            <a:normAutofit/>
          </a:bodyPr>
          <a:lstStyle/>
          <a:p>
            <a:r>
              <a:rPr lang="en-US" b="1" dirty="0"/>
              <a:t>Political Party Leadership</a:t>
            </a:r>
          </a:p>
          <a:p>
            <a:pPr lvl="1"/>
            <a:r>
              <a:rPr lang="en-US" sz="2400" dirty="0"/>
              <a:t>Speaker of the House = constitutional job, elected by majority of those present and voting in the full House</a:t>
            </a:r>
          </a:p>
          <a:p>
            <a:pPr lvl="1"/>
            <a:r>
              <a:rPr lang="en-US" sz="2400" dirty="0"/>
              <a:t>All other positions chosen </a:t>
            </a:r>
            <a:r>
              <a:rPr lang="en-US" sz="2400" b="1" dirty="0"/>
              <a:t>by secret ballot within parties</a:t>
            </a:r>
          </a:p>
          <a:p>
            <a:pPr lvl="1"/>
            <a:r>
              <a:rPr lang="en-US" sz="2400" dirty="0"/>
              <a:t>Senate Majority Leader more like “majority pleader”</a:t>
            </a:r>
          </a:p>
          <a:p>
            <a:pPr lvl="1"/>
            <a:r>
              <a:rPr lang="en-US" sz="2400" dirty="0"/>
              <a:t>President Pro-</a:t>
            </a:r>
            <a:r>
              <a:rPr lang="en-US" sz="2400" dirty="0" err="1"/>
              <a:t>Tem</a:t>
            </a:r>
            <a:r>
              <a:rPr lang="en-US" sz="2400" dirty="0"/>
              <a:t> (Chuck Grassley, R-IA) substitutes for V.P., 4</a:t>
            </a:r>
            <a:r>
              <a:rPr lang="en-US" sz="2400" baseline="30000" dirty="0"/>
              <a:t>th</a:t>
            </a:r>
            <a:r>
              <a:rPr lang="en-US" sz="2400" dirty="0"/>
              <a:t> in line of succession</a:t>
            </a:r>
          </a:p>
          <a:p>
            <a:pPr lvl="1"/>
            <a:r>
              <a:rPr lang="en-US" sz="2400" dirty="0"/>
              <a:t>V.P. </a:t>
            </a:r>
            <a:r>
              <a:rPr lang="en-US" sz="2400" i="1" dirty="0"/>
              <a:t>can</a:t>
            </a:r>
            <a:r>
              <a:rPr lang="en-US" sz="2400" dirty="0"/>
              <a:t> preside but only </a:t>
            </a:r>
            <a:r>
              <a:rPr lang="en-US" sz="2400" i="1" dirty="0"/>
              <a:t>votes</a:t>
            </a:r>
            <a:r>
              <a:rPr lang="en-US" sz="2400" dirty="0"/>
              <a:t> to break ties</a:t>
            </a:r>
          </a:p>
        </p:txBody>
      </p:sp>
      <p:pic>
        <p:nvPicPr>
          <p:cNvPr id="2" name="Picture 2" descr="Pig Fabric, When Pigs Fly Fabric ...">
            <a:extLst>
              <a:ext uri="{FF2B5EF4-FFF2-40B4-BE49-F238E27FC236}">
                <a16:creationId xmlns:a16="http://schemas.microsoft.com/office/drawing/2014/main" id="{86E379B8-9FCB-34B7-00B7-31FFD16113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10200" y="306546"/>
            <a:ext cx="2857500" cy="2614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18,000+ Red Question Mark Stock Photos ...">
            <a:extLst>
              <a:ext uri="{FF2B5EF4-FFF2-40B4-BE49-F238E27FC236}">
                <a16:creationId xmlns:a16="http://schemas.microsoft.com/office/drawing/2014/main" id="{E9BF19B2-385C-4F4F-B4EF-C9F6A0AD14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7600" y="475376"/>
            <a:ext cx="1562100" cy="2039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713152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1845</TotalTime>
  <Words>1030</Words>
  <Application>Microsoft Office PowerPoint</Application>
  <PresentationFormat>On-screen Show (4:3)</PresentationFormat>
  <Paragraphs>168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Calibri</vt:lpstr>
      <vt:lpstr>Century Schoolbook</vt:lpstr>
      <vt:lpstr>Georgia</vt:lpstr>
      <vt:lpstr>Wingdings</vt:lpstr>
      <vt:lpstr>Wingdings 2</vt:lpstr>
      <vt:lpstr>Oriel</vt:lpstr>
      <vt:lpstr>PowerPoint Presentation</vt:lpstr>
      <vt:lpstr>Article I allows both chambers to Determine their own rules. Both rely on the committee system and political party structure.</vt:lpstr>
      <vt:lpstr>Committees in the 119th Congress</vt:lpstr>
      <vt:lpstr>All Committees are not created equal!</vt:lpstr>
      <vt:lpstr>           how do members get on committees? </vt:lpstr>
      <vt:lpstr>Considerations when demand exceeds supply</vt:lpstr>
      <vt:lpstr>              What about “Select” Committees? </vt:lpstr>
      <vt:lpstr>Caucuses: Informal groups, vary in influence, membership is voluntary, advisory role only  (NB: Ds also call all their members the House or Senate the D “caucus” while Rs call theirs the House or Senate R “conference.”) </vt:lpstr>
      <vt:lpstr>PowerPoint Presentation</vt:lpstr>
      <vt:lpstr>  Role of the Speaker</vt:lpstr>
      <vt:lpstr>Political Party Top Leadership Roles </vt:lpstr>
      <vt:lpstr>PowerPoint Presentation</vt:lpstr>
      <vt:lpstr>PowerPoint Presentation</vt:lpstr>
      <vt:lpstr>PowerPoint Presentation</vt:lpstr>
      <vt:lpstr>Stats about the 119th Congress </vt:lpstr>
      <vt:lpstr>Unified government usually leads to overreach, Majority is increasingly fleeting!</vt:lpstr>
      <vt:lpstr>     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Understanding Congress</dc:title>
  <dc:creator>Susan Lagon</dc:creator>
  <cp:lastModifiedBy>Scott M IMPACt Inc.</cp:lastModifiedBy>
  <cp:revision>227</cp:revision>
  <cp:lastPrinted>2014-07-25T14:44:28Z</cp:lastPrinted>
  <dcterms:created xsi:type="dcterms:W3CDTF">2014-07-25T13:01:25Z</dcterms:created>
  <dcterms:modified xsi:type="dcterms:W3CDTF">2025-07-23T10:34:10Z</dcterms:modified>
</cp:coreProperties>
</file>