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91" r:id="rId2"/>
    <p:sldId id="257" r:id="rId3"/>
    <p:sldId id="258" r:id="rId4"/>
    <p:sldId id="377" r:id="rId5"/>
    <p:sldId id="372" r:id="rId6"/>
    <p:sldId id="376" r:id="rId7"/>
    <p:sldId id="351" r:id="rId8"/>
    <p:sldId id="354" r:id="rId9"/>
    <p:sldId id="368" r:id="rId10"/>
    <p:sldId id="358" r:id="rId11"/>
    <p:sldId id="316" r:id="rId12"/>
    <p:sldId id="369" r:id="rId13"/>
    <p:sldId id="349" r:id="rId14"/>
    <p:sldId id="364" r:id="rId15"/>
    <p:sldId id="370" r:id="rId16"/>
    <p:sldId id="362" r:id="rId17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6" userDrawn="1">
          <p15:clr>
            <a:srgbClr val="A4A3A4"/>
          </p15:clr>
        </p15:guide>
        <p15:guide id="2" pos="2236" userDrawn="1">
          <p15:clr>
            <a:srgbClr val="A4A3A4"/>
          </p15:clr>
        </p15:guide>
        <p15:guide id="3" orient="horz" pos="2212">
          <p15:clr>
            <a:srgbClr val="A4A3A4"/>
          </p15:clr>
        </p15:guide>
        <p15:guide id="4" pos="293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BE29D3-8776-4773-9AC4-260267B0A9ED}" v="32" dt="2025-07-22T19:19:59.5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94660"/>
  </p:normalViewPr>
  <p:slideViewPr>
    <p:cSldViewPr>
      <p:cViewPr varScale="1">
        <p:scale>
          <a:sx n="89" d="100"/>
          <a:sy n="89" d="100"/>
        </p:scale>
        <p:origin x="355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3126" y="-78"/>
      </p:cViewPr>
      <p:guideLst>
        <p:guide orient="horz" pos="2956"/>
        <p:guide pos="2236"/>
        <p:guide orient="horz" pos="2212"/>
        <p:guide pos="293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harkinsm\Downloads\hist08z1_fy202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[hist08z1_fy2023.xlsx]Sheet1!$A$12</c:f>
              <c:strCache>
                <c:ptCount val="1"/>
                <c:pt idx="0">
                  <c:v>2010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[hist08z1_fy2023.xlsx]Sheet1!$C$12,[hist08z1_fy2023.xlsx]Sheet1!$D$12,[hist08z1_fy2023.xlsx]Sheet1!$E$12,[hist08z1_fy2023.xlsx]Sheet1!$F$12,[hist08z1_fy2023.xlsx]Sheet1!$G$12,[hist08z1_fy2023.xlsx]Sheet1!$H$12</c:f>
              <c:numCache>
                <c:formatCode>##,##0.0</c:formatCode>
                <c:ptCount val="6"/>
                <c:pt idx="0">
                  <c:v>688.9</c:v>
                </c:pt>
                <c:pt idx="1">
                  <c:v>658.3</c:v>
                </c:pt>
                <c:pt idx="2">
                  <c:v>700.8</c:v>
                </c:pt>
                <c:pt idx="3">
                  <c:v>446.5</c:v>
                </c:pt>
                <c:pt idx="4">
                  <c:v>272.8</c:v>
                </c:pt>
                <c:pt idx="5">
                  <c:v>196.2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4A-4764-AA28-82B717F56F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[hist08z1_fy2023.xlsx]Sheet1!$A$10</c:f>
              <c:strCache>
                <c:ptCount val="1"/>
                <c:pt idx="0">
                  <c:v>2000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[hist08z1_fy2023.xlsx]Sheet1!$C$10,[hist08z1_fy2023.xlsx]Sheet1!$D$10,[hist08z1_fy2023.xlsx]Sheet1!$E$10,[hist08z1_fy2023.xlsx]Sheet1!$F$10,[hist08z1_fy2023.xlsx]Sheet1!$G$10,[hist08z1_fy2023.xlsx]Sheet1!$H$10</c:f>
              <c:numCache>
                <c:formatCode>##,##0.0</c:formatCode>
                <c:ptCount val="6"/>
                <c:pt idx="0">
                  <c:v>295</c:v>
                </c:pt>
                <c:pt idx="1">
                  <c:v>319.7</c:v>
                </c:pt>
                <c:pt idx="2">
                  <c:v>406</c:v>
                </c:pt>
                <c:pt idx="3">
                  <c:v>194.1</c:v>
                </c:pt>
                <c:pt idx="4">
                  <c:v>117.9</c:v>
                </c:pt>
                <c:pt idx="5">
                  <c:v>222.9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27-430B-A1B9-FF9EE0FE19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[hist08z1_fy2023.xlsx]Sheet1!$A$6</c:f>
              <c:strCache>
                <c:ptCount val="1"/>
                <c:pt idx="0">
                  <c:v>1980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[hist08z1_fy2023.xlsx]Sheet1!$C$6,[hist08z1_fy2023.xlsx]Sheet1!$D$6,[hist08z1_fy2023.xlsx]Sheet1!$E$6,[hist08z1_fy2023.xlsx]Sheet1!$F$6,[hist08z1_fy2023.xlsx]Sheet1!$G$6,[hist08z1_fy2023.xlsx]Sheet1!$H$6</c:f>
              <c:numCache>
                <c:formatCode>##,##0.0</c:formatCode>
                <c:ptCount val="6"/>
                <c:pt idx="0">
                  <c:v>134.6</c:v>
                </c:pt>
                <c:pt idx="1">
                  <c:v>141.69999999999999</c:v>
                </c:pt>
                <c:pt idx="2">
                  <c:v>117.1</c:v>
                </c:pt>
                <c:pt idx="3">
                  <c:v>31</c:v>
                </c:pt>
                <c:pt idx="4">
                  <c:v>14</c:v>
                </c:pt>
                <c:pt idx="5">
                  <c:v>52.5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13-4FD9-9A1D-AC9525214E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[hist08z1_fy2023.xlsx]Sheet1!$A$3</c:f>
              <c:strCache>
                <c:ptCount val="1"/>
                <c:pt idx="0">
                  <c:v>1965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[hist08z1_fy2023.xlsx]Sheet1!$C$3,[hist08z1_fy2023.xlsx]Sheet1!$D$3,[hist08z1_fy2023.xlsx]Sheet1!$E$3,[hist08z1_fy2023.xlsx]Sheet1!$F$3,[hist08z1_fy2023.xlsx]Sheet1!$G$3,[hist08z1_fy2023.xlsx]Sheet1!$H$3</c:f>
              <c:numCache>
                <c:formatCode>##,##0.0</c:formatCode>
                <c:ptCount val="6"/>
                <c:pt idx="0">
                  <c:v>51</c:v>
                </c:pt>
                <c:pt idx="1">
                  <c:v>26.8</c:v>
                </c:pt>
                <c:pt idx="2">
                  <c:v>17.100000000000001</c:v>
                </c:pt>
                <c:pt idx="3">
                  <c:v>0</c:v>
                </c:pt>
                <c:pt idx="4">
                  <c:v>0.3</c:v>
                </c:pt>
                <c:pt idx="5">
                  <c:v>8.6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1E-4B89-84C1-74F6DF239C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drawing1.xml><?xml version="1.0" encoding="utf-8"?>
<c:userShapes xmlns:c="http://schemas.openxmlformats.org/drawingml/2006/chart">
  <cdr:absSizeAnchor xmlns:cdr="http://schemas.openxmlformats.org/drawingml/2006/chartDrawing">
    <cdr:from>
      <cdr:x>0</cdr:x>
      <cdr:y>0</cdr:y>
    </cdr:from>
    <cdr:ext cx="4038600" cy="2418080"/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BE048B75-62BB-D8B2-0667-95C88AF2B696}"/>
            </a:ext>
          </a:extLst>
        </cdr:cNvPr>
        <cdr:cNvPicPr>
          <a:picLocks xmlns:a="http://schemas.openxmlformats.org/drawingml/2006/main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-3886200"/>
          <a:ext cx="4038600" cy="2418080"/>
        </a:xfrm>
        <a:prstGeom xmlns:a="http://schemas.openxmlformats.org/drawingml/2006/main" prst="rect">
          <a:avLst/>
        </a:prstGeom>
      </cdr:spPr>
    </cdr:pic>
  </cdr:abs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4" y="4"/>
            <a:ext cx="4034786" cy="351396"/>
          </a:xfrm>
          <a:prstGeom prst="rect">
            <a:avLst/>
          </a:prstGeom>
        </p:spPr>
        <p:txBody>
          <a:bodyPr vert="horz" lIns="91513" tIns="45758" rIns="91513" bIns="4575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4" y="6670505"/>
            <a:ext cx="4034786" cy="351396"/>
          </a:xfrm>
          <a:prstGeom prst="rect">
            <a:avLst/>
          </a:prstGeom>
        </p:spPr>
        <p:txBody>
          <a:bodyPr vert="horz" lIns="91513" tIns="45758" rIns="91513" bIns="4575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72218" y="6670505"/>
            <a:ext cx="4034786" cy="351396"/>
          </a:xfrm>
          <a:prstGeom prst="rect">
            <a:avLst/>
          </a:prstGeom>
        </p:spPr>
        <p:txBody>
          <a:bodyPr vert="horz" lIns="91513" tIns="45758" rIns="91513" bIns="45758" rtlCol="0" anchor="b"/>
          <a:lstStyle>
            <a:lvl1pPr algn="r">
              <a:defRPr sz="1200"/>
            </a:lvl1pPr>
          </a:lstStyle>
          <a:p>
            <a:fld id="{E1ABC810-B9FD-463C-A6F0-5EF127208D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7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7-22T15:05:43.915"/>
    </inkml:context>
    <inkml:brush xml:id="br0">
      <inkml:brushProperty name="width" value="0.06174" units="cm"/>
      <inkml:brushProperty name="height" value="0.06174" units="cm"/>
      <inkml:brushProperty name="color" value="#E71224"/>
      <inkml:brushProperty name="ignorePressure" value="1"/>
    </inkml:brush>
  </inkml:definitions>
  <inkml:trace contextRef="#ctx0" brushRef="#br0">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7-22T15:05:45.413"/>
    </inkml:context>
    <inkml:brush xml:id="br0">
      <inkml:brushProperty name="width" value="0.06174" units="cm"/>
      <inkml:brushProperty name="height" value="0.06174" units="cm"/>
      <inkml:brushProperty name="color" value="#E71224"/>
    </inkml:brush>
  </inkml:definitions>
  <inkml:trace contextRef="#ctx0" brushRef="#br0">0 1 24575,'0'2'0,"0"3"0,0 3 0,0 1 0,0 3 0,0 0 0,0 1 0,0 0 0,0-2-8191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7-22T15:06:03.593"/>
    </inkml:context>
    <inkml:brush xml:id="br0">
      <inkml:brushProperty name="width" value="0.06174" units="cm"/>
      <inkml:brushProperty name="height" value="0.06174" units="cm"/>
      <inkml:brushProperty name="color" value="#E71224"/>
      <inkml:brushProperty name="ignorePressure" value="1"/>
    </inkml:brush>
  </inkml:definitions>
  <inkml:trace contextRef="#ctx0" brushRef="#br0">626 0,'-622'1542,"618"-1534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14575" y="525463"/>
            <a:ext cx="4679950" cy="2632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37" tIns="46067" rIns="92137" bIns="46067" rtlCol="0" anchor="ctr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960" y="6670802"/>
            <a:ext cx="4033023" cy="351095"/>
          </a:xfrm>
          <a:prstGeom prst="rect">
            <a:avLst/>
          </a:prstGeom>
        </p:spPr>
        <p:txBody>
          <a:bodyPr vert="horz" lIns="92137" tIns="46067" rIns="92137" bIns="46067" rtlCol="0" anchor="b"/>
          <a:lstStyle>
            <a:lvl1pPr algn="r">
              <a:defRPr sz="1200"/>
            </a:lvl1pPr>
          </a:lstStyle>
          <a:p>
            <a:fld id="{96C56F7E-F8C2-4A1D-BBFB-A6A3FE14817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930069" y="3335495"/>
            <a:ext cx="7448963" cy="3160634"/>
          </a:xfrm>
          <a:prstGeom prst="rect">
            <a:avLst/>
          </a:prstGeom>
        </p:spPr>
        <p:txBody>
          <a:bodyPr vert="horz" lIns="91422" tIns="45710" rIns="91422" bIns="4571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6079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4575" y="525463"/>
            <a:ext cx="4679950" cy="2632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30703" y="3336009"/>
            <a:ext cx="7447705" cy="315985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GDP in 2024-4Q a bit above $29.7 Trillion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174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4575" y="525463"/>
            <a:ext cx="4679950" cy="2632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0471" y="3281320"/>
            <a:ext cx="7285799" cy="3108051"/>
          </a:xfrm>
          <a:prstGeom prst="rect">
            <a:avLst/>
          </a:prstGeom>
        </p:spPr>
        <p:txBody>
          <a:bodyPr/>
          <a:lstStyle/>
          <a:p>
            <a:pPr defTabSz="915770">
              <a:defRPr>
                <a:uFillTx/>
              </a:defRPr>
            </a:pPr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uFillTx/>
              </a:rPr>
              <a:t>3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930703" y="3336009"/>
            <a:ext cx="7447705" cy="3159852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2314575" y="525463"/>
            <a:ext cx="4679950" cy="263207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91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599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379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26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136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94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939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465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21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5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73611-1CE8-458F-8EFD-2B6EDFD4A50E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28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customXml" Target="../ink/ink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838201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Congressional Briefing</a:t>
            </a:r>
            <a:br>
              <a:rPr lang="en-US" dirty="0"/>
            </a:br>
            <a:r>
              <a:rPr lang="en-US" dirty="0"/>
              <a:t>on the Budget Dilemma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Presented by</a:t>
            </a:r>
          </a:p>
          <a:p>
            <a:r>
              <a:rPr lang="en-US" dirty="0"/>
              <a:t>Mark Harkins, Senior Fellow</a:t>
            </a:r>
          </a:p>
          <a:p>
            <a:r>
              <a:rPr lang="en-US" dirty="0"/>
              <a:t>Government Affairs Institute </a:t>
            </a:r>
          </a:p>
          <a:p>
            <a:r>
              <a:rPr lang="en-US" dirty="0"/>
              <a:t>at Georgetown University</a:t>
            </a:r>
          </a:p>
          <a:p>
            <a:r>
              <a:rPr lang="en-US"/>
              <a:t>Mark.Harkins@georgetown.edu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00600" y="2971801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Summer 2025</a:t>
            </a:r>
          </a:p>
        </p:txBody>
      </p:sp>
    </p:spTree>
    <p:extLst>
      <p:ext uri="{BB962C8B-B14F-4D97-AF65-F5344CB8AC3E}">
        <p14:creationId xmlns:p14="http://schemas.microsoft.com/office/powerpoint/2010/main" val="317242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A410F3-4CAC-4177-8C73-7DE1FF5C0D8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66" y="152400"/>
            <a:ext cx="5853707" cy="4343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901665-D336-7CD0-CE9D-D145933E6677}"/>
              </a:ext>
            </a:extLst>
          </p:cNvPr>
          <p:cNvSpPr txBox="1"/>
          <p:nvPr/>
        </p:nvSpPr>
        <p:spPr>
          <a:xfrm>
            <a:off x="1752600" y="5065693"/>
            <a:ext cx="81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Georgia" panose="02040502050405020303" pitchFamily="18" charset="0"/>
              </a:rPr>
              <a:t>Mandatory spending averaged 12.7% of GDP from 2010-2019 and </a:t>
            </a:r>
            <a:r>
              <a:rPr lang="en-US" sz="2800" dirty="0">
                <a:solidFill>
                  <a:srgbClr val="FF0000"/>
                </a:solidFill>
                <a:latin typeface="Georgia" panose="02040502050405020303" pitchFamily="18" charset="0"/>
              </a:rPr>
              <a:t>10.7% of GDP from 1970-2019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A7D116-DBD5-4752-8489-6CDCC75A4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838200"/>
            <a:ext cx="5557996" cy="32303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FBCBFF-A253-4A69-934C-7D0D33B05B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9062"/>
            <a:ext cx="5761325" cy="4419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3F88F7-BE88-4E6E-88D9-9DFEB131998A}"/>
              </a:ext>
            </a:extLst>
          </p:cNvPr>
          <p:cNvSpPr txBox="1"/>
          <p:nvPr/>
        </p:nvSpPr>
        <p:spPr>
          <a:xfrm>
            <a:off x="10287000" y="533400"/>
            <a:ext cx="1541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May 2024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E66D92-9088-4F6F-B29B-1035C6E9B45B}"/>
              </a:ext>
            </a:extLst>
          </p:cNvPr>
          <p:cNvSpPr txBox="1"/>
          <p:nvPr/>
        </p:nvSpPr>
        <p:spPr>
          <a:xfrm>
            <a:off x="4455950" y="451060"/>
            <a:ext cx="1541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Feb 2024</a:t>
            </a:r>
          </a:p>
        </p:txBody>
      </p:sp>
    </p:spTree>
    <p:extLst>
      <p:ext uri="{BB962C8B-B14F-4D97-AF65-F5344CB8AC3E}">
        <p14:creationId xmlns:p14="http://schemas.microsoft.com/office/powerpoint/2010/main" val="375470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16BD51A-60C6-9DB2-8DA4-CA65F85556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81000"/>
            <a:ext cx="9372600" cy="62852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1495E4-9217-3CA8-AF4B-ACC03AB6E6F8}"/>
              </a:ext>
            </a:extLst>
          </p:cNvPr>
          <p:cNvSpPr txBox="1"/>
          <p:nvPr/>
        </p:nvSpPr>
        <p:spPr>
          <a:xfrm>
            <a:off x="152400" y="1536174"/>
            <a:ext cx="25307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Georgia" panose="02040502050405020303" pitchFamily="18" charset="0"/>
              </a:rPr>
              <a:t>Bumps due to </a:t>
            </a:r>
            <a:r>
              <a:rPr lang="en-US" sz="4000" dirty="0">
                <a:solidFill>
                  <a:srgbClr val="FF0000"/>
                </a:solidFill>
                <a:latin typeface="Georgia" panose="02040502050405020303" pitchFamily="18" charset="0"/>
              </a:rPr>
              <a:t>Great Recession </a:t>
            </a:r>
            <a:r>
              <a:rPr lang="en-US" sz="4000" dirty="0">
                <a:latin typeface="Georgia" panose="02040502050405020303" pitchFamily="18" charset="0"/>
              </a:rPr>
              <a:t>and </a:t>
            </a:r>
            <a:r>
              <a:rPr lang="en-US" sz="4000" dirty="0">
                <a:solidFill>
                  <a:srgbClr val="FF0000"/>
                </a:solidFill>
                <a:latin typeface="Georgia" panose="02040502050405020303" pitchFamily="18" charset="0"/>
              </a:rPr>
              <a:t>COVID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B5950EC-3A7A-6F1D-559B-173054005431}"/>
              </a:ext>
            </a:extLst>
          </p:cNvPr>
          <p:cNvCxnSpPr/>
          <p:nvPr/>
        </p:nvCxnSpPr>
        <p:spPr>
          <a:xfrm>
            <a:off x="4876800" y="2362200"/>
            <a:ext cx="1905000" cy="5334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5F2E72A-F18C-A867-AB80-EDA495606B7C}"/>
              </a:ext>
            </a:extLst>
          </p:cNvPr>
          <p:cNvCxnSpPr/>
          <p:nvPr/>
        </p:nvCxnSpPr>
        <p:spPr>
          <a:xfrm>
            <a:off x="6324600" y="2133600"/>
            <a:ext cx="1524000" cy="9906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50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Federal Spending by Category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6252565"/>
              </p:ext>
            </p:extLst>
          </p:nvPr>
        </p:nvGraphicFramePr>
        <p:xfrm>
          <a:off x="5181600" y="3886200"/>
          <a:ext cx="4038600" cy="2418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6070321"/>
              </p:ext>
            </p:extLst>
          </p:nvPr>
        </p:nvGraphicFramePr>
        <p:xfrm>
          <a:off x="8686800" y="3815990"/>
          <a:ext cx="28194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1220842"/>
              </p:ext>
            </p:extLst>
          </p:nvPr>
        </p:nvGraphicFramePr>
        <p:xfrm>
          <a:off x="0" y="3657600"/>
          <a:ext cx="41148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2142104"/>
              </p:ext>
            </p:extLst>
          </p:nvPr>
        </p:nvGraphicFramePr>
        <p:xfrm>
          <a:off x="8077200" y="1371600"/>
          <a:ext cx="3962400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9585673"/>
              </p:ext>
            </p:extLst>
          </p:nvPr>
        </p:nvGraphicFramePr>
        <p:xfrm>
          <a:off x="3886200" y="1371600"/>
          <a:ext cx="3886200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5273297"/>
              </p:ext>
            </p:extLst>
          </p:nvPr>
        </p:nvGraphicFramePr>
        <p:xfrm>
          <a:off x="152400" y="1219200"/>
          <a:ext cx="32004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58000" y="3472934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2023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566DC0-8615-78FA-54CA-0EAA78E846CC}"/>
              </a:ext>
            </a:extLst>
          </p:cNvPr>
          <p:cNvSpPr txBox="1"/>
          <p:nvPr/>
        </p:nvSpPr>
        <p:spPr>
          <a:xfrm>
            <a:off x="8915400" y="4343400"/>
            <a:ext cx="29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Bottom line – A lot more mandatory and a lot less discretionary.</a:t>
            </a:r>
          </a:p>
        </p:txBody>
      </p:sp>
    </p:spTree>
    <p:extLst>
      <p:ext uri="{BB962C8B-B14F-4D97-AF65-F5344CB8AC3E}">
        <p14:creationId xmlns:p14="http://schemas.microsoft.com/office/powerpoint/2010/main" val="3193672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26036"/>
            <a:ext cx="5562601" cy="4850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788467-81BF-878B-71C3-02F558BFF2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386" y="533400"/>
            <a:ext cx="6199770" cy="28292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AE9F3-2994-0C9F-804C-A7A7C7230C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058" y="3657600"/>
            <a:ext cx="6429683" cy="277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61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E4EE0-AC50-405B-963F-A02D24F59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How we </a:t>
            </a:r>
            <a:r>
              <a:rPr lang="en-US"/>
              <a:t>fix? Growth </a:t>
            </a:r>
            <a:r>
              <a:rPr lang="en-US" dirty="0"/>
              <a:t>potential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6248400"/>
            <a:ext cx="541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https://www.cbo.gov/system/files/2025-01/61135-econ-outlook.pdf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ABC096-4F5F-4A88-87D5-116F000C428A}"/>
              </a:ext>
            </a:extLst>
          </p:cNvPr>
          <p:cNvSpPr txBox="1"/>
          <p:nvPr/>
        </p:nvSpPr>
        <p:spPr>
          <a:xfrm>
            <a:off x="6572738" y="6248400"/>
            <a:ext cx="502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https://www.cbo.gov/system/files/2025-01/60875-demographic-outlook.pdf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CE0C0C-220B-4491-955A-BF9E36EE2DE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599" y="1295400"/>
            <a:ext cx="5678173" cy="4114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4D3B5A-FC93-43A6-9CB8-2E1B870FE7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1981200"/>
            <a:ext cx="6310237" cy="30480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CE0DD4B-2F37-420A-BBD8-C2460B9B112C}"/>
              </a:ext>
            </a:extLst>
          </p:cNvPr>
          <p:cNvCxnSpPr>
            <a:cxnSpLocks/>
          </p:cNvCxnSpPr>
          <p:nvPr/>
        </p:nvCxnSpPr>
        <p:spPr>
          <a:xfrm>
            <a:off x="11201400" y="3490845"/>
            <a:ext cx="6858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3194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B5B0D70-72D0-43FD-B9FD-CC7AE55D49E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6600" y="1585119"/>
            <a:ext cx="4754371" cy="39925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AB3C02-45B5-4910-9893-9E13B99D4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Revenue?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39FCFD-4997-4E19-8D25-045A1AF13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5516562"/>
            <a:ext cx="10396447" cy="10668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9310EC-8817-4CF7-B01D-53C26C8DFAA6}"/>
              </a:ext>
            </a:extLst>
          </p:cNvPr>
          <p:cNvCxnSpPr/>
          <p:nvPr/>
        </p:nvCxnSpPr>
        <p:spPr>
          <a:xfrm>
            <a:off x="1981200" y="6487879"/>
            <a:ext cx="31242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7DDE873-4075-4F73-B4BF-68D58C268B9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115413"/>
            <a:ext cx="6279347" cy="4401149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8386CDCF-3380-4AC5-B746-9A1AA799B186}"/>
              </a:ext>
            </a:extLst>
          </p:cNvPr>
          <p:cNvSpPr/>
          <p:nvPr/>
        </p:nvSpPr>
        <p:spPr>
          <a:xfrm>
            <a:off x="10287000" y="3124200"/>
            <a:ext cx="9144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3D81667-8925-417E-9E39-5062D80ACA2B}"/>
              </a:ext>
            </a:extLst>
          </p:cNvPr>
          <p:cNvCxnSpPr>
            <a:cxnSpLocks/>
          </p:cNvCxnSpPr>
          <p:nvPr/>
        </p:nvCxnSpPr>
        <p:spPr>
          <a:xfrm>
            <a:off x="7467600" y="4495800"/>
            <a:ext cx="1905000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891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B53CDF1-E832-ADE7-03A1-9DCC44094235}"/>
              </a:ext>
            </a:extLst>
          </p:cNvPr>
          <p:cNvSpPr txBox="1"/>
          <p:nvPr/>
        </p:nvSpPr>
        <p:spPr>
          <a:xfrm>
            <a:off x="6705600" y="304800"/>
            <a:ext cx="48977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US Revenue Versus Other Developed Countries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869282-73BF-8AB5-E89B-1ED507C75CF0}"/>
              </a:ext>
            </a:extLst>
          </p:cNvPr>
          <p:cNvSpPr txBox="1"/>
          <p:nvPr/>
        </p:nvSpPr>
        <p:spPr>
          <a:xfrm>
            <a:off x="304800" y="4495800"/>
            <a:ext cx="5105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US Raises </a:t>
            </a:r>
          </a:p>
          <a:p>
            <a:pPr algn="ctr"/>
            <a:r>
              <a:rPr lang="en-US" sz="4800" dirty="0">
                <a:solidFill>
                  <a:srgbClr val="FF0000"/>
                </a:solidFill>
              </a:rPr>
              <a:t>Revenue Differently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6E75A5-EC9E-42F7-AFC3-9FDAA08D22E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16" y="325919"/>
            <a:ext cx="5763764" cy="34078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25822A-4F72-45C4-8E54-6C9446D6C8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6580" y="2849319"/>
            <a:ext cx="6020620" cy="37312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3B8DCBF-A282-456F-A9FE-569CB80C3544}"/>
              </a:ext>
            </a:extLst>
          </p:cNvPr>
          <p:cNvSpPr txBox="1"/>
          <p:nvPr/>
        </p:nvSpPr>
        <p:spPr>
          <a:xfrm>
            <a:off x="381000" y="6477000"/>
            <a:ext cx="472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https://www.oecd.org/tax/revenue-statistics-united-states.pdf</a:t>
            </a:r>
          </a:p>
        </p:txBody>
      </p:sp>
    </p:spTree>
    <p:extLst>
      <p:ext uri="{BB962C8B-B14F-4D97-AF65-F5344CB8AC3E}">
        <p14:creationId xmlns:p14="http://schemas.microsoft.com/office/powerpoint/2010/main" val="29789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1" y="0"/>
            <a:ext cx="7315200" cy="55125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17511F-0875-4325-AB38-42D98DB7838F}"/>
              </a:ext>
            </a:extLst>
          </p:cNvPr>
          <p:cNvSpPr txBox="1"/>
          <p:nvPr/>
        </p:nvSpPr>
        <p:spPr>
          <a:xfrm>
            <a:off x="2133600" y="5616421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Pre-COVID</a:t>
            </a:r>
            <a:r>
              <a:rPr lang="en-US" sz="4000" dirty="0"/>
              <a:t> </a:t>
            </a:r>
            <a:r>
              <a:rPr lang="en-US" sz="4000" dirty="0">
                <a:solidFill>
                  <a:srgbClr val="FF0000"/>
                </a:solidFill>
              </a:rPr>
              <a:t>19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B6621B-326A-419C-B1C5-0073CE06A7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4400" y="149438"/>
            <a:ext cx="2514600" cy="6335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BB9E12-65C4-4BF3-811A-BA9C9A005121}"/>
              </a:ext>
            </a:extLst>
          </p:cNvPr>
          <p:cNvSpPr txBox="1"/>
          <p:nvPr/>
        </p:nvSpPr>
        <p:spPr>
          <a:xfrm>
            <a:off x="7543800" y="6346308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https://www.cbo.gov/system/files/2025-01/60870-Outlook-2025.pdf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9127FB-2DC0-4797-A4C5-509FC87E9C3D}"/>
              </a:ext>
            </a:extLst>
          </p:cNvPr>
          <p:cNvSpPr txBox="1"/>
          <p:nvPr/>
        </p:nvSpPr>
        <p:spPr>
          <a:xfrm>
            <a:off x="381000" y="4495800"/>
            <a:ext cx="662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GDP was approximately $21.7 Trillion in FY2020-1Q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640CCD-023C-4902-8DD8-DB27ABE51E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609600"/>
            <a:ext cx="7677591" cy="32493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6025" y="-23648"/>
            <a:ext cx="760095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Debt over the long haul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E8163F-907C-44C7-9AB9-7321083D311C}"/>
              </a:ext>
            </a:extLst>
          </p:cNvPr>
          <p:cNvSpPr txBox="1"/>
          <p:nvPr/>
        </p:nvSpPr>
        <p:spPr>
          <a:xfrm>
            <a:off x="381000" y="6259811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https://www.cbo.gov/system/files/2025-01/60870-Outlook-2025.pdf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6D6339-0F4F-426E-8C7E-28169D9136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3911186"/>
            <a:ext cx="6663891" cy="28053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DN media">
            <a:extLst>
              <a:ext uri="{FF2B5EF4-FFF2-40B4-BE49-F238E27FC236}">
                <a16:creationId xmlns:a16="http://schemas.microsoft.com/office/drawing/2014/main" id="{8E1C3C27-260E-10C6-F581-B4EA8F05C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2550" y="990600"/>
            <a:ext cx="8572500" cy="506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FDB35A-499C-32D1-19B7-D39CACB02A78}"/>
              </a:ext>
            </a:extLst>
          </p:cNvPr>
          <p:cNvSpPr txBox="1"/>
          <p:nvPr/>
        </p:nvSpPr>
        <p:spPr>
          <a:xfrm>
            <a:off x="990600" y="76200"/>
            <a:ext cx="929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Debt Limit this Century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5B67FD-2226-C5B3-FE24-E162F63F3050}"/>
              </a:ext>
            </a:extLst>
          </p:cNvPr>
          <p:cNvSpPr txBox="1"/>
          <p:nvPr/>
        </p:nvSpPr>
        <p:spPr>
          <a:xfrm>
            <a:off x="2590800" y="6164494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$9.2 Trillion of the $36 Trillion will need to be financed during 2025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8B47390-4461-F1FC-1E05-DF592FFB5378}"/>
              </a:ext>
            </a:extLst>
          </p:cNvPr>
          <p:cNvGrpSpPr/>
          <p:nvPr/>
        </p:nvGrpSpPr>
        <p:grpSpPr>
          <a:xfrm>
            <a:off x="9506944" y="932174"/>
            <a:ext cx="225720" cy="585000"/>
            <a:chOff x="9506944" y="932174"/>
            <a:chExt cx="225720" cy="585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953DCED7-16B4-B362-F8E7-6AD1B0190E9A}"/>
                    </a:ext>
                  </a:extLst>
                </p14:cNvPr>
                <p14:cNvContentPartPr/>
                <p14:nvPr/>
              </p14:nvContentPartPr>
              <p14:xfrm>
                <a:off x="9722224" y="932174"/>
                <a:ext cx="360" cy="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953DCED7-16B4-B362-F8E7-6AD1B0190E9A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711064" y="921014"/>
                  <a:ext cx="2232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672EBFB4-F379-993C-06E4-A9910827A6C5}"/>
                    </a:ext>
                  </a:extLst>
                </p14:cNvPr>
                <p14:cNvContentPartPr/>
                <p14:nvPr/>
              </p14:nvContentPartPr>
              <p14:xfrm>
                <a:off x="9722224" y="936494"/>
                <a:ext cx="360" cy="309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672EBFB4-F379-993C-06E4-A9910827A6C5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711064" y="925694"/>
                  <a:ext cx="2232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369AB7EB-3978-099B-A8FA-061D98A9DFD1}"/>
                    </a:ext>
                  </a:extLst>
                </p14:cNvPr>
                <p14:cNvContentPartPr/>
                <p14:nvPr/>
              </p14:nvContentPartPr>
              <p14:xfrm>
                <a:off x="9506944" y="958814"/>
                <a:ext cx="225720" cy="5583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369AB7EB-3978-099B-A8FA-061D98A9DFD1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495784" y="948014"/>
                  <a:ext cx="247680" cy="58032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476EBC1-F66F-6D33-F09D-ED6EDE6779DE}"/>
              </a:ext>
            </a:extLst>
          </p:cNvPr>
          <p:cNvSpPr txBox="1"/>
          <p:nvPr/>
        </p:nvSpPr>
        <p:spPr>
          <a:xfrm>
            <a:off x="9958104" y="491698"/>
            <a:ext cx="18903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Change due to </a:t>
            </a:r>
            <a:r>
              <a:rPr lang="en-US" dirty="0" err="1"/>
              <a:t>Reconcilliation</a:t>
            </a:r>
            <a:r>
              <a:rPr lang="en-US" dirty="0"/>
              <a:t> bill</a:t>
            </a:r>
          </a:p>
          <a:p>
            <a:pPr algn="ctr"/>
            <a:r>
              <a:rPr lang="en-US" dirty="0"/>
              <a:t>Now added $18 Trillion to debt limit since the pandemic.</a:t>
            </a:r>
          </a:p>
        </p:txBody>
      </p:sp>
    </p:spTree>
    <p:extLst>
      <p:ext uri="{BB962C8B-B14F-4D97-AF65-F5344CB8AC3E}">
        <p14:creationId xmlns:p14="http://schemas.microsoft.com/office/powerpoint/2010/main" val="205434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94F3E-D385-0E4A-652A-2C2D02703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0"/>
            <a:ext cx="10972800" cy="1143000"/>
          </a:xfrm>
        </p:spPr>
        <p:txBody>
          <a:bodyPr/>
          <a:lstStyle/>
          <a:p>
            <a:r>
              <a:rPr lang="en-US" dirty="0"/>
              <a:t>If You Take Things Off the Table</a:t>
            </a:r>
          </a:p>
        </p:txBody>
      </p:sp>
      <p:pic>
        <p:nvPicPr>
          <p:cNvPr id="4" name="chart">
            <a:extLst>
              <a:ext uri="{FF2B5EF4-FFF2-40B4-BE49-F238E27FC236}">
                <a16:creationId xmlns:a16="http://schemas.microsoft.com/office/drawing/2014/main" id="{B71BD295-FE9B-3F33-B2B3-31AA991C3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946" y="1143000"/>
            <a:ext cx="9914107" cy="560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148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50203B-B69E-A97C-2378-570A37520D5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343" y="596934"/>
            <a:ext cx="5477381" cy="30484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A677B5-3036-C4EF-38A3-B03E858445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9400" y="596933"/>
            <a:ext cx="5206326" cy="30484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89D6B53-4147-FE6D-16AC-32329D9115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3645343"/>
            <a:ext cx="5477381" cy="298405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CB5A03B-D241-1383-1C89-AB7241FA1278}"/>
              </a:ext>
            </a:extLst>
          </p:cNvPr>
          <p:cNvSpPr txBox="1"/>
          <p:nvPr/>
        </p:nvSpPr>
        <p:spPr>
          <a:xfrm>
            <a:off x="914400" y="152400"/>
            <a:ext cx="1036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How we got here - From Riches to Rags – Committee for a Responsible Federal Budget – crft.org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FD51E69-B058-72F8-AA29-938AB4A0220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000" y="3696779"/>
            <a:ext cx="5573189" cy="293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69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EA3841-05AB-4427-9694-B3CB37B2F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38124"/>
            <a:ext cx="10296525" cy="669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28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93624" y="57912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https://www.cbo.gov/system/files/2024-03/59711-Long-Term-Outlook-2024.pdf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10600" y="1600200"/>
            <a:ext cx="2438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Estimates over the last three years have gone down for Additional Cost Growth </a:t>
            </a:r>
            <a:r>
              <a:rPr lang="en-US" dirty="0">
                <a:solidFill>
                  <a:srgbClr val="FF0000"/>
                </a:solidFill>
              </a:rPr>
              <a:t>(-0.4) </a:t>
            </a:r>
            <a:r>
              <a:rPr lang="en-US" dirty="0"/>
              <a:t>and Aging </a:t>
            </a:r>
            <a:r>
              <a:rPr lang="en-US" dirty="0">
                <a:solidFill>
                  <a:srgbClr val="FF0000"/>
                </a:solidFill>
              </a:rPr>
              <a:t>(-0.1). 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A02E3C-1002-4640-8BFA-9EC024CD2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9199"/>
            <a:ext cx="7597798" cy="607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54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9BB18-1506-C09A-C514-420DDF751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Social Security Trust Fund Empty in 2034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867D96-CEB0-2709-4046-C742BCB9BD0F}"/>
              </a:ext>
            </a:extLst>
          </p:cNvPr>
          <p:cNvSpPr txBox="1"/>
          <p:nvPr/>
        </p:nvSpPr>
        <p:spPr>
          <a:xfrm>
            <a:off x="685800" y="6019800"/>
            <a:ext cx="1082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 2035, </a:t>
            </a:r>
            <a:r>
              <a:rPr lang="en-US" sz="2800" dirty="0">
                <a:solidFill>
                  <a:srgbClr val="FF0000"/>
                </a:solidFill>
              </a:rPr>
              <a:t>only 83% </a:t>
            </a:r>
            <a:r>
              <a:rPr lang="en-US" sz="2800" dirty="0"/>
              <a:t>of benefits due can be paid by Social Security revenue.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5593241"/>
            <a:ext cx="4419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https://www.ssa.gov/OACT/TR/2024/II_D_project.html#105057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53200" y="4941765"/>
            <a:ext cx="495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https://www.cbo.gov/system/files/2025-01/60875-demographic-outlook.pdf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5DE229-2690-4BEE-8F57-F36693A79AC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045665"/>
            <a:ext cx="5806426" cy="27666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28AE55-D920-470C-9E1C-8176196305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253511"/>
            <a:ext cx="5486400" cy="435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98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69134</TotalTime>
  <Words>363</Words>
  <Application>Microsoft Office PowerPoint</Application>
  <PresentationFormat>Widescreen</PresentationFormat>
  <Paragraphs>47</Paragraphs>
  <Slides>16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Georgia</vt:lpstr>
      <vt:lpstr>Office Theme</vt:lpstr>
      <vt:lpstr>Congressional Briefing on the Budget Dilemma</vt:lpstr>
      <vt:lpstr>PowerPoint Presentation</vt:lpstr>
      <vt:lpstr>PowerPoint Presentation</vt:lpstr>
      <vt:lpstr>PowerPoint Presentation</vt:lpstr>
      <vt:lpstr>If You Take Things Off the Table</vt:lpstr>
      <vt:lpstr>PowerPoint Presentation</vt:lpstr>
      <vt:lpstr>PowerPoint Presentation</vt:lpstr>
      <vt:lpstr>PowerPoint Presentation</vt:lpstr>
      <vt:lpstr>Social Security Trust Fund Empty in 2034</vt:lpstr>
      <vt:lpstr>PowerPoint Presentation</vt:lpstr>
      <vt:lpstr>PowerPoint Presentation</vt:lpstr>
      <vt:lpstr>Federal Spending by Category</vt:lpstr>
      <vt:lpstr>PowerPoint Presentation</vt:lpstr>
      <vt:lpstr>How we fix? Growth potential</vt:lpstr>
      <vt:lpstr>What About Revenue?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Federal Budget Dilemma The New Congress for NASA JSC   April 6-7 2015</dc:title>
  <dc:creator>Ken Gold</dc:creator>
  <cp:lastModifiedBy>Scott M IMPACt Inc.</cp:lastModifiedBy>
  <cp:revision>404</cp:revision>
  <cp:lastPrinted>2023-11-13T18:25:31Z</cp:lastPrinted>
  <dcterms:created xsi:type="dcterms:W3CDTF">2015-04-03T12:41:38Z</dcterms:created>
  <dcterms:modified xsi:type="dcterms:W3CDTF">2025-07-23T10:33:19Z</dcterms:modified>
</cp:coreProperties>
</file>